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handoutMasterIdLst>
    <p:handoutMasterId r:id="rId30"/>
  </p:handoutMasterIdLst>
  <p:sldIdLst>
    <p:sldId id="538" r:id="rId2"/>
    <p:sldId id="562" r:id="rId3"/>
    <p:sldId id="535" r:id="rId4"/>
    <p:sldId id="537" r:id="rId5"/>
    <p:sldId id="536" r:id="rId6"/>
    <p:sldId id="542" r:id="rId7"/>
    <p:sldId id="541" r:id="rId8"/>
    <p:sldId id="544" r:id="rId9"/>
    <p:sldId id="543" r:id="rId10"/>
    <p:sldId id="545" r:id="rId11"/>
    <p:sldId id="546" r:id="rId12"/>
    <p:sldId id="547" r:id="rId13"/>
    <p:sldId id="548" r:id="rId14"/>
    <p:sldId id="549" r:id="rId15"/>
    <p:sldId id="550" r:id="rId16"/>
    <p:sldId id="551" r:id="rId17"/>
    <p:sldId id="552" r:id="rId18"/>
    <p:sldId id="554" r:id="rId19"/>
    <p:sldId id="553" r:id="rId20"/>
    <p:sldId id="555" r:id="rId21"/>
    <p:sldId id="556" r:id="rId22"/>
    <p:sldId id="557" r:id="rId23"/>
    <p:sldId id="558" r:id="rId24"/>
    <p:sldId id="559" r:id="rId25"/>
    <p:sldId id="560" r:id="rId26"/>
    <p:sldId id="561" r:id="rId27"/>
    <p:sldId id="531" r:id="rId2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5" userDrawn="1">
          <p15:clr>
            <a:srgbClr val="A4A3A4"/>
          </p15:clr>
        </p15:guide>
        <p15:guide id="2" pos="3840" userDrawn="1">
          <p15:clr>
            <a:srgbClr val="A4A3A4"/>
          </p15:clr>
        </p15:guide>
        <p15:guide id="3" orient="horz" pos="18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C"/>
    <a:srgbClr val="343433"/>
    <a:srgbClr val="FF6C00"/>
    <a:srgbClr val="38AA00"/>
    <a:srgbClr val="766363"/>
    <a:srgbClr val="FFF5EA"/>
    <a:srgbClr val="0032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28"/>
    <p:restoredTop sz="97242"/>
  </p:normalViewPr>
  <p:slideViewPr>
    <p:cSldViewPr snapToGrid="0">
      <p:cViewPr varScale="1">
        <p:scale>
          <a:sx n="72" d="100"/>
          <a:sy n="72" d="100"/>
        </p:scale>
        <p:origin x="1002" y="78"/>
      </p:cViewPr>
      <p:guideLst>
        <p:guide orient="horz" pos="595"/>
        <p:guide pos="3840"/>
        <p:guide orient="horz" pos="187"/>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5336"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9999AFE6-721E-1D92-FFC0-72E02DBB97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BA598C0A-ECF9-B897-80D5-1AE7ABA3058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8369B9F-131C-2846-AB8F-CEE154B4CAEB}" type="datetimeFigureOut">
              <a:rPr lang="es-CO" smtClean="0"/>
              <a:t>16/08/2024</a:t>
            </a:fld>
            <a:endParaRPr lang="es-CO"/>
          </a:p>
        </p:txBody>
      </p:sp>
      <p:sp>
        <p:nvSpPr>
          <p:cNvPr id="4" name="Marcador de pie de página 3">
            <a:extLst>
              <a:ext uri="{FF2B5EF4-FFF2-40B4-BE49-F238E27FC236}">
                <a16:creationId xmlns:a16="http://schemas.microsoft.com/office/drawing/2014/main" id="{788F308B-0102-A0B4-9A23-E807C735E8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1E7CACDD-5D14-572A-2591-609B03F168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93070F-3F68-E043-9CC3-B53B4F22454C}" type="slidenum">
              <a:rPr lang="es-CO" smtClean="0"/>
              <a:t>‹Nº›</a:t>
            </a:fld>
            <a:endParaRPr lang="es-CO"/>
          </a:p>
        </p:txBody>
      </p:sp>
    </p:spTree>
    <p:extLst>
      <p:ext uri="{BB962C8B-B14F-4D97-AF65-F5344CB8AC3E}">
        <p14:creationId xmlns:p14="http://schemas.microsoft.com/office/powerpoint/2010/main" val="3470045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60CB96-A603-FF42-AE46-F5F75F80A67B}" type="datetimeFigureOut">
              <a:rPr lang="es-CO" smtClean="0"/>
              <a:t>16/08/2024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06C58E-460D-4A4B-B0C2-1191B9D14FCB}" type="slidenum">
              <a:rPr lang="es-CO" smtClean="0"/>
              <a:t>‹Nº›</a:t>
            </a:fld>
            <a:endParaRPr lang="es-CO"/>
          </a:p>
        </p:txBody>
      </p:sp>
    </p:spTree>
    <p:extLst>
      <p:ext uri="{BB962C8B-B14F-4D97-AF65-F5344CB8AC3E}">
        <p14:creationId xmlns:p14="http://schemas.microsoft.com/office/powerpoint/2010/main" val="102130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95260C-E8AD-B240-9481-5B2FE14A606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8F4960B-AC04-294C-9B8A-B10830EF5F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89F720DD-BA8F-C443-A59E-F0EEAF843AB1}"/>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5" name="Marcador de pie de página 4">
            <a:extLst>
              <a:ext uri="{FF2B5EF4-FFF2-40B4-BE49-F238E27FC236}">
                <a16:creationId xmlns:a16="http://schemas.microsoft.com/office/drawing/2014/main" id="{F9A1676A-B50F-4048-B9A0-67475225D0C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0B408DD-191C-9940-B5DC-9B04378C876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379450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C07BF5-7EFA-9943-8CEE-7006AC893CB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EFF53FB-B16B-7444-99CF-B7533C11E26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C9133D3-834D-0942-99DE-29F15E8DC436}"/>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5" name="Marcador de pie de página 4">
            <a:extLst>
              <a:ext uri="{FF2B5EF4-FFF2-40B4-BE49-F238E27FC236}">
                <a16:creationId xmlns:a16="http://schemas.microsoft.com/office/drawing/2014/main" id="{5A5A02E1-CB07-7943-ACA2-6FF8387D32D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12BC7A9-2B5F-1841-91C8-9460E3E551A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71147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C11DF48-6A7C-3349-8650-2AA87E5D5E66}"/>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5D61C96-3D9F-F745-A812-5EC81CEB48F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3F61D3C-242D-F544-9883-3EEF515CE808}"/>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5" name="Marcador de pie de página 4">
            <a:extLst>
              <a:ext uri="{FF2B5EF4-FFF2-40B4-BE49-F238E27FC236}">
                <a16:creationId xmlns:a16="http://schemas.microsoft.com/office/drawing/2014/main" id="{CCAB2518-6961-A143-A5EE-C5606EBA486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86FEAD3-1533-7A45-8011-C0C84A1DCD46}"/>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381621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E09D5-8681-04F4-0AD1-7206C3FF51F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EB62C8D-42BE-8DF8-DDA7-6DDCB2389C42}"/>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4" name="Marcador de pie de página 3">
            <a:extLst>
              <a:ext uri="{FF2B5EF4-FFF2-40B4-BE49-F238E27FC236}">
                <a16:creationId xmlns:a16="http://schemas.microsoft.com/office/drawing/2014/main" id="{19F9D5C3-AD35-C818-D069-AB2D8EBBEE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E106A169-E84D-2DE1-E7CC-7058F9C00ADE}"/>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145659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817F6C-CDBB-234C-B00B-255C60E5483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9743F10-0075-0F47-A0C2-0071CB2B384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AB4C6E2-1F45-C54F-A384-6BA60BB5E5E7}"/>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5" name="Marcador de pie de página 4">
            <a:extLst>
              <a:ext uri="{FF2B5EF4-FFF2-40B4-BE49-F238E27FC236}">
                <a16:creationId xmlns:a16="http://schemas.microsoft.com/office/drawing/2014/main" id="{EF44B0E8-9C87-6C41-96F5-6419B500057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DD08979-815A-D443-B424-FB031F975D72}"/>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642203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4B3E04-413C-394A-94BD-6FD1D56E17F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2E8DEAC-948A-0F4A-9098-1EA5A30BE3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F0E9B39-9659-7747-851C-17A0C73C8B12}"/>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5" name="Marcador de pie de página 4">
            <a:extLst>
              <a:ext uri="{FF2B5EF4-FFF2-40B4-BE49-F238E27FC236}">
                <a16:creationId xmlns:a16="http://schemas.microsoft.com/office/drawing/2014/main" id="{5990AE33-28EE-274E-8E15-02A1474831B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EA1D99B-0619-1847-8509-03589920E86F}"/>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130376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0119BB-39AA-4B48-BB60-3EE344FF24B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8E8365F-8201-9D4B-85A4-E53E8819A86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C674364B-4945-0A4D-A279-35519E3F46D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2868BFB1-0C38-A141-AB7B-22CD10FF3F3D}"/>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6" name="Marcador de pie de página 5">
            <a:extLst>
              <a:ext uri="{FF2B5EF4-FFF2-40B4-BE49-F238E27FC236}">
                <a16:creationId xmlns:a16="http://schemas.microsoft.com/office/drawing/2014/main" id="{9FF6516E-C104-3E4A-BC0F-DC137BD98C4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2C08597-16B2-3B42-B59A-8815DD747357}"/>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42547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44272C-3F8B-AF4A-82BE-E5BE9107D7B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4B8DA00-E62A-A54E-BC50-AEBAAF2516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6E9F7D8-1A62-544F-A4E2-23A591854BA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21895FC1-5F27-B640-81B9-33366BECB5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00D0329-F1AE-FE44-A7B4-B16B429A0C9A}"/>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5A80CE19-B065-6E4F-A207-999BBF94CA15}"/>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8" name="Marcador de pie de página 7">
            <a:extLst>
              <a:ext uri="{FF2B5EF4-FFF2-40B4-BE49-F238E27FC236}">
                <a16:creationId xmlns:a16="http://schemas.microsoft.com/office/drawing/2014/main" id="{299C46BF-4920-E443-B109-668969C5EB88}"/>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9C417FDA-D0D0-AD4C-9F49-6FFEC4BC64C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695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C92FB5-1F0C-DE4B-8A05-DE0792814E4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AF7F14C-AA7D-3049-A400-4AC6EED53745}"/>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4" name="Marcador de pie de página 3">
            <a:extLst>
              <a:ext uri="{FF2B5EF4-FFF2-40B4-BE49-F238E27FC236}">
                <a16:creationId xmlns:a16="http://schemas.microsoft.com/office/drawing/2014/main" id="{E746EF7E-3912-BF43-BEB6-49819D4EEF21}"/>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9BD767C9-209C-E54C-90E7-5176E4464B89}"/>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822851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7E92712-14E7-954C-8C23-33CD3DBD715B}"/>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3" name="Marcador de pie de página 2">
            <a:extLst>
              <a:ext uri="{FF2B5EF4-FFF2-40B4-BE49-F238E27FC236}">
                <a16:creationId xmlns:a16="http://schemas.microsoft.com/office/drawing/2014/main" id="{FD7BCE5F-F417-1247-9F26-F4B713468517}"/>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0B4FC7D-A6BA-0840-87AD-C71B1896B98D}"/>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5416207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F2BE35-F0B5-DA4A-BE9E-AACFF26FF18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E62C38B-5384-914E-829A-352266F70B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A79E434B-6E01-8148-AB00-051DDD4020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E3E8B8D-7A8A-794B-83A8-6920142BBBD1}"/>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6" name="Marcador de pie de página 5">
            <a:extLst>
              <a:ext uri="{FF2B5EF4-FFF2-40B4-BE49-F238E27FC236}">
                <a16:creationId xmlns:a16="http://schemas.microsoft.com/office/drawing/2014/main" id="{582F34C9-1A26-0B41-8AE3-21E599CC561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82100B2-B969-0340-BEE2-F5FE05353DFA}"/>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69714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ADFDE3-8BDA-6F45-A442-3C2913AE526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C08B3433-597C-7E43-A088-A50E443431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A20DB791-C948-D149-A74A-0C0DFCA0B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145138C-C370-6E42-902A-0DD2F4F614AE}"/>
              </a:ext>
            </a:extLst>
          </p:cNvPr>
          <p:cNvSpPr>
            <a:spLocks noGrp="1"/>
          </p:cNvSpPr>
          <p:nvPr>
            <p:ph type="dt" sz="half" idx="10"/>
          </p:nvPr>
        </p:nvSpPr>
        <p:spPr/>
        <p:txBody>
          <a:bodyPr/>
          <a:lstStyle/>
          <a:p>
            <a:fld id="{BD986248-06F7-A441-A47A-264EBD310E11}" type="datetimeFigureOut">
              <a:rPr lang="es-CO" smtClean="0"/>
              <a:t>16/08/2024</a:t>
            </a:fld>
            <a:endParaRPr lang="es-CO"/>
          </a:p>
        </p:txBody>
      </p:sp>
      <p:sp>
        <p:nvSpPr>
          <p:cNvPr id="6" name="Marcador de pie de página 5">
            <a:extLst>
              <a:ext uri="{FF2B5EF4-FFF2-40B4-BE49-F238E27FC236}">
                <a16:creationId xmlns:a16="http://schemas.microsoft.com/office/drawing/2014/main" id="{9A61561C-CA9F-0943-8A3E-60233368C60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7B72CA4-FB9F-FB4B-8159-119C3846C3C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069502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6EFFBE1-33C9-1D48-A916-7535B68EC6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778E02A-26CF-6C46-A280-67C4AA0551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CE7CDF9-2DDE-C04D-A9B9-78F138A1C3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86248-06F7-A441-A47A-264EBD310E11}" type="datetimeFigureOut">
              <a:rPr lang="es-CO" smtClean="0"/>
              <a:t>16/08/2024</a:t>
            </a:fld>
            <a:endParaRPr lang="es-CO"/>
          </a:p>
        </p:txBody>
      </p:sp>
      <p:sp>
        <p:nvSpPr>
          <p:cNvPr id="5" name="Marcador de pie de página 4">
            <a:extLst>
              <a:ext uri="{FF2B5EF4-FFF2-40B4-BE49-F238E27FC236}">
                <a16:creationId xmlns:a16="http://schemas.microsoft.com/office/drawing/2014/main" id="{767570B4-267C-034E-B58B-04C03C9E55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5041693D-7DB1-1144-97E3-85753EC9A0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15DF6-230E-2E43-B847-68755106EC6D}" type="slidenum">
              <a:rPr lang="es-CO" smtClean="0"/>
              <a:t>‹Nº›</a:t>
            </a:fld>
            <a:endParaRPr lang="es-CO"/>
          </a:p>
        </p:txBody>
      </p:sp>
    </p:spTree>
    <p:extLst>
      <p:ext uri="{BB962C8B-B14F-4D97-AF65-F5344CB8AC3E}">
        <p14:creationId xmlns:p14="http://schemas.microsoft.com/office/powerpoint/2010/main" val="3062609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015D167A-EE62-EA02-E6F4-53710691F485}"/>
              </a:ext>
            </a:extLst>
          </p:cNvPr>
          <p:cNvSpPr txBox="1"/>
          <p:nvPr/>
        </p:nvSpPr>
        <p:spPr>
          <a:xfrm>
            <a:off x="1460060" y="1950945"/>
            <a:ext cx="6453678" cy="236988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endParaRPr lang="es-ES" sz="5400" b="1" dirty="0">
              <a:solidFill>
                <a:prstClr val="black">
                  <a:lumMod val="75000"/>
                  <a:lumOff val="25000"/>
                </a:prstClr>
              </a:solidFill>
              <a:latin typeface="Work Sans Bold Roman" pitchFamily="2" charset="77"/>
            </a:endParaRPr>
          </a:p>
          <a:p>
            <a:pPr marL="0" marR="0" lvl="0" indent="0" algn="l" defTabSz="914400" rtl="0" eaLnBrk="1" fontAlgn="auto" latinLnBrk="0" hangingPunct="1">
              <a:spcBef>
                <a:spcPts val="0"/>
              </a:spcBef>
              <a:spcAft>
                <a:spcPts val="0"/>
              </a:spcAft>
              <a:buClrTx/>
              <a:buSzTx/>
              <a:buFontTx/>
              <a:buNone/>
              <a:tabLst/>
              <a:defRPr/>
            </a:pPr>
            <a:r>
              <a:rPr kumimoji="0" lang="es-ES" sz="5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rPr>
              <a:t>  </a:t>
            </a:r>
            <a:r>
              <a:rPr lang="es-CO" sz="5400" b="1" dirty="0">
                <a:solidFill>
                  <a:prstClr val="black">
                    <a:lumMod val="75000"/>
                    <a:lumOff val="25000"/>
                  </a:prstClr>
                </a:solidFill>
                <a:latin typeface="Work Sans Bold Roman" pitchFamily="2" charset="77"/>
              </a:rPr>
              <a:t>LUBRICANTES</a:t>
            </a:r>
            <a:endParaRPr lang="en-US" sz="5400" b="1" dirty="0">
              <a:solidFill>
                <a:prstClr val="black">
                  <a:lumMod val="75000"/>
                  <a:lumOff val="25000"/>
                </a:prstClr>
              </a:solidFill>
              <a:latin typeface="Work Sans Bold Roman" pitchFamily="2" charset="77"/>
            </a:endParaRPr>
          </a:p>
          <a:p>
            <a:pPr marL="0" marR="0" lvl="0" indent="0" algn="l" defTabSz="914400" rtl="0" eaLnBrk="1" fontAlgn="auto" latinLnBrk="0" hangingPunct="1">
              <a:spcBef>
                <a:spcPts val="0"/>
              </a:spcBef>
              <a:spcAft>
                <a:spcPts val="0"/>
              </a:spcAft>
              <a:buClrTx/>
              <a:buSzTx/>
              <a:buFontTx/>
              <a:buNone/>
              <a:tabLst/>
              <a:defRPr/>
            </a:pPr>
            <a:endParaRPr kumimoji="0" lang="es-ES" sz="40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endParaRPr>
          </a:p>
        </p:txBody>
      </p:sp>
    </p:spTree>
    <p:extLst>
      <p:ext uri="{BB962C8B-B14F-4D97-AF65-F5344CB8AC3E}">
        <p14:creationId xmlns:p14="http://schemas.microsoft.com/office/powerpoint/2010/main" val="3409726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1244701" y="792487"/>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 Tipos de lubricantes </a:t>
            </a:r>
            <a:r>
              <a:rPr lang="en-US" sz="3600" b="1" dirty="0">
                <a:solidFill>
                  <a:srgbClr val="4D4D4C"/>
                </a:solidFill>
                <a:latin typeface="WORK SANS BOLD ROMAN" pitchFamily="2" charset="77"/>
              </a:rPr>
              <a:t>sintéticos</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809897" y="1638742"/>
            <a:ext cx="10136778" cy="3046988"/>
          </a:xfrm>
          <a:prstGeom prst="rect">
            <a:avLst/>
          </a:prstGeom>
          <a:noFill/>
        </p:spPr>
        <p:txBody>
          <a:bodyPr wrap="square" rtlCol="0">
            <a:spAutoFit/>
          </a:bodyPr>
          <a:lstStyle/>
          <a:p>
            <a:r>
              <a:rPr lang="es-CO" sz="1600" dirty="0">
                <a:latin typeface="Work Sans Light Roman" pitchFamily="2" charset="77"/>
              </a:rPr>
              <a:t>1.- HIDROCRACK o grupo 3</a:t>
            </a:r>
          </a:p>
          <a:p>
            <a:endParaRPr lang="en-US" sz="1600" dirty="0">
              <a:latin typeface="Work Sans Light Roman" pitchFamily="2" charset="77"/>
            </a:endParaRPr>
          </a:p>
          <a:p>
            <a:r>
              <a:rPr lang="es-CO" sz="1600" dirty="0">
                <a:latin typeface="Work Sans Light Roman" pitchFamily="2" charset="77"/>
              </a:rPr>
              <a:t>2.- PAO o grupo 4</a:t>
            </a:r>
          </a:p>
          <a:p>
            <a:endParaRPr lang="en-US" sz="1600" dirty="0">
              <a:latin typeface="Work Sans Light Roman" pitchFamily="2" charset="77"/>
            </a:endParaRPr>
          </a:p>
          <a:p>
            <a:r>
              <a:rPr lang="es-CO" sz="1600" dirty="0">
                <a:latin typeface="Work Sans Light Roman" pitchFamily="2" charset="77"/>
              </a:rPr>
              <a:t>3.- PIB o grupo 5</a:t>
            </a:r>
          </a:p>
          <a:p>
            <a:endParaRPr lang="en-US" sz="1600" dirty="0">
              <a:latin typeface="Work Sans Light Roman" pitchFamily="2" charset="77"/>
            </a:endParaRPr>
          </a:p>
          <a:p>
            <a:r>
              <a:rPr lang="es-CO" sz="1600" dirty="0">
                <a:latin typeface="Work Sans Light Roman" pitchFamily="2" charset="77"/>
              </a:rPr>
              <a:t>4.- ESTER</a:t>
            </a:r>
            <a:endParaRPr lang="en-US" sz="1600" dirty="0">
              <a:latin typeface="Work Sans Light Roman" pitchFamily="2" charset="77"/>
            </a:endParaRPr>
          </a:p>
          <a:p>
            <a:endParaRPr lang="es-CO" sz="1600" dirty="0">
              <a:latin typeface="Work Sans Light Roman" pitchFamily="2" charset="77"/>
            </a:endParaRPr>
          </a:p>
          <a:p>
            <a:endParaRPr lang="es-CO" sz="1600" dirty="0">
              <a:latin typeface="Work Sans Light Roman" pitchFamily="2" charset="77"/>
            </a:endParaRPr>
          </a:p>
          <a:p>
            <a:endParaRPr lang="es-CO" sz="1600" dirty="0">
              <a:latin typeface="Work Sans Light Roman" pitchFamily="2" charset="77"/>
            </a:endParaRPr>
          </a:p>
          <a:p>
            <a:endParaRPr lang="en-US" sz="1600" dirty="0">
              <a:latin typeface="Work Sans Light Roman" pitchFamily="2" charset="77"/>
            </a:endParaRPr>
          </a:p>
          <a:p>
            <a:pPr lvl="0"/>
            <a:endParaRPr lang="es-CO" sz="1600" dirty="0">
              <a:latin typeface="Work Sans Light Roman" pitchFamily="2" charset="77"/>
            </a:endParaRPr>
          </a:p>
        </p:txBody>
      </p:sp>
      <p:pic>
        <p:nvPicPr>
          <p:cNvPr id="4" name="Imagen 3"/>
          <p:cNvPicPr>
            <a:picLocks noChangeAspect="1"/>
          </p:cNvPicPr>
          <p:nvPr/>
        </p:nvPicPr>
        <p:blipFill rotWithShape="1">
          <a:blip r:embed="rId3"/>
          <a:srcRect t="24031"/>
          <a:stretch/>
        </p:blipFill>
        <p:spPr>
          <a:xfrm>
            <a:off x="6750252" y="1985554"/>
            <a:ext cx="4196423" cy="3500846"/>
          </a:xfrm>
          <a:prstGeom prst="rect">
            <a:avLst/>
          </a:prstGeom>
        </p:spPr>
      </p:pic>
    </p:spTree>
    <p:extLst>
      <p:ext uri="{BB962C8B-B14F-4D97-AF65-F5344CB8AC3E}">
        <p14:creationId xmlns:p14="http://schemas.microsoft.com/office/powerpoint/2010/main" val="26287571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1244701" y="792487"/>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 Función de los lubricantes</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1084216" y="1763486"/>
            <a:ext cx="9976293" cy="3785652"/>
          </a:xfrm>
          <a:prstGeom prst="rect">
            <a:avLst/>
          </a:prstGeom>
          <a:noFill/>
        </p:spPr>
        <p:txBody>
          <a:bodyPr wrap="square" rtlCol="0">
            <a:spAutoFit/>
          </a:bodyPr>
          <a:lstStyle/>
          <a:p>
            <a:r>
              <a:rPr lang="es-CO" sz="1600" dirty="0">
                <a:latin typeface="Work Sans Light Roman" pitchFamily="2" charset="77"/>
              </a:rPr>
              <a:t>Los lubricantes no solo disminuyen el rozamiento entre los materiales, sino que también desempeñan otras importantes misiones para asegurar un correcto funcionamiento de la maquinaria, entre estas otras fusiones cabe destacar las siguientes:</a:t>
            </a:r>
          </a:p>
          <a:p>
            <a:endParaRPr lang="en-US" sz="1600" dirty="0">
              <a:latin typeface="Work Sans Light Roman" pitchFamily="2" charset="77"/>
            </a:endParaRPr>
          </a:p>
          <a:p>
            <a:r>
              <a:rPr lang="es-CO" sz="1600" dirty="0">
                <a:latin typeface="Work Sans Light Roman" pitchFamily="2" charset="77"/>
              </a:rPr>
              <a:t>-Refrigerante</a:t>
            </a:r>
          </a:p>
          <a:p>
            <a:endParaRPr lang="en-US" sz="1600" dirty="0">
              <a:latin typeface="Work Sans Light Roman" pitchFamily="2" charset="77"/>
            </a:endParaRPr>
          </a:p>
          <a:p>
            <a:r>
              <a:rPr lang="es-CO" sz="1600" dirty="0">
                <a:latin typeface="Work Sans Light Roman" pitchFamily="2" charset="77"/>
              </a:rPr>
              <a:t>-Eliminador de impurezas</a:t>
            </a:r>
          </a:p>
          <a:p>
            <a:endParaRPr lang="en-US" sz="1600" dirty="0">
              <a:latin typeface="Work Sans Light Roman" pitchFamily="2" charset="77"/>
            </a:endParaRPr>
          </a:p>
          <a:p>
            <a:r>
              <a:rPr lang="es-CO" sz="1600" dirty="0">
                <a:latin typeface="Work Sans Light Roman" pitchFamily="2" charset="77"/>
              </a:rPr>
              <a:t>-Sellante</a:t>
            </a:r>
          </a:p>
          <a:p>
            <a:endParaRPr lang="en-US" sz="1600" dirty="0">
              <a:latin typeface="Work Sans Light Roman" pitchFamily="2" charset="77"/>
            </a:endParaRPr>
          </a:p>
          <a:p>
            <a:r>
              <a:rPr lang="es-CO" sz="1600" dirty="0">
                <a:latin typeface="Work Sans Light Roman" pitchFamily="2" charset="77"/>
              </a:rPr>
              <a:t>-Anticorrosivo y anti desgaste</a:t>
            </a:r>
          </a:p>
          <a:p>
            <a:endParaRPr lang="en-US" sz="1600" dirty="0">
              <a:latin typeface="Work Sans Light Roman" pitchFamily="2" charset="77"/>
            </a:endParaRPr>
          </a:p>
          <a:p>
            <a:r>
              <a:rPr lang="es-CO" sz="1600" dirty="0">
                <a:latin typeface="Work Sans Light Roman" pitchFamily="2" charset="77"/>
              </a:rPr>
              <a:t>-Transmisor de energía</a:t>
            </a:r>
            <a:endParaRPr lang="en-US" sz="1600" dirty="0">
              <a:latin typeface="Work Sans Light Roman" pitchFamily="2" charset="77"/>
            </a:endParaRPr>
          </a:p>
          <a:p>
            <a:endParaRPr lang="es-CO" sz="1600" dirty="0">
              <a:latin typeface="Work Sans Light Roman" pitchFamily="2" charset="77"/>
            </a:endParaRPr>
          </a:p>
          <a:p>
            <a:endParaRPr lang="es-CO" sz="1600" dirty="0">
              <a:latin typeface="Work Sans Light Roman" pitchFamily="2" charset="77"/>
            </a:endParaRPr>
          </a:p>
        </p:txBody>
      </p:sp>
      <p:pic>
        <p:nvPicPr>
          <p:cNvPr id="3" name="Imagen 2"/>
          <p:cNvPicPr>
            <a:picLocks noChangeAspect="1"/>
          </p:cNvPicPr>
          <p:nvPr/>
        </p:nvPicPr>
        <p:blipFill>
          <a:blip r:embed="rId3"/>
          <a:stretch>
            <a:fillRect/>
          </a:stretch>
        </p:blipFill>
        <p:spPr>
          <a:xfrm>
            <a:off x="5904411" y="2480292"/>
            <a:ext cx="5075855" cy="3520351"/>
          </a:xfrm>
          <a:prstGeom prst="rect">
            <a:avLst/>
          </a:prstGeom>
        </p:spPr>
      </p:pic>
    </p:spTree>
    <p:extLst>
      <p:ext uri="{BB962C8B-B14F-4D97-AF65-F5344CB8AC3E}">
        <p14:creationId xmlns:p14="http://schemas.microsoft.com/office/powerpoint/2010/main" val="2899230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1244701" y="792487"/>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 Composición de lubricantes</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1326808" y="1867989"/>
            <a:ext cx="9976293" cy="2308324"/>
          </a:xfrm>
          <a:prstGeom prst="rect">
            <a:avLst/>
          </a:prstGeom>
          <a:noFill/>
        </p:spPr>
        <p:txBody>
          <a:bodyPr wrap="square" rtlCol="0">
            <a:spAutoFit/>
          </a:bodyPr>
          <a:lstStyle/>
          <a:p>
            <a:r>
              <a:rPr lang="es-CO" sz="1600" dirty="0">
                <a:latin typeface="Work Sans Light Roman" pitchFamily="2" charset="77"/>
              </a:rPr>
              <a:t>Los lubricantes se componen de aceites base y una serie de aditivos</a:t>
            </a:r>
            <a:endParaRPr lang="en-US" sz="1600" dirty="0">
              <a:latin typeface="Work Sans Light Roman" pitchFamily="2" charset="77"/>
            </a:endParaRPr>
          </a:p>
          <a:p>
            <a:r>
              <a:rPr lang="es-CO" sz="1600" dirty="0">
                <a:latin typeface="Work Sans Light Roman" pitchFamily="2" charset="77"/>
              </a:rPr>
              <a:t>modificadores de las propiedades de estos aceites.</a:t>
            </a:r>
          </a:p>
          <a:p>
            <a:endParaRPr lang="en-US" sz="1600" dirty="0">
              <a:latin typeface="Work Sans Light Roman" pitchFamily="2" charset="77"/>
            </a:endParaRPr>
          </a:p>
          <a:p>
            <a:r>
              <a:rPr lang="es-CO" sz="1600" dirty="0">
                <a:latin typeface="Work Sans Light Roman" pitchFamily="2" charset="77"/>
              </a:rPr>
              <a:t>Los aceites base pueden provenir del refino del petróleo ó bien de reacciones</a:t>
            </a:r>
            <a:endParaRPr lang="en-US" sz="1600" dirty="0">
              <a:latin typeface="Work Sans Light Roman" pitchFamily="2" charset="77"/>
            </a:endParaRPr>
          </a:p>
          <a:p>
            <a:r>
              <a:rPr lang="es-CO" sz="1600" dirty="0">
                <a:latin typeface="Work Sans Light Roman" pitchFamily="2" charset="77"/>
              </a:rPr>
              <a:t>petroquímicas. </a:t>
            </a:r>
          </a:p>
          <a:p>
            <a:endParaRPr lang="es-CO" sz="1600" dirty="0">
              <a:latin typeface="Work Sans Light Roman" pitchFamily="2" charset="77"/>
            </a:endParaRPr>
          </a:p>
          <a:p>
            <a:r>
              <a:rPr lang="es-CO" sz="1600" dirty="0">
                <a:latin typeface="Work Sans Light Roman" pitchFamily="2" charset="77"/>
              </a:rPr>
              <a:t>Los primeros son los denominados aceites minerales y los segundos</a:t>
            </a:r>
            <a:endParaRPr lang="en-US" sz="1600" dirty="0">
              <a:latin typeface="Work Sans Light Roman" pitchFamily="2" charset="77"/>
            </a:endParaRPr>
          </a:p>
          <a:p>
            <a:r>
              <a:rPr lang="es-CO" sz="1600" dirty="0">
                <a:latin typeface="Work Sans Light Roman" pitchFamily="2" charset="77"/>
              </a:rPr>
              <a:t>son conocidos como aceites sintéticos</a:t>
            </a:r>
          </a:p>
          <a:p>
            <a:endParaRPr lang="es-CO" sz="1600" dirty="0">
              <a:latin typeface="Work Sans Light Roman" pitchFamily="2" charset="77"/>
            </a:endParaRPr>
          </a:p>
        </p:txBody>
      </p:sp>
    </p:spTree>
    <p:extLst>
      <p:ext uri="{BB962C8B-B14F-4D97-AF65-F5344CB8AC3E}">
        <p14:creationId xmlns:p14="http://schemas.microsoft.com/office/powerpoint/2010/main" val="1744194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2224415" y="831675"/>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Aditivos en los lubricantes</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1071154" y="2037651"/>
            <a:ext cx="5329646" cy="2062103"/>
          </a:xfrm>
          <a:prstGeom prst="rect">
            <a:avLst/>
          </a:prstGeom>
          <a:noFill/>
        </p:spPr>
        <p:txBody>
          <a:bodyPr wrap="square" rtlCol="0">
            <a:spAutoFit/>
          </a:bodyPr>
          <a:lstStyle/>
          <a:p>
            <a:r>
              <a:rPr lang="es-CO" sz="1600" dirty="0">
                <a:latin typeface="Work Sans Light Roman" pitchFamily="2" charset="77"/>
              </a:rPr>
              <a:t>La base de un lubricante por sí sola no ofrece toda la protección que necesita un motor o componente industrial, por lo que en la fabricación del lubricante se añade un compuesto determinado de aditivos atendiendo a las necesidades del fabricante del motor (Homologación o Nivel autorizado) o al uso al que va a ser destinado el lubricante en cuestión.</a:t>
            </a:r>
            <a:endParaRPr lang="en-US" sz="1600" dirty="0">
              <a:latin typeface="Work Sans Light Roman" pitchFamily="2" charset="77"/>
            </a:endParaRPr>
          </a:p>
          <a:p>
            <a:r>
              <a:rPr lang="es-CO" sz="1600" dirty="0">
                <a:latin typeface="Work Sans Light Roman" pitchFamily="2" charset="77"/>
              </a:rPr>
              <a:t>                       </a:t>
            </a:r>
          </a:p>
        </p:txBody>
      </p:sp>
      <p:pic>
        <p:nvPicPr>
          <p:cNvPr id="4" name="Imagen 3"/>
          <p:cNvPicPr>
            <a:picLocks noChangeAspect="1"/>
          </p:cNvPicPr>
          <p:nvPr/>
        </p:nvPicPr>
        <p:blipFill>
          <a:blip r:embed="rId3"/>
          <a:stretch>
            <a:fillRect/>
          </a:stretch>
        </p:blipFill>
        <p:spPr>
          <a:xfrm>
            <a:off x="6786551" y="1802519"/>
            <a:ext cx="4552008" cy="3385196"/>
          </a:xfrm>
          <a:prstGeom prst="rect">
            <a:avLst/>
          </a:prstGeom>
        </p:spPr>
      </p:pic>
    </p:spTree>
    <p:extLst>
      <p:ext uri="{BB962C8B-B14F-4D97-AF65-F5344CB8AC3E}">
        <p14:creationId xmlns:p14="http://schemas.microsoft.com/office/powerpoint/2010/main" val="3607904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1349204" y="1060956"/>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Aditivos usados en los lubricantes</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992777" y="1946366"/>
            <a:ext cx="5408023" cy="4031873"/>
          </a:xfrm>
          <a:prstGeom prst="rect">
            <a:avLst/>
          </a:prstGeom>
          <a:noFill/>
        </p:spPr>
        <p:txBody>
          <a:bodyPr wrap="square" rtlCol="0">
            <a:spAutoFit/>
          </a:bodyPr>
          <a:lstStyle/>
          <a:p>
            <a:r>
              <a:rPr lang="es-CO" sz="1600" dirty="0">
                <a:latin typeface="Work Sans Light Roman" pitchFamily="2" charset="77"/>
              </a:rPr>
              <a:t> Antioxidantes</a:t>
            </a:r>
          </a:p>
          <a:p>
            <a:endParaRPr lang="en-US" sz="1600" dirty="0">
              <a:latin typeface="Work Sans Light Roman" pitchFamily="2" charset="77"/>
            </a:endParaRPr>
          </a:p>
          <a:p>
            <a:r>
              <a:rPr lang="es-CO" sz="1600" dirty="0">
                <a:latin typeface="Work Sans Light Roman" pitchFamily="2" charset="77"/>
              </a:rPr>
              <a:t>Anti desgaste Extrema Presión (EP)</a:t>
            </a:r>
          </a:p>
          <a:p>
            <a:endParaRPr lang="en-US" sz="1600" dirty="0">
              <a:latin typeface="Work Sans Light Roman" pitchFamily="2" charset="77"/>
            </a:endParaRPr>
          </a:p>
          <a:p>
            <a:r>
              <a:rPr lang="es-CO" sz="1600" dirty="0">
                <a:latin typeface="Work Sans Light Roman" pitchFamily="2" charset="77"/>
              </a:rPr>
              <a:t>Antiespumantes</a:t>
            </a:r>
          </a:p>
          <a:p>
            <a:endParaRPr lang="en-US" sz="1600" dirty="0">
              <a:latin typeface="Work Sans Light Roman" pitchFamily="2" charset="77"/>
            </a:endParaRPr>
          </a:p>
          <a:p>
            <a:r>
              <a:rPr lang="es-CO" sz="1600" dirty="0">
                <a:latin typeface="Work Sans Light Roman" pitchFamily="2" charset="77"/>
              </a:rPr>
              <a:t>Anti herrumbre</a:t>
            </a:r>
          </a:p>
          <a:p>
            <a:endParaRPr lang="en-US" sz="1600" dirty="0">
              <a:latin typeface="Work Sans Light Roman" pitchFamily="2" charset="77"/>
            </a:endParaRPr>
          </a:p>
          <a:p>
            <a:r>
              <a:rPr lang="es-CO" sz="1600" dirty="0">
                <a:latin typeface="Work Sans Light Roman" pitchFamily="2" charset="77"/>
              </a:rPr>
              <a:t>Detergentes</a:t>
            </a:r>
          </a:p>
          <a:p>
            <a:endParaRPr lang="en-US" sz="1600" dirty="0">
              <a:latin typeface="Work Sans Light Roman" pitchFamily="2" charset="77"/>
            </a:endParaRPr>
          </a:p>
          <a:p>
            <a:r>
              <a:rPr lang="es-CO" sz="1600" dirty="0">
                <a:latin typeface="Work Sans Light Roman" pitchFamily="2" charset="77"/>
              </a:rPr>
              <a:t>Dispersantes</a:t>
            </a:r>
          </a:p>
          <a:p>
            <a:endParaRPr lang="en-US" sz="1600" dirty="0">
              <a:latin typeface="Work Sans Light Roman" pitchFamily="2" charset="77"/>
            </a:endParaRPr>
          </a:p>
          <a:p>
            <a:r>
              <a:rPr lang="es-CO" sz="1600" dirty="0">
                <a:latin typeface="Work Sans Light Roman" pitchFamily="2" charset="77"/>
              </a:rPr>
              <a:t>Espesantes</a:t>
            </a:r>
          </a:p>
          <a:p>
            <a:endParaRPr lang="en-US" sz="1600" dirty="0">
              <a:latin typeface="Work Sans Light Roman" pitchFamily="2" charset="77"/>
            </a:endParaRPr>
          </a:p>
          <a:p>
            <a:r>
              <a:rPr lang="en-US" sz="1600" dirty="0">
                <a:latin typeface="Work Sans Light Roman" pitchFamily="2" charset="77"/>
              </a:rPr>
              <a:t>Diluyentes</a:t>
            </a:r>
          </a:p>
          <a:p>
            <a:r>
              <a:rPr lang="es-CO" sz="1600" dirty="0">
                <a:latin typeface="Work Sans Light Roman" pitchFamily="2" charset="77"/>
              </a:rPr>
              <a:t>                       </a:t>
            </a:r>
          </a:p>
        </p:txBody>
      </p:sp>
      <p:pic>
        <p:nvPicPr>
          <p:cNvPr id="3" name="Imagen 2"/>
          <p:cNvPicPr>
            <a:picLocks noChangeAspect="1"/>
          </p:cNvPicPr>
          <p:nvPr/>
        </p:nvPicPr>
        <p:blipFill>
          <a:blip r:embed="rId3"/>
          <a:stretch>
            <a:fillRect/>
          </a:stretch>
        </p:blipFill>
        <p:spPr>
          <a:xfrm>
            <a:off x="5773783" y="1946366"/>
            <a:ext cx="5166663" cy="3448846"/>
          </a:xfrm>
          <a:prstGeom prst="rect">
            <a:avLst/>
          </a:prstGeom>
        </p:spPr>
      </p:pic>
    </p:spTree>
    <p:extLst>
      <p:ext uri="{BB962C8B-B14F-4D97-AF65-F5344CB8AC3E}">
        <p14:creationId xmlns:p14="http://schemas.microsoft.com/office/powerpoint/2010/main" val="8568723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1321213" y="953589"/>
            <a:ext cx="9845664"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Características</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992776" y="1789612"/>
            <a:ext cx="10502537" cy="3785652"/>
          </a:xfrm>
          <a:prstGeom prst="rect">
            <a:avLst/>
          </a:prstGeom>
          <a:noFill/>
        </p:spPr>
        <p:txBody>
          <a:bodyPr wrap="square" rtlCol="0">
            <a:spAutoFit/>
          </a:bodyPr>
          <a:lstStyle/>
          <a:p>
            <a:r>
              <a:rPr lang="es-CO" sz="1600" b="1" dirty="0">
                <a:latin typeface="Work Sans Light Roman" pitchFamily="2" charset="77"/>
              </a:rPr>
              <a:t> Viscosidad</a:t>
            </a:r>
            <a:r>
              <a:rPr lang="es-CO" sz="1600" dirty="0">
                <a:latin typeface="Work Sans Light Roman" pitchFamily="2" charset="77"/>
              </a:rPr>
              <a:t>:  Es la propiedad fundamental y más importante de un lubricante líquido. Se puede definir como su resistencia a fluir ó lo que es lo mismo, la medida del rozamiento interno de sus moléculas. </a:t>
            </a:r>
          </a:p>
          <a:p>
            <a:endParaRPr lang="en-US" sz="1600" dirty="0">
              <a:latin typeface="Work Sans Light Roman" pitchFamily="2" charset="77"/>
            </a:endParaRPr>
          </a:p>
          <a:p>
            <a:r>
              <a:rPr lang="es-CO" sz="1600" dirty="0">
                <a:latin typeface="Work Sans Light Roman" pitchFamily="2" charset="77"/>
              </a:rPr>
              <a:t> La viscosidad se mide según el tiempo que tarda una cantidad determinada de aceite en fluir a través de un orificio a una temperatura estándar. Cuando más tarda, mayor es la viscosidad, y por consiguiente mayor es el código SAE</a:t>
            </a:r>
          </a:p>
          <a:p>
            <a:endParaRPr lang="en-US" sz="1600" dirty="0">
              <a:latin typeface="Work Sans Light Roman" pitchFamily="2" charset="77"/>
            </a:endParaRPr>
          </a:p>
          <a:p>
            <a:r>
              <a:rPr lang="es-CO" sz="1600" dirty="0">
                <a:latin typeface="Work Sans Light Roman" pitchFamily="2" charset="77"/>
              </a:rPr>
              <a:t> No hay que confundir términos de untuosidad o densidad con viscosidad. La </a:t>
            </a:r>
            <a:r>
              <a:rPr lang="es-CO" sz="1600" dirty="0">
                <a:solidFill>
                  <a:srgbClr val="FF0000"/>
                </a:solidFill>
                <a:latin typeface="Work Sans Light Roman" pitchFamily="2" charset="77"/>
              </a:rPr>
              <a:t>untuosidad</a:t>
            </a:r>
            <a:r>
              <a:rPr lang="es-CO" sz="1600" dirty="0">
                <a:latin typeface="Work Sans Light Roman" pitchFamily="2" charset="77"/>
              </a:rPr>
              <a:t> es la adherencia de las partículas a las superficies metálicas, incluso en posición vertical. Debido a la untuosidad, las superficies metálicas permanecen con una capa fina de lubricante incluso tras largo tiempo después de haber sido aportado el lubricante. La densidad es el peso de una materia en relación al volumen que ocupa. No aporta ninguna propiedad a los lubricantes.               </a:t>
            </a:r>
          </a:p>
          <a:p>
            <a:endParaRPr lang="en-US" sz="1600" dirty="0">
              <a:latin typeface="Work Sans Light Roman" pitchFamily="2" charset="77"/>
            </a:endParaRPr>
          </a:p>
          <a:p>
            <a:endParaRPr lang="en-US" sz="1600" dirty="0">
              <a:latin typeface="Work Sans Light Roman" pitchFamily="2" charset="77"/>
            </a:endParaRPr>
          </a:p>
          <a:p>
            <a:r>
              <a:rPr lang="es-CO" sz="1600" dirty="0">
                <a:latin typeface="Work Sans Light Roman" pitchFamily="2" charset="77"/>
              </a:rPr>
              <a:t>                       </a:t>
            </a:r>
          </a:p>
        </p:txBody>
      </p:sp>
    </p:spTree>
    <p:extLst>
      <p:ext uri="{BB962C8B-B14F-4D97-AF65-F5344CB8AC3E}">
        <p14:creationId xmlns:p14="http://schemas.microsoft.com/office/powerpoint/2010/main" val="2554884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1321213" y="953589"/>
            <a:ext cx="9845664"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Nota</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1110341" y="1854927"/>
            <a:ext cx="10502537" cy="1908215"/>
          </a:xfrm>
          <a:prstGeom prst="rect">
            <a:avLst/>
          </a:prstGeom>
          <a:noFill/>
        </p:spPr>
        <p:txBody>
          <a:bodyPr wrap="square" rtlCol="0">
            <a:spAutoFit/>
          </a:bodyPr>
          <a:lstStyle/>
          <a:p>
            <a:r>
              <a:rPr lang="es-CO" sz="1600" b="1" dirty="0">
                <a:latin typeface="Work Sans Light Roman" pitchFamily="2" charset="77"/>
              </a:rPr>
              <a:t> </a:t>
            </a:r>
            <a:r>
              <a:rPr lang="es-CO" b="1" dirty="0"/>
              <a:t>La viscosidad en un fluido depende de la presión y de la temperatura:</a:t>
            </a:r>
          </a:p>
          <a:p>
            <a:endParaRPr lang="en-US" dirty="0"/>
          </a:p>
          <a:p>
            <a:r>
              <a:rPr lang="es-CO" dirty="0"/>
              <a:t>· </a:t>
            </a:r>
            <a:r>
              <a:rPr lang="es-CO" sz="1600" dirty="0">
                <a:latin typeface="Work Sans Light Roman" pitchFamily="2" charset="77"/>
              </a:rPr>
              <a:t>Al aumentar la temperatura disminuye la viscosidad.</a:t>
            </a:r>
          </a:p>
          <a:p>
            <a:endParaRPr lang="en-US" sz="1600" dirty="0">
              <a:latin typeface="Work Sans Light Roman" pitchFamily="2" charset="77"/>
            </a:endParaRPr>
          </a:p>
          <a:p>
            <a:r>
              <a:rPr lang="es-CO" sz="1600" dirty="0">
                <a:latin typeface="Work Sans Light Roman" pitchFamily="2" charset="77"/>
              </a:rPr>
              <a:t>· Al aumentar la presión aumenta la viscosidad.</a:t>
            </a:r>
            <a:endParaRPr lang="en-US" sz="1600" dirty="0">
              <a:latin typeface="Work Sans Light Roman" pitchFamily="2" charset="77"/>
            </a:endParaRPr>
          </a:p>
          <a:p>
            <a:r>
              <a:rPr lang="es-CO" sz="1600" b="1" dirty="0">
                <a:latin typeface="Work Sans Light Roman" pitchFamily="2" charset="77"/>
              </a:rPr>
              <a:t>                                                                   </a:t>
            </a:r>
            <a:endParaRPr lang="en-US" sz="1600" dirty="0">
              <a:latin typeface="Work Sans Light Roman" pitchFamily="2" charset="77"/>
            </a:endParaRPr>
          </a:p>
          <a:p>
            <a:r>
              <a:rPr lang="es-CO" sz="1600" dirty="0">
                <a:latin typeface="Work Sans Light Roman" pitchFamily="2" charset="77"/>
              </a:rPr>
              <a:t>                       </a:t>
            </a:r>
          </a:p>
        </p:txBody>
      </p:sp>
      <p:pic>
        <p:nvPicPr>
          <p:cNvPr id="3" name="Imagen 2"/>
          <p:cNvPicPr>
            <a:picLocks noChangeAspect="1"/>
          </p:cNvPicPr>
          <p:nvPr/>
        </p:nvPicPr>
        <p:blipFill rotWithShape="1">
          <a:blip r:embed="rId3"/>
          <a:srcRect l="7428" t="8906" r="7896" b="16881"/>
          <a:stretch/>
        </p:blipFill>
        <p:spPr>
          <a:xfrm>
            <a:off x="7942218" y="2515795"/>
            <a:ext cx="2978331" cy="2939144"/>
          </a:xfrm>
          <a:prstGeom prst="rect">
            <a:avLst/>
          </a:prstGeom>
        </p:spPr>
      </p:pic>
    </p:spTree>
    <p:extLst>
      <p:ext uri="{BB962C8B-B14F-4D97-AF65-F5344CB8AC3E}">
        <p14:creationId xmlns:p14="http://schemas.microsoft.com/office/powerpoint/2010/main" val="2937060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2692813" y="1031966"/>
            <a:ext cx="3276913"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Detergencia</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1031964" y="2299064"/>
            <a:ext cx="10345785" cy="584775"/>
          </a:xfrm>
          <a:prstGeom prst="rect">
            <a:avLst/>
          </a:prstGeom>
          <a:noFill/>
        </p:spPr>
        <p:txBody>
          <a:bodyPr wrap="square" rtlCol="0">
            <a:spAutoFit/>
          </a:bodyPr>
          <a:lstStyle/>
          <a:p>
            <a:r>
              <a:rPr lang="es-CO" sz="1600" b="1" dirty="0">
                <a:latin typeface="Work Sans Light Roman" pitchFamily="2" charset="77"/>
              </a:rPr>
              <a:t>  </a:t>
            </a:r>
            <a:r>
              <a:rPr lang="es-CO" sz="1600" dirty="0">
                <a:latin typeface="Work Sans Light Roman" pitchFamily="2" charset="77"/>
              </a:rPr>
              <a:t>Su misión reside en mantener en suspensión las partículas contaminantes en el seno del aceite, evitando que entren en contacto con las partes metálicas</a:t>
            </a:r>
          </a:p>
        </p:txBody>
      </p:sp>
      <p:pic>
        <p:nvPicPr>
          <p:cNvPr id="4" name="Imagen 3"/>
          <p:cNvPicPr>
            <a:picLocks noChangeAspect="1"/>
          </p:cNvPicPr>
          <p:nvPr/>
        </p:nvPicPr>
        <p:blipFill>
          <a:blip r:embed="rId3"/>
          <a:stretch>
            <a:fillRect/>
          </a:stretch>
        </p:blipFill>
        <p:spPr>
          <a:xfrm>
            <a:off x="5603967" y="3007321"/>
            <a:ext cx="5242150" cy="2945719"/>
          </a:xfrm>
          <a:prstGeom prst="rect">
            <a:avLst/>
          </a:prstGeom>
        </p:spPr>
      </p:pic>
    </p:spTree>
    <p:extLst>
      <p:ext uri="{BB962C8B-B14F-4D97-AF65-F5344CB8AC3E}">
        <p14:creationId xmlns:p14="http://schemas.microsoft.com/office/powerpoint/2010/main" val="10128175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5BFFB67-C3D4-337D-C327-AB25D270EADA}"/>
              </a:ext>
            </a:extLst>
          </p:cNvPr>
          <p:cNvSpPr txBox="1"/>
          <p:nvPr/>
        </p:nvSpPr>
        <p:spPr>
          <a:xfrm>
            <a:off x="3167156" y="2623935"/>
            <a:ext cx="5857694"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6000" b="1" dirty="0">
                <a:solidFill>
                  <a:schemeClr val="bg1"/>
                </a:solidFill>
                <a:latin typeface="WORK SANS BOLD ROMAN" pitchFamily="2" charset="77"/>
              </a:rPr>
              <a:t>CLASIFICACION</a:t>
            </a:r>
            <a:endParaRPr kumimoji="0" lang="es-CO" sz="7200" b="1" u="none" strike="noStrike" kern="1200" cap="none" spc="0" normalizeH="0" baseline="0" noProof="0" dirty="0">
              <a:ln>
                <a:noFill/>
              </a:ln>
              <a:solidFill>
                <a:schemeClr val="bg1"/>
              </a:solidFill>
              <a:effectLst/>
              <a:uLnTx/>
              <a:uFillTx/>
              <a:latin typeface="WORK SANS BOLD ROMAN" pitchFamily="2" charset="77"/>
            </a:endParaRPr>
          </a:p>
        </p:txBody>
      </p:sp>
      <p:cxnSp>
        <p:nvCxnSpPr>
          <p:cNvPr id="6" name="Conector recto 5">
            <a:extLst>
              <a:ext uri="{FF2B5EF4-FFF2-40B4-BE49-F238E27FC236}">
                <a16:creationId xmlns:a16="http://schemas.microsoft.com/office/drawing/2014/main" id="{38CE8666-1D2A-4D01-34E5-54FD74A39FC0}"/>
              </a:ext>
            </a:extLst>
          </p:cNvPr>
          <p:cNvCxnSpPr>
            <a:cxnSpLocks/>
          </p:cNvCxnSpPr>
          <p:nvPr/>
        </p:nvCxnSpPr>
        <p:spPr>
          <a:xfrm>
            <a:off x="5013630" y="3555133"/>
            <a:ext cx="224754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CuadroTexto 1"/>
          <p:cNvSpPr txBox="1"/>
          <p:nvPr/>
        </p:nvSpPr>
        <p:spPr>
          <a:xfrm>
            <a:off x="5412413" y="3639598"/>
            <a:ext cx="1972491" cy="369332"/>
          </a:xfrm>
          <a:prstGeom prst="rect">
            <a:avLst/>
          </a:prstGeom>
          <a:noFill/>
        </p:spPr>
        <p:txBody>
          <a:bodyPr wrap="square" rtlCol="0">
            <a:spAutoFit/>
          </a:bodyPr>
          <a:lstStyle/>
          <a:p>
            <a:r>
              <a:rPr lang="es-CO" dirty="0">
                <a:solidFill>
                  <a:schemeClr val="bg1"/>
                </a:solidFill>
              </a:rPr>
              <a:t>De los  aceites </a:t>
            </a:r>
            <a:endParaRPr lang="en-US" dirty="0">
              <a:solidFill>
                <a:schemeClr val="bg1"/>
              </a:solidFill>
            </a:endParaRPr>
          </a:p>
        </p:txBody>
      </p:sp>
    </p:spTree>
    <p:extLst>
      <p:ext uri="{BB962C8B-B14F-4D97-AF65-F5344CB8AC3E}">
        <p14:creationId xmlns:p14="http://schemas.microsoft.com/office/powerpoint/2010/main" val="2608548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6C31FC2-6C63-0CB9-C78D-1723D5E9DD66}"/>
              </a:ext>
            </a:extLst>
          </p:cNvPr>
          <p:cNvSpPr txBox="1"/>
          <p:nvPr/>
        </p:nvSpPr>
        <p:spPr>
          <a:xfrm>
            <a:off x="1201781" y="2952051"/>
            <a:ext cx="10228218" cy="2062103"/>
          </a:xfrm>
          <a:prstGeom prst="rect">
            <a:avLst/>
          </a:prstGeom>
          <a:noFill/>
        </p:spPr>
        <p:txBody>
          <a:bodyPr wrap="square" rtlCol="0">
            <a:spAutoFit/>
          </a:bodyPr>
          <a:lstStyle/>
          <a:p>
            <a:r>
              <a:rPr lang="es-CO" sz="1600" dirty="0">
                <a:latin typeface="Work Sans Light Roman" pitchFamily="2" charset="77"/>
              </a:rPr>
              <a:t>Como hemos visto, los aceites tienen la característica de modificar su viscosidad con la temperatura, siendo el índice de viscosidad el parámetro que mide la resistencia del fluido a modificarla.</a:t>
            </a:r>
          </a:p>
          <a:p>
            <a:endParaRPr lang="es-CO" sz="1600" dirty="0">
              <a:latin typeface="Work Sans Light Roman" pitchFamily="2" charset="77"/>
            </a:endParaRPr>
          </a:p>
          <a:p>
            <a:r>
              <a:rPr lang="es-CO" sz="1600" dirty="0">
                <a:latin typeface="Work Sans Light Roman" pitchFamily="2" charset="77"/>
              </a:rPr>
              <a:t>Un aceite </a:t>
            </a:r>
            <a:r>
              <a:rPr lang="es-CO" sz="1600" b="1" dirty="0">
                <a:latin typeface="Work Sans Light Roman" pitchFamily="2" charset="77"/>
              </a:rPr>
              <a:t>monogrado</a:t>
            </a:r>
            <a:r>
              <a:rPr lang="es-CO" sz="1600" dirty="0">
                <a:latin typeface="Work Sans Light Roman" pitchFamily="2" charset="77"/>
              </a:rPr>
              <a:t> presenta un comportamiento correcto en unas concretas y limitadas condiciones de temperatura ambiente, dependiendo de su grado SAE. Así los aceites acompañados de la sigla W aseguran un comportamiento determinado en frío lo cual los hace aptos para funcionar en invierno, los que no presentan la sigla W no garantizan un buen comportamiento en frío, por lo que solo son recomendables para verano.</a:t>
            </a:r>
            <a:endParaRPr lang="en-US" sz="1600" dirty="0">
              <a:latin typeface="Work Sans Light Roman" pitchFamily="2" charset="77"/>
            </a:endParaRPr>
          </a:p>
          <a:p>
            <a:r>
              <a:rPr lang="es-CO" sz="1600" b="1" dirty="0">
                <a:latin typeface="Work Sans Light Roman" pitchFamily="2" charset="77"/>
              </a:rPr>
              <a:t>                                                                                       </a:t>
            </a:r>
            <a:endParaRPr lang="es-CO" sz="1600" dirty="0">
              <a:latin typeface="Work Sans Light Roman" pitchFamily="2" charset="77"/>
            </a:endParaRPr>
          </a:p>
        </p:txBody>
      </p:sp>
      <p:sp>
        <p:nvSpPr>
          <p:cNvPr id="5" name="Título 1">
            <a:extLst>
              <a:ext uri="{FF2B5EF4-FFF2-40B4-BE49-F238E27FC236}">
                <a16:creationId xmlns:a16="http://schemas.microsoft.com/office/drawing/2014/main" id="{2ACE75F1-F343-8856-BC69-4BB6B82BF3E4}"/>
              </a:ext>
            </a:extLst>
          </p:cNvPr>
          <p:cNvSpPr txBox="1">
            <a:spLocks/>
          </p:cNvSpPr>
          <p:nvPr/>
        </p:nvSpPr>
        <p:spPr>
          <a:xfrm>
            <a:off x="2338252" y="1580607"/>
            <a:ext cx="6178731"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Monogrado y Multigrado</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Tree>
    <p:extLst>
      <p:ext uri="{BB962C8B-B14F-4D97-AF65-F5344CB8AC3E}">
        <p14:creationId xmlns:p14="http://schemas.microsoft.com/office/powerpoint/2010/main" val="1644794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URSO DE LUBRICACION 👉Parte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52697" y="333102"/>
            <a:ext cx="11077304" cy="6230984"/>
          </a:xfrm>
          <a:prstGeom prst="rect">
            <a:avLst/>
          </a:prstGeom>
        </p:spPr>
      </p:pic>
    </p:spTree>
    <p:extLst>
      <p:ext uri="{BB962C8B-B14F-4D97-AF65-F5344CB8AC3E}">
        <p14:creationId xmlns:p14="http://schemas.microsoft.com/office/powerpoint/2010/main" val="32652661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6C31FC2-6C63-0CB9-C78D-1723D5E9DD66}"/>
              </a:ext>
            </a:extLst>
          </p:cNvPr>
          <p:cNvSpPr txBox="1"/>
          <p:nvPr/>
        </p:nvSpPr>
        <p:spPr>
          <a:xfrm>
            <a:off x="1058089" y="2481787"/>
            <a:ext cx="10228218" cy="3046988"/>
          </a:xfrm>
          <a:prstGeom prst="rect">
            <a:avLst/>
          </a:prstGeom>
          <a:noFill/>
        </p:spPr>
        <p:txBody>
          <a:bodyPr wrap="square" rtlCol="0">
            <a:spAutoFit/>
          </a:bodyPr>
          <a:lstStyle/>
          <a:p>
            <a:r>
              <a:rPr lang="es-CO" sz="1600" dirty="0">
                <a:latin typeface="Work Sans Light Roman" pitchFamily="2" charset="77"/>
              </a:rPr>
              <a:t>  Un aceite </a:t>
            </a:r>
            <a:r>
              <a:rPr lang="es-CO" sz="1600" b="1" dirty="0">
                <a:latin typeface="Work Sans Light Roman" pitchFamily="2" charset="77"/>
              </a:rPr>
              <a:t>multigrado</a:t>
            </a:r>
            <a:r>
              <a:rPr lang="es-CO" sz="1600" dirty="0">
                <a:latin typeface="Work Sans Light Roman" pitchFamily="2" charset="77"/>
              </a:rPr>
              <a:t> parte de un aceite tipo W al cual se le añaden mejoradores del índice de viscosidad. De esta forma se asegura el comportamiento en frío del aceite, pero al aumentar la temperatura la estabilización de la viscosidad debida a la aditivación permitirá al aceite comportarse como un fluido de verano, garantizando la correcta lubricación. Así, un aceite multigrado de grado SAE 15W40, se comportará en frío como un SAE 15W con la consiguiente facilidad para ser bombeado y garantizar una correcta lubricación desde el arranque, pero al aumentarla temperatura del aceite este actuará como un SAE 40 garantizando una viscosidad adecuada a alta temperatura y una película lubricante estable.</a:t>
            </a:r>
          </a:p>
          <a:p>
            <a:endParaRPr lang="en-US" sz="1600" dirty="0">
              <a:latin typeface="Work Sans Light Roman" pitchFamily="2" charset="77"/>
            </a:endParaRPr>
          </a:p>
          <a:p>
            <a:r>
              <a:rPr lang="es-CO" sz="1600" dirty="0">
                <a:latin typeface="Work Sans Light Roman" pitchFamily="2" charset="77"/>
              </a:rPr>
              <a:t>Para determinar el nivel de calidad de un aceite, hay que recurrir a las aprobaciones y especificaciones internacionales emitidas por organismos que certifiquen mediante pruebas y ensayos el nivel de rendimiento de un aceite.</a:t>
            </a:r>
            <a:endParaRPr lang="en-US" sz="1600" dirty="0">
              <a:latin typeface="Work Sans Light Roman" pitchFamily="2" charset="77"/>
            </a:endParaRPr>
          </a:p>
          <a:p>
            <a:endParaRPr lang="es-CO" sz="1600" dirty="0">
              <a:latin typeface="Work Sans Light Roman" pitchFamily="2" charset="77"/>
            </a:endParaRPr>
          </a:p>
        </p:txBody>
      </p:sp>
      <p:sp>
        <p:nvSpPr>
          <p:cNvPr id="5" name="Título 1">
            <a:extLst>
              <a:ext uri="{FF2B5EF4-FFF2-40B4-BE49-F238E27FC236}">
                <a16:creationId xmlns:a16="http://schemas.microsoft.com/office/drawing/2014/main" id="{2ACE75F1-F343-8856-BC69-4BB6B82BF3E4}"/>
              </a:ext>
            </a:extLst>
          </p:cNvPr>
          <p:cNvSpPr txBox="1">
            <a:spLocks/>
          </p:cNvSpPr>
          <p:nvPr/>
        </p:nvSpPr>
        <p:spPr>
          <a:xfrm>
            <a:off x="2338252" y="1580607"/>
            <a:ext cx="6178731"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Monogrado y Multigrado</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Tree>
    <p:extLst>
      <p:ext uri="{BB962C8B-B14F-4D97-AF65-F5344CB8AC3E}">
        <p14:creationId xmlns:p14="http://schemas.microsoft.com/office/powerpoint/2010/main" val="40588855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1321213" y="953589"/>
            <a:ext cx="9845664"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Nota</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1071153" y="1946367"/>
            <a:ext cx="6897190" cy="1569660"/>
          </a:xfrm>
          <a:prstGeom prst="rect">
            <a:avLst/>
          </a:prstGeom>
          <a:noFill/>
        </p:spPr>
        <p:txBody>
          <a:bodyPr wrap="square" rtlCol="0">
            <a:spAutoFit/>
          </a:bodyPr>
          <a:lstStyle/>
          <a:p>
            <a:r>
              <a:rPr lang="es-CO" sz="1600" dirty="0">
                <a:latin typeface="Work Sans Light Roman" pitchFamily="2" charset="77"/>
              </a:rPr>
              <a:t>Encontramos aceite para motores diésel, motores gasolina y motores dos tiempos.</a:t>
            </a:r>
            <a:endParaRPr lang="en-US" sz="1600" dirty="0">
              <a:latin typeface="Work Sans Light Roman" pitchFamily="2" charset="77"/>
            </a:endParaRPr>
          </a:p>
          <a:p>
            <a:r>
              <a:rPr lang="es-CO" sz="1600" dirty="0">
                <a:latin typeface="Work Sans Light Roman" pitchFamily="2" charset="77"/>
              </a:rPr>
              <a:t>El aceite de motor diésel tiene una viscosidad más alta y una capacidad de bombeo a baja temperatura en comparación con el aceite de motor de gasolina y para los motores dos tiempos donde el aceite es quemado junto mezcla de aire y combustible</a:t>
            </a:r>
          </a:p>
        </p:txBody>
      </p:sp>
      <p:pic>
        <p:nvPicPr>
          <p:cNvPr id="3" name="Imagen 2"/>
          <p:cNvPicPr>
            <a:picLocks noChangeAspect="1"/>
          </p:cNvPicPr>
          <p:nvPr/>
        </p:nvPicPr>
        <p:blipFill rotWithShape="1">
          <a:blip r:embed="rId3"/>
          <a:srcRect l="7428" t="8906" r="7896" b="16881"/>
          <a:stretch/>
        </p:blipFill>
        <p:spPr>
          <a:xfrm>
            <a:off x="7774728" y="2834641"/>
            <a:ext cx="3084226" cy="3043646"/>
          </a:xfrm>
          <a:prstGeom prst="rect">
            <a:avLst/>
          </a:prstGeom>
        </p:spPr>
      </p:pic>
    </p:spTree>
    <p:extLst>
      <p:ext uri="{BB962C8B-B14F-4D97-AF65-F5344CB8AC3E}">
        <p14:creationId xmlns:p14="http://schemas.microsoft.com/office/powerpoint/2010/main" val="1072081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6C31FC2-6C63-0CB9-C78D-1723D5E9DD66}"/>
              </a:ext>
            </a:extLst>
          </p:cNvPr>
          <p:cNvSpPr txBox="1"/>
          <p:nvPr/>
        </p:nvSpPr>
        <p:spPr>
          <a:xfrm>
            <a:off x="1084215" y="2207468"/>
            <a:ext cx="10228218" cy="3293209"/>
          </a:xfrm>
          <a:prstGeom prst="rect">
            <a:avLst/>
          </a:prstGeom>
          <a:noFill/>
        </p:spPr>
        <p:txBody>
          <a:bodyPr wrap="square" rtlCol="0">
            <a:spAutoFit/>
          </a:bodyPr>
          <a:lstStyle/>
          <a:p>
            <a:r>
              <a:rPr lang="es-CO" sz="1600" dirty="0">
                <a:latin typeface="Work Sans Light Roman" pitchFamily="2" charset="77"/>
              </a:rPr>
              <a:t>La transmisión es el conjunto de órganos de los equipos que tienen la misión de transmitir la energía generada en el motor a las ruedas adaptándola a las condiciones de marcha que se deseen. Consta de:</a:t>
            </a:r>
          </a:p>
          <a:p>
            <a:endParaRPr lang="en-US" sz="1600" dirty="0">
              <a:latin typeface="Work Sans Light Roman" pitchFamily="2" charset="77"/>
            </a:endParaRPr>
          </a:p>
          <a:p>
            <a:r>
              <a:rPr lang="es-CO" sz="1600" dirty="0">
                <a:latin typeface="Work Sans Light Roman" pitchFamily="2" charset="77"/>
              </a:rPr>
              <a:t>· El embrague</a:t>
            </a:r>
          </a:p>
          <a:p>
            <a:endParaRPr lang="en-US" sz="1600" dirty="0">
              <a:latin typeface="Work Sans Light Roman" pitchFamily="2" charset="77"/>
            </a:endParaRPr>
          </a:p>
          <a:p>
            <a:r>
              <a:rPr lang="es-CO" sz="1600" dirty="0">
                <a:latin typeface="Work Sans Light Roman" pitchFamily="2" charset="77"/>
              </a:rPr>
              <a:t>· transmisión (manual ó automática)</a:t>
            </a:r>
          </a:p>
          <a:p>
            <a:endParaRPr lang="en-US" sz="1600" dirty="0">
              <a:latin typeface="Work Sans Light Roman" pitchFamily="2" charset="77"/>
            </a:endParaRPr>
          </a:p>
          <a:p>
            <a:r>
              <a:rPr lang="es-CO" sz="1600" dirty="0">
                <a:latin typeface="Work Sans Light Roman" pitchFamily="2" charset="77"/>
              </a:rPr>
              <a:t>· El diferencial</a:t>
            </a:r>
          </a:p>
          <a:p>
            <a:endParaRPr lang="en-US" sz="1600" dirty="0">
              <a:latin typeface="Work Sans Light Roman" pitchFamily="2" charset="77"/>
            </a:endParaRPr>
          </a:p>
          <a:p>
            <a:r>
              <a:rPr lang="es-CO" sz="1600" dirty="0">
                <a:latin typeface="Work Sans Light Roman" pitchFamily="2" charset="77"/>
              </a:rPr>
              <a:t>En las transmisiones encontramos dos clases: manuales y automáticas.</a:t>
            </a:r>
          </a:p>
          <a:p>
            <a:endParaRPr lang="en-US" sz="1600" dirty="0">
              <a:latin typeface="Work Sans Light Roman" pitchFamily="2" charset="77"/>
            </a:endParaRPr>
          </a:p>
          <a:p>
            <a:endParaRPr lang="en-US" sz="1600" dirty="0">
              <a:latin typeface="Work Sans Light Roman" pitchFamily="2" charset="77"/>
            </a:endParaRPr>
          </a:p>
          <a:p>
            <a:r>
              <a:rPr lang="es-CO" sz="1600" b="1" dirty="0">
                <a:latin typeface="Work Sans Light Roman" pitchFamily="2" charset="77"/>
              </a:rPr>
              <a:t>                                                                             </a:t>
            </a:r>
            <a:endParaRPr lang="es-CO" sz="1600" dirty="0">
              <a:latin typeface="Work Sans Light Roman" pitchFamily="2" charset="77"/>
            </a:endParaRPr>
          </a:p>
        </p:txBody>
      </p:sp>
      <p:sp>
        <p:nvSpPr>
          <p:cNvPr id="5" name="Título 1">
            <a:extLst>
              <a:ext uri="{FF2B5EF4-FFF2-40B4-BE49-F238E27FC236}">
                <a16:creationId xmlns:a16="http://schemas.microsoft.com/office/drawing/2014/main" id="{2ACE75F1-F343-8856-BC69-4BB6B82BF3E4}"/>
              </a:ext>
            </a:extLst>
          </p:cNvPr>
          <p:cNvSpPr txBox="1">
            <a:spLocks/>
          </p:cNvSpPr>
          <p:nvPr/>
        </p:nvSpPr>
        <p:spPr>
          <a:xfrm>
            <a:off x="1319350" y="914401"/>
            <a:ext cx="6178731"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Lubricantes para transmisiones</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2" name="Imagen 1"/>
          <p:cNvPicPr>
            <a:picLocks noChangeAspect="1"/>
          </p:cNvPicPr>
          <p:nvPr/>
        </p:nvPicPr>
        <p:blipFill>
          <a:blip r:embed="rId3"/>
          <a:stretch>
            <a:fillRect/>
          </a:stretch>
        </p:blipFill>
        <p:spPr>
          <a:xfrm>
            <a:off x="7761797" y="3021600"/>
            <a:ext cx="3250191" cy="1752056"/>
          </a:xfrm>
          <a:prstGeom prst="rect">
            <a:avLst/>
          </a:prstGeom>
        </p:spPr>
      </p:pic>
    </p:spTree>
    <p:extLst>
      <p:ext uri="{BB962C8B-B14F-4D97-AF65-F5344CB8AC3E}">
        <p14:creationId xmlns:p14="http://schemas.microsoft.com/office/powerpoint/2010/main" val="19360866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6C31FC2-6C63-0CB9-C78D-1723D5E9DD66}"/>
              </a:ext>
            </a:extLst>
          </p:cNvPr>
          <p:cNvSpPr txBox="1"/>
          <p:nvPr/>
        </p:nvSpPr>
        <p:spPr>
          <a:xfrm>
            <a:off x="1097278" y="2416473"/>
            <a:ext cx="10228218" cy="3046988"/>
          </a:xfrm>
          <a:prstGeom prst="rect">
            <a:avLst/>
          </a:prstGeom>
          <a:noFill/>
        </p:spPr>
        <p:txBody>
          <a:bodyPr wrap="square" rtlCol="0">
            <a:spAutoFit/>
          </a:bodyPr>
          <a:lstStyle/>
          <a:p>
            <a:r>
              <a:rPr lang="es-CO" sz="1600" dirty="0">
                <a:latin typeface="Work Sans Light Roman" pitchFamily="2" charset="77"/>
              </a:rPr>
              <a:t>Los aceites para el tipo de transmisiones manuales deben reunir las siguientes características:</a:t>
            </a:r>
          </a:p>
          <a:p>
            <a:endParaRPr lang="es-CO" sz="1600" dirty="0">
              <a:latin typeface="Work Sans Light Roman" pitchFamily="2" charset="77"/>
            </a:endParaRPr>
          </a:p>
          <a:p>
            <a:pPr marL="285750" indent="-285750">
              <a:buFont typeface="Arial" panose="020B0604020202020204" pitchFamily="34" charset="0"/>
              <a:buChar char="•"/>
            </a:pPr>
            <a:r>
              <a:rPr lang="es-CO" sz="1600" b="1" dirty="0">
                <a:latin typeface="Work Sans Light Roman" pitchFamily="2" charset="77"/>
              </a:rPr>
              <a:t>Viscosidad adecuada</a:t>
            </a:r>
            <a:r>
              <a:rPr lang="es-CO" sz="1600" dirty="0">
                <a:latin typeface="Work Sans Light Roman" pitchFamily="2" charset="77"/>
              </a:rPr>
              <a:t>: por un lado, elevada para hacer frente a las condiciones de lubricación en capa límite. Por otra parte, deberá ser lo suficientemente fluido en frío para garantizar el desplazamiento de los mecanismos de engrane.</a:t>
            </a:r>
          </a:p>
          <a:p>
            <a:endParaRPr lang="en-US" sz="1600" dirty="0">
              <a:latin typeface="Work Sans Light Roman" pitchFamily="2" charset="77"/>
            </a:endParaRPr>
          </a:p>
          <a:p>
            <a:pPr marL="285750" indent="-285750">
              <a:buFont typeface="Arial" panose="020B0604020202020204" pitchFamily="34" charset="0"/>
              <a:buChar char="•"/>
            </a:pPr>
            <a:r>
              <a:rPr lang="es-CO" sz="1600" b="1" dirty="0">
                <a:latin typeface="Work Sans Light Roman" pitchFamily="2" charset="77"/>
              </a:rPr>
              <a:t>Extrema presión</a:t>
            </a:r>
            <a:r>
              <a:rPr lang="es-CO" sz="1600" dirty="0">
                <a:latin typeface="Work Sans Light Roman" pitchFamily="2" charset="77"/>
              </a:rPr>
              <a:t>: (EP) elevadas a fin de evitar el contacto del metal con metal.</a:t>
            </a:r>
          </a:p>
          <a:p>
            <a:pPr marL="285750" indent="-285750">
              <a:buFont typeface="Arial" panose="020B0604020202020204" pitchFamily="34" charset="0"/>
              <a:buChar char="•"/>
            </a:pPr>
            <a:endParaRPr lang="es-CO" sz="1600" dirty="0">
              <a:latin typeface="Work Sans Light Roman" pitchFamily="2" charset="77"/>
            </a:endParaRPr>
          </a:p>
          <a:p>
            <a:endParaRPr lang="en-US" sz="1600" dirty="0">
              <a:latin typeface="Work Sans Light Roman" pitchFamily="2" charset="77"/>
            </a:endParaRPr>
          </a:p>
          <a:p>
            <a:pPr marL="285750" indent="-285750">
              <a:buFont typeface="Arial" panose="020B0604020202020204" pitchFamily="34" charset="0"/>
              <a:buChar char="•"/>
            </a:pPr>
            <a:r>
              <a:rPr lang="es-CO" sz="1600" b="1" dirty="0">
                <a:latin typeface="Work Sans Light Roman" pitchFamily="2" charset="77"/>
              </a:rPr>
              <a:t>Propiedades anticorrosivas, antiherrumbre, antiespumantes.</a:t>
            </a:r>
            <a:endParaRPr lang="en-US" sz="1600" b="1" dirty="0">
              <a:latin typeface="Work Sans Light Roman" pitchFamily="2" charset="77"/>
            </a:endParaRPr>
          </a:p>
          <a:p>
            <a:endParaRPr lang="en-US" sz="1600" dirty="0">
              <a:latin typeface="Work Sans Light Roman" pitchFamily="2" charset="77"/>
            </a:endParaRPr>
          </a:p>
          <a:p>
            <a:r>
              <a:rPr lang="es-CO" sz="1600" b="1" dirty="0">
                <a:latin typeface="Work Sans Light Roman" pitchFamily="2" charset="77"/>
              </a:rPr>
              <a:t>                                                                             </a:t>
            </a:r>
            <a:endParaRPr lang="es-CO" sz="1600" dirty="0">
              <a:latin typeface="Work Sans Light Roman" pitchFamily="2" charset="77"/>
            </a:endParaRPr>
          </a:p>
        </p:txBody>
      </p:sp>
      <p:sp>
        <p:nvSpPr>
          <p:cNvPr id="5" name="Título 1">
            <a:extLst>
              <a:ext uri="{FF2B5EF4-FFF2-40B4-BE49-F238E27FC236}">
                <a16:creationId xmlns:a16="http://schemas.microsoft.com/office/drawing/2014/main" id="{2ACE75F1-F343-8856-BC69-4BB6B82BF3E4}"/>
              </a:ext>
            </a:extLst>
          </p:cNvPr>
          <p:cNvSpPr txBox="1">
            <a:spLocks/>
          </p:cNvSpPr>
          <p:nvPr/>
        </p:nvSpPr>
        <p:spPr>
          <a:xfrm>
            <a:off x="1319350" y="914401"/>
            <a:ext cx="6178731"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Lubricantes para transmisiones</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Tree>
    <p:extLst>
      <p:ext uri="{BB962C8B-B14F-4D97-AF65-F5344CB8AC3E}">
        <p14:creationId xmlns:p14="http://schemas.microsoft.com/office/powerpoint/2010/main" val="17785739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6C31FC2-6C63-0CB9-C78D-1723D5E9DD66}"/>
              </a:ext>
            </a:extLst>
          </p:cNvPr>
          <p:cNvSpPr txBox="1"/>
          <p:nvPr/>
        </p:nvSpPr>
        <p:spPr>
          <a:xfrm>
            <a:off x="979712" y="2246655"/>
            <a:ext cx="10228218" cy="3323987"/>
          </a:xfrm>
          <a:prstGeom prst="rect">
            <a:avLst/>
          </a:prstGeom>
          <a:noFill/>
        </p:spPr>
        <p:txBody>
          <a:bodyPr wrap="square" rtlCol="0">
            <a:spAutoFit/>
          </a:bodyPr>
          <a:lstStyle/>
          <a:p>
            <a:r>
              <a:rPr lang="es-CO" sz="1600" dirty="0">
                <a:latin typeface="Work Sans Light Roman" pitchFamily="2" charset="77"/>
              </a:rPr>
              <a:t>En las transmisiones automáticas las características que deben reunir los fluidos para cumplir estas misiones son:</a:t>
            </a:r>
            <a:endParaRPr lang="en-US" sz="1600" dirty="0">
              <a:latin typeface="Work Sans Light Roman" pitchFamily="2" charset="77"/>
            </a:endParaRPr>
          </a:p>
          <a:p>
            <a:endParaRPr lang="es-CO" sz="1600" b="1" dirty="0">
              <a:latin typeface="Work Sans Light Roman" pitchFamily="2" charset="77"/>
            </a:endParaRPr>
          </a:p>
          <a:p>
            <a:r>
              <a:rPr lang="es-CO" dirty="0"/>
              <a:t>· Índice de viscosidad elevado y estable</a:t>
            </a:r>
          </a:p>
          <a:p>
            <a:endParaRPr lang="en-US" dirty="0"/>
          </a:p>
          <a:p>
            <a:r>
              <a:rPr lang="es-CO" dirty="0"/>
              <a:t>· Propiedades anti-espuma</a:t>
            </a:r>
          </a:p>
          <a:p>
            <a:endParaRPr lang="en-US" dirty="0"/>
          </a:p>
          <a:p>
            <a:r>
              <a:rPr lang="es-CO" dirty="0"/>
              <a:t>· Propiedades de fricción</a:t>
            </a:r>
          </a:p>
          <a:p>
            <a:endParaRPr lang="en-US" dirty="0"/>
          </a:p>
          <a:p>
            <a:r>
              <a:rPr lang="es-CO" dirty="0"/>
              <a:t>· Resistencia a la oxidación</a:t>
            </a:r>
          </a:p>
          <a:p>
            <a:endParaRPr lang="en-US" dirty="0"/>
          </a:p>
          <a:p>
            <a:r>
              <a:rPr lang="es-CO" dirty="0"/>
              <a:t>· Estabilidad térmica, propiedades anti-desgaste y anticorrosivas.</a:t>
            </a:r>
            <a:endParaRPr lang="en-US" dirty="0"/>
          </a:p>
          <a:p>
            <a:r>
              <a:rPr lang="es-CO" sz="1600" b="1" dirty="0">
                <a:latin typeface="Work Sans Light Roman" pitchFamily="2" charset="77"/>
              </a:rPr>
              <a:t>                                                                             </a:t>
            </a:r>
            <a:endParaRPr lang="es-CO" sz="1600" dirty="0">
              <a:latin typeface="Work Sans Light Roman" pitchFamily="2" charset="77"/>
            </a:endParaRPr>
          </a:p>
        </p:txBody>
      </p:sp>
      <p:sp>
        <p:nvSpPr>
          <p:cNvPr id="5" name="Título 1">
            <a:extLst>
              <a:ext uri="{FF2B5EF4-FFF2-40B4-BE49-F238E27FC236}">
                <a16:creationId xmlns:a16="http://schemas.microsoft.com/office/drawing/2014/main" id="{2ACE75F1-F343-8856-BC69-4BB6B82BF3E4}"/>
              </a:ext>
            </a:extLst>
          </p:cNvPr>
          <p:cNvSpPr txBox="1">
            <a:spLocks/>
          </p:cNvSpPr>
          <p:nvPr/>
        </p:nvSpPr>
        <p:spPr>
          <a:xfrm>
            <a:off x="1319350" y="914401"/>
            <a:ext cx="6178731"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Lubricantes para transmisiones</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Tree>
    <p:extLst>
      <p:ext uri="{BB962C8B-B14F-4D97-AF65-F5344CB8AC3E}">
        <p14:creationId xmlns:p14="http://schemas.microsoft.com/office/powerpoint/2010/main" val="3807898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6C31FC2-6C63-0CB9-C78D-1723D5E9DD66}"/>
              </a:ext>
            </a:extLst>
          </p:cNvPr>
          <p:cNvSpPr txBox="1"/>
          <p:nvPr/>
        </p:nvSpPr>
        <p:spPr>
          <a:xfrm>
            <a:off x="979712" y="1750267"/>
            <a:ext cx="10228218" cy="923330"/>
          </a:xfrm>
          <a:prstGeom prst="rect">
            <a:avLst/>
          </a:prstGeom>
          <a:noFill/>
        </p:spPr>
        <p:txBody>
          <a:bodyPr wrap="square" rtlCol="0">
            <a:spAutoFit/>
          </a:bodyPr>
          <a:lstStyle/>
          <a:p>
            <a:r>
              <a:rPr lang="es-CO" dirty="0"/>
              <a:t>permite que estas puedan girar a distinta velocidad sin perder agarre, por ejemplo, a la hora de trazar una curva.</a:t>
            </a:r>
            <a:endParaRPr lang="en-US" dirty="0"/>
          </a:p>
          <a:p>
            <a:r>
              <a:rPr lang="es-CO" dirty="0"/>
              <a:t>Tiene una viscosidad muy alta. </a:t>
            </a:r>
            <a:endParaRPr lang="es-CO" sz="1600" dirty="0">
              <a:latin typeface="Work Sans Light Roman" pitchFamily="2" charset="77"/>
            </a:endParaRPr>
          </a:p>
        </p:txBody>
      </p:sp>
      <p:sp>
        <p:nvSpPr>
          <p:cNvPr id="5" name="Título 1">
            <a:extLst>
              <a:ext uri="{FF2B5EF4-FFF2-40B4-BE49-F238E27FC236}">
                <a16:creationId xmlns:a16="http://schemas.microsoft.com/office/drawing/2014/main" id="{2ACE75F1-F343-8856-BC69-4BB6B82BF3E4}"/>
              </a:ext>
            </a:extLst>
          </p:cNvPr>
          <p:cNvSpPr txBox="1">
            <a:spLocks/>
          </p:cNvSpPr>
          <p:nvPr/>
        </p:nvSpPr>
        <p:spPr>
          <a:xfrm>
            <a:off x="1319350" y="914401"/>
            <a:ext cx="6178731"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Diferenciales</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2" name="Imagen 1"/>
          <p:cNvPicPr>
            <a:picLocks noChangeAspect="1"/>
          </p:cNvPicPr>
          <p:nvPr/>
        </p:nvPicPr>
        <p:blipFill>
          <a:blip r:embed="rId3"/>
          <a:stretch>
            <a:fillRect/>
          </a:stretch>
        </p:blipFill>
        <p:spPr>
          <a:xfrm>
            <a:off x="5443130" y="2420100"/>
            <a:ext cx="4758961" cy="3569221"/>
          </a:xfrm>
          <a:prstGeom prst="rect">
            <a:avLst/>
          </a:prstGeom>
        </p:spPr>
      </p:pic>
    </p:spTree>
    <p:extLst>
      <p:ext uri="{BB962C8B-B14F-4D97-AF65-F5344CB8AC3E}">
        <p14:creationId xmlns:p14="http://schemas.microsoft.com/office/powerpoint/2010/main" val="236232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6C31FC2-6C63-0CB9-C78D-1723D5E9DD66}"/>
              </a:ext>
            </a:extLst>
          </p:cNvPr>
          <p:cNvSpPr txBox="1"/>
          <p:nvPr/>
        </p:nvSpPr>
        <p:spPr>
          <a:xfrm>
            <a:off x="1123403" y="1789456"/>
            <a:ext cx="10228218" cy="3970318"/>
          </a:xfrm>
          <a:prstGeom prst="rect">
            <a:avLst/>
          </a:prstGeom>
          <a:noFill/>
        </p:spPr>
        <p:txBody>
          <a:bodyPr wrap="square" rtlCol="0">
            <a:spAutoFit/>
          </a:bodyPr>
          <a:lstStyle/>
          <a:p>
            <a:r>
              <a:rPr lang="es-CO" dirty="0"/>
              <a:t>Los fluidos hidráulicos tienen su origen como aceites de transmisión de potencia en circuitos hidráulicos, los cuales tienen su aplicación debido a la versatilidad que proporcionan dada la amplia gama de movimientos que pueden llegar a realizar, con una transmisión de potencia que puede variar desde valores bajos a muy altos.</a:t>
            </a:r>
            <a:endParaRPr lang="en-US" dirty="0"/>
          </a:p>
          <a:p>
            <a:r>
              <a:rPr lang="es-CO" dirty="0"/>
              <a:t>En el circuito hidráulico se cuenta como componentes básicos de una bomba, encargada de convertir la energía mecánica en energía hidráulica e inferir al fluido de un caudal a presión, y actuadores que pueden ser lineales (cilindros) ó rotativos (motores) que tienen por misión convertir la energía recibida del fluido en energía mecánica.</a:t>
            </a:r>
            <a:endParaRPr lang="en-US" dirty="0"/>
          </a:p>
          <a:p>
            <a:r>
              <a:rPr lang="es-CO" dirty="0"/>
              <a:t>Cuando se selecciona una menor viscosidad a la requerida se genera una disminución en la eficiencia del sistema, deterioro en la lubricación dinámica y pérdida de presión. Asimismo, aumenta el riesgo de fugas internas y externas y el contacto metálico en bombas y válvulas.</a:t>
            </a:r>
            <a:endParaRPr lang="en-US" dirty="0"/>
          </a:p>
          <a:p>
            <a:r>
              <a:rPr lang="es-CO" dirty="0"/>
              <a:t>Mientras que cuando se elige una viscosidad elevada se genera un exceso de ruido y cavitación en la bomba, lentitud de respuesta en el sistema, aumento en el consumo de energía, mala lubricación y caída de la presión.                                                                                                                                                                               </a:t>
            </a:r>
            <a:endParaRPr lang="es-CO" sz="1600" dirty="0">
              <a:latin typeface="Work Sans Light Roman" pitchFamily="2" charset="77"/>
            </a:endParaRPr>
          </a:p>
        </p:txBody>
      </p:sp>
      <p:sp>
        <p:nvSpPr>
          <p:cNvPr id="5" name="Título 1">
            <a:extLst>
              <a:ext uri="{FF2B5EF4-FFF2-40B4-BE49-F238E27FC236}">
                <a16:creationId xmlns:a16="http://schemas.microsoft.com/office/drawing/2014/main" id="{2ACE75F1-F343-8856-BC69-4BB6B82BF3E4}"/>
              </a:ext>
            </a:extLst>
          </p:cNvPr>
          <p:cNvSpPr txBox="1">
            <a:spLocks/>
          </p:cNvSpPr>
          <p:nvPr/>
        </p:nvSpPr>
        <p:spPr>
          <a:xfrm>
            <a:off x="1528356" y="914401"/>
            <a:ext cx="6178731" cy="67911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Aceite hidráulico</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Tree>
    <p:extLst>
      <p:ext uri="{BB962C8B-B14F-4D97-AF65-F5344CB8AC3E}">
        <p14:creationId xmlns:p14="http://schemas.microsoft.com/office/powerpoint/2010/main" val="24436945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626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1FEF253-53C4-B5FA-07C7-0B039B14F52F}"/>
              </a:ext>
            </a:extLst>
          </p:cNvPr>
          <p:cNvSpPr txBox="1"/>
          <p:nvPr/>
        </p:nvSpPr>
        <p:spPr>
          <a:xfrm>
            <a:off x="3278776" y="1692911"/>
            <a:ext cx="6139543" cy="3046988"/>
          </a:xfrm>
          <a:prstGeom prst="rect">
            <a:avLst/>
          </a:prstGeom>
          <a:noFill/>
        </p:spPr>
        <p:txBody>
          <a:bodyPr wrap="square" rtlCol="0">
            <a:spAutoFit/>
          </a:bodyPr>
          <a:lstStyle/>
          <a:p>
            <a:pPr algn="ctr">
              <a:defRPr/>
            </a:pPr>
            <a:endParaRPr lang="es-CO" sz="6000" b="1" dirty="0">
              <a:solidFill>
                <a:srgbClr val="4D4D4C"/>
              </a:solidFill>
              <a:latin typeface="WORK SANS BOLD ROMAN" pitchFamily="2" charset="77"/>
            </a:endParaRPr>
          </a:p>
          <a:p>
            <a:pPr algn="ctr">
              <a:defRPr/>
            </a:pPr>
            <a:r>
              <a:rPr lang="es-CO" sz="6000" b="1" dirty="0">
                <a:solidFill>
                  <a:srgbClr val="4D4D4C"/>
                </a:solidFill>
                <a:latin typeface="WORK SANS BOLD ROMAN" pitchFamily="2" charset="77"/>
              </a:rPr>
              <a:t>Lubricantes</a:t>
            </a:r>
            <a:endParaRPr lang="en-US" sz="6000" b="1" dirty="0">
              <a:solidFill>
                <a:srgbClr val="4D4D4C"/>
              </a:solidFill>
              <a:latin typeface="WORK SANS BOLD ROMAN" pitchFamily="2" charset="77"/>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7200" b="1" u="none" strike="noStrike" kern="1200" cap="none" spc="0" normalizeH="0" baseline="0" noProof="0" dirty="0">
              <a:ln>
                <a:noFill/>
              </a:ln>
              <a:solidFill>
                <a:srgbClr val="4D4D4C"/>
              </a:solidFill>
              <a:effectLst/>
              <a:uLnTx/>
              <a:uFillTx/>
              <a:latin typeface="WORK SANS BOLD ROMAN" pitchFamily="2" charset="77"/>
            </a:endParaRPr>
          </a:p>
        </p:txBody>
      </p:sp>
      <p:cxnSp>
        <p:nvCxnSpPr>
          <p:cNvPr id="3" name="Conector recto 2">
            <a:extLst>
              <a:ext uri="{FF2B5EF4-FFF2-40B4-BE49-F238E27FC236}">
                <a16:creationId xmlns:a16="http://schemas.microsoft.com/office/drawing/2014/main" id="{AE0C963B-97B4-4F66-1B49-0B47BC7F0F1A}"/>
              </a:ext>
            </a:extLst>
          </p:cNvPr>
          <p:cNvCxnSpPr>
            <a:cxnSpLocks/>
          </p:cNvCxnSpPr>
          <p:nvPr/>
        </p:nvCxnSpPr>
        <p:spPr>
          <a:xfrm>
            <a:off x="5115920" y="3515975"/>
            <a:ext cx="2247544" cy="0"/>
          </a:xfrm>
          <a:prstGeom prst="line">
            <a:avLst/>
          </a:prstGeom>
          <a:ln w="12700">
            <a:solidFill>
              <a:srgbClr val="38AA00"/>
            </a:solidFill>
          </a:ln>
        </p:spPr>
        <p:style>
          <a:lnRef idx="1">
            <a:schemeClr val="accent1"/>
          </a:lnRef>
          <a:fillRef idx="0">
            <a:schemeClr val="accent1"/>
          </a:fillRef>
          <a:effectRef idx="0">
            <a:schemeClr val="accent1"/>
          </a:effectRef>
          <a:fontRef idx="minor">
            <a:schemeClr val="tx1"/>
          </a:fontRef>
        </p:style>
      </p:cxnSp>
      <p:sp>
        <p:nvSpPr>
          <p:cNvPr id="4" name="CuadroTexto 3">
            <a:extLst>
              <a:ext uri="{FF2B5EF4-FFF2-40B4-BE49-F238E27FC236}">
                <a16:creationId xmlns:a16="http://schemas.microsoft.com/office/drawing/2014/main" id="{9388A4DF-720D-E501-986E-D50B788D2F61}"/>
              </a:ext>
            </a:extLst>
          </p:cNvPr>
          <p:cNvSpPr txBox="1"/>
          <p:nvPr/>
        </p:nvSpPr>
        <p:spPr>
          <a:xfrm>
            <a:off x="2194560" y="3736033"/>
            <a:ext cx="8072846"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solidFill>
                <a:effectLst/>
                <a:uLnTx/>
                <a:uFillTx/>
                <a:latin typeface="Work Sans Light Roman" pitchFamily="2" charset="77"/>
                <a:ea typeface="+mn-ea"/>
                <a:cs typeface="+mn-cs"/>
              </a:rPr>
              <a:t> </a:t>
            </a:r>
            <a:r>
              <a:rPr lang="es-CO" sz="1600" dirty="0">
                <a:solidFill>
                  <a:prstClr val="black"/>
                </a:solidFill>
                <a:latin typeface="Work Sans Light Roman" pitchFamily="2" charset="77"/>
              </a:rPr>
              <a:t>Son sustancias sólidas, semisólidas o liquidas de origen animal, vegetal, mineral o sintético que pueden utilizarse para reducir el rozamiento entre piezas y mecanismos en movimiento.</a:t>
            </a:r>
            <a:endParaRPr lang="en-US" sz="1600" dirty="0">
              <a:solidFill>
                <a:prstClr val="black"/>
              </a:solidFill>
              <a:latin typeface="Work Sans Light Roman" pitchFamily="2" charset="77"/>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00" b="0" i="0" u="none" strike="noStrike" kern="1200" cap="none" spc="0" normalizeH="0" baseline="0" noProof="0" dirty="0">
              <a:ln>
                <a:noFill/>
              </a:ln>
              <a:solidFill>
                <a:prstClr val="black"/>
              </a:solidFill>
              <a:effectLst/>
              <a:uLnTx/>
              <a:uFillTx/>
              <a:latin typeface="Work Sans Light Roman" pitchFamily="2" charset="77"/>
              <a:ea typeface="+mn-ea"/>
              <a:cs typeface="+mn-cs"/>
            </a:endParaRPr>
          </a:p>
        </p:txBody>
      </p:sp>
    </p:spTree>
    <p:extLst>
      <p:ext uri="{BB962C8B-B14F-4D97-AF65-F5344CB8AC3E}">
        <p14:creationId xmlns:p14="http://schemas.microsoft.com/office/powerpoint/2010/main" val="1971142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951D1C-ACAB-30A9-933A-FC96DF28A2F0}"/>
              </a:ext>
            </a:extLst>
          </p:cNvPr>
          <p:cNvSpPr txBox="1">
            <a:spLocks/>
          </p:cNvSpPr>
          <p:nvPr/>
        </p:nvSpPr>
        <p:spPr>
          <a:xfrm>
            <a:off x="891996" y="2202793"/>
            <a:ext cx="2723550" cy="67659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s-CO" sz="3600" b="1" dirty="0">
                <a:solidFill>
                  <a:srgbClr val="38AA00"/>
                </a:solidFill>
                <a:latin typeface="WORK SANS BOLD ROMAN" pitchFamily="2" charset="77"/>
              </a:rPr>
              <a:t> Líquidos</a:t>
            </a:r>
            <a:endParaRPr lang="en-US" sz="3600" b="1" dirty="0">
              <a:solidFill>
                <a:srgbClr val="38AA00"/>
              </a:solidFill>
              <a:latin typeface="WORK SANS BOLD ROMAN" pitchFamily="2" charset="77"/>
            </a:endParaRPr>
          </a:p>
          <a:p>
            <a:r>
              <a:rPr lang="es-CO" sz="3600" b="1" dirty="0">
                <a:solidFill>
                  <a:srgbClr val="38AA00"/>
                </a:solidFill>
                <a:latin typeface="WORK SANS BOLD ROMAN" pitchFamily="2" charset="77"/>
              </a:rPr>
              <a:t> </a:t>
            </a:r>
          </a:p>
        </p:txBody>
      </p:sp>
      <p:pic>
        <p:nvPicPr>
          <p:cNvPr id="5" name="Imagen 4"/>
          <p:cNvPicPr>
            <a:picLocks noChangeAspect="1"/>
          </p:cNvPicPr>
          <p:nvPr/>
        </p:nvPicPr>
        <p:blipFill>
          <a:blip r:embed="rId3"/>
          <a:stretch>
            <a:fillRect/>
          </a:stretch>
        </p:blipFill>
        <p:spPr>
          <a:xfrm>
            <a:off x="6230983" y="680072"/>
            <a:ext cx="5016137" cy="5748272"/>
          </a:xfrm>
          <a:prstGeom prst="rect">
            <a:avLst/>
          </a:prstGeom>
        </p:spPr>
      </p:pic>
      <p:sp>
        <p:nvSpPr>
          <p:cNvPr id="3" name="CuadroTexto 2">
            <a:extLst>
              <a:ext uri="{FF2B5EF4-FFF2-40B4-BE49-F238E27FC236}">
                <a16:creationId xmlns:a16="http://schemas.microsoft.com/office/drawing/2014/main" id="{CF6697F3-B1A3-FADB-1243-D89866428CB1}"/>
              </a:ext>
            </a:extLst>
          </p:cNvPr>
          <p:cNvSpPr txBox="1"/>
          <p:nvPr/>
        </p:nvSpPr>
        <p:spPr>
          <a:xfrm>
            <a:off x="886870" y="3002434"/>
            <a:ext cx="3854368" cy="1569660"/>
          </a:xfrm>
          <a:prstGeom prst="rect">
            <a:avLst/>
          </a:prstGeom>
          <a:noFill/>
        </p:spPr>
        <p:txBody>
          <a:bodyPr wrap="square" rtlCol="0">
            <a:spAutoFit/>
          </a:bodyPr>
          <a:lstStyle/>
          <a:p>
            <a:r>
              <a:rPr lang="es-CO" sz="1600" dirty="0">
                <a:latin typeface="Work Sans Light Roman" pitchFamily="2" charset="77"/>
              </a:rPr>
              <a:t>De base (origen) mineral o vegetal. </a:t>
            </a:r>
          </a:p>
          <a:p>
            <a:endParaRPr lang="es-CO" sz="1600" dirty="0">
              <a:latin typeface="Work Sans Light Roman" pitchFamily="2" charset="77"/>
            </a:endParaRPr>
          </a:p>
          <a:p>
            <a:r>
              <a:rPr lang="es-CO" sz="1600" dirty="0">
                <a:latin typeface="Work Sans Light Roman" pitchFamily="2" charset="77"/>
              </a:rPr>
              <a:t>Son necesarios para la lubricación hidrodinámica y son usados comúnmente en la industria, motores y como lubricantes de perforación</a:t>
            </a:r>
          </a:p>
        </p:txBody>
      </p:sp>
      <p:cxnSp>
        <p:nvCxnSpPr>
          <p:cNvPr id="4" name="Conector recto 3">
            <a:extLst>
              <a:ext uri="{FF2B5EF4-FFF2-40B4-BE49-F238E27FC236}">
                <a16:creationId xmlns:a16="http://schemas.microsoft.com/office/drawing/2014/main" id="{669DD18A-AB54-34AC-A662-0BDC60B050FF}"/>
              </a:ext>
            </a:extLst>
          </p:cNvPr>
          <p:cNvCxnSpPr>
            <a:cxnSpLocks/>
          </p:cNvCxnSpPr>
          <p:nvPr/>
        </p:nvCxnSpPr>
        <p:spPr>
          <a:xfrm>
            <a:off x="1157468" y="2704095"/>
            <a:ext cx="1425934" cy="0"/>
          </a:xfrm>
          <a:prstGeom prst="line">
            <a:avLst/>
          </a:prstGeom>
          <a:ln w="12700">
            <a:solidFill>
              <a:srgbClr val="4D4D4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8000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603318" y="2291867"/>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3" name="CuadroTexto 2">
            <a:extLst>
              <a:ext uri="{FF2B5EF4-FFF2-40B4-BE49-F238E27FC236}">
                <a16:creationId xmlns:a16="http://schemas.microsoft.com/office/drawing/2014/main" id="{A6C31FC2-6C63-0CB9-C78D-1723D5E9DD66}"/>
              </a:ext>
            </a:extLst>
          </p:cNvPr>
          <p:cNvSpPr txBox="1"/>
          <p:nvPr/>
        </p:nvSpPr>
        <p:spPr>
          <a:xfrm>
            <a:off x="1250413" y="2202433"/>
            <a:ext cx="6179696" cy="830997"/>
          </a:xfrm>
          <a:prstGeom prst="rect">
            <a:avLst/>
          </a:prstGeom>
          <a:noFill/>
        </p:spPr>
        <p:txBody>
          <a:bodyPr wrap="square" rtlCol="0">
            <a:spAutoFit/>
          </a:bodyPr>
          <a:lstStyle/>
          <a:p>
            <a:r>
              <a:rPr lang="es-CO" sz="1600" dirty="0">
                <a:latin typeface="Work Sans Light Roman" pitchFamily="2" charset="77"/>
              </a:rPr>
              <a:t>Son las denominadas "Grasas". Su composición puede ser mineral, vegetal y frecuentemente son combinadas con muchos tipos de lubricantes sólidos como el Grafito, Molibdeno o Litio.  </a:t>
            </a:r>
          </a:p>
        </p:txBody>
      </p:sp>
      <p:sp>
        <p:nvSpPr>
          <p:cNvPr id="5" name="Título 1">
            <a:extLst>
              <a:ext uri="{FF2B5EF4-FFF2-40B4-BE49-F238E27FC236}">
                <a16:creationId xmlns:a16="http://schemas.microsoft.com/office/drawing/2014/main" id="{2ACE75F1-F343-8856-BC69-4BB6B82BF3E4}"/>
              </a:ext>
            </a:extLst>
          </p:cNvPr>
          <p:cNvSpPr txBox="1">
            <a:spLocks/>
          </p:cNvSpPr>
          <p:nvPr/>
        </p:nvSpPr>
        <p:spPr>
          <a:xfrm>
            <a:off x="1208817" y="1205750"/>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4D4D4C"/>
                </a:solidFill>
                <a:latin typeface="WORK SANS BOLD ROMAN" pitchFamily="2" charset="77"/>
              </a:rPr>
              <a:t>Semisólidos</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6" name="Imagen 5"/>
          <p:cNvPicPr>
            <a:picLocks noChangeAspect="1"/>
          </p:cNvPicPr>
          <p:nvPr/>
        </p:nvPicPr>
        <p:blipFill>
          <a:blip r:embed="rId3"/>
          <a:stretch>
            <a:fillRect/>
          </a:stretch>
        </p:blipFill>
        <p:spPr>
          <a:xfrm>
            <a:off x="6609805" y="2899954"/>
            <a:ext cx="4484771" cy="2984411"/>
          </a:xfrm>
          <a:prstGeom prst="rect">
            <a:avLst/>
          </a:prstGeom>
        </p:spPr>
      </p:pic>
    </p:spTree>
    <p:extLst>
      <p:ext uri="{BB962C8B-B14F-4D97-AF65-F5344CB8AC3E}">
        <p14:creationId xmlns:p14="http://schemas.microsoft.com/office/powerpoint/2010/main" val="458058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958530" y="515319"/>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a:solidFill>
                  <a:srgbClr val="4D4D4C"/>
                </a:solidFill>
                <a:latin typeface="WORK SANS BOLD ROMAN" pitchFamily="2" charset="77"/>
              </a:rPr>
              <a:t>Sólidos</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613953" y="1256883"/>
            <a:ext cx="10515599" cy="3293209"/>
          </a:xfrm>
          <a:prstGeom prst="rect">
            <a:avLst/>
          </a:prstGeom>
          <a:noFill/>
        </p:spPr>
        <p:txBody>
          <a:bodyPr wrap="square" rtlCol="0">
            <a:spAutoFit/>
          </a:bodyPr>
          <a:lstStyle/>
          <a:p>
            <a:r>
              <a:rPr lang="es-CO" sz="1600" dirty="0">
                <a:latin typeface="Work Sans Light Roman" pitchFamily="2" charset="77"/>
              </a:rPr>
              <a:t>Es un tipo de material que ofrece mínima resistencia molecular interna por lo que por su composición ofrece óptimas condiciones de lubricación sin necesidad de un aporte lubricante líquido o semisólido. El más común es el Grafito, aunque la industria está avanzando en investigación en materiales de origen metálico.</a:t>
            </a:r>
          </a:p>
          <a:p>
            <a:endParaRPr lang="en-US" sz="1600" dirty="0">
              <a:latin typeface="Work Sans Light Roman" pitchFamily="2" charset="77"/>
            </a:endParaRPr>
          </a:p>
          <a:p>
            <a:r>
              <a:rPr lang="es-CO" sz="1600" dirty="0">
                <a:latin typeface="Work Sans Light Roman" pitchFamily="2" charset="77"/>
              </a:rPr>
              <a:t> Un lubricante se compone de una base, que puede ser mineral o sintética y un conjunto de aditivos que le confieren sus propiedades y determinan sus características.</a:t>
            </a:r>
          </a:p>
          <a:p>
            <a:endParaRPr lang="en-US" sz="1600" dirty="0">
              <a:latin typeface="Work Sans Light Roman" pitchFamily="2" charset="77"/>
            </a:endParaRPr>
          </a:p>
          <a:p>
            <a:r>
              <a:rPr lang="es-CO" sz="1600" dirty="0">
                <a:latin typeface="Work Sans Light Roman" pitchFamily="2" charset="77"/>
              </a:rPr>
              <a:t>Cuanto mejor sea la base menos aditivos necesitará, sin embargo, se necesita una perfecta comunión entre estos aditivos y la base, pues sin ellos la base tendría unas condiciones de lubricación mínimas.</a:t>
            </a:r>
          </a:p>
          <a:p>
            <a:endParaRPr lang="en-US" sz="1600" dirty="0">
              <a:latin typeface="Work Sans Light Roman" pitchFamily="2" charset="77"/>
            </a:endParaRPr>
          </a:p>
          <a:p>
            <a:r>
              <a:rPr lang="es-CO" sz="1600" dirty="0">
                <a:latin typeface="Work Sans Light Roman" pitchFamily="2" charset="77"/>
              </a:rPr>
              <a:t>Es conveniente señalar que el lubricante no elimina totalmente el rozamiento, aunque si lo disminuye notablemente, el rozamiento por contacto directo entre las piezas es sustituido por otro rozamiento interno mucho menor entre las moléculas del lubricante, este rozamiento interno es lo que llamamos viscosidad.</a:t>
            </a:r>
            <a:endParaRPr lang="en-US" sz="1600" dirty="0">
              <a:latin typeface="Work Sans Light Roman" pitchFamily="2" charset="77"/>
            </a:endParaRPr>
          </a:p>
        </p:txBody>
      </p:sp>
      <p:pic>
        <p:nvPicPr>
          <p:cNvPr id="4" name="Imagen 3"/>
          <p:cNvPicPr>
            <a:picLocks noChangeAspect="1"/>
          </p:cNvPicPr>
          <p:nvPr/>
        </p:nvPicPr>
        <p:blipFill>
          <a:blip r:embed="rId3"/>
          <a:stretch>
            <a:fillRect/>
          </a:stretch>
        </p:blipFill>
        <p:spPr>
          <a:xfrm>
            <a:off x="8948058" y="4481510"/>
            <a:ext cx="2590800" cy="1943100"/>
          </a:xfrm>
          <a:prstGeom prst="rect">
            <a:avLst/>
          </a:prstGeom>
        </p:spPr>
      </p:pic>
    </p:spTree>
    <p:extLst>
      <p:ext uri="{BB962C8B-B14F-4D97-AF65-F5344CB8AC3E}">
        <p14:creationId xmlns:p14="http://schemas.microsoft.com/office/powerpoint/2010/main" val="1783543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5BFFB67-C3D4-337D-C327-AB25D270EADA}"/>
              </a:ext>
            </a:extLst>
          </p:cNvPr>
          <p:cNvSpPr txBox="1"/>
          <p:nvPr/>
        </p:nvSpPr>
        <p:spPr>
          <a:xfrm>
            <a:off x="3167156" y="2623935"/>
            <a:ext cx="5857694"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6000" b="1" dirty="0">
                <a:solidFill>
                  <a:schemeClr val="bg1"/>
                </a:solidFill>
                <a:latin typeface="WORK SANS BOLD ROMAN" pitchFamily="2" charset="77"/>
              </a:rPr>
              <a:t>CLASIFICACION</a:t>
            </a:r>
            <a:endParaRPr kumimoji="0" lang="es-CO" sz="7200" b="1" u="none" strike="noStrike" kern="1200" cap="none" spc="0" normalizeH="0" baseline="0" noProof="0" dirty="0">
              <a:ln>
                <a:noFill/>
              </a:ln>
              <a:solidFill>
                <a:schemeClr val="bg1"/>
              </a:solidFill>
              <a:effectLst/>
              <a:uLnTx/>
              <a:uFillTx/>
              <a:latin typeface="WORK SANS BOLD ROMAN" pitchFamily="2" charset="77"/>
            </a:endParaRPr>
          </a:p>
        </p:txBody>
      </p:sp>
      <p:cxnSp>
        <p:nvCxnSpPr>
          <p:cNvPr id="6" name="Conector recto 5">
            <a:extLst>
              <a:ext uri="{FF2B5EF4-FFF2-40B4-BE49-F238E27FC236}">
                <a16:creationId xmlns:a16="http://schemas.microsoft.com/office/drawing/2014/main" id="{38CE8666-1D2A-4D01-34E5-54FD74A39FC0}"/>
              </a:ext>
            </a:extLst>
          </p:cNvPr>
          <p:cNvCxnSpPr>
            <a:cxnSpLocks/>
          </p:cNvCxnSpPr>
          <p:nvPr/>
        </p:nvCxnSpPr>
        <p:spPr>
          <a:xfrm>
            <a:off x="5013630" y="3555133"/>
            <a:ext cx="224754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9184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1298164" y="828828"/>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Mineral</a:t>
            </a:r>
            <a:endParaRPr lang="en-US" sz="3600" b="1" dirty="0">
              <a:solidFill>
                <a:srgbClr val="4D4D4C"/>
              </a:solidFill>
              <a:latin typeface="WORK SANS BOLD ROMAN" pitchFamily="2" charset="77"/>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783772" y="1494862"/>
            <a:ext cx="10737668" cy="4832092"/>
          </a:xfrm>
          <a:prstGeom prst="rect">
            <a:avLst/>
          </a:prstGeom>
          <a:noFill/>
        </p:spPr>
        <p:txBody>
          <a:bodyPr wrap="square" rtlCol="0">
            <a:spAutoFit/>
          </a:bodyPr>
          <a:lstStyle/>
          <a:p>
            <a:r>
              <a:rPr lang="es-CO" sz="1600" dirty="0">
                <a:latin typeface="Work Sans Light Roman" pitchFamily="2" charset="77"/>
              </a:rPr>
              <a:t>Es el más usado y barato de las bases parafínicas o naftenicas. Se obtiene tras la destilación del barril de crudo después del gasóleo y antes que el alquitrán, comprendiendo un 50% del total del barril, este hecho, así como su precio hacen que sea el más utilizado.</a:t>
            </a:r>
          </a:p>
          <a:p>
            <a:endParaRPr lang="en-US" sz="1600" dirty="0">
              <a:latin typeface="Work Sans Light Roman" pitchFamily="2" charset="77"/>
            </a:endParaRPr>
          </a:p>
          <a:p>
            <a:r>
              <a:rPr lang="es-CO" sz="1600" dirty="0">
                <a:latin typeface="Work Sans Light Roman" pitchFamily="2" charset="77"/>
              </a:rPr>
              <a:t>Existen dos tipos de lubricantes minerales clasificados por la industria, grupo 1 y grupo 2 atendiendo a razones de calidad y pureza predominando el grupo 1.</a:t>
            </a:r>
          </a:p>
          <a:p>
            <a:r>
              <a:rPr lang="es-CO" sz="1600" dirty="0">
                <a:latin typeface="Work Sans Light Roman" pitchFamily="2" charset="77"/>
              </a:rPr>
              <a:t> Es una base de bajo índice de viscosidad natural (SAE 15) por lo que necesita de gran cantidad de aditivos para ofrecer unas buenas condiciones de lubricación. El origen del lubricante mineral por lo tanto es orgánico, puesto que proviene del petróleo.</a:t>
            </a:r>
            <a:endParaRPr lang="en-US" sz="1600" dirty="0">
              <a:latin typeface="Work Sans Light Roman" pitchFamily="2" charset="77"/>
            </a:endParaRPr>
          </a:p>
          <a:p>
            <a:r>
              <a:rPr lang="es-CO" sz="1600" dirty="0">
                <a:latin typeface="Work Sans Light Roman" pitchFamily="2" charset="77"/>
              </a:rPr>
              <a:t>Los lubricantes minerales obtenidos por destilación del petróleo son fuertemente aditivados para poder:</a:t>
            </a:r>
          </a:p>
          <a:p>
            <a:endParaRPr lang="en-US" sz="1600" dirty="0">
              <a:latin typeface="Work Sans Light Roman" pitchFamily="2" charset="77"/>
            </a:endParaRPr>
          </a:p>
          <a:p>
            <a:pPr lvl="0"/>
            <a:r>
              <a:rPr lang="es-CO" sz="1600" dirty="0">
                <a:latin typeface="Work Sans Light Roman" pitchFamily="2" charset="77"/>
              </a:rPr>
              <a:t>1.Soportar diversas condiciones de trabajo.</a:t>
            </a:r>
            <a:endParaRPr lang="en-US" sz="1600" dirty="0">
              <a:latin typeface="Work Sans Light Roman" pitchFamily="2" charset="77"/>
            </a:endParaRPr>
          </a:p>
          <a:p>
            <a:pPr lvl="0"/>
            <a:r>
              <a:rPr lang="en-US" sz="1600" dirty="0">
                <a:latin typeface="Work Sans Light Roman" pitchFamily="2" charset="77"/>
              </a:rPr>
              <a:t>2.Lubricar a altas temperaturas.</a:t>
            </a:r>
          </a:p>
          <a:p>
            <a:r>
              <a:rPr lang="es-CO" sz="1600" dirty="0">
                <a:latin typeface="Work Sans Light Roman" pitchFamily="2" charset="77"/>
              </a:rPr>
              <a:t>3. Permanecer estable en un amplio rango de temperatura.</a:t>
            </a:r>
          </a:p>
          <a:p>
            <a:pPr lvl="0"/>
            <a:r>
              <a:rPr lang="es-CO" dirty="0"/>
              <a:t>4. Tener un índice de viscosidad alto.</a:t>
            </a:r>
            <a:endParaRPr lang="en-US" dirty="0"/>
          </a:p>
          <a:p>
            <a:pPr lvl="0"/>
            <a:r>
              <a:rPr lang="es-CO" dirty="0"/>
              <a:t>5. Tener higroscopicidad definida como la capacidad de retener humedad.</a:t>
            </a:r>
            <a:endParaRPr lang="en-US" dirty="0"/>
          </a:p>
          <a:p>
            <a:endParaRPr lang="es-CO" sz="1600" dirty="0">
              <a:latin typeface="Work Sans Light Roman" pitchFamily="2" charset="77"/>
            </a:endParaRPr>
          </a:p>
          <a:p>
            <a:endParaRPr lang="en-US" sz="1600" dirty="0">
              <a:latin typeface="Work Sans Light Roman" pitchFamily="2" charset="77"/>
            </a:endParaRPr>
          </a:p>
          <a:p>
            <a:pPr lvl="0"/>
            <a:endParaRPr lang="es-CO" sz="1600" dirty="0">
              <a:latin typeface="Work Sans Light Roman" pitchFamily="2" charset="77"/>
            </a:endParaRPr>
          </a:p>
        </p:txBody>
      </p:sp>
    </p:spTree>
    <p:extLst>
      <p:ext uri="{BB962C8B-B14F-4D97-AF65-F5344CB8AC3E}">
        <p14:creationId xmlns:p14="http://schemas.microsoft.com/office/powerpoint/2010/main" val="3300794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1244701" y="753299"/>
            <a:ext cx="9815809" cy="741563"/>
          </a:xfrm>
          <a:prstGeom prst="rect">
            <a:avLst/>
          </a:prstGeom>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CO" sz="3600" b="1" dirty="0">
                <a:solidFill>
                  <a:srgbClr val="4D4D4C"/>
                </a:solidFill>
                <a:latin typeface="WORK SANS BOLD ROMAN" pitchFamily="2" charset="77"/>
              </a:rPr>
              <a:t> </a:t>
            </a:r>
            <a:r>
              <a:rPr lang="en-US" sz="3600" b="1" dirty="0">
                <a:solidFill>
                  <a:srgbClr val="4D4D4C"/>
                </a:solidFill>
                <a:latin typeface="WORK SANS BOLD ROMAN" pitchFamily="2" charset="77"/>
              </a:rPr>
              <a:t>Sintético</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
        <p:nvSpPr>
          <p:cNvPr id="7" name="CuadroTexto 6">
            <a:extLst>
              <a:ext uri="{FF2B5EF4-FFF2-40B4-BE49-F238E27FC236}">
                <a16:creationId xmlns:a16="http://schemas.microsoft.com/office/drawing/2014/main" id="{A6C31FC2-6C63-0CB9-C78D-1723D5E9DD66}"/>
              </a:ext>
            </a:extLst>
          </p:cNvPr>
          <p:cNvSpPr txBox="1"/>
          <p:nvPr/>
        </p:nvSpPr>
        <p:spPr>
          <a:xfrm>
            <a:off x="809897" y="1625490"/>
            <a:ext cx="10136778" cy="2831544"/>
          </a:xfrm>
          <a:prstGeom prst="rect">
            <a:avLst/>
          </a:prstGeom>
          <a:noFill/>
        </p:spPr>
        <p:txBody>
          <a:bodyPr wrap="square" rtlCol="0">
            <a:spAutoFit/>
          </a:bodyPr>
          <a:lstStyle/>
          <a:p>
            <a:r>
              <a:rPr lang="es-CO" sz="1600" dirty="0">
                <a:latin typeface="Work Sans Light Roman" pitchFamily="2" charset="77"/>
              </a:rPr>
              <a:t>Es una base artificial y por lo tanto del orden de 3 a 5 veces más costosa de producir que la base mineral. Se fabrica en laboratorio y puede o no provenir del petróleo. Poseen unas excelentes propiedades de estabilidad térmica y resistencia a la oxidación, así como un elevado índice de viscosidad natural (SAE 30). </a:t>
            </a:r>
          </a:p>
          <a:p>
            <a:endParaRPr lang="es-CO" sz="1600" dirty="0">
              <a:latin typeface="Work Sans Light Roman" pitchFamily="2" charset="77"/>
            </a:endParaRPr>
          </a:p>
          <a:p>
            <a:r>
              <a:rPr lang="es-CO" sz="1600" dirty="0">
                <a:latin typeface="Work Sans Light Roman" pitchFamily="2" charset="77"/>
              </a:rPr>
              <a:t>Poseen un coeficiente de tracción muy bajo, con lo cual se obtiene una buena reducción en el consumo de energía</a:t>
            </a:r>
            <a:r>
              <a:rPr lang="es-CO" dirty="0"/>
              <a:t>.</a:t>
            </a:r>
          </a:p>
          <a:p>
            <a:endParaRPr lang="es-CO" sz="1600" dirty="0">
              <a:latin typeface="Work Sans Light Roman" pitchFamily="2" charset="77"/>
            </a:endParaRPr>
          </a:p>
          <a:p>
            <a:endParaRPr lang="es-CO" sz="1600" dirty="0">
              <a:latin typeface="Work Sans Light Roman" pitchFamily="2" charset="77"/>
            </a:endParaRPr>
          </a:p>
          <a:p>
            <a:endParaRPr lang="es-CO" sz="1600" dirty="0">
              <a:latin typeface="Work Sans Light Roman" pitchFamily="2" charset="77"/>
            </a:endParaRPr>
          </a:p>
          <a:p>
            <a:endParaRPr lang="en-US" sz="1600" dirty="0">
              <a:latin typeface="Work Sans Light Roman" pitchFamily="2" charset="77"/>
            </a:endParaRPr>
          </a:p>
          <a:p>
            <a:pPr lvl="0"/>
            <a:endParaRPr lang="es-CO" sz="1600" dirty="0">
              <a:latin typeface="Work Sans Light Roman" pitchFamily="2" charset="77"/>
            </a:endParaRPr>
          </a:p>
        </p:txBody>
      </p:sp>
      <p:pic>
        <p:nvPicPr>
          <p:cNvPr id="3" name="Imagen 2"/>
          <p:cNvPicPr>
            <a:picLocks noChangeAspect="1"/>
          </p:cNvPicPr>
          <p:nvPr/>
        </p:nvPicPr>
        <p:blipFill>
          <a:blip r:embed="rId3"/>
          <a:stretch>
            <a:fillRect/>
          </a:stretch>
        </p:blipFill>
        <p:spPr>
          <a:xfrm>
            <a:off x="6988628" y="3111287"/>
            <a:ext cx="3161755" cy="3161755"/>
          </a:xfrm>
          <a:prstGeom prst="rect">
            <a:avLst/>
          </a:prstGeom>
        </p:spPr>
      </p:pic>
    </p:spTree>
    <p:extLst>
      <p:ext uri="{BB962C8B-B14F-4D97-AF65-F5344CB8AC3E}">
        <p14:creationId xmlns:p14="http://schemas.microsoft.com/office/powerpoint/2010/main" val="23246000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4770</TotalTime>
  <Words>1767</Words>
  <Application>Microsoft Office PowerPoint</Application>
  <PresentationFormat>Panorámica</PresentationFormat>
  <Paragraphs>171</Paragraphs>
  <Slides>27</Slides>
  <Notes>0</Notes>
  <HiddenSlides>0</HiddenSlides>
  <MMClips>1</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27</vt:i4>
      </vt:variant>
    </vt:vector>
  </HeadingPairs>
  <TitlesOfParts>
    <vt:vector size="34" baseType="lpstr">
      <vt:lpstr>Arial</vt:lpstr>
      <vt:lpstr>Calibri</vt:lpstr>
      <vt:lpstr>Calibri Light</vt:lpstr>
      <vt:lpstr>Work Sans Bold Roman</vt:lpstr>
      <vt:lpstr>Work Sans Bold Roman</vt:lpstr>
      <vt:lpstr>Work Sans Light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Enrique Pedraza Sanchez</dc:creator>
  <cp:lastModifiedBy>PC</cp:lastModifiedBy>
  <cp:revision>83</cp:revision>
  <dcterms:created xsi:type="dcterms:W3CDTF">2020-10-01T23:51:28Z</dcterms:created>
  <dcterms:modified xsi:type="dcterms:W3CDTF">2024-08-16T22:41:02Z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299739c-ad3d-4908-806e-4d91151a6e13_Enabled">
    <vt:lpwstr>true</vt:lpwstr>
  </property>
  <property fmtid="{D5CDD505-2E9C-101B-9397-08002B2CF9AE}" pid="3" name="MSIP_Label_1299739c-ad3d-4908-806e-4d91151a6e13_Method">
    <vt:lpwstr>Standard</vt:lpwstr>
  </property>
  <property fmtid="{D5CDD505-2E9C-101B-9397-08002B2CF9AE}" pid="4" name="MSIP_Label_1299739c-ad3d-4908-806e-4d91151a6e13_Name">
    <vt:lpwstr>All Employees (Unrestricted)</vt:lpwstr>
  </property>
  <property fmtid="{D5CDD505-2E9C-101B-9397-08002B2CF9AE}" pid="5" name="MSIP_Label_1299739c-ad3d-4908-806e-4d91151a6e13_SiteId">
    <vt:lpwstr>cbc2c381-2f2e-4d93-91d1-506c9316ace7</vt:lpwstr>
  </property>
  <property fmtid="{D5CDD505-2E9C-101B-9397-08002B2CF9AE}" pid="6" name="MSIP_Label_1299739c-ad3d-4908-806e-4d91151a6e13_ContentBits">
    <vt:lpwstr>0</vt:lpwstr>
  </property>
  <property fmtid="{D5CDD505-2E9C-101B-9397-08002B2CF9AE}" pid="7" name="MSIP_Label_1299739c-ad3d-4908-806e-4d91151a6e13_SetDate">
    <vt:lpwstr>2022-08-12T19:17:55Z</vt:lpwstr>
  </property>
  <property fmtid="{D5CDD505-2E9C-101B-9397-08002B2CF9AE}" pid="8" name="MSIP_Label_1299739c-ad3d-4908-806e-4d91151a6e13_ActionId">
    <vt:lpwstr>8c6bc714-34a9-4b82-914e-50b1377a2da4</vt:lpwstr>
  </property>
</Properties>
</file>