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F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0" d="100"/>
          <a:sy n="90" d="100"/>
        </p:scale>
        <p:origin x="816" y="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04/03/2026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02387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04/03/2026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3390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04/03/2026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51486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04/03/2026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10924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04/03/2026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091087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04/03/2026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03236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04/03/2026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22590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04/03/2026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899820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ortada-gobiern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588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ortad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2546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ntern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291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04/03/2026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953536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nterna+tex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8394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interna-con-franj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0505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interna-naranj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619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04/03/2026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9349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04/03/2026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95485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04/03/2026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6120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04/03/2026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66001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3/4/2026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5" name="Imagen 4" descr="cierre.png">
            <a:extLst>
              <a:ext uri="{FF2B5EF4-FFF2-40B4-BE49-F238E27FC236}">
                <a16:creationId xmlns:a16="http://schemas.microsoft.com/office/drawing/2014/main" id="{F0CCAC7F-DE16-48F7-ABAA-230897063A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485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04/03/2026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25825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04/03/2026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31874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07628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  <p:sldLayoutId id="2147483754" r:id="rId17"/>
    <p:sldLayoutId id="2147483755" r:id="rId18"/>
    <p:sldLayoutId id="2147483756" r:id="rId19"/>
    <p:sldLayoutId id="2147483757" r:id="rId20"/>
    <p:sldLayoutId id="2147483653" r:id="rId21"/>
    <p:sldLayoutId id="2147483654" r:id="rId22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6.png"/><Relationship Id="rId11" Type="http://schemas.openxmlformats.org/officeDocument/2006/relationships/image" Target="../media/image1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3.png"/><Relationship Id="rId5" Type="http://schemas.openxmlformats.org/officeDocument/2006/relationships/image" Target="../media/image17.png"/><Relationship Id="rId10" Type="http://schemas.openxmlformats.org/officeDocument/2006/relationships/image" Target="../media/image25.png"/><Relationship Id="rId4" Type="http://schemas.openxmlformats.org/officeDocument/2006/relationships/image" Target="../media/image22.pn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4759037" y="901908"/>
            <a:ext cx="3461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MODELO DE NEGOCIOS CANVAS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FA50224-AA4A-4959-9C5D-C7DC0AB316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3916" y="-138224"/>
            <a:ext cx="9144000" cy="5143501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FC5EDAD1-7386-42E5-BB44-30E1F7C10BFF}"/>
              </a:ext>
            </a:extLst>
          </p:cNvPr>
          <p:cNvSpPr/>
          <p:nvPr/>
        </p:nvSpPr>
        <p:spPr>
          <a:xfrm>
            <a:off x="7293935" y="542260"/>
            <a:ext cx="926894" cy="83997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6DF7ED87-AE7A-4FDC-9B75-914913C392DD}"/>
              </a:ext>
            </a:extLst>
          </p:cNvPr>
          <p:cNvSpPr/>
          <p:nvPr/>
        </p:nvSpPr>
        <p:spPr>
          <a:xfrm>
            <a:off x="372140" y="3583172"/>
            <a:ext cx="3508744" cy="9675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tx1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328830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180754" y="-3713"/>
            <a:ext cx="8599348" cy="4773684"/>
            <a:chOff x="88139" y="97596"/>
            <a:chExt cx="8691934" cy="6444063"/>
          </a:xfrm>
        </p:grpSpPr>
        <p:sp>
          <p:nvSpPr>
            <p:cNvPr id="11" name="Flecha: pentágono 16">
              <a:extLst>
                <a:ext uri="{FF2B5EF4-FFF2-40B4-BE49-F238E27FC236}">
                  <a16:creationId xmlns:a16="http://schemas.microsoft.com/office/drawing/2014/main" id="{8E846EC5-302E-AC49-33EB-3BB6C9FCFA78}"/>
                </a:ext>
              </a:extLst>
            </p:cNvPr>
            <p:cNvSpPr/>
            <p:nvPr/>
          </p:nvSpPr>
          <p:spPr>
            <a:xfrm>
              <a:off x="191071" y="2932810"/>
              <a:ext cx="5334000" cy="3577704"/>
            </a:xfrm>
            <a:prstGeom prst="homePlate">
              <a:avLst/>
            </a:prstGeom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" name="object 6"/>
            <p:cNvSpPr txBox="1"/>
            <p:nvPr/>
          </p:nvSpPr>
          <p:spPr>
            <a:xfrm>
              <a:off x="2246630" y="359205"/>
              <a:ext cx="4650740" cy="59897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ES" sz="2800" b="1" spc="-1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5.   FUENTES</a:t>
              </a:r>
              <a:r>
                <a:rPr lang="es-ES" sz="2800" b="1" spc="-5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 </a:t>
              </a:r>
              <a:r>
                <a:rPr lang="es-E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DE</a:t>
              </a:r>
              <a:r>
                <a:rPr lang="es-ES" sz="2800" b="1" spc="-2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 </a:t>
              </a:r>
              <a:r>
                <a:rPr lang="es-ES" sz="2800" b="1" spc="-5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INGRESOS</a:t>
              </a:r>
              <a:endParaRPr lang="es-E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/>
              </a:endParaRPr>
            </a:p>
          </p:txBody>
        </p:sp>
        <p:sp>
          <p:nvSpPr>
            <p:cNvPr id="13" name="object 2">
              <a:extLst>
                <a:ext uri="{FF2B5EF4-FFF2-40B4-BE49-F238E27FC236}">
                  <a16:creationId xmlns:a16="http://schemas.microsoft.com/office/drawing/2014/main" id="{13DD4950-CAC6-7C88-9596-C72AFBC9BD05}"/>
                </a:ext>
              </a:extLst>
            </p:cNvPr>
            <p:cNvSpPr txBox="1"/>
            <p:nvPr/>
          </p:nvSpPr>
          <p:spPr>
            <a:xfrm>
              <a:off x="88139" y="97596"/>
              <a:ext cx="1883683" cy="53318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10" dirty="0">
                  <a:cs typeface="Calibri"/>
                </a:rPr>
                <a:t>MODELO</a:t>
              </a:r>
              <a:r>
                <a:rPr sz="1200" b="1" spc="-55" dirty="0">
                  <a:cs typeface="Calibri"/>
                </a:rPr>
                <a:t> </a:t>
              </a:r>
              <a:r>
                <a:rPr sz="1200" b="1" spc="-15" dirty="0">
                  <a:cs typeface="Calibri"/>
                </a:rPr>
                <a:t>CANVAS</a:t>
              </a:r>
              <a:endParaRPr lang="es-ES" sz="1200" b="1" spc="-15" dirty="0"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200" b="1" spc="-5" dirty="0"/>
                <a:t>De</a:t>
              </a:r>
              <a:r>
                <a:rPr lang="es-MX" sz="1200" b="1" spc="-20" dirty="0"/>
                <a:t> </a:t>
              </a:r>
              <a:r>
                <a:rPr lang="es-MX" sz="1200" b="1" spc="-5" dirty="0"/>
                <a:t>la idea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al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plan</a:t>
              </a:r>
              <a:endParaRPr sz="1200" b="1" dirty="0">
                <a:cs typeface="Calibri"/>
              </a:endParaRPr>
            </a:p>
          </p:txBody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E9F50437-1C73-EE13-761E-0B0AE9AFA774}"/>
                </a:ext>
              </a:extLst>
            </p:cNvPr>
            <p:cNvSpPr txBox="1"/>
            <p:nvPr/>
          </p:nvSpPr>
          <p:spPr>
            <a:xfrm>
              <a:off x="324724" y="3051695"/>
              <a:ext cx="4103726" cy="34899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MX" dirty="0"/>
                <a:t>En este punto debemos reflexionar sobre cómo vamos a ganar dinero?</a:t>
              </a:r>
            </a:p>
            <a:p>
              <a:r>
                <a:rPr lang="es-MX" dirty="0"/>
                <a:t>lo que no sólo incluye pensar en los diversos flujos, sino en el margen, el valor que el cliente está dispuesto a pagar, el modelo de recurrencia. En definitiva, plantear la estrategia sobre cómo vas a ganar dinero en tu nuevo emprendimiento.</a:t>
              </a:r>
              <a:endParaRPr lang="es-ES" dirty="0"/>
            </a:p>
          </p:txBody>
        </p:sp>
        <p:pic>
          <p:nvPicPr>
            <p:cNvPr id="15" name="Imagen 14" descr="Texto&#10;&#10;Descripción generada automáticamente con confianza baja">
              <a:extLst>
                <a:ext uri="{FF2B5EF4-FFF2-40B4-BE49-F238E27FC236}">
                  <a16:creationId xmlns:a16="http://schemas.microsoft.com/office/drawing/2014/main" id="{0EE3C4C5-81FA-EF2D-8F05-3850939B48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5342" y="3276600"/>
              <a:ext cx="2674731" cy="2624635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</p:pic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1C0E3ABC-4739-C388-930B-D98A057FD660}"/>
                </a:ext>
              </a:extLst>
            </p:cNvPr>
            <p:cNvSpPr txBox="1"/>
            <p:nvPr/>
          </p:nvSpPr>
          <p:spPr>
            <a:xfrm>
              <a:off x="401441" y="1444049"/>
              <a:ext cx="8054018" cy="112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2400" dirty="0"/>
                <a:t>Representa el flujo de caja que la empresa genera proveniente de los clientes</a:t>
              </a:r>
            </a:p>
          </p:txBody>
        </p:sp>
      </p:grpSp>
      <p:pic>
        <p:nvPicPr>
          <p:cNvPr id="9" name="Imagen 8">
            <a:extLst>
              <a:ext uri="{FF2B5EF4-FFF2-40B4-BE49-F238E27FC236}">
                <a16:creationId xmlns:a16="http://schemas.microsoft.com/office/drawing/2014/main" id="{1293457D-63FF-4841-A4B8-04198F170F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139" t="30792" r="15582" b="58040"/>
          <a:stretch/>
        </p:blipFill>
        <p:spPr>
          <a:xfrm>
            <a:off x="8266235" y="255181"/>
            <a:ext cx="669852" cy="669851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DB5BA614-D1C1-4DAC-8F8C-19D37A26C5D5}"/>
              </a:ext>
            </a:extLst>
          </p:cNvPr>
          <p:cNvSpPr/>
          <p:nvPr/>
        </p:nvSpPr>
        <p:spPr>
          <a:xfrm>
            <a:off x="8266235" y="255181"/>
            <a:ext cx="697011" cy="6698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19784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/>
          <p:cNvGrpSpPr/>
          <p:nvPr/>
        </p:nvGrpSpPr>
        <p:grpSpPr>
          <a:xfrm>
            <a:off x="292728" y="225009"/>
            <a:ext cx="8417908" cy="4678195"/>
            <a:chOff x="88139" y="97596"/>
            <a:chExt cx="9006033" cy="5284002"/>
          </a:xfrm>
        </p:grpSpPr>
        <p:sp>
          <p:nvSpPr>
            <p:cNvPr id="10" name="Diagrama de flujo: proceso alternativo 15">
              <a:extLst>
                <a:ext uri="{FF2B5EF4-FFF2-40B4-BE49-F238E27FC236}">
                  <a16:creationId xmlns:a16="http://schemas.microsoft.com/office/drawing/2014/main" id="{BBD6C36C-7296-2B4D-0EE8-F742435D14A1}"/>
                </a:ext>
              </a:extLst>
            </p:cNvPr>
            <p:cNvSpPr/>
            <p:nvPr/>
          </p:nvSpPr>
          <p:spPr>
            <a:xfrm>
              <a:off x="88139" y="2323895"/>
              <a:ext cx="6113928" cy="3057703"/>
            </a:xfrm>
            <a:prstGeom prst="flowChartAlternateProcess">
              <a:avLst/>
            </a:prstGeom>
            <a:solidFill>
              <a:srgbClr val="FF3300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" name="object 6"/>
            <p:cNvSpPr txBox="1"/>
            <p:nvPr/>
          </p:nvSpPr>
          <p:spPr>
            <a:xfrm>
              <a:off x="236094" y="2357881"/>
              <a:ext cx="5643245" cy="263331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>
                <a:lnSpc>
                  <a:spcPct val="100000"/>
                </a:lnSpc>
              </a:pPr>
              <a:endParaRPr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endParaRPr>
            </a:p>
            <a:p>
              <a:pPr>
                <a:lnSpc>
                  <a:spcPct val="100000"/>
                </a:lnSpc>
                <a:spcBef>
                  <a:spcPts val="55"/>
                </a:spcBef>
              </a:pPr>
              <a:r>
                <a:rPr lang="es-E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Piensa en los recursos que necesitas para generar valor a tu empresa</a:t>
              </a:r>
            </a:p>
            <a:p>
              <a:pPr>
                <a:lnSpc>
                  <a:spcPct val="100000"/>
                </a:lnSpc>
                <a:spcBef>
                  <a:spcPts val="55"/>
                </a:spcBef>
              </a:pPr>
              <a:endParaRPr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endParaRPr>
            </a:p>
            <a:p>
              <a:pPr marL="355600" indent="-343535" algn="just">
                <a:lnSpc>
                  <a:spcPct val="100000"/>
                </a:lnSpc>
                <a:buFont typeface="Wingdings"/>
                <a:buChar char=""/>
                <a:tabLst>
                  <a:tab pos="356235" algn="l"/>
                </a:tabLst>
              </a:pPr>
              <a:r>
                <a:rPr sz="1600" spc="-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Activos</a:t>
              </a:r>
              <a:r>
                <a:rPr sz="1600" spc="1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y</a:t>
              </a:r>
              <a:r>
                <a:rPr sz="1600" spc="-1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1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personas</a:t>
              </a:r>
              <a:r>
                <a:rPr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indispensables</a:t>
              </a:r>
              <a:r>
                <a:rPr sz="1600" spc="2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1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para</a:t>
              </a:r>
              <a:r>
                <a:rPr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5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elaboración</a:t>
              </a:r>
              <a:r>
                <a:rPr lang="es-ES" sz="1600" spc="-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y</a:t>
              </a:r>
              <a:r>
                <a:rPr sz="1600" spc="-2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1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venta</a:t>
              </a:r>
              <a:r>
                <a:rPr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del</a:t>
              </a:r>
              <a:r>
                <a:rPr sz="1600" spc="-1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producto</a:t>
              </a:r>
              <a:r>
                <a:rPr sz="1600" spc="-3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o</a:t>
              </a:r>
              <a:r>
                <a:rPr sz="1600" spc="-2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servicio</a:t>
              </a:r>
              <a:r>
                <a:rPr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.</a:t>
              </a:r>
            </a:p>
            <a:p>
              <a:pPr marL="355600" marR="525145" indent="-343535" algn="just">
                <a:lnSpc>
                  <a:spcPct val="100000"/>
                </a:lnSpc>
                <a:spcBef>
                  <a:spcPts val="600"/>
                </a:spcBef>
                <a:buFont typeface="Wingdings"/>
                <a:buChar char=""/>
                <a:tabLst>
                  <a:tab pos="356235" algn="l"/>
                </a:tabLst>
              </a:pPr>
              <a:r>
                <a:rPr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Maquinarias, equipos, </a:t>
              </a:r>
              <a:r>
                <a:rPr sz="1600" spc="-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espacio </a:t>
              </a:r>
              <a:r>
                <a:rPr sz="1600" spc="-1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físico, personal </a:t>
              </a:r>
              <a:r>
                <a:rPr sz="1600" spc="-44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1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calificado, </a:t>
              </a:r>
              <a:r>
                <a:rPr sz="1600" spc="-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página web, tecnología, </a:t>
              </a:r>
              <a:r>
                <a:rPr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pueden </a:t>
              </a:r>
              <a:r>
                <a:rPr sz="1600" spc="-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ser </a:t>
              </a:r>
              <a:r>
                <a:rPr sz="1600" spc="-44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1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recursos</a:t>
              </a:r>
              <a:r>
                <a:rPr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1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claves</a:t>
              </a:r>
              <a:r>
                <a:rPr sz="1600" spc="1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1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para</a:t>
              </a:r>
              <a:r>
                <a:rPr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la</a:t>
              </a:r>
              <a:r>
                <a:rPr sz="1600" spc="-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5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empresa</a:t>
              </a:r>
              <a:r>
                <a:rPr sz="1600" spc="-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.</a:t>
              </a:r>
              <a:endParaRPr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endParaRPr>
            </a:p>
          </p:txBody>
        </p:sp>
        <p:pic>
          <p:nvPicPr>
            <p:cNvPr id="12" name="Imagen 11" descr="Imagen que contiene interior, pequeño, tabla, naranja&#10;&#10;Descripción generada automáticamente">
              <a:extLst>
                <a:ext uri="{FF2B5EF4-FFF2-40B4-BE49-F238E27FC236}">
                  <a16:creationId xmlns:a16="http://schemas.microsoft.com/office/drawing/2014/main" id="{EA07995C-3CA1-B5BA-8E5D-B6F3A35393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1343" y="2323894"/>
              <a:ext cx="2432829" cy="2701290"/>
            </a:xfrm>
            <a:prstGeom prst="rect">
              <a:avLst/>
            </a:prstGeom>
          </p:spPr>
        </p:pic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6DC4A8CA-3540-DBD3-7A0F-C4D0C10BBB2E}"/>
                </a:ext>
              </a:extLst>
            </p:cNvPr>
            <p:cNvSpPr txBox="1"/>
            <p:nvPr/>
          </p:nvSpPr>
          <p:spPr>
            <a:xfrm>
              <a:off x="2521366" y="120029"/>
              <a:ext cx="4579034" cy="5909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ES" sz="2800" b="1" spc="-1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6.  RECURSOS</a:t>
              </a:r>
              <a:r>
                <a:rPr lang="es-ES" sz="2800" b="1" spc="-4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 </a:t>
              </a:r>
              <a:r>
                <a:rPr lang="es-ES" sz="2800" b="1" spc="-15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CLAVE</a:t>
              </a:r>
              <a:endParaRPr lang="es-E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/>
              </a:endParaRPr>
            </a:p>
          </p:txBody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E3148B8B-F684-4340-BAAF-E3EAF0067C0F}"/>
                </a:ext>
              </a:extLst>
            </p:cNvPr>
            <p:cNvSpPr txBox="1"/>
            <p:nvPr/>
          </p:nvSpPr>
          <p:spPr>
            <a:xfrm>
              <a:off x="307022" y="889819"/>
              <a:ext cx="7995429" cy="1077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2800" dirty="0"/>
                <a:t>Describe los elementos mas importantes para que funcione el modelo de negocios</a:t>
              </a:r>
            </a:p>
          </p:txBody>
        </p:sp>
        <p:sp>
          <p:nvSpPr>
            <p:cNvPr id="15" name="object 2">
              <a:extLst>
                <a:ext uri="{FF2B5EF4-FFF2-40B4-BE49-F238E27FC236}">
                  <a16:creationId xmlns:a16="http://schemas.microsoft.com/office/drawing/2014/main" id="{4BA92036-5B27-9CF2-1C00-9C7A039C04BD}"/>
                </a:ext>
              </a:extLst>
            </p:cNvPr>
            <p:cNvSpPr txBox="1"/>
            <p:nvPr/>
          </p:nvSpPr>
          <p:spPr>
            <a:xfrm>
              <a:off x="88139" y="97596"/>
              <a:ext cx="1883683" cy="44612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10" dirty="0">
                  <a:cs typeface="Calibri"/>
                </a:rPr>
                <a:t>MODELO</a:t>
              </a:r>
              <a:r>
                <a:rPr sz="1200" b="1" spc="-55" dirty="0">
                  <a:cs typeface="Calibri"/>
                </a:rPr>
                <a:t> </a:t>
              </a:r>
              <a:r>
                <a:rPr sz="1200" b="1" spc="-15" dirty="0">
                  <a:cs typeface="Calibri"/>
                </a:rPr>
                <a:t>CANVAS</a:t>
              </a:r>
              <a:endParaRPr lang="es-ES" sz="1200" b="1" spc="-15" dirty="0"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200" b="1" spc="-5" dirty="0"/>
                <a:t>De</a:t>
              </a:r>
              <a:r>
                <a:rPr lang="es-MX" sz="1200" b="1" spc="-20" dirty="0"/>
                <a:t> </a:t>
              </a:r>
              <a:r>
                <a:rPr lang="es-MX" sz="1200" b="1" spc="-5" dirty="0"/>
                <a:t>la idea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al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plan</a:t>
              </a:r>
              <a:endParaRPr sz="1200" b="1" dirty="0">
                <a:cs typeface="Calibri"/>
              </a:endParaRPr>
            </a:p>
          </p:txBody>
        </p:sp>
      </p:grpSp>
      <p:pic>
        <p:nvPicPr>
          <p:cNvPr id="16" name="Imagen 15">
            <a:extLst>
              <a:ext uri="{FF2B5EF4-FFF2-40B4-BE49-F238E27FC236}">
                <a16:creationId xmlns:a16="http://schemas.microsoft.com/office/drawing/2014/main" id="{C05066D0-BEEF-4C2D-9847-8B282EE9E5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139" t="30792" r="15582" b="58040"/>
          <a:stretch/>
        </p:blipFill>
        <p:spPr>
          <a:xfrm>
            <a:off x="8266235" y="255181"/>
            <a:ext cx="669852" cy="669851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973EB95D-B4A4-4EF7-B086-3A13F8D4664E}"/>
              </a:ext>
            </a:extLst>
          </p:cNvPr>
          <p:cNvSpPr/>
          <p:nvPr/>
        </p:nvSpPr>
        <p:spPr>
          <a:xfrm>
            <a:off x="8143961" y="228310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38027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312247" y="179998"/>
            <a:ext cx="8587203" cy="4755012"/>
            <a:chOff x="88139" y="97596"/>
            <a:chExt cx="8903460" cy="6382939"/>
          </a:xfrm>
        </p:grpSpPr>
        <p:sp>
          <p:nvSpPr>
            <p:cNvPr id="4" name="CuadroTexto 3">
              <a:extLst>
                <a:ext uri="{FF2B5EF4-FFF2-40B4-BE49-F238E27FC236}">
                  <a16:creationId xmlns:a16="http://schemas.microsoft.com/office/drawing/2014/main" id="{17E7D83E-D116-AF69-3B40-EEAAEA4B99DB}"/>
                </a:ext>
              </a:extLst>
            </p:cNvPr>
            <p:cNvSpPr txBox="1"/>
            <p:nvPr/>
          </p:nvSpPr>
          <p:spPr>
            <a:xfrm>
              <a:off x="2825873" y="194867"/>
              <a:ext cx="4579034" cy="7023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ES" sz="28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7.  ACTIVIDADES</a:t>
              </a:r>
              <a:r>
                <a:rPr lang="es-ES" sz="2800" b="1" spc="-40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 </a:t>
              </a:r>
              <a:r>
                <a:rPr lang="es-ES" sz="2800" b="1" spc="-10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CLAVE</a:t>
              </a:r>
              <a:endParaRPr lang="es-ES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/>
              </a:endParaRPr>
            </a:p>
          </p:txBody>
        </p: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09BB976C-CA56-D949-7E5E-9F6A3F4189B6}"/>
                </a:ext>
              </a:extLst>
            </p:cNvPr>
            <p:cNvSpPr txBox="1"/>
            <p:nvPr/>
          </p:nvSpPr>
          <p:spPr>
            <a:xfrm>
              <a:off x="337126" y="1194137"/>
              <a:ext cx="865447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>
                  <a:latin typeface="+mj-lt"/>
                </a:rPr>
                <a:t>Describe las actividades mas importantes que se requieren para que funcione la empresa.   </a:t>
              </a:r>
              <a:r>
                <a:rPr lang="es-MX" b="0" i="0" dirty="0">
                  <a:effectLst/>
                  <a:latin typeface="+mj-lt"/>
                </a:rPr>
                <a:t>Después de conocer y definir cuáles son las actividades clave de tu negocio, podrás saber si en situaciones de crisis, puedes prescindir de alguna área para reducir gastos y seguir produciendo a un ritmo normal.</a:t>
              </a:r>
              <a:endParaRPr lang="es-ES" dirty="0">
                <a:latin typeface="+mj-lt"/>
              </a:endParaRPr>
            </a:p>
          </p:txBody>
        </p:sp>
        <p:pic>
          <p:nvPicPr>
            <p:cNvPr id="6" name="Imagen 5" descr="Icono&#10;&#10;Descripción generada automáticamente">
              <a:extLst>
                <a:ext uri="{FF2B5EF4-FFF2-40B4-BE49-F238E27FC236}">
                  <a16:creationId xmlns:a16="http://schemas.microsoft.com/office/drawing/2014/main" id="{E938B4BD-E0C8-579B-AB6B-2C5303D499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029199" y="3068514"/>
              <a:ext cx="3765949" cy="3412021"/>
            </a:xfrm>
            <a:prstGeom prst="rect">
              <a:avLst/>
            </a:prstGeom>
          </p:spPr>
        </p:pic>
        <p:sp>
          <p:nvSpPr>
            <p:cNvPr id="7" name="object 2">
              <a:extLst>
                <a:ext uri="{FF2B5EF4-FFF2-40B4-BE49-F238E27FC236}">
                  <a16:creationId xmlns:a16="http://schemas.microsoft.com/office/drawing/2014/main" id="{F0137DDB-9144-4C55-3BC8-6B94F5F0E981}"/>
                </a:ext>
              </a:extLst>
            </p:cNvPr>
            <p:cNvSpPr txBox="1"/>
            <p:nvPr/>
          </p:nvSpPr>
          <p:spPr>
            <a:xfrm>
              <a:off x="88139" y="97596"/>
              <a:ext cx="1883683" cy="53020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10" dirty="0">
                  <a:latin typeface="Calibri"/>
                  <a:cs typeface="Calibri"/>
                </a:rPr>
                <a:t>MODELO</a:t>
              </a:r>
              <a:r>
                <a:rPr sz="1200" b="1" spc="-55" dirty="0">
                  <a:latin typeface="Calibri"/>
                  <a:cs typeface="Calibri"/>
                </a:rPr>
                <a:t> </a:t>
              </a:r>
              <a:r>
                <a:rPr sz="1200" b="1" spc="-15" dirty="0">
                  <a:latin typeface="Calibri"/>
                  <a:cs typeface="Calibri"/>
                </a:rPr>
                <a:t>CANVAS</a:t>
              </a:r>
              <a:endParaRPr lang="es-ES" sz="1200" b="1" spc="-15" dirty="0">
                <a:latin typeface="Calibri"/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200" b="1" spc="-5" dirty="0"/>
                <a:t>De</a:t>
              </a:r>
              <a:r>
                <a:rPr lang="es-MX" sz="1200" b="1" spc="-20" dirty="0"/>
                <a:t> </a:t>
              </a:r>
              <a:r>
                <a:rPr lang="es-MX" sz="1200" b="1" spc="-5" dirty="0"/>
                <a:t>la idea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al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plan</a:t>
              </a:r>
              <a:endParaRPr sz="1200" b="1" dirty="0">
                <a:latin typeface="Calibri"/>
                <a:cs typeface="Calibri"/>
              </a:endParaRPr>
            </a:p>
          </p:txBody>
        </p:sp>
      </p:grpSp>
      <p:sp>
        <p:nvSpPr>
          <p:cNvPr id="8" name="Rectángulo 7"/>
          <p:cNvSpPr/>
          <p:nvPr/>
        </p:nvSpPr>
        <p:spPr>
          <a:xfrm>
            <a:off x="705886" y="2648443"/>
            <a:ext cx="414256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62000">
              <a:defRPr/>
            </a:pPr>
            <a:r>
              <a:rPr lang="es-ES" dirty="0">
                <a:solidFill>
                  <a:srgbClr val="00B050"/>
                </a:solidFill>
              </a:rPr>
              <a:t>¿Qué </a:t>
            </a:r>
            <a:r>
              <a:rPr lang="es-ES" b="1" dirty="0">
                <a:solidFill>
                  <a:srgbClr val="00B050"/>
                </a:solidFill>
              </a:rPr>
              <a:t>soluciones o actividades clave </a:t>
            </a:r>
            <a:r>
              <a:rPr lang="es-ES" dirty="0">
                <a:solidFill>
                  <a:srgbClr val="00B050"/>
                </a:solidFill>
              </a:rPr>
              <a:t>requieren nuestra propuesta de valor?</a:t>
            </a:r>
          </a:p>
          <a:p>
            <a:pPr defTabSz="762000">
              <a:defRPr/>
            </a:pPr>
            <a:endParaRPr lang="es-ES" dirty="0">
              <a:solidFill>
                <a:srgbClr val="00B050"/>
              </a:solidFill>
            </a:endParaRPr>
          </a:p>
          <a:p>
            <a:pPr defTabSz="762000">
              <a:defRPr/>
            </a:pPr>
            <a:r>
              <a:rPr lang="es-ES" dirty="0">
                <a:solidFill>
                  <a:srgbClr val="00B050"/>
                </a:solidFill>
              </a:rPr>
              <a:t>¿Qué </a:t>
            </a:r>
            <a:r>
              <a:rPr lang="es-ES" b="1" dirty="0">
                <a:solidFill>
                  <a:srgbClr val="00B050"/>
                </a:solidFill>
              </a:rPr>
              <a:t>actividades </a:t>
            </a:r>
            <a:r>
              <a:rPr lang="es-ES" dirty="0">
                <a:solidFill>
                  <a:srgbClr val="00B050"/>
                </a:solidFill>
              </a:rPr>
              <a:t>requieren las </a:t>
            </a:r>
            <a:r>
              <a:rPr lang="es-ES" b="1" dirty="0">
                <a:solidFill>
                  <a:srgbClr val="00B050"/>
                </a:solidFill>
              </a:rPr>
              <a:t>relaciones con clientes</a:t>
            </a:r>
            <a:r>
              <a:rPr lang="es-ES" dirty="0">
                <a:solidFill>
                  <a:srgbClr val="00B050"/>
                </a:solidFill>
              </a:rPr>
              <a:t>?</a:t>
            </a:r>
          </a:p>
          <a:p>
            <a:pPr defTabSz="762000">
              <a:defRPr/>
            </a:pPr>
            <a:endParaRPr lang="es-ES" dirty="0">
              <a:solidFill>
                <a:srgbClr val="00B050"/>
              </a:solidFill>
            </a:endParaRPr>
          </a:p>
          <a:p>
            <a:pPr defTabSz="762000">
              <a:defRPr/>
            </a:pPr>
            <a:r>
              <a:rPr lang="es-ES" dirty="0">
                <a:solidFill>
                  <a:srgbClr val="00B050"/>
                </a:solidFill>
              </a:rPr>
              <a:t>¿</a:t>
            </a:r>
            <a:r>
              <a:rPr lang="es-ES" b="1" dirty="0">
                <a:solidFill>
                  <a:srgbClr val="00B050"/>
                </a:solidFill>
              </a:rPr>
              <a:t>De qué manera </a:t>
            </a:r>
            <a:r>
              <a:rPr lang="es-ES" dirty="0">
                <a:solidFill>
                  <a:srgbClr val="00B050"/>
                </a:solidFill>
              </a:rPr>
              <a:t>se llevarán a cabo?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2C4A1E1D-6770-4950-AC33-6F1F1786B5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139" t="30792" r="15582" b="58040"/>
          <a:stretch/>
        </p:blipFill>
        <p:spPr>
          <a:xfrm>
            <a:off x="8266235" y="255181"/>
            <a:ext cx="669852" cy="669851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4CEF3869-2347-4ED9-A619-19CC9580EDDB}"/>
              </a:ext>
            </a:extLst>
          </p:cNvPr>
          <p:cNvSpPr/>
          <p:nvPr/>
        </p:nvSpPr>
        <p:spPr>
          <a:xfrm>
            <a:off x="8266235" y="255181"/>
            <a:ext cx="669852" cy="6698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00989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516039" y="65128"/>
            <a:ext cx="7726790" cy="4397912"/>
            <a:chOff x="88139" y="97596"/>
            <a:chExt cx="9416291" cy="5326843"/>
          </a:xfrm>
        </p:grpSpPr>
        <p:sp>
          <p:nvSpPr>
            <p:cNvPr id="3" name="object 6"/>
            <p:cNvSpPr txBox="1"/>
            <p:nvPr/>
          </p:nvSpPr>
          <p:spPr>
            <a:xfrm>
              <a:off x="261524" y="2775413"/>
              <a:ext cx="5106325" cy="260328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prst="slope"/>
            </a:sp3d>
          </p:spPr>
          <p:txBody>
            <a:bodyPr vert="horz" wrap="square" lIns="0" tIns="12700" rIns="0" bIns="0" rtlCol="0">
              <a:spAutoFit/>
            </a:bodyPr>
            <a:lstStyle/>
            <a:p>
              <a:pPr algn="just">
                <a:spcBef>
                  <a:spcPts val="55"/>
                </a:spcBef>
              </a:pPr>
              <a:endParaRPr lang="es-ES" sz="1600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just">
                <a:spcBef>
                  <a:spcPts val="55"/>
                </a:spcBef>
              </a:pPr>
              <a:r>
                <a:rPr lang="es-ES" sz="160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Define los socios clave que complementen las capacidades y potencien la propuesta de valor, optimizando de esa forma los recursos consumidos y reduciendo la incertidumbre. </a:t>
              </a:r>
            </a:p>
            <a:p>
              <a:pPr marL="12065" marR="5080" algn="just">
                <a:lnSpc>
                  <a:spcPct val="100000"/>
                </a:lnSpc>
                <a:spcBef>
                  <a:spcPts val="600"/>
                </a:spcBef>
                <a:tabLst>
                  <a:tab pos="355600" algn="l"/>
                  <a:tab pos="356235" algn="l"/>
                </a:tabLst>
              </a:pPr>
              <a:r>
                <a:rPr sz="160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Es</a:t>
              </a:r>
              <a:r>
                <a:rPr sz="1600" spc="-15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5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necesario</a:t>
              </a:r>
              <a:r>
                <a:rPr sz="1600" spc="1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5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identificar</a:t>
              </a:r>
              <a:r>
                <a:rPr sz="1600" spc="2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5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socios</a:t>
              </a:r>
              <a:r>
                <a:rPr sz="1600" spc="1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15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estratégicos</a:t>
              </a:r>
              <a:r>
                <a:rPr sz="1600" spc="-5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en </a:t>
              </a:r>
              <a:r>
                <a:rPr sz="1600" spc="5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1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proveedores,</a:t>
              </a:r>
              <a:r>
                <a:rPr sz="1600" spc="15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1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clientes,</a:t>
              </a:r>
              <a:r>
                <a:rPr sz="1600" spc="3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15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inversionistas,</a:t>
              </a:r>
              <a:r>
                <a:rPr sz="1600" spc="1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lang="es-ES" sz="1600" spc="1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etc.</a:t>
              </a:r>
            </a:p>
            <a:p>
              <a:pPr marL="12065" marR="5080" algn="just">
                <a:lnSpc>
                  <a:spcPct val="100000"/>
                </a:lnSpc>
                <a:spcBef>
                  <a:spcPts val="600"/>
                </a:spcBef>
                <a:tabLst>
                  <a:tab pos="355600" algn="l"/>
                  <a:tab pos="356235" algn="l"/>
                </a:tabLst>
              </a:pPr>
              <a:endParaRPr sz="1600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endParaRPr>
            </a:p>
          </p:txBody>
        </p:sp>
        <p:sp>
          <p:nvSpPr>
            <p:cNvPr id="4" name="object 2">
              <a:extLst>
                <a:ext uri="{FF2B5EF4-FFF2-40B4-BE49-F238E27FC236}">
                  <a16:creationId xmlns:a16="http://schemas.microsoft.com/office/drawing/2014/main" id="{6362FCED-715F-7EDA-0636-30D71A1DABA1}"/>
                </a:ext>
              </a:extLst>
            </p:cNvPr>
            <p:cNvSpPr txBox="1"/>
            <p:nvPr/>
          </p:nvSpPr>
          <p:spPr>
            <a:xfrm>
              <a:off x="88139" y="97596"/>
              <a:ext cx="1883683" cy="47840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10" dirty="0">
                  <a:cs typeface="Calibri"/>
                </a:rPr>
                <a:t>MODELO</a:t>
              </a:r>
              <a:r>
                <a:rPr sz="1200" b="1" spc="-55" dirty="0">
                  <a:cs typeface="Calibri"/>
                </a:rPr>
                <a:t> </a:t>
              </a:r>
              <a:r>
                <a:rPr sz="1200" b="1" spc="-15" dirty="0">
                  <a:cs typeface="Calibri"/>
                </a:rPr>
                <a:t>CANVAS</a:t>
              </a:r>
              <a:endParaRPr lang="es-ES" sz="1200" b="1" spc="-15" dirty="0"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200" b="1" spc="-5" dirty="0"/>
                <a:t>De</a:t>
              </a:r>
              <a:r>
                <a:rPr lang="es-MX" sz="1200" b="1" spc="-20" dirty="0"/>
                <a:t> </a:t>
              </a:r>
              <a:r>
                <a:rPr lang="es-MX" sz="1200" b="1" spc="-5" dirty="0"/>
                <a:t>la idea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al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plan</a:t>
              </a:r>
              <a:endParaRPr sz="1200" b="1" dirty="0">
                <a:cs typeface="Calibri"/>
              </a:endParaRPr>
            </a:p>
          </p:txBody>
        </p: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0D3694A7-BEFC-E160-FDE8-FECD699E71AD}"/>
                </a:ext>
              </a:extLst>
            </p:cNvPr>
            <p:cNvSpPr txBox="1"/>
            <p:nvPr/>
          </p:nvSpPr>
          <p:spPr>
            <a:xfrm>
              <a:off x="2612343" y="338687"/>
              <a:ext cx="4593101" cy="6337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ES" sz="28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8.  SOCIOS</a:t>
              </a:r>
              <a:r>
                <a:rPr lang="es-ES" sz="2800" b="1" spc="-50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 </a:t>
              </a:r>
              <a:r>
                <a:rPr lang="es-ES" sz="2800" b="1" spc="-15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CLAVE</a:t>
              </a:r>
              <a:endParaRPr lang="es-ES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/>
              </a:endParaRPr>
            </a:p>
          </p:txBody>
        </p:sp>
        <p:pic>
          <p:nvPicPr>
            <p:cNvPr id="6" name="Imagen 5" descr="Imagen que contiene oso, oso de peluche, tabla, pantalla&#10;&#10;Descripción generada automáticamente">
              <a:extLst>
                <a:ext uri="{FF2B5EF4-FFF2-40B4-BE49-F238E27FC236}">
                  <a16:creationId xmlns:a16="http://schemas.microsoft.com/office/drawing/2014/main" id="{3EDBA81D-C68E-C929-1555-329ED49788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77848" y="2775414"/>
              <a:ext cx="2726582" cy="2649025"/>
            </a:xfrm>
            <a:prstGeom prst="rect">
              <a:avLst/>
            </a:prstGeom>
          </p:spPr>
        </p:pic>
        <p:sp>
          <p:nvSpPr>
            <p:cNvPr id="7" name="object 6">
              <a:extLst>
                <a:ext uri="{FF2B5EF4-FFF2-40B4-BE49-F238E27FC236}">
                  <a16:creationId xmlns:a16="http://schemas.microsoft.com/office/drawing/2014/main" id="{E27A1C51-DA92-9F38-E275-4FF74591B024}"/>
                </a:ext>
              </a:extLst>
            </p:cNvPr>
            <p:cNvSpPr txBox="1"/>
            <p:nvPr/>
          </p:nvSpPr>
          <p:spPr>
            <a:xfrm>
              <a:off x="402281" y="1241968"/>
              <a:ext cx="8697304" cy="105933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55"/>
                </a:spcBef>
              </a:pPr>
              <a:r>
                <a:rPr lang="es-ES" sz="2800" dirty="0">
                  <a:latin typeface="+mj-lt"/>
                  <a:cs typeface="Calibri"/>
                </a:rPr>
                <a:t>Describe las alianzas mas importantes para que tu empresa funcione</a:t>
              </a:r>
              <a:endParaRPr sz="2800" dirty="0">
                <a:latin typeface="+mj-lt"/>
                <a:cs typeface="Calibri"/>
              </a:endParaRPr>
            </a:p>
          </p:txBody>
        </p:sp>
      </p:grpSp>
      <p:pic>
        <p:nvPicPr>
          <p:cNvPr id="8" name="Imagen 7">
            <a:extLst>
              <a:ext uri="{FF2B5EF4-FFF2-40B4-BE49-F238E27FC236}">
                <a16:creationId xmlns:a16="http://schemas.microsoft.com/office/drawing/2014/main" id="{643B6374-354D-45FC-A1AD-772A6F5EB1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139" t="30792" r="15582" b="58040"/>
          <a:stretch/>
        </p:blipFill>
        <p:spPr>
          <a:xfrm>
            <a:off x="8266235" y="255181"/>
            <a:ext cx="669852" cy="669851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0B8AE6E2-9414-4EAF-B766-8A6606362A07}"/>
              </a:ext>
            </a:extLst>
          </p:cNvPr>
          <p:cNvSpPr/>
          <p:nvPr/>
        </p:nvSpPr>
        <p:spPr>
          <a:xfrm>
            <a:off x="8266235" y="264176"/>
            <a:ext cx="669852" cy="6608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779442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566606" y="406563"/>
            <a:ext cx="8045766" cy="4076683"/>
            <a:chOff x="-62466" y="97596"/>
            <a:chExt cx="9497165" cy="5401874"/>
          </a:xfrm>
        </p:grpSpPr>
        <p:sp>
          <p:nvSpPr>
            <p:cNvPr id="3" name="object 6"/>
            <p:cNvSpPr txBox="1"/>
            <p:nvPr/>
          </p:nvSpPr>
          <p:spPr>
            <a:xfrm>
              <a:off x="-39307" y="3200400"/>
              <a:ext cx="5383530" cy="2076506"/>
            </a:xfrm>
            <a:prstGeom prst="rect">
              <a:avLst/>
            </a:prstGeom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 prst="slope"/>
            </a:sp3d>
          </p:spPr>
          <p:txBody>
            <a:bodyPr vert="horz" wrap="square" lIns="0" tIns="12700" rIns="0" bIns="0" rtlCol="0">
              <a:spAutoFit/>
            </a:bodyPr>
            <a:lstStyle/>
            <a:p>
              <a:pPr>
                <a:spcBef>
                  <a:spcPts val="55"/>
                </a:spcBef>
              </a:pPr>
              <a:r>
                <a:rPr lang="es-ES" sz="1600" dirty="0"/>
                <a:t>Define los socios clave que complementen las capacidades y potencien la propuesta de valor, optimizando de esa forma los recursos consumidos y reduciendo la incertidumbre. </a:t>
              </a:r>
            </a:p>
            <a:p>
              <a:pPr marL="12065" marR="5080">
                <a:lnSpc>
                  <a:spcPct val="100000"/>
                </a:lnSpc>
                <a:spcBef>
                  <a:spcPts val="600"/>
                </a:spcBef>
                <a:tabLst>
                  <a:tab pos="355600" algn="l"/>
                  <a:tab pos="356235" algn="l"/>
                </a:tabLst>
              </a:pPr>
              <a:r>
                <a:rPr sz="1600" dirty="0">
                  <a:cs typeface="Calibri"/>
                </a:rPr>
                <a:t>Es</a:t>
              </a:r>
              <a:r>
                <a:rPr sz="1600" spc="-15" dirty="0">
                  <a:cs typeface="Calibri"/>
                </a:rPr>
                <a:t> </a:t>
              </a:r>
              <a:r>
                <a:rPr sz="1600" spc="-5" dirty="0">
                  <a:cs typeface="Calibri"/>
                </a:rPr>
                <a:t>necesario</a:t>
              </a:r>
              <a:r>
                <a:rPr sz="1600" spc="10" dirty="0">
                  <a:cs typeface="Calibri"/>
                </a:rPr>
                <a:t> </a:t>
              </a:r>
              <a:r>
                <a:rPr sz="1600" spc="-5" dirty="0">
                  <a:cs typeface="Calibri"/>
                </a:rPr>
                <a:t>identificar</a:t>
              </a:r>
              <a:r>
                <a:rPr sz="1600" spc="20" dirty="0">
                  <a:cs typeface="Calibri"/>
                </a:rPr>
                <a:t> </a:t>
              </a:r>
              <a:r>
                <a:rPr sz="1600" spc="-5" dirty="0">
                  <a:cs typeface="Calibri"/>
                </a:rPr>
                <a:t>socios</a:t>
              </a:r>
              <a:r>
                <a:rPr sz="1600" spc="10" dirty="0">
                  <a:cs typeface="Calibri"/>
                </a:rPr>
                <a:t> </a:t>
              </a:r>
              <a:r>
                <a:rPr sz="1600" spc="-15" dirty="0">
                  <a:cs typeface="Calibri"/>
                </a:rPr>
                <a:t>estratégicos</a:t>
              </a:r>
              <a:r>
                <a:rPr sz="1600" spc="-5" dirty="0">
                  <a:cs typeface="Calibri"/>
                </a:rPr>
                <a:t> </a:t>
              </a:r>
              <a:r>
                <a:rPr sz="1600" dirty="0">
                  <a:cs typeface="Calibri"/>
                </a:rPr>
                <a:t>en </a:t>
              </a:r>
              <a:r>
                <a:rPr sz="1600" spc="5" dirty="0">
                  <a:cs typeface="Calibri"/>
                </a:rPr>
                <a:t> </a:t>
              </a:r>
              <a:r>
                <a:rPr sz="1600" spc="-10" dirty="0">
                  <a:cs typeface="Calibri"/>
                </a:rPr>
                <a:t>proveedores,</a:t>
              </a:r>
              <a:r>
                <a:rPr sz="1600" spc="15" dirty="0">
                  <a:cs typeface="Calibri"/>
                </a:rPr>
                <a:t> </a:t>
              </a:r>
              <a:r>
                <a:rPr sz="1600" spc="-10" dirty="0">
                  <a:cs typeface="Calibri"/>
                </a:rPr>
                <a:t>clientes,</a:t>
              </a:r>
              <a:r>
                <a:rPr sz="1600" spc="30" dirty="0">
                  <a:cs typeface="Calibri"/>
                </a:rPr>
                <a:t> </a:t>
              </a:r>
              <a:r>
                <a:rPr sz="1600" spc="-15" dirty="0">
                  <a:cs typeface="Calibri"/>
                </a:rPr>
                <a:t>inversionistas,</a:t>
              </a:r>
              <a:r>
                <a:rPr sz="1600" spc="10" dirty="0">
                  <a:cs typeface="Calibri"/>
                </a:rPr>
                <a:t> </a:t>
              </a:r>
              <a:r>
                <a:rPr lang="es-ES" sz="1600" spc="10" dirty="0">
                  <a:cs typeface="Calibri"/>
                </a:rPr>
                <a:t>etc.</a:t>
              </a:r>
              <a:endParaRPr sz="1600" dirty="0">
                <a:cs typeface="Calibri"/>
              </a:endParaRPr>
            </a:p>
          </p:txBody>
        </p:sp>
        <p:sp>
          <p:nvSpPr>
            <p:cNvPr id="4" name="object 2">
              <a:extLst>
                <a:ext uri="{FF2B5EF4-FFF2-40B4-BE49-F238E27FC236}">
                  <a16:creationId xmlns:a16="http://schemas.microsoft.com/office/drawing/2014/main" id="{6362FCED-715F-7EDA-0636-30D71A1DABA1}"/>
                </a:ext>
              </a:extLst>
            </p:cNvPr>
            <p:cNvSpPr txBox="1"/>
            <p:nvPr/>
          </p:nvSpPr>
          <p:spPr>
            <a:xfrm>
              <a:off x="88139" y="97596"/>
              <a:ext cx="1883683" cy="52337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10" dirty="0">
                  <a:latin typeface="Calibri"/>
                  <a:cs typeface="Calibri"/>
                </a:rPr>
                <a:t>MODELO</a:t>
              </a:r>
              <a:r>
                <a:rPr sz="1200" b="1" spc="-55" dirty="0">
                  <a:latin typeface="Calibri"/>
                  <a:cs typeface="Calibri"/>
                </a:rPr>
                <a:t> </a:t>
              </a:r>
              <a:r>
                <a:rPr sz="1200" b="1" spc="-15" dirty="0">
                  <a:latin typeface="Calibri"/>
                  <a:cs typeface="Calibri"/>
                </a:rPr>
                <a:t>CANVAS</a:t>
              </a:r>
              <a:endParaRPr lang="es-ES" sz="1200" b="1" spc="-15" dirty="0">
                <a:latin typeface="Calibri"/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200" b="1" spc="-5" dirty="0"/>
                <a:t>De</a:t>
              </a:r>
              <a:r>
                <a:rPr lang="es-MX" sz="1200" b="1" spc="-20" dirty="0"/>
                <a:t> </a:t>
              </a:r>
              <a:r>
                <a:rPr lang="es-MX" sz="1200" b="1" spc="-5" dirty="0"/>
                <a:t>la idea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al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plan</a:t>
              </a:r>
              <a:endParaRPr sz="1200" b="1" dirty="0">
                <a:latin typeface="Calibri"/>
                <a:cs typeface="Calibri"/>
              </a:endParaRPr>
            </a:p>
          </p:txBody>
        </p: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0D3694A7-BEFC-E160-FDE8-FECD699E71AD}"/>
                </a:ext>
              </a:extLst>
            </p:cNvPr>
            <p:cNvSpPr txBox="1"/>
            <p:nvPr/>
          </p:nvSpPr>
          <p:spPr>
            <a:xfrm>
              <a:off x="3047673" y="97596"/>
              <a:ext cx="4593100" cy="6933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E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8.  SOCIOS</a:t>
              </a:r>
              <a:r>
                <a:rPr lang="es-ES" sz="2800" b="1" spc="-5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 </a:t>
              </a:r>
              <a:r>
                <a:rPr lang="es-ES" sz="2800" b="1" spc="-15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CLAVE</a:t>
              </a:r>
              <a:endParaRPr lang="es-E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/>
              </a:endParaRPr>
            </a:p>
          </p:txBody>
        </p:sp>
        <p:pic>
          <p:nvPicPr>
            <p:cNvPr id="6" name="Imagen 5" descr="Imagen que contiene oso, oso de peluche, tabla, pantalla&#10;&#10;Descripción generada automáticamente">
              <a:extLst>
                <a:ext uri="{FF2B5EF4-FFF2-40B4-BE49-F238E27FC236}">
                  <a16:creationId xmlns:a16="http://schemas.microsoft.com/office/drawing/2014/main" id="{3EDBA81D-C68E-C929-1555-329ED49788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3415" y="3030473"/>
              <a:ext cx="2541284" cy="2468997"/>
            </a:xfrm>
            <a:prstGeom prst="rect">
              <a:avLst/>
            </a:prstGeom>
          </p:spPr>
        </p:pic>
        <p:sp>
          <p:nvSpPr>
            <p:cNvPr id="7" name="object 6">
              <a:extLst>
                <a:ext uri="{FF2B5EF4-FFF2-40B4-BE49-F238E27FC236}">
                  <a16:creationId xmlns:a16="http://schemas.microsoft.com/office/drawing/2014/main" id="{E27A1C51-DA92-9F38-E275-4FF74591B024}"/>
                </a:ext>
              </a:extLst>
            </p:cNvPr>
            <p:cNvSpPr txBox="1"/>
            <p:nvPr/>
          </p:nvSpPr>
          <p:spPr>
            <a:xfrm>
              <a:off x="-62466" y="1246272"/>
              <a:ext cx="8944941" cy="115890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55"/>
                </a:spcBef>
              </a:pPr>
              <a:r>
                <a:rPr lang="es-ES" sz="2800" dirty="0">
                  <a:latin typeface="+mj-lt"/>
                  <a:cs typeface="Calibri"/>
                </a:rPr>
                <a:t>Describe las alianzas mas importantes para que tu empresa funcione</a:t>
              </a:r>
              <a:endParaRPr sz="2800" dirty="0">
                <a:latin typeface="+mj-lt"/>
                <a:cs typeface="Calibri"/>
              </a:endParaRPr>
            </a:p>
          </p:txBody>
        </p:sp>
      </p:grpSp>
      <p:pic>
        <p:nvPicPr>
          <p:cNvPr id="8" name="Imagen 7">
            <a:extLst>
              <a:ext uri="{FF2B5EF4-FFF2-40B4-BE49-F238E27FC236}">
                <a16:creationId xmlns:a16="http://schemas.microsoft.com/office/drawing/2014/main" id="{7EB28553-77FC-4330-B65C-2DFCDA2881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139" t="30792" r="15582" b="58040"/>
          <a:stretch/>
        </p:blipFill>
        <p:spPr>
          <a:xfrm>
            <a:off x="8144541" y="222955"/>
            <a:ext cx="830998" cy="830997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F69325D1-CA79-4A48-A7BB-D202678F4E97}"/>
              </a:ext>
            </a:extLst>
          </p:cNvPr>
          <p:cNvSpPr/>
          <p:nvPr/>
        </p:nvSpPr>
        <p:spPr>
          <a:xfrm>
            <a:off x="8144541" y="222955"/>
            <a:ext cx="830998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71108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/>
          <p:cNvGrpSpPr/>
          <p:nvPr/>
        </p:nvGrpSpPr>
        <p:grpSpPr>
          <a:xfrm>
            <a:off x="1023804" y="430618"/>
            <a:ext cx="6812391" cy="4232752"/>
            <a:chOff x="88139" y="97596"/>
            <a:chExt cx="8129501" cy="5854026"/>
          </a:xfrm>
        </p:grpSpPr>
        <p:sp>
          <p:nvSpPr>
            <p:cNvPr id="9" name="object 5"/>
            <p:cNvSpPr txBox="1"/>
            <p:nvPr/>
          </p:nvSpPr>
          <p:spPr>
            <a:xfrm>
              <a:off x="609600" y="1232570"/>
              <a:ext cx="7608040" cy="342216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 indent="-2540" algn="ctr">
                <a:lnSpc>
                  <a:spcPct val="100000"/>
                </a:lnSpc>
                <a:spcBef>
                  <a:spcPts val="95"/>
                </a:spcBef>
              </a:pPr>
              <a:r>
                <a:rPr sz="3200" spc="-5" dirty="0">
                  <a:solidFill>
                    <a:srgbClr val="FF0000"/>
                  </a:solidFill>
                  <a:latin typeface="+mj-lt"/>
                  <a:cs typeface="Calibri"/>
                </a:rPr>
                <a:t>“</a:t>
              </a:r>
              <a:r>
                <a:rPr lang="es-ES" sz="3200" spc="-5" dirty="0">
                  <a:solidFill>
                    <a:srgbClr val="FF0000"/>
                  </a:solidFill>
                  <a:latin typeface="+mj-lt"/>
                  <a:cs typeface="Calibri"/>
                </a:rPr>
                <a:t>Un modelo de negocio podría definirse como la identificación de factores de interacción y comunicación que generan y transmiten valor</a:t>
              </a:r>
              <a:r>
                <a:rPr sz="3200" spc="-15" dirty="0">
                  <a:solidFill>
                    <a:srgbClr val="FF0000"/>
                  </a:solidFill>
                  <a:latin typeface="+mj-lt"/>
                  <a:cs typeface="Calibri"/>
                </a:rPr>
                <a:t>”</a:t>
              </a:r>
              <a:endParaRPr sz="3200" dirty="0">
                <a:solidFill>
                  <a:srgbClr val="FF0000"/>
                </a:solidFill>
                <a:latin typeface="+mj-lt"/>
                <a:cs typeface="Calibri"/>
              </a:endParaRPr>
            </a:p>
          </p:txBody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24F2341E-DA3E-87F7-8BA9-93B452A39D9E}"/>
                </a:ext>
              </a:extLst>
            </p:cNvPr>
            <p:cNvSpPr txBox="1"/>
            <p:nvPr/>
          </p:nvSpPr>
          <p:spPr>
            <a:xfrm>
              <a:off x="3226480" y="5057726"/>
              <a:ext cx="3124200" cy="89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>
                  <a:solidFill>
                    <a:srgbClr val="FF0000"/>
                  </a:solidFill>
                </a:rPr>
                <a:t>Metodología </a:t>
              </a:r>
              <a:r>
                <a:rPr lang="es-ES" dirty="0" err="1">
                  <a:solidFill>
                    <a:srgbClr val="FF0000"/>
                  </a:solidFill>
                </a:rPr>
                <a:t>Mirus</a:t>
              </a:r>
              <a:endParaRPr lang="es-ES" dirty="0">
                <a:solidFill>
                  <a:srgbClr val="FF0000"/>
                </a:solidFill>
              </a:endParaRPr>
            </a:p>
            <a:p>
              <a:r>
                <a:rPr lang="es-ES" dirty="0" err="1">
                  <a:solidFill>
                    <a:srgbClr val="FF0000"/>
                  </a:solidFill>
                </a:rPr>
                <a:t>Moises</a:t>
              </a:r>
              <a:r>
                <a:rPr lang="es-ES" dirty="0">
                  <a:solidFill>
                    <a:srgbClr val="FF0000"/>
                  </a:solidFill>
                </a:rPr>
                <a:t> J. </a:t>
              </a:r>
              <a:r>
                <a:rPr lang="es-ES" dirty="0" err="1">
                  <a:solidFill>
                    <a:srgbClr val="FF0000"/>
                  </a:solidFill>
                </a:rPr>
                <a:t>renteria</a:t>
              </a:r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" name="object 2">
              <a:extLst>
                <a:ext uri="{FF2B5EF4-FFF2-40B4-BE49-F238E27FC236}">
                  <a16:creationId xmlns:a16="http://schemas.microsoft.com/office/drawing/2014/main" id="{EAC6EA4E-F4FD-FDD9-DDFB-17B445148C70}"/>
                </a:ext>
              </a:extLst>
            </p:cNvPr>
            <p:cNvSpPr txBox="1"/>
            <p:nvPr/>
          </p:nvSpPr>
          <p:spPr>
            <a:xfrm>
              <a:off x="88139" y="97596"/>
              <a:ext cx="1883683" cy="69525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500" b="1" spc="-10" dirty="0">
                  <a:latin typeface="Calibri"/>
                  <a:cs typeface="Calibri"/>
                </a:rPr>
                <a:t>MODELO</a:t>
              </a:r>
              <a:r>
                <a:rPr sz="1500" b="1" spc="-55" dirty="0">
                  <a:latin typeface="Calibri"/>
                  <a:cs typeface="Calibri"/>
                </a:rPr>
                <a:t> </a:t>
              </a:r>
              <a:r>
                <a:rPr sz="1500" b="1" spc="-15" dirty="0">
                  <a:latin typeface="Calibri"/>
                  <a:cs typeface="Calibri"/>
                </a:rPr>
                <a:t>CANVAS</a:t>
              </a:r>
              <a:endParaRPr lang="es-ES" sz="1500" b="1" spc="-15" dirty="0">
                <a:latin typeface="Calibri"/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600" b="1" spc="-5" dirty="0"/>
                <a:t>De</a:t>
              </a:r>
              <a:r>
                <a:rPr lang="es-MX" sz="1600" b="1" spc="-20" dirty="0"/>
                <a:t> </a:t>
              </a:r>
              <a:r>
                <a:rPr lang="es-MX" sz="1600" b="1" spc="-5" dirty="0"/>
                <a:t>la idea</a:t>
              </a:r>
              <a:r>
                <a:rPr lang="es-MX" sz="1600" b="1" spc="-15" dirty="0"/>
                <a:t> </a:t>
              </a:r>
              <a:r>
                <a:rPr lang="es-MX" sz="1600" b="1" spc="-5" dirty="0"/>
                <a:t>al</a:t>
              </a:r>
              <a:r>
                <a:rPr lang="es-MX" sz="1600" b="1" spc="-15" dirty="0"/>
                <a:t> </a:t>
              </a:r>
              <a:r>
                <a:rPr lang="es-MX" sz="1600" b="1" spc="-5" dirty="0"/>
                <a:t>plan</a:t>
              </a:r>
              <a:endParaRPr sz="1500" b="1" dirty="0">
                <a:latin typeface="Calibri"/>
                <a:cs typeface="Calibri"/>
              </a:endParaRPr>
            </a:p>
          </p:txBody>
        </p:sp>
      </p:grpSp>
      <p:pic>
        <p:nvPicPr>
          <p:cNvPr id="6" name="Imagen 5">
            <a:extLst>
              <a:ext uri="{FF2B5EF4-FFF2-40B4-BE49-F238E27FC236}">
                <a16:creationId xmlns:a16="http://schemas.microsoft.com/office/drawing/2014/main" id="{262DA961-391B-44E7-82DB-130ED0A1DF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139" t="30792" r="15582" b="58040"/>
          <a:stretch/>
        </p:blipFill>
        <p:spPr>
          <a:xfrm>
            <a:off x="8244970" y="194357"/>
            <a:ext cx="818708" cy="818707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9ADE4D1A-7F78-4401-B5BE-3A1BAB8F02B6}"/>
              </a:ext>
            </a:extLst>
          </p:cNvPr>
          <p:cNvSpPr/>
          <p:nvPr/>
        </p:nvSpPr>
        <p:spPr>
          <a:xfrm>
            <a:off x="8244970" y="194357"/>
            <a:ext cx="818708" cy="81870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96969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/>
          <p:cNvGrpSpPr/>
          <p:nvPr/>
        </p:nvGrpSpPr>
        <p:grpSpPr>
          <a:xfrm>
            <a:off x="1023804" y="430618"/>
            <a:ext cx="6375415" cy="3955752"/>
            <a:chOff x="88139" y="97596"/>
            <a:chExt cx="7608040" cy="5470927"/>
          </a:xfrm>
        </p:grpSpPr>
        <p:sp>
          <p:nvSpPr>
            <p:cNvPr id="9" name="object 5"/>
            <p:cNvSpPr txBox="1"/>
            <p:nvPr/>
          </p:nvSpPr>
          <p:spPr>
            <a:xfrm>
              <a:off x="88139" y="2908957"/>
              <a:ext cx="7608040" cy="95331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 indent="-2540" algn="ctr">
                <a:lnSpc>
                  <a:spcPct val="100000"/>
                </a:lnSpc>
                <a:spcBef>
                  <a:spcPts val="95"/>
                </a:spcBef>
              </a:pPr>
              <a:r>
                <a:rPr lang="es-ES" sz="4400" dirty="0">
                  <a:solidFill>
                    <a:srgbClr val="FF0000"/>
                  </a:solidFill>
                  <a:latin typeface="+mj-lt"/>
                  <a:cs typeface="Calibri"/>
                </a:rPr>
                <a:t>GRACIA</a:t>
              </a:r>
              <a:endParaRPr sz="4400" dirty="0">
                <a:solidFill>
                  <a:srgbClr val="FF0000"/>
                </a:solidFill>
                <a:latin typeface="+mj-lt"/>
                <a:cs typeface="Calibri"/>
              </a:endParaRPr>
            </a:p>
          </p:txBody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24F2341E-DA3E-87F7-8BA9-93B452A39D9E}"/>
                </a:ext>
              </a:extLst>
            </p:cNvPr>
            <p:cNvSpPr txBox="1"/>
            <p:nvPr/>
          </p:nvSpPr>
          <p:spPr>
            <a:xfrm>
              <a:off x="3226480" y="5057726"/>
              <a:ext cx="3124200" cy="510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" name="object 2">
              <a:extLst>
                <a:ext uri="{FF2B5EF4-FFF2-40B4-BE49-F238E27FC236}">
                  <a16:creationId xmlns:a16="http://schemas.microsoft.com/office/drawing/2014/main" id="{EAC6EA4E-F4FD-FDD9-DDFB-17B445148C70}"/>
                </a:ext>
              </a:extLst>
            </p:cNvPr>
            <p:cNvSpPr txBox="1"/>
            <p:nvPr/>
          </p:nvSpPr>
          <p:spPr>
            <a:xfrm>
              <a:off x="88139" y="97596"/>
              <a:ext cx="1883683" cy="69525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500" b="1" spc="-10" dirty="0">
                  <a:latin typeface="Calibri"/>
                  <a:cs typeface="Calibri"/>
                </a:rPr>
                <a:t>MODELO</a:t>
              </a:r>
              <a:r>
                <a:rPr sz="1500" b="1" spc="-55" dirty="0">
                  <a:latin typeface="Calibri"/>
                  <a:cs typeface="Calibri"/>
                </a:rPr>
                <a:t> </a:t>
              </a:r>
              <a:r>
                <a:rPr sz="1500" b="1" spc="-15" dirty="0">
                  <a:latin typeface="Calibri"/>
                  <a:cs typeface="Calibri"/>
                </a:rPr>
                <a:t>CANVAS</a:t>
              </a:r>
              <a:endParaRPr lang="es-ES" sz="1500" b="1" spc="-15" dirty="0">
                <a:latin typeface="Calibri"/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600" b="1" spc="-5" dirty="0"/>
                <a:t>De</a:t>
              </a:r>
              <a:r>
                <a:rPr lang="es-MX" sz="1600" b="1" spc="-20" dirty="0"/>
                <a:t> </a:t>
              </a:r>
              <a:r>
                <a:rPr lang="es-MX" sz="1600" b="1" spc="-5" dirty="0"/>
                <a:t>la idea</a:t>
              </a:r>
              <a:r>
                <a:rPr lang="es-MX" sz="1600" b="1" spc="-15" dirty="0"/>
                <a:t> </a:t>
              </a:r>
              <a:r>
                <a:rPr lang="es-MX" sz="1600" b="1" spc="-5" dirty="0"/>
                <a:t>al</a:t>
              </a:r>
              <a:r>
                <a:rPr lang="es-MX" sz="1600" b="1" spc="-15" dirty="0"/>
                <a:t> </a:t>
              </a:r>
              <a:r>
                <a:rPr lang="es-MX" sz="1600" b="1" spc="-5" dirty="0"/>
                <a:t>plan</a:t>
              </a:r>
              <a:endParaRPr sz="1500" b="1" dirty="0">
                <a:latin typeface="Calibri"/>
                <a:cs typeface="Calibri"/>
              </a:endParaRPr>
            </a:p>
          </p:txBody>
        </p:sp>
      </p:grpSp>
      <p:pic>
        <p:nvPicPr>
          <p:cNvPr id="6" name="Imagen 5">
            <a:extLst>
              <a:ext uri="{FF2B5EF4-FFF2-40B4-BE49-F238E27FC236}">
                <a16:creationId xmlns:a16="http://schemas.microsoft.com/office/drawing/2014/main" id="{262DA961-391B-44E7-82DB-130ED0A1DF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139" t="30792" r="15582" b="58040"/>
          <a:stretch/>
        </p:blipFill>
        <p:spPr>
          <a:xfrm>
            <a:off x="8244970" y="194357"/>
            <a:ext cx="818708" cy="818707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9ADE4D1A-7F78-4401-B5BE-3A1BAB8F02B6}"/>
              </a:ext>
            </a:extLst>
          </p:cNvPr>
          <p:cNvSpPr/>
          <p:nvPr/>
        </p:nvSpPr>
        <p:spPr>
          <a:xfrm>
            <a:off x="8244970" y="194357"/>
            <a:ext cx="818708" cy="81870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4541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4759037" y="901908"/>
            <a:ext cx="3461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MODELO DE NEGOCIOS CANVAS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5463844" y="2062226"/>
            <a:ext cx="27569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i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LA IDEA AL PLAN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7915F0E-8DB9-4CA4-8123-0DE0516F856B}"/>
              </a:ext>
            </a:extLst>
          </p:cNvPr>
          <p:cNvSpPr txBox="1"/>
          <p:nvPr/>
        </p:nvSpPr>
        <p:spPr>
          <a:xfrm>
            <a:off x="5103628" y="3548468"/>
            <a:ext cx="22541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LUZ MERY TRUJILLO RIVERA </a:t>
            </a:r>
          </a:p>
          <a:p>
            <a:r>
              <a:rPr lang="es-ES" sz="1400" dirty="0" err="1"/>
              <a:t>Intructora</a:t>
            </a:r>
            <a:r>
              <a:rPr lang="es-ES" sz="1400" dirty="0"/>
              <a:t>..CALG</a:t>
            </a:r>
            <a:endParaRPr lang="es-CO" sz="14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601F03F-00E8-4518-906D-F6383D5BBE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664" y="-1"/>
            <a:ext cx="9144000" cy="5143501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0C269096-A7B8-4BFB-B6E6-3DA8CBFFF6DB}"/>
              </a:ext>
            </a:extLst>
          </p:cNvPr>
          <p:cNvSpPr/>
          <p:nvPr/>
        </p:nvSpPr>
        <p:spPr>
          <a:xfrm>
            <a:off x="8399721" y="170121"/>
            <a:ext cx="574158" cy="63795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01CC383D-B8B2-4336-8675-16A7DD8581A2}"/>
              </a:ext>
            </a:extLst>
          </p:cNvPr>
          <p:cNvSpPr/>
          <p:nvPr/>
        </p:nvSpPr>
        <p:spPr>
          <a:xfrm>
            <a:off x="6842336" y="3548468"/>
            <a:ext cx="387804" cy="2579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3268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/>
          <p:cNvGrpSpPr/>
          <p:nvPr/>
        </p:nvGrpSpPr>
        <p:grpSpPr>
          <a:xfrm>
            <a:off x="542839" y="103909"/>
            <a:ext cx="7614026" cy="4916730"/>
            <a:chOff x="303847" y="-55349"/>
            <a:chExt cx="8536305" cy="6717909"/>
          </a:xfrm>
        </p:grpSpPr>
        <p:sp>
          <p:nvSpPr>
            <p:cNvPr id="10" name="object 5"/>
            <p:cNvSpPr txBox="1"/>
            <p:nvPr/>
          </p:nvSpPr>
          <p:spPr>
            <a:xfrm>
              <a:off x="303847" y="-55349"/>
              <a:ext cx="8536305" cy="6717909"/>
            </a:xfrm>
            <a:prstGeom prst="rect">
              <a:avLst/>
            </a:prstGeom>
          </p:spPr>
          <p:txBody>
            <a:bodyPr vert="horz" wrap="square" lIns="0" tIns="129539" rIns="0" bIns="0" rtlCol="0">
              <a:spAutoFit/>
            </a:bodyPr>
            <a:lstStyle/>
            <a:p>
              <a:pPr marL="62865" algn="ctr">
                <a:lnSpc>
                  <a:spcPct val="100000"/>
                </a:lnSpc>
                <a:spcBef>
                  <a:spcPts val="1019"/>
                </a:spcBef>
              </a:pPr>
              <a:r>
                <a:rPr b="1" spc="-10" dirty="0">
                  <a:latin typeface="+mj-lt"/>
                  <a:cs typeface="Calibri"/>
                </a:rPr>
                <a:t>MODELO</a:t>
              </a:r>
              <a:r>
                <a:rPr b="1" spc="-35" dirty="0">
                  <a:latin typeface="+mj-lt"/>
                  <a:cs typeface="Calibri"/>
                </a:rPr>
                <a:t> </a:t>
              </a:r>
              <a:r>
                <a:rPr b="1" spc="-15" dirty="0">
                  <a:latin typeface="+mj-lt"/>
                  <a:cs typeface="Calibri"/>
                </a:rPr>
                <a:t>CANVAS</a:t>
              </a:r>
              <a:endParaRPr dirty="0">
                <a:latin typeface="+mj-lt"/>
                <a:cs typeface="Calibri"/>
              </a:endParaRPr>
            </a:p>
            <a:p>
              <a:pPr>
                <a:lnSpc>
                  <a:spcPct val="100000"/>
                </a:lnSpc>
                <a:spcBef>
                  <a:spcPts val="10"/>
                </a:spcBef>
              </a:pPr>
              <a:endParaRPr sz="1400" dirty="0">
                <a:latin typeface="+mj-lt"/>
                <a:cs typeface="Calibri"/>
              </a:endParaRPr>
            </a:p>
            <a:p>
              <a:pPr marL="12700">
                <a:lnSpc>
                  <a:spcPct val="100000"/>
                </a:lnSpc>
              </a:pPr>
              <a:r>
                <a:rPr sz="1400" b="1" spc="-5" dirty="0">
                  <a:latin typeface="+mj-lt"/>
                  <a:cs typeface="Calibri"/>
                </a:rPr>
                <a:t>¿Qué</a:t>
              </a:r>
              <a:r>
                <a:rPr sz="1400" b="1" spc="-15" dirty="0">
                  <a:latin typeface="+mj-lt"/>
                  <a:cs typeface="Calibri"/>
                </a:rPr>
                <a:t> </a:t>
              </a:r>
              <a:r>
                <a:rPr sz="1400" b="1" dirty="0">
                  <a:latin typeface="+mj-lt"/>
                  <a:cs typeface="Calibri"/>
                </a:rPr>
                <a:t>es</a:t>
              </a:r>
              <a:r>
                <a:rPr sz="1400" b="1" spc="-15" dirty="0">
                  <a:latin typeface="+mj-lt"/>
                  <a:cs typeface="Calibri"/>
                </a:rPr>
                <a:t> </a:t>
              </a:r>
              <a:r>
                <a:rPr sz="1400" b="1" dirty="0">
                  <a:latin typeface="+mj-lt"/>
                  <a:cs typeface="Calibri"/>
                </a:rPr>
                <a:t>el</a:t>
              </a:r>
              <a:r>
                <a:rPr sz="1400" b="1" spc="-10" dirty="0">
                  <a:latin typeface="+mj-lt"/>
                  <a:cs typeface="Calibri"/>
                </a:rPr>
                <a:t> </a:t>
              </a:r>
              <a:r>
                <a:rPr sz="1400" b="1" dirty="0">
                  <a:latin typeface="+mj-lt"/>
                  <a:cs typeface="Calibri"/>
                </a:rPr>
                <a:t>Modelo</a:t>
              </a:r>
              <a:r>
                <a:rPr sz="1400" b="1" spc="-20" dirty="0">
                  <a:latin typeface="+mj-lt"/>
                  <a:cs typeface="Calibri"/>
                </a:rPr>
                <a:t> </a:t>
              </a:r>
              <a:r>
                <a:rPr sz="1400" b="1" spc="-10" dirty="0">
                  <a:latin typeface="+mj-lt"/>
                  <a:cs typeface="Calibri"/>
                </a:rPr>
                <a:t>Canvas?</a:t>
              </a:r>
              <a:endParaRPr sz="1400" dirty="0">
                <a:latin typeface="+mj-lt"/>
                <a:cs typeface="Calibri"/>
              </a:endParaRPr>
            </a:p>
            <a:p>
              <a:pPr marL="12700" marR="5080">
                <a:lnSpc>
                  <a:spcPct val="100000"/>
                </a:lnSpc>
                <a:spcBef>
                  <a:spcPts val="600"/>
                </a:spcBef>
              </a:pPr>
              <a:r>
                <a:rPr lang="es-MX" sz="1400" b="0" i="0" dirty="0">
                  <a:solidFill>
                    <a:srgbClr val="000000"/>
                  </a:solidFill>
                  <a:effectLst/>
                  <a:latin typeface="+mj-lt"/>
                </a:rPr>
                <a:t>Un modelo de negocio describe los fundamentos de cómo una organización crea, entrega y captura valor. Tiene en cuenta estos aspectos: Segmentación de consumidores Flujo de ingresos Aliados clave Proposición de valor Estructura de costos Canales Recursos clave Relaciones con los clientes Actividades clave</a:t>
              </a:r>
            </a:p>
            <a:p>
              <a:pPr marL="12700" marR="5080">
                <a:lnSpc>
                  <a:spcPct val="100000"/>
                </a:lnSpc>
                <a:spcBef>
                  <a:spcPts val="600"/>
                </a:spcBef>
              </a:pPr>
              <a:endParaRPr lang="es-MX" sz="1400" spc="-5" dirty="0">
                <a:solidFill>
                  <a:srgbClr val="000000"/>
                </a:solidFill>
                <a:latin typeface="+mj-lt"/>
                <a:cs typeface="Calibri"/>
              </a:endParaRPr>
            </a:p>
            <a:p>
              <a:pPr marL="12700" marR="5080">
                <a:lnSpc>
                  <a:spcPct val="100000"/>
                </a:lnSpc>
                <a:spcBef>
                  <a:spcPts val="600"/>
                </a:spcBef>
              </a:pPr>
              <a:endParaRPr lang="es-MX" sz="1400" spc="-5" dirty="0">
                <a:solidFill>
                  <a:srgbClr val="000000"/>
                </a:solidFill>
                <a:latin typeface="+mj-lt"/>
                <a:cs typeface="Calibri"/>
              </a:endParaRPr>
            </a:p>
            <a:p>
              <a:pPr marL="12700" marR="5080">
                <a:lnSpc>
                  <a:spcPct val="100000"/>
                </a:lnSpc>
                <a:spcBef>
                  <a:spcPts val="600"/>
                </a:spcBef>
              </a:pPr>
              <a:endParaRPr lang="es-MX" sz="1400" spc="-5" dirty="0">
                <a:solidFill>
                  <a:srgbClr val="000000"/>
                </a:solidFill>
                <a:latin typeface="+mj-lt"/>
                <a:cs typeface="Calibri"/>
              </a:endParaRPr>
            </a:p>
            <a:p>
              <a:pPr marL="12700" marR="5080">
                <a:lnSpc>
                  <a:spcPct val="100000"/>
                </a:lnSpc>
                <a:spcBef>
                  <a:spcPts val="600"/>
                </a:spcBef>
              </a:pPr>
              <a:endParaRPr lang="es-MX" sz="1400" spc="-5" dirty="0">
                <a:solidFill>
                  <a:srgbClr val="000000"/>
                </a:solidFill>
                <a:latin typeface="+mj-lt"/>
                <a:cs typeface="Calibri"/>
              </a:endParaRPr>
            </a:p>
            <a:p>
              <a:pPr marL="12700" marR="5080">
                <a:lnSpc>
                  <a:spcPct val="100000"/>
                </a:lnSpc>
                <a:spcBef>
                  <a:spcPts val="600"/>
                </a:spcBef>
              </a:pPr>
              <a:endParaRPr lang="es-MX" sz="1400" spc="-5" dirty="0">
                <a:solidFill>
                  <a:srgbClr val="000000"/>
                </a:solidFill>
                <a:latin typeface="+mj-lt"/>
                <a:cs typeface="Calibri"/>
              </a:endParaRPr>
            </a:p>
            <a:p>
              <a:pPr marL="12700" marR="5080">
                <a:lnSpc>
                  <a:spcPct val="100000"/>
                </a:lnSpc>
                <a:spcBef>
                  <a:spcPts val="600"/>
                </a:spcBef>
              </a:pPr>
              <a:endParaRPr lang="es-MX" sz="1400" spc="-5" dirty="0">
                <a:solidFill>
                  <a:srgbClr val="000000"/>
                </a:solidFill>
                <a:latin typeface="+mj-lt"/>
                <a:cs typeface="Calibri"/>
              </a:endParaRPr>
            </a:p>
            <a:p>
              <a:pPr marL="12700" marR="5080">
                <a:lnSpc>
                  <a:spcPct val="100000"/>
                </a:lnSpc>
                <a:spcBef>
                  <a:spcPts val="600"/>
                </a:spcBef>
              </a:pPr>
              <a:endParaRPr lang="es-MX" sz="1400" spc="-5" dirty="0">
                <a:solidFill>
                  <a:srgbClr val="000000"/>
                </a:solidFill>
                <a:latin typeface="+mj-lt"/>
                <a:cs typeface="Calibri"/>
              </a:endParaRPr>
            </a:p>
            <a:p>
              <a:pPr marL="12700" marR="5080" algn="ctr">
                <a:lnSpc>
                  <a:spcPct val="100000"/>
                </a:lnSpc>
                <a:spcBef>
                  <a:spcPts val="600"/>
                </a:spcBef>
              </a:pPr>
              <a:endParaRPr lang="es-ES" sz="1400" spc="-5" dirty="0">
                <a:latin typeface="+mj-lt"/>
                <a:cs typeface="Calibri"/>
              </a:endParaRPr>
            </a:p>
            <a:p>
              <a:pPr marL="12700" marR="5080" algn="ctr">
                <a:lnSpc>
                  <a:spcPct val="100000"/>
                </a:lnSpc>
                <a:spcBef>
                  <a:spcPts val="600"/>
                </a:spcBef>
              </a:pPr>
              <a:endParaRPr lang="es-ES" sz="1400" spc="-5" dirty="0">
                <a:latin typeface="+mj-lt"/>
                <a:cs typeface="Calibri"/>
              </a:endParaRPr>
            </a:p>
            <a:p>
              <a:pPr marL="12700" marR="5080" algn="ctr">
                <a:lnSpc>
                  <a:spcPct val="100000"/>
                </a:lnSpc>
                <a:spcBef>
                  <a:spcPts val="600"/>
                </a:spcBef>
              </a:pPr>
              <a:r>
                <a:rPr lang="es-CO" sz="1400" spc="-5" dirty="0">
                  <a:cs typeface="Calibri"/>
                </a:rPr>
                <a:t>El</a:t>
              </a:r>
              <a:r>
                <a:rPr lang="es-CO" sz="1400" spc="5" dirty="0">
                  <a:cs typeface="Calibri"/>
                </a:rPr>
                <a:t> </a:t>
              </a:r>
              <a:r>
                <a:rPr lang="es-CO" sz="1400" dirty="0">
                  <a:cs typeface="Calibri"/>
                </a:rPr>
                <a:t>Modelo</a:t>
              </a:r>
              <a:r>
                <a:rPr lang="es-CO" sz="1400" spc="5" dirty="0">
                  <a:cs typeface="Calibri"/>
                </a:rPr>
                <a:t> </a:t>
              </a:r>
              <a:r>
                <a:rPr lang="es-CO" sz="1400" spc="-5" dirty="0">
                  <a:cs typeface="Calibri"/>
                </a:rPr>
                <a:t>de</a:t>
              </a:r>
              <a:r>
                <a:rPr lang="es-CO" sz="1400" spc="20" dirty="0">
                  <a:cs typeface="Calibri"/>
                </a:rPr>
                <a:t> </a:t>
              </a:r>
              <a:r>
                <a:rPr lang="es-CO" sz="1400" spc="-5" dirty="0">
                  <a:cs typeface="Calibri"/>
                </a:rPr>
                <a:t>Negocios </a:t>
              </a:r>
              <a:r>
                <a:rPr lang="es-CO" sz="1400" spc="-10" dirty="0" err="1">
                  <a:cs typeface="Calibri"/>
                </a:rPr>
                <a:t>Canvas</a:t>
              </a:r>
              <a:r>
                <a:rPr lang="es-CO" sz="1400" spc="-5" dirty="0">
                  <a:cs typeface="Calibri"/>
                </a:rPr>
                <a:t> </a:t>
              </a:r>
              <a:r>
                <a:rPr lang="es-CO" sz="1400" dirty="0">
                  <a:cs typeface="Calibri"/>
                </a:rPr>
                <a:t>o</a:t>
              </a:r>
              <a:r>
                <a:rPr lang="es-CO" sz="1400" spc="5" dirty="0">
                  <a:cs typeface="Calibri"/>
                </a:rPr>
                <a:t> </a:t>
              </a:r>
              <a:r>
                <a:rPr lang="es-CO" sz="1400" spc="-5" dirty="0">
                  <a:cs typeface="Calibri"/>
                </a:rPr>
                <a:t>Business</a:t>
              </a:r>
              <a:r>
                <a:rPr lang="es-CO" sz="1400" spc="5" dirty="0">
                  <a:cs typeface="Calibri"/>
                </a:rPr>
                <a:t> </a:t>
              </a:r>
              <a:r>
                <a:rPr lang="es-CO" sz="1400" dirty="0" err="1">
                  <a:cs typeface="Calibri"/>
                </a:rPr>
                <a:t>Model</a:t>
              </a:r>
              <a:r>
                <a:rPr lang="es-CO" sz="1400" spc="10" dirty="0">
                  <a:cs typeface="Calibri"/>
                </a:rPr>
                <a:t> </a:t>
              </a:r>
              <a:r>
                <a:rPr lang="es-CO" sz="1400" spc="-10" dirty="0" err="1">
                  <a:cs typeface="Calibri"/>
                </a:rPr>
                <a:t>Canvas</a:t>
              </a:r>
              <a:r>
                <a:rPr lang="es-CO" sz="1400" spc="-5" dirty="0">
                  <a:cs typeface="Calibri"/>
                </a:rPr>
                <a:t> fue</a:t>
              </a:r>
              <a:r>
                <a:rPr lang="es-CO" sz="1400" dirty="0">
                  <a:cs typeface="Calibri"/>
                </a:rPr>
                <a:t> </a:t>
              </a:r>
              <a:r>
                <a:rPr lang="es-CO" sz="1400" spc="-5" dirty="0">
                  <a:cs typeface="Calibri"/>
                </a:rPr>
                <a:t>diseñado</a:t>
              </a:r>
              <a:r>
                <a:rPr lang="es-CO" sz="1400" spc="5" dirty="0">
                  <a:cs typeface="Calibri"/>
                </a:rPr>
                <a:t> </a:t>
              </a:r>
              <a:r>
                <a:rPr lang="es-CO" sz="1400" dirty="0">
                  <a:cs typeface="Calibri"/>
                </a:rPr>
                <a:t>en</a:t>
              </a:r>
              <a:r>
                <a:rPr lang="es-CO" sz="1400" spc="20" dirty="0">
                  <a:cs typeface="Calibri"/>
                </a:rPr>
                <a:t> </a:t>
              </a:r>
              <a:r>
                <a:rPr lang="es-CO" sz="1400" dirty="0">
                  <a:cs typeface="Calibri"/>
                </a:rPr>
                <a:t>2010 </a:t>
              </a:r>
              <a:r>
                <a:rPr lang="es-CO" sz="1400" spc="-5" dirty="0">
                  <a:cs typeface="Calibri"/>
                </a:rPr>
                <a:t>por</a:t>
              </a:r>
              <a:r>
                <a:rPr lang="es-CO" sz="1400" spc="10" dirty="0">
                  <a:cs typeface="Calibri"/>
                </a:rPr>
                <a:t> </a:t>
              </a:r>
              <a:r>
                <a:rPr lang="es-CO" sz="1400" spc="-10" dirty="0">
                  <a:cs typeface="Calibri"/>
                </a:rPr>
                <a:t>Alex</a:t>
              </a:r>
              <a:endParaRPr lang="es-CO" sz="1400" dirty="0">
                <a:cs typeface="Calibri"/>
              </a:endParaRPr>
            </a:p>
            <a:p>
              <a:pPr marL="12700">
                <a:lnSpc>
                  <a:spcPct val="100000"/>
                </a:lnSpc>
              </a:pPr>
              <a:r>
                <a:rPr lang="es-CO" sz="1400" spc="-25" dirty="0" err="1">
                  <a:cs typeface="Calibri"/>
                </a:rPr>
                <a:t>Osterwalder</a:t>
              </a:r>
              <a:endParaRPr lang="es-CO" sz="1400" dirty="0">
                <a:cs typeface="Calibri"/>
              </a:endParaRPr>
            </a:p>
          </p:txBody>
        </p:sp>
        <p:pic>
          <p:nvPicPr>
            <p:cNvPr id="11" name="Picture 2" descr="Análisis estratégico mediante el uso del Canvas de Modelo de Negocio">
              <a:extLst>
                <a:ext uri="{FF2B5EF4-FFF2-40B4-BE49-F238E27FC236}">
                  <a16:creationId xmlns:a16="http://schemas.microsoft.com/office/drawing/2014/main" id="{FE74A816-2C05-C74F-74E3-98C2CF2A9F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2188" y="2638765"/>
              <a:ext cx="5943600" cy="373379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52400" h="50800" prst="softRound"/>
              <a:bevelB w="114300" prst="artDeco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84A5F2D2-0543-4B45-8C88-EC5EE63DD3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139" t="30792" r="15582" b="58040"/>
          <a:stretch/>
        </p:blipFill>
        <p:spPr>
          <a:xfrm>
            <a:off x="8266235" y="255181"/>
            <a:ext cx="669852" cy="669851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FB931746-453A-48B4-A58E-D7EEEBC0CE0B}"/>
              </a:ext>
            </a:extLst>
          </p:cNvPr>
          <p:cNvSpPr/>
          <p:nvPr/>
        </p:nvSpPr>
        <p:spPr>
          <a:xfrm>
            <a:off x="8266235" y="255181"/>
            <a:ext cx="669852" cy="6698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77941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714223" y="674260"/>
            <a:ext cx="7884827" cy="4251031"/>
            <a:chOff x="287972" y="506065"/>
            <a:chExt cx="8568055" cy="5831228"/>
          </a:xfrm>
        </p:grpSpPr>
        <p:grpSp>
          <p:nvGrpSpPr>
            <p:cNvPr id="3" name="Grupo 2">
              <a:extLst>
                <a:ext uri="{FF2B5EF4-FFF2-40B4-BE49-F238E27FC236}">
                  <a16:creationId xmlns:a16="http://schemas.microsoft.com/office/drawing/2014/main" id="{7C1F142D-ABB7-0A9D-1747-F0F7E487646E}"/>
                </a:ext>
              </a:extLst>
            </p:cNvPr>
            <p:cNvGrpSpPr/>
            <p:nvPr/>
          </p:nvGrpSpPr>
          <p:grpSpPr>
            <a:xfrm>
              <a:off x="287972" y="1415902"/>
              <a:ext cx="8568055" cy="4921391"/>
              <a:chOff x="252984" y="1412747"/>
              <a:chExt cx="8568055" cy="4432293"/>
            </a:xfrm>
          </p:grpSpPr>
          <p:grpSp>
            <p:nvGrpSpPr>
              <p:cNvPr id="6" name="Grupo 5">
                <a:extLst>
                  <a:ext uri="{FF2B5EF4-FFF2-40B4-BE49-F238E27FC236}">
                    <a16:creationId xmlns:a16="http://schemas.microsoft.com/office/drawing/2014/main" id="{FCA63810-20FE-5607-C25F-094D9295CF4B}"/>
                  </a:ext>
                </a:extLst>
              </p:cNvPr>
              <p:cNvGrpSpPr/>
              <p:nvPr/>
            </p:nvGrpSpPr>
            <p:grpSpPr>
              <a:xfrm>
                <a:off x="252984" y="1412747"/>
                <a:ext cx="8568055" cy="4384675"/>
                <a:chOff x="252984" y="1412747"/>
                <a:chExt cx="8568055" cy="4384675"/>
              </a:xfrm>
            </p:grpSpPr>
            <p:grpSp>
              <p:nvGrpSpPr>
                <p:cNvPr id="21" name="object 6">
                  <a:extLst>
                    <a:ext uri="{FF2B5EF4-FFF2-40B4-BE49-F238E27FC236}">
                      <a16:creationId xmlns:a16="http://schemas.microsoft.com/office/drawing/2014/main" id="{D2DB1C8C-F62A-EA40-9DEB-918AC9050309}"/>
                    </a:ext>
                  </a:extLst>
                </p:cNvPr>
                <p:cNvGrpSpPr/>
                <p:nvPr/>
              </p:nvGrpSpPr>
              <p:grpSpPr>
                <a:xfrm>
                  <a:off x="252984" y="1412747"/>
                  <a:ext cx="8568055" cy="4384675"/>
                  <a:chOff x="252984" y="1412747"/>
                  <a:chExt cx="8568055" cy="4384675"/>
                </a:xfrm>
              </p:grpSpPr>
              <p:sp>
                <p:nvSpPr>
                  <p:cNvPr id="28" name="object 7">
                    <a:extLst>
                      <a:ext uri="{FF2B5EF4-FFF2-40B4-BE49-F238E27FC236}">
                        <a16:creationId xmlns:a16="http://schemas.microsoft.com/office/drawing/2014/main" id="{E4630F24-11AF-07CF-F693-13AA6F5A1C95}"/>
                      </a:ext>
                    </a:extLst>
                  </p:cNvPr>
                  <p:cNvSpPr/>
                  <p:nvPr/>
                </p:nvSpPr>
                <p:spPr>
                  <a:xfrm>
                    <a:off x="252984" y="1412747"/>
                    <a:ext cx="8568055" cy="4384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568055" h="4384675">
                        <a:moveTo>
                          <a:pt x="7837170" y="0"/>
                        </a:moveTo>
                        <a:lnTo>
                          <a:pt x="730770" y="0"/>
                        </a:lnTo>
                        <a:lnTo>
                          <a:pt x="682722" y="1554"/>
                        </a:lnTo>
                        <a:lnTo>
                          <a:pt x="635503" y="6152"/>
                        </a:lnTo>
                        <a:lnTo>
                          <a:pt x="589211" y="13699"/>
                        </a:lnTo>
                        <a:lnTo>
                          <a:pt x="543941" y="24098"/>
                        </a:lnTo>
                        <a:lnTo>
                          <a:pt x="499790" y="37252"/>
                        </a:lnTo>
                        <a:lnTo>
                          <a:pt x="456854" y="53066"/>
                        </a:lnTo>
                        <a:lnTo>
                          <a:pt x="415230" y="71442"/>
                        </a:lnTo>
                        <a:lnTo>
                          <a:pt x="375013" y="92286"/>
                        </a:lnTo>
                        <a:lnTo>
                          <a:pt x="336299" y="115500"/>
                        </a:lnTo>
                        <a:lnTo>
                          <a:pt x="299187" y="140988"/>
                        </a:lnTo>
                        <a:lnTo>
                          <a:pt x="263770" y="168654"/>
                        </a:lnTo>
                        <a:lnTo>
                          <a:pt x="230147" y="198402"/>
                        </a:lnTo>
                        <a:lnTo>
                          <a:pt x="198412" y="230135"/>
                        </a:lnTo>
                        <a:lnTo>
                          <a:pt x="168663" y="263758"/>
                        </a:lnTo>
                        <a:lnTo>
                          <a:pt x="140996" y="299173"/>
                        </a:lnTo>
                        <a:lnTo>
                          <a:pt x="115507" y="336285"/>
                        </a:lnTo>
                        <a:lnTo>
                          <a:pt x="92291" y="374997"/>
                        </a:lnTo>
                        <a:lnTo>
                          <a:pt x="71447" y="415214"/>
                        </a:lnTo>
                        <a:lnTo>
                          <a:pt x="53069" y="456838"/>
                        </a:lnTo>
                        <a:lnTo>
                          <a:pt x="37255" y="499774"/>
                        </a:lnTo>
                        <a:lnTo>
                          <a:pt x="24100" y="543925"/>
                        </a:lnTo>
                        <a:lnTo>
                          <a:pt x="13700" y="589195"/>
                        </a:lnTo>
                        <a:lnTo>
                          <a:pt x="6153" y="635488"/>
                        </a:lnTo>
                        <a:lnTo>
                          <a:pt x="1554" y="682708"/>
                        </a:lnTo>
                        <a:lnTo>
                          <a:pt x="0" y="730757"/>
                        </a:lnTo>
                        <a:lnTo>
                          <a:pt x="0" y="3653790"/>
                        </a:lnTo>
                        <a:lnTo>
                          <a:pt x="1554" y="3701839"/>
                        </a:lnTo>
                        <a:lnTo>
                          <a:pt x="6153" y="3749059"/>
                        </a:lnTo>
                        <a:lnTo>
                          <a:pt x="13700" y="3795352"/>
                        </a:lnTo>
                        <a:lnTo>
                          <a:pt x="24100" y="3840622"/>
                        </a:lnTo>
                        <a:lnTo>
                          <a:pt x="37255" y="3884773"/>
                        </a:lnTo>
                        <a:lnTo>
                          <a:pt x="53069" y="3927709"/>
                        </a:lnTo>
                        <a:lnTo>
                          <a:pt x="71447" y="3969333"/>
                        </a:lnTo>
                        <a:lnTo>
                          <a:pt x="92291" y="4009550"/>
                        </a:lnTo>
                        <a:lnTo>
                          <a:pt x="115507" y="4048262"/>
                        </a:lnTo>
                        <a:lnTo>
                          <a:pt x="140996" y="4085374"/>
                        </a:lnTo>
                        <a:lnTo>
                          <a:pt x="168663" y="4120789"/>
                        </a:lnTo>
                        <a:lnTo>
                          <a:pt x="198412" y="4154412"/>
                        </a:lnTo>
                        <a:lnTo>
                          <a:pt x="230147" y="4186145"/>
                        </a:lnTo>
                        <a:lnTo>
                          <a:pt x="263770" y="4215893"/>
                        </a:lnTo>
                        <a:lnTo>
                          <a:pt x="299187" y="4243559"/>
                        </a:lnTo>
                        <a:lnTo>
                          <a:pt x="336299" y="4269047"/>
                        </a:lnTo>
                        <a:lnTo>
                          <a:pt x="375013" y="4292261"/>
                        </a:lnTo>
                        <a:lnTo>
                          <a:pt x="415230" y="4313105"/>
                        </a:lnTo>
                        <a:lnTo>
                          <a:pt x="456854" y="4331481"/>
                        </a:lnTo>
                        <a:lnTo>
                          <a:pt x="499790" y="4347295"/>
                        </a:lnTo>
                        <a:lnTo>
                          <a:pt x="543941" y="4360449"/>
                        </a:lnTo>
                        <a:lnTo>
                          <a:pt x="589211" y="4370848"/>
                        </a:lnTo>
                        <a:lnTo>
                          <a:pt x="635503" y="4378395"/>
                        </a:lnTo>
                        <a:lnTo>
                          <a:pt x="682722" y="4382993"/>
                        </a:lnTo>
                        <a:lnTo>
                          <a:pt x="730770" y="4384548"/>
                        </a:lnTo>
                        <a:lnTo>
                          <a:pt x="7837170" y="4384548"/>
                        </a:lnTo>
                        <a:lnTo>
                          <a:pt x="7885219" y="4382993"/>
                        </a:lnTo>
                        <a:lnTo>
                          <a:pt x="7932439" y="4378395"/>
                        </a:lnTo>
                        <a:lnTo>
                          <a:pt x="7978732" y="4370848"/>
                        </a:lnTo>
                        <a:lnTo>
                          <a:pt x="8024002" y="4360449"/>
                        </a:lnTo>
                        <a:lnTo>
                          <a:pt x="8068153" y="4347295"/>
                        </a:lnTo>
                        <a:lnTo>
                          <a:pt x="8111089" y="4331481"/>
                        </a:lnTo>
                        <a:lnTo>
                          <a:pt x="8152713" y="4313105"/>
                        </a:lnTo>
                        <a:lnTo>
                          <a:pt x="8192930" y="4292261"/>
                        </a:lnTo>
                        <a:lnTo>
                          <a:pt x="8231642" y="4269047"/>
                        </a:lnTo>
                        <a:lnTo>
                          <a:pt x="8268754" y="4243559"/>
                        </a:lnTo>
                        <a:lnTo>
                          <a:pt x="8304169" y="4215893"/>
                        </a:lnTo>
                        <a:lnTo>
                          <a:pt x="8337792" y="4186145"/>
                        </a:lnTo>
                        <a:lnTo>
                          <a:pt x="8369525" y="4154412"/>
                        </a:lnTo>
                        <a:lnTo>
                          <a:pt x="8399273" y="4120789"/>
                        </a:lnTo>
                        <a:lnTo>
                          <a:pt x="8426939" y="4085374"/>
                        </a:lnTo>
                        <a:lnTo>
                          <a:pt x="8452427" y="4048262"/>
                        </a:lnTo>
                        <a:lnTo>
                          <a:pt x="8475641" y="4009550"/>
                        </a:lnTo>
                        <a:lnTo>
                          <a:pt x="8496485" y="3969333"/>
                        </a:lnTo>
                        <a:lnTo>
                          <a:pt x="8514861" y="3927709"/>
                        </a:lnTo>
                        <a:lnTo>
                          <a:pt x="8530675" y="3884773"/>
                        </a:lnTo>
                        <a:lnTo>
                          <a:pt x="8543829" y="3840622"/>
                        </a:lnTo>
                        <a:lnTo>
                          <a:pt x="8554228" y="3795352"/>
                        </a:lnTo>
                        <a:lnTo>
                          <a:pt x="8561775" y="3749059"/>
                        </a:lnTo>
                        <a:lnTo>
                          <a:pt x="8566373" y="3701839"/>
                        </a:lnTo>
                        <a:lnTo>
                          <a:pt x="8567928" y="3653790"/>
                        </a:lnTo>
                        <a:lnTo>
                          <a:pt x="8567928" y="730757"/>
                        </a:lnTo>
                        <a:lnTo>
                          <a:pt x="8566373" y="682708"/>
                        </a:lnTo>
                        <a:lnTo>
                          <a:pt x="8561775" y="635488"/>
                        </a:lnTo>
                        <a:lnTo>
                          <a:pt x="8554228" y="589195"/>
                        </a:lnTo>
                        <a:lnTo>
                          <a:pt x="8543829" y="543925"/>
                        </a:lnTo>
                        <a:lnTo>
                          <a:pt x="8530675" y="499774"/>
                        </a:lnTo>
                        <a:lnTo>
                          <a:pt x="8514861" y="456838"/>
                        </a:lnTo>
                        <a:lnTo>
                          <a:pt x="8496485" y="415214"/>
                        </a:lnTo>
                        <a:lnTo>
                          <a:pt x="8475641" y="374997"/>
                        </a:lnTo>
                        <a:lnTo>
                          <a:pt x="8452427" y="336285"/>
                        </a:lnTo>
                        <a:lnTo>
                          <a:pt x="8426939" y="299173"/>
                        </a:lnTo>
                        <a:lnTo>
                          <a:pt x="8399273" y="263758"/>
                        </a:lnTo>
                        <a:lnTo>
                          <a:pt x="8369525" y="230135"/>
                        </a:lnTo>
                        <a:lnTo>
                          <a:pt x="8337792" y="198402"/>
                        </a:lnTo>
                        <a:lnTo>
                          <a:pt x="8304169" y="168654"/>
                        </a:lnTo>
                        <a:lnTo>
                          <a:pt x="8268754" y="140988"/>
                        </a:lnTo>
                        <a:lnTo>
                          <a:pt x="8231642" y="115500"/>
                        </a:lnTo>
                        <a:lnTo>
                          <a:pt x="8192930" y="92286"/>
                        </a:lnTo>
                        <a:lnTo>
                          <a:pt x="8152713" y="71442"/>
                        </a:lnTo>
                        <a:lnTo>
                          <a:pt x="8111089" y="53066"/>
                        </a:lnTo>
                        <a:lnTo>
                          <a:pt x="8068153" y="37252"/>
                        </a:lnTo>
                        <a:lnTo>
                          <a:pt x="8024002" y="24098"/>
                        </a:lnTo>
                        <a:lnTo>
                          <a:pt x="7978732" y="13699"/>
                        </a:lnTo>
                        <a:lnTo>
                          <a:pt x="7932439" y="6152"/>
                        </a:lnTo>
                        <a:lnTo>
                          <a:pt x="7885219" y="1554"/>
                        </a:lnTo>
                        <a:lnTo>
                          <a:pt x="7837170" y="0"/>
                        </a:lnTo>
                        <a:close/>
                      </a:path>
                    </a:pathLst>
                  </a:custGeom>
                  <a:solidFill>
                    <a:srgbClr val="92D050"/>
                  </a:solidFill>
                  <a:scene3d>
                    <a:camera prst="orthographicFront"/>
                    <a:lightRig rig="threePt" dir="t"/>
                  </a:scene3d>
                  <a:sp3d>
                    <a:bevelT prst="convex"/>
                  </a:sp3d>
                </p:spPr>
                <p:txBody>
                  <a:bodyPr wrap="square" lIns="0" tIns="0" rIns="0" bIns="0" rtlCol="0"/>
                  <a:lstStyle/>
                  <a:p>
                    <a:endParaRPr/>
                  </a:p>
                </p:txBody>
              </p:sp>
              <p:sp>
                <p:nvSpPr>
                  <p:cNvPr id="29" name="object 8">
                    <a:extLst>
                      <a:ext uri="{FF2B5EF4-FFF2-40B4-BE49-F238E27FC236}">
                        <a16:creationId xmlns:a16="http://schemas.microsoft.com/office/drawing/2014/main" id="{7E2F9A4F-4CF7-1D48-4E56-875D52A12A50}"/>
                      </a:ext>
                    </a:extLst>
                  </p:cNvPr>
                  <p:cNvSpPr/>
                  <p:nvPr/>
                </p:nvSpPr>
                <p:spPr>
                  <a:xfrm>
                    <a:off x="396240" y="1568195"/>
                    <a:ext cx="8296909" cy="40938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96909" h="4093845">
                        <a:moveTo>
                          <a:pt x="1367028" y="0"/>
                        </a:moveTo>
                        <a:lnTo>
                          <a:pt x="683514" y="0"/>
                        </a:lnTo>
                        <a:lnTo>
                          <a:pt x="634695" y="1727"/>
                        </a:lnTo>
                        <a:lnTo>
                          <a:pt x="586803" y="6794"/>
                        </a:lnTo>
                        <a:lnTo>
                          <a:pt x="539965" y="15113"/>
                        </a:lnTo>
                        <a:lnTo>
                          <a:pt x="494271" y="26543"/>
                        </a:lnTo>
                        <a:lnTo>
                          <a:pt x="449859" y="40982"/>
                        </a:lnTo>
                        <a:lnTo>
                          <a:pt x="406831" y="58331"/>
                        </a:lnTo>
                        <a:lnTo>
                          <a:pt x="365315" y="78447"/>
                        </a:lnTo>
                        <a:lnTo>
                          <a:pt x="325412" y="101219"/>
                        </a:lnTo>
                        <a:lnTo>
                          <a:pt x="287248" y="126542"/>
                        </a:lnTo>
                        <a:lnTo>
                          <a:pt x="250939" y="154292"/>
                        </a:lnTo>
                        <a:lnTo>
                          <a:pt x="216585" y="184353"/>
                        </a:lnTo>
                        <a:lnTo>
                          <a:pt x="184327" y="216623"/>
                        </a:lnTo>
                        <a:lnTo>
                          <a:pt x="154266" y="250964"/>
                        </a:lnTo>
                        <a:lnTo>
                          <a:pt x="126517" y="287286"/>
                        </a:lnTo>
                        <a:lnTo>
                          <a:pt x="101193" y="325450"/>
                        </a:lnTo>
                        <a:lnTo>
                          <a:pt x="78422" y="365353"/>
                        </a:lnTo>
                        <a:lnTo>
                          <a:pt x="58305" y="406869"/>
                        </a:lnTo>
                        <a:lnTo>
                          <a:pt x="40970" y="449897"/>
                        </a:lnTo>
                        <a:lnTo>
                          <a:pt x="26530" y="494309"/>
                        </a:lnTo>
                        <a:lnTo>
                          <a:pt x="15087" y="539991"/>
                        </a:lnTo>
                        <a:lnTo>
                          <a:pt x="6781" y="586828"/>
                        </a:lnTo>
                        <a:lnTo>
                          <a:pt x="1714" y="634707"/>
                        </a:lnTo>
                        <a:lnTo>
                          <a:pt x="0" y="683514"/>
                        </a:lnTo>
                        <a:lnTo>
                          <a:pt x="0" y="2796540"/>
                        </a:lnTo>
                        <a:lnTo>
                          <a:pt x="1367028" y="2796540"/>
                        </a:lnTo>
                        <a:lnTo>
                          <a:pt x="1367028" y="0"/>
                        </a:lnTo>
                        <a:close/>
                      </a:path>
                      <a:path w="8296909" h="4093845">
                        <a:moveTo>
                          <a:pt x="4104132" y="2919984"/>
                        </a:moveTo>
                        <a:lnTo>
                          <a:pt x="0" y="2919984"/>
                        </a:lnTo>
                        <a:lnTo>
                          <a:pt x="0" y="3506724"/>
                        </a:lnTo>
                        <a:lnTo>
                          <a:pt x="1943" y="3554857"/>
                        </a:lnTo>
                        <a:lnTo>
                          <a:pt x="7670" y="3601910"/>
                        </a:lnTo>
                        <a:lnTo>
                          <a:pt x="17043" y="3647744"/>
                        </a:lnTo>
                        <a:lnTo>
                          <a:pt x="29908" y="3692207"/>
                        </a:lnTo>
                        <a:lnTo>
                          <a:pt x="46101" y="3735133"/>
                        </a:lnTo>
                        <a:lnTo>
                          <a:pt x="65481" y="3776395"/>
                        </a:lnTo>
                        <a:lnTo>
                          <a:pt x="87896" y="3815829"/>
                        </a:lnTo>
                        <a:lnTo>
                          <a:pt x="113207" y="3853281"/>
                        </a:lnTo>
                        <a:lnTo>
                          <a:pt x="141236" y="3888600"/>
                        </a:lnTo>
                        <a:lnTo>
                          <a:pt x="171843" y="3921633"/>
                        </a:lnTo>
                        <a:lnTo>
                          <a:pt x="204889" y="3952252"/>
                        </a:lnTo>
                        <a:lnTo>
                          <a:pt x="240220" y="3980281"/>
                        </a:lnTo>
                        <a:lnTo>
                          <a:pt x="277672" y="4005580"/>
                        </a:lnTo>
                        <a:lnTo>
                          <a:pt x="317093" y="4027995"/>
                        </a:lnTo>
                        <a:lnTo>
                          <a:pt x="358355" y="4047363"/>
                        </a:lnTo>
                        <a:lnTo>
                          <a:pt x="401281" y="4063568"/>
                        </a:lnTo>
                        <a:lnTo>
                          <a:pt x="445731" y="4076420"/>
                        </a:lnTo>
                        <a:lnTo>
                          <a:pt x="491566" y="4085793"/>
                        </a:lnTo>
                        <a:lnTo>
                          <a:pt x="538607" y="4091521"/>
                        </a:lnTo>
                        <a:lnTo>
                          <a:pt x="586740" y="4093464"/>
                        </a:lnTo>
                        <a:lnTo>
                          <a:pt x="4104132" y="4093464"/>
                        </a:lnTo>
                        <a:lnTo>
                          <a:pt x="4104132" y="2919984"/>
                        </a:lnTo>
                        <a:close/>
                      </a:path>
                      <a:path w="8296909" h="4093845">
                        <a:moveTo>
                          <a:pt x="8296656" y="2919984"/>
                        </a:moveTo>
                        <a:lnTo>
                          <a:pt x="4247388" y="2919984"/>
                        </a:lnTo>
                        <a:lnTo>
                          <a:pt x="4247388" y="4093464"/>
                        </a:lnTo>
                        <a:lnTo>
                          <a:pt x="7709916" y="4093464"/>
                        </a:lnTo>
                        <a:lnTo>
                          <a:pt x="7758036" y="4091521"/>
                        </a:lnTo>
                        <a:lnTo>
                          <a:pt x="7805090" y="4085793"/>
                        </a:lnTo>
                        <a:lnTo>
                          <a:pt x="7850924" y="4076420"/>
                        </a:lnTo>
                        <a:lnTo>
                          <a:pt x="7895387" y="4063568"/>
                        </a:lnTo>
                        <a:lnTo>
                          <a:pt x="7938313" y="4047363"/>
                        </a:lnTo>
                        <a:lnTo>
                          <a:pt x="7979575" y="4027995"/>
                        </a:lnTo>
                        <a:lnTo>
                          <a:pt x="8019008" y="4005580"/>
                        </a:lnTo>
                        <a:lnTo>
                          <a:pt x="8056461" y="3980281"/>
                        </a:lnTo>
                        <a:lnTo>
                          <a:pt x="8091779" y="3952252"/>
                        </a:lnTo>
                        <a:lnTo>
                          <a:pt x="8124812" y="3921633"/>
                        </a:lnTo>
                        <a:lnTo>
                          <a:pt x="8155432" y="3888600"/>
                        </a:lnTo>
                        <a:lnTo>
                          <a:pt x="8183461" y="3853281"/>
                        </a:lnTo>
                        <a:lnTo>
                          <a:pt x="8208759" y="3815829"/>
                        </a:lnTo>
                        <a:lnTo>
                          <a:pt x="8231175" y="3776395"/>
                        </a:lnTo>
                        <a:lnTo>
                          <a:pt x="8250555" y="3735133"/>
                        </a:lnTo>
                        <a:lnTo>
                          <a:pt x="8266747" y="3692207"/>
                        </a:lnTo>
                        <a:lnTo>
                          <a:pt x="8279600" y="3647744"/>
                        </a:lnTo>
                        <a:lnTo>
                          <a:pt x="8288972" y="3601910"/>
                        </a:lnTo>
                        <a:lnTo>
                          <a:pt x="8294700" y="3554857"/>
                        </a:lnTo>
                        <a:lnTo>
                          <a:pt x="8296656" y="3506724"/>
                        </a:lnTo>
                        <a:lnTo>
                          <a:pt x="8296656" y="2919984"/>
                        </a:lnTo>
                        <a:close/>
                      </a:path>
                      <a:path w="8296909" h="4093845">
                        <a:moveTo>
                          <a:pt x="8296656" y="684276"/>
                        </a:moveTo>
                        <a:lnTo>
                          <a:pt x="8294929" y="635406"/>
                        </a:lnTo>
                        <a:lnTo>
                          <a:pt x="8289861" y="587463"/>
                        </a:lnTo>
                        <a:lnTo>
                          <a:pt x="8281530" y="540562"/>
                        </a:lnTo>
                        <a:lnTo>
                          <a:pt x="8270087" y="494830"/>
                        </a:lnTo>
                        <a:lnTo>
                          <a:pt x="8255635" y="450354"/>
                        </a:lnTo>
                        <a:lnTo>
                          <a:pt x="8238274" y="407289"/>
                        </a:lnTo>
                        <a:lnTo>
                          <a:pt x="8218144" y="365721"/>
                        </a:lnTo>
                        <a:lnTo>
                          <a:pt x="8195348" y="325767"/>
                        </a:lnTo>
                        <a:lnTo>
                          <a:pt x="8169999" y="287566"/>
                        </a:lnTo>
                        <a:lnTo>
                          <a:pt x="8142224" y="251206"/>
                        </a:lnTo>
                        <a:lnTo>
                          <a:pt x="8112125" y="216827"/>
                        </a:lnTo>
                        <a:lnTo>
                          <a:pt x="8079829" y="184531"/>
                        </a:lnTo>
                        <a:lnTo>
                          <a:pt x="8045450" y="154432"/>
                        </a:lnTo>
                        <a:lnTo>
                          <a:pt x="8009090" y="126657"/>
                        </a:lnTo>
                        <a:lnTo>
                          <a:pt x="7970888" y="101307"/>
                        </a:lnTo>
                        <a:lnTo>
                          <a:pt x="7930934" y="78511"/>
                        </a:lnTo>
                        <a:lnTo>
                          <a:pt x="7889367" y="58381"/>
                        </a:lnTo>
                        <a:lnTo>
                          <a:pt x="7846301" y="41021"/>
                        </a:lnTo>
                        <a:lnTo>
                          <a:pt x="7801826" y="26568"/>
                        </a:lnTo>
                        <a:lnTo>
                          <a:pt x="7756093" y="15125"/>
                        </a:lnTo>
                        <a:lnTo>
                          <a:pt x="7709192" y="6794"/>
                        </a:lnTo>
                        <a:lnTo>
                          <a:pt x="7661249" y="1727"/>
                        </a:lnTo>
                        <a:lnTo>
                          <a:pt x="7612380" y="0"/>
                        </a:lnTo>
                        <a:lnTo>
                          <a:pt x="6928104" y="0"/>
                        </a:lnTo>
                        <a:lnTo>
                          <a:pt x="6928104" y="2796540"/>
                        </a:lnTo>
                        <a:lnTo>
                          <a:pt x="8296656" y="2796540"/>
                        </a:lnTo>
                        <a:lnTo>
                          <a:pt x="8296656" y="6842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scene3d>
                    <a:camera prst="orthographicFront"/>
                    <a:lightRig rig="threePt" dir="t"/>
                  </a:scene3d>
                  <a:sp3d>
                    <a:bevelT prst="convex"/>
                  </a:sp3d>
                </p:spPr>
                <p:txBody>
                  <a:bodyPr wrap="square" lIns="0" tIns="0" rIns="0" bIns="0" rtlCol="0"/>
                  <a:lstStyle/>
                  <a:p>
                    <a:endParaRPr/>
                  </a:p>
                </p:txBody>
              </p:sp>
            </p:grpSp>
            <p:sp>
              <p:nvSpPr>
                <p:cNvPr id="22" name="object 10">
                  <a:extLst>
                    <a:ext uri="{FF2B5EF4-FFF2-40B4-BE49-F238E27FC236}">
                      <a16:creationId xmlns:a16="http://schemas.microsoft.com/office/drawing/2014/main" id="{A87A176C-6A34-B6F3-198B-B11548CF9669}"/>
                    </a:ext>
                  </a:extLst>
                </p:cNvPr>
                <p:cNvSpPr txBox="1"/>
                <p:nvPr/>
              </p:nvSpPr>
              <p:spPr>
                <a:xfrm>
                  <a:off x="7804784" y="2348610"/>
                  <a:ext cx="488950" cy="1122680"/>
                </a:xfrm>
                <a:prstGeom prst="rect">
                  <a:avLst/>
                </a:prstGeom>
                <a:scene3d>
                  <a:camera prst="orthographicFront"/>
                  <a:lightRig rig="threePt" dir="t"/>
                </a:scene3d>
                <a:sp3d>
                  <a:bevelT prst="convex"/>
                </a:sp3d>
              </p:spPr>
              <p:txBody>
                <a:bodyPr vert="horz" wrap="square" lIns="0" tIns="12700" rIns="0" bIns="0" rtlCol="0">
                  <a:spAutoFit/>
                </a:bodyPr>
                <a:lstStyle/>
                <a:p>
                  <a:pPr marL="12700">
                    <a:lnSpc>
                      <a:spcPct val="100000"/>
                    </a:lnSpc>
                    <a:spcBef>
                      <a:spcPts val="100"/>
                    </a:spcBef>
                  </a:pPr>
                  <a:endParaRPr sz="7200" dirty="0">
                    <a:latin typeface="Calibri"/>
                    <a:cs typeface="Calibri"/>
                  </a:endParaRPr>
                </a:p>
              </p:txBody>
            </p:sp>
            <p:sp>
              <p:nvSpPr>
                <p:cNvPr id="23" name="object 12">
                  <a:extLst>
                    <a:ext uri="{FF2B5EF4-FFF2-40B4-BE49-F238E27FC236}">
                      <a16:creationId xmlns:a16="http://schemas.microsoft.com/office/drawing/2014/main" id="{1A0080F6-9AC5-8F58-4469-92CA0B6104EE}"/>
                    </a:ext>
                  </a:extLst>
                </p:cNvPr>
                <p:cNvSpPr txBox="1"/>
                <p:nvPr/>
              </p:nvSpPr>
              <p:spPr>
                <a:xfrm>
                  <a:off x="5532120" y="1568196"/>
                  <a:ext cx="1647825" cy="1358064"/>
                </a:xfrm>
                <a:prstGeom prst="rect">
                  <a:avLst/>
                </a:prstGeom>
                <a:solidFill>
                  <a:srgbClr val="00B0F0"/>
                </a:solidFill>
                <a:scene3d>
                  <a:camera prst="orthographicFront"/>
                  <a:lightRig rig="threePt" dir="t"/>
                </a:scene3d>
                <a:sp3d>
                  <a:bevelT prst="convex"/>
                </a:sp3d>
              </p:spPr>
              <p:txBody>
                <a:bodyPr vert="horz" wrap="square" lIns="0" tIns="44450" rIns="0" bIns="0" rtlCol="0">
                  <a:spAutoFit/>
                </a:bodyPr>
                <a:lstStyle/>
                <a:p>
                  <a:pPr marR="14604" algn="ctr">
                    <a:lnSpc>
                      <a:spcPct val="100000"/>
                    </a:lnSpc>
                    <a:spcBef>
                      <a:spcPts val="350"/>
                    </a:spcBef>
                  </a:pPr>
                  <a:r>
                    <a:rPr lang="es-ES" sz="1200" b="1" dirty="0">
                      <a:solidFill>
                        <a:srgbClr val="FFFFFF"/>
                      </a:solidFill>
                      <a:latin typeface="Century Gothic" panose="020B0502020202020204" pitchFamily="34" charset="0"/>
                      <a:cs typeface="Calibri"/>
                    </a:rPr>
                    <a:t>Relación con los clientes</a:t>
                  </a:r>
                </a:p>
                <a:p>
                  <a:pPr marR="14604" algn="ctr">
                    <a:lnSpc>
                      <a:spcPct val="100000"/>
                    </a:lnSpc>
                    <a:spcBef>
                      <a:spcPts val="350"/>
                    </a:spcBef>
                  </a:pPr>
                  <a:endParaRPr lang="es-ES" sz="1200" b="1" dirty="0">
                    <a:solidFill>
                      <a:srgbClr val="FFFFFF"/>
                    </a:solidFill>
                    <a:latin typeface="Calibri"/>
                    <a:cs typeface="Calibri"/>
                  </a:endParaRPr>
                </a:p>
                <a:p>
                  <a:pPr marR="14604" algn="ctr">
                    <a:lnSpc>
                      <a:spcPct val="100000"/>
                    </a:lnSpc>
                    <a:spcBef>
                      <a:spcPts val="350"/>
                    </a:spcBef>
                  </a:pPr>
                  <a:endParaRPr lang="es-ES" sz="1200" b="1" dirty="0">
                    <a:solidFill>
                      <a:srgbClr val="FFFFFF"/>
                    </a:solidFill>
                    <a:latin typeface="Calibri"/>
                    <a:cs typeface="Calibri"/>
                  </a:endParaRPr>
                </a:p>
                <a:p>
                  <a:pPr marR="14604" algn="ctr">
                    <a:lnSpc>
                      <a:spcPct val="100000"/>
                    </a:lnSpc>
                    <a:spcBef>
                      <a:spcPts val="350"/>
                    </a:spcBef>
                  </a:pPr>
                  <a:endParaRPr lang="es-ES" sz="1200" b="1" dirty="0">
                    <a:solidFill>
                      <a:srgbClr val="FFFFFF"/>
                    </a:solidFill>
                    <a:latin typeface="Calibri"/>
                    <a:cs typeface="Calibri"/>
                  </a:endParaRPr>
                </a:p>
                <a:p>
                  <a:pPr marR="14604" algn="ctr">
                    <a:lnSpc>
                      <a:spcPct val="100000"/>
                    </a:lnSpc>
                    <a:spcBef>
                      <a:spcPts val="350"/>
                    </a:spcBef>
                  </a:pPr>
                  <a:endParaRPr sz="1200" dirty="0">
                    <a:latin typeface="Calibri"/>
                    <a:cs typeface="Calibri"/>
                  </a:endParaRPr>
                </a:p>
              </p:txBody>
            </p:sp>
            <p:sp>
              <p:nvSpPr>
                <p:cNvPr id="24" name="object 13">
                  <a:extLst>
                    <a:ext uri="{FF2B5EF4-FFF2-40B4-BE49-F238E27FC236}">
                      <a16:creationId xmlns:a16="http://schemas.microsoft.com/office/drawing/2014/main" id="{1379F416-87D3-8577-429F-E9EBE2BE2E76}"/>
                    </a:ext>
                  </a:extLst>
                </p:cNvPr>
                <p:cNvSpPr txBox="1"/>
                <p:nvPr/>
              </p:nvSpPr>
              <p:spPr>
                <a:xfrm>
                  <a:off x="6446265" y="4397755"/>
                  <a:ext cx="488950" cy="1122680"/>
                </a:xfrm>
                <a:prstGeom prst="rect">
                  <a:avLst/>
                </a:prstGeom>
                <a:scene3d>
                  <a:camera prst="orthographicFront"/>
                  <a:lightRig rig="threePt" dir="t"/>
                </a:scene3d>
                <a:sp3d>
                  <a:bevelT prst="convex"/>
                </a:sp3d>
              </p:spPr>
              <p:txBody>
                <a:bodyPr vert="horz" wrap="square" lIns="0" tIns="12700" rIns="0" bIns="0" rtlCol="0">
                  <a:spAutoFit/>
                </a:bodyPr>
                <a:lstStyle/>
                <a:p>
                  <a:pPr marL="12700">
                    <a:lnSpc>
                      <a:spcPct val="100000"/>
                    </a:lnSpc>
                    <a:spcBef>
                      <a:spcPts val="100"/>
                    </a:spcBef>
                  </a:pPr>
                  <a:endParaRPr sz="7200" dirty="0">
                    <a:latin typeface="Calibri"/>
                    <a:cs typeface="Calibri"/>
                  </a:endParaRPr>
                </a:p>
              </p:txBody>
            </p:sp>
            <p:sp>
              <p:nvSpPr>
                <p:cNvPr id="25" name="object 14">
                  <a:extLst>
                    <a:ext uri="{FF2B5EF4-FFF2-40B4-BE49-F238E27FC236}">
                      <a16:creationId xmlns:a16="http://schemas.microsoft.com/office/drawing/2014/main" id="{FA677E8D-0660-CDBE-B528-CF0600C0AA23}"/>
                    </a:ext>
                  </a:extLst>
                </p:cNvPr>
                <p:cNvSpPr txBox="1"/>
                <p:nvPr/>
              </p:nvSpPr>
              <p:spPr>
                <a:xfrm>
                  <a:off x="1908048" y="3034283"/>
                  <a:ext cx="1647825" cy="1256113"/>
                </a:xfrm>
                <a:prstGeom prst="rect">
                  <a:avLst/>
                </a:prstGeom>
                <a:solidFill>
                  <a:srgbClr val="00B0F0"/>
                </a:solidFill>
                <a:scene3d>
                  <a:camera prst="orthographicFront"/>
                  <a:lightRig rig="threePt" dir="t"/>
                </a:scene3d>
                <a:sp3d>
                  <a:bevelT prst="convex"/>
                </a:sp3d>
              </p:spPr>
              <p:txBody>
                <a:bodyPr vert="horz" wrap="square" lIns="0" tIns="19685" rIns="0" bIns="0" rtlCol="0">
                  <a:spAutoFit/>
                </a:bodyPr>
                <a:lstStyle/>
                <a:p>
                  <a:pPr marR="57785" algn="ctr">
                    <a:lnSpc>
                      <a:spcPct val="100000"/>
                    </a:lnSpc>
                    <a:spcBef>
                      <a:spcPts val="155"/>
                    </a:spcBef>
                  </a:pPr>
                  <a:r>
                    <a:rPr lang="es-ES" sz="1200" b="1" dirty="0">
                      <a:solidFill>
                        <a:schemeClr val="bg1"/>
                      </a:solidFill>
                      <a:latin typeface="Century Gothic" panose="020B0502020202020204" pitchFamily="34" charset="0"/>
                      <a:cs typeface="Calibri"/>
                    </a:rPr>
                    <a:t>Recursos Clave</a:t>
                  </a:r>
                </a:p>
                <a:p>
                  <a:pPr marR="57785" algn="ctr">
                    <a:lnSpc>
                      <a:spcPct val="100000"/>
                    </a:lnSpc>
                    <a:spcBef>
                      <a:spcPts val="155"/>
                    </a:spcBef>
                  </a:pPr>
                  <a:endParaRPr lang="es-ES" sz="1200" b="1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Calibri"/>
                  </a:endParaRPr>
                </a:p>
                <a:p>
                  <a:pPr marR="57785" algn="ctr">
                    <a:lnSpc>
                      <a:spcPct val="100000"/>
                    </a:lnSpc>
                    <a:spcBef>
                      <a:spcPts val="155"/>
                    </a:spcBef>
                  </a:pPr>
                  <a:endParaRPr lang="es-ES" sz="1200" b="1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Calibri"/>
                  </a:endParaRPr>
                </a:p>
                <a:p>
                  <a:pPr marR="57785" algn="ctr">
                    <a:lnSpc>
                      <a:spcPct val="100000"/>
                    </a:lnSpc>
                    <a:spcBef>
                      <a:spcPts val="155"/>
                    </a:spcBef>
                  </a:pPr>
                  <a:endParaRPr lang="es-ES" sz="1200" b="1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Calibri"/>
                  </a:endParaRPr>
                </a:p>
                <a:p>
                  <a:pPr marR="57785" algn="ctr">
                    <a:lnSpc>
                      <a:spcPct val="100000"/>
                    </a:lnSpc>
                    <a:spcBef>
                      <a:spcPts val="155"/>
                    </a:spcBef>
                  </a:pPr>
                  <a:endParaRPr lang="es-ES" sz="1200" b="1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Calibri"/>
                  </a:endParaRPr>
                </a:p>
                <a:p>
                  <a:pPr marR="57785" algn="ctr">
                    <a:lnSpc>
                      <a:spcPct val="100000"/>
                    </a:lnSpc>
                    <a:spcBef>
                      <a:spcPts val="155"/>
                    </a:spcBef>
                  </a:pPr>
                  <a:endParaRPr sz="1200" b="1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Calibri"/>
                  </a:endParaRPr>
                </a:p>
              </p:txBody>
            </p:sp>
            <p:sp>
              <p:nvSpPr>
                <p:cNvPr id="26" name="object 15">
                  <a:extLst>
                    <a:ext uri="{FF2B5EF4-FFF2-40B4-BE49-F238E27FC236}">
                      <a16:creationId xmlns:a16="http://schemas.microsoft.com/office/drawing/2014/main" id="{FD0DE396-E9C4-5C6A-E161-D4F9DC5C8178}"/>
                    </a:ext>
                  </a:extLst>
                </p:cNvPr>
                <p:cNvSpPr txBox="1"/>
                <p:nvPr/>
              </p:nvSpPr>
              <p:spPr>
                <a:xfrm>
                  <a:off x="1908048" y="1568196"/>
                  <a:ext cx="1647825" cy="1371529"/>
                </a:xfrm>
                <a:prstGeom prst="rect">
                  <a:avLst/>
                </a:prstGeom>
                <a:solidFill>
                  <a:srgbClr val="00B0F0"/>
                </a:solidFill>
                <a:scene3d>
                  <a:camera prst="orthographicFront"/>
                  <a:lightRig rig="threePt" dir="t"/>
                </a:scene3d>
                <a:sp3d>
                  <a:bevelT prst="convex"/>
                </a:sp3d>
              </p:spPr>
              <p:txBody>
                <a:bodyPr vert="horz" wrap="square" lIns="0" tIns="88265" rIns="0" bIns="0" rtlCol="0">
                  <a:spAutoFit/>
                </a:bodyPr>
                <a:lstStyle/>
                <a:p>
                  <a:pPr marL="52705" algn="ctr">
                    <a:lnSpc>
                      <a:spcPct val="100000"/>
                    </a:lnSpc>
                    <a:spcBef>
                      <a:spcPts val="695"/>
                    </a:spcBef>
                  </a:pPr>
                  <a:r>
                    <a:rPr lang="es-ES" sz="1200" b="1" dirty="0">
                      <a:solidFill>
                        <a:srgbClr val="FFFFFF"/>
                      </a:solidFill>
                      <a:latin typeface="Century Gothic" panose="020B0502020202020204" pitchFamily="34" charset="0"/>
                      <a:cs typeface="Calibri"/>
                    </a:rPr>
                    <a:t>Actividades Clave</a:t>
                  </a:r>
                </a:p>
                <a:p>
                  <a:pPr marL="52705" algn="ctr">
                    <a:lnSpc>
                      <a:spcPct val="100000"/>
                    </a:lnSpc>
                    <a:spcBef>
                      <a:spcPts val="695"/>
                    </a:spcBef>
                  </a:pPr>
                  <a:endParaRPr lang="es-ES" sz="1200" b="1" dirty="0">
                    <a:solidFill>
                      <a:srgbClr val="FFFFFF"/>
                    </a:solidFill>
                    <a:latin typeface="Century Gothic" panose="020B0502020202020204" pitchFamily="34" charset="0"/>
                    <a:cs typeface="Calibri"/>
                  </a:endParaRPr>
                </a:p>
                <a:p>
                  <a:pPr marL="52705" algn="ctr">
                    <a:lnSpc>
                      <a:spcPct val="100000"/>
                    </a:lnSpc>
                    <a:spcBef>
                      <a:spcPts val="695"/>
                    </a:spcBef>
                  </a:pPr>
                  <a:endParaRPr lang="es-ES" sz="1200" b="1" dirty="0">
                    <a:solidFill>
                      <a:srgbClr val="FFFFFF"/>
                    </a:solidFill>
                    <a:latin typeface="Century Gothic" panose="020B0502020202020204" pitchFamily="34" charset="0"/>
                    <a:cs typeface="Calibri"/>
                  </a:endParaRPr>
                </a:p>
                <a:p>
                  <a:pPr marL="52705" algn="ctr">
                    <a:lnSpc>
                      <a:spcPct val="100000"/>
                    </a:lnSpc>
                    <a:spcBef>
                      <a:spcPts val="695"/>
                    </a:spcBef>
                  </a:pPr>
                  <a:endParaRPr lang="es-ES" sz="1200" b="1" dirty="0">
                    <a:solidFill>
                      <a:srgbClr val="FFFFFF"/>
                    </a:solidFill>
                    <a:latin typeface="Century Gothic" panose="020B0502020202020204" pitchFamily="34" charset="0"/>
                    <a:cs typeface="Calibri"/>
                  </a:endParaRPr>
                </a:p>
                <a:p>
                  <a:pPr marL="52705" algn="ctr">
                    <a:lnSpc>
                      <a:spcPct val="100000"/>
                    </a:lnSpc>
                    <a:spcBef>
                      <a:spcPts val="695"/>
                    </a:spcBef>
                  </a:pPr>
                  <a:endParaRPr sz="1200" dirty="0">
                    <a:latin typeface="Century Gothic" panose="020B0502020202020204" pitchFamily="34" charset="0"/>
                    <a:cs typeface="Calibri"/>
                  </a:endParaRPr>
                </a:p>
              </p:txBody>
            </p:sp>
            <p:sp>
              <p:nvSpPr>
                <p:cNvPr id="27" name="object 16">
                  <a:extLst>
                    <a:ext uri="{FF2B5EF4-FFF2-40B4-BE49-F238E27FC236}">
                      <a16:creationId xmlns:a16="http://schemas.microsoft.com/office/drawing/2014/main" id="{048D7E14-19BF-ECC7-4467-E328012266BB}"/>
                    </a:ext>
                  </a:extLst>
                </p:cNvPr>
                <p:cNvSpPr txBox="1"/>
                <p:nvPr/>
              </p:nvSpPr>
              <p:spPr>
                <a:xfrm>
                  <a:off x="590840" y="1845828"/>
                  <a:ext cx="1163146" cy="197490"/>
                </a:xfrm>
                <a:prstGeom prst="rect">
                  <a:avLst/>
                </a:prstGeom>
                <a:scene3d>
                  <a:camera prst="orthographicFront"/>
                  <a:lightRig rig="threePt" dir="t"/>
                </a:scene3d>
                <a:sp3d>
                  <a:bevelT prst="convex"/>
                </a:sp3d>
              </p:spPr>
              <p:txBody>
                <a:bodyPr vert="horz" wrap="square" lIns="0" tIns="12700" rIns="0" bIns="0" rtlCol="0">
                  <a:spAutoFit/>
                </a:bodyPr>
                <a:lstStyle/>
                <a:p>
                  <a:pPr marL="12700">
                    <a:lnSpc>
                      <a:spcPct val="100000"/>
                    </a:lnSpc>
                    <a:spcBef>
                      <a:spcPts val="100"/>
                    </a:spcBef>
                  </a:pPr>
                  <a:r>
                    <a:rPr lang="es-ES" sz="1200" b="1" dirty="0">
                      <a:solidFill>
                        <a:srgbClr val="FFFFFF"/>
                      </a:solidFill>
                      <a:latin typeface="Century Gothic" panose="020B0502020202020204" pitchFamily="34" charset="0"/>
                      <a:cs typeface="Calibri"/>
                    </a:rPr>
                    <a:t>Socios Claves</a:t>
                  </a:r>
                  <a:endParaRPr sz="1200" dirty="0">
                    <a:latin typeface="Century Gothic" panose="020B0502020202020204" pitchFamily="34" charset="0"/>
                    <a:cs typeface="Calibri"/>
                  </a:endParaRPr>
                </a:p>
              </p:txBody>
            </p:sp>
          </p:grpSp>
          <p:pic>
            <p:nvPicPr>
              <p:cNvPr id="7" name="Imagen 6" descr="Icono&#10;&#10;Descripción generada automáticamente">
                <a:extLst>
                  <a:ext uri="{FF2B5EF4-FFF2-40B4-BE49-F238E27FC236}">
                    <a16:creationId xmlns:a16="http://schemas.microsoft.com/office/drawing/2014/main" id="{7E0B4828-75DA-BB2F-D9D7-F9CD15F521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20281" y="2364360"/>
                <a:ext cx="1289459" cy="1581150"/>
              </a:xfrm>
              <a:prstGeom prst="rect">
                <a:avLst/>
              </a:prstGeom>
            </p:spPr>
          </p:pic>
          <p:sp>
            <p:nvSpPr>
              <p:cNvPr id="8" name="CuadroTexto 7">
                <a:extLst>
                  <a:ext uri="{FF2B5EF4-FFF2-40B4-BE49-F238E27FC236}">
                    <a16:creationId xmlns:a16="http://schemas.microsoft.com/office/drawing/2014/main" id="{FA622A40-2893-82DE-9ECC-66E4CEEDE80C}"/>
                  </a:ext>
                </a:extLst>
              </p:cNvPr>
              <p:cNvSpPr txBox="1"/>
              <p:nvPr/>
            </p:nvSpPr>
            <p:spPr>
              <a:xfrm>
                <a:off x="7305292" y="1719695"/>
                <a:ext cx="142963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200" b="1" dirty="0">
                    <a:solidFill>
                      <a:schemeClr val="bg1"/>
                    </a:solidFill>
                  </a:rPr>
                  <a:t>Segmentación de clientes</a:t>
                </a:r>
              </a:p>
            </p:txBody>
          </p:sp>
          <p:pic>
            <p:nvPicPr>
              <p:cNvPr id="9" name="Imagen 8" descr="Imagen que contiene oso, oso de peluche, tabla, pantalla&#10;&#10;Descripción generada automáticamente">
                <a:extLst>
                  <a:ext uri="{FF2B5EF4-FFF2-40B4-BE49-F238E27FC236}">
                    <a16:creationId xmlns:a16="http://schemas.microsoft.com/office/drawing/2014/main" id="{981AC592-E8DF-D9FC-9C8A-38402E67BF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1562" y="2961999"/>
                <a:ext cx="1072602" cy="938527"/>
              </a:xfrm>
              <a:prstGeom prst="rect">
                <a:avLst/>
              </a:prstGeom>
            </p:spPr>
          </p:pic>
          <p:sp>
            <p:nvSpPr>
              <p:cNvPr id="10" name="CuadroTexto 9">
                <a:extLst>
                  <a:ext uri="{FF2B5EF4-FFF2-40B4-BE49-F238E27FC236}">
                    <a16:creationId xmlns:a16="http://schemas.microsoft.com/office/drawing/2014/main" id="{6EF8C091-50DA-62B0-5664-D9EF338133A6}"/>
                  </a:ext>
                </a:extLst>
              </p:cNvPr>
              <p:cNvSpPr txBox="1"/>
              <p:nvPr/>
            </p:nvSpPr>
            <p:spPr>
              <a:xfrm>
                <a:off x="5518395" y="3079532"/>
                <a:ext cx="1647824" cy="1200329"/>
              </a:xfrm>
              <a:prstGeom prst="rect">
                <a:avLst/>
              </a:prstGeom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txBody>
              <a:bodyPr wrap="square" rtlCol="0">
                <a:spAutoFit/>
              </a:bodyPr>
              <a:lstStyle/>
              <a:p>
                <a:r>
                  <a:rPr lang="es-ES" sz="1200" b="1" dirty="0">
                    <a:solidFill>
                      <a:schemeClr val="bg1"/>
                    </a:solidFill>
                  </a:rPr>
                  <a:t>Canales</a:t>
                </a:r>
              </a:p>
              <a:p>
                <a:endParaRPr lang="es-ES" sz="1200" b="1" dirty="0">
                  <a:solidFill>
                    <a:schemeClr val="bg1"/>
                  </a:solidFill>
                </a:endParaRPr>
              </a:p>
              <a:p>
                <a:endParaRPr lang="es-ES" sz="1200" b="1" dirty="0">
                  <a:solidFill>
                    <a:schemeClr val="bg1"/>
                  </a:solidFill>
                </a:endParaRPr>
              </a:p>
              <a:p>
                <a:endParaRPr lang="es-ES" sz="1200" b="1" dirty="0">
                  <a:solidFill>
                    <a:schemeClr val="bg1"/>
                  </a:solidFill>
                </a:endParaRPr>
              </a:p>
              <a:p>
                <a:endParaRPr lang="es-ES" sz="1200" b="1" dirty="0">
                  <a:solidFill>
                    <a:schemeClr val="bg1"/>
                  </a:solidFill>
                </a:endParaRPr>
              </a:p>
              <a:p>
                <a:endParaRPr lang="es-ES" sz="12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11" name="Imagen 10" descr="Imagen que contiene tabla, pequeño, juguete, hombre&#10;&#10;Descripción generada automáticamente">
                <a:extLst>
                  <a:ext uri="{FF2B5EF4-FFF2-40B4-BE49-F238E27FC236}">
                    <a16:creationId xmlns:a16="http://schemas.microsoft.com/office/drawing/2014/main" id="{4C976464-89DD-1790-EBE1-5EB72B8671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27471" y="3319255"/>
                <a:ext cx="1364472" cy="868692"/>
              </a:xfrm>
              <a:prstGeom prst="rect">
                <a:avLst/>
              </a:prstGeom>
            </p:spPr>
          </p:pic>
          <p:sp>
            <p:nvSpPr>
              <p:cNvPr id="12" name="CuadroTexto 11">
                <a:extLst>
                  <a:ext uri="{FF2B5EF4-FFF2-40B4-BE49-F238E27FC236}">
                    <a16:creationId xmlns:a16="http://schemas.microsoft.com/office/drawing/2014/main" id="{EE09DF75-B575-3CA2-1858-B10ADDAD30D3}"/>
                  </a:ext>
                </a:extLst>
              </p:cNvPr>
              <p:cNvSpPr txBox="1"/>
              <p:nvPr/>
            </p:nvSpPr>
            <p:spPr>
              <a:xfrm>
                <a:off x="4815946" y="4519584"/>
                <a:ext cx="164782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200" b="1" dirty="0">
                    <a:solidFill>
                      <a:schemeClr val="bg1"/>
                    </a:solidFill>
                  </a:rPr>
                  <a:t>Ingresos</a:t>
                </a:r>
              </a:p>
            </p:txBody>
          </p:sp>
          <p:pic>
            <p:nvPicPr>
              <p:cNvPr id="13" name="Imagen 12" descr="Texto&#10;&#10;Descripción generada automáticamente con confianza baja">
                <a:extLst>
                  <a:ext uri="{FF2B5EF4-FFF2-40B4-BE49-F238E27FC236}">
                    <a16:creationId xmlns:a16="http://schemas.microsoft.com/office/drawing/2014/main" id="{2FE5662D-4E94-617B-DF05-41E504B5AE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8030" y="4388775"/>
                <a:ext cx="1647825" cy="1456265"/>
              </a:xfrm>
              <a:prstGeom prst="rect">
                <a:avLst/>
              </a:prstGeom>
            </p:spPr>
          </p:pic>
          <p:pic>
            <p:nvPicPr>
              <p:cNvPr id="14" name="Imagen 13" descr="Forma&#10;&#10;Descripción generada automáticamente con confianza baja">
                <a:extLst>
                  <a:ext uri="{FF2B5EF4-FFF2-40B4-BE49-F238E27FC236}">
                    <a16:creationId xmlns:a16="http://schemas.microsoft.com/office/drawing/2014/main" id="{E0BF00B7-7D32-5BD6-9C0A-E6CE9D1ECD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71722" y="4568012"/>
                <a:ext cx="1127874" cy="1127874"/>
              </a:xfrm>
              <a:prstGeom prst="rect">
                <a:avLst/>
              </a:prstGeom>
            </p:spPr>
          </p:pic>
          <p:sp>
            <p:nvSpPr>
              <p:cNvPr id="15" name="CuadroTexto 14">
                <a:extLst>
                  <a:ext uri="{FF2B5EF4-FFF2-40B4-BE49-F238E27FC236}">
                    <a16:creationId xmlns:a16="http://schemas.microsoft.com/office/drawing/2014/main" id="{FD4F5864-6BAA-E551-2C81-BFDEA99C7751}"/>
                  </a:ext>
                </a:extLst>
              </p:cNvPr>
              <p:cNvSpPr txBox="1"/>
              <p:nvPr/>
            </p:nvSpPr>
            <p:spPr>
              <a:xfrm>
                <a:off x="533653" y="4519584"/>
                <a:ext cx="164782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200" b="1" dirty="0">
                    <a:solidFill>
                      <a:schemeClr val="bg1"/>
                    </a:solidFill>
                  </a:rPr>
                  <a:t>Costos</a:t>
                </a:r>
              </a:p>
            </p:txBody>
          </p:sp>
          <p:sp>
            <p:nvSpPr>
              <p:cNvPr id="16" name="CuadroTexto 15">
                <a:extLst>
                  <a:ext uri="{FF2B5EF4-FFF2-40B4-BE49-F238E27FC236}">
                    <a16:creationId xmlns:a16="http://schemas.microsoft.com/office/drawing/2014/main" id="{30660686-78DA-9B88-A0F1-7A12BD0D81CA}"/>
                  </a:ext>
                </a:extLst>
              </p:cNvPr>
              <p:cNvSpPr txBox="1"/>
              <p:nvPr/>
            </p:nvSpPr>
            <p:spPr>
              <a:xfrm>
                <a:off x="3739681" y="1600200"/>
                <a:ext cx="1624652" cy="2677656"/>
              </a:xfrm>
              <a:prstGeom prst="rect">
                <a:avLst/>
              </a:prstGeom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txBody>
              <a:bodyPr wrap="square" rtlCol="0">
                <a:spAutoFit/>
              </a:bodyPr>
              <a:lstStyle/>
              <a:p>
                <a:r>
                  <a:rPr lang="es-ES" sz="1200" b="1" dirty="0">
                    <a:solidFill>
                      <a:schemeClr val="bg1"/>
                    </a:solidFill>
                  </a:rPr>
                  <a:t>Propuesta de valor</a:t>
                </a:r>
              </a:p>
              <a:p>
                <a:endParaRPr lang="es-ES" sz="1200" b="1" dirty="0">
                  <a:solidFill>
                    <a:schemeClr val="bg1"/>
                  </a:solidFill>
                </a:endParaRPr>
              </a:p>
              <a:p>
                <a:endParaRPr lang="es-ES" dirty="0"/>
              </a:p>
              <a:p>
                <a:endParaRPr lang="es-ES" dirty="0"/>
              </a:p>
              <a:p>
                <a:endParaRPr lang="es-ES" dirty="0"/>
              </a:p>
              <a:p>
                <a:endParaRPr lang="es-ES" dirty="0"/>
              </a:p>
              <a:p>
                <a:endParaRPr lang="es-ES" dirty="0"/>
              </a:p>
              <a:p>
                <a:endParaRPr lang="es-ES" dirty="0"/>
              </a:p>
              <a:p>
                <a:endParaRPr lang="es-ES" dirty="0"/>
              </a:p>
              <a:p>
                <a:endParaRPr lang="es-ES" dirty="0"/>
              </a:p>
            </p:txBody>
          </p:sp>
          <p:pic>
            <p:nvPicPr>
              <p:cNvPr id="17" name="Imagen 16" descr="Un globo de colores&#10;&#10;Descripción generada automáticamente con confianza media">
                <a:extLst>
                  <a:ext uri="{FF2B5EF4-FFF2-40B4-BE49-F238E27FC236}">
                    <a16:creationId xmlns:a16="http://schemas.microsoft.com/office/drawing/2014/main" id="{DEA9DCC2-6046-7C67-4C1F-0ECE0D7013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37592" y="2181360"/>
                <a:ext cx="1347846" cy="1688177"/>
              </a:xfrm>
              <a:prstGeom prst="rect">
                <a:avLst/>
              </a:prstGeom>
            </p:spPr>
          </p:pic>
          <p:pic>
            <p:nvPicPr>
              <p:cNvPr id="18" name="Imagen 17" descr="Icono&#10;&#10;Descripción generada automáticamente">
                <a:extLst>
                  <a:ext uri="{FF2B5EF4-FFF2-40B4-BE49-F238E27FC236}">
                    <a16:creationId xmlns:a16="http://schemas.microsoft.com/office/drawing/2014/main" id="{55ACB7CD-F218-239B-FE3F-287C7AF5DB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87742" y="2005783"/>
                <a:ext cx="1488436" cy="828810"/>
              </a:xfrm>
              <a:prstGeom prst="rect">
                <a:avLst/>
              </a:prstGeom>
            </p:spPr>
          </p:pic>
          <p:pic>
            <p:nvPicPr>
              <p:cNvPr id="19" name="Imagen 18" descr="Imagen que contiene interior, pequeño, tabla, naranja&#10;&#10;Descripción generada automáticamente">
                <a:extLst>
                  <a:ext uri="{FF2B5EF4-FFF2-40B4-BE49-F238E27FC236}">
                    <a16:creationId xmlns:a16="http://schemas.microsoft.com/office/drawing/2014/main" id="{07FD2CC6-7836-E838-46EE-EAD7031E9F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13571" y="3230212"/>
                <a:ext cx="1127875" cy="1127875"/>
              </a:xfrm>
              <a:prstGeom prst="rect">
                <a:avLst/>
              </a:prstGeom>
            </p:spPr>
          </p:pic>
          <p:pic>
            <p:nvPicPr>
              <p:cNvPr id="20" name="Imagen 19" descr="Forma&#10;&#10;Descripción generada automáticamente">
                <a:extLst>
                  <a:ext uri="{FF2B5EF4-FFF2-40B4-BE49-F238E27FC236}">
                    <a16:creationId xmlns:a16="http://schemas.microsoft.com/office/drawing/2014/main" id="{6BAEC19C-CEFA-4B3E-373C-A245721E6E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27607" y="2082272"/>
                <a:ext cx="989546" cy="788351"/>
              </a:xfrm>
              <a:prstGeom prst="rect">
                <a:avLst/>
              </a:prstGeom>
            </p:spPr>
          </p:pic>
        </p:grpSp>
        <p:sp>
          <p:nvSpPr>
            <p:cNvPr id="4" name="object 4">
              <a:extLst>
                <a:ext uri="{FF2B5EF4-FFF2-40B4-BE49-F238E27FC236}">
                  <a16:creationId xmlns:a16="http://schemas.microsoft.com/office/drawing/2014/main" id="{DAC91FDF-2256-B2CD-91A7-22BC7978686A}"/>
                </a:ext>
              </a:extLst>
            </p:cNvPr>
            <p:cNvSpPr txBox="1"/>
            <p:nvPr/>
          </p:nvSpPr>
          <p:spPr>
            <a:xfrm>
              <a:off x="1872091" y="506065"/>
              <a:ext cx="6078752" cy="90983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85000" lnSpcReduction="20000"/>
            </a:bodyPr>
            <a:lstStyle/>
            <a:p>
              <a:pPr marL="12700" defTabSz="914400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en-US" sz="5900" b="1" spc="-1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+mj-ea"/>
                  <a:cs typeface="+mj-cs"/>
                </a:rPr>
                <a:t>Modelo</a:t>
              </a:r>
              <a:r>
                <a:rPr lang="en-US" sz="5900" b="1" spc="-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+mj-ea"/>
                  <a:cs typeface="+mj-cs"/>
                </a:rPr>
                <a:t> Canvas</a:t>
              </a:r>
            </a:p>
          </p:txBody>
        </p:sp>
      </p:grpSp>
      <p:pic>
        <p:nvPicPr>
          <p:cNvPr id="30" name="Imagen 29">
            <a:extLst>
              <a:ext uri="{FF2B5EF4-FFF2-40B4-BE49-F238E27FC236}">
                <a16:creationId xmlns:a16="http://schemas.microsoft.com/office/drawing/2014/main" id="{86131D14-EDBD-4064-9EFD-A94E94C1E894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78139" t="30792" r="15582" b="58040"/>
          <a:stretch/>
        </p:blipFill>
        <p:spPr>
          <a:xfrm>
            <a:off x="8266235" y="255181"/>
            <a:ext cx="669852" cy="669851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4D15D4D7-F1D5-4EDE-8E4F-E4233A1B1147}"/>
              </a:ext>
            </a:extLst>
          </p:cNvPr>
          <p:cNvSpPr/>
          <p:nvPr/>
        </p:nvSpPr>
        <p:spPr>
          <a:xfrm>
            <a:off x="8141850" y="217060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10163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503069" y="254284"/>
            <a:ext cx="7788170" cy="4706410"/>
            <a:chOff x="88139" y="97596"/>
            <a:chExt cx="8732900" cy="5740077"/>
          </a:xfrm>
        </p:grpSpPr>
        <p:sp>
          <p:nvSpPr>
            <p:cNvPr id="3" name="object 4">
              <a:extLst>
                <a:ext uri="{FF2B5EF4-FFF2-40B4-BE49-F238E27FC236}">
                  <a16:creationId xmlns:a16="http://schemas.microsoft.com/office/drawing/2014/main" id="{76158F43-89B7-00F1-1AFC-EE7A0FCE7EBA}"/>
                </a:ext>
              </a:extLst>
            </p:cNvPr>
            <p:cNvSpPr txBox="1"/>
            <p:nvPr/>
          </p:nvSpPr>
          <p:spPr>
            <a:xfrm>
              <a:off x="1872091" y="506065"/>
              <a:ext cx="6078752" cy="90983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2500" lnSpcReduction="20000"/>
            </a:bodyPr>
            <a:lstStyle/>
            <a:p>
              <a:pPr marL="12700" algn="ctr" defTabSz="914400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en-US" sz="5900" b="1" spc="-1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+mj-ea"/>
                  <a:cs typeface="+mj-cs"/>
                </a:rPr>
                <a:t>Modelo</a:t>
              </a:r>
              <a:r>
                <a:rPr lang="en-US" sz="5900" b="1" spc="-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+mj-ea"/>
                  <a:cs typeface="+mj-cs"/>
                </a:rPr>
                <a:t> Canvas</a:t>
              </a:r>
            </a:p>
          </p:txBody>
        </p:sp>
        <p:sp>
          <p:nvSpPr>
            <p:cNvPr id="4" name="object 2">
              <a:extLst>
                <a:ext uri="{FF2B5EF4-FFF2-40B4-BE49-F238E27FC236}">
                  <a16:creationId xmlns:a16="http://schemas.microsoft.com/office/drawing/2014/main" id="{D2F2BC60-A83D-F8FE-40D9-3A4E4C78225F}"/>
                </a:ext>
              </a:extLst>
            </p:cNvPr>
            <p:cNvSpPr txBox="1"/>
            <p:nvPr/>
          </p:nvSpPr>
          <p:spPr>
            <a:xfrm>
              <a:off x="88139" y="97596"/>
              <a:ext cx="1883683" cy="5027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500" b="1" spc="-10" dirty="0">
                  <a:latin typeface="+mj-lt"/>
                  <a:cs typeface="Calibri"/>
                </a:rPr>
                <a:t>MODELO</a:t>
              </a:r>
              <a:r>
                <a:rPr sz="1500" b="1" spc="-55" dirty="0">
                  <a:latin typeface="+mj-lt"/>
                  <a:cs typeface="Calibri"/>
                </a:rPr>
                <a:t> </a:t>
              </a:r>
              <a:r>
                <a:rPr sz="1500" b="1" spc="-15" dirty="0">
                  <a:latin typeface="+mj-lt"/>
                  <a:cs typeface="Calibri"/>
                </a:rPr>
                <a:t>CANVAS</a:t>
              </a:r>
              <a:endParaRPr lang="es-ES" sz="1500" b="1" spc="-15" dirty="0">
                <a:latin typeface="+mj-lt"/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600" b="1" spc="-5" dirty="0">
                  <a:latin typeface="+mj-lt"/>
                </a:rPr>
                <a:t>De</a:t>
              </a:r>
              <a:r>
                <a:rPr lang="es-MX" sz="1600" b="1" spc="-20" dirty="0">
                  <a:latin typeface="+mj-lt"/>
                </a:rPr>
                <a:t> </a:t>
              </a:r>
              <a:r>
                <a:rPr lang="es-MX" sz="1600" b="1" spc="-5" dirty="0">
                  <a:latin typeface="+mj-lt"/>
                </a:rPr>
                <a:t>la idea</a:t>
              </a:r>
              <a:r>
                <a:rPr lang="es-MX" sz="1600" b="1" spc="-15" dirty="0">
                  <a:latin typeface="+mj-lt"/>
                </a:rPr>
                <a:t> </a:t>
              </a:r>
              <a:r>
                <a:rPr lang="es-MX" sz="1600" b="1" spc="-5" dirty="0">
                  <a:latin typeface="+mj-lt"/>
                </a:rPr>
                <a:t>al</a:t>
              </a:r>
              <a:r>
                <a:rPr lang="es-MX" sz="1600" b="1" spc="-15" dirty="0">
                  <a:latin typeface="+mj-lt"/>
                </a:rPr>
                <a:t> </a:t>
              </a:r>
              <a:r>
                <a:rPr lang="es-MX" sz="1600" b="1" spc="-5" dirty="0">
                  <a:latin typeface="+mj-lt"/>
                </a:rPr>
                <a:t>plan</a:t>
              </a:r>
              <a:endParaRPr sz="1500" b="1" dirty="0">
                <a:latin typeface="+mj-lt"/>
                <a:cs typeface="Calibri"/>
              </a:endParaRPr>
            </a:p>
          </p:txBody>
        </p:sp>
        <p:sp>
          <p:nvSpPr>
            <p:cNvPr id="5" name="object 7">
              <a:extLst>
                <a:ext uri="{FF2B5EF4-FFF2-40B4-BE49-F238E27FC236}">
                  <a16:creationId xmlns:a16="http://schemas.microsoft.com/office/drawing/2014/main" id="{5BD92838-C5A3-D5B5-1C37-7E23EE90C7C7}"/>
                </a:ext>
              </a:extLst>
            </p:cNvPr>
            <p:cNvSpPr/>
            <p:nvPr/>
          </p:nvSpPr>
          <p:spPr>
            <a:xfrm>
              <a:off x="252984" y="1412747"/>
              <a:ext cx="8568055" cy="4384675"/>
            </a:xfrm>
            <a:custGeom>
              <a:avLst/>
              <a:gdLst/>
              <a:ahLst/>
              <a:cxnLst/>
              <a:rect l="l" t="t" r="r" b="b"/>
              <a:pathLst>
                <a:path w="8568055" h="4384675">
                  <a:moveTo>
                    <a:pt x="7837170" y="0"/>
                  </a:moveTo>
                  <a:lnTo>
                    <a:pt x="730770" y="0"/>
                  </a:lnTo>
                  <a:lnTo>
                    <a:pt x="682722" y="1554"/>
                  </a:lnTo>
                  <a:lnTo>
                    <a:pt x="635503" y="6152"/>
                  </a:lnTo>
                  <a:lnTo>
                    <a:pt x="589211" y="13699"/>
                  </a:lnTo>
                  <a:lnTo>
                    <a:pt x="543941" y="24098"/>
                  </a:lnTo>
                  <a:lnTo>
                    <a:pt x="499790" y="37252"/>
                  </a:lnTo>
                  <a:lnTo>
                    <a:pt x="456854" y="53066"/>
                  </a:lnTo>
                  <a:lnTo>
                    <a:pt x="415230" y="71442"/>
                  </a:lnTo>
                  <a:lnTo>
                    <a:pt x="375013" y="92286"/>
                  </a:lnTo>
                  <a:lnTo>
                    <a:pt x="336299" y="115500"/>
                  </a:lnTo>
                  <a:lnTo>
                    <a:pt x="299187" y="140988"/>
                  </a:lnTo>
                  <a:lnTo>
                    <a:pt x="263770" y="168654"/>
                  </a:lnTo>
                  <a:lnTo>
                    <a:pt x="230147" y="198402"/>
                  </a:lnTo>
                  <a:lnTo>
                    <a:pt x="198412" y="230135"/>
                  </a:lnTo>
                  <a:lnTo>
                    <a:pt x="168663" y="263758"/>
                  </a:lnTo>
                  <a:lnTo>
                    <a:pt x="140996" y="299173"/>
                  </a:lnTo>
                  <a:lnTo>
                    <a:pt x="115507" y="336285"/>
                  </a:lnTo>
                  <a:lnTo>
                    <a:pt x="92291" y="374997"/>
                  </a:lnTo>
                  <a:lnTo>
                    <a:pt x="71447" y="415214"/>
                  </a:lnTo>
                  <a:lnTo>
                    <a:pt x="53069" y="456838"/>
                  </a:lnTo>
                  <a:lnTo>
                    <a:pt x="37255" y="499774"/>
                  </a:lnTo>
                  <a:lnTo>
                    <a:pt x="24100" y="543925"/>
                  </a:lnTo>
                  <a:lnTo>
                    <a:pt x="13700" y="589195"/>
                  </a:lnTo>
                  <a:lnTo>
                    <a:pt x="6153" y="635488"/>
                  </a:lnTo>
                  <a:lnTo>
                    <a:pt x="1554" y="682708"/>
                  </a:lnTo>
                  <a:lnTo>
                    <a:pt x="0" y="730757"/>
                  </a:lnTo>
                  <a:lnTo>
                    <a:pt x="0" y="3653790"/>
                  </a:lnTo>
                  <a:lnTo>
                    <a:pt x="1554" y="3701839"/>
                  </a:lnTo>
                  <a:lnTo>
                    <a:pt x="6153" y="3749059"/>
                  </a:lnTo>
                  <a:lnTo>
                    <a:pt x="13700" y="3795352"/>
                  </a:lnTo>
                  <a:lnTo>
                    <a:pt x="24100" y="3840622"/>
                  </a:lnTo>
                  <a:lnTo>
                    <a:pt x="37255" y="3884773"/>
                  </a:lnTo>
                  <a:lnTo>
                    <a:pt x="53069" y="3927709"/>
                  </a:lnTo>
                  <a:lnTo>
                    <a:pt x="71447" y="3969333"/>
                  </a:lnTo>
                  <a:lnTo>
                    <a:pt x="92291" y="4009550"/>
                  </a:lnTo>
                  <a:lnTo>
                    <a:pt x="115507" y="4048262"/>
                  </a:lnTo>
                  <a:lnTo>
                    <a:pt x="140996" y="4085374"/>
                  </a:lnTo>
                  <a:lnTo>
                    <a:pt x="168663" y="4120789"/>
                  </a:lnTo>
                  <a:lnTo>
                    <a:pt x="198412" y="4154412"/>
                  </a:lnTo>
                  <a:lnTo>
                    <a:pt x="230147" y="4186145"/>
                  </a:lnTo>
                  <a:lnTo>
                    <a:pt x="263770" y="4215893"/>
                  </a:lnTo>
                  <a:lnTo>
                    <a:pt x="299187" y="4243559"/>
                  </a:lnTo>
                  <a:lnTo>
                    <a:pt x="336299" y="4269047"/>
                  </a:lnTo>
                  <a:lnTo>
                    <a:pt x="375013" y="4292261"/>
                  </a:lnTo>
                  <a:lnTo>
                    <a:pt x="415230" y="4313105"/>
                  </a:lnTo>
                  <a:lnTo>
                    <a:pt x="456854" y="4331481"/>
                  </a:lnTo>
                  <a:lnTo>
                    <a:pt x="499790" y="4347295"/>
                  </a:lnTo>
                  <a:lnTo>
                    <a:pt x="543941" y="4360449"/>
                  </a:lnTo>
                  <a:lnTo>
                    <a:pt x="589211" y="4370848"/>
                  </a:lnTo>
                  <a:lnTo>
                    <a:pt x="635503" y="4378395"/>
                  </a:lnTo>
                  <a:lnTo>
                    <a:pt x="682722" y="4382993"/>
                  </a:lnTo>
                  <a:lnTo>
                    <a:pt x="730770" y="4384548"/>
                  </a:lnTo>
                  <a:lnTo>
                    <a:pt x="7837170" y="4384548"/>
                  </a:lnTo>
                  <a:lnTo>
                    <a:pt x="7885219" y="4382993"/>
                  </a:lnTo>
                  <a:lnTo>
                    <a:pt x="7932439" y="4378395"/>
                  </a:lnTo>
                  <a:lnTo>
                    <a:pt x="7978732" y="4370848"/>
                  </a:lnTo>
                  <a:lnTo>
                    <a:pt x="8024002" y="4360449"/>
                  </a:lnTo>
                  <a:lnTo>
                    <a:pt x="8068153" y="4347295"/>
                  </a:lnTo>
                  <a:lnTo>
                    <a:pt x="8111089" y="4331481"/>
                  </a:lnTo>
                  <a:lnTo>
                    <a:pt x="8152713" y="4313105"/>
                  </a:lnTo>
                  <a:lnTo>
                    <a:pt x="8192930" y="4292261"/>
                  </a:lnTo>
                  <a:lnTo>
                    <a:pt x="8231642" y="4269047"/>
                  </a:lnTo>
                  <a:lnTo>
                    <a:pt x="8268754" y="4243559"/>
                  </a:lnTo>
                  <a:lnTo>
                    <a:pt x="8304169" y="4215893"/>
                  </a:lnTo>
                  <a:lnTo>
                    <a:pt x="8337792" y="4186145"/>
                  </a:lnTo>
                  <a:lnTo>
                    <a:pt x="8369525" y="4154412"/>
                  </a:lnTo>
                  <a:lnTo>
                    <a:pt x="8399273" y="4120789"/>
                  </a:lnTo>
                  <a:lnTo>
                    <a:pt x="8426939" y="4085374"/>
                  </a:lnTo>
                  <a:lnTo>
                    <a:pt x="8452427" y="4048262"/>
                  </a:lnTo>
                  <a:lnTo>
                    <a:pt x="8475641" y="4009550"/>
                  </a:lnTo>
                  <a:lnTo>
                    <a:pt x="8496485" y="3969333"/>
                  </a:lnTo>
                  <a:lnTo>
                    <a:pt x="8514861" y="3927709"/>
                  </a:lnTo>
                  <a:lnTo>
                    <a:pt x="8530675" y="3884773"/>
                  </a:lnTo>
                  <a:lnTo>
                    <a:pt x="8543829" y="3840622"/>
                  </a:lnTo>
                  <a:lnTo>
                    <a:pt x="8554228" y="3795352"/>
                  </a:lnTo>
                  <a:lnTo>
                    <a:pt x="8561775" y="3749059"/>
                  </a:lnTo>
                  <a:lnTo>
                    <a:pt x="8566373" y="3701839"/>
                  </a:lnTo>
                  <a:lnTo>
                    <a:pt x="8567928" y="3653790"/>
                  </a:lnTo>
                  <a:lnTo>
                    <a:pt x="8567928" y="730757"/>
                  </a:lnTo>
                  <a:lnTo>
                    <a:pt x="8566373" y="682708"/>
                  </a:lnTo>
                  <a:lnTo>
                    <a:pt x="8561775" y="635488"/>
                  </a:lnTo>
                  <a:lnTo>
                    <a:pt x="8554228" y="589195"/>
                  </a:lnTo>
                  <a:lnTo>
                    <a:pt x="8543829" y="543925"/>
                  </a:lnTo>
                  <a:lnTo>
                    <a:pt x="8530675" y="499774"/>
                  </a:lnTo>
                  <a:lnTo>
                    <a:pt x="8514861" y="456838"/>
                  </a:lnTo>
                  <a:lnTo>
                    <a:pt x="8496485" y="415214"/>
                  </a:lnTo>
                  <a:lnTo>
                    <a:pt x="8475641" y="374997"/>
                  </a:lnTo>
                  <a:lnTo>
                    <a:pt x="8452427" y="336285"/>
                  </a:lnTo>
                  <a:lnTo>
                    <a:pt x="8426939" y="299173"/>
                  </a:lnTo>
                  <a:lnTo>
                    <a:pt x="8399273" y="263758"/>
                  </a:lnTo>
                  <a:lnTo>
                    <a:pt x="8369525" y="230135"/>
                  </a:lnTo>
                  <a:lnTo>
                    <a:pt x="8337792" y="198402"/>
                  </a:lnTo>
                  <a:lnTo>
                    <a:pt x="8304169" y="168654"/>
                  </a:lnTo>
                  <a:lnTo>
                    <a:pt x="8268754" y="140988"/>
                  </a:lnTo>
                  <a:lnTo>
                    <a:pt x="8231642" y="115500"/>
                  </a:lnTo>
                  <a:lnTo>
                    <a:pt x="8192930" y="92286"/>
                  </a:lnTo>
                  <a:lnTo>
                    <a:pt x="8152713" y="71442"/>
                  </a:lnTo>
                  <a:lnTo>
                    <a:pt x="8111089" y="53066"/>
                  </a:lnTo>
                  <a:lnTo>
                    <a:pt x="8068153" y="37252"/>
                  </a:lnTo>
                  <a:lnTo>
                    <a:pt x="8024002" y="24098"/>
                  </a:lnTo>
                  <a:lnTo>
                    <a:pt x="7978732" y="13699"/>
                  </a:lnTo>
                  <a:lnTo>
                    <a:pt x="7932439" y="6152"/>
                  </a:lnTo>
                  <a:lnTo>
                    <a:pt x="7885219" y="1554"/>
                  </a:lnTo>
                  <a:lnTo>
                    <a:pt x="7837170" y="0"/>
                  </a:lnTo>
                  <a:close/>
                </a:path>
              </a:pathLst>
            </a:custGeom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wrap="square" lIns="0" tIns="0" rIns="0" bIns="0" rtlCol="0"/>
            <a:lstStyle/>
            <a:p>
              <a:endParaRPr sz="1600" b="1">
                <a:latin typeface="+mj-lt"/>
              </a:endParaRPr>
            </a:p>
          </p:txBody>
        </p:sp>
        <p:sp>
          <p:nvSpPr>
            <p:cNvPr id="6" name="object 8">
              <a:extLst>
                <a:ext uri="{FF2B5EF4-FFF2-40B4-BE49-F238E27FC236}">
                  <a16:creationId xmlns:a16="http://schemas.microsoft.com/office/drawing/2014/main" id="{53D4F3CD-F838-6B7A-6716-0E1D97B87942}"/>
                </a:ext>
              </a:extLst>
            </p:cNvPr>
            <p:cNvSpPr/>
            <p:nvPr/>
          </p:nvSpPr>
          <p:spPr>
            <a:xfrm>
              <a:off x="388556" y="1623075"/>
              <a:ext cx="8296909" cy="4093845"/>
            </a:xfrm>
            <a:custGeom>
              <a:avLst/>
              <a:gdLst/>
              <a:ahLst/>
              <a:cxnLst/>
              <a:rect l="l" t="t" r="r" b="b"/>
              <a:pathLst>
                <a:path w="8296909" h="4093845">
                  <a:moveTo>
                    <a:pt x="1367028" y="0"/>
                  </a:moveTo>
                  <a:lnTo>
                    <a:pt x="683514" y="0"/>
                  </a:lnTo>
                  <a:lnTo>
                    <a:pt x="634695" y="1727"/>
                  </a:lnTo>
                  <a:lnTo>
                    <a:pt x="586803" y="6794"/>
                  </a:lnTo>
                  <a:lnTo>
                    <a:pt x="539965" y="15113"/>
                  </a:lnTo>
                  <a:lnTo>
                    <a:pt x="494271" y="26543"/>
                  </a:lnTo>
                  <a:lnTo>
                    <a:pt x="449859" y="40982"/>
                  </a:lnTo>
                  <a:lnTo>
                    <a:pt x="406831" y="58331"/>
                  </a:lnTo>
                  <a:lnTo>
                    <a:pt x="365315" y="78447"/>
                  </a:lnTo>
                  <a:lnTo>
                    <a:pt x="325412" y="101219"/>
                  </a:lnTo>
                  <a:lnTo>
                    <a:pt x="287248" y="126542"/>
                  </a:lnTo>
                  <a:lnTo>
                    <a:pt x="250939" y="154292"/>
                  </a:lnTo>
                  <a:lnTo>
                    <a:pt x="216585" y="184353"/>
                  </a:lnTo>
                  <a:lnTo>
                    <a:pt x="184327" y="216623"/>
                  </a:lnTo>
                  <a:lnTo>
                    <a:pt x="154266" y="250964"/>
                  </a:lnTo>
                  <a:lnTo>
                    <a:pt x="126517" y="287286"/>
                  </a:lnTo>
                  <a:lnTo>
                    <a:pt x="101193" y="325450"/>
                  </a:lnTo>
                  <a:lnTo>
                    <a:pt x="78422" y="365353"/>
                  </a:lnTo>
                  <a:lnTo>
                    <a:pt x="58305" y="406869"/>
                  </a:lnTo>
                  <a:lnTo>
                    <a:pt x="40970" y="449897"/>
                  </a:lnTo>
                  <a:lnTo>
                    <a:pt x="26530" y="494309"/>
                  </a:lnTo>
                  <a:lnTo>
                    <a:pt x="15087" y="539991"/>
                  </a:lnTo>
                  <a:lnTo>
                    <a:pt x="6781" y="586828"/>
                  </a:lnTo>
                  <a:lnTo>
                    <a:pt x="1714" y="634707"/>
                  </a:lnTo>
                  <a:lnTo>
                    <a:pt x="0" y="683514"/>
                  </a:lnTo>
                  <a:lnTo>
                    <a:pt x="0" y="2796540"/>
                  </a:lnTo>
                  <a:lnTo>
                    <a:pt x="1367028" y="2796540"/>
                  </a:lnTo>
                  <a:lnTo>
                    <a:pt x="1367028" y="0"/>
                  </a:lnTo>
                  <a:close/>
                </a:path>
                <a:path w="8296909" h="4093845">
                  <a:moveTo>
                    <a:pt x="4104132" y="2919984"/>
                  </a:moveTo>
                  <a:lnTo>
                    <a:pt x="0" y="2919984"/>
                  </a:lnTo>
                  <a:lnTo>
                    <a:pt x="0" y="3506724"/>
                  </a:lnTo>
                  <a:lnTo>
                    <a:pt x="1943" y="3554857"/>
                  </a:lnTo>
                  <a:lnTo>
                    <a:pt x="7670" y="3601910"/>
                  </a:lnTo>
                  <a:lnTo>
                    <a:pt x="17043" y="3647744"/>
                  </a:lnTo>
                  <a:lnTo>
                    <a:pt x="29908" y="3692207"/>
                  </a:lnTo>
                  <a:lnTo>
                    <a:pt x="46101" y="3735133"/>
                  </a:lnTo>
                  <a:lnTo>
                    <a:pt x="65481" y="3776395"/>
                  </a:lnTo>
                  <a:lnTo>
                    <a:pt x="87896" y="3815829"/>
                  </a:lnTo>
                  <a:lnTo>
                    <a:pt x="113207" y="3853281"/>
                  </a:lnTo>
                  <a:lnTo>
                    <a:pt x="141236" y="3888600"/>
                  </a:lnTo>
                  <a:lnTo>
                    <a:pt x="171843" y="3921633"/>
                  </a:lnTo>
                  <a:lnTo>
                    <a:pt x="204889" y="3952252"/>
                  </a:lnTo>
                  <a:lnTo>
                    <a:pt x="240220" y="3980281"/>
                  </a:lnTo>
                  <a:lnTo>
                    <a:pt x="277672" y="4005580"/>
                  </a:lnTo>
                  <a:lnTo>
                    <a:pt x="317093" y="4027995"/>
                  </a:lnTo>
                  <a:lnTo>
                    <a:pt x="358355" y="4047363"/>
                  </a:lnTo>
                  <a:lnTo>
                    <a:pt x="401281" y="4063568"/>
                  </a:lnTo>
                  <a:lnTo>
                    <a:pt x="445731" y="4076420"/>
                  </a:lnTo>
                  <a:lnTo>
                    <a:pt x="491566" y="4085793"/>
                  </a:lnTo>
                  <a:lnTo>
                    <a:pt x="538607" y="4091521"/>
                  </a:lnTo>
                  <a:lnTo>
                    <a:pt x="586740" y="4093464"/>
                  </a:lnTo>
                  <a:lnTo>
                    <a:pt x="4104132" y="4093464"/>
                  </a:lnTo>
                  <a:lnTo>
                    <a:pt x="4104132" y="2919984"/>
                  </a:lnTo>
                  <a:close/>
                </a:path>
                <a:path w="8296909" h="4093845">
                  <a:moveTo>
                    <a:pt x="8296656" y="2919984"/>
                  </a:moveTo>
                  <a:lnTo>
                    <a:pt x="4247388" y="2919984"/>
                  </a:lnTo>
                  <a:lnTo>
                    <a:pt x="4247388" y="4093464"/>
                  </a:lnTo>
                  <a:lnTo>
                    <a:pt x="7709916" y="4093464"/>
                  </a:lnTo>
                  <a:lnTo>
                    <a:pt x="7758036" y="4091521"/>
                  </a:lnTo>
                  <a:lnTo>
                    <a:pt x="7805090" y="4085793"/>
                  </a:lnTo>
                  <a:lnTo>
                    <a:pt x="7850924" y="4076420"/>
                  </a:lnTo>
                  <a:lnTo>
                    <a:pt x="7895387" y="4063568"/>
                  </a:lnTo>
                  <a:lnTo>
                    <a:pt x="7938313" y="4047363"/>
                  </a:lnTo>
                  <a:lnTo>
                    <a:pt x="7979575" y="4027995"/>
                  </a:lnTo>
                  <a:lnTo>
                    <a:pt x="8019008" y="4005580"/>
                  </a:lnTo>
                  <a:lnTo>
                    <a:pt x="8056461" y="3980281"/>
                  </a:lnTo>
                  <a:lnTo>
                    <a:pt x="8091779" y="3952252"/>
                  </a:lnTo>
                  <a:lnTo>
                    <a:pt x="8124812" y="3921633"/>
                  </a:lnTo>
                  <a:lnTo>
                    <a:pt x="8155432" y="3888600"/>
                  </a:lnTo>
                  <a:lnTo>
                    <a:pt x="8183461" y="3853281"/>
                  </a:lnTo>
                  <a:lnTo>
                    <a:pt x="8208759" y="3815829"/>
                  </a:lnTo>
                  <a:lnTo>
                    <a:pt x="8231175" y="3776395"/>
                  </a:lnTo>
                  <a:lnTo>
                    <a:pt x="8250555" y="3735133"/>
                  </a:lnTo>
                  <a:lnTo>
                    <a:pt x="8266747" y="3692207"/>
                  </a:lnTo>
                  <a:lnTo>
                    <a:pt x="8279600" y="3647744"/>
                  </a:lnTo>
                  <a:lnTo>
                    <a:pt x="8288972" y="3601910"/>
                  </a:lnTo>
                  <a:lnTo>
                    <a:pt x="8294700" y="3554857"/>
                  </a:lnTo>
                  <a:lnTo>
                    <a:pt x="8296656" y="3506724"/>
                  </a:lnTo>
                  <a:lnTo>
                    <a:pt x="8296656" y="2919984"/>
                  </a:lnTo>
                  <a:close/>
                </a:path>
                <a:path w="8296909" h="4093845">
                  <a:moveTo>
                    <a:pt x="8296656" y="684276"/>
                  </a:moveTo>
                  <a:lnTo>
                    <a:pt x="8294929" y="635406"/>
                  </a:lnTo>
                  <a:lnTo>
                    <a:pt x="8289861" y="587463"/>
                  </a:lnTo>
                  <a:lnTo>
                    <a:pt x="8281530" y="540562"/>
                  </a:lnTo>
                  <a:lnTo>
                    <a:pt x="8270087" y="494830"/>
                  </a:lnTo>
                  <a:lnTo>
                    <a:pt x="8255635" y="450354"/>
                  </a:lnTo>
                  <a:lnTo>
                    <a:pt x="8238274" y="407289"/>
                  </a:lnTo>
                  <a:lnTo>
                    <a:pt x="8218144" y="365721"/>
                  </a:lnTo>
                  <a:lnTo>
                    <a:pt x="8195348" y="325767"/>
                  </a:lnTo>
                  <a:lnTo>
                    <a:pt x="8169999" y="287566"/>
                  </a:lnTo>
                  <a:lnTo>
                    <a:pt x="8142224" y="251206"/>
                  </a:lnTo>
                  <a:lnTo>
                    <a:pt x="8112125" y="216827"/>
                  </a:lnTo>
                  <a:lnTo>
                    <a:pt x="8079829" y="184531"/>
                  </a:lnTo>
                  <a:lnTo>
                    <a:pt x="8045450" y="154432"/>
                  </a:lnTo>
                  <a:lnTo>
                    <a:pt x="8009090" y="126657"/>
                  </a:lnTo>
                  <a:lnTo>
                    <a:pt x="7970888" y="101307"/>
                  </a:lnTo>
                  <a:lnTo>
                    <a:pt x="7930934" y="78511"/>
                  </a:lnTo>
                  <a:lnTo>
                    <a:pt x="7889367" y="58381"/>
                  </a:lnTo>
                  <a:lnTo>
                    <a:pt x="7846301" y="41021"/>
                  </a:lnTo>
                  <a:lnTo>
                    <a:pt x="7801826" y="26568"/>
                  </a:lnTo>
                  <a:lnTo>
                    <a:pt x="7756093" y="15125"/>
                  </a:lnTo>
                  <a:lnTo>
                    <a:pt x="7709192" y="6794"/>
                  </a:lnTo>
                  <a:lnTo>
                    <a:pt x="7661249" y="1727"/>
                  </a:lnTo>
                  <a:lnTo>
                    <a:pt x="7612380" y="0"/>
                  </a:lnTo>
                  <a:lnTo>
                    <a:pt x="6928104" y="0"/>
                  </a:lnTo>
                  <a:lnTo>
                    <a:pt x="6928104" y="2796540"/>
                  </a:lnTo>
                  <a:lnTo>
                    <a:pt x="8296656" y="2796540"/>
                  </a:lnTo>
                  <a:lnTo>
                    <a:pt x="8296656" y="684276"/>
                  </a:lnTo>
                  <a:close/>
                </a:path>
              </a:pathLst>
            </a:custGeom>
            <a:solidFill>
              <a:srgbClr val="00B0F0"/>
            </a:solidFill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wrap="square" lIns="0" tIns="0" rIns="0" bIns="0" rtlCol="0"/>
            <a:lstStyle/>
            <a:p>
              <a:endParaRPr sz="1600" b="1">
                <a:latin typeface="+mj-lt"/>
              </a:endParaRPr>
            </a:p>
          </p:txBody>
        </p:sp>
        <p:sp>
          <p:nvSpPr>
            <p:cNvPr id="7" name="object 10">
              <a:extLst>
                <a:ext uri="{FF2B5EF4-FFF2-40B4-BE49-F238E27FC236}">
                  <a16:creationId xmlns:a16="http://schemas.microsoft.com/office/drawing/2014/main" id="{246F02AB-EA6D-CAF8-7E5C-3D1D12E3E17A}"/>
                </a:ext>
              </a:extLst>
            </p:cNvPr>
            <p:cNvSpPr txBox="1"/>
            <p:nvPr/>
          </p:nvSpPr>
          <p:spPr>
            <a:xfrm>
              <a:off x="7391401" y="2348610"/>
              <a:ext cx="1188718" cy="76431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600" b="1" dirty="0">
                  <a:solidFill>
                    <a:srgbClr val="FFFFFF"/>
                  </a:solidFill>
                  <a:latin typeface="+mj-lt"/>
                  <a:cs typeface="Calibri"/>
                </a:rPr>
                <a:t>2</a:t>
              </a:r>
            </a:p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600" b="1" dirty="0">
                  <a:solidFill>
                    <a:srgbClr val="FFFFFF"/>
                  </a:solidFill>
                  <a:latin typeface="+mj-lt"/>
                  <a:cs typeface="Calibri"/>
                </a:rPr>
                <a:t>A QUIEN BENEFICIA?</a:t>
              </a:r>
              <a:endParaRPr sz="1600" b="1" dirty="0">
                <a:latin typeface="+mj-lt"/>
                <a:cs typeface="Calibri"/>
              </a:endParaRPr>
            </a:p>
          </p:txBody>
        </p:sp>
        <p:sp>
          <p:nvSpPr>
            <p:cNvPr id="8" name="object 12">
              <a:extLst>
                <a:ext uri="{FF2B5EF4-FFF2-40B4-BE49-F238E27FC236}">
                  <a16:creationId xmlns:a16="http://schemas.microsoft.com/office/drawing/2014/main" id="{4FE1DF50-3EEA-97F4-7813-2FAB67EEB3E3}"/>
                </a:ext>
              </a:extLst>
            </p:cNvPr>
            <p:cNvSpPr txBox="1"/>
            <p:nvPr/>
          </p:nvSpPr>
          <p:spPr>
            <a:xfrm>
              <a:off x="5532120" y="1568196"/>
              <a:ext cx="1647825" cy="1429879"/>
            </a:xfrm>
            <a:prstGeom prst="rect">
              <a:avLst/>
            </a:pr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48000">
                  <a:schemeClr val="bg2">
                    <a:lumMod val="75000"/>
                  </a:schemeClr>
                </a:gs>
                <a:gs pos="100000">
                  <a:srgbClr val="FFFF00"/>
                </a:gs>
              </a:gsLst>
              <a:lin ang="16200000" scaled="1"/>
            </a:gradFill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vert="horz" wrap="square" lIns="0" tIns="44450" rIns="0" bIns="0" rtlCol="0">
              <a:spAutoFit/>
            </a:bodyPr>
            <a:lstStyle/>
            <a:p>
              <a:pPr marR="14604" algn="ctr">
                <a:lnSpc>
                  <a:spcPct val="100000"/>
                </a:lnSpc>
                <a:spcBef>
                  <a:spcPts val="350"/>
                </a:spcBef>
              </a:pPr>
              <a:r>
                <a:rPr sz="1600" b="1" dirty="0">
                  <a:latin typeface="+mj-lt"/>
                  <a:cs typeface="Calibri"/>
                </a:rPr>
                <a:t>4</a:t>
              </a:r>
              <a:endParaRPr lang="es-ES" sz="1600" b="1" dirty="0">
                <a:latin typeface="+mj-lt"/>
                <a:cs typeface="Calibri"/>
              </a:endParaRPr>
            </a:p>
            <a:p>
              <a:pPr marR="14604" algn="ctr">
                <a:lnSpc>
                  <a:spcPct val="100000"/>
                </a:lnSpc>
                <a:spcBef>
                  <a:spcPts val="350"/>
                </a:spcBef>
              </a:pPr>
              <a:endParaRPr lang="es-ES" sz="1600" b="1" dirty="0">
                <a:solidFill>
                  <a:srgbClr val="FFFFFF"/>
                </a:solidFill>
                <a:latin typeface="+mj-lt"/>
                <a:cs typeface="Calibri"/>
              </a:endParaRPr>
            </a:p>
            <a:p>
              <a:pPr marR="14604" algn="ctr">
                <a:lnSpc>
                  <a:spcPct val="100000"/>
                </a:lnSpc>
                <a:spcBef>
                  <a:spcPts val="350"/>
                </a:spcBef>
              </a:pPr>
              <a:r>
                <a:rPr lang="es-ES" sz="1600" b="1" dirty="0">
                  <a:solidFill>
                    <a:srgbClr val="FFFFFF"/>
                  </a:solidFill>
                  <a:latin typeface="+mj-lt"/>
                  <a:cs typeface="Calibri"/>
                </a:rPr>
                <a:t>COMO TE RELACIONAS</a:t>
              </a:r>
            </a:p>
            <a:p>
              <a:pPr marR="14604" algn="ctr">
                <a:lnSpc>
                  <a:spcPct val="100000"/>
                </a:lnSpc>
                <a:spcBef>
                  <a:spcPts val="350"/>
                </a:spcBef>
              </a:pPr>
              <a:endParaRPr sz="1600" b="1" dirty="0">
                <a:latin typeface="+mj-lt"/>
                <a:cs typeface="Calibri"/>
              </a:endParaRPr>
            </a:p>
          </p:txBody>
        </p:sp>
        <p:sp>
          <p:nvSpPr>
            <p:cNvPr id="9" name="object 13">
              <a:extLst>
                <a:ext uri="{FF2B5EF4-FFF2-40B4-BE49-F238E27FC236}">
                  <a16:creationId xmlns:a16="http://schemas.microsoft.com/office/drawing/2014/main" id="{A8B2B6A6-50EE-B49E-A76F-4EC5B405E2D7}"/>
                </a:ext>
              </a:extLst>
            </p:cNvPr>
            <p:cNvSpPr txBox="1"/>
            <p:nvPr/>
          </p:nvSpPr>
          <p:spPr>
            <a:xfrm>
              <a:off x="4978609" y="4641510"/>
              <a:ext cx="2105131" cy="85710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sz="1400" b="1" dirty="0">
                  <a:latin typeface="+mj-lt"/>
                  <a:cs typeface="Calibri"/>
                </a:rPr>
                <a:t>5</a:t>
              </a:r>
              <a:endParaRPr lang="es-ES" sz="1400" b="1" dirty="0">
                <a:latin typeface="+mj-lt"/>
                <a:cs typeface="Calibri"/>
              </a:endParaRPr>
            </a:p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400" b="1" dirty="0">
                  <a:latin typeface="+mj-lt"/>
                  <a:cs typeface="Calibri"/>
                </a:rPr>
                <a:t>QUE OBTIENES  Y COMO LO OBTIENES</a:t>
              </a:r>
              <a:r>
                <a:rPr lang="es-ES" sz="1600" b="1" dirty="0">
                  <a:latin typeface="+mj-lt"/>
                  <a:cs typeface="Calibri"/>
                </a:rPr>
                <a:t>?</a:t>
              </a:r>
              <a:endParaRPr sz="1600" b="1" dirty="0">
                <a:latin typeface="+mj-lt"/>
                <a:cs typeface="Calibri"/>
              </a:endParaRPr>
            </a:p>
          </p:txBody>
        </p:sp>
        <p:sp>
          <p:nvSpPr>
            <p:cNvPr id="10" name="object 14">
              <a:extLst>
                <a:ext uri="{FF2B5EF4-FFF2-40B4-BE49-F238E27FC236}">
                  <a16:creationId xmlns:a16="http://schemas.microsoft.com/office/drawing/2014/main" id="{6817D52E-3344-4D17-D875-FCFC0121267A}"/>
                </a:ext>
              </a:extLst>
            </p:cNvPr>
            <p:cNvSpPr txBox="1"/>
            <p:nvPr/>
          </p:nvSpPr>
          <p:spPr>
            <a:xfrm>
              <a:off x="1913108" y="2993211"/>
              <a:ext cx="1618332" cy="1353576"/>
            </a:xfrm>
            <a:prstGeom prst="rect">
              <a:avLst/>
            </a:pr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48000">
                  <a:srgbClr val="FF0000"/>
                </a:gs>
                <a:gs pos="100000">
                  <a:srgbClr val="FFFF00"/>
                </a:gs>
              </a:gsLst>
              <a:lin ang="16200000" scaled="1"/>
            </a:gradFill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vert="horz" wrap="square" lIns="0" tIns="19685" rIns="0" bIns="0" rtlCol="0">
              <a:spAutoFit/>
            </a:bodyPr>
            <a:lstStyle/>
            <a:p>
              <a:pPr marR="57785" algn="ctr">
                <a:lnSpc>
                  <a:spcPct val="100000"/>
                </a:lnSpc>
                <a:spcBef>
                  <a:spcPts val="155"/>
                </a:spcBef>
              </a:pPr>
              <a:endParaRPr lang="es-ES" sz="1600" b="1" dirty="0">
                <a:solidFill>
                  <a:srgbClr val="FFFFFF"/>
                </a:solidFill>
                <a:latin typeface="+mj-lt"/>
                <a:cs typeface="Calibri"/>
              </a:endParaRPr>
            </a:p>
            <a:p>
              <a:pPr marR="57785" algn="ctr">
                <a:lnSpc>
                  <a:spcPct val="100000"/>
                </a:lnSpc>
                <a:spcBef>
                  <a:spcPts val="155"/>
                </a:spcBef>
              </a:pPr>
              <a:endParaRPr lang="es-ES" sz="1600" b="1" dirty="0">
                <a:solidFill>
                  <a:srgbClr val="FFFFFF"/>
                </a:solidFill>
                <a:latin typeface="+mj-lt"/>
                <a:cs typeface="Calibri"/>
              </a:endParaRPr>
            </a:p>
            <a:p>
              <a:pPr marR="57785" algn="ctr">
                <a:lnSpc>
                  <a:spcPct val="100000"/>
                </a:lnSpc>
                <a:spcBef>
                  <a:spcPts val="155"/>
                </a:spcBef>
              </a:pPr>
              <a:endParaRPr lang="es-ES" sz="1600" b="1" dirty="0">
                <a:solidFill>
                  <a:srgbClr val="FFFFFF"/>
                </a:solidFill>
                <a:latin typeface="+mj-lt"/>
                <a:cs typeface="Calibri"/>
              </a:endParaRPr>
            </a:p>
            <a:p>
              <a:pPr marR="57785" algn="ctr">
                <a:lnSpc>
                  <a:spcPct val="100000"/>
                </a:lnSpc>
                <a:spcBef>
                  <a:spcPts val="155"/>
                </a:spcBef>
              </a:pPr>
              <a:r>
                <a:rPr sz="1600" b="1" dirty="0">
                  <a:solidFill>
                    <a:srgbClr val="FFFFFF"/>
                  </a:solidFill>
                  <a:latin typeface="+mj-lt"/>
                  <a:cs typeface="Calibri"/>
                </a:rPr>
                <a:t>6</a:t>
              </a:r>
              <a:r>
                <a:rPr lang="es-ES" sz="1600" b="1" dirty="0">
                  <a:solidFill>
                    <a:srgbClr val="FFFFFF"/>
                  </a:solidFill>
                  <a:latin typeface="+mj-lt"/>
                  <a:cs typeface="Calibri"/>
                </a:rPr>
                <a:t> </a:t>
              </a:r>
            </a:p>
            <a:p>
              <a:pPr marR="57785" algn="ctr">
                <a:lnSpc>
                  <a:spcPct val="100000"/>
                </a:lnSpc>
                <a:spcBef>
                  <a:spcPts val="155"/>
                </a:spcBef>
              </a:pPr>
              <a:r>
                <a:rPr lang="es-ES" sz="1600" b="1" dirty="0">
                  <a:solidFill>
                    <a:srgbClr val="FFFFFF"/>
                  </a:solidFill>
                  <a:latin typeface="+mj-lt"/>
                  <a:cs typeface="Calibri"/>
                </a:rPr>
                <a:t>QUE TIENES?</a:t>
              </a:r>
              <a:endParaRPr sz="1600" b="1" dirty="0">
                <a:latin typeface="+mj-lt"/>
                <a:cs typeface="Calibri"/>
              </a:endParaRPr>
            </a:p>
          </p:txBody>
        </p:sp>
        <p:sp>
          <p:nvSpPr>
            <p:cNvPr id="11" name="object 15">
              <a:extLst>
                <a:ext uri="{FF2B5EF4-FFF2-40B4-BE49-F238E27FC236}">
                  <a16:creationId xmlns:a16="http://schemas.microsoft.com/office/drawing/2014/main" id="{7C414FE7-D6E8-B3A8-B3F0-27FE26407CDC}"/>
                </a:ext>
              </a:extLst>
            </p:cNvPr>
            <p:cNvSpPr txBox="1"/>
            <p:nvPr/>
          </p:nvSpPr>
          <p:spPr>
            <a:xfrm>
              <a:off x="1913108" y="1529444"/>
              <a:ext cx="1647825" cy="1343316"/>
            </a:xfrm>
            <a:prstGeom prst="rect">
              <a:avLst/>
            </a:pr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48000">
                  <a:schemeClr val="accent1">
                    <a:lumMod val="60000"/>
                    <a:lumOff val="40000"/>
                  </a:schemeClr>
                </a:gs>
                <a:gs pos="100000">
                  <a:srgbClr val="FFFF00"/>
                </a:gs>
              </a:gsLst>
              <a:lin ang="16200000" scaled="1"/>
            </a:gradFill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vert="horz" wrap="square" lIns="0" tIns="88265" rIns="0" bIns="0" rtlCol="0">
              <a:spAutoFit/>
            </a:bodyPr>
            <a:lstStyle/>
            <a:p>
              <a:pPr marL="52705" algn="ctr">
                <a:lnSpc>
                  <a:spcPct val="100000"/>
                </a:lnSpc>
                <a:spcBef>
                  <a:spcPts val="695"/>
                </a:spcBef>
              </a:pPr>
              <a:endParaRPr lang="es-ES" sz="1600" b="1" dirty="0">
                <a:latin typeface="+mj-lt"/>
                <a:cs typeface="Calibri"/>
              </a:endParaRPr>
            </a:p>
            <a:p>
              <a:pPr marL="52705" algn="ctr">
                <a:lnSpc>
                  <a:spcPct val="100000"/>
                </a:lnSpc>
                <a:spcBef>
                  <a:spcPts val="695"/>
                </a:spcBef>
              </a:pPr>
              <a:endParaRPr lang="es-ES" sz="1600" b="1" dirty="0">
                <a:latin typeface="+mj-lt"/>
                <a:cs typeface="Calibri"/>
              </a:endParaRPr>
            </a:p>
            <a:p>
              <a:pPr marL="52705" algn="ctr">
                <a:lnSpc>
                  <a:spcPct val="100000"/>
                </a:lnSpc>
                <a:spcBef>
                  <a:spcPts val="695"/>
                </a:spcBef>
              </a:pPr>
              <a:r>
                <a:rPr lang="es-ES" sz="1600" b="1" dirty="0">
                  <a:latin typeface="+mj-lt"/>
                  <a:cs typeface="Calibri"/>
                </a:rPr>
                <a:t>8</a:t>
              </a:r>
            </a:p>
            <a:p>
              <a:pPr marL="52705" algn="ctr">
                <a:lnSpc>
                  <a:spcPct val="100000"/>
                </a:lnSpc>
                <a:spcBef>
                  <a:spcPts val="695"/>
                </a:spcBef>
              </a:pPr>
              <a:r>
                <a:rPr lang="es-ES" sz="1600" b="1" dirty="0">
                  <a:latin typeface="+mj-lt"/>
                  <a:cs typeface="Calibri"/>
                </a:rPr>
                <a:t> QUE HACES?</a:t>
              </a:r>
            </a:p>
          </p:txBody>
        </p:sp>
        <p:sp>
          <p:nvSpPr>
            <p:cNvPr id="12" name="object 16">
              <a:extLst>
                <a:ext uri="{FF2B5EF4-FFF2-40B4-BE49-F238E27FC236}">
                  <a16:creationId xmlns:a16="http://schemas.microsoft.com/office/drawing/2014/main" id="{6EB5DC4B-4000-9DD0-FFD0-F0F603AFF124}"/>
                </a:ext>
              </a:extLst>
            </p:cNvPr>
            <p:cNvSpPr txBox="1"/>
            <p:nvPr/>
          </p:nvSpPr>
          <p:spPr>
            <a:xfrm>
              <a:off x="563881" y="2147200"/>
              <a:ext cx="975232" cy="76431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6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7</a:t>
              </a:r>
            </a:p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6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QUIEN TE AYUDA?</a:t>
              </a:r>
              <a:endParaRPr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/>
              </a:endParaRPr>
            </a:p>
          </p:txBody>
        </p:sp>
        <p:sp>
          <p:nvSpPr>
            <p:cNvPr id="13" name="Rectángulo 12">
              <a:extLst>
                <a:ext uri="{FF2B5EF4-FFF2-40B4-BE49-F238E27FC236}">
                  <a16:creationId xmlns:a16="http://schemas.microsoft.com/office/drawing/2014/main" id="{827C64CF-5BA6-4ED3-F1C8-3983876201AF}"/>
                </a:ext>
              </a:extLst>
            </p:cNvPr>
            <p:cNvSpPr/>
            <p:nvPr/>
          </p:nvSpPr>
          <p:spPr>
            <a:xfrm>
              <a:off x="3743960" y="1568193"/>
              <a:ext cx="1647824" cy="2798319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 dirty="0">
                <a:latin typeface="+mj-lt"/>
                <a:cs typeface="Calibri" panose="020F0502020204030204" pitchFamily="34" charset="0"/>
              </a:endParaRPr>
            </a:p>
            <a:p>
              <a:pPr algn="ctr"/>
              <a:endParaRPr lang="es-ES" sz="1600" b="1" dirty="0">
                <a:latin typeface="+mj-lt"/>
                <a:cs typeface="Calibri" panose="020F0502020204030204" pitchFamily="34" charset="0"/>
              </a:endParaRPr>
            </a:p>
            <a:p>
              <a:pPr algn="ctr"/>
              <a:endParaRPr lang="es-ES" sz="1600" b="1" dirty="0">
                <a:latin typeface="+mj-lt"/>
                <a:cs typeface="Calibri" panose="020F0502020204030204" pitchFamily="34" charset="0"/>
              </a:endParaRPr>
            </a:p>
            <a:p>
              <a:pPr algn="ctr"/>
              <a:endParaRPr lang="es-ES" sz="1600" b="1" dirty="0">
                <a:latin typeface="+mj-lt"/>
                <a:cs typeface="Calibri" panose="020F0502020204030204" pitchFamily="34" charset="0"/>
              </a:endParaRPr>
            </a:p>
            <a:p>
              <a:pPr algn="ctr"/>
              <a:r>
                <a:rPr lang="es-ES" sz="1600" b="1" dirty="0">
                  <a:latin typeface="+mj-lt"/>
                  <a:cs typeface="Calibri" panose="020F0502020204030204" pitchFamily="34" charset="0"/>
                </a:rPr>
                <a:t>1</a:t>
              </a:r>
            </a:p>
            <a:p>
              <a:pPr algn="ctr"/>
              <a:r>
                <a:rPr lang="es-ES" sz="1600" b="1" dirty="0">
                  <a:latin typeface="+mj-lt"/>
                  <a:cs typeface="Calibri" panose="020F0502020204030204" pitchFamily="34" charset="0"/>
                </a:rPr>
                <a:t>QUE OFRECES?</a:t>
              </a:r>
            </a:p>
          </p:txBody>
        </p:sp>
        <p:sp>
          <p:nvSpPr>
            <p:cNvPr id="14" name="object 12">
              <a:extLst>
                <a:ext uri="{FF2B5EF4-FFF2-40B4-BE49-F238E27FC236}">
                  <a16:creationId xmlns:a16="http://schemas.microsoft.com/office/drawing/2014/main" id="{53682EA4-3531-5243-A11E-1ED638823809}"/>
                </a:ext>
              </a:extLst>
            </p:cNvPr>
            <p:cNvSpPr txBox="1"/>
            <p:nvPr/>
          </p:nvSpPr>
          <p:spPr>
            <a:xfrm>
              <a:off x="5527356" y="3103818"/>
              <a:ext cx="1647825" cy="1429879"/>
            </a:xfrm>
            <a:prstGeom prst="rect">
              <a:avLst/>
            </a:prstGeom>
            <a:gradFill>
              <a:gsLst>
                <a:gs pos="0">
                  <a:schemeClr val="tx2">
                    <a:lumMod val="75000"/>
                  </a:schemeClr>
                </a:gs>
                <a:gs pos="48000">
                  <a:srgbClr val="66FF33"/>
                </a:gs>
                <a:gs pos="100000">
                  <a:srgbClr val="FF0000"/>
                </a:gs>
              </a:gsLst>
              <a:lin ang="16200000" scaled="1"/>
            </a:gradFill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vert="horz" wrap="square" lIns="0" tIns="44450" rIns="0" bIns="0" rtlCol="0">
              <a:spAutoFit/>
            </a:bodyPr>
            <a:lstStyle/>
            <a:p>
              <a:pPr marR="14604" algn="ctr">
                <a:lnSpc>
                  <a:spcPct val="100000"/>
                </a:lnSpc>
                <a:spcBef>
                  <a:spcPts val="350"/>
                </a:spcBef>
              </a:pPr>
              <a:r>
                <a:rPr lang="es-ES" sz="1600" b="1" dirty="0">
                  <a:solidFill>
                    <a:srgbClr val="FFFFFF"/>
                  </a:solidFill>
                  <a:latin typeface="+mj-lt"/>
                  <a:cs typeface="Calibri"/>
                </a:rPr>
                <a:t>3</a:t>
              </a:r>
            </a:p>
            <a:p>
              <a:pPr marR="14604" algn="ctr">
                <a:lnSpc>
                  <a:spcPct val="100000"/>
                </a:lnSpc>
                <a:spcBef>
                  <a:spcPts val="350"/>
                </a:spcBef>
              </a:pPr>
              <a:r>
                <a:rPr lang="es-ES" sz="1600" b="1" dirty="0">
                  <a:solidFill>
                    <a:srgbClr val="FFFFFF"/>
                  </a:solidFill>
                  <a:latin typeface="+mj-lt"/>
                  <a:cs typeface="Calibri"/>
                </a:rPr>
                <a:t>COMO TE CONOCEN?</a:t>
              </a:r>
            </a:p>
            <a:p>
              <a:pPr marR="14604" algn="ctr">
                <a:lnSpc>
                  <a:spcPct val="100000"/>
                </a:lnSpc>
                <a:spcBef>
                  <a:spcPts val="350"/>
                </a:spcBef>
              </a:pPr>
              <a:endParaRPr lang="es-ES" sz="1600" b="1" dirty="0">
                <a:solidFill>
                  <a:srgbClr val="FFFFFF"/>
                </a:solidFill>
                <a:latin typeface="+mj-lt"/>
                <a:cs typeface="Calibri"/>
              </a:endParaRPr>
            </a:p>
            <a:p>
              <a:pPr marR="14604" algn="ctr">
                <a:lnSpc>
                  <a:spcPct val="100000"/>
                </a:lnSpc>
                <a:spcBef>
                  <a:spcPts val="350"/>
                </a:spcBef>
              </a:pPr>
              <a:endParaRPr sz="1600" b="1" dirty="0">
                <a:latin typeface="+mj-lt"/>
                <a:cs typeface="Calibri"/>
              </a:endParaRPr>
            </a:p>
          </p:txBody>
        </p:sp>
        <p:sp>
          <p:nvSpPr>
            <p:cNvPr id="15" name="object 13">
              <a:extLst>
                <a:ext uri="{FF2B5EF4-FFF2-40B4-BE49-F238E27FC236}">
                  <a16:creationId xmlns:a16="http://schemas.microsoft.com/office/drawing/2014/main" id="{9DCA8E55-200C-E7A0-3C13-B445484B5B46}"/>
                </a:ext>
              </a:extLst>
            </p:cNvPr>
            <p:cNvSpPr txBox="1"/>
            <p:nvPr/>
          </p:nvSpPr>
          <p:spPr>
            <a:xfrm>
              <a:off x="1856851" y="4760704"/>
              <a:ext cx="1556384" cy="76431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600" b="1" dirty="0">
                  <a:latin typeface="+mj-lt"/>
                  <a:cs typeface="Calibri"/>
                </a:rPr>
                <a:t>9</a:t>
              </a:r>
            </a:p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600" b="1" dirty="0">
                  <a:latin typeface="+mj-lt"/>
                  <a:cs typeface="Calibri"/>
                </a:rPr>
                <a:t>CUANTO TE CUESTA?</a:t>
              </a:r>
              <a:endParaRPr sz="1600" b="1" dirty="0">
                <a:latin typeface="+mj-lt"/>
                <a:cs typeface="Calibri"/>
              </a:endParaRPr>
            </a:p>
          </p:txBody>
        </p:sp>
        <p:pic>
          <p:nvPicPr>
            <p:cNvPr id="16" name="Imagen 15" descr="Texto&#10;&#10;Descripción generada automáticamente con confianza baja">
              <a:extLst>
                <a:ext uri="{FF2B5EF4-FFF2-40B4-BE49-F238E27FC236}">
                  <a16:creationId xmlns:a16="http://schemas.microsoft.com/office/drawing/2014/main" id="{2C369EDD-02FA-5C9B-2159-5C545FD0AA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5181" y="4534086"/>
              <a:ext cx="1205411" cy="1182834"/>
            </a:xfrm>
            <a:prstGeom prst="rect">
              <a:avLst/>
            </a:prstGeom>
          </p:spPr>
        </p:pic>
        <p:pic>
          <p:nvPicPr>
            <p:cNvPr id="17" name="Imagen 16" descr="Forma&#10;&#10;Descripción generada automáticamente con confianza baja">
              <a:extLst>
                <a:ext uri="{FF2B5EF4-FFF2-40B4-BE49-F238E27FC236}">
                  <a16:creationId xmlns:a16="http://schemas.microsoft.com/office/drawing/2014/main" id="{56117FB4-A427-F2B6-DA6E-495497D149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945" y="4585340"/>
              <a:ext cx="1127874" cy="1252333"/>
            </a:xfrm>
            <a:prstGeom prst="rect">
              <a:avLst/>
            </a:prstGeom>
          </p:spPr>
        </p:pic>
        <p:pic>
          <p:nvPicPr>
            <p:cNvPr id="18" name="Imagen 17" descr="Icono&#10;&#10;Descripción generada automáticamente">
              <a:extLst>
                <a:ext uri="{FF2B5EF4-FFF2-40B4-BE49-F238E27FC236}">
                  <a16:creationId xmlns:a16="http://schemas.microsoft.com/office/drawing/2014/main" id="{2A513517-EA4D-5D19-6CE6-6101DD2EF1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1400" y="3167800"/>
              <a:ext cx="1188718" cy="1060351"/>
            </a:xfrm>
            <a:prstGeom prst="rect">
              <a:avLst/>
            </a:prstGeom>
          </p:spPr>
        </p:pic>
        <p:pic>
          <p:nvPicPr>
            <p:cNvPr id="19" name="Imagen 18" descr="Un globo de colores&#10;&#10;Descripción generada automáticamente con confianza media">
              <a:extLst>
                <a:ext uri="{FF2B5EF4-FFF2-40B4-BE49-F238E27FC236}">
                  <a16:creationId xmlns:a16="http://schemas.microsoft.com/office/drawing/2014/main" id="{4F791C17-8C18-1306-6897-22812693A4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10492" y="1568193"/>
              <a:ext cx="1053036" cy="1464470"/>
            </a:xfrm>
            <a:prstGeom prst="rect">
              <a:avLst/>
            </a:prstGeom>
          </p:spPr>
        </p:pic>
        <p:pic>
          <p:nvPicPr>
            <p:cNvPr id="20" name="Imagen 19" descr="Imagen que contiene oso, oso de peluche, tabla, pantalla&#10;&#10;Descripción generada automáticamente">
              <a:extLst>
                <a:ext uri="{FF2B5EF4-FFF2-40B4-BE49-F238E27FC236}">
                  <a16:creationId xmlns:a16="http://schemas.microsoft.com/office/drawing/2014/main" id="{6134AC54-09C7-CB89-E581-6E096ADECF4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50" y="3136112"/>
              <a:ext cx="1072602" cy="1042092"/>
            </a:xfrm>
            <a:prstGeom prst="rect">
              <a:avLst/>
            </a:prstGeom>
          </p:spPr>
        </p:pic>
        <p:pic>
          <p:nvPicPr>
            <p:cNvPr id="21" name="Imagen 20" descr="Icono&#10;&#10;Descripción generada automáticamente">
              <a:extLst>
                <a:ext uri="{FF2B5EF4-FFF2-40B4-BE49-F238E27FC236}">
                  <a16:creationId xmlns:a16="http://schemas.microsoft.com/office/drawing/2014/main" id="{3C3C057A-7122-4387-8DFF-9155A82900E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199620" y="1623074"/>
              <a:ext cx="1096372" cy="605277"/>
            </a:xfrm>
            <a:prstGeom prst="rect">
              <a:avLst/>
            </a:prstGeom>
          </p:spPr>
        </p:pic>
        <p:pic>
          <p:nvPicPr>
            <p:cNvPr id="22" name="Imagen 21" descr="Imagen que contiene interior, pequeño, tabla, naranja&#10;&#10;Descripción generada automáticamente">
              <a:extLst>
                <a:ext uri="{FF2B5EF4-FFF2-40B4-BE49-F238E27FC236}">
                  <a16:creationId xmlns:a16="http://schemas.microsoft.com/office/drawing/2014/main" id="{7BFAE9BD-EBA9-6066-A715-B5592CDCBA7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8117" y="3070741"/>
              <a:ext cx="1127875" cy="708702"/>
            </a:xfrm>
            <a:prstGeom prst="rect">
              <a:avLst/>
            </a:prstGeom>
          </p:spPr>
        </p:pic>
        <p:pic>
          <p:nvPicPr>
            <p:cNvPr id="23" name="Imagen 22" descr="Imagen que contiene tabla, pequeño, juguete, hombre&#10;&#10;Descripción generada automáticamente">
              <a:extLst>
                <a:ext uri="{FF2B5EF4-FFF2-40B4-BE49-F238E27FC236}">
                  <a16:creationId xmlns:a16="http://schemas.microsoft.com/office/drawing/2014/main" id="{A017A48C-3076-7CA0-6DE1-8C0EDD1D133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5055" y="3870920"/>
              <a:ext cx="847652" cy="599209"/>
            </a:xfrm>
            <a:prstGeom prst="rect">
              <a:avLst/>
            </a:prstGeom>
          </p:spPr>
        </p:pic>
        <p:pic>
          <p:nvPicPr>
            <p:cNvPr id="24" name="Imagen 23" descr="Forma&#10;&#10;Descripción generada automáticamente">
              <a:extLst>
                <a:ext uri="{FF2B5EF4-FFF2-40B4-BE49-F238E27FC236}">
                  <a16:creationId xmlns:a16="http://schemas.microsoft.com/office/drawing/2014/main" id="{ADFACBA2-ED9B-757D-F869-49F82D0226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2707" y="1691202"/>
              <a:ext cx="629803" cy="557119"/>
            </a:xfrm>
            <a:prstGeom prst="rect">
              <a:avLst/>
            </a:prstGeom>
          </p:spPr>
        </p:pic>
      </p:grpSp>
      <p:sp>
        <p:nvSpPr>
          <p:cNvPr id="26" name="Rectángulo 25">
            <a:extLst>
              <a:ext uri="{FF2B5EF4-FFF2-40B4-BE49-F238E27FC236}">
                <a16:creationId xmlns:a16="http://schemas.microsoft.com/office/drawing/2014/main" id="{2E4D430E-B18E-4A13-A351-0FC0B37EE8FA}"/>
              </a:ext>
            </a:extLst>
          </p:cNvPr>
          <p:cNvSpPr/>
          <p:nvPr/>
        </p:nvSpPr>
        <p:spPr>
          <a:xfrm>
            <a:off x="8170332" y="159488"/>
            <a:ext cx="788800" cy="7459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2050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303736" y="303705"/>
            <a:ext cx="7998600" cy="4600804"/>
            <a:chOff x="88139" y="97596"/>
            <a:chExt cx="8598660" cy="6080344"/>
          </a:xfrm>
        </p:grpSpPr>
        <p:sp>
          <p:nvSpPr>
            <p:cNvPr id="3" name="Nube 2">
              <a:extLst>
                <a:ext uri="{FF2B5EF4-FFF2-40B4-BE49-F238E27FC236}">
                  <a16:creationId xmlns:a16="http://schemas.microsoft.com/office/drawing/2014/main" id="{F712918C-0203-F51E-60EC-1E53DED3C128}"/>
                </a:ext>
              </a:extLst>
            </p:cNvPr>
            <p:cNvSpPr/>
            <p:nvPr/>
          </p:nvSpPr>
          <p:spPr>
            <a:xfrm>
              <a:off x="615625" y="3334240"/>
              <a:ext cx="4953000" cy="2843700"/>
            </a:xfrm>
            <a:prstGeom prst="cloud">
              <a:avLst/>
            </a:prstGeom>
            <a:solidFill>
              <a:srgbClr val="00CC00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" name="object 2">
              <a:extLst>
                <a:ext uri="{FF2B5EF4-FFF2-40B4-BE49-F238E27FC236}">
                  <a16:creationId xmlns:a16="http://schemas.microsoft.com/office/drawing/2014/main" id="{D78FACD1-C7EA-8782-87C9-DFD8757D3251}"/>
                </a:ext>
              </a:extLst>
            </p:cNvPr>
            <p:cNvSpPr txBox="1"/>
            <p:nvPr/>
          </p:nvSpPr>
          <p:spPr>
            <a:xfrm>
              <a:off x="88139" y="97596"/>
              <a:ext cx="1883683" cy="5027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500" b="1" spc="-10" dirty="0">
                  <a:latin typeface="Calibri"/>
                  <a:cs typeface="Calibri"/>
                </a:rPr>
                <a:t>MODELO</a:t>
              </a:r>
              <a:r>
                <a:rPr sz="1500" b="1" spc="-55" dirty="0">
                  <a:latin typeface="Calibri"/>
                  <a:cs typeface="Calibri"/>
                </a:rPr>
                <a:t> </a:t>
              </a:r>
              <a:r>
                <a:rPr sz="1500" b="1" spc="-15" dirty="0">
                  <a:latin typeface="Calibri"/>
                  <a:cs typeface="Calibri"/>
                </a:rPr>
                <a:t>CANVAS</a:t>
              </a:r>
              <a:endParaRPr lang="es-ES" sz="1500" b="1" spc="-15" dirty="0">
                <a:latin typeface="Calibri"/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600" b="1" spc="-5" dirty="0"/>
                <a:t>De</a:t>
              </a:r>
              <a:r>
                <a:rPr lang="es-MX" sz="1600" b="1" spc="-20" dirty="0"/>
                <a:t> </a:t>
              </a:r>
              <a:r>
                <a:rPr lang="es-MX" sz="1600" b="1" spc="-5" dirty="0"/>
                <a:t>la idea</a:t>
              </a:r>
              <a:r>
                <a:rPr lang="es-MX" sz="1600" b="1" spc="-15" dirty="0"/>
                <a:t> </a:t>
              </a:r>
              <a:r>
                <a:rPr lang="es-MX" sz="1600" b="1" spc="-5" dirty="0"/>
                <a:t>al</a:t>
              </a:r>
              <a:r>
                <a:rPr lang="es-MX" sz="1600" b="1" spc="-15" dirty="0"/>
                <a:t> </a:t>
              </a:r>
              <a:r>
                <a:rPr lang="es-MX" sz="1600" b="1" spc="-5" dirty="0"/>
                <a:t>plan</a:t>
              </a:r>
              <a:endParaRPr sz="1500" b="1" dirty="0">
                <a:latin typeface="Calibri"/>
                <a:cs typeface="Calibri"/>
              </a:endParaRPr>
            </a:p>
          </p:txBody>
        </p:sp>
        <p:pic>
          <p:nvPicPr>
            <p:cNvPr id="5" name="Imagen 4" descr="Un globo de colores&#10;&#10;Descripción generada automáticamente con confianza media">
              <a:extLst>
                <a:ext uri="{FF2B5EF4-FFF2-40B4-BE49-F238E27FC236}">
                  <a16:creationId xmlns:a16="http://schemas.microsoft.com/office/drawing/2014/main" id="{2619BA45-3824-73D8-B144-626144D4E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27528" y="3001147"/>
              <a:ext cx="2200368" cy="3153896"/>
            </a:xfrm>
            <a:prstGeom prst="rect">
              <a:avLst/>
            </a:prstGeom>
          </p:spPr>
        </p:pic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2482D771-1EEC-06E3-A194-74D5811A1620}"/>
                </a:ext>
              </a:extLst>
            </p:cNvPr>
            <p:cNvSpPr txBox="1"/>
            <p:nvPr/>
          </p:nvSpPr>
          <p:spPr>
            <a:xfrm>
              <a:off x="1029981" y="3874190"/>
              <a:ext cx="4227820" cy="17490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s-MX" sz="1600" b="1" dirty="0"/>
                <a:t>Deja de forma clara, simple, sencilla y en una frase qué te hace especial y cómo vas a ayudar a tus clientes a resolver su problema. </a:t>
              </a:r>
            </a:p>
            <a:p>
              <a:pPr algn="ctr"/>
              <a:r>
                <a:rPr lang="es-MX" sz="1600" b="1" dirty="0"/>
                <a:t>Fácil de decir, difícil de sintetizar</a:t>
              </a:r>
              <a:endParaRPr lang="es-ES" sz="1600" b="1" dirty="0"/>
            </a:p>
          </p:txBody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447C89F1-50A6-798C-587D-6CA92B0F11EB}"/>
                </a:ext>
              </a:extLst>
            </p:cNvPr>
            <p:cNvSpPr txBox="1"/>
            <p:nvPr/>
          </p:nvSpPr>
          <p:spPr>
            <a:xfrm>
              <a:off x="392428" y="425168"/>
              <a:ext cx="8153400" cy="772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s-MX" sz="3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1.  PROPUESTA DE VALOR</a:t>
              </a:r>
            </a:p>
          </p:txBody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380B36D3-BDE9-09AF-A6CD-A7FCA5D29B74}"/>
                </a:ext>
              </a:extLst>
            </p:cNvPr>
            <p:cNvSpPr txBox="1"/>
            <p:nvPr/>
          </p:nvSpPr>
          <p:spPr>
            <a:xfrm>
              <a:off x="718864" y="1912575"/>
              <a:ext cx="7967935" cy="10982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s-MX" sz="2400" b="1" dirty="0">
                  <a:solidFill>
                    <a:schemeClr val="accent6"/>
                  </a:solidFill>
                </a:rPr>
                <a:t>Describe el kit de productos y/o servicios que crean valor para un determinado segmento de clientes</a:t>
              </a:r>
              <a:endParaRPr lang="es-ES" sz="2400" b="1" dirty="0">
                <a:solidFill>
                  <a:schemeClr val="accent6"/>
                </a:solidFill>
              </a:endParaRPr>
            </a:p>
          </p:txBody>
        </p:sp>
      </p:grpSp>
      <p:pic>
        <p:nvPicPr>
          <p:cNvPr id="9" name="Imagen 8">
            <a:extLst>
              <a:ext uri="{FF2B5EF4-FFF2-40B4-BE49-F238E27FC236}">
                <a16:creationId xmlns:a16="http://schemas.microsoft.com/office/drawing/2014/main" id="{0AF77B1B-9FCF-4E91-97E7-BCBCF1C98D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139" t="30792" r="15582" b="58040"/>
          <a:stretch/>
        </p:blipFill>
        <p:spPr>
          <a:xfrm>
            <a:off x="8266235" y="216642"/>
            <a:ext cx="669852" cy="669851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FCBDAB7A-D916-45D8-8849-4F989A672741}"/>
              </a:ext>
            </a:extLst>
          </p:cNvPr>
          <p:cNvSpPr/>
          <p:nvPr/>
        </p:nvSpPr>
        <p:spPr>
          <a:xfrm>
            <a:off x="8302336" y="216642"/>
            <a:ext cx="633751" cy="6698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94705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233916" y="136340"/>
            <a:ext cx="8192274" cy="4891531"/>
            <a:chOff x="88139" y="15524"/>
            <a:chExt cx="9201634" cy="7293162"/>
          </a:xfrm>
        </p:grpSpPr>
        <p:sp>
          <p:nvSpPr>
            <p:cNvPr id="3" name="object 2">
              <a:extLst>
                <a:ext uri="{FF2B5EF4-FFF2-40B4-BE49-F238E27FC236}">
                  <a16:creationId xmlns:a16="http://schemas.microsoft.com/office/drawing/2014/main" id="{4092182D-7218-45E3-8616-9717D1AD3968}"/>
                </a:ext>
              </a:extLst>
            </p:cNvPr>
            <p:cNvSpPr txBox="1"/>
            <p:nvPr/>
          </p:nvSpPr>
          <p:spPr>
            <a:xfrm>
              <a:off x="88139" y="97596"/>
              <a:ext cx="1883683" cy="588906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10" dirty="0">
                  <a:latin typeface="Calibri"/>
                  <a:cs typeface="Calibri"/>
                </a:rPr>
                <a:t>MODELO</a:t>
              </a:r>
              <a:r>
                <a:rPr sz="1200" b="1" spc="-55" dirty="0">
                  <a:latin typeface="Calibri"/>
                  <a:cs typeface="Calibri"/>
                </a:rPr>
                <a:t> </a:t>
              </a:r>
              <a:r>
                <a:rPr sz="1200" b="1" spc="-15" dirty="0">
                  <a:latin typeface="Calibri"/>
                  <a:cs typeface="Calibri"/>
                </a:rPr>
                <a:t>CANVAS</a:t>
              </a:r>
              <a:endParaRPr lang="es-ES" sz="1200" b="1" spc="-15" dirty="0">
                <a:latin typeface="Calibri"/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200" b="1" spc="-5" dirty="0"/>
                <a:t>De</a:t>
              </a:r>
              <a:r>
                <a:rPr lang="es-MX" sz="1200" b="1" spc="-20" dirty="0"/>
                <a:t> </a:t>
              </a:r>
              <a:r>
                <a:rPr lang="es-MX" sz="1200" b="1" spc="-5" dirty="0"/>
                <a:t>la idea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al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plan</a:t>
              </a:r>
              <a:endParaRPr sz="1200" b="1" dirty="0">
                <a:latin typeface="Calibri"/>
                <a:cs typeface="Calibri"/>
              </a:endParaRPr>
            </a:p>
          </p:txBody>
        </p:sp>
        <p:pic>
          <p:nvPicPr>
            <p:cNvPr id="4" name="Imagen 3" descr="Icono&#10;&#10;Descripción generada automáticamente">
              <a:extLst>
                <a:ext uri="{FF2B5EF4-FFF2-40B4-BE49-F238E27FC236}">
                  <a16:creationId xmlns:a16="http://schemas.microsoft.com/office/drawing/2014/main" id="{FE835F84-6997-CB83-3182-2BB7CA4B8A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4429" y="3852559"/>
              <a:ext cx="3045344" cy="3456127"/>
            </a:xfrm>
            <a:prstGeom prst="rect">
              <a:avLst/>
            </a:prstGeom>
          </p:spPr>
        </p:pic>
        <p:grpSp>
          <p:nvGrpSpPr>
            <p:cNvPr id="5" name="Grupo 4">
              <a:extLst>
                <a:ext uri="{FF2B5EF4-FFF2-40B4-BE49-F238E27FC236}">
                  <a16:creationId xmlns:a16="http://schemas.microsoft.com/office/drawing/2014/main" id="{BA581118-7A07-3FF4-3273-3E48C3B3E947}"/>
                </a:ext>
              </a:extLst>
            </p:cNvPr>
            <p:cNvGrpSpPr/>
            <p:nvPr/>
          </p:nvGrpSpPr>
          <p:grpSpPr>
            <a:xfrm>
              <a:off x="623658" y="3632552"/>
              <a:ext cx="4558931" cy="3456127"/>
              <a:chOff x="1894193" y="653385"/>
              <a:chExt cx="4724399" cy="2421477"/>
            </a:xfrm>
          </p:grpSpPr>
          <p:sp>
            <p:nvSpPr>
              <p:cNvPr id="8" name="Nube 7">
                <a:extLst>
                  <a:ext uri="{FF2B5EF4-FFF2-40B4-BE49-F238E27FC236}">
                    <a16:creationId xmlns:a16="http://schemas.microsoft.com/office/drawing/2014/main" id="{C1F24BD5-9773-E07F-0BCB-2D00AEA93881}"/>
                  </a:ext>
                </a:extLst>
              </p:cNvPr>
              <p:cNvSpPr/>
              <p:nvPr/>
            </p:nvSpPr>
            <p:spPr>
              <a:xfrm>
                <a:off x="1894193" y="653385"/>
                <a:ext cx="4724399" cy="2421477"/>
              </a:xfrm>
              <a:prstGeom prst="cloud">
                <a:avLst/>
              </a:prstGeom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CuadroTexto 8">
                <a:extLst>
                  <a:ext uri="{FF2B5EF4-FFF2-40B4-BE49-F238E27FC236}">
                    <a16:creationId xmlns:a16="http://schemas.microsoft.com/office/drawing/2014/main" id="{AC3AC81E-0B0A-225A-2F7D-97B38000CB90}"/>
                  </a:ext>
                </a:extLst>
              </p:cNvPr>
              <p:cNvSpPr txBox="1"/>
              <p:nvPr/>
            </p:nvSpPr>
            <p:spPr>
              <a:xfrm>
                <a:off x="2264385" y="1117953"/>
                <a:ext cx="3984015" cy="142321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MX" sz="1600" b="1" dirty="0"/>
                  <a:t>Identifica y conoce los segmentos de clientes sobre los que trabajar, y sobre todo esfuérzate en averiguar quienes podrían ser tus usuarios visionarios con los que comenzar a trabajar.</a:t>
                </a:r>
                <a:endParaRPr lang="es-ES" sz="1600" b="1" dirty="0"/>
              </a:p>
            </p:txBody>
          </p:sp>
        </p:grpSp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1CFD0C51-98CC-A5F5-E534-DA4B4871DF95}"/>
                </a:ext>
              </a:extLst>
            </p:cNvPr>
            <p:cNvSpPr txBox="1"/>
            <p:nvPr/>
          </p:nvSpPr>
          <p:spPr>
            <a:xfrm>
              <a:off x="2047685" y="15524"/>
              <a:ext cx="6639115" cy="871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3200" b="1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2.	SEGMENTACION DE CLIENTES</a:t>
              </a:r>
            </a:p>
          </p:txBody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5B9BA2ED-83B2-3CC5-4FF6-1AB91294C44E}"/>
                </a:ext>
              </a:extLst>
            </p:cNvPr>
            <p:cNvSpPr txBox="1"/>
            <p:nvPr/>
          </p:nvSpPr>
          <p:spPr>
            <a:xfrm>
              <a:off x="534258" y="1442722"/>
              <a:ext cx="8152542" cy="2064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2800" b="1" dirty="0">
                  <a:solidFill>
                    <a:srgbClr val="FF0066"/>
                  </a:solidFill>
                </a:rPr>
                <a:t>Define los diferentes grupos de personas u organizaciones que la empresa desea alcanzar y servir.</a:t>
              </a:r>
            </a:p>
          </p:txBody>
        </p:sp>
      </p:grpSp>
      <p:pic>
        <p:nvPicPr>
          <p:cNvPr id="10" name="Imagen 9">
            <a:extLst>
              <a:ext uri="{FF2B5EF4-FFF2-40B4-BE49-F238E27FC236}">
                <a16:creationId xmlns:a16="http://schemas.microsoft.com/office/drawing/2014/main" id="{BE58293C-B5E3-4388-BF52-4DEC5C41A6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139" t="30792" r="15582" b="58040"/>
          <a:stretch/>
        </p:blipFill>
        <p:spPr>
          <a:xfrm>
            <a:off x="8266235" y="255181"/>
            <a:ext cx="669852" cy="669851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C1435849-C3E5-4009-BCBF-07C8555895D6}"/>
              </a:ext>
            </a:extLst>
          </p:cNvPr>
          <p:cNvSpPr/>
          <p:nvPr/>
        </p:nvSpPr>
        <p:spPr>
          <a:xfrm>
            <a:off x="8266235" y="255181"/>
            <a:ext cx="669852" cy="6698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3612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463672" y="140475"/>
            <a:ext cx="8266656" cy="4899093"/>
            <a:chOff x="88139" y="97596"/>
            <a:chExt cx="9521215" cy="5909535"/>
          </a:xfrm>
        </p:grpSpPr>
        <p:sp>
          <p:nvSpPr>
            <p:cNvPr id="3" name="object 6"/>
            <p:cNvSpPr txBox="1"/>
            <p:nvPr/>
          </p:nvSpPr>
          <p:spPr>
            <a:xfrm>
              <a:off x="1239058" y="672875"/>
              <a:ext cx="7495835" cy="535227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ES" sz="2800" b="1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  <a:cs typeface="Calibri"/>
                </a:rPr>
                <a:t>3.  CANALES</a:t>
              </a:r>
              <a:r>
                <a:rPr lang="es-ES" sz="2800" b="1" spc="-3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  <a:cs typeface="Calibri"/>
                </a:rPr>
                <a:t> </a:t>
              </a:r>
              <a:r>
                <a:rPr lang="es-ES" sz="2800" b="1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  <a:cs typeface="Calibri"/>
                </a:rPr>
                <a:t>DE</a:t>
              </a:r>
              <a:r>
                <a:rPr lang="es-ES" sz="2800" b="1" spc="-1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  <a:cs typeface="Calibri"/>
                </a:rPr>
                <a:t> </a:t>
              </a:r>
              <a:r>
                <a:rPr lang="es-ES" sz="2800" b="1" spc="-5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  <a:cs typeface="Calibri"/>
                </a:rPr>
                <a:t>COMERCIALIZACIÓN</a:t>
              </a:r>
              <a:endParaRPr lang="es-ES" sz="2800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endParaRPr>
            </a:p>
          </p:txBody>
        </p:sp>
        <p:sp>
          <p:nvSpPr>
            <p:cNvPr id="4" name="object 2">
              <a:extLst>
                <a:ext uri="{FF2B5EF4-FFF2-40B4-BE49-F238E27FC236}">
                  <a16:creationId xmlns:a16="http://schemas.microsoft.com/office/drawing/2014/main" id="{F18688B6-75D0-7710-5127-7F2B1EC3B74B}"/>
                </a:ext>
              </a:extLst>
            </p:cNvPr>
            <p:cNvSpPr txBox="1"/>
            <p:nvPr/>
          </p:nvSpPr>
          <p:spPr>
            <a:xfrm>
              <a:off x="88139" y="97596"/>
              <a:ext cx="1883683" cy="4764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10" dirty="0">
                  <a:latin typeface="Calibri"/>
                  <a:cs typeface="Calibri"/>
                </a:rPr>
                <a:t>MODELO</a:t>
              </a:r>
              <a:r>
                <a:rPr sz="1200" b="1" spc="-55" dirty="0">
                  <a:latin typeface="Calibri"/>
                  <a:cs typeface="Calibri"/>
                </a:rPr>
                <a:t> </a:t>
              </a:r>
              <a:r>
                <a:rPr sz="1200" b="1" spc="-15" dirty="0">
                  <a:latin typeface="Calibri"/>
                  <a:cs typeface="Calibri"/>
                </a:rPr>
                <a:t>CANVAS</a:t>
              </a:r>
              <a:endParaRPr lang="es-ES" sz="1200" b="1" spc="-15" dirty="0">
                <a:latin typeface="Calibri"/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200" b="1" spc="-5" dirty="0"/>
                <a:t>De</a:t>
              </a:r>
              <a:r>
                <a:rPr lang="es-MX" sz="1200" b="1" spc="-20" dirty="0"/>
                <a:t> </a:t>
              </a:r>
              <a:r>
                <a:rPr lang="es-MX" sz="1200" b="1" spc="-5" dirty="0"/>
                <a:t>la idea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al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plan</a:t>
              </a:r>
              <a:endParaRPr sz="1200" b="1" dirty="0">
                <a:latin typeface="Calibri"/>
                <a:cs typeface="Calibri"/>
              </a:endParaRPr>
            </a:p>
          </p:txBody>
        </p: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47C48DD2-B68E-8442-99A0-D99345A395D8}"/>
                </a:ext>
              </a:extLst>
            </p:cNvPr>
            <p:cNvSpPr txBox="1"/>
            <p:nvPr/>
          </p:nvSpPr>
          <p:spPr>
            <a:xfrm rot="21033577">
              <a:off x="260443" y="2984903"/>
              <a:ext cx="4586066" cy="2190409"/>
            </a:xfrm>
            <a:prstGeom prst="rect">
              <a:avLst/>
            </a:prstGeom>
            <a:solidFill>
              <a:srgbClr val="0070C0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square">
              <a:spAutoFit/>
            </a:bodyPr>
            <a:lstStyle/>
            <a:p>
              <a:pPr algn="ctr"/>
              <a:r>
                <a:rPr lang="es-MX" sz="1600" b="1" dirty="0">
                  <a:solidFill>
                    <a:schemeClr val="bg1"/>
                  </a:solidFill>
                </a:rPr>
                <a:t>Cómo vas a hacer llegar tu producto a los clientes con los que vas a trabajar?: ¿con una fuerza comercial? ¿mediante una web?. …</a:t>
              </a:r>
            </a:p>
            <a:p>
              <a:pPr algn="ctr"/>
              <a:r>
                <a:rPr lang="es-MX" sz="1600" b="1" dirty="0">
                  <a:solidFill>
                    <a:schemeClr val="bg1"/>
                  </a:solidFill>
                </a:rPr>
                <a:t>Es importante tener claro este camino a los clientes de forma global, es decir, no sólo pensando en la fase de la venta sino en toda la experiencia del cliente.</a:t>
              </a:r>
              <a:endParaRPr lang="es-ES" sz="1600" b="1" dirty="0">
                <a:solidFill>
                  <a:schemeClr val="bg1"/>
                </a:solidFill>
              </a:endParaRPr>
            </a:p>
          </p:txBody>
        </p:sp>
        <p:pic>
          <p:nvPicPr>
            <p:cNvPr id="6" name="Imagen 5" descr="Imagen que contiene tabla, pequeño, juguete, hombre&#10;&#10;Descripción generada automáticamente">
              <a:extLst>
                <a:ext uri="{FF2B5EF4-FFF2-40B4-BE49-F238E27FC236}">
                  <a16:creationId xmlns:a16="http://schemas.microsoft.com/office/drawing/2014/main" id="{647ADD81-E7E5-BB41-AA67-E619A1878E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8391" y="2924264"/>
              <a:ext cx="3450963" cy="2390608"/>
            </a:xfrm>
            <a:prstGeom prst="rect">
              <a:avLst/>
            </a:prstGeom>
          </p:spPr>
        </p:pic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859EEB8D-2294-30A0-3108-431DAE7E4570}"/>
                </a:ext>
              </a:extLst>
            </p:cNvPr>
            <p:cNvSpPr txBox="1"/>
            <p:nvPr/>
          </p:nvSpPr>
          <p:spPr>
            <a:xfrm>
              <a:off x="826584" y="1532814"/>
              <a:ext cx="81077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2400" b="1" dirty="0"/>
                <a:t>Describe como la empresa llega a su segmento de clientes para entregar su propuesta de valor</a:t>
              </a:r>
            </a:p>
          </p:txBody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9CAFD1F2-BD1C-1ECD-51AC-DDC7EBD78724}"/>
                </a:ext>
              </a:extLst>
            </p:cNvPr>
            <p:cNvSpPr txBox="1"/>
            <p:nvPr/>
          </p:nvSpPr>
          <p:spPr>
            <a:xfrm>
              <a:off x="202649" y="5668577"/>
              <a:ext cx="891540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CO" sz="1600" b="1" dirty="0">
                  <a:solidFill>
                    <a:srgbClr val="00FF00"/>
                  </a:solidFill>
                </a:rPr>
                <a:t>CANALES DE DISTRIBUCIÓN, DE COMUNICACIÓN, DE VENTA.</a:t>
              </a:r>
              <a:endParaRPr lang="es-ES" altLang="es-CO" sz="1600" dirty="0">
                <a:solidFill>
                  <a:srgbClr val="00FF00"/>
                </a:solidFill>
              </a:endParaRPr>
            </a:p>
          </p:txBody>
        </p:sp>
      </p:grpSp>
      <p:pic>
        <p:nvPicPr>
          <p:cNvPr id="9" name="Imagen 8">
            <a:extLst>
              <a:ext uri="{FF2B5EF4-FFF2-40B4-BE49-F238E27FC236}">
                <a16:creationId xmlns:a16="http://schemas.microsoft.com/office/drawing/2014/main" id="{BB3178CC-05C7-4982-9C9B-2DBD3ADB52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139" t="30792" r="15582" b="58040"/>
          <a:stretch/>
        </p:blipFill>
        <p:spPr>
          <a:xfrm>
            <a:off x="8266235" y="255181"/>
            <a:ext cx="669852" cy="669851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67543518-A00E-434B-970C-B67714A607DE}"/>
              </a:ext>
            </a:extLst>
          </p:cNvPr>
          <p:cNvSpPr/>
          <p:nvPr/>
        </p:nvSpPr>
        <p:spPr>
          <a:xfrm>
            <a:off x="8266235" y="255181"/>
            <a:ext cx="669852" cy="6698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36726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439013" y="198564"/>
            <a:ext cx="8354113" cy="4385081"/>
            <a:chOff x="88139" y="97596"/>
            <a:chExt cx="8735980" cy="5799343"/>
          </a:xfrm>
        </p:grpSpPr>
        <p:sp>
          <p:nvSpPr>
            <p:cNvPr id="3" name="object 2">
              <a:extLst>
                <a:ext uri="{FF2B5EF4-FFF2-40B4-BE49-F238E27FC236}">
                  <a16:creationId xmlns:a16="http://schemas.microsoft.com/office/drawing/2014/main" id="{E0DB407D-B171-BC48-E3E7-C051E31B7288}"/>
                </a:ext>
              </a:extLst>
            </p:cNvPr>
            <p:cNvSpPr txBox="1"/>
            <p:nvPr/>
          </p:nvSpPr>
          <p:spPr>
            <a:xfrm>
              <a:off x="88139" y="97596"/>
              <a:ext cx="1883683" cy="5223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10" dirty="0">
                  <a:latin typeface="Calibri"/>
                  <a:cs typeface="Calibri"/>
                </a:rPr>
                <a:t>MODELO</a:t>
              </a:r>
              <a:r>
                <a:rPr sz="1200" b="1" spc="-55" dirty="0">
                  <a:latin typeface="Calibri"/>
                  <a:cs typeface="Calibri"/>
                </a:rPr>
                <a:t> </a:t>
              </a:r>
              <a:r>
                <a:rPr sz="1200" b="1" spc="-15" dirty="0">
                  <a:latin typeface="Calibri"/>
                  <a:cs typeface="Calibri"/>
                </a:rPr>
                <a:t>CANVAS</a:t>
              </a:r>
              <a:endParaRPr lang="es-ES" sz="1200" b="1" spc="-15" dirty="0">
                <a:latin typeface="Calibri"/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200" b="1" spc="-5" dirty="0"/>
                <a:t>De</a:t>
              </a:r>
              <a:r>
                <a:rPr lang="es-MX" sz="1200" b="1" spc="-20" dirty="0"/>
                <a:t> </a:t>
              </a:r>
              <a:r>
                <a:rPr lang="es-MX" sz="1200" b="1" spc="-5" dirty="0"/>
                <a:t>la idea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al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plan</a:t>
              </a:r>
              <a:endParaRPr sz="1200" b="1" dirty="0">
                <a:latin typeface="Calibri"/>
                <a:cs typeface="Calibri"/>
              </a:endParaRPr>
            </a:p>
          </p:txBody>
        </p:sp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6BFDEFD8-29DB-7F9E-BD3A-1B55AB942FFE}"/>
                </a:ext>
              </a:extLst>
            </p:cNvPr>
            <p:cNvGrpSpPr/>
            <p:nvPr/>
          </p:nvGrpSpPr>
          <p:grpSpPr>
            <a:xfrm>
              <a:off x="215118" y="2912025"/>
              <a:ext cx="6100321" cy="2984914"/>
              <a:chOff x="215118" y="2912025"/>
              <a:chExt cx="5957082" cy="2984914"/>
            </a:xfrm>
          </p:grpSpPr>
          <p:sp>
            <p:nvSpPr>
              <p:cNvPr id="8" name="Flecha: pentágono 4">
                <a:extLst>
                  <a:ext uri="{FF2B5EF4-FFF2-40B4-BE49-F238E27FC236}">
                    <a16:creationId xmlns:a16="http://schemas.microsoft.com/office/drawing/2014/main" id="{B3DB6065-41E1-5BB2-7FD8-1A3106E1EAAA}"/>
                  </a:ext>
                </a:extLst>
              </p:cNvPr>
              <p:cNvSpPr/>
              <p:nvPr/>
            </p:nvSpPr>
            <p:spPr>
              <a:xfrm>
                <a:off x="215118" y="2912025"/>
                <a:ext cx="5957082" cy="2984914"/>
              </a:xfrm>
              <a:prstGeom prst="homePlate">
                <a:avLst/>
              </a:prstGeom>
              <a:solidFill>
                <a:srgbClr val="FF3300"/>
              </a:solidFill>
              <a:scene3d>
                <a:camera prst="orthographicFront"/>
                <a:lightRig rig="threePt" dir="t"/>
              </a:scene3d>
              <a:sp3d>
                <a:bevelT w="114300" prst="hardEdg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>
                  <a:solidFill>
                    <a:srgbClr val="FF0000"/>
                  </a:solidFill>
                </a:endParaRPr>
              </a:p>
            </p:txBody>
          </p:sp>
          <p:sp>
            <p:nvSpPr>
              <p:cNvPr id="9" name="CuadroTexto 8">
                <a:extLst>
                  <a:ext uri="{FF2B5EF4-FFF2-40B4-BE49-F238E27FC236}">
                    <a16:creationId xmlns:a16="http://schemas.microsoft.com/office/drawing/2014/main" id="{295CE5DB-9E77-AEF6-1FE7-D1957E3656F5}"/>
                  </a:ext>
                </a:extLst>
              </p:cNvPr>
              <p:cNvSpPr txBox="1"/>
              <p:nvPr/>
            </p:nvSpPr>
            <p:spPr>
              <a:xfrm>
                <a:off x="302695" y="3034875"/>
                <a:ext cx="5670049" cy="2739212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14300" prst="hardEdge"/>
              </a:sp3d>
            </p:spPr>
            <p:txBody>
              <a:bodyPr wrap="square">
                <a:spAutoFit/>
              </a:bodyPr>
              <a:lstStyle/>
              <a:p>
                <a:r>
                  <a:rPr lang="es-MX" sz="1400" dirty="0"/>
                  <a:t>Recoge ese algo que te hace especial </a:t>
                </a:r>
              </a:p>
              <a:p>
                <a:r>
                  <a:rPr lang="es-MX" sz="1400" dirty="0"/>
                  <a:t>y diferente, lo que causa que los clientes </a:t>
                </a:r>
              </a:p>
              <a:p>
                <a:r>
                  <a:rPr lang="es-MX" sz="1400" dirty="0"/>
                  <a:t>sigan viniendo por más. </a:t>
                </a:r>
              </a:p>
              <a:p>
                <a:r>
                  <a:rPr lang="es-MX" sz="1400" spc="-5" dirty="0">
                    <a:cs typeface="Calibri"/>
                  </a:rPr>
                  <a:t>Es </a:t>
                </a:r>
                <a:r>
                  <a:rPr lang="es-MX" sz="1400" spc="-10" dirty="0">
                    <a:cs typeface="Calibri"/>
                  </a:rPr>
                  <a:t>recomendable</a:t>
                </a:r>
                <a:r>
                  <a:rPr lang="es-MX" sz="1400" spc="15" dirty="0">
                    <a:cs typeface="Calibri"/>
                  </a:rPr>
                  <a:t> </a:t>
                </a:r>
                <a:r>
                  <a:rPr lang="es-MX" sz="1400" spc="-10" dirty="0">
                    <a:cs typeface="Calibri"/>
                  </a:rPr>
                  <a:t>generar</a:t>
                </a:r>
                <a:r>
                  <a:rPr lang="es-MX" sz="1400" spc="-5" dirty="0">
                    <a:cs typeface="Calibri"/>
                  </a:rPr>
                  <a:t> emociones,</a:t>
                </a:r>
                <a:r>
                  <a:rPr lang="es-MX" sz="1400" spc="40" dirty="0">
                    <a:cs typeface="Calibri"/>
                  </a:rPr>
                  <a:t> </a:t>
                </a:r>
                <a:r>
                  <a:rPr lang="es-MX" sz="1400" spc="-5" dirty="0">
                    <a:cs typeface="Calibri"/>
                  </a:rPr>
                  <a:t>sentido </a:t>
                </a:r>
                <a:r>
                  <a:rPr lang="es-MX" sz="1400" dirty="0">
                    <a:cs typeface="Calibri"/>
                  </a:rPr>
                  <a:t>de</a:t>
                </a:r>
                <a:r>
                  <a:rPr lang="es-MX" sz="1400" spc="15" dirty="0">
                    <a:cs typeface="Calibri"/>
                  </a:rPr>
                  <a:t> </a:t>
                </a:r>
                <a:r>
                  <a:rPr lang="es-MX" sz="1400" spc="-5" dirty="0">
                    <a:cs typeface="Calibri"/>
                  </a:rPr>
                  <a:t>pertenencia,</a:t>
                </a:r>
                <a:r>
                  <a:rPr lang="es-MX" sz="1400" spc="20" dirty="0">
                    <a:cs typeface="Calibri"/>
                  </a:rPr>
                  <a:t> </a:t>
                </a:r>
              </a:p>
              <a:p>
                <a:r>
                  <a:rPr lang="es-MX" sz="1400" spc="-10" dirty="0">
                    <a:cs typeface="Calibri"/>
                  </a:rPr>
                  <a:t>identificación </a:t>
                </a:r>
                <a:r>
                  <a:rPr lang="es-MX" sz="1400" dirty="0">
                    <a:cs typeface="Calibri"/>
                  </a:rPr>
                  <a:t>en</a:t>
                </a:r>
                <a:r>
                  <a:rPr lang="es-MX" sz="1400" spc="10" dirty="0">
                    <a:cs typeface="Calibri"/>
                  </a:rPr>
                  <a:t> </a:t>
                </a:r>
                <a:r>
                  <a:rPr lang="es-MX" sz="1400" spc="-5" dirty="0">
                    <a:cs typeface="Calibri"/>
                  </a:rPr>
                  <a:t>los</a:t>
                </a:r>
                <a:r>
                  <a:rPr lang="es-MX" sz="1400" spc="20" dirty="0">
                    <a:cs typeface="Calibri"/>
                  </a:rPr>
                  <a:t> </a:t>
                </a:r>
                <a:r>
                  <a:rPr lang="es-MX" sz="1400" spc="-10" dirty="0">
                    <a:cs typeface="Calibri"/>
                  </a:rPr>
                  <a:t>clientes, </a:t>
                </a:r>
                <a:r>
                  <a:rPr lang="es-MX" sz="1400" spc="-5" dirty="0">
                    <a:cs typeface="Calibri"/>
                  </a:rPr>
                  <a:t> </a:t>
                </a:r>
                <a:r>
                  <a:rPr lang="es-MX" sz="1400" dirty="0">
                    <a:cs typeface="Calibri"/>
                  </a:rPr>
                  <a:t>eso</a:t>
                </a:r>
                <a:r>
                  <a:rPr lang="es-MX" sz="1400" spc="-10" dirty="0">
                    <a:cs typeface="Calibri"/>
                  </a:rPr>
                  <a:t> </a:t>
                </a:r>
                <a:r>
                  <a:rPr lang="es-MX" sz="1400" spc="-5" dirty="0">
                    <a:cs typeface="Calibri"/>
                  </a:rPr>
                  <a:t>se</a:t>
                </a:r>
                <a:r>
                  <a:rPr lang="es-MX" sz="1400" dirty="0">
                    <a:cs typeface="Calibri"/>
                  </a:rPr>
                  <a:t> </a:t>
                </a:r>
                <a:r>
                  <a:rPr lang="es-MX" sz="1400" spc="-10" dirty="0">
                    <a:cs typeface="Calibri"/>
                  </a:rPr>
                  <a:t>logra mediante</a:t>
                </a:r>
                <a:r>
                  <a:rPr lang="es-MX" sz="1400" spc="15" dirty="0">
                    <a:cs typeface="Calibri"/>
                  </a:rPr>
                  <a:t> </a:t>
                </a:r>
                <a:r>
                  <a:rPr lang="es-MX" sz="1400" spc="-5" dirty="0">
                    <a:cs typeface="Calibri"/>
                  </a:rPr>
                  <a:t>la</a:t>
                </a:r>
                <a:r>
                  <a:rPr lang="es-MX" sz="1400" spc="5" dirty="0">
                    <a:cs typeface="Calibri"/>
                  </a:rPr>
                  <a:t> </a:t>
                </a:r>
                <a:r>
                  <a:rPr lang="es-MX" sz="1400" spc="-10" dirty="0">
                    <a:cs typeface="Calibri"/>
                  </a:rPr>
                  <a:t>interacción,</a:t>
                </a:r>
                <a:r>
                  <a:rPr lang="es-MX" sz="1400" spc="25" dirty="0">
                    <a:cs typeface="Calibri"/>
                  </a:rPr>
                  <a:t> </a:t>
                </a:r>
                <a:r>
                  <a:rPr lang="es-MX" sz="1400" spc="-10" dirty="0">
                    <a:cs typeface="Calibri"/>
                  </a:rPr>
                  <a:t>atención</a:t>
                </a:r>
                <a:r>
                  <a:rPr lang="es-MX" sz="1400" spc="10" dirty="0">
                    <a:cs typeface="Calibri"/>
                  </a:rPr>
                  <a:t> </a:t>
                </a:r>
                <a:r>
                  <a:rPr lang="es-MX" sz="1400" dirty="0">
                    <a:cs typeface="Calibri"/>
                  </a:rPr>
                  <a:t>a </a:t>
                </a:r>
                <a:r>
                  <a:rPr lang="es-MX" sz="1400" spc="-395" dirty="0">
                    <a:cs typeface="Calibri"/>
                  </a:rPr>
                  <a:t> </a:t>
                </a:r>
                <a:r>
                  <a:rPr lang="es-MX" sz="1400" dirty="0">
                    <a:cs typeface="Calibri"/>
                  </a:rPr>
                  <a:t>sus</a:t>
                </a:r>
                <a:r>
                  <a:rPr lang="es-MX" sz="1400" spc="-15" dirty="0">
                    <a:cs typeface="Calibri"/>
                  </a:rPr>
                  <a:t> </a:t>
                </a:r>
                <a:r>
                  <a:rPr lang="es-MX" sz="1400" spc="-5" dirty="0">
                    <a:cs typeface="Calibri"/>
                  </a:rPr>
                  <a:t>inquietudes</a:t>
                </a:r>
                <a:r>
                  <a:rPr lang="es-MX" sz="1400" spc="25" dirty="0">
                    <a:cs typeface="Calibri"/>
                  </a:rPr>
                  <a:t> </a:t>
                </a:r>
                <a:r>
                  <a:rPr lang="es-MX" sz="1400" dirty="0">
                    <a:cs typeface="Calibri"/>
                  </a:rPr>
                  <a:t>y</a:t>
                </a:r>
                <a:r>
                  <a:rPr lang="es-MX" sz="1400" spc="-5" dirty="0">
                    <a:cs typeface="Calibri"/>
                  </a:rPr>
                  <a:t> </a:t>
                </a:r>
                <a:r>
                  <a:rPr lang="es-MX" sz="1400" dirty="0">
                    <a:cs typeface="Calibri"/>
                  </a:rPr>
                  <a:t>demandas.</a:t>
                </a:r>
              </a:p>
              <a:p>
                <a:endParaRPr lang="es-MX" sz="1400" dirty="0">
                  <a:cs typeface="Calibri"/>
                </a:endParaRPr>
              </a:p>
              <a:p>
                <a:r>
                  <a:rPr lang="es-MX" sz="1400" b="1" i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*Si no se te ocurre qué poner no te preocupes, déjalo vacío, con el tiempo sabrás cuál es.</a:t>
                </a:r>
                <a:endParaRPr lang="es-ES" sz="14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5" name="Imagen 4" descr="Forma&#10;&#10;Descripción generada automáticamente">
              <a:extLst>
                <a:ext uri="{FF2B5EF4-FFF2-40B4-BE49-F238E27FC236}">
                  <a16:creationId xmlns:a16="http://schemas.microsoft.com/office/drawing/2014/main" id="{AFFE3E24-891F-1D18-3C6D-9AAEBCA9A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0537" y="3275823"/>
              <a:ext cx="1896601" cy="2031325"/>
            </a:xfrm>
            <a:prstGeom prst="rect">
              <a:avLst/>
            </a:prstGeom>
          </p:spPr>
        </p:pic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DAE0EE6C-32DD-ABF8-4DFA-96B77AD752F2}"/>
                </a:ext>
              </a:extLst>
            </p:cNvPr>
            <p:cNvSpPr txBox="1"/>
            <p:nvPr/>
          </p:nvSpPr>
          <p:spPr>
            <a:xfrm>
              <a:off x="1971821" y="224015"/>
              <a:ext cx="5791200" cy="6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800" b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4.  RELACIÓN CON LOS CLIENTES</a:t>
              </a:r>
            </a:p>
          </p:txBody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6446D36C-172E-85F4-7C09-7A409E4FF791}"/>
                </a:ext>
              </a:extLst>
            </p:cNvPr>
            <p:cNvSpPr txBox="1"/>
            <p:nvPr/>
          </p:nvSpPr>
          <p:spPr>
            <a:xfrm>
              <a:off x="215118" y="1509645"/>
              <a:ext cx="860900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800" dirty="0"/>
                <a:t>Describe los tipos de relaciones que la empresa establece con el segmento de clientes especifico</a:t>
              </a:r>
            </a:p>
          </p:txBody>
        </p:sp>
      </p:grpSp>
      <p:pic>
        <p:nvPicPr>
          <p:cNvPr id="10" name="Imagen 9">
            <a:extLst>
              <a:ext uri="{FF2B5EF4-FFF2-40B4-BE49-F238E27FC236}">
                <a16:creationId xmlns:a16="http://schemas.microsoft.com/office/drawing/2014/main" id="{05EBE4E9-2A3A-462F-9197-3563EDEB6F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139" t="30792" r="15582" b="58040"/>
          <a:stretch/>
        </p:blipFill>
        <p:spPr>
          <a:xfrm>
            <a:off x="8266235" y="255181"/>
            <a:ext cx="669852" cy="669851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180EA867-377A-4348-B00D-F17351D7F217}"/>
              </a:ext>
            </a:extLst>
          </p:cNvPr>
          <p:cNvSpPr/>
          <p:nvPr/>
        </p:nvSpPr>
        <p:spPr>
          <a:xfrm>
            <a:off x="8266235" y="198564"/>
            <a:ext cx="669852" cy="72646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45573175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904</Words>
  <Application>Microsoft Office PowerPoint</Application>
  <PresentationFormat>Presentación en pantalla (16:9)</PresentationFormat>
  <Paragraphs>152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3" baseType="lpstr">
      <vt:lpstr>Arial</vt:lpstr>
      <vt:lpstr>Calibri</vt:lpstr>
      <vt:lpstr>Century Gothic</vt:lpstr>
      <vt:lpstr>Trebuchet MS</vt:lpstr>
      <vt:lpstr>Wingdings</vt:lpstr>
      <vt:lpstr>Wingdings 3</vt:lpstr>
      <vt:lpstr>Faceta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Leonardo Cantor</dc:creator>
  <cp:lastModifiedBy>merytru</cp:lastModifiedBy>
  <cp:revision>23</cp:revision>
  <dcterms:created xsi:type="dcterms:W3CDTF">2019-11-27T03:16:21Z</dcterms:created>
  <dcterms:modified xsi:type="dcterms:W3CDTF">2026-03-04T19:40:18Z</dcterms:modified>
</cp:coreProperties>
</file>