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comments+xml" PartName="/ppt/comments/comment2.xml"/>
  <Override ContentType="application/vnd.openxmlformats-officedocument.presentationml.comments+xml" PartName="/ppt/comments/comment5.xml"/>
  <Override ContentType="application/vnd.openxmlformats-officedocument.presentationml.comments+xml" PartName="/ppt/comments/comment4.xml"/>
  <Override ContentType="application/vnd.openxmlformats-officedocument.presentationml.comments+xml" PartName="/ppt/comments/comment3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</p:sldIdLst>
  <p:sldSz cy="6858000" cx="12192000"/>
  <p:notesSz cx="6858000" cy="9144000"/>
  <p:embeddedFontLst>
    <p:embeddedFont>
      <p:font typeface="Roboto"/>
      <p:regular r:id="rId43"/>
      <p:bold r:id="rId44"/>
      <p:italic r:id="rId45"/>
      <p:boldItalic r:id="rId46"/>
    </p:embeddedFont>
    <p:embeddedFont>
      <p:font typeface="Oswald"/>
      <p:regular r:id="rId47"/>
      <p:bold r:id="rId48"/>
    </p:embeddedFont>
    <p:embeddedFont>
      <p:font typeface="Lexend Deca"/>
      <p:regular r:id="rId49"/>
      <p:bold r:id="rId5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51" roundtripDataSignature="AMtx7mhFMd6aN0lt2gFiqLW0rxHl9mjq4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5" name="ATALY ROSSE GALINDO RANGEL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18FF367-F63B-4802-B80C-CC821DA6CC8F}">
  <a:tblStyle styleId="{118FF367-F63B-4802-B80C-CC821DA6CC8F}" styleName="Table_0">
    <a:wholeTbl>
      <a:tcTxStyle b="off" i="off">
        <a:font>
          <a:latin typeface="Arial"/>
          <a:ea typeface="Arial"/>
          <a:cs typeface="Arial"/>
        </a:font>
        <a:srgbClr val="000000"/>
      </a:tcTx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font" Target="fonts/Roboto-bold.fntdata"/><Relationship Id="rId43" Type="http://schemas.openxmlformats.org/officeDocument/2006/relationships/font" Target="fonts/Roboto-regular.fntdata"/><Relationship Id="rId46" Type="http://schemas.openxmlformats.org/officeDocument/2006/relationships/font" Target="fonts/Roboto-boldItalic.fntdata"/><Relationship Id="rId45" Type="http://schemas.openxmlformats.org/officeDocument/2006/relationships/font" Target="fonts/Roboto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commentAuthors" Target="commentAuthors.xml"/><Relationship Id="rId9" Type="http://schemas.openxmlformats.org/officeDocument/2006/relationships/slide" Target="slides/slide3.xml"/><Relationship Id="rId48" Type="http://schemas.openxmlformats.org/officeDocument/2006/relationships/font" Target="fonts/Oswald-bold.fntdata"/><Relationship Id="rId47" Type="http://schemas.openxmlformats.org/officeDocument/2006/relationships/font" Target="fonts/Oswald-regular.fntdata"/><Relationship Id="rId49" Type="http://schemas.openxmlformats.org/officeDocument/2006/relationships/font" Target="fonts/LexendDeca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customschemas.google.com/relationships/presentationmetadata" Target="metadata"/><Relationship Id="rId50" Type="http://schemas.openxmlformats.org/officeDocument/2006/relationships/font" Target="fonts/LexendDeca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6-03-11T15:07:18.192">
    <p:pos x="6000" y="0"/>
    <p:text>Buen día, de acuerdo con solicituda, favor realizar la actualización de la presentación: 
@paardilag@ipes.gov.co @hfnarvaezn@ipes.gov.co @eravilav@ipes.gov.co @jdlombanam@ipes.gov.co
_Assigned to paardilag@ipes.gov.co_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B1myMoo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2" dt="2026-03-11T15:07:37.867">
    <p:pos x="6000" y="0"/>
    <p:text>@hfnarvaezn@ipes.gov.co
_Assigned to hfnarvaezn@ipes.gov.co_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B1myMoo4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3" dt="2026-03-11T15:18:39.641">
    <p:pos x="0" y="-1"/>
    <p:text>@paardilag@ipes.gov.co
_Assigned to paardilag@ipes.gov.co_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B1myMoqA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4" dt="2026-03-11T15:23:31.673">
    <p:pos x="0" y="-1"/>
    <p:text>@jdlopezg@ipes.gov.co @emartinezb@ipes.gov.co
_Assigned to jdlopezg@ipes.gov.co_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B1myMoqQ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5" dt="2026-03-11T15:25:10.784">
    <p:pos x="6000" y="0"/>
    <p:text>@emmerae@ipes.gov.co
_Assigned to emmerae@ipes.gov.co_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B1myMoqY"/>
      </p:ext>
    </p:extLs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e40bcde179_11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g2e40bcde179_1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bb3c2b5a5c_0_37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g3bb3c2b5a5c_0_3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bb3c2b5a5c_0_39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1" name="Google Shape;271;g3bb3c2b5a5c_0_3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3bb3c2b5a5c_0_4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6" name="Google Shape;296;g3bb3c2b5a5c_0_4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bb3c2b5a5c_0_43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7" name="Google Shape;317;g3bb3c2b5a5c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bb3c2b5a5c_0_46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2" name="Google Shape;342;g3bb3c2b5a5c_0_4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bb3c2b5a5c_0_48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3" name="Google Shape;363;g3bb3c2b5a5c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2e40bcde179_11_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8" name="Google Shape;388;g2e40bcde179_11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2e40bcde179_11_5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9" name="Google Shape;399;g2e40bcde179_11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3bb85e1b363_3_3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9" name="Google Shape;439;g3bb85e1b363_3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3cf07dced92_0_9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1" name="Google Shape;451;g3cf07dced92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cf07dced92_0_1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2" name="Google Shape;462;g3cf07dced92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3cf07dced92_0_1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3" name="Google Shape;473;g3cf07dced92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3cf07dced92_0_10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4" name="Google Shape;484;g3cf07dced92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3cf387ab9e7_0_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5" name="Google Shape;495;g3cf387ab9e7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3cf387ab9e7_0_3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9" name="Google Shape;509;g3cf387ab9e7_0_3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3cf07dced92_0_14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0" name="Google Shape;530;g3cf07dced92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3cf07dced92_0_1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1" name="Google Shape;541;g3cf07dced92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3cf179195cc_0_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3" name="Google Shape;553;g3cf179195cc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3cf179195cc_0_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5" name="Google Shape;565;g3cf179195cc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3cf179195cc_0_2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7" name="Google Shape;577;g3cf179195cc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e40bcde179_11_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g2e40bcde179_1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3cf07dced92_0_18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9" name="Google Shape;589;g3cf07dced92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3cf07dced92_0_2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0" name="Google Shape;600;g3cf07dced92_0_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3cf07dced92_0_20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1" name="Google Shape;611;g3cf07dced92_0_2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3cf07dced92_0_19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2" name="Google Shape;622;g3cf07dced92_0_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g3cf07dced92_0_16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3" name="Google Shape;633;g3cf07dced92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3cf07dced92_0_17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4" name="Google Shape;644;g3cf07dced92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g2e40bcde179_11_6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5" name="Google Shape;655;g2e40bcde179_11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bb85e1b363_9_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g3bb85e1b363_9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cf07dced92_0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g3cf07dced92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bb85e1b363_9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g3bb85e1b363_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bb3c2b5a5c_0_58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g3bb3c2b5a5c_0_5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bb3c2b5a5c_0_3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g3bb3c2b5a5c_0_3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bb3c2b5a5c_0_34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3" name="Google Shape;223;g3bb3c2b5a5c_0_3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9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8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9" Type="http://schemas.openxmlformats.org/officeDocument/2006/relationships/image" Target="../media/image31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29.png"/><Relationship Id="rId8" Type="http://schemas.openxmlformats.org/officeDocument/2006/relationships/image" Target="../media/image2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37.png"/><Relationship Id="rId8" Type="http://schemas.openxmlformats.org/officeDocument/2006/relationships/image" Target="../media/image4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33.png"/><Relationship Id="rId8" Type="http://schemas.openxmlformats.org/officeDocument/2006/relationships/image" Target="../media/image3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4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49.png"/><Relationship Id="rId8" Type="http://schemas.openxmlformats.org/officeDocument/2006/relationships/image" Target="../media/image4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4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comments" Target="../comments/comment2.xml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6" Type="http://schemas.openxmlformats.org/officeDocument/2006/relationships/hyperlink" Target="https://drive.google.com/file/d/19bCXX3iYGHMrRMvacwbccIAE0x2ZI0Sp/view?usp=drive_link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comments" Target="../comments/comment3.xml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comments" Target="../comments/comment4.xml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.png"/><Relationship Id="rId4" Type="http://schemas.openxmlformats.org/officeDocument/2006/relationships/image" Target="../media/image3.png"/><Relationship Id="rId5" Type="http://schemas.openxmlformats.org/officeDocument/2006/relationships/image" Target="../media/image4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Relationship Id="rId4" Type="http://schemas.openxmlformats.org/officeDocument/2006/relationships/image" Target="../media/image44.png"/><Relationship Id="rId5" Type="http://schemas.openxmlformats.org/officeDocument/2006/relationships/image" Target="../media/image45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comments" Target="../comments/comment5.xml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4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53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5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5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5" Type="http://schemas.openxmlformats.org/officeDocument/2006/relationships/image" Target="../media/image3.png"/><Relationship Id="rId6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9" Type="http://schemas.openxmlformats.org/officeDocument/2006/relationships/hyperlink" Target="https://docs.google.com/document/d/1bJqCFxtCdoliqYOG8mbfH133ibWPnlLO/edit" TargetMode="External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hyperlink" Target="https://docs.google.com/document/d/1BxlmzCk35ekl03e7iXCjRwnTEaDHn59F/edit" TargetMode="External"/><Relationship Id="rId8" Type="http://schemas.openxmlformats.org/officeDocument/2006/relationships/hyperlink" Target="https://docs.google.com/document/d/1uEcrHJZUqhT2TD9sl5zn3wUGd3gfjRr3/edit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comments" Target="../comments/comment1.xml"/><Relationship Id="rId4" Type="http://schemas.openxmlformats.org/officeDocument/2006/relationships/image" Target="../media/image6.png"/><Relationship Id="rId5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1" Type="http://schemas.openxmlformats.org/officeDocument/2006/relationships/image" Target="../media/image19.png"/><Relationship Id="rId10" Type="http://schemas.openxmlformats.org/officeDocument/2006/relationships/image" Target="../media/image12.png"/><Relationship Id="rId13" Type="http://schemas.openxmlformats.org/officeDocument/2006/relationships/image" Target="../media/image17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9" Type="http://schemas.openxmlformats.org/officeDocument/2006/relationships/image" Target="../media/image21.png"/><Relationship Id="rId15" Type="http://schemas.openxmlformats.org/officeDocument/2006/relationships/image" Target="../media/image16.png"/><Relationship Id="rId14" Type="http://schemas.openxmlformats.org/officeDocument/2006/relationships/image" Target="../media/image20.png"/><Relationship Id="rId16" Type="http://schemas.openxmlformats.org/officeDocument/2006/relationships/image" Target="../media/image23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52.png"/><Relationship Id="rId8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9" Type="http://schemas.openxmlformats.org/officeDocument/2006/relationships/image" Target="../media/image27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24.png"/><Relationship Id="rId8" Type="http://schemas.openxmlformats.org/officeDocument/2006/relationships/image" Target="../media/image2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30.png"/><Relationship Id="rId9" Type="http://schemas.openxmlformats.org/officeDocument/2006/relationships/image" Target="../media/image28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27.png"/><Relationship Id="rId8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e40bcde179_11_0"/>
          <p:cNvSpPr/>
          <p:nvPr/>
        </p:nvSpPr>
        <p:spPr>
          <a:xfrm>
            <a:off x="58000" y="-60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g2e40bcde179_11_0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g2e40bcde179_11_0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g2e40bcde179_11_0"/>
          <p:cNvSpPr txBox="1"/>
          <p:nvPr/>
        </p:nvSpPr>
        <p:spPr>
          <a:xfrm>
            <a:off x="1281200" y="1270500"/>
            <a:ext cx="93870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300"/>
              <a:buFont typeface="Arial"/>
              <a:buNone/>
            </a:pPr>
            <a:r>
              <a:rPr b="1" i="0" lang="en-CO" sz="6300" u="none" cap="none" strike="noStrik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COMITÉ INSTITUCIONAL DE GESTIÓN Y DESEMPEÑO</a:t>
            </a:r>
            <a:endParaRPr b="1" i="0" sz="6300" u="none" cap="none" strike="noStrike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88" name="Google Shape;88;g2e40bcde179_11_0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fmla="val 71939" name="adj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g2e40bcde179_11_0" title="asp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05044" y="211299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g2e40bcde179_11_0" title="logo marca bogota_4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02481" y="5281125"/>
            <a:ext cx="1987037" cy="10315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g2e40bcde179_11_0"/>
          <p:cNvSpPr txBox="1"/>
          <p:nvPr/>
        </p:nvSpPr>
        <p:spPr>
          <a:xfrm>
            <a:off x="4438175" y="3680500"/>
            <a:ext cx="3230700" cy="5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en-CO" sz="2300" u="none" cap="none" strike="noStrike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2</a:t>
            </a:r>
            <a:r>
              <a:rPr lang="en-CO" sz="23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5</a:t>
            </a:r>
            <a:r>
              <a:rPr b="0" i="0" lang="en-CO" sz="2300" u="none" cap="none" strike="noStrike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/</a:t>
            </a:r>
            <a:r>
              <a:rPr lang="en-CO" sz="230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MAR</a:t>
            </a:r>
            <a:r>
              <a:rPr b="0" i="0" lang="en-CO" sz="2300" u="none" cap="none" strike="noStrike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/2026</a:t>
            </a:r>
            <a:endParaRPr b="0" i="0" sz="2300" u="none" cap="none" strike="noStrike">
              <a:solidFill>
                <a:schemeClr val="lt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g3bb3c2b5a5c_0_370"/>
          <p:cNvPicPr preferRelativeResize="0"/>
          <p:nvPr/>
        </p:nvPicPr>
        <p:blipFill rotWithShape="1">
          <a:blip r:embed="rId3">
            <a:alphaModFix/>
          </a:blip>
          <a:srcRect b="15597" l="0" r="0" t="0"/>
          <a:stretch/>
        </p:blipFill>
        <p:spPr>
          <a:xfrm>
            <a:off x="-98125" y="2"/>
            <a:ext cx="12192000" cy="6857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9" name="Google Shape;249;g3bb3c2b5a5c_0_370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250" name="Google Shape;250;g3bb3c2b5a5c_0_370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g3bb3c2b5a5c_0_370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52" name="Google Shape;252;g3bb3c2b5a5c_0_37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53" name="Google Shape;253;g3bb3c2b5a5c_0_370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bb3c2b5a5c_0_370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g3bb3c2b5a5c_0_370"/>
          <p:cNvSpPr txBox="1"/>
          <p:nvPr/>
        </p:nvSpPr>
        <p:spPr>
          <a:xfrm>
            <a:off x="322875" y="214650"/>
            <a:ext cx="110823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425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Metas Proyecto Inversión BCS 7927</a:t>
            </a:r>
            <a:endParaRPr b="1" i="0" sz="425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56" name="Google Shape;256;g3bb3c2b5a5c_0_370"/>
          <p:cNvGraphicFramePr/>
          <p:nvPr/>
        </p:nvGraphicFramePr>
        <p:xfrm>
          <a:off x="98125" y="17085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{118FF367-F63B-4802-B80C-CC821DA6CC8F}</a:tableStyleId>
              </a:tblPr>
              <a:tblGrid>
                <a:gridCol w="4197600"/>
                <a:gridCol w="759600"/>
                <a:gridCol w="3384000"/>
                <a:gridCol w="759600"/>
                <a:gridCol w="759600"/>
                <a:gridCol w="759600"/>
              </a:tblGrid>
              <a:tr h="495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Meta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2024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2025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2026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2027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% Total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858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1-Asistir 1.110 unidades de negocio técnica y empresarialmente conforme a las características de los emprendimientos.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115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315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400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36%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858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2-Generar 21 espacios a los emprendedores en procesos de educación e inclusión financiera.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6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6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43%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3-Establecer 21 oportunidades de comercialización a través de diferentes estrategias que favorezcan el potencial productivo de los emprendedores.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6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6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43%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4-Asignar 90 alternativas de generación de ingresos a vendedores informales personas mayores y/o en condición de discapacidad.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26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29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11%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57" name="Google Shape;257;g3bb3c2b5a5c_0_370"/>
          <p:cNvSpPr txBox="1"/>
          <p:nvPr/>
        </p:nvSpPr>
        <p:spPr>
          <a:xfrm>
            <a:off x="5359068" y="1081581"/>
            <a:ext cx="4545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Prog.       Ejec. Cumplida      Ejec. Incumplida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g3bb3c2b5a5c_0_370"/>
          <p:cNvSpPr/>
          <p:nvPr/>
        </p:nvSpPr>
        <p:spPr>
          <a:xfrm>
            <a:off x="5420900" y="1139427"/>
            <a:ext cx="167700" cy="192900"/>
          </a:xfrm>
          <a:prstGeom prst="rect">
            <a:avLst/>
          </a:prstGeom>
          <a:solidFill>
            <a:srgbClr val="599BD5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g3bb3c2b5a5c_0_370"/>
          <p:cNvSpPr/>
          <p:nvPr/>
        </p:nvSpPr>
        <p:spPr>
          <a:xfrm>
            <a:off x="6181499" y="1139427"/>
            <a:ext cx="167700" cy="192900"/>
          </a:xfrm>
          <a:prstGeom prst="rect">
            <a:avLst/>
          </a:prstGeom>
          <a:solidFill>
            <a:srgbClr val="48BD62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g3bb3c2b5a5c_0_370"/>
          <p:cNvSpPr/>
          <p:nvPr/>
        </p:nvSpPr>
        <p:spPr>
          <a:xfrm>
            <a:off x="7669275" y="1142539"/>
            <a:ext cx="167700" cy="192900"/>
          </a:xfrm>
          <a:prstGeom prst="rect">
            <a:avLst/>
          </a:prstGeom>
          <a:solidFill>
            <a:srgbClr val="FF2F2F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g3bb3c2b5a5c_0_370"/>
          <p:cNvSpPr/>
          <p:nvPr/>
        </p:nvSpPr>
        <p:spPr>
          <a:xfrm>
            <a:off x="7479553" y="2644035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2" name="Google Shape;262;g3bb3c2b5a5c_0_37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260914" y="2212066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g3bb3c2b5a5c_0_370"/>
          <p:cNvSpPr/>
          <p:nvPr/>
        </p:nvSpPr>
        <p:spPr>
          <a:xfrm>
            <a:off x="7479553" y="3565866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4" name="Google Shape;264;g3bb3c2b5a5c_0_37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260914" y="3133897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bb3c2b5a5c_0_370"/>
          <p:cNvSpPr/>
          <p:nvPr/>
        </p:nvSpPr>
        <p:spPr>
          <a:xfrm>
            <a:off x="7479553" y="4543454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0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6" name="Google Shape;266;g3bb3c2b5a5c_0_37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260914" y="4111485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g3bb3c2b5a5c_0_370"/>
          <p:cNvSpPr/>
          <p:nvPr/>
        </p:nvSpPr>
        <p:spPr>
          <a:xfrm>
            <a:off x="7479553" y="5632556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8" name="Google Shape;268;g3bb3c2b5a5c_0_37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260914" y="5200587"/>
            <a:ext cx="2330700" cy="118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g3bb3c2b5a5c_0_394"/>
          <p:cNvPicPr preferRelativeResize="0"/>
          <p:nvPr/>
        </p:nvPicPr>
        <p:blipFill rotWithShape="1">
          <a:blip r:embed="rId3">
            <a:alphaModFix/>
          </a:blip>
          <a:srcRect b="15597" l="0" r="0" t="0"/>
          <a:stretch/>
        </p:blipFill>
        <p:spPr>
          <a:xfrm>
            <a:off x="0" y="0"/>
            <a:ext cx="12192000" cy="782467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4" name="Google Shape;274;g3bb3c2b5a5c_0_394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275" name="Google Shape;275;g3bb3c2b5a5c_0_394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g3bb3c2b5a5c_0_394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77" name="Google Shape;277;g3bb3c2b5a5c_0_39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78" name="Google Shape;278;g3bb3c2b5a5c_0_394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g3bb3c2b5a5c_0_394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g3bb3c2b5a5c_0_394"/>
          <p:cNvSpPr txBox="1"/>
          <p:nvPr/>
        </p:nvSpPr>
        <p:spPr>
          <a:xfrm>
            <a:off x="322875" y="214650"/>
            <a:ext cx="110823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425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Metas Proyecto Inversión BCS 7956</a:t>
            </a:r>
            <a:endParaRPr b="1" i="0" sz="425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81" name="Google Shape;281;g3bb3c2b5a5c_0_394"/>
          <p:cNvGraphicFramePr/>
          <p:nvPr/>
        </p:nvGraphicFramePr>
        <p:xfrm>
          <a:off x="322875" y="1542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{118FF367-F63B-4802-B80C-CC821DA6CC8F}</a:tableStyleId>
              </a:tblPr>
              <a:tblGrid>
                <a:gridCol w="4197600"/>
                <a:gridCol w="759600"/>
                <a:gridCol w="3384000"/>
                <a:gridCol w="759600"/>
                <a:gridCol w="759600"/>
                <a:gridCol w="759600"/>
              </a:tblGrid>
              <a:tr h="743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Meta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2024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2025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2026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2027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% Total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570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1. Realizar 14 actividades de fortalecimiento comercial y empresarial para incrementar la Participación de las PDM como escenarios turísticos con actividades como festivales gastronómicos, festival de hierbas, vitrinas comerciales, eventos de ciudad, entre otros.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4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4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43%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57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2. Realizar 14 Estudios de volúmenes, Comparativo de precios y Percepción de clientes para identificar la participación de las PDM en el abastecimiento alimentario de la ciudad.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4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4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43%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488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3. Administrar las 19 plazas Distritales de mercado según el modelo de gestión y administración.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19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19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19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50%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050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4. Realizar 42 fortalecimientos psicosociales y de bienestar dirigido a los comerciantes y sus familias.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6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12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12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43%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82" name="Google Shape;282;g3bb3c2b5a5c_0_394"/>
          <p:cNvSpPr txBox="1"/>
          <p:nvPr/>
        </p:nvSpPr>
        <p:spPr>
          <a:xfrm>
            <a:off x="5359068" y="1081581"/>
            <a:ext cx="4545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Prog.       Ejec. Cumplida      Ejec. Incumplida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g3bb3c2b5a5c_0_394"/>
          <p:cNvSpPr/>
          <p:nvPr/>
        </p:nvSpPr>
        <p:spPr>
          <a:xfrm>
            <a:off x="5420900" y="1139427"/>
            <a:ext cx="167700" cy="192900"/>
          </a:xfrm>
          <a:prstGeom prst="rect">
            <a:avLst/>
          </a:prstGeom>
          <a:solidFill>
            <a:srgbClr val="599BD5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g3bb3c2b5a5c_0_394"/>
          <p:cNvSpPr/>
          <p:nvPr/>
        </p:nvSpPr>
        <p:spPr>
          <a:xfrm>
            <a:off x="6181499" y="1139427"/>
            <a:ext cx="167700" cy="192900"/>
          </a:xfrm>
          <a:prstGeom prst="rect">
            <a:avLst/>
          </a:prstGeom>
          <a:solidFill>
            <a:srgbClr val="48BD62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g3bb3c2b5a5c_0_394"/>
          <p:cNvSpPr/>
          <p:nvPr/>
        </p:nvSpPr>
        <p:spPr>
          <a:xfrm>
            <a:off x="7669275" y="1142539"/>
            <a:ext cx="167700" cy="192900"/>
          </a:xfrm>
          <a:prstGeom prst="rect">
            <a:avLst/>
          </a:prstGeom>
          <a:solidFill>
            <a:srgbClr val="FF2F2F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g3bb3c2b5a5c_0_394"/>
          <p:cNvSpPr/>
          <p:nvPr/>
        </p:nvSpPr>
        <p:spPr>
          <a:xfrm>
            <a:off x="7613514" y="2941310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7" name="Google Shape;287;g3bb3c2b5a5c_0_39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337652" y="2509341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g3bb3c2b5a5c_0_394"/>
          <p:cNvSpPr/>
          <p:nvPr/>
        </p:nvSpPr>
        <p:spPr>
          <a:xfrm>
            <a:off x="7613514" y="4369057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9" name="Google Shape;289;g3bb3c2b5a5c_0_39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337652" y="3937088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g3bb3c2b5a5c_0_394"/>
          <p:cNvSpPr/>
          <p:nvPr/>
        </p:nvSpPr>
        <p:spPr>
          <a:xfrm>
            <a:off x="7613514" y="5502371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1" name="Google Shape;291;g3bb3c2b5a5c_0_39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337652" y="5070402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g3bb3c2b5a5c_0_394"/>
          <p:cNvSpPr/>
          <p:nvPr/>
        </p:nvSpPr>
        <p:spPr>
          <a:xfrm>
            <a:off x="7613514" y="6496892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3" name="Google Shape;293;g3bb3c2b5a5c_0_39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337652" y="6064923"/>
            <a:ext cx="2330700" cy="118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g3bb3c2b5a5c_0_418"/>
          <p:cNvPicPr preferRelativeResize="0"/>
          <p:nvPr/>
        </p:nvPicPr>
        <p:blipFill rotWithShape="1">
          <a:blip r:embed="rId3">
            <a:alphaModFix/>
          </a:blip>
          <a:srcRect b="15597" l="0" r="0" t="0"/>
          <a:stretch/>
        </p:blipFill>
        <p:spPr>
          <a:xfrm>
            <a:off x="0" y="0"/>
            <a:ext cx="12192000" cy="6857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9" name="Google Shape;299;g3bb3c2b5a5c_0_418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300" name="Google Shape;300;g3bb3c2b5a5c_0_4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g3bb3c2b5a5c_0_4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02" name="Google Shape;302;g3bb3c2b5a5c_0_41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03" name="Google Shape;303;g3bb3c2b5a5c_0_418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g3bb3c2b5a5c_0_418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g3bb3c2b5a5c_0_418"/>
          <p:cNvSpPr txBox="1"/>
          <p:nvPr/>
        </p:nvSpPr>
        <p:spPr>
          <a:xfrm>
            <a:off x="322875" y="214650"/>
            <a:ext cx="110823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425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Metas Proyecto Inversión BCS 7950</a:t>
            </a:r>
            <a:endParaRPr b="1" i="0" sz="425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306" name="Google Shape;306;g3bb3c2b5a5c_0_418"/>
          <p:cNvGraphicFramePr/>
          <p:nvPr/>
        </p:nvGraphicFramePr>
        <p:xfrm>
          <a:off x="434775" y="1994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{118FF367-F63B-4802-B80C-CC821DA6CC8F}</a:tableStyleId>
              </a:tblPr>
              <a:tblGrid>
                <a:gridCol w="4176000"/>
                <a:gridCol w="759600"/>
                <a:gridCol w="3384000"/>
                <a:gridCol w="759600"/>
                <a:gridCol w="759600"/>
                <a:gridCol w="756000"/>
              </a:tblGrid>
              <a:tr h="5524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Meta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2024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2025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2026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2027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% Total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096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1. Certificar a 2.400 vendedores (as) de la economía informal y sus familias, en competencias específicas y habilidades laborales.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249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729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737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39%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1917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2. Formar a 800 vendedores (as) de la economía informal y sus familias en habilidades blandas a través de la Ruta de Orientación para el empleo del IPES.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83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243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240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39%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07" name="Google Shape;307;g3bb3c2b5a5c_0_418"/>
          <p:cNvSpPr txBox="1"/>
          <p:nvPr/>
        </p:nvSpPr>
        <p:spPr>
          <a:xfrm>
            <a:off x="5359068" y="1226545"/>
            <a:ext cx="4545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Prog.       Ejec. Cumplida      Ejec. Incumplida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g3bb3c2b5a5c_0_418"/>
          <p:cNvSpPr/>
          <p:nvPr/>
        </p:nvSpPr>
        <p:spPr>
          <a:xfrm>
            <a:off x="5420900" y="1284391"/>
            <a:ext cx="167700" cy="192900"/>
          </a:xfrm>
          <a:prstGeom prst="rect">
            <a:avLst/>
          </a:prstGeom>
          <a:solidFill>
            <a:srgbClr val="599BD5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g3bb3c2b5a5c_0_418"/>
          <p:cNvSpPr/>
          <p:nvPr/>
        </p:nvSpPr>
        <p:spPr>
          <a:xfrm>
            <a:off x="6181499" y="1284391"/>
            <a:ext cx="167700" cy="192900"/>
          </a:xfrm>
          <a:prstGeom prst="rect">
            <a:avLst/>
          </a:prstGeom>
          <a:solidFill>
            <a:srgbClr val="48BD62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g3bb3c2b5a5c_0_418"/>
          <p:cNvSpPr/>
          <p:nvPr/>
        </p:nvSpPr>
        <p:spPr>
          <a:xfrm>
            <a:off x="7669275" y="1287503"/>
            <a:ext cx="167700" cy="192900"/>
          </a:xfrm>
          <a:prstGeom prst="rect">
            <a:avLst/>
          </a:prstGeom>
          <a:solidFill>
            <a:srgbClr val="FF2F2F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g3bb3c2b5a5c_0_418"/>
          <p:cNvSpPr/>
          <p:nvPr/>
        </p:nvSpPr>
        <p:spPr>
          <a:xfrm>
            <a:off x="7758477" y="2950808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2" name="Google Shape;312;g3bb3c2b5a5c_0_4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482615" y="2518839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g3bb3c2b5a5c_0_418"/>
          <p:cNvSpPr/>
          <p:nvPr/>
        </p:nvSpPr>
        <p:spPr>
          <a:xfrm>
            <a:off x="7758477" y="4084516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4" name="Google Shape;314;g3bb3c2b5a5c_0_4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478901" y="3652547"/>
            <a:ext cx="2330700" cy="118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g3bb3c2b5a5c_0_438"/>
          <p:cNvPicPr preferRelativeResize="0"/>
          <p:nvPr/>
        </p:nvPicPr>
        <p:blipFill rotWithShape="1">
          <a:blip r:embed="rId3">
            <a:alphaModFix/>
          </a:blip>
          <a:srcRect b="15597" l="0" r="0" t="0"/>
          <a:stretch/>
        </p:blipFill>
        <p:spPr>
          <a:xfrm>
            <a:off x="3195" y="-33453"/>
            <a:ext cx="12192000" cy="68914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0" name="Google Shape;320;g3bb3c2b5a5c_0_438"/>
          <p:cNvGrpSpPr/>
          <p:nvPr/>
        </p:nvGrpSpPr>
        <p:grpSpPr>
          <a:xfrm>
            <a:off x="10713726" y="-49"/>
            <a:ext cx="1475653" cy="8126074"/>
            <a:chOff x="10950523" y="35050"/>
            <a:chExt cx="1239003" cy="6822900"/>
          </a:xfrm>
        </p:grpSpPr>
        <p:sp>
          <p:nvSpPr>
            <p:cNvPr id="321" name="Google Shape;321;g3bb3c2b5a5c_0_438"/>
            <p:cNvSpPr/>
            <p:nvPr/>
          </p:nvSpPr>
          <p:spPr>
            <a:xfrm flipH="1">
              <a:off x="10950526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g3bb3c2b5a5c_0_438"/>
            <p:cNvSpPr/>
            <p:nvPr/>
          </p:nvSpPr>
          <p:spPr>
            <a:xfrm rot="10800000">
              <a:off x="10950523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23" name="Google Shape;323;g3bb3c2b5a5c_0_43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24" name="Google Shape;324;g3bb3c2b5a5c_0_438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g3bb3c2b5a5c_0_438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g3bb3c2b5a5c_0_438"/>
          <p:cNvSpPr txBox="1"/>
          <p:nvPr/>
        </p:nvSpPr>
        <p:spPr>
          <a:xfrm>
            <a:off x="322875" y="214650"/>
            <a:ext cx="110823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425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Metas Proyecto Inversión BCS 7932</a:t>
            </a:r>
            <a:endParaRPr b="1" i="0" sz="425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327" name="Google Shape;327;g3bb3c2b5a5c_0_438"/>
          <p:cNvGraphicFramePr/>
          <p:nvPr/>
        </p:nvGraphicFramePr>
        <p:xfrm>
          <a:off x="486576" y="198292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{118FF367-F63B-4802-B80C-CC821DA6CC8F}</a:tableStyleId>
              </a:tblPr>
              <a:tblGrid>
                <a:gridCol w="4197600"/>
                <a:gridCol w="759600"/>
                <a:gridCol w="3384000"/>
                <a:gridCol w="759600"/>
                <a:gridCol w="759600"/>
                <a:gridCol w="759600"/>
              </a:tblGrid>
              <a:tr h="5524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Meta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2024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2025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2026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2027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% Total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096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1. Fortalecer el 100% el Modelo Integrado de Planeación y Gestión - MIPG con la participación de cada uno de sus políticas.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50%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003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2. Fortalecer el 100% la gestión del conocimiento e innovación entre los colaboradores de la entidad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100%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892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3. Ajustar el 100% de los tramites y OPAS de acuerdo a las necesidades y expectativas de los grupos de valor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100%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763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4. Promover la mejora continua en el 100% de los servicios, a través de mecanismos de participación ciudadana.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100%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28" name="Google Shape;328;g3bb3c2b5a5c_0_438"/>
          <p:cNvSpPr txBox="1"/>
          <p:nvPr/>
        </p:nvSpPr>
        <p:spPr>
          <a:xfrm>
            <a:off x="5359068" y="1226545"/>
            <a:ext cx="4545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Prog.       Ejec. Cumplida      Ejec. Incumplida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g3bb3c2b5a5c_0_438"/>
          <p:cNvSpPr/>
          <p:nvPr/>
        </p:nvSpPr>
        <p:spPr>
          <a:xfrm>
            <a:off x="5420900" y="1284391"/>
            <a:ext cx="167700" cy="192900"/>
          </a:xfrm>
          <a:prstGeom prst="rect">
            <a:avLst/>
          </a:prstGeom>
          <a:solidFill>
            <a:srgbClr val="599BD5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g3bb3c2b5a5c_0_438"/>
          <p:cNvSpPr/>
          <p:nvPr/>
        </p:nvSpPr>
        <p:spPr>
          <a:xfrm>
            <a:off x="6181499" y="1284391"/>
            <a:ext cx="167700" cy="192900"/>
          </a:xfrm>
          <a:prstGeom prst="rect">
            <a:avLst/>
          </a:prstGeom>
          <a:solidFill>
            <a:srgbClr val="48BD62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g3bb3c2b5a5c_0_438"/>
          <p:cNvSpPr/>
          <p:nvPr/>
        </p:nvSpPr>
        <p:spPr>
          <a:xfrm>
            <a:off x="7669275" y="1287503"/>
            <a:ext cx="167700" cy="192900"/>
          </a:xfrm>
          <a:prstGeom prst="rect">
            <a:avLst/>
          </a:prstGeom>
          <a:solidFill>
            <a:srgbClr val="FF2F2F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g3bb3c2b5a5c_0_438"/>
          <p:cNvSpPr/>
          <p:nvPr/>
        </p:nvSpPr>
        <p:spPr>
          <a:xfrm>
            <a:off x="7814635" y="2958245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3" name="Google Shape;333;g3bb3c2b5a5c_0_43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75844" y="2575704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g3bb3c2b5a5c_0_438"/>
          <p:cNvSpPr/>
          <p:nvPr/>
        </p:nvSpPr>
        <p:spPr>
          <a:xfrm>
            <a:off x="7814635" y="3889125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5" name="Google Shape;335;g3bb3c2b5a5c_0_43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75844" y="3506584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g3bb3c2b5a5c_0_438"/>
          <p:cNvSpPr/>
          <p:nvPr/>
        </p:nvSpPr>
        <p:spPr>
          <a:xfrm>
            <a:off x="7814635" y="4704672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7" name="Google Shape;337;g3bb3c2b5a5c_0_43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75844" y="4322131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g3bb3c2b5a5c_0_438"/>
          <p:cNvSpPr/>
          <p:nvPr/>
        </p:nvSpPr>
        <p:spPr>
          <a:xfrm>
            <a:off x="7814635" y="5684980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9" name="Google Shape;339;g3bb3c2b5a5c_0_43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75844" y="5302439"/>
            <a:ext cx="2330700" cy="118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Google Shape;344;g3bb3c2b5a5c_0_462"/>
          <p:cNvPicPr preferRelativeResize="0"/>
          <p:nvPr/>
        </p:nvPicPr>
        <p:blipFill rotWithShape="1">
          <a:blip r:embed="rId3">
            <a:alphaModFix/>
          </a:blip>
          <a:srcRect b="15597" l="0" r="0" t="0"/>
          <a:stretch/>
        </p:blipFill>
        <p:spPr>
          <a:xfrm>
            <a:off x="0" y="0"/>
            <a:ext cx="12192000" cy="6857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5" name="Google Shape;345;g3bb3c2b5a5c_0_462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346" name="Google Shape;346;g3bb3c2b5a5c_0_462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347;g3bb3c2b5a5c_0_462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48" name="Google Shape;348;g3bb3c2b5a5c_0_46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49" name="Google Shape;349;g3bb3c2b5a5c_0_462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g3bb3c2b5a5c_0_462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g3bb3c2b5a5c_0_462"/>
          <p:cNvSpPr txBox="1"/>
          <p:nvPr/>
        </p:nvSpPr>
        <p:spPr>
          <a:xfrm>
            <a:off x="322875" y="214650"/>
            <a:ext cx="110823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425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Metas Proyecto Inversión BCS 7954</a:t>
            </a:r>
            <a:endParaRPr b="1" i="0" sz="425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352" name="Google Shape;352;g3bb3c2b5a5c_0_462"/>
          <p:cNvGraphicFramePr/>
          <p:nvPr/>
        </p:nvGraphicFramePr>
        <p:xfrm>
          <a:off x="546675" y="25117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{118FF367-F63B-4802-B80C-CC821DA6CC8F}</a:tableStyleId>
              </a:tblPr>
              <a:tblGrid>
                <a:gridCol w="4197600"/>
                <a:gridCol w="759600"/>
                <a:gridCol w="3384000"/>
                <a:gridCol w="759600"/>
                <a:gridCol w="759600"/>
                <a:gridCol w="759600"/>
              </a:tblGrid>
              <a:tr h="5524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Meta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2024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2025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2026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2027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% Total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096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1. Implementar 4 Planes de intervención a la infraestructura en sus diferentes Plazas Distritales de Mercado.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0,77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solidFill>
                            <a:schemeClr val="dk1"/>
                          </a:solidFill>
                        </a:rPr>
                        <a:t>45%</a:t>
                      </a:r>
                      <a:endParaRPr b="1"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1917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2. Implementar 4 Planes de intervención para el embellecimiento de las Plazas Distritales de Mercado.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39%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53" name="Google Shape;353;g3bb3c2b5a5c_0_462"/>
          <p:cNvSpPr txBox="1"/>
          <p:nvPr/>
        </p:nvSpPr>
        <p:spPr>
          <a:xfrm>
            <a:off x="5359068" y="1226545"/>
            <a:ext cx="4545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Prog.       Ejec. Cumplida      Ejec. Incumplida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g3bb3c2b5a5c_0_462"/>
          <p:cNvSpPr/>
          <p:nvPr/>
        </p:nvSpPr>
        <p:spPr>
          <a:xfrm>
            <a:off x="5420900" y="1284391"/>
            <a:ext cx="167700" cy="192900"/>
          </a:xfrm>
          <a:prstGeom prst="rect">
            <a:avLst/>
          </a:prstGeom>
          <a:solidFill>
            <a:srgbClr val="599BD5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g3bb3c2b5a5c_0_462"/>
          <p:cNvSpPr/>
          <p:nvPr/>
        </p:nvSpPr>
        <p:spPr>
          <a:xfrm>
            <a:off x="6181499" y="1284391"/>
            <a:ext cx="167700" cy="192900"/>
          </a:xfrm>
          <a:prstGeom prst="rect">
            <a:avLst/>
          </a:prstGeom>
          <a:solidFill>
            <a:srgbClr val="48BD62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g3bb3c2b5a5c_0_462"/>
          <p:cNvSpPr/>
          <p:nvPr/>
        </p:nvSpPr>
        <p:spPr>
          <a:xfrm>
            <a:off x="7669275" y="1287503"/>
            <a:ext cx="167700" cy="192900"/>
          </a:xfrm>
          <a:prstGeom prst="rect">
            <a:avLst/>
          </a:prstGeom>
          <a:solidFill>
            <a:srgbClr val="FF2F2F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g3bb3c2b5a5c_0_462"/>
          <p:cNvSpPr/>
          <p:nvPr/>
        </p:nvSpPr>
        <p:spPr>
          <a:xfrm>
            <a:off x="7912685" y="3499362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82%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8" name="Google Shape;358;g3bb3c2b5a5c_0_46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43875" y="3067393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g3bb3c2b5a5c_0_462"/>
          <p:cNvSpPr/>
          <p:nvPr/>
        </p:nvSpPr>
        <p:spPr>
          <a:xfrm>
            <a:off x="7916801" y="4479669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55%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0" name="Google Shape;360;g3bb3c2b5a5c_0_46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647991" y="4047700"/>
            <a:ext cx="2330700" cy="118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g3bb3c2b5a5c_0_482"/>
          <p:cNvPicPr preferRelativeResize="0"/>
          <p:nvPr/>
        </p:nvPicPr>
        <p:blipFill rotWithShape="1">
          <a:blip r:embed="rId3">
            <a:alphaModFix/>
          </a:blip>
          <a:srcRect b="15597" l="0" r="0" t="0"/>
          <a:stretch/>
        </p:blipFill>
        <p:spPr>
          <a:xfrm>
            <a:off x="0" y="0"/>
            <a:ext cx="12192000" cy="71165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6" name="Google Shape;366;g3bb3c2b5a5c_0_482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367" name="Google Shape;367;g3bb3c2b5a5c_0_482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g3bb3c2b5a5c_0_482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69" name="Google Shape;369;g3bb3c2b5a5c_0_48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70" name="Google Shape;370;g3bb3c2b5a5c_0_482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g3bb3c2b5a5c_0_482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g3bb3c2b5a5c_0_482"/>
          <p:cNvSpPr txBox="1"/>
          <p:nvPr/>
        </p:nvSpPr>
        <p:spPr>
          <a:xfrm>
            <a:off x="322875" y="214650"/>
            <a:ext cx="110823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425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Metas Proyecto Inversión BCS 7960</a:t>
            </a:r>
            <a:endParaRPr b="1" i="0" sz="425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373" name="Google Shape;373;g3bb3c2b5a5c_0_482"/>
          <p:cNvGraphicFramePr/>
          <p:nvPr/>
        </p:nvGraphicFramePr>
        <p:xfrm>
          <a:off x="218950" y="15642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{118FF367-F63B-4802-B80C-CC821DA6CC8F}</a:tableStyleId>
              </a:tblPr>
              <a:tblGrid>
                <a:gridCol w="4197600"/>
                <a:gridCol w="759600"/>
                <a:gridCol w="3384000"/>
                <a:gridCol w="759600"/>
                <a:gridCol w="759600"/>
                <a:gridCol w="759600"/>
              </a:tblGrid>
              <a:tr h="5524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Meta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2024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2025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2026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2027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% Total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0965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1. Fortalecer el 100% de la gestión de datos en políticas, capacitaciones, procedimientos, almacenamiento y controles de calidad de los datos.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50%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1917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2. Mejorar el 100% de los sistemas de información de la entidad en la gobernanza de datos, interoperabilidad de datos y la analítica de datos.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50%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81100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3. Fortalecer el 100% de las medidas de seguridad físicas y técnicas para proteger los datos contra el acceso no autorizado, divulgación, alteración o destrucción y aumentar las respuestas a incidentes de violaciones de datos.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50%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763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4. Incrementar Ia Infraestructura de datos robusta y escalable, e implementación de herramientas de ciberseguridad.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50%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74" name="Google Shape;374;g3bb3c2b5a5c_0_482"/>
          <p:cNvSpPr txBox="1"/>
          <p:nvPr/>
        </p:nvSpPr>
        <p:spPr>
          <a:xfrm>
            <a:off x="5359068" y="1152403"/>
            <a:ext cx="4545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Prog.       Ejec. Cumplida      Ejec. Incumplida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g3bb3c2b5a5c_0_482"/>
          <p:cNvSpPr/>
          <p:nvPr/>
        </p:nvSpPr>
        <p:spPr>
          <a:xfrm>
            <a:off x="5420900" y="1210249"/>
            <a:ext cx="167700" cy="192900"/>
          </a:xfrm>
          <a:prstGeom prst="rect">
            <a:avLst/>
          </a:prstGeom>
          <a:solidFill>
            <a:srgbClr val="599BD5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g3bb3c2b5a5c_0_482"/>
          <p:cNvSpPr/>
          <p:nvPr/>
        </p:nvSpPr>
        <p:spPr>
          <a:xfrm>
            <a:off x="6181499" y="1210249"/>
            <a:ext cx="167700" cy="192900"/>
          </a:xfrm>
          <a:prstGeom prst="rect">
            <a:avLst/>
          </a:prstGeom>
          <a:solidFill>
            <a:srgbClr val="48BD62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g3bb3c2b5a5c_0_482"/>
          <p:cNvSpPr/>
          <p:nvPr/>
        </p:nvSpPr>
        <p:spPr>
          <a:xfrm>
            <a:off x="7669275" y="1213361"/>
            <a:ext cx="167700" cy="192900"/>
          </a:xfrm>
          <a:prstGeom prst="rect">
            <a:avLst/>
          </a:prstGeom>
          <a:solidFill>
            <a:srgbClr val="FF2F2F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g3bb3c2b5a5c_0_482"/>
          <p:cNvSpPr/>
          <p:nvPr/>
        </p:nvSpPr>
        <p:spPr>
          <a:xfrm>
            <a:off x="7653994" y="2711108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9" name="Google Shape;379;g3bb3c2b5a5c_0_48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439917" y="2303853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g3bb3c2b5a5c_0_482"/>
          <p:cNvSpPr/>
          <p:nvPr/>
        </p:nvSpPr>
        <p:spPr>
          <a:xfrm>
            <a:off x="7653994" y="3684177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1" name="Google Shape;381;g3bb3c2b5a5c_0_48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439917" y="3276922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g3bb3c2b5a5c_0_482"/>
          <p:cNvSpPr/>
          <p:nvPr/>
        </p:nvSpPr>
        <p:spPr>
          <a:xfrm>
            <a:off x="7653994" y="4892267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3" name="Google Shape;383;g3bb3c2b5a5c_0_48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439917" y="4485012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g3bb3c2b5a5c_0_482"/>
          <p:cNvSpPr/>
          <p:nvPr/>
        </p:nvSpPr>
        <p:spPr>
          <a:xfrm>
            <a:off x="7666655" y="6100357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5" name="Google Shape;385;g3bb3c2b5a5c_0_48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452578" y="5693102"/>
            <a:ext cx="2330700" cy="118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2e40bcde179_11_30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g2e40bcde179_11_30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g2e40bcde179_11_30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g2e40bcde179_11_30"/>
          <p:cNvSpPr/>
          <p:nvPr/>
        </p:nvSpPr>
        <p:spPr>
          <a:xfrm flipH="1">
            <a:off x="0" y="0"/>
            <a:ext cx="6397500" cy="6858000"/>
          </a:xfrm>
          <a:prstGeom prst="parallelogram">
            <a:avLst>
              <a:gd fmla="val 45538" name="adj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g2e40bcde179_11_30"/>
          <p:cNvSpPr txBox="1"/>
          <p:nvPr/>
        </p:nvSpPr>
        <p:spPr>
          <a:xfrm>
            <a:off x="1635300" y="2406575"/>
            <a:ext cx="89214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5700" u="none" cap="none" strike="noStrik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PRESUPUESTO </a:t>
            </a:r>
            <a:endParaRPr b="1" i="0" sz="5700" u="none" cap="none" strike="noStrike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lang="en-CO" sz="5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AL 28- FEB-26</a:t>
            </a:r>
            <a:endParaRPr b="1" i="0" sz="5700" u="none" cap="none" strike="noStrike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95" name="Google Shape;395;g2e40bcde179_11_30" title="asp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g2e40bcde179_11_30" title="logo marca bogota_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1" name="Google Shape;401;g2e40bcde179_11_50"/>
          <p:cNvGrpSpPr/>
          <p:nvPr/>
        </p:nvGrpSpPr>
        <p:grpSpPr>
          <a:xfrm>
            <a:off x="0" y="-103"/>
            <a:ext cx="12192000" cy="6858001"/>
            <a:chOff x="0" y="-103"/>
            <a:chExt cx="12192000" cy="6858001"/>
          </a:xfrm>
        </p:grpSpPr>
        <p:pic>
          <p:nvPicPr>
            <p:cNvPr id="402" name="Google Shape;402;g2e40bcde179_11_5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-100"/>
              <a:ext cx="12192000" cy="68579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3" name="Google Shape;403;g2e40bcde179_11_50"/>
            <p:cNvSpPr/>
            <p:nvPr/>
          </p:nvSpPr>
          <p:spPr>
            <a:xfrm flipH="1">
              <a:off x="10943683" y="2532197"/>
              <a:ext cx="1245300" cy="43254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g2e40bcde179_11_50"/>
            <p:cNvSpPr/>
            <p:nvPr/>
          </p:nvSpPr>
          <p:spPr>
            <a:xfrm rot="10800000">
              <a:off x="10943683" y="-103"/>
              <a:ext cx="1245300" cy="25323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5" name="Google Shape;405;g2e40bcde179_11_50"/>
          <p:cNvSpPr txBox="1"/>
          <p:nvPr/>
        </p:nvSpPr>
        <p:spPr>
          <a:xfrm>
            <a:off x="322875" y="214650"/>
            <a:ext cx="67290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425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PRESUPUESTO GLOBAL 2026</a:t>
            </a:r>
            <a:endParaRPr b="1" i="0" sz="425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06" name="Google Shape;406;g2e40bcde179_11_50" title="asp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g2e40bcde179_11_50" title="logo marca bogota_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8" name="Google Shape;408;g2e40bcde179_11_50"/>
          <p:cNvGrpSpPr/>
          <p:nvPr/>
        </p:nvGrpSpPr>
        <p:grpSpPr>
          <a:xfrm>
            <a:off x="1998862" y="2786954"/>
            <a:ext cx="7547765" cy="893978"/>
            <a:chOff x="1431325" y="2473842"/>
            <a:chExt cx="6566700" cy="670500"/>
          </a:xfrm>
        </p:grpSpPr>
        <p:sp>
          <p:nvSpPr>
            <p:cNvPr id="409" name="Google Shape;409;g2e40bcde179_11_50"/>
            <p:cNvSpPr/>
            <p:nvPr/>
          </p:nvSpPr>
          <p:spPr>
            <a:xfrm rot="-5400000">
              <a:off x="4644475" y="-209208"/>
              <a:ext cx="670500" cy="6036600"/>
            </a:xfrm>
            <a:prstGeom prst="roundRect">
              <a:avLst>
                <a:gd fmla="val 50000" name="adj"/>
              </a:avLst>
            </a:prstGeom>
            <a:solidFill>
              <a:srgbClr val="0C57D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g2e40bcde179_11_50"/>
            <p:cNvSpPr txBox="1"/>
            <p:nvPr/>
          </p:nvSpPr>
          <p:spPr>
            <a:xfrm>
              <a:off x="5350131" y="2473842"/>
              <a:ext cx="2337900" cy="65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b="1" i="0" lang="en-CO" sz="22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$ 88.464.749.000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11" name="Google Shape;411;g2e40bcde179_11_50"/>
            <p:cNvSpPr txBox="1"/>
            <p:nvPr/>
          </p:nvSpPr>
          <p:spPr>
            <a:xfrm>
              <a:off x="2744681" y="2473842"/>
              <a:ext cx="2337900" cy="65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b="1" i="0" lang="en-CO" sz="22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TOTAL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12" name="Google Shape;412;g2e40bcde179_11_50"/>
            <p:cNvSpPr/>
            <p:nvPr/>
          </p:nvSpPr>
          <p:spPr>
            <a:xfrm rot="-5400000">
              <a:off x="1751875" y="2153292"/>
              <a:ext cx="670500" cy="1311600"/>
            </a:xfrm>
            <a:prstGeom prst="roundRect">
              <a:avLst>
                <a:gd fmla="val 50000" name="adj"/>
              </a:avLst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g2e40bcde179_11_50"/>
            <p:cNvSpPr/>
            <p:nvPr/>
          </p:nvSpPr>
          <p:spPr>
            <a:xfrm>
              <a:off x="1499580" y="2547844"/>
              <a:ext cx="522300" cy="522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g2e40bcde179_11_50"/>
            <p:cNvSpPr/>
            <p:nvPr/>
          </p:nvSpPr>
          <p:spPr>
            <a:xfrm>
              <a:off x="1545080" y="2593344"/>
              <a:ext cx="431400" cy="431400"/>
            </a:xfrm>
            <a:prstGeom prst="pie">
              <a:avLst>
                <a:gd fmla="val 16226349" name="adj1"/>
                <a:gd fmla="val 10795968" name="adj2"/>
              </a:avLst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g2e40bcde179_11_50"/>
            <p:cNvSpPr/>
            <p:nvPr/>
          </p:nvSpPr>
          <p:spPr>
            <a:xfrm>
              <a:off x="1964746" y="2616791"/>
              <a:ext cx="811200" cy="39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b="1" i="0" lang="en-CO" sz="22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100%</a:t>
              </a:r>
              <a:endParaRPr b="1" i="0" sz="2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416" name="Google Shape;416;g2e40bcde179_11_50"/>
            <p:cNvCxnSpPr/>
            <p:nvPr/>
          </p:nvCxnSpPr>
          <p:spPr>
            <a:xfrm>
              <a:off x="5209891" y="2585784"/>
              <a:ext cx="0" cy="44460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grpSp>
        <p:nvGrpSpPr>
          <p:cNvPr id="417" name="Google Shape;417;g2e40bcde179_11_50"/>
          <p:cNvGrpSpPr/>
          <p:nvPr/>
        </p:nvGrpSpPr>
        <p:grpSpPr>
          <a:xfrm>
            <a:off x="1998862" y="1881401"/>
            <a:ext cx="7547765" cy="893978"/>
            <a:chOff x="1431325" y="2473842"/>
            <a:chExt cx="6566700" cy="670500"/>
          </a:xfrm>
        </p:grpSpPr>
        <p:sp>
          <p:nvSpPr>
            <p:cNvPr id="418" name="Google Shape;418;g2e40bcde179_11_50"/>
            <p:cNvSpPr/>
            <p:nvPr/>
          </p:nvSpPr>
          <p:spPr>
            <a:xfrm rot="-5400000">
              <a:off x="4644475" y="-209208"/>
              <a:ext cx="670500" cy="6036600"/>
            </a:xfrm>
            <a:prstGeom prst="roundRect">
              <a:avLst>
                <a:gd fmla="val 50000" name="adj"/>
              </a:avLst>
            </a:prstGeom>
            <a:solidFill>
              <a:srgbClr val="0C57D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g2e40bcde179_11_50"/>
            <p:cNvSpPr txBox="1"/>
            <p:nvPr/>
          </p:nvSpPr>
          <p:spPr>
            <a:xfrm>
              <a:off x="5350131" y="2473842"/>
              <a:ext cx="2337900" cy="65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b="1" i="0" lang="en-CO" sz="22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$ 65.033.514.000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20" name="Google Shape;420;g2e40bcde179_11_50"/>
            <p:cNvSpPr txBox="1"/>
            <p:nvPr/>
          </p:nvSpPr>
          <p:spPr>
            <a:xfrm>
              <a:off x="2744681" y="2473842"/>
              <a:ext cx="2337900" cy="65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b="1" i="0" lang="en-CO" sz="22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INVERSIÓN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21" name="Google Shape;421;g2e40bcde179_11_50"/>
            <p:cNvSpPr/>
            <p:nvPr/>
          </p:nvSpPr>
          <p:spPr>
            <a:xfrm rot="-5400000">
              <a:off x="1751875" y="2153292"/>
              <a:ext cx="670500" cy="1311600"/>
            </a:xfrm>
            <a:prstGeom prst="roundRect">
              <a:avLst>
                <a:gd fmla="val 50000" name="adj"/>
              </a:avLst>
            </a:prstGeom>
            <a:solidFill>
              <a:srgbClr val="307AF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g2e40bcde179_11_50"/>
            <p:cNvSpPr/>
            <p:nvPr/>
          </p:nvSpPr>
          <p:spPr>
            <a:xfrm>
              <a:off x="1499580" y="2547844"/>
              <a:ext cx="522300" cy="522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g2e40bcde179_11_50"/>
            <p:cNvSpPr/>
            <p:nvPr/>
          </p:nvSpPr>
          <p:spPr>
            <a:xfrm>
              <a:off x="1545080" y="2593344"/>
              <a:ext cx="431400" cy="431400"/>
            </a:xfrm>
            <a:prstGeom prst="pie">
              <a:avLst>
                <a:gd fmla="val 16226349" name="adj1"/>
                <a:gd fmla="val 10795968" name="adj2"/>
              </a:avLst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g2e40bcde179_11_50"/>
            <p:cNvSpPr/>
            <p:nvPr/>
          </p:nvSpPr>
          <p:spPr>
            <a:xfrm>
              <a:off x="2025168" y="2616784"/>
              <a:ext cx="717600" cy="39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b="1" i="0" lang="en-CO" sz="22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74%</a:t>
              </a:r>
              <a:endParaRPr b="1" i="0" sz="2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425" name="Google Shape;425;g2e40bcde179_11_50"/>
            <p:cNvCxnSpPr/>
            <p:nvPr/>
          </p:nvCxnSpPr>
          <p:spPr>
            <a:xfrm>
              <a:off x="5209891" y="2585784"/>
              <a:ext cx="0" cy="44460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grpSp>
        <p:nvGrpSpPr>
          <p:cNvPr id="426" name="Google Shape;426;g2e40bcde179_11_50"/>
          <p:cNvGrpSpPr/>
          <p:nvPr/>
        </p:nvGrpSpPr>
        <p:grpSpPr>
          <a:xfrm>
            <a:off x="1998862" y="973039"/>
            <a:ext cx="7547765" cy="893978"/>
            <a:chOff x="1431325" y="2473842"/>
            <a:chExt cx="6566700" cy="670500"/>
          </a:xfrm>
        </p:grpSpPr>
        <p:sp>
          <p:nvSpPr>
            <p:cNvPr id="427" name="Google Shape;427;g2e40bcde179_11_50"/>
            <p:cNvSpPr/>
            <p:nvPr/>
          </p:nvSpPr>
          <p:spPr>
            <a:xfrm rot="-5400000">
              <a:off x="4644475" y="-209208"/>
              <a:ext cx="670500" cy="6036600"/>
            </a:xfrm>
            <a:prstGeom prst="roundRect">
              <a:avLst>
                <a:gd fmla="val 50000" name="adj"/>
              </a:avLst>
            </a:prstGeom>
            <a:solidFill>
              <a:srgbClr val="0C57D3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g2e40bcde179_11_50"/>
            <p:cNvSpPr txBox="1"/>
            <p:nvPr/>
          </p:nvSpPr>
          <p:spPr>
            <a:xfrm>
              <a:off x="5350131" y="2473842"/>
              <a:ext cx="2337900" cy="65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1" i="0" lang="en-CO" sz="22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$ 23.431.235.000</a:t>
              </a:r>
              <a:endParaRPr b="1" i="0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29" name="Google Shape;429;g2e40bcde179_11_50"/>
            <p:cNvSpPr txBox="1"/>
            <p:nvPr/>
          </p:nvSpPr>
          <p:spPr>
            <a:xfrm>
              <a:off x="2744681" y="2473842"/>
              <a:ext cx="2337900" cy="657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b="1" i="0" lang="en-CO" sz="22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FUNCIONAMIENTO</a:t>
              </a:r>
              <a:endParaRPr b="1" i="0" sz="2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30" name="Google Shape;430;g2e40bcde179_11_50"/>
            <p:cNvSpPr/>
            <p:nvPr/>
          </p:nvSpPr>
          <p:spPr>
            <a:xfrm rot="-5400000">
              <a:off x="1751875" y="2153292"/>
              <a:ext cx="670500" cy="1311600"/>
            </a:xfrm>
            <a:prstGeom prst="roundRect">
              <a:avLst>
                <a:gd fmla="val 50000" name="adj"/>
              </a:avLst>
            </a:prstGeom>
            <a:solidFill>
              <a:srgbClr val="AEABAB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g2e40bcde179_11_50"/>
            <p:cNvSpPr/>
            <p:nvPr/>
          </p:nvSpPr>
          <p:spPr>
            <a:xfrm>
              <a:off x="1499580" y="2547844"/>
              <a:ext cx="522300" cy="522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g2e40bcde179_11_50"/>
            <p:cNvSpPr/>
            <p:nvPr/>
          </p:nvSpPr>
          <p:spPr>
            <a:xfrm>
              <a:off x="1545080" y="2593344"/>
              <a:ext cx="431400" cy="431400"/>
            </a:xfrm>
            <a:prstGeom prst="pie">
              <a:avLst>
                <a:gd fmla="val 16226349" name="adj1"/>
                <a:gd fmla="val 10795968" name="adj2"/>
              </a:avLst>
            </a:prstGeom>
            <a:solidFill>
              <a:srgbClr val="002060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g2e40bcde179_11_50"/>
            <p:cNvSpPr/>
            <p:nvPr/>
          </p:nvSpPr>
          <p:spPr>
            <a:xfrm>
              <a:off x="2025168" y="2616797"/>
              <a:ext cx="719400" cy="395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b="1" i="0" lang="en-CO" sz="22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26%</a:t>
              </a:r>
              <a:endParaRPr b="1" i="0" sz="2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434" name="Google Shape;434;g2e40bcde179_11_50"/>
            <p:cNvCxnSpPr/>
            <p:nvPr/>
          </p:nvCxnSpPr>
          <p:spPr>
            <a:xfrm>
              <a:off x="5209891" y="2585784"/>
              <a:ext cx="0" cy="44460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dot"/>
              <a:round/>
              <a:headEnd len="sm" w="sm" type="none"/>
              <a:tailEnd len="sm" w="sm" type="none"/>
            </a:ln>
          </p:spPr>
        </p:cxnSp>
      </p:grpSp>
      <p:graphicFrame>
        <p:nvGraphicFramePr>
          <p:cNvPr id="435" name="Google Shape;435;g2e40bcde179_11_50"/>
          <p:cNvGraphicFramePr/>
          <p:nvPr/>
        </p:nvGraphicFramePr>
        <p:xfrm>
          <a:off x="322875" y="385214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{118FF367-F63B-4802-B80C-CC821DA6CC8F}</a:tableStyleId>
              </a:tblPr>
              <a:tblGrid>
                <a:gridCol w="8244400"/>
                <a:gridCol w="2048525"/>
              </a:tblGrid>
              <a:tr h="3708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DESCRIPCIÓN DEL RUBRO</a:t>
                      </a:r>
                      <a:endParaRPr b="1" sz="1600" u="none" cap="none" strike="noStrike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APROPIACIÓN  2026</a:t>
                      </a:r>
                      <a:endParaRPr b="1" sz="1600" u="none" cap="none" strike="noStrike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</a:tr>
              <a:tr h="3708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GASTOS DE FUNCIONAMIENTO</a:t>
                      </a:r>
                      <a:endParaRPr b="1" sz="16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$23.431.235.000</a:t>
                      </a:r>
                      <a:endParaRPr b="1" sz="16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GASTOS DE PERSONAL</a:t>
                      </a:r>
                      <a:endParaRPr b="1" sz="16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$16.702.285.000</a:t>
                      </a:r>
                      <a:endParaRPr b="1" sz="16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708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ADQUISICIÓN DE BIENES Y SERVICIOS</a:t>
                      </a:r>
                      <a:endParaRPr b="1" sz="16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$6.727.141.00</a:t>
                      </a:r>
                      <a:endParaRPr b="1" sz="16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GASTOS POR TRIBUTOS, TASAS, CONTRIBUCIONES, MULTAS, SANCIONES E INTERESES </a:t>
                      </a:r>
                      <a:endParaRPr b="1" sz="16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$1.209.000</a:t>
                      </a:r>
                      <a:endParaRPr b="1" sz="16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708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GASTO INVERSIÓN</a:t>
                      </a:r>
                      <a:endParaRPr b="1" sz="16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$65.033.514.000</a:t>
                      </a:r>
                      <a:endParaRPr b="1" sz="16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708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TOTAL</a:t>
                      </a:r>
                      <a:endParaRPr b="1" sz="1600" u="none" cap="none" strike="noStrike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600" u="none" cap="none" strike="noStrike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$ 88.464.749.000</a:t>
                      </a:r>
                      <a:endParaRPr b="1" sz="1600" u="none" cap="none" strike="noStrike">
                        <a:solidFill>
                          <a:schemeClr val="lt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25400" marB="25400" marR="25400" marL="25400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p:sp>
        <p:nvSpPr>
          <p:cNvPr id="436" name="Google Shape;436;g2e40bcde179_11_50"/>
          <p:cNvSpPr txBox="1"/>
          <p:nvPr/>
        </p:nvSpPr>
        <p:spPr>
          <a:xfrm>
            <a:off x="1607375" y="6457800"/>
            <a:ext cx="8088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https://drive.google.com/file/d/19bCXX3iYGHMrRMvacwbccIAE0x2ZI0Sp/view?usp=drive_link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1" name="Google Shape;441;g3bb85e1b363_3_36"/>
          <p:cNvGrpSpPr/>
          <p:nvPr/>
        </p:nvGrpSpPr>
        <p:grpSpPr>
          <a:xfrm>
            <a:off x="0" y="-103"/>
            <a:ext cx="12192000" cy="6858001"/>
            <a:chOff x="0" y="-103"/>
            <a:chExt cx="12192000" cy="6858001"/>
          </a:xfrm>
        </p:grpSpPr>
        <p:pic>
          <p:nvPicPr>
            <p:cNvPr id="442" name="Google Shape;442;g3bb85e1b363_3_3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-100"/>
              <a:ext cx="12192000" cy="68579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3" name="Google Shape;443;g3bb85e1b363_3_36"/>
            <p:cNvSpPr/>
            <p:nvPr/>
          </p:nvSpPr>
          <p:spPr>
            <a:xfrm flipH="1">
              <a:off x="10943683" y="2532197"/>
              <a:ext cx="1245300" cy="43254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g3bb85e1b363_3_36"/>
            <p:cNvSpPr/>
            <p:nvPr/>
          </p:nvSpPr>
          <p:spPr>
            <a:xfrm rot="10800000">
              <a:off x="10943683" y="-103"/>
              <a:ext cx="1245300" cy="25323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5" name="Google Shape;445;g3bb85e1b363_3_36"/>
          <p:cNvSpPr txBox="1"/>
          <p:nvPr/>
        </p:nvSpPr>
        <p:spPr>
          <a:xfrm>
            <a:off x="322875" y="214650"/>
            <a:ext cx="80889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425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PRESUPUESTO DE INVERSIÓN 2026</a:t>
            </a:r>
            <a:endParaRPr b="1" i="0" sz="425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46" name="Google Shape;446;g3bb85e1b363_3_36" title="asp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g3bb85e1b363_3_36" title="logo marca bogota_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48" name="Google Shape;448;g3bb85e1b363_3_36"/>
          <p:cNvGraphicFramePr/>
          <p:nvPr/>
        </p:nvGraphicFramePr>
        <p:xfrm>
          <a:off x="315200" y="107737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{118FF367-F63B-4802-B80C-CC821DA6CC8F}</a:tableStyleId>
              </a:tblPr>
              <a:tblGrid>
                <a:gridCol w="1581875"/>
                <a:gridCol w="6350750"/>
                <a:gridCol w="1759500"/>
                <a:gridCol w="927575"/>
              </a:tblGrid>
              <a:tr h="38377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PROYECTOS DE INVERSIÓN</a:t>
                      </a:r>
                      <a:endParaRPr b="1" sz="1400" u="none" cap="none" strike="noStrike">
                        <a:solidFill>
                          <a:srgbClr val="FFFFFF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44B3E1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VALOR 2026</a:t>
                      </a:r>
                      <a:endParaRPr b="1" sz="1400" u="none" cap="none" strike="noStrike">
                        <a:solidFill>
                          <a:srgbClr val="FFFFFF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44B3E1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% PART</a:t>
                      </a:r>
                      <a:endParaRPr b="1" sz="1400" u="none" cap="none" strike="noStrike">
                        <a:solidFill>
                          <a:srgbClr val="FFFFFF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44B3E1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</a:tr>
              <a:tr h="625450">
                <a:tc gridSpan="2"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CO" sz="1300" u="sng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7927</a:t>
                      </a:r>
                      <a:r>
                        <a:rPr b="1" lang="en-CO" sz="13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 -  Fortalecimiento para la integración económica y productiva de las unidades de negocio de la economía informal de Bogotá D.C</a:t>
                      </a:r>
                      <a:endParaRPr b="1" sz="13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4B3E1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$ 1.180.137.000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4B3E1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1,8%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4B3E1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26425">
                <a:tc gridSpan="2"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CO" sz="1300" u="sng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7932</a:t>
                      </a:r>
                      <a:r>
                        <a:rPr b="1" lang="en-CO" sz="13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 -  Fortalecimiento para optimizar los procesos, la gestión estratégica y operativa del IPES.</a:t>
                      </a:r>
                      <a:endParaRPr b="1" sz="13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$ 8.693.219.000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13,4%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55850">
                <a:tc gridSpan="2"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CO" sz="1300" u="sng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7934</a:t>
                      </a:r>
                      <a:r>
                        <a:rPr b="1" lang="en-CO" sz="13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 - Implementación de la Política Pública Distrital de Vendedoras y Vendedores Informales Bogotá </a:t>
                      </a:r>
                      <a:endParaRPr b="1" sz="13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$ 15.269.381.000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23,5%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25450">
                <a:tc gridSpan="2"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CO" sz="1300" u="sng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7950</a:t>
                      </a:r>
                      <a:r>
                        <a:rPr b="1" lang="en-CO" sz="13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 - Fortalecimiento de la ruta de formación integral y orientación para el empleo para los vendedores de la economía informal de Bogotá D.C.</a:t>
                      </a:r>
                      <a:endParaRPr b="1" sz="13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$ 931.000.000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1,4%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504350">
                <a:tc gridSpan="2"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CO" sz="1300" u="sng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7954</a:t>
                      </a:r>
                      <a:r>
                        <a:rPr b="1" lang="en-CO" sz="13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 - Mantenimiento para fortalecer la infraestructura a través de mantenimiento preventivo, correctivo, Embellecimiento y/o reforzamiento estructural de las Plazas Distritales de Mercado</a:t>
                      </a:r>
                      <a:endParaRPr b="1" sz="13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$ 6.992.655.000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10,8%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26425">
                <a:tc gridSpan="2"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CO" sz="1300" u="sng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7956</a:t>
                      </a:r>
                      <a:r>
                        <a:rPr b="1" lang="en-CO" sz="13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 - Administración y Fortalecimiento de las Plazas Distritales de Mercado de Bogotá D.C.</a:t>
                      </a:r>
                      <a:endParaRPr b="1" sz="13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$ 21.326.651.000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32,8%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625450">
                <a:tc gridSpan="2"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CO" sz="1300" u="sng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7958</a:t>
                      </a:r>
                      <a:r>
                        <a:rPr b="1" lang="en-CO" sz="13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 - Aprovechamiento del espacio público donde converge la población vendedora informal para fortalecer la economía social Bogotá D.C.</a:t>
                      </a:r>
                      <a:endParaRPr b="1" sz="13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$ 8.196.269.000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12,6%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25450">
                <a:tc gridSpan="2"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en-CO" sz="1300" u="sng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7960</a:t>
                      </a:r>
                      <a:r>
                        <a:rPr b="1" lang="en-CO" sz="13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 - Fortalecimiento para optimizar la calidad, confiabilidad, seguridad y accesibilidad de la información de los datos del Instituto Para la Economía Social.</a:t>
                      </a:r>
                      <a:endParaRPr b="1" sz="13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44B3E1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$ 2.444.202.000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44B3E1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3,8%</a:t>
                      </a:r>
                      <a:endParaRPr b="1"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 anchor="ctr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44B3E1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426425">
                <a:tc grid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TOTAL</a:t>
                      </a:r>
                      <a:endParaRPr b="1" sz="1400" u="none" cap="none" strike="noStrike">
                        <a:solidFill>
                          <a:srgbClr val="FFFFFF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4B3E1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222952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$ 65.033.514.000</a:t>
                      </a:r>
                      <a:endParaRPr b="1" sz="1400" u="none" cap="none" strike="noStrike">
                        <a:solidFill>
                          <a:srgbClr val="FFFFFF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4B3E1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22295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100%</a:t>
                      </a:r>
                      <a:endParaRPr b="1" sz="1400" u="none" cap="none" strike="noStrike">
                        <a:solidFill>
                          <a:srgbClr val="FFFFFF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121900" marB="121900" marR="121900" marL="121900">
                    <a:lnL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44B3E1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  <a:solidFill>
                      <a:srgbClr val="22295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3cf07dced92_0_93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g3cf07dced92_0_93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g3cf07dced92_0_93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g3cf07dced92_0_93"/>
          <p:cNvSpPr/>
          <p:nvPr/>
        </p:nvSpPr>
        <p:spPr>
          <a:xfrm flipH="1">
            <a:off x="0" y="0"/>
            <a:ext cx="6397500" cy="6858000"/>
          </a:xfrm>
          <a:prstGeom prst="parallelogram">
            <a:avLst>
              <a:gd fmla="val 45538" name="adj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g3cf07dced92_0_93"/>
          <p:cNvSpPr txBox="1"/>
          <p:nvPr/>
        </p:nvSpPr>
        <p:spPr>
          <a:xfrm>
            <a:off x="1592500" y="2629200"/>
            <a:ext cx="89214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lang="en-CO" sz="5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Modificación PAI</a:t>
            </a:r>
            <a:endParaRPr b="1" i="0" sz="5700" u="none" cap="none" strike="noStrike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58" name="Google Shape;458;g3cf07dced92_0_93" title="asp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g3cf07dced92_0_93" title="logo marca bogota_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oogle Shape;96;p3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97" name="Google Shape;97;p3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3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" name="Google Shape;99;p3"/>
          <p:cNvSpPr txBox="1"/>
          <p:nvPr/>
        </p:nvSpPr>
        <p:spPr>
          <a:xfrm>
            <a:off x="965075" y="508000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570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Orden del día </a:t>
            </a:r>
            <a:endParaRPr b="1" i="0" sz="570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00" name="Google Shape;100;p3" title="asp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3" title="logo marca bogota_4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3"/>
          <p:cNvSpPr txBox="1"/>
          <p:nvPr/>
        </p:nvSpPr>
        <p:spPr>
          <a:xfrm>
            <a:off x="820225" y="1666025"/>
            <a:ext cx="8213100" cy="48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CO" sz="18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1. Verificación del quorum  </a:t>
            </a:r>
            <a:endParaRPr b="0" i="0" sz="18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2.  Aprobación de actas CIGD del 25 de enero de 2026</a:t>
            </a:r>
            <a:endParaRPr sz="18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3</a:t>
            </a:r>
            <a:r>
              <a:rPr b="0" i="0" lang="en-CO" sz="18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. Metas PDD y Proyectos de inversión 2026</a:t>
            </a:r>
            <a:endParaRPr b="0" i="0" sz="18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4</a:t>
            </a:r>
            <a:r>
              <a:rPr b="0" i="0" lang="en-CO" sz="18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. </a:t>
            </a: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Ejecución presupuestal al 28 de febrero de 2026</a:t>
            </a:r>
            <a:endParaRPr b="0" i="0" sz="18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5</a:t>
            </a:r>
            <a:r>
              <a:rPr b="0" i="0" lang="en-CO" sz="18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. </a:t>
            </a: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Modificación PAI</a:t>
            </a:r>
            <a:endParaRPr b="0" i="0" sz="18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6</a:t>
            </a:r>
            <a:r>
              <a:rPr b="0" i="0" lang="en-CO" sz="18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. </a:t>
            </a: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Modificación indicadores PEI</a:t>
            </a:r>
            <a:endParaRPr b="0" i="0" sz="18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7</a:t>
            </a:r>
            <a:r>
              <a:rPr b="0" i="0" lang="en-CO" sz="18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. Diligenciamiento FURAG</a:t>
            </a:r>
            <a:endParaRPr b="0" i="0" sz="18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8. Informe de seguimiento </a:t>
            </a: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Políticas</a:t>
            </a: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 Públicas </a:t>
            </a:r>
            <a:endParaRPr sz="18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9. Informe de seguimiento CIGD</a:t>
            </a:r>
            <a:endParaRPr sz="18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10. Seguimiento a compromisos </a:t>
            </a:r>
            <a:endParaRPr sz="18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" name="Google Shape;464;g3cf07dced92_0_113"/>
          <p:cNvPicPr preferRelativeResize="0"/>
          <p:nvPr/>
        </p:nvPicPr>
        <p:blipFill rotWithShape="1">
          <a:blip r:embed="rId3">
            <a:alphaModFix/>
          </a:blip>
          <a:srcRect b="15598" l="0" r="0" t="0"/>
          <a:stretch/>
        </p:blipFill>
        <p:spPr>
          <a:xfrm>
            <a:off x="0" y="-50"/>
            <a:ext cx="12192000" cy="71165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5" name="Google Shape;465;g3cf07dced92_0_113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466" name="Google Shape;466;g3cf07dced92_0_113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7" name="Google Shape;467;g3cf07dced92_0_113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68" name="Google Shape;468;g3cf07dced92_0_11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69" name="Google Shape;469;g3cf07dced92_0_113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g3cf07dced92_0_113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5" name="Google Shape;475;g3cf07dced92_0_137"/>
          <p:cNvPicPr preferRelativeResize="0"/>
          <p:nvPr/>
        </p:nvPicPr>
        <p:blipFill rotWithShape="1">
          <a:blip r:embed="rId3">
            <a:alphaModFix/>
          </a:blip>
          <a:srcRect b="15598" l="0" r="0" t="0"/>
          <a:stretch/>
        </p:blipFill>
        <p:spPr>
          <a:xfrm>
            <a:off x="0" y="-50"/>
            <a:ext cx="12192000" cy="71165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6" name="Google Shape;476;g3cf07dced92_0_137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477" name="Google Shape;477;g3cf07dced92_0_137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g3cf07dced92_0_137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79" name="Google Shape;479;g3cf07dced92_0_13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80" name="Google Shape;480;g3cf07dced92_0_137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g3cf07dced92_0_137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3cf07dced92_0_103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g3cf07dced92_0_103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g3cf07dced92_0_103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g3cf07dced92_0_103"/>
          <p:cNvSpPr/>
          <p:nvPr/>
        </p:nvSpPr>
        <p:spPr>
          <a:xfrm flipH="1">
            <a:off x="0" y="0"/>
            <a:ext cx="6397500" cy="6858000"/>
          </a:xfrm>
          <a:prstGeom prst="parallelogram">
            <a:avLst>
              <a:gd fmla="val 45538" name="adj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g3cf07dced92_0_103"/>
          <p:cNvSpPr txBox="1"/>
          <p:nvPr/>
        </p:nvSpPr>
        <p:spPr>
          <a:xfrm>
            <a:off x="1635300" y="2532200"/>
            <a:ext cx="89214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lang="en-CO" sz="5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Modificación indicadores PEI</a:t>
            </a:r>
            <a:endParaRPr b="1" sz="57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91" name="Google Shape;491;g3cf07dced92_0_103" title="asp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g3cf07dced92_0_103" title="logo marca bogota_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7" name="Google Shape;497;g3cf387ab9e7_0_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8949" y="-393912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498" name="Google Shape;498;g3cf387ab9e7_0_1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g3cf387ab9e7_0_1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0" name="Google Shape;500;g3cf387ab9e7_0_1" title="asp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g3cf387ab9e7_0_1" title="logo marca bogota_2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g3cf387ab9e7_0_1"/>
          <p:cNvSpPr txBox="1"/>
          <p:nvPr/>
        </p:nvSpPr>
        <p:spPr>
          <a:xfrm>
            <a:off x="673939" y="327243"/>
            <a:ext cx="5147100" cy="54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CO" sz="280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¿ QUÉ ES EL PEI?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 Plan Estratégico Institucional (PEI) es el instrumento que define la misión, visión, valores, objetivos y estrategias que orientan la gestión institucional, alineado con los lineamientos del Modelo Integrado de Planeación y Gestión (MIPG). Su propósito es dirigir los esfuerzos hacia el cumplimiento de metas que respondan a las necesidades de entidades, servidores públicos y ciudadanos.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Para el cuatrienio 2024-2028, el Instituto para la Economía Social – IPES formulará un nuevo PEI, ejecutado a través de planes de acción anuales, articulando los productos estratégicos y operativos de sus dependencias con los procesos, políticas, objetivos y dimensiones establecidos en el MIPG.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n-CO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CO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" name="Google Shape;503;g3cf387ab9e7_0_1"/>
          <p:cNvSpPr txBox="1"/>
          <p:nvPr/>
        </p:nvSpPr>
        <p:spPr>
          <a:xfrm>
            <a:off x="673940" y="4921522"/>
            <a:ext cx="51471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CO" sz="240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¿ CUANDO SE FORMULÓ?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br>
              <a:rPr b="0" i="0" lang="en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formuló en el año 2024, resultado de varias mesas de trabajo con las diferentes subdirecciones y oficinas asesoras.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br>
              <a:rPr b="0" i="0" lang="en-CO" sz="10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g3cf387ab9e7_0_1"/>
          <p:cNvSpPr/>
          <p:nvPr/>
        </p:nvSpPr>
        <p:spPr>
          <a:xfrm>
            <a:off x="6872749" y="838455"/>
            <a:ext cx="3834600" cy="1868100"/>
          </a:xfrm>
          <a:prstGeom prst="roundRect">
            <a:avLst>
              <a:gd fmla="val 16667" name="adj"/>
            </a:avLst>
          </a:prstGeom>
          <a:solidFill>
            <a:srgbClr val="FEE599"/>
          </a:solidFill>
          <a:ln cap="flat" cmpd="sng" w="25400">
            <a:solidFill>
              <a:srgbClr val="1C30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OBJETIVOS ESTRATÉGICOS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505" name="Google Shape;505;g3cf387ab9e7_0_1"/>
          <p:cNvSpPr/>
          <p:nvPr/>
        </p:nvSpPr>
        <p:spPr>
          <a:xfrm>
            <a:off x="8524568" y="3000482"/>
            <a:ext cx="354000" cy="6687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1C30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g3cf387ab9e7_0_1"/>
          <p:cNvSpPr/>
          <p:nvPr/>
        </p:nvSpPr>
        <p:spPr>
          <a:xfrm>
            <a:off x="6784259" y="3938951"/>
            <a:ext cx="3834600" cy="1868100"/>
          </a:xfrm>
          <a:prstGeom prst="roundRect">
            <a:avLst>
              <a:gd fmla="val 16667" name="adj"/>
            </a:avLst>
          </a:prstGeom>
          <a:solidFill>
            <a:srgbClr val="FEE599"/>
          </a:solidFill>
          <a:ln cap="flat" cmpd="sng" w="25400">
            <a:solidFill>
              <a:srgbClr val="1C30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42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INDICADORES 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3cf387ab9e7_0_325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2" name="Google Shape;512;g3cf387ab9e7_0_325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3" name="Google Shape;513;g3cf387ab9e7_0_325" title="asp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g3cf387ab9e7_0_325" title="logo marca bogota_2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g3cf387ab9e7_0_325"/>
          <p:cNvSpPr txBox="1"/>
          <p:nvPr/>
        </p:nvSpPr>
        <p:spPr>
          <a:xfrm>
            <a:off x="299927" y="197557"/>
            <a:ext cx="3996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CO" sz="240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!OPORTUNIDADES DE MEJORA!</a:t>
            </a:r>
            <a:endParaRPr b="0" i="0" sz="105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g3cf387ab9e7_0_325"/>
          <p:cNvSpPr txBox="1"/>
          <p:nvPr/>
        </p:nvSpPr>
        <p:spPr>
          <a:xfrm>
            <a:off x="299927" y="856882"/>
            <a:ext cx="3701700" cy="1108200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1- Exceso de indicadores operativos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Muchos indicadores medían: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Actividades internas.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Tareas administrativas.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Cumplimientos parciales.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Volumen de gestión.</a:t>
            </a:r>
            <a:endParaRPr/>
          </a:p>
        </p:txBody>
      </p:sp>
      <p:sp>
        <p:nvSpPr>
          <p:cNvPr id="517" name="Google Shape;517;g3cf387ab9e7_0_325"/>
          <p:cNvSpPr txBox="1"/>
          <p:nvPr/>
        </p:nvSpPr>
        <p:spPr>
          <a:xfrm>
            <a:off x="299927" y="2055508"/>
            <a:ext cx="3701700" cy="1277400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2- Duplicidad y Fragmentación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identificó que: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 mismo objetivo tenía 3 o 4 indicadores.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medían variables similares en diferentes proyectos.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Había redundancia en numeradores y denominadores.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g3cf387ab9e7_0_325"/>
          <p:cNvSpPr txBox="1"/>
          <p:nvPr/>
        </p:nvSpPr>
        <p:spPr>
          <a:xfrm>
            <a:off x="299927" y="3423411"/>
            <a:ext cx="3701700" cy="1785600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3- Indicadores mal clasificados metodológicamente.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 la revisión técnica se encontró: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Indicadores llamados “eficiencia” que medían cumplimiento.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Indicadores llamados “efectividad” que no medían impacto.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Ausencia de líneas base claras.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Fórmulas ambiguas.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" name="Google Shape;519;g3cf387ab9e7_0_325"/>
          <p:cNvSpPr txBox="1"/>
          <p:nvPr/>
        </p:nvSpPr>
        <p:spPr>
          <a:xfrm>
            <a:off x="299925" y="5299145"/>
            <a:ext cx="3701700" cy="1446900"/>
          </a:xfrm>
          <a:prstGeom prst="rect">
            <a:avLst/>
          </a:prstGeom>
          <a:solidFill>
            <a:srgbClr val="FBE4D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4- Dificultades en el seguimiento.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 42 indicadores: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 análisis era complejo.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gerencia no tenía lectura clara del desempeño.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invertía más tiempo en reportar que en analizar.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CO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información se volvía operativa, no estratégica.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g3cf387ab9e7_0_325"/>
          <p:cNvSpPr/>
          <p:nvPr/>
        </p:nvSpPr>
        <p:spPr>
          <a:xfrm>
            <a:off x="7100660" y="129025"/>
            <a:ext cx="2222100" cy="835800"/>
          </a:xfrm>
          <a:prstGeom prst="rightArrow">
            <a:avLst>
              <a:gd fmla="val 50000" name="adj1"/>
              <a:gd fmla="val 50000" name="adj2"/>
            </a:avLst>
          </a:prstGeom>
          <a:gradFill>
            <a:gsLst>
              <a:gs pos="0">
                <a:srgbClr val="FFD300"/>
              </a:gs>
              <a:gs pos="100000">
                <a:srgbClr val="FFEF63"/>
              </a:gs>
            </a:gsLst>
            <a:lin ang="16200038" scaled="0"/>
          </a:gradFill>
          <a:ln>
            <a:noFill/>
          </a:ln>
          <a:effectLst>
            <a:outerShdw blurRad="40000" rotWithShape="0" dir="5400000" dist="23000">
              <a:srgbClr val="000000">
                <a:alpha val="349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INDICADORES</a:t>
            </a:r>
            <a:endParaRPr/>
          </a:p>
        </p:txBody>
      </p:sp>
      <p:sp>
        <p:nvSpPr>
          <p:cNvPr id="521" name="Google Shape;521;g3cf387ab9e7_0_325"/>
          <p:cNvSpPr txBox="1"/>
          <p:nvPr/>
        </p:nvSpPr>
        <p:spPr>
          <a:xfrm>
            <a:off x="6397397" y="316068"/>
            <a:ext cx="575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42</a:t>
            </a:r>
            <a:endParaRPr/>
          </a:p>
        </p:txBody>
      </p:sp>
      <p:sp>
        <p:nvSpPr>
          <p:cNvPr id="522" name="Google Shape;522;g3cf387ab9e7_0_325"/>
          <p:cNvSpPr txBox="1"/>
          <p:nvPr/>
        </p:nvSpPr>
        <p:spPr>
          <a:xfrm>
            <a:off x="9322739" y="316075"/>
            <a:ext cx="637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r>
            <a:endParaRPr/>
          </a:p>
        </p:txBody>
      </p:sp>
      <p:sp>
        <p:nvSpPr>
          <p:cNvPr id="523" name="Google Shape;523;g3cf387ab9e7_0_325"/>
          <p:cNvSpPr txBox="1"/>
          <p:nvPr/>
        </p:nvSpPr>
        <p:spPr>
          <a:xfrm>
            <a:off x="7488844" y="777777"/>
            <a:ext cx="12684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1150" u="none" cap="none" strike="noStrike">
                <a:solidFill>
                  <a:srgbClr val="FF0000"/>
                </a:solidFill>
              </a:rPr>
              <a:t>REDUCCIÓN</a:t>
            </a:r>
            <a:endParaRPr b="1" sz="1500">
              <a:solidFill>
                <a:srgbClr val="FF0000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CO" sz="1150" u="none" cap="none" strike="noStrike">
                <a:solidFill>
                  <a:srgbClr val="FF0000"/>
                </a:solidFill>
              </a:rPr>
              <a:t>72 %</a:t>
            </a:r>
            <a:endParaRPr b="1" sz="1500">
              <a:solidFill>
                <a:srgbClr val="FF0000"/>
              </a:solidFill>
            </a:endParaRPr>
          </a:p>
        </p:txBody>
      </p:sp>
      <p:graphicFrame>
        <p:nvGraphicFramePr>
          <p:cNvPr id="524" name="Google Shape;524;g3cf387ab9e7_0_325"/>
          <p:cNvGraphicFramePr/>
          <p:nvPr/>
        </p:nvGraphicFramePr>
        <p:xfrm>
          <a:off x="5132440" y="120867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{118FF367-F63B-4802-B80C-CC821DA6CC8F}</a:tableStyleId>
              </a:tblPr>
              <a:tblGrid>
                <a:gridCol w="5023150"/>
              </a:tblGrid>
              <a:tr h="37085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Número de caracterizaciones y actualizaciones de registros de población realizados.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Plan de intervención de las zonas de aglomeración en el espacio público implementados (anual).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Negocios locales fortalecidos.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Certificados en competencias laborales de vendedores de la economía informal y sus familias capacitados en la ruta de formación integral del IPES.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Vendedores de la economía informal y sus familias formados en habilidades blandas a través de la ruta de formación integral del IPES.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  <a:tr h="37940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Actividades de </a:t>
                      </a:r>
                      <a:r>
                        <a:rPr lang="en-CO" sz="1100"/>
                        <a:t>f</a:t>
                      </a:r>
                      <a:r>
                        <a:rPr lang="en-CO" sz="1100" u="none" cap="none" strike="noStrike"/>
                        <a:t>ortalecimiento comercial y empresarial.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graphicFrame>
        <p:nvGraphicFramePr>
          <p:cNvPr id="525" name="Google Shape;525;g3cf387ab9e7_0_325"/>
          <p:cNvGraphicFramePr/>
          <p:nvPr/>
        </p:nvGraphicFramePr>
        <p:xfrm>
          <a:off x="5132440" y="367986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{118FF367-F63B-4802-B80C-CC821DA6CC8F}</a:tableStyleId>
              </a:tblPr>
              <a:tblGrid>
                <a:gridCol w="4959025"/>
              </a:tblGrid>
              <a:tr h="21330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Recorridos Turísticos.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Plazas Distritales de Mercado intervenidas</a:t>
                      </a:r>
                      <a:r>
                        <a:rPr lang="en-CO" sz="1100"/>
                        <a:t>,</a:t>
                      </a:r>
                      <a:r>
                        <a:rPr lang="en-CO" sz="1100" u="none" cap="none" strike="noStrike"/>
                        <a:t> en </a:t>
                      </a:r>
                      <a:r>
                        <a:rPr lang="en-CO" sz="1100"/>
                        <a:t>m</a:t>
                      </a:r>
                      <a:r>
                        <a:rPr lang="en-CO" sz="1100" u="none" cap="none" strike="noStrike"/>
                        <a:t>antenimiento, </a:t>
                      </a:r>
                      <a:r>
                        <a:rPr lang="en-CO" sz="1100"/>
                        <a:t>e</a:t>
                      </a:r>
                      <a:r>
                        <a:rPr lang="en-CO" sz="1100" u="none" cap="none" strike="noStrike"/>
                        <a:t>mbellecimiento y/o reforzamiento estructural.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Modelo de gestión implementado y evaluado.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Procesos administrativos y financieros automatizados.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Avance en la articulación y comunicación entre procesos institucionales.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Procedimientos y documentos actualizados.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graphicFrame>
        <p:nvGraphicFramePr>
          <p:cNvPr id="526" name="Google Shape;526;g3cf387ab9e7_0_325"/>
          <p:cNvGraphicFramePr/>
          <p:nvPr/>
        </p:nvGraphicFramePr>
        <p:xfrm>
          <a:off x="5132440" y="590495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{118FF367-F63B-4802-B80C-CC821DA6CC8F}</a:tableStyleId>
              </a:tblPr>
              <a:tblGrid>
                <a:gridCol w="4959025"/>
              </a:tblGrid>
              <a:tr h="37085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Modelo de gestión implementado y evaluado.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-298450" lvl="0" marL="457200" marR="0" rt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-"/>
                      </a:pPr>
                      <a:r>
                        <a:rPr lang="en-CO" sz="1100" u="none" cap="none" strike="noStrike"/>
                        <a:t>Proyectos, acuerdos</a:t>
                      </a:r>
                      <a:r>
                        <a:rPr lang="en-CO" sz="1100"/>
                        <a:t>, </a:t>
                      </a:r>
                      <a:r>
                        <a:rPr lang="en-CO" sz="1100" u="none" cap="none" strike="noStrike"/>
                        <a:t>memorandos</a:t>
                      </a:r>
                      <a:r>
                        <a:rPr lang="en-CO" sz="1100"/>
                        <a:t>,</a:t>
                      </a:r>
                      <a:r>
                        <a:rPr lang="en-CO" sz="1100" u="none" cap="none" strike="noStrike"/>
                        <a:t> documentos de alianza</a:t>
                      </a:r>
                      <a:r>
                        <a:rPr lang="en-CO" sz="1100"/>
                        <a:t>, </a:t>
                      </a:r>
                      <a:r>
                        <a:rPr lang="en-CO" sz="1100" u="none" cap="none" strike="noStrike"/>
                        <a:t> intercambios</a:t>
                      </a:r>
                      <a:r>
                        <a:rPr lang="en-CO" sz="1100"/>
                        <a:t>, </a:t>
                      </a:r>
                      <a:r>
                        <a:rPr lang="en-CO" sz="1100" u="none" cap="none" strike="noStrike"/>
                        <a:t> actas de contraprestación, gestionados y/o firmados.</a:t>
                      </a:r>
                      <a:endParaRPr sz="15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pic>
        <p:nvPicPr>
          <p:cNvPr descr="Vectores de Chulo bien - Descarga vectores gratis de gran calidad de  Freepik | Freepik" id="527" name="Google Shape;527;g3cf387ab9e7_0_3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55609" y="2887626"/>
            <a:ext cx="1249435" cy="12494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3cf07dced92_0_147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3" name="Google Shape;533;g3cf07dced92_0_147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g3cf07dced92_0_147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35;g3cf07dced92_0_147"/>
          <p:cNvSpPr/>
          <p:nvPr/>
        </p:nvSpPr>
        <p:spPr>
          <a:xfrm flipH="1">
            <a:off x="0" y="0"/>
            <a:ext cx="6397500" cy="6858000"/>
          </a:xfrm>
          <a:prstGeom prst="parallelogram">
            <a:avLst>
              <a:gd fmla="val 45538" name="adj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g3cf07dced92_0_147"/>
          <p:cNvSpPr txBox="1"/>
          <p:nvPr/>
        </p:nvSpPr>
        <p:spPr>
          <a:xfrm>
            <a:off x="1635300" y="2532200"/>
            <a:ext cx="89214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lang="en-CO" sz="5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Diligenciamiento FURAG</a:t>
            </a:r>
            <a:endParaRPr b="1" sz="57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537" name="Google Shape;537;g3cf07dced92_0_147" title="asp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g3cf07dced92_0_147" title="logo marca bogota_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Google Shape;543;g3cf07dced92_0_157"/>
          <p:cNvPicPr preferRelativeResize="0"/>
          <p:nvPr/>
        </p:nvPicPr>
        <p:blipFill rotWithShape="1">
          <a:blip r:embed="rId3">
            <a:alphaModFix/>
          </a:blip>
          <a:srcRect b="15598" l="0" r="0" t="0"/>
          <a:stretch/>
        </p:blipFill>
        <p:spPr>
          <a:xfrm>
            <a:off x="0" y="-50"/>
            <a:ext cx="12192000" cy="71165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4" name="Google Shape;544;g3cf07dced92_0_157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545" name="Google Shape;545;g3cf07dced92_0_157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Google Shape;546;g3cf07dced92_0_157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47" name="Google Shape;547;g3cf07dced92_0_15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48" name="Google Shape;548;g3cf07dced92_0_157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9" name="Google Shape;549;g3cf07dced92_0_157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g3cf07dced92_0_15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4550" y="424425"/>
            <a:ext cx="10741049" cy="6433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5" name="Google Shape;555;g3cf179195cc_0_1"/>
          <p:cNvPicPr preferRelativeResize="0"/>
          <p:nvPr/>
        </p:nvPicPr>
        <p:blipFill rotWithShape="1">
          <a:blip r:embed="rId3">
            <a:alphaModFix/>
          </a:blip>
          <a:srcRect b="15598" l="0" r="0" t="0"/>
          <a:stretch/>
        </p:blipFill>
        <p:spPr>
          <a:xfrm>
            <a:off x="0" y="-50"/>
            <a:ext cx="12192000" cy="71165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6" name="Google Shape;556;g3cf179195cc_0_1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557" name="Google Shape;557;g3cf179195cc_0_1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8" name="Google Shape;558;g3cf179195cc_0_1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59" name="Google Shape;559;g3cf179195cc_0_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60" name="Google Shape;560;g3cf179195cc_0_1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1" name="Google Shape;561;g3cf179195cc_0_1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g3cf179195cc_0_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76126" y="351837"/>
            <a:ext cx="10706023" cy="615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Google Shape;567;g3cf179195cc_0_13"/>
          <p:cNvPicPr preferRelativeResize="0"/>
          <p:nvPr/>
        </p:nvPicPr>
        <p:blipFill rotWithShape="1">
          <a:blip r:embed="rId3">
            <a:alphaModFix/>
          </a:blip>
          <a:srcRect b="15598" l="0" r="0" t="0"/>
          <a:stretch/>
        </p:blipFill>
        <p:spPr>
          <a:xfrm>
            <a:off x="58950" y="-312800"/>
            <a:ext cx="12192000" cy="67798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68" name="Google Shape;568;g3cf179195cc_0_13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569" name="Google Shape;569;g3cf179195cc_0_13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0" name="Google Shape;570;g3cf179195cc_0_13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71" name="Google Shape;571;g3cf179195cc_0_1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72" name="Google Shape;572;g3cf179195cc_0_13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g3cf179195cc_0_13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Google Shape;574;g3cf179195cc_0_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0326" y="538825"/>
            <a:ext cx="10403400" cy="606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9" name="Google Shape;579;g3cf179195cc_0_25"/>
          <p:cNvPicPr preferRelativeResize="0"/>
          <p:nvPr/>
        </p:nvPicPr>
        <p:blipFill rotWithShape="1">
          <a:blip r:embed="rId3">
            <a:alphaModFix/>
          </a:blip>
          <a:srcRect b="15598" l="0" r="0" t="0"/>
          <a:stretch/>
        </p:blipFill>
        <p:spPr>
          <a:xfrm>
            <a:off x="0" y="39063"/>
            <a:ext cx="12192000" cy="67798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0" name="Google Shape;580;g3cf179195cc_0_25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581" name="Google Shape;581;g3cf179195cc_0_2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2" name="Google Shape;582;g3cf179195cc_0_2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83" name="Google Shape;583;g3cf179195cc_0_2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84" name="Google Shape;584;g3cf179195cc_0_25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g3cf179195cc_0_25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g3cf179195cc_0_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6000" y="155575"/>
            <a:ext cx="10141800" cy="6702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e40bcde179_11_11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g2e40bcde179_11_11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g2e40bcde179_11_11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g2e40bcde179_11_11"/>
          <p:cNvSpPr txBox="1"/>
          <p:nvPr/>
        </p:nvSpPr>
        <p:spPr>
          <a:xfrm>
            <a:off x="2203250" y="2029800"/>
            <a:ext cx="7963800" cy="30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b="1" i="0" lang="en-CO" sz="6300" u="none" cap="none" strike="noStrik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VERIFICACIÓN DEL QUORUM </a:t>
            </a:r>
            <a:endParaRPr b="1" i="0" sz="6300" u="none" cap="none" strike="noStrike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t/>
            </a:r>
            <a:endParaRPr b="1" i="0" sz="6300" u="none" cap="none" strike="noStrike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1" name="Google Shape;111;g2e40bcde179_11_11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fmla="val 71939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2" name="Google Shape;112;g2e40bcde179_11_11" title="asp2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05044" y="211299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g2e40bcde179_11_11" title="logo marca bogota_4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02481" y="5281125"/>
            <a:ext cx="1987037" cy="103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cf07dced92_0_187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2" name="Google Shape;592;g3cf07dced92_0_187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3" name="Google Shape;593;g3cf07dced92_0_187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4" name="Google Shape;594;g3cf07dced92_0_187"/>
          <p:cNvSpPr/>
          <p:nvPr/>
        </p:nvSpPr>
        <p:spPr>
          <a:xfrm flipH="1">
            <a:off x="0" y="0"/>
            <a:ext cx="6397500" cy="6858000"/>
          </a:xfrm>
          <a:prstGeom prst="parallelogram">
            <a:avLst>
              <a:gd fmla="val 45538" name="adj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5" name="Google Shape;595;g3cf07dced92_0_187"/>
          <p:cNvSpPr txBox="1"/>
          <p:nvPr/>
        </p:nvSpPr>
        <p:spPr>
          <a:xfrm>
            <a:off x="1635300" y="2532200"/>
            <a:ext cx="89214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lang="en-CO" sz="5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Informe seguimiento </a:t>
            </a:r>
            <a:r>
              <a:rPr b="1" lang="en-CO" sz="5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Políticas</a:t>
            </a:r>
            <a:r>
              <a:rPr b="1" lang="en-CO" sz="5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b="1" lang="en-CO" sz="5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Públicas</a:t>
            </a:r>
            <a:r>
              <a:rPr b="1" lang="en-CO" sz="5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 b="1" sz="57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596" name="Google Shape;596;g3cf07dced92_0_187" title="asp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g3cf07dced92_0_187" title="logo marca bogota_4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Google Shape;602;g3cf07dced92_0_217"/>
          <p:cNvPicPr preferRelativeResize="0"/>
          <p:nvPr/>
        </p:nvPicPr>
        <p:blipFill rotWithShape="1">
          <a:blip r:embed="rId3">
            <a:alphaModFix/>
          </a:blip>
          <a:srcRect b="15598" l="0" r="0" t="0"/>
          <a:stretch/>
        </p:blipFill>
        <p:spPr>
          <a:xfrm>
            <a:off x="0" y="-50"/>
            <a:ext cx="12192000" cy="71165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03" name="Google Shape;603;g3cf07dced92_0_217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604" name="Google Shape;604;g3cf07dced92_0_217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5" name="Google Shape;605;g3cf07dced92_0_217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06" name="Google Shape;606;g3cf07dced92_0_21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07" name="Google Shape;607;g3cf07dced92_0_217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Google Shape;608;g3cf07dced92_0_217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g3cf07dced92_0_207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4" name="Google Shape;614;g3cf07dced92_0_207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5" name="Google Shape;615;g3cf07dced92_0_207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6" name="Google Shape;616;g3cf07dced92_0_207"/>
          <p:cNvSpPr/>
          <p:nvPr/>
        </p:nvSpPr>
        <p:spPr>
          <a:xfrm flipH="1">
            <a:off x="0" y="0"/>
            <a:ext cx="6397500" cy="6858000"/>
          </a:xfrm>
          <a:prstGeom prst="parallelogram">
            <a:avLst>
              <a:gd fmla="val 45538" name="adj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7" name="Google Shape;617;g3cf07dced92_0_207"/>
          <p:cNvSpPr txBox="1"/>
          <p:nvPr/>
        </p:nvSpPr>
        <p:spPr>
          <a:xfrm>
            <a:off x="1635300" y="2532200"/>
            <a:ext cx="89214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lang="en-CO" sz="5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Informe seguimiento CIGD</a:t>
            </a:r>
            <a:endParaRPr b="1" sz="57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618" name="Google Shape;618;g3cf07dced92_0_207" title="asp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9" name="Google Shape;619;g3cf07dced92_0_207" title="logo marca bogota_4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" name="Google Shape;624;g3cf07dced92_0_197"/>
          <p:cNvPicPr preferRelativeResize="0"/>
          <p:nvPr/>
        </p:nvPicPr>
        <p:blipFill rotWithShape="1">
          <a:blip r:embed="rId3">
            <a:alphaModFix/>
          </a:blip>
          <a:srcRect b="15598" l="0" r="0" t="0"/>
          <a:stretch/>
        </p:blipFill>
        <p:spPr>
          <a:xfrm>
            <a:off x="0" y="-50"/>
            <a:ext cx="12192000" cy="71165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25" name="Google Shape;625;g3cf07dced92_0_197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626" name="Google Shape;626;g3cf07dced92_0_197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7" name="Google Shape;627;g3cf07dced92_0_197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28" name="Google Shape;628;g3cf07dced92_0_19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29" name="Google Shape;629;g3cf07dced92_0_197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g3cf07dced92_0_197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3cf07dced92_0_167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6" name="Google Shape;636;g3cf07dced92_0_167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7" name="Google Shape;637;g3cf07dced92_0_167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g3cf07dced92_0_167"/>
          <p:cNvSpPr/>
          <p:nvPr/>
        </p:nvSpPr>
        <p:spPr>
          <a:xfrm flipH="1">
            <a:off x="0" y="0"/>
            <a:ext cx="6397500" cy="6858000"/>
          </a:xfrm>
          <a:prstGeom prst="parallelogram">
            <a:avLst>
              <a:gd fmla="val 45538" name="adj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9" name="Google Shape;639;g3cf07dced92_0_167"/>
          <p:cNvSpPr txBox="1"/>
          <p:nvPr/>
        </p:nvSpPr>
        <p:spPr>
          <a:xfrm>
            <a:off x="1635300" y="2532200"/>
            <a:ext cx="89214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lang="en-CO" sz="57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Revisión de compromisos</a:t>
            </a:r>
            <a:endParaRPr b="1" sz="57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640" name="Google Shape;640;g3cf07dced92_0_167" title="asp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g3cf07dced92_0_167" title="logo marca bogota_4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6" name="Google Shape;646;g3cf07dced92_0_177"/>
          <p:cNvPicPr preferRelativeResize="0"/>
          <p:nvPr/>
        </p:nvPicPr>
        <p:blipFill rotWithShape="1">
          <a:blip r:embed="rId3">
            <a:alphaModFix/>
          </a:blip>
          <a:srcRect b="15598" l="0" r="0" t="0"/>
          <a:stretch/>
        </p:blipFill>
        <p:spPr>
          <a:xfrm>
            <a:off x="0" y="-50"/>
            <a:ext cx="12192000" cy="71165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47" name="Google Shape;647;g3cf07dced92_0_177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648" name="Google Shape;648;g3cf07dced92_0_177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9" name="Google Shape;649;g3cf07dced92_0_177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50" name="Google Shape;650;g3cf07dced92_0_17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51" name="Google Shape;651;g3cf07dced92_0_177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2" name="Google Shape;652;g3cf07dced92_0_177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2e40bcde179_11_69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8" name="Google Shape;658;g2e40bcde179_11_69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9" name="Google Shape;659;g2e40bcde179_11_69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0" name="Google Shape;660;g2e40bcde179_11_69"/>
          <p:cNvSpPr txBox="1"/>
          <p:nvPr/>
        </p:nvSpPr>
        <p:spPr>
          <a:xfrm>
            <a:off x="2731500" y="2547000"/>
            <a:ext cx="6729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</a:pPr>
            <a:r>
              <a:rPr b="1" i="0" lang="en-CO" sz="12000" u="none" cap="none" strike="noStrik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b="1" i="0" sz="12000" u="none" cap="none" strike="noStrike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661" name="Google Shape;661;g2e40bcde179_11_69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fmla="val 71939" name="adj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2" name="Google Shape;662;g2e40bcde179_11_69" title="asp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05044" y="211299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" name="Google Shape;663;g2e40bcde179_11_69" title="logo marca bogota_4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02481" y="5281125"/>
            <a:ext cx="1987037" cy="103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g3bb85e1b363_9_10"/>
          <p:cNvPicPr preferRelativeResize="0"/>
          <p:nvPr/>
        </p:nvPicPr>
        <p:blipFill rotWithShape="1">
          <a:blip r:embed="rId3">
            <a:alphaModFix/>
          </a:blip>
          <a:srcRect b="15597" l="0" r="0" t="0"/>
          <a:stretch/>
        </p:blipFill>
        <p:spPr>
          <a:xfrm>
            <a:off x="0" y="0"/>
            <a:ext cx="12192000" cy="6857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9" name="Google Shape;119;g3bb85e1b363_9_10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120" name="Google Shape;120;g3bb85e1b363_9_10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g3bb85e1b363_9_10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22" name="Google Shape;122;g3bb85e1b363_9_1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3" name="Google Shape;123;g3bb85e1b363_9_10"/>
          <p:cNvSpPr txBox="1"/>
          <p:nvPr/>
        </p:nvSpPr>
        <p:spPr>
          <a:xfrm>
            <a:off x="505225" y="246350"/>
            <a:ext cx="83103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330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Resolución 492 de 20</a:t>
            </a:r>
            <a:r>
              <a:rPr b="1" lang="en-CO" sz="330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21</a:t>
            </a:r>
            <a:endParaRPr b="1" i="0" sz="330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t/>
            </a:r>
            <a:endParaRPr b="1" i="0" sz="570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4" name="Google Shape;124;g3bb85e1b363_9_10"/>
          <p:cNvSpPr txBox="1"/>
          <p:nvPr/>
        </p:nvSpPr>
        <p:spPr>
          <a:xfrm>
            <a:off x="553825" y="952475"/>
            <a:ext cx="8213100" cy="142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De  conformidad con la Resolución No. 492 del 2021 por la cual se adopta el Comité Institucional de Gestión y Desempeño, siendo esta la instancia encargada de ordenar, articular y ejecutar las acciones y estrategias para la correcta implementación, operación, desarrollo, articulación y seguimiento del Modelo Integrado de Planeación y Gestión MIPG en el IPES</a:t>
            </a:r>
            <a:endParaRPr b="0" i="0" sz="18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pic>
        <p:nvPicPr>
          <p:cNvPr id="125" name="Google Shape;125;g3bb85e1b363_9_10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g3bb85e1b363_9_10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g3bb85e1b363_9_10"/>
          <p:cNvSpPr txBox="1"/>
          <p:nvPr/>
        </p:nvSpPr>
        <p:spPr>
          <a:xfrm>
            <a:off x="602125" y="2261900"/>
            <a:ext cx="83103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330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Integrantes</a:t>
            </a:r>
            <a:endParaRPr b="1" i="0" sz="330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t/>
            </a:r>
            <a:endParaRPr b="1" i="0" sz="570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8" name="Google Shape;128;g3bb85e1b363_9_10"/>
          <p:cNvSpPr txBox="1"/>
          <p:nvPr/>
        </p:nvSpPr>
        <p:spPr>
          <a:xfrm>
            <a:off x="745875" y="2904600"/>
            <a:ext cx="8213100" cy="142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0" marL="360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Char char="✔"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Directora General</a:t>
            </a:r>
            <a:endParaRPr b="0" i="0" sz="13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exend Deca"/>
              <a:buChar char="✔"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Subdirector(a) de Gestión de Redes Sociales e Informalidad</a:t>
            </a:r>
            <a:endParaRPr b="0" i="0" sz="13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Char char="✔"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Subdirector(a) de Emprendimiento, Servicios Empresariales y Comercialización</a:t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Char char="✔"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Subdirector(a) de Formación y Empleabilidad</a:t>
            </a:r>
            <a:endParaRPr b="0" i="0" sz="13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Char char="✔"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Subdirector(a) Jurídico y de Contratación</a:t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Char char="✔"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Subdirector(a) de Administrativa y Financiera</a:t>
            </a:r>
            <a:endParaRPr b="0" i="0" sz="13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-25400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Char char="✔"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Jefe oficina Asesora de Comunicaciones</a:t>
            </a:r>
            <a:endParaRPr b="0" i="0" sz="13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Con Voz, pero sin voto:</a:t>
            </a:r>
            <a:endParaRPr b="0" i="0" sz="13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-3111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exend Deca"/>
              <a:buChar char="✔"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Jefe oficina Asesora de Control Interno Disciplinario</a:t>
            </a:r>
            <a:endParaRPr b="0" i="0" sz="13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-25400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Char char="✔"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Jefe Oficina de Control Interno</a:t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5400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Char char="✔"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Equipo integrado de Planeación y Gestión SIG -MIPG de la Subdirección de Diseño y Análisis Estratégico</a:t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5400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Noto Sans Symbols"/>
              <a:buChar char="✔"/>
            </a:pPr>
            <a:r>
              <a:rPr b="0" i="0" lang="en-CO" sz="1300" u="none" cap="none" strike="noStrik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Secretaría Técnica del Comité (Subdirección de Diseño y Análisis Estratégico)</a:t>
            </a:r>
            <a:endParaRPr b="0" i="0" sz="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g3cf07dced92_0_2"/>
          <p:cNvPicPr preferRelativeResize="0"/>
          <p:nvPr/>
        </p:nvPicPr>
        <p:blipFill rotWithShape="1">
          <a:blip r:embed="rId3">
            <a:alphaModFix/>
          </a:blip>
          <a:srcRect b="15598" l="0" r="0" t="0"/>
          <a:stretch/>
        </p:blipFill>
        <p:spPr>
          <a:xfrm>
            <a:off x="0" y="0"/>
            <a:ext cx="12192000" cy="6857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4" name="Google Shape;134;g3cf07dced92_0_2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135" name="Google Shape;135;g3cf07dced92_0_2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g3cf07dced92_0_2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7" name="Google Shape;137;g3cf07dced92_0_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8" name="Google Shape;138;g3cf07dced92_0_2"/>
          <p:cNvSpPr txBox="1"/>
          <p:nvPr/>
        </p:nvSpPr>
        <p:spPr>
          <a:xfrm>
            <a:off x="817525" y="514375"/>
            <a:ext cx="8310300" cy="31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lang="en-CO" sz="4600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2. Aprobación de acta de Comité Institucional de Gestión y Desempeño</a:t>
            </a:r>
            <a:endParaRPr b="1" sz="460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t/>
            </a:r>
            <a:endParaRPr b="1" sz="5700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39" name="Google Shape;139;g3cf07dced92_0_2"/>
          <p:cNvSpPr txBox="1"/>
          <p:nvPr/>
        </p:nvSpPr>
        <p:spPr>
          <a:xfrm>
            <a:off x="817525" y="2947238"/>
            <a:ext cx="8213100" cy="142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r>
              <a:rPr b="1" lang="en-CO" sz="18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Del 26 de enero de 2025</a:t>
            </a:r>
            <a:endParaRPr b="1" sz="23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pic>
        <p:nvPicPr>
          <p:cNvPr id="140" name="Google Shape;140;g3cf07dced92_0_2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g3cf07dced92_0_2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g3cf07dced92_0_2"/>
          <p:cNvSpPr txBox="1"/>
          <p:nvPr/>
        </p:nvSpPr>
        <p:spPr>
          <a:xfrm>
            <a:off x="914725" y="3490738"/>
            <a:ext cx="8213100" cy="142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CO" sz="13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Cierre vigencia 2025: </a:t>
            </a:r>
            <a:r>
              <a:rPr lang="en-CO" sz="1300" u="sng">
                <a:solidFill>
                  <a:schemeClr val="hlink"/>
                </a:solidFill>
                <a:latin typeface="Lexend Deca"/>
                <a:ea typeface="Lexend Deca"/>
                <a:cs typeface="Lexend Deca"/>
                <a:sym typeface="Lexend Deca"/>
                <a:hlinkClick r:id="rId7"/>
              </a:rPr>
              <a:t>https://docs.google.com/document/d/1BxlmzCk35ekl03e7iXCjRwnTEaDHn59F/edit</a:t>
            </a:r>
            <a:endParaRPr sz="13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CO" sz="13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Apertura vigencia 2026: </a:t>
            </a:r>
            <a:br>
              <a:rPr lang="en-CO" sz="13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</a:br>
            <a:r>
              <a:rPr lang="en-CO" sz="1300" u="sng">
                <a:solidFill>
                  <a:schemeClr val="hlink"/>
                </a:solidFill>
                <a:latin typeface="Lexend Deca"/>
                <a:ea typeface="Lexend Deca"/>
                <a:cs typeface="Lexend Deca"/>
                <a:sym typeface="Lexend Deca"/>
                <a:hlinkClick r:id="rId8"/>
              </a:rPr>
              <a:t>https://docs.google.com/document/d/1uEcrHJZUqhT2TD9sl5zn3wUGd3gfjRr3/edit</a:t>
            </a:r>
            <a:endParaRPr sz="13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CO" sz="13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DECLARACIÓN DE COMPROMISO EN CUMPLIMIENTO AL PROGRAMA DE TRANSPARENCIA Y ÉTICA PÚBLICA</a:t>
            </a:r>
            <a:br>
              <a:rPr lang="en-CO" sz="13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</a:br>
            <a:r>
              <a:rPr lang="en-CO" sz="1300" u="sng">
                <a:solidFill>
                  <a:schemeClr val="hlink"/>
                </a:solidFill>
                <a:latin typeface="Lexend Deca"/>
                <a:ea typeface="Lexend Deca"/>
                <a:cs typeface="Lexend Deca"/>
                <a:sym typeface="Lexend Deca"/>
                <a:hlinkClick r:id="rId9"/>
              </a:rPr>
              <a:t>https://docs.google.com/document/d/1bJqCFxtCdoliqYOG8mbfH133ibWPnlLO/edit</a:t>
            </a:r>
            <a:r>
              <a:rPr lang="en-CO" sz="13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	</a:t>
            </a:r>
            <a:endParaRPr sz="13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bb85e1b363_9_0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g3bb85e1b363_9_0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g3bb85e1b363_9_0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g3bb85e1b363_9_0"/>
          <p:cNvSpPr txBox="1"/>
          <p:nvPr/>
        </p:nvSpPr>
        <p:spPr>
          <a:xfrm>
            <a:off x="1779125" y="2020775"/>
            <a:ext cx="8850900" cy="30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rPr b="1" i="0" lang="en-CO" sz="6300" u="none" cap="none" strike="noStrik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METAS PDD Y PROYECTOS DE INVERSIÓN 2026</a:t>
            </a:r>
            <a:endParaRPr b="1" i="0" sz="6300" u="none" cap="none" strike="noStrike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300"/>
              <a:buFont typeface="Arial"/>
              <a:buNone/>
            </a:pPr>
            <a:r>
              <a:t/>
            </a:r>
            <a:endParaRPr b="1" i="0" sz="6300" u="none" cap="none" strike="noStrike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51" name="Google Shape;151;g3bb85e1b363_9_0"/>
          <p:cNvSpPr/>
          <p:nvPr/>
        </p:nvSpPr>
        <p:spPr>
          <a:xfrm flipH="1">
            <a:off x="-1160900" y="479700"/>
            <a:ext cx="3074100" cy="6378300"/>
          </a:xfrm>
          <a:prstGeom prst="parallelogram">
            <a:avLst>
              <a:gd fmla="val 71939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g3bb85e1b363_9_0" title="asp2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05044" y="211299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g3bb85e1b363_9_0" title="logo marca bogota_4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02481" y="5281125"/>
            <a:ext cx="1987037" cy="103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g3bb3c2b5a5c_0_581"/>
          <p:cNvPicPr preferRelativeResize="0"/>
          <p:nvPr/>
        </p:nvPicPr>
        <p:blipFill rotWithShape="1">
          <a:blip r:embed="rId3">
            <a:alphaModFix/>
          </a:blip>
          <a:srcRect b="15597" l="0" r="0" t="0"/>
          <a:stretch/>
        </p:blipFill>
        <p:spPr>
          <a:xfrm>
            <a:off x="12057" y="-607"/>
            <a:ext cx="12192000" cy="6857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9" name="Google Shape;159;g3bb3c2b5a5c_0_581"/>
          <p:cNvGrpSpPr/>
          <p:nvPr/>
        </p:nvGrpSpPr>
        <p:grpSpPr>
          <a:xfrm>
            <a:off x="10716351" y="-23842"/>
            <a:ext cx="1475649" cy="8126074"/>
            <a:chOff x="10950525" y="35050"/>
            <a:chExt cx="1239000" cy="6822900"/>
          </a:xfrm>
        </p:grpSpPr>
        <p:sp>
          <p:nvSpPr>
            <p:cNvPr id="160" name="Google Shape;160;g3bb3c2b5a5c_0_581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g3bb3c2b5a5c_0_581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62" name="Google Shape;162;g3bb3c2b5a5c_0_58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3" name="Google Shape;163;g3bb3c2b5a5c_0_581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g3bb3c2b5a5c_0_581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g3bb3c2b5a5c_0_581"/>
          <p:cNvSpPr txBox="1"/>
          <p:nvPr/>
        </p:nvSpPr>
        <p:spPr>
          <a:xfrm>
            <a:off x="322875" y="214650"/>
            <a:ext cx="67290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425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METAS PDD 2026</a:t>
            </a:r>
            <a:endParaRPr b="1" i="0" sz="425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166" name="Google Shape;166;g3bb3c2b5a5c_0_581"/>
          <p:cNvGraphicFramePr/>
          <p:nvPr/>
        </p:nvGraphicFramePr>
        <p:xfrm>
          <a:off x="149654" y="106434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{118FF367-F63B-4802-B80C-CC821DA6CC8F}</a:tableStyleId>
              </a:tblPr>
              <a:tblGrid>
                <a:gridCol w="506125"/>
                <a:gridCol w="4630550"/>
                <a:gridCol w="1048125"/>
                <a:gridCol w="2786225"/>
                <a:gridCol w="1195125"/>
                <a:gridCol w="999925"/>
              </a:tblGrid>
              <a:tr h="444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CO" sz="1200" u="none" cap="none" strike="noStrike"/>
                        <a:t>Cód</a:t>
                      </a:r>
                      <a:endParaRPr b="1" sz="12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CO" sz="1200" u="none" cap="none" strike="noStrike"/>
                        <a:t>Meta</a:t>
                      </a:r>
                      <a:endParaRPr b="1" sz="12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CO" sz="1200" u="none" cap="none" strike="noStrike"/>
                        <a:t>2024</a:t>
                      </a:r>
                      <a:endParaRPr b="1" sz="12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CO" sz="1200" u="none" cap="none" strike="noStrike"/>
                        <a:t>2025</a:t>
                      </a:r>
                      <a:endParaRPr b="1" sz="12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CO" sz="1200" u="none" cap="none" strike="noStrike"/>
                        <a:t>Prog.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CO" sz="1200" u="none" cap="none" strike="noStrike"/>
                        <a:t>2026</a:t>
                      </a:r>
                      <a:endParaRPr b="1" sz="12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CO" sz="1200" u="none" cap="none" strike="noStrike"/>
                        <a:t>Prog.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en-CO" sz="1200" u="none" cap="none" strike="noStrike"/>
                        <a:t>2027</a:t>
                      </a:r>
                      <a:endParaRPr b="1" sz="12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426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211</a:t>
                      </a:r>
                      <a:endParaRPr sz="11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CO" sz="900" u="none" cap="none" strike="noStrike"/>
                        <a:t>Ejecutar 10 productos definidos en el plan de acción de la Política Pública Distrital de Vendedoras y Vendedores Informales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426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207</a:t>
                      </a:r>
                      <a:endParaRPr sz="11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b="0" i="0" lang="en-CO" sz="900" u="none" cap="none" strike="noStrik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Atender al menos 2.000 personas con alternativas de aprovechamiento económico del espacio público incluyendo también las relacionadas al sistema de transporte de la ciudad.</a:t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209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600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595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837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38</a:t>
                      </a:r>
                      <a:endParaRPr sz="11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CO" sz="900" u="none" cap="none" strike="noStrike"/>
                        <a:t>Intervenir y organizar 16 zonas de aglomeración de venta informal para contribuir a la organización del espacio público en la ciudad, para el fortalecimiento del tejido productivo y la inclusión social en los corredores críticos.</a:t>
                      </a:r>
                      <a:endParaRPr sz="9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5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4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42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212</a:t>
                      </a:r>
                      <a:endParaRPr sz="11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CO" sz="900" u="none" cap="none" strike="noStrike"/>
                        <a:t>Fortalecer 58.200 </a:t>
                      </a:r>
                      <a:r>
                        <a:rPr b="1" lang="en-CO" sz="900" u="none" cap="none" strike="noStrike"/>
                        <a:t>(1.200)</a:t>
                      </a:r>
                      <a:r>
                        <a:rPr lang="en-CO" sz="900" u="none" cap="none" strike="noStrike"/>
                        <a:t> Negocio(s) locales de la ciudad a través de formación y asistencia técnica especializada, promoviendo la inclusión de aquellos donde participan mujeres y jóvenes. </a:t>
                      </a:r>
                      <a:endParaRPr sz="9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125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341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429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42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65</a:t>
                      </a:r>
                      <a:endParaRPr sz="11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CO" sz="900" u="none" cap="none" strike="noStrike"/>
                        <a:t>Intervenir 7 Plazas Distritales de Mercado para el turismo y el fortalecimiento económico.</a:t>
                      </a:r>
                      <a:endParaRPr sz="9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42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67</a:t>
                      </a:r>
                      <a:endParaRPr sz="11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CO" sz="900" u="none" cap="none" strike="noStrike"/>
                        <a:t>Realizar 2 acciones permanentes para la operatividad de las plazas distritales de mercado, así como, actualizar el inventario de los puestos habilitados para la comercialización de los vivanderos.</a:t>
                      </a:r>
                      <a:endParaRPr sz="9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6369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202</a:t>
                      </a:r>
                      <a:endParaRPr sz="11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CO" sz="900" u="none" cap="none" strike="noStrike"/>
                        <a:t>Lograr 62.500 </a:t>
                      </a:r>
                      <a:r>
                        <a:rPr b="1" lang="en-CO" sz="900" u="none" cap="none" strike="noStrike"/>
                        <a:t>(2.400) </a:t>
                      </a:r>
                      <a:r>
                        <a:rPr lang="en-CO" sz="900" u="none" cap="none" strike="noStrike"/>
                        <a:t>certificaciones en formación para el trabajo y/o competencias en habilidades laborales específicas de acuerdo con la dinámica del mercado laboral y las necesidades para el cierre de brechas de talento humano, promoviendo la inclusión de mujeres, jóvenes y personas mayores de 50 años.</a:t>
                      </a:r>
                      <a:endParaRPr sz="9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249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729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737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42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195</a:t>
                      </a:r>
                      <a:endParaRPr sz="11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CO" sz="900" u="none" cap="none" strike="noStrike"/>
                        <a:t>Formar 13.000  </a:t>
                      </a:r>
                      <a:r>
                        <a:rPr b="1" lang="en-CO" sz="900" u="none" cap="none" strike="noStrike"/>
                        <a:t>(800) </a:t>
                      </a:r>
                      <a:r>
                        <a:rPr lang="en-CO" sz="900" u="none" cap="none" strike="noStrike"/>
                        <a:t> personas en habilidades blandas promoviendo la inclusión de mujeres, jóvenes y personas mayores de 50 años.</a:t>
                      </a:r>
                      <a:endParaRPr sz="9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83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243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240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42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66</a:t>
                      </a:r>
                      <a:endParaRPr sz="11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CO" sz="900" u="none" cap="none" strike="noStrike"/>
                        <a:t>Intervenir la infraestructura de 17 Plazas Distritales de Mercado en Mantenimiento, Embellecimiento y/o reforzamiento estructural.</a:t>
                      </a:r>
                      <a:endParaRPr sz="9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13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17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17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42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386</a:t>
                      </a:r>
                      <a:endParaRPr sz="11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CO" sz="900" u="none" cap="none" strike="noStrike"/>
                        <a:t>Implementar el 100% del modelo de gestión de la información del sector de desarrollo económico que permita realizar análisis para la toma de decisiones estratégicas.</a:t>
                      </a:r>
                      <a:endParaRPr sz="9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16,4%</a:t>
                      </a:r>
                      <a:endParaRPr sz="11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CO" sz="1300" u="none" cap="none" strike="noStrike"/>
                        <a:t>26,9%</a:t>
                      </a:r>
                      <a:endParaRPr sz="13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en-CO" sz="1300" u="none" cap="none" strike="noStrike"/>
                        <a:t>26,9%</a:t>
                      </a:r>
                      <a:endParaRPr sz="13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42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367</a:t>
                      </a:r>
                      <a:endParaRPr sz="11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CO" sz="900" u="none" cap="none" strike="noStrike"/>
                        <a:t>Implementar 1 estrategia para fortalecimiento de la gestión institucional y operativa para el sector desarrollo económico</a:t>
                      </a:r>
                      <a:endParaRPr sz="9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O" sz="1100" u="none" cap="none" strike="noStrike"/>
                        <a:t>100%</a:t>
                      </a:r>
                      <a:endParaRPr sz="11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100%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pic>
        <p:nvPicPr>
          <p:cNvPr id="167" name="Google Shape;167;g3bb3c2b5a5c_0_58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424365" y="1326056"/>
            <a:ext cx="1959300" cy="77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g3bb3c2b5a5c_0_581"/>
          <p:cNvSpPr/>
          <p:nvPr/>
        </p:nvSpPr>
        <p:spPr>
          <a:xfrm>
            <a:off x="8272488" y="1534125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D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D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g3bb3c2b5a5c_0_581"/>
          <p:cNvSpPr txBox="1"/>
          <p:nvPr/>
        </p:nvSpPr>
        <p:spPr>
          <a:xfrm>
            <a:off x="5359068" y="695819"/>
            <a:ext cx="4545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Prog.       Ejec. Cumplida      Ejec. Incumplida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g3bb3c2b5a5c_0_581"/>
          <p:cNvSpPr/>
          <p:nvPr/>
        </p:nvSpPr>
        <p:spPr>
          <a:xfrm>
            <a:off x="5420900" y="753665"/>
            <a:ext cx="167700" cy="192900"/>
          </a:xfrm>
          <a:prstGeom prst="rect">
            <a:avLst/>
          </a:prstGeom>
          <a:solidFill>
            <a:srgbClr val="599BD5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3bb3c2b5a5c_0_581"/>
          <p:cNvSpPr/>
          <p:nvPr/>
        </p:nvSpPr>
        <p:spPr>
          <a:xfrm>
            <a:off x="6181499" y="753665"/>
            <a:ext cx="167700" cy="192900"/>
          </a:xfrm>
          <a:prstGeom prst="rect">
            <a:avLst/>
          </a:prstGeom>
          <a:solidFill>
            <a:srgbClr val="48BD62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g3bb3c2b5a5c_0_581"/>
          <p:cNvSpPr/>
          <p:nvPr/>
        </p:nvSpPr>
        <p:spPr>
          <a:xfrm>
            <a:off x="7669275" y="756777"/>
            <a:ext cx="167700" cy="192900"/>
          </a:xfrm>
          <a:prstGeom prst="rect">
            <a:avLst/>
          </a:prstGeom>
          <a:solidFill>
            <a:srgbClr val="FF2F2F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g3bb3c2b5a5c_0_581"/>
          <p:cNvSpPr/>
          <p:nvPr/>
        </p:nvSpPr>
        <p:spPr>
          <a:xfrm>
            <a:off x="8272488" y="2558245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D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D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g3bb3c2b5a5c_0_58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466246" y="1888939"/>
            <a:ext cx="1843200" cy="65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g3bb3c2b5a5c_0_58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466246" y="2409962"/>
            <a:ext cx="1843200" cy="65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g3bb3c2b5a5c_0_581"/>
          <p:cNvSpPr/>
          <p:nvPr/>
        </p:nvSpPr>
        <p:spPr>
          <a:xfrm>
            <a:off x="8272488" y="2037222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D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D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g3bb3c2b5a5c_0_58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466246" y="2905202"/>
            <a:ext cx="1843200" cy="65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g3bb3c2b5a5c_0_581"/>
          <p:cNvSpPr/>
          <p:nvPr/>
        </p:nvSpPr>
        <p:spPr>
          <a:xfrm>
            <a:off x="8272488" y="3053485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D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D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9" name="Google Shape;179;g3bb3c2b5a5c_0_58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466246" y="3368652"/>
            <a:ext cx="1843200" cy="65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g3bb3c2b5a5c_0_581"/>
          <p:cNvSpPr/>
          <p:nvPr/>
        </p:nvSpPr>
        <p:spPr>
          <a:xfrm>
            <a:off x="8272488" y="3516935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D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D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1" name="Google Shape;181;g3bb3c2b5a5c_0_58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466246" y="3835605"/>
            <a:ext cx="1843200" cy="65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g3bb3c2b5a5c_0_581"/>
          <p:cNvSpPr/>
          <p:nvPr/>
        </p:nvSpPr>
        <p:spPr>
          <a:xfrm>
            <a:off x="8272488" y="3962273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D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D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" name="Google Shape;183;g3bb3c2b5a5c_0_58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466246" y="4426094"/>
            <a:ext cx="1843200" cy="65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g3bb3c2b5a5c_0_581"/>
          <p:cNvSpPr/>
          <p:nvPr/>
        </p:nvSpPr>
        <p:spPr>
          <a:xfrm>
            <a:off x="8272488" y="4567392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D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D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5" name="Google Shape;185;g3bb3c2b5a5c_0_58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6466246" y="4967869"/>
            <a:ext cx="1843200" cy="65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g3bb3c2b5a5c_0_581"/>
          <p:cNvSpPr/>
          <p:nvPr/>
        </p:nvSpPr>
        <p:spPr>
          <a:xfrm>
            <a:off x="8272488" y="5109167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D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D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7" name="Google Shape;187;g3bb3c2b5a5c_0_58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6466246" y="5422842"/>
            <a:ext cx="1843200" cy="65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g3bb3c2b5a5c_0_581"/>
          <p:cNvSpPr/>
          <p:nvPr/>
        </p:nvSpPr>
        <p:spPr>
          <a:xfrm>
            <a:off x="8272488" y="5572932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92%</a:t>
            </a:r>
            <a:endParaRPr b="0" i="0" sz="1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9" name="Google Shape;189;g3bb3c2b5a5c_0_581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6466246" y="5841324"/>
            <a:ext cx="1843200" cy="65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g3bb3c2b5a5c_0_581"/>
          <p:cNvSpPr/>
          <p:nvPr/>
        </p:nvSpPr>
        <p:spPr>
          <a:xfrm>
            <a:off x="8272488" y="5991414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D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D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1" name="Google Shape;191;g3bb3c2b5a5c_0_581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6466246" y="6294199"/>
            <a:ext cx="1843200" cy="65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g3bb3c2b5a5c_0_581"/>
          <p:cNvSpPr/>
          <p:nvPr/>
        </p:nvSpPr>
        <p:spPr>
          <a:xfrm>
            <a:off x="8272488" y="6444289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D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D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g3bb3c2b5a5c_0_581"/>
          <p:cNvSpPr txBox="1"/>
          <p:nvPr/>
        </p:nvSpPr>
        <p:spPr>
          <a:xfrm>
            <a:off x="7103396" y="5699002"/>
            <a:ext cx="523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CO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15,7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g3bb3c2b5a5c_0_581"/>
          <p:cNvSpPr txBox="1"/>
          <p:nvPr/>
        </p:nvSpPr>
        <p:spPr>
          <a:xfrm>
            <a:off x="6981288" y="5935496"/>
            <a:ext cx="851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CO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29,8%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g3bb3c2b5a5c_0_581"/>
          <p:cNvSpPr txBox="1"/>
          <p:nvPr/>
        </p:nvSpPr>
        <p:spPr>
          <a:xfrm>
            <a:off x="6981288" y="6128931"/>
            <a:ext cx="851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CO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29,8%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g3bb3c2b5a5c_0_581"/>
          <p:cNvSpPr txBox="1"/>
          <p:nvPr/>
        </p:nvSpPr>
        <p:spPr>
          <a:xfrm>
            <a:off x="6981288" y="6376655"/>
            <a:ext cx="851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CO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g3bb3c2b5a5c_0_581"/>
          <p:cNvSpPr txBox="1"/>
          <p:nvPr/>
        </p:nvSpPr>
        <p:spPr>
          <a:xfrm>
            <a:off x="6981288" y="6590185"/>
            <a:ext cx="851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CO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g3bb3c2b5a5c_0_326"/>
          <p:cNvPicPr preferRelativeResize="0"/>
          <p:nvPr/>
        </p:nvPicPr>
        <p:blipFill rotWithShape="1">
          <a:blip r:embed="rId3">
            <a:alphaModFix/>
          </a:blip>
          <a:srcRect b="15597" l="0" r="0" t="0"/>
          <a:stretch/>
        </p:blipFill>
        <p:spPr>
          <a:xfrm>
            <a:off x="10558" y="1"/>
            <a:ext cx="12192000" cy="6857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3" name="Google Shape;203;g3bb3c2b5a5c_0_326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204" name="Google Shape;204;g3bb3c2b5a5c_0_326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g3bb3c2b5a5c_0_326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06" name="Google Shape;206;g3bb3c2b5a5c_0_32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7" name="Google Shape;207;g3bb3c2b5a5c_0_326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g3bb3c2b5a5c_0_326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g3bb3c2b5a5c_0_326"/>
          <p:cNvSpPr txBox="1"/>
          <p:nvPr/>
        </p:nvSpPr>
        <p:spPr>
          <a:xfrm>
            <a:off x="322875" y="214650"/>
            <a:ext cx="101586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425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Metas Proyecto Inversión BCS 7934</a:t>
            </a:r>
            <a:endParaRPr b="1" i="0" sz="425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10" name="Google Shape;210;g3bb3c2b5a5c_0_326"/>
          <p:cNvGraphicFramePr/>
          <p:nvPr/>
        </p:nvGraphicFramePr>
        <p:xfrm>
          <a:off x="322875" y="188478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{118FF367-F63B-4802-B80C-CC821DA6CC8F}</a:tableStyleId>
              </a:tblPr>
              <a:tblGrid>
                <a:gridCol w="4197125"/>
                <a:gridCol w="756000"/>
                <a:gridCol w="3383275"/>
                <a:gridCol w="756000"/>
                <a:gridCol w="756000"/>
                <a:gridCol w="756000"/>
              </a:tblGrid>
              <a:tr h="552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Meta</a:t>
                      </a:r>
                      <a:endParaRPr b="1" sz="14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2024</a:t>
                      </a:r>
                      <a:endParaRPr b="1" sz="14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2025</a:t>
                      </a:r>
                      <a:endParaRPr b="1" sz="14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2026</a:t>
                      </a:r>
                      <a:endParaRPr b="1" sz="14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sz="1400" u="none" cap="none" strike="noStrike"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2027</a:t>
                      </a:r>
                      <a:endParaRPr b="1" sz="14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% Total</a:t>
                      </a:r>
                      <a:endParaRPr b="1" sz="14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101337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1. Adelantar 50.000 procesos de registro, identificación, caracterización y/o actualización de datos de los vendedores informales para su reconocimiento y vinculación a bienes y servicios institucionales.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1022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16.450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15.621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36%</a:t>
                      </a:r>
                      <a:endParaRPr b="1"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101987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2. Gestionar 4000 alternativas comerciales y/o acciones para la generación de ingresos de vendedoras y vendedores informales.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755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1.100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1.140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>
                          <a:solidFill>
                            <a:schemeClr val="dk1"/>
                          </a:solidFill>
                        </a:rPr>
                        <a:t>44%</a:t>
                      </a:r>
                      <a:endParaRPr b="1" sz="1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118227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3.Realizar 4 informes de seguimiento a la implementación de la Política Pública Distrital de Vendedoras y Vendedores Informales</a:t>
                      </a:r>
                      <a:endParaRPr sz="1400" u="none" cap="none" strike="noStrike"/>
                    </a:p>
                  </a:txBody>
                  <a:tcPr marT="19050" marB="19050" marR="28575" marL="28575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45725" marB="45725" marR="91450" marL="9145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50%</a:t>
                      </a:r>
                      <a:endParaRPr b="1" sz="1400" u="none" cap="none" strike="noStrike"/>
                    </a:p>
                  </a:txBody>
                  <a:tcPr marT="45725" marB="45725" marR="91450" marL="91450" anchor="ctr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211" name="Google Shape;211;g3bb3c2b5a5c_0_326"/>
          <p:cNvSpPr/>
          <p:nvPr/>
        </p:nvSpPr>
        <p:spPr>
          <a:xfrm>
            <a:off x="7780615" y="2907301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D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D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2" name="Google Shape;212;g3bb3c2b5a5c_0_32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50812" y="2475332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g3bb3c2b5a5c_0_326"/>
          <p:cNvSpPr/>
          <p:nvPr/>
        </p:nvSpPr>
        <p:spPr>
          <a:xfrm>
            <a:off x="7780615" y="4088372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4" name="Google Shape;214;g3bb3c2b5a5c_0_32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550812" y="3656403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g3bb3c2b5a5c_0_326"/>
          <p:cNvSpPr txBox="1"/>
          <p:nvPr/>
        </p:nvSpPr>
        <p:spPr>
          <a:xfrm>
            <a:off x="5359068" y="1281611"/>
            <a:ext cx="4545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Prog.       Ejec. Cumplida      Ejec. Incumplida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g3bb3c2b5a5c_0_326"/>
          <p:cNvSpPr/>
          <p:nvPr/>
        </p:nvSpPr>
        <p:spPr>
          <a:xfrm>
            <a:off x="5420900" y="1339457"/>
            <a:ext cx="167700" cy="192900"/>
          </a:xfrm>
          <a:prstGeom prst="rect">
            <a:avLst/>
          </a:prstGeom>
          <a:solidFill>
            <a:srgbClr val="599BD5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g3bb3c2b5a5c_0_326"/>
          <p:cNvSpPr/>
          <p:nvPr/>
        </p:nvSpPr>
        <p:spPr>
          <a:xfrm>
            <a:off x="6181499" y="1339457"/>
            <a:ext cx="167700" cy="192900"/>
          </a:xfrm>
          <a:prstGeom prst="rect">
            <a:avLst/>
          </a:prstGeom>
          <a:solidFill>
            <a:srgbClr val="48BD62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g3bb3c2b5a5c_0_326"/>
          <p:cNvSpPr/>
          <p:nvPr/>
        </p:nvSpPr>
        <p:spPr>
          <a:xfrm>
            <a:off x="7669275" y="1342569"/>
            <a:ext cx="167700" cy="192900"/>
          </a:xfrm>
          <a:prstGeom prst="rect">
            <a:avLst/>
          </a:prstGeom>
          <a:solidFill>
            <a:srgbClr val="FF2F2F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g3bb3c2b5a5c_0_326"/>
          <p:cNvSpPr/>
          <p:nvPr/>
        </p:nvSpPr>
        <p:spPr>
          <a:xfrm>
            <a:off x="7780615" y="5126604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0" name="Google Shape;220;g3bb3c2b5a5c_0_32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550812" y="4694635"/>
            <a:ext cx="2330700" cy="118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g3bb3c2b5a5c_0_348"/>
          <p:cNvPicPr preferRelativeResize="0"/>
          <p:nvPr/>
        </p:nvPicPr>
        <p:blipFill rotWithShape="1">
          <a:blip r:embed="rId3">
            <a:alphaModFix/>
          </a:blip>
          <a:srcRect b="15597" l="0" r="0" t="0"/>
          <a:stretch/>
        </p:blipFill>
        <p:spPr>
          <a:xfrm>
            <a:off x="0" y="0"/>
            <a:ext cx="12192000" cy="68579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6" name="Google Shape;226;g3bb3c2b5a5c_0_348"/>
          <p:cNvGrpSpPr/>
          <p:nvPr/>
        </p:nvGrpSpPr>
        <p:grpSpPr>
          <a:xfrm>
            <a:off x="10713729" y="-49"/>
            <a:ext cx="1475649" cy="8126074"/>
            <a:chOff x="10950525" y="35050"/>
            <a:chExt cx="1239000" cy="6822900"/>
          </a:xfrm>
        </p:grpSpPr>
        <p:sp>
          <p:nvSpPr>
            <p:cNvPr id="227" name="Google Shape;227;g3bb3c2b5a5c_0_34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g3bb3c2b5a5c_0_34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-CO" sz="14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0" i="0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29" name="Google Shape;229;g3bb3c2b5a5c_0_34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0" name="Google Shape;230;g3bb3c2b5a5c_0_348" title="asp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405044" y="6076974"/>
            <a:ext cx="637302" cy="53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g3bb3c2b5a5c_0_348" title="logo marca bogota_4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077450" y="0"/>
            <a:ext cx="1173499" cy="609175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g3bb3c2b5a5c_0_348"/>
          <p:cNvSpPr txBox="1"/>
          <p:nvPr/>
        </p:nvSpPr>
        <p:spPr>
          <a:xfrm>
            <a:off x="322875" y="214650"/>
            <a:ext cx="110823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b="1" i="0" lang="en-CO" sz="4250" u="none" cap="none" strike="noStrike">
                <a:solidFill>
                  <a:srgbClr val="CC0000"/>
                </a:solidFill>
                <a:latin typeface="Oswald"/>
                <a:ea typeface="Oswald"/>
                <a:cs typeface="Oswald"/>
                <a:sym typeface="Oswald"/>
              </a:rPr>
              <a:t>Metas Proyecto Inversión BCS 7958</a:t>
            </a:r>
            <a:endParaRPr b="1" i="0" sz="4250" u="none" cap="none" strike="noStrike">
              <a:solidFill>
                <a:srgbClr val="CC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graphicFrame>
        <p:nvGraphicFramePr>
          <p:cNvPr id="233" name="Google Shape;233;g3bb3c2b5a5c_0_348"/>
          <p:cNvGraphicFramePr/>
          <p:nvPr/>
        </p:nvGraphicFramePr>
        <p:xfrm>
          <a:off x="322875" y="1507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{118FF367-F63B-4802-B80C-CC821DA6CC8F}</a:tableStyleId>
              </a:tblPr>
              <a:tblGrid>
                <a:gridCol w="4197600"/>
                <a:gridCol w="759600"/>
                <a:gridCol w="3384000"/>
                <a:gridCol w="759600"/>
                <a:gridCol w="759600"/>
                <a:gridCol w="759600"/>
              </a:tblGrid>
              <a:tr h="693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Metaqq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2024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2025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2026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Prog.</a:t>
                      </a:r>
                      <a:endParaRPr b="1" sz="1400" u="none" cap="none" strike="noStrike"/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2027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% Total</a:t>
                      </a:r>
                      <a:endParaRPr b="1"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4897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1. Implementar 4 Planes de intervención de las zonas de aglomeración en el espacio público de la ciudad teniendo en cuenta las problemáticas asociadas con seguridad, afectación del espacio público y zonas de peatonalización, contribuyendo al programa espacio público seguro e inclusivo.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50%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892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2. Realizar 3 acciones de sostenibilidad dirigidas a los vendedores informales ubicados en las zonas de aglomeración contribuyendo a la autorregulación y corresponsabilidad con la ciudad.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50%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9632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3. Gestionar 7 alianzas que faciliten el relacionamiento público - privado, en función de atender las necesidades de la población vendedora informal en el espacio público.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CO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-CO" sz="1400" u="none" cap="none" strike="noStrike"/>
                        <a:t>43%</a:t>
                      </a:r>
                      <a:endParaRPr b="1" sz="1400" u="none" cap="none" strike="noStrike"/>
                    </a:p>
                  </a:txBody>
                  <a:tcPr marT="91425" marB="91425" marR="91425" marL="91425" anchor="ctr">
                    <a:lnL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34" name="Google Shape;234;g3bb3c2b5a5c_0_348"/>
          <p:cNvSpPr txBox="1"/>
          <p:nvPr/>
        </p:nvSpPr>
        <p:spPr>
          <a:xfrm>
            <a:off x="5359068" y="1081581"/>
            <a:ext cx="4545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CO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Prog.       Ejec. Cumplida      Ejec. Incumplida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g3bb3c2b5a5c_0_348"/>
          <p:cNvSpPr/>
          <p:nvPr/>
        </p:nvSpPr>
        <p:spPr>
          <a:xfrm>
            <a:off x="5420900" y="1139427"/>
            <a:ext cx="167700" cy="192900"/>
          </a:xfrm>
          <a:prstGeom prst="rect">
            <a:avLst/>
          </a:prstGeom>
          <a:solidFill>
            <a:srgbClr val="599BD5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g3bb3c2b5a5c_0_348"/>
          <p:cNvSpPr/>
          <p:nvPr/>
        </p:nvSpPr>
        <p:spPr>
          <a:xfrm>
            <a:off x="6181499" y="1139427"/>
            <a:ext cx="167700" cy="192900"/>
          </a:xfrm>
          <a:prstGeom prst="rect">
            <a:avLst/>
          </a:prstGeom>
          <a:solidFill>
            <a:srgbClr val="48BD62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g3bb3c2b5a5c_0_348"/>
          <p:cNvSpPr/>
          <p:nvPr/>
        </p:nvSpPr>
        <p:spPr>
          <a:xfrm>
            <a:off x="7669275" y="1142539"/>
            <a:ext cx="167700" cy="192900"/>
          </a:xfrm>
          <a:prstGeom prst="rect">
            <a:avLst/>
          </a:prstGeom>
          <a:solidFill>
            <a:srgbClr val="FF2F2F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g3bb3c2b5a5c_0_348"/>
          <p:cNvSpPr/>
          <p:nvPr/>
        </p:nvSpPr>
        <p:spPr>
          <a:xfrm>
            <a:off x="7776758" y="2869165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9" name="Google Shape;239;g3bb3c2b5a5c_0_34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07948" y="2437196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g3bb3c2b5a5c_0_348"/>
          <p:cNvSpPr/>
          <p:nvPr/>
        </p:nvSpPr>
        <p:spPr>
          <a:xfrm>
            <a:off x="7776758" y="4364600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g3bb3c2b5a5c_0_34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507948" y="3932631"/>
            <a:ext cx="233070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g3bb3c2b5a5c_0_348"/>
          <p:cNvSpPr/>
          <p:nvPr/>
        </p:nvSpPr>
        <p:spPr>
          <a:xfrm>
            <a:off x="7776758" y="5631432"/>
            <a:ext cx="874800" cy="355500"/>
          </a:xfrm>
          <a:prstGeom prst="roundRect">
            <a:avLst>
              <a:gd fmla="val 3073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-CO" sz="1800" u="none" cap="none" strike="noStrike">
                <a:solidFill>
                  <a:srgbClr val="1AD1A6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800" u="none" cap="none" strike="noStrike">
              <a:solidFill>
                <a:srgbClr val="1AD1A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3" name="Google Shape;243;g3bb3c2b5a5c_0_34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507948" y="5199463"/>
            <a:ext cx="2330700" cy="118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Edgar Mauricio Mera Erazo</dc:creator>
</cp:coreProperties>
</file>