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145706541" r:id="rId5"/>
    <p:sldId id="2145706542" r:id="rId6"/>
    <p:sldId id="2145706549" r:id="rId7"/>
    <p:sldId id="2145706551" r:id="rId8"/>
    <p:sldId id="2145706550" r:id="rId9"/>
    <p:sldId id="2145706552" r:id="rId10"/>
    <p:sldId id="2145706548" r:id="rId11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328AA4"/>
    <a:srgbClr val="38A9CA"/>
    <a:srgbClr val="50C0E3"/>
    <a:srgbClr val="72CA8B"/>
    <a:srgbClr val="725EB1"/>
    <a:srgbClr val="FB8AD8"/>
    <a:srgbClr val="FB8A60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7C9454-9D21-4D3A-845D-2138BB4AC5D7}" v="5" dt="2026-01-11T19:28:32.219"/>
    <p1510:client id="{9D72B7CB-FF4E-4E98-B0E2-8F8A205ECBCC}" v="6" dt="2026-01-12T18:48:49.6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54" autoAdjust="0"/>
    <p:restoredTop sz="95781"/>
  </p:normalViewPr>
  <p:slideViewPr>
    <p:cSldViewPr snapToGrid="0">
      <p:cViewPr varScale="1">
        <p:scale>
          <a:sx n="70" d="100"/>
          <a:sy n="70" d="100"/>
        </p:scale>
        <p:origin x="1134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x-none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x-none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x-none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x-none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x-none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x-non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x-none" smtClean="0"/>
              <a:t>5/04/2026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x-none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179" y="2195655"/>
            <a:ext cx="9648585" cy="2179028"/>
          </a:xfrm>
        </p:spPr>
        <p:txBody>
          <a:bodyPr/>
          <a:lstStyle/>
          <a:p>
            <a:r>
              <a:rPr lang="es-MX" dirty="0"/>
              <a:t>PRESENTACIÓN PEDIATRÍA Y HOSPITALIZACIÓN GENERAL</a:t>
            </a:r>
            <a:br>
              <a:rPr lang="es-MX" dirty="0"/>
            </a:br>
            <a:r>
              <a:rPr lang="es-MX" dirty="0"/>
              <a:t>05-04-2026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834" y="75794"/>
            <a:ext cx="10515600" cy="1200329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BOGOTÁ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05 ABRIL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64310" y="5642666"/>
            <a:ext cx="10445396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algn="just" defTabSz="342900"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</a:t>
            </a:r>
            <a:r>
              <a:rPr lang="es-MX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05/04/2026 a las 10:04 AM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, camas ocupadas: Aplicativo Corte al 05/04/2026 (Hora de corte: 1:06 PM D.P.S.S)</a:t>
            </a:r>
            <a:endParaRPr kumimoji="0" lang="es-CO" sz="9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0C46551-A048-C7A4-8D48-2BFD8904AE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314647"/>
              </p:ext>
            </p:extLst>
          </p:nvPr>
        </p:nvGraphicFramePr>
        <p:xfrm>
          <a:off x="2466474" y="1276123"/>
          <a:ext cx="7182854" cy="4114027"/>
        </p:xfrm>
        <a:graphic>
          <a:graphicData uri="http://schemas.openxmlformats.org/drawingml/2006/table">
            <a:tbl>
              <a:tblPr/>
              <a:tblGrid>
                <a:gridCol w="2464371">
                  <a:extLst>
                    <a:ext uri="{9D8B030D-6E8A-4147-A177-3AD203B41FA5}">
                      <a16:colId xmlns:a16="http://schemas.microsoft.com/office/drawing/2014/main" val="1036536079"/>
                    </a:ext>
                  </a:extLst>
                </a:gridCol>
                <a:gridCol w="1349535">
                  <a:extLst>
                    <a:ext uri="{9D8B030D-6E8A-4147-A177-3AD203B41FA5}">
                      <a16:colId xmlns:a16="http://schemas.microsoft.com/office/drawing/2014/main" val="2669116444"/>
                    </a:ext>
                  </a:extLst>
                </a:gridCol>
                <a:gridCol w="1745595">
                  <a:extLst>
                    <a:ext uri="{9D8B030D-6E8A-4147-A177-3AD203B41FA5}">
                      <a16:colId xmlns:a16="http://schemas.microsoft.com/office/drawing/2014/main" val="2683209991"/>
                    </a:ext>
                  </a:extLst>
                </a:gridCol>
                <a:gridCol w="1623353">
                  <a:extLst>
                    <a:ext uri="{9D8B030D-6E8A-4147-A177-3AD203B41FA5}">
                      <a16:colId xmlns:a16="http://schemas.microsoft.com/office/drawing/2014/main" val="561195849"/>
                    </a:ext>
                  </a:extLst>
                </a:gridCol>
              </a:tblGrid>
              <a:tr h="820115">
                <a:tc gridSpan="4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UCI PEDIATRICA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9846984"/>
                  </a:ext>
                </a:extLst>
              </a:tr>
              <a:tr h="322668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487533"/>
                  </a:ext>
                </a:extLst>
              </a:tr>
              <a:tr h="336114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Ocupadas​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3867629"/>
                  </a:ext>
                </a:extLst>
              </a:tr>
              <a:tr h="336114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Reps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733541"/>
                  </a:ext>
                </a:extLst>
              </a:tr>
              <a:tr h="349558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3892173"/>
                  </a:ext>
                </a:extLst>
              </a:tr>
              <a:tr h="605004">
                <a:tc gridSpan="4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HOSPITALIZACIÓN  PEDIATRICA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94747673"/>
                  </a:ext>
                </a:extLst>
              </a:tr>
              <a:tr h="322668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304697"/>
                  </a:ext>
                </a:extLst>
              </a:tr>
              <a:tr h="336114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Hosp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5842876"/>
                  </a:ext>
                </a:extLst>
              </a:tr>
              <a:tr h="336114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Hops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9628659"/>
                  </a:ext>
                </a:extLst>
              </a:tr>
              <a:tr h="349558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% de Ocupación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8775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8455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170" y="45900"/>
            <a:ext cx="10515600" cy="1200329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BOGOTÁ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05 ABRIL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86304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05/04/2026 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las10:04 AM, camas ocupadas: Aplicativo Corte al 05/04/2026 (Hora de corte:1:06 PM D.P.S.S)</a:t>
            </a:r>
            <a:endParaRPr kumimoji="0" lang="es-CO" sz="9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1097D33-06D0-8A26-B6AF-491D7B5F0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50" y="1174750"/>
            <a:ext cx="11776500" cy="450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37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169" y="157276"/>
            <a:ext cx="10515600" cy="830997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UCI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05 ABRIL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53882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 05/04/2026 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las10:04 AM, camas ocupadas: Aplicativo Corte al 05/04/2026 (Hora de corte:1:06 PM D.P.S.S)</a:t>
            </a:r>
            <a:endParaRPr kumimoji="0" lang="es-CO" sz="9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CCF896D-7786-0B35-51BA-80543CA46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169" y="988273"/>
            <a:ext cx="10625760" cy="465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0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80398"/>
            <a:ext cx="10515600" cy="830997"/>
          </a:xfrm>
        </p:spPr>
        <p:txBody>
          <a:bodyPr/>
          <a:lstStyle/>
          <a:p>
            <a:pPr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05 ABRIL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53882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 05/04/2026 </a:t>
            </a:r>
            <a:r>
              <a:rPr lang="pt-BR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las10:04 AM, camas ocupadas: Aplicativo Corte al 05/04/2026 (Hora de corte:1:06 PM D.P.S.S)</a:t>
            </a:r>
            <a:endParaRPr kumimoji="0" lang="es-CO" sz="9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494D284-C14A-CB5D-40B5-D988DCB15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140" y="973458"/>
            <a:ext cx="10655630" cy="476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397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537" y="99819"/>
            <a:ext cx="10515600" cy="757130"/>
          </a:xfrm>
        </p:spPr>
        <p:txBody>
          <a:bodyPr/>
          <a:lstStyle/>
          <a:p>
            <a:pPr algn="ctr" defTabSz="342900"/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DE HOSPITALIZACIÓN ADULTO BOGOTÁ D.C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05 ABRIL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626507" y="5887636"/>
            <a:ext cx="11209892" cy="2077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defTabSz="342900">
              <a:defRPr/>
            </a:pPr>
            <a:r>
              <a:rPr lang="es-CO" sz="9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9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ES" sz="900" dirty="0">
                <a:latin typeface="Arial Narrow" panose="020B0606020202030204" pitchFamily="34" charset="0"/>
                <a:cs typeface="Arial"/>
              </a:rPr>
              <a:t>Aplicativo SIRC - </a:t>
            </a:r>
            <a:r>
              <a:rPr lang="es-CO" sz="900" dirty="0">
                <a:latin typeface="Arial Narrow" panose="020B0606020202030204" pitchFamily="34" charset="0"/>
                <a:cs typeface="Arial"/>
              </a:rPr>
              <a:t>C</a:t>
            </a:r>
            <a:r>
              <a:rPr lang="es-ES" sz="900" dirty="0">
                <a:latin typeface="Arial Narrow" panose="020B0606020202030204" pitchFamily="34" charset="0"/>
                <a:cs typeface="Arial"/>
              </a:rPr>
              <a:t>amas habilitadas y ocupadas totales de hospitalización general adulto, reportadas por las sedes de IPS de la ciudad de Bogotá, así: 57 IPS de Red privada y 24 IPS red Pública.</a:t>
            </a:r>
            <a:r>
              <a:rPr lang="es-MX" sz="9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 </a:t>
            </a:r>
            <a:r>
              <a:rPr lang="es-CO" sz="900" dirty="0">
                <a:latin typeface="Arial Narrow" panose="020B0606020202030204" pitchFamily="34" charset="0"/>
                <a:cs typeface="Arial"/>
              </a:rPr>
              <a:t>Corte al 05/04/2026 </a:t>
            </a:r>
            <a:r>
              <a:rPr lang="pt-BR" sz="9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corte:1:06 PM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900" b="1" dirty="0">
              <a:latin typeface="Arial Narrow" panose="020B0606020202030204" pitchFamily="34" charset="0"/>
              <a:cs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1F8BCE5-CC22-384A-566F-4AFA29479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537" y="762614"/>
            <a:ext cx="10942863" cy="5047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573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318bfa1-f4c8-482c-8f68-d7f215aa572b" xsi:nil="true"/>
    <lcf76f155ced4ddcb4097134ff3c332f xmlns="23ded3f6-efb1-4e92-a74c-e903af138b6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FC13707A5CF0141A6E979482D30747D" ma:contentTypeVersion="17" ma:contentTypeDescription="Crear nuevo documento." ma:contentTypeScope="" ma:versionID="261f84caa8ac4c43288534b89f7ef0a6">
  <xsd:schema xmlns:xsd="http://www.w3.org/2001/XMLSchema" xmlns:xs="http://www.w3.org/2001/XMLSchema" xmlns:p="http://schemas.microsoft.com/office/2006/metadata/properties" xmlns:ns2="23ded3f6-efb1-4e92-a74c-e903af138b69" xmlns:ns3="0318bfa1-f4c8-482c-8f68-d7f215aa572b" targetNamespace="http://schemas.microsoft.com/office/2006/metadata/properties" ma:root="true" ma:fieldsID="10e11695328b376cea6d65d5d5e50a04" ns2:_="" ns3:_="">
    <xsd:import namespace="23ded3f6-efb1-4e92-a74c-e903af138b69"/>
    <xsd:import namespace="0318bfa1-f4c8-482c-8f68-d7f215aa57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ed3f6-efb1-4e92-a74c-e903af138b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18bfa1-f4c8-482c-8f68-d7f215aa572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419a7ea8-ad43-4719-bc3f-d8742aa0eb84}" ma:internalName="TaxCatchAll" ma:showField="CatchAllData" ma:web="0318bfa1-f4c8-482c-8f68-d7f215aa57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A99BF2-91D0-4FA5-BD2E-D252B6463E5D}">
  <ds:schemaRefs>
    <ds:schemaRef ds:uri="http://schemas.microsoft.com/office/2006/metadata/properties"/>
    <ds:schemaRef ds:uri="http://purl.org/dc/terms/"/>
    <ds:schemaRef ds:uri="23ded3f6-efb1-4e92-a74c-e903af138b69"/>
    <ds:schemaRef ds:uri="http://schemas.microsoft.com/office/2006/documentManagement/types"/>
    <ds:schemaRef ds:uri="http://schemas.openxmlformats.org/package/2006/metadata/core-properties"/>
    <ds:schemaRef ds:uri="0318bfa1-f4c8-482c-8f68-d7f215aa572b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304F84A-FA58-476C-83F9-F9F2315A993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A54EC58-2DF1-4136-BF2D-DC7E5807A2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ded3f6-efb1-4e92-a74c-e903af138b69"/>
    <ds:schemaRef ds:uri="0318bfa1-f4c8-482c-8f68-d7f215aa57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</Template>
  <TotalTime>5231</TotalTime>
  <Words>457</Words>
  <Application>Microsoft Office PowerPoint</Application>
  <PresentationFormat>Panorámica</PresentationFormat>
  <Paragraphs>45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Aptos</vt:lpstr>
      <vt:lpstr>Arial</vt:lpstr>
      <vt:lpstr>Arial Narrow</vt:lpstr>
      <vt:lpstr>Calibri</vt:lpstr>
      <vt:lpstr>Tema de Office</vt:lpstr>
      <vt:lpstr>PRESENTACIÓN PEDIATRÍA Y HOSPITALIZACIÓN GENERAL 05-04-2026</vt:lpstr>
      <vt:lpstr>CAPACIDAD INSTALADA BOGOTÁ UCI Y HOSPITALIZACIÓN PEDIATRICA  05 ABRIL DE 2026</vt:lpstr>
      <vt:lpstr>CAPACIDAD INSTALADA BOGOTÁ UCI Y HOSPITALIZACIÓN PEDIATRICA  05 ABRIL DE 2026</vt:lpstr>
      <vt:lpstr>OCUPACIÓN UCI PEDIATRICA   CORTE 05 ABRIL DE 2026</vt:lpstr>
      <vt:lpstr>OCUPACIÓN HOSPITALIZACIÓN PEDIATRICA   CORTE 05 ABRIL DE 2026</vt:lpstr>
      <vt:lpstr>OCUPACIÓN DE HOSPITALIZACIÓN ADULTO BOGOTÁ D.C 05 ABRIL DE 2026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PEDIATRIA Y HOSPITALIZACION GENERAL 27-04-2025</dc:title>
  <dc:creator>Usuario</dc:creator>
  <cp:lastModifiedBy>Claudia Angelica, Quintero Moreno</cp:lastModifiedBy>
  <cp:revision>1009</cp:revision>
  <dcterms:created xsi:type="dcterms:W3CDTF">2025-04-27T20:26:31Z</dcterms:created>
  <dcterms:modified xsi:type="dcterms:W3CDTF">2026-04-05T21:20:16Z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0x0101000FC13707A5CF0141A6E979482D30747D</vt:lpwstr>
  </property>
</Properties>
</file>