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460" r:id="rId5"/>
    <p:sldId id="463" r:id="rId6"/>
    <p:sldId id="469" r:id="rId7"/>
    <p:sldId id="470" r:id="rId8"/>
    <p:sldId id="471" r:id="rId9"/>
    <p:sldId id="473" r:id="rId10"/>
    <p:sldId id="389" r:id="rId1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1B2E"/>
    <a:srgbClr val="EEE8EA"/>
    <a:srgbClr val="660033"/>
    <a:srgbClr val="800000"/>
    <a:srgbClr val="DCFCE7"/>
    <a:srgbClr val="6F1D2B"/>
    <a:srgbClr val="646464"/>
    <a:srgbClr val="E59D44"/>
    <a:srgbClr val="FF99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D27248-CA3A-4749-9031-F581679D2C96}" v="64" dt="2026-06-22T23:57:41.214"/>
    <p1510:client id="{B424D8D3-AC32-073A-0250-CBDC9FB38B3B}" v="367" dt="2026-06-23T22:20:38.9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1"/>
    <p:restoredTop sz="94700"/>
  </p:normalViewPr>
  <p:slideViewPr>
    <p:cSldViewPr snapToGrid="0">
      <p:cViewPr varScale="1">
        <p:scale>
          <a:sx n="118" d="100"/>
          <a:sy n="118" d="100"/>
        </p:scale>
        <p:origin x="6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Cumplimiento</c:v>
                </c:pt>
              </c:strCache>
            </c:strRef>
          </c:tx>
          <c:spPr>
            <a:solidFill>
              <a:srgbClr val="9E2B25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D2D-E742-B5A5-3117ECB92A73}"/>
              </c:ext>
            </c:extLst>
          </c:dPt>
          <c:dPt>
            <c:idx val="1"/>
            <c:invertIfNegative val="0"/>
            <c:bubble3D val="0"/>
            <c:spPr>
              <a:solidFill>
                <a:srgbClr val="98424E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2-DD2D-E742-B5A5-3117ECB92A73}"/>
              </c:ext>
            </c:extLst>
          </c:dPt>
          <c:dPt>
            <c:idx val="2"/>
            <c:invertIfNegative val="0"/>
            <c:bubble3D val="0"/>
            <c:spPr>
              <a:solidFill>
                <a:srgbClr val="7E243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4-DD2D-E742-B5A5-3117ECB92A73}"/>
              </c:ext>
            </c:extLst>
          </c:dPt>
          <c:dPt>
            <c:idx val="3"/>
            <c:invertIfNegative val="0"/>
            <c:bubble3D val="0"/>
            <c:spPr>
              <a:solidFill>
                <a:srgbClr val="6B1E2E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6-DD2D-E742-B5A5-3117ECB92A73}"/>
              </c:ext>
            </c:extLst>
          </c:dPt>
          <c:dPt>
            <c:idx val="4"/>
            <c:invertIfNegative val="0"/>
            <c:bubble3D val="0"/>
            <c:spPr>
              <a:solidFill>
                <a:srgbClr val="6B1E2E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8-DD2D-E742-B5A5-3117ECB92A73}"/>
              </c:ext>
            </c:extLst>
          </c:dPt>
          <c:dPt>
            <c:idx val="5"/>
            <c:invertIfNegative val="0"/>
            <c:bubble3D val="0"/>
            <c:spPr>
              <a:solidFill>
                <a:srgbClr val="6B1E2E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A-DD2D-E742-B5A5-3117ECB92A73}"/>
              </c:ext>
            </c:extLst>
          </c:dPt>
          <c:dPt>
            <c:idx val="6"/>
            <c:invertIfNegative val="0"/>
            <c:bubble3D val="0"/>
            <c:spPr>
              <a:solidFill>
                <a:srgbClr val="6B1E2E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C-DD2D-E742-B5A5-3117ECB92A73}"/>
              </c:ext>
            </c:extLst>
          </c:dPt>
          <c:dLbls>
            <c:numFmt formatCode="0.0&quot;%&quot;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 i="0" u="none" strike="noStrike">
                    <a:solidFill>
                      <a:srgbClr val="262626"/>
                    </a:solidFill>
                    <a:latin typeface="Calibri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Socialización a funcionarios</c:v>
                </c:pt>
                <c:pt idx="1">
                  <c:v>Armonización normativa</c:v>
                </c:pt>
                <c:pt idx="2">
                  <c:v>Aprobado por el Consejo Directivo</c:v>
                </c:pt>
                <c:pt idx="3">
                  <c:v>Firma del Revisor Fiscal</c:v>
                </c:pt>
                <c:pt idx="4">
                  <c:v>Certificación recibida en SSF</c:v>
                </c:pt>
                <c:pt idx="5">
                  <c:v>Tiene Manual de Inversiones</c:v>
                </c:pt>
                <c:pt idx="6">
                  <c:v>Firma del Director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28.9</c:v>
                </c:pt>
                <c:pt idx="1">
                  <c:v>65.8</c:v>
                </c:pt>
                <c:pt idx="2">
                  <c:v>76.3</c:v>
                </c:pt>
                <c:pt idx="3">
                  <c:v>81.599999999999994</c:v>
                </c:pt>
                <c:pt idx="4">
                  <c:v>81.599999999999994</c:v>
                </c:pt>
                <c:pt idx="5">
                  <c:v>86.8</c:v>
                </c:pt>
                <c:pt idx="6">
                  <c:v>92.1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DD2D-E742-B5A5-3117ECB92A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axId val="2094734554"/>
        <c:axId val="2094734552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/>
          <a:lstStyle/>
          <a:p>
            <a:pPr>
              <a:defRPr sz="1150" b="0" i="0" u="none" strike="noStrike">
                <a:solidFill>
                  <a:srgbClr val="262626"/>
                </a:solidFill>
                <a:latin typeface="Calibri"/>
              </a:defRPr>
            </a:pPr>
            <a:endParaRPr lang="es-CO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08"/>
          <c:min val="0"/>
        </c:scaling>
        <c:delete val="1"/>
        <c:axPos val="b"/>
        <c:numFmt formatCode="General" sourceLinked="0"/>
        <c:majorTickMark val="out"/>
        <c:minorTickMark val="none"/>
        <c:tickLblPos val="low"/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2/07/26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36FC7-C685-496D-B6E8-1C8D80BA62A1}" type="datetimeFigureOut">
              <a:rPr lang="es-CO" smtClean="0"/>
              <a:t>2/07/26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85F7DF-301F-41B1-A1D7-E4FF749E780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142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85F7DF-301F-41B1-A1D7-E4FF749E780E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38148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85F7DF-301F-41B1-A1D7-E4FF749E780E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58690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85F7DF-301F-41B1-A1D7-E4FF749E780E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5279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85F7DF-301F-41B1-A1D7-E4FF749E780E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72062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2/07/26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1F209727-CD89-6FA4-B990-6D27384B4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057" y="2199822"/>
            <a:ext cx="3783678" cy="178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2/07/26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671C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2/07/26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671C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863FC19-3C84-302A-FDDC-09A601EE2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2/07/26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671C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2/07/26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03DA4FF-4FC6-492E-6227-EF18E4CE04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132" y="161925"/>
            <a:ext cx="989035" cy="46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2/07/26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49671A3-6D37-8AFD-94D0-FA165C7FEC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32" y="161925"/>
            <a:ext cx="989035" cy="46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2/07/26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6605662-90CC-6AB2-D017-3EEFB7AE80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6582" y="161925"/>
            <a:ext cx="989035" cy="46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2/07/26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F896561-D90B-7384-BB4D-D4910FDD0F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132" y="6194704"/>
            <a:ext cx="989035" cy="46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2/07/26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F18B898-11AE-F604-EA5D-43278140A2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82" y="6192759"/>
            <a:ext cx="989035" cy="46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2/07/26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4792F65-65B7-73A3-80A6-1A7708E74F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282" y="6192759"/>
            <a:ext cx="989035" cy="46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2/07/26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138888" y="-122830"/>
            <a:ext cx="11952498" cy="711730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fontAlgn="base">
              <a:lnSpc>
                <a:spcPct val="120000"/>
              </a:lnSpc>
            </a:pPr>
            <a:endParaRPr lang="es-MX" sz="14400" b="1" dirty="0">
              <a:solidFill>
                <a:schemeClr val="bg1"/>
              </a:solidFill>
            </a:endParaRPr>
          </a:p>
          <a:p>
            <a:pPr fontAlgn="base">
              <a:lnSpc>
                <a:spcPct val="120000"/>
              </a:lnSpc>
            </a:pPr>
            <a:endParaRPr lang="es-MX" sz="11200" b="1" dirty="0">
              <a:solidFill>
                <a:schemeClr val="bg1"/>
              </a:solidFill>
            </a:endParaRPr>
          </a:p>
          <a:p>
            <a:pPr fontAlgn="base">
              <a:lnSpc>
                <a:spcPct val="120000"/>
              </a:lnSpc>
            </a:pPr>
            <a:endParaRPr lang="es-MX" sz="11200" b="1" dirty="0">
              <a:solidFill>
                <a:schemeClr val="bg1"/>
              </a:solidFill>
            </a:endParaRPr>
          </a:p>
          <a:p>
            <a:pPr fontAlgn="base">
              <a:lnSpc>
                <a:spcPct val="120000"/>
              </a:lnSpc>
            </a:pPr>
            <a:endParaRPr lang="es-MX" sz="11200" b="1" dirty="0">
              <a:solidFill>
                <a:schemeClr val="bg1"/>
              </a:solidFill>
            </a:endParaRPr>
          </a:p>
          <a:p>
            <a:pPr fontAlgn="base">
              <a:lnSpc>
                <a:spcPct val="120000"/>
              </a:lnSpc>
            </a:pPr>
            <a:endParaRPr lang="es-MX" sz="11200" b="1" dirty="0">
              <a:solidFill>
                <a:schemeClr val="bg1"/>
              </a:solidFill>
            </a:endParaRPr>
          </a:p>
          <a:p>
            <a:pPr fontAlgn="base">
              <a:lnSpc>
                <a:spcPct val="120000"/>
              </a:lnSpc>
            </a:pPr>
            <a:r>
              <a:rPr lang="es-MX" sz="14900" b="1" dirty="0">
                <a:solidFill>
                  <a:schemeClr val="bg1"/>
                </a:solidFill>
                <a:latin typeface="Verdana"/>
                <a:ea typeface="Verdana"/>
              </a:rPr>
              <a:t>Manual de</a:t>
            </a:r>
          </a:p>
          <a:p>
            <a:pPr fontAlgn="base">
              <a:lnSpc>
                <a:spcPct val="120000"/>
              </a:lnSpc>
            </a:pPr>
            <a:r>
              <a:rPr lang="es-MX" sz="14900" b="1" dirty="0">
                <a:solidFill>
                  <a:schemeClr val="bg1"/>
                </a:solidFill>
                <a:latin typeface="Verdana"/>
                <a:ea typeface="Verdana"/>
              </a:rPr>
              <a:t>Inversiones Financieras</a:t>
            </a:r>
          </a:p>
          <a:p>
            <a:pPr fontAlgn="base">
              <a:lnSpc>
                <a:spcPct val="120000"/>
              </a:lnSpc>
            </a:pPr>
            <a:endParaRPr lang="es-MX" sz="12800" b="1" dirty="0">
              <a:solidFill>
                <a:schemeClr val="bg1"/>
              </a:solidFill>
            </a:endParaRPr>
          </a:p>
          <a:p>
            <a:pPr fontAlgn="base">
              <a:lnSpc>
                <a:spcPct val="120000"/>
              </a:lnSpc>
            </a:pPr>
            <a:r>
              <a:rPr lang="en-US" sz="9600" dirty="0">
                <a:solidFill>
                  <a:srgbClr val="E7D6C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Estado de las </a:t>
            </a:r>
            <a:r>
              <a:rPr lang="en-US" sz="9600" dirty="0" err="1">
                <a:solidFill>
                  <a:srgbClr val="E7D6C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Cajas</a:t>
            </a:r>
            <a:r>
              <a:rPr lang="en-US" sz="9600" dirty="0">
                <a:solidFill>
                  <a:srgbClr val="E7D6C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</a:t>
            </a:r>
            <a:r>
              <a:rPr lang="en-US" sz="9600" dirty="0" err="1">
                <a:solidFill>
                  <a:srgbClr val="E7D6C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Compensación</a:t>
            </a:r>
            <a:r>
              <a:rPr lang="en-US" sz="9600" dirty="0">
                <a:solidFill>
                  <a:srgbClr val="E7D6C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Familiar </a:t>
            </a:r>
            <a:r>
              <a:rPr lang="en-US" sz="9600" dirty="0" err="1">
                <a:solidFill>
                  <a:srgbClr val="E7D6C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vigiladas</a:t>
            </a:r>
            <a:endParaRPr lang="es-MX" sz="9600" b="1" dirty="0">
              <a:solidFill>
                <a:schemeClr val="bg1"/>
              </a:solidFill>
              <a:latin typeface="Verdana"/>
              <a:ea typeface="Verdana"/>
            </a:endParaRPr>
          </a:p>
          <a:p>
            <a:pPr fontAlgn="base">
              <a:lnSpc>
                <a:spcPct val="120000"/>
              </a:lnSpc>
            </a:pPr>
            <a:endParaRPr lang="es-MX" sz="9600" b="1" dirty="0">
              <a:solidFill>
                <a:schemeClr val="bg1"/>
              </a:solidFill>
              <a:latin typeface="Verdana"/>
              <a:ea typeface="Verdana"/>
            </a:endParaRPr>
          </a:p>
          <a:p>
            <a:pPr fontAlgn="base">
              <a:lnSpc>
                <a:spcPct val="120000"/>
              </a:lnSpc>
            </a:pPr>
            <a:endParaRPr lang="es-MX" sz="7200" b="1" dirty="0">
              <a:solidFill>
                <a:schemeClr val="bg1"/>
              </a:solidFill>
              <a:highlight>
                <a:srgbClr val="FFFF00"/>
              </a:highlight>
              <a:latin typeface="Verdana"/>
              <a:ea typeface="Verdana"/>
            </a:endParaRPr>
          </a:p>
          <a:p>
            <a:pPr fontAlgn="base">
              <a:lnSpc>
                <a:spcPct val="120000"/>
              </a:lnSpc>
            </a:pPr>
            <a:endParaRPr lang="es-MX" sz="9600" dirty="0">
              <a:solidFill>
                <a:schemeClr val="bg1"/>
              </a:solidFill>
            </a:endParaRPr>
          </a:p>
          <a:p>
            <a:endParaRPr lang="es-MX" sz="4800" dirty="0"/>
          </a:p>
          <a:p>
            <a:br>
              <a:rPr lang="es-MX" sz="4800" dirty="0"/>
            </a:br>
            <a:endParaRPr lang="es-CO" sz="48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/>
        </p:nvGraphicFramePr>
        <p:xfrm>
          <a:off x="11015133" y="6583038"/>
          <a:ext cx="1176867" cy="274962"/>
        </p:xfrm>
        <a:graphic>
          <a:graphicData uri="http://schemas.openxmlformats.org/drawingml/2006/table">
            <a:tbl>
              <a:tblPr/>
              <a:tblGrid>
                <a:gridCol w="1176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4962">
                <a:tc>
                  <a:txBody>
                    <a:bodyPr/>
                    <a:lstStyle/>
                    <a:p>
                      <a:pPr algn="l"/>
                      <a:br>
                        <a:rPr lang="es-CO" sz="600">
                          <a:effectLst/>
                        </a:rPr>
                      </a:br>
                      <a:r>
                        <a:rPr lang="es-CO" sz="100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FO-COP-006 V2</a:t>
                      </a:r>
                    </a:p>
                  </a:txBody>
                  <a:tcPr marL="12295" marR="12295" marT="12295" marB="12295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 descr="Superintendencia del Subsidio Familiar">
            <a:extLst>
              <a:ext uri="{FF2B5EF4-FFF2-40B4-BE49-F238E27FC236}">
                <a16:creationId xmlns:a16="http://schemas.microsoft.com/office/drawing/2014/main" id="{1F0F3FD9-9E79-12E0-32D6-A6CA739BD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653" y="111578"/>
            <a:ext cx="1370693" cy="64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371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cumento 46">
            <a:extLst>
              <a:ext uri="{FF2B5EF4-FFF2-40B4-BE49-F238E27FC236}">
                <a16:creationId xmlns:a16="http://schemas.microsoft.com/office/drawing/2014/main" id="{EACAEFBB-6234-5E01-2F0F-ADDC5CECFA2A}"/>
              </a:ext>
            </a:extLst>
          </p:cNvPr>
          <p:cNvSpPr/>
          <p:nvPr/>
        </p:nvSpPr>
        <p:spPr>
          <a:xfrm flipH="1">
            <a:off x="1671480" y="0"/>
            <a:ext cx="10510160" cy="883052"/>
          </a:xfrm>
          <a:prstGeom prst="flowChartDocument">
            <a:avLst/>
          </a:prstGeom>
          <a:solidFill>
            <a:srgbClr val="9416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F4D455E-F8C3-828B-5551-1D5D3E3EA0BC}"/>
              </a:ext>
            </a:extLst>
          </p:cNvPr>
          <p:cNvSpPr txBox="1"/>
          <p:nvPr/>
        </p:nvSpPr>
        <p:spPr>
          <a:xfrm>
            <a:off x="1953839" y="41163"/>
            <a:ext cx="10118800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s-ES" sz="2800" b="1" dirty="0">
                <a:solidFill>
                  <a:srgbClr val="F2F2F2"/>
                </a:solidFill>
                <a:latin typeface="Verdana"/>
                <a:ea typeface="Verdana"/>
                <a:cs typeface="Calibri"/>
              </a:rPr>
              <a:t>Diagnóstico: requerimiento a las CCF</a:t>
            </a:r>
            <a:endParaRPr lang="en-US" sz="2800" dirty="0"/>
          </a:p>
          <a:p>
            <a:pPr algn="r"/>
            <a:endParaRPr lang="es-MX" sz="2800" b="1" dirty="0">
              <a:solidFill>
                <a:schemeClr val="bg1">
                  <a:lumMod val="9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7" name="Text 5">
            <a:extLst>
              <a:ext uri="{FF2B5EF4-FFF2-40B4-BE49-F238E27FC236}">
                <a16:creationId xmlns:a16="http://schemas.microsoft.com/office/drawing/2014/main" id="{20765100-8E2D-DA51-56A7-9A87559B104B}"/>
              </a:ext>
            </a:extLst>
          </p:cNvPr>
          <p:cNvSpPr/>
          <p:nvPr/>
        </p:nvSpPr>
        <p:spPr>
          <a:xfrm>
            <a:off x="2529137" y="6459683"/>
            <a:ext cx="9520936" cy="1630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900" dirty="0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Corte: mayo de 2026</a:t>
            </a:r>
            <a:endParaRPr lang="es-CO" sz="900" dirty="0">
              <a:solidFill>
                <a:srgbClr val="000000"/>
              </a:solidFill>
              <a:cs typeface="Helvetica"/>
            </a:endParaRPr>
          </a:p>
        </p:txBody>
      </p:sp>
      <p:pic>
        <p:nvPicPr>
          <p:cNvPr id="2" name="Picture 2" descr="Superintendencia del Subsidio Familiar">
            <a:extLst>
              <a:ext uri="{FF2B5EF4-FFF2-40B4-BE49-F238E27FC236}">
                <a16:creationId xmlns:a16="http://schemas.microsoft.com/office/drawing/2014/main" id="{D3870BC3-F33D-CCB1-DB45-3A9E5A9BC8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99" y="164396"/>
            <a:ext cx="1370693" cy="64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2">
            <a:extLst>
              <a:ext uri="{FF2B5EF4-FFF2-40B4-BE49-F238E27FC236}">
                <a16:creationId xmlns:a16="http://schemas.microsoft.com/office/drawing/2014/main" id="{5A3D248A-4060-ACFD-808E-08FB14B0EDA3}"/>
              </a:ext>
            </a:extLst>
          </p:cNvPr>
          <p:cNvSpPr/>
          <p:nvPr/>
        </p:nvSpPr>
        <p:spPr>
          <a:xfrm>
            <a:off x="640080" y="1737360"/>
            <a:ext cx="10881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4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Mediante el Oficio 2-2026-010504 del 11 de mayo de 2026, la Dirección requirió a las 42 Cajas de Compensación Familiar vigiladas certificar el estado de su Manual de Inversiones Financieras.</a:t>
            </a:r>
            <a:endParaRPr lang="en-US" sz="1450" dirty="0"/>
          </a:p>
        </p:txBody>
      </p:sp>
      <p:sp>
        <p:nvSpPr>
          <p:cNvPr id="10" name="Shape 3">
            <a:extLst>
              <a:ext uri="{FF2B5EF4-FFF2-40B4-BE49-F238E27FC236}">
                <a16:creationId xmlns:a16="http://schemas.microsoft.com/office/drawing/2014/main" id="{4A5CEB10-2DC9-F00F-6F38-790B453DEDD4}"/>
              </a:ext>
            </a:extLst>
          </p:cNvPr>
          <p:cNvSpPr/>
          <p:nvPr/>
        </p:nvSpPr>
        <p:spPr>
          <a:xfrm>
            <a:off x="640080" y="2606040"/>
            <a:ext cx="5349240" cy="3429000"/>
          </a:xfrm>
          <a:prstGeom prst="roundRect">
            <a:avLst>
              <a:gd name="adj" fmla="val 2133"/>
            </a:avLst>
          </a:prstGeom>
          <a:solidFill>
            <a:srgbClr val="F6EFEF"/>
          </a:solidFill>
          <a:ln/>
        </p:spPr>
      </p:sp>
      <p:sp>
        <p:nvSpPr>
          <p:cNvPr id="11" name="Text 4">
            <a:extLst>
              <a:ext uri="{FF2B5EF4-FFF2-40B4-BE49-F238E27FC236}">
                <a16:creationId xmlns:a16="http://schemas.microsoft.com/office/drawing/2014/main" id="{F1368759-559E-DB6D-780B-956D5A8C8076}"/>
              </a:ext>
            </a:extLst>
          </p:cNvPr>
          <p:cNvSpPr/>
          <p:nvPr/>
        </p:nvSpPr>
        <p:spPr>
          <a:xfrm>
            <a:off x="1005840" y="283464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6B1E2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Qué se solicitó</a:t>
            </a:r>
            <a:endParaRPr lang="en-US" sz="1600" dirty="0"/>
          </a:p>
        </p:txBody>
      </p:sp>
      <p:sp>
        <p:nvSpPr>
          <p:cNvPr id="12" name="Text 5">
            <a:extLst>
              <a:ext uri="{FF2B5EF4-FFF2-40B4-BE49-F238E27FC236}">
                <a16:creationId xmlns:a16="http://schemas.microsoft.com/office/drawing/2014/main" id="{8E38DCFC-0837-837D-422F-E063E9B97178}"/>
              </a:ext>
            </a:extLst>
          </p:cNvPr>
          <p:cNvSpPr/>
          <p:nvPr/>
        </p:nvSpPr>
        <p:spPr>
          <a:xfrm>
            <a:off x="1005840" y="3246120"/>
            <a:ext cx="4617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1200" dirty="0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Certificado firmado por Revisor Fiscal y Director, junto con el Acta del Consejo Directivo, indicando:</a:t>
            </a:r>
            <a:endParaRPr lang="en-US" sz="1200" dirty="0"/>
          </a:p>
        </p:txBody>
      </p:sp>
      <p:sp>
        <p:nvSpPr>
          <p:cNvPr id="13" name="Text 6">
            <a:extLst>
              <a:ext uri="{FF2B5EF4-FFF2-40B4-BE49-F238E27FC236}">
                <a16:creationId xmlns:a16="http://schemas.microsoft.com/office/drawing/2014/main" id="{FE85ABD0-8F60-22E4-A453-6DDC88F1A07C}"/>
              </a:ext>
            </a:extLst>
          </p:cNvPr>
          <p:cNvSpPr/>
          <p:nvPr/>
        </p:nvSpPr>
        <p:spPr>
          <a:xfrm>
            <a:off x="1005840" y="3977640"/>
            <a:ext cx="466344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 cuenta con Manual de Inversiones aprobado por el Consejo Directivo.</a:t>
            </a:r>
            <a:endParaRPr lang="en-US" sz="13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 el documento está actualizado y armonizado con el marco normativo vigente.</a:t>
            </a:r>
            <a:endParaRPr lang="en-US" sz="1300" dirty="0"/>
          </a:p>
          <a:p>
            <a:pPr marL="228600" indent="-228600">
              <a:buSzPct val="100000"/>
              <a:buChar char="•"/>
            </a:pPr>
            <a:r>
              <a:rPr lang="en-US" sz="13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Número y fecha del Acta de aprobación del manual.</a:t>
            </a:r>
            <a:endParaRPr lang="en-US" sz="1300" dirty="0"/>
          </a:p>
        </p:txBody>
      </p:sp>
      <p:sp>
        <p:nvSpPr>
          <p:cNvPr id="14" name="Text 7">
            <a:extLst>
              <a:ext uri="{FF2B5EF4-FFF2-40B4-BE49-F238E27FC236}">
                <a16:creationId xmlns:a16="http://schemas.microsoft.com/office/drawing/2014/main" id="{82A7C1E5-0740-C8E6-F231-2EE34F866084}"/>
              </a:ext>
            </a:extLst>
          </p:cNvPr>
          <p:cNvSpPr/>
          <p:nvPr/>
        </p:nvSpPr>
        <p:spPr>
          <a:xfrm>
            <a:off x="6355080" y="269748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6B1E2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Cinco indicadores de evaluación</a:t>
            </a:r>
            <a:endParaRPr lang="en-US" sz="1600" dirty="0"/>
          </a:p>
        </p:txBody>
      </p:sp>
      <p:sp>
        <p:nvSpPr>
          <p:cNvPr id="15" name="Shape 8">
            <a:extLst>
              <a:ext uri="{FF2B5EF4-FFF2-40B4-BE49-F238E27FC236}">
                <a16:creationId xmlns:a16="http://schemas.microsoft.com/office/drawing/2014/main" id="{4FFF4BA5-18B9-020E-D84F-BD73A45D34F3}"/>
              </a:ext>
            </a:extLst>
          </p:cNvPr>
          <p:cNvSpPr/>
          <p:nvPr/>
        </p:nvSpPr>
        <p:spPr>
          <a:xfrm>
            <a:off x="6355080" y="3154680"/>
            <a:ext cx="384048" cy="384048"/>
          </a:xfrm>
          <a:prstGeom prst="ellipse">
            <a:avLst/>
          </a:prstGeom>
          <a:solidFill>
            <a:srgbClr val="6B1E2E"/>
          </a:solidFill>
          <a:ln/>
        </p:spPr>
      </p:sp>
      <p:sp>
        <p:nvSpPr>
          <p:cNvPr id="16" name="Text 9">
            <a:extLst>
              <a:ext uri="{FF2B5EF4-FFF2-40B4-BE49-F238E27FC236}">
                <a16:creationId xmlns:a16="http://schemas.microsoft.com/office/drawing/2014/main" id="{5A3224FF-C7F4-F144-1B80-05EB197B0998}"/>
              </a:ext>
            </a:extLst>
          </p:cNvPr>
          <p:cNvSpPr/>
          <p:nvPr/>
        </p:nvSpPr>
        <p:spPr>
          <a:xfrm>
            <a:off x="6355080" y="315468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17" name="Text 10">
            <a:extLst>
              <a:ext uri="{FF2B5EF4-FFF2-40B4-BE49-F238E27FC236}">
                <a16:creationId xmlns:a16="http://schemas.microsoft.com/office/drawing/2014/main" id="{17F5A662-5F31-9D47-F98C-58FA1A0EB335}"/>
              </a:ext>
            </a:extLst>
          </p:cNvPr>
          <p:cNvSpPr/>
          <p:nvPr/>
        </p:nvSpPr>
        <p:spPr>
          <a:xfrm>
            <a:off x="6858000" y="3136392"/>
            <a:ext cx="48463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Existencia del Manual</a:t>
            </a:r>
            <a:endParaRPr lang="en-US" sz="1250" dirty="0"/>
          </a:p>
        </p:txBody>
      </p:sp>
      <p:sp>
        <p:nvSpPr>
          <p:cNvPr id="18" name="Shape 11">
            <a:extLst>
              <a:ext uri="{FF2B5EF4-FFF2-40B4-BE49-F238E27FC236}">
                <a16:creationId xmlns:a16="http://schemas.microsoft.com/office/drawing/2014/main" id="{99A3AFBA-A96D-139D-09B4-A64C5C221159}"/>
              </a:ext>
            </a:extLst>
          </p:cNvPr>
          <p:cNvSpPr/>
          <p:nvPr/>
        </p:nvSpPr>
        <p:spPr>
          <a:xfrm>
            <a:off x="6355080" y="3685032"/>
            <a:ext cx="384048" cy="384048"/>
          </a:xfrm>
          <a:prstGeom prst="ellipse">
            <a:avLst/>
          </a:prstGeom>
          <a:solidFill>
            <a:srgbClr val="6B1E2E"/>
          </a:solidFill>
          <a:ln/>
        </p:spPr>
      </p:sp>
      <p:sp>
        <p:nvSpPr>
          <p:cNvPr id="19" name="Text 12">
            <a:extLst>
              <a:ext uri="{FF2B5EF4-FFF2-40B4-BE49-F238E27FC236}">
                <a16:creationId xmlns:a16="http://schemas.microsoft.com/office/drawing/2014/main" id="{2073A291-25B7-A4A8-A6CC-1E493A28F138}"/>
              </a:ext>
            </a:extLst>
          </p:cNvPr>
          <p:cNvSpPr/>
          <p:nvPr/>
        </p:nvSpPr>
        <p:spPr>
          <a:xfrm>
            <a:off x="6355080" y="368503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20" name="Text 13">
            <a:extLst>
              <a:ext uri="{FF2B5EF4-FFF2-40B4-BE49-F238E27FC236}">
                <a16:creationId xmlns:a16="http://schemas.microsoft.com/office/drawing/2014/main" id="{5F27F87F-903F-69C2-F859-F2A934B49D94}"/>
              </a:ext>
            </a:extLst>
          </p:cNvPr>
          <p:cNvSpPr/>
          <p:nvPr/>
        </p:nvSpPr>
        <p:spPr>
          <a:xfrm>
            <a:off x="6858000" y="3666744"/>
            <a:ext cx="48463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Aprobación por el Consejo Directivo</a:t>
            </a:r>
            <a:endParaRPr lang="en-US" sz="1250" dirty="0"/>
          </a:p>
        </p:txBody>
      </p:sp>
      <p:sp>
        <p:nvSpPr>
          <p:cNvPr id="21" name="Shape 14">
            <a:extLst>
              <a:ext uri="{FF2B5EF4-FFF2-40B4-BE49-F238E27FC236}">
                <a16:creationId xmlns:a16="http://schemas.microsoft.com/office/drawing/2014/main" id="{A97AEFC2-AC42-8B88-250C-CCAEADA3192E}"/>
              </a:ext>
            </a:extLst>
          </p:cNvPr>
          <p:cNvSpPr/>
          <p:nvPr/>
        </p:nvSpPr>
        <p:spPr>
          <a:xfrm>
            <a:off x="6355080" y="4215384"/>
            <a:ext cx="384048" cy="384048"/>
          </a:xfrm>
          <a:prstGeom prst="ellipse">
            <a:avLst/>
          </a:prstGeom>
          <a:solidFill>
            <a:srgbClr val="6B1E2E"/>
          </a:solidFill>
          <a:ln/>
        </p:spPr>
      </p:sp>
      <p:sp>
        <p:nvSpPr>
          <p:cNvPr id="22" name="Text 16">
            <a:extLst>
              <a:ext uri="{FF2B5EF4-FFF2-40B4-BE49-F238E27FC236}">
                <a16:creationId xmlns:a16="http://schemas.microsoft.com/office/drawing/2014/main" id="{B43D4FD6-9673-4C81-BC21-A9938EBA3793}"/>
              </a:ext>
            </a:extLst>
          </p:cNvPr>
          <p:cNvSpPr/>
          <p:nvPr/>
        </p:nvSpPr>
        <p:spPr>
          <a:xfrm>
            <a:off x="6858000" y="4197096"/>
            <a:ext cx="48463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Armonización normativa (Circ. 0018/97 y Circular Única)</a:t>
            </a:r>
            <a:endParaRPr lang="en-US" sz="1250" dirty="0"/>
          </a:p>
        </p:txBody>
      </p:sp>
      <p:sp>
        <p:nvSpPr>
          <p:cNvPr id="23" name="Shape 17">
            <a:extLst>
              <a:ext uri="{FF2B5EF4-FFF2-40B4-BE49-F238E27FC236}">
                <a16:creationId xmlns:a16="http://schemas.microsoft.com/office/drawing/2014/main" id="{F1669DA6-3368-150A-BC20-C0C186EA122C}"/>
              </a:ext>
            </a:extLst>
          </p:cNvPr>
          <p:cNvSpPr/>
          <p:nvPr/>
        </p:nvSpPr>
        <p:spPr>
          <a:xfrm>
            <a:off x="6355080" y="4745736"/>
            <a:ext cx="384048" cy="384048"/>
          </a:xfrm>
          <a:prstGeom prst="ellipse">
            <a:avLst/>
          </a:prstGeom>
          <a:solidFill>
            <a:srgbClr val="6B1E2E"/>
          </a:solidFill>
          <a:ln/>
        </p:spPr>
      </p:sp>
      <p:sp>
        <p:nvSpPr>
          <p:cNvPr id="24" name="Text 18">
            <a:extLst>
              <a:ext uri="{FF2B5EF4-FFF2-40B4-BE49-F238E27FC236}">
                <a16:creationId xmlns:a16="http://schemas.microsoft.com/office/drawing/2014/main" id="{305D5323-0391-E3AD-FE37-04FB377DE177}"/>
              </a:ext>
            </a:extLst>
          </p:cNvPr>
          <p:cNvSpPr/>
          <p:nvPr/>
        </p:nvSpPr>
        <p:spPr>
          <a:xfrm>
            <a:off x="6355080" y="474573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400" dirty="0"/>
          </a:p>
        </p:txBody>
      </p:sp>
      <p:sp>
        <p:nvSpPr>
          <p:cNvPr id="25" name="Text 19">
            <a:extLst>
              <a:ext uri="{FF2B5EF4-FFF2-40B4-BE49-F238E27FC236}">
                <a16:creationId xmlns:a16="http://schemas.microsoft.com/office/drawing/2014/main" id="{27994BCE-B21C-FFF3-72DF-BEE4A9956832}"/>
              </a:ext>
            </a:extLst>
          </p:cNvPr>
          <p:cNvSpPr/>
          <p:nvPr/>
        </p:nvSpPr>
        <p:spPr>
          <a:xfrm>
            <a:off x="6858000" y="4727448"/>
            <a:ext cx="48463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Certificación y firmas (Director y Revisor Fiscal)</a:t>
            </a:r>
            <a:endParaRPr lang="en-US" sz="1250" dirty="0"/>
          </a:p>
        </p:txBody>
      </p:sp>
      <p:sp>
        <p:nvSpPr>
          <p:cNvPr id="26" name="Shape 20">
            <a:extLst>
              <a:ext uri="{FF2B5EF4-FFF2-40B4-BE49-F238E27FC236}">
                <a16:creationId xmlns:a16="http://schemas.microsoft.com/office/drawing/2014/main" id="{DC235A59-6139-7CCD-9B2B-418A8B536FF3}"/>
              </a:ext>
            </a:extLst>
          </p:cNvPr>
          <p:cNvSpPr/>
          <p:nvPr/>
        </p:nvSpPr>
        <p:spPr>
          <a:xfrm>
            <a:off x="6355080" y="5276088"/>
            <a:ext cx="384048" cy="384048"/>
          </a:xfrm>
          <a:prstGeom prst="ellipse">
            <a:avLst/>
          </a:prstGeom>
          <a:solidFill>
            <a:srgbClr val="6B1E2E"/>
          </a:solidFill>
          <a:ln/>
        </p:spPr>
      </p:sp>
      <p:sp>
        <p:nvSpPr>
          <p:cNvPr id="27" name="Text 21">
            <a:extLst>
              <a:ext uri="{FF2B5EF4-FFF2-40B4-BE49-F238E27FC236}">
                <a16:creationId xmlns:a16="http://schemas.microsoft.com/office/drawing/2014/main" id="{5AD26F1A-D7B0-5D2F-4ED8-546D67388EE4}"/>
              </a:ext>
            </a:extLst>
          </p:cNvPr>
          <p:cNvSpPr/>
          <p:nvPr/>
        </p:nvSpPr>
        <p:spPr>
          <a:xfrm>
            <a:off x="6355080" y="527608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400" dirty="0"/>
          </a:p>
        </p:txBody>
      </p:sp>
      <p:sp>
        <p:nvSpPr>
          <p:cNvPr id="28" name="Text 22">
            <a:extLst>
              <a:ext uri="{FF2B5EF4-FFF2-40B4-BE49-F238E27FC236}">
                <a16:creationId xmlns:a16="http://schemas.microsoft.com/office/drawing/2014/main" id="{076F461E-D80A-04C3-6AFB-780BC0119418}"/>
              </a:ext>
            </a:extLst>
          </p:cNvPr>
          <p:cNvSpPr/>
          <p:nvPr/>
        </p:nvSpPr>
        <p:spPr>
          <a:xfrm>
            <a:off x="6858000" y="5257800"/>
            <a:ext cx="48463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Socialización a los funcionarios responsables</a:t>
            </a:r>
            <a:endParaRPr lang="en-US" sz="1250" dirty="0"/>
          </a:p>
        </p:txBody>
      </p:sp>
      <p:sp>
        <p:nvSpPr>
          <p:cNvPr id="79" name="Text 12">
            <a:extLst>
              <a:ext uri="{FF2B5EF4-FFF2-40B4-BE49-F238E27FC236}">
                <a16:creationId xmlns:a16="http://schemas.microsoft.com/office/drawing/2014/main" id="{4159D276-D6AE-A55E-8D57-B8A5970B96D8}"/>
              </a:ext>
            </a:extLst>
          </p:cNvPr>
          <p:cNvSpPr/>
          <p:nvPr/>
        </p:nvSpPr>
        <p:spPr>
          <a:xfrm>
            <a:off x="6355080" y="421538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cs typeface="Calibri" pitchFamily="34" charset="-120"/>
              </a:rPr>
              <a:t>3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51831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Documento 46"/>
          <p:cNvSpPr/>
          <p:nvPr/>
        </p:nvSpPr>
        <p:spPr>
          <a:xfrm>
            <a:off x="0" y="0"/>
            <a:ext cx="10510160" cy="883052"/>
          </a:xfrm>
          <a:prstGeom prst="flowChartDocument">
            <a:avLst/>
          </a:prstGeom>
          <a:solidFill>
            <a:srgbClr val="9416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/>
          <p:cNvSpPr txBox="1"/>
          <p:nvPr/>
        </p:nvSpPr>
        <p:spPr>
          <a:xfrm>
            <a:off x="454899" y="153002"/>
            <a:ext cx="8967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s-ES_tradnl" sz="3600" b="1" dirty="0">
                <a:solidFill>
                  <a:srgbClr val="FFFFFF"/>
                </a:solidFill>
              </a:rPr>
              <a:t>Panorama: la cadena de cumplimento </a:t>
            </a:r>
            <a:endParaRPr lang="es-ES_tradnl" sz="3600" dirty="0"/>
          </a:p>
        </p:txBody>
      </p:sp>
      <p:sp>
        <p:nvSpPr>
          <p:cNvPr id="31" name="Redondear rectángulo de esquina diagonal 30"/>
          <p:cNvSpPr/>
          <p:nvPr/>
        </p:nvSpPr>
        <p:spPr>
          <a:xfrm>
            <a:off x="10342166" y="1"/>
            <a:ext cx="1849834" cy="991448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Text 5">
            <a:extLst>
              <a:ext uri="{FF2B5EF4-FFF2-40B4-BE49-F238E27FC236}">
                <a16:creationId xmlns:a16="http://schemas.microsoft.com/office/drawing/2014/main" id="{CD80D2E8-E795-BA0E-8AC6-9138885D7B04}"/>
              </a:ext>
            </a:extLst>
          </p:cNvPr>
          <p:cNvSpPr/>
          <p:nvPr/>
        </p:nvSpPr>
        <p:spPr>
          <a:xfrm>
            <a:off x="3506899" y="6516524"/>
            <a:ext cx="863193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Origen: </a:t>
            </a:r>
            <a:r>
              <a:rPr lang="en-US" sz="900" dirty="0" err="1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Oficio</a:t>
            </a:r>
            <a:r>
              <a:rPr lang="en-US" sz="900" dirty="0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2-2026-010504  ·  Corte: mayo 2026</a:t>
            </a:r>
            <a:endParaRPr lang="en-US" sz="900" dirty="0"/>
          </a:p>
        </p:txBody>
      </p:sp>
      <p:pic>
        <p:nvPicPr>
          <p:cNvPr id="2" name="Picture 2" descr="Superintendencia del Subsidio Familiar">
            <a:extLst>
              <a:ext uri="{FF2B5EF4-FFF2-40B4-BE49-F238E27FC236}">
                <a16:creationId xmlns:a16="http://schemas.microsoft.com/office/drawing/2014/main" id="{E7F13BB4-20DE-7D65-272A-3C9A13653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3168" y="196290"/>
            <a:ext cx="1370693" cy="64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2">
            <a:extLst>
              <a:ext uri="{FF2B5EF4-FFF2-40B4-BE49-F238E27FC236}">
                <a16:creationId xmlns:a16="http://schemas.microsoft.com/office/drawing/2014/main" id="{FC687D49-C94E-AAA4-B996-09CAB7FBABDC}"/>
              </a:ext>
            </a:extLst>
          </p:cNvPr>
          <p:cNvSpPr/>
          <p:nvPr/>
        </p:nvSpPr>
        <p:spPr>
          <a:xfrm>
            <a:off x="640080" y="1691640"/>
            <a:ext cx="10881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Sobre las 38 corporaciones con información procesada, el cumplimiento medido solo por la existencia del documento es alto; al avanzar por la cadena de requisitos, la cobertura cae.</a:t>
            </a:r>
            <a:endParaRPr lang="en-US" sz="1400" dirty="0"/>
          </a:p>
        </p:txBody>
      </p:sp>
      <p:sp>
        <p:nvSpPr>
          <p:cNvPr id="15" name="Shape 3">
            <a:extLst>
              <a:ext uri="{FF2B5EF4-FFF2-40B4-BE49-F238E27FC236}">
                <a16:creationId xmlns:a16="http://schemas.microsoft.com/office/drawing/2014/main" id="{B8B64003-A4CD-5D3E-24A3-D35BD52DA202}"/>
              </a:ext>
            </a:extLst>
          </p:cNvPr>
          <p:cNvSpPr/>
          <p:nvPr/>
        </p:nvSpPr>
        <p:spPr>
          <a:xfrm>
            <a:off x="640080" y="2468880"/>
            <a:ext cx="2542032" cy="2331720"/>
          </a:xfrm>
          <a:prstGeom prst="roundRect">
            <a:avLst>
              <a:gd name="adj" fmla="val 3922"/>
            </a:avLst>
          </a:prstGeom>
          <a:solidFill>
            <a:srgbClr val="6B1E2E"/>
          </a:solidFill>
          <a:ln/>
          <a:effectLst>
            <a:outerShdw blurRad="76200" dist="25400" dir="5400000" algn="bl" rotWithShape="0">
              <a:srgbClr val="000000">
                <a:alpha val="15000"/>
              </a:srgbClr>
            </a:outerShdw>
          </a:effectLst>
        </p:spPr>
      </p:sp>
      <p:sp>
        <p:nvSpPr>
          <p:cNvPr id="17" name="Text 4">
            <a:extLst>
              <a:ext uri="{FF2B5EF4-FFF2-40B4-BE49-F238E27FC236}">
                <a16:creationId xmlns:a16="http://schemas.microsoft.com/office/drawing/2014/main" id="{A0AE1437-E320-3EDA-B0C8-A3C58E7B1A13}"/>
              </a:ext>
            </a:extLst>
          </p:cNvPr>
          <p:cNvSpPr/>
          <p:nvPr/>
        </p:nvSpPr>
        <p:spPr>
          <a:xfrm>
            <a:off x="640080" y="2697480"/>
            <a:ext cx="254203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86.8%</a:t>
            </a:r>
            <a:endParaRPr lang="en-US" sz="4000" dirty="0"/>
          </a:p>
        </p:txBody>
      </p:sp>
      <p:sp>
        <p:nvSpPr>
          <p:cNvPr id="18" name="Text 5">
            <a:extLst>
              <a:ext uri="{FF2B5EF4-FFF2-40B4-BE49-F238E27FC236}">
                <a16:creationId xmlns:a16="http://schemas.microsoft.com/office/drawing/2014/main" id="{F1C2E916-0E36-765A-E9D1-AFF25E3FE304}"/>
              </a:ext>
            </a:extLst>
          </p:cNvPr>
          <p:cNvSpPr/>
          <p:nvPr/>
        </p:nvSpPr>
        <p:spPr>
          <a:xfrm>
            <a:off x="822960" y="3611880"/>
            <a:ext cx="217627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3E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Tiene Manual</a:t>
            </a:r>
            <a:endParaRPr lang="en-US" sz="1350" dirty="0"/>
          </a:p>
          <a:p>
            <a:pPr marL="0" indent="0" algn="ctr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3E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Inversiones</a:t>
            </a:r>
            <a:endParaRPr lang="en-US" sz="1350" dirty="0"/>
          </a:p>
        </p:txBody>
      </p:sp>
      <p:sp>
        <p:nvSpPr>
          <p:cNvPr id="19" name="Text 6">
            <a:extLst>
              <a:ext uri="{FF2B5EF4-FFF2-40B4-BE49-F238E27FC236}">
                <a16:creationId xmlns:a16="http://schemas.microsoft.com/office/drawing/2014/main" id="{A7E4E5D7-1077-97EB-9232-CBE4EC567EB2}"/>
              </a:ext>
            </a:extLst>
          </p:cNvPr>
          <p:cNvSpPr/>
          <p:nvPr/>
        </p:nvSpPr>
        <p:spPr>
          <a:xfrm>
            <a:off x="640080" y="4389120"/>
            <a:ext cx="254203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49A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33 de 38</a:t>
            </a:r>
            <a:endParaRPr lang="en-US" sz="1200" dirty="0"/>
          </a:p>
        </p:txBody>
      </p:sp>
      <p:pic>
        <p:nvPicPr>
          <p:cNvPr id="20" name="Image 1" descr="icons/arrow_burg.png">
            <a:extLst>
              <a:ext uri="{FF2B5EF4-FFF2-40B4-BE49-F238E27FC236}">
                <a16:creationId xmlns:a16="http://schemas.microsoft.com/office/drawing/2014/main" id="{445C2F0D-67A7-F254-0CDB-A057C6D8EA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3429000"/>
            <a:ext cx="237744" cy="237744"/>
          </a:xfrm>
          <a:prstGeom prst="rect">
            <a:avLst/>
          </a:prstGeom>
        </p:spPr>
      </p:pic>
      <p:sp>
        <p:nvSpPr>
          <p:cNvPr id="21" name="Shape 7">
            <a:extLst>
              <a:ext uri="{FF2B5EF4-FFF2-40B4-BE49-F238E27FC236}">
                <a16:creationId xmlns:a16="http://schemas.microsoft.com/office/drawing/2014/main" id="{03213AF3-73D0-5223-3B18-19407F578F59}"/>
              </a:ext>
            </a:extLst>
          </p:cNvPr>
          <p:cNvSpPr/>
          <p:nvPr/>
        </p:nvSpPr>
        <p:spPr>
          <a:xfrm>
            <a:off x="3474720" y="2468880"/>
            <a:ext cx="2542032" cy="2331720"/>
          </a:xfrm>
          <a:prstGeom prst="roundRect">
            <a:avLst>
              <a:gd name="adj" fmla="val 3922"/>
            </a:avLst>
          </a:prstGeom>
          <a:solidFill>
            <a:srgbClr val="7E2433"/>
          </a:solidFill>
          <a:ln/>
          <a:effectLst>
            <a:outerShdw blurRad="76200" dist="25400" dir="5400000" algn="bl" rotWithShape="0">
              <a:srgbClr val="000000">
                <a:alpha val="15000"/>
              </a:srgbClr>
            </a:outerShdw>
          </a:effectLst>
        </p:spPr>
      </p:sp>
      <p:sp>
        <p:nvSpPr>
          <p:cNvPr id="22" name="Text 8">
            <a:extLst>
              <a:ext uri="{FF2B5EF4-FFF2-40B4-BE49-F238E27FC236}">
                <a16:creationId xmlns:a16="http://schemas.microsoft.com/office/drawing/2014/main" id="{A2F7ADE6-30AF-1B63-32F9-9CB8D35E39AF}"/>
              </a:ext>
            </a:extLst>
          </p:cNvPr>
          <p:cNvSpPr/>
          <p:nvPr/>
        </p:nvSpPr>
        <p:spPr>
          <a:xfrm>
            <a:off x="3474720" y="2697480"/>
            <a:ext cx="254203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76.3%</a:t>
            </a:r>
            <a:endParaRPr lang="en-US" sz="4000" dirty="0"/>
          </a:p>
        </p:txBody>
      </p:sp>
      <p:sp>
        <p:nvSpPr>
          <p:cNvPr id="23" name="Text 9">
            <a:extLst>
              <a:ext uri="{FF2B5EF4-FFF2-40B4-BE49-F238E27FC236}">
                <a16:creationId xmlns:a16="http://schemas.microsoft.com/office/drawing/2014/main" id="{8BA6C9A6-293C-95CC-AB92-6B424AD41F72}"/>
              </a:ext>
            </a:extLst>
          </p:cNvPr>
          <p:cNvSpPr/>
          <p:nvPr/>
        </p:nvSpPr>
        <p:spPr>
          <a:xfrm>
            <a:off x="3657600" y="3611880"/>
            <a:ext cx="217627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3E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Aprobado por el</a:t>
            </a:r>
            <a:endParaRPr lang="en-US" sz="1350" dirty="0"/>
          </a:p>
          <a:p>
            <a:pPr marL="0" indent="0" algn="ctr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3E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Consejo Directivo</a:t>
            </a:r>
            <a:endParaRPr lang="en-US" sz="1350" dirty="0"/>
          </a:p>
        </p:txBody>
      </p:sp>
      <p:sp>
        <p:nvSpPr>
          <p:cNvPr id="24" name="Text 10">
            <a:extLst>
              <a:ext uri="{FF2B5EF4-FFF2-40B4-BE49-F238E27FC236}">
                <a16:creationId xmlns:a16="http://schemas.microsoft.com/office/drawing/2014/main" id="{2786D4FB-1BD3-B12A-CCE2-C7A13BACF79B}"/>
              </a:ext>
            </a:extLst>
          </p:cNvPr>
          <p:cNvSpPr/>
          <p:nvPr/>
        </p:nvSpPr>
        <p:spPr>
          <a:xfrm>
            <a:off x="3474720" y="4389120"/>
            <a:ext cx="254203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49A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 de 38</a:t>
            </a:r>
            <a:endParaRPr lang="en-US" sz="1200" dirty="0"/>
          </a:p>
        </p:txBody>
      </p:sp>
      <p:pic>
        <p:nvPicPr>
          <p:cNvPr id="25" name="Image 2" descr="icons/arrow_burg.png">
            <a:extLst>
              <a:ext uri="{FF2B5EF4-FFF2-40B4-BE49-F238E27FC236}">
                <a16:creationId xmlns:a16="http://schemas.microsoft.com/office/drawing/2014/main" id="{437A2D87-B556-4FFF-8217-97D0E8F743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040" y="3429000"/>
            <a:ext cx="237744" cy="237744"/>
          </a:xfrm>
          <a:prstGeom prst="rect">
            <a:avLst/>
          </a:prstGeom>
        </p:spPr>
      </p:pic>
      <p:sp>
        <p:nvSpPr>
          <p:cNvPr id="26" name="Shape 11">
            <a:extLst>
              <a:ext uri="{FF2B5EF4-FFF2-40B4-BE49-F238E27FC236}">
                <a16:creationId xmlns:a16="http://schemas.microsoft.com/office/drawing/2014/main" id="{3595F7ED-AF0E-4590-7367-874465A24C96}"/>
              </a:ext>
            </a:extLst>
          </p:cNvPr>
          <p:cNvSpPr/>
          <p:nvPr/>
        </p:nvSpPr>
        <p:spPr>
          <a:xfrm>
            <a:off x="6309360" y="2468880"/>
            <a:ext cx="2542032" cy="2331720"/>
          </a:xfrm>
          <a:prstGeom prst="roundRect">
            <a:avLst>
              <a:gd name="adj" fmla="val 3922"/>
            </a:avLst>
          </a:prstGeom>
          <a:solidFill>
            <a:srgbClr val="98424E"/>
          </a:solidFill>
          <a:ln/>
          <a:effectLst>
            <a:outerShdw blurRad="76200" dist="25400" dir="5400000" algn="bl" rotWithShape="0">
              <a:srgbClr val="000000">
                <a:alpha val="15000"/>
              </a:srgbClr>
            </a:outerShdw>
          </a:effectLst>
        </p:spPr>
      </p:sp>
      <p:sp>
        <p:nvSpPr>
          <p:cNvPr id="27" name="Text 12">
            <a:extLst>
              <a:ext uri="{FF2B5EF4-FFF2-40B4-BE49-F238E27FC236}">
                <a16:creationId xmlns:a16="http://schemas.microsoft.com/office/drawing/2014/main" id="{D237729B-51CA-469A-5E80-F8BB3D378E9E}"/>
              </a:ext>
            </a:extLst>
          </p:cNvPr>
          <p:cNvSpPr/>
          <p:nvPr/>
        </p:nvSpPr>
        <p:spPr>
          <a:xfrm>
            <a:off x="6309360" y="2697480"/>
            <a:ext cx="254203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65.8%</a:t>
            </a:r>
            <a:endParaRPr lang="en-US" sz="4000" dirty="0"/>
          </a:p>
        </p:txBody>
      </p:sp>
      <p:sp>
        <p:nvSpPr>
          <p:cNvPr id="28" name="Text 13">
            <a:extLst>
              <a:ext uri="{FF2B5EF4-FFF2-40B4-BE49-F238E27FC236}">
                <a16:creationId xmlns:a16="http://schemas.microsoft.com/office/drawing/2014/main" id="{8D64818E-FF7F-71E7-F8A1-BB269A21F8BD}"/>
              </a:ext>
            </a:extLst>
          </p:cNvPr>
          <p:cNvSpPr/>
          <p:nvPr/>
        </p:nvSpPr>
        <p:spPr>
          <a:xfrm>
            <a:off x="6492240" y="3611880"/>
            <a:ext cx="217627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3E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Armonizado con</a:t>
            </a:r>
            <a:endParaRPr lang="en-US" sz="1350" dirty="0"/>
          </a:p>
          <a:p>
            <a:pPr marL="0" indent="0" algn="ctr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3E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marco normativo</a:t>
            </a:r>
            <a:endParaRPr lang="en-US" sz="1350" dirty="0"/>
          </a:p>
        </p:txBody>
      </p:sp>
      <p:sp>
        <p:nvSpPr>
          <p:cNvPr id="57" name="Text 14">
            <a:extLst>
              <a:ext uri="{FF2B5EF4-FFF2-40B4-BE49-F238E27FC236}">
                <a16:creationId xmlns:a16="http://schemas.microsoft.com/office/drawing/2014/main" id="{28ADDDE2-1EB5-2FEA-FAD6-14FB73094EBA}"/>
              </a:ext>
            </a:extLst>
          </p:cNvPr>
          <p:cNvSpPr/>
          <p:nvPr/>
        </p:nvSpPr>
        <p:spPr>
          <a:xfrm>
            <a:off x="6309360" y="4389120"/>
            <a:ext cx="254203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49A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 de 38</a:t>
            </a:r>
            <a:endParaRPr lang="en-US" sz="1200" dirty="0"/>
          </a:p>
        </p:txBody>
      </p:sp>
      <p:pic>
        <p:nvPicPr>
          <p:cNvPr id="58" name="Image 3" descr="icons/arrow_burg.png">
            <a:extLst>
              <a:ext uri="{FF2B5EF4-FFF2-40B4-BE49-F238E27FC236}">
                <a16:creationId xmlns:a16="http://schemas.microsoft.com/office/drawing/2014/main" id="{E98854F1-D3B8-66AE-5E84-2881BC8DDF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9680" y="3429000"/>
            <a:ext cx="237744" cy="237744"/>
          </a:xfrm>
          <a:prstGeom prst="rect">
            <a:avLst/>
          </a:prstGeom>
        </p:spPr>
      </p:pic>
      <p:sp>
        <p:nvSpPr>
          <p:cNvPr id="59" name="Shape 15">
            <a:extLst>
              <a:ext uri="{FF2B5EF4-FFF2-40B4-BE49-F238E27FC236}">
                <a16:creationId xmlns:a16="http://schemas.microsoft.com/office/drawing/2014/main" id="{C53FA567-94AA-0790-53BD-CE9FD0349B8C}"/>
              </a:ext>
            </a:extLst>
          </p:cNvPr>
          <p:cNvSpPr/>
          <p:nvPr/>
        </p:nvSpPr>
        <p:spPr>
          <a:xfrm>
            <a:off x="9144000" y="2468880"/>
            <a:ext cx="2542032" cy="2331720"/>
          </a:xfrm>
          <a:prstGeom prst="roundRect">
            <a:avLst>
              <a:gd name="adj" fmla="val 3922"/>
            </a:avLst>
          </a:prstGeom>
          <a:solidFill>
            <a:srgbClr val="9E2B25"/>
          </a:solidFill>
          <a:ln/>
          <a:effectLst>
            <a:outerShdw blurRad="76200" dist="25400" dir="5400000" algn="bl" rotWithShape="0">
              <a:srgbClr val="000000">
                <a:alpha val="15000"/>
              </a:srgbClr>
            </a:outerShdw>
          </a:effectLst>
        </p:spPr>
      </p:sp>
      <p:sp>
        <p:nvSpPr>
          <p:cNvPr id="62" name="Text 16">
            <a:extLst>
              <a:ext uri="{FF2B5EF4-FFF2-40B4-BE49-F238E27FC236}">
                <a16:creationId xmlns:a16="http://schemas.microsoft.com/office/drawing/2014/main" id="{AD74EF36-CE59-AEFD-34D1-48750D246E79}"/>
              </a:ext>
            </a:extLst>
          </p:cNvPr>
          <p:cNvSpPr/>
          <p:nvPr/>
        </p:nvSpPr>
        <p:spPr>
          <a:xfrm>
            <a:off x="9144000" y="2697480"/>
            <a:ext cx="254203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28.9%</a:t>
            </a:r>
            <a:endParaRPr lang="en-US" sz="4000" dirty="0"/>
          </a:p>
        </p:txBody>
      </p:sp>
      <p:sp>
        <p:nvSpPr>
          <p:cNvPr id="63" name="Text 17">
            <a:extLst>
              <a:ext uri="{FF2B5EF4-FFF2-40B4-BE49-F238E27FC236}">
                <a16:creationId xmlns:a16="http://schemas.microsoft.com/office/drawing/2014/main" id="{74CDCE94-3E92-5784-E744-14E9B78E63F2}"/>
              </a:ext>
            </a:extLst>
          </p:cNvPr>
          <p:cNvSpPr/>
          <p:nvPr/>
        </p:nvSpPr>
        <p:spPr>
          <a:xfrm>
            <a:off x="9326880" y="3611880"/>
            <a:ext cx="217627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3E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Socializado a</a:t>
            </a:r>
            <a:endParaRPr lang="en-US" sz="1350" dirty="0"/>
          </a:p>
          <a:p>
            <a:pPr marL="0" indent="0" algn="ctr">
              <a:lnSpc>
                <a:spcPct val="95000"/>
              </a:lnSpc>
              <a:buNone/>
            </a:pPr>
            <a:r>
              <a:rPr lang="en-US" sz="1350" b="1" dirty="0">
                <a:solidFill>
                  <a:srgbClr val="F3E3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funcionarios</a:t>
            </a:r>
            <a:endParaRPr lang="en-US" sz="1350" dirty="0"/>
          </a:p>
        </p:txBody>
      </p:sp>
      <p:sp>
        <p:nvSpPr>
          <p:cNvPr id="64" name="Text 18">
            <a:extLst>
              <a:ext uri="{FF2B5EF4-FFF2-40B4-BE49-F238E27FC236}">
                <a16:creationId xmlns:a16="http://schemas.microsoft.com/office/drawing/2014/main" id="{23DDAB4D-0E8B-779F-B314-3C2B4395C0D5}"/>
              </a:ext>
            </a:extLst>
          </p:cNvPr>
          <p:cNvSpPr/>
          <p:nvPr/>
        </p:nvSpPr>
        <p:spPr>
          <a:xfrm>
            <a:off x="9144000" y="4389120"/>
            <a:ext cx="254203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49A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de 38</a:t>
            </a:r>
            <a:endParaRPr lang="en-US" sz="1200" dirty="0"/>
          </a:p>
        </p:txBody>
      </p:sp>
      <p:sp>
        <p:nvSpPr>
          <p:cNvPr id="67" name="Shape 19">
            <a:extLst>
              <a:ext uri="{FF2B5EF4-FFF2-40B4-BE49-F238E27FC236}">
                <a16:creationId xmlns:a16="http://schemas.microsoft.com/office/drawing/2014/main" id="{488ED69F-2F3D-798F-68BB-5B34BDA4AE91}"/>
              </a:ext>
            </a:extLst>
          </p:cNvPr>
          <p:cNvSpPr/>
          <p:nvPr/>
        </p:nvSpPr>
        <p:spPr>
          <a:xfrm>
            <a:off x="640080" y="5074920"/>
            <a:ext cx="10881360" cy="1143000"/>
          </a:xfrm>
          <a:prstGeom prst="roundRect">
            <a:avLst>
              <a:gd name="adj" fmla="val 6400"/>
            </a:avLst>
          </a:prstGeom>
          <a:solidFill>
            <a:srgbClr val="F1E9E4"/>
          </a:solidFill>
          <a:ln/>
        </p:spPr>
      </p:sp>
      <p:sp>
        <p:nvSpPr>
          <p:cNvPr id="68" name="Text 20">
            <a:extLst>
              <a:ext uri="{FF2B5EF4-FFF2-40B4-BE49-F238E27FC236}">
                <a16:creationId xmlns:a16="http://schemas.microsoft.com/office/drawing/2014/main" id="{7AB2AF02-03E5-84BE-A142-0DE1D7F4D568}"/>
              </a:ext>
            </a:extLst>
          </p:cNvPr>
          <p:cNvSpPr/>
          <p:nvPr/>
        </p:nvSpPr>
        <p:spPr>
          <a:xfrm>
            <a:off x="1005840" y="523036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49A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Lectura</a:t>
            </a:r>
            <a:endParaRPr lang="en-US" sz="1100" dirty="0"/>
          </a:p>
        </p:txBody>
      </p:sp>
      <p:sp>
        <p:nvSpPr>
          <p:cNvPr id="69" name="Text 21">
            <a:extLst>
              <a:ext uri="{FF2B5EF4-FFF2-40B4-BE49-F238E27FC236}">
                <a16:creationId xmlns:a16="http://schemas.microsoft.com/office/drawing/2014/main" id="{6AD42C71-B993-DE28-D81D-36F3DF99F6D1}"/>
              </a:ext>
            </a:extLst>
          </p:cNvPr>
          <p:cNvSpPr/>
          <p:nvPr/>
        </p:nvSpPr>
        <p:spPr>
          <a:xfrm>
            <a:off x="1005840" y="5468112"/>
            <a:ext cx="10149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2000"/>
              </a:lnSpc>
              <a:buNone/>
            </a:pPr>
            <a:r>
              <a:rPr lang="en-US" sz="13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documentación formal es alta —certificación recibida 81.6%, firma del Director 92.1%, firma del Revisor Fiscal 81.6%—, pero </a:t>
            </a:r>
            <a:r>
              <a:rPr lang="en-US" sz="1300" b="1" dirty="0">
                <a:solidFill>
                  <a:srgbClr val="6B1E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solo 3 de cada 10 corporaciones acreditan que el manual fue efectivamente socializado a quienes operan los recursos.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2047563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Documento 46"/>
          <p:cNvSpPr/>
          <p:nvPr/>
        </p:nvSpPr>
        <p:spPr>
          <a:xfrm>
            <a:off x="0" y="0"/>
            <a:ext cx="10510160" cy="883052"/>
          </a:xfrm>
          <a:prstGeom prst="flowChartDocument">
            <a:avLst/>
          </a:prstGeom>
          <a:solidFill>
            <a:srgbClr val="9416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Redondear rectángulo de esquina diagonal 30"/>
          <p:cNvSpPr/>
          <p:nvPr/>
        </p:nvSpPr>
        <p:spPr>
          <a:xfrm>
            <a:off x="10342166" y="1"/>
            <a:ext cx="1849834" cy="991448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Text 3">
            <a:extLst>
              <a:ext uri="{FF2B5EF4-FFF2-40B4-BE49-F238E27FC236}">
                <a16:creationId xmlns:a16="http://schemas.microsoft.com/office/drawing/2014/main" id="{A20860C1-4DB6-02F2-9849-31A5DCFDA46B}"/>
              </a:ext>
            </a:extLst>
          </p:cNvPr>
          <p:cNvSpPr/>
          <p:nvPr/>
        </p:nvSpPr>
        <p:spPr>
          <a:xfrm>
            <a:off x="274320" y="253391"/>
            <a:ext cx="80467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CO" sz="3600" b="1" dirty="0">
                <a:solidFill>
                  <a:srgbClr val="FFFFFF"/>
                </a:solidFill>
              </a:rPr>
              <a:t>Cumplimiento en cifras</a:t>
            </a:r>
            <a:endParaRPr lang="es-CO" sz="3600" dirty="0">
              <a:cs typeface="Helvetica"/>
            </a:endParaRP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AFBE95B4-E48B-F2FA-445C-EB704A10F07C}"/>
              </a:ext>
            </a:extLst>
          </p:cNvPr>
          <p:cNvSpPr/>
          <p:nvPr/>
        </p:nvSpPr>
        <p:spPr>
          <a:xfrm>
            <a:off x="640080" y="1691640"/>
            <a:ext cx="3383280" cy="1097280"/>
          </a:xfrm>
          <a:prstGeom prst="roundRect">
            <a:avLst>
              <a:gd name="adj" fmla="val 6667"/>
            </a:avLst>
          </a:prstGeom>
          <a:solidFill>
            <a:srgbClr val="6B1E2E"/>
          </a:solidFill>
          <a:ln/>
        </p:spPr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4AF6E00E-2237-A34B-98F4-5E993AB4EB9C}"/>
              </a:ext>
            </a:extLst>
          </p:cNvPr>
          <p:cNvSpPr/>
          <p:nvPr/>
        </p:nvSpPr>
        <p:spPr>
          <a:xfrm>
            <a:off x="914400" y="1783080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600" b="1" dirty="0">
                <a:solidFill>
                  <a:srgbClr val="C49A3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42</a:t>
            </a:r>
            <a:endParaRPr lang="en-US" sz="4600" dirty="0"/>
          </a:p>
        </p:txBody>
      </p:sp>
      <p:sp>
        <p:nvSpPr>
          <p:cNvPr id="8" name="Text 4">
            <a:extLst>
              <a:ext uri="{FF2B5EF4-FFF2-40B4-BE49-F238E27FC236}">
                <a16:creationId xmlns:a16="http://schemas.microsoft.com/office/drawing/2014/main" id="{3F22DF5E-7CC0-F9E2-A562-81C4FB270B8A}"/>
              </a:ext>
            </a:extLst>
          </p:cNvPr>
          <p:cNvSpPr/>
          <p:nvPr/>
        </p:nvSpPr>
        <p:spPr>
          <a:xfrm>
            <a:off x="2331720" y="1783080"/>
            <a:ext cx="14630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CCF requeridas</a:t>
            </a: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050" dirty="0">
                <a:solidFill>
                  <a:srgbClr val="E7D6C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Oficio 2-2026-010504</a:t>
            </a:r>
            <a:endParaRPr lang="en-US" sz="1400" dirty="0"/>
          </a:p>
        </p:txBody>
      </p:sp>
      <p:sp>
        <p:nvSpPr>
          <p:cNvPr id="9" name="Shape 5">
            <a:extLst>
              <a:ext uri="{FF2B5EF4-FFF2-40B4-BE49-F238E27FC236}">
                <a16:creationId xmlns:a16="http://schemas.microsoft.com/office/drawing/2014/main" id="{7BF9FB44-402A-E45E-3379-F1DE885DC630}"/>
              </a:ext>
            </a:extLst>
          </p:cNvPr>
          <p:cNvSpPr/>
          <p:nvPr/>
        </p:nvSpPr>
        <p:spPr>
          <a:xfrm>
            <a:off x="4389120" y="1691640"/>
            <a:ext cx="3383280" cy="1097280"/>
          </a:xfrm>
          <a:prstGeom prst="roundRect">
            <a:avLst>
              <a:gd name="adj" fmla="val 6667"/>
            </a:avLst>
          </a:prstGeom>
          <a:solidFill>
            <a:srgbClr val="6B1E2E"/>
          </a:solidFill>
          <a:ln/>
        </p:spPr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CB349443-DC2A-EB7A-1AE8-06AAA04D7B96}"/>
              </a:ext>
            </a:extLst>
          </p:cNvPr>
          <p:cNvSpPr/>
          <p:nvPr/>
        </p:nvSpPr>
        <p:spPr>
          <a:xfrm>
            <a:off x="4663440" y="1783080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600" b="1" dirty="0">
                <a:solidFill>
                  <a:srgbClr val="C49A3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38</a:t>
            </a:r>
            <a:endParaRPr lang="en-US" sz="4600" dirty="0"/>
          </a:p>
        </p:txBody>
      </p:sp>
      <p:sp>
        <p:nvSpPr>
          <p:cNvPr id="11" name="Text 7">
            <a:extLst>
              <a:ext uri="{FF2B5EF4-FFF2-40B4-BE49-F238E27FC236}">
                <a16:creationId xmlns:a16="http://schemas.microsoft.com/office/drawing/2014/main" id="{9DC1317D-2C86-8E3D-596A-27BED8F0E164}"/>
              </a:ext>
            </a:extLst>
          </p:cNvPr>
          <p:cNvSpPr/>
          <p:nvPr/>
        </p:nvSpPr>
        <p:spPr>
          <a:xfrm>
            <a:off x="6080760" y="1783080"/>
            <a:ext cx="14630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 información procesada</a:t>
            </a: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050" dirty="0">
                <a:solidFill>
                  <a:srgbClr val="E7D6C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del análisis</a:t>
            </a:r>
            <a:endParaRPr lang="en-US" sz="1400" dirty="0"/>
          </a:p>
        </p:txBody>
      </p:sp>
      <p:sp>
        <p:nvSpPr>
          <p:cNvPr id="12" name="Shape 8">
            <a:extLst>
              <a:ext uri="{FF2B5EF4-FFF2-40B4-BE49-F238E27FC236}">
                <a16:creationId xmlns:a16="http://schemas.microsoft.com/office/drawing/2014/main" id="{237DC84A-73B0-0BB6-4E74-92D5EF6F1EF7}"/>
              </a:ext>
            </a:extLst>
          </p:cNvPr>
          <p:cNvSpPr/>
          <p:nvPr/>
        </p:nvSpPr>
        <p:spPr>
          <a:xfrm>
            <a:off x="8138160" y="1691640"/>
            <a:ext cx="3383280" cy="1097280"/>
          </a:xfrm>
          <a:prstGeom prst="roundRect">
            <a:avLst>
              <a:gd name="adj" fmla="val 6667"/>
            </a:avLst>
          </a:prstGeom>
          <a:solidFill>
            <a:srgbClr val="6B1E2E"/>
          </a:solidFill>
          <a:ln/>
        </p:spPr>
      </p:sp>
      <p:sp>
        <p:nvSpPr>
          <p:cNvPr id="16" name="Text 9">
            <a:extLst>
              <a:ext uri="{FF2B5EF4-FFF2-40B4-BE49-F238E27FC236}">
                <a16:creationId xmlns:a16="http://schemas.microsoft.com/office/drawing/2014/main" id="{E419D6C5-64D2-5273-BE19-A0A9E21169E8}"/>
              </a:ext>
            </a:extLst>
          </p:cNvPr>
          <p:cNvSpPr/>
          <p:nvPr/>
        </p:nvSpPr>
        <p:spPr>
          <a:xfrm>
            <a:off x="8412480" y="1783080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600" b="1" dirty="0">
                <a:solidFill>
                  <a:srgbClr val="C49A3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4600" dirty="0"/>
          </a:p>
        </p:txBody>
      </p:sp>
      <p:sp>
        <p:nvSpPr>
          <p:cNvPr id="29" name="Text 10">
            <a:extLst>
              <a:ext uri="{FF2B5EF4-FFF2-40B4-BE49-F238E27FC236}">
                <a16:creationId xmlns:a16="http://schemas.microsoft.com/office/drawing/2014/main" id="{59F0E6ED-6C12-4E3A-743B-A21C1A03F635}"/>
              </a:ext>
            </a:extLst>
          </p:cNvPr>
          <p:cNvSpPr/>
          <p:nvPr/>
        </p:nvSpPr>
        <p:spPr>
          <a:xfrm>
            <a:off x="9829800" y="1783080"/>
            <a:ext cx="14630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remitir en el plazo</a:t>
            </a: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050" dirty="0">
                <a:solidFill>
                  <a:srgbClr val="E7D6C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seguimiento pendiente</a:t>
            </a:r>
            <a:endParaRPr lang="en-US" sz="1400" dirty="0"/>
          </a:p>
        </p:txBody>
      </p:sp>
      <p:sp>
        <p:nvSpPr>
          <p:cNvPr id="33" name="Text 11">
            <a:extLst>
              <a:ext uri="{FF2B5EF4-FFF2-40B4-BE49-F238E27FC236}">
                <a16:creationId xmlns:a16="http://schemas.microsoft.com/office/drawing/2014/main" id="{92CEA1D5-AC01-16C9-C08F-13E537D47EF6}"/>
              </a:ext>
            </a:extLst>
          </p:cNvPr>
          <p:cNvSpPr/>
          <p:nvPr/>
        </p:nvSpPr>
        <p:spPr>
          <a:xfrm>
            <a:off x="640080" y="2971800"/>
            <a:ext cx="10881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i="1" dirty="0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Nivel de cumplimiento por indicador — sobre las 38 corporaciones con información procesada</a:t>
            </a:r>
            <a:endParaRPr lang="en-US" sz="1250" dirty="0"/>
          </a:p>
        </p:txBody>
      </p:sp>
      <p:graphicFrame>
        <p:nvGraphicFramePr>
          <p:cNvPr id="34" name="Chart 0">
            <a:extLst>
              <a:ext uri="{FF2B5EF4-FFF2-40B4-BE49-F238E27FC236}">
                <a16:creationId xmlns:a16="http://schemas.microsoft.com/office/drawing/2014/main" id="{B9364A0E-86FB-663F-656B-9A821B4DDCA1}"/>
              </a:ext>
            </a:extLst>
          </p:cNvPr>
          <p:cNvGraphicFramePr/>
          <p:nvPr/>
        </p:nvGraphicFramePr>
        <p:xfrm>
          <a:off x="640080" y="3337560"/>
          <a:ext cx="10881360" cy="288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" name="Text 12">
            <a:extLst>
              <a:ext uri="{FF2B5EF4-FFF2-40B4-BE49-F238E27FC236}">
                <a16:creationId xmlns:a16="http://schemas.microsoft.com/office/drawing/2014/main" id="{B57D76FB-E1E8-8847-ECA0-54780539BA74}"/>
              </a:ext>
            </a:extLst>
          </p:cNvPr>
          <p:cNvSpPr/>
          <p:nvPr/>
        </p:nvSpPr>
        <p:spPr>
          <a:xfrm>
            <a:off x="1628503" y="6477180"/>
            <a:ext cx="10424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Origen: Oficio 2-2026-010504  ·  Corte: junio 2026</a:t>
            </a:r>
            <a:endParaRPr lang="en-US" sz="850" dirty="0"/>
          </a:p>
        </p:txBody>
      </p:sp>
      <p:pic>
        <p:nvPicPr>
          <p:cNvPr id="36" name="Picture 2" descr="Superintendencia del Subsidio Familiar">
            <a:extLst>
              <a:ext uri="{FF2B5EF4-FFF2-40B4-BE49-F238E27FC236}">
                <a16:creationId xmlns:a16="http://schemas.microsoft.com/office/drawing/2014/main" id="{63B020FF-5422-637A-185C-E8EA87CBE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3168" y="196290"/>
            <a:ext cx="1370693" cy="64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399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Documento 46"/>
          <p:cNvSpPr/>
          <p:nvPr/>
        </p:nvSpPr>
        <p:spPr>
          <a:xfrm>
            <a:off x="0" y="0"/>
            <a:ext cx="10510160" cy="883052"/>
          </a:xfrm>
          <a:prstGeom prst="flowChartDocument">
            <a:avLst/>
          </a:prstGeom>
          <a:solidFill>
            <a:srgbClr val="9416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Redondear rectángulo de esquina diagonal 30"/>
          <p:cNvSpPr/>
          <p:nvPr/>
        </p:nvSpPr>
        <p:spPr>
          <a:xfrm>
            <a:off x="10342166" y="1"/>
            <a:ext cx="1849834" cy="991448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43B70A63-B05B-2369-2512-E2A8CAF98727}"/>
              </a:ext>
            </a:extLst>
          </p:cNvPr>
          <p:cNvSpPr/>
          <p:nvPr/>
        </p:nvSpPr>
        <p:spPr>
          <a:xfrm>
            <a:off x="274320" y="256032"/>
            <a:ext cx="80467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CO" sz="3600" b="1" dirty="0">
                <a:solidFill>
                  <a:srgbClr val="FFFFFF"/>
                </a:solidFill>
              </a:rPr>
              <a:t>Avances tras el requerimiento</a:t>
            </a:r>
            <a:endParaRPr lang="es-CO" sz="3600" dirty="0">
              <a:cs typeface="Helvetica"/>
            </a:endParaRPr>
          </a:p>
        </p:txBody>
      </p:sp>
      <p:pic>
        <p:nvPicPr>
          <p:cNvPr id="2" name="Picture 2" descr="Superintendencia del Subsidio Familiar">
            <a:extLst>
              <a:ext uri="{FF2B5EF4-FFF2-40B4-BE49-F238E27FC236}">
                <a16:creationId xmlns:a16="http://schemas.microsoft.com/office/drawing/2014/main" id="{433D25A1-1E52-6444-F722-1101862B3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3168" y="196290"/>
            <a:ext cx="1370693" cy="64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2">
            <a:extLst>
              <a:ext uri="{FF2B5EF4-FFF2-40B4-BE49-F238E27FC236}">
                <a16:creationId xmlns:a16="http://schemas.microsoft.com/office/drawing/2014/main" id="{0381E62C-95E6-ACBA-678B-D9D7BADCAFBE}"/>
              </a:ext>
            </a:extLst>
          </p:cNvPr>
          <p:cNvSpPr/>
          <p:nvPr/>
        </p:nvSpPr>
        <p:spPr>
          <a:xfrm>
            <a:off x="640080" y="1691640"/>
            <a:ext cx="10881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Tras el requerimiento y los oficios de alcance (serie 2-2026-0126XX), varias corporaciones regularizaron su situación entre mayo y junio de 2026, con acto de aprobación o evidencia de socialización verificable.</a:t>
            </a:r>
            <a:endParaRPr lang="en-US" sz="1400" dirty="0"/>
          </a:p>
        </p:txBody>
      </p:sp>
      <p:sp>
        <p:nvSpPr>
          <p:cNvPr id="14" name="Shape 3">
            <a:extLst>
              <a:ext uri="{FF2B5EF4-FFF2-40B4-BE49-F238E27FC236}">
                <a16:creationId xmlns:a16="http://schemas.microsoft.com/office/drawing/2014/main" id="{C3BC8FDC-801B-C3EB-91F5-FC1BD9B06311}"/>
              </a:ext>
            </a:extLst>
          </p:cNvPr>
          <p:cNvSpPr/>
          <p:nvPr/>
        </p:nvSpPr>
        <p:spPr>
          <a:xfrm>
            <a:off x="640080" y="2514600"/>
            <a:ext cx="5577840" cy="3520440"/>
          </a:xfrm>
          <a:prstGeom prst="roundRect">
            <a:avLst>
              <a:gd name="adj" fmla="val 2078"/>
            </a:avLst>
          </a:prstGeom>
          <a:solidFill>
            <a:srgbClr val="F6EFEF"/>
          </a:solidFill>
          <a:ln/>
        </p:spPr>
      </p:sp>
      <p:pic>
        <p:nvPicPr>
          <p:cNvPr id="15" name="Image 1" descr="icons/check_burg.png">
            <a:extLst>
              <a:ext uri="{FF2B5EF4-FFF2-40B4-BE49-F238E27FC236}">
                <a16:creationId xmlns:a16="http://schemas.microsoft.com/office/drawing/2014/main" id="{2D5151D3-F892-9553-8A60-231F425008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120" y="2724912"/>
            <a:ext cx="310896" cy="310896"/>
          </a:xfrm>
          <a:prstGeom prst="rect">
            <a:avLst/>
          </a:prstGeom>
        </p:spPr>
      </p:pic>
      <p:sp>
        <p:nvSpPr>
          <p:cNvPr id="17" name="Text 4">
            <a:extLst>
              <a:ext uri="{FF2B5EF4-FFF2-40B4-BE49-F238E27FC236}">
                <a16:creationId xmlns:a16="http://schemas.microsoft.com/office/drawing/2014/main" id="{EBA56324-18EF-4E4B-2C16-1AA6DE309B2C}"/>
              </a:ext>
            </a:extLst>
          </p:cNvPr>
          <p:cNvSpPr/>
          <p:nvPr/>
        </p:nvSpPr>
        <p:spPr>
          <a:xfrm>
            <a:off x="1371600" y="2724912"/>
            <a:ext cx="4663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6B1E2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Manual aprobado o actualizado en el CD</a:t>
            </a:r>
            <a:endParaRPr lang="en-US" sz="1450" dirty="0"/>
          </a:p>
        </p:txBody>
      </p:sp>
      <p:sp>
        <p:nvSpPr>
          <p:cNvPr id="18" name="Text 5">
            <a:extLst>
              <a:ext uri="{FF2B5EF4-FFF2-40B4-BE49-F238E27FC236}">
                <a16:creationId xmlns:a16="http://schemas.microsoft.com/office/drawing/2014/main" id="{34207A35-AFDB-BF2E-0B2C-898DC64C9464}"/>
              </a:ext>
            </a:extLst>
          </p:cNvPr>
          <p:cNvSpPr/>
          <p:nvPr/>
        </p:nvSpPr>
        <p:spPr>
          <a:xfrm>
            <a:off x="960120" y="3182112"/>
            <a:ext cx="5120640" cy="2788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lnSpc>
                <a:spcPct val="96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CAJASAI — Acta 029 del 26/05/2026.</a:t>
            </a:r>
            <a:endParaRPr lang="en-US" sz="1100" dirty="0"/>
          </a:p>
          <a:p>
            <a:pPr marL="177800" indent="-177800">
              <a:lnSpc>
                <a:spcPct val="96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COMFAMILIAR PUTUMAYO — Acta 641 del 23/05/2026.</a:t>
            </a:r>
            <a:endParaRPr lang="en-US" sz="1100" dirty="0"/>
          </a:p>
          <a:p>
            <a:pPr marL="177800" indent="-177800">
              <a:lnSpc>
                <a:spcPct val="96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COMFACUNDI — Acta 593 del 28/05/2026.</a:t>
            </a:r>
            <a:endParaRPr lang="en-US" sz="1100" dirty="0"/>
          </a:p>
          <a:p>
            <a:pPr marL="177800" indent="-177800">
              <a:lnSpc>
                <a:spcPct val="96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CONFA — Reglamento V2.0, Acta 721 del 27/05/2026.</a:t>
            </a:r>
            <a:endParaRPr lang="en-US" sz="1100" dirty="0"/>
          </a:p>
          <a:p>
            <a:pPr marL="177800" indent="-177800">
              <a:lnSpc>
                <a:spcPct val="96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COMFENALCO CARTAGENA — Acta 565 del 11/06/2026.</a:t>
            </a:r>
            <a:endParaRPr lang="en-US" sz="1100" dirty="0"/>
          </a:p>
          <a:p>
            <a:pPr marL="177800" indent="-177800">
              <a:lnSpc>
                <a:spcPct val="96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CARTAGENA Y BOLÍVAR — Resol. AEI 0308, 12/06/2026.</a:t>
            </a:r>
            <a:endParaRPr lang="en-US" sz="1100" dirty="0"/>
          </a:p>
          <a:p>
            <a:pPr marL="177800" indent="-177800">
              <a:lnSpc>
                <a:spcPct val="96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COMFAMILIAR HUILA — manual autónomo, AEI 019, 11/06/2026.</a:t>
            </a:r>
            <a:endParaRPr lang="en-US" sz="1100" dirty="0"/>
          </a:p>
          <a:p>
            <a:pPr marL="177800" indent="-177800">
              <a:lnSpc>
                <a:spcPct val="96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COMFENALCO TOLIMA — manual autónomo, Acta 861 del 25/06/2026 (pendiente cert. RF y socialización).</a:t>
            </a:r>
            <a:endParaRPr lang="en-US" sz="1100" dirty="0"/>
          </a:p>
        </p:txBody>
      </p:sp>
      <p:sp>
        <p:nvSpPr>
          <p:cNvPr id="19" name="Shape 6">
            <a:extLst>
              <a:ext uri="{FF2B5EF4-FFF2-40B4-BE49-F238E27FC236}">
                <a16:creationId xmlns:a16="http://schemas.microsoft.com/office/drawing/2014/main" id="{F9A17C14-D699-6AA9-1819-E7D8098F6DBC}"/>
              </a:ext>
            </a:extLst>
          </p:cNvPr>
          <p:cNvSpPr/>
          <p:nvPr/>
        </p:nvSpPr>
        <p:spPr>
          <a:xfrm>
            <a:off x="6400800" y="2514600"/>
            <a:ext cx="5120640" cy="1783080"/>
          </a:xfrm>
          <a:prstGeom prst="roundRect">
            <a:avLst>
              <a:gd name="adj" fmla="val 4103"/>
            </a:avLst>
          </a:prstGeom>
          <a:solidFill>
            <a:srgbClr val="F6EFEF"/>
          </a:solidFill>
          <a:ln/>
        </p:spPr>
      </p:sp>
      <p:pic>
        <p:nvPicPr>
          <p:cNvPr id="20" name="Image 2" descr="icons/users_burg.png">
            <a:extLst>
              <a:ext uri="{FF2B5EF4-FFF2-40B4-BE49-F238E27FC236}">
                <a16:creationId xmlns:a16="http://schemas.microsoft.com/office/drawing/2014/main" id="{AA9BFF79-2513-B6BB-5718-6FC78A96C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0840" y="2724912"/>
            <a:ext cx="310896" cy="310896"/>
          </a:xfrm>
          <a:prstGeom prst="rect">
            <a:avLst/>
          </a:prstGeom>
        </p:spPr>
      </p:pic>
      <p:sp>
        <p:nvSpPr>
          <p:cNvPr id="21" name="Text 7">
            <a:extLst>
              <a:ext uri="{FF2B5EF4-FFF2-40B4-BE49-F238E27FC236}">
                <a16:creationId xmlns:a16="http://schemas.microsoft.com/office/drawing/2014/main" id="{6B37DC9E-E60C-F264-21D1-78F1C6F10059}"/>
              </a:ext>
            </a:extLst>
          </p:cNvPr>
          <p:cNvSpPr/>
          <p:nvPr/>
        </p:nvSpPr>
        <p:spPr>
          <a:xfrm>
            <a:off x="7132320" y="2724912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6B1E2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Socialización acreditada</a:t>
            </a:r>
            <a:endParaRPr lang="en-US" sz="1450" dirty="0"/>
          </a:p>
        </p:txBody>
      </p:sp>
      <p:sp>
        <p:nvSpPr>
          <p:cNvPr id="22" name="Text 8">
            <a:extLst>
              <a:ext uri="{FF2B5EF4-FFF2-40B4-BE49-F238E27FC236}">
                <a16:creationId xmlns:a16="http://schemas.microsoft.com/office/drawing/2014/main" id="{E6E09842-B9F3-65AD-0A36-36F9CC814F7E}"/>
              </a:ext>
            </a:extLst>
          </p:cNvPr>
          <p:cNvSpPr/>
          <p:nvPr/>
        </p:nvSpPr>
        <p:spPr>
          <a:xfrm>
            <a:off x="6720840" y="3200400"/>
            <a:ext cx="4572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spcAft>
                <a:spcPts val="200"/>
              </a:spcAft>
              <a:buNone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COMFIAR, COMFACOR, COMFAMILIAR RISARALDA,</a:t>
            </a:r>
            <a:endParaRPr lang="en-US" sz="1150" dirty="0"/>
          </a:p>
          <a:p>
            <a:pPr marL="0" indent="0">
              <a:lnSpc>
                <a:spcPct val="100000"/>
              </a:lnSpc>
              <a:spcAft>
                <a:spcPts val="200"/>
              </a:spcAft>
              <a:buNone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COMFENALCO VALLE y CAJACOPI presentaron actas</a:t>
            </a:r>
            <a:endParaRPr lang="en-US" sz="1150" dirty="0"/>
          </a:p>
          <a:p>
            <a:pPr marL="0" indent="0">
              <a:lnSpc>
                <a:spcPct val="100000"/>
              </a:lnSpc>
              <a:spcAft>
                <a:spcPts val="200"/>
              </a:spcAft>
              <a:buNone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 listados de asistencia de socialización del manual.</a:t>
            </a:r>
            <a:endParaRPr lang="en-US" sz="1150" dirty="0"/>
          </a:p>
        </p:txBody>
      </p:sp>
      <p:sp>
        <p:nvSpPr>
          <p:cNvPr id="23" name="Shape 9">
            <a:extLst>
              <a:ext uri="{FF2B5EF4-FFF2-40B4-BE49-F238E27FC236}">
                <a16:creationId xmlns:a16="http://schemas.microsoft.com/office/drawing/2014/main" id="{B29CAF45-C1FF-9746-6F01-EB4DA3A483B9}"/>
              </a:ext>
            </a:extLst>
          </p:cNvPr>
          <p:cNvSpPr/>
          <p:nvPr/>
        </p:nvSpPr>
        <p:spPr>
          <a:xfrm>
            <a:off x="6400800" y="4434840"/>
            <a:ext cx="5120640" cy="1600200"/>
          </a:xfrm>
          <a:prstGeom prst="roundRect">
            <a:avLst>
              <a:gd name="adj" fmla="val 4571"/>
            </a:avLst>
          </a:prstGeom>
          <a:solidFill>
            <a:srgbClr val="3F6B4E"/>
          </a:solidFill>
          <a:ln/>
        </p:spPr>
      </p:sp>
      <p:sp>
        <p:nvSpPr>
          <p:cNvPr id="24" name="Text 10">
            <a:extLst>
              <a:ext uri="{FF2B5EF4-FFF2-40B4-BE49-F238E27FC236}">
                <a16:creationId xmlns:a16="http://schemas.microsoft.com/office/drawing/2014/main" id="{6D569EA4-2940-AE99-D507-5E201A69B4B6}"/>
              </a:ext>
            </a:extLst>
          </p:cNvPr>
          <p:cNvSpPr/>
          <p:nvPr/>
        </p:nvSpPr>
        <p:spPr>
          <a:xfrm>
            <a:off x="6400800" y="4572000"/>
            <a:ext cx="51206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≥ 11</a:t>
            </a:r>
            <a:endParaRPr lang="en-US" sz="4400" dirty="0"/>
          </a:p>
        </p:txBody>
      </p:sp>
      <p:sp>
        <p:nvSpPr>
          <p:cNvPr id="25" name="Text 11">
            <a:extLst>
              <a:ext uri="{FF2B5EF4-FFF2-40B4-BE49-F238E27FC236}">
                <a16:creationId xmlns:a16="http://schemas.microsoft.com/office/drawing/2014/main" id="{779F147E-6DA4-3253-52AA-15DF80C7787B}"/>
              </a:ext>
            </a:extLst>
          </p:cNvPr>
          <p:cNvSpPr/>
          <p:nvPr/>
        </p:nvSpPr>
        <p:spPr>
          <a:xfrm>
            <a:off x="6720840" y="5349240"/>
            <a:ext cx="45262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8000"/>
              </a:lnSpc>
              <a:buNone/>
            </a:pPr>
            <a:r>
              <a:rPr lang="en-US" sz="1200" dirty="0">
                <a:solidFill>
                  <a:srgbClr val="E4EEE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corporaciones con correctivo acreditado (aprobación, actualización o socialización) en el ciclo mayo–junio de 2026</a:t>
            </a:r>
            <a:endParaRPr lang="en-US" sz="1200" dirty="0"/>
          </a:p>
        </p:txBody>
      </p:sp>
      <p:sp>
        <p:nvSpPr>
          <p:cNvPr id="26" name="Text 12">
            <a:extLst>
              <a:ext uri="{FF2B5EF4-FFF2-40B4-BE49-F238E27FC236}">
                <a16:creationId xmlns:a16="http://schemas.microsoft.com/office/drawing/2014/main" id="{63E9142B-9B41-13EA-5CE7-12E36844DBC0}"/>
              </a:ext>
            </a:extLst>
          </p:cNvPr>
          <p:cNvSpPr/>
          <p:nvPr/>
        </p:nvSpPr>
        <p:spPr>
          <a:xfrm>
            <a:off x="1664208" y="6446520"/>
            <a:ext cx="10424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Origen: </a:t>
            </a:r>
            <a:r>
              <a:rPr lang="en-US" sz="850" dirty="0" err="1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Oficio</a:t>
            </a:r>
            <a:r>
              <a:rPr lang="en-US" sz="850" dirty="0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850" dirty="0" err="1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detallado</a:t>
            </a:r>
            <a:r>
              <a:rPr lang="en-US" sz="850" dirty="0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850" dirty="0" err="1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</a:t>
            </a:r>
            <a:r>
              <a:rPr lang="en-US" sz="850" dirty="0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850" dirty="0" err="1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caja</a:t>
            </a:r>
            <a:r>
              <a:rPr lang="en-US" sz="850" dirty="0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·  Corte: junio 2026</a:t>
            </a:r>
            <a:endParaRPr lang="en-US" sz="850" dirty="0"/>
          </a:p>
        </p:txBody>
      </p:sp>
    </p:spTree>
    <p:extLst>
      <p:ext uri="{BB962C8B-B14F-4D97-AF65-F5344CB8AC3E}">
        <p14:creationId xmlns:p14="http://schemas.microsoft.com/office/powerpoint/2010/main" val="2410880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Documento 46"/>
          <p:cNvSpPr/>
          <p:nvPr/>
        </p:nvSpPr>
        <p:spPr>
          <a:xfrm>
            <a:off x="0" y="0"/>
            <a:ext cx="10510160" cy="883052"/>
          </a:xfrm>
          <a:prstGeom prst="flowChartDocument">
            <a:avLst/>
          </a:prstGeom>
          <a:solidFill>
            <a:srgbClr val="9416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Redondear rectángulo de esquina diagonal 30"/>
          <p:cNvSpPr/>
          <p:nvPr/>
        </p:nvSpPr>
        <p:spPr>
          <a:xfrm>
            <a:off x="10342166" y="1"/>
            <a:ext cx="1849834" cy="991448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Text 3">
            <a:extLst>
              <a:ext uri="{FF2B5EF4-FFF2-40B4-BE49-F238E27FC236}">
                <a16:creationId xmlns:a16="http://schemas.microsoft.com/office/drawing/2014/main" id="{562A6275-8561-BE00-501D-EF8906E9C399}"/>
              </a:ext>
            </a:extLst>
          </p:cNvPr>
          <p:cNvSpPr/>
          <p:nvPr/>
        </p:nvSpPr>
        <p:spPr>
          <a:xfrm>
            <a:off x="274320" y="234260"/>
            <a:ext cx="80467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CO" sz="3600" b="1" dirty="0">
                <a:solidFill>
                  <a:srgbClr val="FFFFFF"/>
                </a:solidFill>
              </a:rPr>
              <a:t>Seguimiento continuo </a:t>
            </a:r>
            <a:endParaRPr lang="es-CO" sz="3600" dirty="0">
              <a:cs typeface="Helvetica"/>
            </a:endParaRPr>
          </a:p>
        </p:txBody>
      </p:sp>
      <p:pic>
        <p:nvPicPr>
          <p:cNvPr id="8" name="Picture 2" descr="Superintendencia del Subsidio Familiar">
            <a:extLst>
              <a:ext uri="{FF2B5EF4-FFF2-40B4-BE49-F238E27FC236}">
                <a16:creationId xmlns:a16="http://schemas.microsoft.com/office/drawing/2014/main" id="{5E3B1196-2935-395E-79B5-32B27C26F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3168" y="196290"/>
            <a:ext cx="1370693" cy="64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hape 2">
            <a:extLst>
              <a:ext uri="{FF2B5EF4-FFF2-40B4-BE49-F238E27FC236}">
                <a16:creationId xmlns:a16="http://schemas.microsoft.com/office/drawing/2014/main" id="{BEE31DB7-3EB5-1A9B-FE42-DE83DEFED69A}"/>
              </a:ext>
            </a:extLst>
          </p:cNvPr>
          <p:cNvSpPr/>
          <p:nvPr/>
        </p:nvSpPr>
        <p:spPr>
          <a:xfrm>
            <a:off x="640080" y="1783080"/>
            <a:ext cx="3413760" cy="4251960"/>
          </a:xfrm>
          <a:prstGeom prst="roundRect">
            <a:avLst>
              <a:gd name="adj" fmla="val 2143"/>
            </a:avLst>
          </a:prstGeom>
          <a:solidFill>
            <a:srgbClr val="FFFFFF"/>
          </a:solidFill>
          <a:ln w="12700">
            <a:solidFill>
              <a:srgbClr val="E2D6D6"/>
            </a:solidFill>
            <a:prstDash val="solid"/>
          </a:ln>
          <a:effectLst>
            <a:outerShdw blurRad="635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10" name="Shape 3">
            <a:extLst>
              <a:ext uri="{FF2B5EF4-FFF2-40B4-BE49-F238E27FC236}">
                <a16:creationId xmlns:a16="http://schemas.microsoft.com/office/drawing/2014/main" id="{A15113EA-6D73-8BEF-E26D-BB218F06ADF2}"/>
              </a:ext>
            </a:extLst>
          </p:cNvPr>
          <p:cNvSpPr/>
          <p:nvPr/>
        </p:nvSpPr>
        <p:spPr>
          <a:xfrm>
            <a:off x="640080" y="1783080"/>
            <a:ext cx="3413760" cy="868680"/>
          </a:xfrm>
          <a:prstGeom prst="roundRect">
            <a:avLst>
              <a:gd name="adj" fmla="val 8421"/>
            </a:avLst>
          </a:prstGeom>
          <a:solidFill>
            <a:srgbClr val="9E2B25"/>
          </a:solidFill>
          <a:ln/>
        </p:spPr>
      </p:sp>
      <p:sp>
        <p:nvSpPr>
          <p:cNvPr id="11" name="Shape 4">
            <a:extLst>
              <a:ext uri="{FF2B5EF4-FFF2-40B4-BE49-F238E27FC236}">
                <a16:creationId xmlns:a16="http://schemas.microsoft.com/office/drawing/2014/main" id="{17395B76-349F-D077-973F-028BF24844FA}"/>
              </a:ext>
            </a:extLst>
          </p:cNvPr>
          <p:cNvSpPr/>
          <p:nvPr/>
        </p:nvSpPr>
        <p:spPr>
          <a:xfrm>
            <a:off x="640080" y="2331720"/>
            <a:ext cx="3413760" cy="320040"/>
          </a:xfrm>
          <a:prstGeom prst="rect">
            <a:avLst/>
          </a:prstGeom>
          <a:solidFill>
            <a:srgbClr val="9E2B25"/>
          </a:solidFill>
          <a:ln/>
        </p:spPr>
      </p:sp>
      <p:pic>
        <p:nvPicPr>
          <p:cNvPr id="12" name="Image 1" descr="icons/calendar_w.png">
            <a:extLst>
              <a:ext uri="{FF2B5EF4-FFF2-40B4-BE49-F238E27FC236}">
                <a16:creationId xmlns:a16="http://schemas.microsoft.com/office/drawing/2014/main" id="{68DC570F-FA0B-2C04-7D75-B6768C6E5C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688" y="1975104"/>
            <a:ext cx="329184" cy="329184"/>
          </a:xfrm>
          <a:prstGeom prst="rect">
            <a:avLst/>
          </a:prstGeom>
        </p:spPr>
      </p:pic>
      <p:sp>
        <p:nvSpPr>
          <p:cNvPr id="16" name="Text 5">
            <a:extLst>
              <a:ext uri="{FF2B5EF4-FFF2-40B4-BE49-F238E27FC236}">
                <a16:creationId xmlns:a16="http://schemas.microsoft.com/office/drawing/2014/main" id="{08AB0F30-4EF3-B928-4EE0-D08BF37B4025}"/>
              </a:ext>
            </a:extLst>
          </p:cNvPr>
          <p:cNvSpPr/>
          <p:nvPr/>
        </p:nvSpPr>
        <p:spPr>
          <a:xfrm>
            <a:off x="1371600" y="1874520"/>
            <a:ext cx="24993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92000"/>
              </a:lnSpc>
              <a:buNone/>
            </a:pPr>
            <a:r>
              <a:rPr lang="en-US" sz="135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Compromisos con corte 30/06/2026</a:t>
            </a:r>
            <a:endParaRPr lang="en-US" sz="1350" dirty="0"/>
          </a:p>
        </p:txBody>
      </p:sp>
      <p:sp>
        <p:nvSpPr>
          <p:cNvPr id="22" name="Text 6">
            <a:extLst>
              <a:ext uri="{FF2B5EF4-FFF2-40B4-BE49-F238E27FC236}">
                <a16:creationId xmlns:a16="http://schemas.microsoft.com/office/drawing/2014/main" id="{040A9DBF-F7B3-DAC0-1E12-43B504F2AAD9}"/>
              </a:ext>
            </a:extLst>
          </p:cNvPr>
          <p:cNvSpPr/>
          <p:nvPr/>
        </p:nvSpPr>
        <p:spPr>
          <a:xfrm>
            <a:off x="932688" y="2880360"/>
            <a:ext cx="2865120" cy="3017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lnSpc>
                <a:spcPct val="98000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COMBARRANQUILLA — manual autónomo (CD 26/06).</a:t>
            </a:r>
            <a:endParaRPr lang="en-US" sz="1150" dirty="0"/>
          </a:p>
          <a:p>
            <a:pPr marL="177800" indent="-177800">
              <a:lnSpc>
                <a:spcPct val="98000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COMFACESAR — aprobación en CD prevista 30/06.</a:t>
            </a:r>
            <a:endParaRPr lang="en-US" sz="1150" dirty="0"/>
          </a:p>
          <a:p>
            <a:pPr marL="177800" indent="-177800">
              <a:lnSpc>
                <a:spcPct val="98000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COMFAMILIAR ATLÁNTICO — sesión de CD fin de junio.</a:t>
            </a:r>
            <a:endParaRPr lang="en-US" sz="1150" dirty="0"/>
          </a:p>
          <a:p>
            <a:pPr marL="177800" indent="-177800">
              <a:lnSpc>
                <a:spcPct val="98000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COMFAGUAJIRA — remisión comprometida 30/06.</a:t>
            </a:r>
            <a:endParaRPr lang="en-US" sz="1150" dirty="0"/>
          </a:p>
        </p:txBody>
      </p:sp>
      <p:sp>
        <p:nvSpPr>
          <p:cNvPr id="23" name="Shape 7">
            <a:extLst>
              <a:ext uri="{FF2B5EF4-FFF2-40B4-BE49-F238E27FC236}">
                <a16:creationId xmlns:a16="http://schemas.microsoft.com/office/drawing/2014/main" id="{E0A2CDD1-F3A6-B1BC-4E49-770E78B3BB69}"/>
              </a:ext>
            </a:extLst>
          </p:cNvPr>
          <p:cNvSpPr/>
          <p:nvPr/>
        </p:nvSpPr>
        <p:spPr>
          <a:xfrm>
            <a:off x="4373880" y="1783080"/>
            <a:ext cx="3413760" cy="4251960"/>
          </a:xfrm>
          <a:prstGeom prst="roundRect">
            <a:avLst>
              <a:gd name="adj" fmla="val 2143"/>
            </a:avLst>
          </a:prstGeom>
          <a:solidFill>
            <a:srgbClr val="FFFFFF"/>
          </a:solidFill>
          <a:ln w="12700">
            <a:solidFill>
              <a:srgbClr val="E2D6D6"/>
            </a:solidFill>
            <a:prstDash val="solid"/>
          </a:ln>
          <a:effectLst>
            <a:outerShdw blurRad="635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24" name="Shape 8">
            <a:extLst>
              <a:ext uri="{FF2B5EF4-FFF2-40B4-BE49-F238E27FC236}">
                <a16:creationId xmlns:a16="http://schemas.microsoft.com/office/drawing/2014/main" id="{C417E791-753D-19AA-4B96-0AC995ABD782}"/>
              </a:ext>
            </a:extLst>
          </p:cNvPr>
          <p:cNvSpPr/>
          <p:nvPr/>
        </p:nvSpPr>
        <p:spPr>
          <a:xfrm>
            <a:off x="4373880" y="1783080"/>
            <a:ext cx="3413760" cy="868680"/>
          </a:xfrm>
          <a:prstGeom prst="roundRect">
            <a:avLst>
              <a:gd name="adj" fmla="val 8421"/>
            </a:avLst>
          </a:prstGeom>
          <a:solidFill>
            <a:srgbClr val="98424E"/>
          </a:solidFill>
          <a:ln/>
        </p:spPr>
      </p:sp>
      <p:sp>
        <p:nvSpPr>
          <p:cNvPr id="25" name="Shape 9">
            <a:extLst>
              <a:ext uri="{FF2B5EF4-FFF2-40B4-BE49-F238E27FC236}">
                <a16:creationId xmlns:a16="http://schemas.microsoft.com/office/drawing/2014/main" id="{73D9E419-E95A-1969-FE62-23CAD8C293C5}"/>
              </a:ext>
            </a:extLst>
          </p:cNvPr>
          <p:cNvSpPr/>
          <p:nvPr/>
        </p:nvSpPr>
        <p:spPr>
          <a:xfrm>
            <a:off x="4373880" y="2331720"/>
            <a:ext cx="3413760" cy="320040"/>
          </a:xfrm>
          <a:prstGeom prst="rect">
            <a:avLst/>
          </a:prstGeom>
          <a:solidFill>
            <a:srgbClr val="98424E"/>
          </a:solidFill>
          <a:ln/>
        </p:spPr>
      </p:sp>
      <p:pic>
        <p:nvPicPr>
          <p:cNvPr id="26" name="Image 2" descr="icons/warn_w.png">
            <a:extLst>
              <a:ext uri="{FF2B5EF4-FFF2-40B4-BE49-F238E27FC236}">
                <a16:creationId xmlns:a16="http://schemas.microsoft.com/office/drawing/2014/main" id="{763A4D13-2062-27F2-DE29-91EFAFE555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6488" y="1975104"/>
            <a:ext cx="329184" cy="329184"/>
          </a:xfrm>
          <a:prstGeom prst="rect">
            <a:avLst/>
          </a:prstGeom>
        </p:spPr>
      </p:pic>
      <p:sp>
        <p:nvSpPr>
          <p:cNvPr id="27" name="Text 10">
            <a:extLst>
              <a:ext uri="{FF2B5EF4-FFF2-40B4-BE49-F238E27FC236}">
                <a16:creationId xmlns:a16="http://schemas.microsoft.com/office/drawing/2014/main" id="{3207FF7E-E241-F100-1A9B-C79D24465D3E}"/>
              </a:ext>
            </a:extLst>
          </p:cNvPr>
          <p:cNvSpPr/>
          <p:nvPr/>
        </p:nvSpPr>
        <p:spPr>
          <a:xfrm>
            <a:off x="5105400" y="1874520"/>
            <a:ext cx="24993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92000"/>
              </a:lnSpc>
              <a:buNone/>
            </a:pPr>
            <a:r>
              <a:rPr lang="en-US" sz="135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Sin manual ni cronograma definido</a:t>
            </a:r>
            <a:endParaRPr lang="en-US" sz="1350" dirty="0"/>
          </a:p>
        </p:txBody>
      </p:sp>
      <p:sp>
        <p:nvSpPr>
          <p:cNvPr id="28" name="Text 11">
            <a:extLst>
              <a:ext uri="{FF2B5EF4-FFF2-40B4-BE49-F238E27FC236}">
                <a16:creationId xmlns:a16="http://schemas.microsoft.com/office/drawing/2014/main" id="{C723A9F1-6933-9165-7AAE-7848CF12FE16}"/>
              </a:ext>
            </a:extLst>
          </p:cNvPr>
          <p:cNvSpPr/>
          <p:nvPr/>
        </p:nvSpPr>
        <p:spPr>
          <a:xfrm>
            <a:off x="4666488" y="2880360"/>
            <a:ext cx="2865120" cy="3017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lnSpc>
                <a:spcPct val="98000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CAFABA — reconoce no contar con manual ni documento sustituto; sin fecha comprometida.</a:t>
            </a:r>
            <a:endParaRPr lang="en-US" sz="1150" dirty="0"/>
          </a:p>
          <a:p>
            <a:pPr marL="177800" indent="-177800">
              <a:lnSpc>
                <a:spcPct val="98000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CAFASUR — sin manual; política de 2016 como sustituto, sin fecha comprometida.</a:t>
            </a:r>
            <a:endParaRPr lang="en-US" sz="1150" dirty="0"/>
          </a:p>
          <a:p>
            <a:pPr marL="177800" indent="-177800">
              <a:lnSpc>
                <a:spcPct val="98000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remitieron respuesta al requerimiento: COMFACA, COMFANORTE, COMFAMILIAR NARIÑO y CAFAMAZ.</a:t>
            </a:r>
            <a:endParaRPr lang="en-US" sz="1150" dirty="0"/>
          </a:p>
        </p:txBody>
      </p:sp>
      <p:sp>
        <p:nvSpPr>
          <p:cNvPr id="29" name="Shape 12">
            <a:extLst>
              <a:ext uri="{FF2B5EF4-FFF2-40B4-BE49-F238E27FC236}">
                <a16:creationId xmlns:a16="http://schemas.microsoft.com/office/drawing/2014/main" id="{6E8653CD-7B50-5F53-2151-A73DA25AD73B}"/>
              </a:ext>
            </a:extLst>
          </p:cNvPr>
          <p:cNvSpPr/>
          <p:nvPr/>
        </p:nvSpPr>
        <p:spPr>
          <a:xfrm>
            <a:off x="8107680" y="1783080"/>
            <a:ext cx="3413760" cy="4251960"/>
          </a:xfrm>
          <a:prstGeom prst="roundRect">
            <a:avLst>
              <a:gd name="adj" fmla="val 2143"/>
            </a:avLst>
          </a:prstGeom>
          <a:solidFill>
            <a:srgbClr val="FFFFFF"/>
          </a:solidFill>
          <a:ln w="12700">
            <a:solidFill>
              <a:srgbClr val="E2D6D6"/>
            </a:solidFill>
            <a:prstDash val="solid"/>
          </a:ln>
          <a:effectLst>
            <a:outerShdw blurRad="635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33" name="Shape 13">
            <a:extLst>
              <a:ext uri="{FF2B5EF4-FFF2-40B4-BE49-F238E27FC236}">
                <a16:creationId xmlns:a16="http://schemas.microsoft.com/office/drawing/2014/main" id="{FBF19434-2884-0CA3-DE5F-39CAB0F4A2B9}"/>
              </a:ext>
            </a:extLst>
          </p:cNvPr>
          <p:cNvSpPr/>
          <p:nvPr/>
        </p:nvSpPr>
        <p:spPr>
          <a:xfrm>
            <a:off x="8107680" y="1783080"/>
            <a:ext cx="3413760" cy="868680"/>
          </a:xfrm>
          <a:prstGeom prst="roundRect">
            <a:avLst>
              <a:gd name="adj" fmla="val 8421"/>
            </a:avLst>
          </a:prstGeom>
          <a:solidFill>
            <a:srgbClr val="6B1E2E"/>
          </a:solidFill>
          <a:ln/>
        </p:spPr>
      </p:sp>
      <p:sp>
        <p:nvSpPr>
          <p:cNvPr id="34" name="Shape 14">
            <a:extLst>
              <a:ext uri="{FF2B5EF4-FFF2-40B4-BE49-F238E27FC236}">
                <a16:creationId xmlns:a16="http://schemas.microsoft.com/office/drawing/2014/main" id="{58138247-82E7-3FCB-F091-95E15C1A0570}"/>
              </a:ext>
            </a:extLst>
          </p:cNvPr>
          <p:cNvSpPr/>
          <p:nvPr/>
        </p:nvSpPr>
        <p:spPr>
          <a:xfrm>
            <a:off x="8107680" y="2331720"/>
            <a:ext cx="3413760" cy="320040"/>
          </a:xfrm>
          <a:prstGeom prst="rect">
            <a:avLst/>
          </a:prstGeom>
          <a:solidFill>
            <a:srgbClr val="6B1E2E"/>
          </a:solidFill>
          <a:ln/>
        </p:spPr>
      </p:sp>
      <p:pic>
        <p:nvPicPr>
          <p:cNvPr id="35" name="Image 3" descr="icons/arrow_w.png">
            <a:extLst>
              <a:ext uri="{FF2B5EF4-FFF2-40B4-BE49-F238E27FC236}">
                <a16:creationId xmlns:a16="http://schemas.microsoft.com/office/drawing/2014/main" id="{60D028AF-15C9-E218-A367-BD89EF451D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288" y="1975104"/>
            <a:ext cx="329184" cy="329184"/>
          </a:xfrm>
          <a:prstGeom prst="rect">
            <a:avLst/>
          </a:prstGeom>
        </p:spPr>
      </p:pic>
      <p:sp>
        <p:nvSpPr>
          <p:cNvPr id="36" name="Text 15">
            <a:extLst>
              <a:ext uri="{FF2B5EF4-FFF2-40B4-BE49-F238E27FC236}">
                <a16:creationId xmlns:a16="http://schemas.microsoft.com/office/drawing/2014/main" id="{B9D48DD0-2CE7-FAC2-E2B1-00A6EF8B586C}"/>
              </a:ext>
            </a:extLst>
          </p:cNvPr>
          <p:cNvSpPr/>
          <p:nvPr/>
        </p:nvSpPr>
        <p:spPr>
          <a:xfrm>
            <a:off x="8839200" y="1874520"/>
            <a:ext cx="24993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92000"/>
              </a:lnSpc>
              <a:buNone/>
            </a:pPr>
            <a:r>
              <a:rPr lang="en-US" sz="135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Próximos pasos de la Dirección</a:t>
            </a:r>
            <a:endParaRPr lang="en-US" sz="1350" dirty="0"/>
          </a:p>
        </p:txBody>
      </p:sp>
      <p:sp>
        <p:nvSpPr>
          <p:cNvPr id="37" name="Text 16">
            <a:extLst>
              <a:ext uri="{FF2B5EF4-FFF2-40B4-BE49-F238E27FC236}">
                <a16:creationId xmlns:a16="http://schemas.microsoft.com/office/drawing/2014/main" id="{EFC4EBEB-9CC8-E5C6-891E-B83AF19C0FB9}"/>
              </a:ext>
            </a:extLst>
          </p:cNvPr>
          <p:cNvSpPr/>
          <p:nvPr/>
        </p:nvSpPr>
        <p:spPr>
          <a:xfrm>
            <a:off x="8400288" y="2880360"/>
            <a:ext cx="2865120" cy="3017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>
              <a:lnSpc>
                <a:spcPct val="98000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Verificar el cumplimiento de los compromisos vencidos.</a:t>
            </a:r>
            <a:endParaRPr lang="en-US" sz="1150" dirty="0"/>
          </a:p>
          <a:p>
            <a:pPr marL="177800" indent="-177800">
              <a:lnSpc>
                <a:spcPct val="98000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Procesar las CCF que no remitieron dentro del plazo.</a:t>
            </a:r>
            <a:endParaRPr lang="en-US" sz="1150" dirty="0"/>
          </a:p>
          <a:p>
            <a:pPr marL="177800" indent="-177800">
              <a:lnSpc>
                <a:spcPct val="98000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Consolidar la matriz y emitir oficio de traslado.</a:t>
            </a:r>
            <a:endParaRPr lang="en-US" sz="1150" dirty="0"/>
          </a:p>
          <a:p>
            <a:pPr marL="177800" indent="-177800">
              <a:lnSpc>
                <a:spcPct val="98000"/>
              </a:lnSpc>
              <a:spcAft>
                <a:spcPts val="800"/>
              </a:spcAft>
              <a:buSzPct val="100000"/>
              <a:buChar char="•"/>
            </a:pPr>
            <a:r>
              <a:rPr lang="en-US" sz="1150" dirty="0">
                <a:solidFill>
                  <a:srgbClr val="26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Mantener seguimiento sobre socialización.</a:t>
            </a:r>
            <a:endParaRPr lang="en-US" sz="1150" dirty="0"/>
          </a:p>
        </p:txBody>
      </p:sp>
      <p:sp>
        <p:nvSpPr>
          <p:cNvPr id="38" name="Text 17">
            <a:extLst>
              <a:ext uri="{FF2B5EF4-FFF2-40B4-BE49-F238E27FC236}">
                <a16:creationId xmlns:a16="http://schemas.microsoft.com/office/drawing/2014/main" id="{1F375375-6F7F-5EB5-D278-D8C8DC60ED07}"/>
              </a:ext>
            </a:extLst>
          </p:cNvPr>
          <p:cNvSpPr/>
          <p:nvPr/>
        </p:nvSpPr>
        <p:spPr>
          <a:xfrm>
            <a:off x="1685110" y="6492240"/>
            <a:ext cx="10424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6E6A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Corte: 01 de Julio de 2026</a:t>
            </a:r>
            <a:endParaRPr lang="en-US" sz="850" dirty="0"/>
          </a:p>
        </p:txBody>
      </p:sp>
    </p:spTree>
    <p:extLst>
      <p:ext uri="{BB962C8B-B14F-4D97-AF65-F5344CB8AC3E}">
        <p14:creationId xmlns:p14="http://schemas.microsoft.com/office/powerpoint/2010/main" val="1117750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11015133" y="6583038"/>
          <a:ext cx="1176867" cy="274962"/>
        </p:xfrm>
        <a:graphic>
          <a:graphicData uri="http://schemas.openxmlformats.org/drawingml/2006/table">
            <a:tbl>
              <a:tblPr/>
              <a:tblGrid>
                <a:gridCol w="1176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4962">
                <a:tc>
                  <a:txBody>
                    <a:bodyPr/>
                    <a:lstStyle/>
                    <a:p>
                      <a:pPr algn="l"/>
                      <a:br>
                        <a:rPr lang="es-CO" sz="600">
                          <a:effectLst/>
                        </a:rPr>
                      </a:br>
                      <a:r>
                        <a:rPr lang="es-CO" sz="100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FO-COP-006 V2</a:t>
                      </a:r>
                    </a:p>
                  </a:txBody>
                  <a:tcPr marL="12295" marR="12295" marT="12295" marB="12295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70281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2c7d919-5cd8-46b6-99cd-a63ce39d839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3218436CE0EA145BF963D69634DB86D" ma:contentTypeVersion="15" ma:contentTypeDescription="Crear nuevo documento." ma:contentTypeScope="" ma:versionID="3280a78b95cf8978ada48d9ee3d568d0">
  <xsd:schema xmlns:xsd="http://www.w3.org/2001/XMLSchema" xmlns:xs="http://www.w3.org/2001/XMLSchema" xmlns:p="http://schemas.microsoft.com/office/2006/metadata/properties" xmlns:ns3="72c7d919-5cd8-46b6-99cd-a63ce39d839e" xmlns:ns4="774eeb7c-04de-476c-80dd-5c10418c05af" targetNamespace="http://schemas.microsoft.com/office/2006/metadata/properties" ma:root="true" ma:fieldsID="0e8dca982fb4e3174d987ac7f49c6c50" ns3:_="" ns4:_="">
    <xsd:import namespace="72c7d919-5cd8-46b6-99cd-a63ce39d839e"/>
    <xsd:import namespace="774eeb7c-04de-476c-80dd-5c10418c05af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AutoTags" minOccurs="0"/>
                <xsd:element ref="ns3:MediaLengthInSeconds" minOccurs="0"/>
                <xsd:element ref="ns3:MediaServiceObjectDetectorVersions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c7d919-5cd8-46b6-99cd-a63ce39d839e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19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4eeb7c-04de-476c-80dd-5c10418c05af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3F5AB5-FED0-4A24-8035-BD960D309BB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91B070D-3A95-479F-B6CF-29C333295001}">
  <ds:schemaRefs>
    <ds:schemaRef ds:uri="72c7d919-5cd8-46b6-99cd-a63ce39d839e"/>
    <ds:schemaRef ds:uri="774eeb7c-04de-476c-80dd-5c10418c05a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7C79EE0-D4E2-4C10-B7C3-72151FDE6FAE}">
  <ds:schemaRefs>
    <ds:schemaRef ds:uri="72c7d919-5cd8-46b6-99cd-a63ce39d839e"/>
    <ds:schemaRef ds:uri="774eeb7c-04de-476c-80dd-5c10418c05a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a9a60444-1997-4476-bbcc-dc5ac6cb2b70}" enabled="0" method="" siteId="{a9a60444-1997-4476-bbcc-dc5ac6cb2b7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648</Words>
  <Application>Microsoft Macintosh PowerPoint</Application>
  <PresentationFormat>Panorámica</PresentationFormat>
  <Paragraphs>106</Paragraphs>
  <Slides>7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Cambria</vt:lpstr>
      <vt:lpstr>Helvetica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Julio C. Ocampo</cp:lastModifiedBy>
  <cp:revision>153</cp:revision>
  <dcterms:created xsi:type="dcterms:W3CDTF">2023-05-08T00:34:42Z</dcterms:created>
  <dcterms:modified xsi:type="dcterms:W3CDTF">2026-07-03T03:12:00Z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0x01010073218436CE0EA145BF963D69634DB86D</vt:lpwstr>
  </property>
</Properties>
</file>