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1"/>
  </p:notesMasterIdLst>
  <p:sldIdLst>
    <p:sldId id="1096" r:id="rId3"/>
    <p:sldId id="1149" r:id="rId4"/>
    <p:sldId id="127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1266" r:id="rId22"/>
    <p:sldId id="1267" r:id="rId23"/>
    <p:sldId id="1268" r:id="rId24"/>
    <p:sldId id="1269" r:id="rId25"/>
    <p:sldId id="1270" r:id="rId26"/>
    <p:sldId id="1271" r:id="rId27"/>
    <p:sldId id="1272" r:id="rId28"/>
    <p:sldId id="1273" r:id="rId29"/>
    <p:sldId id="1274" r:id="rId30"/>
    <p:sldId id="1139" r:id="rId31"/>
    <p:sldId id="1159" r:id="rId32"/>
    <p:sldId id="1253" r:id="rId33"/>
    <p:sldId id="1100" r:id="rId34"/>
    <p:sldId id="1102" r:id="rId35"/>
    <p:sldId id="1247" r:id="rId36"/>
    <p:sldId id="1246" r:id="rId37"/>
    <p:sldId id="1262" r:id="rId38"/>
    <p:sldId id="1157" r:id="rId39"/>
    <p:sldId id="289" r:id="rId40"/>
  </p:sldIdLst>
  <p:sldSz cx="12192000" cy="6858000"/>
  <p:notesSz cx="6797675" cy="9926638"/>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3939"/>
    <a:srgbClr val="ED4E00"/>
    <a:srgbClr val="1F4E79"/>
    <a:srgbClr val="CC3300"/>
    <a:srgbClr val="4B4B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7" autoAdjust="0"/>
    <p:restoredTop sz="88785" autoAdjust="0"/>
  </p:normalViewPr>
  <p:slideViewPr>
    <p:cSldViewPr snapToGrid="0">
      <p:cViewPr varScale="1">
        <p:scale>
          <a:sx n="75" d="100"/>
          <a:sy n="75" d="100"/>
        </p:scale>
        <p:origin x="97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50444" y="0"/>
            <a:ext cx="2945659" cy="498056"/>
          </a:xfrm>
          <a:prstGeom prst="rect">
            <a:avLst/>
          </a:prstGeom>
        </p:spPr>
        <p:txBody>
          <a:bodyPr vert="horz" lIns="91440" tIns="45720" rIns="91440" bIns="45720" rtlCol="0"/>
          <a:lstStyle>
            <a:lvl1pPr algn="r">
              <a:defRPr sz="1200"/>
            </a:lvl1pPr>
          </a:lstStyle>
          <a:p>
            <a:fld id="{5E078920-FA87-4A1C-ACF0-82E2D298C890}" type="datetimeFigureOut">
              <a:rPr lang="es-CO" smtClean="0"/>
              <a:t>3/06/2026</a:t>
            </a:fld>
            <a:endParaRPr lang="es-CO"/>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9428585"/>
            <a:ext cx="2945659" cy="498055"/>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50444" y="9428585"/>
            <a:ext cx="2945659" cy="498055"/>
          </a:xfrm>
          <a:prstGeom prst="rect">
            <a:avLst/>
          </a:prstGeom>
        </p:spPr>
        <p:txBody>
          <a:bodyPr vert="horz" lIns="91440" tIns="45720" rIns="91440" bIns="45720" rtlCol="0" anchor="b"/>
          <a:lstStyle>
            <a:lvl1pPr algn="r">
              <a:defRPr sz="1200"/>
            </a:lvl1pPr>
          </a:lstStyle>
          <a:p>
            <a:fld id="{BAFCF89D-3247-40F8-A406-4D575A88D2AD}" type="slidenum">
              <a:rPr lang="es-CO" smtClean="0"/>
              <a:t>‹Nº›</a:t>
            </a:fld>
            <a:endParaRPr lang="es-CO"/>
          </a:p>
        </p:txBody>
      </p:sp>
    </p:spTree>
    <p:extLst>
      <p:ext uri="{BB962C8B-B14F-4D97-AF65-F5344CB8AC3E}">
        <p14:creationId xmlns:p14="http://schemas.microsoft.com/office/powerpoint/2010/main" val="3267447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a:extLst>
            <a:ext uri="{FF2B5EF4-FFF2-40B4-BE49-F238E27FC236}">
              <a16:creationId xmlns:a16="http://schemas.microsoft.com/office/drawing/2014/main" id="{B42D06CF-A0AB-C8A3-95ED-C23239914523}"/>
            </a:ext>
          </a:extLst>
        </p:cNvPr>
        <p:cNvGrpSpPr/>
        <p:nvPr/>
      </p:nvGrpSpPr>
      <p:grpSpPr>
        <a:xfrm>
          <a:off x="0" y="0"/>
          <a:ext cx="0" cy="0"/>
          <a:chOff x="0" y="0"/>
          <a:chExt cx="0" cy="0"/>
        </a:xfrm>
      </p:grpSpPr>
      <p:sp>
        <p:nvSpPr>
          <p:cNvPr id="347" name="Google Shape;347;p19:notes">
            <a:extLst>
              <a:ext uri="{FF2B5EF4-FFF2-40B4-BE49-F238E27FC236}">
                <a16:creationId xmlns:a16="http://schemas.microsoft.com/office/drawing/2014/main" id="{F5A66750-873C-6BA8-2693-307EC0D8F2D1}"/>
              </a:ext>
            </a:extLst>
          </p:cNvPr>
          <p:cNvSpPr txBox="1">
            <a:spLocks noGrp="1"/>
          </p:cNvSpPr>
          <p:nvPr>
            <p:ph type="body" idx="1"/>
          </p:nvPr>
        </p:nvSpPr>
        <p:spPr>
          <a:xfrm>
            <a:off x="1208476" y="3536365"/>
            <a:ext cx="9667804" cy="335024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48" name="Google Shape;348;p19:notes">
            <a:extLst>
              <a:ext uri="{FF2B5EF4-FFF2-40B4-BE49-F238E27FC236}">
                <a16:creationId xmlns:a16="http://schemas.microsoft.com/office/drawing/2014/main" id="{729896DD-A2F6-A849-0C80-C0ECA321AC38}"/>
              </a:ext>
            </a:extLst>
          </p:cNvPr>
          <p:cNvSpPr>
            <a:spLocks noGrp="1" noRot="1" noChangeAspect="1"/>
          </p:cNvSpPr>
          <p:nvPr>
            <p:ph type="sldImg" idx="2"/>
          </p:nvPr>
        </p:nvSpPr>
        <p:spPr>
          <a:xfrm>
            <a:off x="3563938" y="558800"/>
            <a:ext cx="4960937" cy="27908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6989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5" name="Google Shape;24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7:notes"/>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p7: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1:notes"/>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p11: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0:notes"/>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3" name="Google Shape;273;p30: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31:notes"/>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5" name="Google Shape;285;p31: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4d9c915363f39106_140:notes"/>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7" name="Google Shape;297;g4d9c915363f39106_140: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32:notes"/>
          <p:cNvSpPr txBox="1">
            <a:spLocks noGrp="1"/>
          </p:cNvSpPr>
          <p:nvPr>
            <p:ph type="body" idx="1"/>
          </p:nvPr>
        </p:nvSpPr>
        <p:spPr>
          <a:xfrm>
            <a:off x="1219200" y="3257550"/>
            <a:ext cx="9753600" cy="308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p32:notes"/>
          <p:cNvSpPr>
            <a:spLocks noGrp="1" noRot="1" noChangeAspect="1"/>
          </p:cNvSpPr>
          <p:nvPr>
            <p:ph type="sldImg" idx="2"/>
          </p:nvPr>
        </p:nvSpPr>
        <p:spPr>
          <a:xfrm>
            <a:off x="3810000" y="514350"/>
            <a:ext cx="4573588"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AAD4D-E7CC-4E23-73D1-DF6A7A22113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E4B8D07-73C0-DE6E-A38E-1015D4F3F563}"/>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3102A44-11AF-A172-4F6A-078950F8ACA6}"/>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6BEE6619-8263-86C7-6F5B-5537C7F4FF27}"/>
              </a:ext>
            </a:extLst>
          </p:cNvPr>
          <p:cNvSpPr>
            <a:spLocks noGrp="1"/>
          </p:cNvSpPr>
          <p:nvPr>
            <p:ph type="sldNum" sz="quarter" idx="5"/>
          </p:nvPr>
        </p:nvSpPr>
        <p:spPr/>
        <p:txBody>
          <a:bodyPr/>
          <a:lstStyle/>
          <a:p>
            <a:fld id="{BAFCF89D-3247-40F8-A406-4D575A88D2AD}" type="slidenum">
              <a:rPr lang="es-CO" smtClean="0"/>
              <a:t>31</a:t>
            </a:fld>
            <a:endParaRPr lang="es-CO"/>
          </a:p>
        </p:txBody>
      </p:sp>
    </p:spTree>
    <p:extLst>
      <p:ext uri="{BB962C8B-B14F-4D97-AF65-F5344CB8AC3E}">
        <p14:creationId xmlns:p14="http://schemas.microsoft.com/office/powerpoint/2010/main" val="1348093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9:notes"/>
          <p:cNvSpPr txBox="1">
            <a:spLocks noGrp="1"/>
          </p:cNvSpPr>
          <p:nvPr>
            <p:ph type="body" idx="1"/>
          </p:nvPr>
        </p:nvSpPr>
        <p:spPr>
          <a:xfrm>
            <a:off x="1208476" y="3536365"/>
            <a:ext cx="9667804" cy="335024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48" name="Google Shape;348;p19:notes"/>
          <p:cNvSpPr>
            <a:spLocks noGrp="1" noRot="1" noChangeAspect="1"/>
          </p:cNvSpPr>
          <p:nvPr>
            <p:ph type="sldImg" idx="2"/>
          </p:nvPr>
        </p:nvSpPr>
        <p:spPr>
          <a:xfrm>
            <a:off x="3563938" y="558800"/>
            <a:ext cx="4960937" cy="27908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12387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d9c915363f39106_1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0" name="Google Shape;160;g4d9c915363f39106_1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1" name="Google Shape;18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9" name="Google Shape;18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D1DCEF-7AB9-4B38-A88E-6EA67E9AD8A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21088096-BB80-491A-8F93-F535D7A573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297EDA56-A697-4674-ADC7-1289998E8ABA}"/>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5" name="Marcador de pie de página 4">
            <a:extLst>
              <a:ext uri="{FF2B5EF4-FFF2-40B4-BE49-F238E27FC236}">
                <a16:creationId xmlns:a16="http://schemas.microsoft.com/office/drawing/2014/main" id="{8BB7CE1B-242A-4444-B63D-2B067637ED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B31176D-EA56-4900-9A3C-5BB0CB22072D}"/>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2367271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60B1D8-025F-4BBA-AE72-F93D0A69907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FAA6ACCE-1949-4689-8C74-C02A10D66A01}"/>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E4F2B21-1C93-4497-9E70-10F735440729}"/>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5" name="Marcador de pie de página 4">
            <a:extLst>
              <a:ext uri="{FF2B5EF4-FFF2-40B4-BE49-F238E27FC236}">
                <a16:creationId xmlns:a16="http://schemas.microsoft.com/office/drawing/2014/main" id="{97D7D600-1CF4-4885-8CDD-F2F82EA8E38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5237451-B5B5-422E-95C3-EADE8B7B75D3}"/>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1451695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0F671F1-FF4D-4ACD-9256-C3A0FD4B0F6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77AEEA6F-2CD3-4F9F-AE18-8E58D9B867EE}"/>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0B464E3-7D6C-4059-B28E-F857DBC6B2AB}"/>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5" name="Marcador de pie de página 4">
            <a:extLst>
              <a:ext uri="{FF2B5EF4-FFF2-40B4-BE49-F238E27FC236}">
                <a16:creationId xmlns:a16="http://schemas.microsoft.com/office/drawing/2014/main" id="{1C26361A-26A1-4C4B-99DC-E4D801AE849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39C9D21-E106-425A-B626-AF3D981489DD}"/>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2171462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23"/>
        <p:cNvGrpSpPr/>
        <p:nvPr/>
      </p:nvGrpSpPr>
      <p:grpSpPr>
        <a:xfrm>
          <a:off x="0" y="0"/>
          <a:ext cx="0" cy="0"/>
          <a:chOff x="0" y="0"/>
          <a:chExt cx="0" cy="0"/>
        </a:xfrm>
      </p:grpSpPr>
      <p:sp>
        <p:nvSpPr>
          <p:cNvPr id="24" name="Google Shape;24;p23"/>
          <p:cNvSpPr txBox="1">
            <a:spLocks noGrp="1"/>
          </p:cNvSpPr>
          <p:nvPr>
            <p:ph type="title"/>
          </p:nvPr>
        </p:nvSpPr>
        <p:spPr>
          <a:xfrm>
            <a:off x="2723134" y="2574163"/>
            <a:ext cx="6745800" cy="1778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11500" b="1" i="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3"/>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6" name="Google Shape;26;p23"/>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7" name="Google Shape;27;p23"/>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3133077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51"/>
        <p:cNvGrpSpPr/>
        <p:nvPr/>
      </p:nvGrpSpPr>
      <p:grpSpPr>
        <a:xfrm>
          <a:off x="0" y="0"/>
          <a:ext cx="0" cy="0"/>
          <a:chOff x="0" y="0"/>
          <a:chExt cx="0" cy="0"/>
        </a:xfrm>
      </p:grpSpPr>
      <p:sp>
        <p:nvSpPr>
          <p:cNvPr id="52" name="Google Shape;52;p43"/>
          <p:cNvSpPr txBox="1">
            <a:spLocks noGrp="1"/>
          </p:cNvSpPr>
          <p:nvPr>
            <p:ph type="title"/>
          </p:nvPr>
        </p:nvSpPr>
        <p:spPr>
          <a:xfrm>
            <a:off x="2723134" y="2574163"/>
            <a:ext cx="6745800" cy="1778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11500" b="1" i="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43"/>
          <p:cNvSpPr txBox="1">
            <a:spLocks noGrp="1"/>
          </p:cNvSpPr>
          <p:nvPr>
            <p:ph type="body" idx="1"/>
          </p:nvPr>
        </p:nvSpPr>
        <p:spPr>
          <a:xfrm>
            <a:off x="1568958" y="1083310"/>
            <a:ext cx="8579400" cy="4464000"/>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b="0" i="0">
                <a:solidFill>
                  <a:schemeClr val="dk1"/>
                </a:solidFill>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4" name="Google Shape;54;p43"/>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3"/>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43"/>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Tree>
    <p:extLst>
      <p:ext uri="{BB962C8B-B14F-4D97-AF65-F5344CB8AC3E}">
        <p14:creationId xmlns:p14="http://schemas.microsoft.com/office/powerpoint/2010/main" val="957249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obj">
  <p:cSld name="Title Slide">
    <p:spTree>
      <p:nvGrpSpPr>
        <p:cNvPr id="1" name="Shape 11"/>
        <p:cNvGrpSpPr/>
        <p:nvPr/>
      </p:nvGrpSpPr>
      <p:grpSpPr>
        <a:xfrm>
          <a:off x="0" y="0"/>
          <a:ext cx="0" cy="0"/>
          <a:chOff x="0" y="0"/>
          <a:chExt cx="0" cy="0"/>
        </a:xfrm>
      </p:grpSpPr>
      <p:sp>
        <p:nvSpPr>
          <p:cNvPr id="12" name="Google Shape;12;p21"/>
          <p:cNvSpPr txBox="1">
            <a:spLocks noGrp="1"/>
          </p:cNvSpPr>
          <p:nvPr>
            <p:ph type="ctrTitle"/>
          </p:nvPr>
        </p:nvSpPr>
        <p:spPr>
          <a:xfrm>
            <a:off x="3555238" y="2103247"/>
            <a:ext cx="4852800" cy="1245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8000" b="0" i="0">
                <a:solidFill>
                  <a:schemeClr val="lt1"/>
                </a:solidFill>
                <a:latin typeface="Lucida Sans"/>
                <a:ea typeface="Lucida Sans"/>
                <a:cs typeface="Lucida Sans"/>
                <a:sym typeface="Lucida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1"/>
          <p:cNvSpPr txBox="1">
            <a:spLocks noGrp="1"/>
          </p:cNvSpPr>
          <p:nvPr>
            <p:ph type="subTitle" idx="1"/>
          </p:nvPr>
        </p:nvSpPr>
        <p:spPr>
          <a:xfrm>
            <a:off x="1828800" y="3840480"/>
            <a:ext cx="8534400" cy="17145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21"/>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5" name="Google Shape;15;p21"/>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 name="Google Shape;16;p21"/>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1115121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7"/>
        <p:cNvGrpSpPr/>
        <p:nvPr/>
      </p:nvGrpSpPr>
      <p:grpSpPr>
        <a:xfrm>
          <a:off x="0" y="0"/>
          <a:ext cx="0" cy="0"/>
          <a:chOff x="0" y="0"/>
          <a:chExt cx="0" cy="0"/>
        </a:xfrm>
      </p:grpSpPr>
      <p:sp>
        <p:nvSpPr>
          <p:cNvPr id="18" name="Google Shape;18;p22"/>
          <p:cNvSpPr txBox="1">
            <a:spLocks noGrp="1"/>
          </p:cNvSpPr>
          <p:nvPr>
            <p:ph type="title"/>
          </p:nvPr>
        </p:nvSpPr>
        <p:spPr>
          <a:xfrm>
            <a:off x="2723134" y="2574163"/>
            <a:ext cx="6745800" cy="1778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11500" b="1" i="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2"/>
          <p:cNvSpPr txBox="1">
            <a:spLocks noGrp="1"/>
          </p:cNvSpPr>
          <p:nvPr>
            <p:ph type="body" idx="1"/>
          </p:nvPr>
        </p:nvSpPr>
        <p:spPr>
          <a:xfrm>
            <a:off x="1568958" y="1083310"/>
            <a:ext cx="8579400" cy="4464000"/>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b="0" i="0">
                <a:solidFill>
                  <a:schemeClr val="dk1"/>
                </a:solidFill>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0" name="Google Shape;20;p22"/>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 name="Google Shape;21;p22"/>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 name="Google Shape;22;p22"/>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336547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3"/>
        <p:cNvGrpSpPr/>
        <p:nvPr/>
      </p:nvGrpSpPr>
      <p:grpSpPr>
        <a:xfrm>
          <a:off x="0" y="0"/>
          <a:ext cx="0" cy="0"/>
          <a:chOff x="0" y="0"/>
          <a:chExt cx="0" cy="0"/>
        </a:xfrm>
      </p:grpSpPr>
      <p:sp>
        <p:nvSpPr>
          <p:cNvPr id="24" name="Google Shape;24;p23"/>
          <p:cNvSpPr txBox="1">
            <a:spLocks noGrp="1"/>
          </p:cNvSpPr>
          <p:nvPr>
            <p:ph type="title"/>
          </p:nvPr>
        </p:nvSpPr>
        <p:spPr>
          <a:xfrm>
            <a:off x="2723134" y="2574163"/>
            <a:ext cx="6745800" cy="1778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11500" b="1" i="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3"/>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6" name="Google Shape;26;p23"/>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7" name="Google Shape;27;p23"/>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1478043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8"/>
        <p:cNvGrpSpPr/>
        <p:nvPr/>
      </p:nvGrpSpPr>
      <p:grpSpPr>
        <a:xfrm>
          <a:off x="0" y="0"/>
          <a:ext cx="0" cy="0"/>
          <a:chOff x="0" y="0"/>
          <a:chExt cx="0" cy="0"/>
        </a:xfrm>
      </p:grpSpPr>
      <p:sp>
        <p:nvSpPr>
          <p:cNvPr id="29" name="Google Shape;29;p24"/>
          <p:cNvSpPr txBox="1">
            <a:spLocks noGrp="1"/>
          </p:cNvSpPr>
          <p:nvPr>
            <p:ph type="title"/>
          </p:nvPr>
        </p:nvSpPr>
        <p:spPr>
          <a:xfrm>
            <a:off x="2723134" y="2574163"/>
            <a:ext cx="6745800" cy="1778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sz="11500" b="1" i="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4"/>
          <p:cNvSpPr txBox="1">
            <a:spLocks noGrp="1"/>
          </p:cNvSpPr>
          <p:nvPr>
            <p:ph type="body" idx="1"/>
          </p:nvPr>
        </p:nvSpPr>
        <p:spPr>
          <a:xfrm>
            <a:off x="609600" y="1577340"/>
            <a:ext cx="5303400" cy="4526400"/>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1" name="Google Shape;31;p24"/>
          <p:cNvSpPr txBox="1">
            <a:spLocks noGrp="1"/>
          </p:cNvSpPr>
          <p:nvPr>
            <p:ph type="body" idx="2"/>
          </p:nvPr>
        </p:nvSpPr>
        <p:spPr>
          <a:xfrm>
            <a:off x="6278880" y="1577340"/>
            <a:ext cx="5303400" cy="4526400"/>
          </a:xfrm>
          <a:prstGeom prst="rect">
            <a:avLst/>
          </a:prstGeom>
          <a:noFill/>
          <a:ln>
            <a:noFill/>
          </a:ln>
        </p:spPr>
        <p:txBody>
          <a:bodyPr spcFirstLastPara="1" wrap="square" lIns="0" tIns="0" rIns="0" bIns="0" anchor="t" anchorCtr="0">
            <a:sp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24"/>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3" name="Google Shape;33;p24"/>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4" name="Google Shape;34;p24"/>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3993586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5"/>
        <p:cNvGrpSpPr/>
        <p:nvPr/>
      </p:nvGrpSpPr>
      <p:grpSpPr>
        <a:xfrm>
          <a:off x="0" y="0"/>
          <a:ext cx="0" cy="0"/>
          <a:chOff x="0" y="0"/>
          <a:chExt cx="0" cy="0"/>
        </a:xfrm>
      </p:grpSpPr>
      <p:sp>
        <p:nvSpPr>
          <p:cNvPr id="36" name="Google Shape;36;p25"/>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25"/>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8" name="Google Shape;38;p25"/>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315709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557717-3813-4477-8F30-133A38B2682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B4CFF61F-CFB8-4C10-9FBE-C7D06C347729}"/>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6A76601-8F60-41D6-88EE-BA165B4F69B1}"/>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5" name="Marcador de pie de página 4">
            <a:extLst>
              <a:ext uri="{FF2B5EF4-FFF2-40B4-BE49-F238E27FC236}">
                <a16:creationId xmlns:a16="http://schemas.microsoft.com/office/drawing/2014/main" id="{C16A94F0-95CA-41DF-AFE2-F4F4395491E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A85488D-A937-47DF-8417-5D606E6CE92B}"/>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1486499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C346B6-8FF4-4D32-9B9D-E0EA67FD17C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E615575-698A-4701-81F0-29C9C0A7E3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26DE7ED5-3154-4278-B7A3-4CDAA9A4A6F1}"/>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5" name="Marcador de pie de página 4">
            <a:extLst>
              <a:ext uri="{FF2B5EF4-FFF2-40B4-BE49-F238E27FC236}">
                <a16:creationId xmlns:a16="http://schemas.microsoft.com/office/drawing/2014/main" id="{7C2AB2FB-F64E-4534-BD86-3337F43922F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8469253-61CC-426D-8467-7FDBE095EC5D}"/>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920777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4F9427-377C-42BB-A740-6B5BFA39370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6E7B0CA-93E5-4B81-935E-6030F3509C58}"/>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9204DEA1-9582-47E6-95E2-09A7CFE183E7}"/>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BA4DD6A3-A89A-4F13-AFE6-C0AA5745F055}"/>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6" name="Marcador de pie de página 5">
            <a:extLst>
              <a:ext uri="{FF2B5EF4-FFF2-40B4-BE49-F238E27FC236}">
                <a16:creationId xmlns:a16="http://schemas.microsoft.com/office/drawing/2014/main" id="{C37C2B9C-1D73-44CE-B409-79D92073248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ED71B58-E3BD-4AA6-80C6-AF53C81A7F03}"/>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3558917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C013FC-A191-4897-8E41-3A0B34BA206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F83F685-D924-43B4-9384-2897E0DB67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C80C1C6E-24AE-4419-B277-5A49C979E748}"/>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75EF5ECA-D690-4062-84C4-7DDD5CB80B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239173E9-EF68-4EF5-AC44-C1EC4B7B9D01}"/>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AE59A67-59DB-486E-A181-263CC64D9F6D}"/>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8" name="Marcador de pie de página 7">
            <a:extLst>
              <a:ext uri="{FF2B5EF4-FFF2-40B4-BE49-F238E27FC236}">
                <a16:creationId xmlns:a16="http://schemas.microsoft.com/office/drawing/2014/main" id="{D3900A0F-1D98-43E5-B00D-FD2CC2300F77}"/>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A602D47C-B7A4-4B8B-AD1B-29181850287F}"/>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698867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BAF4B9-61C9-496D-BBEF-6766B969C7B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4E167FE-CF33-43B1-91BB-7B26D6E97761}"/>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4" name="Marcador de pie de página 3">
            <a:extLst>
              <a:ext uri="{FF2B5EF4-FFF2-40B4-BE49-F238E27FC236}">
                <a16:creationId xmlns:a16="http://schemas.microsoft.com/office/drawing/2014/main" id="{606232C3-8B6E-49E1-96C3-2A47A8C1FA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F3D90DB9-9A6D-48AC-9E9D-88F852B50A4D}"/>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1996374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C1017D-5B5F-4719-9E4F-7E9937E3EABD}"/>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3" name="Marcador de pie de página 2">
            <a:extLst>
              <a:ext uri="{FF2B5EF4-FFF2-40B4-BE49-F238E27FC236}">
                <a16:creationId xmlns:a16="http://schemas.microsoft.com/office/drawing/2014/main" id="{6BEDFDCB-F05F-402B-AFA4-BB74F0AEB35D}"/>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55AF9D19-A0E0-456B-AEEC-CFD76B1D2552}"/>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1180942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13E87-27D2-4626-949C-9F3DA475BCB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B78D2F0-D8E4-4217-B5CF-DDE1DEFC94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2F2DDA7-0CF1-4C2E-AD84-ED5F95C306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2A8B08DF-F867-4929-88EA-7BDF51B98607}"/>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6" name="Marcador de pie de página 5">
            <a:extLst>
              <a:ext uri="{FF2B5EF4-FFF2-40B4-BE49-F238E27FC236}">
                <a16:creationId xmlns:a16="http://schemas.microsoft.com/office/drawing/2014/main" id="{FD4D178D-C4D6-44AA-A5E5-216A35E7420C}"/>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986190E-30DD-47A2-9441-E969D60709B5}"/>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1636033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229B1C-ABBD-4FBF-911B-411F75D533F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2733B75-E69B-40C5-836B-9851F5F833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AF45C83-F287-4810-B075-31A08B052B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F6965126-6A1A-46B5-B800-39A68193408D}"/>
              </a:ext>
            </a:extLst>
          </p:cNvPr>
          <p:cNvSpPr>
            <a:spLocks noGrp="1"/>
          </p:cNvSpPr>
          <p:nvPr>
            <p:ph type="dt" sz="half" idx="10"/>
          </p:nvPr>
        </p:nvSpPr>
        <p:spPr/>
        <p:txBody>
          <a:bodyPr/>
          <a:lstStyle/>
          <a:p>
            <a:fld id="{D1D434CE-454E-46B3-9066-73DC272F0FB5}" type="datetimeFigureOut">
              <a:rPr lang="es-CO" smtClean="0"/>
              <a:t>3/06/2026</a:t>
            </a:fld>
            <a:endParaRPr lang="es-CO"/>
          </a:p>
        </p:txBody>
      </p:sp>
      <p:sp>
        <p:nvSpPr>
          <p:cNvPr id="6" name="Marcador de pie de página 5">
            <a:extLst>
              <a:ext uri="{FF2B5EF4-FFF2-40B4-BE49-F238E27FC236}">
                <a16:creationId xmlns:a16="http://schemas.microsoft.com/office/drawing/2014/main" id="{A73F0BE3-B9E3-40ED-9A84-66AABE2D732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DFE623D-F4F6-4364-87C2-22EA8742382F}"/>
              </a:ext>
            </a:extLst>
          </p:cNvPr>
          <p:cNvSpPr>
            <a:spLocks noGrp="1"/>
          </p:cNvSpPr>
          <p:nvPr>
            <p:ph type="sldNum" sz="quarter" idx="12"/>
          </p:nvPr>
        </p:nvSpPr>
        <p:spPr/>
        <p:txBody>
          <a:bodyPr/>
          <a:lstStyle/>
          <a:p>
            <a:fld id="{3A55BFC1-8E9D-4E56-9F0E-90957D8AFE75}" type="slidenum">
              <a:rPr lang="es-CO" smtClean="0"/>
              <a:t>‹Nº›</a:t>
            </a:fld>
            <a:endParaRPr lang="es-CO"/>
          </a:p>
        </p:txBody>
      </p:sp>
    </p:spTree>
    <p:extLst>
      <p:ext uri="{BB962C8B-B14F-4D97-AF65-F5344CB8AC3E}">
        <p14:creationId xmlns:p14="http://schemas.microsoft.com/office/powerpoint/2010/main" val="288398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F878F563-8C07-49A6-8871-C2FE1ABE8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A6D9D8F-B19C-49B7-A986-A2B531C636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F736AF6-8CBF-473B-9D7E-13F935B327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D434CE-454E-46B3-9066-73DC272F0FB5}" type="datetimeFigureOut">
              <a:rPr lang="es-CO" smtClean="0"/>
              <a:t>3/06/2026</a:t>
            </a:fld>
            <a:endParaRPr lang="es-CO"/>
          </a:p>
        </p:txBody>
      </p:sp>
      <p:sp>
        <p:nvSpPr>
          <p:cNvPr id="5" name="Marcador de pie de página 4">
            <a:extLst>
              <a:ext uri="{FF2B5EF4-FFF2-40B4-BE49-F238E27FC236}">
                <a16:creationId xmlns:a16="http://schemas.microsoft.com/office/drawing/2014/main" id="{83D9A251-DC74-4AC6-AA67-1D56FA0A63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75B7EDF9-6C90-4275-8ACB-3782368851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55BFC1-8E9D-4E56-9F0E-90957D8AFE75}" type="slidenum">
              <a:rPr lang="es-CO" smtClean="0"/>
              <a:t>‹Nº›</a:t>
            </a:fld>
            <a:endParaRPr lang="es-CO"/>
          </a:p>
        </p:txBody>
      </p:sp>
    </p:spTree>
    <p:extLst>
      <p:ext uri="{BB962C8B-B14F-4D97-AF65-F5344CB8AC3E}">
        <p14:creationId xmlns:p14="http://schemas.microsoft.com/office/powerpoint/2010/main" val="1002801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0"/>
          <p:cNvSpPr txBox="1">
            <a:spLocks noGrp="1"/>
          </p:cNvSpPr>
          <p:nvPr>
            <p:ph type="title"/>
          </p:nvPr>
        </p:nvSpPr>
        <p:spPr>
          <a:xfrm>
            <a:off x="2723134" y="2574163"/>
            <a:ext cx="6745800" cy="17781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1500" b="1" i="0" u="none" strike="noStrike" cap="none">
                <a:solidFill>
                  <a:schemeClr val="lt1"/>
                </a:solidFill>
                <a:latin typeface="Tahoma"/>
                <a:ea typeface="Tahoma"/>
                <a:cs typeface="Tahoma"/>
                <a:sym typeface="Tahom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0"/>
          <p:cNvSpPr txBox="1">
            <a:spLocks noGrp="1"/>
          </p:cNvSpPr>
          <p:nvPr>
            <p:ph type="body" idx="1"/>
          </p:nvPr>
        </p:nvSpPr>
        <p:spPr>
          <a:xfrm>
            <a:off x="1568958" y="1083310"/>
            <a:ext cx="8579400" cy="4464000"/>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8" name="Google Shape;8;p20"/>
          <p:cNvSpPr txBox="1">
            <a:spLocks noGrp="1"/>
          </p:cNvSpPr>
          <p:nvPr>
            <p:ph type="ftr" idx="11"/>
          </p:nvPr>
        </p:nvSpPr>
        <p:spPr>
          <a:xfrm>
            <a:off x="4145280" y="6377940"/>
            <a:ext cx="3901500" cy="342900"/>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9" name="Google Shape;9;p20"/>
          <p:cNvSpPr txBox="1">
            <a:spLocks noGrp="1"/>
          </p:cNvSpPr>
          <p:nvPr>
            <p:ph type="dt" idx="10"/>
          </p:nvPr>
        </p:nvSpPr>
        <p:spPr>
          <a:xfrm>
            <a:off x="609600" y="6377940"/>
            <a:ext cx="2804100" cy="3429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0" name="Google Shape;10;p20"/>
          <p:cNvSpPr txBox="1">
            <a:spLocks noGrp="1"/>
          </p:cNvSpPr>
          <p:nvPr>
            <p:ph type="sldNum" idx="12"/>
          </p:nvPr>
        </p:nvSpPr>
        <p:spPr>
          <a:xfrm>
            <a:off x="8778240" y="6377940"/>
            <a:ext cx="2804100" cy="3429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dirty="0"/>
          </a:p>
        </p:txBody>
      </p:sp>
    </p:spTree>
    <p:extLst>
      <p:ext uri="{BB962C8B-B14F-4D97-AF65-F5344CB8AC3E}">
        <p14:creationId xmlns:p14="http://schemas.microsoft.com/office/powerpoint/2010/main" val="796982403"/>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4.jp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9">
          <a:extLst>
            <a:ext uri="{FF2B5EF4-FFF2-40B4-BE49-F238E27FC236}">
              <a16:creationId xmlns:a16="http://schemas.microsoft.com/office/drawing/2014/main" id="{92590D69-518B-8001-7343-B7C9BD214210}"/>
            </a:ext>
          </a:extLst>
        </p:cNvPr>
        <p:cNvGrpSpPr/>
        <p:nvPr/>
      </p:nvGrpSpPr>
      <p:grpSpPr>
        <a:xfrm>
          <a:off x="0" y="0"/>
          <a:ext cx="0" cy="0"/>
          <a:chOff x="0" y="0"/>
          <a:chExt cx="0" cy="0"/>
        </a:xfrm>
      </p:grpSpPr>
      <p:pic>
        <p:nvPicPr>
          <p:cNvPr id="350" name="Google Shape;350;p19">
            <a:extLst>
              <a:ext uri="{FF2B5EF4-FFF2-40B4-BE49-F238E27FC236}">
                <a16:creationId xmlns:a16="http://schemas.microsoft.com/office/drawing/2014/main" id="{9319DA66-9A30-ACF6-877B-9F2A5AD176A2}"/>
              </a:ext>
            </a:extLst>
          </p:cNvPr>
          <p:cNvPicPr preferRelativeResize="0"/>
          <p:nvPr/>
        </p:nvPicPr>
        <p:blipFill rotWithShape="1">
          <a:blip r:embed="rId3">
            <a:alphaModFix/>
          </a:blip>
          <a:srcRect/>
          <a:stretch/>
        </p:blipFill>
        <p:spPr>
          <a:xfrm>
            <a:off x="-1" y="0"/>
            <a:ext cx="12192000" cy="6858000"/>
          </a:xfrm>
          <a:prstGeom prst="rect">
            <a:avLst/>
          </a:prstGeom>
          <a:noFill/>
          <a:ln>
            <a:noFill/>
          </a:ln>
        </p:spPr>
      </p:pic>
      <p:pic>
        <p:nvPicPr>
          <p:cNvPr id="356" name="Google Shape;356;p19">
            <a:extLst>
              <a:ext uri="{FF2B5EF4-FFF2-40B4-BE49-F238E27FC236}">
                <a16:creationId xmlns:a16="http://schemas.microsoft.com/office/drawing/2014/main" id="{779F3292-C03C-E4C9-2DCE-22682C0C67C6}"/>
              </a:ext>
            </a:extLst>
          </p:cNvPr>
          <p:cNvPicPr preferRelativeResize="0"/>
          <p:nvPr/>
        </p:nvPicPr>
        <p:blipFill rotWithShape="1">
          <a:blip r:embed="rId4">
            <a:alphaModFix/>
          </a:blip>
          <a:srcRect r="61530"/>
          <a:stretch/>
        </p:blipFill>
        <p:spPr>
          <a:xfrm>
            <a:off x="10826675" y="0"/>
            <a:ext cx="1217775" cy="1243274"/>
          </a:xfrm>
          <a:prstGeom prst="rect">
            <a:avLst/>
          </a:prstGeom>
          <a:noFill/>
          <a:ln>
            <a:noFill/>
          </a:ln>
        </p:spPr>
      </p:pic>
      <p:pic>
        <p:nvPicPr>
          <p:cNvPr id="5" name="Imagen 4">
            <a:extLst>
              <a:ext uri="{FF2B5EF4-FFF2-40B4-BE49-F238E27FC236}">
                <a16:creationId xmlns:a16="http://schemas.microsoft.com/office/drawing/2014/main" id="{104F2A8D-E421-422B-EA57-20044999E87C}"/>
              </a:ext>
            </a:extLst>
          </p:cNvPr>
          <p:cNvPicPr>
            <a:picLocks noChangeAspect="1"/>
          </p:cNvPicPr>
          <p:nvPr/>
        </p:nvPicPr>
        <p:blipFill>
          <a:blip r:embed="rId5"/>
          <a:stretch>
            <a:fillRect/>
          </a:stretch>
        </p:blipFill>
        <p:spPr>
          <a:xfrm>
            <a:off x="-35317" y="-30291"/>
            <a:ext cx="1839356" cy="1194947"/>
          </a:xfrm>
          <a:prstGeom prst="rect">
            <a:avLst/>
          </a:prstGeom>
        </p:spPr>
      </p:pic>
      <p:pic>
        <p:nvPicPr>
          <p:cNvPr id="7" name="Imagen 6">
            <a:extLst>
              <a:ext uri="{FF2B5EF4-FFF2-40B4-BE49-F238E27FC236}">
                <a16:creationId xmlns:a16="http://schemas.microsoft.com/office/drawing/2014/main" id="{37162B74-961C-DB7C-EA5E-108246C98F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99074" y="461311"/>
            <a:ext cx="9280052" cy="2472342"/>
          </a:xfrm>
          <a:prstGeom prst="rect">
            <a:avLst/>
          </a:prstGeom>
        </p:spPr>
      </p:pic>
      <p:sp>
        <p:nvSpPr>
          <p:cNvPr id="9" name="Rectángulo 8">
            <a:extLst>
              <a:ext uri="{FF2B5EF4-FFF2-40B4-BE49-F238E27FC236}">
                <a16:creationId xmlns:a16="http://schemas.microsoft.com/office/drawing/2014/main" id="{11A44BE3-692F-ACB7-C68E-91A4D9B1D58D}"/>
              </a:ext>
            </a:extLst>
          </p:cNvPr>
          <p:cNvSpPr/>
          <p:nvPr/>
        </p:nvSpPr>
        <p:spPr>
          <a:xfrm>
            <a:off x="1042757" y="2251611"/>
            <a:ext cx="9636369" cy="4190891"/>
          </a:xfrm>
          <a:prstGeom prst="rect">
            <a:avLst/>
          </a:prstGeom>
        </p:spPr>
        <p:txBody>
          <a:bodyPr wrap="square">
            <a:spAutoFit/>
          </a:bodyPr>
          <a:lstStyle/>
          <a:p>
            <a:pPr marL="12700" marR="5080" lvl="0" indent="523875" algn="ctr">
              <a:lnSpc>
                <a:spcPct val="149615"/>
              </a:lnSpc>
              <a:buSzPts val="5200"/>
            </a:pPr>
            <a:r>
              <a:rPr lang="pt-BR" sz="3600" b="1" dirty="0">
                <a:solidFill>
                  <a:schemeClr val="bg1"/>
                </a:solidFill>
                <a:latin typeface="Lato Semibold" panose="020F0502020204030203" pitchFamily="34" charset="0"/>
                <a:ea typeface="Lato Semibold" panose="020F0502020204030203" pitchFamily="34" charset="0"/>
                <a:cs typeface="Lato Semibold" panose="020F0502020204030203" pitchFamily="34" charset="0"/>
              </a:rPr>
              <a:t>SEGUIMIENTO MEMORIAL DE ENTENDIMIENTO -UMUS </a:t>
            </a:r>
          </a:p>
          <a:p>
            <a:pPr marL="12700" marR="5080" lvl="0" indent="523875" algn="ctr">
              <a:lnSpc>
                <a:spcPct val="149615"/>
              </a:lnSpc>
              <a:buSzPts val="5200"/>
            </a:pPr>
            <a:r>
              <a:rPr lang="pt-BR" sz="3600" b="1" dirty="0">
                <a:solidFill>
                  <a:schemeClr val="bg1"/>
                </a:solidFill>
                <a:latin typeface="Lato Semibold" panose="020F0502020204030203" pitchFamily="34" charset="0"/>
                <a:ea typeface="Lato Semibold" panose="020F0502020204030203" pitchFamily="34" charset="0"/>
                <a:cs typeface="Lato Semibold" panose="020F0502020204030203" pitchFamily="34" charset="0"/>
              </a:rPr>
              <a:t>SETP POPAYÁN</a:t>
            </a:r>
          </a:p>
          <a:p>
            <a:pPr marL="12700" marR="5080" lvl="0" indent="523875" algn="ctr">
              <a:lnSpc>
                <a:spcPct val="149615"/>
              </a:lnSpc>
              <a:buSzPts val="5200"/>
            </a:pPr>
            <a:r>
              <a:rPr lang="pt-BR" dirty="0">
                <a:solidFill>
                  <a:schemeClr val="bg1"/>
                </a:solidFill>
                <a:latin typeface="Tahoma"/>
                <a:ea typeface="Tahoma"/>
                <a:cs typeface="Tahoma"/>
                <a:sym typeface="Tahoma"/>
              </a:rPr>
              <a:t>5 DE JUNIO DE 2026</a:t>
            </a:r>
          </a:p>
          <a:p>
            <a:pPr marL="12700" marR="5080" lvl="0" indent="523875" algn="ctr">
              <a:lnSpc>
                <a:spcPct val="149615"/>
              </a:lnSpc>
              <a:buSzPts val="5200"/>
            </a:pPr>
            <a:endParaRPr lang="pt-BR" dirty="0">
              <a:solidFill>
                <a:schemeClr val="bg1"/>
              </a:solidFill>
              <a:latin typeface="Tahoma"/>
              <a:ea typeface="Tahoma"/>
              <a:cs typeface="Tahoma"/>
              <a:sym typeface="Tahoma"/>
            </a:endParaRPr>
          </a:p>
          <a:p>
            <a:pPr marL="12700" marR="5080" lvl="0" indent="523875" algn="ctr">
              <a:lnSpc>
                <a:spcPct val="149615"/>
              </a:lnSpc>
              <a:buSzPts val="5200"/>
            </a:pPr>
            <a:r>
              <a:rPr lang="pt-BR" dirty="0">
                <a:solidFill>
                  <a:schemeClr val="bg1"/>
                </a:solidFill>
                <a:latin typeface="Tahoma"/>
                <a:ea typeface="Tahoma"/>
                <a:cs typeface="Tahoma"/>
                <a:sym typeface="Tahoma"/>
              </a:rPr>
              <a:t>ROBINSON FELIPE ACOSTA ORTEGA</a:t>
            </a:r>
          </a:p>
          <a:p>
            <a:pPr marL="12700" marR="5080" lvl="0" indent="523875" algn="ctr">
              <a:lnSpc>
                <a:spcPct val="149615"/>
              </a:lnSpc>
              <a:buSzPts val="5200"/>
            </a:pPr>
            <a:r>
              <a:rPr lang="pt-BR" dirty="0">
                <a:solidFill>
                  <a:schemeClr val="bg1"/>
                </a:solidFill>
                <a:latin typeface="Tahoma"/>
                <a:ea typeface="Tahoma"/>
                <a:cs typeface="Tahoma"/>
                <a:sym typeface="Tahoma"/>
              </a:rPr>
              <a:t>GERENTE</a:t>
            </a:r>
          </a:p>
        </p:txBody>
      </p:sp>
    </p:spTree>
    <p:extLst>
      <p:ext uri="{BB962C8B-B14F-4D97-AF65-F5344CB8AC3E}">
        <p14:creationId xmlns:p14="http://schemas.microsoft.com/office/powerpoint/2010/main" val="370565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cxnSp>
        <p:nvCxnSpPr>
          <p:cNvPr id="218" name="Google Shape;218;p6"/>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219" name="Google Shape;219;p6"/>
          <p:cNvSpPr txBox="1">
            <a:spLocks noGrp="1"/>
          </p:cNvSpPr>
          <p:nvPr>
            <p:ph type="title"/>
          </p:nvPr>
        </p:nvSpPr>
        <p:spPr>
          <a:xfrm>
            <a:off x="0" y="0"/>
            <a:ext cx="10255624" cy="1006474"/>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sp>
        <p:nvSpPr>
          <p:cNvPr id="220" name="Google Shape;220;p6"/>
          <p:cNvSpPr txBox="1"/>
          <p:nvPr/>
        </p:nvSpPr>
        <p:spPr>
          <a:xfrm>
            <a:off x="0" y="726141"/>
            <a:ext cx="10255624" cy="77096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.1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ajuste</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saldos</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disponibilidad</a:t>
            </a:r>
            <a:r>
              <a:rPr lang="en-US" sz="2400" b="1" i="0" u="none" strike="noStrike" cap="none" dirty="0">
                <a:solidFill>
                  <a:srgbClr val="1F3864"/>
                </a:solidFill>
                <a:latin typeface="Tahoma"/>
                <a:ea typeface="Tahoma"/>
                <a:cs typeface="Tahoma"/>
                <a:sym typeface="Tahoma"/>
              </a:rPr>
              <a:t> </a:t>
            </a:r>
            <a:r>
              <a:rPr lang="en-US" sz="2400" b="1" i="0" u="none" strike="noStrike" cap="none" dirty="0" err="1">
                <a:solidFill>
                  <a:srgbClr val="1F3864"/>
                </a:solidFill>
                <a:latin typeface="Tahoma"/>
                <a:ea typeface="Tahoma"/>
                <a:cs typeface="Tahoma"/>
                <a:sym typeface="Tahoma"/>
              </a:rPr>
              <a:t>inicial</a:t>
            </a:r>
            <a:endParaRPr sz="2400" b="0" i="0" u="none" strike="noStrike" cap="none" dirty="0">
              <a:solidFill>
                <a:srgbClr val="1F3864"/>
              </a:solidFill>
              <a:latin typeface="Tahoma"/>
              <a:ea typeface="Tahoma"/>
              <a:cs typeface="Tahoma"/>
              <a:sym typeface="Tahoma"/>
            </a:endParaRPr>
          </a:p>
        </p:txBody>
      </p:sp>
      <p:sp>
        <p:nvSpPr>
          <p:cNvPr id="221" name="Google Shape;221;p6"/>
          <p:cNvSpPr/>
          <p:nvPr/>
        </p:nvSpPr>
        <p:spPr>
          <a:xfrm>
            <a:off x="11619713" y="5487634"/>
            <a:ext cx="572287" cy="510900"/>
          </a:xfrm>
          <a:prstGeom prst="rightArrow">
            <a:avLst>
              <a:gd name="adj1" fmla="val 50000"/>
              <a:gd name="adj2" fmla="val 50000"/>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222" name="Google Shape;222;p6"/>
          <p:cNvGraphicFramePr/>
          <p:nvPr>
            <p:extLst>
              <p:ext uri="{D42A27DB-BD31-4B8C-83A1-F6EECF244321}">
                <p14:modId xmlns:p14="http://schemas.microsoft.com/office/powerpoint/2010/main" val="3049840208"/>
              </p:ext>
            </p:extLst>
          </p:nvPr>
        </p:nvGraphicFramePr>
        <p:xfrm>
          <a:off x="335279" y="1684959"/>
          <a:ext cx="11284432" cy="4868248"/>
        </p:xfrm>
        <a:graphic>
          <a:graphicData uri="http://schemas.openxmlformats.org/drawingml/2006/table">
            <a:tbl>
              <a:tblPr>
                <a:noFill/>
              </a:tblPr>
              <a:tblGrid>
                <a:gridCol w="1819802">
                  <a:extLst>
                    <a:ext uri="{9D8B030D-6E8A-4147-A177-3AD203B41FA5}">
                      <a16:colId xmlns:a16="http://schemas.microsoft.com/office/drawing/2014/main" val="20000"/>
                    </a:ext>
                  </a:extLst>
                </a:gridCol>
                <a:gridCol w="4499315">
                  <a:extLst>
                    <a:ext uri="{9D8B030D-6E8A-4147-A177-3AD203B41FA5}">
                      <a16:colId xmlns:a16="http://schemas.microsoft.com/office/drawing/2014/main" val="20001"/>
                    </a:ext>
                  </a:extLst>
                </a:gridCol>
                <a:gridCol w="1366754">
                  <a:extLst>
                    <a:ext uri="{9D8B030D-6E8A-4147-A177-3AD203B41FA5}">
                      <a16:colId xmlns:a16="http://schemas.microsoft.com/office/drawing/2014/main" val="20002"/>
                    </a:ext>
                  </a:extLst>
                </a:gridCol>
                <a:gridCol w="1115903">
                  <a:extLst>
                    <a:ext uri="{9D8B030D-6E8A-4147-A177-3AD203B41FA5}">
                      <a16:colId xmlns:a16="http://schemas.microsoft.com/office/drawing/2014/main" val="20003"/>
                    </a:ext>
                  </a:extLst>
                </a:gridCol>
                <a:gridCol w="1241329">
                  <a:extLst>
                    <a:ext uri="{9D8B030D-6E8A-4147-A177-3AD203B41FA5}">
                      <a16:colId xmlns:a16="http://schemas.microsoft.com/office/drawing/2014/main" val="20004"/>
                    </a:ext>
                  </a:extLst>
                </a:gridCol>
                <a:gridCol w="1241329">
                  <a:extLst>
                    <a:ext uri="{9D8B030D-6E8A-4147-A177-3AD203B41FA5}">
                      <a16:colId xmlns:a16="http://schemas.microsoft.com/office/drawing/2014/main" val="20005"/>
                    </a:ext>
                  </a:extLst>
                </a:gridCol>
              </a:tblGrid>
              <a:tr h="249023">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Gastos de operación comercial</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12.917.206.556,35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690.252.391,27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598.857.343,79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13.008.601.603,83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extLst>
                  <a:ext uri="{0D108BD9-81ED-4DB2-BD59-A6C34878D82A}">
                    <a16:rowId xmlns:a16="http://schemas.microsoft.com/office/drawing/2014/main" val="10000"/>
                  </a:ext>
                </a:extLst>
              </a:tr>
              <a:tr h="249023">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Gastos de comercialización y producción</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12.917.206.556,35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690.252.391,27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598.857.343,79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13.008.601.603,83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01"/>
                  </a:ext>
                </a:extLst>
              </a:tr>
              <a:tr h="249023">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2.4.5.01</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Materiales y suministros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40.173.080,48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40.173.080,48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extLst>
                  <a:ext uri="{0D108BD9-81ED-4DB2-BD59-A6C34878D82A}">
                    <a16:rowId xmlns:a16="http://schemas.microsoft.com/office/drawing/2014/main" val="10002"/>
                  </a:ext>
                </a:extLst>
              </a:tr>
              <a:tr h="249023">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2.4.5.01.00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Agricultura, silvicultura y productos de la pesca</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40.173.080,48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40.173.080,48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03"/>
                  </a:ext>
                </a:extLst>
              </a:tr>
              <a:tr h="340382">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2.4.5.01.00.94900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Otros servicios de protección del medio ambiente n.c.p. - Agricultura, silvicultura y productos de la pesca</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40.173.080,48</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40.173.080,48</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40382">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2.4.5.01.00.94900_25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CXP Otros servicios de protección del medio ambiente n.c.p. - Agricultura, silvicultura y productos de la pesca   Recursos Convenio CRC</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40.173.080,48</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40.173.080,48</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49023">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2.4.5.02</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Adquisición de servicios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12.917.206.556,35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530.207.560,35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598.857.343,79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12.848.556.772,91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extLst>
                  <a:ext uri="{0D108BD9-81ED-4DB2-BD59-A6C34878D82A}">
                    <a16:rowId xmlns:a16="http://schemas.microsoft.com/office/drawing/2014/main" val="10006"/>
                  </a:ext>
                </a:extLst>
              </a:tr>
              <a:tr h="249023">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2.4.5.02.05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Servicios de la construcción</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5.694.801.704,09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3.666.019,75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55.743,65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5.698.411.980,19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07"/>
                  </a:ext>
                </a:extLst>
              </a:tr>
              <a:tr h="249023">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2.4.5.02.05.008</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Carreteras (excepto carreteras elevadas); calles - Vías Complementarias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111.337.774,09</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3.666.019,75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55.743,65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114.948.050,19</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40382">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2.4.5.02.05.008.53211</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Carreteras (excepto carreteras elevadas); calles - CXP. Carreteras (excepto carreteras elevadas); calles - Vías Complementarias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55.640.750,00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3.666.019,75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59.306.769,75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40382">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2.4.5.02.05.008.53211_14</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Carreteras (excepto carreteras elevadas); calles - CXP. Carreteras (excepto carreteras elevadas); calles -Aportes Convenio Vías Complementarias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55.640.750,00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3.666.019,75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59.306.769,75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40382">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2.4.5.02.05.008.54252</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Servicios generales de construcción de cables locales y obras conexas - CXP. Carreteras (excepto carreteras elevadas); calles - Vías Complementarias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55.697.024,09</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55.743,65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55.641.280,44</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40382">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2.4.5.02.05.008.54252_11</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Servicios generales de construcción de cables locales y obras conexas - CXP. Carreteras (excepto carreteras elevadas); calles - Aportes Convenios Redes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55.697.024,09</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55.743,65</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55.641.280,44</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49023">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2.4.5.02.05.004</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Patio  y Taller Occidente</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4.177.501.551,00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4.177.501.551,00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249023">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2.4.5.02.05.010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Adquisición Predial</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137.454.504,00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137.454.504,00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249023">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2.4.5.02.05.016</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95" b="0" i="0" u="none" strike="noStrike" cap="none">
                          <a:solidFill>
                            <a:srgbClr val="000000"/>
                          </a:solidFill>
                          <a:latin typeface="Times New Roman"/>
                          <a:ea typeface="Times New Roman"/>
                          <a:cs typeface="Times New Roman"/>
                          <a:sym typeface="Times New Roman"/>
                        </a:rPr>
                        <a:t>Otras obras de la construcción</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1.268.507.875,00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1.268.507.875,00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335726">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2.4.5.02.06</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Servicios de alojamiento; servicios de suministro de comidas y bebidas; servicios de transporte; y servicios de distribución de electricidad, gas y agua</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63.892.700,00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Arial"/>
                          <a:ea typeface="Arial"/>
                          <a:cs typeface="Arial"/>
                          <a:sym typeface="Arial"/>
                        </a:rPr>
                        <a:t>63.892.700,00 </a:t>
                      </a:r>
                      <a:endParaRPr sz="16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1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cxnSp>
        <p:nvCxnSpPr>
          <p:cNvPr id="227" name="Google Shape;227;p8"/>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228" name="Google Shape;228;p8"/>
          <p:cNvSpPr txBox="1">
            <a:spLocks noGrp="1"/>
          </p:cNvSpPr>
          <p:nvPr>
            <p:ph type="title"/>
          </p:nvPr>
        </p:nvSpPr>
        <p:spPr>
          <a:xfrm>
            <a:off x="0" y="0"/>
            <a:ext cx="10255500" cy="6207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sp>
        <p:nvSpPr>
          <p:cNvPr id="229" name="Google Shape;229;p8"/>
          <p:cNvSpPr txBox="1"/>
          <p:nvPr/>
        </p:nvSpPr>
        <p:spPr>
          <a:xfrm>
            <a:off x="-68950" y="853322"/>
            <a:ext cx="10255500" cy="5109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.1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ajuste</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saldos</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disponibilidad</a:t>
            </a:r>
            <a:r>
              <a:rPr lang="en-US" sz="2400" b="1" i="0" u="none" strike="noStrike" cap="none" dirty="0">
                <a:solidFill>
                  <a:srgbClr val="1F3864"/>
                </a:solidFill>
                <a:latin typeface="Tahoma"/>
                <a:ea typeface="Tahoma"/>
                <a:cs typeface="Tahoma"/>
                <a:sym typeface="Tahoma"/>
              </a:rPr>
              <a:t> </a:t>
            </a:r>
            <a:r>
              <a:rPr lang="en-US" sz="2400" b="1" i="0" u="none" strike="noStrike" cap="none" dirty="0" err="1">
                <a:solidFill>
                  <a:srgbClr val="1F3864"/>
                </a:solidFill>
                <a:latin typeface="Tahoma"/>
                <a:ea typeface="Tahoma"/>
                <a:cs typeface="Tahoma"/>
                <a:sym typeface="Tahoma"/>
              </a:rPr>
              <a:t>inicial</a:t>
            </a:r>
            <a:endParaRPr sz="2400" b="0" i="0" u="none" strike="noStrike" cap="none" dirty="0">
              <a:solidFill>
                <a:srgbClr val="1F3864"/>
              </a:solidFill>
              <a:latin typeface="Tahoma"/>
              <a:ea typeface="Tahoma"/>
              <a:cs typeface="Tahoma"/>
              <a:sym typeface="Tahoma"/>
            </a:endParaRPr>
          </a:p>
        </p:txBody>
      </p:sp>
      <p:sp>
        <p:nvSpPr>
          <p:cNvPr id="230" name="Google Shape;230;p8"/>
          <p:cNvSpPr/>
          <p:nvPr/>
        </p:nvSpPr>
        <p:spPr>
          <a:xfrm>
            <a:off x="11744960" y="5626325"/>
            <a:ext cx="447140" cy="426000"/>
          </a:xfrm>
          <a:prstGeom prst="rightArrow">
            <a:avLst>
              <a:gd name="adj1" fmla="val 50000"/>
              <a:gd name="adj2" fmla="val 50000"/>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231" name="Google Shape;231;p8"/>
          <p:cNvGraphicFramePr/>
          <p:nvPr>
            <p:extLst>
              <p:ext uri="{D42A27DB-BD31-4B8C-83A1-F6EECF244321}">
                <p14:modId xmlns:p14="http://schemas.microsoft.com/office/powerpoint/2010/main" val="4003941125"/>
              </p:ext>
            </p:extLst>
          </p:nvPr>
        </p:nvGraphicFramePr>
        <p:xfrm>
          <a:off x="347560" y="1314952"/>
          <a:ext cx="11295801" cy="5278877"/>
        </p:xfrm>
        <a:graphic>
          <a:graphicData uri="http://schemas.openxmlformats.org/drawingml/2006/table">
            <a:tbl>
              <a:tblPr>
                <a:noFill/>
              </a:tblPr>
              <a:tblGrid>
                <a:gridCol w="1821660">
                  <a:extLst>
                    <a:ext uri="{9D8B030D-6E8A-4147-A177-3AD203B41FA5}">
                      <a16:colId xmlns:a16="http://schemas.microsoft.com/office/drawing/2014/main" val="20000"/>
                    </a:ext>
                  </a:extLst>
                </a:gridCol>
                <a:gridCol w="4503845">
                  <a:extLst>
                    <a:ext uri="{9D8B030D-6E8A-4147-A177-3AD203B41FA5}">
                      <a16:colId xmlns:a16="http://schemas.microsoft.com/office/drawing/2014/main" val="20001"/>
                    </a:ext>
                  </a:extLst>
                </a:gridCol>
                <a:gridCol w="1242574">
                  <a:extLst>
                    <a:ext uri="{9D8B030D-6E8A-4147-A177-3AD203B41FA5}">
                      <a16:colId xmlns:a16="http://schemas.microsoft.com/office/drawing/2014/main" val="20002"/>
                    </a:ext>
                  </a:extLst>
                </a:gridCol>
                <a:gridCol w="1242574">
                  <a:extLst>
                    <a:ext uri="{9D8B030D-6E8A-4147-A177-3AD203B41FA5}">
                      <a16:colId xmlns:a16="http://schemas.microsoft.com/office/drawing/2014/main" val="20003"/>
                    </a:ext>
                  </a:extLst>
                </a:gridCol>
                <a:gridCol w="1242574">
                  <a:extLst>
                    <a:ext uri="{9D8B030D-6E8A-4147-A177-3AD203B41FA5}">
                      <a16:colId xmlns:a16="http://schemas.microsoft.com/office/drawing/2014/main" val="20004"/>
                    </a:ext>
                  </a:extLst>
                </a:gridCol>
                <a:gridCol w="1242574">
                  <a:extLst>
                    <a:ext uri="{9D8B030D-6E8A-4147-A177-3AD203B41FA5}">
                      <a16:colId xmlns:a16="http://schemas.microsoft.com/office/drawing/2014/main" val="20005"/>
                    </a:ext>
                  </a:extLst>
                </a:gridCol>
              </a:tblGrid>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prestados a las empresas y servicios de producción </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7.158.512.152,26 </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526.541.540,60 </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598.801.600,14 </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7.086.252.092,72 </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00"/>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2.4.5.02.08.001</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Área Técnica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139.200.000,00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139.200.000,00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2.4.5.02.08.002</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Gestión ambiental</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169.233.333,00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169.233.333,00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Área Administrativa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320.284.932,64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320.284.932,64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2.4.5.02.08.005</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Área Financiera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250.800.000,00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250.800.000,00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Comunicaciones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444.500.000,00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444.500.000,00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2.4.5.02.08.007</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Socialización, educación, cult ciudadana y promoción del SETP</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157.593.503,00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157.593.503,00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2.4.5.02.08.008</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Gestión social</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323.840.000,00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323.840.000,00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2.4.5.02.08.009</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Gestión Planeación</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236.400.000,00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236.400.000,00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Área jurídica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565.200.000,00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126.541.540,60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198.801.600,14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492.939.940,46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8830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2.4.5.02.08.010.82120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asesoramiento y representación jurídica relativos a otros campos del derecho - Área jurídica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565.200.000,00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126.541.540,60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198.801.600,14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492.939.940,46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0540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2.4.5.02.08.010.82120_3</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asesoramiento y representación jurídica relativos a otros campos del derecho - Área jurídica   Aportes Ente Territorial</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126.541.540,60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126.541.540,60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30540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2.4.5.02.08.010.82120_12</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asesoramiento y representación jurídica relativos a otros campos del derecho - Área jurídica   OTROS APORTES DEL ENTE GESTOR "COSTOS ADICIONALES"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565.200.000,00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198.801.600,14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366.398.399,86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2.4.5.02.08.011</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Operaciones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893.515.067,36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893.515.067,36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2.4.5.02.08.011.83323</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ingeniería en proyectos de transporte - Operaciones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893.515.067,36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893.515.067,36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2.4.5.02.08.011.83323_3</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ingeniería en proyectos de transporte - Operaciones   Aportes Ente Territorial</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30540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2.4.5.02.08.011.83323_12</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ingeniería en proyectos de transporte - Operaciones   OTROS APORTES DEL ENTE GESTOR "COSTOS ADICIONALES"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834.715.067,36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434.715.067,36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2.4.5.02.08.011.83323_19</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ingeniería en proyectos de transporte - Operaciones   CXP Aportes Ente Territorial</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30.000.000,00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r h="24552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2.4.5.02.08.011.83323_20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Servicios de ingeniería en proyectos de transporte - Operaciones   CXP Aportes Costos Adicionales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28.800.000,00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28.800.000,00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8"/>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2.4.5.02.08.015</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Interventoría - Patio y taller Occidente - Interventorías Movilidad Futura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612.913.206,30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612.913.206,30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9"/>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2.4.5.02.08,025</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Sistema tecnologico gestión y control de flota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1.415.285.039,69</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1.415.285.039,69</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0"/>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2.4.5.02.08.026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Sistema de recaudo centralizado</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930.581.453,26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930.581.453,26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1"/>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2.4.5.02.08.027</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Interventoría Sistema tecnologico gestión y control de flota</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378.038.849,44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378.038.849,44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2"/>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2.4.5.02.08.028</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Interventoría Sistema de recaudo centralizado</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321.126.767,56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321.126.767,56</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3"/>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2.4.5.15</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Disponibilidad Final</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119.871.750,44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119.871.750,44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4"/>
                  </a:ext>
                </a:extLst>
              </a:tr>
              <a:tr h="174038">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2.4.5.15.01</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Diferencia Ingresos y Gastos </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119.871.750,44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119.871.750,44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5"/>
                  </a:ext>
                </a:extLst>
              </a:tr>
              <a:tr h="174038">
                <a:tc>
                  <a:txBody>
                    <a:bodyPr/>
                    <a:lstStyle/>
                    <a:p>
                      <a:pPr marL="0" marR="0" lvl="0" indent="0" algn="l" rtl="0">
                        <a:lnSpc>
                          <a:spcPct val="100000"/>
                        </a:lnSpc>
                        <a:spcBef>
                          <a:spcPts val="0"/>
                        </a:spcBef>
                        <a:spcAft>
                          <a:spcPts val="0"/>
                        </a:spcAft>
                        <a:buNone/>
                      </a:pPr>
                      <a:r>
                        <a:rPr lang="en-US" sz="900" b="0" i="0" u="none" strike="noStrike" cap="none" dirty="0">
                          <a:solidFill>
                            <a:srgbClr val="000000"/>
                          </a:solidFill>
                          <a:latin typeface="Times New Roman"/>
                          <a:ea typeface="Times New Roman"/>
                          <a:cs typeface="Times New Roman"/>
                          <a:sym typeface="Times New Roman"/>
                        </a:rPr>
                        <a:t>2.4.5.15.01_2</a:t>
                      </a:r>
                      <a:endParaRPr sz="1600" dirty="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Diferencia Ingresos y Gastos    Aportes Nación Otras Fuentes</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119.871.750,44</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119.871.750,44</a:t>
                      </a:r>
                      <a:endParaRPr sz="1600" dirty="0"/>
                    </a:p>
                  </a:txBody>
                  <a:tcPr marL="9125" marR="9125" marT="9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6"/>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cxnSp>
        <p:nvCxnSpPr>
          <p:cNvPr id="236" name="Google Shape;236;p9"/>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237" name="Google Shape;237;p9"/>
          <p:cNvSpPr txBox="1">
            <a:spLocks noGrp="1"/>
          </p:cNvSpPr>
          <p:nvPr>
            <p:ph type="title"/>
          </p:nvPr>
        </p:nvSpPr>
        <p:spPr>
          <a:xfrm>
            <a:off x="0" y="0"/>
            <a:ext cx="10255624" cy="1006474"/>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sp>
        <p:nvSpPr>
          <p:cNvPr id="238" name="Google Shape;238;p9"/>
          <p:cNvSpPr txBox="1"/>
          <p:nvPr/>
        </p:nvSpPr>
        <p:spPr>
          <a:xfrm>
            <a:off x="259976" y="788894"/>
            <a:ext cx="10255624" cy="77096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.2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creación</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rubros</a:t>
            </a:r>
            <a:endParaRPr sz="2400" b="0" i="0" u="none" strike="noStrike" cap="none" dirty="0">
              <a:solidFill>
                <a:srgbClr val="1F3864"/>
              </a:solidFill>
              <a:latin typeface="Tahoma"/>
              <a:ea typeface="Tahoma"/>
              <a:cs typeface="Tahoma"/>
              <a:sym typeface="Tahoma"/>
            </a:endParaRPr>
          </a:p>
        </p:txBody>
      </p:sp>
      <p:graphicFrame>
        <p:nvGraphicFramePr>
          <p:cNvPr id="239" name="Google Shape;239;p9"/>
          <p:cNvGraphicFramePr/>
          <p:nvPr>
            <p:extLst>
              <p:ext uri="{D42A27DB-BD31-4B8C-83A1-F6EECF244321}">
                <p14:modId xmlns:p14="http://schemas.microsoft.com/office/powerpoint/2010/main" val="1828713089"/>
              </p:ext>
            </p:extLst>
          </p:nvPr>
        </p:nvGraphicFramePr>
        <p:xfrm>
          <a:off x="1816997" y="2348753"/>
          <a:ext cx="7672443" cy="1403385"/>
        </p:xfrm>
        <a:graphic>
          <a:graphicData uri="http://schemas.openxmlformats.org/drawingml/2006/table">
            <a:tbl>
              <a:tblPr>
                <a:noFill/>
              </a:tblPr>
              <a:tblGrid>
                <a:gridCol w="2206364">
                  <a:extLst>
                    <a:ext uri="{9D8B030D-6E8A-4147-A177-3AD203B41FA5}">
                      <a16:colId xmlns:a16="http://schemas.microsoft.com/office/drawing/2014/main" val="20000"/>
                    </a:ext>
                  </a:extLst>
                </a:gridCol>
                <a:gridCol w="4533664">
                  <a:extLst>
                    <a:ext uri="{9D8B030D-6E8A-4147-A177-3AD203B41FA5}">
                      <a16:colId xmlns:a16="http://schemas.microsoft.com/office/drawing/2014/main" val="20001"/>
                    </a:ext>
                  </a:extLst>
                </a:gridCol>
                <a:gridCol w="932415">
                  <a:extLst>
                    <a:ext uri="{9D8B030D-6E8A-4147-A177-3AD203B41FA5}">
                      <a16:colId xmlns:a16="http://schemas.microsoft.com/office/drawing/2014/main" val="20002"/>
                    </a:ext>
                  </a:extLst>
                </a:gridCol>
              </a:tblGrid>
              <a:tr h="357699">
                <a:tc>
                  <a:txBody>
                    <a:bodyPr/>
                    <a:lstStyle/>
                    <a:p>
                      <a:pPr marL="0" marR="0" lvl="0" indent="0" algn="l" rtl="0">
                        <a:lnSpc>
                          <a:spcPct val="100000"/>
                        </a:lnSpc>
                        <a:spcBef>
                          <a:spcPts val="0"/>
                        </a:spcBef>
                        <a:spcAft>
                          <a:spcPts val="0"/>
                        </a:spcAft>
                        <a:buNone/>
                      </a:pPr>
                      <a:r>
                        <a:rPr lang="en-US" sz="1600" b="0" i="0" u="none" strike="noStrike" cap="none" dirty="0">
                          <a:solidFill>
                            <a:srgbClr val="000000"/>
                          </a:solidFill>
                          <a:latin typeface="Times New Roman"/>
                          <a:ea typeface="Times New Roman"/>
                          <a:cs typeface="Times New Roman"/>
                          <a:sym typeface="Times New Roman"/>
                        </a:rPr>
                        <a:t>2.1.2.01.01.003.02</a:t>
                      </a:r>
                      <a:endParaRPr sz="16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Maquinaria para usos especiales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57699">
                <a:tc>
                  <a:txBody>
                    <a:bodyPr/>
                    <a:lstStyle/>
                    <a:p>
                      <a:pPr marL="0" marR="0" lvl="0" indent="0" algn="l" rtl="0">
                        <a:lnSpc>
                          <a:spcPct val="100000"/>
                        </a:lnSpc>
                        <a:spcBef>
                          <a:spcPts val="0"/>
                        </a:spcBef>
                        <a:spcAft>
                          <a:spcPts val="0"/>
                        </a:spcAft>
                        <a:buNone/>
                      </a:pPr>
                      <a:r>
                        <a:rPr lang="en-US" sz="1600" b="0" i="0" u="none" strike="noStrike" cap="none" dirty="0">
                          <a:solidFill>
                            <a:srgbClr val="000000"/>
                          </a:solidFill>
                          <a:latin typeface="Times New Roman"/>
                          <a:ea typeface="Times New Roman"/>
                          <a:cs typeface="Times New Roman"/>
                          <a:sym typeface="Times New Roman"/>
                        </a:rPr>
                        <a:t>2.1.2.01.01.003.02.08</a:t>
                      </a:r>
                      <a:endParaRPr sz="16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Otra maquinaria para usos especiales y sus partes y piezas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0,00</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48481">
                <a:tc>
                  <a:txBody>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Times New Roman"/>
                          <a:ea typeface="Times New Roman"/>
                          <a:cs typeface="Times New Roman"/>
                          <a:sym typeface="Times New Roman"/>
                        </a:rPr>
                        <a:t>2.1.2.01.01.003.02.08_1</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600" b="0" i="0" u="none" strike="noStrike" cap="none" dirty="0" err="1">
                          <a:solidFill>
                            <a:srgbClr val="000000"/>
                          </a:solidFill>
                          <a:latin typeface="Times New Roman"/>
                          <a:ea typeface="Times New Roman"/>
                          <a:cs typeface="Times New Roman"/>
                          <a:sym typeface="Times New Roman"/>
                        </a:rPr>
                        <a:t>Otra</a:t>
                      </a:r>
                      <a:r>
                        <a:rPr lang="en-US" sz="1600" b="0" i="0" u="none" strike="noStrike" cap="none" dirty="0">
                          <a:solidFill>
                            <a:srgbClr val="000000"/>
                          </a:solidFill>
                          <a:latin typeface="Times New Roman"/>
                          <a:ea typeface="Times New Roman"/>
                          <a:cs typeface="Times New Roman"/>
                          <a:sym typeface="Times New Roman"/>
                        </a:rPr>
                        <a:t> </a:t>
                      </a:r>
                      <a:r>
                        <a:rPr lang="en-US" sz="1600" b="0" i="0" u="none" strike="noStrike" cap="none" dirty="0" err="1">
                          <a:solidFill>
                            <a:srgbClr val="000000"/>
                          </a:solidFill>
                          <a:latin typeface="Times New Roman"/>
                          <a:ea typeface="Times New Roman"/>
                          <a:cs typeface="Times New Roman"/>
                          <a:sym typeface="Times New Roman"/>
                        </a:rPr>
                        <a:t>maquinaria</a:t>
                      </a:r>
                      <a:r>
                        <a:rPr lang="en-US" sz="1600" b="0" i="0" u="none" strike="noStrike" cap="none" dirty="0">
                          <a:solidFill>
                            <a:srgbClr val="000000"/>
                          </a:solidFill>
                          <a:latin typeface="Times New Roman"/>
                          <a:ea typeface="Times New Roman"/>
                          <a:cs typeface="Times New Roman"/>
                          <a:sym typeface="Times New Roman"/>
                        </a:rPr>
                        <a:t> para </a:t>
                      </a:r>
                      <a:r>
                        <a:rPr lang="en-US" sz="1600" b="0" i="0" u="none" strike="noStrike" cap="none" dirty="0" err="1">
                          <a:solidFill>
                            <a:srgbClr val="000000"/>
                          </a:solidFill>
                          <a:latin typeface="Times New Roman"/>
                          <a:ea typeface="Times New Roman"/>
                          <a:cs typeface="Times New Roman"/>
                          <a:sym typeface="Times New Roman"/>
                        </a:rPr>
                        <a:t>usos</a:t>
                      </a:r>
                      <a:r>
                        <a:rPr lang="en-US" sz="1600" b="0" i="0" u="none" strike="noStrike" cap="none" dirty="0">
                          <a:solidFill>
                            <a:srgbClr val="000000"/>
                          </a:solidFill>
                          <a:latin typeface="Times New Roman"/>
                          <a:ea typeface="Times New Roman"/>
                          <a:cs typeface="Times New Roman"/>
                          <a:sym typeface="Times New Roman"/>
                        </a:rPr>
                        <a:t> </a:t>
                      </a:r>
                      <a:r>
                        <a:rPr lang="en-US" sz="1600" b="0" i="0" u="none" strike="noStrike" cap="none" dirty="0" err="1">
                          <a:solidFill>
                            <a:srgbClr val="000000"/>
                          </a:solidFill>
                          <a:latin typeface="Times New Roman"/>
                          <a:ea typeface="Times New Roman"/>
                          <a:cs typeface="Times New Roman"/>
                          <a:sym typeface="Times New Roman"/>
                        </a:rPr>
                        <a:t>especiales</a:t>
                      </a:r>
                      <a:r>
                        <a:rPr lang="en-US" sz="1600" b="0" i="0" u="none" strike="noStrike" cap="none" dirty="0">
                          <a:solidFill>
                            <a:srgbClr val="000000"/>
                          </a:solidFill>
                          <a:latin typeface="Times New Roman"/>
                          <a:ea typeface="Times New Roman"/>
                          <a:cs typeface="Times New Roman"/>
                          <a:sym typeface="Times New Roman"/>
                        </a:rPr>
                        <a:t> y sus partes y </a:t>
                      </a:r>
                      <a:r>
                        <a:rPr lang="en-US" sz="1600" b="0" i="0" u="none" strike="noStrike" cap="none" dirty="0" err="1">
                          <a:solidFill>
                            <a:srgbClr val="000000"/>
                          </a:solidFill>
                          <a:latin typeface="Times New Roman"/>
                          <a:ea typeface="Times New Roman"/>
                          <a:cs typeface="Times New Roman"/>
                          <a:sym typeface="Times New Roman"/>
                        </a:rPr>
                        <a:t>piezas</a:t>
                      </a:r>
                      <a:r>
                        <a:rPr lang="en-US" sz="1600" b="0" i="0" u="none" strike="noStrike" cap="none" dirty="0">
                          <a:solidFill>
                            <a:srgbClr val="000000"/>
                          </a:solidFill>
                          <a:latin typeface="Times New Roman"/>
                          <a:ea typeface="Times New Roman"/>
                          <a:cs typeface="Times New Roman"/>
                          <a:sym typeface="Times New Roman"/>
                        </a:rPr>
                        <a:t>   </a:t>
                      </a:r>
                      <a:r>
                        <a:rPr lang="en-US" sz="1600" b="0" i="0" u="none" strike="noStrike" cap="none" dirty="0" err="1">
                          <a:solidFill>
                            <a:srgbClr val="000000"/>
                          </a:solidFill>
                          <a:latin typeface="Times New Roman"/>
                          <a:ea typeface="Times New Roman"/>
                          <a:cs typeface="Times New Roman"/>
                          <a:sym typeface="Times New Roman"/>
                        </a:rPr>
                        <a:t>Aportes</a:t>
                      </a:r>
                      <a:r>
                        <a:rPr lang="en-US" sz="1600" b="0" i="0" u="none" strike="noStrike" cap="none" dirty="0">
                          <a:solidFill>
                            <a:srgbClr val="000000"/>
                          </a:solidFill>
                          <a:latin typeface="Times New Roman"/>
                          <a:ea typeface="Times New Roman"/>
                          <a:cs typeface="Times New Roman"/>
                          <a:sym typeface="Times New Roman"/>
                        </a:rPr>
                        <a:t> </a:t>
                      </a:r>
                      <a:r>
                        <a:rPr lang="en-US" sz="1600" b="0" i="0" u="none" strike="noStrike" cap="none" dirty="0" err="1">
                          <a:solidFill>
                            <a:srgbClr val="000000"/>
                          </a:solidFill>
                          <a:latin typeface="Times New Roman"/>
                          <a:ea typeface="Times New Roman"/>
                          <a:cs typeface="Times New Roman"/>
                          <a:sym typeface="Times New Roman"/>
                        </a:rPr>
                        <a:t>ente</a:t>
                      </a:r>
                      <a:r>
                        <a:rPr lang="en-US" sz="1600" b="0" i="0" u="none" strike="noStrike" cap="none" dirty="0">
                          <a:solidFill>
                            <a:srgbClr val="000000"/>
                          </a:solidFill>
                          <a:latin typeface="Times New Roman"/>
                          <a:ea typeface="Times New Roman"/>
                          <a:cs typeface="Times New Roman"/>
                          <a:sym typeface="Times New Roman"/>
                        </a:rPr>
                        <a:t> gestor</a:t>
                      </a:r>
                      <a:endParaRPr sz="16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600" b="0" i="0" u="none" strike="noStrike" cap="none" dirty="0">
                          <a:solidFill>
                            <a:srgbClr val="000000"/>
                          </a:solidFill>
                          <a:latin typeface="Times New Roman"/>
                          <a:ea typeface="Times New Roman"/>
                          <a:cs typeface="Times New Roman"/>
                          <a:sym typeface="Times New Roman"/>
                        </a:rPr>
                        <a:t>0,00</a:t>
                      </a:r>
                      <a:endParaRPr sz="16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40" name="Google Shape;240;p9"/>
          <p:cNvSpPr txBox="1"/>
          <p:nvPr/>
        </p:nvSpPr>
        <p:spPr>
          <a:xfrm>
            <a:off x="259975" y="1577788"/>
            <a:ext cx="10784542" cy="77096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US" sz="2000" b="1" i="1" dirty="0">
                <a:solidFill>
                  <a:srgbClr val="1F3864"/>
                </a:solidFill>
                <a:latin typeface="Tahoma"/>
                <a:ea typeface="Tahoma"/>
                <a:cs typeface="Tahoma"/>
                <a:sym typeface="Tahoma"/>
              </a:rPr>
              <a:t>2</a:t>
            </a:r>
            <a:r>
              <a:rPr lang="en-US" sz="2000" b="1" i="1" u="none" strike="noStrike" cap="none" dirty="0">
                <a:solidFill>
                  <a:srgbClr val="1F3864"/>
                </a:solidFill>
                <a:latin typeface="Tahoma"/>
                <a:ea typeface="Tahoma"/>
                <a:cs typeface="Tahoma"/>
                <a:sym typeface="Tahoma"/>
              </a:rPr>
              <a:t>.2.1 </a:t>
            </a:r>
            <a:r>
              <a:rPr lang="en-US" sz="2000" b="1" i="1" u="none" strike="noStrike" cap="none" dirty="0" err="1">
                <a:solidFill>
                  <a:srgbClr val="1F3864"/>
                </a:solidFill>
                <a:latin typeface="Tahoma"/>
                <a:ea typeface="Tahoma"/>
                <a:cs typeface="Tahoma"/>
                <a:sym typeface="Tahoma"/>
              </a:rPr>
              <a:t>Solicitud</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creación</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rubro</a:t>
            </a:r>
            <a:r>
              <a:rPr lang="en-US" sz="2000" b="1" i="1" u="none" strike="noStrike" cap="none" dirty="0">
                <a:solidFill>
                  <a:srgbClr val="1F3864"/>
                </a:solidFill>
                <a:latin typeface="Tahoma"/>
                <a:ea typeface="Tahoma"/>
                <a:cs typeface="Tahoma"/>
                <a:sym typeface="Tahoma"/>
              </a:rPr>
              <a:t> para </a:t>
            </a:r>
            <a:r>
              <a:rPr lang="en-US" sz="2000" b="1" i="1" u="none" strike="noStrike" cap="none" dirty="0" err="1">
                <a:solidFill>
                  <a:srgbClr val="1F3864"/>
                </a:solidFill>
                <a:latin typeface="Tahoma"/>
                <a:ea typeface="Tahoma"/>
                <a:cs typeface="Tahoma"/>
                <a:sym typeface="Tahoma"/>
              </a:rPr>
              <a:t>compra</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equipo</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medición</a:t>
            </a:r>
            <a:r>
              <a:rPr lang="en-US" sz="2000" b="1" i="1" u="none" strike="noStrike" cap="none" dirty="0">
                <a:solidFill>
                  <a:srgbClr val="1F3864"/>
                </a:solidFill>
                <a:latin typeface="Tahoma"/>
                <a:ea typeface="Tahoma"/>
                <a:cs typeface="Tahoma"/>
                <a:sym typeface="Tahoma"/>
              </a:rPr>
              <a:t> </a:t>
            </a:r>
            <a:r>
              <a:rPr lang="en-US" sz="2000" b="1" i="1" u="none" strike="noStrike" cap="none" dirty="0" err="1">
                <a:solidFill>
                  <a:srgbClr val="1F3864"/>
                </a:solidFill>
                <a:latin typeface="Tahoma"/>
                <a:ea typeface="Tahoma"/>
                <a:cs typeface="Tahoma"/>
                <a:sym typeface="Tahoma"/>
              </a:rPr>
              <a:t>ambiental</a:t>
            </a:r>
            <a:r>
              <a:rPr lang="en-US" sz="2000" b="1" i="1" u="none" strike="noStrike" cap="none" dirty="0">
                <a:solidFill>
                  <a:srgbClr val="1F3864"/>
                </a:solidFill>
                <a:latin typeface="Tahoma"/>
                <a:ea typeface="Tahoma"/>
                <a:cs typeface="Tahoma"/>
                <a:sym typeface="Tahoma"/>
              </a:rPr>
              <a:t>.</a:t>
            </a:r>
            <a:endParaRPr sz="2000" b="0" i="1" u="none" strike="noStrike" cap="none" dirty="0">
              <a:solidFill>
                <a:srgbClr val="1F3864"/>
              </a:solidFill>
              <a:latin typeface="Tahoma"/>
              <a:ea typeface="Tahoma"/>
              <a:cs typeface="Tahoma"/>
              <a:sym typeface="Tahoma"/>
            </a:endParaRPr>
          </a:p>
        </p:txBody>
      </p:sp>
      <p:sp>
        <p:nvSpPr>
          <p:cNvPr id="241" name="Google Shape;241;p9"/>
          <p:cNvSpPr txBox="1"/>
          <p:nvPr/>
        </p:nvSpPr>
        <p:spPr>
          <a:xfrm>
            <a:off x="259975" y="3734209"/>
            <a:ext cx="10543241" cy="77096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US" sz="2000" b="1" i="1" dirty="0">
                <a:solidFill>
                  <a:srgbClr val="1F3864"/>
                </a:solidFill>
                <a:latin typeface="Tahoma"/>
                <a:ea typeface="Tahoma"/>
                <a:cs typeface="Tahoma"/>
                <a:sym typeface="Tahoma"/>
              </a:rPr>
              <a:t>2</a:t>
            </a:r>
            <a:r>
              <a:rPr lang="en-US" sz="2000" b="1" i="1" u="none" strike="noStrike" cap="none" dirty="0">
                <a:solidFill>
                  <a:srgbClr val="1F3864"/>
                </a:solidFill>
                <a:latin typeface="Tahoma"/>
                <a:ea typeface="Tahoma"/>
                <a:cs typeface="Tahoma"/>
                <a:sym typeface="Tahoma"/>
              </a:rPr>
              <a:t>.2.2 </a:t>
            </a:r>
            <a:r>
              <a:rPr lang="en-US" sz="2000" b="1" i="1" u="none" strike="noStrike" cap="none" dirty="0" err="1">
                <a:solidFill>
                  <a:srgbClr val="1F3864"/>
                </a:solidFill>
                <a:latin typeface="Tahoma"/>
                <a:ea typeface="Tahoma"/>
                <a:cs typeface="Tahoma"/>
                <a:sym typeface="Tahoma"/>
              </a:rPr>
              <a:t>Solicitud</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creación</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rubro</a:t>
            </a:r>
            <a:r>
              <a:rPr lang="en-US" sz="2000" b="1" i="1" u="none" strike="noStrike" cap="none" dirty="0">
                <a:solidFill>
                  <a:srgbClr val="1F3864"/>
                </a:solidFill>
                <a:latin typeface="Tahoma"/>
                <a:ea typeface="Tahoma"/>
                <a:cs typeface="Tahoma"/>
                <a:sym typeface="Tahoma"/>
              </a:rPr>
              <a:t> para </a:t>
            </a:r>
            <a:r>
              <a:rPr lang="en-US" sz="2000" b="1" i="1" u="none" strike="noStrike" cap="none" dirty="0" err="1">
                <a:solidFill>
                  <a:srgbClr val="1F3864"/>
                </a:solidFill>
                <a:latin typeface="Tahoma"/>
                <a:ea typeface="Tahoma"/>
                <a:cs typeface="Tahoma"/>
                <a:sym typeface="Tahoma"/>
              </a:rPr>
              <a:t>adquisición</a:t>
            </a:r>
            <a:r>
              <a:rPr lang="en-US" sz="2000" b="1" i="1" u="none" strike="noStrike" cap="none" dirty="0">
                <a:solidFill>
                  <a:srgbClr val="1F3864"/>
                </a:solidFill>
                <a:latin typeface="Tahoma"/>
                <a:ea typeface="Tahoma"/>
                <a:cs typeface="Tahoma"/>
                <a:sym typeface="Tahoma"/>
              </a:rPr>
              <a:t> de </a:t>
            </a:r>
            <a:r>
              <a:rPr lang="en-US" sz="2000" b="1" i="1" u="none" strike="noStrike" cap="none" dirty="0" err="1">
                <a:solidFill>
                  <a:srgbClr val="1F3864"/>
                </a:solidFill>
                <a:latin typeface="Tahoma"/>
                <a:ea typeface="Tahoma"/>
                <a:cs typeface="Tahoma"/>
                <a:sym typeface="Tahoma"/>
              </a:rPr>
              <a:t>prendas</a:t>
            </a:r>
            <a:r>
              <a:rPr lang="en-US" sz="2000" b="1" i="1" u="none" strike="noStrike" cap="none" dirty="0">
                <a:solidFill>
                  <a:srgbClr val="1F3864"/>
                </a:solidFill>
                <a:latin typeface="Tahoma"/>
                <a:ea typeface="Tahoma"/>
                <a:cs typeface="Tahoma"/>
                <a:sym typeface="Tahoma"/>
              </a:rPr>
              <a:t> </a:t>
            </a:r>
            <a:r>
              <a:rPr lang="en-US" sz="2000" b="1" i="1" u="none" strike="noStrike" cap="none" dirty="0" err="1">
                <a:solidFill>
                  <a:srgbClr val="1F3864"/>
                </a:solidFill>
                <a:latin typeface="Tahoma"/>
                <a:ea typeface="Tahoma"/>
                <a:cs typeface="Tahoma"/>
                <a:sym typeface="Tahoma"/>
              </a:rPr>
              <a:t>institucionales</a:t>
            </a:r>
            <a:r>
              <a:rPr lang="en-US" sz="2000" b="1" i="1" u="none" strike="noStrike" cap="none" dirty="0">
                <a:solidFill>
                  <a:srgbClr val="1F3864"/>
                </a:solidFill>
                <a:latin typeface="Tahoma"/>
                <a:ea typeface="Tahoma"/>
                <a:cs typeface="Tahoma"/>
                <a:sym typeface="Tahoma"/>
              </a:rPr>
              <a:t>.</a:t>
            </a:r>
            <a:endParaRPr sz="2000" b="0" i="1" u="none" strike="noStrike" cap="none" dirty="0">
              <a:solidFill>
                <a:srgbClr val="1F3864"/>
              </a:solidFill>
              <a:latin typeface="Tahoma"/>
              <a:ea typeface="Tahoma"/>
              <a:cs typeface="Tahoma"/>
              <a:sym typeface="Tahoma"/>
            </a:endParaRPr>
          </a:p>
        </p:txBody>
      </p:sp>
      <p:graphicFrame>
        <p:nvGraphicFramePr>
          <p:cNvPr id="242" name="Google Shape;242;p9"/>
          <p:cNvGraphicFramePr/>
          <p:nvPr>
            <p:extLst>
              <p:ext uri="{D42A27DB-BD31-4B8C-83A1-F6EECF244321}">
                <p14:modId xmlns:p14="http://schemas.microsoft.com/office/powerpoint/2010/main" val="304970327"/>
              </p:ext>
            </p:extLst>
          </p:nvPr>
        </p:nvGraphicFramePr>
        <p:xfrm>
          <a:off x="1542676" y="4523103"/>
          <a:ext cx="7946764" cy="1658449"/>
        </p:xfrm>
        <a:graphic>
          <a:graphicData uri="http://schemas.openxmlformats.org/drawingml/2006/table">
            <a:tbl>
              <a:tblPr>
                <a:noFill/>
              </a:tblPr>
              <a:tblGrid>
                <a:gridCol w="1912796">
                  <a:extLst>
                    <a:ext uri="{9D8B030D-6E8A-4147-A177-3AD203B41FA5}">
                      <a16:colId xmlns:a16="http://schemas.microsoft.com/office/drawing/2014/main" val="20000"/>
                    </a:ext>
                  </a:extLst>
                </a:gridCol>
                <a:gridCol w="4729209">
                  <a:extLst>
                    <a:ext uri="{9D8B030D-6E8A-4147-A177-3AD203B41FA5}">
                      <a16:colId xmlns:a16="http://schemas.microsoft.com/office/drawing/2014/main" val="20001"/>
                    </a:ext>
                  </a:extLst>
                </a:gridCol>
                <a:gridCol w="1304759">
                  <a:extLst>
                    <a:ext uri="{9D8B030D-6E8A-4147-A177-3AD203B41FA5}">
                      <a16:colId xmlns:a16="http://schemas.microsoft.com/office/drawing/2014/main" val="20002"/>
                    </a:ext>
                  </a:extLst>
                </a:gridCol>
              </a:tblGrid>
              <a:tr h="825964">
                <a:tc>
                  <a:txBody>
                    <a:bodyPr/>
                    <a:lstStyle/>
                    <a:p>
                      <a:pPr marL="0" marR="0" lvl="0" indent="0" algn="l" rtl="0">
                        <a:lnSpc>
                          <a:spcPct val="100000"/>
                        </a:lnSpc>
                        <a:spcBef>
                          <a:spcPts val="0"/>
                        </a:spcBef>
                        <a:spcAft>
                          <a:spcPts val="0"/>
                        </a:spcAft>
                        <a:buNone/>
                      </a:pPr>
                      <a:r>
                        <a:rPr lang="en-US" sz="1800" b="0" i="0" u="none" strike="noStrike" cap="none" dirty="0">
                          <a:solidFill>
                            <a:srgbClr val="000000"/>
                          </a:solidFill>
                          <a:latin typeface="Times New Roman"/>
                          <a:ea typeface="Times New Roman"/>
                          <a:cs typeface="Times New Roman"/>
                          <a:sym typeface="Times New Roman"/>
                        </a:rPr>
                        <a:t>2.1.2.02.01.002</a:t>
                      </a:r>
                      <a:endParaRPr sz="18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b="0" i="0" u="none" strike="noStrike" cap="none" dirty="0" err="1">
                          <a:solidFill>
                            <a:srgbClr val="000000"/>
                          </a:solidFill>
                          <a:latin typeface="Times New Roman"/>
                          <a:ea typeface="Times New Roman"/>
                          <a:cs typeface="Times New Roman"/>
                          <a:sym typeface="Times New Roman"/>
                        </a:rPr>
                        <a:t>Productos</a:t>
                      </a:r>
                      <a:r>
                        <a:rPr lang="en-US" sz="1800" b="0" i="0" u="none" strike="noStrike" cap="none" dirty="0">
                          <a:solidFill>
                            <a:srgbClr val="000000"/>
                          </a:solidFill>
                          <a:latin typeface="Times New Roman"/>
                          <a:ea typeface="Times New Roman"/>
                          <a:cs typeface="Times New Roman"/>
                          <a:sym typeface="Times New Roman"/>
                        </a:rPr>
                        <a:t> </a:t>
                      </a:r>
                      <a:r>
                        <a:rPr lang="en-US" sz="1800" b="0" i="0" u="none" strike="noStrike" cap="none" dirty="0" err="1">
                          <a:solidFill>
                            <a:srgbClr val="000000"/>
                          </a:solidFill>
                          <a:latin typeface="Times New Roman"/>
                          <a:ea typeface="Times New Roman"/>
                          <a:cs typeface="Times New Roman"/>
                          <a:sym typeface="Times New Roman"/>
                        </a:rPr>
                        <a:t>alimenticios</a:t>
                      </a:r>
                      <a:r>
                        <a:rPr lang="en-US" sz="1800" b="0" i="0" u="none" strike="noStrike" cap="none" dirty="0">
                          <a:solidFill>
                            <a:srgbClr val="000000"/>
                          </a:solidFill>
                          <a:latin typeface="Times New Roman"/>
                          <a:ea typeface="Times New Roman"/>
                          <a:cs typeface="Times New Roman"/>
                          <a:sym typeface="Times New Roman"/>
                        </a:rPr>
                        <a:t>, </a:t>
                      </a:r>
                      <a:r>
                        <a:rPr lang="en-US" sz="1800" b="0" i="0" u="none" strike="noStrike" cap="none" dirty="0" err="1">
                          <a:solidFill>
                            <a:srgbClr val="000000"/>
                          </a:solidFill>
                          <a:latin typeface="Times New Roman"/>
                          <a:ea typeface="Times New Roman"/>
                          <a:cs typeface="Times New Roman"/>
                          <a:sym typeface="Times New Roman"/>
                        </a:rPr>
                        <a:t>bebidas</a:t>
                      </a:r>
                      <a:r>
                        <a:rPr lang="en-US" sz="1800" b="0" i="0" u="none" strike="noStrike" cap="none" dirty="0">
                          <a:solidFill>
                            <a:srgbClr val="000000"/>
                          </a:solidFill>
                          <a:latin typeface="Times New Roman"/>
                          <a:ea typeface="Times New Roman"/>
                          <a:cs typeface="Times New Roman"/>
                          <a:sym typeface="Times New Roman"/>
                        </a:rPr>
                        <a:t> y tabaco; textiles, </a:t>
                      </a:r>
                      <a:r>
                        <a:rPr lang="en-US" sz="1800" b="0" i="0" u="none" strike="noStrike" cap="none" dirty="0" err="1">
                          <a:solidFill>
                            <a:srgbClr val="000000"/>
                          </a:solidFill>
                          <a:latin typeface="Times New Roman"/>
                          <a:ea typeface="Times New Roman"/>
                          <a:cs typeface="Times New Roman"/>
                          <a:sym typeface="Times New Roman"/>
                        </a:rPr>
                        <a:t>prendas</a:t>
                      </a:r>
                      <a:r>
                        <a:rPr lang="en-US" sz="1800" b="0" i="0" u="none" strike="noStrike" cap="none" dirty="0">
                          <a:solidFill>
                            <a:srgbClr val="000000"/>
                          </a:solidFill>
                          <a:latin typeface="Times New Roman"/>
                          <a:ea typeface="Times New Roman"/>
                          <a:cs typeface="Times New Roman"/>
                          <a:sym typeface="Times New Roman"/>
                        </a:rPr>
                        <a:t> de </a:t>
                      </a:r>
                      <a:r>
                        <a:rPr lang="en-US" sz="1800" b="0" i="0" u="none" strike="noStrike" cap="none" dirty="0" err="1">
                          <a:solidFill>
                            <a:srgbClr val="000000"/>
                          </a:solidFill>
                          <a:latin typeface="Times New Roman"/>
                          <a:ea typeface="Times New Roman"/>
                          <a:cs typeface="Times New Roman"/>
                          <a:sym typeface="Times New Roman"/>
                        </a:rPr>
                        <a:t>vestir</a:t>
                      </a:r>
                      <a:r>
                        <a:rPr lang="en-US" sz="1800" b="0" i="0" u="none" strike="noStrike" cap="none" dirty="0">
                          <a:solidFill>
                            <a:srgbClr val="000000"/>
                          </a:solidFill>
                          <a:latin typeface="Times New Roman"/>
                          <a:ea typeface="Times New Roman"/>
                          <a:cs typeface="Times New Roman"/>
                          <a:sym typeface="Times New Roman"/>
                        </a:rPr>
                        <a:t> y </a:t>
                      </a:r>
                      <a:r>
                        <a:rPr lang="en-US" sz="1800" b="0" i="0" u="none" strike="noStrike" cap="none" dirty="0" err="1">
                          <a:solidFill>
                            <a:srgbClr val="000000"/>
                          </a:solidFill>
                          <a:latin typeface="Times New Roman"/>
                          <a:ea typeface="Times New Roman"/>
                          <a:cs typeface="Times New Roman"/>
                          <a:sym typeface="Times New Roman"/>
                        </a:rPr>
                        <a:t>productos</a:t>
                      </a:r>
                      <a:r>
                        <a:rPr lang="en-US" sz="1800" b="0" i="0" u="none" strike="noStrike" cap="none" dirty="0">
                          <a:solidFill>
                            <a:srgbClr val="000000"/>
                          </a:solidFill>
                          <a:latin typeface="Times New Roman"/>
                          <a:ea typeface="Times New Roman"/>
                          <a:cs typeface="Times New Roman"/>
                          <a:sym typeface="Times New Roman"/>
                        </a:rPr>
                        <a:t> de </a:t>
                      </a:r>
                      <a:r>
                        <a:rPr lang="en-US" sz="1800" b="0" i="0" u="none" strike="noStrike" cap="none" dirty="0" err="1">
                          <a:solidFill>
                            <a:srgbClr val="000000"/>
                          </a:solidFill>
                          <a:latin typeface="Times New Roman"/>
                          <a:ea typeface="Times New Roman"/>
                          <a:cs typeface="Times New Roman"/>
                          <a:sym typeface="Times New Roman"/>
                        </a:rPr>
                        <a:t>cuero</a:t>
                      </a:r>
                      <a:endParaRPr sz="18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800" b="0" i="0" u="none" strike="noStrike" cap="none">
                          <a:solidFill>
                            <a:srgbClr val="000000"/>
                          </a:solidFill>
                          <a:latin typeface="Times New Roman"/>
                          <a:ea typeface="Times New Roman"/>
                          <a:cs typeface="Times New Roman"/>
                          <a:sym typeface="Times New Roman"/>
                        </a:rPr>
                        <a:t>0,00</a:t>
                      </a:r>
                      <a:endParaRPr sz="18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48262">
                <a:tc>
                  <a:txBody>
                    <a:bodyPr/>
                    <a:lstStyle/>
                    <a:p>
                      <a:pPr marL="0" marR="0" lvl="0" indent="0" algn="l" rtl="0">
                        <a:lnSpc>
                          <a:spcPct val="100000"/>
                        </a:lnSpc>
                        <a:spcBef>
                          <a:spcPts val="0"/>
                        </a:spcBef>
                        <a:spcAft>
                          <a:spcPts val="0"/>
                        </a:spcAft>
                        <a:buNone/>
                      </a:pPr>
                      <a:r>
                        <a:rPr lang="en-US" sz="1800" b="0" i="0" u="none" strike="noStrike" cap="none">
                          <a:solidFill>
                            <a:srgbClr val="000000"/>
                          </a:solidFill>
                          <a:latin typeface="Times New Roman"/>
                          <a:ea typeface="Times New Roman"/>
                          <a:cs typeface="Times New Roman"/>
                          <a:sym typeface="Times New Roman"/>
                        </a:rPr>
                        <a:t>2.1.2.02.01.002_1</a:t>
                      </a:r>
                      <a:endParaRPr sz="18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800" b="0" i="0" u="none" strike="noStrike" cap="none" dirty="0" err="1">
                          <a:solidFill>
                            <a:srgbClr val="000000"/>
                          </a:solidFill>
                          <a:latin typeface="Times New Roman"/>
                          <a:ea typeface="Times New Roman"/>
                          <a:cs typeface="Times New Roman"/>
                          <a:sym typeface="Times New Roman"/>
                        </a:rPr>
                        <a:t>Productos</a:t>
                      </a:r>
                      <a:r>
                        <a:rPr lang="en-US" sz="1800" b="0" i="0" u="none" strike="noStrike" cap="none" dirty="0">
                          <a:solidFill>
                            <a:srgbClr val="000000"/>
                          </a:solidFill>
                          <a:latin typeface="Times New Roman"/>
                          <a:ea typeface="Times New Roman"/>
                          <a:cs typeface="Times New Roman"/>
                          <a:sym typeface="Times New Roman"/>
                        </a:rPr>
                        <a:t> </a:t>
                      </a:r>
                      <a:r>
                        <a:rPr lang="en-US" sz="1800" b="0" i="0" u="none" strike="noStrike" cap="none" dirty="0" err="1">
                          <a:solidFill>
                            <a:srgbClr val="000000"/>
                          </a:solidFill>
                          <a:latin typeface="Times New Roman"/>
                          <a:ea typeface="Times New Roman"/>
                          <a:cs typeface="Times New Roman"/>
                          <a:sym typeface="Times New Roman"/>
                        </a:rPr>
                        <a:t>alimenticios</a:t>
                      </a:r>
                      <a:r>
                        <a:rPr lang="en-US" sz="1800" b="0" i="0" u="none" strike="noStrike" cap="none" dirty="0">
                          <a:solidFill>
                            <a:srgbClr val="000000"/>
                          </a:solidFill>
                          <a:latin typeface="Times New Roman"/>
                          <a:ea typeface="Times New Roman"/>
                          <a:cs typeface="Times New Roman"/>
                          <a:sym typeface="Times New Roman"/>
                        </a:rPr>
                        <a:t>, </a:t>
                      </a:r>
                      <a:r>
                        <a:rPr lang="en-US" sz="1800" b="0" i="0" u="none" strike="noStrike" cap="none" dirty="0" err="1">
                          <a:solidFill>
                            <a:srgbClr val="000000"/>
                          </a:solidFill>
                          <a:latin typeface="Times New Roman"/>
                          <a:ea typeface="Times New Roman"/>
                          <a:cs typeface="Times New Roman"/>
                          <a:sym typeface="Times New Roman"/>
                        </a:rPr>
                        <a:t>bebidas</a:t>
                      </a:r>
                      <a:r>
                        <a:rPr lang="en-US" sz="1800" b="0" i="0" u="none" strike="noStrike" cap="none" dirty="0">
                          <a:solidFill>
                            <a:srgbClr val="000000"/>
                          </a:solidFill>
                          <a:latin typeface="Times New Roman"/>
                          <a:ea typeface="Times New Roman"/>
                          <a:cs typeface="Times New Roman"/>
                          <a:sym typeface="Times New Roman"/>
                        </a:rPr>
                        <a:t> y tabaco; textiles, </a:t>
                      </a:r>
                      <a:r>
                        <a:rPr lang="en-US" sz="1800" b="0" i="0" u="none" strike="noStrike" cap="none" dirty="0" err="1">
                          <a:solidFill>
                            <a:srgbClr val="000000"/>
                          </a:solidFill>
                          <a:latin typeface="Times New Roman"/>
                          <a:ea typeface="Times New Roman"/>
                          <a:cs typeface="Times New Roman"/>
                          <a:sym typeface="Times New Roman"/>
                        </a:rPr>
                        <a:t>prendas</a:t>
                      </a:r>
                      <a:r>
                        <a:rPr lang="en-US" sz="1800" b="0" i="0" u="none" strike="noStrike" cap="none" dirty="0">
                          <a:solidFill>
                            <a:srgbClr val="000000"/>
                          </a:solidFill>
                          <a:latin typeface="Times New Roman"/>
                          <a:ea typeface="Times New Roman"/>
                          <a:cs typeface="Times New Roman"/>
                          <a:sym typeface="Times New Roman"/>
                        </a:rPr>
                        <a:t> de </a:t>
                      </a:r>
                      <a:r>
                        <a:rPr lang="en-US" sz="1800" b="0" i="0" u="none" strike="noStrike" cap="none" dirty="0" err="1">
                          <a:solidFill>
                            <a:srgbClr val="000000"/>
                          </a:solidFill>
                          <a:latin typeface="Times New Roman"/>
                          <a:ea typeface="Times New Roman"/>
                          <a:cs typeface="Times New Roman"/>
                          <a:sym typeface="Times New Roman"/>
                        </a:rPr>
                        <a:t>vestir</a:t>
                      </a:r>
                      <a:r>
                        <a:rPr lang="en-US" sz="1800" b="0" i="0" u="none" strike="noStrike" cap="none" dirty="0">
                          <a:solidFill>
                            <a:srgbClr val="000000"/>
                          </a:solidFill>
                          <a:latin typeface="Times New Roman"/>
                          <a:ea typeface="Times New Roman"/>
                          <a:cs typeface="Times New Roman"/>
                          <a:sym typeface="Times New Roman"/>
                        </a:rPr>
                        <a:t> y </a:t>
                      </a:r>
                      <a:r>
                        <a:rPr lang="en-US" sz="1800" b="0" i="0" u="none" strike="noStrike" cap="none" dirty="0" err="1">
                          <a:solidFill>
                            <a:srgbClr val="000000"/>
                          </a:solidFill>
                          <a:latin typeface="Times New Roman"/>
                          <a:ea typeface="Times New Roman"/>
                          <a:cs typeface="Times New Roman"/>
                          <a:sym typeface="Times New Roman"/>
                        </a:rPr>
                        <a:t>productos</a:t>
                      </a:r>
                      <a:r>
                        <a:rPr lang="en-US" sz="1800" b="0" i="0" u="none" strike="noStrike" cap="none" dirty="0">
                          <a:solidFill>
                            <a:srgbClr val="000000"/>
                          </a:solidFill>
                          <a:latin typeface="Times New Roman"/>
                          <a:ea typeface="Times New Roman"/>
                          <a:cs typeface="Times New Roman"/>
                          <a:sym typeface="Times New Roman"/>
                        </a:rPr>
                        <a:t> de </a:t>
                      </a:r>
                      <a:r>
                        <a:rPr lang="en-US" sz="1800" b="0" i="0" u="none" strike="noStrike" cap="none" dirty="0" err="1">
                          <a:solidFill>
                            <a:srgbClr val="000000"/>
                          </a:solidFill>
                          <a:latin typeface="Times New Roman"/>
                          <a:ea typeface="Times New Roman"/>
                          <a:cs typeface="Times New Roman"/>
                          <a:sym typeface="Times New Roman"/>
                        </a:rPr>
                        <a:t>cuero</a:t>
                      </a:r>
                      <a:r>
                        <a:rPr lang="en-US" sz="1800" b="0" i="0" u="none" strike="noStrike" cap="none" dirty="0">
                          <a:solidFill>
                            <a:srgbClr val="000000"/>
                          </a:solidFill>
                          <a:latin typeface="Times New Roman"/>
                          <a:ea typeface="Times New Roman"/>
                          <a:cs typeface="Times New Roman"/>
                          <a:sym typeface="Times New Roman"/>
                        </a:rPr>
                        <a:t>   </a:t>
                      </a:r>
                      <a:r>
                        <a:rPr lang="en-US" sz="1800" b="0" i="0" u="none" strike="noStrike" cap="none" dirty="0" err="1">
                          <a:solidFill>
                            <a:srgbClr val="000000"/>
                          </a:solidFill>
                          <a:latin typeface="Times New Roman"/>
                          <a:ea typeface="Times New Roman"/>
                          <a:cs typeface="Times New Roman"/>
                          <a:sym typeface="Times New Roman"/>
                        </a:rPr>
                        <a:t>Aportes</a:t>
                      </a:r>
                      <a:r>
                        <a:rPr lang="en-US" sz="1800" b="0" i="0" u="none" strike="noStrike" cap="none" dirty="0">
                          <a:solidFill>
                            <a:srgbClr val="000000"/>
                          </a:solidFill>
                          <a:latin typeface="Times New Roman"/>
                          <a:ea typeface="Times New Roman"/>
                          <a:cs typeface="Times New Roman"/>
                          <a:sym typeface="Times New Roman"/>
                        </a:rPr>
                        <a:t> </a:t>
                      </a:r>
                      <a:r>
                        <a:rPr lang="en-US" sz="1800" b="0" i="0" u="none" strike="noStrike" cap="none" dirty="0" err="1">
                          <a:solidFill>
                            <a:srgbClr val="000000"/>
                          </a:solidFill>
                          <a:latin typeface="Times New Roman"/>
                          <a:ea typeface="Times New Roman"/>
                          <a:cs typeface="Times New Roman"/>
                          <a:sym typeface="Times New Roman"/>
                        </a:rPr>
                        <a:t>ente</a:t>
                      </a:r>
                      <a:r>
                        <a:rPr lang="en-US" sz="1800" b="0" i="0" u="none" strike="noStrike" cap="none" dirty="0">
                          <a:solidFill>
                            <a:srgbClr val="000000"/>
                          </a:solidFill>
                          <a:latin typeface="Times New Roman"/>
                          <a:ea typeface="Times New Roman"/>
                          <a:cs typeface="Times New Roman"/>
                          <a:sym typeface="Times New Roman"/>
                        </a:rPr>
                        <a:t> gestor</a:t>
                      </a:r>
                      <a:endParaRPr sz="18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800" b="0" i="0" u="none" strike="noStrike" cap="none" dirty="0">
                          <a:solidFill>
                            <a:srgbClr val="000000"/>
                          </a:solidFill>
                          <a:latin typeface="Times New Roman"/>
                          <a:ea typeface="Times New Roman"/>
                          <a:cs typeface="Times New Roman"/>
                          <a:sym typeface="Times New Roman"/>
                        </a:rPr>
                        <a:t>0,00</a:t>
                      </a:r>
                      <a:endParaRPr sz="18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grpSp>
        <p:nvGrpSpPr>
          <p:cNvPr id="247" name="Google Shape;247;p29"/>
          <p:cNvGrpSpPr/>
          <p:nvPr/>
        </p:nvGrpSpPr>
        <p:grpSpPr>
          <a:xfrm>
            <a:off x="-1" y="-1787446"/>
            <a:ext cx="12247387" cy="3601731"/>
            <a:chOff x="-1772715" y="-3113068"/>
            <a:chExt cx="21171459" cy="6226137"/>
          </a:xfrm>
        </p:grpSpPr>
        <p:sp>
          <p:nvSpPr>
            <p:cNvPr id="248" name="Google Shape;248;p29"/>
            <p:cNvSpPr/>
            <p:nvPr/>
          </p:nvSpPr>
          <p:spPr>
            <a:xfrm rot="10800000">
              <a:off x="-1772715" y="-3113068"/>
              <a:ext cx="15839149" cy="6226137"/>
            </a:xfrm>
            <a:custGeom>
              <a:avLst/>
              <a:gdLst/>
              <a:ahLst/>
              <a:cxnLst/>
              <a:rect l="l" t="t" r="r" b="b"/>
              <a:pathLst>
                <a:path w="13666499" h="5372100" extrusionOk="0">
                  <a:moveTo>
                    <a:pt x="12115829" y="0"/>
                  </a:moveTo>
                  <a:lnTo>
                    <a:pt x="1550670" y="0"/>
                  </a:lnTo>
                  <a:lnTo>
                    <a:pt x="0" y="2686050"/>
                  </a:lnTo>
                  <a:lnTo>
                    <a:pt x="1550670" y="5372100"/>
                  </a:lnTo>
                  <a:lnTo>
                    <a:pt x="12115829" y="5372100"/>
                  </a:lnTo>
                  <a:lnTo>
                    <a:pt x="13666499" y="2686050"/>
                  </a:lnTo>
                  <a:lnTo>
                    <a:pt x="12115829" y="0"/>
                  </a:lnTo>
                  <a:close/>
                </a:path>
              </a:pathLst>
            </a:custGeom>
            <a:solidFill>
              <a:srgbClr val="111B2F"/>
            </a:solidFill>
            <a:ln>
              <a:noFill/>
            </a:ln>
          </p:spPr>
        </p:sp>
        <p:sp>
          <p:nvSpPr>
            <p:cNvPr id="249" name="Google Shape;249;p29"/>
            <p:cNvSpPr/>
            <p:nvPr/>
          </p:nvSpPr>
          <p:spPr>
            <a:xfrm rot="10800000" flipH="1">
              <a:off x="11582343" y="-1359365"/>
              <a:ext cx="7816401" cy="4462908"/>
            </a:xfrm>
            <a:custGeom>
              <a:avLst/>
              <a:gdLst/>
              <a:ahLst/>
              <a:cxnLst/>
              <a:rect l="l" t="t" r="r" b="b"/>
              <a:pathLst>
                <a:path w="7816401" h="4462908" extrusionOk="0">
                  <a:moveTo>
                    <a:pt x="0" y="4462908"/>
                  </a:moveTo>
                  <a:lnTo>
                    <a:pt x="7816401" y="4462908"/>
                  </a:lnTo>
                  <a:lnTo>
                    <a:pt x="7816401" y="0"/>
                  </a:lnTo>
                  <a:lnTo>
                    <a:pt x="0" y="0"/>
                  </a:lnTo>
                  <a:lnTo>
                    <a:pt x="0" y="4462908"/>
                  </a:lnTo>
                  <a:close/>
                </a:path>
              </a:pathLst>
            </a:custGeom>
            <a:blipFill rotWithShape="1">
              <a:blip r:embed="rId3">
                <a:alphaModFix/>
              </a:blip>
              <a:stretch>
                <a:fillRect t="-51575"/>
              </a:stretch>
            </a:blipFill>
            <a:ln>
              <a:noFill/>
            </a:ln>
          </p:spPr>
        </p:sp>
      </p:grpSp>
      <p:sp>
        <p:nvSpPr>
          <p:cNvPr id="250" name="Google Shape;250;p29"/>
          <p:cNvSpPr/>
          <p:nvPr/>
        </p:nvSpPr>
        <p:spPr>
          <a:xfrm>
            <a:off x="932765" y="874054"/>
            <a:ext cx="525336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1400" b="0" i="0" u="none" strike="noStrike" cap="none">
              <a:solidFill>
                <a:srgbClr val="000000"/>
              </a:solidFill>
              <a:latin typeface="Arial"/>
              <a:ea typeface="Arial"/>
              <a:cs typeface="Arial"/>
              <a:sym typeface="Arial"/>
            </a:endParaRPr>
          </a:p>
        </p:txBody>
      </p:sp>
      <p:cxnSp>
        <p:nvCxnSpPr>
          <p:cNvPr id="251" name="Google Shape;251;p29"/>
          <p:cNvCxnSpPr/>
          <p:nvPr/>
        </p:nvCxnSpPr>
        <p:spPr>
          <a:xfrm>
            <a:off x="1722532" y="1525897"/>
            <a:ext cx="5717656" cy="0"/>
          </a:xfrm>
          <a:prstGeom prst="straightConnector1">
            <a:avLst/>
          </a:prstGeom>
          <a:noFill/>
          <a:ln w="41275" cap="flat" cmpd="sng">
            <a:solidFill>
              <a:schemeClr val="accent5"/>
            </a:solidFill>
            <a:prstDash val="solid"/>
            <a:miter lim="800000"/>
            <a:headEnd type="none" w="sm" len="sm"/>
            <a:tailEnd type="none" w="sm" len="sm"/>
          </a:ln>
        </p:spPr>
      </p:cxnSp>
      <p:sp>
        <p:nvSpPr>
          <p:cNvPr id="252" name="Google Shape;252;p29"/>
          <p:cNvSpPr txBox="1"/>
          <p:nvPr/>
        </p:nvSpPr>
        <p:spPr>
          <a:xfrm>
            <a:off x="2709725" y="3064400"/>
            <a:ext cx="8060100" cy="1000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300" b="1">
                <a:solidFill>
                  <a:schemeClr val="dk1"/>
                </a:solidFill>
                <a:latin typeface="Tahoma"/>
                <a:ea typeface="Tahoma"/>
                <a:cs typeface="Tahoma"/>
                <a:sym typeface="Tahoma"/>
              </a:rPr>
              <a:t>4. Informe de Gestión</a:t>
            </a:r>
            <a:endParaRPr sz="31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7"/>
          <p:cNvPicPr preferRelativeResize="0"/>
          <p:nvPr/>
        </p:nvPicPr>
        <p:blipFill rotWithShape="1">
          <a:blip r:embed="rId3">
            <a:alphaModFix/>
          </a:blip>
          <a:srcRect/>
          <a:stretch/>
        </p:blipFill>
        <p:spPr>
          <a:xfrm>
            <a:off x="2550357" y="887120"/>
            <a:ext cx="7288540" cy="2091714"/>
          </a:xfrm>
          <a:prstGeom prst="rect">
            <a:avLst/>
          </a:prstGeom>
          <a:noFill/>
          <a:ln>
            <a:noFill/>
          </a:ln>
        </p:spPr>
      </p:pic>
      <p:sp>
        <p:nvSpPr>
          <p:cNvPr id="258" name="Google Shape;258;p7"/>
          <p:cNvSpPr txBox="1">
            <a:spLocks noGrp="1"/>
          </p:cNvSpPr>
          <p:nvPr>
            <p:ph type="title"/>
          </p:nvPr>
        </p:nvSpPr>
        <p:spPr>
          <a:xfrm>
            <a:off x="2550357" y="3318201"/>
            <a:ext cx="6877498" cy="1453218"/>
          </a:xfrm>
          <a:prstGeom prst="rect">
            <a:avLst/>
          </a:prstGeom>
          <a:noFill/>
          <a:ln>
            <a:noFill/>
          </a:ln>
        </p:spPr>
        <p:txBody>
          <a:bodyPr spcFirstLastPara="1" wrap="square" lIns="0" tIns="12700" rIns="0" bIns="0" anchor="ctr" anchorCtr="0">
            <a:spAutoFit/>
          </a:bodyPr>
          <a:lstStyle/>
          <a:p>
            <a:pPr marL="0" lvl="0" indent="0" algn="ctr" rtl="0">
              <a:lnSpc>
                <a:spcPct val="90000"/>
              </a:lnSpc>
              <a:spcBef>
                <a:spcPts val="0"/>
              </a:spcBef>
              <a:spcAft>
                <a:spcPts val="0"/>
              </a:spcAft>
              <a:buSzPts val="1800"/>
              <a:buNone/>
            </a:pPr>
            <a:r>
              <a:rPr lang="en-US" sz="3600" b="1">
                <a:solidFill>
                  <a:srgbClr val="2F5496"/>
                </a:solidFill>
                <a:latin typeface="Arial"/>
                <a:ea typeface="Arial"/>
                <a:cs typeface="Arial"/>
                <a:sym typeface="Arial"/>
              </a:rPr>
              <a:t>ESTADO DE AVANCE </a:t>
            </a:r>
            <a:br>
              <a:rPr lang="en-US" sz="3200" b="1">
                <a:solidFill>
                  <a:srgbClr val="2F5496"/>
                </a:solidFill>
                <a:latin typeface="Verdana"/>
                <a:ea typeface="Verdana"/>
                <a:cs typeface="Verdana"/>
                <a:sym typeface="Verdana"/>
              </a:rPr>
            </a:br>
            <a:br>
              <a:rPr lang="en-US" sz="3200" b="1">
                <a:solidFill>
                  <a:srgbClr val="2F5496"/>
                </a:solidFill>
                <a:latin typeface="Verdana"/>
                <a:ea typeface="Verdana"/>
                <a:cs typeface="Verdana"/>
                <a:sym typeface="Verdana"/>
              </a:rPr>
            </a:br>
            <a:endParaRPr sz="3600" b="1">
              <a:solidFill>
                <a:srgbClr val="2F5496"/>
              </a:solidFill>
              <a:latin typeface="Verdana"/>
              <a:ea typeface="Verdana"/>
              <a:cs typeface="Verdana"/>
              <a:sym typeface="Verdan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11"/>
          <p:cNvPicPr preferRelativeResize="0"/>
          <p:nvPr/>
        </p:nvPicPr>
        <p:blipFill rotWithShape="1">
          <a:blip r:embed="rId3">
            <a:alphaModFix/>
          </a:blip>
          <a:srcRect/>
          <a:stretch/>
        </p:blipFill>
        <p:spPr>
          <a:xfrm>
            <a:off x="10032000" y="83499"/>
            <a:ext cx="2160000" cy="619890"/>
          </a:xfrm>
          <a:prstGeom prst="rect">
            <a:avLst/>
          </a:prstGeom>
          <a:noFill/>
          <a:ln>
            <a:noFill/>
          </a:ln>
        </p:spPr>
      </p:pic>
      <p:sp>
        <p:nvSpPr>
          <p:cNvPr id="264" name="Google Shape;264;p11"/>
          <p:cNvSpPr txBox="1"/>
          <p:nvPr/>
        </p:nvSpPr>
        <p:spPr>
          <a:xfrm>
            <a:off x="462340" y="95700"/>
            <a:ext cx="10053259" cy="876758"/>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400"/>
              <a:buFont typeface="Arial"/>
              <a:buNone/>
            </a:pPr>
            <a:r>
              <a:rPr lang="en-US" sz="4400" b="1" i="0" u="none" strike="noStrike" cap="none">
                <a:solidFill>
                  <a:srgbClr val="1E4E79"/>
                </a:solidFill>
                <a:latin typeface="Arial"/>
                <a:ea typeface="Arial"/>
                <a:cs typeface="Arial"/>
                <a:sym typeface="Arial"/>
              </a:rPr>
              <a:t>PATIOS Y TALLERES</a:t>
            </a:r>
            <a:endParaRPr sz="4400" b="1" i="0" u="none" strike="noStrike" cap="none">
              <a:solidFill>
                <a:schemeClr val="dk1"/>
              </a:solidFill>
              <a:latin typeface="Arial"/>
              <a:ea typeface="Arial"/>
              <a:cs typeface="Arial"/>
              <a:sym typeface="Arial"/>
            </a:endParaRPr>
          </a:p>
        </p:txBody>
      </p:sp>
      <p:graphicFrame>
        <p:nvGraphicFramePr>
          <p:cNvPr id="265" name="Google Shape;265;p11"/>
          <p:cNvGraphicFramePr/>
          <p:nvPr/>
        </p:nvGraphicFramePr>
        <p:xfrm>
          <a:off x="353335" y="858081"/>
          <a:ext cx="4582650" cy="2377520"/>
        </p:xfrm>
        <a:graphic>
          <a:graphicData uri="http://schemas.openxmlformats.org/drawingml/2006/table">
            <a:tbl>
              <a:tblPr>
                <a:noFill/>
              </a:tblPr>
              <a:tblGrid>
                <a:gridCol w="1555375">
                  <a:extLst>
                    <a:ext uri="{9D8B030D-6E8A-4147-A177-3AD203B41FA5}">
                      <a16:colId xmlns:a16="http://schemas.microsoft.com/office/drawing/2014/main" val="20000"/>
                    </a:ext>
                  </a:extLst>
                </a:gridCol>
                <a:gridCol w="3027275">
                  <a:extLst>
                    <a:ext uri="{9D8B030D-6E8A-4147-A177-3AD203B41FA5}">
                      <a16:colId xmlns:a16="http://schemas.microsoft.com/office/drawing/2014/main" val="20001"/>
                    </a:ext>
                  </a:extLst>
                </a:gridCol>
              </a:tblGrid>
              <a:tr h="152400">
                <a:tc>
                  <a:txBody>
                    <a:bodyPr/>
                    <a:lstStyle/>
                    <a:p>
                      <a:pPr marL="10160" marR="0" lvl="0" indent="0" algn="l" rtl="0">
                        <a:lnSpc>
                          <a:spcPct val="100000"/>
                        </a:lnSpc>
                        <a:spcBef>
                          <a:spcPts val="0"/>
                        </a:spcBef>
                        <a:spcAft>
                          <a:spcPts val="0"/>
                        </a:spcAft>
                        <a:buClr>
                          <a:srgbClr val="000000"/>
                        </a:buClr>
                        <a:buSzPts val="1200"/>
                        <a:buFont typeface="Arial"/>
                        <a:buNone/>
                      </a:pPr>
                      <a:br>
                        <a:rPr lang="en-US" sz="1200" u="none" strike="noStrike" cap="none"/>
                      </a:br>
                      <a:r>
                        <a:rPr lang="en-US" sz="1200" b="1" i="0" u="none" strike="noStrike" cap="none">
                          <a:solidFill>
                            <a:srgbClr val="000000"/>
                          </a:solidFill>
                          <a:latin typeface="Arial"/>
                          <a:ea typeface="Arial"/>
                          <a:cs typeface="Arial"/>
                          <a:sym typeface="Arial"/>
                        </a:rPr>
                        <a:t>Contratista:</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A4A4A4"/>
                      </a:solidFill>
                      <a:prstDash val="solid"/>
                      <a:round/>
                      <a:headEnd type="none" w="sm" len="sm"/>
                      <a:tailEnd type="none" w="sm" len="sm"/>
                    </a:lnT>
                    <a:lnB w="12675" cap="flat" cmpd="sng">
                      <a:solidFill>
                        <a:srgbClr val="A4A4A4"/>
                      </a:solidFill>
                      <a:prstDash val="solid"/>
                      <a:round/>
                      <a:headEnd type="none" w="sm" len="sm"/>
                      <a:tailEnd type="none" w="sm" len="sm"/>
                    </a:lnB>
                    <a:solidFill>
                      <a:srgbClr val="FFFFFF"/>
                    </a:solidFill>
                  </a:tcPr>
                </a:tc>
                <a:tc>
                  <a:txBody>
                    <a:bodyPr/>
                    <a:lstStyle/>
                    <a:p>
                      <a:pPr marL="163830" marR="946785"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CONSORCIO MOVILIDAD POPAYAN </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A4A4A4"/>
                      </a:solidFill>
                      <a:prstDash val="solid"/>
                      <a:round/>
                      <a:headEnd type="none" w="sm" len="sm"/>
                      <a:tailEnd type="none" w="sm" len="sm"/>
                    </a:lnT>
                    <a:lnB w="12675" cap="flat" cmpd="sng">
                      <a:solidFill>
                        <a:srgbClr val="A4A4A4"/>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71850">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Fecha de Inicio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A4A4A4"/>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31 de diciembre de 2022</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A4A4A4"/>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extLst>
                  <a:ext uri="{0D108BD9-81ED-4DB2-BD59-A6C34878D82A}">
                    <a16:rowId xmlns:a16="http://schemas.microsoft.com/office/drawing/2014/main" val="10001"/>
                  </a:ext>
                </a:extLst>
              </a:tr>
              <a:tr h="2009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Valor Inicial:</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EEECE1"/>
                      </a:solidFill>
                      <a:prstDash val="solid"/>
                      <a:round/>
                      <a:headEnd type="none" w="sm" len="sm"/>
                      <a:tailEnd type="none" w="sm" len="sm"/>
                    </a:lnB>
                    <a:solidFill>
                      <a:srgbClr val="FFFFF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$14.217.009.306</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EEECE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009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Adicional:</a:t>
                      </a:r>
                      <a:endParaRPr sz="1200" u="none" strike="noStrike" cap="none"/>
                    </a:p>
                  </a:txBody>
                  <a:tcPr marL="91450" marR="91450" marT="45725" marB="45725">
                    <a:lnL w="9525" cap="flat" cmpd="sng">
                      <a:solidFill>
                        <a:srgbClr val="EEECE1"/>
                      </a:solidFill>
                      <a:prstDash val="solid"/>
                      <a:round/>
                      <a:headEnd type="none" w="sm" len="sm"/>
                      <a:tailEnd type="none" w="sm" len="sm"/>
                    </a:lnL>
                    <a:lnR w="9525" cap="flat" cmpd="sng">
                      <a:solidFill>
                        <a:srgbClr val="EEECE1"/>
                      </a:solidFill>
                      <a:prstDash val="solid"/>
                      <a:round/>
                      <a:headEnd type="none" w="sm" len="sm"/>
                      <a:tailEnd type="none" w="sm" len="sm"/>
                    </a:lnR>
                    <a:lnT w="9525" cap="flat" cmpd="sng">
                      <a:solidFill>
                        <a:srgbClr val="EEECE1"/>
                      </a:solidFill>
                      <a:prstDash val="solid"/>
                      <a:round/>
                      <a:headEnd type="none" w="sm" len="sm"/>
                      <a:tailEnd type="none" w="sm" len="sm"/>
                    </a:lnT>
                    <a:lnB w="9525" cap="flat" cmpd="sng">
                      <a:solidFill>
                        <a:srgbClr val="EEECE1"/>
                      </a:solidFill>
                      <a:prstDash val="solid"/>
                      <a:round/>
                      <a:headEnd type="none" w="sm" len="sm"/>
                      <a:tailEnd type="none" w="sm" len="sm"/>
                    </a:lnB>
                    <a:solidFill>
                      <a:srgbClr val="EFEFE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  4.084.205.966</a:t>
                      </a:r>
                      <a:endParaRPr sz="1200" u="none" strike="noStrike" cap="none"/>
                    </a:p>
                  </a:txBody>
                  <a:tcPr marL="91450" marR="91450" marT="45725" marB="45725">
                    <a:lnL w="9525" cap="flat" cmpd="sng">
                      <a:solidFill>
                        <a:srgbClr val="EEECE1"/>
                      </a:solidFill>
                      <a:prstDash val="solid"/>
                      <a:round/>
                      <a:headEnd type="none" w="sm" len="sm"/>
                      <a:tailEnd type="none" w="sm" len="sm"/>
                    </a:lnL>
                    <a:lnR w="9525" cap="flat" cmpd="sng">
                      <a:solidFill>
                        <a:srgbClr val="EEECE1"/>
                      </a:solidFill>
                      <a:prstDash val="solid"/>
                      <a:round/>
                      <a:headEnd type="none" w="sm" len="sm"/>
                      <a:tailEnd type="none" w="sm" len="sm"/>
                    </a:lnR>
                    <a:lnT w="9525" cap="flat" cmpd="sng">
                      <a:solidFill>
                        <a:srgbClr val="EEECE1"/>
                      </a:solidFill>
                      <a:prstDash val="solid"/>
                      <a:round/>
                      <a:headEnd type="none" w="sm" len="sm"/>
                      <a:tailEnd type="none" w="sm" len="sm"/>
                    </a:lnT>
                    <a:lnB w="9525" cap="flat" cmpd="sng">
                      <a:solidFill>
                        <a:srgbClr val="EEECE1"/>
                      </a:solidFill>
                      <a:prstDash val="solid"/>
                      <a:round/>
                      <a:headEnd type="none" w="sm" len="sm"/>
                      <a:tailEnd type="none" w="sm" len="sm"/>
                    </a:lnB>
                    <a:solidFill>
                      <a:srgbClr val="EFEFEF"/>
                    </a:solidFill>
                  </a:tcPr>
                </a:tc>
                <a:extLst>
                  <a:ext uri="{0D108BD9-81ED-4DB2-BD59-A6C34878D82A}">
                    <a16:rowId xmlns:a16="http://schemas.microsoft.com/office/drawing/2014/main" val="10003"/>
                  </a:ext>
                </a:extLst>
              </a:tr>
              <a:tr h="2009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Total:</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EEECE1"/>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$18.301.215.272</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EEECE1"/>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009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Avance Físico :</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9</a:t>
                      </a:r>
                      <a:r>
                        <a:rPr lang="en-US" sz="1200"/>
                        <a:t>4</a:t>
                      </a:r>
                      <a:r>
                        <a:rPr lang="en-US" sz="1200" b="0" i="0" u="none" strike="noStrike" cap="none">
                          <a:solidFill>
                            <a:srgbClr val="000000"/>
                          </a:solidFill>
                          <a:latin typeface="Arial"/>
                          <a:ea typeface="Arial"/>
                          <a:cs typeface="Arial"/>
                          <a:sym typeface="Arial"/>
                        </a:rPr>
                        <a:t>%</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extLst>
                  <a:ext uri="{0D108BD9-81ED-4DB2-BD59-A6C34878D82A}">
                    <a16:rowId xmlns:a16="http://schemas.microsoft.com/office/drawing/2014/main" val="10005"/>
                  </a:ext>
                </a:extLst>
              </a:tr>
              <a:tr h="152400">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Avance Financiero </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91.76% ($16.793.195.134)</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2009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Estado: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2F2F2"/>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a:t>Suspendido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2F2F2"/>
                    </a:solidFill>
                  </a:tcPr>
                </a:tc>
                <a:extLst>
                  <a:ext uri="{0D108BD9-81ED-4DB2-BD59-A6C34878D82A}">
                    <a16:rowId xmlns:a16="http://schemas.microsoft.com/office/drawing/2014/main" val="10007"/>
                  </a:ext>
                </a:extLst>
              </a:tr>
            </a:tbl>
          </a:graphicData>
        </a:graphic>
      </p:graphicFrame>
      <p:graphicFrame>
        <p:nvGraphicFramePr>
          <p:cNvPr id="266" name="Google Shape;266;p11"/>
          <p:cNvGraphicFramePr/>
          <p:nvPr/>
        </p:nvGraphicFramePr>
        <p:xfrm>
          <a:off x="353335" y="3356655"/>
          <a:ext cx="4573775" cy="2741950"/>
        </p:xfrm>
        <a:graphic>
          <a:graphicData uri="http://schemas.openxmlformats.org/drawingml/2006/table">
            <a:tbl>
              <a:tblPr>
                <a:noFill/>
              </a:tblPr>
              <a:tblGrid>
                <a:gridCol w="1555375">
                  <a:extLst>
                    <a:ext uri="{9D8B030D-6E8A-4147-A177-3AD203B41FA5}">
                      <a16:colId xmlns:a16="http://schemas.microsoft.com/office/drawing/2014/main" val="20000"/>
                    </a:ext>
                  </a:extLst>
                </a:gridCol>
                <a:gridCol w="3018400">
                  <a:extLst>
                    <a:ext uri="{9D8B030D-6E8A-4147-A177-3AD203B41FA5}">
                      <a16:colId xmlns:a16="http://schemas.microsoft.com/office/drawing/2014/main" val="20001"/>
                    </a:ext>
                  </a:extLst>
                </a:gridCol>
              </a:tblGrid>
              <a:tr h="513425">
                <a:tc>
                  <a:txBody>
                    <a:bodyPr/>
                    <a:lstStyle/>
                    <a:p>
                      <a:pPr marL="10160" marR="0" lvl="0" indent="0" algn="l" rtl="0">
                        <a:lnSpc>
                          <a:spcPct val="100000"/>
                        </a:lnSpc>
                        <a:spcBef>
                          <a:spcPts val="0"/>
                        </a:spcBef>
                        <a:spcAft>
                          <a:spcPts val="0"/>
                        </a:spcAft>
                        <a:buClr>
                          <a:srgbClr val="000000"/>
                        </a:buClr>
                        <a:buSzPts val="1200"/>
                        <a:buFont typeface="Arial"/>
                        <a:buNone/>
                      </a:pPr>
                      <a:br>
                        <a:rPr lang="en-US" sz="1200" u="none" strike="noStrike" cap="none"/>
                      </a:br>
                      <a:r>
                        <a:rPr lang="en-US" sz="1200" b="1" i="0" u="none" strike="noStrike" cap="none">
                          <a:solidFill>
                            <a:srgbClr val="000000"/>
                          </a:solidFill>
                          <a:latin typeface="Arial"/>
                          <a:ea typeface="Arial"/>
                          <a:cs typeface="Arial"/>
                          <a:sym typeface="Arial"/>
                        </a:rPr>
                        <a:t>Interventoría:</a:t>
                      </a:r>
                      <a:endParaRPr sz="1200" u="none" strike="noStrike" cap="none"/>
                    </a:p>
                  </a:txBody>
                  <a:tcPr marL="91450" marR="91450" marT="45725" marB="457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12675" cap="flat" cmpd="sng">
                      <a:solidFill>
                        <a:srgbClr val="F2F2F2"/>
                      </a:solidFill>
                      <a:prstDash val="solid"/>
                      <a:round/>
                      <a:headEnd type="none" w="sm" len="sm"/>
                      <a:tailEnd type="none" w="sm" len="sm"/>
                    </a:lnB>
                    <a:solidFill>
                      <a:srgbClr val="FFFFFF"/>
                    </a:solidFill>
                  </a:tcPr>
                </a:tc>
                <a:tc>
                  <a:txBody>
                    <a:bodyPr/>
                    <a:lstStyle/>
                    <a:p>
                      <a:pPr marL="163830" marR="38989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CONSORCIO INTERVENTORIA  MOVILIDAD FUTURA</a:t>
                      </a:r>
                      <a:endParaRPr sz="1200" u="none" strike="noStrike" cap="none"/>
                    </a:p>
                  </a:txBody>
                  <a:tcPr marL="91450" marR="91450" marT="9525" marB="457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12675" cap="flat" cmpd="sng">
                      <a:solidFill>
                        <a:srgbClr val="F2F2F2"/>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09200">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Fecha de Inicio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F2F2F2"/>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31 de diciembre de 2022</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675" cap="flat" cmpd="sng">
                      <a:solidFill>
                        <a:srgbClr val="F2F2F2"/>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extLst>
                  <a:ext uri="{0D108BD9-81ED-4DB2-BD59-A6C34878D82A}">
                    <a16:rowId xmlns:a16="http://schemas.microsoft.com/office/drawing/2014/main" val="10001"/>
                  </a:ext>
                </a:extLst>
              </a:tr>
              <a:tr h="2332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Valor Inicial:</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$1.455.874.672</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332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Adicional 1:</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2F2F2"/>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$160.146.214</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r h="2332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Adicional 2:</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$417.884.238</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332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Total: </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$2.033.905.124</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88700">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Avance Financiero: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tc>
                  <a:txBody>
                    <a:bodyPr/>
                    <a:lstStyle/>
                    <a:p>
                      <a:pPr marL="16383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76% ($1.539.640.013)</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CECEC"/>
                    </a:solidFill>
                  </a:tcPr>
                </a:tc>
                <a:extLst>
                  <a:ext uri="{0D108BD9-81ED-4DB2-BD59-A6C34878D82A}">
                    <a16:rowId xmlns:a16="http://schemas.microsoft.com/office/drawing/2014/main" val="10006"/>
                  </a:ext>
                </a:extLst>
              </a:tr>
              <a:tr h="233225">
                <a:tc>
                  <a:txBody>
                    <a:bodyPr/>
                    <a:lstStyle/>
                    <a:p>
                      <a:pPr marL="1016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Estado: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675" cap="flat" cmpd="sng">
                      <a:solidFill>
                        <a:srgbClr val="A4A4A4"/>
                      </a:solidFill>
                      <a:prstDash val="solid"/>
                      <a:round/>
                      <a:headEnd type="none" w="sm" len="sm"/>
                      <a:tailEnd type="none" w="sm" len="sm"/>
                    </a:lnB>
                    <a:solidFill>
                      <a:srgbClr val="FFFFFF"/>
                    </a:solidFill>
                  </a:tcPr>
                </a:tc>
                <a:tc>
                  <a:txBody>
                    <a:bodyPr/>
                    <a:lstStyle/>
                    <a:p>
                      <a:pPr marL="163830" lvl="0" indent="0" algn="l" rtl="0">
                        <a:spcBef>
                          <a:spcPts val="0"/>
                        </a:spcBef>
                        <a:spcAft>
                          <a:spcPts val="0"/>
                        </a:spcAft>
                        <a:buClr>
                          <a:schemeClr val="dk1"/>
                        </a:buClr>
                        <a:buSzPts val="1200"/>
                        <a:buFont typeface="Arial"/>
                        <a:buNone/>
                      </a:pPr>
                      <a:r>
                        <a:rPr lang="en-US" sz="1200">
                          <a:solidFill>
                            <a:schemeClr val="dk1"/>
                          </a:solidFill>
                        </a:rPr>
                        <a:t>Suspendido</a:t>
                      </a:r>
                      <a:endParaRPr sz="12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675" cap="flat" cmpd="sng">
                      <a:solidFill>
                        <a:srgbClr val="A4A4A4"/>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bl>
          </a:graphicData>
        </a:graphic>
      </p:graphicFrame>
      <p:sp>
        <p:nvSpPr>
          <p:cNvPr id="267" name="Google Shape;267;p11"/>
          <p:cNvSpPr/>
          <p:nvPr/>
        </p:nvSpPr>
        <p:spPr>
          <a:xfrm>
            <a:off x="-353335" y="1976186"/>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8" name="Google Shape;268;p11"/>
          <p:cNvPicPr preferRelativeResize="0"/>
          <p:nvPr/>
        </p:nvPicPr>
        <p:blipFill rotWithShape="1">
          <a:blip r:embed="rId4">
            <a:alphaModFix/>
          </a:blip>
          <a:srcRect/>
          <a:stretch/>
        </p:blipFill>
        <p:spPr>
          <a:xfrm>
            <a:off x="5044989" y="962630"/>
            <a:ext cx="7087340" cy="2902302"/>
          </a:xfrm>
          <a:prstGeom prst="rect">
            <a:avLst/>
          </a:prstGeom>
          <a:noFill/>
          <a:ln>
            <a:noFill/>
          </a:ln>
        </p:spPr>
      </p:pic>
      <p:pic>
        <p:nvPicPr>
          <p:cNvPr id="269" name="Google Shape;269;p11"/>
          <p:cNvPicPr preferRelativeResize="0"/>
          <p:nvPr/>
        </p:nvPicPr>
        <p:blipFill rotWithShape="1">
          <a:blip r:embed="rId5">
            <a:alphaModFix/>
          </a:blip>
          <a:srcRect r="2471" b="53003"/>
          <a:stretch/>
        </p:blipFill>
        <p:spPr>
          <a:xfrm>
            <a:off x="5742665" y="4095402"/>
            <a:ext cx="2817549" cy="1566171"/>
          </a:xfrm>
          <a:prstGeom prst="rect">
            <a:avLst/>
          </a:prstGeom>
          <a:noFill/>
          <a:ln w="9525" cap="flat" cmpd="sng">
            <a:solidFill>
              <a:schemeClr val="dk1"/>
            </a:solidFill>
            <a:prstDash val="solid"/>
            <a:round/>
            <a:headEnd type="none" w="sm" len="sm"/>
            <a:tailEnd type="none" w="sm" len="sm"/>
          </a:ln>
        </p:spPr>
      </p:pic>
      <p:pic>
        <p:nvPicPr>
          <p:cNvPr id="270" name="Google Shape;270;p11"/>
          <p:cNvPicPr preferRelativeResize="0"/>
          <p:nvPr/>
        </p:nvPicPr>
        <p:blipFill rotWithShape="1">
          <a:blip r:embed="rId5">
            <a:alphaModFix/>
          </a:blip>
          <a:srcRect l="2279" t="52821"/>
          <a:stretch/>
        </p:blipFill>
        <p:spPr>
          <a:xfrm>
            <a:off x="8783404" y="4083740"/>
            <a:ext cx="2818800" cy="1569839"/>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30"/>
          <p:cNvPicPr preferRelativeResize="0"/>
          <p:nvPr/>
        </p:nvPicPr>
        <p:blipFill rotWithShape="1">
          <a:blip r:embed="rId3">
            <a:alphaModFix/>
          </a:blip>
          <a:srcRect l="14364" t="40419" r="50788" b="25885"/>
          <a:stretch/>
        </p:blipFill>
        <p:spPr>
          <a:xfrm>
            <a:off x="3954619" y="3599916"/>
            <a:ext cx="4113946" cy="2367628"/>
          </a:xfrm>
          <a:prstGeom prst="rect">
            <a:avLst/>
          </a:prstGeom>
          <a:noFill/>
          <a:ln>
            <a:noFill/>
          </a:ln>
          <a:effectLst>
            <a:outerShdw blurRad="292100" dist="139700" dir="2700000" algn="tl" rotWithShape="0">
              <a:srgbClr val="333333">
                <a:alpha val="65098"/>
              </a:srgbClr>
            </a:outerShdw>
          </a:effectLst>
        </p:spPr>
      </p:pic>
      <p:pic>
        <p:nvPicPr>
          <p:cNvPr id="276" name="Google Shape;276;p30"/>
          <p:cNvPicPr preferRelativeResize="0"/>
          <p:nvPr/>
        </p:nvPicPr>
        <p:blipFill rotWithShape="1">
          <a:blip r:embed="rId4">
            <a:alphaModFix/>
          </a:blip>
          <a:srcRect l="6405" t="38603" r="55682" b="24165"/>
          <a:stretch/>
        </p:blipFill>
        <p:spPr>
          <a:xfrm>
            <a:off x="8101656" y="3597915"/>
            <a:ext cx="4005936" cy="2369629"/>
          </a:xfrm>
          <a:prstGeom prst="rect">
            <a:avLst/>
          </a:prstGeom>
          <a:noFill/>
          <a:ln>
            <a:noFill/>
          </a:ln>
          <a:effectLst>
            <a:outerShdw blurRad="292100" dist="139700" dir="2700000" algn="tl" rotWithShape="0">
              <a:srgbClr val="333333">
                <a:alpha val="65098"/>
              </a:srgbClr>
            </a:outerShdw>
          </a:effectLst>
        </p:spPr>
      </p:pic>
      <p:pic>
        <p:nvPicPr>
          <p:cNvPr id="277" name="Google Shape;277;p30"/>
          <p:cNvPicPr preferRelativeResize="0"/>
          <p:nvPr/>
        </p:nvPicPr>
        <p:blipFill rotWithShape="1">
          <a:blip r:embed="rId5">
            <a:alphaModFix/>
          </a:blip>
          <a:srcRect l="48217" t="46374" r="17395" b="14006"/>
          <a:stretch/>
        </p:blipFill>
        <p:spPr>
          <a:xfrm>
            <a:off x="8101656" y="970590"/>
            <a:ext cx="4005936" cy="2596195"/>
          </a:xfrm>
          <a:prstGeom prst="rect">
            <a:avLst/>
          </a:prstGeom>
          <a:noFill/>
          <a:ln>
            <a:noFill/>
          </a:ln>
          <a:effectLst>
            <a:outerShdw blurRad="292100" dist="139700" dir="2700000" algn="tl" rotWithShape="0">
              <a:srgbClr val="333333">
                <a:alpha val="65098"/>
              </a:srgbClr>
            </a:outerShdw>
          </a:effectLst>
        </p:spPr>
      </p:pic>
      <p:pic>
        <p:nvPicPr>
          <p:cNvPr id="278" name="Google Shape;278;p30"/>
          <p:cNvPicPr preferRelativeResize="0"/>
          <p:nvPr/>
        </p:nvPicPr>
        <p:blipFill rotWithShape="1">
          <a:blip r:embed="rId6">
            <a:alphaModFix/>
          </a:blip>
          <a:srcRect l="31720" t="21216" r="31013" b="39226"/>
          <a:stretch/>
        </p:blipFill>
        <p:spPr>
          <a:xfrm>
            <a:off x="803504" y="1026833"/>
            <a:ext cx="2894203" cy="1728051"/>
          </a:xfrm>
          <a:prstGeom prst="rect">
            <a:avLst/>
          </a:prstGeom>
          <a:noFill/>
          <a:ln>
            <a:noFill/>
          </a:ln>
        </p:spPr>
      </p:pic>
      <p:pic>
        <p:nvPicPr>
          <p:cNvPr id="279" name="Google Shape;279;p30"/>
          <p:cNvPicPr preferRelativeResize="0"/>
          <p:nvPr/>
        </p:nvPicPr>
        <p:blipFill rotWithShape="1">
          <a:blip r:embed="rId7">
            <a:alphaModFix/>
          </a:blip>
          <a:srcRect l="33853" t="16636" r="32500" b="12618"/>
          <a:stretch/>
        </p:blipFill>
        <p:spPr>
          <a:xfrm>
            <a:off x="947774" y="2795920"/>
            <a:ext cx="2605665" cy="3081762"/>
          </a:xfrm>
          <a:prstGeom prst="rect">
            <a:avLst/>
          </a:prstGeom>
          <a:noFill/>
          <a:ln>
            <a:noFill/>
          </a:ln>
        </p:spPr>
      </p:pic>
      <p:pic>
        <p:nvPicPr>
          <p:cNvPr id="280" name="Google Shape;280;p30"/>
          <p:cNvPicPr preferRelativeResize="0"/>
          <p:nvPr/>
        </p:nvPicPr>
        <p:blipFill rotWithShape="1">
          <a:blip r:embed="rId8">
            <a:alphaModFix/>
          </a:blip>
          <a:srcRect l="2701" t="17714"/>
          <a:stretch/>
        </p:blipFill>
        <p:spPr>
          <a:xfrm>
            <a:off x="3954619" y="958390"/>
            <a:ext cx="4113946" cy="2608396"/>
          </a:xfrm>
          <a:prstGeom prst="rect">
            <a:avLst/>
          </a:prstGeom>
          <a:noFill/>
          <a:ln>
            <a:noFill/>
          </a:ln>
          <a:effectLst>
            <a:outerShdw blurRad="292100" dist="139700" dir="2700000" algn="tl" rotWithShape="0">
              <a:srgbClr val="333333">
                <a:alpha val="65098"/>
              </a:srgbClr>
            </a:outerShdw>
          </a:effectLst>
        </p:spPr>
      </p:pic>
      <p:pic>
        <p:nvPicPr>
          <p:cNvPr id="281" name="Google Shape;281;p30"/>
          <p:cNvPicPr preferRelativeResize="0"/>
          <p:nvPr/>
        </p:nvPicPr>
        <p:blipFill rotWithShape="1">
          <a:blip r:embed="rId9">
            <a:alphaModFix/>
          </a:blip>
          <a:srcRect/>
          <a:stretch/>
        </p:blipFill>
        <p:spPr>
          <a:xfrm>
            <a:off x="10032000" y="83499"/>
            <a:ext cx="2160000" cy="619890"/>
          </a:xfrm>
          <a:prstGeom prst="rect">
            <a:avLst/>
          </a:prstGeom>
          <a:noFill/>
          <a:ln>
            <a:noFill/>
          </a:ln>
        </p:spPr>
      </p:pic>
      <p:sp>
        <p:nvSpPr>
          <p:cNvPr id="282" name="Google Shape;282;p30"/>
          <p:cNvSpPr txBox="1"/>
          <p:nvPr/>
        </p:nvSpPr>
        <p:spPr>
          <a:xfrm>
            <a:off x="117475" y="109025"/>
            <a:ext cx="9972600" cy="7680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400"/>
              <a:buFont typeface="Arial"/>
              <a:buNone/>
            </a:pPr>
            <a:r>
              <a:rPr lang="en-US" sz="4400" b="1">
                <a:solidFill>
                  <a:srgbClr val="1E4E79"/>
                </a:solidFill>
              </a:rPr>
              <a:t>CERRAMIENTO PREDIOS EIO Y PTN</a:t>
            </a:r>
            <a:r>
              <a:rPr lang="en-US" sz="4400" b="1" i="0" u="none" strike="noStrike" cap="none">
                <a:solidFill>
                  <a:srgbClr val="1E4E79"/>
                </a:solidFill>
                <a:latin typeface="Arial"/>
                <a:ea typeface="Arial"/>
                <a:cs typeface="Arial"/>
                <a:sym typeface="Arial"/>
              </a:rPr>
              <a:t> </a:t>
            </a:r>
            <a:endParaRPr sz="4400" b="1" i="0" u="none" strike="noStrike" cap="non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31"/>
          <p:cNvPicPr preferRelativeResize="0"/>
          <p:nvPr/>
        </p:nvPicPr>
        <p:blipFill rotWithShape="1">
          <a:blip r:embed="rId3">
            <a:alphaModFix/>
          </a:blip>
          <a:srcRect l="4582" t="28968" r="16836" b="9777"/>
          <a:stretch/>
        </p:blipFill>
        <p:spPr>
          <a:xfrm>
            <a:off x="691573" y="778270"/>
            <a:ext cx="4294422" cy="1944521"/>
          </a:xfrm>
          <a:prstGeom prst="rect">
            <a:avLst/>
          </a:prstGeom>
          <a:noFill/>
          <a:ln>
            <a:noFill/>
          </a:ln>
        </p:spPr>
      </p:pic>
      <p:graphicFrame>
        <p:nvGraphicFramePr>
          <p:cNvPr id="288" name="Google Shape;288;p31"/>
          <p:cNvGraphicFramePr/>
          <p:nvPr/>
        </p:nvGraphicFramePr>
        <p:xfrm>
          <a:off x="6296183" y="1138855"/>
          <a:ext cx="5360175" cy="1147700"/>
        </p:xfrm>
        <a:graphic>
          <a:graphicData uri="http://schemas.openxmlformats.org/drawingml/2006/table">
            <a:tbl>
              <a:tblPr firstRow="1">
                <a:noFill/>
              </a:tblPr>
              <a:tblGrid>
                <a:gridCol w="3321650">
                  <a:extLst>
                    <a:ext uri="{9D8B030D-6E8A-4147-A177-3AD203B41FA5}">
                      <a16:colId xmlns:a16="http://schemas.microsoft.com/office/drawing/2014/main" val="20000"/>
                    </a:ext>
                  </a:extLst>
                </a:gridCol>
                <a:gridCol w="2038525">
                  <a:extLst>
                    <a:ext uri="{9D8B030D-6E8A-4147-A177-3AD203B41FA5}">
                      <a16:colId xmlns:a16="http://schemas.microsoft.com/office/drawing/2014/main" val="20001"/>
                    </a:ext>
                  </a:extLst>
                </a:gridCol>
              </a:tblGrid>
              <a:tr h="286925">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PRESUPUESTO</a:t>
                      </a:r>
                      <a:r>
                        <a:rPr lang="en-US" sz="1100" u="none" strike="noStrike" cap="none"/>
                        <a:t> </a:t>
                      </a:r>
                      <a:endParaRPr sz="1100" b="0" i="0" u="none" strike="noStrike" cap="none">
                        <a:solidFill>
                          <a:srgbClr val="000000"/>
                        </a:solidFill>
                        <a:latin typeface="Calibri"/>
                        <a:ea typeface="Calibri"/>
                        <a:cs typeface="Calibri"/>
                        <a:sym typeface="Calibri"/>
                      </a:endParaRPr>
                    </a:p>
                  </a:txBody>
                  <a:tcPr marL="9525" marR="9525" marT="9525" marB="0" anchor="ctr"/>
                </a:tc>
                <a:tc hMerge="1">
                  <a:txBody>
                    <a:bodyPr/>
                    <a:lstStyle/>
                    <a:p>
                      <a:endParaRPr lang="es-CO"/>
                    </a:p>
                  </a:txBody>
                  <a:tcPr/>
                </a:tc>
                <a:extLst>
                  <a:ext uri="{0D108BD9-81ED-4DB2-BD59-A6C34878D82A}">
                    <a16:rowId xmlns:a16="http://schemas.microsoft.com/office/drawing/2014/main" val="10000"/>
                  </a:ext>
                </a:extLst>
              </a:tr>
              <a:tr h="286925">
                <a:tc>
                  <a:txBody>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CERRAMIENTO EIO Y PTN </a:t>
                      </a:r>
                      <a:endParaRPr sz="1400" u="none" strike="noStrike" cap="none"/>
                    </a:p>
                  </a:txBody>
                  <a:tcPr marL="9525" marR="9525" marT="9525" marB="0" anchor="b"/>
                </a:tc>
                <a:tc>
                  <a:txBody>
                    <a:bodyPr/>
                    <a:lstStyle/>
                    <a:p>
                      <a:pPr marL="0" marR="0" lvl="0" indent="0" algn="r" rtl="0">
                        <a:lnSpc>
                          <a:spcPct val="100000"/>
                        </a:lnSpc>
                        <a:spcBef>
                          <a:spcPts val="0"/>
                        </a:spcBef>
                        <a:spcAft>
                          <a:spcPts val="0"/>
                        </a:spcAft>
                        <a:buClr>
                          <a:srgbClr val="000000"/>
                        </a:buClr>
                        <a:buSzPts val="1600"/>
                        <a:buFont typeface="Arial"/>
                        <a:buNone/>
                      </a:pPr>
                      <a:r>
                        <a:rPr lang="en-US" sz="1600" u="none" strike="noStrike" cap="none"/>
                        <a:t>$ 1.164.720.867</a:t>
                      </a:r>
                      <a:endParaRPr sz="1600" b="0" i="0" u="none" strike="noStrike" cap="none">
                        <a:solidFill>
                          <a:srgbClr val="000000"/>
                        </a:solidFill>
                        <a:latin typeface="Calibri"/>
                        <a:ea typeface="Calibri"/>
                        <a:cs typeface="Calibri"/>
                        <a:sym typeface="Calibri"/>
                      </a:endParaRPr>
                    </a:p>
                  </a:txBody>
                  <a:tcPr marL="9525" marR="9525" marT="9525" marB="0" anchor="b"/>
                </a:tc>
                <a:extLst>
                  <a:ext uri="{0D108BD9-81ED-4DB2-BD59-A6C34878D82A}">
                    <a16:rowId xmlns:a16="http://schemas.microsoft.com/office/drawing/2014/main" val="10001"/>
                  </a:ext>
                </a:extLst>
              </a:tr>
              <a:tr h="2869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INTERVENTORIA </a:t>
                      </a:r>
                      <a:endParaRPr sz="1600" b="0" i="0" u="none" strike="noStrike" cap="none">
                        <a:solidFill>
                          <a:srgbClr val="000000"/>
                        </a:solidFill>
                        <a:latin typeface="Calibri"/>
                        <a:ea typeface="Calibri"/>
                        <a:cs typeface="Calibri"/>
                        <a:sym typeface="Calibri"/>
                      </a:endParaRPr>
                    </a:p>
                  </a:txBody>
                  <a:tcPr marL="9525" marR="9525" marT="9525" marB="0" anchor="b"/>
                </a:tc>
                <a:tc>
                  <a:txBody>
                    <a:bodyPr/>
                    <a:lstStyle/>
                    <a:p>
                      <a:pPr marL="0" marR="0" lvl="0" indent="0" algn="r" rtl="0">
                        <a:lnSpc>
                          <a:spcPct val="100000"/>
                        </a:lnSpc>
                        <a:spcBef>
                          <a:spcPts val="0"/>
                        </a:spcBef>
                        <a:spcAft>
                          <a:spcPts val="0"/>
                        </a:spcAft>
                        <a:buClr>
                          <a:srgbClr val="000000"/>
                        </a:buClr>
                        <a:buSzPts val="1600"/>
                        <a:buFont typeface="Arial"/>
                        <a:buNone/>
                      </a:pPr>
                      <a:r>
                        <a:rPr lang="en-US" sz="1600" u="none" strike="noStrike" cap="none"/>
                        <a:t>$ 103.787.008</a:t>
                      </a:r>
                      <a:endParaRPr sz="1600" b="0" i="0" u="none" strike="noStrike" cap="none">
                        <a:solidFill>
                          <a:srgbClr val="000000"/>
                        </a:solidFill>
                        <a:latin typeface="Calibri"/>
                        <a:ea typeface="Calibri"/>
                        <a:cs typeface="Calibri"/>
                        <a:sym typeface="Calibri"/>
                      </a:endParaRPr>
                    </a:p>
                  </a:txBody>
                  <a:tcPr marL="9525" marR="9525" marT="9525" marB="0" anchor="b"/>
                </a:tc>
                <a:extLst>
                  <a:ext uri="{0D108BD9-81ED-4DB2-BD59-A6C34878D82A}">
                    <a16:rowId xmlns:a16="http://schemas.microsoft.com/office/drawing/2014/main" val="10002"/>
                  </a:ext>
                </a:extLst>
              </a:tr>
              <a:tr h="2869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TOTAL </a:t>
                      </a:r>
                      <a:endParaRPr sz="1600" b="1" i="0" u="none" strike="noStrike" cap="none">
                        <a:solidFill>
                          <a:srgbClr val="000000"/>
                        </a:solidFill>
                        <a:latin typeface="Calibri"/>
                        <a:ea typeface="Calibri"/>
                        <a:cs typeface="Calibri"/>
                        <a:sym typeface="Calibri"/>
                      </a:endParaRPr>
                    </a:p>
                  </a:txBody>
                  <a:tcPr marL="9525" marR="9525" marT="9525" marB="0" anchor="b"/>
                </a:tc>
                <a:tc>
                  <a:txBody>
                    <a:bodyPr/>
                    <a:lstStyle/>
                    <a:p>
                      <a:pPr marL="0" marR="0" lvl="0" indent="0" algn="r" rtl="0">
                        <a:lnSpc>
                          <a:spcPct val="100000"/>
                        </a:lnSpc>
                        <a:spcBef>
                          <a:spcPts val="0"/>
                        </a:spcBef>
                        <a:spcAft>
                          <a:spcPts val="0"/>
                        </a:spcAft>
                        <a:buClr>
                          <a:srgbClr val="000000"/>
                        </a:buClr>
                        <a:buSzPts val="1600"/>
                        <a:buFont typeface="Arial"/>
                        <a:buNone/>
                      </a:pPr>
                      <a:r>
                        <a:rPr lang="en-US" sz="1600" u="none" strike="noStrike" cap="none"/>
                        <a:t>$ 1.268.507.875</a:t>
                      </a:r>
                      <a:endParaRPr sz="1600" b="1" i="0" u="none" strike="noStrike" cap="none">
                        <a:solidFill>
                          <a:srgbClr val="000000"/>
                        </a:solidFill>
                        <a:latin typeface="Calibri"/>
                        <a:ea typeface="Calibri"/>
                        <a:cs typeface="Calibri"/>
                        <a:sym typeface="Calibri"/>
                      </a:endParaRPr>
                    </a:p>
                  </a:txBody>
                  <a:tcPr marL="9525" marR="9525" marT="9525" marB="0" anchor="b"/>
                </a:tc>
                <a:extLst>
                  <a:ext uri="{0D108BD9-81ED-4DB2-BD59-A6C34878D82A}">
                    <a16:rowId xmlns:a16="http://schemas.microsoft.com/office/drawing/2014/main" val="10003"/>
                  </a:ext>
                </a:extLst>
              </a:tr>
            </a:tbl>
          </a:graphicData>
        </a:graphic>
      </p:graphicFrame>
      <p:graphicFrame>
        <p:nvGraphicFramePr>
          <p:cNvPr id="289" name="Google Shape;289;p31"/>
          <p:cNvGraphicFramePr/>
          <p:nvPr/>
        </p:nvGraphicFramePr>
        <p:xfrm>
          <a:off x="6296183" y="2452944"/>
          <a:ext cx="5360175" cy="1870375"/>
        </p:xfrm>
        <a:graphic>
          <a:graphicData uri="http://schemas.openxmlformats.org/drawingml/2006/table">
            <a:tbl>
              <a:tblPr firstRow="1">
                <a:noFill/>
              </a:tblPr>
              <a:tblGrid>
                <a:gridCol w="3673200">
                  <a:extLst>
                    <a:ext uri="{9D8B030D-6E8A-4147-A177-3AD203B41FA5}">
                      <a16:colId xmlns:a16="http://schemas.microsoft.com/office/drawing/2014/main" val="20000"/>
                    </a:ext>
                  </a:extLst>
                </a:gridCol>
                <a:gridCol w="1686975">
                  <a:extLst>
                    <a:ext uri="{9D8B030D-6E8A-4147-A177-3AD203B41FA5}">
                      <a16:colId xmlns:a16="http://schemas.microsoft.com/office/drawing/2014/main" val="20001"/>
                    </a:ext>
                  </a:extLst>
                </a:gridCol>
              </a:tblGrid>
              <a:tr h="375050">
                <a:tc>
                  <a:txBody>
                    <a:bodyPr/>
                    <a:lstStyle/>
                    <a:p>
                      <a:pPr marL="0" marR="0" lvl="0" indent="0" algn="ctr" rtl="0">
                        <a:lnSpc>
                          <a:spcPct val="115000"/>
                        </a:lnSpc>
                        <a:spcBef>
                          <a:spcPts val="0"/>
                        </a:spcBef>
                        <a:spcAft>
                          <a:spcPts val="0"/>
                        </a:spcAft>
                        <a:buClr>
                          <a:srgbClr val="000000"/>
                        </a:buClr>
                        <a:buSzPts val="1600"/>
                        <a:buFont typeface="Arial"/>
                        <a:buNone/>
                      </a:pPr>
                      <a:r>
                        <a:rPr lang="en-US" sz="1600" u="none" strike="noStrike" cap="none"/>
                        <a:t>FUENTE DE RECURSOS </a:t>
                      </a:r>
                      <a:endParaRPr sz="1600" u="none" strike="noStrike" cap="none">
                        <a:latin typeface="Calibri"/>
                        <a:ea typeface="Calibri"/>
                        <a:cs typeface="Calibri"/>
                        <a:sym typeface="Calibri"/>
                      </a:endParaRPr>
                    </a:p>
                  </a:txBody>
                  <a:tcPr marL="44450" marR="44450" marT="0" marB="0" anchor="b"/>
                </a:tc>
                <a:tc>
                  <a:txBody>
                    <a:bodyPr/>
                    <a:lstStyle/>
                    <a:p>
                      <a:pPr marL="0" marR="0" lvl="0" indent="0" algn="ctr" rtl="0">
                        <a:lnSpc>
                          <a:spcPct val="115000"/>
                        </a:lnSpc>
                        <a:spcBef>
                          <a:spcPts val="0"/>
                        </a:spcBef>
                        <a:spcAft>
                          <a:spcPts val="0"/>
                        </a:spcAft>
                        <a:buClr>
                          <a:srgbClr val="000000"/>
                        </a:buClr>
                        <a:buSzPts val="1600"/>
                        <a:buFont typeface="Arial"/>
                        <a:buNone/>
                      </a:pPr>
                      <a:r>
                        <a:rPr lang="en-US" sz="1600" u="none" strike="noStrike" cap="none"/>
                        <a:t>VALOR </a:t>
                      </a:r>
                      <a:endParaRPr sz="1600" u="none" strike="noStrike" cap="none">
                        <a:latin typeface="Calibri"/>
                        <a:ea typeface="Calibri"/>
                        <a:cs typeface="Calibri"/>
                        <a:sym typeface="Calibri"/>
                      </a:endParaRPr>
                    </a:p>
                  </a:txBody>
                  <a:tcPr marL="44450" marR="44450" marT="0" marB="0" anchor="b"/>
                </a:tc>
                <a:extLst>
                  <a:ext uri="{0D108BD9-81ED-4DB2-BD59-A6C34878D82A}">
                    <a16:rowId xmlns:a16="http://schemas.microsoft.com/office/drawing/2014/main" val="10000"/>
                  </a:ext>
                </a:extLst>
              </a:tr>
              <a:tr h="37505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a:t>Ente territorial. Costos adicionales </a:t>
                      </a:r>
                      <a:endParaRPr sz="1600" u="none" strike="noStrike" cap="none">
                        <a:latin typeface="Calibri"/>
                        <a:ea typeface="Calibri"/>
                        <a:cs typeface="Calibri"/>
                        <a:sym typeface="Calibri"/>
                      </a:endParaRPr>
                    </a:p>
                  </a:txBody>
                  <a:tcPr marL="44450" marR="44450" marT="0" marB="0" anchor="b"/>
                </a:tc>
                <a:tc>
                  <a:txBody>
                    <a:bodyPr/>
                    <a:lstStyle/>
                    <a:p>
                      <a:pPr marL="0" marR="0" lvl="0" indent="0" algn="r" rtl="0">
                        <a:lnSpc>
                          <a:spcPct val="115000"/>
                        </a:lnSpc>
                        <a:spcBef>
                          <a:spcPts val="0"/>
                        </a:spcBef>
                        <a:spcAft>
                          <a:spcPts val="0"/>
                        </a:spcAft>
                        <a:buClr>
                          <a:srgbClr val="000000"/>
                        </a:buClr>
                        <a:buSzPts val="1600"/>
                        <a:buFont typeface="Arial"/>
                        <a:buNone/>
                      </a:pPr>
                      <a:r>
                        <a:rPr lang="en-US" sz="1600" u="none" strike="noStrike" cap="none"/>
                        <a:t>$ 926.424.402</a:t>
                      </a:r>
                      <a:endParaRPr sz="1600" u="none" strike="noStrike" cap="none">
                        <a:latin typeface="Calibri"/>
                        <a:ea typeface="Calibri"/>
                        <a:cs typeface="Calibri"/>
                        <a:sym typeface="Calibri"/>
                      </a:endParaRPr>
                    </a:p>
                  </a:txBody>
                  <a:tcPr marL="44450" marR="44450" marT="0" marB="0" anchor="ctr"/>
                </a:tc>
                <a:extLst>
                  <a:ext uri="{0D108BD9-81ED-4DB2-BD59-A6C34878D82A}">
                    <a16:rowId xmlns:a16="http://schemas.microsoft.com/office/drawing/2014/main" val="10001"/>
                  </a:ext>
                </a:extLst>
              </a:tr>
              <a:tr h="74522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a:t>Ente Territorial. Aportes del Municipio con el Convenio de Cofinanciación.</a:t>
                      </a:r>
                      <a:endParaRPr sz="1600" u="none" strike="noStrike" cap="none">
                        <a:latin typeface="Calibri"/>
                        <a:ea typeface="Calibri"/>
                        <a:cs typeface="Calibri"/>
                        <a:sym typeface="Calibri"/>
                      </a:endParaRPr>
                    </a:p>
                  </a:txBody>
                  <a:tcPr marL="44450" marR="44450" marT="0" marB="0" anchor="b"/>
                </a:tc>
                <a:tc>
                  <a:txBody>
                    <a:bodyPr/>
                    <a:lstStyle/>
                    <a:p>
                      <a:pPr marL="0" marR="0" lvl="0" indent="0" algn="r" rtl="0">
                        <a:lnSpc>
                          <a:spcPct val="115000"/>
                        </a:lnSpc>
                        <a:spcBef>
                          <a:spcPts val="0"/>
                        </a:spcBef>
                        <a:spcAft>
                          <a:spcPts val="0"/>
                        </a:spcAft>
                        <a:buClr>
                          <a:srgbClr val="000000"/>
                        </a:buClr>
                        <a:buSzPts val="1600"/>
                        <a:buFont typeface="Arial"/>
                        <a:buNone/>
                      </a:pPr>
                      <a:r>
                        <a:rPr lang="en-US" sz="1600" u="none" strike="noStrike" cap="none"/>
                        <a:t>$ 342.083.473</a:t>
                      </a:r>
                      <a:endParaRPr sz="1600" u="none" strike="noStrike" cap="none">
                        <a:latin typeface="Calibri"/>
                        <a:ea typeface="Calibri"/>
                        <a:cs typeface="Calibri"/>
                        <a:sym typeface="Calibri"/>
                      </a:endParaRPr>
                    </a:p>
                  </a:txBody>
                  <a:tcPr marL="44450" marR="44450" marT="0" marB="0" anchor="ctr"/>
                </a:tc>
                <a:extLst>
                  <a:ext uri="{0D108BD9-81ED-4DB2-BD59-A6C34878D82A}">
                    <a16:rowId xmlns:a16="http://schemas.microsoft.com/office/drawing/2014/main" val="10002"/>
                  </a:ext>
                </a:extLst>
              </a:tr>
              <a:tr h="375050">
                <a:tc>
                  <a:txBody>
                    <a:bodyPr/>
                    <a:lstStyle/>
                    <a:p>
                      <a:pPr marL="0" marR="0" lvl="0" indent="0" algn="ctr" rtl="0">
                        <a:lnSpc>
                          <a:spcPct val="115000"/>
                        </a:lnSpc>
                        <a:spcBef>
                          <a:spcPts val="0"/>
                        </a:spcBef>
                        <a:spcAft>
                          <a:spcPts val="0"/>
                        </a:spcAft>
                        <a:buClr>
                          <a:srgbClr val="000000"/>
                        </a:buClr>
                        <a:buSzPts val="1600"/>
                        <a:buFont typeface="Arial"/>
                        <a:buNone/>
                      </a:pPr>
                      <a:r>
                        <a:rPr lang="en-US" sz="1600" u="none" strike="noStrike" cap="none"/>
                        <a:t>TOTAL </a:t>
                      </a:r>
                      <a:endParaRPr sz="1600" u="none" strike="noStrike" cap="none">
                        <a:latin typeface="Calibri"/>
                        <a:ea typeface="Calibri"/>
                        <a:cs typeface="Calibri"/>
                        <a:sym typeface="Calibri"/>
                      </a:endParaRPr>
                    </a:p>
                  </a:txBody>
                  <a:tcPr marL="44450" marR="44450" marT="0" marB="0" anchor="b"/>
                </a:tc>
                <a:tc>
                  <a:txBody>
                    <a:bodyPr/>
                    <a:lstStyle/>
                    <a:p>
                      <a:pPr marL="0" marR="0" lvl="0" indent="0" algn="r" rtl="0">
                        <a:lnSpc>
                          <a:spcPct val="115000"/>
                        </a:lnSpc>
                        <a:spcBef>
                          <a:spcPts val="0"/>
                        </a:spcBef>
                        <a:spcAft>
                          <a:spcPts val="0"/>
                        </a:spcAft>
                        <a:buClr>
                          <a:srgbClr val="000000"/>
                        </a:buClr>
                        <a:buSzPts val="1600"/>
                        <a:buFont typeface="Arial"/>
                        <a:buNone/>
                      </a:pPr>
                      <a:r>
                        <a:rPr lang="en-US" sz="1600" u="none" strike="noStrike" cap="none"/>
                        <a:t>$ 1.268.507.875</a:t>
                      </a:r>
                      <a:endParaRPr sz="1600" u="none" strike="noStrike" cap="none">
                        <a:latin typeface="Calibri"/>
                        <a:ea typeface="Calibri"/>
                        <a:cs typeface="Calibri"/>
                        <a:sym typeface="Calibri"/>
                      </a:endParaRPr>
                    </a:p>
                  </a:txBody>
                  <a:tcPr marL="44450" marR="44450" marT="0" marB="0" anchor="b"/>
                </a:tc>
                <a:extLst>
                  <a:ext uri="{0D108BD9-81ED-4DB2-BD59-A6C34878D82A}">
                    <a16:rowId xmlns:a16="http://schemas.microsoft.com/office/drawing/2014/main" val="10003"/>
                  </a:ext>
                </a:extLst>
              </a:tr>
            </a:tbl>
          </a:graphicData>
        </a:graphic>
      </p:graphicFrame>
      <p:pic>
        <p:nvPicPr>
          <p:cNvPr id="290" name="Google Shape;290;p31"/>
          <p:cNvPicPr preferRelativeResize="0"/>
          <p:nvPr/>
        </p:nvPicPr>
        <p:blipFill rotWithShape="1">
          <a:blip r:embed="rId4">
            <a:alphaModFix/>
          </a:blip>
          <a:srcRect l="37009" t="28411" r="34954" b="21869"/>
          <a:stretch/>
        </p:blipFill>
        <p:spPr>
          <a:xfrm>
            <a:off x="366962" y="2926168"/>
            <a:ext cx="2861862" cy="2854707"/>
          </a:xfrm>
          <a:prstGeom prst="rect">
            <a:avLst/>
          </a:prstGeom>
          <a:noFill/>
          <a:ln>
            <a:noFill/>
          </a:ln>
        </p:spPr>
      </p:pic>
      <p:pic>
        <p:nvPicPr>
          <p:cNvPr id="291" name="Google Shape;291;p31"/>
          <p:cNvPicPr preferRelativeResize="0"/>
          <p:nvPr/>
        </p:nvPicPr>
        <p:blipFill rotWithShape="1">
          <a:blip r:embed="rId5">
            <a:alphaModFix/>
          </a:blip>
          <a:srcRect l="30351" t="25046" r="25684" b="27865"/>
          <a:stretch/>
        </p:blipFill>
        <p:spPr>
          <a:xfrm rot="5400000">
            <a:off x="3166214" y="3475483"/>
            <a:ext cx="3150555" cy="1898120"/>
          </a:xfrm>
          <a:prstGeom prst="rect">
            <a:avLst/>
          </a:prstGeom>
          <a:noFill/>
          <a:ln>
            <a:noFill/>
          </a:ln>
        </p:spPr>
      </p:pic>
      <p:pic>
        <p:nvPicPr>
          <p:cNvPr id="292" name="Google Shape;292;p31"/>
          <p:cNvPicPr preferRelativeResize="0"/>
          <p:nvPr/>
        </p:nvPicPr>
        <p:blipFill rotWithShape="1">
          <a:blip r:embed="rId6">
            <a:alphaModFix/>
          </a:blip>
          <a:srcRect/>
          <a:stretch/>
        </p:blipFill>
        <p:spPr>
          <a:xfrm>
            <a:off x="10032000" y="83499"/>
            <a:ext cx="2160000" cy="619890"/>
          </a:xfrm>
          <a:prstGeom prst="rect">
            <a:avLst/>
          </a:prstGeom>
          <a:noFill/>
          <a:ln>
            <a:noFill/>
          </a:ln>
        </p:spPr>
      </p:pic>
      <p:sp>
        <p:nvSpPr>
          <p:cNvPr id="293" name="Google Shape;293;p31"/>
          <p:cNvSpPr txBox="1"/>
          <p:nvPr/>
        </p:nvSpPr>
        <p:spPr>
          <a:xfrm>
            <a:off x="462340" y="95700"/>
            <a:ext cx="10053259" cy="876758"/>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400"/>
              <a:buFont typeface="Arial"/>
              <a:buNone/>
            </a:pPr>
            <a:r>
              <a:rPr lang="en-US" sz="4400" b="1" i="0" u="none" strike="noStrike" cap="none">
                <a:solidFill>
                  <a:srgbClr val="1E4E79"/>
                </a:solidFill>
                <a:latin typeface="Arial"/>
                <a:ea typeface="Arial"/>
                <a:cs typeface="Arial"/>
                <a:sym typeface="Arial"/>
              </a:rPr>
              <a:t>PROPUESTA DE CERRAMIENTO </a:t>
            </a:r>
            <a:endParaRPr sz="4400" b="1" i="0" u="none" strike="noStrike" cap="none">
              <a:solidFill>
                <a:schemeClr val="dk1"/>
              </a:solidFill>
              <a:latin typeface="Arial"/>
              <a:ea typeface="Arial"/>
              <a:cs typeface="Arial"/>
              <a:sym typeface="Arial"/>
            </a:endParaRPr>
          </a:p>
        </p:txBody>
      </p:sp>
      <p:graphicFrame>
        <p:nvGraphicFramePr>
          <p:cNvPr id="294" name="Google Shape;294;p31"/>
          <p:cNvGraphicFramePr/>
          <p:nvPr>
            <p:extLst>
              <p:ext uri="{D42A27DB-BD31-4B8C-83A1-F6EECF244321}">
                <p14:modId xmlns:p14="http://schemas.microsoft.com/office/powerpoint/2010/main" val="2413572648"/>
              </p:ext>
            </p:extLst>
          </p:nvPr>
        </p:nvGraphicFramePr>
        <p:xfrm>
          <a:off x="6296183" y="4458518"/>
          <a:ext cx="5360175" cy="1147700"/>
        </p:xfrm>
        <a:graphic>
          <a:graphicData uri="http://schemas.openxmlformats.org/drawingml/2006/table">
            <a:tbl>
              <a:tblPr firstRow="1">
                <a:noFill/>
              </a:tblPr>
              <a:tblGrid>
                <a:gridCol w="3321650">
                  <a:extLst>
                    <a:ext uri="{9D8B030D-6E8A-4147-A177-3AD203B41FA5}">
                      <a16:colId xmlns:a16="http://schemas.microsoft.com/office/drawing/2014/main" val="20000"/>
                    </a:ext>
                  </a:extLst>
                </a:gridCol>
                <a:gridCol w="2038525">
                  <a:extLst>
                    <a:ext uri="{9D8B030D-6E8A-4147-A177-3AD203B41FA5}">
                      <a16:colId xmlns:a16="http://schemas.microsoft.com/office/drawing/2014/main" val="20001"/>
                    </a:ext>
                  </a:extLst>
                </a:gridCol>
              </a:tblGrid>
              <a:tr h="286925">
                <a:tc gridSpan="2">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HITOS IMPORTANTES</a:t>
                      </a:r>
                      <a:endParaRPr sz="1100" b="0" i="0" u="none" strike="noStrike" cap="none">
                        <a:solidFill>
                          <a:srgbClr val="000000"/>
                        </a:solidFill>
                        <a:latin typeface="Calibri"/>
                        <a:ea typeface="Calibri"/>
                        <a:cs typeface="Calibri"/>
                        <a:sym typeface="Calibri"/>
                      </a:endParaRPr>
                    </a:p>
                  </a:txBody>
                  <a:tcPr marL="9525" marR="9525" marT="9525" marB="0" anchor="ctr"/>
                </a:tc>
                <a:tc hMerge="1">
                  <a:txBody>
                    <a:bodyPr/>
                    <a:lstStyle/>
                    <a:p>
                      <a:endParaRPr lang="es-CO"/>
                    </a:p>
                  </a:txBody>
                  <a:tcPr/>
                </a:tc>
                <a:extLst>
                  <a:ext uri="{0D108BD9-81ED-4DB2-BD59-A6C34878D82A}">
                    <a16:rowId xmlns:a16="http://schemas.microsoft.com/office/drawing/2014/main" val="10000"/>
                  </a:ext>
                </a:extLst>
              </a:tr>
              <a:tr h="286925">
                <a:tc>
                  <a:txBody>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Elegibilidad de la UMUS </a:t>
                      </a:r>
                      <a:endParaRPr sz="1600" b="0" i="0" u="none" strike="noStrike" cap="none">
                        <a:solidFill>
                          <a:srgbClr val="000000"/>
                        </a:solidFill>
                        <a:latin typeface="Calibri"/>
                        <a:ea typeface="Calibri"/>
                        <a:cs typeface="Calibri"/>
                        <a:sym typeface="Calibri"/>
                      </a:endParaRPr>
                    </a:p>
                  </a:txBody>
                  <a:tcPr marL="9525" marR="9525" marT="9525" marB="0" anchor="b"/>
                </a:tc>
                <a:tc>
                  <a:txBody>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10 de marzo 2026</a:t>
                      </a:r>
                      <a:endParaRPr sz="1600" b="0" i="0" u="none" strike="noStrike" cap="none">
                        <a:solidFill>
                          <a:srgbClr val="000000"/>
                        </a:solidFill>
                        <a:latin typeface="Calibri"/>
                        <a:ea typeface="Calibri"/>
                        <a:cs typeface="Calibri"/>
                        <a:sym typeface="Calibri"/>
                      </a:endParaRPr>
                    </a:p>
                  </a:txBody>
                  <a:tcPr marL="9525" marR="9525" marT="9525" marB="0" anchor="b"/>
                </a:tc>
                <a:extLst>
                  <a:ext uri="{0D108BD9-81ED-4DB2-BD59-A6C34878D82A}">
                    <a16:rowId xmlns:a16="http://schemas.microsoft.com/office/drawing/2014/main" val="10001"/>
                  </a:ext>
                </a:extLst>
              </a:tr>
              <a:tr h="2869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Junta directiva No. 95</a:t>
                      </a:r>
                      <a:endParaRPr sz="1600" b="0" i="0" u="none" strike="noStrike" cap="none">
                        <a:solidFill>
                          <a:srgbClr val="000000"/>
                        </a:solidFill>
                        <a:latin typeface="Calibri"/>
                        <a:ea typeface="Calibri"/>
                        <a:cs typeface="Calibri"/>
                        <a:sym typeface="Calibri"/>
                      </a:endParaRPr>
                    </a:p>
                  </a:txBody>
                  <a:tcPr marL="9525" marR="9525" marT="9525" marB="0" anchor="b"/>
                </a:tc>
                <a:tc>
                  <a:txBody>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17 de marzo 2026</a:t>
                      </a:r>
                      <a:endParaRPr sz="1600" b="0" i="0" u="none" strike="noStrike" cap="none">
                        <a:solidFill>
                          <a:srgbClr val="000000"/>
                        </a:solidFill>
                        <a:latin typeface="Calibri"/>
                        <a:ea typeface="Calibri"/>
                        <a:cs typeface="Calibri"/>
                        <a:sym typeface="Calibri"/>
                      </a:endParaRPr>
                    </a:p>
                  </a:txBody>
                  <a:tcPr marL="9525" marR="9525" marT="9525" marB="0" anchor="b"/>
                </a:tc>
                <a:extLst>
                  <a:ext uri="{0D108BD9-81ED-4DB2-BD59-A6C34878D82A}">
                    <a16:rowId xmlns:a16="http://schemas.microsoft.com/office/drawing/2014/main" val="10002"/>
                  </a:ext>
                </a:extLst>
              </a:tr>
              <a:tr h="286925">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a:t>Inicio proceso de contratación </a:t>
                      </a:r>
                      <a:endParaRPr sz="1600" b="1" i="0" u="none" strike="noStrike" cap="none">
                        <a:solidFill>
                          <a:srgbClr val="000000"/>
                        </a:solidFill>
                        <a:latin typeface="Calibri"/>
                        <a:ea typeface="Calibri"/>
                        <a:cs typeface="Calibri"/>
                        <a:sym typeface="Calibri"/>
                      </a:endParaRPr>
                    </a:p>
                  </a:txBody>
                  <a:tcPr marL="9525" marR="9525" marT="9525" marB="0" anchor="b"/>
                </a:tc>
                <a:tc>
                  <a:txBody>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dirty="0">
                          <a:solidFill>
                            <a:srgbClr val="000000"/>
                          </a:solidFill>
                          <a:latin typeface="Calibri"/>
                          <a:ea typeface="Calibri"/>
                          <a:cs typeface="Calibri"/>
                          <a:sym typeface="Calibri"/>
                        </a:rPr>
                        <a:t>Junio 2026</a:t>
                      </a:r>
                      <a:endParaRPr sz="1600" b="0" i="0" u="none" strike="noStrike" cap="none" dirty="0">
                        <a:solidFill>
                          <a:srgbClr val="000000"/>
                        </a:solidFill>
                        <a:latin typeface="Calibri"/>
                        <a:ea typeface="Calibri"/>
                        <a:cs typeface="Calibri"/>
                        <a:sym typeface="Calibri"/>
                      </a:endParaRPr>
                    </a:p>
                  </a:txBody>
                  <a:tcPr marL="9525" marR="9525" marT="9525" marB="0" anchor="b"/>
                </a:tc>
                <a:extLst>
                  <a:ext uri="{0D108BD9-81ED-4DB2-BD59-A6C34878D82A}">
                    <a16:rowId xmlns:a16="http://schemas.microsoft.com/office/drawing/2014/main" val="10003"/>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g4d9c915363f39106_140"/>
          <p:cNvPicPr preferRelativeResize="0"/>
          <p:nvPr/>
        </p:nvPicPr>
        <p:blipFill rotWithShape="1">
          <a:blip r:embed="rId3">
            <a:alphaModFix/>
          </a:blip>
          <a:srcRect/>
          <a:stretch/>
        </p:blipFill>
        <p:spPr>
          <a:xfrm>
            <a:off x="1167716" y="122459"/>
            <a:ext cx="9856568" cy="3306541"/>
          </a:xfrm>
          <a:prstGeom prst="rect">
            <a:avLst/>
          </a:prstGeom>
          <a:noFill/>
          <a:ln>
            <a:noFill/>
          </a:ln>
        </p:spPr>
      </p:pic>
      <p:sp>
        <p:nvSpPr>
          <p:cNvPr id="300" name="Google Shape;300;g4d9c915363f39106_140"/>
          <p:cNvSpPr txBox="1"/>
          <p:nvPr/>
        </p:nvSpPr>
        <p:spPr>
          <a:xfrm>
            <a:off x="2550357" y="3318201"/>
            <a:ext cx="6877498" cy="1453218"/>
          </a:xfrm>
          <a:prstGeom prst="rect">
            <a:avLst/>
          </a:prstGeom>
          <a:noFill/>
          <a:ln>
            <a:noFill/>
          </a:ln>
        </p:spPr>
        <p:txBody>
          <a:bodyPr spcFirstLastPara="1" wrap="square" lIns="0" tIns="12700" rIns="0" bIns="0" anchor="ctr" anchorCtr="0">
            <a:spAutoFit/>
          </a:bodyPr>
          <a:lstStyle/>
          <a:p>
            <a:pPr marL="0" marR="0" lvl="0" indent="0" algn="ctr" rtl="0">
              <a:lnSpc>
                <a:spcPct val="90000"/>
              </a:lnSpc>
              <a:spcBef>
                <a:spcPts val="0"/>
              </a:spcBef>
              <a:spcAft>
                <a:spcPts val="0"/>
              </a:spcAft>
              <a:buClr>
                <a:srgbClr val="000000"/>
              </a:buClr>
              <a:buSzPts val="3600"/>
              <a:buFont typeface="Arial"/>
              <a:buNone/>
            </a:pPr>
            <a:r>
              <a:rPr lang="en-US" sz="3600" b="1" i="0" u="none" strike="noStrike" cap="none">
                <a:solidFill>
                  <a:srgbClr val="2F5496"/>
                </a:solidFill>
                <a:latin typeface="Arial"/>
                <a:ea typeface="Arial"/>
                <a:cs typeface="Arial"/>
                <a:sym typeface="Arial"/>
              </a:rPr>
              <a:t>ESTADO DE AVANCE </a:t>
            </a:r>
            <a:br>
              <a:rPr lang="en-US" sz="3200" b="1" i="0" u="none" strike="noStrike" cap="none">
                <a:solidFill>
                  <a:srgbClr val="2F5496"/>
                </a:solidFill>
                <a:latin typeface="Verdana"/>
                <a:ea typeface="Verdana"/>
                <a:cs typeface="Verdana"/>
                <a:sym typeface="Verdana"/>
              </a:rPr>
            </a:br>
            <a:br>
              <a:rPr lang="en-US" sz="3200" b="1" i="0" u="none" strike="noStrike" cap="none">
                <a:solidFill>
                  <a:srgbClr val="2F5496"/>
                </a:solidFill>
                <a:latin typeface="Verdana"/>
                <a:ea typeface="Verdana"/>
                <a:cs typeface="Verdana"/>
                <a:sym typeface="Verdana"/>
              </a:rPr>
            </a:br>
            <a:endParaRPr sz="3600" b="1" i="0" u="none" strike="noStrike" cap="none">
              <a:solidFill>
                <a:srgbClr val="2F5496"/>
              </a:solidFill>
              <a:latin typeface="Verdana"/>
              <a:ea typeface="Verdana"/>
              <a:cs typeface="Verdana"/>
              <a:sym typeface="Verdan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pic>
        <p:nvPicPr>
          <p:cNvPr id="305" name="Google Shape;305;p32"/>
          <p:cNvPicPr preferRelativeResize="0"/>
          <p:nvPr/>
        </p:nvPicPr>
        <p:blipFill rotWithShape="1">
          <a:blip r:embed="rId3">
            <a:alphaModFix/>
          </a:blip>
          <a:srcRect/>
          <a:stretch/>
        </p:blipFill>
        <p:spPr>
          <a:xfrm>
            <a:off x="9566032" y="-142994"/>
            <a:ext cx="3047902" cy="1022467"/>
          </a:xfrm>
          <a:prstGeom prst="rect">
            <a:avLst/>
          </a:prstGeom>
          <a:noFill/>
          <a:ln>
            <a:noFill/>
          </a:ln>
        </p:spPr>
      </p:pic>
      <p:sp>
        <p:nvSpPr>
          <p:cNvPr id="306" name="Google Shape;306;p32"/>
          <p:cNvSpPr txBox="1"/>
          <p:nvPr/>
        </p:nvSpPr>
        <p:spPr>
          <a:xfrm>
            <a:off x="219128" y="233183"/>
            <a:ext cx="6563851"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OTROSI </a:t>
            </a:r>
            <a:r>
              <a:rPr lang="en-US" sz="1800" b="1" i="0" u="none" strike="noStrike" cap="none" dirty="0" err="1">
                <a:solidFill>
                  <a:schemeClr val="dk1"/>
                </a:solidFill>
                <a:latin typeface="Arial"/>
                <a:ea typeface="Arial"/>
                <a:cs typeface="Arial"/>
                <a:sym typeface="Arial"/>
              </a:rPr>
              <a:t>Nro</a:t>
            </a:r>
            <a:r>
              <a:rPr lang="en-US" sz="1800" b="1" i="0" u="none" strike="noStrike" cap="none" dirty="0">
                <a:solidFill>
                  <a:schemeClr val="dk1"/>
                </a:solidFill>
                <a:latin typeface="Arial"/>
                <a:ea typeface="Arial"/>
                <a:cs typeface="Arial"/>
                <a:sym typeface="Arial"/>
              </a:rPr>
              <a:t>. 6 </a:t>
            </a:r>
            <a:r>
              <a:rPr lang="en-US" sz="1800" b="1" i="0" u="none" strike="noStrike" cap="none" dirty="0" err="1">
                <a:solidFill>
                  <a:schemeClr val="dk1"/>
                </a:solidFill>
                <a:latin typeface="Arial"/>
                <a:ea typeface="Arial"/>
                <a:cs typeface="Arial"/>
                <a:sym typeface="Arial"/>
              </a:rPr>
              <a:t>Convenio</a:t>
            </a:r>
            <a:r>
              <a:rPr lang="en-US" sz="1800" b="1" i="0" u="none" strike="noStrike" cap="none" dirty="0">
                <a:solidFill>
                  <a:schemeClr val="dk1"/>
                </a:solidFill>
                <a:latin typeface="Arial"/>
                <a:ea typeface="Arial"/>
                <a:cs typeface="Arial"/>
                <a:sym typeface="Arial"/>
              </a:rPr>
              <a:t> de Cofinanciación   2026- 2029</a:t>
            </a:r>
            <a:endParaRPr sz="1800" b="1"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err="1">
                <a:solidFill>
                  <a:schemeClr val="dk1"/>
                </a:solidFill>
                <a:latin typeface="Arial"/>
                <a:ea typeface="Arial"/>
                <a:cs typeface="Arial"/>
                <a:sym typeface="Arial"/>
              </a:rPr>
              <a:t>Memorando</a:t>
            </a:r>
            <a:r>
              <a:rPr lang="en-US" sz="1800" b="1" i="0" u="none" strike="noStrike" cap="none" dirty="0">
                <a:solidFill>
                  <a:schemeClr val="dk1"/>
                </a:solidFill>
                <a:latin typeface="Arial"/>
                <a:ea typeface="Arial"/>
                <a:cs typeface="Arial"/>
                <a:sym typeface="Arial"/>
              </a:rPr>
              <a:t> de </a:t>
            </a:r>
            <a:r>
              <a:rPr lang="en-US" sz="1800" b="1" i="0" u="none" strike="noStrike" cap="none" dirty="0" err="1">
                <a:solidFill>
                  <a:schemeClr val="dk1"/>
                </a:solidFill>
                <a:latin typeface="Arial"/>
                <a:ea typeface="Arial"/>
                <a:cs typeface="Arial"/>
                <a:sym typeface="Arial"/>
              </a:rPr>
              <a:t>entendimiento</a:t>
            </a:r>
            <a:r>
              <a:rPr lang="en-US" sz="1800" b="1" i="0" u="none" strike="noStrike" cap="none" dirty="0">
                <a:solidFill>
                  <a:schemeClr val="dk1"/>
                </a:solidFill>
                <a:latin typeface="Arial"/>
                <a:ea typeface="Arial"/>
                <a:cs typeface="Arial"/>
                <a:sym typeface="Arial"/>
              </a:rPr>
              <a:t> - Anexo </a:t>
            </a:r>
            <a:r>
              <a:rPr lang="en-US" sz="1800" b="1" i="0" u="none" strike="noStrike" cap="none" dirty="0" err="1">
                <a:solidFill>
                  <a:schemeClr val="dk1"/>
                </a:solidFill>
                <a:latin typeface="Arial"/>
                <a:ea typeface="Arial"/>
                <a:cs typeface="Arial"/>
                <a:sym typeface="Arial"/>
              </a:rPr>
              <a:t>técnico</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compromisos</a:t>
            </a:r>
            <a:endParaRPr sz="1800" b="1" i="0" u="none" strike="noStrike" cap="none" dirty="0">
              <a:solidFill>
                <a:schemeClr val="dk1"/>
              </a:solidFill>
              <a:latin typeface="Arial"/>
              <a:ea typeface="Arial"/>
              <a:cs typeface="Arial"/>
              <a:sym typeface="Arial"/>
            </a:endParaRPr>
          </a:p>
        </p:txBody>
      </p:sp>
      <p:pic>
        <p:nvPicPr>
          <p:cNvPr id="307" name="Google Shape;307;p32"/>
          <p:cNvPicPr preferRelativeResize="0"/>
          <p:nvPr/>
        </p:nvPicPr>
        <p:blipFill rotWithShape="1">
          <a:blip r:embed="rId4">
            <a:alphaModFix/>
          </a:blip>
          <a:srcRect/>
          <a:stretch/>
        </p:blipFill>
        <p:spPr>
          <a:xfrm>
            <a:off x="7423908" y="793864"/>
            <a:ext cx="4034667" cy="1614488"/>
          </a:xfrm>
          <a:prstGeom prst="rect">
            <a:avLst/>
          </a:prstGeom>
          <a:noFill/>
          <a:ln>
            <a:noFill/>
          </a:ln>
        </p:spPr>
      </p:pic>
      <p:pic>
        <p:nvPicPr>
          <p:cNvPr id="308" name="Google Shape;308;p32"/>
          <p:cNvPicPr preferRelativeResize="0"/>
          <p:nvPr/>
        </p:nvPicPr>
        <p:blipFill rotWithShape="1">
          <a:blip r:embed="rId5">
            <a:alphaModFix/>
          </a:blip>
          <a:srcRect/>
          <a:stretch/>
        </p:blipFill>
        <p:spPr>
          <a:xfrm>
            <a:off x="219128" y="1380289"/>
            <a:ext cx="7033330" cy="4470673"/>
          </a:xfrm>
          <a:prstGeom prst="rect">
            <a:avLst/>
          </a:prstGeom>
          <a:noFill/>
          <a:ln>
            <a:noFill/>
          </a:ln>
        </p:spPr>
      </p:pic>
      <p:pic>
        <p:nvPicPr>
          <p:cNvPr id="309" name="Google Shape;309;p32" descr="🚍 Movilidad Futura fortalece la gestión del SETP de Popayán ante el Ministerio de Transporte"/>
          <p:cNvPicPr preferRelativeResize="0"/>
          <p:nvPr/>
        </p:nvPicPr>
        <p:blipFill rotWithShape="1">
          <a:blip r:embed="rId6">
            <a:alphaModFix/>
          </a:blip>
          <a:srcRect/>
          <a:stretch/>
        </p:blipFill>
        <p:spPr>
          <a:xfrm>
            <a:off x="7538744" y="2544943"/>
            <a:ext cx="4054576" cy="271165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9474" y="0"/>
            <a:ext cx="2632526" cy="2032907"/>
          </a:xfrm>
          <a:prstGeom prst="rect">
            <a:avLst/>
          </a:prstGeom>
        </p:spPr>
      </p:pic>
      <p:sp>
        <p:nvSpPr>
          <p:cNvPr id="5" name="CuadroTexto 4">
            <a:extLst>
              <a:ext uri="{FF2B5EF4-FFF2-40B4-BE49-F238E27FC236}">
                <a16:creationId xmlns:a16="http://schemas.microsoft.com/office/drawing/2014/main" id="{B04AB741-3E25-7207-28F1-09E684AB04D8}"/>
              </a:ext>
            </a:extLst>
          </p:cNvPr>
          <p:cNvSpPr txBox="1"/>
          <p:nvPr/>
        </p:nvSpPr>
        <p:spPr>
          <a:xfrm>
            <a:off x="725546" y="2032907"/>
            <a:ext cx="10474044" cy="2308324"/>
          </a:xfrm>
          <a:prstGeom prst="rect">
            <a:avLst/>
          </a:prstGeom>
          <a:noFill/>
        </p:spPr>
        <p:txBody>
          <a:bodyPr wrap="square">
            <a:spAutoFit/>
          </a:bodyPr>
          <a:lstStyle/>
          <a:p>
            <a:pPr marL="457200" indent="-457200">
              <a:buAutoNum type="arabicPeriod"/>
            </a:pPr>
            <a:r>
              <a:rPr lang="es-ES" sz="2400" dirty="0"/>
              <a:t>Contextualización de los temas que serán abordados en la Junta Directiva No. 96 y, definición de su fecha de realización. A cargo del Ente Gestor.</a:t>
            </a:r>
          </a:p>
          <a:p>
            <a:pPr marL="457200" indent="-457200">
              <a:buAutoNum type="arabicPeriod"/>
            </a:pPr>
            <a:endParaRPr lang="es-ES" sz="2400" dirty="0"/>
          </a:p>
          <a:p>
            <a:pPr marL="457200" indent="-457200">
              <a:buFont typeface="+mj-lt"/>
              <a:buAutoNum type="arabicPeriod"/>
            </a:pPr>
            <a:r>
              <a:rPr lang="es-ES" sz="2400" dirty="0"/>
              <a:t>Revisión del estado de cumplimiento de los compromisos pactados en el Memorando de Entendimiento firmado el 17 de diciembre de 2025, asociado al Otrosí No. 6 del Convenio de Cofinanciación.</a:t>
            </a:r>
          </a:p>
        </p:txBody>
      </p:sp>
      <p:pic>
        <p:nvPicPr>
          <p:cNvPr id="7" name="Imagen 6"/>
          <p:cNvPicPr>
            <a:picLocks noChangeAspect="1"/>
          </p:cNvPicPr>
          <p:nvPr/>
        </p:nvPicPr>
        <p:blipFill>
          <a:blip r:embed="rId3"/>
          <a:stretch>
            <a:fillRect/>
          </a:stretch>
        </p:blipFill>
        <p:spPr>
          <a:xfrm>
            <a:off x="725546" y="5889899"/>
            <a:ext cx="10595766" cy="823031"/>
          </a:xfrm>
          <a:prstGeom prst="rect">
            <a:avLst/>
          </a:prstGeom>
        </p:spPr>
      </p:pic>
      <p:sp>
        <p:nvSpPr>
          <p:cNvPr id="3" name="CuadroTexto 2">
            <a:extLst>
              <a:ext uri="{FF2B5EF4-FFF2-40B4-BE49-F238E27FC236}">
                <a16:creationId xmlns:a16="http://schemas.microsoft.com/office/drawing/2014/main" id="{232EB94B-6E37-2B4C-010E-98C75DCF15E3}"/>
              </a:ext>
            </a:extLst>
          </p:cNvPr>
          <p:cNvSpPr txBox="1"/>
          <p:nvPr/>
        </p:nvSpPr>
        <p:spPr>
          <a:xfrm>
            <a:off x="4367527" y="707095"/>
            <a:ext cx="2813777" cy="584775"/>
          </a:xfrm>
          <a:prstGeom prst="rect">
            <a:avLst/>
          </a:prstGeom>
          <a:noFill/>
        </p:spPr>
        <p:txBody>
          <a:bodyPr wrap="square">
            <a:spAutoFit/>
          </a:bodyPr>
          <a:lstStyle/>
          <a:p>
            <a:pPr algn="just"/>
            <a:r>
              <a:rPr lang="es-ES" sz="3200" b="1" dirty="0">
                <a:solidFill>
                  <a:schemeClr val="accent1">
                    <a:lumMod val="75000"/>
                  </a:schemeClr>
                </a:solidFill>
                <a:latin typeface="Arial" panose="020B0604020202020204" pitchFamily="34" charset="0"/>
                <a:ea typeface="Calibri" panose="020F0502020204030204" pitchFamily="34" charset="0"/>
                <a:cs typeface="+mj-cs"/>
              </a:rPr>
              <a:t>AGENDA</a:t>
            </a:r>
          </a:p>
        </p:txBody>
      </p:sp>
    </p:spTree>
    <p:extLst>
      <p:ext uri="{BB962C8B-B14F-4D97-AF65-F5344CB8AC3E}">
        <p14:creationId xmlns:p14="http://schemas.microsoft.com/office/powerpoint/2010/main" val="24406013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35E06-7D7D-607B-4442-A94F887A148C}"/>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31D19795-315E-FB33-525C-EEFF9964F464}"/>
              </a:ext>
            </a:extLst>
          </p:cNvPr>
          <p:cNvPicPr>
            <a:picLocks noChangeAspect="1"/>
          </p:cNvPicPr>
          <p:nvPr/>
        </p:nvPicPr>
        <p:blipFill>
          <a:blip r:embed="rId2"/>
          <a:stretch>
            <a:fillRect/>
          </a:stretch>
        </p:blipFill>
        <p:spPr>
          <a:xfrm>
            <a:off x="725546" y="5889899"/>
            <a:ext cx="10595766" cy="823031"/>
          </a:xfrm>
          <a:prstGeom prst="rect">
            <a:avLst/>
          </a:prstGeom>
        </p:spPr>
      </p:pic>
      <p:sp>
        <p:nvSpPr>
          <p:cNvPr id="5" name="CuadroTexto 4">
            <a:extLst>
              <a:ext uri="{FF2B5EF4-FFF2-40B4-BE49-F238E27FC236}">
                <a16:creationId xmlns:a16="http://schemas.microsoft.com/office/drawing/2014/main" id="{A4712E0F-40B9-7C72-0782-F5E3E315E1C8}"/>
              </a:ext>
            </a:extLst>
          </p:cNvPr>
          <p:cNvSpPr txBox="1"/>
          <p:nvPr/>
        </p:nvSpPr>
        <p:spPr>
          <a:xfrm>
            <a:off x="310774" y="145070"/>
            <a:ext cx="11155680" cy="6340197"/>
          </a:xfrm>
          <a:prstGeom prst="rect">
            <a:avLst/>
          </a:prstGeom>
          <a:noFill/>
        </p:spPr>
        <p:txBody>
          <a:bodyPr wrap="square">
            <a:spAutoFit/>
          </a:bodyPr>
          <a:lstStyle/>
          <a:p>
            <a:pPr algn="ctr" rtl="0" fontAlgn="base">
              <a:buFont typeface="+mj-lt"/>
              <a:buAutoNum type="arabicPeriod"/>
            </a:pPr>
            <a:r>
              <a:rPr lang="es-ES" sz="2000" b="1" dirty="0">
                <a:solidFill>
                  <a:schemeClr val="accent1">
                    <a:lumMod val="75000"/>
                  </a:schemeClr>
                </a:solidFill>
                <a:latin typeface="+mj-lt"/>
              </a:rPr>
              <a:t>CONTRATAR INTERVENTORÍA PARA LA IMPLEMENTACIÓN DE LOS ITS PARA EL SETP.</a:t>
            </a:r>
          </a:p>
          <a:p>
            <a:pPr>
              <a:buNone/>
            </a:pPr>
            <a:br>
              <a:rPr lang="es-ES" sz="1400" b="0" dirty="0">
                <a:effectLst/>
                <a:latin typeface="+mj-lt"/>
              </a:rPr>
            </a:br>
            <a:endParaRPr lang="es-ES" sz="1400" b="0" dirty="0">
              <a:effectLst/>
              <a:latin typeface="+mj-lt"/>
            </a:endParaRPr>
          </a:p>
          <a:p>
            <a:pPr marL="131445" algn="just" rtl="0">
              <a:buNone/>
            </a:pPr>
            <a:r>
              <a:rPr lang="es-ES" sz="1600" b="1" i="0" u="none" strike="noStrike" dirty="0">
                <a:solidFill>
                  <a:srgbClr val="000000"/>
                </a:solidFill>
                <a:effectLst/>
                <a:latin typeface="+mj-lt"/>
              </a:rPr>
              <a:t>Compromiso: </a:t>
            </a:r>
            <a:r>
              <a:rPr lang="es-ES" sz="1600" b="0" i="0" u="none" strike="noStrike" dirty="0">
                <a:solidFill>
                  <a:srgbClr val="000000"/>
                </a:solidFill>
                <a:effectLst/>
                <a:latin typeface="+mj-lt"/>
              </a:rPr>
              <a:t>Iniciar contratación de la interventoría al contrato de tecnología para continuar con la instalación, pruebas y puesta en marcha de los SGCF y SRC.</a:t>
            </a:r>
            <a:endParaRPr lang="es-ES" sz="1600" b="0" dirty="0">
              <a:effectLst/>
              <a:latin typeface="+mj-lt"/>
            </a:endParaRPr>
          </a:p>
          <a:p>
            <a:pPr marL="131445" algn="just" rtl="0">
              <a:buNone/>
            </a:pPr>
            <a:r>
              <a:rPr lang="es-ES" sz="1600" b="1" i="0" u="none" strike="noStrike" dirty="0">
                <a:solidFill>
                  <a:srgbClr val="000000"/>
                </a:solidFill>
                <a:effectLst/>
                <a:latin typeface="+mj-lt"/>
              </a:rPr>
              <a:t>Responsable: </a:t>
            </a:r>
            <a:r>
              <a:rPr lang="es-ES" sz="1600" b="0" i="0" u="none" strike="noStrike" dirty="0">
                <a:solidFill>
                  <a:srgbClr val="000000"/>
                </a:solidFill>
                <a:effectLst/>
                <a:latin typeface="+mj-lt"/>
              </a:rPr>
              <a:t>Ente Gestor</a:t>
            </a:r>
            <a:endParaRPr lang="es-ES" sz="1600" b="0" dirty="0">
              <a:effectLst/>
              <a:latin typeface="+mj-lt"/>
            </a:endParaRPr>
          </a:p>
          <a:p>
            <a:pPr marL="131445" algn="just" rtl="0">
              <a:buNone/>
            </a:pPr>
            <a:r>
              <a:rPr lang="es-ES" sz="1600" b="1" i="0" u="none" strike="noStrike" dirty="0">
                <a:solidFill>
                  <a:srgbClr val="000000"/>
                </a:solidFill>
                <a:effectLst/>
                <a:latin typeface="+mj-lt"/>
              </a:rPr>
              <a:t>Fecha inicial Límite: </a:t>
            </a:r>
            <a:r>
              <a:rPr lang="es-ES" sz="1600" b="0" i="0" u="none" strike="noStrike" dirty="0">
                <a:solidFill>
                  <a:srgbClr val="000000"/>
                </a:solidFill>
                <a:effectLst/>
                <a:latin typeface="+mj-lt"/>
              </a:rPr>
              <a:t>diciembre de 2025</a:t>
            </a:r>
            <a:endParaRPr lang="es-ES" sz="1600" b="0" dirty="0">
              <a:effectLst/>
              <a:latin typeface="+mj-lt"/>
            </a:endParaRPr>
          </a:p>
          <a:p>
            <a:pPr>
              <a:buNone/>
            </a:pPr>
            <a:br>
              <a:rPr lang="es-ES" sz="1400" b="0" dirty="0">
                <a:effectLst/>
                <a:latin typeface="+mj-lt"/>
              </a:rPr>
            </a:br>
            <a:endParaRPr lang="es-ES" sz="1400" b="0" dirty="0">
              <a:effectLst/>
              <a:latin typeface="+mj-lt"/>
            </a:endParaRPr>
          </a:p>
          <a:p>
            <a:pPr marL="180340" rtl="0">
              <a:buNone/>
            </a:pPr>
            <a:r>
              <a:rPr lang="es-ES" sz="1400" b="1" i="0" dirty="0">
                <a:solidFill>
                  <a:srgbClr val="000000"/>
                </a:solidFill>
                <a:effectLst/>
                <a:latin typeface="+mj-lt"/>
              </a:rPr>
              <a:t>Acciones </a:t>
            </a:r>
            <a:r>
              <a:rPr lang="es-ES" sz="1400" b="1" dirty="0">
                <a:solidFill>
                  <a:srgbClr val="000000"/>
                </a:solidFill>
                <a:latin typeface="+mj-lt"/>
              </a:rPr>
              <a:t>adelantadas</a:t>
            </a:r>
          </a:p>
          <a:p>
            <a:pPr lvl="1"/>
            <a:r>
              <a:rPr lang="es-ES" sz="1400" dirty="0">
                <a:solidFill>
                  <a:srgbClr val="000000"/>
                </a:solidFill>
                <a:latin typeface="+mj-lt"/>
              </a:rPr>
              <a:t>Balance del Proceso Anterior (MF-CMA-01-2025)</a:t>
            </a:r>
          </a:p>
          <a:p>
            <a:pPr lvl="1"/>
            <a:r>
              <a:rPr lang="es-ES" sz="1400" dirty="0">
                <a:solidFill>
                  <a:srgbClr val="000000"/>
                </a:solidFill>
                <a:latin typeface="+mj-lt"/>
              </a:rPr>
              <a:t>Convocatoria: Publicada el 9 de diciembre de 2025 en SECOP II.</a:t>
            </a:r>
          </a:p>
          <a:p>
            <a:pPr lvl="1"/>
            <a:r>
              <a:rPr lang="es-ES" sz="1400" dirty="0">
                <a:solidFill>
                  <a:srgbClr val="000000"/>
                </a:solidFill>
                <a:latin typeface="+mj-lt"/>
              </a:rPr>
              <a:t>Ofertas recibidas: Dos (2) propuestas (Consorcio Recaudo INGEOC y Comercializadora ORIKUA S.A.S.).</a:t>
            </a:r>
          </a:p>
          <a:p>
            <a:pPr lvl="1"/>
            <a:r>
              <a:rPr lang="es-ES" sz="1400" dirty="0">
                <a:solidFill>
                  <a:srgbClr val="000000"/>
                </a:solidFill>
                <a:latin typeface="+mj-lt"/>
              </a:rPr>
              <a:t>Resultado: Declarado Desierto mediante resolución el 24 de marzo de 2026 (decisión en firme).</a:t>
            </a:r>
          </a:p>
          <a:p>
            <a:pPr lvl="1"/>
            <a:r>
              <a:rPr lang="es-ES" sz="1400" u="sng" dirty="0">
                <a:solidFill>
                  <a:srgbClr val="000000"/>
                </a:solidFill>
                <a:latin typeface="+mj-lt"/>
              </a:rPr>
              <a:t>Causales de rechazo:</a:t>
            </a:r>
          </a:p>
          <a:p>
            <a:pPr marL="742950" lvl="1" indent="-285750">
              <a:buFont typeface="Arial" panose="020B0604020202020204" pitchFamily="34" charset="0"/>
              <a:buChar char="•"/>
            </a:pPr>
            <a:r>
              <a:rPr lang="es-ES" sz="1400" dirty="0">
                <a:solidFill>
                  <a:srgbClr val="000000"/>
                </a:solidFill>
                <a:latin typeface="+mj-lt"/>
              </a:rPr>
              <a:t>Experiencia específica del oferente.</a:t>
            </a:r>
          </a:p>
          <a:p>
            <a:pPr marL="742950" lvl="1" indent="-285750">
              <a:buFont typeface="Arial" panose="020B0604020202020204" pitchFamily="34" charset="0"/>
              <a:buChar char="•"/>
            </a:pPr>
            <a:r>
              <a:rPr lang="es-ES" sz="1400" dirty="0">
                <a:solidFill>
                  <a:srgbClr val="000000"/>
                </a:solidFill>
                <a:latin typeface="+mj-lt"/>
              </a:rPr>
              <a:t>Incumplimiento del personal mínimo.</a:t>
            </a:r>
          </a:p>
          <a:p>
            <a:pPr marL="742950" lvl="1" indent="-285750">
              <a:buFont typeface="Arial" panose="020B0604020202020204" pitchFamily="34" charset="0"/>
              <a:buChar char="•"/>
            </a:pPr>
            <a:r>
              <a:rPr lang="es-ES" sz="1400" dirty="0">
                <a:solidFill>
                  <a:srgbClr val="000000"/>
                </a:solidFill>
                <a:latin typeface="+mj-lt"/>
              </a:rPr>
              <a:t>Insuficiencia en la acreditación del equipo de trabajo.</a:t>
            </a:r>
          </a:p>
          <a:p>
            <a:pPr marL="742950" lvl="1" indent="-285750">
              <a:buFont typeface="Arial" panose="020B0604020202020204" pitchFamily="34" charset="0"/>
              <a:buChar char="•"/>
            </a:pPr>
            <a:r>
              <a:rPr lang="es-ES" sz="1400" dirty="0">
                <a:solidFill>
                  <a:srgbClr val="000000"/>
                </a:solidFill>
                <a:latin typeface="+mj-lt"/>
              </a:rPr>
              <a:t>No subsanación correcta de la póliza de seriedad.</a:t>
            </a:r>
          </a:p>
          <a:p>
            <a:pPr lvl="1"/>
            <a:r>
              <a:rPr lang="es-ES" sz="1400" dirty="0">
                <a:solidFill>
                  <a:srgbClr val="000000"/>
                </a:solidFill>
                <a:latin typeface="+mj-lt"/>
              </a:rPr>
              <a:t>Justificación jurídica: Salvaguarda de los principios de transparencia y selección objetiva; ninguna propuesta cumplió el pliego.</a:t>
            </a:r>
          </a:p>
          <a:p>
            <a:pPr lvl="1"/>
            <a:endParaRPr lang="es-ES" sz="1400" b="1" dirty="0">
              <a:latin typeface="+mj-lt"/>
            </a:endParaRPr>
          </a:p>
          <a:p>
            <a:pPr lvl="1"/>
            <a:r>
              <a:rPr lang="es-ES" sz="1400" b="1" dirty="0">
                <a:latin typeface="+mj-lt"/>
              </a:rPr>
              <a:t>Argumento técnico:</a:t>
            </a:r>
            <a:r>
              <a:rPr lang="es-ES" sz="1400" dirty="0">
                <a:latin typeface="+mj-lt"/>
              </a:rPr>
              <a:t> La interventoría es la condición habilitante obligatoria para reactivar e instalar los componentes tecnológicos.</a:t>
            </a:r>
          </a:p>
          <a:p>
            <a:pPr lvl="1"/>
            <a:r>
              <a:rPr lang="es-ES" sz="1400" b="1" dirty="0">
                <a:latin typeface="+mj-lt"/>
              </a:rPr>
              <a:t>Nueva Ruta Contractual:</a:t>
            </a:r>
            <a:r>
              <a:rPr lang="es-ES" sz="1400" dirty="0">
                <a:latin typeface="+mj-lt"/>
              </a:rPr>
              <a:t> El Ente Gestor ya reestructuró los estudios y el nuevo cronograma.</a:t>
            </a:r>
          </a:p>
          <a:p>
            <a:pPr lvl="1"/>
            <a:endParaRPr lang="es-ES" sz="1400" dirty="0">
              <a:solidFill>
                <a:srgbClr val="000000"/>
              </a:solidFill>
              <a:latin typeface="Arial Narrow" panose="020B0606020202030204" pitchFamily="34" charset="0"/>
            </a:endParaRPr>
          </a:p>
          <a:p>
            <a:endParaRPr lang="es-ES" sz="1400" dirty="0">
              <a:solidFill>
                <a:srgbClr val="000000"/>
              </a:solidFill>
              <a:latin typeface="Arial Narrow" panose="020B0606020202030204" pitchFamily="34" charset="0"/>
            </a:endParaRPr>
          </a:p>
          <a:p>
            <a:pPr>
              <a:buNone/>
            </a:pPr>
            <a:br>
              <a:rPr lang="es-ES" sz="1400" b="0" dirty="0">
                <a:effectLst/>
                <a:latin typeface="Arial Narrow" panose="020B0606020202030204" pitchFamily="34" charset="0"/>
              </a:rPr>
            </a:br>
            <a:br>
              <a:rPr lang="es-ES" sz="1400" dirty="0">
                <a:latin typeface="Arial Narrow" panose="020B0606020202030204" pitchFamily="34" charset="0"/>
              </a:rPr>
            </a:br>
            <a:endParaRPr lang="en-US" sz="1400" dirty="0">
              <a:latin typeface="Arial Narrow" panose="020B0606020202030204" pitchFamily="34" charset="0"/>
            </a:endParaRPr>
          </a:p>
        </p:txBody>
      </p:sp>
    </p:spTree>
    <p:extLst>
      <p:ext uri="{BB962C8B-B14F-4D97-AF65-F5344CB8AC3E}">
        <p14:creationId xmlns:p14="http://schemas.microsoft.com/office/powerpoint/2010/main" val="2220015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81C98-F5F8-0AF9-C3CF-6F6B6B39249A}"/>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4C9DC627-6741-94DD-1E46-0AF2E540E678}"/>
              </a:ext>
            </a:extLst>
          </p:cNvPr>
          <p:cNvPicPr>
            <a:picLocks noChangeAspect="1"/>
          </p:cNvPicPr>
          <p:nvPr/>
        </p:nvPicPr>
        <p:blipFill>
          <a:blip r:embed="rId2"/>
          <a:stretch>
            <a:fillRect/>
          </a:stretch>
        </p:blipFill>
        <p:spPr>
          <a:xfrm>
            <a:off x="725546" y="5889899"/>
            <a:ext cx="10595766" cy="823031"/>
          </a:xfrm>
          <a:prstGeom prst="rect">
            <a:avLst/>
          </a:prstGeom>
        </p:spPr>
      </p:pic>
      <p:sp>
        <p:nvSpPr>
          <p:cNvPr id="5" name="CuadroTexto 4">
            <a:extLst>
              <a:ext uri="{FF2B5EF4-FFF2-40B4-BE49-F238E27FC236}">
                <a16:creationId xmlns:a16="http://schemas.microsoft.com/office/drawing/2014/main" id="{B4F69C12-37DC-1C46-57B0-814F1196BEDB}"/>
              </a:ext>
            </a:extLst>
          </p:cNvPr>
          <p:cNvSpPr txBox="1"/>
          <p:nvPr/>
        </p:nvSpPr>
        <p:spPr>
          <a:xfrm>
            <a:off x="310774" y="145070"/>
            <a:ext cx="11155680" cy="6955750"/>
          </a:xfrm>
          <a:prstGeom prst="rect">
            <a:avLst/>
          </a:prstGeom>
          <a:noFill/>
        </p:spPr>
        <p:txBody>
          <a:bodyPr wrap="square">
            <a:spAutoFit/>
          </a:bodyPr>
          <a:lstStyle/>
          <a:p>
            <a:pPr algn="ctr" fontAlgn="base">
              <a:buFont typeface="+mj-lt"/>
              <a:buAutoNum type="arabicPeriod"/>
            </a:pPr>
            <a:r>
              <a:rPr lang="es-ES" sz="2000" b="1" dirty="0">
                <a:solidFill>
                  <a:schemeClr val="accent1">
                    <a:lumMod val="75000"/>
                  </a:schemeClr>
                </a:solidFill>
              </a:rPr>
              <a:t>CONTRATAR INTERVENTORÍA PARA LA IMPLEMENTACIÓN DE LOS ITS PARA EL SETP.</a:t>
            </a:r>
          </a:p>
          <a:p>
            <a:pPr lvl="1"/>
            <a:br>
              <a:rPr lang="es-ES" sz="1600" b="0" dirty="0">
                <a:effectLst/>
                <a:latin typeface="+mj-lt"/>
              </a:rPr>
            </a:br>
            <a:r>
              <a:rPr lang="es-ES" sz="1600" b="1" i="0" u="none" strike="noStrike" dirty="0">
                <a:solidFill>
                  <a:srgbClr val="000000"/>
                </a:solidFill>
                <a:effectLst/>
                <a:latin typeface="+mj-lt"/>
              </a:rPr>
              <a:t>Compromiso: </a:t>
            </a:r>
            <a:r>
              <a:rPr lang="es-ES" sz="1600" b="0" i="0" u="none" strike="noStrike" dirty="0">
                <a:solidFill>
                  <a:srgbClr val="000000"/>
                </a:solidFill>
                <a:effectLst/>
                <a:latin typeface="+mj-lt"/>
              </a:rPr>
              <a:t>Iniciar contratación de la interventoría al contrato de tecnología para continuar con la instalación, pruebas y puesta en marcha de los SGCF y SRC.</a:t>
            </a:r>
            <a:endParaRPr lang="es-ES" sz="1600" dirty="0">
              <a:latin typeface="+mj-lt"/>
            </a:endParaRPr>
          </a:p>
          <a:p>
            <a:pPr lvl="1"/>
            <a:r>
              <a:rPr lang="es-ES" sz="1600" b="1" i="0" u="none" strike="noStrike" dirty="0">
                <a:solidFill>
                  <a:srgbClr val="000000"/>
                </a:solidFill>
                <a:effectLst/>
                <a:latin typeface="+mj-lt"/>
              </a:rPr>
              <a:t>Responsable: </a:t>
            </a:r>
            <a:r>
              <a:rPr lang="es-ES" sz="1600" b="0" i="0" u="none" strike="noStrike" dirty="0">
                <a:solidFill>
                  <a:srgbClr val="000000"/>
                </a:solidFill>
                <a:effectLst/>
                <a:latin typeface="+mj-lt"/>
              </a:rPr>
              <a:t>Ente Gestor</a:t>
            </a:r>
            <a:endParaRPr lang="es-ES" sz="1600" dirty="0">
              <a:latin typeface="+mj-lt"/>
            </a:endParaRPr>
          </a:p>
          <a:p>
            <a:pPr lvl="1"/>
            <a:r>
              <a:rPr lang="es-ES" sz="1600" b="1" i="0" u="none" strike="noStrike" dirty="0">
                <a:solidFill>
                  <a:srgbClr val="000000"/>
                </a:solidFill>
                <a:effectLst/>
                <a:latin typeface="+mj-lt"/>
              </a:rPr>
              <a:t>Fecha inicial Límite: </a:t>
            </a:r>
            <a:r>
              <a:rPr lang="es-ES" sz="1600" b="0" i="0" u="none" strike="noStrike" dirty="0">
                <a:solidFill>
                  <a:srgbClr val="000000"/>
                </a:solidFill>
                <a:effectLst/>
                <a:latin typeface="+mj-lt"/>
              </a:rPr>
              <a:t>diciembre de 2025</a:t>
            </a:r>
            <a:endParaRPr lang="es-ES" sz="1600" b="0" dirty="0">
              <a:effectLst/>
              <a:latin typeface="+mj-lt"/>
            </a:endParaRPr>
          </a:p>
          <a:p>
            <a:pPr lvl="1"/>
            <a:br>
              <a:rPr lang="es-ES" sz="1600" b="0" dirty="0">
                <a:effectLst/>
                <a:latin typeface="+mj-lt"/>
              </a:rPr>
            </a:br>
            <a:r>
              <a:rPr lang="es-ES" b="1" dirty="0">
                <a:latin typeface="+mj-lt"/>
              </a:rPr>
              <a:t>Cronograma de Reapertura</a:t>
            </a:r>
          </a:p>
          <a:p>
            <a:endParaRPr lang="es-ES" b="1" dirty="0">
              <a:latin typeface="+mj-lt"/>
            </a:endParaRPr>
          </a:p>
          <a:p>
            <a:pPr lvl="2"/>
            <a:r>
              <a:rPr lang="es-ES" b="1" dirty="0">
                <a:latin typeface="+mj-lt"/>
              </a:rPr>
              <a:t>26 de mayo:</a:t>
            </a:r>
            <a:r>
              <a:rPr lang="es-ES" dirty="0">
                <a:latin typeface="+mj-lt"/>
              </a:rPr>
              <a:t> Publicación de aviso, estudios previos y proyecto de pliegos. </a:t>
            </a:r>
            <a:r>
              <a:rPr lang="es-ES" i="1" dirty="0">
                <a:latin typeface="+mj-lt"/>
              </a:rPr>
              <a:t>(Completado)</a:t>
            </a:r>
            <a:endParaRPr lang="es-ES" dirty="0">
              <a:latin typeface="+mj-lt"/>
            </a:endParaRPr>
          </a:p>
          <a:p>
            <a:pPr lvl="2"/>
            <a:r>
              <a:rPr lang="es-ES" b="1" dirty="0">
                <a:latin typeface="+mj-lt"/>
              </a:rPr>
              <a:t>02 de junio:</a:t>
            </a:r>
            <a:r>
              <a:rPr lang="es-ES" dirty="0">
                <a:latin typeface="+mj-lt"/>
              </a:rPr>
              <a:t> Cierre de observaciones al proyecto de pliegos. </a:t>
            </a:r>
            <a:r>
              <a:rPr lang="es-ES" i="1" dirty="0">
                <a:latin typeface="+mj-lt"/>
              </a:rPr>
              <a:t>(Completado)</a:t>
            </a:r>
            <a:endParaRPr lang="es-ES" dirty="0">
              <a:latin typeface="+mj-lt"/>
            </a:endParaRPr>
          </a:p>
          <a:p>
            <a:pPr lvl="2"/>
            <a:r>
              <a:rPr lang="es-ES" b="1" dirty="0">
                <a:latin typeface="+mj-lt"/>
              </a:rPr>
              <a:t>03 de junio :</a:t>
            </a:r>
            <a:r>
              <a:rPr lang="es-ES" dirty="0">
                <a:latin typeface="+mj-lt"/>
              </a:rPr>
              <a:t> Respuesta a observaciones, pliegos definitivos y apertura formal.</a:t>
            </a:r>
          </a:p>
          <a:p>
            <a:pPr lvl="2"/>
            <a:r>
              <a:rPr lang="es-ES" b="1" dirty="0">
                <a:latin typeface="+mj-lt"/>
              </a:rPr>
              <a:t>10 de junio:</a:t>
            </a:r>
            <a:r>
              <a:rPr lang="es-ES" dirty="0">
                <a:latin typeface="+mj-lt"/>
              </a:rPr>
              <a:t> Recepción y apertura de ofertas.</a:t>
            </a:r>
          </a:p>
          <a:p>
            <a:pPr lvl="2"/>
            <a:r>
              <a:rPr lang="es-ES" b="1" dirty="0">
                <a:latin typeface="+mj-lt"/>
              </a:rPr>
              <a:t>16 de junio:</a:t>
            </a:r>
            <a:r>
              <a:rPr lang="es-ES" dirty="0">
                <a:latin typeface="+mj-lt"/>
              </a:rPr>
              <a:t> Publicación del informe de evaluación.</a:t>
            </a:r>
          </a:p>
          <a:p>
            <a:pPr lvl="2"/>
            <a:r>
              <a:rPr lang="es-ES" b="1" dirty="0">
                <a:latin typeface="+mj-lt"/>
              </a:rPr>
              <a:t>22 de junio:</a:t>
            </a:r>
            <a:r>
              <a:rPr lang="es-ES" dirty="0">
                <a:latin typeface="+mj-lt"/>
              </a:rPr>
              <a:t> Acto administrativo de adjudicación.</a:t>
            </a:r>
          </a:p>
          <a:p>
            <a:pPr lvl="2"/>
            <a:r>
              <a:rPr lang="es-ES" b="1" dirty="0">
                <a:latin typeface="+mj-lt"/>
              </a:rPr>
              <a:t>03 de julio:</a:t>
            </a:r>
            <a:r>
              <a:rPr lang="es-ES" dirty="0">
                <a:latin typeface="+mj-lt"/>
              </a:rPr>
              <a:t> Aprobación de garantías e </a:t>
            </a:r>
            <a:r>
              <a:rPr lang="es-ES" b="1" dirty="0">
                <a:latin typeface="+mj-lt"/>
              </a:rPr>
              <a:t>inicio de ejecución contractual</a:t>
            </a:r>
            <a:r>
              <a:rPr lang="es-ES" dirty="0">
                <a:latin typeface="+mj-lt"/>
              </a:rPr>
              <a:t>.</a:t>
            </a:r>
          </a:p>
          <a:p>
            <a:pPr lvl="2"/>
            <a:r>
              <a:rPr lang="es-ES" b="1" dirty="0">
                <a:latin typeface="+mj-lt"/>
              </a:rPr>
              <a:t>Margen de riesgo:</a:t>
            </a:r>
            <a:r>
              <a:rPr lang="es-ES" dirty="0">
                <a:latin typeface="+mj-lt"/>
              </a:rPr>
              <a:t> Se estiman hasta dos (2) semanas adicionales de holgura por posibles imprevistos (adendas o aclaraciones).</a:t>
            </a:r>
          </a:p>
          <a:p>
            <a:br>
              <a:rPr lang="es-ES" dirty="0">
                <a:latin typeface="+mj-lt"/>
              </a:rPr>
            </a:br>
            <a:r>
              <a:rPr lang="es-ES" b="1" dirty="0">
                <a:solidFill>
                  <a:schemeClr val="accent1">
                    <a:lumMod val="75000"/>
                  </a:schemeClr>
                </a:solidFill>
              </a:rPr>
              <a:t>Nueva Fecha de Cumplimiento:</a:t>
            </a:r>
            <a:r>
              <a:rPr lang="es-ES" dirty="0">
                <a:solidFill>
                  <a:schemeClr val="accent1">
                    <a:lumMod val="75000"/>
                  </a:schemeClr>
                </a:solidFill>
              </a:rPr>
              <a:t> </a:t>
            </a:r>
            <a:r>
              <a:rPr lang="es-ES" b="1" dirty="0">
                <a:solidFill>
                  <a:schemeClr val="accent1">
                    <a:lumMod val="75000"/>
                  </a:schemeClr>
                </a:solidFill>
              </a:rPr>
              <a:t>Julio de 2026</a:t>
            </a:r>
            <a:r>
              <a:rPr lang="es-ES" dirty="0">
                <a:solidFill>
                  <a:schemeClr val="accent1">
                    <a:lumMod val="75000"/>
                  </a:schemeClr>
                </a:solidFill>
              </a:rPr>
              <a:t> (Mes proyectado para inicio de ejecución).</a:t>
            </a:r>
          </a:p>
          <a:p>
            <a:endParaRPr lang="es-ES" dirty="0">
              <a:latin typeface="+mj-lt"/>
            </a:endParaRPr>
          </a:p>
          <a:p>
            <a:pPr lvl="1"/>
            <a:endParaRPr lang="es-ES" sz="1600" dirty="0">
              <a:solidFill>
                <a:srgbClr val="000000"/>
              </a:solidFill>
              <a:latin typeface="+mj-lt"/>
            </a:endParaRPr>
          </a:p>
          <a:p>
            <a:endParaRPr lang="es-ES" sz="1600" dirty="0">
              <a:solidFill>
                <a:srgbClr val="000000"/>
              </a:solidFill>
              <a:latin typeface="+mj-lt"/>
            </a:endParaRPr>
          </a:p>
          <a:p>
            <a:pPr>
              <a:buNone/>
            </a:pPr>
            <a:br>
              <a:rPr lang="es-ES" sz="1600" b="0" dirty="0">
                <a:effectLst/>
                <a:latin typeface="+mj-lt"/>
              </a:rPr>
            </a:br>
            <a:br>
              <a:rPr lang="es-ES" sz="1600" dirty="0">
                <a:latin typeface="+mj-lt"/>
              </a:rPr>
            </a:br>
            <a:endParaRPr lang="en-US" sz="1600" dirty="0">
              <a:latin typeface="+mj-lt"/>
            </a:endParaRPr>
          </a:p>
        </p:txBody>
      </p:sp>
    </p:spTree>
    <p:extLst>
      <p:ext uri="{BB962C8B-B14F-4D97-AF65-F5344CB8AC3E}">
        <p14:creationId xmlns:p14="http://schemas.microsoft.com/office/powerpoint/2010/main" val="14478972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39412-8623-63EB-6C84-3C5BD70F140C}"/>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2CE82C82-1D04-42E0-C5BF-915AEC8DBDF1}"/>
              </a:ext>
            </a:extLst>
          </p:cNvPr>
          <p:cNvPicPr>
            <a:picLocks noChangeAspect="1"/>
          </p:cNvPicPr>
          <p:nvPr/>
        </p:nvPicPr>
        <p:blipFill>
          <a:blip r:embed="rId2"/>
          <a:stretch>
            <a:fillRect/>
          </a:stretch>
        </p:blipFill>
        <p:spPr>
          <a:xfrm>
            <a:off x="725546" y="5889899"/>
            <a:ext cx="10595766" cy="823031"/>
          </a:xfrm>
          <a:prstGeom prst="rect">
            <a:avLst/>
          </a:prstGeom>
        </p:spPr>
      </p:pic>
      <p:sp>
        <p:nvSpPr>
          <p:cNvPr id="5" name="CuadroTexto 4">
            <a:extLst>
              <a:ext uri="{FF2B5EF4-FFF2-40B4-BE49-F238E27FC236}">
                <a16:creationId xmlns:a16="http://schemas.microsoft.com/office/drawing/2014/main" id="{F9DA88AD-94A7-489E-8F87-EECFD1BFCCAC}"/>
              </a:ext>
            </a:extLst>
          </p:cNvPr>
          <p:cNvSpPr txBox="1"/>
          <p:nvPr/>
        </p:nvSpPr>
        <p:spPr>
          <a:xfrm>
            <a:off x="310774" y="145070"/>
            <a:ext cx="11155680" cy="1600438"/>
          </a:xfrm>
          <a:prstGeom prst="rect">
            <a:avLst/>
          </a:prstGeom>
          <a:noFill/>
        </p:spPr>
        <p:txBody>
          <a:bodyPr wrap="square">
            <a:spAutoFit/>
          </a:bodyPr>
          <a:lstStyle/>
          <a:p>
            <a:endParaRPr lang="es-ES" dirty="0">
              <a:latin typeface="+mj-lt"/>
            </a:endParaRPr>
          </a:p>
          <a:p>
            <a:pPr lvl="1"/>
            <a:endParaRPr lang="es-ES" sz="1600" dirty="0">
              <a:solidFill>
                <a:srgbClr val="000000"/>
              </a:solidFill>
              <a:latin typeface="+mj-lt"/>
            </a:endParaRPr>
          </a:p>
          <a:p>
            <a:endParaRPr lang="es-ES" sz="1600" dirty="0">
              <a:solidFill>
                <a:srgbClr val="000000"/>
              </a:solidFill>
              <a:latin typeface="+mj-lt"/>
            </a:endParaRPr>
          </a:p>
          <a:p>
            <a:pPr>
              <a:buNone/>
            </a:pPr>
            <a:br>
              <a:rPr lang="es-ES" sz="1600" b="0" dirty="0">
                <a:effectLst/>
                <a:latin typeface="+mj-lt"/>
              </a:rPr>
            </a:br>
            <a:br>
              <a:rPr lang="es-ES" sz="1600" dirty="0">
                <a:latin typeface="+mj-lt"/>
              </a:rPr>
            </a:br>
            <a:endParaRPr lang="en-US" sz="1600" dirty="0">
              <a:latin typeface="+mj-lt"/>
            </a:endParaRPr>
          </a:p>
        </p:txBody>
      </p:sp>
      <p:sp>
        <p:nvSpPr>
          <p:cNvPr id="3" name="Rectangle 1">
            <a:extLst>
              <a:ext uri="{FF2B5EF4-FFF2-40B4-BE49-F238E27FC236}">
                <a16:creationId xmlns:a16="http://schemas.microsoft.com/office/drawing/2014/main" id="{C7AEEF53-6364-B4F3-AFB0-9102270CFBCB}"/>
              </a:ext>
            </a:extLst>
          </p:cNvPr>
          <p:cNvSpPr>
            <a:spLocks noChangeArrowheads="1"/>
          </p:cNvSpPr>
          <p:nvPr/>
        </p:nvSpPr>
        <p:spPr bwMode="auto">
          <a:xfrm>
            <a:off x="310774" y="207438"/>
            <a:ext cx="11424026" cy="609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lang="es-CO" altLang="es-CO" sz="2000" b="1" dirty="0">
                <a:solidFill>
                  <a:schemeClr val="accent1">
                    <a:lumMod val="75000"/>
                  </a:schemeClr>
                </a:solidFill>
                <a:latin typeface="+mj-lt"/>
              </a:rPr>
              <a:t>2. CONSTITUCIÓN DEL FONDO DE ESTABILIZACIÓN TARIFARIA "FET" PARA GARANTIZAR EL CIERRE FINANCIERO DE LA OPERACIÓN Y MITIGAR LA INCERTIDUMBRE Y RESISTENCIA EN LOS TRANSPORTADORES </a:t>
            </a:r>
          </a:p>
          <a:p>
            <a:pPr marL="0" marR="0" lvl="0" indent="0" algn="l" defTabSz="914400" rtl="0" eaLnBrk="0" fontAlgn="base" latinLnBrk="0" hangingPunct="0">
              <a:lnSpc>
                <a:spcPct val="100000"/>
              </a:lnSpc>
              <a:spcBef>
                <a:spcPct val="0"/>
              </a:spcBef>
              <a:spcAft>
                <a:spcPct val="0"/>
              </a:spcAft>
              <a:buClrTx/>
              <a:buSzTx/>
              <a:buFontTx/>
              <a:buNone/>
              <a:tabLst/>
            </a:pPr>
            <a:br>
              <a:rPr kumimoji="0" lang="es-CO" altLang="es-CO" sz="1800" b="0" i="0" u="none" strike="noStrike" cap="none" normalizeH="0" baseline="0" dirty="0">
                <a:ln>
                  <a:noFill/>
                </a:ln>
                <a:solidFill>
                  <a:schemeClr val="tx1"/>
                </a:solidFill>
                <a:effectLst/>
                <a:latin typeface="Arial" panose="020B0604020202020204" pitchFamily="34" charset="0"/>
              </a:rPr>
            </a:b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1" i="0" u="none" strike="noStrike" cap="none" normalizeH="0" baseline="0" dirty="0">
                <a:ln>
                  <a:noFill/>
                </a:ln>
                <a:solidFill>
                  <a:srgbClr val="000000"/>
                </a:solidFill>
                <a:effectLst/>
                <a:latin typeface="+mj-lt"/>
              </a:rPr>
              <a:t>Compromiso: 1</a:t>
            </a:r>
            <a:r>
              <a:rPr kumimoji="0" lang="es-CO" altLang="es-CO" sz="1600" b="0" i="0" u="none" strike="noStrike" cap="none" normalizeH="0" baseline="0" dirty="0">
                <a:ln>
                  <a:noFill/>
                </a:ln>
                <a:solidFill>
                  <a:srgbClr val="000000"/>
                </a:solidFill>
                <a:effectLst/>
                <a:latin typeface="+mj-lt"/>
              </a:rPr>
              <a:t> Contratar la actualización del Estatuto Tributario Municipal</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1" i="0" u="none" strike="noStrike" cap="none" normalizeH="0" baseline="0" dirty="0">
                <a:ln>
                  <a:noFill/>
                </a:ln>
                <a:solidFill>
                  <a:srgbClr val="000000"/>
                </a:solidFill>
                <a:effectLst/>
                <a:latin typeface="+mj-lt"/>
              </a:rPr>
              <a:t>Responsable: </a:t>
            </a:r>
            <a:r>
              <a:rPr kumimoji="0" lang="es-CO" altLang="es-CO" sz="1600" b="0" i="0" u="none" strike="noStrike" cap="none" normalizeH="0" baseline="0" dirty="0">
                <a:ln>
                  <a:noFill/>
                </a:ln>
                <a:solidFill>
                  <a:srgbClr val="000000"/>
                </a:solidFill>
                <a:effectLst/>
                <a:latin typeface="+mj-lt"/>
              </a:rPr>
              <a:t>Secretaría de Hacienda</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1" i="0" u="none" strike="noStrike" cap="none" normalizeH="0" baseline="0" dirty="0">
                <a:ln>
                  <a:noFill/>
                </a:ln>
                <a:solidFill>
                  <a:srgbClr val="000000"/>
                </a:solidFill>
                <a:effectLst/>
                <a:latin typeface="+mj-lt"/>
              </a:rPr>
              <a:t>Fecha inicial Límite:</a:t>
            </a:r>
            <a:r>
              <a:rPr kumimoji="0" lang="es-CO" altLang="es-CO" sz="1600" b="0" i="0" u="none" strike="noStrike" cap="none" normalizeH="0" baseline="0" dirty="0">
                <a:ln>
                  <a:noFill/>
                </a:ln>
                <a:solidFill>
                  <a:srgbClr val="000000"/>
                </a:solidFill>
                <a:effectLst/>
                <a:latin typeface="+mj-lt"/>
              </a:rPr>
              <a:t> febrero de 2026</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600" b="1" i="0" u="sng" strike="noStrike" cap="none" normalizeH="0" baseline="0" dirty="0">
              <a:ln>
                <a:noFill/>
              </a:ln>
              <a:solidFill>
                <a:srgbClr val="000000"/>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1" i="0" u="sng" strike="noStrike" cap="none" normalizeH="0" baseline="0" dirty="0">
                <a:ln>
                  <a:noFill/>
                </a:ln>
                <a:solidFill>
                  <a:srgbClr val="000000"/>
                </a:solidFill>
                <a:effectLst/>
                <a:latin typeface="+mj-lt"/>
              </a:rPr>
              <a:t>Acciones adelantadas</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0" i="0" u="none" strike="noStrike" cap="none" normalizeH="0" baseline="0" dirty="0">
                <a:ln>
                  <a:noFill/>
                </a:ln>
                <a:solidFill>
                  <a:srgbClr val="000000"/>
                </a:solidFill>
                <a:effectLst/>
                <a:latin typeface="+mj-lt"/>
              </a:rPr>
              <a:t>Se realizó contratación de servicios especializados  mediante contrato número 20261800022627 del 30 de enero de 2026, el cual tiene como objeto “PRESTAR SERVICIOS PROFESIONALES ESPECIALIZADOS EN EL ASESORAMIENTO Y ACOMPAÑAMIENTO EN LA SECRETARÍA DE HACIENDA MUNICIPAL PARA LA ACTUALIZACIÓN DEL ESTATUTO TRIBUTARIO DEL MUNICIPIO EN EL MARCO DEL PROYECTO DENOMINADO OPTIMIZACIÓN DE LA CAPACIDAD ADMINISTRATIVA Y OPERATIVA DE LA SECRETARÍA DE HACIENDA DE POPAYÁN”</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1" i="0" u="sng" strike="noStrike" cap="none" normalizeH="0" baseline="0" dirty="0">
                <a:ln>
                  <a:noFill/>
                </a:ln>
                <a:solidFill>
                  <a:srgbClr val="000000"/>
                </a:solidFill>
                <a:effectLst/>
                <a:latin typeface="+mj-lt"/>
              </a:rPr>
              <a:t>Resultados obtenidos:</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0" i="0" u="none" strike="noStrike" cap="none" normalizeH="0" baseline="0" dirty="0">
                <a:ln>
                  <a:noFill/>
                </a:ln>
                <a:solidFill>
                  <a:srgbClr val="000000"/>
                </a:solidFill>
                <a:effectLst/>
                <a:latin typeface="+mj-lt"/>
              </a:rPr>
              <a:t>Análisis integral del Acuerdo 024 de 2021,  mediante diferentes mesas técnicas entre las diferentes dependencias de la administración municipal a cargo del contratista vinculado para tal fin, con el propósito de presentar el proyecto de Acuerdo ante el Concejo Municipal en el mes de julio de la presente anualidad para su respectiva aprobación. </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600" b="1" i="0" u="sng" strike="noStrike" cap="none" normalizeH="0" baseline="0" dirty="0">
              <a:ln>
                <a:noFill/>
              </a:ln>
              <a:solidFill>
                <a:srgbClr val="000000"/>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600" b="1" i="0" u="sng" strike="noStrike" cap="none" normalizeH="0" baseline="0" dirty="0">
                <a:ln>
                  <a:noFill/>
                </a:ln>
                <a:solidFill>
                  <a:srgbClr val="000000"/>
                </a:solidFill>
                <a:effectLst/>
                <a:latin typeface="+mj-lt"/>
              </a:rPr>
              <a:t>Propuesta de reprogramación de fechas:</a:t>
            </a:r>
            <a:r>
              <a:rPr kumimoji="0" lang="es-CO" altLang="es-CO" sz="1600" b="1" i="0" u="none" strike="noStrike" cap="none" normalizeH="0" baseline="0" dirty="0">
                <a:ln>
                  <a:noFill/>
                </a:ln>
                <a:solidFill>
                  <a:srgbClr val="000000"/>
                </a:solidFill>
                <a:effectLst/>
                <a:latin typeface="+mj-lt"/>
              </a:rPr>
              <a:t> </a:t>
            </a:r>
            <a:r>
              <a:rPr kumimoji="0" lang="es-CO" altLang="es-CO" sz="1600" b="0" i="0" u="none" strike="noStrike" cap="none" normalizeH="0" baseline="0" dirty="0">
                <a:ln>
                  <a:noFill/>
                </a:ln>
                <a:solidFill>
                  <a:srgbClr val="000000"/>
                </a:solidFill>
                <a:effectLst/>
                <a:latin typeface="+mj-lt"/>
              </a:rPr>
              <a:t>Presentación del proyecto de acuerdo mediante el cual se actualiza el Estatuto Tributario del Municipio de Popayán en el mes de julio  de 2026, ante el Concejo Municipal.</a:t>
            </a:r>
            <a:endParaRPr kumimoji="0" lang="es-CO" altLang="es-CO" sz="16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s-CO" altLang="es-CO" sz="1400" b="0" i="0" u="none" strike="noStrike" cap="none" normalizeH="0" baseline="0" dirty="0">
                <a:ln>
                  <a:noFill/>
                </a:ln>
                <a:solidFill>
                  <a:schemeClr val="tx1"/>
                </a:solidFill>
                <a:effectLst/>
                <a:latin typeface="+mj-lt"/>
              </a:rPr>
            </a:br>
            <a:br>
              <a:rPr kumimoji="0" lang="es-CO" altLang="es-CO" sz="1800" b="0" i="0" u="none" strike="noStrike" cap="none" normalizeH="0" baseline="0" dirty="0">
                <a:ln>
                  <a:noFill/>
                </a:ln>
                <a:solidFill>
                  <a:schemeClr val="tx1"/>
                </a:solidFill>
                <a:effectLst/>
                <a:latin typeface="Arial" panose="020B0604020202020204" pitchFamily="34" charset="0"/>
              </a:rPr>
            </a:b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71019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5FE12-8C4C-EF7B-5681-54F1FB016BDC}"/>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4B01BE9B-C38E-1D06-2972-30D9D7181B88}"/>
              </a:ext>
            </a:extLst>
          </p:cNvPr>
          <p:cNvPicPr>
            <a:picLocks noChangeAspect="1"/>
          </p:cNvPicPr>
          <p:nvPr/>
        </p:nvPicPr>
        <p:blipFill>
          <a:blip r:embed="rId2"/>
          <a:stretch>
            <a:fillRect/>
          </a:stretch>
        </p:blipFill>
        <p:spPr>
          <a:xfrm>
            <a:off x="725546" y="5889899"/>
            <a:ext cx="10595766" cy="823031"/>
          </a:xfrm>
          <a:prstGeom prst="rect">
            <a:avLst/>
          </a:prstGeom>
        </p:spPr>
      </p:pic>
      <p:graphicFrame>
        <p:nvGraphicFramePr>
          <p:cNvPr id="2" name="Tabla 1">
            <a:extLst>
              <a:ext uri="{FF2B5EF4-FFF2-40B4-BE49-F238E27FC236}">
                <a16:creationId xmlns:a16="http://schemas.microsoft.com/office/drawing/2014/main" id="{5C9C2666-5CE4-D67C-46B2-1FFD08BF05DD}"/>
              </a:ext>
            </a:extLst>
          </p:cNvPr>
          <p:cNvGraphicFramePr>
            <a:graphicFrameLocks noGrp="1"/>
          </p:cNvGraphicFramePr>
          <p:nvPr>
            <p:extLst>
              <p:ext uri="{D42A27DB-BD31-4B8C-83A1-F6EECF244321}">
                <p14:modId xmlns:p14="http://schemas.microsoft.com/office/powerpoint/2010/main" val="3775310450"/>
              </p:ext>
            </p:extLst>
          </p:nvPr>
        </p:nvGraphicFramePr>
        <p:xfrm>
          <a:off x="1219200" y="1021079"/>
          <a:ext cx="8823960" cy="3974782"/>
        </p:xfrm>
        <a:graphic>
          <a:graphicData uri="http://schemas.openxmlformats.org/drawingml/2006/table">
            <a:tbl>
              <a:tblPr/>
              <a:tblGrid>
                <a:gridCol w="4511040">
                  <a:extLst>
                    <a:ext uri="{9D8B030D-6E8A-4147-A177-3AD203B41FA5}">
                      <a16:colId xmlns:a16="http://schemas.microsoft.com/office/drawing/2014/main" val="31716635"/>
                    </a:ext>
                  </a:extLst>
                </a:gridCol>
                <a:gridCol w="1935480">
                  <a:extLst>
                    <a:ext uri="{9D8B030D-6E8A-4147-A177-3AD203B41FA5}">
                      <a16:colId xmlns:a16="http://schemas.microsoft.com/office/drawing/2014/main" val="3334625688"/>
                    </a:ext>
                  </a:extLst>
                </a:gridCol>
                <a:gridCol w="2377440">
                  <a:extLst>
                    <a:ext uri="{9D8B030D-6E8A-4147-A177-3AD203B41FA5}">
                      <a16:colId xmlns:a16="http://schemas.microsoft.com/office/drawing/2014/main" val="1941822856"/>
                    </a:ext>
                  </a:extLst>
                </a:gridCol>
              </a:tblGrid>
              <a:tr h="263130">
                <a:tc>
                  <a:txBody>
                    <a:bodyPr/>
                    <a:lstStyle/>
                    <a:p>
                      <a:pPr algn="ctr" rtl="0" fontAlgn="ctr">
                        <a:spcAft>
                          <a:spcPts val="1000"/>
                        </a:spcAft>
                        <a:buNone/>
                      </a:pPr>
                      <a:r>
                        <a:rPr lang="es-CO" sz="1400" b="1" i="0" u="none" strike="noStrike">
                          <a:solidFill>
                            <a:schemeClr val="tx1"/>
                          </a:solidFill>
                          <a:effectLst/>
                          <a:latin typeface="+mj-lt"/>
                        </a:rPr>
                        <a:t>Acción</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0CECE"/>
                    </a:solidFill>
                  </a:tcPr>
                </a:tc>
                <a:tc>
                  <a:txBody>
                    <a:bodyPr/>
                    <a:lstStyle/>
                    <a:p>
                      <a:pPr algn="ctr" rtl="0" fontAlgn="ctr">
                        <a:spcAft>
                          <a:spcPts val="1000"/>
                        </a:spcAft>
                        <a:buNone/>
                      </a:pPr>
                      <a:r>
                        <a:rPr lang="es-CO" sz="1400" b="1" i="0" u="none" strike="noStrike">
                          <a:solidFill>
                            <a:schemeClr val="tx1"/>
                          </a:solidFill>
                          <a:effectLst/>
                          <a:latin typeface="+mj-lt"/>
                        </a:rPr>
                        <a:t>Responsable</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0CECE"/>
                    </a:solidFill>
                  </a:tcPr>
                </a:tc>
                <a:tc>
                  <a:txBody>
                    <a:bodyPr/>
                    <a:lstStyle/>
                    <a:p>
                      <a:pPr algn="ctr" rtl="0" fontAlgn="ctr">
                        <a:spcAft>
                          <a:spcPts val="1000"/>
                        </a:spcAft>
                        <a:buNone/>
                      </a:pPr>
                      <a:r>
                        <a:rPr lang="es-CO" sz="1400" b="1" i="0" u="none" strike="noStrike">
                          <a:solidFill>
                            <a:schemeClr val="tx1"/>
                          </a:solidFill>
                          <a:effectLst/>
                          <a:latin typeface="+mj-lt"/>
                        </a:rPr>
                        <a:t>Fecha</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0CECE"/>
                    </a:solidFill>
                  </a:tcPr>
                </a:tc>
                <a:extLst>
                  <a:ext uri="{0D108BD9-81ED-4DB2-BD59-A6C34878D82A}">
                    <a16:rowId xmlns:a16="http://schemas.microsoft.com/office/drawing/2014/main" val="3007834685"/>
                  </a:ext>
                </a:extLst>
              </a:tr>
              <a:tr h="263130">
                <a:tc>
                  <a:txBody>
                    <a:bodyPr/>
                    <a:lstStyle/>
                    <a:p>
                      <a:pPr rtl="0" fontAlgn="ctr">
                        <a:spcAft>
                          <a:spcPts val="1000"/>
                        </a:spcAft>
                        <a:buNone/>
                      </a:pPr>
                      <a:r>
                        <a:rPr lang="es-CO" sz="1400" b="0" i="0" u="none" strike="noStrike">
                          <a:solidFill>
                            <a:schemeClr val="tx1"/>
                          </a:solidFill>
                          <a:effectLst/>
                          <a:latin typeface="+mj-lt"/>
                        </a:rPr>
                        <a:t>Suscripción de contrato </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ctr">
                        <a:spcAft>
                          <a:spcPts val="1000"/>
                        </a:spcAft>
                        <a:buNone/>
                      </a:pPr>
                      <a:r>
                        <a:rPr lang="es-CO" sz="1400" b="0" i="0" u="none" strike="noStrike">
                          <a:solidFill>
                            <a:schemeClr val="tx1"/>
                          </a:solidFill>
                          <a:effectLst/>
                          <a:latin typeface="+mj-lt"/>
                        </a:rPr>
                        <a:t>Secretaria de Hacienda</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t">
                        <a:spcAft>
                          <a:spcPts val="1000"/>
                        </a:spcAft>
                        <a:buNone/>
                      </a:pPr>
                      <a:r>
                        <a:rPr lang="es-ES" sz="1400" b="0" i="0" u="none" strike="noStrike">
                          <a:solidFill>
                            <a:schemeClr val="tx1"/>
                          </a:solidFill>
                          <a:effectLst/>
                          <a:latin typeface="+mj-lt"/>
                        </a:rPr>
                        <a:t>30  de enero  de 2026</a:t>
                      </a:r>
                      <a:endParaRPr lang="es-ES" sz="1400">
                        <a:solidFill>
                          <a:schemeClr val="tx1"/>
                        </a:solidFill>
                        <a:effectLst/>
                        <a:latin typeface="+mj-lt"/>
                      </a:endParaRPr>
                    </a:p>
                  </a:txBody>
                  <a:tcPr marL="68580" marR="68580">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1710949179"/>
                  </a:ext>
                </a:extLst>
              </a:tr>
              <a:tr h="433391">
                <a:tc>
                  <a:txBody>
                    <a:bodyPr/>
                    <a:lstStyle/>
                    <a:p>
                      <a:pPr rtl="0" fontAlgn="ctr">
                        <a:spcAft>
                          <a:spcPts val="1000"/>
                        </a:spcAft>
                        <a:buNone/>
                      </a:pPr>
                      <a:r>
                        <a:rPr lang="es-ES" sz="1400" b="0" i="0" u="none" strike="noStrike">
                          <a:solidFill>
                            <a:schemeClr val="tx1"/>
                          </a:solidFill>
                          <a:effectLst/>
                          <a:latin typeface="+mj-lt"/>
                        </a:rPr>
                        <a:t>Recopilación y análisis de vigencia de la normatividad tributaria local</a:t>
                      </a:r>
                      <a:endParaRPr lang="es-ES"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ctr">
                        <a:spcAft>
                          <a:spcPts val="1000"/>
                        </a:spcAft>
                        <a:buNone/>
                      </a:pPr>
                      <a:r>
                        <a:rPr lang="es-CO" sz="1400" b="0" i="0" u="none" strike="noStrike">
                          <a:solidFill>
                            <a:schemeClr val="tx1"/>
                          </a:solidFill>
                          <a:effectLst/>
                          <a:latin typeface="+mj-lt"/>
                        </a:rPr>
                        <a:t>Secretaria de Hacienda</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t">
                        <a:spcAft>
                          <a:spcPts val="1000"/>
                        </a:spcAft>
                        <a:buNone/>
                      </a:pPr>
                      <a:r>
                        <a:rPr lang="es-CO" sz="1400" b="0" i="0" u="none" strike="noStrike">
                          <a:solidFill>
                            <a:schemeClr val="tx1"/>
                          </a:solidFill>
                          <a:effectLst/>
                          <a:latin typeface="+mj-lt"/>
                        </a:rPr>
                        <a:t>Febrero de 2026</a:t>
                      </a:r>
                      <a:endParaRPr lang="es-CO" sz="1400">
                        <a:solidFill>
                          <a:schemeClr val="tx1"/>
                        </a:solidFill>
                        <a:effectLst/>
                        <a:latin typeface="+mj-lt"/>
                      </a:endParaRPr>
                    </a:p>
                  </a:txBody>
                  <a:tcPr marL="68580" marR="68580">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4011095222"/>
                  </a:ext>
                </a:extLst>
              </a:tr>
              <a:tr h="960590">
                <a:tc>
                  <a:txBody>
                    <a:bodyPr/>
                    <a:lstStyle/>
                    <a:p>
                      <a:pPr rtl="0" fontAlgn="ctr">
                        <a:spcAft>
                          <a:spcPts val="1000"/>
                        </a:spcAft>
                        <a:buNone/>
                      </a:pPr>
                      <a:r>
                        <a:rPr lang="es-ES" sz="1400" b="0" i="0" u="none" strike="noStrike" dirty="0">
                          <a:solidFill>
                            <a:schemeClr val="tx1"/>
                          </a:solidFill>
                          <a:effectLst/>
                          <a:latin typeface="+mj-lt"/>
                        </a:rPr>
                        <a:t>Mesas técnicas con secretarías de Tránsito y Planeación, con el fin de identificar nuevas rentas relacionadas con el aprovechamiento del espacio público y uso del suelo.</a:t>
                      </a:r>
                      <a:endParaRPr lang="es-ES" sz="1400" dirty="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ctr">
                        <a:spcAft>
                          <a:spcPts val="1000"/>
                        </a:spcAft>
                        <a:buNone/>
                      </a:pPr>
                      <a:r>
                        <a:rPr lang="es-CO" sz="1400" b="0" i="0" u="none" strike="noStrike">
                          <a:solidFill>
                            <a:schemeClr val="tx1"/>
                          </a:solidFill>
                          <a:effectLst/>
                          <a:latin typeface="+mj-lt"/>
                        </a:rPr>
                        <a:t>Secretaria de Hacienda</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fontAlgn="t">
                        <a:buNone/>
                      </a:pPr>
                      <a:br>
                        <a:rPr lang="es-CO" sz="1400">
                          <a:solidFill>
                            <a:schemeClr val="tx1"/>
                          </a:solidFill>
                          <a:effectLst/>
                          <a:latin typeface="+mj-lt"/>
                        </a:rPr>
                      </a:br>
                      <a:endParaRPr lang="es-CO" sz="1400">
                        <a:solidFill>
                          <a:schemeClr val="tx1"/>
                        </a:solidFill>
                        <a:effectLst/>
                        <a:latin typeface="+mj-lt"/>
                      </a:endParaRPr>
                    </a:p>
                    <a:p>
                      <a:pPr algn="ctr" rtl="0" fontAlgn="t">
                        <a:spcAft>
                          <a:spcPts val="1000"/>
                        </a:spcAft>
                        <a:buNone/>
                      </a:pPr>
                      <a:r>
                        <a:rPr lang="es-CO" sz="1400" b="0" i="0" u="none" strike="noStrike">
                          <a:solidFill>
                            <a:schemeClr val="tx1"/>
                          </a:solidFill>
                          <a:effectLst/>
                          <a:latin typeface="+mj-lt"/>
                        </a:rPr>
                        <a:t>Marzo - Abril de 2026</a:t>
                      </a:r>
                      <a:endParaRPr lang="es-CO" sz="1400">
                        <a:solidFill>
                          <a:schemeClr val="tx1"/>
                        </a:solidFill>
                        <a:effectLst/>
                        <a:latin typeface="+mj-lt"/>
                      </a:endParaRPr>
                    </a:p>
                  </a:txBody>
                  <a:tcPr marL="68580" marR="68580">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144631394"/>
                  </a:ext>
                </a:extLst>
              </a:tr>
              <a:tr h="1112520">
                <a:tc>
                  <a:txBody>
                    <a:bodyPr/>
                    <a:lstStyle/>
                    <a:p>
                      <a:pPr rtl="0" fontAlgn="ctr">
                        <a:spcAft>
                          <a:spcPts val="1000"/>
                        </a:spcAft>
                        <a:buNone/>
                      </a:pPr>
                      <a:r>
                        <a:rPr lang="es-ES" sz="1400" b="0" i="0" u="none" strike="noStrike" dirty="0">
                          <a:solidFill>
                            <a:schemeClr val="tx1"/>
                          </a:solidFill>
                          <a:effectLst/>
                          <a:latin typeface="+mj-lt"/>
                        </a:rPr>
                        <a:t>Propuesta de depuración por contradicciones, inconveniencias o actualización normativa.</a:t>
                      </a:r>
                      <a:endParaRPr lang="es-ES" sz="1400" dirty="0">
                        <a:solidFill>
                          <a:schemeClr val="tx1"/>
                        </a:solidFill>
                        <a:effectLst/>
                        <a:latin typeface="+mj-lt"/>
                      </a:endParaRPr>
                    </a:p>
                    <a:p>
                      <a:pPr rtl="0" fontAlgn="ctr">
                        <a:spcAft>
                          <a:spcPts val="1000"/>
                        </a:spcAft>
                        <a:buNone/>
                      </a:pPr>
                      <a:r>
                        <a:rPr lang="es-ES" sz="1400" b="0" i="0" u="none" strike="noStrike" dirty="0">
                          <a:solidFill>
                            <a:schemeClr val="tx1"/>
                          </a:solidFill>
                          <a:effectLst/>
                          <a:latin typeface="+mj-lt"/>
                        </a:rPr>
                        <a:t>Envío de borrador de proyecto de acuerdo para retroalimentación y ajustes.</a:t>
                      </a:r>
                      <a:endParaRPr lang="es-ES" sz="1400" dirty="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ctr">
                        <a:spcAft>
                          <a:spcPts val="1000"/>
                        </a:spcAft>
                        <a:buNone/>
                      </a:pPr>
                      <a:r>
                        <a:rPr lang="es-CO" sz="1400" b="0" i="0" u="none" strike="noStrike">
                          <a:solidFill>
                            <a:schemeClr val="tx1"/>
                          </a:solidFill>
                          <a:effectLst/>
                          <a:latin typeface="+mj-lt"/>
                        </a:rPr>
                        <a:t>Secretaria de Hacienda</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fontAlgn="t">
                        <a:buNone/>
                      </a:pPr>
                      <a:br>
                        <a:rPr lang="es-CO" sz="1400">
                          <a:solidFill>
                            <a:schemeClr val="tx1"/>
                          </a:solidFill>
                          <a:effectLst/>
                          <a:latin typeface="+mj-lt"/>
                        </a:rPr>
                      </a:br>
                      <a:endParaRPr lang="es-CO" sz="1400">
                        <a:solidFill>
                          <a:schemeClr val="tx1"/>
                        </a:solidFill>
                        <a:effectLst/>
                        <a:latin typeface="+mj-lt"/>
                      </a:endParaRPr>
                    </a:p>
                    <a:p>
                      <a:pPr algn="ctr" rtl="0" fontAlgn="t">
                        <a:spcAft>
                          <a:spcPts val="1000"/>
                        </a:spcAft>
                        <a:buNone/>
                      </a:pPr>
                      <a:r>
                        <a:rPr lang="es-CO" sz="1400" b="0" i="0" u="none" strike="noStrike">
                          <a:solidFill>
                            <a:schemeClr val="tx1"/>
                          </a:solidFill>
                          <a:effectLst/>
                          <a:latin typeface="+mj-lt"/>
                        </a:rPr>
                        <a:t>Mayo - Junio de 2026</a:t>
                      </a:r>
                      <a:endParaRPr lang="es-CO" sz="1400">
                        <a:solidFill>
                          <a:schemeClr val="tx1"/>
                        </a:solidFill>
                        <a:effectLst/>
                        <a:latin typeface="+mj-lt"/>
                      </a:endParaRPr>
                    </a:p>
                  </a:txBody>
                  <a:tcPr marL="68580" marR="68580">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2646534308"/>
                  </a:ext>
                </a:extLst>
              </a:tr>
              <a:tr h="773912">
                <a:tc>
                  <a:txBody>
                    <a:bodyPr/>
                    <a:lstStyle/>
                    <a:p>
                      <a:pPr algn="just" rtl="0" fontAlgn="ctr">
                        <a:spcAft>
                          <a:spcPts val="1000"/>
                        </a:spcAft>
                        <a:buNone/>
                      </a:pPr>
                      <a:r>
                        <a:rPr lang="es-ES" sz="1400" b="0" i="0" u="none" strike="noStrike">
                          <a:solidFill>
                            <a:schemeClr val="tx1"/>
                          </a:solidFill>
                          <a:effectLst/>
                          <a:latin typeface="+mj-lt"/>
                        </a:rPr>
                        <a:t>Presentación del proyecto de acuerdo mediante el cual se actualiza el Estatuto Tributario del Municipio de Popayán</a:t>
                      </a:r>
                      <a:endParaRPr lang="es-ES"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ctr">
                        <a:spcAft>
                          <a:spcPts val="1000"/>
                        </a:spcAft>
                        <a:buNone/>
                      </a:pPr>
                      <a:r>
                        <a:rPr lang="es-CO" sz="1400" b="0" i="0" u="none" strike="noStrike">
                          <a:solidFill>
                            <a:schemeClr val="tx1"/>
                          </a:solidFill>
                          <a:effectLst/>
                          <a:latin typeface="+mj-lt"/>
                        </a:rPr>
                        <a:t>Secretaria de Hacienda</a:t>
                      </a:r>
                      <a:endParaRPr lang="es-CO" sz="1400">
                        <a:solidFill>
                          <a:schemeClr val="tx1"/>
                        </a:solidFill>
                        <a:effectLst/>
                        <a:latin typeface="+mj-lt"/>
                      </a:endParaRPr>
                    </a:p>
                  </a:txBody>
                  <a:tcPr marL="68580" marR="6858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tc>
                  <a:txBody>
                    <a:bodyPr/>
                    <a:lstStyle/>
                    <a:p>
                      <a:pPr algn="ctr" rtl="0" fontAlgn="t">
                        <a:spcAft>
                          <a:spcPts val="1000"/>
                        </a:spcAft>
                        <a:buNone/>
                      </a:pPr>
                      <a:r>
                        <a:rPr lang="es-CO" sz="1400" b="0" i="0" u="none" strike="noStrike" dirty="0">
                          <a:solidFill>
                            <a:schemeClr val="tx1"/>
                          </a:solidFill>
                          <a:effectLst/>
                          <a:latin typeface="+mj-lt"/>
                        </a:rPr>
                        <a:t>31  de julio  de 2026</a:t>
                      </a:r>
                      <a:endParaRPr lang="es-CO" sz="1400" dirty="0">
                        <a:solidFill>
                          <a:schemeClr val="tx1"/>
                        </a:solidFill>
                        <a:effectLst/>
                        <a:latin typeface="+mj-lt"/>
                      </a:endParaRPr>
                    </a:p>
                  </a:txBody>
                  <a:tcPr marL="68580" marR="68580">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noFill/>
                  </a:tcPr>
                </a:tc>
                <a:extLst>
                  <a:ext uri="{0D108BD9-81ED-4DB2-BD59-A6C34878D82A}">
                    <a16:rowId xmlns:a16="http://schemas.microsoft.com/office/drawing/2014/main" val="683492849"/>
                  </a:ext>
                </a:extLst>
              </a:tr>
            </a:tbl>
          </a:graphicData>
        </a:graphic>
      </p:graphicFrame>
      <p:sp>
        <p:nvSpPr>
          <p:cNvPr id="6" name="CuadroTexto 5">
            <a:extLst>
              <a:ext uri="{FF2B5EF4-FFF2-40B4-BE49-F238E27FC236}">
                <a16:creationId xmlns:a16="http://schemas.microsoft.com/office/drawing/2014/main" id="{EADB7E1A-A2B6-6C35-A8A9-463B30BFED05}"/>
              </a:ext>
            </a:extLst>
          </p:cNvPr>
          <p:cNvSpPr txBox="1"/>
          <p:nvPr/>
        </p:nvSpPr>
        <p:spPr>
          <a:xfrm>
            <a:off x="1219200" y="5298312"/>
            <a:ext cx="6096000" cy="1077218"/>
          </a:xfrm>
          <a:prstGeom prst="rect">
            <a:avLst/>
          </a:prstGeom>
          <a:noFill/>
        </p:spPr>
        <p:txBody>
          <a:bodyPr wrap="square">
            <a:spAutoFit/>
          </a:bodyPr>
          <a:lstStyle/>
          <a:p>
            <a:pPr algn="just" rtl="0">
              <a:spcBef>
                <a:spcPts val="1200"/>
              </a:spcBef>
              <a:spcAft>
                <a:spcPts val="1200"/>
              </a:spcAft>
              <a:buNone/>
            </a:pPr>
            <a:r>
              <a:rPr lang="es-ES" sz="1800" b="1" i="0" u="none" strike="noStrike" dirty="0">
                <a:solidFill>
                  <a:schemeClr val="accent1">
                    <a:lumMod val="75000"/>
                  </a:schemeClr>
                </a:solidFill>
                <a:effectLst/>
                <a:latin typeface="Arial Narrow" panose="020B0606020202030204" pitchFamily="34" charset="0"/>
              </a:rPr>
              <a:t>Nueva fecha para cumplimiento: </a:t>
            </a:r>
            <a:r>
              <a:rPr lang="es-ES" sz="1800" b="0" i="0" u="none" strike="noStrike" dirty="0">
                <a:solidFill>
                  <a:schemeClr val="accent1">
                    <a:lumMod val="75000"/>
                  </a:schemeClr>
                </a:solidFill>
                <a:effectLst/>
                <a:latin typeface="Arial Narrow" panose="020B0606020202030204" pitchFamily="34" charset="0"/>
              </a:rPr>
              <a:t> julio de 2026.</a:t>
            </a:r>
            <a:endParaRPr lang="es-ES" b="0" dirty="0">
              <a:solidFill>
                <a:schemeClr val="accent1">
                  <a:lumMod val="75000"/>
                </a:schemeClr>
              </a:solidFill>
              <a:effectLst/>
            </a:endParaRPr>
          </a:p>
          <a:p>
            <a:pPr>
              <a:buNone/>
            </a:pPr>
            <a:br>
              <a:rPr lang="es-ES" dirty="0">
                <a:solidFill>
                  <a:schemeClr val="accent1">
                    <a:lumMod val="75000"/>
                  </a:schemeClr>
                </a:solidFill>
              </a:rPr>
            </a:br>
            <a:endParaRPr lang="en-US" dirty="0">
              <a:solidFill>
                <a:schemeClr val="accent1">
                  <a:lumMod val="75000"/>
                </a:schemeClr>
              </a:solidFill>
            </a:endParaRPr>
          </a:p>
        </p:txBody>
      </p:sp>
      <p:sp>
        <p:nvSpPr>
          <p:cNvPr id="9" name="CuadroTexto 8">
            <a:extLst>
              <a:ext uri="{FF2B5EF4-FFF2-40B4-BE49-F238E27FC236}">
                <a16:creationId xmlns:a16="http://schemas.microsoft.com/office/drawing/2014/main" id="{BBD6AA44-3311-E39F-14B1-3CF195360CCA}"/>
              </a:ext>
            </a:extLst>
          </p:cNvPr>
          <p:cNvSpPr txBox="1"/>
          <p:nvPr/>
        </p:nvSpPr>
        <p:spPr>
          <a:xfrm>
            <a:off x="542666" y="145070"/>
            <a:ext cx="10595766" cy="110799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s-CO" altLang="es-CO" sz="1800" b="1" dirty="0">
                <a:solidFill>
                  <a:schemeClr val="accent1">
                    <a:lumMod val="75000"/>
                  </a:schemeClr>
                </a:solidFill>
                <a:latin typeface="+mj-lt"/>
              </a:rPr>
              <a:t>2. CONSTITUCIÓN DEL FONDO DE ESTABILIZACIÓN TARIFARIA "FET" PARA GARANTIZAR EL CIERRE FINANCIERO DE LA OPERACIÓN Y MITIGAR LA INCERTIDUMBRE Y RESISTENCIA EN LOS TRANSPORTADORES </a:t>
            </a:r>
          </a:p>
          <a:p>
            <a:pPr marL="0" marR="0" lvl="0" indent="0" algn="l" defTabSz="914400" rtl="0" eaLnBrk="0" fontAlgn="base" latinLnBrk="0" hangingPunct="0">
              <a:lnSpc>
                <a:spcPct val="100000"/>
              </a:lnSpc>
              <a:spcBef>
                <a:spcPct val="0"/>
              </a:spcBef>
              <a:spcAft>
                <a:spcPct val="0"/>
              </a:spcAft>
              <a:buClrTx/>
              <a:buSzTx/>
              <a:buFontTx/>
              <a:buNone/>
              <a:tabLst/>
            </a:pPr>
            <a:br>
              <a:rPr kumimoji="0" lang="es-CO" altLang="es-CO" sz="1600" b="0" i="0" u="none" strike="noStrike" cap="none" normalizeH="0" baseline="0" dirty="0">
                <a:ln>
                  <a:noFill/>
                </a:ln>
                <a:solidFill>
                  <a:schemeClr val="tx1"/>
                </a:solidFill>
                <a:effectLst/>
                <a:latin typeface="Arial" panose="020B0604020202020204" pitchFamily="34" charset="0"/>
              </a:rPr>
            </a:br>
            <a:endParaRPr kumimoji="0" lang="es-CO" altLang="es-CO" sz="1400"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2731102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16260-B3E0-843B-A5BF-9BD6214F72F8}"/>
            </a:ext>
          </a:extLst>
        </p:cNvPr>
        <p:cNvGrpSpPr/>
        <p:nvPr/>
      </p:nvGrpSpPr>
      <p:grpSpPr>
        <a:xfrm>
          <a:off x="0" y="0"/>
          <a:ext cx="0" cy="0"/>
          <a:chOff x="0" y="0"/>
          <a:chExt cx="0" cy="0"/>
        </a:xfrm>
      </p:grpSpPr>
      <p:pic>
        <p:nvPicPr>
          <p:cNvPr id="7" name="Imagen 6">
            <a:extLst>
              <a:ext uri="{FF2B5EF4-FFF2-40B4-BE49-F238E27FC236}">
                <a16:creationId xmlns:a16="http://schemas.microsoft.com/office/drawing/2014/main" id="{03B81D93-8003-F9F0-51C5-2CFC69B5DBEE}"/>
              </a:ext>
            </a:extLst>
          </p:cNvPr>
          <p:cNvPicPr>
            <a:picLocks noChangeAspect="1"/>
          </p:cNvPicPr>
          <p:nvPr/>
        </p:nvPicPr>
        <p:blipFill>
          <a:blip r:embed="rId2"/>
          <a:stretch>
            <a:fillRect/>
          </a:stretch>
        </p:blipFill>
        <p:spPr>
          <a:xfrm>
            <a:off x="725546" y="5889899"/>
            <a:ext cx="10595766" cy="823031"/>
          </a:xfrm>
          <a:prstGeom prst="rect">
            <a:avLst/>
          </a:prstGeom>
        </p:spPr>
      </p:pic>
      <p:sp>
        <p:nvSpPr>
          <p:cNvPr id="6" name="CuadroTexto 5">
            <a:extLst>
              <a:ext uri="{FF2B5EF4-FFF2-40B4-BE49-F238E27FC236}">
                <a16:creationId xmlns:a16="http://schemas.microsoft.com/office/drawing/2014/main" id="{76C39441-781B-0A21-1DB4-CDF5E86B5760}"/>
              </a:ext>
            </a:extLst>
          </p:cNvPr>
          <p:cNvSpPr txBox="1"/>
          <p:nvPr/>
        </p:nvSpPr>
        <p:spPr>
          <a:xfrm>
            <a:off x="1219200" y="5298312"/>
            <a:ext cx="6096000" cy="1077218"/>
          </a:xfrm>
          <a:prstGeom prst="rect">
            <a:avLst/>
          </a:prstGeom>
          <a:noFill/>
        </p:spPr>
        <p:txBody>
          <a:bodyPr wrap="square">
            <a:spAutoFit/>
          </a:bodyPr>
          <a:lstStyle/>
          <a:p>
            <a:pPr algn="just" rtl="0">
              <a:spcBef>
                <a:spcPts val="1200"/>
              </a:spcBef>
              <a:spcAft>
                <a:spcPts val="1200"/>
              </a:spcAft>
              <a:buNone/>
            </a:pPr>
            <a:r>
              <a:rPr lang="es-ES" sz="1800" b="1" i="0" u="none" strike="noStrike" dirty="0">
                <a:solidFill>
                  <a:schemeClr val="accent1">
                    <a:lumMod val="75000"/>
                  </a:schemeClr>
                </a:solidFill>
                <a:effectLst/>
                <a:latin typeface="Arial Narrow" panose="020B0606020202030204" pitchFamily="34" charset="0"/>
              </a:rPr>
              <a:t>Nueva fecha para cumplimiento: </a:t>
            </a:r>
            <a:r>
              <a:rPr lang="es-ES" sz="1800" b="0" i="0" u="none" strike="noStrike" dirty="0">
                <a:solidFill>
                  <a:schemeClr val="accent1">
                    <a:lumMod val="75000"/>
                  </a:schemeClr>
                </a:solidFill>
                <a:effectLst/>
                <a:latin typeface="Arial Narrow" panose="020B0606020202030204" pitchFamily="34" charset="0"/>
              </a:rPr>
              <a:t> julio de 2026.</a:t>
            </a:r>
            <a:endParaRPr lang="es-ES" b="0" dirty="0">
              <a:solidFill>
                <a:schemeClr val="accent1">
                  <a:lumMod val="75000"/>
                </a:schemeClr>
              </a:solidFill>
              <a:effectLst/>
            </a:endParaRPr>
          </a:p>
          <a:p>
            <a:pPr>
              <a:buNone/>
            </a:pPr>
            <a:br>
              <a:rPr lang="es-ES" dirty="0">
                <a:solidFill>
                  <a:schemeClr val="accent1">
                    <a:lumMod val="75000"/>
                  </a:schemeClr>
                </a:solidFill>
              </a:rPr>
            </a:br>
            <a:endParaRPr lang="en-US" dirty="0">
              <a:solidFill>
                <a:schemeClr val="accent1">
                  <a:lumMod val="75000"/>
                </a:schemeClr>
              </a:solidFill>
            </a:endParaRPr>
          </a:p>
        </p:txBody>
      </p:sp>
      <p:sp>
        <p:nvSpPr>
          <p:cNvPr id="9" name="CuadroTexto 8">
            <a:extLst>
              <a:ext uri="{FF2B5EF4-FFF2-40B4-BE49-F238E27FC236}">
                <a16:creationId xmlns:a16="http://schemas.microsoft.com/office/drawing/2014/main" id="{99CA217B-A577-7070-3EFC-72367CF4F89D}"/>
              </a:ext>
            </a:extLst>
          </p:cNvPr>
          <p:cNvSpPr txBox="1"/>
          <p:nvPr/>
        </p:nvSpPr>
        <p:spPr>
          <a:xfrm>
            <a:off x="542666" y="145070"/>
            <a:ext cx="10595766" cy="110799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s-CO" altLang="es-CO" sz="1800" b="1" dirty="0">
                <a:solidFill>
                  <a:schemeClr val="accent1">
                    <a:lumMod val="75000"/>
                  </a:schemeClr>
                </a:solidFill>
                <a:latin typeface="+mj-lt"/>
              </a:rPr>
              <a:t>2. CONSTITUCIÓN DEL FONDO DE ESTABILIZACIÓN TARIFARIA "FET" PARA GARANTIZAR EL CIERRE FINANCIERO DE LA OPERACIÓN Y MITIGAR LA INCERTIDUMBRE Y RESISTENCIA EN LOS TRANSPORTADORES </a:t>
            </a:r>
          </a:p>
          <a:p>
            <a:pPr marL="0" marR="0" lvl="0" indent="0" algn="l" defTabSz="914400" rtl="0" eaLnBrk="0" fontAlgn="base" latinLnBrk="0" hangingPunct="0">
              <a:lnSpc>
                <a:spcPct val="100000"/>
              </a:lnSpc>
              <a:spcBef>
                <a:spcPct val="0"/>
              </a:spcBef>
              <a:spcAft>
                <a:spcPct val="0"/>
              </a:spcAft>
              <a:buClrTx/>
              <a:buSzTx/>
              <a:buFontTx/>
              <a:buNone/>
              <a:tabLst/>
            </a:pPr>
            <a:br>
              <a:rPr kumimoji="0" lang="es-CO" altLang="es-CO" sz="1600" b="0" i="0" u="none" strike="noStrike" cap="none" normalizeH="0" baseline="0" dirty="0">
                <a:ln>
                  <a:noFill/>
                </a:ln>
                <a:solidFill>
                  <a:schemeClr val="tx1"/>
                </a:solidFill>
                <a:effectLst/>
                <a:latin typeface="Arial" panose="020B0604020202020204" pitchFamily="34" charset="0"/>
              </a:rPr>
            </a:br>
            <a:endParaRPr kumimoji="0" lang="es-CO" altLang="es-CO" sz="1400" b="0" i="0" u="none" strike="noStrike" cap="none" normalizeH="0" baseline="0" dirty="0">
              <a:ln>
                <a:noFill/>
              </a:ln>
              <a:solidFill>
                <a:schemeClr val="tx1"/>
              </a:solidFill>
              <a:effectLst/>
              <a:latin typeface="+mj-lt"/>
            </a:endParaRPr>
          </a:p>
        </p:txBody>
      </p:sp>
      <p:sp>
        <p:nvSpPr>
          <p:cNvPr id="4" name="CuadroTexto 3">
            <a:extLst>
              <a:ext uri="{FF2B5EF4-FFF2-40B4-BE49-F238E27FC236}">
                <a16:creationId xmlns:a16="http://schemas.microsoft.com/office/drawing/2014/main" id="{C558343F-3CDF-968D-E6B1-2A9917FF4DF6}"/>
              </a:ext>
            </a:extLst>
          </p:cNvPr>
          <p:cNvSpPr txBox="1"/>
          <p:nvPr/>
        </p:nvSpPr>
        <p:spPr>
          <a:xfrm>
            <a:off x="725546" y="967365"/>
            <a:ext cx="10412886" cy="2369880"/>
          </a:xfrm>
          <a:prstGeom prst="rect">
            <a:avLst/>
          </a:prstGeom>
          <a:noFill/>
        </p:spPr>
        <p:txBody>
          <a:bodyPr wrap="square">
            <a:spAutoFit/>
          </a:bodyPr>
          <a:lstStyle/>
          <a:p>
            <a:pPr algn="just" rtl="0">
              <a:buNone/>
            </a:pPr>
            <a:r>
              <a:rPr lang="es-ES" sz="1600" b="1" dirty="0">
                <a:solidFill>
                  <a:srgbClr val="000000"/>
                </a:solidFill>
                <a:latin typeface="+mj-lt"/>
              </a:rPr>
              <a:t>Compromiso 2. </a:t>
            </a:r>
            <a:r>
              <a:rPr lang="es-ES" sz="1600" dirty="0">
                <a:solidFill>
                  <a:srgbClr val="000000"/>
                </a:solidFill>
                <a:latin typeface="+mj-lt"/>
              </a:rPr>
              <a:t>Presentar el FET (fondeado en un 60% con oportunidad de seguir siendo alimentado progresivamente) ante el Concejo con el respaldo y apoyo técnico, financiero e institucional de Mintransporte.</a:t>
            </a:r>
          </a:p>
          <a:p>
            <a:pPr rtl="0">
              <a:buNone/>
            </a:pPr>
            <a:r>
              <a:rPr lang="es-ES" sz="1600" b="1" dirty="0">
                <a:solidFill>
                  <a:srgbClr val="000000"/>
                </a:solidFill>
                <a:latin typeface="+mj-lt"/>
              </a:rPr>
              <a:t>Responsable: </a:t>
            </a:r>
            <a:r>
              <a:rPr lang="es-ES" sz="1600" dirty="0">
                <a:solidFill>
                  <a:srgbClr val="000000"/>
                </a:solidFill>
                <a:latin typeface="+mj-lt"/>
              </a:rPr>
              <a:t>Secretaría de Hacienda y Ente Gestor</a:t>
            </a:r>
          </a:p>
          <a:p>
            <a:pPr rtl="0">
              <a:buNone/>
            </a:pPr>
            <a:r>
              <a:rPr lang="es-ES" sz="1600" b="1" dirty="0">
                <a:solidFill>
                  <a:srgbClr val="000000"/>
                </a:solidFill>
                <a:latin typeface="+mj-lt"/>
              </a:rPr>
              <a:t>Fecha inicial Límite: </a:t>
            </a:r>
            <a:r>
              <a:rPr lang="es-ES" sz="1600" dirty="0">
                <a:solidFill>
                  <a:srgbClr val="000000"/>
                </a:solidFill>
                <a:latin typeface="+mj-lt"/>
              </a:rPr>
              <a:t>noviembre de 2026</a:t>
            </a:r>
          </a:p>
          <a:p>
            <a:pPr rtl="0">
              <a:buNone/>
            </a:pPr>
            <a:endParaRPr lang="es-ES" sz="1600" dirty="0">
              <a:solidFill>
                <a:srgbClr val="000000"/>
              </a:solidFill>
              <a:latin typeface="+mj-lt"/>
            </a:endParaRPr>
          </a:p>
          <a:p>
            <a:pPr rtl="0">
              <a:buNone/>
            </a:pPr>
            <a:endParaRPr lang="es-ES" sz="1600" dirty="0">
              <a:solidFill>
                <a:srgbClr val="000000"/>
              </a:solidFill>
              <a:latin typeface="+mj-lt"/>
            </a:endParaRPr>
          </a:p>
          <a:p>
            <a:pPr rtl="0">
              <a:buNone/>
            </a:pPr>
            <a:endParaRPr lang="es-ES" sz="1600" dirty="0">
              <a:solidFill>
                <a:srgbClr val="000000"/>
              </a:solidFill>
              <a:latin typeface="+mj-lt"/>
            </a:endParaRPr>
          </a:p>
          <a:p>
            <a:pPr>
              <a:buNone/>
            </a:pPr>
            <a:br>
              <a:rPr lang="es-ES" dirty="0"/>
            </a:br>
            <a:endParaRPr lang="en-US" dirty="0"/>
          </a:p>
        </p:txBody>
      </p:sp>
    </p:spTree>
    <p:extLst>
      <p:ext uri="{BB962C8B-B14F-4D97-AF65-F5344CB8AC3E}">
        <p14:creationId xmlns:p14="http://schemas.microsoft.com/office/powerpoint/2010/main" val="1866452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0416A8-A59E-260A-141A-F4748AECE4D2}"/>
              </a:ext>
            </a:extLst>
          </p:cNvPr>
          <p:cNvSpPr>
            <a:spLocks noGrp="1"/>
          </p:cNvSpPr>
          <p:nvPr>
            <p:ph type="title"/>
          </p:nvPr>
        </p:nvSpPr>
        <p:spPr/>
        <p:txBody>
          <a:bodyPr/>
          <a:lstStyle/>
          <a:p>
            <a:endParaRPr lang="en-US"/>
          </a:p>
        </p:txBody>
      </p:sp>
      <p:sp>
        <p:nvSpPr>
          <p:cNvPr id="3" name="Marcador de contenido 2">
            <a:extLst>
              <a:ext uri="{FF2B5EF4-FFF2-40B4-BE49-F238E27FC236}">
                <a16:creationId xmlns:a16="http://schemas.microsoft.com/office/drawing/2014/main" id="{3213B672-DA40-FA30-2378-8A7874264DB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307673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48AFD5-D0B8-C640-2365-05C34237E4FB}"/>
              </a:ext>
            </a:extLst>
          </p:cNvPr>
          <p:cNvSpPr>
            <a:spLocks noGrp="1"/>
          </p:cNvSpPr>
          <p:nvPr>
            <p:ph type="title"/>
          </p:nvPr>
        </p:nvSpPr>
        <p:spPr/>
        <p:txBody>
          <a:bodyPr/>
          <a:lstStyle/>
          <a:p>
            <a:endParaRPr lang="en-US"/>
          </a:p>
        </p:txBody>
      </p:sp>
      <p:sp>
        <p:nvSpPr>
          <p:cNvPr id="3" name="Marcador de contenido 2">
            <a:extLst>
              <a:ext uri="{FF2B5EF4-FFF2-40B4-BE49-F238E27FC236}">
                <a16:creationId xmlns:a16="http://schemas.microsoft.com/office/drawing/2014/main" id="{F635B1D6-D304-68A1-77C3-A48F40653E2D}"/>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2248448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7D3717-E893-CF02-A2D0-EC49264F2417}"/>
              </a:ext>
            </a:extLst>
          </p:cNvPr>
          <p:cNvSpPr>
            <a:spLocks noGrp="1"/>
          </p:cNvSpPr>
          <p:nvPr>
            <p:ph type="title"/>
          </p:nvPr>
        </p:nvSpPr>
        <p:spPr/>
        <p:txBody>
          <a:bodyPr/>
          <a:lstStyle/>
          <a:p>
            <a:endParaRPr lang="en-US"/>
          </a:p>
        </p:txBody>
      </p:sp>
      <p:sp>
        <p:nvSpPr>
          <p:cNvPr id="3" name="Marcador de contenido 2">
            <a:extLst>
              <a:ext uri="{FF2B5EF4-FFF2-40B4-BE49-F238E27FC236}">
                <a16:creationId xmlns:a16="http://schemas.microsoft.com/office/drawing/2014/main" id="{B26248C9-7D08-2DF2-4D82-D7E5F1527D7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547432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2DE9A7-2E94-CECE-A584-A83BB6644455}"/>
              </a:ext>
            </a:extLst>
          </p:cNvPr>
          <p:cNvSpPr>
            <a:spLocks noGrp="1"/>
          </p:cNvSpPr>
          <p:nvPr>
            <p:ph type="title"/>
          </p:nvPr>
        </p:nvSpPr>
        <p:spPr/>
        <p:txBody>
          <a:bodyPr/>
          <a:lstStyle/>
          <a:p>
            <a:endParaRPr lang="en-US"/>
          </a:p>
        </p:txBody>
      </p:sp>
      <p:sp>
        <p:nvSpPr>
          <p:cNvPr id="3" name="Marcador de contenido 2">
            <a:extLst>
              <a:ext uri="{FF2B5EF4-FFF2-40B4-BE49-F238E27FC236}">
                <a16:creationId xmlns:a16="http://schemas.microsoft.com/office/drawing/2014/main" id="{E71EAE4D-11F5-DAB0-60DA-00659424068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8557944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679840-BCD9-72CF-98CB-C380E0EB8532}"/>
              </a:ext>
            </a:extLst>
          </p:cNvPr>
          <p:cNvSpPr>
            <a:spLocks noGrp="1"/>
          </p:cNvSpPr>
          <p:nvPr>
            <p:ph type="title"/>
          </p:nvPr>
        </p:nvSpPr>
        <p:spPr>
          <a:xfrm>
            <a:off x="838200" y="147416"/>
            <a:ext cx="10515600" cy="886721"/>
          </a:xfrm>
        </p:spPr>
        <p:txBody>
          <a:bodyPr>
            <a:normAutofit/>
          </a:bodyPr>
          <a:lstStyle/>
          <a:p>
            <a:r>
              <a:rPr lang="es-MX" sz="2000" b="1" dirty="0">
                <a:solidFill>
                  <a:schemeClr val="accent1">
                    <a:lumMod val="75000"/>
                  </a:schemeClr>
                </a:solidFill>
                <a:latin typeface="Arial" panose="020B0604020202020204" pitchFamily="34" charset="0"/>
                <a:ea typeface="Calibri" panose="020F0502020204030204" pitchFamily="34" charset="0"/>
              </a:rPr>
              <a:t>1. Patio Taller Occidente suspendido (98% físico) por falta de adición presupuestal</a:t>
            </a:r>
            <a:endParaRPr lang="es-CO" sz="2000" b="1" dirty="0">
              <a:solidFill>
                <a:schemeClr val="accent1">
                  <a:lumMod val="75000"/>
                </a:schemeClr>
              </a:solidFill>
              <a:latin typeface="Arial" panose="020B0604020202020204" pitchFamily="34" charset="0"/>
              <a:ea typeface="Calibri" panose="020F0502020204030204" pitchFamily="34" charset="0"/>
            </a:endParaRPr>
          </a:p>
        </p:txBody>
      </p:sp>
      <p:sp>
        <p:nvSpPr>
          <p:cNvPr id="3" name="Marcador de contenido 2">
            <a:extLst>
              <a:ext uri="{FF2B5EF4-FFF2-40B4-BE49-F238E27FC236}">
                <a16:creationId xmlns:a16="http://schemas.microsoft.com/office/drawing/2014/main" id="{3EC26047-771D-21B3-E086-606EA4BE2E0C}"/>
              </a:ext>
            </a:extLst>
          </p:cNvPr>
          <p:cNvSpPr>
            <a:spLocks noGrp="1"/>
          </p:cNvSpPr>
          <p:nvPr>
            <p:ph idx="1"/>
          </p:nvPr>
        </p:nvSpPr>
        <p:spPr>
          <a:xfrm>
            <a:off x="5785174" y="1224279"/>
            <a:ext cx="5950857" cy="3593744"/>
          </a:xfrm>
        </p:spPr>
        <p:txBody>
          <a:bodyPr>
            <a:normAutofit/>
          </a:bodyPr>
          <a:lstStyle/>
          <a:p>
            <a:pPr algn="just"/>
            <a:r>
              <a:rPr lang="es-CO" sz="2000" dirty="0">
                <a:solidFill>
                  <a:schemeClr val="tx2">
                    <a:lumMod val="75000"/>
                  </a:schemeClr>
                </a:solidFill>
              </a:rPr>
              <a:t>En Junta Directiva No. 94 realizada en el mes de diciembre de 2025, se aprobó la modificación presupuestal que permitió la adición de los recursos requeridos.</a:t>
            </a:r>
          </a:p>
          <a:p>
            <a:pPr algn="just"/>
            <a:r>
              <a:rPr lang="es-CO" sz="2000" dirty="0">
                <a:solidFill>
                  <a:schemeClr val="tx2">
                    <a:lumMod val="75000"/>
                  </a:schemeClr>
                </a:solidFill>
              </a:rPr>
              <a:t>Como resultado de esta gestión, durante el mes de enero de 2026 se hicieron efectivos los reinicios de ambos contratos, procediendo de manera simultánea con la suscripción de las adiciones y prórrogas indispensables para asegurar la culminación del proyecto.</a:t>
            </a:r>
          </a:p>
        </p:txBody>
      </p:sp>
      <p:pic>
        <p:nvPicPr>
          <p:cNvPr id="4" name="Imagen 3"/>
          <p:cNvPicPr>
            <a:picLocks noChangeAspect="1"/>
          </p:cNvPicPr>
          <p:nvPr/>
        </p:nvPicPr>
        <p:blipFill>
          <a:blip r:embed="rId2"/>
          <a:stretch>
            <a:fillRect/>
          </a:stretch>
        </p:blipFill>
        <p:spPr>
          <a:xfrm>
            <a:off x="758034" y="5765447"/>
            <a:ext cx="10595766" cy="823031"/>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224279"/>
            <a:ext cx="4791658" cy="3593744"/>
          </a:xfrm>
          <a:prstGeom prst="rect">
            <a:avLst/>
          </a:prstGeom>
        </p:spPr>
      </p:pic>
    </p:spTree>
    <p:extLst>
      <p:ext uri="{BB962C8B-B14F-4D97-AF65-F5344CB8AC3E}">
        <p14:creationId xmlns:p14="http://schemas.microsoft.com/office/powerpoint/2010/main" val="3304428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2D0E5-33A2-151F-5A38-B2ACE2EFF4D7}"/>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379F5C9D-C898-4994-ACB7-34DCED43AF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9474" y="0"/>
            <a:ext cx="2632526" cy="2032907"/>
          </a:xfrm>
          <a:prstGeom prst="rect">
            <a:avLst/>
          </a:prstGeom>
        </p:spPr>
      </p:pic>
      <p:sp>
        <p:nvSpPr>
          <p:cNvPr id="5" name="CuadroTexto 4">
            <a:extLst>
              <a:ext uri="{FF2B5EF4-FFF2-40B4-BE49-F238E27FC236}">
                <a16:creationId xmlns:a16="http://schemas.microsoft.com/office/drawing/2014/main" id="{018BB59F-01EF-AF13-F575-7207997ED19D}"/>
              </a:ext>
            </a:extLst>
          </p:cNvPr>
          <p:cNvSpPr txBox="1"/>
          <p:nvPr/>
        </p:nvSpPr>
        <p:spPr>
          <a:xfrm>
            <a:off x="847268" y="1490580"/>
            <a:ext cx="10474044" cy="5447645"/>
          </a:xfrm>
          <a:prstGeom prst="rect">
            <a:avLst/>
          </a:prstGeom>
          <a:noFill/>
        </p:spPr>
        <p:txBody>
          <a:bodyPr wrap="square">
            <a:spAutoFit/>
          </a:bodyPr>
          <a:lstStyle/>
          <a:p>
            <a:r>
              <a:rPr lang="es-ES" sz="2400" dirty="0"/>
              <a:t>Orden del día temas que serán abordados en la Junta Directiva No. 96:</a:t>
            </a:r>
          </a:p>
          <a:p>
            <a:pPr marL="342900" lvl="0" indent="-215900">
              <a:buClr>
                <a:srgbClr val="000000"/>
              </a:buClr>
              <a:buSzPts val="2000"/>
            </a:pPr>
            <a:endParaRPr lang="es-MX" sz="2400" b="1" dirty="0">
              <a:solidFill>
                <a:srgbClr val="000000"/>
              </a:solidFill>
              <a:latin typeface="Arial"/>
              <a:ea typeface="Arial"/>
              <a:cs typeface="Arial"/>
              <a:sym typeface="Arial"/>
            </a:endParaRPr>
          </a:p>
          <a:p>
            <a:pPr lvl="0">
              <a:buClr>
                <a:srgbClr val="000000"/>
              </a:buClr>
              <a:buSzPts val="2000"/>
            </a:pPr>
            <a:r>
              <a:rPr lang="es-MX" sz="2400" b="1" dirty="0">
                <a:solidFill>
                  <a:srgbClr val="000000"/>
                </a:solidFill>
                <a:latin typeface="Arial"/>
                <a:ea typeface="Arial"/>
                <a:cs typeface="Arial"/>
                <a:sym typeface="Arial"/>
              </a:rPr>
              <a:t>1. Observaciones y ajustes acta No 95 (Enviada previamente a correos).</a:t>
            </a:r>
            <a:endParaRPr lang="es-MX" sz="1600" dirty="0">
              <a:solidFill>
                <a:srgbClr val="000000"/>
              </a:solidFill>
              <a:latin typeface="Arial"/>
              <a:ea typeface="Arial"/>
              <a:cs typeface="Arial"/>
              <a:sym typeface="Arial"/>
            </a:endParaRPr>
          </a:p>
          <a:p>
            <a:pPr lvl="0">
              <a:buClr>
                <a:srgbClr val="000000"/>
              </a:buClr>
              <a:buSzPts val="2000"/>
            </a:pPr>
            <a:endParaRPr lang="es-MX" sz="2400" b="1" dirty="0">
              <a:solidFill>
                <a:srgbClr val="000000"/>
              </a:solidFill>
              <a:latin typeface="Arial"/>
              <a:ea typeface="Arial"/>
              <a:cs typeface="Arial"/>
              <a:sym typeface="Arial"/>
            </a:endParaRPr>
          </a:p>
          <a:p>
            <a:pPr lvl="0">
              <a:buClr>
                <a:srgbClr val="000000"/>
              </a:buClr>
              <a:buSzPts val="2000"/>
            </a:pPr>
            <a:r>
              <a:rPr lang="es-MX" sz="2400" b="1" dirty="0">
                <a:solidFill>
                  <a:srgbClr val="000000"/>
                </a:solidFill>
                <a:latin typeface="Arial"/>
                <a:ea typeface="Arial"/>
                <a:cs typeface="Arial"/>
                <a:sym typeface="Arial"/>
              </a:rPr>
              <a:t>2. Solicitud de modificación de Presupuesto 2026:</a:t>
            </a:r>
            <a:endParaRPr lang="es-MX" sz="1600" dirty="0">
              <a:solidFill>
                <a:srgbClr val="000000"/>
              </a:solidFill>
              <a:latin typeface="Arial"/>
              <a:ea typeface="Arial"/>
              <a:cs typeface="Arial"/>
              <a:sym typeface="Arial"/>
            </a:endParaRPr>
          </a:p>
          <a:p>
            <a:pPr lvl="0">
              <a:buClr>
                <a:srgbClr val="000000"/>
              </a:buClr>
              <a:buSzPts val="2000"/>
            </a:pPr>
            <a:r>
              <a:rPr lang="es-MX" sz="2400" b="1" dirty="0">
                <a:solidFill>
                  <a:srgbClr val="000000"/>
                </a:solidFill>
                <a:latin typeface="Arial"/>
                <a:ea typeface="Arial"/>
                <a:cs typeface="Arial"/>
                <a:sym typeface="Arial"/>
              </a:rPr>
              <a:t>		</a:t>
            </a:r>
            <a:endParaRPr lang="es-MX" sz="1600" dirty="0">
              <a:solidFill>
                <a:srgbClr val="000000"/>
              </a:solidFill>
              <a:latin typeface="Arial"/>
              <a:ea typeface="Arial"/>
              <a:cs typeface="Arial"/>
              <a:sym typeface="Arial"/>
            </a:endParaRPr>
          </a:p>
          <a:p>
            <a:pPr lvl="0">
              <a:buClr>
                <a:srgbClr val="000000"/>
              </a:buClr>
              <a:buSzPts val="2000"/>
            </a:pPr>
            <a:r>
              <a:rPr lang="es-MX" sz="2400" b="1" dirty="0">
                <a:solidFill>
                  <a:srgbClr val="000000"/>
                </a:solidFill>
                <a:latin typeface="Arial"/>
                <a:ea typeface="Arial"/>
                <a:cs typeface="Arial"/>
                <a:sym typeface="Arial"/>
              </a:rPr>
              <a:t>3. Informe de Gestión primer trimestre 2026</a:t>
            </a:r>
          </a:p>
          <a:p>
            <a:pPr marL="101600" lvl="0">
              <a:buClr>
                <a:srgbClr val="000000"/>
              </a:buClr>
              <a:buSzPts val="2000"/>
            </a:pPr>
            <a:endParaRPr lang="es-MX" sz="2400" b="1" dirty="0">
              <a:solidFill>
                <a:srgbClr val="000000"/>
              </a:solidFill>
              <a:latin typeface="Arial"/>
              <a:ea typeface="Arial"/>
              <a:cs typeface="Arial"/>
              <a:sym typeface="Arial"/>
            </a:endParaRPr>
          </a:p>
          <a:p>
            <a:pPr marL="101600">
              <a:buClr>
                <a:srgbClr val="000000"/>
              </a:buClr>
              <a:buSzPts val="2000"/>
            </a:pPr>
            <a:r>
              <a:rPr lang="es-MX" sz="2400" b="1" dirty="0">
                <a:solidFill>
                  <a:srgbClr val="000000"/>
                </a:solidFill>
                <a:latin typeface="Arial"/>
                <a:ea typeface="Arial"/>
                <a:cs typeface="Arial"/>
                <a:sym typeface="Arial"/>
              </a:rPr>
              <a:t>4. </a:t>
            </a:r>
            <a:r>
              <a:rPr lang="es-MX" sz="2400" b="1" dirty="0">
                <a:solidFill>
                  <a:schemeClr val="dk1"/>
                </a:solidFill>
                <a:latin typeface="Arial"/>
                <a:ea typeface="Arial"/>
                <a:cs typeface="Arial"/>
                <a:sym typeface="Arial"/>
              </a:rPr>
              <a:t>Proposiciones y varios. </a:t>
            </a:r>
            <a:r>
              <a:rPr lang="es-MX" dirty="0">
                <a:solidFill>
                  <a:schemeClr val="dk1"/>
                </a:solidFill>
                <a:latin typeface="Arial"/>
                <a:ea typeface="Arial"/>
                <a:cs typeface="Arial"/>
                <a:sym typeface="Arial"/>
              </a:rPr>
              <a:t>(</a:t>
            </a:r>
            <a:r>
              <a:rPr lang="es-ES" dirty="0"/>
              <a:t>resultados de la evaluación de junta directiva, presentar y discutir los hallazgos de la evaluación por parte de La Dirección General de Participaciones Estatales – </a:t>
            </a:r>
            <a:r>
              <a:rPr lang="es-ES" dirty="0" err="1"/>
              <a:t>minhacienda</a:t>
            </a:r>
            <a:r>
              <a:rPr lang="es-ES" dirty="0"/>
              <a:t>) – cronograma de Juntas.</a:t>
            </a:r>
            <a:endParaRPr lang="es-CO" dirty="0"/>
          </a:p>
          <a:p>
            <a:pPr marL="101600" lvl="0">
              <a:buClr>
                <a:srgbClr val="000000"/>
              </a:buClr>
              <a:buSzPts val="2000"/>
            </a:pPr>
            <a:endParaRPr lang="es-MX" sz="2400" b="1" dirty="0">
              <a:solidFill>
                <a:srgbClr val="000000"/>
              </a:solidFill>
              <a:latin typeface="Arial"/>
              <a:ea typeface="Arial"/>
              <a:cs typeface="Arial"/>
              <a:sym typeface="Arial"/>
            </a:endParaRPr>
          </a:p>
          <a:p>
            <a:r>
              <a:rPr lang="es-ES" sz="2400" dirty="0"/>
              <a:t> </a:t>
            </a:r>
          </a:p>
          <a:p>
            <a:endParaRPr lang="es-ES" sz="2400" dirty="0"/>
          </a:p>
        </p:txBody>
      </p:sp>
      <p:pic>
        <p:nvPicPr>
          <p:cNvPr id="7" name="Imagen 6">
            <a:extLst>
              <a:ext uri="{FF2B5EF4-FFF2-40B4-BE49-F238E27FC236}">
                <a16:creationId xmlns:a16="http://schemas.microsoft.com/office/drawing/2014/main" id="{3B6E6416-39B8-45F5-E03A-054C90EB74F8}"/>
              </a:ext>
            </a:extLst>
          </p:cNvPr>
          <p:cNvPicPr>
            <a:picLocks noChangeAspect="1"/>
          </p:cNvPicPr>
          <p:nvPr/>
        </p:nvPicPr>
        <p:blipFill>
          <a:blip r:embed="rId3"/>
          <a:stretch>
            <a:fillRect/>
          </a:stretch>
        </p:blipFill>
        <p:spPr>
          <a:xfrm>
            <a:off x="725546" y="5889899"/>
            <a:ext cx="10595766" cy="823031"/>
          </a:xfrm>
          <a:prstGeom prst="rect">
            <a:avLst/>
          </a:prstGeom>
        </p:spPr>
      </p:pic>
      <p:sp>
        <p:nvSpPr>
          <p:cNvPr id="3" name="CuadroTexto 2">
            <a:extLst>
              <a:ext uri="{FF2B5EF4-FFF2-40B4-BE49-F238E27FC236}">
                <a16:creationId xmlns:a16="http://schemas.microsoft.com/office/drawing/2014/main" id="{F79D2243-E3F7-AA9F-34FB-9186460D280A}"/>
              </a:ext>
            </a:extLst>
          </p:cNvPr>
          <p:cNvSpPr txBox="1"/>
          <p:nvPr/>
        </p:nvSpPr>
        <p:spPr>
          <a:xfrm>
            <a:off x="534951" y="392135"/>
            <a:ext cx="9215119" cy="1077218"/>
          </a:xfrm>
          <a:prstGeom prst="rect">
            <a:avLst/>
          </a:prstGeom>
          <a:noFill/>
        </p:spPr>
        <p:txBody>
          <a:bodyPr wrap="square">
            <a:spAutoFit/>
          </a:bodyPr>
          <a:lstStyle/>
          <a:p>
            <a:pPr algn="just"/>
            <a:r>
              <a:rPr lang="es-MX" sz="3200" b="1" dirty="0">
                <a:solidFill>
                  <a:schemeClr val="accent1">
                    <a:lumMod val="75000"/>
                  </a:schemeClr>
                </a:solidFill>
                <a:latin typeface="Arial" panose="020B0604020202020204" pitchFamily="34" charset="0"/>
                <a:ea typeface="Calibri" panose="020F0502020204030204" pitchFamily="34" charset="0"/>
                <a:cs typeface="+mj-cs"/>
              </a:rPr>
              <a:t>Orden del día temas que serán abordados en la Junta Directiva No. 96 </a:t>
            </a:r>
          </a:p>
        </p:txBody>
      </p:sp>
    </p:spTree>
    <p:extLst>
      <p:ext uri="{BB962C8B-B14F-4D97-AF65-F5344CB8AC3E}">
        <p14:creationId xmlns:p14="http://schemas.microsoft.com/office/powerpoint/2010/main" val="2272487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CEE34-7E30-AEA5-5034-00B175A31198}"/>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F2502F07-1DFE-20C1-E4F8-2C86955C3FBC}"/>
              </a:ext>
            </a:extLst>
          </p:cNvPr>
          <p:cNvPicPr>
            <a:picLocks noChangeAspect="1"/>
          </p:cNvPicPr>
          <p:nvPr/>
        </p:nvPicPr>
        <p:blipFill>
          <a:blip r:embed="rId2"/>
          <a:stretch>
            <a:fillRect/>
          </a:stretch>
        </p:blipFill>
        <p:spPr>
          <a:xfrm>
            <a:off x="718820" y="5876798"/>
            <a:ext cx="10595766" cy="823031"/>
          </a:xfrm>
          <a:prstGeom prst="rect">
            <a:avLst/>
          </a:prstGeom>
        </p:spPr>
      </p:pic>
      <p:sp>
        <p:nvSpPr>
          <p:cNvPr id="5" name="Título 1">
            <a:extLst>
              <a:ext uri="{FF2B5EF4-FFF2-40B4-BE49-F238E27FC236}">
                <a16:creationId xmlns:a16="http://schemas.microsoft.com/office/drawing/2014/main" id="{0F5A6EC2-E440-920F-C4B0-D8A5B42C4601}"/>
              </a:ext>
            </a:extLst>
          </p:cNvPr>
          <p:cNvSpPr txBox="1">
            <a:spLocks/>
          </p:cNvSpPr>
          <p:nvPr/>
        </p:nvSpPr>
        <p:spPr>
          <a:xfrm>
            <a:off x="798986" y="304800"/>
            <a:ext cx="10515600" cy="48304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sz="2400" b="1" dirty="0">
                <a:solidFill>
                  <a:schemeClr val="accent1">
                    <a:lumMod val="75000"/>
                  </a:schemeClr>
                </a:solidFill>
                <a:latin typeface="Arial" panose="020B0604020202020204" pitchFamily="34" charset="0"/>
                <a:ea typeface="Calibri" panose="020F0502020204030204" pitchFamily="34" charset="0"/>
              </a:rPr>
              <a:t>2. Contrato tecnológico suspendido por negativa </a:t>
            </a:r>
            <a:r>
              <a:rPr lang="es-CO" sz="2400" b="1" dirty="0">
                <a:solidFill>
                  <a:schemeClr val="accent1">
                    <a:lumMod val="75000"/>
                  </a:schemeClr>
                </a:solidFill>
                <a:latin typeface="Arial" panose="020B0604020202020204" pitchFamily="34" charset="0"/>
                <a:ea typeface="Calibri" panose="020F0502020204030204" pitchFamily="34" charset="0"/>
              </a:rPr>
              <a:t>de transportadores</a:t>
            </a:r>
          </a:p>
        </p:txBody>
      </p:sp>
      <p:sp>
        <p:nvSpPr>
          <p:cNvPr id="6" name="Marcador de contenido 2">
            <a:extLst>
              <a:ext uri="{FF2B5EF4-FFF2-40B4-BE49-F238E27FC236}">
                <a16:creationId xmlns:a16="http://schemas.microsoft.com/office/drawing/2014/main" id="{C5A270B1-4125-6515-9110-14A963DFFF64}"/>
              </a:ext>
            </a:extLst>
          </p:cNvPr>
          <p:cNvSpPr txBox="1">
            <a:spLocks/>
          </p:cNvSpPr>
          <p:nvPr/>
        </p:nvSpPr>
        <p:spPr>
          <a:xfrm>
            <a:off x="4351022" y="1043824"/>
            <a:ext cx="7299960" cy="435133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just">
              <a:buFont typeface="Arial" panose="020B0604020202020204" pitchFamily="34" charset="0"/>
              <a:buChar char="•"/>
            </a:pPr>
            <a:r>
              <a:rPr lang="es-CO" sz="2000" dirty="0">
                <a:solidFill>
                  <a:srgbClr val="1F4E79"/>
                </a:solidFill>
              </a:rPr>
              <a:t>Durante la vigencia del contrato se ha solicitado a transportadores la disponibilidad la instalación de los dos centros de control y los equipos a bordo de los buses.</a:t>
            </a:r>
          </a:p>
          <a:p>
            <a:pPr marL="342900" indent="-342900" algn="just">
              <a:buFont typeface="Arial" panose="020B0604020202020204" pitchFamily="34" charset="0"/>
              <a:buChar char="•"/>
            </a:pPr>
            <a:r>
              <a:rPr lang="es-CO" sz="2000" dirty="0">
                <a:solidFill>
                  <a:srgbClr val="1F4E79"/>
                </a:solidFill>
              </a:rPr>
              <a:t>Hasta la fecha no se ha tenido el interés de manifestación para poder avanzar en la instalación.</a:t>
            </a:r>
          </a:p>
          <a:p>
            <a:pPr marL="342900" indent="-342900" algn="just">
              <a:buFont typeface="Arial" panose="020B0604020202020204" pitchFamily="34" charset="0"/>
              <a:buChar char="•"/>
            </a:pPr>
            <a:r>
              <a:rPr lang="es-CO" sz="2000" dirty="0">
                <a:solidFill>
                  <a:srgbClr val="1F4E79"/>
                </a:solidFill>
              </a:rPr>
              <a:t>Solicitan la garantía de creación del FET y pólizas de seguros de los equipos.</a:t>
            </a:r>
          </a:p>
          <a:p>
            <a:pPr marL="342900" indent="-342900" algn="just">
              <a:buFont typeface="Arial" panose="020B0604020202020204" pitchFamily="34" charset="0"/>
              <a:buChar char="•"/>
            </a:pPr>
            <a:r>
              <a:rPr lang="es-ES" sz="2000" dirty="0">
                <a:solidFill>
                  <a:srgbClr val="1F4E79"/>
                </a:solidFill>
              </a:rPr>
              <a:t>En 2025 hubo ruptura del diálogo y conflicto entre las empresas prestadoras del servicio, originado por la reactivación de la Ruta 5 de la empresa Transtambo, la cual opera fuera del recorrido establecido en la resolución vigente. Esta irregularidad ha provocado: discordia entre las empresas del sector, confrontación con la autoridad de tránsito y parálisis en la concertación del nuevo esquema operativo.</a:t>
            </a:r>
          </a:p>
          <a:p>
            <a:pPr algn="just"/>
            <a:endParaRPr lang="es-CO" sz="2000" dirty="0">
              <a:solidFill>
                <a:srgbClr val="1F4E79"/>
              </a:solidFill>
            </a:endParaRPr>
          </a:p>
        </p:txBody>
      </p:sp>
      <p:grpSp>
        <p:nvGrpSpPr>
          <p:cNvPr id="7" name="Grupo 6">
            <a:extLst>
              <a:ext uri="{FF2B5EF4-FFF2-40B4-BE49-F238E27FC236}">
                <a16:creationId xmlns:a16="http://schemas.microsoft.com/office/drawing/2014/main" id="{07A50374-FCC7-2D67-61C6-42D08A8E0153}"/>
              </a:ext>
            </a:extLst>
          </p:cNvPr>
          <p:cNvGrpSpPr/>
          <p:nvPr/>
        </p:nvGrpSpPr>
        <p:grpSpPr>
          <a:xfrm>
            <a:off x="701040" y="1139132"/>
            <a:ext cx="3489960" cy="4035089"/>
            <a:chOff x="838200" y="1429432"/>
            <a:chExt cx="4070048" cy="5131025"/>
          </a:xfrm>
        </p:grpSpPr>
        <p:pic>
          <p:nvPicPr>
            <p:cNvPr id="8" name="Imagen 7">
              <a:extLst>
                <a:ext uri="{FF2B5EF4-FFF2-40B4-BE49-F238E27FC236}">
                  <a16:creationId xmlns:a16="http://schemas.microsoft.com/office/drawing/2014/main" id="{8D28B273-87D4-3638-F371-D070265E89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714" y="1429432"/>
              <a:ext cx="4017028" cy="2259579"/>
            </a:xfrm>
            <a:prstGeom prst="rect">
              <a:avLst/>
            </a:prstGeom>
          </p:spPr>
        </p:pic>
        <p:pic>
          <p:nvPicPr>
            <p:cNvPr id="9" name="Imagen 8">
              <a:extLst>
                <a:ext uri="{FF2B5EF4-FFF2-40B4-BE49-F238E27FC236}">
                  <a16:creationId xmlns:a16="http://schemas.microsoft.com/office/drawing/2014/main" id="{F6BC281F-30D2-DB84-E329-2BCE4A1DB8C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5839"/>
            <a:stretch/>
          </p:blipFill>
          <p:spPr>
            <a:xfrm>
              <a:off x="838200" y="3991429"/>
              <a:ext cx="4070048" cy="2569028"/>
            </a:xfrm>
            <a:prstGeom prst="rect">
              <a:avLst/>
            </a:prstGeom>
          </p:spPr>
        </p:pic>
      </p:grpSp>
    </p:spTree>
    <p:extLst>
      <p:ext uri="{BB962C8B-B14F-4D97-AF65-F5344CB8AC3E}">
        <p14:creationId xmlns:p14="http://schemas.microsoft.com/office/powerpoint/2010/main" val="17987187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BDC87-40EF-550F-ACAA-B39C1D50768F}"/>
            </a:ext>
          </a:extLst>
        </p:cNvPr>
        <p:cNvGrpSpPr/>
        <p:nvPr/>
      </p:nvGrpSpPr>
      <p:grpSpPr>
        <a:xfrm>
          <a:off x="0" y="0"/>
          <a:ext cx="0" cy="0"/>
          <a:chOff x="0" y="0"/>
          <a:chExt cx="0" cy="0"/>
        </a:xfrm>
      </p:grpSpPr>
      <p:sp>
        <p:nvSpPr>
          <p:cNvPr id="10" name="TextBox 10">
            <a:extLst>
              <a:ext uri="{FF2B5EF4-FFF2-40B4-BE49-F238E27FC236}">
                <a16:creationId xmlns:a16="http://schemas.microsoft.com/office/drawing/2014/main" id="{93DECA99-3D04-5AA1-ABBD-C535CC594546}"/>
              </a:ext>
            </a:extLst>
          </p:cNvPr>
          <p:cNvSpPr txBox="1"/>
          <p:nvPr/>
        </p:nvSpPr>
        <p:spPr>
          <a:xfrm>
            <a:off x="163945" y="123935"/>
            <a:ext cx="5636876" cy="386388"/>
          </a:xfrm>
          <a:prstGeom prst="rect">
            <a:avLst/>
          </a:prstGeom>
        </p:spPr>
        <p:txBody>
          <a:bodyPr lIns="0" tIns="0" rIns="0" bIns="0" rtlCol="0" anchor="t">
            <a:spAutoFit/>
          </a:bodyPr>
          <a:lstStyle/>
          <a:p>
            <a:pPr>
              <a:lnSpc>
                <a:spcPts val="3307"/>
              </a:lnSpc>
            </a:pPr>
            <a:r>
              <a:rPr lang="en-US" sz="2363" b="1" spc="11">
                <a:solidFill>
                  <a:srgbClr val="FFFEFD"/>
                </a:solidFill>
                <a:latin typeface="Inter Bold"/>
                <a:ea typeface="Inter Bold"/>
                <a:cs typeface="Inter Bold"/>
                <a:sym typeface="Inter Bold"/>
              </a:rPr>
              <a:t>Avance de implementación del SETP</a:t>
            </a:r>
          </a:p>
        </p:txBody>
      </p:sp>
      <p:sp>
        <p:nvSpPr>
          <p:cNvPr id="3" name="TextBox 10">
            <a:extLst>
              <a:ext uri="{FF2B5EF4-FFF2-40B4-BE49-F238E27FC236}">
                <a16:creationId xmlns:a16="http://schemas.microsoft.com/office/drawing/2014/main" id="{88C7B599-985D-EE6C-FFE7-2598A54FFC14}"/>
              </a:ext>
            </a:extLst>
          </p:cNvPr>
          <p:cNvSpPr txBox="1"/>
          <p:nvPr/>
        </p:nvSpPr>
        <p:spPr>
          <a:xfrm>
            <a:off x="3219339" y="302377"/>
            <a:ext cx="8641080" cy="398635"/>
          </a:xfrm>
          <a:prstGeom prst="rect">
            <a:avLst/>
          </a:prstGeom>
        </p:spPr>
        <p:txBody>
          <a:bodyPr wrap="square" lIns="0" tIns="0" rIns="0" bIns="0" rtlCol="0" anchor="t">
            <a:spAutoFit/>
          </a:bodyPr>
          <a:lstStyle/>
          <a:p>
            <a:pPr algn="ctr">
              <a:lnSpc>
                <a:spcPts val="3307"/>
              </a:lnSpc>
            </a:pPr>
            <a:r>
              <a:rPr lang="es-CO" sz="2400" b="1" spc="11" dirty="0">
                <a:solidFill>
                  <a:srgbClr val="FFFEFD"/>
                </a:solidFill>
                <a:latin typeface="Inter Bold"/>
                <a:ea typeface="Inter Bold"/>
                <a:cs typeface="Inter Bold"/>
                <a:sym typeface="Inter Bold"/>
              </a:rPr>
              <a:t>CONSIDERACIONES DE FLOTA</a:t>
            </a:r>
          </a:p>
        </p:txBody>
      </p:sp>
      <p:sp>
        <p:nvSpPr>
          <p:cNvPr id="7" name="CuadroTexto 6">
            <a:extLst>
              <a:ext uri="{FF2B5EF4-FFF2-40B4-BE49-F238E27FC236}">
                <a16:creationId xmlns:a16="http://schemas.microsoft.com/office/drawing/2014/main" id="{7A306A09-5FF8-02F2-1FF4-49A4D4F965C5}"/>
              </a:ext>
            </a:extLst>
          </p:cNvPr>
          <p:cNvSpPr txBox="1"/>
          <p:nvPr/>
        </p:nvSpPr>
        <p:spPr>
          <a:xfrm>
            <a:off x="163945" y="823084"/>
            <a:ext cx="6546565" cy="646331"/>
          </a:xfrm>
          <a:prstGeom prst="rect">
            <a:avLst/>
          </a:prstGeom>
          <a:noFill/>
        </p:spPr>
        <p:txBody>
          <a:bodyPr wrap="square">
            <a:spAutoFit/>
          </a:bodyPr>
          <a:lstStyle/>
          <a:p>
            <a:pPr algn="ctr" fontAlgn="ctr">
              <a:buNone/>
            </a:pPr>
            <a:r>
              <a:rPr lang="es-CO" b="1" dirty="0"/>
              <a:t>Mesa técnica 9 de marzo de 2026 </a:t>
            </a:r>
          </a:p>
          <a:p>
            <a:pPr algn="ctr" fontAlgn="ctr">
              <a:buNone/>
            </a:pPr>
            <a:r>
              <a:rPr lang="es-CO" b="1" dirty="0"/>
              <a:t> Secretaria de Hacienda- STTM – MF SAS</a:t>
            </a:r>
            <a:endParaRPr lang="es-CO" sz="1800" b="1" u="none" strike="noStrike" dirty="0">
              <a:effectLst/>
            </a:endParaRPr>
          </a:p>
        </p:txBody>
      </p:sp>
      <p:pic>
        <p:nvPicPr>
          <p:cNvPr id="16" name="Imagen 15">
            <a:extLst>
              <a:ext uri="{FF2B5EF4-FFF2-40B4-BE49-F238E27FC236}">
                <a16:creationId xmlns:a16="http://schemas.microsoft.com/office/drawing/2014/main" id="{B924F3D3-806A-13A9-C601-828D7CD6429B}"/>
              </a:ext>
            </a:extLst>
          </p:cNvPr>
          <p:cNvPicPr>
            <a:picLocks noChangeAspect="1"/>
          </p:cNvPicPr>
          <p:nvPr/>
        </p:nvPicPr>
        <p:blipFill>
          <a:blip r:embed="rId3"/>
          <a:stretch>
            <a:fillRect/>
          </a:stretch>
        </p:blipFill>
        <p:spPr>
          <a:xfrm>
            <a:off x="7232898" y="689128"/>
            <a:ext cx="3825983" cy="2402825"/>
          </a:xfrm>
          <a:prstGeom prst="rect">
            <a:avLst/>
          </a:prstGeom>
        </p:spPr>
      </p:pic>
      <p:pic>
        <p:nvPicPr>
          <p:cNvPr id="5" name="Imagen 4">
            <a:extLst>
              <a:ext uri="{FF2B5EF4-FFF2-40B4-BE49-F238E27FC236}">
                <a16:creationId xmlns:a16="http://schemas.microsoft.com/office/drawing/2014/main" id="{C94CEA7F-C14C-DF8F-227B-49ADC1D9C5E5}"/>
              </a:ext>
            </a:extLst>
          </p:cNvPr>
          <p:cNvPicPr>
            <a:picLocks noChangeAspect="1"/>
          </p:cNvPicPr>
          <p:nvPr/>
        </p:nvPicPr>
        <p:blipFill>
          <a:blip r:embed="rId4"/>
          <a:stretch>
            <a:fillRect/>
          </a:stretch>
        </p:blipFill>
        <p:spPr>
          <a:xfrm>
            <a:off x="792020" y="5799919"/>
            <a:ext cx="10607959" cy="823031"/>
          </a:xfrm>
          <a:prstGeom prst="rect">
            <a:avLst/>
          </a:prstGeom>
        </p:spPr>
      </p:pic>
      <p:sp>
        <p:nvSpPr>
          <p:cNvPr id="9" name="Título 1">
            <a:extLst>
              <a:ext uri="{FF2B5EF4-FFF2-40B4-BE49-F238E27FC236}">
                <a16:creationId xmlns:a16="http://schemas.microsoft.com/office/drawing/2014/main" id="{601258C9-C3B4-0440-597A-B3F8C65BA5FF}"/>
              </a:ext>
            </a:extLst>
          </p:cNvPr>
          <p:cNvSpPr>
            <a:spLocks noGrp="1"/>
          </p:cNvSpPr>
          <p:nvPr>
            <p:ph type="title"/>
          </p:nvPr>
        </p:nvSpPr>
        <p:spPr>
          <a:xfrm>
            <a:off x="331581" y="173578"/>
            <a:ext cx="10515600" cy="506223"/>
          </a:xfrm>
        </p:spPr>
        <p:txBody>
          <a:bodyPr>
            <a:normAutofit fontScale="90000"/>
          </a:bodyPr>
          <a:lstStyle/>
          <a:p>
            <a:r>
              <a:rPr lang="es-CO" sz="3200" b="1" dirty="0">
                <a:solidFill>
                  <a:srgbClr val="ED4E00"/>
                </a:solidFill>
              </a:rPr>
              <a:t>4. FET pendiente aprobación Concejo de Popayán</a:t>
            </a:r>
          </a:p>
        </p:txBody>
      </p:sp>
      <p:pic>
        <p:nvPicPr>
          <p:cNvPr id="11" name="Imagen 10">
            <a:extLst>
              <a:ext uri="{FF2B5EF4-FFF2-40B4-BE49-F238E27FC236}">
                <a16:creationId xmlns:a16="http://schemas.microsoft.com/office/drawing/2014/main" id="{371BD24F-F9FA-6A98-4352-7728C87767C0}"/>
              </a:ext>
            </a:extLst>
          </p:cNvPr>
          <p:cNvPicPr>
            <a:picLocks noChangeAspect="1"/>
          </p:cNvPicPr>
          <p:nvPr/>
        </p:nvPicPr>
        <p:blipFill>
          <a:blip r:embed="rId5"/>
          <a:stretch>
            <a:fillRect/>
          </a:stretch>
        </p:blipFill>
        <p:spPr>
          <a:xfrm>
            <a:off x="7232899" y="3238379"/>
            <a:ext cx="3825983" cy="2425938"/>
          </a:xfrm>
          <a:prstGeom prst="rect">
            <a:avLst/>
          </a:prstGeom>
        </p:spPr>
      </p:pic>
      <p:sp>
        <p:nvSpPr>
          <p:cNvPr id="17" name="CuadroTexto 16">
            <a:extLst>
              <a:ext uri="{FF2B5EF4-FFF2-40B4-BE49-F238E27FC236}">
                <a16:creationId xmlns:a16="http://schemas.microsoft.com/office/drawing/2014/main" id="{AEF1C95C-0C0F-5027-BA37-3553F23534F7}"/>
              </a:ext>
            </a:extLst>
          </p:cNvPr>
          <p:cNvSpPr txBox="1"/>
          <p:nvPr/>
        </p:nvSpPr>
        <p:spPr>
          <a:xfrm>
            <a:off x="265002" y="1764647"/>
            <a:ext cx="6491224" cy="3539430"/>
          </a:xfrm>
          <a:prstGeom prst="rect">
            <a:avLst/>
          </a:prstGeom>
          <a:noFill/>
        </p:spPr>
        <p:txBody>
          <a:bodyPr wrap="square">
            <a:spAutoFit/>
          </a:bodyPr>
          <a:lstStyle/>
          <a:p>
            <a:pPr marL="285750" indent="-285750" algn="just">
              <a:buFont typeface="Arial" panose="020B0604020202020204" pitchFamily="34" charset="0"/>
              <a:buChar char="•"/>
            </a:pPr>
            <a:r>
              <a:rPr lang="es-ES" sz="1600" dirty="0">
                <a:solidFill>
                  <a:srgbClr val="1F4E79"/>
                </a:solidFill>
              </a:rPr>
              <a:t>Articulación de la STTM y Secretaria de Hacienda para la constitución del FET: revisión conjunta de soportes y ajustes.</a:t>
            </a:r>
          </a:p>
          <a:p>
            <a:pPr marL="285750" indent="-285750" algn="just">
              <a:buFont typeface="Arial" panose="020B0604020202020204" pitchFamily="34" charset="0"/>
              <a:buChar char="•"/>
            </a:pPr>
            <a:r>
              <a:rPr lang="es-ES" sz="1600" dirty="0">
                <a:solidFill>
                  <a:srgbClr val="1F4E79"/>
                </a:solidFill>
              </a:rPr>
              <a:t>Las STTM y HACIENDA, de manera conjunta, solicitaron información adicional el 3 de marzo de 2026 mediante el radicado 20261500114371, a lo que Movilidad Futura S.A.S. dio respuesta íntegra en la mesa de trabajo del 9 de marzo de 2026.</a:t>
            </a:r>
          </a:p>
          <a:p>
            <a:pPr marL="285750" indent="-285750" algn="just">
              <a:buFont typeface="Arial" panose="020B0604020202020204" pitchFamily="34" charset="0"/>
              <a:buChar char="•"/>
            </a:pPr>
            <a:r>
              <a:rPr lang="es-ES" sz="1600" dirty="0">
                <a:solidFill>
                  <a:srgbClr val="1F4E79"/>
                </a:solidFill>
              </a:rPr>
              <a:t>En dicha mesa, se determinó la necesidad de verificar información de campo del transporte público colectivo para validar los parámetros operacionales de demanda y kilómetros. Con el estudio realizado, se espera contar con todos los soportes para la defensa del FET ante el Concejo Municipal de Popayán.</a:t>
            </a:r>
          </a:p>
          <a:p>
            <a:pPr marL="285750" indent="-285750" algn="just">
              <a:buFont typeface="Arial" panose="020B0604020202020204" pitchFamily="34" charset="0"/>
              <a:buChar char="•"/>
            </a:pPr>
            <a:r>
              <a:rPr lang="es-ES" sz="1600" dirty="0">
                <a:solidFill>
                  <a:srgbClr val="1F4E79"/>
                </a:solidFill>
              </a:rPr>
              <a:t>Mesa de trabajo con transportadores: el 13 de marzo se realizo reunión con transportadores donde se socializo los avances para la constitución del  FET.</a:t>
            </a:r>
            <a:endParaRPr lang="es-CO" sz="1600" dirty="0">
              <a:solidFill>
                <a:srgbClr val="1F4E79"/>
              </a:solidFill>
            </a:endParaRPr>
          </a:p>
        </p:txBody>
      </p:sp>
    </p:spTree>
    <p:extLst>
      <p:ext uri="{BB962C8B-B14F-4D97-AF65-F5344CB8AC3E}">
        <p14:creationId xmlns:p14="http://schemas.microsoft.com/office/powerpoint/2010/main" val="3522792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4CA6-A528-4B32-2086-FC3769354ED3}"/>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829DFE7A-B62A-4A4E-0095-814473FCE574}"/>
              </a:ext>
            </a:extLst>
          </p:cNvPr>
          <p:cNvSpPr txBox="1">
            <a:spLocks noGrp="1"/>
          </p:cNvSpPr>
          <p:nvPr>
            <p:ph type="title"/>
          </p:nvPr>
        </p:nvSpPr>
        <p:spPr>
          <a:xfrm>
            <a:off x="1384458" y="127806"/>
            <a:ext cx="8805832" cy="228268"/>
          </a:xfrm>
          <a:prstGeom prst="rect">
            <a:avLst/>
          </a:prstGeom>
        </p:spPr>
        <p:txBody>
          <a:bodyPr vert="horz" wrap="square" lIns="0" tIns="12700" rIns="0" bIns="0" rtlCol="0">
            <a:spAutoFit/>
          </a:bodyPr>
          <a:lstStyle/>
          <a:p>
            <a:pPr marL="12700" algn="ctr">
              <a:lnSpc>
                <a:spcPct val="100000"/>
              </a:lnSpc>
              <a:spcBef>
                <a:spcPts val="100"/>
              </a:spcBef>
            </a:pPr>
            <a:r>
              <a:rPr lang="es-MX" sz="1400" b="1" dirty="0">
                <a:latin typeface="Arial" panose="020B0604020202020204" pitchFamily="34" charset="0"/>
                <a:ea typeface="Calibri" panose="020F0502020204030204" pitchFamily="34" charset="0"/>
              </a:rPr>
              <a:t>MEMORANDO DE ENTENDIMIENTO</a:t>
            </a:r>
            <a:endParaRPr sz="1400" b="1" dirty="0">
              <a:latin typeface="Arial" panose="020B0604020202020204" pitchFamily="34" charset="0"/>
              <a:ea typeface="Calibri" panose="020F0502020204030204" pitchFamily="34" charset="0"/>
            </a:endParaRPr>
          </a:p>
        </p:txBody>
      </p:sp>
      <p:graphicFrame>
        <p:nvGraphicFramePr>
          <p:cNvPr id="12" name="Tabla 11">
            <a:extLst>
              <a:ext uri="{FF2B5EF4-FFF2-40B4-BE49-F238E27FC236}">
                <a16:creationId xmlns:a16="http://schemas.microsoft.com/office/drawing/2014/main" id="{AE6C87B6-FCC2-1F30-D2EA-275378E6C941}"/>
              </a:ext>
            </a:extLst>
          </p:cNvPr>
          <p:cNvGraphicFramePr>
            <a:graphicFrameLocks noGrp="1"/>
          </p:cNvGraphicFramePr>
          <p:nvPr>
            <p:extLst>
              <p:ext uri="{D42A27DB-BD31-4B8C-83A1-F6EECF244321}">
                <p14:modId xmlns:p14="http://schemas.microsoft.com/office/powerpoint/2010/main" val="487042900"/>
              </p:ext>
            </p:extLst>
          </p:nvPr>
        </p:nvGraphicFramePr>
        <p:xfrm>
          <a:off x="515938" y="551583"/>
          <a:ext cx="10939112" cy="5754834"/>
        </p:xfrm>
        <a:graphic>
          <a:graphicData uri="http://schemas.openxmlformats.org/drawingml/2006/table">
            <a:tbl>
              <a:tblPr>
                <a:tableStyleId>{5DA37D80-6434-44D0-A028-1B22A696006F}</a:tableStyleId>
              </a:tblPr>
              <a:tblGrid>
                <a:gridCol w="2408319">
                  <a:extLst>
                    <a:ext uri="{9D8B030D-6E8A-4147-A177-3AD203B41FA5}">
                      <a16:colId xmlns:a16="http://schemas.microsoft.com/office/drawing/2014/main" val="3536524863"/>
                    </a:ext>
                  </a:extLst>
                </a:gridCol>
                <a:gridCol w="2109189">
                  <a:extLst>
                    <a:ext uri="{9D8B030D-6E8A-4147-A177-3AD203B41FA5}">
                      <a16:colId xmlns:a16="http://schemas.microsoft.com/office/drawing/2014/main" val="2047408587"/>
                    </a:ext>
                  </a:extLst>
                </a:gridCol>
                <a:gridCol w="1689896">
                  <a:extLst>
                    <a:ext uri="{9D8B030D-6E8A-4147-A177-3AD203B41FA5}">
                      <a16:colId xmlns:a16="http://schemas.microsoft.com/office/drawing/2014/main" val="2316517096"/>
                    </a:ext>
                  </a:extLst>
                </a:gridCol>
                <a:gridCol w="957608">
                  <a:extLst>
                    <a:ext uri="{9D8B030D-6E8A-4147-A177-3AD203B41FA5}">
                      <a16:colId xmlns:a16="http://schemas.microsoft.com/office/drawing/2014/main" val="1816503640"/>
                    </a:ext>
                  </a:extLst>
                </a:gridCol>
                <a:gridCol w="1887050">
                  <a:extLst>
                    <a:ext uri="{9D8B030D-6E8A-4147-A177-3AD203B41FA5}">
                      <a16:colId xmlns:a16="http://schemas.microsoft.com/office/drawing/2014/main" val="4170794407"/>
                    </a:ext>
                  </a:extLst>
                </a:gridCol>
                <a:gridCol w="1887050">
                  <a:extLst>
                    <a:ext uri="{9D8B030D-6E8A-4147-A177-3AD203B41FA5}">
                      <a16:colId xmlns:a16="http://schemas.microsoft.com/office/drawing/2014/main" val="1638115100"/>
                    </a:ext>
                  </a:extLst>
                </a:gridCol>
              </a:tblGrid>
              <a:tr h="414043">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Anexo Técnico SETP Popayán </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bg2"/>
                    </a:solidFill>
                  </a:tcPr>
                </a:tc>
                <a:tc>
                  <a:txBody>
                    <a:bodyPr/>
                    <a:lstStyle/>
                    <a:p>
                      <a:pPr algn="ctr" fontAlgn="b">
                        <a:buNone/>
                      </a:pPr>
                      <a:r>
                        <a:rPr lang="es-CO" sz="900" b="1" u="none" strike="noStrike" dirty="0">
                          <a:effectLst/>
                          <a:latin typeface="Verdana" panose="020B0604030504040204" pitchFamily="34" charset="0"/>
                          <a:ea typeface="Verdana" panose="020B0604030504040204" pitchFamily="34" charset="0"/>
                        </a:rPr>
                        <a:t>Seguimiento </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b">
                    <a:solidFill>
                      <a:schemeClr val="bg2"/>
                    </a:solidFill>
                  </a:tcPr>
                </a:tc>
                <a:tc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CO" sz="900" b="1" u="none" strike="noStrike" dirty="0">
                          <a:effectLst/>
                          <a:latin typeface="Verdana" panose="020B0604030504040204" pitchFamily="34" charset="0"/>
                          <a:ea typeface="Verdana" panose="020B0604030504040204" pitchFamily="34" charset="0"/>
                        </a:rPr>
                        <a:t>Fecha:</a:t>
                      </a:r>
                      <a:r>
                        <a:rPr lang="es-ES" sz="900" b="1" u="none" strike="noStrike" dirty="0">
                          <a:effectLst/>
                          <a:latin typeface="Verdana" panose="020B0604030504040204" pitchFamily="34" charset="0"/>
                          <a:ea typeface="Verdana" panose="020B0604030504040204" pitchFamily="34" charset="0"/>
                        </a:rPr>
                        <a:t>17 de marzo de 2026</a:t>
                      </a:r>
                      <a:endParaRPr lang="es-ES" sz="900" b="1" i="0" u="none" strike="noStrike" dirty="0">
                        <a:solidFill>
                          <a:srgbClr val="000000"/>
                        </a:solidFill>
                        <a:effectLst/>
                        <a:latin typeface="Verdana" panose="020B0604030504040204" pitchFamily="34" charset="0"/>
                        <a:ea typeface="Verdana" panose="020B0604030504040204" pitchFamily="34" charset="0"/>
                      </a:endParaRPr>
                    </a:p>
                    <a:p>
                      <a:pPr algn="ctr" fontAlgn="b">
                        <a:buNone/>
                      </a:pPr>
                      <a:endParaRPr lang="es-CO" sz="900" b="1" u="none" strike="noStrike" dirty="0">
                        <a:effectLst/>
                        <a:latin typeface="Verdana" panose="020B0604030504040204" pitchFamily="34" charset="0"/>
                        <a:ea typeface="Verdana" panose="020B0604030504040204" pitchFamily="34" charset="0"/>
                      </a:endParaRPr>
                    </a:p>
                  </a:txBody>
                  <a:tcPr marL="9525" marR="85725" marT="9525" marB="0" anchor="ctr">
                    <a:solidFill>
                      <a:schemeClr val="bg2"/>
                    </a:solidFill>
                  </a:tcPr>
                </a:tc>
                <a:tc hMerge="1">
                  <a:txBody>
                    <a:bodyPr/>
                    <a:lstStyle/>
                    <a:p>
                      <a:endParaRPr/>
                    </a:p>
                  </a:txBody>
                  <a:tcPr marL="9525" marR="9525" marT="9525" marB="0" anchor="b"/>
                </a:tc>
                <a:tc hMerge="1">
                  <a:txBody>
                    <a:bodyPr/>
                    <a:lstStyle/>
                    <a:p>
                      <a:endParaRPr lang="es-CO"/>
                    </a:p>
                  </a:txBody>
                  <a:tcPr/>
                </a:tc>
                <a:tc rowSpan="2">
                  <a:txBody>
                    <a:bodyPr/>
                    <a:lstStyle/>
                    <a:p>
                      <a:pPr algn="ctr" fontAlgn="b">
                        <a:buNone/>
                      </a:pPr>
                      <a:r>
                        <a:rPr lang="es-CO" sz="900" b="1" u="none" strike="noStrike" dirty="0">
                          <a:effectLst/>
                          <a:latin typeface="Verdana" panose="020B0604030504040204" pitchFamily="34" charset="0"/>
                          <a:ea typeface="Verdana" panose="020B0604030504040204" pitchFamily="34" charset="0"/>
                        </a:rPr>
                        <a:t>ESTADO</a:t>
                      </a:r>
                    </a:p>
                  </a:txBody>
                  <a:tcPr marL="9525" marR="85725" marT="9525" marB="0" anchor="ctr">
                    <a:solidFill>
                      <a:schemeClr val="bg2"/>
                    </a:solidFill>
                  </a:tcPr>
                </a:tc>
                <a:extLst>
                  <a:ext uri="{0D108BD9-81ED-4DB2-BD59-A6C34878D82A}">
                    <a16:rowId xmlns:a16="http://schemas.microsoft.com/office/drawing/2014/main" val="732069869"/>
                  </a:ext>
                </a:extLst>
              </a:tr>
              <a:tr h="393175">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PROBLEMA CRÍTICO</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bg2"/>
                    </a:solidFill>
                  </a:tcPr>
                </a:tc>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COMPROMISO</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bg2"/>
                    </a:solidFill>
                  </a:tcPr>
                </a:tc>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RESPONSABLE PRINCIPAL</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bg2"/>
                    </a:solidFill>
                  </a:tcPr>
                </a:tc>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FECHA LÍMITE</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bg2"/>
                    </a:solidFill>
                  </a:tcPr>
                </a:tc>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Actividad realizada</a:t>
                      </a:r>
                    </a:p>
                  </a:txBody>
                  <a:tcPr marL="9525" marR="9525" marT="9525" marB="0" anchor="ctr">
                    <a:solidFill>
                      <a:schemeClr val="bg2"/>
                    </a:solidFill>
                  </a:tcPr>
                </a:tc>
                <a:tc vMerge="1">
                  <a:txBody>
                    <a:bodyPr/>
                    <a:lstStyle/>
                    <a:p>
                      <a:pPr algn="ctr" fontAlgn="ctr">
                        <a:buNone/>
                      </a:pPr>
                      <a:endParaRPr lang="es-CO" sz="1100" b="1" u="none" strike="noStrike" dirty="0">
                        <a:effectLst/>
                      </a:endParaRPr>
                    </a:p>
                  </a:txBody>
                  <a:tcPr marL="9525" marR="9525" marT="9525" marB="0" anchor="ctr">
                    <a:solidFill>
                      <a:schemeClr val="bg2"/>
                    </a:solidFill>
                  </a:tcPr>
                </a:tc>
                <a:extLst>
                  <a:ext uri="{0D108BD9-81ED-4DB2-BD59-A6C34878D82A}">
                    <a16:rowId xmlns:a16="http://schemas.microsoft.com/office/drawing/2014/main" val="3554035976"/>
                  </a:ext>
                </a:extLst>
              </a:tr>
              <a:tr h="194896">
                <a:tc rowSpan="2">
                  <a:txBody>
                    <a:bodyPr/>
                    <a:lstStyle/>
                    <a:p>
                      <a:pPr algn="l" fontAlgn="ctr">
                        <a:buNone/>
                      </a:pPr>
                      <a:r>
                        <a:rPr lang="es-ES" sz="900" b="1" u="none" strike="noStrike" dirty="0">
                          <a:effectLst/>
                          <a:latin typeface="Verdana" panose="020B0604030504040204" pitchFamily="34" charset="0"/>
                          <a:ea typeface="Verdana" panose="020B0604030504040204" pitchFamily="34" charset="0"/>
                        </a:rPr>
                        <a:t>Contratar interventoría para la implementación de los ITS para el SETP.</a:t>
                      </a:r>
                      <a:endParaRPr lang="es-ES" sz="900" b="1" i="0" u="none" strike="noStrike" dirty="0">
                        <a:solidFill>
                          <a:srgbClr val="000000"/>
                        </a:solidFill>
                        <a:effectLst/>
                        <a:latin typeface="Verdana" panose="020B0604030504040204" pitchFamily="34" charset="0"/>
                        <a:ea typeface="Verdana" panose="020B0604030504040204" pitchFamily="34" charset="0"/>
                      </a:endParaRPr>
                    </a:p>
                  </a:txBody>
                  <a:tcPr marL="108000" marR="72000" marT="9525" marB="0" anchor="ctr">
                    <a:solidFill>
                      <a:schemeClr val="accent4">
                        <a:lumMod val="20000"/>
                        <a:lumOff val="80000"/>
                      </a:schemeClr>
                    </a:solidFill>
                  </a:tcPr>
                </a:tc>
                <a:tc rowSpan="2">
                  <a:txBody>
                    <a:bodyPr/>
                    <a:lstStyle/>
                    <a:p>
                      <a:pPr algn="l" fontAlgn="ctr">
                        <a:buNone/>
                      </a:pPr>
                      <a:r>
                        <a:rPr lang="es-ES" sz="900" u="none" strike="noStrike" dirty="0">
                          <a:effectLst/>
                          <a:latin typeface="Verdana" panose="020B0604030504040204" pitchFamily="34" charset="0"/>
                          <a:ea typeface="Verdana" panose="020B0604030504040204" pitchFamily="34" charset="0"/>
                        </a:rPr>
                        <a:t>Iniciar contratación de la interventoría al contrato de tecnología para continuar con la instalación, pruebas y puesta en marcha de los SGCF y SRC.</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solidFill>
                      <a:schemeClr val="accent4">
                        <a:lumMod val="20000"/>
                        <a:lumOff val="80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Ente Gestor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tc>
                <a:tc rowSpan="2">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Diciembre de 2025</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rowSpan="2">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Se adelantó proceso de concurso de méritos</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72000" marR="72000" marT="9525" marB="0" anchor="ctr">
                    <a:solidFill>
                      <a:schemeClr val="accent4">
                        <a:lumMod val="20000"/>
                        <a:lumOff val="80000"/>
                      </a:schemeClr>
                    </a:solidFill>
                  </a:tcPr>
                </a:tc>
                <a:tc rowSpan="2">
                  <a:txBody>
                    <a:bodyPr/>
                    <a:lstStyle/>
                    <a:p>
                      <a:pPr algn="ctr" fontAlgn="ctr">
                        <a:buNone/>
                      </a:pPr>
                      <a:r>
                        <a:rPr lang="es-CO" sz="900" b="0" i="0" u="none" strike="noStrike" dirty="0">
                          <a:solidFill>
                            <a:srgbClr val="000000"/>
                          </a:solidFill>
                          <a:effectLst/>
                          <a:latin typeface="Verdana" panose="020B0604030504040204" pitchFamily="34" charset="0"/>
                          <a:ea typeface="Verdana" panose="020B0604030504040204" pitchFamily="34" charset="0"/>
                        </a:rPr>
                        <a:t>EN EJECUCIÓN</a:t>
                      </a:r>
                    </a:p>
                  </a:txBody>
                  <a:tcPr marL="72000" marR="72000" marT="9525" marB="0" anchor="ctr">
                    <a:solidFill>
                      <a:schemeClr val="accent4">
                        <a:lumMod val="20000"/>
                        <a:lumOff val="80000"/>
                      </a:schemeClr>
                    </a:solidFill>
                  </a:tcPr>
                </a:tc>
                <a:extLst>
                  <a:ext uri="{0D108BD9-81ED-4DB2-BD59-A6C34878D82A}">
                    <a16:rowId xmlns:a16="http://schemas.microsoft.com/office/drawing/2014/main" val="1514928491"/>
                  </a:ext>
                </a:extLst>
              </a:tr>
              <a:tr h="603904">
                <a:tc vMerge="1">
                  <a:txBody>
                    <a:bodyPr/>
                    <a:lstStyle/>
                    <a:p>
                      <a:endParaRPr lang="es-CO"/>
                    </a:p>
                  </a:txBody>
                  <a:tcPr/>
                </a:tc>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Secretaría de Hacienda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3610383557"/>
                  </a:ext>
                </a:extLst>
              </a:tr>
              <a:tr h="403147">
                <a:tc rowSpan="4">
                  <a:txBody>
                    <a:bodyPr/>
                    <a:lstStyle/>
                    <a:p>
                      <a:pPr algn="l" fontAlgn="ctr">
                        <a:buNone/>
                      </a:pPr>
                      <a:r>
                        <a:rPr lang="es-ES" sz="900" b="1" u="none" strike="noStrike" dirty="0">
                          <a:effectLst/>
                          <a:latin typeface="Verdana" panose="020B0604030504040204" pitchFamily="34" charset="0"/>
                          <a:ea typeface="Verdana" panose="020B0604030504040204" pitchFamily="34" charset="0"/>
                        </a:rPr>
                        <a:t>Constitución del Fondo de estabilización tarifaria "FET" para garantizar el cierre financiero de la operación y mitigar la incertidumbre y resistencia en los transportadores.</a:t>
                      </a:r>
                      <a:endParaRPr lang="es-ES" sz="900" b="1" i="0" u="none" strike="noStrike" dirty="0">
                        <a:solidFill>
                          <a:srgbClr val="000000"/>
                        </a:solidFill>
                        <a:effectLst/>
                        <a:latin typeface="Verdana" panose="020B0604030504040204" pitchFamily="34" charset="0"/>
                        <a:ea typeface="Verdana" panose="020B0604030504040204" pitchFamily="34" charset="0"/>
                      </a:endParaRPr>
                    </a:p>
                  </a:txBody>
                  <a:tcPr marL="108000" marR="72000" marT="9525" marB="0" anchor="ctr">
                    <a:solidFill>
                      <a:schemeClr val="accent4">
                        <a:lumMod val="20000"/>
                        <a:lumOff val="80000"/>
                      </a:schemeClr>
                    </a:solidFill>
                  </a:tcPr>
                </a:tc>
                <a:tc>
                  <a:txBody>
                    <a:bodyPr/>
                    <a:lstStyle/>
                    <a:p>
                      <a:pPr algn="l" fontAlgn="ctr">
                        <a:buNone/>
                      </a:pPr>
                      <a:r>
                        <a:rPr lang="es-ES" sz="900" u="none" strike="noStrike" dirty="0">
                          <a:effectLst/>
                          <a:latin typeface="Verdana" panose="020B0604030504040204" pitchFamily="34" charset="0"/>
                          <a:ea typeface="Verdana" panose="020B0604030504040204" pitchFamily="34" charset="0"/>
                        </a:rPr>
                        <a:t>Contratar la actualización del estatuto tributario por concurso de méritos</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solidFill>
                      <a:schemeClr val="accent4">
                        <a:lumMod val="20000"/>
                        <a:lumOff val="80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Secretaría de Hacienda </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Febrero de 2026 </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a:txBody>
                    <a:bodyPr/>
                    <a:lstStyle/>
                    <a:p>
                      <a:pPr algn="ctr" fontAlgn="ctr">
                        <a:buNone/>
                      </a:pP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72000" marR="72000" marT="9525" marB="0" anchor="ctr">
                    <a:solidFill>
                      <a:schemeClr val="accent4">
                        <a:lumMod val="20000"/>
                        <a:lumOff val="80000"/>
                      </a:schemeClr>
                    </a:solidFill>
                  </a:tcPr>
                </a:tc>
                <a:tc rowSpan="4">
                  <a:txBody>
                    <a:bodyPr/>
                    <a:lstStyle/>
                    <a:p>
                      <a:pPr algn="ctr" fontAlgn="ctr">
                        <a:buNone/>
                      </a:pPr>
                      <a:r>
                        <a:rPr lang="es-CO" sz="900" b="0" i="0" u="none" strike="noStrike" dirty="0">
                          <a:solidFill>
                            <a:srgbClr val="000000"/>
                          </a:solidFill>
                          <a:effectLst/>
                          <a:latin typeface="Verdana" panose="020B0604030504040204" pitchFamily="34" charset="0"/>
                          <a:ea typeface="Verdana" panose="020B0604030504040204" pitchFamily="34" charset="0"/>
                        </a:rPr>
                        <a:t>EN EJECUCIÓN</a:t>
                      </a:r>
                    </a:p>
                  </a:txBody>
                  <a:tcPr marL="72000" marR="72000" marT="9525" marB="0" anchor="ctr">
                    <a:solidFill>
                      <a:schemeClr val="accent4">
                        <a:lumMod val="20000"/>
                        <a:lumOff val="80000"/>
                      </a:schemeClr>
                    </a:solidFill>
                  </a:tcPr>
                </a:tc>
                <a:extLst>
                  <a:ext uri="{0D108BD9-81ED-4DB2-BD59-A6C34878D82A}">
                    <a16:rowId xmlns:a16="http://schemas.microsoft.com/office/drawing/2014/main" val="374560346"/>
                  </a:ext>
                </a:extLst>
              </a:tr>
              <a:tr h="194896">
                <a:tc vMerge="1">
                  <a:txBody>
                    <a:bodyPr/>
                    <a:lstStyle/>
                    <a:p>
                      <a:endParaRPr lang="es-CO"/>
                    </a:p>
                  </a:txBody>
                  <a:tcPr/>
                </a:tc>
                <a:tc rowSpan="3">
                  <a:txBody>
                    <a:bodyPr/>
                    <a:lstStyle/>
                    <a:p>
                      <a:pPr algn="l" fontAlgn="ctr">
                        <a:buNone/>
                      </a:pPr>
                      <a:r>
                        <a:rPr lang="es-ES" sz="900" u="none" strike="noStrike" dirty="0">
                          <a:effectLst/>
                          <a:latin typeface="Verdana" panose="020B0604030504040204" pitchFamily="34" charset="0"/>
                          <a:ea typeface="Verdana" panose="020B0604030504040204" pitchFamily="34" charset="0"/>
                        </a:rPr>
                        <a:t>Presentar el FET (fondeado en un 60% con oportunidad de seguir siendo alimentado progresivamente) ante el Concejo con el respaldo y apoyo técnico, financiero e institucional de </a:t>
                      </a:r>
                      <a:r>
                        <a:rPr lang="es-ES" sz="900" u="none" strike="noStrike" dirty="0" err="1">
                          <a:effectLst/>
                          <a:latin typeface="Verdana" panose="020B0604030504040204" pitchFamily="34" charset="0"/>
                          <a:ea typeface="Verdana" panose="020B0604030504040204" pitchFamily="34" charset="0"/>
                        </a:rPr>
                        <a:t>MinTransporte</a:t>
                      </a:r>
                      <a:r>
                        <a:rPr lang="es-ES" sz="900" u="none" strike="noStrike" dirty="0">
                          <a:effectLst/>
                          <a:latin typeface="Verdana" panose="020B0604030504040204" pitchFamily="34" charset="0"/>
                          <a:ea typeface="Verdana" panose="020B0604030504040204" pitchFamily="34" charset="0"/>
                        </a:rPr>
                        <a:t>.</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solidFill>
                      <a:schemeClr val="accent4">
                        <a:lumMod val="20000"/>
                        <a:lumOff val="80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Secretaría de Hacienda</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rowSpan="3">
                  <a:txBody>
                    <a:bodyPr/>
                    <a:lstStyle/>
                    <a:p>
                      <a:pPr algn="ctr" fontAlgn="ctr">
                        <a:buNone/>
                      </a:pPr>
                      <a:r>
                        <a:rPr lang="es-CO" sz="900" u="none" strike="noStrike">
                          <a:effectLst/>
                          <a:latin typeface="Verdana" panose="020B0604030504040204" pitchFamily="34" charset="0"/>
                          <a:ea typeface="Verdana" panose="020B0604030504040204" pitchFamily="34" charset="0"/>
                        </a:rPr>
                        <a:t>nov-26</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rowSpan="3">
                  <a:txBody>
                    <a:bodyPr/>
                    <a:lstStyle/>
                    <a:p>
                      <a:pPr algn="l" fontAlgn="ctr">
                        <a:buNone/>
                      </a:pPr>
                      <a:r>
                        <a:rPr lang="es-CO" sz="900" u="none" strike="noStrike" dirty="0">
                          <a:effectLst/>
                          <a:latin typeface="Verdana" panose="020B0604030504040204" pitchFamily="34" charset="0"/>
                          <a:ea typeface="Verdana" panose="020B0604030504040204" pitchFamily="34" charset="0"/>
                        </a:rPr>
                        <a:t>Se cuenta con Acta </a:t>
                      </a:r>
                      <a:r>
                        <a:rPr lang="es-CO" sz="900" u="none" strike="noStrike" kern="1200" dirty="0" err="1">
                          <a:solidFill>
                            <a:schemeClr val="tx1"/>
                          </a:solidFill>
                          <a:effectLst/>
                          <a:latin typeface="Verdana" panose="020B0604030504040204" pitchFamily="34" charset="0"/>
                          <a:ea typeface="Verdana" panose="020B0604030504040204" pitchFamily="34" charset="0"/>
                          <a:cs typeface="+mn-cs"/>
                        </a:rPr>
                        <a:t>Confis</a:t>
                      </a: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 con: *25% fuente multas de tránsito (2026)</a:t>
                      </a:r>
                    </a:p>
                    <a:p>
                      <a:pPr marL="285750" indent="-285750" algn="l" fontAlgn="ctr">
                        <a:buFont typeface="Arial" panose="020B0604020202020204" pitchFamily="34" charset="0"/>
                        <a:buChar char="•"/>
                      </a:pP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30% (2027)</a:t>
                      </a:r>
                    </a:p>
                    <a:p>
                      <a:pPr marL="0" indent="0" algn="l" fontAlgn="ctr">
                        <a:buFont typeface="Arial" panose="020B0604020202020204" pitchFamily="34" charset="0"/>
                        <a:buNone/>
                      </a:pP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Revisión de documentos soportes FET- Mesa de trabajo</a:t>
                      </a:r>
                    </a:p>
                    <a:p>
                      <a:pPr marL="0" indent="0" algn="l" fontAlgn="ctr">
                        <a:buFont typeface="Arial" panose="020B0604020202020204" pitchFamily="34" charset="0"/>
                        <a:buNone/>
                      </a:pP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Levantamiento de información oferta y demanda.</a:t>
                      </a:r>
                    </a:p>
                  </a:txBody>
                  <a:tcPr marL="72000" marR="72000" marT="9525" marB="0" anchor="ctr">
                    <a:solidFill>
                      <a:schemeClr val="accent4">
                        <a:lumMod val="20000"/>
                        <a:lumOff val="80000"/>
                      </a:schemeClr>
                    </a:solidFill>
                  </a:tcPr>
                </a:tc>
                <a:tc vMerge="1">
                  <a:txBody>
                    <a:bodyPr/>
                    <a:lstStyle/>
                    <a:p>
                      <a:pPr marL="0" indent="0" algn="l" fontAlgn="ctr">
                        <a:buFont typeface="Arial" panose="020B0604020202020204" pitchFamily="34" charset="0"/>
                        <a:buNone/>
                      </a:pPr>
                      <a:endParaRPr lang="es-CO" sz="1100" u="none" strike="noStrike" kern="1200" dirty="0">
                        <a:solidFill>
                          <a:schemeClr val="tx1"/>
                        </a:solidFill>
                        <a:effectLst/>
                        <a:latin typeface="+mn-lt"/>
                        <a:ea typeface="+mn-ea"/>
                        <a:cs typeface="+mn-cs"/>
                      </a:endParaRPr>
                    </a:p>
                  </a:txBody>
                  <a:tcPr marL="72000" marR="72000" marT="9525" marB="0" anchor="ctr">
                    <a:solidFill>
                      <a:schemeClr val="accent4">
                        <a:lumMod val="20000"/>
                        <a:lumOff val="80000"/>
                      </a:schemeClr>
                    </a:solidFill>
                  </a:tcPr>
                </a:tc>
                <a:extLst>
                  <a:ext uri="{0D108BD9-81ED-4DB2-BD59-A6C34878D82A}">
                    <a16:rowId xmlns:a16="http://schemas.microsoft.com/office/drawing/2014/main" val="1231522576"/>
                  </a:ext>
                </a:extLst>
              </a:tr>
              <a:tr h="194896">
                <a:tc vMerge="1">
                  <a:txBody>
                    <a:bodyPr/>
                    <a:lstStyle/>
                    <a:p>
                      <a:endParaRPr lang="es-CO"/>
                    </a:p>
                  </a:txBody>
                  <a:tcPr/>
                </a:tc>
                <a:tc vMerge="1">
                  <a:txBody>
                    <a:bodyPr/>
                    <a:lstStyle/>
                    <a:p>
                      <a:endParaRPr lang="es-CO"/>
                    </a:p>
                  </a:txBody>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MinTransporte</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3675341035"/>
                  </a:ext>
                </a:extLst>
              </a:tr>
              <a:tr h="936545">
                <a:tc vMerge="1">
                  <a:txBody>
                    <a:bodyPr/>
                    <a:lstStyle/>
                    <a:p>
                      <a:endParaRPr lang="es-CO"/>
                    </a:p>
                  </a:txBody>
                  <a:tcPr/>
                </a:tc>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Ente Gestor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540338431"/>
                  </a:ext>
                </a:extLst>
              </a:tr>
              <a:tr h="381463">
                <a:tc rowSpan="2">
                  <a:txBody>
                    <a:bodyPr/>
                    <a:lstStyle/>
                    <a:p>
                      <a:pPr algn="l" fontAlgn="ctr">
                        <a:buNone/>
                      </a:pPr>
                      <a:r>
                        <a:rPr lang="es-ES" sz="900" b="1" u="none" strike="noStrike" dirty="0">
                          <a:effectLst/>
                          <a:latin typeface="Verdana" panose="020B0604030504040204" pitchFamily="34" charset="0"/>
                          <a:ea typeface="Verdana" panose="020B0604030504040204" pitchFamily="34" charset="0"/>
                        </a:rPr>
                        <a:t>Cierre del proceso administrativo y legal para la operación del servicio. </a:t>
                      </a:r>
                      <a:endParaRPr lang="es-ES" sz="900" b="1" i="0" u="none" strike="noStrike" dirty="0">
                        <a:solidFill>
                          <a:srgbClr val="000000"/>
                        </a:solidFill>
                        <a:effectLst/>
                        <a:latin typeface="Verdana" panose="020B0604030504040204" pitchFamily="34" charset="0"/>
                        <a:ea typeface="Verdana" panose="020B0604030504040204" pitchFamily="34" charset="0"/>
                      </a:endParaRPr>
                    </a:p>
                  </a:txBody>
                  <a:tcPr marL="108000" marR="72000" marT="9525" marB="0" anchor="ctr"/>
                </a:tc>
                <a:tc rowSpan="2">
                  <a:txBody>
                    <a:bodyPr/>
                    <a:lstStyle/>
                    <a:p>
                      <a:pPr algn="l" fontAlgn="ctr">
                        <a:buNone/>
                      </a:pPr>
                      <a:r>
                        <a:rPr lang="es-ES" sz="900" u="none" strike="noStrike" dirty="0">
                          <a:effectLst/>
                          <a:latin typeface="Verdana" panose="020B0604030504040204" pitchFamily="34" charset="0"/>
                          <a:ea typeface="Verdana" panose="020B0604030504040204" pitchFamily="34" charset="0"/>
                        </a:rPr>
                        <a:t>Agotar el proceso de socialización, definición y emisión de los actos administrativos de reorganización de rutas o la definición e inicio del proceso de licitación de la operación.</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tc>
                <a:tc>
                  <a:txBody>
                    <a:bodyPr/>
                    <a:lstStyle/>
                    <a:p>
                      <a:pPr algn="ctr" fontAlgn="ctr">
                        <a:buNone/>
                      </a:pPr>
                      <a:r>
                        <a:rPr lang="es-ES" sz="900" u="none" strike="noStrike" dirty="0">
                          <a:effectLst/>
                          <a:latin typeface="Verdana" panose="020B0604030504040204" pitchFamily="34" charset="0"/>
                          <a:ea typeface="Verdana" panose="020B0604030504040204" pitchFamily="34" charset="0"/>
                        </a:rPr>
                        <a:t>Secretaría de Tránsito y Transporte     </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tc>
                <a:tc rowSpan="2">
                  <a:txBody>
                    <a:bodyPr/>
                    <a:lstStyle/>
                    <a:p>
                      <a:pPr algn="ctr" fontAlgn="ctr">
                        <a:buNone/>
                      </a:pPr>
                      <a:r>
                        <a:rPr lang="es-CO" sz="900" u="none" strike="noStrike">
                          <a:effectLst/>
                          <a:latin typeface="Verdana" panose="020B0604030504040204" pitchFamily="34" charset="0"/>
                          <a:ea typeface="Verdana" panose="020B0604030504040204" pitchFamily="34" charset="0"/>
                        </a:rPr>
                        <a:t>Abril de 2026</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9525" marR="9525" marT="9525" marB="0" anchor="ctr"/>
                </a:tc>
                <a:tc rowSpan="2">
                  <a:txBody>
                    <a:bodyPr/>
                    <a:lstStyle/>
                    <a:p>
                      <a:pPr algn="l" fontAlgn="ctr">
                        <a:buNone/>
                      </a:pP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 Evaluación recursos para actualizar ETLF</a:t>
                      </a:r>
                    </a:p>
                    <a:p>
                      <a:pPr algn="l" fontAlgn="ctr">
                        <a:buNone/>
                      </a:pP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 Mesa de trabajo con transportadores 13 febrero 2026</a:t>
                      </a:r>
                    </a:p>
                  </a:txBody>
                  <a:tcPr marL="72000" marR="72000" marT="9525" marB="0" anchor="ctr">
                    <a:solidFill>
                      <a:schemeClr val="accent4">
                        <a:lumMod val="20000"/>
                        <a:lumOff val="80000"/>
                      </a:schemeClr>
                    </a:solidFill>
                  </a:tcPr>
                </a:tc>
                <a:tc rowSpan="2">
                  <a:txBody>
                    <a:bodyPr/>
                    <a:lstStyle/>
                    <a:p>
                      <a:pPr algn="l" fontAlgn="ctr">
                        <a:buNone/>
                      </a:pPr>
                      <a:r>
                        <a:rPr lang="es-CO" sz="900" u="none" strike="noStrike" kern="1200" dirty="0">
                          <a:solidFill>
                            <a:schemeClr val="tx1"/>
                          </a:solidFill>
                          <a:effectLst/>
                          <a:latin typeface="Verdana" panose="020B0604030504040204" pitchFamily="34" charset="0"/>
                          <a:ea typeface="Verdana" panose="020B0604030504040204" pitchFamily="34" charset="0"/>
                          <a:cs typeface="+mn-cs"/>
                        </a:rPr>
                        <a:t>EN TRAMITE DE RVIABILIDAD DE RECURSOS POR STTM</a:t>
                      </a:r>
                    </a:p>
                  </a:txBody>
                  <a:tcPr marL="72000" marR="72000" marT="9525" marB="0" anchor="ctr">
                    <a:solidFill>
                      <a:schemeClr val="accent4">
                        <a:lumMod val="20000"/>
                        <a:lumOff val="80000"/>
                      </a:schemeClr>
                    </a:solidFill>
                  </a:tcPr>
                </a:tc>
                <a:extLst>
                  <a:ext uri="{0D108BD9-81ED-4DB2-BD59-A6C34878D82A}">
                    <a16:rowId xmlns:a16="http://schemas.microsoft.com/office/drawing/2014/main" val="3852360922"/>
                  </a:ext>
                </a:extLst>
              </a:tr>
              <a:tr h="549221">
                <a:tc vMerge="1">
                  <a:txBody>
                    <a:bodyPr/>
                    <a:lstStyle/>
                    <a:p>
                      <a:endParaRPr lang="es-CO"/>
                    </a:p>
                  </a:txBody>
                  <a:tcPr/>
                </a:tc>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Ente Gestor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3113505181"/>
                  </a:ext>
                </a:extLst>
              </a:tr>
              <a:tr h="403147">
                <a:tc rowSpan="3">
                  <a:txBody>
                    <a:bodyPr/>
                    <a:lstStyle/>
                    <a:p>
                      <a:pPr algn="l" fontAlgn="ctr">
                        <a:buNone/>
                      </a:pPr>
                      <a:r>
                        <a:rPr lang="es-ES" sz="900" b="1" u="none" strike="noStrike" dirty="0">
                          <a:effectLst/>
                          <a:latin typeface="Verdana" panose="020B0604030504040204" pitchFamily="34" charset="0"/>
                          <a:ea typeface="Verdana" panose="020B0604030504040204" pitchFamily="34" charset="0"/>
                        </a:rPr>
                        <a:t>Terminar el proceso de implementación tecnológica del SETP.</a:t>
                      </a:r>
                      <a:endParaRPr lang="es-ES" sz="900" b="1" i="0" u="none" strike="noStrike" dirty="0">
                        <a:solidFill>
                          <a:srgbClr val="000000"/>
                        </a:solidFill>
                        <a:effectLst/>
                        <a:latin typeface="Verdana" panose="020B0604030504040204" pitchFamily="34" charset="0"/>
                        <a:ea typeface="Verdana" panose="020B0604030504040204" pitchFamily="34" charset="0"/>
                      </a:endParaRPr>
                    </a:p>
                  </a:txBody>
                  <a:tcPr marL="108000" marR="72000" marT="9525" marB="0" anchor="ctr"/>
                </a:tc>
                <a:tc>
                  <a:txBody>
                    <a:bodyPr/>
                    <a:lstStyle/>
                    <a:p>
                      <a:pPr algn="l" fontAlgn="ctr">
                        <a:buNone/>
                      </a:pPr>
                      <a:r>
                        <a:rPr lang="es-ES" sz="900" u="none" strike="noStrike" dirty="0">
                          <a:effectLst/>
                          <a:latin typeface="Verdana" panose="020B0604030504040204" pitchFamily="34" charset="0"/>
                          <a:ea typeface="Verdana" panose="020B0604030504040204" pitchFamily="34" charset="0"/>
                        </a:rPr>
                        <a:t>Cerrar técnica, legal y financieramente el contrato tecnológico. </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Ente Gestor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Enero de 2026 </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tc>
                <a:tc>
                  <a:txBody>
                    <a:bodyPr/>
                    <a:lstStyle/>
                    <a:p>
                      <a:pPr algn="ctr" fontAlgn="ctr">
                        <a:buNone/>
                      </a:pPr>
                      <a:r>
                        <a:rPr lang="es-ES" sz="900" u="none" strike="noStrike" dirty="0">
                          <a:effectLst/>
                          <a:latin typeface="Verdana" panose="020B0604030504040204" pitchFamily="34" charset="0"/>
                          <a:ea typeface="Verdana" panose="020B0604030504040204" pitchFamily="34" charset="0"/>
                        </a:rPr>
                        <a:t>Se debe corregir fecha limine</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72000" marT="9525" marB="0" anchor="ctr"/>
                </a:tc>
                <a:tc rowSpan="3">
                  <a:txBody>
                    <a:bodyPr/>
                    <a:lstStyle/>
                    <a:p>
                      <a:pPr algn="ctr" fontAlgn="ctr">
                        <a:buNone/>
                      </a:pPr>
                      <a:r>
                        <a:rPr lang="es-CO" sz="900" b="0" i="0" u="none" strike="noStrike" dirty="0">
                          <a:solidFill>
                            <a:srgbClr val="000000"/>
                          </a:solidFill>
                          <a:effectLst/>
                          <a:latin typeface="Verdana" panose="020B0604030504040204" pitchFamily="34" charset="0"/>
                          <a:ea typeface="Verdana" panose="020B0604030504040204" pitchFamily="34" charset="0"/>
                        </a:rPr>
                        <a:t>EN EJECUCIÓN</a:t>
                      </a:r>
                    </a:p>
                  </a:txBody>
                  <a:tcPr marL="72000" marR="72000" marT="9525" marB="0" anchor="ctr"/>
                </a:tc>
                <a:extLst>
                  <a:ext uri="{0D108BD9-81ED-4DB2-BD59-A6C34878D82A}">
                    <a16:rowId xmlns:a16="http://schemas.microsoft.com/office/drawing/2014/main" val="4033645007"/>
                  </a:ext>
                </a:extLst>
              </a:tr>
              <a:tr h="535031">
                <a:tc vMerge="1">
                  <a:txBody>
                    <a:bodyPr/>
                    <a:lstStyle/>
                    <a:p>
                      <a:endParaRPr lang="es-CO"/>
                    </a:p>
                  </a:txBody>
                  <a:tcPr/>
                </a:tc>
                <a:tc>
                  <a:txBody>
                    <a:bodyPr/>
                    <a:lstStyle/>
                    <a:p>
                      <a:pPr algn="l" fontAlgn="ctr">
                        <a:buNone/>
                      </a:pPr>
                      <a:r>
                        <a:rPr lang="es-ES" sz="900" u="none" strike="noStrike" dirty="0">
                          <a:effectLst/>
                          <a:latin typeface="Verdana" panose="020B0604030504040204" pitchFamily="34" charset="0"/>
                          <a:ea typeface="Verdana" panose="020B0604030504040204" pitchFamily="34" charset="0"/>
                        </a:rPr>
                        <a:t>Garantizar la instalación del 60% de la tecnología de recaudo y el funcionamiento del SGCF.</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solidFill>
                      <a:schemeClr val="accent4">
                        <a:lumMod val="20000"/>
                        <a:lumOff val="80000"/>
                      </a:schemeClr>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Ente Gestor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jun-26</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900" u="none" strike="noStrike" dirty="0">
                          <a:effectLst/>
                          <a:latin typeface="Verdana" panose="020B0604030504040204" pitchFamily="34" charset="0"/>
                          <a:ea typeface="Verdana" panose="020B0604030504040204" pitchFamily="34" charset="0"/>
                        </a:rPr>
                        <a:t>Se adelantó proceso de proceso de concurso de méritos</a:t>
                      </a:r>
                      <a:endParaRPr lang="es-CO" sz="900" b="0" i="0" u="none" strike="noStrike" dirty="0">
                        <a:solidFill>
                          <a:srgbClr val="000000"/>
                        </a:solidFill>
                        <a:effectLst/>
                        <a:latin typeface="Verdana" panose="020B0604030504040204" pitchFamily="34" charset="0"/>
                        <a:ea typeface="Verdana" panose="020B0604030504040204" pitchFamily="34" charset="0"/>
                      </a:endParaRPr>
                    </a:p>
                    <a:p>
                      <a:pPr algn="ctr" fontAlgn="ctr">
                        <a:buNone/>
                      </a:pP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72000" marR="72000" marT="9525" marB="0" anchor="ctr">
                    <a:solidFill>
                      <a:schemeClr val="accent4">
                        <a:lumMod val="20000"/>
                        <a:lumOff val="80000"/>
                      </a:schemeClr>
                    </a:solidFill>
                  </a:tcPr>
                </a:tc>
                <a:tc vMerge="1">
                  <a:txBody>
                    <a:bodyPr/>
                    <a:lstStyle/>
                    <a:p>
                      <a:pPr algn="ctr" fontAlgn="ctr">
                        <a:buNone/>
                      </a:pPr>
                      <a:endParaRPr lang="es-CO" sz="1100" b="0" i="0" u="none" strike="noStrike" dirty="0">
                        <a:solidFill>
                          <a:srgbClr val="000000"/>
                        </a:solidFill>
                        <a:effectLst/>
                        <a:latin typeface="Cambria" panose="02040503050406030204" pitchFamily="18" charset="0"/>
                      </a:endParaRPr>
                    </a:p>
                  </a:txBody>
                  <a:tcPr marL="72000" marR="72000" marT="9525" marB="0" anchor="ctr">
                    <a:solidFill>
                      <a:schemeClr val="accent4">
                        <a:lumMod val="20000"/>
                        <a:lumOff val="80000"/>
                      </a:schemeClr>
                    </a:solidFill>
                  </a:tcPr>
                </a:tc>
                <a:extLst>
                  <a:ext uri="{0D108BD9-81ED-4DB2-BD59-A6C34878D82A}">
                    <a16:rowId xmlns:a16="http://schemas.microsoft.com/office/drawing/2014/main" val="1382612711"/>
                  </a:ext>
                </a:extLst>
              </a:tr>
              <a:tr h="403147">
                <a:tc vMerge="1">
                  <a:txBody>
                    <a:bodyPr/>
                    <a:lstStyle/>
                    <a:p>
                      <a:endParaRPr lang="es-CO"/>
                    </a:p>
                  </a:txBody>
                  <a:tcPr/>
                </a:tc>
                <a:tc>
                  <a:txBody>
                    <a:bodyPr/>
                    <a:lstStyle/>
                    <a:p>
                      <a:pPr algn="l" fontAlgn="ctr">
                        <a:buNone/>
                      </a:pPr>
                      <a:r>
                        <a:rPr lang="es-ES" sz="900" u="none" strike="noStrike" dirty="0">
                          <a:effectLst/>
                          <a:latin typeface="Verdana" panose="020B0604030504040204" pitchFamily="34" charset="0"/>
                          <a:ea typeface="Verdana" panose="020B0604030504040204" pitchFamily="34" charset="0"/>
                        </a:rPr>
                        <a:t>Garantizar la instalación del 100% de la tecnología de recaudo.</a:t>
                      </a:r>
                      <a:endParaRPr lang="es-ES" sz="900" b="0" i="0" u="none" strike="noStrike" dirty="0">
                        <a:solidFill>
                          <a:srgbClr val="000000"/>
                        </a:solidFill>
                        <a:effectLst/>
                        <a:latin typeface="Verdana" panose="020B0604030504040204" pitchFamily="34" charset="0"/>
                        <a:ea typeface="Verdana" panose="020B0604030504040204" pitchFamily="34" charset="0"/>
                      </a:endParaRPr>
                    </a:p>
                  </a:txBody>
                  <a:tcPr marL="72000" marR="108000" marT="9525" marB="0" anchor="ctr">
                    <a:solidFill>
                      <a:schemeClr val="accent4">
                        <a:lumMod val="20000"/>
                        <a:lumOff val="80000"/>
                      </a:schemeClr>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Ente Gestor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a:txBody>
                    <a:bodyPr/>
                    <a:lstStyle/>
                    <a:p>
                      <a:pPr algn="just" fontAlgn="ctr">
                        <a:buNone/>
                      </a:pPr>
                      <a:r>
                        <a:rPr lang="es-CO" sz="900" u="none" strike="noStrike" dirty="0">
                          <a:effectLst/>
                          <a:latin typeface="Verdana" panose="020B0604030504040204" pitchFamily="34" charset="0"/>
                          <a:ea typeface="Verdana" panose="020B0604030504040204" pitchFamily="34" charset="0"/>
                        </a:rPr>
                        <a:t>Diciembre de 2026</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solidFill>
                      <a:schemeClr val="accent4">
                        <a:lumMod val="20000"/>
                        <a:lumOff val="80000"/>
                      </a:schemeClr>
                    </a:solidFill>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872633701"/>
                  </a:ext>
                </a:extLst>
              </a:tr>
            </a:tbl>
          </a:graphicData>
        </a:graphic>
      </p:graphicFrame>
    </p:spTree>
    <p:extLst>
      <p:ext uri="{BB962C8B-B14F-4D97-AF65-F5344CB8AC3E}">
        <p14:creationId xmlns:p14="http://schemas.microsoft.com/office/powerpoint/2010/main" val="3903279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956CF-9236-5B21-3A01-8FAB93295E79}"/>
            </a:ext>
          </a:extLst>
        </p:cNvPr>
        <p:cNvGrpSpPr/>
        <p:nvPr/>
      </p:nvGrpSpPr>
      <p:grpSpPr>
        <a:xfrm>
          <a:off x="0" y="0"/>
          <a:ext cx="0" cy="0"/>
          <a:chOff x="0" y="0"/>
          <a:chExt cx="0" cy="0"/>
        </a:xfrm>
      </p:grpSpPr>
      <p:graphicFrame>
        <p:nvGraphicFramePr>
          <p:cNvPr id="27" name="Tabla 26">
            <a:extLst>
              <a:ext uri="{FF2B5EF4-FFF2-40B4-BE49-F238E27FC236}">
                <a16:creationId xmlns:a16="http://schemas.microsoft.com/office/drawing/2014/main" id="{820B8CFA-87C4-9D07-DCD8-C26EA61344A0}"/>
              </a:ext>
            </a:extLst>
          </p:cNvPr>
          <p:cNvGraphicFramePr>
            <a:graphicFrameLocks noGrp="1"/>
          </p:cNvGraphicFramePr>
          <p:nvPr>
            <p:extLst>
              <p:ext uri="{D42A27DB-BD31-4B8C-83A1-F6EECF244321}">
                <p14:modId xmlns:p14="http://schemas.microsoft.com/office/powerpoint/2010/main" val="2294171262"/>
              </p:ext>
            </p:extLst>
          </p:nvPr>
        </p:nvGraphicFramePr>
        <p:xfrm>
          <a:off x="441960" y="198121"/>
          <a:ext cx="10927081" cy="6260986"/>
        </p:xfrm>
        <a:graphic>
          <a:graphicData uri="http://schemas.openxmlformats.org/drawingml/2006/table">
            <a:tbl>
              <a:tblPr>
                <a:tableStyleId>{5DA37D80-6434-44D0-A028-1B22A696006F}</a:tableStyleId>
              </a:tblPr>
              <a:tblGrid>
                <a:gridCol w="1194567">
                  <a:extLst>
                    <a:ext uri="{9D8B030D-6E8A-4147-A177-3AD203B41FA5}">
                      <a16:colId xmlns:a16="http://schemas.microsoft.com/office/drawing/2014/main" val="2987767299"/>
                    </a:ext>
                  </a:extLst>
                </a:gridCol>
                <a:gridCol w="3436358">
                  <a:extLst>
                    <a:ext uri="{9D8B030D-6E8A-4147-A177-3AD203B41FA5}">
                      <a16:colId xmlns:a16="http://schemas.microsoft.com/office/drawing/2014/main" val="2453100126"/>
                    </a:ext>
                  </a:extLst>
                </a:gridCol>
                <a:gridCol w="1173591">
                  <a:extLst>
                    <a:ext uri="{9D8B030D-6E8A-4147-A177-3AD203B41FA5}">
                      <a16:colId xmlns:a16="http://schemas.microsoft.com/office/drawing/2014/main" val="993882143"/>
                    </a:ext>
                  </a:extLst>
                </a:gridCol>
                <a:gridCol w="1363903">
                  <a:extLst>
                    <a:ext uri="{9D8B030D-6E8A-4147-A177-3AD203B41FA5}">
                      <a16:colId xmlns:a16="http://schemas.microsoft.com/office/drawing/2014/main" val="3515750906"/>
                    </a:ext>
                  </a:extLst>
                </a:gridCol>
                <a:gridCol w="1934839">
                  <a:extLst>
                    <a:ext uri="{9D8B030D-6E8A-4147-A177-3AD203B41FA5}">
                      <a16:colId xmlns:a16="http://schemas.microsoft.com/office/drawing/2014/main" val="1643348253"/>
                    </a:ext>
                  </a:extLst>
                </a:gridCol>
                <a:gridCol w="1823823">
                  <a:extLst>
                    <a:ext uri="{9D8B030D-6E8A-4147-A177-3AD203B41FA5}">
                      <a16:colId xmlns:a16="http://schemas.microsoft.com/office/drawing/2014/main" val="3843475632"/>
                    </a:ext>
                  </a:extLst>
                </a:gridCol>
              </a:tblGrid>
              <a:tr h="305886">
                <a:tc>
                  <a:txBody>
                    <a:bodyPr/>
                    <a:lstStyle/>
                    <a:p>
                      <a:pPr algn="ctr" fontAlgn="ctr">
                        <a:buNone/>
                      </a:pPr>
                      <a:r>
                        <a:rPr lang="es-CO" sz="1000" b="1" u="none" strike="noStrike" dirty="0">
                          <a:effectLst/>
                          <a:latin typeface="+mn-lt"/>
                        </a:rPr>
                        <a:t>PROBLEMA CRÍTICO</a:t>
                      </a:r>
                      <a:endParaRPr lang="es-CO" sz="1000" b="1" i="0" u="none" strike="noStrike" dirty="0">
                        <a:solidFill>
                          <a:srgbClr val="000000"/>
                        </a:solidFill>
                        <a:effectLst/>
                        <a:latin typeface="+mn-lt"/>
                      </a:endParaRPr>
                    </a:p>
                  </a:txBody>
                  <a:tcPr marL="9525" marR="9525" marT="9525" marB="0" anchor="ctr">
                    <a:solidFill>
                      <a:schemeClr val="bg2"/>
                    </a:solidFill>
                  </a:tcPr>
                </a:tc>
                <a:tc>
                  <a:txBody>
                    <a:bodyPr/>
                    <a:lstStyle/>
                    <a:p>
                      <a:pPr algn="ctr" fontAlgn="ctr">
                        <a:buNone/>
                      </a:pPr>
                      <a:r>
                        <a:rPr lang="es-CO" sz="1000" b="1" u="none" strike="noStrike" dirty="0">
                          <a:effectLst/>
                          <a:latin typeface="+mn-lt"/>
                        </a:rPr>
                        <a:t>COMPROMISO</a:t>
                      </a:r>
                      <a:endParaRPr lang="es-CO" sz="1000" b="1" i="0" u="none" strike="noStrike" dirty="0">
                        <a:solidFill>
                          <a:srgbClr val="000000"/>
                        </a:solidFill>
                        <a:effectLst/>
                        <a:latin typeface="+mn-lt"/>
                      </a:endParaRPr>
                    </a:p>
                  </a:txBody>
                  <a:tcPr marL="9525" marR="9525" marT="9525" marB="0" anchor="ctr">
                    <a:solidFill>
                      <a:schemeClr val="bg2"/>
                    </a:solidFill>
                  </a:tcPr>
                </a:tc>
                <a:tc>
                  <a:txBody>
                    <a:bodyPr/>
                    <a:lstStyle/>
                    <a:p>
                      <a:pPr algn="ctr" fontAlgn="ctr">
                        <a:buNone/>
                      </a:pPr>
                      <a:r>
                        <a:rPr lang="es-CO" sz="1000" b="1" u="none" strike="noStrike" dirty="0">
                          <a:effectLst/>
                          <a:latin typeface="+mn-lt"/>
                        </a:rPr>
                        <a:t>RESPONSABLE PRINCIPAL</a:t>
                      </a:r>
                      <a:endParaRPr lang="es-CO" sz="1000" b="1" i="0" u="none" strike="noStrike" dirty="0">
                        <a:solidFill>
                          <a:srgbClr val="000000"/>
                        </a:solidFill>
                        <a:effectLst/>
                        <a:latin typeface="+mn-lt"/>
                      </a:endParaRPr>
                    </a:p>
                  </a:txBody>
                  <a:tcPr marL="9525" marR="9525" marT="9525" marB="0" anchor="ctr">
                    <a:solidFill>
                      <a:schemeClr val="bg2"/>
                    </a:solidFill>
                  </a:tcPr>
                </a:tc>
                <a:tc>
                  <a:txBody>
                    <a:bodyPr/>
                    <a:lstStyle/>
                    <a:p>
                      <a:pPr algn="ctr" fontAlgn="ctr">
                        <a:buNone/>
                      </a:pPr>
                      <a:r>
                        <a:rPr lang="es-CO" sz="1000" b="1" u="none" strike="noStrike" dirty="0">
                          <a:effectLst/>
                          <a:latin typeface="+mn-lt"/>
                        </a:rPr>
                        <a:t>FECHA LÍMITE</a:t>
                      </a:r>
                      <a:endParaRPr lang="es-CO" sz="1000" b="1" i="0" u="none" strike="noStrike" dirty="0">
                        <a:solidFill>
                          <a:srgbClr val="000000"/>
                        </a:solidFill>
                        <a:effectLst/>
                        <a:latin typeface="+mn-lt"/>
                      </a:endParaRPr>
                    </a:p>
                  </a:txBody>
                  <a:tcPr marL="9525" marR="9525" marT="9525" marB="0" anchor="ctr">
                    <a:solidFill>
                      <a:schemeClr val="bg2"/>
                    </a:solidFill>
                  </a:tcPr>
                </a:tc>
                <a:tc>
                  <a:txBody>
                    <a:bodyPr/>
                    <a:lstStyle/>
                    <a:p>
                      <a:pPr algn="ctr" fontAlgn="ctr">
                        <a:buNone/>
                      </a:pPr>
                      <a:r>
                        <a:rPr lang="es-CO" sz="1000" b="1" u="none" strike="noStrike" dirty="0">
                          <a:effectLst/>
                          <a:latin typeface="+mn-lt"/>
                        </a:rPr>
                        <a:t>Actividad realizada</a:t>
                      </a:r>
                      <a:endParaRPr lang="es-CO" sz="1000" b="1" i="0" u="none" strike="noStrike" dirty="0">
                        <a:solidFill>
                          <a:srgbClr val="000000"/>
                        </a:solidFill>
                        <a:effectLst/>
                        <a:latin typeface="+mn-lt"/>
                      </a:endParaRPr>
                    </a:p>
                  </a:txBody>
                  <a:tcPr marL="9525" marR="9525" marT="9525" marB="0" anchor="ctr">
                    <a:solidFill>
                      <a:schemeClr val="bg2"/>
                    </a:solidFill>
                  </a:tcPr>
                </a:tc>
                <a:tc>
                  <a:txBody>
                    <a:bodyPr/>
                    <a:lstStyle/>
                    <a:p>
                      <a:pPr algn="ctr" fontAlgn="ctr">
                        <a:buNone/>
                      </a:pPr>
                      <a:r>
                        <a:rPr lang="es-CO" sz="1000" b="1" i="0" u="none" strike="noStrike" dirty="0">
                          <a:solidFill>
                            <a:srgbClr val="000000"/>
                          </a:solidFill>
                          <a:effectLst/>
                          <a:latin typeface="+mn-lt"/>
                        </a:rPr>
                        <a:t>ESTADO</a:t>
                      </a:r>
                    </a:p>
                  </a:txBody>
                  <a:tcPr marL="9525" marR="9525" marT="9525" marB="0" anchor="ctr">
                    <a:solidFill>
                      <a:schemeClr val="bg2"/>
                    </a:solidFill>
                  </a:tcPr>
                </a:tc>
                <a:extLst>
                  <a:ext uri="{0D108BD9-81ED-4DB2-BD59-A6C34878D82A}">
                    <a16:rowId xmlns:a16="http://schemas.microsoft.com/office/drawing/2014/main" val="3277547115"/>
                  </a:ext>
                </a:extLst>
              </a:tr>
              <a:tr h="305886">
                <a:tc rowSpan="2">
                  <a:txBody>
                    <a:bodyPr/>
                    <a:lstStyle/>
                    <a:p>
                      <a:pPr algn="just" fontAlgn="ctr">
                        <a:buNone/>
                      </a:pPr>
                      <a:r>
                        <a:rPr lang="es-CO" sz="1000" b="1" u="none" strike="noStrike" dirty="0">
                          <a:effectLst/>
                          <a:latin typeface="+mn-lt"/>
                        </a:rPr>
                        <a:t>Inicio de Operación Proyectado.</a:t>
                      </a:r>
                      <a:endParaRPr lang="es-CO" sz="1000" b="1" i="0" u="none" strike="noStrike" dirty="0">
                        <a:solidFill>
                          <a:srgbClr val="000000"/>
                        </a:solidFill>
                        <a:effectLst/>
                        <a:latin typeface="+mn-lt"/>
                      </a:endParaRPr>
                    </a:p>
                  </a:txBody>
                  <a:tcPr marL="9525" marR="9525" marT="9525" marB="0" anchor="ctr">
                    <a:solidFill>
                      <a:schemeClr val="accent4">
                        <a:lumMod val="20000"/>
                        <a:lumOff val="80000"/>
                      </a:schemeClr>
                    </a:solidFill>
                  </a:tcPr>
                </a:tc>
                <a:tc>
                  <a:txBody>
                    <a:bodyPr/>
                    <a:lstStyle/>
                    <a:p>
                      <a:pPr algn="just" fontAlgn="ctr">
                        <a:buNone/>
                      </a:pPr>
                      <a:r>
                        <a:rPr lang="es-ES" sz="1000" u="none" strike="noStrike" dirty="0">
                          <a:effectLst/>
                          <a:latin typeface="+mn-lt"/>
                        </a:rPr>
                        <a:t>Adelantar las actividades para la puesta en operación del 60% de las rutas SETP.</a:t>
                      </a:r>
                      <a:endParaRPr lang="es-ES"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a:txBody>
                    <a:bodyPr/>
                    <a:lstStyle/>
                    <a:p>
                      <a:pPr algn="just" fontAlgn="ctr">
                        <a:buNone/>
                      </a:pPr>
                      <a:r>
                        <a:rPr lang="es-CO" sz="1000" u="none" strike="noStrike" dirty="0">
                          <a:effectLst/>
                          <a:latin typeface="+mn-lt"/>
                        </a:rPr>
                        <a:t>Ente Gestor + Municipio</a:t>
                      </a: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a:txBody>
                    <a:bodyPr/>
                    <a:lstStyle/>
                    <a:p>
                      <a:pPr algn="just" fontAlgn="ctr">
                        <a:buNone/>
                      </a:pPr>
                      <a:r>
                        <a:rPr lang="es-CO" sz="1000" u="none" strike="noStrike" dirty="0">
                          <a:effectLst/>
                          <a:latin typeface="+mn-lt"/>
                        </a:rPr>
                        <a:t>Junio de 2026</a:t>
                      </a: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000" u="none" strike="noStrike" dirty="0">
                          <a:effectLst/>
                          <a:latin typeface="+mn-lt"/>
                        </a:rPr>
                        <a:t>Se adelantó proceso de </a:t>
                      </a:r>
                      <a:r>
                        <a:rPr lang="es-CO" sz="1000" u="none" strike="noStrike" dirty="0">
                          <a:effectLst/>
                        </a:rPr>
                        <a:t>proceso de concurso de méritos</a:t>
                      </a: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000" b="0" i="0" u="none" strike="noStrike" dirty="0">
                          <a:solidFill>
                            <a:srgbClr val="000000"/>
                          </a:solidFill>
                          <a:effectLst/>
                          <a:latin typeface="+mn-lt"/>
                        </a:rPr>
                        <a:t>EN EJECIÓN</a:t>
                      </a:r>
                    </a:p>
                  </a:txBody>
                  <a:tcPr marL="9525" marR="9525" marT="9525" marB="0" anchor="ctr">
                    <a:solidFill>
                      <a:schemeClr val="accent4">
                        <a:lumMod val="20000"/>
                        <a:lumOff val="80000"/>
                      </a:schemeClr>
                    </a:solidFill>
                  </a:tcPr>
                </a:tc>
                <a:extLst>
                  <a:ext uri="{0D108BD9-81ED-4DB2-BD59-A6C34878D82A}">
                    <a16:rowId xmlns:a16="http://schemas.microsoft.com/office/drawing/2014/main" val="90368065"/>
                  </a:ext>
                </a:extLst>
              </a:tr>
              <a:tr h="305886">
                <a:tc vMerge="1">
                  <a:txBody>
                    <a:bodyPr/>
                    <a:lstStyle/>
                    <a:p>
                      <a:endParaRPr lang="es-CO"/>
                    </a:p>
                  </a:txBody>
                  <a:tcPr/>
                </a:tc>
                <a:tc>
                  <a:txBody>
                    <a:bodyPr/>
                    <a:lstStyle/>
                    <a:p>
                      <a:pPr algn="l" fontAlgn="ctr">
                        <a:buNone/>
                      </a:pPr>
                      <a:r>
                        <a:rPr lang="es-ES" sz="1000" u="none" strike="noStrike" dirty="0">
                          <a:effectLst/>
                          <a:latin typeface="+mn-lt"/>
                        </a:rPr>
                        <a:t>Adelantar las actividades para la puesta en operación del 100% de las rutas SETP.</a:t>
                      </a:r>
                      <a:endParaRPr lang="es-ES"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a:txBody>
                    <a:bodyPr/>
                    <a:lstStyle/>
                    <a:p>
                      <a:pPr algn="l" fontAlgn="ctr">
                        <a:buNone/>
                      </a:pPr>
                      <a:r>
                        <a:rPr lang="es-CO" sz="1000" u="none" strike="noStrike" dirty="0">
                          <a:effectLst/>
                          <a:latin typeface="+mn-lt"/>
                        </a:rPr>
                        <a:t>Ente Gestor + Municipio</a:t>
                      </a: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a:txBody>
                    <a:bodyPr/>
                    <a:lstStyle/>
                    <a:p>
                      <a:pPr algn="l" fontAlgn="ctr">
                        <a:buNone/>
                      </a:pPr>
                      <a:r>
                        <a:rPr lang="es-CO" sz="1000" u="none" strike="noStrike" dirty="0">
                          <a:effectLst/>
                          <a:latin typeface="+mn-lt"/>
                        </a:rPr>
                        <a:t>Octubre de 2027</a:t>
                      </a: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vMerge="1">
                  <a:txBody>
                    <a:bodyPr/>
                    <a:lstStyle/>
                    <a:p>
                      <a:pPr algn="ctr" fontAlgn="ctr">
                        <a:buNone/>
                      </a:pPr>
                      <a:endParaRPr lang="es-CO" sz="1400" b="0" i="0" u="none" strike="noStrike" dirty="0">
                        <a:solidFill>
                          <a:srgbClr val="000000"/>
                        </a:solidFill>
                        <a:effectLst/>
                        <a:latin typeface="Cambria" panose="02040503050406030204" pitchFamily="18" charset="0"/>
                      </a:endParaRPr>
                    </a:p>
                  </a:txBody>
                  <a:tcPr marL="9525" marR="9525" marT="9525" marB="0" anchor="ctr"/>
                </a:tc>
                <a:tc vMerge="1">
                  <a:txBody>
                    <a:bodyPr/>
                    <a:lstStyle/>
                    <a:p>
                      <a:endParaRPr lang="es-CO"/>
                    </a:p>
                  </a:txBody>
                  <a:tcPr/>
                </a:tc>
                <a:extLst>
                  <a:ext uri="{0D108BD9-81ED-4DB2-BD59-A6C34878D82A}">
                    <a16:rowId xmlns:a16="http://schemas.microsoft.com/office/drawing/2014/main" val="2353122094"/>
                  </a:ext>
                </a:extLst>
              </a:tr>
              <a:tr h="2704583">
                <a:tc rowSpan="3">
                  <a:txBody>
                    <a:bodyPr/>
                    <a:lstStyle/>
                    <a:p>
                      <a:pPr algn="l" fontAlgn="ctr">
                        <a:buNone/>
                      </a:pPr>
                      <a:r>
                        <a:rPr lang="es-ES" sz="1000" b="1" u="none" strike="noStrike" dirty="0">
                          <a:effectLst/>
                          <a:latin typeface="+mn-lt"/>
                        </a:rPr>
                        <a:t>Problemas de diferencia entre la Tarifa Técnica y la Tarifa al Usuario (Déficit Operacional).</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p>
                    <a:p>
                      <a:pPr algn="l" fontAlgn="ctr">
                        <a:buNone/>
                      </a:pPr>
                      <a:r>
                        <a:rPr lang="es-CO" sz="1000" u="none" strike="noStrike" dirty="0">
                          <a:effectLst/>
                          <a:latin typeface="+mn-lt"/>
                        </a:rPr>
                        <a:t> </a:t>
                      </a:r>
                      <a:endParaRPr lang="es-CO" sz="1000" b="0" i="0" u="none" strike="noStrike" dirty="0">
                        <a:solidFill>
                          <a:srgbClr val="000000"/>
                        </a:solidFill>
                        <a:effectLst/>
                        <a:latin typeface="+mn-lt"/>
                      </a:endParaRPr>
                    </a:p>
                  </a:txBody>
                  <a:tcPr marL="108000" marR="9525" marT="9525" marB="0" anchor="ctr"/>
                </a:tc>
                <a:tc>
                  <a:txBody>
                    <a:bodyPr/>
                    <a:lstStyle/>
                    <a:p>
                      <a:pPr algn="just" fontAlgn="ctr">
                        <a:buNone/>
                      </a:pPr>
                      <a:r>
                        <a:rPr lang="es-ES" sz="1000" b="1" u="none" strike="noStrike" dirty="0">
                          <a:effectLst/>
                          <a:latin typeface="+mn-lt"/>
                        </a:rPr>
                        <a:t>I. Actualizar los modelos financieros y necesidad de recursos en el FET.</a:t>
                      </a:r>
                    </a:p>
                    <a:p>
                      <a:pPr algn="just" fontAlgn="ctr">
                        <a:buNone/>
                      </a:pPr>
                      <a:r>
                        <a:rPr lang="es-ES" sz="1000" b="1" u="none" strike="noStrike" dirty="0">
                          <a:effectLst/>
                          <a:latin typeface="+mn-lt"/>
                        </a:rPr>
                        <a:t>II. Analizar e implementar fuentes de financiación para alimentar el FET.</a:t>
                      </a:r>
                    </a:p>
                    <a:p>
                      <a:pPr algn="just" fontAlgn="ctr">
                        <a:buNone/>
                      </a:pPr>
                      <a:r>
                        <a:rPr lang="es-ES" sz="1000" b="1" u="none" strike="noStrike" dirty="0">
                          <a:effectLst/>
                          <a:latin typeface="+mn-lt"/>
                        </a:rPr>
                        <a:t>a. </a:t>
                      </a:r>
                      <a:r>
                        <a:rPr lang="es-ES" sz="1000" u="none" strike="noStrike" dirty="0">
                          <a:effectLst/>
                          <a:latin typeface="+mn-lt"/>
                        </a:rPr>
                        <a:t>Revisar normativa base, donde se valide que los instrumentos de financiación sean compatibles con el POT, estatuto tributario y acuerdos vigentes, así como las competencias territoriales.</a:t>
                      </a:r>
                    </a:p>
                    <a:p>
                      <a:pPr algn="just" fontAlgn="ctr">
                        <a:buNone/>
                      </a:pPr>
                      <a:r>
                        <a:rPr lang="es-ES" sz="1000" b="1" u="none" strike="noStrike" dirty="0">
                          <a:effectLst/>
                          <a:latin typeface="+mn-lt"/>
                        </a:rPr>
                        <a:t>b</a:t>
                      </a:r>
                      <a:r>
                        <a:rPr lang="es-ES" sz="1000" u="none" strike="noStrike" dirty="0">
                          <a:effectLst/>
                          <a:latin typeface="+mn-lt"/>
                        </a:rPr>
                        <a:t>. Diagnóstico de fuentes actuales del sistema</a:t>
                      </a:r>
                    </a:p>
                    <a:p>
                      <a:pPr algn="just" fontAlgn="ctr">
                        <a:buNone/>
                      </a:pPr>
                      <a:r>
                        <a:rPr lang="es-CO" sz="1000" b="1" u="none" strike="noStrike" dirty="0">
                          <a:effectLst/>
                          <a:latin typeface="+mn-lt"/>
                        </a:rPr>
                        <a:t>c</a:t>
                      </a:r>
                      <a:r>
                        <a:rPr lang="es-CO" sz="1000" u="none" strike="noStrike" dirty="0">
                          <a:effectLst/>
                          <a:latin typeface="+mn-lt"/>
                        </a:rPr>
                        <a:t>. Definir fuentes adicionales o ajustes de acuerdo:</a:t>
                      </a:r>
                    </a:p>
                    <a:p>
                      <a:pPr algn="just" fontAlgn="ctr">
                        <a:buNone/>
                      </a:pPr>
                      <a:r>
                        <a:rPr lang="es-CO" sz="1000" u="none" strike="noStrike" dirty="0">
                          <a:effectLst/>
                          <a:latin typeface="+mn-lt"/>
                        </a:rPr>
                        <a:t>- Recursos territoriales</a:t>
                      </a:r>
                    </a:p>
                    <a:p>
                      <a:pPr algn="just" fontAlgn="ctr">
                        <a:buNone/>
                      </a:pPr>
                      <a:r>
                        <a:rPr lang="es-ES" sz="1000" u="none" strike="noStrike" dirty="0">
                          <a:effectLst/>
                          <a:latin typeface="+mn-lt"/>
                        </a:rPr>
                        <a:t>- Contribución por el servicio de parqueadero o de estacionamiento en vía</a:t>
                      </a:r>
                    </a:p>
                    <a:p>
                      <a:pPr algn="just" fontAlgn="ctr">
                        <a:buNone/>
                      </a:pPr>
                      <a:r>
                        <a:rPr lang="es-CO" sz="1000" u="none" strike="noStrike" dirty="0">
                          <a:effectLst/>
                          <a:latin typeface="+mn-lt"/>
                        </a:rPr>
                        <a:t>- Estacionamiento en vía pública</a:t>
                      </a:r>
                    </a:p>
                    <a:p>
                      <a:pPr algn="just" fontAlgn="ctr">
                        <a:buNone/>
                      </a:pPr>
                      <a:r>
                        <a:rPr lang="es-ES" sz="1000" u="none" strike="noStrike" dirty="0">
                          <a:effectLst/>
                          <a:latin typeface="+mn-lt"/>
                        </a:rPr>
                        <a:t>- Contraprestación por el acceso a zonas con infraestructuras</a:t>
                      </a:r>
                    </a:p>
                    <a:p>
                      <a:pPr marL="171450" indent="-171450" algn="just" fontAlgn="ctr">
                        <a:buFontTx/>
                        <a:buChar char="-"/>
                      </a:pPr>
                      <a:r>
                        <a:rPr lang="es-ES" sz="1000" u="none" strike="noStrike" kern="1200" dirty="0">
                          <a:solidFill>
                            <a:schemeClr val="tx1"/>
                          </a:solidFill>
                          <a:effectLst/>
                          <a:latin typeface="+mn-lt"/>
                          <a:ea typeface="+mn-ea"/>
                          <a:cs typeface="+mn-cs"/>
                        </a:rPr>
                        <a:t>Contraprestación</a:t>
                      </a:r>
                      <a:r>
                        <a:rPr lang="es-ES" sz="1000" u="none" strike="noStrike" dirty="0">
                          <a:effectLst/>
                          <a:latin typeface="+mn-lt"/>
                        </a:rPr>
                        <a:t> por acceso a áreas con restricción vehicular o por circulación en el </a:t>
                      </a:r>
                      <a:r>
                        <a:rPr lang="es-ES" sz="1000" u="none" strike="noStrike" kern="1200" dirty="0">
                          <a:solidFill>
                            <a:schemeClr val="tx1"/>
                          </a:solidFill>
                          <a:effectLst/>
                          <a:latin typeface="+mn-lt"/>
                          <a:ea typeface="+mn-ea"/>
                          <a:cs typeface="+mn-cs"/>
                        </a:rPr>
                        <a:t>territorio</a:t>
                      </a:r>
                    </a:p>
                  </a:txBody>
                  <a:tcPr marL="144000" marR="216000" marT="36000" marB="0" anchor="ctr"/>
                </a:tc>
                <a:tc rowSpan="3">
                  <a:txBody>
                    <a:bodyPr/>
                    <a:lstStyle/>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CO" sz="1000" u="none" strike="noStrike" dirty="0">
                          <a:effectLst/>
                          <a:latin typeface="+mn-lt"/>
                        </a:rPr>
                        <a:t>Ente Gestor</a:t>
                      </a:r>
                    </a:p>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CO" sz="1000" u="none" strike="noStrike" dirty="0">
                          <a:effectLst/>
                          <a:latin typeface="+mn-lt"/>
                        </a:rPr>
                        <a:t>Operador del Sistema</a:t>
                      </a:r>
                    </a:p>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CO" sz="1000" u="none" strike="noStrike" dirty="0">
                          <a:effectLst/>
                          <a:latin typeface="+mn-lt"/>
                        </a:rPr>
                        <a:t>Alcaldía Municipio</a:t>
                      </a:r>
                    </a:p>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ES" sz="1000" u="none" strike="noStrike" dirty="0">
                          <a:effectLst/>
                          <a:latin typeface="+mn-lt"/>
                        </a:rPr>
                        <a:t>Secretaría de Tránsito y Transporte </a:t>
                      </a:r>
                    </a:p>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CO" sz="1000" u="none" strike="noStrike" dirty="0">
                          <a:effectLst/>
                          <a:latin typeface="+mn-lt"/>
                        </a:rPr>
                        <a:t>Secretaría de Hacienda/ Tesorería</a:t>
                      </a:r>
                    </a:p>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ES" sz="1000" u="none" strike="noStrike" dirty="0">
                          <a:effectLst/>
                          <a:latin typeface="+mn-lt"/>
                        </a:rPr>
                        <a:t>Secretaría de Planeación o quien haga sus veces</a:t>
                      </a:r>
                    </a:p>
                    <a:p>
                      <a:pPr marL="171450" marR="0" lvl="0" indent="-171450" algn="l" defTabSz="914400" rtl="0" eaLnBrk="1" fontAlgn="ctr" latinLnBrk="0" hangingPunct="1">
                        <a:lnSpc>
                          <a:spcPct val="100000"/>
                        </a:lnSpc>
                        <a:spcBef>
                          <a:spcPts val="0"/>
                        </a:spcBef>
                        <a:spcAft>
                          <a:spcPts val="0"/>
                        </a:spcAft>
                        <a:buClrTx/>
                        <a:buSzTx/>
                        <a:buFontTx/>
                        <a:buChar char="-"/>
                        <a:tabLst/>
                        <a:defRPr/>
                      </a:pPr>
                      <a:r>
                        <a:rPr lang="es-CO" sz="1000" u="none" strike="noStrike" dirty="0">
                          <a:effectLst/>
                          <a:latin typeface="+mn-lt"/>
                        </a:rPr>
                        <a:t>Oficina Jurídica – Contractual</a:t>
                      </a:r>
                      <a:endParaRPr lang="es-CO" sz="1000" b="0" i="0" u="none" strike="noStrike" dirty="0">
                        <a:solidFill>
                          <a:srgbClr val="000000"/>
                        </a:solidFill>
                        <a:effectLst/>
                        <a:latin typeface="+mn-lt"/>
                      </a:endParaRPr>
                    </a:p>
                    <a:p>
                      <a:pPr algn="just" fontAlgn="ctr">
                        <a:buNone/>
                      </a:pPr>
                      <a:endParaRPr lang="es-CO" sz="1000" b="0" i="0" u="none" strike="noStrike" dirty="0">
                        <a:solidFill>
                          <a:srgbClr val="000000"/>
                        </a:solidFill>
                        <a:effectLst/>
                        <a:latin typeface="+mn-lt"/>
                      </a:endParaRPr>
                    </a:p>
                    <a:p>
                      <a:pPr algn="l" fontAlgn="ctr">
                        <a:buNone/>
                      </a:pPr>
                      <a:endParaRPr lang="es-CO" sz="1000" b="0" i="0" u="none" strike="noStrike" dirty="0">
                        <a:solidFill>
                          <a:srgbClr val="000000"/>
                        </a:solidFill>
                        <a:effectLst/>
                        <a:latin typeface="+mn-lt"/>
                      </a:endParaRPr>
                    </a:p>
                  </a:txBody>
                  <a:tcPr marL="9525" marR="180000" marT="9525" marB="0" anchor="ctr"/>
                </a:tc>
                <a:tc rowSpan="3">
                  <a:txBody>
                    <a:bodyPr/>
                    <a:lstStyle/>
                    <a:p>
                      <a:pPr marL="285750" indent="-285750" algn="l" fontAlgn="ctr">
                        <a:buAutoNum type="romanUcPeriod"/>
                      </a:pPr>
                      <a:r>
                        <a:rPr lang="es-CO" sz="1000" u="none" strike="noStrike" dirty="0">
                          <a:effectLst/>
                          <a:latin typeface="+mn-lt"/>
                        </a:rPr>
                        <a:t>15 diciembre 2026</a:t>
                      </a:r>
                    </a:p>
                    <a:p>
                      <a:pPr marL="285750" marR="0" lvl="0" indent="-285750" algn="l" defTabSz="914400" rtl="0" eaLnBrk="1" fontAlgn="ctr" latinLnBrk="0" hangingPunct="1">
                        <a:lnSpc>
                          <a:spcPct val="100000"/>
                        </a:lnSpc>
                        <a:spcBef>
                          <a:spcPts val="0"/>
                        </a:spcBef>
                        <a:spcAft>
                          <a:spcPts val="0"/>
                        </a:spcAft>
                        <a:buClrTx/>
                        <a:buSzTx/>
                        <a:buFontTx/>
                        <a:buAutoNum type="romanUcPeriod"/>
                        <a:tabLst/>
                        <a:defRPr/>
                      </a:pPr>
                      <a:r>
                        <a:rPr lang="es-ES" sz="1000" u="none" strike="noStrike" dirty="0">
                          <a:effectLst/>
                          <a:latin typeface="+mn-lt"/>
                        </a:rPr>
                        <a:t>II. Numerales a, b y c   4 meses</a:t>
                      </a:r>
                    </a:p>
                    <a:p>
                      <a:pPr marL="285750" marR="0" lvl="0" indent="-285750" algn="l" defTabSz="914400" rtl="0" eaLnBrk="1" fontAlgn="ctr" latinLnBrk="0" hangingPunct="1">
                        <a:lnSpc>
                          <a:spcPct val="100000"/>
                        </a:lnSpc>
                        <a:spcBef>
                          <a:spcPts val="0"/>
                        </a:spcBef>
                        <a:spcAft>
                          <a:spcPts val="0"/>
                        </a:spcAft>
                        <a:buClrTx/>
                        <a:buSzTx/>
                        <a:buFontTx/>
                        <a:buAutoNum type="romanUcPeriod"/>
                        <a:tabLst/>
                        <a:defRPr/>
                      </a:pPr>
                      <a:r>
                        <a:rPr lang="es-ES" sz="1000" u="none" strike="noStrike" dirty="0">
                          <a:effectLst/>
                          <a:latin typeface="+mn-lt"/>
                        </a:rPr>
                        <a:t>Numerales d, e, f y g - 5 meses septiembre 2026</a:t>
                      </a:r>
                      <a:endParaRPr lang="es-ES" sz="1000" b="0" i="0" u="none" strike="noStrike" dirty="0">
                        <a:solidFill>
                          <a:srgbClr val="000000"/>
                        </a:solidFill>
                        <a:effectLst/>
                        <a:latin typeface="+mn-lt"/>
                      </a:endParaRPr>
                    </a:p>
                    <a:p>
                      <a:pPr marL="285750" marR="0" lvl="0" indent="-285750" algn="l" defTabSz="914400" rtl="0" eaLnBrk="1" fontAlgn="ctr" latinLnBrk="0" hangingPunct="1">
                        <a:lnSpc>
                          <a:spcPct val="100000"/>
                        </a:lnSpc>
                        <a:spcBef>
                          <a:spcPts val="0"/>
                        </a:spcBef>
                        <a:spcAft>
                          <a:spcPts val="0"/>
                        </a:spcAft>
                        <a:buClrTx/>
                        <a:buSzTx/>
                        <a:buFontTx/>
                        <a:buAutoNum type="romanUcPeriod"/>
                        <a:tabLst/>
                        <a:defRPr/>
                      </a:pPr>
                      <a:endParaRPr lang="es-ES" sz="1000" b="1" i="0" u="none" strike="noStrike" dirty="0">
                        <a:solidFill>
                          <a:srgbClr val="000000"/>
                        </a:solidFill>
                        <a:effectLst/>
                        <a:latin typeface="+mn-lt"/>
                      </a:endParaRPr>
                    </a:p>
                    <a:p>
                      <a:pPr marL="285750" indent="-285750" algn="ctr" fontAlgn="ctr">
                        <a:buAutoNum type="romanUcPeriod"/>
                      </a:pPr>
                      <a:endParaRPr lang="es-CO" sz="1000" b="1" i="0" u="none" strike="noStrike" dirty="0">
                        <a:solidFill>
                          <a:srgbClr val="000000"/>
                        </a:solidFill>
                        <a:effectLst/>
                        <a:latin typeface="+mn-lt"/>
                      </a:endParaRPr>
                    </a:p>
                    <a:p>
                      <a:pPr algn="ctr" fontAlgn="ctr">
                        <a:buNone/>
                      </a:pPr>
                      <a:r>
                        <a:rPr lang="es-CO" sz="1000" u="none" strike="noStrike" dirty="0">
                          <a:effectLst/>
                          <a:latin typeface="+mn-lt"/>
                        </a:rPr>
                        <a:t> </a:t>
                      </a:r>
                    </a:p>
                    <a:p>
                      <a:pPr algn="ctr" fontAlgn="ctr">
                        <a:buNone/>
                      </a:pPr>
                      <a:r>
                        <a:rPr lang="es-CO" sz="1000" u="none" strike="noStrike" dirty="0">
                          <a:effectLst/>
                          <a:latin typeface="+mn-lt"/>
                        </a:rPr>
                        <a:t> </a:t>
                      </a:r>
                    </a:p>
                    <a:p>
                      <a:pPr algn="ctr" fontAlgn="ctr">
                        <a:buNone/>
                      </a:pPr>
                      <a:r>
                        <a:rPr lang="es-CO" sz="1000" u="none" strike="noStrike" dirty="0">
                          <a:effectLst/>
                          <a:latin typeface="+mn-lt"/>
                        </a:rPr>
                        <a:t> </a:t>
                      </a:r>
                    </a:p>
                    <a:p>
                      <a:pPr algn="ctr" fontAlgn="ctr">
                        <a:buNone/>
                      </a:pPr>
                      <a:r>
                        <a:rPr lang="es-CO" sz="1000" u="none" strike="noStrike" dirty="0">
                          <a:effectLst/>
                          <a:latin typeface="+mn-lt"/>
                        </a:rPr>
                        <a:t> </a:t>
                      </a:r>
                    </a:p>
                    <a:p>
                      <a:pPr algn="ctr" fontAlgn="ctr">
                        <a:buNone/>
                      </a:pPr>
                      <a:r>
                        <a:rPr lang="es-CO" sz="1000" u="none" strike="noStrike" dirty="0">
                          <a:effectLst/>
                          <a:latin typeface="+mn-lt"/>
                        </a:rPr>
                        <a:t> </a:t>
                      </a:r>
                    </a:p>
                    <a:p>
                      <a:pPr algn="ctr" fontAlgn="ctr">
                        <a:buNone/>
                      </a:pPr>
                      <a:r>
                        <a:rPr lang="es-CO" sz="1000" u="none" strike="noStrike" dirty="0">
                          <a:effectLst/>
                          <a:latin typeface="+mn-lt"/>
                        </a:rPr>
                        <a:t> </a:t>
                      </a:r>
                    </a:p>
                    <a:p>
                      <a:pPr algn="ctr" fontAlgn="ctr">
                        <a:buNone/>
                      </a:pPr>
                      <a:r>
                        <a:rPr lang="es-CO" sz="1000" u="none" strike="noStrike" dirty="0">
                          <a:effectLst/>
                          <a:latin typeface="+mn-lt"/>
                        </a:rPr>
                        <a:t> </a:t>
                      </a:r>
                      <a:endParaRPr lang="es-CO" sz="1000" b="0" i="0" u="none" strike="noStrike" dirty="0">
                        <a:solidFill>
                          <a:srgbClr val="000000"/>
                        </a:solidFill>
                        <a:effectLst/>
                        <a:latin typeface="+mn-lt"/>
                      </a:endParaRPr>
                    </a:p>
                  </a:txBody>
                  <a:tcPr marL="36000" marR="144000" marT="9525" marB="0" anchor="ctr"/>
                </a:tc>
                <a:tc rowSpan="3">
                  <a:txBody>
                    <a:bodyPr/>
                    <a:lstStyle/>
                    <a:p>
                      <a:pPr algn="ctr" fontAlgn="ctr">
                        <a:buNone/>
                      </a:pPr>
                      <a:r>
                        <a:rPr lang="es-CO" sz="1000" b="0" i="0" u="none" strike="noStrike" dirty="0">
                          <a:solidFill>
                            <a:srgbClr val="000000"/>
                          </a:solidFill>
                          <a:effectLst/>
                          <a:latin typeface="+mn-lt"/>
                        </a:rPr>
                        <a:t>Se cuenta con fuente multas de tránsito </a:t>
                      </a:r>
                    </a:p>
                    <a:p>
                      <a:pPr algn="ctr" fontAlgn="ctr">
                        <a:buNone/>
                      </a:pPr>
                      <a:r>
                        <a:rPr lang="es-CO" sz="1000" b="0" i="0" u="none" strike="noStrike" dirty="0">
                          <a:solidFill>
                            <a:srgbClr val="000000"/>
                          </a:solidFill>
                          <a:effectLst/>
                          <a:latin typeface="+mn-lt"/>
                        </a:rPr>
                        <a:t>25% (2026)</a:t>
                      </a:r>
                    </a:p>
                    <a:p>
                      <a:pPr algn="ctr" fontAlgn="ctr">
                        <a:buNone/>
                      </a:pPr>
                      <a:r>
                        <a:rPr lang="es-CO" sz="1000" b="0" i="0" u="none" strike="noStrike" dirty="0">
                          <a:solidFill>
                            <a:srgbClr val="000000"/>
                          </a:solidFill>
                          <a:effectLst/>
                          <a:latin typeface="+mn-lt"/>
                        </a:rPr>
                        <a:t>30% (2027)</a:t>
                      </a:r>
                    </a:p>
                    <a:p>
                      <a:pPr algn="ctr" fontAlgn="ctr">
                        <a:buNone/>
                      </a:pPr>
                      <a:endParaRPr lang="es-CO" sz="1000" b="0" i="0" u="none" strike="noStrike" dirty="0">
                        <a:solidFill>
                          <a:srgbClr val="000000"/>
                        </a:solidFill>
                        <a:effectLst/>
                        <a:latin typeface="+mn-lt"/>
                      </a:endParaRPr>
                    </a:p>
                    <a:p>
                      <a:pPr algn="ctr" fontAlgn="ctr">
                        <a:buNone/>
                      </a:pPr>
                      <a:r>
                        <a:rPr lang="es-CO" sz="1000" b="0" i="0" u="none" strike="noStrike" dirty="0">
                          <a:solidFill>
                            <a:srgbClr val="000000"/>
                          </a:solidFill>
                          <a:effectLst/>
                          <a:latin typeface="+mn-lt"/>
                        </a:rPr>
                        <a:t>Se actualiza canasta de costos 2026</a:t>
                      </a:r>
                    </a:p>
                    <a:p>
                      <a:pPr algn="ctr" fontAlgn="ctr">
                        <a:buNone/>
                      </a:pPr>
                      <a:endParaRPr lang="es-CO" sz="1000" b="0" i="0" u="none" strike="noStrike" dirty="0">
                        <a:solidFill>
                          <a:srgbClr val="000000"/>
                        </a:solidFill>
                        <a:effectLst/>
                        <a:latin typeface="+mn-lt"/>
                      </a:endParaRPr>
                    </a:p>
                    <a:p>
                      <a:pPr algn="ctr" fontAlgn="ctr">
                        <a:buNone/>
                      </a:pPr>
                      <a:r>
                        <a:rPr lang="es-CO" sz="1000" b="0" i="0" u="none" strike="noStrike" dirty="0">
                          <a:solidFill>
                            <a:srgbClr val="000000"/>
                          </a:solidFill>
                          <a:effectLst/>
                          <a:latin typeface="+mn-lt"/>
                        </a:rPr>
                        <a:t>Se incremento $200 enero 2026 donde, la tarifa usuario quedando en $2,800</a:t>
                      </a:r>
                    </a:p>
                    <a:p>
                      <a:pPr algn="ctr" fontAlgn="ctr">
                        <a:buNone/>
                      </a:pP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000" b="0" i="0" u="none" strike="noStrike" dirty="0">
                          <a:solidFill>
                            <a:srgbClr val="000000"/>
                          </a:solidFill>
                          <a:effectLst/>
                          <a:latin typeface="+mn-lt"/>
                        </a:rPr>
                        <a:t>EN EJECIÓN</a:t>
                      </a:r>
                    </a:p>
                    <a:p>
                      <a:pPr algn="ctr" fontAlgn="ctr">
                        <a:buNone/>
                      </a:pPr>
                      <a:endParaRPr lang="es-CO" sz="1000" b="0" i="0" u="none" strike="noStrike" dirty="0">
                        <a:solidFill>
                          <a:srgbClr val="000000"/>
                        </a:solidFill>
                        <a:effectLst/>
                        <a:latin typeface="+mn-lt"/>
                      </a:endParaRPr>
                    </a:p>
                  </a:txBody>
                  <a:tcPr marL="9525" marR="9525" marT="9525" marB="0" anchor="ctr">
                    <a:solidFill>
                      <a:schemeClr val="accent4">
                        <a:lumMod val="20000"/>
                        <a:lumOff val="80000"/>
                      </a:schemeClr>
                    </a:solidFill>
                  </a:tcPr>
                </a:tc>
                <a:extLst>
                  <a:ext uri="{0D108BD9-81ED-4DB2-BD59-A6C34878D82A}">
                    <a16:rowId xmlns:a16="http://schemas.microsoft.com/office/drawing/2014/main" val="3482190382"/>
                  </a:ext>
                </a:extLst>
              </a:tr>
              <a:tr h="148308">
                <a:tc vMerge="1">
                  <a:txBody>
                    <a:bodyPr/>
                    <a:lstStyle/>
                    <a:p>
                      <a:endParaRPr lang="es-CO"/>
                    </a:p>
                  </a:txBody>
                  <a:tcPr/>
                </a:tc>
                <a:tc>
                  <a:txBody>
                    <a:bodyPr/>
                    <a:lstStyle/>
                    <a:p>
                      <a:pPr marL="171450" indent="-171450" algn="just" fontAlgn="ctr">
                        <a:buFontTx/>
                        <a:buChar char="-"/>
                      </a:pPr>
                      <a:r>
                        <a:rPr lang="es-ES" sz="1000" b="0" i="0" u="none" strike="noStrike" dirty="0">
                          <a:solidFill>
                            <a:srgbClr val="000000"/>
                          </a:solidFill>
                          <a:effectLst/>
                          <a:latin typeface="+mn-lt"/>
                        </a:rPr>
                        <a:t>Multas de tránsito</a:t>
                      </a:r>
                    </a:p>
                  </a:txBody>
                  <a:tcPr marL="144000" marR="216000" marT="0" marB="0" anchor="ctr">
                    <a:solidFill>
                      <a:schemeClr val="accent4">
                        <a:lumMod val="20000"/>
                        <a:lumOff val="80000"/>
                      </a:schemeClr>
                    </a:solidFill>
                  </a:tcPr>
                </a:tc>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999020777"/>
                  </a:ext>
                </a:extLst>
              </a:tr>
              <a:tr h="2386411">
                <a:tc vMerge="1">
                  <a:txBody>
                    <a:bodyPr/>
                    <a:lstStyle/>
                    <a:p>
                      <a:endParaRPr lang="es-CO"/>
                    </a:p>
                  </a:txBody>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ES" sz="1000" u="none" strike="noStrike" dirty="0">
                          <a:effectLst/>
                        </a:rPr>
                        <a:t>Además de las anteriores fuentes de financiación y pago, se </a:t>
                      </a:r>
                      <a:r>
                        <a:rPr lang="es-ES" sz="1000" u="none" strike="noStrike" kern="1200" dirty="0">
                          <a:solidFill>
                            <a:schemeClr val="tx1"/>
                          </a:solidFill>
                          <a:effectLst/>
                          <a:latin typeface="+mn-lt"/>
                          <a:ea typeface="+mn-ea"/>
                          <a:cs typeface="+mn-cs"/>
                        </a:rPr>
                        <a:t>podrán utilizar recursos de otras fuentes como sobretasa a la gasolina o al ACPM, en el porcentaje que le corresponde a la entidad territorial, así como recursos obtenidos a través de ingresos no operacionales.</a:t>
                      </a:r>
                    </a:p>
                    <a:p>
                      <a:pPr marL="0" marR="0" lvl="0" indent="0" algn="just" defTabSz="914400" rtl="0" eaLnBrk="1" fontAlgn="ctr" latinLnBrk="0" hangingPunct="1">
                        <a:lnSpc>
                          <a:spcPct val="100000"/>
                        </a:lnSpc>
                        <a:spcBef>
                          <a:spcPts val="0"/>
                        </a:spcBef>
                        <a:spcAft>
                          <a:spcPts val="0"/>
                        </a:spcAft>
                        <a:buClrTx/>
                        <a:buSzTx/>
                        <a:buFontTx/>
                        <a:buNone/>
                        <a:tabLst/>
                        <a:defRPr/>
                      </a:pPr>
                      <a:r>
                        <a:rPr lang="es-ES" sz="1000" b="1" u="none" strike="noStrike" kern="1200" dirty="0">
                          <a:solidFill>
                            <a:schemeClr val="tx1"/>
                          </a:solidFill>
                          <a:effectLst/>
                          <a:latin typeface="+mn-lt"/>
                          <a:ea typeface="+mn-ea"/>
                          <a:cs typeface="+mn-cs"/>
                        </a:rPr>
                        <a:t>d</a:t>
                      </a:r>
                      <a:r>
                        <a:rPr lang="es-ES" sz="1000" u="none" strike="noStrike" kern="1200" dirty="0">
                          <a:solidFill>
                            <a:schemeClr val="tx1"/>
                          </a:solidFill>
                          <a:effectLst/>
                          <a:latin typeface="+mn-lt"/>
                          <a:ea typeface="+mn-ea"/>
                          <a:cs typeface="+mn-cs"/>
                        </a:rPr>
                        <a:t>. Estructurar técnicamente las nuevas fuentes o ajustes (análisis jurídico, técnico y financiero para cada fuente). e. Gestionar la adopción de la normativa (acuerdos, decretos, resoluciones). </a:t>
                      </a:r>
                    </a:p>
                    <a:p>
                      <a:pPr marL="0" marR="0" lvl="0" indent="0" algn="just" defTabSz="914400" rtl="0" eaLnBrk="1" fontAlgn="ctr" latinLnBrk="0" hangingPunct="1">
                        <a:lnSpc>
                          <a:spcPct val="100000"/>
                        </a:lnSpc>
                        <a:spcBef>
                          <a:spcPts val="0"/>
                        </a:spcBef>
                        <a:spcAft>
                          <a:spcPts val="0"/>
                        </a:spcAft>
                        <a:buClrTx/>
                        <a:buSzTx/>
                        <a:buFontTx/>
                        <a:buNone/>
                        <a:tabLst/>
                        <a:defRPr/>
                      </a:pPr>
                      <a:r>
                        <a:rPr lang="es-ES" sz="1000" b="1" u="none" strike="noStrike" kern="1200" dirty="0">
                          <a:solidFill>
                            <a:schemeClr val="tx1"/>
                          </a:solidFill>
                          <a:effectLst/>
                          <a:latin typeface="+mn-lt"/>
                          <a:ea typeface="+mn-ea"/>
                          <a:cs typeface="+mn-cs"/>
                        </a:rPr>
                        <a:t>f</a:t>
                      </a:r>
                      <a:r>
                        <a:rPr lang="es-ES" sz="1000" u="none" strike="noStrike" kern="1200" dirty="0">
                          <a:solidFill>
                            <a:schemeClr val="tx1"/>
                          </a:solidFill>
                          <a:effectLst/>
                          <a:latin typeface="+mn-lt"/>
                          <a:ea typeface="+mn-ea"/>
                          <a:cs typeface="+mn-cs"/>
                        </a:rPr>
                        <a:t>. Implementación de mecanismos de recaudo y control.</a:t>
                      </a:r>
                    </a:p>
                    <a:p>
                      <a:pPr marL="0" marR="0" lvl="0" indent="0" algn="just" defTabSz="914400" rtl="0" eaLnBrk="1" fontAlgn="ctr" latinLnBrk="0" hangingPunct="1">
                        <a:lnSpc>
                          <a:spcPct val="100000"/>
                        </a:lnSpc>
                        <a:spcBef>
                          <a:spcPts val="0"/>
                        </a:spcBef>
                        <a:spcAft>
                          <a:spcPts val="0"/>
                        </a:spcAft>
                        <a:buClrTx/>
                        <a:buSzTx/>
                        <a:buFontTx/>
                        <a:buNone/>
                        <a:tabLst/>
                        <a:defRPr/>
                      </a:pPr>
                      <a:r>
                        <a:rPr lang="es-ES" sz="1000" b="1" u="none" strike="noStrike" kern="1200" dirty="0">
                          <a:solidFill>
                            <a:schemeClr val="tx1"/>
                          </a:solidFill>
                          <a:effectLst/>
                          <a:latin typeface="+mn-lt"/>
                          <a:ea typeface="+mn-ea"/>
                          <a:cs typeface="+mn-cs"/>
                        </a:rPr>
                        <a:t>g. </a:t>
                      </a:r>
                      <a:r>
                        <a:rPr lang="es-ES" sz="1000" u="none" strike="noStrike" kern="1200" dirty="0">
                          <a:solidFill>
                            <a:schemeClr val="tx1"/>
                          </a:solidFill>
                          <a:effectLst/>
                          <a:latin typeface="+mn-lt"/>
                          <a:ea typeface="+mn-ea"/>
                          <a:cs typeface="+mn-cs"/>
                        </a:rPr>
                        <a:t>Seguimiento y cierre financiero - seguimiento mensual del comportamiento de los ingresos y verificar el equilibrio financiero previsto</a:t>
                      </a:r>
                      <a:r>
                        <a:rPr lang="es-ES" sz="1000" dirty="0"/>
                        <a:t>. </a:t>
                      </a:r>
                      <a:endParaRPr lang="es-ES" sz="1000" b="0" i="0" u="none" strike="noStrike" dirty="0">
                        <a:solidFill>
                          <a:srgbClr val="000000"/>
                        </a:solidFill>
                        <a:effectLst/>
                        <a:latin typeface="+mn-lt"/>
                      </a:endParaRPr>
                    </a:p>
                  </a:txBody>
                  <a:tcPr marL="144000" marR="216000" marT="137160" marB="137160" anchor="ctr"/>
                </a:tc>
                <a:tc vMerge="1">
                  <a:txBody>
                    <a:bodyPr/>
                    <a:lstStyle/>
                    <a:p>
                      <a:endParaRPr lang="es-CO"/>
                    </a:p>
                  </a:txBody>
                  <a:tcP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977830432"/>
                  </a:ext>
                </a:extLst>
              </a:tr>
            </a:tbl>
          </a:graphicData>
        </a:graphic>
      </p:graphicFrame>
    </p:spTree>
    <p:extLst>
      <p:ext uri="{BB962C8B-B14F-4D97-AF65-F5344CB8AC3E}">
        <p14:creationId xmlns:p14="http://schemas.microsoft.com/office/powerpoint/2010/main" val="3562579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043DB-6E02-7B53-E8F9-CAF6DD4B25CB}"/>
            </a:ext>
          </a:extLst>
        </p:cNvPr>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7613BB30-886B-2B55-7DDE-D735DA9BE970}"/>
              </a:ext>
            </a:extLst>
          </p:cNvPr>
          <p:cNvGraphicFramePr>
            <a:graphicFrameLocks noGrp="1"/>
          </p:cNvGraphicFramePr>
          <p:nvPr>
            <p:extLst>
              <p:ext uri="{D42A27DB-BD31-4B8C-83A1-F6EECF244321}">
                <p14:modId xmlns:p14="http://schemas.microsoft.com/office/powerpoint/2010/main" val="1363157330"/>
              </p:ext>
            </p:extLst>
          </p:nvPr>
        </p:nvGraphicFramePr>
        <p:xfrm>
          <a:off x="304800" y="563880"/>
          <a:ext cx="11269733" cy="5402629"/>
        </p:xfrm>
        <a:graphic>
          <a:graphicData uri="http://schemas.openxmlformats.org/drawingml/2006/table">
            <a:tbl>
              <a:tblPr>
                <a:tableStyleId>{5DA37D80-6434-44D0-A028-1B22A696006F}</a:tableStyleId>
              </a:tblPr>
              <a:tblGrid>
                <a:gridCol w="1095034">
                  <a:extLst>
                    <a:ext uri="{9D8B030D-6E8A-4147-A177-3AD203B41FA5}">
                      <a16:colId xmlns:a16="http://schemas.microsoft.com/office/drawing/2014/main" val="2575491244"/>
                    </a:ext>
                  </a:extLst>
                </a:gridCol>
                <a:gridCol w="4843399">
                  <a:extLst>
                    <a:ext uri="{9D8B030D-6E8A-4147-A177-3AD203B41FA5}">
                      <a16:colId xmlns:a16="http://schemas.microsoft.com/office/drawing/2014/main" val="171153362"/>
                    </a:ext>
                  </a:extLst>
                </a:gridCol>
                <a:gridCol w="1447039">
                  <a:extLst>
                    <a:ext uri="{9D8B030D-6E8A-4147-A177-3AD203B41FA5}">
                      <a16:colId xmlns:a16="http://schemas.microsoft.com/office/drawing/2014/main" val="707847071"/>
                    </a:ext>
                  </a:extLst>
                </a:gridCol>
                <a:gridCol w="1351369">
                  <a:extLst>
                    <a:ext uri="{9D8B030D-6E8A-4147-A177-3AD203B41FA5}">
                      <a16:colId xmlns:a16="http://schemas.microsoft.com/office/drawing/2014/main" val="1738753233"/>
                    </a:ext>
                  </a:extLst>
                </a:gridCol>
                <a:gridCol w="1266446">
                  <a:extLst>
                    <a:ext uri="{9D8B030D-6E8A-4147-A177-3AD203B41FA5}">
                      <a16:colId xmlns:a16="http://schemas.microsoft.com/office/drawing/2014/main" val="3247713882"/>
                    </a:ext>
                  </a:extLst>
                </a:gridCol>
                <a:gridCol w="1266446">
                  <a:extLst>
                    <a:ext uri="{9D8B030D-6E8A-4147-A177-3AD203B41FA5}">
                      <a16:colId xmlns:a16="http://schemas.microsoft.com/office/drawing/2014/main" val="3747203261"/>
                    </a:ext>
                  </a:extLst>
                </a:gridCol>
              </a:tblGrid>
              <a:tr h="459262">
                <a:tc>
                  <a:txBody>
                    <a:bodyPr/>
                    <a:lstStyle/>
                    <a:p>
                      <a:pPr algn="ctr" fontAlgn="ctr">
                        <a:buNone/>
                      </a:pPr>
                      <a:r>
                        <a:rPr lang="es-CO" sz="1200" b="1" u="none" strike="noStrike" dirty="0">
                          <a:effectLst/>
                        </a:rPr>
                        <a:t>PROBLEMA CRÍTICO</a:t>
                      </a:r>
                      <a:endParaRPr lang="es-CO" sz="1200" b="1" i="0" u="none" strike="noStrike" dirty="0">
                        <a:solidFill>
                          <a:srgbClr val="000000"/>
                        </a:solidFill>
                        <a:effectLst/>
                        <a:latin typeface="Cambria" panose="02040503050406030204" pitchFamily="18" charset="0"/>
                      </a:endParaRPr>
                    </a:p>
                  </a:txBody>
                  <a:tcPr marL="5607" marR="5607" marT="5607" marB="0" anchor="ctr">
                    <a:solidFill>
                      <a:schemeClr val="bg2"/>
                    </a:solidFill>
                  </a:tcPr>
                </a:tc>
                <a:tc>
                  <a:txBody>
                    <a:bodyPr/>
                    <a:lstStyle/>
                    <a:p>
                      <a:pPr algn="ctr" fontAlgn="ctr">
                        <a:buNone/>
                      </a:pPr>
                      <a:r>
                        <a:rPr lang="es-CO" sz="1200" b="1" u="none" strike="noStrike" dirty="0">
                          <a:effectLst/>
                        </a:rPr>
                        <a:t>COMPROMISO</a:t>
                      </a:r>
                      <a:endParaRPr lang="es-CO" sz="1200" b="1" i="0" u="none" strike="noStrike" dirty="0">
                        <a:solidFill>
                          <a:srgbClr val="000000"/>
                        </a:solidFill>
                        <a:effectLst/>
                        <a:latin typeface="Cambria" panose="02040503050406030204" pitchFamily="18" charset="0"/>
                      </a:endParaRPr>
                    </a:p>
                  </a:txBody>
                  <a:tcPr marL="5607" marR="5607" marT="5607" marB="0" anchor="ctr">
                    <a:solidFill>
                      <a:schemeClr val="bg2"/>
                    </a:solidFill>
                  </a:tcPr>
                </a:tc>
                <a:tc>
                  <a:txBody>
                    <a:bodyPr/>
                    <a:lstStyle/>
                    <a:p>
                      <a:pPr algn="ctr" fontAlgn="ctr">
                        <a:buNone/>
                      </a:pPr>
                      <a:r>
                        <a:rPr lang="es-CO" sz="1200" b="1" u="none" strike="noStrike" dirty="0">
                          <a:effectLst/>
                        </a:rPr>
                        <a:t>RESPONSABLE PRINCIPAL</a:t>
                      </a:r>
                      <a:endParaRPr lang="es-CO" sz="1200" b="1" i="0" u="none" strike="noStrike" dirty="0">
                        <a:solidFill>
                          <a:srgbClr val="000000"/>
                        </a:solidFill>
                        <a:effectLst/>
                        <a:latin typeface="Cambria" panose="02040503050406030204" pitchFamily="18" charset="0"/>
                      </a:endParaRPr>
                    </a:p>
                  </a:txBody>
                  <a:tcPr marL="5607" marR="5607" marT="5607" marB="0" anchor="ctr">
                    <a:solidFill>
                      <a:schemeClr val="bg2"/>
                    </a:solidFill>
                  </a:tcPr>
                </a:tc>
                <a:tc>
                  <a:txBody>
                    <a:bodyPr/>
                    <a:lstStyle/>
                    <a:p>
                      <a:pPr algn="ctr" fontAlgn="ctr">
                        <a:buNone/>
                      </a:pPr>
                      <a:r>
                        <a:rPr lang="es-CO" sz="1200" b="1" u="none" strike="noStrike" dirty="0">
                          <a:effectLst/>
                        </a:rPr>
                        <a:t>FECHA LÍMITE</a:t>
                      </a:r>
                      <a:endParaRPr lang="es-CO" sz="1200" b="1" i="0" u="none" strike="noStrike" dirty="0">
                        <a:solidFill>
                          <a:srgbClr val="000000"/>
                        </a:solidFill>
                        <a:effectLst/>
                        <a:latin typeface="Cambria" panose="02040503050406030204" pitchFamily="18" charset="0"/>
                      </a:endParaRPr>
                    </a:p>
                  </a:txBody>
                  <a:tcPr marL="5607" marR="5607" marT="5607" marB="0" anchor="ctr">
                    <a:solidFill>
                      <a:schemeClr val="bg2"/>
                    </a:solidFill>
                  </a:tcPr>
                </a:tc>
                <a:tc>
                  <a:txBody>
                    <a:bodyPr/>
                    <a:lstStyle/>
                    <a:p>
                      <a:pPr algn="ctr" fontAlgn="ctr">
                        <a:buNone/>
                      </a:pPr>
                      <a:r>
                        <a:rPr lang="es-CO" sz="1200" b="1" u="none" strike="noStrike" dirty="0">
                          <a:effectLst/>
                        </a:rPr>
                        <a:t>Actividad realizada</a:t>
                      </a:r>
                    </a:p>
                  </a:txBody>
                  <a:tcPr marL="5607" marR="5607" marT="5607" marB="0" anchor="ctr">
                    <a:solidFill>
                      <a:schemeClr val="bg2"/>
                    </a:solidFill>
                  </a:tcPr>
                </a:tc>
                <a:tc>
                  <a:txBody>
                    <a:bodyPr/>
                    <a:lstStyle/>
                    <a:p>
                      <a:pPr algn="ctr" fontAlgn="ctr">
                        <a:buNone/>
                      </a:pPr>
                      <a:r>
                        <a:rPr lang="es-CO" sz="1200" b="1" u="none" strike="noStrike" dirty="0">
                          <a:effectLst/>
                        </a:rPr>
                        <a:t>ESTADO</a:t>
                      </a:r>
                    </a:p>
                  </a:txBody>
                  <a:tcPr marL="5607" marR="5607" marT="5607" marB="0" anchor="ctr">
                    <a:solidFill>
                      <a:schemeClr val="bg2"/>
                    </a:solidFill>
                  </a:tcPr>
                </a:tc>
                <a:extLst>
                  <a:ext uri="{0D108BD9-81ED-4DB2-BD59-A6C34878D82A}">
                    <a16:rowId xmlns:a16="http://schemas.microsoft.com/office/drawing/2014/main" val="4112622413"/>
                  </a:ext>
                </a:extLst>
              </a:tr>
              <a:tr h="4724487">
                <a:tc>
                  <a:txBody>
                    <a:bodyPr/>
                    <a:lstStyle/>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endParaRPr lang="es-CO" sz="1400" u="none" strike="noStrike" dirty="0">
                        <a:effectLst/>
                      </a:endParaRPr>
                    </a:p>
                    <a:p>
                      <a:pPr algn="l" fontAlgn="ctr">
                        <a:buNone/>
                      </a:pPr>
                      <a:r>
                        <a:rPr lang="es-CO" sz="1400" u="none" strike="noStrike" dirty="0">
                          <a:effectLst/>
                        </a:rPr>
                        <a:t> </a:t>
                      </a:r>
                    </a:p>
                    <a:p>
                      <a:pPr marL="0" marR="0" lvl="0" indent="0" algn="l" defTabSz="914400" rtl="0" eaLnBrk="1" fontAlgn="ctr" latinLnBrk="0" hangingPunct="1">
                        <a:lnSpc>
                          <a:spcPct val="100000"/>
                        </a:lnSpc>
                        <a:spcBef>
                          <a:spcPts val="0"/>
                        </a:spcBef>
                        <a:spcAft>
                          <a:spcPts val="0"/>
                        </a:spcAft>
                        <a:buClrTx/>
                        <a:buSzTx/>
                        <a:buFontTx/>
                        <a:buNone/>
                        <a:tabLst/>
                        <a:defRPr/>
                      </a:pPr>
                      <a:r>
                        <a:rPr lang="es-ES" sz="1400" b="1" u="none" strike="noStrike" dirty="0">
                          <a:effectLst/>
                        </a:rPr>
                        <a:t>Problemas de diferencia entre la Tarifa Técnica y la Tarifa al Usuario (Déficit Operacional).</a:t>
                      </a:r>
                    </a:p>
                    <a:p>
                      <a:pPr algn="l" fontAlgn="ctr">
                        <a:buNone/>
                      </a:pPr>
                      <a:endParaRPr lang="es-CO" sz="1400" u="none" strike="noStrike" dirty="0">
                        <a:effectLst/>
                      </a:endParaRPr>
                    </a:p>
                    <a:p>
                      <a:pPr algn="l" fontAlgn="ctr">
                        <a:buNone/>
                      </a:pPr>
                      <a:r>
                        <a:rPr lang="es-CO" sz="14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endParaRPr lang="es-CO" sz="1200" b="0" i="0" u="none" strike="noStrike" dirty="0">
                        <a:solidFill>
                          <a:srgbClr val="000000"/>
                        </a:solidFill>
                        <a:effectLst/>
                        <a:latin typeface="Cambria" panose="02040503050406030204" pitchFamily="18" charset="0"/>
                      </a:endParaRPr>
                    </a:p>
                  </a:txBody>
                  <a:tcPr marL="5607" marR="5607" marT="5607" marB="0" anchor="ctr"/>
                </a:tc>
                <a:tc>
                  <a:txBody>
                    <a:bodyPr/>
                    <a:lstStyle/>
                    <a:p>
                      <a:pPr lvl="1" algn="just" fontAlgn="ctr">
                        <a:buNone/>
                      </a:pPr>
                      <a:r>
                        <a:rPr lang="es-ES" sz="1200" b="1" u="none" strike="noStrike" dirty="0">
                          <a:effectLst/>
                        </a:rPr>
                        <a:t>III. Implementación artículo 182  de la ley 2294 de 2023</a:t>
                      </a:r>
                    </a:p>
                    <a:p>
                      <a:pPr lvl="1" algn="just" fontAlgn="ctr">
                        <a:buNone/>
                      </a:pPr>
                      <a:r>
                        <a:rPr lang="es-ES" sz="1200" u="none" strike="noStrike" dirty="0">
                          <a:effectLst/>
                        </a:rPr>
                        <a:t>Revisar técnica, jurídica y administrativamente la implementación de las fuentes de ingresos previstas en el artículo 182, con el fin de fortalecer la sostenibilidad financiera de los sistemas de transporte público de pasajeros.</a:t>
                      </a:r>
                    </a:p>
                    <a:p>
                      <a:pPr lvl="1" algn="just" fontAlgn="ctr">
                        <a:buNone/>
                      </a:pPr>
                      <a:r>
                        <a:rPr lang="es-ES" sz="1200" b="1" u="none" strike="noStrike" dirty="0">
                          <a:effectLst/>
                        </a:rPr>
                        <a:t>a. Revisar el POT, </a:t>
                      </a:r>
                      <a:r>
                        <a:rPr lang="es-ES" sz="1200" u="none" strike="noStrike" dirty="0">
                          <a:effectLst/>
                        </a:rPr>
                        <a:t>su reglamentación asociada y el estatuto tributario local, para verificar que las actividades previstas en el artículo estén permitidas o identificar si se requieren ajustes normativos.</a:t>
                      </a:r>
                    </a:p>
                    <a:p>
                      <a:pPr lvl="1" algn="just" fontAlgn="ctr">
                        <a:buNone/>
                      </a:pPr>
                      <a:r>
                        <a:rPr lang="es-ES" sz="1200" b="1" u="none" strike="noStrike" dirty="0">
                          <a:effectLst/>
                        </a:rPr>
                        <a:t>b. Identificar las áreas aprovechables</a:t>
                      </a:r>
                      <a:r>
                        <a:rPr lang="es-ES" sz="1200" u="none" strike="noStrike" dirty="0">
                          <a:effectLst/>
                        </a:rPr>
                        <a:t>, incluyendo infraestructura del sistema, áreas adyacentes, remanentes y espacios aptos para publicidad.</a:t>
                      </a:r>
                    </a:p>
                    <a:p>
                      <a:pPr lvl="1" algn="just" fontAlgn="ctr">
                        <a:buNone/>
                      </a:pPr>
                      <a:r>
                        <a:rPr lang="es-CO" sz="1200" b="1" u="none" strike="noStrike" dirty="0">
                          <a:effectLst/>
                        </a:rPr>
                        <a:t>c. Definir las fuentes de ingreso a implementar</a:t>
                      </a:r>
                      <a:r>
                        <a:rPr lang="es-CO" sz="1200" u="none" strike="noStrike" dirty="0">
                          <a:effectLst/>
                        </a:rPr>
                        <a:t>: comercio, servicios, actividades complementarias, publicidad y proyectos urbanísticos o negocios colaterales.</a:t>
                      </a:r>
                    </a:p>
                    <a:p>
                      <a:pPr lvl="1" algn="just" fontAlgn="ctr">
                        <a:buNone/>
                      </a:pPr>
                      <a:r>
                        <a:rPr lang="es-ES" sz="1200" b="1" u="none" strike="noStrike" dirty="0">
                          <a:effectLst/>
                        </a:rPr>
                        <a:t>d. Estructurar el modelo de negocio: </a:t>
                      </a:r>
                      <a:r>
                        <a:rPr lang="es-ES" sz="1200" u="none" strike="noStrike" dirty="0">
                          <a:effectLst/>
                        </a:rPr>
                        <a:t>explotación directa, concesiones, alianzas público-privadas, cánones, esquemas de participación en ingresos, entre otros.</a:t>
                      </a:r>
                    </a:p>
                    <a:p>
                      <a:pPr lvl="1" algn="just" fontAlgn="ctr">
                        <a:buNone/>
                      </a:pPr>
                      <a:r>
                        <a:rPr lang="es-ES" sz="1200" b="1" u="none" strike="noStrike" dirty="0">
                          <a:effectLst/>
                        </a:rPr>
                        <a:t>e. Contratar e implementar, </a:t>
                      </a:r>
                      <a:r>
                        <a:rPr lang="es-ES" sz="1200" u="none" strike="noStrike" dirty="0">
                          <a:effectLst/>
                        </a:rPr>
                        <a:t>adelantando los procesos contractuales conforme al régimen aplicable al ente gestor.</a:t>
                      </a:r>
                    </a:p>
                    <a:p>
                      <a:pPr lvl="1" algn="just" fontAlgn="ctr">
                        <a:buNone/>
                      </a:pPr>
                      <a:r>
                        <a:rPr lang="es-ES" sz="1200" b="1" u="none" strike="noStrike" dirty="0">
                          <a:effectLst/>
                        </a:rPr>
                        <a:t>f. Realizar seguimiento, </a:t>
                      </a:r>
                      <a:r>
                        <a:rPr lang="es-ES" sz="1200" u="none" strike="noStrike" dirty="0">
                          <a:effectLst/>
                        </a:rPr>
                        <a:t>verificando los ingresos generados y asegurando su destinación exclusiva al sistema de transporte, conforme a lo establecido en la ley.</a:t>
                      </a:r>
                    </a:p>
                    <a:p>
                      <a:pPr lvl="1" algn="just" fontAlgn="ctr">
                        <a:buNone/>
                      </a:pPr>
                      <a:r>
                        <a:rPr lang="es-CO" sz="1200" u="none" strike="noStrike" dirty="0">
                          <a:effectLst/>
                        </a:rPr>
                        <a:t> </a:t>
                      </a:r>
                    </a:p>
                    <a:p>
                      <a:pPr lvl="1" algn="just" fontAlgn="ctr">
                        <a:buNone/>
                      </a:pPr>
                      <a:r>
                        <a:rPr lang="es-ES" sz="1200" b="1" u="none" strike="noStrike" dirty="0">
                          <a:effectLst/>
                        </a:rPr>
                        <a:t>IV. Mesa UMUS Ente Territorial </a:t>
                      </a:r>
                      <a:r>
                        <a:rPr lang="es-ES" sz="1200" u="none" strike="noStrike" dirty="0">
                          <a:effectLst/>
                        </a:rPr>
                        <a:t>- equipo operación y de captura de valor para identificar alternativas de aprovechamiento de la infraestructura del sistema.</a:t>
                      </a:r>
                      <a:endParaRPr lang="es-ES" sz="1200" b="1" i="0" u="none" strike="noStrike" dirty="0">
                        <a:solidFill>
                          <a:srgbClr val="000000"/>
                        </a:solidFill>
                        <a:effectLst/>
                        <a:latin typeface="Cambria" panose="02040503050406030204" pitchFamily="18" charset="0"/>
                      </a:endParaRPr>
                    </a:p>
                  </a:txBody>
                  <a:tcPr marL="5607" marR="288000" marT="5607" marB="0" anchor="ctr"/>
                </a:tc>
                <a:tc>
                  <a:txBody>
                    <a:bodyPr/>
                    <a:lstStyle/>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just" fontAlgn="ctr">
                        <a:buNone/>
                      </a:pPr>
                      <a:r>
                        <a:rPr lang="es-CO" sz="1200" u="none" strike="noStrike" dirty="0">
                          <a:effectLst/>
                        </a:rPr>
                        <a:t>- Ente Gestor</a:t>
                      </a:r>
                    </a:p>
                    <a:p>
                      <a:pPr algn="just" fontAlgn="ctr">
                        <a:buNone/>
                      </a:pPr>
                      <a:r>
                        <a:rPr lang="es-CO" sz="1200" u="none" strike="noStrike" dirty="0">
                          <a:effectLst/>
                        </a:rPr>
                        <a:t>- Operador del Sistema</a:t>
                      </a:r>
                    </a:p>
                    <a:p>
                      <a:pPr algn="just" fontAlgn="ctr">
                        <a:buNone/>
                      </a:pPr>
                      <a:r>
                        <a:rPr lang="es-CO" sz="1200" u="none" strike="noStrike" dirty="0">
                          <a:effectLst/>
                        </a:rPr>
                        <a:t>- Alcaldía Municipio</a:t>
                      </a:r>
                    </a:p>
                    <a:p>
                      <a:pPr algn="just" fontAlgn="ctr">
                        <a:buNone/>
                      </a:pPr>
                      <a:r>
                        <a:rPr lang="es-ES" sz="1200" u="none" strike="noStrike" dirty="0">
                          <a:effectLst/>
                        </a:rPr>
                        <a:t>- Secretaría de Transito y Transporte</a:t>
                      </a:r>
                    </a:p>
                    <a:p>
                      <a:pPr algn="just" fontAlgn="ctr">
                        <a:buNone/>
                      </a:pPr>
                      <a:r>
                        <a:rPr lang="es-CO" sz="1200" u="none" strike="noStrike" dirty="0">
                          <a:effectLst/>
                        </a:rPr>
                        <a:t>- Secretaría de Hacienda/ Tesorería</a:t>
                      </a:r>
                    </a:p>
                    <a:p>
                      <a:pPr algn="just" fontAlgn="ctr">
                        <a:buNone/>
                      </a:pPr>
                      <a:r>
                        <a:rPr lang="es-ES" sz="1200" u="none" strike="noStrike" dirty="0">
                          <a:effectLst/>
                        </a:rPr>
                        <a:t>- Secretaría de Planeación o quien haga sus veces</a:t>
                      </a:r>
                    </a:p>
                    <a:p>
                      <a:pPr algn="just" fontAlgn="ctr">
                        <a:buNone/>
                      </a:pPr>
                      <a:r>
                        <a:rPr lang="es-CO" sz="1200" u="none" strike="noStrike" dirty="0">
                          <a:effectLst/>
                        </a:rPr>
                        <a:t>- Oficina Jurídica – Contractual</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endParaRPr lang="es-CO" sz="1200" b="0" i="0" u="none" strike="noStrike" dirty="0">
                        <a:solidFill>
                          <a:srgbClr val="000000"/>
                        </a:solidFill>
                        <a:effectLst/>
                        <a:latin typeface="Calibri" panose="020F0502020204030204" pitchFamily="34" charset="0"/>
                      </a:endParaRPr>
                    </a:p>
                  </a:txBody>
                  <a:tcPr marL="72000" marR="108000" marT="5607" marB="0" anchor="ctr"/>
                </a:tc>
                <a:tc>
                  <a:txBody>
                    <a:bodyPr/>
                    <a:lstStyle/>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just" fontAlgn="ctr">
                        <a:buNone/>
                      </a:pPr>
                      <a:r>
                        <a:rPr lang="es-ES" sz="1200" u="none" strike="noStrike" dirty="0">
                          <a:effectLst/>
                        </a:rPr>
                        <a:t>III. Numerales a, b y c 4 meses Junio 2026  </a:t>
                      </a:r>
                    </a:p>
                    <a:p>
                      <a:pPr algn="just" fontAlgn="ctr">
                        <a:buNone/>
                      </a:pPr>
                      <a:r>
                        <a:rPr lang="es-ES" sz="1200" u="none" strike="noStrike" dirty="0">
                          <a:effectLst/>
                        </a:rPr>
                        <a:t>Numerales d, e y f Diciembre 2026</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p>
                    <a:p>
                      <a:pPr algn="l" fontAlgn="ctr">
                        <a:buNone/>
                      </a:pPr>
                      <a:r>
                        <a:rPr lang="es-CO" sz="1200" u="none" strike="noStrike" dirty="0">
                          <a:effectLst/>
                        </a:rPr>
                        <a:t> </a:t>
                      </a:r>
                      <a:endParaRPr lang="es-CO" sz="1200" b="0" i="0" u="none" strike="noStrike" dirty="0">
                        <a:solidFill>
                          <a:srgbClr val="000000"/>
                        </a:solidFill>
                        <a:effectLst/>
                        <a:latin typeface="Calibri" panose="020F0502020204030204" pitchFamily="34" charset="0"/>
                      </a:endParaRPr>
                    </a:p>
                  </a:txBody>
                  <a:tcPr marL="108000" marR="108000" marT="5607" marB="0" anchor="ctr"/>
                </a:tc>
                <a:tc>
                  <a:txBody>
                    <a:bodyPr/>
                    <a:lstStyle/>
                    <a:p>
                      <a:pPr algn="ctr" fontAlgn="ctr">
                        <a:buNone/>
                      </a:pPr>
                      <a:endParaRPr lang="es-CO" sz="1200" b="0" i="0" u="none" strike="noStrike" dirty="0">
                        <a:solidFill>
                          <a:srgbClr val="000000"/>
                        </a:solidFill>
                        <a:effectLst/>
                        <a:latin typeface="Calibri" panose="020F0502020204030204" pitchFamily="34" charset="0"/>
                      </a:endParaRPr>
                    </a:p>
                  </a:txBody>
                  <a:tcPr marL="5607" marR="5607" marT="5607" marB="0" anchor="ctr"/>
                </a:tc>
                <a:tc>
                  <a:txBody>
                    <a:bodyPr/>
                    <a:lstStyle/>
                    <a:p>
                      <a:pPr algn="ctr" fontAlgn="ctr">
                        <a:buNone/>
                      </a:pPr>
                      <a:r>
                        <a:rPr lang="es-CO" sz="1200" b="0" i="0" u="none" strike="noStrike" dirty="0">
                          <a:solidFill>
                            <a:srgbClr val="000000"/>
                          </a:solidFill>
                          <a:effectLst/>
                          <a:latin typeface="Calibri" panose="020F0502020204030204" pitchFamily="34" charset="0"/>
                        </a:rPr>
                        <a:t>NO EJECUTADO</a:t>
                      </a:r>
                    </a:p>
                  </a:txBody>
                  <a:tcPr marL="5607" marR="5607" marT="5607" marB="0" anchor="ctr"/>
                </a:tc>
                <a:extLst>
                  <a:ext uri="{0D108BD9-81ED-4DB2-BD59-A6C34878D82A}">
                    <a16:rowId xmlns:a16="http://schemas.microsoft.com/office/drawing/2014/main" val="826773710"/>
                  </a:ext>
                </a:extLst>
              </a:tr>
            </a:tbl>
          </a:graphicData>
        </a:graphic>
      </p:graphicFrame>
    </p:spTree>
    <p:extLst>
      <p:ext uri="{BB962C8B-B14F-4D97-AF65-F5344CB8AC3E}">
        <p14:creationId xmlns:p14="http://schemas.microsoft.com/office/powerpoint/2010/main" val="40413767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DE79977C-67D5-401D-1AA2-382BA5F944F3}"/>
              </a:ext>
            </a:extLst>
          </p:cNvPr>
          <p:cNvGraphicFramePr>
            <a:graphicFrameLocks noGrp="1"/>
          </p:cNvGraphicFramePr>
          <p:nvPr>
            <p:extLst>
              <p:ext uri="{D42A27DB-BD31-4B8C-83A1-F6EECF244321}">
                <p14:modId xmlns:p14="http://schemas.microsoft.com/office/powerpoint/2010/main" val="1256364756"/>
              </p:ext>
            </p:extLst>
          </p:nvPr>
        </p:nvGraphicFramePr>
        <p:xfrm>
          <a:off x="188686" y="174171"/>
          <a:ext cx="11640459" cy="6232450"/>
        </p:xfrm>
        <a:graphic>
          <a:graphicData uri="http://schemas.openxmlformats.org/drawingml/2006/table">
            <a:tbl>
              <a:tblPr>
                <a:tableStyleId>{5DA37D80-6434-44D0-A028-1B22A696006F}</a:tableStyleId>
              </a:tblPr>
              <a:tblGrid>
                <a:gridCol w="1119281">
                  <a:extLst>
                    <a:ext uri="{9D8B030D-6E8A-4147-A177-3AD203B41FA5}">
                      <a16:colId xmlns:a16="http://schemas.microsoft.com/office/drawing/2014/main" val="44401690"/>
                    </a:ext>
                  </a:extLst>
                </a:gridCol>
                <a:gridCol w="5729574">
                  <a:extLst>
                    <a:ext uri="{9D8B030D-6E8A-4147-A177-3AD203B41FA5}">
                      <a16:colId xmlns:a16="http://schemas.microsoft.com/office/drawing/2014/main" val="2856689642"/>
                    </a:ext>
                  </a:extLst>
                </a:gridCol>
                <a:gridCol w="1154099">
                  <a:extLst>
                    <a:ext uri="{9D8B030D-6E8A-4147-A177-3AD203B41FA5}">
                      <a16:colId xmlns:a16="http://schemas.microsoft.com/office/drawing/2014/main" val="3854129179"/>
                    </a:ext>
                  </a:extLst>
                </a:gridCol>
                <a:gridCol w="1821315">
                  <a:extLst>
                    <a:ext uri="{9D8B030D-6E8A-4147-A177-3AD203B41FA5}">
                      <a16:colId xmlns:a16="http://schemas.microsoft.com/office/drawing/2014/main" val="3622019342"/>
                    </a:ext>
                  </a:extLst>
                </a:gridCol>
                <a:gridCol w="908095">
                  <a:extLst>
                    <a:ext uri="{9D8B030D-6E8A-4147-A177-3AD203B41FA5}">
                      <a16:colId xmlns:a16="http://schemas.microsoft.com/office/drawing/2014/main" val="1474089469"/>
                    </a:ext>
                  </a:extLst>
                </a:gridCol>
                <a:gridCol w="908095">
                  <a:extLst>
                    <a:ext uri="{9D8B030D-6E8A-4147-A177-3AD203B41FA5}">
                      <a16:colId xmlns:a16="http://schemas.microsoft.com/office/drawing/2014/main" val="1477252133"/>
                    </a:ext>
                  </a:extLst>
                </a:gridCol>
              </a:tblGrid>
              <a:tr h="608937">
                <a:tc>
                  <a:txBody>
                    <a:bodyPr/>
                    <a:lstStyle/>
                    <a:p>
                      <a:pPr algn="ctr" fontAlgn="ctr">
                        <a:buNone/>
                      </a:pPr>
                      <a:r>
                        <a:rPr lang="es-CO" sz="1400" b="1" u="none" strike="noStrike" dirty="0">
                          <a:effectLst/>
                          <a:latin typeface="+mn-lt"/>
                        </a:rPr>
                        <a:t>PROBLEMA CRÍTICO</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COMPROMISO</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RESPONSABLE PRINCIPAL</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FECHA LÍMITE</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FECHA LÍMITE</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i="0" u="none" strike="noStrike" dirty="0">
                          <a:solidFill>
                            <a:srgbClr val="000000"/>
                          </a:solidFill>
                          <a:effectLst/>
                          <a:latin typeface="+mn-lt"/>
                        </a:rPr>
                        <a:t>ESTADO</a:t>
                      </a:r>
                    </a:p>
                  </a:txBody>
                  <a:tcPr marL="5194" marR="5194" marT="5194" marB="0" anchor="ctr">
                    <a:solidFill>
                      <a:schemeClr val="bg1">
                        <a:lumMod val="95000"/>
                      </a:schemeClr>
                    </a:solidFill>
                  </a:tcPr>
                </a:tc>
                <a:extLst>
                  <a:ext uri="{0D108BD9-81ED-4DB2-BD59-A6C34878D82A}">
                    <a16:rowId xmlns:a16="http://schemas.microsoft.com/office/drawing/2014/main" val="2852350617"/>
                  </a:ext>
                </a:extLst>
              </a:tr>
              <a:tr h="5623513">
                <a:tc>
                  <a:txBody>
                    <a:bodyPr/>
                    <a:lstStyle/>
                    <a:p>
                      <a:pPr algn="ctr" fontAlgn="ctr">
                        <a:buNone/>
                      </a:pPr>
                      <a:r>
                        <a:rPr lang="es-ES" sz="1400" b="1" u="none" strike="noStrike" dirty="0">
                          <a:effectLst/>
                          <a:latin typeface="+mn-lt"/>
                        </a:rPr>
                        <a:t>Sostenibilidad de la operación del sistema</a:t>
                      </a:r>
                      <a:endParaRPr lang="es-ES" sz="1400" b="1" i="0" u="none" strike="noStrike" dirty="0">
                        <a:solidFill>
                          <a:srgbClr val="000000"/>
                        </a:solidFill>
                        <a:effectLst/>
                        <a:latin typeface="+mn-lt"/>
                      </a:endParaRPr>
                    </a:p>
                  </a:txBody>
                  <a:tcPr marL="5194" marR="5194" marT="5194" marB="0" anchor="ctr"/>
                </a:tc>
                <a:tc>
                  <a:txBody>
                    <a:bodyPr/>
                    <a:lstStyle/>
                    <a:p>
                      <a:pPr marL="685800" lvl="1" indent="-228600" algn="just" fontAlgn="ctr">
                        <a:buAutoNum type="arabicPeriod"/>
                      </a:pPr>
                      <a:r>
                        <a:rPr lang="es-ES" sz="1400" b="1" u="none" strike="noStrike" dirty="0">
                          <a:effectLst/>
                          <a:latin typeface="+mn-lt"/>
                        </a:rPr>
                        <a:t>Evaluar y definir alternativas de financiamiento basadas en instrumentos ambientales</a:t>
                      </a:r>
                    </a:p>
                    <a:p>
                      <a:pPr lvl="1" algn="just" fontAlgn="ctr">
                        <a:buNone/>
                      </a:pPr>
                      <a:r>
                        <a:rPr lang="es-ES" sz="1400" b="1" u="none" strike="noStrike" dirty="0">
                          <a:effectLst/>
                          <a:latin typeface="+mn-lt"/>
                        </a:rPr>
                        <a:t>a. Fondos Verdes: </a:t>
                      </a:r>
                      <a:r>
                        <a:rPr lang="es-ES" sz="1400" u="none" strike="noStrike" dirty="0">
                          <a:effectLst/>
                          <a:latin typeface="+mn-lt"/>
                        </a:rPr>
                        <a:t>Consultar fuentes de financiamiento climático para identificar si es posible acceder a estas. Verificar requisitos, estructurar proyecto, aplicar. Por ejemplo, por medio de:</a:t>
                      </a:r>
                    </a:p>
                    <a:p>
                      <a:pPr lvl="1" algn="just" fontAlgn="ctr">
                        <a:buNone/>
                      </a:pPr>
                      <a:r>
                        <a:rPr lang="es-CO" sz="1400" u="none" strike="noStrike" dirty="0">
                          <a:effectLst/>
                          <a:latin typeface="+mn-lt"/>
                        </a:rPr>
                        <a:t>https://finanzasdelclima.dnp.gov.co/Paginas/index.aspx; https://www.findeter.gov.co/  </a:t>
                      </a:r>
                    </a:p>
                    <a:p>
                      <a:pPr lvl="1" algn="just" fontAlgn="ctr">
                        <a:buNone/>
                      </a:pPr>
                      <a:r>
                        <a:rPr lang="es-ES" sz="1400" b="1" u="none" strike="noStrike" dirty="0">
                          <a:effectLst/>
                          <a:latin typeface="+mn-lt"/>
                        </a:rPr>
                        <a:t>b. Integración de Recursos Territoriales: </a:t>
                      </a:r>
                      <a:r>
                        <a:rPr lang="es-ES" sz="1400" u="none" strike="noStrike" dirty="0">
                          <a:effectLst/>
                          <a:latin typeface="+mn-lt"/>
                        </a:rPr>
                        <a:t>Identificar fuentes de aportes del municipio, departamento, Corporaciones Autónomas Regionales (CAR), y Ministerio de Ambiente. Estructurar proyecto y articular convenios interinstitucionales.</a:t>
                      </a:r>
                    </a:p>
                    <a:p>
                      <a:pPr lvl="1" algn="just" fontAlgn="ctr">
                        <a:buNone/>
                      </a:pPr>
                      <a:r>
                        <a:rPr lang="es-ES" sz="1400" b="1" u="none" strike="noStrike" dirty="0">
                          <a:effectLst/>
                          <a:latin typeface="+mn-lt"/>
                        </a:rPr>
                        <a:t>c. Alianzas público-privadas: </a:t>
                      </a:r>
                      <a:r>
                        <a:rPr lang="es-ES" sz="1400" u="none" strike="noStrike" dirty="0">
                          <a:effectLst/>
                          <a:latin typeface="+mn-lt"/>
                        </a:rPr>
                        <a:t>Identificar inversiones en infraestructura, operación o servicios SETP aptas para participación privada (por ejemplo, a través de www.colaboracion.dnp.gov.co). Realizar estudios de factibilidad, riesgo, mercado y retorno. Elaborar la propuesta técnica y financiera del proyecto y presentar ante la Unidad APP municipal/departamental.</a:t>
                      </a:r>
                    </a:p>
                  </a:txBody>
                  <a:tcPr marL="0" marR="108000" marT="5194" marB="0" anchor="ctr"/>
                </a:tc>
                <a:tc>
                  <a:txBody>
                    <a:bodyPr/>
                    <a:lstStyle/>
                    <a:p>
                      <a:pPr marL="228600" marR="0" lvl="0" indent="-228600" algn="just" defTabSz="914400" rtl="0" eaLnBrk="1" fontAlgn="ctr" latinLnBrk="0" hangingPunct="1">
                        <a:lnSpc>
                          <a:spcPct val="100000"/>
                        </a:lnSpc>
                        <a:spcBef>
                          <a:spcPts val="0"/>
                        </a:spcBef>
                        <a:spcAft>
                          <a:spcPts val="0"/>
                        </a:spcAft>
                        <a:buClrTx/>
                        <a:buSzTx/>
                        <a:buFontTx/>
                        <a:buAutoNum type="arabicPeriod"/>
                        <a:tabLst/>
                        <a:defRPr/>
                      </a:pPr>
                      <a:r>
                        <a:rPr lang="es-CO" sz="1400" u="none" strike="noStrike" dirty="0">
                          <a:effectLst/>
                          <a:latin typeface="+mn-lt"/>
                        </a:rPr>
                        <a:t>Ente Gestor</a:t>
                      </a:r>
                    </a:p>
                    <a:p>
                      <a:pPr marL="228600" marR="0" lvl="0" indent="-228600" algn="just" defTabSz="914400" rtl="0" eaLnBrk="1" fontAlgn="ctr" latinLnBrk="0" hangingPunct="1">
                        <a:lnSpc>
                          <a:spcPct val="100000"/>
                        </a:lnSpc>
                        <a:spcBef>
                          <a:spcPts val="0"/>
                        </a:spcBef>
                        <a:spcAft>
                          <a:spcPts val="0"/>
                        </a:spcAft>
                        <a:buClrTx/>
                        <a:buSzTx/>
                        <a:buFontTx/>
                        <a:buAutoNum type="arabicPeriod"/>
                        <a:tabLst/>
                        <a:defRPr/>
                      </a:pPr>
                      <a:r>
                        <a:rPr lang="es-CO" sz="1400" u="none" strike="noStrike" dirty="0">
                          <a:effectLst/>
                          <a:latin typeface="+mn-lt"/>
                        </a:rPr>
                        <a:t>Grupo UMUS </a:t>
                      </a:r>
                    </a:p>
                    <a:p>
                      <a:pPr algn="l" fontAlgn="ctr">
                        <a:buNone/>
                      </a:pPr>
                      <a:r>
                        <a:rPr lang="es-CO" sz="1400" u="none" strike="noStrike" dirty="0">
                          <a:effectLst/>
                          <a:latin typeface="+mn-lt"/>
                        </a:rPr>
                        <a:t> </a:t>
                      </a:r>
                      <a:endParaRPr lang="es-CO" sz="1400" b="0" i="0" u="none" strike="noStrike" dirty="0">
                        <a:solidFill>
                          <a:srgbClr val="000000"/>
                        </a:solidFill>
                        <a:effectLst/>
                        <a:latin typeface="+mn-lt"/>
                      </a:endParaRPr>
                    </a:p>
                  </a:txBody>
                  <a:tcPr marL="5194" marR="5194" marT="5194" marB="0" anchor="ctr"/>
                </a:tc>
                <a:tc>
                  <a:txBody>
                    <a:bodyPr/>
                    <a:lstStyle/>
                    <a:p>
                      <a:pPr marL="228600" indent="-228600" algn="l" fontAlgn="ctr">
                        <a:buAutoNum type="arabicPeriod"/>
                      </a:pPr>
                      <a:r>
                        <a:rPr lang="es-ES" sz="1400" u="none" strike="noStrike" dirty="0">
                          <a:effectLst/>
                          <a:latin typeface="+mn-lt"/>
                        </a:rPr>
                        <a:t>Evaluación y selección alternativas: hasta junio 2026.</a:t>
                      </a:r>
                    </a:p>
                    <a:p>
                      <a:pPr marL="228600" indent="-228600" algn="l" fontAlgn="ctr">
                        <a:buAutoNum type="arabicPeriod"/>
                      </a:pPr>
                      <a:r>
                        <a:rPr lang="es-ES" sz="1400" u="none" strike="noStrike" dirty="0">
                          <a:effectLst/>
                          <a:latin typeface="+mn-lt"/>
                        </a:rPr>
                        <a:t>Estructuración y consolidación alternativas seleccionadas: hasta junio 2027</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endParaRPr lang="es-CO" sz="1400" b="0" i="0" u="none" strike="noStrike" dirty="0">
                        <a:solidFill>
                          <a:srgbClr val="000000"/>
                        </a:solidFill>
                        <a:effectLst/>
                        <a:latin typeface="+mn-lt"/>
                      </a:endParaRPr>
                    </a:p>
                  </a:txBody>
                  <a:tcPr marL="5194" marR="5194" marT="5194" marB="0" anchor="ctr"/>
                </a:tc>
                <a:tc>
                  <a:txBody>
                    <a:bodyPr/>
                    <a:lstStyle/>
                    <a:p>
                      <a:pPr algn="ctr" fontAlgn="ctr">
                        <a:buNone/>
                      </a:pPr>
                      <a:r>
                        <a:rPr lang="es-CO" sz="1400" b="0" i="0" u="none" strike="noStrike" dirty="0">
                          <a:solidFill>
                            <a:srgbClr val="000000"/>
                          </a:solidFill>
                          <a:effectLst/>
                          <a:latin typeface="+mn-lt"/>
                        </a:rPr>
                        <a:t>No se han adelantado</a:t>
                      </a:r>
                    </a:p>
                  </a:txBody>
                  <a:tcPr marL="5194" marR="5194" marT="5194"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dirty="0">
                          <a:solidFill>
                            <a:srgbClr val="000000"/>
                          </a:solidFill>
                          <a:effectLst/>
                          <a:latin typeface="Calibri" panose="020F0502020204030204" pitchFamily="34" charset="0"/>
                        </a:rPr>
                        <a:t>NO EJECUTADO</a:t>
                      </a:r>
                    </a:p>
                    <a:p>
                      <a:pPr algn="ctr" fontAlgn="ctr">
                        <a:buNone/>
                      </a:pPr>
                      <a:endParaRPr lang="es-CO" sz="1400" b="0" i="0" u="none" strike="noStrike" dirty="0">
                        <a:solidFill>
                          <a:srgbClr val="000000"/>
                        </a:solidFill>
                        <a:effectLst/>
                        <a:latin typeface="+mn-lt"/>
                      </a:endParaRPr>
                    </a:p>
                  </a:txBody>
                  <a:tcPr marL="5194" marR="5194" marT="5194" marB="0" anchor="ctr"/>
                </a:tc>
                <a:extLst>
                  <a:ext uri="{0D108BD9-81ED-4DB2-BD59-A6C34878D82A}">
                    <a16:rowId xmlns:a16="http://schemas.microsoft.com/office/drawing/2014/main" val="522187024"/>
                  </a:ext>
                </a:extLst>
              </a:tr>
            </a:tbl>
          </a:graphicData>
        </a:graphic>
      </p:graphicFrame>
    </p:spTree>
    <p:extLst>
      <p:ext uri="{BB962C8B-B14F-4D97-AF65-F5344CB8AC3E}">
        <p14:creationId xmlns:p14="http://schemas.microsoft.com/office/powerpoint/2010/main" val="11435826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DE79977C-67D5-401D-1AA2-382BA5F944F3}"/>
              </a:ext>
            </a:extLst>
          </p:cNvPr>
          <p:cNvGraphicFramePr>
            <a:graphicFrameLocks noGrp="1"/>
          </p:cNvGraphicFramePr>
          <p:nvPr>
            <p:extLst>
              <p:ext uri="{D42A27DB-BD31-4B8C-83A1-F6EECF244321}">
                <p14:modId xmlns:p14="http://schemas.microsoft.com/office/powerpoint/2010/main" val="3618574115"/>
              </p:ext>
            </p:extLst>
          </p:nvPr>
        </p:nvGraphicFramePr>
        <p:xfrm>
          <a:off x="498203" y="457200"/>
          <a:ext cx="10931797" cy="5627632"/>
        </p:xfrm>
        <a:graphic>
          <a:graphicData uri="http://schemas.openxmlformats.org/drawingml/2006/table">
            <a:tbl>
              <a:tblPr>
                <a:tableStyleId>{5DA37D80-6434-44D0-A028-1B22A696006F}</a:tableStyleId>
              </a:tblPr>
              <a:tblGrid>
                <a:gridCol w="1315357">
                  <a:extLst>
                    <a:ext uri="{9D8B030D-6E8A-4147-A177-3AD203B41FA5}">
                      <a16:colId xmlns:a16="http://schemas.microsoft.com/office/drawing/2014/main" val="44401690"/>
                    </a:ext>
                  </a:extLst>
                </a:gridCol>
                <a:gridCol w="4203701">
                  <a:extLst>
                    <a:ext uri="{9D8B030D-6E8A-4147-A177-3AD203B41FA5}">
                      <a16:colId xmlns:a16="http://schemas.microsoft.com/office/drawing/2014/main" val="2856689642"/>
                    </a:ext>
                  </a:extLst>
                </a:gridCol>
                <a:gridCol w="2018021">
                  <a:extLst>
                    <a:ext uri="{9D8B030D-6E8A-4147-A177-3AD203B41FA5}">
                      <a16:colId xmlns:a16="http://schemas.microsoft.com/office/drawing/2014/main" val="3854129179"/>
                    </a:ext>
                  </a:extLst>
                </a:gridCol>
                <a:gridCol w="1889210">
                  <a:extLst>
                    <a:ext uri="{9D8B030D-6E8A-4147-A177-3AD203B41FA5}">
                      <a16:colId xmlns:a16="http://schemas.microsoft.com/office/drawing/2014/main" val="3622019342"/>
                    </a:ext>
                  </a:extLst>
                </a:gridCol>
                <a:gridCol w="1505508">
                  <a:extLst>
                    <a:ext uri="{9D8B030D-6E8A-4147-A177-3AD203B41FA5}">
                      <a16:colId xmlns:a16="http://schemas.microsoft.com/office/drawing/2014/main" val="1474089469"/>
                    </a:ext>
                  </a:extLst>
                </a:gridCol>
              </a:tblGrid>
              <a:tr h="501798">
                <a:tc>
                  <a:txBody>
                    <a:bodyPr/>
                    <a:lstStyle/>
                    <a:p>
                      <a:pPr algn="ctr" fontAlgn="ctr">
                        <a:buNone/>
                      </a:pPr>
                      <a:r>
                        <a:rPr lang="es-CO" sz="1400" b="1" u="none" strike="noStrike" dirty="0">
                          <a:effectLst/>
                          <a:latin typeface="+mn-lt"/>
                        </a:rPr>
                        <a:t>PROBLEMA CRÍTICO</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COMPROMISO</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RESPONSABLE PRINCIPAL</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FECHA LÍMITE</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tc>
                  <a:txBody>
                    <a:bodyPr/>
                    <a:lstStyle/>
                    <a:p>
                      <a:pPr algn="ctr" fontAlgn="ctr">
                        <a:buNone/>
                      </a:pPr>
                      <a:r>
                        <a:rPr lang="es-CO" sz="1400" b="1" u="none" strike="noStrike" dirty="0">
                          <a:effectLst/>
                          <a:latin typeface="+mn-lt"/>
                        </a:rPr>
                        <a:t>ESTADO</a:t>
                      </a:r>
                      <a:endParaRPr lang="es-CO" sz="1400" b="1" i="0" u="none" strike="noStrike" dirty="0">
                        <a:solidFill>
                          <a:srgbClr val="000000"/>
                        </a:solidFill>
                        <a:effectLst/>
                        <a:latin typeface="+mn-lt"/>
                      </a:endParaRPr>
                    </a:p>
                  </a:txBody>
                  <a:tcPr marL="5194" marR="5194" marT="5194" marB="0" anchor="ctr">
                    <a:solidFill>
                      <a:schemeClr val="bg1">
                        <a:lumMod val="95000"/>
                      </a:schemeClr>
                    </a:solidFill>
                  </a:tcPr>
                </a:tc>
                <a:extLst>
                  <a:ext uri="{0D108BD9-81ED-4DB2-BD59-A6C34878D82A}">
                    <a16:rowId xmlns:a16="http://schemas.microsoft.com/office/drawing/2014/main" val="2852350617"/>
                  </a:ext>
                </a:extLst>
              </a:tr>
              <a:tr h="4634082">
                <a:tc>
                  <a:txBody>
                    <a:bodyPr/>
                    <a:lstStyle/>
                    <a:p>
                      <a:pPr algn="ctr" fontAlgn="ctr">
                        <a:buNone/>
                      </a:pPr>
                      <a:r>
                        <a:rPr lang="es-ES" sz="1400" b="1" u="none" strike="noStrike" dirty="0">
                          <a:effectLst/>
                          <a:latin typeface="+mn-lt"/>
                        </a:rPr>
                        <a:t>Sostenibilidad de la operación del sistema</a:t>
                      </a:r>
                      <a:endParaRPr lang="es-ES" sz="1400" b="1" i="0" u="none" strike="noStrike" dirty="0">
                        <a:solidFill>
                          <a:srgbClr val="000000"/>
                        </a:solidFill>
                        <a:effectLst/>
                        <a:latin typeface="+mn-lt"/>
                      </a:endParaRPr>
                    </a:p>
                  </a:txBody>
                  <a:tcPr marL="5194" marR="5194" marT="5194" marB="0" anchor="ctr"/>
                </a:tc>
                <a:tc>
                  <a:txBody>
                    <a:bodyPr/>
                    <a:lstStyle/>
                    <a:p>
                      <a:pPr lvl="1" algn="just" fontAlgn="ctr">
                        <a:buNone/>
                      </a:pPr>
                      <a:r>
                        <a:rPr lang="es-ES" sz="1400" b="1" u="none" strike="noStrike" dirty="0">
                          <a:effectLst/>
                          <a:latin typeface="+mn-lt"/>
                        </a:rPr>
                        <a:t>d. Mercado de carbono: </a:t>
                      </a:r>
                      <a:r>
                        <a:rPr lang="es-ES" sz="1400" u="none" strike="noStrike" dirty="0">
                          <a:effectLst/>
                          <a:latin typeface="+mn-lt"/>
                        </a:rPr>
                        <a:t>Identificar acciones en el SETP (electrificación de flotas, eficiencia energética, gestión sostenible) que generan reducciones verificables de emisiones.​ Realizar estudio de línea base y diseño de proyectos MDL (Mecanismo de Desarrollo Limpio) o estándares equivalentes. Consultar el Ministerio de Ambiente, ONAC (Organismo Nacional de Acreditación), y entidades verificadoras. Solicitar asesoría de expertos en mercado de carbono, como bancos multilaterales, desarrolladores MDL o consultores ambientales. Preparar la documentación del proyecto y someterlo a auditoría y certificación bajo estándares reconocidos (Gold Standard, Verra, Mecanismo Nacional). Registrar el proyecto en el mercado nacional/internacional (Bolsa de Valores, mercado privado). Vender los créditos de carbono generados a empresas, inversionistas o entidades interesadas (nacionales o internacionales).</a:t>
                      </a:r>
                    </a:p>
                    <a:p>
                      <a:pPr lvl="1" algn="just" fontAlgn="ctr">
                        <a:buNone/>
                      </a:pPr>
                      <a:r>
                        <a:rPr lang="es-ES" sz="1400" b="1" u="none" strike="noStrike" dirty="0">
                          <a:effectLst/>
                          <a:latin typeface="+mn-lt"/>
                        </a:rPr>
                        <a:t>2. Brindar asistencia técnica al Ente Gestor en la estructuración de los proyectos a presentar a las entidades correspondientes para aplicar a fuentes de financiación.</a:t>
                      </a:r>
                      <a:endParaRPr lang="es-ES" sz="1400" b="1" i="0" u="none" strike="noStrike" dirty="0">
                        <a:solidFill>
                          <a:srgbClr val="000000"/>
                        </a:solidFill>
                        <a:effectLst/>
                        <a:latin typeface="+mn-lt"/>
                      </a:endParaRPr>
                    </a:p>
                  </a:txBody>
                  <a:tcPr marL="0" marR="108000" marT="5194" marB="0" anchor="ctr"/>
                </a:tc>
                <a:tc>
                  <a:txBody>
                    <a:bodyPr/>
                    <a:lstStyle/>
                    <a:p>
                      <a:pPr marL="228600" marR="0" lvl="0" indent="-228600" algn="just" defTabSz="914400" rtl="0" eaLnBrk="1" fontAlgn="ctr" latinLnBrk="0" hangingPunct="1">
                        <a:lnSpc>
                          <a:spcPct val="100000"/>
                        </a:lnSpc>
                        <a:spcBef>
                          <a:spcPts val="0"/>
                        </a:spcBef>
                        <a:spcAft>
                          <a:spcPts val="0"/>
                        </a:spcAft>
                        <a:buClrTx/>
                        <a:buSzTx/>
                        <a:buFontTx/>
                        <a:buAutoNum type="arabicPeriod"/>
                        <a:tabLst/>
                        <a:defRPr/>
                      </a:pPr>
                      <a:r>
                        <a:rPr lang="es-CO" sz="1400" u="none" strike="noStrike" dirty="0">
                          <a:effectLst/>
                          <a:latin typeface="+mn-lt"/>
                        </a:rPr>
                        <a:t>Ente Gestor</a:t>
                      </a:r>
                    </a:p>
                    <a:p>
                      <a:pPr marL="228600" marR="0" lvl="0" indent="-228600" algn="just" defTabSz="914400" rtl="0" eaLnBrk="1" fontAlgn="ctr" latinLnBrk="0" hangingPunct="1">
                        <a:lnSpc>
                          <a:spcPct val="100000"/>
                        </a:lnSpc>
                        <a:spcBef>
                          <a:spcPts val="0"/>
                        </a:spcBef>
                        <a:spcAft>
                          <a:spcPts val="0"/>
                        </a:spcAft>
                        <a:buClrTx/>
                        <a:buSzTx/>
                        <a:buFontTx/>
                        <a:buAutoNum type="arabicPeriod"/>
                        <a:tabLst/>
                        <a:defRPr/>
                      </a:pPr>
                      <a:r>
                        <a:rPr lang="es-CO" sz="1400" u="none" strike="noStrike" dirty="0">
                          <a:effectLst/>
                          <a:latin typeface="+mn-lt"/>
                        </a:rPr>
                        <a:t>Grupo UMUS </a:t>
                      </a:r>
                    </a:p>
                    <a:p>
                      <a:pPr algn="l" fontAlgn="ctr">
                        <a:buNone/>
                      </a:pPr>
                      <a:r>
                        <a:rPr lang="es-CO" sz="1400" u="none" strike="noStrike" dirty="0">
                          <a:effectLst/>
                          <a:latin typeface="+mn-lt"/>
                        </a:rPr>
                        <a:t> </a:t>
                      </a:r>
                      <a:endParaRPr lang="es-CO" sz="1400" b="0" i="0" u="none" strike="noStrike" dirty="0">
                        <a:solidFill>
                          <a:srgbClr val="000000"/>
                        </a:solidFill>
                        <a:effectLst/>
                        <a:latin typeface="+mn-lt"/>
                      </a:endParaRPr>
                    </a:p>
                  </a:txBody>
                  <a:tcPr marL="5194" marR="5194" marT="5194" marB="0" anchor="ctr"/>
                </a:tc>
                <a:tc>
                  <a:txBody>
                    <a:bodyPr/>
                    <a:lstStyle/>
                    <a:p>
                      <a:pPr marL="228600" indent="-228600" algn="l" fontAlgn="ctr">
                        <a:buAutoNum type="arabicPeriod"/>
                      </a:pPr>
                      <a:r>
                        <a:rPr lang="es-ES" sz="1400" u="none" strike="noStrike" dirty="0">
                          <a:effectLst/>
                          <a:latin typeface="+mn-lt"/>
                        </a:rPr>
                        <a:t>Evaluación y selección alternativas: hasta junio 2026.</a:t>
                      </a:r>
                    </a:p>
                    <a:p>
                      <a:pPr marL="228600" indent="-228600" algn="l" fontAlgn="ctr">
                        <a:buAutoNum type="arabicPeriod"/>
                      </a:pPr>
                      <a:r>
                        <a:rPr lang="es-ES" sz="1400" u="none" strike="noStrike" dirty="0">
                          <a:effectLst/>
                          <a:latin typeface="+mn-lt"/>
                        </a:rPr>
                        <a:t>Estructuración y consolidación alternativas seleccionadas: hasta junio 2027</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p>
                    <a:p>
                      <a:pPr algn="l" fontAlgn="ctr">
                        <a:buNone/>
                      </a:pPr>
                      <a:r>
                        <a:rPr lang="es-CO" sz="1400" u="none" strike="noStrike" dirty="0">
                          <a:effectLst/>
                          <a:latin typeface="+mn-lt"/>
                        </a:rPr>
                        <a:t> </a:t>
                      </a:r>
                      <a:endParaRPr lang="es-CO" sz="1400" b="0" i="0" u="none" strike="noStrike" dirty="0">
                        <a:solidFill>
                          <a:srgbClr val="000000"/>
                        </a:solidFill>
                        <a:effectLst/>
                        <a:latin typeface="+mn-lt"/>
                      </a:endParaRPr>
                    </a:p>
                  </a:txBody>
                  <a:tcPr marL="5194" marR="5194" marT="5194" marB="0" anchor="ctr"/>
                </a:tc>
                <a:tc>
                  <a:txBody>
                    <a:bodyPr/>
                    <a:lstStyle/>
                    <a:p>
                      <a:pPr algn="ctr" fontAlgn="ctr">
                        <a:buNone/>
                      </a:pPr>
                      <a:r>
                        <a:rPr lang="es-CO" sz="1400" b="0" i="0" u="none" strike="noStrike" dirty="0">
                          <a:solidFill>
                            <a:srgbClr val="000000"/>
                          </a:solidFill>
                          <a:effectLst/>
                          <a:latin typeface="Calibri" panose="020F0502020204030204" pitchFamily="34" charset="0"/>
                        </a:rPr>
                        <a:t>NO EJECUTADO</a:t>
                      </a:r>
                    </a:p>
                  </a:txBody>
                  <a:tcPr marL="5194" marR="5194" marT="5194" marB="0" anchor="ctr"/>
                </a:tc>
                <a:extLst>
                  <a:ext uri="{0D108BD9-81ED-4DB2-BD59-A6C34878D82A}">
                    <a16:rowId xmlns:a16="http://schemas.microsoft.com/office/drawing/2014/main" val="522187024"/>
                  </a:ext>
                </a:extLst>
              </a:tr>
            </a:tbl>
          </a:graphicData>
        </a:graphic>
      </p:graphicFrame>
    </p:spTree>
    <p:extLst>
      <p:ext uri="{BB962C8B-B14F-4D97-AF65-F5344CB8AC3E}">
        <p14:creationId xmlns:p14="http://schemas.microsoft.com/office/powerpoint/2010/main" val="13057549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536A7F0-EEDA-27C8-A1F6-40E0B69C8A11}"/>
              </a:ext>
            </a:extLst>
          </p:cNvPr>
          <p:cNvSpPr txBox="1"/>
          <p:nvPr/>
        </p:nvSpPr>
        <p:spPr>
          <a:xfrm>
            <a:off x="969192" y="2186940"/>
            <a:ext cx="10195560" cy="461665"/>
          </a:xfrm>
          <a:prstGeom prst="rect">
            <a:avLst/>
          </a:prstGeom>
          <a:noFill/>
        </p:spPr>
        <p:txBody>
          <a:bodyPr wrap="square">
            <a:spAutoFit/>
          </a:bodyPr>
          <a:lstStyle/>
          <a:p>
            <a:pPr algn="ctr"/>
            <a:r>
              <a:rPr lang="es-ES" sz="2400" dirty="0">
                <a:solidFill>
                  <a:schemeClr val="accent1">
                    <a:lumMod val="75000"/>
                  </a:schemeClr>
                </a:solidFill>
              </a:rPr>
              <a:t>8. Varios</a:t>
            </a:r>
          </a:p>
        </p:txBody>
      </p:sp>
      <p:pic>
        <p:nvPicPr>
          <p:cNvPr id="2" name="Imagen 1"/>
          <p:cNvPicPr>
            <a:picLocks noChangeAspect="1"/>
          </p:cNvPicPr>
          <p:nvPr/>
        </p:nvPicPr>
        <p:blipFill>
          <a:blip r:embed="rId2"/>
          <a:stretch>
            <a:fillRect/>
          </a:stretch>
        </p:blipFill>
        <p:spPr>
          <a:xfrm>
            <a:off x="759944" y="5557484"/>
            <a:ext cx="10614056" cy="823031"/>
          </a:xfrm>
          <a:prstGeom prst="rect">
            <a:avLst/>
          </a:prstGeom>
        </p:spPr>
      </p:pic>
    </p:spTree>
    <p:extLst>
      <p:ext uri="{BB962C8B-B14F-4D97-AF65-F5344CB8AC3E}">
        <p14:creationId xmlns:p14="http://schemas.microsoft.com/office/powerpoint/2010/main" val="5650575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Shape 349"/>
        <p:cNvGrpSpPr/>
        <p:nvPr/>
      </p:nvGrpSpPr>
      <p:grpSpPr>
        <a:xfrm>
          <a:off x="0" y="0"/>
          <a:ext cx="0" cy="0"/>
          <a:chOff x="0" y="0"/>
          <a:chExt cx="0" cy="0"/>
        </a:xfrm>
      </p:grpSpPr>
      <p:pic>
        <p:nvPicPr>
          <p:cNvPr id="350" name="Google Shape;350;p19"/>
          <p:cNvPicPr preferRelativeResize="0"/>
          <p:nvPr/>
        </p:nvPicPr>
        <p:blipFill rotWithShape="1">
          <a:blip r:embed="rId3">
            <a:alphaModFix/>
          </a:blip>
          <a:srcRect/>
          <a:stretch/>
        </p:blipFill>
        <p:spPr>
          <a:xfrm>
            <a:off x="-1" y="0"/>
            <a:ext cx="12192000" cy="6858000"/>
          </a:xfrm>
          <a:prstGeom prst="rect">
            <a:avLst/>
          </a:prstGeom>
          <a:noFill/>
          <a:ln>
            <a:noFill/>
          </a:ln>
        </p:spPr>
      </p:pic>
      <p:sp>
        <p:nvSpPr>
          <p:cNvPr id="351" name="Google Shape;351;p19"/>
          <p:cNvSpPr txBox="1">
            <a:spLocks noGrp="1"/>
          </p:cNvSpPr>
          <p:nvPr>
            <p:ph type="title"/>
          </p:nvPr>
        </p:nvSpPr>
        <p:spPr>
          <a:xfrm>
            <a:off x="2167949" y="4708143"/>
            <a:ext cx="7856100" cy="1783170"/>
          </a:xfrm>
          <a:prstGeom prst="rect">
            <a:avLst/>
          </a:prstGeom>
          <a:noFill/>
          <a:ln>
            <a:noFill/>
          </a:ln>
        </p:spPr>
        <p:txBody>
          <a:bodyPr spcFirstLastPara="1" wrap="square" lIns="0" tIns="13325" rIns="0" bIns="0" anchor="t" anchorCtr="0">
            <a:spAutoFit/>
          </a:bodyPr>
          <a:lstStyle/>
          <a:p>
            <a:pPr algn="ctr">
              <a:buSzPts val="8000"/>
            </a:pPr>
            <a:r>
              <a:rPr lang="en-US" dirty="0">
                <a:solidFill>
                  <a:srgbClr val="00B0F0"/>
                </a:solidFill>
                <a:latin typeface="Blogger Sans" panose="02000506030000020004" pitchFamily="50" charset="0"/>
                <a:ea typeface="Blogger Sans" panose="02000506030000020004" pitchFamily="50" charset="0"/>
                <a:cs typeface="Tahoma" panose="020B0604030504040204" pitchFamily="34" charset="0"/>
                <a:sym typeface="Arial"/>
              </a:rPr>
              <a:t>GRACIAS</a:t>
            </a:r>
            <a:endParaRPr dirty="0">
              <a:solidFill>
                <a:srgbClr val="00B0F0"/>
              </a:solidFill>
              <a:latin typeface="Blogger Sans" panose="02000506030000020004" pitchFamily="50" charset="0"/>
              <a:ea typeface="Blogger Sans" panose="02000506030000020004" pitchFamily="50" charset="0"/>
              <a:cs typeface="Tahoma" panose="020B0604030504040204" pitchFamily="34" charset="0"/>
              <a:sym typeface="Arial"/>
            </a:endParaRPr>
          </a:p>
        </p:txBody>
      </p:sp>
      <p:pic>
        <p:nvPicPr>
          <p:cNvPr id="3" name="Imagen 2">
            <a:extLst>
              <a:ext uri="{FF2B5EF4-FFF2-40B4-BE49-F238E27FC236}">
                <a16:creationId xmlns:a16="http://schemas.microsoft.com/office/drawing/2014/main" id="{C85056CA-5A55-4EAB-84AF-24A13843E5C3}"/>
              </a:ext>
            </a:extLst>
          </p:cNvPr>
          <p:cNvPicPr>
            <a:picLocks noChangeAspect="1"/>
          </p:cNvPicPr>
          <p:nvPr/>
        </p:nvPicPr>
        <p:blipFill>
          <a:blip r:embed="rId4"/>
          <a:stretch>
            <a:fillRect/>
          </a:stretch>
        </p:blipFill>
        <p:spPr>
          <a:xfrm>
            <a:off x="3729947" y="1227604"/>
            <a:ext cx="4732103" cy="378729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grpSp>
        <p:nvGrpSpPr>
          <p:cNvPr id="162" name="Google Shape;162;g4d9c915363f39106_115"/>
          <p:cNvGrpSpPr/>
          <p:nvPr/>
        </p:nvGrpSpPr>
        <p:grpSpPr>
          <a:xfrm>
            <a:off x="-1" y="-1787446"/>
            <a:ext cx="12247387" cy="3601731"/>
            <a:chOff x="-1772715" y="-3113068"/>
            <a:chExt cx="21171459" cy="6226137"/>
          </a:xfrm>
        </p:grpSpPr>
        <p:sp>
          <p:nvSpPr>
            <p:cNvPr id="163" name="Google Shape;163;g4d9c915363f39106_115"/>
            <p:cNvSpPr/>
            <p:nvPr/>
          </p:nvSpPr>
          <p:spPr>
            <a:xfrm rot="10800000">
              <a:off x="-1772715" y="-3113068"/>
              <a:ext cx="15839149" cy="6226137"/>
            </a:xfrm>
            <a:custGeom>
              <a:avLst/>
              <a:gdLst/>
              <a:ahLst/>
              <a:cxnLst/>
              <a:rect l="l" t="t" r="r" b="b"/>
              <a:pathLst>
                <a:path w="13666499" h="5372100" extrusionOk="0">
                  <a:moveTo>
                    <a:pt x="12115829" y="0"/>
                  </a:moveTo>
                  <a:lnTo>
                    <a:pt x="1550670" y="0"/>
                  </a:lnTo>
                  <a:lnTo>
                    <a:pt x="0" y="2686050"/>
                  </a:lnTo>
                  <a:lnTo>
                    <a:pt x="1550670" y="5372100"/>
                  </a:lnTo>
                  <a:lnTo>
                    <a:pt x="12115829" y="5372100"/>
                  </a:lnTo>
                  <a:lnTo>
                    <a:pt x="13666499" y="2686050"/>
                  </a:lnTo>
                  <a:lnTo>
                    <a:pt x="12115829" y="0"/>
                  </a:lnTo>
                  <a:close/>
                </a:path>
              </a:pathLst>
            </a:custGeom>
            <a:solidFill>
              <a:srgbClr val="111B2F"/>
            </a:solidFill>
            <a:ln>
              <a:noFill/>
            </a:ln>
          </p:spPr>
        </p:sp>
        <p:sp>
          <p:nvSpPr>
            <p:cNvPr id="164" name="Google Shape;164;g4d9c915363f39106_115"/>
            <p:cNvSpPr/>
            <p:nvPr/>
          </p:nvSpPr>
          <p:spPr>
            <a:xfrm rot="10800000" flipH="1">
              <a:off x="11582343" y="-1359365"/>
              <a:ext cx="7816401" cy="4462908"/>
            </a:xfrm>
            <a:custGeom>
              <a:avLst/>
              <a:gdLst/>
              <a:ahLst/>
              <a:cxnLst/>
              <a:rect l="l" t="t" r="r" b="b"/>
              <a:pathLst>
                <a:path w="7816401" h="4462908" extrusionOk="0">
                  <a:moveTo>
                    <a:pt x="0" y="4462908"/>
                  </a:moveTo>
                  <a:lnTo>
                    <a:pt x="7816401" y="4462908"/>
                  </a:lnTo>
                  <a:lnTo>
                    <a:pt x="7816401" y="0"/>
                  </a:lnTo>
                  <a:lnTo>
                    <a:pt x="0" y="0"/>
                  </a:lnTo>
                  <a:lnTo>
                    <a:pt x="0" y="4462908"/>
                  </a:lnTo>
                  <a:close/>
                </a:path>
              </a:pathLst>
            </a:custGeom>
            <a:blipFill rotWithShape="1">
              <a:blip r:embed="rId3">
                <a:alphaModFix/>
              </a:blip>
              <a:stretch>
                <a:fillRect t="-51575"/>
              </a:stretch>
            </a:blipFill>
            <a:ln>
              <a:noFill/>
            </a:ln>
          </p:spPr>
        </p:sp>
      </p:grpSp>
      <p:sp>
        <p:nvSpPr>
          <p:cNvPr id="165" name="Google Shape;165;g4d9c915363f39106_115"/>
          <p:cNvSpPr txBox="1">
            <a:spLocks noGrp="1"/>
          </p:cNvSpPr>
          <p:nvPr>
            <p:ph type="title"/>
          </p:nvPr>
        </p:nvSpPr>
        <p:spPr>
          <a:xfrm>
            <a:off x="469447" y="335445"/>
            <a:ext cx="7876268"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4400"/>
              <a:buFont typeface="Arial"/>
              <a:buNone/>
            </a:pPr>
            <a:r>
              <a:rPr lang="en-US" sz="3800" b="1" dirty="0">
                <a:solidFill>
                  <a:schemeClr val="lt1"/>
                </a:solidFill>
                <a:latin typeface="Tahoma"/>
                <a:ea typeface="Tahoma"/>
                <a:cs typeface="Tahoma"/>
                <a:sym typeface="Tahoma"/>
              </a:rPr>
              <a:t>1. OBSERVACIÓN Y AJUSTES ACTA No 95</a:t>
            </a:r>
            <a:endParaRPr dirty="0"/>
          </a:p>
        </p:txBody>
      </p:sp>
      <p:pic>
        <p:nvPicPr>
          <p:cNvPr id="166" name="Google Shape;166;g4d9c915363f39106_115"/>
          <p:cNvPicPr preferRelativeResize="0"/>
          <p:nvPr/>
        </p:nvPicPr>
        <p:blipFill rotWithShape="1">
          <a:blip r:embed="rId4">
            <a:alphaModFix/>
          </a:blip>
          <a:srcRect l="25714" t="14729" r="38642" b="6665"/>
          <a:stretch/>
        </p:blipFill>
        <p:spPr>
          <a:xfrm>
            <a:off x="4581360" y="2489811"/>
            <a:ext cx="2688645" cy="2894733"/>
          </a:xfrm>
          <a:prstGeom prst="rect">
            <a:avLst/>
          </a:prstGeom>
          <a:noFill/>
          <a:ln>
            <a:noFill/>
          </a:ln>
        </p:spPr>
      </p:pic>
      <p:cxnSp>
        <p:nvCxnSpPr>
          <p:cNvPr id="167" name="Google Shape;167;g4d9c915363f39106_115"/>
          <p:cNvCxnSpPr/>
          <p:nvPr/>
        </p:nvCxnSpPr>
        <p:spPr>
          <a:xfrm>
            <a:off x="1706157" y="1593491"/>
            <a:ext cx="5717656" cy="0"/>
          </a:xfrm>
          <a:prstGeom prst="straightConnector1">
            <a:avLst/>
          </a:prstGeom>
          <a:noFill/>
          <a:ln w="41275" cap="flat" cmpd="sng">
            <a:solidFill>
              <a:schemeClr val="accent5"/>
            </a:solidFill>
            <a:prstDash val="solid"/>
            <a:miter lim="800000"/>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grpSp>
        <p:nvGrpSpPr>
          <p:cNvPr id="172" name="Google Shape;172;p27"/>
          <p:cNvGrpSpPr/>
          <p:nvPr/>
        </p:nvGrpSpPr>
        <p:grpSpPr>
          <a:xfrm>
            <a:off x="653955" y="1167121"/>
            <a:ext cx="10858499" cy="5041840"/>
            <a:chOff x="1028701" y="1722076"/>
            <a:chExt cx="16230599" cy="7536224"/>
          </a:xfrm>
        </p:grpSpPr>
        <p:sp>
          <p:nvSpPr>
            <p:cNvPr id="173" name="Google Shape;173;p27"/>
            <p:cNvSpPr/>
            <p:nvPr/>
          </p:nvSpPr>
          <p:spPr>
            <a:xfrm rot="10800000">
              <a:off x="5501592" y="1722076"/>
              <a:ext cx="7284817" cy="4687520"/>
            </a:xfrm>
            <a:custGeom>
              <a:avLst/>
              <a:gdLst/>
              <a:ahLst/>
              <a:cxnLst/>
              <a:rect l="l" t="t" r="r" b="b"/>
              <a:pathLst>
                <a:path w="8348714" h="5372100" extrusionOk="0">
                  <a:moveTo>
                    <a:pt x="6798045" y="0"/>
                  </a:moveTo>
                  <a:lnTo>
                    <a:pt x="1550670" y="0"/>
                  </a:lnTo>
                  <a:lnTo>
                    <a:pt x="0" y="2686050"/>
                  </a:lnTo>
                  <a:lnTo>
                    <a:pt x="1550670" y="5372100"/>
                  </a:lnTo>
                  <a:lnTo>
                    <a:pt x="6798045" y="5372100"/>
                  </a:lnTo>
                  <a:lnTo>
                    <a:pt x="8348714" y="2686050"/>
                  </a:lnTo>
                  <a:lnTo>
                    <a:pt x="6798045" y="0"/>
                  </a:lnTo>
                  <a:close/>
                </a:path>
              </a:pathLst>
            </a:custGeom>
            <a:solidFill>
              <a:srgbClr val="337EAF"/>
            </a:solidFill>
            <a:ln>
              <a:noFill/>
            </a:ln>
          </p:spPr>
        </p:sp>
        <p:sp>
          <p:nvSpPr>
            <p:cNvPr id="174" name="Google Shape;174;p27"/>
            <p:cNvSpPr/>
            <p:nvPr/>
          </p:nvSpPr>
          <p:spPr>
            <a:xfrm rot="10800000">
              <a:off x="1028701" y="4570780"/>
              <a:ext cx="7284817" cy="4687520"/>
            </a:xfrm>
            <a:custGeom>
              <a:avLst/>
              <a:gdLst/>
              <a:ahLst/>
              <a:cxnLst/>
              <a:rect l="l" t="t" r="r" b="b"/>
              <a:pathLst>
                <a:path w="8348714" h="5372100" extrusionOk="0">
                  <a:moveTo>
                    <a:pt x="6798045" y="0"/>
                  </a:moveTo>
                  <a:lnTo>
                    <a:pt x="1550670" y="0"/>
                  </a:lnTo>
                  <a:lnTo>
                    <a:pt x="0" y="2686050"/>
                  </a:lnTo>
                  <a:lnTo>
                    <a:pt x="1550670" y="5372100"/>
                  </a:lnTo>
                  <a:lnTo>
                    <a:pt x="6798045" y="5372100"/>
                  </a:lnTo>
                  <a:lnTo>
                    <a:pt x="8348714" y="2686050"/>
                  </a:lnTo>
                  <a:lnTo>
                    <a:pt x="6798045" y="0"/>
                  </a:lnTo>
                  <a:close/>
                </a:path>
              </a:pathLst>
            </a:custGeom>
            <a:solidFill>
              <a:srgbClr val="2FA8DD"/>
            </a:solidFill>
            <a:ln>
              <a:noFill/>
            </a:ln>
          </p:spPr>
        </p:sp>
        <p:sp>
          <p:nvSpPr>
            <p:cNvPr id="175" name="Google Shape;175;p27"/>
            <p:cNvSpPr/>
            <p:nvPr/>
          </p:nvSpPr>
          <p:spPr>
            <a:xfrm rot="10800000">
              <a:off x="9974483" y="4570780"/>
              <a:ext cx="7284817" cy="4687520"/>
            </a:xfrm>
            <a:custGeom>
              <a:avLst/>
              <a:gdLst/>
              <a:ahLst/>
              <a:cxnLst/>
              <a:rect l="l" t="t" r="r" b="b"/>
              <a:pathLst>
                <a:path w="8348714" h="5372100" extrusionOk="0">
                  <a:moveTo>
                    <a:pt x="6798045" y="0"/>
                  </a:moveTo>
                  <a:lnTo>
                    <a:pt x="1550670" y="0"/>
                  </a:lnTo>
                  <a:lnTo>
                    <a:pt x="0" y="2686050"/>
                  </a:lnTo>
                  <a:lnTo>
                    <a:pt x="1550670" y="5372100"/>
                  </a:lnTo>
                  <a:lnTo>
                    <a:pt x="6798045" y="5372100"/>
                  </a:lnTo>
                  <a:lnTo>
                    <a:pt x="8348714" y="2686050"/>
                  </a:lnTo>
                  <a:lnTo>
                    <a:pt x="6798045" y="0"/>
                  </a:lnTo>
                  <a:close/>
                </a:path>
              </a:pathLst>
            </a:custGeom>
            <a:solidFill>
              <a:srgbClr val="111A2F"/>
            </a:solidFill>
            <a:ln>
              <a:noFill/>
            </a:ln>
          </p:spPr>
        </p:sp>
      </p:grpSp>
      <p:sp>
        <p:nvSpPr>
          <p:cNvPr id="176" name="Google Shape;176;p27"/>
          <p:cNvSpPr/>
          <p:nvPr/>
        </p:nvSpPr>
        <p:spPr>
          <a:xfrm>
            <a:off x="4366286" y="1520890"/>
            <a:ext cx="3433835" cy="22467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dirty="0">
                <a:solidFill>
                  <a:schemeClr val="lt1"/>
                </a:solidFill>
                <a:latin typeface="Tahoma"/>
                <a:ea typeface="Tahoma"/>
                <a:cs typeface="Tahoma"/>
                <a:sym typeface="Tahoma"/>
              </a:rPr>
              <a:t>2</a:t>
            </a:r>
            <a:r>
              <a:rPr lang="en-US" sz="2800" b="1" i="0" u="none" strike="noStrike" cap="none" dirty="0">
                <a:solidFill>
                  <a:schemeClr val="lt1"/>
                </a:solidFill>
                <a:latin typeface="Tahoma"/>
                <a:ea typeface="Tahoma"/>
                <a:cs typeface="Tahoma"/>
                <a:sym typeface="Tahoma"/>
              </a:rPr>
              <a:t>. SOLICITUD DE MODIFICACIÓN DE PRESUPUESTO 2026</a:t>
            </a:r>
            <a:br>
              <a:rPr lang="en-US" sz="2800" b="1" i="0" u="none" strike="noStrike" cap="none" dirty="0">
                <a:solidFill>
                  <a:schemeClr val="lt1"/>
                </a:solidFill>
                <a:latin typeface="Tahoma"/>
                <a:ea typeface="Tahoma"/>
                <a:cs typeface="Tahoma"/>
                <a:sym typeface="Tahoma"/>
              </a:rPr>
            </a:br>
            <a:endParaRPr sz="2800" b="0" i="0" u="none" strike="noStrike" cap="none" dirty="0">
              <a:solidFill>
                <a:schemeClr val="lt1"/>
              </a:solidFill>
              <a:latin typeface="Tahoma"/>
              <a:ea typeface="Tahoma"/>
              <a:cs typeface="Tahoma"/>
              <a:sym typeface="Tahoma"/>
            </a:endParaRPr>
          </a:p>
        </p:txBody>
      </p:sp>
      <p:sp>
        <p:nvSpPr>
          <p:cNvPr id="177" name="Google Shape;177;p27"/>
          <p:cNvSpPr/>
          <p:nvPr/>
        </p:nvSpPr>
        <p:spPr>
          <a:xfrm>
            <a:off x="1373859" y="3536242"/>
            <a:ext cx="3574747"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dirty="0">
                <a:solidFill>
                  <a:schemeClr val="lt1"/>
                </a:solidFill>
                <a:latin typeface="Tahoma"/>
                <a:ea typeface="Tahoma"/>
                <a:cs typeface="Tahoma"/>
                <a:sym typeface="Tahoma"/>
              </a:rPr>
              <a:t>2</a:t>
            </a:r>
            <a:r>
              <a:rPr lang="en-US" sz="2400" b="1" i="0" u="none" strike="noStrike" cap="none" dirty="0">
                <a:solidFill>
                  <a:schemeClr val="lt1"/>
                </a:solidFill>
                <a:latin typeface="Tahoma"/>
                <a:ea typeface="Tahoma"/>
                <a:cs typeface="Tahoma"/>
                <a:sym typeface="Tahoma"/>
              </a:rPr>
              <a:t>.1. </a:t>
            </a:r>
            <a:r>
              <a:rPr lang="en-US" sz="2400" b="1" i="0" u="none" strike="noStrike" cap="none" dirty="0" err="1">
                <a:solidFill>
                  <a:schemeClr val="lt1"/>
                </a:solidFill>
                <a:latin typeface="Tahoma"/>
                <a:ea typeface="Tahoma"/>
                <a:cs typeface="Tahoma"/>
                <a:sym typeface="Tahoma"/>
              </a:rPr>
              <a:t>Solicitud</a:t>
            </a:r>
            <a:r>
              <a:rPr lang="en-US" sz="2400" b="1" i="0" u="none" strike="noStrike" cap="none" dirty="0">
                <a:solidFill>
                  <a:schemeClr val="lt1"/>
                </a:solidFill>
                <a:latin typeface="Tahoma"/>
                <a:ea typeface="Tahoma"/>
                <a:cs typeface="Tahoma"/>
                <a:sym typeface="Tahoma"/>
              </a:rPr>
              <a:t> de </a:t>
            </a:r>
            <a:r>
              <a:rPr lang="en-US" sz="2400" b="1" i="0" u="none" strike="noStrike" cap="none" dirty="0" err="1">
                <a:solidFill>
                  <a:schemeClr val="lt1"/>
                </a:solidFill>
                <a:latin typeface="Tahoma"/>
                <a:ea typeface="Tahoma"/>
                <a:cs typeface="Tahoma"/>
                <a:sym typeface="Tahoma"/>
              </a:rPr>
              <a:t>ajuste</a:t>
            </a:r>
            <a:r>
              <a:rPr lang="en-US" sz="2400" b="1" i="0" u="none" strike="noStrike" cap="none" dirty="0">
                <a:solidFill>
                  <a:schemeClr val="lt1"/>
                </a:solidFill>
                <a:latin typeface="Tahoma"/>
                <a:ea typeface="Tahoma"/>
                <a:cs typeface="Tahoma"/>
                <a:sym typeface="Tahoma"/>
              </a:rPr>
              <a:t> de </a:t>
            </a:r>
            <a:r>
              <a:rPr lang="en-US" sz="2400" b="1" i="0" u="none" strike="noStrike" cap="none" dirty="0" err="1">
                <a:solidFill>
                  <a:schemeClr val="lt1"/>
                </a:solidFill>
                <a:latin typeface="Tahoma"/>
                <a:ea typeface="Tahoma"/>
                <a:cs typeface="Tahoma"/>
                <a:sym typeface="Tahoma"/>
              </a:rPr>
              <a:t>saldos</a:t>
            </a:r>
            <a:r>
              <a:rPr lang="en-US" sz="2400" b="1" i="0" u="none" strike="noStrike" cap="none" dirty="0">
                <a:solidFill>
                  <a:schemeClr val="lt1"/>
                </a:solidFill>
                <a:latin typeface="Tahoma"/>
                <a:ea typeface="Tahoma"/>
                <a:cs typeface="Tahoma"/>
                <a:sym typeface="Tahoma"/>
              </a:rPr>
              <a:t> de </a:t>
            </a:r>
            <a:r>
              <a:rPr lang="en-US" sz="2400" b="1" i="0" u="none" strike="noStrike" cap="none" dirty="0" err="1">
                <a:solidFill>
                  <a:schemeClr val="lt1"/>
                </a:solidFill>
                <a:latin typeface="Tahoma"/>
                <a:ea typeface="Tahoma"/>
                <a:cs typeface="Tahoma"/>
                <a:sym typeface="Tahoma"/>
              </a:rPr>
              <a:t>disponibilidad</a:t>
            </a:r>
            <a:r>
              <a:rPr lang="en-US" sz="2400" b="1" i="0" u="none" strike="noStrike" cap="none" dirty="0">
                <a:solidFill>
                  <a:schemeClr val="lt1"/>
                </a:solidFill>
                <a:latin typeface="Tahoma"/>
                <a:ea typeface="Tahoma"/>
                <a:cs typeface="Tahoma"/>
                <a:sym typeface="Tahoma"/>
              </a:rPr>
              <a:t> </a:t>
            </a:r>
            <a:r>
              <a:rPr lang="en-US" sz="2400" b="1" i="0" u="none" strike="noStrike" cap="none" dirty="0" err="1">
                <a:solidFill>
                  <a:schemeClr val="lt1"/>
                </a:solidFill>
                <a:latin typeface="Tahoma"/>
                <a:ea typeface="Tahoma"/>
                <a:cs typeface="Tahoma"/>
                <a:sym typeface="Tahoma"/>
              </a:rPr>
              <a:t>inicial</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Tahoma"/>
                <a:ea typeface="Tahoma"/>
                <a:cs typeface="Tahoma"/>
                <a:sym typeface="Tahoma"/>
              </a:rPr>
              <a:t>.</a:t>
            </a:r>
            <a:br>
              <a:rPr lang="en-US" sz="2400" b="1" i="0" u="none" strike="noStrike" cap="none" dirty="0">
                <a:solidFill>
                  <a:schemeClr val="lt1"/>
                </a:solidFill>
                <a:latin typeface="Tahoma"/>
                <a:ea typeface="Tahoma"/>
                <a:cs typeface="Tahoma"/>
                <a:sym typeface="Tahoma"/>
              </a:rPr>
            </a:br>
            <a:endParaRPr sz="2400" b="0" i="0" u="none" strike="noStrike" cap="none" dirty="0">
              <a:solidFill>
                <a:schemeClr val="lt1"/>
              </a:solidFill>
              <a:latin typeface="Tahoma"/>
              <a:ea typeface="Tahoma"/>
              <a:cs typeface="Tahoma"/>
              <a:sym typeface="Tahoma"/>
            </a:endParaRPr>
          </a:p>
        </p:txBody>
      </p:sp>
      <p:sp>
        <p:nvSpPr>
          <p:cNvPr id="178" name="Google Shape;178;p27"/>
          <p:cNvSpPr/>
          <p:nvPr/>
        </p:nvSpPr>
        <p:spPr>
          <a:xfrm>
            <a:off x="7444165" y="4018814"/>
            <a:ext cx="3177462"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dirty="0">
                <a:solidFill>
                  <a:schemeClr val="lt1"/>
                </a:solidFill>
                <a:latin typeface="Tahoma"/>
                <a:ea typeface="Tahoma"/>
                <a:cs typeface="Tahoma"/>
                <a:sym typeface="Tahoma"/>
              </a:rPr>
              <a:t>2</a:t>
            </a:r>
            <a:r>
              <a:rPr lang="en-US" sz="2400" b="1" i="0" u="none" strike="noStrike" cap="none" dirty="0">
                <a:solidFill>
                  <a:schemeClr val="lt1"/>
                </a:solidFill>
                <a:latin typeface="Tahoma"/>
                <a:ea typeface="Tahoma"/>
                <a:cs typeface="Tahoma"/>
                <a:sym typeface="Tahoma"/>
              </a:rPr>
              <a:t>.2. </a:t>
            </a:r>
            <a:r>
              <a:rPr lang="en-US" sz="2400" b="1" i="0" u="none" strike="noStrike" cap="none" dirty="0" err="1">
                <a:solidFill>
                  <a:schemeClr val="lt1"/>
                </a:solidFill>
                <a:latin typeface="Tahoma"/>
                <a:ea typeface="Tahoma"/>
                <a:cs typeface="Tahoma"/>
                <a:sym typeface="Tahoma"/>
              </a:rPr>
              <a:t>Solicitud</a:t>
            </a:r>
            <a:r>
              <a:rPr lang="en-US" sz="2400" b="1" i="0" u="none" strike="noStrike" cap="none" dirty="0">
                <a:solidFill>
                  <a:schemeClr val="lt1"/>
                </a:solidFill>
                <a:latin typeface="Tahoma"/>
                <a:ea typeface="Tahoma"/>
                <a:cs typeface="Tahoma"/>
                <a:sym typeface="Tahoma"/>
              </a:rPr>
              <a:t> de </a:t>
            </a:r>
            <a:r>
              <a:rPr lang="en-US" sz="2400" b="1" i="0" u="none" strike="noStrike" cap="none" dirty="0" err="1">
                <a:solidFill>
                  <a:schemeClr val="lt1"/>
                </a:solidFill>
                <a:latin typeface="Tahoma"/>
                <a:ea typeface="Tahoma"/>
                <a:cs typeface="Tahoma"/>
                <a:sym typeface="Tahoma"/>
              </a:rPr>
              <a:t>creación</a:t>
            </a:r>
            <a:r>
              <a:rPr lang="en-US" sz="2400" b="1" i="0" u="none" strike="noStrike" cap="none" dirty="0">
                <a:solidFill>
                  <a:schemeClr val="lt1"/>
                </a:solidFill>
                <a:latin typeface="Tahoma"/>
                <a:ea typeface="Tahoma"/>
                <a:cs typeface="Tahoma"/>
                <a:sym typeface="Tahoma"/>
              </a:rPr>
              <a:t> de </a:t>
            </a:r>
            <a:r>
              <a:rPr lang="en-US" sz="2400" b="1" i="0" u="none" strike="noStrike" cap="none" dirty="0" err="1">
                <a:solidFill>
                  <a:schemeClr val="lt1"/>
                </a:solidFill>
                <a:latin typeface="Tahoma"/>
                <a:ea typeface="Tahoma"/>
                <a:cs typeface="Tahoma"/>
                <a:sym typeface="Tahoma"/>
              </a:rPr>
              <a:t>rubros</a:t>
            </a:r>
            <a:endParaRPr sz="2400" b="0" i="0" u="none" strike="noStrike" cap="none" dirty="0">
              <a:solidFill>
                <a:schemeClr val="lt1"/>
              </a:solidFill>
              <a:latin typeface="Tahoma"/>
              <a:ea typeface="Tahoma"/>
              <a:cs typeface="Tahoma"/>
              <a:sym typeface="Tahom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cxnSp>
        <p:nvCxnSpPr>
          <p:cNvPr id="183" name="Google Shape;183;p28"/>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184" name="Google Shape;184;p28"/>
          <p:cNvSpPr txBox="1">
            <a:spLocks noGrp="1"/>
          </p:cNvSpPr>
          <p:nvPr>
            <p:ph type="title"/>
          </p:nvPr>
        </p:nvSpPr>
        <p:spPr>
          <a:xfrm>
            <a:off x="0" y="0"/>
            <a:ext cx="10255624" cy="1006474"/>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graphicFrame>
        <p:nvGraphicFramePr>
          <p:cNvPr id="185" name="Google Shape;185;p28"/>
          <p:cNvGraphicFramePr/>
          <p:nvPr>
            <p:extLst>
              <p:ext uri="{D42A27DB-BD31-4B8C-83A1-F6EECF244321}">
                <p14:modId xmlns:p14="http://schemas.microsoft.com/office/powerpoint/2010/main" val="1086355816"/>
              </p:ext>
            </p:extLst>
          </p:nvPr>
        </p:nvGraphicFramePr>
        <p:xfrm>
          <a:off x="537176" y="1497106"/>
          <a:ext cx="11385882" cy="5127205"/>
        </p:xfrm>
        <a:graphic>
          <a:graphicData uri="http://schemas.openxmlformats.org/drawingml/2006/table">
            <a:tbl>
              <a:tblPr>
                <a:noFill/>
              </a:tblPr>
              <a:tblGrid>
                <a:gridCol w="1101419">
                  <a:extLst>
                    <a:ext uri="{9D8B030D-6E8A-4147-A177-3AD203B41FA5}">
                      <a16:colId xmlns:a16="http://schemas.microsoft.com/office/drawing/2014/main" val="20000"/>
                    </a:ext>
                  </a:extLst>
                </a:gridCol>
                <a:gridCol w="3841211">
                  <a:extLst>
                    <a:ext uri="{9D8B030D-6E8A-4147-A177-3AD203B41FA5}">
                      <a16:colId xmlns:a16="http://schemas.microsoft.com/office/drawing/2014/main" val="20001"/>
                    </a:ext>
                  </a:extLst>
                </a:gridCol>
                <a:gridCol w="1610813">
                  <a:extLst>
                    <a:ext uri="{9D8B030D-6E8A-4147-A177-3AD203B41FA5}">
                      <a16:colId xmlns:a16="http://schemas.microsoft.com/office/drawing/2014/main" val="20002"/>
                    </a:ext>
                  </a:extLst>
                </a:gridCol>
                <a:gridCol w="1610813">
                  <a:extLst>
                    <a:ext uri="{9D8B030D-6E8A-4147-A177-3AD203B41FA5}">
                      <a16:colId xmlns:a16="http://schemas.microsoft.com/office/drawing/2014/main" val="20003"/>
                    </a:ext>
                  </a:extLst>
                </a:gridCol>
                <a:gridCol w="1610813">
                  <a:extLst>
                    <a:ext uri="{9D8B030D-6E8A-4147-A177-3AD203B41FA5}">
                      <a16:colId xmlns:a16="http://schemas.microsoft.com/office/drawing/2014/main" val="20004"/>
                    </a:ext>
                  </a:extLst>
                </a:gridCol>
                <a:gridCol w="1610813">
                  <a:extLst>
                    <a:ext uri="{9D8B030D-6E8A-4147-A177-3AD203B41FA5}">
                      <a16:colId xmlns:a16="http://schemas.microsoft.com/office/drawing/2014/main" val="20005"/>
                    </a:ext>
                  </a:extLst>
                </a:gridCol>
              </a:tblGrid>
              <a:tr h="251005">
                <a:tc gridSpan="6">
                  <a:txBody>
                    <a:bodyPr/>
                    <a:lstStyle/>
                    <a:p>
                      <a:pPr marL="0" marR="0" lvl="0" indent="0" algn="ctr" rtl="0">
                        <a:lnSpc>
                          <a:spcPct val="100000"/>
                        </a:lnSpc>
                        <a:spcBef>
                          <a:spcPts val="0"/>
                        </a:spcBef>
                        <a:spcAft>
                          <a:spcPts val="0"/>
                        </a:spcAft>
                        <a:buNone/>
                      </a:pPr>
                      <a:r>
                        <a:rPr lang="en-US" sz="1200" b="1" i="0" u="none" strike="noStrike" cap="none">
                          <a:solidFill>
                            <a:srgbClr val="000000"/>
                          </a:solidFill>
                          <a:latin typeface="Arial Narrow"/>
                          <a:ea typeface="Arial Narrow"/>
                          <a:cs typeface="Arial Narrow"/>
                          <a:sym typeface="Arial Narrow"/>
                        </a:rPr>
                        <a:t>SOLICITUD DE MODIFICACIÓN - PRESUPUESTO DE INGRESOS</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203175">
                <a:tc gridSpan="6">
                  <a:txBody>
                    <a:bodyPr/>
                    <a:lstStyle/>
                    <a:p>
                      <a:pPr marL="0" marR="0" lvl="0" indent="0" algn="ctr" rtl="0">
                        <a:lnSpc>
                          <a:spcPct val="100000"/>
                        </a:lnSpc>
                        <a:spcBef>
                          <a:spcPts val="0"/>
                        </a:spcBef>
                        <a:spcAft>
                          <a:spcPts val="0"/>
                        </a:spcAft>
                        <a:buNone/>
                      </a:pPr>
                      <a:r>
                        <a:rPr lang="en-US" sz="985" b="1" i="0" u="none" strike="noStrike" cap="none">
                          <a:solidFill>
                            <a:srgbClr val="000000"/>
                          </a:solidFill>
                          <a:latin typeface="Arial Narrow"/>
                          <a:ea typeface="Arial Narrow"/>
                          <a:cs typeface="Arial Narrow"/>
                          <a:sym typeface="Arial Narrow"/>
                        </a:rPr>
                        <a:t>Vigencia 2026</a:t>
                      </a:r>
                      <a:endParaRPr/>
                    </a:p>
                  </a:txBody>
                  <a:tcPr marL="9525" marR="9525" marT="95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1"/>
                  </a:ext>
                </a:extLst>
              </a:tr>
              <a:tr h="203175">
                <a:tc>
                  <a:txBody>
                    <a:bodyPr/>
                    <a:lstStyle/>
                    <a:p>
                      <a:pPr marL="0" marR="0" lvl="0" indent="0" algn="ctr" rtl="0">
                        <a:lnSpc>
                          <a:spcPct val="100000"/>
                        </a:lnSpc>
                        <a:spcBef>
                          <a:spcPts val="0"/>
                        </a:spcBef>
                        <a:spcAft>
                          <a:spcPts val="0"/>
                        </a:spcAft>
                        <a:buNone/>
                      </a:pPr>
                      <a:r>
                        <a:rPr lang="en-US" sz="905" b="1" i="0" u="none" strike="noStrike" cap="none">
                          <a:solidFill>
                            <a:srgbClr val="FFFFFF"/>
                          </a:solidFill>
                          <a:latin typeface="Arial Narrow"/>
                          <a:ea typeface="Arial Narrow"/>
                          <a:cs typeface="Arial Narrow"/>
                          <a:sym typeface="Arial Narrow"/>
                        </a:rPr>
                        <a:t>Código</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905" b="1" i="0" u="none" strike="noStrike" cap="none">
                          <a:solidFill>
                            <a:srgbClr val="FFFFFF"/>
                          </a:solidFill>
                          <a:latin typeface="Arial Narrow"/>
                          <a:ea typeface="Arial Narrow"/>
                          <a:cs typeface="Arial Narrow"/>
                          <a:sym typeface="Arial Narrow"/>
                        </a:rPr>
                        <a:t>Rubro</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905" b="1" i="0" u="none" strike="noStrike" cap="none">
                          <a:solidFill>
                            <a:srgbClr val="FFFFFF"/>
                          </a:solidFill>
                          <a:latin typeface="Arial Narrow"/>
                          <a:ea typeface="Arial Narrow"/>
                          <a:cs typeface="Arial Narrow"/>
                          <a:sym typeface="Arial Narrow"/>
                        </a:rPr>
                        <a:t>Inicial</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905" b="1" i="0" u="none" strike="noStrike" cap="none">
                          <a:solidFill>
                            <a:srgbClr val="FFFFFF"/>
                          </a:solidFill>
                          <a:latin typeface="Arial Narrow"/>
                          <a:ea typeface="Arial Narrow"/>
                          <a:cs typeface="Arial Narrow"/>
                          <a:sym typeface="Arial Narrow"/>
                        </a:rPr>
                        <a:t>Adición </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905" b="1" i="0" u="none" strike="noStrike" cap="none">
                          <a:solidFill>
                            <a:srgbClr val="FFFFFF"/>
                          </a:solidFill>
                          <a:latin typeface="Arial Narrow"/>
                          <a:ea typeface="Arial Narrow"/>
                          <a:cs typeface="Arial Narrow"/>
                          <a:sym typeface="Arial Narrow"/>
                        </a:rPr>
                        <a:t>Reducción</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905" b="1" i="0" u="none" strike="noStrike" cap="none">
                          <a:solidFill>
                            <a:srgbClr val="FFFFFF"/>
                          </a:solidFill>
                          <a:latin typeface="Arial Narrow"/>
                          <a:ea typeface="Arial Narrow"/>
                          <a:cs typeface="Arial Narrow"/>
                          <a:sym typeface="Arial Narrow"/>
                        </a:rPr>
                        <a:t>Definitivo</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extLst>
                  <a:ext uri="{0D108BD9-81ED-4DB2-BD59-A6C34878D82A}">
                    <a16:rowId xmlns:a16="http://schemas.microsoft.com/office/drawing/2014/main" val="10002"/>
                  </a:ext>
                </a:extLst>
              </a:tr>
              <a:tr h="203175">
                <a:tc>
                  <a:txBody>
                    <a:bodyPr/>
                    <a:lstStyle/>
                    <a:p>
                      <a:pPr marL="0" marR="0" lvl="0" indent="0" algn="l" rtl="0">
                        <a:lnSpc>
                          <a:spcPct val="100000"/>
                        </a:lnSpc>
                        <a:spcBef>
                          <a:spcPts val="0"/>
                        </a:spcBef>
                        <a:spcAft>
                          <a:spcPts val="0"/>
                        </a:spcAft>
                        <a:buNone/>
                      </a:pPr>
                      <a:r>
                        <a:rPr lang="en-US" sz="785" b="0" i="0" u="none" strike="noStrike" cap="none">
                          <a:solidFill>
                            <a:srgbClr val="FFFFFF"/>
                          </a:solidFill>
                          <a:latin typeface="Arial Narrow"/>
                          <a:ea typeface="Arial Narrow"/>
                          <a:cs typeface="Arial Narrow"/>
                          <a:sym typeface="Arial Narrow"/>
                        </a:rPr>
                        <a:t>1</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l" rtl="0">
                        <a:lnSpc>
                          <a:spcPct val="100000"/>
                        </a:lnSpc>
                        <a:spcBef>
                          <a:spcPts val="0"/>
                        </a:spcBef>
                        <a:spcAft>
                          <a:spcPts val="0"/>
                        </a:spcAft>
                        <a:buNone/>
                      </a:pPr>
                      <a:r>
                        <a:rPr lang="en-US" sz="785" b="0" i="0" u="none" strike="noStrike" cap="none">
                          <a:solidFill>
                            <a:srgbClr val="FFFFFF"/>
                          </a:solidFill>
                          <a:latin typeface="Arial Narrow"/>
                          <a:ea typeface="Arial Narrow"/>
                          <a:cs typeface="Arial Narrow"/>
                          <a:sym typeface="Arial Narrow"/>
                        </a:rPr>
                        <a:t>Ingresos</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905" b="0" i="0" u="none" strike="noStrike" cap="none">
                          <a:solidFill>
                            <a:srgbClr val="FFFFFF"/>
                          </a:solidFill>
                          <a:latin typeface="Arial"/>
                          <a:ea typeface="Arial"/>
                          <a:cs typeface="Arial"/>
                          <a:sym typeface="Arial"/>
                        </a:rPr>
                        <a:t>16.053.363.683,60 </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905" b="0" i="0" u="none" strike="noStrike" cap="none">
                          <a:solidFill>
                            <a:srgbClr val="FFFFFF"/>
                          </a:solidFill>
                          <a:latin typeface="Arial"/>
                          <a:ea typeface="Arial"/>
                          <a:cs typeface="Arial"/>
                          <a:sym typeface="Arial"/>
                        </a:rPr>
                        <a:t>3.479.630.642,05 </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905" b="0" i="0" u="none" strike="noStrike" cap="none">
                          <a:solidFill>
                            <a:srgbClr val="FFFFFF"/>
                          </a:solidFill>
                          <a:latin typeface="Arial"/>
                          <a:ea typeface="Arial"/>
                          <a:cs typeface="Arial"/>
                          <a:sym typeface="Arial"/>
                        </a:rPr>
                        <a:t>3.672.801.749,17 </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905" b="0" i="0" u="none" strike="noStrike" cap="none">
                          <a:solidFill>
                            <a:srgbClr val="FFFFFF"/>
                          </a:solidFill>
                          <a:latin typeface="Arial"/>
                          <a:ea typeface="Arial"/>
                          <a:cs typeface="Arial"/>
                          <a:sym typeface="Arial"/>
                        </a:rPr>
                        <a:t>15.860.192.576,48 </a:t>
                      </a:r>
                      <a:endParaRPr sz="15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extLst>
                  <a:ext uri="{0D108BD9-81ED-4DB2-BD59-A6C34878D82A}">
                    <a16:rowId xmlns:a16="http://schemas.microsoft.com/office/drawing/2014/main" val="10003"/>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Disponibilidad Inicial</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12.102.412.600,94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3.479.630.642,05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3.672.801.749,17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11.909.241.493,82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extLst>
                  <a:ext uri="{0D108BD9-81ED-4DB2-BD59-A6C34878D82A}">
                    <a16:rowId xmlns:a16="http://schemas.microsoft.com/office/drawing/2014/main" val="10004"/>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Cuentas Bancarias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12.102.412.600,94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597.064.330,05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3.672.801.749,17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9.026.675.181,82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05"/>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1.0.02.01.001</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Banco Popular</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516.524.070,61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284.854.201,38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231.669.869,23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1.0.02.01.002</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Fiducia - ente territorial</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4.594.430.081,71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469.452.301,60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5.063.882.383,31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1.0.02.01.003</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Fiducia - Nación otras fuentes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477.725.680,19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119.871.750,44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597.597.430,63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1.0.02.01.004</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Fiducia - Convenio Redes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55.697.024,09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55.743,65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55.641.280,44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1.0.02.01.005</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Fiducia - Vias complementarias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55.640.750,00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3.666.019,75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59.306.769,75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1.0.02.01.008</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Fiducia - Costos adicionales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5.402.241.812,99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3.387.891.804,14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2.014.350.008,85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1.0.02.01.015</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Banco Santander</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1.000.153.181,35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288.046,78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1.000.441.228,13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1.0.02.01.016</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Fiducia - Convenio CRC</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3.786.211,48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3.786.211,48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1.0.02.02</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Cuentas por cobrar</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2.882.566.312,00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2.882.566.312,00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14"/>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1.0.02.02.008</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Ente territorial - Aportes al Convenio</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57.089.239,00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57.089.239,00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1.0,02.02.009</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Ente territorial - Costos adicionales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2.789.090.204,00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2.789.090.204,00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1.0.02.02.010</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Convenio CRC</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36.386.869,00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36.386.869,00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Ingresos Corrientes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extLst>
                  <a:ext uri="{0D108BD9-81ED-4DB2-BD59-A6C34878D82A}">
                    <a16:rowId xmlns:a16="http://schemas.microsoft.com/office/drawing/2014/main" val="10018"/>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1.1.02</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Ingresos no tributarios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19"/>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1.1.02.06</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Transferencias corrientes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extLst>
                  <a:ext uri="{0D108BD9-81ED-4DB2-BD59-A6C34878D82A}">
                    <a16:rowId xmlns:a16="http://schemas.microsoft.com/office/drawing/2014/main" val="10020"/>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1.1.02.06.007</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Subvenciones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21"/>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1.1.02.06.007.02</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Empresas públicas no financieras</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3.950.951.082,66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2"/>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1.1.02.06.007.02.01</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Empresas públicas no financieras - Recursos Ente Gestor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1.619.479.875,29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1.619.479.875,29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3"/>
                  </a:ext>
                </a:extLst>
              </a:tr>
              <a:tr h="203175">
                <a:tc>
                  <a:txBody>
                    <a:bodyPr/>
                    <a:lstStyle/>
                    <a:p>
                      <a:pPr marL="0" marR="0" lvl="0" indent="0" algn="l" rtl="0">
                        <a:lnSpc>
                          <a:spcPct val="100000"/>
                        </a:lnSpc>
                        <a:spcBef>
                          <a:spcPts val="0"/>
                        </a:spcBef>
                        <a:spcAft>
                          <a:spcPts val="0"/>
                        </a:spcAft>
                        <a:buNone/>
                      </a:pPr>
                      <a:r>
                        <a:rPr lang="en-US" sz="985" b="0" i="0" u="none" strike="noStrike" cap="none">
                          <a:solidFill>
                            <a:srgbClr val="000000"/>
                          </a:solidFill>
                          <a:latin typeface="Arial Narrow"/>
                          <a:ea typeface="Arial Narrow"/>
                          <a:cs typeface="Arial Narrow"/>
                          <a:sym typeface="Arial Narrow"/>
                        </a:rPr>
                        <a:t>1.1.02.06.007.02.03</a:t>
                      </a:r>
                      <a:endParaRPr sz="17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85" b="0" i="0" u="none" strike="noStrike" cap="none">
                          <a:solidFill>
                            <a:srgbClr val="000000"/>
                          </a:solidFill>
                          <a:latin typeface="Arial Narrow"/>
                          <a:ea typeface="Arial Narrow"/>
                          <a:cs typeface="Arial Narrow"/>
                          <a:sym typeface="Arial Narrow"/>
                        </a:rPr>
                        <a:t>Empresas públicas no financieras - Recursos Costos adicionales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2.331.471.207,37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a:solidFill>
                            <a:srgbClr val="000000"/>
                          </a:solidFill>
                          <a:latin typeface="Arial"/>
                          <a:ea typeface="Arial"/>
                          <a:cs typeface="Arial"/>
                          <a:sym typeface="Arial"/>
                        </a:rPr>
                        <a:t>0,00 </a:t>
                      </a:r>
                      <a:endParaRPr sz="160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5" b="0" i="0" u="none" strike="noStrike" cap="none" dirty="0">
                          <a:solidFill>
                            <a:srgbClr val="000000"/>
                          </a:solidFill>
                          <a:latin typeface="Arial"/>
                          <a:ea typeface="Arial"/>
                          <a:cs typeface="Arial"/>
                          <a:sym typeface="Arial"/>
                        </a:rPr>
                        <a:t>2.331.471.207,37 </a:t>
                      </a:r>
                      <a:endParaRPr sz="1600" dirty="0"/>
                    </a:p>
                  </a:txBody>
                  <a:tcPr marL="9525" marR="9525" marT="95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4"/>
                  </a:ext>
                </a:extLst>
              </a:tr>
            </a:tbl>
          </a:graphicData>
        </a:graphic>
      </p:graphicFrame>
      <p:sp>
        <p:nvSpPr>
          <p:cNvPr id="186" name="Google Shape;186;p28"/>
          <p:cNvSpPr txBox="1"/>
          <p:nvPr/>
        </p:nvSpPr>
        <p:spPr>
          <a:xfrm>
            <a:off x="268941" y="726141"/>
            <a:ext cx="10255624" cy="77096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.1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ajuste</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saldos</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disponibilidad</a:t>
            </a:r>
            <a:r>
              <a:rPr lang="en-US" sz="2400" b="1" i="0" u="none" strike="noStrike" cap="none" dirty="0">
                <a:solidFill>
                  <a:srgbClr val="1F3864"/>
                </a:solidFill>
                <a:latin typeface="Tahoma"/>
                <a:ea typeface="Tahoma"/>
                <a:cs typeface="Tahoma"/>
                <a:sym typeface="Tahoma"/>
              </a:rPr>
              <a:t> </a:t>
            </a:r>
            <a:r>
              <a:rPr lang="en-US" sz="2400" b="1" i="0" u="none" strike="noStrike" cap="none" dirty="0" err="1">
                <a:solidFill>
                  <a:srgbClr val="1F3864"/>
                </a:solidFill>
                <a:latin typeface="Tahoma"/>
                <a:ea typeface="Tahoma"/>
                <a:cs typeface="Tahoma"/>
                <a:sym typeface="Tahoma"/>
              </a:rPr>
              <a:t>inicial</a:t>
            </a:r>
            <a:endParaRPr sz="2400" b="0" i="0" u="none" strike="noStrike" cap="none" dirty="0">
              <a:solidFill>
                <a:srgbClr val="1F3864"/>
              </a:solidFill>
              <a:latin typeface="Tahoma"/>
              <a:ea typeface="Tahoma"/>
              <a:cs typeface="Tahoma"/>
              <a:sym typeface="Tahom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cxnSp>
        <p:nvCxnSpPr>
          <p:cNvPr id="191" name="Google Shape;191;p3"/>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192" name="Google Shape;192;p3"/>
          <p:cNvSpPr txBox="1">
            <a:spLocks noGrp="1"/>
          </p:cNvSpPr>
          <p:nvPr>
            <p:ph type="title"/>
          </p:nvPr>
        </p:nvSpPr>
        <p:spPr>
          <a:xfrm>
            <a:off x="0" y="-157650"/>
            <a:ext cx="10255500" cy="10065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sp>
        <p:nvSpPr>
          <p:cNvPr id="193" name="Google Shape;193;p3"/>
          <p:cNvSpPr txBox="1"/>
          <p:nvPr/>
        </p:nvSpPr>
        <p:spPr>
          <a:xfrm>
            <a:off x="-39487" y="676316"/>
            <a:ext cx="10255500" cy="771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.1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ajuste</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saldos</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disponibilidad</a:t>
            </a:r>
            <a:r>
              <a:rPr lang="en-US" sz="2400" b="1" i="0" u="none" strike="noStrike" cap="none" dirty="0">
                <a:solidFill>
                  <a:srgbClr val="1F3864"/>
                </a:solidFill>
                <a:latin typeface="Tahoma"/>
                <a:ea typeface="Tahoma"/>
                <a:cs typeface="Tahoma"/>
                <a:sym typeface="Tahoma"/>
              </a:rPr>
              <a:t> </a:t>
            </a:r>
            <a:r>
              <a:rPr lang="en-US" sz="2400" b="1" i="0" u="none" strike="noStrike" cap="none" dirty="0" err="1">
                <a:solidFill>
                  <a:srgbClr val="1F3864"/>
                </a:solidFill>
                <a:latin typeface="Tahoma"/>
                <a:ea typeface="Tahoma"/>
                <a:cs typeface="Tahoma"/>
                <a:sym typeface="Tahoma"/>
              </a:rPr>
              <a:t>inicial</a:t>
            </a:r>
            <a:endParaRPr sz="2400" b="0" i="0" u="none" strike="noStrike" cap="none" dirty="0">
              <a:solidFill>
                <a:srgbClr val="1F3864"/>
              </a:solidFill>
              <a:latin typeface="Tahoma"/>
              <a:ea typeface="Tahoma"/>
              <a:cs typeface="Tahoma"/>
              <a:sym typeface="Tahoma"/>
            </a:endParaRPr>
          </a:p>
        </p:txBody>
      </p:sp>
      <p:graphicFrame>
        <p:nvGraphicFramePr>
          <p:cNvPr id="194" name="Google Shape;194;p3"/>
          <p:cNvGraphicFramePr/>
          <p:nvPr>
            <p:extLst>
              <p:ext uri="{D42A27DB-BD31-4B8C-83A1-F6EECF244321}">
                <p14:modId xmlns:p14="http://schemas.microsoft.com/office/powerpoint/2010/main" val="1676885724"/>
              </p:ext>
            </p:extLst>
          </p:nvPr>
        </p:nvGraphicFramePr>
        <p:xfrm>
          <a:off x="559772" y="1319807"/>
          <a:ext cx="10921026" cy="5456904"/>
        </p:xfrm>
        <a:graphic>
          <a:graphicData uri="http://schemas.openxmlformats.org/drawingml/2006/table">
            <a:tbl>
              <a:tblPr>
                <a:noFill/>
              </a:tblPr>
              <a:tblGrid>
                <a:gridCol w="1604821">
                  <a:extLst>
                    <a:ext uri="{9D8B030D-6E8A-4147-A177-3AD203B41FA5}">
                      <a16:colId xmlns:a16="http://schemas.microsoft.com/office/drawing/2014/main" val="20000"/>
                    </a:ext>
                  </a:extLst>
                </a:gridCol>
                <a:gridCol w="4556084">
                  <a:extLst>
                    <a:ext uri="{9D8B030D-6E8A-4147-A177-3AD203B41FA5}">
                      <a16:colId xmlns:a16="http://schemas.microsoft.com/office/drawing/2014/main" val="20001"/>
                    </a:ext>
                  </a:extLst>
                </a:gridCol>
                <a:gridCol w="1292023">
                  <a:extLst>
                    <a:ext uri="{9D8B030D-6E8A-4147-A177-3AD203B41FA5}">
                      <a16:colId xmlns:a16="http://schemas.microsoft.com/office/drawing/2014/main" val="20002"/>
                    </a:ext>
                  </a:extLst>
                </a:gridCol>
                <a:gridCol w="1006422">
                  <a:extLst>
                    <a:ext uri="{9D8B030D-6E8A-4147-A177-3AD203B41FA5}">
                      <a16:colId xmlns:a16="http://schemas.microsoft.com/office/drawing/2014/main" val="20003"/>
                    </a:ext>
                  </a:extLst>
                </a:gridCol>
                <a:gridCol w="1169653">
                  <a:extLst>
                    <a:ext uri="{9D8B030D-6E8A-4147-A177-3AD203B41FA5}">
                      <a16:colId xmlns:a16="http://schemas.microsoft.com/office/drawing/2014/main" val="20004"/>
                    </a:ext>
                  </a:extLst>
                </a:gridCol>
                <a:gridCol w="1292023">
                  <a:extLst>
                    <a:ext uri="{9D8B030D-6E8A-4147-A177-3AD203B41FA5}">
                      <a16:colId xmlns:a16="http://schemas.microsoft.com/office/drawing/2014/main" val="20005"/>
                    </a:ext>
                  </a:extLst>
                </a:gridCol>
              </a:tblGrid>
              <a:tr h="227108">
                <a:tc gridSpan="6">
                  <a:txBody>
                    <a:bodyPr/>
                    <a:lstStyle/>
                    <a:p>
                      <a:pPr marL="0" marR="0" lvl="0" indent="0" algn="ctr" rtl="0">
                        <a:lnSpc>
                          <a:spcPct val="100000"/>
                        </a:lnSpc>
                        <a:spcBef>
                          <a:spcPts val="0"/>
                        </a:spcBef>
                        <a:spcAft>
                          <a:spcPts val="0"/>
                        </a:spcAft>
                        <a:buNone/>
                      </a:pPr>
                      <a:r>
                        <a:rPr lang="en-US" sz="1200" b="1" i="0" u="none" strike="noStrike" cap="none">
                          <a:solidFill>
                            <a:srgbClr val="000000"/>
                          </a:solidFill>
                          <a:latin typeface="Arial Narrow"/>
                          <a:ea typeface="Arial Narrow"/>
                          <a:cs typeface="Arial Narrow"/>
                          <a:sym typeface="Arial Narrow"/>
                        </a:rPr>
                        <a:t>SOLICITUD DE MODIFICACIÓN - PRESUPUESTO DE GASTOS</a:t>
                      </a:r>
                      <a:endParaRPr/>
                    </a:p>
                  </a:txBody>
                  <a:tcPr marL="9325" marR="9325" marT="9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187511">
                <a:tc gridSpan="6">
                  <a:txBody>
                    <a:bodyPr/>
                    <a:lstStyle/>
                    <a:p>
                      <a:pPr marL="0" marR="0" lvl="0" indent="0" algn="ctr" rtl="0">
                        <a:lnSpc>
                          <a:spcPct val="100000"/>
                        </a:lnSpc>
                        <a:spcBef>
                          <a:spcPts val="0"/>
                        </a:spcBef>
                        <a:spcAft>
                          <a:spcPts val="0"/>
                        </a:spcAft>
                        <a:buNone/>
                      </a:pPr>
                      <a:r>
                        <a:rPr lang="en-US" sz="1000" b="1" i="0" u="none" strike="noStrike" cap="none">
                          <a:solidFill>
                            <a:srgbClr val="000000"/>
                          </a:solidFill>
                          <a:latin typeface="Arial Narrow"/>
                          <a:ea typeface="Arial Narrow"/>
                          <a:cs typeface="Arial Narrow"/>
                          <a:sym typeface="Arial Narrow"/>
                        </a:rPr>
                        <a:t>Vigencia: 2026</a:t>
                      </a:r>
                      <a:endParaRPr/>
                    </a:p>
                  </a:txBody>
                  <a:tcPr marL="9325" marR="9325" marT="9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1"/>
                  </a:ext>
                </a:extLst>
              </a:tr>
              <a:tr h="183853">
                <a:tc>
                  <a:txBody>
                    <a:bodyPr/>
                    <a:lstStyle/>
                    <a:p>
                      <a:pPr marL="0" marR="0" lvl="0" indent="0" algn="ctr" rtl="0">
                        <a:lnSpc>
                          <a:spcPct val="100000"/>
                        </a:lnSpc>
                        <a:spcBef>
                          <a:spcPts val="0"/>
                        </a:spcBef>
                        <a:spcAft>
                          <a:spcPts val="0"/>
                        </a:spcAft>
                        <a:buNone/>
                      </a:pPr>
                      <a:r>
                        <a:rPr lang="en-US" sz="800" b="1" i="0" u="none" strike="noStrike" cap="none">
                          <a:solidFill>
                            <a:srgbClr val="FFFFFF"/>
                          </a:solidFill>
                          <a:latin typeface="Arial Narrow"/>
                          <a:ea typeface="Arial Narrow"/>
                          <a:cs typeface="Arial Narrow"/>
                          <a:sym typeface="Arial Narrow"/>
                        </a:rPr>
                        <a:t>Código</a:t>
                      </a:r>
                      <a:endParaRPr/>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800" b="1" i="0" u="none" strike="noStrike" cap="none">
                          <a:solidFill>
                            <a:srgbClr val="FFFFFF"/>
                          </a:solidFill>
                          <a:latin typeface="Arial Narrow"/>
                          <a:ea typeface="Arial Narrow"/>
                          <a:cs typeface="Arial Narrow"/>
                          <a:sym typeface="Arial Narrow"/>
                        </a:rPr>
                        <a:t>Rubro</a:t>
                      </a:r>
                      <a:endParaRPr/>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800" b="1" i="0" u="none" strike="noStrike" cap="none">
                          <a:solidFill>
                            <a:srgbClr val="FFFFFF"/>
                          </a:solidFill>
                          <a:latin typeface="Arial Narrow"/>
                          <a:ea typeface="Arial Narrow"/>
                          <a:cs typeface="Arial Narrow"/>
                          <a:sym typeface="Arial Narrow"/>
                        </a:rPr>
                        <a:t>Actual</a:t>
                      </a:r>
                      <a:endParaRPr/>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800" b="1" i="0" u="none" strike="noStrike" cap="none">
                          <a:solidFill>
                            <a:srgbClr val="FFFFFF"/>
                          </a:solidFill>
                          <a:latin typeface="Arial Narrow"/>
                          <a:ea typeface="Arial Narrow"/>
                          <a:cs typeface="Arial Narrow"/>
                          <a:sym typeface="Arial Narrow"/>
                        </a:rPr>
                        <a:t>Adición </a:t>
                      </a:r>
                      <a:endParaRPr/>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800" b="1" i="0" u="none" strike="noStrike" cap="none">
                          <a:solidFill>
                            <a:srgbClr val="FFFFFF"/>
                          </a:solidFill>
                          <a:latin typeface="Arial Narrow"/>
                          <a:ea typeface="Arial Narrow"/>
                          <a:cs typeface="Arial Narrow"/>
                          <a:sym typeface="Arial Narrow"/>
                        </a:rPr>
                        <a:t>Reducción</a:t>
                      </a:r>
                      <a:endParaRPr/>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tc>
                  <a:txBody>
                    <a:bodyPr/>
                    <a:lstStyle/>
                    <a:p>
                      <a:pPr marL="0" marR="0" lvl="0" indent="0" algn="ctr" rtl="0">
                        <a:lnSpc>
                          <a:spcPct val="100000"/>
                        </a:lnSpc>
                        <a:spcBef>
                          <a:spcPts val="0"/>
                        </a:spcBef>
                        <a:spcAft>
                          <a:spcPts val="0"/>
                        </a:spcAft>
                        <a:buNone/>
                      </a:pPr>
                      <a:r>
                        <a:rPr lang="en-US" sz="800" b="1" i="0" u="none" strike="noStrike" cap="none">
                          <a:solidFill>
                            <a:srgbClr val="FFFFFF"/>
                          </a:solidFill>
                          <a:latin typeface="Arial Narrow"/>
                          <a:ea typeface="Arial Narrow"/>
                          <a:cs typeface="Arial Narrow"/>
                          <a:sym typeface="Arial Narrow"/>
                        </a:rPr>
                        <a:t>Definitivo</a:t>
                      </a:r>
                      <a:endParaRPr/>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203764"/>
                    </a:solidFill>
                  </a:tcPr>
                </a:tc>
                <a:extLst>
                  <a:ext uri="{0D108BD9-81ED-4DB2-BD59-A6C34878D82A}">
                    <a16:rowId xmlns:a16="http://schemas.microsoft.com/office/drawing/2014/main" val="10002"/>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FFFFFF"/>
                          </a:solidFill>
                          <a:latin typeface="Arial Narrow"/>
                          <a:ea typeface="Arial Narrow"/>
                          <a:cs typeface="Arial Narrow"/>
                          <a:sym typeface="Arial Narrow"/>
                        </a:rPr>
                        <a:t>2</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FFFFFF"/>
                          </a:solidFill>
                          <a:latin typeface="Arial Narrow"/>
                          <a:ea typeface="Arial Narrow"/>
                          <a:cs typeface="Arial Narrow"/>
                          <a:sym typeface="Arial Narrow"/>
                        </a:rPr>
                        <a:t>Gastos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FFFFFF"/>
                          </a:solidFill>
                          <a:latin typeface="Arial"/>
                          <a:ea typeface="Arial"/>
                          <a:cs typeface="Arial"/>
                          <a:sym typeface="Arial"/>
                        </a:rPr>
                        <a:t>3.007.157.127,25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FFFFFF"/>
                          </a:solidFill>
                          <a:latin typeface="Arial"/>
                          <a:ea typeface="Arial"/>
                          <a:cs typeface="Arial"/>
                          <a:sym typeface="Arial"/>
                        </a:rPr>
                        <a:t>9.999.000,00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FFFFFF"/>
                          </a:solidFill>
                          <a:latin typeface="Arial"/>
                          <a:ea typeface="Arial"/>
                          <a:cs typeface="Arial"/>
                          <a:sym typeface="Arial"/>
                        </a:rPr>
                        <a:t>294.565.154,60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FFFFFF"/>
                          </a:solidFill>
                          <a:latin typeface="Arial"/>
                          <a:ea typeface="Arial"/>
                          <a:cs typeface="Arial"/>
                          <a:sym typeface="Arial"/>
                        </a:rPr>
                        <a:t>2.722.590.972,65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05496"/>
                    </a:solidFill>
                  </a:tcPr>
                </a:tc>
                <a:extLst>
                  <a:ext uri="{0D108BD9-81ED-4DB2-BD59-A6C34878D82A}">
                    <a16:rowId xmlns:a16="http://schemas.microsoft.com/office/drawing/2014/main" val="10003"/>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Funcionamiento</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3.007.157.127,25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9.999.000,00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294.565.154,60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2.722.590.972,65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EA9DB"/>
                    </a:solidFill>
                  </a:tcPr>
                </a:tc>
                <a:extLst>
                  <a:ext uri="{0D108BD9-81ED-4DB2-BD59-A6C34878D82A}">
                    <a16:rowId xmlns:a16="http://schemas.microsoft.com/office/drawing/2014/main" val="10004"/>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2.1.1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Gastos de personal</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821.830.091,25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821.830.091,25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05"/>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2.1.1.01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Planta de personal permanente</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821.830.091,25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821.830.091,25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extLst>
                  <a:ext uri="{0D108BD9-81ED-4DB2-BD59-A6C34878D82A}">
                    <a16:rowId xmlns:a16="http://schemas.microsoft.com/office/drawing/2014/main" val="10006"/>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2.1.2</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Adquisición de bienes y servicios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2.185.327.036,00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9.999.000,00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294.565.154,60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1.900.760.881,40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BDD7EE"/>
                    </a:solidFill>
                  </a:tcPr>
                </a:tc>
                <a:extLst>
                  <a:ext uri="{0D108BD9-81ED-4DB2-BD59-A6C34878D82A}">
                    <a16:rowId xmlns:a16="http://schemas.microsoft.com/office/drawing/2014/main" val="10007"/>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2.1.2.01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Adquisición de activos no financieros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72.000.000,00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9.999.000,00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81.999.000,00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extLst>
                  <a:ext uri="{0D108BD9-81ED-4DB2-BD59-A6C34878D82A}">
                    <a16:rowId xmlns:a16="http://schemas.microsoft.com/office/drawing/2014/main" val="10008"/>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Activos fijos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72.000.000,00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81.999.000,00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2.1.2.01.01.003</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Maquinaria y equipo</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31.999.000,00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2.1.2.01.01.003.03</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Maquinaria de oficina, contabilidad e informática</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31.999.000,00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2.1.2.01.01.003.03.02</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Maquinaria de informática y sus partes, piezas y accesorios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31.999.000,00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2.1.2.01.01.003.03.02_1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Maquinaria de informática y sus partes, piezas y accesorios   Aportes ente gestor</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12.001.000,00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2.1.2.01.01.003.03.02_17</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CXP Maquinaria de informática y sus partes, piezas y accesorios   Aportes ente gestor</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9.999.000,00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2.1.2.01.01.005</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activos fijos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2.1.2.02</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Arial Narrow"/>
                          <a:ea typeface="Arial Narrow"/>
                          <a:cs typeface="Arial Narrow"/>
                          <a:sym typeface="Arial Narrow"/>
                        </a:rPr>
                        <a:t>Adquisiciones diferentes de activos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2.113.327.036,00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0,00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294.565.154,60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Arial"/>
                          <a:ea typeface="Arial"/>
                          <a:cs typeface="Arial"/>
                          <a:sym typeface="Arial"/>
                        </a:rPr>
                        <a:t>1.818.761.881,40 </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BDBDB"/>
                    </a:solidFill>
                  </a:tcPr>
                </a:tc>
                <a:extLst>
                  <a:ext uri="{0D108BD9-81ED-4DB2-BD59-A6C34878D82A}">
                    <a16:rowId xmlns:a16="http://schemas.microsoft.com/office/drawing/2014/main" val="10016"/>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Materiales y suministros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73.045.689,00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23.045.689,00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r h="18385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bienes transportables (excepto productos metálicos, maquinaria y equipo)</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73.045.689,00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23.045.689,00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8"/>
                  </a:ext>
                </a:extLst>
              </a:tr>
              <a:tr h="31946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2.1.2.02.01.003.01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bienes transportables (excepto productos metálicos, maquinaria y equipo) - Materiales y suministros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41.866.800,00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11.866.800,00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30.000.000,00</a:t>
                      </a:r>
                      <a:endParaRPr sz="1600" dirty="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9"/>
                  </a:ext>
                </a:extLst>
              </a:tr>
              <a:tr h="31946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2.1.2.02.01.003.01_1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bienes transportables (excepto productos metálicos, maquinaria y equipo) - Materiales y suministros   Aportes ente gestor</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0"/>
                  </a:ext>
                </a:extLst>
              </a:tr>
              <a:tr h="31946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2.1.2.02.01.003.01_17</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CXP Otros bienes transportables (excepto productos metálicos, maquinaria y equipo) - Materiales y suministros   Aportes ente gestor</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11.866.800,00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11.866.800,00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1"/>
                  </a:ext>
                </a:extLst>
              </a:tr>
              <a:tr h="31946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2.1.2.02.01.003.02</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bienes transportables (excepto productos metálicos, maquinaria y equipo) -Combustibles, lubricantes y llantas</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31.178.889,00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11.178.889,00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2"/>
                  </a:ext>
                </a:extLst>
              </a:tr>
              <a:tr h="31946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2.1.2.02.01.003.02_1</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bienes transportables (excepto productos metálicos, maquinaria y equipo) -Combustibles, lubricantes y llantas   Aportes ente gestor</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20.000.000,00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3"/>
                  </a:ext>
                </a:extLst>
              </a:tr>
              <a:tr h="319464">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2.1.2.02.01.003.02_17</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CXP  Otros bienes transportables (excepto productos metálicos, maquinaria y equipo) -Combustibles, lubricantes y llantas   Aportes ente gestor</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11.178.889,00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11.178.889,00</a:t>
                      </a:r>
                      <a:endParaRPr sz="160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0,00</a:t>
                      </a:r>
                      <a:endParaRPr sz="1600" dirty="0"/>
                    </a:p>
                  </a:txBody>
                  <a:tcPr marL="9325" marR="9325" marT="9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24"/>
                  </a:ext>
                </a:extLst>
              </a:tr>
            </a:tbl>
          </a:graphicData>
        </a:graphic>
      </p:graphicFrame>
      <p:sp>
        <p:nvSpPr>
          <p:cNvPr id="195" name="Google Shape;195;p3"/>
          <p:cNvSpPr/>
          <p:nvPr/>
        </p:nvSpPr>
        <p:spPr>
          <a:xfrm>
            <a:off x="11632226" y="5556804"/>
            <a:ext cx="559657" cy="510900"/>
          </a:xfrm>
          <a:prstGeom prst="rightArrow">
            <a:avLst>
              <a:gd name="adj1" fmla="val 50000"/>
              <a:gd name="adj2" fmla="val 50000"/>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cxnSp>
        <p:nvCxnSpPr>
          <p:cNvPr id="200" name="Google Shape;200;p4"/>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201" name="Google Shape;201;p4"/>
          <p:cNvSpPr txBox="1">
            <a:spLocks noGrp="1"/>
          </p:cNvSpPr>
          <p:nvPr>
            <p:ph type="title"/>
          </p:nvPr>
        </p:nvSpPr>
        <p:spPr>
          <a:xfrm>
            <a:off x="63" y="0"/>
            <a:ext cx="10255500" cy="6504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sp>
        <p:nvSpPr>
          <p:cNvPr id="202" name="Google Shape;202;p4"/>
          <p:cNvSpPr txBox="1"/>
          <p:nvPr/>
        </p:nvSpPr>
        <p:spPr>
          <a:xfrm>
            <a:off x="75" y="781548"/>
            <a:ext cx="10255500" cy="5844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.1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ajuste</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saldos</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disponibilidad</a:t>
            </a:r>
            <a:r>
              <a:rPr lang="en-US" sz="2400" b="1" i="0" u="none" strike="noStrike" cap="none" dirty="0">
                <a:solidFill>
                  <a:srgbClr val="1F3864"/>
                </a:solidFill>
                <a:latin typeface="Tahoma"/>
                <a:ea typeface="Tahoma"/>
                <a:cs typeface="Tahoma"/>
                <a:sym typeface="Tahoma"/>
              </a:rPr>
              <a:t> </a:t>
            </a:r>
            <a:r>
              <a:rPr lang="en-US" sz="2400" b="1" i="0" u="none" strike="noStrike" cap="none" dirty="0" err="1">
                <a:solidFill>
                  <a:srgbClr val="1F3864"/>
                </a:solidFill>
                <a:latin typeface="Tahoma"/>
                <a:ea typeface="Tahoma"/>
                <a:cs typeface="Tahoma"/>
                <a:sym typeface="Tahoma"/>
              </a:rPr>
              <a:t>inicial</a:t>
            </a:r>
            <a:endParaRPr sz="2400" b="0" i="0" u="none" strike="noStrike" cap="none" dirty="0">
              <a:solidFill>
                <a:srgbClr val="1F3864"/>
              </a:solidFill>
              <a:latin typeface="Tahoma"/>
              <a:ea typeface="Tahoma"/>
              <a:cs typeface="Tahoma"/>
              <a:sym typeface="Tahoma"/>
            </a:endParaRPr>
          </a:p>
        </p:txBody>
      </p:sp>
      <p:sp>
        <p:nvSpPr>
          <p:cNvPr id="203" name="Google Shape;203;p4"/>
          <p:cNvSpPr/>
          <p:nvPr/>
        </p:nvSpPr>
        <p:spPr>
          <a:xfrm>
            <a:off x="11582399" y="5695979"/>
            <a:ext cx="521839" cy="510900"/>
          </a:xfrm>
          <a:prstGeom prst="rightArrow">
            <a:avLst>
              <a:gd name="adj1" fmla="val 50000"/>
              <a:gd name="adj2" fmla="val 50000"/>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204" name="Google Shape;204;p4"/>
          <p:cNvGraphicFramePr/>
          <p:nvPr>
            <p:extLst>
              <p:ext uri="{D42A27DB-BD31-4B8C-83A1-F6EECF244321}">
                <p14:modId xmlns:p14="http://schemas.microsoft.com/office/powerpoint/2010/main" val="1266340654"/>
              </p:ext>
            </p:extLst>
          </p:nvPr>
        </p:nvGraphicFramePr>
        <p:xfrm>
          <a:off x="426486" y="1260630"/>
          <a:ext cx="11074633" cy="5394174"/>
        </p:xfrm>
        <a:graphic>
          <a:graphicData uri="http://schemas.openxmlformats.org/drawingml/2006/table">
            <a:tbl>
              <a:tblPr>
                <a:noFill/>
              </a:tblPr>
              <a:tblGrid>
                <a:gridCol w="1632529">
                  <a:extLst>
                    <a:ext uri="{9D8B030D-6E8A-4147-A177-3AD203B41FA5}">
                      <a16:colId xmlns:a16="http://schemas.microsoft.com/office/drawing/2014/main" val="20000"/>
                    </a:ext>
                  </a:extLst>
                </a:gridCol>
                <a:gridCol w="4608701">
                  <a:extLst>
                    <a:ext uri="{9D8B030D-6E8A-4147-A177-3AD203B41FA5}">
                      <a16:colId xmlns:a16="http://schemas.microsoft.com/office/drawing/2014/main" val="20001"/>
                    </a:ext>
                  </a:extLst>
                </a:gridCol>
                <a:gridCol w="1306942">
                  <a:extLst>
                    <a:ext uri="{9D8B030D-6E8A-4147-A177-3AD203B41FA5}">
                      <a16:colId xmlns:a16="http://schemas.microsoft.com/office/drawing/2014/main" val="20002"/>
                    </a:ext>
                  </a:extLst>
                </a:gridCol>
                <a:gridCol w="1027227">
                  <a:extLst>
                    <a:ext uri="{9D8B030D-6E8A-4147-A177-3AD203B41FA5}">
                      <a16:colId xmlns:a16="http://schemas.microsoft.com/office/drawing/2014/main" val="20003"/>
                    </a:ext>
                  </a:extLst>
                </a:gridCol>
                <a:gridCol w="1192292">
                  <a:extLst>
                    <a:ext uri="{9D8B030D-6E8A-4147-A177-3AD203B41FA5}">
                      <a16:colId xmlns:a16="http://schemas.microsoft.com/office/drawing/2014/main" val="20004"/>
                    </a:ext>
                  </a:extLst>
                </a:gridCol>
                <a:gridCol w="1306942">
                  <a:extLst>
                    <a:ext uri="{9D8B030D-6E8A-4147-A177-3AD203B41FA5}">
                      <a16:colId xmlns:a16="http://schemas.microsoft.com/office/drawing/2014/main" val="20005"/>
                    </a:ext>
                  </a:extLst>
                </a:gridCol>
              </a:tblGrid>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Adquisición de servicios</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2.040.281.347,00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271.519.465,60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1.768.761.881,40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2.1.2.02.02.005</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la construcción</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70720">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2.1.2.02.02.006</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Comercio y distribución; alojamiento; servicios de suministro de comidas y bebidas; servicios de transporte; y servicios de distribución de electricidad, gas y agua</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115.000.000,00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115.000.000,00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2.1.2.02.02.007</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financieros y servicios conexos, servicios inmobiliarios y servicios de leasing</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880.000.000,00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880.000.000,00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prestados a las empresas y servicios de producción </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1.041.281.347,00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271.519.465,60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769.761.881,40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22850">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2.1.2.02.02.008.01</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distribución de electricidad (a comisión o por contrato) -Servicios Públicos - Energía</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2.314.700,00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20.685.300,00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294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2.1.2.02.02.008.01.86312</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distribución de electricidad (a comisión o por contrato)-Servicios Públicos - energía - Servicios de distribución de electricidad (a comisión o por contrato) -Servicios Públicos - Energía</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2.314.700,00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20.685.300,00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2.1.2.02.02.008.01.86312_1</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distribución de electricidad (a comisión o por contrato)-Servicios Públicos - energía - Servicios de distribución de electricidad (a comisión o por contrato) -Servicios Públicos - Energía   Aportes ente gestor</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19.000.000,00</a:t>
                      </a:r>
                      <a:endParaRPr sz="1600" dirty="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2.1.2.02.02.008.01.86312_17</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CXP Servicios de distribución de electricidad (a comisión o por contrato)-Servicios Públicos - energía - Servicios de distribución de electricidad (a comisión o por contrato) -Servicios Públicos - Energía   Aportes ente gestor</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2.314.700,00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1.685.300,00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22850">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2.1.2.02.02.008.02</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distribución de agua por tubería (a comisión o por contrato) Servicios Públicos - Agua</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5.120.000,00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4.500.000,00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294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2.1.2.02.02.008.02.86330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distribución de agua por tubería (a comisión o por contrato)-Servicios Públicos - agua - Servicios de distribución de agua por tubería (a comisión o por contrato) Servicios Públicos - Agua</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5.120.000,00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4.500.000,00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2.1.2.02.02.008.02.86330_1</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distribución de agua por tubería (a comisión o por contrato)-Servicios Públicos - agua - Servicios de distribución de agua por tubería (a comisión o por contrato) Servicios Públicos - Agua   Aportes ente gestor</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4.500.000,00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4.500.000,00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2.1.2.02.02.008.02.86330_17</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CXP Servicios de distribución de agua por tubería (a comisión o por contrato)-Servicios Públicos - agua - Servicios de distribución de agua por tubería (a comisión o por contrato) Servicios Públicos - Agua   Aportes ente gestor</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2.1.2.02.02.008.03</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acceso a Internet de banda ancha. Servicios Públicos - Internet</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26.920.130,00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26.920.130,00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2.1.2.02.02.008.04</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de telefonía fija. Servicios Públicos - Telefonía</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1.500.000,00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1.500.000,00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172718">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2.1.2.02.02.008.05</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profesionales, científicos y técnicos. Honorarios y Prestación de servicios </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458.333.333,00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224.802.150,60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233.531.182,40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2.1.2.02.02.008.05.83</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Profesionales, Científicos y Técnicos (Excepto Los Servicios De Investigación, Urbanismo, Jurídicos y De Contabilidad) - Servicios profesionales, científicos y técnicos. Honorarios y Prestación de servicios </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458.333.333,00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224.802.150,60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233.531.182,40</a:t>
                      </a:r>
                      <a:endParaRPr sz="1600" dirty="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2.1.2.02.02.008.05.83_1</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Servicios Profesionales, Científicos y Técnicos (Excepto Los Servicios De Investigación, Urbanismo, Jurídicos y De Contabilidad) - Servicios profesionales, científicos y técnicos. Honorarios y Prestación de servicios    Aportes ente gestor</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294.000.000,00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96.568.817,60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197.431.182,40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r h="401392">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2.1.2.02.02.008.05.83_17</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800" b="0" i="0" u="none" strike="noStrike" cap="none">
                          <a:solidFill>
                            <a:srgbClr val="000000"/>
                          </a:solidFill>
                          <a:latin typeface="Times New Roman"/>
                          <a:ea typeface="Times New Roman"/>
                          <a:cs typeface="Times New Roman"/>
                          <a:sym typeface="Times New Roman"/>
                        </a:rPr>
                        <a:t>CXP Servicios Profesionales, Científicos y Técnicos (Excepto Los Servicios De Investigación, Urbanismo, Jurídicos y De Contabilidad) - Servicios profesionales, científicos y técnicos. Honorarios y Prestación de servicios    Aportes ente gestor</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164.333.333,00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128.233.333,00</a:t>
                      </a:r>
                      <a:endParaRPr sz="160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36.100.000,00</a:t>
                      </a:r>
                      <a:endParaRPr sz="1600" dirty="0"/>
                    </a:p>
                  </a:txBody>
                  <a:tcPr marL="8750" marR="8750" marT="87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8"/>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cxnSp>
        <p:nvCxnSpPr>
          <p:cNvPr id="209" name="Google Shape;209;p5"/>
          <p:cNvCxnSpPr/>
          <p:nvPr/>
        </p:nvCxnSpPr>
        <p:spPr>
          <a:xfrm>
            <a:off x="426476" y="913994"/>
            <a:ext cx="6802768" cy="0"/>
          </a:xfrm>
          <a:prstGeom prst="straightConnector1">
            <a:avLst/>
          </a:prstGeom>
          <a:noFill/>
          <a:ln w="41275" cap="flat" cmpd="sng">
            <a:solidFill>
              <a:schemeClr val="accent5"/>
            </a:solidFill>
            <a:prstDash val="solid"/>
            <a:miter lim="800000"/>
            <a:headEnd type="none" w="sm" len="sm"/>
            <a:tailEnd type="none" w="sm" len="sm"/>
          </a:ln>
        </p:spPr>
      </p:cxnSp>
      <p:sp>
        <p:nvSpPr>
          <p:cNvPr id="210" name="Google Shape;210;p5"/>
          <p:cNvSpPr txBox="1">
            <a:spLocks noGrp="1"/>
          </p:cNvSpPr>
          <p:nvPr>
            <p:ph type="title"/>
          </p:nvPr>
        </p:nvSpPr>
        <p:spPr>
          <a:xfrm>
            <a:off x="0" y="0"/>
            <a:ext cx="10255624" cy="1006474"/>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800"/>
              <a:buNone/>
            </a:pPr>
            <a:br>
              <a:rPr lang="en-US" sz="3600" b="1" dirty="0">
                <a:solidFill>
                  <a:schemeClr val="lt1"/>
                </a:solidFill>
                <a:latin typeface="Tahoma"/>
                <a:ea typeface="Tahoma"/>
                <a:cs typeface="Tahoma"/>
                <a:sym typeface="Tahoma"/>
              </a:rPr>
            </a:br>
            <a:r>
              <a:rPr lang="en-US" sz="3600" b="1" dirty="0">
                <a:solidFill>
                  <a:srgbClr val="1F3864"/>
                </a:solidFill>
                <a:latin typeface="Tahoma"/>
                <a:ea typeface="Tahoma"/>
                <a:cs typeface="Tahoma"/>
                <a:sym typeface="Tahoma"/>
              </a:rPr>
              <a:t>2</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Solicitud</a:t>
            </a:r>
            <a:r>
              <a:rPr lang="en-US" sz="3200" b="1" dirty="0">
                <a:solidFill>
                  <a:srgbClr val="1F3864"/>
                </a:solidFill>
                <a:latin typeface="Tahoma"/>
                <a:ea typeface="Tahoma"/>
                <a:cs typeface="Tahoma"/>
                <a:sym typeface="Tahoma"/>
              </a:rPr>
              <a:t> de </a:t>
            </a:r>
            <a:r>
              <a:rPr lang="en-US" sz="3200" b="1" dirty="0" err="1">
                <a:solidFill>
                  <a:srgbClr val="1F3864"/>
                </a:solidFill>
                <a:latin typeface="Tahoma"/>
                <a:ea typeface="Tahoma"/>
                <a:cs typeface="Tahoma"/>
                <a:sym typeface="Tahoma"/>
              </a:rPr>
              <a:t>modificación</a:t>
            </a:r>
            <a:r>
              <a:rPr lang="en-US" sz="3200" b="1" dirty="0">
                <a:solidFill>
                  <a:srgbClr val="1F3864"/>
                </a:solidFill>
                <a:latin typeface="Tahoma"/>
                <a:ea typeface="Tahoma"/>
                <a:cs typeface="Tahoma"/>
                <a:sym typeface="Tahoma"/>
              </a:rPr>
              <a:t> </a:t>
            </a:r>
            <a:r>
              <a:rPr lang="en-US" sz="3200" b="1" dirty="0" err="1">
                <a:solidFill>
                  <a:srgbClr val="1F3864"/>
                </a:solidFill>
                <a:latin typeface="Tahoma"/>
                <a:ea typeface="Tahoma"/>
                <a:cs typeface="Tahoma"/>
                <a:sym typeface="Tahoma"/>
              </a:rPr>
              <a:t>Presupuesto</a:t>
            </a:r>
            <a:r>
              <a:rPr lang="en-US" sz="3200" b="1" dirty="0">
                <a:solidFill>
                  <a:srgbClr val="1F3864"/>
                </a:solidFill>
                <a:latin typeface="Tahoma"/>
                <a:ea typeface="Tahoma"/>
                <a:cs typeface="Tahoma"/>
                <a:sym typeface="Tahoma"/>
              </a:rPr>
              <a:t> 2026.</a:t>
            </a:r>
            <a:br>
              <a:rPr lang="en-US" sz="3200" b="1" dirty="0">
                <a:solidFill>
                  <a:srgbClr val="1F3864"/>
                </a:solidFill>
                <a:latin typeface="Tahoma"/>
                <a:ea typeface="Tahoma"/>
                <a:cs typeface="Tahoma"/>
                <a:sym typeface="Tahoma"/>
              </a:rPr>
            </a:br>
            <a:endParaRPr sz="3200" dirty="0">
              <a:solidFill>
                <a:srgbClr val="1F3864"/>
              </a:solidFill>
              <a:latin typeface="Tahoma"/>
              <a:ea typeface="Tahoma"/>
              <a:cs typeface="Tahoma"/>
              <a:sym typeface="Tahoma"/>
            </a:endParaRPr>
          </a:p>
        </p:txBody>
      </p:sp>
      <p:sp>
        <p:nvSpPr>
          <p:cNvPr id="211" name="Google Shape;211;p5"/>
          <p:cNvSpPr txBox="1"/>
          <p:nvPr/>
        </p:nvSpPr>
        <p:spPr>
          <a:xfrm>
            <a:off x="0" y="726141"/>
            <a:ext cx="10255624" cy="77096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1800"/>
              <a:buFont typeface="Calibri"/>
              <a:buNone/>
            </a:pPr>
            <a:r>
              <a:rPr lang="en-US" sz="2400" b="1" dirty="0">
                <a:solidFill>
                  <a:srgbClr val="1F3864"/>
                </a:solidFill>
                <a:latin typeface="Tahoma"/>
                <a:ea typeface="Tahoma"/>
                <a:cs typeface="Tahoma"/>
                <a:sym typeface="Tahoma"/>
              </a:rPr>
              <a:t>2</a:t>
            </a:r>
            <a:r>
              <a:rPr lang="en-US" sz="2400" b="1" i="0" u="none" strike="noStrike" cap="none" dirty="0">
                <a:solidFill>
                  <a:srgbClr val="1F3864"/>
                </a:solidFill>
                <a:latin typeface="Tahoma"/>
                <a:ea typeface="Tahoma"/>
                <a:cs typeface="Tahoma"/>
                <a:sym typeface="Tahoma"/>
              </a:rPr>
              <a:t>.1 </a:t>
            </a:r>
            <a:r>
              <a:rPr lang="en-US" sz="2400" b="1" i="0" u="none" strike="noStrike" cap="none" dirty="0" err="1">
                <a:solidFill>
                  <a:srgbClr val="1F3864"/>
                </a:solidFill>
                <a:latin typeface="Tahoma"/>
                <a:ea typeface="Tahoma"/>
                <a:cs typeface="Tahoma"/>
                <a:sym typeface="Tahoma"/>
              </a:rPr>
              <a:t>Solicitud</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ajuste</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saldos</a:t>
            </a:r>
            <a:r>
              <a:rPr lang="en-US" sz="2400" b="1" i="0" u="none" strike="noStrike" cap="none" dirty="0">
                <a:solidFill>
                  <a:srgbClr val="1F3864"/>
                </a:solidFill>
                <a:latin typeface="Tahoma"/>
                <a:ea typeface="Tahoma"/>
                <a:cs typeface="Tahoma"/>
                <a:sym typeface="Tahoma"/>
              </a:rPr>
              <a:t> de </a:t>
            </a:r>
            <a:r>
              <a:rPr lang="en-US" sz="2400" b="1" i="0" u="none" strike="noStrike" cap="none" dirty="0" err="1">
                <a:solidFill>
                  <a:srgbClr val="1F3864"/>
                </a:solidFill>
                <a:latin typeface="Tahoma"/>
                <a:ea typeface="Tahoma"/>
                <a:cs typeface="Tahoma"/>
                <a:sym typeface="Tahoma"/>
              </a:rPr>
              <a:t>disponibilidad</a:t>
            </a:r>
            <a:r>
              <a:rPr lang="en-US" sz="2400" b="1" i="0" u="none" strike="noStrike" cap="none" dirty="0">
                <a:solidFill>
                  <a:srgbClr val="1F3864"/>
                </a:solidFill>
                <a:latin typeface="Tahoma"/>
                <a:ea typeface="Tahoma"/>
                <a:cs typeface="Tahoma"/>
                <a:sym typeface="Tahoma"/>
              </a:rPr>
              <a:t> </a:t>
            </a:r>
            <a:r>
              <a:rPr lang="en-US" sz="2400" b="1" i="0" u="none" strike="noStrike" cap="none" dirty="0" err="1">
                <a:solidFill>
                  <a:srgbClr val="1F3864"/>
                </a:solidFill>
                <a:latin typeface="Tahoma"/>
                <a:ea typeface="Tahoma"/>
                <a:cs typeface="Tahoma"/>
                <a:sym typeface="Tahoma"/>
              </a:rPr>
              <a:t>inicial</a:t>
            </a:r>
            <a:endParaRPr sz="2400" b="0" i="0" u="none" strike="noStrike" cap="none" dirty="0">
              <a:solidFill>
                <a:srgbClr val="1F3864"/>
              </a:solidFill>
              <a:latin typeface="Tahoma"/>
              <a:ea typeface="Tahoma"/>
              <a:cs typeface="Tahoma"/>
              <a:sym typeface="Tahoma"/>
            </a:endParaRPr>
          </a:p>
        </p:txBody>
      </p:sp>
      <p:sp>
        <p:nvSpPr>
          <p:cNvPr id="212" name="Google Shape;212;p5"/>
          <p:cNvSpPr/>
          <p:nvPr/>
        </p:nvSpPr>
        <p:spPr>
          <a:xfrm>
            <a:off x="11649543" y="5504326"/>
            <a:ext cx="542457" cy="437400"/>
          </a:xfrm>
          <a:prstGeom prst="rightArrow">
            <a:avLst>
              <a:gd name="adj1" fmla="val 50000"/>
              <a:gd name="adj2" fmla="val 50000"/>
            </a:avLst>
          </a:prstGeom>
          <a:solidFill>
            <a:schemeClr val="accent1"/>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aphicFrame>
        <p:nvGraphicFramePr>
          <p:cNvPr id="213" name="Google Shape;213;p5"/>
          <p:cNvGraphicFramePr/>
          <p:nvPr>
            <p:extLst>
              <p:ext uri="{D42A27DB-BD31-4B8C-83A1-F6EECF244321}">
                <p14:modId xmlns:p14="http://schemas.microsoft.com/office/powerpoint/2010/main" val="248028657"/>
              </p:ext>
            </p:extLst>
          </p:nvPr>
        </p:nvGraphicFramePr>
        <p:xfrm>
          <a:off x="294640" y="1324198"/>
          <a:ext cx="11354902" cy="5289960"/>
        </p:xfrm>
        <a:graphic>
          <a:graphicData uri="http://schemas.openxmlformats.org/drawingml/2006/table">
            <a:tbl>
              <a:tblPr>
                <a:noFill/>
              </a:tblPr>
              <a:tblGrid>
                <a:gridCol w="1673822">
                  <a:extLst>
                    <a:ext uri="{9D8B030D-6E8A-4147-A177-3AD203B41FA5}">
                      <a16:colId xmlns:a16="http://schemas.microsoft.com/office/drawing/2014/main" val="20000"/>
                    </a:ext>
                  </a:extLst>
                </a:gridCol>
                <a:gridCol w="4725348">
                  <a:extLst>
                    <a:ext uri="{9D8B030D-6E8A-4147-A177-3AD203B41FA5}">
                      <a16:colId xmlns:a16="http://schemas.microsoft.com/office/drawing/2014/main" val="20001"/>
                    </a:ext>
                  </a:extLst>
                </a:gridCol>
                <a:gridCol w="1340025">
                  <a:extLst>
                    <a:ext uri="{9D8B030D-6E8A-4147-A177-3AD203B41FA5}">
                      <a16:colId xmlns:a16="http://schemas.microsoft.com/office/drawing/2014/main" val="20002"/>
                    </a:ext>
                  </a:extLst>
                </a:gridCol>
                <a:gridCol w="1053189">
                  <a:extLst>
                    <a:ext uri="{9D8B030D-6E8A-4147-A177-3AD203B41FA5}">
                      <a16:colId xmlns:a16="http://schemas.microsoft.com/office/drawing/2014/main" val="20003"/>
                    </a:ext>
                  </a:extLst>
                </a:gridCol>
                <a:gridCol w="1222493">
                  <a:extLst>
                    <a:ext uri="{9D8B030D-6E8A-4147-A177-3AD203B41FA5}">
                      <a16:colId xmlns:a16="http://schemas.microsoft.com/office/drawing/2014/main" val="20004"/>
                    </a:ext>
                  </a:extLst>
                </a:gridCol>
                <a:gridCol w="1340025">
                  <a:extLst>
                    <a:ext uri="{9D8B030D-6E8A-4147-A177-3AD203B41FA5}">
                      <a16:colId xmlns:a16="http://schemas.microsoft.com/office/drawing/2014/main" val="20005"/>
                    </a:ext>
                  </a:extLst>
                </a:gridCol>
              </a:tblGrid>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2.1.2.02.02.008.06</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seguridad (guardas de seguridad). Vigilancia</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287.600.494,00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23.791.381,00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263.809.113,00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06559">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2.1.2.02.02.008.06.85250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protección (guardas de seguridad) - Servicios de seguridad (guardas de seguridad). Vigilancia</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287.600.494,00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23.791.381,00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263.809.113,00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06559">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2.1.2.02.02.008.06.85250_1</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protección (guardas de seguridad) - Servicios de seguridad (guardas de seguridad). Vigilancia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240.000.000,00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240.000.000,00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06559">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2.1.2.02.02.008.06.85250_17</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CXP Servicios de protección (guardas de seguridad) - Servicios de seguridad (guardas de seguridad). Vigilancia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47.600.494,00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23.791.381,00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23.809.113,00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2.1.2.02.02.008.07</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limpieza general. Aseo</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63.143.784,00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8.143.784,00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2.1.2.02.02.008.07.85330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limpieza general - Servicios de limpieza general. Aseo</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63.143.784,00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8.143.784,00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2.1.2.02.02.008.07.85330_1</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limpieza general - Servicios de limpieza general. Aseo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55.000.000,00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2.1.2.02.02.008.07.85330_17</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CXP Servicios de limpieza general - Servicios de limpieza general. Aseo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8.143.784,00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8.143.784,00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2.1.2.02.02.008.08</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Otros servicios de apoyo n.c.p. Comunicacion y Transporte</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25.000.000,00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25.000.000,00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2.1.2.02.02.008.09</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editoriales, a comisión o por contrato. Impresos y publicaciones</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16.050.000,00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16.050.000,00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39811">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mantenimiento y reparación de computadores y equipos periféricos. Mantenimiento.</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28.685.050,00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6.215.050,00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22.470.000,00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355732">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2.1.2.02.02.008.10.87130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mantenimiento y reparación de computadores y equipos periféricos -Mantenimiento - Servicios de mantenimiento y reparación de computadores y equipos periféricos. Mantenimiento.</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28.685.050,00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6.215.050,00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22.470.000,00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45477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2.1.2.02.02.008.10.87130_1</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mantenimiento y reparación de computadores y equipos periféricos -Mantenimiento - Servicios de mantenimiento y reparación de computadores y equipos periféricos. Mantenimiento.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22.470.000,00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22.470.000,00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45477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2.1.2.02.02.008.10.87130_17</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dirty="0">
                          <a:solidFill>
                            <a:srgbClr val="000000"/>
                          </a:solidFill>
                          <a:latin typeface="Times New Roman"/>
                          <a:ea typeface="Times New Roman"/>
                          <a:cs typeface="Times New Roman"/>
                          <a:sym typeface="Times New Roman"/>
                        </a:rPr>
                        <a:t>CXP </a:t>
                      </a:r>
                      <a:r>
                        <a:rPr lang="en-US" sz="900" b="0" i="0" u="none" strike="noStrike" cap="none" dirty="0" err="1">
                          <a:solidFill>
                            <a:srgbClr val="000000"/>
                          </a:solidFill>
                          <a:latin typeface="Times New Roman"/>
                          <a:ea typeface="Times New Roman"/>
                          <a:cs typeface="Times New Roman"/>
                          <a:sym typeface="Times New Roman"/>
                        </a:rPr>
                        <a:t>Servicios</a:t>
                      </a:r>
                      <a:r>
                        <a:rPr lang="en-US" sz="900" b="0" i="0" u="none" strike="noStrike" cap="none" dirty="0">
                          <a:solidFill>
                            <a:srgbClr val="000000"/>
                          </a:solidFill>
                          <a:latin typeface="Times New Roman"/>
                          <a:ea typeface="Times New Roman"/>
                          <a:cs typeface="Times New Roman"/>
                          <a:sym typeface="Times New Roman"/>
                        </a:rPr>
                        <a:t> de </a:t>
                      </a:r>
                      <a:r>
                        <a:rPr lang="en-US" sz="900" b="0" i="0" u="none" strike="noStrike" cap="none" dirty="0" err="1">
                          <a:solidFill>
                            <a:srgbClr val="000000"/>
                          </a:solidFill>
                          <a:latin typeface="Times New Roman"/>
                          <a:ea typeface="Times New Roman"/>
                          <a:cs typeface="Times New Roman"/>
                          <a:sym typeface="Times New Roman"/>
                        </a:rPr>
                        <a:t>mantenimiento</a:t>
                      </a:r>
                      <a:r>
                        <a:rPr lang="en-US" sz="900" b="0" i="0" u="none" strike="noStrike" cap="none" dirty="0">
                          <a:solidFill>
                            <a:srgbClr val="000000"/>
                          </a:solidFill>
                          <a:latin typeface="Times New Roman"/>
                          <a:ea typeface="Times New Roman"/>
                          <a:cs typeface="Times New Roman"/>
                          <a:sym typeface="Times New Roman"/>
                        </a:rPr>
                        <a:t> y </a:t>
                      </a:r>
                      <a:r>
                        <a:rPr lang="en-US" sz="900" b="0" i="0" u="none" strike="noStrike" cap="none" dirty="0" err="1">
                          <a:solidFill>
                            <a:srgbClr val="000000"/>
                          </a:solidFill>
                          <a:latin typeface="Times New Roman"/>
                          <a:ea typeface="Times New Roman"/>
                          <a:cs typeface="Times New Roman"/>
                          <a:sym typeface="Times New Roman"/>
                        </a:rPr>
                        <a:t>reparación</a:t>
                      </a:r>
                      <a:r>
                        <a:rPr lang="en-US" sz="900" b="0" i="0" u="none" strike="noStrike" cap="none" dirty="0">
                          <a:solidFill>
                            <a:srgbClr val="000000"/>
                          </a:solidFill>
                          <a:latin typeface="Times New Roman"/>
                          <a:ea typeface="Times New Roman"/>
                          <a:cs typeface="Times New Roman"/>
                          <a:sym typeface="Times New Roman"/>
                        </a:rPr>
                        <a:t> de </a:t>
                      </a:r>
                      <a:r>
                        <a:rPr lang="en-US" sz="900" b="0" i="0" u="none" strike="noStrike" cap="none" dirty="0" err="1">
                          <a:solidFill>
                            <a:srgbClr val="000000"/>
                          </a:solidFill>
                          <a:latin typeface="Times New Roman"/>
                          <a:ea typeface="Times New Roman"/>
                          <a:cs typeface="Times New Roman"/>
                          <a:sym typeface="Times New Roman"/>
                        </a:rPr>
                        <a:t>computadores</a:t>
                      </a:r>
                      <a:r>
                        <a:rPr lang="en-US" sz="900" b="0" i="0" u="none" strike="noStrike" cap="none" dirty="0">
                          <a:solidFill>
                            <a:srgbClr val="000000"/>
                          </a:solidFill>
                          <a:latin typeface="Times New Roman"/>
                          <a:ea typeface="Times New Roman"/>
                          <a:cs typeface="Times New Roman"/>
                          <a:sym typeface="Times New Roman"/>
                        </a:rPr>
                        <a:t> y </a:t>
                      </a:r>
                      <a:r>
                        <a:rPr lang="en-US" sz="900" b="0" i="0" u="none" strike="noStrike" cap="none" dirty="0" err="1">
                          <a:solidFill>
                            <a:srgbClr val="000000"/>
                          </a:solidFill>
                          <a:latin typeface="Times New Roman"/>
                          <a:ea typeface="Times New Roman"/>
                          <a:cs typeface="Times New Roman"/>
                          <a:sym typeface="Times New Roman"/>
                        </a:rPr>
                        <a:t>equipos</a:t>
                      </a:r>
                      <a:r>
                        <a:rPr lang="en-US" sz="900" b="0" i="0" u="none" strike="noStrike" cap="none" dirty="0">
                          <a:solidFill>
                            <a:srgbClr val="000000"/>
                          </a:solidFill>
                          <a:latin typeface="Times New Roman"/>
                          <a:ea typeface="Times New Roman"/>
                          <a:cs typeface="Times New Roman"/>
                          <a:sym typeface="Times New Roman"/>
                        </a:rPr>
                        <a:t> </a:t>
                      </a:r>
                      <a:r>
                        <a:rPr lang="en-US" sz="900" b="0" i="0" u="none" strike="noStrike" cap="none" dirty="0" err="1">
                          <a:solidFill>
                            <a:srgbClr val="000000"/>
                          </a:solidFill>
                          <a:latin typeface="Times New Roman"/>
                          <a:ea typeface="Times New Roman"/>
                          <a:cs typeface="Times New Roman"/>
                          <a:sym typeface="Times New Roman"/>
                        </a:rPr>
                        <a:t>periféricos</a:t>
                      </a:r>
                      <a:r>
                        <a:rPr lang="en-US" sz="900" b="0" i="0" u="none" strike="noStrike" cap="none" dirty="0">
                          <a:solidFill>
                            <a:srgbClr val="000000"/>
                          </a:solidFill>
                          <a:latin typeface="Times New Roman"/>
                          <a:ea typeface="Times New Roman"/>
                          <a:cs typeface="Times New Roman"/>
                          <a:sym typeface="Times New Roman"/>
                        </a:rPr>
                        <a:t> -</a:t>
                      </a:r>
                      <a:r>
                        <a:rPr lang="en-US" sz="900" b="0" i="0" u="none" strike="noStrike" cap="none" dirty="0" err="1">
                          <a:solidFill>
                            <a:srgbClr val="000000"/>
                          </a:solidFill>
                          <a:latin typeface="Times New Roman"/>
                          <a:ea typeface="Times New Roman"/>
                          <a:cs typeface="Times New Roman"/>
                          <a:sym typeface="Times New Roman"/>
                        </a:rPr>
                        <a:t>Mantenimiento</a:t>
                      </a:r>
                      <a:r>
                        <a:rPr lang="en-US" sz="900" b="0" i="0" u="none" strike="noStrike" cap="none" dirty="0">
                          <a:solidFill>
                            <a:srgbClr val="000000"/>
                          </a:solidFill>
                          <a:latin typeface="Times New Roman"/>
                          <a:ea typeface="Times New Roman"/>
                          <a:cs typeface="Times New Roman"/>
                          <a:sym typeface="Times New Roman"/>
                        </a:rPr>
                        <a:t> - </a:t>
                      </a:r>
                      <a:r>
                        <a:rPr lang="en-US" sz="900" b="0" i="0" u="none" strike="noStrike" cap="none" dirty="0" err="1">
                          <a:solidFill>
                            <a:srgbClr val="000000"/>
                          </a:solidFill>
                          <a:latin typeface="Times New Roman"/>
                          <a:ea typeface="Times New Roman"/>
                          <a:cs typeface="Times New Roman"/>
                          <a:sym typeface="Times New Roman"/>
                        </a:rPr>
                        <a:t>Servicios</a:t>
                      </a:r>
                      <a:r>
                        <a:rPr lang="en-US" sz="900" b="0" i="0" u="none" strike="noStrike" cap="none" dirty="0">
                          <a:solidFill>
                            <a:srgbClr val="000000"/>
                          </a:solidFill>
                          <a:latin typeface="Times New Roman"/>
                          <a:ea typeface="Times New Roman"/>
                          <a:cs typeface="Times New Roman"/>
                          <a:sym typeface="Times New Roman"/>
                        </a:rPr>
                        <a:t> de </a:t>
                      </a:r>
                      <a:r>
                        <a:rPr lang="en-US" sz="900" b="0" i="0" u="none" strike="noStrike" cap="none" dirty="0" err="1">
                          <a:solidFill>
                            <a:srgbClr val="000000"/>
                          </a:solidFill>
                          <a:latin typeface="Times New Roman"/>
                          <a:ea typeface="Times New Roman"/>
                          <a:cs typeface="Times New Roman"/>
                          <a:sym typeface="Times New Roman"/>
                        </a:rPr>
                        <a:t>mantenimiento</a:t>
                      </a:r>
                      <a:r>
                        <a:rPr lang="en-US" sz="900" b="0" i="0" u="none" strike="noStrike" cap="none" dirty="0">
                          <a:solidFill>
                            <a:srgbClr val="000000"/>
                          </a:solidFill>
                          <a:latin typeface="Times New Roman"/>
                          <a:ea typeface="Times New Roman"/>
                          <a:cs typeface="Times New Roman"/>
                          <a:sym typeface="Times New Roman"/>
                        </a:rPr>
                        <a:t> y </a:t>
                      </a:r>
                      <a:r>
                        <a:rPr lang="en-US" sz="900" b="0" i="0" u="none" strike="noStrike" cap="none" dirty="0" err="1">
                          <a:solidFill>
                            <a:srgbClr val="000000"/>
                          </a:solidFill>
                          <a:latin typeface="Times New Roman"/>
                          <a:ea typeface="Times New Roman"/>
                          <a:cs typeface="Times New Roman"/>
                          <a:sym typeface="Times New Roman"/>
                        </a:rPr>
                        <a:t>reparación</a:t>
                      </a:r>
                      <a:r>
                        <a:rPr lang="en-US" sz="900" b="0" i="0" u="none" strike="noStrike" cap="none" dirty="0">
                          <a:solidFill>
                            <a:srgbClr val="000000"/>
                          </a:solidFill>
                          <a:latin typeface="Times New Roman"/>
                          <a:ea typeface="Times New Roman"/>
                          <a:cs typeface="Times New Roman"/>
                          <a:sym typeface="Times New Roman"/>
                        </a:rPr>
                        <a:t> de </a:t>
                      </a:r>
                      <a:r>
                        <a:rPr lang="en-US" sz="900" b="0" i="0" u="none" strike="noStrike" cap="none" dirty="0" err="1">
                          <a:solidFill>
                            <a:srgbClr val="000000"/>
                          </a:solidFill>
                          <a:latin typeface="Times New Roman"/>
                          <a:ea typeface="Times New Roman"/>
                          <a:cs typeface="Times New Roman"/>
                          <a:sym typeface="Times New Roman"/>
                        </a:rPr>
                        <a:t>computadores</a:t>
                      </a:r>
                      <a:r>
                        <a:rPr lang="en-US" sz="900" b="0" i="0" u="none" strike="noStrike" cap="none" dirty="0">
                          <a:solidFill>
                            <a:srgbClr val="000000"/>
                          </a:solidFill>
                          <a:latin typeface="Times New Roman"/>
                          <a:ea typeface="Times New Roman"/>
                          <a:cs typeface="Times New Roman"/>
                          <a:sym typeface="Times New Roman"/>
                        </a:rPr>
                        <a:t> y </a:t>
                      </a:r>
                      <a:r>
                        <a:rPr lang="en-US" sz="900" b="0" i="0" u="none" strike="noStrike" cap="none" dirty="0" err="1">
                          <a:solidFill>
                            <a:srgbClr val="000000"/>
                          </a:solidFill>
                          <a:latin typeface="Times New Roman"/>
                          <a:ea typeface="Times New Roman"/>
                          <a:cs typeface="Times New Roman"/>
                          <a:sym typeface="Times New Roman"/>
                        </a:rPr>
                        <a:t>equipos</a:t>
                      </a:r>
                      <a:r>
                        <a:rPr lang="en-US" sz="900" b="0" i="0" u="none" strike="noStrike" cap="none" dirty="0">
                          <a:solidFill>
                            <a:srgbClr val="000000"/>
                          </a:solidFill>
                          <a:latin typeface="Times New Roman"/>
                          <a:ea typeface="Times New Roman"/>
                          <a:cs typeface="Times New Roman"/>
                          <a:sym typeface="Times New Roman"/>
                        </a:rPr>
                        <a:t> </a:t>
                      </a:r>
                      <a:r>
                        <a:rPr lang="en-US" sz="900" b="0" i="0" u="none" strike="noStrike" cap="none" dirty="0" err="1">
                          <a:solidFill>
                            <a:srgbClr val="000000"/>
                          </a:solidFill>
                          <a:latin typeface="Times New Roman"/>
                          <a:ea typeface="Times New Roman"/>
                          <a:cs typeface="Times New Roman"/>
                          <a:sym typeface="Times New Roman"/>
                        </a:rPr>
                        <a:t>periféricos</a:t>
                      </a:r>
                      <a:r>
                        <a:rPr lang="en-US" sz="900" b="0" i="0" u="none" strike="noStrike" cap="none" dirty="0">
                          <a:solidFill>
                            <a:srgbClr val="000000"/>
                          </a:solidFill>
                          <a:latin typeface="Times New Roman"/>
                          <a:ea typeface="Times New Roman"/>
                          <a:cs typeface="Times New Roman"/>
                          <a:sym typeface="Times New Roman"/>
                        </a:rPr>
                        <a:t>. </a:t>
                      </a:r>
                      <a:r>
                        <a:rPr lang="en-US" sz="900" b="0" i="0" u="none" strike="noStrike" cap="none" dirty="0" err="1">
                          <a:solidFill>
                            <a:srgbClr val="000000"/>
                          </a:solidFill>
                          <a:latin typeface="Times New Roman"/>
                          <a:ea typeface="Times New Roman"/>
                          <a:cs typeface="Times New Roman"/>
                          <a:sym typeface="Times New Roman"/>
                        </a:rPr>
                        <a:t>Mantenimiento</a:t>
                      </a:r>
                      <a:r>
                        <a:rPr lang="en-US" sz="900" b="0" i="0" u="none" strike="noStrike" cap="none" dirty="0">
                          <a:solidFill>
                            <a:srgbClr val="000000"/>
                          </a:solidFill>
                          <a:latin typeface="Times New Roman"/>
                          <a:ea typeface="Times New Roman"/>
                          <a:cs typeface="Times New Roman"/>
                          <a:sym typeface="Times New Roman"/>
                        </a:rPr>
                        <a:t>.   </a:t>
                      </a:r>
                      <a:r>
                        <a:rPr lang="en-US" sz="900" b="0" i="0" u="none" strike="noStrike" cap="none" dirty="0" err="1">
                          <a:solidFill>
                            <a:srgbClr val="000000"/>
                          </a:solidFill>
                          <a:latin typeface="Times New Roman"/>
                          <a:ea typeface="Times New Roman"/>
                          <a:cs typeface="Times New Roman"/>
                          <a:sym typeface="Times New Roman"/>
                        </a:rPr>
                        <a:t>Aportes</a:t>
                      </a:r>
                      <a:r>
                        <a:rPr lang="en-US" sz="900" b="0" i="0" u="none" strike="noStrike" cap="none" dirty="0">
                          <a:solidFill>
                            <a:srgbClr val="000000"/>
                          </a:solidFill>
                          <a:latin typeface="Times New Roman"/>
                          <a:ea typeface="Times New Roman"/>
                          <a:cs typeface="Times New Roman"/>
                          <a:sym typeface="Times New Roman"/>
                        </a:rPr>
                        <a:t> </a:t>
                      </a:r>
                      <a:r>
                        <a:rPr lang="en-US" sz="900" b="0" i="0" u="none" strike="noStrike" cap="none" dirty="0" err="1">
                          <a:solidFill>
                            <a:srgbClr val="000000"/>
                          </a:solidFill>
                          <a:latin typeface="Times New Roman"/>
                          <a:ea typeface="Times New Roman"/>
                          <a:cs typeface="Times New Roman"/>
                          <a:sym typeface="Times New Roman"/>
                        </a:rPr>
                        <a:t>ente</a:t>
                      </a:r>
                      <a:r>
                        <a:rPr lang="en-US" sz="900" b="0" i="0" u="none" strike="noStrike" cap="none" dirty="0">
                          <a:solidFill>
                            <a:srgbClr val="000000"/>
                          </a:solidFill>
                          <a:latin typeface="Times New Roman"/>
                          <a:ea typeface="Times New Roman"/>
                          <a:cs typeface="Times New Roman"/>
                          <a:sym typeface="Times New Roman"/>
                        </a:rPr>
                        <a:t> gestor</a:t>
                      </a:r>
                      <a:endParaRPr sz="1600" dirty="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6.215.050,00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6.215.050,00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2.1.2.02.02.008.11</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mantenimiento y reparación de vehículos automotores. Mantenimiento.</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24.632.400,00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5.632.400,00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306559">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2.1.2.02.02.008.11.87131</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mantenimiento y reparación de vehículos automotores. -Mantenimiento - Servicios de mantenimiento y reparación de vehículos automotores. Mantenimiento.</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24.632.400,00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5.632.400,00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355732">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2.1.2.02.02.008.11.87131_1</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mantenimiento y reparación de vehículos automotores. -Mantenimiento - Servicios de mantenimiento y reparación de vehículos automotores. Mantenimiento.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19.000.000,00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r h="45477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2.1.2.02.02.008.11.87131_17</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CXP Servicios de mantenimiento y reparación de vehículos automotores. -Mantenimiento - Servicios de mantenimiento y reparación de vehículos automotores. Mantenimiento.   Aportes ente gestor</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5.632.400,00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5.632.400,00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2.1.2.02.02.008.12</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de documentación y certificación jurídica. Gastos legales</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6.000.000,00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8"/>
                  </a:ext>
                </a:extLst>
              </a:tr>
              <a:tr h="174813">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2.1.2.02.02.009</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900" b="0" i="0" u="none" strike="noStrike" cap="none">
                          <a:solidFill>
                            <a:srgbClr val="000000"/>
                          </a:solidFill>
                          <a:latin typeface="Times New Roman"/>
                          <a:ea typeface="Times New Roman"/>
                          <a:cs typeface="Times New Roman"/>
                          <a:sym typeface="Times New Roman"/>
                        </a:rPr>
                        <a:t>Servicios para la comunidad, sociales y personales</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a:solidFill>
                            <a:srgbClr val="000000"/>
                          </a:solidFill>
                          <a:latin typeface="Times New Roman"/>
                          <a:ea typeface="Times New Roman"/>
                          <a:cs typeface="Times New Roman"/>
                          <a:sym typeface="Times New Roman"/>
                        </a:rPr>
                        <a:t>0,00</a:t>
                      </a:r>
                      <a:endParaRPr sz="160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None/>
                      </a:pPr>
                      <a:r>
                        <a:rPr lang="en-US" sz="1000" b="0" i="0" u="none" strike="noStrike" cap="none" dirty="0">
                          <a:solidFill>
                            <a:srgbClr val="000000"/>
                          </a:solidFill>
                          <a:latin typeface="Times New Roman"/>
                          <a:ea typeface="Times New Roman"/>
                          <a:cs typeface="Times New Roman"/>
                          <a:sym typeface="Times New Roman"/>
                        </a:rPr>
                        <a:t>0,00</a:t>
                      </a:r>
                      <a:endParaRPr sz="1600" dirty="0"/>
                    </a:p>
                  </a:txBody>
                  <a:tcPr marL="9375" marR="9375" marT="937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9"/>
                  </a:ext>
                </a:extLst>
              </a:tr>
            </a:tbl>
          </a:graphicData>
        </a:graphic>
      </p:graphicFrame>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5217</TotalTime>
  <Words>5658</Words>
  <Application>Microsoft Office PowerPoint</Application>
  <PresentationFormat>Panorámica</PresentationFormat>
  <Paragraphs>1250</Paragraphs>
  <Slides>38</Slides>
  <Notes>19</Notes>
  <HiddenSlides>0</HiddenSlides>
  <MMClips>0</MMClips>
  <ScaleCrop>false</ScaleCrop>
  <HeadingPairs>
    <vt:vector size="6" baseType="variant">
      <vt:variant>
        <vt:lpstr>Fuentes usadas</vt:lpstr>
      </vt:variant>
      <vt:variant>
        <vt:i4>12</vt:i4>
      </vt:variant>
      <vt:variant>
        <vt:lpstr>Tema</vt:lpstr>
      </vt:variant>
      <vt:variant>
        <vt:i4>2</vt:i4>
      </vt:variant>
      <vt:variant>
        <vt:lpstr>Títulos de diapositiva</vt:lpstr>
      </vt:variant>
      <vt:variant>
        <vt:i4>38</vt:i4>
      </vt:variant>
    </vt:vector>
  </HeadingPairs>
  <TitlesOfParts>
    <vt:vector size="52" baseType="lpstr">
      <vt:lpstr>Arial</vt:lpstr>
      <vt:lpstr>Arial Narrow</vt:lpstr>
      <vt:lpstr>Blogger Sans</vt:lpstr>
      <vt:lpstr>Calibri</vt:lpstr>
      <vt:lpstr>Calibri Light</vt:lpstr>
      <vt:lpstr>Cambria</vt:lpstr>
      <vt:lpstr>Inter Bold</vt:lpstr>
      <vt:lpstr>Lato Semibold</vt:lpstr>
      <vt:lpstr>Lucida Sans</vt:lpstr>
      <vt:lpstr>Tahoma</vt:lpstr>
      <vt:lpstr>Times New Roman</vt:lpstr>
      <vt:lpstr>Verdana</vt:lpstr>
      <vt:lpstr>Tema de Office</vt:lpstr>
      <vt:lpstr>Office Theme</vt:lpstr>
      <vt:lpstr>Presentación de PowerPoint</vt:lpstr>
      <vt:lpstr>Presentación de PowerPoint</vt:lpstr>
      <vt:lpstr>Presentación de PowerPoint</vt:lpstr>
      <vt:lpstr>1. OBSERVACIÓN Y AJUSTES ACTA No 95</vt:lpstr>
      <vt:lpstr>Presentación de PowerPoint</vt:lpstr>
      <vt:lpstr> 2. Solicitud de modificación Presupuesto 2026. </vt:lpstr>
      <vt:lpstr> 2. Solicitud de modificación Presupuesto 2026. </vt:lpstr>
      <vt:lpstr> 2. Solicitud de modificación Presupuesto 2026. </vt:lpstr>
      <vt:lpstr> 2. Solicitud de modificación Presupuesto 2026. </vt:lpstr>
      <vt:lpstr> 2. Solicitud de modificación Presupuesto 2026. </vt:lpstr>
      <vt:lpstr> 2. Solicitud de modificación Presupuesto 2026. </vt:lpstr>
      <vt:lpstr> 2. Solicitud de modificación Presupuesto 2026. </vt:lpstr>
      <vt:lpstr>Presentación de PowerPoint</vt:lpstr>
      <vt:lpstr>ESTADO DE AVANCE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1. Patio Taller Occidente suspendido (98% físico) por falta de adición presupuestal</vt:lpstr>
      <vt:lpstr>Presentación de PowerPoint</vt:lpstr>
      <vt:lpstr>4. FET pendiente aprobación Concejo de Popayán</vt:lpstr>
      <vt:lpstr>MEMORANDO DE ENTENDIMIENTO</vt:lpstr>
      <vt:lpstr>Presentación de PowerPoint</vt:lpstr>
      <vt:lpstr>Presentación de PowerPoint</vt:lpstr>
      <vt:lpstr>Presentación de PowerPoint</vt:lpstr>
      <vt:lpstr>Presentación de PowerPoint</vt:lpstr>
      <vt:lpstr>Presentación de PowerPoint</vt:lpstr>
      <vt:lpstr>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CONTRATO DE OBRA N° 125 de 2021</dc:title>
  <dc:creator>DAVID MONTES</dc:creator>
  <cp:lastModifiedBy>PABLO</cp:lastModifiedBy>
  <cp:revision>314</cp:revision>
  <cp:lastPrinted>2024-07-10T16:55:38Z</cp:lastPrinted>
  <dcterms:created xsi:type="dcterms:W3CDTF">2024-06-04T15:11:58Z</dcterms:created>
  <dcterms:modified xsi:type="dcterms:W3CDTF">2026-06-04T02:27:32Z</dcterms:modified>
</cp:coreProperties>
</file>