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97" r:id="rId1"/>
  </p:sldMasterIdLst>
  <p:notesMasterIdLst>
    <p:notesMasterId r:id="rId19"/>
  </p:notesMasterIdLst>
  <p:sldIdLst>
    <p:sldId id="256" r:id="rId2"/>
    <p:sldId id="312" r:id="rId3"/>
    <p:sldId id="301" r:id="rId4"/>
    <p:sldId id="300" r:id="rId5"/>
    <p:sldId id="299" r:id="rId6"/>
    <p:sldId id="306" r:id="rId7"/>
    <p:sldId id="307" r:id="rId8"/>
    <p:sldId id="308" r:id="rId9"/>
    <p:sldId id="305" r:id="rId10"/>
    <p:sldId id="297" r:id="rId11"/>
    <p:sldId id="310" r:id="rId12"/>
    <p:sldId id="302" r:id="rId13"/>
    <p:sldId id="303" r:id="rId14"/>
    <p:sldId id="304" r:id="rId15"/>
    <p:sldId id="311" r:id="rId16"/>
    <p:sldId id="315" r:id="rId17"/>
    <p:sldId id="309" r:id="rId18"/>
  </p:sldIdLst>
  <p:sldSz cx="9144000" cy="6858000" type="screen4x3"/>
  <p:notesSz cx="9144000" cy="6858000"/>
  <p:embeddedFontLst>
    <p:embeddedFont>
      <p:font typeface="ADQCCT+Calibri Bold" panose="020B0604020202020204" charset="0"/>
      <p:regular r:id="rId20"/>
    </p:embeddedFont>
    <p:embeddedFont>
      <p:font typeface="Arial Narrow" panose="020B0606020202030204" pitchFamily="34" charset="0"/>
      <p:regular r:id="rId21"/>
      <p:bold r:id="rId22"/>
      <p:italic r:id="rId23"/>
      <p:boldItalic r:id="rId24"/>
    </p:embeddedFont>
    <p:embeddedFont>
      <p:font typeface="Broadway" panose="04040905080B02020502" pitchFamily="82" charset="0"/>
      <p:regular r:id="rId25"/>
    </p:embeddedFont>
    <p:embeddedFont>
      <p:font typeface="Calibri" panose="020F0502020204030204" pitchFamily="34" charset="0"/>
      <p:regular r:id="rId26"/>
      <p:bold r:id="rId27"/>
      <p:italic r:id="rId28"/>
      <p:boldItalic r:id="rId29"/>
    </p:embeddedFont>
    <p:embeddedFont>
      <p:font typeface="Corbel Light" panose="020B0303020204020204" pitchFamily="34" charset="0"/>
      <p:regular r:id="rId30"/>
      <p:italic r:id="rId31"/>
    </p:embeddedFont>
    <p:embeddedFont>
      <p:font typeface="Trebuchet MS" panose="020B0603020202020204" pitchFamily="34" charset="0"/>
      <p:regular r:id="rId32"/>
      <p:bold r:id="rId33"/>
      <p:italic r:id="rId34"/>
      <p:boldItalic r:id="rId35"/>
    </p:embeddedFont>
    <p:embeddedFont>
      <p:font typeface="Wingdings 3" panose="05040102010807070707" pitchFamily="18" charset="2"/>
      <p:regular r:id="rId3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FF33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60"/>
      </p:cViewPr>
      <p:guideLst>
        <p:guide orient="horz" pos="3168"/>
        <p:guide pos="244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font" Target="fonts/font1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1DAD223E-8CDE-4B47-8335-99FDE92FF111}" type="datetimeFigureOut">
              <a:rPr lang="es-CO" smtClean="0"/>
              <a:t>2/04/2025</a:t>
            </a:fld>
            <a:endParaRPr lang="es-CO"/>
          </a:p>
        </p:txBody>
      </p:sp>
      <p:sp>
        <p:nvSpPr>
          <p:cNvPr id="4" name="Marcador de imagen de diapositiva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4352DC22-167A-4C6A-9B77-2F7090046D1D}" type="slidenum">
              <a:rPr lang="es-CO" smtClean="0"/>
              <a:t>‹Nº›</a:t>
            </a:fld>
            <a:endParaRPr lang="es-CO"/>
          </a:p>
        </p:txBody>
      </p:sp>
    </p:spTree>
    <p:extLst>
      <p:ext uri="{BB962C8B-B14F-4D97-AF65-F5344CB8AC3E}">
        <p14:creationId xmlns:p14="http://schemas.microsoft.com/office/powerpoint/2010/main" val="13965154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4352DC22-167A-4C6A-9B77-2F7090046D1D}" type="slidenum">
              <a:rPr lang="es-CO" smtClean="0"/>
              <a:t>2</a:t>
            </a:fld>
            <a:endParaRPr lang="es-CO"/>
          </a:p>
        </p:txBody>
      </p:sp>
    </p:spTree>
    <p:extLst>
      <p:ext uri="{BB962C8B-B14F-4D97-AF65-F5344CB8AC3E}">
        <p14:creationId xmlns:p14="http://schemas.microsoft.com/office/powerpoint/2010/main" val="4170074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4352DC22-167A-4C6A-9B77-2F7090046D1D}" type="slidenum">
              <a:rPr lang="es-CO" smtClean="0"/>
              <a:t>6</a:t>
            </a:fld>
            <a:endParaRPr lang="es-CO"/>
          </a:p>
        </p:txBody>
      </p:sp>
    </p:spTree>
    <p:extLst>
      <p:ext uri="{BB962C8B-B14F-4D97-AF65-F5344CB8AC3E}">
        <p14:creationId xmlns:p14="http://schemas.microsoft.com/office/powerpoint/2010/main" val="747748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4352DC22-167A-4C6A-9B77-2F7090046D1D}" type="slidenum">
              <a:rPr lang="es-CO" smtClean="0"/>
              <a:t>7</a:t>
            </a:fld>
            <a:endParaRPr lang="es-CO"/>
          </a:p>
        </p:txBody>
      </p:sp>
    </p:spTree>
    <p:extLst>
      <p:ext uri="{BB962C8B-B14F-4D97-AF65-F5344CB8AC3E}">
        <p14:creationId xmlns:p14="http://schemas.microsoft.com/office/powerpoint/2010/main" val="72579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fld id="{4352DC22-167A-4C6A-9B77-2F7090046D1D}" type="slidenum">
              <a:rPr lang="es-CO" smtClean="0"/>
              <a:t>14</a:t>
            </a:fld>
            <a:endParaRPr lang="es-CO"/>
          </a:p>
        </p:txBody>
      </p:sp>
    </p:spTree>
    <p:extLst>
      <p:ext uri="{BB962C8B-B14F-4D97-AF65-F5344CB8AC3E}">
        <p14:creationId xmlns:p14="http://schemas.microsoft.com/office/powerpoint/2010/main" val="3089445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4/2/2025</a:t>
            </a:fld>
            <a:endParaRPr lang="en-US"/>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1076299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los estilos de texto del patrón</a:t>
            </a:r>
          </a:p>
        </p:txBody>
      </p:sp>
      <p:sp>
        <p:nvSpPr>
          <p:cNvPr id="4" name="Date Placeholder 3"/>
          <p:cNvSpPr>
            <a:spLocks noGrp="1"/>
          </p:cNvSpPr>
          <p:nvPr>
            <p:ph type="dt" sz="half" idx="10"/>
          </p:nvPr>
        </p:nvSpPr>
        <p:spPr/>
        <p:txBody>
          <a:bodyPr/>
          <a:lstStyle/>
          <a:p>
            <a:fld id="{1D8BD707-D9CF-40AE-B4C6-C98DA3205C09}" type="datetimeFigureOut">
              <a:rPr lang="en-US" smtClean="0"/>
              <a:t>4/2/2025</a:t>
            </a:fld>
            <a:endParaRPr lang="en-US"/>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502039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los estilos de texto del patrón</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los estilos de texto del patrón</a:t>
            </a:r>
          </a:p>
        </p:txBody>
      </p:sp>
      <p:sp>
        <p:nvSpPr>
          <p:cNvPr id="4" name="Date Placeholder 3"/>
          <p:cNvSpPr>
            <a:spLocks noGrp="1"/>
          </p:cNvSpPr>
          <p:nvPr>
            <p:ph type="dt" sz="half" idx="10"/>
          </p:nvPr>
        </p:nvSpPr>
        <p:spPr/>
        <p:txBody>
          <a:bodyPr/>
          <a:lstStyle/>
          <a:p>
            <a:fld id="{1D8BD707-D9CF-40AE-B4C6-C98DA3205C09}" type="datetimeFigureOut">
              <a:rPr lang="en-US" smtClean="0"/>
              <a:t>4/2/2025</a:t>
            </a:fld>
            <a:endParaRPr lang="en-US"/>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B6F15528-21DE-4FAA-801E-634DDDAF4B2B}" type="slidenum">
              <a:rPr lang="es-CO" smtClean="0"/>
              <a:t>‹Nº›</a:t>
            </a:fld>
            <a:endParaRPr lang="es-CO"/>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52810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los estilos de texto del patrón</a:t>
            </a:r>
          </a:p>
        </p:txBody>
      </p:sp>
      <p:sp>
        <p:nvSpPr>
          <p:cNvPr id="4" name="Date Placeholder 3"/>
          <p:cNvSpPr>
            <a:spLocks noGrp="1"/>
          </p:cNvSpPr>
          <p:nvPr>
            <p:ph type="dt" sz="half" idx="10"/>
          </p:nvPr>
        </p:nvSpPr>
        <p:spPr/>
        <p:txBody>
          <a:bodyPr/>
          <a:lstStyle/>
          <a:p>
            <a:fld id="{1D8BD707-D9CF-40AE-B4C6-C98DA3205C09}" type="datetimeFigureOut">
              <a:rPr lang="en-US" smtClean="0"/>
              <a:t>4/2/2025</a:t>
            </a:fld>
            <a:endParaRPr lang="en-US"/>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1755334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los estilos de texto del patrón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los estilos de texto del patrón</a:t>
            </a:r>
          </a:p>
        </p:txBody>
      </p:sp>
      <p:sp>
        <p:nvSpPr>
          <p:cNvPr id="4" name="Date Placeholder 3"/>
          <p:cNvSpPr>
            <a:spLocks noGrp="1"/>
          </p:cNvSpPr>
          <p:nvPr>
            <p:ph type="dt" sz="half" idx="10"/>
          </p:nvPr>
        </p:nvSpPr>
        <p:spPr/>
        <p:txBody>
          <a:bodyPr/>
          <a:lstStyle/>
          <a:p>
            <a:fld id="{1D8BD707-D9CF-40AE-B4C6-C98DA3205C09}" type="datetimeFigureOut">
              <a:rPr lang="en-US" smtClean="0"/>
              <a:t>4/2/2025</a:t>
            </a:fld>
            <a:endParaRPr lang="en-US"/>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B6F15528-21DE-4FAA-801E-634DDDAF4B2B}" type="slidenum">
              <a:rPr lang="es-CO" smtClean="0"/>
              <a:t>‹Nº›</a:t>
            </a:fld>
            <a:endParaRPr lang="es-CO"/>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1085277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los estilos de texto del patrón</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los estilos de texto del patrón</a:t>
            </a:r>
          </a:p>
        </p:txBody>
      </p:sp>
      <p:sp>
        <p:nvSpPr>
          <p:cNvPr id="4" name="Date Placeholder 3"/>
          <p:cNvSpPr>
            <a:spLocks noGrp="1"/>
          </p:cNvSpPr>
          <p:nvPr>
            <p:ph type="dt" sz="half" idx="10"/>
          </p:nvPr>
        </p:nvSpPr>
        <p:spPr/>
        <p:txBody>
          <a:bodyPr/>
          <a:lstStyle/>
          <a:p>
            <a:fld id="{1D8BD707-D9CF-40AE-B4C6-C98DA3205C09}" type="datetimeFigureOut">
              <a:rPr lang="en-US" smtClean="0"/>
              <a:t>4/2/2025</a:t>
            </a:fld>
            <a:endParaRPr lang="en-US"/>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19406557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4/2/2025</a:t>
            </a:fld>
            <a:endParaRPr lang="en-US"/>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3923536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4/2/2025</a:t>
            </a:fld>
            <a:endParaRPr lang="en-US"/>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21940162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C16525B2-4347-4F72-BAF7-76B19438D329}" type="datetimeFigureOut">
              <a:rPr lang="en-US" smtClean="0"/>
              <a:t>4/2/2025</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t>‹Nº›</a:t>
            </a:fld>
            <a:endParaRPr lang="en-US"/>
          </a:p>
        </p:txBody>
      </p:sp>
    </p:spTree>
    <p:extLst>
      <p:ext uri="{BB962C8B-B14F-4D97-AF65-F5344CB8AC3E}">
        <p14:creationId xmlns:p14="http://schemas.microsoft.com/office/powerpoint/2010/main" val="3326137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t>4/2/2025</a:t>
            </a:fld>
            <a:endParaRPr lang="en-US"/>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9847156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los estilos de texto del patrón</a:t>
            </a:r>
          </a:p>
        </p:txBody>
      </p:sp>
      <p:sp>
        <p:nvSpPr>
          <p:cNvPr id="4" name="Date Placeholder 3"/>
          <p:cNvSpPr>
            <a:spLocks noGrp="1"/>
          </p:cNvSpPr>
          <p:nvPr>
            <p:ph type="dt" sz="half" idx="10"/>
          </p:nvPr>
        </p:nvSpPr>
        <p:spPr/>
        <p:txBody>
          <a:bodyPr/>
          <a:lstStyle/>
          <a:p>
            <a:fld id="{1D8BD707-D9CF-40AE-B4C6-C98DA3205C09}" type="datetimeFigureOut">
              <a:rPr lang="en-US" smtClean="0"/>
              <a:t>4/2/2025</a:t>
            </a:fld>
            <a:endParaRPr lang="en-US"/>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2643621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t>4/2/2025</a:t>
            </a:fld>
            <a:endParaRPr lang="en-US"/>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23741710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t>4/2/2025</a:t>
            </a:fld>
            <a:endParaRPr lang="en-US"/>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3837167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t>4/2/2025</a:t>
            </a:fld>
            <a:endParaRPr lang="en-US"/>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1026442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4/2/2025</a:t>
            </a:fld>
            <a:endParaRPr lang="en-US"/>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3760901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ES"/>
              <a:t>Editar los estilos de texto del patrón</a:t>
            </a:r>
          </a:p>
        </p:txBody>
      </p:sp>
      <p:sp>
        <p:nvSpPr>
          <p:cNvPr id="5" name="Date Placeholder 4"/>
          <p:cNvSpPr>
            <a:spLocks noGrp="1"/>
          </p:cNvSpPr>
          <p:nvPr>
            <p:ph type="dt" sz="half" idx="10"/>
          </p:nvPr>
        </p:nvSpPr>
        <p:spPr/>
        <p:txBody>
          <a:bodyPr/>
          <a:lstStyle/>
          <a:p>
            <a:fld id="{1D8BD707-D9CF-40AE-B4C6-C98DA3205C09}" type="datetimeFigureOut">
              <a:rPr lang="en-US" smtClean="0"/>
              <a:t>4/2/2025</a:t>
            </a:fld>
            <a:endParaRPr lang="en-US"/>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7220126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los estilos de texto del patrón</a:t>
            </a:r>
          </a:p>
        </p:txBody>
      </p:sp>
      <p:sp>
        <p:nvSpPr>
          <p:cNvPr id="5" name="Date Placeholder 4"/>
          <p:cNvSpPr>
            <a:spLocks noGrp="1"/>
          </p:cNvSpPr>
          <p:nvPr>
            <p:ph type="dt" sz="half" idx="10"/>
          </p:nvPr>
        </p:nvSpPr>
        <p:spPr/>
        <p:txBody>
          <a:bodyPr/>
          <a:lstStyle/>
          <a:p>
            <a:fld id="{1D8BD707-D9CF-40AE-B4C6-C98DA3205C09}" type="datetimeFigureOut">
              <a:rPr lang="en-US" smtClean="0"/>
              <a:t>4/2/2025</a:t>
            </a:fld>
            <a:endParaRPr lang="en-US"/>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B6F15528-21DE-4FAA-801E-634DDDAF4B2B}" type="slidenum">
              <a:rPr lang="es-CO" smtClean="0"/>
              <a:t>‹Nº›</a:t>
            </a:fld>
            <a:endParaRPr lang="es-CO"/>
          </a:p>
        </p:txBody>
      </p:sp>
    </p:spTree>
    <p:extLst>
      <p:ext uri="{BB962C8B-B14F-4D97-AF65-F5344CB8AC3E}">
        <p14:creationId xmlns:p14="http://schemas.microsoft.com/office/powerpoint/2010/main" val="969680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D8BD707-D9CF-40AE-B4C6-C98DA3205C09}" type="datetimeFigureOut">
              <a:rPr lang="en-US" smtClean="0"/>
              <a:t>4/2/2025</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B6F15528-21DE-4FAA-801E-634DDDAF4B2B}" type="slidenum">
              <a:rPr lang="es-CO" smtClean="0"/>
              <a:t>‹Nº›</a:t>
            </a:fld>
            <a:endParaRPr lang="es-CO"/>
          </a:p>
        </p:txBody>
      </p:sp>
    </p:spTree>
    <p:extLst>
      <p:ext uri="{BB962C8B-B14F-4D97-AF65-F5344CB8AC3E}">
        <p14:creationId xmlns:p14="http://schemas.microsoft.com/office/powerpoint/2010/main" val="4168708153"/>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17.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7.xml"/><Relationship Id="rId5" Type="http://schemas.openxmlformats.org/officeDocument/2006/relationships/image" Target="../media/image3.png"/><Relationship Id="rId4" Type="http://schemas.microsoft.com/office/2007/relationships/hdphoto" Target="../media/hdphoto5.wdp"/></Relationships>
</file>

<file path=ppt/slides/_rels/slide1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ena.companygame.com/moduloemprendimiento/test.html" TargetMode="Externa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8.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p:cNvSpPr txBox="1"/>
          <p:nvPr/>
        </p:nvSpPr>
        <p:spPr>
          <a:xfrm>
            <a:off x="4730027" y="5466516"/>
            <a:ext cx="4101874" cy="987450"/>
          </a:xfrm>
          <a:prstGeom prst="rect">
            <a:avLst/>
          </a:prstGeom>
        </p:spPr>
        <p:txBody>
          <a:bodyPr vert="horz" wrap="square" lIns="0" tIns="0" rIns="0" bIns="0" rtlCol="0">
            <a:spAutoFit/>
          </a:bodyPr>
          <a:lstStyle/>
          <a:p>
            <a:pPr marL="214883" marR="0" algn="ctr">
              <a:lnSpc>
                <a:spcPts val="2929"/>
              </a:lnSpc>
              <a:spcBef>
                <a:spcPts val="0"/>
              </a:spcBef>
              <a:spcAft>
                <a:spcPts val="0"/>
              </a:spcAft>
            </a:pPr>
            <a:r>
              <a:rPr lang="es-CO" sz="2800" b="1" dirty="0">
                <a:solidFill>
                  <a:srgbClr val="002060"/>
                </a:solidFill>
                <a:effectLst>
                  <a:outerShdw blurRad="38100" dist="38100" dir="2700000" algn="tl">
                    <a:srgbClr val="000000">
                      <a:alpha val="43137"/>
                    </a:srgbClr>
                  </a:outerShdw>
                </a:effectLst>
                <a:latin typeface="Corbel Light" panose="020B0303020204020204" pitchFamily="34" charset="0"/>
                <a:cs typeface="ADQCCT+Calibri Bold"/>
              </a:rPr>
              <a:t>COMPORTAMIENTO</a:t>
            </a:r>
            <a:endParaRPr sz="2800" b="1" dirty="0">
              <a:solidFill>
                <a:srgbClr val="002060"/>
              </a:solidFill>
              <a:effectLst>
                <a:outerShdw blurRad="38100" dist="38100" dir="2700000" algn="tl">
                  <a:srgbClr val="000000">
                    <a:alpha val="43137"/>
                  </a:srgbClr>
                </a:outerShdw>
              </a:effectLst>
              <a:latin typeface="Corbel Light" panose="020B0303020204020204" pitchFamily="34" charset="0"/>
              <a:cs typeface="ADQCCT+Calibri Bold"/>
            </a:endParaRPr>
          </a:p>
          <a:p>
            <a:pPr marL="0" marR="0" algn="ctr">
              <a:lnSpc>
                <a:spcPts val="4754"/>
              </a:lnSpc>
              <a:spcBef>
                <a:spcPts val="0"/>
              </a:spcBef>
              <a:spcAft>
                <a:spcPts val="0"/>
              </a:spcAft>
            </a:pPr>
            <a:r>
              <a:rPr sz="2800" b="1" dirty="0">
                <a:solidFill>
                  <a:srgbClr val="002060"/>
                </a:solidFill>
                <a:effectLst>
                  <a:outerShdw blurRad="38100" dist="38100" dir="2700000" algn="tl">
                    <a:srgbClr val="000000">
                      <a:alpha val="43137"/>
                    </a:srgbClr>
                  </a:outerShdw>
                </a:effectLst>
                <a:latin typeface="Corbel Light" panose="020B0303020204020204" pitchFamily="34" charset="0"/>
                <a:cs typeface="ADQCCT+Calibri Bold"/>
              </a:rPr>
              <a:t>EMPREND</a:t>
            </a:r>
            <a:r>
              <a:rPr lang="es-CO" sz="2800" b="1" dirty="0">
                <a:solidFill>
                  <a:srgbClr val="002060"/>
                </a:solidFill>
                <a:effectLst>
                  <a:outerShdw blurRad="38100" dist="38100" dir="2700000" algn="tl">
                    <a:srgbClr val="000000">
                      <a:alpha val="43137"/>
                    </a:srgbClr>
                  </a:outerShdw>
                </a:effectLst>
                <a:latin typeface="Corbel Light" panose="020B0303020204020204" pitchFamily="34" charset="0"/>
                <a:cs typeface="ADQCCT+Calibri Bold"/>
              </a:rPr>
              <a:t>EDOR</a:t>
            </a:r>
          </a:p>
        </p:txBody>
      </p:sp>
      <p:grpSp>
        <p:nvGrpSpPr>
          <p:cNvPr id="3" name="Grupo 2"/>
          <p:cNvGrpSpPr/>
          <p:nvPr/>
        </p:nvGrpSpPr>
        <p:grpSpPr>
          <a:xfrm>
            <a:off x="470862" y="188640"/>
            <a:ext cx="8610421" cy="6596711"/>
            <a:chOff x="251520" y="260648"/>
            <a:chExt cx="8610421" cy="6596711"/>
          </a:xfrm>
        </p:grpSpPr>
        <p:pic>
          <p:nvPicPr>
            <p:cNvPr id="1026" name="Picture 2" descr="Emprendimiento: recomendaciones para comenzar tu propio negoci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60648"/>
              <a:ext cx="8528495" cy="6192688"/>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5940152" y="6242447"/>
              <a:ext cx="184731" cy="614912"/>
            </a:xfrm>
            <a:prstGeom prst="rect">
              <a:avLst/>
            </a:prstGeom>
          </p:spPr>
          <p:txBody>
            <a:bodyPr wrap="none">
              <a:spAutoFit/>
            </a:bodyPr>
            <a:lstStyle/>
            <a:p>
              <a:pPr>
                <a:lnSpc>
                  <a:spcPts val="4754"/>
                </a:lnSpc>
              </a:pPr>
              <a:endParaRPr lang="es-CO" b="1" dirty="0">
                <a:solidFill>
                  <a:srgbClr val="FF3300"/>
                </a:solidFill>
                <a:latin typeface="Corbel Light" panose="020B0303020204020204" pitchFamily="34" charset="0"/>
                <a:cs typeface="ADQCCT+Calibri Bold"/>
              </a:endParaRPr>
            </a:p>
          </p:txBody>
        </p:sp>
        <p:pic>
          <p:nvPicPr>
            <p:cNvPr id="9" name="Imagen 8"/>
            <p:cNvPicPr>
              <a:picLocks noChangeAspect="1"/>
            </p:cNvPicPr>
            <p:nvPr/>
          </p:nvPicPr>
          <p:blipFill>
            <a:blip r:embed="rId3"/>
            <a:stretch>
              <a:fillRect/>
            </a:stretch>
          </p:blipFill>
          <p:spPr>
            <a:xfrm>
              <a:off x="4326188" y="5517028"/>
              <a:ext cx="867757" cy="850402"/>
            </a:xfrm>
            <a:prstGeom prst="rect">
              <a:avLst/>
            </a:prstGeom>
          </p:spPr>
        </p:pic>
        <p:sp>
          <p:nvSpPr>
            <p:cNvPr id="5" name="object 4"/>
            <p:cNvSpPr txBox="1"/>
            <p:nvPr/>
          </p:nvSpPr>
          <p:spPr>
            <a:xfrm>
              <a:off x="4760067" y="5466516"/>
              <a:ext cx="4101874" cy="928331"/>
            </a:xfrm>
            <a:prstGeom prst="rect">
              <a:avLst/>
            </a:prstGeom>
          </p:spPr>
          <p:txBody>
            <a:bodyPr vert="horz" wrap="square" lIns="0" tIns="0" rIns="0" bIns="0" rtlCol="0">
              <a:spAutoFit/>
            </a:bodyPr>
            <a:lstStyle/>
            <a:p>
              <a:pPr marL="214883" marR="0" algn="ctr">
                <a:lnSpc>
                  <a:spcPts val="2929"/>
                </a:lnSpc>
                <a:spcBef>
                  <a:spcPts val="0"/>
                </a:spcBef>
                <a:spcAft>
                  <a:spcPts val="0"/>
                </a:spcAft>
              </a:pPr>
              <a:r>
                <a:rPr lang="es-CO" sz="2800" b="1" dirty="0">
                  <a:solidFill>
                    <a:srgbClr val="FF3300"/>
                  </a:solidFill>
                  <a:effectLst>
                    <a:outerShdw blurRad="38100" dist="38100" dir="2700000" algn="tl">
                      <a:srgbClr val="000000">
                        <a:alpha val="43137"/>
                      </a:srgbClr>
                    </a:outerShdw>
                  </a:effectLst>
                  <a:latin typeface="Corbel Light" panose="020B0303020204020204" pitchFamily="34" charset="0"/>
                  <a:cs typeface="ADQCCT+Calibri Bold"/>
                </a:rPr>
                <a:t>COMPORTAMIENTO</a:t>
              </a:r>
              <a:endParaRPr sz="2800" b="1" dirty="0">
                <a:solidFill>
                  <a:srgbClr val="FF3300"/>
                </a:solidFill>
                <a:effectLst>
                  <a:outerShdw blurRad="38100" dist="38100" dir="2700000" algn="tl">
                    <a:srgbClr val="000000">
                      <a:alpha val="43137"/>
                    </a:srgbClr>
                  </a:outerShdw>
                </a:effectLst>
                <a:latin typeface="Corbel Light" panose="020B0303020204020204" pitchFamily="34" charset="0"/>
                <a:cs typeface="ADQCCT+Calibri Bold"/>
              </a:endParaRPr>
            </a:p>
            <a:p>
              <a:pPr marL="0" marR="0" algn="ctr">
                <a:lnSpc>
                  <a:spcPts val="4754"/>
                </a:lnSpc>
                <a:spcBef>
                  <a:spcPts val="0"/>
                </a:spcBef>
                <a:spcAft>
                  <a:spcPts val="0"/>
                </a:spcAft>
              </a:pPr>
              <a:r>
                <a:rPr sz="2800" b="1" dirty="0">
                  <a:solidFill>
                    <a:srgbClr val="FF3300"/>
                  </a:solidFill>
                  <a:effectLst>
                    <a:outerShdw blurRad="38100" dist="38100" dir="2700000" algn="tl">
                      <a:srgbClr val="000000">
                        <a:alpha val="43137"/>
                      </a:srgbClr>
                    </a:outerShdw>
                  </a:effectLst>
                  <a:latin typeface="Corbel Light" panose="020B0303020204020204" pitchFamily="34" charset="0"/>
                  <a:cs typeface="ADQCCT+Calibri Bold"/>
                </a:rPr>
                <a:t>EMPREND</a:t>
              </a:r>
              <a:r>
                <a:rPr lang="es-CO" sz="2800" b="1" dirty="0">
                  <a:solidFill>
                    <a:srgbClr val="FF3300"/>
                  </a:solidFill>
                  <a:effectLst>
                    <a:outerShdw blurRad="38100" dist="38100" dir="2700000" algn="tl">
                      <a:srgbClr val="000000">
                        <a:alpha val="43137"/>
                      </a:srgbClr>
                    </a:outerShdw>
                  </a:effectLst>
                  <a:latin typeface="Corbel Light" panose="020B0303020204020204" pitchFamily="34" charset="0"/>
                  <a:cs typeface="ADQCCT+Calibri Bold"/>
                </a:rPr>
                <a:t>EDOR</a:t>
              </a:r>
            </a:p>
          </p:txBody>
        </p:sp>
      </p:grpSp>
      <p:sp>
        <p:nvSpPr>
          <p:cNvPr id="8" name="object 4"/>
          <p:cNvSpPr txBox="1"/>
          <p:nvPr/>
        </p:nvSpPr>
        <p:spPr>
          <a:xfrm>
            <a:off x="1514566" y="6486103"/>
            <a:ext cx="6795305" cy="371897"/>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3" name="Imagen 12"/>
          <p:cNvPicPr>
            <a:picLocks noChangeAspect="1"/>
          </p:cNvPicPr>
          <p:nvPr/>
        </p:nvPicPr>
        <p:blipFill>
          <a:blip r:embed="rId4"/>
          <a:stretch>
            <a:fillRect/>
          </a:stretch>
        </p:blipFill>
        <p:spPr>
          <a:xfrm>
            <a:off x="7683349" y="6377671"/>
            <a:ext cx="738078" cy="410806"/>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467544" y="309214"/>
            <a:ext cx="7992888" cy="1513235"/>
          </a:xfrm>
          <a:prstGeom prst="rect">
            <a:avLst/>
          </a:prstGeom>
        </p:spPr>
        <p:txBody>
          <a:bodyPr vert="horz" wrap="square" lIns="0" tIns="0" rIns="0" bIns="0" rtlCol="0">
            <a:spAutoFit/>
          </a:bodyPr>
          <a:lstStyle/>
          <a:p>
            <a:pPr algn="ctr">
              <a:lnSpc>
                <a:spcPts val="5862"/>
              </a:lnSpc>
            </a:pPr>
            <a:r>
              <a:rPr lang="es-CO" sz="4000" b="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Características </a:t>
            </a:r>
          </a:p>
          <a:p>
            <a:pPr algn="ctr">
              <a:lnSpc>
                <a:spcPts val="5862"/>
              </a:lnSpc>
            </a:pPr>
            <a:r>
              <a:rPr lang="es-CO" sz="4000" b="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Emprendedoras Personales</a:t>
            </a:r>
          </a:p>
        </p:txBody>
      </p:sp>
      <p:grpSp>
        <p:nvGrpSpPr>
          <p:cNvPr id="3" name="Grupo 2"/>
          <p:cNvGrpSpPr/>
          <p:nvPr/>
        </p:nvGrpSpPr>
        <p:grpSpPr>
          <a:xfrm>
            <a:off x="1259632" y="2561403"/>
            <a:ext cx="5861456" cy="3728095"/>
            <a:chOff x="1468943" y="1844824"/>
            <a:chExt cx="6372225" cy="4448175"/>
          </a:xfrm>
        </p:grpSpPr>
        <p:pic>
          <p:nvPicPr>
            <p:cNvPr id="2" name="Imagen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tretch>
              <a:fillRect/>
            </a:stretch>
          </p:blipFill>
          <p:spPr>
            <a:xfrm>
              <a:off x="1468943" y="1844824"/>
              <a:ext cx="6372225" cy="4448175"/>
            </a:xfrm>
            <a:prstGeom prst="rect">
              <a:avLst/>
            </a:prstGeom>
          </p:spPr>
        </p:pic>
        <p:sp>
          <p:nvSpPr>
            <p:cNvPr id="6" name="Elipse 5"/>
            <p:cNvSpPr/>
            <p:nvPr/>
          </p:nvSpPr>
          <p:spPr>
            <a:xfrm>
              <a:off x="3419872" y="2852936"/>
              <a:ext cx="2366523" cy="2376264"/>
            </a:xfrm>
            <a:prstGeom prst="ellipse">
              <a:avLst/>
            </a:prstGeom>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b="1" dirty="0">
                  <a:effectLst>
                    <a:outerShdw blurRad="38100" dist="38100" dir="2700000" algn="tl">
                      <a:srgbClr val="000000">
                        <a:alpha val="43137"/>
                      </a:srgbClr>
                    </a:outerShdw>
                  </a:effectLst>
                </a:rPr>
                <a:t>CEP</a:t>
              </a:r>
            </a:p>
          </p:txBody>
        </p:sp>
      </p:grpSp>
      <p:sp>
        <p:nvSpPr>
          <p:cNvPr id="4" name="Rectángulo 3"/>
          <p:cNvSpPr/>
          <p:nvPr/>
        </p:nvSpPr>
        <p:spPr>
          <a:xfrm>
            <a:off x="899592" y="1874203"/>
            <a:ext cx="7560839" cy="923330"/>
          </a:xfrm>
          <a:prstGeom prst="rect">
            <a:avLst/>
          </a:prstGeom>
        </p:spPr>
        <p:txBody>
          <a:bodyPr wrap="square">
            <a:spAutoFit/>
          </a:bodyPr>
          <a:lstStyle/>
          <a:p>
            <a:r>
              <a:rPr lang="es-CO" dirty="0">
                <a:latin typeface="Arial Narrow" panose="020B0606020202030204" pitchFamily="34" charset="0"/>
              </a:rPr>
              <a:t>Las CEP son rasgos de nuestra personalidad que definen cómo actuamos y nos comportamos frente a los retos personales y profesionales de nuestras vidas. </a:t>
            </a:r>
          </a:p>
          <a:p>
            <a:r>
              <a:rPr lang="es-CO" dirty="0">
                <a:latin typeface="Arial Narrow" panose="020B0606020202030204" pitchFamily="34" charset="0"/>
              </a:rPr>
              <a:t>Son 10 y pueden mejorarse continuamente.</a:t>
            </a:r>
          </a:p>
        </p:txBody>
      </p:sp>
      <p:sp>
        <p:nvSpPr>
          <p:cNvPr id="12" name="Rectángulo 11"/>
          <p:cNvSpPr/>
          <p:nvPr/>
        </p:nvSpPr>
        <p:spPr>
          <a:xfrm>
            <a:off x="502745" y="328686"/>
            <a:ext cx="7992888" cy="1443537"/>
          </a:xfrm>
          <a:prstGeom prst="rect">
            <a:avLst/>
          </a:prstGeom>
        </p:spPr>
        <p:txBody>
          <a:bodyPr vert="horz" wrap="square" lIns="0" tIns="0" rIns="0" bIns="0" rtlCol="0">
            <a:spAutoFit/>
          </a:bodyPr>
          <a:lstStyle/>
          <a:p>
            <a:pPr algn="ctr">
              <a:lnSpc>
                <a:spcPts val="5862"/>
              </a:lnSpc>
            </a:pP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Características </a:t>
            </a:r>
          </a:p>
          <a:p>
            <a:pPr algn="ctr">
              <a:lnSpc>
                <a:spcPts val="5862"/>
              </a:lnSpc>
            </a:pP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Emprendedoras Personales</a:t>
            </a:r>
          </a:p>
        </p:txBody>
      </p:sp>
      <p:grpSp>
        <p:nvGrpSpPr>
          <p:cNvPr id="13" name="Grupo 12"/>
          <p:cNvGrpSpPr/>
          <p:nvPr/>
        </p:nvGrpSpPr>
        <p:grpSpPr>
          <a:xfrm>
            <a:off x="1514566" y="6377668"/>
            <a:ext cx="6945779" cy="480332"/>
            <a:chOff x="3460173" y="6324847"/>
            <a:chExt cx="5393313" cy="670104"/>
          </a:xfrm>
        </p:grpSpPr>
        <p:sp>
          <p:nvSpPr>
            <p:cNvPr id="14"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5" name="Imagen 14"/>
            <p:cNvPicPr>
              <a:picLocks noChangeAspect="1"/>
            </p:cNvPicPr>
            <p:nvPr/>
          </p:nvPicPr>
          <p:blipFill>
            <a:blip r:embed="rId4"/>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975163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ángulo 6"/>
          <p:cNvSpPr/>
          <p:nvPr/>
        </p:nvSpPr>
        <p:spPr>
          <a:xfrm>
            <a:off x="467544" y="309214"/>
            <a:ext cx="7992888" cy="1443537"/>
          </a:xfrm>
          <a:prstGeom prst="rect">
            <a:avLst/>
          </a:prstGeom>
        </p:spPr>
        <p:txBody>
          <a:bodyPr vert="horz" wrap="square" lIns="0" tIns="0" rIns="0" bIns="0" rtlCol="0">
            <a:spAutoFit/>
          </a:bodyPr>
          <a:lstStyle/>
          <a:p>
            <a:pPr algn="ctr">
              <a:lnSpc>
                <a:spcPts val="5862"/>
              </a:lnSpc>
            </a:pPr>
            <a:r>
              <a:rPr lang="es-CO" sz="4000" b="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COMPETENCIAS EMPRENDEDORAS</a:t>
            </a:r>
          </a:p>
        </p:txBody>
      </p:sp>
      <p:sp>
        <p:nvSpPr>
          <p:cNvPr id="8" name="Rectángulo 7"/>
          <p:cNvSpPr/>
          <p:nvPr/>
        </p:nvSpPr>
        <p:spPr>
          <a:xfrm>
            <a:off x="683568" y="2636912"/>
            <a:ext cx="2520280" cy="2585323"/>
          </a:xfrm>
          <a:prstGeom prst="rect">
            <a:avLst/>
          </a:prstGeom>
        </p:spPr>
        <p:txBody>
          <a:bodyPr wrap="square">
            <a:spAutoFit/>
          </a:bodyPr>
          <a:lstStyle/>
          <a:p>
            <a:pPr algn="ctr"/>
            <a:r>
              <a:rPr lang="es-CO" dirty="0">
                <a:latin typeface="Arial Narrow" panose="020B0606020202030204" pitchFamily="34" charset="0"/>
              </a:rPr>
              <a:t>Nuestras CEP evolucionan y se convierten en Competencias Emprendedoras. </a:t>
            </a:r>
          </a:p>
          <a:p>
            <a:pPr algn="ctr"/>
            <a:r>
              <a:rPr lang="es-CO" dirty="0">
                <a:latin typeface="Arial Narrow" panose="020B0606020202030204" pitchFamily="34" charset="0"/>
              </a:rPr>
              <a:t>Las Competencias son las que nos llevan a conseguir el cambio que deseamos, pasando de la idea a la acción. </a:t>
            </a:r>
          </a:p>
        </p:txBody>
      </p:sp>
      <p:pic>
        <p:nvPicPr>
          <p:cNvPr id="9" name="Imagen 8"/>
          <p:cNvPicPr>
            <a:picLocks noChangeAspect="1"/>
          </p:cNvPicPr>
          <p:nvPr/>
        </p:nvPicPr>
        <p:blipFill>
          <a:blip r:embed="rId2"/>
          <a:stretch>
            <a:fillRect/>
          </a:stretch>
        </p:blipFill>
        <p:spPr>
          <a:xfrm>
            <a:off x="3556917" y="1916832"/>
            <a:ext cx="4943475" cy="4352925"/>
          </a:xfrm>
          <a:prstGeom prst="rect">
            <a:avLst/>
          </a:prstGeom>
        </p:spPr>
      </p:pic>
      <p:sp>
        <p:nvSpPr>
          <p:cNvPr id="10" name="Rectángulo 9"/>
          <p:cNvSpPr/>
          <p:nvPr/>
        </p:nvSpPr>
        <p:spPr>
          <a:xfrm>
            <a:off x="497097" y="309214"/>
            <a:ext cx="7992888" cy="1443537"/>
          </a:xfrm>
          <a:prstGeom prst="rect">
            <a:avLst/>
          </a:prstGeom>
        </p:spPr>
        <p:txBody>
          <a:bodyPr vert="horz" wrap="square" lIns="0" tIns="0" rIns="0" bIns="0" rtlCol="0">
            <a:spAutoFit/>
          </a:bodyPr>
          <a:lstStyle/>
          <a:p>
            <a:pPr algn="ctr">
              <a:lnSpc>
                <a:spcPts val="5862"/>
              </a:lnSpc>
            </a:pP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COMPETENCIAS EMPRENDEDORAS</a:t>
            </a:r>
          </a:p>
        </p:txBody>
      </p:sp>
      <p:grpSp>
        <p:nvGrpSpPr>
          <p:cNvPr id="15" name="Grupo 14"/>
          <p:cNvGrpSpPr/>
          <p:nvPr/>
        </p:nvGrpSpPr>
        <p:grpSpPr>
          <a:xfrm>
            <a:off x="1514566" y="6377668"/>
            <a:ext cx="6945779" cy="480332"/>
            <a:chOff x="3460173" y="6324847"/>
            <a:chExt cx="5393313" cy="670104"/>
          </a:xfrm>
        </p:grpSpPr>
        <p:sp>
          <p:nvSpPr>
            <p:cNvPr id="16"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7" name="Imagen 16"/>
            <p:cNvPicPr>
              <a:picLocks noChangeAspect="1"/>
            </p:cNvPicPr>
            <p:nvPr/>
          </p:nvPicPr>
          <p:blipFill>
            <a:blip r:embed="rId3"/>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35580248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nvPicPr>
        <p:blipFill>
          <a:blip r:embed="rId2"/>
          <a:stretch>
            <a:fillRect/>
          </a:stretch>
        </p:blipFill>
        <p:spPr>
          <a:xfrm>
            <a:off x="5295164" y="2324268"/>
            <a:ext cx="3558322" cy="3181169"/>
          </a:xfrm>
          <a:prstGeom prst="rect">
            <a:avLst/>
          </a:prstGeom>
        </p:spPr>
      </p:pic>
      <p:sp>
        <p:nvSpPr>
          <p:cNvPr id="2" name="Título 1"/>
          <p:cNvSpPr>
            <a:spLocks noGrp="1"/>
          </p:cNvSpPr>
          <p:nvPr>
            <p:ph type="title"/>
          </p:nvPr>
        </p:nvSpPr>
        <p:spPr>
          <a:xfrm>
            <a:off x="822960" y="224126"/>
            <a:ext cx="7543800" cy="1513235"/>
          </a:xfrm>
        </p:spPr>
        <p:txBody>
          <a:bodyPr vert="horz" wrap="square" lIns="0" tIns="0" rIns="0" bIns="0" rtlCol="0">
            <a:spAutoFit/>
          </a:bodyPr>
          <a:lstStyle/>
          <a:p>
            <a:pPr algn="ctr">
              <a:lnSpc>
                <a:spcPts val="5862"/>
              </a:lnSpc>
              <a:spcBef>
                <a:spcPts val="0"/>
              </a:spcBef>
            </a:pPr>
            <a:r>
              <a:rPr lang="es-CO" sz="4000" b="1" dirty="0">
                <a:solidFill>
                  <a:srgbClr val="000000"/>
                </a:solidFill>
                <a:effectLst>
                  <a:outerShdw blurRad="38100" dist="38100" dir="2700000" algn="tl">
                    <a:srgbClr val="000000">
                      <a:alpha val="43137"/>
                    </a:srgbClr>
                  </a:outerShdw>
                </a:effectLst>
                <a:latin typeface="Broadway" panose="04040905080B02020502" pitchFamily="82" charset="0"/>
                <a:ea typeface="+mn-ea"/>
                <a:cs typeface="ADQCCT+Calibri Bold"/>
              </a:rPr>
              <a:t>DIMESIONES EMPRENDEDORAS</a:t>
            </a:r>
          </a:p>
        </p:txBody>
      </p:sp>
      <p:sp>
        <p:nvSpPr>
          <p:cNvPr id="3" name="Marcador de contenido 2"/>
          <p:cNvSpPr>
            <a:spLocks noGrp="1"/>
          </p:cNvSpPr>
          <p:nvPr>
            <p:ph idx="1"/>
          </p:nvPr>
        </p:nvSpPr>
        <p:spPr>
          <a:xfrm>
            <a:off x="611560" y="2204864"/>
            <a:ext cx="5261208" cy="3419978"/>
          </a:xfrm>
        </p:spPr>
        <p:txBody>
          <a:bodyPr>
            <a:normAutofit/>
          </a:bodyPr>
          <a:lstStyle/>
          <a:p>
            <a:r>
              <a:rPr lang="es-CO" dirty="0">
                <a:latin typeface="Arial Narrow" panose="020B0606020202030204" pitchFamily="34" charset="0"/>
              </a:rPr>
              <a:t>Cuando las personas analizan el contexto y son conscientes de las variables que pueden afectar en su camino, pueden tomar decisiones y escoger las alternativas que se ajustan con lo esperado. Esta es una manera de evitar la desmotivación generada por los obstáculos y encontrar nuevas formas de lograr los propósitos.</a:t>
            </a:r>
          </a:p>
          <a:p>
            <a:r>
              <a:rPr lang="es-CO" dirty="0">
                <a:latin typeface="Arial Narrow" panose="020B0606020202030204" pitchFamily="34" charset="0"/>
              </a:rPr>
              <a:t>En la trayectoria hay diferentes variables que debemos analizar. Existen factores internos y externos que influyen positiva o negativamente en nuestros propósitos</a:t>
            </a:r>
          </a:p>
        </p:txBody>
      </p:sp>
      <p:sp>
        <p:nvSpPr>
          <p:cNvPr id="11" name="Título 1"/>
          <p:cNvSpPr txBox="1">
            <a:spLocks/>
          </p:cNvSpPr>
          <p:nvPr/>
        </p:nvSpPr>
        <p:spPr>
          <a:xfrm>
            <a:off x="822960" y="258974"/>
            <a:ext cx="7543800" cy="1443537"/>
          </a:xfrm>
          <a:prstGeom prst="rect">
            <a:avLst/>
          </a:prstGeom>
        </p:spPr>
        <p:txBody>
          <a:bodyPr vert="horz" wrap="square" lIns="0" tIns="0" rIns="0" bIns="0" rtlCol="0" anchor="b">
            <a:sp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ts val="5862"/>
              </a:lnSpc>
              <a:spcBef>
                <a:spcPts val="0"/>
              </a:spcBef>
            </a:pP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ea typeface="+mn-ea"/>
                <a:cs typeface="ADQCCT+Calibri Bold"/>
              </a:rPr>
              <a:t>DIMESIONES EMPRENDEDORAS</a:t>
            </a:r>
          </a:p>
        </p:txBody>
      </p:sp>
      <p:grpSp>
        <p:nvGrpSpPr>
          <p:cNvPr id="12" name="Grupo 11"/>
          <p:cNvGrpSpPr/>
          <p:nvPr/>
        </p:nvGrpSpPr>
        <p:grpSpPr>
          <a:xfrm>
            <a:off x="1514566" y="6377668"/>
            <a:ext cx="6945779" cy="480332"/>
            <a:chOff x="3460173" y="6324847"/>
            <a:chExt cx="5393313" cy="670104"/>
          </a:xfrm>
        </p:grpSpPr>
        <p:sp>
          <p:nvSpPr>
            <p:cNvPr id="13"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4" name="Imagen 13"/>
            <p:cNvPicPr>
              <a:picLocks noChangeAspect="1"/>
            </p:cNvPicPr>
            <p:nvPr/>
          </p:nvPicPr>
          <p:blipFill>
            <a:blip r:embed="rId3"/>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2870838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40662171"/>
              </p:ext>
            </p:extLst>
          </p:nvPr>
        </p:nvGraphicFramePr>
        <p:xfrm>
          <a:off x="683569" y="1908359"/>
          <a:ext cx="7997162" cy="4728600"/>
        </p:xfrm>
        <a:graphic>
          <a:graphicData uri="http://schemas.openxmlformats.org/drawingml/2006/table">
            <a:tbl>
              <a:tblPr>
                <a:effectLst>
                  <a:outerShdw blurRad="50800" dist="38100" dir="18900000" algn="bl" rotWithShape="0">
                    <a:prstClr val="black">
                      <a:alpha val="40000"/>
                    </a:prstClr>
                  </a:outerShdw>
                </a:effectLst>
                <a:tableStyleId>{5C22544A-7EE6-4342-B048-85BDC9FD1C3A}</a:tableStyleId>
              </a:tblPr>
              <a:tblGrid>
                <a:gridCol w="3528391">
                  <a:extLst>
                    <a:ext uri="{9D8B030D-6E8A-4147-A177-3AD203B41FA5}">
                      <a16:colId xmlns:a16="http://schemas.microsoft.com/office/drawing/2014/main" val="678529446"/>
                    </a:ext>
                  </a:extLst>
                </a:gridCol>
                <a:gridCol w="4468771">
                  <a:extLst>
                    <a:ext uri="{9D8B030D-6E8A-4147-A177-3AD203B41FA5}">
                      <a16:colId xmlns:a16="http://schemas.microsoft.com/office/drawing/2014/main" val="2097383794"/>
                    </a:ext>
                  </a:extLst>
                </a:gridCol>
              </a:tblGrid>
              <a:tr h="306995">
                <a:tc>
                  <a:txBody>
                    <a:bodyPr/>
                    <a:lstStyle/>
                    <a:p>
                      <a:pPr algn="ctr" fontAlgn="ctr"/>
                      <a:r>
                        <a:rPr lang="es-CO" sz="2000" b="1" u="none" strike="noStrike" dirty="0">
                          <a:effectLst/>
                        </a:rPr>
                        <a:t>Factores internos </a:t>
                      </a:r>
                      <a:endParaRPr lang="es-CO" sz="2000" b="1" i="0" u="none" strike="noStrike" dirty="0">
                        <a:solidFill>
                          <a:srgbClr val="000000"/>
                        </a:solidFill>
                        <a:effectLst/>
                        <a:latin typeface="Calibri" panose="020F0502020204030204" pitchFamily="34" charset="0"/>
                      </a:endParaRPr>
                    </a:p>
                  </a:txBody>
                  <a:tcPr marL="6936" marR="6936" marT="6936" marB="0" anchor="ctr">
                    <a:solidFill>
                      <a:srgbClr val="FF6600"/>
                    </a:solidFill>
                  </a:tcPr>
                </a:tc>
                <a:tc>
                  <a:txBody>
                    <a:bodyPr/>
                    <a:lstStyle/>
                    <a:p>
                      <a:pPr algn="ctr" fontAlgn="ctr"/>
                      <a:r>
                        <a:rPr lang="es-CO" sz="2000" b="1" u="none" strike="noStrike" dirty="0">
                          <a:effectLst/>
                        </a:rPr>
                        <a:t>Factores externos</a:t>
                      </a:r>
                      <a:endParaRPr lang="es-CO" sz="2000" b="1" i="0" u="none" strike="noStrike" dirty="0">
                        <a:solidFill>
                          <a:srgbClr val="000000"/>
                        </a:solidFill>
                        <a:effectLst/>
                        <a:latin typeface="Calibri" panose="020F0502020204030204" pitchFamily="34" charset="0"/>
                      </a:endParaRPr>
                    </a:p>
                  </a:txBody>
                  <a:tcPr marL="6936" marR="6936" marT="6936" marB="0" anchor="ctr">
                    <a:solidFill>
                      <a:srgbClr val="FF6600"/>
                    </a:solidFill>
                  </a:tcPr>
                </a:tc>
                <a:extLst>
                  <a:ext uri="{0D108BD9-81ED-4DB2-BD59-A6C34878D82A}">
                    <a16:rowId xmlns:a16="http://schemas.microsoft.com/office/drawing/2014/main" val="65847487"/>
                  </a:ext>
                </a:extLst>
              </a:tr>
              <a:tr h="967356">
                <a:tc>
                  <a:txBody>
                    <a:bodyPr/>
                    <a:lstStyle/>
                    <a:p>
                      <a:pPr algn="l" fontAlgn="ctr"/>
                      <a:r>
                        <a:rPr lang="es-CO" sz="1600" b="1" u="none" strike="noStrike" dirty="0">
                          <a:effectLst/>
                        </a:rPr>
                        <a:t>Intereses: son todos los aspectos que nos agradan y a lo que generalmente prestamos mayor atención</a:t>
                      </a:r>
                      <a:endParaRPr lang="es-CO" sz="1600" b="1" i="0" u="none" strike="noStrike" dirty="0">
                        <a:solidFill>
                          <a:srgbClr val="000000"/>
                        </a:solidFill>
                        <a:effectLst/>
                        <a:latin typeface="Calibri" panose="020F0502020204030204" pitchFamily="34" charset="0"/>
                      </a:endParaRPr>
                    </a:p>
                  </a:txBody>
                  <a:tcPr marL="6936" marR="6936" marT="6936" marB="0" anchor="ctr">
                    <a:solidFill>
                      <a:srgbClr val="FF6600"/>
                    </a:solidFill>
                  </a:tcPr>
                </a:tc>
                <a:tc>
                  <a:txBody>
                    <a:bodyPr/>
                    <a:lstStyle/>
                    <a:p>
                      <a:pPr algn="l" fontAlgn="ctr"/>
                      <a:r>
                        <a:rPr lang="es-CO" sz="1600" b="1" u="none" strike="noStrike" dirty="0">
                          <a:effectLst/>
                        </a:rPr>
                        <a:t>Familia: aunque no siempre es tenido en </a:t>
                      </a:r>
                      <a:br>
                        <a:rPr lang="es-CO" sz="1600" b="1" u="none" strike="noStrike" dirty="0">
                          <a:effectLst/>
                        </a:rPr>
                      </a:br>
                      <a:r>
                        <a:rPr lang="es-CO" sz="1600" b="1" u="none" strike="noStrike" dirty="0">
                          <a:effectLst/>
                        </a:rPr>
                        <a:t>cuenta, los familiares pueden ejercer una </a:t>
                      </a:r>
                      <a:br>
                        <a:rPr lang="es-CO" sz="1600" b="1" u="none" strike="noStrike" dirty="0">
                          <a:effectLst/>
                        </a:rPr>
                      </a:br>
                      <a:r>
                        <a:rPr lang="es-CO" sz="1600" b="1" u="none" strike="noStrike" dirty="0">
                          <a:effectLst/>
                        </a:rPr>
                        <a:t>influencia positiva o negativa en nuestros </a:t>
                      </a:r>
                      <a:br>
                        <a:rPr lang="es-CO" sz="1600" b="1" u="none" strike="noStrike" dirty="0">
                          <a:effectLst/>
                        </a:rPr>
                      </a:br>
                      <a:r>
                        <a:rPr lang="es-CO" sz="1600" b="1" u="none" strike="noStrike" dirty="0">
                          <a:effectLst/>
                        </a:rPr>
                        <a:t>objetivos</a:t>
                      </a:r>
                      <a:endParaRPr lang="es-CO" sz="1600" b="1" i="0" u="none" strike="noStrike" dirty="0">
                        <a:solidFill>
                          <a:srgbClr val="000000"/>
                        </a:solidFill>
                        <a:effectLst/>
                        <a:latin typeface="Calibri" panose="020F0502020204030204" pitchFamily="34" charset="0"/>
                      </a:endParaRPr>
                    </a:p>
                  </a:txBody>
                  <a:tcPr marL="6936" marR="6936" marT="6936" marB="0" anchor="ctr">
                    <a:solidFill>
                      <a:srgbClr val="FF6600"/>
                    </a:solidFill>
                  </a:tcPr>
                </a:tc>
                <a:extLst>
                  <a:ext uri="{0D108BD9-81ED-4DB2-BD59-A6C34878D82A}">
                    <a16:rowId xmlns:a16="http://schemas.microsoft.com/office/drawing/2014/main" val="3071153134"/>
                  </a:ext>
                </a:extLst>
              </a:tr>
              <a:tr h="967356">
                <a:tc>
                  <a:txBody>
                    <a:bodyPr/>
                    <a:lstStyle/>
                    <a:p>
                      <a:pPr algn="l" fontAlgn="ctr"/>
                      <a:r>
                        <a:rPr lang="es-CO" sz="1600" b="1" u="none" strike="noStrike" dirty="0">
                          <a:effectLst/>
                        </a:rPr>
                        <a:t>Habilidades: es la disposición que tienes para realizar una actividad y de la que tienes un grado de experiencia por lo que te sientes cómodo de realizarla.</a:t>
                      </a:r>
                      <a:endParaRPr lang="es-CO" sz="1600" b="1" i="0" u="none" strike="noStrike" dirty="0">
                        <a:solidFill>
                          <a:srgbClr val="000000"/>
                        </a:solidFill>
                        <a:effectLst/>
                        <a:latin typeface="Calibri" panose="020F0502020204030204" pitchFamily="34" charset="0"/>
                      </a:endParaRPr>
                    </a:p>
                  </a:txBody>
                  <a:tcPr marL="6936" marR="6936" marT="6936" marB="0" anchor="ctr">
                    <a:solidFill>
                      <a:srgbClr val="FF6600"/>
                    </a:solidFill>
                  </a:tcPr>
                </a:tc>
                <a:tc>
                  <a:txBody>
                    <a:bodyPr/>
                    <a:lstStyle/>
                    <a:p>
                      <a:pPr algn="l" fontAlgn="ctr"/>
                      <a:r>
                        <a:rPr lang="es-CO" sz="1600" b="1" u="none" strike="noStrike" dirty="0">
                          <a:effectLst/>
                        </a:rPr>
                        <a:t>Económicos: esta relacionado con los recursos que se cuentan para cumplir con el objetivo propuesto</a:t>
                      </a:r>
                      <a:endParaRPr lang="es-CO" sz="1600" b="1" i="0" u="none" strike="noStrike" dirty="0">
                        <a:solidFill>
                          <a:srgbClr val="000000"/>
                        </a:solidFill>
                        <a:effectLst/>
                        <a:latin typeface="Calibri" panose="020F0502020204030204" pitchFamily="34" charset="0"/>
                      </a:endParaRPr>
                    </a:p>
                  </a:txBody>
                  <a:tcPr marL="6936" marR="6936" marT="6936" marB="0" anchor="ctr">
                    <a:solidFill>
                      <a:srgbClr val="FF6600"/>
                    </a:solidFill>
                  </a:tcPr>
                </a:tc>
                <a:extLst>
                  <a:ext uri="{0D108BD9-81ED-4DB2-BD59-A6C34878D82A}">
                    <a16:rowId xmlns:a16="http://schemas.microsoft.com/office/drawing/2014/main" val="3086886611"/>
                  </a:ext>
                </a:extLst>
              </a:tr>
              <a:tr h="727225">
                <a:tc>
                  <a:txBody>
                    <a:bodyPr/>
                    <a:lstStyle/>
                    <a:p>
                      <a:pPr algn="l" fontAlgn="ctr"/>
                      <a:r>
                        <a:rPr lang="es-CO" sz="1600" b="1" u="none" strike="noStrike" dirty="0">
                          <a:effectLst/>
                        </a:rPr>
                        <a:t>Actitud: es la respuesta emocional o la </a:t>
                      </a:r>
                      <a:br>
                        <a:rPr lang="es-CO" sz="1600" b="1" u="none" strike="noStrike" dirty="0">
                          <a:effectLst/>
                        </a:rPr>
                      </a:br>
                      <a:r>
                        <a:rPr lang="es-CO" sz="1600" b="1" u="none" strike="noStrike" dirty="0">
                          <a:effectLst/>
                        </a:rPr>
                        <a:t>expresión frente a las situaciones que se presentan en la vida.</a:t>
                      </a:r>
                      <a:endParaRPr lang="es-CO" sz="1600" b="1" i="0" u="none" strike="noStrike" dirty="0">
                        <a:solidFill>
                          <a:srgbClr val="000000"/>
                        </a:solidFill>
                        <a:effectLst/>
                        <a:latin typeface="Calibri" panose="020F0502020204030204" pitchFamily="34" charset="0"/>
                      </a:endParaRPr>
                    </a:p>
                  </a:txBody>
                  <a:tcPr marL="6936" marR="6936" marT="6936" marB="0" anchor="ctr">
                    <a:solidFill>
                      <a:srgbClr val="FF6600"/>
                    </a:solidFill>
                  </a:tcPr>
                </a:tc>
                <a:tc>
                  <a:txBody>
                    <a:bodyPr/>
                    <a:lstStyle/>
                    <a:p>
                      <a:pPr algn="l" fontAlgn="ctr"/>
                      <a:r>
                        <a:rPr lang="es-CO" sz="1600" b="1" u="none" strike="noStrike" dirty="0">
                          <a:effectLst/>
                        </a:rPr>
                        <a:t>Sociales: hace referencia al ambiente en el </a:t>
                      </a:r>
                      <a:br>
                        <a:rPr lang="es-CO" sz="1600" b="1" u="none" strike="noStrike" dirty="0">
                          <a:effectLst/>
                        </a:rPr>
                      </a:br>
                      <a:r>
                        <a:rPr lang="es-CO" sz="1600" b="1" u="none" strike="noStrike" dirty="0">
                          <a:effectLst/>
                        </a:rPr>
                        <a:t>que te encuentras y de las personas que te </a:t>
                      </a:r>
                      <a:br>
                        <a:rPr lang="es-CO" sz="1600" b="1" u="none" strike="noStrike" dirty="0">
                          <a:effectLst/>
                        </a:rPr>
                      </a:br>
                      <a:r>
                        <a:rPr lang="es-CO" sz="1600" b="1" u="none" strike="noStrike" dirty="0">
                          <a:effectLst/>
                        </a:rPr>
                        <a:t>rodean</a:t>
                      </a:r>
                      <a:endParaRPr lang="es-CO" sz="1600" b="1" i="0" u="none" strike="noStrike" dirty="0">
                        <a:solidFill>
                          <a:srgbClr val="000000"/>
                        </a:solidFill>
                        <a:effectLst/>
                        <a:latin typeface="Calibri" panose="020F0502020204030204" pitchFamily="34" charset="0"/>
                      </a:endParaRPr>
                    </a:p>
                  </a:txBody>
                  <a:tcPr marL="6936" marR="6936" marT="6936" marB="0" anchor="ctr">
                    <a:solidFill>
                      <a:srgbClr val="FF6600"/>
                    </a:solidFill>
                  </a:tcPr>
                </a:tc>
                <a:extLst>
                  <a:ext uri="{0D108BD9-81ED-4DB2-BD59-A6C34878D82A}">
                    <a16:rowId xmlns:a16="http://schemas.microsoft.com/office/drawing/2014/main" val="2468713522"/>
                  </a:ext>
                </a:extLst>
              </a:tr>
              <a:tr h="1207487">
                <a:tc>
                  <a:txBody>
                    <a:bodyPr/>
                    <a:lstStyle/>
                    <a:p>
                      <a:pPr algn="l" fontAlgn="ctr"/>
                      <a:r>
                        <a:rPr lang="es-CO" sz="1600" b="1" u="none" strike="noStrike" dirty="0">
                          <a:effectLst/>
                        </a:rPr>
                        <a:t>Valores: es lo que es valioso para ti, lo que define tus comportamientos y acciones</a:t>
                      </a:r>
                      <a:endParaRPr lang="es-CO" sz="1600" b="1" i="0" u="none" strike="noStrike" dirty="0">
                        <a:solidFill>
                          <a:srgbClr val="000000"/>
                        </a:solidFill>
                        <a:effectLst/>
                        <a:latin typeface="Calibri" panose="020F0502020204030204" pitchFamily="34" charset="0"/>
                      </a:endParaRPr>
                    </a:p>
                  </a:txBody>
                  <a:tcPr marL="6936" marR="6936" marT="6936" marB="0" anchor="ctr">
                    <a:solidFill>
                      <a:srgbClr val="FF6600"/>
                    </a:solidFill>
                  </a:tcPr>
                </a:tc>
                <a:tc>
                  <a:txBody>
                    <a:bodyPr/>
                    <a:lstStyle/>
                    <a:p>
                      <a:pPr algn="l" fontAlgn="ctr"/>
                      <a:r>
                        <a:rPr lang="es-CO" sz="1600" b="1" u="none" strike="noStrike" dirty="0">
                          <a:effectLst/>
                        </a:rPr>
                        <a:t>Culturales: esta estrechamente ligado con las creencias del lugar en el que te encuentras. </a:t>
                      </a:r>
                      <a:br>
                        <a:rPr lang="es-CO" sz="1600" b="1" u="none" strike="noStrike" dirty="0">
                          <a:effectLst/>
                        </a:rPr>
                      </a:br>
                      <a:r>
                        <a:rPr lang="es-CO" sz="1600" b="1" u="none" strike="noStrike" dirty="0">
                          <a:effectLst/>
                        </a:rPr>
                        <a:t>En algunos lugares las personas no pueden </a:t>
                      </a:r>
                      <a:br>
                        <a:rPr lang="es-CO" sz="1600" b="1" u="none" strike="noStrike" dirty="0">
                          <a:effectLst/>
                        </a:rPr>
                      </a:br>
                      <a:r>
                        <a:rPr lang="es-CO" sz="1600" b="1" u="none" strike="noStrike" dirty="0">
                          <a:effectLst/>
                        </a:rPr>
                        <a:t>desarrollar ciertas actividad de acuerdo con </a:t>
                      </a:r>
                      <a:br>
                        <a:rPr lang="es-CO" sz="1600" b="1" u="none" strike="noStrike" dirty="0">
                          <a:effectLst/>
                        </a:rPr>
                      </a:br>
                      <a:r>
                        <a:rPr lang="es-CO" sz="1600" b="1" u="none" strike="noStrike" dirty="0">
                          <a:effectLst/>
                        </a:rPr>
                        <a:t>las creencias de la región.</a:t>
                      </a:r>
                      <a:endParaRPr lang="es-CO" sz="1600" b="1" i="0" u="none" strike="noStrike" dirty="0">
                        <a:solidFill>
                          <a:srgbClr val="000000"/>
                        </a:solidFill>
                        <a:effectLst/>
                        <a:latin typeface="Calibri" panose="020F0502020204030204" pitchFamily="34" charset="0"/>
                      </a:endParaRPr>
                    </a:p>
                  </a:txBody>
                  <a:tcPr marL="6936" marR="6936" marT="6936" marB="0" anchor="ctr">
                    <a:solidFill>
                      <a:srgbClr val="FF6600"/>
                    </a:solidFill>
                  </a:tcPr>
                </a:tc>
                <a:extLst>
                  <a:ext uri="{0D108BD9-81ED-4DB2-BD59-A6C34878D82A}">
                    <a16:rowId xmlns:a16="http://schemas.microsoft.com/office/drawing/2014/main" val="3776279855"/>
                  </a:ext>
                </a:extLst>
              </a:tr>
            </a:tbl>
          </a:graphicData>
        </a:graphic>
      </p:graphicFrame>
      <p:sp>
        <p:nvSpPr>
          <p:cNvPr id="7" name="Título 1"/>
          <p:cNvSpPr txBox="1">
            <a:spLocks/>
          </p:cNvSpPr>
          <p:nvPr/>
        </p:nvSpPr>
        <p:spPr>
          <a:xfrm>
            <a:off x="822960" y="224126"/>
            <a:ext cx="7543800" cy="1443537"/>
          </a:xfrm>
          <a:prstGeom prst="rect">
            <a:avLst/>
          </a:prstGeom>
        </p:spPr>
        <p:txBody>
          <a:bodyPr vert="horz" wrap="square" lIns="0" tIns="0" rIns="0" bIns="0" rtlCol="0">
            <a:sp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ts val="5862"/>
              </a:lnSpc>
              <a:spcBef>
                <a:spcPts val="0"/>
              </a:spcBef>
            </a:pP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ea typeface="+mn-ea"/>
                <a:cs typeface="ADQCCT+Calibri Bold"/>
              </a:rPr>
              <a:t>DIMESIONES EMPRENDEDORAS</a:t>
            </a:r>
          </a:p>
        </p:txBody>
      </p:sp>
      <p:grpSp>
        <p:nvGrpSpPr>
          <p:cNvPr id="9" name="Grupo 8"/>
          <p:cNvGrpSpPr/>
          <p:nvPr/>
        </p:nvGrpSpPr>
        <p:grpSpPr>
          <a:xfrm>
            <a:off x="1514566" y="6377668"/>
            <a:ext cx="6945779" cy="480332"/>
            <a:chOff x="3460173" y="6324847"/>
            <a:chExt cx="5393313" cy="670104"/>
          </a:xfrm>
        </p:grpSpPr>
        <p:sp>
          <p:nvSpPr>
            <p:cNvPr id="11"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2" name="Imagen 11"/>
            <p:cNvPicPr>
              <a:picLocks noChangeAspect="1"/>
            </p:cNvPicPr>
            <p:nvPr/>
          </p:nvPicPr>
          <p:blipFill>
            <a:blip r:embed="rId2"/>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3422540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colorTemperature colorTemp="11200"/>
                    </a14:imgEffect>
                    <a14:imgEffect>
                      <a14:saturation sat="400000"/>
                    </a14:imgEffect>
                  </a14:imgLayer>
                </a14:imgProps>
              </a:ext>
            </a:extLst>
          </a:blip>
          <a:stretch>
            <a:fillRect/>
          </a:stretch>
        </p:blipFill>
        <p:spPr>
          <a:xfrm>
            <a:off x="28244" y="1781420"/>
            <a:ext cx="5578787" cy="4543427"/>
          </a:xfrm>
          <a:prstGeom prst="rect">
            <a:avLst/>
          </a:prstGeom>
        </p:spPr>
      </p:pic>
      <p:sp>
        <p:nvSpPr>
          <p:cNvPr id="7" name="Rectángulo 6"/>
          <p:cNvSpPr/>
          <p:nvPr/>
        </p:nvSpPr>
        <p:spPr>
          <a:xfrm>
            <a:off x="5353153" y="1772529"/>
            <a:ext cx="3593899" cy="4596377"/>
          </a:xfrm>
          <a:prstGeom prst="rect">
            <a:avLst/>
          </a:prstGeom>
        </p:spPr>
        <p:txBody>
          <a:bodyPr wrap="square">
            <a:spAutoFit/>
          </a:bodyPr>
          <a:lstStyle/>
          <a:p>
            <a:pPr algn="ctr"/>
            <a:r>
              <a:rPr lang="es-CO" dirty="0">
                <a:latin typeface="Arial Narrow" panose="020B0606020202030204" pitchFamily="34" charset="0"/>
              </a:rPr>
              <a:t> En tu idea de negocio o emprendimiento identifica: </a:t>
            </a:r>
          </a:p>
          <a:p>
            <a:endParaRPr lang="es-CO" dirty="0">
              <a:latin typeface="Arial Narrow" panose="020B0606020202030204" pitchFamily="34" charset="0"/>
            </a:endParaRPr>
          </a:p>
          <a:p>
            <a:pPr marL="285750" indent="-285750">
              <a:buFont typeface="Wingdings" panose="05000000000000000000" pitchFamily="2" charset="2"/>
              <a:buChar char="ü"/>
            </a:pPr>
            <a:r>
              <a:rPr lang="es-CO" dirty="0">
                <a:latin typeface="Arial Narrow" panose="020B0606020202030204" pitchFamily="34" charset="0"/>
              </a:rPr>
              <a:t>¿</a:t>
            </a:r>
            <a:r>
              <a:rPr lang="es-CO" b="1" dirty="0">
                <a:latin typeface="Arial Narrow" panose="020B0606020202030204" pitchFamily="34" charset="0"/>
              </a:rPr>
              <a:t>Qué Factores externos (amenazas y oportunidades) identificas en el camino hacia tu objetivo?</a:t>
            </a:r>
          </a:p>
          <a:p>
            <a:pPr marL="285750" indent="-285750">
              <a:buFont typeface="Wingdings" panose="05000000000000000000" pitchFamily="2" charset="2"/>
              <a:buChar char="ü"/>
            </a:pPr>
            <a:r>
              <a:rPr lang="es-CO" b="1" dirty="0">
                <a:latin typeface="Arial Narrow" panose="020B0606020202030204" pitchFamily="34" charset="0"/>
              </a:rPr>
              <a:t>¿Qué factores internos (Fortalezas y Debilidades) consideras pueden permitir y/o afectar el camino hacia tu objetivo? </a:t>
            </a:r>
          </a:p>
          <a:p>
            <a:pPr marL="285750" indent="-285750">
              <a:buFont typeface="Wingdings" panose="05000000000000000000" pitchFamily="2" charset="2"/>
              <a:buChar char="ü"/>
            </a:pPr>
            <a:r>
              <a:rPr lang="es-CO" b="1" dirty="0">
                <a:latin typeface="Arial Narrow" panose="020B0606020202030204" pitchFamily="34" charset="0"/>
              </a:rPr>
              <a:t>¿Con que Recursos (físicos, humanos, financieros, otros) crees que cuentas en la travesía para llegar al punto al que quieres llegar?</a:t>
            </a:r>
          </a:p>
        </p:txBody>
      </p:sp>
      <p:sp>
        <p:nvSpPr>
          <p:cNvPr id="12" name="Título 1"/>
          <p:cNvSpPr>
            <a:spLocks noGrp="1"/>
          </p:cNvSpPr>
          <p:nvPr>
            <p:ph type="title"/>
          </p:nvPr>
        </p:nvSpPr>
        <p:spPr>
          <a:xfrm>
            <a:off x="822960" y="224126"/>
            <a:ext cx="7543800" cy="1513235"/>
          </a:xfrm>
        </p:spPr>
        <p:txBody>
          <a:bodyPr vert="horz" wrap="square" lIns="0" tIns="0" rIns="0" bIns="0" rtlCol="0">
            <a:spAutoFit/>
          </a:bodyPr>
          <a:lstStyle/>
          <a:p>
            <a:pPr algn="ctr">
              <a:lnSpc>
                <a:spcPts val="5862"/>
              </a:lnSpc>
              <a:spcBef>
                <a:spcPts val="0"/>
              </a:spcBef>
            </a:pPr>
            <a:r>
              <a:rPr lang="es-CO" sz="4000" b="1" dirty="0">
                <a:solidFill>
                  <a:srgbClr val="000000"/>
                </a:solidFill>
                <a:effectLst>
                  <a:outerShdw blurRad="38100" dist="38100" dir="2700000" algn="tl">
                    <a:srgbClr val="000000">
                      <a:alpha val="43137"/>
                    </a:srgbClr>
                  </a:outerShdw>
                </a:effectLst>
                <a:latin typeface="Broadway" panose="04040905080B02020502" pitchFamily="82" charset="0"/>
                <a:ea typeface="+mn-ea"/>
                <a:cs typeface="ADQCCT+Calibri Bold"/>
              </a:rPr>
              <a:t>DIMESIONES EMPRENDEDORAS</a:t>
            </a:r>
          </a:p>
        </p:txBody>
      </p:sp>
      <p:sp>
        <p:nvSpPr>
          <p:cNvPr id="13" name="Título 1"/>
          <p:cNvSpPr txBox="1">
            <a:spLocks/>
          </p:cNvSpPr>
          <p:nvPr/>
        </p:nvSpPr>
        <p:spPr>
          <a:xfrm>
            <a:off x="822960" y="225197"/>
            <a:ext cx="7543800" cy="1443537"/>
          </a:xfrm>
          <a:prstGeom prst="rect">
            <a:avLst/>
          </a:prstGeom>
        </p:spPr>
        <p:txBody>
          <a:bodyPr vert="horz" wrap="square" lIns="0" tIns="0" rIns="0" bIns="0" rtlCol="0" anchor="b">
            <a:sp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ts val="5862"/>
              </a:lnSpc>
              <a:spcBef>
                <a:spcPts val="0"/>
              </a:spcBef>
            </a:pP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ea typeface="+mn-ea"/>
                <a:cs typeface="ADQCCT+Calibri Bold"/>
              </a:rPr>
              <a:t>DIMESIONES EMPRENDEDORAS</a:t>
            </a:r>
          </a:p>
        </p:txBody>
      </p:sp>
      <p:grpSp>
        <p:nvGrpSpPr>
          <p:cNvPr id="10" name="Grupo 9"/>
          <p:cNvGrpSpPr/>
          <p:nvPr/>
        </p:nvGrpSpPr>
        <p:grpSpPr>
          <a:xfrm>
            <a:off x="1514566" y="6377668"/>
            <a:ext cx="6945779" cy="480332"/>
            <a:chOff x="3460173" y="6324847"/>
            <a:chExt cx="5393313" cy="670104"/>
          </a:xfrm>
        </p:grpSpPr>
        <p:sp>
          <p:nvSpPr>
            <p:cNvPr id="11"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4" name="Imagen 13"/>
            <p:cNvPicPr>
              <a:picLocks noChangeAspect="1"/>
            </p:cNvPicPr>
            <p:nvPr/>
          </p:nvPicPr>
          <p:blipFill>
            <a:blip r:embed="rId5"/>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929474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BEBA8EAE-BF5A-486C-A8C5-ECC9F3942E4B}">
                <a14:imgProps xmlns:a14="http://schemas.microsoft.com/office/drawing/2010/main">
                  <a14:imgLayer r:embed="rId3">
                    <a14:imgEffect>
                      <a14:sharpenSoften amount="63000"/>
                    </a14:imgEffect>
                    <a14:imgEffect>
                      <a14:brightnessContrast contrast="-28000"/>
                    </a14:imgEffect>
                  </a14:imgLayer>
                </a14:imgProps>
              </a:ext>
            </a:extLst>
          </a:blip>
          <a:stretch>
            <a:fillRect/>
          </a:stretch>
        </p:blipFill>
        <p:spPr>
          <a:xfrm>
            <a:off x="1907704" y="1721890"/>
            <a:ext cx="5590168" cy="4552031"/>
          </a:xfrm>
          <a:prstGeom prst="rect">
            <a:avLst/>
          </a:prstGeom>
        </p:spPr>
      </p:pic>
      <p:sp>
        <p:nvSpPr>
          <p:cNvPr id="5" name="Rectángulo 4"/>
          <p:cNvSpPr/>
          <p:nvPr/>
        </p:nvSpPr>
        <p:spPr>
          <a:xfrm>
            <a:off x="323528" y="316265"/>
            <a:ext cx="8513861" cy="1431546"/>
          </a:xfrm>
          <a:prstGeom prst="rect">
            <a:avLst/>
          </a:prstGeom>
        </p:spPr>
        <p:txBody>
          <a:bodyPr vert="horz" wrap="square" lIns="0" tIns="0" rIns="0" bIns="0" rtlCol="0" anchor="b">
            <a:spAutoFit/>
          </a:bodyPr>
          <a:lstStyle/>
          <a:p>
            <a:pPr algn="ctr">
              <a:lnSpc>
                <a:spcPts val="5862"/>
              </a:lnSpc>
            </a:pPr>
            <a:r>
              <a:rPr lang="es-CO" sz="3600" b="1" spc="-50"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Desarrollo de la Formación en Comportamiento Emprendedor </a:t>
            </a:r>
          </a:p>
        </p:txBody>
      </p:sp>
      <p:sp>
        <p:nvSpPr>
          <p:cNvPr id="10" name="Rectángulo 9"/>
          <p:cNvSpPr/>
          <p:nvPr/>
        </p:nvSpPr>
        <p:spPr>
          <a:xfrm>
            <a:off x="332834" y="303305"/>
            <a:ext cx="8513861" cy="1431546"/>
          </a:xfrm>
          <a:prstGeom prst="rect">
            <a:avLst/>
          </a:prstGeom>
        </p:spPr>
        <p:txBody>
          <a:bodyPr vert="horz" wrap="square" lIns="0" tIns="0" rIns="0" bIns="0" rtlCol="0" anchor="b">
            <a:spAutoFit/>
          </a:bodyPr>
          <a:lstStyle/>
          <a:p>
            <a:pPr algn="ctr">
              <a:lnSpc>
                <a:spcPts val="5862"/>
              </a:lnSpc>
            </a:pPr>
            <a:r>
              <a:rPr lang="es-CO" sz="3600" b="1" spc="-50"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Desarrollo de la Formación en Comportamiento Emprendedor </a:t>
            </a:r>
          </a:p>
        </p:txBody>
      </p:sp>
      <p:grpSp>
        <p:nvGrpSpPr>
          <p:cNvPr id="11" name="Grupo 10"/>
          <p:cNvGrpSpPr/>
          <p:nvPr/>
        </p:nvGrpSpPr>
        <p:grpSpPr>
          <a:xfrm>
            <a:off x="1514566" y="6377668"/>
            <a:ext cx="6945779" cy="480332"/>
            <a:chOff x="3460173" y="6324847"/>
            <a:chExt cx="5393313" cy="670104"/>
          </a:xfrm>
        </p:grpSpPr>
        <p:sp>
          <p:nvSpPr>
            <p:cNvPr id="12"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3" name="Imagen 12"/>
            <p:cNvPicPr>
              <a:picLocks noChangeAspect="1"/>
            </p:cNvPicPr>
            <p:nvPr/>
          </p:nvPicPr>
          <p:blipFill>
            <a:blip r:embed="rId4"/>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1946835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343848" y="188640"/>
            <a:ext cx="8513861" cy="1513235"/>
          </a:xfrm>
          <a:prstGeom prst="rect">
            <a:avLst/>
          </a:prstGeom>
        </p:spPr>
        <p:txBody>
          <a:bodyPr vert="horz" wrap="square" lIns="0" tIns="0" rIns="0" bIns="0" rtlCol="0" anchor="b">
            <a:spAutoFit/>
          </a:bodyPr>
          <a:lstStyle/>
          <a:p>
            <a:pPr algn="ctr">
              <a:lnSpc>
                <a:spcPts val="5862"/>
              </a:lnSpc>
            </a:pPr>
            <a:r>
              <a:rPr lang="es-CO" sz="3600" b="1" spc="-50"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Actividad</a:t>
            </a:r>
          </a:p>
          <a:p>
            <a:pPr algn="ctr">
              <a:lnSpc>
                <a:spcPts val="5862"/>
              </a:lnSpc>
            </a:pPr>
            <a:r>
              <a:rPr lang="es-CO" sz="3600" b="1" spc="-50"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Carrera de tres Patas</a:t>
            </a:r>
          </a:p>
        </p:txBody>
      </p:sp>
      <p:sp>
        <p:nvSpPr>
          <p:cNvPr id="2" name="CuadroTexto 1"/>
          <p:cNvSpPr txBox="1"/>
          <p:nvPr/>
        </p:nvSpPr>
        <p:spPr>
          <a:xfrm>
            <a:off x="1043608" y="2276872"/>
            <a:ext cx="7421099" cy="2031325"/>
          </a:xfrm>
          <a:prstGeom prst="rect">
            <a:avLst/>
          </a:prstGeom>
          <a:noFill/>
        </p:spPr>
        <p:txBody>
          <a:bodyPr wrap="square" rtlCol="0">
            <a:spAutoFit/>
          </a:bodyPr>
          <a:lstStyle/>
          <a:p>
            <a:r>
              <a:rPr lang="es-CO" dirty="0"/>
              <a:t>Esta carrera tiene que ver más con la cooperación que con la velocidad. </a:t>
            </a:r>
          </a:p>
          <a:p>
            <a:r>
              <a:rPr lang="es-CO" dirty="0"/>
              <a:t>Los participantes se dividen en parejas y se colocan uno al lado del otro. </a:t>
            </a:r>
          </a:p>
          <a:p>
            <a:r>
              <a:rPr lang="es-CO" dirty="0"/>
              <a:t>Luego, ata una pierna de cada miembro de la pareja con un pañuelo, cinta o lazo. Para jugar, las parejas de tres patas tienen que caminar con un pin pon en el medio de las dos cabezas de los participantes hasta la línea de meta, coordinándose lo mejor posible para no dejar caer el pin pon y/o perder el equilibrio. La primera pareja o equipo que cruce la meta gana. </a:t>
            </a:r>
          </a:p>
        </p:txBody>
      </p:sp>
      <p:sp>
        <p:nvSpPr>
          <p:cNvPr id="11" name="CuadroTexto 10"/>
          <p:cNvSpPr txBox="1"/>
          <p:nvPr/>
        </p:nvSpPr>
        <p:spPr>
          <a:xfrm>
            <a:off x="1043607" y="4698528"/>
            <a:ext cx="7421099" cy="1200329"/>
          </a:xfrm>
          <a:prstGeom prst="rect">
            <a:avLst/>
          </a:prstGeom>
          <a:noFill/>
        </p:spPr>
        <p:txBody>
          <a:bodyPr wrap="square" rtlCol="0">
            <a:spAutoFit/>
          </a:bodyPr>
          <a:lstStyle/>
          <a:p>
            <a:r>
              <a:rPr lang="es-CO" b="1" dirty="0">
                <a:effectLst>
                  <a:outerShdw blurRad="38100" dist="38100" dir="2700000" algn="tl">
                    <a:srgbClr val="000000">
                      <a:alpha val="43137"/>
                    </a:srgbClr>
                  </a:outerShdw>
                </a:effectLst>
              </a:rPr>
              <a:t>BENEFICIOS</a:t>
            </a:r>
          </a:p>
          <a:p>
            <a:r>
              <a:rPr lang="es-CO" dirty="0"/>
              <a:t>Trabajo en equipo</a:t>
            </a:r>
          </a:p>
          <a:p>
            <a:r>
              <a:rPr lang="es-CO" dirty="0"/>
              <a:t>Comunicación</a:t>
            </a:r>
          </a:p>
          <a:p>
            <a:r>
              <a:rPr lang="es-CO" dirty="0"/>
              <a:t>Estrategia</a:t>
            </a:r>
          </a:p>
        </p:txBody>
      </p:sp>
      <p:grpSp>
        <p:nvGrpSpPr>
          <p:cNvPr id="10" name="Grupo 9"/>
          <p:cNvGrpSpPr/>
          <p:nvPr/>
        </p:nvGrpSpPr>
        <p:grpSpPr>
          <a:xfrm>
            <a:off x="1514566" y="6377668"/>
            <a:ext cx="6945779" cy="480332"/>
            <a:chOff x="3460173" y="6324847"/>
            <a:chExt cx="5393313" cy="670104"/>
          </a:xfrm>
        </p:grpSpPr>
        <p:sp>
          <p:nvSpPr>
            <p:cNvPr id="12"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3" name="Imagen 12"/>
            <p:cNvPicPr>
              <a:picLocks noChangeAspect="1"/>
            </p:cNvPicPr>
            <p:nvPr/>
          </p:nvPicPr>
          <p:blipFill>
            <a:blip r:embed="rId2"/>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26098629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
          <p:cNvSpPr>
            <a:spLocks noGrp="1"/>
          </p:cNvSpPr>
          <p:nvPr>
            <p:ph type="title"/>
          </p:nvPr>
        </p:nvSpPr>
        <p:spPr>
          <a:xfrm>
            <a:off x="806538" y="908720"/>
            <a:ext cx="7543800" cy="686919"/>
          </a:xfrm>
        </p:spPr>
        <p:txBody>
          <a:bodyPr vert="horz" wrap="square" lIns="0" tIns="0" rIns="0" bIns="0" rtlCol="0">
            <a:spAutoFit/>
          </a:bodyPr>
          <a:lstStyle/>
          <a:p>
            <a:pPr algn="ctr">
              <a:lnSpc>
                <a:spcPts val="5862"/>
              </a:lnSpc>
              <a:spcBef>
                <a:spcPts val="0"/>
              </a:spcBef>
            </a:pPr>
            <a:r>
              <a:rPr lang="es-CO" sz="4000" b="1" dirty="0">
                <a:solidFill>
                  <a:srgbClr val="000000"/>
                </a:solidFill>
                <a:effectLst>
                  <a:outerShdw blurRad="38100" dist="38100" dir="2700000" algn="tl">
                    <a:srgbClr val="000000">
                      <a:alpha val="43137"/>
                    </a:srgbClr>
                  </a:outerShdw>
                </a:effectLst>
                <a:latin typeface="Broadway" panose="04040905080B02020502" pitchFamily="82" charset="0"/>
                <a:ea typeface="+mn-ea"/>
                <a:cs typeface="ADQCCT+Calibri Bold"/>
              </a:rPr>
              <a:t>TEST  EMPRENDEDOR</a:t>
            </a:r>
          </a:p>
        </p:txBody>
      </p:sp>
      <p:sp>
        <p:nvSpPr>
          <p:cNvPr id="2" name="Rectángulo 1"/>
          <p:cNvSpPr/>
          <p:nvPr/>
        </p:nvSpPr>
        <p:spPr>
          <a:xfrm>
            <a:off x="611560" y="3105835"/>
            <a:ext cx="7848872" cy="1938992"/>
          </a:xfrm>
          <a:prstGeom prst="rect">
            <a:avLst/>
          </a:prstGeom>
        </p:spPr>
        <p:txBody>
          <a:bodyPr wrap="square">
            <a:spAutoFit/>
          </a:bodyPr>
          <a:lstStyle/>
          <a:p>
            <a:r>
              <a:rPr lang="es-CO" sz="4000" dirty="0">
                <a:hlinkClick r:id="rId2"/>
              </a:rPr>
              <a:t>http://sena.companygame.com/moduloemprendimiento/test.html</a:t>
            </a:r>
            <a:endParaRPr lang="es-CO" sz="4000" dirty="0"/>
          </a:p>
          <a:p>
            <a:endParaRPr lang="es-CO" sz="4000" dirty="0"/>
          </a:p>
        </p:txBody>
      </p:sp>
      <p:sp>
        <p:nvSpPr>
          <p:cNvPr id="11" name="Título 1"/>
          <p:cNvSpPr txBox="1">
            <a:spLocks/>
          </p:cNvSpPr>
          <p:nvPr/>
        </p:nvSpPr>
        <p:spPr>
          <a:xfrm>
            <a:off x="806538" y="880801"/>
            <a:ext cx="7543800" cy="686919"/>
          </a:xfrm>
          <a:prstGeom prst="rect">
            <a:avLst/>
          </a:prstGeom>
        </p:spPr>
        <p:txBody>
          <a:bodyPr vert="horz" wrap="square" lIns="0" tIns="0" rIns="0" bIns="0" rtlCol="0" anchor="b">
            <a:sp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ts val="5862"/>
              </a:lnSpc>
              <a:spcBef>
                <a:spcPts val="0"/>
              </a:spcBef>
            </a:pP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ea typeface="+mn-ea"/>
                <a:cs typeface="ADQCCT+Calibri Bold"/>
              </a:rPr>
              <a:t>TEST  EMPRENDEDOR</a:t>
            </a:r>
          </a:p>
        </p:txBody>
      </p:sp>
      <p:grpSp>
        <p:nvGrpSpPr>
          <p:cNvPr id="9" name="Grupo 8"/>
          <p:cNvGrpSpPr/>
          <p:nvPr/>
        </p:nvGrpSpPr>
        <p:grpSpPr>
          <a:xfrm>
            <a:off x="1514566" y="6377668"/>
            <a:ext cx="6945779" cy="480332"/>
            <a:chOff x="3460173" y="6324847"/>
            <a:chExt cx="5393313" cy="670104"/>
          </a:xfrm>
        </p:grpSpPr>
        <p:sp>
          <p:nvSpPr>
            <p:cNvPr id="10"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3" name="Imagen 12"/>
            <p:cNvPicPr>
              <a:picLocks noChangeAspect="1"/>
            </p:cNvPicPr>
            <p:nvPr/>
          </p:nvPicPr>
          <p:blipFill>
            <a:blip r:embed="rId3"/>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3872461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nvPicPr>
        <p:blipFill>
          <a:blip r:embed="rId3"/>
          <a:stretch>
            <a:fillRect/>
          </a:stretch>
        </p:blipFill>
        <p:spPr>
          <a:xfrm>
            <a:off x="104137" y="2211614"/>
            <a:ext cx="4517280" cy="3411030"/>
          </a:xfrm>
          <a:prstGeom prst="rect">
            <a:avLst/>
          </a:prstGeom>
        </p:spPr>
      </p:pic>
      <p:grpSp>
        <p:nvGrpSpPr>
          <p:cNvPr id="5" name="Grupo 4"/>
          <p:cNvGrpSpPr/>
          <p:nvPr/>
        </p:nvGrpSpPr>
        <p:grpSpPr>
          <a:xfrm>
            <a:off x="1514566" y="6377668"/>
            <a:ext cx="6945779" cy="480332"/>
            <a:chOff x="3460173" y="6324847"/>
            <a:chExt cx="5393313" cy="670104"/>
          </a:xfrm>
        </p:grpSpPr>
        <p:sp>
          <p:nvSpPr>
            <p:cNvPr id="6"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8" name="Imagen 7"/>
            <p:cNvPicPr>
              <a:picLocks noChangeAspect="1"/>
            </p:cNvPicPr>
            <p:nvPr/>
          </p:nvPicPr>
          <p:blipFill>
            <a:blip r:embed="rId4"/>
            <a:stretch>
              <a:fillRect/>
            </a:stretch>
          </p:blipFill>
          <p:spPr>
            <a:xfrm>
              <a:off x="8280377" y="6324847"/>
              <a:ext cx="573109" cy="573109"/>
            </a:xfrm>
            <a:prstGeom prst="rect">
              <a:avLst/>
            </a:prstGeom>
          </p:spPr>
        </p:pic>
      </p:grpSp>
      <p:sp>
        <p:nvSpPr>
          <p:cNvPr id="9" name="Rectángulo 8"/>
          <p:cNvSpPr/>
          <p:nvPr/>
        </p:nvSpPr>
        <p:spPr>
          <a:xfrm>
            <a:off x="4621417" y="2114877"/>
            <a:ext cx="4232069" cy="3693319"/>
          </a:xfrm>
          <a:prstGeom prst="rect">
            <a:avLst/>
          </a:prstGeom>
        </p:spPr>
        <p:txBody>
          <a:bodyPr wrap="square">
            <a:spAutoFit/>
          </a:bodyPr>
          <a:lstStyle/>
          <a:p>
            <a:r>
              <a:rPr lang="es-CO" dirty="0"/>
              <a:t>La ley 1014 de 2006 de “Fomento a la cultura del emprendimiento”, pretende fomentar la cultura del emprendimiento en todos los establecimientos educativos del país, obliga a las instituciones educativas a reflexionar y plantear nuevas estrategias dentro del modelo pedagógico, con el fin de desarrollar la creatividad e innovación en los estudiantes y que reciban la suficiente capacitación, para que tengan el empeño sólido de su idea empresarial y desarrollar su mejor capacidad para beneficio propio y de su comunidad.</a:t>
            </a:r>
            <a:endParaRPr lang="es-CO" b="1" dirty="0">
              <a:latin typeface="Arial Narrow" panose="020B0606020202030204" pitchFamily="34" charset="0"/>
            </a:endParaRPr>
          </a:p>
        </p:txBody>
      </p:sp>
      <p:sp>
        <p:nvSpPr>
          <p:cNvPr id="12" name="object 3"/>
          <p:cNvSpPr txBox="1"/>
          <p:nvPr/>
        </p:nvSpPr>
        <p:spPr>
          <a:xfrm>
            <a:off x="782489" y="202172"/>
            <a:ext cx="7677856" cy="1513235"/>
          </a:xfrm>
          <a:prstGeom prst="rect">
            <a:avLst/>
          </a:prstGeom>
        </p:spPr>
        <p:txBody>
          <a:bodyPr vert="horz" wrap="square" lIns="0" tIns="0" rIns="0" bIns="0" rtlCol="0">
            <a:spAutoFit/>
          </a:bodyPr>
          <a:lstStyle/>
          <a:p>
            <a:pPr marL="0" marR="0" algn="ctr">
              <a:lnSpc>
                <a:spcPts val="5862"/>
              </a:lnSpc>
              <a:spcBef>
                <a:spcPts val="0"/>
              </a:spcBef>
              <a:spcAft>
                <a:spcPts val="0"/>
              </a:spcAft>
            </a:pPr>
            <a:r>
              <a:rPr lang="es-CO" sz="4800" b="1" dirty="0">
                <a:latin typeface="Broadway" panose="04040905080B02020502" pitchFamily="82" charset="0"/>
                <a:cs typeface="ADQCCT+Calibri Bold"/>
              </a:rPr>
              <a:t>Emprendimiento en Colombia</a:t>
            </a:r>
            <a:endParaRPr sz="4800" b="1" spc="-11" dirty="0">
              <a:latin typeface="Broadway" panose="04040905080B02020502" pitchFamily="82" charset="0"/>
              <a:cs typeface="ADQCCT+Calibri Bold"/>
            </a:endParaRPr>
          </a:p>
        </p:txBody>
      </p:sp>
      <p:sp>
        <p:nvSpPr>
          <p:cNvPr id="13" name="object 3"/>
          <p:cNvSpPr txBox="1"/>
          <p:nvPr/>
        </p:nvSpPr>
        <p:spPr>
          <a:xfrm>
            <a:off x="739510" y="181728"/>
            <a:ext cx="7677856" cy="1513235"/>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0" tIns="0" rIns="0" bIns="0" rtlCol="0">
            <a:spAutoFit/>
          </a:bodyPr>
          <a:lstStyle/>
          <a:p>
            <a:pPr marL="0" marR="0" algn="ctr">
              <a:lnSpc>
                <a:spcPts val="5862"/>
              </a:lnSpc>
              <a:spcBef>
                <a:spcPts val="0"/>
              </a:spcBef>
              <a:spcAft>
                <a:spcPts val="0"/>
              </a:spcAft>
            </a:pPr>
            <a:r>
              <a:rPr lang="es-CO" sz="4800" b="1" dirty="0">
                <a:solidFill>
                  <a:schemeClr val="accent2">
                    <a:lumMod val="75000"/>
                  </a:schemeClr>
                </a:solidFill>
                <a:latin typeface="Broadway" panose="04040905080B02020502" pitchFamily="82" charset="0"/>
                <a:cs typeface="ADQCCT+Calibri Bold"/>
              </a:rPr>
              <a:t>Emprendimiento en Colombia</a:t>
            </a:r>
            <a:endParaRPr sz="4800" b="1" spc="-11" dirty="0">
              <a:solidFill>
                <a:schemeClr val="accent2">
                  <a:lumMod val="75000"/>
                </a:schemeClr>
              </a:solidFill>
              <a:latin typeface="Broadway" panose="04040905080B02020502" pitchFamily="82" charset="0"/>
              <a:cs typeface="ADQCCT+Calibri Bold"/>
            </a:endParaRPr>
          </a:p>
        </p:txBody>
      </p:sp>
    </p:spTree>
    <p:extLst>
      <p:ext uri="{BB962C8B-B14F-4D97-AF65-F5344CB8AC3E}">
        <p14:creationId xmlns:p14="http://schemas.microsoft.com/office/powerpoint/2010/main" val="3110589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nvPicPr>
        <p:blipFill>
          <a:blip r:embed="rId2"/>
          <a:stretch>
            <a:fillRect/>
          </a:stretch>
        </p:blipFill>
        <p:spPr>
          <a:xfrm>
            <a:off x="251520" y="2114877"/>
            <a:ext cx="4517280" cy="3411030"/>
          </a:xfrm>
          <a:prstGeom prst="rect">
            <a:avLst/>
          </a:prstGeom>
        </p:spPr>
      </p:pic>
      <p:sp>
        <p:nvSpPr>
          <p:cNvPr id="9" name="Rectángulo 8"/>
          <p:cNvSpPr/>
          <p:nvPr/>
        </p:nvSpPr>
        <p:spPr>
          <a:xfrm>
            <a:off x="4621417" y="1927330"/>
            <a:ext cx="3945514" cy="4247317"/>
          </a:xfrm>
          <a:prstGeom prst="rect">
            <a:avLst/>
          </a:prstGeom>
        </p:spPr>
        <p:txBody>
          <a:bodyPr wrap="square">
            <a:spAutoFit/>
          </a:bodyPr>
          <a:lstStyle/>
          <a:p>
            <a:r>
              <a:rPr lang="es-CO" dirty="0">
                <a:latin typeface="Arial Narrow" panose="020B0606020202030204" pitchFamily="34" charset="0"/>
              </a:rPr>
              <a:t>En la ley 1014 de 2006, conocida como la Ley de fomento de la cultura del emprendimiento, se encuentra la siguiente definición: </a:t>
            </a:r>
          </a:p>
          <a:p>
            <a:r>
              <a:rPr lang="es-CO" b="1" dirty="0">
                <a:latin typeface="Arial Narrow" panose="020B0606020202030204" pitchFamily="34" charset="0"/>
              </a:rPr>
              <a:t>“Emprendimiento: una manera de pensar y actuar orientada hacia la creación de riqueza. </a:t>
            </a:r>
          </a:p>
          <a:p>
            <a:r>
              <a:rPr lang="es-CO" b="1" dirty="0">
                <a:latin typeface="Arial Narrow" panose="020B0606020202030204" pitchFamily="34" charset="0"/>
              </a:rPr>
              <a:t>Es una forma de pensar, razonar y actuar centrada en las oportunidades, planteada con visión global y llevada a cabo mediante un liderazgo equilibrado y la gestión de un riesgo calculado. Su resultado es la creación de valor que beneficia a la empresa, la economía y la sociedad”.</a:t>
            </a:r>
          </a:p>
        </p:txBody>
      </p:sp>
      <p:sp>
        <p:nvSpPr>
          <p:cNvPr id="13" name="object 3"/>
          <p:cNvSpPr txBox="1"/>
          <p:nvPr/>
        </p:nvSpPr>
        <p:spPr>
          <a:xfrm>
            <a:off x="602521" y="202172"/>
            <a:ext cx="7677856" cy="1513235"/>
          </a:xfrm>
          <a:prstGeom prst="rect">
            <a:avLst/>
          </a:prstGeom>
        </p:spPr>
        <p:style>
          <a:lnRef idx="2">
            <a:schemeClr val="dk1"/>
          </a:lnRef>
          <a:fillRef idx="1">
            <a:schemeClr val="lt1"/>
          </a:fillRef>
          <a:effectRef idx="0">
            <a:schemeClr val="dk1"/>
          </a:effectRef>
          <a:fontRef idx="minor">
            <a:schemeClr val="dk1"/>
          </a:fontRef>
        </p:style>
        <p:txBody>
          <a:bodyPr vert="horz" wrap="square" lIns="0" tIns="0" rIns="0" bIns="0" rtlCol="0">
            <a:spAutoFit/>
          </a:bodyPr>
          <a:lstStyle/>
          <a:p>
            <a:pPr marL="0" marR="0" algn="ctr">
              <a:lnSpc>
                <a:spcPts val="5862"/>
              </a:lnSpc>
              <a:spcBef>
                <a:spcPts val="0"/>
              </a:spcBef>
              <a:spcAft>
                <a:spcPts val="0"/>
              </a:spcAft>
            </a:pPr>
            <a:r>
              <a:rPr sz="4800" b="1" dirty="0">
                <a:solidFill>
                  <a:schemeClr val="accent2">
                    <a:lumMod val="75000"/>
                  </a:schemeClr>
                </a:solidFill>
                <a:latin typeface="Broadway" panose="04040905080B02020502" pitchFamily="82" charset="0"/>
                <a:cs typeface="ADQCCT+Calibri Bold"/>
              </a:rPr>
              <a:t>¿</a:t>
            </a:r>
            <a:r>
              <a:rPr sz="4800" b="1" dirty="0" err="1">
                <a:solidFill>
                  <a:schemeClr val="accent2">
                    <a:lumMod val="75000"/>
                  </a:schemeClr>
                </a:solidFill>
                <a:latin typeface="Broadway" panose="04040905080B02020502" pitchFamily="82" charset="0"/>
                <a:cs typeface="ADQCCT+Calibri Bold"/>
              </a:rPr>
              <a:t>Qué</a:t>
            </a:r>
            <a:r>
              <a:rPr sz="4800" b="1" spc="-21" dirty="0">
                <a:solidFill>
                  <a:schemeClr val="accent2">
                    <a:lumMod val="75000"/>
                  </a:schemeClr>
                </a:solidFill>
                <a:latin typeface="Broadway" panose="04040905080B02020502" pitchFamily="82" charset="0"/>
                <a:cs typeface="ADQCCT+Calibri Bold"/>
              </a:rPr>
              <a:t> </a:t>
            </a:r>
            <a:r>
              <a:rPr sz="4800" b="1" dirty="0" err="1">
                <a:solidFill>
                  <a:schemeClr val="accent2">
                    <a:lumMod val="75000"/>
                  </a:schemeClr>
                </a:solidFill>
                <a:latin typeface="Broadway" panose="04040905080B02020502" pitchFamily="82" charset="0"/>
                <a:cs typeface="ADQCCT+Calibri Bold"/>
              </a:rPr>
              <a:t>es</a:t>
            </a:r>
            <a:r>
              <a:rPr lang="es-CO" sz="4800" b="1" dirty="0">
                <a:solidFill>
                  <a:schemeClr val="accent2">
                    <a:lumMod val="75000"/>
                  </a:schemeClr>
                </a:solidFill>
                <a:latin typeface="Broadway" panose="04040905080B02020502" pitchFamily="82" charset="0"/>
                <a:cs typeface="ADQCCT+Calibri Bold"/>
              </a:rPr>
              <a:t> </a:t>
            </a:r>
            <a:r>
              <a:rPr sz="4800" b="1" spc="-11" dirty="0" err="1">
                <a:solidFill>
                  <a:schemeClr val="accent2">
                    <a:lumMod val="75000"/>
                  </a:schemeClr>
                </a:solidFill>
                <a:latin typeface="Broadway" panose="04040905080B02020502" pitchFamily="82" charset="0"/>
                <a:cs typeface="ADQCCT+Calibri Bold"/>
              </a:rPr>
              <a:t>emprendimiento</a:t>
            </a:r>
            <a:r>
              <a:rPr sz="4800" b="1" spc="-11" dirty="0">
                <a:solidFill>
                  <a:schemeClr val="accent2">
                    <a:lumMod val="75000"/>
                  </a:schemeClr>
                </a:solidFill>
                <a:latin typeface="Broadway" panose="04040905080B02020502" pitchFamily="82" charset="0"/>
                <a:cs typeface="ADQCCT+Calibri Bold"/>
              </a:rPr>
              <a:t>?</a:t>
            </a:r>
          </a:p>
        </p:txBody>
      </p:sp>
      <p:grpSp>
        <p:nvGrpSpPr>
          <p:cNvPr id="15" name="Grupo 14"/>
          <p:cNvGrpSpPr/>
          <p:nvPr/>
        </p:nvGrpSpPr>
        <p:grpSpPr>
          <a:xfrm>
            <a:off x="1475656" y="6377668"/>
            <a:ext cx="6945779" cy="480332"/>
            <a:chOff x="3460173" y="6324847"/>
            <a:chExt cx="5393313" cy="670104"/>
          </a:xfrm>
        </p:grpSpPr>
        <p:sp>
          <p:nvSpPr>
            <p:cNvPr id="16"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7" name="Imagen 16"/>
            <p:cNvPicPr>
              <a:picLocks noChangeAspect="1"/>
            </p:cNvPicPr>
            <p:nvPr/>
          </p:nvPicPr>
          <p:blipFill>
            <a:blip r:embed="rId3"/>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1935499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mprendimiento: una guía para iniciar tu propio negocio | Tec Revie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2069557"/>
            <a:ext cx="4233327" cy="3855704"/>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p:cNvSpPr/>
          <p:nvPr/>
        </p:nvSpPr>
        <p:spPr>
          <a:xfrm>
            <a:off x="467544" y="4001245"/>
            <a:ext cx="4536504" cy="1631216"/>
          </a:xfrm>
          <a:prstGeom prst="rect">
            <a:avLst/>
          </a:prstGeom>
        </p:spPr>
        <p:txBody>
          <a:bodyPr wrap="square">
            <a:spAutoFit/>
          </a:bodyPr>
          <a:lstStyle/>
          <a:p>
            <a:r>
              <a:rPr lang="es-CO" sz="2000" dirty="0">
                <a:latin typeface="Arial Narrow" panose="020B0606020202030204" pitchFamily="34" charset="0"/>
              </a:rPr>
              <a:t>Comportamiento Emprendedor puede ser desarrollado y fortalecido en cualquier persona, sin importar si son empresarios, líderes de negocios, trabajadores o personas del común</a:t>
            </a:r>
          </a:p>
        </p:txBody>
      </p:sp>
      <p:sp>
        <p:nvSpPr>
          <p:cNvPr id="5" name="Rectángulo 4"/>
          <p:cNvSpPr/>
          <p:nvPr/>
        </p:nvSpPr>
        <p:spPr>
          <a:xfrm>
            <a:off x="538018" y="1892013"/>
            <a:ext cx="4466030" cy="1631216"/>
          </a:xfrm>
          <a:prstGeom prst="rect">
            <a:avLst/>
          </a:prstGeom>
        </p:spPr>
        <p:txBody>
          <a:bodyPr wrap="square">
            <a:spAutoFit/>
          </a:bodyPr>
          <a:lstStyle/>
          <a:p>
            <a:r>
              <a:rPr lang="es-CO" sz="2000" dirty="0">
                <a:latin typeface="Arial Narrow" panose="020B0606020202030204" pitchFamily="34" charset="0"/>
              </a:rPr>
              <a:t>El comportamiento emprendedor se manifiesta en una persona que es capaz de asumir una tarea, perseverar en ella, desarrollarla y resolver cualquier contratiempo que se produzca en el proceso.</a:t>
            </a:r>
          </a:p>
        </p:txBody>
      </p:sp>
      <p:sp>
        <p:nvSpPr>
          <p:cNvPr id="7" name="object 3"/>
          <p:cNvSpPr txBox="1"/>
          <p:nvPr/>
        </p:nvSpPr>
        <p:spPr>
          <a:xfrm>
            <a:off x="602521" y="260648"/>
            <a:ext cx="7677856" cy="1443537"/>
          </a:xfrm>
          <a:prstGeom prst="rect">
            <a:avLst/>
          </a:prstGeom>
        </p:spPr>
        <p:txBody>
          <a:bodyPr vert="horz" wrap="square" lIns="0" tIns="0" rIns="0" bIns="0" rtlCol="0">
            <a:spAutoFit/>
          </a:bodyPr>
          <a:lstStyle/>
          <a:p>
            <a:pPr marL="0" marR="0" algn="ctr">
              <a:lnSpc>
                <a:spcPts val="5862"/>
              </a:lnSpc>
              <a:spcBef>
                <a:spcPts val="0"/>
              </a:spcBef>
              <a:spcAft>
                <a:spcPts val="0"/>
              </a:spcAft>
            </a:pPr>
            <a:r>
              <a:rPr sz="4000" b="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a:t>
            </a:r>
            <a:r>
              <a:rPr sz="4000" b="1" dirty="0" err="1">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Qué</a:t>
            </a:r>
            <a:r>
              <a:rPr sz="4000" b="1" spc="-2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 </a:t>
            </a:r>
            <a:r>
              <a:rPr sz="4000" b="1" dirty="0" err="1">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es</a:t>
            </a:r>
            <a:r>
              <a:rPr lang="es-CO" sz="4000" b="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 comportamiento </a:t>
            </a:r>
            <a:r>
              <a:rPr sz="4000" b="1" spc="-11" dirty="0" err="1">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emprend</a:t>
            </a:r>
            <a:r>
              <a:rPr lang="es-CO" sz="4000" b="1" spc="-11" dirty="0" err="1">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edor</a:t>
            </a:r>
            <a:r>
              <a:rPr sz="4000" b="1" spc="-1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a:t>
            </a:r>
          </a:p>
        </p:txBody>
      </p:sp>
      <p:sp>
        <p:nvSpPr>
          <p:cNvPr id="10" name="object 3"/>
          <p:cNvSpPr txBox="1"/>
          <p:nvPr/>
        </p:nvSpPr>
        <p:spPr>
          <a:xfrm>
            <a:off x="629517" y="279827"/>
            <a:ext cx="7677856" cy="1443537"/>
          </a:xfrm>
          <a:prstGeom prst="rect">
            <a:avLst/>
          </a:prstGeom>
        </p:spPr>
        <p:txBody>
          <a:bodyPr vert="horz" wrap="square" lIns="0" tIns="0" rIns="0" bIns="0" rtlCol="0">
            <a:spAutoFit/>
          </a:bodyPr>
          <a:lstStyle/>
          <a:p>
            <a:pPr marL="0" marR="0" algn="ctr">
              <a:lnSpc>
                <a:spcPts val="5862"/>
              </a:lnSpc>
              <a:spcBef>
                <a:spcPts val="0"/>
              </a:spcBef>
              <a:spcAft>
                <a:spcPts val="0"/>
              </a:spcAft>
            </a:pPr>
            <a:r>
              <a:rPr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a:t>
            </a:r>
            <a:r>
              <a:rPr sz="4000" b="1" dirty="0" err="1">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Qué</a:t>
            </a:r>
            <a:r>
              <a:rPr sz="4000" b="1" spc="-2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 </a:t>
            </a:r>
            <a:r>
              <a:rPr sz="4000" b="1" dirty="0" err="1">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es</a:t>
            </a: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 comportamiento </a:t>
            </a:r>
            <a:r>
              <a:rPr sz="4000" b="1" spc="-11" dirty="0" err="1">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emprend</a:t>
            </a:r>
            <a:r>
              <a:rPr lang="es-CO" sz="4000" b="1" spc="-11" dirty="0" err="1">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edor</a:t>
            </a:r>
            <a:r>
              <a:rPr sz="4000" b="1" spc="-1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a:t>
            </a:r>
          </a:p>
        </p:txBody>
      </p:sp>
      <p:grpSp>
        <p:nvGrpSpPr>
          <p:cNvPr id="13" name="Grupo 12"/>
          <p:cNvGrpSpPr/>
          <p:nvPr/>
        </p:nvGrpSpPr>
        <p:grpSpPr>
          <a:xfrm>
            <a:off x="1514566" y="6377668"/>
            <a:ext cx="6945779" cy="480332"/>
            <a:chOff x="3460173" y="6324847"/>
            <a:chExt cx="5393313" cy="670104"/>
          </a:xfrm>
        </p:grpSpPr>
        <p:sp>
          <p:nvSpPr>
            <p:cNvPr id="14"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5" name="Imagen 14"/>
            <p:cNvPicPr>
              <a:picLocks noChangeAspect="1"/>
            </p:cNvPicPr>
            <p:nvPr/>
          </p:nvPicPr>
          <p:blipFill>
            <a:blip r:embed="rId3"/>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48768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97274" y="4866412"/>
            <a:ext cx="5724128" cy="369332"/>
          </a:xfrm>
          <a:prstGeom prst="rect">
            <a:avLst/>
          </a:prstGeom>
        </p:spPr>
        <p:txBody>
          <a:bodyPr wrap="square">
            <a:spAutoFit/>
          </a:bodyPr>
          <a:lstStyle/>
          <a:p>
            <a:pPr marL="285750" indent="-285750">
              <a:buFont typeface="Wingdings" panose="05000000000000000000" pitchFamily="2" charset="2"/>
              <a:buChar char="ü"/>
            </a:pPr>
            <a:r>
              <a:rPr lang="es-CO" dirty="0">
                <a:solidFill>
                  <a:srgbClr val="FF3300"/>
                </a:solidFill>
                <a:latin typeface="Broadway" panose="04040905080B02020502" pitchFamily="82" charset="0"/>
              </a:rPr>
              <a:t>Desde cuando eres emprendedor?</a:t>
            </a:r>
          </a:p>
        </p:txBody>
      </p:sp>
      <p:sp>
        <p:nvSpPr>
          <p:cNvPr id="5" name="Rectángulo 4"/>
          <p:cNvSpPr/>
          <p:nvPr/>
        </p:nvSpPr>
        <p:spPr>
          <a:xfrm>
            <a:off x="487489" y="1792548"/>
            <a:ext cx="8064896" cy="2862322"/>
          </a:xfrm>
          <a:prstGeom prst="rect">
            <a:avLst/>
          </a:prstGeom>
        </p:spPr>
        <p:txBody>
          <a:bodyPr wrap="square">
            <a:spAutoFit/>
          </a:bodyPr>
          <a:lstStyle/>
          <a:p>
            <a:pPr algn="just"/>
            <a:r>
              <a:rPr lang="es-CO" dirty="0">
                <a:latin typeface="Arial Narrow" panose="020B0606020202030204" pitchFamily="34" charset="0"/>
              </a:rPr>
              <a:t>El ser emprendedor nos lleva a tener una visión mucho más amplia y detallada de nuestra forma de ser, preguntándonos muchas veces:</a:t>
            </a:r>
          </a:p>
          <a:p>
            <a:pPr marL="285750" indent="-285750">
              <a:buFont typeface="Arial" panose="020B0604020202020204" pitchFamily="34" charset="0"/>
              <a:buChar char="•"/>
            </a:pPr>
            <a:r>
              <a:rPr lang="es-CO" dirty="0">
                <a:latin typeface="Arial Narrow" panose="020B0606020202030204" pitchFamily="34" charset="0"/>
              </a:rPr>
              <a:t>¿dónde estoy?</a:t>
            </a:r>
          </a:p>
          <a:p>
            <a:pPr marL="285750" indent="-285750">
              <a:buFont typeface="Arial" panose="020B0604020202020204" pitchFamily="34" charset="0"/>
              <a:buChar char="•"/>
            </a:pPr>
            <a:r>
              <a:rPr lang="es-CO" dirty="0">
                <a:latin typeface="Arial Narrow" panose="020B0606020202030204" pitchFamily="34" charset="0"/>
              </a:rPr>
              <a:t>¿qué quiero?</a:t>
            </a:r>
          </a:p>
          <a:p>
            <a:pPr marL="285750" indent="-285750">
              <a:buFont typeface="Arial" panose="020B0604020202020204" pitchFamily="34" charset="0"/>
              <a:buChar char="•"/>
            </a:pPr>
            <a:r>
              <a:rPr lang="es-CO" dirty="0">
                <a:latin typeface="Arial Narrow" panose="020B0606020202030204" pitchFamily="34" charset="0"/>
              </a:rPr>
              <a:t>¿hacia donde voy? </a:t>
            </a:r>
          </a:p>
          <a:p>
            <a:pPr marL="285750" indent="-285750">
              <a:buFont typeface="Arial" panose="020B0604020202020204" pitchFamily="34" charset="0"/>
              <a:buChar char="•"/>
            </a:pPr>
            <a:r>
              <a:rPr lang="es-CO" dirty="0">
                <a:latin typeface="Arial Narrow" panose="020B0606020202030204" pitchFamily="34" charset="0"/>
              </a:rPr>
              <a:t>¿con qué cuento para lograrlo? </a:t>
            </a:r>
          </a:p>
          <a:p>
            <a:pPr marL="285750" indent="-285750">
              <a:buFont typeface="Arial" panose="020B0604020202020204" pitchFamily="34" charset="0"/>
              <a:buChar char="•"/>
            </a:pPr>
            <a:endParaRPr lang="es-CO" dirty="0">
              <a:latin typeface="Arial Narrow" panose="020B0606020202030204" pitchFamily="34" charset="0"/>
            </a:endParaRPr>
          </a:p>
          <a:p>
            <a:pPr algn="just"/>
            <a:r>
              <a:rPr lang="es-CO" dirty="0">
                <a:latin typeface="Arial Narrow" panose="020B0606020202030204" pitchFamily="34" charset="0"/>
              </a:rPr>
              <a:t>Todas estas dudas se pueden despejar siempre y cuando conozcamos el camino adecuado, y de una manera objetiva consideremos la filosofía de saber desde cuándo o a partir de cuándo podemos ser emprendedores.</a:t>
            </a:r>
          </a:p>
        </p:txBody>
      </p:sp>
      <p:sp>
        <p:nvSpPr>
          <p:cNvPr id="11" name="Rectángulo 10"/>
          <p:cNvSpPr/>
          <p:nvPr/>
        </p:nvSpPr>
        <p:spPr>
          <a:xfrm>
            <a:off x="473278" y="5559307"/>
            <a:ext cx="6789687" cy="369332"/>
          </a:xfrm>
          <a:prstGeom prst="rect">
            <a:avLst/>
          </a:prstGeom>
        </p:spPr>
        <p:txBody>
          <a:bodyPr wrap="square">
            <a:spAutoFit/>
          </a:bodyPr>
          <a:lstStyle/>
          <a:p>
            <a:pPr marL="285750" indent="-285750">
              <a:buFont typeface="Wingdings" panose="05000000000000000000" pitchFamily="2" charset="2"/>
              <a:buChar char="ü"/>
            </a:pPr>
            <a:r>
              <a:rPr lang="es-CO" dirty="0">
                <a:solidFill>
                  <a:srgbClr val="FF3300"/>
                </a:solidFill>
                <a:latin typeface="Broadway" panose="04040905080B02020502" pitchFamily="82" charset="0"/>
              </a:rPr>
              <a:t>Con qué cuento para ser emprendedor?</a:t>
            </a:r>
          </a:p>
        </p:txBody>
      </p:sp>
      <p:sp>
        <p:nvSpPr>
          <p:cNvPr id="14" name="object 3"/>
          <p:cNvSpPr txBox="1"/>
          <p:nvPr/>
        </p:nvSpPr>
        <p:spPr>
          <a:xfrm>
            <a:off x="497274" y="976173"/>
            <a:ext cx="7677856" cy="686919"/>
          </a:xfrm>
          <a:prstGeom prst="rect">
            <a:avLst/>
          </a:prstGeom>
        </p:spPr>
        <p:txBody>
          <a:bodyPr vert="horz" wrap="square" lIns="0" tIns="0" rIns="0" bIns="0" rtlCol="0">
            <a:spAutoFit/>
          </a:bodyPr>
          <a:lstStyle/>
          <a:p>
            <a:pPr marL="0" marR="0" algn="ctr">
              <a:lnSpc>
                <a:spcPts val="5862"/>
              </a:lnSpc>
              <a:spcBef>
                <a:spcPts val="0"/>
              </a:spcBef>
              <a:spcAft>
                <a:spcPts val="0"/>
              </a:spcAft>
            </a:pPr>
            <a:r>
              <a:rPr lang="es-CO" sz="4000" b="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Actividad</a:t>
            </a:r>
            <a:endParaRPr sz="4000" b="1" spc="-1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endParaRPr>
          </a:p>
        </p:txBody>
      </p:sp>
      <p:sp>
        <p:nvSpPr>
          <p:cNvPr id="12" name="object 3"/>
          <p:cNvSpPr txBox="1"/>
          <p:nvPr/>
        </p:nvSpPr>
        <p:spPr>
          <a:xfrm>
            <a:off x="497274" y="999858"/>
            <a:ext cx="7677856" cy="686919"/>
          </a:xfrm>
          <a:prstGeom prst="rect">
            <a:avLst/>
          </a:prstGeom>
        </p:spPr>
        <p:txBody>
          <a:bodyPr vert="horz" wrap="square" lIns="0" tIns="0" rIns="0" bIns="0" rtlCol="0">
            <a:spAutoFit/>
          </a:bodyPr>
          <a:lstStyle/>
          <a:p>
            <a:pPr marL="0" marR="0" algn="ctr">
              <a:lnSpc>
                <a:spcPts val="5862"/>
              </a:lnSpc>
              <a:spcBef>
                <a:spcPts val="0"/>
              </a:spcBef>
              <a:spcAft>
                <a:spcPts val="0"/>
              </a:spcAft>
            </a:pP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Actividad</a:t>
            </a:r>
            <a:endParaRPr sz="4000" b="1" spc="-1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endParaRPr>
          </a:p>
        </p:txBody>
      </p:sp>
      <p:grpSp>
        <p:nvGrpSpPr>
          <p:cNvPr id="15" name="Grupo 14"/>
          <p:cNvGrpSpPr/>
          <p:nvPr/>
        </p:nvGrpSpPr>
        <p:grpSpPr>
          <a:xfrm>
            <a:off x="1229351" y="6377668"/>
            <a:ext cx="6945779" cy="480332"/>
            <a:chOff x="3460173" y="6324847"/>
            <a:chExt cx="5393313" cy="670104"/>
          </a:xfrm>
        </p:grpSpPr>
        <p:sp>
          <p:nvSpPr>
            <p:cNvPr id="16"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7" name="Imagen 16"/>
            <p:cNvPicPr>
              <a:picLocks noChangeAspect="1"/>
            </p:cNvPicPr>
            <p:nvPr/>
          </p:nvPicPr>
          <p:blipFill>
            <a:blip r:embed="rId2"/>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11455930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Bonitos Mensajes Sobre Metas Para Reflexionar - Consejosgratis.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97896" y="2862407"/>
            <a:ext cx="4746104" cy="3156160"/>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p:cNvSpPr/>
          <p:nvPr/>
        </p:nvSpPr>
        <p:spPr>
          <a:xfrm>
            <a:off x="539552" y="836712"/>
            <a:ext cx="7992888" cy="686919"/>
          </a:xfrm>
          <a:prstGeom prst="rect">
            <a:avLst/>
          </a:prstGeom>
        </p:spPr>
        <p:txBody>
          <a:bodyPr vert="horz" wrap="square" lIns="0" tIns="0" rIns="0" bIns="0" rtlCol="0">
            <a:spAutoFit/>
          </a:bodyPr>
          <a:lstStyle/>
          <a:p>
            <a:pPr algn="ctr">
              <a:lnSpc>
                <a:spcPts val="5862"/>
              </a:lnSpc>
            </a:pPr>
            <a:r>
              <a:rPr lang="es-CO" sz="4000" b="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LA FORMULA DEL LOGRO</a:t>
            </a:r>
          </a:p>
        </p:txBody>
      </p:sp>
      <p:sp>
        <p:nvSpPr>
          <p:cNvPr id="5" name="Rectángulo 4"/>
          <p:cNvSpPr/>
          <p:nvPr/>
        </p:nvSpPr>
        <p:spPr>
          <a:xfrm>
            <a:off x="971600" y="1916832"/>
            <a:ext cx="7344816" cy="1477328"/>
          </a:xfrm>
          <a:prstGeom prst="rect">
            <a:avLst/>
          </a:prstGeom>
        </p:spPr>
        <p:txBody>
          <a:bodyPr wrap="square">
            <a:spAutoFit/>
          </a:bodyPr>
          <a:lstStyle/>
          <a:p>
            <a:pPr algn="just"/>
            <a:r>
              <a:rPr lang="es-CO" dirty="0">
                <a:latin typeface="Arial Narrow" panose="020B0606020202030204" pitchFamily="34" charset="0"/>
              </a:rPr>
              <a:t>En la actualidad, el emprendimiento es visto como una actitud que se relaciona con el desarrollo de las personas y las economías. Eso se hace visible con la mejora de las condiciones de vida de las sociedades donde la idea del emprendedor tiene impacto, y con la realización de los sueños que motivaron, en primer lugar, las acciones del emprendedor.</a:t>
            </a:r>
          </a:p>
        </p:txBody>
      </p:sp>
      <p:sp>
        <p:nvSpPr>
          <p:cNvPr id="6" name="Rectángulo 5"/>
          <p:cNvSpPr/>
          <p:nvPr/>
        </p:nvSpPr>
        <p:spPr>
          <a:xfrm>
            <a:off x="899592" y="3761524"/>
            <a:ext cx="4572000" cy="2031325"/>
          </a:xfrm>
          <a:prstGeom prst="rect">
            <a:avLst/>
          </a:prstGeom>
        </p:spPr>
        <p:txBody>
          <a:bodyPr wrap="square">
            <a:spAutoFit/>
          </a:bodyPr>
          <a:lstStyle/>
          <a:p>
            <a:pPr algn="just"/>
            <a:r>
              <a:rPr lang="es-CO" dirty="0">
                <a:latin typeface="Arial Narrow" panose="020B0606020202030204" pitchFamily="34" charset="0"/>
              </a:rPr>
              <a:t>Dicho de otra manera, puedes entender el emprendimiento desde dos niveles: el individual, que te permite poner en práctica actitudes y habilidades para la creación de valor en diferentes escenarios de tu vida, y el colectivo, que tiene un impacto directo en la forma como se organizan y funcionan las sociedades. </a:t>
            </a:r>
          </a:p>
        </p:txBody>
      </p:sp>
      <p:sp>
        <p:nvSpPr>
          <p:cNvPr id="11" name="Rectángulo 10"/>
          <p:cNvSpPr/>
          <p:nvPr/>
        </p:nvSpPr>
        <p:spPr>
          <a:xfrm>
            <a:off x="569462" y="836712"/>
            <a:ext cx="7992888" cy="686919"/>
          </a:xfrm>
          <a:prstGeom prst="rect">
            <a:avLst/>
          </a:prstGeom>
        </p:spPr>
        <p:txBody>
          <a:bodyPr vert="horz" wrap="square" lIns="0" tIns="0" rIns="0" bIns="0" rtlCol="0">
            <a:spAutoFit/>
          </a:bodyPr>
          <a:lstStyle/>
          <a:p>
            <a:pPr algn="ctr">
              <a:lnSpc>
                <a:spcPts val="5862"/>
              </a:lnSpc>
            </a:pP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LA FORMULA DEL LOGRO</a:t>
            </a:r>
          </a:p>
        </p:txBody>
      </p:sp>
      <p:grpSp>
        <p:nvGrpSpPr>
          <p:cNvPr id="19" name="Grupo 18"/>
          <p:cNvGrpSpPr/>
          <p:nvPr/>
        </p:nvGrpSpPr>
        <p:grpSpPr>
          <a:xfrm>
            <a:off x="899592" y="6344809"/>
            <a:ext cx="6945779" cy="480332"/>
            <a:chOff x="3460173" y="6324847"/>
            <a:chExt cx="5393313" cy="670104"/>
          </a:xfrm>
        </p:grpSpPr>
        <p:sp>
          <p:nvSpPr>
            <p:cNvPr id="20"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21" name="Imagen 20"/>
            <p:cNvPicPr>
              <a:picLocks noChangeAspect="1"/>
            </p:cNvPicPr>
            <p:nvPr/>
          </p:nvPicPr>
          <p:blipFill>
            <a:blip r:embed="rId4"/>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674218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539552" y="836712"/>
            <a:ext cx="7992888" cy="686919"/>
          </a:xfrm>
          <a:prstGeom prst="rect">
            <a:avLst/>
          </a:prstGeom>
        </p:spPr>
        <p:txBody>
          <a:bodyPr vert="horz" wrap="square" lIns="0" tIns="0" rIns="0" bIns="0" rtlCol="0">
            <a:spAutoFit/>
          </a:bodyPr>
          <a:lstStyle/>
          <a:p>
            <a:pPr algn="ctr">
              <a:lnSpc>
                <a:spcPts val="5862"/>
              </a:lnSpc>
            </a:pPr>
            <a:r>
              <a:rPr lang="es-CO" sz="4000" b="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LA FORMULA DEL LOGRO</a:t>
            </a:r>
          </a:p>
        </p:txBody>
      </p:sp>
      <p:sp>
        <p:nvSpPr>
          <p:cNvPr id="8" name="Rectángulo 7"/>
          <p:cNvSpPr/>
          <p:nvPr/>
        </p:nvSpPr>
        <p:spPr>
          <a:xfrm>
            <a:off x="827584" y="1804143"/>
            <a:ext cx="3240360" cy="1754326"/>
          </a:xfrm>
          <a:prstGeom prst="rect">
            <a:avLst/>
          </a:prstGeom>
        </p:spPr>
        <p:txBody>
          <a:bodyPr wrap="square">
            <a:spAutoFit/>
          </a:bodyPr>
          <a:lstStyle/>
          <a:p>
            <a:pPr algn="just"/>
            <a:r>
              <a:rPr lang="es-CO" dirty="0">
                <a:latin typeface="Arial Narrow" panose="020B0606020202030204" pitchFamily="34" charset="0"/>
              </a:rPr>
              <a:t>El Camino al Logro es el camino del emprendedor. Es el recorrido que te lleva de la idea a la acción. Sin embargo, sabemos que la distancia que existe entre la idea y la acción es muy grande. </a:t>
            </a:r>
          </a:p>
        </p:txBody>
      </p:sp>
      <p:sp>
        <p:nvSpPr>
          <p:cNvPr id="2" name="Rectángulo 1"/>
          <p:cNvSpPr/>
          <p:nvPr/>
        </p:nvSpPr>
        <p:spPr>
          <a:xfrm>
            <a:off x="4355976" y="4434924"/>
            <a:ext cx="4176464" cy="1477328"/>
          </a:xfrm>
          <a:prstGeom prst="rect">
            <a:avLst/>
          </a:prstGeom>
        </p:spPr>
        <p:txBody>
          <a:bodyPr wrap="square">
            <a:spAutoFit/>
          </a:bodyPr>
          <a:lstStyle/>
          <a:p>
            <a:pPr algn="just"/>
            <a:r>
              <a:rPr lang="es-CO" dirty="0">
                <a:latin typeface="Arial Narrow" panose="020B0606020202030204" pitchFamily="34" charset="0"/>
              </a:rPr>
              <a:t>El Camino al Logro se encuentra dividido en varias paradas, y en cada una de ellas vas a encontrar diferentes herramientas que te ayudarán en el proceso de desarrollo de tu actitud emprendedora.</a:t>
            </a:r>
          </a:p>
        </p:txBody>
      </p:sp>
      <p:pic>
        <p:nvPicPr>
          <p:cNvPr id="9" name="Picture 2" descr="Cómo Establecer Metas Para Hablar Bien En Público | Supera tu Miedo a  Hablar en Público"/>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038622" y="3838981"/>
            <a:ext cx="2741290" cy="22871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EL ARTE DE EMPRENDER: Buscando el logro de Metas!!!!"/>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4788024" y="1918770"/>
            <a:ext cx="3342260" cy="2516153"/>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a:xfrm>
            <a:off x="539552" y="836712"/>
            <a:ext cx="7992888" cy="686919"/>
          </a:xfrm>
          <a:prstGeom prst="rect">
            <a:avLst/>
          </a:prstGeom>
        </p:spPr>
        <p:txBody>
          <a:bodyPr vert="horz" wrap="square" lIns="0" tIns="0" rIns="0" bIns="0" rtlCol="0">
            <a:spAutoFit/>
          </a:bodyPr>
          <a:lstStyle/>
          <a:p>
            <a:pPr algn="ctr">
              <a:lnSpc>
                <a:spcPts val="5862"/>
              </a:lnSpc>
            </a:pP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LA FORMULA DEL LOGRO</a:t>
            </a:r>
          </a:p>
        </p:txBody>
      </p:sp>
      <p:grpSp>
        <p:nvGrpSpPr>
          <p:cNvPr id="21" name="Grupo 20"/>
          <p:cNvGrpSpPr/>
          <p:nvPr/>
        </p:nvGrpSpPr>
        <p:grpSpPr>
          <a:xfrm>
            <a:off x="1514566" y="6377668"/>
            <a:ext cx="6945779" cy="480332"/>
            <a:chOff x="3460173" y="6324847"/>
            <a:chExt cx="5393313" cy="670104"/>
          </a:xfrm>
        </p:grpSpPr>
        <p:sp>
          <p:nvSpPr>
            <p:cNvPr id="22"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23" name="Imagen 22"/>
            <p:cNvPicPr>
              <a:picLocks noChangeAspect="1"/>
            </p:cNvPicPr>
            <p:nvPr/>
          </p:nvPicPr>
          <p:blipFill>
            <a:blip r:embed="rId7"/>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30312955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539552" y="836712"/>
            <a:ext cx="7992888" cy="686919"/>
          </a:xfrm>
          <a:prstGeom prst="rect">
            <a:avLst/>
          </a:prstGeom>
        </p:spPr>
        <p:txBody>
          <a:bodyPr vert="horz" wrap="square" lIns="0" tIns="0" rIns="0" bIns="0" rtlCol="0">
            <a:spAutoFit/>
          </a:bodyPr>
          <a:lstStyle/>
          <a:p>
            <a:pPr algn="ctr">
              <a:lnSpc>
                <a:spcPts val="5862"/>
              </a:lnSpc>
            </a:pPr>
            <a:r>
              <a:rPr lang="es-CO" sz="4000" b="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LA FORMULA DEL LOGRO</a:t>
            </a:r>
          </a:p>
        </p:txBody>
      </p:sp>
      <p:sp>
        <p:nvSpPr>
          <p:cNvPr id="8" name="Rectángulo 7"/>
          <p:cNvSpPr/>
          <p:nvPr/>
        </p:nvSpPr>
        <p:spPr>
          <a:xfrm>
            <a:off x="645866" y="2148370"/>
            <a:ext cx="7488832" cy="646331"/>
          </a:xfrm>
          <a:prstGeom prst="rect">
            <a:avLst/>
          </a:prstGeom>
        </p:spPr>
        <p:txBody>
          <a:bodyPr wrap="square">
            <a:spAutoFit/>
          </a:bodyPr>
          <a:lstStyle/>
          <a:p>
            <a:pPr algn="just"/>
            <a:r>
              <a:rPr lang="es-CO" dirty="0">
                <a:latin typeface="Arial Narrow" panose="020B0606020202030204" pitchFamily="34" charset="0"/>
              </a:rPr>
              <a:t>Los componentes del Comportamiento Emprendedor pueden resumirse en tres elementos:</a:t>
            </a:r>
          </a:p>
        </p:txBody>
      </p:sp>
      <p:grpSp>
        <p:nvGrpSpPr>
          <p:cNvPr id="7" name="Grupo 6"/>
          <p:cNvGrpSpPr/>
          <p:nvPr/>
        </p:nvGrpSpPr>
        <p:grpSpPr>
          <a:xfrm>
            <a:off x="854936" y="3676444"/>
            <a:ext cx="7488832" cy="2056812"/>
            <a:chOff x="661239" y="3747173"/>
            <a:chExt cx="8136904" cy="1800200"/>
          </a:xfrm>
          <a:effectLst>
            <a:outerShdw blurRad="317500" dist="38100" dir="18900000" algn="bl" rotWithShape="0">
              <a:prstClr val="black">
                <a:alpha val="40000"/>
              </a:prstClr>
            </a:outerShdw>
          </a:effectLst>
        </p:grpSpPr>
        <p:sp>
          <p:nvSpPr>
            <p:cNvPr id="6" name="Rectángulo redondeado 5"/>
            <p:cNvSpPr/>
            <p:nvPr/>
          </p:nvSpPr>
          <p:spPr>
            <a:xfrm>
              <a:off x="661239" y="3747173"/>
              <a:ext cx="8136904" cy="1800200"/>
            </a:xfrm>
            <a:prstGeom prst="roundRect">
              <a:avLst/>
            </a:prstGeom>
            <a:scene3d>
              <a:camera prst="orthographicFront"/>
              <a:lightRig rig="threePt" dir="t"/>
            </a:scene3d>
            <a:sp3d prstMaterial="dkEdge">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Rectángulo 2"/>
            <p:cNvSpPr/>
            <p:nvPr/>
          </p:nvSpPr>
          <p:spPr>
            <a:xfrm>
              <a:off x="854936" y="3893220"/>
              <a:ext cx="7749511" cy="1508105"/>
            </a:xfrm>
            <a:prstGeom prst="rect">
              <a:avLst/>
            </a:prstGeom>
            <a:scene3d>
              <a:camera prst="orthographicFront"/>
              <a:lightRig rig="threePt" dir="t"/>
            </a:scene3d>
            <a:sp3d prstMaterial="dkEdge"/>
          </p:spPr>
          <p:txBody>
            <a:bodyPr wrap="square">
              <a:spAutoFit/>
            </a:bodyPr>
            <a:lstStyle/>
            <a:p>
              <a:pPr algn="ctr"/>
              <a:r>
                <a:rPr lang="es-CO" sz="2400" dirty="0">
                  <a:latin typeface="Arial Narrow" panose="020B0606020202030204" pitchFamily="34" charset="0"/>
                </a:rPr>
                <a:t>El Triángulo de la Responsabilidad  </a:t>
              </a:r>
              <a:r>
                <a:rPr lang="es-CO" sz="3200" b="1" dirty="0">
                  <a:effectLst>
                    <a:outerShdw blurRad="38100" dist="38100" dir="2700000" algn="tl">
                      <a:srgbClr val="000000">
                        <a:alpha val="43137"/>
                      </a:srgbClr>
                    </a:outerShdw>
                  </a:effectLst>
                  <a:latin typeface="Arial Narrow" panose="020B0606020202030204" pitchFamily="34" charset="0"/>
                </a:rPr>
                <a:t>+</a:t>
              </a:r>
              <a:r>
                <a:rPr lang="es-CO" sz="2400" dirty="0">
                  <a:latin typeface="Arial Narrow" panose="020B0606020202030204" pitchFamily="34" charset="0"/>
                </a:rPr>
                <a:t> Características Emprendedoras Personales  </a:t>
              </a:r>
              <a:r>
                <a:rPr lang="es-CO" sz="3200" b="1" dirty="0">
                  <a:effectLst>
                    <a:outerShdw blurRad="38100" dist="38100" dir="2700000" algn="tl">
                      <a:srgbClr val="000000">
                        <a:alpha val="43137"/>
                      </a:srgbClr>
                    </a:outerShdw>
                  </a:effectLst>
                  <a:latin typeface="Arial Narrow" panose="020B0606020202030204" pitchFamily="34" charset="0"/>
                </a:rPr>
                <a:t>+</a:t>
              </a:r>
              <a:r>
                <a:rPr lang="es-CO" sz="2400" dirty="0">
                  <a:latin typeface="Arial Narrow" panose="020B0606020202030204" pitchFamily="34" charset="0"/>
                </a:rPr>
                <a:t> Competencias Emprendedoras </a:t>
              </a:r>
              <a:r>
                <a:rPr lang="es-CO" sz="3200" b="1" dirty="0">
                  <a:effectLst>
                    <a:outerShdw blurRad="38100" dist="38100" dir="2700000" algn="tl">
                      <a:srgbClr val="000000">
                        <a:alpha val="43137"/>
                      </a:srgbClr>
                    </a:outerShdw>
                  </a:effectLst>
                  <a:latin typeface="Arial Narrow" panose="020B0606020202030204" pitchFamily="34" charset="0"/>
                </a:rPr>
                <a:t>= </a:t>
              </a:r>
              <a:r>
                <a:rPr lang="es-CO" sz="2800" dirty="0">
                  <a:latin typeface="Arial Narrow" panose="020B0606020202030204" pitchFamily="34" charset="0"/>
                </a:rPr>
                <a:t>L</a:t>
              </a:r>
              <a:r>
                <a:rPr lang="es-CO" sz="2400" dirty="0">
                  <a:latin typeface="Arial Narrow" panose="020B0606020202030204" pitchFamily="34" charset="0"/>
                </a:rPr>
                <a:t>a Fórmula del logro</a:t>
              </a:r>
            </a:p>
          </p:txBody>
        </p:sp>
      </p:grpSp>
      <p:sp>
        <p:nvSpPr>
          <p:cNvPr id="11" name="Rectángulo 10"/>
          <p:cNvSpPr/>
          <p:nvPr/>
        </p:nvSpPr>
        <p:spPr>
          <a:xfrm>
            <a:off x="513331" y="869860"/>
            <a:ext cx="7992888" cy="686919"/>
          </a:xfrm>
          <a:prstGeom prst="rect">
            <a:avLst/>
          </a:prstGeom>
        </p:spPr>
        <p:txBody>
          <a:bodyPr vert="horz" wrap="square" lIns="0" tIns="0" rIns="0" bIns="0" rtlCol="0">
            <a:spAutoFit/>
          </a:bodyPr>
          <a:lstStyle/>
          <a:p>
            <a:pPr algn="ctr">
              <a:lnSpc>
                <a:spcPts val="5862"/>
              </a:lnSpc>
            </a:pP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LA FORMULA DEL LOGRO</a:t>
            </a:r>
          </a:p>
        </p:txBody>
      </p:sp>
      <p:grpSp>
        <p:nvGrpSpPr>
          <p:cNvPr id="17" name="Grupo 16"/>
          <p:cNvGrpSpPr/>
          <p:nvPr/>
        </p:nvGrpSpPr>
        <p:grpSpPr>
          <a:xfrm>
            <a:off x="1514566" y="6377668"/>
            <a:ext cx="6945779" cy="480332"/>
            <a:chOff x="3460173" y="6324847"/>
            <a:chExt cx="5393313" cy="670104"/>
          </a:xfrm>
        </p:grpSpPr>
        <p:sp>
          <p:nvSpPr>
            <p:cNvPr id="18"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9" name="Imagen 18"/>
            <p:cNvPicPr>
              <a:picLocks noChangeAspect="1"/>
            </p:cNvPicPr>
            <p:nvPr/>
          </p:nvPicPr>
          <p:blipFill>
            <a:blip r:embed="rId2"/>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781348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rcador de contenido 3"/>
          <p:cNvPicPr>
            <a:picLocks noGrp="1" noChangeAspect="1"/>
          </p:cNvPicPr>
          <p:nvPr>
            <p:ph idx="1"/>
          </p:nvPr>
        </p:nvPicPr>
        <p:blipFill>
          <a:blip r:embed="rId2">
            <a:extLst>
              <a:ext uri="{BEBA8EAE-BF5A-486C-A8C5-ECC9F3942E4B}">
                <a14:imgProps xmlns:a14="http://schemas.microsoft.com/office/drawing/2010/main">
                  <a14:imgLayer r:embed="rId3">
                    <a14:imgEffect>
                      <a14:sharpenSoften amount="50000"/>
                    </a14:imgEffect>
                    <a14:imgEffect>
                      <a14:saturation sat="400000"/>
                    </a14:imgEffect>
                    <a14:imgEffect>
                      <a14:brightnessContrast bright="5000" contrast="60000"/>
                    </a14:imgEffect>
                  </a14:imgLayer>
                </a14:imgProps>
              </a:ext>
            </a:extLst>
          </a:blip>
          <a:stretch>
            <a:fillRect/>
          </a:stretch>
        </p:blipFill>
        <p:spPr>
          <a:xfrm>
            <a:off x="1843088" y="2160588"/>
            <a:ext cx="3881437" cy="3881437"/>
          </a:xfrm>
          <a:prstGeom prst="rect">
            <a:avLst/>
          </a:prstGeom>
        </p:spPr>
      </p:pic>
      <p:sp>
        <p:nvSpPr>
          <p:cNvPr id="6" name="Rectángulo 5"/>
          <p:cNvSpPr/>
          <p:nvPr/>
        </p:nvSpPr>
        <p:spPr>
          <a:xfrm>
            <a:off x="467544" y="309214"/>
            <a:ext cx="7992888" cy="1513235"/>
          </a:xfrm>
          <a:prstGeom prst="rect">
            <a:avLst/>
          </a:prstGeom>
        </p:spPr>
        <p:txBody>
          <a:bodyPr vert="horz" wrap="square" lIns="0" tIns="0" rIns="0" bIns="0" rtlCol="0">
            <a:spAutoFit/>
          </a:bodyPr>
          <a:lstStyle/>
          <a:p>
            <a:pPr algn="ctr">
              <a:lnSpc>
                <a:spcPts val="5862"/>
              </a:lnSpc>
            </a:pPr>
            <a:r>
              <a:rPr lang="es-CO" sz="4000" b="1" dirty="0">
                <a:solidFill>
                  <a:srgbClr val="000000"/>
                </a:solidFill>
                <a:effectLst>
                  <a:outerShdw blurRad="38100" dist="38100" dir="2700000" algn="tl">
                    <a:srgbClr val="000000">
                      <a:alpha val="43137"/>
                    </a:srgbClr>
                  </a:outerShdw>
                </a:effectLst>
                <a:latin typeface="Broadway" panose="04040905080B02020502" pitchFamily="82" charset="0"/>
                <a:cs typeface="ADQCCT+Calibri Bold"/>
              </a:rPr>
              <a:t>EL TRIANGULO DE LA RESPONSABILIDAD</a:t>
            </a:r>
          </a:p>
        </p:txBody>
      </p:sp>
      <p:sp>
        <p:nvSpPr>
          <p:cNvPr id="7" name="Rectángulo 6"/>
          <p:cNvSpPr/>
          <p:nvPr/>
        </p:nvSpPr>
        <p:spPr>
          <a:xfrm>
            <a:off x="803501" y="2190949"/>
            <a:ext cx="4032448" cy="1323439"/>
          </a:xfrm>
          <a:prstGeom prst="rect">
            <a:avLst/>
          </a:prstGeom>
        </p:spPr>
        <p:txBody>
          <a:bodyPr wrap="square">
            <a:spAutoFit/>
          </a:bodyPr>
          <a:lstStyle/>
          <a:p>
            <a:pPr algn="ctr"/>
            <a:r>
              <a:rPr lang="es-CO" sz="2000" b="1" dirty="0">
                <a:effectLst>
                  <a:outerShdw blurRad="38100" dist="38100" dir="2700000" algn="tl">
                    <a:srgbClr val="000000">
                      <a:alpha val="43137"/>
                    </a:srgbClr>
                  </a:outerShdw>
                </a:effectLst>
                <a:latin typeface="Arial Narrow" panose="020B0606020202030204" pitchFamily="34" charset="0"/>
              </a:rPr>
              <a:t>La fuerza interna que guía las acciones del emprendedor, y que marca la diferencia entre el éxito y el fracaso, se denomina responsabilidad</a:t>
            </a:r>
          </a:p>
        </p:txBody>
      </p:sp>
      <p:sp>
        <p:nvSpPr>
          <p:cNvPr id="8" name="Rectángulo 7"/>
          <p:cNvSpPr/>
          <p:nvPr/>
        </p:nvSpPr>
        <p:spPr>
          <a:xfrm>
            <a:off x="797852" y="4070114"/>
            <a:ext cx="3660333" cy="1323439"/>
          </a:xfrm>
          <a:prstGeom prst="rect">
            <a:avLst/>
          </a:prstGeom>
        </p:spPr>
        <p:txBody>
          <a:bodyPr wrap="square">
            <a:spAutoFit/>
          </a:bodyPr>
          <a:lstStyle/>
          <a:p>
            <a:pPr algn="ctr"/>
            <a:r>
              <a:rPr lang="es-CO" sz="2000" b="1" dirty="0">
                <a:effectLst>
                  <a:outerShdw blurRad="38100" dist="38100" dir="2700000" algn="tl">
                    <a:srgbClr val="000000">
                      <a:alpha val="43137"/>
                    </a:srgbClr>
                  </a:outerShdw>
                </a:effectLst>
                <a:latin typeface="Arial Narrow" panose="020B0606020202030204" pitchFamily="34" charset="0"/>
              </a:rPr>
              <a:t>La responsabilidad se desarrolla a partir de nuestros pensamientos, nuestros sentimientos y nuestras acciones</a:t>
            </a:r>
          </a:p>
        </p:txBody>
      </p:sp>
      <p:sp>
        <p:nvSpPr>
          <p:cNvPr id="9" name="Rectángulo 8"/>
          <p:cNvSpPr/>
          <p:nvPr/>
        </p:nvSpPr>
        <p:spPr>
          <a:xfrm>
            <a:off x="467544" y="344062"/>
            <a:ext cx="7992888" cy="1443537"/>
          </a:xfrm>
          <a:prstGeom prst="rect">
            <a:avLst/>
          </a:prstGeom>
        </p:spPr>
        <p:txBody>
          <a:bodyPr vert="horz" wrap="square" lIns="0" tIns="0" rIns="0" bIns="0" rtlCol="0">
            <a:spAutoFit/>
          </a:bodyPr>
          <a:lstStyle/>
          <a:p>
            <a:pPr algn="ctr">
              <a:lnSpc>
                <a:spcPts val="5862"/>
              </a:lnSpc>
            </a:pPr>
            <a:r>
              <a:rPr lang="es-CO" sz="4000" b="1" dirty="0">
                <a:solidFill>
                  <a:schemeClr val="accent2">
                    <a:lumMod val="75000"/>
                  </a:schemeClr>
                </a:solidFill>
                <a:effectLst>
                  <a:outerShdw blurRad="38100" dist="38100" dir="2700000" algn="tl">
                    <a:srgbClr val="000000">
                      <a:alpha val="43137"/>
                    </a:srgbClr>
                  </a:outerShdw>
                </a:effectLst>
                <a:latin typeface="Broadway" panose="04040905080B02020502" pitchFamily="82" charset="0"/>
                <a:cs typeface="ADQCCT+Calibri Bold"/>
              </a:rPr>
              <a:t>EL TRIANGULO DE LA RESPONSABILIDAD</a:t>
            </a:r>
          </a:p>
        </p:txBody>
      </p:sp>
      <p:sp>
        <p:nvSpPr>
          <p:cNvPr id="10" name="Elipse 9"/>
          <p:cNvSpPr/>
          <p:nvPr/>
        </p:nvSpPr>
        <p:spPr>
          <a:xfrm>
            <a:off x="6156176" y="3356992"/>
            <a:ext cx="1224136" cy="1152128"/>
          </a:xfrm>
          <a:prstGeom prst="ellipse">
            <a:avLst/>
          </a:prstGeom>
          <a:solidFill>
            <a:schemeClr val="bg1">
              <a:lumMod val="85000"/>
            </a:schemeClr>
          </a:solidFill>
          <a:effectLst>
            <a:outerShdw blurRad="50800" dist="25400" dir="18900000" algn="bl" rotWithShape="0">
              <a:prstClr val="black">
                <a:alpha val="40000"/>
              </a:prstClr>
            </a:outerShdw>
          </a:effectLst>
          <a:scene3d>
            <a:camera prst="orthographicFront"/>
            <a:lightRig rig="twoPt" dir="t"/>
          </a:scene3d>
          <a:sp3d prstMaterial="powder">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3600" b="1" dirty="0">
                <a:solidFill>
                  <a:srgbClr val="000099"/>
                </a:solidFill>
                <a:effectLst>
                  <a:outerShdw blurRad="38100" dist="38100" dir="2700000" algn="tl">
                    <a:srgbClr val="000000">
                      <a:alpha val="43137"/>
                    </a:srgbClr>
                  </a:outerShdw>
                </a:effectLst>
              </a:rPr>
              <a:t>R</a:t>
            </a:r>
          </a:p>
        </p:txBody>
      </p:sp>
      <p:grpSp>
        <p:nvGrpSpPr>
          <p:cNvPr id="12" name="Grupo 11"/>
          <p:cNvGrpSpPr/>
          <p:nvPr/>
        </p:nvGrpSpPr>
        <p:grpSpPr>
          <a:xfrm>
            <a:off x="1514566" y="6377668"/>
            <a:ext cx="6945779" cy="480332"/>
            <a:chOff x="3460173" y="6324847"/>
            <a:chExt cx="5393313" cy="670104"/>
          </a:xfrm>
        </p:grpSpPr>
        <p:sp>
          <p:nvSpPr>
            <p:cNvPr id="17" name="object 4"/>
            <p:cNvSpPr txBox="1"/>
            <p:nvPr/>
          </p:nvSpPr>
          <p:spPr>
            <a:xfrm>
              <a:off x="3460173" y="6476123"/>
              <a:ext cx="5276472" cy="518828"/>
            </a:xfrm>
            <a:prstGeom prst="rect">
              <a:avLst/>
            </a:prstGeom>
          </p:spPr>
          <p:txBody>
            <a:bodyPr vert="horz" wrap="square" lIns="0" tIns="0" rIns="0" bIns="0" rtlCol="0">
              <a:spAutoFit/>
            </a:bodyPr>
            <a:lstStyle/>
            <a:p>
              <a:pPr marL="214883" marR="0">
                <a:lnSpc>
                  <a:spcPts val="2929"/>
                </a:lnSpc>
                <a:spcBef>
                  <a:spcPts val="0"/>
                </a:spcBef>
                <a:spcAft>
                  <a:spcPts val="0"/>
                </a:spcAft>
              </a:pPr>
              <a:r>
                <a:rPr lang="es-CO" sz="1600" b="1" dirty="0">
                  <a:latin typeface="Corbel Light" panose="020B0303020204020204" pitchFamily="34" charset="0"/>
                  <a:cs typeface="ADQCCT+Calibri Bold"/>
                </a:rPr>
                <a:t>                               </a:t>
              </a:r>
              <a:r>
                <a:rPr sz="1600" b="1" dirty="0">
                  <a:latin typeface="Corbel Light" panose="020B0303020204020204" pitchFamily="34" charset="0"/>
                  <a:cs typeface="ADQCCT+Calibri Bold"/>
                </a:rPr>
                <a:t>EMPREND</a:t>
              </a:r>
              <a:r>
                <a:rPr lang="es-CO" sz="1600" b="1" dirty="0">
                  <a:latin typeface="Corbel Light" panose="020B0303020204020204" pitchFamily="34" charset="0"/>
                  <a:cs typeface="ADQCCT+Calibri Bold"/>
                </a:rPr>
                <a:t>IMIENTO       LUZ MERY TRUJILLO RIVERA</a:t>
              </a:r>
            </a:p>
          </p:txBody>
        </p:sp>
        <p:pic>
          <p:nvPicPr>
            <p:cNvPr id="18" name="Imagen 17"/>
            <p:cNvPicPr>
              <a:picLocks noChangeAspect="1"/>
            </p:cNvPicPr>
            <p:nvPr/>
          </p:nvPicPr>
          <p:blipFill>
            <a:blip r:embed="rId4"/>
            <a:stretch>
              <a:fillRect/>
            </a:stretch>
          </p:blipFill>
          <p:spPr>
            <a:xfrm>
              <a:off x="8280377" y="6324847"/>
              <a:ext cx="573109" cy="573109"/>
            </a:xfrm>
            <a:prstGeom prst="rect">
              <a:avLst/>
            </a:prstGeom>
          </p:spPr>
        </p:pic>
      </p:grpSp>
    </p:spTree>
    <p:extLst>
      <p:ext uri="{BB962C8B-B14F-4D97-AF65-F5344CB8AC3E}">
        <p14:creationId xmlns:p14="http://schemas.microsoft.com/office/powerpoint/2010/main" val="2746774962"/>
      </p:ext>
    </p:extLst>
  </p:cSld>
  <p:clrMapOvr>
    <a:masterClrMapping/>
  </p:clrMapOvr>
</p:sld>
</file>

<file path=ppt/theme/theme1.xml><?xml version="1.0" encoding="utf-8"?>
<a:theme xmlns:a="http://schemas.openxmlformats.org/drawingml/2006/main" name="Faceta">
  <a:themeElements>
    <a:clrScheme name="Faceta">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a">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a">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1272</TotalTime>
  <Words>1271</Words>
  <Application>Microsoft Office PowerPoint</Application>
  <PresentationFormat>Presentación en pantalla (4:3)</PresentationFormat>
  <Paragraphs>111</Paragraphs>
  <Slides>17</Slides>
  <Notes>4</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17</vt:i4>
      </vt:variant>
    </vt:vector>
  </HeadingPairs>
  <TitlesOfParts>
    <vt:vector size="27" baseType="lpstr">
      <vt:lpstr>Trebuchet MS</vt:lpstr>
      <vt:lpstr>Arial</vt:lpstr>
      <vt:lpstr>Wingdings</vt:lpstr>
      <vt:lpstr>ADQCCT+Calibri Bold</vt:lpstr>
      <vt:lpstr>Wingdings 3</vt:lpstr>
      <vt:lpstr>Arial Narrow</vt:lpstr>
      <vt:lpstr>Corbel Light</vt:lpstr>
      <vt:lpstr>Calibri</vt:lpstr>
      <vt:lpstr>Broadway</vt:lpstr>
      <vt:lpstr>Faceta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DIMESIONES EMPRENDEDORAS</vt:lpstr>
      <vt:lpstr>Presentación de PowerPoint</vt:lpstr>
      <vt:lpstr>DIMESIONES EMPRENDEDORAS</vt:lpstr>
      <vt:lpstr>Presentación de PowerPoint</vt:lpstr>
      <vt:lpstr>Presentación de PowerPoint</vt:lpstr>
      <vt:lpstr>TEST  EMPRENDEDOR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PowerPoint</dc:title>
  <dc:creator>PC</dc:creator>
  <cp:lastModifiedBy>merytru</cp:lastModifiedBy>
  <cp:revision>69</cp:revision>
  <cp:lastPrinted>2023-02-21T17:08:28Z</cp:lastPrinted>
  <dcterms:modified xsi:type="dcterms:W3CDTF">2025-04-02T23:50:43Z</dcterms:modified>
</cp:coreProperties>
</file>