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30"/>
  </p:notesMasterIdLst>
  <p:sldIdLst>
    <p:sldId id="256" r:id="rId2"/>
    <p:sldId id="266" r:id="rId3"/>
    <p:sldId id="280" r:id="rId4"/>
    <p:sldId id="257" r:id="rId5"/>
    <p:sldId id="258" r:id="rId6"/>
    <p:sldId id="260" r:id="rId7"/>
    <p:sldId id="265" r:id="rId8"/>
    <p:sldId id="261" r:id="rId9"/>
    <p:sldId id="264" r:id="rId10"/>
    <p:sldId id="268" r:id="rId11"/>
    <p:sldId id="267" r:id="rId12"/>
    <p:sldId id="269" r:id="rId13"/>
    <p:sldId id="270" r:id="rId14"/>
    <p:sldId id="271" r:id="rId15"/>
    <p:sldId id="272" r:id="rId16"/>
    <p:sldId id="273" r:id="rId17"/>
    <p:sldId id="274" r:id="rId18"/>
    <p:sldId id="262" r:id="rId19"/>
    <p:sldId id="275" r:id="rId20"/>
    <p:sldId id="281" r:id="rId21"/>
    <p:sldId id="276" r:id="rId22"/>
    <p:sldId id="277" r:id="rId23"/>
    <p:sldId id="278" r:id="rId24"/>
    <p:sldId id="279" r:id="rId25"/>
    <p:sldId id="282" r:id="rId26"/>
    <p:sldId id="283" r:id="rId27"/>
    <p:sldId id="285" r:id="rId28"/>
    <p:sldId id="284" r:id="rId29"/>
  </p:sldIdLst>
  <p:sldSz cx="14630400" cy="8229600"/>
  <p:notesSz cx="8229600" cy="14630400"/>
  <p:embeddedFontLst>
    <p:embeddedFont>
      <p:font typeface="Aptos" panose="020B0004020202020204" pitchFamily="34" charset="0"/>
      <p:regular r:id="rId31"/>
      <p:bold r:id="rId32"/>
      <p:italic r:id="rId33"/>
      <p:boldItalic r:id="rId34"/>
    </p:embeddedFont>
    <p:embeddedFont>
      <p:font typeface="Calibri" panose="020F0502020204030204" pitchFamily="34" charset="0"/>
      <p:regular r:id="rId35"/>
      <p:bold r:id="rId36"/>
      <p:italic r:id="rId37"/>
      <p:boldItalic r:id="rId38"/>
    </p:embeddedFont>
    <p:embeddedFont>
      <p:font typeface="Garamond" panose="02020404030301010803" pitchFamily="18" charset="0"/>
      <p:regular r:id="rId39"/>
      <p:bold r:id="rId40"/>
      <p:italic r:id="rId41"/>
      <p:boldItalic r:id="rId42"/>
    </p:embeddedFont>
    <p:embeddedFont>
      <p:font typeface="Inter" panose="020B0604020202020204" charset="0"/>
      <p:regular r:id="rId43"/>
    </p:embeddedFont>
    <p:embeddedFont>
      <p:font typeface="Roboto" panose="02000000000000000000" pitchFamily="2" charset="0"/>
      <p:regular r:id="rId44"/>
      <p:bold r:id="rId45"/>
      <p:italic r:id="rId46"/>
      <p:boldItalic r:id="rId47"/>
    </p:embeddedFont>
  </p:embeddedFontLst>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0" autoAdjust="0"/>
    <p:restoredTop sz="94664"/>
  </p:normalViewPr>
  <p:slideViewPr>
    <p:cSldViewPr snapToGrid="0" snapToObjects="1">
      <p:cViewPr varScale="1">
        <p:scale>
          <a:sx n="54" d="100"/>
          <a:sy n="54" d="100"/>
        </p:scale>
        <p:origin x="88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9.fntdata"/><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font" Target="fonts/font17.fnt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font" Target="fonts/font16.fntdata"/><Relationship Id="rId20" Type="http://schemas.openxmlformats.org/officeDocument/2006/relationships/slide" Target="slides/slide19.xml"/><Relationship Id="rId41"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8451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dirty="0"/>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39869693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23511436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23159164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3659389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42377621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8123310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3198259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8857740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dirty="0"/>
          </a:p>
        </p:txBody>
      </p:sp>
    </p:spTree>
    <p:extLst>
      <p:ext uri="{BB962C8B-B14F-4D97-AF65-F5344CB8AC3E}">
        <p14:creationId xmlns:p14="http://schemas.microsoft.com/office/powerpoint/2010/main" val="1954072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dirty="0"/>
          </a:p>
        </p:txBody>
      </p:sp>
    </p:spTree>
    <p:extLst>
      <p:ext uri="{BB962C8B-B14F-4D97-AF65-F5344CB8AC3E}">
        <p14:creationId xmlns:p14="http://schemas.microsoft.com/office/powerpoint/2010/main" val="3914223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4992184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dirty="0"/>
          </a:p>
        </p:txBody>
      </p:sp>
    </p:spTree>
    <p:extLst>
      <p:ext uri="{BB962C8B-B14F-4D97-AF65-F5344CB8AC3E}">
        <p14:creationId xmlns:p14="http://schemas.microsoft.com/office/powerpoint/2010/main" val="43780943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33526896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3551376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34256298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2951647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36362920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21019637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840216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846284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2542727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4630400" cy="8229600"/>
          </a:xfrm>
          <a:prstGeom prst="rect">
            <a:avLst/>
          </a:prstGeom>
        </p:spPr>
      </p:pic>
      <p:sp>
        <p:nvSpPr>
          <p:cNvPr id="3" name="Shape 0"/>
          <p:cNvSpPr/>
          <p:nvPr/>
        </p:nvSpPr>
        <p:spPr>
          <a:xfrm>
            <a:off x="0" y="0"/>
            <a:ext cx="14630400" cy="82296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2839215" y="7749540"/>
            <a:ext cx="1722605" cy="411480"/>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330053"/>
            <a:ext cx="7556421" cy="1488519"/>
          </a:xfrm>
          <a:prstGeom prst="rect">
            <a:avLst/>
          </a:prstGeom>
          <a:noFill/>
          <a:ln/>
        </p:spPr>
        <p:txBody>
          <a:bodyPr wrap="square" lIns="0" tIns="0" rIns="0" bIns="0" rtlCol="0" anchor="t"/>
          <a:lstStyle/>
          <a:p>
            <a:pPr marL="0" indent="0">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Indicadores Plan de Desarrollo: Ejecución 2024</a:t>
            </a:r>
            <a:endParaRPr lang="en-US" sz="4650" dirty="0">
              <a:latin typeface="Garamond" panose="02020404030301010803" pitchFamily="18" charset="0"/>
            </a:endParaRPr>
          </a:p>
        </p:txBody>
      </p:sp>
      <p:sp>
        <p:nvSpPr>
          <p:cNvPr id="4" name="Text 1"/>
          <p:cNvSpPr/>
          <p:nvPr/>
        </p:nvSpPr>
        <p:spPr>
          <a:xfrm>
            <a:off x="793790" y="4158734"/>
            <a:ext cx="7556421" cy="1088708"/>
          </a:xfrm>
          <a:prstGeom prst="rect">
            <a:avLst/>
          </a:prstGeom>
          <a:noFill/>
          <a:ln/>
        </p:spPr>
        <p:txBody>
          <a:bodyPr wrap="square" lIns="0" tIns="0" rIns="0" bIns="0" rtlCol="0" anchor="t"/>
          <a:lstStyle/>
          <a:p>
            <a:pPr marL="0" indent="0" algn="just">
              <a:lnSpc>
                <a:spcPts val="2850"/>
              </a:lnSpc>
              <a:buNone/>
            </a:pPr>
            <a:r>
              <a:rPr lang="en-US" sz="1750" dirty="0">
                <a:solidFill>
                  <a:srgbClr val="272525"/>
                </a:solidFill>
                <a:latin typeface="Garamond" panose="02020404030301010803" pitchFamily="18" charset="0"/>
                <a:ea typeface="Inter" pitchFamily="34" charset="-122"/>
                <a:cs typeface="Inter" pitchFamily="34" charset="-120"/>
              </a:rPr>
              <a:t>Este documento presenta las iniciativas del 2024 que se ejecutaran en el año 2025, conforme a las metas del Plan de Desarrollo Local de Sumapaz, incluyendo las actividades y responsables de cada proyecto.</a:t>
            </a:r>
            <a:endParaRPr lang="en-US" sz="1750" dirty="0">
              <a:latin typeface="Garamond" panose="02020404030301010803" pitchFamily="18" charset="0"/>
            </a:endParaRPr>
          </a:p>
        </p:txBody>
      </p:sp>
      <p:sp>
        <p:nvSpPr>
          <p:cNvPr id="5" name="Shape 2"/>
          <p:cNvSpPr/>
          <p:nvPr/>
        </p:nvSpPr>
        <p:spPr>
          <a:xfrm>
            <a:off x="793790" y="5875960"/>
            <a:ext cx="362903" cy="362903"/>
          </a:xfrm>
          <a:prstGeom prst="roundRect">
            <a:avLst>
              <a:gd name="adj" fmla="val 25194296"/>
            </a:avLst>
          </a:prstGeom>
          <a:solidFill>
            <a:srgbClr val="EB4D4A"/>
          </a:solidFill>
          <a:ln w="7620">
            <a:solidFill>
              <a:srgbClr val="FFFFFF"/>
            </a:solidFill>
            <a:prstDash val="solid"/>
          </a:ln>
        </p:spPr>
      </p:sp>
      <p:sp>
        <p:nvSpPr>
          <p:cNvPr id="6" name="Text 3"/>
          <p:cNvSpPr/>
          <p:nvPr/>
        </p:nvSpPr>
        <p:spPr>
          <a:xfrm>
            <a:off x="915591" y="6008596"/>
            <a:ext cx="119182" cy="97512"/>
          </a:xfrm>
          <a:prstGeom prst="rect">
            <a:avLst/>
          </a:prstGeom>
          <a:noFill/>
          <a:ln/>
        </p:spPr>
        <p:txBody>
          <a:bodyPr wrap="none" lIns="0" tIns="0" rIns="0" bIns="0" rtlCol="0" anchor="t"/>
          <a:lstStyle/>
          <a:p>
            <a:pPr marL="0" indent="0" algn="ctr">
              <a:lnSpc>
                <a:spcPts val="750"/>
              </a:lnSpc>
              <a:buNone/>
            </a:pPr>
            <a:r>
              <a:rPr lang="en-US" sz="750" dirty="0">
                <a:solidFill>
                  <a:srgbClr val="FFFFFF"/>
                </a:solidFill>
                <a:latin typeface="Garamond" panose="02020404030301010803" pitchFamily="18" charset="0"/>
                <a:ea typeface="Inter Medium" pitchFamily="34" charset="-122"/>
                <a:cs typeface="Inter Medium" pitchFamily="34" charset="-120"/>
              </a:rPr>
              <a:t>JS</a:t>
            </a:r>
            <a:endParaRPr lang="en-US" sz="750" dirty="0">
              <a:latin typeface="Garamond" panose="02020404030301010803" pitchFamily="18" charset="0"/>
            </a:endParaRPr>
          </a:p>
        </p:txBody>
      </p:sp>
      <p:sp>
        <p:nvSpPr>
          <p:cNvPr id="7" name="Text 4"/>
          <p:cNvSpPr/>
          <p:nvPr/>
        </p:nvSpPr>
        <p:spPr>
          <a:xfrm>
            <a:off x="1270040" y="5859054"/>
            <a:ext cx="2438043" cy="396835"/>
          </a:xfrm>
          <a:prstGeom prst="rect">
            <a:avLst/>
          </a:prstGeom>
          <a:noFill/>
          <a:ln/>
        </p:spPr>
        <p:txBody>
          <a:bodyPr wrap="none" lIns="0" tIns="0" rIns="0" bIns="0" rtlCol="0" anchor="t"/>
          <a:lstStyle/>
          <a:p>
            <a:pPr marL="0" indent="0" algn="l">
              <a:lnSpc>
                <a:spcPts val="3100"/>
              </a:lnSpc>
              <a:buNone/>
            </a:pPr>
            <a:r>
              <a:rPr lang="en-US" sz="2800" b="1" dirty="0">
                <a:solidFill>
                  <a:srgbClr val="272525"/>
                </a:solidFill>
                <a:latin typeface="Garamond" panose="02020404030301010803" pitchFamily="18" charset="0"/>
                <a:ea typeface="Inter Bold" pitchFamily="34" charset="-122"/>
                <a:cs typeface="Inter Bold" pitchFamily="34" charset="-120"/>
              </a:rPr>
              <a:t>Equipo de Mujer y género</a:t>
            </a:r>
            <a:endParaRPr lang="en-US" sz="2800" b="1" dirty="0">
              <a:latin typeface="Garamond" panose="02020404030301010803"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3761163" y="434058"/>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ESCUELA DE FORMACIÓN</a:t>
            </a:r>
          </a:p>
        </p:txBody>
      </p:sp>
      <p:sp>
        <p:nvSpPr>
          <p:cNvPr id="5" name="Text 2"/>
          <p:cNvSpPr/>
          <p:nvPr/>
        </p:nvSpPr>
        <p:spPr>
          <a:xfrm>
            <a:off x="1181715" y="3516407"/>
            <a:ext cx="3874379" cy="1245904"/>
          </a:xfrm>
          <a:prstGeom prst="rect">
            <a:avLst/>
          </a:prstGeom>
          <a:noFill/>
          <a:ln/>
        </p:spPr>
        <p:txBody>
          <a:bodyPr wrap="square" lIns="0" tIns="0" rIns="0" bIns="0" rtlCol="0" anchor="t"/>
          <a:lstStyle/>
          <a:p>
            <a:pPr marL="0" indent="0">
              <a:lnSpc>
                <a:spcPts val="1850"/>
              </a:lnSpc>
              <a:buNone/>
            </a:pPr>
            <a:r>
              <a:rPr lang="en-US" sz="1600" b="1" dirty="0">
                <a:solidFill>
                  <a:srgbClr val="272525"/>
                </a:solidFill>
                <a:latin typeface="Garamond" panose="02020404030301010803" pitchFamily="18" charset="0"/>
                <a:ea typeface="Inter" pitchFamily="34" charset="-122"/>
              </a:rPr>
              <a:t>Código y nombre de la propuesta: </a:t>
            </a:r>
            <a:r>
              <a:rPr lang="en-US" sz="1600" dirty="0">
                <a:solidFill>
                  <a:srgbClr val="272525"/>
                </a:solidFill>
                <a:latin typeface="Garamond" panose="02020404030301010803" pitchFamily="18" charset="0"/>
                <a:ea typeface="Inter" pitchFamily="34" charset="-122"/>
              </a:rPr>
              <a:t> 44677
Escuela de </a:t>
            </a:r>
            <a:r>
              <a:rPr lang="en-US" sz="1600" dirty="0" err="1">
                <a:solidFill>
                  <a:srgbClr val="272525"/>
                </a:solidFill>
                <a:latin typeface="Garamond" panose="02020404030301010803" pitchFamily="18" charset="0"/>
                <a:ea typeface="Inter" pitchFamily="34" charset="-122"/>
              </a:rPr>
              <a:t>formación</a:t>
            </a:r>
            <a:r>
              <a:rPr lang="en-US" sz="1600" dirty="0">
                <a:solidFill>
                  <a:srgbClr val="272525"/>
                </a:solidFill>
                <a:latin typeface="Garamond" panose="02020404030301010803" pitchFamily="18" charset="0"/>
                <a:ea typeface="Inter" pitchFamily="34" charset="-122"/>
              </a:rPr>
              <a:t> </a:t>
            </a:r>
            <a:r>
              <a:rPr lang="en-US" sz="1600" dirty="0" err="1">
                <a:solidFill>
                  <a:srgbClr val="272525"/>
                </a:solidFill>
                <a:latin typeface="Garamond" panose="02020404030301010803" pitchFamily="18" charset="0"/>
                <a:ea typeface="Inter" pitchFamily="34" charset="-122"/>
              </a:rPr>
              <a:t>política</a:t>
            </a:r>
            <a:r>
              <a:rPr lang="en-US" sz="1600" dirty="0">
                <a:solidFill>
                  <a:srgbClr val="272525"/>
                </a:solidFill>
                <a:latin typeface="Garamond" panose="02020404030301010803" pitchFamily="18" charset="0"/>
                <a:ea typeface="Inter" pitchFamily="34" charset="-122"/>
              </a:rPr>
              <a:t> para </a:t>
            </a:r>
            <a:r>
              <a:rPr lang="en-US" sz="1600" dirty="0" err="1">
                <a:solidFill>
                  <a:srgbClr val="272525"/>
                </a:solidFill>
                <a:latin typeface="Garamond" panose="02020404030301010803" pitchFamily="18" charset="0"/>
                <a:ea typeface="Inter" pitchFamily="34" charset="-122"/>
              </a:rPr>
              <a:t>todas</a:t>
            </a:r>
            <a:r>
              <a:rPr lang="en-US" sz="1600" dirty="0">
                <a:solidFill>
                  <a:srgbClr val="272525"/>
                </a:solidFill>
                <a:latin typeface="Garamond" panose="02020404030301010803" pitchFamily="18" charset="0"/>
                <a:ea typeface="Inter" pitchFamily="34" charset="-122"/>
              </a:rPr>
              <a:t> las </a:t>
            </a:r>
            <a:r>
              <a:rPr lang="en-US" sz="1600" dirty="0" err="1">
                <a:solidFill>
                  <a:srgbClr val="272525"/>
                </a:solidFill>
                <a:latin typeface="Garamond" panose="02020404030301010803" pitchFamily="18" charset="0"/>
                <a:ea typeface="Inter" pitchFamily="34" charset="-122"/>
              </a:rPr>
              <a:t>mujeres</a:t>
            </a:r>
            <a:r>
              <a:rPr lang="en-US" sz="1400" dirty="0">
                <a:solidFill>
                  <a:srgbClr val="272525"/>
                </a:solidFill>
                <a:latin typeface="Garamond" panose="02020404030301010803" pitchFamily="18" charset="0"/>
                <a:ea typeface="Inter" pitchFamily="34" charset="-122"/>
              </a:rPr>
              <a:t>.</a:t>
            </a:r>
            <a:endParaRPr lang="en-US" dirty="0">
              <a:latin typeface="Garamond" panose="02020404030301010803" pitchFamily="18" charset="0"/>
              <a:cs typeface="Times New Roman" panose="02020603050405020304" pitchFamily="18" charset="0"/>
            </a:endParaRPr>
          </a:p>
        </p:txBody>
      </p:sp>
      <p:sp>
        <p:nvSpPr>
          <p:cNvPr id="6" name="Shape 3"/>
          <p:cNvSpPr/>
          <p:nvPr/>
        </p:nvSpPr>
        <p:spPr>
          <a:xfrm>
            <a:off x="5972630" y="5386556"/>
            <a:ext cx="8099822" cy="15240"/>
          </a:xfrm>
          <a:prstGeom prst="roundRect">
            <a:avLst>
              <a:gd name="adj" fmla="val 411177"/>
            </a:avLst>
          </a:prstGeom>
          <a:solidFill>
            <a:srgbClr val="B2D4E5"/>
          </a:solidFill>
          <a:ln/>
        </p:spPr>
      </p:sp>
      <p:sp>
        <p:nvSpPr>
          <p:cNvPr id="7" name="Shape 4"/>
          <p:cNvSpPr/>
          <p:nvPr/>
        </p:nvSpPr>
        <p:spPr>
          <a:xfrm>
            <a:off x="7952520" y="4864526"/>
            <a:ext cx="15240" cy="522089"/>
          </a:xfrm>
          <a:prstGeom prst="roundRect">
            <a:avLst>
              <a:gd name="adj" fmla="val 411177"/>
            </a:avLst>
          </a:prstGeom>
          <a:solidFill>
            <a:srgbClr val="B2D4E5"/>
          </a:solidFill>
          <a:ln/>
        </p:spPr>
      </p:sp>
      <p:sp>
        <p:nvSpPr>
          <p:cNvPr id="8" name="Shape 5"/>
          <p:cNvSpPr/>
          <p:nvPr/>
        </p:nvSpPr>
        <p:spPr>
          <a:xfrm>
            <a:off x="7792381" y="5218737"/>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7909896" y="5268982"/>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6453999" y="2959181"/>
            <a:ext cx="3012281"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Ejercicio</a:t>
            </a:r>
            <a:r>
              <a:rPr lang="en-US" sz="1850" b="1" dirty="0">
                <a:solidFill>
                  <a:srgbClr val="272525"/>
                </a:solidFill>
                <a:latin typeface="Garamond" panose="02020404030301010803" pitchFamily="18" charset="0"/>
                <a:ea typeface="Petrona Bold" pitchFamily="34" charset="-122"/>
              </a:rPr>
              <a:t> de </a:t>
            </a:r>
            <a:r>
              <a:rPr lang="en-US" sz="1850" b="1" dirty="0" err="1">
                <a:solidFill>
                  <a:srgbClr val="272525"/>
                </a:solidFill>
                <a:latin typeface="Garamond" panose="02020404030301010803" pitchFamily="18" charset="0"/>
                <a:ea typeface="Petrona Bold" pitchFamily="34" charset="-122"/>
              </a:rPr>
              <a:t>Formación</a:t>
            </a:r>
            <a:endParaRPr lang="en-US" sz="1850" dirty="0">
              <a:latin typeface="Garamond" panose="02020404030301010803" pitchFamily="18" charset="0"/>
            </a:endParaRPr>
          </a:p>
        </p:txBody>
      </p:sp>
      <p:sp>
        <p:nvSpPr>
          <p:cNvPr id="11" name="Text 8"/>
          <p:cNvSpPr/>
          <p:nvPr/>
        </p:nvSpPr>
        <p:spPr>
          <a:xfrm>
            <a:off x="6121815" y="3505946"/>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Realizaremos</a:t>
            </a:r>
            <a:r>
              <a:rPr lang="en-US" sz="1400" dirty="0">
                <a:solidFill>
                  <a:srgbClr val="272525"/>
                </a:solidFill>
                <a:latin typeface="Garamond" panose="02020404030301010803" pitchFamily="18" charset="0"/>
                <a:ea typeface="Inter" pitchFamily="34" charset="-122"/>
                <a:cs typeface="Inter" pitchFamily="34" charset="-120"/>
              </a:rPr>
              <a:t> actividades de </a:t>
            </a:r>
            <a:r>
              <a:rPr lang="en-US" sz="1400" dirty="0" err="1">
                <a:solidFill>
                  <a:srgbClr val="272525"/>
                </a:solidFill>
                <a:latin typeface="Garamond" panose="02020404030301010803" pitchFamily="18" charset="0"/>
                <a:ea typeface="Inter" pitchFamily="34" charset="-122"/>
                <a:cs typeface="Inter" pitchFamily="34" charset="-120"/>
              </a:rPr>
              <a:t>formación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política</a:t>
            </a:r>
            <a:r>
              <a:rPr lang="en-US" sz="1400" dirty="0">
                <a:solidFill>
                  <a:srgbClr val="272525"/>
                </a:solidFill>
                <a:latin typeface="Garamond" panose="02020404030301010803" pitchFamily="18" charset="0"/>
                <a:ea typeface="Inter" pitchFamily="34" charset="-122"/>
                <a:cs typeface="Inter" pitchFamily="34" charset="-120"/>
              </a:rPr>
              <a:t> para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localidad</a:t>
            </a:r>
            <a:r>
              <a:rPr lang="en-US" sz="1400" dirty="0">
                <a:solidFill>
                  <a:srgbClr val="272525"/>
                </a:solidFill>
                <a:latin typeface="Garamond" panose="02020404030301010803" pitchFamily="18" charset="0"/>
                <a:ea typeface="Inter" pitchFamily="34" charset="-122"/>
                <a:cs typeface="Inter" pitchFamily="34" charset="-120"/>
              </a:rPr>
              <a:t> sin </a:t>
            </a:r>
            <a:r>
              <a:rPr lang="en-US" sz="1400" dirty="0" err="1">
                <a:solidFill>
                  <a:srgbClr val="272525"/>
                </a:solidFill>
                <a:latin typeface="Garamond" panose="02020404030301010803" pitchFamily="18" charset="0"/>
                <a:ea typeface="Inter" pitchFamily="34" charset="-122"/>
                <a:cs typeface="Inter" pitchFamily="34" charset="-120"/>
              </a:rPr>
              <a:t>excepción</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su</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participación</a:t>
            </a:r>
            <a:r>
              <a:rPr lang="en-US" sz="1400" dirty="0">
                <a:solidFill>
                  <a:srgbClr val="272525"/>
                </a:solidFill>
                <a:latin typeface="Garamond" panose="02020404030301010803" pitchFamily="18" charset="0"/>
                <a:ea typeface="Inter" pitchFamily="34" charset="-122"/>
                <a:cs typeface="Inter" pitchFamily="34" charset="-120"/>
              </a:rPr>
              <a:t>, con el </a:t>
            </a:r>
            <a:r>
              <a:rPr lang="en-US" sz="1400" dirty="0" err="1">
                <a:solidFill>
                  <a:srgbClr val="272525"/>
                </a:solidFill>
                <a:latin typeface="Garamond" panose="02020404030301010803" pitchFamily="18" charset="0"/>
                <a:ea typeface="Inter" pitchFamily="34" charset="-122"/>
                <a:cs typeface="Inter" pitchFamily="34" charset="-120"/>
              </a:rPr>
              <a:t>objetivo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empoderar</a:t>
            </a:r>
            <a:r>
              <a:rPr lang="en-US" sz="1400" dirty="0">
                <a:solidFill>
                  <a:srgbClr val="272525"/>
                </a:solidFill>
                <a:latin typeface="Garamond" panose="02020404030301010803" pitchFamily="18" charset="0"/>
                <a:ea typeface="Inter" pitchFamily="34" charset="-122"/>
                <a:cs typeface="Inter" pitchFamily="34" charset="-120"/>
              </a:rPr>
              <a:t> en acciones contra el </a:t>
            </a:r>
            <a:r>
              <a:rPr lang="en-US" sz="1400" dirty="0" err="1">
                <a:solidFill>
                  <a:srgbClr val="272525"/>
                </a:solidFill>
                <a:latin typeface="Garamond" panose="02020404030301010803" pitchFamily="18" charset="0"/>
                <a:ea typeface="Inter" pitchFamily="34" charset="-122"/>
                <a:cs typeface="Inter" pitchFamily="34" charset="-120"/>
              </a:rPr>
              <a:t>feminicidio</a:t>
            </a:r>
            <a:r>
              <a:rPr lang="en-US" sz="1400" dirty="0">
                <a:solidFill>
                  <a:srgbClr val="272525"/>
                </a:solidFill>
                <a:latin typeface="Garamond" panose="02020404030301010803" pitchFamily="18" charset="0"/>
                <a:ea typeface="Inter" pitchFamily="34" charset="-122"/>
                <a:cs typeface="Inter" pitchFamily="34" charset="-120"/>
              </a:rPr>
              <a:t> y la </a:t>
            </a:r>
            <a:r>
              <a:rPr lang="en-US" sz="1400" dirty="0" err="1">
                <a:solidFill>
                  <a:srgbClr val="272525"/>
                </a:solidFill>
                <a:latin typeface="Garamond" panose="02020404030301010803" pitchFamily="18" charset="0"/>
                <a:ea typeface="Inter" pitchFamily="34" charset="-122"/>
                <a:cs typeface="Inter" pitchFamily="34" charset="-120"/>
              </a:rPr>
              <a:t>violencia</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2" name="Shape 9"/>
          <p:cNvSpPr/>
          <p:nvPr/>
        </p:nvSpPr>
        <p:spPr>
          <a:xfrm>
            <a:off x="10014683" y="5386496"/>
            <a:ext cx="15240" cy="522089"/>
          </a:xfrm>
          <a:prstGeom prst="roundRect">
            <a:avLst>
              <a:gd name="adj" fmla="val 411177"/>
            </a:avLst>
          </a:prstGeom>
          <a:solidFill>
            <a:srgbClr val="B2D4E5"/>
          </a:solidFill>
          <a:ln/>
        </p:spPr>
      </p:sp>
      <p:sp>
        <p:nvSpPr>
          <p:cNvPr id="13" name="Shape 10"/>
          <p:cNvSpPr/>
          <p:nvPr/>
        </p:nvSpPr>
        <p:spPr>
          <a:xfrm>
            <a:off x="9854544" y="5218737"/>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9955747" y="5268982"/>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8703448" y="6057830"/>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cs typeface="Petrona Bold" pitchFamily="34" charset="-120"/>
              </a:rPr>
              <a:t>Metodología</a:t>
            </a:r>
            <a:endParaRPr lang="en-US" sz="1850" dirty="0">
              <a:latin typeface="Garamond" panose="02020404030301010803" pitchFamily="18" charset="0"/>
            </a:endParaRPr>
          </a:p>
        </p:txBody>
      </p:sp>
      <p:sp>
        <p:nvSpPr>
          <p:cNvPr id="16" name="Text 13"/>
          <p:cNvSpPr/>
          <p:nvPr/>
        </p:nvSpPr>
        <p:spPr>
          <a:xfrm>
            <a:off x="8183978" y="6511314"/>
            <a:ext cx="3677007"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Selección</a:t>
            </a:r>
            <a:r>
              <a:rPr lang="en-US" sz="1400" dirty="0">
                <a:solidFill>
                  <a:srgbClr val="272525"/>
                </a:solidFill>
                <a:latin typeface="Garamond" panose="02020404030301010803" pitchFamily="18" charset="0"/>
                <a:ea typeface="Inter" pitchFamily="34" charset="-122"/>
                <a:cs typeface="Inter" pitchFamily="34" charset="-120"/>
              </a:rPr>
              <a:t> de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beneficiarias</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formarse</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Establecer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cronograma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clases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virtuales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presenciales</a:t>
            </a:r>
            <a:r>
              <a:rPr lang="en-US" sz="1400" dirty="0">
                <a:solidFill>
                  <a:srgbClr val="272525"/>
                </a:solidFill>
                <a:latin typeface="Garamond" panose="02020404030301010803" pitchFamily="18" charset="0"/>
                <a:ea typeface="Inter" pitchFamily="34" charset="-122"/>
                <a:cs typeface="Inter" pitchFamily="34" charset="-120"/>
              </a:rPr>
              <a:t> con las </a:t>
            </a:r>
            <a:r>
              <a:rPr lang="en-US" sz="1400" dirty="0" err="1">
                <a:solidFill>
                  <a:srgbClr val="272525"/>
                </a:solidFill>
                <a:latin typeface="Garamond" panose="02020404030301010803" pitchFamily="18" charset="0"/>
                <a:ea typeface="Inter" pitchFamily="34" charset="-122"/>
                <a:cs typeface="Inter" pitchFamily="34" charset="-120"/>
              </a:rPr>
              <a:t>beneficiarias</a:t>
            </a:r>
            <a:r>
              <a:rPr lang="en-US" sz="1400" dirty="0">
                <a:solidFill>
                  <a:srgbClr val="272525"/>
                </a:solidFill>
                <a:latin typeface="Garamond" panose="02020404030301010803" pitchFamily="18" charset="0"/>
                <a:ea typeface="Inter" pitchFamily="34" charset="-122"/>
                <a:cs typeface="Inter" pitchFamily="34" charset="-120"/>
              </a:rPr>
              <a:t> • Encuentros </a:t>
            </a:r>
            <a:r>
              <a:rPr lang="en-US" sz="1400" dirty="0" err="1">
                <a:solidFill>
                  <a:srgbClr val="272525"/>
                </a:solidFill>
                <a:latin typeface="Garamond" panose="02020404030301010803" pitchFamily="18" charset="0"/>
                <a:ea typeface="Inter" pitchFamily="34" charset="-122"/>
                <a:cs typeface="Inter" pitchFamily="34" charset="-120"/>
              </a:rPr>
              <a:t>virtuales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presenciales</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formación</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escuela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política</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7" name="Shape 14"/>
          <p:cNvSpPr/>
          <p:nvPr/>
        </p:nvSpPr>
        <p:spPr>
          <a:xfrm>
            <a:off x="12076964" y="4864526"/>
            <a:ext cx="15240" cy="522089"/>
          </a:xfrm>
          <a:prstGeom prst="roundRect">
            <a:avLst>
              <a:gd name="adj" fmla="val 411177"/>
            </a:avLst>
          </a:prstGeom>
          <a:solidFill>
            <a:srgbClr val="B2D4E5"/>
          </a:solidFill>
          <a:ln/>
        </p:spPr>
      </p:sp>
      <p:sp>
        <p:nvSpPr>
          <p:cNvPr id="18" name="Shape 15"/>
          <p:cNvSpPr/>
          <p:nvPr/>
        </p:nvSpPr>
        <p:spPr>
          <a:xfrm>
            <a:off x="11916825" y="5218737"/>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12018148" y="5268982"/>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10917295" y="2967623"/>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Cierre</a:t>
            </a:r>
            <a:r>
              <a:rPr lang="en-US" sz="1850" b="1" dirty="0">
                <a:latin typeface="Garamond" panose="02020404030301010803" pitchFamily="18" charset="0"/>
              </a:rPr>
              <a:t> </a:t>
            </a:r>
          </a:p>
        </p:txBody>
      </p:sp>
      <p:sp>
        <p:nvSpPr>
          <p:cNvPr id="21" name="Text 18"/>
          <p:cNvSpPr/>
          <p:nvPr/>
        </p:nvSpPr>
        <p:spPr>
          <a:xfrm>
            <a:off x="10246080" y="3532990"/>
            <a:ext cx="3677007"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Habrá</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una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actividad</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cierre</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clausura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fuera</a:t>
            </a:r>
            <a:r>
              <a:rPr lang="en-US" sz="1400" dirty="0">
                <a:solidFill>
                  <a:srgbClr val="272525"/>
                </a:solidFill>
                <a:latin typeface="Garamond" panose="02020404030301010803" pitchFamily="18" charset="0"/>
                <a:ea typeface="Inter" pitchFamily="34" charset="-122"/>
                <a:cs typeface="Inter" pitchFamily="34" charset="-120"/>
              </a:rPr>
              <a:t> de Bogotá, el </a:t>
            </a:r>
            <a:r>
              <a:rPr lang="en-US" sz="1400" dirty="0" err="1">
                <a:solidFill>
                  <a:srgbClr val="272525"/>
                </a:solidFill>
                <a:latin typeface="Garamond" panose="02020404030301010803" pitchFamily="18" charset="0"/>
                <a:ea typeface="Inter" pitchFamily="34" charset="-122"/>
                <a:cs typeface="Inter" pitchFamily="34" charset="-120"/>
              </a:rPr>
              <a:t>lugar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será</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concertado</a:t>
            </a:r>
            <a:r>
              <a:rPr lang="en-US" sz="1400" dirty="0">
                <a:solidFill>
                  <a:srgbClr val="272525"/>
                </a:solidFill>
                <a:latin typeface="Garamond" panose="02020404030301010803" pitchFamily="18" charset="0"/>
                <a:ea typeface="Inter" pitchFamily="34" charset="-122"/>
                <a:cs typeface="Inter" pitchFamily="34" charset="-120"/>
              </a:rPr>
              <a:t> con las </a:t>
            </a:r>
            <a:r>
              <a:rPr lang="en-US" sz="1400" dirty="0" err="1">
                <a:solidFill>
                  <a:srgbClr val="272525"/>
                </a:solidFill>
                <a:latin typeface="Garamond" panose="02020404030301010803" pitchFamily="18" charset="0"/>
                <a:ea typeface="Inter" pitchFamily="34" charset="-122"/>
                <a:cs typeface="Inter" pitchFamily="34" charset="-120"/>
              </a:rPr>
              <a:t>beneficiarias</a:t>
            </a:r>
            <a:r>
              <a:rPr lang="en-US" sz="1400" dirty="0">
                <a:solidFill>
                  <a:srgbClr val="272525"/>
                </a:solidFill>
                <a:latin typeface="Garamond" panose="02020404030301010803" pitchFamily="18" charset="0"/>
                <a:ea typeface="Inter" pitchFamily="34" charset="-122"/>
                <a:cs typeface="Inter" pitchFamily="34" charset="-120"/>
              </a:rPr>
              <a:t> y el </a:t>
            </a:r>
            <a:r>
              <a:rPr lang="en-US" sz="1400" dirty="0" err="1">
                <a:solidFill>
                  <a:srgbClr val="272525"/>
                </a:solidFill>
                <a:latin typeface="Garamond" panose="02020404030301010803" pitchFamily="18" charset="0"/>
                <a:ea typeface="Inter" pitchFamily="34" charset="-122"/>
                <a:cs typeface="Inter" pitchFamily="34" charset="-120"/>
              </a:rPr>
              <a:t>consejo</a:t>
            </a:r>
            <a:r>
              <a:rPr lang="en-US" sz="1400" dirty="0">
                <a:solidFill>
                  <a:srgbClr val="272525"/>
                </a:solidFill>
                <a:latin typeface="Garamond" panose="02020404030301010803" pitchFamily="18" charset="0"/>
                <a:ea typeface="Inter" pitchFamily="34" charset="-122"/>
                <a:cs typeface="Inter" pitchFamily="34" charset="-120"/>
              </a:rPr>
              <a:t> local de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22" name="Text 19"/>
          <p:cNvSpPr/>
          <p:nvPr/>
        </p:nvSpPr>
        <p:spPr>
          <a:xfrm>
            <a:off x="5972630" y="7563138"/>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23" name="Text 2">
            <a:extLst>
              <a:ext uri="{FF2B5EF4-FFF2-40B4-BE49-F238E27FC236}">
                <a16:creationId xmlns:a16="http://schemas.microsoft.com/office/drawing/2014/main" id="{A76AE571-36EF-BD47-7D57-A63F0E042D53}"/>
              </a:ext>
            </a:extLst>
          </p:cNvPr>
          <p:cNvSpPr/>
          <p:nvPr/>
        </p:nvSpPr>
        <p:spPr>
          <a:xfrm>
            <a:off x="2146257" y="1616362"/>
            <a:ext cx="10619483" cy="477202"/>
          </a:xfrm>
          <a:prstGeom prst="rect">
            <a:avLst/>
          </a:prstGeom>
          <a:noFill/>
          <a:ln/>
        </p:spPr>
        <p:txBody>
          <a:bodyPr wrap="square" lIns="0" tIns="0" rIns="0" bIns="0" rtlCol="0" anchor="t"/>
          <a:lstStyle/>
          <a:p>
            <a:pPr>
              <a:lnSpc>
                <a:spcPts val="1850"/>
              </a:lnSpc>
            </a:pPr>
            <a:r>
              <a:rPr lang="en-US" b="1" dirty="0">
                <a:solidFill>
                  <a:srgbClr val="272525"/>
                </a:solidFill>
                <a:latin typeface="Garamond" panose="02020404030301010803" pitchFamily="18" charset="0"/>
                <a:ea typeface="Inter" pitchFamily="34" charset="-122"/>
              </a:rPr>
              <a:t>Meta:</a:t>
            </a:r>
            <a:r>
              <a:rPr lang="en-US" dirty="0">
                <a:solidFill>
                  <a:srgbClr val="272525"/>
                </a:solidFill>
                <a:latin typeface="Garamond" panose="02020404030301010803" pitchFamily="18" charset="0"/>
                <a:ea typeface="Inter" pitchFamily="34" charset="-122"/>
              </a:rPr>
              <a:t> </a:t>
            </a:r>
            <a:r>
              <a:rPr lang="es-CO" dirty="0">
                <a:solidFill>
                  <a:srgbClr val="272525"/>
                </a:solidFill>
                <a:latin typeface="Garamond" panose="02020404030301010803" pitchFamily="18" charset="0"/>
                <a:ea typeface="Inter" pitchFamily="34" charset="-122"/>
              </a:rPr>
              <a:t>Vincular 1200 personas en acciones para la prevención del feminicidio y la violencia contra la mujer.</a:t>
            </a:r>
          </a:p>
          <a:p>
            <a:pPr marL="0" indent="0">
              <a:lnSpc>
                <a:spcPts val="1850"/>
              </a:lnSpc>
              <a:buNone/>
            </a:pPr>
            <a:endParaRPr lang="en-US" dirty="0">
              <a:latin typeface="Garamond" panose="02020404030301010803" pitchFamily="18" charset="0"/>
            </a:endParaRPr>
          </a:p>
        </p:txBody>
      </p:sp>
    </p:spTree>
    <p:extLst>
      <p:ext uri="{BB962C8B-B14F-4D97-AF65-F5344CB8AC3E}">
        <p14:creationId xmlns:p14="http://schemas.microsoft.com/office/powerpoint/2010/main" val="357919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2904285" y="1148037"/>
            <a:ext cx="9146200"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DEPORTE PARA UNA VIDA LIBRE DE VIOLENCIA  </a:t>
            </a:r>
          </a:p>
        </p:txBody>
      </p:sp>
      <p:sp>
        <p:nvSpPr>
          <p:cNvPr id="5" name="Text 2"/>
          <p:cNvSpPr/>
          <p:nvPr/>
        </p:nvSpPr>
        <p:spPr>
          <a:xfrm>
            <a:off x="8872123" y="2913760"/>
            <a:ext cx="4923529" cy="477202"/>
          </a:xfrm>
          <a:prstGeom prst="rect">
            <a:avLst/>
          </a:prstGeom>
          <a:noFill/>
          <a:ln/>
        </p:spPr>
        <p:txBody>
          <a:bodyPr wrap="square" lIns="0" tIns="0" rIns="0" bIns="0" rtlCol="0" anchor="t"/>
          <a:lstStyle/>
          <a:p>
            <a:pPr marL="0" indent="0">
              <a:lnSpc>
                <a:spcPts val="1850"/>
              </a:lnSpc>
              <a:buNone/>
            </a:pPr>
            <a:r>
              <a:rPr lang="en-US" b="1" dirty="0">
                <a:solidFill>
                  <a:srgbClr val="272525"/>
                </a:solidFill>
                <a:latin typeface="Garamond" panose="02020404030301010803" pitchFamily="18" charset="0"/>
                <a:ea typeface="Inter" pitchFamily="34" charset="-122"/>
              </a:rPr>
              <a:t>Código y nombre de la propuesta: </a:t>
            </a:r>
            <a:r>
              <a:rPr lang="en-US" dirty="0">
                <a:solidFill>
                  <a:srgbClr val="272525"/>
                </a:solidFill>
                <a:latin typeface="Garamond" panose="02020404030301010803" pitchFamily="18" charset="0"/>
                <a:ea typeface="Inter" pitchFamily="34" charset="-122"/>
              </a:rPr>
              <a:t> 44676
</a:t>
            </a:r>
            <a:r>
              <a:rPr lang="en-US" dirty="0" err="1">
                <a:solidFill>
                  <a:srgbClr val="272525"/>
                </a:solidFill>
                <a:latin typeface="Garamond" panose="02020404030301010803" pitchFamily="18" charset="0"/>
                <a:ea typeface="Inter" pitchFamily="34" charset="-122"/>
              </a:rPr>
              <a:t>Deportes</a:t>
            </a:r>
            <a:r>
              <a:rPr lang="en-US" dirty="0">
                <a:solidFill>
                  <a:srgbClr val="272525"/>
                </a:solidFill>
                <a:latin typeface="Garamond" panose="02020404030301010803" pitchFamily="18" charset="0"/>
                <a:ea typeface="Inter" pitchFamily="34" charset="-122"/>
              </a:rPr>
              <a:t> </a:t>
            </a:r>
            <a:r>
              <a:rPr lang="en-US" dirty="0" err="1">
                <a:solidFill>
                  <a:srgbClr val="272525"/>
                </a:solidFill>
                <a:latin typeface="Garamond" panose="02020404030301010803" pitchFamily="18" charset="0"/>
                <a:ea typeface="Inter" pitchFamily="34" charset="-122"/>
              </a:rPr>
              <a:t>por</a:t>
            </a:r>
            <a:r>
              <a:rPr lang="en-US" dirty="0">
                <a:solidFill>
                  <a:srgbClr val="272525"/>
                </a:solidFill>
                <a:latin typeface="Garamond" panose="02020404030301010803" pitchFamily="18" charset="0"/>
                <a:ea typeface="Inter" pitchFamily="34" charset="-122"/>
              </a:rPr>
              <a:t> </a:t>
            </a:r>
            <a:r>
              <a:rPr lang="en-US" dirty="0" err="1">
                <a:solidFill>
                  <a:srgbClr val="272525"/>
                </a:solidFill>
                <a:latin typeface="Garamond" panose="02020404030301010803" pitchFamily="18" charset="0"/>
                <a:ea typeface="Inter" pitchFamily="34" charset="-122"/>
              </a:rPr>
              <a:t>una</a:t>
            </a:r>
            <a:r>
              <a:rPr lang="en-US" dirty="0">
                <a:solidFill>
                  <a:srgbClr val="272525"/>
                </a:solidFill>
                <a:latin typeface="Garamond" panose="02020404030301010803" pitchFamily="18" charset="0"/>
                <a:ea typeface="Inter" pitchFamily="34" charset="-122"/>
              </a:rPr>
              <a:t> </a:t>
            </a:r>
            <a:r>
              <a:rPr lang="en-US" dirty="0" err="1">
                <a:solidFill>
                  <a:srgbClr val="272525"/>
                </a:solidFill>
                <a:latin typeface="Garamond" panose="02020404030301010803" pitchFamily="18" charset="0"/>
                <a:ea typeface="Inter" pitchFamily="34" charset="-122"/>
              </a:rPr>
              <a:t>vida</a:t>
            </a:r>
            <a:r>
              <a:rPr lang="en-US" dirty="0">
                <a:solidFill>
                  <a:srgbClr val="272525"/>
                </a:solidFill>
                <a:latin typeface="Garamond" panose="02020404030301010803" pitchFamily="18" charset="0"/>
                <a:ea typeface="Inter" pitchFamily="34" charset="-122"/>
              </a:rPr>
              <a:t> libre de violencias de las </a:t>
            </a:r>
            <a:r>
              <a:rPr lang="en-US" dirty="0" err="1">
                <a:solidFill>
                  <a:srgbClr val="272525"/>
                </a:solidFill>
                <a:latin typeface="Garamond" panose="02020404030301010803" pitchFamily="18" charset="0"/>
                <a:ea typeface="Inter" pitchFamily="34" charset="-122"/>
              </a:rPr>
              <a:t>mujeres</a:t>
            </a:r>
            <a:r>
              <a:rPr lang="en-US" dirty="0">
                <a:solidFill>
                  <a:srgbClr val="272525"/>
                </a:solidFill>
                <a:latin typeface="Garamond" panose="02020404030301010803" pitchFamily="18" charset="0"/>
                <a:ea typeface="Inter" pitchFamily="34" charset="-122"/>
              </a:rPr>
              <a:t> de Sumapaz.</a:t>
            </a:r>
            <a:endParaRPr lang="en-US" dirty="0">
              <a:latin typeface="Garamond" panose="02020404030301010803" pitchFamily="18" charset="0"/>
              <a:cs typeface="Times New Roman" panose="02020603050405020304" pitchFamily="18" charset="0"/>
            </a:endParaRPr>
          </a:p>
        </p:txBody>
      </p:sp>
      <p:sp>
        <p:nvSpPr>
          <p:cNvPr id="6" name="Shape 3"/>
          <p:cNvSpPr/>
          <p:nvPr/>
        </p:nvSpPr>
        <p:spPr>
          <a:xfrm>
            <a:off x="522089" y="5404485"/>
            <a:ext cx="8099822" cy="15240"/>
          </a:xfrm>
          <a:prstGeom prst="roundRect">
            <a:avLst>
              <a:gd name="adj" fmla="val 411177"/>
            </a:avLst>
          </a:prstGeom>
          <a:solidFill>
            <a:srgbClr val="B2D4E5"/>
          </a:solidFill>
          <a:ln/>
        </p:spPr>
      </p:sp>
      <p:sp>
        <p:nvSpPr>
          <p:cNvPr id="7" name="Shape 4"/>
          <p:cNvSpPr/>
          <p:nvPr/>
        </p:nvSpPr>
        <p:spPr>
          <a:xfrm>
            <a:off x="2501979" y="4882455"/>
            <a:ext cx="15240" cy="522089"/>
          </a:xfrm>
          <a:prstGeom prst="roundRect">
            <a:avLst>
              <a:gd name="adj" fmla="val 411177"/>
            </a:avLst>
          </a:prstGeom>
          <a:solidFill>
            <a:srgbClr val="B2D4E5"/>
          </a:solidFill>
          <a:ln/>
        </p:spPr>
      </p:sp>
      <p:sp>
        <p:nvSpPr>
          <p:cNvPr id="8" name="Shape 5"/>
          <p:cNvSpPr/>
          <p:nvPr/>
        </p:nvSpPr>
        <p:spPr>
          <a:xfrm>
            <a:off x="2341840" y="5236666"/>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2459355" y="5286911"/>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1003458" y="2944452"/>
            <a:ext cx="3012281"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rPr>
              <a:t>Espacio Deportivo</a:t>
            </a:r>
            <a:endParaRPr lang="en-US" sz="1850" dirty="0">
              <a:latin typeface="Garamond" panose="02020404030301010803" pitchFamily="18" charset="0"/>
            </a:endParaRPr>
          </a:p>
        </p:txBody>
      </p:sp>
      <p:sp>
        <p:nvSpPr>
          <p:cNvPr id="11" name="Text 8"/>
          <p:cNvSpPr/>
          <p:nvPr/>
        </p:nvSpPr>
        <p:spPr>
          <a:xfrm>
            <a:off x="671274" y="3540204"/>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Realizaremos</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espacio</a:t>
            </a:r>
            <a:r>
              <a:rPr lang="en-US" sz="1400" dirty="0">
                <a:solidFill>
                  <a:srgbClr val="272525"/>
                </a:solidFill>
                <a:latin typeface="Garamond" panose="02020404030301010803" pitchFamily="18" charset="0"/>
                <a:ea typeface="Inter" pitchFamily="34" charset="-122"/>
                <a:cs typeface="Inter" pitchFamily="34" charset="-120"/>
              </a:rPr>
              <a:t> de para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en el que se </a:t>
            </a:r>
            <a:r>
              <a:rPr lang="en-US" sz="1400" dirty="0" err="1">
                <a:solidFill>
                  <a:srgbClr val="272525"/>
                </a:solidFill>
                <a:latin typeface="Garamond" panose="02020404030301010803" pitchFamily="18" charset="0"/>
                <a:ea typeface="Inter" pitchFamily="34" charset="-122"/>
                <a:cs typeface="Inter" pitchFamily="34" charset="-120"/>
              </a:rPr>
              <a:t>ofrecerán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deportes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juegos</a:t>
            </a:r>
            <a:r>
              <a:rPr lang="en-US" sz="1400" dirty="0">
                <a:solidFill>
                  <a:srgbClr val="272525"/>
                </a:solidFill>
                <a:latin typeface="Garamond" panose="02020404030301010803" pitchFamily="18" charset="0"/>
                <a:ea typeface="Inter" pitchFamily="34" charset="-122"/>
                <a:cs typeface="Inter" pitchFamily="34" charset="-120"/>
              </a:rPr>
              <a:t> de mesa con </a:t>
            </a:r>
            <a:r>
              <a:rPr lang="en-US" sz="1400" dirty="0" err="1">
                <a:solidFill>
                  <a:srgbClr val="272525"/>
                </a:solidFill>
                <a:latin typeface="Garamond" panose="02020404030301010803" pitchFamily="18" charset="0"/>
                <a:ea typeface="Inter" pitchFamily="34" charset="-122"/>
                <a:cs typeface="Inter" pitchFamily="34" charset="-120"/>
              </a:rPr>
              <a:t>integración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intergeneracional</a:t>
            </a:r>
            <a:r>
              <a:rPr lang="en-US" sz="1400" dirty="0">
                <a:solidFill>
                  <a:srgbClr val="272525"/>
                </a:solidFill>
                <a:latin typeface="Garamond" panose="02020404030301010803" pitchFamily="18" charset="0"/>
                <a:ea typeface="Inter" pitchFamily="34" charset="-122"/>
                <a:cs typeface="Inter" pitchFamily="34" charset="-120"/>
              </a:rPr>
              <a:t>. </a:t>
            </a:r>
            <a:endParaRPr lang="en-US" sz="1400" dirty="0">
              <a:latin typeface="Garamond" panose="02020404030301010803" pitchFamily="18" charset="0"/>
            </a:endParaRPr>
          </a:p>
        </p:txBody>
      </p:sp>
      <p:sp>
        <p:nvSpPr>
          <p:cNvPr id="12" name="Shape 9"/>
          <p:cNvSpPr/>
          <p:nvPr/>
        </p:nvSpPr>
        <p:spPr>
          <a:xfrm>
            <a:off x="4564142" y="5404425"/>
            <a:ext cx="15240" cy="522089"/>
          </a:xfrm>
          <a:prstGeom prst="roundRect">
            <a:avLst>
              <a:gd name="adj" fmla="val 411177"/>
            </a:avLst>
          </a:prstGeom>
          <a:solidFill>
            <a:srgbClr val="B2D4E5"/>
          </a:solidFill>
          <a:ln/>
        </p:spPr>
      </p:sp>
      <p:sp>
        <p:nvSpPr>
          <p:cNvPr id="13" name="Shape 10"/>
          <p:cNvSpPr/>
          <p:nvPr/>
        </p:nvSpPr>
        <p:spPr>
          <a:xfrm>
            <a:off x="4404003" y="5236666"/>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4505206" y="5286911"/>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3252907" y="6075759"/>
            <a:ext cx="2638068"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cs typeface="Petrona Bold" pitchFamily="34" charset="-120"/>
              </a:rPr>
              <a:t>Visualizar las Violencias</a:t>
            </a:r>
            <a:endParaRPr lang="en-US" sz="1850" dirty="0">
              <a:latin typeface="Garamond" panose="02020404030301010803" pitchFamily="18" charset="0"/>
            </a:endParaRPr>
          </a:p>
        </p:txBody>
      </p:sp>
      <p:sp>
        <p:nvSpPr>
          <p:cNvPr id="16" name="Text 13"/>
          <p:cNvSpPr/>
          <p:nvPr/>
        </p:nvSpPr>
        <p:spPr>
          <a:xfrm>
            <a:off x="2733437" y="6529243"/>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Se </a:t>
            </a:r>
            <a:r>
              <a:rPr lang="en-US" sz="1400" dirty="0" err="1">
                <a:solidFill>
                  <a:srgbClr val="272525"/>
                </a:solidFill>
                <a:latin typeface="Garamond" panose="02020404030301010803" pitchFamily="18" charset="0"/>
                <a:ea typeface="Inter" pitchFamily="34" charset="-122"/>
                <a:cs typeface="Inter" pitchFamily="34" charset="-120"/>
              </a:rPr>
              <a:t>deben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realizar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talleres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previos</a:t>
            </a:r>
            <a:r>
              <a:rPr lang="en-US" sz="1400" dirty="0">
                <a:solidFill>
                  <a:srgbClr val="272525"/>
                </a:solidFill>
                <a:latin typeface="Garamond" panose="02020404030301010803" pitchFamily="18" charset="0"/>
                <a:ea typeface="Inter" pitchFamily="34" charset="-122"/>
                <a:cs typeface="Inter" pitchFamily="34" charset="-120"/>
              </a:rPr>
              <a:t> a las actividades en </a:t>
            </a:r>
            <a:r>
              <a:rPr lang="en-US" sz="1400" dirty="0" err="1">
                <a:solidFill>
                  <a:srgbClr val="272525"/>
                </a:solidFill>
                <a:latin typeface="Garamond" panose="02020404030301010803" pitchFamily="18" charset="0"/>
                <a:ea typeface="Inter" pitchFamily="34" charset="-122"/>
                <a:cs typeface="Inter" pitchFamily="34" charset="-120"/>
              </a:rPr>
              <a:t>donde</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sensibilice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acerca</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violencia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genero</a:t>
            </a:r>
            <a:r>
              <a:rPr lang="en-US" sz="1400" dirty="0">
                <a:solidFill>
                  <a:srgbClr val="272525"/>
                </a:solidFill>
                <a:latin typeface="Garamond" panose="02020404030301010803" pitchFamily="18" charset="0"/>
                <a:ea typeface="Inter" pitchFamily="34" charset="-122"/>
                <a:cs typeface="Inter" pitchFamily="34" charset="-120"/>
              </a:rPr>
              <a:t>. • El </a:t>
            </a:r>
            <a:r>
              <a:rPr lang="en-US" sz="1400" dirty="0" err="1">
                <a:solidFill>
                  <a:srgbClr val="272525"/>
                </a:solidFill>
                <a:latin typeface="Garamond" panose="02020404030301010803" pitchFamily="18" charset="0"/>
                <a:ea typeface="Inter" pitchFamily="34" charset="-122"/>
                <a:cs typeface="Inter" pitchFamily="34" charset="-120"/>
              </a:rPr>
              <a:t>premio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debe</a:t>
            </a:r>
            <a:r>
              <a:rPr lang="en-US" sz="1400" dirty="0">
                <a:solidFill>
                  <a:srgbClr val="272525"/>
                </a:solidFill>
                <a:latin typeface="Garamond" panose="02020404030301010803" pitchFamily="18" charset="0"/>
                <a:ea typeface="Inter" pitchFamily="34" charset="-122"/>
                <a:cs typeface="Inter" pitchFamily="34" charset="-120"/>
              </a:rPr>
              <a:t> ser </a:t>
            </a:r>
            <a:r>
              <a:rPr lang="en-US" sz="1400" dirty="0" err="1">
                <a:solidFill>
                  <a:srgbClr val="272525"/>
                </a:solidFill>
                <a:latin typeface="Garamond" panose="02020404030301010803" pitchFamily="18" charset="0"/>
                <a:ea typeface="Inter" pitchFamily="34" charset="-122"/>
                <a:cs typeface="Inter" pitchFamily="34" charset="-120"/>
              </a:rPr>
              <a:t>colectivo</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quienes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participan</a:t>
            </a:r>
            <a:r>
              <a:rPr lang="en-US" sz="1400" dirty="0">
                <a:solidFill>
                  <a:srgbClr val="272525"/>
                </a:solidFill>
                <a:latin typeface="Garamond" panose="02020404030301010803" pitchFamily="18" charset="0"/>
                <a:ea typeface="Inter" pitchFamily="34" charset="-122"/>
                <a:cs typeface="Inter" pitchFamily="34" charset="-120"/>
              </a:rPr>
              <a:t> que no sea dinero, </a:t>
            </a:r>
            <a:r>
              <a:rPr lang="en-US" sz="1400" dirty="0" err="1">
                <a:solidFill>
                  <a:srgbClr val="272525"/>
                </a:solidFill>
                <a:latin typeface="Garamond" panose="02020404030301010803" pitchFamily="18" charset="0"/>
                <a:ea typeface="Inter" pitchFamily="34" charset="-122"/>
                <a:cs typeface="Inter" pitchFamily="34" charset="-120"/>
              </a:rPr>
              <a:t>puede</a:t>
            </a:r>
            <a:r>
              <a:rPr lang="en-US" sz="1400" dirty="0">
                <a:solidFill>
                  <a:srgbClr val="272525"/>
                </a:solidFill>
                <a:latin typeface="Garamond" panose="02020404030301010803" pitchFamily="18" charset="0"/>
                <a:ea typeface="Inter" pitchFamily="34" charset="-122"/>
                <a:cs typeface="Inter" pitchFamily="34" charset="-120"/>
              </a:rPr>
              <a:t> ser </a:t>
            </a:r>
            <a:r>
              <a:rPr lang="en-US" sz="1400" dirty="0" err="1">
                <a:solidFill>
                  <a:srgbClr val="272525"/>
                </a:solidFill>
                <a:latin typeface="Garamond" panose="02020404030301010803" pitchFamily="18" charset="0"/>
                <a:ea typeface="Inter" pitchFamily="34" charset="-122"/>
                <a:cs typeface="Inter" pitchFamily="34" charset="-120"/>
              </a:rPr>
              <a:t>una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salida</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7" name="Shape 14"/>
          <p:cNvSpPr/>
          <p:nvPr/>
        </p:nvSpPr>
        <p:spPr>
          <a:xfrm>
            <a:off x="6626423" y="4882455"/>
            <a:ext cx="15240" cy="522089"/>
          </a:xfrm>
          <a:prstGeom prst="roundRect">
            <a:avLst>
              <a:gd name="adj" fmla="val 411177"/>
            </a:avLst>
          </a:prstGeom>
          <a:solidFill>
            <a:srgbClr val="B2D4E5"/>
          </a:solidFill>
          <a:ln/>
        </p:spPr>
      </p:sp>
      <p:sp>
        <p:nvSpPr>
          <p:cNvPr id="18" name="Shape 15"/>
          <p:cNvSpPr/>
          <p:nvPr/>
        </p:nvSpPr>
        <p:spPr>
          <a:xfrm>
            <a:off x="6466284" y="5236666"/>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6567607" y="5286911"/>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5466754" y="2985552"/>
            <a:ext cx="2349818"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cs typeface="Petrona Bold" pitchFamily="34" charset="-120"/>
              </a:rPr>
              <a:t>Resignificar la Vida</a:t>
            </a:r>
            <a:endParaRPr lang="en-US" sz="1850" dirty="0">
              <a:latin typeface="Garamond" panose="02020404030301010803" pitchFamily="18" charset="0"/>
            </a:endParaRPr>
          </a:p>
        </p:txBody>
      </p:sp>
      <p:sp>
        <p:nvSpPr>
          <p:cNvPr id="21" name="Text 18"/>
          <p:cNvSpPr/>
          <p:nvPr/>
        </p:nvSpPr>
        <p:spPr>
          <a:xfrm>
            <a:off x="4795539" y="3550919"/>
            <a:ext cx="3677007"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Acompañamiento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diferentes </a:t>
            </a:r>
            <a:r>
              <a:rPr lang="en-US" sz="1400" dirty="0" err="1">
                <a:solidFill>
                  <a:srgbClr val="272525"/>
                </a:solidFill>
                <a:latin typeface="Garamond" panose="02020404030301010803" pitchFamily="18" charset="0"/>
                <a:ea typeface="Inter" pitchFamily="34" charset="-122"/>
                <a:cs typeface="Inter" pitchFamily="34" charset="-120"/>
              </a:rPr>
              <a:t>sectores</a:t>
            </a:r>
            <a:r>
              <a:rPr lang="en-US" sz="1400" dirty="0">
                <a:solidFill>
                  <a:srgbClr val="272525"/>
                </a:solidFill>
                <a:latin typeface="Garamond" panose="02020404030301010803" pitchFamily="18" charset="0"/>
                <a:ea typeface="Inter" pitchFamily="34" charset="-122"/>
                <a:cs typeface="Inter" pitchFamily="34" charset="-120"/>
              </a:rPr>
              <a:t> del </a:t>
            </a:r>
            <a:r>
              <a:rPr lang="en-US" sz="1400" dirty="0" err="1">
                <a:solidFill>
                  <a:srgbClr val="272525"/>
                </a:solidFill>
                <a:latin typeface="Garamond" panose="02020404030301010803" pitchFamily="18" charset="0"/>
                <a:ea typeface="Inter" pitchFamily="34" charset="-122"/>
                <a:cs typeface="Inter" pitchFamily="34" charset="-120"/>
              </a:rPr>
              <a:t>distrito</a:t>
            </a:r>
            <a:r>
              <a:rPr lang="en-US" sz="1400" dirty="0">
                <a:solidFill>
                  <a:srgbClr val="272525"/>
                </a:solidFill>
                <a:latin typeface="Garamond" panose="02020404030301010803" pitchFamily="18" charset="0"/>
                <a:ea typeface="Inter" pitchFamily="34" charset="-122"/>
                <a:cs typeface="Inter" pitchFamily="34" charset="-120"/>
              </a:rPr>
              <a:t>, para liderar acciones en el </a:t>
            </a:r>
            <a:r>
              <a:rPr lang="en-US" sz="1400" dirty="0" err="1">
                <a:solidFill>
                  <a:srgbClr val="272525"/>
                </a:solidFill>
                <a:latin typeface="Garamond" panose="02020404030301010803" pitchFamily="18" charset="0"/>
                <a:ea typeface="Inter" pitchFamily="34" charset="-122"/>
                <a:cs typeface="Inter" pitchFamily="34" charset="-120"/>
              </a:rPr>
              <a:t>marco</a:t>
            </a:r>
            <a:r>
              <a:rPr lang="en-US" sz="1400" dirty="0">
                <a:solidFill>
                  <a:srgbClr val="272525"/>
                </a:solidFill>
                <a:latin typeface="Garamond" panose="02020404030301010803" pitchFamily="18" charset="0"/>
                <a:ea typeface="Inter" pitchFamily="34" charset="-122"/>
                <a:cs typeface="Inter" pitchFamily="34" charset="-120"/>
              </a:rPr>
              <a:t> de la prevención de las violencias. </a:t>
            </a:r>
            <a:endParaRPr lang="en-US" sz="1400" dirty="0">
              <a:latin typeface="Garamond" panose="02020404030301010803" pitchFamily="18" charset="0"/>
            </a:endParaRPr>
          </a:p>
        </p:txBody>
      </p:sp>
      <p:sp>
        <p:nvSpPr>
          <p:cNvPr id="22" name="Text 19"/>
          <p:cNvSpPr/>
          <p:nvPr/>
        </p:nvSpPr>
        <p:spPr>
          <a:xfrm>
            <a:off x="522089" y="7581067"/>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23" name="Text 2">
            <a:extLst>
              <a:ext uri="{FF2B5EF4-FFF2-40B4-BE49-F238E27FC236}">
                <a16:creationId xmlns:a16="http://schemas.microsoft.com/office/drawing/2014/main" id="{A76AE571-36EF-BD47-7D57-A63F0E042D53}"/>
              </a:ext>
            </a:extLst>
          </p:cNvPr>
          <p:cNvSpPr/>
          <p:nvPr/>
        </p:nvSpPr>
        <p:spPr>
          <a:xfrm>
            <a:off x="2180249" y="2081700"/>
            <a:ext cx="11682917" cy="477202"/>
          </a:xfrm>
          <a:prstGeom prst="rect">
            <a:avLst/>
          </a:prstGeom>
          <a:noFill/>
          <a:ln/>
        </p:spPr>
        <p:txBody>
          <a:bodyPr wrap="square" lIns="0" tIns="0" rIns="0" bIns="0" rtlCol="0" anchor="t"/>
          <a:lstStyle/>
          <a:p>
            <a:pPr>
              <a:lnSpc>
                <a:spcPts val="1850"/>
              </a:lnSpc>
            </a:pPr>
            <a:r>
              <a:rPr lang="en-US" b="1" dirty="0">
                <a:solidFill>
                  <a:srgbClr val="272525"/>
                </a:solidFill>
                <a:latin typeface="Garamond" panose="02020404030301010803" pitchFamily="18" charset="0"/>
                <a:ea typeface="Inter" pitchFamily="34" charset="-122"/>
              </a:rPr>
              <a:t>Meta:</a:t>
            </a:r>
            <a:r>
              <a:rPr lang="en-US" dirty="0">
                <a:solidFill>
                  <a:srgbClr val="272525"/>
                </a:solidFill>
                <a:latin typeface="Garamond" panose="02020404030301010803" pitchFamily="18" charset="0"/>
                <a:ea typeface="Inter" pitchFamily="34" charset="-122"/>
              </a:rPr>
              <a:t> </a:t>
            </a:r>
            <a:r>
              <a:rPr lang="es-CO" dirty="0">
                <a:solidFill>
                  <a:srgbClr val="272525"/>
                </a:solidFill>
                <a:latin typeface="Garamond" panose="02020404030301010803" pitchFamily="18" charset="0"/>
                <a:ea typeface="Inter" pitchFamily="34" charset="-122"/>
              </a:rPr>
              <a:t>Vincular 1200 personas en acciones para la prevención del feminicidio y la violencia contra la mujer.</a:t>
            </a:r>
          </a:p>
          <a:p>
            <a:pPr marL="0" indent="0">
              <a:lnSpc>
                <a:spcPts val="1850"/>
              </a:lnSpc>
              <a:buNone/>
            </a:pPr>
            <a:endParaRPr lang="en-US" sz="1150" dirty="0">
              <a:latin typeface="Garamond" panose="02020404030301010803" pitchFamily="18" charset="0"/>
            </a:endParaRPr>
          </a:p>
        </p:txBody>
      </p:sp>
    </p:spTree>
    <p:extLst>
      <p:ext uri="{BB962C8B-B14F-4D97-AF65-F5344CB8AC3E}">
        <p14:creationId xmlns:p14="http://schemas.microsoft.com/office/powerpoint/2010/main" val="41483252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3489027" y="604891"/>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ATENCIÓN FÍSICA Y PSICOLÓGICA</a:t>
            </a:r>
          </a:p>
        </p:txBody>
      </p:sp>
      <p:sp>
        <p:nvSpPr>
          <p:cNvPr id="5" name="Text 2"/>
          <p:cNvSpPr/>
          <p:nvPr/>
        </p:nvSpPr>
        <p:spPr>
          <a:xfrm>
            <a:off x="610825" y="3267182"/>
            <a:ext cx="4750069" cy="477202"/>
          </a:xfrm>
          <a:prstGeom prst="rect">
            <a:avLst/>
          </a:prstGeom>
          <a:noFill/>
          <a:ln/>
        </p:spPr>
        <p:txBody>
          <a:bodyPr wrap="square" lIns="0" tIns="0" rIns="0" bIns="0" rtlCol="0" anchor="t"/>
          <a:lstStyle/>
          <a:p>
            <a:pPr marL="0" indent="0">
              <a:lnSpc>
                <a:spcPts val="1850"/>
              </a:lnSpc>
              <a:buNone/>
            </a:pPr>
            <a:r>
              <a:rPr lang="en-US" sz="1600" b="1" dirty="0">
                <a:solidFill>
                  <a:srgbClr val="272525"/>
                </a:solidFill>
                <a:latin typeface="Garamond" panose="02020404030301010803" pitchFamily="18" charset="0"/>
                <a:ea typeface="Inter" pitchFamily="34" charset="-122"/>
              </a:rPr>
              <a:t>Código y nombre de la propuesta: </a:t>
            </a:r>
            <a:r>
              <a:rPr lang="en-US" sz="1600" dirty="0">
                <a:solidFill>
                  <a:srgbClr val="272525"/>
                </a:solidFill>
                <a:latin typeface="Garamond" panose="02020404030301010803" pitchFamily="18" charset="0"/>
                <a:ea typeface="Inter" pitchFamily="34" charset="-122"/>
              </a:rPr>
              <a:t> 44678
Espacio de </a:t>
            </a:r>
            <a:r>
              <a:rPr lang="en-US" sz="1600" dirty="0" err="1">
                <a:solidFill>
                  <a:srgbClr val="272525"/>
                </a:solidFill>
                <a:latin typeface="Garamond" panose="02020404030301010803" pitchFamily="18" charset="0"/>
                <a:ea typeface="Inter" pitchFamily="34" charset="-122"/>
              </a:rPr>
              <a:t>escucha</a:t>
            </a:r>
            <a:r>
              <a:rPr lang="en-US" sz="1600" dirty="0">
                <a:solidFill>
                  <a:srgbClr val="272525"/>
                </a:solidFill>
                <a:latin typeface="Garamond" panose="02020404030301010803" pitchFamily="18" charset="0"/>
                <a:ea typeface="Inter" pitchFamily="34" charset="-122"/>
              </a:rPr>
              <a:t>: </a:t>
            </a:r>
            <a:r>
              <a:rPr lang="en-US" sz="1600" dirty="0" err="1">
                <a:solidFill>
                  <a:srgbClr val="272525"/>
                </a:solidFill>
                <a:latin typeface="Garamond" panose="02020404030301010803" pitchFamily="18" charset="0"/>
                <a:ea typeface="Inter" pitchFamily="34" charset="-122"/>
              </a:rPr>
              <a:t>atención</a:t>
            </a:r>
            <a:r>
              <a:rPr lang="en-US" sz="1600" dirty="0">
                <a:solidFill>
                  <a:srgbClr val="272525"/>
                </a:solidFill>
                <a:latin typeface="Garamond" panose="02020404030301010803" pitchFamily="18" charset="0"/>
                <a:ea typeface="Inter" pitchFamily="34" charset="-122"/>
              </a:rPr>
              <a:t> </a:t>
            </a:r>
            <a:r>
              <a:rPr lang="en-US" sz="1600" dirty="0" err="1">
                <a:solidFill>
                  <a:srgbClr val="272525"/>
                </a:solidFill>
                <a:latin typeface="Garamond" panose="02020404030301010803" pitchFamily="18" charset="0"/>
                <a:ea typeface="Inter" pitchFamily="34" charset="-122"/>
              </a:rPr>
              <a:t>física</a:t>
            </a:r>
            <a:r>
              <a:rPr lang="en-US" sz="1600" dirty="0">
                <a:solidFill>
                  <a:srgbClr val="272525"/>
                </a:solidFill>
                <a:latin typeface="Garamond" panose="02020404030301010803" pitchFamily="18" charset="0"/>
                <a:ea typeface="Inter" pitchFamily="34" charset="-122"/>
              </a:rPr>
              <a:t> y </a:t>
            </a:r>
            <a:r>
              <a:rPr lang="en-US" sz="1600" dirty="0" err="1">
                <a:solidFill>
                  <a:srgbClr val="272525"/>
                </a:solidFill>
                <a:latin typeface="Garamond" panose="02020404030301010803" pitchFamily="18" charset="0"/>
                <a:ea typeface="Inter" pitchFamily="34" charset="-122"/>
              </a:rPr>
              <a:t>emocional</a:t>
            </a:r>
            <a:r>
              <a:rPr lang="en-US" sz="1600" dirty="0">
                <a:solidFill>
                  <a:srgbClr val="272525"/>
                </a:solidFill>
                <a:latin typeface="Garamond" panose="02020404030301010803" pitchFamily="18" charset="0"/>
                <a:ea typeface="Inter" pitchFamily="34" charset="-122"/>
              </a:rPr>
              <a:t>.</a:t>
            </a:r>
            <a:endParaRPr lang="en-US" sz="1600" dirty="0">
              <a:latin typeface="Garamond" panose="02020404030301010803" pitchFamily="18" charset="0"/>
              <a:cs typeface="Times New Roman" panose="02020603050405020304" pitchFamily="18" charset="0"/>
            </a:endParaRPr>
          </a:p>
        </p:txBody>
      </p:sp>
      <p:sp>
        <p:nvSpPr>
          <p:cNvPr id="6" name="Shape 3"/>
          <p:cNvSpPr/>
          <p:nvPr/>
        </p:nvSpPr>
        <p:spPr>
          <a:xfrm>
            <a:off x="5972630" y="5174279"/>
            <a:ext cx="8099822" cy="15240"/>
          </a:xfrm>
          <a:prstGeom prst="roundRect">
            <a:avLst>
              <a:gd name="adj" fmla="val 411177"/>
            </a:avLst>
          </a:prstGeom>
          <a:solidFill>
            <a:srgbClr val="B2D4E5"/>
          </a:solidFill>
          <a:ln/>
        </p:spPr>
      </p:sp>
      <p:sp>
        <p:nvSpPr>
          <p:cNvPr id="7" name="Shape 4"/>
          <p:cNvSpPr/>
          <p:nvPr/>
        </p:nvSpPr>
        <p:spPr>
          <a:xfrm>
            <a:off x="7952520" y="4652249"/>
            <a:ext cx="15240" cy="522089"/>
          </a:xfrm>
          <a:prstGeom prst="roundRect">
            <a:avLst>
              <a:gd name="adj" fmla="val 411177"/>
            </a:avLst>
          </a:prstGeom>
          <a:solidFill>
            <a:srgbClr val="B2D4E5"/>
          </a:solidFill>
          <a:ln/>
        </p:spPr>
      </p:sp>
      <p:sp>
        <p:nvSpPr>
          <p:cNvPr id="8" name="Shape 5"/>
          <p:cNvSpPr/>
          <p:nvPr/>
        </p:nvSpPr>
        <p:spPr>
          <a:xfrm>
            <a:off x="7792381" y="5006460"/>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7909896" y="5056705"/>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6453999" y="2746904"/>
            <a:ext cx="3012281"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rPr>
              <a:t>Espacio de </a:t>
            </a:r>
            <a:r>
              <a:rPr lang="en-US" sz="1850" b="1" dirty="0" err="1">
                <a:solidFill>
                  <a:srgbClr val="272525"/>
                </a:solidFill>
                <a:latin typeface="Garamond" panose="02020404030301010803" pitchFamily="18" charset="0"/>
                <a:ea typeface="Petrona Bold" pitchFamily="34" charset="-122"/>
              </a:rPr>
              <a:t>Escucha</a:t>
            </a:r>
            <a:endParaRPr lang="en-US" sz="1850" dirty="0">
              <a:latin typeface="Garamond" panose="02020404030301010803" pitchFamily="18" charset="0"/>
            </a:endParaRPr>
          </a:p>
        </p:txBody>
      </p:sp>
      <p:sp>
        <p:nvSpPr>
          <p:cNvPr id="11" name="Text 8"/>
          <p:cNvSpPr/>
          <p:nvPr/>
        </p:nvSpPr>
        <p:spPr>
          <a:xfrm>
            <a:off x="6121815" y="3293669"/>
            <a:ext cx="3676888" cy="1193006"/>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Se </a:t>
            </a:r>
            <a:r>
              <a:rPr lang="en-US" sz="1400" dirty="0" err="1">
                <a:solidFill>
                  <a:srgbClr val="272525"/>
                </a:solidFill>
                <a:latin typeface="Garamond" panose="02020404030301010803" pitchFamily="18" charset="0"/>
                <a:ea typeface="Inter" pitchFamily="34" charset="-122"/>
                <a:cs typeface="Inter" pitchFamily="34" charset="-120"/>
              </a:rPr>
              <a:t>realizará</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espacio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diseñado</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todas</a:t>
            </a:r>
            <a:r>
              <a:rPr lang="en-US" sz="1400" dirty="0">
                <a:solidFill>
                  <a:srgbClr val="272525"/>
                </a:solidFill>
                <a:latin typeface="Garamond" panose="02020404030301010803" pitchFamily="18" charset="0"/>
                <a:ea typeface="Inter" pitchFamily="34" charset="-122"/>
                <a:cs typeface="Inter" pitchFamily="34" charset="-120"/>
              </a:rPr>
              <a:t>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localidad</a:t>
            </a:r>
            <a:r>
              <a:rPr lang="en-US" sz="1400" dirty="0">
                <a:solidFill>
                  <a:srgbClr val="272525"/>
                </a:solidFill>
                <a:latin typeface="Garamond" panose="02020404030301010803" pitchFamily="18" charset="0"/>
                <a:ea typeface="Inter" pitchFamily="34" charset="-122"/>
                <a:cs typeface="Inter" pitchFamily="34" charset="-120"/>
              </a:rPr>
              <a:t>, en </a:t>
            </a:r>
            <a:r>
              <a:rPr lang="en-US" sz="1400" dirty="0" err="1">
                <a:solidFill>
                  <a:srgbClr val="272525"/>
                </a:solidFill>
                <a:latin typeface="Garamond" panose="02020404030301010803" pitchFamily="18" charset="0"/>
                <a:ea typeface="Inter" pitchFamily="34" charset="-122"/>
                <a:cs typeface="Inter" pitchFamily="34" charset="-120"/>
              </a:rPr>
              <a:t>donde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serán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atendidas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vereda</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vereda</a:t>
            </a:r>
            <a:r>
              <a:rPr lang="en-US" sz="1400" dirty="0">
                <a:solidFill>
                  <a:srgbClr val="272525"/>
                </a:solidFill>
                <a:latin typeface="Garamond" panose="02020404030301010803" pitchFamily="18" charset="0"/>
                <a:ea typeface="Inter" pitchFamily="34" charset="-122"/>
                <a:cs typeface="Inter" pitchFamily="34" charset="-120"/>
              </a:rPr>
              <a:t> en </a:t>
            </a:r>
            <a:r>
              <a:rPr lang="en-US" sz="1400" dirty="0" err="1">
                <a:solidFill>
                  <a:srgbClr val="272525"/>
                </a:solidFill>
                <a:latin typeface="Garamond" panose="02020404030301010803" pitchFamily="18" charset="0"/>
                <a:ea typeface="Inter" pitchFamily="34" charset="-122"/>
                <a:cs typeface="Inter" pitchFamily="34" charset="-120"/>
              </a:rPr>
              <a:t>espacios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colectivos</a:t>
            </a:r>
            <a:r>
              <a:rPr lang="en-US" sz="1400" dirty="0">
                <a:solidFill>
                  <a:srgbClr val="272525"/>
                </a:solidFill>
                <a:latin typeface="Garamond" panose="02020404030301010803" pitchFamily="18" charset="0"/>
                <a:ea typeface="Inter" pitchFamily="34" charset="-122"/>
                <a:cs typeface="Inter" pitchFamily="34" charset="-120"/>
              </a:rPr>
              <a:t> y/o </a:t>
            </a:r>
            <a:r>
              <a:rPr lang="en-US" sz="1400" dirty="0" err="1">
                <a:solidFill>
                  <a:srgbClr val="272525"/>
                </a:solidFill>
                <a:latin typeface="Garamond" panose="02020404030301010803" pitchFamily="18" charset="0"/>
                <a:ea typeface="Inter" pitchFamily="34" charset="-122"/>
                <a:cs typeface="Inter" pitchFamily="34" charset="-120"/>
              </a:rPr>
              <a:t>individuales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profesionales</a:t>
            </a:r>
            <a:r>
              <a:rPr lang="en-US" sz="1400" dirty="0">
                <a:solidFill>
                  <a:srgbClr val="272525"/>
                </a:solidFill>
                <a:latin typeface="Garamond" panose="02020404030301010803" pitchFamily="18" charset="0"/>
                <a:ea typeface="Inter" pitchFamily="34" charset="-122"/>
                <a:cs typeface="Inter" pitchFamily="34" charset="-120"/>
              </a:rPr>
              <a:t> en </a:t>
            </a:r>
            <a:r>
              <a:rPr lang="en-US" sz="1400" dirty="0" err="1">
                <a:solidFill>
                  <a:srgbClr val="272525"/>
                </a:solidFill>
                <a:latin typeface="Garamond" panose="02020404030301010803" pitchFamily="18" charset="0"/>
                <a:ea typeface="Inter" pitchFamily="34" charset="-122"/>
                <a:cs typeface="Inter" pitchFamily="34" charset="-120"/>
              </a:rPr>
              <a:t>fisioterapia</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psicología</a:t>
            </a:r>
            <a:endParaRPr lang="en-US" sz="1400" dirty="0">
              <a:latin typeface="Garamond" panose="02020404030301010803" pitchFamily="18" charset="0"/>
            </a:endParaRPr>
          </a:p>
        </p:txBody>
      </p:sp>
      <p:sp>
        <p:nvSpPr>
          <p:cNvPr id="12" name="Shape 9"/>
          <p:cNvSpPr/>
          <p:nvPr/>
        </p:nvSpPr>
        <p:spPr>
          <a:xfrm>
            <a:off x="10014683" y="5174219"/>
            <a:ext cx="15240" cy="522089"/>
          </a:xfrm>
          <a:prstGeom prst="roundRect">
            <a:avLst>
              <a:gd name="adj" fmla="val 411177"/>
            </a:avLst>
          </a:prstGeom>
          <a:solidFill>
            <a:srgbClr val="B2D4E5"/>
          </a:solidFill>
          <a:ln/>
        </p:spPr>
      </p:sp>
      <p:sp>
        <p:nvSpPr>
          <p:cNvPr id="13" name="Shape 10"/>
          <p:cNvSpPr/>
          <p:nvPr/>
        </p:nvSpPr>
        <p:spPr>
          <a:xfrm>
            <a:off x="9854544" y="5006460"/>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9955747" y="5056705"/>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8703448" y="5845553"/>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cs typeface="Petrona Bold" pitchFamily="34" charset="-120"/>
              </a:rPr>
              <a:t>Metodología</a:t>
            </a:r>
            <a:endParaRPr lang="en-US" sz="1850" dirty="0">
              <a:latin typeface="Garamond" panose="02020404030301010803" pitchFamily="18" charset="0"/>
            </a:endParaRPr>
          </a:p>
        </p:txBody>
      </p:sp>
      <p:sp>
        <p:nvSpPr>
          <p:cNvPr id="16" name="Text 13"/>
          <p:cNvSpPr/>
          <p:nvPr/>
        </p:nvSpPr>
        <p:spPr>
          <a:xfrm>
            <a:off x="8183978" y="6299037"/>
            <a:ext cx="3677007"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Organizar</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cronograma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trabajo</a:t>
            </a:r>
            <a:r>
              <a:rPr lang="en-US" sz="1400" dirty="0">
                <a:solidFill>
                  <a:srgbClr val="272525"/>
                </a:solidFill>
                <a:latin typeface="Garamond" panose="02020404030301010803" pitchFamily="18" charset="0"/>
                <a:ea typeface="Inter" pitchFamily="34" charset="-122"/>
                <a:cs typeface="Inter" pitchFamily="34" charset="-120"/>
              </a:rPr>
              <a:t>, que se </a:t>
            </a:r>
            <a:r>
              <a:rPr lang="en-US" sz="1400" dirty="0" err="1">
                <a:solidFill>
                  <a:srgbClr val="272525"/>
                </a:solidFill>
                <a:latin typeface="Garamond" panose="02020404030301010803" pitchFamily="18" charset="0"/>
                <a:ea typeface="Inter" pitchFamily="34" charset="-122"/>
                <a:cs typeface="Inter" pitchFamily="34" charset="-120"/>
              </a:rPr>
              <a:t>dé</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conocer</a:t>
            </a:r>
            <a:r>
              <a:rPr lang="en-US" sz="1400" dirty="0">
                <a:solidFill>
                  <a:srgbClr val="272525"/>
                </a:solidFill>
                <a:latin typeface="Garamond" panose="02020404030301010803" pitchFamily="18" charset="0"/>
                <a:ea typeface="Inter" pitchFamily="34" charset="-122"/>
                <a:cs typeface="Inter" pitchFamily="34" charset="-120"/>
              </a:rPr>
              <a:t> a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presidentas</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comités</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Trabajar</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manera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articulada</a:t>
            </a:r>
            <a:r>
              <a:rPr lang="en-US" sz="1400" dirty="0">
                <a:solidFill>
                  <a:srgbClr val="272525"/>
                </a:solidFill>
                <a:latin typeface="Garamond" panose="02020404030301010803" pitchFamily="18" charset="0"/>
                <a:ea typeface="Inter" pitchFamily="34" charset="-122"/>
                <a:cs typeface="Inter" pitchFamily="34" charset="-120"/>
              </a:rPr>
              <a:t> con el CLMS y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comités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veredales</a:t>
            </a:r>
            <a:r>
              <a:rPr lang="en-US" sz="1400" dirty="0">
                <a:solidFill>
                  <a:srgbClr val="272525"/>
                </a:solidFill>
                <a:latin typeface="Garamond" panose="02020404030301010803" pitchFamily="18" charset="0"/>
                <a:ea typeface="Inter" pitchFamily="34" charset="-122"/>
                <a:cs typeface="Inter" pitchFamily="34" charset="-120"/>
              </a:rPr>
              <a:t>. </a:t>
            </a:r>
            <a:endParaRPr lang="en-US" sz="1400" dirty="0">
              <a:latin typeface="Garamond" panose="02020404030301010803" pitchFamily="18" charset="0"/>
            </a:endParaRPr>
          </a:p>
        </p:txBody>
      </p:sp>
      <p:sp>
        <p:nvSpPr>
          <p:cNvPr id="17" name="Shape 14"/>
          <p:cNvSpPr/>
          <p:nvPr/>
        </p:nvSpPr>
        <p:spPr>
          <a:xfrm>
            <a:off x="12076964" y="4652249"/>
            <a:ext cx="15240" cy="522089"/>
          </a:xfrm>
          <a:prstGeom prst="roundRect">
            <a:avLst>
              <a:gd name="adj" fmla="val 411177"/>
            </a:avLst>
          </a:prstGeom>
          <a:solidFill>
            <a:srgbClr val="B2D4E5"/>
          </a:solidFill>
          <a:ln/>
        </p:spPr>
      </p:sp>
      <p:sp>
        <p:nvSpPr>
          <p:cNvPr id="18" name="Shape 15"/>
          <p:cNvSpPr/>
          <p:nvPr/>
        </p:nvSpPr>
        <p:spPr>
          <a:xfrm>
            <a:off x="11916825" y="5006460"/>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12018148" y="5056705"/>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10917295" y="2755346"/>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Objetivo</a:t>
            </a:r>
            <a:endParaRPr lang="en-US" sz="1850" b="1" dirty="0">
              <a:latin typeface="Garamond" panose="02020404030301010803" pitchFamily="18" charset="0"/>
            </a:endParaRPr>
          </a:p>
        </p:txBody>
      </p:sp>
      <p:sp>
        <p:nvSpPr>
          <p:cNvPr id="21" name="Text 18"/>
          <p:cNvSpPr/>
          <p:nvPr/>
        </p:nvSpPr>
        <p:spPr>
          <a:xfrm>
            <a:off x="10246080" y="3320713"/>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En pro de </a:t>
            </a:r>
            <a:r>
              <a:rPr lang="en-US" sz="1400" dirty="0" err="1">
                <a:solidFill>
                  <a:srgbClr val="272525"/>
                </a:solidFill>
                <a:latin typeface="Garamond" panose="02020404030301010803" pitchFamily="18" charset="0"/>
                <a:ea typeface="Inter" pitchFamily="34" charset="-122"/>
                <a:cs typeface="Inter" pitchFamily="34" charset="-120"/>
              </a:rPr>
              <a:t>su</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bienestar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físico</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emocional</a:t>
            </a:r>
            <a:r>
              <a:rPr lang="en-US" sz="1400" dirty="0">
                <a:solidFill>
                  <a:srgbClr val="272525"/>
                </a:solidFill>
                <a:latin typeface="Garamond" panose="02020404030301010803" pitchFamily="18" charset="0"/>
                <a:ea typeface="Inter" pitchFamily="34" charset="-122"/>
                <a:cs typeface="Inter" pitchFamily="34" charset="-120"/>
              </a:rPr>
              <a:t>, con el </a:t>
            </a:r>
            <a:r>
              <a:rPr lang="en-US" sz="1400" dirty="0" err="1">
                <a:solidFill>
                  <a:srgbClr val="272525"/>
                </a:solidFill>
                <a:latin typeface="Garamond" panose="02020404030301010803" pitchFamily="18" charset="0"/>
                <a:ea typeface="Inter" pitchFamily="34" charset="-122"/>
                <a:cs typeface="Inter" pitchFamily="34" charset="-120"/>
              </a:rPr>
              <a:t>objetivo</a:t>
            </a:r>
            <a:r>
              <a:rPr lang="en-US" sz="1400" dirty="0">
                <a:solidFill>
                  <a:srgbClr val="272525"/>
                </a:solidFill>
                <a:latin typeface="Garamond" panose="02020404030301010803" pitchFamily="18" charset="0"/>
                <a:ea typeface="Inter" pitchFamily="34" charset="-122"/>
                <a:cs typeface="Inter" pitchFamily="34" charset="-120"/>
              </a:rPr>
              <a:t> de que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tengan</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espacio</a:t>
            </a:r>
            <a:r>
              <a:rPr lang="en-US" sz="1400" dirty="0">
                <a:solidFill>
                  <a:srgbClr val="272525"/>
                </a:solidFill>
                <a:latin typeface="Garamond" panose="02020404030301010803" pitchFamily="18" charset="0"/>
                <a:ea typeface="Inter" pitchFamily="34" charset="-122"/>
                <a:cs typeface="Inter" pitchFamily="34" charset="-120"/>
              </a:rPr>
              <a:t> de respiro y </a:t>
            </a:r>
            <a:r>
              <a:rPr lang="en-US" sz="1400" dirty="0" err="1">
                <a:solidFill>
                  <a:srgbClr val="272525"/>
                </a:solidFill>
                <a:latin typeface="Garamond" panose="02020404030301010803" pitchFamily="18" charset="0"/>
                <a:ea typeface="Inter" pitchFamily="34" charset="-122"/>
                <a:cs typeface="Inter" pitchFamily="34" charset="-120"/>
              </a:rPr>
              <a:t>autocuidado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donde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puedan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liberar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tensiones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emociones</a:t>
            </a:r>
            <a:r>
              <a:rPr lang="en-US" sz="1400" dirty="0">
                <a:solidFill>
                  <a:srgbClr val="272525"/>
                </a:solidFill>
                <a:latin typeface="Garamond" panose="02020404030301010803" pitchFamily="18" charset="0"/>
                <a:ea typeface="Inter" pitchFamily="34" charset="-122"/>
                <a:cs typeface="Inter" pitchFamily="34" charset="-120"/>
              </a:rPr>
              <a:t>.</a:t>
            </a:r>
          </a:p>
          <a:p>
            <a:pPr marL="0" indent="0" algn="ctr">
              <a:lnSpc>
                <a:spcPts val="1850"/>
              </a:lnSpc>
              <a:buNone/>
            </a:pPr>
            <a:endParaRPr lang="en-US" sz="1400" dirty="0" err="1">
              <a:solidFill>
                <a:srgbClr val="272525"/>
              </a:solidFill>
              <a:latin typeface="Garamond" panose="02020404030301010803" pitchFamily="18" charset="0"/>
              <a:ea typeface="Inter" pitchFamily="34" charset="-122"/>
              <a:cs typeface="Inter" pitchFamily="34" charset="-120"/>
            </a:endParaRPr>
          </a:p>
        </p:txBody>
      </p:sp>
      <p:sp>
        <p:nvSpPr>
          <p:cNvPr id="22" name="Text 19"/>
          <p:cNvSpPr/>
          <p:nvPr/>
        </p:nvSpPr>
        <p:spPr>
          <a:xfrm>
            <a:off x="5972630" y="7350861"/>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23" name="Text 2">
            <a:extLst>
              <a:ext uri="{FF2B5EF4-FFF2-40B4-BE49-F238E27FC236}">
                <a16:creationId xmlns:a16="http://schemas.microsoft.com/office/drawing/2014/main" id="{A76AE571-36EF-BD47-7D57-A63F0E042D53}"/>
              </a:ext>
            </a:extLst>
          </p:cNvPr>
          <p:cNvSpPr/>
          <p:nvPr/>
        </p:nvSpPr>
        <p:spPr>
          <a:xfrm>
            <a:off x="723633" y="1993518"/>
            <a:ext cx="4457967" cy="477202"/>
          </a:xfrm>
          <a:prstGeom prst="rect">
            <a:avLst/>
          </a:prstGeom>
          <a:noFill/>
          <a:ln/>
        </p:spPr>
        <p:txBody>
          <a:bodyPr wrap="square" lIns="0" tIns="0" rIns="0" bIns="0" rtlCol="0" anchor="t"/>
          <a:lstStyle/>
          <a:p>
            <a:pPr>
              <a:lnSpc>
                <a:spcPts val="1850"/>
              </a:lnSpc>
            </a:pPr>
            <a:r>
              <a:rPr lang="en-US" sz="1600" b="1" dirty="0">
                <a:solidFill>
                  <a:srgbClr val="272525"/>
                </a:solidFill>
                <a:latin typeface="Garamond" panose="02020404030301010803" pitchFamily="18" charset="0"/>
                <a:ea typeface="Inter" pitchFamily="34" charset="-122"/>
              </a:rPr>
              <a:t>Meta:</a:t>
            </a:r>
            <a:r>
              <a:rPr lang="en-US" sz="1600" dirty="0">
                <a:solidFill>
                  <a:srgbClr val="272525"/>
                </a:solidFill>
                <a:latin typeface="Garamond" panose="02020404030301010803" pitchFamily="18" charset="0"/>
                <a:ea typeface="Inter" pitchFamily="34" charset="-122"/>
              </a:rPr>
              <a:t> </a:t>
            </a:r>
            <a:r>
              <a:rPr lang="es-CO" sz="1600" dirty="0">
                <a:solidFill>
                  <a:srgbClr val="272525"/>
                </a:solidFill>
                <a:latin typeface="Garamond" panose="02020404030301010803" pitchFamily="18" charset="0"/>
                <a:ea typeface="Inter" pitchFamily="34" charset="-122"/>
              </a:rPr>
              <a:t>Vincular 600 mujeres cuidadoras a estrategias de cuidado.</a:t>
            </a:r>
            <a:endParaRPr lang="en-US" sz="1600" dirty="0">
              <a:latin typeface="Garamond" panose="02020404030301010803" pitchFamily="18" charset="0"/>
            </a:endParaRPr>
          </a:p>
        </p:txBody>
      </p:sp>
    </p:spTree>
    <p:extLst>
      <p:ext uri="{BB962C8B-B14F-4D97-AF65-F5344CB8AC3E}">
        <p14:creationId xmlns:p14="http://schemas.microsoft.com/office/powerpoint/2010/main" val="418614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3"/>
          <p:cNvSpPr/>
          <p:nvPr/>
        </p:nvSpPr>
        <p:spPr>
          <a:xfrm>
            <a:off x="522089" y="5355498"/>
            <a:ext cx="8099822" cy="15240"/>
          </a:xfrm>
          <a:prstGeom prst="roundRect">
            <a:avLst>
              <a:gd name="adj" fmla="val 411177"/>
            </a:avLst>
          </a:prstGeom>
          <a:solidFill>
            <a:srgbClr val="B2D4E5"/>
          </a:solidFill>
          <a:ln/>
        </p:spPr>
      </p:sp>
      <p:sp>
        <p:nvSpPr>
          <p:cNvPr id="7" name="Shape 4"/>
          <p:cNvSpPr/>
          <p:nvPr/>
        </p:nvSpPr>
        <p:spPr>
          <a:xfrm>
            <a:off x="2501979" y="4833468"/>
            <a:ext cx="15240" cy="522089"/>
          </a:xfrm>
          <a:prstGeom prst="roundRect">
            <a:avLst>
              <a:gd name="adj" fmla="val 411177"/>
            </a:avLst>
          </a:prstGeom>
          <a:solidFill>
            <a:srgbClr val="B2D4E5"/>
          </a:solidFill>
          <a:ln/>
        </p:spPr>
      </p:sp>
      <p:sp>
        <p:nvSpPr>
          <p:cNvPr id="8" name="Shape 5"/>
          <p:cNvSpPr/>
          <p:nvPr/>
        </p:nvSpPr>
        <p:spPr>
          <a:xfrm>
            <a:off x="2341840" y="5187679"/>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2459355" y="5237924"/>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1003458" y="2911794"/>
            <a:ext cx="3012281"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cs typeface="Petrona Bold" pitchFamily="34" charset="-120"/>
              </a:rPr>
              <a:t>Espacio de respiro</a:t>
            </a:r>
            <a:endParaRPr lang="en-US" sz="1850" dirty="0">
              <a:latin typeface="Garamond" panose="02020404030301010803" pitchFamily="18" charset="0"/>
            </a:endParaRPr>
          </a:p>
        </p:txBody>
      </p:sp>
      <p:sp>
        <p:nvSpPr>
          <p:cNvPr id="11" name="Text 8"/>
          <p:cNvSpPr/>
          <p:nvPr/>
        </p:nvSpPr>
        <p:spPr>
          <a:xfrm>
            <a:off x="671274" y="3458559"/>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Llevar</a:t>
            </a:r>
            <a:r>
              <a:rPr lang="en-US" sz="1400" dirty="0">
                <a:solidFill>
                  <a:srgbClr val="272525"/>
                </a:solidFill>
                <a:latin typeface="Garamond" panose="02020404030301010803" pitchFamily="18" charset="0"/>
                <a:ea typeface="Inter" pitchFamily="34" charset="-122"/>
                <a:cs typeface="Inter" pitchFamily="34" charset="-120"/>
              </a:rPr>
              <a:t> a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sumapaceñas</a:t>
            </a:r>
            <a:r>
              <a:rPr lang="en-US" sz="1400" dirty="0">
                <a:solidFill>
                  <a:srgbClr val="272525"/>
                </a:solidFill>
                <a:latin typeface="Garamond" panose="02020404030301010803" pitchFamily="18" charset="0"/>
                <a:ea typeface="Inter" pitchFamily="34" charset="-122"/>
                <a:cs typeface="Inter" pitchFamily="34" charset="-120"/>
              </a:rPr>
              <a:t> a la Bogotá </a:t>
            </a:r>
            <a:r>
              <a:rPr lang="en-US" sz="1400" dirty="0" err="1">
                <a:solidFill>
                  <a:srgbClr val="272525"/>
                </a:solidFill>
                <a:latin typeface="Garamond" panose="02020404030301010803" pitchFamily="18" charset="0"/>
                <a:ea typeface="Inter" pitchFamily="34" charset="-122"/>
                <a:cs typeface="Inter" pitchFamily="34" charset="-120"/>
              </a:rPr>
              <a:t>urbana</a:t>
            </a:r>
            <a:r>
              <a:rPr lang="en-US" sz="1400" dirty="0">
                <a:solidFill>
                  <a:srgbClr val="272525"/>
                </a:solidFill>
                <a:latin typeface="Garamond" panose="02020404030301010803" pitchFamily="18" charset="0"/>
                <a:ea typeface="Inter" pitchFamily="34" charset="-122"/>
                <a:cs typeface="Inter" pitchFamily="34" charset="-120"/>
              </a:rPr>
              <a:t>, a un </a:t>
            </a:r>
            <a:r>
              <a:rPr lang="en-US" sz="1400" dirty="0" err="1">
                <a:solidFill>
                  <a:srgbClr val="272525"/>
                </a:solidFill>
                <a:latin typeface="Garamond" panose="02020404030301010803" pitchFamily="18" charset="0"/>
                <a:ea typeface="Inter" pitchFamily="34" charset="-122"/>
                <a:cs typeface="Inter" pitchFamily="34" charset="-120"/>
              </a:rPr>
              <a:t>lugar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donde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puedan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tener</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espacio</a:t>
            </a:r>
            <a:r>
              <a:rPr lang="en-US" sz="1400" dirty="0">
                <a:solidFill>
                  <a:srgbClr val="272525"/>
                </a:solidFill>
                <a:latin typeface="Garamond" panose="02020404030301010803" pitchFamily="18" charset="0"/>
                <a:ea typeface="Inter" pitchFamily="34" charset="-122"/>
                <a:cs typeface="Inter" pitchFamily="34" charset="-120"/>
              </a:rPr>
              <a:t> de respiro y </a:t>
            </a:r>
            <a:r>
              <a:rPr lang="en-US" sz="1400" dirty="0" err="1">
                <a:solidFill>
                  <a:srgbClr val="272525"/>
                </a:solidFill>
                <a:latin typeface="Garamond" panose="02020404030301010803" pitchFamily="18" charset="0"/>
                <a:ea typeface="Inter" pitchFamily="34" charset="-122"/>
                <a:cs typeface="Inter" pitchFamily="34" charset="-120"/>
              </a:rPr>
              <a:t>desconexión</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sí</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mismas</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cual</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debe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contar</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insumos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necesarios</a:t>
            </a:r>
            <a:r>
              <a:rPr lang="en-US" sz="1400" dirty="0">
                <a:solidFill>
                  <a:srgbClr val="272525"/>
                </a:solidFill>
                <a:latin typeface="Garamond" panose="02020404030301010803" pitchFamily="18" charset="0"/>
                <a:ea typeface="Inter" pitchFamily="34" charset="-122"/>
                <a:cs typeface="Inter" pitchFamily="34" charset="-120"/>
              </a:rPr>
              <a:t> para el </a:t>
            </a:r>
            <a:r>
              <a:rPr lang="en-US" sz="1400" dirty="0" err="1">
                <a:solidFill>
                  <a:srgbClr val="272525"/>
                </a:solidFill>
                <a:latin typeface="Garamond" panose="02020404030301010803" pitchFamily="18" charset="0"/>
                <a:ea typeface="Inter" pitchFamily="34" charset="-122"/>
                <a:cs typeface="Inter" pitchFamily="34" charset="-120"/>
              </a:rPr>
              <a:t>autocuidado</a:t>
            </a:r>
            <a:r>
              <a:rPr lang="en-US" sz="1400" dirty="0">
                <a:solidFill>
                  <a:srgbClr val="272525"/>
                </a:solidFill>
                <a:latin typeface="Garamond" panose="02020404030301010803" pitchFamily="18" charset="0"/>
                <a:ea typeface="Inter" pitchFamily="34" charset="-122"/>
                <a:cs typeface="Inter" pitchFamily="34" charset="-120"/>
              </a:rPr>
              <a:t>. </a:t>
            </a:r>
            <a:endParaRPr lang="en-US" sz="1400" dirty="0">
              <a:latin typeface="Garamond" panose="02020404030301010803" pitchFamily="18" charset="0"/>
            </a:endParaRPr>
          </a:p>
        </p:txBody>
      </p:sp>
      <p:sp>
        <p:nvSpPr>
          <p:cNvPr id="12" name="Shape 9"/>
          <p:cNvSpPr/>
          <p:nvPr/>
        </p:nvSpPr>
        <p:spPr>
          <a:xfrm>
            <a:off x="4564142" y="5355438"/>
            <a:ext cx="15240" cy="522089"/>
          </a:xfrm>
          <a:prstGeom prst="roundRect">
            <a:avLst>
              <a:gd name="adj" fmla="val 411177"/>
            </a:avLst>
          </a:prstGeom>
          <a:solidFill>
            <a:srgbClr val="B2D4E5"/>
          </a:solidFill>
          <a:ln/>
        </p:spPr>
      </p:sp>
      <p:sp>
        <p:nvSpPr>
          <p:cNvPr id="13" name="Shape 10"/>
          <p:cNvSpPr/>
          <p:nvPr/>
        </p:nvSpPr>
        <p:spPr>
          <a:xfrm>
            <a:off x="4404003" y="5187679"/>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4505206" y="5237924"/>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3252907" y="6026772"/>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Metodología</a:t>
            </a:r>
            <a:endParaRPr lang="en-US" sz="1850" dirty="0">
              <a:latin typeface="Garamond" panose="02020404030301010803" pitchFamily="18" charset="0"/>
            </a:endParaRPr>
          </a:p>
        </p:txBody>
      </p:sp>
      <p:sp>
        <p:nvSpPr>
          <p:cNvPr id="16" name="Text 13"/>
          <p:cNvSpPr/>
          <p:nvPr/>
        </p:nvSpPr>
        <p:spPr>
          <a:xfrm>
            <a:off x="2501979" y="6480256"/>
            <a:ext cx="4198621"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Mesa de </a:t>
            </a:r>
            <a:r>
              <a:rPr lang="en-US" sz="1400" dirty="0" err="1">
                <a:solidFill>
                  <a:srgbClr val="272525"/>
                </a:solidFill>
                <a:latin typeface="Garamond" panose="02020404030301010803" pitchFamily="18" charset="0"/>
                <a:ea typeface="Inter" pitchFamily="34" charset="-122"/>
                <a:cs typeface="Inter" pitchFamily="34" charset="-120"/>
              </a:rPr>
              <a:t>concertación</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criterios</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elección</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Traslado</a:t>
            </a:r>
            <a:r>
              <a:rPr lang="en-US" sz="1400" dirty="0">
                <a:solidFill>
                  <a:srgbClr val="272525"/>
                </a:solidFill>
                <a:latin typeface="Garamond" panose="02020404030301010803" pitchFamily="18" charset="0"/>
                <a:ea typeface="Inter" pitchFamily="34" charset="-122"/>
                <a:cs typeface="Inter" pitchFamily="34" charset="-120"/>
              </a:rPr>
              <a:t> de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ida</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regreso</a:t>
            </a:r>
            <a:r>
              <a:rPr lang="en-US" sz="1400" dirty="0">
                <a:solidFill>
                  <a:srgbClr val="272525"/>
                </a:solidFill>
                <a:latin typeface="Garamond" panose="02020404030301010803" pitchFamily="18" charset="0"/>
                <a:ea typeface="Inter" pitchFamily="34" charset="-122"/>
                <a:cs typeface="Inter" pitchFamily="34" charset="-120"/>
              </a:rPr>
              <a:t> a la Bogotá </a:t>
            </a:r>
            <a:r>
              <a:rPr lang="en-US" sz="1400" dirty="0" err="1">
                <a:solidFill>
                  <a:srgbClr val="272525"/>
                </a:solidFill>
                <a:latin typeface="Garamond" panose="02020404030301010803" pitchFamily="18" charset="0"/>
                <a:ea typeface="Inter" pitchFamily="34" charset="-122"/>
                <a:cs typeface="Inter" pitchFamily="34" charset="-120"/>
              </a:rPr>
              <a:t>urbana</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Avituallamiento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completo</a:t>
            </a:r>
            <a:r>
              <a:rPr lang="en-US" sz="1400" dirty="0">
                <a:solidFill>
                  <a:srgbClr val="272525"/>
                </a:solidFill>
                <a:latin typeface="Garamond" panose="02020404030301010803" pitchFamily="18" charset="0"/>
                <a:ea typeface="Inter" pitchFamily="34" charset="-122"/>
                <a:cs typeface="Inter" pitchFamily="34" charset="-120"/>
              </a:rPr>
              <a:t>. • Actividades de </a:t>
            </a:r>
            <a:r>
              <a:rPr lang="en-US" sz="1400" dirty="0" err="1">
                <a:solidFill>
                  <a:srgbClr val="272525"/>
                </a:solidFill>
                <a:latin typeface="Garamond" panose="02020404030301010803" pitchFamily="18" charset="0"/>
                <a:ea typeface="Inter" pitchFamily="34" charset="-122"/>
                <a:cs typeface="Inter" pitchFamily="34" charset="-120"/>
              </a:rPr>
              <a:t>relajación</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belleza</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Evaluación</a:t>
            </a:r>
            <a:r>
              <a:rPr lang="en-US" sz="1400" dirty="0">
                <a:solidFill>
                  <a:srgbClr val="272525"/>
                </a:solidFill>
                <a:latin typeface="Garamond" panose="02020404030301010803" pitchFamily="18" charset="0"/>
                <a:ea typeface="Inter" pitchFamily="34" charset="-122"/>
                <a:cs typeface="Inter" pitchFamily="34" charset="-120"/>
              </a:rPr>
              <a:t> del </a:t>
            </a:r>
            <a:r>
              <a:rPr lang="en-US" sz="1400" dirty="0" err="1">
                <a:solidFill>
                  <a:srgbClr val="272525"/>
                </a:solidFill>
                <a:latin typeface="Garamond" panose="02020404030301010803" pitchFamily="18" charset="0"/>
                <a:ea typeface="Inter" pitchFamily="34" charset="-122"/>
                <a:cs typeface="Inter" pitchFamily="34" charset="-120"/>
              </a:rPr>
              <a:t>espacio</a:t>
            </a:r>
            <a:endParaRPr lang="en-US" sz="1400" dirty="0">
              <a:latin typeface="Garamond" panose="02020404030301010803" pitchFamily="18" charset="0"/>
            </a:endParaRPr>
          </a:p>
        </p:txBody>
      </p:sp>
      <p:sp>
        <p:nvSpPr>
          <p:cNvPr id="17" name="Shape 14"/>
          <p:cNvSpPr/>
          <p:nvPr/>
        </p:nvSpPr>
        <p:spPr>
          <a:xfrm>
            <a:off x="6626423" y="4833468"/>
            <a:ext cx="15240" cy="522089"/>
          </a:xfrm>
          <a:prstGeom prst="roundRect">
            <a:avLst>
              <a:gd name="adj" fmla="val 411177"/>
            </a:avLst>
          </a:prstGeom>
          <a:solidFill>
            <a:srgbClr val="B2D4E5"/>
          </a:solidFill>
          <a:ln/>
        </p:spPr>
      </p:sp>
      <p:sp>
        <p:nvSpPr>
          <p:cNvPr id="18" name="Shape 15"/>
          <p:cNvSpPr/>
          <p:nvPr/>
        </p:nvSpPr>
        <p:spPr>
          <a:xfrm>
            <a:off x="6466284" y="5187679"/>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6567607" y="5237924"/>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5466754" y="2936565"/>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cs typeface="Petrona Bold" pitchFamily="34" charset="-120"/>
              </a:rPr>
              <a:t>Desconexión</a:t>
            </a:r>
            <a:endParaRPr lang="en-US" sz="1850" dirty="0">
              <a:latin typeface="Garamond" panose="02020404030301010803" pitchFamily="18" charset="0"/>
            </a:endParaRPr>
          </a:p>
        </p:txBody>
      </p:sp>
      <p:sp>
        <p:nvSpPr>
          <p:cNvPr id="21" name="Text 18"/>
          <p:cNvSpPr/>
          <p:nvPr/>
        </p:nvSpPr>
        <p:spPr>
          <a:xfrm>
            <a:off x="4795539" y="3501932"/>
            <a:ext cx="3677007"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Allí</a:t>
            </a:r>
            <a:r>
              <a:rPr lang="en-US" sz="1400" dirty="0">
                <a:solidFill>
                  <a:srgbClr val="272525"/>
                </a:solidFill>
                <a:latin typeface="Garamond" panose="02020404030301010803" pitchFamily="18" charset="0"/>
                <a:ea typeface="Inter" pitchFamily="34" charset="-122"/>
                <a:cs typeface="Inter" pitchFamily="34" charset="-120"/>
              </a:rPr>
              <a:t>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contaran</a:t>
            </a:r>
            <a:r>
              <a:rPr lang="en-US" sz="1400" dirty="0">
                <a:solidFill>
                  <a:srgbClr val="272525"/>
                </a:solidFill>
                <a:latin typeface="Garamond" panose="02020404030301010803" pitchFamily="18" charset="0"/>
                <a:ea typeface="Inter" pitchFamily="34" charset="-122"/>
                <a:cs typeface="Inter" pitchFamily="34" charset="-120"/>
              </a:rPr>
              <a:t> con diferentes actividades de </a:t>
            </a:r>
            <a:r>
              <a:rPr lang="en-US" sz="1400" dirty="0" err="1">
                <a:solidFill>
                  <a:srgbClr val="272525"/>
                </a:solidFill>
                <a:latin typeface="Garamond" panose="02020404030301010803" pitchFamily="18" charset="0"/>
                <a:ea typeface="Inter" pitchFamily="34" charset="-122"/>
                <a:cs typeface="Inter" pitchFamily="34" charset="-120"/>
              </a:rPr>
              <a:t>relajación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según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su</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elección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como</a:t>
            </a:r>
            <a:r>
              <a:rPr lang="en-US" sz="1400" dirty="0">
                <a:solidFill>
                  <a:srgbClr val="272525"/>
                </a:solidFill>
                <a:latin typeface="Garamond" panose="02020404030301010803" pitchFamily="18" charset="0"/>
                <a:ea typeface="Inter" pitchFamily="34" charset="-122"/>
                <a:cs typeface="Inter" pitchFamily="34" charset="-120"/>
              </a:rPr>
              <a:t> lo es </a:t>
            </a:r>
            <a:r>
              <a:rPr lang="en-US" sz="1400" dirty="0" err="1">
                <a:solidFill>
                  <a:srgbClr val="272525"/>
                </a:solidFill>
                <a:latin typeface="Garamond" panose="02020404030301010803" pitchFamily="18" charset="0"/>
                <a:ea typeface="Inter" pitchFamily="34" charset="-122"/>
                <a:cs typeface="Inter" pitchFamily="34" charset="-120"/>
              </a:rPr>
              <a:t>belleza</a:t>
            </a:r>
            <a:r>
              <a:rPr lang="en-US" sz="1400" dirty="0">
                <a:solidFill>
                  <a:srgbClr val="272525"/>
                </a:solidFill>
                <a:latin typeface="Garamond" panose="02020404030301010803" pitchFamily="18" charset="0"/>
                <a:ea typeface="Inter" pitchFamily="34" charset="-122"/>
                <a:cs typeface="Inter" pitchFamily="34" charset="-120"/>
              </a:rPr>
              <a:t> y/o </a:t>
            </a:r>
            <a:r>
              <a:rPr lang="en-US" sz="1400" dirty="0" err="1">
                <a:solidFill>
                  <a:srgbClr val="272525"/>
                </a:solidFill>
                <a:latin typeface="Garamond" panose="02020404030301010803" pitchFamily="18" charset="0"/>
                <a:ea typeface="Inter" pitchFamily="34" charset="-122"/>
                <a:cs typeface="Inter" pitchFamily="34" charset="-120"/>
              </a:rPr>
              <a:t>masajes</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evento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debe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contar</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avituallamiento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completo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durante</a:t>
            </a:r>
            <a:r>
              <a:rPr lang="en-US" sz="1400" dirty="0">
                <a:solidFill>
                  <a:srgbClr val="272525"/>
                </a:solidFill>
                <a:latin typeface="Garamond" panose="02020404030301010803" pitchFamily="18" charset="0"/>
                <a:ea typeface="Inter" pitchFamily="34" charset="-122"/>
                <a:cs typeface="Inter" pitchFamily="34" charset="-120"/>
              </a:rPr>
              <a:t> 2 noches 3 días.</a:t>
            </a:r>
            <a:endParaRPr lang="en-US" sz="1400" dirty="0">
              <a:latin typeface="Garamond" panose="02020404030301010803" pitchFamily="18" charset="0"/>
            </a:endParaRPr>
          </a:p>
        </p:txBody>
      </p:sp>
      <p:sp>
        <p:nvSpPr>
          <p:cNvPr id="22" name="Text 19"/>
          <p:cNvSpPr/>
          <p:nvPr/>
        </p:nvSpPr>
        <p:spPr>
          <a:xfrm>
            <a:off x="522089" y="7532080"/>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27" name="Text 0">
            <a:extLst>
              <a:ext uri="{FF2B5EF4-FFF2-40B4-BE49-F238E27FC236}">
                <a16:creationId xmlns:a16="http://schemas.microsoft.com/office/drawing/2014/main" id="{FE375D8C-3AEF-2840-7136-B65157A5DAF7}"/>
              </a:ext>
            </a:extLst>
          </p:cNvPr>
          <p:cNvSpPr/>
          <p:nvPr/>
        </p:nvSpPr>
        <p:spPr>
          <a:xfrm>
            <a:off x="4015739" y="671011"/>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ESPACIO DE RESPIRO Y DESCONEXIÓN</a:t>
            </a:r>
          </a:p>
        </p:txBody>
      </p:sp>
      <p:sp>
        <p:nvSpPr>
          <p:cNvPr id="28" name="Text 2">
            <a:extLst>
              <a:ext uri="{FF2B5EF4-FFF2-40B4-BE49-F238E27FC236}">
                <a16:creationId xmlns:a16="http://schemas.microsoft.com/office/drawing/2014/main" id="{2908E2C1-D7C6-326D-CAF1-BD4E1512C4BC}"/>
              </a:ext>
            </a:extLst>
          </p:cNvPr>
          <p:cNvSpPr/>
          <p:nvPr/>
        </p:nvSpPr>
        <p:spPr>
          <a:xfrm>
            <a:off x="686692" y="1985430"/>
            <a:ext cx="8099822" cy="477202"/>
          </a:xfrm>
          <a:prstGeom prst="rect">
            <a:avLst/>
          </a:prstGeom>
          <a:noFill/>
          <a:ln/>
        </p:spPr>
        <p:txBody>
          <a:bodyPr wrap="square" lIns="0" tIns="0" rIns="0" bIns="0" rtlCol="0" anchor="t"/>
          <a:lstStyle/>
          <a:p>
            <a:pPr marL="0" indent="0">
              <a:lnSpc>
                <a:spcPts val="1850"/>
              </a:lnSpc>
              <a:buNone/>
            </a:pPr>
            <a:r>
              <a:rPr lang="en-US" sz="1600" b="1" dirty="0">
                <a:solidFill>
                  <a:srgbClr val="272525"/>
                </a:solidFill>
                <a:latin typeface="Garamond" panose="02020404030301010803" pitchFamily="18" charset="0"/>
                <a:ea typeface="Inter" pitchFamily="34" charset="-122"/>
              </a:rPr>
              <a:t>Código y nombre de la propuesta: </a:t>
            </a:r>
            <a:r>
              <a:rPr lang="en-US" sz="1600" dirty="0">
                <a:solidFill>
                  <a:srgbClr val="272525"/>
                </a:solidFill>
                <a:latin typeface="Garamond" panose="02020404030301010803" pitchFamily="18" charset="0"/>
                <a:ea typeface="Inter" pitchFamily="34" charset="-122"/>
              </a:rPr>
              <a:t> 44679</a:t>
            </a:r>
          </a:p>
          <a:p>
            <a:pPr marL="0" indent="0">
              <a:lnSpc>
                <a:spcPts val="1850"/>
              </a:lnSpc>
              <a:buNone/>
            </a:pPr>
            <a:r>
              <a:rPr lang="en-US" sz="1600" dirty="0">
                <a:solidFill>
                  <a:srgbClr val="272525"/>
                </a:solidFill>
                <a:latin typeface="Garamond" panose="02020404030301010803" pitchFamily="18" charset="0"/>
                <a:ea typeface="Inter" pitchFamily="34" charset="-122"/>
              </a:rPr>
              <a:t>Espacio de respiro para </a:t>
            </a:r>
            <a:r>
              <a:rPr lang="en-US" sz="1600" dirty="0" err="1">
                <a:solidFill>
                  <a:srgbClr val="272525"/>
                </a:solidFill>
                <a:latin typeface="Garamond" panose="02020404030301010803" pitchFamily="18" charset="0"/>
                <a:ea typeface="Inter" pitchFamily="34" charset="-122"/>
              </a:rPr>
              <a:t>mujeres</a:t>
            </a:r>
            <a:r>
              <a:rPr lang="en-US" sz="1600" dirty="0">
                <a:solidFill>
                  <a:srgbClr val="272525"/>
                </a:solidFill>
                <a:latin typeface="Garamond" panose="02020404030301010803" pitchFamily="18" charset="0"/>
                <a:ea typeface="Inter" pitchFamily="34" charset="-122"/>
              </a:rPr>
              <a:t> </a:t>
            </a:r>
            <a:r>
              <a:rPr lang="en-US" sz="1600" dirty="0" err="1">
                <a:solidFill>
                  <a:srgbClr val="272525"/>
                </a:solidFill>
                <a:latin typeface="Garamond" panose="02020404030301010803" pitchFamily="18" charset="0"/>
                <a:ea typeface="Inter" pitchFamily="34" charset="-122"/>
              </a:rPr>
              <a:t>Sumapaceñas</a:t>
            </a:r>
            <a:r>
              <a:rPr lang="en-US" sz="1400" dirty="0">
                <a:solidFill>
                  <a:srgbClr val="272525"/>
                </a:solidFill>
                <a:latin typeface="Garamond" panose="02020404030301010803" pitchFamily="18" charset="0"/>
                <a:ea typeface="Inter" pitchFamily="34" charset="-122"/>
              </a:rPr>
              <a:t>.</a:t>
            </a:r>
            <a:endParaRPr lang="en-US" dirty="0">
              <a:latin typeface="Garamond" panose="02020404030301010803" pitchFamily="18" charset="0"/>
              <a:cs typeface="Times New Roman" panose="02020603050405020304" pitchFamily="18" charset="0"/>
            </a:endParaRPr>
          </a:p>
        </p:txBody>
      </p:sp>
      <p:sp>
        <p:nvSpPr>
          <p:cNvPr id="29" name="Text 2">
            <a:extLst>
              <a:ext uri="{FF2B5EF4-FFF2-40B4-BE49-F238E27FC236}">
                <a16:creationId xmlns:a16="http://schemas.microsoft.com/office/drawing/2014/main" id="{6A674DF3-DA53-82DD-39B1-773343513775}"/>
              </a:ext>
            </a:extLst>
          </p:cNvPr>
          <p:cNvSpPr/>
          <p:nvPr/>
        </p:nvSpPr>
        <p:spPr>
          <a:xfrm>
            <a:off x="7816572" y="2071902"/>
            <a:ext cx="5738063" cy="477202"/>
          </a:xfrm>
          <a:prstGeom prst="rect">
            <a:avLst/>
          </a:prstGeom>
          <a:noFill/>
          <a:ln/>
        </p:spPr>
        <p:txBody>
          <a:bodyPr wrap="square" lIns="0" tIns="0" rIns="0" bIns="0" rtlCol="0" anchor="t"/>
          <a:lstStyle/>
          <a:p>
            <a:pPr>
              <a:lnSpc>
                <a:spcPts val="1850"/>
              </a:lnSpc>
            </a:pPr>
            <a:r>
              <a:rPr lang="en-US" sz="1600" b="1" dirty="0">
                <a:solidFill>
                  <a:srgbClr val="272525"/>
                </a:solidFill>
                <a:latin typeface="Garamond" panose="02020404030301010803" pitchFamily="18" charset="0"/>
                <a:ea typeface="Inter" pitchFamily="34" charset="-122"/>
              </a:rPr>
              <a:t>Meta:</a:t>
            </a:r>
            <a:r>
              <a:rPr lang="en-US" sz="1600" dirty="0">
                <a:solidFill>
                  <a:srgbClr val="272525"/>
                </a:solidFill>
                <a:latin typeface="Garamond" panose="02020404030301010803" pitchFamily="18" charset="0"/>
                <a:ea typeface="Inter" pitchFamily="34" charset="-122"/>
              </a:rPr>
              <a:t> </a:t>
            </a:r>
            <a:r>
              <a:rPr lang="es-CO" sz="1600" dirty="0">
                <a:solidFill>
                  <a:srgbClr val="272525"/>
                </a:solidFill>
                <a:latin typeface="Garamond" panose="02020404030301010803" pitchFamily="18" charset="0"/>
                <a:ea typeface="Inter" pitchFamily="34" charset="-122"/>
              </a:rPr>
              <a:t>Vincular 600 mujeres cuidadoras a estrategias de cuidado</a:t>
            </a:r>
            <a:r>
              <a:rPr lang="es-CO" sz="1400" dirty="0">
                <a:solidFill>
                  <a:srgbClr val="272525"/>
                </a:solidFill>
                <a:latin typeface="Garamond" panose="02020404030301010803" pitchFamily="18" charset="0"/>
                <a:ea typeface="Inter" pitchFamily="34" charset="-122"/>
              </a:rPr>
              <a:t>.</a:t>
            </a:r>
            <a:endParaRPr lang="en-US" sz="1150" dirty="0">
              <a:latin typeface="Garamond" panose="02020404030301010803" pitchFamily="18" charset="0"/>
            </a:endParaRPr>
          </a:p>
        </p:txBody>
      </p:sp>
    </p:spTree>
    <p:extLst>
      <p:ext uri="{BB962C8B-B14F-4D97-AF65-F5344CB8AC3E}">
        <p14:creationId xmlns:p14="http://schemas.microsoft.com/office/powerpoint/2010/main" val="10271068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3"/>
          <p:cNvSpPr/>
          <p:nvPr/>
        </p:nvSpPr>
        <p:spPr>
          <a:xfrm>
            <a:off x="5972630" y="5118450"/>
            <a:ext cx="8099822" cy="15240"/>
          </a:xfrm>
          <a:prstGeom prst="roundRect">
            <a:avLst>
              <a:gd name="adj" fmla="val 411177"/>
            </a:avLst>
          </a:prstGeom>
          <a:solidFill>
            <a:srgbClr val="B2D4E5"/>
          </a:solidFill>
          <a:ln/>
        </p:spPr>
      </p:sp>
      <p:sp>
        <p:nvSpPr>
          <p:cNvPr id="7" name="Shape 4"/>
          <p:cNvSpPr/>
          <p:nvPr/>
        </p:nvSpPr>
        <p:spPr>
          <a:xfrm>
            <a:off x="7952520" y="4596420"/>
            <a:ext cx="15240" cy="522089"/>
          </a:xfrm>
          <a:prstGeom prst="roundRect">
            <a:avLst>
              <a:gd name="adj" fmla="val 411177"/>
            </a:avLst>
          </a:prstGeom>
          <a:solidFill>
            <a:srgbClr val="B2D4E5"/>
          </a:solidFill>
          <a:ln/>
        </p:spPr>
      </p:sp>
      <p:sp>
        <p:nvSpPr>
          <p:cNvPr id="8" name="Shape 5"/>
          <p:cNvSpPr/>
          <p:nvPr/>
        </p:nvSpPr>
        <p:spPr>
          <a:xfrm>
            <a:off x="7792381" y="4950631"/>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7909896" y="5000876"/>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6453999" y="2691075"/>
            <a:ext cx="3012281"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rPr>
              <a:t>Escuela de </a:t>
            </a:r>
            <a:r>
              <a:rPr lang="en-US" sz="1850" b="1" dirty="0" err="1">
                <a:solidFill>
                  <a:srgbClr val="272525"/>
                </a:solidFill>
                <a:latin typeface="Garamond" panose="02020404030301010803" pitchFamily="18" charset="0"/>
                <a:ea typeface="Petrona Bold" pitchFamily="34" charset="-122"/>
              </a:rPr>
              <a:t>Conducción</a:t>
            </a:r>
            <a:endParaRPr lang="en-US" sz="1850" dirty="0">
              <a:latin typeface="Garamond" panose="02020404030301010803" pitchFamily="18" charset="0"/>
            </a:endParaRPr>
          </a:p>
        </p:txBody>
      </p:sp>
      <p:sp>
        <p:nvSpPr>
          <p:cNvPr id="11" name="Text 8"/>
          <p:cNvSpPr/>
          <p:nvPr/>
        </p:nvSpPr>
        <p:spPr>
          <a:xfrm>
            <a:off x="6121815" y="3237840"/>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Formar</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localidad</a:t>
            </a:r>
            <a:r>
              <a:rPr lang="en-US" sz="1400" dirty="0">
                <a:solidFill>
                  <a:srgbClr val="272525"/>
                </a:solidFill>
                <a:latin typeface="Garamond" panose="02020404030301010803" pitchFamily="18" charset="0"/>
                <a:ea typeface="Inter" pitchFamily="34" charset="-122"/>
                <a:cs typeface="Inter" pitchFamily="34" charset="-120"/>
              </a:rPr>
              <a:t> de Sumapaz en </a:t>
            </a:r>
            <a:r>
              <a:rPr lang="en-US" sz="1400" dirty="0" err="1">
                <a:solidFill>
                  <a:srgbClr val="272525"/>
                </a:solidFill>
                <a:latin typeface="Garamond" panose="02020404030301010803" pitchFamily="18" charset="0"/>
                <a:ea typeface="Inter" pitchFamily="34" charset="-122"/>
                <a:cs typeface="Inter" pitchFamily="34" charset="-120"/>
              </a:rPr>
              <a:t>conducción</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licencia</a:t>
            </a:r>
            <a:r>
              <a:rPr lang="en-US" sz="1400" dirty="0">
                <a:solidFill>
                  <a:srgbClr val="272525"/>
                </a:solidFill>
                <a:latin typeface="Garamond" panose="02020404030301010803" pitchFamily="18" charset="0"/>
                <a:ea typeface="Inter" pitchFamily="34" charset="-122"/>
                <a:cs typeface="Inter" pitchFamily="34" charset="-120"/>
              </a:rPr>
              <a:t> C1 (</a:t>
            </a:r>
            <a:r>
              <a:rPr lang="en-US" sz="1400" dirty="0" err="1">
                <a:solidFill>
                  <a:srgbClr val="272525"/>
                </a:solidFill>
                <a:latin typeface="Garamond" panose="02020404030301010803" pitchFamily="18" charset="0"/>
                <a:ea typeface="Inter" pitchFamily="34" charset="-122"/>
                <a:cs typeface="Inter" pitchFamily="34" charset="-120"/>
              </a:rPr>
              <a:t>carro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publico</a:t>
            </a:r>
            <a:r>
              <a:rPr lang="en-US" sz="1400" dirty="0">
                <a:solidFill>
                  <a:srgbClr val="272525"/>
                </a:solidFill>
                <a:latin typeface="Garamond" panose="02020404030301010803" pitchFamily="18" charset="0"/>
                <a:ea typeface="Inter" pitchFamily="34" charset="-122"/>
                <a:cs typeface="Inter" pitchFamily="34" charset="-120"/>
              </a:rPr>
              <a:t>) y A2(moto), </a:t>
            </a:r>
            <a:r>
              <a:rPr lang="en-US" sz="1400" dirty="0" err="1">
                <a:solidFill>
                  <a:srgbClr val="272525"/>
                </a:solidFill>
                <a:latin typeface="Garamond" panose="02020404030301010803" pitchFamily="18" charset="0"/>
                <a:ea typeface="Inter" pitchFamily="34" charset="-122"/>
                <a:cs typeface="Inter" pitchFamily="34" charset="-120"/>
              </a:rPr>
              <a:t>según</a:t>
            </a:r>
            <a:r>
              <a:rPr lang="en-US" sz="1400" dirty="0">
                <a:solidFill>
                  <a:srgbClr val="272525"/>
                </a:solidFill>
                <a:latin typeface="Garamond" panose="02020404030301010803" pitchFamily="18" charset="0"/>
                <a:ea typeface="Inter" pitchFamily="34" charset="-122"/>
                <a:cs typeface="Inter" pitchFamily="34" charset="-120"/>
              </a:rPr>
              <a:t> sea la </a:t>
            </a:r>
            <a:r>
              <a:rPr lang="en-US" sz="1400" dirty="0" err="1">
                <a:solidFill>
                  <a:srgbClr val="272525"/>
                </a:solidFill>
                <a:latin typeface="Garamond" panose="02020404030301010803" pitchFamily="18" charset="0"/>
                <a:ea typeface="Inter" pitchFamily="34" charset="-122"/>
                <a:cs typeface="Inter" pitchFamily="34" charset="-120"/>
              </a:rPr>
              <a:t>preferencia</a:t>
            </a:r>
            <a:r>
              <a:rPr lang="en-US" sz="1400" dirty="0">
                <a:solidFill>
                  <a:srgbClr val="272525"/>
                </a:solidFill>
                <a:latin typeface="Garamond" panose="02020404030301010803" pitchFamily="18" charset="0"/>
                <a:ea typeface="Inter" pitchFamily="34" charset="-122"/>
                <a:cs typeface="Inter" pitchFamily="34" charset="-120"/>
              </a:rPr>
              <a:t> de cada </a:t>
            </a:r>
            <a:r>
              <a:rPr lang="en-US" sz="1400" dirty="0" err="1">
                <a:solidFill>
                  <a:srgbClr val="272525"/>
                </a:solidFill>
                <a:latin typeface="Garamond" panose="02020404030301010803" pitchFamily="18" charset="0"/>
                <a:ea typeface="Inter" pitchFamily="34" charset="-122"/>
                <a:cs typeface="Inter" pitchFamily="34" charset="-120"/>
              </a:rPr>
              <a:t>mujer</a:t>
            </a:r>
            <a:r>
              <a:rPr lang="en-US" sz="1400" dirty="0">
                <a:solidFill>
                  <a:srgbClr val="272525"/>
                </a:solidFill>
                <a:latin typeface="Garamond" panose="02020404030301010803" pitchFamily="18" charset="0"/>
                <a:ea typeface="Inter" pitchFamily="34" charset="-122"/>
                <a:cs typeface="Inter" pitchFamily="34" charset="-120"/>
              </a:rPr>
              <a:t>. La </a:t>
            </a:r>
            <a:r>
              <a:rPr lang="en-US" sz="1400" dirty="0" err="1">
                <a:solidFill>
                  <a:srgbClr val="272525"/>
                </a:solidFill>
                <a:latin typeface="Garamond" panose="02020404030301010803" pitchFamily="18" charset="0"/>
                <a:ea typeface="Inter" pitchFamily="34" charset="-122"/>
                <a:cs typeface="Inter" pitchFamily="34" charset="-120"/>
              </a:rPr>
              <a:t>licencia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conducción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será</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asumida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el proyecto y se </a:t>
            </a:r>
            <a:r>
              <a:rPr lang="en-US" sz="1400" dirty="0" err="1">
                <a:solidFill>
                  <a:srgbClr val="272525"/>
                </a:solidFill>
                <a:latin typeface="Garamond" panose="02020404030301010803" pitchFamily="18" charset="0"/>
                <a:ea typeface="Inter" pitchFamily="34" charset="-122"/>
                <a:cs typeface="Inter" pitchFamily="34" charset="-120"/>
              </a:rPr>
              <a:t>realizará</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evento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clausura</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2" name="Shape 9"/>
          <p:cNvSpPr/>
          <p:nvPr/>
        </p:nvSpPr>
        <p:spPr>
          <a:xfrm>
            <a:off x="1785142" y="3145404"/>
            <a:ext cx="15240" cy="522089"/>
          </a:xfrm>
          <a:prstGeom prst="roundRect">
            <a:avLst>
              <a:gd name="adj" fmla="val 411177"/>
            </a:avLst>
          </a:prstGeom>
          <a:solidFill>
            <a:srgbClr val="B2D4E5"/>
          </a:solidFill>
          <a:ln/>
        </p:spPr>
      </p:sp>
      <p:sp>
        <p:nvSpPr>
          <p:cNvPr id="13" name="Shape 10"/>
          <p:cNvSpPr/>
          <p:nvPr/>
        </p:nvSpPr>
        <p:spPr>
          <a:xfrm>
            <a:off x="1624944" y="3406449"/>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1726146" y="3469760"/>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305910" y="3925562"/>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cs typeface="Petrona Bold" pitchFamily="34" charset="-120"/>
              </a:rPr>
              <a:t>Enfoque</a:t>
            </a:r>
            <a:r>
              <a:rPr lang="en-US" sz="1850" b="1" dirty="0">
                <a:solidFill>
                  <a:srgbClr val="272525"/>
                </a:solidFill>
                <a:latin typeface="Garamond" panose="02020404030301010803" pitchFamily="18" charset="0"/>
                <a:ea typeface="Petrona Bold" pitchFamily="34" charset="-122"/>
                <a:cs typeface="Petrona Bold" pitchFamily="34" charset="-120"/>
              </a:rPr>
              <a:t> de género</a:t>
            </a:r>
            <a:endParaRPr lang="en-US" sz="1850" dirty="0">
              <a:latin typeface="Garamond" panose="02020404030301010803" pitchFamily="18" charset="0"/>
            </a:endParaRPr>
          </a:p>
        </p:txBody>
      </p:sp>
      <p:sp>
        <p:nvSpPr>
          <p:cNvPr id="16" name="Text 13"/>
          <p:cNvSpPr/>
          <p:nvPr/>
        </p:nvSpPr>
        <p:spPr>
          <a:xfrm>
            <a:off x="305910" y="4408225"/>
            <a:ext cx="4747962"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La </a:t>
            </a:r>
            <a:r>
              <a:rPr lang="en-US" sz="1400" dirty="0" err="1">
                <a:solidFill>
                  <a:srgbClr val="272525"/>
                </a:solidFill>
                <a:latin typeface="Garamond" panose="02020404030301010803" pitchFamily="18" charset="0"/>
                <a:ea typeface="Inter" pitchFamily="34" charset="-122"/>
                <a:cs typeface="Inter" pitchFamily="34" charset="-120"/>
              </a:rPr>
              <a:t>escuela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conducción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debe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atender</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todas</a:t>
            </a:r>
            <a:r>
              <a:rPr lang="en-US" sz="1400" dirty="0">
                <a:solidFill>
                  <a:srgbClr val="272525"/>
                </a:solidFill>
                <a:latin typeface="Garamond" panose="02020404030301010803" pitchFamily="18" charset="0"/>
                <a:ea typeface="Inter" pitchFamily="34" charset="-122"/>
                <a:cs typeface="Inter" pitchFamily="34" charset="-120"/>
              </a:rPr>
              <a:t>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enfoque</a:t>
            </a:r>
            <a:r>
              <a:rPr lang="en-US" sz="1400" dirty="0">
                <a:solidFill>
                  <a:srgbClr val="272525"/>
                </a:solidFill>
                <a:latin typeface="Garamond" panose="02020404030301010803" pitchFamily="18" charset="0"/>
                <a:ea typeface="Inter" pitchFamily="34" charset="-122"/>
                <a:cs typeface="Inter" pitchFamily="34" charset="-120"/>
              </a:rPr>
              <a:t> de género,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docentes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deben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dictar</a:t>
            </a:r>
            <a:r>
              <a:rPr lang="en-US" sz="1400" dirty="0">
                <a:solidFill>
                  <a:srgbClr val="272525"/>
                </a:solidFill>
                <a:latin typeface="Garamond" panose="02020404030301010803" pitchFamily="18" charset="0"/>
                <a:ea typeface="Inter" pitchFamily="34" charset="-122"/>
                <a:cs typeface="Inter" pitchFamily="34" charset="-120"/>
              </a:rPr>
              <a:t> las </a:t>
            </a:r>
            <a:r>
              <a:rPr lang="en-US" sz="1400" dirty="0" err="1">
                <a:solidFill>
                  <a:srgbClr val="272525"/>
                </a:solidFill>
                <a:latin typeface="Garamond" panose="02020404030301010803" pitchFamily="18" charset="0"/>
                <a:ea typeface="Inter" pitchFamily="34" charset="-122"/>
                <a:cs typeface="Inter" pitchFamily="34" charset="-120"/>
              </a:rPr>
              <a:t>clases</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enfoque</a:t>
            </a:r>
            <a:r>
              <a:rPr lang="en-US" sz="1400" dirty="0">
                <a:solidFill>
                  <a:srgbClr val="272525"/>
                </a:solidFill>
                <a:latin typeface="Garamond" panose="02020404030301010803" pitchFamily="18" charset="0"/>
                <a:ea typeface="Inter" pitchFamily="34" charset="-122"/>
                <a:cs typeface="Inter" pitchFamily="34" charset="-120"/>
              </a:rPr>
              <a:t> de género y </a:t>
            </a:r>
            <a:r>
              <a:rPr lang="en-US" sz="1400" dirty="0" err="1">
                <a:solidFill>
                  <a:srgbClr val="272525"/>
                </a:solidFill>
                <a:latin typeface="Garamond" panose="02020404030301010803" pitchFamily="18" charset="0"/>
                <a:ea typeface="Inter" pitchFamily="34" charset="-122"/>
                <a:cs typeface="Inter" pitchFamily="34" charset="-120"/>
              </a:rPr>
              <a:t>diferencial</a:t>
            </a:r>
            <a:r>
              <a:rPr lang="en-US" sz="1400" dirty="0">
                <a:solidFill>
                  <a:srgbClr val="272525"/>
                </a:solidFill>
                <a:latin typeface="Garamond" panose="02020404030301010803" pitchFamily="18" charset="0"/>
                <a:ea typeface="Inter" pitchFamily="34" charset="-122"/>
                <a:cs typeface="Inter" pitchFamily="34" charset="-120"/>
              </a:rPr>
              <a:t> tanto en la </a:t>
            </a:r>
            <a:r>
              <a:rPr lang="en-US" sz="1400" dirty="0" err="1">
                <a:solidFill>
                  <a:srgbClr val="272525"/>
                </a:solidFill>
                <a:latin typeface="Garamond" panose="02020404030301010803" pitchFamily="18" charset="0"/>
                <a:ea typeface="Inter" pitchFamily="34" charset="-122"/>
                <a:cs typeface="Inter" pitchFamily="34" charset="-120"/>
              </a:rPr>
              <a:t>teoría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como</a:t>
            </a:r>
            <a:r>
              <a:rPr lang="en-US" sz="1400" dirty="0">
                <a:solidFill>
                  <a:srgbClr val="272525"/>
                </a:solidFill>
                <a:latin typeface="Garamond" panose="02020404030301010803" pitchFamily="18" charset="0"/>
                <a:ea typeface="Inter" pitchFamily="34" charset="-122"/>
                <a:cs typeface="Inter" pitchFamily="34" charset="-120"/>
              </a:rPr>
              <a:t> en la </a:t>
            </a:r>
            <a:r>
              <a:rPr lang="en-US" sz="1400" dirty="0" err="1">
                <a:solidFill>
                  <a:srgbClr val="272525"/>
                </a:solidFill>
                <a:latin typeface="Garamond" panose="02020404030301010803" pitchFamily="18" charset="0"/>
                <a:ea typeface="Inter" pitchFamily="34" charset="-122"/>
                <a:cs typeface="Inter" pitchFamily="34" charset="-120"/>
              </a:rPr>
              <a:t>práctica</a:t>
            </a:r>
            <a:r>
              <a:rPr lang="en-US" sz="1400" dirty="0">
                <a:solidFill>
                  <a:srgbClr val="272525"/>
                </a:solidFill>
                <a:latin typeface="Garamond" panose="02020404030301010803" pitchFamily="18" charset="0"/>
                <a:ea typeface="Inter" pitchFamily="34" charset="-122"/>
                <a:cs typeface="Inter" pitchFamily="34" charset="-120"/>
              </a:rPr>
              <a:t>. En el </a:t>
            </a:r>
            <a:r>
              <a:rPr lang="en-US" sz="1400" dirty="0" err="1">
                <a:solidFill>
                  <a:srgbClr val="272525"/>
                </a:solidFill>
                <a:latin typeface="Garamond" panose="02020404030301010803" pitchFamily="18" charset="0"/>
                <a:ea typeface="Inter" pitchFamily="34" charset="-122"/>
                <a:cs typeface="Inter" pitchFamily="34" charset="-120"/>
              </a:rPr>
              <a:t>proceso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formación</a:t>
            </a:r>
            <a:r>
              <a:rPr lang="en-US" sz="1400" dirty="0">
                <a:solidFill>
                  <a:srgbClr val="272525"/>
                </a:solidFill>
                <a:latin typeface="Garamond" panose="02020404030301010803" pitchFamily="18" charset="0"/>
                <a:ea typeface="Inter" pitchFamily="34" charset="-122"/>
                <a:cs typeface="Inter" pitchFamily="34" charset="-120"/>
              </a:rPr>
              <a:t>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contaran</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avituallamiento</a:t>
            </a:r>
            <a:endParaRPr lang="en-US" sz="1400" dirty="0">
              <a:latin typeface="Garamond" panose="02020404030301010803" pitchFamily="18" charset="0"/>
            </a:endParaRPr>
          </a:p>
        </p:txBody>
      </p:sp>
      <p:sp>
        <p:nvSpPr>
          <p:cNvPr id="17" name="Shape 14"/>
          <p:cNvSpPr/>
          <p:nvPr/>
        </p:nvSpPr>
        <p:spPr>
          <a:xfrm>
            <a:off x="12076964" y="4596420"/>
            <a:ext cx="15240" cy="522089"/>
          </a:xfrm>
          <a:prstGeom prst="roundRect">
            <a:avLst>
              <a:gd name="adj" fmla="val 411177"/>
            </a:avLst>
          </a:prstGeom>
          <a:solidFill>
            <a:srgbClr val="B2D4E5"/>
          </a:solidFill>
          <a:ln/>
        </p:spPr>
      </p:sp>
      <p:sp>
        <p:nvSpPr>
          <p:cNvPr id="18" name="Shape 15"/>
          <p:cNvSpPr/>
          <p:nvPr/>
        </p:nvSpPr>
        <p:spPr>
          <a:xfrm>
            <a:off x="11916825" y="4950631"/>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12018148" y="5000876"/>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10917295" y="2699517"/>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Cierre</a:t>
            </a:r>
            <a:r>
              <a:rPr lang="en-US" sz="1850" b="1" dirty="0">
                <a:latin typeface="Garamond" panose="02020404030301010803" pitchFamily="18" charset="0"/>
              </a:rPr>
              <a:t> </a:t>
            </a:r>
          </a:p>
        </p:txBody>
      </p:sp>
      <p:sp>
        <p:nvSpPr>
          <p:cNvPr id="21" name="Text 18"/>
          <p:cNvSpPr/>
          <p:nvPr/>
        </p:nvSpPr>
        <p:spPr>
          <a:xfrm>
            <a:off x="10246080" y="3264884"/>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 La </a:t>
            </a:r>
            <a:r>
              <a:rPr lang="en-US" sz="1400" dirty="0" err="1">
                <a:solidFill>
                  <a:srgbClr val="272525"/>
                </a:solidFill>
                <a:latin typeface="Garamond" panose="02020404030301010803" pitchFamily="18" charset="0"/>
                <a:ea typeface="Inter" pitchFamily="34" charset="-122"/>
                <a:cs typeface="Inter" pitchFamily="34" charset="-120"/>
              </a:rPr>
              <a:t>selección</a:t>
            </a:r>
            <a:r>
              <a:rPr lang="en-US" sz="1400" dirty="0">
                <a:solidFill>
                  <a:srgbClr val="272525"/>
                </a:solidFill>
                <a:latin typeface="Garamond" panose="02020404030301010803" pitchFamily="18" charset="0"/>
                <a:ea typeface="Inter" pitchFamily="34" charset="-122"/>
                <a:cs typeface="Inter" pitchFamily="34" charset="-120"/>
              </a:rPr>
              <a:t> de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participar</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realizará</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una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junta y </a:t>
            </a:r>
            <a:r>
              <a:rPr lang="en-US" sz="1400" dirty="0" err="1">
                <a:solidFill>
                  <a:srgbClr val="272525"/>
                </a:solidFill>
                <a:latin typeface="Garamond" panose="02020404030301010803" pitchFamily="18" charset="0"/>
                <a:ea typeface="Inter" pitchFamily="34" charset="-122"/>
                <a:cs typeface="Inter" pitchFamily="34" charset="-120"/>
              </a:rPr>
              <a:t>una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comité</a:t>
            </a:r>
            <a:r>
              <a:rPr lang="en-US" sz="1400" dirty="0">
                <a:solidFill>
                  <a:srgbClr val="272525"/>
                </a:solidFill>
                <a:latin typeface="Garamond" panose="02020404030301010803" pitchFamily="18" charset="0"/>
                <a:ea typeface="Inter" pitchFamily="34" charset="-122"/>
                <a:cs typeface="Inter" pitchFamily="34" charset="-120"/>
              </a:rPr>
              <a:t>. Los </a:t>
            </a:r>
            <a:r>
              <a:rPr lang="en-US" sz="1400" dirty="0" err="1">
                <a:solidFill>
                  <a:srgbClr val="272525"/>
                </a:solidFill>
                <a:latin typeface="Garamond" panose="02020404030301010803" pitchFamily="18" charset="0"/>
                <a:ea typeface="Inter" pitchFamily="34" charset="-122"/>
                <a:cs typeface="Inter" pitchFamily="34" charset="-120"/>
              </a:rPr>
              <a:t>cupos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restantes</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deben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asumir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consejo</a:t>
            </a:r>
            <a:r>
              <a:rPr lang="en-US" sz="1400" dirty="0">
                <a:solidFill>
                  <a:srgbClr val="272525"/>
                </a:solidFill>
                <a:latin typeface="Garamond" panose="02020404030301010803" pitchFamily="18" charset="0"/>
                <a:ea typeface="Inter" pitchFamily="34" charset="-122"/>
                <a:cs typeface="Inter" pitchFamily="34" charset="-120"/>
              </a:rPr>
              <a:t> local de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o </a:t>
            </a:r>
            <a:r>
              <a:rPr lang="en-US" sz="1400" dirty="0" err="1">
                <a:solidFill>
                  <a:srgbClr val="272525"/>
                </a:solidFill>
                <a:latin typeface="Garamond" panose="02020404030301010803" pitchFamily="18" charset="0"/>
                <a:ea typeface="Inter" pitchFamily="34" charset="-122"/>
                <a:cs typeface="Inter" pitchFamily="34" charset="-120"/>
              </a:rPr>
              <a:t>según</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defina</a:t>
            </a:r>
            <a:r>
              <a:rPr lang="en-US" sz="1400" dirty="0">
                <a:solidFill>
                  <a:srgbClr val="272525"/>
                </a:solidFill>
                <a:latin typeface="Garamond" panose="02020404030301010803" pitchFamily="18" charset="0"/>
                <a:ea typeface="Inter" pitchFamily="34" charset="-122"/>
                <a:cs typeface="Inter" pitchFamily="34" charset="-120"/>
              </a:rPr>
              <a:t> en la mesa de </a:t>
            </a:r>
            <a:r>
              <a:rPr lang="en-US" sz="1400" dirty="0" err="1">
                <a:solidFill>
                  <a:srgbClr val="272525"/>
                </a:solidFill>
                <a:latin typeface="Garamond" panose="02020404030301010803" pitchFamily="18" charset="0"/>
                <a:ea typeface="Inter" pitchFamily="34" charset="-122"/>
                <a:cs typeface="Inter" pitchFamily="34" charset="-120"/>
              </a:rPr>
              <a:t>concertación</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22" name="Text 19"/>
          <p:cNvSpPr/>
          <p:nvPr/>
        </p:nvSpPr>
        <p:spPr>
          <a:xfrm>
            <a:off x="5972630" y="7295032"/>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4" name="Text 0">
            <a:extLst>
              <a:ext uri="{FF2B5EF4-FFF2-40B4-BE49-F238E27FC236}">
                <a16:creationId xmlns:a16="http://schemas.microsoft.com/office/drawing/2014/main" id="{1BB170F1-EA90-84B3-8959-9A8116C02D7B}"/>
              </a:ext>
            </a:extLst>
          </p:cNvPr>
          <p:cNvSpPr/>
          <p:nvPr/>
        </p:nvSpPr>
        <p:spPr>
          <a:xfrm>
            <a:off x="4440522" y="390244"/>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CONDUCCIÓN</a:t>
            </a:r>
          </a:p>
        </p:txBody>
      </p:sp>
      <p:sp>
        <p:nvSpPr>
          <p:cNvPr id="24" name="Text 2">
            <a:extLst>
              <a:ext uri="{FF2B5EF4-FFF2-40B4-BE49-F238E27FC236}">
                <a16:creationId xmlns:a16="http://schemas.microsoft.com/office/drawing/2014/main" id="{5F2CF1CA-62BA-7E4D-4D0E-3FBA0FEA8E47}"/>
              </a:ext>
            </a:extLst>
          </p:cNvPr>
          <p:cNvSpPr/>
          <p:nvPr/>
        </p:nvSpPr>
        <p:spPr>
          <a:xfrm>
            <a:off x="5913694" y="1845929"/>
            <a:ext cx="8099822" cy="477202"/>
          </a:xfrm>
          <a:prstGeom prst="rect">
            <a:avLst/>
          </a:prstGeom>
          <a:noFill/>
          <a:ln/>
        </p:spPr>
        <p:txBody>
          <a:bodyPr wrap="square" lIns="0" tIns="0" rIns="0" bIns="0" rtlCol="0" anchor="t"/>
          <a:lstStyle/>
          <a:p>
            <a:pPr marL="0" indent="0">
              <a:lnSpc>
                <a:spcPts val="1850"/>
              </a:lnSpc>
              <a:buNone/>
            </a:pPr>
            <a:r>
              <a:rPr lang="en-US" sz="1400" b="1" dirty="0">
                <a:solidFill>
                  <a:srgbClr val="272525"/>
                </a:solidFill>
                <a:latin typeface="Garamond" panose="02020404030301010803" pitchFamily="18" charset="0"/>
                <a:ea typeface="Inter" pitchFamily="34" charset="-122"/>
              </a:rPr>
              <a:t>Código y nombre de la propuesta: </a:t>
            </a:r>
            <a:r>
              <a:rPr lang="en-US" sz="1400" dirty="0">
                <a:solidFill>
                  <a:srgbClr val="272525"/>
                </a:solidFill>
                <a:latin typeface="Garamond" panose="02020404030301010803" pitchFamily="18" charset="0"/>
                <a:ea typeface="Inter" pitchFamily="34" charset="-122"/>
              </a:rPr>
              <a:t> 44680</a:t>
            </a:r>
          </a:p>
          <a:p>
            <a:pPr marL="0" indent="0">
              <a:lnSpc>
                <a:spcPts val="1850"/>
              </a:lnSpc>
              <a:buNone/>
            </a:pPr>
            <a:r>
              <a:rPr lang="en-US" sz="1400" dirty="0">
                <a:solidFill>
                  <a:srgbClr val="272525"/>
                </a:solidFill>
                <a:latin typeface="Garamond" panose="02020404030301010803" pitchFamily="18" charset="0"/>
                <a:ea typeface="Inter" pitchFamily="34" charset="-122"/>
              </a:rPr>
              <a:t>Escuela de </a:t>
            </a:r>
            <a:r>
              <a:rPr lang="en-US" sz="1400" dirty="0" err="1">
                <a:solidFill>
                  <a:srgbClr val="272525"/>
                </a:solidFill>
                <a:latin typeface="Garamond" panose="02020404030301010803" pitchFamily="18" charset="0"/>
                <a:ea typeface="Inter" pitchFamily="34" charset="-122"/>
              </a:rPr>
              <a:t>conducción</a:t>
            </a:r>
            <a:r>
              <a:rPr lang="en-US" sz="1400" dirty="0">
                <a:solidFill>
                  <a:srgbClr val="272525"/>
                </a:solidFill>
                <a:latin typeface="Garamond" panose="02020404030301010803" pitchFamily="18" charset="0"/>
                <a:ea typeface="Inter" pitchFamily="34" charset="-122"/>
              </a:rPr>
              <a:t> para </a:t>
            </a:r>
            <a:r>
              <a:rPr lang="en-US" sz="1400" dirty="0" err="1">
                <a:solidFill>
                  <a:srgbClr val="272525"/>
                </a:solidFill>
                <a:latin typeface="Garamond" panose="02020404030301010803" pitchFamily="18" charset="0"/>
                <a:ea typeface="Inter" pitchFamily="34" charset="-122"/>
              </a:rPr>
              <a:t>mujeres</a:t>
            </a:r>
            <a:r>
              <a:rPr lang="en-US" sz="1400" dirty="0">
                <a:solidFill>
                  <a:srgbClr val="272525"/>
                </a:solidFill>
                <a:latin typeface="Garamond" panose="02020404030301010803" pitchFamily="18" charset="0"/>
                <a:ea typeface="Inter" pitchFamily="34" charset="-122"/>
              </a:rPr>
              <a:t> </a:t>
            </a:r>
            <a:r>
              <a:rPr lang="en-US" sz="1400" dirty="0" err="1">
                <a:solidFill>
                  <a:srgbClr val="272525"/>
                </a:solidFill>
                <a:latin typeface="Garamond" panose="02020404030301010803" pitchFamily="18" charset="0"/>
                <a:ea typeface="Inter" pitchFamily="34" charset="-122"/>
              </a:rPr>
              <a:t>Sumapaceñas</a:t>
            </a:r>
            <a:r>
              <a:rPr lang="en-US" sz="1400" dirty="0">
                <a:solidFill>
                  <a:srgbClr val="272525"/>
                </a:solidFill>
                <a:latin typeface="Garamond" panose="02020404030301010803" pitchFamily="18" charset="0"/>
                <a:ea typeface="Inter" pitchFamily="34" charset="-122"/>
              </a:rPr>
              <a:t>.</a:t>
            </a:r>
            <a:endParaRPr lang="en-US" dirty="0">
              <a:latin typeface="Garamond" panose="02020404030301010803" pitchFamily="18" charset="0"/>
              <a:cs typeface="Times New Roman" panose="02020603050405020304" pitchFamily="18" charset="0"/>
            </a:endParaRPr>
          </a:p>
        </p:txBody>
      </p:sp>
      <p:sp>
        <p:nvSpPr>
          <p:cNvPr id="25" name="Text 2">
            <a:extLst>
              <a:ext uri="{FF2B5EF4-FFF2-40B4-BE49-F238E27FC236}">
                <a16:creationId xmlns:a16="http://schemas.microsoft.com/office/drawing/2014/main" id="{80B85685-9C6D-01FD-953B-EA78E3FD472B}"/>
              </a:ext>
            </a:extLst>
          </p:cNvPr>
          <p:cNvSpPr/>
          <p:nvPr/>
        </p:nvSpPr>
        <p:spPr>
          <a:xfrm>
            <a:off x="596714" y="1845929"/>
            <a:ext cx="4477310" cy="477202"/>
          </a:xfrm>
          <a:prstGeom prst="rect">
            <a:avLst/>
          </a:prstGeom>
          <a:noFill/>
          <a:ln/>
        </p:spPr>
        <p:txBody>
          <a:bodyPr wrap="square" lIns="0" tIns="0" rIns="0" bIns="0" rtlCol="0" anchor="t"/>
          <a:lstStyle/>
          <a:p>
            <a:pPr>
              <a:lnSpc>
                <a:spcPts val="1850"/>
              </a:lnSpc>
            </a:pPr>
            <a:r>
              <a:rPr lang="en-US" sz="1600" b="1" dirty="0">
                <a:solidFill>
                  <a:srgbClr val="272525"/>
                </a:solidFill>
                <a:latin typeface="Garamond" panose="02020404030301010803" pitchFamily="18" charset="0"/>
                <a:ea typeface="Inter" pitchFamily="34" charset="-122"/>
              </a:rPr>
              <a:t>Meta:</a:t>
            </a:r>
            <a:r>
              <a:rPr lang="en-US" sz="1600" dirty="0">
                <a:solidFill>
                  <a:srgbClr val="272525"/>
                </a:solidFill>
                <a:latin typeface="Garamond" panose="02020404030301010803" pitchFamily="18" charset="0"/>
                <a:ea typeface="Inter" pitchFamily="34" charset="-122"/>
              </a:rPr>
              <a:t> </a:t>
            </a:r>
            <a:r>
              <a:rPr lang="es-CO" sz="1600" dirty="0">
                <a:solidFill>
                  <a:srgbClr val="272525"/>
                </a:solidFill>
                <a:latin typeface="Garamond" panose="02020404030301010803" pitchFamily="18" charset="0"/>
                <a:ea typeface="Inter" pitchFamily="34" charset="-122"/>
              </a:rPr>
              <a:t>Vincular 600 mujeres cuidadoras a estrategias de cuidado.</a:t>
            </a:r>
            <a:endParaRPr lang="en-US" sz="1600" dirty="0">
              <a:latin typeface="Garamond" panose="02020404030301010803" pitchFamily="18" charset="0"/>
            </a:endParaRPr>
          </a:p>
        </p:txBody>
      </p:sp>
    </p:spTree>
    <p:extLst>
      <p:ext uri="{BB962C8B-B14F-4D97-AF65-F5344CB8AC3E}">
        <p14:creationId xmlns:p14="http://schemas.microsoft.com/office/powerpoint/2010/main" val="2606860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5527120" y="712249"/>
            <a:ext cx="8099822" cy="978932"/>
          </a:xfrm>
          <a:prstGeom prst="rect">
            <a:avLst/>
          </a:prstGeom>
          <a:noFill/>
          <a:ln/>
        </p:spPr>
        <p:txBody>
          <a:bodyPr wrap="square" lIns="0" tIns="0" rIns="0" bIns="0" rtlCol="0" anchor="t"/>
          <a:lstStyle/>
          <a:p>
            <a:pPr marL="0" indent="0">
              <a:lnSpc>
                <a:spcPts val="3850"/>
              </a:lnSpc>
              <a:buNone/>
            </a:pPr>
            <a:r>
              <a:rPr lang="en-US" sz="3050" dirty="0"/>
              <a:t>CONMEMORACIÓN</a:t>
            </a:r>
          </a:p>
        </p:txBody>
      </p:sp>
      <p:sp>
        <p:nvSpPr>
          <p:cNvPr id="5" name="Text 2"/>
          <p:cNvSpPr/>
          <p:nvPr/>
        </p:nvSpPr>
        <p:spPr>
          <a:xfrm>
            <a:off x="9167694" y="2999578"/>
            <a:ext cx="4459248" cy="477202"/>
          </a:xfrm>
          <a:prstGeom prst="rect">
            <a:avLst/>
          </a:prstGeom>
          <a:noFill/>
          <a:ln/>
        </p:spPr>
        <p:txBody>
          <a:bodyPr wrap="square" lIns="0" tIns="0" rIns="0" bIns="0" rtlCol="0" anchor="t"/>
          <a:lstStyle/>
          <a:p>
            <a:pPr marL="0" indent="0">
              <a:lnSpc>
                <a:spcPts val="1850"/>
              </a:lnSpc>
              <a:buNone/>
            </a:pPr>
            <a:r>
              <a:rPr lang="en-US" sz="1400" b="1" dirty="0">
                <a:solidFill>
                  <a:srgbClr val="272525"/>
                </a:solidFill>
                <a:latin typeface="Inter" pitchFamily="34" charset="0"/>
                <a:ea typeface="Inter" pitchFamily="34" charset="-122"/>
              </a:rPr>
              <a:t>Código y nombre de la propuesta: </a:t>
            </a:r>
            <a:r>
              <a:rPr lang="en-US" sz="1400" dirty="0">
                <a:solidFill>
                  <a:srgbClr val="272525"/>
                </a:solidFill>
                <a:latin typeface="Inter" pitchFamily="34" charset="0"/>
                <a:ea typeface="Inter" pitchFamily="34" charset="-122"/>
              </a:rPr>
              <a:t> 44681
Encuentro </a:t>
            </a:r>
            <a:r>
              <a:rPr lang="en-US" sz="1400" dirty="0" err="1">
                <a:solidFill>
                  <a:srgbClr val="272525"/>
                </a:solidFill>
                <a:latin typeface="Inter" pitchFamily="34" charset="0"/>
                <a:ea typeface="Inter" pitchFamily="34" charset="-122"/>
              </a:rPr>
              <a:t>conmemorativo</a:t>
            </a:r>
            <a:r>
              <a:rPr lang="en-US" sz="1400" dirty="0">
                <a:solidFill>
                  <a:srgbClr val="272525"/>
                </a:solidFill>
                <a:latin typeface="Inter" pitchFamily="34" charset="0"/>
                <a:ea typeface="Inter" pitchFamily="34" charset="-122"/>
              </a:rPr>
              <a:t> de la </a:t>
            </a:r>
            <a:r>
              <a:rPr lang="en-US" sz="1400" dirty="0" err="1">
                <a:solidFill>
                  <a:srgbClr val="272525"/>
                </a:solidFill>
                <a:latin typeface="Inter" pitchFamily="34" charset="0"/>
                <a:ea typeface="Inter" pitchFamily="34" charset="-122"/>
              </a:rPr>
              <a:t>mujer</a:t>
            </a:r>
            <a:r>
              <a:rPr lang="en-US" sz="1400" dirty="0">
                <a:solidFill>
                  <a:srgbClr val="272525"/>
                </a:solidFill>
                <a:latin typeface="Inter" pitchFamily="34" charset="0"/>
                <a:ea typeface="Inter" pitchFamily="34" charset="-122"/>
              </a:rPr>
              <a:t> </a:t>
            </a:r>
            <a:r>
              <a:rPr lang="en-US" sz="1400" dirty="0" err="1">
                <a:solidFill>
                  <a:srgbClr val="272525"/>
                </a:solidFill>
                <a:latin typeface="Inter" pitchFamily="34" charset="0"/>
                <a:ea typeface="Inter" pitchFamily="34" charset="-122"/>
              </a:rPr>
              <a:t>sumapaceña</a:t>
            </a:r>
            <a:r>
              <a:rPr lang="en-US" sz="1400" dirty="0">
                <a:solidFill>
                  <a:srgbClr val="272525"/>
                </a:solidFill>
                <a:latin typeface="Inter" pitchFamily="34" charset="0"/>
                <a:ea typeface="Inter" pitchFamily="34" charset="-122"/>
              </a:rPr>
              <a:t>.</a:t>
            </a:r>
            <a:endParaRPr lang="en-US" dirty="0">
              <a:latin typeface="Times New Roman" panose="02020603050405020304" pitchFamily="18" charset="0"/>
              <a:cs typeface="Times New Roman" panose="02020603050405020304" pitchFamily="18" charset="0"/>
            </a:endParaRPr>
          </a:p>
        </p:txBody>
      </p:sp>
      <p:sp>
        <p:nvSpPr>
          <p:cNvPr id="6" name="Shape 3"/>
          <p:cNvSpPr/>
          <p:nvPr/>
        </p:nvSpPr>
        <p:spPr>
          <a:xfrm>
            <a:off x="522089" y="5404485"/>
            <a:ext cx="8099822" cy="15240"/>
          </a:xfrm>
          <a:prstGeom prst="roundRect">
            <a:avLst>
              <a:gd name="adj" fmla="val 411177"/>
            </a:avLst>
          </a:prstGeom>
          <a:solidFill>
            <a:srgbClr val="B2D4E5"/>
          </a:solidFill>
          <a:ln/>
        </p:spPr>
      </p:sp>
      <p:sp>
        <p:nvSpPr>
          <p:cNvPr id="7" name="Shape 4"/>
          <p:cNvSpPr/>
          <p:nvPr/>
        </p:nvSpPr>
        <p:spPr>
          <a:xfrm>
            <a:off x="2501979" y="4882455"/>
            <a:ext cx="15240" cy="522089"/>
          </a:xfrm>
          <a:prstGeom prst="roundRect">
            <a:avLst>
              <a:gd name="adj" fmla="val 411177"/>
            </a:avLst>
          </a:prstGeom>
          <a:solidFill>
            <a:srgbClr val="B2D4E5"/>
          </a:solidFill>
          <a:ln/>
        </p:spPr>
      </p:sp>
      <p:sp>
        <p:nvSpPr>
          <p:cNvPr id="8" name="Shape 5"/>
          <p:cNvSpPr/>
          <p:nvPr/>
        </p:nvSpPr>
        <p:spPr>
          <a:xfrm>
            <a:off x="2341840" y="5236666"/>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2459355" y="5286911"/>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Petrona Bold" pitchFamily="34" charset="0"/>
                <a:ea typeface="Petrona Bold" pitchFamily="34" charset="-122"/>
                <a:cs typeface="Petrona Bold" pitchFamily="34" charset="-120"/>
              </a:rPr>
              <a:t>1</a:t>
            </a:r>
            <a:endParaRPr lang="en-US" sz="1850" dirty="0"/>
          </a:p>
        </p:txBody>
      </p:sp>
      <p:sp>
        <p:nvSpPr>
          <p:cNvPr id="10" name="Text 7"/>
          <p:cNvSpPr/>
          <p:nvPr/>
        </p:nvSpPr>
        <p:spPr>
          <a:xfrm>
            <a:off x="1003458" y="2944452"/>
            <a:ext cx="3012281"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Petrona Bold" pitchFamily="34" charset="0"/>
                <a:ea typeface="Petrona Bold" pitchFamily="34" charset="-122"/>
              </a:rPr>
              <a:t>Evento</a:t>
            </a:r>
            <a:endParaRPr lang="en-US" sz="1850" dirty="0"/>
          </a:p>
        </p:txBody>
      </p:sp>
      <p:sp>
        <p:nvSpPr>
          <p:cNvPr id="11" name="Text 8"/>
          <p:cNvSpPr/>
          <p:nvPr/>
        </p:nvSpPr>
        <p:spPr>
          <a:xfrm>
            <a:off x="671274" y="3540204"/>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Inter" pitchFamily="34" charset="0"/>
                <a:ea typeface="Inter" pitchFamily="34" charset="-122"/>
                <a:cs typeface="Inter" pitchFamily="34" charset="-120"/>
              </a:rPr>
              <a:t>Realizar</a:t>
            </a:r>
            <a:r>
              <a:rPr lang="en-US" sz="1400" dirty="0">
                <a:solidFill>
                  <a:srgbClr val="272525"/>
                </a:solidFill>
                <a:latin typeface="Inter" pitchFamily="34" charset="0"/>
                <a:ea typeface="Inter" pitchFamily="34" charset="-122"/>
                <a:cs typeface="Inter" pitchFamily="34" charset="-120"/>
              </a:rPr>
              <a:t> un </a:t>
            </a:r>
            <a:r>
              <a:rPr lang="en-US" sz="1400" dirty="0" err="1">
                <a:solidFill>
                  <a:srgbClr val="272525"/>
                </a:solidFill>
                <a:latin typeface="Inter" pitchFamily="34" charset="0"/>
                <a:ea typeface="Inter" pitchFamily="34" charset="-122"/>
                <a:cs typeface="Inter" pitchFamily="34" charset="-120"/>
              </a:rPr>
              <a:t>evento</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conmemorativo</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hacia</a:t>
            </a:r>
            <a:r>
              <a:rPr lang="en-US" sz="1400" dirty="0">
                <a:solidFill>
                  <a:srgbClr val="272525"/>
                </a:solidFill>
                <a:latin typeface="Inter" pitchFamily="34" charset="0"/>
                <a:ea typeface="Inter" pitchFamily="34" charset="-122"/>
                <a:cs typeface="Inter" pitchFamily="34" charset="-120"/>
              </a:rPr>
              <a:t> las </a:t>
            </a:r>
            <a:r>
              <a:rPr lang="en-US" sz="1400" dirty="0" err="1">
                <a:solidFill>
                  <a:srgbClr val="272525"/>
                </a:solidFill>
                <a:latin typeface="Inter" pitchFamily="34" charset="0"/>
                <a:ea typeface="Inter" pitchFamily="34" charset="-122"/>
                <a:cs typeface="Inter" pitchFamily="34" charset="-120"/>
              </a:rPr>
              <a:t>mujeres</a:t>
            </a:r>
            <a:r>
              <a:rPr lang="en-US" sz="1400" dirty="0">
                <a:solidFill>
                  <a:srgbClr val="272525"/>
                </a:solidFill>
                <a:latin typeface="Inter" pitchFamily="34" charset="0"/>
                <a:ea typeface="Inter" pitchFamily="34" charset="-122"/>
                <a:cs typeface="Inter" pitchFamily="34" charset="-120"/>
              </a:rPr>
              <a:t> de la </a:t>
            </a:r>
            <a:r>
              <a:rPr lang="en-US" sz="1400" dirty="0" err="1">
                <a:solidFill>
                  <a:srgbClr val="272525"/>
                </a:solidFill>
                <a:latin typeface="Inter" pitchFamily="34" charset="0"/>
                <a:ea typeface="Inter" pitchFamily="34" charset="-122"/>
                <a:cs typeface="Inter" pitchFamily="34" charset="-120"/>
              </a:rPr>
              <a:t>localidad</a:t>
            </a:r>
            <a:r>
              <a:rPr lang="en-US" sz="1400" dirty="0">
                <a:solidFill>
                  <a:srgbClr val="272525"/>
                </a:solidFill>
                <a:latin typeface="Inter" pitchFamily="34" charset="0"/>
                <a:ea typeface="Inter" pitchFamily="34" charset="-122"/>
                <a:cs typeface="Inter" pitchFamily="34" charset="-120"/>
              </a:rPr>
              <a:t> de Sumapaz, sea en el </a:t>
            </a:r>
            <a:r>
              <a:rPr lang="en-US" sz="1400" dirty="0" err="1">
                <a:solidFill>
                  <a:srgbClr val="272525"/>
                </a:solidFill>
                <a:latin typeface="Inter" pitchFamily="34" charset="0"/>
                <a:ea typeface="Inter" pitchFamily="34" charset="-122"/>
                <a:cs typeface="Inter" pitchFamily="34" charset="-120"/>
              </a:rPr>
              <a:t>marco</a:t>
            </a:r>
            <a:r>
              <a:rPr lang="en-US" sz="1400" dirty="0">
                <a:solidFill>
                  <a:srgbClr val="272525"/>
                </a:solidFill>
                <a:latin typeface="Inter" pitchFamily="34" charset="0"/>
                <a:ea typeface="Inter" pitchFamily="34" charset="-122"/>
                <a:cs typeface="Inter" pitchFamily="34" charset="-120"/>
              </a:rPr>
              <a:t> del día </a:t>
            </a:r>
            <a:r>
              <a:rPr lang="en-US" sz="1400" dirty="0" err="1">
                <a:solidFill>
                  <a:srgbClr val="272525"/>
                </a:solidFill>
                <a:latin typeface="Inter" pitchFamily="34" charset="0"/>
                <a:ea typeface="Inter" pitchFamily="34" charset="-122"/>
                <a:cs typeface="Inter" pitchFamily="34" charset="-120"/>
              </a:rPr>
              <a:t>internacional</a:t>
            </a:r>
            <a:r>
              <a:rPr lang="en-US" sz="1400" dirty="0">
                <a:solidFill>
                  <a:srgbClr val="272525"/>
                </a:solidFill>
                <a:latin typeface="Inter" pitchFamily="34" charset="0"/>
                <a:ea typeface="Inter" pitchFamily="34" charset="-122"/>
                <a:cs typeface="Inter" pitchFamily="34" charset="-120"/>
              </a:rPr>
              <a:t> de la </a:t>
            </a:r>
            <a:r>
              <a:rPr lang="en-US" sz="1400" dirty="0" err="1">
                <a:solidFill>
                  <a:srgbClr val="272525"/>
                </a:solidFill>
                <a:latin typeface="Inter" pitchFamily="34" charset="0"/>
                <a:ea typeface="Inter" pitchFamily="34" charset="-122"/>
                <a:cs typeface="Inter" pitchFamily="34" charset="-120"/>
              </a:rPr>
              <a:t>mujer</a:t>
            </a:r>
            <a:r>
              <a:rPr lang="en-US" sz="1400" dirty="0">
                <a:solidFill>
                  <a:srgbClr val="272525"/>
                </a:solidFill>
                <a:latin typeface="Inter" pitchFamily="34" charset="0"/>
                <a:ea typeface="Inter" pitchFamily="34" charset="-122"/>
                <a:cs typeface="Inter" pitchFamily="34" charset="-120"/>
              </a:rPr>
              <a:t> 8M (8 de marzo) o 15 de </a:t>
            </a:r>
            <a:r>
              <a:rPr lang="en-US" sz="1400" dirty="0" err="1">
                <a:solidFill>
                  <a:srgbClr val="272525"/>
                </a:solidFill>
                <a:latin typeface="Inter" pitchFamily="34" charset="0"/>
                <a:ea typeface="Inter" pitchFamily="34" charset="-122"/>
                <a:cs typeface="Inter" pitchFamily="34" charset="-120"/>
              </a:rPr>
              <a:t>octubre</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mujer</a:t>
            </a:r>
            <a:r>
              <a:rPr lang="en-US" sz="1400" dirty="0">
                <a:solidFill>
                  <a:srgbClr val="272525"/>
                </a:solidFill>
                <a:latin typeface="Inter" pitchFamily="34" charset="0"/>
                <a:ea typeface="Inter" pitchFamily="34" charset="-122"/>
                <a:cs typeface="Inter" pitchFamily="34" charset="-120"/>
              </a:rPr>
              <a:t> rural.</a:t>
            </a:r>
            <a:endParaRPr lang="en-US" sz="1400" dirty="0"/>
          </a:p>
        </p:txBody>
      </p:sp>
      <p:sp>
        <p:nvSpPr>
          <p:cNvPr id="12" name="Shape 9"/>
          <p:cNvSpPr/>
          <p:nvPr/>
        </p:nvSpPr>
        <p:spPr>
          <a:xfrm>
            <a:off x="4564142" y="5404425"/>
            <a:ext cx="15240" cy="522089"/>
          </a:xfrm>
          <a:prstGeom prst="roundRect">
            <a:avLst>
              <a:gd name="adj" fmla="val 411177"/>
            </a:avLst>
          </a:prstGeom>
          <a:solidFill>
            <a:srgbClr val="B2D4E5"/>
          </a:solidFill>
          <a:ln/>
        </p:spPr>
      </p:sp>
      <p:sp>
        <p:nvSpPr>
          <p:cNvPr id="13" name="Shape 10"/>
          <p:cNvSpPr/>
          <p:nvPr/>
        </p:nvSpPr>
        <p:spPr>
          <a:xfrm>
            <a:off x="4404003" y="5236666"/>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4505206" y="5286911"/>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Petrona Bold" pitchFamily="34" charset="0"/>
                <a:ea typeface="Petrona Bold" pitchFamily="34" charset="-122"/>
                <a:cs typeface="Petrona Bold" pitchFamily="34" charset="-120"/>
              </a:rPr>
              <a:t>2</a:t>
            </a:r>
            <a:endParaRPr lang="en-US" sz="1850" dirty="0"/>
          </a:p>
        </p:txBody>
      </p:sp>
      <p:sp>
        <p:nvSpPr>
          <p:cNvPr id="15" name="Text 12"/>
          <p:cNvSpPr/>
          <p:nvPr/>
        </p:nvSpPr>
        <p:spPr>
          <a:xfrm>
            <a:off x="3252907" y="6075759"/>
            <a:ext cx="2638068" cy="293727"/>
          </a:xfrm>
          <a:prstGeom prst="rect">
            <a:avLst/>
          </a:prstGeom>
          <a:noFill/>
          <a:ln/>
        </p:spPr>
        <p:txBody>
          <a:bodyPr wrap="none" lIns="0" tIns="0" rIns="0" bIns="0" rtlCol="0" anchor="t"/>
          <a:lstStyle/>
          <a:p>
            <a:pPr marL="0" indent="0" algn="ctr">
              <a:lnSpc>
                <a:spcPts val="2300"/>
              </a:lnSpc>
              <a:buNone/>
            </a:pPr>
            <a:r>
              <a:rPr lang="en-US" sz="1850" dirty="0" err="1"/>
              <a:t>Organización</a:t>
            </a:r>
            <a:endParaRPr lang="en-US" sz="1850" dirty="0"/>
          </a:p>
        </p:txBody>
      </p:sp>
      <p:sp>
        <p:nvSpPr>
          <p:cNvPr id="16" name="Text 13"/>
          <p:cNvSpPr/>
          <p:nvPr/>
        </p:nvSpPr>
        <p:spPr>
          <a:xfrm>
            <a:off x="2537490" y="6496585"/>
            <a:ext cx="4068484" cy="954405"/>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Inter" pitchFamily="34" charset="0"/>
                <a:ea typeface="Inter" pitchFamily="34" charset="-122"/>
                <a:cs typeface="Inter" pitchFamily="34" charset="-120"/>
              </a:rPr>
              <a:t>Participaran</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todas</a:t>
            </a:r>
            <a:r>
              <a:rPr lang="en-US" sz="1400" dirty="0">
                <a:solidFill>
                  <a:srgbClr val="272525"/>
                </a:solidFill>
                <a:latin typeface="Inter" pitchFamily="34" charset="0"/>
                <a:ea typeface="Inter" pitchFamily="34" charset="-122"/>
                <a:cs typeface="Inter" pitchFamily="34" charset="-120"/>
              </a:rPr>
              <a:t> las </a:t>
            </a:r>
            <a:r>
              <a:rPr lang="en-US" sz="1400" dirty="0" err="1">
                <a:solidFill>
                  <a:srgbClr val="272525"/>
                </a:solidFill>
                <a:latin typeface="Inter" pitchFamily="34" charset="0"/>
                <a:ea typeface="Inter" pitchFamily="34" charset="-122"/>
                <a:cs typeface="Inter" pitchFamily="34" charset="-120"/>
              </a:rPr>
              <a:t>mujeres</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mayores</a:t>
            </a:r>
            <a:r>
              <a:rPr lang="en-US" sz="1400" dirty="0">
                <a:solidFill>
                  <a:srgbClr val="272525"/>
                </a:solidFill>
                <a:latin typeface="Inter" pitchFamily="34" charset="0"/>
                <a:ea typeface="Inter" pitchFamily="34" charset="-122"/>
                <a:cs typeface="Inter" pitchFamily="34" charset="-120"/>
              </a:rPr>
              <a:t> de 15 </a:t>
            </a:r>
            <a:r>
              <a:rPr lang="en-US" sz="1400" dirty="0" err="1">
                <a:solidFill>
                  <a:srgbClr val="272525"/>
                </a:solidFill>
                <a:latin typeface="Inter" pitchFamily="34" charset="0"/>
                <a:ea typeface="Inter" pitchFamily="34" charset="-122"/>
                <a:cs typeface="Inter" pitchFamily="34" charset="-120"/>
              </a:rPr>
              <a:t>años</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teniendo</a:t>
            </a:r>
            <a:r>
              <a:rPr lang="en-US" sz="1400" dirty="0">
                <a:solidFill>
                  <a:srgbClr val="272525"/>
                </a:solidFill>
                <a:latin typeface="Inter" pitchFamily="34" charset="0"/>
                <a:ea typeface="Inter" pitchFamily="34" charset="-122"/>
                <a:cs typeface="Inter" pitchFamily="34" charset="-120"/>
              </a:rPr>
              <a:t> actividades con </a:t>
            </a:r>
            <a:r>
              <a:rPr lang="en-US" sz="1400" dirty="0" err="1">
                <a:solidFill>
                  <a:srgbClr val="272525"/>
                </a:solidFill>
                <a:latin typeface="Inter" pitchFamily="34" charset="0"/>
                <a:ea typeface="Inter" pitchFamily="34" charset="-122"/>
                <a:cs typeface="Inter" pitchFamily="34" charset="-120"/>
              </a:rPr>
              <a:t>enfoque</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político</a:t>
            </a:r>
            <a:r>
              <a:rPr lang="en-US" sz="1400" dirty="0">
                <a:solidFill>
                  <a:srgbClr val="272525"/>
                </a:solidFill>
                <a:latin typeface="Inter" pitchFamily="34" charset="0"/>
                <a:ea typeface="Inter" pitchFamily="34" charset="-122"/>
                <a:cs typeface="Inter" pitchFamily="34" charset="-120"/>
              </a:rPr>
              <a:t> y </a:t>
            </a:r>
            <a:r>
              <a:rPr lang="en-US" sz="1400" dirty="0" err="1">
                <a:solidFill>
                  <a:srgbClr val="272525"/>
                </a:solidFill>
                <a:latin typeface="Inter" pitchFamily="34" charset="0"/>
                <a:ea typeface="Inter" pitchFamily="34" charset="-122"/>
                <a:cs typeface="Inter" pitchFamily="34" charset="-120"/>
              </a:rPr>
              <a:t>organizacional</a:t>
            </a:r>
            <a:r>
              <a:rPr lang="en-US" sz="1400" dirty="0">
                <a:solidFill>
                  <a:srgbClr val="272525"/>
                </a:solidFill>
                <a:latin typeface="Inter" pitchFamily="34" charset="0"/>
                <a:ea typeface="Inter" pitchFamily="34" charset="-122"/>
                <a:cs typeface="Inter" pitchFamily="34" charset="-120"/>
              </a:rPr>
              <a:t> e </a:t>
            </a:r>
            <a:r>
              <a:rPr lang="en-US" sz="1400" dirty="0" err="1">
                <a:solidFill>
                  <a:srgbClr val="272525"/>
                </a:solidFill>
                <a:latin typeface="Inter" pitchFamily="34" charset="0"/>
                <a:ea typeface="Inter" pitchFamily="34" charset="-122"/>
                <a:cs typeface="Inter" pitchFamily="34" charset="-120"/>
              </a:rPr>
              <a:t>integración</a:t>
            </a:r>
            <a:r>
              <a:rPr lang="en-US" sz="1400" dirty="0">
                <a:solidFill>
                  <a:srgbClr val="272525"/>
                </a:solidFill>
                <a:latin typeface="Inter" pitchFamily="34" charset="0"/>
                <a:ea typeface="Inter" pitchFamily="34" charset="-122"/>
                <a:cs typeface="Inter" pitchFamily="34" charset="-120"/>
              </a:rPr>
              <a:t> entre </a:t>
            </a:r>
            <a:r>
              <a:rPr lang="en-US" sz="1400" dirty="0" err="1">
                <a:solidFill>
                  <a:srgbClr val="272525"/>
                </a:solidFill>
                <a:latin typeface="Inter" pitchFamily="34" charset="0"/>
                <a:ea typeface="Inter" pitchFamily="34" charset="-122"/>
                <a:cs typeface="Inter" pitchFamily="34" charset="-120"/>
              </a:rPr>
              <a:t>mujeres</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este</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evento</a:t>
            </a:r>
            <a:r>
              <a:rPr lang="en-US" sz="1400" dirty="0">
                <a:solidFill>
                  <a:srgbClr val="272525"/>
                </a:solidFill>
                <a:latin typeface="Inter" pitchFamily="34" charset="0"/>
                <a:ea typeface="Inter" pitchFamily="34" charset="-122"/>
                <a:cs typeface="Inter" pitchFamily="34" charset="-120"/>
              </a:rPr>
              <a:t> </a:t>
            </a:r>
            <a:r>
              <a:rPr lang="en-US" sz="1400" dirty="0" err="1">
                <a:solidFill>
                  <a:srgbClr val="272525"/>
                </a:solidFill>
                <a:latin typeface="Inter" pitchFamily="34" charset="0"/>
                <a:ea typeface="Inter" pitchFamily="34" charset="-122"/>
                <a:cs typeface="Inter" pitchFamily="34" charset="-120"/>
              </a:rPr>
              <a:t>garantiza</a:t>
            </a:r>
            <a:r>
              <a:rPr lang="en-US" sz="1400" dirty="0">
                <a:solidFill>
                  <a:srgbClr val="272525"/>
                </a:solidFill>
                <a:latin typeface="Inter" pitchFamily="34" charset="0"/>
                <a:ea typeface="Inter" pitchFamily="34" charset="-122"/>
                <a:cs typeface="Inter" pitchFamily="34" charset="-120"/>
              </a:rPr>
              <a:t> el </a:t>
            </a:r>
            <a:r>
              <a:rPr lang="en-US" sz="1400" dirty="0" err="1">
                <a:solidFill>
                  <a:srgbClr val="272525"/>
                </a:solidFill>
                <a:latin typeface="Inter" pitchFamily="34" charset="0"/>
                <a:ea typeface="Inter" pitchFamily="34" charset="-122"/>
                <a:cs typeface="Inter" pitchFamily="34" charset="-120"/>
              </a:rPr>
              <a:t>avituallamiento</a:t>
            </a:r>
            <a:r>
              <a:rPr lang="en-US" sz="1400" dirty="0">
                <a:solidFill>
                  <a:srgbClr val="272525"/>
                </a:solidFill>
                <a:latin typeface="Inter" pitchFamily="34" charset="0"/>
                <a:ea typeface="Inter" pitchFamily="34" charset="-122"/>
                <a:cs typeface="Inter" pitchFamily="34" charset="-120"/>
              </a:rPr>
              <a:t> y </a:t>
            </a:r>
            <a:r>
              <a:rPr lang="en-US" sz="1400" dirty="0" err="1">
                <a:solidFill>
                  <a:srgbClr val="272525"/>
                </a:solidFill>
                <a:latin typeface="Inter" pitchFamily="34" charset="0"/>
                <a:ea typeface="Inter" pitchFamily="34" charset="-122"/>
                <a:cs typeface="Inter" pitchFamily="34" charset="-120"/>
              </a:rPr>
              <a:t>transporte</a:t>
            </a:r>
            <a:r>
              <a:rPr lang="en-US" sz="1400" dirty="0">
                <a:solidFill>
                  <a:srgbClr val="272525"/>
                </a:solidFill>
                <a:latin typeface="Inter" pitchFamily="34" charset="0"/>
                <a:ea typeface="Inter" pitchFamily="34" charset="-122"/>
                <a:cs typeface="Inter" pitchFamily="34" charset="-120"/>
              </a:rPr>
              <a:t> para </a:t>
            </a:r>
            <a:r>
              <a:rPr lang="en-US" sz="1400" dirty="0" err="1">
                <a:solidFill>
                  <a:srgbClr val="272525"/>
                </a:solidFill>
                <a:latin typeface="Inter" pitchFamily="34" charset="0"/>
                <a:ea typeface="Inter" pitchFamily="34" charset="-122"/>
                <a:cs typeface="Inter" pitchFamily="34" charset="-120"/>
              </a:rPr>
              <a:t>todas</a:t>
            </a:r>
            <a:r>
              <a:rPr lang="en-US" sz="1400" dirty="0">
                <a:solidFill>
                  <a:srgbClr val="272525"/>
                </a:solidFill>
                <a:latin typeface="Inter" pitchFamily="34" charset="0"/>
                <a:ea typeface="Inter" pitchFamily="34" charset="-122"/>
                <a:cs typeface="Inter" pitchFamily="34" charset="-120"/>
              </a:rPr>
              <a:t>.</a:t>
            </a:r>
            <a:endParaRPr lang="en-US" sz="1400" dirty="0"/>
          </a:p>
        </p:txBody>
      </p:sp>
      <p:sp>
        <p:nvSpPr>
          <p:cNvPr id="17" name="Shape 14"/>
          <p:cNvSpPr/>
          <p:nvPr/>
        </p:nvSpPr>
        <p:spPr>
          <a:xfrm>
            <a:off x="6626423" y="4882455"/>
            <a:ext cx="15240" cy="522089"/>
          </a:xfrm>
          <a:prstGeom prst="roundRect">
            <a:avLst>
              <a:gd name="adj" fmla="val 411177"/>
            </a:avLst>
          </a:prstGeom>
          <a:solidFill>
            <a:srgbClr val="B2D4E5"/>
          </a:solidFill>
          <a:ln/>
        </p:spPr>
      </p:sp>
      <p:sp>
        <p:nvSpPr>
          <p:cNvPr id="18" name="Shape 15"/>
          <p:cNvSpPr/>
          <p:nvPr/>
        </p:nvSpPr>
        <p:spPr>
          <a:xfrm>
            <a:off x="6466284" y="5236666"/>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6567607" y="5286911"/>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Petrona Bold" pitchFamily="34" charset="0"/>
                <a:ea typeface="Petrona Bold" pitchFamily="34" charset="-122"/>
                <a:cs typeface="Petrona Bold" pitchFamily="34" charset="-120"/>
              </a:rPr>
              <a:t>3</a:t>
            </a:r>
            <a:endParaRPr lang="en-US" sz="1850" dirty="0"/>
          </a:p>
        </p:txBody>
      </p:sp>
      <p:sp>
        <p:nvSpPr>
          <p:cNvPr id="20" name="Text 17"/>
          <p:cNvSpPr/>
          <p:nvPr/>
        </p:nvSpPr>
        <p:spPr>
          <a:xfrm>
            <a:off x="5466754" y="2985552"/>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Petrona Bold" pitchFamily="34" charset="0"/>
                <a:ea typeface="Petrona Bold" pitchFamily="34" charset="-122"/>
                <a:cs typeface="Petrona Bold" pitchFamily="34" charset="-120"/>
              </a:rPr>
              <a:t>Participación</a:t>
            </a:r>
            <a:endParaRPr lang="en-US" sz="1850" dirty="0"/>
          </a:p>
        </p:txBody>
      </p:sp>
      <p:sp>
        <p:nvSpPr>
          <p:cNvPr id="21" name="Text 18"/>
          <p:cNvSpPr/>
          <p:nvPr/>
        </p:nvSpPr>
        <p:spPr>
          <a:xfrm>
            <a:off x="4795539" y="3550919"/>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Inter" pitchFamily="34" charset="0"/>
                <a:ea typeface="Inter" pitchFamily="34" charset="-122"/>
                <a:cs typeface="Inter" pitchFamily="34" charset="-120"/>
              </a:rPr>
              <a:t>Se </a:t>
            </a:r>
            <a:r>
              <a:rPr lang="en-US" sz="1400" dirty="0" err="1">
                <a:solidFill>
                  <a:srgbClr val="272525"/>
                </a:solidFill>
                <a:latin typeface="Inter" pitchFamily="34" charset="0"/>
                <a:ea typeface="Inter" pitchFamily="34" charset="-122"/>
                <a:cs typeface="Inter" pitchFamily="34" charset="-120"/>
              </a:rPr>
              <a:t>definira</a:t>
            </a:r>
            <a:r>
              <a:rPr lang="en-US" sz="1400" dirty="0">
                <a:solidFill>
                  <a:srgbClr val="272525"/>
                </a:solidFill>
                <a:latin typeface="Inter" pitchFamily="34" charset="0"/>
                <a:ea typeface="Inter" pitchFamily="34" charset="-122"/>
                <a:cs typeface="Inter" pitchFamily="34" charset="-120"/>
              </a:rPr>
              <a:t> la </a:t>
            </a:r>
            <a:r>
              <a:rPr lang="en-US" sz="1400" dirty="0" err="1">
                <a:solidFill>
                  <a:srgbClr val="272525"/>
                </a:solidFill>
                <a:latin typeface="Inter" pitchFamily="34" charset="0"/>
                <a:ea typeface="Inter" pitchFamily="34" charset="-122"/>
                <a:cs typeface="Inter" pitchFamily="34" charset="-120"/>
              </a:rPr>
              <a:t>participación</a:t>
            </a:r>
            <a:r>
              <a:rPr lang="en-US" sz="1400" dirty="0">
                <a:solidFill>
                  <a:srgbClr val="272525"/>
                </a:solidFill>
                <a:latin typeface="Inter" pitchFamily="34" charset="0"/>
                <a:ea typeface="Inter" pitchFamily="34" charset="-122"/>
                <a:cs typeface="Inter" pitchFamily="34" charset="-120"/>
              </a:rPr>
              <a:t> en </a:t>
            </a:r>
            <a:r>
              <a:rPr lang="en-US" sz="1400" dirty="0" err="1">
                <a:solidFill>
                  <a:srgbClr val="272525"/>
                </a:solidFill>
                <a:latin typeface="Inter" pitchFamily="34" charset="0"/>
                <a:ea typeface="Inter" pitchFamily="34" charset="-122"/>
                <a:cs typeface="Inter" pitchFamily="34" charset="-120"/>
              </a:rPr>
              <a:t>una</a:t>
            </a:r>
            <a:r>
              <a:rPr lang="en-US" sz="1400" dirty="0">
                <a:solidFill>
                  <a:srgbClr val="272525"/>
                </a:solidFill>
                <a:latin typeface="Inter" pitchFamily="34" charset="0"/>
                <a:ea typeface="Inter" pitchFamily="34" charset="-122"/>
                <a:cs typeface="Inter" pitchFamily="34" charset="-120"/>
              </a:rPr>
              <a:t> mesa de </a:t>
            </a:r>
            <a:r>
              <a:rPr lang="en-US" sz="1400" dirty="0" err="1">
                <a:solidFill>
                  <a:srgbClr val="272525"/>
                </a:solidFill>
                <a:latin typeface="Inter" pitchFamily="34" charset="0"/>
                <a:ea typeface="Inter" pitchFamily="34" charset="-122"/>
                <a:cs typeface="Inter" pitchFamily="34" charset="-120"/>
              </a:rPr>
              <a:t>trabajo</a:t>
            </a:r>
            <a:r>
              <a:rPr lang="en-US" sz="1400" dirty="0">
                <a:solidFill>
                  <a:srgbClr val="272525"/>
                </a:solidFill>
                <a:latin typeface="Inter" pitchFamily="34" charset="0"/>
                <a:ea typeface="Inter" pitchFamily="34" charset="-122"/>
                <a:cs typeface="Inter" pitchFamily="34" charset="-120"/>
              </a:rPr>
              <a:t> en </a:t>
            </a:r>
            <a:r>
              <a:rPr lang="en-US" sz="1400" dirty="0" err="1">
                <a:solidFill>
                  <a:srgbClr val="272525"/>
                </a:solidFill>
                <a:latin typeface="Inter" pitchFamily="34" charset="0"/>
                <a:ea typeface="Inter" pitchFamily="34" charset="-122"/>
                <a:cs typeface="Inter" pitchFamily="34" charset="-120"/>
              </a:rPr>
              <a:t>orientación</a:t>
            </a:r>
            <a:r>
              <a:rPr lang="en-US" sz="1400" dirty="0">
                <a:solidFill>
                  <a:srgbClr val="272525"/>
                </a:solidFill>
                <a:latin typeface="Inter" pitchFamily="34" charset="0"/>
                <a:ea typeface="Inter" pitchFamily="34" charset="-122"/>
                <a:cs typeface="Inter" pitchFamily="34" charset="-120"/>
              </a:rPr>
              <a:t> a la conmemoración junto con el </a:t>
            </a:r>
            <a:r>
              <a:rPr lang="en-US" sz="1400" dirty="0" err="1">
                <a:solidFill>
                  <a:srgbClr val="272525"/>
                </a:solidFill>
                <a:latin typeface="Inter" pitchFamily="34" charset="0"/>
                <a:ea typeface="Inter" pitchFamily="34" charset="-122"/>
                <a:cs typeface="Inter" pitchFamily="34" charset="-120"/>
              </a:rPr>
              <a:t>consejo</a:t>
            </a:r>
            <a:r>
              <a:rPr lang="en-US" sz="1400" dirty="0">
                <a:solidFill>
                  <a:srgbClr val="272525"/>
                </a:solidFill>
                <a:latin typeface="Inter" pitchFamily="34" charset="0"/>
                <a:ea typeface="Inter" pitchFamily="34" charset="-122"/>
                <a:cs typeface="Inter" pitchFamily="34" charset="-120"/>
              </a:rPr>
              <a:t> local de </a:t>
            </a:r>
            <a:r>
              <a:rPr lang="en-US" sz="1400" dirty="0" err="1">
                <a:solidFill>
                  <a:srgbClr val="272525"/>
                </a:solidFill>
                <a:latin typeface="Inter" pitchFamily="34" charset="0"/>
                <a:ea typeface="Inter" pitchFamily="34" charset="-122"/>
                <a:cs typeface="Inter" pitchFamily="34" charset="-120"/>
              </a:rPr>
              <a:t>mujeres</a:t>
            </a:r>
            <a:r>
              <a:rPr lang="en-US" sz="1400" dirty="0">
                <a:solidFill>
                  <a:srgbClr val="272525"/>
                </a:solidFill>
                <a:latin typeface="Inter" pitchFamily="34" charset="0"/>
                <a:ea typeface="Inter" pitchFamily="34" charset="-122"/>
                <a:cs typeface="Inter" pitchFamily="34" charset="-120"/>
              </a:rPr>
              <a:t>.</a:t>
            </a:r>
            <a:endParaRPr lang="en-US" sz="1400" dirty="0"/>
          </a:p>
        </p:txBody>
      </p:sp>
      <p:sp>
        <p:nvSpPr>
          <p:cNvPr id="22" name="Text 19"/>
          <p:cNvSpPr/>
          <p:nvPr/>
        </p:nvSpPr>
        <p:spPr>
          <a:xfrm>
            <a:off x="522089" y="7581067"/>
            <a:ext cx="8099822" cy="238601"/>
          </a:xfrm>
          <a:prstGeom prst="rect">
            <a:avLst/>
          </a:prstGeom>
          <a:noFill/>
          <a:ln/>
        </p:spPr>
        <p:txBody>
          <a:bodyPr wrap="none" lIns="0" tIns="0" rIns="0" bIns="0" rtlCol="0" anchor="t"/>
          <a:lstStyle/>
          <a:p>
            <a:pPr marL="0" indent="0">
              <a:lnSpc>
                <a:spcPts val="1850"/>
              </a:lnSpc>
              <a:buNone/>
            </a:pPr>
            <a:endParaRPr lang="en-US" sz="1150" dirty="0"/>
          </a:p>
        </p:txBody>
      </p:sp>
      <p:sp>
        <p:nvSpPr>
          <p:cNvPr id="23" name="Text 2">
            <a:extLst>
              <a:ext uri="{FF2B5EF4-FFF2-40B4-BE49-F238E27FC236}">
                <a16:creationId xmlns:a16="http://schemas.microsoft.com/office/drawing/2014/main" id="{A76AE571-36EF-BD47-7D57-A63F0E042D53}"/>
              </a:ext>
            </a:extLst>
          </p:cNvPr>
          <p:cNvSpPr/>
          <p:nvPr/>
        </p:nvSpPr>
        <p:spPr>
          <a:xfrm>
            <a:off x="2418711" y="1740145"/>
            <a:ext cx="8099822" cy="477202"/>
          </a:xfrm>
          <a:prstGeom prst="rect">
            <a:avLst/>
          </a:prstGeom>
          <a:noFill/>
          <a:ln/>
        </p:spPr>
        <p:txBody>
          <a:bodyPr wrap="square" lIns="0" tIns="0" rIns="0" bIns="0" rtlCol="0" anchor="t"/>
          <a:lstStyle/>
          <a:p>
            <a:pPr>
              <a:lnSpc>
                <a:spcPts val="1850"/>
              </a:lnSpc>
            </a:pPr>
            <a:r>
              <a:rPr lang="en-US" sz="1400" b="1" dirty="0">
                <a:solidFill>
                  <a:srgbClr val="272525"/>
                </a:solidFill>
                <a:latin typeface="Inter" pitchFamily="34" charset="0"/>
                <a:ea typeface="Inter" pitchFamily="34" charset="-122"/>
              </a:rPr>
              <a:t>Meta:</a:t>
            </a:r>
            <a:r>
              <a:rPr lang="en-US" sz="1400" dirty="0">
                <a:solidFill>
                  <a:srgbClr val="272525"/>
                </a:solidFill>
                <a:latin typeface="Inter" pitchFamily="34" charset="0"/>
                <a:ea typeface="Inter" pitchFamily="34" charset="-122"/>
              </a:rPr>
              <a:t> </a:t>
            </a:r>
            <a:r>
              <a:rPr lang="es-CO" sz="1400" dirty="0">
                <a:solidFill>
                  <a:srgbClr val="272525"/>
                </a:solidFill>
                <a:latin typeface="Inter" pitchFamily="34" charset="0"/>
                <a:ea typeface="Inter" pitchFamily="34" charset="-122"/>
              </a:rPr>
              <a:t>Vincular 2800 mujeres para el ejercicio de derechos y el fortalecimiento de su autonomía económica.</a:t>
            </a:r>
            <a:endParaRPr lang="en-US" sz="1150" dirty="0"/>
          </a:p>
        </p:txBody>
      </p:sp>
    </p:spTree>
    <p:extLst>
      <p:ext uri="{BB962C8B-B14F-4D97-AF65-F5344CB8AC3E}">
        <p14:creationId xmlns:p14="http://schemas.microsoft.com/office/powerpoint/2010/main" val="5077374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3"/>
          <p:cNvSpPr/>
          <p:nvPr/>
        </p:nvSpPr>
        <p:spPr>
          <a:xfrm>
            <a:off x="5972630" y="5174279"/>
            <a:ext cx="8099822" cy="15240"/>
          </a:xfrm>
          <a:prstGeom prst="roundRect">
            <a:avLst>
              <a:gd name="adj" fmla="val 411177"/>
            </a:avLst>
          </a:prstGeom>
          <a:solidFill>
            <a:srgbClr val="B2D4E5"/>
          </a:solidFill>
          <a:ln/>
        </p:spPr>
      </p:sp>
      <p:sp>
        <p:nvSpPr>
          <p:cNvPr id="7" name="Shape 4"/>
          <p:cNvSpPr/>
          <p:nvPr/>
        </p:nvSpPr>
        <p:spPr>
          <a:xfrm>
            <a:off x="7952520" y="4652249"/>
            <a:ext cx="15240" cy="522089"/>
          </a:xfrm>
          <a:prstGeom prst="roundRect">
            <a:avLst>
              <a:gd name="adj" fmla="val 411177"/>
            </a:avLst>
          </a:prstGeom>
          <a:solidFill>
            <a:srgbClr val="B2D4E5"/>
          </a:solidFill>
          <a:ln/>
        </p:spPr>
      </p:sp>
      <p:sp>
        <p:nvSpPr>
          <p:cNvPr id="8" name="Shape 5"/>
          <p:cNvSpPr/>
          <p:nvPr/>
        </p:nvSpPr>
        <p:spPr>
          <a:xfrm>
            <a:off x="7792381" y="5006460"/>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7909896" y="5056705"/>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6453999" y="2746904"/>
            <a:ext cx="3012281"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rPr>
              <a:t>Encuentro</a:t>
            </a:r>
            <a:endParaRPr lang="en-US" sz="1850" dirty="0">
              <a:latin typeface="Garamond" panose="02020404030301010803" pitchFamily="18" charset="0"/>
            </a:endParaRPr>
          </a:p>
        </p:txBody>
      </p:sp>
      <p:sp>
        <p:nvSpPr>
          <p:cNvPr id="11" name="Text 8"/>
          <p:cNvSpPr/>
          <p:nvPr/>
        </p:nvSpPr>
        <p:spPr>
          <a:xfrm>
            <a:off x="6121815" y="3293669"/>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Generar</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evento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encuentro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intercambio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saberes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sabidurías</a:t>
            </a:r>
            <a:r>
              <a:rPr lang="en-US" sz="1400" dirty="0">
                <a:solidFill>
                  <a:srgbClr val="272525"/>
                </a:solidFill>
                <a:latin typeface="Garamond" panose="02020404030301010803" pitchFamily="18" charset="0"/>
                <a:ea typeface="Inter" pitchFamily="34" charset="-122"/>
                <a:cs typeface="Inter" pitchFamily="34" charset="-120"/>
              </a:rPr>
              <a:t> de las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 del </a:t>
            </a:r>
            <a:r>
              <a:rPr lang="en-US" sz="1400" dirty="0" err="1">
                <a:solidFill>
                  <a:srgbClr val="272525"/>
                </a:solidFill>
                <a:latin typeface="Garamond" panose="02020404030301010803" pitchFamily="18" charset="0"/>
                <a:ea typeface="Inter" pitchFamily="34" charset="-122"/>
                <a:cs typeface="Inter" pitchFamily="34" charset="-120"/>
              </a:rPr>
              <a:t>Consejo</a:t>
            </a:r>
            <a:r>
              <a:rPr lang="en-US" sz="1400" dirty="0">
                <a:solidFill>
                  <a:srgbClr val="272525"/>
                </a:solidFill>
                <a:latin typeface="Garamond" panose="02020404030301010803" pitchFamily="18" charset="0"/>
                <a:ea typeface="Inter" pitchFamily="34" charset="-122"/>
                <a:cs typeface="Inter" pitchFamily="34" charset="-120"/>
              </a:rPr>
              <a:t> Local </a:t>
            </a:r>
            <a:r>
              <a:rPr lang="en-US" sz="1400" dirty="0" err="1">
                <a:solidFill>
                  <a:srgbClr val="272525"/>
                </a:solidFill>
                <a:latin typeface="Garamond" panose="02020404030301010803" pitchFamily="18" charset="0"/>
                <a:ea typeface="Inter" pitchFamily="34" charset="-122"/>
                <a:cs typeface="Inter" pitchFamily="34" charset="-120"/>
              </a:rPr>
              <a:t>Ampliado</a:t>
            </a:r>
            <a:r>
              <a:rPr lang="en-US" sz="1400" dirty="0">
                <a:solidFill>
                  <a:srgbClr val="272525"/>
                </a:solidFill>
                <a:latin typeface="Garamond" panose="02020404030301010803" pitchFamily="18" charset="0"/>
                <a:ea typeface="Inter" pitchFamily="34" charset="-122"/>
                <a:cs typeface="Inter" pitchFamily="34" charset="-120"/>
              </a:rPr>
              <a:t> que </a:t>
            </a:r>
            <a:r>
              <a:rPr lang="en-US" sz="1400" dirty="0" err="1">
                <a:solidFill>
                  <a:srgbClr val="272525"/>
                </a:solidFill>
                <a:latin typeface="Garamond" panose="02020404030301010803" pitchFamily="18" charset="0"/>
                <a:ea typeface="Inter" pitchFamily="34" charset="-122"/>
                <a:cs typeface="Inter" pitchFamily="34" charset="-120"/>
              </a:rPr>
              <a:t>tengan</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lleven</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proceso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organizativo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enfocado</a:t>
            </a:r>
            <a:r>
              <a:rPr lang="en-US" sz="1400" dirty="0">
                <a:solidFill>
                  <a:srgbClr val="272525"/>
                </a:solidFill>
                <a:latin typeface="Garamond" panose="02020404030301010803" pitchFamily="18" charset="0"/>
                <a:ea typeface="Inter" pitchFamily="34" charset="-122"/>
                <a:cs typeface="Inter" pitchFamily="34" charset="-120"/>
              </a:rPr>
              <a:t> en la </a:t>
            </a:r>
            <a:r>
              <a:rPr lang="en-US" sz="1400" dirty="0" err="1">
                <a:solidFill>
                  <a:srgbClr val="272525"/>
                </a:solidFill>
                <a:latin typeface="Garamond" panose="02020404030301010803" pitchFamily="18" charset="0"/>
                <a:ea typeface="Inter" pitchFamily="34" charset="-122"/>
                <a:cs typeface="Inter" pitchFamily="34" charset="-120"/>
              </a:rPr>
              <a:t>política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pública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mujer</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2" name="Shape 9"/>
          <p:cNvSpPr/>
          <p:nvPr/>
        </p:nvSpPr>
        <p:spPr>
          <a:xfrm>
            <a:off x="10014683" y="5174219"/>
            <a:ext cx="15240" cy="522089"/>
          </a:xfrm>
          <a:prstGeom prst="roundRect">
            <a:avLst>
              <a:gd name="adj" fmla="val 411177"/>
            </a:avLst>
          </a:prstGeom>
          <a:solidFill>
            <a:srgbClr val="B2D4E5"/>
          </a:solidFill>
          <a:ln/>
        </p:spPr>
      </p:sp>
      <p:sp>
        <p:nvSpPr>
          <p:cNvPr id="13" name="Shape 10"/>
          <p:cNvSpPr/>
          <p:nvPr/>
        </p:nvSpPr>
        <p:spPr>
          <a:xfrm>
            <a:off x="9854544" y="5006460"/>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9955747" y="5056705"/>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8703448" y="5845553"/>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cs typeface="Petrona Bold" pitchFamily="34" charset="-120"/>
              </a:rPr>
              <a:t>Metodología</a:t>
            </a:r>
            <a:endParaRPr lang="en-US" sz="1850" dirty="0">
              <a:latin typeface="Garamond" panose="02020404030301010803" pitchFamily="18" charset="0"/>
            </a:endParaRPr>
          </a:p>
        </p:txBody>
      </p:sp>
      <p:sp>
        <p:nvSpPr>
          <p:cNvPr id="16" name="Text 13"/>
          <p:cNvSpPr/>
          <p:nvPr/>
        </p:nvSpPr>
        <p:spPr>
          <a:xfrm>
            <a:off x="8183978" y="6299037"/>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realizan</a:t>
            </a:r>
            <a:r>
              <a:rPr lang="en-US" sz="1400" dirty="0">
                <a:solidFill>
                  <a:srgbClr val="272525"/>
                </a:solidFill>
                <a:latin typeface="Garamond" panose="02020404030301010803" pitchFamily="18" charset="0"/>
                <a:ea typeface="Inter" pitchFamily="34" charset="-122"/>
                <a:cs typeface="Inter" pitchFamily="34" charset="-120"/>
              </a:rPr>
              <a:t> dos pre-</a:t>
            </a:r>
            <a:r>
              <a:rPr lang="en-US" sz="1400" dirty="0" err="1">
                <a:solidFill>
                  <a:srgbClr val="272525"/>
                </a:solidFill>
                <a:latin typeface="Garamond" panose="02020404030301010803" pitchFamily="18" charset="0"/>
                <a:ea typeface="Inter" pitchFamily="34" charset="-122"/>
                <a:cs typeface="Inter" pitchFamily="34" charset="-120"/>
              </a:rPr>
              <a:t>encuentros</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trabajar</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tema</a:t>
            </a:r>
            <a:r>
              <a:rPr lang="en-US" sz="1400" dirty="0">
                <a:solidFill>
                  <a:srgbClr val="272525"/>
                </a:solidFill>
                <a:latin typeface="Garamond" panose="02020404030301010803" pitchFamily="18" charset="0"/>
                <a:ea typeface="Inter" pitchFamily="34" charset="-122"/>
                <a:cs typeface="Inter" pitchFamily="34" charset="-120"/>
              </a:rPr>
              <a:t> a </a:t>
            </a:r>
            <a:r>
              <a:rPr lang="en-US" sz="1400" dirty="0" err="1">
                <a:solidFill>
                  <a:srgbClr val="272525"/>
                </a:solidFill>
                <a:latin typeface="Garamond" panose="02020404030301010803" pitchFamily="18" charset="0"/>
                <a:ea typeface="Inter" pitchFamily="34" charset="-122"/>
                <a:cs typeface="Inter" pitchFamily="34" charset="-120"/>
              </a:rPr>
              <a:t>tratar</a:t>
            </a:r>
            <a:r>
              <a:rPr lang="en-US" sz="1400" dirty="0">
                <a:solidFill>
                  <a:srgbClr val="272525"/>
                </a:solidFill>
                <a:latin typeface="Garamond" panose="02020404030301010803" pitchFamily="18" charset="0"/>
                <a:ea typeface="Inter" pitchFamily="34" charset="-122"/>
                <a:cs typeface="Inter" pitchFamily="34" charset="-120"/>
              </a:rPr>
              <a:t> en el </a:t>
            </a:r>
            <a:r>
              <a:rPr lang="en-US" sz="1400" dirty="0" err="1">
                <a:solidFill>
                  <a:srgbClr val="272525"/>
                </a:solidFill>
                <a:latin typeface="Garamond" panose="02020404030301010803" pitchFamily="18" charset="0"/>
                <a:ea typeface="Inter" pitchFamily="34" charset="-122"/>
                <a:cs typeface="Inter" pitchFamily="34" charset="-120"/>
              </a:rPr>
              <a:t>encuentro</a:t>
            </a:r>
            <a:r>
              <a:rPr lang="en-US" sz="1400" dirty="0">
                <a:solidFill>
                  <a:srgbClr val="272525"/>
                </a:solidFill>
                <a:latin typeface="Garamond" panose="02020404030301010803" pitchFamily="18" charset="0"/>
                <a:ea typeface="Inter" pitchFamily="34" charset="-122"/>
                <a:cs typeface="Inter" pitchFamily="34" charset="-120"/>
              </a:rPr>
              <a:t>. • Se </a:t>
            </a:r>
            <a:r>
              <a:rPr lang="en-US" sz="1400" dirty="0" err="1">
                <a:solidFill>
                  <a:srgbClr val="272525"/>
                </a:solidFill>
                <a:latin typeface="Garamond" panose="02020404030301010803" pitchFamily="18" charset="0"/>
                <a:ea typeface="Inter" pitchFamily="34" charset="-122"/>
                <a:cs typeface="Inter" pitchFamily="34" charset="-120"/>
              </a:rPr>
              <a:t>realiza</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encuentro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saberes</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sabidurías</a:t>
            </a:r>
            <a:r>
              <a:rPr lang="en-US" sz="1400" dirty="0">
                <a:solidFill>
                  <a:srgbClr val="272525"/>
                </a:solidFill>
                <a:latin typeface="Garamond" panose="02020404030301010803" pitchFamily="18" charset="0"/>
                <a:ea typeface="Inter" pitchFamily="34" charset="-122"/>
                <a:cs typeface="Inter" pitchFamily="34" charset="-120"/>
              </a:rPr>
              <a:t>. • Replica de la </a:t>
            </a:r>
            <a:r>
              <a:rPr lang="en-US" sz="1400" dirty="0" err="1">
                <a:solidFill>
                  <a:srgbClr val="272525"/>
                </a:solidFill>
                <a:latin typeface="Garamond" panose="02020404030301010803" pitchFamily="18" charset="0"/>
                <a:ea typeface="Inter" pitchFamily="34" charset="-122"/>
                <a:cs typeface="Inter" pitchFamily="34" charset="-120"/>
              </a:rPr>
              <a:t>información</a:t>
            </a:r>
            <a:r>
              <a:rPr lang="en-US" sz="1400" dirty="0">
                <a:solidFill>
                  <a:srgbClr val="272525"/>
                </a:solidFill>
                <a:latin typeface="Garamond" panose="02020404030301010803" pitchFamily="18" charset="0"/>
                <a:ea typeface="Inter" pitchFamily="34" charset="-122"/>
                <a:cs typeface="Inter" pitchFamily="34" charset="-120"/>
              </a:rPr>
              <a:t> en cada </a:t>
            </a:r>
            <a:r>
              <a:rPr lang="en-US" sz="1400" dirty="0" err="1">
                <a:solidFill>
                  <a:srgbClr val="272525"/>
                </a:solidFill>
                <a:latin typeface="Garamond" panose="02020404030301010803" pitchFamily="18" charset="0"/>
                <a:ea typeface="Inter" pitchFamily="34" charset="-122"/>
                <a:cs typeface="Inter" pitchFamily="34" charset="-120"/>
              </a:rPr>
              <a:t>comité</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veredal</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mujeres</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7" name="Shape 14"/>
          <p:cNvSpPr/>
          <p:nvPr/>
        </p:nvSpPr>
        <p:spPr>
          <a:xfrm>
            <a:off x="12076964" y="4652249"/>
            <a:ext cx="15240" cy="522089"/>
          </a:xfrm>
          <a:prstGeom prst="roundRect">
            <a:avLst>
              <a:gd name="adj" fmla="val 411177"/>
            </a:avLst>
          </a:prstGeom>
          <a:solidFill>
            <a:srgbClr val="B2D4E5"/>
          </a:solidFill>
          <a:ln/>
        </p:spPr>
      </p:sp>
      <p:sp>
        <p:nvSpPr>
          <p:cNvPr id="18" name="Shape 15"/>
          <p:cNvSpPr/>
          <p:nvPr/>
        </p:nvSpPr>
        <p:spPr>
          <a:xfrm>
            <a:off x="11916825" y="5006460"/>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12018148" y="5056705"/>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10917295" y="2755346"/>
            <a:ext cx="234981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Objetivo</a:t>
            </a:r>
            <a:endParaRPr lang="en-US" sz="1850" b="1" dirty="0">
              <a:latin typeface="Garamond" panose="02020404030301010803" pitchFamily="18" charset="0"/>
            </a:endParaRPr>
          </a:p>
        </p:txBody>
      </p:sp>
      <p:sp>
        <p:nvSpPr>
          <p:cNvPr id="21" name="Text 18"/>
          <p:cNvSpPr/>
          <p:nvPr/>
        </p:nvSpPr>
        <p:spPr>
          <a:xfrm>
            <a:off x="10246080" y="3320713"/>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 Este </a:t>
            </a:r>
            <a:r>
              <a:rPr lang="en-US" sz="1400" dirty="0" err="1">
                <a:solidFill>
                  <a:srgbClr val="272525"/>
                </a:solidFill>
                <a:latin typeface="Garamond" panose="02020404030301010803" pitchFamily="18" charset="0"/>
                <a:ea typeface="Inter" pitchFamily="34" charset="-122"/>
                <a:cs typeface="Inter" pitchFamily="34" charset="-120"/>
              </a:rPr>
              <a:t>encuentro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será</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nacional</a:t>
            </a:r>
            <a:r>
              <a:rPr lang="en-US" sz="1400" dirty="0">
                <a:solidFill>
                  <a:srgbClr val="272525"/>
                </a:solidFill>
                <a:latin typeface="Garamond" panose="02020404030301010803" pitchFamily="18" charset="0"/>
                <a:ea typeface="Inter" pitchFamily="34" charset="-122"/>
                <a:cs typeface="Inter" pitchFamily="34" charset="-120"/>
              </a:rPr>
              <a:t> o </a:t>
            </a:r>
            <a:r>
              <a:rPr lang="en-US" sz="1400" dirty="0" err="1">
                <a:solidFill>
                  <a:srgbClr val="272525"/>
                </a:solidFill>
                <a:latin typeface="Garamond" panose="02020404030301010803" pitchFamily="18" charset="0"/>
                <a:ea typeface="Inter" pitchFamily="34" charset="-122"/>
                <a:cs typeface="Inter" pitchFamily="34" charset="-120"/>
              </a:rPr>
              <a:t>internacional</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criterios</a:t>
            </a:r>
            <a:r>
              <a:rPr lang="en-US" sz="1400" dirty="0">
                <a:solidFill>
                  <a:srgbClr val="272525"/>
                </a:solidFill>
                <a:latin typeface="Garamond" panose="02020404030301010803" pitchFamily="18" charset="0"/>
                <a:ea typeface="Inter" pitchFamily="34" charset="-122"/>
                <a:cs typeface="Inter" pitchFamily="34" charset="-120"/>
              </a:rPr>
              <a:t> para </a:t>
            </a:r>
            <a:r>
              <a:rPr lang="en-US" sz="1400" dirty="0" err="1">
                <a:solidFill>
                  <a:srgbClr val="272525"/>
                </a:solidFill>
                <a:latin typeface="Garamond" panose="02020404030301010803" pitchFamily="18" charset="0"/>
                <a:ea typeface="Inter" pitchFamily="34" charset="-122"/>
                <a:cs typeface="Inter" pitchFamily="34" charset="-120"/>
              </a:rPr>
              <a:t>participar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serán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definidos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por</a:t>
            </a:r>
            <a:r>
              <a:rPr lang="en-US" sz="1400" dirty="0">
                <a:solidFill>
                  <a:srgbClr val="272525"/>
                </a:solidFill>
                <a:latin typeface="Garamond" panose="02020404030301010803" pitchFamily="18" charset="0"/>
                <a:ea typeface="Inter" pitchFamily="34" charset="-122"/>
                <a:cs typeface="Inter" pitchFamily="34" charset="-120"/>
              </a:rPr>
              <a:t> el </a:t>
            </a:r>
            <a:r>
              <a:rPr lang="en-US" sz="1400" dirty="0" err="1">
                <a:solidFill>
                  <a:srgbClr val="272525"/>
                </a:solidFill>
                <a:latin typeface="Garamond" panose="02020404030301010803" pitchFamily="18" charset="0"/>
                <a:ea typeface="Inter" pitchFamily="34" charset="-122"/>
                <a:cs typeface="Inter" pitchFamily="34" charset="-120"/>
              </a:rPr>
              <a:t>mismo</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Consejo</a:t>
            </a:r>
            <a:r>
              <a:rPr lang="en-US" sz="1400" dirty="0">
                <a:solidFill>
                  <a:srgbClr val="272525"/>
                </a:solidFill>
                <a:latin typeface="Garamond" panose="02020404030301010803" pitchFamily="18" charset="0"/>
                <a:ea typeface="Inter" pitchFamily="34" charset="-122"/>
                <a:cs typeface="Inter" pitchFamily="34" charset="-120"/>
              </a:rPr>
              <a:t> y cada </a:t>
            </a:r>
            <a:r>
              <a:rPr lang="en-US" sz="1400" dirty="0" err="1">
                <a:solidFill>
                  <a:srgbClr val="272525"/>
                </a:solidFill>
                <a:latin typeface="Garamond" panose="02020404030301010803" pitchFamily="18" charset="0"/>
                <a:ea typeface="Inter" pitchFamily="34" charset="-122"/>
                <a:cs typeface="Inter" pitchFamily="34" charset="-120"/>
              </a:rPr>
              <a:t>comité</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veredal</a:t>
            </a:r>
            <a:r>
              <a:rPr lang="en-US" sz="1400" dirty="0">
                <a:solidFill>
                  <a:srgbClr val="272525"/>
                </a:solidFill>
                <a:latin typeface="Garamond" panose="02020404030301010803" pitchFamily="18" charset="0"/>
                <a:ea typeface="Inter" pitchFamily="34" charset="-122"/>
                <a:cs typeface="Inter" pitchFamily="34" charset="-120"/>
              </a:rPr>
              <a:t>.</a:t>
            </a:r>
          </a:p>
        </p:txBody>
      </p:sp>
      <p:sp>
        <p:nvSpPr>
          <p:cNvPr id="22" name="Text 19"/>
          <p:cNvSpPr/>
          <p:nvPr/>
        </p:nvSpPr>
        <p:spPr>
          <a:xfrm>
            <a:off x="5972630" y="7350861"/>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4" name="Text 0">
            <a:extLst>
              <a:ext uri="{FF2B5EF4-FFF2-40B4-BE49-F238E27FC236}">
                <a16:creationId xmlns:a16="http://schemas.microsoft.com/office/drawing/2014/main" id="{EC3E7AC3-91B7-149D-69EB-DA9544BBADBA}"/>
              </a:ext>
            </a:extLst>
          </p:cNvPr>
          <p:cNvSpPr/>
          <p:nvPr/>
        </p:nvSpPr>
        <p:spPr>
          <a:xfrm>
            <a:off x="3220486" y="565974"/>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ENCUENTRO DE SABERES Y SABIDURÍA</a:t>
            </a:r>
          </a:p>
        </p:txBody>
      </p:sp>
      <p:sp>
        <p:nvSpPr>
          <p:cNvPr id="24" name="Text 2">
            <a:extLst>
              <a:ext uri="{FF2B5EF4-FFF2-40B4-BE49-F238E27FC236}">
                <a16:creationId xmlns:a16="http://schemas.microsoft.com/office/drawing/2014/main" id="{C8A9BEFE-C929-44E9-049E-E575D2606AE6}"/>
              </a:ext>
            </a:extLst>
          </p:cNvPr>
          <p:cNvSpPr/>
          <p:nvPr/>
        </p:nvSpPr>
        <p:spPr>
          <a:xfrm>
            <a:off x="5921076" y="1956576"/>
            <a:ext cx="8099822" cy="477202"/>
          </a:xfrm>
          <a:prstGeom prst="rect">
            <a:avLst/>
          </a:prstGeom>
          <a:noFill/>
          <a:ln/>
        </p:spPr>
        <p:txBody>
          <a:bodyPr wrap="square" lIns="0" tIns="0" rIns="0" bIns="0" rtlCol="0" anchor="t"/>
          <a:lstStyle/>
          <a:p>
            <a:pPr marL="0" indent="0">
              <a:lnSpc>
                <a:spcPts val="1850"/>
              </a:lnSpc>
              <a:buNone/>
            </a:pPr>
            <a:r>
              <a:rPr lang="en-US" sz="1400" b="1" dirty="0">
                <a:solidFill>
                  <a:srgbClr val="272525"/>
                </a:solidFill>
                <a:latin typeface="Garamond" panose="02020404030301010803" pitchFamily="18" charset="0"/>
                <a:ea typeface="Inter" pitchFamily="34" charset="-122"/>
              </a:rPr>
              <a:t>Código y nombre de la propuesta: </a:t>
            </a:r>
            <a:r>
              <a:rPr lang="en-US" sz="1400" dirty="0">
                <a:solidFill>
                  <a:srgbClr val="272525"/>
                </a:solidFill>
                <a:latin typeface="Garamond" panose="02020404030301010803" pitchFamily="18" charset="0"/>
                <a:ea typeface="Inter" pitchFamily="34" charset="-122"/>
              </a:rPr>
              <a:t> 44682
Encuentro de </a:t>
            </a:r>
            <a:r>
              <a:rPr lang="en-US" sz="1400" dirty="0" err="1">
                <a:solidFill>
                  <a:srgbClr val="272525"/>
                </a:solidFill>
                <a:latin typeface="Garamond" panose="02020404030301010803" pitchFamily="18" charset="0"/>
                <a:ea typeface="Inter" pitchFamily="34" charset="-122"/>
              </a:rPr>
              <a:t>saberes</a:t>
            </a:r>
            <a:r>
              <a:rPr lang="en-US" sz="1400" dirty="0">
                <a:solidFill>
                  <a:srgbClr val="272525"/>
                </a:solidFill>
                <a:latin typeface="Garamond" panose="02020404030301010803" pitchFamily="18" charset="0"/>
                <a:ea typeface="Inter" pitchFamily="34" charset="-122"/>
              </a:rPr>
              <a:t> y </a:t>
            </a:r>
            <a:r>
              <a:rPr lang="en-US" sz="1400" dirty="0" err="1">
                <a:solidFill>
                  <a:srgbClr val="272525"/>
                </a:solidFill>
                <a:latin typeface="Garamond" panose="02020404030301010803" pitchFamily="18" charset="0"/>
                <a:ea typeface="Inter" pitchFamily="34" charset="-122"/>
              </a:rPr>
              <a:t>sabidurías</a:t>
            </a:r>
            <a:r>
              <a:rPr lang="en-US" sz="1400" dirty="0">
                <a:solidFill>
                  <a:srgbClr val="272525"/>
                </a:solidFill>
                <a:latin typeface="Garamond" panose="02020404030301010803" pitchFamily="18" charset="0"/>
                <a:ea typeface="Inter" pitchFamily="34" charset="-122"/>
              </a:rPr>
              <a:t>.</a:t>
            </a:r>
            <a:endParaRPr lang="en-US" dirty="0">
              <a:latin typeface="Garamond" panose="02020404030301010803" pitchFamily="18" charset="0"/>
              <a:cs typeface="Times New Roman" panose="02020603050405020304" pitchFamily="18" charset="0"/>
            </a:endParaRPr>
          </a:p>
        </p:txBody>
      </p:sp>
      <p:sp>
        <p:nvSpPr>
          <p:cNvPr id="25" name="Text 2">
            <a:extLst>
              <a:ext uri="{FF2B5EF4-FFF2-40B4-BE49-F238E27FC236}">
                <a16:creationId xmlns:a16="http://schemas.microsoft.com/office/drawing/2014/main" id="{5CDF15FE-A216-B9CF-3B8C-BEF3F7BA9B30}"/>
              </a:ext>
            </a:extLst>
          </p:cNvPr>
          <p:cNvSpPr/>
          <p:nvPr/>
        </p:nvSpPr>
        <p:spPr>
          <a:xfrm>
            <a:off x="609502" y="1926020"/>
            <a:ext cx="4540014" cy="477202"/>
          </a:xfrm>
          <a:prstGeom prst="rect">
            <a:avLst/>
          </a:prstGeom>
          <a:noFill/>
          <a:ln/>
        </p:spPr>
        <p:txBody>
          <a:bodyPr wrap="square" lIns="0" tIns="0" rIns="0" bIns="0" rtlCol="0" anchor="t"/>
          <a:lstStyle/>
          <a:p>
            <a:pPr>
              <a:lnSpc>
                <a:spcPts val="1850"/>
              </a:lnSpc>
            </a:pPr>
            <a:r>
              <a:rPr lang="en-US" sz="1400" b="1" dirty="0">
                <a:solidFill>
                  <a:srgbClr val="272525"/>
                </a:solidFill>
                <a:latin typeface="Garamond" panose="02020404030301010803" pitchFamily="18" charset="0"/>
                <a:ea typeface="Inter" pitchFamily="34" charset="-122"/>
              </a:rPr>
              <a:t>Meta:</a:t>
            </a:r>
            <a:r>
              <a:rPr lang="en-US" sz="1400" dirty="0">
                <a:solidFill>
                  <a:srgbClr val="272525"/>
                </a:solidFill>
                <a:latin typeface="Garamond" panose="02020404030301010803" pitchFamily="18" charset="0"/>
                <a:ea typeface="Inter" pitchFamily="34" charset="-122"/>
              </a:rPr>
              <a:t> </a:t>
            </a:r>
            <a:r>
              <a:rPr lang="es-CO" sz="1400" dirty="0">
                <a:solidFill>
                  <a:srgbClr val="272525"/>
                </a:solidFill>
                <a:latin typeface="Garamond" panose="02020404030301010803" pitchFamily="18" charset="0"/>
                <a:ea typeface="Inter" pitchFamily="34" charset="-122"/>
              </a:rPr>
              <a:t>Vincular 2800 mujeres para el ejercicio de derechos y el fortalecimiento de su autonomía económica.</a:t>
            </a:r>
            <a:endParaRPr lang="en-US" sz="1150" dirty="0">
              <a:latin typeface="Garamond" panose="02020404030301010803" pitchFamily="18" charset="0"/>
            </a:endParaRPr>
          </a:p>
        </p:txBody>
      </p:sp>
    </p:spTree>
    <p:extLst>
      <p:ext uri="{BB962C8B-B14F-4D97-AF65-F5344CB8AC3E}">
        <p14:creationId xmlns:p14="http://schemas.microsoft.com/office/powerpoint/2010/main" val="2729662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hape 3"/>
          <p:cNvSpPr/>
          <p:nvPr/>
        </p:nvSpPr>
        <p:spPr>
          <a:xfrm>
            <a:off x="522089" y="5355498"/>
            <a:ext cx="8099822" cy="15240"/>
          </a:xfrm>
          <a:prstGeom prst="roundRect">
            <a:avLst>
              <a:gd name="adj" fmla="val 411177"/>
            </a:avLst>
          </a:prstGeom>
          <a:solidFill>
            <a:srgbClr val="B2D4E5"/>
          </a:solidFill>
          <a:ln/>
        </p:spPr>
      </p:sp>
      <p:sp>
        <p:nvSpPr>
          <p:cNvPr id="7" name="Shape 4"/>
          <p:cNvSpPr/>
          <p:nvPr/>
        </p:nvSpPr>
        <p:spPr>
          <a:xfrm>
            <a:off x="2501979" y="4833468"/>
            <a:ext cx="15240" cy="522089"/>
          </a:xfrm>
          <a:prstGeom prst="roundRect">
            <a:avLst>
              <a:gd name="adj" fmla="val 411177"/>
            </a:avLst>
          </a:prstGeom>
          <a:solidFill>
            <a:srgbClr val="B2D4E5"/>
          </a:solidFill>
          <a:ln/>
        </p:spPr>
      </p:sp>
      <p:sp>
        <p:nvSpPr>
          <p:cNvPr id="8" name="Shape 5"/>
          <p:cNvSpPr/>
          <p:nvPr/>
        </p:nvSpPr>
        <p:spPr>
          <a:xfrm>
            <a:off x="2341840" y="5187679"/>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2459355" y="5237924"/>
            <a:ext cx="100608"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1</a:t>
            </a:r>
            <a:endParaRPr lang="en-US" sz="1850" dirty="0">
              <a:latin typeface="Garamond" panose="02020404030301010803" pitchFamily="18" charset="0"/>
            </a:endParaRPr>
          </a:p>
        </p:txBody>
      </p:sp>
      <p:sp>
        <p:nvSpPr>
          <p:cNvPr id="10" name="Text 7"/>
          <p:cNvSpPr/>
          <p:nvPr/>
        </p:nvSpPr>
        <p:spPr>
          <a:xfrm>
            <a:off x="1003458" y="2911794"/>
            <a:ext cx="3012281"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Objetivo</a:t>
            </a:r>
            <a:endParaRPr lang="en-US" sz="1850" dirty="0">
              <a:latin typeface="Garamond" panose="02020404030301010803" pitchFamily="18" charset="0"/>
            </a:endParaRPr>
          </a:p>
        </p:txBody>
      </p:sp>
      <p:sp>
        <p:nvSpPr>
          <p:cNvPr id="11" name="Text 8"/>
          <p:cNvSpPr/>
          <p:nvPr/>
        </p:nvSpPr>
        <p:spPr>
          <a:xfrm>
            <a:off x="671274" y="3458559"/>
            <a:ext cx="3676888" cy="1193006"/>
          </a:xfrm>
          <a:prstGeom prst="rect">
            <a:avLst/>
          </a:prstGeom>
          <a:noFill/>
          <a:ln/>
        </p:spPr>
        <p:txBody>
          <a:bodyPr wrap="square" lIns="0" tIns="0" rIns="0" bIns="0" rtlCol="0" anchor="t"/>
          <a:lstStyle/>
          <a:p>
            <a:pPr marL="0" indent="0" algn="ctr">
              <a:lnSpc>
                <a:spcPts val="1850"/>
              </a:lnSpc>
              <a:buNone/>
            </a:pPr>
            <a:r>
              <a:rPr lang="en-US" sz="1400" dirty="0" err="1">
                <a:solidFill>
                  <a:srgbClr val="272525"/>
                </a:solidFill>
                <a:latin typeface="Garamond" panose="02020404030301010803" pitchFamily="18" charset="0"/>
                <a:ea typeface="Inter" pitchFamily="34" charset="-122"/>
                <a:cs typeface="Inter" pitchFamily="34" charset="-120"/>
              </a:rPr>
              <a:t>Elaborar</a:t>
            </a:r>
            <a:r>
              <a:rPr lang="en-US" sz="1400" dirty="0">
                <a:solidFill>
                  <a:srgbClr val="272525"/>
                </a:solidFill>
                <a:latin typeface="Garamond" panose="02020404030301010803" pitchFamily="18" charset="0"/>
                <a:ea typeface="Inter" pitchFamily="34" charset="-122"/>
                <a:cs typeface="Inter" pitchFamily="34" charset="-120"/>
              </a:rPr>
              <a:t> un documento de </a:t>
            </a:r>
            <a:r>
              <a:rPr lang="en-US" sz="1400" dirty="0" err="1">
                <a:solidFill>
                  <a:srgbClr val="272525"/>
                </a:solidFill>
                <a:latin typeface="Garamond" panose="02020404030301010803" pitchFamily="18" charset="0"/>
                <a:ea typeface="Inter" pitchFamily="34" charset="-122"/>
                <a:cs typeface="Inter" pitchFamily="34" charset="-120"/>
              </a:rPr>
              <a:t>memoria</a:t>
            </a:r>
            <a:r>
              <a:rPr lang="en-US" sz="1400" dirty="0">
                <a:solidFill>
                  <a:srgbClr val="272525"/>
                </a:solidFill>
                <a:latin typeface="Garamond" panose="02020404030301010803" pitchFamily="18" charset="0"/>
                <a:ea typeface="Inter" pitchFamily="34" charset="-122"/>
                <a:cs typeface="Inter" pitchFamily="34" charset="-120"/>
              </a:rPr>
              <a:t> con diferentes </a:t>
            </a:r>
            <a:r>
              <a:rPr lang="en-US" sz="1400" dirty="0" err="1">
                <a:solidFill>
                  <a:srgbClr val="272525"/>
                </a:solidFill>
                <a:latin typeface="Garamond" panose="02020404030301010803" pitchFamily="18" charset="0"/>
                <a:ea typeface="Inter" pitchFamily="34" charset="-122"/>
                <a:cs typeface="Inter" pitchFamily="34" charset="-120"/>
              </a:rPr>
              <a:t>metodologías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concertadas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previamente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sobre</a:t>
            </a:r>
            <a:r>
              <a:rPr lang="en-US" sz="1400" dirty="0">
                <a:solidFill>
                  <a:srgbClr val="272525"/>
                </a:solidFill>
                <a:latin typeface="Garamond" panose="02020404030301010803" pitchFamily="18" charset="0"/>
                <a:ea typeface="Inter" pitchFamily="34" charset="-122"/>
                <a:cs typeface="Inter" pitchFamily="34" charset="-120"/>
              </a:rPr>
              <a:t> la </a:t>
            </a:r>
            <a:r>
              <a:rPr lang="en-US" sz="1400" dirty="0" err="1">
                <a:solidFill>
                  <a:srgbClr val="272525"/>
                </a:solidFill>
                <a:latin typeface="Garamond" panose="02020404030301010803" pitchFamily="18" charset="0"/>
                <a:ea typeface="Inter" pitchFamily="34" charset="-122"/>
                <a:cs typeface="Inter" pitchFamily="34" charset="-120"/>
              </a:rPr>
              <a:t>partería</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localidad</a:t>
            </a:r>
            <a:r>
              <a:rPr lang="en-US" sz="1400" dirty="0">
                <a:solidFill>
                  <a:srgbClr val="272525"/>
                </a:solidFill>
                <a:latin typeface="Garamond" panose="02020404030301010803" pitchFamily="18" charset="0"/>
                <a:ea typeface="Inter" pitchFamily="34" charset="-122"/>
                <a:cs typeface="Inter" pitchFamily="34" charset="-120"/>
              </a:rPr>
              <a:t> de Sumapaz, </a:t>
            </a:r>
            <a:r>
              <a:rPr lang="en-US" sz="1400" dirty="0" err="1">
                <a:solidFill>
                  <a:srgbClr val="272525"/>
                </a:solidFill>
                <a:latin typeface="Garamond" panose="02020404030301010803" pitchFamily="18" charset="0"/>
                <a:ea typeface="Inter" pitchFamily="34" charset="-122"/>
                <a:cs typeface="Inter" pitchFamily="34" charset="-120"/>
              </a:rPr>
              <a:t>donde</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mencione</a:t>
            </a:r>
            <a:r>
              <a:rPr lang="en-US" sz="1400" dirty="0">
                <a:solidFill>
                  <a:srgbClr val="272525"/>
                </a:solidFill>
                <a:latin typeface="Garamond" panose="02020404030301010803" pitchFamily="18" charset="0"/>
                <a:ea typeface="Inter" pitchFamily="34" charset="-122"/>
                <a:cs typeface="Inter" pitchFamily="34" charset="-120"/>
              </a:rPr>
              <a:t> las violencias que </a:t>
            </a:r>
            <a:r>
              <a:rPr lang="en-US" sz="1400" dirty="0" err="1">
                <a:solidFill>
                  <a:srgbClr val="272525"/>
                </a:solidFill>
                <a:latin typeface="Garamond" panose="02020404030301010803" pitchFamily="18" charset="0"/>
                <a:ea typeface="Inter" pitchFamily="34" charset="-122"/>
                <a:cs typeface="Inter" pitchFamily="34" charset="-120"/>
              </a:rPr>
              <a:t>han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vivido</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2" name="Shape 9"/>
          <p:cNvSpPr/>
          <p:nvPr/>
        </p:nvSpPr>
        <p:spPr>
          <a:xfrm>
            <a:off x="4564142" y="5355438"/>
            <a:ext cx="15240" cy="522089"/>
          </a:xfrm>
          <a:prstGeom prst="roundRect">
            <a:avLst>
              <a:gd name="adj" fmla="val 411177"/>
            </a:avLst>
          </a:prstGeom>
          <a:solidFill>
            <a:srgbClr val="B2D4E5"/>
          </a:solidFill>
          <a:ln/>
        </p:spPr>
      </p:sp>
      <p:sp>
        <p:nvSpPr>
          <p:cNvPr id="13" name="Shape 10"/>
          <p:cNvSpPr/>
          <p:nvPr/>
        </p:nvSpPr>
        <p:spPr>
          <a:xfrm>
            <a:off x="4404003" y="5187679"/>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4505206" y="5237924"/>
            <a:ext cx="133231"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2</a:t>
            </a:r>
            <a:endParaRPr lang="en-US" sz="1850" dirty="0">
              <a:latin typeface="Garamond" panose="02020404030301010803" pitchFamily="18" charset="0"/>
            </a:endParaRPr>
          </a:p>
        </p:txBody>
      </p:sp>
      <p:sp>
        <p:nvSpPr>
          <p:cNvPr id="15" name="Text 12"/>
          <p:cNvSpPr/>
          <p:nvPr/>
        </p:nvSpPr>
        <p:spPr>
          <a:xfrm>
            <a:off x="3252907" y="6026772"/>
            <a:ext cx="2638068" cy="293727"/>
          </a:xfrm>
          <a:prstGeom prst="rect">
            <a:avLst/>
          </a:prstGeom>
          <a:noFill/>
          <a:ln/>
        </p:spPr>
        <p:txBody>
          <a:bodyPr wrap="none" lIns="0" tIns="0" rIns="0" bIns="0" rtlCol="0" anchor="t"/>
          <a:lstStyle/>
          <a:p>
            <a:pPr marL="0" indent="0" algn="ctr">
              <a:lnSpc>
                <a:spcPts val="2300"/>
              </a:lnSpc>
              <a:buNone/>
            </a:pPr>
            <a:r>
              <a:rPr lang="en-US" sz="1850" b="1" dirty="0" err="1">
                <a:solidFill>
                  <a:srgbClr val="272525"/>
                </a:solidFill>
                <a:latin typeface="Garamond" panose="02020404030301010803" pitchFamily="18" charset="0"/>
                <a:ea typeface="Petrona Bold" pitchFamily="34" charset="-122"/>
              </a:rPr>
              <a:t>Metodología</a:t>
            </a:r>
            <a:endParaRPr lang="en-US" sz="1850" dirty="0">
              <a:latin typeface="Garamond" panose="02020404030301010803" pitchFamily="18" charset="0"/>
            </a:endParaRPr>
          </a:p>
        </p:txBody>
      </p:sp>
      <p:sp>
        <p:nvSpPr>
          <p:cNvPr id="16" name="Text 13"/>
          <p:cNvSpPr/>
          <p:nvPr/>
        </p:nvSpPr>
        <p:spPr>
          <a:xfrm>
            <a:off x="2501979" y="6480256"/>
            <a:ext cx="4198621"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Se </a:t>
            </a:r>
            <a:r>
              <a:rPr lang="en-US" sz="1400" dirty="0" err="1">
                <a:solidFill>
                  <a:srgbClr val="272525"/>
                </a:solidFill>
                <a:latin typeface="Garamond" panose="02020404030301010803" pitchFamily="18" charset="0"/>
                <a:ea typeface="Inter" pitchFamily="34" charset="-122"/>
                <a:cs typeface="Inter" pitchFamily="34" charset="-120"/>
              </a:rPr>
              <a:t>realizara</a:t>
            </a:r>
            <a:r>
              <a:rPr lang="en-US" sz="1400" dirty="0">
                <a:solidFill>
                  <a:srgbClr val="272525"/>
                </a:solidFill>
                <a:latin typeface="Garamond" panose="02020404030301010803" pitchFamily="18" charset="0"/>
                <a:ea typeface="Inter" pitchFamily="34" charset="-122"/>
                <a:cs typeface="Inter" pitchFamily="34" charset="-120"/>
              </a:rPr>
              <a:t> la </a:t>
            </a:r>
            <a:r>
              <a:rPr lang="en-US" sz="1400" dirty="0" err="1">
                <a:solidFill>
                  <a:srgbClr val="272525"/>
                </a:solidFill>
                <a:latin typeface="Garamond" panose="02020404030301010803" pitchFamily="18" charset="0"/>
                <a:ea typeface="Inter" pitchFamily="34" charset="-122"/>
                <a:cs typeface="Inter" pitchFamily="34" charset="-120"/>
              </a:rPr>
              <a:t>investigación</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recolección</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sobre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toda</a:t>
            </a:r>
            <a:r>
              <a:rPr lang="en-US" sz="1400" dirty="0">
                <a:solidFill>
                  <a:srgbClr val="272525"/>
                </a:solidFill>
                <a:latin typeface="Garamond" panose="02020404030301010803" pitchFamily="18" charset="0"/>
                <a:ea typeface="Inter" pitchFamily="34" charset="-122"/>
                <a:cs typeface="Inter" pitchFamily="34" charset="-120"/>
              </a:rPr>
              <a:t> la </a:t>
            </a:r>
            <a:r>
              <a:rPr lang="en-US" sz="1400" dirty="0" err="1">
                <a:solidFill>
                  <a:srgbClr val="272525"/>
                </a:solidFill>
                <a:latin typeface="Garamond" panose="02020404030301010803" pitchFamily="18" charset="0"/>
                <a:ea typeface="Inter" pitchFamily="34" charset="-122"/>
                <a:cs typeface="Inter" pitchFamily="34" charset="-120"/>
              </a:rPr>
              <a:t>información</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partería</a:t>
            </a:r>
            <a:r>
              <a:rPr lang="en-US" sz="1400" dirty="0">
                <a:solidFill>
                  <a:srgbClr val="272525"/>
                </a:solidFill>
                <a:latin typeface="Garamond" panose="02020404030301010803" pitchFamily="18" charset="0"/>
                <a:ea typeface="Inter" pitchFamily="34" charset="-122"/>
                <a:cs typeface="Inter" pitchFamily="34" charset="-120"/>
              </a:rPr>
              <a:t> en la </a:t>
            </a:r>
            <a:r>
              <a:rPr lang="en-US" sz="1400" dirty="0" err="1">
                <a:solidFill>
                  <a:srgbClr val="272525"/>
                </a:solidFill>
                <a:latin typeface="Garamond" panose="02020404030301010803" pitchFamily="18" charset="0"/>
                <a:ea typeface="Inter" pitchFamily="34" charset="-122"/>
                <a:cs typeface="Inter" pitchFamily="34" charset="-120"/>
              </a:rPr>
              <a:t>localidad</a:t>
            </a:r>
            <a:r>
              <a:rPr lang="en-US" sz="1400" dirty="0">
                <a:solidFill>
                  <a:srgbClr val="272525"/>
                </a:solidFill>
                <a:latin typeface="Garamond" panose="02020404030301010803" pitchFamily="18" charset="0"/>
                <a:ea typeface="Inter" pitchFamily="34" charset="-122"/>
                <a:cs typeface="Inter" pitchFamily="34" charset="-120"/>
              </a:rPr>
              <a:t> con </a:t>
            </a:r>
            <a:r>
              <a:rPr lang="en-US" sz="1400" dirty="0" err="1">
                <a:solidFill>
                  <a:srgbClr val="272525"/>
                </a:solidFill>
                <a:latin typeface="Garamond" panose="02020404030301010803" pitchFamily="18" charset="0"/>
                <a:ea typeface="Inter" pitchFamily="34" charset="-122"/>
                <a:cs typeface="Inter" pitchFamily="34" charset="-120"/>
              </a:rPr>
              <a:t>metodologías</a:t>
            </a:r>
            <a:r>
              <a:rPr lang="en-US" sz="1400" dirty="0">
                <a:solidFill>
                  <a:srgbClr val="272525"/>
                </a:solidFill>
                <a:latin typeface="Garamond" panose="02020404030301010803" pitchFamily="18" charset="0"/>
                <a:ea typeface="Inter" pitchFamily="34" charset="-122"/>
                <a:cs typeface="Inter" pitchFamily="34" charset="-120"/>
              </a:rPr>
              <a:t> diferentes </a:t>
            </a:r>
            <a:r>
              <a:rPr lang="en-US" sz="1400" dirty="0" err="1">
                <a:solidFill>
                  <a:srgbClr val="272525"/>
                </a:solidFill>
                <a:latin typeface="Garamond" panose="02020404030301010803" pitchFamily="18" charset="0"/>
                <a:ea typeface="Inter" pitchFamily="34" charset="-122"/>
                <a:cs typeface="Inter" pitchFamily="34" charset="-120"/>
              </a:rPr>
              <a:t>como</a:t>
            </a:r>
            <a:r>
              <a:rPr lang="en-US" sz="1400" dirty="0">
                <a:solidFill>
                  <a:srgbClr val="272525"/>
                </a:solidFill>
                <a:latin typeface="Garamond" panose="02020404030301010803" pitchFamily="18" charset="0"/>
                <a:ea typeface="Inter" pitchFamily="34" charset="-122"/>
                <a:cs typeface="Inter" pitchFamily="34" charset="-120"/>
              </a:rPr>
              <a:t> es la </a:t>
            </a:r>
            <a:r>
              <a:rPr lang="en-US" sz="1400" dirty="0" err="1">
                <a:solidFill>
                  <a:srgbClr val="272525"/>
                </a:solidFill>
                <a:latin typeface="Garamond" panose="02020404030301010803" pitchFamily="18" charset="0"/>
                <a:ea typeface="Inter" pitchFamily="34" charset="-122"/>
                <a:cs typeface="Inter" pitchFamily="34" charset="-120"/>
              </a:rPr>
              <a:t>línea</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tiempo</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Clasificación</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información</a:t>
            </a:r>
            <a:r>
              <a:rPr lang="en-US" sz="1400" dirty="0">
                <a:solidFill>
                  <a:srgbClr val="272525"/>
                </a:solidFill>
                <a:latin typeface="Garamond" panose="02020404030301010803" pitchFamily="18" charset="0"/>
                <a:ea typeface="Inter" pitchFamily="34" charset="-122"/>
                <a:cs typeface="Inter" pitchFamily="34" charset="-120"/>
              </a:rPr>
              <a:t> • </a:t>
            </a:r>
            <a:r>
              <a:rPr lang="en-US" sz="1400" dirty="0" err="1">
                <a:solidFill>
                  <a:srgbClr val="272525"/>
                </a:solidFill>
                <a:latin typeface="Garamond" panose="02020404030301010803" pitchFamily="18" charset="0"/>
                <a:ea typeface="Inter" pitchFamily="34" charset="-122"/>
                <a:cs typeface="Inter" pitchFamily="34" charset="-120"/>
              </a:rPr>
              <a:t>Elaboración</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libro</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17" name="Shape 14"/>
          <p:cNvSpPr/>
          <p:nvPr/>
        </p:nvSpPr>
        <p:spPr>
          <a:xfrm>
            <a:off x="6626423" y="4833468"/>
            <a:ext cx="15240" cy="522089"/>
          </a:xfrm>
          <a:prstGeom prst="roundRect">
            <a:avLst>
              <a:gd name="adj" fmla="val 411177"/>
            </a:avLst>
          </a:prstGeom>
          <a:solidFill>
            <a:srgbClr val="B2D4E5"/>
          </a:solidFill>
          <a:ln/>
        </p:spPr>
      </p:sp>
      <p:sp>
        <p:nvSpPr>
          <p:cNvPr id="18" name="Shape 15"/>
          <p:cNvSpPr/>
          <p:nvPr/>
        </p:nvSpPr>
        <p:spPr>
          <a:xfrm>
            <a:off x="6466284" y="5187679"/>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6567607" y="5237924"/>
            <a:ext cx="132993" cy="235029"/>
          </a:xfrm>
          <a:prstGeom prst="rect">
            <a:avLst/>
          </a:prstGeom>
          <a:noFill/>
          <a:ln/>
        </p:spPr>
        <p:txBody>
          <a:bodyPr wrap="none" lIns="0" tIns="0" rIns="0" bIns="0" rtlCol="0" anchor="t"/>
          <a:lstStyle/>
          <a:p>
            <a:pPr marL="0" indent="0" algn="ctr">
              <a:lnSpc>
                <a:spcPts val="1850"/>
              </a:lnSpc>
              <a:buNone/>
            </a:pPr>
            <a:r>
              <a:rPr lang="en-US" sz="1850" b="1" dirty="0">
                <a:solidFill>
                  <a:srgbClr val="272525"/>
                </a:solidFill>
                <a:latin typeface="Garamond" panose="02020404030301010803" pitchFamily="18" charset="0"/>
                <a:ea typeface="Petrona Bold" pitchFamily="34" charset="-122"/>
                <a:cs typeface="Petrona Bold" pitchFamily="34" charset="-120"/>
              </a:rPr>
              <a:t>3</a:t>
            </a:r>
            <a:endParaRPr lang="en-US" sz="1850" dirty="0">
              <a:latin typeface="Garamond" panose="02020404030301010803" pitchFamily="18" charset="0"/>
            </a:endParaRPr>
          </a:p>
        </p:txBody>
      </p:sp>
      <p:sp>
        <p:nvSpPr>
          <p:cNvPr id="20" name="Text 17"/>
          <p:cNvSpPr/>
          <p:nvPr/>
        </p:nvSpPr>
        <p:spPr>
          <a:xfrm>
            <a:off x="5466754" y="2936565"/>
            <a:ext cx="2349818" cy="293727"/>
          </a:xfrm>
          <a:prstGeom prst="rect">
            <a:avLst/>
          </a:prstGeom>
          <a:noFill/>
          <a:ln/>
        </p:spPr>
        <p:txBody>
          <a:bodyPr wrap="none" lIns="0" tIns="0" rIns="0" bIns="0" rtlCol="0" anchor="t"/>
          <a:lstStyle/>
          <a:p>
            <a:pPr marL="0" indent="0" algn="ctr">
              <a:lnSpc>
                <a:spcPts val="2300"/>
              </a:lnSpc>
              <a:buNone/>
            </a:pPr>
            <a:r>
              <a:rPr lang="en-US" sz="1850" b="1" dirty="0">
                <a:solidFill>
                  <a:srgbClr val="272525"/>
                </a:solidFill>
                <a:latin typeface="Garamond" panose="02020404030301010803" pitchFamily="18" charset="0"/>
                <a:ea typeface="Petrona Bold" pitchFamily="34" charset="-122"/>
              </a:rPr>
              <a:t>Propuesta</a:t>
            </a:r>
          </a:p>
        </p:txBody>
      </p:sp>
      <p:sp>
        <p:nvSpPr>
          <p:cNvPr id="21" name="Text 18"/>
          <p:cNvSpPr/>
          <p:nvPr/>
        </p:nvSpPr>
        <p:spPr>
          <a:xfrm>
            <a:off x="4795539" y="3501932"/>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Se </a:t>
            </a:r>
            <a:r>
              <a:rPr lang="en-US" sz="1400" dirty="0" err="1">
                <a:solidFill>
                  <a:srgbClr val="272525"/>
                </a:solidFill>
                <a:latin typeface="Garamond" panose="02020404030301010803" pitchFamily="18" charset="0"/>
                <a:ea typeface="Inter" pitchFamily="34" charset="-122"/>
                <a:cs typeface="Inter" pitchFamily="34" charset="-120"/>
              </a:rPr>
              <a:t>debe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dar</a:t>
            </a:r>
            <a:r>
              <a:rPr lang="en-US" sz="1400" dirty="0">
                <a:solidFill>
                  <a:srgbClr val="272525"/>
                </a:solidFill>
                <a:latin typeface="Garamond" panose="02020404030301010803" pitchFamily="18" charset="0"/>
                <a:ea typeface="Inter" pitchFamily="34" charset="-122"/>
                <a:cs typeface="Inter" pitchFamily="34" charset="-120"/>
              </a:rPr>
              <a:t> un </a:t>
            </a:r>
            <a:r>
              <a:rPr lang="en-US" sz="1400" dirty="0" err="1">
                <a:solidFill>
                  <a:srgbClr val="272525"/>
                </a:solidFill>
                <a:latin typeface="Garamond" panose="02020404030301010803" pitchFamily="18" charset="0"/>
                <a:ea typeface="Inter" pitchFamily="34" charset="-122"/>
                <a:cs typeface="Inter" pitchFamily="34" charset="-120"/>
              </a:rPr>
              <a:t>espacio</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concentración</a:t>
            </a:r>
            <a:r>
              <a:rPr lang="en-US" sz="1400" dirty="0">
                <a:solidFill>
                  <a:srgbClr val="272525"/>
                </a:solidFill>
                <a:latin typeface="Garamond" panose="02020404030301010803" pitchFamily="18" charset="0"/>
                <a:ea typeface="Inter" pitchFamily="34" charset="-122"/>
                <a:cs typeface="Inter" pitchFamily="34" charset="-120"/>
              </a:rPr>
              <a:t> de </a:t>
            </a:r>
            <a:r>
              <a:rPr lang="en-US" sz="1400" dirty="0" err="1">
                <a:solidFill>
                  <a:srgbClr val="272525"/>
                </a:solidFill>
                <a:latin typeface="Garamond" panose="02020404030301010803" pitchFamily="18" charset="0"/>
                <a:ea typeface="Inter" pitchFamily="34" charset="-122"/>
                <a:cs typeface="Inter" pitchFamily="34" charset="-120"/>
              </a:rPr>
              <a:t>mínimo</a:t>
            </a:r>
            <a:r>
              <a:rPr lang="en-US" sz="1400" dirty="0">
                <a:solidFill>
                  <a:srgbClr val="272525"/>
                </a:solidFill>
                <a:latin typeface="Garamond" panose="02020404030301010803" pitchFamily="18" charset="0"/>
                <a:ea typeface="Inter" pitchFamily="34" charset="-122"/>
                <a:cs typeface="Inter" pitchFamily="34" charset="-120"/>
              </a:rPr>
              <a:t> 3 días para </a:t>
            </a:r>
            <a:r>
              <a:rPr lang="en-US" sz="1400" dirty="0" err="1">
                <a:solidFill>
                  <a:srgbClr val="272525"/>
                </a:solidFill>
                <a:latin typeface="Garamond" panose="02020404030301010803" pitchFamily="18" charset="0"/>
                <a:ea typeface="Inter" pitchFamily="34" charset="-122"/>
                <a:cs typeface="Inter" pitchFamily="34" charset="-120"/>
              </a:rPr>
              <a:t>intercambiar</a:t>
            </a:r>
            <a:r>
              <a:rPr lang="en-US" sz="1400" dirty="0">
                <a:solidFill>
                  <a:srgbClr val="272525"/>
                </a:solidFill>
                <a:latin typeface="Garamond" panose="02020404030301010803" pitchFamily="18" charset="0"/>
                <a:ea typeface="Inter" pitchFamily="34" charset="-122"/>
                <a:cs typeface="Inter" pitchFamily="34" charset="-120"/>
              </a:rPr>
              <a:t> y </a:t>
            </a:r>
            <a:r>
              <a:rPr lang="en-US" sz="1400" dirty="0" err="1">
                <a:solidFill>
                  <a:srgbClr val="272525"/>
                </a:solidFill>
                <a:latin typeface="Garamond" panose="02020404030301010803" pitchFamily="18" charset="0"/>
                <a:ea typeface="Inter" pitchFamily="34" charset="-122"/>
                <a:cs typeface="Inter" pitchFamily="34" charset="-120"/>
              </a:rPr>
              <a:t>recoger</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los</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conocimientos</a:t>
            </a:r>
            <a:r>
              <a:rPr lang="en-US" sz="1400" dirty="0">
                <a:solidFill>
                  <a:srgbClr val="272525"/>
                </a:solidFill>
                <a:latin typeface="Garamond" panose="02020404030301010803" pitchFamily="18" charset="0"/>
                <a:ea typeface="Inter" pitchFamily="34" charset="-122"/>
                <a:cs typeface="Inter" pitchFamily="34" charset="-120"/>
              </a:rPr>
              <a:t> de la </a:t>
            </a:r>
            <a:r>
              <a:rPr lang="en-US" sz="1400" dirty="0" err="1">
                <a:solidFill>
                  <a:srgbClr val="272525"/>
                </a:solidFill>
                <a:latin typeface="Garamond" panose="02020404030301010803" pitchFamily="18" charset="0"/>
                <a:ea typeface="Inter" pitchFamily="34" charset="-122"/>
                <a:cs typeface="Inter" pitchFamily="34" charset="-120"/>
              </a:rPr>
              <a:t>partería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este</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encuentro</a:t>
            </a:r>
            <a:r>
              <a:rPr lang="en-US" sz="1400" dirty="0">
                <a:solidFill>
                  <a:srgbClr val="272525"/>
                </a:solidFill>
                <a:latin typeface="Garamond" panose="02020404030301010803" pitchFamily="18" charset="0"/>
                <a:ea typeface="Inter" pitchFamily="34" charset="-122"/>
                <a:cs typeface="Inter" pitchFamily="34" charset="-120"/>
              </a:rPr>
              <a:t> se </a:t>
            </a:r>
            <a:r>
              <a:rPr lang="en-US" sz="1400" dirty="0" err="1">
                <a:solidFill>
                  <a:srgbClr val="272525"/>
                </a:solidFill>
                <a:latin typeface="Garamond" panose="02020404030301010803" pitchFamily="18" charset="0"/>
                <a:ea typeface="Inter" pitchFamily="34" charset="-122"/>
                <a:cs typeface="Inter" pitchFamily="34" charset="-120"/>
              </a:rPr>
              <a:t>realizara</a:t>
            </a:r>
            <a:r>
              <a:rPr lang="en-US" sz="1400" dirty="0">
                <a:solidFill>
                  <a:srgbClr val="272525"/>
                </a:solidFill>
                <a:latin typeface="Garamond" panose="02020404030301010803" pitchFamily="18" charset="0"/>
                <a:ea typeface="Inter" pitchFamily="34" charset="-122"/>
                <a:cs typeface="Inter" pitchFamily="34" charset="-120"/>
              </a:rPr>
              <a:t> </a:t>
            </a:r>
            <a:r>
              <a:rPr lang="en-US" sz="1400" dirty="0" err="1">
                <a:solidFill>
                  <a:srgbClr val="272525"/>
                </a:solidFill>
                <a:latin typeface="Garamond" panose="02020404030301010803" pitchFamily="18" charset="0"/>
                <a:ea typeface="Inter" pitchFamily="34" charset="-122"/>
                <a:cs typeface="Inter" pitchFamily="34" charset="-120"/>
              </a:rPr>
              <a:t>fuera</a:t>
            </a:r>
            <a:r>
              <a:rPr lang="en-US" sz="1400" dirty="0">
                <a:solidFill>
                  <a:srgbClr val="272525"/>
                </a:solidFill>
                <a:latin typeface="Garamond" panose="02020404030301010803" pitchFamily="18" charset="0"/>
                <a:ea typeface="Inter" pitchFamily="34" charset="-122"/>
                <a:cs typeface="Inter" pitchFamily="34" charset="-120"/>
              </a:rPr>
              <a:t> de Bogotá, en previa </a:t>
            </a:r>
            <a:r>
              <a:rPr lang="en-US" sz="1400" dirty="0" err="1">
                <a:solidFill>
                  <a:srgbClr val="272525"/>
                </a:solidFill>
                <a:latin typeface="Garamond" panose="02020404030301010803" pitchFamily="18" charset="0"/>
                <a:ea typeface="Inter" pitchFamily="34" charset="-122"/>
                <a:cs typeface="Inter" pitchFamily="34" charset="-120"/>
              </a:rPr>
              <a:t>concertación</a:t>
            </a:r>
            <a:r>
              <a:rPr lang="en-US" sz="1400" dirty="0">
                <a:solidFill>
                  <a:srgbClr val="272525"/>
                </a:solidFill>
                <a:latin typeface="Garamond" panose="02020404030301010803" pitchFamily="18" charset="0"/>
                <a:ea typeface="Inter" pitchFamily="34" charset="-122"/>
                <a:cs typeface="Inter" pitchFamily="34" charset="-120"/>
              </a:rPr>
              <a:t>.</a:t>
            </a:r>
            <a:endParaRPr lang="en-US" sz="1400" dirty="0">
              <a:latin typeface="Garamond" panose="02020404030301010803" pitchFamily="18" charset="0"/>
            </a:endParaRPr>
          </a:p>
        </p:txBody>
      </p:sp>
      <p:sp>
        <p:nvSpPr>
          <p:cNvPr id="22" name="Text 19"/>
          <p:cNvSpPr/>
          <p:nvPr/>
        </p:nvSpPr>
        <p:spPr>
          <a:xfrm>
            <a:off x="522089" y="7532080"/>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3" name="Text 0">
            <a:extLst>
              <a:ext uri="{FF2B5EF4-FFF2-40B4-BE49-F238E27FC236}">
                <a16:creationId xmlns:a16="http://schemas.microsoft.com/office/drawing/2014/main" id="{1F0AF82D-3AF4-1AC3-D186-FA9CEA68DF7A}"/>
              </a:ext>
            </a:extLst>
          </p:cNvPr>
          <p:cNvSpPr/>
          <p:nvPr/>
        </p:nvSpPr>
        <p:spPr>
          <a:xfrm>
            <a:off x="671274" y="578214"/>
            <a:ext cx="8099822" cy="978932"/>
          </a:xfrm>
          <a:prstGeom prst="rect">
            <a:avLst/>
          </a:prstGeom>
          <a:noFill/>
          <a:ln/>
        </p:spPr>
        <p:txBody>
          <a:bodyPr wrap="square" lIns="0" tIns="0" rIns="0" bIns="0" rtlCol="0" anchor="t"/>
          <a:lstStyle/>
          <a:p>
            <a:pPr marL="0" indent="0">
              <a:lnSpc>
                <a:spcPts val="3850"/>
              </a:lnSpc>
              <a:buNone/>
            </a:pPr>
            <a:r>
              <a:rPr lang="en-US" sz="3050" dirty="0">
                <a:latin typeface="Garamond" panose="02020404030301010803" pitchFamily="18" charset="0"/>
              </a:rPr>
              <a:t>MEMORIA DE LAS MUEJERES</a:t>
            </a:r>
          </a:p>
        </p:txBody>
      </p:sp>
      <p:sp>
        <p:nvSpPr>
          <p:cNvPr id="4" name="Text 2">
            <a:extLst>
              <a:ext uri="{FF2B5EF4-FFF2-40B4-BE49-F238E27FC236}">
                <a16:creationId xmlns:a16="http://schemas.microsoft.com/office/drawing/2014/main" id="{DC9C646E-6DBA-6FBF-FBB5-A65F12979CCD}"/>
              </a:ext>
            </a:extLst>
          </p:cNvPr>
          <p:cNvSpPr/>
          <p:nvPr/>
        </p:nvSpPr>
        <p:spPr>
          <a:xfrm>
            <a:off x="612338" y="2103343"/>
            <a:ext cx="8099822" cy="477202"/>
          </a:xfrm>
          <a:prstGeom prst="rect">
            <a:avLst/>
          </a:prstGeom>
          <a:noFill/>
          <a:ln/>
        </p:spPr>
        <p:txBody>
          <a:bodyPr wrap="square" lIns="0" tIns="0" rIns="0" bIns="0" rtlCol="0" anchor="t"/>
          <a:lstStyle/>
          <a:p>
            <a:pPr marL="0" indent="0">
              <a:lnSpc>
                <a:spcPts val="1850"/>
              </a:lnSpc>
              <a:buNone/>
            </a:pPr>
            <a:r>
              <a:rPr lang="en-US" sz="1400" b="1" dirty="0">
                <a:solidFill>
                  <a:srgbClr val="272525"/>
                </a:solidFill>
                <a:latin typeface="Garamond" panose="02020404030301010803" pitchFamily="18" charset="0"/>
                <a:ea typeface="Inter" pitchFamily="34" charset="-122"/>
              </a:rPr>
              <a:t>Código y nombre de la propuesta: </a:t>
            </a:r>
            <a:r>
              <a:rPr lang="en-US" sz="1400" dirty="0">
                <a:solidFill>
                  <a:srgbClr val="272525"/>
                </a:solidFill>
                <a:latin typeface="Garamond" panose="02020404030301010803" pitchFamily="18" charset="0"/>
                <a:ea typeface="Inter" pitchFamily="34" charset="-122"/>
              </a:rPr>
              <a:t> 44683
Memoria </a:t>
            </a:r>
            <a:r>
              <a:rPr lang="en-US" sz="1400" dirty="0" err="1">
                <a:solidFill>
                  <a:srgbClr val="272525"/>
                </a:solidFill>
                <a:latin typeface="Garamond" panose="02020404030301010803" pitchFamily="18" charset="0"/>
                <a:ea typeface="Inter" pitchFamily="34" charset="-122"/>
              </a:rPr>
              <a:t>Histórica</a:t>
            </a:r>
            <a:r>
              <a:rPr lang="en-US" sz="1400" dirty="0">
                <a:solidFill>
                  <a:srgbClr val="272525"/>
                </a:solidFill>
                <a:latin typeface="Garamond" panose="02020404030301010803" pitchFamily="18" charset="0"/>
                <a:ea typeface="Inter" pitchFamily="34" charset="-122"/>
              </a:rPr>
              <a:t> De Las </a:t>
            </a:r>
            <a:r>
              <a:rPr lang="en-US" sz="1400" dirty="0" err="1">
                <a:solidFill>
                  <a:srgbClr val="272525"/>
                </a:solidFill>
                <a:latin typeface="Garamond" panose="02020404030301010803" pitchFamily="18" charset="0"/>
                <a:ea typeface="Inter" pitchFamily="34" charset="-122"/>
              </a:rPr>
              <a:t>Mujeres</a:t>
            </a:r>
            <a:endParaRPr lang="en-US" dirty="0">
              <a:latin typeface="Garamond" panose="02020404030301010803" pitchFamily="18" charset="0"/>
              <a:cs typeface="Times New Roman" panose="02020603050405020304" pitchFamily="18" charset="0"/>
            </a:endParaRPr>
          </a:p>
        </p:txBody>
      </p:sp>
      <p:sp>
        <p:nvSpPr>
          <p:cNvPr id="5" name="Text 2">
            <a:extLst>
              <a:ext uri="{FF2B5EF4-FFF2-40B4-BE49-F238E27FC236}">
                <a16:creationId xmlns:a16="http://schemas.microsoft.com/office/drawing/2014/main" id="{9AA4E493-C129-8B33-DBD6-66C66F84DA3D}"/>
              </a:ext>
            </a:extLst>
          </p:cNvPr>
          <p:cNvSpPr/>
          <p:nvPr/>
        </p:nvSpPr>
        <p:spPr>
          <a:xfrm>
            <a:off x="6227075" y="2156101"/>
            <a:ext cx="8099822" cy="477202"/>
          </a:xfrm>
          <a:prstGeom prst="rect">
            <a:avLst/>
          </a:prstGeom>
          <a:noFill/>
          <a:ln/>
        </p:spPr>
        <p:txBody>
          <a:bodyPr wrap="square" lIns="0" tIns="0" rIns="0" bIns="0" rtlCol="0" anchor="t"/>
          <a:lstStyle/>
          <a:p>
            <a:pPr>
              <a:lnSpc>
                <a:spcPts val="1850"/>
              </a:lnSpc>
            </a:pPr>
            <a:r>
              <a:rPr lang="en-US" sz="1400" b="1" dirty="0">
                <a:solidFill>
                  <a:srgbClr val="272525"/>
                </a:solidFill>
                <a:latin typeface="Garamond" panose="02020404030301010803" pitchFamily="18" charset="0"/>
                <a:ea typeface="Inter" pitchFamily="34" charset="-122"/>
              </a:rPr>
              <a:t>Meta:</a:t>
            </a:r>
            <a:r>
              <a:rPr lang="en-US" sz="1400" dirty="0">
                <a:solidFill>
                  <a:srgbClr val="272525"/>
                </a:solidFill>
                <a:latin typeface="Garamond" panose="02020404030301010803" pitchFamily="18" charset="0"/>
                <a:ea typeface="Inter" pitchFamily="34" charset="-122"/>
              </a:rPr>
              <a:t> </a:t>
            </a:r>
            <a:r>
              <a:rPr lang="es-CO" sz="1400" dirty="0">
                <a:solidFill>
                  <a:srgbClr val="272525"/>
                </a:solidFill>
                <a:latin typeface="Garamond" panose="02020404030301010803" pitchFamily="18" charset="0"/>
                <a:ea typeface="Inter" pitchFamily="34" charset="-122"/>
              </a:rPr>
              <a:t>Vincular 2800 mujeres para el ejercicio de derechos y el fortalecimiento de su autonomía económica.</a:t>
            </a:r>
            <a:endParaRPr lang="en-US" sz="1150" dirty="0">
              <a:latin typeface="Garamond" panose="02020404030301010803" pitchFamily="18" charset="0"/>
            </a:endParaRPr>
          </a:p>
        </p:txBody>
      </p:sp>
    </p:spTree>
    <p:extLst>
      <p:ext uri="{BB962C8B-B14F-4D97-AF65-F5344CB8AC3E}">
        <p14:creationId xmlns:p14="http://schemas.microsoft.com/office/powerpoint/2010/main" val="4167414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793790" y="1390990"/>
            <a:ext cx="13042821" cy="1032527"/>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p>
            <a:pPr algn="ctr">
              <a:lnSpc>
                <a:spcPts val="5650"/>
              </a:lnSpc>
            </a:pPr>
            <a:r>
              <a:rPr lang="en-US" sz="4400" b="1" dirty="0">
                <a:solidFill>
                  <a:srgbClr val="272525"/>
                </a:solidFill>
                <a:latin typeface="Garamond" panose="02020404030301010803" pitchFamily="18" charset="0"/>
                <a:ea typeface="Petrona Bold" pitchFamily="34" charset="-122"/>
              </a:rPr>
              <a:t>ESTRATEGIAS PARA DAR CUMPLIMIENTO</a:t>
            </a:r>
          </a:p>
        </p:txBody>
      </p:sp>
      <p:pic>
        <p:nvPicPr>
          <p:cNvPr id="3" name="Image 0" descr="preencoded.png"/>
          <p:cNvPicPr>
            <a:picLocks noChangeAspect="1"/>
          </p:cNvPicPr>
          <p:nvPr/>
        </p:nvPicPr>
        <p:blipFill>
          <a:blip r:embed="rId3"/>
          <a:stretch>
            <a:fillRect/>
          </a:stretch>
        </p:blipFill>
        <p:spPr>
          <a:xfrm>
            <a:off x="3247430" y="3349466"/>
            <a:ext cx="1614011" cy="825698"/>
          </a:xfrm>
          <a:prstGeom prst="rect">
            <a:avLst/>
          </a:prstGeom>
        </p:spPr>
      </p:pic>
      <p:sp>
        <p:nvSpPr>
          <p:cNvPr id="4" name="Text 1"/>
          <p:cNvSpPr/>
          <p:nvPr/>
        </p:nvSpPr>
        <p:spPr>
          <a:xfrm>
            <a:off x="3993713" y="3625334"/>
            <a:ext cx="121325" cy="453509"/>
          </a:xfrm>
          <a:prstGeom prst="rect">
            <a:avLst/>
          </a:prstGeom>
          <a:noFill/>
          <a:ln/>
        </p:spPr>
        <p:txBody>
          <a:bodyPr wrap="none" lIns="0" tIns="0" rIns="0" bIns="0" rtlCol="0" anchor="t"/>
          <a:lstStyle/>
          <a:p>
            <a:pPr marL="0" indent="0" algn="ctr">
              <a:lnSpc>
                <a:spcPts val="3550"/>
              </a:lnSpc>
              <a:buNone/>
            </a:pPr>
            <a:r>
              <a:rPr lang="en-US" sz="2200" b="1" dirty="0">
                <a:solidFill>
                  <a:srgbClr val="272525"/>
                </a:solidFill>
                <a:latin typeface="Garamond" panose="02020404030301010803" pitchFamily="18" charset="0"/>
                <a:ea typeface="Petrona Bold" pitchFamily="34" charset="-122"/>
                <a:cs typeface="Petrona Bold" pitchFamily="34" charset="-120"/>
              </a:rPr>
              <a:t>1</a:t>
            </a:r>
            <a:endParaRPr lang="en-US" sz="2200" dirty="0">
              <a:latin typeface="Garamond" panose="02020404030301010803" pitchFamily="18" charset="0"/>
            </a:endParaRPr>
          </a:p>
        </p:txBody>
      </p:sp>
      <p:sp>
        <p:nvSpPr>
          <p:cNvPr id="5" name="Text 2"/>
          <p:cNvSpPr/>
          <p:nvPr/>
        </p:nvSpPr>
        <p:spPr>
          <a:xfrm>
            <a:off x="5088255" y="3576280"/>
            <a:ext cx="1482090" cy="372070"/>
          </a:xfrm>
          <a:prstGeom prst="rect">
            <a:avLst/>
          </a:prstGeom>
          <a:noFill/>
          <a:ln/>
        </p:spPr>
        <p:txBody>
          <a:bodyPr wrap="none" lIns="0" tIns="0" rIns="0" bIns="0" rtlCol="0" anchor="t"/>
          <a:lstStyle/>
          <a:p>
            <a:pPr marL="0" indent="0" algn="l">
              <a:lnSpc>
                <a:spcPts val="2900"/>
              </a:lnSpc>
              <a:buNone/>
            </a:pPr>
            <a:r>
              <a:rPr lang="en-US" sz="2300" b="1" dirty="0" err="1">
                <a:solidFill>
                  <a:srgbClr val="272525"/>
                </a:solidFill>
                <a:latin typeface="Garamond" panose="02020404030301010803" pitchFamily="18" charset="0"/>
                <a:ea typeface="Petrona Bold" pitchFamily="34" charset="-122"/>
              </a:rPr>
              <a:t>Reunión</a:t>
            </a:r>
            <a:r>
              <a:rPr lang="en-US" sz="2300" b="1" dirty="0">
                <a:solidFill>
                  <a:srgbClr val="272525"/>
                </a:solidFill>
                <a:latin typeface="Garamond" panose="02020404030301010803" pitchFamily="18" charset="0"/>
                <a:ea typeface="Petrona Bold" pitchFamily="34" charset="-122"/>
              </a:rPr>
              <a:t> de </a:t>
            </a:r>
            <a:r>
              <a:rPr lang="en-US" sz="2300" b="1" dirty="0" err="1">
                <a:solidFill>
                  <a:srgbClr val="272525"/>
                </a:solidFill>
                <a:latin typeface="Garamond" panose="02020404030301010803" pitchFamily="18" charset="0"/>
                <a:ea typeface="Petrona Bold" pitchFamily="34" charset="-122"/>
              </a:rPr>
              <a:t>equipo</a:t>
            </a:r>
            <a:r>
              <a:rPr lang="en-US" sz="2300" b="1" dirty="0">
                <a:solidFill>
                  <a:srgbClr val="272525"/>
                </a:solidFill>
                <a:latin typeface="Garamond" panose="02020404030301010803" pitchFamily="18" charset="0"/>
                <a:ea typeface="Petrona Bold" pitchFamily="34" charset="-122"/>
              </a:rPr>
              <a:t> </a:t>
            </a:r>
            <a:r>
              <a:rPr lang="en-US" sz="2300" b="1" dirty="0" err="1">
                <a:solidFill>
                  <a:srgbClr val="272525"/>
                </a:solidFill>
                <a:latin typeface="Garamond" panose="02020404030301010803" pitchFamily="18" charset="0"/>
                <a:ea typeface="Petrona Bold" pitchFamily="34" charset="-122"/>
              </a:rPr>
              <a:t>presecial</a:t>
            </a:r>
            <a:r>
              <a:rPr lang="en-US" sz="2300" b="1" dirty="0">
                <a:solidFill>
                  <a:srgbClr val="272525"/>
                </a:solidFill>
                <a:latin typeface="Garamond" panose="02020404030301010803" pitchFamily="18" charset="0"/>
                <a:ea typeface="Petrona Bold" pitchFamily="34" charset="-122"/>
              </a:rPr>
              <a:t> </a:t>
            </a:r>
            <a:r>
              <a:rPr lang="en-US" sz="2300" b="1" dirty="0" err="1">
                <a:solidFill>
                  <a:srgbClr val="272525"/>
                </a:solidFill>
                <a:latin typeface="Garamond" panose="02020404030301010803" pitchFamily="18" charset="0"/>
                <a:ea typeface="Petrona Bold" pitchFamily="34" charset="-122"/>
              </a:rPr>
              <a:t>todos</a:t>
            </a:r>
            <a:r>
              <a:rPr lang="en-US" sz="2300" b="1" dirty="0">
                <a:solidFill>
                  <a:srgbClr val="272525"/>
                </a:solidFill>
                <a:latin typeface="Garamond" panose="02020404030301010803" pitchFamily="18" charset="0"/>
                <a:ea typeface="Petrona Bold" pitchFamily="34" charset="-122"/>
              </a:rPr>
              <a:t> </a:t>
            </a:r>
            <a:r>
              <a:rPr lang="en-US" sz="2300" b="1" dirty="0" err="1">
                <a:solidFill>
                  <a:srgbClr val="272525"/>
                </a:solidFill>
                <a:latin typeface="Garamond" panose="02020404030301010803" pitchFamily="18" charset="0"/>
                <a:ea typeface="Petrona Bold" pitchFamily="34" charset="-122"/>
              </a:rPr>
              <a:t>los</a:t>
            </a:r>
            <a:r>
              <a:rPr lang="en-US" sz="2300" b="1" dirty="0">
                <a:solidFill>
                  <a:srgbClr val="272525"/>
                </a:solidFill>
                <a:latin typeface="Garamond" panose="02020404030301010803" pitchFamily="18" charset="0"/>
                <a:ea typeface="Petrona Bold" pitchFamily="34" charset="-122"/>
              </a:rPr>
              <a:t> Viernes para revision </a:t>
            </a:r>
            <a:r>
              <a:rPr lang="en-US" sz="2300" b="1" dirty="0" err="1">
                <a:solidFill>
                  <a:srgbClr val="272525"/>
                </a:solidFill>
                <a:latin typeface="Garamond" panose="02020404030301010803" pitchFamily="18" charset="0"/>
                <a:ea typeface="Petrona Bold" pitchFamily="34" charset="-122"/>
              </a:rPr>
              <a:t>cumplimiento</a:t>
            </a:r>
            <a:endParaRPr lang="en-US" sz="2300" dirty="0">
              <a:latin typeface="Garamond" panose="02020404030301010803" pitchFamily="18" charset="0"/>
            </a:endParaRPr>
          </a:p>
        </p:txBody>
      </p:sp>
      <p:sp>
        <p:nvSpPr>
          <p:cNvPr id="6" name="Shape 3"/>
          <p:cNvSpPr/>
          <p:nvPr/>
        </p:nvSpPr>
        <p:spPr>
          <a:xfrm>
            <a:off x="4918115" y="4188262"/>
            <a:ext cx="8861822" cy="15240"/>
          </a:xfrm>
          <a:prstGeom prst="roundRect">
            <a:avLst>
              <a:gd name="adj" fmla="val 625116"/>
            </a:avLst>
          </a:prstGeom>
          <a:solidFill>
            <a:srgbClr val="B2D4E5"/>
          </a:solidFill>
          <a:ln/>
        </p:spPr>
      </p:sp>
      <p:pic>
        <p:nvPicPr>
          <p:cNvPr id="7" name="Image 1" descr="preencoded.png"/>
          <p:cNvPicPr>
            <a:picLocks noChangeAspect="1"/>
          </p:cNvPicPr>
          <p:nvPr/>
        </p:nvPicPr>
        <p:blipFill>
          <a:blip r:embed="rId4"/>
          <a:stretch>
            <a:fillRect/>
          </a:stretch>
        </p:blipFill>
        <p:spPr>
          <a:xfrm>
            <a:off x="2440424" y="4231838"/>
            <a:ext cx="3228022" cy="825698"/>
          </a:xfrm>
          <a:prstGeom prst="rect">
            <a:avLst/>
          </a:prstGeom>
        </p:spPr>
      </p:pic>
      <p:sp>
        <p:nvSpPr>
          <p:cNvPr id="8" name="Text 4"/>
          <p:cNvSpPr/>
          <p:nvPr/>
        </p:nvSpPr>
        <p:spPr>
          <a:xfrm>
            <a:off x="3974068" y="4417933"/>
            <a:ext cx="160734" cy="453509"/>
          </a:xfrm>
          <a:prstGeom prst="rect">
            <a:avLst/>
          </a:prstGeom>
          <a:noFill/>
          <a:ln/>
        </p:spPr>
        <p:txBody>
          <a:bodyPr wrap="none" lIns="0" tIns="0" rIns="0" bIns="0" rtlCol="0" anchor="t"/>
          <a:lstStyle/>
          <a:p>
            <a:pPr marL="0" indent="0" algn="ctr">
              <a:lnSpc>
                <a:spcPts val="3550"/>
              </a:lnSpc>
              <a:buNone/>
            </a:pPr>
            <a:r>
              <a:rPr lang="en-US" sz="2200" b="1" dirty="0">
                <a:solidFill>
                  <a:srgbClr val="272525"/>
                </a:solidFill>
                <a:latin typeface="Garamond" panose="02020404030301010803" pitchFamily="18" charset="0"/>
                <a:ea typeface="Petrona Bold" pitchFamily="34" charset="-122"/>
                <a:cs typeface="Petrona Bold" pitchFamily="34" charset="-120"/>
              </a:rPr>
              <a:t>2</a:t>
            </a:r>
            <a:endParaRPr lang="en-US" sz="2200" dirty="0">
              <a:latin typeface="Garamond" panose="02020404030301010803" pitchFamily="18" charset="0"/>
            </a:endParaRPr>
          </a:p>
        </p:txBody>
      </p:sp>
      <p:sp>
        <p:nvSpPr>
          <p:cNvPr id="9" name="Text 5"/>
          <p:cNvSpPr/>
          <p:nvPr/>
        </p:nvSpPr>
        <p:spPr>
          <a:xfrm>
            <a:off x="5895261" y="4458653"/>
            <a:ext cx="2216944" cy="372070"/>
          </a:xfrm>
          <a:prstGeom prst="rect">
            <a:avLst/>
          </a:prstGeom>
          <a:noFill/>
          <a:ln/>
        </p:spPr>
        <p:txBody>
          <a:bodyPr wrap="none" lIns="0" tIns="0" rIns="0" bIns="0" rtlCol="0" anchor="t"/>
          <a:lstStyle/>
          <a:p>
            <a:pPr marL="0" indent="0" algn="l">
              <a:lnSpc>
                <a:spcPts val="2900"/>
              </a:lnSpc>
              <a:buNone/>
            </a:pPr>
            <a:r>
              <a:rPr lang="en-US" sz="2300" b="1" dirty="0" err="1">
                <a:solidFill>
                  <a:srgbClr val="272525"/>
                </a:solidFill>
                <a:latin typeface="Garamond" panose="02020404030301010803" pitchFamily="18" charset="0"/>
                <a:ea typeface="Petrona Bold" pitchFamily="34" charset="-122"/>
              </a:rPr>
              <a:t>Realización</a:t>
            </a:r>
            <a:r>
              <a:rPr lang="en-US" sz="2300" b="1" dirty="0">
                <a:solidFill>
                  <a:srgbClr val="272525"/>
                </a:solidFill>
                <a:latin typeface="Garamond" panose="02020404030301010803" pitchFamily="18" charset="0"/>
                <a:ea typeface="Petrona Bold" pitchFamily="34" charset="-122"/>
              </a:rPr>
              <a:t> y </a:t>
            </a:r>
            <a:r>
              <a:rPr lang="en-US" sz="2300" b="1" dirty="0" err="1">
                <a:solidFill>
                  <a:srgbClr val="272525"/>
                </a:solidFill>
                <a:latin typeface="Garamond" panose="02020404030301010803" pitchFamily="18" charset="0"/>
                <a:ea typeface="Petrona Bold" pitchFamily="34" charset="-122"/>
              </a:rPr>
              <a:t>Actualización</a:t>
            </a:r>
            <a:r>
              <a:rPr lang="en-US" sz="2300" dirty="0">
                <a:latin typeface="Garamond" panose="02020404030301010803" pitchFamily="18" charset="0"/>
              </a:rPr>
              <a:t> </a:t>
            </a:r>
            <a:r>
              <a:rPr lang="en-US" sz="2300" b="1" dirty="0">
                <a:solidFill>
                  <a:srgbClr val="272525"/>
                </a:solidFill>
                <a:latin typeface="Garamond" panose="02020404030301010803" pitchFamily="18" charset="0"/>
                <a:ea typeface="Petrona Bold" pitchFamily="34" charset="-122"/>
              </a:rPr>
              <a:t>del </a:t>
            </a:r>
            <a:r>
              <a:rPr lang="en-US" sz="2300" b="1" dirty="0" err="1">
                <a:solidFill>
                  <a:srgbClr val="272525"/>
                </a:solidFill>
                <a:latin typeface="Garamond" panose="02020404030301010803" pitchFamily="18" charset="0"/>
                <a:ea typeface="Petrona Bold" pitchFamily="34" charset="-122"/>
              </a:rPr>
              <a:t>cronograma</a:t>
            </a:r>
            <a:r>
              <a:rPr lang="en-US" sz="2300" b="1" dirty="0">
                <a:solidFill>
                  <a:srgbClr val="272525"/>
                </a:solidFill>
                <a:latin typeface="Garamond" panose="02020404030301010803" pitchFamily="18" charset="0"/>
                <a:ea typeface="Petrona Bold" pitchFamily="34" charset="-122"/>
              </a:rPr>
              <a:t> de actividades (</a:t>
            </a:r>
            <a:r>
              <a:rPr lang="en-US" sz="2300" b="1" dirty="0" err="1">
                <a:solidFill>
                  <a:srgbClr val="272525"/>
                </a:solidFill>
                <a:latin typeface="Garamond" panose="02020404030301010803" pitchFamily="18" charset="0"/>
                <a:ea typeface="Petrona Bold" pitchFamily="34" charset="-122"/>
              </a:rPr>
              <a:t>semanal</a:t>
            </a:r>
            <a:r>
              <a:rPr lang="en-US" sz="2300" b="1" dirty="0">
                <a:solidFill>
                  <a:srgbClr val="272525"/>
                </a:solidFill>
                <a:latin typeface="Garamond" panose="02020404030301010803" pitchFamily="18" charset="0"/>
                <a:ea typeface="Petrona Bold" pitchFamily="34" charset="-122"/>
              </a:rPr>
              <a:t>)  </a:t>
            </a:r>
          </a:p>
        </p:txBody>
      </p:sp>
      <p:sp>
        <p:nvSpPr>
          <p:cNvPr id="10" name="Shape 6"/>
          <p:cNvSpPr/>
          <p:nvPr/>
        </p:nvSpPr>
        <p:spPr>
          <a:xfrm>
            <a:off x="5725120" y="5070634"/>
            <a:ext cx="8054816" cy="15240"/>
          </a:xfrm>
          <a:prstGeom prst="roundRect">
            <a:avLst>
              <a:gd name="adj" fmla="val 625116"/>
            </a:avLst>
          </a:prstGeom>
          <a:solidFill>
            <a:srgbClr val="B2D4E5"/>
          </a:solidFill>
          <a:ln/>
        </p:spPr>
      </p:sp>
      <p:pic>
        <p:nvPicPr>
          <p:cNvPr id="11" name="Image 2" descr="preencoded.png"/>
          <p:cNvPicPr>
            <a:picLocks noChangeAspect="1"/>
          </p:cNvPicPr>
          <p:nvPr/>
        </p:nvPicPr>
        <p:blipFill>
          <a:blip r:embed="rId5"/>
          <a:stretch>
            <a:fillRect/>
          </a:stretch>
        </p:blipFill>
        <p:spPr>
          <a:xfrm>
            <a:off x="1633418" y="5114211"/>
            <a:ext cx="4842034" cy="825698"/>
          </a:xfrm>
          <a:prstGeom prst="rect">
            <a:avLst/>
          </a:prstGeom>
        </p:spPr>
      </p:pic>
      <p:sp>
        <p:nvSpPr>
          <p:cNvPr id="12" name="Text 7"/>
          <p:cNvSpPr/>
          <p:nvPr/>
        </p:nvSpPr>
        <p:spPr>
          <a:xfrm>
            <a:off x="3974187" y="5300305"/>
            <a:ext cx="160496" cy="453509"/>
          </a:xfrm>
          <a:prstGeom prst="rect">
            <a:avLst/>
          </a:prstGeom>
          <a:noFill/>
          <a:ln/>
        </p:spPr>
        <p:txBody>
          <a:bodyPr wrap="none" lIns="0" tIns="0" rIns="0" bIns="0" rtlCol="0" anchor="t"/>
          <a:lstStyle/>
          <a:p>
            <a:pPr marL="0" indent="0" algn="ctr">
              <a:lnSpc>
                <a:spcPts val="3550"/>
              </a:lnSpc>
              <a:buNone/>
            </a:pPr>
            <a:r>
              <a:rPr lang="en-US" sz="2200" b="1" dirty="0">
                <a:solidFill>
                  <a:srgbClr val="272525"/>
                </a:solidFill>
                <a:latin typeface="Garamond" panose="02020404030301010803" pitchFamily="18" charset="0"/>
                <a:ea typeface="Petrona Bold" pitchFamily="34" charset="-122"/>
                <a:cs typeface="Petrona Bold" pitchFamily="34" charset="-120"/>
              </a:rPr>
              <a:t>3</a:t>
            </a:r>
            <a:endParaRPr lang="en-US" sz="2200" dirty="0">
              <a:latin typeface="Garamond" panose="02020404030301010803" pitchFamily="18" charset="0"/>
            </a:endParaRPr>
          </a:p>
        </p:txBody>
      </p:sp>
      <p:sp>
        <p:nvSpPr>
          <p:cNvPr id="13" name="Text 8"/>
          <p:cNvSpPr/>
          <p:nvPr/>
        </p:nvSpPr>
        <p:spPr>
          <a:xfrm>
            <a:off x="6702266" y="5341025"/>
            <a:ext cx="4016454" cy="372070"/>
          </a:xfrm>
          <a:prstGeom prst="rect">
            <a:avLst/>
          </a:prstGeom>
          <a:noFill/>
          <a:ln/>
        </p:spPr>
        <p:txBody>
          <a:bodyPr wrap="none" lIns="0" tIns="0" rIns="0" bIns="0" rtlCol="0" anchor="t"/>
          <a:lstStyle/>
          <a:p>
            <a:pPr marL="0" indent="0" algn="l">
              <a:lnSpc>
                <a:spcPts val="2900"/>
              </a:lnSpc>
              <a:buNone/>
            </a:pPr>
            <a:r>
              <a:rPr lang="en-US" sz="2300" b="1" dirty="0" err="1">
                <a:solidFill>
                  <a:srgbClr val="272525"/>
                </a:solidFill>
                <a:latin typeface="Garamond" panose="02020404030301010803" pitchFamily="18" charset="0"/>
                <a:ea typeface="Petrona Bold" pitchFamily="34" charset="-122"/>
                <a:cs typeface="Petrona Bold" pitchFamily="34" charset="-120"/>
              </a:rPr>
              <a:t>Seguimiento</a:t>
            </a:r>
            <a:r>
              <a:rPr lang="en-US" sz="2300" b="1" dirty="0">
                <a:solidFill>
                  <a:srgbClr val="272525"/>
                </a:solidFill>
                <a:latin typeface="Garamond" panose="02020404030301010803" pitchFamily="18" charset="0"/>
                <a:ea typeface="Petrona Bold" pitchFamily="34" charset="-122"/>
                <a:cs typeface="Petrona Bold" pitchFamily="34" charset="-120"/>
              </a:rPr>
              <a:t> a las actividades del equipo (Andrés y Rosa) </a:t>
            </a:r>
            <a:endParaRPr lang="en-US" sz="2300" dirty="0">
              <a:latin typeface="Garamond" panose="02020404030301010803" pitchFamily="18" charset="0"/>
            </a:endParaRPr>
          </a:p>
        </p:txBody>
      </p:sp>
      <p:sp>
        <p:nvSpPr>
          <p:cNvPr id="14" name="Shape 9"/>
          <p:cNvSpPr/>
          <p:nvPr/>
        </p:nvSpPr>
        <p:spPr>
          <a:xfrm>
            <a:off x="6532126" y="5953006"/>
            <a:ext cx="7247811" cy="15240"/>
          </a:xfrm>
          <a:prstGeom prst="roundRect">
            <a:avLst>
              <a:gd name="adj" fmla="val 625116"/>
            </a:avLst>
          </a:prstGeom>
          <a:solidFill>
            <a:srgbClr val="B2D4E5"/>
          </a:solidFill>
          <a:ln/>
        </p:spPr>
      </p:sp>
      <p:pic>
        <p:nvPicPr>
          <p:cNvPr id="15" name="Image 3" descr="preencoded.png"/>
          <p:cNvPicPr>
            <a:picLocks noChangeAspect="1"/>
          </p:cNvPicPr>
          <p:nvPr/>
        </p:nvPicPr>
        <p:blipFill>
          <a:blip r:embed="rId6"/>
          <a:stretch>
            <a:fillRect/>
          </a:stretch>
        </p:blipFill>
        <p:spPr>
          <a:xfrm>
            <a:off x="826294" y="5996583"/>
            <a:ext cx="6456164" cy="825698"/>
          </a:xfrm>
          <a:prstGeom prst="rect">
            <a:avLst/>
          </a:prstGeom>
        </p:spPr>
      </p:pic>
      <p:sp>
        <p:nvSpPr>
          <p:cNvPr id="16" name="Text 10"/>
          <p:cNvSpPr/>
          <p:nvPr/>
        </p:nvSpPr>
        <p:spPr>
          <a:xfrm>
            <a:off x="3977878" y="6182677"/>
            <a:ext cx="152757" cy="453509"/>
          </a:xfrm>
          <a:prstGeom prst="rect">
            <a:avLst/>
          </a:prstGeom>
          <a:noFill/>
          <a:ln/>
        </p:spPr>
        <p:txBody>
          <a:bodyPr wrap="none" lIns="0" tIns="0" rIns="0" bIns="0" rtlCol="0" anchor="t"/>
          <a:lstStyle/>
          <a:p>
            <a:pPr marL="0" indent="0" algn="ctr">
              <a:lnSpc>
                <a:spcPts val="3550"/>
              </a:lnSpc>
              <a:buNone/>
            </a:pPr>
            <a:r>
              <a:rPr lang="en-US" sz="2200" b="1" dirty="0">
                <a:solidFill>
                  <a:srgbClr val="272525"/>
                </a:solidFill>
                <a:latin typeface="Garamond" panose="02020404030301010803" pitchFamily="18" charset="0"/>
                <a:ea typeface="Petrona Bold" pitchFamily="34" charset="-122"/>
                <a:cs typeface="Petrona Bold" pitchFamily="34" charset="-120"/>
              </a:rPr>
              <a:t>4</a:t>
            </a:r>
            <a:endParaRPr lang="en-US" sz="2200" dirty="0">
              <a:latin typeface="Garamond" panose="02020404030301010803" pitchFamily="18" charset="0"/>
            </a:endParaRPr>
          </a:p>
        </p:txBody>
      </p:sp>
      <p:sp>
        <p:nvSpPr>
          <p:cNvPr id="17" name="Text 11"/>
          <p:cNvSpPr/>
          <p:nvPr/>
        </p:nvSpPr>
        <p:spPr>
          <a:xfrm>
            <a:off x="7509272" y="6223397"/>
            <a:ext cx="1228011" cy="372070"/>
          </a:xfrm>
          <a:prstGeom prst="rect">
            <a:avLst/>
          </a:prstGeom>
          <a:noFill/>
          <a:ln/>
        </p:spPr>
        <p:txBody>
          <a:bodyPr wrap="none" lIns="0" tIns="0" rIns="0" bIns="0" rtlCol="0" anchor="t"/>
          <a:lstStyle/>
          <a:p>
            <a:pPr marL="0" indent="0" algn="l">
              <a:lnSpc>
                <a:spcPts val="2900"/>
              </a:lnSpc>
              <a:buNone/>
            </a:pPr>
            <a:endParaRPr lang="en-US" sz="2300" dirty="0">
              <a:latin typeface="Garamond" panose="02020404030301010803" pitchFamily="18" charset="0"/>
            </a:endParaRPr>
          </a:p>
        </p:txBody>
      </p:sp>
      <p:sp>
        <p:nvSpPr>
          <p:cNvPr id="18" name="Text 8">
            <a:extLst>
              <a:ext uri="{FF2B5EF4-FFF2-40B4-BE49-F238E27FC236}">
                <a16:creationId xmlns:a16="http://schemas.microsoft.com/office/drawing/2014/main" id="{7520D057-73FB-4799-BFDA-DF8C6BF44C10}"/>
              </a:ext>
            </a:extLst>
          </p:cNvPr>
          <p:cNvSpPr/>
          <p:nvPr/>
        </p:nvSpPr>
        <p:spPr>
          <a:xfrm>
            <a:off x="7210136" y="6182677"/>
            <a:ext cx="4016454" cy="372070"/>
          </a:xfrm>
          <a:prstGeom prst="rect">
            <a:avLst/>
          </a:prstGeom>
          <a:noFill/>
          <a:ln/>
        </p:spPr>
        <p:txBody>
          <a:bodyPr wrap="none" lIns="0" tIns="0" rIns="0" bIns="0" rtlCol="0" anchor="t"/>
          <a:lstStyle/>
          <a:p>
            <a:pPr marL="0" indent="0" algn="l">
              <a:lnSpc>
                <a:spcPts val="2900"/>
              </a:lnSpc>
              <a:buNone/>
            </a:pPr>
            <a:r>
              <a:rPr lang="en-US" sz="2300" b="1" dirty="0" err="1">
                <a:solidFill>
                  <a:srgbClr val="272525"/>
                </a:solidFill>
                <a:latin typeface="Garamond" panose="02020404030301010803" pitchFamily="18" charset="0"/>
                <a:ea typeface="Petrona Bold" pitchFamily="34" charset="-122"/>
              </a:rPr>
              <a:t>Articulcación</a:t>
            </a:r>
            <a:r>
              <a:rPr lang="en-US" sz="2300" dirty="0">
                <a:latin typeface="Garamond" panose="02020404030301010803" pitchFamily="18" charset="0"/>
              </a:rPr>
              <a:t> </a:t>
            </a:r>
            <a:r>
              <a:rPr lang="en-US" sz="2300" b="1" dirty="0" err="1">
                <a:solidFill>
                  <a:srgbClr val="272525"/>
                </a:solidFill>
                <a:latin typeface="Garamond" panose="02020404030301010803" pitchFamily="18" charset="0"/>
                <a:ea typeface="Petrona Bold" pitchFamily="34" charset="-122"/>
              </a:rPr>
              <a:t>Interinstitucional</a:t>
            </a:r>
            <a:r>
              <a:rPr lang="en-US" sz="2300" dirty="0">
                <a:latin typeface="Garamond" panose="02020404030301010803" pitchFamily="18" charset="0"/>
              </a:rPr>
              <a:t> </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9144000" y="0"/>
            <a:ext cx="5486400" cy="8229600"/>
          </a:xfrm>
          <a:prstGeom prst="rect">
            <a:avLst/>
          </a:prstGeom>
        </p:spPr>
      </p:pic>
      <p:sp>
        <p:nvSpPr>
          <p:cNvPr id="3" name="Text 0"/>
          <p:cNvSpPr/>
          <p:nvPr/>
        </p:nvSpPr>
        <p:spPr>
          <a:xfrm>
            <a:off x="793790" y="2330053"/>
            <a:ext cx="7556421" cy="1488519"/>
          </a:xfrm>
          <a:prstGeom prst="rect">
            <a:avLst/>
          </a:prstGeom>
          <a:noFill/>
          <a:ln/>
        </p:spPr>
        <p:txBody>
          <a:bodyPr wrap="square" lIns="0" tIns="0" rIns="0" bIns="0" rtlCol="0" anchor="t"/>
          <a:lstStyle/>
          <a:p>
            <a:pPr marL="0" indent="0">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Indicadores Plan de Desarrollo: Ejecución 2024</a:t>
            </a:r>
            <a:endParaRPr lang="en-US" sz="4650" dirty="0">
              <a:latin typeface="Garamond" panose="02020404030301010803" pitchFamily="18" charset="0"/>
            </a:endParaRPr>
          </a:p>
        </p:txBody>
      </p:sp>
      <p:sp>
        <p:nvSpPr>
          <p:cNvPr id="4" name="Text 1"/>
          <p:cNvSpPr/>
          <p:nvPr/>
        </p:nvSpPr>
        <p:spPr>
          <a:xfrm>
            <a:off x="793790" y="4158734"/>
            <a:ext cx="7556421" cy="1088708"/>
          </a:xfrm>
          <a:prstGeom prst="rect">
            <a:avLst/>
          </a:prstGeom>
          <a:noFill/>
          <a:ln/>
        </p:spPr>
        <p:txBody>
          <a:bodyPr wrap="square" lIns="0" tIns="0" rIns="0" bIns="0" rtlCol="0" anchor="t"/>
          <a:lstStyle/>
          <a:p>
            <a:pPr marL="0" indent="0" algn="just">
              <a:lnSpc>
                <a:spcPts val="2850"/>
              </a:lnSpc>
              <a:buNone/>
            </a:pPr>
            <a:r>
              <a:rPr lang="en-US" sz="1750" dirty="0">
                <a:solidFill>
                  <a:srgbClr val="272525"/>
                </a:solidFill>
                <a:latin typeface="Garamond" panose="02020404030301010803" pitchFamily="18" charset="0"/>
                <a:ea typeface="Inter" pitchFamily="34" charset="-122"/>
                <a:cs typeface="Inter" pitchFamily="34" charset="-120"/>
              </a:rPr>
              <a:t>Este documento presenta las iniciativas del 2024 que se ejecutaran en el año 2025, conforme a las metas del Plan de Desarrollo Local de Sumapaz, incluyendo las actividades y responsables de cada proyecto.</a:t>
            </a:r>
            <a:endParaRPr lang="en-US" sz="1750" dirty="0">
              <a:latin typeface="Garamond" panose="02020404030301010803" pitchFamily="18" charset="0"/>
            </a:endParaRPr>
          </a:p>
        </p:txBody>
      </p:sp>
      <p:sp>
        <p:nvSpPr>
          <p:cNvPr id="5" name="Shape 2"/>
          <p:cNvSpPr/>
          <p:nvPr/>
        </p:nvSpPr>
        <p:spPr>
          <a:xfrm>
            <a:off x="793790" y="5875960"/>
            <a:ext cx="362903" cy="362903"/>
          </a:xfrm>
          <a:prstGeom prst="roundRect">
            <a:avLst>
              <a:gd name="adj" fmla="val 25194296"/>
            </a:avLst>
          </a:prstGeom>
          <a:solidFill>
            <a:srgbClr val="EB4D4A"/>
          </a:solidFill>
          <a:ln w="7620">
            <a:solidFill>
              <a:srgbClr val="FFFFFF"/>
            </a:solidFill>
            <a:prstDash val="solid"/>
          </a:ln>
        </p:spPr>
      </p:sp>
      <p:sp>
        <p:nvSpPr>
          <p:cNvPr id="6" name="Text 3"/>
          <p:cNvSpPr/>
          <p:nvPr/>
        </p:nvSpPr>
        <p:spPr>
          <a:xfrm>
            <a:off x="915591" y="6008596"/>
            <a:ext cx="119182" cy="97512"/>
          </a:xfrm>
          <a:prstGeom prst="rect">
            <a:avLst/>
          </a:prstGeom>
          <a:noFill/>
          <a:ln/>
        </p:spPr>
        <p:txBody>
          <a:bodyPr wrap="none" lIns="0" tIns="0" rIns="0" bIns="0" rtlCol="0" anchor="t"/>
          <a:lstStyle/>
          <a:p>
            <a:pPr marL="0" indent="0" algn="ctr">
              <a:lnSpc>
                <a:spcPts val="750"/>
              </a:lnSpc>
              <a:buNone/>
            </a:pPr>
            <a:r>
              <a:rPr lang="en-US" sz="750" dirty="0">
                <a:solidFill>
                  <a:srgbClr val="FFFFFF"/>
                </a:solidFill>
                <a:latin typeface="Garamond" panose="02020404030301010803" pitchFamily="18" charset="0"/>
                <a:ea typeface="Inter Medium" pitchFamily="34" charset="-122"/>
                <a:cs typeface="Inter Medium" pitchFamily="34" charset="-120"/>
              </a:rPr>
              <a:t>JS</a:t>
            </a:r>
            <a:endParaRPr lang="en-US" sz="750" dirty="0">
              <a:latin typeface="Garamond" panose="02020404030301010803" pitchFamily="18" charset="0"/>
            </a:endParaRPr>
          </a:p>
        </p:txBody>
      </p:sp>
      <p:sp>
        <p:nvSpPr>
          <p:cNvPr id="7" name="Text 4"/>
          <p:cNvSpPr/>
          <p:nvPr/>
        </p:nvSpPr>
        <p:spPr>
          <a:xfrm>
            <a:off x="1270040" y="5859054"/>
            <a:ext cx="2438043" cy="396835"/>
          </a:xfrm>
          <a:prstGeom prst="rect">
            <a:avLst/>
          </a:prstGeom>
          <a:noFill/>
          <a:ln/>
        </p:spPr>
        <p:txBody>
          <a:bodyPr wrap="none" lIns="0" tIns="0" rIns="0" bIns="0" rtlCol="0" anchor="t"/>
          <a:lstStyle/>
          <a:p>
            <a:pPr marL="0" indent="0" algn="l">
              <a:lnSpc>
                <a:spcPts val="3100"/>
              </a:lnSpc>
              <a:buNone/>
            </a:pPr>
            <a:r>
              <a:rPr lang="en-US" sz="2800" b="1" dirty="0">
                <a:solidFill>
                  <a:srgbClr val="272525"/>
                </a:solidFill>
                <a:latin typeface="Garamond" panose="02020404030301010803" pitchFamily="18" charset="0"/>
                <a:ea typeface="Inter Bold" pitchFamily="34" charset="-122"/>
                <a:cs typeface="Inter Bold" pitchFamily="34" charset="-120"/>
              </a:rPr>
              <a:t>Equipo de </a:t>
            </a:r>
            <a:r>
              <a:rPr lang="en-US" sz="2800" b="1" dirty="0" err="1">
                <a:solidFill>
                  <a:srgbClr val="272525"/>
                </a:solidFill>
                <a:latin typeface="Garamond" panose="02020404030301010803" pitchFamily="18" charset="0"/>
                <a:ea typeface="Inter Bold" pitchFamily="34" charset="-122"/>
                <a:cs typeface="Inter Bold" pitchFamily="34" charset="-120"/>
              </a:rPr>
              <a:t>Recreación</a:t>
            </a:r>
            <a:r>
              <a:rPr lang="en-US" sz="2800" b="1" dirty="0">
                <a:solidFill>
                  <a:srgbClr val="272525"/>
                </a:solidFill>
                <a:latin typeface="Garamond" panose="02020404030301010803" pitchFamily="18" charset="0"/>
                <a:ea typeface="Inter Bold" pitchFamily="34" charset="-122"/>
                <a:cs typeface="Inter Bold" pitchFamily="34" charset="-120"/>
              </a:rPr>
              <a:t> y </a:t>
            </a:r>
            <a:r>
              <a:rPr lang="en-US" sz="2800" b="1" dirty="0" err="1">
                <a:solidFill>
                  <a:srgbClr val="272525"/>
                </a:solidFill>
                <a:latin typeface="Garamond" panose="02020404030301010803" pitchFamily="18" charset="0"/>
                <a:ea typeface="Inter Bold" pitchFamily="34" charset="-122"/>
                <a:cs typeface="Inter Bold" pitchFamily="34" charset="-120"/>
              </a:rPr>
              <a:t>deportes</a:t>
            </a:r>
            <a:endParaRPr lang="en-US" sz="2800" b="1" dirty="0">
              <a:latin typeface="Garamond" panose="02020404030301010803" pitchFamily="18" charset="0"/>
            </a:endParaRPr>
          </a:p>
        </p:txBody>
      </p:sp>
    </p:spTree>
    <p:extLst>
      <p:ext uri="{BB962C8B-B14F-4D97-AF65-F5344CB8AC3E}">
        <p14:creationId xmlns:p14="http://schemas.microsoft.com/office/powerpoint/2010/main" val="1184896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object 7">
            <a:extLst>
              <a:ext uri="{FF2B5EF4-FFF2-40B4-BE49-F238E27FC236}">
                <a16:creationId xmlns:a16="http://schemas.microsoft.com/office/drawing/2014/main" id="{B9F9BE0F-97F6-74FF-A26C-02702330C442}"/>
              </a:ext>
            </a:extLst>
          </p:cNvPr>
          <p:cNvGrpSpPr/>
          <p:nvPr/>
        </p:nvGrpSpPr>
        <p:grpSpPr>
          <a:xfrm>
            <a:off x="6036235" y="629748"/>
            <a:ext cx="1809886" cy="1802735"/>
            <a:chOff x="6288829" y="1621806"/>
            <a:chExt cx="1537335" cy="1159510"/>
          </a:xfrm>
        </p:grpSpPr>
        <p:sp>
          <p:nvSpPr>
            <p:cNvPr id="54" name="object 8">
              <a:extLst>
                <a:ext uri="{FF2B5EF4-FFF2-40B4-BE49-F238E27FC236}">
                  <a16:creationId xmlns:a16="http://schemas.microsoft.com/office/drawing/2014/main" id="{9CBF1176-C9EE-C375-1ED4-77078EC2C6F5}"/>
                </a:ext>
              </a:extLst>
            </p:cNvPr>
            <p:cNvSpPr/>
            <p:nvPr/>
          </p:nvSpPr>
          <p:spPr>
            <a:xfrm>
              <a:off x="6301426" y="1634402"/>
              <a:ext cx="1511935" cy="1134110"/>
            </a:xfrm>
            <a:custGeom>
              <a:avLst/>
              <a:gdLst/>
              <a:ahLst/>
              <a:cxnLst/>
              <a:rect l="l" t="t" r="r" b="b"/>
              <a:pathLst>
                <a:path w="1511934" h="1134110">
                  <a:moveTo>
                    <a:pt x="1511586" y="755793"/>
                  </a:moveTo>
                  <a:lnTo>
                    <a:pt x="1504162" y="792566"/>
                  </a:lnTo>
                  <a:lnTo>
                    <a:pt x="1483915" y="822596"/>
                  </a:lnTo>
                  <a:lnTo>
                    <a:pt x="1453885" y="842843"/>
                  </a:lnTo>
                  <a:lnTo>
                    <a:pt x="1417112" y="850267"/>
                  </a:lnTo>
                  <a:lnTo>
                    <a:pt x="1039215" y="850267"/>
                  </a:lnTo>
                  <a:lnTo>
                    <a:pt x="755793" y="1133689"/>
                  </a:lnTo>
                  <a:lnTo>
                    <a:pt x="755793" y="850267"/>
                  </a:lnTo>
                  <a:lnTo>
                    <a:pt x="94474" y="850267"/>
                  </a:lnTo>
                  <a:lnTo>
                    <a:pt x="57700" y="842843"/>
                  </a:lnTo>
                  <a:lnTo>
                    <a:pt x="27670" y="822596"/>
                  </a:lnTo>
                  <a:lnTo>
                    <a:pt x="7424" y="792566"/>
                  </a:lnTo>
                  <a:lnTo>
                    <a:pt x="0" y="755793"/>
                  </a:lnTo>
                  <a:lnTo>
                    <a:pt x="0" y="94474"/>
                  </a:lnTo>
                  <a:lnTo>
                    <a:pt x="7424" y="57700"/>
                  </a:lnTo>
                  <a:lnTo>
                    <a:pt x="27670" y="27670"/>
                  </a:lnTo>
                  <a:lnTo>
                    <a:pt x="57700" y="7424"/>
                  </a:lnTo>
                  <a:lnTo>
                    <a:pt x="94474" y="0"/>
                  </a:lnTo>
                  <a:lnTo>
                    <a:pt x="1417112" y="0"/>
                  </a:lnTo>
                  <a:lnTo>
                    <a:pt x="1453885" y="7424"/>
                  </a:lnTo>
                  <a:lnTo>
                    <a:pt x="1483915" y="27670"/>
                  </a:lnTo>
                  <a:lnTo>
                    <a:pt x="1504162" y="57700"/>
                  </a:lnTo>
                  <a:lnTo>
                    <a:pt x="1511586" y="94474"/>
                  </a:lnTo>
                  <a:lnTo>
                    <a:pt x="1511586" y="755793"/>
                  </a:lnTo>
                  <a:close/>
                </a:path>
                <a:path w="1511934" h="1134110">
                  <a:moveTo>
                    <a:pt x="614081" y="330659"/>
                  </a:moveTo>
                  <a:lnTo>
                    <a:pt x="621306" y="285867"/>
                  </a:lnTo>
                  <a:lnTo>
                    <a:pt x="641424" y="246966"/>
                  </a:lnTo>
                  <a:lnTo>
                    <a:pt x="672100" y="216290"/>
                  </a:lnTo>
                  <a:lnTo>
                    <a:pt x="711001" y="196172"/>
                  </a:lnTo>
                  <a:lnTo>
                    <a:pt x="755793" y="188948"/>
                  </a:lnTo>
                  <a:lnTo>
                    <a:pt x="800584" y="196172"/>
                  </a:lnTo>
                  <a:lnTo>
                    <a:pt x="839486" y="216290"/>
                  </a:lnTo>
                  <a:lnTo>
                    <a:pt x="870162" y="246966"/>
                  </a:lnTo>
                  <a:lnTo>
                    <a:pt x="890279" y="285867"/>
                  </a:lnTo>
                  <a:lnTo>
                    <a:pt x="897504" y="330659"/>
                  </a:lnTo>
                  <a:lnTo>
                    <a:pt x="890279" y="375451"/>
                  </a:lnTo>
                  <a:lnTo>
                    <a:pt x="870162" y="414352"/>
                  </a:lnTo>
                  <a:lnTo>
                    <a:pt x="839486" y="445028"/>
                  </a:lnTo>
                  <a:lnTo>
                    <a:pt x="800584" y="465146"/>
                  </a:lnTo>
                  <a:lnTo>
                    <a:pt x="755793" y="472370"/>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pic>
          <p:nvPicPr>
            <p:cNvPr id="55" name="object 9">
              <a:extLst>
                <a:ext uri="{FF2B5EF4-FFF2-40B4-BE49-F238E27FC236}">
                  <a16:creationId xmlns:a16="http://schemas.microsoft.com/office/drawing/2014/main" id="{B5E4638B-E937-708A-6E67-C960DB5726E5}"/>
                </a:ext>
              </a:extLst>
            </p:cNvPr>
            <p:cNvPicPr/>
            <p:nvPr/>
          </p:nvPicPr>
          <p:blipFill>
            <a:blip r:embed="rId3" cstate="print"/>
            <a:stretch>
              <a:fillRect/>
            </a:stretch>
          </p:blipFill>
          <p:spPr>
            <a:xfrm>
              <a:off x="7021004" y="2235888"/>
              <a:ext cx="72430" cy="72430"/>
            </a:xfrm>
            <a:prstGeom prst="rect">
              <a:avLst/>
            </a:prstGeom>
          </p:spPr>
        </p:pic>
      </p:grpSp>
      <p:sp>
        <p:nvSpPr>
          <p:cNvPr id="56" name="object 2">
            <a:extLst>
              <a:ext uri="{FF2B5EF4-FFF2-40B4-BE49-F238E27FC236}">
                <a16:creationId xmlns:a16="http://schemas.microsoft.com/office/drawing/2014/main" id="{3E9A2058-7FB6-832F-2655-68E67D7C1F91}"/>
              </a:ext>
            </a:extLst>
          </p:cNvPr>
          <p:cNvSpPr txBox="1"/>
          <p:nvPr/>
        </p:nvSpPr>
        <p:spPr>
          <a:xfrm>
            <a:off x="663388" y="4036184"/>
            <a:ext cx="13303623" cy="865896"/>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defPPr>
              <a:defRPr lang="es-CO"/>
            </a:defPPr>
            <a:lvl1pPr algn="ctr">
              <a:lnSpc>
                <a:spcPts val="5650"/>
              </a:lnSpc>
              <a:defRPr sz="4400" b="1">
                <a:solidFill>
                  <a:srgbClr val="272525"/>
                </a:solidFill>
                <a:latin typeface="Petrona Bold" pitchFamily="34" charset="0"/>
                <a:ea typeface="Petrona Bold" pitchFamily="34" charset="-122"/>
              </a:defRPr>
            </a:lvl1pPr>
          </a:lstStyle>
          <a:p>
            <a:r>
              <a:rPr lang="es-ES" dirty="0">
                <a:latin typeface="Garamond" panose="02020404030301010803" pitchFamily="18" charset="0"/>
              </a:rPr>
              <a:t>EJECUCIÓN DE INICIATIVAS</a:t>
            </a:r>
            <a:r>
              <a:rPr dirty="0">
                <a:latin typeface="Garamond" panose="02020404030301010803" pitchFamily="18" charset="0"/>
              </a:rPr>
              <a:t> 202</a:t>
            </a:r>
            <a:r>
              <a:rPr lang="es-ES" dirty="0">
                <a:latin typeface="Garamond" panose="02020404030301010803" pitchFamily="18" charset="0"/>
              </a:rPr>
              <a:t>4</a:t>
            </a:r>
            <a:endParaRPr dirty="0">
              <a:latin typeface="Garamond" panose="02020404030301010803" pitchFamily="18" charset="0"/>
            </a:endParaRPr>
          </a:p>
        </p:txBody>
      </p:sp>
      <p:sp>
        <p:nvSpPr>
          <p:cNvPr id="57" name="object 3">
            <a:extLst>
              <a:ext uri="{FF2B5EF4-FFF2-40B4-BE49-F238E27FC236}">
                <a16:creationId xmlns:a16="http://schemas.microsoft.com/office/drawing/2014/main" id="{B0E33A28-21AB-D7AD-92F4-3F1F33438F97}"/>
              </a:ext>
            </a:extLst>
          </p:cNvPr>
          <p:cNvSpPr/>
          <p:nvPr/>
        </p:nvSpPr>
        <p:spPr>
          <a:xfrm>
            <a:off x="5611908" y="2402540"/>
            <a:ext cx="1329270" cy="1097833"/>
          </a:xfrm>
          <a:custGeom>
            <a:avLst/>
            <a:gdLst/>
            <a:ahLst/>
            <a:cxnLst/>
            <a:rect l="l" t="t" r="r" b="b"/>
            <a:pathLst>
              <a:path w="691515" h="584200">
                <a:moveTo>
                  <a:pt x="691078" y="583275"/>
                </a:moveTo>
                <a:lnTo>
                  <a:pt x="666269" y="534916"/>
                </a:lnTo>
                <a:lnTo>
                  <a:pt x="648800" y="483745"/>
                </a:lnTo>
                <a:lnTo>
                  <a:pt x="638890" y="430591"/>
                </a:lnTo>
                <a:lnTo>
                  <a:pt x="636755" y="376282"/>
                </a:lnTo>
                <a:lnTo>
                  <a:pt x="636755" y="291255"/>
                </a:lnTo>
                <a:lnTo>
                  <a:pt x="632957" y="244015"/>
                </a:lnTo>
                <a:lnTo>
                  <a:pt x="621933" y="199201"/>
                </a:lnTo>
                <a:lnTo>
                  <a:pt x="604283" y="157412"/>
                </a:lnTo>
                <a:lnTo>
                  <a:pt x="580607" y="119249"/>
                </a:lnTo>
                <a:lnTo>
                  <a:pt x="551504" y="85311"/>
                </a:lnTo>
                <a:lnTo>
                  <a:pt x="517575" y="56199"/>
                </a:lnTo>
                <a:lnTo>
                  <a:pt x="479419" y="32512"/>
                </a:lnTo>
                <a:lnTo>
                  <a:pt x="437635" y="14849"/>
                </a:lnTo>
                <a:lnTo>
                  <a:pt x="392825" y="3812"/>
                </a:lnTo>
                <a:lnTo>
                  <a:pt x="345586" y="0"/>
                </a:lnTo>
                <a:lnTo>
                  <a:pt x="298347" y="3812"/>
                </a:lnTo>
                <a:lnTo>
                  <a:pt x="253536" y="14849"/>
                </a:lnTo>
                <a:lnTo>
                  <a:pt x="211753" y="32512"/>
                </a:lnTo>
                <a:lnTo>
                  <a:pt x="173597" y="56199"/>
                </a:lnTo>
                <a:lnTo>
                  <a:pt x="139668" y="85311"/>
                </a:lnTo>
                <a:lnTo>
                  <a:pt x="110565" y="119249"/>
                </a:lnTo>
                <a:lnTo>
                  <a:pt x="86889" y="157412"/>
                </a:lnTo>
                <a:lnTo>
                  <a:pt x="69239" y="199201"/>
                </a:lnTo>
                <a:lnTo>
                  <a:pt x="58215" y="244015"/>
                </a:lnTo>
                <a:lnTo>
                  <a:pt x="54417" y="291255"/>
                </a:lnTo>
                <a:lnTo>
                  <a:pt x="54417" y="376282"/>
                </a:lnTo>
                <a:lnTo>
                  <a:pt x="52287" y="430602"/>
                </a:lnTo>
                <a:lnTo>
                  <a:pt x="42362" y="483762"/>
                </a:lnTo>
                <a:lnTo>
                  <a:pt x="24860" y="534930"/>
                </a:lnTo>
                <a:lnTo>
                  <a:pt x="0" y="583275"/>
                </a:lnTo>
              </a:path>
              <a:path w="691515" h="584200">
                <a:moveTo>
                  <a:pt x="54133" y="339720"/>
                </a:moveTo>
                <a:lnTo>
                  <a:pt x="101634" y="336709"/>
                </a:lnTo>
                <a:lnTo>
                  <a:pt x="147969" y="327977"/>
                </a:lnTo>
                <a:lnTo>
                  <a:pt x="192657" y="313744"/>
                </a:lnTo>
                <a:lnTo>
                  <a:pt x="235216" y="294232"/>
                </a:lnTo>
                <a:lnTo>
                  <a:pt x="275165" y="269661"/>
                </a:lnTo>
                <a:lnTo>
                  <a:pt x="312021" y="240253"/>
                </a:lnTo>
                <a:lnTo>
                  <a:pt x="345303" y="206228"/>
                </a:lnTo>
                <a:lnTo>
                  <a:pt x="378582" y="240257"/>
                </a:lnTo>
                <a:lnTo>
                  <a:pt x="415436" y="269668"/>
                </a:lnTo>
                <a:lnTo>
                  <a:pt x="455385" y="294240"/>
                </a:lnTo>
                <a:lnTo>
                  <a:pt x="497944" y="313753"/>
                </a:lnTo>
                <a:lnTo>
                  <a:pt x="542633" y="327984"/>
                </a:lnTo>
                <a:lnTo>
                  <a:pt x="588970" y="336714"/>
                </a:lnTo>
                <a:lnTo>
                  <a:pt x="636472" y="339720"/>
                </a:lnTo>
              </a:path>
              <a:path w="691515" h="584200">
                <a:moveTo>
                  <a:pt x="602083" y="338209"/>
                </a:moveTo>
                <a:lnTo>
                  <a:pt x="596258" y="382843"/>
                </a:lnTo>
                <a:lnTo>
                  <a:pt x="583170" y="424672"/>
                </a:lnTo>
                <a:lnTo>
                  <a:pt x="563500" y="463043"/>
                </a:lnTo>
                <a:lnTo>
                  <a:pt x="537930" y="497303"/>
                </a:lnTo>
                <a:lnTo>
                  <a:pt x="507143" y="526798"/>
                </a:lnTo>
                <a:lnTo>
                  <a:pt x="471818" y="550875"/>
                </a:lnTo>
                <a:lnTo>
                  <a:pt x="432639" y="568882"/>
                </a:lnTo>
                <a:lnTo>
                  <a:pt x="390287" y="580165"/>
                </a:lnTo>
                <a:lnTo>
                  <a:pt x="345444" y="584071"/>
                </a:lnTo>
                <a:lnTo>
                  <a:pt x="300601" y="580165"/>
                </a:lnTo>
                <a:lnTo>
                  <a:pt x="258249" y="568882"/>
                </a:lnTo>
                <a:lnTo>
                  <a:pt x="219070" y="550875"/>
                </a:lnTo>
                <a:lnTo>
                  <a:pt x="183746" y="526798"/>
                </a:lnTo>
                <a:lnTo>
                  <a:pt x="152958" y="497303"/>
                </a:lnTo>
                <a:lnTo>
                  <a:pt x="127388" y="463043"/>
                </a:lnTo>
                <a:lnTo>
                  <a:pt x="107719" y="424673"/>
                </a:lnTo>
                <a:lnTo>
                  <a:pt x="94630" y="382843"/>
                </a:lnTo>
                <a:lnTo>
                  <a:pt x="88805" y="338209"/>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sp>
        <p:nvSpPr>
          <p:cNvPr id="58" name="object 4">
            <a:extLst>
              <a:ext uri="{FF2B5EF4-FFF2-40B4-BE49-F238E27FC236}">
                <a16:creationId xmlns:a16="http://schemas.microsoft.com/office/drawing/2014/main" id="{A1F9AFCF-A79E-969C-0A71-D9588C9C2C61}"/>
              </a:ext>
            </a:extLst>
          </p:cNvPr>
          <p:cNvSpPr/>
          <p:nvPr/>
        </p:nvSpPr>
        <p:spPr>
          <a:xfrm>
            <a:off x="7241733" y="2384611"/>
            <a:ext cx="1328050" cy="1097833"/>
          </a:xfrm>
          <a:custGeom>
            <a:avLst/>
            <a:gdLst/>
            <a:ahLst/>
            <a:cxnLst/>
            <a:rect l="l" t="t" r="r" b="b"/>
            <a:pathLst>
              <a:path w="690879" h="584200">
                <a:moveTo>
                  <a:pt x="690700" y="583275"/>
                </a:moveTo>
                <a:lnTo>
                  <a:pt x="665990" y="534893"/>
                </a:lnTo>
                <a:lnTo>
                  <a:pt x="648618" y="483716"/>
                </a:lnTo>
                <a:lnTo>
                  <a:pt x="638802" y="430570"/>
                </a:lnTo>
                <a:lnTo>
                  <a:pt x="636755" y="376282"/>
                </a:lnTo>
                <a:lnTo>
                  <a:pt x="636755" y="291255"/>
                </a:lnTo>
                <a:lnTo>
                  <a:pt x="632957" y="244015"/>
                </a:lnTo>
                <a:lnTo>
                  <a:pt x="621933" y="199201"/>
                </a:lnTo>
                <a:lnTo>
                  <a:pt x="604283" y="157412"/>
                </a:lnTo>
                <a:lnTo>
                  <a:pt x="580607" y="119249"/>
                </a:lnTo>
                <a:lnTo>
                  <a:pt x="551504" y="85311"/>
                </a:lnTo>
                <a:lnTo>
                  <a:pt x="517575" y="56199"/>
                </a:lnTo>
                <a:lnTo>
                  <a:pt x="479419" y="32512"/>
                </a:lnTo>
                <a:lnTo>
                  <a:pt x="437635" y="14849"/>
                </a:lnTo>
                <a:lnTo>
                  <a:pt x="392824" y="3812"/>
                </a:lnTo>
                <a:lnTo>
                  <a:pt x="345586" y="0"/>
                </a:lnTo>
                <a:lnTo>
                  <a:pt x="298347" y="3812"/>
                </a:lnTo>
                <a:lnTo>
                  <a:pt x="253536" y="14849"/>
                </a:lnTo>
                <a:lnTo>
                  <a:pt x="211753" y="32512"/>
                </a:lnTo>
                <a:lnTo>
                  <a:pt x="173597" y="56199"/>
                </a:lnTo>
                <a:lnTo>
                  <a:pt x="139667" y="85311"/>
                </a:lnTo>
                <a:lnTo>
                  <a:pt x="110565" y="119249"/>
                </a:lnTo>
                <a:lnTo>
                  <a:pt x="86889" y="157412"/>
                </a:lnTo>
                <a:lnTo>
                  <a:pt x="69239" y="199201"/>
                </a:lnTo>
                <a:lnTo>
                  <a:pt x="58215" y="244015"/>
                </a:lnTo>
                <a:lnTo>
                  <a:pt x="54416" y="291255"/>
                </a:lnTo>
                <a:lnTo>
                  <a:pt x="54416" y="376282"/>
                </a:lnTo>
                <a:lnTo>
                  <a:pt x="52287" y="430602"/>
                </a:lnTo>
                <a:lnTo>
                  <a:pt x="42362" y="483762"/>
                </a:lnTo>
                <a:lnTo>
                  <a:pt x="24860" y="534930"/>
                </a:lnTo>
                <a:lnTo>
                  <a:pt x="0" y="583275"/>
                </a:lnTo>
              </a:path>
              <a:path w="690879" h="584200">
                <a:moveTo>
                  <a:pt x="54039" y="339720"/>
                </a:moveTo>
                <a:lnTo>
                  <a:pt x="101539" y="336709"/>
                </a:lnTo>
                <a:lnTo>
                  <a:pt x="147874" y="327977"/>
                </a:lnTo>
                <a:lnTo>
                  <a:pt x="192562" y="313744"/>
                </a:lnTo>
                <a:lnTo>
                  <a:pt x="235122" y="294232"/>
                </a:lnTo>
                <a:lnTo>
                  <a:pt x="275070" y="269661"/>
                </a:lnTo>
                <a:lnTo>
                  <a:pt x="311926" y="240253"/>
                </a:lnTo>
                <a:lnTo>
                  <a:pt x="345208" y="206228"/>
                </a:lnTo>
                <a:lnTo>
                  <a:pt x="378528" y="240294"/>
                </a:lnTo>
                <a:lnTo>
                  <a:pt x="415431" y="269731"/>
                </a:lnTo>
                <a:lnTo>
                  <a:pt x="455433" y="294317"/>
                </a:lnTo>
                <a:lnTo>
                  <a:pt x="498051" y="313830"/>
                </a:lnTo>
                <a:lnTo>
                  <a:pt x="542799" y="328049"/>
                </a:lnTo>
                <a:lnTo>
                  <a:pt x="589195" y="336753"/>
                </a:lnTo>
                <a:lnTo>
                  <a:pt x="636755" y="339720"/>
                </a:lnTo>
              </a:path>
              <a:path w="690879" h="584200">
                <a:moveTo>
                  <a:pt x="601800" y="338209"/>
                </a:moveTo>
                <a:lnTo>
                  <a:pt x="595975" y="382843"/>
                </a:lnTo>
                <a:lnTo>
                  <a:pt x="582886" y="424672"/>
                </a:lnTo>
                <a:lnTo>
                  <a:pt x="563216" y="463043"/>
                </a:lnTo>
                <a:lnTo>
                  <a:pt x="537647" y="497303"/>
                </a:lnTo>
                <a:lnTo>
                  <a:pt x="506859" y="526798"/>
                </a:lnTo>
                <a:lnTo>
                  <a:pt x="471535" y="550875"/>
                </a:lnTo>
                <a:lnTo>
                  <a:pt x="432356" y="568882"/>
                </a:lnTo>
                <a:lnTo>
                  <a:pt x="390004" y="580165"/>
                </a:lnTo>
                <a:lnTo>
                  <a:pt x="345161" y="584071"/>
                </a:lnTo>
                <a:lnTo>
                  <a:pt x="300317" y="580165"/>
                </a:lnTo>
                <a:lnTo>
                  <a:pt x="257965" y="568882"/>
                </a:lnTo>
                <a:lnTo>
                  <a:pt x="218787" y="550875"/>
                </a:lnTo>
                <a:lnTo>
                  <a:pt x="183462" y="526798"/>
                </a:lnTo>
                <a:lnTo>
                  <a:pt x="152675" y="497303"/>
                </a:lnTo>
                <a:lnTo>
                  <a:pt x="127105" y="463043"/>
                </a:lnTo>
                <a:lnTo>
                  <a:pt x="107435" y="424673"/>
                </a:lnTo>
                <a:lnTo>
                  <a:pt x="94347" y="382843"/>
                </a:lnTo>
                <a:lnTo>
                  <a:pt x="88522" y="338209"/>
                </a:lnTo>
              </a:path>
            </a:pathLst>
          </a:custGeom>
          <a:ln w="25193">
            <a:solidFill>
              <a:srgbClr val="876AFF"/>
            </a:solidFill>
          </a:ln>
        </p:spPr>
        <p:txBody>
          <a:bodyPr wrap="square" lIns="0" tIns="0" rIns="0" bIns="0" rtlCol="0"/>
          <a:lstStyle/>
          <a:p>
            <a:endParaRPr b="1" dirty="0">
              <a:latin typeface="Garamond" panose="02020404030301010803" pitchFamily="18" charset="0"/>
            </a:endParaRPr>
          </a:p>
        </p:txBody>
      </p:sp>
      <p:sp>
        <p:nvSpPr>
          <p:cNvPr id="59" name="object 5">
            <a:extLst>
              <a:ext uri="{FF2B5EF4-FFF2-40B4-BE49-F238E27FC236}">
                <a16:creationId xmlns:a16="http://schemas.microsoft.com/office/drawing/2014/main" id="{2571BAB1-33C2-DC03-30B7-992AEDE694AB}"/>
              </a:ext>
            </a:extLst>
          </p:cNvPr>
          <p:cNvSpPr/>
          <p:nvPr/>
        </p:nvSpPr>
        <p:spPr>
          <a:xfrm>
            <a:off x="5541174" y="3417193"/>
            <a:ext cx="1484291" cy="443907"/>
          </a:xfrm>
          <a:custGeom>
            <a:avLst/>
            <a:gdLst/>
            <a:ahLst/>
            <a:cxnLst/>
            <a:rect l="l" t="t" r="r" b="b"/>
            <a:pathLst>
              <a:path w="772159" h="236220">
                <a:moveTo>
                  <a:pt x="771948" y="236215"/>
                </a:moveTo>
                <a:lnTo>
                  <a:pt x="747534" y="194371"/>
                </a:lnTo>
                <a:lnTo>
                  <a:pt x="718988" y="155976"/>
                </a:lnTo>
                <a:lnTo>
                  <a:pt x="686677" y="121256"/>
                </a:lnTo>
                <a:lnTo>
                  <a:pt x="650970" y="90436"/>
                </a:lnTo>
                <a:lnTo>
                  <a:pt x="612233" y="63740"/>
                </a:lnTo>
                <a:lnTo>
                  <a:pt x="570835" y="41393"/>
                </a:lnTo>
                <a:lnTo>
                  <a:pt x="527142" y="23621"/>
                </a:lnTo>
                <a:lnTo>
                  <a:pt x="481522" y="10648"/>
                </a:lnTo>
                <a:lnTo>
                  <a:pt x="434344" y="2699"/>
                </a:lnTo>
                <a:lnTo>
                  <a:pt x="385974" y="0"/>
                </a:lnTo>
                <a:lnTo>
                  <a:pt x="337604" y="2699"/>
                </a:lnTo>
                <a:lnTo>
                  <a:pt x="290425" y="10648"/>
                </a:lnTo>
                <a:lnTo>
                  <a:pt x="244806" y="23621"/>
                </a:lnTo>
                <a:lnTo>
                  <a:pt x="201113" y="41393"/>
                </a:lnTo>
                <a:lnTo>
                  <a:pt x="159714" y="63740"/>
                </a:lnTo>
                <a:lnTo>
                  <a:pt x="120977" y="90436"/>
                </a:lnTo>
                <a:lnTo>
                  <a:pt x="85270" y="121256"/>
                </a:lnTo>
                <a:lnTo>
                  <a:pt x="52959" y="155976"/>
                </a:lnTo>
                <a:lnTo>
                  <a:pt x="24413" y="194371"/>
                </a:lnTo>
                <a:lnTo>
                  <a:pt x="0" y="236215"/>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sp>
        <p:nvSpPr>
          <p:cNvPr id="60" name="object 6">
            <a:extLst>
              <a:ext uri="{FF2B5EF4-FFF2-40B4-BE49-F238E27FC236}">
                <a16:creationId xmlns:a16="http://schemas.microsoft.com/office/drawing/2014/main" id="{70E91406-0A3D-FF6C-EEC7-F83EA1C181DA}"/>
              </a:ext>
            </a:extLst>
          </p:cNvPr>
          <p:cNvSpPr/>
          <p:nvPr/>
        </p:nvSpPr>
        <p:spPr>
          <a:xfrm>
            <a:off x="7170383" y="3399264"/>
            <a:ext cx="1484291" cy="443907"/>
          </a:xfrm>
          <a:custGeom>
            <a:avLst/>
            <a:gdLst/>
            <a:ahLst/>
            <a:cxnLst/>
            <a:rect l="l" t="t" r="r" b="b"/>
            <a:pathLst>
              <a:path w="772159" h="236220">
                <a:moveTo>
                  <a:pt x="771948" y="236215"/>
                </a:moveTo>
                <a:lnTo>
                  <a:pt x="747534" y="194371"/>
                </a:lnTo>
                <a:lnTo>
                  <a:pt x="718988" y="155976"/>
                </a:lnTo>
                <a:lnTo>
                  <a:pt x="686678" y="121256"/>
                </a:lnTo>
                <a:lnTo>
                  <a:pt x="650970" y="90436"/>
                </a:lnTo>
                <a:lnTo>
                  <a:pt x="612233" y="63740"/>
                </a:lnTo>
                <a:lnTo>
                  <a:pt x="570835" y="41393"/>
                </a:lnTo>
                <a:lnTo>
                  <a:pt x="527142" y="23621"/>
                </a:lnTo>
                <a:lnTo>
                  <a:pt x="481522" y="10648"/>
                </a:lnTo>
                <a:lnTo>
                  <a:pt x="434344" y="2699"/>
                </a:lnTo>
                <a:lnTo>
                  <a:pt x="385974" y="0"/>
                </a:lnTo>
                <a:lnTo>
                  <a:pt x="337604" y="2699"/>
                </a:lnTo>
                <a:lnTo>
                  <a:pt x="290425" y="10648"/>
                </a:lnTo>
                <a:lnTo>
                  <a:pt x="244806" y="23621"/>
                </a:lnTo>
                <a:lnTo>
                  <a:pt x="201113" y="41393"/>
                </a:lnTo>
                <a:lnTo>
                  <a:pt x="159714" y="63740"/>
                </a:lnTo>
                <a:lnTo>
                  <a:pt x="120977" y="90436"/>
                </a:lnTo>
                <a:lnTo>
                  <a:pt x="85270" y="121256"/>
                </a:lnTo>
                <a:lnTo>
                  <a:pt x="52959" y="155976"/>
                </a:lnTo>
                <a:lnTo>
                  <a:pt x="24413" y="194371"/>
                </a:lnTo>
                <a:lnTo>
                  <a:pt x="0" y="236215"/>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sp>
        <p:nvSpPr>
          <p:cNvPr id="3" name="CuadroTexto 2">
            <a:extLst>
              <a:ext uri="{FF2B5EF4-FFF2-40B4-BE49-F238E27FC236}">
                <a16:creationId xmlns:a16="http://schemas.microsoft.com/office/drawing/2014/main" id="{2CB549AC-1BB1-AED5-C0F9-41822E05B4EE}"/>
              </a:ext>
            </a:extLst>
          </p:cNvPr>
          <p:cNvSpPr txBox="1"/>
          <p:nvPr/>
        </p:nvSpPr>
        <p:spPr>
          <a:xfrm>
            <a:off x="857261" y="5253582"/>
            <a:ext cx="12940382" cy="954107"/>
          </a:xfrm>
          <a:prstGeom prst="rect">
            <a:avLst/>
          </a:prstGeom>
          <a:noFill/>
        </p:spPr>
        <p:txBody>
          <a:bodyPr wrap="square">
            <a:spAutoFit/>
          </a:bodyPr>
          <a:lstStyle/>
          <a:p>
            <a:pPr algn="just"/>
            <a:r>
              <a:rPr lang="es-ES" sz="2800" dirty="0">
                <a:solidFill>
                  <a:srgbClr val="272525"/>
                </a:solidFill>
                <a:latin typeface="Garamond" panose="02020404030301010803" pitchFamily="18" charset="0"/>
                <a:ea typeface="Inter Bold" pitchFamily="34" charset="-122"/>
              </a:rPr>
              <a:t>Iniciativas formuladas en el 2024 de mujer y género, las cuales se ejecutarán en el año 2025 de acuerdo a plan de trabajo propuesto. </a:t>
            </a:r>
          </a:p>
        </p:txBody>
      </p:sp>
    </p:spTree>
    <p:extLst>
      <p:ext uri="{BB962C8B-B14F-4D97-AF65-F5344CB8AC3E}">
        <p14:creationId xmlns:p14="http://schemas.microsoft.com/office/powerpoint/2010/main" val="10958483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78282" y="650260"/>
            <a:ext cx="10207228" cy="744260"/>
          </a:xfrm>
          <a:prstGeom prst="rect">
            <a:avLst/>
          </a:prstGeom>
          <a:noFill/>
          <a:ln/>
        </p:spPr>
        <p:txBody>
          <a:bodyPr wrap="none" lIns="0" tIns="0" rIns="0" bIns="0" rtlCol="0" anchor="t"/>
          <a:lstStyle/>
          <a:p>
            <a:pPr marL="0" indent="0" algn="ctr">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ORGANIGRAMA </a:t>
            </a:r>
            <a:endParaRPr lang="en-US" sz="4650" dirty="0">
              <a:latin typeface="Garamond" panose="02020404030301010803" pitchFamily="18" charset="0"/>
            </a:endParaRPr>
          </a:p>
        </p:txBody>
      </p:sp>
      <p:sp>
        <p:nvSpPr>
          <p:cNvPr id="9" name="object 3">
            <a:extLst>
              <a:ext uri="{FF2B5EF4-FFF2-40B4-BE49-F238E27FC236}">
                <a16:creationId xmlns:a16="http://schemas.microsoft.com/office/drawing/2014/main" id="{95D8C1B0-A3C5-E08F-DDCF-F7B8005E1343}"/>
              </a:ext>
            </a:extLst>
          </p:cNvPr>
          <p:cNvSpPr txBox="1"/>
          <p:nvPr/>
        </p:nvSpPr>
        <p:spPr>
          <a:xfrm>
            <a:off x="3166292" y="4964415"/>
            <a:ext cx="1668780"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474747"/>
                </a:solidFill>
                <a:latin typeface="Roboto"/>
                <a:cs typeface="Roboto"/>
              </a:rPr>
              <a:t>Andrés</a:t>
            </a:r>
            <a:r>
              <a:rPr sz="1950" spc="-25" dirty="0">
                <a:solidFill>
                  <a:srgbClr val="474747"/>
                </a:solidFill>
                <a:latin typeface="Roboto"/>
                <a:cs typeface="Roboto"/>
              </a:rPr>
              <a:t> </a:t>
            </a:r>
            <a:r>
              <a:rPr sz="1950" spc="-10" dirty="0">
                <a:solidFill>
                  <a:srgbClr val="474747"/>
                </a:solidFill>
                <a:latin typeface="Roboto"/>
                <a:cs typeface="Roboto"/>
              </a:rPr>
              <a:t>Acosta</a:t>
            </a:r>
            <a:endParaRPr sz="1950">
              <a:latin typeface="Roboto"/>
              <a:cs typeface="Roboto"/>
            </a:endParaRPr>
          </a:p>
        </p:txBody>
      </p:sp>
      <p:sp>
        <p:nvSpPr>
          <p:cNvPr id="12" name="object 5">
            <a:extLst>
              <a:ext uri="{FF2B5EF4-FFF2-40B4-BE49-F238E27FC236}">
                <a16:creationId xmlns:a16="http://schemas.microsoft.com/office/drawing/2014/main" id="{0FEDFBF5-BC88-A0F5-7C9D-23DA4EA46A50}"/>
              </a:ext>
            </a:extLst>
          </p:cNvPr>
          <p:cNvSpPr txBox="1"/>
          <p:nvPr/>
        </p:nvSpPr>
        <p:spPr>
          <a:xfrm>
            <a:off x="2796440" y="2491737"/>
            <a:ext cx="2036386" cy="890308"/>
          </a:xfrm>
          <a:prstGeom prst="rect">
            <a:avLst/>
          </a:prstGeom>
        </p:spPr>
        <p:txBody>
          <a:bodyPr vert="horz" wrap="square" lIns="0" tIns="11430" rIns="0" bIns="0" rtlCol="0">
            <a:spAutoFit/>
          </a:bodyPr>
          <a:lstStyle/>
          <a:p>
            <a:pPr marL="12700" marR="5080" indent="186690" algn="just">
              <a:lnSpc>
                <a:spcPct val="152600"/>
              </a:lnSpc>
              <a:spcBef>
                <a:spcPts val="90"/>
              </a:spcBef>
            </a:pPr>
            <a:r>
              <a:rPr lang="es-CO" sz="1950" dirty="0">
                <a:solidFill>
                  <a:srgbClr val="474747"/>
                </a:solidFill>
                <a:latin typeface="Roboto"/>
                <a:cs typeface="Roboto"/>
              </a:rPr>
              <a:t>Felipe Pinzón</a:t>
            </a:r>
          </a:p>
          <a:p>
            <a:pPr marL="12700" marR="5080" indent="186690" algn="just">
              <a:lnSpc>
                <a:spcPct val="152600"/>
              </a:lnSpc>
              <a:spcBef>
                <a:spcPts val="90"/>
              </a:spcBef>
            </a:pPr>
            <a:r>
              <a:rPr lang="es-CO" sz="1950" dirty="0">
                <a:solidFill>
                  <a:srgbClr val="474747"/>
                </a:solidFill>
                <a:latin typeface="Roboto"/>
                <a:cs typeface="Roboto"/>
              </a:rPr>
              <a:t>(Milena Sierra) </a:t>
            </a:r>
            <a:endParaRPr sz="1950" dirty="0">
              <a:latin typeface="Roboto"/>
              <a:cs typeface="Roboto"/>
            </a:endParaRPr>
          </a:p>
        </p:txBody>
      </p:sp>
      <p:sp>
        <p:nvSpPr>
          <p:cNvPr id="17" name="object 6">
            <a:extLst>
              <a:ext uri="{FF2B5EF4-FFF2-40B4-BE49-F238E27FC236}">
                <a16:creationId xmlns:a16="http://schemas.microsoft.com/office/drawing/2014/main" id="{9A32051F-3BE2-84F7-6C99-765F1C56E1BB}"/>
              </a:ext>
            </a:extLst>
          </p:cNvPr>
          <p:cNvSpPr txBox="1"/>
          <p:nvPr/>
        </p:nvSpPr>
        <p:spPr>
          <a:xfrm>
            <a:off x="6359446" y="3163399"/>
            <a:ext cx="1496060" cy="915892"/>
          </a:xfrm>
          <a:prstGeom prst="rect">
            <a:avLst/>
          </a:prstGeom>
        </p:spPr>
        <p:txBody>
          <a:bodyPr vert="horz" wrap="square" lIns="0" tIns="11430" rIns="0" bIns="0" rtlCol="0">
            <a:spAutoFit/>
          </a:bodyPr>
          <a:lstStyle/>
          <a:p>
            <a:pPr marL="12700" marR="5080" indent="-14604" algn="ctr">
              <a:lnSpc>
                <a:spcPct val="101699"/>
              </a:lnSpc>
              <a:spcBef>
                <a:spcPts val="90"/>
              </a:spcBef>
            </a:pPr>
            <a:r>
              <a:rPr sz="1950" spc="-10" dirty="0" err="1">
                <a:solidFill>
                  <a:srgbClr val="474747"/>
                </a:solidFill>
                <a:latin typeface="Roboto"/>
                <a:cs typeface="Roboto"/>
              </a:rPr>
              <a:t>Organigrama</a:t>
            </a:r>
            <a:r>
              <a:rPr sz="1950" spc="-10" dirty="0">
                <a:solidFill>
                  <a:srgbClr val="474747"/>
                </a:solidFill>
                <a:latin typeface="Roboto"/>
                <a:cs typeface="Roboto"/>
              </a:rPr>
              <a:t> </a:t>
            </a:r>
            <a:r>
              <a:rPr sz="1950" dirty="0" err="1">
                <a:solidFill>
                  <a:srgbClr val="474747"/>
                </a:solidFill>
                <a:latin typeface="Roboto"/>
                <a:cs typeface="Roboto"/>
              </a:rPr>
              <a:t>Equipo</a:t>
            </a:r>
            <a:r>
              <a:rPr lang="es-CO" sz="1950" dirty="0">
                <a:solidFill>
                  <a:srgbClr val="474747"/>
                </a:solidFill>
                <a:latin typeface="Roboto"/>
                <a:cs typeface="Roboto"/>
              </a:rPr>
              <a:t> deportes</a:t>
            </a:r>
            <a:endParaRPr sz="1950" dirty="0">
              <a:latin typeface="Roboto"/>
              <a:cs typeface="Roboto"/>
            </a:endParaRPr>
          </a:p>
        </p:txBody>
      </p:sp>
      <p:sp>
        <p:nvSpPr>
          <p:cNvPr id="18" name="object 7">
            <a:extLst>
              <a:ext uri="{FF2B5EF4-FFF2-40B4-BE49-F238E27FC236}">
                <a16:creationId xmlns:a16="http://schemas.microsoft.com/office/drawing/2014/main" id="{75D0787A-D099-3EC7-FC14-6FE38E2F3047}"/>
              </a:ext>
            </a:extLst>
          </p:cNvPr>
          <p:cNvSpPr txBox="1"/>
          <p:nvPr/>
        </p:nvSpPr>
        <p:spPr>
          <a:xfrm>
            <a:off x="2411003" y="1979031"/>
            <a:ext cx="2430780"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DE58A9"/>
                </a:solidFill>
                <a:latin typeface="Roboto"/>
                <a:cs typeface="Roboto"/>
              </a:rPr>
              <a:t>Apoyo</a:t>
            </a:r>
            <a:r>
              <a:rPr sz="1950" spc="35" dirty="0">
                <a:solidFill>
                  <a:srgbClr val="DE58A9"/>
                </a:solidFill>
                <a:latin typeface="Roboto"/>
                <a:cs typeface="Roboto"/>
              </a:rPr>
              <a:t> </a:t>
            </a:r>
            <a:r>
              <a:rPr sz="1950" spc="-10" dirty="0">
                <a:solidFill>
                  <a:srgbClr val="DE58A9"/>
                </a:solidFill>
                <a:latin typeface="Roboto"/>
                <a:cs typeface="Roboto"/>
              </a:rPr>
              <a:t>Administrativo</a:t>
            </a:r>
            <a:endParaRPr sz="1950" dirty="0">
              <a:latin typeface="Roboto"/>
              <a:cs typeface="Roboto"/>
            </a:endParaRPr>
          </a:p>
        </p:txBody>
      </p:sp>
      <p:sp>
        <p:nvSpPr>
          <p:cNvPr id="20" name="object 9">
            <a:extLst>
              <a:ext uri="{FF2B5EF4-FFF2-40B4-BE49-F238E27FC236}">
                <a16:creationId xmlns:a16="http://schemas.microsoft.com/office/drawing/2014/main" id="{2C4B7BA7-6479-DA98-9485-E70FB3206139}"/>
              </a:ext>
            </a:extLst>
          </p:cNvPr>
          <p:cNvSpPr txBox="1"/>
          <p:nvPr/>
        </p:nvSpPr>
        <p:spPr>
          <a:xfrm>
            <a:off x="4237755" y="4321991"/>
            <a:ext cx="582930" cy="328295"/>
          </a:xfrm>
          <a:prstGeom prst="rect">
            <a:avLst/>
          </a:prstGeom>
        </p:spPr>
        <p:txBody>
          <a:bodyPr vert="horz" wrap="square" lIns="0" tIns="16510" rIns="0" bIns="0" rtlCol="0">
            <a:spAutoFit/>
          </a:bodyPr>
          <a:lstStyle/>
          <a:p>
            <a:pPr marL="12700">
              <a:lnSpc>
                <a:spcPct val="100000"/>
              </a:lnSpc>
              <a:spcBef>
                <a:spcPts val="130"/>
              </a:spcBef>
            </a:pPr>
            <a:r>
              <a:rPr sz="1950" spc="-10" dirty="0">
                <a:solidFill>
                  <a:srgbClr val="92BD39"/>
                </a:solidFill>
                <a:latin typeface="Roboto"/>
                <a:cs typeface="Roboto"/>
              </a:rPr>
              <a:t>Lider</a:t>
            </a:r>
            <a:endParaRPr sz="1950">
              <a:latin typeface="Roboto"/>
              <a:cs typeface="Roboto"/>
            </a:endParaRPr>
          </a:p>
        </p:txBody>
      </p:sp>
      <p:sp>
        <p:nvSpPr>
          <p:cNvPr id="21" name="object 10">
            <a:extLst>
              <a:ext uri="{FF2B5EF4-FFF2-40B4-BE49-F238E27FC236}">
                <a16:creationId xmlns:a16="http://schemas.microsoft.com/office/drawing/2014/main" id="{F72C150A-169B-76A8-0E13-65B6836549E9}"/>
              </a:ext>
            </a:extLst>
          </p:cNvPr>
          <p:cNvSpPr txBox="1"/>
          <p:nvPr/>
        </p:nvSpPr>
        <p:spPr>
          <a:xfrm>
            <a:off x="9347925" y="1752293"/>
            <a:ext cx="1858645" cy="616836"/>
          </a:xfrm>
          <a:prstGeom prst="rect">
            <a:avLst/>
          </a:prstGeom>
        </p:spPr>
        <p:txBody>
          <a:bodyPr vert="horz" wrap="square" lIns="0" tIns="16510" rIns="0" bIns="0" rtlCol="0">
            <a:spAutoFit/>
          </a:bodyPr>
          <a:lstStyle/>
          <a:p>
            <a:pPr marL="12700">
              <a:lnSpc>
                <a:spcPct val="100000"/>
              </a:lnSpc>
              <a:spcBef>
                <a:spcPts val="130"/>
              </a:spcBef>
            </a:pPr>
            <a:r>
              <a:rPr sz="1950" dirty="0" err="1">
                <a:solidFill>
                  <a:srgbClr val="E55752"/>
                </a:solidFill>
                <a:latin typeface="Roboto"/>
                <a:cs typeface="Roboto"/>
              </a:rPr>
              <a:t>Equipo</a:t>
            </a:r>
            <a:r>
              <a:rPr sz="1950" spc="35" dirty="0">
                <a:solidFill>
                  <a:srgbClr val="E55752"/>
                </a:solidFill>
                <a:latin typeface="Roboto"/>
                <a:cs typeface="Roboto"/>
              </a:rPr>
              <a:t> </a:t>
            </a:r>
            <a:r>
              <a:rPr lang="es-CO" sz="1950" spc="-10" dirty="0">
                <a:solidFill>
                  <a:srgbClr val="E55752"/>
                </a:solidFill>
                <a:latin typeface="Roboto"/>
                <a:cs typeface="Roboto"/>
              </a:rPr>
              <a:t>Profesores</a:t>
            </a:r>
            <a:endParaRPr sz="1950" dirty="0">
              <a:latin typeface="Roboto"/>
              <a:cs typeface="Roboto"/>
            </a:endParaRPr>
          </a:p>
        </p:txBody>
      </p:sp>
      <p:sp>
        <p:nvSpPr>
          <p:cNvPr id="22" name="object 11">
            <a:extLst>
              <a:ext uri="{FF2B5EF4-FFF2-40B4-BE49-F238E27FC236}">
                <a16:creationId xmlns:a16="http://schemas.microsoft.com/office/drawing/2014/main" id="{A06F6ED1-12C1-7BAF-33D0-98E272A2C492}"/>
              </a:ext>
            </a:extLst>
          </p:cNvPr>
          <p:cNvSpPr txBox="1"/>
          <p:nvPr/>
        </p:nvSpPr>
        <p:spPr>
          <a:xfrm>
            <a:off x="6766134" y="5984736"/>
            <a:ext cx="2413991" cy="968214"/>
          </a:xfrm>
          <a:prstGeom prst="rect">
            <a:avLst/>
          </a:prstGeom>
        </p:spPr>
        <p:txBody>
          <a:bodyPr vert="horz" wrap="square" lIns="0" tIns="16510" rIns="0" bIns="0" rtlCol="0">
            <a:spAutoFit/>
          </a:bodyPr>
          <a:lstStyle/>
          <a:p>
            <a:pPr marL="23495">
              <a:lnSpc>
                <a:spcPct val="100000"/>
              </a:lnSpc>
              <a:spcBef>
                <a:spcPts val="130"/>
              </a:spcBef>
            </a:pPr>
            <a:r>
              <a:rPr sz="1950" spc="-10" dirty="0">
                <a:solidFill>
                  <a:srgbClr val="B95DE5"/>
                </a:solidFill>
                <a:latin typeface="Roboto"/>
                <a:cs typeface="Roboto"/>
              </a:rPr>
              <a:t>Referent</a:t>
            </a:r>
            <a:r>
              <a:rPr lang="es-CO" sz="1950" spc="-10" dirty="0">
                <a:solidFill>
                  <a:srgbClr val="B95DE5"/>
                </a:solidFill>
                <a:latin typeface="Roboto"/>
                <a:cs typeface="Roboto"/>
              </a:rPr>
              <a:t>e</a:t>
            </a:r>
            <a:endParaRPr sz="1950" dirty="0">
              <a:latin typeface="Roboto"/>
              <a:cs typeface="Roboto"/>
            </a:endParaRPr>
          </a:p>
          <a:p>
            <a:pPr>
              <a:lnSpc>
                <a:spcPct val="100000"/>
              </a:lnSpc>
              <a:spcBef>
                <a:spcPts val="380"/>
              </a:spcBef>
            </a:pPr>
            <a:endParaRPr sz="1950" dirty="0">
              <a:latin typeface="Roboto"/>
              <a:cs typeface="Roboto"/>
            </a:endParaRPr>
          </a:p>
          <a:p>
            <a:pPr marL="12700">
              <a:lnSpc>
                <a:spcPct val="100000"/>
              </a:lnSpc>
            </a:pPr>
            <a:r>
              <a:rPr lang="es-CO" sz="1950" dirty="0">
                <a:solidFill>
                  <a:srgbClr val="474747"/>
                </a:solidFill>
                <a:latin typeface="Roboto"/>
                <a:cs typeface="Roboto"/>
              </a:rPr>
              <a:t>Leonardo Martínez</a:t>
            </a:r>
            <a:endParaRPr sz="1950" dirty="0">
              <a:latin typeface="Roboto"/>
              <a:cs typeface="Roboto"/>
            </a:endParaRPr>
          </a:p>
        </p:txBody>
      </p:sp>
      <p:grpSp>
        <p:nvGrpSpPr>
          <p:cNvPr id="23" name="object 12">
            <a:extLst>
              <a:ext uri="{FF2B5EF4-FFF2-40B4-BE49-F238E27FC236}">
                <a16:creationId xmlns:a16="http://schemas.microsoft.com/office/drawing/2014/main" id="{0B0237BC-2CE0-9965-C915-6E8042A94F5D}"/>
              </a:ext>
            </a:extLst>
          </p:cNvPr>
          <p:cNvGrpSpPr/>
          <p:nvPr/>
        </p:nvGrpSpPr>
        <p:grpSpPr>
          <a:xfrm>
            <a:off x="2191800" y="1696088"/>
            <a:ext cx="9220796" cy="5215551"/>
            <a:chOff x="2191800" y="1587165"/>
            <a:chExt cx="9220796" cy="5215551"/>
          </a:xfrm>
        </p:grpSpPr>
        <p:sp>
          <p:nvSpPr>
            <p:cNvPr id="24" name="object 13">
              <a:extLst>
                <a:ext uri="{FF2B5EF4-FFF2-40B4-BE49-F238E27FC236}">
                  <a16:creationId xmlns:a16="http://schemas.microsoft.com/office/drawing/2014/main" id="{F5A67710-994B-C1B9-B292-A12F9254C841}"/>
                </a:ext>
              </a:extLst>
            </p:cNvPr>
            <p:cNvSpPr/>
            <p:nvPr/>
          </p:nvSpPr>
          <p:spPr>
            <a:xfrm>
              <a:off x="5970766" y="2456327"/>
              <a:ext cx="2267585" cy="2192020"/>
            </a:xfrm>
            <a:custGeom>
              <a:avLst/>
              <a:gdLst/>
              <a:ahLst/>
              <a:cxnLst/>
              <a:rect l="l" t="t" r="r" b="b"/>
              <a:pathLst>
                <a:path w="2267584" h="2192020">
                  <a:moveTo>
                    <a:pt x="302317" y="0"/>
                  </a:moveTo>
                  <a:lnTo>
                    <a:pt x="1965062" y="0"/>
                  </a:lnTo>
                  <a:lnTo>
                    <a:pt x="2012299" y="4723"/>
                  </a:lnTo>
                  <a:lnTo>
                    <a:pt x="2116220" y="37789"/>
                  </a:lnTo>
                  <a:lnTo>
                    <a:pt x="2220142" y="127540"/>
                  </a:lnTo>
                  <a:lnTo>
                    <a:pt x="2267379" y="302317"/>
                  </a:lnTo>
                  <a:lnTo>
                    <a:pt x="2267379" y="1889483"/>
                  </a:lnTo>
                  <a:lnTo>
                    <a:pt x="2262655" y="1936720"/>
                  </a:lnTo>
                  <a:lnTo>
                    <a:pt x="2229589" y="2040641"/>
                  </a:lnTo>
                  <a:lnTo>
                    <a:pt x="2139839" y="2144563"/>
                  </a:lnTo>
                  <a:lnTo>
                    <a:pt x="1965062" y="2191800"/>
                  </a:lnTo>
                  <a:lnTo>
                    <a:pt x="302317" y="2191800"/>
                  </a:lnTo>
                  <a:lnTo>
                    <a:pt x="255080" y="2187076"/>
                  </a:lnTo>
                  <a:lnTo>
                    <a:pt x="151158" y="2154010"/>
                  </a:lnTo>
                  <a:lnTo>
                    <a:pt x="47237" y="2064260"/>
                  </a:lnTo>
                  <a:lnTo>
                    <a:pt x="0" y="1889483"/>
                  </a:lnTo>
                  <a:lnTo>
                    <a:pt x="0" y="302317"/>
                  </a:lnTo>
                  <a:lnTo>
                    <a:pt x="4723" y="255080"/>
                  </a:lnTo>
                  <a:lnTo>
                    <a:pt x="37789" y="151158"/>
                  </a:lnTo>
                  <a:lnTo>
                    <a:pt x="127540" y="47237"/>
                  </a:lnTo>
                  <a:lnTo>
                    <a:pt x="302317" y="0"/>
                  </a:lnTo>
                </a:path>
              </a:pathLst>
            </a:custGeom>
            <a:ln w="25193">
              <a:solidFill>
                <a:srgbClr val="474747"/>
              </a:solidFill>
            </a:ln>
          </p:spPr>
          <p:txBody>
            <a:bodyPr wrap="square" lIns="0" tIns="0" rIns="0" bIns="0" rtlCol="0"/>
            <a:lstStyle/>
            <a:p>
              <a:endParaRPr/>
            </a:p>
          </p:txBody>
        </p:sp>
        <p:sp>
          <p:nvSpPr>
            <p:cNvPr id="25" name="object 14">
              <a:extLst>
                <a:ext uri="{FF2B5EF4-FFF2-40B4-BE49-F238E27FC236}">
                  <a16:creationId xmlns:a16="http://schemas.microsoft.com/office/drawing/2014/main" id="{F14A0512-17B2-BA76-C279-368B76E0F2E6}"/>
                </a:ext>
              </a:extLst>
            </p:cNvPr>
            <p:cNvSpPr/>
            <p:nvPr/>
          </p:nvSpPr>
          <p:spPr>
            <a:xfrm>
              <a:off x="2191800" y="1813903"/>
              <a:ext cx="3325495" cy="680720"/>
            </a:xfrm>
            <a:custGeom>
              <a:avLst/>
              <a:gdLst/>
              <a:ahLst/>
              <a:cxnLst/>
              <a:rect l="l" t="t" r="r" b="b"/>
              <a:pathLst>
                <a:path w="3325495" h="680719">
                  <a:moveTo>
                    <a:pt x="151158" y="0"/>
                  </a:moveTo>
                  <a:lnTo>
                    <a:pt x="3174331" y="0"/>
                  </a:lnTo>
                  <a:lnTo>
                    <a:pt x="3197950" y="2361"/>
                  </a:lnTo>
                  <a:lnTo>
                    <a:pt x="3249910" y="18894"/>
                  </a:lnTo>
                  <a:lnTo>
                    <a:pt x="3301871" y="63770"/>
                  </a:lnTo>
                  <a:lnTo>
                    <a:pt x="3325490" y="151158"/>
                  </a:lnTo>
                  <a:lnTo>
                    <a:pt x="3325490" y="529055"/>
                  </a:lnTo>
                  <a:lnTo>
                    <a:pt x="3323128" y="552673"/>
                  </a:lnTo>
                  <a:lnTo>
                    <a:pt x="3306595" y="604634"/>
                  </a:lnTo>
                  <a:lnTo>
                    <a:pt x="3261720" y="656595"/>
                  </a:lnTo>
                  <a:lnTo>
                    <a:pt x="3174331"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DE58A9"/>
              </a:solidFill>
            </a:ln>
          </p:spPr>
          <p:txBody>
            <a:bodyPr wrap="square" lIns="0" tIns="0" rIns="0" bIns="0" rtlCol="0"/>
            <a:lstStyle/>
            <a:p>
              <a:endParaRPr/>
            </a:p>
          </p:txBody>
        </p:sp>
        <p:sp>
          <p:nvSpPr>
            <p:cNvPr id="27" name="object 16">
              <a:extLst>
                <a:ext uri="{FF2B5EF4-FFF2-40B4-BE49-F238E27FC236}">
                  <a16:creationId xmlns:a16="http://schemas.microsoft.com/office/drawing/2014/main" id="{6F7FCC26-4952-0BDC-7BE8-81582B75C457}"/>
                </a:ext>
              </a:extLst>
            </p:cNvPr>
            <p:cNvSpPr/>
            <p:nvPr/>
          </p:nvSpPr>
          <p:spPr>
            <a:xfrm>
              <a:off x="8691621" y="1587165"/>
              <a:ext cx="2720975" cy="680720"/>
            </a:xfrm>
            <a:custGeom>
              <a:avLst/>
              <a:gdLst/>
              <a:ahLst/>
              <a:cxnLst/>
              <a:rect l="l" t="t" r="r" b="b"/>
              <a:pathLst>
                <a:path w="2720975" h="680719">
                  <a:moveTo>
                    <a:pt x="151158" y="0"/>
                  </a:moveTo>
                  <a:lnTo>
                    <a:pt x="2569696" y="0"/>
                  </a:lnTo>
                  <a:lnTo>
                    <a:pt x="2593315" y="2361"/>
                  </a:lnTo>
                  <a:lnTo>
                    <a:pt x="2645276" y="18894"/>
                  </a:lnTo>
                  <a:lnTo>
                    <a:pt x="2697237" y="63770"/>
                  </a:lnTo>
                  <a:lnTo>
                    <a:pt x="2720855" y="151158"/>
                  </a:lnTo>
                  <a:lnTo>
                    <a:pt x="2720855" y="529055"/>
                  </a:lnTo>
                  <a:lnTo>
                    <a:pt x="2718493" y="552673"/>
                  </a:lnTo>
                  <a:lnTo>
                    <a:pt x="2701960" y="604634"/>
                  </a:lnTo>
                  <a:lnTo>
                    <a:pt x="2657085" y="656595"/>
                  </a:lnTo>
                  <a:lnTo>
                    <a:pt x="2569696"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E55752"/>
              </a:solidFill>
            </a:ln>
          </p:spPr>
          <p:txBody>
            <a:bodyPr wrap="square" lIns="0" tIns="0" rIns="0" bIns="0" rtlCol="0"/>
            <a:lstStyle/>
            <a:p>
              <a:endParaRPr/>
            </a:p>
          </p:txBody>
        </p:sp>
        <p:sp>
          <p:nvSpPr>
            <p:cNvPr id="28" name="object 17">
              <a:extLst>
                <a:ext uri="{FF2B5EF4-FFF2-40B4-BE49-F238E27FC236}">
                  <a16:creationId xmlns:a16="http://schemas.microsoft.com/office/drawing/2014/main" id="{3B1419CF-1E77-E458-B6CF-3D438F114193}"/>
                </a:ext>
              </a:extLst>
            </p:cNvPr>
            <p:cNvSpPr/>
            <p:nvPr/>
          </p:nvSpPr>
          <p:spPr>
            <a:xfrm>
              <a:off x="6121925" y="5819607"/>
              <a:ext cx="1965325" cy="680720"/>
            </a:xfrm>
            <a:custGeom>
              <a:avLst/>
              <a:gdLst/>
              <a:ahLst/>
              <a:cxnLst/>
              <a:rect l="l" t="t" r="r" b="b"/>
              <a:pathLst>
                <a:path w="1965325" h="680720">
                  <a:moveTo>
                    <a:pt x="151158" y="0"/>
                  </a:moveTo>
                  <a:lnTo>
                    <a:pt x="1813903" y="0"/>
                  </a:lnTo>
                  <a:lnTo>
                    <a:pt x="1837522" y="2361"/>
                  </a:lnTo>
                  <a:lnTo>
                    <a:pt x="1889483" y="18894"/>
                  </a:lnTo>
                  <a:lnTo>
                    <a:pt x="1941443" y="63770"/>
                  </a:lnTo>
                  <a:lnTo>
                    <a:pt x="1965062" y="151158"/>
                  </a:lnTo>
                  <a:lnTo>
                    <a:pt x="1965062" y="529055"/>
                  </a:lnTo>
                  <a:lnTo>
                    <a:pt x="1962700" y="552673"/>
                  </a:lnTo>
                  <a:lnTo>
                    <a:pt x="1946167" y="604634"/>
                  </a:lnTo>
                  <a:lnTo>
                    <a:pt x="1901292" y="656595"/>
                  </a:lnTo>
                  <a:lnTo>
                    <a:pt x="1813903"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B95DE5"/>
              </a:solidFill>
            </a:ln>
          </p:spPr>
          <p:txBody>
            <a:bodyPr wrap="square" lIns="0" tIns="0" rIns="0" bIns="0" rtlCol="0"/>
            <a:lstStyle/>
            <a:p>
              <a:endParaRPr/>
            </a:p>
          </p:txBody>
        </p:sp>
        <p:sp>
          <p:nvSpPr>
            <p:cNvPr id="29" name="object 18">
              <a:extLst>
                <a:ext uri="{FF2B5EF4-FFF2-40B4-BE49-F238E27FC236}">
                  <a16:creationId xmlns:a16="http://schemas.microsoft.com/office/drawing/2014/main" id="{10A17513-172F-B199-CAD4-F654B0E7E436}"/>
                </a:ext>
              </a:extLst>
            </p:cNvPr>
            <p:cNvSpPr/>
            <p:nvPr/>
          </p:nvSpPr>
          <p:spPr>
            <a:xfrm>
              <a:off x="4005704" y="4156862"/>
              <a:ext cx="1511935" cy="680720"/>
            </a:xfrm>
            <a:custGeom>
              <a:avLst/>
              <a:gdLst/>
              <a:ahLst/>
              <a:cxnLst/>
              <a:rect l="l" t="t" r="r" b="b"/>
              <a:pathLst>
                <a:path w="1511935" h="680720">
                  <a:moveTo>
                    <a:pt x="151158" y="0"/>
                  </a:moveTo>
                  <a:lnTo>
                    <a:pt x="1360427" y="0"/>
                  </a:lnTo>
                  <a:lnTo>
                    <a:pt x="1384046" y="2361"/>
                  </a:lnTo>
                  <a:lnTo>
                    <a:pt x="1436007" y="18894"/>
                  </a:lnTo>
                  <a:lnTo>
                    <a:pt x="1487967" y="63770"/>
                  </a:lnTo>
                  <a:lnTo>
                    <a:pt x="1511586" y="151158"/>
                  </a:lnTo>
                  <a:lnTo>
                    <a:pt x="1511586" y="529055"/>
                  </a:lnTo>
                  <a:lnTo>
                    <a:pt x="1509224" y="552673"/>
                  </a:lnTo>
                  <a:lnTo>
                    <a:pt x="1492691" y="604634"/>
                  </a:lnTo>
                  <a:lnTo>
                    <a:pt x="1447816" y="656595"/>
                  </a:lnTo>
                  <a:lnTo>
                    <a:pt x="1360427"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92BD39"/>
              </a:solidFill>
            </a:ln>
          </p:spPr>
          <p:txBody>
            <a:bodyPr wrap="square" lIns="0" tIns="0" rIns="0" bIns="0" rtlCol="0"/>
            <a:lstStyle/>
            <a:p>
              <a:endParaRPr/>
            </a:p>
          </p:txBody>
        </p:sp>
        <p:sp>
          <p:nvSpPr>
            <p:cNvPr id="30" name="object 19">
              <a:extLst>
                <a:ext uri="{FF2B5EF4-FFF2-40B4-BE49-F238E27FC236}">
                  <a16:creationId xmlns:a16="http://schemas.microsoft.com/office/drawing/2014/main" id="{E55C70BC-A2B5-FDDD-2D83-22ADFA324CF7}"/>
                </a:ext>
              </a:extLst>
            </p:cNvPr>
            <p:cNvSpPr/>
            <p:nvPr/>
          </p:nvSpPr>
          <p:spPr>
            <a:xfrm>
              <a:off x="6424242" y="6499821"/>
              <a:ext cx="227329" cy="302895"/>
            </a:xfrm>
            <a:custGeom>
              <a:avLst/>
              <a:gdLst/>
              <a:ahLst/>
              <a:cxnLst/>
              <a:rect l="l" t="t" r="r" b="b"/>
              <a:pathLst>
                <a:path w="227329" h="302895">
                  <a:moveTo>
                    <a:pt x="0" y="0"/>
                  </a:moveTo>
                  <a:lnTo>
                    <a:pt x="0" y="37789"/>
                  </a:lnTo>
                  <a:lnTo>
                    <a:pt x="0" y="151158"/>
                  </a:lnTo>
                  <a:lnTo>
                    <a:pt x="7706" y="198936"/>
                  </a:lnTo>
                  <a:lnTo>
                    <a:pt x="29164" y="240430"/>
                  </a:lnTo>
                  <a:lnTo>
                    <a:pt x="61886" y="273152"/>
                  </a:lnTo>
                  <a:lnTo>
                    <a:pt x="103380" y="294611"/>
                  </a:lnTo>
                  <a:lnTo>
                    <a:pt x="151158" y="302317"/>
                  </a:lnTo>
                  <a:lnTo>
                    <a:pt x="152418" y="302317"/>
                  </a:lnTo>
                  <a:lnTo>
                    <a:pt x="226737" y="302317"/>
                  </a:lnTo>
                </a:path>
              </a:pathLst>
            </a:custGeom>
            <a:ln w="25193">
              <a:solidFill>
                <a:srgbClr val="969696"/>
              </a:solidFill>
              <a:prstDash val="dash"/>
            </a:ln>
          </p:spPr>
          <p:txBody>
            <a:bodyPr wrap="square" lIns="0" tIns="0" rIns="0" bIns="0" rtlCol="0"/>
            <a:lstStyle/>
            <a:p>
              <a:endParaRPr/>
            </a:p>
          </p:txBody>
        </p:sp>
        <p:sp>
          <p:nvSpPr>
            <p:cNvPr id="31" name="object 20">
              <a:extLst>
                <a:ext uri="{FF2B5EF4-FFF2-40B4-BE49-F238E27FC236}">
                  <a16:creationId xmlns:a16="http://schemas.microsoft.com/office/drawing/2014/main" id="{B172153A-7E76-E13C-68C1-642B02DCF220}"/>
                </a:ext>
              </a:extLst>
            </p:cNvPr>
            <p:cNvSpPr/>
            <p:nvPr/>
          </p:nvSpPr>
          <p:spPr>
            <a:xfrm>
              <a:off x="5517290" y="2154010"/>
              <a:ext cx="454025" cy="1033144"/>
            </a:xfrm>
            <a:custGeom>
              <a:avLst/>
              <a:gdLst/>
              <a:ahLst/>
              <a:cxnLst/>
              <a:rect l="l" t="t" r="r" b="b"/>
              <a:pathLst>
                <a:path w="454025" h="1033144">
                  <a:moveTo>
                    <a:pt x="453475" y="1032917"/>
                  </a:moveTo>
                  <a:lnTo>
                    <a:pt x="420724" y="1032917"/>
                  </a:lnTo>
                  <a:lnTo>
                    <a:pt x="419465" y="1032917"/>
                  </a:lnTo>
                  <a:lnTo>
                    <a:pt x="374277" y="1028362"/>
                  </a:lnTo>
                  <a:lnTo>
                    <a:pt x="332189" y="1015297"/>
                  </a:lnTo>
                  <a:lnTo>
                    <a:pt x="294102" y="994624"/>
                  </a:lnTo>
                  <a:lnTo>
                    <a:pt x="260918" y="967245"/>
                  </a:lnTo>
                  <a:lnTo>
                    <a:pt x="233539" y="934061"/>
                  </a:lnTo>
                  <a:lnTo>
                    <a:pt x="212866" y="895974"/>
                  </a:lnTo>
                  <a:lnTo>
                    <a:pt x="199801" y="853886"/>
                  </a:lnTo>
                  <a:lnTo>
                    <a:pt x="195246" y="808698"/>
                  </a:lnTo>
                  <a:lnTo>
                    <a:pt x="195246" y="807439"/>
                  </a:lnTo>
                  <a:lnTo>
                    <a:pt x="195246" y="773428"/>
                  </a:lnTo>
                  <a:lnTo>
                    <a:pt x="197028" y="711542"/>
                  </a:lnTo>
                  <a:lnTo>
                    <a:pt x="202804" y="643683"/>
                  </a:lnTo>
                  <a:lnTo>
                    <a:pt x="211597" y="589434"/>
                  </a:lnTo>
                  <a:lnTo>
                    <a:pt x="226737" y="516458"/>
                  </a:lnTo>
                  <a:lnTo>
                    <a:pt x="235044" y="477935"/>
                  </a:lnTo>
                  <a:lnTo>
                    <a:pt x="241878" y="443483"/>
                  </a:lnTo>
                  <a:lnTo>
                    <a:pt x="250671" y="389233"/>
                  </a:lnTo>
                  <a:lnTo>
                    <a:pt x="256447" y="321374"/>
                  </a:lnTo>
                  <a:lnTo>
                    <a:pt x="258229" y="259489"/>
                  </a:lnTo>
                  <a:lnTo>
                    <a:pt x="258229" y="258229"/>
                  </a:lnTo>
                  <a:lnTo>
                    <a:pt x="258229" y="224218"/>
                  </a:lnTo>
                  <a:lnTo>
                    <a:pt x="253674" y="179030"/>
                  </a:lnTo>
                  <a:lnTo>
                    <a:pt x="240609" y="136942"/>
                  </a:lnTo>
                  <a:lnTo>
                    <a:pt x="219936" y="98855"/>
                  </a:lnTo>
                  <a:lnTo>
                    <a:pt x="192557" y="65672"/>
                  </a:lnTo>
                  <a:lnTo>
                    <a:pt x="159373" y="38293"/>
                  </a:lnTo>
                  <a:lnTo>
                    <a:pt x="121286" y="17620"/>
                  </a:lnTo>
                  <a:lnTo>
                    <a:pt x="79198" y="4555"/>
                  </a:lnTo>
                  <a:lnTo>
                    <a:pt x="34010" y="0"/>
                  </a:lnTo>
                  <a:lnTo>
                    <a:pt x="32751" y="0"/>
                  </a:lnTo>
                  <a:lnTo>
                    <a:pt x="0" y="0"/>
                  </a:lnTo>
                </a:path>
              </a:pathLst>
            </a:custGeom>
            <a:ln w="25193">
              <a:solidFill>
                <a:srgbClr val="969696"/>
              </a:solidFill>
              <a:prstDash val="dash"/>
            </a:ln>
          </p:spPr>
          <p:txBody>
            <a:bodyPr wrap="square" lIns="0" tIns="0" rIns="0" bIns="0" rtlCol="0"/>
            <a:lstStyle/>
            <a:p>
              <a:endParaRPr/>
            </a:p>
          </p:txBody>
        </p:sp>
        <p:sp>
          <p:nvSpPr>
            <p:cNvPr id="32" name="object 21">
              <a:extLst>
                <a:ext uri="{FF2B5EF4-FFF2-40B4-BE49-F238E27FC236}">
                  <a16:creationId xmlns:a16="http://schemas.microsoft.com/office/drawing/2014/main" id="{153A3F47-FC69-8A82-1E1F-67890658B4FA}"/>
                </a:ext>
              </a:extLst>
            </p:cNvPr>
            <p:cNvSpPr/>
            <p:nvPr/>
          </p:nvSpPr>
          <p:spPr>
            <a:xfrm>
              <a:off x="8993939" y="2267379"/>
              <a:ext cx="227329" cy="1209675"/>
            </a:xfrm>
            <a:custGeom>
              <a:avLst/>
              <a:gdLst/>
              <a:ahLst/>
              <a:cxnLst/>
              <a:rect l="l" t="t" r="r" b="b"/>
              <a:pathLst>
                <a:path w="227329" h="1209675">
                  <a:moveTo>
                    <a:pt x="0" y="0"/>
                  </a:moveTo>
                  <a:lnTo>
                    <a:pt x="0" y="377896"/>
                  </a:lnTo>
                  <a:lnTo>
                    <a:pt x="0" y="755793"/>
                  </a:lnTo>
                  <a:lnTo>
                    <a:pt x="113368" y="755793"/>
                  </a:lnTo>
                  <a:lnTo>
                    <a:pt x="226737" y="755793"/>
                  </a:lnTo>
                </a:path>
                <a:path w="227329" h="1209675">
                  <a:moveTo>
                    <a:pt x="0" y="0"/>
                  </a:moveTo>
                  <a:lnTo>
                    <a:pt x="0" y="151158"/>
                  </a:lnTo>
                  <a:lnTo>
                    <a:pt x="0" y="1058110"/>
                  </a:lnTo>
                  <a:lnTo>
                    <a:pt x="7706" y="1105888"/>
                  </a:lnTo>
                  <a:lnTo>
                    <a:pt x="29164" y="1147382"/>
                  </a:lnTo>
                  <a:lnTo>
                    <a:pt x="61886" y="1180104"/>
                  </a:lnTo>
                  <a:lnTo>
                    <a:pt x="103380" y="1201563"/>
                  </a:lnTo>
                  <a:lnTo>
                    <a:pt x="151158" y="1209269"/>
                  </a:lnTo>
                  <a:lnTo>
                    <a:pt x="152418" y="1209269"/>
                  </a:lnTo>
                  <a:lnTo>
                    <a:pt x="226737" y="1209269"/>
                  </a:lnTo>
                </a:path>
              </a:pathLst>
            </a:custGeom>
            <a:ln w="25193">
              <a:solidFill>
                <a:srgbClr val="969696"/>
              </a:solidFill>
              <a:prstDash val="dash"/>
            </a:ln>
          </p:spPr>
          <p:txBody>
            <a:bodyPr wrap="square" lIns="0" tIns="0" rIns="0" bIns="0" rtlCol="0"/>
            <a:lstStyle/>
            <a:p>
              <a:endParaRPr/>
            </a:p>
          </p:txBody>
        </p:sp>
        <p:sp>
          <p:nvSpPr>
            <p:cNvPr id="33" name="object 22">
              <a:extLst>
                <a:ext uri="{FF2B5EF4-FFF2-40B4-BE49-F238E27FC236}">
                  <a16:creationId xmlns:a16="http://schemas.microsoft.com/office/drawing/2014/main" id="{29EFAB36-FC16-DFDD-937F-DA7634A37615}"/>
                </a:ext>
              </a:extLst>
            </p:cNvPr>
            <p:cNvSpPr/>
            <p:nvPr/>
          </p:nvSpPr>
          <p:spPr>
            <a:xfrm>
              <a:off x="8238146" y="1927272"/>
              <a:ext cx="454025" cy="1259840"/>
            </a:xfrm>
            <a:custGeom>
              <a:avLst/>
              <a:gdLst/>
              <a:ahLst/>
              <a:cxnLst/>
              <a:rect l="l" t="t" r="r" b="b"/>
              <a:pathLst>
                <a:path w="454025" h="1259839">
                  <a:moveTo>
                    <a:pt x="0" y="1259655"/>
                  </a:moveTo>
                  <a:lnTo>
                    <a:pt x="37789" y="1259655"/>
                  </a:lnTo>
                  <a:lnTo>
                    <a:pt x="39049" y="1259655"/>
                  </a:lnTo>
                  <a:lnTo>
                    <a:pt x="86372" y="1255413"/>
                  </a:lnTo>
                  <a:lnTo>
                    <a:pt x="130912" y="1243184"/>
                  </a:lnTo>
                  <a:lnTo>
                    <a:pt x="171925" y="1223711"/>
                  </a:lnTo>
                  <a:lnTo>
                    <a:pt x="208669" y="1197738"/>
                  </a:lnTo>
                  <a:lnTo>
                    <a:pt x="240399" y="1166007"/>
                  </a:lnTo>
                  <a:lnTo>
                    <a:pt x="266373" y="1129263"/>
                  </a:lnTo>
                  <a:lnTo>
                    <a:pt x="285846" y="1088250"/>
                  </a:lnTo>
                  <a:lnTo>
                    <a:pt x="298075" y="1043710"/>
                  </a:lnTo>
                  <a:lnTo>
                    <a:pt x="302317" y="996387"/>
                  </a:lnTo>
                  <a:lnTo>
                    <a:pt x="302317" y="995127"/>
                  </a:lnTo>
                  <a:lnTo>
                    <a:pt x="302317" y="932144"/>
                  </a:lnTo>
                  <a:lnTo>
                    <a:pt x="297694" y="857261"/>
                  </a:lnTo>
                  <a:lnTo>
                    <a:pt x="291755" y="817329"/>
                  </a:lnTo>
                  <a:lnTo>
                    <a:pt x="283422" y="775947"/>
                  </a:lnTo>
                  <a:lnTo>
                    <a:pt x="262849" y="713159"/>
                  </a:lnTo>
                  <a:lnTo>
                    <a:pt x="246587" y="673677"/>
                  </a:lnTo>
                  <a:lnTo>
                    <a:pt x="226737" y="629827"/>
                  </a:lnTo>
                  <a:lnTo>
                    <a:pt x="206888" y="585977"/>
                  </a:lnTo>
                  <a:lnTo>
                    <a:pt x="190626" y="546495"/>
                  </a:lnTo>
                  <a:lnTo>
                    <a:pt x="170053" y="483707"/>
                  </a:lnTo>
                  <a:lnTo>
                    <a:pt x="161720" y="442325"/>
                  </a:lnTo>
                  <a:lnTo>
                    <a:pt x="155781" y="402393"/>
                  </a:lnTo>
                  <a:lnTo>
                    <a:pt x="152254" y="364069"/>
                  </a:lnTo>
                  <a:lnTo>
                    <a:pt x="151158" y="327510"/>
                  </a:lnTo>
                  <a:lnTo>
                    <a:pt x="151158" y="326250"/>
                  </a:lnTo>
                  <a:lnTo>
                    <a:pt x="151158" y="263267"/>
                  </a:lnTo>
                  <a:lnTo>
                    <a:pt x="155400" y="215945"/>
                  </a:lnTo>
                  <a:lnTo>
                    <a:pt x="167629" y="171405"/>
                  </a:lnTo>
                  <a:lnTo>
                    <a:pt x="187102" y="130391"/>
                  </a:lnTo>
                  <a:lnTo>
                    <a:pt x="213075" y="93647"/>
                  </a:lnTo>
                  <a:lnTo>
                    <a:pt x="244806" y="61917"/>
                  </a:lnTo>
                  <a:lnTo>
                    <a:pt x="281550" y="35943"/>
                  </a:lnTo>
                  <a:lnTo>
                    <a:pt x="322563" y="16470"/>
                  </a:lnTo>
                  <a:lnTo>
                    <a:pt x="367103" y="4241"/>
                  </a:lnTo>
                  <a:lnTo>
                    <a:pt x="414426" y="0"/>
                  </a:lnTo>
                  <a:lnTo>
                    <a:pt x="415686" y="0"/>
                  </a:lnTo>
                  <a:lnTo>
                    <a:pt x="453475" y="0"/>
                  </a:lnTo>
                </a:path>
              </a:pathLst>
            </a:custGeom>
            <a:ln w="25193">
              <a:solidFill>
                <a:srgbClr val="969696"/>
              </a:solidFill>
              <a:prstDash val="dash"/>
            </a:ln>
          </p:spPr>
          <p:txBody>
            <a:bodyPr wrap="square" lIns="0" tIns="0" rIns="0" bIns="0" rtlCol="0"/>
            <a:lstStyle/>
            <a:p>
              <a:endParaRPr/>
            </a:p>
          </p:txBody>
        </p:sp>
        <p:sp>
          <p:nvSpPr>
            <p:cNvPr id="34" name="object 23">
              <a:extLst>
                <a:ext uri="{FF2B5EF4-FFF2-40B4-BE49-F238E27FC236}">
                  <a16:creationId xmlns:a16="http://schemas.microsoft.com/office/drawing/2014/main" id="{8D2AF141-3053-E53D-8D21-0098FBA53686}"/>
                </a:ext>
              </a:extLst>
            </p:cNvPr>
            <p:cNvSpPr/>
            <p:nvPr/>
          </p:nvSpPr>
          <p:spPr>
            <a:xfrm>
              <a:off x="4988235" y="2494117"/>
              <a:ext cx="227329" cy="1209675"/>
            </a:xfrm>
            <a:custGeom>
              <a:avLst/>
              <a:gdLst/>
              <a:ahLst/>
              <a:cxnLst/>
              <a:rect l="l" t="t" r="r" b="b"/>
              <a:pathLst>
                <a:path w="227329" h="1209675">
                  <a:moveTo>
                    <a:pt x="226737" y="0"/>
                  </a:moveTo>
                  <a:lnTo>
                    <a:pt x="226737" y="151158"/>
                  </a:lnTo>
                  <a:lnTo>
                    <a:pt x="226737" y="302317"/>
                  </a:lnTo>
                  <a:lnTo>
                    <a:pt x="113368" y="302317"/>
                  </a:lnTo>
                  <a:lnTo>
                    <a:pt x="0" y="302317"/>
                  </a:lnTo>
                </a:path>
                <a:path w="227329" h="1209675">
                  <a:moveTo>
                    <a:pt x="226737" y="0"/>
                  </a:moveTo>
                  <a:lnTo>
                    <a:pt x="226737" y="377896"/>
                  </a:lnTo>
                  <a:lnTo>
                    <a:pt x="226737" y="755793"/>
                  </a:lnTo>
                  <a:lnTo>
                    <a:pt x="113368" y="755793"/>
                  </a:lnTo>
                  <a:lnTo>
                    <a:pt x="0" y="755793"/>
                  </a:lnTo>
                </a:path>
                <a:path w="227329" h="1209675">
                  <a:moveTo>
                    <a:pt x="226737" y="0"/>
                  </a:moveTo>
                  <a:lnTo>
                    <a:pt x="226737" y="151158"/>
                  </a:lnTo>
                  <a:lnTo>
                    <a:pt x="226737" y="1058110"/>
                  </a:lnTo>
                  <a:lnTo>
                    <a:pt x="219031" y="1105888"/>
                  </a:lnTo>
                  <a:lnTo>
                    <a:pt x="197573" y="1147382"/>
                  </a:lnTo>
                  <a:lnTo>
                    <a:pt x="164851" y="1180104"/>
                  </a:lnTo>
                  <a:lnTo>
                    <a:pt x="123357" y="1201562"/>
                  </a:lnTo>
                  <a:lnTo>
                    <a:pt x="75579" y="1209269"/>
                  </a:lnTo>
                  <a:lnTo>
                    <a:pt x="74319" y="1209269"/>
                  </a:lnTo>
                  <a:lnTo>
                    <a:pt x="0" y="1209269"/>
                  </a:lnTo>
                </a:path>
              </a:pathLst>
            </a:custGeom>
            <a:ln w="25193">
              <a:solidFill>
                <a:srgbClr val="969696"/>
              </a:solidFill>
              <a:prstDash val="dash"/>
            </a:ln>
          </p:spPr>
          <p:txBody>
            <a:bodyPr wrap="square" lIns="0" tIns="0" rIns="0" bIns="0" rtlCol="0"/>
            <a:lstStyle/>
            <a:p>
              <a:endParaRPr/>
            </a:p>
          </p:txBody>
        </p:sp>
        <p:sp>
          <p:nvSpPr>
            <p:cNvPr id="35" name="object 24">
              <a:extLst>
                <a:ext uri="{FF2B5EF4-FFF2-40B4-BE49-F238E27FC236}">
                  <a16:creationId xmlns:a16="http://schemas.microsoft.com/office/drawing/2014/main" id="{16CCC118-F697-858D-F748-2843D0B0656B}"/>
                </a:ext>
              </a:extLst>
            </p:cNvPr>
            <p:cNvSpPr/>
            <p:nvPr/>
          </p:nvSpPr>
          <p:spPr>
            <a:xfrm>
              <a:off x="5517290" y="3917528"/>
              <a:ext cx="454025" cy="579755"/>
            </a:xfrm>
            <a:custGeom>
              <a:avLst/>
              <a:gdLst/>
              <a:ahLst/>
              <a:cxnLst/>
              <a:rect l="l" t="t" r="r" b="b"/>
              <a:pathLst>
                <a:path w="454025" h="579754">
                  <a:moveTo>
                    <a:pt x="453475" y="0"/>
                  </a:moveTo>
                  <a:lnTo>
                    <a:pt x="425763" y="0"/>
                  </a:lnTo>
                  <a:lnTo>
                    <a:pt x="424503" y="0"/>
                  </a:lnTo>
                  <a:lnTo>
                    <a:pt x="379348" y="5178"/>
                  </a:lnTo>
                  <a:lnTo>
                    <a:pt x="337866" y="19936"/>
                  </a:lnTo>
                  <a:lnTo>
                    <a:pt x="301235" y="43105"/>
                  </a:lnTo>
                  <a:lnTo>
                    <a:pt x="270629" y="73515"/>
                  </a:lnTo>
                  <a:lnTo>
                    <a:pt x="247227" y="109998"/>
                  </a:lnTo>
                  <a:lnTo>
                    <a:pt x="232204" y="151384"/>
                  </a:lnTo>
                  <a:lnTo>
                    <a:pt x="226737" y="196506"/>
                  </a:lnTo>
                  <a:lnTo>
                    <a:pt x="226737" y="199025"/>
                  </a:lnTo>
                  <a:lnTo>
                    <a:pt x="226737" y="382935"/>
                  </a:lnTo>
                  <a:lnTo>
                    <a:pt x="221193" y="427930"/>
                  </a:lnTo>
                  <a:lnTo>
                    <a:pt x="206200" y="469222"/>
                  </a:lnTo>
                  <a:lnTo>
                    <a:pt x="182923" y="505650"/>
                  </a:lnTo>
                  <a:lnTo>
                    <a:pt x="152525" y="536048"/>
                  </a:lnTo>
                  <a:lnTo>
                    <a:pt x="116168" y="559255"/>
                  </a:lnTo>
                  <a:lnTo>
                    <a:pt x="75015" y="574107"/>
                  </a:lnTo>
                  <a:lnTo>
                    <a:pt x="30231" y="579441"/>
                  </a:lnTo>
                  <a:lnTo>
                    <a:pt x="28972" y="579441"/>
                  </a:lnTo>
                  <a:lnTo>
                    <a:pt x="0" y="579441"/>
                  </a:lnTo>
                </a:path>
              </a:pathLst>
            </a:custGeom>
            <a:ln w="25193">
              <a:solidFill>
                <a:srgbClr val="969696"/>
              </a:solidFill>
              <a:prstDash val="dash"/>
            </a:ln>
          </p:spPr>
          <p:txBody>
            <a:bodyPr wrap="square" lIns="0" tIns="0" rIns="0" bIns="0" rtlCol="0"/>
            <a:lstStyle/>
            <a:p>
              <a:endParaRPr/>
            </a:p>
          </p:txBody>
        </p:sp>
        <p:sp>
          <p:nvSpPr>
            <p:cNvPr id="37" name="object 26">
              <a:extLst>
                <a:ext uri="{FF2B5EF4-FFF2-40B4-BE49-F238E27FC236}">
                  <a16:creationId xmlns:a16="http://schemas.microsoft.com/office/drawing/2014/main" id="{8CB007EB-E0EE-534D-274A-053E5A6DB5B1}"/>
                </a:ext>
              </a:extLst>
            </p:cNvPr>
            <p:cNvSpPr/>
            <p:nvPr/>
          </p:nvSpPr>
          <p:spPr>
            <a:xfrm>
              <a:off x="7104456" y="4648128"/>
              <a:ext cx="0" cy="1171575"/>
            </a:xfrm>
            <a:custGeom>
              <a:avLst/>
              <a:gdLst/>
              <a:ahLst/>
              <a:cxnLst/>
              <a:rect l="l" t="t" r="r" b="b"/>
              <a:pathLst>
                <a:path h="1171575">
                  <a:moveTo>
                    <a:pt x="0" y="0"/>
                  </a:moveTo>
                  <a:lnTo>
                    <a:pt x="0" y="585739"/>
                  </a:lnTo>
                  <a:lnTo>
                    <a:pt x="0" y="1171479"/>
                  </a:lnTo>
                </a:path>
              </a:pathLst>
            </a:custGeom>
            <a:ln w="25193">
              <a:solidFill>
                <a:srgbClr val="969696"/>
              </a:solidFill>
              <a:prstDash val="dash"/>
            </a:ln>
          </p:spPr>
          <p:txBody>
            <a:bodyPr wrap="square" lIns="0" tIns="0" rIns="0" bIns="0" rtlCol="0"/>
            <a:lstStyle/>
            <a:p>
              <a:endParaRPr/>
            </a:p>
          </p:txBody>
        </p:sp>
        <p:sp>
          <p:nvSpPr>
            <p:cNvPr id="38" name="object 27">
              <a:extLst>
                <a:ext uri="{FF2B5EF4-FFF2-40B4-BE49-F238E27FC236}">
                  <a16:creationId xmlns:a16="http://schemas.microsoft.com/office/drawing/2014/main" id="{49950A5A-6C6C-51EA-BF87-6DCA7E9FC0C6}"/>
                </a:ext>
              </a:extLst>
            </p:cNvPr>
            <p:cNvSpPr/>
            <p:nvPr/>
          </p:nvSpPr>
          <p:spPr>
            <a:xfrm>
              <a:off x="8993939" y="2267379"/>
              <a:ext cx="227329" cy="302895"/>
            </a:xfrm>
            <a:custGeom>
              <a:avLst/>
              <a:gdLst/>
              <a:ahLst/>
              <a:cxnLst/>
              <a:rect l="l" t="t" r="r" b="b"/>
              <a:pathLst>
                <a:path w="227329" h="302894">
                  <a:moveTo>
                    <a:pt x="0" y="0"/>
                  </a:moveTo>
                  <a:lnTo>
                    <a:pt x="0" y="151158"/>
                  </a:lnTo>
                  <a:lnTo>
                    <a:pt x="0" y="302317"/>
                  </a:lnTo>
                  <a:lnTo>
                    <a:pt x="113368" y="302317"/>
                  </a:lnTo>
                  <a:lnTo>
                    <a:pt x="226737" y="302317"/>
                  </a:lnTo>
                </a:path>
              </a:pathLst>
            </a:custGeom>
            <a:ln w="25193">
              <a:solidFill>
                <a:srgbClr val="969696"/>
              </a:solidFill>
              <a:prstDash val="dash"/>
            </a:ln>
          </p:spPr>
          <p:txBody>
            <a:bodyPr wrap="square" lIns="0" tIns="0" rIns="0" bIns="0" rtlCol="0"/>
            <a:lstStyle/>
            <a:p>
              <a:endParaRPr/>
            </a:p>
          </p:txBody>
        </p:sp>
        <p:sp>
          <p:nvSpPr>
            <p:cNvPr id="40" name="object 29">
              <a:extLst>
                <a:ext uri="{FF2B5EF4-FFF2-40B4-BE49-F238E27FC236}">
                  <a16:creationId xmlns:a16="http://schemas.microsoft.com/office/drawing/2014/main" id="{CB1F215C-D6EE-CDA7-E5AA-8AD7095D0F64}"/>
                </a:ext>
              </a:extLst>
            </p:cNvPr>
            <p:cNvSpPr/>
            <p:nvPr/>
          </p:nvSpPr>
          <p:spPr>
            <a:xfrm>
              <a:off x="4988235" y="4837076"/>
              <a:ext cx="227329" cy="302895"/>
            </a:xfrm>
            <a:custGeom>
              <a:avLst/>
              <a:gdLst/>
              <a:ahLst/>
              <a:cxnLst/>
              <a:rect l="l" t="t" r="r" b="b"/>
              <a:pathLst>
                <a:path w="227329" h="302895">
                  <a:moveTo>
                    <a:pt x="226737" y="0"/>
                  </a:moveTo>
                  <a:lnTo>
                    <a:pt x="226737" y="37789"/>
                  </a:lnTo>
                  <a:lnTo>
                    <a:pt x="226737" y="151158"/>
                  </a:lnTo>
                  <a:lnTo>
                    <a:pt x="219031" y="198936"/>
                  </a:lnTo>
                  <a:lnTo>
                    <a:pt x="197573" y="240430"/>
                  </a:lnTo>
                  <a:lnTo>
                    <a:pt x="164851" y="273152"/>
                  </a:lnTo>
                  <a:lnTo>
                    <a:pt x="123357" y="294611"/>
                  </a:lnTo>
                  <a:lnTo>
                    <a:pt x="75579" y="302317"/>
                  </a:lnTo>
                  <a:lnTo>
                    <a:pt x="74319" y="302317"/>
                  </a:lnTo>
                  <a:lnTo>
                    <a:pt x="0" y="302317"/>
                  </a:lnTo>
                </a:path>
              </a:pathLst>
            </a:custGeom>
            <a:ln w="25193">
              <a:solidFill>
                <a:srgbClr val="969696"/>
              </a:solidFill>
              <a:prstDash val="dash"/>
            </a:ln>
          </p:spPr>
          <p:txBody>
            <a:bodyPr wrap="square" lIns="0" tIns="0" rIns="0" bIns="0" rtlCol="0"/>
            <a:lstStyle/>
            <a:p>
              <a:endParaRPr/>
            </a:p>
          </p:txBody>
        </p:sp>
        <p:pic>
          <p:nvPicPr>
            <p:cNvPr id="42" name="object 31">
              <a:extLst>
                <a:ext uri="{FF2B5EF4-FFF2-40B4-BE49-F238E27FC236}">
                  <a16:creationId xmlns:a16="http://schemas.microsoft.com/office/drawing/2014/main" id="{3FA1781B-03CA-CCB6-A8DA-65155A4F2AE2}"/>
                </a:ext>
              </a:extLst>
            </p:cNvPr>
            <p:cNvPicPr/>
            <p:nvPr/>
          </p:nvPicPr>
          <p:blipFill>
            <a:blip r:embed="rId3" cstate="print"/>
            <a:stretch>
              <a:fillRect/>
            </a:stretch>
          </p:blipFill>
          <p:spPr>
            <a:xfrm>
              <a:off x="7047318" y="2758645"/>
              <a:ext cx="114275" cy="114275"/>
            </a:xfrm>
            <a:prstGeom prst="rect">
              <a:avLst/>
            </a:prstGeom>
          </p:spPr>
        </p:pic>
        <p:pic>
          <p:nvPicPr>
            <p:cNvPr id="44" name="object 33">
              <a:extLst>
                <a:ext uri="{FF2B5EF4-FFF2-40B4-BE49-F238E27FC236}">
                  <a16:creationId xmlns:a16="http://schemas.microsoft.com/office/drawing/2014/main" id="{B3B9AA0B-CDD1-7C56-C27D-5D46446E1FC4}"/>
                </a:ext>
              </a:extLst>
            </p:cNvPr>
            <p:cNvPicPr/>
            <p:nvPr/>
          </p:nvPicPr>
          <p:blipFill>
            <a:blip r:embed="rId3" cstate="print"/>
            <a:stretch>
              <a:fillRect/>
            </a:stretch>
          </p:blipFill>
          <p:spPr>
            <a:xfrm>
              <a:off x="6833479" y="2821023"/>
              <a:ext cx="114275" cy="114275"/>
            </a:xfrm>
            <a:prstGeom prst="rect">
              <a:avLst/>
            </a:prstGeom>
          </p:spPr>
        </p:pic>
        <p:sp>
          <p:nvSpPr>
            <p:cNvPr id="47" name="object 36">
              <a:extLst>
                <a:ext uri="{FF2B5EF4-FFF2-40B4-BE49-F238E27FC236}">
                  <a16:creationId xmlns:a16="http://schemas.microsoft.com/office/drawing/2014/main" id="{D5306094-E9E4-0620-280A-26041DA795C9}"/>
                </a:ext>
              </a:extLst>
            </p:cNvPr>
            <p:cNvSpPr/>
            <p:nvPr/>
          </p:nvSpPr>
          <p:spPr>
            <a:xfrm>
              <a:off x="8850653" y="1746197"/>
              <a:ext cx="362585" cy="362585"/>
            </a:xfrm>
            <a:custGeom>
              <a:avLst/>
              <a:gdLst/>
              <a:ahLst/>
              <a:cxnLst/>
              <a:rect l="l" t="t" r="r" b="b"/>
              <a:pathLst>
                <a:path w="362584" h="362585">
                  <a:moveTo>
                    <a:pt x="362150" y="101843"/>
                  </a:moveTo>
                  <a:lnTo>
                    <a:pt x="101858" y="362150"/>
                  </a:lnTo>
                  <a:lnTo>
                    <a:pt x="0" y="260307"/>
                  </a:lnTo>
                  <a:lnTo>
                    <a:pt x="113180" y="147127"/>
                  </a:lnTo>
                  <a:lnTo>
                    <a:pt x="118832" y="152780"/>
                  </a:lnTo>
                  <a:lnTo>
                    <a:pt x="123836" y="156898"/>
                  </a:lnTo>
                  <a:lnTo>
                    <a:pt x="129651" y="159496"/>
                  </a:lnTo>
                  <a:lnTo>
                    <a:pt x="135945" y="160474"/>
                  </a:lnTo>
                  <a:lnTo>
                    <a:pt x="142383" y="159735"/>
                  </a:lnTo>
                  <a:lnTo>
                    <a:pt x="150915" y="157560"/>
                  </a:lnTo>
                  <a:lnTo>
                    <a:pt x="157572" y="150890"/>
                  </a:lnTo>
                  <a:lnTo>
                    <a:pt x="159731" y="142355"/>
                  </a:lnTo>
                  <a:lnTo>
                    <a:pt x="160459" y="135915"/>
                  </a:lnTo>
                  <a:lnTo>
                    <a:pt x="159468" y="129623"/>
                  </a:lnTo>
                  <a:lnTo>
                    <a:pt x="156860" y="123812"/>
                  </a:lnTo>
                  <a:lnTo>
                    <a:pt x="152733" y="118816"/>
                  </a:lnTo>
                  <a:lnTo>
                    <a:pt x="147080" y="113180"/>
                  </a:lnTo>
                  <a:lnTo>
                    <a:pt x="260292" y="0"/>
                  </a:lnTo>
                  <a:lnTo>
                    <a:pt x="362150" y="101843"/>
                  </a:lnTo>
                  <a:close/>
                </a:path>
              </a:pathLst>
            </a:custGeom>
            <a:ln w="25193">
              <a:solidFill>
                <a:srgbClr val="E55752"/>
              </a:solidFill>
            </a:ln>
          </p:spPr>
          <p:txBody>
            <a:bodyPr wrap="square" lIns="0" tIns="0" rIns="0" bIns="0" rtlCol="0"/>
            <a:lstStyle/>
            <a:p>
              <a:endParaRPr/>
            </a:p>
          </p:txBody>
        </p:sp>
        <p:pic>
          <p:nvPicPr>
            <p:cNvPr id="48" name="object 37">
              <a:extLst>
                <a:ext uri="{FF2B5EF4-FFF2-40B4-BE49-F238E27FC236}">
                  <a16:creationId xmlns:a16="http://schemas.microsoft.com/office/drawing/2014/main" id="{95D05FC7-578F-07AD-B971-C97629E2CD6A}"/>
                </a:ext>
              </a:extLst>
            </p:cNvPr>
            <p:cNvPicPr/>
            <p:nvPr/>
          </p:nvPicPr>
          <p:blipFill>
            <a:blip r:embed="rId4" cstate="print"/>
            <a:stretch>
              <a:fillRect/>
            </a:stretch>
          </p:blipFill>
          <p:spPr>
            <a:xfrm>
              <a:off x="8860950" y="1756227"/>
              <a:ext cx="319177" cy="319459"/>
            </a:xfrm>
            <a:prstGeom prst="rect">
              <a:avLst/>
            </a:prstGeom>
          </p:spPr>
        </p:pic>
        <p:sp>
          <p:nvSpPr>
            <p:cNvPr id="49" name="object 38">
              <a:extLst>
                <a:ext uri="{FF2B5EF4-FFF2-40B4-BE49-F238E27FC236}">
                  <a16:creationId xmlns:a16="http://schemas.microsoft.com/office/drawing/2014/main" id="{529A8B46-24BD-076D-DA61-AA14CC4932C0}"/>
                </a:ext>
              </a:extLst>
            </p:cNvPr>
            <p:cNvSpPr/>
            <p:nvPr/>
          </p:nvSpPr>
          <p:spPr>
            <a:xfrm>
              <a:off x="5057876" y="1978558"/>
              <a:ext cx="238760" cy="148590"/>
            </a:xfrm>
            <a:custGeom>
              <a:avLst/>
              <a:gdLst/>
              <a:ahLst/>
              <a:cxnLst/>
              <a:rect l="l" t="t" r="r" b="b"/>
              <a:pathLst>
                <a:path w="238760" h="148589">
                  <a:moveTo>
                    <a:pt x="0" y="148459"/>
                  </a:moveTo>
                  <a:lnTo>
                    <a:pt x="0" y="114718"/>
                  </a:lnTo>
                  <a:lnTo>
                    <a:pt x="10117" y="69372"/>
                  </a:lnTo>
                  <a:lnTo>
                    <a:pt x="35926" y="32683"/>
                  </a:lnTo>
                  <a:lnTo>
                    <a:pt x="73599" y="8332"/>
                  </a:lnTo>
                  <a:lnTo>
                    <a:pt x="119307" y="0"/>
                  </a:lnTo>
                  <a:lnTo>
                    <a:pt x="165015" y="8332"/>
                  </a:lnTo>
                  <a:lnTo>
                    <a:pt x="202687" y="32683"/>
                  </a:lnTo>
                  <a:lnTo>
                    <a:pt x="228496" y="69372"/>
                  </a:lnTo>
                  <a:lnTo>
                    <a:pt x="238614" y="114718"/>
                  </a:lnTo>
                  <a:lnTo>
                    <a:pt x="238614" y="148459"/>
                  </a:lnTo>
                </a:path>
              </a:pathLst>
            </a:custGeom>
            <a:ln w="25193">
              <a:solidFill>
                <a:srgbClr val="DE58A9"/>
              </a:solidFill>
            </a:ln>
          </p:spPr>
          <p:txBody>
            <a:bodyPr wrap="square" lIns="0" tIns="0" rIns="0" bIns="0" rtlCol="0"/>
            <a:lstStyle/>
            <a:p>
              <a:endParaRPr/>
            </a:p>
          </p:txBody>
        </p:sp>
        <p:pic>
          <p:nvPicPr>
            <p:cNvPr id="50" name="object 39">
              <a:extLst>
                <a:ext uri="{FF2B5EF4-FFF2-40B4-BE49-F238E27FC236}">
                  <a16:creationId xmlns:a16="http://schemas.microsoft.com/office/drawing/2014/main" id="{27BAB6D7-48C6-3C64-7CE2-74C80FA7A64B}"/>
                </a:ext>
              </a:extLst>
            </p:cNvPr>
            <p:cNvPicPr/>
            <p:nvPr/>
          </p:nvPicPr>
          <p:blipFill>
            <a:blip r:embed="rId5" cstate="print"/>
            <a:stretch>
              <a:fillRect/>
            </a:stretch>
          </p:blipFill>
          <p:spPr>
            <a:xfrm>
              <a:off x="4989135" y="2114421"/>
              <a:ext cx="376097" cy="227637"/>
            </a:xfrm>
            <a:prstGeom prst="rect">
              <a:avLst/>
            </a:prstGeom>
          </p:spPr>
        </p:pic>
        <p:pic>
          <p:nvPicPr>
            <p:cNvPr id="52" name="object 41">
              <a:extLst>
                <a:ext uri="{FF2B5EF4-FFF2-40B4-BE49-F238E27FC236}">
                  <a16:creationId xmlns:a16="http://schemas.microsoft.com/office/drawing/2014/main" id="{0BE50D33-FF47-6C91-F950-17DA5DDB05F5}"/>
                </a:ext>
              </a:extLst>
            </p:cNvPr>
            <p:cNvPicPr/>
            <p:nvPr/>
          </p:nvPicPr>
          <p:blipFill>
            <a:blip r:embed="rId6" cstate="print"/>
            <a:stretch>
              <a:fillRect/>
            </a:stretch>
          </p:blipFill>
          <p:spPr>
            <a:xfrm>
              <a:off x="4987448" y="4303864"/>
              <a:ext cx="379471" cy="386210"/>
            </a:xfrm>
            <a:prstGeom prst="rect">
              <a:avLst/>
            </a:prstGeom>
          </p:spPr>
        </p:pic>
        <p:sp>
          <p:nvSpPr>
            <p:cNvPr id="53" name="object 42">
              <a:extLst>
                <a:ext uri="{FF2B5EF4-FFF2-40B4-BE49-F238E27FC236}">
                  <a16:creationId xmlns:a16="http://schemas.microsoft.com/office/drawing/2014/main" id="{426FF0F9-0E94-207B-BAC0-262E50A74BA6}"/>
                </a:ext>
              </a:extLst>
            </p:cNvPr>
            <p:cNvSpPr/>
            <p:nvPr/>
          </p:nvSpPr>
          <p:spPr>
            <a:xfrm>
              <a:off x="6294072" y="6174657"/>
              <a:ext cx="299720" cy="157480"/>
            </a:xfrm>
            <a:custGeom>
              <a:avLst/>
              <a:gdLst/>
              <a:ahLst/>
              <a:cxnLst/>
              <a:rect l="l" t="t" r="r" b="b"/>
              <a:pathLst>
                <a:path w="299720" h="157479">
                  <a:moveTo>
                    <a:pt x="0" y="157456"/>
                  </a:moveTo>
                  <a:lnTo>
                    <a:pt x="0" y="0"/>
                  </a:lnTo>
                </a:path>
                <a:path w="299720" h="157479">
                  <a:moveTo>
                    <a:pt x="0" y="31491"/>
                  </a:moveTo>
                  <a:lnTo>
                    <a:pt x="110219" y="31491"/>
                  </a:lnTo>
                  <a:lnTo>
                    <a:pt x="128606" y="35203"/>
                  </a:lnTo>
                  <a:lnTo>
                    <a:pt x="143621" y="45326"/>
                  </a:lnTo>
                  <a:lnTo>
                    <a:pt x="153744" y="60341"/>
                  </a:lnTo>
                  <a:lnTo>
                    <a:pt x="157456" y="78728"/>
                  </a:lnTo>
                  <a:lnTo>
                    <a:pt x="251931" y="78728"/>
                  </a:lnTo>
                  <a:lnTo>
                    <a:pt x="270317" y="82440"/>
                  </a:lnTo>
                  <a:lnTo>
                    <a:pt x="285332" y="92563"/>
                  </a:lnTo>
                  <a:lnTo>
                    <a:pt x="295456" y="107578"/>
                  </a:lnTo>
                  <a:lnTo>
                    <a:pt x="299168" y="125965"/>
                  </a:lnTo>
                  <a:lnTo>
                    <a:pt x="0" y="125965"/>
                  </a:lnTo>
                  <a:lnTo>
                    <a:pt x="0" y="31491"/>
                  </a:lnTo>
                  <a:close/>
                </a:path>
                <a:path w="299720" h="157479">
                  <a:moveTo>
                    <a:pt x="157456" y="78728"/>
                  </a:moveTo>
                  <a:lnTo>
                    <a:pt x="110219" y="78728"/>
                  </a:lnTo>
                </a:path>
              </a:pathLst>
            </a:custGeom>
            <a:ln w="25193">
              <a:solidFill>
                <a:srgbClr val="B95DE5"/>
              </a:solidFill>
            </a:ln>
          </p:spPr>
          <p:txBody>
            <a:bodyPr wrap="square" lIns="0" tIns="0" rIns="0" bIns="0" rtlCol="0"/>
            <a:lstStyle/>
            <a:p>
              <a:endParaRPr/>
            </a:p>
          </p:txBody>
        </p:sp>
        <p:pic>
          <p:nvPicPr>
            <p:cNvPr id="54" name="object 43">
              <a:extLst>
                <a:ext uri="{FF2B5EF4-FFF2-40B4-BE49-F238E27FC236}">
                  <a16:creationId xmlns:a16="http://schemas.microsoft.com/office/drawing/2014/main" id="{36549D8B-C2E8-DA15-E330-372F653262E3}"/>
                </a:ext>
              </a:extLst>
            </p:cNvPr>
            <p:cNvPicPr/>
            <p:nvPr/>
          </p:nvPicPr>
          <p:blipFill>
            <a:blip r:embed="rId7" cstate="print"/>
            <a:stretch>
              <a:fillRect/>
            </a:stretch>
          </p:blipFill>
          <p:spPr>
            <a:xfrm>
              <a:off x="6446758" y="5973161"/>
              <a:ext cx="198442" cy="193937"/>
            </a:xfrm>
            <a:prstGeom prst="rect">
              <a:avLst/>
            </a:prstGeom>
          </p:spPr>
        </p:pic>
      </p:grpSp>
      <p:sp>
        <p:nvSpPr>
          <p:cNvPr id="3" name="object 11">
            <a:extLst>
              <a:ext uri="{FF2B5EF4-FFF2-40B4-BE49-F238E27FC236}">
                <a16:creationId xmlns:a16="http://schemas.microsoft.com/office/drawing/2014/main" id="{4EE94668-9D95-F2A2-EA00-899FA20327DB}"/>
              </a:ext>
            </a:extLst>
          </p:cNvPr>
          <p:cNvSpPr txBox="1"/>
          <p:nvPr/>
        </p:nvSpPr>
        <p:spPr>
          <a:xfrm>
            <a:off x="9523036" y="2509505"/>
            <a:ext cx="2413991" cy="3017493"/>
          </a:xfrm>
          <a:prstGeom prst="rect">
            <a:avLst/>
          </a:prstGeom>
        </p:spPr>
        <p:txBody>
          <a:bodyPr vert="horz" wrap="square" lIns="0" tIns="16510" rIns="0" bIns="0" rtlCol="0">
            <a:spAutoFit/>
          </a:bodyPr>
          <a:lstStyle/>
          <a:p>
            <a:pPr marL="12700">
              <a:lnSpc>
                <a:spcPct val="100000"/>
              </a:lnSpc>
            </a:pPr>
            <a:r>
              <a:rPr lang="es-CO" sz="1950" dirty="0">
                <a:solidFill>
                  <a:srgbClr val="474747"/>
                </a:solidFill>
                <a:latin typeface="Roboto"/>
                <a:cs typeface="Roboto"/>
              </a:rPr>
              <a:t>Omar </a:t>
            </a:r>
            <a:r>
              <a:rPr lang="es-CO" sz="1950" dirty="0" err="1">
                <a:solidFill>
                  <a:srgbClr val="474747"/>
                </a:solidFill>
                <a:latin typeface="Roboto"/>
                <a:cs typeface="Roboto"/>
              </a:rPr>
              <a:t>Catellanos</a:t>
            </a:r>
            <a:endParaRPr lang="es-CO" sz="1950" dirty="0">
              <a:solidFill>
                <a:srgbClr val="474747"/>
              </a:solidFill>
              <a:latin typeface="Roboto"/>
              <a:cs typeface="Roboto"/>
            </a:endParaRPr>
          </a:p>
          <a:p>
            <a:pPr marL="12700">
              <a:lnSpc>
                <a:spcPct val="100000"/>
              </a:lnSpc>
            </a:pPr>
            <a:r>
              <a:rPr lang="es-CO" sz="1950" dirty="0">
                <a:solidFill>
                  <a:srgbClr val="474747"/>
                </a:solidFill>
                <a:latin typeface="Roboto"/>
                <a:cs typeface="Roboto"/>
              </a:rPr>
              <a:t>Luis morales</a:t>
            </a:r>
          </a:p>
          <a:p>
            <a:pPr marL="12700">
              <a:lnSpc>
                <a:spcPct val="100000"/>
              </a:lnSpc>
            </a:pPr>
            <a:r>
              <a:rPr lang="es-CO" sz="1950" dirty="0" err="1">
                <a:solidFill>
                  <a:srgbClr val="474747"/>
                </a:solidFill>
                <a:latin typeface="Roboto"/>
                <a:cs typeface="Roboto"/>
              </a:rPr>
              <a:t>Haggi</a:t>
            </a:r>
            <a:r>
              <a:rPr lang="es-CO" sz="1950" dirty="0">
                <a:solidFill>
                  <a:srgbClr val="474747"/>
                </a:solidFill>
                <a:latin typeface="Roboto"/>
                <a:cs typeface="Roboto"/>
              </a:rPr>
              <a:t> Montañez</a:t>
            </a:r>
          </a:p>
          <a:p>
            <a:pPr marL="12700">
              <a:lnSpc>
                <a:spcPct val="100000"/>
              </a:lnSpc>
            </a:pPr>
            <a:r>
              <a:rPr lang="es-CO" sz="1950" dirty="0">
                <a:solidFill>
                  <a:srgbClr val="474747"/>
                </a:solidFill>
                <a:latin typeface="Roboto"/>
                <a:cs typeface="Roboto"/>
              </a:rPr>
              <a:t>Adelmo Montañez</a:t>
            </a:r>
          </a:p>
          <a:p>
            <a:pPr marL="12700">
              <a:lnSpc>
                <a:spcPct val="100000"/>
              </a:lnSpc>
            </a:pPr>
            <a:r>
              <a:rPr lang="es-CO" sz="1950" dirty="0">
                <a:solidFill>
                  <a:srgbClr val="474747"/>
                </a:solidFill>
                <a:latin typeface="Roboto"/>
                <a:cs typeface="Roboto"/>
              </a:rPr>
              <a:t>Norbey </a:t>
            </a:r>
            <a:r>
              <a:rPr lang="es-CO" sz="1950" dirty="0" err="1">
                <a:solidFill>
                  <a:srgbClr val="474747"/>
                </a:solidFill>
                <a:latin typeface="Roboto"/>
                <a:cs typeface="Roboto"/>
              </a:rPr>
              <a:t>Martinez</a:t>
            </a:r>
            <a:endParaRPr lang="es-CO" sz="1950" dirty="0">
              <a:solidFill>
                <a:srgbClr val="474747"/>
              </a:solidFill>
              <a:latin typeface="Roboto"/>
              <a:cs typeface="Roboto"/>
            </a:endParaRPr>
          </a:p>
          <a:p>
            <a:pPr marL="12700">
              <a:lnSpc>
                <a:spcPct val="100000"/>
              </a:lnSpc>
            </a:pPr>
            <a:r>
              <a:rPr lang="es-CO" sz="1950" dirty="0">
                <a:solidFill>
                  <a:srgbClr val="474747"/>
                </a:solidFill>
                <a:latin typeface="Roboto"/>
                <a:cs typeface="Roboto"/>
              </a:rPr>
              <a:t>Milena Sierra</a:t>
            </a:r>
          </a:p>
          <a:p>
            <a:pPr marL="12700">
              <a:lnSpc>
                <a:spcPct val="100000"/>
              </a:lnSpc>
            </a:pPr>
            <a:r>
              <a:rPr lang="es-CO" sz="1950" dirty="0" err="1">
                <a:solidFill>
                  <a:srgbClr val="474747"/>
                </a:solidFill>
                <a:latin typeface="Roboto"/>
                <a:cs typeface="Roboto"/>
              </a:rPr>
              <a:t>Marlón</a:t>
            </a:r>
            <a:r>
              <a:rPr lang="es-CO" sz="1950" dirty="0">
                <a:solidFill>
                  <a:srgbClr val="474747"/>
                </a:solidFill>
                <a:latin typeface="Roboto"/>
                <a:cs typeface="Roboto"/>
              </a:rPr>
              <a:t> Castellanos</a:t>
            </a:r>
          </a:p>
          <a:p>
            <a:pPr marL="12700">
              <a:lnSpc>
                <a:spcPct val="100000"/>
              </a:lnSpc>
            </a:pPr>
            <a:r>
              <a:rPr lang="es-CO" sz="1950" dirty="0">
                <a:solidFill>
                  <a:srgbClr val="474747"/>
                </a:solidFill>
                <a:latin typeface="Roboto"/>
                <a:cs typeface="Roboto"/>
              </a:rPr>
              <a:t>Diego </a:t>
            </a:r>
            <a:r>
              <a:rPr lang="es-CO" sz="1950" dirty="0" err="1">
                <a:solidFill>
                  <a:srgbClr val="474747"/>
                </a:solidFill>
                <a:latin typeface="Roboto"/>
                <a:cs typeface="Roboto"/>
              </a:rPr>
              <a:t>Millan</a:t>
            </a:r>
            <a:endParaRPr lang="es-CO" sz="1950" dirty="0">
              <a:solidFill>
                <a:srgbClr val="474747"/>
              </a:solidFill>
              <a:latin typeface="Roboto"/>
              <a:cs typeface="Roboto"/>
            </a:endParaRPr>
          </a:p>
          <a:p>
            <a:pPr marL="12700">
              <a:lnSpc>
                <a:spcPct val="100000"/>
              </a:lnSpc>
            </a:pPr>
            <a:r>
              <a:rPr lang="es-CO" sz="1950" dirty="0">
                <a:solidFill>
                  <a:srgbClr val="474747"/>
                </a:solidFill>
                <a:latin typeface="Roboto"/>
                <a:cs typeface="Roboto"/>
              </a:rPr>
              <a:t>Camilo </a:t>
            </a:r>
            <a:r>
              <a:rPr lang="es-CO" sz="1950" dirty="0" err="1">
                <a:solidFill>
                  <a:srgbClr val="474747"/>
                </a:solidFill>
                <a:latin typeface="Roboto"/>
                <a:cs typeface="Roboto"/>
              </a:rPr>
              <a:t>Hernandez</a:t>
            </a:r>
            <a:endParaRPr lang="es-CO" sz="1950" dirty="0">
              <a:solidFill>
                <a:srgbClr val="474747"/>
              </a:solidFill>
              <a:latin typeface="Roboto"/>
              <a:cs typeface="Roboto"/>
            </a:endParaRPr>
          </a:p>
          <a:p>
            <a:pPr marL="12700">
              <a:lnSpc>
                <a:spcPct val="100000"/>
              </a:lnSpc>
            </a:pPr>
            <a:r>
              <a:rPr lang="es-CO" sz="1950" dirty="0">
                <a:solidFill>
                  <a:srgbClr val="474747"/>
                </a:solidFill>
                <a:latin typeface="Roboto"/>
                <a:cs typeface="Roboto"/>
              </a:rPr>
              <a:t>Yeison Rico</a:t>
            </a:r>
          </a:p>
        </p:txBody>
      </p:sp>
    </p:spTree>
    <p:extLst>
      <p:ext uri="{BB962C8B-B14F-4D97-AF65-F5344CB8AC3E}">
        <p14:creationId xmlns:p14="http://schemas.microsoft.com/office/powerpoint/2010/main" val="20429624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object 7">
            <a:extLst>
              <a:ext uri="{FF2B5EF4-FFF2-40B4-BE49-F238E27FC236}">
                <a16:creationId xmlns:a16="http://schemas.microsoft.com/office/drawing/2014/main" id="{B9F9BE0F-97F6-74FF-A26C-02702330C442}"/>
              </a:ext>
            </a:extLst>
          </p:cNvPr>
          <p:cNvGrpSpPr/>
          <p:nvPr/>
        </p:nvGrpSpPr>
        <p:grpSpPr>
          <a:xfrm>
            <a:off x="6036235" y="629748"/>
            <a:ext cx="1809886" cy="1802735"/>
            <a:chOff x="6288829" y="1621806"/>
            <a:chExt cx="1537335" cy="1159510"/>
          </a:xfrm>
        </p:grpSpPr>
        <p:sp>
          <p:nvSpPr>
            <p:cNvPr id="54" name="object 8">
              <a:extLst>
                <a:ext uri="{FF2B5EF4-FFF2-40B4-BE49-F238E27FC236}">
                  <a16:creationId xmlns:a16="http://schemas.microsoft.com/office/drawing/2014/main" id="{9CBF1176-C9EE-C375-1ED4-77078EC2C6F5}"/>
                </a:ext>
              </a:extLst>
            </p:cNvPr>
            <p:cNvSpPr/>
            <p:nvPr/>
          </p:nvSpPr>
          <p:spPr>
            <a:xfrm>
              <a:off x="6301426" y="1634402"/>
              <a:ext cx="1511935" cy="1134110"/>
            </a:xfrm>
            <a:custGeom>
              <a:avLst/>
              <a:gdLst/>
              <a:ahLst/>
              <a:cxnLst/>
              <a:rect l="l" t="t" r="r" b="b"/>
              <a:pathLst>
                <a:path w="1511934" h="1134110">
                  <a:moveTo>
                    <a:pt x="1511586" y="755793"/>
                  </a:moveTo>
                  <a:lnTo>
                    <a:pt x="1504162" y="792566"/>
                  </a:lnTo>
                  <a:lnTo>
                    <a:pt x="1483915" y="822596"/>
                  </a:lnTo>
                  <a:lnTo>
                    <a:pt x="1453885" y="842843"/>
                  </a:lnTo>
                  <a:lnTo>
                    <a:pt x="1417112" y="850267"/>
                  </a:lnTo>
                  <a:lnTo>
                    <a:pt x="1039215" y="850267"/>
                  </a:lnTo>
                  <a:lnTo>
                    <a:pt x="755793" y="1133689"/>
                  </a:lnTo>
                  <a:lnTo>
                    <a:pt x="755793" y="850267"/>
                  </a:lnTo>
                  <a:lnTo>
                    <a:pt x="94474" y="850267"/>
                  </a:lnTo>
                  <a:lnTo>
                    <a:pt x="57700" y="842843"/>
                  </a:lnTo>
                  <a:lnTo>
                    <a:pt x="27670" y="822596"/>
                  </a:lnTo>
                  <a:lnTo>
                    <a:pt x="7424" y="792566"/>
                  </a:lnTo>
                  <a:lnTo>
                    <a:pt x="0" y="755793"/>
                  </a:lnTo>
                  <a:lnTo>
                    <a:pt x="0" y="94474"/>
                  </a:lnTo>
                  <a:lnTo>
                    <a:pt x="7424" y="57700"/>
                  </a:lnTo>
                  <a:lnTo>
                    <a:pt x="27670" y="27670"/>
                  </a:lnTo>
                  <a:lnTo>
                    <a:pt x="57700" y="7424"/>
                  </a:lnTo>
                  <a:lnTo>
                    <a:pt x="94474" y="0"/>
                  </a:lnTo>
                  <a:lnTo>
                    <a:pt x="1417112" y="0"/>
                  </a:lnTo>
                  <a:lnTo>
                    <a:pt x="1453885" y="7424"/>
                  </a:lnTo>
                  <a:lnTo>
                    <a:pt x="1483915" y="27670"/>
                  </a:lnTo>
                  <a:lnTo>
                    <a:pt x="1504162" y="57700"/>
                  </a:lnTo>
                  <a:lnTo>
                    <a:pt x="1511586" y="94474"/>
                  </a:lnTo>
                  <a:lnTo>
                    <a:pt x="1511586" y="755793"/>
                  </a:lnTo>
                  <a:close/>
                </a:path>
                <a:path w="1511934" h="1134110">
                  <a:moveTo>
                    <a:pt x="614081" y="330659"/>
                  </a:moveTo>
                  <a:lnTo>
                    <a:pt x="621306" y="285867"/>
                  </a:lnTo>
                  <a:lnTo>
                    <a:pt x="641424" y="246966"/>
                  </a:lnTo>
                  <a:lnTo>
                    <a:pt x="672100" y="216290"/>
                  </a:lnTo>
                  <a:lnTo>
                    <a:pt x="711001" y="196172"/>
                  </a:lnTo>
                  <a:lnTo>
                    <a:pt x="755793" y="188948"/>
                  </a:lnTo>
                  <a:lnTo>
                    <a:pt x="800584" y="196172"/>
                  </a:lnTo>
                  <a:lnTo>
                    <a:pt x="839486" y="216290"/>
                  </a:lnTo>
                  <a:lnTo>
                    <a:pt x="870162" y="246966"/>
                  </a:lnTo>
                  <a:lnTo>
                    <a:pt x="890279" y="285867"/>
                  </a:lnTo>
                  <a:lnTo>
                    <a:pt x="897504" y="330659"/>
                  </a:lnTo>
                  <a:lnTo>
                    <a:pt x="890279" y="375451"/>
                  </a:lnTo>
                  <a:lnTo>
                    <a:pt x="870162" y="414352"/>
                  </a:lnTo>
                  <a:lnTo>
                    <a:pt x="839486" y="445028"/>
                  </a:lnTo>
                  <a:lnTo>
                    <a:pt x="800584" y="465146"/>
                  </a:lnTo>
                  <a:lnTo>
                    <a:pt x="755793" y="472370"/>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pic>
          <p:nvPicPr>
            <p:cNvPr id="55" name="object 9">
              <a:extLst>
                <a:ext uri="{FF2B5EF4-FFF2-40B4-BE49-F238E27FC236}">
                  <a16:creationId xmlns:a16="http://schemas.microsoft.com/office/drawing/2014/main" id="{B5E4638B-E937-708A-6E67-C960DB5726E5}"/>
                </a:ext>
              </a:extLst>
            </p:cNvPr>
            <p:cNvPicPr/>
            <p:nvPr/>
          </p:nvPicPr>
          <p:blipFill>
            <a:blip r:embed="rId3" cstate="print"/>
            <a:stretch>
              <a:fillRect/>
            </a:stretch>
          </p:blipFill>
          <p:spPr>
            <a:xfrm>
              <a:off x="7021004" y="2235888"/>
              <a:ext cx="72430" cy="72430"/>
            </a:xfrm>
            <a:prstGeom prst="rect">
              <a:avLst/>
            </a:prstGeom>
          </p:spPr>
        </p:pic>
      </p:grpSp>
      <p:sp>
        <p:nvSpPr>
          <p:cNvPr id="56" name="object 2">
            <a:extLst>
              <a:ext uri="{FF2B5EF4-FFF2-40B4-BE49-F238E27FC236}">
                <a16:creationId xmlns:a16="http://schemas.microsoft.com/office/drawing/2014/main" id="{3E9A2058-7FB6-832F-2655-68E67D7C1F91}"/>
              </a:ext>
            </a:extLst>
          </p:cNvPr>
          <p:cNvSpPr txBox="1"/>
          <p:nvPr/>
        </p:nvSpPr>
        <p:spPr>
          <a:xfrm>
            <a:off x="675640" y="2752815"/>
            <a:ext cx="13303623" cy="865896"/>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defPPr>
              <a:defRPr lang="es-CO"/>
            </a:defPPr>
            <a:lvl1pPr algn="ctr">
              <a:lnSpc>
                <a:spcPts val="5650"/>
              </a:lnSpc>
              <a:defRPr sz="4400" b="1">
                <a:solidFill>
                  <a:srgbClr val="272525"/>
                </a:solidFill>
                <a:latin typeface="Petrona Bold" pitchFamily="34" charset="0"/>
                <a:ea typeface="Petrona Bold" pitchFamily="34" charset="-122"/>
              </a:defRPr>
            </a:lvl1pPr>
          </a:lstStyle>
          <a:p>
            <a:r>
              <a:rPr lang="es-ES" dirty="0">
                <a:latin typeface="Garamond" panose="02020404030301010803" pitchFamily="18" charset="0"/>
              </a:rPr>
              <a:t>EJECUCIÓN DE INICIATIVAS</a:t>
            </a:r>
            <a:r>
              <a:rPr dirty="0">
                <a:latin typeface="Garamond" panose="02020404030301010803" pitchFamily="18" charset="0"/>
              </a:rPr>
              <a:t> 202</a:t>
            </a:r>
            <a:r>
              <a:rPr lang="es-ES" dirty="0">
                <a:latin typeface="Garamond" panose="02020404030301010803" pitchFamily="18" charset="0"/>
              </a:rPr>
              <a:t>4</a:t>
            </a:r>
            <a:endParaRPr dirty="0">
              <a:latin typeface="Garamond" panose="02020404030301010803" pitchFamily="18" charset="0"/>
            </a:endParaRPr>
          </a:p>
        </p:txBody>
      </p:sp>
      <p:sp>
        <p:nvSpPr>
          <p:cNvPr id="3" name="CuadroTexto 2">
            <a:extLst>
              <a:ext uri="{FF2B5EF4-FFF2-40B4-BE49-F238E27FC236}">
                <a16:creationId xmlns:a16="http://schemas.microsoft.com/office/drawing/2014/main" id="{2CB549AC-1BB1-AED5-C0F9-41822E05B4EE}"/>
              </a:ext>
            </a:extLst>
          </p:cNvPr>
          <p:cNvSpPr txBox="1"/>
          <p:nvPr/>
        </p:nvSpPr>
        <p:spPr>
          <a:xfrm>
            <a:off x="857261" y="4776528"/>
            <a:ext cx="12940382" cy="954107"/>
          </a:xfrm>
          <a:prstGeom prst="rect">
            <a:avLst/>
          </a:prstGeom>
          <a:noFill/>
        </p:spPr>
        <p:txBody>
          <a:bodyPr wrap="square">
            <a:spAutoFit/>
          </a:bodyPr>
          <a:lstStyle/>
          <a:p>
            <a:pPr algn="just"/>
            <a:r>
              <a:rPr lang="es-ES" sz="2800" dirty="0">
                <a:solidFill>
                  <a:srgbClr val="272525"/>
                </a:solidFill>
                <a:latin typeface="Garamond" panose="02020404030301010803" pitchFamily="18" charset="0"/>
                <a:ea typeface="Inter Bold" pitchFamily="34" charset="-122"/>
              </a:rPr>
              <a:t>Iniciativas formuladas en el 2024 de recreación y deportes, las cuales se ejecutarán en el año 2025 de acuerdo a plan de trabajo propuesto. </a:t>
            </a:r>
          </a:p>
        </p:txBody>
      </p:sp>
    </p:spTree>
    <p:extLst>
      <p:ext uri="{BB962C8B-B14F-4D97-AF65-F5344CB8AC3E}">
        <p14:creationId xmlns:p14="http://schemas.microsoft.com/office/powerpoint/2010/main" val="40014944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837551" y="657524"/>
            <a:ext cx="9108638" cy="657344"/>
          </a:xfrm>
          <a:prstGeom prst="rect">
            <a:avLst/>
          </a:prstGeom>
          <a:noFill/>
          <a:ln/>
        </p:spPr>
        <p:txBody>
          <a:bodyPr wrap="none" lIns="0" tIns="0" rIns="0" bIns="0" rtlCol="0" anchor="t"/>
          <a:lstStyle/>
          <a:p>
            <a:pPr marL="0" indent="0">
              <a:lnSpc>
                <a:spcPts val="5150"/>
              </a:lnSpc>
              <a:buNone/>
            </a:pPr>
            <a:r>
              <a:rPr lang="en-US" sz="4100" b="1" dirty="0" err="1">
                <a:solidFill>
                  <a:srgbClr val="000000"/>
                </a:solidFill>
                <a:latin typeface="Garamond" panose="02020404030301010803" pitchFamily="18" charset="0"/>
                <a:ea typeface="Petrona Bold" pitchFamily="34" charset="-122"/>
                <a:cs typeface="Petrona Bold" pitchFamily="34" charset="-120"/>
              </a:rPr>
              <a:t>Salidas</a:t>
            </a:r>
            <a:r>
              <a:rPr lang="en-US" sz="4100" b="1" dirty="0">
                <a:solidFill>
                  <a:srgbClr val="000000"/>
                </a:solidFill>
                <a:latin typeface="Garamond" panose="02020404030301010803" pitchFamily="18" charset="0"/>
                <a:ea typeface="Petrona Bold" pitchFamily="34" charset="-122"/>
                <a:cs typeface="Petrona Bold" pitchFamily="34" charset="-120"/>
              </a:rPr>
              <a:t> </a:t>
            </a:r>
            <a:r>
              <a:rPr lang="en-US" sz="4100" b="1" dirty="0" err="1">
                <a:solidFill>
                  <a:srgbClr val="000000"/>
                </a:solidFill>
                <a:latin typeface="Garamond" panose="02020404030301010803" pitchFamily="18" charset="0"/>
                <a:ea typeface="Petrona Bold" pitchFamily="34" charset="-122"/>
                <a:cs typeface="Petrona Bold" pitchFamily="34" charset="-120"/>
              </a:rPr>
              <a:t>Intercambio</a:t>
            </a:r>
            <a:r>
              <a:rPr lang="en-US" sz="4100" b="1" dirty="0">
                <a:solidFill>
                  <a:srgbClr val="000000"/>
                </a:solidFill>
                <a:latin typeface="Garamond" panose="02020404030301010803" pitchFamily="18" charset="0"/>
                <a:ea typeface="Petrona Bold" pitchFamily="34" charset="-122"/>
                <a:cs typeface="Petrona Bold" pitchFamily="34" charset="-120"/>
              </a:rPr>
              <a:t> Travel Adventure</a:t>
            </a:r>
            <a:endParaRPr lang="en-US" sz="4100" dirty="0">
              <a:latin typeface="Garamond" panose="02020404030301010803" pitchFamily="18" charset="0"/>
            </a:endParaRPr>
          </a:p>
        </p:txBody>
      </p:sp>
      <p:sp>
        <p:nvSpPr>
          <p:cNvPr id="4" name="Shape 1"/>
          <p:cNvSpPr/>
          <p:nvPr/>
        </p:nvSpPr>
        <p:spPr>
          <a:xfrm>
            <a:off x="1166380" y="5401377"/>
            <a:ext cx="13228082" cy="22860"/>
          </a:xfrm>
          <a:prstGeom prst="roundRect">
            <a:avLst>
              <a:gd name="adj" fmla="val 368100"/>
            </a:avLst>
          </a:prstGeom>
          <a:solidFill>
            <a:srgbClr val="B2D4E5"/>
          </a:solidFill>
          <a:ln/>
        </p:spPr>
      </p:sp>
      <p:sp>
        <p:nvSpPr>
          <p:cNvPr id="6" name="Shape 3"/>
          <p:cNvSpPr/>
          <p:nvPr/>
        </p:nvSpPr>
        <p:spPr>
          <a:xfrm>
            <a:off x="4851678" y="5780723"/>
            <a:ext cx="450771" cy="450771"/>
          </a:xfrm>
          <a:prstGeom prst="roundRect">
            <a:avLst>
              <a:gd name="adj" fmla="val 18667"/>
            </a:avLst>
          </a:prstGeom>
          <a:solidFill>
            <a:srgbClr val="CCEEFF"/>
          </a:solidFill>
          <a:ln w="7620">
            <a:solidFill>
              <a:srgbClr val="B2D4E5"/>
            </a:solidFill>
            <a:prstDash val="solid"/>
          </a:ln>
        </p:spPr>
      </p:sp>
      <p:sp>
        <p:nvSpPr>
          <p:cNvPr id="7" name="Text 4"/>
          <p:cNvSpPr/>
          <p:nvPr/>
        </p:nvSpPr>
        <p:spPr>
          <a:xfrm>
            <a:off x="5009436" y="5848350"/>
            <a:ext cx="135136" cy="315516"/>
          </a:xfrm>
          <a:prstGeom prst="rect">
            <a:avLst/>
          </a:prstGeom>
          <a:noFill/>
          <a:ln/>
        </p:spPr>
        <p:txBody>
          <a:bodyPr wrap="none" lIns="0" tIns="0" rIns="0" bIns="0" rtlCol="0" anchor="t"/>
          <a:lstStyle/>
          <a:p>
            <a:pPr marL="0" indent="0" algn="ctr">
              <a:lnSpc>
                <a:spcPts val="2450"/>
              </a:lnSpc>
              <a:buNone/>
            </a:pPr>
            <a:r>
              <a:rPr lang="en-US" sz="2450" b="1" dirty="0">
                <a:solidFill>
                  <a:srgbClr val="272525"/>
                </a:solidFill>
                <a:latin typeface="Garamond" panose="02020404030301010803" pitchFamily="18" charset="0"/>
                <a:ea typeface="Petrona Bold" pitchFamily="34" charset="-122"/>
                <a:cs typeface="Petrona Bold" pitchFamily="34" charset="-120"/>
              </a:rPr>
              <a:t>1</a:t>
            </a:r>
            <a:endParaRPr lang="en-US" sz="2450" dirty="0">
              <a:latin typeface="Garamond" panose="02020404030301010803" pitchFamily="18" charset="0"/>
            </a:endParaRPr>
          </a:p>
        </p:txBody>
      </p:sp>
      <p:sp>
        <p:nvSpPr>
          <p:cNvPr id="8" name="Text 5"/>
          <p:cNvSpPr/>
          <p:nvPr/>
        </p:nvSpPr>
        <p:spPr>
          <a:xfrm>
            <a:off x="3829824" y="2052043"/>
            <a:ext cx="2629495" cy="328732"/>
          </a:xfrm>
          <a:prstGeom prst="rect">
            <a:avLst/>
          </a:prstGeom>
          <a:noFill/>
          <a:ln/>
        </p:spPr>
        <p:txBody>
          <a:bodyPr wrap="none" lIns="0" tIns="0" rIns="0" bIns="0" rtlCol="0" anchor="t"/>
          <a:lstStyle/>
          <a:p>
            <a:pPr marL="0" indent="0" algn="ctr">
              <a:lnSpc>
                <a:spcPts val="2550"/>
              </a:lnSpc>
              <a:buNone/>
            </a:pPr>
            <a:endParaRPr lang="en-US" sz="2400" dirty="0">
              <a:latin typeface="Garamond" panose="02020404030301010803" pitchFamily="18" charset="0"/>
            </a:endParaRPr>
          </a:p>
        </p:txBody>
      </p:sp>
      <p:sp>
        <p:nvSpPr>
          <p:cNvPr id="9" name="Text 6"/>
          <p:cNvSpPr/>
          <p:nvPr/>
        </p:nvSpPr>
        <p:spPr>
          <a:xfrm>
            <a:off x="833735" y="1697713"/>
            <a:ext cx="8351401" cy="641033"/>
          </a:xfrm>
          <a:prstGeom prst="rect">
            <a:avLst/>
          </a:prstGeom>
          <a:noFill/>
          <a:ln/>
        </p:spPr>
        <p:txBody>
          <a:bodyPr wrap="square" lIns="0" tIns="0" rIns="0" bIns="0" rtlCol="0" anchor="t"/>
          <a:lstStyle/>
          <a:p>
            <a:pPr marL="0" indent="0" algn="ctr">
              <a:lnSpc>
                <a:spcPts val="2500"/>
              </a:lnSpc>
              <a:buNone/>
            </a:pPr>
            <a:r>
              <a:rPr lang="en-US" sz="2000" dirty="0">
                <a:solidFill>
                  <a:srgbClr val="272525"/>
                </a:solidFill>
                <a:latin typeface="Garamond" panose="02020404030301010803" pitchFamily="18" charset="0"/>
                <a:ea typeface="Inter" pitchFamily="34" charset="-122"/>
                <a:cs typeface="Inter" pitchFamily="34" charset="-120"/>
              </a:rPr>
              <a:t>Responsables: ANDRÉS ACOSTA – LEONARDO MARTINEZ</a:t>
            </a:r>
            <a:endParaRPr lang="en-US" sz="2000" dirty="0">
              <a:latin typeface="Garamond" panose="02020404030301010803" pitchFamily="18" charset="0"/>
            </a:endParaRPr>
          </a:p>
        </p:txBody>
      </p:sp>
      <p:sp>
        <p:nvSpPr>
          <p:cNvPr id="17" name="CuadroTexto 16">
            <a:extLst>
              <a:ext uri="{FF2B5EF4-FFF2-40B4-BE49-F238E27FC236}">
                <a16:creationId xmlns:a16="http://schemas.microsoft.com/office/drawing/2014/main" id="{303494A2-D263-B489-5BCA-C635B0267A9E}"/>
              </a:ext>
            </a:extLst>
          </p:cNvPr>
          <p:cNvSpPr txBox="1"/>
          <p:nvPr/>
        </p:nvSpPr>
        <p:spPr>
          <a:xfrm>
            <a:off x="3334871" y="6515512"/>
            <a:ext cx="3624878" cy="400110"/>
          </a:xfrm>
          <a:prstGeom prst="rect">
            <a:avLst/>
          </a:prstGeom>
          <a:noFill/>
        </p:spPr>
        <p:txBody>
          <a:bodyPr wrap="square">
            <a:spAutoFit/>
          </a:bodyPr>
          <a:lstStyle/>
          <a:p>
            <a:r>
              <a:rPr lang="en-US" sz="2000" b="1" dirty="0" err="1">
                <a:solidFill>
                  <a:srgbClr val="272525"/>
                </a:solidFill>
                <a:latin typeface="Garamond" panose="02020404030301010803" pitchFamily="18" charset="0"/>
                <a:ea typeface="Inter" pitchFamily="34" charset="-122"/>
                <a:cs typeface="Inter" pitchFamily="34" charset="-120"/>
              </a:rPr>
              <a:t>Opción</a:t>
            </a:r>
            <a:r>
              <a:rPr lang="en-US" sz="2000" b="1" dirty="0">
                <a:solidFill>
                  <a:srgbClr val="272525"/>
                </a:solidFill>
                <a:latin typeface="Garamond" panose="02020404030301010803" pitchFamily="18" charset="0"/>
                <a:ea typeface="Inter" pitchFamily="34" charset="-122"/>
                <a:cs typeface="Inter" pitchFamily="34" charset="-120"/>
              </a:rPr>
              <a:t> : ABRIL 2025</a:t>
            </a:r>
            <a:endParaRPr lang="es-CO" sz="2000" dirty="0">
              <a:latin typeface="Garamond" panose="02020404030301010803" pitchFamily="18" charset="0"/>
            </a:endParaRPr>
          </a:p>
        </p:txBody>
      </p:sp>
      <p:sp>
        <p:nvSpPr>
          <p:cNvPr id="13" name="CuadroTexto 12">
            <a:extLst>
              <a:ext uri="{FF2B5EF4-FFF2-40B4-BE49-F238E27FC236}">
                <a16:creationId xmlns:a16="http://schemas.microsoft.com/office/drawing/2014/main" id="{538A3028-3419-67E8-8DBA-AEB94A07062C}"/>
              </a:ext>
            </a:extLst>
          </p:cNvPr>
          <p:cNvSpPr txBox="1"/>
          <p:nvPr/>
        </p:nvSpPr>
        <p:spPr>
          <a:xfrm>
            <a:off x="1194077" y="2289251"/>
            <a:ext cx="11719817" cy="2066400"/>
          </a:xfrm>
          <a:prstGeom prst="rect">
            <a:avLst/>
          </a:prstGeom>
          <a:noFill/>
        </p:spPr>
        <p:txBody>
          <a:bodyPr wrap="square">
            <a:spAutoFit/>
          </a:bodyPr>
          <a:lstStyle/>
          <a:p>
            <a:pPr algn="just">
              <a:lnSpc>
                <a:spcPct val="107000"/>
              </a:lnSpc>
              <a:spcAft>
                <a:spcPts val="800"/>
              </a:spcAft>
            </a:pPr>
            <a:r>
              <a:rPr lang="es-CO" sz="1800" kern="100" dirty="0">
                <a:effectLst/>
                <a:latin typeface="Garamond" panose="02020404030301010803" pitchFamily="18" charset="0"/>
                <a:ea typeface="Aptos" panose="020B0004020202020204" pitchFamily="34" charset="0"/>
                <a:cs typeface="Tahoma" panose="020B0604030504040204" pitchFamily="34" charset="0"/>
              </a:rPr>
              <a:t>la salida recreo deportiva inicia su fase de desarrollo con la finalidad de:</a:t>
            </a:r>
          </a:p>
          <a:p>
            <a:pPr marL="342900" indent="-342900" algn="just">
              <a:lnSpc>
                <a:spcPct val="107000"/>
              </a:lnSpc>
              <a:spcAft>
                <a:spcPts val="800"/>
              </a:spcAft>
              <a:buAutoNum type="arabicPeriod"/>
            </a:pPr>
            <a:r>
              <a:rPr lang="es-CO" sz="1800" kern="100" dirty="0">
                <a:effectLst/>
                <a:latin typeface="Garamond" panose="02020404030301010803" pitchFamily="18" charset="0"/>
                <a:ea typeface="Aptos" panose="020B0004020202020204" pitchFamily="34" charset="0"/>
                <a:cs typeface="Tahoma" panose="020B0604030504040204" pitchFamily="34" charset="0"/>
              </a:rPr>
              <a:t>Inicio con comités técnicos para posteriormente empezar a establecer fechas para realizar las inscripciones tanto de adulto mayor, personas en condición de discapacidad y jóvenes </a:t>
            </a:r>
          </a:p>
          <a:p>
            <a:pPr marL="342900" indent="-342900" algn="just">
              <a:lnSpc>
                <a:spcPct val="107000"/>
              </a:lnSpc>
              <a:spcAft>
                <a:spcPts val="800"/>
              </a:spcAft>
              <a:buAutoNum type="arabicPeriod"/>
            </a:pPr>
            <a:r>
              <a:rPr lang="es-CO" sz="1800" kern="100" dirty="0">
                <a:effectLst/>
                <a:latin typeface="Garamond" panose="02020404030301010803" pitchFamily="18" charset="0"/>
                <a:ea typeface="Aptos" panose="020B0004020202020204" pitchFamily="34" charset="0"/>
                <a:cs typeface="Tahoma" panose="020B0604030504040204" pitchFamily="34" charset="0"/>
              </a:rPr>
              <a:t>Programación  de reunión con el comité de sabios y sabias, el consejo local de discapacidad y el comité de jóvenes para escoger las personas beneficiarias de la salida, esta actividad esta apoyada por todo el equipo de deportes tanto administrativo como el equipo de campo “los docentes de las escuelas de formación”.</a:t>
            </a:r>
            <a:endParaRPr lang="es-CO" sz="1600" kern="100" dirty="0">
              <a:effectLst/>
              <a:latin typeface="Garamond" panose="02020404030301010803" pitchFamily="18"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23604299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837551" y="657524"/>
            <a:ext cx="9108638" cy="657344"/>
          </a:xfrm>
          <a:prstGeom prst="rect">
            <a:avLst/>
          </a:prstGeom>
          <a:noFill/>
          <a:ln/>
        </p:spPr>
        <p:txBody>
          <a:bodyPr wrap="none" lIns="0" tIns="0" rIns="0" bIns="0" rtlCol="0" anchor="t"/>
          <a:lstStyle/>
          <a:p>
            <a:pPr marL="0" indent="0">
              <a:lnSpc>
                <a:spcPts val="5150"/>
              </a:lnSpc>
              <a:buNone/>
            </a:pPr>
            <a:r>
              <a:rPr lang="en-US" sz="4100" b="1" dirty="0">
                <a:solidFill>
                  <a:srgbClr val="000000"/>
                </a:solidFill>
                <a:latin typeface="Garamond" panose="02020404030301010803" pitchFamily="18" charset="0"/>
                <a:ea typeface="Petrona Bold" pitchFamily="34" charset="-122"/>
              </a:rPr>
              <a:t>JUEGOS RURALES </a:t>
            </a:r>
            <a:endParaRPr lang="en-US" sz="4100" dirty="0">
              <a:latin typeface="Garamond" panose="02020404030301010803" pitchFamily="18" charset="0"/>
            </a:endParaRPr>
          </a:p>
        </p:txBody>
      </p:sp>
      <p:sp>
        <p:nvSpPr>
          <p:cNvPr id="4" name="Shape 1"/>
          <p:cNvSpPr/>
          <p:nvPr/>
        </p:nvSpPr>
        <p:spPr>
          <a:xfrm>
            <a:off x="1166380" y="5401377"/>
            <a:ext cx="13228082" cy="22860"/>
          </a:xfrm>
          <a:prstGeom prst="roundRect">
            <a:avLst>
              <a:gd name="adj" fmla="val 368100"/>
            </a:avLst>
          </a:prstGeom>
          <a:solidFill>
            <a:srgbClr val="B2D4E5"/>
          </a:solidFill>
          <a:ln/>
        </p:spPr>
      </p:sp>
      <p:sp>
        <p:nvSpPr>
          <p:cNvPr id="6" name="Shape 3"/>
          <p:cNvSpPr/>
          <p:nvPr/>
        </p:nvSpPr>
        <p:spPr>
          <a:xfrm>
            <a:off x="4851678" y="5780723"/>
            <a:ext cx="450771" cy="450771"/>
          </a:xfrm>
          <a:prstGeom prst="roundRect">
            <a:avLst>
              <a:gd name="adj" fmla="val 18667"/>
            </a:avLst>
          </a:prstGeom>
          <a:solidFill>
            <a:srgbClr val="CCEEFF"/>
          </a:solidFill>
          <a:ln w="7620">
            <a:solidFill>
              <a:srgbClr val="B2D4E5"/>
            </a:solidFill>
            <a:prstDash val="solid"/>
          </a:ln>
        </p:spPr>
      </p:sp>
      <p:sp>
        <p:nvSpPr>
          <p:cNvPr id="7" name="Text 4"/>
          <p:cNvSpPr/>
          <p:nvPr/>
        </p:nvSpPr>
        <p:spPr>
          <a:xfrm>
            <a:off x="5009436" y="5848350"/>
            <a:ext cx="135136" cy="315516"/>
          </a:xfrm>
          <a:prstGeom prst="rect">
            <a:avLst/>
          </a:prstGeom>
          <a:noFill/>
          <a:ln/>
        </p:spPr>
        <p:txBody>
          <a:bodyPr wrap="none" lIns="0" tIns="0" rIns="0" bIns="0" rtlCol="0" anchor="t"/>
          <a:lstStyle/>
          <a:p>
            <a:pPr marL="0" indent="0" algn="ctr">
              <a:lnSpc>
                <a:spcPts val="2450"/>
              </a:lnSpc>
              <a:buNone/>
            </a:pPr>
            <a:r>
              <a:rPr lang="en-US" sz="2450" b="1" dirty="0">
                <a:solidFill>
                  <a:srgbClr val="272525"/>
                </a:solidFill>
                <a:latin typeface="Garamond" panose="02020404030301010803" pitchFamily="18" charset="0"/>
                <a:ea typeface="Petrona Bold" pitchFamily="34" charset="-122"/>
                <a:cs typeface="Petrona Bold" pitchFamily="34" charset="-120"/>
              </a:rPr>
              <a:t>1</a:t>
            </a:r>
            <a:endParaRPr lang="en-US" sz="2450" dirty="0">
              <a:latin typeface="Garamond" panose="02020404030301010803" pitchFamily="18" charset="0"/>
            </a:endParaRPr>
          </a:p>
        </p:txBody>
      </p:sp>
      <p:sp>
        <p:nvSpPr>
          <p:cNvPr id="8" name="Text 5"/>
          <p:cNvSpPr/>
          <p:nvPr/>
        </p:nvSpPr>
        <p:spPr>
          <a:xfrm>
            <a:off x="3829824" y="2052043"/>
            <a:ext cx="2629495" cy="328732"/>
          </a:xfrm>
          <a:prstGeom prst="rect">
            <a:avLst/>
          </a:prstGeom>
          <a:noFill/>
          <a:ln/>
        </p:spPr>
        <p:txBody>
          <a:bodyPr wrap="none" lIns="0" tIns="0" rIns="0" bIns="0" rtlCol="0" anchor="t"/>
          <a:lstStyle/>
          <a:p>
            <a:pPr marL="0" indent="0" algn="ctr">
              <a:lnSpc>
                <a:spcPts val="2550"/>
              </a:lnSpc>
              <a:buNone/>
            </a:pPr>
            <a:endParaRPr lang="en-US" sz="2400" dirty="0">
              <a:latin typeface="Garamond" panose="02020404030301010803" pitchFamily="18" charset="0"/>
            </a:endParaRPr>
          </a:p>
        </p:txBody>
      </p:sp>
      <p:sp>
        <p:nvSpPr>
          <p:cNvPr id="9" name="Text 6"/>
          <p:cNvSpPr/>
          <p:nvPr/>
        </p:nvSpPr>
        <p:spPr>
          <a:xfrm>
            <a:off x="833735" y="1697713"/>
            <a:ext cx="8351401" cy="641033"/>
          </a:xfrm>
          <a:prstGeom prst="rect">
            <a:avLst/>
          </a:prstGeom>
          <a:noFill/>
          <a:ln/>
        </p:spPr>
        <p:txBody>
          <a:bodyPr wrap="square" lIns="0" tIns="0" rIns="0" bIns="0" rtlCol="0" anchor="t"/>
          <a:lstStyle/>
          <a:p>
            <a:pPr marL="0" indent="0" algn="ctr">
              <a:lnSpc>
                <a:spcPts val="2500"/>
              </a:lnSpc>
              <a:buNone/>
            </a:pPr>
            <a:r>
              <a:rPr lang="en-US" sz="2000" dirty="0">
                <a:solidFill>
                  <a:srgbClr val="272525"/>
                </a:solidFill>
                <a:latin typeface="Garamond" panose="02020404030301010803" pitchFamily="18" charset="0"/>
                <a:ea typeface="Inter" pitchFamily="34" charset="-122"/>
                <a:cs typeface="Inter" pitchFamily="34" charset="-120"/>
              </a:rPr>
              <a:t>Responsables: ANDRÉS ACOSTA – EQUIPO DE DEPORTES</a:t>
            </a:r>
            <a:endParaRPr lang="en-US" sz="2000" dirty="0">
              <a:latin typeface="Garamond" panose="02020404030301010803" pitchFamily="18" charset="0"/>
            </a:endParaRPr>
          </a:p>
        </p:txBody>
      </p:sp>
      <p:sp>
        <p:nvSpPr>
          <p:cNvPr id="17" name="CuadroTexto 16">
            <a:extLst>
              <a:ext uri="{FF2B5EF4-FFF2-40B4-BE49-F238E27FC236}">
                <a16:creationId xmlns:a16="http://schemas.microsoft.com/office/drawing/2014/main" id="{303494A2-D263-B489-5BCA-C635B0267A9E}"/>
              </a:ext>
            </a:extLst>
          </p:cNvPr>
          <p:cNvSpPr txBox="1"/>
          <p:nvPr/>
        </p:nvSpPr>
        <p:spPr>
          <a:xfrm>
            <a:off x="1166380" y="5773339"/>
            <a:ext cx="3624878" cy="707886"/>
          </a:xfrm>
          <a:prstGeom prst="rect">
            <a:avLst/>
          </a:prstGeom>
          <a:noFill/>
        </p:spPr>
        <p:txBody>
          <a:bodyPr wrap="square">
            <a:spAutoFit/>
          </a:bodyPr>
          <a:lstStyle/>
          <a:p>
            <a:r>
              <a:rPr lang="en-US" sz="2000" b="1" dirty="0" err="1">
                <a:solidFill>
                  <a:srgbClr val="272525"/>
                </a:solidFill>
                <a:latin typeface="Garamond" panose="02020404030301010803" pitchFamily="18" charset="0"/>
                <a:ea typeface="Inter" pitchFamily="34" charset="-122"/>
                <a:cs typeface="Inter" pitchFamily="34" charset="-120"/>
              </a:rPr>
              <a:t>Opción</a:t>
            </a:r>
            <a:r>
              <a:rPr lang="en-US" sz="2000" b="1" dirty="0">
                <a:solidFill>
                  <a:srgbClr val="272525"/>
                </a:solidFill>
                <a:latin typeface="Garamond" panose="02020404030301010803" pitchFamily="18" charset="0"/>
                <a:ea typeface="Inter" pitchFamily="34" charset="-122"/>
                <a:cs typeface="Inter" pitchFamily="34" charset="-120"/>
              </a:rPr>
              <a:t> de Desarrollo de </a:t>
            </a:r>
            <a:r>
              <a:rPr lang="en-US" sz="2000" b="1" dirty="0" err="1">
                <a:solidFill>
                  <a:srgbClr val="272525"/>
                </a:solidFill>
                <a:latin typeface="Garamond" panose="02020404030301010803" pitchFamily="18" charset="0"/>
                <a:ea typeface="Inter" pitchFamily="34" charset="-122"/>
                <a:cs typeface="Inter" pitchFamily="34" charset="-120"/>
              </a:rPr>
              <a:t>los</a:t>
            </a:r>
            <a:r>
              <a:rPr lang="en-US" sz="2000" b="1" dirty="0">
                <a:solidFill>
                  <a:srgbClr val="272525"/>
                </a:solidFill>
                <a:latin typeface="Garamond" panose="02020404030301010803" pitchFamily="18" charset="0"/>
                <a:ea typeface="Inter" pitchFamily="34" charset="-122"/>
                <a:cs typeface="Inter" pitchFamily="34" charset="-120"/>
              </a:rPr>
              <a:t> </a:t>
            </a:r>
            <a:r>
              <a:rPr lang="en-US" sz="2000" b="1" dirty="0" err="1">
                <a:solidFill>
                  <a:srgbClr val="272525"/>
                </a:solidFill>
                <a:latin typeface="Garamond" panose="02020404030301010803" pitchFamily="18" charset="0"/>
                <a:ea typeface="Inter" pitchFamily="34" charset="-122"/>
                <a:cs typeface="Inter" pitchFamily="34" charset="-120"/>
              </a:rPr>
              <a:t>juegos</a:t>
            </a:r>
            <a:r>
              <a:rPr lang="en-US" sz="2000" b="1" dirty="0">
                <a:solidFill>
                  <a:srgbClr val="272525"/>
                </a:solidFill>
                <a:latin typeface="Garamond" panose="02020404030301010803" pitchFamily="18" charset="0"/>
                <a:ea typeface="Inter" pitchFamily="34" charset="-122"/>
                <a:cs typeface="Inter" pitchFamily="34" charset="-120"/>
              </a:rPr>
              <a:t>: </a:t>
            </a:r>
            <a:endParaRPr lang="es-CO" sz="2000" dirty="0">
              <a:latin typeface="Garamond" panose="02020404030301010803" pitchFamily="18" charset="0"/>
            </a:endParaRPr>
          </a:p>
        </p:txBody>
      </p:sp>
      <p:sp>
        <p:nvSpPr>
          <p:cNvPr id="13" name="CuadroTexto 12">
            <a:extLst>
              <a:ext uri="{FF2B5EF4-FFF2-40B4-BE49-F238E27FC236}">
                <a16:creationId xmlns:a16="http://schemas.microsoft.com/office/drawing/2014/main" id="{538A3028-3419-67E8-8DBA-AEB94A07062C}"/>
              </a:ext>
            </a:extLst>
          </p:cNvPr>
          <p:cNvSpPr txBox="1"/>
          <p:nvPr/>
        </p:nvSpPr>
        <p:spPr>
          <a:xfrm>
            <a:off x="1194077" y="2541224"/>
            <a:ext cx="12778597" cy="2536079"/>
          </a:xfrm>
          <a:prstGeom prst="rect">
            <a:avLst/>
          </a:prstGeom>
          <a:noFill/>
        </p:spPr>
        <p:txBody>
          <a:bodyPr wrap="square">
            <a:spAutoFit/>
          </a:bodyPr>
          <a:lstStyle/>
          <a:p>
            <a:pPr algn="just">
              <a:lnSpc>
                <a:spcPct val="107000"/>
              </a:lnSpc>
              <a:spcAft>
                <a:spcPts val="800"/>
              </a:spcAft>
            </a:pPr>
            <a:r>
              <a:rPr lang="es-CO" sz="1800" kern="100" dirty="0">
                <a:effectLst/>
                <a:latin typeface="Garamond" panose="02020404030301010803" pitchFamily="18" charset="0"/>
                <a:ea typeface="Aptos" panose="020B0004020202020204" pitchFamily="34" charset="0"/>
                <a:cs typeface="Tahoma" panose="020B0604030504040204" pitchFamily="34" charset="0"/>
              </a:rPr>
              <a:t>Juegos comunitarios vigencia 2024: los juegos comunitarios empiezan su fase de ejecución con:</a:t>
            </a:r>
          </a:p>
          <a:p>
            <a:pPr algn="just">
              <a:lnSpc>
                <a:spcPct val="107000"/>
              </a:lnSpc>
              <a:spcAft>
                <a:spcPts val="800"/>
              </a:spcAft>
            </a:pPr>
            <a:endParaRPr lang="es-CO" sz="1800" kern="100" dirty="0">
              <a:effectLst/>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AutoNum type="arabicPeriod"/>
            </a:pPr>
            <a:r>
              <a:rPr lang="es-CO" kern="100" dirty="0">
                <a:latin typeface="Garamond" panose="02020404030301010803" pitchFamily="18" charset="0"/>
                <a:ea typeface="Aptos" panose="020B0004020202020204" pitchFamily="34" charset="0"/>
                <a:cs typeface="Tahoma" panose="020B0604030504040204" pitchFamily="34" charset="0"/>
              </a:rPr>
              <a:t>C</a:t>
            </a:r>
            <a:r>
              <a:rPr lang="es-CO" sz="1800" kern="100" dirty="0">
                <a:effectLst/>
                <a:latin typeface="Garamond" panose="02020404030301010803" pitchFamily="18" charset="0"/>
                <a:ea typeface="Aptos" panose="020B0004020202020204" pitchFamily="34" charset="0"/>
                <a:cs typeface="Tahoma" panose="020B0604030504040204" pitchFamily="34" charset="0"/>
              </a:rPr>
              <a:t>onformación de los comités técnicos programado primer comité técnico con contratista febrero 01 2025 donde se evaluará  la metodología de inscripción.</a:t>
            </a:r>
          </a:p>
          <a:p>
            <a:pPr algn="just">
              <a:lnSpc>
                <a:spcPct val="107000"/>
              </a:lnSpc>
              <a:spcAft>
                <a:spcPts val="800"/>
              </a:spcAft>
            </a:pPr>
            <a:r>
              <a:rPr lang="es-CO" kern="100" dirty="0">
                <a:latin typeface="Garamond" panose="02020404030301010803" pitchFamily="18" charset="0"/>
                <a:ea typeface="Aptos" panose="020B0004020202020204" pitchFamily="34" charset="0"/>
                <a:cs typeface="Tahoma" panose="020B0604030504040204" pitchFamily="34" charset="0"/>
              </a:rPr>
              <a:t>2. S</a:t>
            </a:r>
            <a:r>
              <a:rPr lang="es-CO" sz="1800" kern="100" dirty="0">
                <a:effectLst/>
                <a:latin typeface="Garamond" panose="02020404030301010803" pitchFamily="18" charset="0"/>
                <a:ea typeface="Aptos" panose="020B0004020202020204" pitchFamily="34" charset="0"/>
                <a:cs typeface="Tahoma" panose="020B0604030504040204" pitchFamily="34" charset="0"/>
              </a:rPr>
              <a:t>e definirán las sedes donde se realizaran las jornadas  ínter veredales  y la sede donde se realizara la jornada Inter cuencas, las cuales estarán apoyadas por todo el equipo de deportes, tanto las tres personas administrativas y los diez docentes de las escuelas de formación. </a:t>
            </a:r>
          </a:p>
          <a:p>
            <a:pPr algn="just">
              <a:lnSpc>
                <a:spcPct val="107000"/>
              </a:lnSpc>
              <a:spcAft>
                <a:spcPts val="800"/>
              </a:spcAft>
            </a:pPr>
            <a:endParaRPr lang="es-CO" sz="1600" kern="100" dirty="0">
              <a:effectLst/>
              <a:latin typeface="Garamond" panose="02020404030301010803" pitchFamily="18" charset="0"/>
              <a:ea typeface="Aptos" panose="020B0004020202020204" pitchFamily="34" charset="0"/>
              <a:cs typeface="Times New Roman" panose="02020603050405020304" pitchFamily="18" charset="0"/>
            </a:endParaRPr>
          </a:p>
        </p:txBody>
      </p:sp>
      <p:sp>
        <p:nvSpPr>
          <p:cNvPr id="2" name="CuadroTexto 1">
            <a:extLst>
              <a:ext uri="{FF2B5EF4-FFF2-40B4-BE49-F238E27FC236}">
                <a16:creationId xmlns:a16="http://schemas.microsoft.com/office/drawing/2014/main" id="{7565B048-BD77-8A32-38D3-A66B11FF69EE}"/>
              </a:ext>
            </a:extLst>
          </p:cNvPr>
          <p:cNvSpPr txBox="1"/>
          <p:nvPr/>
        </p:nvSpPr>
        <p:spPr>
          <a:xfrm>
            <a:off x="5703075" y="5697121"/>
            <a:ext cx="3624878" cy="707886"/>
          </a:xfrm>
          <a:prstGeom prst="rect">
            <a:avLst/>
          </a:prstGeom>
          <a:noFill/>
        </p:spPr>
        <p:txBody>
          <a:bodyPr wrap="square">
            <a:spAutoFit/>
          </a:bodyPr>
          <a:lstStyle/>
          <a:p>
            <a:r>
              <a:rPr lang="es-CO" sz="2000" dirty="0">
                <a:latin typeface="Garamond" panose="02020404030301010803" pitchFamily="18" charset="0"/>
              </a:rPr>
              <a:t>Jornadas inter veredales: Marzo 2025</a:t>
            </a:r>
          </a:p>
        </p:txBody>
      </p:sp>
      <p:sp>
        <p:nvSpPr>
          <p:cNvPr id="5" name="CuadroTexto 4">
            <a:extLst>
              <a:ext uri="{FF2B5EF4-FFF2-40B4-BE49-F238E27FC236}">
                <a16:creationId xmlns:a16="http://schemas.microsoft.com/office/drawing/2014/main" id="{8BE77B10-8A92-9F34-5B45-1622AC62A885}"/>
              </a:ext>
            </a:extLst>
          </p:cNvPr>
          <p:cNvSpPr txBox="1"/>
          <p:nvPr/>
        </p:nvSpPr>
        <p:spPr>
          <a:xfrm>
            <a:off x="9185136" y="5697121"/>
            <a:ext cx="3624878" cy="400110"/>
          </a:xfrm>
          <a:prstGeom prst="rect">
            <a:avLst/>
          </a:prstGeom>
          <a:noFill/>
        </p:spPr>
        <p:txBody>
          <a:bodyPr wrap="square">
            <a:spAutoFit/>
          </a:bodyPr>
          <a:lstStyle/>
          <a:p>
            <a:r>
              <a:rPr lang="es-CO" sz="2000" dirty="0">
                <a:latin typeface="Garamond" panose="02020404030301010803" pitchFamily="18" charset="0"/>
              </a:rPr>
              <a:t>Finales de los juegos: Abril 2025</a:t>
            </a:r>
          </a:p>
        </p:txBody>
      </p:sp>
    </p:spTree>
    <p:extLst>
      <p:ext uri="{BB962C8B-B14F-4D97-AF65-F5344CB8AC3E}">
        <p14:creationId xmlns:p14="http://schemas.microsoft.com/office/powerpoint/2010/main" val="23489531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1340246" y="657524"/>
            <a:ext cx="9108638" cy="657344"/>
          </a:xfrm>
          <a:prstGeom prst="rect">
            <a:avLst/>
          </a:prstGeom>
          <a:noFill/>
          <a:ln/>
        </p:spPr>
        <p:txBody>
          <a:bodyPr wrap="none" lIns="0" tIns="0" rIns="0" bIns="0" rtlCol="0" anchor="t"/>
          <a:lstStyle/>
          <a:p>
            <a:pPr marL="0" indent="0">
              <a:lnSpc>
                <a:spcPts val="5150"/>
              </a:lnSpc>
              <a:buNone/>
            </a:pPr>
            <a:r>
              <a:rPr lang="en-US" sz="4100" dirty="0">
                <a:latin typeface="Garamond" panose="02020404030301010803" pitchFamily="18" charset="0"/>
              </a:rPr>
              <a:t>INICIO ESCUELAS DE FORMACIÓN DEPORTIVAS</a:t>
            </a:r>
          </a:p>
        </p:txBody>
      </p:sp>
      <p:sp>
        <p:nvSpPr>
          <p:cNvPr id="4" name="Shape 1"/>
          <p:cNvSpPr/>
          <p:nvPr/>
        </p:nvSpPr>
        <p:spPr>
          <a:xfrm>
            <a:off x="1166380" y="5401377"/>
            <a:ext cx="13228082" cy="22860"/>
          </a:xfrm>
          <a:prstGeom prst="roundRect">
            <a:avLst>
              <a:gd name="adj" fmla="val 368100"/>
            </a:avLst>
          </a:prstGeom>
          <a:solidFill>
            <a:srgbClr val="B2D4E5"/>
          </a:solidFill>
          <a:ln/>
        </p:spPr>
      </p:sp>
      <p:sp>
        <p:nvSpPr>
          <p:cNvPr id="6" name="Shape 3"/>
          <p:cNvSpPr/>
          <p:nvPr/>
        </p:nvSpPr>
        <p:spPr>
          <a:xfrm>
            <a:off x="1595000" y="5671790"/>
            <a:ext cx="450771" cy="450771"/>
          </a:xfrm>
          <a:prstGeom prst="roundRect">
            <a:avLst>
              <a:gd name="adj" fmla="val 18667"/>
            </a:avLst>
          </a:prstGeom>
          <a:solidFill>
            <a:srgbClr val="CCEEFF"/>
          </a:solidFill>
          <a:ln w="7620">
            <a:solidFill>
              <a:srgbClr val="B2D4E5"/>
            </a:solidFill>
            <a:prstDash val="solid"/>
          </a:ln>
        </p:spPr>
      </p:sp>
      <p:sp>
        <p:nvSpPr>
          <p:cNvPr id="7" name="Text 4"/>
          <p:cNvSpPr/>
          <p:nvPr/>
        </p:nvSpPr>
        <p:spPr>
          <a:xfrm>
            <a:off x="1752817" y="5807045"/>
            <a:ext cx="135136" cy="315516"/>
          </a:xfrm>
          <a:prstGeom prst="rect">
            <a:avLst/>
          </a:prstGeom>
          <a:noFill/>
          <a:ln/>
        </p:spPr>
        <p:txBody>
          <a:bodyPr wrap="none" lIns="0" tIns="0" rIns="0" bIns="0" rtlCol="0" anchor="t"/>
          <a:lstStyle/>
          <a:p>
            <a:pPr marL="0" indent="0" algn="ctr">
              <a:lnSpc>
                <a:spcPts val="2450"/>
              </a:lnSpc>
              <a:buNone/>
            </a:pPr>
            <a:r>
              <a:rPr lang="en-US" sz="2450" b="1" dirty="0">
                <a:solidFill>
                  <a:srgbClr val="272525"/>
                </a:solidFill>
                <a:latin typeface="Garamond" panose="02020404030301010803" pitchFamily="18" charset="0"/>
                <a:ea typeface="Petrona Bold" pitchFamily="34" charset="-122"/>
                <a:cs typeface="Petrona Bold" pitchFamily="34" charset="-120"/>
              </a:rPr>
              <a:t>1</a:t>
            </a:r>
            <a:endParaRPr lang="en-US" sz="2450" dirty="0">
              <a:latin typeface="Garamond" panose="02020404030301010803" pitchFamily="18" charset="0"/>
            </a:endParaRPr>
          </a:p>
        </p:txBody>
      </p:sp>
      <p:sp>
        <p:nvSpPr>
          <p:cNvPr id="8" name="Text 5"/>
          <p:cNvSpPr/>
          <p:nvPr/>
        </p:nvSpPr>
        <p:spPr>
          <a:xfrm>
            <a:off x="3829824" y="2052043"/>
            <a:ext cx="2629495" cy="328732"/>
          </a:xfrm>
          <a:prstGeom prst="rect">
            <a:avLst/>
          </a:prstGeom>
          <a:noFill/>
          <a:ln/>
        </p:spPr>
        <p:txBody>
          <a:bodyPr wrap="none" lIns="0" tIns="0" rIns="0" bIns="0" rtlCol="0" anchor="t"/>
          <a:lstStyle/>
          <a:p>
            <a:pPr marL="0" indent="0" algn="ctr">
              <a:lnSpc>
                <a:spcPts val="2550"/>
              </a:lnSpc>
              <a:buNone/>
            </a:pPr>
            <a:endParaRPr lang="en-US" sz="2400" dirty="0">
              <a:latin typeface="Garamond" panose="02020404030301010803" pitchFamily="18" charset="0"/>
            </a:endParaRPr>
          </a:p>
        </p:txBody>
      </p:sp>
      <p:sp>
        <p:nvSpPr>
          <p:cNvPr id="9" name="Text 6"/>
          <p:cNvSpPr/>
          <p:nvPr/>
        </p:nvSpPr>
        <p:spPr>
          <a:xfrm>
            <a:off x="976552" y="1504076"/>
            <a:ext cx="8351401" cy="641033"/>
          </a:xfrm>
          <a:prstGeom prst="rect">
            <a:avLst/>
          </a:prstGeom>
          <a:noFill/>
          <a:ln/>
        </p:spPr>
        <p:txBody>
          <a:bodyPr wrap="square" lIns="0" tIns="0" rIns="0" bIns="0" rtlCol="0" anchor="t"/>
          <a:lstStyle/>
          <a:p>
            <a:pPr marL="0" indent="0" algn="ctr">
              <a:lnSpc>
                <a:spcPts val="2500"/>
              </a:lnSpc>
              <a:buNone/>
            </a:pPr>
            <a:r>
              <a:rPr lang="en-US" sz="2000" dirty="0">
                <a:solidFill>
                  <a:srgbClr val="272525"/>
                </a:solidFill>
                <a:latin typeface="Garamond" panose="02020404030301010803" pitchFamily="18" charset="0"/>
                <a:ea typeface="Inter" pitchFamily="34" charset="-122"/>
                <a:cs typeface="Inter" pitchFamily="34" charset="-120"/>
              </a:rPr>
              <a:t>Responsables: LEONARDO MARTINEZ – EQUIPO DE DEPORTES</a:t>
            </a:r>
            <a:endParaRPr lang="en-US" sz="2000" dirty="0">
              <a:latin typeface="Garamond" panose="02020404030301010803" pitchFamily="18" charset="0"/>
            </a:endParaRPr>
          </a:p>
        </p:txBody>
      </p:sp>
      <p:sp>
        <p:nvSpPr>
          <p:cNvPr id="13" name="CuadroTexto 12">
            <a:extLst>
              <a:ext uri="{FF2B5EF4-FFF2-40B4-BE49-F238E27FC236}">
                <a16:creationId xmlns:a16="http://schemas.microsoft.com/office/drawing/2014/main" id="{538A3028-3419-67E8-8DBA-AEB94A07062C}"/>
              </a:ext>
            </a:extLst>
          </p:cNvPr>
          <p:cNvSpPr txBox="1"/>
          <p:nvPr/>
        </p:nvSpPr>
        <p:spPr>
          <a:xfrm>
            <a:off x="925901" y="2369448"/>
            <a:ext cx="12778597" cy="1769202"/>
          </a:xfrm>
          <a:prstGeom prst="rect">
            <a:avLst/>
          </a:prstGeom>
          <a:noFill/>
        </p:spPr>
        <p:txBody>
          <a:bodyPr wrap="square">
            <a:spAutoFit/>
          </a:bodyPr>
          <a:lstStyle/>
          <a:p>
            <a:pPr marL="342900" indent="-342900" algn="just">
              <a:lnSpc>
                <a:spcPct val="107000"/>
              </a:lnSpc>
              <a:spcAft>
                <a:spcPts val="800"/>
              </a:spcAft>
              <a:buAutoNum type="arabicPeriod"/>
            </a:pPr>
            <a:r>
              <a:rPr lang="es-CO" sz="1800" kern="100" dirty="0">
                <a:effectLst/>
                <a:latin typeface="Garamond" panose="02020404030301010803" pitchFamily="18" charset="0"/>
                <a:ea typeface="Aptos" panose="020B0004020202020204" pitchFamily="34" charset="0"/>
                <a:cs typeface="Tahoma" panose="020B0604030504040204" pitchFamily="34" charset="0"/>
              </a:rPr>
              <a:t>Continuar con las disciplinas deportivas “ ciclo montañismo, patinaje, futbol de salón” que se vienen trabajando en los mismos puntos y evaluar la posibilidad de  abrir nuevos puntos y nuevas disciplinas según la disponibilidad del talento humano que disponga el fondo de desarrollo rural de Sumapaz.</a:t>
            </a:r>
          </a:p>
          <a:p>
            <a:pPr marL="342900" indent="-342900" algn="just">
              <a:lnSpc>
                <a:spcPct val="107000"/>
              </a:lnSpc>
              <a:spcAft>
                <a:spcPts val="800"/>
              </a:spcAft>
              <a:buAutoNum type="arabicPeriod"/>
            </a:pPr>
            <a:r>
              <a:rPr lang="es-CO" kern="100" dirty="0">
                <a:latin typeface="Garamond" panose="02020404030301010803" pitchFamily="18" charset="0"/>
                <a:ea typeface="Aptos" panose="020B0004020202020204" pitchFamily="34" charset="0"/>
                <a:cs typeface="Tahoma" panose="020B0604030504040204" pitchFamily="34" charset="0"/>
              </a:rPr>
              <a:t>Realizar mensualmente salidas de integración y alto rendimiento , acorde se vino realizando en el último trimestre de 2024</a:t>
            </a: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a:p>
            <a:pPr algn="just">
              <a:lnSpc>
                <a:spcPct val="107000"/>
              </a:lnSpc>
              <a:spcAft>
                <a:spcPts val="800"/>
              </a:spcAft>
            </a:pPr>
            <a:endParaRPr lang="es-CO" sz="18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2" name="CuadroTexto 1">
            <a:extLst>
              <a:ext uri="{FF2B5EF4-FFF2-40B4-BE49-F238E27FC236}">
                <a16:creationId xmlns:a16="http://schemas.microsoft.com/office/drawing/2014/main" id="{7565B048-BD77-8A32-38D3-A66B11FF69EE}"/>
              </a:ext>
            </a:extLst>
          </p:cNvPr>
          <p:cNvSpPr txBox="1"/>
          <p:nvPr/>
        </p:nvSpPr>
        <p:spPr>
          <a:xfrm>
            <a:off x="2203588" y="5777447"/>
            <a:ext cx="7483536" cy="400110"/>
          </a:xfrm>
          <a:prstGeom prst="rect">
            <a:avLst/>
          </a:prstGeom>
          <a:noFill/>
        </p:spPr>
        <p:txBody>
          <a:bodyPr wrap="square">
            <a:spAutoFit/>
          </a:bodyPr>
          <a:lstStyle/>
          <a:p>
            <a:r>
              <a:rPr lang="es-CO" sz="2000" dirty="0">
                <a:latin typeface="Garamond" panose="02020404030301010803" pitchFamily="18" charset="0"/>
              </a:rPr>
              <a:t>Proyección inicio apertura escuelas de formación. Febrero 2025</a:t>
            </a:r>
          </a:p>
        </p:txBody>
      </p:sp>
    </p:spTree>
    <p:extLst>
      <p:ext uri="{BB962C8B-B14F-4D97-AF65-F5344CB8AC3E}">
        <p14:creationId xmlns:p14="http://schemas.microsoft.com/office/powerpoint/2010/main" val="19934793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3214261" y="1669613"/>
            <a:ext cx="7556421" cy="1488519"/>
          </a:xfrm>
          <a:prstGeom prst="rect">
            <a:avLst/>
          </a:prstGeom>
          <a:noFill/>
          <a:ln/>
        </p:spPr>
        <p:txBody>
          <a:bodyPr wrap="square" lIns="0" tIns="0" rIns="0" bIns="0" rtlCol="0" anchor="t"/>
          <a:lstStyle/>
          <a:p>
            <a:pPr marL="0" indent="0">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Formulaciones proyectadas </a:t>
            </a:r>
            <a:endParaRPr lang="en-US" sz="4650" dirty="0">
              <a:latin typeface="Garamond" panose="02020404030301010803" pitchFamily="18" charset="0"/>
            </a:endParaRPr>
          </a:p>
        </p:txBody>
      </p:sp>
      <p:pic>
        <p:nvPicPr>
          <p:cNvPr id="4" name="Image 1" descr="preencoded.png"/>
          <p:cNvPicPr>
            <a:picLocks noChangeAspect="1"/>
          </p:cNvPicPr>
          <p:nvPr/>
        </p:nvPicPr>
        <p:blipFill>
          <a:blip r:embed="rId3"/>
          <a:stretch>
            <a:fillRect/>
          </a:stretch>
        </p:blipFill>
        <p:spPr>
          <a:xfrm>
            <a:off x="5977259" y="2629590"/>
            <a:ext cx="566976" cy="651335"/>
          </a:xfrm>
          <a:prstGeom prst="rect">
            <a:avLst/>
          </a:prstGeom>
        </p:spPr>
      </p:pic>
      <p:sp>
        <p:nvSpPr>
          <p:cNvPr id="5" name="Text 1"/>
          <p:cNvSpPr/>
          <p:nvPr/>
        </p:nvSpPr>
        <p:spPr>
          <a:xfrm>
            <a:off x="4170419" y="3639292"/>
            <a:ext cx="4073077" cy="372070"/>
          </a:xfrm>
          <a:prstGeom prst="rect">
            <a:avLst/>
          </a:prstGeom>
          <a:noFill/>
          <a:ln/>
        </p:spPr>
        <p:txBody>
          <a:bodyPr wrap="none" lIns="0" tIns="0" rIns="0" bIns="0" rtlCol="0" anchor="t"/>
          <a:lstStyle/>
          <a:p>
            <a:pPr marL="0" indent="0" algn="ctr">
              <a:lnSpc>
                <a:spcPts val="2900"/>
              </a:lnSpc>
              <a:buNone/>
            </a:pPr>
            <a:r>
              <a:rPr lang="en-US" sz="2800" b="1" dirty="0">
                <a:solidFill>
                  <a:srgbClr val="272525"/>
                </a:solidFill>
                <a:latin typeface="Garamond" panose="02020404030301010803" pitchFamily="18" charset="0"/>
                <a:ea typeface="Petrona Bold" pitchFamily="34" charset="-122"/>
                <a:cs typeface="Petrona Bold" pitchFamily="34" charset="-120"/>
              </a:rPr>
              <a:t>4 </a:t>
            </a:r>
            <a:r>
              <a:rPr lang="en-US" sz="2800" b="1" dirty="0" err="1">
                <a:solidFill>
                  <a:srgbClr val="272525"/>
                </a:solidFill>
                <a:latin typeface="Garamond" panose="02020404030301010803" pitchFamily="18" charset="0"/>
                <a:ea typeface="Petrona Bold" pitchFamily="34" charset="-122"/>
                <a:cs typeface="Petrona Bold" pitchFamily="34" charset="-120"/>
              </a:rPr>
              <a:t>formulaciones</a:t>
            </a:r>
            <a:r>
              <a:rPr lang="en-US" sz="2800" b="1" dirty="0">
                <a:solidFill>
                  <a:srgbClr val="272525"/>
                </a:solidFill>
                <a:latin typeface="Garamond" panose="02020404030301010803" pitchFamily="18" charset="0"/>
                <a:ea typeface="Petrona Bold" pitchFamily="34" charset="-122"/>
                <a:cs typeface="Petrona Bold" pitchFamily="34" charset="-120"/>
              </a:rPr>
              <a:t> </a:t>
            </a:r>
            <a:r>
              <a:rPr lang="en-US" sz="2800" b="1" dirty="0" err="1">
                <a:solidFill>
                  <a:srgbClr val="272525"/>
                </a:solidFill>
                <a:latin typeface="Garamond" panose="02020404030301010803" pitchFamily="18" charset="0"/>
                <a:ea typeface="Petrona Bold" pitchFamily="34" charset="-122"/>
                <a:cs typeface="Petrona Bold" pitchFamily="34" charset="-120"/>
              </a:rPr>
              <a:t>vigencia</a:t>
            </a:r>
            <a:r>
              <a:rPr lang="en-US" sz="2800" b="1" dirty="0">
                <a:solidFill>
                  <a:srgbClr val="272525"/>
                </a:solidFill>
                <a:latin typeface="Garamond" panose="02020404030301010803" pitchFamily="18" charset="0"/>
                <a:ea typeface="Petrona Bold" pitchFamily="34" charset="-122"/>
                <a:cs typeface="Petrona Bold" pitchFamily="34" charset="-120"/>
              </a:rPr>
              <a:t> 2025</a:t>
            </a:r>
          </a:p>
          <a:p>
            <a:pPr algn="ctr">
              <a:lnSpc>
                <a:spcPts val="2900"/>
              </a:lnSpc>
            </a:pPr>
            <a:endParaRPr lang="pt-BR" b="1" i="0" u="none" strike="noStrike" baseline="0" dirty="0">
              <a:solidFill>
                <a:srgbClr val="000000"/>
              </a:solidFill>
              <a:latin typeface="AGABCG+ArialNarrow-Bold"/>
            </a:endParaRPr>
          </a:p>
          <a:p>
            <a:pPr algn="ctr">
              <a:lnSpc>
                <a:spcPts val="2900"/>
              </a:lnSpc>
            </a:pPr>
            <a:r>
              <a:rPr lang="pt-BR" b="1" dirty="0">
                <a:solidFill>
                  <a:srgbClr val="000000"/>
                </a:solidFill>
                <a:latin typeface="AGABCG+ArialNarrow-Bold"/>
              </a:rPr>
              <a:t>                                    </a:t>
            </a:r>
            <a:r>
              <a:rPr lang="pt-BR" sz="2000" b="1" i="0" u="none" strike="noStrike" baseline="0" dirty="0">
                <a:solidFill>
                  <a:srgbClr val="000000"/>
                </a:solidFill>
                <a:latin typeface="AGABCG+ArialNarrow-Bold"/>
              </a:rPr>
              <a:t>Programa 14. Bogotá </a:t>
            </a:r>
            <a:r>
              <a:rPr lang="pt-BR" sz="2000" b="1" i="0" u="none" strike="noStrike" baseline="0" dirty="0" err="1">
                <a:solidFill>
                  <a:srgbClr val="000000"/>
                </a:solidFill>
                <a:latin typeface="AGABCG+ArialNarrow-Bold"/>
              </a:rPr>
              <a:t>deportiva</a:t>
            </a:r>
            <a:r>
              <a:rPr lang="pt-BR" sz="2000" b="1" i="0" u="none" strike="noStrike" baseline="0" dirty="0">
                <a:solidFill>
                  <a:srgbClr val="000000"/>
                </a:solidFill>
                <a:latin typeface="AGABCG+ArialNarrow-Bold"/>
              </a:rPr>
              <a:t>, recreativa, artística, patrimonial e intercultural. </a:t>
            </a:r>
            <a:r>
              <a:rPr lang="pt-BR" sz="2000" b="0" i="0" u="none" strike="noStrike" baseline="0" dirty="0">
                <a:solidFill>
                  <a:srgbClr val="000000"/>
                </a:solidFill>
                <a:latin typeface="AGABCG+ArialNarrow-Bold"/>
              </a:rPr>
              <a:t>	</a:t>
            </a:r>
          </a:p>
          <a:p>
            <a:pPr marL="0" indent="0" algn="ctr">
              <a:lnSpc>
                <a:spcPts val="2900"/>
              </a:lnSpc>
              <a:buNone/>
            </a:pPr>
            <a:r>
              <a:rPr lang="en-US" sz="2000" b="1" dirty="0">
                <a:solidFill>
                  <a:srgbClr val="272525"/>
                </a:solidFill>
                <a:latin typeface="Garamond" panose="02020404030301010803" pitchFamily="18" charset="0"/>
                <a:ea typeface="Petrona Bold" pitchFamily="34" charset="-122"/>
                <a:cs typeface="Petrona Bold" pitchFamily="34" charset="-120"/>
              </a:rPr>
              <a:t> </a:t>
            </a:r>
            <a:endParaRPr lang="en-US" sz="2000" dirty="0">
              <a:latin typeface="Garamond" panose="02020404030301010803" pitchFamily="18" charset="0"/>
            </a:endParaRPr>
          </a:p>
        </p:txBody>
      </p:sp>
      <p:sp>
        <p:nvSpPr>
          <p:cNvPr id="6" name="Text 2"/>
          <p:cNvSpPr/>
          <p:nvPr/>
        </p:nvSpPr>
        <p:spPr>
          <a:xfrm>
            <a:off x="5102749" y="5015503"/>
            <a:ext cx="7292376" cy="1088708"/>
          </a:xfrm>
          <a:prstGeom prst="rect">
            <a:avLst/>
          </a:prstGeom>
          <a:noFill/>
          <a:ln/>
        </p:spPr>
        <p:txBody>
          <a:bodyPr wrap="square" lIns="0" tIns="0" rIns="0" bIns="0" rtlCol="0" anchor="t"/>
          <a:lstStyle/>
          <a:p>
            <a:pPr algn="just">
              <a:lnSpc>
                <a:spcPct val="107000"/>
              </a:lnSpc>
              <a:spcAft>
                <a:spcPts val="800"/>
              </a:spcAft>
            </a:pPr>
            <a:r>
              <a:rPr lang="es-CO" sz="2400" kern="100" dirty="0">
                <a:latin typeface="Garamond" panose="02020404030301010803" pitchFamily="18" charset="0"/>
                <a:ea typeface="Calibri" panose="020F0502020204030204" pitchFamily="34" charset="0"/>
                <a:cs typeface="Times New Roman" panose="02020603050405020304" pitchFamily="18" charset="0"/>
              </a:rPr>
              <a:t>Responsables: Andrés Acosta  </a:t>
            </a:r>
            <a:endParaRPr lang="es-CO" sz="2400" kern="100" dirty="0">
              <a:effectLst/>
              <a:latin typeface="Garamond" panose="02020404030301010803" pitchFamily="18" charset="0"/>
              <a:ea typeface="Calibri" panose="020F0502020204030204" pitchFamily="34" charset="0"/>
              <a:cs typeface="Times New Roman" panose="02020603050405020304" pitchFamily="18" charset="0"/>
            </a:endParaRPr>
          </a:p>
          <a:p>
            <a:pPr>
              <a:lnSpc>
                <a:spcPct val="107000"/>
              </a:lnSpc>
              <a:spcAft>
                <a:spcPts val="800"/>
              </a:spcAft>
            </a:pPr>
            <a:r>
              <a:rPr lang="es-CO" sz="2400" kern="100" dirty="0">
                <a:effectLst/>
                <a:latin typeface="Garamond" panose="02020404030301010803" pitchFamily="18" charset="0"/>
                <a:ea typeface="Calibri" panose="020F0502020204030204" pitchFamily="34" charset="0"/>
                <a:cs typeface="Times New Roman" panose="02020603050405020304" pitchFamily="18" charset="0"/>
              </a:rPr>
              <a:t> </a:t>
            </a:r>
          </a:p>
        </p:txBody>
      </p:sp>
    </p:spTree>
    <p:extLst>
      <p:ext uri="{BB962C8B-B14F-4D97-AF65-F5344CB8AC3E}">
        <p14:creationId xmlns:p14="http://schemas.microsoft.com/office/powerpoint/2010/main" val="759312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2327653" y="957417"/>
            <a:ext cx="9479763" cy="1488519"/>
          </a:xfrm>
          <a:prstGeom prst="rect">
            <a:avLst/>
          </a:prstGeom>
          <a:noFill/>
          <a:ln/>
        </p:spPr>
        <p:txBody>
          <a:bodyPr wrap="square" lIns="0" tIns="0" rIns="0" bIns="0" rtlCol="0" anchor="t"/>
          <a:lstStyle/>
          <a:p>
            <a:pPr marL="0" indent="0">
              <a:lnSpc>
                <a:spcPts val="5850"/>
              </a:lnSpc>
              <a:buNone/>
            </a:pPr>
            <a:r>
              <a:rPr lang="en-US" sz="4650" b="1" dirty="0" err="1">
                <a:solidFill>
                  <a:srgbClr val="000000"/>
                </a:solidFill>
                <a:latin typeface="Garamond" panose="02020404030301010803" pitchFamily="18" charset="0"/>
                <a:ea typeface="Petrona Bold" pitchFamily="34" charset="-122"/>
                <a:cs typeface="Petrona Bold" pitchFamily="34" charset="-120"/>
              </a:rPr>
              <a:t>Formulaciones</a:t>
            </a:r>
            <a:r>
              <a:rPr lang="en-US" sz="4650" b="1" dirty="0">
                <a:solidFill>
                  <a:srgbClr val="000000"/>
                </a:solidFill>
                <a:latin typeface="Garamond" panose="02020404030301010803" pitchFamily="18" charset="0"/>
                <a:ea typeface="Petrona Bold" pitchFamily="34" charset="-122"/>
                <a:cs typeface="Petrona Bold" pitchFamily="34" charset="-120"/>
              </a:rPr>
              <a:t> </a:t>
            </a:r>
            <a:r>
              <a:rPr lang="en-US" sz="4650" b="1" dirty="0" err="1">
                <a:solidFill>
                  <a:srgbClr val="000000"/>
                </a:solidFill>
                <a:latin typeface="Garamond" panose="02020404030301010803" pitchFamily="18" charset="0"/>
                <a:ea typeface="Petrona Bold" pitchFamily="34" charset="-122"/>
                <a:cs typeface="Petrona Bold" pitchFamily="34" charset="-120"/>
              </a:rPr>
              <a:t>proyectadas</a:t>
            </a:r>
            <a:r>
              <a:rPr lang="en-US" sz="4650" b="1" dirty="0">
                <a:solidFill>
                  <a:srgbClr val="000000"/>
                </a:solidFill>
                <a:latin typeface="Garamond" panose="02020404030301010803" pitchFamily="18" charset="0"/>
                <a:ea typeface="Petrona Bold" pitchFamily="34" charset="-122"/>
                <a:cs typeface="Petrona Bold" pitchFamily="34" charset="-120"/>
              </a:rPr>
              <a:t> 2388 </a:t>
            </a:r>
            <a:r>
              <a:rPr lang="en-US" sz="4650" b="1" dirty="0" err="1">
                <a:solidFill>
                  <a:srgbClr val="000000"/>
                </a:solidFill>
                <a:latin typeface="Garamond" panose="02020404030301010803" pitchFamily="18" charset="0"/>
                <a:ea typeface="Petrona Bold" pitchFamily="34" charset="-122"/>
                <a:cs typeface="Petrona Bold" pitchFamily="34" charset="-120"/>
              </a:rPr>
              <a:t>Presupuesto</a:t>
            </a:r>
            <a:r>
              <a:rPr lang="en-US" sz="4650" b="1" dirty="0">
                <a:solidFill>
                  <a:srgbClr val="000000"/>
                </a:solidFill>
                <a:latin typeface="Garamond" panose="02020404030301010803" pitchFamily="18" charset="0"/>
                <a:ea typeface="Petrona Bold" pitchFamily="34" charset="-122"/>
                <a:cs typeface="Petrona Bold" pitchFamily="34" charset="-120"/>
              </a:rPr>
              <a:t> total 2.232.000.000</a:t>
            </a:r>
            <a:endParaRPr lang="en-US" sz="4650" dirty="0">
              <a:latin typeface="Garamond" panose="02020404030301010803" pitchFamily="18" charset="0"/>
            </a:endParaRPr>
          </a:p>
        </p:txBody>
      </p:sp>
      <p:pic>
        <p:nvPicPr>
          <p:cNvPr id="4" name="Image 1" descr="preencoded.png"/>
          <p:cNvPicPr>
            <a:picLocks noChangeAspect="1"/>
          </p:cNvPicPr>
          <p:nvPr/>
        </p:nvPicPr>
        <p:blipFill>
          <a:blip r:embed="rId3"/>
          <a:stretch>
            <a:fillRect/>
          </a:stretch>
        </p:blipFill>
        <p:spPr>
          <a:xfrm>
            <a:off x="5977259" y="2629590"/>
            <a:ext cx="566976" cy="651335"/>
          </a:xfrm>
          <a:prstGeom prst="rect">
            <a:avLst/>
          </a:prstGeom>
        </p:spPr>
      </p:pic>
      <p:pic>
        <p:nvPicPr>
          <p:cNvPr id="7" name="Imagen 6">
            <a:extLst>
              <a:ext uri="{FF2B5EF4-FFF2-40B4-BE49-F238E27FC236}">
                <a16:creationId xmlns:a16="http://schemas.microsoft.com/office/drawing/2014/main" id="{5137230C-B8E2-4D44-2795-271EF0E163E1}"/>
              </a:ext>
            </a:extLst>
          </p:cNvPr>
          <p:cNvPicPr>
            <a:picLocks noChangeAspect="1"/>
          </p:cNvPicPr>
          <p:nvPr/>
        </p:nvPicPr>
        <p:blipFill>
          <a:blip r:embed="rId4"/>
          <a:stretch>
            <a:fillRect/>
          </a:stretch>
        </p:blipFill>
        <p:spPr>
          <a:xfrm>
            <a:off x="2327653" y="3440051"/>
            <a:ext cx="8868260" cy="3713783"/>
          </a:xfrm>
          <a:prstGeom prst="rect">
            <a:avLst/>
          </a:prstGeom>
        </p:spPr>
      </p:pic>
    </p:spTree>
    <p:extLst>
      <p:ext uri="{BB962C8B-B14F-4D97-AF65-F5344CB8AC3E}">
        <p14:creationId xmlns:p14="http://schemas.microsoft.com/office/powerpoint/2010/main" val="11857440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CF7B56F-8638-6FB2-F521-8E522EB599F8}"/>
              </a:ext>
            </a:extLst>
          </p:cNvPr>
          <p:cNvSpPr txBox="1"/>
          <p:nvPr/>
        </p:nvSpPr>
        <p:spPr>
          <a:xfrm>
            <a:off x="1281953" y="989755"/>
            <a:ext cx="12066494" cy="7617470"/>
          </a:xfrm>
          <a:prstGeom prst="rect">
            <a:avLst/>
          </a:prstGeom>
          <a:noFill/>
        </p:spPr>
        <p:txBody>
          <a:bodyPr wrap="square">
            <a:spAutoFit/>
          </a:bodyPr>
          <a:lstStyle/>
          <a:p>
            <a:pPr marL="342900" indent="-342900" algn="just">
              <a:lnSpc>
                <a:spcPct val="107000"/>
              </a:lnSpc>
              <a:spcAft>
                <a:spcPts val="800"/>
              </a:spcAft>
              <a:buAutoNum type="arabicPeriod"/>
            </a:pPr>
            <a:r>
              <a:rPr lang="es-CO" sz="2400" kern="100" dirty="0">
                <a:effectLst/>
                <a:latin typeface="Garamond" panose="02020404030301010803" pitchFamily="18" charset="0"/>
                <a:ea typeface="Aptos" panose="020B0004020202020204" pitchFamily="34" charset="0"/>
                <a:cs typeface="Tahoma" panose="020B0604030504040204" pitchFamily="34" charset="0"/>
              </a:rPr>
              <a:t>Formulación de juegos comunitarios la cual se planea realizar en 6 jornadas de las cuales 4 serán jornadas Inter veredales y dos jornadas inter cuencas, los deportes que implementarán serán futbol de salón masculino y femenino mayores y juvenil y baloncesto masculino y femenino mayores y juvenil   tejo masculino, mini tejo masculino y femenino, atletismo relevos, atletismo 100 metros, rana, parques, domino, ajedrez boli rana, en cada una de las categorías.</a:t>
            </a:r>
          </a:p>
          <a:p>
            <a:pPr algn="just">
              <a:lnSpc>
                <a:spcPct val="107000"/>
              </a:lnSpc>
              <a:spcAft>
                <a:spcPts val="800"/>
              </a:spcAft>
            </a:pPr>
            <a:r>
              <a:rPr lang="es-CO" sz="2400" kern="100" dirty="0">
                <a:latin typeface="Garamond" panose="02020404030301010803" pitchFamily="18" charset="0"/>
                <a:ea typeface="Aptos" panose="020B0004020202020204" pitchFamily="34" charset="0"/>
                <a:cs typeface="Tahoma" panose="020B0604030504040204" pitchFamily="34" charset="0"/>
              </a:rPr>
              <a:t>   </a:t>
            </a:r>
            <a:r>
              <a:rPr lang="es-CO" sz="2400" b="1" kern="100" dirty="0">
                <a:latin typeface="Garamond" panose="02020404030301010803" pitchFamily="18" charset="0"/>
                <a:ea typeface="Aptos" panose="020B0004020202020204" pitchFamily="34" charset="0"/>
                <a:cs typeface="Tahoma" panose="020B0604030504040204" pitchFamily="34" charset="0"/>
              </a:rPr>
              <a:t>Valor formulación $368.000.495 </a:t>
            </a:r>
            <a:r>
              <a:rPr lang="es-CO" sz="2400" b="1" kern="100" dirty="0" err="1">
                <a:latin typeface="Garamond" panose="02020404030301010803" pitchFamily="18" charset="0"/>
                <a:ea typeface="Aptos" panose="020B0004020202020204" pitchFamily="34" charset="0"/>
                <a:cs typeface="Tahoma" panose="020B0604030504040204" pitchFamily="34" charset="0"/>
              </a:rPr>
              <a:t>cop</a:t>
            </a:r>
            <a:endParaRPr lang="es-CO" sz="2400" b="1" kern="100" dirty="0">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AutoNum type="arabicPeriod"/>
            </a:pPr>
            <a:endParaRPr lang="es-CO" sz="2400" kern="100" dirty="0">
              <a:effectLst/>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FontTx/>
              <a:buAutoNum type="arabicPeriod"/>
            </a:pPr>
            <a:r>
              <a:rPr lang="es-CO" sz="2400" kern="100" dirty="0">
                <a:effectLst/>
                <a:latin typeface="Garamond" panose="02020404030301010803" pitchFamily="18" charset="0"/>
                <a:ea typeface="Aptos" panose="020B0004020202020204" pitchFamily="34" charset="0"/>
                <a:cs typeface="Tahoma" panose="020B0604030504040204" pitchFamily="34" charset="0"/>
              </a:rPr>
              <a:t>Formulación Salida recreo deportiva: para esta formulación se beneficiarán personas adultas mayores, jóvenes y personas en condición de discapacidad, esta formulación debe tener un enfoque formativo y constructivo, donde se debe realizar una mesa de concertación con los sectores para reevaluar las condiciones y parámetros para quienes se postulen a través de la inscripción a esta actividad.</a:t>
            </a:r>
          </a:p>
          <a:p>
            <a:pPr algn="just">
              <a:lnSpc>
                <a:spcPct val="107000"/>
              </a:lnSpc>
              <a:spcAft>
                <a:spcPts val="800"/>
              </a:spcAft>
            </a:pPr>
            <a:r>
              <a:rPr lang="es-CO" sz="2400" b="1" kern="100" dirty="0">
                <a:latin typeface="Garamond" panose="02020404030301010803" pitchFamily="18" charset="0"/>
                <a:ea typeface="Aptos" panose="020B0004020202020204" pitchFamily="34" charset="0"/>
                <a:cs typeface="Tahoma" panose="020B0604030504040204" pitchFamily="34" charset="0"/>
              </a:rPr>
              <a:t> </a:t>
            </a:r>
          </a:p>
          <a:p>
            <a:pPr algn="just">
              <a:lnSpc>
                <a:spcPct val="107000"/>
              </a:lnSpc>
              <a:spcAft>
                <a:spcPts val="800"/>
              </a:spcAft>
            </a:pPr>
            <a:r>
              <a:rPr lang="es-CO" sz="2400" b="1" kern="100" dirty="0">
                <a:latin typeface="Garamond" panose="02020404030301010803" pitchFamily="18" charset="0"/>
                <a:ea typeface="Aptos" panose="020B0004020202020204" pitchFamily="34" charset="0"/>
                <a:cs typeface="Tahoma" panose="020B0604030504040204" pitchFamily="34" charset="0"/>
              </a:rPr>
              <a:t>Valor formulación $368.000.495 </a:t>
            </a:r>
            <a:r>
              <a:rPr lang="es-CO" sz="2400" b="1" kern="100" dirty="0" err="1">
                <a:latin typeface="Garamond" panose="02020404030301010803" pitchFamily="18" charset="0"/>
                <a:ea typeface="Aptos" panose="020B0004020202020204" pitchFamily="34" charset="0"/>
                <a:cs typeface="Tahoma" panose="020B0604030504040204" pitchFamily="34" charset="0"/>
              </a:rPr>
              <a:t>cop</a:t>
            </a:r>
            <a:endParaRPr lang="es-CO" sz="2400" b="1" kern="100" dirty="0">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FontTx/>
              <a:buAutoNum type="arabicPeriod"/>
            </a:pPr>
            <a:endParaRPr lang="es-CO" sz="2400" kern="100" dirty="0">
              <a:effectLst/>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FontTx/>
              <a:buAutoNum type="arabicPeriod"/>
            </a:pPr>
            <a:endParaRPr lang="es-CO" sz="2400" kern="100" dirty="0">
              <a:latin typeface="Garamond" panose="02020404030301010803" pitchFamily="18" charset="0"/>
              <a:ea typeface="Aptos" panose="020B0004020202020204" pitchFamily="34" charset="0"/>
              <a:cs typeface="Tahoma" panose="020B0604030504040204" pitchFamily="34" charset="0"/>
            </a:endParaRPr>
          </a:p>
          <a:p>
            <a:pPr marL="342900" indent="-342900" algn="just">
              <a:lnSpc>
                <a:spcPct val="107000"/>
              </a:lnSpc>
              <a:spcAft>
                <a:spcPts val="800"/>
              </a:spcAft>
              <a:buFontTx/>
              <a:buAutoNum type="arabicPeriod"/>
            </a:pPr>
            <a:endParaRPr lang="es-CO" sz="2400" kern="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928063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6CF7B56F-8638-6FB2-F521-8E522EB599F8}"/>
              </a:ext>
            </a:extLst>
          </p:cNvPr>
          <p:cNvSpPr txBox="1"/>
          <p:nvPr/>
        </p:nvSpPr>
        <p:spPr>
          <a:xfrm>
            <a:off x="1434353" y="584525"/>
            <a:ext cx="12604376" cy="7918065"/>
          </a:xfrm>
          <a:prstGeom prst="rect">
            <a:avLst/>
          </a:prstGeom>
          <a:noFill/>
        </p:spPr>
        <p:txBody>
          <a:bodyPr wrap="square">
            <a:spAutoFit/>
          </a:bodyPr>
          <a:lstStyle/>
          <a:p>
            <a:pPr marL="342900" indent="-342900" algn="just">
              <a:lnSpc>
                <a:spcPct val="107000"/>
              </a:lnSpc>
              <a:spcAft>
                <a:spcPts val="800"/>
              </a:spcAft>
              <a:buFontTx/>
              <a:buAutoNum type="arabicPeriod"/>
            </a:pPr>
            <a:r>
              <a:rPr lang="es-ES" sz="2400" kern="100" dirty="0">
                <a:latin typeface="Garamond" panose="02020404030301010803" pitchFamily="18" charset="0"/>
                <a:cs typeface="Tahoma" panose="020B0604030504040204" pitchFamily="34" charset="0"/>
              </a:rPr>
              <a:t>Con la meta de beneficiar 40 colectivos deportivos: se busca incentivar las organizaciones deportivas en la localidad para lo cual se deben aclarar las condiciones y requisitos que el fondo deberá solicitar a quienes se presenten son </a:t>
            </a:r>
            <a:r>
              <a:rPr lang="es-ES" sz="2400" b="1" kern="100" dirty="0">
                <a:latin typeface="Garamond" panose="02020404030301010803" pitchFamily="18" charset="0"/>
                <a:cs typeface="Tahoma" panose="020B0604030504040204" pitchFamily="34" charset="0"/>
              </a:rPr>
              <a:t>10 organizaciones </a:t>
            </a:r>
            <a:r>
              <a:rPr lang="es-ES" sz="2400" b="1" kern="100" dirty="0" err="1">
                <a:latin typeface="Garamond" panose="02020404030301010803" pitchFamily="18" charset="0"/>
                <a:cs typeface="Tahoma" panose="020B0604030504040204" pitchFamily="34" charset="0"/>
              </a:rPr>
              <a:t>vig</a:t>
            </a:r>
            <a:r>
              <a:rPr lang="es-ES" sz="2400" b="1" kern="100" dirty="0">
                <a:latin typeface="Garamond" panose="02020404030301010803" pitchFamily="18" charset="0"/>
                <a:cs typeface="Tahoma" panose="020B0604030504040204" pitchFamily="34" charset="0"/>
              </a:rPr>
              <a:t> 2025</a:t>
            </a:r>
            <a:r>
              <a:rPr lang="es-ES" sz="2400" kern="100" dirty="0">
                <a:latin typeface="Garamond" panose="02020404030301010803" pitchFamily="18" charset="0"/>
                <a:cs typeface="Tahoma" panose="020B0604030504040204" pitchFamily="34" charset="0"/>
              </a:rPr>
              <a:t>, también se deben aclar los tiempos de convocatoria para la presentación y evaluación de los postulantes y Apoyar a grupos y organizaciones recreo-deportivas del territorio para impulsar iniciativas que beneficien directamente a la comunidad local. </a:t>
            </a:r>
            <a:endParaRPr lang="es-CO" sz="2400" b="1" kern="100" dirty="0">
              <a:latin typeface="Garamond" panose="02020404030301010803" pitchFamily="18" charset="0"/>
              <a:ea typeface="Aptos" panose="020B0004020202020204" pitchFamily="34" charset="0"/>
              <a:cs typeface="Tahoma" panose="020B0604030504040204" pitchFamily="34" charset="0"/>
            </a:endParaRPr>
          </a:p>
          <a:p>
            <a:pPr algn="just">
              <a:lnSpc>
                <a:spcPct val="107000"/>
              </a:lnSpc>
              <a:spcAft>
                <a:spcPts val="800"/>
              </a:spcAft>
            </a:pPr>
            <a:r>
              <a:rPr lang="es-CO" sz="2400" b="1" kern="100" dirty="0">
                <a:latin typeface="Garamond" panose="02020404030301010803" pitchFamily="18" charset="0"/>
                <a:ea typeface="Aptos" panose="020B0004020202020204" pitchFamily="34" charset="0"/>
                <a:cs typeface="Tahoma" panose="020B0604030504040204" pitchFamily="34" charset="0"/>
              </a:rPr>
              <a:t>Valor formulación $ 132.000.000</a:t>
            </a:r>
            <a:endParaRPr lang="es-ES" sz="2400" kern="100" dirty="0">
              <a:latin typeface="Garamond" panose="02020404030301010803" pitchFamily="18" charset="0"/>
              <a:cs typeface="Tahoma" panose="020B0604030504040204" pitchFamily="34" charset="0"/>
            </a:endParaRPr>
          </a:p>
          <a:p>
            <a:pPr marL="342900" indent="-342900" algn="just">
              <a:lnSpc>
                <a:spcPct val="107000"/>
              </a:lnSpc>
              <a:spcAft>
                <a:spcPts val="800"/>
              </a:spcAft>
              <a:buFontTx/>
              <a:buAutoNum type="arabicPeriod"/>
            </a:pPr>
            <a:r>
              <a:rPr lang="es-CO" sz="2400" kern="100" dirty="0">
                <a:latin typeface="Garamond" panose="02020404030301010803" pitchFamily="18" charset="0"/>
                <a:cs typeface="Tahoma" panose="020B0604030504040204" pitchFamily="34" charset="0"/>
              </a:rPr>
              <a:t>En la meta de beneficiar 1000 personas con dotaciones deportivas se debe  Identificar las necesidades y dotar con elementos deportivos, accesorios e insumos deportivos a las escuelas de formación deportiva, con la finalidad de fortalecer y contribuir al desarrollo integral de los procesos; físico, motriz, cognitivo, afectivo, psicológico y social de la población que participa en estas, principalmente de niños, niñas, adolescentes ayudando a fomentar el deporte la recreación y la actividad física.</a:t>
            </a:r>
            <a:endParaRPr lang="es-CO" sz="2400" b="1" kern="100" dirty="0">
              <a:latin typeface="Garamond" panose="02020404030301010803" pitchFamily="18" charset="0"/>
              <a:ea typeface="Aptos" panose="020B0004020202020204" pitchFamily="34" charset="0"/>
              <a:cs typeface="Tahoma" panose="020B0604030504040204" pitchFamily="34" charset="0"/>
            </a:endParaRPr>
          </a:p>
          <a:p>
            <a:pPr algn="just">
              <a:lnSpc>
                <a:spcPct val="107000"/>
              </a:lnSpc>
              <a:spcAft>
                <a:spcPts val="800"/>
              </a:spcAft>
            </a:pPr>
            <a:r>
              <a:rPr lang="es-CO" sz="2400" b="1" kern="100" dirty="0">
                <a:latin typeface="Garamond" panose="02020404030301010803" pitchFamily="18" charset="0"/>
                <a:ea typeface="Aptos" panose="020B0004020202020204" pitchFamily="34" charset="0"/>
                <a:cs typeface="Tahoma" panose="020B0604030504040204" pitchFamily="34" charset="0"/>
              </a:rPr>
              <a:t>Valor formulación $ 300.000.000</a:t>
            </a:r>
            <a:endParaRPr lang="es-CO" sz="2400" b="1" kern="100" dirty="0">
              <a:latin typeface="Garamond" panose="02020404030301010803" pitchFamily="18" charset="0"/>
              <a:cs typeface="Tahoma" panose="020B0604030504040204" pitchFamily="34" charset="0"/>
            </a:endParaRPr>
          </a:p>
          <a:p>
            <a:pPr algn="just">
              <a:lnSpc>
                <a:spcPct val="107000"/>
              </a:lnSpc>
              <a:spcAft>
                <a:spcPts val="800"/>
              </a:spcAft>
            </a:pPr>
            <a:r>
              <a:rPr lang="es-CO" sz="2400" b="1" kern="100" dirty="0">
                <a:latin typeface="Garamond" panose="02020404030301010803" pitchFamily="18" charset="0"/>
                <a:cs typeface="Tahoma" panose="020B0604030504040204" pitchFamily="34" charset="0"/>
              </a:rPr>
              <a:t>CPS profesores escuelas de formación $322.000.000</a:t>
            </a:r>
          </a:p>
          <a:p>
            <a:pPr algn="just">
              <a:lnSpc>
                <a:spcPct val="107000"/>
              </a:lnSpc>
              <a:spcAft>
                <a:spcPts val="800"/>
              </a:spcAft>
            </a:pPr>
            <a:r>
              <a:rPr lang="es-CO" sz="2400" b="1" kern="100" dirty="0">
                <a:latin typeface="Garamond" panose="02020404030301010803" pitchFamily="18" charset="0"/>
                <a:cs typeface="Tahoma" panose="020B0604030504040204" pitchFamily="34" charset="0"/>
              </a:rPr>
              <a:t>Transporte $50.000.000</a:t>
            </a:r>
          </a:p>
          <a:p>
            <a:pPr algn="just">
              <a:lnSpc>
                <a:spcPct val="107000"/>
              </a:lnSpc>
              <a:spcAft>
                <a:spcPts val="800"/>
              </a:spcAft>
            </a:pPr>
            <a:r>
              <a:rPr lang="es-CO" sz="2400" b="1" kern="100" dirty="0">
                <a:latin typeface="Garamond" panose="02020404030301010803" pitchFamily="18" charset="0"/>
                <a:cs typeface="Tahoma" panose="020B0604030504040204" pitchFamily="34" charset="0"/>
              </a:rPr>
              <a:t>Avituallamiento$ 40.000.000</a:t>
            </a:r>
            <a:endParaRPr lang="es-ES" sz="2400" kern="100" dirty="0">
              <a:latin typeface="Garamond" panose="02020404030301010803" pitchFamily="18" charset="0"/>
              <a:cs typeface="Tahoma" panose="020B0604030504040204" pitchFamily="34" charset="0"/>
            </a:endParaRPr>
          </a:p>
          <a:p>
            <a:pPr marL="342900" indent="-342900" algn="just">
              <a:lnSpc>
                <a:spcPct val="107000"/>
              </a:lnSpc>
              <a:spcAft>
                <a:spcPts val="800"/>
              </a:spcAft>
              <a:buFontTx/>
              <a:buAutoNum type="arabicPeriod"/>
            </a:pPr>
            <a:endParaRPr lang="es-CO" sz="2400" kern="100" dirty="0">
              <a:latin typeface="Garamond" panose="02020404030301010803" pitchFamily="18" charset="0"/>
              <a:cs typeface="Tahoma" panose="020B0604030504040204" pitchFamily="34" charset="0"/>
            </a:endParaRPr>
          </a:p>
          <a:p>
            <a:pPr marL="342900" indent="-342900" algn="just">
              <a:lnSpc>
                <a:spcPct val="107000"/>
              </a:lnSpc>
              <a:spcAft>
                <a:spcPts val="800"/>
              </a:spcAft>
              <a:buFontTx/>
              <a:buAutoNum type="arabicPeriod"/>
            </a:pPr>
            <a:endParaRPr lang="es-CO" kern="100" dirty="0">
              <a:latin typeface="Garamond" panose="02020404030301010803" pitchFamily="18" charset="0"/>
              <a:ea typeface="Aptos" panose="020B0004020202020204" pitchFamily="34" charset="0"/>
              <a:cs typeface="Tahoma" panose="020B0604030504040204" pitchFamily="34" charset="0"/>
            </a:endParaRPr>
          </a:p>
        </p:txBody>
      </p:sp>
    </p:spTree>
    <p:extLst>
      <p:ext uri="{BB962C8B-B14F-4D97-AF65-F5344CB8AC3E}">
        <p14:creationId xmlns:p14="http://schemas.microsoft.com/office/powerpoint/2010/main" val="1818305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0"/>
          <p:cNvSpPr/>
          <p:nvPr/>
        </p:nvSpPr>
        <p:spPr>
          <a:xfrm>
            <a:off x="1978282" y="650260"/>
            <a:ext cx="10207228" cy="744260"/>
          </a:xfrm>
          <a:prstGeom prst="rect">
            <a:avLst/>
          </a:prstGeom>
          <a:noFill/>
          <a:ln/>
        </p:spPr>
        <p:txBody>
          <a:bodyPr wrap="none" lIns="0" tIns="0" rIns="0" bIns="0" rtlCol="0" anchor="t"/>
          <a:lstStyle/>
          <a:p>
            <a:pPr marL="0" indent="0" algn="ctr">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ORGANIGRAMA </a:t>
            </a:r>
            <a:endParaRPr lang="en-US" sz="4650" dirty="0">
              <a:latin typeface="Garamond" panose="02020404030301010803" pitchFamily="18" charset="0"/>
            </a:endParaRPr>
          </a:p>
        </p:txBody>
      </p:sp>
      <p:sp>
        <p:nvSpPr>
          <p:cNvPr id="8" name="object 2">
            <a:extLst>
              <a:ext uri="{FF2B5EF4-FFF2-40B4-BE49-F238E27FC236}">
                <a16:creationId xmlns:a16="http://schemas.microsoft.com/office/drawing/2014/main" id="{85DCE806-D15A-7E0C-D290-A1B836204629}"/>
              </a:ext>
            </a:extLst>
          </p:cNvPr>
          <p:cNvSpPr txBox="1"/>
          <p:nvPr/>
        </p:nvSpPr>
        <p:spPr>
          <a:xfrm>
            <a:off x="9326888" y="4586520"/>
            <a:ext cx="1738630" cy="932815"/>
          </a:xfrm>
          <a:prstGeom prst="rect">
            <a:avLst/>
          </a:prstGeom>
        </p:spPr>
        <p:txBody>
          <a:bodyPr vert="horz" wrap="square" lIns="0" tIns="11430" rIns="0" bIns="0" rtlCol="0">
            <a:spAutoFit/>
          </a:bodyPr>
          <a:lstStyle/>
          <a:p>
            <a:pPr marL="50800" marR="5080" indent="-38735">
              <a:lnSpc>
                <a:spcPct val="152600"/>
              </a:lnSpc>
              <a:spcBef>
                <a:spcPts val="90"/>
              </a:spcBef>
            </a:pPr>
            <a:r>
              <a:rPr sz="1950" dirty="0">
                <a:solidFill>
                  <a:srgbClr val="474747"/>
                </a:solidFill>
                <a:latin typeface="Roboto"/>
                <a:cs typeface="Roboto"/>
              </a:rPr>
              <a:t>Leonela</a:t>
            </a:r>
            <a:r>
              <a:rPr sz="1950" spc="-30" dirty="0">
                <a:solidFill>
                  <a:srgbClr val="474747"/>
                </a:solidFill>
                <a:latin typeface="Roboto"/>
                <a:cs typeface="Roboto"/>
              </a:rPr>
              <a:t> </a:t>
            </a:r>
            <a:r>
              <a:rPr sz="1950" spc="-10" dirty="0">
                <a:solidFill>
                  <a:srgbClr val="474747"/>
                </a:solidFill>
                <a:latin typeface="Roboto"/>
                <a:cs typeface="Roboto"/>
              </a:rPr>
              <a:t>Blanco </a:t>
            </a:r>
            <a:r>
              <a:rPr sz="1950" dirty="0">
                <a:solidFill>
                  <a:srgbClr val="474747"/>
                </a:solidFill>
                <a:latin typeface="Roboto"/>
                <a:cs typeface="Roboto"/>
              </a:rPr>
              <a:t>Camila</a:t>
            </a:r>
            <a:r>
              <a:rPr sz="1950" spc="35" dirty="0">
                <a:solidFill>
                  <a:srgbClr val="474747"/>
                </a:solidFill>
                <a:latin typeface="Roboto"/>
                <a:cs typeface="Roboto"/>
              </a:rPr>
              <a:t> </a:t>
            </a:r>
            <a:r>
              <a:rPr sz="1950" spc="-10" dirty="0">
                <a:solidFill>
                  <a:srgbClr val="474747"/>
                </a:solidFill>
                <a:latin typeface="Roboto"/>
                <a:cs typeface="Roboto"/>
              </a:rPr>
              <a:t>Vitola</a:t>
            </a:r>
            <a:endParaRPr sz="1950">
              <a:latin typeface="Roboto"/>
              <a:cs typeface="Roboto"/>
            </a:endParaRPr>
          </a:p>
        </p:txBody>
      </p:sp>
      <p:sp>
        <p:nvSpPr>
          <p:cNvPr id="9" name="object 3">
            <a:extLst>
              <a:ext uri="{FF2B5EF4-FFF2-40B4-BE49-F238E27FC236}">
                <a16:creationId xmlns:a16="http://schemas.microsoft.com/office/drawing/2014/main" id="{95D8C1B0-A3C5-E08F-DDCF-F7B8005E1343}"/>
              </a:ext>
            </a:extLst>
          </p:cNvPr>
          <p:cNvSpPr txBox="1"/>
          <p:nvPr/>
        </p:nvSpPr>
        <p:spPr>
          <a:xfrm>
            <a:off x="3166292" y="4964415"/>
            <a:ext cx="1668780"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474747"/>
                </a:solidFill>
                <a:latin typeface="Roboto"/>
                <a:cs typeface="Roboto"/>
              </a:rPr>
              <a:t>Andrés</a:t>
            </a:r>
            <a:r>
              <a:rPr sz="1950" spc="-25" dirty="0">
                <a:solidFill>
                  <a:srgbClr val="474747"/>
                </a:solidFill>
                <a:latin typeface="Roboto"/>
                <a:cs typeface="Roboto"/>
              </a:rPr>
              <a:t> </a:t>
            </a:r>
            <a:r>
              <a:rPr sz="1950" spc="-10" dirty="0">
                <a:solidFill>
                  <a:srgbClr val="474747"/>
                </a:solidFill>
                <a:latin typeface="Roboto"/>
                <a:cs typeface="Roboto"/>
              </a:rPr>
              <a:t>Acosta</a:t>
            </a:r>
            <a:endParaRPr sz="1950">
              <a:latin typeface="Roboto"/>
              <a:cs typeface="Roboto"/>
            </a:endParaRPr>
          </a:p>
        </p:txBody>
      </p:sp>
      <p:sp>
        <p:nvSpPr>
          <p:cNvPr id="11" name="object 4">
            <a:extLst>
              <a:ext uri="{FF2B5EF4-FFF2-40B4-BE49-F238E27FC236}">
                <a16:creationId xmlns:a16="http://schemas.microsoft.com/office/drawing/2014/main" id="{AC4A7ABF-5191-16BA-2665-7AE25792DB5D}"/>
              </a:ext>
            </a:extLst>
          </p:cNvPr>
          <p:cNvSpPr txBox="1"/>
          <p:nvPr/>
        </p:nvSpPr>
        <p:spPr>
          <a:xfrm>
            <a:off x="9350822" y="2243559"/>
            <a:ext cx="1966595" cy="1386205"/>
          </a:xfrm>
          <a:prstGeom prst="rect">
            <a:avLst/>
          </a:prstGeom>
        </p:spPr>
        <p:txBody>
          <a:bodyPr vert="horz" wrap="square" lIns="0" tIns="11430" rIns="0" bIns="0" rtlCol="0">
            <a:spAutoFit/>
          </a:bodyPr>
          <a:lstStyle/>
          <a:p>
            <a:pPr marL="12700" marR="5080" indent="26034">
              <a:lnSpc>
                <a:spcPct val="152600"/>
              </a:lnSpc>
              <a:spcBef>
                <a:spcPts val="90"/>
              </a:spcBef>
            </a:pPr>
            <a:r>
              <a:rPr sz="1950" dirty="0">
                <a:solidFill>
                  <a:srgbClr val="474747"/>
                </a:solidFill>
                <a:latin typeface="Roboto"/>
                <a:cs typeface="Roboto"/>
              </a:rPr>
              <a:t>Camila</a:t>
            </a:r>
            <a:r>
              <a:rPr sz="1950" spc="35" dirty="0">
                <a:solidFill>
                  <a:srgbClr val="474747"/>
                </a:solidFill>
                <a:latin typeface="Roboto"/>
                <a:cs typeface="Roboto"/>
              </a:rPr>
              <a:t> </a:t>
            </a:r>
            <a:r>
              <a:rPr sz="1950" spc="-10" dirty="0">
                <a:solidFill>
                  <a:srgbClr val="474747"/>
                </a:solidFill>
                <a:latin typeface="Roboto"/>
                <a:cs typeface="Roboto"/>
              </a:rPr>
              <a:t>Camacho </a:t>
            </a:r>
            <a:r>
              <a:rPr sz="1950" dirty="0">
                <a:solidFill>
                  <a:srgbClr val="474747"/>
                </a:solidFill>
                <a:latin typeface="Roboto"/>
                <a:cs typeface="Roboto"/>
              </a:rPr>
              <a:t>Angelica</a:t>
            </a:r>
            <a:r>
              <a:rPr sz="1950" spc="-35" dirty="0">
                <a:solidFill>
                  <a:srgbClr val="474747"/>
                </a:solidFill>
                <a:latin typeface="Roboto"/>
                <a:cs typeface="Roboto"/>
              </a:rPr>
              <a:t> </a:t>
            </a:r>
            <a:r>
              <a:rPr sz="1950" spc="-10" dirty="0">
                <a:solidFill>
                  <a:srgbClr val="474747"/>
                </a:solidFill>
                <a:latin typeface="Roboto"/>
                <a:cs typeface="Roboto"/>
              </a:rPr>
              <a:t>Acosta </a:t>
            </a:r>
            <a:r>
              <a:rPr sz="1950" dirty="0">
                <a:solidFill>
                  <a:srgbClr val="474747"/>
                </a:solidFill>
                <a:latin typeface="Roboto"/>
                <a:cs typeface="Roboto"/>
              </a:rPr>
              <a:t>Natalia</a:t>
            </a:r>
            <a:r>
              <a:rPr sz="1950" spc="-30" dirty="0">
                <a:solidFill>
                  <a:srgbClr val="474747"/>
                </a:solidFill>
                <a:latin typeface="Roboto"/>
                <a:cs typeface="Roboto"/>
              </a:rPr>
              <a:t> </a:t>
            </a:r>
            <a:r>
              <a:rPr sz="1950" spc="-10" dirty="0">
                <a:solidFill>
                  <a:srgbClr val="474747"/>
                </a:solidFill>
                <a:latin typeface="Roboto"/>
                <a:cs typeface="Roboto"/>
              </a:rPr>
              <a:t>Guzman</a:t>
            </a:r>
            <a:endParaRPr sz="1950">
              <a:latin typeface="Roboto"/>
              <a:cs typeface="Roboto"/>
            </a:endParaRPr>
          </a:p>
        </p:txBody>
      </p:sp>
      <p:sp>
        <p:nvSpPr>
          <p:cNvPr id="12" name="object 5">
            <a:extLst>
              <a:ext uri="{FF2B5EF4-FFF2-40B4-BE49-F238E27FC236}">
                <a16:creationId xmlns:a16="http://schemas.microsoft.com/office/drawing/2014/main" id="{0FEDFBF5-BC88-A0F5-7C9D-23DA4EA46A50}"/>
              </a:ext>
            </a:extLst>
          </p:cNvPr>
          <p:cNvSpPr txBox="1"/>
          <p:nvPr/>
        </p:nvSpPr>
        <p:spPr>
          <a:xfrm>
            <a:off x="3418349" y="2470297"/>
            <a:ext cx="1467485" cy="1386205"/>
          </a:xfrm>
          <a:prstGeom prst="rect">
            <a:avLst/>
          </a:prstGeom>
        </p:spPr>
        <p:txBody>
          <a:bodyPr vert="horz" wrap="square" lIns="0" tIns="11430" rIns="0" bIns="0" rtlCol="0">
            <a:spAutoFit/>
          </a:bodyPr>
          <a:lstStyle/>
          <a:p>
            <a:pPr marL="12700" marR="5080" indent="186690" algn="just">
              <a:lnSpc>
                <a:spcPct val="152600"/>
              </a:lnSpc>
              <a:spcBef>
                <a:spcPts val="90"/>
              </a:spcBef>
            </a:pPr>
            <a:r>
              <a:rPr sz="1950" dirty="0">
                <a:solidFill>
                  <a:srgbClr val="474747"/>
                </a:solidFill>
                <a:latin typeface="Roboto"/>
                <a:cs typeface="Roboto"/>
              </a:rPr>
              <a:t>Fanny</a:t>
            </a:r>
            <a:r>
              <a:rPr sz="1950" spc="-70" dirty="0">
                <a:solidFill>
                  <a:srgbClr val="474747"/>
                </a:solidFill>
                <a:latin typeface="Roboto"/>
                <a:cs typeface="Roboto"/>
              </a:rPr>
              <a:t> </a:t>
            </a:r>
            <a:r>
              <a:rPr sz="1950" spc="-20" dirty="0">
                <a:solidFill>
                  <a:srgbClr val="474747"/>
                </a:solidFill>
                <a:latin typeface="Roboto"/>
                <a:cs typeface="Roboto"/>
              </a:rPr>
              <a:t>Rico </a:t>
            </a:r>
            <a:r>
              <a:rPr sz="1950" dirty="0">
                <a:solidFill>
                  <a:srgbClr val="474747"/>
                </a:solidFill>
                <a:latin typeface="Roboto"/>
                <a:cs typeface="Roboto"/>
              </a:rPr>
              <a:t>Diana</a:t>
            </a:r>
            <a:r>
              <a:rPr sz="1950" spc="-75" dirty="0">
                <a:solidFill>
                  <a:srgbClr val="474747"/>
                </a:solidFill>
                <a:latin typeface="Roboto"/>
                <a:cs typeface="Roboto"/>
              </a:rPr>
              <a:t> </a:t>
            </a:r>
            <a:r>
              <a:rPr sz="1950" spc="-10" dirty="0">
                <a:solidFill>
                  <a:srgbClr val="474747"/>
                </a:solidFill>
                <a:latin typeface="Roboto"/>
                <a:cs typeface="Roboto"/>
              </a:rPr>
              <a:t>Pardo </a:t>
            </a:r>
            <a:r>
              <a:rPr sz="1950" dirty="0">
                <a:solidFill>
                  <a:srgbClr val="474747"/>
                </a:solidFill>
                <a:latin typeface="Roboto"/>
                <a:cs typeface="Roboto"/>
              </a:rPr>
              <a:t>Jessica</a:t>
            </a:r>
            <a:r>
              <a:rPr sz="1950" spc="-30" dirty="0">
                <a:solidFill>
                  <a:srgbClr val="474747"/>
                </a:solidFill>
                <a:latin typeface="Roboto"/>
                <a:cs typeface="Roboto"/>
              </a:rPr>
              <a:t> </a:t>
            </a:r>
            <a:r>
              <a:rPr sz="1950" spc="-20" dirty="0">
                <a:solidFill>
                  <a:srgbClr val="474747"/>
                </a:solidFill>
                <a:latin typeface="Roboto"/>
                <a:cs typeface="Roboto"/>
              </a:rPr>
              <a:t>Soto</a:t>
            </a:r>
            <a:endParaRPr sz="1950" dirty="0">
              <a:latin typeface="Roboto"/>
              <a:cs typeface="Roboto"/>
            </a:endParaRPr>
          </a:p>
        </p:txBody>
      </p:sp>
      <p:sp>
        <p:nvSpPr>
          <p:cNvPr id="17" name="object 6">
            <a:extLst>
              <a:ext uri="{FF2B5EF4-FFF2-40B4-BE49-F238E27FC236}">
                <a16:creationId xmlns:a16="http://schemas.microsoft.com/office/drawing/2014/main" id="{9A32051F-3BE2-84F7-6C99-765F1C56E1BB}"/>
              </a:ext>
            </a:extLst>
          </p:cNvPr>
          <p:cNvSpPr txBox="1"/>
          <p:nvPr/>
        </p:nvSpPr>
        <p:spPr>
          <a:xfrm>
            <a:off x="6342261" y="3415038"/>
            <a:ext cx="1496060" cy="932815"/>
          </a:xfrm>
          <a:prstGeom prst="rect">
            <a:avLst/>
          </a:prstGeom>
        </p:spPr>
        <p:txBody>
          <a:bodyPr vert="horz" wrap="square" lIns="0" tIns="11430" rIns="0" bIns="0" rtlCol="0">
            <a:spAutoFit/>
          </a:bodyPr>
          <a:lstStyle/>
          <a:p>
            <a:pPr marL="12700" marR="5080" indent="-14604" algn="ctr">
              <a:lnSpc>
                <a:spcPct val="101699"/>
              </a:lnSpc>
              <a:spcBef>
                <a:spcPts val="90"/>
              </a:spcBef>
            </a:pPr>
            <a:r>
              <a:rPr sz="1950" spc="-10" dirty="0">
                <a:solidFill>
                  <a:srgbClr val="474747"/>
                </a:solidFill>
                <a:latin typeface="Roboto"/>
                <a:cs typeface="Roboto"/>
              </a:rPr>
              <a:t>Organigrama </a:t>
            </a:r>
            <a:r>
              <a:rPr sz="1950" dirty="0">
                <a:solidFill>
                  <a:srgbClr val="474747"/>
                </a:solidFill>
                <a:latin typeface="Roboto"/>
                <a:cs typeface="Roboto"/>
              </a:rPr>
              <a:t>Equipo</a:t>
            </a:r>
            <a:r>
              <a:rPr sz="1950" spc="35" dirty="0">
                <a:solidFill>
                  <a:srgbClr val="474747"/>
                </a:solidFill>
                <a:latin typeface="Roboto"/>
                <a:cs typeface="Roboto"/>
              </a:rPr>
              <a:t> </a:t>
            </a:r>
            <a:r>
              <a:rPr sz="1950" spc="-10" dirty="0">
                <a:solidFill>
                  <a:srgbClr val="474747"/>
                </a:solidFill>
                <a:latin typeface="Roboto"/>
                <a:cs typeface="Roboto"/>
              </a:rPr>
              <a:t>Mujer </a:t>
            </a:r>
            <a:r>
              <a:rPr sz="1950" dirty="0">
                <a:solidFill>
                  <a:srgbClr val="474747"/>
                </a:solidFill>
                <a:latin typeface="Roboto"/>
                <a:cs typeface="Roboto"/>
              </a:rPr>
              <a:t>y</a:t>
            </a:r>
            <a:r>
              <a:rPr sz="1950" spc="-35" dirty="0">
                <a:solidFill>
                  <a:srgbClr val="474747"/>
                </a:solidFill>
                <a:latin typeface="Roboto"/>
                <a:cs typeface="Roboto"/>
              </a:rPr>
              <a:t> </a:t>
            </a:r>
            <a:r>
              <a:rPr sz="1950" spc="-10" dirty="0">
                <a:solidFill>
                  <a:srgbClr val="474747"/>
                </a:solidFill>
                <a:latin typeface="Roboto"/>
                <a:cs typeface="Roboto"/>
              </a:rPr>
              <a:t>Género</a:t>
            </a:r>
            <a:endParaRPr sz="1950" dirty="0">
              <a:latin typeface="Roboto"/>
              <a:cs typeface="Roboto"/>
            </a:endParaRPr>
          </a:p>
        </p:txBody>
      </p:sp>
      <p:sp>
        <p:nvSpPr>
          <p:cNvPr id="18" name="object 7">
            <a:extLst>
              <a:ext uri="{FF2B5EF4-FFF2-40B4-BE49-F238E27FC236}">
                <a16:creationId xmlns:a16="http://schemas.microsoft.com/office/drawing/2014/main" id="{75D0787A-D099-3EC7-FC14-6FE38E2F3047}"/>
              </a:ext>
            </a:extLst>
          </p:cNvPr>
          <p:cNvSpPr txBox="1"/>
          <p:nvPr/>
        </p:nvSpPr>
        <p:spPr>
          <a:xfrm>
            <a:off x="2411003" y="1979031"/>
            <a:ext cx="2430780"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DE58A9"/>
                </a:solidFill>
                <a:latin typeface="Roboto"/>
                <a:cs typeface="Roboto"/>
              </a:rPr>
              <a:t>Apoyo</a:t>
            </a:r>
            <a:r>
              <a:rPr sz="1950" spc="35" dirty="0">
                <a:solidFill>
                  <a:srgbClr val="DE58A9"/>
                </a:solidFill>
                <a:latin typeface="Roboto"/>
                <a:cs typeface="Roboto"/>
              </a:rPr>
              <a:t> </a:t>
            </a:r>
            <a:r>
              <a:rPr sz="1950" spc="-10" dirty="0">
                <a:solidFill>
                  <a:srgbClr val="DE58A9"/>
                </a:solidFill>
                <a:latin typeface="Roboto"/>
                <a:cs typeface="Roboto"/>
              </a:rPr>
              <a:t>Administrativo</a:t>
            </a:r>
            <a:endParaRPr sz="1950">
              <a:latin typeface="Roboto"/>
              <a:cs typeface="Roboto"/>
            </a:endParaRPr>
          </a:p>
        </p:txBody>
      </p:sp>
      <p:sp>
        <p:nvSpPr>
          <p:cNvPr id="19" name="object 8">
            <a:extLst>
              <a:ext uri="{FF2B5EF4-FFF2-40B4-BE49-F238E27FC236}">
                <a16:creationId xmlns:a16="http://schemas.microsoft.com/office/drawing/2014/main" id="{7E503610-9039-9484-E288-C16976635958}"/>
              </a:ext>
            </a:extLst>
          </p:cNvPr>
          <p:cNvSpPr txBox="1"/>
          <p:nvPr/>
        </p:nvSpPr>
        <p:spPr>
          <a:xfrm>
            <a:off x="9377401" y="4095253"/>
            <a:ext cx="2390775"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4D87E6"/>
                </a:solidFill>
                <a:latin typeface="Roboto"/>
                <a:cs typeface="Roboto"/>
              </a:rPr>
              <a:t>Salud</a:t>
            </a:r>
            <a:r>
              <a:rPr sz="1950" spc="-45" dirty="0">
                <a:solidFill>
                  <a:srgbClr val="4D87E6"/>
                </a:solidFill>
                <a:latin typeface="Roboto"/>
                <a:cs typeface="Roboto"/>
              </a:rPr>
              <a:t> </a:t>
            </a:r>
            <a:r>
              <a:rPr sz="1950" dirty="0">
                <a:solidFill>
                  <a:srgbClr val="4D87E6"/>
                </a:solidFill>
                <a:latin typeface="Roboto"/>
                <a:cs typeface="Roboto"/>
              </a:rPr>
              <a:t>Mental</a:t>
            </a:r>
            <a:r>
              <a:rPr sz="1950" spc="-45" dirty="0">
                <a:solidFill>
                  <a:srgbClr val="4D87E6"/>
                </a:solidFill>
                <a:latin typeface="Roboto"/>
                <a:cs typeface="Roboto"/>
              </a:rPr>
              <a:t> </a:t>
            </a:r>
            <a:r>
              <a:rPr sz="1950" dirty="0">
                <a:solidFill>
                  <a:srgbClr val="4D87E6"/>
                </a:solidFill>
                <a:latin typeface="Roboto"/>
                <a:cs typeface="Roboto"/>
              </a:rPr>
              <a:t>y</a:t>
            </a:r>
            <a:r>
              <a:rPr sz="1950" spc="-40" dirty="0">
                <a:solidFill>
                  <a:srgbClr val="4D87E6"/>
                </a:solidFill>
                <a:latin typeface="Roboto"/>
                <a:cs typeface="Roboto"/>
              </a:rPr>
              <a:t> </a:t>
            </a:r>
            <a:r>
              <a:rPr sz="1950" spc="-10" dirty="0">
                <a:solidFill>
                  <a:srgbClr val="4D87E6"/>
                </a:solidFill>
                <a:latin typeface="Roboto"/>
                <a:cs typeface="Roboto"/>
              </a:rPr>
              <a:t>Física</a:t>
            </a:r>
            <a:endParaRPr sz="1950">
              <a:latin typeface="Roboto"/>
              <a:cs typeface="Roboto"/>
            </a:endParaRPr>
          </a:p>
        </p:txBody>
      </p:sp>
      <p:sp>
        <p:nvSpPr>
          <p:cNvPr id="20" name="object 9">
            <a:extLst>
              <a:ext uri="{FF2B5EF4-FFF2-40B4-BE49-F238E27FC236}">
                <a16:creationId xmlns:a16="http://schemas.microsoft.com/office/drawing/2014/main" id="{2C4B7BA7-6479-DA98-9485-E70FB3206139}"/>
              </a:ext>
            </a:extLst>
          </p:cNvPr>
          <p:cNvSpPr txBox="1"/>
          <p:nvPr/>
        </p:nvSpPr>
        <p:spPr>
          <a:xfrm>
            <a:off x="4237755" y="4321991"/>
            <a:ext cx="582930" cy="328295"/>
          </a:xfrm>
          <a:prstGeom prst="rect">
            <a:avLst/>
          </a:prstGeom>
        </p:spPr>
        <p:txBody>
          <a:bodyPr vert="horz" wrap="square" lIns="0" tIns="16510" rIns="0" bIns="0" rtlCol="0">
            <a:spAutoFit/>
          </a:bodyPr>
          <a:lstStyle/>
          <a:p>
            <a:pPr marL="12700">
              <a:lnSpc>
                <a:spcPct val="100000"/>
              </a:lnSpc>
              <a:spcBef>
                <a:spcPts val="130"/>
              </a:spcBef>
            </a:pPr>
            <a:r>
              <a:rPr sz="1950" spc="-10" dirty="0">
                <a:solidFill>
                  <a:srgbClr val="92BD39"/>
                </a:solidFill>
                <a:latin typeface="Roboto"/>
                <a:cs typeface="Roboto"/>
              </a:rPr>
              <a:t>Lider</a:t>
            </a:r>
            <a:endParaRPr sz="1950">
              <a:latin typeface="Roboto"/>
              <a:cs typeface="Roboto"/>
            </a:endParaRPr>
          </a:p>
        </p:txBody>
      </p:sp>
      <p:sp>
        <p:nvSpPr>
          <p:cNvPr id="21" name="object 10">
            <a:extLst>
              <a:ext uri="{FF2B5EF4-FFF2-40B4-BE49-F238E27FC236}">
                <a16:creationId xmlns:a16="http://schemas.microsoft.com/office/drawing/2014/main" id="{F72C150A-169B-76A8-0E13-65B6836549E9}"/>
              </a:ext>
            </a:extLst>
          </p:cNvPr>
          <p:cNvSpPr txBox="1"/>
          <p:nvPr/>
        </p:nvSpPr>
        <p:spPr>
          <a:xfrm>
            <a:off x="9347925" y="1752293"/>
            <a:ext cx="1858645" cy="328295"/>
          </a:xfrm>
          <a:prstGeom prst="rect">
            <a:avLst/>
          </a:prstGeom>
        </p:spPr>
        <p:txBody>
          <a:bodyPr vert="horz" wrap="square" lIns="0" tIns="16510" rIns="0" bIns="0" rtlCol="0">
            <a:spAutoFit/>
          </a:bodyPr>
          <a:lstStyle/>
          <a:p>
            <a:pPr marL="12700">
              <a:lnSpc>
                <a:spcPct val="100000"/>
              </a:lnSpc>
              <a:spcBef>
                <a:spcPts val="130"/>
              </a:spcBef>
            </a:pPr>
            <a:r>
              <a:rPr sz="1950" dirty="0">
                <a:solidFill>
                  <a:srgbClr val="E55752"/>
                </a:solidFill>
                <a:latin typeface="Roboto"/>
                <a:cs typeface="Roboto"/>
              </a:rPr>
              <a:t>Equipo</a:t>
            </a:r>
            <a:r>
              <a:rPr sz="1950" spc="35" dirty="0">
                <a:solidFill>
                  <a:srgbClr val="E55752"/>
                </a:solidFill>
                <a:latin typeface="Roboto"/>
                <a:cs typeface="Roboto"/>
              </a:rPr>
              <a:t> </a:t>
            </a:r>
            <a:r>
              <a:rPr sz="1950" spc="-10" dirty="0">
                <a:solidFill>
                  <a:srgbClr val="E55752"/>
                </a:solidFill>
                <a:latin typeface="Roboto"/>
                <a:cs typeface="Roboto"/>
              </a:rPr>
              <a:t>Memoria</a:t>
            </a:r>
            <a:endParaRPr sz="1950">
              <a:latin typeface="Roboto"/>
              <a:cs typeface="Roboto"/>
            </a:endParaRPr>
          </a:p>
        </p:txBody>
      </p:sp>
      <p:sp>
        <p:nvSpPr>
          <p:cNvPr id="22" name="object 11">
            <a:extLst>
              <a:ext uri="{FF2B5EF4-FFF2-40B4-BE49-F238E27FC236}">
                <a16:creationId xmlns:a16="http://schemas.microsoft.com/office/drawing/2014/main" id="{A06F6ED1-12C1-7BAF-33D0-98E272A2C492}"/>
              </a:ext>
            </a:extLst>
          </p:cNvPr>
          <p:cNvSpPr txBox="1"/>
          <p:nvPr/>
        </p:nvSpPr>
        <p:spPr>
          <a:xfrm>
            <a:off x="6766135" y="5984736"/>
            <a:ext cx="1576070" cy="970280"/>
          </a:xfrm>
          <a:prstGeom prst="rect">
            <a:avLst/>
          </a:prstGeom>
        </p:spPr>
        <p:txBody>
          <a:bodyPr vert="horz" wrap="square" lIns="0" tIns="16510" rIns="0" bIns="0" rtlCol="0">
            <a:spAutoFit/>
          </a:bodyPr>
          <a:lstStyle/>
          <a:p>
            <a:pPr marL="23495">
              <a:lnSpc>
                <a:spcPct val="100000"/>
              </a:lnSpc>
              <a:spcBef>
                <a:spcPts val="130"/>
              </a:spcBef>
            </a:pPr>
            <a:r>
              <a:rPr sz="1950" spc="-10" dirty="0">
                <a:solidFill>
                  <a:srgbClr val="B95DE5"/>
                </a:solidFill>
                <a:latin typeface="Roboto"/>
                <a:cs typeface="Roboto"/>
              </a:rPr>
              <a:t>Referenta</a:t>
            </a:r>
            <a:endParaRPr sz="1950" dirty="0">
              <a:latin typeface="Roboto"/>
              <a:cs typeface="Roboto"/>
            </a:endParaRPr>
          </a:p>
          <a:p>
            <a:pPr>
              <a:lnSpc>
                <a:spcPct val="100000"/>
              </a:lnSpc>
              <a:spcBef>
                <a:spcPts val="380"/>
              </a:spcBef>
            </a:pPr>
            <a:endParaRPr sz="1950" dirty="0">
              <a:latin typeface="Roboto"/>
              <a:cs typeface="Roboto"/>
            </a:endParaRPr>
          </a:p>
          <a:p>
            <a:pPr marL="12700">
              <a:lnSpc>
                <a:spcPct val="100000"/>
              </a:lnSpc>
            </a:pPr>
            <a:r>
              <a:rPr sz="1950" dirty="0">
                <a:solidFill>
                  <a:srgbClr val="474747"/>
                </a:solidFill>
                <a:latin typeface="Roboto"/>
                <a:cs typeface="Roboto"/>
              </a:rPr>
              <a:t>Rosa</a:t>
            </a:r>
            <a:r>
              <a:rPr sz="1950" spc="-25" dirty="0">
                <a:solidFill>
                  <a:srgbClr val="474747"/>
                </a:solidFill>
                <a:latin typeface="Roboto"/>
                <a:cs typeface="Roboto"/>
              </a:rPr>
              <a:t> </a:t>
            </a:r>
            <a:r>
              <a:rPr sz="1950" spc="-10" dirty="0">
                <a:solidFill>
                  <a:srgbClr val="474747"/>
                </a:solidFill>
                <a:latin typeface="Roboto"/>
                <a:cs typeface="Roboto"/>
              </a:rPr>
              <a:t>Bautista</a:t>
            </a:r>
            <a:endParaRPr sz="1950" dirty="0">
              <a:latin typeface="Roboto"/>
              <a:cs typeface="Roboto"/>
            </a:endParaRPr>
          </a:p>
        </p:txBody>
      </p:sp>
      <p:grpSp>
        <p:nvGrpSpPr>
          <p:cNvPr id="23" name="object 12">
            <a:extLst>
              <a:ext uri="{FF2B5EF4-FFF2-40B4-BE49-F238E27FC236}">
                <a16:creationId xmlns:a16="http://schemas.microsoft.com/office/drawing/2014/main" id="{0B0237BC-2CE0-9965-C915-6E8042A94F5D}"/>
              </a:ext>
            </a:extLst>
          </p:cNvPr>
          <p:cNvGrpSpPr/>
          <p:nvPr/>
        </p:nvGrpSpPr>
        <p:grpSpPr>
          <a:xfrm>
            <a:off x="2179203" y="1574569"/>
            <a:ext cx="9850755" cy="5240655"/>
            <a:chOff x="2179203" y="1574569"/>
            <a:chExt cx="9850755" cy="5240655"/>
          </a:xfrm>
        </p:grpSpPr>
        <p:sp>
          <p:nvSpPr>
            <p:cNvPr id="24" name="object 13">
              <a:extLst>
                <a:ext uri="{FF2B5EF4-FFF2-40B4-BE49-F238E27FC236}">
                  <a16:creationId xmlns:a16="http://schemas.microsoft.com/office/drawing/2014/main" id="{F5A67710-994B-C1B9-B292-A12F9254C841}"/>
                </a:ext>
              </a:extLst>
            </p:cNvPr>
            <p:cNvSpPr/>
            <p:nvPr/>
          </p:nvSpPr>
          <p:spPr>
            <a:xfrm>
              <a:off x="5970766" y="2456327"/>
              <a:ext cx="2267585" cy="2192020"/>
            </a:xfrm>
            <a:custGeom>
              <a:avLst/>
              <a:gdLst/>
              <a:ahLst/>
              <a:cxnLst/>
              <a:rect l="l" t="t" r="r" b="b"/>
              <a:pathLst>
                <a:path w="2267584" h="2192020">
                  <a:moveTo>
                    <a:pt x="302317" y="0"/>
                  </a:moveTo>
                  <a:lnTo>
                    <a:pt x="1965062" y="0"/>
                  </a:lnTo>
                  <a:lnTo>
                    <a:pt x="2012299" y="4723"/>
                  </a:lnTo>
                  <a:lnTo>
                    <a:pt x="2116220" y="37789"/>
                  </a:lnTo>
                  <a:lnTo>
                    <a:pt x="2220142" y="127540"/>
                  </a:lnTo>
                  <a:lnTo>
                    <a:pt x="2267379" y="302317"/>
                  </a:lnTo>
                  <a:lnTo>
                    <a:pt x="2267379" y="1889483"/>
                  </a:lnTo>
                  <a:lnTo>
                    <a:pt x="2262655" y="1936720"/>
                  </a:lnTo>
                  <a:lnTo>
                    <a:pt x="2229589" y="2040641"/>
                  </a:lnTo>
                  <a:lnTo>
                    <a:pt x="2139839" y="2144563"/>
                  </a:lnTo>
                  <a:lnTo>
                    <a:pt x="1965062" y="2191800"/>
                  </a:lnTo>
                  <a:lnTo>
                    <a:pt x="302317" y="2191800"/>
                  </a:lnTo>
                  <a:lnTo>
                    <a:pt x="255080" y="2187076"/>
                  </a:lnTo>
                  <a:lnTo>
                    <a:pt x="151158" y="2154010"/>
                  </a:lnTo>
                  <a:lnTo>
                    <a:pt x="47237" y="2064260"/>
                  </a:lnTo>
                  <a:lnTo>
                    <a:pt x="0" y="1889483"/>
                  </a:lnTo>
                  <a:lnTo>
                    <a:pt x="0" y="302317"/>
                  </a:lnTo>
                  <a:lnTo>
                    <a:pt x="4723" y="255080"/>
                  </a:lnTo>
                  <a:lnTo>
                    <a:pt x="37789" y="151158"/>
                  </a:lnTo>
                  <a:lnTo>
                    <a:pt x="127540" y="47237"/>
                  </a:lnTo>
                  <a:lnTo>
                    <a:pt x="302317" y="0"/>
                  </a:lnTo>
                </a:path>
              </a:pathLst>
            </a:custGeom>
            <a:ln w="25193">
              <a:solidFill>
                <a:srgbClr val="474747"/>
              </a:solidFill>
            </a:ln>
          </p:spPr>
          <p:txBody>
            <a:bodyPr wrap="square" lIns="0" tIns="0" rIns="0" bIns="0" rtlCol="0"/>
            <a:lstStyle/>
            <a:p>
              <a:endParaRPr/>
            </a:p>
          </p:txBody>
        </p:sp>
        <p:sp>
          <p:nvSpPr>
            <p:cNvPr id="25" name="object 14">
              <a:extLst>
                <a:ext uri="{FF2B5EF4-FFF2-40B4-BE49-F238E27FC236}">
                  <a16:creationId xmlns:a16="http://schemas.microsoft.com/office/drawing/2014/main" id="{F14A0512-17B2-BA76-C279-368B76E0F2E6}"/>
                </a:ext>
              </a:extLst>
            </p:cNvPr>
            <p:cNvSpPr/>
            <p:nvPr/>
          </p:nvSpPr>
          <p:spPr>
            <a:xfrm>
              <a:off x="2191800" y="1813903"/>
              <a:ext cx="3325495" cy="680720"/>
            </a:xfrm>
            <a:custGeom>
              <a:avLst/>
              <a:gdLst/>
              <a:ahLst/>
              <a:cxnLst/>
              <a:rect l="l" t="t" r="r" b="b"/>
              <a:pathLst>
                <a:path w="3325495" h="680719">
                  <a:moveTo>
                    <a:pt x="151158" y="0"/>
                  </a:moveTo>
                  <a:lnTo>
                    <a:pt x="3174331" y="0"/>
                  </a:lnTo>
                  <a:lnTo>
                    <a:pt x="3197950" y="2361"/>
                  </a:lnTo>
                  <a:lnTo>
                    <a:pt x="3249910" y="18894"/>
                  </a:lnTo>
                  <a:lnTo>
                    <a:pt x="3301871" y="63770"/>
                  </a:lnTo>
                  <a:lnTo>
                    <a:pt x="3325490" y="151158"/>
                  </a:lnTo>
                  <a:lnTo>
                    <a:pt x="3325490" y="529055"/>
                  </a:lnTo>
                  <a:lnTo>
                    <a:pt x="3323128" y="552673"/>
                  </a:lnTo>
                  <a:lnTo>
                    <a:pt x="3306595" y="604634"/>
                  </a:lnTo>
                  <a:lnTo>
                    <a:pt x="3261720" y="656595"/>
                  </a:lnTo>
                  <a:lnTo>
                    <a:pt x="3174331"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DE58A9"/>
              </a:solidFill>
            </a:ln>
          </p:spPr>
          <p:txBody>
            <a:bodyPr wrap="square" lIns="0" tIns="0" rIns="0" bIns="0" rtlCol="0"/>
            <a:lstStyle/>
            <a:p>
              <a:endParaRPr/>
            </a:p>
          </p:txBody>
        </p:sp>
        <p:sp>
          <p:nvSpPr>
            <p:cNvPr id="26" name="object 15">
              <a:extLst>
                <a:ext uri="{FF2B5EF4-FFF2-40B4-BE49-F238E27FC236}">
                  <a16:creationId xmlns:a16="http://schemas.microsoft.com/office/drawing/2014/main" id="{C8ED1AF2-192B-1F2B-98B4-0F11BE37F655}"/>
                </a:ext>
              </a:extLst>
            </p:cNvPr>
            <p:cNvSpPr/>
            <p:nvPr/>
          </p:nvSpPr>
          <p:spPr>
            <a:xfrm>
              <a:off x="8691621" y="3930124"/>
              <a:ext cx="3325495" cy="680720"/>
            </a:xfrm>
            <a:custGeom>
              <a:avLst/>
              <a:gdLst/>
              <a:ahLst/>
              <a:cxnLst/>
              <a:rect l="l" t="t" r="r" b="b"/>
              <a:pathLst>
                <a:path w="3325495" h="680720">
                  <a:moveTo>
                    <a:pt x="151158" y="0"/>
                  </a:moveTo>
                  <a:lnTo>
                    <a:pt x="3174331" y="0"/>
                  </a:lnTo>
                  <a:lnTo>
                    <a:pt x="3197950" y="2361"/>
                  </a:lnTo>
                  <a:lnTo>
                    <a:pt x="3249910" y="18894"/>
                  </a:lnTo>
                  <a:lnTo>
                    <a:pt x="3301871" y="63770"/>
                  </a:lnTo>
                  <a:lnTo>
                    <a:pt x="3325490" y="151158"/>
                  </a:lnTo>
                  <a:lnTo>
                    <a:pt x="3325490" y="529055"/>
                  </a:lnTo>
                  <a:lnTo>
                    <a:pt x="3323128" y="552673"/>
                  </a:lnTo>
                  <a:lnTo>
                    <a:pt x="3306595" y="604634"/>
                  </a:lnTo>
                  <a:lnTo>
                    <a:pt x="3261720" y="656595"/>
                  </a:lnTo>
                  <a:lnTo>
                    <a:pt x="3174331"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4D87E6"/>
              </a:solidFill>
            </a:ln>
          </p:spPr>
          <p:txBody>
            <a:bodyPr wrap="square" lIns="0" tIns="0" rIns="0" bIns="0" rtlCol="0"/>
            <a:lstStyle/>
            <a:p>
              <a:endParaRPr/>
            </a:p>
          </p:txBody>
        </p:sp>
        <p:sp>
          <p:nvSpPr>
            <p:cNvPr id="27" name="object 16">
              <a:extLst>
                <a:ext uri="{FF2B5EF4-FFF2-40B4-BE49-F238E27FC236}">
                  <a16:creationId xmlns:a16="http://schemas.microsoft.com/office/drawing/2014/main" id="{6F7FCC26-4952-0BDC-7BE8-81582B75C457}"/>
                </a:ext>
              </a:extLst>
            </p:cNvPr>
            <p:cNvSpPr/>
            <p:nvPr/>
          </p:nvSpPr>
          <p:spPr>
            <a:xfrm>
              <a:off x="8691621" y="1587165"/>
              <a:ext cx="2720975" cy="680720"/>
            </a:xfrm>
            <a:custGeom>
              <a:avLst/>
              <a:gdLst/>
              <a:ahLst/>
              <a:cxnLst/>
              <a:rect l="l" t="t" r="r" b="b"/>
              <a:pathLst>
                <a:path w="2720975" h="680719">
                  <a:moveTo>
                    <a:pt x="151158" y="0"/>
                  </a:moveTo>
                  <a:lnTo>
                    <a:pt x="2569696" y="0"/>
                  </a:lnTo>
                  <a:lnTo>
                    <a:pt x="2593315" y="2361"/>
                  </a:lnTo>
                  <a:lnTo>
                    <a:pt x="2645276" y="18894"/>
                  </a:lnTo>
                  <a:lnTo>
                    <a:pt x="2697237" y="63770"/>
                  </a:lnTo>
                  <a:lnTo>
                    <a:pt x="2720855" y="151158"/>
                  </a:lnTo>
                  <a:lnTo>
                    <a:pt x="2720855" y="529055"/>
                  </a:lnTo>
                  <a:lnTo>
                    <a:pt x="2718493" y="552673"/>
                  </a:lnTo>
                  <a:lnTo>
                    <a:pt x="2701960" y="604634"/>
                  </a:lnTo>
                  <a:lnTo>
                    <a:pt x="2657085" y="656595"/>
                  </a:lnTo>
                  <a:lnTo>
                    <a:pt x="2569696"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E55752"/>
              </a:solidFill>
            </a:ln>
          </p:spPr>
          <p:txBody>
            <a:bodyPr wrap="square" lIns="0" tIns="0" rIns="0" bIns="0" rtlCol="0"/>
            <a:lstStyle/>
            <a:p>
              <a:endParaRPr/>
            </a:p>
          </p:txBody>
        </p:sp>
        <p:sp>
          <p:nvSpPr>
            <p:cNvPr id="28" name="object 17">
              <a:extLst>
                <a:ext uri="{FF2B5EF4-FFF2-40B4-BE49-F238E27FC236}">
                  <a16:creationId xmlns:a16="http://schemas.microsoft.com/office/drawing/2014/main" id="{3B1419CF-1E77-E458-B6CF-3D438F114193}"/>
                </a:ext>
              </a:extLst>
            </p:cNvPr>
            <p:cNvSpPr/>
            <p:nvPr/>
          </p:nvSpPr>
          <p:spPr>
            <a:xfrm>
              <a:off x="6121925" y="5819607"/>
              <a:ext cx="1965325" cy="680720"/>
            </a:xfrm>
            <a:custGeom>
              <a:avLst/>
              <a:gdLst/>
              <a:ahLst/>
              <a:cxnLst/>
              <a:rect l="l" t="t" r="r" b="b"/>
              <a:pathLst>
                <a:path w="1965325" h="680720">
                  <a:moveTo>
                    <a:pt x="151158" y="0"/>
                  </a:moveTo>
                  <a:lnTo>
                    <a:pt x="1813903" y="0"/>
                  </a:lnTo>
                  <a:lnTo>
                    <a:pt x="1837522" y="2361"/>
                  </a:lnTo>
                  <a:lnTo>
                    <a:pt x="1889483" y="18894"/>
                  </a:lnTo>
                  <a:lnTo>
                    <a:pt x="1941443" y="63770"/>
                  </a:lnTo>
                  <a:lnTo>
                    <a:pt x="1965062" y="151158"/>
                  </a:lnTo>
                  <a:lnTo>
                    <a:pt x="1965062" y="529055"/>
                  </a:lnTo>
                  <a:lnTo>
                    <a:pt x="1962700" y="552673"/>
                  </a:lnTo>
                  <a:lnTo>
                    <a:pt x="1946167" y="604634"/>
                  </a:lnTo>
                  <a:lnTo>
                    <a:pt x="1901292" y="656595"/>
                  </a:lnTo>
                  <a:lnTo>
                    <a:pt x="1813903"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B95DE5"/>
              </a:solidFill>
            </a:ln>
          </p:spPr>
          <p:txBody>
            <a:bodyPr wrap="square" lIns="0" tIns="0" rIns="0" bIns="0" rtlCol="0"/>
            <a:lstStyle/>
            <a:p>
              <a:endParaRPr/>
            </a:p>
          </p:txBody>
        </p:sp>
        <p:sp>
          <p:nvSpPr>
            <p:cNvPr id="29" name="object 18">
              <a:extLst>
                <a:ext uri="{FF2B5EF4-FFF2-40B4-BE49-F238E27FC236}">
                  <a16:creationId xmlns:a16="http://schemas.microsoft.com/office/drawing/2014/main" id="{10A17513-172F-B199-CAD4-F654B0E7E436}"/>
                </a:ext>
              </a:extLst>
            </p:cNvPr>
            <p:cNvSpPr/>
            <p:nvPr/>
          </p:nvSpPr>
          <p:spPr>
            <a:xfrm>
              <a:off x="4005704" y="4156862"/>
              <a:ext cx="1511935" cy="680720"/>
            </a:xfrm>
            <a:custGeom>
              <a:avLst/>
              <a:gdLst/>
              <a:ahLst/>
              <a:cxnLst/>
              <a:rect l="l" t="t" r="r" b="b"/>
              <a:pathLst>
                <a:path w="1511935" h="680720">
                  <a:moveTo>
                    <a:pt x="151158" y="0"/>
                  </a:moveTo>
                  <a:lnTo>
                    <a:pt x="1360427" y="0"/>
                  </a:lnTo>
                  <a:lnTo>
                    <a:pt x="1384046" y="2361"/>
                  </a:lnTo>
                  <a:lnTo>
                    <a:pt x="1436007" y="18894"/>
                  </a:lnTo>
                  <a:lnTo>
                    <a:pt x="1487967" y="63770"/>
                  </a:lnTo>
                  <a:lnTo>
                    <a:pt x="1511586" y="151158"/>
                  </a:lnTo>
                  <a:lnTo>
                    <a:pt x="1511586" y="529055"/>
                  </a:lnTo>
                  <a:lnTo>
                    <a:pt x="1509224" y="552673"/>
                  </a:lnTo>
                  <a:lnTo>
                    <a:pt x="1492691" y="604634"/>
                  </a:lnTo>
                  <a:lnTo>
                    <a:pt x="1447816" y="656595"/>
                  </a:lnTo>
                  <a:lnTo>
                    <a:pt x="1360427" y="680213"/>
                  </a:lnTo>
                  <a:lnTo>
                    <a:pt x="151158" y="680213"/>
                  </a:lnTo>
                  <a:lnTo>
                    <a:pt x="127540" y="677852"/>
                  </a:lnTo>
                  <a:lnTo>
                    <a:pt x="75579" y="661319"/>
                  </a:lnTo>
                  <a:lnTo>
                    <a:pt x="23618" y="616443"/>
                  </a:lnTo>
                  <a:lnTo>
                    <a:pt x="0" y="529055"/>
                  </a:lnTo>
                  <a:lnTo>
                    <a:pt x="0" y="151158"/>
                  </a:lnTo>
                  <a:lnTo>
                    <a:pt x="2361" y="127540"/>
                  </a:lnTo>
                  <a:lnTo>
                    <a:pt x="18894" y="75579"/>
                  </a:lnTo>
                  <a:lnTo>
                    <a:pt x="63770" y="23618"/>
                  </a:lnTo>
                  <a:lnTo>
                    <a:pt x="151158" y="0"/>
                  </a:lnTo>
                </a:path>
              </a:pathLst>
            </a:custGeom>
            <a:ln w="25193">
              <a:solidFill>
                <a:srgbClr val="92BD39"/>
              </a:solidFill>
            </a:ln>
          </p:spPr>
          <p:txBody>
            <a:bodyPr wrap="square" lIns="0" tIns="0" rIns="0" bIns="0" rtlCol="0"/>
            <a:lstStyle/>
            <a:p>
              <a:endParaRPr/>
            </a:p>
          </p:txBody>
        </p:sp>
        <p:sp>
          <p:nvSpPr>
            <p:cNvPr id="30" name="object 19">
              <a:extLst>
                <a:ext uri="{FF2B5EF4-FFF2-40B4-BE49-F238E27FC236}">
                  <a16:creationId xmlns:a16="http://schemas.microsoft.com/office/drawing/2014/main" id="{E55C70BC-A2B5-FDDD-2D83-22ADFA324CF7}"/>
                </a:ext>
              </a:extLst>
            </p:cNvPr>
            <p:cNvSpPr/>
            <p:nvPr/>
          </p:nvSpPr>
          <p:spPr>
            <a:xfrm>
              <a:off x="6424242" y="6499821"/>
              <a:ext cx="227329" cy="302895"/>
            </a:xfrm>
            <a:custGeom>
              <a:avLst/>
              <a:gdLst/>
              <a:ahLst/>
              <a:cxnLst/>
              <a:rect l="l" t="t" r="r" b="b"/>
              <a:pathLst>
                <a:path w="227329" h="302895">
                  <a:moveTo>
                    <a:pt x="0" y="0"/>
                  </a:moveTo>
                  <a:lnTo>
                    <a:pt x="0" y="37789"/>
                  </a:lnTo>
                  <a:lnTo>
                    <a:pt x="0" y="151158"/>
                  </a:lnTo>
                  <a:lnTo>
                    <a:pt x="7706" y="198936"/>
                  </a:lnTo>
                  <a:lnTo>
                    <a:pt x="29164" y="240430"/>
                  </a:lnTo>
                  <a:lnTo>
                    <a:pt x="61886" y="273152"/>
                  </a:lnTo>
                  <a:lnTo>
                    <a:pt x="103380" y="294611"/>
                  </a:lnTo>
                  <a:lnTo>
                    <a:pt x="151158" y="302317"/>
                  </a:lnTo>
                  <a:lnTo>
                    <a:pt x="152418" y="302317"/>
                  </a:lnTo>
                  <a:lnTo>
                    <a:pt x="226737" y="302317"/>
                  </a:lnTo>
                </a:path>
              </a:pathLst>
            </a:custGeom>
            <a:ln w="25193">
              <a:solidFill>
                <a:srgbClr val="969696"/>
              </a:solidFill>
              <a:prstDash val="dash"/>
            </a:ln>
          </p:spPr>
          <p:txBody>
            <a:bodyPr wrap="square" lIns="0" tIns="0" rIns="0" bIns="0" rtlCol="0"/>
            <a:lstStyle/>
            <a:p>
              <a:endParaRPr/>
            </a:p>
          </p:txBody>
        </p:sp>
        <p:sp>
          <p:nvSpPr>
            <p:cNvPr id="31" name="object 20">
              <a:extLst>
                <a:ext uri="{FF2B5EF4-FFF2-40B4-BE49-F238E27FC236}">
                  <a16:creationId xmlns:a16="http://schemas.microsoft.com/office/drawing/2014/main" id="{B172153A-7E76-E13C-68C1-642B02DCF220}"/>
                </a:ext>
              </a:extLst>
            </p:cNvPr>
            <p:cNvSpPr/>
            <p:nvPr/>
          </p:nvSpPr>
          <p:spPr>
            <a:xfrm>
              <a:off x="5517290" y="2154010"/>
              <a:ext cx="454025" cy="1033144"/>
            </a:xfrm>
            <a:custGeom>
              <a:avLst/>
              <a:gdLst/>
              <a:ahLst/>
              <a:cxnLst/>
              <a:rect l="l" t="t" r="r" b="b"/>
              <a:pathLst>
                <a:path w="454025" h="1033144">
                  <a:moveTo>
                    <a:pt x="453475" y="1032917"/>
                  </a:moveTo>
                  <a:lnTo>
                    <a:pt x="420724" y="1032917"/>
                  </a:lnTo>
                  <a:lnTo>
                    <a:pt x="419465" y="1032917"/>
                  </a:lnTo>
                  <a:lnTo>
                    <a:pt x="374277" y="1028362"/>
                  </a:lnTo>
                  <a:lnTo>
                    <a:pt x="332189" y="1015297"/>
                  </a:lnTo>
                  <a:lnTo>
                    <a:pt x="294102" y="994624"/>
                  </a:lnTo>
                  <a:lnTo>
                    <a:pt x="260918" y="967245"/>
                  </a:lnTo>
                  <a:lnTo>
                    <a:pt x="233539" y="934061"/>
                  </a:lnTo>
                  <a:lnTo>
                    <a:pt x="212866" y="895974"/>
                  </a:lnTo>
                  <a:lnTo>
                    <a:pt x="199801" y="853886"/>
                  </a:lnTo>
                  <a:lnTo>
                    <a:pt x="195246" y="808698"/>
                  </a:lnTo>
                  <a:lnTo>
                    <a:pt x="195246" y="807439"/>
                  </a:lnTo>
                  <a:lnTo>
                    <a:pt x="195246" y="773428"/>
                  </a:lnTo>
                  <a:lnTo>
                    <a:pt x="197028" y="711542"/>
                  </a:lnTo>
                  <a:lnTo>
                    <a:pt x="202804" y="643683"/>
                  </a:lnTo>
                  <a:lnTo>
                    <a:pt x="211597" y="589434"/>
                  </a:lnTo>
                  <a:lnTo>
                    <a:pt x="226737" y="516458"/>
                  </a:lnTo>
                  <a:lnTo>
                    <a:pt x="235044" y="477935"/>
                  </a:lnTo>
                  <a:lnTo>
                    <a:pt x="241878" y="443483"/>
                  </a:lnTo>
                  <a:lnTo>
                    <a:pt x="250671" y="389233"/>
                  </a:lnTo>
                  <a:lnTo>
                    <a:pt x="256447" y="321374"/>
                  </a:lnTo>
                  <a:lnTo>
                    <a:pt x="258229" y="259489"/>
                  </a:lnTo>
                  <a:lnTo>
                    <a:pt x="258229" y="258229"/>
                  </a:lnTo>
                  <a:lnTo>
                    <a:pt x="258229" y="224218"/>
                  </a:lnTo>
                  <a:lnTo>
                    <a:pt x="253674" y="179030"/>
                  </a:lnTo>
                  <a:lnTo>
                    <a:pt x="240609" y="136942"/>
                  </a:lnTo>
                  <a:lnTo>
                    <a:pt x="219936" y="98855"/>
                  </a:lnTo>
                  <a:lnTo>
                    <a:pt x="192557" y="65672"/>
                  </a:lnTo>
                  <a:lnTo>
                    <a:pt x="159373" y="38293"/>
                  </a:lnTo>
                  <a:lnTo>
                    <a:pt x="121286" y="17620"/>
                  </a:lnTo>
                  <a:lnTo>
                    <a:pt x="79198" y="4555"/>
                  </a:lnTo>
                  <a:lnTo>
                    <a:pt x="34010" y="0"/>
                  </a:lnTo>
                  <a:lnTo>
                    <a:pt x="32751" y="0"/>
                  </a:lnTo>
                  <a:lnTo>
                    <a:pt x="0" y="0"/>
                  </a:lnTo>
                </a:path>
              </a:pathLst>
            </a:custGeom>
            <a:ln w="25193">
              <a:solidFill>
                <a:srgbClr val="969696"/>
              </a:solidFill>
              <a:prstDash val="dash"/>
            </a:ln>
          </p:spPr>
          <p:txBody>
            <a:bodyPr wrap="square" lIns="0" tIns="0" rIns="0" bIns="0" rtlCol="0"/>
            <a:lstStyle/>
            <a:p>
              <a:endParaRPr/>
            </a:p>
          </p:txBody>
        </p:sp>
        <p:sp>
          <p:nvSpPr>
            <p:cNvPr id="32" name="object 21">
              <a:extLst>
                <a:ext uri="{FF2B5EF4-FFF2-40B4-BE49-F238E27FC236}">
                  <a16:creationId xmlns:a16="http://schemas.microsoft.com/office/drawing/2014/main" id="{153A3F47-FC69-8A82-1E1F-67890658B4FA}"/>
                </a:ext>
              </a:extLst>
            </p:cNvPr>
            <p:cNvSpPr/>
            <p:nvPr/>
          </p:nvSpPr>
          <p:spPr>
            <a:xfrm>
              <a:off x="8993939" y="2267379"/>
              <a:ext cx="227329" cy="1209675"/>
            </a:xfrm>
            <a:custGeom>
              <a:avLst/>
              <a:gdLst/>
              <a:ahLst/>
              <a:cxnLst/>
              <a:rect l="l" t="t" r="r" b="b"/>
              <a:pathLst>
                <a:path w="227329" h="1209675">
                  <a:moveTo>
                    <a:pt x="0" y="0"/>
                  </a:moveTo>
                  <a:lnTo>
                    <a:pt x="0" y="377896"/>
                  </a:lnTo>
                  <a:lnTo>
                    <a:pt x="0" y="755793"/>
                  </a:lnTo>
                  <a:lnTo>
                    <a:pt x="113368" y="755793"/>
                  </a:lnTo>
                  <a:lnTo>
                    <a:pt x="226737" y="755793"/>
                  </a:lnTo>
                </a:path>
                <a:path w="227329" h="1209675">
                  <a:moveTo>
                    <a:pt x="0" y="0"/>
                  </a:moveTo>
                  <a:lnTo>
                    <a:pt x="0" y="151158"/>
                  </a:lnTo>
                  <a:lnTo>
                    <a:pt x="0" y="1058110"/>
                  </a:lnTo>
                  <a:lnTo>
                    <a:pt x="7706" y="1105888"/>
                  </a:lnTo>
                  <a:lnTo>
                    <a:pt x="29164" y="1147382"/>
                  </a:lnTo>
                  <a:lnTo>
                    <a:pt x="61886" y="1180104"/>
                  </a:lnTo>
                  <a:lnTo>
                    <a:pt x="103380" y="1201563"/>
                  </a:lnTo>
                  <a:lnTo>
                    <a:pt x="151158" y="1209269"/>
                  </a:lnTo>
                  <a:lnTo>
                    <a:pt x="152418" y="1209269"/>
                  </a:lnTo>
                  <a:lnTo>
                    <a:pt x="226737" y="1209269"/>
                  </a:lnTo>
                </a:path>
              </a:pathLst>
            </a:custGeom>
            <a:ln w="25193">
              <a:solidFill>
                <a:srgbClr val="969696"/>
              </a:solidFill>
              <a:prstDash val="dash"/>
            </a:ln>
          </p:spPr>
          <p:txBody>
            <a:bodyPr wrap="square" lIns="0" tIns="0" rIns="0" bIns="0" rtlCol="0"/>
            <a:lstStyle/>
            <a:p>
              <a:endParaRPr/>
            </a:p>
          </p:txBody>
        </p:sp>
        <p:sp>
          <p:nvSpPr>
            <p:cNvPr id="33" name="object 22">
              <a:extLst>
                <a:ext uri="{FF2B5EF4-FFF2-40B4-BE49-F238E27FC236}">
                  <a16:creationId xmlns:a16="http://schemas.microsoft.com/office/drawing/2014/main" id="{29EFAB36-FC16-DFDD-937F-DA7634A37615}"/>
                </a:ext>
              </a:extLst>
            </p:cNvPr>
            <p:cNvSpPr/>
            <p:nvPr/>
          </p:nvSpPr>
          <p:spPr>
            <a:xfrm>
              <a:off x="8238146" y="1927272"/>
              <a:ext cx="454025" cy="1259840"/>
            </a:xfrm>
            <a:custGeom>
              <a:avLst/>
              <a:gdLst/>
              <a:ahLst/>
              <a:cxnLst/>
              <a:rect l="l" t="t" r="r" b="b"/>
              <a:pathLst>
                <a:path w="454025" h="1259839">
                  <a:moveTo>
                    <a:pt x="0" y="1259655"/>
                  </a:moveTo>
                  <a:lnTo>
                    <a:pt x="37789" y="1259655"/>
                  </a:lnTo>
                  <a:lnTo>
                    <a:pt x="39049" y="1259655"/>
                  </a:lnTo>
                  <a:lnTo>
                    <a:pt x="86372" y="1255413"/>
                  </a:lnTo>
                  <a:lnTo>
                    <a:pt x="130912" y="1243184"/>
                  </a:lnTo>
                  <a:lnTo>
                    <a:pt x="171925" y="1223711"/>
                  </a:lnTo>
                  <a:lnTo>
                    <a:pt x="208669" y="1197738"/>
                  </a:lnTo>
                  <a:lnTo>
                    <a:pt x="240399" y="1166007"/>
                  </a:lnTo>
                  <a:lnTo>
                    <a:pt x="266373" y="1129263"/>
                  </a:lnTo>
                  <a:lnTo>
                    <a:pt x="285846" y="1088250"/>
                  </a:lnTo>
                  <a:lnTo>
                    <a:pt x="298075" y="1043710"/>
                  </a:lnTo>
                  <a:lnTo>
                    <a:pt x="302317" y="996387"/>
                  </a:lnTo>
                  <a:lnTo>
                    <a:pt x="302317" y="995127"/>
                  </a:lnTo>
                  <a:lnTo>
                    <a:pt x="302317" y="932144"/>
                  </a:lnTo>
                  <a:lnTo>
                    <a:pt x="297694" y="857261"/>
                  </a:lnTo>
                  <a:lnTo>
                    <a:pt x="291755" y="817329"/>
                  </a:lnTo>
                  <a:lnTo>
                    <a:pt x="283422" y="775947"/>
                  </a:lnTo>
                  <a:lnTo>
                    <a:pt x="262849" y="713159"/>
                  </a:lnTo>
                  <a:lnTo>
                    <a:pt x="246587" y="673677"/>
                  </a:lnTo>
                  <a:lnTo>
                    <a:pt x="226737" y="629827"/>
                  </a:lnTo>
                  <a:lnTo>
                    <a:pt x="206888" y="585977"/>
                  </a:lnTo>
                  <a:lnTo>
                    <a:pt x="190626" y="546495"/>
                  </a:lnTo>
                  <a:lnTo>
                    <a:pt x="170053" y="483707"/>
                  </a:lnTo>
                  <a:lnTo>
                    <a:pt x="161720" y="442325"/>
                  </a:lnTo>
                  <a:lnTo>
                    <a:pt x="155781" y="402393"/>
                  </a:lnTo>
                  <a:lnTo>
                    <a:pt x="152254" y="364069"/>
                  </a:lnTo>
                  <a:lnTo>
                    <a:pt x="151158" y="327510"/>
                  </a:lnTo>
                  <a:lnTo>
                    <a:pt x="151158" y="326250"/>
                  </a:lnTo>
                  <a:lnTo>
                    <a:pt x="151158" y="263267"/>
                  </a:lnTo>
                  <a:lnTo>
                    <a:pt x="155400" y="215945"/>
                  </a:lnTo>
                  <a:lnTo>
                    <a:pt x="167629" y="171405"/>
                  </a:lnTo>
                  <a:lnTo>
                    <a:pt x="187102" y="130391"/>
                  </a:lnTo>
                  <a:lnTo>
                    <a:pt x="213075" y="93647"/>
                  </a:lnTo>
                  <a:lnTo>
                    <a:pt x="244806" y="61917"/>
                  </a:lnTo>
                  <a:lnTo>
                    <a:pt x="281550" y="35943"/>
                  </a:lnTo>
                  <a:lnTo>
                    <a:pt x="322563" y="16470"/>
                  </a:lnTo>
                  <a:lnTo>
                    <a:pt x="367103" y="4241"/>
                  </a:lnTo>
                  <a:lnTo>
                    <a:pt x="414426" y="0"/>
                  </a:lnTo>
                  <a:lnTo>
                    <a:pt x="415686" y="0"/>
                  </a:lnTo>
                  <a:lnTo>
                    <a:pt x="453475" y="0"/>
                  </a:lnTo>
                </a:path>
              </a:pathLst>
            </a:custGeom>
            <a:ln w="25193">
              <a:solidFill>
                <a:srgbClr val="969696"/>
              </a:solidFill>
              <a:prstDash val="dash"/>
            </a:ln>
          </p:spPr>
          <p:txBody>
            <a:bodyPr wrap="square" lIns="0" tIns="0" rIns="0" bIns="0" rtlCol="0"/>
            <a:lstStyle/>
            <a:p>
              <a:endParaRPr/>
            </a:p>
          </p:txBody>
        </p:sp>
        <p:sp>
          <p:nvSpPr>
            <p:cNvPr id="34" name="object 23">
              <a:extLst>
                <a:ext uri="{FF2B5EF4-FFF2-40B4-BE49-F238E27FC236}">
                  <a16:creationId xmlns:a16="http://schemas.microsoft.com/office/drawing/2014/main" id="{8D2AF141-3053-E53D-8D21-0098FBA53686}"/>
                </a:ext>
              </a:extLst>
            </p:cNvPr>
            <p:cNvSpPr/>
            <p:nvPr/>
          </p:nvSpPr>
          <p:spPr>
            <a:xfrm>
              <a:off x="4988235" y="2494117"/>
              <a:ext cx="227329" cy="1209675"/>
            </a:xfrm>
            <a:custGeom>
              <a:avLst/>
              <a:gdLst/>
              <a:ahLst/>
              <a:cxnLst/>
              <a:rect l="l" t="t" r="r" b="b"/>
              <a:pathLst>
                <a:path w="227329" h="1209675">
                  <a:moveTo>
                    <a:pt x="226737" y="0"/>
                  </a:moveTo>
                  <a:lnTo>
                    <a:pt x="226737" y="151158"/>
                  </a:lnTo>
                  <a:lnTo>
                    <a:pt x="226737" y="302317"/>
                  </a:lnTo>
                  <a:lnTo>
                    <a:pt x="113368" y="302317"/>
                  </a:lnTo>
                  <a:lnTo>
                    <a:pt x="0" y="302317"/>
                  </a:lnTo>
                </a:path>
                <a:path w="227329" h="1209675">
                  <a:moveTo>
                    <a:pt x="226737" y="0"/>
                  </a:moveTo>
                  <a:lnTo>
                    <a:pt x="226737" y="377896"/>
                  </a:lnTo>
                  <a:lnTo>
                    <a:pt x="226737" y="755793"/>
                  </a:lnTo>
                  <a:lnTo>
                    <a:pt x="113368" y="755793"/>
                  </a:lnTo>
                  <a:lnTo>
                    <a:pt x="0" y="755793"/>
                  </a:lnTo>
                </a:path>
                <a:path w="227329" h="1209675">
                  <a:moveTo>
                    <a:pt x="226737" y="0"/>
                  </a:moveTo>
                  <a:lnTo>
                    <a:pt x="226737" y="151158"/>
                  </a:lnTo>
                  <a:lnTo>
                    <a:pt x="226737" y="1058110"/>
                  </a:lnTo>
                  <a:lnTo>
                    <a:pt x="219031" y="1105888"/>
                  </a:lnTo>
                  <a:lnTo>
                    <a:pt x="197573" y="1147382"/>
                  </a:lnTo>
                  <a:lnTo>
                    <a:pt x="164851" y="1180104"/>
                  </a:lnTo>
                  <a:lnTo>
                    <a:pt x="123357" y="1201562"/>
                  </a:lnTo>
                  <a:lnTo>
                    <a:pt x="75579" y="1209269"/>
                  </a:lnTo>
                  <a:lnTo>
                    <a:pt x="74319" y="1209269"/>
                  </a:lnTo>
                  <a:lnTo>
                    <a:pt x="0" y="1209269"/>
                  </a:lnTo>
                </a:path>
              </a:pathLst>
            </a:custGeom>
            <a:ln w="25193">
              <a:solidFill>
                <a:srgbClr val="969696"/>
              </a:solidFill>
              <a:prstDash val="dash"/>
            </a:ln>
          </p:spPr>
          <p:txBody>
            <a:bodyPr wrap="square" lIns="0" tIns="0" rIns="0" bIns="0" rtlCol="0"/>
            <a:lstStyle/>
            <a:p>
              <a:endParaRPr/>
            </a:p>
          </p:txBody>
        </p:sp>
        <p:sp>
          <p:nvSpPr>
            <p:cNvPr id="35" name="object 24">
              <a:extLst>
                <a:ext uri="{FF2B5EF4-FFF2-40B4-BE49-F238E27FC236}">
                  <a16:creationId xmlns:a16="http://schemas.microsoft.com/office/drawing/2014/main" id="{16CCC118-F697-858D-F748-2843D0B0656B}"/>
                </a:ext>
              </a:extLst>
            </p:cNvPr>
            <p:cNvSpPr/>
            <p:nvPr/>
          </p:nvSpPr>
          <p:spPr>
            <a:xfrm>
              <a:off x="5517290" y="3917528"/>
              <a:ext cx="454025" cy="579755"/>
            </a:xfrm>
            <a:custGeom>
              <a:avLst/>
              <a:gdLst/>
              <a:ahLst/>
              <a:cxnLst/>
              <a:rect l="l" t="t" r="r" b="b"/>
              <a:pathLst>
                <a:path w="454025" h="579754">
                  <a:moveTo>
                    <a:pt x="453475" y="0"/>
                  </a:moveTo>
                  <a:lnTo>
                    <a:pt x="425763" y="0"/>
                  </a:lnTo>
                  <a:lnTo>
                    <a:pt x="424503" y="0"/>
                  </a:lnTo>
                  <a:lnTo>
                    <a:pt x="379348" y="5178"/>
                  </a:lnTo>
                  <a:lnTo>
                    <a:pt x="337866" y="19936"/>
                  </a:lnTo>
                  <a:lnTo>
                    <a:pt x="301235" y="43105"/>
                  </a:lnTo>
                  <a:lnTo>
                    <a:pt x="270629" y="73515"/>
                  </a:lnTo>
                  <a:lnTo>
                    <a:pt x="247227" y="109998"/>
                  </a:lnTo>
                  <a:lnTo>
                    <a:pt x="232204" y="151384"/>
                  </a:lnTo>
                  <a:lnTo>
                    <a:pt x="226737" y="196506"/>
                  </a:lnTo>
                  <a:lnTo>
                    <a:pt x="226737" y="199025"/>
                  </a:lnTo>
                  <a:lnTo>
                    <a:pt x="226737" y="382935"/>
                  </a:lnTo>
                  <a:lnTo>
                    <a:pt x="221193" y="427930"/>
                  </a:lnTo>
                  <a:lnTo>
                    <a:pt x="206200" y="469222"/>
                  </a:lnTo>
                  <a:lnTo>
                    <a:pt x="182923" y="505650"/>
                  </a:lnTo>
                  <a:lnTo>
                    <a:pt x="152525" y="536048"/>
                  </a:lnTo>
                  <a:lnTo>
                    <a:pt x="116168" y="559255"/>
                  </a:lnTo>
                  <a:lnTo>
                    <a:pt x="75015" y="574107"/>
                  </a:lnTo>
                  <a:lnTo>
                    <a:pt x="30231" y="579441"/>
                  </a:lnTo>
                  <a:lnTo>
                    <a:pt x="28972" y="579441"/>
                  </a:lnTo>
                  <a:lnTo>
                    <a:pt x="0" y="579441"/>
                  </a:lnTo>
                </a:path>
              </a:pathLst>
            </a:custGeom>
            <a:ln w="25193">
              <a:solidFill>
                <a:srgbClr val="969696"/>
              </a:solidFill>
              <a:prstDash val="dash"/>
            </a:ln>
          </p:spPr>
          <p:txBody>
            <a:bodyPr wrap="square" lIns="0" tIns="0" rIns="0" bIns="0" rtlCol="0"/>
            <a:lstStyle/>
            <a:p>
              <a:endParaRPr/>
            </a:p>
          </p:txBody>
        </p:sp>
        <p:sp>
          <p:nvSpPr>
            <p:cNvPr id="36" name="object 25">
              <a:extLst>
                <a:ext uri="{FF2B5EF4-FFF2-40B4-BE49-F238E27FC236}">
                  <a16:creationId xmlns:a16="http://schemas.microsoft.com/office/drawing/2014/main" id="{7AB0CC31-178C-A0F4-AB69-81094A40B2F4}"/>
                </a:ext>
              </a:extLst>
            </p:cNvPr>
            <p:cNvSpPr/>
            <p:nvPr/>
          </p:nvSpPr>
          <p:spPr>
            <a:xfrm>
              <a:off x="8238146" y="3917528"/>
              <a:ext cx="454025" cy="353060"/>
            </a:xfrm>
            <a:custGeom>
              <a:avLst/>
              <a:gdLst/>
              <a:ahLst/>
              <a:cxnLst/>
              <a:rect l="l" t="t" r="r" b="b"/>
              <a:pathLst>
                <a:path w="454025" h="353060">
                  <a:moveTo>
                    <a:pt x="0" y="0"/>
                  </a:moveTo>
                  <a:lnTo>
                    <a:pt x="28972" y="0"/>
                  </a:lnTo>
                  <a:lnTo>
                    <a:pt x="30231" y="0"/>
                  </a:lnTo>
                  <a:lnTo>
                    <a:pt x="63219" y="3465"/>
                  </a:lnTo>
                  <a:lnTo>
                    <a:pt x="129444" y="28936"/>
                  </a:lnTo>
                  <a:lnTo>
                    <a:pt x="161235" y="50386"/>
                  </a:lnTo>
                  <a:lnTo>
                    <a:pt x="197417" y="98080"/>
                  </a:lnTo>
                  <a:lnTo>
                    <a:pt x="213234" y="133968"/>
                  </a:lnTo>
                  <a:lnTo>
                    <a:pt x="226737" y="176351"/>
                  </a:lnTo>
                  <a:lnTo>
                    <a:pt x="240241" y="218734"/>
                  </a:lnTo>
                  <a:lnTo>
                    <a:pt x="256058" y="254622"/>
                  </a:lnTo>
                  <a:lnTo>
                    <a:pt x="292240" y="302317"/>
                  </a:lnTo>
                  <a:lnTo>
                    <a:pt x="324352" y="323950"/>
                  </a:lnTo>
                  <a:lnTo>
                    <a:pt x="391229" y="349427"/>
                  </a:lnTo>
                  <a:lnTo>
                    <a:pt x="424503" y="352703"/>
                  </a:lnTo>
                  <a:lnTo>
                    <a:pt x="425763" y="352703"/>
                  </a:lnTo>
                  <a:lnTo>
                    <a:pt x="453475" y="352703"/>
                  </a:lnTo>
                </a:path>
              </a:pathLst>
            </a:custGeom>
            <a:ln w="25193">
              <a:solidFill>
                <a:srgbClr val="969696"/>
              </a:solidFill>
              <a:prstDash val="dash"/>
            </a:ln>
          </p:spPr>
          <p:txBody>
            <a:bodyPr wrap="square" lIns="0" tIns="0" rIns="0" bIns="0" rtlCol="0"/>
            <a:lstStyle/>
            <a:p>
              <a:endParaRPr/>
            </a:p>
          </p:txBody>
        </p:sp>
        <p:sp>
          <p:nvSpPr>
            <p:cNvPr id="37" name="object 26">
              <a:extLst>
                <a:ext uri="{FF2B5EF4-FFF2-40B4-BE49-F238E27FC236}">
                  <a16:creationId xmlns:a16="http://schemas.microsoft.com/office/drawing/2014/main" id="{8CB007EB-E0EE-534D-274A-053E5A6DB5B1}"/>
                </a:ext>
              </a:extLst>
            </p:cNvPr>
            <p:cNvSpPr/>
            <p:nvPr/>
          </p:nvSpPr>
          <p:spPr>
            <a:xfrm>
              <a:off x="7104456" y="4648128"/>
              <a:ext cx="0" cy="1171575"/>
            </a:xfrm>
            <a:custGeom>
              <a:avLst/>
              <a:gdLst/>
              <a:ahLst/>
              <a:cxnLst/>
              <a:rect l="l" t="t" r="r" b="b"/>
              <a:pathLst>
                <a:path h="1171575">
                  <a:moveTo>
                    <a:pt x="0" y="0"/>
                  </a:moveTo>
                  <a:lnTo>
                    <a:pt x="0" y="585739"/>
                  </a:lnTo>
                  <a:lnTo>
                    <a:pt x="0" y="1171479"/>
                  </a:lnTo>
                </a:path>
              </a:pathLst>
            </a:custGeom>
            <a:ln w="25193">
              <a:solidFill>
                <a:srgbClr val="969696"/>
              </a:solidFill>
              <a:prstDash val="dash"/>
            </a:ln>
          </p:spPr>
          <p:txBody>
            <a:bodyPr wrap="square" lIns="0" tIns="0" rIns="0" bIns="0" rtlCol="0"/>
            <a:lstStyle/>
            <a:p>
              <a:endParaRPr/>
            </a:p>
          </p:txBody>
        </p:sp>
        <p:sp>
          <p:nvSpPr>
            <p:cNvPr id="38" name="object 27">
              <a:extLst>
                <a:ext uri="{FF2B5EF4-FFF2-40B4-BE49-F238E27FC236}">
                  <a16:creationId xmlns:a16="http://schemas.microsoft.com/office/drawing/2014/main" id="{49950A5A-6C6C-51EA-BF87-6DCA7E9FC0C6}"/>
                </a:ext>
              </a:extLst>
            </p:cNvPr>
            <p:cNvSpPr/>
            <p:nvPr/>
          </p:nvSpPr>
          <p:spPr>
            <a:xfrm>
              <a:off x="8993939" y="2267379"/>
              <a:ext cx="227329" cy="302895"/>
            </a:xfrm>
            <a:custGeom>
              <a:avLst/>
              <a:gdLst/>
              <a:ahLst/>
              <a:cxnLst/>
              <a:rect l="l" t="t" r="r" b="b"/>
              <a:pathLst>
                <a:path w="227329" h="302894">
                  <a:moveTo>
                    <a:pt x="0" y="0"/>
                  </a:moveTo>
                  <a:lnTo>
                    <a:pt x="0" y="151158"/>
                  </a:lnTo>
                  <a:lnTo>
                    <a:pt x="0" y="302317"/>
                  </a:lnTo>
                  <a:lnTo>
                    <a:pt x="113368" y="302317"/>
                  </a:lnTo>
                  <a:lnTo>
                    <a:pt x="226737" y="302317"/>
                  </a:lnTo>
                </a:path>
              </a:pathLst>
            </a:custGeom>
            <a:ln w="25193">
              <a:solidFill>
                <a:srgbClr val="969696"/>
              </a:solidFill>
              <a:prstDash val="dash"/>
            </a:ln>
          </p:spPr>
          <p:txBody>
            <a:bodyPr wrap="square" lIns="0" tIns="0" rIns="0" bIns="0" rtlCol="0"/>
            <a:lstStyle/>
            <a:p>
              <a:endParaRPr/>
            </a:p>
          </p:txBody>
        </p:sp>
        <p:sp>
          <p:nvSpPr>
            <p:cNvPr id="39" name="object 28">
              <a:extLst>
                <a:ext uri="{FF2B5EF4-FFF2-40B4-BE49-F238E27FC236}">
                  <a16:creationId xmlns:a16="http://schemas.microsoft.com/office/drawing/2014/main" id="{16D70C5D-12DE-B4DF-DE99-D9A7C4B7026E}"/>
                </a:ext>
              </a:extLst>
            </p:cNvPr>
            <p:cNvSpPr/>
            <p:nvPr/>
          </p:nvSpPr>
          <p:spPr>
            <a:xfrm>
              <a:off x="8993939" y="4610338"/>
              <a:ext cx="227329" cy="756285"/>
            </a:xfrm>
            <a:custGeom>
              <a:avLst/>
              <a:gdLst/>
              <a:ahLst/>
              <a:cxnLst/>
              <a:rect l="l" t="t" r="r" b="b"/>
              <a:pathLst>
                <a:path w="227329" h="756285">
                  <a:moveTo>
                    <a:pt x="0" y="0"/>
                  </a:moveTo>
                  <a:lnTo>
                    <a:pt x="0" y="151158"/>
                  </a:lnTo>
                  <a:lnTo>
                    <a:pt x="0" y="302317"/>
                  </a:lnTo>
                  <a:lnTo>
                    <a:pt x="113368" y="302317"/>
                  </a:lnTo>
                  <a:lnTo>
                    <a:pt x="226737" y="302317"/>
                  </a:lnTo>
                </a:path>
                <a:path w="227329" h="756285">
                  <a:moveTo>
                    <a:pt x="0" y="0"/>
                  </a:moveTo>
                  <a:lnTo>
                    <a:pt x="0" y="94474"/>
                  </a:lnTo>
                  <a:lnTo>
                    <a:pt x="0" y="604634"/>
                  </a:lnTo>
                  <a:lnTo>
                    <a:pt x="7706" y="652412"/>
                  </a:lnTo>
                  <a:lnTo>
                    <a:pt x="29164" y="693906"/>
                  </a:lnTo>
                  <a:lnTo>
                    <a:pt x="61886" y="726628"/>
                  </a:lnTo>
                  <a:lnTo>
                    <a:pt x="103380" y="748087"/>
                  </a:lnTo>
                  <a:lnTo>
                    <a:pt x="151158" y="755793"/>
                  </a:lnTo>
                  <a:lnTo>
                    <a:pt x="152418" y="755793"/>
                  </a:lnTo>
                  <a:lnTo>
                    <a:pt x="226737" y="755793"/>
                  </a:lnTo>
                </a:path>
              </a:pathLst>
            </a:custGeom>
            <a:ln w="25193">
              <a:solidFill>
                <a:srgbClr val="969696"/>
              </a:solidFill>
              <a:prstDash val="dash"/>
            </a:ln>
          </p:spPr>
          <p:txBody>
            <a:bodyPr wrap="square" lIns="0" tIns="0" rIns="0" bIns="0" rtlCol="0"/>
            <a:lstStyle/>
            <a:p>
              <a:endParaRPr/>
            </a:p>
          </p:txBody>
        </p:sp>
        <p:sp>
          <p:nvSpPr>
            <p:cNvPr id="40" name="object 29">
              <a:extLst>
                <a:ext uri="{FF2B5EF4-FFF2-40B4-BE49-F238E27FC236}">
                  <a16:creationId xmlns:a16="http://schemas.microsoft.com/office/drawing/2014/main" id="{CB1F215C-D6EE-CDA7-E5AA-8AD7095D0F64}"/>
                </a:ext>
              </a:extLst>
            </p:cNvPr>
            <p:cNvSpPr/>
            <p:nvPr/>
          </p:nvSpPr>
          <p:spPr>
            <a:xfrm>
              <a:off x="4988235" y="4837076"/>
              <a:ext cx="227329" cy="302895"/>
            </a:xfrm>
            <a:custGeom>
              <a:avLst/>
              <a:gdLst/>
              <a:ahLst/>
              <a:cxnLst/>
              <a:rect l="l" t="t" r="r" b="b"/>
              <a:pathLst>
                <a:path w="227329" h="302895">
                  <a:moveTo>
                    <a:pt x="226737" y="0"/>
                  </a:moveTo>
                  <a:lnTo>
                    <a:pt x="226737" y="37789"/>
                  </a:lnTo>
                  <a:lnTo>
                    <a:pt x="226737" y="151158"/>
                  </a:lnTo>
                  <a:lnTo>
                    <a:pt x="219031" y="198936"/>
                  </a:lnTo>
                  <a:lnTo>
                    <a:pt x="197573" y="240430"/>
                  </a:lnTo>
                  <a:lnTo>
                    <a:pt x="164851" y="273152"/>
                  </a:lnTo>
                  <a:lnTo>
                    <a:pt x="123357" y="294611"/>
                  </a:lnTo>
                  <a:lnTo>
                    <a:pt x="75579" y="302317"/>
                  </a:lnTo>
                  <a:lnTo>
                    <a:pt x="74319" y="302317"/>
                  </a:lnTo>
                  <a:lnTo>
                    <a:pt x="0" y="302317"/>
                  </a:lnTo>
                </a:path>
              </a:pathLst>
            </a:custGeom>
            <a:ln w="25193">
              <a:solidFill>
                <a:srgbClr val="969696"/>
              </a:solidFill>
              <a:prstDash val="dash"/>
            </a:ln>
          </p:spPr>
          <p:txBody>
            <a:bodyPr wrap="square" lIns="0" tIns="0" rIns="0" bIns="0" rtlCol="0"/>
            <a:lstStyle/>
            <a:p>
              <a:endParaRPr/>
            </a:p>
          </p:txBody>
        </p:sp>
        <p:sp>
          <p:nvSpPr>
            <p:cNvPr id="41" name="object 30">
              <a:extLst>
                <a:ext uri="{FF2B5EF4-FFF2-40B4-BE49-F238E27FC236}">
                  <a16:creationId xmlns:a16="http://schemas.microsoft.com/office/drawing/2014/main" id="{7D43EF76-DCB7-CF2F-1C7F-B818808FD332}"/>
                </a:ext>
              </a:extLst>
            </p:cNvPr>
            <p:cNvSpPr/>
            <p:nvPr/>
          </p:nvSpPr>
          <p:spPr>
            <a:xfrm>
              <a:off x="6908428" y="2869242"/>
              <a:ext cx="392430" cy="469900"/>
            </a:xfrm>
            <a:custGeom>
              <a:avLst/>
              <a:gdLst/>
              <a:ahLst/>
              <a:cxnLst/>
              <a:rect l="l" t="t" r="r" b="b"/>
              <a:pathLst>
                <a:path w="392429" h="469900">
                  <a:moveTo>
                    <a:pt x="230743" y="384875"/>
                  </a:moveTo>
                  <a:lnTo>
                    <a:pt x="213321" y="393944"/>
                  </a:lnTo>
                  <a:lnTo>
                    <a:pt x="194390" y="396967"/>
                  </a:lnTo>
                  <a:lnTo>
                    <a:pt x="175458" y="393944"/>
                  </a:lnTo>
                  <a:lnTo>
                    <a:pt x="158036" y="384875"/>
                  </a:lnTo>
                </a:path>
                <a:path w="392429" h="469900">
                  <a:moveTo>
                    <a:pt x="242836" y="318214"/>
                  </a:moveTo>
                  <a:lnTo>
                    <a:pt x="245294" y="318203"/>
                  </a:lnTo>
                  <a:lnTo>
                    <a:pt x="247515" y="319676"/>
                  </a:lnTo>
                  <a:lnTo>
                    <a:pt x="248463" y="321944"/>
                  </a:lnTo>
                  <a:lnTo>
                    <a:pt x="249411" y="324212"/>
                  </a:lnTo>
                  <a:lnTo>
                    <a:pt x="248898" y="326828"/>
                  </a:lnTo>
                  <a:lnTo>
                    <a:pt x="247163" y="328569"/>
                  </a:lnTo>
                  <a:lnTo>
                    <a:pt x="245429" y="330311"/>
                  </a:lnTo>
                  <a:lnTo>
                    <a:pt x="242815" y="330835"/>
                  </a:lnTo>
                  <a:lnTo>
                    <a:pt x="240543" y="329897"/>
                  </a:lnTo>
                  <a:lnTo>
                    <a:pt x="238272" y="328959"/>
                  </a:lnTo>
                  <a:lnTo>
                    <a:pt x="236790" y="326743"/>
                  </a:lnTo>
                  <a:lnTo>
                    <a:pt x="236790" y="324285"/>
                  </a:lnTo>
                  <a:lnTo>
                    <a:pt x="236790" y="320942"/>
                  </a:lnTo>
                  <a:lnTo>
                    <a:pt x="239492" y="318227"/>
                  </a:lnTo>
                  <a:lnTo>
                    <a:pt x="242836" y="318214"/>
                  </a:lnTo>
                </a:path>
                <a:path w="392429" h="469900">
                  <a:moveTo>
                    <a:pt x="145918" y="318214"/>
                  </a:moveTo>
                  <a:lnTo>
                    <a:pt x="148376" y="318203"/>
                  </a:lnTo>
                  <a:lnTo>
                    <a:pt x="150598" y="319676"/>
                  </a:lnTo>
                  <a:lnTo>
                    <a:pt x="151545" y="321944"/>
                  </a:lnTo>
                  <a:lnTo>
                    <a:pt x="152493" y="324212"/>
                  </a:lnTo>
                  <a:lnTo>
                    <a:pt x="151980" y="326828"/>
                  </a:lnTo>
                  <a:lnTo>
                    <a:pt x="150245" y="328569"/>
                  </a:lnTo>
                  <a:lnTo>
                    <a:pt x="148511" y="330311"/>
                  </a:lnTo>
                  <a:lnTo>
                    <a:pt x="145897" y="330835"/>
                  </a:lnTo>
                  <a:lnTo>
                    <a:pt x="143626" y="329897"/>
                  </a:lnTo>
                  <a:lnTo>
                    <a:pt x="141354" y="328959"/>
                  </a:lnTo>
                  <a:lnTo>
                    <a:pt x="139872" y="326743"/>
                  </a:lnTo>
                  <a:lnTo>
                    <a:pt x="139872" y="324285"/>
                  </a:lnTo>
                  <a:lnTo>
                    <a:pt x="139872" y="320942"/>
                  </a:lnTo>
                  <a:lnTo>
                    <a:pt x="142575" y="318227"/>
                  </a:lnTo>
                  <a:lnTo>
                    <a:pt x="145918" y="318214"/>
                  </a:lnTo>
                </a:path>
                <a:path w="392429" h="469900">
                  <a:moveTo>
                    <a:pt x="50965" y="251779"/>
                  </a:moveTo>
                  <a:lnTo>
                    <a:pt x="49658" y="259724"/>
                  </a:lnTo>
                  <a:lnTo>
                    <a:pt x="49000" y="267762"/>
                  </a:lnTo>
                  <a:lnTo>
                    <a:pt x="49000" y="275814"/>
                  </a:lnTo>
                  <a:lnTo>
                    <a:pt x="49000" y="324285"/>
                  </a:lnTo>
                  <a:lnTo>
                    <a:pt x="56412" y="370239"/>
                  </a:lnTo>
                  <a:lnTo>
                    <a:pt x="77052" y="410150"/>
                  </a:lnTo>
                  <a:lnTo>
                    <a:pt x="108524" y="441623"/>
                  </a:lnTo>
                  <a:lnTo>
                    <a:pt x="148435" y="462263"/>
                  </a:lnTo>
                  <a:lnTo>
                    <a:pt x="194390" y="469675"/>
                  </a:lnTo>
                  <a:lnTo>
                    <a:pt x="240344" y="462263"/>
                  </a:lnTo>
                  <a:lnTo>
                    <a:pt x="280255" y="441623"/>
                  </a:lnTo>
                  <a:lnTo>
                    <a:pt x="311727" y="410150"/>
                  </a:lnTo>
                  <a:lnTo>
                    <a:pt x="332367" y="370239"/>
                  </a:lnTo>
                  <a:lnTo>
                    <a:pt x="339779" y="324285"/>
                  </a:lnTo>
                  <a:lnTo>
                    <a:pt x="339779" y="275814"/>
                  </a:lnTo>
                  <a:lnTo>
                    <a:pt x="339783" y="267761"/>
                  </a:lnTo>
                  <a:lnTo>
                    <a:pt x="339117" y="259722"/>
                  </a:lnTo>
                  <a:lnTo>
                    <a:pt x="337789" y="251779"/>
                  </a:lnTo>
                </a:path>
                <a:path w="392429" h="469900">
                  <a:moveTo>
                    <a:pt x="339779" y="275411"/>
                  </a:moveTo>
                  <a:lnTo>
                    <a:pt x="310118" y="275796"/>
                  </a:lnTo>
                  <a:lnTo>
                    <a:pt x="272696" y="272466"/>
                  </a:lnTo>
                  <a:lnTo>
                    <a:pt x="232468" y="258692"/>
                  </a:lnTo>
                  <a:lnTo>
                    <a:pt x="194390" y="227745"/>
                  </a:lnTo>
                  <a:lnTo>
                    <a:pt x="156339" y="258692"/>
                  </a:lnTo>
                  <a:lnTo>
                    <a:pt x="116102" y="272466"/>
                  </a:lnTo>
                  <a:lnTo>
                    <a:pt x="78661" y="275796"/>
                  </a:lnTo>
                  <a:lnTo>
                    <a:pt x="49000" y="275411"/>
                  </a:lnTo>
                </a:path>
                <a:path w="392429" h="469900">
                  <a:moveTo>
                    <a:pt x="56936" y="194037"/>
                  </a:moveTo>
                  <a:lnTo>
                    <a:pt x="0" y="53459"/>
                  </a:lnTo>
                  <a:lnTo>
                    <a:pt x="124756" y="106919"/>
                  </a:lnTo>
                  <a:lnTo>
                    <a:pt x="196027" y="0"/>
                  </a:lnTo>
                  <a:lnTo>
                    <a:pt x="267298" y="106919"/>
                  </a:lnTo>
                  <a:lnTo>
                    <a:pt x="392055" y="53459"/>
                  </a:lnTo>
                  <a:lnTo>
                    <a:pt x="335118" y="194037"/>
                  </a:lnTo>
                  <a:lnTo>
                    <a:pt x="290020" y="176909"/>
                  </a:lnTo>
                  <a:lnTo>
                    <a:pt x="243403" y="166632"/>
                  </a:lnTo>
                  <a:lnTo>
                    <a:pt x="196027" y="163207"/>
                  </a:lnTo>
                  <a:lnTo>
                    <a:pt x="148651" y="166632"/>
                  </a:lnTo>
                  <a:lnTo>
                    <a:pt x="102034" y="176909"/>
                  </a:lnTo>
                  <a:lnTo>
                    <a:pt x="56936" y="194037"/>
                  </a:lnTo>
                  <a:close/>
                </a:path>
              </a:pathLst>
            </a:custGeom>
            <a:ln w="25193">
              <a:solidFill>
                <a:srgbClr val="474747"/>
              </a:solidFill>
            </a:ln>
          </p:spPr>
          <p:txBody>
            <a:bodyPr wrap="square" lIns="0" tIns="0" rIns="0" bIns="0" rtlCol="0"/>
            <a:lstStyle/>
            <a:p>
              <a:endParaRPr/>
            </a:p>
          </p:txBody>
        </p:sp>
        <p:pic>
          <p:nvPicPr>
            <p:cNvPr id="42" name="object 31">
              <a:extLst>
                <a:ext uri="{FF2B5EF4-FFF2-40B4-BE49-F238E27FC236}">
                  <a16:creationId xmlns:a16="http://schemas.microsoft.com/office/drawing/2014/main" id="{3FA1781B-03CA-CCB6-A8DA-65155A4F2AE2}"/>
                </a:ext>
              </a:extLst>
            </p:cNvPr>
            <p:cNvPicPr/>
            <p:nvPr/>
          </p:nvPicPr>
          <p:blipFill>
            <a:blip r:embed="rId3" cstate="print"/>
            <a:stretch>
              <a:fillRect/>
            </a:stretch>
          </p:blipFill>
          <p:spPr>
            <a:xfrm>
              <a:off x="7047318" y="2758645"/>
              <a:ext cx="114275" cy="114275"/>
            </a:xfrm>
            <a:prstGeom prst="rect">
              <a:avLst/>
            </a:prstGeom>
          </p:spPr>
        </p:pic>
        <p:pic>
          <p:nvPicPr>
            <p:cNvPr id="43" name="object 32">
              <a:extLst>
                <a:ext uri="{FF2B5EF4-FFF2-40B4-BE49-F238E27FC236}">
                  <a16:creationId xmlns:a16="http://schemas.microsoft.com/office/drawing/2014/main" id="{420632C5-113A-B0BB-F4D4-851434FACF94}"/>
                </a:ext>
              </a:extLst>
            </p:cNvPr>
            <p:cNvPicPr/>
            <p:nvPr/>
          </p:nvPicPr>
          <p:blipFill>
            <a:blip r:embed="rId3" cstate="print"/>
            <a:stretch>
              <a:fillRect/>
            </a:stretch>
          </p:blipFill>
          <p:spPr>
            <a:xfrm>
              <a:off x="7261157" y="2821023"/>
              <a:ext cx="114275" cy="114275"/>
            </a:xfrm>
            <a:prstGeom prst="rect">
              <a:avLst/>
            </a:prstGeom>
          </p:spPr>
        </p:pic>
        <p:pic>
          <p:nvPicPr>
            <p:cNvPr id="44" name="object 33">
              <a:extLst>
                <a:ext uri="{FF2B5EF4-FFF2-40B4-BE49-F238E27FC236}">
                  <a16:creationId xmlns:a16="http://schemas.microsoft.com/office/drawing/2014/main" id="{B3B9AA0B-CDD1-7C56-C27D-5D46446E1FC4}"/>
                </a:ext>
              </a:extLst>
            </p:cNvPr>
            <p:cNvPicPr/>
            <p:nvPr/>
          </p:nvPicPr>
          <p:blipFill>
            <a:blip r:embed="rId3" cstate="print"/>
            <a:stretch>
              <a:fillRect/>
            </a:stretch>
          </p:blipFill>
          <p:spPr>
            <a:xfrm>
              <a:off x="6833479" y="2821023"/>
              <a:ext cx="114275" cy="114275"/>
            </a:xfrm>
            <a:prstGeom prst="rect">
              <a:avLst/>
            </a:prstGeom>
          </p:spPr>
        </p:pic>
        <p:pic>
          <p:nvPicPr>
            <p:cNvPr id="45" name="object 34">
              <a:extLst>
                <a:ext uri="{FF2B5EF4-FFF2-40B4-BE49-F238E27FC236}">
                  <a16:creationId xmlns:a16="http://schemas.microsoft.com/office/drawing/2014/main" id="{FEAEBCDD-A655-83E2-6D42-F47D924CCD92}"/>
                </a:ext>
              </a:extLst>
            </p:cNvPr>
            <p:cNvPicPr/>
            <p:nvPr/>
          </p:nvPicPr>
          <p:blipFill>
            <a:blip r:embed="rId4" cstate="print"/>
            <a:stretch>
              <a:fillRect/>
            </a:stretch>
          </p:blipFill>
          <p:spPr>
            <a:xfrm>
              <a:off x="6869999" y="3130319"/>
              <a:ext cx="99447" cy="232960"/>
            </a:xfrm>
            <a:prstGeom prst="rect">
              <a:avLst/>
            </a:prstGeom>
          </p:spPr>
        </p:pic>
        <p:pic>
          <p:nvPicPr>
            <p:cNvPr id="46" name="object 35">
              <a:extLst>
                <a:ext uri="{FF2B5EF4-FFF2-40B4-BE49-F238E27FC236}">
                  <a16:creationId xmlns:a16="http://schemas.microsoft.com/office/drawing/2014/main" id="{7EC17CE6-885D-339B-956D-7FE8540620F2}"/>
                </a:ext>
              </a:extLst>
            </p:cNvPr>
            <p:cNvPicPr/>
            <p:nvPr/>
          </p:nvPicPr>
          <p:blipFill>
            <a:blip r:embed="rId5" cstate="print"/>
            <a:stretch>
              <a:fillRect/>
            </a:stretch>
          </p:blipFill>
          <p:spPr>
            <a:xfrm>
              <a:off x="7235637" y="3132536"/>
              <a:ext cx="96499" cy="230743"/>
            </a:xfrm>
            <a:prstGeom prst="rect">
              <a:avLst/>
            </a:prstGeom>
          </p:spPr>
        </p:pic>
        <p:sp>
          <p:nvSpPr>
            <p:cNvPr id="47" name="object 36">
              <a:extLst>
                <a:ext uri="{FF2B5EF4-FFF2-40B4-BE49-F238E27FC236}">
                  <a16:creationId xmlns:a16="http://schemas.microsoft.com/office/drawing/2014/main" id="{D5306094-E9E4-0620-280A-26041DA795C9}"/>
                </a:ext>
              </a:extLst>
            </p:cNvPr>
            <p:cNvSpPr/>
            <p:nvPr/>
          </p:nvSpPr>
          <p:spPr>
            <a:xfrm>
              <a:off x="8850653" y="1746197"/>
              <a:ext cx="362585" cy="362585"/>
            </a:xfrm>
            <a:custGeom>
              <a:avLst/>
              <a:gdLst/>
              <a:ahLst/>
              <a:cxnLst/>
              <a:rect l="l" t="t" r="r" b="b"/>
              <a:pathLst>
                <a:path w="362584" h="362585">
                  <a:moveTo>
                    <a:pt x="362150" y="101843"/>
                  </a:moveTo>
                  <a:lnTo>
                    <a:pt x="101858" y="362150"/>
                  </a:lnTo>
                  <a:lnTo>
                    <a:pt x="0" y="260307"/>
                  </a:lnTo>
                  <a:lnTo>
                    <a:pt x="113180" y="147127"/>
                  </a:lnTo>
                  <a:lnTo>
                    <a:pt x="118832" y="152780"/>
                  </a:lnTo>
                  <a:lnTo>
                    <a:pt x="123836" y="156898"/>
                  </a:lnTo>
                  <a:lnTo>
                    <a:pt x="129651" y="159496"/>
                  </a:lnTo>
                  <a:lnTo>
                    <a:pt x="135945" y="160474"/>
                  </a:lnTo>
                  <a:lnTo>
                    <a:pt x="142383" y="159735"/>
                  </a:lnTo>
                  <a:lnTo>
                    <a:pt x="150915" y="157560"/>
                  </a:lnTo>
                  <a:lnTo>
                    <a:pt x="157572" y="150890"/>
                  </a:lnTo>
                  <a:lnTo>
                    <a:pt x="159731" y="142355"/>
                  </a:lnTo>
                  <a:lnTo>
                    <a:pt x="160459" y="135915"/>
                  </a:lnTo>
                  <a:lnTo>
                    <a:pt x="159468" y="129623"/>
                  </a:lnTo>
                  <a:lnTo>
                    <a:pt x="156860" y="123812"/>
                  </a:lnTo>
                  <a:lnTo>
                    <a:pt x="152733" y="118816"/>
                  </a:lnTo>
                  <a:lnTo>
                    <a:pt x="147080" y="113180"/>
                  </a:lnTo>
                  <a:lnTo>
                    <a:pt x="260292" y="0"/>
                  </a:lnTo>
                  <a:lnTo>
                    <a:pt x="362150" y="101843"/>
                  </a:lnTo>
                  <a:close/>
                </a:path>
              </a:pathLst>
            </a:custGeom>
            <a:ln w="25193">
              <a:solidFill>
                <a:srgbClr val="E55752"/>
              </a:solidFill>
            </a:ln>
          </p:spPr>
          <p:txBody>
            <a:bodyPr wrap="square" lIns="0" tIns="0" rIns="0" bIns="0" rtlCol="0"/>
            <a:lstStyle/>
            <a:p>
              <a:endParaRPr/>
            </a:p>
          </p:txBody>
        </p:sp>
        <p:pic>
          <p:nvPicPr>
            <p:cNvPr id="48" name="object 37">
              <a:extLst>
                <a:ext uri="{FF2B5EF4-FFF2-40B4-BE49-F238E27FC236}">
                  <a16:creationId xmlns:a16="http://schemas.microsoft.com/office/drawing/2014/main" id="{95D05FC7-578F-07AD-B971-C97629E2CD6A}"/>
                </a:ext>
              </a:extLst>
            </p:cNvPr>
            <p:cNvPicPr/>
            <p:nvPr/>
          </p:nvPicPr>
          <p:blipFill>
            <a:blip r:embed="rId6" cstate="print"/>
            <a:stretch>
              <a:fillRect/>
            </a:stretch>
          </p:blipFill>
          <p:spPr>
            <a:xfrm>
              <a:off x="8860950" y="1756227"/>
              <a:ext cx="319177" cy="319459"/>
            </a:xfrm>
            <a:prstGeom prst="rect">
              <a:avLst/>
            </a:prstGeom>
          </p:spPr>
        </p:pic>
        <p:sp>
          <p:nvSpPr>
            <p:cNvPr id="49" name="object 38">
              <a:extLst>
                <a:ext uri="{FF2B5EF4-FFF2-40B4-BE49-F238E27FC236}">
                  <a16:creationId xmlns:a16="http://schemas.microsoft.com/office/drawing/2014/main" id="{529A8B46-24BD-076D-DA61-AA14CC4932C0}"/>
                </a:ext>
              </a:extLst>
            </p:cNvPr>
            <p:cNvSpPr/>
            <p:nvPr/>
          </p:nvSpPr>
          <p:spPr>
            <a:xfrm>
              <a:off x="5057876" y="1978558"/>
              <a:ext cx="238760" cy="148590"/>
            </a:xfrm>
            <a:custGeom>
              <a:avLst/>
              <a:gdLst/>
              <a:ahLst/>
              <a:cxnLst/>
              <a:rect l="l" t="t" r="r" b="b"/>
              <a:pathLst>
                <a:path w="238760" h="148589">
                  <a:moveTo>
                    <a:pt x="0" y="148459"/>
                  </a:moveTo>
                  <a:lnTo>
                    <a:pt x="0" y="114718"/>
                  </a:lnTo>
                  <a:lnTo>
                    <a:pt x="10117" y="69372"/>
                  </a:lnTo>
                  <a:lnTo>
                    <a:pt x="35926" y="32683"/>
                  </a:lnTo>
                  <a:lnTo>
                    <a:pt x="73599" y="8332"/>
                  </a:lnTo>
                  <a:lnTo>
                    <a:pt x="119307" y="0"/>
                  </a:lnTo>
                  <a:lnTo>
                    <a:pt x="165015" y="8332"/>
                  </a:lnTo>
                  <a:lnTo>
                    <a:pt x="202687" y="32683"/>
                  </a:lnTo>
                  <a:lnTo>
                    <a:pt x="228496" y="69372"/>
                  </a:lnTo>
                  <a:lnTo>
                    <a:pt x="238614" y="114718"/>
                  </a:lnTo>
                  <a:lnTo>
                    <a:pt x="238614" y="148459"/>
                  </a:lnTo>
                </a:path>
              </a:pathLst>
            </a:custGeom>
            <a:ln w="25193">
              <a:solidFill>
                <a:srgbClr val="DE58A9"/>
              </a:solidFill>
            </a:ln>
          </p:spPr>
          <p:txBody>
            <a:bodyPr wrap="square" lIns="0" tIns="0" rIns="0" bIns="0" rtlCol="0"/>
            <a:lstStyle/>
            <a:p>
              <a:endParaRPr/>
            </a:p>
          </p:txBody>
        </p:sp>
        <p:pic>
          <p:nvPicPr>
            <p:cNvPr id="50" name="object 39">
              <a:extLst>
                <a:ext uri="{FF2B5EF4-FFF2-40B4-BE49-F238E27FC236}">
                  <a16:creationId xmlns:a16="http://schemas.microsoft.com/office/drawing/2014/main" id="{27BAB6D7-48C6-3C64-7CE2-74C80FA7A64B}"/>
                </a:ext>
              </a:extLst>
            </p:cNvPr>
            <p:cNvPicPr/>
            <p:nvPr/>
          </p:nvPicPr>
          <p:blipFill>
            <a:blip r:embed="rId7" cstate="print"/>
            <a:stretch>
              <a:fillRect/>
            </a:stretch>
          </p:blipFill>
          <p:spPr>
            <a:xfrm>
              <a:off x="4989135" y="2114421"/>
              <a:ext cx="376097" cy="227637"/>
            </a:xfrm>
            <a:prstGeom prst="rect">
              <a:avLst/>
            </a:prstGeom>
          </p:spPr>
        </p:pic>
        <p:sp>
          <p:nvSpPr>
            <p:cNvPr id="51" name="object 40">
              <a:extLst>
                <a:ext uri="{FF2B5EF4-FFF2-40B4-BE49-F238E27FC236}">
                  <a16:creationId xmlns:a16="http://schemas.microsoft.com/office/drawing/2014/main" id="{567FB846-9353-C841-91C1-B25FB9CA1914}"/>
                </a:ext>
              </a:extLst>
            </p:cNvPr>
            <p:cNvSpPr/>
            <p:nvPr/>
          </p:nvSpPr>
          <p:spPr>
            <a:xfrm>
              <a:off x="8856276" y="4122842"/>
              <a:ext cx="351155" cy="295910"/>
            </a:xfrm>
            <a:custGeom>
              <a:avLst/>
              <a:gdLst/>
              <a:ahLst/>
              <a:cxnLst/>
              <a:rect l="l" t="t" r="r" b="b"/>
              <a:pathLst>
                <a:path w="351154" h="295910">
                  <a:moveTo>
                    <a:pt x="2159" y="74779"/>
                  </a:moveTo>
                  <a:lnTo>
                    <a:pt x="14377" y="43514"/>
                  </a:lnTo>
                  <a:lnTo>
                    <a:pt x="35930" y="18374"/>
                  </a:lnTo>
                  <a:lnTo>
                    <a:pt x="64815" y="2743"/>
                  </a:lnTo>
                  <a:lnTo>
                    <a:pt x="99032" y="0"/>
                  </a:lnTo>
                  <a:lnTo>
                    <a:pt x="136578" y="13527"/>
                  </a:lnTo>
                  <a:lnTo>
                    <a:pt x="175451" y="46707"/>
                  </a:lnTo>
                  <a:lnTo>
                    <a:pt x="212428" y="14380"/>
                  </a:lnTo>
                  <a:lnTo>
                    <a:pt x="248265" y="175"/>
                  </a:lnTo>
                  <a:lnTo>
                    <a:pt x="281262" y="1119"/>
                  </a:lnTo>
                  <a:lnTo>
                    <a:pt x="309721" y="14240"/>
                  </a:lnTo>
                  <a:lnTo>
                    <a:pt x="331942" y="36565"/>
                  </a:lnTo>
                  <a:lnTo>
                    <a:pt x="346225" y="65122"/>
                  </a:lnTo>
                  <a:lnTo>
                    <a:pt x="350870" y="96937"/>
                  </a:lnTo>
                  <a:lnTo>
                    <a:pt x="344179" y="129040"/>
                  </a:lnTo>
                  <a:lnTo>
                    <a:pt x="324451" y="158456"/>
                  </a:lnTo>
                  <a:lnTo>
                    <a:pt x="175451" y="295849"/>
                  </a:lnTo>
                  <a:lnTo>
                    <a:pt x="88265" y="214871"/>
                  </a:lnTo>
                </a:path>
                <a:path w="351154" h="295910">
                  <a:moveTo>
                    <a:pt x="0" y="147389"/>
                  </a:moveTo>
                  <a:lnTo>
                    <a:pt x="67481" y="147389"/>
                  </a:lnTo>
                  <a:lnTo>
                    <a:pt x="107970" y="93404"/>
                  </a:lnTo>
                  <a:lnTo>
                    <a:pt x="161955" y="187878"/>
                  </a:lnTo>
                  <a:lnTo>
                    <a:pt x="202444" y="133893"/>
                  </a:lnTo>
                  <a:lnTo>
                    <a:pt x="242933" y="133893"/>
                  </a:lnTo>
                </a:path>
              </a:pathLst>
            </a:custGeom>
            <a:ln w="25193">
              <a:solidFill>
                <a:srgbClr val="4D87E6"/>
              </a:solidFill>
            </a:ln>
          </p:spPr>
          <p:txBody>
            <a:bodyPr wrap="square" lIns="0" tIns="0" rIns="0" bIns="0" rtlCol="0"/>
            <a:lstStyle/>
            <a:p>
              <a:endParaRPr/>
            </a:p>
          </p:txBody>
        </p:sp>
        <p:pic>
          <p:nvPicPr>
            <p:cNvPr id="52" name="object 41">
              <a:extLst>
                <a:ext uri="{FF2B5EF4-FFF2-40B4-BE49-F238E27FC236}">
                  <a16:creationId xmlns:a16="http://schemas.microsoft.com/office/drawing/2014/main" id="{0BE50D33-FF47-6C91-F950-17DA5DDB05F5}"/>
                </a:ext>
              </a:extLst>
            </p:cNvPr>
            <p:cNvPicPr/>
            <p:nvPr/>
          </p:nvPicPr>
          <p:blipFill>
            <a:blip r:embed="rId8" cstate="print"/>
            <a:stretch>
              <a:fillRect/>
            </a:stretch>
          </p:blipFill>
          <p:spPr>
            <a:xfrm>
              <a:off x="4987448" y="4303864"/>
              <a:ext cx="379471" cy="386210"/>
            </a:xfrm>
            <a:prstGeom prst="rect">
              <a:avLst/>
            </a:prstGeom>
          </p:spPr>
        </p:pic>
        <p:sp>
          <p:nvSpPr>
            <p:cNvPr id="53" name="object 42">
              <a:extLst>
                <a:ext uri="{FF2B5EF4-FFF2-40B4-BE49-F238E27FC236}">
                  <a16:creationId xmlns:a16="http://schemas.microsoft.com/office/drawing/2014/main" id="{426FF0F9-0E94-207B-BAC0-262E50A74BA6}"/>
                </a:ext>
              </a:extLst>
            </p:cNvPr>
            <p:cNvSpPr/>
            <p:nvPr/>
          </p:nvSpPr>
          <p:spPr>
            <a:xfrm>
              <a:off x="6294072" y="6174657"/>
              <a:ext cx="299720" cy="157480"/>
            </a:xfrm>
            <a:custGeom>
              <a:avLst/>
              <a:gdLst/>
              <a:ahLst/>
              <a:cxnLst/>
              <a:rect l="l" t="t" r="r" b="b"/>
              <a:pathLst>
                <a:path w="299720" h="157479">
                  <a:moveTo>
                    <a:pt x="0" y="157456"/>
                  </a:moveTo>
                  <a:lnTo>
                    <a:pt x="0" y="0"/>
                  </a:lnTo>
                </a:path>
                <a:path w="299720" h="157479">
                  <a:moveTo>
                    <a:pt x="0" y="31491"/>
                  </a:moveTo>
                  <a:lnTo>
                    <a:pt x="110219" y="31491"/>
                  </a:lnTo>
                  <a:lnTo>
                    <a:pt x="128606" y="35203"/>
                  </a:lnTo>
                  <a:lnTo>
                    <a:pt x="143621" y="45326"/>
                  </a:lnTo>
                  <a:lnTo>
                    <a:pt x="153744" y="60341"/>
                  </a:lnTo>
                  <a:lnTo>
                    <a:pt x="157456" y="78728"/>
                  </a:lnTo>
                  <a:lnTo>
                    <a:pt x="251931" y="78728"/>
                  </a:lnTo>
                  <a:lnTo>
                    <a:pt x="270317" y="82440"/>
                  </a:lnTo>
                  <a:lnTo>
                    <a:pt x="285332" y="92563"/>
                  </a:lnTo>
                  <a:lnTo>
                    <a:pt x="295456" y="107578"/>
                  </a:lnTo>
                  <a:lnTo>
                    <a:pt x="299168" y="125965"/>
                  </a:lnTo>
                  <a:lnTo>
                    <a:pt x="0" y="125965"/>
                  </a:lnTo>
                  <a:lnTo>
                    <a:pt x="0" y="31491"/>
                  </a:lnTo>
                  <a:close/>
                </a:path>
                <a:path w="299720" h="157479">
                  <a:moveTo>
                    <a:pt x="157456" y="78728"/>
                  </a:moveTo>
                  <a:lnTo>
                    <a:pt x="110219" y="78728"/>
                  </a:lnTo>
                </a:path>
              </a:pathLst>
            </a:custGeom>
            <a:ln w="25193">
              <a:solidFill>
                <a:srgbClr val="B95DE5"/>
              </a:solidFill>
            </a:ln>
          </p:spPr>
          <p:txBody>
            <a:bodyPr wrap="square" lIns="0" tIns="0" rIns="0" bIns="0" rtlCol="0"/>
            <a:lstStyle/>
            <a:p>
              <a:endParaRPr/>
            </a:p>
          </p:txBody>
        </p:sp>
        <p:pic>
          <p:nvPicPr>
            <p:cNvPr id="54" name="object 43">
              <a:extLst>
                <a:ext uri="{FF2B5EF4-FFF2-40B4-BE49-F238E27FC236}">
                  <a16:creationId xmlns:a16="http://schemas.microsoft.com/office/drawing/2014/main" id="{36549D8B-C2E8-DA15-E330-372F653262E3}"/>
                </a:ext>
              </a:extLst>
            </p:cNvPr>
            <p:cNvPicPr/>
            <p:nvPr/>
          </p:nvPicPr>
          <p:blipFill>
            <a:blip r:embed="rId9" cstate="print"/>
            <a:stretch>
              <a:fillRect/>
            </a:stretch>
          </p:blipFill>
          <p:spPr>
            <a:xfrm>
              <a:off x="6446758" y="5973161"/>
              <a:ext cx="198442" cy="193937"/>
            </a:xfrm>
            <a:prstGeom prst="rect">
              <a:avLst/>
            </a:prstGeom>
          </p:spPr>
        </p:pic>
      </p:grpSp>
    </p:spTree>
    <p:extLst>
      <p:ext uri="{BB962C8B-B14F-4D97-AF65-F5344CB8AC3E}">
        <p14:creationId xmlns:p14="http://schemas.microsoft.com/office/powerpoint/2010/main" val="17227322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1978282" y="650260"/>
            <a:ext cx="10207228" cy="744260"/>
          </a:xfrm>
          <a:prstGeom prst="rect">
            <a:avLst/>
          </a:prstGeom>
          <a:noFill/>
          <a:ln/>
        </p:spPr>
        <p:txBody>
          <a:bodyPr wrap="none" lIns="0" tIns="0" rIns="0" bIns="0" rtlCol="0" anchor="t"/>
          <a:lstStyle/>
          <a:p>
            <a:pPr marL="0" indent="0">
              <a:lnSpc>
                <a:spcPts val="5850"/>
              </a:lnSpc>
              <a:buNone/>
            </a:pPr>
            <a:r>
              <a:rPr lang="en-US" sz="4650" b="1" dirty="0" err="1">
                <a:solidFill>
                  <a:srgbClr val="000000"/>
                </a:solidFill>
                <a:latin typeface="Garamond" panose="02020404030301010803" pitchFamily="18" charset="0"/>
                <a:ea typeface="Petrona Bold" pitchFamily="34" charset="-122"/>
                <a:cs typeface="Petrona Bold" pitchFamily="34" charset="-120"/>
              </a:rPr>
              <a:t>Logística</a:t>
            </a:r>
            <a:r>
              <a:rPr lang="en-US" sz="4650" b="1" dirty="0">
                <a:solidFill>
                  <a:srgbClr val="000000"/>
                </a:solidFill>
                <a:latin typeface="Garamond" panose="02020404030301010803" pitchFamily="18" charset="0"/>
                <a:ea typeface="Petrona Bold" pitchFamily="34" charset="-122"/>
                <a:cs typeface="Petrona Bold" pitchFamily="34" charset="-120"/>
              </a:rPr>
              <a:t> Integral </a:t>
            </a:r>
            <a:r>
              <a:rPr lang="en-US" sz="4650" b="1" dirty="0" err="1">
                <a:solidFill>
                  <a:srgbClr val="000000"/>
                </a:solidFill>
                <a:latin typeface="Garamond" panose="02020404030301010803" pitchFamily="18" charset="0"/>
                <a:ea typeface="Petrona Bold" pitchFamily="34" charset="-122"/>
                <a:cs typeface="Petrona Bold" pitchFamily="34" charset="-120"/>
              </a:rPr>
              <a:t>Logieventos</a:t>
            </a:r>
            <a:r>
              <a:rPr lang="en-US" sz="4650" b="1" dirty="0">
                <a:solidFill>
                  <a:srgbClr val="000000"/>
                </a:solidFill>
                <a:latin typeface="Garamond" panose="02020404030301010803" pitchFamily="18" charset="0"/>
                <a:ea typeface="Petrona Bold" pitchFamily="34" charset="-122"/>
                <a:cs typeface="Petrona Bold" pitchFamily="34" charset="-120"/>
              </a:rPr>
              <a:t> LP 695</a:t>
            </a:r>
            <a:endParaRPr lang="en-US" sz="4650" dirty="0">
              <a:latin typeface="Garamond" panose="02020404030301010803" pitchFamily="18" charset="0"/>
            </a:endParaRPr>
          </a:p>
        </p:txBody>
      </p:sp>
      <p:sp>
        <p:nvSpPr>
          <p:cNvPr id="3" name="Text 1"/>
          <p:cNvSpPr/>
          <p:nvPr/>
        </p:nvSpPr>
        <p:spPr>
          <a:xfrm>
            <a:off x="2759558" y="3195735"/>
            <a:ext cx="3205758" cy="372070"/>
          </a:xfrm>
          <a:prstGeom prst="rect">
            <a:avLst/>
          </a:prstGeom>
          <a:noFill/>
          <a:ln/>
        </p:spPr>
        <p:txBody>
          <a:bodyPr wrap="none" lIns="0" tIns="0" rIns="0" bIns="0" rtlCol="0" anchor="t"/>
          <a:lstStyle/>
          <a:p>
            <a:pPr marL="0" indent="0">
              <a:lnSpc>
                <a:spcPts val="2900"/>
              </a:lnSpc>
              <a:buNone/>
            </a:pPr>
            <a:r>
              <a:rPr lang="en-US" sz="2300" b="1" dirty="0" err="1">
                <a:solidFill>
                  <a:srgbClr val="000000"/>
                </a:solidFill>
                <a:latin typeface="Garamond" panose="02020404030301010803" pitchFamily="18" charset="0"/>
                <a:ea typeface="Petrona Bold" pitchFamily="34" charset="-122"/>
                <a:cs typeface="Petrona Bold" pitchFamily="34" charset="-120"/>
              </a:rPr>
              <a:t>Evento</a:t>
            </a:r>
            <a:r>
              <a:rPr lang="en-US" sz="2300" b="1" dirty="0">
                <a:solidFill>
                  <a:srgbClr val="000000"/>
                </a:solidFill>
                <a:latin typeface="Garamond" panose="02020404030301010803" pitchFamily="18" charset="0"/>
                <a:ea typeface="Petrona Bold" pitchFamily="34" charset="-122"/>
                <a:cs typeface="Petrona Bold" pitchFamily="34" charset="-120"/>
              </a:rPr>
              <a:t> </a:t>
            </a:r>
            <a:r>
              <a:rPr lang="en-US" sz="2300" b="1" dirty="0" err="1">
                <a:solidFill>
                  <a:srgbClr val="000000"/>
                </a:solidFill>
                <a:latin typeface="Garamond" panose="02020404030301010803" pitchFamily="18" charset="0"/>
                <a:ea typeface="Petrona Bold" pitchFamily="34" charset="-122"/>
                <a:cs typeface="Petrona Bold" pitchFamily="34" charset="-120"/>
              </a:rPr>
              <a:t>Conmemorativo</a:t>
            </a:r>
            <a:endParaRPr lang="en-US" sz="2300" dirty="0">
              <a:latin typeface="Garamond" panose="02020404030301010803" pitchFamily="18" charset="0"/>
            </a:endParaRPr>
          </a:p>
        </p:txBody>
      </p:sp>
      <p:sp>
        <p:nvSpPr>
          <p:cNvPr id="4" name="Text 2"/>
          <p:cNvSpPr/>
          <p:nvPr/>
        </p:nvSpPr>
        <p:spPr>
          <a:xfrm>
            <a:off x="669804" y="3751897"/>
            <a:ext cx="6244709" cy="725805"/>
          </a:xfrm>
          <a:prstGeom prst="rect">
            <a:avLst/>
          </a:prstGeom>
          <a:noFill/>
          <a:ln/>
        </p:spPr>
        <p:txBody>
          <a:bodyPr wrap="square" lIns="0" tIns="0" rIns="0" bIns="0" rtlCol="0" anchor="t"/>
          <a:lstStyle/>
          <a:p>
            <a:pPr marL="0" indent="0" algn="ctr">
              <a:lnSpc>
                <a:spcPts val="2850"/>
              </a:lnSpc>
              <a:buNone/>
            </a:pPr>
            <a:r>
              <a:rPr lang="en-US" sz="2000" b="1" dirty="0">
                <a:solidFill>
                  <a:srgbClr val="272525"/>
                </a:solidFill>
                <a:latin typeface="Garamond" panose="02020404030301010803" pitchFamily="18" charset="0"/>
                <a:ea typeface="Inter" pitchFamily="34" charset="-122"/>
                <a:cs typeface="Inter" pitchFamily="34" charset="-120"/>
              </a:rPr>
              <a:t>Día de la Mujer Rural: </a:t>
            </a:r>
            <a:r>
              <a:rPr lang="en-US" sz="1750" dirty="0">
                <a:solidFill>
                  <a:srgbClr val="272525"/>
                </a:solidFill>
                <a:latin typeface="Garamond" panose="02020404030301010803" pitchFamily="18" charset="0"/>
                <a:ea typeface="Inter" pitchFamily="34" charset="-122"/>
                <a:cs typeface="Inter" pitchFamily="34" charset="-120"/>
              </a:rPr>
              <a:t>08 y 09 de marzo </a:t>
            </a:r>
          </a:p>
          <a:p>
            <a:pPr marL="0" indent="0" algn="ctr">
              <a:lnSpc>
                <a:spcPts val="2850"/>
              </a:lnSpc>
              <a:buNone/>
            </a:pPr>
            <a:r>
              <a:rPr lang="en-US" sz="1750" dirty="0" err="1">
                <a:solidFill>
                  <a:srgbClr val="272525"/>
                </a:solidFill>
                <a:latin typeface="Garamond" panose="02020404030301010803" pitchFamily="18" charset="0"/>
                <a:ea typeface="Inter" pitchFamily="34" charset="-122"/>
                <a:cs typeface="Inter" pitchFamily="34" charset="-120"/>
              </a:rPr>
              <a:t>Responsable</a:t>
            </a:r>
            <a:r>
              <a:rPr lang="en-US" sz="1750" dirty="0">
                <a:solidFill>
                  <a:srgbClr val="272525"/>
                </a:solidFill>
                <a:latin typeface="Garamond" panose="02020404030301010803" pitchFamily="18" charset="0"/>
                <a:ea typeface="Inter" pitchFamily="34" charset="-122"/>
                <a:cs typeface="Inter" pitchFamily="34" charset="-120"/>
              </a:rPr>
              <a:t>: ROSA BAUTISTA.</a:t>
            </a:r>
            <a:endParaRPr lang="en-US" sz="1750" dirty="0">
              <a:latin typeface="Garamond" panose="02020404030301010803" pitchFamily="18" charset="0"/>
            </a:endParaRPr>
          </a:p>
        </p:txBody>
      </p:sp>
      <p:sp>
        <p:nvSpPr>
          <p:cNvPr id="5" name="Text 3"/>
          <p:cNvSpPr/>
          <p:nvPr/>
        </p:nvSpPr>
        <p:spPr>
          <a:xfrm>
            <a:off x="7744836" y="3178847"/>
            <a:ext cx="2977039" cy="372070"/>
          </a:xfrm>
          <a:prstGeom prst="rect">
            <a:avLst/>
          </a:prstGeom>
          <a:noFill/>
          <a:ln/>
        </p:spPr>
        <p:txBody>
          <a:bodyPr wrap="none" lIns="0" tIns="0" rIns="0" bIns="0" rtlCol="0" anchor="t"/>
          <a:lstStyle/>
          <a:p>
            <a:pPr marL="0" indent="0">
              <a:lnSpc>
                <a:spcPts val="2900"/>
              </a:lnSpc>
              <a:buNone/>
            </a:pPr>
            <a:r>
              <a:rPr lang="en-US" sz="2300" b="1" dirty="0" err="1">
                <a:solidFill>
                  <a:srgbClr val="000000"/>
                </a:solidFill>
                <a:latin typeface="Garamond" panose="02020404030301010803" pitchFamily="18" charset="0"/>
                <a:ea typeface="Petrona Bold" pitchFamily="34" charset="-122"/>
                <a:cs typeface="Petrona Bold" pitchFamily="34" charset="-120"/>
              </a:rPr>
              <a:t>Torneos</a:t>
            </a:r>
            <a:r>
              <a:rPr lang="en-US" sz="2300" b="1" dirty="0">
                <a:solidFill>
                  <a:srgbClr val="000000"/>
                </a:solidFill>
                <a:latin typeface="Garamond" panose="02020404030301010803" pitchFamily="18" charset="0"/>
                <a:ea typeface="Petrona Bold" pitchFamily="34" charset="-122"/>
                <a:cs typeface="Petrona Bold" pitchFamily="34" charset="-120"/>
              </a:rPr>
              <a:t> </a:t>
            </a:r>
            <a:r>
              <a:rPr lang="en-US" sz="2300" b="1" dirty="0" err="1">
                <a:solidFill>
                  <a:srgbClr val="000000"/>
                </a:solidFill>
                <a:latin typeface="Garamond" panose="02020404030301010803" pitchFamily="18" charset="0"/>
                <a:ea typeface="Petrona Bold" pitchFamily="34" charset="-122"/>
                <a:cs typeface="Petrona Bold" pitchFamily="34" charset="-120"/>
              </a:rPr>
              <a:t>Deportivos</a:t>
            </a:r>
            <a:endParaRPr lang="en-US" sz="2300" dirty="0">
              <a:latin typeface="Garamond" panose="02020404030301010803" pitchFamily="18" charset="0"/>
            </a:endParaRPr>
          </a:p>
        </p:txBody>
      </p:sp>
      <p:sp>
        <p:nvSpPr>
          <p:cNvPr id="6" name="Text 4"/>
          <p:cNvSpPr/>
          <p:nvPr/>
        </p:nvSpPr>
        <p:spPr>
          <a:xfrm>
            <a:off x="6329246" y="3751897"/>
            <a:ext cx="6244709" cy="725805"/>
          </a:xfrm>
          <a:prstGeom prst="rect">
            <a:avLst/>
          </a:prstGeom>
          <a:noFill/>
          <a:ln/>
        </p:spPr>
        <p:txBody>
          <a:bodyPr wrap="square" lIns="0" tIns="0" rIns="0" bIns="0" rtlCol="0" anchor="t"/>
          <a:lstStyle/>
          <a:p>
            <a:pPr marL="0" indent="0" algn="ctr">
              <a:lnSpc>
                <a:spcPts val="2850"/>
              </a:lnSpc>
              <a:buNone/>
            </a:pPr>
            <a:r>
              <a:rPr lang="en-US" sz="2000" b="1" dirty="0">
                <a:solidFill>
                  <a:srgbClr val="272525"/>
                </a:solidFill>
                <a:latin typeface="Garamond" panose="02020404030301010803" pitchFamily="18" charset="0"/>
                <a:ea typeface="Inter" pitchFamily="34" charset="-122"/>
                <a:cs typeface="Inter" pitchFamily="34" charset="-120"/>
              </a:rPr>
              <a:t>Campeonato de </a:t>
            </a:r>
            <a:r>
              <a:rPr lang="en-US" sz="2000" b="1" dirty="0" err="1">
                <a:solidFill>
                  <a:srgbClr val="272525"/>
                </a:solidFill>
                <a:latin typeface="Garamond" panose="02020404030301010803" pitchFamily="18" charset="0"/>
                <a:ea typeface="Inter" pitchFamily="34" charset="-122"/>
                <a:cs typeface="Inter" pitchFamily="34" charset="-120"/>
              </a:rPr>
              <a:t>fútbol</a:t>
            </a:r>
            <a:r>
              <a:rPr lang="en-US" sz="2000" b="1" dirty="0">
                <a:solidFill>
                  <a:srgbClr val="272525"/>
                </a:solidFill>
                <a:latin typeface="Garamond" panose="02020404030301010803" pitchFamily="18" charset="0"/>
                <a:ea typeface="Inter" pitchFamily="34" charset="-122"/>
                <a:cs typeface="Inter" pitchFamily="34" charset="-120"/>
              </a:rPr>
              <a:t> y </a:t>
            </a:r>
            <a:r>
              <a:rPr lang="en-US" sz="2000" b="1" dirty="0" err="1">
                <a:solidFill>
                  <a:srgbClr val="272525"/>
                </a:solidFill>
                <a:latin typeface="Garamond" panose="02020404030301010803" pitchFamily="18" charset="0"/>
                <a:ea typeface="Inter" pitchFamily="34" charset="-122"/>
                <a:cs typeface="Inter" pitchFamily="34" charset="-120"/>
              </a:rPr>
              <a:t>tejo</a:t>
            </a:r>
            <a:r>
              <a:rPr lang="en-US" sz="2000" b="1" dirty="0">
                <a:solidFill>
                  <a:srgbClr val="272525"/>
                </a:solidFill>
                <a:latin typeface="Garamond" panose="02020404030301010803" pitchFamily="18" charset="0"/>
                <a:ea typeface="Inter" pitchFamily="34" charset="-122"/>
                <a:cs typeface="Inter" pitchFamily="34" charset="-120"/>
              </a:rPr>
              <a:t> para </a:t>
            </a:r>
            <a:r>
              <a:rPr lang="en-US" sz="2000" b="1" dirty="0" err="1">
                <a:solidFill>
                  <a:srgbClr val="272525"/>
                </a:solidFill>
                <a:latin typeface="Garamond" panose="02020404030301010803" pitchFamily="18" charset="0"/>
                <a:ea typeface="Inter" pitchFamily="34" charset="-122"/>
                <a:cs typeface="Inter" pitchFamily="34" charset="-120"/>
              </a:rPr>
              <a:t>mujeres</a:t>
            </a:r>
            <a:r>
              <a:rPr lang="en-US" sz="2000" b="1" dirty="0">
                <a:solidFill>
                  <a:srgbClr val="272525"/>
                </a:solidFill>
                <a:latin typeface="Garamond" panose="02020404030301010803" pitchFamily="18" charset="0"/>
                <a:ea typeface="Inter" pitchFamily="34" charset="-122"/>
                <a:cs typeface="Inter" pitchFamily="34" charset="-120"/>
              </a:rPr>
              <a:t>:</a:t>
            </a:r>
          </a:p>
          <a:p>
            <a:pPr marL="0" indent="0" algn="ctr">
              <a:lnSpc>
                <a:spcPts val="2850"/>
              </a:lnSpc>
              <a:buNone/>
            </a:pPr>
            <a:r>
              <a:rPr lang="en-US" sz="1750" dirty="0">
                <a:solidFill>
                  <a:srgbClr val="272525"/>
                </a:solidFill>
                <a:latin typeface="Garamond" panose="02020404030301010803" pitchFamily="18" charset="0"/>
                <a:ea typeface="Inter" pitchFamily="34" charset="-122"/>
                <a:cs typeface="Inter" pitchFamily="34" charset="-120"/>
              </a:rPr>
              <a:t> </a:t>
            </a:r>
            <a:r>
              <a:rPr lang="en-US" sz="1750" dirty="0" err="1">
                <a:solidFill>
                  <a:srgbClr val="272525"/>
                </a:solidFill>
                <a:latin typeface="Garamond" panose="02020404030301010803" pitchFamily="18" charset="0"/>
                <a:ea typeface="Inter" pitchFamily="34" charset="-122"/>
                <a:cs typeface="Inter" pitchFamily="34" charset="-120"/>
              </a:rPr>
              <a:t>Responsable</a:t>
            </a:r>
            <a:r>
              <a:rPr lang="en-US" sz="1750" dirty="0">
                <a:solidFill>
                  <a:srgbClr val="272525"/>
                </a:solidFill>
                <a:latin typeface="Garamond" panose="02020404030301010803" pitchFamily="18" charset="0"/>
                <a:ea typeface="Inter" pitchFamily="34" charset="-122"/>
                <a:cs typeface="Inter" pitchFamily="34" charset="-120"/>
              </a:rPr>
              <a:t>: JESSICA SOTO. </a:t>
            </a:r>
            <a:r>
              <a:rPr lang="en-US" sz="1750" dirty="0" err="1">
                <a:solidFill>
                  <a:srgbClr val="272525"/>
                </a:solidFill>
                <a:latin typeface="Garamond" panose="02020404030301010803" pitchFamily="18" charset="0"/>
                <a:ea typeface="Inter" pitchFamily="34" charset="-122"/>
                <a:cs typeface="Inter" pitchFamily="34" charset="-120"/>
              </a:rPr>
              <a:t>Realización</a:t>
            </a:r>
            <a:r>
              <a:rPr lang="en-US" sz="1750" dirty="0">
                <a:solidFill>
                  <a:srgbClr val="272525"/>
                </a:solidFill>
                <a:latin typeface="Garamond" panose="02020404030301010803" pitchFamily="18" charset="0"/>
                <a:ea typeface="Inter" pitchFamily="34" charset="-122"/>
                <a:cs typeface="Inter" pitchFamily="34" charset="-120"/>
              </a:rPr>
              <a:t> </a:t>
            </a:r>
            <a:r>
              <a:rPr lang="en-US" sz="1750" dirty="0" err="1">
                <a:solidFill>
                  <a:srgbClr val="272525"/>
                </a:solidFill>
                <a:latin typeface="Garamond" panose="02020404030301010803" pitchFamily="18" charset="0"/>
                <a:ea typeface="Inter" pitchFamily="34" charset="-122"/>
                <a:cs typeface="Inter" pitchFamily="34" charset="-120"/>
              </a:rPr>
              <a:t>mes</a:t>
            </a:r>
            <a:r>
              <a:rPr lang="en-US" sz="1750" dirty="0">
                <a:solidFill>
                  <a:srgbClr val="272525"/>
                </a:solidFill>
                <a:latin typeface="Garamond" panose="02020404030301010803" pitchFamily="18" charset="0"/>
                <a:ea typeface="Inter" pitchFamily="34" charset="-122"/>
                <a:cs typeface="Inter" pitchFamily="34" charset="-120"/>
              </a:rPr>
              <a:t> de mayo </a:t>
            </a:r>
            <a:endParaRPr lang="en-US" sz="1750" dirty="0">
              <a:latin typeface="Garamond" panose="02020404030301010803" pitchFamily="18" charset="0"/>
            </a:endParaRPr>
          </a:p>
        </p:txBody>
      </p:sp>
      <p:sp>
        <p:nvSpPr>
          <p:cNvPr id="7" name="Text 1">
            <a:extLst>
              <a:ext uri="{FF2B5EF4-FFF2-40B4-BE49-F238E27FC236}">
                <a16:creationId xmlns:a16="http://schemas.microsoft.com/office/drawing/2014/main" id="{C981AC79-742F-212F-4539-9C44E78BE392}"/>
              </a:ext>
            </a:extLst>
          </p:cNvPr>
          <p:cNvSpPr/>
          <p:nvPr/>
        </p:nvSpPr>
        <p:spPr>
          <a:xfrm>
            <a:off x="2689386" y="2187178"/>
            <a:ext cx="3639860" cy="723662"/>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p>
            <a:pPr marL="0" indent="0" algn="ctr">
              <a:lnSpc>
                <a:spcPts val="5650"/>
              </a:lnSpc>
              <a:buNone/>
            </a:pPr>
            <a:r>
              <a:rPr lang="en-US" sz="5650" b="1" dirty="0">
                <a:solidFill>
                  <a:srgbClr val="272525"/>
                </a:solidFill>
                <a:latin typeface="Garamond" panose="02020404030301010803" pitchFamily="18" charset="0"/>
                <a:ea typeface="Petrona Bold" pitchFamily="34" charset="-122"/>
                <a:cs typeface="Petrona Bold" pitchFamily="34" charset="-120"/>
              </a:rPr>
              <a:t>1</a:t>
            </a:r>
            <a:endParaRPr lang="en-US" sz="5650" dirty="0">
              <a:latin typeface="Garamond" panose="02020404030301010803" pitchFamily="18" charset="0"/>
            </a:endParaRPr>
          </a:p>
        </p:txBody>
      </p:sp>
      <p:sp>
        <p:nvSpPr>
          <p:cNvPr id="10" name="Text 4">
            <a:extLst>
              <a:ext uri="{FF2B5EF4-FFF2-40B4-BE49-F238E27FC236}">
                <a16:creationId xmlns:a16="http://schemas.microsoft.com/office/drawing/2014/main" id="{85228EC4-C56C-AE48-E4ED-6EA5EBE143F5}"/>
              </a:ext>
            </a:extLst>
          </p:cNvPr>
          <p:cNvSpPr/>
          <p:nvPr/>
        </p:nvSpPr>
        <p:spPr>
          <a:xfrm>
            <a:off x="7081896" y="2187178"/>
            <a:ext cx="3639979" cy="723662"/>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p>
            <a:pPr marL="0" indent="0" algn="ctr">
              <a:lnSpc>
                <a:spcPts val="5650"/>
              </a:lnSpc>
              <a:buNone/>
            </a:pPr>
            <a:r>
              <a:rPr lang="en-US" sz="5650" b="1" dirty="0">
                <a:solidFill>
                  <a:srgbClr val="272525"/>
                </a:solidFill>
                <a:latin typeface="Garamond" panose="02020404030301010803" pitchFamily="18" charset="0"/>
                <a:ea typeface="Petrona Bold" pitchFamily="34" charset="-122"/>
                <a:cs typeface="Petrona Bold" pitchFamily="34" charset="-120"/>
              </a:rPr>
              <a:t>2</a:t>
            </a:r>
            <a:endParaRPr lang="en-US" sz="5650" dirty="0">
              <a:latin typeface="Garamond" panose="02020404030301010803" pitchFamily="18" charset="0"/>
            </a:endParaRPr>
          </a:p>
        </p:txBody>
      </p:sp>
      <p:sp>
        <p:nvSpPr>
          <p:cNvPr id="13" name="Text 7">
            <a:extLst>
              <a:ext uri="{FF2B5EF4-FFF2-40B4-BE49-F238E27FC236}">
                <a16:creationId xmlns:a16="http://schemas.microsoft.com/office/drawing/2014/main" id="{7E619072-0912-19DE-810B-D1732A5A47CB}"/>
              </a:ext>
            </a:extLst>
          </p:cNvPr>
          <p:cNvSpPr/>
          <p:nvPr/>
        </p:nvSpPr>
        <p:spPr>
          <a:xfrm>
            <a:off x="4884839" y="5161023"/>
            <a:ext cx="3639860" cy="723662"/>
          </a:xfrm>
          <a:prstGeom prst="rect">
            <a:avLst/>
          </a:prstGeom>
          <a:gradFill flip="none" rotWithShape="1">
            <a:gsLst>
              <a:gs pos="0">
                <a:schemeClr val="accent5">
                  <a:lumMod val="5000"/>
                  <a:lumOff val="95000"/>
                </a:schemeClr>
              </a:gs>
              <a:gs pos="74000">
                <a:schemeClr val="accent5">
                  <a:lumMod val="45000"/>
                  <a:lumOff val="55000"/>
                </a:schemeClr>
              </a:gs>
              <a:gs pos="81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p>
            <a:pPr marL="0" indent="0" algn="ctr">
              <a:lnSpc>
                <a:spcPts val="5650"/>
              </a:lnSpc>
              <a:buNone/>
            </a:pPr>
            <a:r>
              <a:rPr lang="en-US" sz="5650" b="1" dirty="0">
                <a:solidFill>
                  <a:srgbClr val="272525"/>
                </a:solidFill>
                <a:latin typeface="Garamond" panose="02020404030301010803" pitchFamily="18" charset="0"/>
                <a:ea typeface="Petrona Bold" pitchFamily="34" charset="-122"/>
                <a:cs typeface="Petrona Bold" pitchFamily="34" charset="-120"/>
              </a:rPr>
              <a:t>3</a:t>
            </a:r>
            <a:endParaRPr lang="en-US" sz="5650" dirty="0">
              <a:latin typeface="Garamond" panose="02020404030301010803" pitchFamily="18" charset="0"/>
            </a:endParaRPr>
          </a:p>
        </p:txBody>
      </p:sp>
      <p:sp>
        <p:nvSpPr>
          <p:cNvPr id="14" name="Text 3">
            <a:extLst>
              <a:ext uri="{FF2B5EF4-FFF2-40B4-BE49-F238E27FC236}">
                <a16:creationId xmlns:a16="http://schemas.microsoft.com/office/drawing/2014/main" id="{C109B405-8A83-AB44-FAF0-F284F22FC3C6}"/>
              </a:ext>
            </a:extLst>
          </p:cNvPr>
          <p:cNvSpPr/>
          <p:nvPr/>
        </p:nvSpPr>
        <p:spPr>
          <a:xfrm>
            <a:off x="5547660" y="5892741"/>
            <a:ext cx="2977039" cy="372070"/>
          </a:xfrm>
          <a:prstGeom prst="rect">
            <a:avLst/>
          </a:prstGeom>
          <a:noFill/>
          <a:ln/>
        </p:spPr>
        <p:txBody>
          <a:bodyPr wrap="none" lIns="0" tIns="0" rIns="0" bIns="0" rtlCol="0" anchor="t"/>
          <a:lstStyle/>
          <a:p>
            <a:pPr marL="0" indent="0">
              <a:lnSpc>
                <a:spcPts val="2900"/>
              </a:lnSpc>
              <a:buNone/>
            </a:pPr>
            <a:r>
              <a:rPr lang="en-US" sz="2300" b="1" dirty="0" err="1">
                <a:solidFill>
                  <a:srgbClr val="000000"/>
                </a:solidFill>
                <a:latin typeface="Garamond" panose="02020404030301010803" pitchFamily="18" charset="0"/>
                <a:ea typeface="Petrona Bold" pitchFamily="34" charset="-122"/>
                <a:cs typeface="Petrona Bold" pitchFamily="34" charset="-120"/>
              </a:rPr>
              <a:t>Impresión</a:t>
            </a:r>
            <a:r>
              <a:rPr lang="en-US" sz="2300" b="1" dirty="0">
                <a:solidFill>
                  <a:srgbClr val="000000"/>
                </a:solidFill>
                <a:latin typeface="Garamond" panose="02020404030301010803" pitchFamily="18" charset="0"/>
                <a:ea typeface="Petrona Bold" pitchFamily="34" charset="-122"/>
                <a:cs typeface="Petrona Bold" pitchFamily="34" charset="-120"/>
              </a:rPr>
              <a:t> del Libro </a:t>
            </a:r>
            <a:endParaRPr lang="en-US" sz="2300" dirty="0">
              <a:latin typeface="Garamond" panose="02020404030301010803" pitchFamily="18" charset="0"/>
            </a:endParaRPr>
          </a:p>
        </p:txBody>
      </p:sp>
      <p:sp>
        <p:nvSpPr>
          <p:cNvPr id="15" name="Text 4">
            <a:extLst>
              <a:ext uri="{FF2B5EF4-FFF2-40B4-BE49-F238E27FC236}">
                <a16:creationId xmlns:a16="http://schemas.microsoft.com/office/drawing/2014/main" id="{B7546673-108E-9E49-33E7-15AF3796EE2D}"/>
              </a:ext>
            </a:extLst>
          </p:cNvPr>
          <p:cNvSpPr/>
          <p:nvPr/>
        </p:nvSpPr>
        <p:spPr>
          <a:xfrm>
            <a:off x="3913824" y="6364982"/>
            <a:ext cx="6244709" cy="725805"/>
          </a:xfrm>
          <a:prstGeom prst="rect">
            <a:avLst/>
          </a:prstGeom>
          <a:noFill/>
          <a:ln/>
        </p:spPr>
        <p:txBody>
          <a:bodyPr wrap="square" lIns="0" tIns="0" rIns="0" bIns="0" rtlCol="0" anchor="t"/>
          <a:lstStyle/>
          <a:p>
            <a:pPr marL="0" indent="0" algn="ctr">
              <a:lnSpc>
                <a:spcPts val="2850"/>
              </a:lnSpc>
              <a:buNone/>
            </a:pPr>
            <a:r>
              <a:rPr lang="en-US" sz="2000" dirty="0" err="1">
                <a:solidFill>
                  <a:srgbClr val="272525"/>
                </a:solidFill>
                <a:latin typeface="Garamond" panose="02020404030301010803" pitchFamily="18" charset="0"/>
                <a:ea typeface="Inter" pitchFamily="34" charset="-122"/>
                <a:cs typeface="Inter" pitchFamily="34" charset="-120"/>
              </a:rPr>
              <a:t>Mes</a:t>
            </a:r>
            <a:r>
              <a:rPr lang="en-US" sz="2000" dirty="0">
                <a:solidFill>
                  <a:srgbClr val="272525"/>
                </a:solidFill>
                <a:latin typeface="Garamond" panose="02020404030301010803" pitchFamily="18" charset="0"/>
                <a:ea typeface="Inter" pitchFamily="34" charset="-122"/>
                <a:cs typeface="Inter" pitchFamily="34" charset="-120"/>
              </a:rPr>
              <a:t> de mayo</a:t>
            </a:r>
          </a:p>
          <a:p>
            <a:pPr marL="0" indent="0" algn="ctr">
              <a:lnSpc>
                <a:spcPts val="2850"/>
              </a:lnSpc>
              <a:buNone/>
            </a:pPr>
            <a:r>
              <a:rPr lang="en-US" sz="1750" dirty="0">
                <a:solidFill>
                  <a:srgbClr val="272525"/>
                </a:solidFill>
                <a:latin typeface="Garamond" panose="02020404030301010803" pitchFamily="18" charset="0"/>
                <a:ea typeface="Inter" pitchFamily="34" charset="-122"/>
                <a:cs typeface="Inter" pitchFamily="34" charset="-120"/>
              </a:rPr>
              <a:t> </a:t>
            </a:r>
            <a:r>
              <a:rPr lang="en-US" sz="1750" dirty="0" err="1">
                <a:solidFill>
                  <a:srgbClr val="272525"/>
                </a:solidFill>
                <a:latin typeface="Garamond" panose="02020404030301010803" pitchFamily="18" charset="0"/>
                <a:ea typeface="Inter" pitchFamily="34" charset="-122"/>
                <a:cs typeface="Inter" pitchFamily="34" charset="-120"/>
              </a:rPr>
              <a:t>Responsable</a:t>
            </a:r>
            <a:r>
              <a:rPr lang="en-US" sz="1750" dirty="0">
                <a:solidFill>
                  <a:srgbClr val="272525"/>
                </a:solidFill>
                <a:latin typeface="Garamond" panose="02020404030301010803" pitchFamily="18" charset="0"/>
                <a:ea typeface="Inter" pitchFamily="34" charset="-122"/>
                <a:cs typeface="Inter" pitchFamily="34" charset="-120"/>
              </a:rPr>
              <a:t>: JESSICA SOTO.</a:t>
            </a:r>
            <a:endParaRPr lang="en-US" sz="1750" dirty="0">
              <a:latin typeface="Garamond" panose="02020404030301010803" pitchFamily="18" charset="0"/>
            </a:endParaRPr>
          </a:p>
        </p:txBody>
      </p:sp>
      <p:sp>
        <p:nvSpPr>
          <p:cNvPr id="16" name="CuadroTexto 15">
            <a:extLst>
              <a:ext uri="{FF2B5EF4-FFF2-40B4-BE49-F238E27FC236}">
                <a16:creationId xmlns:a16="http://schemas.microsoft.com/office/drawing/2014/main" id="{81C31BC3-5618-F3A8-5425-7317A287BB51}"/>
              </a:ext>
            </a:extLst>
          </p:cNvPr>
          <p:cNvSpPr txBox="1"/>
          <p:nvPr/>
        </p:nvSpPr>
        <p:spPr>
          <a:xfrm>
            <a:off x="11846560" y="4958080"/>
            <a:ext cx="184731" cy="369332"/>
          </a:xfrm>
          <a:prstGeom prst="rect">
            <a:avLst/>
          </a:prstGeom>
          <a:noFill/>
        </p:spPr>
        <p:txBody>
          <a:bodyPr wrap="none" rtlCol="0">
            <a:spAutoFit/>
          </a:bodyPr>
          <a:lstStyle/>
          <a:p>
            <a:endParaRPr lang="es-CO" dirty="0">
              <a:latin typeface="Garamond" panose="02020404030301010803"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3" name="Text 0"/>
          <p:cNvSpPr/>
          <p:nvPr/>
        </p:nvSpPr>
        <p:spPr>
          <a:xfrm>
            <a:off x="1837551" y="657524"/>
            <a:ext cx="9108638" cy="657344"/>
          </a:xfrm>
          <a:prstGeom prst="rect">
            <a:avLst/>
          </a:prstGeom>
          <a:noFill/>
          <a:ln/>
        </p:spPr>
        <p:txBody>
          <a:bodyPr wrap="none" lIns="0" tIns="0" rIns="0" bIns="0" rtlCol="0" anchor="t"/>
          <a:lstStyle/>
          <a:p>
            <a:pPr marL="0" indent="0">
              <a:lnSpc>
                <a:spcPts val="5150"/>
              </a:lnSpc>
              <a:buNone/>
            </a:pPr>
            <a:r>
              <a:rPr lang="en-US" sz="4100" b="1" dirty="0" err="1">
                <a:solidFill>
                  <a:srgbClr val="000000"/>
                </a:solidFill>
                <a:latin typeface="Garamond" panose="02020404030301010803" pitchFamily="18" charset="0"/>
                <a:ea typeface="Petrona Bold" pitchFamily="34" charset="-122"/>
                <a:cs typeface="Petrona Bold" pitchFamily="34" charset="-120"/>
              </a:rPr>
              <a:t>Salidas</a:t>
            </a:r>
            <a:r>
              <a:rPr lang="en-US" sz="4100" b="1" dirty="0">
                <a:solidFill>
                  <a:srgbClr val="000000"/>
                </a:solidFill>
                <a:latin typeface="Garamond" panose="02020404030301010803" pitchFamily="18" charset="0"/>
                <a:ea typeface="Petrona Bold" pitchFamily="34" charset="-122"/>
                <a:cs typeface="Petrona Bold" pitchFamily="34" charset="-120"/>
              </a:rPr>
              <a:t> </a:t>
            </a:r>
            <a:r>
              <a:rPr lang="en-US" sz="4100" b="1" dirty="0" err="1">
                <a:solidFill>
                  <a:srgbClr val="000000"/>
                </a:solidFill>
                <a:latin typeface="Garamond" panose="02020404030301010803" pitchFamily="18" charset="0"/>
                <a:ea typeface="Petrona Bold" pitchFamily="34" charset="-122"/>
                <a:cs typeface="Petrona Bold" pitchFamily="34" charset="-120"/>
              </a:rPr>
              <a:t>Intercambio</a:t>
            </a:r>
            <a:r>
              <a:rPr lang="en-US" sz="4100" b="1" dirty="0">
                <a:solidFill>
                  <a:srgbClr val="000000"/>
                </a:solidFill>
                <a:latin typeface="Garamond" panose="02020404030301010803" pitchFamily="18" charset="0"/>
                <a:ea typeface="Petrona Bold" pitchFamily="34" charset="-122"/>
                <a:cs typeface="Petrona Bold" pitchFamily="34" charset="-120"/>
              </a:rPr>
              <a:t> Travel Adventure</a:t>
            </a:r>
            <a:endParaRPr lang="en-US" sz="4100" dirty="0">
              <a:latin typeface="Garamond" panose="02020404030301010803" pitchFamily="18" charset="0"/>
            </a:endParaRPr>
          </a:p>
        </p:txBody>
      </p:sp>
      <p:sp>
        <p:nvSpPr>
          <p:cNvPr id="4" name="Shape 1"/>
          <p:cNvSpPr/>
          <p:nvPr/>
        </p:nvSpPr>
        <p:spPr>
          <a:xfrm>
            <a:off x="701159" y="4324259"/>
            <a:ext cx="13228082" cy="22860"/>
          </a:xfrm>
          <a:prstGeom prst="roundRect">
            <a:avLst>
              <a:gd name="adj" fmla="val 368100"/>
            </a:avLst>
          </a:prstGeom>
          <a:solidFill>
            <a:srgbClr val="B2D4E5"/>
          </a:solidFill>
          <a:ln/>
        </p:spPr>
      </p:sp>
      <p:sp>
        <p:nvSpPr>
          <p:cNvPr id="5" name="Shape 2"/>
          <p:cNvSpPr/>
          <p:nvPr/>
        </p:nvSpPr>
        <p:spPr>
          <a:xfrm>
            <a:off x="5065633" y="3623100"/>
            <a:ext cx="22860" cy="701159"/>
          </a:xfrm>
          <a:prstGeom prst="roundRect">
            <a:avLst>
              <a:gd name="adj" fmla="val 368100"/>
            </a:avLst>
          </a:prstGeom>
          <a:solidFill>
            <a:srgbClr val="B2D4E5"/>
          </a:solidFill>
          <a:ln/>
        </p:spPr>
      </p:sp>
      <p:sp>
        <p:nvSpPr>
          <p:cNvPr id="6" name="Shape 3"/>
          <p:cNvSpPr/>
          <p:nvPr/>
        </p:nvSpPr>
        <p:spPr>
          <a:xfrm>
            <a:off x="4851678" y="4098874"/>
            <a:ext cx="450771" cy="450771"/>
          </a:xfrm>
          <a:prstGeom prst="roundRect">
            <a:avLst>
              <a:gd name="adj" fmla="val 18667"/>
            </a:avLst>
          </a:prstGeom>
          <a:solidFill>
            <a:srgbClr val="CCEEFF"/>
          </a:solidFill>
          <a:ln w="7620">
            <a:solidFill>
              <a:srgbClr val="B2D4E5"/>
            </a:solidFill>
            <a:prstDash val="solid"/>
          </a:ln>
        </p:spPr>
      </p:sp>
      <p:sp>
        <p:nvSpPr>
          <p:cNvPr id="7" name="Text 4"/>
          <p:cNvSpPr/>
          <p:nvPr/>
        </p:nvSpPr>
        <p:spPr>
          <a:xfrm>
            <a:off x="5009436" y="4166501"/>
            <a:ext cx="135136" cy="315516"/>
          </a:xfrm>
          <a:prstGeom prst="rect">
            <a:avLst/>
          </a:prstGeom>
          <a:noFill/>
          <a:ln/>
        </p:spPr>
        <p:txBody>
          <a:bodyPr wrap="none" lIns="0" tIns="0" rIns="0" bIns="0" rtlCol="0" anchor="t"/>
          <a:lstStyle/>
          <a:p>
            <a:pPr marL="0" indent="0" algn="ctr">
              <a:lnSpc>
                <a:spcPts val="2450"/>
              </a:lnSpc>
              <a:buNone/>
            </a:pPr>
            <a:r>
              <a:rPr lang="en-US" sz="2450" b="1" dirty="0">
                <a:solidFill>
                  <a:srgbClr val="272525"/>
                </a:solidFill>
                <a:latin typeface="Garamond" panose="02020404030301010803" pitchFamily="18" charset="0"/>
                <a:ea typeface="Petrona Bold" pitchFamily="34" charset="-122"/>
                <a:cs typeface="Petrona Bold" pitchFamily="34" charset="-120"/>
              </a:rPr>
              <a:t>1</a:t>
            </a:r>
            <a:endParaRPr lang="en-US" sz="2450" dirty="0">
              <a:latin typeface="Garamond" panose="02020404030301010803" pitchFamily="18" charset="0"/>
            </a:endParaRPr>
          </a:p>
        </p:txBody>
      </p:sp>
      <p:sp>
        <p:nvSpPr>
          <p:cNvPr id="8" name="Text 5"/>
          <p:cNvSpPr/>
          <p:nvPr/>
        </p:nvSpPr>
        <p:spPr>
          <a:xfrm>
            <a:off x="3829824" y="2052043"/>
            <a:ext cx="2629495" cy="328732"/>
          </a:xfrm>
          <a:prstGeom prst="rect">
            <a:avLst/>
          </a:prstGeom>
          <a:noFill/>
          <a:ln/>
        </p:spPr>
        <p:txBody>
          <a:bodyPr wrap="none" lIns="0" tIns="0" rIns="0" bIns="0" rtlCol="0" anchor="t"/>
          <a:lstStyle/>
          <a:p>
            <a:pPr marL="0" indent="0" algn="ctr">
              <a:lnSpc>
                <a:spcPts val="2550"/>
              </a:lnSpc>
              <a:buNone/>
            </a:pPr>
            <a:r>
              <a:rPr lang="en-US" sz="2400" b="1" dirty="0">
                <a:solidFill>
                  <a:srgbClr val="272525"/>
                </a:solidFill>
                <a:latin typeface="Garamond" panose="02020404030301010803" pitchFamily="18" charset="0"/>
                <a:ea typeface="Petrona Bold" pitchFamily="34" charset="-122"/>
                <a:cs typeface="Petrona Bold" pitchFamily="34" charset="-120"/>
              </a:rPr>
              <a:t>Salida a Cimitarra Santander: 3 noches y cuatro días </a:t>
            </a:r>
            <a:endParaRPr lang="en-US" sz="2400" dirty="0">
              <a:latin typeface="Garamond" panose="02020404030301010803" pitchFamily="18" charset="0"/>
            </a:endParaRPr>
          </a:p>
        </p:txBody>
      </p:sp>
      <p:sp>
        <p:nvSpPr>
          <p:cNvPr id="9" name="Text 6"/>
          <p:cNvSpPr/>
          <p:nvPr/>
        </p:nvSpPr>
        <p:spPr>
          <a:xfrm>
            <a:off x="833735" y="2546802"/>
            <a:ext cx="8351401" cy="641033"/>
          </a:xfrm>
          <a:prstGeom prst="rect">
            <a:avLst/>
          </a:prstGeom>
          <a:noFill/>
          <a:ln/>
        </p:spPr>
        <p:txBody>
          <a:bodyPr wrap="square" lIns="0" tIns="0" rIns="0" bIns="0" rtlCol="0" anchor="t"/>
          <a:lstStyle/>
          <a:p>
            <a:pPr marL="0" indent="0" algn="ctr">
              <a:lnSpc>
                <a:spcPts val="2500"/>
              </a:lnSpc>
              <a:buNone/>
            </a:pPr>
            <a:r>
              <a:rPr lang="en-US" sz="2000" dirty="0">
                <a:solidFill>
                  <a:srgbClr val="272525"/>
                </a:solidFill>
                <a:latin typeface="Garamond" panose="02020404030301010803" pitchFamily="18" charset="0"/>
                <a:ea typeface="Inter" pitchFamily="34" charset="-122"/>
                <a:cs typeface="Inter" pitchFamily="34" charset="-120"/>
              </a:rPr>
              <a:t>Responsables: ANDRÉS ACOSTA y ROSA BAUTISTA.</a:t>
            </a:r>
            <a:endParaRPr lang="en-US" sz="2000" dirty="0">
              <a:latin typeface="Garamond" panose="02020404030301010803" pitchFamily="18" charset="0"/>
            </a:endParaRPr>
          </a:p>
        </p:txBody>
      </p:sp>
      <p:sp>
        <p:nvSpPr>
          <p:cNvPr id="10" name="Shape 7"/>
          <p:cNvSpPr/>
          <p:nvPr/>
        </p:nvSpPr>
        <p:spPr>
          <a:xfrm>
            <a:off x="9541788" y="4324259"/>
            <a:ext cx="22860" cy="701159"/>
          </a:xfrm>
          <a:prstGeom prst="roundRect">
            <a:avLst>
              <a:gd name="adj" fmla="val 368100"/>
            </a:avLst>
          </a:prstGeom>
          <a:solidFill>
            <a:srgbClr val="B2D4E5"/>
          </a:solidFill>
          <a:ln/>
        </p:spPr>
      </p:sp>
      <p:sp>
        <p:nvSpPr>
          <p:cNvPr id="11" name="Shape 8"/>
          <p:cNvSpPr/>
          <p:nvPr/>
        </p:nvSpPr>
        <p:spPr>
          <a:xfrm>
            <a:off x="9327833" y="4098874"/>
            <a:ext cx="450771" cy="450771"/>
          </a:xfrm>
          <a:prstGeom prst="roundRect">
            <a:avLst>
              <a:gd name="adj" fmla="val 18667"/>
            </a:avLst>
          </a:prstGeom>
          <a:solidFill>
            <a:srgbClr val="CCEEFF"/>
          </a:solidFill>
          <a:ln w="7620">
            <a:solidFill>
              <a:srgbClr val="B2D4E5"/>
            </a:solidFill>
            <a:prstDash val="solid"/>
          </a:ln>
        </p:spPr>
      </p:sp>
      <p:sp>
        <p:nvSpPr>
          <p:cNvPr id="12" name="Text 9"/>
          <p:cNvSpPr/>
          <p:nvPr/>
        </p:nvSpPr>
        <p:spPr>
          <a:xfrm>
            <a:off x="9463683" y="4166501"/>
            <a:ext cx="178951" cy="315516"/>
          </a:xfrm>
          <a:prstGeom prst="rect">
            <a:avLst/>
          </a:prstGeom>
          <a:noFill/>
          <a:ln/>
        </p:spPr>
        <p:txBody>
          <a:bodyPr wrap="none" lIns="0" tIns="0" rIns="0" bIns="0" rtlCol="0" anchor="t"/>
          <a:lstStyle/>
          <a:p>
            <a:pPr marL="0" indent="0" algn="ctr">
              <a:lnSpc>
                <a:spcPts val="2450"/>
              </a:lnSpc>
              <a:buNone/>
            </a:pPr>
            <a:r>
              <a:rPr lang="en-US" sz="2450" b="1">
                <a:solidFill>
                  <a:srgbClr val="272525"/>
                </a:solidFill>
                <a:latin typeface="Garamond" panose="02020404030301010803" pitchFamily="18" charset="0"/>
                <a:ea typeface="Petrona Bold" pitchFamily="34" charset="-122"/>
                <a:cs typeface="Petrona Bold" pitchFamily="34" charset="-120"/>
              </a:rPr>
              <a:t>2</a:t>
            </a:r>
            <a:endParaRPr lang="en-US" sz="2450">
              <a:latin typeface="Garamond" panose="02020404030301010803" pitchFamily="18" charset="0"/>
            </a:endParaRPr>
          </a:p>
        </p:txBody>
      </p:sp>
      <p:sp>
        <p:nvSpPr>
          <p:cNvPr id="17" name="CuadroTexto 16">
            <a:extLst>
              <a:ext uri="{FF2B5EF4-FFF2-40B4-BE49-F238E27FC236}">
                <a16:creationId xmlns:a16="http://schemas.microsoft.com/office/drawing/2014/main" id="{303494A2-D263-B489-5BCA-C635B0267A9E}"/>
              </a:ext>
            </a:extLst>
          </p:cNvPr>
          <p:cNvSpPr txBox="1"/>
          <p:nvPr/>
        </p:nvSpPr>
        <p:spPr>
          <a:xfrm>
            <a:off x="3334871" y="4833663"/>
            <a:ext cx="3624878" cy="400110"/>
          </a:xfrm>
          <a:prstGeom prst="rect">
            <a:avLst/>
          </a:prstGeom>
          <a:noFill/>
        </p:spPr>
        <p:txBody>
          <a:bodyPr wrap="square">
            <a:spAutoFit/>
          </a:bodyPr>
          <a:lstStyle/>
          <a:p>
            <a:r>
              <a:rPr lang="en-US" sz="2000" b="1" dirty="0">
                <a:solidFill>
                  <a:srgbClr val="272525"/>
                </a:solidFill>
                <a:latin typeface="Garamond" panose="02020404030301010803" pitchFamily="18" charset="0"/>
                <a:ea typeface="Inter" pitchFamily="34" charset="-122"/>
                <a:cs typeface="Inter" pitchFamily="34" charset="-120"/>
              </a:rPr>
              <a:t>Opción 1: </a:t>
            </a:r>
            <a:r>
              <a:rPr lang="en-US" sz="2000" dirty="0">
                <a:solidFill>
                  <a:srgbClr val="272525"/>
                </a:solidFill>
                <a:latin typeface="Garamond" panose="02020404030301010803" pitchFamily="18" charset="0"/>
                <a:ea typeface="Inter" pitchFamily="34" charset="-122"/>
                <a:cs typeface="Inter" pitchFamily="34" charset="-120"/>
              </a:rPr>
              <a:t>21 al 24 de marzo.</a:t>
            </a:r>
            <a:endParaRPr lang="es-CO" sz="2000" dirty="0">
              <a:latin typeface="Garamond" panose="02020404030301010803" pitchFamily="18" charset="0"/>
            </a:endParaRPr>
          </a:p>
        </p:txBody>
      </p:sp>
      <p:sp>
        <p:nvSpPr>
          <p:cNvPr id="19" name="CuadroTexto 18">
            <a:extLst>
              <a:ext uri="{FF2B5EF4-FFF2-40B4-BE49-F238E27FC236}">
                <a16:creationId xmlns:a16="http://schemas.microsoft.com/office/drawing/2014/main" id="{4402A0E2-AB26-B524-4646-BD4E504A2EB2}"/>
              </a:ext>
            </a:extLst>
          </p:cNvPr>
          <p:cNvSpPr txBox="1"/>
          <p:nvPr/>
        </p:nvSpPr>
        <p:spPr>
          <a:xfrm>
            <a:off x="5884188" y="4785435"/>
            <a:ext cx="7315200" cy="404791"/>
          </a:xfrm>
          <a:prstGeom prst="rect">
            <a:avLst/>
          </a:prstGeom>
          <a:noFill/>
        </p:spPr>
        <p:txBody>
          <a:bodyPr wrap="square">
            <a:spAutoFit/>
          </a:bodyPr>
          <a:lstStyle/>
          <a:p>
            <a:pPr marL="0" indent="0" algn="ctr">
              <a:lnSpc>
                <a:spcPts val="2500"/>
              </a:lnSpc>
              <a:buNone/>
            </a:pPr>
            <a:r>
              <a:rPr lang="en-US" sz="2000" b="1" dirty="0">
                <a:solidFill>
                  <a:srgbClr val="272525"/>
                </a:solidFill>
                <a:latin typeface="Garamond" panose="02020404030301010803" pitchFamily="18" charset="0"/>
                <a:ea typeface="Inter" pitchFamily="34" charset="-122"/>
                <a:cs typeface="Inter" pitchFamily="34" charset="-120"/>
              </a:rPr>
              <a:t>Opción 2:</a:t>
            </a:r>
            <a:r>
              <a:rPr lang="en-US" sz="2000" dirty="0">
                <a:solidFill>
                  <a:srgbClr val="272525"/>
                </a:solidFill>
                <a:latin typeface="Garamond" panose="02020404030301010803" pitchFamily="18" charset="0"/>
                <a:ea typeface="Inter" pitchFamily="34" charset="-122"/>
                <a:cs typeface="Inter" pitchFamily="34" charset="-120"/>
              </a:rPr>
              <a:t> 29 al 31 de marzo.</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12" name="object 2">
            <a:extLst>
              <a:ext uri="{FF2B5EF4-FFF2-40B4-BE49-F238E27FC236}">
                <a16:creationId xmlns:a16="http://schemas.microsoft.com/office/drawing/2014/main" id="{DD10D287-53F7-F7F1-C292-9E1FC4A7AC21}"/>
              </a:ext>
            </a:extLst>
          </p:cNvPr>
          <p:cNvSpPr txBox="1"/>
          <p:nvPr/>
        </p:nvSpPr>
        <p:spPr>
          <a:xfrm>
            <a:off x="2598217" y="1342750"/>
            <a:ext cx="9433966" cy="447558"/>
          </a:xfrm>
          <a:prstGeom prst="rect">
            <a:avLst/>
          </a:prstGeom>
        </p:spPr>
        <p:txBody>
          <a:bodyPr vert="horz" wrap="square" lIns="0" tIns="16510" rIns="0" bIns="0" rtlCol="0">
            <a:spAutoFit/>
          </a:bodyPr>
          <a:lstStyle/>
          <a:p>
            <a:pPr marL="12700">
              <a:lnSpc>
                <a:spcPct val="100000"/>
              </a:lnSpc>
              <a:spcBef>
                <a:spcPts val="130"/>
              </a:spcBef>
            </a:pPr>
            <a:r>
              <a:rPr sz="2800" b="1" dirty="0">
                <a:solidFill>
                  <a:srgbClr val="474747"/>
                </a:solidFill>
                <a:latin typeface="Garamond" panose="02020404030301010803" pitchFamily="18" charset="0"/>
                <a:cs typeface="Roboto"/>
              </a:rPr>
              <a:t>Secuencia</a:t>
            </a:r>
            <a:r>
              <a:rPr sz="2800" b="1" spc="90" dirty="0">
                <a:solidFill>
                  <a:srgbClr val="474747"/>
                </a:solidFill>
                <a:latin typeface="Garamond" panose="02020404030301010803" pitchFamily="18" charset="0"/>
                <a:cs typeface="Roboto"/>
              </a:rPr>
              <a:t> </a:t>
            </a:r>
            <a:r>
              <a:rPr sz="2800" b="1" dirty="0">
                <a:solidFill>
                  <a:srgbClr val="474747"/>
                </a:solidFill>
                <a:latin typeface="Garamond" panose="02020404030301010803" pitchFamily="18" charset="0"/>
                <a:cs typeface="Roboto"/>
              </a:rPr>
              <a:t>de</a:t>
            </a:r>
            <a:r>
              <a:rPr sz="2800" b="1" spc="90" dirty="0">
                <a:solidFill>
                  <a:srgbClr val="474747"/>
                </a:solidFill>
                <a:latin typeface="Garamond" panose="02020404030301010803" pitchFamily="18" charset="0"/>
                <a:cs typeface="Roboto"/>
              </a:rPr>
              <a:t> </a:t>
            </a:r>
            <a:r>
              <a:rPr sz="2800" b="1" dirty="0">
                <a:solidFill>
                  <a:srgbClr val="474747"/>
                </a:solidFill>
                <a:latin typeface="Garamond" panose="02020404030301010803" pitchFamily="18" charset="0"/>
                <a:cs typeface="Roboto"/>
              </a:rPr>
              <a:t>Actividades</a:t>
            </a:r>
            <a:r>
              <a:rPr sz="2800" b="1" spc="90" dirty="0">
                <a:solidFill>
                  <a:srgbClr val="474747"/>
                </a:solidFill>
                <a:latin typeface="Garamond" panose="02020404030301010803" pitchFamily="18" charset="0"/>
                <a:cs typeface="Roboto"/>
              </a:rPr>
              <a:t> </a:t>
            </a:r>
            <a:r>
              <a:rPr sz="2800" b="1" dirty="0">
                <a:solidFill>
                  <a:srgbClr val="474747"/>
                </a:solidFill>
                <a:latin typeface="Garamond" panose="02020404030301010803" pitchFamily="18" charset="0"/>
                <a:cs typeface="Roboto"/>
              </a:rPr>
              <a:t>del</a:t>
            </a:r>
            <a:r>
              <a:rPr sz="2800" b="1" spc="95" dirty="0">
                <a:solidFill>
                  <a:srgbClr val="474747"/>
                </a:solidFill>
                <a:latin typeface="Garamond" panose="02020404030301010803" pitchFamily="18" charset="0"/>
                <a:cs typeface="Roboto"/>
              </a:rPr>
              <a:t> </a:t>
            </a:r>
            <a:r>
              <a:rPr sz="2800" b="1" dirty="0">
                <a:solidFill>
                  <a:srgbClr val="474747"/>
                </a:solidFill>
                <a:latin typeface="Garamond" panose="02020404030301010803" pitchFamily="18" charset="0"/>
                <a:cs typeface="Roboto"/>
              </a:rPr>
              <a:t>Programa</a:t>
            </a:r>
            <a:r>
              <a:rPr sz="2800" b="1" spc="90" dirty="0">
                <a:solidFill>
                  <a:srgbClr val="474747"/>
                </a:solidFill>
                <a:latin typeface="Garamond" panose="02020404030301010803" pitchFamily="18" charset="0"/>
                <a:cs typeface="Roboto"/>
              </a:rPr>
              <a:t> </a:t>
            </a:r>
            <a:r>
              <a:rPr sz="2800" b="1" dirty="0">
                <a:solidFill>
                  <a:srgbClr val="474747"/>
                </a:solidFill>
                <a:latin typeface="Garamond" panose="02020404030301010803" pitchFamily="18" charset="0"/>
                <a:cs typeface="Roboto"/>
              </a:rPr>
              <a:t>REDU</a:t>
            </a:r>
            <a:r>
              <a:rPr sz="2800" b="1" spc="90" dirty="0">
                <a:solidFill>
                  <a:srgbClr val="474747"/>
                </a:solidFill>
                <a:latin typeface="Garamond" panose="02020404030301010803" pitchFamily="18" charset="0"/>
                <a:cs typeface="Roboto"/>
              </a:rPr>
              <a:t> </a:t>
            </a:r>
            <a:r>
              <a:rPr sz="2800" b="1" spc="-25" dirty="0">
                <a:solidFill>
                  <a:srgbClr val="474747"/>
                </a:solidFill>
                <a:latin typeface="Garamond" panose="02020404030301010803" pitchFamily="18" charset="0"/>
                <a:cs typeface="Roboto"/>
              </a:rPr>
              <a:t>706</a:t>
            </a:r>
            <a:r>
              <a:rPr lang="es-ES" sz="2800" b="1" spc="-25" dirty="0">
                <a:solidFill>
                  <a:srgbClr val="474747"/>
                </a:solidFill>
                <a:latin typeface="Garamond" panose="02020404030301010803" pitchFamily="18" charset="0"/>
                <a:cs typeface="Roboto"/>
              </a:rPr>
              <a:t> de 2024 </a:t>
            </a:r>
            <a:endParaRPr sz="2800" dirty="0">
              <a:latin typeface="Garamond" panose="02020404030301010803" pitchFamily="18" charset="0"/>
              <a:cs typeface="Roboto"/>
            </a:endParaRPr>
          </a:p>
        </p:txBody>
      </p:sp>
      <p:sp>
        <p:nvSpPr>
          <p:cNvPr id="13" name="object 3">
            <a:extLst>
              <a:ext uri="{FF2B5EF4-FFF2-40B4-BE49-F238E27FC236}">
                <a16:creationId xmlns:a16="http://schemas.microsoft.com/office/drawing/2014/main" id="{DA50DFA8-9907-78D1-FB55-51406AF2F466}"/>
              </a:ext>
            </a:extLst>
          </p:cNvPr>
          <p:cNvSpPr txBox="1"/>
          <p:nvPr/>
        </p:nvSpPr>
        <p:spPr>
          <a:xfrm>
            <a:off x="1061914" y="2827771"/>
            <a:ext cx="1468755" cy="932815"/>
          </a:xfrm>
          <a:prstGeom prst="rect">
            <a:avLst/>
          </a:prstGeom>
        </p:spPr>
        <p:txBody>
          <a:bodyPr vert="horz" wrap="square" lIns="0" tIns="11430" rIns="0" bIns="0" rtlCol="0">
            <a:spAutoFit/>
          </a:bodyPr>
          <a:lstStyle/>
          <a:p>
            <a:pPr marL="12065" marR="5080" indent="635" algn="ctr">
              <a:lnSpc>
                <a:spcPct val="101699"/>
              </a:lnSpc>
              <a:spcBef>
                <a:spcPts val="90"/>
              </a:spcBef>
            </a:pPr>
            <a:r>
              <a:rPr sz="1950" dirty="0">
                <a:solidFill>
                  <a:srgbClr val="DFCB14"/>
                </a:solidFill>
                <a:latin typeface="Garamond" panose="02020404030301010803" pitchFamily="18" charset="0"/>
                <a:cs typeface="Roboto"/>
              </a:rPr>
              <a:t>Salida</a:t>
            </a:r>
            <a:r>
              <a:rPr sz="1950" spc="-80" dirty="0">
                <a:solidFill>
                  <a:srgbClr val="DFCB14"/>
                </a:solidFill>
                <a:latin typeface="Garamond" panose="02020404030301010803" pitchFamily="18" charset="0"/>
                <a:cs typeface="Roboto"/>
              </a:rPr>
              <a:t> </a:t>
            </a:r>
            <a:r>
              <a:rPr sz="1950" spc="-25" dirty="0">
                <a:solidFill>
                  <a:srgbClr val="DFCB14"/>
                </a:solidFill>
                <a:latin typeface="Garamond" panose="02020404030301010803" pitchFamily="18" charset="0"/>
                <a:cs typeface="Roboto"/>
              </a:rPr>
              <a:t>de </a:t>
            </a:r>
            <a:r>
              <a:rPr sz="1950" dirty="0">
                <a:solidFill>
                  <a:srgbClr val="DFCB14"/>
                </a:solidFill>
                <a:latin typeface="Garamond" panose="02020404030301010803" pitchFamily="18" charset="0"/>
                <a:cs typeface="Roboto"/>
              </a:rPr>
              <a:t>Respiro</a:t>
            </a:r>
            <a:r>
              <a:rPr sz="1950" spc="-30" dirty="0">
                <a:solidFill>
                  <a:srgbClr val="DFCB14"/>
                </a:solidFill>
                <a:latin typeface="Garamond" panose="02020404030301010803" pitchFamily="18" charset="0"/>
                <a:cs typeface="Roboto"/>
              </a:rPr>
              <a:t> </a:t>
            </a:r>
            <a:r>
              <a:rPr sz="1950" spc="-50" dirty="0">
                <a:solidFill>
                  <a:srgbClr val="DFCB14"/>
                </a:solidFill>
                <a:latin typeface="Garamond" panose="02020404030301010803" pitchFamily="18" charset="0"/>
                <a:cs typeface="Roboto"/>
              </a:rPr>
              <a:t>y </a:t>
            </a:r>
            <a:r>
              <a:rPr sz="1950" spc="-10" dirty="0">
                <a:solidFill>
                  <a:srgbClr val="DFCB14"/>
                </a:solidFill>
                <a:latin typeface="Garamond" panose="02020404030301010803" pitchFamily="18" charset="0"/>
                <a:cs typeface="Roboto"/>
              </a:rPr>
              <a:t>Desconexión</a:t>
            </a:r>
            <a:endParaRPr sz="1950" dirty="0">
              <a:latin typeface="Garamond" panose="02020404030301010803" pitchFamily="18" charset="0"/>
              <a:cs typeface="Roboto"/>
            </a:endParaRPr>
          </a:p>
        </p:txBody>
      </p:sp>
      <p:sp>
        <p:nvSpPr>
          <p:cNvPr id="14" name="object 4">
            <a:extLst>
              <a:ext uri="{FF2B5EF4-FFF2-40B4-BE49-F238E27FC236}">
                <a16:creationId xmlns:a16="http://schemas.microsoft.com/office/drawing/2014/main" id="{EF72B166-739F-DCA0-B348-2750CE3CACB5}"/>
              </a:ext>
            </a:extLst>
          </p:cNvPr>
          <p:cNvSpPr txBox="1"/>
          <p:nvPr/>
        </p:nvSpPr>
        <p:spPr>
          <a:xfrm>
            <a:off x="3018915" y="3130089"/>
            <a:ext cx="1753870" cy="932815"/>
          </a:xfrm>
          <a:prstGeom prst="rect">
            <a:avLst/>
          </a:prstGeom>
        </p:spPr>
        <p:txBody>
          <a:bodyPr vert="horz" wrap="square" lIns="0" tIns="11430" rIns="0" bIns="0" rtlCol="0">
            <a:spAutoFit/>
          </a:bodyPr>
          <a:lstStyle/>
          <a:p>
            <a:pPr marL="12700" marR="5080" indent="-3175" algn="ctr">
              <a:lnSpc>
                <a:spcPct val="101699"/>
              </a:lnSpc>
              <a:spcBef>
                <a:spcPts val="90"/>
              </a:spcBef>
            </a:pPr>
            <a:r>
              <a:rPr sz="1950" spc="-10" dirty="0">
                <a:solidFill>
                  <a:srgbClr val="DE8431"/>
                </a:solidFill>
                <a:latin typeface="Garamond" panose="02020404030301010803" pitchFamily="18" charset="0"/>
                <a:cs typeface="Roboto"/>
              </a:rPr>
              <a:t>Continuación </a:t>
            </a:r>
            <a:r>
              <a:rPr sz="1950" dirty="0">
                <a:solidFill>
                  <a:srgbClr val="DE8431"/>
                </a:solidFill>
                <a:latin typeface="Garamond" panose="02020404030301010803" pitchFamily="18" charset="0"/>
                <a:cs typeface="Roboto"/>
              </a:rPr>
              <a:t>de</a:t>
            </a:r>
            <a:r>
              <a:rPr sz="1950" spc="-5" dirty="0">
                <a:solidFill>
                  <a:srgbClr val="DE8431"/>
                </a:solidFill>
                <a:latin typeface="Garamond" panose="02020404030301010803" pitchFamily="18" charset="0"/>
                <a:cs typeface="Roboto"/>
              </a:rPr>
              <a:t> </a:t>
            </a:r>
            <a:r>
              <a:rPr sz="1950" dirty="0">
                <a:solidFill>
                  <a:srgbClr val="DE8431"/>
                </a:solidFill>
                <a:latin typeface="Garamond" panose="02020404030301010803" pitchFamily="18" charset="0"/>
                <a:cs typeface="Roboto"/>
              </a:rPr>
              <a:t>la </a:t>
            </a:r>
            <a:r>
              <a:rPr sz="1950" spc="-10" dirty="0">
                <a:solidFill>
                  <a:srgbClr val="DE8431"/>
                </a:solidFill>
                <a:latin typeface="Garamond" panose="02020404030301010803" pitchFamily="18" charset="0"/>
                <a:cs typeface="Roboto"/>
              </a:rPr>
              <a:t>Estrategia </a:t>
            </a:r>
            <a:r>
              <a:rPr sz="1950" dirty="0">
                <a:solidFill>
                  <a:srgbClr val="DE8431"/>
                </a:solidFill>
                <a:latin typeface="Garamond" panose="02020404030301010803" pitchFamily="18" charset="0"/>
                <a:cs typeface="Roboto"/>
              </a:rPr>
              <a:t>de</a:t>
            </a:r>
            <a:r>
              <a:rPr sz="1950" spc="15" dirty="0">
                <a:solidFill>
                  <a:srgbClr val="DE8431"/>
                </a:solidFill>
                <a:latin typeface="Garamond" panose="02020404030301010803" pitchFamily="18" charset="0"/>
                <a:cs typeface="Roboto"/>
              </a:rPr>
              <a:t> </a:t>
            </a:r>
            <a:r>
              <a:rPr sz="1950" spc="-10" dirty="0">
                <a:solidFill>
                  <a:srgbClr val="DE8431"/>
                </a:solidFill>
                <a:latin typeface="Garamond" panose="02020404030301010803" pitchFamily="18" charset="0"/>
                <a:cs typeface="Roboto"/>
              </a:rPr>
              <a:t>Respiro</a:t>
            </a:r>
            <a:endParaRPr sz="1950" dirty="0">
              <a:latin typeface="Garamond" panose="02020404030301010803" pitchFamily="18" charset="0"/>
              <a:cs typeface="Roboto"/>
            </a:endParaRPr>
          </a:p>
        </p:txBody>
      </p:sp>
      <p:sp>
        <p:nvSpPr>
          <p:cNvPr id="15" name="object 5">
            <a:extLst>
              <a:ext uri="{FF2B5EF4-FFF2-40B4-BE49-F238E27FC236}">
                <a16:creationId xmlns:a16="http://schemas.microsoft.com/office/drawing/2014/main" id="{6F427661-1D34-201B-E52C-AC4E4880B1F1}"/>
              </a:ext>
            </a:extLst>
          </p:cNvPr>
          <p:cNvSpPr txBox="1"/>
          <p:nvPr/>
        </p:nvSpPr>
        <p:spPr>
          <a:xfrm>
            <a:off x="5349655" y="3583563"/>
            <a:ext cx="1358900" cy="630555"/>
          </a:xfrm>
          <a:prstGeom prst="rect">
            <a:avLst/>
          </a:prstGeom>
        </p:spPr>
        <p:txBody>
          <a:bodyPr vert="horz" wrap="square" lIns="0" tIns="11430" rIns="0" bIns="0" rtlCol="0">
            <a:spAutoFit/>
          </a:bodyPr>
          <a:lstStyle/>
          <a:p>
            <a:pPr marL="12700" marR="5080" indent="167640">
              <a:lnSpc>
                <a:spcPct val="101699"/>
              </a:lnSpc>
              <a:spcBef>
                <a:spcPts val="90"/>
              </a:spcBef>
            </a:pPr>
            <a:r>
              <a:rPr sz="1950" dirty="0">
                <a:solidFill>
                  <a:srgbClr val="E55752"/>
                </a:solidFill>
                <a:latin typeface="Garamond" panose="02020404030301010803" pitchFamily="18" charset="0"/>
                <a:cs typeface="Roboto"/>
              </a:rPr>
              <a:t>Curso</a:t>
            </a:r>
            <a:r>
              <a:rPr sz="1950" spc="-20" dirty="0">
                <a:solidFill>
                  <a:srgbClr val="E55752"/>
                </a:solidFill>
                <a:latin typeface="Garamond" panose="02020404030301010803" pitchFamily="18" charset="0"/>
                <a:cs typeface="Roboto"/>
              </a:rPr>
              <a:t> </a:t>
            </a:r>
            <a:r>
              <a:rPr sz="1950" spc="-25" dirty="0">
                <a:solidFill>
                  <a:srgbClr val="E55752"/>
                </a:solidFill>
                <a:latin typeface="Garamond" panose="02020404030301010803" pitchFamily="18" charset="0"/>
                <a:cs typeface="Roboto"/>
              </a:rPr>
              <a:t>de </a:t>
            </a:r>
            <a:r>
              <a:rPr sz="1950" spc="-10" dirty="0">
                <a:solidFill>
                  <a:srgbClr val="E55752"/>
                </a:solidFill>
                <a:latin typeface="Garamond" panose="02020404030301010803" pitchFamily="18" charset="0"/>
                <a:cs typeface="Roboto"/>
              </a:rPr>
              <a:t>Conducción</a:t>
            </a:r>
            <a:endParaRPr sz="1950" dirty="0">
              <a:latin typeface="Garamond" panose="02020404030301010803" pitchFamily="18" charset="0"/>
              <a:cs typeface="Roboto"/>
            </a:endParaRPr>
          </a:p>
        </p:txBody>
      </p:sp>
      <p:sp>
        <p:nvSpPr>
          <p:cNvPr id="16" name="object 6">
            <a:extLst>
              <a:ext uri="{FF2B5EF4-FFF2-40B4-BE49-F238E27FC236}">
                <a16:creationId xmlns:a16="http://schemas.microsoft.com/office/drawing/2014/main" id="{15F6E580-F4A8-FBC9-8949-31512731AA3C}"/>
              </a:ext>
            </a:extLst>
          </p:cNvPr>
          <p:cNvSpPr txBox="1"/>
          <p:nvPr/>
        </p:nvSpPr>
        <p:spPr>
          <a:xfrm>
            <a:off x="7503414" y="3885881"/>
            <a:ext cx="1223010" cy="630555"/>
          </a:xfrm>
          <a:prstGeom prst="rect">
            <a:avLst/>
          </a:prstGeom>
        </p:spPr>
        <p:txBody>
          <a:bodyPr vert="horz" wrap="square" lIns="0" tIns="11430" rIns="0" bIns="0" rtlCol="0">
            <a:spAutoFit/>
          </a:bodyPr>
          <a:lstStyle/>
          <a:p>
            <a:pPr marL="18415" marR="5080" indent="-6350">
              <a:lnSpc>
                <a:spcPct val="101699"/>
              </a:lnSpc>
              <a:spcBef>
                <a:spcPts val="90"/>
              </a:spcBef>
            </a:pPr>
            <a:r>
              <a:rPr sz="1950" dirty="0">
                <a:solidFill>
                  <a:srgbClr val="DE58A9"/>
                </a:solidFill>
                <a:latin typeface="Garamond" panose="02020404030301010803" pitchFamily="18" charset="0"/>
                <a:cs typeface="Roboto"/>
              </a:rPr>
              <a:t>Entrega</a:t>
            </a:r>
            <a:r>
              <a:rPr sz="1950" spc="-30" dirty="0">
                <a:solidFill>
                  <a:srgbClr val="DE58A9"/>
                </a:solidFill>
                <a:latin typeface="Garamond" panose="02020404030301010803" pitchFamily="18" charset="0"/>
                <a:cs typeface="Roboto"/>
              </a:rPr>
              <a:t> </a:t>
            </a:r>
            <a:r>
              <a:rPr sz="1950" spc="-25" dirty="0">
                <a:solidFill>
                  <a:srgbClr val="DE58A9"/>
                </a:solidFill>
                <a:latin typeface="Garamond" panose="02020404030301010803" pitchFamily="18" charset="0"/>
                <a:cs typeface="Roboto"/>
              </a:rPr>
              <a:t>de </a:t>
            </a:r>
            <a:r>
              <a:rPr sz="1950" spc="-10" dirty="0">
                <a:solidFill>
                  <a:srgbClr val="DE58A9"/>
                </a:solidFill>
                <a:latin typeface="Garamond" panose="02020404030301010803" pitchFamily="18" charset="0"/>
                <a:cs typeface="Roboto"/>
              </a:rPr>
              <a:t>Colchones</a:t>
            </a:r>
            <a:endParaRPr sz="1950">
              <a:latin typeface="Garamond" panose="02020404030301010803" pitchFamily="18" charset="0"/>
              <a:cs typeface="Roboto"/>
            </a:endParaRPr>
          </a:p>
        </p:txBody>
      </p:sp>
      <p:sp>
        <p:nvSpPr>
          <p:cNvPr id="17" name="object 7">
            <a:extLst>
              <a:ext uri="{FF2B5EF4-FFF2-40B4-BE49-F238E27FC236}">
                <a16:creationId xmlns:a16="http://schemas.microsoft.com/office/drawing/2014/main" id="{584CA48A-3FDD-7401-58F2-0E4C713F45C4}"/>
              </a:ext>
            </a:extLst>
          </p:cNvPr>
          <p:cNvSpPr txBox="1"/>
          <p:nvPr/>
        </p:nvSpPr>
        <p:spPr>
          <a:xfrm>
            <a:off x="9618879" y="3885881"/>
            <a:ext cx="1225550" cy="1235075"/>
          </a:xfrm>
          <a:prstGeom prst="rect">
            <a:avLst/>
          </a:prstGeom>
        </p:spPr>
        <p:txBody>
          <a:bodyPr vert="horz" wrap="square" lIns="0" tIns="11430" rIns="0" bIns="0" rtlCol="0">
            <a:spAutoFit/>
          </a:bodyPr>
          <a:lstStyle/>
          <a:p>
            <a:pPr marL="12700" marR="5080" indent="-1905" algn="ctr">
              <a:lnSpc>
                <a:spcPct val="101699"/>
              </a:lnSpc>
              <a:spcBef>
                <a:spcPts val="90"/>
              </a:spcBef>
            </a:pPr>
            <a:r>
              <a:rPr sz="1950" dirty="0">
                <a:solidFill>
                  <a:srgbClr val="B95DE5"/>
                </a:solidFill>
                <a:latin typeface="Garamond" panose="02020404030301010803" pitchFamily="18" charset="0"/>
                <a:cs typeface="Roboto"/>
              </a:rPr>
              <a:t>Curso</a:t>
            </a:r>
            <a:r>
              <a:rPr sz="1950" spc="-20" dirty="0">
                <a:solidFill>
                  <a:srgbClr val="B95DE5"/>
                </a:solidFill>
                <a:latin typeface="Garamond" panose="02020404030301010803" pitchFamily="18" charset="0"/>
                <a:cs typeface="Roboto"/>
              </a:rPr>
              <a:t> </a:t>
            </a:r>
            <a:r>
              <a:rPr sz="1950" spc="-25" dirty="0">
                <a:solidFill>
                  <a:srgbClr val="B95DE5"/>
                </a:solidFill>
                <a:latin typeface="Garamond" panose="02020404030301010803" pitchFamily="18" charset="0"/>
                <a:cs typeface="Roboto"/>
              </a:rPr>
              <a:t>de </a:t>
            </a:r>
            <a:r>
              <a:rPr sz="1950" spc="-10" dirty="0">
                <a:solidFill>
                  <a:srgbClr val="B95DE5"/>
                </a:solidFill>
                <a:latin typeface="Garamond" panose="02020404030301010803" pitchFamily="18" charset="0"/>
                <a:cs typeface="Roboto"/>
              </a:rPr>
              <a:t>Formación sobre Violencias</a:t>
            </a:r>
            <a:endParaRPr sz="1950" dirty="0">
              <a:latin typeface="Garamond" panose="02020404030301010803" pitchFamily="18" charset="0"/>
              <a:cs typeface="Roboto"/>
            </a:endParaRPr>
          </a:p>
        </p:txBody>
      </p:sp>
      <p:sp>
        <p:nvSpPr>
          <p:cNvPr id="18" name="object 8">
            <a:extLst>
              <a:ext uri="{FF2B5EF4-FFF2-40B4-BE49-F238E27FC236}">
                <a16:creationId xmlns:a16="http://schemas.microsoft.com/office/drawing/2014/main" id="{C8F4E049-D2A3-D600-A5BB-E73E01026ECA}"/>
              </a:ext>
            </a:extLst>
          </p:cNvPr>
          <p:cNvSpPr txBox="1"/>
          <p:nvPr/>
        </p:nvSpPr>
        <p:spPr>
          <a:xfrm>
            <a:off x="739672" y="4214921"/>
            <a:ext cx="2092133" cy="1128707"/>
          </a:xfrm>
          <a:prstGeom prst="rect">
            <a:avLst/>
          </a:prstGeom>
        </p:spPr>
        <p:txBody>
          <a:bodyPr vert="horz" wrap="square" lIns="0" tIns="11430" rIns="0" bIns="0" rtlCol="0">
            <a:spAutoFit/>
          </a:bodyPr>
          <a:lstStyle/>
          <a:p>
            <a:pPr marL="12700" marR="5080">
              <a:lnSpc>
                <a:spcPct val="101699"/>
              </a:lnSpc>
              <a:spcBef>
                <a:spcPts val="90"/>
              </a:spcBef>
            </a:pPr>
            <a:r>
              <a:rPr spc="-10" dirty="0">
                <a:solidFill>
                  <a:srgbClr val="474747"/>
                </a:solidFill>
                <a:latin typeface="Garamond" panose="02020404030301010803" pitchFamily="18" charset="0"/>
                <a:cs typeface="Roboto"/>
              </a:rPr>
              <a:t>Planificación </a:t>
            </a:r>
            <a:r>
              <a:rPr dirty="0">
                <a:solidFill>
                  <a:srgbClr val="474747"/>
                </a:solidFill>
                <a:latin typeface="Garamond" panose="02020404030301010803" pitchFamily="18" charset="0"/>
                <a:cs typeface="Roboto"/>
              </a:rPr>
              <a:t>de</a:t>
            </a:r>
            <a:r>
              <a:rPr spc="-35"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un</a:t>
            </a:r>
            <a:r>
              <a:rPr spc="-35" dirty="0">
                <a:solidFill>
                  <a:srgbClr val="474747"/>
                </a:solidFill>
                <a:latin typeface="Garamond" panose="02020404030301010803" pitchFamily="18" charset="0"/>
                <a:cs typeface="Roboto"/>
              </a:rPr>
              <a:t> </a:t>
            </a:r>
            <a:r>
              <a:rPr dirty="0" err="1">
                <a:solidFill>
                  <a:srgbClr val="474747"/>
                </a:solidFill>
                <a:latin typeface="Garamond" panose="02020404030301010803" pitchFamily="18" charset="0"/>
                <a:cs typeface="Roboto"/>
              </a:rPr>
              <a:t>retiro</a:t>
            </a:r>
            <a:r>
              <a:rPr spc="-35"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e</a:t>
            </a:r>
            <a:r>
              <a:rPr lang="es-ES" spc="-25" dirty="0">
                <a:solidFill>
                  <a:srgbClr val="474747"/>
                </a:solidFill>
                <a:latin typeface="Garamond" panose="02020404030301010803" pitchFamily="18" charset="0"/>
                <a:cs typeface="Roboto"/>
              </a:rPr>
              <a:t> un</a:t>
            </a:r>
            <a:r>
              <a:rPr spc="-25"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fin</a:t>
            </a:r>
            <a:r>
              <a:rPr spc="10"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de</a:t>
            </a:r>
            <a:r>
              <a:rPr spc="15" dirty="0">
                <a:solidFill>
                  <a:srgbClr val="474747"/>
                </a:solidFill>
                <a:latin typeface="Garamond" panose="02020404030301010803" pitchFamily="18" charset="0"/>
                <a:cs typeface="Roboto"/>
              </a:rPr>
              <a:t> </a:t>
            </a:r>
            <a:r>
              <a:rPr spc="-10" dirty="0" err="1">
                <a:solidFill>
                  <a:srgbClr val="474747"/>
                </a:solidFill>
                <a:latin typeface="Garamond" panose="02020404030301010803" pitchFamily="18" charset="0"/>
                <a:cs typeface="Roboto"/>
              </a:rPr>
              <a:t>semana</a:t>
            </a:r>
            <a:r>
              <a:rPr spc="-10" dirty="0">
                <a:solidFill>
                  <a:srgbClr val="474747"/>
                </a:solidFill>
                <a:latin typeface="Garamond" panose="02020404030301010803" pitchFamily="18" charset="0"/>
                <a:cs typeface="Roboto"/>
              </a:rPr>
              <a:t> </a:t>
            </a:r>
            <a:r>
              <a:rPr lang="es-ES" spc="-10" dirty="0">
                <a:solidFill>
                  <a:srgbClr val="474747"/>
                </a:solidFill>
                <a:latin typeface="Garamond" panose="02020404030301010803" pitchFamily="18" charset="0"/>
                <a:cs typeface="Roboto"/>
              </a:rPr>
              <a:t>(15- 16</a:t>
            </a:r>
            <a:r>
              <a:rPr spc="-5" dirty="0">
                <a:solidFill>
                  <a:srgbClr val="474747"/>
                </a:solidFill>
                <a:latin typeface="Garamond" panose="02020404030301010803" pitchFamily="18" charset="0"/>
                <a:cs typeface="Roboto"/>
              </a:rPr>
              <a:t> </a:t>
            </a:r>
            <a:r>
              <a:rPr spc="-10" dirty="0" err="1">
                <a:solidFill>
                  <a:srgbClr val="474747"/>
                </a:solidFill>
                <a:latin typeface="Garamond" panose="02020404030301010803" pitchFamily="18" charset="0"/>
                <a:cs typeface="Roboto"/>
              </a:rPr>
              <a:t>febrero</a:t>
            </a:r>
            <a:r>
              <a:rPr lang="es-ES" spc="-10" dirty="0">
                <a:solidFill>
                  <a:srgbClr val="474747"/>
                </a:solidFill>
                <a:latin typeface="Garamond" panose="02020404030301010803" pitchFamily="18" charset="0"/>
                <a:cs typeface="Roboto"/>
              </a:rPr>
              <a:t>)</a:t>
            </a:r>
            <a:endParaRPr dirty="0">
              <a:latin typeface="Garamond" panose="02020404030301010803" pitchFamily="18" charset="0"/>
              <a:cs typeface="Roboto"/>
            </a:endParaRPr>
          </a:p>
        </p:txBody>
      </p:sp>
      <p:sp>
        <p:nvSpPr>
          <p:cNvPr id="19" name="object 9">
            <a:extLst>
              <a:ext uri="{FF2B5EF4-FFF2-40B4-BE49-F238E27FC236}">
                <a16:creationId xmlns:a16="http://schemas.microsoft.com/office/drawing/2014/main" id="{B43B7333-F338-2736-FB09-672FF420213E}"/>
              </a:ext>
            </a:extLst>
          </p:cNvPr>
          <p:cNvSpPr txBox="1"/>
          <p:nvPr/>
        </p:nvSpPr>
        <p:spPr>
          <a:xfrm>
            <a:off x="3019546" y="4490516"/>
            <a:ext cx="1608454" cy="846194"/>
          </a:xfrm>
          <a:prstGeom prst="rect">
            <a:avLst/>
          </a:prstGeom>
        </p:spPr>
        <p:txBody>
          <a:bodyPr vert="horz" wrap="square" lIns="0" tIns="11430" rIns="0" bIns="0" rtlCol="0">
            <a:spAutoFit/>
          </a:bodyPr>
          <a:lstStyle/>
          <a:p>
            <a:pPr marL="12700" marR="5080" algn="just">
              <a:lnSpc>
                <a:spcPct val="101699"/>
              </a:lnSpc>
              <a:spcBef>
                <a:spcPts val="90"/>
              </a:spcBef>
            </a:pPr>
            <a:r>
              <a:rPr dirty="0">
                <a:solidFill>
                  <a:srgbClr val="474747"/>
                </a:solidFill>
                <a:latin typeface="Garamond" panose="02020404030301010803" pitchFamily="18" charset="0"/>
                <a:cs typeface="Roboto"/>
              </a:rPr>
              <a:t>Propuesta</a:t>
            </a:r>
            <a:r>
              <a:rPr spc="-40" dirty="0">
                <a:solidFill>
                  <a:srgbClr val="474747"/>
                </a:solidFill>
                <a:latin typeface="Garamond" panose="02020404030301010803" pitchFamily="18" charset="0"/>
                <a:cs typeface="Roboto"/>
              </a:rPr>
              <a:t> </a:t>
            </a:r>
            <a:r>
              <a:rPr spc="-20" dirty="0">
                <a:solidFill>
                  <a:srgbClr val="474747"/>
                </a:solidFill>
                <a:latin typeface="Garamond" panose="02020404030301010803" pitchFamily="18" charset="0"/>
                <a:cs typeface="Roboto"/>
              </a:rPr>
              <a:t>para </a:t>
            </a:r>
            <a:r>
              <a:rPr dirty="0">
                <a:solidFill>
                  <a:srgbClr val="474747"/>
                </a:solidFill>
                <a:latin typeface="Garamond" panose="02020404030301010803" pitchFamily="18" charset="0"/>
                <a:cs typeface="Roboto"/>
              </a:rPr>
              <a:t>actividades</a:t>
            </a:r>
            <a:r>
              <a:rPr spc="-50"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en </a:t>
            </a:r>
            <a:r>
              <a:rPr spc="-20" dirty="0">
                <a:solidFill>
                  <a:srgbClr val="474747"/>
                </a:solidFill>
                <a:latin typeface="Garamond" panose="02020404030301010803" pitchFamily="18" charset="0"/>
                <a:cs typeface="Roboto"/>
              </a:rPr>
              <a:t>mayo</a:t>
            </a:r>
            <a:endParaRPr dirty="0">
              <a:latin typeface="Garamond" panose="02020404030301010803" pitchFamily="18" charset="0"/>
              <a:cs typeface="Roboto"/>
            </a:endParaRPr>
          </a:p>
        </p:txBody>
      </p:sp>
      <p:sp>
        <p:nvSpPr>
          <p:cNvPr id="20" name="object 10">
            <a:extLst>
              <a:ext uri="{FF2B5EF4-FFF2-40B4-BE49-F238E27FC236}">
                <a16:creationId xmlns:a16="http://schemas.microsoft.com/office/drawing/2014/main" id="{795FCCA2-72E0-3F55-B5D2-116C5F62B2FC}"/>
              </a:ext>
            </a:extLst>
          </p:cNvPr>
          <p:cNvSpPr txBox="1"/>
          <p:nvPr/>
        </p:nvSpPr>
        <p:spPr>
          <a:xfrm>
            <a:off x="11587469" y="4339357"/>
            <a:ext cx="1517015" cy="932815"/>
          </a:xfrm>
          <a:prstGeom prst="rect">
            <a:avLst/>
          </a:prstGeom>
        </p:spPr>
        <p:txBody>
          <a:bodyPr vert="horz" wrap="square" lIns="0" tIns="11430" rIns="0" bIns="0" rtlCol="0">
            <a:spAutoFit/>
          </a:bodyPr>
          <a:lstStyle/>
          <a:p>
            <a:pPr marL="12700" marR="5080" indent="1905" algn="ctr">
              <a:lnSpc>
                <a:spcPct val="101699"/>
              </a:lnSpc>
              <a:spcBef>
                <a:spcPts val="90"/>
              </a:spcBef>
            </a:pPr>
            <a:r>
              <a:rPr sz="1950" dirty="0">
                <a:solidFill>
                  <a:srgbClr val="7F64EA"/>
                </a:solidFill>
                <a:latin typeface="Garamond" panose="02020404030301010803" pitchFamily="18" charset="0"/>
                <a:cs typeface="Roboto"/>
              </a:rPr>
              <a:t>Curso</a:t>
            </a:r>
            <a:r>
              <a:rPr sz="1950" spc="-20" dirty="0">
                <a:solidFill>
                  <a:srgbClr val="7F64EA"/>
                </a:solidFill>
                <a:latin typeface="Garamond" panose="02020404030301010803" pitchFamily="18" charset="0"/>
                <a:cs typeface="Roboto"/>
              </a:rPr>
              <a:t> </a:t>
            </a:r>
            <a:r>
              <a:rPr sz="1950" spc="-25" dirty="0">
                <a:solidFill>
                  <a:srgbClr val="7F64EA"/>
                </a:solidFill>
                <a:latin typeface="Garamond" panose="02020404030301010803" pitchFamily="18" charset="0"/>
                <a:cs typeface="Roboto"/>
              </a:rPr>
              <a:t>de </a:t>
            </a:r>
            <a:r>
              <a:rPr sz="1950" dirty="0">
                <a:solidFill>
                  <a:srgbClr val="7F64EA"/>
                </a:solidFill>
                <a:latin typeface="Garamond" panose="02020404030301010803" pitchFamily="18" charset="0"/>
                <a:cs typeface="Roboto"/>
              </a:rPr>
              <a:t>Violencias</a:t>
            </a:r>
            <a:r>
              <a:rPr sz="1950" spc="-45" dirty="0">
                <a:solidFill>
                  <a:srgbClr val="7F64EA"/>
                </a:solidFill>
                <a:latin typeface="Garamond" panose="02020404030301010803" pitchFamily="18" charset="0"/>
                <a:cs typeface="Roboto"/>
              </a:rPr>
              <a:t> </a:t>
            </a:r>
            <a:r>
              <a:rPr sz="1950" spc="-25" dirty="0">
                <a:solidFill>
                  <a:srgbClr val="7F64EA"/>
                </a:solidFill>
                <a:latin typeface="Garamond" panose="02020404030301010803" pitchFamily="18" charset="0"/>
                <a:cs typeface="Roboto"/>
              </a:rPr>
              <a:t>en </a:t>
            </a:r>
            <a:r>
              <a:rPr sz="1950" spc="-10" dirty="0">
                <a:solidFill>
                  <a:srgbClr val="7F64EA"/>
                </a:solidFill>
                <a:latin typeface="Garamond" panose="02020404030301010803" pitchFamily="18" charset="0"/>
                <a:cs typeface="Roboto"/>
              </a:rPr>
              <a:t>Escuelas</a:t>
            </a:r>
            <a:endParaRPr sz="1950" dirty="0">
              <a:latin typeface="Garamond" panose="02020404030301010803" pitchFamily="18" charset="0"/>
              <a:cs typeface="Roboto"/>
            </a:endParaRPr>
          </a:p>
        </p:txBody>
      </p:sp>
      <p:sp>
        <p:nvSpPr>
          <p:cNvPr id="21" name="object 11">
            <a:extLst>
              <a:ext uri="{FF2B5EF4-FFF2-40B4-BE49-F238E27FC236}">
                <a16:creationId xmlns:a16="http://schemas.microsoft.com/office/drawing/2014/main" id="{B25EFA20-F0B3-ABC0-8ECB-61EA952A4002}"/>
              </a:ext>
            </a:extLst>
          </p:cNvPr>
          <p:cNvSpPr txBox="1"/>
          <p:nvPr/>
        </p:nvSpPr>
        <p:spPr>
          <a:xfrm>
            <a:off x="5393210" y="4747583"/>
            <a:ext cx="1493730" cy="1128707"/>
          </a:xfrm>
          <a:prstGeom prst="rect">
            <a:avLst/>
          </a:prstGeom>
        </p:spPr>
        <p:txBody>
          <a:bodyPr vert="horz" wrap="square" lIns="0" tIns="11430" rIns="0" bIns="0" rtlCol="0">
            <a:spAutoFit/>
          </a:bodyPr>
          <a:lstStyle/>
          <a:p>
            <a:pPr marL="12700" marR="5080">
              <a:lnSpc>
                <a:spcPct val="101699"/>
              </a:lnSpc>
              <a:spcBef>
                <a:spcPts val="90"/>
              </a:spcBef>
            </a:pPr>
            <a:r>
              <a:rPr dirty="0">
                <a:solidFill>
                  <a:srgbClr val="474747"/>
                </a:solidFill>
                <a:latin typeface="Garamond" panose="02020404030301010803" pitchFamily="18" charset="0"/>
                <a:cs typeface="Roboto"/>
              </a:rPr>
              <a:t>Inicio</a:t>
            </a:r>
            <a:r>
              <a:rPr spc="-75"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de </a:t>
            </a:r>
            <a:r>
              <a:rPr spc="-10" dirty="0" err="1">
                <a:solidFill>
                  <a:srgbClr val="474747"/>
                </a:solidFill>
                <a:latin typeface="Garamond" panose="02020404030301010803" pitchFamily="18" charset="0"/>
                <a:cs typeface="Roboto"/>
              </a:rPr>
              <a:t>inscripción</a:t>
            </a:r>
            <a:r>
              <a:rPr spc="-40" dirty="0">
                <a:solidFill>
                  <a:srgbClr val="474747"/>
                </a:solidFill>
                <a:latin typeface="Garamond" panose="02020404030301010803" pitchFamily="18" charset="0"/>
                <a:cs typeface="Roboto"/>
              </a:rPr>
              <a:t> </a:t>
            </a:r>
            <a:r>
              <a:rPr lang="es-ES" spc="-40" dirty="0">
                <a:solidFill>
                  <a:srgbClr val="474747"/>
                </a:solidFill>
                <a:latin typeface="Garamond" panose="02020404030301010803" pitchFamily="18" charset="0"/>
                <a:cs typeface="Roboto"/>
              </a:rPr>
              <a:t>en enero </a:t>
            </a:r>
            <a:r>
              <a:rPr lang="es-ES" spc="-50" dirty="0">
                <a:solidFill>
                  <a:srgbClr val="474747"/>
                </a:solidFill>
                <a:latin typeface="Garamond" panose="02020404030301010803" pitchFamily="18" charset="0"/>
                <a:cs typeface="Roboto"/>
              </a:rPr>
              <a:t>hasta el cierre  en </a:t>
            </a:r>
            <a:r>
              <a:rPr lang="es-ES" spc="-10" dirty="0">
                <a:solidFill>
                  <a:srgbClr val="474747"/>
                </a:solidFill>
                <a:latin typeface="Garamond" panose="02020404030301010803" pitchFamily="18" charset="0"/>
                <a:cs typeface="Roboto"/>
              </a:rPr>
              <a:t>junio</a:t>
            </a:r>
            <a:endParaRPr dirty="0">
              <a:latin typeface="Garamond" panose="02020404030301010803" pitchFamily="18" charset="0"/>
              <a:cs typeface="Roboto"/>
            </a:endParaRPr>
          </a:p>
        </p:txBody>
      </p:sp>
      <p:sp>
        <p:nvSpPr>
          <p:cNvPr id="22" name="object 12">
            <a:extLst>
              <a:ext uri="{FF2B5EF4-FFF2-40B4-BE49-F238E27FC236}">
                <a16:creationId xmlns:a16="http://schemas.microsoft.com/office/drawing/2014/main" id="{4C2D77C9-353E-A7B7-374D-9621E9371ED6}"/>
              </a:ext>
            </a:extLst>
          </p:cNvPr>
          <p:cNvSpPr txBox="1"/>
          <p:nvPr/>
        </p:nvSpPr>
        <p:spPr>
          <a:xfrm>
            <a:off x="7462755" y="5074205"/>
            <a:ext cx="1608455" cy="1128707"/>
          </a:xfrm>
          <a:prstGeom prst="rect">
            <a:avLst/>
          </a:prstGeom>
        </p:spPr>
        <p:txBody>
          <a:bodyPr vert="horz" wrap="square" lIns="0" tIns="11430" rIns="0" bIns="0" rtlCol="0">
            <a:spAutoFit/>
          </a:bodyPr>
          <a:lstStyle/>
          <a:p>
            <a:pPr marL="12700" marR="5080">
              <a:lnSpc>
                <a:spcPct val="101699"/>
              </a:lnSpc>
              <a:spcBef>
                <a:spcPts val="90"/>
              </a:spcBef>
            </a:pPr>
            <a:r>
              <a:rPr spc="-10" dirty="0">
                <a:solidFill>
                  <a:srgbClr val="474747"/>
                </a:solidFill>
                <a:latin typeface="Garamond" panose="02020404030301010803" pitchFamily="18" charset="0"/>
                <a:cs typeface="Roboto"/>
              </a:rPr>
              <a:t>Programación </a:t>
            </a:r>
            <a:r>
              <a:rPr dirty="0">
                <a:solidFill>
                  <a:srgbClr val="474747"/>
                </a:solidFill>
                <a:latin typeface="Garamond" panose="02020404030301010803" pitchFamily="18" charset="0"/>
                <a:cs typeface="Roboto"/>
              </a:rPr>
              <a:t>de</a:t>
            </a:r>
            <a:r>
              <a:rPr spc="-10"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entrega</a:t>
            </a:r>
            <a:r>
              <a:rPr spc="-5"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de </a:t>
            </a:r>
            <a:r>
              <a:rPr dirty="0">
                <a:solidFill>
                  <a:srgbClr val="474747"/>
                </a:solidFill>
                <a:latin typeface="Garamond" panose="02020404030301010803" pitchFamily="18" charset="0"/>
                <a:cs typeface="Roboto"/>
              </a:rPr>
              <a:t>colchones</a:t>
            </a:r>
            <a:r>
              <a:rPr spc="-40"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en </a:t>
            </a:r>
            <a:r>
              <a:rPr spc="-60" dirty="0">
                <a:solidFill>
                  <a:srgbClr val="474747"/>
                </a:solidFill>
                <a:latin typeface="Garamond" panose="02020404030301010803" pitchFamily="18" charset="0"/>
                <a:cs typeface="Roboto"/>
              </a:rPr>
              <a:t>mayo-</a:t>
            </a:r>
            <a:r>
              <a:rPr spc="-20" dirty="0">
                <a:solidFill>
                  <a:srgbClr val="474747"/>
                </a:solidFill>
                <a:latin typeface="Garamond" panose="02020404030301010803" pitchFamily="18" charset="0"/>
                <a:cs typeface="Roboto"/>
              </a:rPr>
              <a:t>junio</a:t>
            </a:r>
            <a:endParaRPr dirty="0">
              <a:latin typeface="Garamond" panose="02020404030301010803" pitchFamily="18" charset="0"/>
              <a:cs typeface="Roboto"/>
            </a:endParaRPr>
          </a:p>
        </p:txBody>
      </p:sp>
      <p:sp>
        <p:nvSpPr>
          <p:cNvPr id="23" name="object 13">
            <a:extLst>
              <a:ext uri="{FF2B5EF4-FFF2-40B4-BE49-F238E27FC236}">
                <a16:creationId xmlns:a16="http://schemas.microsoft.com/office/drawing/2014/main" id="{44DF283E-F428-018C-0BC4-9EBA1FC12B07}"/>
              </a:ext>
            </a:extLst>
          </p:cNvPr>
          <p:cNvSpPr txBox="1"/>
          <p:nvPr/>
        </p:nvSpPr>
        <p:spPr>
          <a:xfrm>
            <a:off x="9368208" y="5397468"/>
            <a:ext cx="1646555" cy="1128707"/>
          </a:xfrm>
          <a:prstGeom prst="rect">
            <a:avLst/>
          </a:prstGeom>
        </p:spPr>
        <p:txBody>
          <a:bodyPr vert="horz" wrap="square" lIns="0" tIns="11430" rIns="0" bIns="0" rtlCol="0">
            <a:spAutoFit/>
          </a:bodyPr>
          <a:lstStyle/>
          <a:p>
            <a:pPr marL="12700" marR="5080">
              <a:lnSpc>
                <a:spcPct val="101699"/>
              </a:lnSpc>
              <a:spcBef>
                <a:spcPts val="90"/>
              </a:spcBef>
            </a:pPr>
            <a:r>
              <a:rPr dirty="0">
                <a:solidFill>
                  <a:srgbClr val="474747"/>
                </a:solidFill>
                <a:latin typeface="Garamond" panose="02020404030301010803" pitchFamily="18" charset="0"/>
                <a:cs typeface="Roboto"/>
              </a:rPr>
              <a:t>Realización</a:t>
            </a:r>
            <a:r>
              <a:rPr spc="-50"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de </a:t>
            </a:r>
            <a:r>
              <a:rPr dirty="0">
                <a:solidFill>
                  <a:srgbClr val="474747"/>
                </a:solidFill>
                <a:latin typeface="Garamond" panose="02020404030301010803" pitchFamily="18" charset="0"/>
                <a:cs typeface="Roboto"/>
              </a:rPr>
              <a:t>sesiones</a:t>
            </a:r>
            <a:r>
              <a:rPr spc="-35"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de </a:t>
            </a:r>
            <a:r>
              <a:rPr dirty="0">
                <a:solidFill>
                  <a:srgbClr val="474747"/>
                </a:solidFill>
                <a:latin typeface="Garamond" panose="02020404030301010803" pitchFamily="18" charset="0"/>
                <a:cs typeface="Roboto"/>
              </a:rPr>
              <a:t>formación</a:t>
            </a:r>
            <a:r>
              <a:rPr spc="45" dirty="0">
                <a:solidFill>
                  <a:srgbClr val="474747"/>
                </a:solidFill>
                <a:latin typeface="Garamond" panose="02020404030301010803" pitchFamily="18" charset="0"/>
                <a:cs typeface="Roboto"/>
              </a:rPr>
              <a:t> </a:t>
            </a:r>
            <a:r>
              <a:rPr spc="-25" dirty="0">
                <a:solidFill>
                  <a:srgbClr val="474747"/>
                </a:solidFill>
                <a:latin typeface="Garamond" panose="02020404030301010803" pitchFamily="18" charset="0"/>
                <a:cs typeface="Roboto"/>
              </a:rPr>
              <a:t>de </a:t>
            </a:r>
            <a:r>
              <a:rPr dirty="0">
                <a:solidFill>
                  <a:srgbClr val="474747"/>
                </a:solidFill>
                <a:latin typeface="Garamond" panose="02020404030301010803" pitchFamily="18" charset="0"/>
                <a:cs typeface="Roboto"/>
              </a:rPr>
              <a:t>febrero</a:t>
            </a:r>
            <a:r>
              <a:rPr spc="15"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a</a:t>
            </a:r>
            <a:r>
              <a:rPr spc="15" dirty="0">
                <a:solidFill>
                  <a:srgbClr val="474747"/>
                </a:solidFill>
                <a:latin typeface="Garamond" panose="02020404030301010803" pitchFamily="18" charset="0"/>
                <a:cs typeface="Roboto"/>
              </a:rPr>
              <a:t> </a:t>
            </a:r>
            <a:r>
              <a:rPr spc="-10" dirty="0">
                <a:solidFill>
                  <a:srgbClr val="474747"/>
                </a:solidFill>
                <a:latin typeface="Garamond" panose="02020404030301010803" pitchFamily="18" charset="0"/>
                <a:cs typeface="Roboto"/>
              </a:rPr>
              <a:t>abril</a:t>
            </a:r>
            <a:endParaRPr dirty="0">
              <a:latin typeface="Garamond" panose="02020404030301010803" pitchFamily="18" charset="0"/>
              <a:cs typeface="Roboto"/>
            </a:endParaRPr>
          </a:p>
        </p:txBody>
      </p:sp>
      <p:sp>
        <p:nvSpPr>
          <p:cNvPr id="24" name="object 14">
            <a:extLst>
              <a:ext uri="{FF2B5EF4-FFF2-40B4-BE49-F238E27FC236}">
                <a16:creationId xmlns:a16="http://schemas.microsoft.com/office/drawing/2014/main" id="{3285C46A-A429-A2F2-1852-012EA028EFB9}"/>
              </a:ext>
            </a:extLst>
          </p:cNvPr>
          <p:cNvSpPr txBox="1"/>
          <p:nvPr/>
        </p:nvSpPr>
        <p:spPr>
          <a:xfrm>
            <a:off x="11484429" y="5699784"/>
            <a:ext cx="1836420" cy="853247"/>
          </a:xfrm>
          <a:prstGeom prst="rect">
            <a:avLst/>
          </a:prstGeom>
        </p:spPr>
        <p:txBody>
          <a:bodyPr vert="horz" wrap="square" lIns="0" tIns="11430" rIns="0" bIns="0" rtlCol="0">
            <a:spAutoFit/>
          </a:bodyPr>
          <a:lstStyle/>
          <a:p>
            <a:pPr marL="12700" marR="5080">
              <a:lnSpc>
                <a:spcPct val="101699"/>
              </a:lnSpc>
              <a:spcBef>
                <a:spcPts val="90"/>
              </a:spcBef>
            </a:pPr>
            <a:r>
              <a:rPr spc="-10" dirty="0" err="1">
                <a:solidFill>
                  <a:srgbClr val="474747"/>
                </a:solidFill>
                <a:latin typeface="Garamond" panose="02020404030301010803" pitchFamily="18" charset="0"/>
                <a:cs typeface="Roboto"/>
              </a:rPr>
              <a:t>Implementación</a:t>
            </a:r>
            <a:r>
              <a:rPr spc="-10"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de</a:t>
            </a:r>
            <a:r>
              <a:rPr lang="es-ES" dirty="0">
                <a:solidFill>
                  <a:srgbClr val="474747"/>
                </a:solidFill>
                <a:latin typeface="Garamond" panose="02020404030301010803" pitchFamily="18" charset="0"/>
                <a:cs typeface="Roboto"/>
              </a:rPr>
              <a:t>l</a:t>
            </a:r>
            <a:r>
              <a:rPr spc="15" dirty="0">
                <a:solidFill>
                  <a:srgbClr val="474747"/>
                </a:solidFill>
                <a:latin typeface="Garamond" panose="02020404030301010803" pitchFamily="18" charset="0"/>
                <a:cs typeface="Roboto"/>
              </a:rPr>
              <a:t> </a:t>
            </a:r>
            <a:r>
              <a:rPr spc="-10" dirty="0" err="1">
                <a:solidFill>
                  <a:srgbClr val="474747"/>
                </a:solidFill>
                <a:latin typeface="Garamond" panose="02020404030301010803" pitchFamily="18" charset="0"/>
                <a:cs typeface="Roboto"/>
              </a:rPr>
              <a:t>programa</a:t>
            </a:r>
            <a:r>
              <a:rPr spc="-10" dirty="0">
                <a:solidFill>
                  <a:srgbClr val="474747"/>
                </a:solidFill>
                <a:latin typeface="Garamond" panose="02020404030301010803" pitchFamily="18" charset="0"/>
                <a:cs typeface="Roboto"/>
              </a:rPr>
              <a:t> </a:t>
            </a:r>
            <a:r>
              <a:rPr lang="es-ES" spc="-10" dirty="0">
                <a:solidFill>
                  <a:srgbClr val="474747"/>
                </a:solidFill>
                <a:latin typeface="Garamond" panose="02020404030301010803" pitchFamily="18" charset="0"/>
                <a:cs typeface="Roboto"/>
              </a:rPr>
              <a:t> desde </a:t>
            </a:r>
            <a:r>
              <a:rPr dirty="0" err="1">
                <a:solidFill>
                  <a:srgbClr val="474747"/>
                </a:solidFill>
                <a:latin typeface="Garamond" panose="02020404030301010803" pitchFamily="18" charset="0"/>
                <a:cs typeface="Roboto"/>
              </a:rPr>
              <a:t>febrero</a:t>
            </a:r>
            <a:r>
              <a:rPr spc="15" dirty="0">
                <a:solidFill>
                  <a:srgbClr val="474747"/>
                </a:solidFill>
                <a:latin typeface="Garamond" panose="02020404030301010803" pitchFamily="18" charset="0"/>
                <a:cs typeface="Roboto"/>
              </a:rPr>
              <a:t> </a:t>
            </a:r>
            <a:r>
              <a:rPr dirty="0">
                <a:solidFill>
                  <a:srgbClr val="474747"/>
                </a:solidFill>
                <a:latin typeface="Garamond" panose="02020404030301010803" pitchFamily="18" charset="0"/>
                <a:cs typeface="Roboto"/>
              </a:rPr>
              <a:t>a</a:t>
            </a:r>
            <a:r>
              <a:rPr spc="15" dirty="0">
                <a:solidFill>
                  <a:srgbClr val="474747"/>
                </a:solidFill>
                <a:latin typeface="Garamond" panose="02020404030301010803" pitchFamily="18" charset="0"/>
                <a:cs typeface="Roboto"/>
              </a:rPr>
              <a:t> </a:t>
            </a:r>
            <a:r>
              <a:rPr spc="-10" dirty="0">
                <a:solidFill>
                  <a:srgbClr val="474747"/>
                </a:solidFill>
                <a:latin typeface="Garamond" panose="02020404030301010803" pitchFamily="18" charset="0"/>
                <a:cs typeface="Roboto"/>
              </a:rPr>
              <a:t>a</a:t>
            </a:r>
            <a:r>
              <a:rPr lang="es-ES" spc="-10" dirty="0" err="1">
                <a:solidFill>
                  <a:srgbClr val="474747"/>
                </a:solidFill>
                <a:latin typeface="Garamond" panose="02020404030301010803" pitchFamily="18" charset="0"/>
                <a:cs typeface="Roboto"/>
              </a:rPr>
              <a:t>gosto</a:t>
            </a:r>
            <a:endParaRPr dirty="0">
              <a:latin typeface="Garamond" panose="02020404030301010803" pitchFamily="18" charset="0"/>
              <a:cs typeface="Roboto"/>
            </a:endParaRPr>
          </a:p>
        </p:txBody>
      </p:sp>
      <p:grpSp>
        <p:nvGrpSpPr>
          <p:cNvPr id="25" name="object 15">
            <a:extLst>
              <a:ext uri="{FF2B5EF4-FFF2-40B4-BE49-F238E27FC236}">
                <a16:creationId xmlns:a16="http://schemas.microsoft.com/office/drawing/2014/main" id="{ED8F0845-D152-295A-495A-6BFF7DD9B279}"/>
              </a:ext>
            </a:extLst>
          </p:cNvPr>
          <p:cNvGrpSpPr/>
          <p:nvPr/>
        </p:nvGrpSpPr>
        <p:grpSpPr>
          <a:xfrm>
            <a:off x="727075" y="2687835"/>
            <a:ext cx="13176250" cy="2910205"/>
            <a:chOff x="516458" y="2330362"/>
            <a:chExt cx="13176250" cy="2910205"/>
          </a:xfrm>
        </p:grpSpPr>
        <p:sp>
          <p:nvSpPr>
            <p:cNvPr id="26" name="object 16">
              <a:extLst>
                <a:ext uri="{FF2B5EF4-FFF2-40B4-BE49-F238E27FC236}">
                  <a16:creationId xmlns:a16="http://schemas.microsoft.com/office/drawing/2014/main" id="{DB3CAC5C-CA84-88B6-F64F-D43E51F73860}"/>
                </a:ext>
              </a:extLst>
            </p:cNvPr>
            <p:cNvSpPr/>
            <p:nvPr/>
          </p:nvSpPr>
          <p:spPr>
            <a:xfrm>
              <a:off x="529055" y="2342958"/>
              <a:ext cx="2720975" cy="1209675"/>
            </a:xfrm>
            <a:custGeom>
              <a:avLst/>
              <a:gdLst/>
              <a:ahLst/>
              <a:cxnLst/>
              <a:rect l="l" t="t" r="r" b="b"/>
              <a:pathLst>
                <a:path w="2720975" h="1209675">
                  <a:moveTo>
                    <a:pt x="0" y="1209269"/>
                  </a:moveTo>
                  <a:lnTo>
                    <a:pt x="0" y="0"/>
                  </a:lnTo>
                  <a:lnTo>
                    <a:pt x="2720855" y="0"/>
                  </a:lnTo>
                  <a:lnTo>
                    <a:pt x="2116220" y="302317"/>
                  </a:lnTo>
                  <a:lnTo>
                    <a:pt x="2116220" y="1209269"/>
                  </a:lnTo>
                  <a:lnTo>
                    <a:pt x="0" y="1209269"/>
                  </a:lnTo>
                  <a:close/>
                </a:path>
              </a:pathLst>
            </a:custGeom>
            <a:ln w="25193">
              <a:solidFill>
                <a:srgbClr val="DFCB14"/>
              </a:solidFill>
            </a:ln>
          </p:spPr>
          <p:txBody>
            <a:bodyPr wrap="square" lIns="0" tIns="0" rIns="0" bIns="0" rtlCol="0"/>
            <a:lstStyle/>
            <a:p>
              <a:endParaRPr>
                <a:latin typeface="Garamond" panose="02020404030301010803" pitchFamily="18" charset="0"/>
              </a:endParaRPr>
            </a:p>
          </p:txBody>
        </p:sp>
        <p:sp>
          <p:nvSpPr>
            <p:cNvPr id="27" name="object 17">
              <a:extLst>
                <a:ext uri="{FF2B5EF4-FFF2-40B4-BE49-F238E27FC236}">
                  <a16:creationId xmlns:a16="http://schemas.microsoft.com/office/drawing/2014/main" id="{86DF0B5C-030B-5641-14DC-19B83FBE60D4}"/>
                </a:ext>
              </a:extLst>
            </p:cNvPr>
            <p:cNvSpPr/>
            <p:nvPr/>
          </p:nvSpPr>
          <p:spPr>
            <a:xfrm>
              <a:off x="2645277" y="2342958"/>
              <a:ext cx="2720975" cy="1511935"/>
            </a:xfrm>
            <a:custGeom>
              <a:avLst/>
              <a:gdLst/>
              <a:ahLst/>
              <a:cxnLst/>
              <a:rect l="l" t="t" r="r" b="b"/>
              <a:pathLst>
                <a:path w="2720975" h="1511935">
                  <a:moveTo>
                    <a:pt x="0" y="1511586"/>
                  </a:moveTo>
                  <a:lnTo>
                    <a:pt x="0" y="302317"/>
                  </a:lnTo>
                  <a:lnTo>
                    <a:pt x="2720855" y="302317"/>
                  </a:lnTo>
                  <a:lnTo>
                    <a:pt x="2116220" y="604634"/>
                  </a:lnTo>
                  <a:lnTo>
                    <a:pt x="2116220" y="1511586"/>
                  </a:lnTo>
                  <a:lnTo>
                    <a:pt x="0" y="1511586"/>
                  </a:lnTo>
                  <a:close/>
                </a:path>
                <a:path w="2720975" h="1511935">
                  <a:moveTo>
                    <a:pt x="604634" y="0"/>
                  </a:moveTo>
                  <a:lnTo>
                    <a:pt x="604634" y="302317"/>
                  </a:lnTo>
                  <a:lnTo>
                    <a:pt x="0" y="302317"/>
                  </a:lnTo>
                  <a:lnTo>
                    <a:pt x="604634" y="0"/>
                  </a:lnTo>
                  <a:close/>
                </a:path>
              </a:pathLst>
            </a:custGeom>
            <a:ln w="25193">
              <a:solidFill>
                <a:srgbClr val="DE8431"/>
              </a:solidFill>
            </a:ln>
          </p:spPr>
          <p:txBody>
            <a:bodyPr wrap="square" lIns="0" tIns="0" rIns="0" bIns="0" rtlCol="0"/>
            <a:lstStyle/>
            <a:p>
              <a:endParaRPr>
                <a:latin typeface="Garamond" panose="02020404030301010803" pitchFamily="18" charset="0"/>
              </a:endParaRPr>
            </a:p>
          </p:txBody>
        </p:sp>
        <p:sp>
          <p:nvSpPr>
            <p:cNvPr id="28" name="object 18">
              <a:extLst>
                <a:ext uri="{FF2B5EF4-FFF2-40B4-BE49-F238E27FC236}">
                  <a16:creationId xmlns:a16="http://schemas.microsoft.com/office/drawing/2014/main" id="{E1A35CBA-8D68-F349-1BE1-883D9FCA46D4}"/>
                </a:ext>
              </a:extLst>
            </p:cNvPr>
            <p:cNvSpPr/>
            <p:nvPr/>
          </p:nvSpPr>
          <p:spPr>
            <a:xfrm>
              <a:off x="4761498" y="2645276"/>
              <a:ext cx="2720975" cy="1511935"/>
            </a:xfrm>
            <a:custGeom>
              <a:avLst/>
              <a:gdLst/>
              <a:ahLst/>
              <a:cxnLst/>
              <a:rect l="l" t="t" r="r" b="b"/>
              <a:pathLst>
                <a:path w="2720975" h="1511935">
                  <a:moveTo>
                    <a:pt x="0" y="1511586"/>
                  </a:moveTo>
                  <a:lnTo>
                    <a:pt x="0" y="302317"/>
                  </a:lnTo>
                  <a:lnTo>
                    <a:pt x="2720855" y="302317"/>
                  </a:lnTo>
                  <a:lnTo>
                    <a:pt x="2116220" y="604634"/>
                  </a:lnTo>
                  <a:lnTo>
                    <a:pt x="2116220" y="1511586"/>
                  </a:lnTo>
                  <a:lnTo>
                    <a:pt x="0" y="1511586"/>
                  </a:lnTo>
                  <a:close/>
                </a:path>
                <a:path w="2720975" h="1511935">
                  <a:moveTo>
                    <a:pt x="604634" y="0"/>
                  </a:moveTo>
                  <a:lnTo>
                    <a:pt x="604634" y="302317"/>
                  </a:lnTo>
                  <a:lnTo>
                    <a:pt x="1" y="302317"/>
                  </a:lnTo>
                  <a:lnTo>
                    <a:pt x="604634" y="0"/>
                  </a:lnTo>
                  <a:close/>
                </a:path>
              </a:pathLst>
            </a:custGeom>
            <a:ln w="25193">
              <a:solidFill>
                <a:srgbClr val="E55752"/>
              </a:solidFill>
            </a:ln>
          </p:spPr>
          <p:txBody>
            <a:bodyPr wrap="square" lIns="0" tIns="0" rIns="0" bIns="0" rtlCol="0"/>
            <a:lstStyle/>
            <a:p>
              <a:endParaRPr>
                <a:latin typeface="Garamond" panose="02020404030301010803" pitchFamily="18" charset="0"/>
              </a:endParaRPr>
            </a:p>
          </p:txBody>
        </p:sp>
        <p:sp>
          <p:nvSpPr>
            <p:cNvPr id="29" name="object 19">
              <a:extLst>
                <a:ext uri="{FF2B5EF4-FFF2-40B4-BE49-F238E27FC236}">
                  <a16:creationId xmlns:a16="http://schemas.microsoft.com/office/drawing/2014/main" id="{F4A7DF02-9793-4D80-67DF-FEDECD5A0F43}"/>
                </a:ext>
              </a:extLst>
            </p:cNvPr>
            <p:cNvSpPr/>
            <p:nvPr/>
          </p:nvSpPr>
          <p:spPr>
            <a:xfrm>
              <a:off x="6877720" y="2947594"/>
              <a:ext cx="2720975" cy="1511935"/>
            </a:xfrm>
            <a:custGeom>
              <a:avLst/>
              <a:gdLst/>
              <a:ahLst/>
              <a:cxnLst/>
              <a:rect l="l" t="t" r="r" b="b"/>
              <a:pathLst>
                <a:path w="2720975" h="1511935">
                  <a:moveTo>
                    <a:pt x="0" y="302317"/>
                  </a:moveTo>
                  <a:lnTo>
                    <a:pt x="0" y="1511586"/>
                  </a:lnTo>
                  <a:lnTo>
                    <a:pt x="2116220" y="1511586"/>
                  </a:lnTo>
                  <a:lnTo>
                    <a:pt x="2116220" y="604634"/>
                  </a:lnTo>
                  <a:lnTo>
                    <a:pt x="2720855" y="302317"/>
                  </a:lnTo>
                  <a:lnTo>
                    <a:pt x="0" y="302317"/>
                  </a:lnTo>
                  <a:close/>
                </a:path>
                <a:path w="2720975" h="1511935">
                  <a:moveTo>
                    <a:pt x="604633" y="0"/>
                  </a:moveTo>
                  <a:lnTo>
                    <a:pt x="604633" y="302317"/>
                  </a:lnTo>
                  <a:lnTo>
                    <a:pt x="0" y="302317"/>
                  </a:lnTo>
                  <a:lnTo>
                    <a:pt x="604633" y="0"/>
                  </a:lnTo>
                  <a:close/>
                </a:path>
              </a:pathLst>
            </a:custGeom>
            <a:ln w="25193">
              <a:solidFill>
                <a:srgbClr val="DE58A9"/>
              </a:solidFill>
            </a:ln>
          </p:spPr>
          <p:txBody>
            <a:bodyPr wrap="square" lIns="0" tIns="0" rIns="0" bIns="0" rtlCol="0"/>
            <a:lstStyle/>
            <a:p>
              <a:endParaRPr>
                <a:latin typeface="Garamond" panose="02020404030301010803" pitchFamily="18" charset="0"/>
              </a:endParaRPr>
            </a:p>
          </p:txBody>
        </p:sp>
        <p:sp>
          <p:nvSpPr>
            <p:cNvPr id="30" name="object 20">
              <a:extLst>
                <a:ext uri="{FF2B5EF4-FFF2-40B4-BE49-F238E27FC236}">
                  <a16:creationId xmlns:a16="http://schemas.microsoft.com/office/drawing/2014/main" id="{EB23CB78-0835-EC2E-33D5-13B0594C723D}"/>
                </a:ext>
              </a:extLst>
            </p:cNvPr>
            <p:cNvSpPr/>
            <p:nvPr/>
          </p:nvSpPr>
          <p:spPr>
            <a:xfrm>
              <a:off x="8993939" y="3249911"/>
              <a:ext cx="2720975" cy="1511935"/>
            </a:xfrm>
            <a:custGeom>
              <a:avLst/>
              <a:gdLst/>
              <a:ahLst/>
              <a:cxnLst/>
              <a:rect l="l" t="t" r="r" b="b"/>
              <a:pathLst>
                <a:path w="2720975" h="1511935">
                  <a:moveTo>
                    <a:pt x="1" y="1511586"/>
                  </a:moveTo>
                  <a:lnTo>
                    <a:pt x="1" y="302317"/>
                  </a:lnTo>
                  <a:lnTo>
                    <a:pt x="2720857" y="302317"/>
                  </a:lnTo>
                  <a:lnTo>
                    <a:pt x="2116222" y="604634"/>
                  </a:lnTo>
                  <a:lnTo>
                    <a:pt x="2116222" y="1511586"/>
                  </a:lnTo>
                  <a:lnTo>
                    <a:pt x="1" y="1511586"/>
                  </a:lnTo>
                  <a:close/>
                </a:path>
                <a:path w="2720975" h="1511935">
                  <a:moveTo>
                    <a:pt x="604635" y="0"/>
                  </a:moveTo>
                  <a:lnTo>
                    <a:pt x="604635" y="302317"/>
                  </a:lnTo>
                  <a:lnTo>
                    <a:pt x="0" y="302317"/>
                  </a:lnTo>
                  <a:lnTo>
                    <a:pt x="604635" y="0"/>
                  </a:lnTo>
                  <a:close/>
                </a:path>
              </a:pathLst>
            </a:custGeom>
            <a:ln w="25193">
              <a:solidFill>
                <a:srgbClr val="B95DE5"/>
              </a:solidFill>
            </a:ln>
          </p:spPr>
          <p:txBody>
            <a:bodyPr wrap="square" lIns="0" tIns="0" rIns="0" bIns="0" rtlCol="0"/>
            <a:lstStyle/>
            <a:p>
              <a:endParaRPr>
                <a:latin typeface="Garamond" panose="02020404030301010803" pitchFamily="18" charset="0"/>
              </a:endParaRPr>
            </a:p>
          </p:txBody>
        </p:sp>
        <p:sp>
          <p:nvSpPr>
            <p:cNvPr id="31" name="object 21">
              <a:extLst>
                <a:ext uri="{FF2B5EF4-FFF2-40B4-BE49-F238E27FC236}">
                  <a16:creationId xmlns:a16="http://schemas.microsoft.com/office/drawing/2014/main" id="{ED14C6E6-84F9-CAC0-1D85-533F73DDFAD0}"/>
                </a:ext>
              </a:extLst>
            </p:cNvPr>
            <p:cNvSpPr/>
            <p:nvPr/>
          </p:nvSpPr>
          <p:spPr>
            <a:xfrm>
              <a:off x="11110160" y="3552228"/>
              <a:ext cx="2569845" cy="1675764"/>
            </a:xfrm>
            <a:custGeom>
              <a:avLst/>
              <a:gdLst/>
              <a:ahLst/>
              <a:cxnLst/>
              <a:rect l="l" t="t" r="r" b="b"/>
              <a:pathLst>
                <a:path w="2569844" h="1675764">
                  <a:moveTo>
                    <a:pt x="0" y="1511586"/>
                  </a:moveTo>
                  <a:lnTo>
                    <a:pt x="0" y="302317"/>
                  </a:lnTo>
                  <a:lnTo>
                    <a:pt x="1965062" y="302317"/>
                  </a:lnTo>
                  <a:lnTo>
                    <a:pt x="1965062" y="151158"/>
                  </a:lnTo>
                  <a:lnTo>
                    <a:pt x="2569696" y="906951"/>
                  </a:lnTo>
                  <a:lnTo>
                    <a:pt x="1965062" y="1675341"/>
                  </a:lnTo>
                  <a:lnTo>
                    <a:pt x="1965062" y="1511586"/>
                  </a:lnTo>
                  <a:lnTo>
                    <a:pt x="0" y="1511586"/>
                  </a:lnTo>
                  <a:close/>
                </a:path>
                <a:path w="2569844" h="1675764">
                  <a:moveTo>
                    <a:pt x="604634" y="0"/>
                  </a:moveTo>
                  <a:lnTo>
                    <a:pt x="604634" y="302317"/>
                  </a:lnTo>
                  <a:lnTo>
                    <a:pt x="0" y="302317"/>
                  </a:lnTo>
                  <a:lnTo>
                    <a:pt x="604634" y="0"/>
                  </a:lnTo>
                  <a:close/>
                </a:path>
              </a:pathLst>
            </a:custGeom>
            <a:ln w="25193">
              <a:solidFill>
                <a:srgbClr val="7F64EA"/>
              </a:solidFill>
            </a:ln>
          </p:spPr>
          <p:txBody>
            <a:bodyPr wrap="square" lIns="0" tIns="0" rIns="0" bIns="0" rtlCol="0"/>
            <a:lstStyle/>
            <a:p>
              <a:endParaRPr>
                <a:latin typeface="Garamond" panose="02020404030301010803" pitchFamily="18" charset="0"/>
              </a:endParaRPr>
            </a:p>
          </p:txBody>
        </p:sp>
      </p:grpSp>
      <p:sp>
        <p:nvSpPr>
          <p:cNvPr id="32" name="object 8">
            <a:extLst>
              <a:ext uri="{FF2B5EF4-FFF2-40B4-BE49-F238E27FC236}">
                <a16:creationId xmlns:a16="http://schemas.microsoft.com/office/drawing/2014/main" id="{BA3CE4D0-8B90-D658-44D2-AFF28649C707}"/>
              </a:ext>
            </a:extLst>
          </p:cNvPr>
          <p:cNvSpPr txBox="1"/>
          <p:nvPr/>
        </p:nvSpPr>
        <p:spPr>
          <a:xfrm>
            <a:off x="918693" y="5854311"/>
            <a:ext cx="1772107" cy="866071"/>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Fanny Rubiano y Diana </a:t>
            </a:r>
            <a:endParaRPr dirty="0">
              <a:latin typeface="Garamond" panose="02020404030301010803" pitchFamily="18" charset="0"/>
              <a:cs typeface="Roboto"/>
            </a:endParaRPr>
          </a:p>
        </p:txBody>
      </p:sp>
      <p:cxnSp>
        <p:nvCxnSpPr>
          <p:cNvPr id="34" name="Conector recto de flecha 33">
            <a:extLst>
              <a:ext uri="{FF2B5EF4-FFF2-40B4-BE49-F238E27FC236}">
                <a16:creationId xmlns:a16="http://schemas.microsoft.com/office/drawing/2014/main" id="{52D938F0-3223-3EC3-1823-C2DC45F9E094}"/>
              </a:ext>
            </a:extLst>
          </p:cNvPr>
          <p:cNvCxnSpPr/>
          <p:nvPr/>
        </p:nvCxnSpPr>
        <p:spPr>
          <a:xfrm>
            <a:off x="1706273" y="5493148"/>
            <a:ext cx="0" cy="290823"/>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35" name="object 8">
            <a:extLst>
              <a:ext uri="{FF2B5EF4-FFF2-40B4-BE49-F238E27FC236}">
                <a16:creationId xmlns:a16="http://schemas.microsoft.com/office/drawing/2014/main" id="{1239B87D-C6E7-D1AE-DC7E-92533A0A335A}"/>
              </a:ext>
            </a:extLst>
          </p:cNvPr>
          <p:cNvSpPr txBox="1"/>
          <p:nvPr/>
        </p:nvSpPr>
        <p:spPr>
          <a:xfrm>
            <a:off x="3094163" y="5860988"/>
            <a:ext cx="1772107" cy="583558"/>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Fanny y Diana </a:t>
            </a:r>
            <a:endParaRPr dirty="0">
              <a:latin typeface="Garamond" panose="02020404030301010803" pitchFamily="18" charset="0"/>
              <a:cs typeface="Roboto"/>
            </a:endParaRPr>
          </a:p>
        </p:txBody>
      </p:sp>
      <p:cxnSp>
        <p:nvCxnSpPr>
          <p:cNvPr id="36" name="Conector recto de flecha 35">
            <a:extLst>
              <a:ext uri="{FF2B5EF4-FFF2-40B4-BE49-F238E27FC236}">
                <a16:creationId xmlns:a16="http://schemas.microsoft.com/office/drawing/2014/main" id="{FC1FD148-1FC4-4CF8-5EE4-0602C5B77867}"/>
              </a:ext>
            </a:extLst>
          </p:cNvPr>
          <p:cNvCxnSpPr/>
          <p:nvPr/>
        </p:nvCxnSpPr>
        <p:spPr>
          <a:xfrm>
            <a:off x="3881743" y="5499825"/>
            <a:ext cx="0" cy="290823"/>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37" name="object 8">
            <a:extLst>
              <a:ext uri="{FF2B5EF4-FFF2-40B4-BE49-F238E27FC236}">
                <a16:creationId xmlns:a16="http://schemas.microsoft.com/office/drawing/2014/main" id="{C93C7439-F43C-4E0E-FA13-2AF59FC9A77C}"/>
              </a:ext>
            </a:extLst>
          </p:cNvPr>
          <p:cNvSpPr txBox="1"/>
          <p:nvPr/>
        </p:nvSpPr>
        <p:spPr>
          <a:xfrm>
            <a:off x="5250699" y="6437492"/>
            <a:ext cx="1772107" cy="583558"/>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Fanny y Diana </a:t>
            </a:r>
            <a:endParaRPr dirty="0">
              <a:latin typeface="Garamond" panose="02020404030301010803" pitchFamily="18" charset="0"/>
              <a:cs typeface="Roboto"/>
            </a:endParaRPr>
          </a:p>
        </p:txBody>
      </p:sp>
      <p:cxnSp>
        <p:nvCxnSpPr>
          <p:cNvPr id="38" name="Conector recto de flecha 37">
            <a:extLst>
              <a:ext uri="{FF2B5EF4-FFF2-40B4-BE49-F238E27FC236}">
                <a16:creationId xmlns:a16="http://schemas.microsoft.com/office/drawing/2014/main" id="{6EE53316-5D97-B607-4345-F6F0EA319F57}"/>
              </a:ext>
            </a:extLst>
          </p:cNvPr>
          <p:cNvCxnSpPr/>
          <p:nvPr/>
        </p:nvCxnSpPr>
        <p:spPr>
          <a:xfrm>
            <a:off x="6038279" y="6076329"/>
            <a:ext cx="0" cy="290823"/>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39" name="object 8">
            <a:extLst>
              <a:ext uri="{FF2B5EF4-FFF2-40B4-BE49-F238E27FC236}">
                <a16:creationId xmlns:a16="http://schemas.microsoft.com/office/drawing/2014/main" id="{7F058106-C9C4-F74D-6EE7-31DDD737916B}"/>
              </a:ext>
            </a:extLst>
          </p:cNvPr>
          <p:cNvSpPr txBox="1"/>
          <p:nvPr/>
        </p:nvSpPr>
        <p:spPr>
          <a:xfrm>
            <a:off x="7749362" y="2600128"/>
            <a:ext cx="1772107" cy="583558"/>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Fanny y Diana </a:t>
            </a:r>
            <a:endParaRPr dirty="0">
              <a:latin typeface="Garamond" panose="02020404030301010803" pitchFamily="18" charset="0"/>
              <a:cs typeface="Roboto"/>
            </a:endParaRPr>
          </a:p>
        </p:txBody>
      </p:sp>
      <p:sp>
        <p:nvSpPr>
          <p:cNvPr id="41" name="object 8">
            <a:extLst>
              <a:ext uri="{FF2B5EF4-FFF2-40B4-BE49-F238E27FC236}">
                <a16:creationId xmlns:a16="http://schemas.microsoft.com/office/drawing/2014/main" id="{B9476922-9565-70FA-3393-1F96AC9835D7}"/>
              </a:ext>
            </a:extLst>
          </p:cNvPr>
          <p:cNvSpPr txBox="1"/>
          <p:nvPr/>
        </p:nvSpPr>
        <p:spPr>
          <a:xfrm>
            <a:off x="9997052" y="2960543"/>
            <a:ext cx="1772107" cy="583558"/>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Leonela Blanco</a:t>
            </a:r>
            <a:endParaRPr dirty="0">
              <a:latin typeface="Garamond" panose="02020404030301010803" pitchFamily="18" charset="0"/>
              <a:cs typeface="Roboto"/>
            </a:endParaRPr>
          </a:p>
        </p:txBody>
      </p:sp>
      <p:cxnSp>
        <p:nvCxnSpPr>
          <p:cNvPr id="44" name="Conector recto de flecha 43">
            <a:extLst>
              <a:ext uri="{FF2B5EF4-FFF2-40B4-BE49-F238E27FC236}">
                <a16:creationId xmlns:a16="http://schemas.microsoft.com/office/drawing/2014/main" id="{FA881809-DBB6-F027-4C39-223A0BD46CF3}"/>
              </a:ext>
            </a:extLst>
          </p:cNvPr>
          <p:cNvCxnSpPr>
            <a:cxnSpLocks/>
          </p:cNvCxnSpPr>
          <p:nvPr/>
        </p:nvCxnSpPr>
        <p:spPr>
          <a:xfrm flipV="1">
            <a:off x="10886629" y="3541359"/>
            <a:ext cx="0" cy="302318"/>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
        <p:nvSpPr>
          <p:cNvPr id="47" name="object 8">
            <a:extLst>
              <a:ext uri="{FF2B5EF4-FFF2-40B4-BE49-F238E27FC236}">
                <a16:creationId xmlns:a16="http://schemas.microsoft.com/office/drawing/2014/main" id="{694E51EA-D2B3-7A1F-5890-83CDD0F30864}"/>
              </a:ext>
            </a:extLst>
          </p:cNvPr>
          <p:cNvSpPr txBox="1"/>
          <p:nvPr/>
        </p:nvSpPr>
        <p:spPr>
          <a:xfrm>
            <a:off x="12137097" y="3248795"/>
            <a:ext cx="1772107" cy="583558"/>
          </a:xfrm>
          <a:prstGeom prst="rect">
            <a:avLst/>
          </a:prstGeom>
          <a:ln>
            <a:solidFill>
              <a:srgbClr val="FF0000"/>
            </a:solidFill>
          </a:ln>
        </p:spPr>
        <p:txBody>
          <a:bodyPr vert="horz" wrap="square" lIns="0" tIns="11430" rIns="0" bIns="0" rtlCol="0">
            <a:spAutoFit/>
          </a:bodyPr>
          <a:lstStyle/>
          <a:p>
            <a:pPr marL="12700" marR="5080" algn="ctr">
              <a:lnSpc>
                <a:spcPct val="101699"/>
              </a:lnSpc>
              <a:spcBef>
                <a:spcPts val="90"/>
              </a:spcBef>
            </a:pPr>
            <a:r>
              <a:rPr lang="es-ES" spc="-10" dirty="0">
                <a:solidFill>
                  <a:srgbClr val="474747"/>
                </a:solidFill>
                <a:latin typeface="Garamond" panose="02020404030301010803" pitchFamily="18" charset="0"/>
                <a:cs typeface="Roboto"/>
              </a:rPr>
              <a:t>Responsables:</a:t>
            </a:r>
          </a:p>
          <a:p>
            <a:pPr marL="12700" marR="5080" algn="ctr">
              <a:lnSpc>
                <a:spcPct val="101699"/>
              </a:lnSpc>
              <a:spcBef>
                <a:spcPts val="90"/>
              </a:spcBef>
            </a:pPr>
            <a:r>
              <a:rPr lang="es-ES" spc="-10" dirty="0">
                <a:solidFill>
                  <a:srgbClr val="474747"/>
                </a:solidFill>
                <a:latin typeface="Garamond" panose="02020404030301010803" pitchFamily="18" charset="0"/>
                <a:cs typeface="Roboto"/>
              </a:rPr>
              <a:t>Leonela Blanco</a:t>
            </a:r>
            <a:endParaRPr dirty="0">
              <a:latin typeface="Garamond" panose="02020404030301010803" pitchFamily="18" charset="0"/>
              <a:cs typeface="Roboto"/>
            </a:endParaRPr>
          </a:p>
        </p:txBody>
      </p:sp>
      <p:cxnSp>
        <p:nvCxnSpPr>
          <p:cNvPr id="48" name="Conector recto de flecha 47">
            <a:extLst>
              <a:ext uri="{FF2B5EF4-FFF2-40B4-BE49-F238E27FC236}">
                <a16:creationId xmlns:a16="http://schemas.microsoft.com/office/drawing/2014/main" id="{B02141C4-CE57-7F43-7543-57C29F7C3B04}"/>
              </a:ext>
            </a:extLst>
          </p:cNvPr>
          <p:cNvCxnSpPr>
            <a:cxnSpLocks/>
          </p:cNvCxnSpPr>
          <p:nvPr/>
        </p:nvCxnSpPr>
        <p:spPr>
          <a:xfrm flipV="1">
            <a:off x="13026674" y="3829611"/>
            <a:ext cx="0" cy="302318"/>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cxnSp>
        <p:nvCxnSpPr>
          <p:cNvPr id="49" name="Conector recto de flecha 48">
            <a:extLst>
              <a:ext uri="{FF2B5EF4-FFF2-40B4-BE49-F238E27FC236}">
                <a16:creationId xmlns:a16="http://schemas.microsoft.com/office/drawing/2014/main" id="{BF43129B-A0C8-E540-F33E-64D4D819A8FD}"/>
              </a:ext>
            </a:extLst>
          </p:cNvPr>
          <p:cNvCxnSpPr>
            <a:cxnSpLocks/>
          </p:cNvCxnSpPr>
          <p:nvPr/>
        </p:nvCxnSpPr>
        <p:spPr>
          <a:xfrm flipV="1">
            <a:off x="8534980" y="3248795"/>
            <a:ext cx="0" cy="302318"/>
          </a:xfrm>
          <a:prstGeom prst="straightConnector1">
            <a:avLst/>
          </a:prstGeom>
          <a:ln w="38100">
            <a:tailEnd type="triangle"/>
          </a:ln>
        </p:spPr>
        <p:style>
          <a:lnRef idx="3">
            <a:schemeClr val="accent2"/>
          </a:lnRef>
          <a:fillRef idx="0">
            <a:schemeClr val="accent2"/>
          </a:fillRef>
          <a:effectRef idx="2">
            <a:schemeClr val="accent2"/>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object 7">
            <a:extLst>
              <a:ext uri="{FF2B5EF4-FFF2-40B4-BE49-F238E27FC236}">
                <a16:creationId xmlns:a16="http://schemas.microsoft.com/office/drawing/2014/main" id="{B9F9BE0F-97F6-74FF-A26C-02702330C442}"/>
              </a:ext>
            </a:extLst>
          </p:cNvPr>
          <p:cNvGrpSpPr/>
          <p:nvPr/>
        </p:nvGrpSpPr>
        <p:grpSpPr>
          <a:xfrm>
            <a:off x="6036235" y="629748"/>
            <a:ext cx="1809886" cy="1802735"/>
            <a:chOff x="6288829" y="1621806"/>
            <a:chExt cx="1537335" cy="1159510"/>
          </a:xfrm>
        </p:grpSpPr>
        <p:sp>
          <p:nvSpPr>
            <p:cNvPr id="54" name="object 8">
              <a:extLst>
                <a:ext uri="{FF2B5EF4-FFF2-40B4-BE49-F238E27FC236}">
                  <a16:creationId xmlns:a16="http://schemas.microsoft.com/office/drawing/2014/main" id="{9CBF1176-C9EE-C375-1ED4-77078EC2C6F5}"/>
                </a:ext>
              </a:extLst>
            </p:cNvPr>
            <p:cNvSpPr/>
            <p:nvPr/>
          </p:nvSpPr>
          <p:spPr>
            <a:xfrm>
              <a:off x="6301426" y="1634402"/>
              <a:ext cx="1511935" cy="1134110"/>
            </a:xfrm>
            <a:custGeom>
              <a:avLst/>
              <a:gdLst/>
              <a:ahLst/>
              <a:cxnLst/>
              <a:rect l="l" t="t" r="r" b="b"/>
              <a:pathLst>
                <a:path w="1511934" h="1134110">
                  <a:moveTo>
                    <a:pt x="1511586" y="755793"/>
                  </a:moveTo>
                  <a:lnTo>
                    <a:pt x="1504162" y="792566"/>
                  </a:lnTo>
                  <a:lnTo>
                    <a:pt x="1483915" y="822596"/>
                  </a:lnTo>
                  <a:lnTo>
                    <a:pt x="1453885" y="842843"/>
                  </a:lnTo>
                  <a:lnTo>
                    <a:pt x="1417112" y="850267"/>
                  </a:lnTo>
                  <a:lnTo>
                    <a:pt x="1039215" y="850267"/>
                  </a:lnTo>
                  <a:lnTo>
                    <a:pt x="755793" y="1133689"/>
                  </a:lnTo>
                  <a:lnTo>
                    <a:pt x="755793" y="850267"/>
                  </a:lnTo>
                  <a:lnTo>
                    <a:pt x="94474" y="850267"/>
                  </a:lnTo>
                  <a:lnTo>
                    <a:pt x="57700" y="842843"/>
                  </a:lnTo>
                  <a:lnTo>
                    <a:pt x="27670" y="822596"/>
                  </a:lnTo>
                  <a:lnTo>
                    <a:pt x="7424" y="792566"/>
                  </a:lnTo>
                  <a:lnTo>
                    <a:pt x="0" y="755793"/>
                  </a:lnTo>
                  <a:lnTo>
                    <a:pt x="0" y="94474"/>
                  </a:lnTo>
                  <a:lnTo>
                    <a:pt x="7424" y="57700"/>
                  </a:lnTo>
                  <a:lnTo>
                    <a:pt x="27670" y="27670"/>
                  </a:lnTo>
                  <a:lnTo>
                    <a:pt x="57700" y="7424"/>
                  </a:lnTo>
                  <a:lnTo>
                    <a:pt x="94474" y="0"/>
                  </a:lnTo>
                  <a:lnTo>
                    <a:pt x="1417112" y="0"/>
                  </a:lnTo>
                  <a:lnTo>
                    <a:pt x="1453885" y="7424"/>
                  </a:lnTo>
                  <a:lnTo>
                    <a:pt x="1483915" y="27670"/>
                  </a:lnTo>
                  <a:lnTo>
                    <a:pt x="1504162" y="57700"/>
                  </a:lnTo>
                  <a:lnTo>
                    <a:pt x="1511586" y="94474"/>
                  </a:lnTo>
                  <a:lnTo>
                    <a:pt x="1511586" y="755793"/>
                  </a:lnTo>
                  <a:close/>
                </a:path>
                <a:path w="1511934" h="1134110">
                  <a:moveTo>
                    <a:pt x="614081" y="330659"/>
                  </a:moveTo>
                  <a:lnTo>
                    <a:pt x="621306" y="285867"/>
                  </a:lnTo>
                  <a:lnTo>
                    <a:pt x="641424" y="246966"/>
                  </a:lnTo>
                  <a:lnTo>
                    <a:pt x="672100" y="216290"/>
                  </a:lnTo>
                  <a:lnTo>
                    <a:pt x="711001" y="196172"/>
                  </a:lnTo>
                  <a:lnTo>
                    <a:pt x="755793" y="188948"/>
                  </a:lnTo>
                  <a:lnTo>
                    <a:pt x="800584" y="196172"/>
                  </a:lnTo>
                  <a:lnTo>
                    <a:pt x="839486" y="216290"/>
                  </a:lnTo>
                  <a:lnTo>
                    <a:pt x="870162" y="246966"/>
                  </a:lnTo>
                  <a:lnTo>
                    <a:pt x="890279" y="285867"/>
                  </a:lnTo>
                  <a:lnTo>
                    <a:pt x="897504" y="330659"/>
                  </a:lnTo>
                  <a:lnTo>
                    <a:pt x="890279" y="375451"/>
                  </a:lnTo>
                  <a:lnTo>
                    <a:pt x="870162" y="414352"/>
                  </a:lnTo>
                  <a:lnTo>
                    <a:pt x="839486" y="445028"/>
                  </a:lnTo>
                  <a:lnTo>
                    <a:pt x="800584" y="465146"/>
                  </a:lnTo>
                  <a:lnTo>
                    <a:pt x="755793" y="472370"/>
                  </a:lnTo>
                </a:path>
              </a:pathLst>
            </a:custGeom>
            <a:ln w="25193">
              <a:solidFill>
                <a:srgbClr val="876AFF"/>
              </a:solidFill>
            </a:ln>
          </p:spPr>
          <p:txBody>
            <a:bodyPr wrap="square" lIns="0" tIns="0" rIns="0" bIns="0" rtlCol="0"/>
            <a:lstStyle/>
            <a:p>
              <a:endParaRPr dirty="0">
                <a:latin typeface="Garamond" panose="02020404030301010803" pitchFamily="18" charset="0"/>
              </a:endParaRPr>
            </a:p>
          </p:txBody>
        </p:sp>
        <p:pic>
          <p:nvPicPr>
            <p:cNvPr id="55" name="object 9">
              <a:extLst>
                <a:ext uri="{FF2B5EF4-FFF2-40B4-BE49-F238E27FC236}">
                  <a16:creationId xmlns:a16="http://schemas.microsoft.com/office/drawing/2014/main" id="{B5E4638B-E937-708A-6E67-C960DB5726E5}"/>
                </a:ext>
              </a:extLst>
            </p:cNvPr>
            <p:cNvPicPr/>
            <p:nvPr/>
          </p:nvPicPr>
          <p:blipFill>
            <a:blip r:embed="rId3" cstate="print"/>
            <a:stretch>
              <a:fillRect/>
            </a:stretch>
          </p:blipFill>
          <p:spPr>
            <a:xfrm>
              <a:off x="7021004" y="2235888"/>
              <a:ext cx="72430" cy="72430"/>
            </a:xfrm>
            <a:prstGeom prst="rect">
              <a:avLst/>
            </a:prstGeom>
          </p:spPr>
        </p:pic>
      </p:grpSp>
      <p:sp>
        <p:nvSpPr>
          <p:cNvPr id="56" name="object 2">
            <a:extLst>
              <a:ext uri="{FF2B5EF4-FFF2-40B4-BE49-F238E27FC236}">
                <a16:creationId xmlns:a16="http://schemas.microsoft.com/office/drawing/2014/main" id="{3E9A2058-7FB6-832F-2655-68E67D7C1F91}"/>
              </a:ext>
            </a:extLst>
          </p:cNvPr>
          <p:cNvSpPr txBox="1"/>
          <p:nvPr/>
        </p:nvSpPr>
        <p:spPr>
          <a:xfrm>
            <a:off x="589921" y="4077060"/>
            <a:ext cx="13303623" cy="820002"/>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a:ln/>
        </p:spPr>
        <p:txBody>
          <a:bodyPr wrap="none" lIns="0" tIns="0" rIns="0" bIns="0" rtlCol="0" anchor="t"/>
          <a:lstStyle>
            <a:defPPr>
              <a:defRPr lang="es-CO"/>
            </a:defPPr>
            <a:lvl1pPr algn="ctr">
              <a:lnSpc>
                <a:spcPts val="5650"/>
              </a:lnSpc>
              <a:defRPr sz="4400" b="1">
                <a:solidFill>
                  <a:srgbClr val="272525"/>
                </a:solidFill>
                <a:latin typeface="Petrona Bold" pitchFamily="34" charset="0"/>
                <a:ea typeface="Petrona Bold" pitchFamily="34" charset="-122"/>
              </a:defRPr>
            </a:lvl1pPr>
          </a:lstStyle>
          <a:p>
            <a:r>
              <a:rPr dirty="0">
                <a:latin typeface="Garamond" panose="02020404030301010803" pitchFamily="18" charset="0"/>
              </a:rPr>
              <a:t>FORMULACIONES PROYECTADAS 2025</a:t>
            </a:r>
            <a:endParaRPr lang="es-CO" dirty="0">
              <a:latin typeface="Garamond" panose="02020404030301010803" pitchFamily="18" charset="0"/>
            </a:endParaRPr>
          </a:p>
        </p:txBody>
      </p:sp>
      <p:sp>
        <p:nvSpPr>
          <p:cNvPr id="57" name="object 3">
            <a:extLst>
              <a:ext uri="{FF2B5EF4-FFF2-40B4-BE49-F238E27FC236}">
                <a16:creationId xmlns:a16="http://schemas.microsoft.com/office/drawing/2014/main" id="{B0E33A28-21AB-D7AD-92F4-3F1F33438F97}"/>
              </a:ext>
            </a:extLst>
          </p:cNvPr>
          <p:cNvSpPr/>
          <p:nvPr/>
        </p:nvSpPr>
        <p:spPr>
          <a:xfrm>
            <a:off x="5611908" y="2402540"/>
            <a:ext cx="1329270" cy="1097833"/>
          </a:xfrm>
          <a:custGeom>
            <a:avLst/>
            <a:gdLst/>
            <a:ahLst/>
            <a:cxnLst/>
            <a:rect l="l" t="t" r="r" b="b"/>
            <a:pathLst>
              <a:path w="691515" h="584200">
                <a:moveTo>
                  <a:pt x="691078" y="583275"/>
                </a:moveTo>
                <a:lnTo>
                  <a:pt x="666269" y="534916"/>
                </a:lnTo>
                <a:lnTo>
                  <a:pt x="648800" y="483745"/>
                </a:lnTo>
                <a:lnTo>
                  <a:pt x="638890" y="430591"/>
                </a:lnTo>
                <a:lnTo>
                  <a:pt x="636755" y="376282"/>
                </a:lnTo>
                <a:lnTo>
                  <a:pt x="636755" y="291255"/>
                </a:lnTo>
                <a:lnTo>
                  <a:pt x="632957" y="244015"/>
                </a:lnTo>
                <a:lnTo>
                  <a:pt x="621933" y="199201"/>
                </a:lnTo>
                <a:lnTo>
                  <a:pt x="604283" y="157412"/>
                </a:lnTo>
                <a:lnTo>
                  <a:pt x="580607" y="119249"/>
                </a:lnTo>
                <a:lnTo>
                  <a:pt x="551504" y="85311"/>
                </a:lnTo>
                <a:lnTo>
                  <a:pt x="517575" y="56199"/>
                </a:lnTo>
                <a:lnTo>
                  <a:pt x="479419" y="32512"/>
                </a:lnTo>
                <a:lnTo>
                  <a:pt x="437635" y="14849"/>
                </a:lnTo>
                <a:lnTo>
                  <a:pt x="392825" y="3812"/>
                </a:lnTo>
                <a:lnTo>
                  <a:pt x="345586" y="0"/>
                </a:lnTo>
                <a:lnTo>
                  <a:pt x="298347" y="3812"/>
                </a:lnTo>
                <a:lnTo>
                  <a:pt x="253536" y="14849"/>
                </a:lnTo>
                <a:lnTo>
                  <a:pt x="211753" y="32512"/>
                </a:lnTo>
                <a:lnTo>
                  <a:pt x="173597" y="56199"/>
                </a:lnTo>
                <a:lnTo>
                  <a:pt x="139668" y="85311"/>
                </a:lnTo>
                <a:lnTo>
                  <a:pt x="110565" y="119249"/>
                </a:lnTo>
                <a:lnTo>
                  <a:pt x="86889" y="157412"/>
                </a:lnTo>
                <a:lnTo>
                  <a:pt x="69239" y="199201"/>
                </a:lnTo>
                <a:lnTo>
                  <a:pt x="58215" y="244015"/>
                </a:lnTo>
                <a:lnTo>
                  <a:pt x="54417" y="291255"/>
                </a:lnTo>
                <a:lnTo>
                  <a:pt x="54417" y="376282"/>
                </a:lnTo>
                <a:lnTo>
                  <a:pt x="52287" y="430602"/>
                </a:lnTo>
                <a:lnTo>
                  <a:pt x="42362" y="483762"/>
                </a:lnTo>
                <a:lnTo>
                  <a:pt x="24860" y="534930"/>
                </a:lnTo>
                <a:lnTo>
                  <a:pt x="0" y="583275"/>
                </a:lnTo>
              </a:path>
              <a:path w="691515" h="584200">
                <a:moveTo>
                  <a:pt x="54133" y="339720"/>
                </a:moveTo>
                <a:lnTo>
                  <a:pt x="101634" y="336709"/>
                </a:lnTo>
                <a:lnTo>
                  <a:pt x="147969" y="327977"/>
                </a:lnTo>
                <a:lnTo>
                  <a:pt x="192657" y="313744"/>
                </a:lnTo>
                <a:lnTo>
                  <a:pt x="235216" y="294232"/>
                </a:lnTo>
                <a:lnTo>
                  <a:pt x="275165" y="269661"/>
                </a:lnTo>
                <a:lnTo>
                  <a:pt x="312021" y="240253"/>
                </a:lnTo>
                <a:lnTo>
                  <a:pt x="345303" y="206228"/>
                </a:lnTo>
                <a:lnTo>
                  <a:pt x="378582" y="240257"/>
                </a:lnTo>
                <a:lnTo>
                  <a:pt x="415436" y="269668"/>
                </a:lnTo>
                <a:lnTo>
                  <a:pt x="455385" y="294240"/>
                </a:lnTo>
                <a:lnTo>
                  <a:pt x="497944" y="313753"/>
                </a:lnTo>
                <a:lnTo>
                  <a:pt x="542633" y="327984"/>
                </a:lnTo>
                <a:lnTo>
                  <a:pt x="588970" y="336714"/>
                </a:lnTo>
                <a:lnTo>
                  <a:pt x="636472" y="339720"/>
                </a:lnTo>
              </a:path>
              <a:path w="691515" h="584200">
                <a:moveTo>
                  <a:pt x="602083" y="338209"/>
                </a:moveTo>
                <a:lnTo>
                  <a:pt x="596258" y="382843"/>
                </a:lnTo>
                <a:lnTo>
                  <a:pt x="583170" y="424672"/>
                </a:lnTo>
                <a:lnTo>
                  <a:pt x="563500" y="463043"/>
                </a:lnTo>
                <a:lnTo>
                  <a:pt x="537930" y="497303"/>
                </a:lnTo>
                <a:lnTo>
                  <a:pt x="507143" y="526798"/>
                </a:lnTo>
                <a:lnTo>
                  <a:pt x="471818" y="550875"/>
                </a:lnTo>
                <a:lnTo>
                  <a:pt x="432639" y="568882"/>
                </a:lnTo>
                <a:lnTo>
                  <a:pt x="390287" y="580165"/>
                </a:lnTo>
                <a:lnTo>
                  <a:pt x="345444" y="584071"/>
                </a:lnTo>
                <a:lnTo>
                  <a:pt x="300601" y="580165"/>
                </a:lnTo>
                <a:lnTo>
                  <a:pt x="258249" y="568882"/>
                </a:lnTo>
                <a:lnTo>
                  <a:pt x="219070" y="550875"/>
                </a:lnTo>
                <a:lnTo>
                  <a:pt x="183746" y="526798"/>
                </a:lnTo>
                <a:lnTo>
                  <a:pt x="152958" y="497303"/>
                </a:lnTo>
                <a:lnTo>
                  <a:pt x="127388" y="463043"/>
                </a:lnTo>
                <a:lnTo>
                  <a:pt x="107719" y="424673"/>
                </a:lnTo>
                <a:lnTo>
                  <a:pt x="94630" y="382843"/>
                </a:lnTo>
                <a:lnTo>
                  <a:pt x="88805" y="338209"/>
                </a:lnTo>
              </a:path>
            </a:pathLst>
          </a:custGeom>
          <a:ln w="25193">
            <a:solidFill>
              <a:srgbClr val="876AFF"/>
            </a:solidFill>
          </a:ln>
        </p:spPr>
        <p:txBody>
          <a:bodyPr wrap="square" lIns="0" tIns="0" rIns="0" bIns="0" rtlCol="0"/>
          <a:lstStyle/>
          <a:p>
            <a:endParaRPr>
              <a:latin typeface="Garamond" panose="02020404030301010803" pitchFamily="18" charset="0"/>
            </a:endParaRPr>
          </a:p>
        </p:txBody>
      </p:sp>
      <p:sp>
        <p:nvSpPr>
          <p:cNvPr id="58" name="object 4">
            <a:extLst>
              <a:ext uri="{FF2B5EF4-FFF2-40B4-BE49-F238E27FC236}">
                <a16:creationId xmlns:a16="http://schemas.microsoft.com/office/drawing/2014/main" id="{A1F9AFCF-A79E-969C-0A71-D9588C9C2C61}"/>
              </a:ext>
            </a:extLst>
          </p:cNvPr>
          <p:cNvSpPr/>
          <p:nvPr/>
        </p:nvSpPr>
        <p:spPr>
          <a:xfrm>
            <a:off x="7241733" y="2384611"/>
            <a:ext cx="1328050" cy="1097833"/>
          </a:xfrm>
          <a:custGeom>
            <a:avLst/>
            <a:gdLst/>
            <a:ahLst/>
            <a:cxnLst/>
            <a:rect l="l" t="t" r="r" b="b"/>
            <a:pathLst>
              <a:path w="690879" h="584200">
                <a:moveTo>
                  <a:pt x="690700" y="583275"/>
                </a:moveTo>
                <a:lnTo>
                  <a:pt x="665990" y="534893"/>
                </a:lnTo>
                <a:lnTo>
                  <a:pt x="648618" y="483716"/>
                </a:lnTo>
                <a:lnTo>
                  <a:pt x="638802" y="430570"/>
                </a:lnTo>
                <a:lnTo>
                  <a:pt x="636755" y="376282"/>
                </a:lnTo>
                <a:lnTo>
                  <a:pt x="636755" y="291255"/>
                </a:lnTo>
                <a:lnTo>
                  <a:pt x="632957" y="244015"/>
                </a:lnTo>
                <a:lnTo>
                  <a:pt x="621933" y="199201"/>
                </a:lnTo>
                <a:lnTo>
                  <a:pt x="604283" y="157412"/>
                </a:lnTo>
                <a:lnTo>
                  <a:pt x="580607" y="119249"/>
                </a:lnTo>
                <a:lnTo>
                  <a:pt x="551504" y="85311"/>
                </a:lnTo>
                <a:lnTo>
                  <a:pt x="517575" y="56199"/>
                </a:lnTo>
                <a:lnTo>
                  <a:pt x="479419" y="32512"/>
                </a:lnTo>
                <a:lnTo>
                  <a:pt x="437635" y="14849"/>
                </a:lnTo>
                <a:lnTo>
                  <a:pt x="392824" y="3812"/>
                </a:lnTo>
                <a:lnTo>
                  <a:pt x="345586" y="0"/>
                </a:lnTo>
                <a:lnTo>
                  <a:pt x="298347" y="3812"/>
                </a:lnTo>
                <a:lnTo>
                  <a:pt x="253536" y="14849"/>
                </a:lnTo>
                <a:lnTo>
                  <a:pt x="211753" y="32512"/>
                </a:lnTo>
                <a:lnTo>
                  <a:pt x="173597" y="56199"/>
                </a:lnTo>
                <a:lnTo>
                  <a:pt x="139667" y="85311"/>
                </a:lnTo>
                <a:lnTo>
                  <a:pt x="110565" y="119249"/>
                </a:lnTo>
                <a:lnTo>
                  <a:pt x="86889" y="157412"/>
                </a:lnTo>
                <a:lnTo>
                  <a:pt x="69239" y="199201"/>
                </a:lnTo>
                <a:lnTo>
                  <a:pt x="58215" y="244015"/>
                </a:lnTo>
                <a:lnTo>
                  <a:pt x="54416" y="291255"/>
                </a:lnTo>
                <a:lnTo>
                  <a:pt x="54416" y="376282"/>
                </a:lnTo>
                <a:lnTo>
                  <a:pt x="52287" y="430602"/>
                </a:lnTo>
                <a:lnTo>
                  <a:pt x="42362" y="483762"/>
                </a:lnTo>
                <a:lnTo>
                  <a:pt x="24860" y="534930"/>
                </a:lnTo>
                <a:lnTo>
                  <a:pt x="0" y="583275"/>
                </a:lnTo>
              </a:path>
              <a:path w="690879" h="584200">
                <a:moveTo>
                  <a:pt x="54039" y="339720"/>
                </a:moveTo>
                <a:lnTo>
                  <a:pt x="101539" y="336709"/>
                </a:lnTo>
                <a:lnTo>
                  <a:pt x="147874" y="327977"/>
                </a:lnTo>
                <a:lnTo>
                  <a:pt x="192562" y="313744"/>
                </a:lnTo>
                <a:lnTo>
                  <a:pt x="235122" y="294232"/>
                </a:lnTo>
                <a:lnTo>
                  <a:pt x="275070" y="269661"/>
                </a:lnTo>
                <a:lnTo>
                  <a:pt x="311926" y="240253"/>
                </a:lnTo>
                <a:lnTo>
                  <a:pt x="345208" y="206228"/>
                </a:lnTo>
                <a:lnTo>
                  <a:pt x="378528" y="240294"/>
                </a:lnTo>
                <a:lnTo>
                  <a:pt x="415431" y="269731"/>
                </a:lnTo>
                <a:lnTo>
                  <a:pt x="455433" y="294317"/>
                </a:lnTo>
                <a:lnTo>
                  <a:pt x="498051" y="313830"/>
                </a:lnTo>
                <a:lnTo>
                  <a:pt x="542799" y="328049"/>
                </a:lnTo>
                <a:lnTo>
                  <a:pt x="589195" y="336753"/>
                </a:lnTo>
                <a:lnTo>
                  <a:pt x="636755" y="339720"/>
                </a:lnTo>
              </a:path>
              <a:path w="690879" h="584200">
                <a:moveTo>
                  <a:pt x="601800" y="338209"/>
                </a:moveTo>
                <a:lnTo>
                  <a:pt x="595975" y="382843"/>
                </a:lnTo>
                <a:lnTo>
                  <a:pt x="582886" y="424672"/>
                </a:lnTo>
                <a:lnTo>
                  <a:pt x="563216" y="463043"/>
                </a:lnTo>
                <a:lnTo>
                  <a:pt x="537647" y="497303"/>
                </a:lnTo>
                <a:lnTo>
                  <a:pt x="506859" y="526798"/>
                </a:lnTo>
                <a:lnTo>
                  <a:pt x="471535" y="550875"/>
                </a:lnTo>
                <a:lnTo>
                  <a:pt x="432356" y="568882"/>
                </a:lnTo>
                <a:lnTo>
                  <a:pt x="390004" y="580165"/>
                </a:lnTo>
                <a:lnTo>
                  <a:pt x="345161" y="584071"/>
                </a:lnTo>
                <a:lnTo>
                  <a:pt x="300317" y="580165"/>
                </a:lnTo>
                <a:lnTo>
                  <a:pt x="257965" y="568882"/>
                </a:lnTo>
                <a:lnTo>
                  <a:pt x="218787" y="550875"/>
                </a:lnTo>
                <a:lnTo>
                  <a:pt x="183462" y="526798"/>
                </a:lnTo>
                <a:lnTo>
                  <a:pt x="152675" y="497303"/>
                </a:lnTo>
                <a:lnTo>
                  <a:pt x="127105" y="463043"/>
                </a:lnTo>
                <a:lnTo>
                  <a:pt x="107435" y="424673"/>
                </a:lnTo>
                <a:lnTo>
                  <a:pt x="94347" y="382843"/>
                </a:lnTo>
                <a:lnTo>
                  <a:pt x="88522" y="338209"/>
                </a:lnTo>
              </a:path>
            </a:pathLst>
          </a:custGeom>
          <a:ln w="25193">
            <a:solidFill>
              <a:srgbClr val="876AFF"/>
            </a:solidFill>
          </a:ln>
        </p:spPr>
        <p:txBody>
          <a:bodyPr wrap="square" lIns="0" tIns="0" rIns="0" bIns="0" rtlCol="0"/>
          <a:lstStyle/>
          <a:p>
            <a:endParaRPr b="1" dirty="0">
              <a:latin typeface="Garamond" panose="02020404030301010803" pitchFamily="18" charset="0"/>
            </a:endParaRPr>
          </a:p>
        </p:txBody>
      </p:sp>
      <p:sp>
        <p:nvSpPr>
          <p:cNvPr id="59" name="object 5">
            <a:extLst>
              <a:ext uri="{FF2B5EF4-FFF2-40B4-BE49-F238E27FC236}">
                <a16:creationId xmlns:a16="http://schemas.microsoft.com/office/drawing/2014/main" id="{2571BAB1-33C2-DC03-30B7-992AEDE694AB}"/>
              </a:ext>
            </a:extLst>
          </p:cNvPr>
          <p:cNvSpPr/>
          <p:nvPr/>
        </p:nvSpPr>
        <p:spPr>
          <a:xfrm>
            <a:off x="5541174" y="3417193"/>
            <a:ext cx="1484291" cy="443907"/>
          </a:xfrm>
          <a:custGeom>
            <a:avLst/>
            <a:gdLst/>
            <a:ahLst/>
            <a:cxnLst/>
            <a:rect l="l" t="t" r="r" b="b"/>
            <a:pathLst>
              <a:path w="772159" h="236220">
                <a:moveTo>
                  <a:pt x="771948" y="236215"/>
                </a:moveTo>
                <a:lnTo>
                  <a:pt x="747534" y="194371"/>
                </a:lnTo>
                <a:lnTo>
                  <a:pt x="718988" y="155976"/>
                </a:lnTo>
                <a:lnTo>
                  <a:pt x="686677" y="121256"/>
                </a:lnTo>
                <a:lnTo>
                  <a:pt x="650970" y="90436"/>
                </a:lnTo>
                <a:lnTo>
                  <a:pt x="612233" y="63740"/>
                </a:lnTo>
                <a:lnTo>
                  <a:pt x="570835" y="41393"/>
                </a:lnTo>
                <a:lnTo>
                  <a:pt x="527142" y="23621"/>
                </a:lnTo>
                <a:lnTo>
                  <a:pt x="481522" y="10648"/>
                </a:lnTo>
                <a:lnTo>
                  <a:pt x="434344" y="2699"/>
                </a:lnTo>
                <a:lnTo>
                  <a:pt x="385974" y="0"/>
                </a:lnTo>
                <a:lnTo>
                  <a:pt x="337604" y="2699"/>
                </a:lnTo>
                <a:lnTo>
                  <a:pt x="290425" y="10648"/>
                </a:lnTo>
                <a:lnTo>
                  <a:pt x="244806" y="23621"/>
                </a:lnTo>
                <a:lnTo>
                  <a:pt x="201113" y="41393"/>
                </a:lnTo>
                <a:lnTo>
                  <a:pt x="159714" y="63740"/>
                </a:lnTo>
                <a:lnTo>
                  <a:pt x="120977" y="90436"/>
                </a:lnTo>
                <a:lnTo>
                  <a:pt x="85270" y="121256"/>
                </a:lnTo>
                <a:lnTo>
                  <a:pt x="52959" y="155976"/>
                </a:lnTo>
                <a:lnTo>
                  <a:pt x="24413" y="194371"/>
                </a:lnTo>
                <a:lnTo>
                  <a:pt x="0" y="236215"/>
                </a:lnTo>
              </a:path>
            </a:pathLst>
          </a:custGeom>
          <a:ln w="25193">
            <a:solidFill>
              <a:srgbClr val="876AFF"/>
            </a:solidFill>
          </a:ln>
        </p:spPr>
        <p:txBody>
          <a:bodyPr wrap="square" lIns="0" tIns="0" rIns="0" bIns="0" rtlCol="0"/>
          <a:lstStyle/>
          <a:p>
            <a:endParaRPr>
              <a:latin typeface="Garamond" panose="02020404030301010803" pitchFamily="18" charset="0"/>
            </a:endParaRPr>
          </a:p>
        </p:txBody>
      </p:sp>
      <p:sp>
        <p:nvSpPr>
          <p:cNvPr id="60" name="object 6">
            <a:extLst>
              <a:ext uri="{FF2B5EF4-FFF2-40B4-BE49-F238E27FC236}">
                <a16:creationId xmlns:a16="http://schemas.microsoft.com/office/drawing/2014/main" id="{70E91406-0A3D-FF6C-EEC7-F83EA1C181DA}"/>
              </a:ext>
            </a:extLst>
          </p:cNvPr>
          <p:cNvSpPr/>
          <p:nvPr/>
        </p:nvSpPr>
        <p:spPr>
          <a:xfrm>
            <a:off x="7170383" y="3399264"/>
            <a:ext cx="1484291" cy="443907"/>
          </a:xfrm>
          <a:custGeom>
            <a:avLst/>
            <a:gdLst/>
            <a:ahLst/>
            <a:cxnLst/>
            <a:rect l="l" t="t" r="r" b="b"/>
            <a:pathLst>
              <a:path w="772159" h="236220">
                <a:moveTo>
                  <a:pt x="771948" y="236215"/>
                </a:moveTo>
                <a:lnTo>
                  <a:pt x="747534" y="194371"/>
                </a:lnTo>
                <a:lnTo>
                  <a:pt x="718988" y="155976"/>
                </a:lnTo>
                <a:lnTo>
                  <a:pt x="686678" y="121256"/>
                </a:lnTo>
                <a:lnTo>
                  <a:pt x="650970" y="90436"/>
                </a:lnTo>
                <a:lnTo>
                  <a:pt x="612233" y="63740"/>
                </a:lnTo>
                <a:lnTo>
                  <a:pt x="570835" y="41393"/>
                </a:lnTo>
                <a:lnTo>
                  <a:pt x="527142" y="23621"/>
                </a:lnTo>
                <a:lnTo>
                  <a:pt x="481522" y="10648"/>
                </a:lnTo>
                <a:lnTo>
                  <a:pt x="434344" y="2699"/>
                </a:lnTo>
                <a:lnTo>
                  <a:pt x="385974" y="0"/>
                </a:lnTo>
                <a:lnTo>
                  <a:pt x="337604" y="2699"/>
                </a:lnTo>
                <a:lnTo>
                  <a:pt x="290425" y="10648"/>
                </a:lnTo>
                <a:lnTo>
                  <a:pt x="244806" y="23621"/>
                </a:lnTo>
                <a:lnTo>
                  <a:pt x="201113" y="41393"/>
                </a:lnTo>
                <a:lnTo>
                  <a:pt x="159714" y="63740"/>
                </a:lnTo>
                <a:lnTo>
                  <a:pt x="120977" y="90436"/>
                </a:lnTo>
                <a:lnTo>
                  <a:pt x="85270" y="121256"/>
                </a:lnTo>
                <a:lnTo>
                  <a:pt x="52959" y="155976"/>
                </a:lnTo>
                <a:lnTo>
                  <a:pt x="24413" y="194371"/>
                </a:lnTo>
                <a:lnTo>
                  <a:pt x="0" y="236215"/>
                </a:lnTo>
              </a:path>
            </a:pathLst>
          </a:custGeom>
          <a:ln w="25193">
            <a:solidFill>
              <a:srgbClr val="876AFF"/>
            </a:solidFill>
          </a:ln>
        </p:spPr>
        <p:txBody>
          <a:bodyPr wrap="square" lIns="0" tIns="0" rIns="0" bIns="0" rtlCol="0"/>
          <a:lstStyle/>
          <a:p>
            <a:endParaRPr>
              <a:latin typeface="Garamond" panose="02020404030301010803" pitchFamily="18" charset="0"/>
            </a:endParaRPr>
          </a:p>
        </p:txBody>
      </p:sp>
      <p:sp>
        <p:nvSpPr>
          <p:cNvPr id="63" name="CuadroTexto 62">
            <a:extLst>
              <a:ext uri="{FF2B5EF4-FFF2-40B4-BE49-F238E27FC236}">
                <a16:creationId xmlns:a16="http://schemas.microsoft.com/office/drawing/2014/main" id="{37454A54-50C9-4267-0CF6-BFF0D207CABD}"/>
              </a:ext>
            </a:extLst>
          </p:cNvPr>
          <p:cNvSpPr txBox="1"/>
          <p:nvPr/>
        </p:nvSpPr>
        <p:spPr>
          <a:xfrm>
            <a:off x="1446577" y="5217724"/>
            <a:ext cx="12181114" cy="1077218"/>
          </a:xfrm>
          <a:prstGeom prst="rect">
            <a:avLst/>
          </a:prstGeom>
          <a:noFill/>
        </p:spPr>
        <p:txBody>
          <a:bodyPr wrap="square">
            <a:spAutoFit/>
          </a:bodyPr>
          <a:lstStyle/>
          <a:p>
            <a:pPr algn="just"/>
            <a:r>
              <a:rPr lang="es-CO" sz="3200" dirty="0">
                <a:solidFill>
                  <a:srgbClr val="272525"/>
                </a:solidFill>
                <a:latin typeface="Garamond" panose="02020404030301010803" pitchFamily="18" charset="0"/>
                <a:ea typeface="Inter Bold" pitchFamily="34" charset="-122"/>
              </a:rPr>
              <a:t>Iniciativas definidas en el marco de los diálogos de presupuestos participativos con las mujeres </a:t>
            </a:r>
            <a:r>
              <a:rPr lang="es-CO" sz="3200" dirty="0" err="1">
                <a:solidFill>
                  <a:srgbClr val="272525"/>
                </a:solidFill>
                <a:latin typeface="Garamond" panose="02020404030301010803" pitchFamily="18" charset="0"/>
                <a:ea typeface="Inter Bold" pitchFamily="34" charset="-122"/>
              </a:rPr>
              <a:t>Sumapaceñas</a:t>
            </a:r>
            <a:endParaRPr lang="es-CO" sz="3200" dirty="0">
              <a:solidFill>
                <a:srgbClr val="272525"/>
              </a:solidFill>
              <a:latin typeface="Garamond" panose="02020404030301010803" pitchFamily="18" charset="0"/>
              <a:ea typeface="Inter Bold" pitchFamily="34" charset="-122"/>
            </a:endParaRPr>
          </a:p>
        </p:txBody>
      </p:sp>
    </p:spTree>
    <p:extLst>
      <p:ext uri="{BB962C8B-B14F-4D97-AF65-F5344CB8AC3E}">
        <p14:creationId xmlns:p14="http://schemas.microsoft.com/office/powerpoint/2010/main" val="195560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3" name="Text 0"/>
          <p:cNvSpPr/>
          <p:nvPr/>
        </p:nvSpPr>
        <p:spPr>
          <a:xfrm>
            <a:off x="3214261" y="1669613"/>
            <a:ext cx="7556421" cy="1488519"/>
          </a:xfrm>
          <a:prstGeom prst="rect">
            <a:avLst/>
          </a:prstGeom>
          <a:noFill/>
          <a:ln/>
        </p:spPr>
        <p:txBody>
          <a:bodyPr wrap="square" lIns="0" tIns="0" rIns="0" bIns="0" rtlCol="0" anchor="t"/>
          <a:lstStyle/>
          <a:p>
            <a:pPr marL="0" indent="0">
              <a:lnSpc>
                <a:spcPts val="5850"/>
              </a:lnSpc>
              <a:buNone/>
            </a:pPr>
            <a:r>
              <a:rPr lang="en-US" sz="4650" b="1" dirty="0">
                <a:solidFill>
                  <a:srgbClr val="000000"/>
                </a:solidFill>
                <a:latin typeface="Garamond" panose="02020404030301010803" pitchFamily="18" charset="0"/>
                <a:ea typeface="Petrona Bold" pitchFamily="34" charset="-122"/>
                <a:cs typeface="Petrona Bold" pitchFamily="34" charset="-120"/>
              </a:rPr>
              <a:t>Formulaciones proyectadas </a:t>
            </a:r>
            <a:endParaRPr lang="en-US" sz="4650" dirty="0">
              <a:latin typeface="Garamond" panose="02020404030301010803" pitchFamily="18" charset="0"/>
            </a:endParaRPr>
          </a:p>
        </p:txBody>
      </p:sp>
      <p:pic>
        <p:nvPicPr>
          <p:cNvPr id="4" name="Image 1" descr="preencoded.png"/>
          <p:cNvPicPr>
            <a:picLocks noChangeAspect="1"/>
          </p:cNvPicPr>
          <p:nvPr/>
        </p:nvPicPr>
        <p:blipFill>
          <a:blip r:embed="rId3"/>
          <a:stretch>
            <a:fillRect/>
          </a:stretch>
        </p:blipFill>
        <p:spPr>
          <a:xfrm>
            <a:off x="5977259" y="2629590"/>
            <a:ext cx="566976" cy="651335"/>
          </a:xfrm>
          <a:prstGeom prst="rect">
            <a:avLst/>
          </a:prstGeom>
        </p:spPr>
      </p:pic>
      <p:sp>
        <p:nvSpPr>
          <p:cNvPr id="5" name="Text 1"/>
          <p:cNvSpPr/>
          <p:nvPr/>
        </p:nvSpPr>
        <p:spPr>
          <a:xfrm>
            <a:off x="3708288" y="3884480"/>
            <a:ext cx="4073077" cy="372070"/>
          </a:xfrm>
          <a:prstGeom prst="rect">
            <a:avLst/>
          </a:prstGeom>
          <a:noFill/>
          <a:ln/>
        </p:spPr>
        <p:txBody>
          <a:bodyPr wrap="none" lIns="0" tIns="0" rIns="0" bIns="0" rtlCol="0" anchor="t"/>
          <a:lstStyle/>
          <a:p>
            <a:pPr marL="0" indent="0" algn="ctr">
              <a:lnSpc>
                <a:spcPts val="2900"/>
              </a:lnSpc>
              <a:buNone/>
            </a:pPr>
            <a:r>
              <a:rPr lang="en-US" sz="2800" b="1" dirty="0">
                <a:solidFill>
                  <a:srgbClr val="272525"/>
                </a:solidFill>
                <a:latin typeface="Garamond" panose="02020404030301010803" pitchFamily="18" charset="0"/>
                <a:ea typeface="Petrona Bold" pitchFamily="34" charset="-122"/>
                <a:cs typeface="Petrona Bold" pitchFamily="34" charset="-120"/>
              </a:rPr>
              <a:t>11 </a:t>
            </a:r>
            <a:r>
              <a:rPr lang="en-US" sz="2800" b="1" dirty="0" err="1">
                <a:solidFill>
                  <a:srgbClr val="272525"/>
                </a:solidFill>
                <a:latin typeface="Garamond" panose="02020404030301010803" pitchFamily="18" charset="0"/>
                <a:ea typeface="Petrona Bold" pitchFamily="34" charset="-122"/>
                <a:cs typeface="Petrona Bold" pitchFamily="34" charset="-120"/>
              </a:rPr>
              <a:t>formulaciones</a:t>
            </a:r>
            <a:r>
              <a:rPr lang="en-US" sz="2800" b="1" dirty="0">
                <a:solidFill>
                  <a:srgbClr val="272525"/>
                </a:solidFill>
                <a:latin typeface="Garamond" panose="02020404030301010803" pitchFamily="18" charset="0"/>
                <a:ea typeface="Petrona Bold" pitchFamily="34" charset="-122"/>
                <a:cs typeface="Petrona Bold" pitchFamily="34" charset="-120"/>
              </a:rPr>
              <a:t> </a:t>
            </a:r>
            <a:r>
              <a:rPr lang="en-US" sz="2800" b="1" dirty="0" err="1">
                <a:solidFill>
                  <a:srgbClr val="272525"/>
                </a:solidFill>
                <a:latin typeface="Garamond" panose="02020404030301010803" pitchFamily="18" charset="0"/>
                <a:ea typeface="Petrona Bold" pitchFamily="34" charset="-122"/>
                <a:cs typeface="Petrona Bold" pitchFamily="34" charset="-120"/>
              </a:rPr>
              <a:t>vigencia</a:t>
            </a:r>
            <a:r>
              <a:rPr lang="en-US" sz="2800" b="1" dirty="0">
                <a:solidFill>
                  <a:srgbClr val="272525"/>
                </a:solidFill>
                <a:latin typeface="Garamond" panose="02020404030301010803" pitchFamily="18" charset="0"/>
                <a:ea typeface="Petrona Bold" pitchFamily="34" charset="-122"/>
                <a:cs typeface="Petrona Bold" pitchFamily="34" charset="-120"/>
              </a:rPr>
              <a:t> 2025 </a:t>
            </a:r>
            <a:endParaRPr lang="en-US" sz="2800" dirty="0">
              <a:latin typeface="Garamond" panose="02020404030301010803" pitchFamily="18" charset="0"/>
            </a:endParaRPr>
          </a:p>
        </p:txBody>
      </p:sp>
      <p:sp>
        <p:nvSpPr>
          <p:cNvPr id="6" name="Text 2"/>
          <p:cNvSpPr/>
          <p:nvPr/>
        </p:nvSpPr>
        <p:spPr>
          <a:xfrm>
            <a:off x="3478306" y="5086569"/>
            <a:ext cx="7292376" cy="1088708"/>
          </a:xfrm>
          <a:prstGeom prst="rect">
            <a:avLst/>
          </a:prstGeom>
          <a:noFill/>
          <a:ln/>
        </p:spPr>
        <p:txBody>
          <a:bodyPr wrap="square" lIns="0" tIns="0" rIns="0" bIns="0" rtlCol="0" anchor="t"/>
          <a:lstStyle/>
          <a:p>
            <a:pPr algn="just">
              <a:lnSpc>
                <a:spcPct val="107000"/>
              </a:lnSpc>
              <a:spcAft>
                <a:spcPts val="800"/>
              </a:spcAft>
            </a:pPr>
            <a:r>
              <a:rPr lang="es-CO" sz="2400" b="1" kern="100" dirty="0">
                <a:effectLst/>
                <a:latin typeface="Garamond" panose="02020404030301010803" pitchFamily="18" charset="0"/>
                <a:ea typeface="Calibri" panose="020F0502020204030204" pitchFamily="34" charset="0"/>
                <a:cs typeface="Times New Roman" panose="02020603050405020304" pitchFamily="18" charset="0"/>
              </a:rPr>
              <a:t>Programa 2. Cero tolerancias a las violencias contra las mujeres y violencias basadas en género.</a:t>
            </a:r>
            <a:endParaRPr lang="es-CO" sz="2400" kern="100" dirty="0">
              <a:effectLst/>
              <a:latin typeface="Garamond" panose="02020404030301010803" pitchFamily="18" charset="0"/>
              <a:ea typeface="Calibri" panose="020F0502020204030204" pitchFamily="34" charset="0"/>
              <a:cs typeface="Times New Roman" panose="02020603050405020304" pitchFamily="18" charset="0"/>
            </a:endParaRPr>
          </a:p>
          <a:p>
            <a:pPr>
              <a:lnSpc>
                <a:spcPct val="107000"/>
              </a:lnSpc>
              <a:spcAft>
                <a:spcPts val="800"/>
              </a:spcAft>
            </a:pPr>
            <a:r>
              <a:rPr lang="es-CO" sz="2400" kern="100" dirty="0">
                <a:effectLst/>
                <a:latin typeface="Garamond" panose="02020404030301010803" pitchFamily="18" charset="0"/>
                <a:ea typeface="Calibri" panose="020F0502020204030204" pitchFamily="34" charset="0"/>
                <a:cs typeface="Times New Roman" panose="02020603050405020304" pitchFamily="18" charset="0"/>
              </a:rPr>
              <a:t>Vincular 1.200 en acciones </a:t>
            </a:r>
          </a:p>
          <a:p>
            <a:pPr algn="just">
              <a:lnSpc>
                <a:spcPct val="107000"/>
              </a:lnSpc>
              <a:spcAft>
                <a:spcPts val="800"/>
              </a:spcAft>
            </a:pPr>
            <a:r>
              <a:rPr lang="es-CO" sz="2400" kern="100" dirty="0">
                <a:latin typeface="Garamond" panose="02020404030301010803" pitchFamily="18" charset="0"/>
                <a:ea typeface="Calibri" panose="020F0502020204030204" pitchFamily="34" charset="0"/>
                <a:cs typeface="Times New Roman" panose="02020603050405020304" pitchFamily="18" charset="0"/>
              </a:rPr>
              <a:t>Responsables: Jessica Soto y Andrés Acosta </a:t>
            </a:r>
            <a:endParaRPr lang="es-CO" sz="2400" kern="100" dirty="0">
              <a:effectLst/>
              <a:latin typeface="Garamond" panose="02020404030301010803" pitchFamily="18" charset="0"/>
              <a:ea typeface="Calibri" panose="020F0502020204030204" pitchFamily="34" charset="0"/>
              <a:cs typeface="Times New Roman" panose="02020603050405020304" pitchFamily="18" charset="0"/>
            </a:endParaRPr>
          </a:p>
          <a:p>
            <a:pPr>
              <a:lnSpc>
                <a:spcPct val="107000"/>
              </a:lnSpc>
              <a:spcAft>
                <a:spcPts val="800"/>
              </a:spcAft>
            </a:pPr>
            <a:r>
              <a:rPr lang="es-CO" sz="2400" kern="100" dirty="0">
                <a:effectLst/>
                <a:latin typeface="Garamond" panose="02020404030301010803" pitchFamily="18" charset="0"/>
                <a:ea typeface="Calibri" panose="020F0502020204030204" pitchFamily="34" charset="0"/>
                <a:cs typeface="Times New Roman" panose="02020603050405020304" pitchFamily="18" charset="0"/>
              </a:rPr>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0"/>
          <p:cNvSpPr/>
          <p:nvPr/>
        </p:nvSpPr>
        <p:spPr>
          <a:xfrm>
            <a:off x="4422635" y="563360"/>
            <a:ext cx="8099822" cy="978932"/>
          </a:xfrm>
          <a:prstGeom prst="rect">
            <a:avLst/>
          </a:prstGeom>
          <a:noFill/>
          <a:ln/>
        </p:spPr>
        <p:txBody>
          <a:bodyPr wrap="square" lIns="0" tIns="0" rIns="0" bIns="0" rtlCol="0" anchor="t"/>
          <a:lstStyle/>
          <a:p>
            <a:pPr marL="0" indent="0">
              <a:lnSpc>
                <a:spcPts val="3850"/>
              </a:lnSpc>
              <a:buNone/>
            </a:pPr>
            <a:r>
              <a:rPr lang="en-US" sz="2400" b="1" dirty="0">
                <a:solidFill>
                  <a:srgbClr val="000000"/>
                </a:solidFill>
                <a:latin typeface="Garamond" panose="02020404030301010803" pitchFamily="18" charset="0"/>
                <a:ea typeface="Petrona Bold" pitchFamily="34" charset="-122"/>
              </a:rPr>
              <a:t>CONMEMORACIÓN </a:t>
            </a:r>
            <a:endParaRPr lang="en-US" sz="2400" dirty="0">
              <a:latin typeface="Garamond" panose="02020404030301010803" pitchFamily="18" charset="0"/>
            </a:endParaRPr>
          </a:p>
        </p:txBody>
      </p:sp>
      <p:sp>
        <p:nvSpPr>
          <p:cNvPr id="5" name="Text 2"/>
          <p:cNvSpPr/>
          <p:nvPr/>
        </p:nvSpPr>
        <p:spPr>
          <a:xfrm>
            <a:off x="9118032" y="3040678"/>
            <a:ext cx="4508910" cy="477202"/>
          </a:xfrm>
          <a:prstGeom prst="rect">
            <a:avLst/>
          </a:prstGeom>
          <a:noFill/>
          <a:ln/>
        </p:spPr>
        <p:txBody>
          <a:bodyPr wrap="square" lIns="0" tIns="0" rIns="0" bIns="0" rtlCol="0" anchor="t"/>
          <a:lstStyle/>
          <a:p>
            <a:pPr marL="0" indent="0">
              <a:lnSpc>
                <a:spcPts val="1850"/>
              </a:lnSpc>
              <a:buNone/>
            </a:pPr>
            <a:r>
              <a:rPr lang="en-US" sz="1600" b="1" dirty="0">
                <a:solidFill>
                  <a:srgbClr val="272525"/>
                </a:solidFill>
                <a:latin typeface="Garamond" panose="02020404030301010803" pitchFamily="18" charset="0"/>
                <a:ea typeface="Inter" pitchFamily="34" charset="-122"/>
              </a:rPr>
              <a:t>Código y nombre de la propuesta: </a:t>
            </a:r>
            <a:r>
              <a:rPr lang="en-US" sz="1600" dirty="0">
                <a:solidFill>
                  <a:srgbClr val="272525"/>
                </a:solidFill>
                <a:latin typeface="Garamond" panose="02020404030301010803" pitchFamily="18" charset="0"/>
                <a:ea typeface="Inter" pitchFamily="34" charset="-122"/>
              </a:rPr>
              <a:t> 44675
Eventos de conmemoración 25 noviembre y 4 diciembre</a:t>
            </a:r>
            <a:r>
              <a:rPr lang="en-US" sz="1600" dirty="0">
                <a:solidFill>
                  <a:srgbClr val="272525"/>
                </a:solidFill>
                <a:latin typeface="Garamond" panose="02020404030301010803" pitchFamily="18" charset="0"/>
                <a:ea typeface="Inter" pitchFamily="34" charset="-122"/>
                <a:cs typeface="Times New Roman" panose="02020603050405020304" pitchFamily="18" charset="0"/>
              </a:rPr>
              <a:t>.</a:t>
            </a:r>
            <a:endParaRPr lang="en-US" sz="1600" dirty="0">
              <a:latin typeface="Garamond" panose="02020404030301010803" pitchFamily="18" charset="0"/>
              <a:cs typeface="Times New Roman" panose="02020603050405020304" pitchFamily="18" charset="0"/>
            </a:endParaRPr>
          </a:p>
        </p:txBody>
      </p:sp>
      <p:sp>
        <p:nvSpPr>
          <p:cNvPr id="6" name="Shape 3"/>
          <p:cNvSpPr/>
          <p:nvPr/>
        </p:nvSpPr>
        <p:spPr>
          <a:xfrm>
            <a:off x="522089" y="5404485"/>
            <a:ext cx="8099822" cy="15240"/>
          </a:xfrm>
          <a:prstGeom prst="roundRect">
            <a:avLst>
              <a:gd name="adj" fmla="val 411177"/>
            </a:avLst>
          </a:prstGeom>
          <a:solidFill>
            <a:srgbClr val="B2D4E5"/>
          </a:solidFill>
          <a:ln/>
        </p:spPr>
      </p:sp>
      <p:sp>
        <p:nvSpPr>
          <p:cNvPr id="7" name="Shape 4"/>
          <p:cNvSpPr/>
          <p:nvPr/>
        </p:nvSpPr>
        <p:spPr>
          <a:xfrm>
            <a:off x="2501979" y="4882455"/>
            <a:ext cx="15240" cy="522089"/>
          </a:xfrm>
          <a:prstGeom prst="roundRect">
            <a:avLst>
              <a:gd name="adj" fmla="val 411177"/>
            </a:avLst>
          </a:prstGeom>
          <a:solidFill>
            <a:srgbClr val="B2D4E5"/>
          </a:solidFill>
          <a:ln/>
        </p:spPr>
      </p:sp>
      <p:sp>
        <p:nvSpPr>
          <p:cNvPr id="8" name="Shape 5"/>
          <p:cNvSpPr/>
          <p:nvPr/>
        </p:nvSpPr>
        <p:spPr>
          <a:xfrm>
            <a:off x="2341840" y="5236666"/>
            <a:ext cx="335637" cy="335637"/>
          </a:xfrm>
          <a:prstGeom prst="roundRect">
            <a:avLst>
              <a:gd name="adj" fmla="val 18670"/>
            </a:avLst>
          </a:prstGeom>
          <a:solidFill>
            <a:srgbClr val="CCEEFF"/>
          </a:solidFill>
          <a:ln w="7620">
            <a:solidFill>
              <a:srgbClr val="B2D4E5"/>
            </a:solidFill>
            <a:prstDash val="solid"/>
          </a:ln>
        </p:spPr>
      </p:sp>
      <p:sp>
        <p:nvSpPr>
          <p:cNvPr id="9" name="Text 6"/>
          <p:cNvSpPr/>
          <p:nvPr/>
        </p:nvSpPr>
        <p:spPr>
          <a:xfrm>
            <a:off x="2459355" y="5286911"/>
            <a:ext cx="100608" cy="235029"/>
          </a:xfrm>
          <a:prstGeom prst="rect">
            <a:avLst/>
          </a:prstGeom>
          <a:noFill/>
          <a:ln/>
        </p:spPr>
        <p:txBody>
          <a:bodyPr wrap="none" lIns="0" tIns="0" rIns="0" bIns="0" rtlCol="0" anchor="t"/>
          <a:lstStyle/>
          <a:p>
            <a:pPr marL="0" indent="0" algn="ctr">
              <a:lnSpc>
                <a:spcPts val="1850"/>
              </a:lnSpc>
              <a:buNone/>
            </a:pPr>
            <a:r>
              <a:rPr lang="en-US" sz="1600" b="1" dirty="0">
                <a:solidFill>
                  <a:srgbClr val="272525"/>
                </a:solidFill>
                <a:latin typeface="Garamond" panose="02020404030301010803" pitchFamily="18" charset="0"/>
                <a:ea typeface="Petrona Bold" pitchFamily="34" charset="-122"/>
                <a:cs typeface="Petrona Bold" pitchFamily="34" charset="-120"/>
              </a:rPr>
              <a:t>1</a:t>
            </a:r>
            <a:endParaRPr lang="en-US" sz="1600" dirty="0">
              <a:latin typeface="Garamond" panose="02020404030301010803" pitchFamily="18" charset="0"/>
            </a:endParaRPr>
          </a:p>
        </p:txBody>
      </p:sp>
      <p:sp>
        <p:nvSpPr>
          <p:cNvPr id="10" name="Text 7"/>
          <p:cNvSpPr/>
          <p:nvPr/>
        </p:nvSpPr>
        <p:spPr>
          <a:xfrm>
            <a:off x="1003458" y="2944452"/>
            <a:ext cx="3012281" cy="293727"/>
          </a:xfrm>
          <a:prstGeom prst="rect">
            <a:avLst/>
          </a:prstGeom>
          <a:noFill/>
          <a:ln/>
        </p:spPr>
        <p:txBody>
          <a:bodyPr wrap="none" lIns="0" tIns="0" rIns="0" bIns="0" rtlCol="0" anchor="t"/>
          <a:lstStyle/>
          <a:p>
            <a:pPr marL="0" indent="0" algn="ctr">
              <a:lnSpc>
                <a:spcPts val="2300"/>
              </a:lnSpc>
              <a:buNone/>
            </a:pPr>
            <a:r>
              <a:rPr lang="en-US" sz="1600" b="1" dirty="0">
                <a:solidFill>
                  <a:srgbClr val="272525"/>
                </a:solidFill>
                <a:latin typeface="Garamond" panose="02020404030301010803" pitchFamily="18" charset="0"/>
                <a:ea typeface="Petrona Bold" pitchFamily="34" charset="-122"/>
                <a:cs typeface="Petrona Bold" pitchFamily="34" charset="-120"/>
              </a:rPr>
              <a:t>Eventos de Conmemoración</a:t>
            </a:r>
            <a:endParaRPr lang="en-US" sz="1600" dirty="0">
              <a:latin typeface="Garamond" panose="02020404030301010803" pitchFamily="18" charset="0"/>
            </a:endParaRPr>
          </a:p>
        </p:txBody>
      </p:sp>
      <p:sp>
        <p:nvSpPr>
          <p:cNvPr id="11" name="Text 8"/>
          <p:cNvSpPr/>
          <p:nvPr/>
        </p:nvSpPr>
        <p:spPr>
          <a:xfrm>
            <a:off x="671274" y="3540204"/>
            <a:ext cx="3676888" cy="1193006"/>
          </a:xfrm>
          <a:prstGeom prst="rect">
            <a:avLst/>
          </a:prstGeom>
          <a:noFill/>
          <a:ln/>
        </p:spPr>
        <p:txBody>
          <a:bodyPr wrap="square" lIns="0" tIns="0" rIns="0" bIns="0" rtlCol="0" anchor="t"/>
          <a:lstStyle/>
          <a:p>
            <a:pPr marL="0" indent="0" algn="ctr">
              <a:lnSpc>
                <a:spcPts val="1850"/>
              </a:lnSpc>
              <a:buNone/>
            </a:pPr>
            <a:r>
              <a:rPr lang="en-US" sz="1600" dirty="0">
                <a:solidFill>
                  <a:srgbClr val="272525"/>
                </a:solidFill>
                <a:latin typeface="Garamond" panose="02020404030301010803" pitchFamily="18" charset="0"/>
                <a:ea typeface="Inter" pitchFamily="34" charset="-122"/>
                <a:cs typeface="Inter" pitchFamily="34" charset="-120"/>
              </a:rPr>
              <a:t>Realizaremos eventos el 25 de noviembre y el 4 de diciembre enfocados en la no violencia contra las mujeres. Previamente concertaremos con el Consejo Local de Mujeres y comités veredales para diseñar las actividades.</a:t>
            </a:r>
            <a:endParaRPr lang="en-US" sz="1600" dirty="0">
              <a:latin typeface="Garamond" panose="02020404030301010803" pitchFamily="18" charset="0"/>
            </a:endParaRPr>
          </a:p>
        </p:txBody>
      </p:sp>
      <p:sp>
        <p:nvSpPr>
          <p:cNvPr id="12" name="Shape 9"/>
          <p:cNvSpPr/>
          <p:nvPr/>
        </p:nvSpPr>
        <p:spPr>
          <a:xfrm>
            <a:off x="4564142" y="5404425"/>
            <a:ext cx="15240" cy="522089"/>
          </a:xfrm>
          <a:prstGeom prst="roundRect">
            <a:avLst>
              <a:gd name="adj" fmla="val 411177"/>
            </a:avLst>
          </a:prstGeom>
          <a:solidFill>
            <a:srgbClr val="B2D4E5"/>
          </a:solidFill>
          <a:ln/>
        </p:spPr>
      </p:sp>
      <p:sp>
        <p:nvSpPr>
          <p:cNvPr id="13" name="Shape 10"/>
          <p:cNvSpPr/>
          <p:nvPr/>
        </p:nvSpPr>
        <p:spPr>
          <a:xfrm>
            <a:off x="4404003" y="5236666"/>
            <a:ext cx="335637" cy="335637"/>
          </a:xfrm>
          <a:prstGeom prst="roundRect">
            <a:avLst>
              <a:gd name="adj" fmla="val 18670"/>
            </a:avLst>
          </a:prstGeom>
          <a:solidFill>
            <a:srgbClr val="CCEEFF"/>
          </a:solidFill>
          <a:ln w="7620">
            <a:solidFill>
              <a:srgbClr val="B2D4E5"/>
            </a:solidFill>
            <a:prstDash val="solid"/>
          </a:ln>
        </p:spPr>
      </p:sp>
      <p:sp>
        <p:nvSpPr>
          <p:cNvPr id="14" name="Text 11"/>
          <p:cNvSpPr/>
          <p:nvPr/>
        </p:nvSpPr>
        <p:spPr>
          <a:xfrm>
            <a:off x="4505206" y="5286911"/>
            <a:ext cx="133231" cy="235029"/>
          </a:xfrm>
          <a:prstGeom prst="rect">
            <a:avLst/>
          </a:prstGeom>
          <a:noFill/>
          <a:ln/>
        </p:spPr>
        <p:txBody>
          <a:bodyPr wrap="none" lIns="0" tIns="0" rIns="0" bIns="0" rtlCol="0" anchor="t"/>
          <a:lstStyle/>
          <a:p>
            <a:pPr marL="0" indent="0" algn="ctr">
              <a:lnSpc>
                <a:spcPts val="1850"/>
              </a:lnSpc>
              <a:buNone/>
            </a:pPr>
            <a:r>
              <a:rPr lang="en-US" sz="1600" b="1" dirty="0">
                <a:solidFill>
                  <a:srgbClr val="272525"/>
                </a:solidFill>
                <a:latin typeface="Garamond" panose="02020404030301010803" pitchFamily="18" charset="0"/>
                <a:ea typeface="Petrona Bold" pitchFamily="34" charset="-122"/>
                <a:cs typeface="Petrona Bold" pitchFamily="34" charset="-120"/>
              </a:rPr>
              <a:t>2</a:t>
            </a:r>
            <a:endParaRPr lang="en-US" sz="1600" dirty="0">
              <a:latin typeface="Garamond" panose="02020404030301010803" pitchFamily="18" charset="0"/>
            </a:endParaRPr>
          </a:p>
        </p:txBody>
      </p:sp>
      <p:sp>
        <p:nvSpPr>
          <p:cNvPr id="15" name="Text 12"/>
          <p:cNvSpPr/>
          <p:nvPr/>
        </p:nvSpPr>
        <p:spPr>
          <a:xfrm>
            <a:off x="3252907" y="6075759"/>
            <a:ext cx="2638068" cy="293727"/>
          </a:xfrm>
          <a:prstGeom prst="rect">
            <a:avLst/>
          </a:prstGeom>
          <a:noFill/>
          <a:ln/>
        </p:spPr>
        <p:txBody>
          <a:bodyPr wrap="none" lIns="0" tIns="0" rIns="0" bIns="0" rtlCol="0" anchor="t"/>
          <a:lstStyle/>
          <a:p>
            <a:pPr marL="0" indent="0" algn="ctr">
              <a:lnSpc>
                <a:spcPts val="2300"/>
              </a:lnSpc>
              <a:buNone/>
            </a:pPr>
            <a:r>
              <a:rPr lang="en-US" sz="1600" b="1" dirty="0">
                <a:solidFill>
                  <a:srgbClr val="272525"/>
                </a:solidFill>
                <a:latin typeface="Garamond" panose="02020404030301010803" pitchFamily="18" charset="0"/>
                <a:ea typeface="Petrona Bold" pitchFamily="34" charset="-122"/>
                <a:cs typeface="Petrona Bold" pitchFamily="34" charset="-120"/>
              </a:rPr>
              <a:t>Visualizar las Violencias</a:t>
            </a:r>
            <a:endParaRPr lang="en-US" sz="1600" dirty="0">
              <a:latin typeface="Garamond" panose="02020404030301010803" pitchFamily="18" charset="0"/>
            </a:endParaRPr>
          </a:p>
        </p:txBody>
      </p:sp>
      <p:sp>
        <p:nvSpPr>
          <p:cNvPr id="16" name="Text 13"/>
          <p:cNvSpPr/>
          <p:nvPr/>
        </p:nvSpPr>
        <p:spPr>
          <a:xfrm>
            <a:off x="2733437" y="6529243"/>
            <a:ext cx="3677007" cy="954405"/>
          </a:xfrm>
          <a:prstGeom prst="rect">
            <a:avLst/>
          </a:prstGeom>
          <a:noFill/>
          <a:ln/>
        </p:spPr>
        <p:txBody>
          <a:bodyPr wrap="square" lIns="0" tIns="0" rIns="0" bIns="0" rtlCol="0" anchor="t"/>
          <a:lstStyle/>
          <a:p>
            <a:pPr marL="0" indent="0" algn="ctr">
              <a:lnSpc>
                <a:spcPts val="1850"/>
              </a:lnSpc>
              <a:buNone/>
            </a:pPr>
            <a:r>
              <a:rPr lang="en-US" sz="1400" dirty="0">
                <a:solidFill>
                  <a:srgbClr val="272525"/>
                </a:solidFill>
                <a:latin typeface="Garamond" panose="02020404030301010803" pitchFamily="18" charset="0"/>
                <a:ea typeface="Inter" pitchFamily="34" charset="-122"/>
                <a:cs typeface="Inter" pitchFamily="34" charset="-120"/>
              </a:rPr>
              <a:t>El objetivo de estos eventos es visibilizar las violencias que enfrentan las mujeres. Contarán con avituallamiento, transporte y actividades de integración.</a:t>
            </a:r>
            <a:endParaRPr lang="en-US" sz="1400" dirty="0">
              <a:latin typeface="Garamond" panose="02020404030301010803" pitchFamily="18" charset="0"/>
            </a:endParaRPr>
          </a:p>
        </p:txBody>
      </p:sp>
      <p:sp>
        <p:nvSpPr>
          <p:cNvPr id="17" name="Shape 14"/>
          <p:cNvSpPr/>
          <p:nvPr/>
        </p:nvSpPr>
        <p:spPr>
          <a:xfrm>
            <a:off x="6626423" y="4882455"/>
            <a:ext cx="15240" cy="522089"/>
          </a:xfrm>
          <a:prstGeom prst="roundRect">
            <a:avLst>
              <a:gd name="adj" fmla="val 411177"/>
            </a:avLst>
          </a:prstGeom>
          <a:solidFill>
            <a:srgbClr val="B2D4E5"/>
          </a:solidFill>
          <a:ln/>
        </p:spPr>
      </p:sp>
      <p:sp>
        <p:nvSpPr>
          <p:cNvPr id="18" name="Shape 15"/>
          <p:cNvSpPr/>
          <p:nvPr/>
        </p:nvSpPr>
        <p:spPr>
          <a:xfrm>
            <a:off x="6466284" y="5236666"/>
            <a:ext cx="335637" cy="335637"/>
          </a:xfrm>
          <a:prstGeom prst="roundRect">
            <a:avLst>
              <a:gd name="adj" fmla="val 18670"/>
            </a:avLst>
          </a:prstGeom>
          <a:solidFill>
            <a:srgbClr val="CCEEFF"/>
          </a:solidFill>
          <a:ln w="7620">
            <a:solidFill>
              <a:srgbClr val="B2D4E5"/>
            </a:solidFill>
            <a:prstDash val="solid"/>
          </a:ln>
        </p:spPr>
      </p:sp>
      <p:sp>
        <p:nvSpPr>
          <p:cNvPr id="19" name="Text 16"/>
          <p:cNvSpPr/>
          <p:nvPr/>
        </p:nvSpPr>
        <p:spPr>
          <a:xfrm>
            <a:off x="6567607" y="5286911"/>
            <a:ext cx="132993" cy="235029"/>
          </a:xfrm>
          <a:prstGeom prst="rect">
            <a:avLst/>
          </a:prstGeom>
          <a:noFill/>
          <a:ln/>
        </p:spPr>
        <p:txBody>
          <a:bodyPr wrap="none" lIns="0" tIns="0" rIns="0" bIns="0" rtlCol="0" anchor="t"/>
          <a:lstStyle/>
          <a:p>
            <a:pPr marL="0" indent="0" algn="ctr">
              <a:lnSpc>
                <a:spcPts val="1850"/>
              </a:lnSpc>
              <a:buNone/>
            </a:pPr>
            <a:r>
              <a:rPr lang="en-US" sz="1600" b="1" dirty="0">
                <a:solidFill>
                  <a:srgbClr val="272525"/>
                </a:solidFill>
                <a:latin typeface="Garamond" panose="02020404030301010803" pitchFamily="18" charset="0"/>
                <a:ea typeface="Petrona Bold" pitchFamily="34" charset="-122"/>
                <a:cs typeface="Petrona Bold" pitchFamily="34" charset="-120"/>
              </a:rPr>
              <a:t>3</a:t>
            </a:r>
            <a:endParaRPr lang="en-US" sz="1600" dirty="0">
              <a:latin typeface="Garamond" panose="02020404030301010803" pitchFamily="18" charset="0"/>
            </a:endParaRPr>
          </a:p>
        </p:txBody>
      </p:sp>
      <p:sp>
        <p:nvSpPr>
          <p:cNvPr id="20" name="Text 17"/>
          <p:cNvSpPr/>
          <p:nvPr/>
        </p:nvSpPr>
        <p:spPr>
          <a:xfrm>
            <a:off x="5466754" y="2985552"/>
            <a:ext cx="2349818" cy="293727"/>
          </a:xfrm>
          <a:prstGeom prst="rect">
            <a:avLst/>
          </a:prstGeom>
          <a:noFill/>
          <a:ln/>
        </p:spPr>
        <p:txBody>
          <a:bodyPr wrap="none" lIns="0" tIns="0" rIns="0" bIns="0" rtlCol="0" anchor="t"/>
          <a:lstStyle/>
          <a:p>
            <a:pPr marL="0" indent="0" algn="ctr">
              <a:lnSpc>
                <a:spcPts val="2300"/>
              </a:lnSpc>
              <a:buNone/>
            </a:pPr>
            <a:r>
              <a:rPr lang="en-US" sz="1600" b="1" dirty="0">
                <a:solidFill>
                  <a:srgbClr val="272525"/>
                </a:solidFill>
                <a:latin typeface="Garamond" panose="02020404030301010803" pitchFamily="18" charset="0"/>
                <a:ea typeface="Petrona Bold" pitchFamily="34" charset="-122"/>
                <a:cs typeface="Petrona Bold" pitchFamily="34" charset="-120"/>
              </a:rPr>
              <a:t>Resignificar la Vida</a:t>
            </a:r>
            <a:endParaRPr lang="en-US" sz="1600" dirty="0">
              <a:latin typeface="Garamond" panose="02020404030301010803" pitchFamily="18" charset="0"/>
            </a:endParaRPr>
          </a:p>
        </p:txBody>
      </p:sp>
      <p:sp>
        <p:nvSpPr>
          <p:cNvPr id="21" name="Text 18"/>
          <p:cNvSpPr/>
          <p:nvPr/>
        </p:nvSpPr>
        <p:spPr>
          <a:xfrm>
            <a:off x="4795539" y="3550919"/>
            <a:ext cx="3677007" cy="954405"/>
          </a:xfrm>
          <a:prstGeom prst="rect">
            <a:avLst/>
          </a:prstGeom>
          <a:noFill/>
          <a:ln/>
        </p:spPr>
        <p:txBody>
          <a:bodyPr wrap="square" lIns="0" tIns="0" rIns="0" bIns="0" rtlCol="0" anchor="t"/>
          <a:lstStyle/>
          <a:p>
            <a:pPr marL="0" indent="0" algn="ctr">
              <a:lnSpc>
                <a:spcPts val="1850"/>
              </a:lnSpc>
              <a:buNone/>
            </a:pPr>
            <a:r>
              <a:rPr lang="en-US" sz="1600" dirty="0">
                <a:solidFill>
                  <a:srgbClr val="272525"/>
                </a:solidFill>
                <a:latin typeface="Garamond" panose="02020404030301010803" pitchFamily="18" charset="0"/>
                <a:ea typeface="Inter" pitchFamily="34" charset="-122"/>
                <a:cs typeface="Inter" pitchFamily="34" charset="-120"/>
              </a:rPr>
              <a:t>Trabajaremos en red con grupos de mujeres en una mesa de concertación para diseñar actividades que resignifiquen la vida de las mujeres que ya no están.</a:t>
            </a:r>
            <a:endParaRPr lang="en-US" sz="1600" dirty="0">
              <a:latin typeface="Garamond" panose="02020404030301010803" pitchFamily="18" charset="0"/>
            </a:endParaRPr>
          </a:p>
        </p:txBody>
      </p:sp>
      <p:sp>
        <p:nvSpPr>
          <p:cNvPr id="22" name="Text 19"/>
          <p:cNvSpPr/>
          <p:nvPr/>
        </p:nvSpPr>
        <p:spPr>
          <a:xfrm>
            <a:off x="522089" y="7581067"/>
            <a:ext cx="8099822" cy="238601"/>
          </a:xfrm>
          <a:prstGeom prst="rect">
            <a:avLst/>
          </a:prstGeom>
          <a:noFill/>
          <a:ln/>
        </p:spPr>
        <p:txBody>
          <a:bodyPr wrap="none" lIns="0" tIns="0" rIns="0" bIns="0" rtlCol="0" anchor="t"/>
          <a:lstStyle/>
          <a:p>
            <a:pPr marL="0" indent="0">
              <a:lnSpc>
                <a:spcPts val="1850"/>
              </a:lnSpc>
              <a:buNone/>
            </a:pPr>
            <a:endParaRPr lang="en-US" sz="1150" dirty="0">
              <a:latin typeface="Garamond" panose="02020404030301010803" pitchFamily="18" charset="0"/>
            </a:endParaRPr>
          </a:p>
        </p:txBody>
      </p:sp>
      <p:sp>
        <p:nvSpPr>
          <p:cNvPr id="23" name="Text 2">
            <a:extLst>
              <a:ext uri="{FF2B5EF4-FFF2-40B4-BE49-F238E27FC236}">
                <a16:creationId xmlns:a16="http://schemas.microsoft.com/office/drawing/2014/main" id="{A76AE571-36EF-BD47-7D57-A63F0E042D53}"/>
              </a:ext>
            </a:extLst>
          </p:cNvPr>
          <p:cNvSpPr/>
          <p:nvPr/>
        </p:nvSpPr>
        <p:spPr>
          <a:xfrm>
            <a:off x="2677477" y="1653979"/>
            <a:ext cx="8527341" cy="477202"/>
          </a:xfrm>
          <a:prstGeom prst="rect">
            <a:avLst/>
          </a:prstGeom>
          <a:noFill/>
          <a:ln/>
        </p:spPr>
        <p:txBody>
          <a:bodyPr wrap="square" lIns="0" tIns="0" rIns="0" bIns="0" rtlCol="0" anchor="t"/>
          <a:lstStyle/>
          <a:p>
            <a:pPr>
              <a:lnSpc>
                <a:spcPts val="1850"/>
              </a:lnSpc>
            </a:pPr>
            <a:r>
              <a:rPr lang="en-US" sz="2000" b="1" dirty="0">
                <a:solidFill>
                  <a:srgbClr val="272525"/>
                </a:solidFill>
                <a:latin typeface="Garamond" panose="02020404030301010803" pitchFamily="18" charset="0"/>
                <a:ea typeface="Inter" pitchFamily="34" charset="-122"/>
              </a:rPr>
              <a:t>Meta:</a:t>
            </a:r>
            <a:r>
              <a:rPr lang="en-US" sz="2000" dirty="0">
                <a:solidFill>
                  <a:srgbClr val="272525"/>
                </a:solidFill>
                <a:latin typeface="Garamond" panose="02020404030301010803" pitchFamily="18" charset="0"/>
                <a:ea typeface="Inter" pitchFamily="34" charset="-122"/>
              </a:rPr>
              <a:t> </a:t>
            </a:r>
            <a:r>
              <a:rPr lang="es-CO" sz="2000" dirty="0">
                <a:solidFill>
                  <a:srgbClr val="272525"/>
                </a:solidFill>
                <a:latin typeface="Garamond" panose="02020404030301010803" pitchFamily="18" charset="0"/>
                <a:ea typeface="Inter" pitchFamily="34" charset="-122"/>
              </a:rPr>
              <a:t>Vincular 1200 personas en acciones para la prevención del feminicidio y la violencia contra la mujer.</a:t>
            </a:r>
          </a:p>
          <a:p>
            <a:pPr marL="0" indent="0">
              <a:lnSpc>
                <a:spcPts val="1850"/>
              </a:lnSpc>
              <a:buNone/>
            </a:pPr>
            <a:endParaRPr lang="en-US" sz="1600" dirty="0">
              <a:latin typeface="Garamond" panose="02020404030301010803" pitchFamily="18"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TotalTime>
  <Words>2546</Words>
  <Application>Microsoft Office PowerPoint</Application>
  <PresentationFormat>Personalizado</PresentationFormat>
  <Paragraphs>291</Paragraphs>
  <Slides>28</Slides>
  <Notes>28</Notes>
  <HiddenSlides>0</HiddenSlides>
  <MMClips>0</MMClips>
  <ScaleCrop>false</ScaleCrop>
  <HeadingPairs>
    <vt:vector size="6" baseType="variant">
      <vt:variant>
        <vt:lpstr>Fuentes usadas</vt:lpstr>
      </vt:variant>
      <vt:variant>
        <vt:i4>9</vt:i4>
      </vt:variant>
      <vt:variant>
        <vt:lpstr>Tema</vt:lpstr>
      </vt:variant>
      <vt:variant>
        <vt:i4>1</vt:i4>
      </vt:variant>
      <vt:variant>
        <vt:lpstr>Títulos de diapositiva</vt:lpstr>
      </vt:variant>
      <vt:variant>
        <vt:i4>28</vt:i4>
      </vt:variant>
    </vt:vector>
  </HeadingPairs>
  <TitlesOfParts>
    <vt:vector size="38" baseType="lpstr">
      <vt:lpstr>Inter</vt:lpstr>
      <vt:lpstr>Petrona Bold</vt:lpstr>
      <vt:lpstr>Arial</vt:lpstr>
      <vt:lpstr>Calibri</vt:lpstr>
      <vt:lpstr>AGABCG+ArialNarrow-Bold</vt:lpstr>
      <vt:lpstr>Garamond</vt:lpstr>
      <vt:lpstr>Aptos</vt:lpstr>
      <vt:lpstr>Times New Roman</vt:lpstr>
      <vt:lpstr>Roboto</vt:lpstr>
      <vt:lpstr>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Andres Camilo Acosta Jimenez</cp:lastModifiedBy>
  <cp:revision>10</cp:revision>
  <dcterms:created xsi:type="dcterms:W3CDTF">2025-01-15T02:36:47Z</dcterms:created>
  <dcterms:modified xsi:type="dcterms:W3CDTF">2025-01-15T15:04:47Z</dcterms:modified>
</cp:coreProperties>
</file>