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90" d="100"/>
          <a:sy n="90" d="100"/>
        </p:scale>
        <p:origin x="73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25202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Slide de portada. Presentar el objetivo general del taller.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A35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3474720" cy="5143500"/>
          </a:xfrm>
          <a:prstGeom prst="rect">
            <a:avLst/>
          </a:prstGeom>
          <a:solidFill>
            <a:srgbClr val="0D7377"/>
          </a:solidFill>
          <a:ln/>
        </p:spPr>
      </p:sp>
      <p:sp>
        <p:nvSpPr>
          <p:cNvPr id="3" name="Shape 1"/>
          <p:cNvSpPr/>
          <p:nvPr/>
        </p:nvSpPr>
        <p:spPr>
          <a:xfrm>
            <a:off x="7772400" y="0"/>
            <a:ext cx="1371600" cy="1097280"/>
          </a:xfrm>
          <a:prstGeom prst="rect">
            <a:avLst/>
          </a:prstGeom>
          <a:solidFill>
            <a:srgbClr val="E8A838"/>
          </a:solidFill>
          <a:ln/>
        </p:spPr>
      </p:sp>
      <p:sp>
        <p:nvSpPr>
          <p:cNvPr id="5" name="Text 2"/>
          <p:cNvSpPr/>
          <p:nvPr/>
        </p:nvSpPr>
        <p:spPr>
          <a:xfrm>
            <a:off x="182880" y="2986154"/>
            <a:ext cx="31089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dirty="0">
                <a:solidFill>
                  <a:schemeClr val="bg1"/>
                </a:solidFill>
              </a:rPr>
              <a:t>CONTROL INTERNO</a:t>
            </a:r>
          </a:p>
        </p:txBody>
      </p:sp>
      <p:sp>
        <p:nvSpPr>
          <p:cNvPr id="7" name="Text 4"/>
          <p:cNvSpPr/>
          <p:nvPr/>
        </p:nvSpPr>
        <p:spPr>
          <a:xfrm>
            <a:off x="3749040" y="822960"/>
            <a:ext cx="512064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i="1" dirty="0">
                <a:solidFill>
                  <a:srgbClr val="E8A83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Capacitación</a:t>
            </a:r>
            <a:endParaRPr lang="en-US" sz="1500" dirty="0"/>
          </a:p>
        </p:txBody>
      </p:sp>
      <p:sp>
        <p:nvSpPr>
          <p:cNvPr id="8" name="Text 5"/>
          <p:cNvSpPr/>
          <p:nvPr/>
        </p:nvSpPr>
        <p:spPr>
          <a:xfrm>
            <a:off x="3749040" y="1325880"/>
            <a:ext cx="5120640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s-MX" sz="30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Fortalecimiento del autocontrol en la elaboración,</a:t>
            </a:r>
          </a:p>
          <a:p>
            <a:pPr marL="0" indent="0">
              <a:buNone/>
            </a:pPr>
            <a:r>
              <a:rPr lang="es-MX" sz="30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revisión y presentación de informes.</a:t>
            </a:r>
          </a:p>
        </p:txBody>
      </p:sp>
      <p:sp>
        <p:nvSpPr>
          <p:cNvPr id="9" name="Shape 6"/>
          <p:cNvSpPr/>
          <p:nvPr/>
        </p:nvSpPr>
        <p:spPr>
          <a:xfrm>
            <a:off x="3749040" y="3370202"/>
            <a:ext cx="4572000" cy="54864"/>
          </a:xfrm>
          <a:prstGeom prst="rect">
            <a:avLst/>
          </a:prstGeom>
          <a:solidFill>
            <a:srgbClr val="E8A838"/>
          </a:solidFill>
          <a:ln/>
        </p:spPr>
      </p:sp>
      <p:sp>
        <p:nvSpPr>
          <p:cNvPr id="11" name="Text 8"/>
          <p:cNvSpPr/>
          <p:nvPr/>
        </p:nvSpPr>
        <p:spPr>
          <a:xfrm>
            <a:off x="3749040" y="4389120"/>
            <a:ext cx="10972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2026</a:t>
            </a:r>
            <a:endParaRPr lang="en-US" sz="1300" dirty="0"/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1E3C787A-FA40-4311-A70A-452479E941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0" y="940400"/>
            <a:ext cx="1875952" cy="1875952"/>
          </a:xfrm>
          <a:prstGeom prst="rect">
            <a:avLst/>
          </a:prstGeom>
        </p:spPr>
      </p:pic>
      <p:sp>
        <p:nvSpPr>
          <p:cNvPr id="14" name="Text 2">
            <a:extLst>
              <a:ext uri="{FF2B5EF4-FFF2-40B4-BE49-F238E27FC236}">
                <a16:creationId xmlns:a16="http://schemas.microsoft.com/office/drawing/2014/main" id="{725F2F14-4E06-4FA3-913A-CA2A867D6F1A}"/>
              </a:ext>
            </a:extLst>
          </p:cNvPr>
          <p:cNvSpPr/>
          <p:nvPr/>
        </p:nvSpPr>
        <p:spPr>
          <a:xfrm>
            <a:off x="206456" y="3756752"/>
            <a:ext cx="31089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dirty="0">
                <a:solidFill>
                  <a:schemeClr val="bg1"/>
                </a:solidFill>
              </a:rPr>
              <a:t>PAULA CAMAYO </a:t>
            </a:r>
          </a:p>
          <a:p>
            <a:pPr marL="0" indent="0" algn="ctr">
              <a:buNone/>
            </a:pPr>
            <a:r>
              <a:rPr lang="en-US" sz="1400" dirty="0" err="1">
                <a:solidFill>
                  <a:schemeClr val="bg1"/>
                </a:solidFill>
              </a:rPr>
              <a:t>Apoyo</a:t>
            </a:r>
            <a:r>
              <a:rPr lang="en-US" sz="1400" dirty="0">
                <a:solidFill>
                  <a:schemeClr val="bg1"/>
                </a:solidFill>
              </a:rPr>
              <a:t> Control </a:t>
            </a:r>
            <a:r>
              <a:rPr lang="en-US" sz="1400" dirty="0" err="1">
                <a:solidFill>
                  <a:schemeClr val="bg1"/>
                </a:solidFill>
              </a:rPr>
              <a:t>interno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1A35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82880"/>
          </a:xfrm>
          <a:prstGeom prst="rect">
            <a:avLst/>
          </a:prstGeom>
          <a:solidFill>
            <a:srgbClr val="E8A838"/>
          </a:solidFill>
          <a:ln/>
        </p:spPr>
      </p:sp>
      <p:sp>
        <p:nvSpPr>
          <p:cNvPr id="3" name="Shape 1"/>
          <p:cNvSpPr/>
          <p:nvPr/>
        </p:nvSpPr>
        <p:spPr>
          <a:xfrm>
            <a:off x="3291840" y="502920"/>
            <a:ext cx="2560320" cy="2560320"/>
          </a:xfrm>
          <a:prstGeom prst="ellipse">
            <a:avLst/>
          </a:prstGeom>
          <a:solidFill>
            <a:srgbClr val="0D7377">
              <a:alpha val="25000"/>
            </a:srgbClr>
          </a:solidFill>
          <a:ln/>
        </p:spPr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1097280"/>
            <a:ext cx="822960" cy="82296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457200" y="36576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i="1" dirty="0">
                <a:solidFill>
                  <a:srgbClr val="E8A83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Mensaje Final</a:t>
            </a:r>
            <a:endParaRPr lang="en-US" sz="1300" dirty="0"/>
          </a:p>
        </p:txBody>
      </p:sp>
      <p:sp>
        <p:nvSpPr>
          <p:cNvPr id="6" name="Text 3"/>
          <p:cNvSpPr/>
          <p:nvPr/>
        </p:nvSpPr>
        <p:spPr>
          <a:xfrm>
            <a:off x="914400" y="1280160"/>
            <a:ext cx="7315200" cy="2560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700" i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"La evidencia no es un requisito formal; es la prueba objetiva que demuestra el cumplimiento de las obligaciones contractuales y garantiza la transparencia en el uso de los recursos públicos."</a:t>
            </a:r>
            <a:endParaRPr lang="en-US" sz="1700" dirty="0"/>
          </a:p>
        </p:txBody>
      </p:sp>
      <p:sp>
        <p:nvSpPr>
          <p:cNvPr id="7" name="Shape 4"/>
          <p:cNvSpPr/>
          <p:nvPr/>
        </p:nvSpPr>
        <p:spPr>
          <a:xfrm>
            <a:off x="2286000" y="4160520"/>
            <a:ext cx="4572000" cy="658368"/>
          </a:xfrm>
          <a:prstGeom prst="roundRect">
            <a:avLst>
              <a:gd name="adj" fmla="val 16667"/>
            </a:avLst>
          </a:prstGeom>
          <a:solidFill>
            <a:srgbClr val="E8A838"/>
          </a:solidFill>
          <a:ln/>
        </p:spPr>
      </p:sp>
      <p:sp>
        <p:nvSpPr>
          <p:cNvPr id="8" name="Text 5"/>
          <p:cNvSpPr/>
          <p:nvPr/>
        </p:nvSpPr>
        <p:spPr>
          <a:xfrm>
            <a:off x="2286000" y="4160520"/>
            <a:ext cx="457200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1A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¡Aplica el autocontrol en cada entrega!</a:t>
            </a:r>
            <a:endParaRPr lang="en-US" sz="1300" dirty="0"/>
          </a:p>
        </p:txBody>
      </p:sp>
      <p:sp>
        <p:nvSpPr>
          <p:cNvPr id="9" name="Text 6"/>
          <p:cNvSpPr/>
          <p:nvPr/>
        </p:nvSpPr>
        <p:spPr>
          <a:xfrm>
            <a:off x="8686800" y="4846320"/>
            <a:ext cx="3657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64748B"/>
                </a:solidFill>
              </a:rPr>
              <a:t>Slide 10</a:t>
            </a:r>
            <a:endParaRPr lang="en-US" sz="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4F7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A3557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182880"/>
            <a:ext cx="8229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0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OBJETIVO DE LA CAPACITACIÓN</a:t>
            </a:r>
            <a:endParaRPr lang="en-US" sz="2000" dirty="0"/>
          </a:p>
        </p:txBody>
      </p:sp>
      <p:sp>
        <p:nvSpPr>
          <p:cNvPr id="4" name="Shape 2"/>
          <p:cNvSpPr/>
          <p:nvPr/>
        </p:nvSpPr>
        <p:spPr>
          <a:xfrm>
            <a:off x="457200" y="1188720"/>
            <a:ext cx="8229600" cy="3200400"/>
          </a:xfrm>
          <a:prstGeom prst="roundRect">
            <a:avLst>
              <a:gd name="adj" fmla="val 4286"/>
            </a:avLst>
          </a:prstGeom>
          <a:solidFill>
            <a:srgbClr val="FFFFFF"/>
          </a:solidFill>
          <a:ln/>
          <a:effectLst>
            <a:outerShdw blurRad="101600" dist="38100" dir="2700000" algn="bl" rotWithShape="0">
              <a:srgbClr val="000000">
                <a:alpha val="12000"/>
              </a:srgbClr>
            </a:outerShdw>
          </a:effectLst>
        </p:spPr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0" y="1417320"/>
            <a:ext cx="777240" cy="777240"/>
          </a:xfrm>
          <a:prstGeom prst="rect">
            <a:avLst/>
          </a:prstGeom>
        </p:spPr>
      </p:pic>
      <p:sp>
        <p:nvSpPr>
          <p:cNvPr id="6" name="Shape 3"/>
          <p:cNvSpPr/>
          <p:nvPr/>
        </p:nvSpPr>
        <p:spPr>
          <a:xfrm>
            <a:off x="777240" y="1371600"/>
            <a:ext cx="868680" cy="868680"/>
          </a:xfrm>
          <a:prstGeom prst="ellipse">
            <a:avLst/>
          </a:prstGeom>
          <a:solidFill>
            <a:srgbClr val="1A3557"/>
          </a:solidFill>
          <a:ln/>
        </p:spPr>
      </p:sp>
      <p:pic>
        <p:nvPicPr>
          <p:cNvPr id="7" name="Image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0" y="1417320"/>
            <a:ext cx="777240" cy="777240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1920240" y="1417320"/>
            <a:ext cx="62179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1A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Fortalecer la cultura de control y autocontrol</a:t>
            </a:r>
            <a:endParaRPr lang="en-US" sz="1800" dirty="0"/>
          </a:p>
        </p:txBody>
      </p:sp>
      <p:sp>
        <p:nvSpPr>
          <p:cNvPr id="9" name="Text 5"/>
          <p:cNvSpPr/>
          <p:nvPr/>
        </p:nvSpPr>
        <p:spPr>
          <a:xfrm>
            <a:off x="1920240" y="2011680"/>
            <a:ext cx="6217920" cy="2011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Elaboración de informes de ejecución y cuentas de cobro</a:t>
            </a:r>
            <a:endParaRPr lang="en-US" sz="13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Revisión y presentación de documentos contractuales</a:t>
            </a:r>
            <a:endParaRPr lang="en-US" sz="13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Cumplimiento de requisitos y adecuada gestión documental</a:t>
            </a:r>
            <a:endParaRPr lang="en-US" sz="13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Mitigación de riesgos en el proceso de pago</a:t>
            </a:r>
            <a:endParaRPr lang="en-US" sz="1300" dirty="0"/>
          </a:p>
        </p:txBody>
      </p:sp>
      <p:sp>
        <p:nvSpPr>
          <p:cNvPr id="10" name="Text 6"/>
          <p:cNvSpPr/>
          <p:nvPr/>
        </p:nvSpPr>
        <p:spPr>
          <a:xfrm>
            <a:off x="8686800" y="4846320"/>
            <a:ext cx="3657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2E8F0"/>
                </a:solidFill>
              </a:rPr>
              <a:t>Slide 2</a:t>
            </a:r>
            <a:endParaRPr lang="en-US" sz="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4F7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0D7377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182880"/>
            <a:ext cx="8229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1. IMPORTANCIA DEL AUTOCONTROL</a:t>
            </a:r>
            <a:endParaRPr lang="en-US" sz="2000" dirty="0"/>
          </a:p>
        </p:txBody>
      </p:sp>
      <p:sp>
        <p:nvSpPr>
          <p:cNvPr id="4" name="Shape 2"/>
          <p:cNvSpPr/>
          <p:nvPr/>
        </p:nvSpPr>
        <p:spPr>
          <a:xfrm>
            <a:off x="365760" y="1188720"/>
            <a:ext cx="4114800" cy="1554480"/>
          </a:xfrm>
          <a:prstGeom prst="roundRect">
            <a:avLst>
              <a:gd name="adj" fmla="val 7059"/>
            </a:avLst>
          </a:prstGeom>
          <a:solidFill>
            <a:srgbClr val="FFFFFF"/>
          </a:solidFill>
          <a:ln/>
          <a:effectLst>
            <a:outerShdw blurRad="101600" dist="38100" dir="2700000" algn="bl" rotWithShape="0">
              <a:srgbClr val="000000">
                <a:alpha val="12000"/>
              </a:srgbClr>
            </a:outerShdw>
          </a:effectLst>
        </p:spPr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52" y="1737360"/>
            <a:ext cx="457200" cy="457200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097280" y="1325880"/>
            <a:ext cx="3200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A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Información confiable</a:t>
            </a:r>
            <a:endParaRPr lang="en-US" sz="1300" dirty="0"/>
          </a:p>
        </p:txBody>
      </p:sp>
      <p:sp>
        <p:nvSpPr>
          <p:cNvPr id="7" name="Text 4"/>
          <p:cNvSpPr/>
          <p:nvPr/>
        </p:nvSpPr>
        <p:spPr>
          <a:xfrm>
            <a:off x="1097280" y="1737360"/>
            <a:ext cx="32004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Garantiza datos transparentes para la supervisión contractual.</a:t>
            </a:r>
            <a:endParaRPr lang="en-US" sz="1100" dirty="0"/>
          </a:p>
        </p:txBody>
      </p:sp>
      <p:sp>
        <p:nvSpPr>
          <p:cNvPr id="8" name="Shape 5"/>
          <p:cNvSpPr/>
          <p:nvPr/>
        </p:nvSpPr>
        <p:spPr>
          <a:xfrm>
            <a:off x="4754880" y="1188720"/>
            <a:ext cx="4114800" cy="1554480"/>
          </a:xfrm>
          <a:prstGeom prst="roundRect">
            <a:avLst>
              <a:gd name="adj" fmla="val 7059"/>
            </a:avLst>
          </a:prstGeom>
          <a:solidFill>
            <a:srgbClr val="FFFFFF"/>
          </a:solidFill>
          <a:ln/>
          <a:effectLst>
            <a:outerShdw blurRad="101600" dist="38100" dir="2700000" algn="bl" rotWithShape="0">
              <a:srgbClr val="000000">
                <a:alpha val="12000"/>
              </a:srgbClr>
            </a:outerShdw>
          </a:effectLst>
        </p:spPr>
      </p:sp>
      <p:pic>
        <p:nvPicPr>
          <p:cNvPr id="9" name="Image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9472" y="1737360"/>
            <a:ext cx="457200" cy="457200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5486400" y="1325880"/>
            <a:ext cx="3200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A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Facilita la supervisión</a:t>
            </a:r>
            <a:endParaRPr lang="en-US" sz="1300" dirty="0"/>
          </a:p>
        </p:txBody>
      </p:sp>
      <p:sp>
        <p:nvSpPr>
          <p:cNvPr id="11" name="Text 7"/>
          <p:cNvSpPr/>
          <p:nvPr/>
        </p:nvSpPr>
        <p:spPr>
          <a:xfrm>
            <a:off x="5486400" y="1737360"/>
            <a:ext cx="32004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Permite al supervisor verificar el cumplimiento de obligaciones.</a:t>
            </a:r>
            <a:endParaRPr lang="en-US" sz="1100" dirty="0"/>
          </a:p>
        </p:txBody>
      </p:sp>
      <p:sp>
        <p:nvSpPr>
          <p:cNvPr id="12" name="Shape 8"/>
          <p:cNvSpPr/>
          <p:nvPr/>
        </p:nvSpPr>
        <p:spPr>
          <a:xfrm>
            <a:off x="365760" y="2926080"/>
            <a:ext cx="4114800" cy="1554480"/>
          </a:xfrm>
          <a:prstGeom prst="roundRect">
            <a:avLst>
              <a:gd name="adj" fmla="val 7059"/>
            </a:avLst>
          </a:prstGeom>
          <a:solidFill>
            <a:srgbClr val="FFFFFF"/>
          </a:solidFill>
          <a:ln/>
          <a:effectLst>
            <a:outerShdw blurRad="101600" dist="38100" dir="2700000" algn="bl" rotWithShape="0">
              <a:srgbClr val="000000">
                <a:alpha val="12000"/>
              </a:srgbClr>
            </a:outerShdw>
          </a:effectLst>
        </p:spPr>
      </p:sp>
      <p:pic>
        <p:nvPicPr>
          <p:cNvPr id="13" name="Image 2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52" y="3474720"/>
            <a:ext cx="457200" cy="457200"/>
          </a:xfrm>
          <a:prstGeom prst="rect">
            <a:avLst/>
          </a:prstGeom>
        </p:spPr>
      </p:pic>
      <p:sp>
        <p:nvSpPr>
          <p:cNvPr id="14" name="Text 9"/>
          <p:cNvSpPr/>
          <p:nvPr/>
        </p:nvSpPr>
        <p:spPr>
          <a:xfrm>
            <a:off x="1097280" y="3063240"/>
            <a:ext cx="3200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A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Previene devoluciones</a:t>
            </a:r>
            <a:endParaRPr lang="en-US" sz="1300" dirty="0"/>
          </a:p>
        </p:txBody>
      </p:sp>
      <p:sp>
        <p:nvSpPr>
          <p:cNvPr id="15" name="Text 10"/>
          <p:cNvSpPr/>
          <p:nvPr/>
        </p:nvSpPr>
        <p:spPr>
          <a:xfrm>
            <a:off x="1097280" y="3474720"/>
            <a:ext cx="32004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Evita retrasos en el pago al contratista por errores documentales.</a:t>
            </a:r>
            <a:endParaRPr lang="en-US" sz="1100" dirty="0"/>
          </a:p>
        </p:txBody>
      </p:sp>
      <p:sp>
        <p:nvSpPr>
          <p:cNvPr id="16" name="Shape 11"/>
          <p:cNvSpPr/>
          <p:nvPr/>
        </p:nvSpPr>
        <p:spPr>
          <a:xfrm>
            <a:off x="4754880" y="2926080"/>
            <a:ext cx="4114800" cy="1554480"/>
          </a:xfrm>
          <a:prstGeom prst="roundRect">
            <a:avLst>
              <a:gd name="adj" fmla="val 7059"/>
            </a:avLst>
          </a:prstGeom>
          <a:solidFill>
            <a:srgbClr val="FFFFFF"/>
          </a:solidFill>
          <a:ln/>
          <a:effectLst>
            <a:outerShdw blurRad="101600" dist="38100" dir="2700000" algn="bl" rotWithShape="0">
              <a:srgbClr val="000000">
                <a:alpha val="12000"/>
              </a:srgbClr>
            </a:outerShdw>
          </a:effectLst>
        </p:spPr>
      </p:sp>
      <p:pic>
        <p:nvPicPr>
          <p:cNvPr id="17" name="Image 3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9472" y="3474720"/>
            <a:ext cx="457200" cy="457200"/>
          </a:xfrm>
          <a:prstGeom prst="rect">
            <a:avLst/>
          </a:prstGeom>
        </p:spPr>
      </p:pic>
      <p:sp>
        <p:nvSpPr>
          <p:cNvPr id="18" name="Text 12"/>
          <p:cNvSpPr/>
          <p:nvPr/>
        </p:nvSpPr>
        <p:spPr>
          <a:xfrm>
            <a:off x="5486400" y="3063240"/>
            <a:ext cx="3200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A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Reduce riesgos</a:t>
            </a:r>
            <a:endParaRPr lang="en-US" sz="1300" dirty="0"/>
          </a:p>
        </p:txBody>
      </p:sp>
      <p:sp>
        <p:nvSpPr>
          <p:cNvPr id="19" name="Text 13"/>
          <p:cNvSpPr/>
          <p:nvPr/>
        </p:nvSpPr>
        <p:spPr>
          <a:xfrm>
            <a:off x="5486400" y="3474720"/>
            <a:ext cx="32004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Minimiza hallazgos de auditoría y observaciones de control.</a:t>
            </a:r>
            <a:endParaRPr lang="en-US" sz="1100" dirty="0"/>
          </a:p>
        </p:txBody>
      </p:sp>
      <p:sp>
        <p:nvSpPr>
          <p:cNvPr id="20" name="Text 14"/>
          <p:cNvSpPr/>
          <p:nvPr/>
        </p:nvSpPr>
        <p:spPr>
          <a:xfrm>
            <a:off x="8686800" y="4846320"/>
            <a:ext cx="3657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2E8F0"/>
                </a:solidFill>
              </a:rPr>
              <a:t>Slide 3</a:t>
            </a:r>
            <a:endParaRPr lang="en-US" sz="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4F7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A3557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182880"/>
            <a:ext cx="8229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2. CALIDAD DE LOS INFORMES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457200" y="1097280"/>
            <a:ext cx="82296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0D73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Los informes deben ser: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365760" y="1600200"/>
            <a:ext cx="4114800" cy="13716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/>
          <a:effectLst>
            <a:outerShdw blurRad="101600" dist="38100" dir="2700000" algn="bl" rotWithShape="0">
              <a:srgbClr val="000000">
                <a:alpha val="12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502920" y="1828800"/>
            <a:ext cx="594360" cy="594360"/>
          </a:xfrm>
          <a:prstGeom prst="ellipse">
            <a:avLst/>
          </a:prstGeom>
          <a:solidFill>
            <a:srgbClr val="0D7377"/>
          </a:solidFill>
          <a:ln/>
        </p:spPr>
      </p:sp>
      <p:sp>
        <p:nvSpPr>
          <p:cNvPr id="7" name="Text 5"/>
          <p:cNvSpPr/>
          <p:nvPr/>
        </p:nvSpPr>
        <p:spPr>
          <a:xfrm>
            <a:off x="502920" y="1874520"/>
            <a:ext cx="59436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01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1234440" y="1737360"/>
            <a:ext cx="31089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A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Claros y coherentes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1234440" y="2148840"/>
            <a:ext cx="310896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Redacción precisa, sin ambigüedades ni contradicciones internas.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4754880" y="1600200"/>
            <a:ext cx="4114800" cy="13716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/>
          <a:effectLst>
            <a:outerShdw blurRad="101600" dist="38100" dir="2700000" algn="bl" rotWithShape="0">
              <a:srgbClr val="000000">
                <a:alpha val="12000"/>
              </a:srgbClr>
            </a:outerShdw>
          </a:effectLst>
        </p:spPr>
      </p:sp>
      <p:sp>
        <p:nvSpPr>
          <p:cNvPr id="11" name="Shape 9"/>
          <p:cNvSpPr/>
          <p:nvPr/>
        </p:nvSpPr>
        <p:spPr>
          <a:xfrm>
            <a:off x="4892040" y="1828800"/>
            <a:ext cx="594360" cy="594360"/>
          </a:xfrm>
          <a:prstGeom prst="ellipse">
            <a:avLst/>
          </a:prstGeom>
          <a:solidFill>
            <a:srgbClr val="0D7377"/>
          </a:solidFill>
          <a:ln/>
        </p:spPr>
      </p:sp>
      <p:sp>
        <p:nvSpPr>
          <p:cNvPr id="12" name="Text 10"/>
          <p:cNvSpPr/>
          <p:nvPr/>
        </p:nvSpPr>
        <p:spPr>
          <a:xfrm>
            <a:off x="4892040" y="1874520"/>
            <a:ext cx="59436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02</a:t>
            </a:r>
            <a:endParaRPr lang="en-US" sz="1200" dirty="0"/>
          </a:p>
        </p:txBody>
      </p:sp>
      <p:sp>
        <p:nvSpPr>
          <p:cNvPr id="13" name="Text 11"/>
          <p:cNvSpPr/>
          <p:nvPr/>
        </p:nvSpPr>
        <p:spPr>
          <a:xfrm>
            <a:off x="5623560" y="1737360"/>
            <a:ext cx="31089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A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Relacionados con obligaciones</a:t>
            </a:r>
            <a:endParaRPr lang="en-US" sz="1300" dirty="0"/>
          </a:p>
        </p:txBody>
      </p:sp>
      <p:sp>
        <p:nvSpPr>
          <p:cNvPr id="14" name="Text 12"/>
          <p:cNvSpPr/>
          <p:nvPr/>
        </p:nvSpPr>
        <p:spPr>
          <a:xfrm>
            <a:off x="5623560" y="2148840"/>
            <a:ext cx="310896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Cada actividad reportada debe corresponder a una obligación contractual.</a:t>
            </a:r>
            <a:endParaRPr lang="en-US" sz="1100" dirty="0"/>
          </a:p>
        </p:txBody>
      </p:sp>
      <p:sp>
        <p:nvSpPr>
          <p:cNvPr id="15" name="Shape 13"/>
          <p:cNvSpPr/>
          <p:nvPr/>
        </p:nvSpPr>
        <p:spPr>
          <a:xfrm>
            <a:off x="365760" y="3154680"/>
            <a:ext cx="4114800" cy="13716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/>
          <a:effectLst>
            <a:outerShdw blurRad="101600" dist="38100" dir="2700000" algn="bl" rotWithShape="0">
              <a:srgbClr val="000000">
                <a:alpha val="12000"/>
              </a:srgbClr>
            </a:outerShdw>
          </a:effectLst>
        </p:spPr>
      </p:sp>
      <p:sp>
        <p:nvSpPr>
          <p:cNvPr id="16" name="Shape 14"/>
          <p:cNvSpPr/>
          <p:nvPr/>
        </p:nvSpPr>
        <p:spPr>
          <a:xfrm>
            <a:off x="502920" y="3383280"/>
            <a:ext cx="594360" cy="594360"/>
          </a:xfrm>
          <a:prstGeom prst="ellipse">
            <a:avLst/>
          </a:prstGeom>
          <a:solidFill>
            <a:srgbClr val="0D7377"/>
          </a:solidFill>
          <a:ln/>
        </p:spPr>
      </p:sp>
      <p:sp>
        <p:nvSpPr>
          <p:cNvPr id="17" name="Text 15"/>
          <p:cNvSpPr/>
          <p:nvPr/>
        </p:nvSpPr>
        <p:spPr>
          <a:xfrm>
            <a:off x="502920" y="3429000"/>
            <a:ext cx="59436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03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1234440" y="3291840"/>
            <a:ext cx="31089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A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Orientados a resultados</a:t>
            </a:r>
            <a:endParaRPr lang="en-US" sz="1300" dirty="0"/>
          </a:p>
        </p:txBody>
      </p:sp>
      <p:sp>
        <p:nvSpPr>
          <p:cNvPr id="19" name="Text 17"/>
          <p:cNvSpPr/>
          <p:nvPr/>
        </p:nvSpPr>
        <p:spPr>
          <a:xfrm>
            <a:off x="1234440" y="3703320"/>
            <a:ext cx="310896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Deben mostrar logros, productos o entregables concretos.</a:t>
            </a:r>
            <a:endParaRPr lang="en-US" sz="1100" dirty="0"/>
          </a:p>
        </p:txBody>
      </p:sp>
      <p:sp>
        <p:nvSpPr>
          <p:cNvPr id="20" name="Shape 18"/>
          <p:cNvSpPr/>
          <p:nvPr/>
        </p:nvSpPr>
        <p:spPr>
          <a:xfrm>
            <a:off x="4754880" y="3154680"/>
            <a:ext cx="4114800" cy="13716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/>
          <a:effectLst>
            <a:outerShdw blurRad="101600" dist="38100" dir="2700000" algn="bl" rotWithShape="0">
              <a:srgbClr val="000000">
                <a:alpha val="12000"/>
              </a:srgbClr>
            </a:outerShdw>
          </a:effectLst>
        </p:spPr>
      </p:sp>
      <p:sp>
        <p:nvSpPr>
          <p:cNvPr id="21" name="Shape 19"/>
          <p:cNvSpPr/>
          <p:nvPr/>
        </p:nvSpPr>
        <p:spPr>
          <a:xfrm>
            <a:off x="4892040" y="3383280"/>
            <a:ext cx="594360" cy="594360"/>
          </a:xfrm>
          <a:prstGeom prst="ellipse">
            <a:avLst/>
          </a:prstGeom>
          <a:solidFill>
            <a:srgbClr val="0D7377"/>
          </a:solidFill>
          <a:ln/>
        </p:spPr>
      </p:sp>
      <p:sp>
        <p:nvSpPr>
          <p:cNvPr id="22" name="Text 20"/>
          <p:cNvSpPr/>
          <p:nvPr/>
        </p:nvSpPr>
        <p:spPr>
          <a:xfrm>
            <a:off x="4892040" y="3429000"/>
            <a:ext cx="59436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04</a:t>
            </a:r>
            <a:endParaRPr lang="en-US" sz="1200" dirty="0"/>
          </a:p>
        </p:txBody>
      </p:sp>
      <p:sp>
        <p:nvSpPr>
          <p:cNvPr id="23" name="Text 21"/>
          <p:cNvSpPr/>
          <p:nvPr/>
        </p:nvSpPr>
        <p:spPr>
          <a:xfrm>
            <a:off x="5623560" y="3291840"/>
            <a:ext cx="31089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A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Respaldados con evidencias</a:t>
            </a:r>
            <a:endParaRPr lang="en-US" sz="1300" dirty="0"/>
          </a:p>
        </p:txBody>
      </p:sp>
      <p:sp>
        <p:nvSpPr>
          <p:cNvPr id="24" name="Text 22"/>
          <p:cNvSpPr/>
          <p:nvPr/>
        </p:nvSpPr>
        <p:spPr>
          <a:xfrm>
            <a:off x="5623560" y="3703320"/>
            <a:ext cx="310896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Toda actividad debe tener soporte documental o fotográfico verificable.</a:t>
            </a:r>
            <a:endParaRPr lang="en-US" sz="1100" dirty="0"/>
          </a:p>
        </p:txBody>
      </p:sp>
      <p:sp>
        <p:nvSpPr>
          <p:cNvPr id="25" name="Text 23"/>
          <p:cNvSpPr/>
          <p:nvPr/>
        </p:nvSpPr>
        <p:spPr>
          <a:xfrm>
            <a:off x="8686800" y="4846320"/>
            <a:ext cx="3657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2E8F0"/>
                </a:solidFill>
              </a:rPr>
              <a:t>Slide 4</a:t>
            </a:r>
            <a:endParaRPr lang="en-US" sz="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1A35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28600"/>
            <a:ext cx="8229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3. CALIDAD DE LAS EVIDENCIAS</a:t>
            </a:r>
            <a:endParaRPr lang="en-US" sz="2000" dirty="0"/>
          </a:p>
        </p:txBody>
      </p:sp>
      <p:sp>
        <p:nvSpPr>
          <p:cNvPr id="3" name="Shape 1"/>
          <p:cNvSpPr/>
          <p:nvPr/>
        </p:nvSpPr>
        <p:spPr>
          <a:xfrm>
            <a:off x="365760" y="1051560"/>
            <a:ext cx="2651760" cy="3657600"/>
          </a:xfrm>
          <a:prstGeom prst="roundRect">
            <a:avLst>
              <a:gd name="adj" fmla="val 6207"/>
            </a:avLst>
          </a:prstGeom>
          <a:solidFill>
            <a:srgbClr val="0D7377"/>
          </a:solidFill>
          <a:ln/>
        </p:spPr>
      </p:sp>
      <p:sp>
        <p:nvSpPr>
          <p:cNvPr id="4" name="Shape 2"/>
          <p:cNvSpPr/>
          <p:nvPr/>
        </p:nvSpPr>
        <p:spPr>
          <a:xfrm>
            <a:off x="1325880" y="1280160"/>
            <a:ext cx="731520" cy="731520"/>
          </a:xfrm>
          <a:prstGeom prst="ellipse">
            <a:avLst/>
          </a:prstGeom>
          <a:solidFill>
            <a:srgbClr val="FFFFFF"/>
          </a:solidFill>
          <a:ln/>
        </p:spPr>
      </p:sp>
      <p:sp>
        <p:nvSpPr>
          <p:cNvPr id="5" name="Text 3"/>
          <p:cNvSpPr/>
          <p:nvPr/>
        </p:nvSpPr>
        <p:spPr>
          <a:xfrm>
            <a:off x="1325880" y="1307592"/>
            <a:ext cx="731520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0D737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</a:t>
            </a:r>
            <a:endParaRPr lang="en-US" sz="1800" dirty="0"/>
          </a:p>
        </p:txBody>
      </p:sp>
      <p:sp>
        <p:nvSpPr>
          <p:cNvPr id="6" name="Text 4"/>
          <p:cNvSpPr/>
          <p:nvPr/>
        </p:nvSpPr>
        <p:spPr>
          <a:xfrm>
            <a:off x="457200" y="2194560"/>
            <a:ext cx="24688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SUFICIENTES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502920" y="2834640"/>
            <a:ext cx="2377440" cy="1645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Demuestran plenamente la actividad ejecutada, sin dejar dudas sobre su realización.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3200400" y="1051560"/>
            <a:ext cx="2651760" cy="3657600"/>
          </a:xfrm>
          <a:prstGeom prst="roundRect">
            <a:avLst>
              <a:gd name="adj" fmla="val 6207"/>
            </a:avLst>
          </a:prstGeom>
          <a:solidFill>
            <a:srgbClr val="E8A838"/>
          </a:solidFill>
          <a:ln/>
        </p:spPr>
      </p:sp>
      <p:sp>
        <p:nvSpPr>
          <p:cNvPr id="9" name="Shape 7"/>
          <p:cNvSpPr/>
          <p:nvPr/>
        </p:nvSpPr>
        <p:spPr>
          <a:xfrm>
            <a:off x="4160520" y="1280160"/>
            <a:ext cx="731520" cy="731520"/>
          </a:xfrm>
          <a:prstGeom prst="ellipse">
            <a:avLst/>
          </a:prstGeom>
          <a:solidFill>
            <a:srgbClr val="FFFFFF"/>
          </a:solidFill>
          <a:ln/>
        </p:spPr>
      </p:sp>
      <p:sp>
        <p:nvSpPr>
          <p:cNvPr id="10" name="Text 8"/>
          <p:cNvSpPr/>
          <p:nvPr/>
        </p:nvSpPr>
        <p:spPr>
          <a:xfrm>
            <a:off x="4160520" y="1307592"/>
            <a:ext cx="731520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E8A83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</a:t>
            </a:r>
            <a:endParaRPr lang="en-US" sz="1800" dirty="0"/>
          </a:p>
        </p:txBody>
      </p:sp>
      <p:sp>
        <p:nvSpPr>
          <p:cNvPr id="11" name="Text 9"/>
          <p:cNvSpPr/>
          <p:nvPr/>
        </p:nvSpPr>
        <p:spPr>
          <a:xfrm>
            <a:off x="3291840" y="2194560"/>
            <a:ext cx="24688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PERTINENTES</a:t>
            </a:r>
            <a:endParaRPr lang="en-US" sz="1500" dirty="0"/>
          </a:p>
        </p:txBody>
      </p:sp>
      <p:sp>
        <p:nvSpPr>
          <p:cNvPr id="12" name="Text 10"/>
          <p:cNvSpPr/>
          <p:nvPr/>
        </p:nvSpPr>
        <p:spPr>
          <a:xfrm>
            <a:off x="3337560" y="2834640"/>
            <a:ext cx="2377440" cy="1645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Corresponden exactamente a la actividad reportada, sin usar soportes genéricos o de otras vigencias.</a:t>
            </a:r>
            <a:endParaRPr lang="en-US" sz="1100" dirty="0"/>
          </a:p>
        </p:txBody>
      </p:sp>
      <p:sp>
        <p:nvSpPr>
          <p:cNvPr id="13" name="Shape 11"/>
          <p:cNvSpPr/>
          <p:nvPr/>
        </p:nvSpPr>
        <p:spPr>
          <a:xfrm>
            <a:off x="6035040" y="1051560"/>
            <a:ext cx="2651760" cy="3657600"/>
          </a:xfrm>
          <a:prstGeom prst="roundRect">
            <a:avLst>
              <a:gd name="adj" fmla="val 6207"/>
            </a:avLst>
          </a:prstGeom>
          <a:solidFill>
            <a:srgbClr val="1A7A4A"/>
          </a:solidFill>
          <a:ln/>
        </p:spPr>
      </p:sp>
      <p:sp>
        <p:nvSpPr>
          <p:cNvPr id="14" name="Shape 12"/>
          <p:cNvSpPr/>
          <p:nvPr/>
        </p:nvSpPr>
        <p:spPr>
          <a:xfrm>
            <a:off x="6995160" y="1280160"/>
            <a:ext cx="731520" cy="731520"/>
          </a:xfrm>
          <a:prstGeom prst="ellipse">
            <a:avLst/>
          </a:prstGeom>
          <a:solidFill>
            <a:srgbClr val="FFFFFF"/>
          </a:solidFill>
          <a:ln/>
        </p:spPr>
      </p:sp>
      <p:sp>
        <p:nvSpPr>
          <p:cNvPr id="15" name="Text 13"/>
          <p:cNvSpPr/>
          <p:nvPr/>
        </p:nvSpPr>
        <p:spPr>
          <a:xfrm>
            <a:off x="6995160" y="1307592"/>
            <a:ext cx="731520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1A7A4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3</a:t>
            </a:r>
            <a:endParaRPr lang="en-US" sz="1800" dirty="0"/>
          </a:p>
        </p:txBody>
      </p:sp>
      <p:sp>
        <p:nvSpPr>
          <p:cNvPr id="16" name="Text 14"/>
          <p:cNvSpPr/>
          <p:nvPr/>
        </p:nvSpPr>
        <p:spPr>
          <a:xfrm>
            <a:off x="6126480" y="2194560"/>
            <a:ext cx="24688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VERIFICABLES</a:t>
            </a:r>
            <a:endParaRPr lang="en-US" sz="1500" dirty="0"/>
          </a:p>
        </p:txBody>
      </p:sp>
      <p:sp>
        <p:nvSpPr>
          <p:cNvPr id="17" name="Text 15"/>
          <p:cNvSpPr/>
          <p:nvPr/>
        </p:nvSpPr>
        <p:spPr>
          <a:xfrm>
            <a:off x="6172200" y="2834640"/>
            <a:ext cx="2377440" cy="1645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Permiten comprobar fecha, actividad y resultado. Incluyen metadatos, </a:t>
            </a:r>
            <a:r>
              <a:rPr lang="en-US" sz="1100" dirty="0" err="1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firmas</a:t>
            </a: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que acrediten su autenticidad.</a:t>
            </a:r>
            <a:endParaRPr lang="en-US" sz="1100" dirty="0"/>
          </a:p>
        </p:txBody>
      </p:sp>
      <p:sp>
        <p:nvSpPr>
          <p:cNvPr id="18" name="Text 16"/>
          <p:cNvSpPr/>
          <p:nvPr/>
        </p:nvSpPr>
        <p:spPr>
          <a:xfrm>
            <a:off x="8686800" y="4846320"/>
            <a:ext cx="3657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64748B"/>
                </a:solidFill>
              </a:rPr>
              <a:t>Slide 5</a:t>
            </a:r>
            <a:endParaRPr lang="en-US" sz="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4F7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C0392B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182880"/>
            <a:ext cx="8229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4. ERRORES FRECUENTES</a:t>
            </a:r>
            <a:endParaRPr lang="en-US" sz="2000" dirty="0"/>
          </a:p>
        </p:txBody>
      </p:sp>
      <p:sp>
        <p:nvSpPr>
          <p:cNvPr id="4" name="Shape 2"/>
          <p:cNvSpPr/>
          <p:nvPr/>
        </p:nvSpPr>
        <p:spPr>
          <a:xfrm>
            <a:off x="457200" y="1143000"/>
            <a:ext cx="8229600" cy="621792"/>
          </a:xfrm>
          <a:prstGeom prst="roundRect">
            <a:avLst>
              <a:gd name="adj" fmla="val 14706"/>
            </a:avLst>
          </a:prstGeom>
          <a:solidFill>
            <a:srgbClr val="FFFFFF"/>
          </a:solidFill>
          <a:ln/>
          <a:effectLst>
            <a:outerShdw blurRad="101600" dist="38100" dir="2700000" algn="bl" rotWithShape="0">
              <a:srgbClr val="000000">
                <a:alpha val="12000"/>
              </a:srgbClr>
            </a:outerShdw>
          </a:effectLst>
        </p:spPr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360" y="1234440"/>
            <a:ext cx="411480" cy="411480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143000" y="1234440"/>
            <a:ext cx="722376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1.  Fotografías de otros meses usadas como evidencia actual</a:t>
            </a:r>
            <a:endParaRPr lang="en-US" sz="1200" dirty="0"/>
          </a:p>
        </p:txBody>
      </p:sp>
      <p:sp>
        <p:nvSpPr>
          <p:cNvPr id="7" name="Shape 4"/>
          <p:cNvSpPr/>
          <p:nvPr/>
        </p:nvSpPr>
        <p:spPr>
          <a:xfrm>
            <a:off x="457200" y="1892808"/>
            <a:ext cx="8229600" cy="621792"/>
          </a:xfrm>
          <a:prstGeom prst="roundRect">
            <a:avLst>
              <a:gd name="adj" fmla="val 14706"/>
            </a:avLst>
          </a:prstGeom>
          <a:solidFill>
            <a:srgbClr val="FFFFFF"/>
          </a:solidFill>
          <a:ln/>
          <a:effectLst>
            <a:outerShdw blurRad="101600" dist="38100" dir="2700000" algn="bl" rotWithShape="0">
              <a:srgbClr val="000000">
                <a:alpha val="12000"/>
              </a:srgbClr>
            </a:outerShdw>
          </a:effectLst>
        </p:spPr>
      </p:sp>
      <p:pic>
        <p:nvPicPr>
          <p:cNvPr id="8" name="Image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360" y="1984248"/>
            <a:ext cx="411480" cy="411480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1143000" y="1984248"/>
            <a:ext cx="722376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2.  Evidencias repetidas en varios informes consecutivos</a:t>
            </a:r>
            <a:endParaRPr lang="en-US" sz="1200" dirty="0"/>
          </a:p>
        </p:txBody>
      </p:sp>
      <p:sp>
        <p:nvSpPr>
          <p:cNvPr id="10" name="Shape 6"/>
          <p:cNvSpPr/>
          <p:nvPr/>
        </p:nvSpPr>
        <p:spPr>
          <a:xfrm>
            <a:off x="457200" y="2642616"/>
            <a:ext cx="8229600" cy="621792"/>
          </a:xfrm>
          <a:prstGeom prst="roundRect">
            <a:avLst>
              <a:gd name="adj" fmla="val 14706"/>
            </a:avLst>
          </a:prstGeom>
          <a:solidFill>
            <a:srgbClr val="FFFFFF"/>
          </a:solidFill>
          <a:ln/>
          <a:effectLst>
            <a:outerShdw blurRad="101600" dist="38100" dir="2700000" algn="bl" rotWithShape="0">
              <a:srgbClr val="000000">
                <a:alpha val="12000"/>
              </a:srgbClr>
            </a:outerShdw>
          </a:effectLst>
        </p:spPr>
      </p:sp>
      <p:pic>
        <p:nvPicPr>
          <p:cNvPr id="11" name="Image 2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360" y="2734056"/>
            <a:ext cx="411480" cy="411480"/>
          </a:xfrm>
          <a:prstGeom prst="rect">
            <a:avLst/>
          </a:prstGeom>
        </p:spPr>
      </p:pic>
      <p:sp>
        <p:nvSpPr>
          <p:cNvPr id="12" name="Text 7"/>
          <p:cNvSpPr/>
          <p:nvPr/>
        </p:nvSpPr>
        <p:spPr>
          <a:xfrm>
            <a:off x="1143000" y="2734056"/>
            <a:ext cx="722376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3.  Soportes que no corresponden a la actividad reportada</a:t>
            </a:r>
            <a:endParaRPr lang="en-US" sz="1200" dirty="0"/>
          </a:p>
        </p:txBody>
      </p:sp>
      <p:sp>
        <p:nvSpPr>
          <p:cNvPr id="13" name="Shape 8"/>
          <p:cNvSpPr/>
          <p:nvPr/>
        </p:nvSpPr>
        <p:spPr>
          <a:xfrm>
            <a:off x="457200" y="3392424"/>
            <a:ext cx="8229600" cy="621792"/>
          </a:xfrm>
          <a:prstGeom prst="roundRect">
            <a:avLst>
              <a:gd name="adj" fmla="val 14706"/>
            </a:avLst>
          </a:prstGeom>
          <a:solidFill>
            <a:srgbClr val="FFFFFF"/>
          </a:solidFill>
          <a:ln/>
          <a:effectLst>
            <a:outerShdw blurRad="101600" dist="38100" dir="2700000" algn="bl" rotWithShape="0">
              <a:srgbClr val="000000">
                <a:alpha val="12000"/>
              </a:srgbClr>
            </a:outerShdw>
          </a:effectLst>
        </p:spPr>
      </p:sp>
      <p:pic>
        <p:nvPicPr>
          <p:cNvPr id="14" name="Image 3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360" y="3483864"/>
            <a:ext cx="411480" cy="411480"/>
          </a:xfrm>
          <a:prstGeom prst="rect">
            <a:avLst/>
          </a:prstGeom>
        </p:spPr>
      </p:pic>
      <p:sp>
        <p:nvSpPr>
          <p:cNvPr id="15" name="Text 9"/>
          <p:cNvSpPr/>
          <p:nvPr/>
        </p:nvSpPr>
        <p:spPr>
          <a:xfrm>
            <a:off x="1143000" y="3483864"/>
            <a:ext cx="722376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4.  Actividades reportadas sin evidencia suficiente o verificable</a:t>
            </a:r>
            <a:endParaRPr lang="en-US" sz="1200" dirty="0"/>
          </a:p>
        </p:txBody>
      </p:sp>
      <p:sp>
        <p:nvSpPr>
          <p:cNvPr id="16" name="Shape 10"/>
          <p:cNvSpPr/>
          <p:nvPr/>
        </p:nvSpPr>
        <p:spPr>
          <a:xfrm>
            <a:off x="457200" y="4142232"/>
            <a:ext cx="8229600" cy="621792"/>
          </a:xfrm>
          <a:prstGeom prst="roundRect">
            <a:avLst>
              <a:gd name="adj" fmla="val 14706"/>
            </a:avLst>
          </a:prstGeom>
          <a:solidFill>
            <a:srgbClr val="FFFFFF"/>
          </a:solidFill>
          <a:ln/>
          <a:effectLst>
            <a:outerShdw blurRad="101600" dist="38100" dir="2700000" algn="bl" rotWithShape="0">
              <a:srgbClr val="000000">
                <a:alpha val="12000"/>
              </a:srgbClr>
            </a:outerShdw>
          </a:effectLst>
        </p:spPr>
      </p:sp>
      <p:pic>
        <p:nvPicPr>
          <p:cNvPr id="17" name="Image 4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360" y="4233672"/>
            <a:ext cx="411480" cy="411480"/>
          </a:xfrm>
          <a:prstGeom prst="rect">
            <a:avLst/>
          </a:prstGeom>
        </p:spPr>
      </p:pic>
      <p:sp>
        <p:nvSpPr>
          <p:cNvPr id="18" name="Text 11"/>
          <p:cNvSpPr/>
          <p:nvPr/>
        </p:nvSpPr>
        <p:spPr>
          <a:xfrm>
            <a:off x="1143000" y="4233672"/>
            <a:ext cx="722376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5.  Inconsistencias entre el cuerpo del informe y sus anexos</a:t>
            </a:r>
            <a:endParaRPr lang="en-US" sz="1200" dirty="0"/>
          </a:p>
        </p:txBody>
      </p:sp>
      <p:sp>
        <p:nvSpPr>
          <p:cNvPr id="19" name="Text 12"/>
          <p:cNvSpPr/>
          <p:nvPr/>
        </p:nvSpPr>
        <p:spPr>
          <a:xfrm>
            <a:off x="8686800" y="4846320"/>
            <a:ext cx="3657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2E8F0"/>
                </a:solidFill>
              </a:rPr>
              <a:t>Slide 6</a:t>
            </a:r>
            <a:endParaRPr lang="en-US" sz="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4F7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A3557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182880"/>
            <a:ext cx="8229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5. RIESGOS ASOCIADOS</a:t>
            </a:r>
            <a:endParaRPr lang="en-US" sz="2000" dirty="0"/>
          </a:p>
        </p:txBody>
      </p:sp>
      <p:sp>
        <p:nvSpPr>
          <p:cNvPr id="4" name="Shape 2"/>
          <p:cNvSpPr/>
          <p:nvPr/>
        </p:nvSpPr>
        <p:spPr>
          <a:xfrm>
            <a:off x="365760" y="1188720"/>
            <a:ext cx="4114800" cy="1325880"/>
          </a:xfrm>
          <a:prstGeom prst="roundRect">
            <a:avLst>
              <a:gd name="adj" fmla="val 8276"/>
            </a:avLst>
          </a:prstGeom>
          <a:solidFill>
            <a:srgbClr val="FFFFFF"/>
          </a:solidFill>
          <a:ln/>
          <a:effectLst>
            <a:outerShdw blurRad="101600" dist="38100" dir="2700000" algn="bl" rotWithShape="0">
              <a:srgbClr val="000000">
                <a:alpha val="12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3200400" y="1298448"/>
            <a:ext cx="1143000" cy="347472"/>
          </a:xfrm>
          <a:prstGeom prst="roundRect">
            <a:avLst>
              <a:gd name="adj" fmla="val 21053"/>
            </a:avLst>
          </a:prstGeom>
          <a:solidFill>
            <a:srgbClr val="C0392B"/>
          </a:solidFill>
          <a:ln/>
        </p:spPr>
      </p:sp>
      <p:sp>
        <p:nvSpPr>
          <p:cNvPr id="6" name="Text 4"/>
          <p:cNvSpPr/>
          <p:nvPr/>
        </p:nvSpPr>
        <p:spPr>
          <a:xfrm>
            <a:off x="3200400" y="1298448"/>
            <a:ext cx="114300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ALTO</a:t>
            </a:r>
            <a:endParaRPr lang="en-US" sz="800" dirty="0"/>
          </a:p>
        </p:txBody>
      </p:sp>
      <p:sp>
        <p:nvSpPr>
          <p:cNvPr id="7" name="Text 5"/>
          <p:cNvSpPr/>
          <p:nvPr/>
        </p:nvSpPr>
        <p:spPr>
          <a:xfrm>
            <a:off x="548640" y="1280160"/>
            <a:ext cx="256032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Devolución de cuentas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548640" y="1737360"/>
            <a:ext cx="374904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 cuenta de cobro es regresada para corrección, reiniciando el proceso.</a:t>
            </a:r>
            <a:endParaRPr lang="en-US" sz="1050" dirty="0"/>
          </a:p>
        </p:txBody>
      </p:sp>
      <p:sp>
        <p:nvSpPr>
          <p:cNvPr id="9" name="Shape 7"/>
          <p:cNvSpPr/>
          <p:nvPr/>
        </p:nvSpPr>
        <p:spPr>
          <a:xfrm>
            <a:off x="4754880" y="1188720"/>
            <a:ext cx="4114800" cy="1325880"/>
          </a:xfrm>
          <a:prstGeom prst="roundRect">
            <a:avLst>
              <a:gd name="adj" fmla="val 8276"/>
            </a:avLst>
          </a:prstGeom>
          <a:solidFill>
            <a:srgbClr val="FFFFFF"/>
          </a:solidFill>
          <a:ln/>
          <a:effectLst>
            <a:outerShdw blurRad="101600" dist="38100" dir="2700000" algn="bl" rotWithShape="0">
              <a:srgbClr val="000000">
                <a:alpha val="12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7589520" y="1298448"/>
            <a:ext cx="1143000" cy="347472"/>
          </a:xfrm>
          <a:prstGeom prst="roundRect">
            <a:avLst>
              <a:gd name="adj" fmla="val 21053"/>
            </a:avLst>
          </a:prstGeom>
          <a:solidFill>
            <a:srgbClr val="C0392B"/>
          </a:solidFill>
          <a:ln/>
        </p:spPr>
      </p:sp>
      <p:sp>
        <p:nvSpPr>
          <p:cNvPr id="11" name="Text 9"/>
          <p:cNvSpPr/>
          <p:nvPr/>
        </p:nvSpPr>
        <p:spPr>
          <a:xfrm>
            <a:off x="7589520" y="1298448"/>
            <a:ext cx="114300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ALTO</a:t>
            </a:r>
            <a:endParaRPr lang="en-US" sz="800" dirty="0"/>
          </a:p>
        </p:txBody>
      </p:sp>
      <p:sp>
        <p:nvSpPr>
          <p:cNvPr id="12" name="Text 10"/>
          <p:cNvSpPr/>
          <p:nvPr/>
        </p:nvSpPr>
        <p:spPr>
          <a:xfrm>
            <a:off x="4937760" y="1280160"/>
            <a:ext cx="256032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Retrasos en pagos</a:t>
            </a:r>
            <a:endParaRPr lang="en-US" sz="1200" dirty="0"/>
          </a:p>
        </p:txBody>
      </p:sp>
      <p:sp>
        <p:nvSpPr>
          <p:cNvPr id="13" name="Text 11"/>
          <p:cNvSpPr/>
          <p:nvPr/>
        </p:nvSpPr>
        <p:spPr>
          <a:xfrm>
            <a:off x="4937760" y="1737360"/>
            <a:ext cx="374904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 contratista no recibe el pago oportuno, afectando su flujo de caja.</a:t>
            </a:r>
            <a:endParaRPr lang="en-US" sz="1050" dirty="0"/>
          </a:p>
        </p:txBody>
      </p:sp>
      <p:sp>
        <p:nvSpPr>
          <p:cNvPr id="14" name="Shape 12"/>
          <p:cNvSpPr/>
          <p:nvPr/>
        </p:nvSpPr>
        <p:spPr>
          <a:xfrm>
            <a:off x="365760" y="2697480"/>
            <a:ext cx="4114800" cy="1325880"/>
          </a:xfrm>
          <a:prstGeom prst="roundRect">
            <a:avLst>
              <a:gd name="adj" fmla="val 8276"/>
            </a:avLst>
          </a:prstGeom>
          <a:solidFill>
            <a:srgbClr val="FFFFFF"/>
          </a:solidFill>
          <a:ln/>
          <a:effectLst>
            <a:outerShdw blurRad="101600" dist="38100" dir="2700000" algn="bl" rotWithShape="0">
              <a:srgbClr val="000000">
                <a:alpha val="12000"/>
              </a:srgbClr>
            </a:outerShdw>
          </a:effectLst>
        </p:spPr>
      </p:sp>
      <p:sp>
        <p:nvSpPr>
          <p:cNvPr id="15" name="Shape 13"/>
          <p:cNvSpPr/>
          <p:nvPr/>
        </p:nvSpPr>
        <p:spPr>
          <a:xfrm>
            <a:off x="3200400" y="2807208"/>
            <a:ext cx="1143000" cy="347472"/>
          </a:xfrm>
          <a:prstGeom prst="roundRect">
            <a:avLst>
              <a:gd name="adj" fmla="val 21053"/>
            </a:avLst>
          </a:prstGeom>
          <a:solidFill>
            <a:srgbClr val="E8A838"/>
          </a:solidFill>
          <a:ln/>
        </p:spPr>
      </p:sp>
      <p:sp>
        <p:nvSpPr>
          <p:cNvPr id="16" name="Text 14"/>
          <p:cNvSpPr/>
          <p:nvPr/>
        </p:nvSpPr>
        <p:spPr>
          <a:xfrm>
            <a:off x="3200400" y="2807208"/>
            <a:ext cx="114300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MEDIO</a:t>
            </a:r>
            <a:endParaRPr lang="en-US" sz="800" dirty="0"/>
          </a:p>
        </p:txBody>
      </p:sp>
      <p:sp>
        <p:nvSpPr>
          <p:cNvPr id="17" name="Text 15"/>
          <p:cNvSpPr/>
          <p:nvPr/>
        </p:nvSpPr>
        <p:spPr>
          <a:xfrm>
            <a:off x="548640" y="2788920"/>
            <a:ext cx="256032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Hallazgos de auditoría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548640" y="3246120"/>
            <a:ext cx="374904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Los entes de control identifican irregularidades en la ejecución.</a:t>
            </a:r>
            <a:endParaRPr lang="en-US" sz="1050" dirty="0"/>
          </a:p>
        </p:txBody>
      </p:sp>
      <p:sp>
        <p:nvSpPr>
          <p:cNvPr id="19" name="Shape 17"/>
          <p:cNvSpPr/>
          <p:nvPr/>
        </p:nvSpPr>
        <p:spPr>
          <a:xfrm>
            <a:off x="4754880" y="2697480"/>
            <a:ext cx="4114800" cy="1325880"/>
          </a:xfrm>
          <a:prstGeom prst="roundRect">
            <a:avLst>
              <a:gd name="adj" fmla="val 8276"/>
            </a:avLst>
          </a:prstGeom>
          <a:solidFill>
            <a:srgbClr val="FFFFFF"/>
          </a:solidFill>
          <a:ln/>
          <a:effectLst>
            <a:outerShdw blurRad="101600" dist="38100" dir="2700000" algn="bl" rotWithShape="0">
              <a:srgbClr val="000000">
                <a:alpha val="12000"/>
              </a:srgbClr>
            </a:outerShdw>
          </a:effectLst>
        </p:spPr>
      </p:sp>
      <p:sp>
        <p:nvSpPr>
          <p:cNvPr id="20" name="Shape 18"/>
          <p:cNvSpPr/>
          <p:nvPr/>
        </p:nvSpPr>
        <p:spPr>
          <a:xfrm>
            <a:off x="7589520" y="2807208"/>
            <a:ext cx="1143000" cy="347472"/>
          </a:xfrm>
          <a:prstGeom prst="roundRect">
            <a:avLst>
              <a:gd name="adj" fmla="val 21053"/>
            </a:avLst>
          </a:prstGeom>
          <a:solidFill>
            <a:srgbClr val="E8A838"/>
          </a:solidFill>
          <a:ln/>
        </p:spPr>
      </p:sp>
      <p:sp>
        <p:nvSpPr>
          <p:cNvPr id="21" name="Text 19"/>
          <p:cNvSpPr/>
          <p:nvPr/>
        </p:nvSpPr>
        <p:spPr>
          <a:xfrm>
            <a:off x="7589520" y="2807208"/>
            <a:ext cx="114300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MEDIO</a:t>
            </a:r>
            <a:endParaRPr lang="en-US" sz="800" dirty="0"/>
          </a:p>
        </p:txBody>
      </p:sp>
      <p:sp>
        <p:nvSpPr>
          <p:cNvPr id="22" name="Text 20"/>
          <p:cNvSpPr/>
          <p:nvPr/>
        </p:nvSpPr>
        <p:spPr>
          <a:xfrm>
            <a:off x="4937760" y="2788920"/>
            <a:ext cx="256032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Observaciones de control</a:t>
            </a:r>
            <a:endParaRPr lang="en-US" sz="1200" dirty="0"/>
          </a:p>
        </p:txBody>
      </p:sp>
      <p:sp>
        <p:nvSpPr>
          <p:cNvPr id="23" name="Text 21"/>
          <p:cNvSpPr/>
          <p:nvPr/>
        </p:nvSpPr>
        <p:spPr>
          <a:xfrm>
            <a:off x="4937760" y="3246120"/>
            <a:ext cx="374904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Organismos externos formulan observaciones que afectan la entidad.</a:t>
            </a:r>
            <a:endParaRPr lang="en-US" sz="1050" dirty="0"/>
          </a:p>
        </p:txBody>
      </p:sp>
      <p:sp>
        <p:nvSpPr>
          <p:cNvPr id="24" name="Shape 22"/>
          <p:cNvSpPr/>
          <p:nvPr/>
        </p:nvSpPr>
        <p:spPr>
          <a:xfrm>
            <a:off x="2286000" y="4206240"/>
            <a:ext cx="4114800" cy="1325880"/>
          </a:xfrm>
          <a:prstGeom prst="roundRect">
            <a:avLst>
              <a:gd name="adj" fmla="val 8276"/>
            </a:avLst>
          </a:prstGeom>
          <a:solidFill>
            <a:srgbClr val="FFFFFF"/>
          </a:solidFill>
          <a:ln/>
          <a:effectLst>
            <a:outerShdw blurRad="101600" dist="38100" dir="2700000" algn="bl" rotWithShape="0">
              <a:srgbClr val="000000">
                <a:alpha val="12000"/>
              </a:srgbClr>
            </a:outerShdw>
          </a:effectLst>
        </p:spPr>
      </p:sp>
      <p:sp>
        <p:nvSpPr>
          <p:cNvPr id="25" name="Shape 23"/>
          <p:cNvSpPr/>
          <p:nvPr/>
        </p:nvSpPr>
        <p:spPr>
          <a:xfrm>
            <a:off x="5120640" y="4315968"/>
            <a:ext cx="1143000" cy="347472"/>
          </a:xfrm>
          <a:prstGeom prst="roundRect">
            <a:avLst>
              <a:gd name="adj" fmla="val 21053"/>
            </a:avLst>
          </a:prstGeom>
          <a:solidFill>
            <a:srgbClr val="6D2E46"/>
          </a:solidFill>
          <a:ln/>
        </p:spPr>
      </p:sp>
      <p:sp>
        <p:nvSpPr>
          <p:cNvPr id="26" name="Text 24"/>
          <p:cNvSpPr/>
          <p:nvPr/>
        </p:nvSpPr>
        <p:spPr>
          <a:xfrm>
            <a:off x="5120640" y="4315968"/>
            <a:ext cx="114300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CRÍTICO</a:t>
            </a:r>
            <a:endParaRPr lang="en-US" sz="800" dirty="0"/>
          </a:p>
        </p:txBody>
      </p:sp>
      <p:sp>
        <p:nvSpPr>
          <p:cNvPr id="27" name="Text 25"/>
          <p:cNvSpPr/>
          <p:nvPr/>
        </p:nvSpPr>
        <p:spPr>
          <a:xfrm>
            <a:off x="2468880" y="4297680"/>
            <a:ext cx="256032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Responsabilidad disciplinaria</a:t>
            </a:r>
            <a:endParaRPr lang="en-US" sz="1200" dirty="0"/>
          </a:p>
        </p:txBody>
      </p:sp>
      <p:sp>
        <p:nvSpPr>
          <p:cNvPr id="28" name="Text 26"/>
          <p:cNvSpPr/>
          <p:nvPr/>
        </p:nvSpPr>
        <p:spPr>
          <a:xfrm>
            <a:off x="2468880" y="4754880"/>
            <a:ext cx="374904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 contratista o supervisor puede incurrir en responsabilidades legales.</a:t>
            </a:r>
            <a:endParaRPr lang="en-US" sz="1050" dirty="0"/>
          </a:p>
        </p:txBody>
      </p:sp>
      <p:sp>
        <p:nvSpPr>
          <p:cNvPr id="29" name="Text 27"/>
          <p:cNvSpPr/>
          <p:nvPr/>
        </p:nvSpPr>
        <p:spPr>
          <a:xfrm>
            <a:off x="8686800" y="4846320"/>
            <a:ext cx="3657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2E8F0"/>
                </a:solidFill>
              </a:rPr>
              <a:t>Slide 7</a:t>
            </a:r>
            <a:endParaRPr lang="en-US" sz="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4F7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0D7377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182880"/>
            <a:ext cx="8229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6. BUENAS PRÁCTICAS</a:t>
            </a:r>
            <a:endParaRPr lang="en-US" sz="2000" dirty="0"/>
          </a:p>
        </p:txBody>
      </p:sp>
      <p:sp>
        <p:nvSpPr>
          <p:cNvPr id="4" name="Shape 2"/>
          <p:cNvSpPr/>
          <p:nvPr/>
        </p:nvSpPr>
        <p:spPr>
          <a:xfrm>
            <a:off x="457200" y="1143000"/>
            <a:ext cx="8229600" cy="603504"/>
          </a:xfrm>
          <a:prstGeom prst="roundRect">
            <a:avLst>
              <a:gd name="adj" fmla="val 15152"/>
            </a:avLst>
          </a:prstGeom>
          <a:solidFill>
            <a:srgbClr val="FFFFFF"/>
          </a:solidFill>
          <a:ln/>
          <a:effectLst>
            <a:outerShdw blurRad="101600" dist="38100" dir="2700000" algn="bl" rotWithShape="0">
              <a:srgbClr val="000000">
                <a:alpha val="12000"/>
              </a:srgbClr>
            </a:outerShdw>
          </a:effectLst>
        </p:spPr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360" y="1225296"/>
            <a:ext cx="411480" cy="411480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143000" y="1234440"/>
            <a:ext cx="722376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Relacionar cada evidencia con la actividad ejecutada específica</a:t>
            </a:r>
            <a:endParaRPr lang="en-US" sz="1200" dirty="0"/>
          </a:p>
        </p:txBody>
      </p:sp>
      <p:sp>
        <p:nvSpPr>
          <p:cNvPr id="7" name="Shape 4"/>
          <p:cNvSpPr/>
          <p:nvPr/>
        </p:nvSpPr>
        <p:spPr>
          <a:xfrm>
            <a:off x="457200" y="1874520"/>
            <a:ext cx="8229600" cy="603504"/>
          </a:xfrm>
          <a:prstGeom prst="roundRect">
            <a:avLst>
              <a:gd name="adj" fmla="val 15152"/>
            </a:avLst>
          </a:prstGeom>
          <a:solidFill>
            <a:srgbClr val="FFFFFF"/>
          </a:solidFill>
          <a:ln/>
          <a:effectLst>
            <a:outerShdw blurRad="101600" dist="38100" dir="2700000" algn="bl" rotWithShape="0">
              <a:srgbClr val="000000">
                <a:alpha val="12000"/>
              </a:srgbClr>
            </a:outerShdw>
          </a:effectLst>
        </p:spPr>
      </p:sp>
      <p:pic>
        <p:nvPicPr>
          <p:cNvPr id="8" name="Image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360" y="1956816"/>
            <a:ext cx="411480" cy="411480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1143000" y="1965960"/>
            <a:ext cx="722376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Verificar que los soportes correspondan al período reportado</a:t>
            </a:r>
            <a:endParaRPr lang="en-US" sz="1200" dirty="0"/>
          </a:p>
        </p:txBody>
      </p:sp>
      <p:sp>
        <p:nvSpPr>
          <p:cNvPr id="10" name="Shape 6"/>
          <p:cNvSpPr/>
          <p:nvPr/>
        </p:nvSpPr>
        <p:spPr>
          <a:xfrm>
            <a:off x="457200" y="2606040"/>
            <a:ext cx="8229600" cy="603504"/>
          </a:xfrm>
          <a:prstGeom prst="roundRect">
            <a:avLst>
              <a:gd name="adj" fmla="val 15152"/>
            </a:avLst>
          </a:prstGeom>
          <a:solidFill>
            <a:srgbClr val="FFFFFF"/>
          </a:solidFill>
          <a:ln/>
          <a:effectLst>
            <a:outerShdw blurRad="101600" dist="38100" dir="2700000" algn="bl" rotWithShape="0">
              <a:srgbClr val="000000">
                <a:alpha val="12000"/>
              </a:srgbClr>
            </a:outerShdw>
          </a:effectLst>
        </p:spPr>
      </p:sp>
      <p:pic>
        <p:nvPicPr>
          <p:cNvPr id="11" name="Image 2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360" y="2688336"/>
            <a:ext cx="411480" cy="411480"/>
          </a:xfrm>
          <a:prstGeom prst="rect">
            <a:avLst/>
          </a:prstGeom>
        </p:spPr>
      </p:pic>
      <p:sp>
        <p:nvSpPr>
          <p:cNvPr id="12" name="Text 7"/>
          <p:cNvSpPr/>
          <p:nvPr/>
        </p:nvSpPr>
        <p:spPr>
          <a:xfrm>
            <a:off x="1143000" y="2697480"/>
            <a:ext cx="722376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Organizar adecuadamente los documentos antes de radicar</a:t>
            </a:r>
            <a:endParaRPr lang="en-US" sz="1200" dirty="0"/>
          </a:p>
        </p:txBody>
      </p:sp>
      <p:sp>
        <p:nvSpPr>
          <p:cNvPr id="13" name="Shape 8"/>
          <p:cNvSpPr/>
          <p:nvPr/>
        </p:nvSpPr>
        <p:spPr>
          <a:xfrm>
            <a:off x="457200" y="3337560"/>
            <a:ext cx="8229600" cy="603504"/>
          </a:xfrm>
          <a:prstGeom prst="roundRect">
            <a:avLst>
              <a:gd name="adj" fmla="val 15152"/>
            </a:avLst>
          </a:prstGeom>
          <a:solidFill>
            <a:srgbClr val="FFFFFF"/>
          </a:solidFill>
          <a:ln/>
          <a:effectLst>
            <a:outerShdw blurRad="101600" dist="38100" dir="2700000" algn="bl" rotWithShape="0">
              <a:srgbClr val="000000">
                <a:alpha val="12000"/>
              </a:srgbClr>
            </a:outerShdw>
          </a:effectLst>
        </p:spPr>
      </p:sp>
      <p:pic>
        <p:nvPicPr>
          <p:cNvPr id="14" name="Image 3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360" y="3419856"/>
            <a:ext cx="411480" cy="411480"/>
          </a:xfrm>
          <a:prstGeom prst="rect">
            <a:avLst/>
          </a:prstGeom>
        </p:spPr>
      </p:pic>
      <p:sp>
        <p:nvSpPr>
          <p:cNvPr id="15" name="Text 9"/>
          <p:cNvSpPr/>
          <p:nvPr/>
        </p:nvSpPr>
        <p:spPr>
          <a:xfrm>
            <a:off x="1143000" y="3429000"/>
            <a:ext cx="722376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Revisar la coherencia entre el informe y sus anexos</a:t>
            </a:r>
            <a:endParaRPr lang="en-US" sz="1200" dirty="0"/>
          </a:p>
        </p:txBody>
      </p:sp>
      <p:sp>
        <p:nvSpPr>
          <p:cNvPr id="16" name="Shape 10"/>
          <p:cNvSpPr/>
          <p:nvPr/>
        </p:nvSpPr>
        <p:spPr>
          <a:xfrm>
            <a:off x="457200" y="4069080"/>
            <a:ext cx="8229600" cy="603504"/>
          </a:xfrm>
          <a:prstGeom prst="roundRect">
            <a:avLst>
              <a:gd name="adj" fmla="val 15152"/>
            </a:avLst>
          </a:prstGeom>
          <a:solidFill>
            <a:srgbClr val="FFFFFF"/>
          </a:solidFill>
          <a:ln/>
          <a:effectLst>
            <a:outerShdw blurRad="101600" dist="38100" dir="2700000" algn="bl" rotWithShape="0">
              <a:srgbClr val="000000">
                <a:alpha val="12000"/>
              </a:srgbClr>
            </a:outerShdw>
          </a:effectLst>
        </p:spPr>
      </p:sp>
      <p:pic>
        <p:nvPicPr>
          <p:cNvPr id="17" name="Image 4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360" y="4151376"/>
            <a:ext cx="411480" cy="411480"/>
          </a:xfrm>
          <a:prstGeom prst="rect">
            <a:avLst/>
          </a:prstGeom>
        </p:spPr>
      </p:pic>
      <p:sp>
        <p:nvSpPr>
          <p:cNvPr id="18" name="Text 11"/>
          <p:cNvSpPr/>
          <p:nvPr/>
        </p:nvSpPr>
        <p:spPr>
          <a:xfrm>
            <a:off x="1143000" y="4160520"/>
            <a:ext cx="722376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Aplicar autocontrol antes de presentar la cuenta de cobro</a:t>
            </a:r>
            <a:endParaRPr lang="en-US" sz="1200" dirty="0"/>
          </a:p>
        </p:txBody>
      </p:sp>
      <p:sp>
        <p:nvSpPr>
          <p:cNvPr id="19" name="Text 12"/>
          <p:cNvSpPr/>
          <p:nvPr/>
        </p:nvSpPr>
        <p:spPr>
          <a:xfrm>
            <a:off x="8686800" y="4846320"/>
            <a:ext cx="3657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2E8F0"/>
                </a:solidFill>
              </a:rPr>
              <a:t>Slide 8</a:t>
            </a:r>
            <a:endParaRPr lang="en-US" sz="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4F7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A3557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182880"/>
            <a:ext cx="8229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7. LISTA DE VERIFICACIÓN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457200" y="1051560"/>
            <a:ext cx="822960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0D73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Antes de presentar la cuenta de cobro, verifique: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365760" y="1508760"/>
            <a:ext cx="4114800" cy="1005840"/>
          </a:xfrm>
          <a:prstGeom prst="roundRect">
            <a:avLst>
              <a:gd name="adj" fmla="val 9091"/>
            </a:avLst>
          </a:prstGeom>
          <a:solidFill>
            <a:srgbClr val="FFFFFF"/>
          </a:solidFill>
          <a:ln/>
          <a:effectLst>
            <a:outerShdw blurRad="101600" dist="38100" dir="2700000" algn="bl" rotWithShape="0">
              <a:srgbClr val="000000">
                <a:alpha val="12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502920" y="1801368"/>
            <a:ext cx="384048" cy="384048"/>
          </a:xfrm>
          <a:prstGeom prst="roundRect">
            <a:avLst>
              <a:gd name="adj" fmla="val 14286"/>
            </a:avLst>
          </a:prstGeom>
          <a:solidFill>
            <a:srgbClr val="F4F7FB"/>
          </a:solidFill>
          <a:ln w="19050">
            <a:solidFill>
              <a:srgbClr val="0D7377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1005840" y="1645920"/>
            <a:ext cx="33375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¿Las actividades corresponden al contrato vigente?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365760" y="2624328"/>
            <a:ext cx="4114800" cy="1005840"/>
          </a:xfrm>
          <a:prstGeom prst="roundRect">
            <a:avLst>
              <a:gd name="adj" fmla="val 9091"/>
            </a:avLst>
          </a:prstGeom>
          <a:solidFill>
            <a:srgbClr val="FFFFFF"/>
          </a:solidFill>
          <a:ln/>
          <a:effectLst>
            <a:outerShdw blurRad="101600" dist="38100" dir="2700000" algn="bl" rotWithShape="0">
              <a:srgbClr val="000000">
                <a:alpha val="12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502920" y="2916936"/>
            <a:ext cx="384048" cy="384048"/>
          </a:xfrm>
          <a:prstGeom prst="roundRect">
            <a:avLst>
              <a:gd name="adj" fmla="val 14286"/>
            </a:avLst>
          </a:prstGeom>
          <a:solidFill>
            <a:srgbClr val="F4F7FB"/>
          </a:solidFill>
          <a:ln w="19050">
            <a:solidFill>
              <a:srgbClr val="0D7377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1005840" y="2761488"/>
            <a:ext cx="33375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¿Las evidencias son suficientes para demostrar la ejecución?</a:t>
            </a:r>
            <a:endParaRPr lang="en-US" sz="1100" dirty="0"/>
          </a:p>
        </p:txBody>
      </p:sp>
      <p:sp>
        <p:nvSpPr>
          <p:cNvPr id="11" name="Shape 9"/>
          <p:cNvSpPr/>
          <p:nvPr/>
        </p:nvSpPr>
        <p:spPr>
          <a:xfrm>
            <a:off x="365760" y="3739896"/>
            <a:ext cx="4114800" cy="1005840"/>
          </a:xfrm>
          <a:prstGeom prst="roundRect">
            <a:avLst>
              <a:gd name="adj" fmla="val 9091"/>
            </a:avLst>
          </a:prstGeom>
          <a:solidFill>
            <a:srgbClr val="FFFFFF"/>
          </a:solidFill>
          <a:ln/>
          <a:effectLst>
            <a:outerShdw blurRad="101600" dist="38100" dir="2700000" algn="bl" rotWithShape="0">
              <a:srgbClr val="000000">
                <a:alpha val="12000"/>
              </a:srgbClr>
            </a:outerShdw>
          </a:effectLst>
        </p:spPr>
      </p:sp>
      <p:sp>
        <p:nvSpPr>
          <p:cNvPr id="12" name="Shape 10"/>
          <p:cNvSpPr/>
          <p:nvPr/>
        </p:nvSpPr>
        <p:spPr>
          <a:xfrm>
            <a:off x="502920" y="4032504"/>
            <a:ext cx="384048" cy="384048"/>
          </a:xfrm>
          <a:prstGeom prst="roundRect">
            <a:avLst>
              <a:gd name="adj" fmla="val 14286"/>
            </a:avLst>
          </a:prstGeom>
          <a:solidFill>
            <a:srgbClr val="F4F7FB"/>
          </a:solidFill>
          <a:ln w="19050">
            <a:solidFill>
              <a:srgbClr val="0D7377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1005840" y="3877056"/>
            <a:ext cx="33375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¿Las evidencias son pertinentes a la actividad reportada?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4754880" y="1508760"/>
            <a:ext cx="4114800" cy="1005840"/>
          </a:xfrm>
          <a:prstGeom prst="roundRect">
            <a:avLst>
              <a:gd name="adj" fmla="val 9091"/>
            </a:avLst>
          </a:prstGeom>
          <a:solidFill>
            <a:srgbClr val="FFFFFF"/>
          </a:solidFill>
          <a:ln/>
          <a:effectLst>
            <a:outerShdw blurRad="101600" dist="38100" dir="2700000" algn="bl" rotWithShape="0">
              <a:srgbClr val="000000">
                <a:alpha val="12000"/>
              </a:srgbClr>
            </a:outerShdw>
          </a:effectLst>
        </p:spPr>
      </p:sp>
      <p:sp>
        <p:nvSpPr>
          <p:cNvPr id="15" name="Shape 13"/>
          <p:cNvSpPr/>
          <p:nvPr/>
        </p:nvSpPr>
        <p:spPr>
          <a:xfrm>
            <a:off x="4892040" y="1801368"/>
            <a:ext cx="384048" cy="384048"/>
          </a:xfrm>
          <a:prstGeom prst="roundRect">
            <a:avLst>
              <a:gd name="adj" fmla="val 14286"/>
            </a:avLst>
          </a:prstGeom>
          <a:solidFill>
            <a:srgbClr val="F4F7FB"/>
          </a:solidFill>
          <a:ln w="19050">
            <a:solidFill>
              <a:srgbClr val="0D7377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5394960" y="1645920"/>
            <a:ext cx="33375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¿Las evidencias son verificables (fecha, lugar, participantes)?</a:t>
            </a:r>
            <a:endParaRPr lang="en-US" sz="1100" dirty="0"/>
          </a:p>
        </p:txBody>
      </p:sp>
      <p:sp>
        <p:nvSpPr>
          <p:cNvPr id="17" name="Shape 15"/>
          <p:cNvSpPr/>
          <p:nvPr/>
        </p:nvSpPr>
        <p:spPr>
          <a:xfrm>
            <a:off x="4754880" y="2624328"/>
            <a:ext cx="4114800" cy="1005840"/>
          </a:xfrm>
          <a:prstGeom prst="roundRect">
            <a:avLst>
              <a:gd name="adj" fmla="val 9091"/>
            </a:avLst>
          </a:prstGeom>
          <a:solidFill>
            <a:srgbClr val="FFFFFF"/>
          </a:solidFill>
          <a:ln/>
          <a:effectLst>
            <a:outerShdw blurRad="101600" dist="38100" dir="2700000" algn="bl" rotWithShape="0">
              <a:srgbClr val="000000">
                <a:alpha val="12000"/>
              </a:srgbClr>
            </a:outerShdw>
          </a:effectLst>
        </p:spPr>
      </p:sp>
      <p:sp>
        <p:nvSpPr>
          <p:cNvPr id="18" name="Shape 16"/>
          <p:cNvSpPr/>
          <p:nvPr/>
        </p:nvSpPr>
        <p:spPr>
          <a:xfrm>
            <a:off x="4892040" y="2916936"/>
            <a:ext cx="384048" cy="384048"/>
          </a:xfrm>
          <a:prstGeom prst="roundRect">
            <a:avLst>
              <a:gd name="adj" fmla="val 14286"/>
            </a:avLst>
          </a:prstGeom>
          <a:solidFill>
            <a:srgbClr val="F4F7FB"/>
          </a:solidFill>
          <a:ln w="19050">
            <a:solidFill>
              <a:srgbClr val="0D7377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5394960" y="2761488"/>
            <a:ext cx="33375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¿Los soportes corresponden al período informado?</a:t>
            </a:r>
            <a:endParaRPr lang="en-US" sz="1100" dirty="0"/>
          </a:p>
        </p:txBody>
      </p:sp>
      <p:sp>
        <p:nvSpPr>
          <p:cNvPr id="20" name="Shape 18"/>
          <p:cNvSpPr/>
          <p:nvPr/>
        </p:nvSpPr>
        <p:spPr>
          <a:xfrm>
            <a:off x="4754880" y="3739896"/>
            <a:ext cx="4114800" cy="1005840"/>
          </a:xfrm>
          <a:prstGeom prst="roundRect">
            <a:avLst>
              <a:gd name="adj" fmla="val 9091"/>
            </a:avLst>
          </a:prstGeom>
          <a:solidFill>
            <a:srgbClr val="FFFFFF"/>
          </a:solidFill>
          <a:ln/>
          <a:effectLst>
            <a:outerShdw blurRad="101600" dist="38100" dir="2700000" algn="bl" rotWithShape="0">
              <a:srgbClr val="000000">
                <a:alpha val="12000"/>
              </a:srgbClr>
            </a:outerShdw>
          </a:effectLst>
        </p:spPr>
      </p:sp>
      <p:sp>
        <p:nvSpPr>
          <p:cNvPr id="21" name="Shape 19"/>
          <p:cNvSpPr/>
          <p:nvPr/>
        </p:nvSpPr>
        <p:spPr>
          <a:xfrm>
            <a:off x="4892040" y="4032504"/>
            <a:ext cx="384048" cy="384048"/>
          </a:xfrm>
          <a:prstGeom prst="roundRect">
            <a:avLst>
              <a:gd name="adj" fmla="val 14286"/>
            </a:avLst>
          </a:prstGeom>
          <a:solidFill>
            <a:srgbClr val="F4F7FB"/>
          </a:solidFill>
          <a:ln w="19050">
            <a:solidFill>
              <a:srgbClr val="0D7377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5394960" y="3877056"/>
            <a:ext cx="33375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¿El informe coincide plenamente con sus anexos?</a:t>
            </a:r>
            <a:endParaRPr lang="en-US" sz="1100" dirty="0"/>
          </a:p>
        </p:txBody>
      </p:sp>
      <p:sp>
        <p:nvSpPr>
          <p:cNvPr id="23" name="Text 21"/>
          <p:cNvSpPr/>
          <p:nvPr/>
        </p:nvSpPr>
        <p:spPr>
          <a:xfrm>
            <a:off x="8686800" y="4846320"/>
            <a:ext cx="3657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2E8F0"/>
                </a:solidFill>
              </a:rPr>
              <a:t>Slide 9</a:t>
            </a:r>
            <a:endParaRPr lang="en-US" sz="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567</Words>
  <Application>Microsoft Office PowerPoint</Application>
  <PresentationFormat>Presentación en pantalla (16:9)</PresentationFormat>
  <Paragraphs>105</Paragraphs>
  <Slides>10</Slides>
  <Notes>10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4" baseType="lpstr">
      <vt:lpstr>Arial</vt:lpstr>
      <vt:lpstr>Calibri</vt:lpstr>
      <vt:lpstr>Cambria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Capacitación: Informes de Ejecución y Cuentas de Cobro</dc:title>
  <dc:subject>PptxGenJS Presentation</dc:subject>
  <dc:creator>PptxGenJS</dc:creator>
  <cp:lastModifiedBy>Paula Francelina Camayo Ramírez</cp:lastModifiedBy>
  <cp:revision>2</cp:revision>
  <dcterms:created xsi:type="dcterms:W3CDTF">2026-06-16T02:13:22Z</dcterms:created>
  <dcterms:modified xsi:type="dcterms:W3CDTF">2026-06-16T02:30:28Z</dcterms:modified>
</cp:coreProperties>
</file>