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4" r:id="rId2"/>
    <p:sldId id="286" r:id="rId3"/>
    <p:sldId id="288" r:id="rId4"/>
    <p:sldId id="292" r:id="rId5"/>
    <p:sldId id="289" r:id="rId6"/>
    <p:sldId id="287" r:id="rId7"/>
    <p:sldId id="257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2" autoAdjust="0"/>
    <p:restoredTop sz="94658"/>
  </p:normalViewPr>
  <p:slideViewPr>
    <p:cSldViewPr snapToGrid="0">
      <p:cViewPr varScale="1">
        <p:scale>
          <a:sx n="120" d="100"/>
          <a:sy n="120" d="100"/>
        </p:scale>
        <p:origin x="3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5FD6E-C1F1-4919-8CD1-F26AE707AD9C}" type="datetimeFigureOut">
              <a:rPr lang="en-US" smtClean="0"/>
              <a:t>9/16/25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760829-C8D9-4593-B5EB-652EB071930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004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2ca8074ab6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2ca8074ab6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>
          <a:extLst>
            <a:ext uri="{FF2B5EF4-FFF2-40B4-BE49-F238E27FC236}">
              <a16:creationId xmlns:a16="http://schemas.microsoft.com/office/drawing/2014/main" id="{6A0768E9-5EFB-2CD7-205E-9D4A8A4DD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19dc84b3af_0_26:notes">
            <a:extLst>
              <a:ext uri="{FF2B5EF4-FFF2-40B4-BE49-F238E27FC236}">
                <a16:creationId xmlns:a16="http://schemas.microsoft.com/office/drawing/2014/main" id="{0E48256C-521B-B7B0-71BA-3F76EB1E4C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65" name="Google Shape;65;g319dc84b3af_0_26:notes">
            <a:extLst>
              <a:ext uri="{FF2B5EF4-FFF2-40B4-BE49-F238E27FC236}">
                <a16:creationId xmlns:a16="http://schemas.microsoft.com/office/drawing/2014/main" id="{BE156C4D-E7F5-02C8-8857-C455411F14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09486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1800">
                <a:solidFill>
                  <a:schemeClr val="dk1"/>
                </a:solidFill>
              </a:rPr>
              <a:t>Lo ideal sería que cada cluster pueda tener 1/2 slide definiendo claramente:</a:t>
            </a: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s-419" sz="1800">
                <a:solidFill>
                  <a:schemeClr val="dk1"/>
                </a:solidFill>
              </a:rPr>
              <a:t>¿Está el cluster listo para transicionar a ser un sector? Analizar la capacidad de la contraparte de Gobierno y local (localización) que podría o no asumiría el liderazgo del sector y explicar por qué, exponer si se ha logrado disminuir las necesidades humanitarias de cada sector (PIN) que den muestra de la viabilidad del paso a ser un sector, análisis del cluster global que corresponda.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0ccb7029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60ccb7029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1300">
                <a:solidFill>
                  <a:schemeClr val="dk1"/>
                </a:solidFill>
              </a:rPr>
              <a:t>2. ¿Está el cluster listo para unificarse con otro cluster a fin de ser más eficiente? Con cuál?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60ccb70292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60ccb70292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1800">
                <a:solidFill>
                  <a:schemeClr val="dk1"/>
                </a:solidFill>
              </a:rPr>
              <a:t>4. Proponga una transición del cluster / sector en un marco temporal de 1 año y medio (o el que consideren adecuado con el cambio de gobierno en 2026), indicar los hitos de cambio con claridad. Pensar, por ejemplo:</a:t>
            </a:r>
            <a:endParaRPr sz="180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1800">
                <a:solidFill>
                  <a:schemeClr val="dk1"/>
                </a:solidFill>
              </a:rPr>
              <a:t>¿Cuándo podríamos hacer un análisis responsable de la capacidad del Gobierno de las organizaciones locales? (tener en cuenta elecciones) estamos listos para co-liderar con gobierno, cuando sería y como sería?Estamos listos para entregar el liderazgo 100% al gobierno o a alguna organización local? ¿Cuándo y cómo?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28548-7B93-6152-A4C8-F8C7A9B8A9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33BE5F-0B56-13E0-1749-5131EDBD70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574DC8-3703-80A6-89D3-C0718A276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717EEB-3D0B-37A0-B0B2-E7AA90217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B7A586-9519-016A-F842-B95DEF2B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94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F88F6-A075-C350-0B8F-0848EBE58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20921C-FCDB-E388-FC31-F33DE761D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98F10B-964F-DCD3-AB38-04D0478A0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3BB06E-CB54-4D18-D1EB-AF97B845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AC8BF9-DF36-11A1-5B6E-8145DE515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068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AC098E-8BD1-30FE-BD96-358DD6BBD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E5A825-2803-567C-73E8-2E389F4396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AB5AB-33C8-3863-A599-8DAC891AC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166BA-EDF5-E054-C2B5-62F54DB81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3DAFF-377C-847E-2FDB-A9F4911C1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101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419" smtClean="0"/>
              <a:pPr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89833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D5EED-120A-AC90-33EA-F33250B75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CA4E2E-9D02-22BC-AA96-BAFF90FBA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0E864-7066-FB21-7A98-EC96705F0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D1BA4F-AFF5-54C3-1E8A-D6E4A0EB4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04C15-11CB-960E-9486-25442F67C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133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484CF-6EA6-1374-113A-4E35B0577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F83DAC-7057-A032-30A3-CFC22D19C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1A6603-944A-6539-0D19-6DE501EEF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94996-3541-4ED0-165D-A744A295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98D6C-393E-460F-81BE-0EC982996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310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EFBA3-08B0-3777-A0B3-4AE0EAEC6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9460B-EF0E-D082-6B54-D512C7F9A8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C4DD9A-4A30-F260-32AE-CB0C496E94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00F4A6-A5F7-FF0B-CFD8-B1C67D3C9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D5755D-516B-28F9-E8B6-3595CC64B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74F403-F4FE-3D33-60B9-72B735E1E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168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BA4B1-8ABF-02A4-C475-C018A57D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8DD10D-319B-ADC9-3F77-50BDFFDDFD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1F87AB-0BE7-94E0-50B9-68A25935B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1E7B15-5B85-744A-5D87-017F713938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143068-317F-23B7-6DAD-5FB64F949E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95D850-4FCD-9726-3D87-84F23712D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255DF6-BEBB-08EB-1C65-CEDE70FAD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440676-C74E-3061-8403-0DC0719D6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15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C8AEC-DE8A-7FA9-2F13-71632125C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5116D4-F2AF-C400-D07D-90EBC6ABF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60A9B5-F4A3-CCDF-9121-89B16EE92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6E0E25-4DAE-57E4-25B3-6E3F6D6AF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356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3992D9-01FC-9DED-0041-4C4D63F62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7789E9-EDD6-C9DF-964D-C89CFA763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55F712-4DF9-8B62-3921-8942B9C1B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119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A6204-5D3D-AC66-1019-87BDBA177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C4B13-0DA1-1E2D-4DA0-A2348F3C58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341B4F-E5DF-7CB3-4A86-3BF99E6DCA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AD5211-9D55-CEFC-147A-07949D34E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774BF-F7E1-8672-2A6D-CE7052788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5C5143-722F-CE64-1247-2CECFC6F0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7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D3D8F-7613-7F49-02A4-48B72C0C8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E174CC-678F-391A-5E6A-73A42CE3DE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097A0B-1635-BC00-4623-DD6C3FADD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B4E813-68E4-5EC8-F4DD-292E748BC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1BCDCF-2ED6-A9FA-DEA4-7109A7494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75CE9F-7C6E-E599-B699-F6E7E9C39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076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24F7D9-0DFA-FB14-5C6C-B7D38EBBA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91DE93-64D3-B325-FB89-FB934FB802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C38AB3-A3C1-307C-FF15-576F132D93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2427E6-6296-444F-8E85-17FD82368FCB}" type="datetimeFigureOut">
              <a:rPr lang="en-US" smtClean="0"/>
              <a:t>9/16/25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9CF0C1-C42E-4C32-5194-C895418994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F4244B-C99E-A0D4-F852-B225401827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F0A684-6A3D-4B24-BFDF-CC1FC187BFC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739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endParaRPr lang="es-CO" noProof="0"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0" indent="0">
              <a:spcAft>
                <a:spcPts val="1600"/>
              </a:spcAft>
              <a:buNone/>
            </a:pPr>
            <a:endParaRPr lang="es-CO" noProof="0" dirty="0"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" y="2"/>
            <a:ext cx="12192004" cy="1041797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1428044" y="1206832"/>
            <a:ext cx="9546800" cy="15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-CO" sz="3200" b="1" dirty="0">
                <a:solidFill>
                  <a:schemeClr val="lt1"/>
                </a:solidFill>
              </a:rPr>
              <a:t>Clúster Educación en Emergencias Colombia </a:t>
            </a:r>
          </a:p>
          <a:p>
            <a:pPr algn="ctr"/>
            <a:r>
              <a:rPr lang="es-CO" sz="3200" b="1" dirty="0">
                <a:solidFill>
                  <a:schemeClr val="lt1"/>
                </a:solidFill>
              </a:rPr>
              <a:t>Plenaria IV – Julio 03 de 2025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>
          <a:extLst>
            <a:ext uri="{FF2B5EF4-FFF2-40B4-BE49-F238E27FC236}">
              <a16:creationId xmlns:a16="http://schemas.microsoft.com/office/drawing/2014/main" id="{0D7BFEDC-6234-9ADA-E0A7-A24A8B389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>
            <a:extLst>
              <a:ext uri="{FF2B5EF4-FFF2-40B4-BE49-F238E27FC236}">
                <a16:creationId xmlns:a16="http://schemas.microsoft.com/office/drawing/2014/main" id="{75872879-71B7-ED1C-22A0-B2B20BA97EEE}"/>
              </a:ext>
            </a:extLst>
          </p:cNvPr>
          <p:cNvSpPr/>
          <p:nvPr/>
        </p:nvSpPr>
        <p:spPr>
          <a:xfrm>
            <a:off x="0" y="-177800"/>
            <a:ext cx="12192400" cy="107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5">
            <a:extLst>
              <a:ext uri="{FF2B5EF4-FFF2-40B4-BE49-F238E27FC236}">
                <a16:creationId xmlns:a16="http://schemas.microsoft.com/office/drawing/2014/main" id="{6F8F6BCC-F9B7-86C3-098B-D89E2F4183A7}"/>
              </a:ext>
            </a:extLst>
          </p:cNvPr>
          <p:cNvSpPr txBox="1"/>
          <p:nvPr/>
        </p:nvSpPr>
        <p:spPr>
          <a:xfrm>
            <a:off x="8138151" y="3950226"/>
            <a:ext cx="3364800" cy="4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spAutoFit/>
          </a:bodyPr>
          <a:lstStyle/>
          <a:p>
            <a:pPr>
              <a:buClr>
                <a:schemeClr val="dk1"/>
              </a:buClr>
              <a:buSzPts val="1400"/>
            </a:pPr>
            <a:endParaRPr sz="18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9" name="Google Shape;69;p15">
            <a:extLst>
              <a:ext uri="{FF2B5EF4-FFF2-40B4-BE49-F238E27FC236}">
                <a16:creationId xmlns:a16="http://schemas.microsoft.com/office/drawing/2014/main" id="{C9B54240-A940-6DBF-E4D7-FB4122C62980}"/>
              </a:ext>
            </a:extLst>
          </p:cNvPr>
          <p:cNvGrpSpPr/>
          <p:nvPr/>
        </p:nvGrpSpPr>
        <p:grpSpPr>
          <a:xfrm>
            <a:off x="667401" y="-38183"/>
            <a:ext cx="10835768" cy="794760"/>
            <a:chOff x="481038" y="-63845"/>
            <a:chExt cx="10474064" cy="1000118"/>
          </a:xfrm>
        </p:grpSpPr>
        <p:pic>
          <p:nvPicPr>
            <p:cNvPr id="70" name="Google Shape;70;p15" descr="Captura de Pantalla 2021-09-09 a la(s) 10.46.49 a. m..png">
              <a:extLst>
                <a:ext uri="{FF2B5EF4-FFF2-40B4-BE49-F238E27FC236}">
                  <a16:creationId xmlns:a16="http://schemas.microsoft.com/office/drawing/2014/main" id="{6E7414AE-7EF8-FEA1-8E14-3418AD92C8B3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9173977" y="137261"/>
              <a:ext cx="1781125" cy="799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" name="Google Shape;71;p15">
              <a:extLst>
                <a:ext uri="{FF2B5EF4-FFF2-40B4-BE49-F238E27FC236}">
                  <a16:creationId xmlns:a16="http://schemas.microsoft.com/office/drawing/2014/main" id="{AB02372F-C5EA-5F9D-0986-EF997C7D0C83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81038" y="-63845"/>
              <a:ext cx="1910537" cy="99933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3" name="Google Shape;73;p15">
            <a:extLst>
              <a:ext uri="{FF2B5EF4-FFF2-40B4-BE49-F238E27FC236}">
                <a16:creationId xmlns:a16="http://schemas.microsoft.com/office/drawing/2014/main" id="{1ABB963F-1C13-D2EA-41F0-08A57867F438}"/>
              </a:ext>
            </a:extLst>
          </p:cNvPr>
          <p:cNvSpPr txBox="1"/>
          <p:nvPr/>
        </p:nvSpPr>
        <p:spPr>
          <a:xfrm>
            <a:off x="667402" y="1237601"/>
            <a:ext cx="10436348" cy="1044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-ES" sz="2800" b="1" dirty="0">
                <a:solidFill>
                  <a:srgbClr val="4A86E8"/>
                </a:solidFill>
              </a:rPr>
              <a:t>Agenda Plenaria  </a:t>
            </a:r>
          </a:p>
          <a:p>
            <a:pPr marL="609585" indent="-609585">
              <a:buAutoNum type="arabicPeriod"/>
            </a:pPr>
            <a:endParaRPr lang="es-ES" sz="2800" b="1" dirty="0"/>
          </a:p>
          <a:p>
            <a:pPr marL="152396" algn="just">
              <a:lnSpc>
                <a:spcPct val="114999"/>
              </a:lnSpc>
              <a:buSzPts val="1800"/>
            </a:pPr>
            <a:endParaRPr lang="es-ES" sz="2267" dirty="0">
              <a:highlight>
                <a:srgbClr val="FFFFFF"/>
              </a:highlight>
            </a:endParaRPr>
          </a:p>
        </p:txBody>
      </p:sp>
      <p:pic>
        <p:nvPicPr>
          <p:cNvPr id="2" name="Google Shape;71;p15">
            <a:extLst>
              <a:ext uri="{FF2B5EF4-FFF2-40B4-BE49-F238E27FC236}">
                <a16:creationId xmlns:a16="http://schemas.microsoft.com/office/drawing/2014/main" id="{CFBBF0BF-0773-8700-EB4E-1E60EEB2B5CF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rcRect l="3572" r="1071"/>
          <a:stretch/>
        </p:blipFill>
        <p:spPr>
          <a:xfrm>
            <a:off x="435429" y="-145597"/>
            <a:ext cx="11625944" cy="10417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73;p15">
            <a:extLst>
              <a:ext uri="{FF2B5EF4-FFF2-40B4-BE49-F238E27FC236}">
                <a16:creationId xmlns:a16="http://schemas.microsoft.com/office/drawing/2014/main" id="{A7C2CDE6-64C8-1EE0-B1C1-6A34B45E93A3}"/>
              </a:ext>
            </a:extLst>
          </p:cNvPr>
          <p:cNvSpPr txBox="1"/>
          <p:nvPr/>
        </p:nvSpPr>
        <p:spPr>
          <a:xfrm>
            <a:off x="877826" y="2680641"/>
            <a:ext cx="10436348" cy="3483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609585" indent="-609585">
              <a:buAutoNum type="arabicPeriod"/>
            </a:pPr>
            <a:r>
              <a:rPr lang="es-ES" sz="2800" dirty="0"/>
              <a:t>MEN: Política GIRE en territorios, actualización contexto</a:t>
            </a:r>
          </a:p>
          <a:p>
            <a:pPr marL="609585" indent="-609585">
              <a:buAutoNum type="arabicPeriod"/>
            </a:pPr>
            <a:r>
              <a:rPr lang="es-ES" sz="2800" dirty="0"/>
              <a:t>Pilotos Documentos Escuelas Seguras</a:t>
            </a:r>
          </a:p>
          <a:p>
            <a:pPr marL="609585" indent="-609585">
              <a:buAutoNum type="arabicPeriod"/>
            </a:pPr>
            <a:r>
              <a:rPr lang="es-ES" sz="2800" dirty="0"/>
              <a:t>Reporte Emergencia Cauca </a:t>
            </a:r>
          </a:p>
          <a:p>
            <a:pPr marL="609585" indent="-609585">
              <a:buAutoNum type="arabicPeriod"/>
            </a:pPr>
            <a:r>
              <a:rPr lang="es-ES" sz="2800" dirty="0"/>
              <a:t>Actualización Plan de Transición Clúster</a:t>
            </a:r>
          </a:p>
          <a:p>
            <a:pPr marL="609585" indent="-609585">
              <a:buAutoNum type="arabicPeriod"/>
            </a:pPr>
            <a:r>
              <a:rPr lang="es-ES" sz="2800" dirty="0"/>
              <a:t>Consorcio MIRE +: Avances Emergencias </a:t>
            </a:r>
          </a:p>
          <a:p>
            <a:pPr marL="609585" indent="-609585">
              <a:buAutoNum type="arabicPeriod"/>
            </a:pPr>
            <a:r>
              <a:rPr lang="es-ES" sz="2800" dirty="0"/>
              <a:t>Varios </a:t>
            </a:r>
            <a:endParaRPr lang="es-ES" sz="2800" dirty="0">
              <a:solidFill>
                <a:srgbClr val="4A86E8"/>
              </a:solidFill>
            </a:endParaRPr>
          </a:p>
          <a:p>
            <a:pPr marL="609585" indent="-609585">
              <a:buAutoNum type="arabicPeriod"/>
            </a:pPr>
            <a:endParaRPr lang="es-ES" sz="2800" b="1" dirty="0"/>
          </a:p>
          <a:p>
            <a:pPr marL="152396" algn="just">
              <a:lnSpc>
                <a:spcPct val="114999"/>
              </a:lnSpc>
              <a:buSzPts val="1800"/>
            </a:pPr>
            <a:endParaRPr lang="es-ES" sz="2267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40289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31A4A-AEE8-F78F-BCF7-177E129C7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283116" cy="1325563"/>
          </a:xfrm>
        </p:spPr>
        <p:txBody>
          <a:bodyPr>
            <a:normAutofit/>
          </a:bodyPr>
          <a:lstStyle/>
          <a:p>
            <a:r>
              <a:rPr lang="es-ES" sz="4400" dirty="0"/>
              <a:t>Pilotos Documentos Escuelas Seguras – MEN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A1A67-4FCF-47F3-3377-64BBD00B6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089" y="1825624"/>
            <a:ext cx="11405937" cy="4781641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2400" b="1" dirty="0" err="1"/>
              <a:t>Ocaña</a:t>
            </a:r>
            <a:r>
              <a:rPr lang="en-US" sz="2400" dirty="0"/>
              <a:t> – </a:t>
            </a:r>
            <a:r>
              <a:rPr lang="en-US" sz="2400" dirty="0" err="1"/>
              <a:t>Emergencia</a:t>
            </a:r>
            <a:r>
              <a:rPr lang="en-US" sz="2400" dirty="0"/>
              <a:t> Catatumbo – </a:t>
            </a:r>
            <a:r>
              <a:rPr lang="en-US" sz="2400" dirty="0" err="1"/>
              <a:t>Herramientas</a:t>
            </a:r>
            <a:r>
              <a:rPr lang="en-US" sz="2400" dirty="0"/>
              <a:t> PGIRE y </a:t>
            </a:r>
            <a:r>
              <a:rPr lang="en-US" sz="2400" dirty="0" err="1"/>
              <a:t>Comportamientos</a:t>
            </a:r>
            <a:r>
              <a:rPr lang="en-US" sz="2400" dirty="0"/>
              <a:t> </a:t>
            </a:r>
            <a:r>
              <a:rPr lang="en-US" sz="2400" dirty="0" err="1"/>
              <a:t>Seguros</a:t>
            </a:r>
            <a:r>
              <a:rPr lang="en-US" sz="2400" dirty="0"/>
              <a:t> – Marzo </a:t>
            </a:r>
          </a:p>
          <a:p>
            <a:pPr marL="514350" indent="-514350">
              <a:buAutoNum type="arabicPeriod"/>
            </a:pPr>
            <a:endParaRPr lang="en-US" sz="2400" dirty="0"/>
          </a:p>
          <a:p>
            <a:pPr marL="514350" indent="-514350">
              <a:buAutoNum type="arabicPeriod"/>
            </a:pPr>
            <a:r>
              <a:rPr lang="en-US" sz="2400" b="1" dirty="0" err="1"/>
              <a:t>Pitalito</a:t>
            </a:r>
            <a:r>
              <a:rPr lang="en-US" sz="2400" b="1" dirty="0"/>
              <a:t> </a:t>
            </a:r>
            <a:r>
              <a:rPr lang="en-US" sz="2400" dirty="0"/>
              <a:t>– </a:t>
            </a:r>
            <a:r>
              <a:rPr lang="en-US" sz="2400" dirty="0" err="1"/>
              <a:t>Alerta</a:t>
            </a:r>
            <a:r>
              <a:rPr lang="en-US" sz="2400" dirty="0"/>
              <a:t> </a:t>
            </a:r>
            <a:r>
              <a:rPr lang="en-US" sz="2400" dirty="0" err="1"/>
              <a:t>Defensoría</a:t>
            </a:r>
            <a:r>
              <a:rPr lang="en-US" sz="2400" dirty="0"/>
              <a:t> del Pueblo – </a:t>
            </a:r>
            <a:r>
              <a:rPr lang="en-US" sz="2400" dirty="0" err="1"/>
              <a:t>Herramientas</a:t>
            </a:r>
            <a:r>
              <a:rPr lang="en-US" sz="2400" dirty="0"/>
              <a:t> Camino a la Escuela, </a:t>
            </a:r>
            <a:r>
              <a:rPr lang="en-US" sz="2400" dirty="0" err="1"/>
              <a:t>Bitácora</a:t>
            </a:r>
            <a:r>
              <a:rPr lang="en-US" sz="2400" dirty="0"/>
              <a:t> de </a:t>
            </a:r>
            <a:r>
              <a:rPr lang="en-US" sz="2400" dirty="0" err="1"/>
              <a:t>Incidentes</a:t>
            </a:r>
            <a:r>
              <a:rPr lang="en-US" sz="2400" dirty="0"/>
              <a:t> y Fuego Cruzado – Junio </a:t>
            </a:r>
          </a:p>
          <a:p>
            <a:pPr marL="514350" indent="-514350">
              <a:buAutoNum type="arabicPeriod"/>
            </a:pPr>
            <a:endParaRPr lang="en-US" sz="2400" dirty="0"/>
          </a:p>
          <a:p>
            <a:pPr marL="514350" indent="-514350">
              <a:buAutoNum type="arabicPeriod"/>
            </a:pPr>
            <a:r>
              <a:rPr lang="en-US" sz="2400" b="1" dirty="0"/>
              <a:t>Amalfi</a:t>
            </a:r>
            <a:r>
              <a:rPr lang="en-US" sz="2400" dirty="0"/>
              <a:t> – </a:t>
            </a:r>
            <a:r>
              <a:rPr lang="en-US" sz="2400" dirty="0" err="1"/>
              <a:t>Emergencia</a:t>
            </a:r>
            <a:r>
              <a:rPr lang="en-US" sz="2400" dirty="0"/>
              <a:t> </a:t>
            </a:r>
            <a:r>
              <a:rPr lang="en-US" sz="2400" dirty="0" err="1"/>
              <a:t>Conflicto</a:t>
            </a:r>
            <a:r>
              <a:rPr lang="en-US" sz="2400" dirty="0"/>
              <a:t> – </a:t>
            </a:r>
            <a:r>
              <a:rPr lang="en-US" sz="2400" dirty="0" err="1"/>
              <a:t>Herramientas</a:t>
            </a:r>
            <a:r>
              <a:rPr lang="en-US" sz="2400" dirty="0"/>
              <a:t> Camino a la Escuela y Fuego Cruzado – Julio </a:t>
            </a:r>
          </a:p>
          <a:p>
            <a:pPr marL="514350" indent="-514350">
              <a:buAutoNum type="arabicPeriod"/>
            </a:pPr>
            <a:endParaRPr lang="en-US" sz="2400" dirty="0"/>
          </a:p>
          <a:p>
            <a:pPr marL="514350" indent="-514350">
              <a:buAutoNum type="arabicPeriod"/>
            </a:pPr>
            <a:r>
              <a:rPr lang="en-US" sz="2400" b="1" dirty="0" err="1"/>
              <a:t>Pacífico</a:t>
            </a:r>
            <a:r>
              <a:rPr lang="en-US" sz="2400" dirty="0"/>
              <a:t> – </a:t>
            </a:r>
            <a:r>
              <a:rPr lang="en-US" sz="2400" dirty="0" err="1"/>
              <a:t>Emergencias</a:t>
            </a:r>
            <a:r>
              <a:rPr lang="en-US" sz="2400" dirty="0"/>
              <a:t> </a:t>
            </a:r>
            <a:r>
              <a:rPr lang="en-US" sz="2400" dirty="0" err="1"/>
              <a:t>Conflicto</a:t>
            </a:r>
            <a:r>
              <a:rPr lang="en-US" sz="2400" dirty="0"/>
              <a:t> – </a:t>
            </a:r>
            <a:r>
              <a:rPr lang="en-US" sz="2400" dirty="0" err="1"/>
              <a:t>Herramientas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</a:t>
            </a:r>
            <a:r>
              <a:rPr lang="en-US" sz="2400" dirty="0" err="1"/>
              <a:t>definir</a:t>
            </a:r>
            <a:r>
              <a:rPr lang="en-US" sz="2400" dirty="0"/>
              <a:t> – Julio </a:t>
            </a:r>
          </a:p>
        </p:txBody>
      </p:sp>
      <p:pic>
        <p:nvPicPr>
          <p:cNvPr id="4" name="Google Shape;57;p13">
            <a:extLst>
              <a:ext uri="{FF2B5EF4-FFF2-40B4-BE49-F238E27FC236}">
                <a16:creationId xmlns:a16="http://schemas.microsoft.com/office/drawing/2014/main" id="{C0233B28-0B2E-E46E-2977-CFED2045817C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1000" y="250734"/>
            <a:ext cx="3051733" cy="1278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7219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96313-41B8-0C80-D218-5969AC205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5EC1-B322-12CE-B93E-C42232213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283116" cy="1325563"/>
          </a:xfrm>
        </p:spPr>
        <p:txBody>
          <a:bodyPr>
            <a:normAutofit/>
          </a:bodyPr>
          <a:lstStyle/>
          <a:p>
            <a:r>
              <a:rPr lang="es-ES" sz="4400" dirty="0"/>
              <a:t>Pilotos Documentos Escuelas Seguras – Socios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C385E-CF19-79C9-D395-CFB0987D6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089" y="1825624"/>
            <a:ext cx="11405937" cy="4781641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n-US" sz="2400" dirty="0"/>
          </a:p>
          <a:p>
            <a:pPr marL="514350" indent="-514350">
              <a:buAutoNum type="arabicPeriod"/>
            </a:pPr>
            <a:endParaRPr lang="en-US" sz="2400" dirty="0"/>
          </a:p>
          <a:p>
            <a:pPr marL="514350" indent="-514350">
              <a:buAutoNum type="arabicPeriod"/>
            </a:pPr>
            <a:r>
              <a:rPr lang="en-US" sz="2400" b="1" dirty="0"/>
              <a:t>Save the Children </a:t>
            </a:r>
            <a:r>
              <a:rPr lang="en-US" sz="2400" dirty="0"/>
              <a:t>– </a:t>
            </a:r>
            <a:r>
              <a:rPr lang="en-US" sz="2400" dirty="0" err="1"/>
              <a:t>Herramientas</a:t>
            </a:r>
            <a:r>
              <a:rPr lang="en-US" sz="2400" dirty="0"/>
              <a:t> para </a:t>
            </a:r>
            <a:r>
              <a:rPr lang="en-US" sz="2400" dirty="0" err="1"/>
              <a:t>fortalecer</a:t>
            </a:r>
            <a:r>
              <a:rPr lang="en-US" sz="2400" dirty="0"/>
              <a:t> </a:t>
            </a:r>
            <a:r>
              <a:rPr lang="en-US" sz="2400" dirty="0" err="1"/>
              <a:t>estrategias</a:t>
            </a:r>
            <a:r>
              <a:rPr lang="en-US" sz="2400" dirty="0"/>
              <a:t> de </a:t>
            </a:r>
            <a:r>
              <a:rPr lang="en-US" sz="2400" dirty="0" err="1"/>
              <a:t>Escuelas</a:t>
            </a:r>
            <a:r>
              <a:rPr lang="en-US" sz="2400" dirty="0"/>
              <a:t> </a:t>
            </a:r>
            <a:r>
              <a:rPr lang="en-US" sz="2400" dirty="0" err="1"/>
              <a:t>Seguras</a:t>
            </a:r>
            <a:r>
              <a:rPr lang="en-US" sz="2400" dirty="0"/>
              <a:t> en </a:t>
            </a:r>
            <a:r>
              <a:rPr lang="en-US" sz="2400" dirty="0" err="1"/>
              <a:t>Escuelas</a:t>
            </a:r>
            <a:r>
              <a:rPr lang="en-US" sz="2400" dirty="0"/>
              <a:t> – </a:t>
            </a:r>
            <a:r>
              <a:rPr lang="en-US" sz="2400" dirty="0" err="1"/>
              <a:t>Enfoque</a:t>
            </a:r>
            <a:r>
              <a:rPr lang="en-US" sz="2400" dirty="0"/>
              <a:t> en </a:t>
            </a:r>
            <a:r>
              <a:rPr lang="en-US" sz="2400" dirty="0" err="1"/>
              <a:t>preparación</a:t>
            </a:r>
            <a:r>
              <a:rPr lang="en-US" sz="2400" dirty="0"/>
              <a:t> y </a:t>
            </a:r>
            <a:r>
              <a:rPr lang="en-US" sz="2400" dirty="0" err="1"/>
              <a:t>respuesta</a:t>
            </a:r>
            <a:r>
              <a:rPr lang="en-US" sz="2400" dirty="0"/>
              <a:t> – Agosto a </a:t>
            </a:r>
            <a:r>
              <a:rPr lang="en-US" sz="2400" dirty="0" err="1"/>
              <a:t>Noviembre</a:t>
            </a:r>
            <a:r>
              <a:rPr lang="en-US" sz="2400" dirty="0"/>
              <a:t> </a:t>
            </a:r>
          </a:p>
          <a:p>
            <a:pPr marL="514350" indent="-514350">
              <a:buAutoNum type="arabicPeriod"/>
            </a:pPr>
            <a:endParaRPr lang="en-US" sz="2400" dirty="0"/>
          </a:p>
          <a:p>
            <a:pPr marL="514350" indent="-514350">
              <a:buAutoNum type="arabicPeriod"/>
            </a:pPr>
            <a:endParaRPr lang="en-US" sz="2400" dirty="0"/>
          </a:p>
          <a:p>
            <a:pPr marL="514350" indent="-514350">
              <a:buAutoNum type="arabicPeriod"/>
            </a:pPr>
            <a:r>
              <a:rPr lang="en-US" sz="2400" b="1" dirty="0"/>
              <a:t>UNICEF</a:t>
            </a:r>
            <a:r>
              <a:rPr lang="en-US" sz="2400" dirty="0"/>
              <a:t> – </a:t>
            </a:r>
            <a:r>
              <a:rPr lang="en-US" sz="2400" dirty="0" err="1"/>
              <a:t>Herramientas</a:t>
            </a:r>
            <a:r>
              <a:rPr lang="en-US" sz="2400" dirty="0"/>
              <a:t> para </a:t>
            </a:r>
            <a:r>
              <a:rPr lang="en-US" sz="2400" dirty="0" err="1"/>
              <a:t>fortalecer</a:t>
            </a:r>
            <a:r>
              <a:rPr lang="en-US" sz="2400" dirty="0"/>
              <a:t> PGIRE y </a:t>
            </a:r>
            <a:r>
              <a:rPr lang="en-US" sz="2400" dirty="0" err="1"/>
              <a:t>Riesgos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</a:t>
            </a:r>
            <a:r>
              <a:rPr lang="en-US" sz="2400" dirty="0" err="1"/>
              <a:t>Artefactos</a:t>
            </a:r>
            <a:r>
              <a:rPr lang="en-US" sz="2400" dirty="0"/>
              <a:t> </a:t>
            </a:r>
            <a:r>
              <a:rPr lang="en-US" sz="2400" dirty="0" err="1"/>
              <a:t>Explosivos</a:t>
            </a:r>
            <a:r>
              <a:rPr lang="en-US" sz="2400" dirty="0"/>
              <a:t> – </a:t>
            </a:r>
            <a:r>
              <a:rPr lang="en-US" sz="2400" dirty="0" err="1"/>
              <a:t>Enfoque</a:t>
            </a:r>
            <a:r>
              <a:rPr lang="en-US" sz="2400" dirty="0"/>
              <a:t> en </a:t>
            </a:r>
            <a:r>
              <a:rPr lang="en-US" sz="2400" dirty="0" err="1"/>
              <a:t>preparación</a:t>
            </a:r>
            <a:r>
              <a:rPr lang="en-US" sz="2400" dirty="0"/>
              <a:t> y </a:t>
            </a:r>
            <a:r>
              <a:rPr lang="en-US" sz="2400" dirty="0" err="1"/>
              <a:t>comportamientos</a:t>
            </a:r>
            <a:r>
              <a:rPr lang="en-US" sz="2400" dirty="0"/>
              <a:t> </a:t>
            </a:r>
            <a:r>
              <a:rPr lang="en-US" sz="2400" dirty="0" err="1"/>
              <a:t>seguros</a:t>
            </a:r>
            <a:r>
              <a:rPr lang="en-US" sz="2400" dirty="0"/>
              <a:t> – Agosto a </a:t>
            </a:r>
            <a:r>
              <a:rPr lang="en-US" sz="2400" dirty="0" err="1"/>
              <a:t>Noviembre</a:t>
            </a:r>
            <a:r>
              <a:rPr lang="en-US" sz="2400" dirty="0"/>
              <a:t> </a:t>
            </a:r>
          </a:p>
        </p:txBody>
      </p:sp>
      <p:pic>
        <p:nvPicPr>
          <p:cNvPr id="4" name="Google Shape;57;p13">
            <a:extLst>
              <a:ext uri="{FF2B5EF4-FFF2-40B4-BE49-F238E27FC236}">
                <a16:creationId xmlns:a16="http://schemas.microsoft.com/office/drawing/2014/main" id="{14AF8882-EBAD-6B43-412D-AC9EB8B71EE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1000" y="250734"/>
            <a:ext cx="3051733" cy="1278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4956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4F8FC-0452-FDE0-7D8F-EC3DAA72D9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44696-BFE1-1106-0C61-AAA55E87C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535779" cy="1325563"/>
          </a:xfrm>
        </p:spPr>
        <p:txBody>
          <a:bodyPr/>
          <a:lstStyle/>
          <a:p>
            <a:r>
              <a:rPr lang="en-US" dirty="0" err="1"/>
              <a:t>Reporte</a:t>
            </a:r>
            <a:r>
              <a:rPr lang="en-US" dirty="0"/>
              <a:t> </a:t>
            </a:r>
            <a:r>
              <a:rPr lang="en-US" dirty="0" err="1"/>
              <a:t>Situacional</a:t>
            </a:r>
            <a:r>
              <a:rPr lang="en-US" dirty="0"/>
              <a:t> </a:t>
            </a:r>
            <a:r>
              <a:rPr lang="en-US" dirty="0" err="1"/>
              <a:t>Emergencia</a:t>
            </a:r>
            <a:r>
              <a:rPr lang="en-US" dirty="0"/>
              <a:t> Cauca 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357DD0B-1C55-77B0-280F-D1E1477322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2313" y="1580926"/>
            <a:ext cx="2554023" cy="2336931"/>
          </a:xfrm>
        </p:spPr>
      </p:pic>
      <p:pic>
        <p:nvPicPr>
          <p:cNvPr id="4" name="Google Shape;57;p13">
            <a:extLst>
              <a:ext uri="{FF2B5EF4-FFF2-40B4-BE49-F238E27FC236}">
                <a16:creationId xmlns:a16="http://schemas.microsoft.com/office/drawing/2014/main" id="{0296D357-6892-8CB5-C948-36B320347C0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63806" y="193680"/>
            <a:ext cx="1940543" cy="802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952247-BD4D-74CE-212B-EC33520090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41" y="4086423"/>
            <a:ext cx="4555024" cy="26927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FEC66EE-7931-2DF1-5F9A-489C2B3D7E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4966" y="1664935"/>
            <a:ext cx="7129386" cy="506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74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97067" y="74200"/>
            <a:ext cx="11881600" cy="6709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609585" indent="-457189" algn="just">
              <a:lnSpc>
                <a:spcPct val="115000"/>
              </a:lnSpc>
              <a:spcBef>
                <a:spcPts val="0"/>
              </a:spcBef>
              <a:buSzPts val="1800"/>
              <a:buChar char="●"/>
            </a:pPr>
            <a:r>
              <a:rPr lang="es-419" sz="2400" dirty="0"/>
              <a:t>MEN ha fortalecido capacidades, aún hay necesidades de apoyo de socios para atención a emergencias y acompañamiento técnico a ETC. </a:t>
            </a:r>
            <a:endParaRPr sz="2400" dirty="0"/>
          </a:p>
          <a:p>
            <a:pPr marL="609585" indent="-457189" algn="just">
              <a:lnSpc>
                <a:spcPct val="115000"/>
              </a:lnSpc>
              <a:spcBef>
                <a:spcPts val="0"/>
              </a:spcBef>
              <a:buSzPts val="1800"/>
              <a:buChar char="●"/>
            </a:pPr>
            <a:r>
              <a:rPr lang="es-419" sz="2400" dirty="0"/>
              <a:t>Transición de </a:t>
            </a:r>
            <a:r>
              <a:rPr lang="es-419" sz="2400" dirty="0" err="1"/>
              <a:t>coliderazgo</a:t>
            </a:r>
            <a:r>
              <a:rPr lang="es-419" sz="2400" dirty="0"/>
              <a:t> como sector, los GLE requieren más fortalecimiento con ETC. </a:t>
            </a:r>
            <a:endParaRPr sz="7200" dirty="0"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0864" y="2809567"/>
            <a:ext cx="8997803" cy="181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067" y="250735"/>
            <a:ext cx="4102100" cy="218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1000" y="250734"/>
            <a:ext cx="3051733" cy="12785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168233" y="704067"/>
            <a:ext cx="11821235" cy="6052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spcBef>
                <a:spcPts val="1600"/>
              </a:spcBef>
              <a:buClr>
                <a:schemeClr val="dk1"/>
              </a:buClr>
              <a:buSzPts val="1100"/>
              <a:buNone/>
            </a:pPr>
            <a:endParaRPr lang="es-419" sz="1733" b="1" dirty="0">
              <a:solidFill>
                <a:schemeClr val="dk1"/>
              </a:solidFill>
            </a:endParaRPr>
          </a:p>
          <a:p>
            <a:pPr marL="0" indent="0" algn="ctr">
              <a:spcBef>
                <a:spcPts val="1600"/>
              </a:spcBef>
              <a:buClr>
                <a:schemeClr val="dk1"/>
              </a:buClr>
              <a:buSzPts val="1100"/>
              <a:buNone/>
            </a:pPr>
            <a:r>
              <a:rPr lang="es-419" sz="1733" b="1" dirty="0">
                <a:solidFill>
                  <a:schemeClr val="dk1"/>
                </a:solidFill>
              </a:rPr>
              <a:t>El Clúster de Educación en Emergencias no está listo para unificarse con otro clúster en este momento </a:t>
            </a:r>
            <a:endParaRPr sz="1733" dirty="0">
              <a:solidFill>
                <a:schemeClr val="dk1"/>
              </a:solidFill>
            </a:endParaRPr>
          </a:p>
          <a:p>
            <a:pPr indent="-414856">
              <a:spcBef>
                <a:spcPts val="1600"/>
              </a:spcBef>
              <a:buClr>
                <a:schemeClr val="dk1"/>
              </a:buClr>
              <a:buSzPts val="1300"/>
            </a:pPr>
            <a:r>
              <a:rPr lang="es-419" sz="2000" b="1" dirty="0">
                <a:solidFill>
                  <a:schemeClr val="dk1"/>
                </a:solidFill>
              </a:rPr>
              <a:t>Pérdida de enfoque en </a:t>
            </a:r>
            <a:r>
              <a:rPr lang="es-419" sz="2000" b="1" dirty="0" err="1">
                <a:solidFill>
                  <a:schemeClr val="dk1"/>
                </a:solidFill>
              </a:rPr>
              <a:t>EeE</a:t>
            </a:r>
            <a:r>
              <a:rPr lang="es-419" sz="2000" b="1" dirty="0">
                <a:solidFill>
                  <a:schemeClr val="dk1"/>
                </a:solidFill>
              </a:rPr>
              <a:t>: </a:t>
            </a:r>
            <a:r>
              <a:rPr lang="es-419" sz="2000" dirty="0">
                <a:solidFill>
                  <a:schemeClr val="dk1"/>
                </a:solidFill>
              </a:rPr>
              <a:t>La educación en contextos de emergencia requiere una atención especializada y constante. Unificar el clúster con otro, podría diluir el enfoque técnico y estratégico que se ha alcanzado y mantenido, afectando la capacidad de incidir en políticas (ejemplo, la nueva Ley Ministerial GIRE y </a:t>
            </a:r>
            <a:r>
              <a:rPr lang="es-419" sz="2000" dirty="0" err="1">
                <a:solidFill>
                  <a:schemeClr val="dk1"/>
                </a:solidFill>
              </a:rPr>
              <a:t>EeE</a:t>
            </a:r>
            <a:r>
              <a:rPr lang="es-419" sz="2000" dirty="0">
                <a:solidFill>
                  <a:schemeClr val="dk1"/>
                </a:solidFill>
              </a:rPr>
              <a:t>, 2025) y acciones que salvan vidas a través de la educación.</a:t>
            </a:r>
            <a:endParaRPr sz="2000" dirty="0">
              <a:solidFill>
                <a:schemeClr val="dk1"/>
              </a:solidFill>
            </a:endParaRPr>
          </a:p>
          <a:p>
            <a:pPr indent="-414856">
              <a:buClr>
                <a:schemeClr val="dk1"/>
              </a:buClr>
              <a:buSzPts val="1300"/>
            </a:pPr>
            <a:r>
              <a:rPr lang="es-419" sz="2000" b="1" dirty="0">
                <a:solidFill>
                  <a:schemeClr val="dk1"/>
                </a:solidFill>
              </a:rPr>
              <a:t>Desarticulación con el Ministerio de Educación Nacional (MEN) y socios del sector:</a:t>
            </a:r>
            <a:r>
              <a:rPr lang="es-419" sz="2000" dirty="0">
                <a:solidFill>
                  <a:schemeClr val="dk1"/>
                </a:solidFill>
              </a:rPr>
              <a:t> Actualmente, el clúster mantiene una coordinación efectiva con el MEN y actores clave del sector educativo (17 socios activos). Una fusión podría debilitar estos vínculos, afectando la coordinación de respuestas educativas efectivas y pertinentes.</a:t>
            </a:r>
            <a:endParaRPr sz="2000" dirty="0">
              <a:solidFill>
                <a:schemeClr val="dk1"/>
              </a:solidFill>
            </a:endParaRPr>
          </a:p>
          <a:p>
            <a:pPr indent="-414856">
              <a:buClr>
                <a:schemeClr val="dk1"/>
              </a:buClr>
              <a:buSzPts val="1300"/>
            </a:pPr>
            <a:r>
              <a:rPr lang="es-419" sz="2000" b="1" dirty="0">
                <a:solidFill>
                  <a:schemeClr val="dk1"/>
                </a:solidFill>
              </a:rPr>
              <a:t>Riesgo de </a:t>
            </a:r>
            <a:r>
              <a:rPr lang="es-419" sz="2000" b="1" dirty="0" err="1">
                <a:solidFill>
                  <a:schemeClr val="dk1"/>
                </a:solidFill>
              </a:rPr>
              <a:t>invisibilización</a:t>
            </a:r>
            <a:r>
              <a:rPr lang="es-419" sz="2000" b="1" dirty="0">
                <a:solidFill>
                  <a:schemeClr val="dk1"/>
                </a:solidFill>
              </a:rPr>
              <a:t> dentro de un sector más amplio:</a:t>
            </a:r>
            <a:r>
              <a:rPr lang="es-419" sz="2000" dirty="0">
                <a:solidFill>
                  <a:schemeClr val="dk1"/>
                </a:solidFill>
              </a:rPr>
              <a:t> Sectores como Protección abarcan múltiples subgrupos y contrapartes gubernamentales. En ese contexto, la agenda educativa podría perder protagonismo, reduciendo su visibilidad y prioridad en la respuesta humanitaria.</a:t>
            </a:r>
            <a:endParaRPr sz="2000" dirty="0">
              <a:solidFill>
                <a:schemeClr val="dk1"/>
              </a:solidFill>
            </a:endParaRPr>
          </a:p>
          <a:p>
            <a:pPr indent="-414856">
              <a:buClr>
                <a:schemeClr val="dk1"/>
              </a:buClr>
              <a:buSzPts val="1300"/>
            </a:pPr>
            <a:r>
              <a:rPr lang="es-419" sz="2000" b="1" dirty="0">
                <a:solidFill>
                  <a:schemeClr val="dk1"/>
                </a:solidFill>
              </a:rPr>
              <a:t>Pérdida de visibilidad de la situación humanitaria a nivel global</a:t>
            </a:r>
            <a:r>
              <a:rPr lang="es-419" sz="2000" dirty="0">
                <a:solidFill>
                  <a:schemeClr val="dk1"/>
                </a:solidFill>
              </a:rPr>
              <a:t>: Dificultad en la movilización de recursos y el posicionamiento de la </a:t>
            </a:r>
            <a:r>
              <a:rPr lang="es-419" sz="2000" dirty="0" err="1">
                <a:solidFill>
                  <a:schemeClr val="dk1"/>
                </a:solidFill>
              </a:rPr>
              <a:t>EeE</a:t>
            </a:r>
            <a:r>
              <a:rPr lang="es-419" sz="2000" dirty="0">
                <a:solidFill>
                  <a:schemeClr val="dk1"/>
                </a:solidFill>
              </a:rPr>
              <a:t> en la agenda internacional, dejando a la Oficina de Cooperación del MEN sin el apoyo crucial de sus socios para mantener esta visibilidad vital en el contexto actual.</a:t>
            </a:r>
            <a:endParaRPr sz="2000" dirty="0">
              <a:solidFill>
                <a:srgbClr val="4A86E8"/>
              </a:solidFill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47058" y="84163"/>
            <a:ext cx="1981972" cy="10107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164600" y="1338433"/>
            <a:ext cx="11862800" cy="539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indent="0">
              <a:buNone/>
            </a:pPr>
            <a:r>
              <a:rPr lang="es-419" b="1" dirty="0">
                <a:solidFill>
                  <a:schemeClr val="dk1"/>
                </a:solidFill>
                <a:highlight>
                  <a:schemeClr val="lt1"/>
                </a:highlight>
              </a:rPr>
              <a:t>Contexto elecciones 2026, importancia del clúster en incidencia para tránsito a sector con nuevo gobierno. </a:t>
            </a:r>
            <a:endParaRPr b="1" dirty="0">
              <a:solidFill>
                <a:schemeClr val="dk1"/>
              </a:solidFill>
              <a:highlight>
                <a:schemeClr val="lt1"/>
              </a:highlight>
            </a:endParaRPr>
          </a:p>
          <a:p>
            <a:pPr>
              <a:spcBef>
                <a:spcPts val="1600"/>
              </a:spcBef>
              <a:buClr>
                <a:schemeClr val="dk1"/>
              </a:buClr>
              <a:buAutoNum type="arabicPeriod"/>
            </a:pPr>
            <a:r>
              <a:rPr lang="es-419" dirty="0">
                <a:solidFill>
                  <a:schemeClr val="dk1"/>
                </a:solidFill>
              </a:rPr>
              <a:t>Se propone hacer una transición desde julio 2025 hasta agosto 2026 (transición de gobierno).</a:t>
            </a:r>
          </a:p>
          <a:p>
            <a:pPr>
              <a:spcBef>
                <a:spcPts val="1600"/>
              </a:spcBef>
              <a:buClr>
                <a:schemeClr val="dk1"/>
              </a:buClr>
              <a:buAutoNum type="arabicPeriod"/>
            </a:pP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AutoNum type="arabicPeriod"/>
            </a:pPr>
            <a:r>
              <a:rPr lang="es-419" dirty="0">
                <a:solidFill>
                  <a:schemeClr val="dk1"/>
                </a:solidFill>
              </a:rPr>
              <a:t>En el marco de las reuniones actuales del </a:t>
            </a:r>
            <a:r>
              <a:rPr lang="es-419" dirty="0" err="1">
                <a:solidFill>
                  <a:schemeClr val="dk1"/>
                </a:solidFill>
              </a:rPr>
              <a:t>Men</a:t>
            </a:r>
            <a:r>
              <a:rPr lang="es-419" dirty="0">
                <a:solidFill>
                  <a:schemeClr val="dk1"/>
                </a:solidFill>
              </a:rPr>
              <a:t> con el Clúster, realizar sesiones de trabajo para construir el plan. </a:t>
            </a:r>
          </a:p>
          <a:p>
            <a:pPr>
              <a:buClr>
                <a:schemeClr val="dk1"/>
              </a:buClr>
              <a:buAutoNum type="arabicPeriod"/>
            </a:pP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AutoNum type="arabicPeriod"/>
            </a:pPr>
            <a:r>
              <a:rPr lang="es-419" dirty="0">
                <a:solidFill>
                  <a:schemeClr val="dk1"/>
                </a:solidFill>
              </a:rPr>
              <a:t>Definir acciones para apoyar </a:t>
            </a:r>
            <a:r>
              <a:rPr lang="es-419" dirty="0" err="1">
                <a:solidFill>
                  <a:schemeClr val="dk1"/>
                </a:solidFill>
              </a:rPr>
              <a:t>GLEs</a:t>
            </a:r>
            <a:r>
              <a:rPr lang="es-419" dirty="0">
                <a:solidFill>
                  <a:schemeClr val="dk1"/>
                </a:solidFill>
              </a:rPr>
              <a:t> con socios y ETC desde el Ministerio de Educación Nacional. </a:t>
            </a:r>
            <a:endParaRPr dirty="0">
              <a:solidFill>
                <a:schemeClr val="dk1"/>
              </a:solidFill>
            </a:endParaRPr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5363" y="84163"/>
            <a:ext cx="2993667" cy="12542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713</Words>
  <Application>Microsoft Macintosh PowerPoint</Application>
  <PresentationFormat>Panorámica</PresentationFormat>
  <Paragraphs>44</Paragraphs>
  <Slides>8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Office Theme</vt:lpstr>
      <vt:lpstr>Presentación de PowerPoint</vt:lpstr>
      <vt:lpstr>Presentación de PowerPoint</vt:lpstr>
      <vt:lpstr>Pilotos Documentos Escuelas Seguras – MEN </vt:lpstr>
      <vt:lpstr>Pilotos Documentos Escuelas Seguras – Socios </vt:lpstr>
      <vt:lpstr>Reporte Situacional Emergencia Cauca </vt:lpstr>
      <vt:lpstr>MEN ha fortalecido capacidades, aún hay necesidades de apoyo de socios para atención a emergencias y acompañamiento técnico a ETC.  Transición de coliderazgo como sector, los GLE requieren más fortalecimiento con ETC. </vt:lpstr>
      <vt:lpstr>Presentación de PowerPoint</vt:lpstr>
      <vt:lpstr>Presentación de PowerPoint</vt:lpstr>
    </vt:vector>
  </TitlesOfParts>
  <Company>UNICEF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Agudelo Navarro</dc:creator>
  <cp:lastModifiedBy>Carolina Sanchez Moreno</cp:lastModifiedBy>
  <cp:revision>2</cp:revision>
  <dcterms:created xsi:type="dcterms:W3CDTF">2025-07-02T21:31:23Z</dcterms:created>
  <dcterms:modified xsi:type="dcterms:W3CDTF">2025-09-17T04:16:47Z</dcterms:modified>
</cp:coreProperties>
</file>