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538" r:id="rId2"/>
    <p:sldId id="541" r:id="rId3"/>
    <p:sldId id="535" r:id="rId4"/>
    <p:sldId id="562" r:id="rId5"/>
    <p:sldId id="657" r:id="rId6"/>
    <p:sldId id="637" r:id="rId7"/>
    <p:sldId id="638" r:id="rId8"/>
    <p:sldId id="639" r:id="rId9"/>
    <p:sldId id="640" r:id="rId10"/>
    <p:sldId id="641" r:id="rId11"/>
    <p:sldId id="642" r:id="rId12"/>
    <p:sldId id="644" r:id="rId13"/>
    <p:sldId id="643" r:id="rId14"/>
    <p:sldId id="645" r:id="rId15"/>
    <p:sldId id="646" r:id="rId16"/>
    <p:sldId id="647" r:id="rId17"/>
    <p:sldId id="650" r:id="rId18"/>
    <p:sldId id="648" r:id="rId19"/>
    <p:sldId id="649" r:id="rId20"/>
    <p:sldId id="652" r:id="rId21"/>
    <p:sldId id="651" r:id="rId22"/>
    <p:sldId id="653" r:id="rId23"/>
    <p:sldId id="613" r:id="rId24"/>
    <p:sldId id="654" r:id="rId25"/>
    <p:sldId id="655" r:id="rId26"/>
    <p:sldId id="656" r:id="rId27"/>
    <p:sldId id="658" r:id="rId28"/>
    <p:sldId id="531" r:id="rId2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6363"/>
    <a:srgbClr val="4D4D4C"/>
    <a:srgbClr val="38AA00"/>
    <a:srgbClr val="FFF5EA"/>
    <a:srgbClr val="343433"/>
    <a:srgbClr val="FF6C00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7242"/>
  </p:normalViewPr>
  <p:slideViewPr>
    <p:cSldViewPr snapToGrid="0">
      <p:cViewPr varScale="1">
        <p:scale>
          <a:sx n="85" d="100"/>
          <a:sy n="85" d="100"/>
        </p:scale>
        <p:origin x="576" y="53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51D5B8-73D3-B232-3C96-853C2628E8BA}"/>
              </a:ext>
            </a:extLst>
          </p:cNvPr>
          <p:cNvSpPr/>
          <p:nvPr/>
        </p:nvSpPr>
        <p:spPr>
          <a:xfrm>
            <a:off x="9105900" y="4915707"/>
            <a:ext cx="1945270" cy="829034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D7CACA-9E66-4843-F102-B6D487B72843}"/>
              </a:ext>
            </a:extLst>
          </p:cNvPr>
          <p:cNvSpPr txBox="1"/>
          <p:nvPr/>
        </p:nvSpPr>
        <p:spPr>
          <a:xfrm>
            <a:off x="9105900" y="4915707"/>
            <a:ext cx="1945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Work Sans Medium Roman" pitchFamily="2" charset="77"/>
              </a:rPr>
              <a:t>Marca externa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12A190-8CFC-4264-64B1-C00E90097FC7}"/>
              </a:ext>
            </a:extLst>
          </p:cNvPr>
          <p:cNvSpPr txBox="1"/>
          <p:nvPr/>
        </p:nvSpPr>
        <p:spPr>
          <a:xfrm>
            <a:off x="9105900" y="5190743"/>
            <a:ext cx="19452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_tradnl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tamaño del logo de la marca externa no debe superar el tamaño del logo SENA.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4985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PARA QUE SIRVE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Competencia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Tendencias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redes sociales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Contenido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experiencia digital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estrategias de venta</a:t>
            </a:r>
            <a:endParaRPr lang="es-ES" dirty="0">
              <a:solidFill>
                <a:srgbClr val="766363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CO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b="1" dirty="0">
                <a:solidFill>
                  <a:srgbClr val="766363"/>
                </a:solidFill>
              </a:rPr>
              <a:t>Beneficios del Benchmarking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ayuda a aprender del mercado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evita errores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inspira ideas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mejora estrategias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entiende tendencias</a:t>
            </a: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B9FCD9A9-381C-453B-9159-AE2940C4F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917" y="2166966"/>
            <a:ext cx="5127812" cy="341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092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En el marketing digital, </a:t>
            </a:r>
            <a:r>
              <a:rPr lang="es-ES" dirty="0">
                <a:solidFill>
                  <a:srgbClr val="766363"/>
                </a:solidFill>
              </a:rPr>
              <a:t>existen </a:t>
            </a: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4 tipos principales de benchmarking, s</a:t>
            </a:r>
            <a:r>
              <a:rPr lang="es-ES" dirty="0">
                <a:solidFill>
                  <a:srgbClr val="766363"/>
                </a:solidFill>
              </a:rPr>
              <a:t>on diferentes formas de analizar otras marcas dependiendo de lo que queremos investigar.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Cada tipo sirve para aprender algo diferente del mercado.</a:t>
            </a:r>
          </a:p>
          <a:p>
            <a:endParaRPr lang="es-ES" b="1" u="none" strike="noStrike" dirty="0">
              <a:effectLst/>
              <a:latin typeface="Google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Benchmarking: ¿qué es y por qué es importante para las empresas? - Esparta  Digital">
            <a:extLst>
              <a:ext uri="{FF2B5EF4-FFF2-40B4-BE49-F238E27FC236}">
                <a16:creationId xmlns:a16="http://schemas.microsoft.com/office/drawing/2014/main" id="{FE27026E-609F-4DDD-BD1C-5A46048D3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122" y="1713257"/>
            <a:ext cx="4553828" cy="299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126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pPr marL="342900" indent="-342900">
              <a:buAutoNum type="arabicPeriod"/>
            </a:pPr>
            <a:r>
              <a:rPr lang="es-CO" b="1" dirty="0">
                <a:solidFill>
                  <a:srgbClr val="766363"/>
                </a:solidFill>
              </a:rPr>
              <a:t>BENCHMARKING COMPETITIVO</a:t>
            </a:r>
          </a:p>
          <a:p>
            <a:pPr marL="342900" indent="-342900">
              <a:buAutoNum type="arabicPeriod"/>
            </a:pPr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b="1" dirty="0">
                <a:solidFill>
                  <a:srgbClr val="766363"/>
                </a:solidFill>
              </a:rPr>
              <a:t>“Analizar a la competencia directa”</a:t>
            </a: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dirty="0">
                <a:solidFill>
                  <a:srgbClr val="766363"/>
                </a:solidFill>
              </a:rPr>
              <a:t>Consiste en analizar marcas que venden productos similares y compiten por el mismo público.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Se usa para: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comparar estrategias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analizar redes sociales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observar precios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entender cómo vende la competencia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D1FA9C97-BE2E-47F8-8E88-C66B9B803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725" y="1640541"/>
            <a:ext cx="2636753" cy="396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18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10098" y="1027069"/>
            <a:ext cx="968277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b="1" dirty="0">
              <a:solidFill>
                <a:srgbClr val="766363"/>
              </a:solidFill>
            </a:endParaRPr>
          </a:p>
          <a:p>
            <a:pPr marL="342900" indent="-342900">
              <a:buAutoNum type="arabicPeriod"/>
            </a:pPr>
            <a:r>
              <a:rPr lang="es-CO" b="1" dirty="0">
                <a:solidFill>
                  <a:srgbClr val="766363"/>
                </a:solidFill>
              </a:rPr>
              <a:t>BENCHMARKING COMPETITIVO</a:t>
            </a:r>
          </a:p>
          <a:p>
            <a:pPr marL="342900" indent="-342900">
              <a:buAutoNum type="arabicPeriod"/>
            </a:pPr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b="1" dirty="0">
                <a:solidFill>
                  <a:srgbClr val="766363"/>
                </a:solidFill>
              </a:rPr>
              <a:t>Ejemplo</a:t>
            </a: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Si vendes café, analizas directamente a las otras 3 cafeterías de tu misma ciudad.</a:t>
            </a:r>
          </a:p>
          <a:p>
            <a:endParaRPr lang="es-ES" dirty="0">
              <a:solidFill>
                <a:srgbClr val="766363"/>
              </a:solidFill>
              <a:latin typeface="Google Sans"/>
            </a:endParaRPr>
          </a:p>
          <a:p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En el Sitio Web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Velocidad de carga: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Cuánto tarda en abrir la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Llamados a la acción (CTA):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Qué dicen y de qué color son los botones de compra o registro (</a:t>
            </a:r>
            <a:r>
              <a:rPr lang="es-ES" b="0" u="none" strike="noStrike" dirty="0" err="1">
                <a:solidFill>
                  <a:srgbClr val="766363"/>
                </a:solidFill>
                <a:effectLst/>
                <a:latin typeface="Google Sans"/>
              </a:rPr>
              <a:t>ej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: "Comprar ahora" vs. "Saber más").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Proceso de pago: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Cuántos pasos y clics le toma a un usuario completar una compra.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Adaptabilidad móvil: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Si la página se ve y funciona bien desde un teléfono celular.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solidFill>
                <a:srgbClr val="766363"/>
              </a:solidFill>
              <a:latin typeface="Google Sans"/>
            </a:endParaRPr>
          </a:p>
          <a:p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En SEO y Contenido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Palabras clave: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Qué términos específicos atraen visitas a sus páginas.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Temas del blog: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Qué dudas o problemas de los clientes están resolviendo con sus artículos.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Formatos: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Si usan más texto, infografías, videos interactivos o imágenes de catálogo.</a:t>
            </a:r>
          </a:p>
          <a:p>
            <a:pPr>
              <a:buFont typeface="Arial" panose="020B0604020202020204" pitchFamily="34" charset="0"/>
              <a:buChar char="•"/>
            </a:pPr>
            <a:endParaRPr lang="es-ES" b="0" u="none" strike="noStrike" dirty="0">
              <a:effectLst/>
              <a:latin typeface="Google Sans"/>
            </a:endParaRP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latin typeface="Google Sans"/>
            </a:endParaRPr>
          </a:p>
          <a:p>
            <a:pPr>
              <a:buFont typeface="Arial" panose="020B0604020202020204" pitchFamily="34" charset="0"/>
              <a:buChar char="•"/>
            </a:pPr>
            <a:endParaRPr lang="es-ES" b="0" u="none" strike="noStrike" dirty="0">
              <a:effectLst/>
              <a:latin typeface="Google Sans"/>
            </a:endParaRPr>
          </a:p>
          <a:p>
            <a:endParaRPr lang="es-ES" b="0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7461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10098" y="1027069"/>
            <a:ext cx="968277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b="1" dirty="0">
              <a:solidFill>
                <a:srgbClr val="766363"/>
              </a:solidFill>
            </a:endParaRPr>
          </a:p>
          <a:p>
            <a:pPr marL="342900" indent="-342900">
              <a:buAutoNum type="arabicPeriod"/>
            </a:pPr>
            <a:r>
              <a:rPr lang="es-CO" b="1" dirty="0">
                <a:solidFill>
                  <a:srgbClr val="766363"/>
                </a:solidFill>
              </a:rPr>
              <a:t>BENCHMARKING COMPETITIVO</a:t>
            </a:r>
          </a:p>
          <a:p>
            <a:pPr marL="342900" indent="-342900">
              <a:buAutoNum type="arabicPeriod"/>
            </a:pPr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En Redes Sociales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Frecuencia de publicación: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Cuántas veces publican al día o a la semana.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Formatos ganadores: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Si les funcionan mejor los </a:t>
            </a:r>
            <a:r>
              <a:rPr lang="es-ES" b="0" u="none" strike="noStrike" dirty="0" err="1">
                <a:solidFill>
                  <a:srgbClr val="766363"/>
                </a:solidFill>
                <a:effectLst/>
                <a:latin typeface="Google Sans"/>
              </a:rPr>
              <a:t>Reels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/</a:t>
            </a:r>
            <a:r>
              <a:rPr lang="es-ES" b="0" u="none" strike="noStrike" dirty="0" err="1">
                <a:solidFill>
                  <a:srgbClr val="766363"/>
                </a:solidFill>
                <a:effectLst/>
                <a:latin typeface="Google Sans"/>
              </a:rPr>
              <a:t>TikToks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, los carruseles de fotos o las transmisiones en vivo.</a:t>
            </a:r>
          </a:p>
          <a:p>
            <a:r>
              <a:rPr lang="es-ES" b="1" i="1" u="none" strike="noStrike" dirty="0" err="1">
                <a:solidFill>
                  <a:srgbClr val="766363"/>
                </a:solidFill>
                <a:effectLst/>
                <a:latin typeface="Google Sans"/>
              </a:rPr>
              <a:t>Engagement</a:t>
            </a:r>
            <a:r>
              <a:rPr lang="es-ES" b="1" i="1" dirty="0">
                <a:solidFill>
                  <a:srgbClr val="766363"/>
                </a:solidFill>
                <a:latin typeface="Google Sans"/>
              </a:rPr>
              <a:t> (</a:t>
            </a:r>
            <a:r>
              <a:rPr lang="es-ES" dirty="0">
                <a:solidFill>
                  <a:srgbClr val="766363"/>
                </a:solidFill>
              </a:rPr>
              <a:t>es el nivel de interacción, conexión y participación que tienen las personas con una marca en medios digitales, qué tanto las personas reaccionan, comentan, comparten o participan)</a:t>
            </a:r>
          </a:p>
          <a:p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Si la gente solo da "me gusta" o si realmente dejan comentarios y comparten el contenido.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Atención al cliente: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Cuánto tardan en responder a los comentarios de los usuarios.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solidFill>
                <a:srgbClr val="766363"/>
              </a:solidFill>
              <a:latin typeface="Google Sans"/>
            </a:endParaRPr>
          </a:p>
          <a:p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En Publicidad Pagada (PPC)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Mensajes clave: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 Si sus anuncios se enfocan en ofrecer descuentos, hablar de la calidad del producto o dar envíos gratis.</a:t>
            </a:r>
          </a:p>
          <a:p>
            <a:pPr>
              <a:buFont typeface="Arial" panose="020B0604020202020204" pitchFamily="34" charset="0"/>
              <a:buChar char="•"/>
            </a:pPr>
            <a:endParaRPr lang="es-ES" b="0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latin typeface="Google Sans"/>
            </a:endParaRPr>
          </a:p>
          <a:p>
            <a:pPr>
              <a:buFont typeface="Arial" panose="020B0604020202020204" pitchFamily="34" charset="0"/>
              <a:buChar char="•"/>
            </a:pPr>
            <a:endParaRPr lang="es-ES" b="0" u="none" strike="noStrike" dirty="0">
              <a:effectLst/>
              <a:latin typeface="Google Sans"/>
            </a:endParaRPr>
          </a:p>
          <a:p>
            <a:endParaRPr lang="es-ES" b="0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647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2. Benchmarking Funcional</a:t>
            </a:r>
          </a:p>
          <a:p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dirty="0">
                <a:solidFill>
                  <a:srgbClr val="766363"/>
                </a:solidFill>
              </a:rPr>
              <a:t>“Aprender de marcas que hacen algo bien”</a:t>
            </a: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dirty="0">
                <a:solidFill>
                  <a:srgbClr val="766363"/>
                </a:solidFill>
              </a:rPr>
              <a:t>Consiste en analizar empresas que NO necesariamente son competencia, pero hacen muy bien un proceso o estrategia. 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Se usa para: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atención al cliente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redes sociales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diseño web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Servicio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logística</a:t>
            </a: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D1FA9C97-BE2E-47F8-8E88-C66B9B803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725" y="1640541"/>
            <a:ext cx="2636753" cy="396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27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56056" y="1381931"/>
            <a:ext cx="1074060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2. Benchmarking Funcional</a:t>
            </a:r>
          </a:p>
          <a:p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b="1" dirty="0">
                <a:solidFill>
                  <a:srgbClr val="766363"/>
                </a:solidFill>
              </a:rPr>
              <a:t>EJEMPLO: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Una marca de ropa analiza a:</a:t>
            </a:r>
          </a:p>
          <a:p>
            <a:r>
              <a:rPr lang="es-ES" dirty="0">
                <a:solidFill>
                  <a:srgbClr val="766363"/>
                </a:solidFill>
              </a:rPr>
              <a:t>Netflix por su experiencia de usuario o a Apple por su diseño visual. Aunque no vendan ropa.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Ejemplo: Netflix</a:t>
            </a:r>
          </a:p>
          <a:p>
            <a:r>
              <a:rPr lang="es-CO" b="1" dirty="0">
                <a:solidFill>
                  <a:srgbClr val="766363"/>
                </a:solidFill>
              </a:rPr>
              <a:t>Puedes analizar: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Facilidad de navegación</a:t>
            </a:r>
            <a:endParaRPr lang="es-CO" b="1" dirty="0">
              <a:solidFill>
                <a:srgbClr val="76636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Recomendaciones personalizadas</a:t>
            </a:r>
            <a:endParaRPr lang="es-CO" b="1" dirty="0">
              <a:solidFill>
                <a:srgbClr val="76636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766363"/>
                </a:solidFill>
              </a:rPr>
              <a:t>Diseño de interfaz</a:t>
            </a:r>
            <a:endParaRPr lang="es-CO" b="1" dirty="0">
              <a:solidFill>
                <a:srgbClr val="76636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rgbClr val="766363"/>
                </a:solidFill>
              </a:rPr>
              <a:t>Uso de colores e </a:t>
            </a:r>
            <a:r>
              <a:rPr lang="pt-BR" dirty="0" err="1">
                <a:solidFill>
                  <a:srgbClr val="766363"/>
                </a:solidFill>
              </a:rPr>
              <a:t>imágenes</a:t>
            </a:r>
            <a:endParaRPr lang="es-CO" b="1" dirty="0">
              <a:solidFill>
                <a:srgbClr val="76636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Cómo mantiene la atención del usuario</a:t>
            </a:r>
            <a:endParaRPr lang="es-CO" b="1" dirty="0">
              <a:solidFill>
                <a:srgbClr val="766363"/>
              </a:solidFill>
            </a:endParaRPr>
          </a:p>
          <a:p>
            <a:endParaRPr lang="es-ES" dirty="0">
              <a:solidFill>
                <a:srgbClr val="766363"/>
              </a:solidFill>
            </a:endParaRPr>
          </a:p>
          <a:p>
            <a:endParaRPr lang="es-ES" dirty="0">
              <a:solidFill>
                <a:srgbClr val="766363"/>
              </a:solidFill>
            </a:endParaRPr>
          </a:p>
          <a:p>
            <a:endParaRPr lang="es-ES" dirty="0">
              <a:solidFill>
                <a:srgbClr val="766363"/>
              </a:solidFill>
            </a:endParaRP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2187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1074060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2. Benchmarking Funcional</a:t>
            </a:r>
          </a:p>
          <a:p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CO" b="1" dirty="0">
                <a:solidFill>
                  <a:srgbClr val="766363"/>
                </a:solidFill>
              </a:rPr>
              <a:t>Ejemplo: Apple</a:t>
            </a:r>
          </a:p>
          <a:p>
            <a:r>
              <a:rPr lang="es-CO" b="1" dirty="0">
                <a:solidFill>
                  <a:srgbClr val="766363"/>
                </a:solidFill>
              </a:rPr>
              <a:t>Puedes analizar: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Diseño visual minimalista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Fotografía profesional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Presentación de productos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Identidad de marca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Experiencia en página web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Comunicación elegante 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endParaRPr lang="es-ES" dirty="0">
              <a:solidFill>
                <a:srgbClr val="766363"/>
              </a:solidFill>
            </a:endParaRPr>
          </a:p>
          <a:p>
            <a:endParaRPr lang="es-ES" dirty="0">
              <a:solidFill>
                <a:srgbClr val="766363"/>
              </a:solidFill>
            </a:endParaRP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5369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3. Benchmarking Interno</a:t>
            </a:r>
          </a:p>
          <a:p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b="1" dirty="0">
                <a:solidFill>
                  <a:srgbClr val="766363"/>
                </a:solidFill>
              </a:rPr>
              <a:t>“Comparar procesos dentro de la misma empresa”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CO" dirty="0">
                <a:solidFill>
                  <a:srgbClr val="766363"/>
                </a:solidFill>
              </a:rPr>
              <a:t>Consiste en comparar áreas, sedes o estrategias dentro de una misma empresa o marca.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Se usa para: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Inspirarse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Innovar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crear experiencias diferentes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desarrollar ideas creativas</a:t>
            </a:r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D1FA9C97-BE2E-47F8-8E88-C66B9B803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725" y="1640541"/>
            <a:ext cx="2636753" cy="396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80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202637"/>
            <a:ext cx="1018568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3. Benchmarking Interno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Ejemplo 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rgbClr val="766363"/>
                </a:solidFill>
              </a:rPr>
              <a:t>TikTok</a:t>
            </a:r>
            <a:r>
              <a:rPr lang="es-ES" dirty="0">
                <a:solidFill>
                  <a:srgbClr val="766363"/>
                </a:solidFill>
              </a:rPr>
              <a:t> con mucho </a:t>
            </a:r>
            <a:r>
              <a:rPr lang="es-ES" dirty="0" err="1">
                <a:solidFill>
                  <a:srgbClr val="766363"/>
                </a:solidFill>
              </a:rPr>
              <a:t>engagement</a:t>
            </a:r>
            <a:r>
              <a:rPr lang="es-ES" dirty="0">
                <a:solidFill>
                  <a:srgbClr val="766363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Facebook con poco alcance </a:t>
            </a:r>
          </a:p>
          <a:p>
            <a:r>
              <a:rPr lang="es-ES" dirty="0">
                <a:solidFill>
                  <a:srgbClr val="766363"/>
                </a:solidFill>
              </a:rPr>
              <a:t>Entonces analiza qué hace mejor </a:t>
            </a:r>
            <a:r>
              <a:rPr lang="es-ES" dirty="0" err="1">
                <a:solidFill>
                  <a:srgbClr val="766363"/>
                </a:solidFill>
              </a:rPr>
              <a:t>TikTok</a:t>
            </a:r>
            <a:r>
              <a:rPr lang="es-ES" dirty="0">
                <a:solidFill>
                  <a:srgbClr val="766363"/>
                </a:solidFill>
              </a:rPr>
              <a:t> para aplicarlo en otras redes.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Qué analiza en </a:t>
            </a:r>
            <a:r>
              <a:rPr lang="es-ES" b="1" u="none" strike="noStrike" dirty="0" err="1">
                <a:solidFill>
                  <a:srgbClr val="766363"/>
                </a:solidFill>
                <a:effectLst/>
                <a:latin typeface="Google Sans"/>
              </a:rPr>
              <a:t>TikTok</a:t>
            </a: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 (El canal ganador):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Qué tipo de videos conectan mejor con la audiencia.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Qué horarios y días generan más comentarios.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Cómo responde el equipo los mensajes para ser tan virales.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solidFill>
                <a:srgbClr val="766363"/>
              </a:solidFill>
              <a:latin typeface="Google Sans"/>
            </a:endParaRPr>
          </a:p>
          <a:p>
            <a:r>
              <a:rPr lang="es-ES" b="1" dirty="0">
                <a:solidFill>
                  <a:srgbClr val="766363"/>
                </a:solidFill>
              </a:rPr>
              <a:t>La Aplicación en Facebook (El canal rezagado):</a:t>
            </a:r>
            <a:endParaRPr lang="es-ES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Adaptar los videos de </a:t>
            </a:r>
            <a:r>
              <a:rPr lang="es-ES" dirty="0" err="1">
                <a:solidFill>
                  <a:srgbClr val="766363"/>
                </a:solidFill>
              </a:rPr>
              <a:t>TikTok</a:t>
            </a:r>
            <a:r>
              <a:rPr lang="es-ES" dirty="0">
                <a:solidFill>
                  <a:srgbClr val="766363"/>
                </a:solidFill>
              </a:rPr>
              <a:t> al formato de Facebook </a:t>
            </a:r>
            <a:r>
              <a:rPr lang="es-ES" dirty="0" err="1">
                <a:solidFill>
                  <a:srgbClr val="766363"/>
                </a:solidFill>
              </a:rPr>
              <a:t>Reels</a:t>
            </a:r>
            <a:r>
              <a:rPr lang="es-ES" dirty="0">
                <a:solidFill>
                  <a:srgbClr val="766363"/>
                </a:solidFill>
              </a:rPr>
              <a:t>.</a:t>
            </a:r>
          </a:p>
          <a:p>
            <a:r>
              <a:rPr lang="es-ES" dirty="0">
                <a:solidFill>
                  <a:srgbClr val="766363"/>
                </a:solidFill>
              </a:rPr>
              <a:t>Replicar las dinámicas de preguntas y respuestas en los posts.</a:t>
            </a:r>
            <a:endParaRPr lang="es-CO" b="1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Copiar el tono divertido en la atención al cliente.</a:t>
            </a:r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099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656983" y="2287204"/>
            <a:ext cx="111526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s-CO" sz="6000" dirty="0">
                <a:solidFill>
                  <a:schemeClr val="bg1"/>
                </a:solidFill>
              </a:rPr>
              <a:t>Benchmarking en Marketing Digital</a:t>
            </a:r>
            <a:endParaRPr lang="es-CO" sz="6000" b="1" i="0" dirty="0">
              <a:solidFill>
                <a:schemeClr val="bg1"/>
              </a:solidFill>
              <a:effectLst/>
              <a:latin typeface="Darker Grotesque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CE8666-1D2A-4D01-34E5-54FD74A39FC0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202637"/>
            <a:ext cx="1018568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3. Benchmarking Interno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Ejemplo 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rgbClr val="766363"/>
                </a:solidFill>
              </a:rPr>
              <a:t>TikTok</a:t>
            </a:r>
            <a:r>
              <a:rPr lang="es-ES" dirty="0">
                <a:solidFill>
                  <a:srgbClr val="766363"/>
                </a:solidFill>
              </a:rPr>
              <a:t> con mucho </a:t>
            </a:r>
            <a:r>
              <a:rPr lang="es-ES" dirty="0" err="1">
                <a:solidFill>
                  <a:srgbClr val="766363"/>
                </a:solidFill>
              </a:rPr>
              <a:t>engagement</a:t>
            </a:r>
            <a:r>
              <a:rPr lang="es-ES" dirty="0">
                <a:solidFill>
                  <a:srgbClr val="766363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Facebook con poco alcance </a:t>
            </a:r>
          </a:p>
          <a:p>
            <a:r>
              <a:rPr lang="es-ES" dirty="0">
                <a:solidFill>
                  <a:srgbClr val="766363"/>
                </a:solidFill>
              </a:rPr>
              <a:t>Entonces analiza qué hace mejor </a:t>
            </a:r>
            <a:r>
              <a:rPr lang="es-ES" dirty="0" err="1">
                <a:solidFill>
                  <a:srgbClr val="766363"/>
                </a:solidFill>
              </a:rPr>
              <a:t>TikTok</a:t>
            </a:r>
            <a:r>
              <a:rPr lang="es-ES" dirty="0">
                <a:solidFill>
                  <a:srgbClr val="766363"/>
                </a:solidFill>
              </a:rPr>
              <a:t> para aplicarlo en otras redes.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Qué analiza en </a:t>
            </a:r>
            <a:r>
              <a:rPr lang="es-ES" b="1" u="none" strike="noStrike" dirty="0" err="1">
                <a:solidFill>
                  <a:srgbClr val="766363"/>
                </a:solidFill>
                <a:effectLst/>
                <a:latin typeface="Google Sans"/>
              </a:rPr>
              <a:t>TikTok</a:t>
            </a:r>
            <a:r>
              <a:rPr lang="es-ES" b="1" u="none" strike="noStrike" dirty="0">
                <a:solidFill>
                  <a:srgbClr val="766363"/>
                </a:solidFill>
                <a:effectLst/>
                <a:latin typeface="Google Sans"/>
              </a:rPr>
              <a:t> (El canal ganador):</a:t>
            </a: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Qué tipo de videos conectan mejor con la audiencia.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Qué horarios y días generan más comentarios.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0" u="none" strike="noStrike" dirty="0">
                <a:solidFill>
                  <a:srgbClr val="766363"/>
                </a:solidFill>
                <a:effectLst/>
                <a:latin typeface="Google Sans"/>
              </a:rPr>
              <a:t>Cómo responde el equipo los mensajes para ser tan virales.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solidFill>
                <a:srgbClr val="766363"/>
              </a:solidFill>
              <a:latin typeface="Google Sans"/>
            </a:endParaRPr>
          </a:p>
          <a:p>
            <a:r>
              <a:rPr lang="es-ES" b="1" dirty="0">
                <a:solidFill>
                  <a:srgbClr val="766363"/>
                </a:solidFill>
              </a:rPr>
              <a:t>La Aplicación en Facebook (El canal rezagado):</a:t>
            </a:r>
            <a:endParaRPr lang="es-ES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Adaptar los videos de </a:t>
            </a:r>
            <a:r>
              <a:rPr lang="es-ES" dirty="0" err="1">
                <a:solidFill>
                  <a:srgbClr val="766363"/>
                </a:solidFill>
              </a:rPr>
              <a:t>TikTok</a:t>
            </a:r>
            <a:r>
              <a:rPr lang="es-ES" dirty="0">
                <a:solidFill>
                  <a:srgbClr val="766363"/>
                </a:solidFill>
              </a:rPr>
              <a:t> al formato de Facebook </a:t>
            </a:r>
            <a:r>
              <a:rPr lang="es-ES" dirty="0" err="1">
                <a:solidFill>
                  <a:srgbClr val="766363"/>
                </a:solidFill>
              </a:rPr>
              <a:t>Reels</a:t>
            </a:r>
            <a:r>
              <a:rPr lang="es-ES" dirty="0">
                <a:solidFill>
                  <a:srgbClr val="766363"/>
                </a:solidFill>
              </a:rPr>
              <a:t>.</a:t>
            </a:r>
          </a:p>
          <a:p>
            <a:r>
              <a:rPr lang="es-ES" dirty="0">
                <a:solidFill>
                  <a:srgbClr val="766363"/>
                </a:solidFill>
              </a:rPr>
              <a:t>Replicar las dinámicas de preguntas y respuestas en los posts.</a:t>
            </a:r>
            <a:endParaRPr lang="es-CO" b="1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Copiar el tono divertido en la atención al cliente.</a:t>
            </a:r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8057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4. BENCHMARKING INSPIRACIONAL O GENÉRICO</a:t>
            </a:r>
          </a:p>
          <a:p>
            <a:endParaRPr lang="es-CO" b="1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dirty="0">
                <a:solidFill>
                  <a:srgbClr val="766363"/>
                </a:solidFill>
              </a:rPr>
              <a:t>“Buscar inspiración en cualquier industria”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Consiste en analizar marcas exitosas de cualquier sector para inspirarse en ideas innovadoras.</a:t>
            </a:r>
          </a:p>
          <a:p>
            <a:endParaRPr lang="es-ES" dirty="0">
              <a:solidFill>
                <a:srgbClr val="766363"/>
              </a:solidFill>
            </a:endParaRPr>
          </a:p>
          <a:p>
            <a:r>
              <a:rPr lang="es-ES" dirty="0">
                <a:solidFill>
                  <a:srgbClr val="766363"/>
                </a:solidFill>
              </a:rPr>
              <a:t>Se usa para: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Inspirarse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 innovar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 crear experiencias diferentes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desarrollar ideas creativas</a:t>
            </a:r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D1FA9C97-BE2E-47F8-8E88-C66B9B803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725" y="1640541"/>
            <a:ext cx="2636753" cy="396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10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766363"/>
                </a:solidFill>
              </a:rPr>
              <a:t>TIPOS DE BENCHMARKING</a:t>
            </a:r>
          </a:p>
          <a:p>
            <a:endParaRPr lang="es-CO" b="1" dirty="0">
              <a:solidFill>
                <a:srgbClr val="766363"/>
              </a:solidFill>
            </a:endParaRPr>
          </a:p>
          <a:p>
            <a:r>
              <a:rPr lang="es-CO" b="1" dirty="0">
                <a:solidFill>
                  <a:srgbClr val="766363"/>
                </a:solidFill>
              </a:rPr>
              <a:t>4. BENCHMARKING INSPIRACIONAL O GENÉRICO</a:t>
            </a:r>
          </a:p>
          <a:p>
            <a:endParaRPr lang="es-CO" u="none" strike="noStrike" dirty="0">
              <a:solidFill>
                <a:srgbClr val="766363"/>
              </a:solidFill>
              <a:effectLst/>
              <a:latin typeface="Google Sans"/>
            </a:endParaRPr>
          </a:p>
          <a:p>
            <a:r>
              <a:rPr lang="es-ES" dirty="0">
                <a:solidFill>
                  <a:srgbClr val="766363"/>
                </a:solidFill>
              </a:rPr>
              <a:t>Ejemplo </a:t>
            </a:r>
          </a:p>
          <a:p>
            <a:r>
              <a:rPr lang="es-ES" dirty="0">
                <a:solidFill>
                  <a:srgbClr val="766363"/>
                </a:solidFill>
              </a:rPr>
              <a:t>Una marca de ropa analiza: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Starbucks por experiencia cliente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Nike por </a:t>
            </a:r>
            <a:r>
              <a:rPr lang="es-ES" dirty="0" err="1">
                <a:solidFill>
                  <a:srgbClr val="766363"/>
                </a:solidFill>
              </a:rPr>
              <a:t>storytelling</a:t>
            </a:r>
            <a:r>
              <a:rPr lang="es-ES" dirty="0">
                <a:solidFill>
                  <a:srgbClr val="766363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766363"/>
                </a:solidFill>
              </a:rPr>
              <a:t>Coca-Cola por campañas emocionales</a:t>
            </a:r>
          </a:p>
          <a:p>
            <a:endParaRPr lang="es-ES" b="1" dirty="0">
              <a:solidFill>
                <a:srgbClr val="766363"/>
              </a:solidFill>
              <a:latin typeface="Google San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766363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D1FA9C97-BE2E-47F8-8E88-C66B9B803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725" y="1640541"/>
            <a:ext cx="2636753" cy="396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73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95475" y="689788"/>
            <a:ext cx="10896992" cy="781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Actividad</a:t>
            </a:r>
          </a:p>
          <a:p>
            <a:endParaRPr lang="es-ES" dirty="0"/>
          </a:p>
          <a:p>
            <a:r>
              <a:rPr lang="es-ES" dirty="0"/>
              <a:t>1. Por grupos van a elegir 3 marcas </a:t>
            </a:r>
          </a:p>
          <a:p>
            <a:endParaRPr lang="es-ES" dirty="0"/>
          </a:p>
          <a:p>
            <a:r>
              <a:rPr lang="es-ES" b="1" dirty="0"/>
              <a:t>1 competencia directa</a:t>
            </a:r>
          </a:p>
          <a:p>
            <a:r>
              <a:rPr lang="es-ES" dirty="0"/>
              <a:t>Ejemplo: Otra marca similar a su estilo.</a:t>
            </a:r>
          </a:p>
          <a:p>
            <a:endParaRPr lang="es-ES" dirty="0"/>
          </a:p>
          <a:p>
            <a:r>
              <a:rPr lang="es-ES" b="1" dirty="0"/>
              <a:t>1 marca aspiracional</a:t>
            </a:r>
          </a:p>
          <a:p>
            <a:r>
              <a:rPr lang="es-ES" dirty="0"/>
              <a:t>Una marca grande o reconocida.</a:t>
            </a:r>
          </a:p>
          <a:p>
            <a:endParaRPr lang="es-ES" dirty="0"/>
          </a:p>
          <a:p>
            <a:r>
              <a:rPr lang="es-ES" b="1" dirty="0"/>
              <a:t>1 marca inspiracional</a:t>
            </a:r>
          </a:p>
          <a:p>
            <a:r>
              <a:rPr lang="es-ES" dirty="0"/>
              <a:t>Puede ser de otro sector.</a:t>
            </a:r>
          </a:p>
          <a:p>
            <a:r>
              <a:rPr lang="es-ES" dirty="0"/>
              <a:t>Ejemplo: Nike, Starbucks o Apple.</a:t>
            </a:r>
          </a:p>
          <a:p>
            <a:endParaRPr lang="es-ES" dirty="0"/>
          </a:p>
          <a:p>
            <a:pPr marL="342900" indent="-342900">
              <a:buAutoNum type="arabicPeriod" startAt="2"/>
            </a:pPr>
            <a:r>
              <a:rPr lang="es-ES" dirty="0"/>
              <a:t>Van a investigar </a:t>
            </a:r>
          </a:p>
          <a:p>
            <a:r>
              <a:rPr lang="es-CO" b="1" dirty="0"/>
              <a:t>Redes sociales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 err="1"/>
              <a:t>TikTok</a:t>
            </a:r>
            <a:r>
              <a:rPr lang="es-CO" dirty="0"/>
              <a:t> </a:t>
            </a:r>
          </a:p>
          <a:p>
            <a:r>
              <a:rPr lang="es-CO" b="1" dirty="0"/>
              <a:t>Página web o tienda online , Comentarios y </a:t>
            </a:r>
            <a:r>
              <a:rPr lang="es-CO" b="1" dirty="0" err="1"/>
              <a:t>engagement</a:t>
            </a:r>
            <a:endParaRPr lang="es-CO" b="1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822044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95475" y="689788"/>
            <a:ext cx="4206831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Actividad</a:t>
            </a:r>
          </a:p>
          <a:p>
            <a:endParaRPr lang="es-ES" dirty="0"/>
          </a:p>
          <a:p>
            <a:r>
              <a:rPr lang="es-ES" b="1" dirty="0"/>
              <a:t>3. Deben observar:</a:t>
            </a:r>
          </a:p>
          <a:p>
            <a:r>
              <a:rPr lang="es-ES" dirty="0"/>
              <a:t>1. tipo de contenido</a:t>
            </a:r>
            <a:br>
              <a:rPr lang="es-ES" dirty="0"/>
            </a:br>
            <a:r>
              <a:rPr lang="es-ES" dirty="0"/>
              <a:t>2. estilo visual</a:t>
            </a:r>
            <a:br>
              <a:rPr lang="es-ES" dirty="0"/>
            </a:br>
            <a:r>
              <a:rPr lang="es-ES" dirty="0"/>
              <a:t>3. interacción</a:t>
            </a:r>
            <a:br>
              <a:rPr lang="es-ES" dirty="0"/>
            </a:br>
            <a:r>
              <a:rPr lang="es-ES" dirty="0"/>
              <a:t>4. </a:t>
            </a:r>
            <a:r>
              <a:rPr lang="es-ES" dirty="0" err="1"/>
              <a:t>storytelling</a:t>
            </a:r>
            <a:br>
              <a:rPr lang="es-ES" dirty="0"/>
            </a:br>
            <a:r>
              <a:rPr lang="es-ES" dirty="0"/>
              <a:t>5. atención cliente</a:t>
            </a:r>
            <a:br>
              <a:rPr lang="es-ES" dirty="0"/>
            </a:br>
            <a:r>
              <a:rPr lang="es-ES" dirty="0"/>
              <a:t>6. promociones</a:t>
            </a:r>
            <a:br>
              <a:rPr lang="es-ES" dirty="0"/>
            </a:br>
            <a:endParaRPr lang="es-ES" dirty="0"/>
          </a:p>
          <a:p>
            <a:endParaRPr lang="es-ES" dirty="0"/>
          </a:p>
          <a:p>
            <a:r>
              <a:rPr lang="es-ES" dirty="0"/>
              <a:t>4. </a:t>
            </a:r>
            <a:r>
              <a:rPr lang="es-ES" b="1" dirty="0"/>
              <a:t>Aspectos que van  analizar</a:t>
            </a:r>
          </a:p>
          <a:p>
            <a:endParaRPr lang="es-ES" b="1" dirty="0"/>
          </a:p>
          <a:p>
            <a:r>
              <a:rPr lang="es-ES" b="1" dirty="0"/>
              <a:t>Redes Sociales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 err="1"/>
              <a:t>reels</a:t>
            </a:r>
            <a:r>
              <a:rPr lang="es-E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 err="1"/>
              <a:t>stories</a:t>
            </a:r>
            <a:r>
              <a:rPr lang="es-E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frecuencia publicación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estética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19980556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95475" y="689788"/>
            <a:ext cx="4206831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Actividad</a:t>
            </a:r>
          </a:p>
          <a:p>
            <a:endParaRPr lang="es-ES" dirty="0"/>
          </a:p>
          <a:p>
            <a:r>
              <a:rPr lang="es-ES" dirty="0"/>
              <a:t>4. </a:t>
            </a:r>
            <a:r>
              <a:rPr lang="es-ES" b="1" dirty="0"/>
              <a:t>Aspectos que van  analizar</a:t>
            </a:r>
          </a:p>
          <a:p>
            <a:endParaRPr lang="es-ES" b="1" dirty="0"/>
          </a:p>
          <a:p>
            <a:r>
              <a:rPr lang="en-US" b="1" dirty="0" err="1"/>
              <a:t>Contenido</a:t>
            </a:r>
            <a:endParaRPr lang="en-US" b="1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outfits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storytelling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influencers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videos</a:t>
            </a:r>
          </a:p>
          <a:p>
            <a:endParaRPr lang="es-ES" dirty="0"/>
          </a:p>
          <a:p>
            <a:r>
              <a:rPr lang="es-ES" b="1" dirty="0"/>
              <a:t>Experiencia Digital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facilidad de compra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diseño web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atención cliente</a:t>
            </a:r>
          </a:p>
          <a:p>
            <a:endParaRPr lang="es-ES" dirty="0"/>
          </a:p>
          <a:p>
            <a:r>
              <a:rPr lang="es-ES" b="1" dirty="0"/>
              <a:t>Branding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colores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tono comunicación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personalidad visual 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3984850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95475" y="689788"/>
            <a:ext cx="4206831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Actividad</a:t>
            </a:r>
          </a:p>
          <a:p>
            <a:endParaRPr lang="es-ES" dirty="0"/>
          </a:p>
          <a:p>
            <a:r>
              <a:rPr lang="es-ES" dirty="0"/>
              <a:t>5. Después del análisis deben responder: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¿Qué estrategia digital les gustó más?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¿Qué red social usa mejor la competencia?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¿Qué contenido genera más </a:t>
            </a:r>
            <a:r>
              <a:rPr lang="es-ES" dirty="0" err="1"/>
              <a:t>engagement</a:t>
            </a:r>
            <a:r>
              <a:rPr lang="es-ES" dirty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¿Qué NO harían en su marca?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¿Qué podrían adaptar a su proyecto?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¿Qué oportunidad encontraron para diferenciarse?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40919123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95475" y="689788"/>
            <a:ext cx="4206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8C7E837-52ED-4B47-AE07-FE963B707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99" y="2015367"/>
            <a:ext cx="8779001" cy="282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008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2837329" y="1490008"/>
            <a:ext cx="6517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6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Actividad de reflexión inicial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E0C963B-97B4-4F66-1B49-0B47BC7F0F1A}"/>
              </a:ext>
            </a:extLst>
          </p:cNvPr>
          <p:cNvCxnSpPr>
            <a:cxnSpLocks/>
          </p:cNvCxnSpPr>
          <p:nvPr/>
        </p:nvCxnSpPr>
        <p:spPr>
          <a:xfrm>
            <a:off x="4972228" y="3324314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7199550" cy="425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+mj-lt"/>
              <a:buAutoNum type="arabicPeriod"/>
            </a:pPr>
            <a:r>
              <a:rPr lang="es-ES" dirty="0"/>
              <a:t>¿Qué marcas de moda sigues más en redes sociales?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¿Por qué crees que algunas marcas llaman más la atención que otras?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¿Qué tipo de contenido te hace detenerte a mirar una publicación?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¿Qué red social crees que usan mejor las marcas de moda?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¿Alguna vez has comprado algo porque lo viste en Instagram o </a:t>
            </a:r>
            <a:r>
              <a:rPr lang="es-ES" dirty="0" err="1"/>
              <a:t>TikTok</a:t>
            </a:r>
            <a:r>
              <a:rPr lang="es-ES" dirty="0"/>
              <a:t>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¿Qué hace que una marca se vea “más profesional” en internet?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¿Qué marca consideras que tiene buen contenido digital? ¿Por qué?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¿Qué elementos observas antes de confiar en una tienda online? </a:t>
            </a:r>
          </a:p>
          <a:p>
            <a:pPr>
              <a:buFont typeface="+mj-lt"/>
              <a:buAutoNum type="arabicPeriod"/>
            </a:pPr>
            <a:r>
              <a:rPr lang="es-ES" dirty="0"/>
              <a:t>¿Crees que las marcas deberían observar lo que hace su competencia? ¿Por qué? </a:t>
            </a:r>
          </a:p>
          <a:p>
            <a:pPr>
              <a:buFont typeface="+mj-lt"/>
              <a:buAutoNum type="arabicPeriod"/>
            </a:pPr>
            <a:r>
              <a:rPr lang="es-ES" dirty="0"/>
              <a:t>Si tuvieras una marca de moda, ¿qué cosas mirarías de otras marcas para aprender? </a:t>
            </a:r>
          </a:p>
          <a:p>
            <a:pPr>
              <a:buFont typeface="+mj-lt"/>
              <a:buAutoNum type="arabicPeriod"/>
            </a:pPr>
            <a:endParaRPr lang="es-ES" dirty="0"/>
          </a:p>
          <a:p>
            <a:pPr>
              <a:buFont typeface="+mj-lt"/>
              <a:buAutoNum type="arabicPeriod"/>
            </a:pPr>
            <a:endParaRPr lang="es-E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Benchmarking: Como aprender de los mejores – Grandes Pymes">
            <a:extLst>
              <a:ext uri="{FF2B5EF4-FFF2-40B4-BE49-F238E27FC236}">
                <a16:creationId xmlns:a16="http://schemas.microsoft.com/office/drawing/2014/main" id="{B81287C9-69B8-471B-876D-40C480386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707" y="2240442"/>
            <a:ext cx="3458788" cy="19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730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7199550" cy="2406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dirty="0"/>
              <a:t>Cómo pueden las marcas aprender de otras sin copiar</a:t>
            </a:r>
          </a:p>
          <a:p>
            <a:pPr>
              <a:buFont typeface="+mj-lt"/>
              <a:buAutoNum type="arabicPeriod"/>
            </a:pPr>
            <a:endParaRPr lang="es-ES" sz="44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982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5" cy="453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0" i="0" dirty="0">
                <a:solidFill>
                  <a:srgbClr val="766363"/>
                </a:solidFill>
                <a:effectLst/>
              </a:rPr>
              <a:t>El </a:t>
            </a:r>
            <a:r>
              <a:rPr lang="es-ES" sz="2400" b="1" i="0" dirty="0">
                <a:solidFill>
                  <a:srgbClr val="766363"/>
                </a:solidFill>
                <a:effectLst/>
              </a:rPr>
              <a:t>benchmarking</a:t>
            </a:r>
            <a:r>
              <a:rPr lang="es-ES" sz="2400" b="0" i="0" dirty="0">
                <a:solidFill>
                  <a:srgbClr val="766363"/>
                </a:solidFill>
                <a:effectLst/>
              </a:rPr>
              <a:t> en marketing digital es una estrategia que implica comparar y medir el rendimiento de una empresa o marca en línea con respecto a sus competidores y líderes de la industria. El objetivo principal del benchmarking es identificar oportunidades de mejora y buenas prácticas para optimizar las </a:t>
            </a:r>
            <a:r>
              <a:rPr lang="es-ES" sz="2400" b="1" i="0" dirty="0">
                <a:solidFill>
                  <a:srgbClr val="766363"/>
                </a:solidFill>
                <a:effectLst/>
              </a:rPr>
              <a:t>estrategias de marketing digital</a:t>
            </a:r>
            <a:r>
              <a:rPr lang="es-ES" sz="2400" b="0" i="0" dirty="0">
                <a:solidFill>
                  <a:srgbClr val="766363"/>
                </a:solidFill>
                <a:effectLst/>
              </a:rPr>
              <a:t> y lograr un mejor posicionamiento en el mercado.</a:t>
            </a:r>
            <a:endParaRPr lang="es-ES" sz="2400" dirty="0">
              <a:solidFill>
                <a:srgbClr val="766363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Qué es el benchmarking?">
            <a:extLst>
              <a:ext uri="{FF2B5EF4-FFF2-40B4-BE49-F238E27FC236}">
                <a16:creationId xmlns:a16="http://schemas.microsoft.com/office/drawing/2014/main" id="{B674CFDF-06C0-4B4F-9301-6BC139690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235" y="1928760"/>
            <a:ext cx="4894057" cy="274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207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5" cy="453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0" i="0" dirty="0">
                <a:solidFill>
                  <a:srgbClr val="766363"/>
                </a:solidFill>
                <a:effectLst/>
              </a:rPr>
              <a:t>El </a:t>
            </a:r>
            <a:r>
              <a:rPr lang="es-ES" sz="2400" b="1" i="0" dirty="0">
                <a:solidFill>
                  <a:srgbClr val="766363"/>
                </a:solidFill>
                <a:effectLst/>
              </a:rPr>
              <a:t>benchmarking</a:t>
            </a:r>
            <a:r>
              <a:rPr lang="es-ES" sz="2400" b="0" i="0" dirty="0">
                <a:solidFill>
                  <a:srgbClr val="766363"/>
                </a:solidFill>
                <a:effectLst/>
              </a:rPr>
              <a:t> en marketing digital es una estrategia que implica comparar y medir el rendimiento de una empresa o marca en línea con respecto a sus competidores y líderes de la industria. El objetivo principal del benchmarking es identificar oportunidades de mejora y buenas prácticas para optimizar las </a:t>
            </a:r>
            <a:r>
              <a:rPr lang="es-ES" sz="2400" b="1" i="0" dirty="0">
                <a:solidFill>
                  <a:srgbClr val="766363"/>
                </a:solidFill>
                <a:effectLst/>
              </a:rPr>
              <a:t>estrategias de marketing digital</a:t>
            </a:r>
            <a:r>
              <a:rPr lang="es-ES" sz="2400" b="0" i="0" dirty="0">
                <a:solidFill>
                  <a:srgbClr val="766363"/>
                </a:solidFill>
                <a:effectLst/>
              </a:rPr>
              <a:t> y lograr un mejor posicionamiento en el mercado.</a:t>
            </a:r>
            <a:endParaRPr lang="es-ES" sz="2400" dirty="0">
              <a:solidFill>
                <a:srgbClr val="766363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Qué es el benchmarking? | Visualpublinet">
            <a:extLst>
              <a:ext uri="{FF2B5EF4-FFF2-40B4-BE49-F238E27FC236}">
                <a16:creationId xmlns:a16="http://schemas.microsoft.com/office/drawing/2014/main" id="{B8A7D4BC-F9B5-4353-9262-2FDCD4E8E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740" y="2093892"/>
            <a:ext cx="4805083" cy="251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611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6" y="1381931"/>
            <a:ext cx="7423667" cy="564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rgbClr val="766363"/>
                </a:solidFill>
              </a:rPr>
              <a:t>El </a:t>
            </a:r>
            <a:r>
              <a:rPr lang="es-ES" sz="2400" b="1" dirty="0">
                <a:solidFill>
                  <a:srgbClr val="766363"/>
                </a:solidFill>
              </a:rPr>
              <a:t>Benchmarking</a:t>
            </a:r>
            <a:r>
              <a:rPr lang="es-ES" sz="2400" dirty="0">
                <a:solidFill>
                  <a:srgbClr val="766363"/>
                </a:solidFill>
              </a:rPr>
              <a:t> es un proceso de investigación y análisis que consiste en estudiar otras marcas para identificar: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766363"/>
                </a:solidFill>
              </a:rPr>
              <a:t>buenas prácticas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766363"/>
                </a:solidFill>
              </a:rPr>
              <a:t>estrategias exitosas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766363"/>
                </a:solidFill>
              </a:rPr>
              <a:t>oportunidades de mejora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766363"/>
                </a:solidFill>
              </a:rPr>
              <a:t>tendencias del mercado </a:t>
            </a:r>
          </a:p>
          <a:p>
            <a:r>
              <a:rPr lang="es-ES" sz="2400" dirty="0">
                <a:solidFill>
                  <a:srgbClr val="766363"/>
                </a:solidFill>
              </a:rPr>
              <a:t>con el objetivo de mejorar nuestra propia estrategia.</a:t>
            </a:r>
          </a:p>
          <a:p>
            <a:endParaRPr lang="es-ES" sz="2400" dirty="0">
              <a:solidFill>
                <a:srgbClr val="766363"/>
              </a:solidFill>
            </a:endParaRPr>
          </a:p>
          <a:p>
            <a:r>
              <a:rPr lang="es-ES" sz="2400" dirty="0">
                <a:solidFill>
                  <a:srgbClr val="766363"/>
                </a:solidFill>
              </a:rPr>
              <a:t>Es observar cómo trabajan otras marcas para aprender de ellas.</a:t>
            </a:r>
          </a:p>
          <a:p>
            <a:r>
              <a:rPr lang="es-ES" sz="2400" dirty="0">
                <a:solidFill>
                  <a:srgbClr val="766363"/>
                </a:solidFill>
              </a:rPr>
              <a:t>No significa copiar.</a:t>
            </a:r>
          </a:p>
          <a:p>
            <a:r>
              <a:rPr lang="es-ES" sz="2400" dirty="0">
                <a:solidFill>
                  <a:srgbClr val="766363"/>
                </a:solidFill>
              </a:rPr>
              <a:t>Significa:</a:t>
            </a:r>
          </a:p>
          <a:p>
            <a:r>
              <a:rPr lang="es-ES" sz="2400" b="1" dirty="0">
                <a:solidFill>
                  <a:srgbClr val="766363"/>
                </a:solidFill>
              </a:rPr>
              <a:t>investigar + analizar + adaptar + mejorar</a:t>
            </a:r>
          </a:p>
          <a:p>
            <a:endParaRPr lang="es-ES" sz="2400" dirty="0">
              <a:solidFill>
                <a:srgbClr val="766363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CO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Benchmarking: ¿qué es y por qué es importante para las empresas? - Esparta  Digital">
            <a:extLst>
              <a:ext uri="{FF2B5EF4-FFF2-40B4-BE49-F238E27FC236}">
                <a16:creationId xmlns:a16="http://schemas.microsoft.com/office/drawing/2014/main" id="{70686E71-F62D-4B76-8B99-B4F4355AA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054" y="1687564"/>
            <a:ext cx="2829018" cy="404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29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CO" sz="2000" b="1" dirty="0">
                <a:solidFill>
                  <a:srgbClr val="38AA00"/>
                </a:solidFill>
              </a:rPr>
              <a:t>Benchmarking en Marketing Digital</a:t>
            </a:r>
            <a:endParaRPr lang="es-CO" sz="2000" b="1" i="0" dirty="0">
              <a:solidFill>
                <a:srgbClr val="38AA00"/>
              </a:solidFill>
              <a:effectLst/>
              <a:latin typeface="Darker Grotesq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021126" cy="379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766363"/>
                </a:solidFill>
              </a:rPr>
              <a:t>OBJETIVOS DEL BENCHMARKETING</a:t>
            </a:r>
          </a:p>
          <a:p>
            <a:endParaRPr lang="es-ES" sz="2400" dirty="0">
              <a:solidFill>
                <a:srgbClr val="766363"/>
              </a:solidFill>
            </a:endParaRPr>
          </a:p>
          <a:p>
            <a:r>
              <a:rPr lang="es-ES" sz="2400" dirty="0">
                <a:solidFill>
                  <a:srgbClr val="766363"/>
                </a:solidFill>
              </a:rPr>
              <a:t>El Benchmarking busca analizar otras marcas para identificar estrategias, tendencias y buenas prácticas que ayuden a mejorar una marca propia. También permite entender mejor al consumidor y tomar decisiones más estratégicas en marketing digital</a:t>
            </a:r>
            <a:r>
              <a:rPr lang="es-ES" sz="2400" dirty="0"/>
              <a:t>.</a:t>
            </a:r>
            <a:endParaRPr lang="es-ES" sz="2400" dirty="0">
              <a:solidFill>
                <a:srgbClr val="766363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CO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Qué es el benchmarking competitivo y cuántos tipos hay">
            <a:extLst>
              <a:ext uri="{FF2B5EF4-FFF2-40B4-BE49-F238E27FC236}">
                <a16:creationId xmlns:a16="http://schemas.microsoft.com/office/drawing/2014/main" id="{AF180A2D-6636-4024-96B2-F52A3E714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585" y="1973379"/>
            <a:ext cx="4130862" cy="277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10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9752</TotalTime>
  <Words>1542</Words>
  <Application>Microsoft Office PowerPoint</Application>
  <PresentationFormat>Panorámica</PresentationFormat>
  <Paragraphs>336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Darker Grotesque</vt:lpstr>
      <vt:lpstr>Google Sans</vt:lpstr>
      <vt:lpstr>WORK SANS BOLD ROMAN</vt:lpstr>
      <vt:lpstr>Work Sans Medium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USUARIO</cp:lastModifiedBy>
  <cp:revision>160</cp:revision>
  <dcterms:created xsi:type="dcterms:W3CDTF">2020-10-01T23:51:28Z</dcterms:created>
  <dcterms:modified xsi:type="dcterms:W3CDTF">2026-05-28T21:58:39Z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