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83" r:id="rId2"/>
    <p:sldId id="291" r:id="rId3"/>
    <p:sldId id="293" r:id="rId4"/>
    <p:sldId id="292" r:id="rId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F4F98-923D-4A27-A173-00214E4F7003}" type="datetimeFigureOut">
              <a:rPr lang="es-CO" smtClean="0"/>
              <a:t>2/12/2024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87AC15-F0A1-4001-A12D-1BE52C075E4F}" type="slidenum">
              <a:rPr lang="es-CO" smtClean="0"/>
              <a:t>‹Nº›</a:t>
            </a:fld>
            <a:endParaRPr lang="es-CO"/>
          </a:p>
        </p:txBody>
      </p:sp>
    </p:spTree>
    <p:extLst>
      <p:ext uri="{BB962C8B-B14F-4D97-AF65-F5344CB8AC3E}">
        <p14:creationId xmlns:p14="http://schemas.microsoft.com/office/powerpoint/2010/main" val="799552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ee66ead53e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ee66ead53e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41538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ee66ead53e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ee66ead53e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30736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ee66ead53e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ee66ead53e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9265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26EC05-9F4A-4E7E-B513-21247BFFF41F}"/>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FC21887D-FBDE-419E-8424-ADFD71896B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A594EB4-3581-4007-BDD2-63F7D762B923}"/>
              </a:ext>
            </a:extLst>
          </p:cNvPr>
          <p:cNvSpPr>
            <a:spLocks noGrp="1"/>
          </p:cNvSpPr>
          <p:nvPr>
            <p:ph type="dt" sz="half" idx="10"/>
          </p:nvPr>
        </p:nvSpPr>
        <p:spPr/>
        <p:txBody>
          <a:bodyPr/>
          <a:lstStyle/>
          <a:p>
            <a:fld id="{00FF0462-34E7-44A2-9C4F-2E6A7A3E47A9}" type="datetimeFigureOut">
              <a:rPr lang="es-CO" smtClean="0"/>
              <a:t>2/12/2024</a:t>
            </a:fld>
            <a:endParaRPr lang="es-CO"/>
          </a:p>
        </p:txBody>
      </p:sp>
      <p:sp>
        <p:nvSpPr>
          <p:cNvPr id="5" name="Marcador de pie de página 4">
            <a:extLst>
              <a:ext uri="{FF2B5EF4-FFF2-40B4-BE49-F238E27FC236}">
                <a16:creationId xmlns:a16="http://schemas.microsoft.com/office/drawing/2014/main" id="{EDD8E693-993A-4739-B36A-A9D9062598B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E0DE0B2-F74F-4F7C-B0FD-BCB28F8A5DD4}"/>
              </a:ext>
            </a:extLst>
          </p:cNvPr>
          <p:cNvSpPr>
            <a:spLocks noGrp="1"/>
          </p:cNvSpPr>
          <p:nvPr>
            <p:ph type="sldNum" sz="quarter" idx="12"/>
          </p:nvPr>
        </p:nvSpPr>
        <p:spPr/>
        <p:txBody>
          <a:bodyPr/>
          <a:lstStyle/>
          <a:p>
            <a:fld id="{B45F911F-53F4-4DE6-A0CD-7D6C85ABA2F6}" type="slidenum">
              <a:rPr lang="es-CO" smtClean="0"/>
              <a:t>‹Nº›</a:t>
            </a:fld>
            <a:endParaRPr lang="es-CO"/>
          </a:p>
        </p:txBody>
      </p:sp>
    </p:spTree>
    <p:extLst>
      <p:ext uri="{BB962C8B-B14F-4D97-AF65-F5344CB8AC3E}">
        <p14:creationId xmlns:p14="http://schemas.microsoft.com/office/powerpoint/2010/main" val="5526680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A98F72-C301-47D1-93E8-2F348EC70CE2}"/>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470F487-C6FA-4EDB-8AC5-0AA904BA99E6}"/>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39F451C-3AB1-44EB-B9D9-3F40CA8154DD}"/>
              </a:ext>
            </a:extLst>
          </p:cNvPr>
          <p:cNvSpPr>
            <a:spLocks noGrp="1"/>
          </p:cNvSpPr>
          <p:nvPr>
            <p:ph type="dt" sz="half" idx="10"/>
          </p:nvPr>
        </p:nvSpPr>
        <p:spPr/>
        <p:txBody>
          <a:bodyPr/>
          <a:lstStyle/>
          <a:p>
            <a:fld id="{00FF0462-34E7-44A2-9C4F-2E6A7A3E47A9}" type="datetimeFigureOut">
              <a:rPr lang="es-CO" smtClean="0"/>
              <a:t>2/12/2024</a:t>
            </a:fld>
            <a:endParaRPr lang="es-CO"/>
          </a:p>
        </p:txBody>
      </p:sp>
      <p:sp>
        <p:nvSpPr>
          <p:cNvPr id="5" name="Marcador de pie de página 4">
            <a:extLst>
              <a:ext uri="{FF2B5EF4-FFF2-40B4-BE49-F238E27FC236}">
                <a16:creationId xmlns:a16="http://schemas.microsoft.com/office/drawing/2014/main" id="{CB66CCD7-FD37-40FA-962C-1A38437276D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CD23E44-E0A8-4DF5-86D2-23AB9C32D42A}"/>
              </a:ext>
            </a:extLst>
          </p:cNvPr>
          <p:cNvSpPr>
            <a:spLocks noGrp="1"/>
          </p:cNvSpPr>
          <p:nvPr>
            <p:ph type="sldNum" sz="quarter" idx="12"/>
          </p:nvPr>
        </p:nvSpPr>
        <p:spPr/>
        <p:txBody>
          <a:bodyPr/>
          <a:lstStyle/>
          <a:p>
            <a:fld id="{B45F911F-53F4-4DE6-A0CD-7D6C85ABA2F6}" type="slidenum">
              <a:rPr lang="es-CO" smtClean="0"/>
              <a:t>‹Nº›</a:t>
            </a:fld>
            <a:endParaRPr lang="es-CO"/>
          </a:p>
        </p:txBody>
      </p:sp>
    </p:spTree>
    <p:extLst>
      <p:ext uri="{BB962C8B-B14F-4D97-AF65-F5344CB8AC3E}">
        <p14:creationId xmlns:p14="http://schemas.microsoft.com/office/powerpoint/2010/main" val="2517333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3314BAE-3644-476A-AE79-1890EA4D17CA}"/>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A5613635-D501-4032-A7A7-0C891DE8AD1D}"/>
              </a:ext>
            </a:extLst>
          </p:cNvPr>
          <p:cNvSpPr>
            <a:spLocks noGrp="1"/>
          </p:cNvSpPr>
          <p:nvPr>
            <p:ph type="body" orient="vert" idx="1"/>
          </p:nvPr>
        </p:nvSpPr>
        <p:spPr>
          <a:xfrm>
            <a:off x="838200" y="365125"/>
            <a:ext cx="7734300" cy="5811838"/>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4F2104A-F0A9-4261-8950-8D6A3A3271B2}"/>
              </a:ext>
            </a:extLst>
          </p:cNvPr>
          <p:cNvSpPr>
            <a:spLocks noGrp="1"/>
          </p:cNvSpPr>
          <p:nvPr>
            <p:ph type="dt" sz="half" idx="10"/>
          </p:nvPr>
        </p:nvSpPr>
        <p:spPr/>
        <p:txBody>
          <a:bodyPr/>
          <a:lstStyle/>
          <a:p>
            <a:fld id="{00FF0462-34E7-44A2-9C4F-2E6A7A3E47A9}" type="datetimeFigureOut">
              <a:rPr lang="es-CO" smtClean="0"/>
              <a:t>2/12/2024</a:t>
            </a:fld>
            <a:endParaRPr lang="es-CO"/>
          </a:p>
        </p:txBody>
      </p:sp>
      <p:sp>
        <p:nvSpPr>
          <p:cNvPr id="5" name="Marcador de pie de página 4">
            <a:extLst>
              <a:ext uri="{FF2B5EF4-FFF2-40B4-BE49-F238E27FC236}">
                <a16:creationId xmlns:a16="http://schemas.microsoft.com/office/drawing/2014/main" id="{A323A9AA-61CF-411A-8315-2DEFF1D2D43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66B29E3-1102-46EC-9192-8BD983EBF046}"/>
              </a:ext>
            </a:extLst>
          </p:cNvPr>
          <p:cNvSpPr>
            <a:spLocks noGrp="1"/>
          </p:cNvSpPr>
          <p:nvPr>
            <p:ph type="sldNum" sz="quarter" idx="12"/>
          </p:nvPr>
        </p:nvSpPr>
        <p:spPr/>
        <p:txBody>
          <a:bodyPr/>
          <a:lstStyle/>
          <a:p>
            <a:fld id="{B45F911F-53F4-4DE6-A0CD-7D6C85ABA2F6}" type="slidenum">
              <a:rPr lang="es-CO" smtClean="0"/>
              <a:t>‹Nº›</a:t>
            </a:fld>
            <a:endParaRPr lang="es-CO"/>
          </a:p>
        </p:txBody>
      </p:sp>
    </p:spTree>
    <p:extLst>
      <p:ext uri="{BB962C8B-B14F-4D97-AF65-F5344CB8AC3E}">
        <p14:creationId xmlns:p14="http://schemas.microsoft.com/office/powerpoint/2010/main" val="2736929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181C73-4CE0-4A54-810C-22AE359772F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124B635E-6869-4090-B9EF-714BB2DB9252}"/>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C5AB68E-E007-446E-947B-E96AD073B45D}"/>
              </a:ext>
            </a:extLst>
          </p:cNvPr>
          <p:cNvSpPr>
            <a:spLocks noGrp="1"/>
          </p:cNvSpPr>
          <p:nvPr>
            <p:ph type="dt" sz="half" idx="10"/>
          </p:nvPr>
        </p:nvSpPr>
        <p:spPr/>
        <p:txBody>
          <a:bodyPr/>
          <a:lstStyle/>
          <a:p>
            <a:fld id="{00FF0462-34E7-44A2-9C4F-2E6A7A3E47A9}" type="datetimeFigureOut">
              <a:rPr lang="es-CO" smtClean="0"/>
              <a:t>2/12/2024</a:t>
            </a:fld>
            <a:endParaRPr lang="es-CO"/>
          </a:p>
        </p:txBody>
      </p:sp>
      <p:sp>
        <p:nvSpPr>
          <p:cNvPr id="5" name="Marcador de pie de página 4">
            <a:extLst>
              <a:ext uri="{FF2B5EF4-FFF2-40B4-BE49-F238E27FC236}">
                <a16:creationId xmlns:a16="http://schemas.microsoft.com/office/drawing/2014/main" id="{7C5298FF-FB8F-4E29-B448-758F446ABC7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88569DE-0E41-4E3A-B265-7ACBDEB9D699}"/>
              </a:ext>
            </a:extLst>
          </p:cNvPr>
          <p:cNvSpPr>
            <a:spLocks noGrp="1"/>
          </p:cNvSpPr>
          <p:nvPr>
            <p:ph type="sldNum" sz="quarter" idx="12"/>
          </p:nvPr>
        </p:nvSpPr>
        <p:spPr/>
        <p:txBody>
          <a:bodyPr/>
          <a:lstStyle/>
          <a:p>
            <a:fld id="{B45F911F-53F4-4DE6-A0CD-7D6C85ABA2F6}" type="slidenum">
              <a:rPr lang="es-CO" smtClean="0"/>
              <a:t>‹Nº›</a:t>
            </a:fld>
            <a:endParaRPr lang="es-CO"/>
          </a:p>
        </p:txBody>
      </p:sp>
    </p:spTree>
    <p:extLst>
      <p:ext uri="{BB962C8B-B14F-4D97-AF65-F5344CB8AC3E}">
        <p14:creationId xmlns:p14="http://schemas.microsoft.com/office/powerpoint/2010/main" val="1668080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D5C8FB-0F38-43BC-9A19-D93234739AE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0A86FFB3-D504-47BD-955A-6F6931292C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a:extLst>
              <a:ext uri="{FF2B5EF4-FFF2-40B4-BE49-F238E27FC236}">
                <a16:creationId xmlns:a16="http://schemas.microsoft.com/office/drawing/2014/main" id="{4ADC6FE5-7C21-4001-B49B-5294A9366187}"/>
              </a:ext>
            </a:extLst>
          </p:cNvPr>
          <p:cNvSpPr>
            <a:spLocks noGrp="1"/>
          </p:cNvSpPr>
          <p:nvPr>
            <p:ph type="dt" sz="half" idx="10"/>
          </p:nvPr>
        </p:nvSpPr>
        <p:spPr/>
        <p:txBody>
          <a:bodyPr/>
          <a:lstStyle/>
          <a:p>
            <a:fld id="{00FF0462-34E7-44A2-9C4F-2E6A7A3E47A9}" type="datetimeFigureOut">
              <a:rPr lang="es-CO" smtClean="0"/>
              <a:t>2/12/2024</a:t>
            </a:fld>
            <a:endParaRPr lang="es-CO"/>
          </a:p>
        </p:txBody>
      </p:sp>
      <p:sp>
        <p:nvSpPr>
          <p:cNvPr id="5" name="Marcador de pie de página 4">
            <a:extLst>
              <a:ext uri="{FF2B5EF4-FFF2-40B4-BE49-F238E27FC236}">
                <a16:creationId xmlns:a16="http://schemas.microsoft.com/office/drawing/2014/main" id="{2630D0D5-5B14-4B0C-8455-EFFA1761C5F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63E76D2-672A-4E4D-BB32-811A4475C52D}"/>
              </a:ext>
            </a:extLst>
          </p:cNvPr>
          <p:cNvSpPr>
            <a:spLocks noGrp="1"/>
          </p:cNvSpPr>
          <p:nvPr>
            <p:ph type="sldNum" sz="quarter" idx="12"/>
          </p:nvPr>
        </p:nvSpPr>
        <p:spPr/>
        <p:txBody>
          <a:bodyPr/>
          <a:lstStyle/>
          <a:p>
            <a:fld id="{B45F911F-53F4-4DE6-A0CD-7D6C85ABA2F6}" type="slidenum">
              <a:rPr lang="es-CO" smtClean="0"/>
              <a:t>‹Nº›</a:t>
            </a:fld>
            <a:endParaRPr lang="es-CO"/>
          </a:p>
        </p:txBody>
      </p:sp>
    </p:spTree>
    <p:extLst>
      <p:ext uri="{BB962C8B-B14F-4D97-AF65-F5344CB8AC3E}">
        <p14:creationId xmlns:p14="http://schemas.microsoft.com/office/powerpoint/2010/main" val="3634920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2438F1-ECE2-40FC-9F9F-81D476ED89A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57D42EA-8364-4954-AE31-49541F9ACC9A}"/>
              </a:ext>
            </a:extLst>
          </p:cNvPr>
          <p:cNvSpPr>
            <a:spLocks noGrp="1"/>
          </p:cNvSpPr>
          <p:nvPr>
            <p:ph sz="half" idx="1"/>
          </p:nvPr>
        </p:nvSpPr>
        <p:spPr>
          <a:xfrm>
            <a:off x="838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794AAD4C-5C8D-418E-834E-B43064E8A537}"/>
              </a:ext>
            </a:extLst>
          </p:cNvPr>
          <p:cNvSpPr>
            <a:spLocks noGrp="1"/>
          </p:cNvSpPr>
          <p:nvPr>
            <p:ph sz="half" idx="2"/>
          </p:nvPr>
        </p:nvSpPr>
        <p:spPr>
          <a:xfrm>
            <a:off x="6172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444FE9E0-CCB0-46B4-B166-DC71EA22768B}"/>
              </a:ext>
            </a:extLst>
          </p:cNvPr>
          <p:cNvSpPr>
            <a:spLocks noGrp="1"/>
          </p:cNvSpPr>
          <p:nvPr>
            <p:ph type="dt" sz="half" idx="10"/>
          </p:nvPr>
        </p:nvSpPr>
        <p:spPr/>
        <p:txBody>
          <a:bodyPr/>
          <a:lstStyle/>
          <a:p>
            <a:fld id="{00FF0462-34E7-44A2-9C4F-2E6A7A3E47A9}" type="datetimeFigureOut">
              <a:rPr lang="es-CO" smtClean="0"/>
              <a:t>2/12/2024</a:t>
            </a:fld>
            <a:endParaRPr lang="es-CO"/>
          </a:p>
        </p:txBody>
      </p:sp>
      <p:sp>
        <p:nvSpPr>
          <p:cNvPr id="6" name="Marcador de pie de página 5">
            <a:extLst>
              <a:ext uri="{FF2B5EF4-FFF2-40B4-BE49-F238E27FC236}">
                <a16:creationId xmlns:a16="http://schemas.microsoft.com/office/drawing/2014/main" id="{64067A30-F683-4CB1-B221-F2DFD8C5D5BB}"/>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72CCD2A-DC9A-4687-A969-84C72E867389}"/>
              </a:ext>
            </a:extLst>
          </p:cNvPr>
          <p:cNvSpPr>
            <a:spLocks noGrp="1"/>
          </p:cNvSpPr>
          <p:nvPr>
            <p:ph type="sldNum" sz="quarter" idx="12"/>
          </p:nvPr>
        </p:nvSpPr>
        <p:spPr/>
        <p:txBody>
          <a:bodyPr/>
          <a:lstStyle/>
          <a:p>
            <a:fld id="{B45F911F-53F4-4DE6-A0CD-7D6C85ABA2F6}" type="slidenum">
              <a:rPr lang="es-CO" smtClean="0"/>
              <a:t>‹Nº›</a:t>
            </a:fld>
            <a:endParaRPr lang="es-CO"/>
          </a:p>
        </p:txBody>
      </p:sp>
    </p:spTree>
    <p:extLst>
      <p:ext uri="{BB962C8B-B14F-4D97-AF65-F5344CB8AC3E}">
        <p14:creationId xmlns:p14="http://schemas.microsoft.com/office/powerpoint/2010/main" val="1991167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B41269-627E-46A4-A6E7-099E96D3775C}"/>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C8B8F00-7864-4B6E-B400-49DAB32C9AE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a:extLst>
              <a:ext uri="{FF2B5EF4-FFF2-40B4-BE49-F238E27FC236}">
                <a16:creationId xmlns:a16="http://schemas.microsoft.com/office/drawing/2014/main" id="{5F2DD1B2-A9A5-445A-AB7F-B4E3E3835C43}"/>
              </a:ext>
            </a:extLst>
          </p:cNvPr>
          <p:cNvSpPr>
            <a:spLocks noGrp="1"/>
          </p:cNvSpPr>
          <p:nvPr>
            <p:ph sz="half" idx="2"/>
          </p:nvPr>
        </p:nvSpPr>
        <p:spPr>
          <a:xfrm>
            <a:off x="839788" y="2505075"/>
            <a:ext cx="5157787"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C4B3735D-4E78-4728-B8DD-13EEB9EB82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a:extLst>
              <a:ext uri="{FF2B5EF4-FFF2-40B4-BE49-F238E27FC236}">
                <a16:creationId xmlns:a16="http://schemas.microsoft.com/office/drawing/2014/main" id="{4972E89D-A97A-49A3-88AA-7A79C9B20B6E}"/>
              </a:ext>
            </a:extLst>
          </p:cNvPr>
          <p:cNvSpPr>
            <a:spLocks noGrp="1"/>
          </p:cNvSpPr>
          <p:nvPr>
            <p:ph sz="quarter" idx="4"/>
          </p:nvPr>
        </p:nvSpPr>
        <p:spPr>
          <a:xfrm>
            <a:off x="6172200" y="2505075"/>
            <a:ext cx="5183188"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2A3C65FC-E6CF-4073-80CA-71FA1DFE7653}"/>
              </a:ext>
            </a:extLst>
          </p:cNvPr>
          <p:cNvSpPr>
            <a:spLocks noGrp="1"/>
          </p:cNvSpPr>
          <p:nvPr>
            <p:ph type="dt" sz="half" idx="10"/>
          </p:nvPr>
        </p:nvSpPr>
        <p:spPr/>
        <p:txBody>
          <a:bodyPr/>
          <a:lstStyle/>
          <a:p>
            <a:fld id="{00FF0462-34E7-44A2-9C4F-2E6A7A3E47A9}" type="datetimeFigureOut">
              <a:rPr lang="es-CO" smtClean="0"/>
              <a:t>2/12/2024</a:t>
            </a:fld>
            <a:endParaRPr lang="es-CO"/>
          </a:p>
        </p:txBody>
      </p:sp>
      <p:sp>
        <p:nvSpPr>
          <p:cNvPr id="8" name="Marcador de pie de página 7">
            <a:extLst>
              <a:ext uri="{FF2B5EF4-FFF2-40B4-BE49-F238E27FC236}">
                <a16:creationId xmlns:a16="http://schemas.microsoft.com/office/drawing/2014/main" id="{04D0A8CD-339F-4C58-A6F0-3A3F9A320FAD}"/>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7B99C203-826D-4038-A67A-255DD29BBF67}"/>
              </a:ext>
            </a:extLst>
          </p:cNvPr>
          <p:cNvSpPr>
            <a:spLocks noGrp="1"/>
          </p:cNvSpPr>
          <p:nvPr>
            <p:ph type="sldNum" sz="quarter" idx="12"/>
          </p:nvPr>
        </p:nvSpPr>
        <p:spPr/>
        <p:txBody>
          <a:bodyPr/>
          <a:lstStyle/>
          <a:p>
            <a:fld id="{B45F911F-53F4-4DE6-A0CD-7D6C85ABA2F6}" type="slidenum">
              <a:rPr lang="es-CO" smtClean="0"/>
              <a:t>‹Nº›</a:t>
            </a:fld>
            <a:endParaRPr lang="es-CO"/>
          </a:p>
        </p:txBody>
      </p:sp>
    </p:spTree>
    <p:extLst>
      <p:ext uri="{BB962C8B-B14F-4D97-AF65-F5344CB8AC3E}">
        <p14:creationId xmlns:p14="http://schemas.microsoft.com/office/powerpoint/2010/main" val="460493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9FB861-7231-46EE-A289-9640560AE34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2F159D26-A198-4B7D-85FC-EADEE645238D}"/>
              </a:ext>
            </a:extLst>
          </p:cNvPr>
          <p:cNvSpPr>
            <a:spLocks noGrp="1"/>
          </p:cNvSpPr>
          <p:nvPr>
            <p:ph type="dt" sz="half" idx="10"/>
          </p:nvPr>
        </p:nvSpPr>
        <p:spPr/>
        <p:txBody>
          <a:bodyPr/>
          <a:lstStyle/>
          <a:p>
            <a:fld id="{00FF0462-34E7-44A2-9C4F-2E6A7A3E47A9}" type="datetimeFigureOut">
              <a:rPr lang="es-CO" smtClean="0"/>
              <a:t>2/12/2024</a:t>
            </a:fld>
            <a:endParaRPr lang="es-CO"/>
          </a:p>
        </p:txBody>
      </p:sp>
      <p:sp>
        <p:nvSpPr>
          <p:cNvPr id="4" name="Marcador de pie de página 3">
            <a:extLst>
              <a:ext uri="{FF2B5EF4-FFF2-40B4-BE49-F238E27FC236}">
                <a16:creationId xmlns:a16="http://schemas.microsoft.com/office/drawing/2014/main" id="{18FC7C25-7CA9-4561-82A6-B05A2EF66614}"/>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C3D210DC-01DA-44CE-8A57-03181C457064}"/>
              </a:ext>
            </a:extLst>
          </p:cNvPr>
          <p:cNvSpPr>
            <a:spLocks noGrp="1"/>
          </p:cNvSpPr>
          <p:nvPr>
            <p:ph type="sldNum" sz="quarter" idx="12"/>
          </p:nvPr>
        </p:nvSpPr>
        <p:spPr/>
        <p:txBody>
          <a:bodyPr/>
          <a:lstStyle/>
          <a:p>
            <a:fld id="{B45F911F-53F4-4DE6-A0CD-7D6C85ABA2F6}" type="slidenum">
              <a:rPr lang="es-CO" smtClean="0"/>
              <a:t>‹Nº›</a:t>
            </a:fld>
            <a:endParaRPr lang="es-CO"/>
          </a:p>
        </p:txBody>
      </p:sp>
    </p:spTree>
    <p:extLst>
      <p:ext uri="{BB962C8B-B14F-4D97-AF65-F5344CB8AC3E}">
        <p14:creationId xmlns:p14="http://schemas.microsoft.com/office/powerpoint/2010/main" val="1478231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1368807-D534-4A8A-885E-4B2C12504037}"/>
              </a:ext>
            </a:extLst>
          </p:cNvPr>
          <p:cNvSpPr>
            <a:spLocks noGrp="1"/>
          </p:cNvSpPr>
          <p:nvPr>
            <p:ph type="dt" sz="half" idx="10"/>
          </p:nvPr>
        </p:nvSpPr>
        <p:spPr/>
        <p:txBody>
          <a:bodyPr/>
          <a:lstStyle/>
          <a:p>
            <a:fld id="{00FF0462-34E7-44A2-9C4F-2E6A7A3E47A9}" type="datetimeFigureOut">
              <a:rPr lang="es-CO" smtClean="0"/>
              <a:t>2/12/2024</a:t>
            </a:fld>
            <a:endParaRPr lang="es-CO"/>
          </a:p>
        </p:txBody>
      </p:sp>
      <p:sp>
        <p:nvSpPr>
          <p:cNvPr id="3" name="Marcador de pie de página 2">
            <a:extLst>
              <a:ext uri="{FF2B5EF4-FFF2-40B4-BE49-F238E27FC236}">
                <a16:creationId xmlns:a16="http://schemas.microsoft.com/office/drawing/2014/main" id="{AB2C0013-9A0F-4B8F-A950-6B74F1A0688E}"/>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4F402CB9-0DC6-4621-AA49-314BAB12987E}"/>
              </a:ext>
            </a:extLst>
          </p:cNvPr>
          <p:cNvSpPr>
            <a:spLocks noGrp="1"/>
          </p:cNvSpPr>
          <p:nvPr>
            <p:ph type="sldNum" sz="quarter" idx="12"/>
          </p:nvPr>
        </p:nvSpPr>
        <p:spPr/>
        <p:txBody>
          <a:bodyPr/>
          <a:lstStyle/>
          <a:p>
            <a:fld id="{B45F911F-53F4-4DE6-A0CD-7D6C85ABA2F6}" type="slidenum">
              <a:rPr lang="es-CO" smtClean="0"/>
              <a:t>‹Nº›</a:t>
            </a:fld>
            <a:endParaRPr lang="es-CO"/>
          </a:p>
        </p:txBody>
      </p:sp>
    </p:spTree>
    <p:extLst>
      <p:ext uri="{BB962C8B-B14F-4D97-AF65-F5344CB8AC3E}">
        <p14:creationId xmlns:p14="http://schemas.microsoft.com/office/powerpoint/2010/main" val="2006472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2AF19B-540C-4166-AD6F-BF087C77581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CB36FB3-31F7-445D-A61B-7D3A91558EB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D49AA511-E636-47A9-98D3-997A241EF3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62A23721-0206-462D-8496-1652CE41AA36}"/>
              </a:ext>
            </a:extLst>
          </p:cNvPr>
          <p:cNvSpPr>
            <a:spLocks noGrp="1"/>
          </p:cNvSpPr>
          <p:nvPr>
            <p:ph type="dt" sz="half" idx="10"/>
          </p:nvPr>
        </p:nvSpPr>
        <p:spPr/>
        <p:txBody>
          <a:bodyPr/>
          <a:lstStyle/>
          <a:p>
            <a:fld id="{00FF0462-34E7-44A2-9C4F-2E6A7A3E47A9}" type="datetimeFigureOut">
              <a:rPr lang="es-CO" smtClean="0"/>
              <a:t>2/12/2024</a:t>
            </a:fld>
            <a:endParaRPr lang="es-CO"/>
          </a:p>
        </p:txBody>
      </p:sp>
      <p:sp>
        <p:nvSpPr>
          <p:cNvPr id="6" name="Marcador de pie de página 5">
            <a:extLst>
              <a:ext uri="{FF2B5EF4-FFF2-40B4-BE49-F238E27FC236}">
                <a16:creationId xmlns:a16="http://schemas.microsoft.com/office/drawing/2014/main" id="{F54CD2C6-6185-40CC-98C7-D6163D7CBDB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F60EACE-2790-459E-9C3C-E5F47734D982}"/>
              </a:ext>
            </a:extLst>
          </p:cNvPr>
          <p:cNvSpPr>
            <a:spLocks noGrp="1"/>
          </p:cNvSpPr>
          <p:nvPr>
            <p:ph type="sldNum" sz="quarter" idx="12"/>
          </p:nvPr>
        </p:nvSpPr>
        <p:spPr/>
        <p:txBody>
          <a:bodyPr/>
          <a:lstStyle/>
          <a:p>
            <a:fld id="{B45F911F-53F4-4DE6-A0CD-7D6C85ABA2F6}" type="slidenum">
              <a:rPr lang="es-CO" smtClean="0"/>
              <a:t>‹Nº›</a:t>
            </a:fld>
            <a:endParaRPr lang="es-CO"/>
          </a:p>
        </p:txBody>
      </p:sp>
    </p:spTree>
    <p:extLst>
      <p:ext uri="{BB962C8B-B14F-4D97-AF65-F5344CB8AC3E}">
        <p14:creationId xmlns:p14="http://schemas.microsoft.com/office/powerpoint/2010/main" val="886907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708B67-2CFD-497C-AA09-94DE329F7C8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DF36C064-451A-44EB-98F4-52E864DE65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529D3D77-FE04-4FDB-BEA5-66971D4321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F4E0E556-4D5F-4503-B908-279C68588B64}"/>
              </a:ext>
            </a:extLst>
          </p:cNvPr>
          <p:cNvSpPr>
            <a:spLocks noGrp="1"/>
          </p:cNvSpPr>
          <p:nvPr>
            <p:ph type="dt" sz="half" idx="10"/>
          </p:nvPr>
        </p:nvSpPr>
        <p:spPr/>
        <p:txBody>
          <a:bodyPr/>
          <a:lstStyle/>
          <a:p>
            <a:fld id="{00FF0462-34E7-44A2-9C4F-2E6A7A3E47A9}" type="datetimeFigureOut">
              <a:rPr lang="es-CO" smtClean="0"/>
              <a:t>2/12/2024</a:t>
            </a:fld>
            <a:endParaRPr lang="es-CO"/>
          </a:p>
        </p:txBody>
      </p:sp>
      <p:sp>
        <p:nvSpPr>
          <p:cNvPr id="6" name="Marcador de pie de página 5">
            <a:extLst>
              <a:ext uri="{FF2B5EF4-FFF2-40B4-BE49-F238E27FC236}">
                <a16:creationId xmlns:a16="http://schemas.microsoft.com/office/drawing/2014/main" id="{A5EA3015-111E-418A-AE0B-8340B569E70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EF986577-40FD-4DB7-B5E8-0B82118567DF}"/>
              </a:ext>
            </a:extLst>
          </p:cNvPr>
          <p:cNvSpPr>
            <a:spLocks noGrp="1"/>
          </p:cNvSpPr>
          <p:nvPr>
            <p:ph type="sldNum" sz="quarter" idx="12"/>
          </p:nvPr>
        </p:nvSpPr>
        <p:spPr/>
        <p:txBody>
          <a:bodyPr/>
          <a:lstStyle/>
          <a:p>
            <a:fld id="{B45F911F-53F4-4DE6-A0CD-7D6C85ABA2F6}" type="slidenum">
              <a:rPr lang="es-CO" smtClean="0"/>
              <a:t>‹Nº›</a:t>
            </a:fld>
            <a:endParaRPr lang="es-CO"/>
          </a:p>
        </p:txBody>
      </p:sp>
    </p:spTree>
    <p:extLst>
      <p:ext uri="{BB962C8B-B14F-4D97-AF65-F5344CB8AC3E}">
        <p14:creationId xmlns:p14="http://schemas.microsoft.com/office/powerpoint/2010/main" val="3920976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DC91945-0BF6-48ED-ADDD-5A19A29C60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511E9F50-9FA9-4960-A888-2A82FD2F44B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A2097219-DDAF-480D-B190-BF856B7CA4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FF0462-34E7-44A2-9C4F-2E6A7A3E47A9}" type="datetimeFigureOut">
              <a:rPr lang="es-CO" smtClean="0"/>
              <a:t>2/12/2024</a:t>
            </a:fld>
            <a:endParaRPr lang="es-CO"/>
          </a:p>
        </p:txBody>
      </p:sp>
      <p:sp>
        <p:nvSpPr>
          <p:cNvPr id="5" name="Marcador de pie de página 4">
            <a:extLst>
              <a:ext uri="{FF2B5EF4-FFF2-40B4-BE49-F238E27FC236}">
                <a16:creationId xmlns:a16="http://schemas.microsoft.com/office/drawing/2014/main" id="{14B561F9-B881-4978-BE3E-BFA74188A4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18F86185-87D3-4083-8DA2-CBE347ADE9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5F911F-53F4-4DE6-A0CD-7D6C85ABA2F6}" type="slidenum">
              <a:rPr lang="es-CO" smtClean="0"/>
              <a:t>‹Nº›</a:t>
            </a:fld>
            <a:endParaRPr lang="es-CO"/>
          </a:p>
        </p:txBody>
      </p:sp>
    </p:spTree>
    <p:extLst>
      <p:ext uri="{BB962C8B-B14F-4D97-AF65-F5344CB8AC3E}">
        <p14:creationId xmlns:p14="http://schemas.microsoft.com/office/powerpoint/2010/main" val="30756877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19"/>
          <p:cNvPicPr preferRelativeResize="0"/>
          <p:nvPr/>
        </p:nvPicPr>
        <p:blipFill>
          <a:blip r:embed="rId3">
            <a:alphaModFix/>
          </a:blip>
          <a:stretch>
            <a:fillRect/>
          </a:stretch>
        </p:blipFill>
        <p:spPr>
          <a:xfrm>
            <a:off x="-82062" y="21799"/>
            <a:ext cx="12192000" cy="6858000"/>
          </a:xfrm>
          <a:prstGeom prst="rect">
            <a:avLst/>
          </a:prstGeom>
          <a:noFill/>
          <a:ln>
            <a:noFill/>
          </a:ln>
        </p:spPr>
      </p:pic>
      <p:sp>
        <p:nvSpPr>
          <p:cNvPr id="150" name="Google Shape;150;p19"/>
          <p:cNvSpPr/>
          <p:nvPr/>
        </p:nvSpPr>
        <p:spPr>
          <a:xfrm flipH="1">
            <a:off x="10938520" y="3880884"/>
            <a:ext cx="1245300" cy="2977116"/>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n-lt"/>
              <a:ea typeface="Calibri"/>
              <a:cs typeface="Calibri"/>
              <a:sym typeface="Calibri"/>
            </a:endParaRPr>
          </a:p>
        </p:txBody>
      </p:sp>
      <p:sp>
        <p:nvSpPr>
          <p:cNvPr id="151" name="Google Shape;151;p19"/>
          <p:cNvSpPr/>
          <p:nvPr/>
        </p:nvSpPr>
        <p:spPr>
          <a:xfrm rot="10800000">
            <a:off x="10943684" y="0"/>
            <a:ext cx="1245300" cy="3800575"/>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mn-lt"/>
                <a:ea typeface="Calibri"/>
                <a:cs typeface="Calibri"/>
                <a:sym typeface="Calibri"/>
              </a:rPr>
              <a:t> </a:t>
            </a:r>
            <a:endParaRPr>
              <a:latin typeface="+mn-lt"/>
              <a:ea typeface="Calibri"/>
              <a:cs typeface="Calibri"/>
              <a:sym typeface="Calibri"/>
            </a:endParaRPr>
          </a:p>
        </p:txBody>
      </p:sp>
      <p:pic>
        <p:nvPicPr>
          <p:cNvPr id="152" name="Google Shape;152;p19"/>
          <p:cNvPicPr preferRelativeResize="0"/>
          <p:nvPr/>
        </p:nvPicPr>
        <p:blipFill>
          <a:blip r:embed="rId4">
            <a:alphaModFix/>
          </a:blip>
          <a:stretch>
            <a:fillRect/>
          </a:stretch>
        </p:blipFill>
        <p:spPr>
          <a:xfrm>
            <a:off x="11155222" y="6463695"/>
            <a:ext cx="954716" cy="312334"/>
          </a:xfrm>
          <a:prstGeom prst="rect">
            <a:avLst/>
          </a:prstGeom>
          <a:noFill/>
          <a:ln>
            <a:noFill/>
          </a:ln>
        </p:spPr>
      </p:pic>
      <p:sp>
        <p:nvSpPr>
          <p:cNvPr id="14" name="Elipse 13"/>
          <p:cNvSpPr/>
          <p:nvPr/>
        </p:nvSpPr>
        <p:spPr>
          <a:xfrm>
            <a:off x="403989" y="797158"/>
            <a:ext cx="629983" cy="613270"/>
          </a:xfrm>
          <a:prstGeom prst="ellipse">
            <a:avLst/>
          </a:prstGeom>
          <a:effectLst>
            <a:outerShdw blurRad="76200" dist="12700" dir="2700000" sy="-23000" kx="-800400" algn="b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es-CO" sz="3200" dirty="0"/>
              <a:t>F</a:t>
            </a:r>
          </a:p>
        </p:txBody>
      </p:sp>
      <p:sp>
        <p:nvSpPr>
          <p:cNvPr id="15" name="Google Shape;133;p17">
            <a:extLst>
              <a:ext uri="{FF2B5EF4-FFF2-40B4-BE49-F238E27FC236}">
                <a16:creationId xmlns:a16="http://schemas.microsoft.com/office/drawing/2014/main" id="{F032F966-394F-7472-9C83-1B9F471D1DE3}"/>
              </a:ext>
            </a:extLst>
          </p:cNvPr>
          <p:cNvSpPr txBox="1"/>
          <p:nvPr/>
        </p:nvSpPr>
        <p:spPr>
          <a:xfrm>
            <a:off x="1452898" y="726712"/>
            <a:ext cx="2225432" cy="646331"/>
          </a:xfrm>
          <a:prstGeom prst="rect">
            <a:avLst/>
          </a:prstGeom>
        </p:spPr>
        <p:txBody>
          <a:bodyPr wrap="square">
            <a:spAutoFit/>
          </a:bodyPr>
          <a:lstStyle>
            <a:defPPr marR="0" lvl="0" algn="l" rtl="0">
              <a:lnSpc>
                <a:spcPct val="100000"/>
              </a:lnSpc>
              <a:spcBef>
                <a:spcPts val="0"/>
              </a:spcBef>
              <a:spcAft>
                <a:spcPts val="0"/>
              </a:spcAft>
            </a:defPPr>
            <a:lvl1pPr>
              <a:defRPr sz="2000" b="1">
                <a:latin typeface="Arial" panose="020B0604020202020204" pitchFamily="34" charset="0"/>
                <a:ea typeface="Times New Roman" panose="02020603050405020304" pitchFamily="18" charset="0"/>
                <a:cs typeface="Times New Roman" panose="02020603050405020304" pitchFamily="18" charset="0"/>
              </a:defRPr>
            </a:lvl1pPr>
          </a:lstStyle>
          <a:p>
            <a:r>
              <a:rPr lang="es-ES" sz="1800" dirty="0">
                <a:latin typeface="+mn-lt"/>
                <a:sym typeface="Oswald"/>
              </a:rPr>
              <a:t>CLASIFICADOR UNSPSC </a:t>
            </a:r>
            <a:endParaRPr sz="1800" dirty="0">
              <a:latin typeface="+mn-lt"/>
              <a:sym typeface="Oswald"/>
            </a:endParaRPr>
          </a:p>
        </p:txBody>
      </p:sp>
      <p:sp>
        <p:nvSpPr>
          <p:cNvPr id="28" name="Elipse 27"/>
          <p:cNvSpPr/>
          <p:nvPr/>
        </p:nvSpPr>
        <p:spPr>
          <a:xfrm>
            <a:off x="403989" y="2144409"/>
            <a:ext cx="629983" cy="613270"/>
          </a:xfrm>
          <a:prstGeom prst="ellipse">
            <a:avLst/>
          </a:prstGeom>
          <a:effectLst>
            <a:outerShdw blurRad="76200" dist="12700" dir="2700000" sy="-23000" kx="-800400" algn="b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es-ES" sz="3200" dirty="0"/>
              <a:t>G</a:t>
            </a:r>
            <a:endParaRPr lang="es-CO" sz="3200" dirty="0"/>
          </a:p>
        </p:txBody>
      </p:sp>
      <p:sp>
        <p:nvSpPr>
          <p:cNvPr id="29" name="Rectángulo 28"/>
          <p:cNvSpPr/>
          <p:nvPr/>
        </p:nvSpPr>
        <p:spPr>
          <a:xfrm>
            <a:off x="538672" y="2866024"/>
            <a:ext cx="2393257" cy="584775"/>
          </a:xfrm>
          <a:prstGeom prst="rect">
            <a:avLst/>
          </a:prstGeom>
        </p:spPr>
        <p:txBody>
          <a:bodyPr wrap="square">
            <a:spAutoFit/>
          </a:bodyPr>
          <a:lstStyle/>
          <a:p>
            <a:pPr lvl="2" algn="just"/>
            <a:r>
              <a:rPr lang="es-ES_tradnl" sz="1600" b="1" kern="0" dirty="0">
                <a:effectLst/>
                <a:latin typeface="+mn-lt"/>
                <a:ea typeface="Times New Roman" panose="02020603050405020304" pitchFamily="18" charset="0"/>
                <a:cs typeface="Times New Roman" panose="02020603050405020304" pitchFamily="18" charset="0"/>
              </a:rPr>
              <a:t>1 ADQUISICIONES DE LA </a:t>
            </a:r>
            <a:r>
              <a:rPr lang="es-ES_tradnl" sz="1600" b="1" dirty="0">
                <a:latin typeface="+mn-lt"/>
                <a:ea typeface="Times New Roman" panose="02020603050405020304" pitchFamily="18" charset="0"/>
                <a:cs typeface="Times New Roman" panose="02020603050405020304" pitchFamily="18" charset="0"/>
              </a:rPr>
              <a:t>SECRETARÍA</a:t>
            </a:r>
            <a:endParaRPr lang="es-CO" sz="1100" dirty="0">
              <a:effectLst/>
              <a:latin typeface="+mn-lt"/>
              <a:ea typeface="Times New Roman" panose="02020603050405020304" pitchFamily="18" charset="0"/>
            </a:endParaRPr>
          </a:p>
        </p:txBody>
      </p:sp>
      <p:sp>
        <p:nvSpPr>
          <p:cNvPr id="5" name="Rectángulo 4"/>
          <p:cNvSpPr/>
          <p:nvPr/>
        </p:nvSpPr>
        <p:spPr>
          <a:xfrm>
            <a:off x="3470601" y="2751774"/>
            <a:ext cx="7859572" cy="738664"/>
          </a:xfrm>
          <a:prstGeom prst="rect">
            <a:avLst/>
          </a:prstGeom>
        </p:spPr>
        <p:txBody>
          <a:bodyPr wrap="square">
            <a:spAutoFit/>
          </a:bodyPr>
          <a:lstStyle/>
          <a:p>
            <a:pPr algn="just"/>
            <a:r>
              <a:rPr lang="es-CO" dirty="0">
                <a:latin typeface="+mn-lt"/>
                <a:ea typeface="Times New Roman" panose="02020603050405020304" pitchFamily="18" charset="0"/>
                <a:cs typeface="Arial" panose="020B0604020202020204" pitchFamily="34" charset="0"/>
              </a:rPr>
              <a:t>Al investigar el histórico de las contrataciones adelantadas por la Secretaría Distrital de Seguridad, Convivencia y Justicia, se encontró que la entidad ha contratado objetos con similares características a las registradas en el presente análisis</a:t>
            </a:r>
            <a:endParaRPr lang="es-CO" dirty="0">
              <a:latin typeface="+mn-lt"/>
            </a:endParaRPr>
          </a:p>
        </p:txBody>
      </p:sp>
      <p:sp>
        <p:nvSpPr>
          <p:cNvPr id="13" name="Rectángulo 12"/>
          <p:cNvSpPr/>
          <p:nvPr/>
        </p:nvSpPr>
        <p:spPr>
          <a:xfrm>
            <a:off x="1211673" y="2245649"/>
            <a:ext cx="3180679" cy="400110"/>
          </a:xfrm>
          <a:prstGeom prst="rect">
            <a:avLst/>
          </a:prstGeom>
        </p:spPr>
        <p:txBody>
          <a:bodyPr wrap="none">
            <a:spAutoFit/>
          </a:bodyPr>
          <a:lstStyle/>
          <a:p>
            <a:pPr marL="0" indent="0" algn="just" defTabSz="1077913">
              <a:buNone/>
            </a:pPr>
            <a:r>
              <a:rPr lang="es-MX" sz="2000" b="1" dirty="0">
                <a:latin typeface="+mn-lt"/>
                <a:cs typeface="Times New Roman" panose="02020603050405020304" pitchFamily="18" charset="0"/>
              </a:rPr>
              <a:t>ANALISIS DEL SECTOR </a:t>
            </a:r>
          </a:p>
        </p:txBody>
      </p:sp>
      <p:graphicFrame>
        <p:nvGraphicFramePr>
          <p:cNvPr id="2" name="Tabla 1">
            <a:extLst>
              <a:ext uri="{FF2B5EF4-FFF2-40B4-BE49-F238E27FC236}">
                <a16:creationId xmlns:a16="http://schemas.microsoft.com/office/drawing/2014/main" id="{29C7129C-90DC-F655-AB4E-A436B96F8FF9}"/>
              </a:ext>
            </a:extLst>
          </p:cNvPr>
          <p:cNvGraphicFramePr>
            <a:graphicFrameLocks noGrp="1"/>
          </p:cNvGraphicFramePr>
          <p:nvPr>
            <p:extLst/>
          </p:nvPr>
        </p:nvGraphicFramePr>
        <p:xfrm>
          <a:off x="4029075" y="487726"/>
          <a:ext cx="6283326" cy="1367478"/>
        </p:xfrm>
        <a:graphic>
          <a:graphicData uri="http://schemas.openxmlformats.org/drawingml/2006/table">
            <a:tbl>
              <a:tblPr firstRow="1" firstCol="1" bandRow="1"/>
              <a:tblGrid>
                <a:gridCol w="1653610">
                  <a:extLst>
                    <a:ext uri="{9D8B030D-6E8A-4147-A177-3AD203B41FA5}">
                      <a16:colId xmlns:a16="http://schemas.microsoft.com/office/drawing/2014/main" val="1419510591"/>
                    </a:ext>
                  </a:extLst>
                </a:gridCol>
                <a:gridCol w="4629716">
                  <a:extLst>
                    <a:ext uri="{9D8B030D-6E8A-4147-A177-3AD203B41FA5}">
                      <a16:colId xmlns:a16="http://schemas.microsoft.com/office/drawing/2014/main" val="871553068"/>
                    </a:ext>
                  </a:extLst>
                </a:gridCol>
              </a:tblGrid>
              <a:tr h="214378">
                <a:tc>
                  <a:txBody>
                    <a:bodyPr/>
                    <a:lstStyle/>
                    <a:p>
                      <a:pPr algn="just"/>
                      <a:r>
                        <a:rPr lang="es-ES" sz="1100" b="1" dirty="0">
                          <a:effectLst/>
                          <a:latin typeface="Arial" panose="020B0604020202020204" pitchFamily="34" charset="0"/>
                          <a:ea typeface="Times New Roman" panose="02020603050405020304" pitchFamily="18" charset="0"/>
                          <a:cs typeface="Times New Roman" panose="02020603050405020304" pitchFamily="18" charset="0"/>
                        </a:rPr>
                        <a:t>CODIGO UNSPSC</a:t>
                      </a:r>
                      <a:endParaRPr lang="es-CO" sz="1100" dirty="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r>
                        <a:rPr lang="es-ES" sz="1100" b="1" dirty="0">
                          <a:effectLst/>
                          <a:latin typeface="Arial" panose="020B0604020202020204" pitchFamily="34" charset="0"/>
                          <a:ea typeface="Times New Roman" panose="02020603050405020304" pitchFamily="18" charset="0"/>
                          <a:cs typeface="Times New Roman" panose="02020603050405020304" pitchFamily="18" charset="0"/>
                        </a:rPr>
                        <a:t>DESCRIPCIÓN</a:t>
                      </a:r>
                      <a:endParaRPr lang="es-CO" sz="1100" dirty="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31968024"/>
                  </a:ext>
                </a:extLst>
              </a:tr>
              <a:tr h="230620">
                <a:tc>
                  <a:txBody>
                    <a:bodyPr/>
                    <a:lstStyle/>
                    <a:p>
                      <a:pPr algn="just"/>
                      <a:r>
                        <a:rPr lang="es-ES" sz="1100" dirty="0">
                          <a:effectLst/>
                          <a:latin typeface="Arial" panose="020B0604020202020204" pitchFamily="34" charset="0"/>
                          <a:ea typeface="Times New Roman" panose="02020603050405020304" pitchFamily="18" charset="0"/>
                          <a:cs typeface="Times New Roman" panose="02020603050405020304" pitchFamily="18" charset="0"/>
                        </a:rPr>
                        <a:t>72103300</a:t>
                      </a:r>
                      <a:endParaRPr lang="es-CO" sz="1100" dirty="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r>
                        <a:rPr lang="es-ES" sz="1100">
                          <a:effectLst/>
                          <a:latin typeface="Arial" panose="020B0604020202020204" pitchFamily="34" charset="0"/>
                          <a:ea typeface="Times New Roman" panose="02020603050405020304" pitchFamily="18" charset="0"/>
                          <a:cs typeface="Times New Roman" panose="02020603050405020304" pitchFamily="18" charset="0"/>
                        </a:rPr>
                        <a:t>Servicios de mantenimiento y reparación de infraestructura.</a:t>
                      </a:r>
                      <a:endParaRPr lang="es-CO" sz="110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5451870"/>
                  </a:ext>
                </a:extLst>
              </a:tr>
              <a:tr h="230620">
                <a:tc>
                  <a:txBody>
                    <a:bodyPr/>
                    <a:lstStyle/>
                    <a:p>
                      <a:pPr algn="just"/>
                      <a:r>
                        <a:rPr lang="es-ES" sz="1100" dirty="0">
                          <a:effectLst/>
                          <a:latin typeface="Arial" panose="020B0604020202020204" pitchFamily="34" charset="0"/>
                          <a:ea typeface="Times New Roman" panose="02020603050405020304" pitchFamily="18" charset="0"/>
                          <a:cs typeface="Times New Roman" panose="02020603050405020304" pitchFamily="18" charset="0"/>
                        </a:rPr>
                        <a:t>72151600</a:t>
                      </a:r>
                      <a:endParaRPr lang="es-CO" sz="1100" dirty="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r>
                        <a:rPr lang="es-ES" sz="1100">
                          <a:effectLst/>
                          <a:latin typeface="Arial" panose="020B0604020202020204" pitchFamily="34" charset="0"/>
                          <a:ea typeface="Times New Roman" panose="02020603050405020304" pitchFamily="18" charset="0"/>
                          <a:cs typeface="Times New Roman" panose="02020603050405020304" pitchFamily="18" charset="0"/>
                        </a:rPr>
                        <a:t>Servicios de sistemas especializados de comunicación.</a:t>
                      </a:r>
                      <a:endParaRPr lang="es-CO" sz="110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75443163"/>
                  </a:ext>
                </a:extLst>
              </a:tr>
              <a:tr h="230620">
                <a:tc>
                  <a:txBody>
                    <a:bodyPr/>
                    <a:lstStyle/>
                    <a:p>
                      <a:pPr algn="just"/>
                      <a:r>
                        <a:rPr lang="es-ES" sz="1100" dirty="0">
                          <a:effectLst/>
                          <a:latin typeface="Arial" panose="020B0604020202020204" pitchFamily="34" charset="0"/>
                          <a:ea typeface="Times New Roman" panose="02020603050405020304" pitchFamily="18" charset="0"/>
                          <a:cs typeface="Times New Roman" panose="02020603050405020304" pitchFamily="18" charset="0"/>
                        </a:rPr>
                        <a:t>46171600</a:t>
                      </a:r>
                      <a:endParaRPr lang="es-CO" sz="1100" dirty="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r>
                        <a:rPr lang="es-ES" sz="1100">
                          <a:effectLst/>
                          <a:latin typeface="Arial" panose="020B0604020202020204" pitchFamily="34" charset="0"/>
                          <a:ea typeface="Times New Roman" panose="02020603050405020304" pitchFamily="18" charset="0"/>
                          <a:cs typeface="Times New Roman" panose="02020603050405020304" pitchFamily="18" charset="0"/>
                        </a:rPr>
                        <a:t>Equipo de vigilancia y detección.</a:t>
                      </a:r>
                      <a:endParaRPr lang="es-CO" sz="110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1173051"/>
                  </a:ext>
                </a:extLst>
              </a:tr>
              <a:tr h="230620">
                <a:tc>
                  <a:txBody>
                    <a:bodyPr/>
                    <a:lstStyle/>
                    <a:p>
                      <a:pPr algn="just"/>
                      <a:r>
                        <a:rPr lang="es-ES" sz="1100" dirty="0">
                          <a:effectLst/>
                          <a:latin typeface="Arial" panose="020B0604020202020204" pitchFamily="34" charset="0"/>
                          <a:ea typeface="Times New Roman" panose="02020603050405020304" pitchFamily="18" charset="0"/>
                          <a:cs typeface="Times New Roman" panose="02020603050405020304" pitchFamily="18" charset="0"/>
                        </a:rPr>
                        <a:t>81101700</a:t>
                      </a:r>
                      <a:endParaRPr lang="es-CO" sz="1100" dirty="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r>
                        <a:rPr lang="es-ES" sz="1100">
                          <a:effectLst/>
                          <a:latin typeface="Arial" panose="020B0604020202020204" pitchFamily="34" charset="0"/>
                          <a:ea typeface="Times New Roman" panose="02020603050405020304" pitchFamily="18" charset="0"/>
                          <a:cs typeface="Times New Roman" panose="02020603050405020304" pitchFamily="18" charset="0"/>
                        </a:rPr>
                        <a:t>Ingeniería eléctrica y electrónica.</a:t>
                      </a:r>
                      <a:endParaRPr lang="es-CO" sz="110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11205384"/>
                  </a:ext>
                </a:extLst>
              </a:tr>
              <a:tr h="230620">
                <a:tc>
                  <a:txBody>
                    <a:bodyPr/>
                    <a:lstStyle/>
                    <a:p>
                      <a:pPr algn="just"/>
                      <a:r>
                        <a:rPr lang="es-ES" sz="1100" dirty="0">
                          <a:effectLst/>
                          <a:latin typeface="Arial" panose="020B0604020202020204" pitchFamily="34" charset="0"/>
                          <a:ea typeface="Times New Roman" panose="02020603050405020304" pitchFamily="18" charset="0"/>
                          <a:cs typeface="Times New Roman" panose="02020603050405020304" pitchFamily="18" charset="0"/>
                        </a:rPr>
                        <a:t>92121700</a:t>
                      </a:r>
                      <a:endParaRPr lang="es-CO" sz="1100" dirty="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r>
                        <a:rPr lang="es-ES" sz="1100" dirty="0">
                          <a:effectLst/>
                          <a:latin typeface="Arial" panose="020B0604020202020204" pitchFamily="34" charset="0"/>
                          <a:ea typeface="Times New Roman" panose="02020603050405020304" pitchFamily="18" charset="0"/>
                          <a:cs typeface="Times New Roman" panose="02020603050405020304" pitchFamily="18" charset="0"/>
                        </a:rPr>
                        <a:t>Servicio de sistemas de seguridad.</a:t>
                      </a:r>
                      <a:endParaRPr lang="es-CO" sz="1100" dirty="0">
                        <a:effectLst/>
                        <a:latin typeface="Comic Sans MS" panose="030F0702030302020204" pitchFamily="66"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32743890"/>
                  </a:ext>
                </a:extLst>
              </a:tr>
            </a:tbl>
          </a:graphicData>
        </a:graphic>
      </p:graphicFrame>
      <p:pic>
        <p:nvPicPr>
          <p:cNvPr id="3" name="Imagen 2">
            <a:extLst>
              <a:ext uri="{FF2B5EF4-FFF2-40B4-BE49-F238E27FC236}">
                <a16:creationId xmlns:a16="http://schemas.microsoft.com/office/drawing/2014/main" id="{71434AE0-1D07-4185-A51C-673CE197F24B}"/>
              </a:ext>
            </a:extLst>
          </p:cNvPr>
          <p:cNvPicPr>
            <a:picLocks noChangeAspect="1"/>
          </p:cNvPicPr>
          <p:nvPr/>
        </p:nvPicPr>
        <p:blipFill>
          <a:blip r:embed="rId5"/>
          <a:stretch>
            <a:fillRect/>
          </a:stretch>
        </p:blipFill>
        <p:spPr>
          <a:xfrm>
            <a:off x="2711905" y="3800574"/>
            <a:ext cx="6190357" cy="2768391"/>
          </a:xfrm>
          <a:prstGeom prst="rect">
            <a:avLst/>
          </a:prstGeom>
        </p:spPr>
      </p:pic>
    </p:spTree>
    <p:extLst>
      <p:ext uri="{BB962C8B-B14F-4D97-AF65-F5344CB8AC3E}">
        <p14:creationId xmlns:p14="http://schemas.microsoft.com/office/powerpoint/2010/main" val="1475650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19"/>
          <p:cNvPicPr preferRelativeResize="0"/>
          <p:nvPr/>
        </p:nvPicPr>
        <p:blipFill>
          <a:blip r:embed="rId3">
            <a:alphaModFix/>
          </a:blip>
          <a:stretch>
            <a:fillRect/>
          </a:stretch>
        </p:blipFill>
        <p:spPr>
          <a:xfrm>
            <a:off x="-3016" y="-18404"/>
            <a:ext cx="12192000" cy="6876404"/>
          </a:xfrm>
          <a:prstGeom prst="rect">
            <a:avLst/>
          </a:prstGeom>
          <a:noFill/>
          <a:ln>
            <a:noFill/>
          </a:ln>
        </p:spPr>
      </p:pic>
      <p:sp>
        <p:nvSpPr>
          <p:cNvPr id="150" name="Google Shape;150;p19"/>
          <p:cNvSpPr/>
          <p:nvPr/>
        </p:nvSpPr>
        <p:spPr>
          <a:xfrm flipH="1">
            <a:off x="10946700" y="3800575"/>
            <a:ext cx="1245300" cy="3057426"/>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n-lt"/>
              <a:ea typeface="Calibri"/>
              <a:cs typeface="Calibri"/>
              <a:sym typeface="Calibri"/>
            </a:endParaRPr>
          </a:p>
        </p:txBody>
      </p:sp>
      <p:sp>
        <p:nvSpPr>
          <p:cNvPr id="151" name="Google Shape;151;p19"/>
          <p:cNvSpPr/>
          <p:nvPr/>
        </p:nvSpPr>
        <p:spPr>
          <a:xfrm rot="10800000">
            <a:off x="10943684" y="0"/>
            <a:ext cx="1245300" cy="3800575"/>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mn-lt"/>
                <a:ea typeface="Calibri"/>
                <a:cs typeface="Calibri"/>
                <a:sym typeface="Calibri"/>
              </a:rPr>
              <a:t> </a:t>
            </a:r>
            <a:endParaRPr>
              <a:latin typeface="+mn-lt"/>
              <a:ea typeface="Calibri"/>
              <a:cs typeface="Calibri"/>
              <a:sym typeface="Calibri"/>
            </a:endParaRPr>
          </a:p>
        </p:txBody>
      </p:sp>
      <p:pic>
        <p:nvPicPr>
          <p:cNvPr id="152" name="Google Shape;152;p19"/>
          <p:cNvPicPr preferRelativeResize="0"/>
          <p:nvPr/>
        </p:nvPicPr>
        <p:blipFill>
          <a:blip r:embed="rId4">
            <a:alphaModFix/>
          </a:blip>
          <a:stretch>
            <a:fillRect/>
          </a:stretch>
        </p:blipFill>
        <p:spPr>
          <a:xfrm>
            <a:off x="11155221" y="6497574"/>
            <a:ext cx="954716" cy="312334"/>
          </a:xfrm>
          <a:prstGeom prst="rect">
            <a:avLst/>
          </a:prstGeom>
          <a:noFill/>
          <a:ln>
            <a:noFill/>
          </a:ln>
        </p:spPr>
      </p:pic>
      <p:sp>
        <p:nvSpPr>
          <p:cNvPr id="9" name="Rectángulo 8"/>
          <p:cNvSpPr/>
          <p:nvPr/>
        </p:nvSpPr>
        <p:spPr>
          <a:xfrm>
            <a:off x="1917515" y="299849"/>
            <a:ext cx="3180679" cy="400110"/>
          </a:xfrm>
          <a:prstGeom prst="rect">
            <a:avLst/>
          </a:prstGeom>
        </p:spPr>
        <p:txBody>
          <a:bodyPr wrap="none">
            <a:spAutoFit/>
          </a:bodyPr>
          <a:lstStyle/>
          <a:p>
            <a:pPr marL="0" indent="0" algn="just" defTabSz="1077913">
              <a:buNone/>
            </a:pPr>
            <a:r>
              <a:rPr lang="es-MX" sz="2000" b="1" dirty="0">
                <a:latin typeface="+mn-lt"/>
                <a:cs typeface="Times New Roman" panose="02020603050405020304" pitchFamily="18" charset="0"/>
              </a:rPr>
              <a:t>ANALISIS DEL SECTOR </a:t>
            </a:r>
          </a:p>
        </p:txBody>
      </p:sp>
      <p:sp>
        <p:nvSpPr>
          <p:cNvPr id="10" name="Elipse 9"/>
          <p:cNvSpPr/>
          <p:nvPr/>
        </p:nvSpPr>
        <p:spPr>
          <a:xfrm>
            <a:off x="141221" y="193269"/>
            <a:ext cx="629983" cy="613270"/>
          </a:xfrm>
          <a:prstGeom prst="ellipse">
            <a:avLst/>
          </a:prstGeom>
          <a:effectLst>
            <a:outerShdw blurRad="76200" dist="12700" dir="2700000" sy="-23000" kx="-800400" algn="b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es-ES" sz="3200" dirty="0"/>
              <a:t>G</a:t>
            </a:r>
            <a:endParaRPr lang="es-CO" sz="3200" dirty="0"/>
          </a:p>
        </p:txBody>
      </p:sp>
      <p:sp>
        <p:nvSpPr>
          <p:cNvPr id="2" name="Rectángulo 1"/>
          <p:cNvSpPr/>
          <p:nvPr/>
        </p:nvSpPr>
        <p:spPr>
          <a:xfrm>
            <a:off x="141221" y="1015722"/>
            <a:ext cx="2393257" cy="584775"/>
          </a:xfrm>
          <a:prstGeom prst="rect">
            <a:avLst/>
          </a:prstGeom>
        </p:spPr>
        <p:txBody>
          <a:bodyPr wrap="square">
            <a:spAutoFit/>
          </a:bodyPr>
          <a:lstStyle/>
          <a:p>
            <a:pPr lvl="2" algn="just"/>
            <a:r>
              <a:rPr lang="es-ES_tradnl" sz="1600" b="1" dirty="0">
                <a:latin typeface="+mn-lt"/>
                <a:ea typeface="Times New Roman" panose="02020603050405020304" pitchFamily="18" charset="0"/>
                <a:cs typeface="Times New Roman" panose="02020603050405020304" pitchFamily="18" charset="0"/>
              </a:rPr>
              <a:t>2. ADQUISICIONES DE OTRAS ENTIDADES</a:t>
            </a:r>
            <a:endParaRPr lang="es-CO" sz="1100" dirty="0">
              <a:effectLst/>
              <a:latin typeface="+mn-lt"/>
              <a:ea typeface="Times New Roman" panose="02020603050405020304" pitchFamily="18" charset="0"/>
            </a:endParaRPr>
          </a:p>
        </p:txBody>
      </p:sp>
      <p:sp>
        <p:nvSpPr>
          <p:cNvPr id="20" name="Flecha derecha 19"/>
          <p:cNvSpPr/>
          <p:nvPr/>
        </p:nvSpPr>
        <p:spPr>
          <a:xfrm>
            <a:off x="2642421" y="1090993"/>
            <a:ext cx="445287" cy="565153"/>
          </a:xfrm>
          <a:prstGeom prst="rightArrow">
            <a:avLst/>
          </a:prstGeom>
          <a:solidFill>
            <a:schemeClr val="bg1">
              <a:lumMod val="85000"/>
            </a:schemeClr>
          </a:solidFill>
          <a:ln>
            <a:solidFill>
              <a:schemeClr val="bg1">
                <a:lumMod val="85000"/>
              </a:schemeClr>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angle 3">
            <a:extLst>
              <a:ext uri="{FF2B5EF4-FFF2-40B4-BE49-F238E27FC236}">
                <a16:creationId xmlns:a16="http://schemas.microsoft.com/office/drawing/2014/main" id="{0F1EC53C-A5FC-4E05-9356-CDD4D8167026}"/>
              </a:ext>
            </a:extLst>
          </p:cNvPr>
          <p:cNvSpPr>
            <a:spLocks noChangeArrowheads="1"/>
          </p:cNvSpPr>
          <p:nvPr/>
        </p:nvSpPr>
        <p:spPr bwMode="auto">
          <a:xfrm>
            <a:off x="0" y="2352760"/>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s-ES" altLang="es-CO" sz="900" b="0" i="0" u="none" strike="noStrike" cap="none" normalizeH="0" baseline="0">
                <a:ln>
                  <a:noFill/>
                </a:ln>
                <a:solidFill>
                  <a:schemeClr val="tx1"/>
                </a:solidFill>
                <a:effectLst/>
                <a:latin typeface="+mn-lt"/>
                <a:ea typeface="Microsoft Sans Serif" panose="020B0604020202020204" pitchFamily="34" charset="0"/>
                <a:cs typeface="Microsoft Sans Serif" panose="020B0604020202020204" pitchFamily="34" charset="0"/>
              </a:rPr>
            </a:br>
            <a:endParaRPr kumimoji="0" lang="es-ES" altLang="es-CO" sz="1800" b="0" i="0" u="none" strike="noStrike" cap="none" normalizeH="0" baseline="0">
              <a:ln>
                <a:noFill/>
              </a:ln>
              <a:solidFill>
                <a:schemeClr val="tx1"/>
              </a:solidFill>
              <a:effectLst/>
              <a:latin typeface="+mn-lt"/>
            </a:endParaRPr>
          </a:p>
        </p:txBody>
      </p:sp>
      <p:sp>
        <p:nvSpPr>
          <p:cNvPr id="14" name="CuadroTexto 13">
            <a:extLst>
              <a:ext uri="{FF2B5EF4-FFF2-40B4-BE49-F238E27FC236}">
                <a16:creationId xmlns:a16="http://schemas.microsoft.com/office/drawing/2014/main" id="{5EED17B9-CCD6-C516-69C5-270E57B5644D}"/>
              </a:ext>
            </a:extLst>
          </p:cNvPr>
          <p:cNvSpPr txBox="1"/>
          <p:nvPr/>
        </p:nvSpPr>
        <p:spPr>
          <a:xfrm>
            <a:off x="3262858" y="757242"/>
            <a:ext cx="7892363" cy="1015663"/>
          </a:xfrm>
          <a:prstGeom prst="rect">
            <a:avLst/>
          </a:prstGeom>
          <a:noFill/>
        </p:spPr>
        <p:txBody>
          <a:bodyPr wrap="square">
            <a:spAutoFit/>
          </a:bodyPr>
          <a:lstStyle/>
          <a:p>
            <a:pPr algn="just"/>
            <a:r>
              <a:rPr lang="es-CO" sz="1200" dirty="0">
                <a:latin typeface="+mn-lt"/>
                <a:ea typeface="Times New Roman" panose="02020603050405020304" pitchFamily="18" charset="0"/>
                <a:cs typeface="Arial" panose="020B0604020202020204" pitchFamily="34" charset="0"/>
              </a:rPr>
              <a:t>Verificando a través de la página web del sistema Electrónico de Contratación Pública “SECOP”, se relaciona la demanda de este tipo de servicios por parte de las entidades estatales colombianas, las cuales han contratado estos servicios con similares características a las requeridas en este proceso de contratación. Por lo tanto, de los mismos se pueden tomar cierta información de guía para la estructuración de algunos aspectos del proceso de selección.</a:t>
            </a:r>
            <a:endParaRPr lang="es-CO" sz="1200" dirty="0">
              <a:effectLst/>
              <a:latin typeface="+mn-lt"/>
              <a:ea typeface="Times New Roman" panose="02020603050405020304" pitchFamily="18" charset="0"/>
            </a:endParaRPr>
          </a:p>
        </p:txBody>
      </p:sp>
      <p:graphicFrame>
        <p:nvGraphicFramePr>
          <p:cNvPr id="3" name="Tabla 2">
            <a:extLst>
              <a:ext uri="{FF2B5EF4-FFF2-40B4-BE49-F238E27FC236}">
                <a16:creationId xmlns:a16="http://schemas.microsoft.com/office/drawing/2014/main" id="{6BAF83C0-6CB5-49DD-96CE-E08B54E84617}"/>
              </a:ext>
            </a:extLst>
          </p:cNvPr>
          <p:cNvGraphicFramePr>
            <a:graphicFrameLocks noGrp="1"/>
          </p:cNvGraphicFramePr>
          <p:nvPr>
            <p:extLst/>
          </p:nvPr>
        </p:nvGraphicFramePr>
        <p:xfrm>
          <a:off x="284384" y="1734085"/>
          <a:ext cx="11155142" cy="4680186"/>
        </p:xfrm>
        <a:graphic>
          <a:graphicData uri="http://schemas.openxmlformats.org/drawingml/2006/table">
            <a:tbl>
              <a:tblPr firstRow="1" firstCol="1" bandRow="1">
                <a:tableStyleId>{5C22544A-7EE6-4342-B048-85BDC9FD1C3A}</a:tableStyleId>
              </a:tblPr>
              <a:tblGrid>
                <a:gridCol w="1230693">
                  <a:extLst>
                    <a:ext uri="{9D8B030D-6E8A-4147-A177-3AD203B41FA5}">
                      <a16:colId xmlns:a16="http://schemas.microsoft.com/office/drawing/2014/main" val="1277113299"/>
                    </a:ext>
                  </a:extLst>
                </a:gridCol>
                <a:gridCol w="5967867">
                  <a:extLst>
                    <a:ext uri="{9D8B030D-6E8A-4147-A177-3AD203B41FA5}">
                      <a16:colId xmlns:a16="http://schemas.microsoft.com/office/drawing/2014/main" val="1490487068"/>
                    </a:ext>
                  </a:extLst>
                </a:gridCol>
                <a:gridCol w="848379">
                  <a:extLst>
                    <a:ext uri="{9D8B030D-6E8A-4147-A177-3AD203B41FA5}">
                      <a16:colId xmlns:a16="http://schemas.microsoft.com/office/drawing/2014/main" val="4097585554"/>
                    </a:ext>
                  </a:extLst>
                </a:gridCol>
                <a:gridCol w="672300">
                  <a:extLst>
                    <a:ext uri="{9D8B030D-6E8A-4147-A177-3AD203B41FA5}">
                      <a16:colId xmlns:a16="http://schemas.microsoft.com/office/drawing/2014/main" val="900555744"/>
                    </a:ext>
                  </a:extLst>
                </a:gridCol>
                <a:gridCol w="1248558">
                  <a:extLst>
                    <a:ext uri="{9D8B030D-6E8A-4147-A177-3AD203B41FA5}">
                      <a16:colId xmlns:a16="http://schemas.microsoft.com/office/drawing/2014/main" val="101804939"/>
                    </a:ext>
                  </a:extLst>
                </a:gridCol>
                <a:gridCol w="1187345">
                  <a:extLst>
                    <a:ext uri="{9D8B030D-6E8A-4147-A177-3AD203B41FA5}">
                      <a16:colId xmlns:a16="http://schemas.microsoft.com/office/drawing/2014/main" val="1690995892"/>
                    </a:ext>
                  </a:extLst>
                </a:gridCol>
              </a:tblGrid>
              <a:tr h="181040">
                <a:tc>
                  <a:txBody>
                    <a:bodyPr/>
                    <a:lstStyle/>
                    <a:p>
                      <a:pPr algn="ctr">
                        <a:lnSpc>
                          <a:spcPct val="120000"/>
                        </a:lnSpc>
                        <a:spcAft>
                          <a:spcPts val="0"/>
                        </a:spcAft>
                      </a:pPr>
                      <a:r>
                        <a:rPr lang="es-CO" sz="900" dirty="0">
                          <a:effectLst/>
                          <a:latin typeface="+mn-lt"/>
                        </a:rPr>
                        <a:t>ENTIDAD</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tc>
                  <a:txBody>
                    <a:bodyPr/>
                    <a:lstStyle/>
                    <a:p>
                      <a:pPr algn="ctr">
                        <a:lnSpc>
                          <a:spcPct val="120000"/>
                        </a:lnSpc>
                        <a:spcAft>
                          <a:spcPts val="0"/>
                        </a:spcAft>
                      </a:pPr>
                      <a:r>
                        <a:rPr lang="es-CO" sz="900" dirty="0">
                          <a:effectLst/>
                          <a:latin typeface="+mn-lt"/>
                        </a:rPr>
                        <a:t>OBJETO</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tc>
                  <a:txBody>
                    <a:bodyPr/>
                    <a:lstStyle/>
                    <a:p>
                      <a:pPr algn="ctr">
                        <a:lnSpc>
                          <a:spcPct val="120000"/>
                        </a:lnSpc>
                        <a:spcAft>
                          <a:spcPts val="0"/>
                        </a:spcAft>
                      </a:pPr>
                      <a:r>
                        <a:rPr lang="es-CO" sz="900" dirty="0">
                          <a:effectLst/>
                          <a:latin typeface="+mn-lt"/>
                        </a:rPr>
                        <a:t>MONTO</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tc>
                  <a:txBody>
                    <a:bodyPr/>
                    <a:lstStyle/>
                    <a:p>
                      <a:pPr algn="ctr">
                        <a:lnSpc>
                          <a:spcPct val="120000"/>
                        </a:lnSpc>
                        <a:spcAft>
                          <a:spcPts val="0"/>
                        </a:spcAft>
                      </a:pPr>
                      <a:r>
                        <a:rPr lang="es-CO" sz="900" dirty="0">
                          <a:effectLst/>
                          <a:latin typeface="+mn-lt"/>
                        </a:rPr>
                        <a:t>AÑO</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tc>
                  <a:txBody>
                    <a:bodyPr/>
                    <a:lstStyle/>
                    <a:p>
                      <a:pPr algn="ctr">
                        <a:lnSpc>
                          <a:spcPct val="120000"/>
                        </a:lnSpc>
                        <a:spcAft>
                          <a:spcPts val="0"/>
                        </a:spcAft>
                      </a:pPr>
                      <a:r>
                        <a:rPr lang="es-CO" sz="900" dirty="0">
                          <a:effectLst/>
                          <a:latin typeface="+mn-lt"/>
                        </a:rPr>
                        <a:t>MODALIDAD</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tc>
                  <a:txBody>
                    <a:bodyPr/>
                    <a:lstStyle/>
                    <a:p>
                      <a:pPr algn="ctr">
                        <a:lnSpc>
                          <a:spcPct val="120000"/>
                        </a:lnSpc>
                        <a:spcAft>
                          <a:spcPts val="0"/>
                        </a:spcAft>
                      </a:pPr>
                      <a:r>
                        <a:rPr lang="es-CO" sz="900" dirty="0">
                          <a:effectLst/>
                          <a:latin typeface="+mn-lt"/>
                        </a:rPr>
                        <a:t>No. PROCESO</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extLst>
                  <a:ext uri="{0D108BD9-81ED-4DB2-BD59-A6C34878D82A}">
                    <a16:rowId xmlns:a16="http://schemas.microsoft.com/office/drawing/2014/main" val="776991287"/>
                  </a:ext>
                </a:extLst>
              </a:tr>
              <a:tr h="905198">
                <a:tc>
                  <a:txBody>
                    <a:bodyPr/>
                    <a:lstStyle/>
                    <a:p>
                      <a:pPr algn="ctr">
                        <a:lnSpc>
                          <a:spcPct val="120000"/>
                        </a:lnSpc>
                        <a:spcAft>
                          <a:spcPts val="0"/>
                        </a:spcAft>
                      </a:pPr>
                      <a:r>
                        <a:rPr lang="es-CO" sz="900" dirty="0">
                          <a:effectLst/>
                          <a:latin typeface="+mn-lt"/>
                        </a:rPr>
                        <a:t>ALCALDÍA MUNICIPAL DE MADRID CUNDINAMARCA</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tc>
                  <a:txBody>
                    <a:bodyPr/>
                    <a:lstStyle/>
                    <a:p>
                      <a:pPr algn="just">
                        <a:lnSpc>
                          <a:spcPct val="120000"/>
                        </a:lnSpc>
                        <a:spcAft>
                          <a:spcPts val="0"/>
                        </a:spcAft>
                      </a:pPr>
                      <a:r>
                        <a:rPr lang="es-ES" sz="900" dirty="0">
                          <a:effectLst/>
                          <a:latin typeface="+mn-lt"/>
                        </a:rPr>
                        <a:t>INTERVENTORÍA TÉCNICA, ADMINISTRATIVA, FINANCIERA, LEGAL Y AMBIENTAL PARA ACOMPAÑAR LA CONSTRUCCIÓN CENTRO DE DESARROLLO INFANTIL DEL MUNICIPIO DE MADRID, LA CONSTRUCCION COLEGIO EN LA VEREDA PUENTE PIEDRA DEL MUNICIPIO DE MADRID CUNDINAMARCA, LA ADECUACIÓN A LA INSTITUCIÓN EDUCATIVA DEPARTAMENTAL TECNOLÓGICO SEDE PRINCIPAL DEL MUNICIPIO DE MADRID CUNDINAMARCA Y MANTENIMIENTO Y MEJORAMIENTO DE LA INFRAESTRUCTURA EDUCATIVA DEL MUNICIPIO DE MADRID</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R w="12700" cap="flat" cmpd="sng" algn="ctr">
                      <a:solidFill>
                        <a:srgbClr val="FF0000"/>
                      </a:solidFill>
                      <a:prstDash val="solid"/>
                      <a:round/>
                      <a:headEnd type="none" w="med" len="med"/>
                      <a:tailEnd type="none" w="med" len="med"/>
                    </a:lnR>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1.092.469.639</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2022</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CONCURSO DE MÉRITOS </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CM-008-2021</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B w="127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970385945"/>
                  </a:ext>
                </a:extLst>
              </a:tr>
              <a:tr h="995717">
                <a:tc>
                  <a:txBody>
                    <a:bodyPr/>
                    <a:lstStyle/>
                    <a:p>
                      <a:pPr algn="ctr">
                        <a:lnSpc>
                          <a:spcPct val="120000"/>
                        </a:lnSpc>
                        <a:spcAft>
                          <a:spcPts val="0"/>
                        </a:spcAft>
                      </a:pPr>
                      <a:r>
                        <a:rPr lang="es-CO" sz="900" dirty="0">
                          <a:effectLst/>
                          <a:latin typeface="+mn-lt"/>
                        </a:rPr>
                        <a:t>CENAC INGENIEROS</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tc>
                  <a:txBody>
                    <a:bodyPr/>
                    <a:lstStyle/>
                    <a:p>
                      <a:pPr algn="just">
                        <a:lnSpc>
                          <a:spcPct val="120000"/>
                        </a:lnSpc>
                        <a:spcAft>
                          <a:spcPts val="0"/>
                        </a:spcAft>
                      </a:pPr>
                      <a:r>
                        <a:rPr lang="es-ES" sz="900" dirty="0">
                          <a:effectLst/>
                          <a:latin typeface="+mn-lt"/>
                        </a:rPr>
                        <a:t>CONTRATAR LOS SERVICIOS DE INTERVENTORIA TECNICA, ADMINISTRATIVA, FINANCIERA, AMBIENTAL, JURIDICA Y CONTABLE PARA EL CONTRATO DE OBRA QUE RESULTE DEL PROCESO DE LICITACIÓN PÚBLICA No.180-LP-CENACINGENIEROS-2024 CUYO OBJETO ES CONTRATAR LA EJECUCION DE LAS OBRAS NUEVAS A NIVEL NACIONAL ASI: FRENTE I: CONSTRUCCIÓN DEL DEPOSITO DE ARMAMENTO E INTENDENCIA DEL BATALLON DE INFANTERIA No 17 GENERAL JOSE DOMINGO CAICEDO. FRENTE II: CONSTRUCCIÓN DEL ALOJAMIENTO DE TROPA DE LA ESCUELA DE ENTRENAMIENTO</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713.483.836</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2024</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CONCURSO DE MÉRITOS</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202-CMA-CENACINGENIEROS-2024</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946719954"/>
                  </a:ext>
                </a:extLst>
              </a:tr>
              <a:tr h="483127">
                <a:tc>
                  <a:txBody>
                    <a:bodyPr/>
                    <a:lstStyle/>
                    <a:p>
                      <a:pPr algn="ctr">
                        <a:lnSpc>
                          <a:spcPct val="120000"/>
                        </a:lnSpc>
                        <a:spcAft>
                          <a:spcPts val="0"/>
                        </a:spcAft>
                      </a:pPr>
                      <a:r>
                        <a:rPr lang="es-CO" sz="900" dirty="0">
                          <a:effectLst/>
                          <a:latin typeface="+mn-lt"/>
                        </a:rPr>
                        <a:t>EMPRESA DE DESARROLLO TERRITORIAL, URBANO Y RURAL DE RISARALDA EDUR E.I.C.E</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tc>
                  <a:txBody>
                    <a:bodyPr/>
                    <a:lstStyle/>
                    <a:p>
                      <a:pPr algn="ctr">
                        <a:lnSpc>
                          <a:spcPct val="120000"/>
                        </a:lnSpc>
                        <a:spcAft>
                          <a:spcPts val="0"/>
                        </a:spcAft>
                      </a:pPr>
                      <a:r>
                        <a:rPr lang="es-CO" sz="900" dirty="0">
                          <a:effectLst/>
                          <a:latin typeface="+mn-lt"/>
                        </a:rPr>
                        <a:t>INTERVENTORÍA TÉCNICA, ADMINISTRATIVA, FINANCIERA, AMBIENTAL Y JURIDICA AL CONTRATO DE MEJORAMIENTO DEL ESCENARIO DEP ORTIVO COLISEO MAYOR RAFAEL CUARTAS GAVIRIA ETAPA 2 PEREIRA </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299.015.985</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2024</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CONCURSO DE MÉRITOS</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1000"/>
                        </a:spcAft>
                      </a:pPr>
                      <a:r>
                        <a:rPr lang="es-ES" sz="900" dirty="0">
                          <a:effectLst/>
                          <a:latin typeface="+mn-lt"/>
                        </a:rPr>
                        <a:t> </a:t>
                      </a:r>
                      <a:endParaRPr lang="es-CO" sz="900" dirty="0">
                        <a:effectLst/>
                        <a:latin typeface="+mn-lt"/>
                      </a:endParaRPr>
                    </a:p>
                    <a:p>
                      <a:pPr algn="ctr">
                        <a:lnSpc>
                          <a:spcPct val="120000"/>
                        </a:lnSpc>
                        <a:spcAft>
                          <a:spcPts val="1000"/>
                        </a:spcAft>
                      </a:pPr>
                      <a:r>
                        <a:rPr lang="es-ES" sz="900" dirty="0">
                          <a:effectLst/>
                          <a:latin typeface="+mn-lt"/>
                        </a:rPr>
                        <a:t>194-2024</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350809788"/>
                  </a:ext>
                </a:extLst>
              </a:tr>
              <a:tr h="479222">
                <a:tc>
                  <a:txBody>
                    <a:bodyPr/>
                    <a:lstStyle/>
                    <a:p>
                      <a:pPr algn="ctr">
                        <a:lnSpc>
                          <a:spcPct val="120000"/>
                        </a:lnSpc>
                        <a:spcAft>
                          <a:spcPts val="0"/>
                        </a:spcAft>
                      </a:pPr>
                      <a:r>
                        <a:rPr lang="es-CO" sz="900" dirty="0">
                          <a:effectLst/>
                          <a:latin typeface="+mn-lt"/>
                        </a:rPr>
                        <a:t>MINCULTURA</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tc>
                  <a:txBody>
                    <a:bodyPr/>
                    <a:lstStyle/>
                    <a:p>
                      <a:pPr algn="just">
                        <a:lnSpc>
                          <a:spcPct val="120000"/>
                        </a:lnSpc>
                        <a:spcAft>
                          <a:spcPts val="0"/>
                        </a:spcAft>
                      </a:pPr>
                      <a:r>
                        <a:rPr lang="es-CO" sz="900" dirty="0">
                          <a:effectLst/>
                          <a:latin typeface="+mn-lt"/>
                        </a:rPr>
                        <a:t>REALIZAR LA INTERVENTORÍA TÉCNICA, ADMINISTRATIVA, FINANCIERA, CONTABLE, LEGAL, AMBIENTAL Y DE ASEGURAMIENTO DE CALIDAD A LA CONSTRUCCIÓN DE INFRAESTRUCTURAS CULTURALES A NIVEL NACIONAL</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927.967.629</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2023</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CONCURSO DE MÉRITOS</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MC-CM-169-2023</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98441090"/>
                  </a:ext>
                </a:extLst>
              </a:tr>
              <a:tr h="653517">
                <a:tc>
                  <a:txBody>
                    <a:bodyPr/>
                    <a:lstStyle/>
                    <a:p>
                      <a:pPr algn="just">
                        <a:lnSpc>
                          <a:spcPct val="120000"/>
                        </a:lnSpc>
                        <a:spcAft>
                          <a:spcPts val="0"/>
                        </a:spcAft>
                      </a:pPr>
                      <a:r>
                        <a:rPr lang="es-CO" sz="900" dirty="0">
                          <a:effectLst/>
                          <a:latin typeface="+mn-lt"/>
                        </a:rPr>
                        <a:t>ALCALDIA SANTIAGO DE CALI</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tc>
                  <a:txBody>
                    <a:bodyPr/>
                    <a:lstStyle/>
                    <a:p>
                      <a:pPr algn="just">
                        <a:lnSpc>
                          <a:spcPct val="120000"/>
                        </a:lnSpc>
                        <a:spcAft>
                          <a:spcPts val="0"/>
                        </a:spcAft>
                      </a:pPr>
                      <a:r>
                        <a:rPr lang="es-CO" sz="900" dirty="0">
                          <a:effectLst/>
                          <a:latin typeface="+mn-lt"/>
                        </a:rPr>
                        <a:t>REALIZAR LA INTERVENTORÍA ADMINISTRATIVA, JURÍDICA, TÉCNICA, FINANCIERA PRESUPUESTAL Y CONTABLE, PARA LA EJECUCIÓN DEL CONTRATO DE OBRA QUE SE ADJUDIQUE DENTRO DEL PROCESO DE LICITACIÓN PÚBLICA NO 4146.010.32.1. 1158-2024</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615.221.426</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2024</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gn="ctr">
                        <a:lnSpc>
                          <a:spcPct val="120000"/>
                        </a:lnSpc>
                        <a:spcAft>
                          <a:spcPts val="0"/>
                        </a:spcAft>
                      </a:pPr>
                      <a:r>
                        <a:rPr lang="es-CO" sz="900" dirty="0">
                          <a:effectLst/>
                          <a:latin typeface="+mn-lt"/>
                        </a:rPr>
                        <a:t>CONCURSO DE MÉRITOS</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c>
                  <a:txBody>
                    <a:bodyPr/>
                    <a:lstStyle/>
                    <a:p>
                      <a:pPr>
                        <a:lnSpc>
                          <a:spcPct val="120000"/>
                        </a:lnSpc>
                        <a:spcAft>
                          <a:spcPts val="1000"/>
                        </a:spcAft>
                      </a:pPr>
                      <a:r>
                        <a:rPr lang="es-ES" sz="900" dirty="0">
                          <a:effectLst/>
                          <a:latin typeface="+mn-lt"/>
                        </a:rPr>
                        <a:t>4146.010.32.1.1823.2024</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4145805833"/>
                  </a:ext>
                </a:extLst>
              </a:tr>
              <a:tr h="653517">
                <a:tc>
                  <a:txBody>
                    <a:bodyPr/>
                    <a:lstStyle/>
                    <a:p>
                      <a:pPr algn="just">
                        <a:lnSpc>
                          <a:spcPct val="120000"/>
                        </a:lnSpc>
                        <a:spcAft>
                          <a:spcPts val="0"/>
                        </a:spcAft>
                      </a:pPr>
                      <a:r>
                        <a:rPr lang="es-CO" sz="900" dirty="0">
                          <a:effectLst/>
                          <a:latin typeface="+mn-lt"/>
                        </a:rPr>
                        <a:t>MINISTERIO DE EDUCACION NACIONAL (MEN)</a:t>
                      </a:r>
                    </a:p>
                    <a:p>
                      <a:pPr algn="just">
                        <a:lnSpc>
                          <a:spcPct val="120000"/>
                        </a:lnSpc>
                        <a:spcAft>
                          <a:spcPts val="0"/>
                        </a:spcAft>
                      </a:pPr>
                      <a:r>
                        <a:rPr lang="es-CO" sz="900" dirty="0">
                          <a:effectLst/>
                          <a:latin typeface="+mn-lt"/>
                        </a:rPr>
                        <a:t> </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solidFill>
                      <a:srgbClr val="FF0000"/>
                    </a:solidFill>
                  </a:tcPr>
                </a:tc>
                <a:tc>
                  <a:txBody>
                    <a:bodyPr/>
                    <a:lstStyle/>
                    <a:p>
                      <a:pPr algn="just">
                        <a:lnSpc>
                          <a:spcPct val="120000"/>
                        </a:lnSpc>
                        <a:spcAft>
                          <a:spcPts val="0"/>
                        </a:spcAft>
                      </a:pPr>
                      <a:r>
                        <a:rPr lang="es-CO" sz="900" dirty="0">
                          <a:effectLst/>
                          <a:latin typeface="+mn-lt"/>
                        </a:rPr>
                        <a:t>REALIZAR LA INTERVENTORÍA INTEGRAL TÉCNICA, FINANCIERA, CONTABLE, ADMINISTRATIVA Y JURÍDICA A LA IMPLEMENTACIÓN DE LA ESTRATEGIA DE FORTALECIMIENTO INTEGRAL DE AMBIENTES PEDAGÓGICOS</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tcPr>
                </a:tc>
                <a:tc>
                  <a:txBody>
                    <a:bodyPr/>
                    <a:lstStyle/>
                    <a:p>
                      <a:pPr algn="ctr">
                        <a:lnSpc>
                          <a:spcPct val="120000"/>
                        </a:lnSpc>
                        <a:spcAft>
                          <a:spcPts val="0"/>
                        </a:spcAft>
                      </a:pPr>
                      <a:r>
                        <a:rPr lang="es-CO" sz="900" dirty="0">
                          <a:effectLst/>
                          <a:latin typeface="+mn-lt"/>
                        </a:rPr>
                        <a:t>798.549.109</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tcPr>
                </a:tc>
                <a:tc>
                  <a:txBody>
                    <a:bodyPr/>
                    <a:lstStyle/>
                    <a:p>
                      <a:pPr algn="ctr">
                        <a:lnSpc>
                          <a:spcPct val="120000"/>
                        </a:lnSpc>
                        <a:spcAft>
                          <a:spcPts val="0"/>
                        </a:spcAft>
                      </a:pPr>
                      <a:r>
                        <a:rPr lang="es-CO" sz="900" dirty="0">
                          <a:effectLst/>
                          <a:latin typeface="+mn-lt"/>
                        </a:rPr>
                        <a:t>2024</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tcPr>
                </a:tc>
                <a:tc>
                  <a:txBody>
                    <a:bodyPr/>
                    <a:lstStyle/>
                    <a:p>
                      <a:pPr algn="ctr">
                        <a:lnSpc>
                          <a:spcPct val="120000"/>
                        </a:lnSpc>
                        <a:spcAft>
                          <a:spcPts val="0"/>
                        </a:spcAft>
                      </a:pPr>
                      <a:r>
                        <a:rPr lang="es-CO" sz="900" dirty="0">
                          <a:effectLst/>
                          <a:latin typeface="+mn-lt"/>
                        </a:rPr>
                        <a:t>CONCURSO DE MÉRITOS</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tcPr>
                </a:tc>
                <a:tc>
                  <a:txBody>
                    <a:bodyPr/>
                    <a:lstStyle/>
                    <a:p>
                      <a:pPr>
                        <a:lnSpc>
                          <a:spcPct val="120000"/>
                        </a:lnSpc>
                        <a:spcAft>
                          <a:spcPts val="1000"/>
                        </a:spcAft>
                      </a:pPr>
                      <a:r>
                        <a:rPr lang="es-ES" sz="900" dirty="0">
                          <a:effectLst/>
                          <a:latin typeface="+mn-lt"/>
                        </a:rPr>
                        <a:t>CM-MEN-03-2024.</a:t>
                      </a:r>
                      <a:endParaRPr lang="es-CO" sz="900" dirty="0">
                        <a:effectLst/>
                        <a:latin typeface="+mn-lt"/>
                        <a:ea typeface="Times New Roman" panose="02020603050405020304" pitchFamily="18" charset="0"/>
                        <a:cs typeface="Times New Roman" panose="02020603050405020304" pitchFamily="18" charset="0"/>
                      </a:endParaRPr>
                    </a:p>
                  </a:txBody>
                  <a:tcPr marL="24849" marR="24849" marT="0" marB="0" anchor="ctr">
                    <a:lnL w="12700" cap="flat" cmpd="sng" algn="ctr">
                      <a:solidFill>
                        <a:srgbClr val="FF0000"/>
                      </a:solidFill>
                      <a:prstDash val="solid"/>
                      <a:round/>
                      <a:headEnd type="none" w="med" len="med"/>
                      <a:tailEnd type="none" w="med" len="med"/>
                    </a:lnL>
                    <a:lnT w="12700" cap="flat" cmpd="sng" algn="ctr">
                      <a:solidFill>
                        <a:srgbClr val="FF0000"/>
                      </a:solidFill>
                      <a:prstDash val="solid"/>
                      <a:round/>
                      <a:headEnd type="none" w="med" len="med"/>
                      <a:tailEnd type="none" w="med" len="med"/>
                    </a:lnT>
                  </a:tcPr>
                </a:tc>
                <a:extLst>
                  <a:ext uri="{0D108BD9-81ED-4DB2-BD59-A6C34878D82A}">
                    <a16:rowId xmlns:a16="http://schemas.microsoft.com/office/drawing/2014/main" val="3949494617"/>
                  </a:ext>
                </a:extLst>
              </a:tr>
            </a:tbl>
          </a:graphicData>
        </a:graphic>
      </p:graphicFrame>
    </p:spTree>
    <p:extLst>
      <p:ext uri="{BB962C8B-B14F-4D97-AF65-F5344CB8AC3E}">
        <p14:creationId xmlns:p14="http://schemas.microsoft.com/office/powerpoint/2010/main" val="69511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51A11C-BEE5-485A-AEAD-E165FDCF1541}"/>
              </a:ext>
            </a:extLst>
          </p:cNvPr>
          <p:cNvSpPr>
            <a:spLocks noGrp="1"/>
          </p:cNvSpPr>
          <p:nvPr>
            <p:ph type="title"/>
          </p:nvPr>
        </p:nvSpPr>
        <p:spPr>
          <a:xfrm>
            <a:off x="838200" y="365125"/>
            <a:ext cx="2798379" cy="475703"/>
          </a:xfrm>
        </p:spPr>
        <p:txBody>
          <a:bodyPr/>
          <a:lstStyle/>
          <a:p>
            <a:r>
              <a:rPr lang="es-ES" sz="2000" b="1" dirty="0">
                <a:solidFill>
                  <a:srgbClr val="000000"/>
                </a:solidFill>
                <a:latin typeface="Arial" panose="020B0604020202020204" pitchFamily="34" charset="0"/>
                <a:cs typeface="Arial" panose="020B0604020202020204" pitchFamily="34" charset="0"/>
                <a:sym typeface="Arial"/>
              </a:rPr>
              <a:t>Análisis del Mercado</a:t>
            </a:r>
            <a:endParaRPr lang="es-CO" sz="2000" b="1" dirty="0">
              <a:solidFill>
                <a:srgbClr val="000000"/>
              </a:solidFill>
              <a:latin typeface="Arial" panose="020B0604020202020204" pitchFamily="34" charset="0"/>
              <a:cs typeface="Arial" panose="020B0604020202020204" pitchFamily="34" charset="0"/>
              <a:sym typeface="Arial"/>
            </a:endParaRPr>
          </a:p>
        </p:txBody>
      </p:sp>
      <p:sp>
        <p:nvSpPr>
          <p:cNvPr id="3" name="Marcador de texto 2">
            <a:extLst>
              <a:ext uri="{FF2B5EF4-FFF2-40B4-BE49-F238E27FC236}">
                <a16:creationId xmlns:a16="http://schemas.microsoft.com/office/drawing/2014/main" id="{B1985B69-C313-4C86-9BBD-8151AFB08A74}"/>
              </a:ext>
            </a:extLst>
          </p:cNvPr>
          <p:cNvSpPr>
            <a:spLocks noGrp="1"/>
          </p:cNvSpPr>
          <p:nvPr>
            <p:ph type="body" idx="1"/>
          </p:nvPr>
        </p:nvSpPr>
        <p:spPr>
          <a:xfrm>
            <a:off x="155029" y="2003085"/>
            <a:ext cx="4911803" cy="2728043"/>
          </a:xfrm>
        </p:spPr>
        <p:txBody>
          <a:bodyPr>
            <a:normAutofit/>
          </a:bodyPr>
          <a:lstStyle/>
          <a:p>
            <a:pPr marL="114300" indent="0">
              <a:buNone/>
            </a:pPr>
            <a:r>
              <a:rPr lang="es-ES" sz="1400" dirty="0">
                <a:solidFill>
                  <a:srgbClr val="000000"/>
                </a:solidFill>
                <a:latin typeface="Arial" panose="020B0604020202020204" pitchFamily="34" charset="0"/>
                <a:cs typeface="Arial" panose="020B0604020202020204" pitchFamily="34" charset="0"/>
                <a:sym typeface="Arial"/>
              </a:rPr>
              <a:t>Para realizar el análisis del mercado, la entidad realizó las siguientes actividades:</a:t>
            </a:r>
          </a:p>
          <a:p>
            <a:pPr>
              <a:buAutoNum type="arabicPeriod"/>
            </a:pPr>
            <a:r>
              <a:rPr lang="es-ES" sz="1400" dirty="0">
                <a:solidFill>
                  <a:srgbClr val="000000"/>
                </a:solidFill>
                <a:latin typeface="Arial" panose="020B0604020202020204" pitchFamily="34" charset="0"/>
                <a:cs typeface="Arial" panose="020B0604020202020204" pitchFamily="34" charset="0"/>
                <a:sym typeface="Arial"/>
              </a:rPr>
              <a:t>La entidad publicó en la plataforma SECOP II el evento de cotización No. SCJ-SIF-SIP-030-2024, el cual fue publicado el día 6 de septiembre de 2024, con un plazo para presentar cotizaciones hasta el 13 de septiembre de 2024.</a:t>
            </a:r>
          </a:p>
          <a:p>
            <a:pPr>
              <a:buAutoNum type="arabicPeriod"/>
            </a:pPr>
            <a:endParaRPr lang="es-ES" sz="1400" dirty="0">
              <a:solidFill>
                <a:srgbClr val="000000"/>
              </a:solidFill>
              <a:latin typeface="Arial" panose="020B0604020202020204" pitchFamily="34" charset="0"/>
              <a:cs typeface="Arial" panose="020B0604020202020204" pitchFamily="34" charset="0"/>
              <a:sym typeface="Arial"/>
            </a:endParaRPr>
          </a:p>
          <a:p>
            <a:pPr marL="114300" indent="0">
              <a:buNone/>
            </a:pPr>
            <a:r>
              <a:rPr lang="es-ES" sz="1400" dirty="0">
                <a:latin typeface="Arial" panose="020B0604020202020204" pitchFamily="34" charset="0"/>
                <a:ea typeface="Times New Roman" panose="02020603050405020304" pitchFamily="18" charset="0"/>
                <a:cs typeface="Arial" panose="020B0604020202020204" pitchFamily="34" charset="0"/>
              </a:rPr>
              <a:t>Como resultado del respectivo evento, se recibieron cotizaciones de dos empresas</a:t>
            </a:r>
            <a:endParaRPr lang="es-CO" sz="1400" dirty="0">
              <a:latin typeface="Arial" panose="020B0604020202020204" pitchFamily="34" charset="0"/>
              <a:ea typeface="Times New Roman" panose="02020603050405020304" pitchFamily="18" charset="0"/>
              <a:cs typeface="Arial" panose="020B0604020202020204" pitchFamily="34" charset="0"/>
            </a:endParaRPr>
          </a:p>
          <a:p>
            <a:pPr>
              <a:buAutoNum type="arabicPeriod"/>
            </a:pPr>
            <a:endParaRPr lang="es-CO" sz="1400" dirty="0">
              <a:solidFill>
                <a:srgbClr val="000000"/>
              </a:solidFill>
              <a:latin typeface="Arial" panose="020B0604020202020204" pitchFamily="34" charset="0"/>
              <a:cs typeface="Arial" panose="020B0604020202020204" pitchFamily="34" charset="0"/>
              <a:sym typeface="Arial"/>
            </a:endParaRPr>
          </a:p>
        </p:txBody>
      </p:sp>
      <p:pic>
        <p:nvPicPr>
          <p:cNvPr id="4" name="Imagen 3">
            <a:extLst>
              <a:ext uri="{FF2B5EF4-FFF2-40B4-BE49-F238E27FC236}">
                <a16:creationId xmlns:a16="http://schemas.microsoft.com/office/drawing/2014/main" id="{4C250749-7579-4498-B93D-C569805BFCEA}"/>
              </a:ext>
            </a:extLst>
          </p:cNvPr>
          <p:cNvPicPr/>
          <p:nvPr/>
        </p:nvPicPr>
        <p:blipFill rotWithShape="1">
          <a:blip r:embed="rId2"/>
          <a:srcRect l="35053" t="28219" r="16402" b="39800"/>
          <a:stretch/>
        </p:blipFill>
        <p:spPr bwMode="auto">
          <a:xfrm>
            <a:off x="5224487" y="1539150"/>
            <a:ext cx="6631181" cy="3642449"/>
          </a:xfrm>
          <a:prstGeom prst="rect">
            <a:avLst/>
          </a:prstGeom>
          <a:ln>
            <a:noFill/>
          </a:ln>
          <a:extLst>
            <a:ext uri="{53640926-AAD7-44D8-BBD7-CCE9431645EC}">
              <a14:shadowObscured xmlns:a14="http://schemas.microsoft.com/office/drawing/2010/main"/>
            </a:ext>
          </a:extLst>
        </p:spPr>
      </p:pic>
      <p:sp>
        <p:nvSpPr>
          <p:cNvPr id="6" name="Rectángulo 5">
            <a:extLst>
              <a:ext uri="{FF2B5EF4-FFF2-40B4-BE49-F238E27FC236}">
                <a16:creationId xmlns:a16="http://schemas.microsoft.com/office/drawing/2014/main" id="{D31B38D5-B5E1-4607-BE90-8DA1F7AF59E1}"/>
              </a:ext>
            </a:extLst>
          </p:cNvPr>
          <p:cNvSpPr/>
          <p:nvPr/>
        </p:nvSpPr>
        <p:spPr>
          <a:xfrm>
            <a:off x="473812" y="5893385"/>
            <a:ext cx="11087567" cy="523220"/>
          </a:xfrm>
          <a:prstGeom prst="rect">
            <a:avLst/>
          </a:prstGeom>
        </p:spPr>
        <p:txBody>
          <a:bodyPr wrap="square">
            <a:spAutoFit/>
          </a:bodyPr>
          <a:lstStyle/>
          <a:p>
            <a:r>
              <a:rPr lang="es-ES" dirty="0">
                <a:latin typeface="Arial" panose="020B0604020202020204" pitchFamily="34" charset="0"/>
                <a:ea typeface="Times New Roman" panose="02020603050405020304" pitchFamily="18" charset="0"/>
                <a:cs typeface="Arial" panose="020B0604020202020204" pitchFamily="34" charset="0"/>
              </a:rPr>
              <a:t>2. Adicionalmente la SDSCJ mediante correo electrónico el día 6 de septiembre de 2024, se realizó invitación directa a cotizar a 16 empresas del sector; De las invitaciones realizadas por la entidad, no se recibieron cotizaciones.</a:t>
            </a:r>
            <a:endParaRPr lang="es-CO"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1028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19"/>
          <p:cNvPicPr preferRelativeResize="0"/>
          <p:nvPr/>
        </p:nvPicPr>
        <p:blipFill>
          <a:blip r:embed="rId3">
            <a:alphaModFix/>
          </a:blip>
          <a:stretch>
            <a:fillRect/>
          </a:stretch>
        </p:blipFill>
        <p:spPr>
          <a:xfrm>
            <a:off x="-3016" y="-18404"/>
            <a:ext cx="12192000" cy="6876404"/>
          </a:xfrm>
          <a:prstGeom prst="rect">
            <a:avLst/>
          </a:prstGeom>
          <a:noFill/>
          <a:ln>
            <a:noFill/>
          </a:ln>
        </p:spPr>
      </p:pic>
      <p:sp>
        <p:nvSpPr>
          <p:cNvPr id="150" name="Google Shape;150;p19"/>
          <p:cNvSpPr/>
          <p:nvPr/>
        </p:nvSpPr>
        <p:spPr>
          <a:xfrm flipH="1">
            <a:off x="10946700" y="3800575"/>
            <a:ext cx="1245300" cy="3057426"/>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n-lt"/>
              <a:ea typeface="Calibri"/>
              <a:cs typeface="Calibri"/>
              <a:sym typeface="Calibri"/>
            </a:endParaRPr>
          </a:p>
        </p:txBody>
      </p:sp>
      <p:sp>
        <p:nvSpPr>
          <p:cNvPr id="151" name="Google Shape;151;p19"/>
          <p:cNvSpPr/>
          <p:nvPr/>
        </p:nvSpPr>
        <p:spPr>
          <a:xfrm rot="10800000">
            <a:off x="10943684" y="0"/>
            <a:ext cx="1245300" cy="3800575"/>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mn-lt"/>
                <a:ea typeface="Calibri"/>
                <a:cs typeface="Calibri"/>
                <a:sym typeface="Calibri"/>
              </a:rPr>
              <a:t> </a:t>
            </a:r>
            <a:endParaRPr>
              <a:latin typeface="+mn-lt"/>
              <a:ea typeface="Calibri"/>
              <a:cs typeface="Calibri"/>
              <a:sym typeface="Calibri"/>
            </a:endParaRPr>
          </a:p>
        </p:txBody>
      </p:sp>
      <p:pic>
        <p:nvPicPr>
          <p:cNvPr id="152" name="Google Shape;152;p19"/>
          <p:cNvPicPr preferRelativeResize="0"/>
          <p:nvPr/>
        </p:nvPicPr>
        <p:blipFill>
          <a:blip r:embed="rId4">
            <a:alphaModFix/>
          </a:blip>
          <a:stretch>
            <a:fillRect/>
          </a:stretch>
        </p:blipFill>
        <p:spPr>
          <a:xfrm>
            <a:off x="11155222" y="6463695"/>
            <a:ext cx="954716" cy="312334"/>
          </a:xfrm>
          <a:prstGeom prst="rect">
            <a:avLst/>
          </a:prstGeom>
          <a:noFill/>
          <a:ln>
            <a:noFill/>
          </a:ln>
        </p:spPr>
      </p:pic>
      <p:sp>
        <p:nvSpPr>
          <p:cNvPr id="9" name="Rectángulo 8"/>
          <p:cNvSpPr/>
          <p:nvPr/>
        </p:nvSpPr>
        <p:spPr>
          <a:xfrm>
            <a:off x="1867823" y="299849"/>
            <a:ext cx="3280065" cy="400110"/>
          </a:xfrm>
          <a:prstGeom prst="rect">
            <a:avLst/>
          </a:prstGeom>
        </p:spPr>
        <p:txBody>
          <a:bodyPr wrap="none">
            <a:spAutoFit/>
          </a:bodyPr>
          <a:lstStyle/>
          <a:p>
            <a:pPr marL="0" indent="0" algn="just" defTabSz="1077913">
              <a:buNone/>
            </a:pPr>
            <a:r>
              <a:rPr lang="es-MX" sz="2000" b="1" dirty="0">
                <a:latin typeface="+mn-lt"/>
                <a:cs typeface="Times New Roman" panose="02020603050405020304" pitchFamily="18" charset="0"/>
              </a:rPr>
              <a:t>ANALISIS DE MERCADO </a:t>
            </a:r>
          </a:p>
        </p:txBody>
      </p:sp>
      <p:sp>
        <p:nvSpPr>
          <p:cNvPr id="10" name="Elipse 9"/>
          <p:cNvSpPr/>
          <p:nvPr/>
        </p:nvSpPr>
        <p:spPr>
          <a:xfrm>
            <a:off x="141221" y="193269"/>
            <a:ext cx="629983" cy="613270"/>
          </a:xfrm>
          <a:prstGeom prst="ellipse">
            <a:avLst/>
          </a:prstGeom>
          <a:effectLst>
            <a:outerShdw blurRad="76200" dist="12700" dir="2700000" sy="-23000" kx="-800400" algn="b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es-ES" sz="3200" dirty="0"/>
              <a:t>G</a:t>
            </a:r>
            <a:endParaRPr lang="es-CO" sz="3200" dirty="0"/>
          </a:p>
        </p:txBody>
      </p:sp>
      <p:sp>
        <p:nvSpPr>
          <p:cNvPr id="2" name="Rectángulo 1"/>
          <p:cNvSpPr/>
          <p:nvPr/>
        </p:nvSpPr>
        <p:spPr>
          <a:xfrm>
            <a:off x="141221" y="1015722"/>
            <a:ext cx="2213096" cy="830997"/>
          </a:xfrm>
          <a:prstGeom prst="rect">
            <a:avLst/>
          </a:prstGeom>
        </p:spPr>
        <p:txBody>
          <a:bodyPr wrap="square">
            <a:spAutoFit/>
          </a:bodyPr>
          <a:lstStyle/>
          <a:p>
            <a:pPr lvl="2" algn="just"/>
            <a:r>
              <a:rPr lang="es-ES_tradnl" sz="1600" b="1" dirty="0">
                <a:latin typeface="+mn-lt"/>
                <a:ea typeface="Times New Roman" panose="02020603050405020304" pitchFamily="18" charset="0"/>
                <a:cs typeface="Times New Roman" panose="02020603050405020304" pitchFamily="18" charset="0"/>
              </a:rPr>
              <a:t>1. PROYECCIÓN DEL PRESUPUESTO OFICIAL</a:t>
            </a:r>
            <a:endParaRPr lang="es-CO" sz="1100" dirty="0">
              <a:effectLst/>
              <a:latin typeface="+mn-lt"/>
              <a:ea typeface="Times New Roman" panose="02020603050405020304" pitchFamily="18" charset="0"/>
            </a:endParaRPr>
          </a:p>
        </p:txBody>
      </p:sp>
      <p:sp>
        <p:nvSpPr>
          <p:cNvPr id="4" name="Rectangle 3">
            <a:extLst>
              <a:ext uri="{FF2B5EF4-FFF2-40B4-BE49-F238E27FC236}">
                <a16:creationId xmlns:a16="http://schemas.microsoft.com/office/drawing/2014/main" id="{0F1EC53C-A5FC-4E05-9356-CDD4D8167026}"/>
              </a:ext>
            </a:extLst>
          </p:cNvPr>
          <p:cNvSpPr>
            <a:spLocks noChangeArrowheads="1"/>
          </p:cNvSpPr>
          <p:nvPr/>
        </p:nvSpPr>
        <p:spPr bwMode="auto">
          <a:xfrm>
            <a:off x="0" y="2352760"/>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s-ES" altLang="es-CO" sz="900" b="0" i="0" u="none" strike="noStrike" cap="none" normalizeH="0" baseline="0">
                <a:ln>
                  <a:noFill/>
                </a:ln>
                <a:solidFill>
                  <a:schemeClr val="tx1"/>
                </a:solidFill>
                <a:effectLst/>
                <a:latin typeface="+mn-lt"/>
                <a:ea typeface="Microsoft Sans Serif" panose="020B0604020202020204" pitchFamily="34" charset="0"/>
                <a:cs typeface="Microsoft Sans Serif" panose="020B0604020202020204" pitchFamily="34" charset="0"/>
              </a:rPr>
            </a:br>
            <a:endParaRPr kumimoji="0" lang="es-ES" altLang="es-CO" sz="1800" b="0" i="0" u="none" strike="noStrike" cap="none" normalizeH="0" baseline="0">
              <a:ln>
                <a:noFill/>
              </a:ln>
              <a:solidFill>
                <a:schemeClr val="tx1"/>
              </a:solidFill>
              <a:effectLst/>
              <a:latin typeface="+mn-lt"/>
            </a:endParaRPr>
          </a:p>
        </p:txBody>
      </p:sp>
      <p:sp>
        <p:nvSpPr>
          <p:cNvPr id="14" name="CuadroTexto 13">
            <a:extLst>
              <a:ext uri="{FF2B5EF4-FFF2-40B4-BE49-F238E27FC236}">
                <a16:creationId xmlns:a16="http://schemas.microsoft.com/office/drawing/2014/main" id="{5EED17B9-CCD6-C516-69C5-270E57B5644D}"/>
              </a:ext>
            </a:extLst>
          </p:cNvPr>
          <p:cNvSpPr txBox="1"/>
          <p:nvPr/>
        </p:nvSpPr>
        <p:spPr>
          <a:xfrm>
            <a:off x="2354317" y="675534"/>
            <a:ext cx="9037497" cy="2862322"/>
          </a:xfrm>
          <a:prstGeom prst="rect">
            <a:avLst/>
          </a:prstGeom>
          <a:noFill/>
        </p:spPr>
        <p:txBody>
          <a:bodyPr wrap="square">
            <a:spAutoFit/>
          </a:bodyPr>
          <a:lstStyle/>
          <a:p>
            <a:pPr algn="just"/>
            <a:r>
              <a:rPr lang="es-ES" sz="1200" dirty="0">
                <a:latin typeface="+mn-lt"/>
                <a:ea typeface="Times New Roman" panose="02020603050405020304" pitchFamily="18" charset="0"/>
                <a:cs typeface="Arial" panose="020B0604020202020204" pitchFamily="34" charset="0"/>
              </a:rPr>
              <a:t>Teniendo en cuenta que en el proceso de cotización publicado en el SECOP II se obtuvo dos (2) cotizaciones y por parte de las empresas que fueron invitadas mediante invitación directa a cotizar no se obtuvo ninguna cotización, la entidad incorporó al análisis de precios los históricos de los contratos 1831 y 1835 de 2023 relacionados con la interventoría al contrato de mantenimiento del sistema de video vigilancia de la ciudad y la interventoría al contrato de Re energización de puntos del sistema de video vigilancia de la ciudad respectivamente.</a:t>
            </a:r>
          </a:p>
          <a:p>
            <a:pPr algn="just"/>
            <a:endParaRPr lang="es-ES" sz="1200" dirty="0">
              <a:latin typeface="+mn-lt"/>
              <a:ea typeface="Times New Roman" panose="02020603050405020304" pitchFamily="18" charset="0"/>
              <a:cs typeface="Arial" panose="020B0604020202020204" pitchFamily="34" charset="0"/>
            </a:endParaRPr>
          </a:p>
          <a:p>
            <a:pPr algn="just"/>
            <a:r>
              <a:rPr lang="es-ES" sz="1200" dirty="0">
                <a:latin typeface="+mn-lt"/>
                <a:ea typeface="Times New Roman" panose="02020603050405020304" pitchFamily="18" charset="0"/>
                <a:cs typeface="Arial" panose="020B0604020202020204" pitchFamily="34" charset="0"/>
              </a:rPr>
              <a:t>Con estos referentes, se aplicó la metodología establecida por Colombia Compra Eficiente en la guía para realizar análisis de mercados, aplicando la poda para los valores que se encontraran en un 20% por encima o por debajo y a los valores validados se les aplicó las fórmulas estadísticas de Media Armónica, Media Aritmética y Mediana; siendo en este caso la Media Armónica la mas favorable para la entidad.</a:t>
            </a:r>
          </a:p>
          <a:p>
            <a:pPr algn="just"/>
            <a:endParaRPr lang="es-ES" sz="1200" dirty="0">
              <a:latin typeface="+mn-lt"/>
              <a:ea typeface="Times New Roman" panose="02020603050405020304" pitchFamily="18" charset="0"/>
              <a:cs typeface="Arial" panose="020B0604020202020204" pitchFamily="34" charset="0"/>
            </a:endParaRPr>
          </a:p>
          <a:p>
            <a:pPr algn="just"/>
            <a:r>
              <a:rPr lang="es-ES" sz="1200" dirty="0">
                <a:latin typeface="+mn-lt"/>
                <a:ea typeface="Times New Roman" panose="02020603050405020304" pitchFamily="18" charset="0"/>
                <a:cs typeface="Arial" panose="020B0604020202020204" pitchFamily="34" charset="0"/>
              </a:rPr>
              <a:t>En cuanto al factor multiplicador, la entidad procedió a realizar la verificación dentro de las ofertas allegadas obteniendo como resultado del análisis un factor multiplicador correspondiente al 2,45%.</a:t>
            </a:r>
          </a:p>
          <a:p>
            <a:pPr algn="just"/>
            <a:endParaRPr lang="es-ES" sz="1200" dirty="0">
              <a:latin typeface="+mn-lt"/>
              <a:ea typeface="Times New Roman" panose="02020603050405020304" pitchFamily="18" charset="0"/>
              <a:cs typeface="Arial" panose="020B0604020202020204" pitchFamily="34" charset="0"/>
            </a:endParaRPr>
          </a:p>
          <a:p>
            <a:pPr algn="just"/>
            <a:r>
              <a:rPr lang="es-ES" sz="1200" dirty="0">
                <a:latin typeface="+mn-lt"/>
                <a:ea typeface="Times New Roman" panose="02020603050405020304" pitchFamily="18" charset="0"/>
                <a:cs typeface="Arial" panose="020B0604020202020204" pitchFamily="34" charset="0"/>
              </a:rPr>
              <a:t>Como resultado se obtiene el siguiente presupuesto:</a:t>
            </a:r>
          </a:p>
        </p:txBody>
      </p:sp>
      <p:pic>
        <p:nvPicPr>
          <p:cNvPr id="15" name="Imagen 14">
            <a:extLst>
              <a:ext uri="{FF2B5EF4-FFF2-40B4-BE49-F238E27FC236}">
                <a16:creationId xmlns:a16="http://schemas.microsoft.com/office/drawing/2014/main" id="{17A85A04-0755-4040-88A4-72ABAD6BFFF1}"/>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95853" y="3630614"/>
            <a:ext cx="6394262" cy="2862322"/>
          </a:xfrm>
          <a:prstGeom prst="rect">
            <a:avLst/>
          </a:prstGeom>
          <a:noFill/>
          <a:ln>
            <a:noFill/>
          </a:ln>
        </p:spPr>
      </p:pic>
    </p:spTree>
    <p:extLst>
      <p:ext uri="{BB962C8B-B14F-4D97-AF65-F5344CB8AC3E}">
        <p14:creationId xmlns:p14="http://schemas.microsoft.com/office/powerpoint/2010/main" val="79320412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375A2054F65A2240A71C8BE76E5853BA" ma:contentTypeVersion="21" ma:contentTypeDescription="Crear nuevo documento." ma:contentTypeScope="" ma:versionID="2600e1da55d43a8a0347dc108aee30ff">
  <xsd:schema xmlns:xsd="http://www.w3.org/2001/XMLSchema" xmlns:xs="http://www.w3.org/2001/XMLSchema" xmlns:p="http://schemas.microsoft.com/office/2006/metadata/properties" xmlns:ns1="http://schemas.microsoft.com/sharepoint/v3" xmlns:ns2="a81045cb-6013-4615-ae1d-019e7b529c6f" xmlns:ns3="232e8043-054a-4620-8c6c-7cab82cebd95" targetNamespace="http://schemas.microsoft.com/office/2006/metadata/properties" ma:root="true" ma:fieldsID="84a65497ebb3fbdeb13b5d5b8b26ec06" ns1:_="" ns2:_="" ns3:_="">
    <xsd:import namespace="http://schemas.microsoft.com/sharepoint/v3"/>
    <xsd:import namespace="a81045cb-6013-4615-ae1d-019e7b529c6f"/>
    <xsd:import namespace="232e8043-054a-4620-8c6c-7cab82cebd9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Location" minOccurs="0"/>
                <xsd:element ref="ns2:MediaLengthInSeconds" minOccurs="0"/>
                <xsd:element ref="ns1:_ip_UnifiedCompliancePolicyProperties" minOccurs="0"/>
                <xsd:element ref="ns1:_ip_UnifiedCompliancePolicyUIAction"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Propiedades de la Directiva de cumplimiento unificado" ma:hidden="true" ma:internalName="_ip_UnifiedCompliancePolicyProperties">
      <xsd:simpleType>
        <xsd:restriction base="dms:Note"/>
      </xsd:simpleType>
    </xsd:element>
    <xsd:element name="_ip_UnifiedCompliancePolicyUIAction" ma:index="22" nillable="true" ma:displayName="Acción de IU de la Directiva de cumplimiento unificado"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81045cb-6013-4615-ae1d-019e7b529c6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Flow_SignoffStatus" ma:index="23" nillable="true" ma:displayName="Estado de aprobación" ma:internalName="Estado_x0020_de_x0020_aprobaci_x00f3_n">
      <xsd:simpleType>
        <xsd:restriction base="dms:Text"/>
      </xsd:simpleType>
    </xsd:element>
    <xsd:element name="lcf76f155ced4ddcb4097134ff3c332f" ma:index="25" nillable="true" ma:taxonomy="true" ma:internalName="lcf76f155ced4ddcb4097134ff3c332f" ma:taxonomyFieldName="MediaServiceImageTags" ma:displayName="Etiquetas de imagen" ma:readOnly="false" ma:fieldId="{5cf76f15-5ced-4ddc-b409-7134ff3c332f}" ma:taxonomyMulti="true" ma:sspId="5d09d035-a677-4b24-aeee-1a5c3beaf18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2e8043-054a-4620-8c6c-7cab82cebd95" elementFormDefault="qualified">
    <xsd:import namespace="http://schemas.microsoft.com/office/2006/documentManagement/types"/>
    <xsd:import namespace="http://schemas.microsoft.com/office/infopath/2007/PartnerControls"/>
    <xsd:element name="SharedWithUsers" ma:index="15"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talles de uso compartido" ma:internalName="SharedWithDetails" ma:readOnly="true">
      <xsd:simpleType>
        <xsd:restriction base="dms:Note">
          <xsd:maxLength value="255"/>
        </xsd:restriction>
      </xsd:simpleType>
    </xsd:element>
    <xsd:element name="TaxCatchAll" ma:index="26" nillable="true" ma:displayName="Taxonomy Catch All Column" ma:hidden="true" ma:list="{9b66d6e8-47d1-4cbc-b02f-088ef0e5689e}" ma:internalName="TaxCatchAll" ma:showField="CatchAllData" ma:web="232e8043-054a-4620-8c6c-7cab82cebd9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a81045cb-6013-4615-ae1d-019e7b529c6f" xsi:nil="true"/>
    <_ip_UnifiedCompliancePolicyUIAction xmlns="http://schemas.microsoft.com/sharepoint/v3" xsi:nil="true"/>
    <TaxCatchAll xmlns="232e8043-054a-4620-8c6c-7cab82cebd95" xsi:nil="true"/>
    <_ip_UnifiedCompliancePolicyProperties xmlns="http://schemas.microsoft.com/sharepoint/v3" xsi:nil="true"/>
    <lcf76f155ced4ddcb4097134ff3c332f xmlns="a81045cb-6013-4615-ae1d-019e7b529c6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B2F5921-7ACD-4239-B4E7-0168329510C1}"/>
</file>

<file path=customXml/itemProps2.xml><?xml version="1.0" encoding="utf-8"?>
<ds:datastoreItem xmlns:ds="http://schemas.openxmlformats.org/officeDocument/2006/customXml" ds:itemID="{FFD17524-BF28-4956-B2F7-5362A167BCD5}"/>
</file>

<file path=customXml/itemProps3.xml><?xml version="1.0" encoding="utf-8"?>
<ds:datastoreItem xmlns:ds="http://schemas.openxmlformats.org/officeDocument/2006/customXml" ds:itemID="{7682405B-02CC-44AE-817B-8BC3940AAC44}"/>
</file>

<file path=docProps/app.xml><?xml version="1.0" encoding="utf-8"?>
<Properties xmlns="http://schemas.openxmlformats.org/officeDocument/2006/extended-properties" xmlns:vt="http://schemas.openxmlformats.org/officeDocument/2006/docPropsVTypes">
  <TotalTime>1</TotalTime>
  <Words>849</Words>
  <Application>Microsoft Office PowerPoint</Application>
  <PresentationFormat>Panorámica</PresentationFormat>
  <Paragraphs>87</Paragraphs>
  <Slides>4</Slides>
  <Notes>3</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4</vt:i4>
      </vt:variant>
    </vt:vector>
  </HeadingPairs>
  <TitlesOfParts>
    <vt:vector size="12" baseType="lpstr">
      <vt:lpstr>Arial</vt:lpstr>
      <vt:lpstr>Calibri</vt:lpstr>
      <vt:lpstr>Calibri Light</vt:lpstr>
      <vt:lpstr>Comic Sans MS</vt:lpstr>
      <vt:lpstr>Microsoft Sans Serif</vt:lpstr>
      <vt:lpstr>Oswald</vt:lpstr>
      <vt:lpstr>Times New Roman</vt:lpstr>
      <vt:lpstr>Tema de Office</vt:lpstr>
      <vt:lpstr>Presentación de PowerPoint</vt:lpstr>
      <vt:lpstr>Presentación de PowerPoint</vt:lpstr>
      <vt:lpstr>Análisis del Mercado</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Jhon Alexander Lopez Pachon</dc:creator>
  <cp:lastModifiedBy>Jhon Alexander Lopez Pachon</cp:lastModifiedBy>
  <cp:revision>1</cp:revision>
  <dcterms:created xsi:type="dcterms:W3CDTF">2024-11-08T21:24:29Z</dcterms:created>
  <dcterms:modified xsi:type="dcterms:W3CDTF">2024-12-02T16:05:25Z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0x010100375A2054F65A2240A71C8BE76E5853BA</vt:lpwstr>
  </property>
</Properties>
</file>