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9" r:id="rId2"/>
    <p:sldId id="277" r:id="rId3"/>
    <p:sldId id="285" r:id="rId4"/>
    <p:sldId id="291" r:id="rId5"/>
    <p:sldId id="318" r:id="rId6"/>
    <p:sldId id="290" r:id="rId7"/>
    <p:sldId id="260" r:id="rId8"/>
    <p:sldId id="292" r:id="rId9"/>
    <p:sldId id="288" r:id="rId10"/>
    <p:sldId id="262" r:id="rId11"/>
    <p:sldId id="319" r:id="rId12"/>
    <p:sldId id="320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0373D1C-0993-7E09-510C-BE3B8D7A1D8D}" name="Natalia Ovalle Duarte" initials="NO" userId="S::natalia.ovalle@esap.edu.co::02952ae8-9be4-4d88-aa37-fb67b6f5283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1" autoAdjust="0"/>
    <p:restoredTop sz="96405"/>
  </p:normalViewPr>
  <p:slideViewPr>
    <p:cSldViewPr snapToGrid="0" showGuides="1">
      <p:cViewPr>
        <p:scale>
          <a:sx n="60" d="100"/>
          <a:sy n="60" d="100"/>
        </p:scale>
        <p:origin x="2532" y="1194"/>
      </p:cViewPr>
      <p:guideLst>
        <p:guide orient="horz" pos="2160"/>
        <p:guide pos="3840"/>
        <p:guide pos="483"/>
        <p:guide pos="71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2AE03-0136-471D-A85B-B731E1501935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20BE8-2C8B-4FDF-A4D3-6D6D05E68BE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72381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9E2A8D-F54C-8243-8AF4-91E8FD75A7C5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1656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5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6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21882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7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7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7904579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207CD-2468-3F1D-A16C-61D20A26C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DF863D5-C4F5-C265-2488-00A72ABA6CF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B47E21-0C1D-FD76-417C-64DAF05590F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0DD4A96-7F9A-A38F-6A8B-330166C217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4884AFB-8337-313A-E34B-5C4D5F88EF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7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BF049C-C94D-BA81-C775-35A66C0B4B9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DAF009-0C95-1BD6-11B3-ED4F652783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305687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4A1B14-DE37-3574-ED30-13D2A786E8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778006-A78A-42F1-28D2-78BE20BCDA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EE53829-70BC-E5C2-166A-845784D2E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36E920-6902-06FE-E254-548CF4BBE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C1E9DCE-8A0A-7052-F06C-DB22FE78E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76434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38CFF8-1F41-B803-EBD0-12B51FE69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965DAE2-7613-50E7-5BFE-3803A5DB8D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7EBF56-C363-884B-B3DC-BDB5BCD1D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53CC11-DA1C-67B9-F111-AD563DC4B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68BFA7E-E32B-574B-EADE-67C22F3A8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0213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9DE57B1-6210-BB54-B168-C201085D06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39FDB78-0E5D-2C40-9F36-FC7529055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330A7E5-4CDA-48D9-86AA-673386AC7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5A1889-0840-3071-5031-BBDFFAD9F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1A9FD0-F212-9E6B-FACF-81B0C2678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6757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94012C-AFD2-BC6B-5A8E-58E2C2059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37B8F7-8303-8A48-1698-34EC33649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01F549-96E6-5004-1037-180455BB1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E0A2D6-1A55-FE0B-C1D2-8AF49C119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5CC4C32-3DD8-0534-92CA-38B924A9A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959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69ACA7-4529-CF0D-624D-C4F6A286A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B74AEC3-E3C1-36E7-033D-76A171801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2161C40-337C-7AD3-4BD7-C72C19DD3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F537F3-BDB2-15C1-B26E-8FE6C0208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B49CD4-3B2B-761F-8BEF-2F6B7EBA4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3740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323E3C-AACA-2E0E-5FEB-068E3ADEEE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3749F13-48C5-1DE9-0F8C-F684DB9D3D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A94C37B-2A8A-5233-BB61-73EE01D67A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F97EC8-F9F7-A5EA-B76F-B1843C76B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435DC8-F887-DFC3-1914-18A1F3AC8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0307ECB-D17C-7AEB-75C6-7265D78FD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2787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244007-6E40-B803-1EA4-1704FFED8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6E3B248-F395-0B53-79DC-9AD2C13A40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BAC83CA-19F3-0437-A4FD-493B38AFEE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5B81A03-AC1B-84CB-B3D9-77269D60F5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DA3856A-FC87-B407-7BC7-E140B99B2C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FD5F8E0-8953-4CC7-2970-9D71CEAAA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27C23A1-747B-6283-E5C7-A5F33DBAD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09854FE-3E2C-7A72-01C6-B7E5A39BE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38373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4E09E6-F931-B287-089D-C35C14275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0097841-DE77-CE1C-C97E-D20910B3D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7E7C67C-9655-2259-8421-33E228493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B64502D-3D93-354E-6E6A-3D314D794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7740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C50D011-5AE0-1D51-DDBE-A374CA017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F86DEE3-2CCA-5A55-1E03-4F08647E2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F39C3B3-6571-07DD-E262-B51254B66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0032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756B7B-0587-43B2-D8A2-1D4471294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36BB56B-F3D9-4826-0C84-8F371A988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A8302B8-E73A-1420-59EB-1D4CC3F63C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2C05BFB-38E6-1BA0-E281-286AD7FA1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CB51FA0-B9F9-F04F-11FE-106EEB6E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E5E5A0A-CF30-B9AC-3835-59DECE967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9988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4E1222-9337-AA1E-B893-848047F00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EE02584-2D2E-AA27-277A-5D4AD7351B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148223A-C22B-E6FF-75A4-65B1007BF7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4B8C9BA-779E-433A-9C80-B0D07F5F9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EDE6E-52C8-D24E-951E-5ABFD1C72A8A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0306A3F-8D9A-3E02-2706-2032544FC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006222-1A28-FDDE-53C0-135E62548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011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AAA97722-FDA0-15FD-10C7-9BA578EF8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D5A9819-E141-953F-F519-FFE25EF37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97EABEB-92FE-87C6-2163-D52152A3D0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7EDE6E-52C8-D24E-951E-5ABFD1C72A8A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DA36F56-87A8-67E2-00FA-D9D06D8FEE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B43114-FCD9-915A-ABFA-0AAA04CA04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B4987-C60F-304A-AF97-48B99739B7A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5126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6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9.png"/><Relationship Id="rId7" Type="http://schemas.openxmlformats.org/officeDocument/2006/relationships/image" Target="../media/image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Forma&#10;&#10;El contenido generado por IA puede ser incorrecto.">
            <a:extLst>
              <a:ext uri="{FF2B5EF4-FFF2-40B4-BE49-F238E27FC236}">
                <a16:creationId xmlns:a16="http://schemas.microsoft.com/office/drawing/2014/main" id="{9E9555D9-3D91-6760-2BC6-EF8267D0C1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290"/>
            <a:ext cx="12192000" cy="685071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DD80186B-148C-CA44-8CD1-2C050B4071E2}"/>
              </a:ext>
            </a:extLst>
          </p:cNvPr>
          <p:cNvSpPr/>
          <p:nvPr/>
        </p:nvSpPr>
        <p:spPr>
          <a:xfrm>
            <a:off x="397" y="6737350"/>
            <a:ext cx="12191207" cy="12065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90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181536F-BD22-2645-8917-A0B518E1CBFB}"/>
              </a:ext>
            </a:extLst>
          </p:cNvPr>
          <p:cNvSpPr txBox="1"/>
          <p:nvPr/>
        </p:nvSpPr>
        <p:spPr>
          <a:xfrm>
            <a:off x="80067" y="6737350"/>
            <a:ext cx="241890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600" b="1" dirty="0">
                <a:solidFill>
                  <a:schemeClr val="bg1"/>
                </a:solidFill>
                <a:latin typeface="Nunito Sans 7pt" pitchFamily="2" charset="77"/>
              </a:rPr>
              <a:t>Oficina o Dirección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43ABE41-3DBD-674B-8CA4-9154500BA9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963"/>
          <a:stretch/>
        </p:blipFill>
        <p:spPr>
          <a:xfrm>
            <a:off x="397" y="951256"/>
            <a:ext cx="7230516" cy="429577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BAF3B75-0B81-6D45-A9D2-D32AB66FC7E4}"/>
              </a:ext>
            </a:extLst>
          </p:cNvPr>
          <p:cNvSpPr txBox="1"/>
          <p:nvPr/>
        </p:nvSpPr>
        <p:spPr>
          <a:xfrm>
            <a:off x="6671361" y="2604190"/>
            <a:ext cx="4592782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300" b="1" dirty="0">
                <a:solidFill>
                  <a:schemeClr val="accent1">
                    <a:lumMod val="50000"/>
                  </a:schemeClr>
                </a:solidFill>
                <a:latin typeface="Nunito Sans 7pt Black" pitchFamily="2" charset="77"/>
              </a:rPr>
              <a:t>REUNIÓN GENERAL </a:t>
            </a:r>
          </a:p>
          <a:p>
            <a:pPr algn="ctr"/>
            <a:r>
              <a:rPr lang="es-ES" sz="3300" b="1" dirty="0">
                <a:solidFill>
                  <a:schemeClr val="accent1">
                    <a:lumMod val="50000"/>
                  </a:schemeClr>
                </a:solidFill>
                <a:latin typeface="Nunito Sans 7pt Black" pitchFamily="2" charset="77"/>
              </a:rPr>
              <a:t>04 DE FEBRERO DE 2026</a:t>
            </a:r>
          </a:p>
          <a:p>
            <a:pPr algn="ctr"/>
            <a:endParaRPr lang="es-ES" sz="3300" b="1" dirty="0">
              <a:solidFill>
                <a:schemeClr val="accent1">
                  <a:lumMod val="50000"/>
                </a:schemeClr>
              </a:solidFill>
              <a:latin typeface="Nunito Sans 7pt Black" pitchFamily="2" charset="77"/>
            </a:endParaRPr>
          </a:p>
          <a:p>
            <a:pPr algn="ctr"/>
            <a:r>
              <a:rPr lang="es-ES" sz="2500" b="1" dirty="0">
                <a:solidFill>
                  <a:schemeClr val="accent1">
                    <a:lumMod val="50000"/>
                  </a:schemeClr>
                </a:solidFill>
                <a:latin typeface="Nunito Sans 7pt Black" pitchFamily="2" charset="77"/>
              </a:rPr>
              <a:t>HUILA – CAQUETA Y BAJO PUTUMAYO.</a:t>
            </a:r>
            <a:endParaRPr lang="es-CO" sz="2500" b="1" dirty="0">
              <a:solidFill>
                <a:schemeClr val="accent1">
                  <a:lumMod val="50000"/>
                </a:schemeClr>
              </a:solidFill>
              <a:latin typeface="Nunito Sans 7pt Black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218055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508334" y="1507160"/>
            <a:ext cx="5364561" cy="44096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815" indent="-304815" algn="just">
              <a:lnSpc>
                <a:spcPts val="2281"/>
              </a:lnSpc>
              <a:buFont typeface="Wingdings" panose="05000000000000000000" pitchFamily="2" charset="2"/>
              <a:buChar char="Ø"/>
            </a:pP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 la actualidad, el lugar de desarrollo en este ámbito territorial tiene presencia en </a:t>
            </a:r>
            <a:r>
              <a:rPr lang="es-CO" sz="1867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</a:t>
            </a:r>
            <a:r>
              <a:rPr lang="es-CO" sz="1867" b="1" spc="3" dirty="0">
                <a:solidFill>
                  <a:srgbClr val="000000"/>
                </a:solidFill>
                <a:latin typeface="Montserrat Bold"/>
                <a:ea typeface="Montserrat"/>
                <a:cs typeface="Montserrat"/>
                <a:sym typeface="Montserrat Bold"/>
              </a:rPr>
              <a:t>iez</a:t>
            </a:r>
            <a:r>
              <a:rPr lang="es-CO" sz="1867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(10) municipios:</a:t>
            </a:r>
          </a:p>
          <a:p>
            <a:pPr algn="just">
              <a:lnSpc>
                <a:spcPts val="2281"/>
              </a:lnSpc>
            </a:pPr>
            <a:endParaRPr lang="es-CO" sz="1867" b="1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Florencia			- Cartagena del </a:t>
            </a:r>
            <a:r>
              <a:rPr lang="es-CO" sz="1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Chairá</a:t>
            </a:r>
            <a:endParaRPr lang="es-CO" sz="1600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Belén de los Andaquíes	- Solita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 Paujil				- Valparaíso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Puerto Rico			- La Montañita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San Vicente del Caguán	- Solano</a:t>
            </a:r>
          </a:p>
          <a:p>
            <a:pPr algn="just">
              <a:lnSpc>
                <a:spcPts val="2281"/>
              </a:lnSpc>
            </a:pPr>
            <a:endParaRPr lang="es-CO" sz="1867" b="1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04815" indent="-304815" algn="just">
              <a:lnSpc>
                <a:spcPts val="2281"/>
              </a:lnSpc>
              <a:buFont typeface="Wingdings" panose="05000000000000000000" pitchFamily="2" charset="2"/>
              <a:buChar char="Ø"/>
            </a:pP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Contando con igual número de  centros de tutoría.</a:t>
            </a:r>
          </a:p>
          <a:p>
            <a:pPr algn="just">
              <a:lnSpc>
                <a:spcPts val="2281"/>
              </a:lnSpc>
            </a:pPr>
            <a:endParaRPr lang="es-CO" sz="1867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96B941E-30AF-6875-D7A3-4C4C66E8D1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F52499E8-CE4F-7295-AE45-8B897A7835F0}"/>
              </a:ext>
            </a:extLst>
          </p:cNvPr>
          <p:cNvGrpSpPr/>
          <p:nvPr/>
        </p:nvGrpSpPr>
        <p:grpSpPr>
          <a:xfrm>
            <a:off x="0" y="5894629"/>
            <a:ext cx="12192000" cy="1007318"/>
            <a:chOff x="0" y="5894629"/>
            <a:chExt cx="12192000" cy="1007318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33B9FDC3-CF75-8F74-6DD6-0F4B69A69CEB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C2326279-9816-8214-8F09-1EBA8B5BE0EF}"/>
                </a:ext>
              </a:extLst>
            </p:cNvPr>
            <p:cNvSpPr txBox="1"/>
            <p:nvPr/>
          </p:nvSpPr>
          <p:spPr>
            <a:xfrm>
              <a:off x="289523" y="6655726"/>
              <a:ext cx="1102291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000" b="1" dirty="0">
                  <a:solidFill>
                    <a:schemeClr val="bg1"/>
                  </a:solidFill>
                  <a:latin typeface="Nunito Sans 7pt Normal" pitchFamily="2" charset="77"/>
                </a:rPr>
                <a:t>Lugar de Desarrollo Neiva</a:t>
              </a:r>
              <a:endParaRPr lang="es-CO" sz="1100" b="1" dirty="0">
                <a:solidFill>
                  <a:schemeClr val="bg1"/>
                </a:solidFill>
                <a:latin typeface="Nunito Sans 7pt Normal" pitchFamily="2" charset="77"/>
              </a:endParaRPr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48A988B3-D939-A5DF-019C-2088803E55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4B6C377-AB42-978C-8288-18DF6EFE62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</p:grpSp>
      <p:pic>
        <p:nvPicPr>
          <p:cNvPr id="12" name="Imagen 11">
            <a:extLst>
              <a:ext uri="{FF2B5EF4-FFF2-40B4-BE49-F238E27FC236}">
                <a16:creationId xmlns:a16="http://schemas.microsoft.com/office/drawing/2014/main" id="{BB39B204-0DBB-97FE-413B-9DA129EA5BF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9524" y="1402050"/>
            <a:ext cx="5364561" cy="3975523"/>
          </a:xfrm>
          <a:prstGeom prst="rect">
            <a:avLst/>
          </a:prstGeom>
        </p:spPr>
      </p:pic>
      <p:sp>
        <p:nvSpPr>
          <p:cNvPr id="4" name="TextBox 5">
            <a:extLst>
              <a:ext uri="{FF2B5EF4-FFF2-40B4-BE49-F238E27FC236}">
                <a16:creationId xmlns:a16="http://schemas.microsoft.com/office/drawing/2014/main" id="{F1EBB466-E58F-AB57-F4BA-75BD6061D99B}"/>
              </a:ext>
            </a:extLst>
          </p:cNvPr>
          <p:cNvSpPr txBox="1"/>
          <p:nvPr/>
        </p:nvSpPr>
        <p:spPr>
          <a:xfrm>
            <a:off x="6451600" y="872811"/>
            <a:ext cx="4979095" cy="4596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881"/>
              </a:lnSpc>
            </a:pPr>
            <a:r>
              <a:rPr lang="es-CO" sz="2667" spc="5" dirty="0">
                <a:solidFill>
                  <a:schemeClr val="accent1">
                    <a:lumMod val="50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Departamento del Caquetá</a:t>
            </a:r>
          </a:p>
        </p:txBody>
      </p:sp>
      <p:sp>
        <p:nvSpPr>
          <p:cNvPr id="13" name="Rectángulo redondeado 15">
            <a:extLst>
              <a:ext uri="{FF2B5EF4-FFF2-40B4-BE49-F238E27FC236}">
                <a16:creationId xmlns:a16="http://schemas.microsoft.com/office/drawing/2014/main" id="{31B312E2-0329-E3B9-4309-AA4DDB786D2D}"/>
              </a:ext>
            </a:extLst>
          </p:cNvPr>
          <p:cNvSpPr/>
          <p:nvPr/>
        </p:nvSpPr>
        <p:spPr>
          <a:xfrm>
            <a:off x="6908800" y="5029533"/>
            <a:ext cx="3868840" cy="14474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2133" b="1" spc="3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  <a:ea typeface="Montserrat"/>
                <a:cs typeface="Montserrat"/>
                <a:sym typeface="Montserrat"/>
              </a:rPr>
              <a:t>Para un total de Diez (10) Centros de Tutoría</a:t>
            </a:r>
            <a:r>
              <a:rPr lang="es-CO" sz="1867" b="1" spc="3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0489DA8D-D294-4CC2-B541-70F549CB4DB4}"/>
              </a:ext>
            </a:extLst>
          </p:cNvPr>
          <p:cNvSpPr txBox="1"/>
          <p:nvPr/>
        </p:nvSpPr>
        <p:spPr>
          <a:xfrm>
            <a:off x="203200" y="291538"/>
            <a:ext cx="8540129" cy="468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1"/>
              </a:lnSpc>
            </a:pPr>
            <a:r>
              <a:rPr lang="es-CO" sz="2933" spc="5" dirty="0">
                <a:solidFill>
                  <a:schemeClr val="accent1">
                    <a:lumMod val="50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Organización Interna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431389" y="1803401"/>
            <a:ext cx="4557411" cy="38197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815" indent="-304815" algn="just">
              <a:lnSpc>
                <a:spcPts val="2281"/>
              </a:lnSpc>
              <a:buFont typeface="Wingdings" panose="05000000000000000000" pitchFamily="2" charset="2"/>
              <a:buChar char="Ø"/>
            </a:pP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 lugar de desarrollo en esta zona geográfica, tiene presencia en </a:t>
            </a:r>
            <a:r>
              <a:rPr lang="es-CO" sz="1867" spc="3" dirty="0">
                <a:solidFill>
                  <a:srgbClr val="000000"/>
                </a:solidFill>
                <a:latin typeface="Montserrat Bold"/>
                <a:ea typeface="Montserrat"/>
                <a:cs typeface="Montserrat"/>
                <a:sym typeface="Montserrat Bold"/>
              </a:rPr>
              <a:t>cinco</a:t>
            </a: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s-CO" sz="1867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(5) municipios:</a:t>
            </a:r>
          </a:p>
          <a:p>
            <a:pPr algn="just">
              <a:lnSpc>
                <a:spcPts val="2281"/>
              </a:lnSpc>
            </a:pPr>
            <a:endParaRPr lang="es-CO" sz="1867" b="1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Mocoa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Puerto Asís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Orito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Valle del </a:t>
            </a:r>
            <a:r>
              <a:rPr lang="es-CO" sz="1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Guamuéz</a:t>
            </a:r>
            <a:endParaRPr lang="es-CO" sz="1600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Puerto Leguizamo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endParaRPr lang="es-CO" sz="1600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04815" indent="-304815" algn="just">
              <a:lnSpc>
                <a:spcPts val="2281"/>
              </a:lnSpc>
              <a:buFont typeface="Wingdings" panose="05000000000000000000" pitchFamily="2" charset="2"/>
              <a:buChar char="Ø"/>
            </a:pPr>
            <a:r>
              <a:rPr lang="es-CO" sz="1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Contando c</a:t>
            </a:r>
            <a:r>
              <a:rPr lang="es-CO" sz="1600" spc="3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on</a:t>
            </a:r>
            <a:r>
              <a:rPr lang="es-CO" sz="1600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igual número de centros de tutoría.</a:t>
            </a:r>
          </a:p>
          <a:p>
            <a:pPr algn="just">
              <a:lnSpc>
                <a:spcPts val="2281"/>
              </a:lnSpc>
            </a:pPr>
            <a:endParaRPr lang="es-CO" sz="1867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96B941E-30AF-6875-D7A3-4C4C66E8D1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F52499E8-CE4F-7295-AE45-8B897A7835F0}"/>
              </a:ext>
            </a:extLst>
          </p:cNvPr>
          <p:cNvGrpSpPr/>
          <p:nvPr/>
        </p:nvGrpSpPr>
        <p:grpSpPr>
          <a:xfrm>
            <a:off x="0" y="5894629"/>
            <a:ext cx="12192000" cy="1007318"/>
            <a:chOff x="0" y="5894629"/>
            <a:chExt cx="12192000" cy="1007318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33B9FDC3-CF75-8F74-6DD6-0F4B69A69CEB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C2326279-9816-8214-8F09-1EBA8B5BE0EF}"/>
                </a:ext>
              </a:extLst>
            </p:cNvPr>
            <p:cNvSpPr txBox="1"/>
            <p:nvPr/>
          </p:nvSpPr>
          <p:spPr>
            <a:xfrm>
              <a:off x="289523" y="6655726"/>
              <a:ext cx="1102291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000" b="1" dirty="0">
                  <a:solidFill>
                    <a:schemeClr val="bg1"/>
                  </a:solidFill>
                  <a:latin typeface="Nunito Sans 7pt Normal" pitchFamily="2" charset="77"/>
                </a:rPr>
                <a:t>Lugar de Desarrollo Neiva</a:t>
              </a:r>
              <a:endParaRPr lang="es-CO" sz="1100" b="1" dirty="0">
                <a:solidFill>
                  <a:schemeClr val="bg1"/>
                </a:solidFill>
                <a:latin typeface="Nunito Sans 7pt Normal" pitchFamily="2" charset="77"/>
              </a:endParaRPr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48A988B3-D939-A5DF-019C-2088803E55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4B6C377-AB42-978C-8288-18DF6EFE62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54D20B96-83E3-8DDF-1610-6534DBA261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104" y="787400"/>
            <a:ext cx="6191697" cy="3724447"/>
          </a:xfrm>
          <a:prstGeom prst="rect">
            <a:avLst/>
          </a:prstGeom>
        </p:spPr>
      </p:pic>
      <p:sp>
        <p:nvSpPr>
          <p:cNvPr id="12" name="TextBox 5">
            <a:extLst>
              <a:ext uri="{FF2B5EF4-FFF2-40B4-BE49-F238E27FC236}">
                <a16:creationId xmlns:a16="http://schemas.microsoft.com/office/drawing/2014/main" id="{2568126D-5CCE-CF4D-6FBC-332509FC4CAE}"/>
              </a:ext>
            </a:extLst>
          </p:cNvPr>
          <p:cNvSpPr txBox="1"/>
          <p:nvPr/>
        </p:nvSpPr>
        <p:spPr>
          <a:xfrm>
            <a:off x="7315200" y="990600"/>
            <a:ext cx="2877015" cy="4596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3881"/>
              </a:lnSpc>
            </a:pPr>
            <a:r>
              <a:rPr lang="es-CO" sz="2667" spc="5" dirty="0">
                <a:solidFill>
                  <a:schemeClr val="accent1">
                    <a:lumMod val="50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Bajo Putumayo</a:t>
            </a:r>
          </a:p>
        </p:txBody>
      </p:sp>
      <p:sp>
        <p:nvSpPr>
          <p:cNvPr id="13" name="Rectángulo redondeado 15">
            <a:extLst>
              <a:ext uri="{FF2B5EF4-FFF2-40B4-BE49-F238E27FC236}">
                <a16:creationId xmlns:a16="http://schemas.microsoft.com/office/drawing/2014/main" id="{08C810AE-0D10-8CCC-9213-6F5EB04EB985}"/>
              </a:ext>
            </a:extLst>
          </p:cNvPr>
          <p:cNvSpPr/>
          <p:nvPr/>
        </p:nvSpPr>
        <p:spPr>
          <a:xfrm>
            <a:off x="2293555" y="4639745"/>
            <a:ext cx="3868840" cy="144746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CO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2133" b="1" spc="3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  <a:ea typeface="Montserrat"/>
                <a:cs typeface="Montserrat"/>
                <a:sym typeface="Montserrat"/>
              </a:rPr>
              <a:t>Para un total de Cinco (5) Centros de Tutoría</a:t>
            </a:r>
            <a:r>
              <a:rPr lang="es-CO" sz="1867" b="1" spc="3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:a16="http://schemas.microsoft.com/office/drawing/2014/main" id="{CC1F137A-73FF-4F3E-A80C-2718C9FAF0EE}"/>
              </a:ext>
            </a:extLst>
          </p:cNvPr>
          <p:cNvSpPr txBox="1"/>
          <p:nvPr/>
        </p:nvSpPr>
        <p:spPr>
          <a:xfrm>
            <a:off x="203200" y="291538"/>
            <a:ext cx="8540129" cy="468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1"/>
              </a:lnSpc>
            </a:pPr>
            <a:r>
              <a:rPr lang="es-CO" sz="2933" spc="5" dirty="0">
                <a:solidFill>
                  <a:schemeClr val="accent1">
                    <a:lumMod val="50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Organización Interna</a:t>
            </a:r>
          </a:p>
        </p:txBody>
      </p:sp>
    </p:spTree>
    <p:extLst>
      <p:ext uri="{BB962C8B-B14F-4D97-AF65-F5344CB8AC3E}">
        <p14:creationId xmlns:p14="http://schemas.microsoft.com/office/powerpoint/2010/main" val="98288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DEA83-9278-9601-DC83-1DD9A3882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3BC44D1-3586-BEB7-5218-52BCBFD7ED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87492BDC-7288-D3D6-32C6-B9854F24BDD5}"/>
              </a:ext>
            </a:extLst>
          </p:cNvPr>
          <p:cNvGrpSpPr/>
          <p:nvPr/>
        </p:nvGrpSpPr>
        <p:grpSpPr>
          <a:xfrm>
            <a:off x="0" y="5902373"/>
            <a:ext cx="12192000" cy="1007318"/>
            <a:chOff x="0" y="5894629"/>
            <a:chExt cx="12192000" cy="1007318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CA6194A1-6776-168F-E8DB-D93678A7E9B7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2ADF1B22-20E8-6060-8CEB-102FDF134DC6}"/>
                </a:ext>
              </a:extLst>
            </p:cNvPr>
            <p:cNvSpPr txBox="1"/>
            <p:nvPr/>
          </p:nvSpPr>
          <p:spPr>
            <a:xfrm>
              <a:off x="289523" y="6655726"/>
              <a:ext cx="1102291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000" b="1" dirty="0">
                  <a:solidFill>
                    <a:schemeClr val="bg1"/>
                  </a:solidFill>
                  <a:latin typeface="Nunito Sans 7pt Normal" pitchFamily="2" charset="77"/>
                </a:rPr>
                <a:t>Lugar de Desarrollo Neiva</a:t>
              </a:r>
              <a:endParaRPr lang="es-CO" sz="1100" b="1" dirty="0">
                <a:solidFill>
                  <a:schemeClr val="bg1"/>
                </a:solidFill>
                <a:latin typeface="Nunito Sans 7pt Normal" pitchFamily="2" charset="77"/>
              </a:endParaRPr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FAEC84C5-A11C-65C0-6792-ECB643DE94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87D4A518-6991-2E8D-4D1D-EE3F951C44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</p:grpSp>
      <p:grpSp>
        <p:nvGrpSpPr>
          <p:cNvPr id="23" name="Group 2">
            <a:extLst>
              <a:ext uri="{FF2B5EF4-FFF2-40B4-BE49-F238E27FC236}">
                <a16:creationId xmlns:a16="http://schemas.microsoft.com/office/drawing/2014/main" id="{11FF0421-582E-9387-F2AD-41373349BA21}"/>
              </a:ext>
            </a:extLst>
          </p:cNvPr>
          <p:cNvGrpSpPr/>
          <p:nvPr/>
        </p:nvGrpSpPr>
        <p:grpSpPr>
          <a:xfrm>
            <a:off x="8614608" y="3688324"/>
            <a:ext cx="8281904" cy="10108914"/>
            <a:chOff x="-165365" y="-364341"/>
            <a:chExt cx="901965" cy="1100941"/>
          </a:xfrm>
        </p:grpSpPr>
        <p:sp>
          <p:nvSpPr>
            <p:cNvPr id="24" name="Freeform 3">
              <a:extLst>
                <a:ext uri="{FF2B5EF4-FFF2-40B4-BE49-F238E27FC236}">
                  <a16:creationId xmlns:a16="http://schemas.microsoft.com/office/drawing/2014/main" id="{BC5D0E1B-147C-D47B-0BBD-864DAB2C6AD3}"/>
                </a:ext>
              </a:extLst>
            </p:cNvPr>
            <p:cNvSpPr/>
            <p:nvPr/>
          </p:nvSpPr>
          <p:spPr>
            <a:xfrm>
              <a:off x="-165365" y="-364341"/>
              <a:ext cx="529157" cy="527067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14D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5" name="TextBox 4">
              <a:extLst>
                <a:ext uri="{FF2B5EF4-FFF2-40B4-BE49-F238E27FC236}">
                  <a16:creationId xmlns:a16="http://schemas.microsoft.com/office/drawing/2014/main" id="{31CFD4A0-7B8F-4E21-A4C3-4CF2205E7A82}"/>
                </a:ext>
              </a:extLst>
            </p:cNvPr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88"/>
                </a:lnSpc>
              </a:pPr>
              <a:endParaRPr/>
            </a:p>
          </p:txBody>
        </p:sp>
      </p:grpSp>
      <p:sp>
        <p:nvSpPr>
          <p:cNvPr id="26" name="Freeform 11">
            <a:extLst>
              <a:ext uri="{FF2B5EF4-FFF2-40B4-BE49-F238E27FC236}">
                <a16:creationId xmlns:a16="http://schemas.microsoft.com/office/drawing/2014/main" id="{B8BC6B45-A7F7-D570-178F-8568F2330D6C}"/>
              </a:ext>
            </a:extLst>
          </p:cNvPr>
          <p:cNvSpPr/>
          <p:nvPr/>
        </p:nvSpPr>
        <p:spPr>
          <a:xfrm>
            <a:off x="7733638" y="1252580"/>
            <a:ext cx="4458362" cy="4839565"/>
          </a:xfrm>
          <a:custGeom>
            <a:avLst/>
            <a:gdLst/>
            <a:ahLst/>
            <a:cxnLst/>
            <a:rect l="l" t="t" r="r" b="b"/>
            <a:pathLst>
              <a:path w="6886913" h="7146796">
                <a:moveTo>
                  <a:pt x="0" y="0"/>
                </a:moveTo>
                <a:lnTo>
                  <a:pt x="6886913" y="0"/>
                </a:lnTo>
                <a:lnTo>
                  <a:pt x="6886913" y="7146796"/>
                </a:lnTo>
                <a:lnTo>
                  <a:pt x="0" y="714679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CO"/>
          </a:p>
        </p:txBody>
      </p:sp>
      <p:grpSp>
        <p:nvGrpSpPr>
          <p:cNvPr id="27" name="Group 5">
            <a:extLst>
              <a:ext uri="{FF2B5EF4-FFF2-40B4-BE49-F238E27FC236}">
                <a16:creationId xmlns:a16="http://schemas.microsoft.com/office/drawing/2014/main" id="{0ED7402E-1302-C48A-69B3-F622BA06874D}"/>
              </a:ext>
            </a:extLst>
          </p:cNvPr>
          <p:cNvGrpSpPr/>
          <p:nvPr/>
        </p:nvGrpSpPr>
        <p:grpSpPr>
          <a:xfrm>
            <a:off x="9670425" y="-1224057"/>
            <a:ext cx="2747121" cy="2640376"/>
            <a:chOff x="0" y="0"/>
            <a:chExt cx="812800" cy="812800"/>
          </a:xfrm>
        </p:grpSpPr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635FD54E-E90D-98A2-0836-7FE8CE827ABD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D5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9" name="TextBox 7">
              <a:extLst>
                <a:ext uri="{FF2B5EF4-FFF2-40B4-BE49-F238E27FC236}">
                  <a16:creationId xmlns:a16="http://schemas.microsoft.com/office/drawing/2014/main" id="{FE575823-3692-8AF3-F63D-CEAD02C6CE54}"/>
                </a:ext>
              </a:extLst>
            </p:cNvPr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88"/>
                </a:lnSpc>
              </a:pPr>
              <a:endParaRPr/>
            </a:p>
          </p:txBody>
        </p:sp>
      </p:grpSp>
      <p:sp>
        <p:nvSpPr>
          <p:cNvPr id="33" name="Freeform 9">
            <a:extLst>
              <a:ext uri="{FF2B5EF4-FFF2-40B4-BE49-F238E27FC236}">
                <a16:creationId xmlns:a16="http://schemas.microsoft.com/office/drawing/2014/main" id="{2F80FA3B-45D9-2705-81E5-0244039B5410}"/>
              </a:ext>
            </a:extLst>
          </p:cNvPr>
          <p:cNvSpPr/>
          <p:nvPr/>
        </p:nvSpPr>
        <p:spPr>
          <a:xfrm>
            <a:off x="6931518" y="-883696"/>
            <a:ext cx="2326682" cy="2326682"/>
          </a:xfrm>
          <a:custGeom>
            <a:avLst/>
            <a:gdLst/>
            <a:ahLst/>
            <a:cxnLst/>
            <a:rect l="l" t="t" r="r" b="b"/>
            <a:pathLst>
              <a:path w="812800" h="812800">
                <a:moveTo>
                  <a:pt x="406400" y="0"/>
                </a:moveTo>
                <a:cubicBezTo>
                  <a:pt x="181951" y="0"/>
                  <a:pt x="0" y="181951"/>
                  <a:pt x="0" y="406400"/>
                </a:cubicBezTo>
                <a:cubicBezTo>
                  <a:pt x="0" y="630849"/>
                  <a:pt x="181951" y="812800"/>
                  <a:pt x="406400" y="812800"/>
                </a:cubicBezTo>
                <a:cubicBezTo>
                  <a:pt x="630849" y="812800"/>
                  <a:pt x="812800" y="630849"/>
                  <a:pt x="812800" y="406400"/>
                </a:cubicBezTo>
                <a:cubicBezTo>
                  <a:pt x="812800" y="181951"/>
                  <a:pt x="630849" y="0"/>
                  <a:pt x="406400" y="0"/>
                </a:cubicBezTo>
                <a:close/>
              </a:path>
            </a:pathLst>
          </a:custGeom>
          <a:solidFill>
            <a:srgbClr val="5271FF"/>
          </a:solidFill>
        </p:spPr>
        <p:txBody>
          <a:bodyPr/>
          <a:lstStyle/>
          <a:p>
            <a:endParaRPr lang="es-CO"/>
          </a:p>
        </p:txBody>
      </p:sp>
      <p:sp>
        <p:nvSpPr>
          <p:cNvPr id="34" name="object 2">
            <a:extLst>
              <a:ext uri="{FF2B5EF4-FFF2-40B4-BE49-F238E27FC236}">
                <a16:creationId xmlns:a16="http://schemas.microsoft.com/office/drawing/2014/main" id="{45312007-DC5E-0BAA-D310-8152F4D72050}"/>
              </a:ext>
            </a:extLst>
          </p:cNvPr>
          <p:cNvSpPr txBox="1"/>
          <p:nvPr/>
        </p:nvSpPr>
        <p:spPr>
          <a:xfrm>
            <a:off x="151743" y="944570"/>
            <a:ext cx="7757251" cy="1481216"/>
          </a:xfrm>
          <a:prstGeom prst="rect">
            <a:avLst/>
          </a:prstGeom>
        </p:spPr>
        <p:txBody>
          <a:bodyPr vert="horz" wrap="square" lIns="0" tIns="3851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810" algn="ctr">
              <a:lnSpc>
                <a:spcPct val="100000"/>
              </a:lnSpc>
              <a:spcBef>
                <a:spcPts val="30"/>
              </a:spcBef>
            </a:pPr>
            <a:r>
              <a:rPr lang="es-MX" sz="4800" b="1" spc="-169" dirty="0">
                <a:solidFill>
                  <a:srgbClr val="0F62AC"/>
                </a:solidFill>
                <a:latin typeface="Aptos" panose="020B0004020202020204" pitchFamily="34" charset="0"/>
              </a:rPr>
              <a:t>ESTE ESPACIO ES DE </a:t>
            </a:r>
          </a:p>
          <a:p>
            <a:pPr marL="3810" algn="ctr">
              <a:lnSpc>
                <a:spcPct val="100000"/>
              </a:lnSpc>
              <a:spcBef>
                <a:spcPts val="30"/>
              </a:spcBef>
            </a:pPr>
            <a:r>
              <a:rPr lang="es-MX" sz="4800" b="1" u="sng" spc="-169" dirty="0">
                <a:solidFill>
                  <a:srgbClr val="002060"/>
                </a:solidFill>
                <a:latin typeface="Aptos" panose="020B0004020202020204" pitchFamily="34" charset="0"/>
              </a:rPr>
              <a:t>TODOS</a:t>
            </a:r>
            <a:endParaRPr lang="es-ES" sz="4800" b="1" u="sng" spc="-127" dirty="0">
              <a:solidFill>
                <a:srgbClr val="002060"/>
              </a:solidFill>
              <a:latin typeface="Aptos" panose="020B0004020202020204" pitchFamily="34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259D8162-17A7-C7FA-75C4-9CEE304F401D}"/>
              </a:ext>
            </a:extLst>
          </p:cNvPr>
          <p:cNvSpPr txBox="1"/>
          <p:nvPr/>
        </p:nvSpPr>
        <p:spPr>
          <a:xfrm>
            <a:off x="547903" y="2558409"/>
            <a:ext cx="7324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>
                <a:latin typeface="Aptos" panose="020B0004020202020204" pitchFamily="34" charset="0"/>
              </a:rPr>
              <a:t>DINÁMICA DE PRESENTACIÓN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08AD4406-4AE1-F9E0-6355-506EAF4D6261}"/>
              </a:ext>
            </a:extLst>
          </p:cNvPr>
          <p:cNvSpPr txBox="1"/>
          <p:nvPr/>
        </p:nvSpPr>
        <p:spPr>
          <a:xfrm>
            <a:off x="1020895" y="3219629"/>
            <a:ext cx="591062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latin typeface="Aptos" panose="020B0004020202020204" pitchFamily="34" charset="0"/>
              </a:rPr>
              <a:t>Cada persona comparte</a:t>
            </a:r>
          </a:p>
          <a:p>
            <a:pPr algn="ctr"/>
            <a:endParaRPr lang="es-MX" sz="2400" dirty="0">
              <a:latin typeface="Aptos" panose="020B0004020202020204" pitchFamily="34" charset="0"/>
            </a:endParaRPr>
          </a:p>
          <a:p>
            <a:pPr marL="342900" indent="-342900" algn="ctr">
              <a:buFont typeface="+mj-lt"/>
              <a:buAutoNum type="arabicPeriod"/>
            </a:pPr>
            <a:r>
              <a:rPr lang="es-MX" sz="2200" dirty="0">
                <a:latin typeface="Aptos" panose="020B0004020202020204" pitchFamily="34" charset="0"/>
              </a:rPr>
              <a:t>Nombre 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es-MX" sz="2200" dirty="0">
                <a:latin typeface="Aptos" panose="020B0004020202020204" pitchFamily="34" charset="0"/>
              </a:rPr>
              <a:t>Área o rol</a:t>
            </a:r>
          </a:p>
          <a:p>
            <a:pPr marL="342900" indent="-342900" algn="ctr">
              <a:buFont typeface="+mj-lt"/>
              <a:buAutoNum type="arabicPeriod"/>
            </a:pPr>
            <a:r>
              <a:rPr lang="es-MX" sz="2200" dirty="0">
                <a:latin typeface="Aptos" panose="020B0004020202020204" pitchFamily="34" charset="0"/>
              </a:rPr>
              <a:t>Responde en una frase:</a:t>
            </a:r>
          </a:p>
          <a:p>
            <a:pPr algn="ctr"/>
            <a:endParaRPr lang="es-MX" sz="2200" dirty="0">
              <a:latin typeface="Aptos" panose="020B0004020202020204" pitchFamily="34" charset="0"/>
            </a:endParaRPr>
          </a:p>
          <a:p>
            <a:pPr algn="ctr"/>
            <a:r>
              <a:rPr lang="es-MX" sz="2200" dirty="0">
                <a:latin typeface="Aptos" panose="020B0004020202020204" pitchFamily="34" charset="0"/>
              </a:rPr>
              <a:t>👉 ¿Qué no deberíamos perder de vista como equipo?</a:t>
            </a:r>
            <a:endParaRPr lang="es-CO" sz="22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4910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0C231-8A19-91F0-E2C0-251C00A77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Forma&#10;&#10;El contenido generado por IA puede ser incorrecto.">
            <a:extLst>
              <a:ext uri="{FF2B5EF4-FFF2-40B4-BE49-F238E27FC236}">
                <a16:creationId xmlns:a16="http://schemas.microsoft.com/office/drawing/2014/main" id="{70EEF3DE-8BDD-0559-8586-2F8958A90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90"/>
            <a:ext cx="12192000" cy="6850710"/>
          </a:xfrm>
          <a:prstGeom prst="rect">
            <a:avLst/>
          </a:prstGeom>
        </p:spPr>
      </p:pic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BD042010-5EDE-3EF2-AC90-546068239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734" y="6561138"/>
            <a:ext cx="4114532" cy="365125"/>
          </a:xfrm>
        </p:spPr>
        <p:txBody>
          <a:bodyPr/>
          <a:lstStyle/>
          <a:p>
            <a:r>
              <a:rPr lang="es-ES" dirty="0"/>
              <a:t>Código: EI-FO-029 / Versión: 1 /  Fecha: 17/09/2024</a:t>
            </a:r>
            <a:endParaRPr lang="es-CO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4B6CAE5-BF40-9895-EA9D-DDC85FF7C63B}"/>
              </a:ext>
            </a:extLst>
          </p:cNvPr>
          <p:cNvSpPr txBox="1"/>
          <p:nvPr/>
        </p:nvSpPr>
        <p:spPr>
          <a:xfrm>
            <a:off x="4255187" y="2345487"/>
            <a:ext cx="7324345" cy="2922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355">
              <a:lnSpc>
                <a:spcPct val="90000"/>
              </a:lnSpc>
              <a:spcBef>
                <a:spcPts val="1000"/>
              </a:spcBef>
            </a:pPr>
            <a:r>
              <a:rPr lang="es-ES" sz="1500" dirty="0">
                <a:latin typeface="Aptos" panose="020B0004020202020204" pitchFamily="34" charset="0"/>
              </a:rPr>
              <a:t>Es un establecimiento público de carácter universitario especializado en altos estudios de la administración y la gerencia pública, creado hace más de 63 años por el gobierno colombiano con cubrimiento nacional. </a:t>
            </a:r>
          </a:p>
          <a:p>
            <a:pPr algn="just" defTabSz="914355">
              <a:lnSpc>
                <a:spcPct val="90000"/>
              </a:lnSpc>
              <a:spcBef>
                <a:spcPts val="1000"/>
              </a:spcBef>
            </a:pPr>
            <a:r>
              <a:rPr lang="es-ES" sz="1500" dirty="0">
                <a:latin typeface="Aptos" panose="020B0004020202020204" pitchFamily="34" charset="0"/>
              </a:rPr>
              <a:t>Tiene como objeto la formación, investigación y extensión académica en el campo de la administración pública y el gobierno, en el contexto de la educación superior universitaria, la gestión del conocimiento y al apoyo técnico a las distintas instancias del Estado; la investigación, innovación y creación en el campo de la Administración Pública y el gobierno como centro de gestión académico para la asistencia técnica nacional y territorial; y la inducción, asesoría, consultoría, capacitación, acompañamiento y asistencia a los gobiernos nacional y territorial en la organización, gestión y operación de lo público que propendan la transformación del Estado y la administración pública nacional y territorial, con el fin de apoyar el cumplimiento de los fines del Estado.</a:t>
            </a:r>
          </a:p>
        </p:txBody>
      </p:sp>
      <p:sp>
        <p:nvSpPr>
          <p:cNvPr id="9" name="object 2">
            <a:extLst>
              <a:ext uri="{FF2B5EF4-FFF2-40B4-BE49-F238E27FC236}">
                <a16:creationId xmlns:a16="http://schemas.microsoft.com/office/drawing/2014/main" id="{97532CEF-21B4-C412-AC3C-405ED88DC9A7}"/>
              </a:ext>
            </a:extLst>
          </p:cNvPr>
          <p:cNvSpPr txBox="1"/>
          <p:nvPr/>
        </p:nvSpPr>
        <p:spPr>
          <a:xfrm>
            <a:off x="3605828" y="1160869"/>
            <a:ext cx="7757251" cy="742552"/>
          </a:xfrm>
          <a:prstGeom prst="rect">
            <a:avLst/>
          </a:prstGeom>
        </p:spPr>
        <p:txBody>
          <a:bodyPr vert="horz" wrap="square" lIns="0" tIns="3851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810" algn="ctr">
              <a:lnSpc>
                <a:spcPct val="100000"/>
              </a:lnSpc>
              <a:spcBef>
                <a:spcPts val="30"/>
              </a:spcBef>
            </a:pPr>
            <a:r>
              <a:rPr lang="es-ES" sz="4800" b="1" spc="-169" dirty="0">
                <a:solidFill>
                  <a:srgbClr val="0F62AC"/>
                </a:solidFill>
                <a:latin typeface="Aptos" panose="020B0004020202020204" pitchFamily="34" charset="0"/>
              </a:rPr>
              <a:t>2. ¿QUÉ</a:t>
            </a:r>
            <a:r>
              <a:rPr lang="es-ES" sz="4800" b="1" spc="-132" dirty="0">
                <a:solidFill>
                  <a:srgbClr val="0F62AC"/>
                </a:solidFill>
                <a:latin typeface="Aptos" panose="020B0004020202020204" pitchFamily="34" charset="0"/>
              </a:rPr>
              <a:t> </a:t>
            </a:r>
            <a:r>
              <a:rPr lang="es-ES" sz="4800" b="1" spc="-153" dirty="0">
                <a:solidFill>
                  <a:srgbClr val="0F62AC"/>
                </a:solidFill>
                <a:latin typeface="Aptos" panose="020B0004020202020204" pitchFamily="34" charset="0"/>
              </a:rPr>
              <a:t>ES LA ESAP?</a:t>
            </a:r>
            <a:endParaRPr lang="es-ES" sz="4800" b="1" spc="-127" dirty="0">
              <a:solidFill>
                <a:srgbClr val="0F62AC"/>
              </a:solidFill>
              <a:latin typeface="Aptos" panose="020B0004020202020204" pitchFamily="34" charset="0"/>
            </a:endParaRPr>
          </a:p>
        </p:txBody>
      </p:sp>
      <p:sp>
        <p:nvSpPr>
          <p:cNvPr id="10" name="object 2">
            <a:extLst>
              <a:ext uri="{FF2B5EF4-FFF2-40B4-BE49-F238E27FC236}">
                <a16:creationId xmlns:a16="http://schemas.microsoft.com/office/drawing/2014/main" id="{7612B62B-4961-A344-32B0-0C5F1C329C69}"/>
              </a:ext>
            </a:extLst>
          </p:cNvPr>
          <p:cNvSpPr txBox="1"/>
          <p:nvPr/>
        </p:nvSpPr>
        <p:spPr>
          <a:xfrm>
            <a:off x="3822281" y="1843567"/>
            <a:ext cx="7757251" cy="280888"/>
          </a:xfrm>
          <a:prstGeom prst="rect">
            <a:avLst/>
          </a:prstGeom>
        </p:spPr>
        <p:txBody>
          <a:bodyPr vert="horz" wrap="square" lIns="0" tIns="3851" rIns="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810" algn="ctr">
              <a:lnSpc>
                <a:spcPct val="100000"/>
              </a:lnSpc>
              <a:spcBef>
                <a:spcPts val="30"/>
              </a:spcBef>
            </a:pPr>
            <a:r>
              <a:rPr lang="es-ES" sz="1800" b="1" spc="-169" dirty="0">
                <a:solidFill>
                  <a:srgbClr val="F9B233"/>
                </a:solidFill>
                <a:latin typeface="Aptos" panose="020B0004020202020204" pitchFamily="34" charset="0"/>
              </a:rPr>
              <a:t>Escuela  Superior  de  Administración  Pública</a:t>
            </a:r>
            <a:endParaRPr lang="es-ES" sz="1800" b="1" spc="-127" dirty="0">
              <a:solidFill>
                <a:srgbClr val="F9B233"/>
              </a:solidFill>
              <a:latin typeface="Aptos" panose="020B0004020202020204" pitchFamily="34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8CF4C773-A2F7-291E-3A7D-380F9F7A73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922" y="1079513"/>
            <a:ext cx="2960294" cy="159148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967C676-6C9D-A426-9811-5BF7A71EF52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44915"/>
          <a:stretch>
            <a:fillRect/>
          </a:stretch>
        </p:blipFill>
        <p:spPr>
          <a:xfrm>
            <a:off x="948857" y="2401108"/>
            <a:ext cx="2825893" cy="1785895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Imagen 14" descr="Personas sentadas en una mesa&#10;&#10;El contenido generado por IA puede ser incorrecto.">
            <a:extLst>
              <a:ext uri="{FF2B5EF4-FFF2-40B4-BE49-F238E27FC236}">
                <a16:creationId xmlns:a16="http://schemas.microsoft.com/office/drawing/2014/main" id="{ECF7CFCB-FF8F-E4AC-E6C9-26B5CE7521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89" y="4187003"/>
            <a:ext cx="2960293" cy="1754784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84710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30CF255F-D427-6782-D9A2-C99902FE67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grpSp>
        <p:nvGrpSpPr>
          <p:cNvPr id="7" name="Grupo 6">
            <a:extLst>
              <a:ext uri="{FF2B5EF4-FFF2-40B4-BE49-F238E27FC236}">
                <a16:creationId xmlns:a16="http://schemas.microsoft.com/office/drawing/2014/main" id="{84E94D8B-8FC6-26A3-2E6F-F6029B9CF2CE}"/>
              </a:ext>
            </a:extLst>
          </p:cNvPr>
          <p:cNvGrpSpPr/>
          <p:nvPr/>
        </p:nvGrpSpPr>
        <p:grpSpPr>
          <a:xfrm>
            <a:off x="0" y="5894629"/>
            <a:ext cx="12192000" cy="1007318"/>
            <a:chOff x="0" y="5894629"/>
            <a:chExt cx="12192000" cy="1007318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87E8970A-5FA0-0537-80FF-F044E9C115FB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 dirty="0"/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7E4F5A3B-4DC4-89EB-C934-EB7EC6E083E0}"/>
                </a:ext>
              </a:extLst>
            </p:cNvPr>
            <p:cNvSpPr txBox="1"/>
            <p:nvPr/>
          </p:nvSpPr>
          <p:spPr>
            <a:xfrm>
              <a:off x="289523" y="6655726"/>
              <a:ext cx="30472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000" b="1" noProof="0" dirty="0">
                  <a:solidFill>
                    <a:schemeClr val="bg1"/>
                  </a:solidFill>
                  <a:latin typeface="Nunito Sans 7pt Normal" pitchFamily="2" charset="77"/>
                </a:rPr>
                <a:t>Subdirección Nacional Académica</a:t>
              </a:r>
              <a:endParaRPr lang="es-CO" sz="1100" b="1" noProof="0" dirty="0">
                <a:solidFill>
                  <a:schemeClr val="bg1"/>
                </a:solidFill>
                <a:latin typeface="Nunito Sans 7pt Normal" pitchFamily="2" charset="77"/>
              </a:endParaRPr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5CD8B5A5-486B-5DBE-861F-7BE55CEEB6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3BBEBE93-D354-B6FE-08C6-235361CC89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</p:grpSp>
      <p:sp>
        <p:nvSpPr>
          <p:cNvPr id="3" name="TextBox 3"/>
          <p:cNvSpPr txBox="1"/>
          <p:nvPr/>
        </p:nvSpPr>
        <p:spPr>
          <a:xfrm>
            <a:off x="2369649" y="489013"/>
            <a:ext cx="6983135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s-CO" sz="3600" noProof="0" dirty="0">
                <a:solidFill>
                  <a:srgbClr val="203864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Naturaleza Jurídica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967563" y="1199470"/>
            <a:ext cx="9934429" cy="4914251"/>
            <a:chOff x="0" y="0"/>
            <a:chExt cx="20163103" cy="9980798"/>
          </a:xfrm>
        </p:grpSpPr>
        <p:grpSp>
          <p:nvGrpSpPr>
            <p:cNvPr id="2" name="Group 5"/>
            <p:cNvGrpSpPr/>
            <p:nvPr/>
          </p:nvGrpSpPr>
          <p:grpSpPr>
            <a:xfrm>
              <a:off x="88661" y="0"/>
              <a:ext cx="9576793" cy="4749800"/>
              <a:chOff x="0" y="0"/>
              <a:chExt cx="1891712" cy="938232"/>
            </a:xfrm>
          </p:grpSpPr>
          <p:sp>
            <p:nvSpPr>
              <p:cNvPr id="26" name="Freeform 6"/>
              <p:cNvSpPr/>
              <p:nvPr/>
            </p:nvSpPr>
            <p:spPr>
              <a:xfrm>
                <a:off x="0" y="0"/>
                <a:ext cx="1891712" cy="938232"/>
              </a:xfrm>
              <a:custGeom>
                <a:avLst/>
                <a:gdLst/>
                <a:ahLst/>
                <a:cxnLst/>
                <a:rect l="l" t="t" r="r" b="b"/>
                <a:pathLst>
                  <a:path w="1891712" h="938232">
                    <a:moveTo>
                      <a:pt x="54971" y="0"/>
                    </a:moveTo>
                    <a:lnTo>
                      <a:pt x="1836741" y="0"/>
                    </a:lnTo>
                    <a:cubicBezTo>
                      <a:pt x="1851320" y="0"/>
                      <a:pt x="1865302" y="5792"/>
                      <a:pt x="1875611" y="16101"/>
                    </a:cubicBezTo>
                    <a:cubicBezTo>
                      <a:pt x="1885921" y="26410"/>
                      <a:pt x="1891712" y="40392"/>
                      <a:pt x="1891712" y="54971"/>
                    </a:cubicBezTo>
                    <a:lnTo>
                      <a:pt x="1891712" y="883261"/>
                    </a:lnTo>
                    <a:cubicBezTo>
                      <a:pt x="1891712" y="897840"/>
                      <a:pt x="1885921" y="911822"/>
                      <a:pt x="1875611" y="922131"/>
                    </a:cubicBezTo>
                    <a:cubicBezTo>
                      <a:pt x="1865302" y="932440"/>
                      <a:pt x="1851320" y="938232"/>
                      <a:pt x="1836741" y="938232"/>
                    </a:cubicBezTo>
                    <a:lnTo>
                      <a:pt x="54971" y="938232"/>
                    </a:lnTo>
                    <a:cubicBezTo>
                      <a:pt x="40392" y="938232"/>
                      <a:pt x="26410" y="932440"/>
                      <a:pt x="16101" y="922131"/>
                    </a:cubicBezTo>
                    <a:cubicBezTo>
                      <a:pt x="5792" y="911822"/>
                      <a:pt x="0" y="897840"/>
                      <a:pt x="0" y="883261"/>
                    </a:cubicBezTo>
                    <a:lnTo>
                      <a:pt x="0" y="54971"/>
                    </a:lnTo>
                    <a:cubicBezTo>
                      <a:pt x="0" y="40392"/>
                      <a:pt x="5792" y="26410"/>
                      <a:pt x="16101" y="16101"/>
                    </a:cubicBezTo>
                    <a:cubicBezTo>
                      <a:pt x="26410" y="5792"/>
                      <a:pt x="40392" y="0"/>
                      <a:pt x="54971" y="0"/>
                    </a:cubicBezTo>
                    <a:close/>
                  </a:path>
                </a:pathLst>
              </a:custGeom>
              <a:solidFill>
                <a:srgbClr val="EBA721">
                  <a:alpha val="71765"/>
                </a:srgbClr>
              </a:solidFill>
            </p:spPr>
            <p:txBody>
              <a:bodyPr/>
              <a:lstStyle/>
              <a:p>
                <a:endParaRPr lang="es-CO" sz="1200" noProof="0" dirty="0"/>
              </a:p>
            </p:txBody>
          </p:sp>
          <p:sp>
            <p:nvSpPr>
              <p:cNvPr id="27" name="TextBox 7"/>
              <p:cNvSpPr txBox="1"/>
              <p:nvPr/>
            </p:nvSpPr>
            <p:spPr>
              <a:xfrm>
                <a:off x="0" y="0"/>
                <a:ext cx="1891712" cy="938232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080"/>
                  </a:lnSpc>
                </a:pPr>
                <a:endParaRPr lang="es-CO" sz="1200" noProof="0" dirty="0"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0" y="5181600"/>
              <a:ext cx="9576793" cy="4749800"/>
              <a:chOff x="0" y="0"/>
              <a:chExt cx="1891712" cy="938232"/>
            </a:xfrm>
          </p:grpSpPr>
          <p:sp>
            <p:nvSpPr>
              <p:cNvPr id="24" name="Freeform 9"/>
              <p:cNvSpPr/>
              <p:nvPr/>
            </p:nvSpPr>
            <p:spPr>
              <a:xfrm>
                <a:off x="0" y="0"/>
                <a:ext cx="1891712" cy="938232"/>
              </a:xfrm>
              <a:custGeom>
                <a:avLst/>
                <a:gdLst/>
                <a:ahLst/>
                <a:cxnLst/>
                <a:rect l="l" t="t" r="r" b="b"/>
                <a:pathLst>
                  <a:path w="1891712" h="938232">
                    <a:moveTo>
                      <a:pt x="54971" y="0"/>
                    </a:moveTo>
                    <a:lnTo>
                      <a:pt x="1836741" y="0"/>
                    </a:lnTo>
                    <a:cubicBezTo>
                      <a:pt x="1851320" y="0"/>
                      <a:pt x="1865302" y="5792"/>
                      <a:pt x="1875611" y="16101"/>
                    </a:cubicBezTo>
                    <a:cubicBezTo>
                      <a:pt x="1885921" y="26410"/>
                      <a:pt x="1891712" y="40392"/>
                      <a:pt x="1891712" y="54971"/>
                    </a:cubicBezTo>
                    <a:lnTo>
                      <a:pt x="1891712" y="883261"/>
                    </a:lnTo>
                    <a:cubicBezTo>
                      <a:pt x="1891712" y="897840"/>
                      <a:pt x="1885921" y="911822"/>
                      <a:pt x="1875611" y="922131"/>
                    </a:cubicBezTo>
                    <a:cubicBezTo>
                      <a:pt x="1865302" y="932440"/>
                      <a:pt x="1851320" y="938232"/>
                      <a:pt x="1836741" y="938232"/>
                    </a:cubicBezTo>
                    <a:lnTo>
                      <a:pt x="54971" y="938232"/>
                    </a:lnTo>
                    <a:cubicBezTo>
                      <a:pt x="40392" y="938232"/>
                      <a:pt x="26410" y="932440"/>
                      <a:pt x="16101" y="922131"/>
                    </a:cubicBezTo>
                    <a:cubicBezTo>
                      <a:pt x="5792" y="911822"/>
                      <a:pt x="0" y="897840"/>
                      <a:pt x="0" y="883261"/>
                    </a:cubicBezTo>
                    <a:lnTo>
                      <a:pt x="0" y="54971"/>
                    </a:lnTo>
                    <a:cubicBezTo>
                      <a:pt x="0" y="40392"/>
                      <a:pt x="5792" y="26410"/>
                      <a:pt x="16101" y="16101"/>
                    </a:cubicBezTo>
                    <a:cubicBezTo>
                      <a:pt x="26410" y="5792"/>
                      <a:pt x="40392" y="0"/>
                      <a:pt x="54971" y="0"/>
                    </a:cubicBezTo>
                    <a:close/>
                  </a:path>
                </a:pathLst>
              </a:custGeom>
              <a:solidFill>
                <a:srgbClr val="52B16D">
                  <a:alpha val="71765"/>
                </a:srgbClr>
              </a:solidFill>
            </p:spPr>
            <p:txBody>
              <a:bodyPr/>
              <a:lstStyle/>
              <a:p>
                <a:endParaRPr lang="es-CO" sz="1200" noProof="0" dirty="0"/>
              </a:p>
            </p:txBody>
          </p:sp>
          <p:sp>
            <p:nvSpPr>
              <p:cNvPr id="25" name="TextBox 10"/>
              <p:cNvSpPr txBox="1"/>
              <p:nvPr/>
            </p:nvSpPr>
            <p:spPr>
              <a:xfrm>
                <a:off x="0" y="0"/>
                <a:ext cx="1891712" cy="938232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080"/>
                  </a:lnSpc>
                </a:pPr>
                <a:endParaRPr lang="es-CO" sz="1200" noProof="0" dirty="0"/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10586310" y="37692"/>
              <a:ext cx="9576793" cy="4749800"/>
              <a:chOff x="0" y="0"/>
              <a:chExt cx="1891712" cy="938232"/>
            </a:xfrm>
          </p:grpSpPr>
          <p:sp>
            <p:nvSpPr>
              <p:cNvPr id="13" name="Freeform 12"/>
              <p:cNvSpPr/>
              <p:nvPr/>
            </p:nvSpPr>
            <p:spPr>
              <a:xfrm>
                <a:off x="0" y="0"/>
                <a:ext cx="1891712" cy="938232"/>
              </a:xfrm>
              <a:custGeom>
                <a:avLst/>
                <a:gdLst/>
                <a:ahLst/>
                <a:cxnLst/>
                <a:rect l="l" t="t" r="r" b="b"/>
                <a:pathLst>
                  <a:path w="1891712" h="938232">
                    <a:moveTo>
                      <a:pt x="54971" y="0"/>
                    </a:moveTo>
                    <a:lnTo>
                      <a:pt x="1836741" y="0"/>
                    </a:lnTo>
                    <a:cubicBezTo>
                      <a:pt x="1851320" y="0"/>
                      <a:pt x="1865302" y="5792"/>
                      <a:pt x="1875611" y="16101"/>
                    </a:cubicBezTo>
                    <a:cubicBezTo>
                      <a:pt x="1885921" y="26410"/>
                      <a:pt x="1891712" y="40392"/>
                      <a:pt x="1891712" y="54971"/>
                    </a:cubicBezTo>
                    <a:lnTo>
                      <a:pt x="1891712" y="883261"/>
                    </a:lnTo>
                    <a:cubicBezTo>
                      <a:pt x="1891712" y="897840"/>
                      <a:pt x="1885921" y="911822"/>
                      <a:pt x="1875611" y="922131"/>
                    </a:cubicBezTo>
                    <a:cubicBezTo>
                      <a:pt x="1865302" y="932440"/>
                      <a:pt x="1851320" y="938232"/>
                      <a:pt x="1836741" y="938232"/>
                    </a:cubicBezTo>
                    <a:lnTo>
                      <a:pt x="54971" y="938232"/>
                    </a:lnTo>
                    <a:cubicBezTo>
                      <a:pt x="40392" y="938232"/>
                      <a:pt x="26410" y="932440"/>
                      <a:pt x="16101" y="922131"/>
                    </a:cubicBezTo>
                    <a:cubicBezTo>
                      <a:pt x="5792" y="911822"/>
                      <a:pt x="0" y="897840"/>
                      <a:pt x="0" y="883261"/>
                    </a:cubicBezTo>
                    <a:lnTo>
                      <a:pt x="0" y="54971"/>
                    </a:lnTo>
                    <a:cubicBezTo>
                      <a:pt x="0" y="40392"/>
                      <a:pt x="5792" y="26410"/>
                      <a:pt x="16101" y="16101"/>
                    </a:cubicBezTo>
                    <a:cubicBezTo>
                      <a:pt x="26410" y="5792"/>
                      <a:pt x="40392" y="0"/>
                      <a:pt x="54971" y="0"/>
                    </a:cubicBezTo>
                    <a:close/>
                  </a:path>
                </a:pathLst>
              </a:custGeom>
              <a:solidFill>
                <a:srgbClr val="3D8CDC">
                  <a:alpha val="71765"/>
                </a:srgbClr>
              </a:solidFill>
            </p:spPr>
            <p:txBody>
              <a:bodyPr/>
              <a:lstStyle/>
              <a:p>
                <a:endParaRPr lang="es-CO" sz="1200" noProof="0" dirty="0"/>
              </a:p>
            </p:txBody>
          </p:sp>
          <p:sp>
            <p:nvSpPr>
              <p:cNvPr id="23" name="TextBox 13"/>
              <p:cNvSpPr txBox="1"/>
              <p:nvPr/>
            </p:nvSpPr>
            <p:spPr>
              <a:xfrm>
                <a:off x="0" y="0"/>
                <a:ext cx="1891712" cy="938232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080"/>
                  </a:lnSpc>
                </a:pPr>
                <a:endParaRPr lang="es-CO" sz="1200" noProof="0" dirty="0"/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10586310" y="5230998"/>
              <a:ext cx="9576793" cy="4749800"/>
              <a:chOff x="0" y="0"/>
              <a:chExt cx="1891712" cy="938232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1891712" cy="938232"/>
              </a:xfrm>
              <a:custGeom>
                <a:avLst/>
                <a:gdLst/>
                <a:ahLst/>
                <a:cxnLst/>
                <a:rect l="l" t="t" r="r" b="b"/>
                <a:pathLst>
                  <a:path w="1891712" h="938232">
                    <a:moveTo>
                      <a:pt x="54971" y="0"/>
                    </a:moveTo>
                    <a:lnTo>
                      <a:pt x="1836741" y="0"/>
                    </a:lnTo>
                    <a:cubicBezTo>
                      <a:pt x="1851320" y="0"/>
                      <a:pt x="1865302" y="5792"/>
                      <a:pt x="1875611" y="16101"/>
                    </a:cubicBezTo>
                    <a:cubicBezTo>
                      <a:pt x="1885921" y="26410"/>
                      <a:pt x="1891712" y="40392"/>
                      <a:pt x="1891712" y="54971"/>
                    </a:cubicBezTo>
                    <a:lnTo>
                      <a:pt x="1891712" y="883261"/>
                    </a:lnTo>
                    <a:cubicBezTo>
                      <a:pt x="1891712" y="897840"/>
                      <a:pt x="1885921" y="911822"/>
                      <a:pt x="1875611" y="922131"/>
                    </a:cubicBezTo>
                    <a:cubicBezTo>
                      <a:pt x="1865302" y="932440"/>
                      <a:pt x="1851320" y="938232"/>
                      <a:pt x="1836741" y="938232"/>
                    </a:cubicBezTo>
                    <a:lnTo>
                      <a:pt x="54971" y="938232"/>
                    </a:lnTo>
                    <a:cubicBezTo>
                      <a:pt x="40392" y="938232"/>
                      <a:pt x="26410" y="932440"/>
                      <a:pt x="16101" y="922131"/>
                    </a:cubicBezTo>
                    <a:cubicBezTo>
                      <a:pt x="5792" y="911822"/>
                      <a:pt x="0" y="897840"/>
                      <a:pt x="0" y="883261"/>
                    </a:cubicBezTo>
                    <a:lnTo>
                      <a:pt x="0" y="54971"/>
                    </a:lnTo>
                    <a:cubicBezTo>
                      <a:pt x="0" y="40392"/>
                      <a:pt x="5792" y="26410"/>
                      <a:pt x="16101" y="16101"/>
                    </a:cubicBezTo>
                    <a:cubicBezTo>
                      <a:pt x="26410" y="5792"/>
                      <a:pt x="40392" y="0"/>
                      <a:pt x="54971" y="0"/>
                    </a:cubicBezTo>
                    <a:close/>
                  </a:path>
                </a:pathLst>
              </a:custGeom>
              <a:solidFill>
                <a:srgbClr val="E11B4F">
                  <a:alpha val="71765"/>
                </a:srgbClr>
              </a:solidFill>
            </p:spPr>
            <p:txBody>
              <a:bodyPr/>
              <a:lstStyle/>
              <a:p>
                <a:endParaRPr lang="es-CO" sz="1200" noProof="0" dirty="0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0"/>
                <a:ext cx="1891712" cy="938232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080"/>
                  </a:lnSpc>
                </a:pPr>
                <a:endParaRPr lang="es-CO" sz="1200" noProof="0" dirty="0"/>
              </a:p>
            </p:txBody>
          </p:sp>
        </p:grpSp>
        <p:sp>
          <p:nvSpPr>
            <p:cNvPr id="17" name="Freeform 17"/>
            <p:cNvSpPr/>
            <p:nvPr/>
          </p:nvSpPr>
          <p:spPr>
            <a:xfrm>
              <a:off x="6222761" y="1305126"/>
              <a:ext cx="7851743" cy="7851743"/>
            </a:xfrm>
            <a:custGeom>
              <a:avLst/>
              <a:gdLst/>
              <a:ahLst/>
              <a:cxnLst/>
              <a:rect l="l" t="t" r="r" b="b"/>
              <a:pathLst>
                <a:path w="7851743" h="7851743">
                  <a:moveTo>
                    <a:pt x="0" y="0"/>
                  </a:moveTo>
                  <a:lnTo>
                    <a:pt x="7851743" y="0"/>
                  </a:lnTo>
                  <a:lnTo>
                    <a:pt x="7851743" y="7851743"/>
                  </a:lnTo>
                  <a:lnTo>
                    <a:pt x="0" y="78517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 sz="1200" noProof="0" dirty="0"/>
            </a:p>
          </p:txBody>
        </p:sp>
        <p:sp>
          <p:nvSpPr>
            <p:cNvPr id="12" name="Freeform 18" descr="Un conjunto de letras negras en un fondo azul  Descripción generada automáticamente con confianza media"/>
            <p:cNvSpPr/>
            <p:nvPr/>
          </p:nvSpPr>
          <p:spPr>
            <a:xfrm>
              <a:off x="7603511" y="2895307"/>
              <a:ext cx="5090244" cy="3784369"/>
            </a:xfrm>
            <a:custGeom>
              <a:avLst/>
              <a:gdLst/>
              <a:ahLst/>
              <a:cxnLst/>
              <a:rect l="l" t="t" r="r" b="b"/>
              <a:pathLst>
                <a:path w="5090244" h="3784369">
                  <a:moveTo>
                    <a:pt x="0" y="0"/>
                  </a:moveTo>
                  <a:lnTo>
                    <a:pt x="5090244" y="0"/>
                  </a:lnTo>
                  <a:lnTo>
                    <a:pt x="5090244" y="3784369"/>
                  </a:lnTo>
                  <a:lnTo>
                    <a:pt x="0" y="37843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es-CO" sz="1200" noProof="0" dirty="0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296353" y="457802"/>
              <a:ext cx="5926405" cy="3410655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2160"/>
                </a:lnSpc>
                <a:spcBef>
                  <a:spcPct val="0"/>
                </a:spcBef>
              </a:pPr>
              <a:r>
                <a:rPr lang="es-CO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Cuenta con </a:t>
              </a:r>
              <a:r>
                <a:rPr lang="es-CO" b="1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personería jurídica</a:t>
              </a:r>
              <a:r>
                <a:rPr lang="es-CO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, </a:t>
              </a:r>
              <a:r>
                <a:rPr lang="es-CO" b="1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autonomía</a:t>
              </a:r>
              <a:r>
                <a:rPr lang="es-CO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académica, técnica, administrativa, financiera, y patrimonio independiente.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540092" y="6106251"/>
              <a:ext cx="5530269" cy="32817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80"/>
                </a:lnSpc>
              </a:pPr>
              <a:r>
                <a:rPr lang="es-CO" sz="1733" noProof="0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 un </a:t>
              </a:r>
              <a:r>
                <a:rPr lang="es-CO" sz="1733" b="1" noProof="0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Establecimiento</a:t>
              </a:r>
            </a:p>
            <a:p>
              <a:pPr algn="ctr">
                <a:lnSpc>
                  <a:spcPts val="2080"/>
                </a:lnSpc>
              </a:pPr>
              <a:r>
                <a:rPr lang="es-CO" sz="1733" b="1" noProof="0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Público</a:t>
              </a:r>
              <a:r>
                <a:rPr lang="es-CO" sz="1733" b="1" noProof="0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s-CO" sz="1733" noProof="0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del orden</a:t>
              </a:r>
            </a:p>
            <a:p>
              <a:pPr algn="ctr">
                <a:lnSpc>
                  <a:spcPts val="2080"/>
                </a:lnSpc>
              </a:pPr>
              <a:r>
                <a:rPr lang="es-CO" sz="1733" noProof="0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Nacional de </a:t>
              </a:r>
              <a:r>
                <a:rPr lang="es-CO" sz="1733" b="1" noProof="0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Carácter</a:t>
              </a:r>
            </a:p>
            <a:p>
              <a:pPr algn="ctr">
                <a:lnSpc>
                  <a:spcPts val="2080"/>
                </a:lnSpc>
                <a:spcBef>
                  <a:spcPct val="0"/>
                </a:spcBef>
              </a:pPr>
              <a:r>
                <a:rPr lang="es-CO" sz="1733" b="1" noProof="0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Universitario </a:t>
              </a:r>
              <a:r>
                <a:rPr lang="es-CO" sz="1733" noProof="0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adscrito al Sector Administrativo de la Función Pública.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4074505" y="292100"/>
              <a:ext cx="5673152" cy="42839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80"/>
                </a:lnSpc>
                <a:spcBef>
                  <a:spcPct val="0"/>
                </a:spcBef>
              </a:pPr>
              <a:r>
                <a:rPr lang="es-CO" sz="1733" noProof="0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Con funciones </a:t>
              </a:r>
              <a:r>
                <a:rPr lang="es-CO" sz="1733" noProof="0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universitarias de docencia,</a:t>
              </a:r>
              <a:r>
                <a:rPr lang="es-CO" sz="1733" noProof="0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de </a:t>
              </a:r>
              <a:r>
                <a:rPr lang="es-CO" sz="1733" noProof="0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investigación</a:t>
              </a:r>
              <a:r>
                <a:rPr lang="es-CO" sz="1733" noProof="0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y de </a:t>
              </a:r>
              <a:r>
                <a:rPr lang="es-CO" sz="1733" noProof="0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proyección social</a:t>
              </a:r>
              <a:r>
                <a:rPr lang="es-CO" sz="1733" noProof="0" dirty="0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, regulada por el Sistema Nacional de Educación Superior - Ley 30 de 1992.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4302439" y="5585549"/>
              <a:ext cx="5217283" cy="43503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080"/>
                </a:lnSpc>
              </a:pPr>
              <a:r>
                <a:rPr lang="es-CO" sz="1733" b="1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Regulada</a:t>
              </a:r>
              <a:r>
                <a:rPr lang="es-CO" sz="1733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también por las </a:t>
              </a:r>
              <a:r>
                <a:rPr lang="es-CO" sz="1733" b="1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normas</a:t>
              </a:r>
              <a:r>
                <a:rPr lang="es-CO" sz="1733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aplicables a los </a:t>
              </a:r>
              <a:r>
                <a:rPr lang="es-CO" sz="1733" b="1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Entidades</a:t>
              </a:r>
              <a:r>
                <a:rPr lang="es-CO" sz="1733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s-CO" sz="1733" b="1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Públicas</a:t>
              </a:r>
              <a:r>
                <a:rPr lang="es-CO" sz="1733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del Nivel Nacional de acuerdo con su carácter de Establecimiento</a:t>
              </a:r>
            </a:p>
            <a:p>
              <a:pPr algn="ctr">
                <a:lnSpc>
                  <a:spcPts val="2080"/>
                </a:lnSpc>
                <a:spcBef>
                  <a:spcPct val="0"/>
                </a:spcBef>
              </a:pPr>
              <a:r>
                <a:rPr lang="es-CO" sz="1733" noProof="0" dirty="0">
                  <a:solidFill>
                    <a:srgbClr val="203864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Público.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0910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2774644" y="272614"/>
            <a:ext cx="4359523" cy="721021"/>
            <a:chOff x="0" y="0"/>
            <a:chExt cx="1931622" cy="28484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931622" cy="284848"/>
            </a:xfrm>
            <a:custGeom>
              <a:avLst/>
              <a:gdLst/>
              <a:ahLst/>
              <a:cxnLst/>
              <a:rect l="l" t="t" r="r" b="b"/>
              <a:pathLst>
                <a:path w="1931622" h="284848">
                  <a:moveTo>
                    <a:pt x="53836" y="0"/>
                  </a:moveTo>
                  <a:lnTo>
                    <a:pt x="1877786" y="0"/>
                  </a:lnTo>
                  <a:cubicBezTo>
                    <a:pt x="1907519" y="0"/>
                    <a:pt x="1931622" y="24103"/>
                    <a:pt x="1931622" y="53836"/>
                  </a:cubicBezTo>
                  <a:lnTo>
                    <a:pt x="1931622" y="231012"/>
                  </a:lnTo>
                  <a:cubicBezTo>
                    <a:pt x="1931622" y="245290"/>
                    <a:pt x="1925950" y="258984"/>
                    <a:pt x="1915854" y="269080"/>
                  </a:cubicBezTo>
                  <a:cubicBezTo>
                    <a:pt x="1905758" y="279176"/>
                    <a:pt x="1892064" y="284848"/>
                    <a:pt x="1877786" y="284848"/>
                  </a:cubicBezTo>
                  <a:lnTo>
                    <a:pt x="53836" y="284848"/>
                  </a:lnTo>
                  <a:cubicBezTo>
                    <a:pt x="39558" y="284848"/>
                    <a:pt x="25864" y="279176"/>
                    <a:pt x="15768" y="269080"/>
                  </a:cubicBezTo>
                  <a:cubicBezTo>
                    <a:pt x="5672" y="258984"/>
                    <a:pt x="0" y="245290"/>
                    <a:pt x="0" y="231012"/>
                  </a:cubicBezTo>
                  <a:lnTo>
                    <a:pt x="0" y="53836"/>
                  </a:lnTo>
                  <a:cubicBezTo>
                    <a:pt x="0" y="39558"/>
                    <a:pt x="5672" y="25864"/>
                    <a:pt x="15768" y="15768"/>
                  </a:cubicBezTo>
                  <a:cubicBezTo>
                    <a:pt x="25864" y="5672"/>
                    <a:pt x="39558" y="0"/>
                    <a:pt x="53836" y="0"/>
                  </a:cubicBezTo>
                  <a:close/>
                </a:path>
              </a:pathLst>
            </a:custGeom>
            <a:solidFill>
              <a:srgbClr val="0070C0"/>
            </a:solidFill>
          </p:spPr>
          <p:txBody>
            <a:bodyPr/>
            <a:lstStyle/>
            <a:p>
              <a:endParaRPr lang="es-CO" sz="1200" noProof="0" dirty="0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0"/>
              <a:ext cx="1931622" cy="28484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080"/>
                </a:lnSpc>
              </a:pPr>
              <a:endParaRPr lang="es-CO" sz="1200" noProof="0" dirty="0"/>
            </a:p>
          </p:txBody>
        </p:sp>
      </p:grpSp>
      <p:sp>
        <p:nvSpPr>
          <p:cNvPr id="6" name="Freeform 6"/>
          <p:cNvSpPr/>
          <p:nvPr/>
        </p:nvSpPr>
        <p:spPr>
          <a:xfrm>
            <a:off x="9195476" y="5566802"/>
            <a:ext cx="978451" cy="976239"/>
          </a:xfrm>
          <a:custGeom>
            <a:avLst/>
            <a:gdLst/>
            <a:ahLst/>
            <a:cxnLst/>
            <a:rect l="l" t="t" r="r" b="b"/>
            <a:pathLst>
              <a:path w="1852330" h="1852330">
                <a:moveTo>
                  <a:pt x="0" y="0"/>
                </a:moveTo>
                <a:lnTo>
                  <a:pt x="1852331" y="0"/>
                </a:lnTo>
                <a:lnTo>
                  <a:pt x="1852331" y="1852331"/>
                </a:lnTo>
                <a:lnTo>
                  <a:pt x="0" y="18523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CO" sz="1200" noProof="0" dirty="0"/>
          </a:p>
        </p:txBody>
      </p:sp>
      <p:sp>
        <p:nvSpPr>
          <p:cNvPr id="11" name="Freeform 11" descr="Un conjunto de letras negras en un fondo azul  Descripción generada automáticamente con confianza media"/>
          <p:cNvSpPr/>
          <p:nvPr/>
        </p:nvSpPr>
        <p:spPr>
          <a:xfrm rot="-2589908">
            <a:off x="9474854" y="5761407"/>
            <a:ext cx="345936" cy="202599"/>
          </a:xfrm>
          <a:custGeom>
            <a:avLst/>
            <a:gdLst/>
            <a:ahLst/>
            <a:cxnLst/>
            <a:rect l="l" t="t" r="r" b="b"/>
            <a:pathLst>
              <a:path w="693615" h="515672">
                <a:moveTo>
                  <a:pt x="0" y="0"/>
                </a:moveTo>
                <a:lnTo>
                  <a:pt x="693615" y="0"/>
                </a:lnTo>
                <a:lnTo>
                  <a:pt x="693615" y="515672"/>
                </a:lnTo>
                <a:lnTo>
                  <a:pt x="0" y="51567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 sz="1200" noProof="0" dirty="0"/>
          </a:p>
        </p:txBody>
      </p:sp>
      <p:sp>
        <p:nvSpPr>
          <p:cNvPr id="13" name="TextBox 13"/>
          <p:cNvSpPr txBox="1"/>
          <p:nvPr/>
        </p:nvSpPr>
        <p:spPr>
          <a:xfrm>
            <a:off x="4445329" y="343989"/>
            <a:ext cx="2038586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20"/>
              </a:lnSpc>
            </a:pPr>
            <a:r>
              <a:rPr lang="es-CO" sz="3600" noProof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Misión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530177" y="2398461"/>
            <a:ext cx="3844369" cy="2680221"/>
          </a:xfrm>
          <a:prstGeom prst="rect">
            <a:avLst/>
          </a:prstGeom>
          <a:ln w="9525">
            <a:solidFill>
              <a:srgbClr val="0070C0"/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919"/>
              </a:lnSpc>
            </a:pP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Formar con </a:t>
            </a:r>
            <a:r>
              <a:rPr lang="es-CO" sz="1400" b="1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alta calidad </a:t>
            </a: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servidores públicos y ciudadanos </a:t>
            </a:r>
            <a:r>
              <a:rPr lang="es-CO" sz="1400" b="1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éticos,</a:t>
            </a: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s-CO" sz="1400" b="1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empoderados, comprometidos</a:t>
            </a: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con la construcción de paz en sus territorios y con la justicia social, económica y ambiental, </a:t>
            </a:r>
            <a:r>
              <a:rPr lang="es-CO" sz="1400" b="1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generadores de conocimiento </a:t>
            </a: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en el campo de la administración pública y </a:t>
            </a:r>
            <a:r>
              <a:rPr lang="es-CO" sz="1400" b="1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capaces de consolidar ciudadanías e instituciones </a:t>
            </a: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que </a:t>
            </a:r>
            <a:r>
              <a:rPr lang="es-CO" sz="1400" b="1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transformen</a:t>
            </a: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positivamente las realidades locales, nacionales y globales. 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005B0EBD-E470-44C5-CD08-64C2989525A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72248" y="-17075"/>
            <a:ext cx="4319752" cy="1311924"/>
          </a:xfrm>
          <a:prstGeom prst="rect">
            <a:avLst/>
          </a:prstGeom>
        </p:spPr>
      </p:pic>
      <p:grpSp>
        <p:nvGrpSpPr>
          <p:cNvPr id="18" name="Grupo 17">
            <a:extLst>
              <a:ext uri="{FF2B5EF4-FFF2-40B4-BE49-F238E27FC236}">
                <a16:creationId xmlns:a16="http://schemas.microsoft.com/office/drawing/2014/main" id="{AD5DE7DB-1FBD-AC27-F1CF-67AA485E84C4}"/>
              </a:ext>
            </a:extLst>
          </p:cNvPr>
          <p:cNvGrpSpPr/>
          <p:nvPr/>
        </p:nvGrpSpPr>
        <p:grpSpPr>
          <a:xfrm>
            <a:off x="0" y="5894629"/>
            <a:ext cx="12192000" cy="1007318"/>
            <a:chOff x="0" y="5894629"/>
            <a:chExt cx="12192000" cy="1007318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5DCDFD3-E0E8-C113-F514-1FEA86C98083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 dirty="0"/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CA49013E-179A-1FC4-2FE4-8776FEA4FA07}"/>
                </a:ext>
              </a:extLst>
            </p:cNvPr>
            <p:cNvSpPr txBox="1"/>
            <p:nvPr/>
          </p:nvSpPr>
          <p:spPr>
            <a:xfrm>
              <a:off x="289523" y="6655726"/>
              <a:ext cx="30472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000" b="1" noProof="0" dirty="0">
                  <a:solidFill>
                    <a:schemeClr val="bg1"/>
                  </a:solidFill>
                  <a:latin typeface="Nunito Sans 7pt Normal" pitchFamily="2" charset="77"/>
                </a:rPr>
                <a:t>Subdirección Nacional Académica</a:t>
              </a:r>
              <a:endParaRPr lang="es-CO" sz="1100" b="1" noProof="0" dirty="0">
                <a:solidFill>
                  <a:schemeClr val="bg1"/>
                </a:solidFill>
                <a:latin typeface="Nunito Sans 7pt Normal" pitchFamily="2" charset="77"/>
              </a:endParaRPr>
            </a:p>
          </p:txBody>
        </p:sp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ECC16E96-E0D6-13CD-EB60-D7A0596658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B23C6621-BF73-AFB2-112F-6E151A8685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</p:grpSp>
      <p:pic>
        <p:nvPicPr>
          <p:cNvPr id="23" name="Imagen 22">
            <a:extLst>
              <a:ext uri="{FF2B5EF4-FFF2-40B4-BE49-F238E27FC236}">
                <a16:creationId xmlns:a16="http://schemas.microsoft.com/office/drawing/2014/main" id="{4C4E52CF-4903-2FA2-E898-A8F7161DC0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636812"/>
            <a:ext cx="7005605" cy="358577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2872990" y="232437"/>
            <a:ext cx="3948886" cy="721021"/>
            <a:chOff x="0" y="0"/>
            <a:chExt cx="1931622" cy="28484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31622" cy="284848"/>
            </a:xfrm>
            <a:custGeom>
              <a:avLst/>
              <a:gdLst/>
              <a:ahLst/>
              <a:cxnLst/>
              <a:rect l="l" t="t" r="r" b="b"/>
              <a:pathLst>
                <a:path w="1931622" h="284848">
                  <a:moveTo>
                    <a:pt x="53836" y="0"/>
                  </a:moveTo>
                  <a:lnTo>
                    <a:pt x="1877786" y="0"/>
                  </a:lnTo>
                  <a:cubicBezTo>
                    <a:pt x="1907519" y="0"/>
                    <a:pt x="1931622" y="24103"/>
                    <a:pt x="1931622" y="53836"/>
                  </a:cubicBezTo>
                  <a:lnTo>
                    <a:pt x="1931622" y="231012"/>
                  </a:lnTo>
                  <a:cubicBezTo>
                    <a:pt x="1931622" y="245290"/>
                    <a:pt x="1925950" y="258984"/>
                    <a:pt x="1915854" y="269080"/>
                  </a:cubicBezTo>
                  <a:cubicBezTo>
                    <a:pt x="1905758" y="279176"/>
                    <a:pt x="1892064" y="284848"/>
                    <a:pt x="1877786" y="284848"/>
                  </a:cubicBezTo>
                  <a:lnTo>
                    <a:pt x="53836" y="284848"/>
                  </a:lnTo>
                  <a:cubicBezTo>
                    <a:pt x="39558" y="284848"/>
                    <a:pt x="25864" y="279176"/>
                    <a:pt x="15768" y="269080"/>
                  </a:cubicBezTo>
                  <a:cubicBezTo>
                    <a:pt x="5672" y="258984"/>
                    <a:pt x="0" y="245290"/>
                    <a:pt x="0" y="231012"/>
                  </a:cubicBezTo>
                  <a:lnTo>
                    <a:pt x="0" y="53836"/>
                  </a:lnTo>
                  <a:cubicBezTo>
                    <a:pt x="0" y="39558"/>
                    <a:pt x="5672" y="25864"/>
                    <a:pt x="15768" y="15768"/>
                  </a:cubicBezTo>
                  <a:cubicBezTo>
                    <a:pt x="25864" y="5672"/>
                    <a:pt x="39558" y="0"/>
                    <a:pt x="53836" y="0"/>
                  </a:cubicBezTo>
                  <a:close/>
                </a:path>
              </a:pathLst>
            </a:custGeom>
            <a:solidFill>
              <a:srgbClr val="0070C0"/>
            </a:solidFill>
          </p:spPr>
          <p:txBody>
            <a:bodyPr/>
            <a:lstStyle/>
            <a:p>
              <a:endParaRPr lang="es-CO" sz="1200" noProof="0" dirty="0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0"/>
              <a:ext cx="1931622" cy="284848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080"/>
                </a:lnSpc>
              </a:pPr>
              <a:endParaRPr lang="es-CO" sz="1200" noProof="0" dirty="0"/>
            </a:p>
          </p:txBody>
        </p:sp>
      </p:grpSp>
      <p:sp>
        <p:nvSpPr>
          <p:cNvPr id="10" name="Freeform 10"/>
          <p:cNvSpPr/>
          <p:nvPr/>
        </p:nvSpPr>
        <p:spPr>
          <a:xfrm>
            <a:off x="8675582" y="5183572"/>
            <a:ext cx="981739" cy="924505"/>
          </a:xfrm>
          <a:custGeom>
            <a:avLst/>
            <a:gdLst/>
            <a:ahLst/>
            <a:cxnLst/>
            <a:rect l="l" t="t" r="r" b="b"/>
            <a:pathLst>
              <a:path w="1852330" h="1852330">
                <a:moveTo>
                  <a:pt x="0" y="0"/>
                </a:moveTo>
                <a:lnTo>
                  <a:pt x="1852330" y="0"/>
                </a:lnTo>
                <a:lnTo>
                  <a:pt x="1852330" y="1852331"/>
                </a:lnTo>
                <a:lnTo>
                  <a:pt x="0" y="18523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CO" sz="1200" noProof="0" dirty="0"/>
          </a:p>
        </p:txBody>
      </p:sp>
      <p:sp>
        <p:nvSpPr>
          <p:cNvPr id="12" name="Freeform 12" descr="Un conjunto de letras negras en un fondo azul  Descripción generada automáticamente con confianza media"/>
          <p:cNvSpPr/>
          <p:nvPr/>
        </p:nvSpPr>
        <p:spPr>
          <a:xfrm>
            <a:off x="9026175" y="5173608"/>
            <a:ext cx="280552" cy="210428"/>
          </a:xfrm>
          <a:custGeom>
            <a:avLst/>
            <a:gdLst/>
            <a:ahLst/>
            <a:cxnLst/>
            <a:rect l="l" t="t" r="r" b="b"/>
            <a:pathLst>
              <a:path w="501045" h="372504">
                <a:moveTo>
                  <a:pt x="0" y="0"/>
                </a:moveTo>
                <a:lnTo>
                  <a:pt x="501045" y="0"/>
                </a:lnTo>
                <a:lnTo>
                  <a:pt x="501045" y="372504"/>
                </a:lnTo>
                <a:lnTo>
                  <a:pt x="0" y="3725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 sz="1200" noProof="0" dirty="0"/>
          </a:p>
        </p:txBody>
      </p:sp>
      <p:sp>
        <p:nvSpPr>
          <p:cNvPr id="14" name="TextBox 14"/>
          <p:cNvSpPr txBox="1"/>
          <p:nvPr/>
        </p:nvSpPr>
        <p:spPr>
          <a:xfrm>
            <a:off x="3029414" y="317230"/>
            <a:ext cx="3636037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s-CO" sz="3600" noProof="0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Visión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7239786" y="2444268"/>
            <a:ext cx="4475749" cy="2176365"/>
          </a:xfrm>
          <a:prstGeom prst="rect">
            <a:avLst/>
          </a:prstGeom>
          <a:ln w="9525">
            <a:solidFill>
              <a:srgbClr val="0070C0"/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1919"/>
              </a:lnSpc>
            </a:pP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Ser, en 2033, una institución de </a:t>
            </a:r>
            <a:r>
              <a:rPr lang="es-CO" sz="1400" b="1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referencia global</a:t>
            </a: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en la </a:t>
            </a:r>
            <a:r>
              <a:rPr lang="es-CO" sz="1400" b="1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formación de funcionarios</a:t>
            </a: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, líder en la </a:t>
            </a:r>
            <a:r>
              <a:rPr lang="es-CO" sz="1400" b="1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generación de conocimiento </a:t>
            </a: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en el campo de la administración pública, con incidencia determinante en la </a:t>
            </a:r>
            <a:r>
              <a:rPr lang="es-CO" sz="1400" b="1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consecución de justicia social</a:t>
            </a: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, económica y ambiental a nivel local, nacional e internacional, y </a:t>
            </a:r>
            <a:r>
              <a:rPr lang="es-CO" sz="1400" b="1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aliada imprescindible del Estado colombiano</a:t>
            </a: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en la </a:t>
            </a:r>
            <a:r>
              <a:rPr lang="es-CO" sz="1400" b="1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construcción de paz </a:t>
            </a:r>
            <a:r>
              <a:rPr lang="es-CO" sz="1400" noProof="0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en todos sus territorios.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005B0EBD-E470-44C5-CD08-64C2989525A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72248" y="0"/>
            <a:ext cx="4319752" cy="1311924"/>
          </a:xfrm>
          <a:prstGeom prst="rect">
            <a:avLst/>
          </a:prstGeom>
        </p:spPr>
      </p:pic>
      <p:grpSp>
        <p:nvGrpSpPr>
          <p:cNvPr id="18" name="Grupo 17">
            <a:extLst>
              <a:ext uri="{FF2B5EF4-FFF2-40B4-BE49-F238E27FC236}">
                <a16:creationId xmlns:a16="http://schemas.microsoft.com/office/drawing/2014/main" id="{AD5DE7DB-1FBD-AC27-F1CF-67AA485E84C4}"/>
              </a:ext>
            </a:extLst>
          </p:cNvPr>
          <p:cNvGrpSpPr/>
          <p:nvPr/>
        </p:nvGrpSpPr>
        <p:grpSpPr>
          <a:xfrm>
            <a:off x="0" y="5894629"/>
            <a:ext cx="12192000" cy="1007318"/>
            <a:chOff x="0" y="5894629"/>
            <a:chExt cx="12192000" cy="1007318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95DCDFD3-E0E8-C113-F514-1FEA86C98083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 dirty="0"/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CA49013E-179A-1FC4-2FE4-8776FEA4FA07}"/>
                </a:ext>
              </a:extLst>
            </p:cNvPr>
            <p:cNvSpPr txBox="1"/>
            <p:nvPr/>
          </p:nvSpPr>
          <p:spPr>
            <a:xfrm>
              <a:off x="289523" y="6655726"/>
              <a:ext cx="30472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000" b="1" noProof="0" dirty="0">
                  <a:solidFill>
                    <a:schemeClr val="bg1"/>
                  </a:solidFill>
                  <a:latin typeface="Nunito Sans 7pt Normal" pitchFamily="2" charset="77"/>
                </a:rPr>
                <a:t>Subdirección Nacional Académica</a:t>
              </a:r>
              <a:endParaRPr lang="es-CO" sz="1100" b="1" noProof="0" dirty="0">
                <a:solidFill>
                  <a:schemeClr val="bg1"/>
                </a:solidFill>
                <a:latin typeface="Nunito Sans 7pt Normal" pitchFamily="2" charset="77"/>
              </a:endParaRPr>
            </a:p>
          </p:txBody>
        </p:sp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ECC16E96-E0D6-13CD-EB60-D7A0596658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B23C6621-BF73-AFB2-112F-6E151A8685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</p:grpSp>
      <p:pic>
        <p:nvPicPr>
          <p:cNvPr id="25" name="Imagen 24">
            <a:extLst>
              <a:ext uri="{FF2B5EF4-FFF2-40B4-BE49-F238E27FC236}">
                <a16:creationId xmlns:a16="http://schemas.microsoft.com/office/drawing/2014/main" id="{44821CB9-5317-00E4-6EEC-A4AAF9F3C3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1743" y="1318681"/>
            <a:ext cx="6944516" cy="442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45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765787" y="107317"/>
            <a:ext cx="3972215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s-CO" sz="3600" noProof="0" dirty="0">
                <a:solidFill>
                  <a:srgbClr val="203864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Organigrama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B8105AB-F8DC-8309-47C9-6CABF03029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grpSp>
        <p:nvGrpSpPr>
          <p:cNvPr id="6" name="Grupo 5">
            <a:extLst>
              <a:ext uri="{FF2B5EF4-FFF2-40B4-BE49-F238E27FC236}">
                <a16:creationId xmlns:a16="http://schemas.microsoft.com/office/drawing/2014/main" id="{F16E7E42-C11F-B6D8-7BDE-2E7C8F912E89}"/>
              </a:ext>
            </a:extLst>
          </p:cNvPr>
          <p:cNvGrpSpPr/>
          <p:nvPr/>
        </p:nvGrpSpPr>
        <p:grpSpPr>
          <a:xfrm>
            <a:off x="0" y="5894629"/>
            <a:ext cx="12192000" cy="1007318"/>
            <a:chOff x="0" y="5894629"/>
            <a:chExt cx="12192000" cy="1007318"/>
          </a:xfrm>
        </p:grpSpPr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1B03D92C-E05B-4429-284B-5551DD044C64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 dirty="0"/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7582842B-C73C-FAA6-AC61-4B7F689F24B9}"/>
                </a:ext>
              </a:extLst>
            </p:cNvPr>
            <p:cNvSpPr txBox="1"/>
            <p:nvPr/>
          </p:nvSpPr>
          <p:spPr>
            <a:xfrm>
              <a:off x="289523" y="6655726"/>
              <a:ext cx="30472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000" b="1" noProof="0" dirty="0">
                  <a:solidFill>
                    <a:schemeClr val="bg1"/>
                  </a:solidFill>
                  <a:latin typeface="Nunito Sans 7pt Normal" pitchFamily="2" charset="77"/>
                </a:rPr>
                <a:t>Subdirección Nacional Académica</a:t>
              </a:r>
              <a:endParaRPr lang="es-CO" sz="1100" b="1" noProof="0" dirty="0">
                <a:solidFill>
                  <a:schemeClr val="bg1"/>
                </a:solidFill>
                <a:latin typeface="Nunito Sans 7pt Normal" pitchFamily="2" charset="77"/>
              </a:endParaRPr>
            </a:p>
          </p:txBody>
        </p:sp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B39CE49-6D4D-69EC-E932-D86251F93D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1261359D-D2D3-F011-F8B6-8BAA2128C4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</p:grpSp>
      <p:pic>
        <p:nvPicPr>
          <p:cNvPr id="2" name="Imagen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2481" y="939177"/>
            <a:ext cx="9202437" cy="573699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B734FC0-48E2-FDD9-3ABA-773113C32D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B7323162-D03A-5795-428D-1E136B1C6D1C}"/>
              </a:ext>
            </a:extLst>
          </p:cNvPr>
          <p:cNvGrpSpPr/>
          <p:nvPr/>
        </p:nvGrpSpPr>
        <p:grpSpPr>
          <a:xfrm>
            <a:off x="0" y="5894629"/>
            <a:ext cx="12192000" cy="1007318"/>
            <a:chOff x="0" y="5894629"/>
            <a:chExt cx="12192000" cy="1007318"/>
          </a:xfrm>
        </p:grpSpPr>
        <p:sp>
          <p:nvSpPr>
            <p:cNvPr id="6" name="Rectángulo 5">
              <a:extLst>
                <a:ext uri="{FF2B5EF4-FFF2-40B4-BE49-F238E27FC236}">
                  <a16:creationId xmlns:a16="http://schemas.microsoft.com/office/drawing/2014/main" id="{4C204EC4-8D01-CE81-962D-D31B44F7DC58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C19B588A-FE12-279A-C991-106EE85E124B}"/>
                </a:ext>
              </a:extLst>
            </p:cNvPr>
            <p:cNvSpPr txBox="1"/>
            <p:nvPr/>
          </p:nvSpPr>
          <p:spPr>
            <a:xfrm>
              <a:off x="289523" y="6655726"/>
              <a:ext cx="1102291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000" b="1" dirty="0">
                  <a:solidFill>
                    <a:schemeClr val="bg1"/>
                  </a:solidFill>
                  <a:latin typeface="Nunito Sans 7pt Normal" pitchFamily="2" charset="77"/>
                </a:rPr>
                <a:t>Lugar de Desarrollo Neiva</a:t>
              </a:r>
              <a:endParaRPr lang="es-CO" sz="1100" b="1" dirty="0">
                <a:solidFill>
                  <a:schemeClr val="bg1"/>
                </a:solidFill>
                <a:latin typeface="Nunito Sans 7pt Normal" pitchFamily="2" charset="77"/>
              </a:endParaRPr>
            </a:p>
          </p:txBody>
        </p:sp>
        <p:pic>
          <p:nvPicPr>
            <p:cNvPr id="8" name="Imagen 7">
              <a:extLst>
                <a:ext uri="{FF2B5EF4-FFF2-40B4-BE49-F238E27FC236}">
                  <a16:creationId xmlns:a16="http://schemas.microsoft.com/office/drawing/2014/main" id="{A6B7F99F-2116-ACF1-96FD-4B37080FE2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08060453-1DF5-6562-FC99-F769093CC1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</p:grpSp>
      <p:pic>
        <p:nvPicPr>
          <p:cNvPr id="12" name="Imagen 11">
            <a:extLst>
              <a:ext uri="{FF2B5EF4-FFF2-40B4-BE49-F238E27FC236}">
                <a16:creationId xmlns:a16="http://schemas.microsoft.com/office/drawing/2014/main" id="{0C23FC3B-B009-BB28-59E0-75EDFEDB39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804224"/>
            <a:ext cx="8432800" cy="5621867"/>
          </a:xfrm>
          <a:prstGeom prst="rect">
            <a:avLst/>
          </a:prstGeom>
        </p:spPr>
      </p:pic>
      <p:sp>
        <p:nvSpPr>
          <p:cNvPr id="10" name="TextBox 4">
            <a:extLst>
              <a:ext uri="{FF2B5EF4-FFF2-40B4-BE49-F238E27FC236}">
                <a16:creationId xmlns:a16="http://schemas.microsoft.com/office/drawing/2014/main" id="{07D0213D-7F55-47FE-B9FA-46A567B2B4A3}"/>
              </a:ext>
            </a:extLst>
          </p:cNvPr>
          <p:cNvSpPr txBox="1"/>
          <p:nvPr/>
        </p:nvSpPr>
        <p:spPr>
          <a:xfrm>
            <a:off x="1569071" y="291538"/>
            <a:ext cx="8540129" cy="468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1"/>
              </a:lnSpc>
            </a:pPr>
            <a:r>
              <a:rPr lang="es-CO" sz="2933" spc="5" dirty="0">
                <a:solidFill>
                  <a:schemeClr val="accent1">
                    <a:lumMod val="50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Estructura Administrativa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140325" y="1136525"/>
            <a:ext cx="3223062" cy="885984"/>
            <a:chOff x="0" y="0"/>
            <a:chExt cx="6446123" cy="1771968"/>
          </a:xfrm>
        </p:grpSpPr>
        <p:sp>
          <p:nvSpPr>
            <p:cNvPr id="4" name="Freeform 4"/>
            <p:cNvSpPr/>
            <p:nvPr/>
          </p:nvSpPr>
          <p:spPr>
            <a:xfrm>
              <a:off x="25400" y="25400"/>
              <a:ext cx="6399911" cy="1698879"/>
            </a:xfrm>
            <a:custGeom>
              <a:avLst/>
              <a:gdLst/>
              <a:ahLst/>
              <a:cxnLst/>
              <a:rect l="l" t="t" r="r" b="b"/>
              <a:pathLst>
                <a:path w="6399911" h="1698879">
                  <a:moveTo>
                    <a:pt x="0" y="849376"/>
                  </a:moveTo>
                  <a:cubicBezTo>
                    <a:pt x="0" y="380238"/>
                    <a:pt x="393827" y="0"/>
                    <a:pt x="879602" y="0"/>
                  </a:cubicBezTo>
                  <a:lnTo>
                    <a:pt x="5520309" y="0"/>
                  </a:lnTo>
                  <a:cubicBezTo>
                    <a:pt x="6006084" y="0"/>
                    <a:pt x="6399911" y="380238"/>
                    <a:pt x="6399911" y="849376"/>
                  </a:cubicBezTo>
                  <a:cubicBezTo>
                    <a:pt x="6399911" y="1318514"/>
                    <a:pt x="6006084" y="1698752"/>
                    <a:pt x="5520309" y="1698752"/>
                  </a:cubicBezTo>
                  <a:lnTo>
                    <a:pt x="879602" y="1698752"/>
                  </a:lnTo>
                  <a:cubicBezTo>
                    <a:pt x="393827" y="1698879"/>
                    <a:pt x="0" y="1318514"/>
                    <a:pt x="0" y="849376"/>
                  </a:cubicBezTo>
                  <a:close/>
                </a:path>
              </a:pathLst>
            </a:custGeom>
            <a:solidFill>
              <a:srgbClr val="43438C">
                <a:alpha val="40000"/>
              </a:srgbClr>
            </a:solidFill>
          </p:spPr>
          <p:txBody>
            <a:bodyPr/>
            <a:lstStyle/>
            <a:p>
              <a:endParaRPr lang="es-CO" sz="1200" noProof="0" dirty="0"/>
            </a:p>
          </p:txBody>
        </p:sp>
        <p:sp>
          <p:nvSpPr>
            <p:cNvPr id="5" name="Freeform 5"/>
            <p:cNvSpPr/>
            <p:nvPr/>
          </p:nvSpPr>
          <p:spPr>
            <a:xfrm>
              <a:off x="0" y="0"/>
              <a:ext cx="6450711" cy="1749679"/>
            </a:xfrm>
            <a:custGeom>
              <a:avLst/>
              <a:gdLst/>
              <a:ahLst/>
              <a:cxnLst/>
              <a:rect l="l" t="t" r="r" b="b"/>
              <a:pathLst>
                <a:path w="6450711" h="1749679">
                  <a:moveTo>
                    <a:pt x="0" y="874776"/>
                  </a:moveTo>
                  <a:cubicBezTo>
                    <a:pt x="0" y="390779"/>
                    <a:pt x="406019" y="0"/>
                    <a:pt x="905002" y="0"/>
                  </a:cubicBezTo>
                  <a:lnTo>
                    <a:pt x="5545709" y="0"/>
                  </a:lnTo>
                  <a:lnTo>
                    <a:pt x="5545709" y="25400"/>
                  </a:lnTo>
                  <a:lnTo>
                    <a:pt x="5545709" y="0"/>
                  </a:lnTo>
                  <a:cubicBezTo>
                    <a:pt x="6044692" y="0"/>
                    <a:pt x="6450711" y="390779"/>
                    <a:pt x="6450711" y="874776"/>
                  </a:cubicBezTo>
                  <a:lnTo>
                    <a:pt x="6425311" y="874776"/>
                  </a:lnTo>
                  <a:lnTo>
                    <a:pt x="6450711" y="874776"/>
                  </a:lnTo>
                  <a:lnTo>
                    <a:pt x="6425311" y="874776"/>
                  </a:lnTo>
                  <a:lnTo>
                    <a:pt x="6450711" y="874776"/>
                  </a:lnTo>
                  <a:cubicBezTo>
                    <a:pt x="6450711" y="1358773"/>
                    <a:pt x="6044692" y="1749552"/>
                    <a:pt x="5545709" y="1749552"/>
                  </a:cubicBezTo>
                  <a:lnTo>
                    <a:pt x="5545709" y="1724152"/>
                  </a:lnTo>
                  <a:lnTo>
                    <a:pt x="5545709" y="1749552"/>
                  </a:lnTo>
                  <a:lnTo>
                    <a:pt x="905002" y="1749552"/>
                  </a:lnTo>
                  <a:lnTo>
                    <a:pt x="905002" y="1724152"/>
                  </a:lnTo>
                  <a:lnTo>
                    <a:pt x="905002" y="1749552"/>
                  </a:lnTo>
                  <a:cubicBezTo>
                    <a:pt x="406019" y="1749679"/>
                    <a:pt x="0" y="1358773"/>
                    <a:pt x="0" y="874776"/>
                  </a:cubicBezTo>
                  <a:lnTo>
                    <a:pt x="25400" y="874776"/>
                  </a:lnTo>
                  <a:lnTo>
                    <a:pt x="0" y="874776"/>
                  </a:lnTo>
                  <a:moveTo>
                    <a:pt x="50800" y="874776"/>
                  </a:moveTo>
                  <a:lnTo>
                    <a:pt x="25400" y="874776"/>
                  </a:lnTo>
                  <a:lnTo>
                    <a:pt x="50800" y="874776"/>
                  </a:lnTo>
                  <a:cubicBezTo>
                    <a:pt x="50800" y="1329055"/>
                    <a:pt x="432435" y="1698752"/>
                    <a:pt x="905002" y="1698752"/>
                  </a:cubicBezTo>
                  <a:lnTo>
                    <a:pt x="5545709" y="1698752"/>
                  </a:lnTo>
                  <a:cubicBezTo>
                    <a:pt x="6018276" y="1698752"/>
                    <a:pt x="6399911" y="1329055"/>
                    <a:pt x="6399911" y="874776"/>
                  </a:cubicBezTo>
                  <a:cubicBezTo>
                    <a:pt x="6399911" y="420497"/>
                    <a:pt x="6018276" y="50800"/>
                    <a:pt x="5545709" y="50800"/>
                  </a:cubicBezTo>
                  <a:lnTo>
                    <a:pt x="905002" y="50800"/>
                  </a:lnTo>
                  <a:lnTo>
                    <a:pt x="905002" y="25400"/>
                  </a:lnTo>
                  <a:lnTo>
                    <a:pt x="905002" y="50800"/>
                  </a:lnTo>
                  <a:cubicBezTo>
                    <a:pt x="432435" y="50800"/>
                    <a:pt x="50800" y="420497"/>
                    <a:pt x="50800" y="874776"/>
                  </a:cubicBezTo>
                  <a:close/>
                </a:path>
              </a:pathLst>
            </a:custGeom>
            <a:solidFill>
              <a:srgbClr val="43438C">
                <a:alpha val="40000"/>
              </a:srgbClr>
            </a:solidFill>
          </p:spPr>
          <p:txBody>
            <a:bodyPr/>
            <a:lstStyle/>
            <a:p>
              <a:endParaRPr lang="es-CO" sz="1200" noProof="0" dirty="0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562995" y="1291910"/>
            <a:ext cx="2593372" cy="681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59"/>
              </a:lnSpc>
            </a:pPr>
            <a:r>
              <a:rPr lang="es-CO" sz="1466" spc="2" noProof="0" dirty="0">
                <a:solidFill>
                  <a:srgbClr val="0033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Excelencia académica y transformaciones para la vida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198235" y="2416890"/>
            <a:ext cx="3151184" cy="959878"/>
            <a:chOff x="0" y="0"/>
            <a:chExt cx="6302367" cy="1919756"/>
          </a:xfrm>
        </p:grpSpPr>
        <p:sp>
          <p:nvSpPr>
            <p:cNvPr id="8" name="Freeform 8"/>
            <p:cNvSpPr/>
            <p:nvPr/>
          </p:nvSpPr>
          <p:spPr>
            <a:xfrm>
              <a:off x="25400" y="25400"/>
              <a:ext cx="6257163" cy="1840484"/>
            </a:xfrm>
            <a:custGeom>
              <a:avLst/>
              <a:gdLst/>
              <a:ahLst/>
              <a:cxnLst/>
              <a:rect l="l" t="t" r="r" b="b"/>
              <a:pathLst>
                <a:path w="6257163" h="1840484">
                  <a:moveTo>
                    <a:pt x="0" y="920242"/>
                  </a:moveTo>
                  <a:cubicBezTo>
                    <a:pt x="0" y="411988"/>
                    <a:pt x="426720" y="0"/>
                    <a:pt x="953008" y="0"/>
                  </a:cubicBezTo>
                  <a:lnTo>
                    <a:pt x="5304155" y="0"/>
                  </a:lnTo>
                  <a:cubicBezTo>
                    <a:pt x="5830443" y="0"/>
                    <a:pt x="6257163" y="411988"/>
                    <a:pt x="6257163" y="920242"/>
                  </a:cubicBezTo>
                  <a:cubicBezTo>
                    <a:pt x="6257163" y="1428496"/>
                    <a:pt x="5830443" y="1840484"/>
                    <a:pt x="5304155" y="1840484"/>
                  </a:cubicBezTo>
                  <a:lnTo>
                    <a:pt x="953008" y="1840484"/>
                  </a:lnTo>
                  <a:cubicBezTo>
                    <a:pt x="426720" y="1840484"/>
                    <a:pt x="0" y="1428496"/>
                    <a:pt x="0" y="920242"/>
                  </a:cubicBezTo>
                  <a:close/>
                </a:path>
              </a:pathLst>
            </a:custGeom>
            <a:solidFill>
              <a:srgbClr val="685624">
                <a:alpha val="22745"/>
              </a:srgbClr>
            </a:solidFill>
          </p:spPr>
          <p:txBody>
            <a:bodyPr/>
            <a:lstStyle/>
            <a:p>
              <a:endParaRPr lang="es-CO" sz="1200" noProof="0" dirty="0"/>
            </a:p>
          </p:txBody>
        </p:sp>
        <p:sp>
          <p:nvSpPr>
            <p:cNvPr id="9" name="Freeform 9"/>
            <p:cNvSpPr/>
            <p:nvPr/>
          </p:nvSpPr>
          <p:spPr>
            <a:xfrm>
              <a:off x="0" y="0"/>
              <a:ext cx="6307963" cy="1891284"/>
            </a:xfrm>
            <a:custGeom>
              <a:avLst/>
              <a:gdLst/>
              <a:ahLst/>
              <a:cxnLst/>
              <a:rect l="l" t="t" r="r" b="b"/>
              <a:pathLst>
                <a:path w="6307963" h="1891284">
                  <a:moveTo>
                    <a:pt x="0" y="945642"/>
                  </a:moveTo>
                  <a:cubicBezTo>
                    <a:pt x="0" y="422529"/>
                    <a:pt x="438912" y="0"/>
                    <a:pt x="978408" y="0"/>
                  </a:cubicBezTo>
                  <a:lnTo>
                    <a:pt x="5329555" y="0"/>
                  </a:lnTo>
                  <a:lnTo>
                    <a:pt x="5329555" y="25400"/>
                  </a:lnTo>
                  <a:lnTo>
                    <a:pt x="5329555" y="0"/>
                  </a:lnTo>
                  <a:cubicBezTo>
                    <a:pt x="5869051" y="0"/>
                    <a:pt x="6307963" y="422529"/>
                    <a:pt x="6307963" y="945642"/>
                  </a:cubicBezTo>
                  <a:lnTo>
                    <a:pt x="6282563" y="945642"/>
                  </a:lnTo>
                  <a:lnTo>
                    <a:pt x="6307963" y="945642"/>
                  </a:lnTo>
                  <a:lnTo>
                    <a:pt x="6282563" y="945642"/>
                  </a:lnTo>
                  <a:lnTo>
                    <a:pt x="6307963" y="945642"/>
                  </a:lnTo>
                  <a:cubicBezTo>
                    <a:pt x="6307963" y="1468755"/>
                    <a:pt x="5869051" y="1891284"/>
                    <a:pt x="5329555" y="1891284"/>
                  </a:cubicBezTo>
                  <a:lnTo>
                    <a:pt x="5329555" y="1865884"/>
                  </a:lnTo>
                  <a:lnTo>
                    <a:pt x="5329555" y="1891284"/>
                  </a:lnTo>
                  <a:lnTo>
                    <a:pt x="978408" y="1891284"/>
                  </a:lnTo>
                  <a:lnTo>
                    <a:pt x="978408" y="1865884"/>
                  </a:lnTo>
                  <a:lnTo>
                    <a:pt x="978408" y="1891284"/>
                  </a:lnTo>
                  <a:cubicBezTo>
                    <a:pt x="438912" y="1891284"/>
                    <a:pt x="0" y="1468755"/>
                    <a:pt x="0" y="945642"/>
                  </a:cubicBezTo>
                  <a:cubicBezTo>
                    <a:pt x="0" y="940816"/>
                    <a:pt x="1397" y="935990"/>
                    <a:pt x="4064" y="931926"/>
                  </a:cubicBezTo>
                  <a:lnTo>
                    <a:pt x="25400" y="945642"/>
                  </a:lnTo>
                  <a:lnTo>
                    <a:pt x="0" y="945642"/>
                  </a:lnTo>
                  <a:moveTo>
                    <a:pt x="50800" y="945642"/>
                  </a:moveTo>
                  <a:cubicBezTo>
                    <a:pt x="50800" y="950468"/>
                    <a:pt x="49403" y="955294"/>
                    <a:pt x="46736" y="959358"/>
                  </a:cubicBezTo>
                  <a:lnTo>
                    <a:pt x="25400" y="945642"/>
                  </a:lnTo>
                  <a:lnTo>
                    <a:pt x="50800" y="945642"/>
                  </a:lnTo>
                  <a:cubicBezTo>
                    <a:pt x="50800" y="1439037"/>
                    <a:pt x="465201" y="1840484"/>
                    <a:pt x="978408" y="1840484"/>
                  </a:cubicBezTo>
                  <a:lnTo>
                    <a:pt x="5329555" y="1840484"/>
                  </a:lnTo>
                  <a:cubicBezTo>
                    <a:pt x="5842762" y="1840484"/>
                    <a:pt x="6257163" y="1439037"/>
                    <a:pt x="6257163" y="945642"/>
                  </a:cubicBezTo>
                  <a:cubicBezTo>
                    <a:pt x="6257163" y="452247"/>
                    <a:pt x="5842762" y="50800"/>
                    <a:pt x="5329555" y="50800"/>
                  </a:cubicBezTo>
                  <a:lnTo>
                    <a:pt x="978408" y="50800"/>
                  </a:lnTo>
                  <a:lnTo>
                    <a:pt x="978408" y="25400"/>
                  </a:lnTo>
                  <a:lnTo>
                    <a:pt x="978408" y="50800"/>
                  </a:lnTo>
                  <a:cubicBezTo>
                    <a:pt x="465201" y="50800"/>
                    <a:pt x="50800" y="452247"/>
                    <a:pt x="50800" y="945642"/>
                  </a:cubicBezTo>
                  <a:close/>
                </a:path>
              </a:pathLst>
            </a:custGeom>
            <a:solidFill>
              <a:srgbClr val="685624">
                <a:alpha val="22745"/>
              </a:srgbClr>
            </a:solidFill>
          </p:spPr>
          <p:txBody>
            <a:bodyPr/>
            <a:lstStyle/>
            <a:p>
              <a:endParaRPr lang="es-CO" sz="1200" noProof="0" dirty="0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337867" y="4919096"/>
            <a:ext cx="3085897" cy="932935"/>
            <a:chOff x="0" y="0"/>
            <a:chExt cx="6171794" cy="1865869"/>
          </a:xfrm>
        </p:grpSpPr>
        <p:sp>
          <p:nvSpPr>
            <p:cNvPr id="11" name="Freeform 11"/>
            <p:cNvSpPr/>
            <p:nvPr/>
          </p:nvSpPr>
          <p:spPr>
            <a:xfrm>
              <a:off x="25400" y="25400"/>
              <a:ext cx="6127496" cy="1788922"/>
            </a:xfrm>
            <a:custGeom>
              <a:avLst/>
              <a:gdLst/>
              <a:ahLst/>
              <a:cxnLst/>
              <a:rect l="l" t="t" r="r" b="b"/>
              <a:pathLst>
                <a:path w="6127496" h="1788922">
                  <a:moveTo>
                    <a:pt x="0" y="894461"/>
                  </a:moveTo>
                  <a:cubicBezTo>
                    <a:pt x="0" y="400431"/>
                    <a:pt x="414655" y="0"/>
                    <a:pt x="926211" y="0"/>
                  </a:cubicBezTo>
                  <a:lnTo>
                    <a:pt x="5201285" y="0"/>
                  </a:lnTo>
                  <a:cubicBezTo>
                    <a:pt x="5712841" y="0"/>
                    <a:pt x="6127496" y="400431"/>
                    <a:pt x="6127496" y="894461"/>
                  </a:cubicBezTo>
                  <a:cubicBezTo>
                    <a:pt x="6127496" y="1388491"/>
                    <a:pt x="5712841" y="1788922"/>
                    <a:pt x="5201285" y="1788922"/>
                  </a:cubicBezTo>
                  <a:lnTo>
                    <a:pt x="926211" y="1788922"/>
                  </a:lnTo>
                  <a:cubicBezTo>
                    <a:pt x="414655" y="1788922"/>
                    <a:pt x="0" y="1388364"/>
                    <a:pt x="0" y="894461"/>
                  </a:cubicBezTo>
                  <a:close/>
                </a:path>
              </a:pathLst>
            </a:custGeom>
            <a:solidFill>
              <a:srgbClr val="52B16D">
                <a:alpha val="37647"/>
              </a:srgbClr>
            </a:solidFill>
          </p:spPr>
          <p:txBody>
            <a:bodyPr/>
            <a:lstStyle/>
            <a:p>
              <a:endParaRPr lang="es-CO" sz="1200" noProof="0" dirty="0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0" y="0"/>
              <a:ext cx="6178296" cy="1839722"/>
            </a:xfrm>
            <a:custGeom>
              <a:avLst/>
              <a:gdLst/>
              <a:ahLst/>
              <a:cxnLst/>
              <a:rect l="l" t="t" r="r" b="b"/>
              <a:pathLst>
                <a:path w="6178296" h="1839722">
                  <a:moveTo>
                    <a:pt x="0" y="919861"/>
                  </a:moveTo>
                  <a:cubicBezTo>
                    <a:pt x="0" y="410972"/>
                    <a:pt x="426974" y="0"/>
                    <a:pt x="951611" y="0"/>
                  </a:cubicBezTo>
                  <a:lnTo>
                    <a:pt x="5226685" y="0"/>
                  </a:lnTo>
                  <a:lnTo>
                    <a:pt x="5226685" y="25400"/>
                  </a:lnTo>
                  <a:lnTo>
                    <a:pt x="5226685" y="0"/>
                  </a:lnTo>
                  <a:cubicBezTo>
                    <a:pt x="5751449" y="0"/>
                    <a:pt x="6178296" y="410972"/>
                    <a:pt x="6178296" y="919861"/>
                  </a:cubicBezTo>
                  <a:lnTo>
                    <a:pt x="6152896" y="919861"/>
                  </a:lnTo>
                  <a:lnTo>
                    <a:pt x="6178296" y="919861"/>
                  </a:lnTo>
                  <a:lnTo>
                    <a:pt x="6152896" y="919861"/>
                  </a:lnTo>
                  <a:lnTo>
                    <a:pt x="6178296" y="919861"/>
                  </a:lnTo>
                  <a:cubicBezTo>
                    <a:pt x="6178296" y="1428750"/>
                    <a:pt x="5751322" y="1839722"/>
                    <a:pt x="5226685" y="1839722"/>
                  </a:cubicBezTo>
                  <a:lnTo>
                    <a:pt x="5226685" y="1814322"/>
                  </a:lnTo>
                  <a:lnTo>
                    <a:pt x="5226685" y="1839722"/>
                  </a:lnTo>
                  <a:lnTo>
                    <a:pt x="951611" y="1839722"/>
                  </a:lnTo>
                  <a:lnTo>
                    <a:pt x="951611" y="1814322"/>
                  </a:lnTo>
                  <a:lnTo>
                    <a:pt x="951611" y="1839722"/>
                  </a:lnTo>
                  <a:cubicBezTo>
                    <a:pt x="426974" y="1839722"/>
                    <a:pt x="0" y="1428623"/>
                    <a:pt x="0" y="919861"/>
                  </a:cubicBezTo>
                  <a:lnTo>
                    <a:pt x="25400" y="919861"/>
                  </a:lnTo>
                  <a:lnTo>
                    <a:pt x="0" y="919861"/>
                  </a:lnTo>
                  <a:moveTo>
                    <a:pt x="50800" y="919861"/>
                  </a:moveTo>
                  <a:lnTo>
                    <a:pt x="25400" y="919861"/>
                  </a:lnTo>
                  <a:lnTo>
                    <a:pt x="50800" y="919861"/>
                  </a:lnTo>
                  <a:cubicBezTo>
                    <a:pt x="50800" y="1399032"/>
                    <a:pt x="453263" y="1788922"/>
                    <a:pt x="951611" y="1788922"/>
                  </a:cubicBezTo>
                  <a:lnTo>
                    <a:pt x="5226685" y="1788922"/>
                  </a:lnTo>
                  <a:cubicBezTo>
                    <a:pt x="5725033" y="1788922"/>
                    <a:pt x="6127496" y="1399032"/>
                    <a:pt x="6127496" y="919861"/>
                  </a:cubicBezTo>
                  <a:cubicBezTo>
                    <a:pt x="6127496" y="440690"/>
                    <a:pt x="5725033" y="50800"/>
                    <a:pt x="5226685" y="50800"/>
                  </a:cubicBezTo>
                  <a:lnTo>
                    <a:pt x="951611" y="50800"/>
                  </a:lnTo>
                  <a:lnTo>
                    <a:pt x="951611" y="25400"/>
                  </a:lnTo>
                  <a:lnTo>
                    <a:pt x="951611" y="50800"/>
                  </a:lnTo>
                  <a:cubicBezTo>
                    <a:pt x="453263" y="50800"/>
                    <a:pt x="50800" y="440690"/>
                    <a:pt x="50800" y="919861"/>
                  </a:cubicBezTo>
                  <a:close/>
                </a:path>
              </a:pathLst>
            </a:custGeom>
            <a:solidFill>
              <a:srgbClr val="53B76F">
                <a:alpha val="37647"/>
              </a:srgbClr>
            </a:solidFill>
          </p:spPr>
          <p:txBody>
            <a:bodyPr/>
            <a:lstStyle/>
            <a:p>
              <a:endParaRPr lang="es-CO" sz="1200" noProof="0" dirty="0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210935" y="3768057"/>
            <a:ext cx="3185279" cy="932936"/>
            <a:chOff x="0" y="0"/>
            <a:chExt cx="6370558" cy="1865872"/>
          </a:xfrm>
        </p:grpSpPr>
        <p:sp>
          <p:nvSpPr>
            <p:cNvPr id="14" name="Freeform 14"/>
            <p:cNvSpPr/>
            <p:nvPr/>
          </p:nvSpPr>
          <p:spPr>
            <a:xfrm>
              <a:off x="25400" y="25400"/>
              <a:ext cx="6324854" cy="1788922"/>
            </a:xfrm>
            <a:custGeom>
              <a:avLst/>
              <a:gdLst/>
              <a:ahLst/>
              <a:cxnLst/>
              <a:rect l="l" t="t" r="r" b="b"/>
              <a:pathLst>
                <a:path w="6324854" h="1788922">
                  <a:moveTo>
                    <a:pt x="0" y="894461"/>
                  </a:moveTo>
                  <a:cubicBezTo>
                    <a:pt x="0" y="400431"/>
                    <a:pt x="414655" y="0"/>
                    <a:pt x="926211" y="0"/>
                  </a:cubicBezTo>
                  <a:lnTo>
                    <a:pt x="5398643" y="0"/>
                  </a:lnTo>
                  <a:cubicBezTo>
                    <a:pt x="5910199" y="0"/>
                    <a:pt x="6324854" y="400431"/>
                    <a:pt x="6324854" y="894461"/>
                  </a:cubicBezTo>
                  <a:cubicBezTo>
                    <a:pt x="6324854" y="1388491"/>
                    <a:pt x="5910199" y="1788922"/>
                    <a:pt x="5398643" y="1788922"/>
                  </a:cubicBezTo>
                  <a:lnTo>
                    <a:pt x="926211" y="1788922"/>
                  </a:lnTo>
                  <a:cubicBezTo>
                    <a:pt x="414655" y="1788922"/>
                    <a:pt x="0" y="1388364"/>
                    <a:pt x="0" y="894461"/>
                  </a:cubicBezTo>
                  <a:close/>
                </a:path>
              </a:pathLst>
            </a:custGeom>
            <a:solidFill>
              <a:srgbClr val="E1265F">
                <a:alpha val="33725"/>
              </a:srgbClr>
            </a:solidFill>
          </p:spPr>
          <p:txBody>
            <a:bodyPr/>
            <a:lstStyle/>
            <a:p>
              <a:endParaRPr lang="es-CO" sz="1200" noProof="0" dirty="0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0"/>
              <a:ext cx="6375654" cy="1839722"/>
            </a:xfrm>
            <a:custGeom>
              <a:avLst/>
              <a:gdLst/>
              <a:ahLst/>
              <a:cxnLst/>
              <a:rect l="l" t="t" r="r" b="b"/>
              <a:pathLst>
                <a:path w="6375654" h="1839722">
                  <a:moveTo>
                    <a:pt x="0" y="919861"/>
                  </a:moveTo>
                  <a:cubicBezTo>
                    <a:pt x="0" y="410972"/>
                    <a:pt x="426974" y="0"/>
                    <a:pt x="951611" y="0"/>
                  </a:cubicBezTo>
                  <a:lnTo>
                    <a:pt x="5424043" y="0"/>
                  </a:lnTo>
                  <a:lnTo>
                    <a:pt x="5424043" y="25400"/>
                  </a:lnTo>
                  <a:lnTo>
                    <a:pt x="5424043" y="0"/>
                  </a:lnTo>
                  <a:cubicBezTo>
                    <a:pt x="5948807" y="0"/>
                    <a:pt x="6375654" y="410972"/>
                    <a:pt x="6375654" y="919861"/>
                  </a:cubicBezTo>
                  <a:lnTo>
                    <a:pt x="6350254" y="919861"/>
                  </a:lnTo>
                  <a:lnTo>
                    <a:pt x="6375654" y="919861"/>
                  </a:lnTo>
                  <a:lnTo>
                    <a:pt x="6350254" y="919861"/>
                  </a:lnTo>
                  <a:lnTo>
                    <a:pt x="6375654" y="919861"/>
                  </a:lnTo>
                  <a:cubicBezTo>
                    <a:pt x="6375654" y="1428750"/>
                    <a:pt x="5948680" y="1839722"/>
                    <a:pt x="5424043" y="1839722"/>
                  </a:cubicBezTo>
                  <a:lnTo>
                    <a:pt x="5424043" y="1814322"/>
                  </a:lnTo>
                  <a:lnTo>
                    <a:pt x="5424043" y="1839722"/>
                  </a:lnTo>
                  <a:lnTo>
                    <a:pt x="951611" y="1839722"/>
                  </a:lnTo>
                  <a:lnTo>
                    <a:pt x="951611" y="1814322"/>
                  </a:lnTo>
                  <a:lnTo>
                    <a:pt x="951611" y="1839722"/>
                  </a:lnTo>
                  <a:cubicBezTo>
                    <a:pt x="426974" y="1839722"/>
                    <a:pt x="0" y="1428623"/>
                    <a:pt x="0" y="919861"/>
                  </a:cubicBezTo>
                  <a:moveTo>
                    <a:pt x="50800" y="919861"/>
                  </a:moveTo>
                  <a:lnTo>
                    <a:pt x="25400" y="919861"/>
                  </a:lnTo>
                  <a:lnTo>
                    <a:pt x="50800" y="919861"/>
                  </a:lnTo>
                  <a:cubicBezTo>
                    <a:pt x="50800" y="1399032"/>
                    <a:pt x="453263" y="1788922"/>
                    <a:pt x="951611" y="1788922"/>
                  </a:cubicBezTo>
                  <a:lnTo>
                    <a:pt x="5424043" y="1788922"/>
                  </a:lnTo>
                  <a:cubicBezTo>
                    <a:pt x="5922391" y="1788922"/>
                    <a:pt x="6324854" y="1399032"/>
                    <a:pt x="6324854" y="919861"/>
                  </a:cubicBezTo>
                  <a:cubicBezTo>
                    <a:pt x="6324854" y="440690"/>
                    <a:pt x="5922391" y="50800"/>
                    <a:pt x="5424043" y="50800"/>
                  </a:cubicBezTo>
                  <a:lnTo>
                    <a:pt x="951611" y="50800"/>
                  </a:lnTo>
                  <a:lnTo>
                    <a:pt x="951611" y="25400"/>
                  </a:lnTo>
                  <a:lnTo>
                    <a:pt x="951611" y="50800"/>
                  </a:lnTo>
                  <a:cubicBezTo>
                    <a:pt x="453263" y="50800"/>
                    <a:pt x="50800" y="440690"/>
                    <a:pt x="50800" y="919861"/>
                  </a:cubicBezTo>
                  <a:close/>
                </a:path>
              </a:pathLst>
            </a:custGeom>
            <a:solidFill>
              <a:srgbClr val="E5194E">
                <a:alpha val="33725"/>
              </a:srgbClr>
            </a:solidFill>
          </p:spPr>
          <p:txBody>
            <a:bodyPr/>
            <a:lstStyle/>
            <a:p>
              <a:endParaRPr lang="es-CO" sz="1200" noProof="0" dirty="0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404712" y="1080361"/>
            <a:ext cx="7399595" cy="979508"/>
            <a:chOff x="0" y="0"/>
            <a:chExt cx="14799190" cy="1959016"/>
          </a:xfrm>
        </p:grpSpPr>
        <p:sp>
          <p:nvSpPr>
            <p:cNvPr id="17" name="Freeform 17"/>
            <p:cNvSpPr/>
            <p:nvPr/>
          </p:nvSpPr>
          <p:spPr>
            <a:xfrm>
              <a:off x="25400" y="25400"/>
              <a:ext cx="14748383" cy="1908302"/>
            </a:xfrm>
            <a:custGeom>
              <a:avLst/>
              <a:gdLst/>
              <a:ahLst/>
              <a:cxnLst/>
              <a:rect l="l" t="t" r="r" b="b"/>
              <a:pathLst>
                <a:path w="14748383" h="1908302">
                  <a:moveTo>
                    <a:pt x="0" y="954151"/>
                  </a:moveTo>
                  <a:cubicBezTo>
                    <a:pt x="0" y="427228"/>
                    <a:pt x="437007" y="0"/>
                    <a:pt x="976122" y="0"/>
                  </a:cubicBezTo>
                  <a:lnTo>
                    <a:pt x="13772262" y="0"/>
                  </a:lnTo>
                  <a:cubicBezTo>
                    <a:pt x="14311376" y="0"/>
                    <a:pt x="14748383" y="427228"/>
                    <a:pt x="14748383" y="954151"/>
                  </a:cubicBezTo>
                  <a:cubicBezTo>
                    <a:pt x="14748383" y="1481074"/>
                    <a:pt x="14311376" y="1908302"/>
                    <a:pt x="13772262" y="1908302"/>
                  </a:cubicBezTo>
                  <a:lnTo>
                    <a:pt x="976122" y="1908302"/>
                  </a:lnTo>
                  <a:cubicBezTo>
                    <a:pt x="437007" y="1908175"/>
                    <a:pt x="0" y="1481074"/>
                    <a:pt x="0" y="95415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 sz="1200" noProof="0" dirty="0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0" y="0"/>
              <a:ext cx="14799183" cy="1959102"/>
            </a:xfrm>
            <a:custGeom>
              <a:avLst/>
              <a:gdLst/>
              <a:ahLst/>
              <a:cxnLst/>
              <a:rect l="l" t="t" r="r" b="b"/>
              <a:pathLst>
                <a:path w="14799183" h="1959102">
                  <a:moveTo>
                    <a:pt x="0" y="979551"/>
                  </a:moveTo>
                  <a:cubicBezTo>
                    <a:pt x="0" y="438023"/>
                    <a:pt x="448945" y="0"/>
                    <a:pt x="1001522" y="0"/>
                  </a:cubicBezTo>
                  <a:lnTo>
                    <a:pt x="13797662" y="0"/>
                  </a:lnTo>
                  <a:lnTo>
                    <a:pt x="13797662" y="25400"/>
                  </a:lnTo>
                  <a:lnTo>
                    <a:pt x="13797662" y="0"/>
                  </a:lnTo>
                  <a:cubicBezTo>
                    <a:pt x="14350239" y="0"/>
                    <a:pt x="14799183" y="438023"/>
                    <a:pt x="14799183" y="979551"/>
                  </a:cubicBezTo>
                  <a:lnTo>
                    <a:pt x="14773783" y="979551"/>
                  </a:lnTo>
                  <a:lnTo>
                    <a:pt x="14799183" y="979551"/>
                  </a:lnTo>
                  <a:lnTo>
                    <a:pt x="14773783" y="979551"/>
                  </a:lnTo>
                  <a:lnTo>
                    <a:pt x="14799183" y="979551"/>
                  </a:lnTo>
                  <a:cubicBezTo>
                    <a:pt x="14799183" y="1521079"/>
                    <a:pt x="14350239" y="1959102"/>
                    <a:pt x="13797662" y="1959102"/>
                  </a:cubicBezTo>
                  <a:lnTo>
                    <a:pt x="13797662" y="1933702"/>
                  </a:lnTo>
                  <a:lnTo>
                    <a:pt x="13797662" y="1959102"/>
                  </a:lnTo>
                  <a:lnTo>
                    <a:pt x="1001522" y="1959102"/>
                  </a:lnTo>
                  <a:lnTo>
                    <a:pt x="1001522" y="1933702"/>
                  </a:lnTo>
                  <a:lnTo>
                    <a:pt x="1001522" y="1959102"/>
                  </a:lnTo>
                  <a:cubicBezTo>
                    <a:pt x="448945" y="1958975"/>
                    <a:pt x="0" y="1521079"/>
                    <a:pt x="0" y="979551"/>
                  </a:cubicBezTo>
                  <a:cubicBezTo>
                    <a:pt x="0" y="965581"/>
                    <a:pt x="11430" y="954151"/>
                    <a:pt x="25400" y="954151"/>
                  </a:cubicBezTo>
                  <a:lnTo>
                    <a:pt x="25400" y="979551"/>
                  </a:lnTo>
                  <a:lnTo>
                    <a:pt x="0" y="979551"/>
                  </a:lnTo>
                  <a:moveTo>
                    <a:pt x="50800" y="979551"/>
                  </a:moveTo>
                  <a:cubicBezTo>
                    <a:pt x="50800" y="993521"/>
                    <a:pt x="39370" y="1004951"/>
                    <a:pt x="25400" y="1004951"/>
                  </a:cubicBezTo>
                  <a:lnTo>
                    <a:pt x="25400" y="979551"/>
                  </a:lnTo>
                  <a:lnTo>
                    <a:pt x="50800" y="979551"/>
                  </a:lnTo>
                  <a:cubicBezTo>
                    <a:pt x="50800" y="1491869"/>
                    <a:pt x="475869" y="1908302"/>
                    <a:pt x="1001522" y="1908302"/>
                  </a:cubicBezTo>
                  <a:lnTo>
                    <a:pt x="13797662" y="1908302"/>
                  </a:lnTo>
                  <a:cubicBezTo>
                    <a:pt x="14323315" y="1908302"/>
                    <a:pt x="14748383" y="1491996"/>
                    <a:pt x="14748383" y="979551"/>
                  </a:cubicBezTo>
                  <a:cubicBezTo>
                    <a:pt x="14748383" y="467106"/>
                    <a:pt x="14323313" y="50800"/>
                    <a:pt x="13797662" y="50800"/>
                  </a:cubicBezTo>
                  <a:lnTo>
                    <a:pt x="1001522" y="50800"/>
                  </a:lnTo>
                  <a:lnTo>
                    <a:pt x="1001522" y="25400"/>
                  </a:lnTo>
                  <a:lnTo>
                    <a:pt x="1001522" y="50800"/>
                  </a:lnTo>
                  <a:cubicBezTo>
                    <a:pt x="475869" y="50800"/>
                    <a:pt x="50800" y="467106"/>
                    <a:pt x="50800" y="979551"/>
                  </a:cubicBezTo>
                  <a:close/>
                </a:path>
              </a:pathLst>
            </a:custGeom>
            <a:solidFill>
              <a:srgbClr val="43438C"/>
            </a:solidFill>
          </p:spPr>
          <p:txBody>
            <a:bodyPr/>
            <a:lstStyle/>
            <a:p>
              <a:endParaRPr lang="es-CO" sz="1200" noProof="0" dirty="0"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4430114" y="2456112"/>
            <a:ext cx="7399595" cy="979508"/>
            <a:chOff x="0" y="0"/>
            <a:chExt cx="14799190" cy="1959016"/>
          </a:xfrm>
        </p:grpSpPr>
        <p:sp>
          <p:nvSpPr>
            <p:cNvPr id="20" name="Freeform 20"/>
            <p:cNvSpPr/>
            <p:nvPr/>
          </p:nvSpPr>
          <p:spPr>
            <a:xfrm>
              <a:off x="25400" y="25400"/>
              <a:ext cx="14748383" cy="1908302"/>
            </a:xfrm>
            <a:custGeom>
              <a:avLst/>
              <a:gdLst/>
              <a:ahLst/>
              <a:cxnLst/>
              <a:rect l="l" t="t" r="r" b="b"/>
              <a:pathLst>
                <a:path w="14748383" h="1908302">
                  <a:moveTo>
                    <a:pt x="0" y="954151"/>
                  </a:moveTo>
                  <a:cubicBezTo>
                    <a:pt x="0" y="427228"/>
                    <a:pt x="437007" y="0"/>
                    <a:pt x="976122" y="0"/>
                  </a:cubicBezTo>
                  <a:lnTo>
                    <a:pt x="13772262" y="0"/>
                  </a:lnTo>
                  <a:cubicBezTo>
                    <a:pt x="14311376" y="0"/>
                    <a:pt x="14748383" y="427228"/>
                    <a:pt x="14748383" y="954151"/>
                  </a:cubicBezTo>
                  <a:cubicBezTo>
                    <a:pt x="14748383" y="1481074"/>
                    <a:pt x="14311376" y="1908302"/>
                    <a:pt x="13772262" y="1908302"/>
                  </a:cubicBezTo>
                  <a:lnTo>
                    <a:pt x="976122" y="1908302"/>
                  </a:lnTo>
                  <a:cubicBezTo>
                    <a:pt x="437007" y="1908175"/>
                    <a:pt x="0" y="1481074"/>
                    <a:pt x="0" y="954151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 sz="1200" noProof="0" dirty="0"/>
            </a:p>
          </p:txBody>
        </p:sp>
        <p:sp>
          <p:nvSpPr>
            <p:cNvPr id="21" name="Freeform 21"/>
            <p:cNvSpPr/>
            <p:nvPr/>
          </p:nvSpPr>
          <p:spPr>
            <a:xfrm>
              <a:off x="0" y="0"/>
              <a:ext cx="14799183" cy="1959102"/>
            </a:xfrm>
            <a:custGeom>
              <a:avLst/>
              <a:gdLst/>
              <a:ahLst/>
              <a:cxnLst/>
              <a:rect l="l" t="t" r="r" b="b"/>
              <a:pathLst>
                <a:path w="14799183" h="1959102">
                  <a:moveTo>
                    <a:pt x="0" y="979551"/>
                  </a:moveTo>
                  <a:cubicBezTo>
                    <a:pt x="0" y="438023"/>
                    <a:pt x="448945" y="0"/>
                    <a:pt x="1001522" y="0"/>
                  </a:cubicBezTo>
                  <a:lnTo>
                    <a:pt x="13797662" y="0"/>
                  </a:lnTo>
                  <a:lnTo>
                    <a:pt x="13797662" y="25400"/>
                  </a:lnTo>
                  <a:lnTo>
                    <a:pt x="13797662" y="0"/>
                  </a:lnTo>
                  <a:cubicBezTo>
                    <a:pt x="14350239" y="0"/>
                    <a:pt x="14799183" y="438023"/>
                    <a:pt x="14799183" y="979551"/>
                  </a:cubicBezTo>
                  <a:lnTo>
                    <a:pt x="14773783" y="979551"/>
                  </a:lnTo>
                  <a:lnTo>
                    <a:pt x="14799183" y="979551"/>
                  </a:lnTo>
                  <a:lnTo>
                    <a:pt x="14773783" y="979551"/>
                  </a:lnTo>
                  <a:lnTo>
                    <a:pt x="14799183" y="979551"/>
                  </a:lnTo>
                  <a:cubicBezTo>
                    <a:pt x="14799183" y="1521079"/>
                    <a:pt x="14350239" y="1959102"/>
                    <a:pt x="13797662" y="1959102"/>
                  </a:cubicBezTo>
                  <a:lnTo>
                    <a:pt x="13797662" y="1933702"/>
                  </a:lnTo>
                  <a:lnTo>
                    <a:pt x="13797662" y="1959102"/>
                  </a:lnTo>
                  <a:lnTo>
                    <a:pt x="1001522" y="1959102"/>
                  </a:lnTo>
                  <a:lnTo>
                    <a:pt x="1001522" y="1933702"/>
                  </a:lnTo>
                  <a:lnTo>
                    <a:pt x="1001522" y="1959102"/>
                  </a:lnTo>
                  <a:cubicBezTo>
                    <a:pt x="448945" y="1958975"/>
                    <a:pt x="0" y="1521079"/>
                    <a:pt x="0" y="979551"/>
                  </a:cubicBezTo>
                  <a:cubicBezTo>
                    <a:pt x="0" y="965581"/>
                    <a:pt x="11430" y="954151"/>
                    <a:pt x="25400" y="954151"/>
                  </a:cubicBezTo>
                  <a:lnTo>
                    <a:pt x="25400" y="979551"/>
                  </a:lnTo>
                  <a:lnTo>
                    <a:pt x="0" y="979551"/>
                  </a:lnTo>
                  <a:moveTo>
                    <a:pt x="50800" y="979551"/>
                  </a:moveTo>
                  <a:cubicBezTo>
                    <a:pt x="50800" y="993521"/>
                    <a:pt x="39370" y="1004951"/>
                    <a:pt x="25400" y="1004951"/>
                  </a:cubicBezTo>
                  <a:lnTo>
                    <a:pt x="25400" y="979551"/>
                  </a:lnTo>
                  <a:lnTo>
                    <a:pt x="50800" y="979551"/>
                  </a:lnTo>
                  <a:cubicBezTo>
                    <a:pt x="50800" y="1491869"/>
                    <a:pt x="475869" y="1908302"/>
                    <a:pt x="1001522" y="1908302"/>
                  </a:cubicBezTo>
                  <a:lnTo>
                    <a:pt x="13797662" y="1908302"/>
                  </a:lnTo>
                  <a:cubicBezTo>
                    <a:pt x="14323315" y="1908302"/>
                    <a:pt x="14748383" y="1491996"/>
                    <a:pt x="14748383" y="979551"/>
                  </a:cubicBezTo>
                  <a:cubicBezTo>
                    <a:pt x="14748383" y="467106"/>
                    <a:pt x="14323313" y="50800"/>
                    <a:pt x="13797662" y="50800"/>
                  </a:cubicBezTo>
                  <a:lnTo>
                    <a:pt x="1001522" y="50800"/>
                  </a:lnTo>
                  <a:lnTo>
                    <a:pt x="1001522" y="25400"/>
                  </a:lnTo>
                  <a:lnTo>
                    <a:pt x="1001522" y="50800"/>
                  </a:lnTo>
                  <a:cubicBezTo>
                    <a:pt x="475869" y="50800"/>
                    <a:pt x="50800" y="467106"/>
                    <a:pt x="50800" y="979551"/>
                  </a:cubicBezTo>
                  <a:close/>
                </a:path>
              </a:pathLst>
            </a:custGeom>
            <a:solidFill>
              <a:srgbClr val="685624"/>
            </a:solidFill>
          </p:spPr>
          <p:txBody>
            <a:bodyPr/>
            <a:lstStyle/>
            <a:p>
              <a:endParaRPr lang="es-CO" sz="1200" noProof="0" dirty="0"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4472551" y="3734432"/>
            <a:ext cx="7399595" cy="855811"/>
            <a:chOff x="0" y="0"/>
            <a:chExt cx="14799190" cy="1711623"/>
          </a:xfrm>
        </p:grpSpPr>
        <p:sp>
          <p:nvSpPr>
            <p:cNvPr id="23" name="Freeform 23"/>
            <p:cNvSpPr/>
            <p:nvPr/>
          </p:nvSpPr>
          <p:spPr>
            <a:xfrm>
              <a:off x="25400" y="25400"/>
              <a:ext cx="14748511" cy="1667256"/>
            </a:xfrm>
            <a:custGeom>
              <a:avLst/>
              <a:gdLst/>
              <a:ahLst/>
              <a:cxnLst/>
              <a:rect l="l" t="t" r="r" b="b"/>
              <a:pathLst>
                <a:path w="14748511" h="1667256">
                  <a:moveTo>
                    <a:pt x="0" y="833628"/>
                  </a:moveTo>
                  <a:cubicBezTo>
                    <a:pt x="0" y="373253"/>
                    <a:pt x="381889" y="0"/>
                    <a:pt x="852932" y="0"/>
                  </a:cubicBezTo>
                  <a:lnTo>
                    <a:pt x="13895578" y="0"/>
                  </a:lnTo>
                  <a:cubicBezTo>
                    <a:pt x="14366621" y="0"/>
                    <a:pt x="14748511" y="373253"/>
                    <a:pt x="14748511" y="833628"/>
                  </a:cubicBezTo>
                  <a:cubicBezTo>
                    <a:pt x="14748511" y="1294003"/>
                    <a:pt x="14366621" y="1667256"/>
                    <a:pt x="13895578" y="1667256"/>
                  </a:cubicBezTo>
                  <a:lnTo>
                    <a:pt x="852932" y="1667256"/>
                  </a:lnTo>
                  <a:cubicBezTo>
                    <a:pt x="381889" y="1667256"/>
                    <a:pt x="0" y="1294003"/>
                    <a:pt x="0" y="83362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 sz="1200" noProof="0" dirty="0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0" y="0"/>
              <a:ext cx="14799311" cy="1718056"/>
            </a:xfrm>
            <a:custGeom>
              <a:avLst/>
              <a:gdLst/>
              <a:ahLst/>
              <a:cxnLst/>
              <a:rect l="l" t="t" r="r" b="b"/>
              <a:pathLst>
                <a:path w="14799311" h="1718056">
                  <a:moveTo>
                    <a:pt x="0" y="859028"/>
                  </a:moveTo>
                  <a:cubicBezTo>
                    <a:pt x="0" y="384048"/>
                    <a:pt x="393827" y="0"/>
                    <a:pt x="878332" y="0"/>
                  </a:cubicBezTo>
                  <a:lnTo>
                    <a:pt x="13920978" y="0"/>
                  </a:lnTo>
                  <a:lnTo>
                    <a:pt x="13920978" y="25400"/>
                  </a:lnTo>
                  <a:lnTo>
                    <a:pt x="13920978" y="0"/>
                  </a:lnTo>
                  <a:cubicBezTo>
                    <a:pt x="14405483" y="0"/>
                    <a:pt x="14799311" y="384048"/>
                    <a:pt x="14799311" y="859028"/>
                  </a:cubicBezTo>
                  <a:lnTo>
                    <a:pt x="14773911" y="859028"/>
                  </a:lnTo>
                  <a:lnTo>
                    <a:pt x="14799311" y="859028"/>
                  </a:lnTo>
                  <a:lnTo>
                    <a:pt x="14773911" y="859028"/>
                  </a:lnTo>
                  <a:lnTo>
                    <a:pt x="14799311" y="859028"/>
                  </a:lnTo>
                  <a:cubicBezTo>
                    <a:pt x="14799311" y="1334008"/>
                    <a:pt x="14405483" y="1718056"/>
                    <a:pt x="13920978" y="1718056"/>
                  </a:cubicBezTo>
                  <a:lnTo>
                    <a:pt x="13920978" y="1692656"/>
                  </a:lnTo>
                  <a:lnTo>
                    <a:pt x="13920978" y="1718056"/>
                  </a:lnTo>
                  <a:lnTo>
                    <a:pt x="878332" y="1718056"/>
                  </a:lnTo>
                  <a:lnTo>
                    <a:pt x="878332" y="1692656"/>
                  </a:lnTo>
                  <a:lnTo>
                    <a:pt x="878332" y="1718056"/>
                  </a:lnTo>
                  <a:cubicBezTo>
                    <a:pt x="393827" y="1718056"/>
                    <a:pt x="0" y="1334008"/>
                    <a:pt x="0" y="859028"/>
                  </a:cubicBezTo>
                  <a:lnTo>
                    <a:pt x="25400" y="859028"/>
                  </a:lnTo>
                  <a:lnTo>
                    <a:pt x="0" y="859028"/>
                  </a:lnTo>
                  <a:moveTo>
                    <a:pt x="50800" y="859028"/>
                  </a:moveTo>
                  <a:lnTo>
                    <a:pt x="25400" y="859028"/>
                  </a:lnTo>
                  <a:lnTo>
                    <a:pt x="50800" y="859028"/>
                  </a:lnTo>
                  <a:cubicBezTo>
                    <a:pt x="50800" y="1304798"/>
                    <a:pt x="420751" y="1667256"/>
                    <a:pt x="878332" y="1667256"/>
                  </a:cubicBezTo>
                  <a:lnTo>
                    <a:pt x="13920978" y="1667256"/>
                  </a:lnTo>
                  <a:cubicBezTo>
                    <a:pt x="14378560" y="1667256"/>
                    <a:pt x="14748511" y="1304798"/>
                    <a:pt x="14748511" y="859028"/>
                  </a:cubicBezTo>
                  <a:cubicBezTo>
                    <a:pt x="14748511" y="413258"/>
                    <a:pt x="14378432" y="50800"/>
                    <a:pt x="13920978" y="50800"/>
                  </a:cubicBezTo>
                  <a:lnTo>
                    <a:pt x="878332" y="50800"/>
                  </a:lnTo>
                  <a:lnTo>
                    <a:pt x="878332" y="25400"/>
                  </a:lnTo>
                  <a:lnTo>
                    <a:pt x="878332" y="50800"/>
                  </a:lnTo>
                  <a:cubicBezTo>
                    <a:pt x="420751" y="50800"/>
                    <a:pt x="50800" y="413258"/>
                    <a:pt x="50800" y="859028"/>
                  </a:cubicBezTo>
                  <a:close/>
                </a:path>
              </a:pathLst>
            </a:custGeom>
            <a:solidFill>
              <a:srgbClr val="E5194E"/>
            </a:solidFill>
          </p:spPr>
          <p:txBody>
            <a:bodyPr/>
            <a:lstStyle/>
            <a:p>
              <a:endParaRPr lang="es-CO" sz="1200" noProof="0" dirty="0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4517691" y="4892228"/>
            <a:ext cx="7399595" cy="855811"/>
            <a:chOff x="0" y="0"/>
            <a:chExt cx="14799190" cy="1711623"/>
          </a:xfrm>
        </p:grpSpPr>
        <p:sp>
          <p:nvSpPr>
            <p:cNvPr id="26" name="Freeform 26"/>
            <p:cNvSpPr/>
            <p:nvPr/>
          </p:nvSpPr>
          <p:spPr>
            <a:xfrm>
              <a:off x="25400" y="25400"/>
              <a:ext cx="14748511" cy="1667256"/>
            </a:xfrm>
            <a:custGeom>
              <a:avLst/>
              <a:gdLst/>
              <a:ahLst/>
              <a:cxnLst/>
              <a:rect l="l" t="t" r="r" b="b"/>
              <a:pathLst>
                <a:path w="14748511" h="1667256">
                  <a:moveTo>
                    <a:pt x="0" y="833628"/>
                  </a:moveTo>
                  <a:cubicBezTo>
                    <a:pt x="0" y="373253"/>
                    <a:pt x="381889" y="0"/>
                    <a:pt x="852932" y="0"/>
                  </a:cubicBezTo>
                  <a:lnTo>
                    <a:pt x="13895578" y="0"/>
                  </a:lnTo>
                  <a:cubicBezTo>
                    <a:pt x="14366621" y="0"/>
                    <a:pt x="14748511" y="373253"/>
                    <a:pt x="14748511" y="833628"/>
                  </a:cubicBezTo>
                  <a:cubicBezTo>
                    <a:pt x="14748511" y="1294003"/>
                    <a:pt x="14366621" y="1667256"/>
                    <a:pt x="13895578" y="1667256"/>
                  </a:cubicBezTo>
                  <a:lnTo>
                    <a:pt x="852932" y="1667256"/>
                  </a:lnTo>
                  <a:cubicBezTo>
                    <a:pt x="381889" y="1667256"/>
                    <a:pt x="0" y="1294003"/>
                    <a:pt x="0" y="83362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 sz="1200" noProof="0" dirty="0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0" y="0"/>
              <a:ext cx="14799311" cy="1718056"/>
            </a:xfrm>
            <a:custGeom>
              <a:avLst/>
              <a:gdLst/>
              <a:ahLst/>
              <a:cxnLst/>
              <a:rect l="l" t="t" r="r" b="b"/>
              <a:pathLst>
                <a:path w="14799311" h="1718056">
                  <a:moveTo>
                    <a:pt x="0" y="859028"/>
                  </a:moveTo>
                  <a:cubicBezTo>
                    <a:pt x="0" y="384048"/>
                    <a:pt x="393827" y="0"/>
                    <a:pt x="878332" y="0"/>
                  </a:cubicBezTo>
                  <a:lnTo>
                    <a:pt x="13920978" y="0"/>
                  </a:lnTo>
                  <a:lnTo>
                    <a:pt x="13920978" y="25400"/>
                  </a:lnTo>
                  <a:lnTo>
                    <a:pt x="13920978" y="0"/>
                  </a:lnTo>
                  <a:cubicBezTo>
                    <a:pt x="14405483" y="0"/>
                    <a:pt x="14799311" y="384048"/>
                    <a:pt x="14799311" y="859028"/>
                  </a:cubicBezTo>
                  <a:lnTo>
                    <a:pt x="14773911" y="859028"/>
                  </a:lnTo>
                  <a:lnTo>
                    <a:pt x="14799311" y="859028"/>
                  </a:lnTo>
                  <a:lnTo>
                    <a:pt x="14773911" y="859028"/>
                  </a:lnTo>
                  <a:lnTo>
                    <a:pt x="14799311" y="859028"/>
                  </a:lnTo>
                  <a:cubicBezTo>
                    <a:pt x="14799311" y="1334008"/>
                    <a:pt x="14405483" y="1718056"/>
                    <a:pt x="13920978" y="1718056"/>
                  </a:cubicBezTo>
                  <a:lnTo>
                    <a:pt x="13920978" y="1692656"/>
                  </a:lnTo>
                  <a:lnTo>
                    <a:pt x="13920978" y="1718056"/>
                  </a:lnTo>
                  <a:lnTo>
                    <a:pt x="878332" y="1718056"/>
                  </a:lnTo>
                  <a:lnTo>
                    <a:pt x="878332" y="1692656"/>
                  </a:lnTo>
                  <a:lnTo>
                    <a:pt x="878332" y="1718056"/>
                  </a:lnTo>
                  <a:cubicBezTo>
                    <a:pt x="393827" y="1718056"/>
                    <a:pt x="0" y="1334008"/>
                    <a:pt x="0" y="859028"/>
                  </a:cubicBezTo>
                  <a:lnTo>
                    <a:pt x="25400" y="859028"/>
                  </a:lnTo>
                  <a:lnTo>
                    <a:pt x="0" y="859028"/>
                  </a:lnTo>
                  <a:moveTo>
                    <a:pt x="50800" y="859028"/>
                  </a:moveTo>
                  <a:lnTo>
                    <a:pt x="25400" y="859028"/>
                  </a:lnTo>
                  <a:lnTo>
                    <a:pt x="50800" y="859028"/>
                  </a:lnTo>
                  <a:cubicBezTo>
                    <a:pt x="50800" y="1304798"/>
                    <a:pt x="420751" y="1667256"/>
                    <a:pt x="878332" y="1667256"/>
                  </a:cubicBezTo>
                  <a:lnTo>
                    <a:pt x="13920978" y="1667256"/>
                  </a:lnTo>
                  <a:cubicBezTo>
                    <a:pt x="14378560" y="1667256"/>
                    <a:pt x="14748511" y="1304798"/>
                    <a:pt x="14748511" y="859028"/>
                  </a:cubicBezTo>
                  <a:cubicBezTo>
                    <a:pt x="14748511" y="413258"/>
                    <a:pt x="14378432" y="50800"/>
                    <a:pt x="13920978" y="50800"/>
                  </a:cubicBezTo>
                  <a:lnTo>
                    <a:pt x="878332" y="50800"/>
                  </a:lnTo>
                  <a:lnTo>
                    <a:pt x="878332" y="25400"/>
                  </a:lnTo>
                  <a:lnTo>
                    <a:pt x="878332" y="50800"/>
                  </a:lnTo>
                  <a:cubicBezTo>
                    <a:pt x="420751" y="50800"/>
                    <a:pt x="50800" y="413258"/>
                    <a:pt x="50800" y="859028"/>
                  </a:cubicBezTo>
                  <a:close/>
                </a:path>
              </a:pathLst>
            </a:custGeom>
            <a:solidFill>
              <a:srgbClr val="339933"/>
            </a:solidFill>
          </p:spPr>
          <p:txBody>
            <a:bodyPr/>
            <a:lstStyle/>
            <a:p>
              <a:endParaRPr lang="es-CO" sz="1200" noProof="0" dirty="0"/>
            </a:p>
          </p:txBody>
        </p:sp>
      </p:grpSp>
      <p:sp>
        <p:nvSpPr>
          <p:cNvPr id="28" name="Freeform 28"/>
          <p:cNvSpPr/>
          <p:nvPr/>
        </p:nvSpPr>
        <p:spPr>
          <a:xfrm>
            <a:off x="996333" y="1554031"/>
            <a:ext cx="662083" cy="1112300"/>
          </a:xfrm>
          <a:custGeom>
            <a:avLst/>
            <a:gdLst/>
            <a:ahLst/>
            <a:cxnLst/>
            <a:rect l="l" t="t" r="r" b="b"/>
            <a:pathLst>
              <a:path w="993125" h="1668450">
                <a:moveTo>
                  <a:pt x="0" y="0"/>
                </a:moveTo>
                <a:lnTo>
                  <a:pt x="993126" y="0"/>
                </a:lnTo>
                <a:lnTo>
                  <a:pt x="993126" y="1668451"/>
                </a:lnTo>
                <a:lnTo>
                  <a:pt x="0" y="16684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CO" sz="1200" noProof="0" dirty="0"/>
          </a:p>
        </p:txBody>
      </p:sp>
      <p:sp>
        <p:nvSpPr>
          <p:cNvPr id="29" name="Freeform 29"/>
          <p:cNvSpPr/>
          <p:nvPr/>
        </p:nvSpPr>
        <p:spPr>
          <a:xfrm>
            <a:off x="1137146" y="2640717"/>
            <a:ext cx="1133324" cy="1133324"/>
          </a:xfrm>
          <a:custGeom>
            <a:avLst/>
            <a:gdLst/>
            <a:ahLst/>
            <a:cxnLst/>
            <a:rect l="l" t="t" r="r" b="b"/>
            <a:pathLst>
              <a:path w="1699986" h="1699986">
                <a:moveTo>
                  <a:pt x="0" y="0"/>
                </a:moveTo>
                <a:lnTo>
                  <a:pt x="1699986" y="0"/>
                </a:lnTo>
                <a:lnTo>
                  <a:pt x="1699986" y="1699986"/>
                </a:lnTo>
                <a:lnTo>
                  <a:pt x="0" y="169998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 sz="1200" noProof="0" dirty="0"/>
          </a:p>
        </p:txBody>
      </p:sp>
      <p:sp>
        <p:nvSpPr>
          <p:cNvPr id="30" name="Freeform 30"/>
          <p:cNvSpPr/>
          <p:nvPr/>
        </p:nvSpPr>
        <p:spPr>
          <a:xfrm>
            <a:off x="801277" y="3821616"/>
            <a:ext cx="1192308" cy="837153"/>
          </a:xfrm>
          <a:custGeom>
            <a:avLst/>
            <a:gdLst/>
            <a:ahLst/>
            <a:cxnLst/>
            <a:rect l="l" t="t" r="r" b="b"/>
            <a:pathLst>
              <a:path w="1788462" h="1255729">
                <a:moveTo>
                  <a:pt x="0" y="0"/>
                </a:moveTo>
                <a:lnTo>
                  <a:pt x="1788462" y="0"/>
                </a:lnTo>
                <a:lnTo>
                  <a:pt x="1788462" y="1255729"/>
                </a:lnTo>
                <a:lnTo>
                  <a:pt x="0" y="12557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CO" sz="1200" noProof="0" dirty="0"/>
          </a:p>
        </p:txBody>
      </p:sp>
      <p:sp>
        <p:nvSpPr>
          <p:cNvPr id="31" name="Freeform 31"/>
          <p:cNvSpPr/>
          <p:nvPr/>
        </p:nvSpPr>
        <p:spPr>
          <a:xfrm>
            <a:off x="1073885" y="4784585"/>
            <a:ext cx="1194461" cy="1045154"/>
          </a:xfrm>
          <a:custGeom>
            <a:avLst/>
            <a:gdLst/>
            <a:ahLst/>
            <a:cxnLst/>
            <a:rect l="l" t="t" r="r" b="b"/>
            <a:pathLst>
              <a:path w="1791692" h="1567731">
                <a:moveTo>
                  <a:pt x="0" y="0"/>
                </a:moveTo>
                <a:lnTo>
                  <a:pt x="1791693" y="0"/>
                </a:lnTo>
                <a:lnTo>
                  <a:pt x="1791693" y="1567731"/>
                </a:lnTo>
                <a:lnTo>
                  <a:pt x="0" y="15677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CO" sz="1200" noProof="0" dirty="0"/>
          </a:p>
        </p:txBody>
      </p:sp>
      <p:sp>
        <p:nvSpPr>
          <p:cNvPr id="32" name="TextBox 32"/>
          <p:cNvSpPr txBox="1"/>
          <p:nvPr/>
        </p:nvSpPr>
        <p:spPr>
          <a:xfrm>
            <a:off x="1671116" y="2649935"/>
            <a:ext cx="2126495" cy="450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59"/>
              </a:lnSpc>
            </a:pPr>
            <a:r>
              <a:rPr lang="es-CO" sz="1466" spc="2" noProof="0" dirty="0">
                <a:solidFill>
                  <a:srgbClr val="685624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Comunidad científica global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827406" y="5127915"/>
            <a:ext cx="2403001" cy="450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59"/>
              </a:lnSpc>
            </a:pPr>
            <a:r>
              <a:rPr lang="es-CO" sz="1466" spc="2" noProof="0" dirty="0">
                <a:solidFill>
                  <a:srgbClr val="339933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Transformación organizacional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813123" y="3817285"/>
            <a:ext cx="2296331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59"/>
              </a:lnSpc>
            </a:pPr>
            <a:r>
              <a:rPr lang="es-CO" sz="1466" spc="2" noProof="0" dirty="0">
                <a:latin typeface="Montserrat Bold"/>
                <a:ea typeface="Montserrat Bold"/>
                <a:cs typeface="Montserrat Bold"/>
                <a:sym typeface="Montserrat Bold"/>
              </a:rPr>
              <a:t>Aliado estratégico en la reforma y transformación del Estado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4762951" y="1291910"/>
            <a:ext cx="6909076" cy="606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99"/>
              </a:lnSpc>
            </a:pPr>
            <a:r>
              <a:rPr lang="es-CO" sz="1333" spc="2" noProof="0" dirty="0">
                <a:solidFill>
                  <a:srgbClr val="43438C"/>
                </a:solidFill>
                <a:latin typeface="Montserrat"/>
                <a:ea typeface="Montserrat"/>
                <a:cs typeface="Montserrat"/>
                <a:sym typeface="Montserrat"/>
              </a:rPr>
              <a:t>Asegurar la excelencia de la formación en administración pública para el desarrollo de competencias globales de servidores públicos y ciudadanos que contribuyan a la transformación del Estado y a la justicia social y ambiental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762951" y="2598721"/>
            <a:ext cx="6909076" cy="8116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99"/>
              </a:lnSpc>
            </a:pPr>
            <a:r>
              <a:rPr lang="es-CO" sz="1333" spc="2" noProof="0" dirty="0">
                <a:solidFill>
                  <a:srgbClr val="685624"/>
                </a:solidFill>
                <a:latin typeface="Montserrat"/>
                <a:ea typeface="Montserrat"/>
                <a:cs typeface="Montserrat"/>
                <a:sym typeface="Montserrat"/>
              </a:rPr>
              <a:t>Fortalecer procesos de investigación con un enfoque ético, interseccional, participativo y territorial que innoven y trasciendan las fronteras geográficas y de conocimiento, con el propósito de solucionar y atender los retos de la administración pública e impactar la calidad de vida de los ciudadanos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4808420" y="4067540"/>
            <a:ext cx="6909076" cy="192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99"/>
              </a:lnSpc>
            </a:pPr>
            <a:r>
              <a:rPr lang="es-CO" sz="1333" spc="2" noProof="0" dirty="0">
                <a:latin typeface="Montserrat"/>
                <a:ea typeface="Montserrat"/>
                <a:cs typeface="Montserrat"/>
                <a:sym typeface="Montserrat"/>
              </a:rPr>
              <a:t>Liderar la asesoría y la asistencia técnica que coadyuve a las transformaciones del Estado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4882528" y="5049848"/>
            <a:ext cx="6909076" cy="606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599"/>
              </a:lnSpc>
            </a:pPr>
            <a:r>
              <a:rPr lang="es-CO" sz="1333" spc="2" noProof="0" dirty="0">
                <a:solidFill>
                  <a:srgbClr val="339933"/>
                </a:solidFill>
                <a:latin typeface="Montserrat"/>
                <a:ea typeface="Montserrat"/>
                <a:cs typeface="Montserrat"/>
                <a:sym typeface="Montserrat"/>
              </a:rPr>
              <a:t>Potenciar las capacidades Institucionales para consolidar una cultura organizacional innovadora, transparente y participativa que conduzca a la modernización sostenible de la ESAP.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234615" y="6194058"/>
            <a:ext cx="9667377" cy="3334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0"/>
              </a:lnSpc>
            </a:pPr>
            <a:r>
              <a:rPr lang="es-CO" sz="1100" spc="1" noProof="0" dirty="0">
                <a:solidFill>
                  <a:srgbClr val="2E75B6"/>
                </a:solidFill>
                <a:latin typeface="DejaVu Sans Bold Italics"/>
                <a:ea typeface="DejaVu Sans Bold Italics"/>
                <a:cs typeface="DejaVu Sans Bold Italics"/>
                <a:sym typeface="DejaVu Sans Bold Italics"/>
              </a:rPr>
              <a:t>*  Aprobada por el Consejo Directivo Nacional el 11 de abril del 2023.</a:t>
            </a:r>
          </a:p>
          <a:p>
            <a:pPr>
              <a:lnSpc>
                <a:spcPts val="1320"/>
              </a:lnSpc>
            </a:pPr>
            <a:r>
              <a:rPr lang="es-CO" sz="1100" spc="1" noProof="0" dirty="0">
                <a:solidFill>
                  <a:srgbClr val="2E75B6"/>
                </a:solidFill>
                <a:latin typeface="DejaVu Sans Bold Italics"/>
                <a:ea typeface="DejaVu Sans Bold Italics"/>
                <a:cs typeface="DejaVu Sans Bold Italics"/>
                <a:sym typeface="DejaVu Sans Bold Italics"/>
              </a:rPr>
              <a:t>* Concepto previo favorable del Comité Institucional de Gestión y Desempeño en Sesión 02 y  03 del 26 y 27  de enero del 2023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983839" y="409756"/>
            <a:ext cx="8352329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es-CO" sz="3600" noProof="0" dirty="0">
                <a:solidFill>
                  <a:srgbClr val="203864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Sueños y Objetivos Estratégicos</a:t>
            </a:r>
          </a:p>
        </p:txBody>
      </p:sp>
      <p:pic>
        <p:nvPicPr>
          <p:cNvPr id="41" name="Imagen 40">
            <a:extLst>
              <a:ext uri="{FF2B5EF4-FFF2-40B4-BE49-F238E27FC236}">
                <a16:creationId xmlns:a16="http://schemas.microsoft.com/office/drawing/2014/main" id="{A09FD09F-65F7-6FA1-A4DE-9BC33210F99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  <p:grpSp>
        <p:nvGrpSpPr>
          <p:cNvPr id="42" name="Grupo 41">
            <a:extLst>
              <a:ext uri="{FF2B5EF4-FFF2-40B4-BE49-F238E27FC236}">
                <a16:creationId xmlns:a16="http://schemas.microsoft.com/office/drawing/2014/main" id="{59363026-7374-BF11-4375-A70A3C80BC4E}"/>
              </a:ext>
            </a:extLst>
          </p:cNvPr>
          <p:cNvGrpSpPr/>
          <p:nvPr/>
        </p:nvGrpSpPr>
        <p:grpSpPr>
          <a:xfrm>
            <a:off x="0" y="5894629"/>
            <a:ext cx="12192000" cy="1007318"/>
            <a:chOff x="0" y="5894629"/>
            <a:chExt cx="12192000" cy="1007318"/>
          </a:xfrm>
        </p:grpSpPr>
        <p:sp>
          <p:nvSpPr>
            <p:cNvPr id="43" name="Rectángulo 42">
              <a:extLst>
                <a:ext uri="{FF2B5EF4-FFF2-40B4-BE49-F238E27FC236}">
                  <a16:creationId xmlns:a16="http://schemas.microsoft.com/office/drawing/2014/main" id="{8C20774A-3014-F49F-E5FD-1428B9F3C6F5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noProof="0" dirty="0"/>
            </a:p>
          </p:txBody>
        </p:sp>
        <p:sp>
          <p:nvSpPr>
            <p:cNvPr id="44" name="CuadroTexto 43">
              <a:extLst>
                <a:ext uri="{FF2B5EF4-FFF2-40B4-BE49-F238E27FC236}">
                  <a16:creationId xmlns:a16="http://schemas.microsoft.com/office/drawing/2014/main" id="{D638CFA0-1363-549B-04A0-EF6421DE5AB4}"/>
                </a:ext>
              </a:extLst>
            </p:cNvPr>
            <p:cNvSpPr txBox="1"/>
            <p:nvPr/>
          </p:nvSpPr>
          <p:spPr>
            <a:xfrm>
              <a:off x="289523" y="6655726"/>
              <a:ext cx="304720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000" b="1" noProof="0" dirty="0">
                  <a:solidFill>
                    <a:schemeClr val="bg1"/>
                  </a:solidFill>
                  <a:latin typeface="Nunito Sans 7pt Normal" pitchFamily="2" charset="77"/>
                </a:rPr>
                <a:t>Subdirección Nacional Académica</a:t>
              </a:r>
              <a:endParaRPr lang="es-CO" sz="1100" b="1" noProof="0" dirty="0">
                <a:solidFill>
                  <a:schemeClr val="bg1"/>
                </a:solidFill>
                <a:latin typeface="Nunito Sans 7pt Normal" pitchFamily="2" charset="77"/>
              </a:endParaRPr>
            </a:p>
          </p:txBody>
        </p:sp>
        <p:pic>
          <p:nvPicPr>
            <p:cNvPr id="45" name="Imagen 44">
              <a:extLst>
                <a:ext uri="{FF2B5EF4-FFF2-40B4-BE49-F238E27FC236}">
                  <a16:creationId xmlns:a16="http://schemas.microsoft.com/office/drawing/2014/main" id="{B4411454-012F-A642-D7D5-855AF0660E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46" name="Imagen 45">
              <a:extLst>
                <a:ext uri="{FF2B5EF4-FFF2-40B4-BE49-F238E27FC236}">
                  <a16:creationId xmlns:a16="http://schemas.microsoft.com/office/drawing/2014/main" id="{0153DE2C-1AC7-DB5E-CB91-FC31A27064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92150" y="1896728"/>
            <a:ext cx="5860211" cy="35857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04815" indent="-304815" algn="just">
              <a:lnSpc>
                <a:spcPts val="2441"/>
              </a:lnSpc>
              <a:buFont typeface="Wingdings" panose="05000000000000000000" pitchFamily="2" charset="2"/>
              <a:buChar char="Ø"/>
            </a:pP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 la fecha, el lugar de desarrollo en este ámbito territorial tiene presencia en </a:t>
            </a:r>
            <a:r>
              <a:rPr lang="es-CO" sz="1867" spc="3" dirty="0">
                <a:solidFill>
                  <a:srgbClr val="000000"/>
                </a:solidFill>
                <a:latin typeface="Montserrat Bold"/>
                <a:ea typeface="Montserrat"/>
                <a:cs typeface="Montserrat"/>
                <a:sym typeface="Montserrat Bold"/>
              </a:rPr>
              <a:t>Trece</a:t>
            </a:r>
            <a:r>
              <a:rPr lang="es-CO" sz="1867" spc="3" dirty="0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 (13)</a:t>
            </a: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s-CO" sz="1867" b="1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municipios:</a:t>
            </a:r>
          </a:p>
          <a:p>
            <a:pPr algn="just">
              <a:lnSpc>
                <a:spcPts val="2441"/>
              </a:lnSpc>
            </a:pPr>
            <a:endParaRPr lang="es-CO" sz="1867" b="1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Neiva		- Colombia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Santa María		- Campoalegre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Algeciras		- Íquira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Garzón		- La Plata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Suaza		- San José de Isnos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Pitalito		- San Agustín</a:t>
            </a:r>
          </a:p>
          <a:p>
            <a:pPr marL="304815" indent="-304815" algn="just">
              <a:lnSpc>
                <a:spcPts val="2281"/>
              </a:lnSpc>
              <a:buFontTx/>
              <a:buChar char="-"/>
            </a:pPr>
            <a:r>
              <a:rPr lang="es-CO" sz="1867" spc="3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Acevedo</a:t>
            </a:r>
          </a:p>
          <a:p>
            <a:pPr>
              <a:lnSpc>
                <a:spcPts val="2441"/>
              </a:lnSpc>
            </a:pPr>
            <a:endParaRPr lang="es-CO" sz="1867" spc="3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6A270A4E-B725-DDD3-811C-072118B6CC19}"/>
              </a:ext>
            </a:extLst>
          </p:cNvPr>
          <p:cNvGrpSpPr/>
          <p:nvPr/>
        </p:nvGrpSpPr>
        <p:grpSpPr>
          <a:xfrm>
            <a:off x="0" y="5894629"/>
            <a:ext cx="12192000" cy="1007318"/>
            <a:chOff x="0" y="5894629"/>
            <a:chExt cx="12192000" cy="1007318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2714A611-2DAE-302F-D782-AF518427F595}"/>
                </a:ext>
              </a:extLst>
            </p:cNvPr>
            <p:cNvSpPr/>
            <p:nvPr/>
          </p:nvSpPr>
          <p:spPr>
            <a:xfrm>
              <a:off x="0" y="6665152"/>
              <a:ext cx="12192000" cy="20346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39078141-DF5C-3B26-BAF1-5E9D794B2DA6}"/>
                </a:ext>
              </a:extLst>
            </p:cNvPr>
            <p:cNvSpPr txBox="1"/>
            <p:nvPr/>
          </p:nvSpPr>
          <p:spPr>
            <a:xfrm>
              <a:off x="289523" y="6655726"/>
              <a:ext cx="1102291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000" b="1" dirty="0">
                  <a:solidFill>
                    <a:schemeClr val="bg1"/>
                  </a:solidFill>
                  <a:latin typeface="Nunito Sans 7pt Normal" pitchFamily="2" charset="77"/>
                </a:rPr>
                <a:t>Lugar de Desarrollo Neiva</a:t>
              </a:r>
              <a:endParaRPr lang="es-CO" sz="1100" b="1" dirty="0">
                <a:solidFill>
                  <a:schemeClr val="bg1"/>
                </a:solidFill>
                <a:latin typeface="Nunito Sans 7pt Normal" pitchFamily="2" charset="77"/>
              </a:endParaRPr>
            </a:p>
          </p:txBody>
        </p:sp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B2183A30-A533-5F81-0306-CA7A23FD96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9190"/>
            <a:stretch/>
          </p:blipFill>
          <p:spPr>
            <a:xfrm>
              <a:off x="151743" y="5894629"/>
              <a:ext cx="1046492" cy="648413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F4D9D545-42AD-8397-3219-37684B30A6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2980" t="23883" r="16398" b="30478"/>
            <a:stretch/>
          </p:blipFill>
          <p:spPr>
            <a:xfrm>
              <a:off x="10901992" y="5915603"/>
              <a:ext cx="970902" cy="627438"/>
            </a:xfrm>
            <a:prstGeom prst="rect">
              <a:avLst/>
            </a:prstGeom>
          </p:spPr>
        </p:pic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0303EC13-D083-DBCE-0D6C-F649ACB3CD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892" y="965355"/>
            <a:ext cx="5132109" cy="505594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4">
            <a:extLst>
              <a:ext uri="{FF2B5EF4-FFF2-40B4-BE49-F238E27FC236}">
                <a16:creationId xmlns:a16="http://schemas.microsoft.com/office/drawing/2014/main" id="{9C1FD1DD-30A4-786E-B736-93B4F41E5F47}"/>
              </a:ext>
            </a:extLst>
          </p:cNvPr>
          <p:cNvSpPr txBox="1"/>
          <p:nvPr/>
        </p:nvSpPr>
        <p:spPr>
          <a:xfrm>
            <a:off x="203200" y="291538"/>
            <a:ext cx="8540129" cy="4680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81"/>
              </a:lnSpc>
            </a:pPr>
            <a:r>
              <a:rPr lang="es-CO" sz="2933" spc="5" dirty="0">
                <a:solidFill>
                  <a:schemeClr val="accent1">
                    <a:lumMod val="50000"/>
                  </a:schemeClr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Organización Interna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BD27061B-92F1-4AB2-A3EA-F1C7DCED6AAB}"/>
              </a:ext>
            </a:extLst>
          </p:cNvPr>
          <p:cNvSpPr txBox="1"/>
          <p:nvPr/>
        </p:nvSpPr>
        <p:spPr>
          <a:xfrm>
            <a:off x="6248400" y="1245096"/>
            <a:ext cx="5327417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667" b="1" dirty="0">
                <a:solidFill>
                  <a:schemeClr val="tx2">
                    <a:lumMod val="75000"/>
                  </a:schemeClr>
                </a:solidFill>
              </a:rPr>
              <a:t>Departamento del Huila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6F216ABC-8084-4E94-BCCB-544C18EA25B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72248" y="2788"/>
            <a:ext cx="4319752" cy="131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2635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</TotalTime>
  <Words>887</Words>
  <Application>Microsoft Office PowerPoint</Application>
  <PresentationFormat>Panorámica</PresentationFormat>
  <Paragraphs>107</Paragraphs>
  <Slides>12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24" baseType="lpstr">
      <vt:lpstr>Aptos</vt:lpstr>
      <vt:lpstr>Arial</vt:lpstr>
      <vt:lpstr>Calibri</vt:lpstr>
      <vt:lpstr>Calibri Light</vt:lpstr>
      <vt:lpstr>DejaVu Sans Bold Italics</vt:lpstr>
      <vt:lpstr>Montserrat</vt:lpstr>
      <vt:lpstr>Montserrat Bold</vt:lpstr>
      <vt:lpstr>Nunito Sans 7pt</vt:lpstr>
      <vt:lpstr>Nunito Sans 7pt Black</vt:lpstr>
      <vt:lpstr>Nunito Sans 7pt Normal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Felipe Flórez</dc:creator>
  <cp:lastModifiedBy>Liliana Marcela Perdomo Diaz</cp:lastModifiedBy>
  <cp:revision>68</cp:revision>
  <dcterms:created xsi:type="dcterms:W3CDTF">2025-01-22T00:52:23Z</dcterms:created>
  <dcterms:modified xsi:type="dcterms:W3CDTF">2026-02-03T17:19:39Z</dcterms:modified>
</cp:coreProperties>
</file>