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1"/>
  </p:notesMasterIdLst>
  <p:sldIdLst>
    <p:sldId id="2145708381" r:id="rId5"/>
    <p:sldId id="2145708394" r:id="rId6"/>
    <p:sldId id="2145708391" r:id="rId7"/>
    <p:sldId id="2145708395" r:id="rId8"/>
    <p:sldId id="2145708398" r:id="rId9"/>
    <p:sldId id="2145708397" r:id="rId10"/>
  </p:sldIdLst>
  <p:sldSz cx="18288000" cy="10287000"/>
  <p:notesSz cx="7010400" cy="9296400"/>
  <p:embeddedFontLst>
    <p:embeddedFont>
      <p:font typeface="Aptos" panose="020B0004020202020204" pitchFamily="34" charset="0"/>
      <p:regular r:id="rId12"/>
      <p:bold r:id="rId13"/>
      <p:italic r:id="rId14"/>
      <p:bold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Poppins" pitchFamily="2" charset="77"/>
      <p:regular r:id="rId20"/>
      <p:bold r:id="rId21"/>
      <p:italic r:id="rId22"/>
      <p:boldItalic r:id="rId23"/>
    </p:embeddedFont>
    <p:embeddedFont>
      <p:font typeface="Poppins 1 Bold" pitchFamily="2" charset="77"/>
      <p:regular r:id="rId24"/>
      <p:bold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00AB9F-0216-0559-51E9-92422EF333E4}" name="Jhon Javier Cifuentes Cortes" initials="JC" userId="S::jhoncifu@esap.edu.co::5b55c4c3-1f67-46e9-8bff-a0db94374f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D3E3FF"/>
    <a:srgbClr val="A1ABC6"/>
    <a:srgbClr val="CAD9F6"/>
    <a:srgbClr val="DCB9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F48A90-2424-4E16-9B42-EEBBF7EF822D}" v="140" dt="2025-06-17T20:58:37.6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0" autoAdjust="0"/>
    <p:restoredTop sz="94415"/>
  </p:normalViewPr>
  <p:slideViewPr>
    <p:cSldViewPr snapToGrid="0">
      <p:cViewPr varScale="1">
        <p:scale>
          <a:sx n="99" d="100"/>
          <a:sy n="99" d="100"/>
        </p:scale>
        <p:origin x="928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customXml" Target="../customXml/item3.xml"/><Relationship Id="rId21" Type="http://schemas.openxmlformats.org/officeDocument/2006/relationships/font" Target="fonts/font10.fntdata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6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550C442-4F40-4093-A0F1-F938F4329738}" type="datetimeFigureOut">
              <a:rPr lang="es-CO" smtClean="0"/>
              <a:t>5/12/25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13111AF-8320-4FCD-88E4-4A2E4308F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578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B0956-D334-609C-5887-3198C5BD3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26F679A-B047-CE4A-93B2-2087DC0512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CE44F50-A3D3-A843-02FD-EB6B736E6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B6D3727-1D4C-E782-DB1C-172408980C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CA6B9C-F4A0-44FA-B4EA-A599A0E41B9E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954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111AF-8320-4FCD-88E4-4A2E4308F994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2164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B0956-D334-609C-5887-3198C5BD3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26F679A-B047-CE4A-93B2-2087DC0512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CE44F50-A3D3-A843-02FD-EB6B736E6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B6D3727-1D4C-E782-DB1C-172408980C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CA6B9C-F4A0-44FA-B4EA-A599A0E41B9E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4954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B0956-D334-609C-5887-3198C5BD3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26F679A-B047-CE4A-93B2-2087DC0512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CE44F50-A3D3-A843-02FD-EB6B736E6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B6D3727-1D4C-E782-DB1C-172408980C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CA6B9C-F4A0-44FA-B4EA-A599A0E41B9E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6326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B0956-D334-609C-5887-3198C5BD3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26F679A-B047-CE4A-93B2-2087DC0512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CE44F50-A3D3-A843-02FD-EB6B736E6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B6D3727-1D4C-E782-DB1C-172408980C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CA6B9C-F4A0-44FA-B4EA-A599A0E41B9E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6235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9.emf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11" Type="http://schemas.openxmlformats.org/officeDocument/2006/relationships/image" Target="../media/image13.png"/><Relationship Id="rId5" Type="http://schemas.openxmlformats.org/officeDocument/2006/relationships/image" Target="../media/image3.svg"/><Relationship Id="rId10" Type="http://schemas.openxmlformats.org/officeDocument/2006/relationships/image" Target="../media/image12.emf"/><Relationship Id="rId4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02E5D-6118-EA5B-6201-286027389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0B63895-9A35-24F8-CF78-39044D8FD8B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" y="0"/>
            <a:ext cx="6858000" cy="10287000"/>
          </a:xfrm>
          <a:prstGeom prst="rect">
            <a:avLst/>
          </a:prstGeom>
        </p:spPr>
      </p:pic>
      <p:sp>
        <p:nvSpPr>
          <p:cNvPr id="4" name="Freeform 4">
            <a:extLst>
              <a:ext uri="{FF2B5EF4-FFF2-40B4-BE49-F238E27FC236}">
                <a16:creationId xmlns:a16="http://schemas.microsoft.com/office/drawing/2014/main" id="{1EDFA1FA-2C8A-A3C1-7467-294C6ACA7863}"/>
              </a:ext>
            </a:extLst>
          </p:cNvPr>
          <p:cNvSpPr/>
          <p:nvPr/>
        </p:nvSpPr>
        <p:spPr>
          <a:xfrm rot="-5400000">
            <a:off x="-162751" y="747725"/>
            <a:ext cx="1009204" cy="188876"/>
          </a:xfrm>
          <a:custGeom>
            <a:avLst/>
            <a:gdLst/>
            <a:ahLst/>
            <a:cxnLst/>
            <a:rect l="l" t="t" r="r" b="b"/>
            <a:pathLst>
              <a:path w="1009204" h="188876">
                <a:moveTo>
                  <a:pt x="0" y="0"/>
                </a:moveTo>
                <a:lnTo>
                  <a:pt x="1009204" y="0"/>
                </a:lnTo>
                <a:lnTo>
                  <a:pt x="1009204" y="188876"/>
                </a:lnTo>
                <a:lnTo>
                  <a:pt x="0" y="1888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00597" b="-971836"/>
            </a:stretch>
          </a:blipFill>
        </p:spPr>
        <p:txBody>
          <a:bodyPr/>
          <a:lstStyle/>
          <a:p>
            <a:endParaRPr lang="es-CO" noProof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457B2BB9-E9C8-B3D8-7491-FBAD7DDC02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70" y="-15937"/>
            <a:ext cx="18287999" cy="10287000"/>
          </a:xfrm>
          <a:prstGeom prst="rect">
            <a:avLst/>
          </a:prstGeom>
        </p:spPr>
      </p:pic>
      <p:sp>
        <p:nvSpPr>
          <p:cNvPr id="15" name="Freeform 3">
            <a:extLst>
              <a:ext uri="{FF2B5EF4-FFF2-40B4-BE49-F238E27FC236}">
                <a16:creationId xmlns:a16="http://schemas.microsoft.com/office/drawing/2014/main" id="{3EDAA667-78CA-3B64-1966-0E61D6EB94D5}"/>
              </a:ext>
            </a:extLst>
          </p:cNvPr>
          <p:cNvSpPr/>
          <p:nvPr/>
        </p:nvSpPr>
        <p:spPr>
          <a:xfrm>
            <a:off x="78523" y="9161504"/>
            <a:ext cx="161764" cy="799768"/>
          </a:xfrm>
          <a:custGeom>
            <a:avLst/>
            <a:gdLst/>
            <a:ahLst/>
            <a:cxnLst/>
            <a:rect l="l" t="t" r="r" b="b"/>
            <a:pathLst>
              <a:path w="161764" h="799768">
                <a:moveTo>
                  <a:pt x="0" y="0"/>
                </a:moveTo>
                <a:lnTo>
                  <a:pt x="161764" y="0"/>
                </a:lnTo>
                <a:lnTo>
                  <a:pt x="161764" y="799768"/>
                </a:lnTo>
                <a:lnTo>
                  <a:pt x="0" y="799768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email">
              <a:alphaModFix amt="6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D3DCBE9E-4AFF-BAD6-028C-7FA4320CA3C9}"/>
              </a:ext>
            </a:extLst>
          </p:cNvPr>
          <p:cNvSpPr txBox="1"/>
          <p:nvPr/>
        </p:nvSpPr>
        <p:spPr>
          <a:xfrm>
            <a:off x="7720027" y="3467412"/>
            <a:ext cx="9779630" cy="5078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6600" b="1" dirty="0">
                <a:solidFill>
                  <a:srgbClr val="012750"/>
                </a:solidFill>
                <a:latin typeface="Poppins 1 Bold"/>
                <a:cs typeface="Poppins 1 Bold"/>
              </a:rPr>
              <a:t>Socialización avance Política GESCO+I y Plan Estratégico Institucional GESCO+I 2023-2026</a:t>
            </a:r>
            <a:endParaRPr lang="es-CO" sz="2400" noProof="0" dirty="0">
              <a:solidFill>
                <a:srgbClr val="012750"/>
              </a:solidFill>
              <a:latin typeface="Poppins"/>
              <a:cs typeface="Poppins"/>
            </a:endParaRPr>
          </a:p>
        </p:txBody>
      </p:sp>
      <p:sp>
        <p:nvSpPr>
          <p:cNvPr id="17" name="Freeform 3">
            <a:extLst>
              <a:ext uri="{FF2B5EF4-FFF2-40B4-BE49-F238E27FC236}">
                <a16:creationId xmlns:a16="http://schemas.microsoft.com/office/drawing/2014/main" id="{B5753EA2-9C79-3A88-E9C0-9907591F7417}"/>
              </a:ext>
            </a:extLst>
          </p:cNvPr>
          <p:cNvSpPr/>
          <p:nvPr/>
        </p:nvSpPr>
        <p:spPr>
          <a:xfrm>
            <a:off x="89668" y="9172211"/>
            <a:ext cx="161764" cy="799768"/>
          </a:xfrm>
          <a:custGeom>
            <a:avLst/>
            <a:gdLst/>
            <a:ahLst/>
            <a:cxnLst/>
            <a:rect l="l" t="t" r="r" b="b"/>
            <a:pathLst>
              <a:path w="161764" h="799768">
                <a:moveTo>
                  <a:pt x="0" y="0"/>
                </a:moveTo>
                <a:lnTo>
                  <a:pt x="161764" y="0"/>
                </a:lnTo>
                <a:lnTo>
                  <a:pt x="161764" y="799768"/>
                </a:lnTo>
                <a:lnTo>
                  <a:pt x="0" y="799768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email">
              <a:alphaModFix amt="6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/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05A57F74-402D-5E07-A754-DCB1F6FCEC74}"/>
              </a:ext>
            </a:extLst>
          </p:cNvPr>
          <p:cNvGrpSpPr/>
          <p:nvPr/>
        </p:nvGrpSpPr>
        <p:grpSpPr>
          <a:xfrm>
            <a:off x="1" y="8841953"/>
            <a:ext cx="18288000" cy="1464812"/>
            <a:chOff x="0" y="5894629"/>
            <a:chExt cx="12192000" cy="976540"/>
          </a:xfrm>
        </p:grpSpPr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D0AD94B8-676E-5DE2-AA48-8EF13E0BDBA6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2700" noProof="0"/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28CB6F88-44F2-0553-CD0F-4575958D7BA8}"/>
                </a:ext>
              </a:extLst>
            </p:cNvPr>
            <p:cNvSpPr txBox="1"/>
            <p:nvPr/>
          </p:nvSpPr>
          <p:spPr>
            <a:xfrm>
              <a:off x="289523" y="6655726"/>
              <a:ext cx="4954971" cy="215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500" b="1" noProof="0">
                  <a:solidFill>
                    <a:schemeClr val="bg1"/>
                  </a:solidFill>
                  <a:latin typeface="Nunito Sans 7pt Normal" pitchFamily="2" charset="77"/>
                </a:rPr>
                <a:t>Oficina Asesora de Planeación</a:t>
              </a:r>
              <a:endParaRPr lang="es-CO" sz="1650" b="1" noProof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8624CA33-4F66-265A-78BE-602CF20AB7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7547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B9057-0F21-4DB3-E916-32A8152B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9417399-9CF1-970A-5DB9-23FB758809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08372" y="-31537"/>
            <a:ext cx="6479628" cy="1967886"/>
          </a:xfrm>
          <a:prstGeom prst="rect">
            <a:avLst/>
          </a:prstGeom>
        </p:spPr>
      </p:pic>
      <p:sp>
        <p:nvSpPr>
          <p:cNvPr id="2" name="Freeform 4">
            <a:extLst>
              <a:ext uri="{FF2B5EF4-FFF2-40B4-BE49-F238E27FC236}">
                <a16:creationId xmlns:a16="http://schemas.microsoft.com/office/drawing/2014/main" id="{E028D351-0DF6-24B4-4FD2-0AC3EDCF0FF9}"/>
              </a:ext>
            </a:extLst>
          </p:cNvPr>
          <p:cNvSpPr/>
          <p:nvPr/>
        </p:nvSpPr>
        <p:spPr>
          <a:xfrm rot="-5400000">
            <a:off x="-244127" y="965474"/>
            <a:ext cx="1513806" cy="283314"/>
          </a:xfrm>
          <a:custGeom>
            <a:avLst/>
            <a:gdLst/>
            <a:ahLst/>
            <a:cxnLst/>
            <a:rect l="l" t="t" r="r" b="b"/>
            <a:pathLst>
              <a:path w="1009204" h="188876">
                <a:moveTo>
                  <a:pt x="0" y="0"/>
                </a:moveTo>
                <a:lnTo>
                  <a:pt x="1009204" y="0"/>
                </a:lnTo>
                <a:lnTo>
                  <a:pt x="1009204" y="188876"/>
                </a:lnTo>
                <a:lnTo>
                  <a:pt x="0" y="1888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0597" b="-971836"/>
            </a:stretch>
          </a:blipFill>
        </p:spPr>
        <p:txBody>
          <a:bodyPr/>
          <a:lstStyle/>
          <a:p>
            <a:pPr defTabSz="1371600"/>
            <a:endParaRPr lang="es-CO" sz="2700" noProof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DE879339-68D0-5A46-3CF1-3312CC3881EC}"/>
              </a:ext>
            </a:extLst>
          </p:cNvPr>
          <p:cNvSpPr/>
          <p:nvPr/>
        </p:nvSpPr>
        <p:spPr>
          <a:xfrm>
            <a:off x="832532" y="567131"/>
            <a:ext cx="1080000" cy="10800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28753">
              <a:defRPr/>
            </a:pPr>
            <a:r>
              <a:rPr lang="es-MX" sz="66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 panose="00000500000000000000" pitchFamily="2" charset="0"/>
              </a:rPr>
              <a:t>3</a:t>
            </a:r>
            <a:endParaRPr lang="es-CO" sz="6600" b="1" noProof="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  <a:cs typeface="Poppins" panose="00000500000000000000" pitchFamily="2" charset="0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1B6497D8-1A21-B374-68DC-D85790AAB3D1}"/>
              </a:ext>
            </a:extLst>
          </p:cNvPr>
          <p:cNvSpPr txBox="1"/>
          <p:nvPr/>
        </p:nvSpPr>
        <p:spPr>
          <a:xfrm>
            <a:off x="2189606" y="449755"/>
            <a:ext cx="15727275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4000" b="1" dirty="0">
                <a:solidFill>
                  <a:srgbClr val="012750"/>
                </a:solidFill>
                <a:latin typeface="Poppins 1 Bold"/>
                <a:cs typeface="Poppins 1 Bold"/>
              </a:rPr>
              <a:t>Plan estratégico GESCO+I - </a:t>
            </a:r>
            <a:r>
              <a:rPr lang="en-US" sz="4000" b="1" dirty="0" err="1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Avances</a:t>
            </a:r>
            <a:r>
              <a:rPr lang="en-US" sz="4000" b="1" dirty="0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 del Segundo cuatrimestre y </a:t>
            </a:r>
            <a:r>
              <a:rPr lang="en-US" sz="4000" b="1" dirty="0" err="1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proyección</a:t>
            </a:r>
            <a:r>
              <a:rPr lang="en-US" sz="4000" b="1" dirty="0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 de </a:t>
            </a:r>
            <a:r>
              <a:rPr lang="en-US" sz="4000" b="1" dirty="0" err="1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cierre</a:t>
            </a:r>
            <a:r>
              <a:rPr lang="en-US" sz="4000" b="1" dirty="0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 de la vigencia</a:t>
            </a:r>
          </a:p>
          <a:p>
            <a:endParaRPr lang="es-CO" sz="4800" b="1" dirty="0">
              <a:solidFill>
                <a:srgbClr val="012750"/>
              </a:solidFill>
              <a:latin typeface="Poppins 1 Bold"/>
              <a:cs typeface="Poppins 1 Bold"/>
            </a:endParaRPr>
          </a:p>
          <a:p>
            <a:endParaRPr lang="es-CO" sz="1600" dirty="0">
              <a:solidFill>
                <a:srgbClr val="012750"/>
              </a:solidFill>
              <a:latin typeface="Poppins"/>
              <a:cs typeface="Poppins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8BABC62E-7F15-6146-8669-495C9B695E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5233" y="6568023"/>
            <a:ext cx="4279900" cy="33274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6345D708-E64D-3844-B057-991FEBE80F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0455" y="6509845"/>
            <a:ext cx="4279900" cy="3327400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8719BA20-B54A-1B4C-ADB2-DF142B7ABD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68381" y="6509845"/>
            <a:ext cx="4279900" cy="3327400"/>
          </a:xfrm>
          <a:prstGeom prst="rect">
            <a:avLst/>
          </a:prstGeom>
        </p:spPr>
      </p:pic>
      <p:grpSp>
        <p:nvGrpSpPr>
          <p:cNvPr id="31" name="Grupo 30">
            <a:extLst>
              <a:ext uri="{FF2B5EF4-FFF2-40B4-BE49-F238E27FC236}">
                <a16:creationId xmlns:a16="http://schemas.microsoft.com/office/drawing/2014/main" id="{135C04EE-02EE-CB4E-A7A5-7600477E6255}"/>
              </a:ext>
            </a:extLst>
          </p:cNvPr>
          <p:cNvGrpSpPr/>
          <p:nvPr/>
        </p:nvGrpSpPr>
        <p:grpSpPr>
          <a:xfrm>
            <a:off x="-203094" y="2369587"/>
            <a:ext cx="4927500" cy="7506171"/>
            <a:chOff x="101131" y="2389252"/>
            <a:chExt cx="4927500" cy="7506171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A62C36B3-9806-F840-86BD-7AC0EAEACC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42" t="25948" r="27274"/>
            <a:stretch/>
          </p:blipFill>
          <p:spPr>
            <a:xfrm>
              <a:off x="1372532" y="3326146"/>
              <a:ext cx="2705101" cy="1868597"/>
            </a:xfrm>
            <a:prstGeom prst="rect">
              <a:avLst/>
            </a:prstGeom>
          </p:spPr>
        </p:pic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4CC839C1-AF11-A14C-B27B-A45684409E21}"/>
                </a:ext>
              </a:extLst>
            </p:cNvPr>
            <p:cNvSpPr txBox="1"/>
            <p:nvPr/>
          </p:nvSpPr>
          <p:spPr>
            <a:xfrm>
              <a:off x="357418" y="2389252"/>
              <a:ext cx="46712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b="1" dirty="0"/>
                <a:t>Promedio avance de los </a:t>
              </a:r>
            </a:p>
            <a:p>
              <a:pPr algn="ctr"/>
              <a:r>
                <a:rPr lang="es-CO" sz="2000" b="1" dirty="0"/>
                <a:t>tres ejes </a:t>
              </a:r>
            </a:p>
            <a:p>
              <a:pPr algn="ctr"/>
              <a:r>
                <a:rPr lang="es-CO" sz="2000" b="1" dirty="0"/>
                <a:t>2do cuatrimestre</a:t>
              </a: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D099F68F-03CC-C84A-8089-559A65870C34}"/>
                </a:ext>
              </a:extLst>
            </p:cNvPr>
            <p:cNvSpPr txBox="1"/>
            <p:nvPr/>
          </p:nvSpPr>
          <p:spPr>
            <a:xfrm>
              <a:off x="101131" y="5706248"/>
              <a:ext cx="46712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b="1" dirty="0"/>
                <a:t>Proyección esperada </a:t>
              </a:r>
            </a:p>
            <a:p>
              <a:pPr algn="ctr"/>
              <a:r>
                <a:rPr lang="es-CO" sz="2000" b="1" dirty="0"/>
                <a:t>de cierre promedio de los </a:t>
              </a:r>
            </a:p>
            <a:p>
              <a:pPr algn="ctr"/>
              <a:r>
                <a:rPr lang="es-CO" sz="2000" b="1" dirty="0"/>
                <a:t>tres ejes 3er cuatrimestre</a:t>
              </a:r>
            </a:p>
          </p:txBody>
        </p:sp>
        <p:pic>
          <p:nvPicPr>
            <p:cNvPr id="29" name="Imagen 28">
              <a:extLst>
                <a:ext uri="{FF2B5EF4-FFF2-40B4-BE49-F238E27FC236}">
                  <a16:creationId xmlns:a16="http://schemas.microsoft.com/office/drawing/2014/main" id="{F4F610A7-C01E-104D-8824-09ECB61DE9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12776" y="6568023"/>
              <a:ext cx="4279900" cy="3327400"/>
            </a:xfrm>
            <a:prstGeom prst="rect">
              <a:avLst/>
            </a:prstGeom>
          </p:spPr>
        </p:pic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B18CBEF3-6FBF-884C-9813-50CD4E21ECA6}"/>
              </a:ext>
            </a:extLst>
          </p:cNvPr>
          <p:cNvGrpSpPr/>
          <p:nvPr/>
        </p:nvGrpSpPr>
        <p:grpSpPr>
          <a:xfrm>
            <a:off x="649318" y="2319085"/>
            <a:ext cx="15945576" cy="6644815"/>
            <a:chOff x="649318" y="2319085"/>
            <a:chExt cx="15945576" cy="6644815"/>
          </a:xfrm>
        </p:grpSpPr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6BC681B5-C956-814A-AE5B-630A6358EA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5644" y="3224546"/>
              <a:ext cx="3153389" cy="1902993"/>
            </a:xfrm>
            <a:prstGeom prst="rect">
              <a:avLst/>
            </a:prstGeom>
          </p:spPr>
        </p:pic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698A25D8-84DC-CC4C-B167-6B13442F6F8E}"/>
                </a:ext>
              </a:extLst>
            </p:cNvPr>
            <p:cNvSpPr txBox="1"/>
            <p:nvPr/>
          </p:nvSpPr>
          <p:spPr>
            <a:xfrm>
              <a:off x="3810933" y="2367193"/>
              <a:ext cx="46712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b="1" dirty="0">
                  <a:solidFill>
                    <a:srgbClr val="FFC000"/>
                  </a:solidFill>
                </a:rPr>
                <a:t>Promedio </a:t>
              </a:r>
            </a:p>
            <a:p>
              <a:pPr algn="ctr"/>
              <a:r>
                <a:rPr lang="es-CO" sz="2000" b="1" dirty="0">
                  <a:solidFill>
                    <a:srgbClr val="FFC000"/>
                  </a:solidFill>
                </a:rPr>
                <a:t>Eje Herramientas de </a:t>
              </a:r>
              <a:r>
                <a:rPr lang="es-CO" sz="2000" b="1" dirty="0" err="1">
                  <a:solidFill>
                    <a:srgbClr val="FFC000"/>
                  </a:solidFill>
                </a:rPr>
                <a:t>apropiación</a:t>
              </a:r>
              <a:r>
                <a:rPr lang="es-CO" sz="2000" b="1" dirty="0">
                  <a:solidFill>
                    <a:srgbClr val="FFC000"/>
                  </a:solidFill>
                </a:rPr>
                <a:t> y </a:t>
              </a:r>
              <a:r>
                <a:rPr lang="es-CO" sz="2000" b="1" dirty="0" err="1">
                  <a:solidFill>
                    <a:srgbClr val="FFC000"/>
                  </a:solidFill>
                </a:rPr>
                <a:t>analítica</a:t>
              </a:r>
              <a:r>
                <a:rPr lang="es-CO" sz="2000" b="1" dirty="0">
                  <a:solidFill>
                    <a:srgbClr val="FFC000"/>
                  </a:solidFill>
                </a:rPr>
                <a:t> pública</a:t>
              </a:r>
            </a:p>
          </p:txBody>
        </p:sp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1348DA28-6195-7B45-A4BA-C9E3A5680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0150" y="3341094"/>
              <a:ext cx="3017986" cy="1902993"/>
            </a:xfrm>
            <a:prstGeom prst="rect">
              <a:avLst/>
            </a:prstGeom>
          </p:spPr>
        </p:pic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E17D4ED4-541F-064F-BAE2-DBB85A9A4FA5}"/>
                </a:ext>
              </a:extLst>
            </p:cNvPr>
            <p:cNvSpPr txBox="1"/>
            <p:nvPr/>
          </p:nvSpPr>
          <p:spPr>
            <a:xfrm>
              <a:off x="8368621" y="2505904"/>
              <a:ext cx="400023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b="1" dirty="0">
                  <a:solidFill>
                    <a:srgbClr val="7030A0"/>
                  </a:solidFill>
                </a:rPr>
                <a:t>Promedio </a:t>
              </a:r>
            </a:p>
            <a:p>
              <a:pPr algn="ctr"/>
              <a:r>
                <a:rPr lang="es-CO" sz="2000" b="1" dirty="0">
                  <a:solidFill>
                    <a:srgbClr val="7030A0"/>
                  </a:solidFill>
                </a:rPr>
                <a:t>Eje Saber innovar para la vida</a:t>
              </a: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3855455F-DAF1-BE4A-A9B8-F4F935B16BD0}"/>
                </a:ext>
              </a:extLst>
            </p:cNvPr>
            <p:cNvSpPr txBox="1"/>
            <p:nvPr/>
          </p:nvSpPr>
          <p:spPr>
            <a:xfrm>
              <a:off x="12410054" y="2367192"/>
              <a:ext cx="400023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b="1" dirty="0">
                  <a:solidFill>
                    <a:schemeClr val="tx2"/>
                  </a:solidFill>
                </a:rPr>
                <a:t>Promedio</a:t>
              </a:r>
            </a:p>
            <a:p>
              <a:pPr algn="ctr"/>
              <a:r>
                <a:rPr lang="es-CO" sz="2000" b="1" dirty="0">
                  <a:solidFill>
                    <a:schemeClr val="tx2"/>
                  </a:solidFill>
                </a:rPr>
                <a:t>Eje Cultura de compartir, </a:t>
              </a:r>
            </a:p>
            <a:p>
              <a:pPr algn="ctr"/>
              <a:r>
                <a:rPr lang="es-CO" sz="2000" b="1" dirty="0">
                  <a:solidFill>
                    <a:schemeClr val="tx2"/>
                  </a:solidFill>
                </a:rPr>
                <a:t>comunicar y transformar</a:t>
              </a:r>
              <a:endParaRPr lang="es-CO" sz="2000" b="1" dirty="0"/>
            </a:p>
          </p:txBody>
        </p:sp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E321484E-C634-BB4A-AFB7-EF04E149B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74658" y="3429960"/>
              <a:ext cx="2909754" cy="1824494"/>
            </a:xfrm>
            <a:prstGeom prst="rect">
              <a:avLst/>
            </a:prstGeom>
          </p:spPr>
        </p:pic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55C07B1C-503A-D14A-96D3-D5F4ACF87D24}"/>
                </a:ext>
              </a:extLst>
            </p:cNvPr>
            <p:cNvSpPr txBox="1"/>
            <p:nvPr/>
          </p:nvSpPr>
          <p:spPr>
            <a:xfrm>
              <a:off x="3810933" y="5706248"/>
              <a:ext cx="46712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b="1" dirty="0">
                  <a:solidFill>
                    <a:srgbClr val="FFC000"/>
                  </a:solidFill>
                </a:rPr>
                <a:t>Promedio esperado Eje Herramientas </a:t>
              </a:r>
            </a:p>
            <a:p>
              <a:pPr algn="ctr"/>
              <a:r>
                <a:rPr lang="es-CO" sz="2000" b="1" dirty="0">
                  <a:solidFill>
                    <a:srgbClr val="FFC000"/>
                  </a:solidFill>
                </a:rPr>
                <a:t>de apropiación y analítica pública </a:t>
              </a:r>
            </a:p>
            <a:p>
              <a:pPr algn="ctr"/>
              <a:r>
                <a:rPr lang="es-CO" sz="2000" b="1" dirty="0">
                  <a:solidFill>
                    <a:srgbClr val="FFC000"/>
                  </a:solidFill>
                </a:rPr>
                <a:t>3er cuatrimestre</a:t>
              </a:r>
            </a:p>
          </p:txBody>
        </p:sp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A2D6E3A4-F6F9-EB4F-ADB6-4D6CFC58AB77}"/>
                </a:ext>
              </a:extLst>
            </p:cNvPr>
            <p:cNvSpPr txBox="1"/>
            <p:nvPr/>
          </p:nvSpPr>
          <p:spPr>
            <a:xfrm>
              <a:off x="8368621" y="5704994"/>
              <a:ext cx="400023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b="1" dirty="0">
                  <a:solidFill>
                    <a:srgbClr val="7030A0"/>
                  </a:solidFill>
                </a:rPr>
                <a:t>Promedio esperado </a:t>
              </a:r>
            </a:p>
            <a:p>
              <a:pPr algn="ctr"/>
              <a:r>
                <a:rPr lang="es-CO" sz="2000" b="1" dirty="0">
                  <a:solidFill>
                    <a:srgbClr val="7030A0"/>
                  </a:solidFill>
                </a:rPr>
                <a:t>Eje Saber innovar para la vida</a:t>
              </a:r>
            </a:p>
            <a:p>
              <a:pPr algn="ctr"/>
              <a:r>
                <a:rPr lang="es-CO" sz="2000" b="1" dirty="0">
                  <a:solidFill>
                    <a:srgbClr val="7030A0"/>
                  </a:solidFill>
                </a:rPr>
                <a:t>3er cuatrimestre</a:t>
              </a:r>
            </a:p>
          </p:txBody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B629E542-262A-E34B-B02D-B5C8C3CF0D00}"/>
                </a:ext>
              </a:extLst>
            </p:cNvPr>
            <p:cNvSpPr txBox="1"/>
            <p:nvPr/>
          </p:nvSpPr>
          <p:spPr>
            <a:xfrm>
              <a:off x="12594655" y="5674194"/>
              <a:ext cx="400023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000" b="1" dirty="0">
                  <a:solidFill>
                    <a:schemeClr val="tx2"/>
                  </a:solidFill>
                </a:rPr>
                <a:t>Promedio esperado Eje Cultura de compartir, comunicar y transformar</a:t>
              </a:r>
            </a:p>
            <a:p>
              <a:pPr algn="ctr"/>
              <a:r>
                <a:rPr lang="es-CO" sz="2000" b="1" dirty="0">
                  <a:solidFill>
                    <a:schemeClr val="tx2"/>
                  </a:solidFill>
                </a:rPr>
                <a:t>3er cuatrimestre</a:t>
              </a:r>
              <a:endParaRPr lang="es-CO" sz="2000" b="1" dirty="0"/>
            </a:p>
          </p:txBody>
        </p:sp>
        <p:sp>
          <p:nvSpPr>
            <p:cNvPr id="30" name="Rectángulo redondeado 29">
              <a:extLst>
                <a:ext uri="{FF2B5EF4-FFF2-40B4-BE49-F238E27FC236}">
                  <a16:creationId xmlns:a16="http://schemas.microsoft.com/office/drawing/2014/main" id="{48404A88-2BD8-AB44-B22A-825A86F47F84}"/>
                </a:ext>
              </a:extLst>
            </p:cNvPr>
            <p:cNvSpPr/>
            <p:nvPr/>
          </p:nvSpPr>
          <p:spPr>
            <a:xfrm>
              <a:off x="649318" y="2319087"/>
              <a:ext cx="3299913" cy="6644813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2" name="Rectángulo redondeado 31">
              <a:extLst>
                <a:ext uri="{FF2B5EF4-FFF2-40B4-BE49-F238E27FC236}">
                  <a16:creationId xmlns:a16="http://schemas.microsoft.com/office/drawing/2014/main" id="{66DE5CCF-A728-E44C-94D5-F53CBCF8D1E6}"/>
                </a:ext>
              </a:extLst>
            </p:cNvPr>
            <p:cNvSpPr/>
            <p:nvPr/>
          </p:nvSpPr>
          <p:spPr>
            <a:xfrm>
              <a:off x="4137405" y="2319086"/>
              <a:ext cx="4015316" cy="6644813"/>
            </a:xfrm>
            <a:prstGeom prst="roundRect">
              <a:avLst/>
            </a:prstGeom>
            <a:noFill/>
            <a:ln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3" name="Rectángulo redondeado 32">
              <a:extLst>
                <a:ext uri="{FF2B5EF4-FFF2-40B4-BE49-F238E27FC236}">
                  <a16:creationId xmlns:a16="http://schemas.microsoft.com/office/drawing/2014/main" id="{BA60BDD6-7151-3C41-8A6E-F96CB642D10F}"/>
                </a:ext>
              </a:extLst>
            </p:cNvPr>
            <p:cNvSpPr/>
            <p:nvPr/>
          </p:nvSpPr>
          <p:spPr>
            <a:xfrm>
              <a:off x="8340895" y="2319085"/>
              <a:ext cx="4015316" cy="6644813"/>
            </a:xfrm>
            <a:prstGeom prst="roundRect">
              <a:avLst/>
            </a:prstGeom>
            <a:noFill/>
            <a:ln>
              <a:solidFill>
                <a:srgbClr val="703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4" name="Rectángulo redondeado 33">
              <a:extLst>
                <a:ext uri="{FF2B5EF4-FFF2-40B4-BE49-F238E27FC236}">
                  <a16:creationId xmlns:a16="http://schemas.microsoft.com/office/drawing/2014/main" id="{00C5C3ED-C387-DC47-9451-0FD260F3E7AB}"/>
                </a:ext>
              </a:extLst>
            </p:cNvPr>
            <p:cNvSpPr/>
            <p:nvPr/>
          </p:nvSpPr>
          <p:spPr>
            <a:xfrm>
              <a:off x="12528829" y="2319085"/>
              <a:ext cx="4015316" cy="6644813"/>
            </a:xfrm>
            <a:prstGeom prst="roundRect">
              <a:avLst/>
            </a:prstGeom>
            <a:noFill/>
            <a:ln>
              <a:solidFill>
                <a:srgbClr val="00206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1916167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B03190-F20E-1363-23A5-02285403B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Box 4">
            <a:extLst>
              <a:ext uri="{FF2B5EF4-FFF2-40B4-BE49-F238E27FC236}">
                <a16:creationId xmlns:a16="http://schemas.microsoft.com/office/drawing/2014/main" id="{AABC2DCF-CAF5-7D40-B2F3-C4A0FEFDDFF9}"/>
              </a:ext>
            </a:extLst>
          </p:cNvPr>
          <p:cNvSpPr txBox="1"/>
          <p:nvPr/>
        </p:nvSpPr>
        <p:spPr>
          <a:xfrm>
            <a:off x="2089348" y="5616295"/>
            <a:ext cx="6817217" cy="4194015"/>
          </a:xfrm>
          <a:prstGeom prst="rect">
            <a:avLst/>
          </a:prstGeom>
        </p:spPr>
        <p:txBody>
          <a:bodyPr lIns="71438" tIns="71438" rIns="71438" bIns="71438" rtlCol="0" anchor="ctr"/>
          <a:lstStyle/>
          <a:p>
            <a:pPr algn="ctr">
              <a:lnSpc>
                <a:spcPts val="1869"/>
              </a:lnSpc>
            </a:pPr>
            <a:endParaRPr sz="2531"/>
          </a:p>
        </p:txBody>
      </p:sp>
      <p:pic>
        <p:nvPicPr>
          <p:cNvPr id="63" name="Imagen 62">
            <a:extLst>
              <a:ext uri="{FF2B5EF4-FFF2-40B4-BE49-F238E27FC236}">
                <a16:creationId xmlns:a16="http://schemas.microsoft.com/office/drawing/2014/main" id="{38965D3B-D2A3-569A-E652-908AE0244E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08372" y="-31537"/>
            <a:ext cx="6479628" cy="1967886"/>
          </a:xfrm>
          <a:prstGeom prst="rect">
            <a:avLst/>
          </a:prstGeom>
        </p:spPr>
      </p:pic>
      <p:sp>
        <p:nvSpPr>
          <p:cNvPr id="106" name="TextBox 5">
            <a:extLst>
              <a:ext uri="{FF2B5EF4-FFF2-40B4-BE49-F238E27FC236}">
                <a16:creationId xmlns:a16="http://schemas.microsoft.com/office/drawing/2014/main" id="{585035CC-CB7F-8AFD-3AAC-4CBF60AE34DE}"/>
              </a:ext>
            </a:extLst>
          </p:cNvPr>
          <p:cNvSpPr txBox="1"/>
          <p:nvPr/>
        </p:nvSpPr>
        <p:spPr>
          <a:xfrm>
            <a:off x="1820902" y="266971"/>
            <a:ext cx="15617092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4000" b="1" dirty="0">
                <a:solidFill>
                  <a:srgbClr val="012750"/>
                </a:solidFill>
                <a:latin typeface="Poppins 1 Bold"/>
                <a:cs typeface="Poppins 1 Bold"/>
              </a:rPr>
              <a:t>Plan Estratégico GESCO+I - </a:t>
            </a:r>
            <a:r>
              <a:rPr lang="en-US" sz="4000" b="1" dirty="0" err="1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Avances</a:t>
            </a:r>
            <a:r>
              <a:rPr lang="en-US" sz="4000" b="1" dirty="0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 y </a:t>
            </a:r>
            <a:r>
              <a:rPr lang="en-US" sz="4000" b="1" dirty="0" err="1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evolución</a:t>
            </a:r>
            <a:r>
              <a:rPr lang="en-US" sz="4000" b="1" dirty="0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 </a:t>
            </a:r>
          </a:p>
          <a:p>
            <a:r>
              <a:rPr lang="en-US" sz="4000" b="1" dirty="0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de los </a:t>
            </a:r>
            <a:r>
              <a:rPr lang="en-US" sz="4000" b="1" dirty="0" err="1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Hitos</a:t>
            </a:r>
            <a:r>
              <a:rPr lang="en-US" sz="4000" b="1" dirty="0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 del plan.</a:t>
            </a:r>
            <a:endParaRPr lang="es-CO" sz="4000" b="1" dirty="0">
              <a:solidFill>
                <a:srgbClr val="012750"/>
              </a:solidFill>
              <a:latin typeface="Poppins 1 Bold"/>
              <a:cs typeface="Poppins 1 Bold"/>
            </a:endParaRPr>
          </a:p>
          <a:p>
            <a:endParaRPr lang="es-CO" sz="4000" b="1" dirty="0">
              <a:solidFill>
                <a:srgbClr val="012750"/>
              </a:solidFill>
              <a:latin typeface="Poppins 1 Bold"/>
              <a:cs typeface="Poppins 1 Bold"/>
            </a:endParaRPr>
          </a:p>
        </p:txBody>
      </p:sp>
      <p:sp>
        <p:nvSpPr>
          <p:cNvPr id="108" name="Freeform 4">
            <a:extLst>
              <a:ext uri="{FF2B5EF4-FFF2-40B4-BE49-F238E27FC236}">
                <a16:creationId xmlns:a16="http://schemas.microsoft.com/office/drawing/2014/main" id="{729F1A15-835D-788C-9A4F-840277EB1435}"/>
              </a:ext>
            </a:extLst>
          </p:cNvPr>
          <p:cNvSpPr/>
          <p:nvPr/>
        </p:nvSpPr>
        <p:spPr>
          <a:xfrm rot="-5400000">
            <a:off x="-244127" y="965474"/>
            <a:ext cx="1513806" cy="283314"/>
          </a:xfrm>
          <a:custGeom>
            <a:avLst/>
            <a:gdLst/>
            <a:ahLst/>
            <a:cxnLst/>
            <a:rect l="l" t="t" r="r" b="b"/>
            <a:pathLst>
              <a:path w="1009204" h="188876">
                <a:moveTo>
                  <a:pt x="0" y="0"/>
                </a:moveTo>
                <a:lnTo>
                  <a:pt x="1009204" y="0"/>
                </a:lnTo>
                <a:lnTo>
                  <a:pt x="1009204" y="188876"/>
                </a:lnTo>
                <a:lnTo>
                  <a:pt x="0" y="1888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0597" b="-971836"/>
            </a:stretch>
          </a:blipFill>
        </p:spPr>
        <p:txBody>
          <a:bodyPr/>
          <a:lstStyle/>
          <a:p>
            <a:pPr defTabSz="1371600"/>
            <a:endParaRPr lang="es-CO" sz="2700" noProof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81" name="Rectángulo: esquinas redondeadas 4">
            <a:extLst>
              <a:ext uri="{FF2B5EF4-FFF2-40B4-BE49-F238E27FC236}">
                <a16:creationId xmlns:a16="http://schemas.microsoft.com/office/drawing/2014/main" id="{3C7F4DE1-9659-0A4E-8CCB-411B78743A1F}"/>
              </a:ext>
            </a:extLst>
          </p:cNvPr>
          <p:cNvSpPr/>
          <p:nvPr/>
        </p:nvSpPr>
        <p:spPr>
          <a:xfrm>
            <a:off x="491210" y="144091"/>
            <a:ext cx="1080000" cy="10800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28753">
              <a:defRPr/>
            </a:pPr>
            <a:r>
              <a:rPr lang="es-MX" sz="66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 panose="00000500000000000000" pitchFamily="2" charset="0"/>
              </a:rPr>
              <a:t>4</a:t>
            </a:r>
            <a:endParaRPr lang="es-CO" sz="6600" b="1" noProof="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  <a:cs typeface="Poppins" panose="00000500000000000000" pitchFamily="2" charset="0"/>
            </a:endParaRPr>
          </a:p>
        </p:txBody>
      </p:sp>
      <p:grpSp>
        <p:nvGrpSpPr>
          <p:cNvPr id="43" name="Grupo 42">
            <a:extLst>
              <a:ext uri="{FF2B5EF4-FFF2-40B4-BE49-F238E27FC236}">
                <a16:creationId xmlns:a16="http://schemas.microsoft.com/office/drawing/2014/main" id="{2F26A3F4-CC8E-AB41-A388-3789908536CE}"/>
              </a:ext>
            </a:extLst>
          </p:cNvPr>
          <p:cNvGrpSpPr/>
          <p:nvPr/>
        </p:nvGrpSpPr>
        <p:grpSpPr>
          <a:xfrm>
            <a:off x="-22575" y="1629714"/>
            <a:ext cx="11185391" cy="8261560"/>
            <a:chOff x="1488461" y="1454327"/>
            <a:chExt cx="14108959" cy="11018945"/>
          </a:xfrm>
        </p:grpSpPr>
        <p:sp>
          <p:nvSpPr>
            <p:cNvPr id="44" name="Freeform 2">
              <a:extLst>
                <a:ext uri="{FF2B5EF4-FFF2-40B4-BE49-F238E27FC236}">
                  <a16:creationId xmlns:a16="http://schemas.microsoft.com/office/drawing/2014/main" id="{2CB44120-8F51-C746-9433-5521B0518A55}"/>
                </a:ext>
              </a:extLst>
            </p:cNvPr>
            <p:cNvSpPr/>
            <p:nvPr/>
          </p:nvSpPr>
          <p:spPr>
            <a:xfrm>
              <a:off x="1488461" y="2348187"/>
              <a:ext cx="9927689" cy="8562632"/>
            </a:xfrm>
            <a:custGeom>
              <a:avLst/>
              <a:gdLst/>
              <a:ahLst/>
              <a:cxnLst/>
              <a:rect l="l" t="t" r="r" b="b"/>
              <a:pathLst>
                <a:path w="9927689" h="8562632">
                  <a:moveTo>
                    <a:pt x="0" y="0"/>
                  </a:moveTo>
                  <a:lnTo>
                    <a:pt x="9927689" y="0"/>
                  </a:lnTo>
                  <a:lnTo>
                    <a:pt x="9927689" y="8562633"/>
                  </a:lnTo>
                  <a:lnTo>
                    <a:pt x="0" y="85626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7" name="TextBox 5">
              <a:extLst>
                <a:ext uri="{FF2B5EF4-FFF2-40B4-BE49-F238E27FC236}">
                  <a16:creationId xmlns:a16="http://schemas.microsoft.com/office/drawing/2014/main" id="{C7032846-8956-E14E-9CFA-05CD0ED5B003}"/>
                </a:ext>
              </a:extLst>
            </p:cNvPr>
            <p:cNvSpPr txBox="1"/>
            <p:nvPr/>
          </p:nvSpPr>
          <p:spPr>
            <a:xfrm>
              <a:off x="6224074" y="9932550"/>
              <a:ext cx="1505296" cy="8403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"/>
              </a:endParaRPr>
            </a:p>
          </p:txBody>
        </p:sp>
        <p:sp>
          <p:nvSpPr>
            <p:cNvPr id="75" name="TextBox 8">
              <a:extLst>
                <a:ext uri="{FF2B5EF4-FFF2-40B4-BE49-F238E27FC236}">
                  <a16:creationId xmlns:a16="http://schemas.microsoft.com/office/drawing/2014/main" id="{E2908259-84D3-D945-8200-9415FDE7F0DA}"/>
                </a:ext>
              </a:extLst>
            </p:cNvPr>
            <p:cNvSpPr txBox="1"/>
            <p:nvPr/>
          </p:nvSpPr>
          <p:spPr>
            <a:xfrm>
              <a:off x="6224074" y="2370042"/>
              <a:ext cx="1505296" cy="8403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"/>
              </a:endParaRPr>
            </a:p>
          </p:txBody>
        </p:sp>
        <p:sp>
          <p:nvSpPr>
            <p:cNvPr id="72" name="TextBox 11">
              <a:extLst>
                <a:ext uri="{FF2B5EF4-FFF2-40B4-BE49-F238E27FC236}">
                  <a16:creationId xmlns:a16="http://schemas.microsoft.com/office/drawing/2014/main" id="{7C127C0E-50F3-CB4F-BDFD-D1AE60372D7B}"/>
                </a:ext>
              </a:extLst>
            </p:cNvPr>
            <p:cNvSpPr txBox="1"/>
            <p:nvPr/>
          </p:nvSpPr>
          <p:spPr>
            <a:xfrm>
              <a:off x="8259334" y="4527969"/>
              <a:ext cx="1505297" cy="8403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"/>
              </a:endParaRPr>
            </a:p>
          </p:txBody>
        </p:sp>
        <p:sp>
          <p:nvSpPr>
            <p:cNvPr id="62" name="TextBox 14">
              <a:extLst>
                <a:ext uri="{FF2B5EF4-FFF2-40B4-BE49-F238E27FC236}">
                  <a16:creationId xmlns:a16="http://schemas.microsoft.com/office/drawing/2014/main" id="{A6FCA613-A401-764E-870C-F95FDFB2B062}"/>
                </a:ext>
              </a:extLst>
            </p:cNvPr>
            <p:cNvSpPr txBox="1"/>
            <p:nvPr/>
          </p:nvSpPr>
          <p:spPr>
            <a:xfrm>
              <a:off x="8259335" y="7761364"/>
              <a:ext cx="1505296" cy="8403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"/>
              </a:endParaRPr>
            </a:p>
          </p:txBody>
        </p:sp>
        <p:grpSp>
          <p:nvGrpSpPr>
            <p:cNvPr id="51" name="Group 21">
              <a:extLst>
                <a:ext uri="{FF2B5EF4-FFF2-40B4-BE49-F238E27FC236}">
                  <a16:creationId xmlns:a16="http://schemas.microsoft.com/office/drawing/2014/main" id="{D1BE35EF-7200-5740-9699-6C98D982AAA1}"/>
                </a:ext>
              </a:extLst>
            </p:cNvPr>
            <p:cNvGrpSpPr/>
            <p:nvPr/>
          </p:nvGrpSpPr>
          <p:grpSpPr>
            <a:xfrm>
              <a:off x="8001229" y="6536374"/>
              <a:ext cx="7596191" cy="3007879"/>
              <a:chOff x="-642345" y="-38100"/>
              <a:chExt cx="2000643" cy="651679"/>
            </a:xfrm>
          </p:grpSpPr>
          <p:sp>
            <p:nvSpPr>
              <p:cNvPr id="59" name="Freeform 22">
                <a:extLst>
                  <a:ext uri="{FF2B5EF4-FFF2-40B4-BE49-F238E27FC236}">
                    <a16:creationId xmlns:a16="http://schemas.microsoft.com/office/drawing/2014/main" id="{59084B80-FF3B-BF47-B95C-8A356E885EA4}"/>
                  </a:ext>
                </a:extLst>
              </p:cNvPr>
              <p:cNvSpPr/>
              <p:nvPr/>
            </p:nvSpPr>
            <p:spPr>
              <a:xfrm>
                <a:off x="-642345" y="-17329"/>
                <a:ext cx="1588859" cy="630908"/>
              </a:xfrm>
              <a:custGeom>
                <a:avLst/>
                <a:gdLst/>
                <a:ahLst/>
                <a:cxnLst/>
                <a:rect l="l" t="t" r="r" b="b"/>
                <a:pathLst>
                  <a:path w="1358298" h="476597">
                    <a:moveTo>
                      <a:pt x="90070" y="0"/>
                    </a:moveTo>
                    <a:lnTo>
                      <a:pt x="1268228" y="0"/>
                    </a:lnTo>
                    <a:cubicBezTo>
                      <a:pt x="1317972" y="0"/>
                      <a:pt x="1358298" y="40326"/>
                      <a:pt x="1358298" y="90070"/>
                    </a:cubicBezTo>
                    <a:lnTo>
                      <a:pt x="1358298" y="386527"/>
                    </a:lnTo>
                    <a:cubicBezTo>
                      <a:pt x="1358298" y="410415"/>
                      <a:pt x="1348808" y="433325"/>
                      <a:pt x="1331917" y="450216"/>
                    </a:cubicBezTo>
                    <a:cubicBezTo>
                      <a:pt x="1315026" y="467107"/>
                      <a:pt x="1292116" y="476597"/>
                      <a:pt x="1268228" y="476597"/>
                    </a:cubicBezTo>
                    <a:lnTo>
                      <a:pt x="90070" y="476597"/>
                    </a:lnTo>
                    <a:cubicBezTo>
                      <a:pt x="40326" y="476597"/>
                      <a:pt x="0" y="436271"/>
                      <a:pt x="0" y="386527"/>
                    </a:cubicBezTo>
                    <a:lnTo>
                      <a:pt x="0" y="90070"/>
                    </a:lnTo>
                    <a:cubicBezTo>
                      <a:pt x="0" y="66182"/>
                      <a:pt x="9489" y="43272"/>
                      <a:pt x="26381" y="26381"/>
                    </a:cubicBezTo>
                    <a:cubicBezTo>
                      <a:pt x="43272" y="9489"/>
                      <a:pt x="66182" y="0"/>
                      <a:pt x="90070" y="0"/>
                    </a:cubicBezTo>
                    <a:close/>
                  </a:path>
                </a:pathLst>
              </a:custGeom>
              <a:solidFill>
                <a:srgbClr val="E73233"/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es-CO" dirty="0">
                  <a:latin typeface=""/>
                </a:endParaRPr>
              </a:p>
              <a:p>
                <a:endParaRPr lang="es-CO" dirty="0">
                  <a:latin typeface=""/>
                </a:endParaRPr>
              </a:p>
              <a:p>
                <a:endParaRPr lang="es-CO" dirty="0">
                  <a:latin typeface=""/>
                </a:endParaRPr>
              </a:p>
            </p:txBody>
          </p:sp>
          <p:sp>
            <p:nvSpPr>
              <p:cNvPr id="60" name="TextBox 23">
                <a:extLst>
                  <a:ext uri="{FF2B5EF4-FFF2-40B4-BE49-F238E27FC236}">
                    <a16:creationId xmlns:a16="http://schemas.microsoft.com/office/drawing/2014/main" id="{AA5E086B-C447-0343-8866-0A97D6C03A6A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1358298" cy="51469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205104" lvl="1" algn="l">
                  <a:lnSpc>
                    <a:spcPts val="2659"/>
                  </a:lnSpc>
                </a:pPr>
                <a:endParaRPr lang="en-US" sz="1899" dirty="0">
                  <a:solidFill>
                    <a:srgbClr val="000000"/>
                  </a:solidFill>
                  <a:latin typeface=""/>
                  <a:ea typeface="HK Grotesk Pro"/>
                  <a:cs typeface="HK Grotesk Pro"/>
                  <a:sym typeface="HK Grotesk Pro"/>
                </a:endParaRPr>
              </a:p>
            </p:txBody>
          </p:sp>
        </p:grpSp>
        <p:grpSp>
          <p:nvGrpSpPr>
            <p:cNvPr id="52" name="Group 18">
              <a:extLst>
                <a:ext uri="{FF2B5EF4-FFF2-40B4-BE49-F238E27FC236}">
                  <a16:creationId xmlns:a16="http://schemas.microsoft.com/office/drawing/2014/main" id="{FB31560E-727A-9C45-9566-BC39ABEC448A}"/>
                </a:ext>
              </a:extLst>
            </p:cNvPr>
            <p:cNvGrpSpPr/>
            <p:nvPr/>
          </p:nvGrpSpPr>
          <p:grpSpPr>
            <a:xfrm>
              <a:off x="7996911" y="3857019"/>
              <a:ext cx="6149202" cy="5529008"/>
              <a:chOff x="-613414" y="-111750"/>
              <a:chExt cx="1619543" cy="1456200"/>
            </a:xfrm>
          </p:grpSpPr>
          <p:sp>
            <p:nvSpPr>
              <p:cNvPr id="57" name="Freeform 19">
                <a:extLst>
                  <a:ext uri="{FF2B5EF4-FFF2-40B4-BE49-F238E27FC236}">
                    <a16:creationId xmlns:a16="http://schemas.microsoft.com/office/drawing/2014/main" id="{C3CFF33D-DC0B-B84D-BDB4-2D266CEC4C8E}"/>
                  </a:ext>
                </a:extLst>
              </p:cNvPr>
              <p:cNvSpPr/>
              <p:nvPr/>
            </p:nvSpPr>
            <p:spPr>
              <a:xfrm>
                <a:off x="-613414" y="-111750"/>
                <a:ext cx="1619543" cy="665494"/>
              </a:xfrm>
              <a:custGeom>
                <a:avLst/>
                <a:gdLst/>
                <a:ahLst/>
                <a:cxnLst/>
                <a:rect l="l" t="t" r="r" b="b"/>
                <a:pathLst>
                  <a:path w="1358298" h="476597">
                    <a:moveTo>
                      <a:pt x="90070" y="0"/>
                    </a:moveTo>
                    <a:lnTo>
                      <a:pt x="1268228" y="0"/>
                    </a:lnTo>
                    <a:cubicBezTo>
                      <a:pt x="1317972" y="0"/>
                      <a:pt x="1358298" y="40326"/>
                      <a:pt x="1358298" y="90070"/>
                    </a:cubicBezTo>
                    <a:lnTo>
                      <a:pt x="1358298" y="386527"/>
                    </a:lnTo>
                    <a:cubicBezTo>
                      <a:pt x="1358298" y="410415"/>
                      <a:pt x="1348808" y="433325"/>
                      <a:pt x="1331917" y="450216"/>
                    </a:cubicBezTo>
                    <a:cubicBezTo>
                      <a:pt x="1315026" y="467107"/>
                      <a:pt x="1292116" y="476597"/>
                      <a:pt x="1268228" y="476597"/>
                    </a:cubicBezTo>
                    <a:lnTo>
                      <a:pt x="90070" y="476597"/>
                    </a:lnTo>
                    <a:cubicBezTo>
                      <a:pt x="40326" y="476597"/>
                      <a:pt x="0" y="436271"/>
                      <a:pt x="0" y="386527"/>
                    </a:cubicBezTo>
                    <a:lnTo>
                      <a:pt x="0" y="90070"/>
                    </a:lnTo>
                    <a:cubicBezTo>
                      <a:pt x="0" y="66182"/>
                      <a:pt x="9489" y="43272"/>
                      <a:pt x="26381" y="26381"/>
                    </a:cubicBezTo>
                    <a:cubicBezTo>
                      <a:pt x="43272" y="9489"/>
                      <a:pt x="66182" y="0"/>
                      <a:pt x="90070" y="0"/>
                    </a:cubicBezTo>
                    <a:close/>
                  </a:path>
                </a:pathLst>
              </a:custGeom>
              <a:solidFill>
                <a:srgbClr val="F38E22"/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pPr marL="205104" lvl="1" algn="l">
                  <a:lnSpc>
                    <a:spcPts val="2659"/>
                  </a:lnSpc>
                </a:pPr>
                <a:r>
                  <a:rPr lang="en-US" b="1" dirty="0">
                    <a:solidFill>
                      <a:srgbClr val="000000"/>
                    </a:solidFill>
                    <a:latin typeface=""/>
                    <a:ea typeface="HK Grotesk Pro"/>
                    <a:cs typeface="HK Grotesk Pro"/>
                    <a:sym typeface="HK Grotesk Pro"/>
                  </a:rPr>
                  <a:t>Hitos Eje Herramientas de </a:t>
                </a:r>
                <a:r>
                  <a:rPr lang="en-US" b="1" dirty="0" err="1">
                    <a:solidFill>
                      <a:srgbClr val="000000"/>
                    </a:solidFill>
                    <a:latin typeface=""/>
                    <a:ea typeface="HK Grotesk Pro"/>
                    <a:cs typeface="HK Grotesk Pro"/>
                    <a:sym typeface="HK Grotesk Pro"/>
                  </a:rPr>
                  <a:t>apropiación</a:t>
                </a:r>
                <a:r>
                  <a:rPr lang="en-US" b="1" dirty="0">
                    <a:solidFill>
                      <a:srgbClr val="000000"/>
                    </a:solidFill>
                    <a:latin typeface=""/>
                    <a:ea typeface="HK Grotesk Pro"/>
                    <a:cs typeface="HK Grotesk Pro"/>
                    <a:sym typeface="HK Grotesk Pro"/>
                  </a:rPr>
                  <a:t> y analítica</a:t>
                </a:r>
              </a:p>
              <a:p>
                <a:pPr marL="490854" lvl="1" indent="-285750" algn="l">
                  <a:lnSpc>
                    <a:spcPts val="2659"/>
                  </a:lnSpc>
                  <a:buFont typeface="Wingdings" pitchFamily="2" charset="2"/>
                  <a:buChar char="ü"/>
                </a:pPr>
                <a:r>
                  <a:rPr lang="en-US" dirty="0">
                    <a:solidFill>
                      <a:srgbClr val="000000"/>
                    </a:solidFill>
                    <a:latin typeface=""/>
                    <a:ea typeface="HK Grotesk Pro"/>
                    <a:cs typeface="HK Grotesk Pro"/>
                    <a:sym typeface="HK Grotesk Pro"/>
                  </a:rPr>
                  <a:t>Índice de capadades para la innovación en entidades públicas</a:t>
                </a:r>
              </a:p>
              <a:p>
                <a:pPr marL="490854" lvl="1" indent="-285750" algn="l">
                  <a:lnSpc>
                    <a:spcPts val="2659"/>
                  </a:lnSpc>
                  <a:buFont typeface="Wingdings" pitchFamily="2" charset="2"/>
                  <a:buChar char="ü"/>
                </a:pPr>
                <a:r>
                  <a:rPr lang="en-US" dirty="0">
                    <a:solidFill>
                      <a:srgbClr val="000000"/>
                    </a:solidFill>
                    <a:latin typeface=""/>
                    <a:ea typeface="HK Grotesk Pro"/>
                    <a:cs typeface="HK Grotesk Pro"/>
                    <a:sym typeface="HK Grotesk Pro"/>
                  </a:rPr>
                  <a:t>Mapas de conocimiento tácito y explícito</a:t>
                </a:r>
              </a:p>
            </p:txBody>
          </p:sp>
          <p:sp>
            <p:nvSpPr>
              <p:cNvPr id="58" name="TextBox 20">
                <a:extLst>
                  <a:ext uri="{FF2B5EF4-FFF2-40B4-BE49-F238E27FC236}">
                    <a16:creationId xmlns:a16="http://schemas.microsoft.com/office/drawing/2014/main" id="{58CD7DCB-422E-D54E-9BDF-02E42594E74B}"/>
                  </a:ext>
                </a:extLst>
              </p:cNvPr>
              <p:cNvSpPr txBox="1"/>
              <p:nvPr/>
            </p:nvSpPr>
            <p:spPr>
              <a:xfrm>
                <a:off x="-613414" y="829753"/>
                <a:ext cx="1548545" cy="51469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205104" lvl="1" algn="l">
                  <a:lnSpc>
                    <a:spcPts val="2659"/>
                  </a:lnSpc>
                </a:pPr>
                <a:r>
                  <a:rPr lang="en-US" sz="2000" b="1" dirty="0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Hitos Eje Saber </a:t>
                </a:r>
                <a:r>
                  <a:rPr lang="en-US" sz="2000" b="1" dirty="0" err="1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innovar</a:t>
                </a:r>
                <a:r>
                  <a:rPr lang="en-US" sz="2000" b="1" dirty="0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 para la </a:t>
                </a:r>
                <a:r>
                  <a:rPr lang="en-US" sz="2000" b="1" dirty="0" err="1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vida</a:t>
                </a:r>
                <a:endParaRPr lang="en-US" sz="2000" b="1" dirty="0">
                  <a:solidFill>
                    <a:srgbClr val="000000"/>
                  </a:solidFill>
                  <a:latin typeface=""/>
                  <a:cs typeface="HK Grotesk Pro"/>
                  <a:sym typeface="HK Grotesk Pro"/>
                </a:endParaRPr>
              </a:p>
              <a:p>
                <a:pPr marL="548004" lvl="1" indent="-342900" algn="l">
                  <a:lnSpc>
                    <a:spcPts val="2659"/>
                  </a:lnSpc>
                  <a:buFont typeface="Wingdings" pitchFamily="2" charset="2"/>
                  <a:buChar char="ü"/>
                </a:pPr>
                <a:r>
                  <a:rPr lang="en-US" dirty="0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Plataforma </a:t>
                </a:r>
                <a:r>
                  <a:rPr lang="en-US" dirty="0" err="1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biblioteca</a:t>
                </a:r>
                <a:r>
                  <a:rPr lang="en-US" dirty="0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 viva en </a:t>
                </a:r>
                <a:r>
                  <a:rPr lang="en-US" dirty="0" err="1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Administración</a:t>
                </a:r>
                <a:r>
                  <a:rPr lang="en-US" dirty="0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 </a:t>
                </a:r>
                <a:r>
                  <a:rPr lang="en-US" dirty="0" err="1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pública</a:t>
                </a:r>
                <a:endParaRPr lang="en-US" dirty="0">
                  <a:solidFill>
                    <a:srgbClr val="000000"/>
                  </a:solidFill>
                  <a:latin typeface=""/>
                  <a:cs typeface="HK Grotesk Pro"/>
                  <a:sym typeface="HK Grotesk Pro"/>
                </a:endParaRPr>
              </a:p>
              <a:p>
                <a:pPr marL="548004" lvl="1" indent="-342900" algn="l">
                  <a:lnSpc>
                    <a:spcPts val="2659"/>
                  </a:lnSpc>
                  <a:buFont typeface="Wingdings" pitchFamily="2" charset="2"/>
                  <a:buChar char="ü"/>
                </a:pPr>
                <a:r>
                  <a:rPr lang="en-US" dirty="0">
                    <a:solidFill>
                      <a:srgbClr val="000000"/>
                    </a:solidFill>
                    <a:latin typeface=""/>
                    <a:ea typeface="HK Grotesk Pro"/>
                    <a:cs typeface="HK Grotesk Pro"/>
                    <a:sym typeface="HK Grotesk Pro"/>
                  </a:rPr>
                  <a:t>Modelo cuádruple hélice</a:t>
                </a:r>
              </a:p>
              <a:p>
                <a:pPr marL="548004" lvl="1" indent="-342900" algn="l">
                  <a:lnSpc>
                    <a:spcPts val="2659"/>
                  </a:lnSpc>
                  <a:buFont typeface="Wingdings" pitchFamily="2" charset="2"/>
                  <a:buChar char="ü"/>
                </a:pPr>
                <a:r>
                  <a:rPr lang="es-CO" dirty="0">
                    <a:latin typeface=""/>
                  </a:rPr>
                  <a:t>Índice de medición de gestión pública territorial</a:t>
                </a:r>
                <a:endParaRPr lang="en-US" dirty="0">
                  <a:solidFill>
                    <a:srgbClr val="000000"/>
                  </a:solidFill>
                  <a:latin typeface=""/>
                  <a:ea typeface="HK Grotesk Pro"/>
                  <a:cs typeface="HK Grotesk Pro"/>
                  <a:sym typeface="HK Grotesk Pro"/>
                </a:endParaRPr>
              </a:p>
              <a:p>
                <a:pPr algn="l">
                  <a:lnSpc>
                    <a:spcPts val="2659"/>
                  </a:lnSpc>
                </a:pPr>
                <a:endParaRPr lang="en-US" sz="1899" dirty="0">
                  <a:solidFill>
                    <a:srgbClr val="000000"/>
                  </a:solidFill>
                  <a:latin typeface=""/>
                  <a:ea typeface="HK Grotesk Pro"/>
                  <a:cs typeface="HK Grotesk Pro"/>
                  <a:sym typeface="HK Grotesk Pro"/>
                </a:endParaRPr>
              </a:p>
            </p:txBody>
          </p:sp>
        </p:grpSp>
        <p:grpSp>
          <p:nvGrpSpPr>
            <p:cNvPr id="53" name="Group 24">
              <a:extLst>
                <a:ext uri="{FF2B5EF4-FFF2-40B4-BE49-F238E27FC236}">
                  <a16:creationId xmlns:a16="http://schemas.microsoft.com/office/drawing/2014/main" id="{4B3B3110-4854-2D45-86AA-E61F9F464F34}"/>
                </a:ext>
              </a:extLst>
            </p:cNvPr>
            <p:cNvGrpSpPr/>
            <p:nvPr/>
          </p:nvGrpSpPr>
          <p:grpSpPr>
            <a:xfrm>
              <a:off x="6003635" y="10080206"/>
              <a:ext cx="5975065" cy="2393066"/>
              <a:chOff x="-595274" y="53052"/>
              <a:chExt cx="1444979" cy="788578"/>
            </a:xfrm>
          </p:grpSpPr>
          <p:sp>
            <p:nvSpPr>
              <p:cNvPr id="55" name="Freeform 25">
                <a:extLst>
                  <a:ext uri="{FF2B5EF4-FFF2-40B4-BE49-F238E27FC236}">
                    <a16:creationId xmlns:a16="http://schemas.microsoft.com/office/drawing/2014/main" id="{D773BF4B-69E5-4A4F-BA8F-59D519E93738}"/>
                  </a:ext>
                </a:extLst>
              </p:cNvPr>
              <p:cNvSpPr/>
              <p:nvPr/>
            </p:nvSpPr>
            <p:spPr>
              <a:xfrm>
                <a:off x="-595274" y="68070"/>
                <a:ext cx="1444979" cy="737427"/>
              </a:xfrm>
              <a:custGeom>
                <a:avLst/>
                <a:gdLst/>
                <a:ahLst/>
                <a:cxnLst/>
                <a:rect l="l" t="t" r="r" b="b"/>
                <a:pathLst>
                  <a:path w="1358298" h="737427">
                    <a:moveTo>
                      <a:pt x="90070" y="0"/>
                    </a:moveTo>
                    <a:lnTo>
                      <a:pt x="1268228" y="0"/>
                    </a:lnTo>
                    <a:cubicBezTo>
                      <a:pt x="1317972" y="0"/>
                      <a:pt x="1358298" y="40326"/>
                      <a:pt x="1358298" y="90070"/>
                    </a:cubicBezTo>
                    <a:lnTo>
                      <a:pt x="1358298" y="647358"/>
                    </a:lnTo>
                    <a:cubicBezTo>
                      <a:pt x="1358298" y="671246"/>
                      <a:pt x="1348808" y="694155"/>
                      <a:pt x="1331917" y="711047"/>
                    </a:cubicBezTo>
                    <a:cubicBezTo>
                      <a:pt x="1315026" y="727938"/>
                      <a:pt x="1292116" y="737427"/>
                      <a:pt x="1268228" y="737427"/>
                    </a:cubicBezTo>
                    <a:lnTo>
                      <a:pt x="90070" y="737427"/>
                    </a:lnTo>
                    <a:cubicBezTo>
                      <a:pt x="66182" y="737427"/>
                      <a:pt x="43272" y="727938"/>
                      <a:pt x="26381" y="711047"/>
                    </a:cubicBezTo>
                    <a:cubicBezTo>
                      <a:pt x="9489" y="694155"/>
                      <a:pt x="0" y="671246"/>
                      <a:pt x="0" y="647358"/>
                    </a:cubicBezTo>
                    <a:lnTo>
                      <a:pt x="0" y="90070"/>
                    </a:lnTo>
                    <a:cubicBezTo>
                      <a:pt x="0" y="66182"/>
                      <a:pt x="9489" y="43272"/>
                      <a:pt x="26381" y="26381"/>
                    </a:cubicBezTo>
                    <a:cubicBezTo>
                      <a:pt x="43272" y="9489"/>
                      <a:pt x="66182" y="0"/>
                      <a:pt x="90070" y="0"/>
                    </a:cubicBezTo>
                    <a:close/>
                  </a:path>
                </a:pathLst>
              </a:custGeom>
              <a:solidFill>
                <a:srgbClr val="93D94D"/>
              </a:solidFill>
              <a:ln cap="rnd">
                <a:noFill/>
                <a:prstDash val="solid"/>
                <a:round/>
              </a:ln>
            </p:spPr>
          </p:sp>
          <p:sp>
            <p:nvSpPr>
              <p:cNvPr id="56" name="TextBox 26">
                <a:extLst>
                  <a:ext uri="{FF2B5EF4-FFF2-40B4-BE49-F238E27FC236}">
                    <a16:creationId xmlns:a16="http://schemas.microsoft.com/office/drawing/2014/main" id="{8468984B-2BB8-1D40-BD2E-26A1F0A0BE55}"/>
                  </a:ext>
                </a:extLst>
              </p:cNvPr>
              <p:cNvSpPr txBox="1"/>
              <p:nvPr/>
            </p:nvSpPr>
            <p:spPr>
              <a:xfrm>
                <a:off x="-537489" y="53052"/>
                <a:ext cx="1329410" cy="78857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488950" indent="-307975"/>
                <a:r>
                  <a:rPr lang="en-US" b="1" dirty="0">
                    <a:solidFill>
                      <a:srgbClr val="000000"/>
                    </a:solidFill>
                    <a:latin typeface=""/>
                    <a:cs typeface="HK Grotesk Pro"/>
                    <a:sym typeface="HK Grotesk Pro"/>
                  </a:rPr>
                  <a:t>Eje Cultura de compartir, comunicar y transformar:</a:t>
                </a:r>
              </a:p>
              <a:p>
                <a:pPr marL="466725" indent="-285750">
                  <a:buFont typeface="Wingdings" pitchFamily="2" charset="2"/>
                  <a:buChar char="ü"/>
                </a:pPr>
                <a:r>
                  <a:rPr lang="es-CO" dirty="0">
                    <a:latin typeface=""/>
                  </a:rPr>
                  <a:t>Congreso de Innovación Pública</a:t>
                </a:r>
              </a:p>
              <a:p>
                <a:pPr marL="466725" indent="-285750">
                  <a:buFont typeface="Wingdings" pitchFamily="2" charset="2"/>
                  <a:buChar char="ü"/>
                </a:pPr>
                <a:r>
                  <a:rPr lang="es-CO" dirty="0">
                    <a:latin typeface=""/>
                  </a:rPr>
                  <a:t>Estrategia Convocatoria Formadores en Acción</a:t>
                </a:r>
              </a:p>
            </p:txBody>
          </p:sp>
        </p:grpSp>
        <p:sp>
          <p:nvSpPr>
            <p:cNvPr id="54" name="Freeform 16">
              <a:extLst>
                <a:ext uri="{FF2B5EF4-FFF2-40B4-BE49-F238E27FC236}">
                  <a16:creationId xmlns:a16="http://schemas.microsoft.com/office/drawing/2014/main" id="{EBBD5F5B-2B49-9B43-A02A-8F8D8EE8A16A}"/>
                </a:ext>
              </a:extLst>
            </p:cNvPr>
            <p:cNvSpPr/>
            <p:nvPr/>
          </p:nvSpPr>
          <p:spPr>
            <a:xfrm>
              <a:off x="6329910" y="1454327"/>
              <a:ext cx="5157287" cy="2087805"/>
            </a:xfrm>
            <a:custGeom>
              <a:avLst/>
              <a:gdLst/>
              <a:ahLst/>
              <a:cxnLst/>
              <a:rect l="l" t="t" r="r" b="b"/>
              <a:pathLst>
                <a:path w="1358298" h="476597">
                  <a:moveTo>
                    <a:pt x="90070" y="0"/>
                  </a:moveTo>
                  <a:lnTo>
                    <a:pt x="1268228" y="0"/>
                  </a:lnTo>
                  <a:cubicBezTo>
                    <a:pt x="1317972" y="0"/>
                    <a:pt x="1358298" y="40326"/>
                    <a:pt x="1358298" y="90070"/>
                  </a:cubicBezTo>
                  <a:lnTo>
                    <a:pt x="1358298" y="386527"/>
                  </a:lnTo>
                  <a:cubicBezTo>
                    <a:pt x="1358298" y="410415"/>
                    <a:pt x="1348808" y="433325"/>
                    <a:pt x="1331917" y="450216"/>
                  </a:cubicBezTo>
                  <a:cubicBezTo>
                    <a:pt x="1315026" y="467107"/>
                    <a:pt x="1292116" y="476597"/>
                    <a:pt x="1268228" y="476597"/>
                  </a:cubicBezTo>
                  <a:lnTo>
                    <a:pt x="90070" y="476597"/>
                  </a:lnTo>
                  <a:cubicBezTo>
                    <a:pt x="40326" y="476597"/>
                    <a:pt x="0" y="436271"/>
                    <a:pt x="0" y="386527"/>
                  </a:cubicBezTo>
                  <a:lnTo>
                    <a:pt x="0" y="90070"/>
                  </a:lnTo>
                  <a:cubicBezTo>
                    <a:pt x="0" y="66182"/>
                    <a:pt x="9489" y="43272"/>
                    <a:pt x="26381" y="26381"/>
                  </a:cubicBezTo>
                  <a:cubicBezTo>
                    <a:pt x="43272" y="9489"/>
                    <a:pt x="66182" y="0"/>
                    <a:pt x="90070" y="0"/>
                  </a:cubicBezTo>
                  <a:close/>
                </a:path>
              </a:pathLst>
            </a:custGeom>
            <a:solidFill>
              <a:srgbClr val="FAC312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pPr marL="205104" lvl="1" algn="l">
                <a:lnSpc>
                  <a:spcPts val="2659"/>
                </a:lnSpc>
              </a:pPr>
              <a:r>
                <a:rPr lang="en-US" b="1" dirty="0">
                  <a:solidFill>
                    <a:srgbClr val="000000"/>
                  </a:solidFill>
                  <a:latin typeface=""/>
                  <a:ea typeface="HK Grotesk Pro"/>
                  <a:cs typeface="HK Grotesk Pro"/>
                  <a:sym typeface="HK Grotesk Pro"/>
                </a:rPr>
                <a:t>Fase previa Planeación</a:t>
              </a:r>
            </a:p>
            <a:p>
              <a:pPr marL="490854" lvl="1" indent="-285750" algn="l">
                <a:lnSpc>
                  <a:spcPts val="2659"/>
                </a:lnSpc>
                <a:buFont typeface="Wingdings" pitchFamily="2" charset="2"/>
                <a:buChar char="ü"/>
              </a:pPr>
              <a:r>
                <a:rPr lang="en-US" dirty="0">
                  <a:solidFill>
                    <a:srgbClr val="000000"/>
                  </a:solidFill>
                  <a:latin typeface=""/>
                  <a:ea typeface="HK Grotesk Pro"/>
                  <a:cs typeface="HK Grotesk Pro"/>
                  <a:sym typeface="HK Grotesk Pro"/>
                </a:rPr>
                <a:t>Armonización política y plan GESCO+I con los nuevos ejes dispuestas por el DAFP</a:t>
              </a:r>
            </a:p>
          </p:txBody>
        </p:sp>
      </p:grpSp>
      <p:sp>
        <p:nvSpPr>
          <p:cNvPr id="69" name="CuadroTexto 68">
            <a:extLst>
              <a:ext uri="{FF2B5EF4-FFF2-40B4-BE49-F238E27FC236}">
                <a16:creationId xmlns:a16="http://schemas.microsoft.com/office/drawing/2014/main" id="{EDC885FC-EEC6-ED4C-8E32-07925CBCA7CF}"/>
              </a:ext>
            </a:extLst>
          </p:cNvPr>
          <p:cNvSpPr txBox="1"/>
          <p:nvPr/>
        </p:nvSpPr>
        <p:spPr>
          <a:xfrm>
            <a:off x="8322402" y="1801055"/>
            <a:ext cx="840803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>
                <a:solidFill>
                  <a:srgbClr val="FFC000"/>
                </a:solidFill>
              </a:rPr>
              <a:t>Herramientas de apropiación y analítica pública: </a:t>
            </a:r>
            <a:r>
              <a:rPr lang="es-CO" sz="2000" dirty="0">
                <a:solidFill>
                  <a:srgbClr val="FFC000"/>
                </a:solidFill>
              </a:rPr>
              <a:t>16 Apuestas armonizadas</a:t>
            </a:r>
          </a:p>
          <a:p>
            <a:r>
              <a:rPr lang="es-CO" sz="2000" b="1" dirty="0">
                <a:solidFill>
                  <a:srgbClr val="7030A0"/>
                </a:solidFill>
              </a:rPr>
              <a:t>Saber innovar para la vida</a:t>
            </a:r>
            <a:r>
              <a:rPr lang="es-CO" sz="2000" b="1" dirty="0"/>
              <a:t>: </a:t>
            </a:r>
            <a:r>
              <a:rPr lang="es-CO" sz="2000" dirty="0">
                <a:solidFill>
                  <a:srgbClr val="7030A0"/>
                </a:solidFill>
              </a:rPr>
              <a:t>12</a:t>
            </a:r>
            <a:r>
              <a:rPr lang="es-CO" sz="2000" dirty="0"/>
              <a:t> </a:t>
            </a:r>
            <a:r>
              <a:rPr lang="es-CO" sz="2000" dirty="0">
                <a:solidFill>
                  <a:srgbClr val="7030A0"/>
                </a:solidFill>
              </a:rPr>
              <a:t>Apuestas armonizadas</a:t>
            </a:r>
          </a:p>
          <a:p>
            <a:r>
              <a:rPr lang="es-CO" sz="2000" b="1" dirty="0">
                <a:solidFill>
                  <a:schemeClr val="tx2"/>
                </a:solidFill>
              </a:rPr>
              <a:t>Cultura de compartir, comunicar y transformar</a:t>
            </a:r>
            <a:r>
              <a:rPr lang="es-CO" sz="2000" b="1" dirty="0"/>
              <a:t>: </a:t>
            </a:r>
            <a:r>
              <a:rPr lang="es-CO" sz="2000" dirty="0">
                <a:solidFill>
                  <a:schemeClr val="tx2"/>
                </a:solidFill>
              </a:rPr>
              <a:t>18 Apuestas armonizadas</a:t>
            </a:r>
          </a:p>
          <a:p>
            <a:endParaRPr lang="es-CO" sz="2000" dirty="0">
              <a:solidFill>
                <a:srgbClr val="7030A0"/>
              </a:solidFill>
            </a:endParaRPr>
          </a:p>
          <a:p>
            <a:endParaRPr lang="es-CO" sz="2400" dirty="0"/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4B71BB59-1ED9-8049-AC62-E2F6E8104783}"/>
              </a:ext>
            </a:extLst>
          </p:cNvPr>
          <p:cNvSpPr txBox="1"/>
          <p:nvPr/>
        </p:nvSpPr>
        <p:spPr>
          <a:xfrm>
            <a:off x="10220285" y="3298480"/>
            <a:ext cx="763199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Se implementó el piloto con seis entidades públicas, aplicando el instrumento Autoevaluación de Condiciones Iniciales para la Innovación.</a:t>
            </a:r>
          </a:p>
          <a:p>
            <a:endParaRPr lang="es-CO" sz="10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Se intervinieron 10 áreas priorizadas para construcción de mapas de conocimiento,  donde se identificó el conocimiento relevante, de acuerdo con las funciones del decreto 164 de 2021</a:t>
            </a:r>
            <a:endParaRPr lang="es-CO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3" name="CuadroTexto 72">
            <a:extLst>
              <a:ext uri="{FF2B5EF4-FFF2-40B4-BE49-F238E27FC236}">
                <a16:creationId xmlns:a16="http://schemas.microsoft.com/office/drawing/2014/main" id="{948F93AC-866B-EA46-BEE7-08C76627F2CF}"/>
              </a:ext>
            </a:extLst>
          </p:cNvPr>
          <p:cNvSpPr txBox="1"/>
          <p:nvPr/>
        </p:nvSpPr>
        <p:spPr>
          <a:xfrm>
            <a:off x="10003151" y="5452916"/>
            <a:ext cx="8056249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s-CO" sz="2000" dirty="0">
                <a:solidFill>
                  <a:srgbClr val="FF0000"/>
                </a:solidFill>
              </a:rPr>
              <a:t>Se definieron los requerimientos clave para la nueva plataforma de la Biblioteca Viva, articulando a las áreas estratégicas para asegurar una actualización sólida y alineada con las necesidades institucionales.</a:t>
            </a:r>
          </a:p>
          <a:p>
            <a:endParaRPr lang="es-CO" sz="500" dirty="0">
              <a:solidFill>
                <a:srgbClr val="FF0000"/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es-CO" sz="2000" dirty="0">
                <a:solidFill>
                  <a:srgbClr val="FF0000"/>
                </a:solidFill>
              </a:rPr>
              <a:t>Se elaboró el documento técnico del modelo de cuádruple hélice, el cual fue socializado el 5 de diciembre en el canal institucional de </a:t>
            </a:r>
            <a:r>
              <a:rPr lang="es-CO" sz="2000" dirty="0" err="1">
                <a:solidFill>
                  <a:srgbClr val="FF0000"/>
                </a:solidFill>
              </a:rPr>
              <a:t>Youtube</a:t>
            </a:r>
            <a:endParaRPr lang="es-CO" sz="2000" dirty="0">
              <a:solidFill>
                <a:srgbClr val="FF0000"/>
              </a:solidFill>
            </a:endParaRPr>
          </a:p>
          <a:p>
            <a:endParaRPr lang="es-CO" sz="500" dirty="0">
              <a:solidFill>
                <a:srgbClr val="FF0000"/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es-CO" sz="2000" dirty="0">
                <a:solidFill>
                  <a:srgbClr val="FF0000"/>
                </a:solidFill>
              </a:rPr>
              <a:t>Se elaboraron los documentos técnicos, diagnósticos y propuestas de actualización de los índices de Capacidades Municipales para la Paz y de Modernización</a:t>
            </a: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A32442B7-6465-9D4F-BF09-0A794E7937A5}"/>
              </a:ext>
            </a:extLst>
          </p:cNvPr>
          <p:cNvSpPr txBox="1"/>
          <p:nvPr/>
        </p:nvSpPr>
        <p:spPr>
          <a:xfrm>
            <a:off x="8398770" y="8234786"/>
            <a:ext cx="92839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s-CO" sz="2000" dirty="0">
                <a:solidFill>
                  <a:srgbClr val="00B050"/>
                </a:solidFill>
              </a:rPr>
              <a:t>Se llevó a cabo el III Congreso de innovación en Administración Pública, realizado el 6 y 7 de noviembre de 2025, reunió a más de 400 asistentes y más de 40 experto.</a:t>
            </a:r>
          </a:p>
          <a:p>
            <a:endParaRPr lang="es-CO" sz="1000" dirty="0">
              <a:solidFill>
                <a:schemeClr val="accent6"/>
              </a:solidFill>
            </a:endParaRPr>
          </a:p>
        </p:txBody>
      </p:sp>
      <p:sp>
        <p:nvSpPr>
          <p:cNvPr id="79" name="CuadroTexto 78">
            <a:extLst>
              <a:ext uri="{FF2B5EF4-FFF2-40B4-BE49-F238E27FC236}">
                <a16:creationId xmlns:a16="http://schemas.microsoft.com/office/drawing/2014/main" id="{AD30FE33-CFDA-524D-B798-22AA192D59E8}"/>
              </a:ext>
            </a:extLst>
          </p:cNvPr>
          <p:cNvSpPr txBox="1"/>
          <p:nvPr/>
        </p:nvSpPr>
        <p:spPr>
          <a:xfrm>
            <a:off x="8336884" y="9011625"/>
            <a:ext cx="92839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s-CO" sz="2000" dirty="0">
                <a:solidFill>
                  <a:srgbClr val="00B050"/>
                </a:solidFill>
              </a:rPr>
              <a:t>Se consolidó una red de 76 formadores internos de la sede central y territoriales y se desarrollaron 17 capacitaciones logrando una asistencia total de 916 servidores, fortaleciendo la transferencia interna de conocimiento en la ESAP</a:t>
            </a:r>
            <a:endParaRPr lang="es-CO" sz="1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518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B9057-0F21-4DB3-E916-32A8152B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9417399-9CF1-970A-5DB9-23FB758809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08372" y="-31537"/>
            <a:ext cx="6479628" cy="1967886"/>
          </a:xfrm>
          <a:prstGeom prst="rect">
            <a:avLst/>
          </a:prstGeom>
        </p:spPr>
      </p:pic>
      <p:sp>
        <p:nvSpPr>
          <p:cNvPr id="2" name="Freeform 4">
            <a:extLst>
              <a:ext uri="{FF2B5EF4-FFF2-40B4-BE49-F238E27FC236}">
                <a16:creationId xmlns:a16="http://schemas.microsoft.com/office/drawing/2014/main" id="{E028D351-0DF6-24B4-4FD2-0AC3EDCF0FF9}"/>
              </a:ext>
            </a:extLst>
          </p:cNvPr>
          <p:cNvSpPr/>
          <p:nvPr/>
        </p:nvSpPr>
        <p:spPr>
          <a:xfrm rot="-5400000">
            <a:off x="-244127" y="965474"/>
            <a:ext cx="1513806" cy="283314"/>
          </a:xfrm>
          <a:custGeom>
            <a:avLst/>
            <a:gdLst/>
            <a:ahLst/>
            <a:cxnLst/>
            <a:rect l="l" t="t" r="r" b="b"/>
            <a:pathLst>
              <a:path w="1009204" h="188876">
                <a:moveTo>
                  <a:pt x="0" y="0"/>
                </a:moveTo>
                <a:lnTo>
                  <a:pt x="1009204" y="0"/>
                </a:lnTo>
                <a:lnTo>
                  <a:pt x="1009204" y="188876"/>
                </a:lnTo>
                <a:lnTo>
                  <a:pt x="0" y="1888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0597" b="-971836"/>
            </a:stretch>
          </a:blipFill>
        </p:spPr>
        <p:txBody>
          <a:bodyPr/>
          <a:lstStyle/>
          <a:p>
            <a:pPr defTabSz="1371600"/>
            <a:endParaRPr lang="es-CO" sz="2700" noProof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DE879339-68D0-5A46-3CF1-3312CC3881EC}"/>
              </a:ext>
            </a:extLst>
          </p:cNvPr>
          <p:cNvSpPr/>
          <p:nvPr/>
        </p:nvSpPr>
        <p:spPr>
          <a:xfrm>
            <a:off x="832532" y="567131"/>
            <a:ext cx="1080000" cy="10800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28753">
              <a:defRPr/>
            </a:pPr>
            <a:r>
              <a:rPr lang="es-MX" sz="66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 panose="00000500000000000000" pitchFamily="2" charset="0"/>
              </a:rPr>
              <a:t>4</a:t>
            </a:r>
            <a:endParaRPr lang="es-CO" sz="6600" b="1" noProof="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  <a:cs typeface="Poppins" panose="00000500000000000000" pitchFamily="2" charset="0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1B6497D8-1A21-B374-68DC-D85790AAB3D1}"/>
              </a:ext>
            </a:extLst>
          </p:cNvPr>
          <p:cNvSpPr txBox="1"/>
          <p:nvPr/>
        </p:nvSpPr>
        <p:spPr>
          <a:xfrm>
            <a:off x="2189606" y="773757"/>
            <a:ext cx="13825094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4800" b="1" dirty="0">
                <a:solidFill>
                  <a:srgbClr val="012750"/>
                </a:solidFill>
                <a:latin typeface="Poppins 1 Bold"/>
                <a:cs typeface="Poppins 1 Bold"/>
              </a:rPr>
              <a:t>Plan Estratégico GESCO+I – Principales </a:t>
            </a:r>
            <a:r>
              <a:rPr lang="en-US" sz="4800" b="1" dirty="0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Actividades con novedad de cumplimiento</a:t>
            </a:r>
            <a:endParaRPr lang="es-CO" sz="4800" b="1" dirty="0">
              <a:solidFill>
                <a:srgbClr val="012750"/>
              </a:solidFill>
              <a:latin typeface="Poppins 1 Bold"/>
              <a:cs typeface="Poppins 1 Bold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CFC4B20-E12B-9F4B-8AE8-F672FB410C21}"/>
              </a:ext>
            </a:extLst>
          </p:cNvPr>
          <p:cNvSpPr txBox="1"/>
          <p:nvPr/>
        </p:nvSpPr>
        <p:spPr>
          <a:xfrm>
            <a:off x="1912532" y="2741643"/>
            <a:ext cx="147700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b="1" dirty="0"/>
              <a:t>Actividad:</a:t>
            </a:r>
            <a:r>
              <a:rPr lang="es-CO" sz="2400" dirty="0"/>
              <a:t> "Modelo de cuádruple Hélice" con el producto "(1) Documento Técnico sobre Modelo de cuádruple Hélice - </a:t>
            </a:r>
            <a:r>
              <a:rPr lang="es-CO" sz="2400" dirty="0" err="1"/>
              <a:t>Adopción</a:t>
            </a:r>
            <a:r>
              <a:rPr lang="es-CO" sz="2400" dirty="0"/>
              <a:t> del Modelo de cuádruple Hélice con la ESAP”</a:t>
            </a:r>
          </a:p>
          <a:p>
            <a:pPr algn="just"/>
            <a:r>
              <a:rPr lang="es-CO" sz="2400" b="1" dirty="0"/>
              <a:t>Área o grupo responsable: </a:t>
            </a:r>
            <a:r>
              <a:rPr lang="es-CO" sz="2400" dirty="0"/>
              <a:t>Laboratorio de Innovación y Escuela de Alto Gobierno</a:t>
            </a:r>
          </a:p>
          <a:p>
            <a:pPr algn="just"/>
            <a:endParaRPr lang="es-CO" sz="2400" b="1" dirty="0"/>
          </a:p>
          <a:p>
            <a:pPr algn="just"/>
            <a:r>
              <a:rPr lang="es-CO" sz="2400" b="1" dirty="0"/>
              <a:t>Pendiente: </a:t>
            </a:r>
            <a:r>
              <a:rPr lang="es-CO" sz="2400" dirty="0"/>
              <a:t>Realizar la adopción completa del modelo que correspondería al restante 20%</a:t>
            </a:r>
          </a:p>
          <a:p>
            <a:pPr algn="just"/>
            <a:endParaRPr lang="es-CO" sz="2400" b="1" dirty="0"/>
          </a:p>
          <a:p>
            <a:pPr algn="just"/>
            <a:r>
              <a:rPr lang="es-CO" sz="2400" b="1" dirty="0"/>
              <a:t>Justificación: </a:t>
            </a:r>
            <a:r>
              <a:rPr lang="es-CO" sz="2400" dirty="0"/>
              <a:t>Se realizó una primera sesión de prueba piloto con actores externos el día 25 de septiembre en la localidad de Ciudad </a:t>
            </a:r>
            <a:r>
              <a:rPr lang="es-CO" sz="2400" dirty="0" err="1"/>
              <a:t>Bolivar</a:t>
            </a:r>
            <a:r>
              <a:rPr lang="es-CO" sz="2400" dirty="0"/>
              <a:t>. No obstante, se considera necesario continuar con la adopción del modelo durante la vigencia 2026.</a:t>
            </a:r>
          </a:p>
          <a:p>
            <a:pPr algn="just"/>
            <a:endParaRPr lang="es-CO" sz="2400" dirty="0"/>
          </a:p>
          <a:p>
            <a:pPr algn="just"/>
            <a:r>
              <a:rPr lang="es-CO" sz="2400" b="1" dirty="0"/>
              <a:t>Ajuste solicitado: </a:t>
            </a:r>
            <a:r>
              <a:rPr lang="es-CO" sz="2400" dirty="0"/>
              <a:t>Continuar con la actividad durante la vigencia 2026, para terminar la adopción del modelo según los productos de la actividad, en ese sentido establecer como meta dicha adopción.</a:t>
            </a:r>
          </a:p>
        </p:txBody>
      </p:sp>
    </p:spTree>
    <p:extLst>
      <p:ext uri="{BB962C8B-B14F-4D97-AF65-F5344CB8AC3E}">
        <p14:creationId xmlns:p14="http://schemas.microsoft.com/office/powerpoint/2010/main" val="2999744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B9057-0F21-4DB3-E916-32A8152B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9417399-9CF1-970A-5DB9-23FB758809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08372" y="-31537"/>
            <a:ext cx="6479628" cy="1967886"/>
          </a:xfrm>
          <a:prstGeom prst="rect">
            <a:avLst/>
          </a:prstGeom>
        </p:spPr>
      </p:pic>
      <p:sp>
        <p:nvSpPr>
          <p:cNvPr id="2" name="Freeform 4">
            <a:extLst>
              <a:ext uri="{FF2B5EF4-FFF2-40B4-BE49-F238E27FC236}">
                <a16:creationId xmlns:a16="http://schemas.microsoft.com/office/drawing/2014/main" id="{E028D351-0DF6-24B4-4FD2-0AC3EDCF0FF9}"/>
              </a:ext>
            </a:extLst>
          </p:cNvPr>
          <p:cNvSpPr/>
          <p:nvPr/>
        </p:nvSpPr>
        <p:spPr>
          <a:xfrm rot="-5400000">
            <a:off x="-244127" y="965474"/>
            <a:ext cx="1513806" cy="283314"/>
          </a:xfrm>
          <a:custGeom>
            <a:avLst/>
            <a:gdLst/>
            <a:ahLst/>
            <a:cxnLst/>
            <a:rect l="l" t="t" r="r" b="b"/>
            <a:pathLst>
              <a:path w="1009204" h="188876">
                <a:moveTo>
                  <a:pt x="0" y="0"/>
                </a:moveTo>
                <a:lnTo>
                  <a:pt x="1009204" y="0"/>
                </a:lnTo>
                <a:lnTo>
                  <a:pt x="1009204" y="188876"/>
                </a:lnTo>
                <a:lnTo>
                  <a:pt x="0" y="1888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0597" b="-971836"/>
            </a:stretch>
          </a:blipFill>
        </p:spPr>
        <p:txBody>
          <a:bodyPr/>
          <a:lstStyle/>
          <a:p>
            <a:pPr defTabSz="1371600"/>
            <a:endParaRPr lang="es-CO" sz="2700" noProof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DE879339-68D0-5A46-3CF1-3312CC3881EC}"/>
              </a:ext>
            </a:extLst>
          </p:cNvPr>
          <p:cNvSpPr/>
          <p:nvPr/>
        </p:nvSpPr>
        <p:spPr>
          <a:xfrm>
            <a:off x="832532" y="567131"/>
            <a:ext cx="1080000" cy="1080000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28753">
              <a:defRPr/>
            </a:pPr>
            <a:r>
              <a:rPr lang="es-MX" sz="66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Poppins" panose="00000500000000000000" pitchFamily="2" charset="0"/>
              </a:rPr>
              <a:t>4</a:t>
            </a:r>
            <a:endParaRPr lang="es-CO" sz="6600" b="1" noProof="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  <a:cs typeface="Poppins" panose="00000500000000000000" pitchFamily="2" charset="0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1B6497D8-1A21-B374-68DC-D85790AAB3D1}"/>
              </a:ext>
            </a:extLst>
          </p:cNvPr>
          <p:cNvSpPr txBox="1"/>
          <p:nvPr/>
        </p:nvSpPr>
        <p:spPr>
          <a:xfrm>
            <a:off x="2189606" y="773757"/>
            <a:ext cx="13723494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4800" b="1" dirty="0">
                <a:solidFill>
                  <a:srgbClr val="012750"/>
                </a:solidFill>
                <a:latin typeface="Poppins 1 Bold"/>
                <a:cs typeface="Poppins 1 Bold"/>
              </a:rPr>
              <a:t>Plan Estratégico GESCO+I – Principales </a:t>
            </a:r>
            <a:r>
              <a:rPr lang="en-US" sz="4800" b="1" dirty="0">
                <a:solidFill>
                  <a:srgbClr val="012750"/>
                </a:solidFill>
                <a:latin typeface="Poppins 1 Bold"/>
                <a:cs typeface="Poppins 1 Bold"/>
                <a:sym typeface="Aileron Light"/>
              </a:rPr>
              <a:t>Actividades con novedad de cumplimiento</a:t>
            </a:r>
            <a:endParaRPr lang="es-CO" sz="4800" b="1" dirty="0">
              <a:solidFill>
                <a:srgbClr val="012750"/>
              </a:solidFill>
              <a:latin typeface="Poppins 1 Bold"/>
              <a:cs typeface="Poppins 1 Bold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CFC4B20-E12B-9F4B-8AE8-F672FB410C21}"/>
              </a:ext>
            </a:extLst>
          </p:cNvPr>
          <p:cNvSpPr txBox="1"/>
          <p:nvPr/>
        </p:nvSpPr>
        <p:spPr>
          <a:xfrm>
            <a:off x="1912532" y="2452425"/>
            <a:ext cx="1477006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b="1" dirty="0"/>
              <a:t>Actividad:</a:t>
            </a:r>
            <a:r>
              <a:rPr lang="es-CO" sz="2400" dirty="0"/>
              <a:t> "Estado del Arte de insumos docentes en relación con microcurrículos" con el producto “1 un semillero institucional y (1) Documento guía de trabajo Estado del Arte de insumos docentes en relación con microcurrículos”</a:t>
            </a:r>
          </a:p>
          <a:p>
            <a:pPr algn="just"/>
            <a:r>
              <a:rPr lang="es-CO" sz="2400" b="1" dirty="0"/>
              <a:t>Pendiente: </a:t>
            </a:r>
            <a:r>
              <a:rPr lang="es-CO" sz="2400" dirty="0"/>
              <a:t>Completar la construcción de la guía y la conformación del semillero, pendiente el 40% de ejecución.</a:t>
            </a:r>
          </a:p>
          <a:p>
            <a:pPr algn="just"/>
            <a:endParaRPr lang="es-CO" sz="2400" dirty="0"/>
          </a:p>
          <a:p>
            <a:pPr algn="just"/>
            <a:r>
              <a:rPr lang="es-CO" sz="2400" b="1" dirty="0"/>
              <a:t>Actividad</a:t>
            </a:r>
            <a:r>
              <a:rPr lang="es-CO" sz="2400" dirty="0"/>
              <a:t>: “Analítica de datos de los programas de la decanatura” con el producto 1 ejercicio de analítica de datos sobre los trabajos de grado en la Decanatura</a:t>
            </a:r>
          </a:p>
          <a:p>
            <a:pPr algn="just"/>
            <a:endParaRPr lang="es-CO" sz="2400" dirty="0"/>
          </a:p>
          <a:p>
            <a:pPr algn="just"/>
            <a:r>
              <a:rPr lang="es-CO" sz="2400" b="1" dirty="0"/>
              <a:t>Pendiente: </a:t>
            </a:r>
            <a:r>
              <a:rPr lang="es-CO" sz="2400" dirty="0"/>
              <a:t>Completar los ejercicios de analítica previstos para la vigencia, pendiente el 40% de ejecución</a:t>
            </a:r>
          </a:p>
          <a:p>
            <a:pPr algn="just"/>
            <a:endParaRPr lang="es-CO" sz="2400" dirty="0"/>
          </a:p>
          <a:p>
            <a:pPr algn="just"/>
            <a:r>
              <a:rPr lang="es-CO" sz="2400" b="1" dirty="0"/>
              <a:t>Área o grupo responsable: </a:t>
            </a:r>
            <a:r>
              <a:rPr lang="es-CO" sz="2400" dirty="0"/>
              <a:t>Subdirección Nacional Académica – Decanatura de Posgrados</a:t>
            </a:r>
          </a:p>
          <a:p>
            <a:pPr algn="just"/>
            <a:endParaRPr lang="es-CO" sz="2400" b="1" dirty="0"/>
          </a:p>
          <a:p>
            <a:pPr algn="just"/>
            <a:r>
              <a:rPr lang="es-CO" sz="2400" b="1" dirty="0"/>
              <a:t>Justificación: </a:t>
            </a:r>
            <a:r>
              <a:rPr lang="es-CO" sz="2400" dirty="0"/>
              <a:t>El recurso humano asignado que lideraba los procesos de analítica de datos de las actividades GESCO+I. Su retiro por otros compromisos laborales afectando la culminación de ejercicios de analítica previstos para el año en curso y la construcción de la guía, así como la conformación del semillero.</a:t>
            </a:r>
          </a:p>
          <a:p>
            <a:pPr algn="just"/>
            <a:endParaRPr lang="es-CO" sz="2400" dirty="0"/>
          </a:p>
          <a:p>
            <a:pPr algn="just"/>
            <a:r>
              <a:rPr lang="es-CO" sz="2400" b="1" dirty="0"/>
              <a:t>Ajuste solicitado: </a:t>
            </a:r>
            <a:r>
              <a:rPr lang="es-CO" sz="2400" dirty="0"/>
              <a:t>Continuar con los entregables previstos para cada una de las  actividades, extendiendo la consecución de la meta para  la vigencia 2026 a fin de completar el restante 40% en cada una para el cierre de la vigencia del plan.</a:t>
            </a:r>
          </a:p>
        </p:txBody>
      </p:sp>
    </p:spTree>
    <p:extLst>
      <p:ext uri="{BB962C8B-B14F-4D97-AF65-F5344CB8AC3E}">
        <p14:creationId xmlns:p14="http://schemas.microsoft.com/office/powerpoint/2010/main" val="2134222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B9057-0F21-4DB3-E916-32A8152B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9417399-9CF1-970A-5DB9-23FB758809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08372" y="-31537"/>
            <a:ext cx="6479628" cy="1967886"/>
          </a:xfrm>
          <a:prstGeom prst="rect">
            <a:avLst/>
          </a:prstGeom>
        </p:spPr>
      </p:pic>
      <p:sp>
        <p:nvSpPr>
          <p:cNvPr id="2" name="Freeform 4">
            <a:extLst>
              <a:ext uri="{FF2B5EF4-FFF2-40B4-BE49-F238E27FC236}">
                <a16:creationId xmlns:a16="http://schemas.microsoft.com/office/drawing/2014/main" id="{E028D351-0DF6-24B4-4FD2-0AC3EDCF0FF9}"/>
              </a:ext>
            </a:extLst>
          </p:cNvPr>
          <p:cNvSpPr/>
          <p:nvPr/>
        </p:nvSpPr>
        <p:spPr>
          <a:xfrm rot="-5400000">
            <a:off x="-244127" y="965474"/>
            <a:ext cx="1513806" cy="283314"/>
          </a:xfrm>
          <a:custGeom>
            <a:avLst/>
            <a:gdLst/>
            <a:ahLst/>
            <a:cxnLst/>
            <a:rect l="l" t="t" r="r" b="b"/>
            <a:pathLst>
              <a:path w="1009204" h="188876">
                <a:moveTo>
                  <a:pt x="0" y="0"/>
                </a:moveTo>
                <a:lnTo>
                  <a:pt x="1009204" y="0"/>
                </a:lnTo>
                <a:lnTo>
                  <a:pt x="1009204" y="188876"/>
                </a:lnTo>
                <a:lnTo>
                  <a:pt x="0" y="1888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0597" b="-971836"/>
            </a:stretch>
          </a:blipFill>
        </p:spPr>
        <p:txBody>
          <a:bodyPr/>
          <a:lstStyle/>
          <a:p>
            <a:pPr defTabSz="1371600"/>
            <a:endParaRPr lang="es-CO" sz="2700" noProof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6FC08F9-0EAC-6849-8217-9752C72AA2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09"/>
            <a:ext cx="18288000" cy="1029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640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5bb8150-b35f-46eb-b022-eb95dd0a3ceb" xsi:nil="true"/>
    <Usuario xmlns="ac9f3b94-3255-4e07-a62a-c27915f6fda4">
      <UserInfo>
        <DisplayName/>
        <AccountId xsi:nil="true"/>
        <AccountType/>
      </UserInfo>
    </Usuario>
    <lcf76f155ced4ddcb4097134ff3c332f xmlns="ac9f3b94-3255-4e07-a62a-c27915f6fda4">
      <Terms xmlns="http://schemas.microsoft.com/office/infopath/2007/PartnerControls"/>
    </lcf76f155ced4ddcb4097134ff3c332f>
    <SharedWithUsers xmlns="05bb8150-b35f-46eb-b022-eb95dd0a3ceb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2BBC0B89517D24181FBEB3C39061828" ma:contentTypeVersion="17" ma:contentTypeDescription="Crear nuevo documento." ma:contentTypeScope="" ma:versionID="bc8697405a12b59e7474a9381ab2f335">
  <xsd:schema xmlns:xsd="http://www.w3.org/2001/XMLSchema" xmlns:xs="http://www.w3.org/2001/XMLSchema" xmlns:p="http://schemas.microsoft.com/office/2006/metadata/properties" xmlns:ns2="05bb8150-b35f-46eb-b022-eb95dd0a3ceb" xmlns:ns3="ac9f3b94-3255-4e07-a62a-c27915f6fda4" targetNamespace="http://schemas.microsoft.com/office/2006/metadata/properties" ma:root="true" ma:fieldsID="bbd74c344072469684ed45c97de72a4c" ns2:_="" ns3:_="">
    <xsd:import namespace="05bb8150-b35f-46eb-b022-eb95dd0a3ceb"/>
    <xsd:import namespace="ac9f3b94-3255-4e07-a62a-c27915f6fda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DateTaken" minOccurs="0"/>
                <xsd:element ref="ns3:MediaServiceLocation" minOccurs="0"/>
                <xsd:element ref="ns3:Usuario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bb8150-b35f-46eb-b022-eb95dd0a3ce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d7eb94a7-79c2-4e4e-b6e6-9c90d6403242}" ma:internalName="TaxCatchAll" ma:showField="CatchAllData" ma:web="05bb8150-b35f-46eb-b022-eb95dd0a3ce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9f3b94-3255-4e07-a62a-c27915f6fd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a4a955e5-26ec-4fe8-839c-b956cabe2b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Usuario" ma:index="23" nillable="true" ma:displayName="Usuario" ma:format="Dropdown" ma:list="UserInfo" ma:SharePointGroup="0" ma:internalName="Usuario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D2548B-7805-499C-B97F-4A153DD5AE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D0DE3B-E14A-4D14-B9ED-861F39F260FC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metadata/properties"/>
    <ds:schemaRef ds:uri="http://purl.org/dc/elements/1.1/"/>
    <ds:schemaRef ds:uri="4197e6f5-4036-43c5-bc4e-ee6c0561e8c0"/>
    <ds:schemaRef ds:uri="fe047c36-3b0f-4092-b967-e7830f5ec2a2"/>
    <ds:schemaRef ds:uri="http://purl.org/dc/dcmitype/"/>
    <ds:schemaRef ds:uri="05bb8150-b35f-46eb-b022-eb95dd0a3ceb"/>
    <ds:schemaRef ds:uri="ac9f3b94-3255-4e07-a62a-c27915f6fda4"/>
  </ds:schemaRefs>
</ds:datastoreItem>
</file>

<file path=customXml/itemProps3.xml><?xml version="1.0" encoding="utf-8"?>
<ds:datastoreItem xmlns:ds="http://schemas.openxmlformats.org/officeDocument/2006/customXml" ds:itemID="{497BEF02-199E-4584-97C9-9872527D70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bb8150-b35f-46eb-b022-eb95dd0a3ceb"/>
    <ds:schemaRef ds:uri="ac9f3b94-3255-4e07-a62a-c27915f6fd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b24f0388-e61b-43e0-b9e7-baa5b0d5121e}" enabled="0" method="" siteId="{b24f0388-e61b-43e0-b9e7-baa5b0d5121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1231</TotalTime>
  <Words>825</Words>
  <Application>Microsoft Macintosh PowerPoint</Application>
  <PresentationFormat>Personalizado</PresentationFormat>
  <Paragraphs>83</Paragraphs>
  <Slides>6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5" baseType="lpstr">
      <vt:lpstr>Poppins 1 Bold</vt:lpstr>
      <vt:lpstr>Calibri</vt:lpstr>
      <vt:lpstr>Wingdings</vt:lpstr>
      <vt:lpstr>Arial</vt:lpstr>
      <vt:lpstr>Verdana</vt:lpstr>
      <vt:lpstr>Aptos</vt:lpstr>
      <vt:lpstr>Poppins</vt:lpstr>
      <vt:lpstr>Nunito Sans 7pt Normal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Lady Nieto</dc:creator>
  <cp:lastModifiedBy>Edward Suárez Gómez</cp:lastModifiedBy>
  <cp:revision>24</cp:revision>
  <cp:lastPrinted>2025-06-06T15:52:51Z</cp:lastPrinted>
  <dcterms:created xsi:type="dcterms:W3CDTF">2006-08-16T00:00:00Z</dcterms:created>
  <dcterms:modified xsi:type="dcterms:W3CDTF">2025-12-05T16:34:35Z</dcterms:modified>
  <dc:identifier>DAGdBtQ7iQM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0x010100C2BBC0B89517D24181FBEB3C39061828</vt:lpwstr>
  </property>
  <property fmtid="{D5CDD505-2E9C-101B-9397-08002B2CF9AE}" pid="4" name="Order">
    <vt:r8>398100</vt:r8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activity">
    <vt:lpwstr>{"FileActivityType":"9","FileActivityTimeStamp":"2025-06-16T13:43:38.040Z","FileActivityUsersOnPage":[{"DisplayName":"Marisol Suarez Barreto","Id":"marisol.suarez@esap.edu.co"},{"DisplayName":"Manuel Eduardo Valcarcel Garzon","Id":"manuel.valcarcel@esap.edu.co"}],"FileActivityNavigationId":null}</vt:lpwstr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