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347" r:id="rId4"/>
  </p:sldIdLst>
  <p:sldSz cx="12192000" cy="6858000"/>
  <p:notesSz cx="7010400" cy="9296400"/>
  <p:embeddedFontLst>
    <p:embeddedFont>
      <p:font typeface="Play" pitchFamily="2" charset="0"/>
      <p:regular r:id="rId6"/>
      <p:bold r:id="rId7"/>
    </p:embeddedFont>
    <p:embeddedFont>
      <p:font typeface="Poppins" pitchFamily="2" charset="77"/>
      <p:regular r:id="rId8"/>
      <p:bold r:id="rId9"/>
      <p:italic r:id="rId10"/>
      <p:boldItalic r:id="rId11"/>
    </p:embeddedFont>
    <p:embeddedFont>
      <p:font typeface="Poppins Medium" panose="020B0604020202020204" pitchFamily="34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1" roundtripDataSignature="AMtx7mghERxjU8LXKV+zyDlG+VQfsqXQ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43E3FC0-0A37-40DE-B175-3C27BDAFB984}">
  <a:tblStyle styleId="{243E3FC0-0A37-40DE-B175-3C27BDAFB984}" styleName="Table_0">
    <a:wholeTbl>
      <a:tcTxStyle b="off" i="off">
        <a:font>
          <a:latin typeface="Aptos"/>
          <a:ea typeface="Aptos"/>
          <a:cs typeface="Aptos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9EC"/>
          </a:solidFill>
        </a:fill>
      </a:tcStyle>
    </a:wholeTbl>
    <a:band1H>
      <a:tcTxStyle/>
      <a:tcStyle>
        <a:tcBdr/>
        <a:fill>
          <a:solidFill>
            <a:srgbClr val="CAD1D8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1D8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0"/>
  </p:normalViewPr>
  <p:slideViewPr>
    <p:cSldViewPr snapToGrid="0">
      <p:cViewPr varScale="1">
        <p:scale>
          <a:sx n="115" d="100"/>
          <a:sy n="115" d="100"/>
        </p:scale>
        <p:origin x="3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3" Type="http://schemas.openxmlformats.org/officeDocument/2006/relationships/slide" Target="slides/slide2.xml"/><Relationship Id="rId112" Type="http://schemas.openxmlformats.org/officeDocument/2006/relationships/presProps" Target="presProp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2" Type="http://schemas.openxmlformats.org/officeDocument/2006/relationships/slide" Target="slides/slide1.xml"/><Relationship Id="rId111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115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14" Type="http://schemas.openxmlformats.org/officeDocument/2006/relationships/theme" Target="theme/theme1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11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" name="Google Shape;105;p1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4587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9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9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0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0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0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0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0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0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10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0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0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>
  <p:cSld name="Título y objetos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En blanco">
  <p:cSld name="1_En blanco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04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200"/>
              <a:buFont typeface="Arial"/>
              <a:buNone/>
              <a:defRPr sz="1200" b="0" u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04"/>
          <p:cNvSpPr txBox="1"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04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buClr>
                <a:srgbClr val="757575"/>
              </a:buClr>
              <a:buSzPts val="1200"/>
              <a:buFont typeface="Arial"/>
              <a:buNone/>
              <a:defRPr sz="1200" b="0" u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buClr>
                <a:srgbClr val="757575"/>
              </a:buClr>
              <a:buSzPts val="1200"/>
              <a:buFont typeface="Arial"/>
              <a:buNone/>
              <a:defRPr sz="1200" b="0" u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buClr>
                <a:srgbClr val="757575"/>
              </a:buClr>
              <a:buSzPts val="1200"/>
              <a:buFont typeface="Arial"/>
              <a:buNone/>
              <a:defRPr sz="1200" b="0" u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buClr>
                <a:srgbClr val="757575"/>
              </a:buClr>
              <a:buSzPts val="1200"/>
              <a:buFont typeface="Arial"/>
              <a:buNone/>
              <a:defRPr sz="1200" b="0" u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buClr>
                <a:srgbClr val="757575"/>
              </a:buClr>
              <a:buSzPts val="1200"/>
              <a:buFont typeface="Arial"/>
              <a:buNone/>
              <a:defRPr sz="1200" b="0" u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buClr>
                <a:srgbClr val="757575"/>
              </a:buClr>
              <a:buSzPts val="1200"/>
              <a:buFont typeface="Arial"/>
              <a:buNone/>
              <a:defRPr sz="1200" b="0" u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buClr>
                <a:srgbClr val="757575"/>
              </a:buClr>
              <a:buSzPts val="1200"/>
              <a:buFont typeface="Arial"/>
              <a:buNone/>
              <a:defRPr sz="1200" b="0" u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buClr>
                <a:srgbClr val="757575"/>
              </a:buClr>
              <a:buSzPts val="1200"/>
              <a:buFont typeface="Arial"/>
              <a:buNone/>
              <a:defRPr sz="1200" b="0" u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buClr>
                <a:srgbClr val="757575"/>
              </a:buClr>
              <a:buSzPts val="1200"/>
              <a:buFont typeface="Arial"/>
              <a:buNone/>
              <a:defRPr sz="1200" b="0" u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1" name="Google Shape;101;p10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0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>
  <p:cSld name="Diapositiva de título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9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4" name="Google Shape;34;p9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9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9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9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9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9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9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9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9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9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9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9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9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9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9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9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9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9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9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3" name="Google Shape;73;p9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4" name="Google Shape;74;p9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9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9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0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0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10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1" name="Google Shape;81;p10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0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0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8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8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8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631919"/>
            <a:ext cx="12192000" cy="226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" descr="Imagen"/>
          <p:cNvPicPr preferRelativeResize="0"/>
          <p:nvPr/>
        </p:nvPicPr>
        <p:blipFill rotWithShape="1">
          <a:blip r:embed="rId4">
            <a:alphaModFix/>
          </a:blip>
          <a:srcRect r="35350"/>
          <a:stretch/>
        </p:blipFill>
        <p:spPr>
          <a:xfrm>
            <a:off x="5107296" y="3273561"/>
            <a:ext cx="2246003" cy="109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8140" y="609813"/>
            <a:ext cx="1287000" cy="317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5"/>
          <p:cNvSpPr/>
          <p:nvPr/>
        </p:nvSpPr>
        <p:spPr>
          <a:xfrm>
            <a:off x="1873440" y="2644311"/>
            <a:ext cx="281103" cy="33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6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6949440" y="2667711"/>
            <a:ext cx="281103" cy="33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6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5"/>
          <p:cNvSpPr/>
          <p:nvPr/>
        </p:nvSpPr>
        <p:spPr>
          <a:xfrm>
            <a:off x="642597" y="927693"/>
            <a:ext cx="10911259" cy="1815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r>
              <a:rPr lang="es-CO" sz="2400" b="1" dirty="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CÓDIGO BPIN: 2022011000080: Fortalecimiento del levantamiento, gestión y apropiación de la información para la planeación del sector minero energético con enfoque territorial nacional.</a:t>
            </a:r>
          </a:p>
          <a:p>
            <a:pPr algn="ctr"/>
            <a:r>
              <a:rPr lang="es-CO" sz="4000" b="1" dirty="0">
                <a:latin typeface="Poppins"/>
                <a:ea typeface="Poppins"/>
                <a:cs typeface="Poppins"/>
                <a:sym typeface="Poppins"/>
              </a:rPr>
              <a:t>2026</a:t>
            </a:r>
            <a:endParaRPr lang="es-CO" sz="4000" b="1" u="none" strike="noStrike" dirty="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9" name="Google Shape;159;p5"/>
          <p:cNvSpPr txBox="1"/>
          <p:nvPr/>
        </p:nvSpPr>
        <p:spPr>
          <a:xfrm>
            <a:off x="756107" y="2604440"/>
            <a:ext cx="1054237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r>
              <a:rPr lang="es-ES" sz="1400" b="1" dirty="0">
                <a:solidFill>
                  <a:schemeClr val="dk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OBJETIVO 1: </a:t>
            </a:r>
            <a:r>
              <a:rPr lang="es-CO" dirty="0"/>
              <a:t>Incluir el uso de las particularidades propias de cada territorio en la planeación minero energética</a:t>
            </a:r>
            <a:endParaRPr dirty="0"/>
          </a:p>
        </p:txBody>
      </p:sp>
      <p:cxnSp>
        <p:nvCxnSpPr>
          <p:cNvPr id="160" name="Google Shape;160;p5"/>
          <p:cNvCxnSpPr/>
          <p:nvPr/>
        </p:nvCxnSpPr>
        <p:spPr>
          <a:xfrm>
            <a:off x="524624" y="1188722"/>
            <a:ext cx="0" cy="659128"/>
          </a:xfrm>
          <a:prstGeom prst="straightConnector1">
            <a:avLst/>
          </a:prstGeom>
          <a:noFill/>
          <a:ln w="57150" cap="flat" cmpd="sng">
            <a:solidFill>
              <a:srgbClr val="FE187B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161" name="Google Shape;161;p5"/>
          <p:cNvCxnSpPr/>
          <p:nvPr/>
        </p:nvCxnSpPr>
        <p:spPr>
          <a:xfrm>
            <a:off x="10945530" y="270920"/>
            <a:ext cx="0" cy="565002"/>
          </a:xfrm>
          <a:prstGeom prst="straightConnector1">
            <a:avLst/>
          </a:prstGeom>
          <a:noFill/>
          <a:ln w="19050" cap="flat" cmpd="sng">
            <a:solidFill>
              <a:srgbClr val="D8D8D8"/>
            </a:solidFill>
            <a:prstDash val="solid"/>
            <a:miter lim="8000"/>
            <a:headEnd type="none" w="sm" len="sm"/>
            <a:tailEnd type="none" w="sm" len="sm"/>
          </a:ln>
        </p:spPr>
      </p:cxnSp>
      <p:pic>
        <p:nvPicPr>
          <p:cNvPr id="162" name="Google Shape;162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39352" y="280445"/>
            <a:ext cx="810928" cy="569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5" descr="Imagen"/>
          <p:cNvPicPr preferRelativeResize="0"/>
          <p:nvPr/>
        </p:nvPicPr>
        <p:blipFill rotWithShape="1">
          <a:blip r:embed="rId5">
            <a:alphaModFix/>
          </a:blip>
          <a:srcRect r="35350"/>
          <a:stretch/>
        </p:blipFill>
        <p:spPr>
          <a:xfrm>
            <a:off x="11040781" y="280444"/>
            <a:ext cx="1036915" cy="5696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59;p5">
            <a:extLst>
              <a:ext uri="{FF2B5EF4-FFF2-40B4-BE49-F238E27FC236}">
                <a16:creationId xmlns:a16="http://schemas.microsoft.com/office/drawing/2014/main" id="{D7D64E85-DCD3-6988-90B9-BD81D42ECAFB}"/>
              </a:ext>
            </a:extLst>
          </p:cNvPr>
          <p:cNvSpPr txBox="1"/>
          <p:nvPr/>
        </p:nvSpPr>
        <p:spPr>
          <a:xfrm>
            <a:off x="756107" y="3005751"/>
            <a:ext cx="1054237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r>
              <a:rPr lang="es-ES" sz="1400" b="1" dirty="0">
                <a:solidFill>
                  <a:schemeClr val="dk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PRODUCTO 1: </a:t>
            </a:r>
            <a:r>
              <a:rPr lang="es-CO" dirty="0"/>
              <a:t>Documentos metodológicos</a:t>
            </a:r>
            <a:endParaRPr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3ED342C-2F33-7306-E8B6-ECA072FAA5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095942"/>
              </p:ext>
            </p:extLst>
          </p:nvPr>
        </p:nvGraphicFramePr>
        <p:xfrm>
          <a:off x="863102" y="3472528"/>
          <a:ext cx="10911258" cy="2615545"/>
        </p:xfrm>
        <a:graphic>
          <a:graphicData uri="http://schemas.openxmlformats.org/drawingml/2006/table">
            <a:tbl>
              <a:tblPr firstRow="1" firstCol="1" bandRow="1">
                <a:noFill/>
                <a:tableStyleId>{243E3FC0-0A37-40DE-B175-3C27BDAFB984}</a:tableStyleId>
              </a:tblPr>
              <a:tblGrid>
                <a:gridCol w="1723981">
                  <a:extLst>
                    <a:ext uri="{9D8B030D-6E8A-4147-A177-3AD203B41FA5}">
                      <a16:colId xmlns:a16="http://schemas.microsoft.com/office/drawing/2014/main" val="4106650422"/>
                    </a:ext>
                  </a:extLst>
                </a:gridCol>
                <a:gridCol w="9187277">
                  <a:extLst>
                    <a:ext uri="{9D8B030D-6E8A-4147-A177-3AD203B41FA5}">
                      <a16:colId xmlns:a16="http://schemas.microsoft.com/office/drawing/2014/main" val="3478096939"/>
                    </a:ext>
                  </a:extLst>
                </a:gridCol>
              </a:tblGrid>
              <a:tr h="620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Play"/>
                        <a:buNone/>
                      </a:pPr>
                      <a:r>
                        <a:rPr lang="es-CO" sz="1400" b="1" u="none" strike="noStrike" cap="none" dirty="0">
                          <a:solidFill>
                            <a:schemeClr val="lt1"/>
                          </a:solidFill>
                          <a:latin typeface="Play"/>
                          <a:ea typeface="Play"/>
                          <a:cs typeface="Play"/>
                          <a:sym typeface="Play"/>
                        </a:rPr>
                        <a:t>DOCUMENTO</a:t>
                      </a:r>
                      <a:endParaRPr dirty="0"/>
                    </a:p>
                  </a:txBody>
                  <a:tcPr marL="66675" marR="66675" marT="0" marB="0" anchor="ctr">
                    <a:solidFill>
                      <a:srgbClr val="00C3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Play"/>
                        <a:buNone/>
                      </a:pPr>
                      <a:r>
                        <a:rPr lang="es-CO" sz="1400" b="1" u="none" strike="noStrike" cap="none" dirty="0">
                          <a:solidFill>
                            <a:schemeClr val="lt1"/>
                          </a:solidFill>
                          <a:latin typeface="Play"/>
                          <a:ea typeface="Play"/>
                          <a:cs typeface="Play"/>
                          <a:sym typeface="Play"/>
                        </a:rPr>
                        <a:t>NOMBRE DOCUMENTO</a:t>
                      </a:r>
                      <a:endParaRPr dirty="0"/>
                    </a:p>
                  </a:txBody>
                  <a:tcPr marL="66675" marR="66675" marT="0" marB="0" anchor="ctr">
                    <a:solidFill>
                      <a:srgbClr val="00C3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892418"/>
                  </a:ext>
                </a:extLst>
              </a:tr>
              <a:tr h="636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lay"/>
                        <a:buNone/>
                      </a:pPr>
                      <a:r>
                        <a:rPr lang="es-ES" dirty="0"/>
                        <a:t>1</a:t>
                      </a:r>
                      <a:endParaRPr dirty="0"/>
                    </a:p>
                  </a:txBody>
                  <a:tcPr marL="57150" marR="57150" marT="0" marB="0" anchor="ctr">
                    <a:solidFill>
                      <a:srgbClr val="00C3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lay"/>
                        <a:buNone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cs typeface="Arial"/>
                          <a:sym typeface="Arial"/>
                        </a:rPr>
                        <a:t>Atlas de Conflictividad Socioambiental”, que integra variables sociales y ambientales clave en la planificación </a:t>
                      </a:r>
                      <a:r>
                        <a:rPr lang="es-CO" sz="14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  <a:sym typeface="Arial"/>
                        </a:rPr>
                        <a:t>mineroenergética</a:t>
                      </a: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cs typeface="Arial"/>
                          <a:sym typeface="Arial"/>
                        </a:rPr>
                        <a:t>. 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a:txBody>
                  <a:tcPr marL="57150" marR="57150" marT="0" marB="0" anchor="ctr"/>
                </a:tc>
                <a:extLst>
                  <a:ext uri="{0D108BD9-81ED-4DB2-BD59-A6C34878D82A}">
                    <a16:rowId xmlns:a16="http://schemas.microsoft.com/office/drawing/2014/main" val="3063481699"/>
                  </a:ext>
                </a:extLst>
              </a:tr>
              <a:tr h="636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lay"/>
                        <a:buNone/>
                      </a:pPr>
                      <a:r>
                        <a:rPr lang="es-ES" dirty="0"/>
                        <a:t>2</a:t>
                      </a:r>
                      <a:endParaRPr dirty="0"/>
                    </a:p>
                  </a:txBody>
                  <a:tcPr marL="57150" marR="57150" marT="0" marB="0" anchor="ctr">
                    <a:solidFill>
                      <a:srgbClr val="00C3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lay"/>
                        <a:buNone/>
                        <a:tabLst/>
                        <a:defRPr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cs typeface="Arial"/>
                          <a:sym typeface="Arial"/>
                        </a:rPr>
                        <a:t>Estrategia de integración de habilitadores socioambientales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a:txBody>
                  <a:tcPr marL="57150" marR="57150" marT="0" marB="0" anchor="ctr"/>
                </a:tc>
                <a:extLst>
                  <a:ext uri="{0D108BD9-81ED-4DB2-BD59-A6C34878D82A}">
                    <a16:rowId xmlns:a16="http://schemas.microsoft.com/office/drawing/2014/main" val="741548641"/>
                  </a:ext>
                </a:extLst>
              </a:tr>
              <a:tr h="636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lay"/>
                        <a:buNone/>
                      </a:pPr>
                      <a:r>
                        <a:rPr lang="es-ES" dirty="0"/>
                        <a:t>3</a:t>
                      </a:r>
                      <a:endParaRPr dirty="0"/>
                    </a:p>
                  </a:txBody>
                  <a:tcPr marL="57150" marR="57150" marT="0" marB="0" anchor="ctr">
                    <a:solidFill>
                      <a:srgbClr val="00C3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lay"/>
                        <a:buNone/>
                        <a:tabLst/>
                        <a:defRPr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cs typeface="Arial"/>
                          <a:sym typeface="Arial"/>
                        </a:rPr>
                        <a:t>Evaluación e identificación de acciones validadas para el acompañamiento permanente a entidades del orden nacional y regional, especialmente aquellas que tienen incidencia directa en la entrada en operación de proyectos de energía renovable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a:txBody>
                  <a:tcPr marL="57150" marR="57150" marT="0" marB="0" anchor="ctr"/>
                </a:tc>
                <a:extLst>
                  <a:ext uri="{0D108BD9-81ED-4DB2-BD59-A6C34878D82A}">
                    <a16:rowId xmlns:a16="http://schemas.microsoft.com/office/drawing/2014/main" val="35418116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8140" y="609813"/>
            <a:ext cx="1287000" cy="317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5"/>
          <p:cNvSpPr/>
          <p:nvPr/>
        </p:nvSpPr>
        <p:spPr>
          <a:xfrm>
            <a:off x="1873440" y="2644311"/>
            <a:ext cx="281103" cy="33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6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6949440" y="2667711"/>
            <a:ext cx="281103" cy="33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 u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6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5"/>
          <p:cNvSpPr/>
          <p:nvPr/>
        </p:nvSpPr>
        <p:spPr>
          <a:xfrm>
            <a:off x="642597" y="927693"/>
            <a:ext cx="10911259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r>
              <a:rPr lang="es-CO" sz="2400" b="1" dirty="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CÓDIGO BPIN: 2022011000080: Fortalecimiento del levantamiento, gestión y apropiación de la información para la planeación del sector minero energético con enfoque territorial nacional.</a:t>
            </a:r>
            <a:endParaRPr sz="2400" b="1" u="none" strike="noStrik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9" name="Google Shape;159;p5"/>
          <p:cNvSpPr txBox="1"/>
          <p:nvPr/>
        </p:nvSpPr>
        <p:spPr>
          <a:xfrm>
            <a:off x="756107" y="2604440"/>
            <a:ext cx="1054237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r>
              <a:rPr lang="es-ES" sz="1400" b="1" dirty="0">
                <a:solidFill>
                  <a:schemeClr val="dk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OBJETIVO 1: </a:t>
            </a:r>
            <a:r>
              <a:rPr lang="es-CO" dirty="0"/>
              <a:t>Incluir el uso de las particularidades propias de cada territorio en la planeación minero energética</a:t>
            </a:r>
            <a:endParaRPr dirty="0"/>
          </a:p>
        </p:txBody>
      </p:sp>
      <p:cxnSp>
        <p:nvCxnSpPr>
          <p:cNvPr id="160" name="Google Shape;160;p5"/>
          <p:cNvCxnSpPr/>
          <p:nvPr/>
        </p:nvCxnSpPr>
        <p:spPr>
          <a:xfrm>
            <a:off x="524624" y="1188722"/>
            <a:ext cx="0" cy="659128"/>
          </a:xfrm>
          <a:prstGeom prst="straightConnector1">
            <a:avLst/>
          </a:prstGeom>
          <a:noFill/>
          <a:ln w="57150" cap="flat" cmpd="sng">
            <a:solidFill>
              <a:srgbClr val="FE187B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161" name="Google Shape;161;p5"/>
          <p:cNvCxnSpPr/>
          <p:nvPr/>
        </p:nvCxnSpPr>
        <p:spPr>
          <a:xfrm>
            <a:off x="10945530" y="270920"/>
            <a:ext cx="0" cy="565002"/>
          </a:xfrm>
          <a:prstGeom prst="straightConnector1">
            <a:avLst/>
          </a:prstGeom>
          <a:noFill/>
          <a:ln w="19050" cap="flat" cmpd="sng">
            <a:solidFill>
              <a:srgbClr val="D8D8D8"/>
            </a:solidFill>
            <a:prstDash val="solid"/>
            <a:miter lim="8000"/>
            <a:headEnd type="none" w="sm" len="sm"/>
            <a:tailEnd type="none" w="sm" len="sm"/>
          </a:ln>
        </p:spPr>
      </p:cxnSp>
      <p:pic>
        <p:nvPicPr>
          <p:cNvPr id="162" name="Google Shape;162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39352" y="280445"/>
            <a:ext cx="810928" cy="569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5" descr="Imagen"/>
          <p:cNvPicPr preferRelativeResize="0"/>
          <p:nvPr/>
        </p:nvPicPr>
        <p:blipFill rotWithShape="1">
          <a:blip r:embed="rId5">
            <a:alphaModFix/>
          </a:blip>
          <a:srcRect r="35350"/>
          <a:stretch/>
        </p:blipFill>
        <p:spPr>
          <a:xfrm>
            <a:off x="11040781" y="280444"/>
            <a:ext cx="1036915" cy="5696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59;p5">
            <a:extLst>
              <a:ext uri="{FF2B5EF4-FFF2-40B4-BE49-F238E27FC236}">
                <a16:creationId xmlns:a16="http://schemas.microsoft.com/office/drawing/2014/main" id="{D7D64E85-DCD3-6988-90B9-BD81D42ECAFB}"/>
              </a:ext>
            </a:extLst>
          </p:cNvPr>
          <p:cNvSpPr txBox="1"/>
          <p:nvPr/>
        </p:nvSpPr>
        <p:spPr>
          <a:xfrm>
            <a:off x="756107" y="3005751"/>
            <a:ext cx="10542370" cy="3600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r>
              <a:rPr lang="es-ES" sz="1400" b="1" dirty="0">
                <a:solidFill>
                  <a:schemeClr val="dk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PRODUCTO 1: </a:t>
            </a:r>
            <a:r>
              <a:rPr lang="es-CO" dirty="0"/>
              <a:t>Documentos metodológicos</a:t>
            </a:r>
          </a:p>
          <a:p>
            <a:pPr algn="just"/>
            <a:endParaRPr lang="es-CO" dirty="0"/>
          </a:p>
          <a:p>
            <a:pPr algn="just"/>
            <a:r>
              <a:rPr lang="es-CO" b="1" dirty="0">
                <a:solidFill>
                  <a:schemeClr val="dk1"/>
                </a:solidFill>
                <a:latin typeface="Poppins Medium"/>
                <a:cs typeface="Poppins Medium"/>
              </a:rPr>
              <a:t>ACTIVIDADES PROYECTADAS - </a:t>
            </a:r>
            <a:r>
              <a:rPr lang="es-CO" sz="1400" b="1" i="1" u="none" strike="noStrike" cap="none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Estrategia de integración de </a:t>
            </a:r>
            <a:r>
              <a:rPr lang="es-CO" sz="1400" b="1" i="1" u="none" strike="noStrike" cap="none">
                <a:solidFill>
                  <a:srgbClr val="000000"/>
                </a:solidFill>
                <a:latin typeface="Arial"/>
                <a:cs typeface="Arial"/>
                <a:sym typeface="Arial"/>
              </a:rPr>
              <a:t>habilitadores socioambientales</a:t>
            </a:r>
            <a:r>
              <a:rPr lang="es-CO" b="1" i="1">
                <a:solidFill>
                  <a:schemeClr val="dk1"/>
                </a:solidFill>
                <a:latin typeface="Poppins Medium"/>
                <a:cs typeface="Poppins Medium"/>
              </a:rPr>
              <a:t>:</a:t>
            </a:r>
            <a:endParaRPr lang="es-CO" b="1" i="1" dirty="0">
              <a:solidFill>
                <a:schemeClr val="dk1"/>
              </a:solidFill>
              <a:latin typeface="Poppins Medium"/>
              <a:cs typeface="Poppins Medium"/>
            </a:endParaRPr>
          </a:p>
          <a:p>
            <a:pPr algn="just"/>
            <a:endParaRPr lang="es-CO" b="1" dirty="0">
              <a:solidFill>
                <a:schemeClr val="dk1"/>
              </a:solidFill>
              <a:latin typeface="Poppins Medium"/>
              <a:cs typeface="Poppins Medium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Análisis técnico de los habilitadores socioambientales identificados durante 2025, con énfasis en sus interrelaciones y aplicabilidad en el territorio.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Construcción de marcos conceptuales y operativos para la integración de dichos habilitadores en procesos de planificación minero-energética, a nivel nacional y territorial.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Revisión de buenas prácticas nacionales e internacionales en materia de planificación con enfoque socioambiental.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Realización de mesas técnicas interinstitucionales con actores del sector público, social y comunitario, que permitan validar y enriquecer la estrategia.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Desarrollo de recomendaciones de política pública, metodologías y herramientas para su implementación.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dirty="0"/>
          </a:p>
          <a:p>
            <a:pPr algn="just"/>
            <a:endParaRPr lang="es-CO" dirty="0"/>
          </a:p>
          <a:p>
            <a:pPr algn="ctr"/>
            <a:r>
              <a:rPr lang="es-CO" sz="3200" b="1" dirty="0"/>
              <a:t>$306.531.867</a:t>
            </a:r>
            <a:endParaRPr sz="3200" b="1" dirty="0"/>
          </a:p>
        </p:txBody>
      </p:sp>
    </p:spTree>
    <p:extLst>
      <p:ext uri="{BB962C8B-B14F-4D97-AF65-F5344CB8AC3E}">
        <p14:creationId xmlns:p14="http://schemas.microsoft.com/office/powerpoint/2010/main" val="1023025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278</Words>
  <Application>Microsoft Macintosh PowerPoint</Application>
  <PresentationFormat>Panorámica</PresentationFormat>
  <Paragraphs>31</Paragraphs>
  <Slides>3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10" baseType="lpstr">
      <vt:lpstr>Poppins Medium</vt:lpstr>
      <vt:lpstr>Play</vt:lpstr>
      <vt:lpstr>Poppins</vt:lpstr>
      <vt:lpstr>Calibri</vt:lpstr>
      <vt:lpstr>Arial</vt:lpstr>
      <vt:lpstr>Times New Roman</vt:lpstr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Julian Eduardo Naranjo Vasco</dc:creator>
  <cp:lastModifiedBy>Jenny Fernanda Ardila Bedoya</cp:lastModifiedBy>
  <cp:revision>3</cp:revision>
  <dcterms:created xsi:type="dcterms:W3CDTF">2026-05-20T21:46:03Z</dcterms:created>
  <dcterms:modified xsi:type="dcterms:W3CDTF">2026-07-07T16:08:26Z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0x010100C3BDDEBA64A01D43A48D282E8E7C453D</vt:lpwstr>
  </property>
  <property fmtid="{D5CDD505-2E9C-101B-9397-08002B2CF9AE}" pid="3" name="MediaServiceImageTags">
    <vt:lpwstr/>
  </property>
  <property fmtid="{D5CDD505-2E9C-101B-9397-08002B2CF9AE}" pid="4" name="MSIP_Label_8772ba27-cab8-4042-a351-a31f6e4eacdc_Enabled">
    <vt:lpwstr>true</vt:lpwstr>
  </property>
  <property fmtid="{D5CDD505-2E9C-101B-9397-08002B2CF9AE}" pid="5" name="MSIP_Label_8772ba27-cab8-4042-a351-a31f6e4eacdc_SetDate">
    <vt:lpwstr>2026-06-17T03:50:57Z</vt:lpwstr>
  </property>
  <property fmtid="{D5CDD505-2E9C-101B-9397-08002B2CF9AE}" pid="6" name="MSIP_Label_8772ba27-cab8-4042-a351-a31f6e4eacdc_Method">
    <vt:lpwstr>Standard</vt:lpwstr>
  </property>
  <property fmtid="{D5CDD505-2E9C-101B-9397-08002B2CF9AE}" pid="7" name="MSIP_Label_8772ba27-cab8-4042-a351-a31f6e4eacdc_Name">
    <vt:lpwstr>Internal</vt:lpwstr>
  </property>
  <property fmtid="{D5CDD505-2E9C-101B-9397-08002B2CF9AE}" pid="8" name="MSIP_Label_8772ba27-cab8-4042-a351-a31f6e4eacdc_SiteId">
    <vt:lpwstr>715902d6-f63e-4b8d-929b-4bb170bad492</vt:lpwstr>
  </property>
  <property fmtid="{D5CDD505-2E9C-101B-9397-08002B2CF9AE}" pid="9" name="MSIP_Label_8772ba27-cab8-4042-a351-a31f6e4eacdc_ActionId">
    <vt:lpwstr>1951d915-f03b-4435-a377-695caa953df2</vt:lpwstr>
  </property>
  <property fmtid="{D5CDD505-2E9C-101B-9397-08002B2CF9AE}" pid="10" name="MSIP_Label_8772ba27-cab8-4042-a351-a31f6e4eacdc_ContentBits">
    <vt:lpwstr>0</vt:lpwstr>
  </property>
</Properties>
</file>