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64"/>
  </p:notesMasterIdLst>
  <p:sldIdLst>
    <p:sldId id="2145706541" r:id="rId5"/>
    <p:sldId id="2145705795" r:id="rId6"/>
    <p:sldId id="1720" r:id="rId7"/>
    <p:sldId id="2145706602" r:id="rId8"/>
    <p:sldId id="1705" r:id="rId9"/>
    <p:sldId id="2145705792" r:id="rId10"/>
    <p:sldId id="1609" r:id="rId11"/>
    <p:sldId id="2145706603" r:id="rId12"/>
    <p:sldId id="510" r:id="rId13"/>
    <p:sldId id="2145706607" r:id="rId14"/>
    <p:sldId id="484" r:id="rId15"/>
    <p:sldId id="2145705862" r:id="rId16"/>
    <p:sldId id="2145706604" r:id="rId17"/>
    <p:sldId id="2145705863" r:id="rId18"/>
    <p:sldId id="2145705877" r:id="rId19"/>
    <p:sldId id="2145705865" r:id="rId20"/>
    <p:sldId id="2145705866" r:id="rId21"/>
    <p:sldId id="259" r:id="rId22"/>
    <p:sldId id="260" r:id="rId23"/>
    <p:sldId id="2145706546" r:id="rId24"/>
    <p:sldId id="261" r:id="rId25"/>
    <p:sldId id="458" r:id="rId26"/>
    <p:sldId id="2145706569" r:id="rId27"/>
    <p:sldId id="2145706575" r:id="rId28"/>
    <p:sldId id="2145706576" r:id="rId29"/>
    <p:sldId id="2145706571" r:id="rId30"/>
    <p:sldId id="2145706570" r:id="rId31"/>
    <p:sldId id="2145706579" r:id="rId32"/>
    <p:sldId id="2145706589" r:id="rId33"/>
    <p:sldId id="2145706556" r:id="rId34"/>
    <p:sldId id="2145706577" r:id="rId35"/>
    <p:sldId id="2145706590" r:id="rId36"/>
    <p:sldId id="2145706551" r:id="rId37"/>
    <p:sldId id="2145706573" r:id="rId38"/>
    <p:sldId id="2145706591" r:id="rId39"/>
    <p:sldId id="2145706564" r:id="rId40"/>
    <p:sldId id="2145706545" r:id="rId41"/>
    <p:sldId id="2145706554" r:id="rId42"/>
    <p:sldId id="2145706592" r:id="rId43"/>
    <p:sldId id="2145706581" r:id="rId44"/>
    <p:sldId id="2145706583" r:id="rId45"/>
    <p:sldId id="2145706582" r:id="rId46"/>
    <p:sldId id="2145706584" r:id="rId47"/>
    <p:sldId id="2145706585" r:id="rId48"/>
    <p:sldId id="2145706594" r:id="rId49"/>
    <p:sldId id="2145706596" r:id="rId50"/>
    <p:sldId id="2145706597" r:id="rId51"/>
    <p:sldId id="2145706587" r:id="rId52"/>
    <p:sldId id="2145706598" r:id="rId53"/>
    <p:sldId id="2145706606" r:id="rId54"/>
    <p:sldId id="2145706599" r:id="rId55"/>
    <p:sldId id="2145706600" r:id="rId56"/>
    <p:sldId id="2145706601" r:id="rId57"/>
    <p:sldId id="2145705978" r:id="rId58"/>
    <p:sldId id="2145706578" r:id="rId59"/>
    <p:sldId id="257" r:id="rId60"/>
    <p:sldId id="2145706605" r:id="rId61"/>
    <p:sldId id="4141" r:id="rId62"/>
    <p:sldId id="2145706548" r:id="rId63"/>
  </p:sldIdLst>
  <p:sldSz cx="12192000" cy="6858000"/>
  <p:notesSz cx="6858000" cy="9144000"/>
  <p:defaultTextStyle>
    <a:defPPr>
      <a:defRPr lang="en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A60"/>
    <a:srgbClr val="725EB1"/>
    <a:srgbClr val="285B6A"/>
    <a:srgbClr val="328AA4"/>
    <a:srgbClr val="38A9CA"/>
    <a:srgbClr val="50C0E3"/>
    <a:srgbClr val="72CA8B"/>
    <a:srgbClr val="FB8AD8"/>
    <a:srgbClr val="E33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987196-911A-635D-13DF-BD3EBF58DB79}" v="288" dt="2026-03-02T21:13:05.699"/>
    <p1510:client id="{0BEFA798-C777-E9F1-06B6-3AA1C6D298ED}" v="2" dt="2026-03-02T23:22:41.023"/>
    <p1510:client id="{5DBC4FD0-738B-A5A1-BBD4-5B2641EC2CCF}" v="164" dt="2026-03-03T03:56:16.029"/>
    <p1510:client id="{C7C85C2F-A9FC-C1F8-52E8-DADD5BBE6E8C}" v="330" dt="2026-03-03T00:54:05.341"/>
    <p1510:client id="{DDC75A4A-3139-8F29-C5A3-6F77285905B6}" v="312" dt="2026-03-01T04:58:36.635"/>
    <p1510:client id="{F51F38D2-F199-22FB-4ED9-5F3FDD269F5F}" v="77" dt="2026-03-02T13:42:26.855"/>
    <p1510:client id="{F7322662-532A-1CA4-DFE4-FA34C5D54211}" v="2" dt="2026-03-02T18:20:45.7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viewProps" Target="view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notesMaster" Target="notesMasters/notesMaster1.xml"/><Relationship Id="rId69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hyperlink" Target="https://medtempus.com/archives/medicina-contra-reloj/" TargetMode="External"/><Relationship Id="rId2" Type="http://schemas.openxmlformats.org/officeDocument/2006/relationships/image" Target="../media/image19.jpeg"/><Relationship Id="rId1" Type="http://schemas.openxmlformats.org/officeDocument/2006/relationships/image" Target="../media/image17.png"/><Relationship Id="rId6" Type="http://schemas.openxmlformats.org/officeDocument/2006/relationships/image" Target="../media/image22.jpe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hyperlink" Target="https://medtempus.com/archives/medicina-contra-reloj/" TargetMode="External"/><Relationship Id="rId2" Type="http://schemas.openxmlformats.org/officeDocument/2006/relationships/image" Target="../media/image19.jpeg"/><Relationship Id="rId1" Type="http://schemas.openxmlformats.org/officeDocument/2006/relationships/image" Target="../media/image17.png"/><Relationship Id="rId6" Type="http://schemas.openxmlformats.org/officeDocument/2006/relationships/image" Target="../media/image22.jpe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43E2FA-C811-4D6B-981B-865930FA5B6F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08A63013-0900-4888-9224-477CFF865001}">
      <dgm:prSet phldrT="[Texto]" custT="1"/>
      <dgm:spPr>
        <a:solidFill>
          <a:schemeClr val="accent1"/>
        </a:solidFill>
      </dgm:spPr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x-none" sz="1800" b="1">
              <a:latin typeface="+mn-lt"/>
            </a:rPr>
            <a:t>Ley 09 de 1979</a:t>
          </a:r>
          <a:endParaRPr lang="es-CO" sz="1800" b="1">
            <a:latin typeface="+mn-lt"/>
          </a:endParaRPr>
        </a:p>
      </dgm:t>
    </dgm:pt>
    <dgm:pt modelId="{13B7D24D-50FB-4587-A35E-27191D528E1B}" type="parTrans" cxnId="{168601A6-4A20-4B70-AB49-A34EFA196365}">
      <dgm:prSet/>
      <dgm:spPr/>
      <dgm:t>
        <a:bodyPr/>
        <a:lstStyle/>
        <a:p>
          <a:endParaRPr lang="es-CO" sz="2000" b="1">
            <a:solidFill>
              <a:schemeClr val="bg1"/>
            </a:solidFill>
            <a:latin typeface="+mn-lt"/>
          </a:endParaRPr>
        </a:p>
      </dgm:t>
    </dgm:pt>
    <dgm:pt modelId="{07D915AE-CAC0-4E5F-914F-BC024E785237}" type="sibTrans" cxnId="{168601A6-4A20-4B70-AB49-A34EFA196365}">
      <dgm:prSet/>
      <dgm:spPr/>
      <dgm:t>
        <a:bodyPr/>
        <a:lstStyle/>
        <a:p>
          <a:endParaRPr lang="es-CO" sz="2000" b="1">
            <a:solidFill>
              <a:schemeClr val="bg1"/>
            </a:solidFill>
            <a:latin typeface="+mn-lt"/>
          </a:endParaRPr>
        </a:p>
      </dgm:t>
    </dgm:pt>
    <dgm:pt modelId="{ADBAE7AA-E3F1-4D0C-9311-4B2EB8946CFC}">
      <dgm:prSet phldrT="[Texto]"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es-CO" sz="1800" b="1">
              <a:latin typeface="+mn-lt"/>
            </a:rPr>
            <a:t>Decreto 780 de 2016</a:t>
          </a:r>
        </a:p>
      </dgm:t>
    </dgm:pt>
    <dgm:pt modelId="{C0DC7985-6AFC-4822-A6E4-1BED67D313FD}" type="parTrans" cxnId="{B57EAEC5-71F0-4E68-BA4F-E83572D5E4FE}">
      <dgm:prSet/>
      <dgm:spPr/>
      <dgm:t>
        <a:bodyPr/>
        <a:lstStyle/>
        <a:p>
          <a:endParaRPr lang="es-CO" sz="2000" b="1">
            <a:solidFill>
              <a:schemeClr val="bg1"/>
            </a:solidFill>
            <a:latin typeface="+mn-lt"/>
          </a:endParaRPr>
        </a:p>
      </dgm:t>
    </dgm:pt>
    <dgm:pt modelId="{BED96440-35C9-46EA-843F-066126A0AB7B}" type="sibTrans" cxnId="{B57EAEC5-71F0-4E68-BA4F-E83572D5E4FE}">
      <dgm:prSet/>
      <dgm:spPr/>
      <dgm:t>
        <a:bodyPr/>
        <a:lstStyle/>
        <a:p>
          <a:endParaRPr lang="es-CO" sz="2000" b="1">
            <a:solidFill>
              <a:schemeClr val="bg1"/>
            </a:solidFill>
            <a:latin typeface="+mn-lt"/>
          </a:endParaRPr>
        </a:p>
      </dgm:t>
    </dgm:pt>
    <dgm:pt modelId="{A303BC8D-6092-4773-B198-81869B5CE238}">
      <dgm:prSet phldrT="[Texto]"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es-MX" sz="1800" b="1">
              <a:latin typeface="+mn-lt"/>
            </a:rPr>
            <a:t>Resolución 3100 de 2019 </a:t>
          </a:r>
          <a:endParaRPr lang="es-CO" sz="1800" b="1">
            <a:latin typeface="+mn-lt"/>
          </a:endParaRPr>
        </a:p>
      </dgm:t>
    </dgm:pt>
    <dgm:pt modelId="{27DE2523-B100-4C85-8EDD-48D69A6125F5}" type="parTrans" cxnId="{C8A9F175-4010-46F1-BDC1-687B12F6A2BB}">
      <dgm:prSet/>
      <dgm:spPr/>
      <dgm:t>
        <a:bodyPr/>
        <a:lstStyle/>
        <a:p>
          <a:endParaRPr lang="es-CO" sz="2000" b="1">
            <a:solidFill>
              <a:schemeClr val="bg1"/>
            </a:solidFill>
            <a:latin typeface="+mn-lt"/>
          </a:endParaRPr>
        </a:p>
      </dgm:t>
    </dgm:pt>
    <dgm:pt modelId="{1879F935-97C7-47AF-AB3D-585DC3236F54}" type="sibTrans" cxnId="{C8A9F175-4010-46F1-BDC1-687B12F6A2BB}">
      <dgm:prSet/>
      <dgm:spPr/>
      <dgm:t>
        <a:bodyPr/>
        <a:lstStyle/>
        <a:p>
          <a:endParaRPr lang="es-CO" sz="2000" b="1">
            <a:solidFill>
              <a:schemeClr val="bg1"/>
            </a:solidFill>
            <a:latin typeface="+mn-lt"/>
          </a:endParaRPr>
        </a:p>
      </dgm:t>
    </dgm:pt>
    <dgm:pt modelId="{024E7F6E-B8DB-43F2-96A2-7B089F66C863}">
      <dgm:prSet phldrT="[Texto]"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es-CO" sz="1800" b="1">
              <a:latin typeface="+mn-lt"/>
            </a:rPr>
            <a:t>Resolución 544 de 2023</a:t>
          </a:r>
        </a:p>
      </dgm:t>
    </dgm:pt>
    <dgm:pt modelId="{44DA02ED-E7BD-4619-9585-0069BE27F4DC}" type="parTrans" cxnId="{13F54B59-D429-4C80-A2F0-01460C7ADA3B}">
      <dgm:prSet/>
      <dgm:spPr/>
      <dgm:t>
        <a:bodyPr/>
        <a:lstStyle/>
        <a:p>
          <a:endParaRPr lang="es-CO" sz="2000" b="1">
            <a:solidFill>
              <a:schemeClr val="bg1"/>
            </a:solidFill>
            <a:latin typeface="+mn-lt"/>
          </a:endParaRPr>
        </a:p>
      </dgm:t>
    </dgm:pt>
    <dgm:pt modelId="{9535FC98-00E9-48D2-A1BA-04648E8AF43A}" type="sibTrans" cxnId="{13F54B59-D429-4C80-A2F0-01460C7ADA3B}">
      <dgm:prSet/>
      <dgm:spPr/>
      <dgm:t>
        <a:bodyPr/>
        <a:lstStyle/>
        <a:p>
          <a:endParaRPr lang="es-CO" sz="2000" b="1">
            <a:solidFill>
              <a:schemeClr val="bg1"/>
            </a:solidFill>
            <a:latin typeface="+mn-lt"/>
          </a:endParaRPr>
        </a:p>
      </dgm:t>
    </dgm:pt>
    <dgm:pt modelId="{7C100544-CEAE-4D4E-A3E9-3F90A58B95F4}">
      <dgm:prSet phldr="0" custT="1"/>
      <dgm:spPr/>
      <dgm:t>
        <a:bodyPr/>
        <a:lstStyle/>
        <a:p>
          <a:pPr algn="l" rtl="0"/>
          <a:r>
            <a:rPr lang="es-CO" sz="1800" b="1">
              <a:latin typeface="+mn-lt"/>
            </a:rPr>
            <a:t>Resolución 465 de 2025</a:t>
          </a:r>
        </a:p>
      </dgm:t>
    </dgm:pt>
    <dgm:pt modelId="{A7FABCB6-3E3C-4651-BE72-05A8AE36A4DE}" type="parTrans" cxnId="{3DC3372F-1B81-4FE2-B2ED-170CABDEB2EB}">
      <dgm:prSet/>
      <dgm:spPr/>
    </dgm:pt>
    <dgm:pt modelId="{5FE21FFA-7028-4397-B3FD-F12BE30A93DE}" type="sibTrans" cxnId="{3DC3372F-1B81-4FE2-B2ED-170CABDEB2EB}">
      <dgm:prSet/>
      <dgm:spPr/>
    </dgm:pt>
    <dgm:pt modelId="{3FF24FAD-E314-4E61-BC7D-C5C0782974FB}" type="pres">
      <dgm:prSet presAssocID="{4B43E2FA-C811-4D6B-981B-865930FA5B6F}" presName="Name0" presStyleCnt="0">
        <dgm:presLayoutVars>
          <dgm:chMax val="7"/>
          <dgm:chPref val="7"/>
          <dgm:dir/>
        </dgm:presLayoutVars>
      </dgm:prSet>
      <dgm:spPr/>
    </dgm:pt>
    <dgm:pt modelId="{1E733E38-2393-4358-B776-2A8D9DD0F424}" type="pres">
      <dgm:prSet presAssocID="{4B43E2FA-C811-4D6B-981B-865930FA5B6F}" presName="Name1" presStyleCnt="0"/>
      <dgm:spPr/>
    </dgm:pt>
    <dgm:pt modelId="{87A9F2F1-2D68-4004-9CF4-C53C8716FA40}" type="pres">
      <dgm:prSet presAssocID="{4B43E2FA-C811-4D6B-981B-865930FA5B6F}" presName="cycle" presStyleCnt="0"/>
      <dgm:spPr/>
    </dgm:pt>
    <dgm:pt modelId="{A36696B6-CB5A-4492-9E9D-0F54BEC03E58}" type="pres">
      <dgm:prSet presAssocID="{4B43E2FA-C811-4D6B-981B-865930FA5B6F}" presName="srcNode" presStyleLbl="node1" presStyleIdx="0" presStyleCnt="5"/>
      <dgm:spPr/>
    </dgm:pt>
    <dgm:pt modelId="{8B0E1D8F-A9B6-4DFA-A72C-022FC1FB419C}" type="pres">
      <dgm:prSet presAssocID="{4B43E2FA-C811-4D6B-981B-865930FA5B6F}" presName="conn" presStyleLbl="parChTrans1D2" presStyleIdx="0" presStyleCnt="1"/>
      <dgm:spPr/>
    </dgm:pt>
    <dgm:pt modelId="{17B6E17D-611C-45AF-A93D-0E0679BB2D21}" type="pres">
      <dgm:prSet presAssocID="{4B43E2FA-C811-4D6B-981B-865930FA5B6F}" presName="extraNode" presStyleLbl="node1" presStyleIdx="0" presStyleCnt="5"/>
      <dgm:spPr/>
    </dgm:pt>
    <dgm:pt modelId="{EBE7AA0D-1CAB-4B3D-901E-ED56D4E61B25}" type="pres">
      <dgm:prSet presAssocID="{4B43E2FA-C811-4D6B-981B-865930FA5B6F}" presName="dstNode" presStyleLbl="node1" presStyleIdx="0" presStyleCnt="5"/>
      <dgm:spPr/>
    </dgm:pt>
    <dgm:pt modelId="{06F80E2F-7073-4395-9356-039D13BB5CFC}" type="pres">
      <dgm:prSet presAssocID="{08A63013-0900-4888-9224-477CFF865001}" presName="text_1" presStyleLbl="node1" presStyleIdx="0" presStyleCnt="5" custScaleX="84551" custScaleY="64779" custLinFactNeighborX="1239" custLinFactNeighborY="15821">
        <dgm:presLayoutVars>
          <dgm:bulletEnabled val="1"/>
        </dgm:presLayoutVars>
      </dgm:prSet>
      <dgm:spPr/>
    </dgm:pt>
    <dgm:pt modelId="{44EFAD6E-89C0-4F9E-BC91-E4E6793DA0AE}" type="pres">
      <dgm:prSet presAssocID="{08A63013-0900-4888-9224-477CFF865001}" presName="accent_1" presStyleCnt="0"/>
      <dgm:spPr/>
    </dgm:pt>
    <dgm:pt modelId="{1C31C95C-D575-479D-81B6-818C29824ABE}" type="pres">
      <dgm:prSet presAssocID="{08A63013-0900-4888-9224-477CFF865001}" presName="accentRepeatNode" presStyleLbl="solidFgAcc1" presStyleIdx="0" presStyleCnt="5" custScaleX="79904" custScaleY="79904" custLinFactNeighborX="13500" custLinFactNeighborY="13500"/>
      <dgm:spPr/>
    </dgm:pt>
    <dgm:pt modelId="{0675F941-C919-4AD0-BC57-F1D9F149619C}" type="pres">
      <dgm:prSet presAssocID="{ADBAE7AA-E3F1-4D0C-9311-4B2EB8946CFC}" presName="text_2" presStyleLbl="node1" presStyleIdx="1" presStyleCnt="5" custScaleX="95242" custScaleY="64779" custLinFactNeighborX="-3954" custLinFactNeighborY="1851">
        <dgm:presLayoutVars>
          <dgm:bulletEnabled val="1"/>
        </dgm:presLayoutVars>
      </dgm:prSet>
      <dgm:spPr/>
    </dgm:pt>
    <dgm:pt modelId="{1CBB0B47-535B-407A-8218-013578B9297F}" type="pres">
      <dgm:prSet presAssocID="{ADBAE7AA-E3F1-4D0C-9311-4B2EB8946CFC}" presName="accent_2" presStyleCnt="0"/>
      <dgm:spPr/>
    </dgm:pt>
    <dgm:pt modelId="{0B150BC0-DCE5-40FC-8F70-A7B98624C5EA}" type="pres">
      <dgm:prSet presAssocID="{ADBAE7AA-E3F1-4D0C-9311-4B2EB8946CFC}" presName="accentRepeatNode" presStyleLbl="solidFgAcc1" presStyleIdx="1" presStyleCnt="5" custScaleX="79904" custScaleY="79904"/>
      <dgm:spPr/>
    </dgm:pt>
    <dgm:pt modelId="{7670409F-CC34-40A1-8714-D3C0E71F7910}" type="pres">
      <dgm:prSet presAssocID="{A303BC8D-6092-4773-B198-81869B5CE238}" presName="text_3" presStyleLbl="node1" presStyleIdx="2" presStyleCnt="5" custScaleX="95242" custScaleY="64779" custLinFactNeighborX="-5582" custLinFactNeighborY="-7383">
        <dgm:presLayoutVars>
          <dgm:bulletEnabled val="1"/>
        </dgm:presLayoutVars>
      </dgm:prSet>
      <dgm:spPr/>
    </dgm:pt>
    <dgm:pt modelId="{8858B4B3-574B-4B54-9DB9-005D60DABD0D}" type="pres">
      <dgm:prSet presAssocID="{A303BC8D-6092-4773-B198-81869B5CE238}" presName="accent_3" presStyleCnt="0"/>
      <dgm:spPr/>
    </dgm:pt>
    <dgm:pt modelId="{1F2DE0BF-F732-439C-9658-E279F4E921A7}" type="pres">
      <dgm:prSet presAssocID="{A303BC8D-6092-4773-B198-81869B5CE238}" presName="accentRepeatNode" presStyleLbl="solidFgAcc1" presStyleIdx="2" presStyleCnt="5" custScaleX="79904" custScaleY="79904" custLinFactNeighborX="-1688" custLinFactNeighborY="-4219"/>
      <dgm:spPr/>
    </dgm:pt>
    <dgm:pt modelId="{8EF902DC-7CBA-438E-8FC9-834B6862CAE3}" type="pres">
      <dgm:prSet presAssocID="{024E7F6E-B8DB-43F2-96A2-7B089F66C863}" presName="text_4" presStyleLbl="node1" presStyleIdx="3" presStyleCnt="5" custScaleX="84551" custScaleY="64779" custLinFactNeighborY="-41134">
        <dgm:presLayoutVars>
          <dgm:bulletEnabled val="1"/>
        </dgm:presLayoutVars>
      </dgm:prSet>
      <dgm:spPr/>
    </dgm:pt>
    <dgm:pt modelId="{5B356837-031D-4324-809E-75562D07BD2A}" type="pres">
      <dgm:prSet presAssocID="{024E7F6E-B8DB-43F2-96A2-7B089F66C863}" presName="accent_4" presStyleCnt="0"/>
      <dgm:spPr/>
    </dgm:pt>
    <dgm:pt modelId="{93795F0C-7B50-435F-B07A-C26E4F223EEE}" type="pres">
      <dgm:prSet presAssocID="{024E7F6E-B8DB-43F2-96A2-7B089F66C863}" presName="accentRepeatNode" presStyleLbl="solidFgAcc1" presStyleIdx="3" presStyleCnt="5" custScaleX="79904" custScaleY="79904" custLinFactNeighborX="19407" custLinFactNeighborY="-28753"/>
      <dgm:spPr/>
    </dgm:pt>
    <dgm:pt modelId="{55AC0BA1-0C6D-4A11-98BC-7BAD60F529FC}" type="pres">
      <dgm:prSet presAssocID="{7C100544-CEAE-4D4E-A3E9-3F90A58B95F4}" presName="text_5" presStyleLbl="node1" presStyleIdx="4" presStyleCnt="5">
        <dgm:presLayoutVars>
          <dgm:bulletEnabled val="1"/>
        </dgm:presLayoutVars>
      </dgm:prSet>
      <dgm:spPr/>
    </dgm:pt>
    <dgm:pt modelId="{CFD0FA85-E3ED-4AD2-945D-4202C6B4DA4B}" type="pres">
      <dgm:prSet presAssocID="{7C100544-CEAE-4D4E-A3E9-3F90A58B95F4}" presName="accent_5" presStyleCnt="0"/>
      <dgm:spPr/>
    </dgm:pt>
    <dgm:pt modelId="{F944BFF6-B3A1-475D-BBFE-85AD42D70B9D}" type="pres">
      <dgm:prSet presAssocID="{7C100544-CEAE-4D4E-A3E9-3F90A58B95F4}" presName="accentRepeatNode" presStyleLbl="solidFgAcc1" presStyleIdx="4" presStyleCnt="5"/>
      <dgm:spPr/>
    </dgm:pt>
  </dgm:ptLst>
  <dgm:cxnLst>
    <dgm:cxn modelId="{0026B917-BEC4-4071-8128-38A4D699728B}" type="presOf" srcId="{ADBAE7AA-E3F1-4D0C-9311-4B2EB8946CFC}" destId="{0675F941-C919-4AD0-BC57-F1D9F149619C}" srcOrd="0" destOrd="0" presId="urn:microsoft.com/office/officeart/2008/layout/VerticalCurvedList"/>
    <dgm:cxn modelId="{3DC3372F-1B81-4FE2-B2ED-170CABDEB2EB}" srcId="{4B43E2FA-C811-4D6B-981B-865930FA5B6F}" destId="{7C100544-CEAE-4D4E-A3E9-3F90A58B95F4}" srcOrd="4" destOrd="0" parTransId="{A7FABCB6-3E3C-4651-BE72-05A8AE36A4DE}" sibTransId="{5FE21FFA-7028-4397-B3FD-F12BE30A93DE}"/>
    <dgm:cxn modelId="{D9F22238-617B-491B-AA20-121573BD1D37}" type="presOf" srcId="{07D915AE-CAC0-4E5F-914F-BC024E785237}" destId="{8B0E1D8F-A9B6-4DFA-A72C-022FC1FB419C}" srcOrd="0" destOrd="0" presId="urn:microsoft.com/office/officeart/2008/layout/VerticalCurvedList"/>
    <dgm:cxn modelId="{6DF9874D-32B4-4294-B576-3735C04E0929}" type="presOf" srcId="{A303BC8D-6092-4773-B198-81869B5CE238}" destId="{7670409F-CC34-40A1-8714-D3C0E71F7910}" srcOrd="0" destOrd="0" presId="urn:microsoft.com/office/officeart/2008/layout/VerticalCurvedList"/>
    <dgm:cxn modelId="{C8A9F175-4010-46F1-BDC1-687B12F6A2BB}" srcId="{4B43E2FA-C811-4D6B-981B-865930FA5B6F}" destId="{A303BC8D-6092-4773-B198-81869B5CE238}" srcOrd="2" destOrd="0" parTransId="{27DE2523-B100-4C85-8EDD-48D69A6125F5}" sibTransId="{1879F935-97C7-47AF-AB3D-585DC3236F54}"/>
    <dgm:cxn modelId="{13F54B59-D429-4C80-A2F0-01460C7ADA3B}" srcId="{4B43E2FA-C811-4D6B-981B-865930FA5B6F}" destId="{024E7F6E-B8DB-43F2-96A2-7B089F66C863}" srcOrd="3" destOrd="0" parTransId="{44DA02ED-E7BD-4619-9585-0069BE27F4DC}" sibTransId="{9535FC98-00E9-48D2-A1BA-04648E8AF43A}"/>
    <dgm:cxn modelId="{29A10883-440B-4BDE-BD1C-B08C75113CF2}" type="presOf" srcId="{024E7F6E-B8DB-43F2-96A2-7B089F66C863}" destId="{8EF902DC-7CBA-438E-8FC9-834B6862CAE3}" srcOrd="0" destOrd="0" presId="urn:microsoft.com/office/officeart/2008/layout/VerticalCurvedList"/>
    <dgm:cxn modelId="{168601A6-4A20-4B70-AB49-A34EFA196365}" srcId="{4B43E2FA-C811-4D6B-981B-865930FA5B6F}" destId="{08A63013-0900-4888-9224-477CFF865001}" srcOrd="0" destOrd="0" parTransId="{13B7D24D-50FB-4587-A35E-27191D528E1B}" sibTransId="{07D915AE-CAC0-4E5F-914F-BC024E785237}"/>
    <dgm:cxn modelId="{332C21BE-E83F-416B-964E-C2007FD18634}" type="presOf" srcId="{7C100544-CEAE-4D4E-A3E9-3F90A58B95F4}" destId="{55AC0BA1-0C6D-4A11-98BC-7BAD60F529FC}" srcOrd="0" destOrd="0" presId="urn:microsoft.com/office/officeart/2008/layout/VerticalCurvedList"/>
    <dgm:cxn modelId="{B57EAEC5-71F0-4E68-BA4F-E83572D5E4FE}" srcId="{4B43E2FA-C811-4D6B-981B-865930FA5B6F}" destId="{ADBAE7AA-E3F1-4D0C-9311-4B2EB8946CFC}" srcOrd="1" destOrd="0" parTransId="{C0DC7985-6AFC-4822-A6E4-1BED67D313FD}" sibTransId="{BED96440-35C9-46EA-843F-066126A0AB7B}"/>
    <dgm:cxn modelId="{366A26E2-3593-4383-9786-A7D9342CD5FC}" type="presOf" srcId="{08A63013-0900-4888-9224-477CFF865001}" destId="{06F80E2F-7073-4395-9356-039D13BB5CFC}" srcOrd="0" destOrd="0" presId="urn:microsoft.com/office/officeart/2008/layout/VerticalCurvedList"/>
    <dgm:cxn modelId="{980421F2-77F4-4398-9133-4B68E9DA3C1C}" type="presOf" srcId="{4B43E2FA-C811-4D6B-981B-865930FA5B6F}" destId="{3FF24FAD-E314-4E61-BC7D-C5C0782974FB}" srcOrd="0" destOrd="0" presId="urn:microsoft.com/office/officeart/2008/layout/VerticalCurvedList"/>
    <dgm:cxn modelId="{F92376D3-FF27-4D1B-A787-101519745FA7}" type="presParOf" srcId="{3FF24FAD-E314-4E61-BC7D-C5C0782974FB}" destId="{1E733E38-2393-4358-B776-2A8D9DD0F424}" srcOrd="0" destOrd="0" presId="urn:microsoft.com/office/officeart/2008/layout/VerticalCurvedList"/>
    <dgm:cxn modelId="{7116EF28-07B4-4067-98CB-AF34E4F7D84B}" type="presParOf" srcId="{1E733E38-2393-4358-B776-2A8D9DD0F424}" destId="{87A9F2F1-2D68-4004-9CF4-C53C8716FA40}" srcOrd="0" destOrd="0" presId="urn:microsoft.com/office/officeart/2008/layout/VerticalCurvedList"/>
    <dgm:cxn modelId="{DCA457CA-8167-42EC-874E-4AE6330896A8}" type="presParOf" srcId="{87A9F2F1-2D68-4004-9CF4-C53C8716FA40}" destId="{A36696B6-CB5A-4492-9E9D-0F54BEC03E58}" srcOrd="0" destOrd="0" presId="urn:microsoft.com/office/officeart/2008/layout/VerticalCurvedList"/>
    <dgm:cxn modelId="{851C5A96-0746-437D-B302-6F71E7032A86}" type="presParOf" srcId="{87A9F2F1-2D68-4004-9CF4-C53C8716FA40}" destId="{8B0E1D8F-A9B6-4DFA-A72C-022FC1FB419C}" srcOrd="1" destOrd="0" presId="urn:microsoft.com/office/officeart/2008/layout/VerticalCurvedList"/>
    <dgm:cxn modelId="{E08DF51C-21ED-46F0-A12B-22AE204060B2}" type="presParOf" srcId="{87A9F2F1-2D68-4004-9CF4-C53C8716FA40}" destId="{17B6E17D-611C-45AF-A93D-0E0679BB2D21}" srcOrd="2" destOrd="0" presId="urn:microsoft.com/office/officeart/2008/layout/VerticalCurvedList"/>
    <dgm:cxn modelId="{2AC819D7-1960-4D17-BC22-58B988D3B471}" type="presParOf" srcId="{87A9F2F1-2D68-4004-9CF4-C53C8716FA40}" destId="{EBE7AA0D-1CAB-4B3D-901E-ED56D4E61B25}" srcOrd="3" destOrd="0" presId="urn:microsoft.com/office/officeart/2008/layout/VerticalCurvedList"/>
    <dgm:cxn modelId="{B1864B0C-E0F7-4A1A-BFFC-18861A4923C1}" type="presParOf" srcId="{1E733E38-2393-4358-B776-2A8D9DD0F424}" destId="{06F80E2F-7073-4395-9356-039D13BB5CFC}" srcOrd="1" destOrd="0" presId="urn:microsoft.com/office/officeart/2008/layout/VerticalCurvedList"/>
    <dgm:cxn modelId="{EBDC9DF0-5E2D-4EAF-B92C-54881B7293B9}" type="presParOf" srcId="{1E733E38-2393-4358-B776-2A8D9DD0F424}" destId="{44EFAD6E-89C0-4F9E-BC91-E4E6793DA0AE}" srcOrd="2" destOrd="0" presId="urn:microsoft.com/office/officeart/2008/layout/VerticalCurvedList"/>
    <dgm:cxn modelId="{F106E046-F763-418E-A0D9-30CC8CC88977}" type="presParOf" srcId="{44EFAD6E-89C0-4F9E-BC91-E4E6793DA0AE}" destId="{1C31C95C-D575-479D-81B6-818C29824ABE}" srcOrd="0" destOrd="0" presId="urn:microsoft.com/office/officeart/2008/layout/VerticalCurvedList"/>
    <dgm:cxn modelId="{D21FD850-4E81-4162-A42D-B81FD3A16873}" type="presParOf" srcId="{1E733E38-2393-4358-B776-2A8D9DD0F424}" destId="{0675F941-C919-4AD0-BC57-F1D9F149619C}" srcOrd="3" destOrd="0" presId="urn:microsoft.com/office/officeart/2008/layout/VerticalCurvedList"/>
    <dgm:cxn modelId="{EBAC7A57-9BB8-4EDA-A376-093E1F8980EA}" type="presParOf" srcId="{1E733E38-2393-4358-B776-2A8D9DD0F424}" destId="{1CBB0B47-535B-407A-8218-013578B9297F}" srcOrd="4" destOrd="0" presId="urn:microsoft.com/office/officeart/2008/layout/VerticalCurvedList"/>
    <dgm:cxn modelId="{091F8219-AFDB-49D3-9D3D-F0DB29D60058}" type="presParOf" srcId="{1CBB0B47-535B-407A-8218-013578B9297F}" destId="{0B150BC0-DCE5-40FC-8F70-A7B98624C5EA}" srcOrd="0" destOrd="0" presId="urn:microsoft.com/office/officeart/2008/layout/VerticalCurvedList"/>
    <dgm:cxn modelId="{446DC125-7E2B-4CFB-BA57-90E8281156E4}" type="presParOf" srcId="{1E733E38-2393-4358-B776-2A8D9DD0F424}" destId="{7670409F-CC34-40A1-8714-D3C0E71F7910}" srcOrd="5" destOrd="0" presId="urn:microsoft.com/office/officeart/2008/layout/VerticalCurvedList"/>
    <dgm:cxn modelId="{76BA47DD-00F1-42E7-9AB1-576F0D4949D4}" type="presParOf" srcId="{1E733E38-2393-4358-B776-2A8D9DD0F424}" destId="{8858B4B3-574B-4B54-9DB9-005D60DABD0D}" srcOrd="6" destOrd="0" presId="urn:microsoft.com/office/officeart/2008/layout/VerticalCurvedList"/>
    <dgm:cxn modelId="{2A65C388-2075-45F1-B36D-43783F046A14}" type="presParOf" srcId="{8858B4B3-574B-4B54-9DB9-005D60DABD0D}" destId="{1F2DE0BF-F732-439C-9658-E279F4E921A7}" srcOrd="0" destOrd="0" presId="urn:microsoft.com/office/officeart/2008/layout/VerticalCurvedList"/>
    <dgm:cxn modelId="{BBE0B1CB-5582-4D27-A39E-215849015873}" type="presParOf" srcId="{1E733E38-2393-4358-B776-2A8D9DD0F424}" destId="{8EF902DC-7CBA-438E-8FC9-834B6862CAE3}" srcOrd="7" destOrd="0" presId="urn:microsoft.com/office/officeart/2008/layout/VerticalCurvedList"/>
    <dgm:cxn modelId="{1AC512B3-FFE4-4DA2-ADA3-FDD56B893705}" type="presParOf" srcId="{1E733E38-2393-4358-B776-2A8D9DD0F424}" destId="{5B356837-031D-4324-809E-75562D07BD2A}" srcOrd="8" destOrd="0" presId="urn:microsoft.com/office/officeart/2008/layout/VerticalCurvedList"/>
    <dgm:cxn modelId="{C7E0B64B-1E83-4509-88CC-8AF7AB21AAFD}" type="presParOf" srcId="{5B356837-031D-4324-809E-75562D07BD2A}" destId="{93795F0C-7B50-435F-B07A-C26E4F223EEE}" srcOrd="0" destOrd="0" presId="urn:microsoft.com/office/officeart/2008/layout/VerticalCurvedList"/>
    <dgm:cxn modelId="{588BCB87-1CAC-4F3B-9DE1-A5B8751E3EB3}" type="presParOf" srcId="{1E733E38-2393-4358-B776-2A8D9DD0F424}" destId="{55AC0BA1-0C6D-4A11-98BC-7BAD60F529FC}" srcOrd="9" destOrd="0" presId="urn:microsoft.com/office/officeart/2008/layout/VerticalCurvedList"/>
    <dgm:cxn modelId="{39302B64-8B83-4C89-BCDA-7A5D05DD7DF1}" type="presParOf" srcId="{1E733E38-2393-4358-B776-2A8D9DD0F424}" destId="{CFD0FA85-E3ED-4AD2-945D-4202C6B4DA4B}" srcOrd="10" destOrd="0" presId="urn:microsoft.com/office/officeart/2008/layout/VerticalCurvedList"/>
    <dgm:cxn modelId="{59B0C223-B19D-4705-93E5-10EA92DF251C}" type="presParOf" srcId="{CFD0FA85-E3ED-4AD2-945D-4202C6B4DA4B}" destId="{F944BFF6-B3A1-475D-BBFE-85AD42D70B9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235DE6C-2F8C-47A6-8CDE-8C8758AEA3D3}" type="doc">
      <dgm:prSet loTypeId="urn:microsoft.com/office/officeart/2005/8/layout/pyramid3" loCatId="pyramid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3D11F17-E207-4950-9DA7-FC1EC7D930C3}">
      <dgm:prSet phldrT="[Text]" phldr="0" custT="1"/>
      <dgm:spPr/>
      <dgm:t>
        <a:bodyPr/>
        <a:lstStyle/>
        <a:p>
          <a:pPr rtl="0"/>
          <a:r>
            <a:rPr lang="en-US" sz="2000">
              <a:latin typeface="Aptos Display" panose="02110004020202020204"/>
            </a:rPr>
            <a:t>&gt;1000 Kg/</a:t>
          </a:r>
          <a:r>
            <a:rPr lang="en-US" sz="2000" err="1">
              <a:latin typeface="Aptos Display" panose="02110004020202020204"/>
            </a:rPr>
            <a:t>mes</a:t>
          </a:r>
          <a:endParaRPr lang="en-US" sz="2000"/>
        </a:p>
      </dgm:t>
    </dgm:pt>
    <dgm:pt modelId="{70C3D86A-13E2-4E16-A947-12AC0D3A1FDB}" type="parTrans" cxnId="{8303FA85-BAB7-42A0-B9ED-4D032F02CE95}">
      <dgm:prSet/>
      <dgm:spPr/>
      <dgm:t>
        <a:bodyPr/>
        <a:lstStyle/>
        <a:p>
          <a:endParaRPr lang="en-US"/>
        </a:p>
      </dgm:t>
    </dgm:pt>
    <dgm:pt modelId="{E7469B3E-A5F8-4F16-859F-4E10F54CDC7E}" type="sibTrans" cxnId="{8303FA85-BAB7-42A0-B9ED-4D032F02CE95}">
      <dgm:prSet/>
      <dgm:spPr/>
      <dgm:t>
        <a:bodyPr/>
        <a:lstStyle/>
        <a:p>
          <a:endParaRPr lang="en-US"/>
        </a:p>
      </dgm:t>
    </dgm:pt>
    <dgm:pt modelId="{650840C0-3828-4B1D-86E9-0008F69306DB}">
      <dgm:prSet phldrT="[Text]" phldr="0" custT="1"/>
      <dgm:spPr/>
      <dgm:t>
        <a:bodyPr/>
        <a:lstStyle/>
        <a:p>
          <a:pPr rtl="0"/>
          <a:r>
            <a:rPr lang="en-US" sz="1800">
              <a:latin typeface="Aptos Display" panose="02110004020202020204"/>
            </a:rPr>
            <a:t> </a:t>
          </a:r>
          <a:r>
            <a:rPr lang="en-US" sz="2000">
              <a:latin typeface="Aptos Display" panose="02110004020202020204"/>
            </a:rPr>
            <a:t>Gran </a:t>
          </a:r>
          <a:r>
            <a:rPr lang="en-US" sz="2000" err="1">
              <a:latin typeface="Aptos Display" panose="02110004020202020204"/>
            </a:rPr>
            <a:t>generador</a:t>
          </a:r>
          <a:endParaRPr lang="en-US" sz="2000"/>
        </a:p>
      </dgm:t>
    </dgm:pt>
    <dgm:pt modelId="{D0BFE036-B05D-493D-81FD-517BD1A93844}" type="parTrans" cxnId="{B1634D0F-BBCE-4486-8897-BBFCE6D3FDF1}">
      <dgm:prSet/>
      <dgm:spPr/>
      <dgm:t>
        <a:bodyPr/>
        <a:lstStyle/>
        <a:p>
          <a:endParaRPr lang="en-US"/>
        </a:p>
      </dgm:t>
    </dgm:pt>
    <dgm:pt modelId="{E281A979-650B-494A-A71F-0202B19044BC}" type="sibTrans" cxnId="{B1634D0F-BBCE-4486-8897-BBFCE6D3FDF1}">
      <dgm:prSet/>
      <dgm:spPr/>
      <dgm:t>
        <a:bodyPr/>
        <a:lstStyle/>
        <a:p>
          <a:endParaRPr lang="en-US"/>
        </a:p>
      </dgm:t>
    </dgm:pt>
    <dgm:pt modelId="{CEE88E29-09F1-41F6-B5D5-4416DADD7250}">
      <dgm:prSet phldrT="[Text]" phldr="0" custT="1"/>
      <dgm:spPr/>
      <dgm:t>
        <a:bodyPr/>
        <a:lstStyle/>
        <a:p>
          <a:pPr rtl="0"/>
          <a:r>
            <a:rPr lang="en-US" sz="2000">
              <a:latin typeface="Aptos Display" panose="02110004020202020204"/>
            </a:rPr>
            <a:t>100 &lt; 1000 Kg/</a:t>
          </a:r>
          <a:r>
            <a:rPr lang="en-US" sz="2000" err="1">
              <a:latin typeface="Aptos Display" panose="02110004020202020204"/>
            </a:rPr>
            <a:t>mes</a:t>
          </a:r>
          <a:endParaRPr lang="en-US" sz="2000"/>
        </a:p>
      </dgm:t>
    </dgm:pt>
    <dgm:pt modelId="{3B294C2C-FF6E-4FDE-8381-73B7C0AC3F8E}" type="parTrans" cxnId="{8E550215-74BF-44F7-BB47-AD3E6EC02915}">
      <dgm:prSet/>
      <dgm:spPr/>
      <dgm:t>
        <a:bodyPr/>
        <a:lstStyle/>
        <a:p>
          <a:endParaRPr lang="en-US"/>
        </a:p>
      </dgm:t>
    </dgm:pt>
    <dgm:pt modelId="{5403EEF5-25B7-49FF-8324-787282C7303F}" type="sibTrans" cxnId="{8E550215-74BF-44F7-BB47-AD3E6EC02915}">
      <dgm:prSet/>
      <dgm:spPr/>
      <dgm:t>
        <a:bodyPr/>
        <a:lstStyle/>
        <a:p>
          <a:endParaRPr lang="en-US"/>
        </a:p>
      </dgm:t>
    </dgm:pt>
    <dgm:pt modelId="{7EF82BA0-EA02-4E55-95BB-A525172FCF23}">
      <dgm:prSet phldrT="[Text]" phldr="0" custT="1"/>
      <dgm:spPr/>
      <dgm:t>
        <a:bodyPr/>
        <a:lstStyle/>
        <a:p>
          <a:pPr rtl="0"/>
          <a:r>
            <a:rPr lang="en-US" sz="2000">
              <a:latin typeface="Aptos Display" panose="02110004020202020204"/>
            </a:rPr>
            <a:t>Mediano </a:t>
          </a:r>
          <a:r>
            <a:rPr lang="en-US" sz="2000" err="1">
              <a:latin typeface="Aptos Display" panose="02110004020202020204"/>
            </a:rPr>
            <a:t>generador</a:t>
          </a:r>
          <a:endParaRPr lang="en-US" sz="2000"/>
        </a:p>
      </dgm:t>
    </dgm:pt>
    <dgm:pt modelId="{806069C0-5D47-4435-A589-A518E78E2AC1}" type="parTrans" cxnId="{1F840DD1-8E4C-4181-A53B-E759F6BFC9FD}">
      <dgm:prSet/>
      <dgm:spPr/>
      <dgm:t>
        <a:bodyPr/>
        <a:lstStyle/>
        <a:p>
          <a:endParaRPr lang="en-US"/>
        </a:p>
      </dgm:t>
    </dgm:pt>
    <dgm:pt modelId="{7D119572-9D1B-4BD7-AD28-676891E833E0}" type="sibTrans" cxnId="{1F840DD1-8E4C-4181-A53B-E759F6BFC9FD}">
      <dgm:prSet/>
      <dgm:spPr/>
      <dgm:t>
        <a:bodyPr/>
        <a:lstStyle/>
        <a:p>
          <a:endParaRPr lang="en-US"/>
        </a:p>
      </dgm:t>
    </dgm:pt>
    <dgm:pt modelId="{6FD197BB-EB9D-488B-85B6-37CD64628BC9}">
      <dgm:prSet phldrT="[Text]" phldr="0" custT="1"/>
      <dgm:spPr/>
      <dgm:t>
        <a:bodyPr/>
        <a:lstStyle/>
        <a:p>
          <a:pPr rtl="0"/>
          <a:r>
            <a:rPr lang="en-US" sz="2000">
              <a:latin typeface="Aptos Display" panose="02110004020202020204"/>
            </a:rPr>
            <a:t>10 &lt; 100 Kg/</a:t>
          </a:r>
          <a:r>
            <a:rPr lang="en-US" sz="2000" err="1">
              <a:latin typeface="Aptos Display" panose="02110004020202020204"/>
            </a:rPr>
            <a:t>mes</a:t>
          </a:r>
          <a:endParaRPr lang="en-US" sz="2000"/>
        </a:p>
      </dgm:t>
    </dgm:pt>
    <dgm:pt modelId="{29976E14-031F-45EC-AF49-813E9BE1C430}" type="parTrans" cxnId="{BFC4C2AE-F70E-4F31-9371-E3017FEE33A2}">
      <dgm:prSet/>
      <dgm:spPr/>
      <dgm:t>
        <a:bodyPr/>
        <a:lstStyle/>
        <a:p>
          <a:endParaRPr lang="en-US"/>
        </a:p>
      </dgm:t>
    </dgm:pt>
    <dgm:pt modelId="{26C58551-17ED-446A-82D4-FFCF711724A2}" type="sibTrans" cxnId="{BFC4C2AE-F70E-4F31-9371-E3017FEE33A2}">
      <dgm:prSet/>
      <dgm:spPr/>
      <dgm:t>
        <a:bodyPr/>
        <a:lstStyle/>
        <a:p>
          <a:endParaRPr lang="en-US"/>
        </a:p>
      </dgm:t>
    </dgm:pt>
    <dgm:pt modelId="{A51B80A3-61A1-4667-8131-C383C15D8EA9}">
      <dgm:prSet phldrT="[Text]" phldr="0" custT="1"/>
      <dgm:spPr/>
      <dgm:t>
        <a:bodyPr/>
        <a:lstStyle/>
        <a:p>
          <a:pPr rtl="0"/>
          <a:r>
            <a:rPr lang="en-US" sz="2000" err="1">
              <a:latin typeface="Aptos Display" panose="02110004020202020204"/>
            </a:rPr>
            <a:t>Pequeño</a:t>
          </a:r>
          <a:r>
            <a:rPr lang="en-US" sz="2000">
              <a:latin typeface="Aptos Display" panose="02110004020202020204"/>
            </a:rPr>
            <a:t> </a:t>
          </a:r>
          <a:r>
            <a:rPr lang="en-US" sz="2000" err="1">
              <a:latin typeface="Aptos Display" panose="02110004020202020204"/>
            </a:rPr>
            <a:t>generador</a:t>
          </a:r>
          <a:endParaRPr lang="en-US" sz="2000"/>
        </a:p>
      </dgm:t>
    </dgm:pt>
    <dgm:pt modelId="{7941DC9B-DBA8-46A2-88CF-87EEE0094561}" type="parTrans" cxnId="{0CE719F9-7A5C-4E5E-A68E-D8F84E148C07}">
      <dgm:prSet/>
      <dgm:spPr/>
      <dgm:t>
        <a:bodyPr/>
        <a:lstStyle/>
        <a:p>
          <a:endParaRPr lang="en-US"/>
        </a:p>
      </dgm:t>
    </dgm:pt>
    <dgm:pt modelId="{086ADE3A-6B52-41F4-B419-2DC1668DEEDC}" type="sibTrans" cxnId="{0CE719F9-7A5C-4E5E-A68E-D8F84E148C07}">
      <dgm:prSet/>
      <dgm:spPr/>
      <dgm:t>
        <a:bodyPr/>
        <a:lstStyle/>
        <a:p>
          <a:endParaRPr lang="en-US"/>
        </a:p>
      </dgm:t>
    </dgm:pt>
    <dgm:pt modelId="{711461DF-545B-483A-9FD1-64202354DAF5}">
      <dgm:prSet phldr="0" custT="1"/>
      <dgm:spPr/>
      <dgm:t>
        <a:bodyPr/>
        <a:lstStyle/>
        <a:p>
          <a:pPr rtl="0"/>
          <a:r>
            <a:rPr lang="en-US" sz="2000">
              <a:latin typeface="Aptos Display" panose="02110004020202020204"/>
            </a:rPr>
            <a:t>&lt; 10 Kg/</a:t>
          </a:r>
          <a:r>
            <a:rPr lang="en-US" sz="2000" err="1">
              <a:latin typeface="Aptos Display" panose="02110004020202020204"/>
            </a:rPr>
            <a:t>mes</a:t>
          </a:r>
          <a:endParaRPr lang="en-US" sz="2000">
            <a:latin typeface="Aptos Display" panose="02110004020202020204"/>
          </a:endParaRPr>
        </a:p>
      </dgm:t>
    </dgm:pt>
    <dgm:pt modelId="{877BAEB3-8471-4009-B3E8-67CB29534630}" type="parTrans" cxnId="{84578D7B-D80A-4A93-AB01-8DFDB1A0ED64}">
      <dgm:prSet/>
      <dgm:spPr/>
    </dgm:pt>
    <dgm:pt modelId="{46D9FCFD-D5F8-415B-9182-55063ACF8411}" type="sibTrans" cxnId="{84578D7B-D80A-4A93-AB01-8DFDB1A0ED64}">
      <dgm:prSet/>
      <dgm:spPr/>
    </dgm:pt>
    <dgm:pt modelId="{044B40D3-3BAC-4388-A37E-CEDC49F4E239}">
      <dgm:prSet phldr="0" custT="1"/>
      <dgm:spPr/>
      <dgm:t>
        <a:bodyPr/>
        <a:lstStyle/>
        <a:p>
          <a:pPr rtl="0"/>
          <a:r>
            <a:rPr lang="en-US" sz="2000">
              <a:latin typeface="Aptos Display" panose="02110004020202020204"/>
            </a:rPr>
            <a:t>Micro </a:t>
          </a:r>
          <a:r>
            <a:rPr lang="en-US" sz="2000" err="1">
              <a:latin typeface="Aptos Display" panose="02110004020202020204"/>
            </a:rPr>
            <a:t>generador</a:t>
          </a:r>
          <a:endParaRPr lang="en-US" sz="2000">
            <a:latin typeface="Aptos Display" panose="02110004020202020204"/>
          </a:endParaRPr>
        </a:p>
      </dgm:t>
    </dgm:pt>
    <dgm:pt modelId="{613EDD60-8E21-44CA-B751-2F5CD63529B3}" type="parTrans" cxnId="{E05F3086-2BD8-44E1-8B0C-C8C9B662B77D}">
      <dgm:prSet/>
      <dgm:spPr/>
    </dgm:pt>
    <dgm:pt modelId="{57B13E19-7598-4A28-A554-8899F18E1C65}" type="sibTrans" cxnId="{E05F3086-2BD8-44E1-8B0C-C8C9B662B77D}">
      <dgm:prSet/>
      <dgm:spPr/>
    </dgm:pt>
    <dgm:pt modelId="{DD3557ED-A450-4774-B58C-0C9EE378821F}" type="pres">
      <dgm:prSet presAssocID="{3235DE6C-2F8C-47A6-8CDE-8C8758AEA3D3}" presName="Name0" presStyleCnt="0">
        <dgm:presLayoutVars>
          <dgm:dir/>
          <dgm:animLvl val="lvl"/>
          <dgm:resizeHandles val="exact"/>
        </dgm:presLayoutVars>
      </dgm:prSet>
      <dgm:spPr/>
    </dgm:pt>
    <dgm:pt modelId="{3A5A11FC-636A-4762-BEEB-01B5513B1BBC}" type="pres">
      <dgm:prSet presAssocID="{D3D11F17-E207-4950-9DA7-FC1EC7D930C3}" presName="Name8" presStyleCnt="0"/>
      <dgm:spPr/>
    </dgm:pt>
    <dgm:pt modelId="{386D9494-92A6-4365-8328-69BE5C147B80}" type="pres">
      <dgm:prSet presAssocID="{D3D11F17-E207-4950-9DA7-FC1EC7D930C3}" presName="acctBkgd" presStyleLbl="alignAcc1" presStyleIdx="0" presStyleCnt="4"/>
      <dgm:spPr/>
    </dgm:pt>
    <dgm:pt modelId="{563FB12E-742B-4E44-8A68-DFCC0754E265}" type="pres">
      <dgm:prSet presAssocID="{D3D11F17-E207-4950-9DA7-FC1EC7D930C3}" presName="acctTx" presStyleLbl="alignAcc1" presStyleIdx="0" presStyleCnt="4">
        <dgm:presLayoutVars>
          <dgm:bulletEnabled val="1"/>
        </dgm:presLayoutVars>
      </dgm:prSet>
      <dgm:spPr/>
    </dgm:pt>
    <dgm:pt modelId="{FB591C24-C1F1-4DEA-AB03-FD761BEE472E}" type="pres">
      <dgm:prSet presAssocID="{D3D11F17-E207-4950-9DA7-FC1EC7D930C3}" presName="level" presStyleLbl="node1" presStyleIdx="0" presStyleCnt="4">
        <dgm:presLayoutVars>
          <dgm:chMax val="1"/>
          <dgm:bulletEnabled val="1"/>
        </dgm:presLayoutVars>
      </dgm:prSet>
      <dgm:spPr/>
    </dgm:pt>
    <dgm:pt modelId="{5436E6DA-4ADD-4DDC-A65D-E37ABB418EAF}" type="pres">
      <dgm:prSet presAssocID="{D3D11F17-E207-4950-9DA7-FC1EC7D930C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DA7093DF-7FE2-4BF0-B786-5924434A799F}" type="pres">
      <dgm:prSet presAssocID="{CEE88E29-09F1-41F6-B5D5-4416DADD7250}" presName="Name8" presStyleCnt="0"/>
      <dgm:spPr/>
    </dgm:pt>
    <dgm:pt modelId="{322DF286-8678-46DC-B718-659E2FD237AE}" type="pres">
      <dgm:prSet presAssocID="{CEE88E29-09F1-41F6-B5D5-4416DADD7250}" presName="acctBkgd" presStyleLbl="alignAcc1" presStyleIdx="1" presStyleCnt="4"/>
      <dgm:spPr/>
    </dgm:pt>
    <dgm:pt modelId="{DE1D23BD-8E0C-4722-9CAF-5B9573346D07}" type="pres">
      <dgm:prSet presAssocID="{CEE88E29-09F1-41F6-B5D5-4416DADD7250}" presName="acctTx" presStyleLbl="alignAcc1" presStyleIdx="1" presStyleCnt="4">
        <dgm:presLayoutVars>
          <dgm:bulletEnabled val="1"/>
        </dgm:presLayoutVars>
      </dgm:prSet>
      <dgm:spPr/>
    </dgm:pt>
    <dgm:pt modelId="{2903A9CE-F8B0-4522-9ECF-C80F992041EB}" type="pres">
      <dgm:prSet presAssocID="{CEE88E29-09F1-41F6-B5D5-4416DADD7250}" presName="level" presStyleLbl="node1" presStyleIdx="1" presStyleCnt="4">
        <dgm:presLayoutVars>
          <dgm:chMax val="1"/>
          <dgm:bulletEnabled val="1"/>
        </dgm:presLayoutVars>
      </dgm:prSet>
      <dgm:spPr/>
    </dgm:pt>
    <dgm:pt modelId="{817833D8-EE3F-4AD4-8F4F-D36709C8272A}" type="pres">
      <dgm:prSet presAssocID="{CEE88E29-09F1-41F6-B5D5-4416DADD7250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2EA2512A-4CE6-42A9-A775-35368F734FB4}" type="pres">
      <dgm:prSet presAssocID="{6FD197BB-EB9D-488B-85B6-37CD64628BC9}" presName="Name8" presStyleCnt="0"/>
      <dgm:spPr/>
    </dgm:pt>
    <dgm:pt modelId="{6E09157E-F5EE-4DCE-A7ED-E7DD945DF2E7}" type="pres">
      <dgm:prSet presAssocID="{6FD197BB-EB9D-488B-85B6-37CD64628BC9}" presName="acctBkgd" presStyleLbl="alignAcc1" presStyleIdx="2" presStyleCnt="4"/>
      <dgm:spPr/>
    </dgm:pt>
    <dgm:pt modelId="{DF715BFC-05DB-4D7C-A61D-CF7EC6F84769}" type="pres">
      <dgm:prSet presAssocID="{6FD197BB-EB9D-488B-85B6-37CD64628BC9}" presName="acctTx" presStyleLbl="alignAcc1" presStyleIdx="2" presStyleCnt="4">
        <dgm:presLayoutVars>
          <dgm:bulletEnabled val="1"/>
        </dgm:presLayoutVars>
      </dgm:prSet>
      <dgm:spPr/>
    </dgm:pt>
    <dgm:pt modelId="{442FC90D-3B87-4B38-A9F8-BBA3E6257725}" type="pres">
      <dgm:prSet presAssocID="{6FD197BB-EB9D-488B-85B6-37CD64628BC9}" presName="level" presStyleLbl="node1" presStyleIdx="2" presStyleCnt="4">
        <dgm:presLayoutVars>
          <dgm:chMax val="1"/>
          <dgm:bulletEnabled val="1"/>
        </dgm:presLayoutVars>
      </dgm:prSet>
      <dgm:spPr/>
    </dgm:pt>
    <dgm:pt modelId="{9C6EC027-3436-4DCF-89E9-7320BC467E60}" type="pres">
      <dgm:prSet presAssocID="{6FD197BB-EB9D-488B-85B6-37CD64628BC9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1E0BBB8E-50BA-4A09-A80B-B959B163A57E}" type="pres">
      <dgm:prSet presAssocID="{711461DF-545B-483A-9FD1-64202354DAF5}" presName="Name8" presStyleCnt="0"/>
      <dgm:spPr/>
    </dgm:pt>
    <dgm:pt modelId="{00F58812-FE47-4BDD-AD2E-06F26B821DAA}" type="pres">
      <dgm:prSet presAssocID="{711461DF-545B-483A-9FD1-64202354DAF5}" presName="acctBkgd" presStyleLbl="alignAcc1" presStyleIdx="3" presStyleCnt="4"/>
      <dgm:spPr/>
    </dgm:pt>
    <dgm:pt modelId="{C7EAF92C-FE97-4C68-95D7-E1BA3993B1D5}" type="pres">
      <dgm:prSet presAssocID="{711461DF-545B-483A-9FD1-64202354DAF5}" presName="acctTx" presStyleLbl="alignAcc1" presStyleIdx="3" presStyleCnt="4">
        <dgm:presLayoutVars>
          <dgm:bulletEnabled val="1"/>
        </dgm:presLayoutVars>
      </dgm:prSet>
      <dgm:spPr/>
    </dgm:pt>
    <dgm:pt modelId="{350EC845-FEDD-4112-A37F-C2EEADC01641}" type="pres">
      <dgm:prSet presAssocID="{711461DF-545B-483A-9FD1-64202354DAF5}" presName="level" presStyleLbl="node1" presStyleIdx="3" presStyleCnt="4">
        <dgm:presLayoutVars>
          <dgm:chMax val="1"/>
          <dgm:bulletEnabled val="1"/>
        </dgm:presLayoutVars>
      </dgm:prSet>
      <dgm:spPr/>
    </dgm:pt>
    <dgm:pt modelId="{A92BB259-CF2E-44FF-BD5C-CD6607AEA65F}" type="pres">
      <dgm:prSet presAssocID="{711461DF-545B-483A-9FD1-64202354DAF5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EE26BB0C-3F43-470E-9B7F-7467314CAC4B}" type="presOf" srcId="{711461DF-545B-483A-9FD1-64202354DAF5}" destId="{A92BB259-CF2E-44FF-BD5C-CD6607AEA65F}" srcOrd="1" destOrd="0" presId="urn:microsoft.com/office/officeart/2005/8/layout/pyramid3"/>
    <dgm:cxn modelId="{B1634D0F-BBCE-4486-8897-BBFCE6D3FDF1}" srcId="{D3D11F17-E207-4950-9DA7-FC1EC7D930C3}" destId="{650840C0-3828-4B1D-86E9-0008F69306DB}" srcOrd="0" destOrd="0" parTransId="{D0BFE036-B05D-493D-81FD-517BD1A93844}" sibTransId="{E281A979-650B-494A-A71F-0202B19044BC}"/>
    <dgm:cxn modelId="{02F9DE14-D99E-4AB6-8711-082A1EDCF890}" type="presOf" srcId="{D3D11F17-E207-4950-9DA7-FC1EC7D930C3}" destId="{FB591C24-C1F1-4DEA-AB03-FD761BEE472E}" srcOrd="0" destOrd="0" presId="urn:microsoft.com/office/officeart/2005/8/layout/pyramid3"/>
    <dgm:cxn modelId="{8E550215-74BF-44F7-BB47-AD3E6EC02915}" srcId="{3235DE6C-2F8C-47A6-8CDE-8C8758AEA3D3}" destId="{CEE88E29-09F1-41F6-B5D5-4416DADD7250}" srcOrd="1" destOrd="0" parTransId="{3B294C2C-FF6E-4FDE-8381-73B7C0AC3F8E}" sibTransId="{5403EEF5-25B7-49FF-8324-787282C7303F}"/>
    <dgm:cxn modelId="{496A3119-8E1C-405E-9A9F-9552468AB98F}" type="presOf" srcId="{044B40D3-3BAC-4388-A37E-CEDC49F4E239}" destId="{C7EAF92C-FE97-4C68-95D7-E1BA3993B1D5}" srcOrd="1" destOrd="0" presId="urn:microsoft.com/office/officeart/2005/8/layout/pyramid3"/>
    <dgm:cxn modelId="{5B053D1E-50FC-4D9A-AF0B-721AC9C14CE1}" type="presOf" srcId="{7EF82BA0-EA02-4E55-95BB-A525172FCF23}" destId="{DE1D23BD-8E0C-4722-9CAF-5B9573346D07}" srcOrd="1" destOrd="0" presId="urn:microsoft.com/office/officeart/2005/8/layout/pyramid3"/>
    <dgm:cxn modelId="{F5C29026-83E6-40CB-B63D-59D126B322F6}" type="presOf" srcId="{3235DE6C-2F8C-47A6-8CDE-8C8758AEA3D3}" destId="{DD3557ED-A450-4774-B58C-0C9EE378821F}" srcOrd="0" destOrd="0" presId="urn:microsoft.com/office/officeart/2005/8/layout/pyramid3"/>
    <dgm:cxn modelId="{AC785F3B-EA36-499F-9DF9-A2EE66DA5230}" type="presOf" srcId="{A51B80A3-61A1-4667-8131-C383C15D8EA9}" destId="{6E09157E-F5EE-4DCE-A7ED-E7DD945DF2E7}" srcOrd="0" destOrd="0" presId="urn:microsoft.com/office/officeart/2005/8/layout/pyramid3"/>
    <dgm:cxn modelId="{9A9A853C-CA89-43F5-BF26-726055960604}" type="presOf" srcId="{A51B80A3-61A1-4667-8131-C383C15D8EA9}" destId="{DF715BFC-05DB-4D7C-A61D-CF7EC6F84769}" srcOrd="1" destOrd="0" presId="urn:microsoft.com/office/officeart/2005/8/layout/pyramid3"/>
    <dgm:cxn modelId="{36064D3F-0E05-46FC-A21F-17283888D95C}" type="presOf" srcId="{CEE88E29-09F1-41F6-B5D5-4416DADD7250}" destId="{817833D8-EE3F-4AD4-8F4F-D36709C8272A}" srcOrd="1" destOrd="0" presId="urn:microsoft.com/office/officeart/2005/8/layout/pyramid3"/>
    <dgm:cxn modelId="{C8969065-5DCC-4CCA-83DE-D47D763BE9CC}" type="presOf" srcId="{CEE88E29-09F1-41F6-B5D5-4416DADD7250}" destId="{2903A9CE-F8B0-4522-9ECF-C80F992041EB}" srcOrd="0" destOrd="0" presId="urn:microsoft.com/office/officeart/2005/8/layout/pyramid3"/>
    <dgm:cxn modelId="{2C488D4A-4AD0-4766-BC70-415E31A4256D}" type="presOf" srcId="{6FD197BB-EB9D-488B-85B6-37CD64628BC9}" destId="{442FC90D-3B87-4B38-A9F8-BBA3E6257725}" srcOrd="0" destOrd="0" presId="urn:microsoft.com/office/officeart/2005/8/layout/pyramid3"/>
    <dgm:cxn modelId="{B7D9C471-578E-43F4-93C6-82B116031FDD}" type="presOf" srcId="{D3D11F17-E207-4950-9DA7-FC1EC7D930C3}" destId="{5436E6DA-4ADD-4DDC-A65D-E37ABB418EAF}" srcOrd="1" destOrd="0" presId="urn:microsoft.com/office/officeart/2005/8/layout/pyramid3"/>
    <dgm:cxn modelId="{84578D7B-D80A-4A93-AB01-8DFDB1A0ED64}" srcId="{3235DE6C-2F8C-47A6-8CDE-8C8758AEA3D3}" destId="{711461DF-545B-483A-9FD1-64202354DAF5}" srcOrd="3" destOrd="0" parTransId="{877BAEB3-8471-4009-B3E8-67CB29534630}" sibTransId="{46D9FCFD-D5F8-415B-9182-55063ACF8411}"/>
    <dgm:cxn modelId="{8303FA85-BAB7-42A0-B9ED-4D032F02CE95}" srcId="{3235DE6C-2F8C-47A6-8CDE-8C8758AEA3D3}" destId="{D3D11F17-E207-4950-9DA7-FC1EC7D930C3}" srcOrd="0" destOrd="0" parTransId="{70C3D86A-13E2-4E16-A947-12AC0D3A1FDB}" sibTransId="{E7469B3E-A5F8-4F16-859F-4E10F54CDC7E}"/>
    <dgm:cxn modelId="{E05F3086-2BD8-44E1-8B0C-C8C9B662B77D}" srcId="{711461DF-545B-483A-9FD1-64202354DAF5}" destId="{044B40D3-3BAC-4388-A37E-CEDC49F4E239}" srcOrd="0" destOrd="0" parTransId="{613EDD60-8E21-44CA-B751-2F5CD63529B3}" sibTransId="{57B13E19-7598-4A28-A554-8899F18E1C65}"/>
    <dgm:cxn modelId="{AF4A0E9A-0344-413B-8C13-7CCFF44A48AE}" type="presOf" srcId="{6FD197BB-EB9D-488B-85B6-37CD64628BC9}" destId="{9C6EC027-3436-4DCF-89E9-7320BC467E60}" srcOrd="1" destOrd="0" presId="urn:microsoft.com/office/officeart/2005/8/layout/pyramid3"/>
    <dgm:cxn modelId="{BFC4C2AE-F70E-4F31-9371-E3017FEE33A2}" srcId="{3235DE6C-2F8C-47A6-8CDE-8C8758AEA3D3}" destId="{6FD197BB-EB9D-488B-85B6-37CD64628BC9}" srcOrd="2" destOrd="0" parTransId="{29976E14-031F-45EC-AF49-813E9BE1C430}" sibTransId="{26C58551-17ED-446A-82D4-FFCF711724A2}"/>
    <dgm:cxn modelId="{519930BF-5916-4439-94E3-8D2CA7AF20DE}" type="presOf" srcId="{7EF82BA0-EA02-4E55-95BB-A525172FCF23}" destId="{322DF286-8678-46DC-B718-659E2FD237AE}" srcOrd="0" destOrd="0" presId="urn:microsoft.com/office/officeart/2005/8/layout/pyramid3"/>
    <dgm:cxn modelId="{1F840DD1-8E4C-4181-A53B-E759F6BFC9FD}" srcId="{CEE88E29-09F1-41F6-B5D5-4416DADD7250}" destId="{7EF82BA0-EA02-4E55-95BB-A525172FCF23}" srcOrd="0" destOrd="0" parTransId="{806069C0-5D47-4435-A589-A518E78E2AC1}" sibTransId="{7D119572-9D1B-4BD7-AD28-676891E833E0}"/>
    <dgm:cxn modelId="{941AE1DD-18FF-4CAA-A08F-6634DB564B52}" type="presOf" srcId="{044B40D3-3BAC-4388-A37E-CEDC49F4E239}" destId="{00F58812-FE47-4BDD-AD2E-06F26B821DAA}" srcOrd="0" destOrd="0" presId="urn:microsoft.com/office/officeart/2005/8/layout/pyramid3"/>
    <dgm:cxn modelId="{3E5D6AED-4228-4073-9C58-E0876BC73738}" type="presOf" srcId="{711461DF-545B-483A-9FD1-64202354DAF5}" destId="{350EC845-FEDD-4112-A37F-C2EEADC01641}" srcOrd="0" destOrd="0" presId="urn:microsoft.com/office/officeart/2005/8/layout/pyramid3"/>
    <dgm:cxn modelId="{326410EF-41F0-4A25-84E1-F07D67BEEA50}" type="presOf" srcId="{650840C0-3828-4B1D-86E9-0008F69306DB}" destId="{386D9494-92A6-4365-8328-69BE5C147B80}" srcOrd="0" destOrd="0" presId="urn:microsoft.com/office/officeart/2005/8/layout/pyramid3"/>
    <dgm:cxn modelId="{7D3F11F0-0F50-4C34-A89E-D38AB4CE70CC}" type="presOf" srcId="{650840C0-3828-4B1D-86E9-0008F69306DB}" destId="{563FB12E-742B-4E44-8A68-DFCC0754E265}" srcOrd="1" destOrd="0" presId="urn:microsoft.com/office/officeart/2005/8/layout/pyramid3"/>
    <dgm:cxn modelId="{0CE719F9-7A5C-4E5E-A68E-D8F84E148C07}" srcId="{6FD197BB-EB9D-488B-85B6-37CD64628BC9}" destId="{A51B80A3-61A1-4667-8131-C383C15D8EA9}" srcOrd="0" destOrd="0" parTransId="{7941DC9B-DBA8-46A2-88CF-87EEE0094561}" sibTransId="{086ADE3A-6B52-41F4-B419-2DC1668DEEDC}"/>
    <dgm:cxn modelId="{F436D017-4D88-4234-8C87-4CA07418B39F}" type="presParOf" srcId="{DD3557ED-A450-4774-B58C-0C9EE378821F}" destId="{3A5A11FC-636A-4762-BEEB-01B5513B1BBC}" srcOrd="0" destOrd="0" presId="urn:microsoft.com/office/officeart/2005/8/layout/pyramid3"/>
    <dgm:cxn modelId="{48917561-7610-4329-BC9E-9749537A3BBD}" type="presParOf" srcId="{3A5A11FC-636A-4762-BEEB-01B5513B1BBC}" destId="{386D9494-92A6-4365-8328-69BE5C147B80}" srcOrd="0" destOrd="0" presId="urn:microsoft.com/office/officeart/2005/8/layout/pyramid3"/>
    <dgm:cxn modelId="{FAB44B45-8912-47EA-B4E6-487A6CEF173D}" type="presParOf" srcId="{3A5A11FC-636A-4762-BEEB-01B5513B1BBC}" destId="{563FB12E-742B-4E44-8A68-DFCC0754E265}" srcOrd="1" destOrd="0" presId="urn:microsoft.com/office/officeart/2005/8/layout/pyramid3"/>
    <dgm:cxn modelId="{AD466B51-9F4C-4A74-A832-442DE3BCA451}" type="presParOf" srcId="{3A5A11FC-636A-4762-BEEB-01B5513B1BBC}" destId="{FB591C24-C1F1-4DEA-AB03-FD761BEE472E}" srcOrd="2" destOrd="0" presId="urn:microsoft.com/office/officeart/2005/8/layout/pyramid3"/>
    <dgm:cxn modelId="{17EBE633-3C30-4B4D-BD4E-509A513B7D8A}" type="presParOf" srcId="{3A5A11FC-636A-4762-BEEB-01B5513B1BBC}" destId="{5436E6DA-4ADD-4DDC-A65D-E37ABB418EAF}" srcOrd="3" destOrd="0" presId="urn:microsoft.com/office/officeart/2005/8/layout/pyramid3"/>
    <dgm:cxn modelId="{D35F84AB-4767-466C-951F-11E41683FFF8}" type="presParOf" srcId="{DD3557ED-A450-4774-B58C-0C9EE378821F}" destId="{DA7093DF-7FE2-4BF0-B786-5924434A799F}" srcOrd="1" destOrd="0" presId="urn:microsoft.com/office/officeart/2005/8/layout/pyramid3"/>
    <dgm:cxn modelId="{23377AB7-4FC4-4090-99EF-4837E9982D0D}" type="presParOf" srcId="{DA7093DF-7FE2-4BF0-B786-5924434A799F}" destId="{322DF286-8678-46DC-B718-659E2FD237AE}" srcOrd="0" destOrd="0" presId="urn:microsoft.com/office/officeart/2005/8/layout/pyramid3"/>
    <dgm:cxn modelId="{F94F197C-DB9E-4335-843A-FAF6EB97AFC4}" type="presParOf" srcId="{DA7093DF-7FE2-4BF0-B786-5924434A799F}" destId="{DE1D23BD-8E0C-4722-9CAF-5B9573346D07}" srcOrd="1" destOrd="0" presId="urn:microsoft.com/office/officeart/2005/8/layout/pyramid3"/>
    <dgm:cxn modelId="{669A353A-5FB5-4236-A969-EA2664ADF8A5}" type="presParOf" srcId="{DA7093DF-7FE2-4BF0-B786-5924434A799F}" destId="{2903A9CE-F8B0-4522-9ECF-C80F992041EB}" srcOrd="2" destOrd="0" presId="urn:microsoft.com/office/officeart/2005/8/layout/pyramid3"/>
    <dgm:cxn modelId="{3494F702-9D70-47A2-AC2B-B7E3FB795A3F}" type="presParOf" srcId="{DA7093DF-7FE2-4BF0-B786-5924434A799F}" destId="{817833D8-EE3F-4AD4-8F4F-D36709C8272A}" srcOrd="3" destOrd="0" presId="urn:microsoft.com/office/officeart/2005/8/layout/pyramid3"/>
    <dgm:cxn modelId="{70096791-BA8B-467A-BF8E-CEA3499F004F}" type="presParOf" srcId="{DD3557ED-A450-4774-B58C-0C9EE378821F}" destId="{2EA2512A-4CE6-42A9-A775-35368F734FB4}" srcOrd="2" destOrd="0" presId="urn:microsoft.com/office/officeart/2005/8/layout/pyramid3"/>
    <dgm:cxn modelId="{BA974214-C254-47D5-8F49-E515E9DC3EF4}" type="presParOf" srcId="{2EA2512A-4CE6-42A9-A775-35368F734FB4}" destId="{6E09157E-F5EE-4DCE-A7ED-E7DD945DF2E7}" srcOrd="0" destOrd="0" presId="urn:microsoft.com/office/officeart/2005/8/layout/pyramid3"/>
    <dgm:cxn modelId="{333A2C0F-D88B-4B2D-8EA5-33CD3105915C}" type="presParOf" srcId="{2EA2512A-4CE6-42A9-A775-35368F734FB4}" destId="{DF715BFC-05DB-4D7C-A61D-CF7EC6F84769}" srcOrd="1" destOrd="0" presId="urn:microsoft.com/office/officeart/2005/8/layout/pyramid3"/>
    <dgm:cxn modelId="{48E46015-78C8-4603-A7E0-4BAAFE5CDF8D}" type="presParOf" srcId="{2EA2512A-4CE6-42A9-A775-35368F734FB4}" destId="{442FC90D-3B87-4B38-A9F8-BBA3E6257725}" srcOrd="2" destOrd="0" presId="urn:microsoft.com/office/officeart/2005/8/layout/pyramid3"/>
    <dgm:cxn modelId="{B3389186-56CC-4517-A030-2C8A88CB1BB4}" type="presParOf" srcId="{2EA2512A-4CE6-42A9-A775-35368F734FB4}" destId="{9C6EC027-3436-4DCF-89E9-7320BC467E60}" srcOrd="3" destOrd="0" presId="urn:microsoft.com/office/officeart/2005/8/layout/pyramid3"/>
    <dgm:cxn modelId="{B4C38E4D-7DDF-40E7-8090-8157049A9B3B}" type="presParOf" srcId="{DD3557ED-A450-4774-B58C-0C9EE378821F}" destId="{1E0BBB8E-50BA-4A09-A80B-B959B163A57E}" srcOrd="3" destOrd="0" presId="urn:microsoft.com/office/officeart/2005/8/layout/pyramid3"/>
    <dgm:cxn modelId="{972BB8A2-5E9B-4CDD-8681-5AB422D765C9}" type="presParOf" srcId="{1E0BBB8E-50BA-4A09-A80B-B959B163A57E}" destId="{00F58812-FE47-4BDD-AD2E-06F26B821DAA}" srcOrd="0" destOrd="0" presId="urn:microsoft.com/office/officeart/2005/8/layout/pyramid3"/>
    <dgm:cxn modelId="{1D3CD457-C440-4619-AFA1-67BF67A4C0C5}" type="presParOf" srcId="{1E0BBB8E-50BA-4A09-A80B-B959B163A57E}" destId="{C7EAF92C-FE97-4C68-95D7-E1BA3993B1D5}" srcOrd="1" destOrd="0" presId="urn:microsoft.com/office/officeart/2005/8/layout/pyramid3"/>
    <dgm:cxn modelId="{B79AE96E-5CD9-450B-8D64-C016DAAC8795}" type="presParOf" srcId="{1E0BBB8E-50BA-4A09-A80B-B959B163A57E}" destId="{350EC845-FEDD-4112-A37F-C2EEADC01641}" srcOrd="2" destOrd="0" presId="urn:microsoft.com/office/officeart/2005/8/layout/pyramid3"/>
    <dgm:cxn modelId="{53D02E6D-2C4C-4663-A6D8-03B1833B1CD7}" type="presParOf" srcId="{1E0BBB8E-50BA-4A09-A80B-B959B163A57E}" destId="{A92BB259-CF2E-44FF-BD5C-CD6607AEA65F}" srcOrd="3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CB7B930-9F77-4AD3-AB13-2624A47F95F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1CBC3B6-F078-4C9C-82E8-D18665F63E3F}">
      <dgm:prSet phldrT="[Text]" phldr="0" custT="1"/>
      <dgm:spPr/>
      <dgm:t>
        <a:bodyPr/>
        <a:lstStyle/>
        <a:p>
          <a:pPr algn="just" rtl="0"/>
          <a:r>
            <a:rPr lang="es-CO" sz="1800">
              <a:latin typeface="Aptos Display" panose="02110004020202020204"/>
            </a:rPr>
            <a:t>4.1.1.3.1.4</a:t>
          </a:r>
          <a:r>
            <a:rPr lang="es-CO" sz="1800"/>
            <a:t> Identificación y descripción de actividades de prevención y minimización de la generación de residuos</a:t>
          </a:r>
          <a:r>
            <a:rPr lang="es-CO" sz="2000"/>
            <a:t> </a:t>
          </a:r>
        </a:p>
      </dgm:t>
    </dgm:pt>
    <dgm:pt modelId="{AEC03A5C-8B6D-4D9E-87C3-7E5720F2D1D1}" type="parTrans" cxnId="{F98D7B14-6EE5-48DF-864A-814B9D7E0616}">
      <dgm:prSet/>
      <dgm:spPr/>
      <dgm:t>
        <a:bodyPr/>
        <a:lstStyle/>
        <a:p>
          <a:endParaRPr lang="en-US"/>
        </a:p>
      </dgm:t>
    </dgm:pt>
    <dgm:pt modelId="{4DD3568A-3BB8-4848-8609-C3A17D5AA8A2}" type="sibTrans" cxnId="{F98D7B14-6EE5-48DF-864A-814B9D7E0616}">
      <dgm:prSet/>
      <dgm:spPr/>
      <dgm:t>
        <a:bodyPr/>
        <a:lstStyle/>
        <a:p>
          <a:endParaRPr lang="en-US"/>
        </a:p>
      </dgm:t>
    </dgm:pt>
    <dgm:pt modelId="{EC1B71F2-C435-452B-A964-C00A4C0A1B6A}">
      <dgm:prSet phldr="0" custT="1"/>
      <dgm:spPr/>
      <dgm:t>
        <a:bodyPr/>
        <a:lstStyle/>
        <a:p>
          <a:pPr algn="l" rtl="0"/>
          <a:r>
            <a:rPr lang="es-CO" sz="1200">
              <a:latin typeface="Aptos Display" panose="02110004020202020204"/>
            </a:rPr>
            <a:t>Incorporación</a:t>
          </a:r>
          <a:r>
            <a:rPr lang="es-CO" sz="1200"/>
            <a:t> de criterios ambientales en la compra y contratación de bienes, productos y servicios.</a:t>
          </a:r>
          <a:endParaRPr lang="es-CO" sz="1200">
            <a:latin typeface="Aptos Display" panose="02110004020202020204"/>
          </a:endParaRPr>
        </a:p>
      </dgm:t>
    </dgm:pt>
    <dgm:pt modelId="{BAA8F8A3-AAAD-46BA-95B8-818499D49931}" type="parTrans" cxnId="{7EEB5BC2-0CA0-4D19-A0A5-33E313BBF23B}">
      <dgm:prSet/>
      <dgm:spPr/>
    </dgm:pt>
    <dgm:pt modelId="{09791CEA-DD31-4FCA-B89C-F75AC0F74345}" type="sibTrans" cxnId="{7EEB5BC2-0CA0-4D19-A0A5-33E313BBF23B}">
      <dgm:prSet/>
      <dgm:spPr/>
    </dgm:pt>
    <dgm:pt modelId="{50A6B8EC-7B92-44C6-A146-9863AC3D0932}">
      <dgm:prSet phldr="0"/>
      <dgm:spPr/>
      <dgm:t>
        <a:bodyPr/>
        <a:lstStyle/>
        <a:p>
          <a:pPr algn="l" rtl="0"/>
          <a:r>
            <a:rPr lang="es-CO" sz="1200">
              <a:latin typeface="Aptos Display" panose="02110004020202020204"/>
            </a:rPr>
            <a:t> </a:t>
          </a:r>
          <a:r>
            <a:rPr lang="es-CO" sz="1200"/>
            <a:t>Elaborar programas de reducción y uso eficiente de materias primas e insumos.</a:t>
          </a:r>
          <a:endParaRPr lang="es-ES" sz="1200">
            <a:latin typeface="Aptos Display" panose="02110004020202020204"/>
          </a:endParaRPr>
        </a:p>
      </dgm:t>
    </dgm:pt>
    <dgm:pt modelId="{68F10B6C-1D64-4808-89F2-5A9B6359499F}" type="parTrans" cxnId="{B5FB6D81-9E73-483D-9B4C-1506BFAC29E6}">
      <dgm:prSet/>
      <dgm:spPr/>
    </dgm:pt>
    <dgm:pt modelId="{CD76C7DA-7E9B-480E-965A-F35E82172258}" type="sibTrans" cxnId="{B5FB6D81-9E73-483D-9B4C-1506BFAC29E6}">
      <dgm:prSet/>
      <dgm:spPr/>
    </dgm:pt>
    <dgm:pt modelId="{FDD144C3-F0A9-4368-B2A7-3A7FF9ABA117}">
      <dgm:prSet phldr="0" custT="1"/>
      <dgm:spPr/>
      <dgm:t>
        <a:bodyPr/>
        <a:lstStyle/>
        <a:p>
          <a:pPr algn="l" rtl="0"/>
          <a:r>
            <a:rPr lang="es-CO" sz="1200">
              <a:latin typeface="Aptos Display" panose="02110004020202020204"/>
            </a:rPr>
            <a:t> </a:t>
          </a:r>
          <a:r>
            <a:rPr lang="es-CO" sz="1200"/>
            <a:t>Generar estrategias de sustitución de productos, insumos o dispositivos médicos que contengan sustancias peligrosas, tales como, retardantes de llama bromados, plomo, mercurio entre otros,</a:t>
          </a:r>
          <a:r>
            <a:rPr lang="es-CO" sz="1200">
              <a:latin typeface="Aptos Display" panose="02110004020202020204"/>
            </a:rPr>
            <a:t> </a:t>
          </a:r>
          <a:r>
            <a:rPr lang="es-CO" sz="1200"/>
            <a:t>particularmente aquellos que se encuentran listados en convenios o iniciativas internacionales, como el convenio de Estocolmo, Convenio de Montreal, </a:t>
          </a:r>
          <a:r>
            <a:rPr lang="es-CO" sz="1200" err="1"/>
            <a:t>Strategic</a:t>
          </a:r>
          <a:r>
            <a:rPr lang="es-CO" sz="1200"/>
            <a:t> </a:t>
          </a:r>
          <a:r>
            <a:rPr lang="es-CO" sz="1200" err="1"/>
            <a:t>Approach</a:t>
          </a:r>
          <a:r>
            <a:rPr lang="es-CO" sz="1200"/>
            <a:t> </a:t>
          </a:r>
          <a:r>
            <a:rPr lang="es-CO" sz="1200" err="1"/>
            <a:t>to</a:t>
          </a:r>
          <a:r>
            <a:rPr lang="es-CO" sz="1200"/>
            <a:t> International </a:t>
          </a:r>
          <a:r>
            <a:rPr lang="es-CO" sz="1200" err="1"/>
            <a:t>Chemicals</a:t>
          </a:r>
          <a:r>
            <a:rPr lang="es-CO" sz="1200"/>
            <a:t> Management (SAICM), entre otros, alineadas con la protección de la salud humana y el ambiente.</a:t>
          </a:r>
          <a:endParaRPr lang="es-ES" sz="1200">
            <a:latin typeface="Aptos Display" panose="02110004020202020204"/>
          </a:endParaRPr>
        </a:p>
      </dgm:t>
    </dgm:pt>
    <dgm:pt modelId="{201E2BCF-5DFF-4A47-906F-E9F334F9987D}" type="parTrans" cxnId="{2F646398-1500-4D73-B9CF-5B382DC28A59}">
      <dgm:prSet/>
      <dgm:spPr/>
    </dgm:pt>
    <dgm:pt modelId="{83DA0E3E-4179-46F8-B102-30B2AF996F48}" type="sibTrans" cxnId="{2F646398-1500-4D73-B9CF-5B382DC28A59}">
      <dgm:prSet/>
      <dgm:spPr/>
    </dgm:pt>
    <dgm:pt modelId="{DBB8CC24-C821-47D2-8C17-626E10D956C7}">
      <dgm:prSet phldr="0"/>
      <dgm:spPr/>
      <dgm:t>
        <a:bodyPr/>
        <a:lstStyle/>
        <a:p>
          <a:pPr algn="l" rtl="0"/>
          <a:r>
            <a:rPr lang="es-CO" sz="1200">
              <a:latin typeface="Aptos Display" panose="02110004020202020204"/>
            </a:rPr>
            <a:t> </a:t>
          </a:r>
          <a:r>
            <a:rPr lang="es-CO" sz="1200"/>
            <a:t>Inclusión de tecnologías más eficientes para la reducción de residuos o desechos.</a:t>
          </a:r>
          <a:endParaRPr lang="es-ES" sz="1200">
            <a:latin typeface="Aptos Display" panose="02110004020202020204"/>
          </a:endParaRPr>
        </a:p>
      </dgm:t>
    </dgm:pt>
    <dgm:pt modelId="{5C774C81-D315-4860-946F-DCF43276A936}" type="parTrans" cxnId="{7302C592-0155-4175-95AF-3EAD3B929C01}">
      <dgm:prSet/>
      <dgm:spPr/>
    </dgm:pt>
    <dgm:pt modelId="{1A6DDE99-7071-42E9-80FC-60645582FB31}" type="sibTrans" cxnId="{7302C592-0155-4175-95AF-3EAD3B929C01}">
      <dgm:prSet/>
      <dgm:spPr/>
    </dgm:pt>
    <dgm:pt modelId="{9F585996-E35C-45CA-88E8-40358EFC359E}">
      <dgm:prSet phldr="0"/>
      <dgm:spPr/>
      <dgm:t>
        <a:bodyPr/>
        <a:lstStyle/>
        <a:p>
          <a:pPr algn="l" rtl="0"/>
          <a:r>
            <a:rPr lang="es-CO" sz="1200">
              <a:latin typeface="Aptos Display" panose="02110004020202020204"/>
            </a:rPr>
            <a:t> </a:t>
          </a:r>
          <a:r>
            <a:rPr lang="es-CO" sz="1200"/>
            <a:t>Acciones encaminadas a reducir el uso de equipos de enfriamiento (neveras, aires acondicionados, cuartos fríos, entre otros) y extintores de fuego con sustancias con potencial de calentamiento global.</a:t>
          </a:r>
          <a:endParaRPr lang="es-ES" sz="1200">
            <a:latin typeface="Aptos Display" panose="02110004020202020204"/>
          </a:endParaRPr>
        </a:p>
      </dgm:t>
    </dgm:pt>
    <dgm:pt modelId="{39E7F0B6-0600-44A3-9886-E54C6E2850C3}" type="parTrans" cxnId="{9C09901D-EF8E-414C-92F0-FCAA2CED15A0}">
      <dgm:prSet/>
      <dgm:spPr/>
    </dgm:pt>
    <dgm:pt modelId="{A7BBBD86-2081-4546-A682-2E7D68FCAB72}" type="sibTrans" cxnId="{9C09901D-EF8E-414C-92F0-FCAA2CED15A0}">
      <dgm:prSet/>
      <dgm:spPr/>
    </dgm:pt>
    <dgm:pt modelId="{01F03133-78F5-4BF2-B461-947D99CCF7ED}">
      <dgm:prSet phldr="0"/>
      <dgm:spPr/>
      <dgm:t>
        <a:bodyPr/>
        <a:lstStyle/>
        <a:p>
          <a:pPr algn="l" rtl="0"/>
          <a:r>
            <a:rPr lang="es-CO" sz="1200">
              <a:latin typeface="Aptos Display" panose="02110004020202020204"/>
            </a:rPr>
            <a:t> </a:t>
          </a:r>
          <a:r>
            <a:rPr lang="es-CO" sz="1200"/>
            <a:t>Generar procedimientos para el control de inventados que evite la caducidad de los productos que se puedan convertir en residuos o desechos.</a:t>
          </a:r>
          <a:endParaRPr lang="es-ES" sz="1200">
            <a:latin typeface="Aptos Display" panose="02110004020202020204"/>
          </a:endParaRPr>
        </a:p>
      </dgm:t>
    </dgm:pt>
    <dgm:pt modelId="{07CEBA89-5F12-4E8F-8D50-0C63F5A7FAAF}" type="parTrans" cxnId="{D4F2BE24-7AB0-4625-9BD7-979A3A8B6286}">
      <dgm:prSet/>
      <dgm:spPr/>
    </dgm:pt>
    <dgm:pt modelId="{A29F3349-A100-489A-A86B-45CB652C878B}" type="sibTrans" cxnId="{D4F2BE24-7AB0-4625-9BD7-979A3A8B6286}">
      <dgm:prSet/>
      <dgm:spPr/>
    </dgm:pt>
    <dgm:pt modelId="{772ED518-C33C-4FBA-9D16-38113EE90B7B}">
      <dgm:prSet phldr="0"/>
      <dgm:spPr/>
      <dgm:t>
        <a:bodyPr/>
        <a:lstStyle/>
        <a:p>
          <a:pPr algn="l"/>
          <a:r>
            <a:rPr lang="es-CO" sz="1200">
              <a:latin typeface="Aptos Display" panose="02110004020202020204"/>
            </a:rPr>
            <a:t> </a:t>
          </a:r>
          <a:r>
            <a:rPr lang="es-CO" sz="1200"/>
            <a:t>Uso de productos, insumos o tecnologías que al ser usados no generen residuos con características peligrosas. </a:t>
          </a:r>
          <a:endParaRPr lang="es-ES" sz="1200"/>
        </a:p>
      </dgm:t>
    </dgm:pt>
    <dgm:pt modelId="{21107AB4-ED0D-464D-95AD-6FB5E616E912}" type="parTrans" cxnId="{63233A83-B5EE-4657-8132-9DC527D43DF8}">
      <dgm:prSet/>
      <dgm:spPr/>
    </dgm:pt>
    <dgm:pt modelId="{CC81814C-1C3A-4F2D-B11B-BFAA55B930D2}" type="sibTrans" cxnId="{63233A83-B5EE-4657-8132-9DC527D43DF8}">
      <dgm:prSet/>
      <dgm:spPr/>
    </dgm:pt>
    <dgm:pt modelId="{EA30F509-5B0A-4562-BC52-15267FF7C4F3}" type="pres">
      <dgm:prSet presAssocID="{8CB7B930-9F77-4AD3-AB13-2624A47F95F0}" presName="Name0" presStyleCnt="0">
        <dgm:presLayoutVars>
          <dgm:dir/>
          <dgm:animLvl val="lvl"/>
          <dgm:resizeHandles val="exact"/>
        </dgm:presLayoutVars>
      </dgm:prSet>
      <dgm:spPr/>
    </dgm:pt>
    <dgm:pt modelId="{FB6B7343-CEE1-49DD-9DF2-D453A0C6C336}" type="pres">
      <dgm:prSet presAssocID="{A1CBC3B6-F078-4C9C-82E8-D18665F63E3F}" presName="composite" presStyleCnt="0"/>
      <dgm:spPr/>
    </dgm:pt>
    <dgm:pt modelId="{C1BDBE94-9307-47CA-8936-7A778CF1F1EF}" type="pres">
      <dgm:prSet presAssocID="{A1CBC3B6-F078-4C9C-82E8-D18665F63E3F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</dgm:pt>
    <dgm:pt modelId="{67ADC001-1F87-4328-A90F-462F155539EC}" type="pres">
      <dgm:prSet presAssocID="{A1CBC3B6-F078-4C9C-82E8-D18665F63E3F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490B9709-3E62-4110-9B91-F0EFFD0E5A7B}" type="presOf" srcId="{01F03133-78F5-4BF2-B461-947D99CCF7ED}" destId="{67ADC001-1F87-4328-A90F-462F155539EC}" srcOrd="0" destOrd="5" presId="urn:microsoft.com/office/officeart/2005/8/layout/hList1"/>
    <dgm:cxn modelId="{C0F83B13-A885-48CC-8D35-7A58A0E36601}" type="presOf" srcId="{DBB8CC24-C821-47D2-8C17-626E10D956C7}" destId="{67ADC001-1F87-4328-A90F-462F155539EC}" srcOrd="0" destOrd="3" presId="urn:microsoft.com/office/officeart/2005/8/layout/hList1"/>
    <dgm:cxn modelId="{F98D7B14-6EE5-48DF-864A-814B9D7E0616}" srcId="{8CB7B930-9F77-4AD3-AB13-2624A47F95F0}" destId="{A1CBC3B6-F078-4C9C-82E8-D18665F63E3F}" srcOrd="0" destOrd="0" parTransId="{AEC03A5C-8B6D-4D9E-87C3-7E5720F2D1D1}" sibTransId="{4DD3568A-3BB8-4848-8609-C3A17D5AA8A2}"/>
    <dgm:cxn modelId="{9C09901D-EF8E-414C-92F0-FCAA2CED15A0}" srcId="{A1CBC3B6-F078-4C9C-82E8-D18665F63E3F}" destId="{9F585996-E35C-45CA-88E8-40358EFC359E}" srcOrd="4" destOrd="0" parTransId="{39E7F0B6-0600-44A3-9886-E54C6E2850C3}" sibTransId="{A7BBBD86-2081-4546-A682-2E7D68FCAB72}"/>
    <dgm:cxn modelId="{D4F2BE24-7AB0-4625-9BD7-979A3A8B6286}" srcId="{A1CBC3B6-F078-4C9C-82E8-D18665F63E3F}" destId="{01F03133-78F5-4BF2-B461-947D99CCF7ED}" srcOrd="5" destOrd="0" parTransId="{07CEBA89-5F12-4E8F-8D50-0C63F5A7FAAF}" sibTransId="{A29F3349-A100-489A-A86B-45CB652C878B}"/>
    <dgm:cxn modelId="{ABD2F63D-E39F-460E-8DD7-419338F44911}" type="presOf" srcId="{A1CBC3B6-F078-4C9C-82E8-D18665F63E3F}" destId="{C1BDBE94-9307-47CA-8936-7A778CF1F1EF}" srcOrd="0" destOrd="0" presId="urn:microsoft.com/office/officeart/2005/8/layout/hList1"/>
    <dgm:cxn modelId="{75941D41-F959-4692-A5F4-9E74D959AEF9}" type="presOf" srcId="{772ED518-C33C-4FBA-9D16-38113EE90B7B}" destId="{67ADC001-1F87-4328-A90F-462F155539EC}" srcOrd="0" destOrd="6" presId="urn:microsoft.com/office/officeart/2005/8/layout/hList1"/>
    <dgm:cxn modelId="{2CD6CD47-3E90-4BE3-92BB-79DB18873EEC}" type="presOf" srcId="{EC1B71F2-C435-452B-A964-C00A4C0A1B6A}" destId="{67ADC001-1F87-4328-A90F-462F155539EC}" srcOrd="0" destOrd="0" presId="urn:microsoft.com/office/officeart/2005/8/layout/hList1"/>
    <dgm:cxn modelId="{B5FB6D81-9E73-483D-9B4C-1506BFAC29E6}" srcId="{A1CBC3B6-F078-4C9C-82E8-D18665F63E3F}" destId="{50A6B8EC-7B92-44C6-A146-9863AC3D0932}" srcOrd="1" destOrd="0" parTransId="{68F10B6C-1D64-4808-89F2-5A9B6359499F}" sibTransId="{CD76C7DA-7E9B-480E-965A-F35E82172258}"/>
    <dgm:cxn modelId="{63233A83-B5EE-4657-8132-9DC527D43DF8}" srcId="{A1CBC3B6-F078-4C9C-82E8-D18665F63E3F}" destId="{772ED518-C33C-4FBA-9D16-38113EE90B7B}" srcOrd="6" destOrd="0" parTransId="{21107AB4-ED0D-464D-95AD-6FB5E616E912}" sibTransId="{CC81814C-1C3A-4F2D-B11B-BFAA55B930D2}"/>
    <dgm:cxn modelId="{7302C592-0155-4175-95AF-3EAD3B929C01}" srcId="{A1CBC3B6-F078-4C9C-82E8-D18665F63E3F}" destId="{DBB8CC24-C821-47D2-8C17-626E10D956C7}" srcOrd="3" destOrd="0" parTransId="{5C774C81-D315-4860-946F-DCF43276A936}" sibTransId="{1A6DDE99-7071-42E9-80FC-60645582FB31}"/>
    <dgm:cxn modelId="{2F646398-1500-4D73-B9CF-5B382DC28A59}" srcId="{A1CBC3B6-F078-4C9C-82E8-D18665F63E3F}" destId="{FDD144C3-F0A9-4368-B2A7-3A7FF9ABA117}" srcOrd="2" destOrd="0" parTransId="{201E2BCF-5DFF-4A47-906F-E9F334F9987D}" sibTransId="{83DA0E3E-4179-46F8-B102-30B2AF996F48}"/>
    <dgm:cxn modelId="{614979A0-B46E-4AC2-AD24-2A0B420C37B6}" type="presOf" srcId="{9F585996-E35C-45CA-88E8-40358EFC359E}" destId="{67ADC001-1F87-4328-A90F-462F155539EC}" srcOrd="0" destOrd="4" presId="urn:microsoft.com/office/officeart/2005/8/layout/hList1"/>
    <dgm:cxn modelId="{D48B22AF-2444-4E5F-BCFF-38CDFC46C322}" type="presOf" srcId="{8CB7B930-9F77-4AD3-AB13-2624A47F95F0}" destId="{EA30F509-5B0A-4562-BC52-15267FF7C4F3}" srcOrd="0" destOrd="0" presId="urn:microsoft.com/office/officeart/2005/8/layout/hList1"/>
    <dgm:cxn modelId="{7EEB5BC2-0CA0-4D19-A0A5-33E313BBF23B}" srcId="{A1CBC3B6-F078-4C9C-82E8-D18665F63E3F}" destId="{EC1B71F2-C435-452B-A964-C00A4C0A1B6A}" srcOrd="0" destOrd="0" parTransId="{BAA8F8A3-AAAD-46BA-95B8-818499D49931}" sibTransId="{09791CEA-DD31-4FCA-B89C-F75AC0F74345}"/>
    <dgm:cxn modelId="{871027D4-5CF1-4F54-AD79-FDF9ACF7E21E}" type="presOf" srcId="{FDD144C3-F0A9-4368-B2A7-3A7FF9ABA117}" destId="{67ADC001-1F87-4328-A90F-462F155539EC}" srcOrd="0" destOrd="2" presId="urn:microsoft.com/office/officeart/2005/8/layout/hList1"/>
    <dgm:cxn modelId="{8F88E1FE-CDF2-4119-BB06-BDA00872C449}" type="presOf" srcId="{50A6B8EC-7B92-44C6-A146-9863AC3D0932}" destId="{67ADC001-1F87-4328-A90F-462F155539EC}" srcOrd="0" destOrd="1" presId="urn:microsoft.com/office/officeart/2005/8/layout/hList1"/>
    <dgm:cxn modelId="{8FBE95AC-A12E-4B52-9CA4-349F000AC234}" type="presParOf" srcId="{EA30F509-5B0A-4562-BC52-15267FF7C4F3}" destId="{FB6B7343-CEE1-49DD-9DF2-D453A0C6C336}" srcOrd="0" destOrd="0" presId="urn:microsoft.com/office/officeart/2005/8/layout/hList1"/>
    <dgm:cxn modelId="{7F1B789B-F9D7-4418-8A77-28E94F983498}" type="presParOf" srcId="{FB6B7343-CEE1-49DD-9DF2-D453A0C6C336}" destId="{C1BDBE94-9307-47CA-8936-7A778CF1F1EF}" srcOrd="0" destOrd="0" presId="urn:microsoft.com/office/officeart/2005/8/layout/hList1"/>
    <dgm:cxn modelId="{971D255D-5C8F-43B3-8E91-2BDBFDE83710}" type="presParOf" srcId="{FB6B7343-CEE1-49DD-9DF2-D453A0C6C336}" destId="{67ADC001-1F87-4328-A90F-462F155539E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CB7B930-9F77-4AD3-AB13-2624A47F95F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1CBC3B6-F078-4C9C-82E8-D18665F63E3F}">
      <dgm:prSet phldrT="[Text]" phldr="0"/>
      <dgm:spPr/>
      <dgm:t>
        <a:bodyPr/>
        <a:lstStyle/>
        <a:p>
          <a:pPr rtl="0"/>
          <a:r>
            <a:rPr lang="es-CO"/>
            <a:t>4.1.1.3.1.5. Identificación de condiciones para la segregación en la fuente de residuos</a:t>
          </a:r>
        </a:p>
      </dgm:t>
    </dgm:pt>
    <dgm:pt modelId="{AEC03A5C-8B6D-4D9E-87C3-7E5720F2D1D1}" type="parTrans" cxnId="{F98D7B14-6EE5-48DF-864A-814B9D7E0616}">
      <dgm:prSet/>
      <dgm:spPr/>
      <dgm:t>
        <a:bodyPr/>
        <a:lstStyle/>
        <a:p>
          <a:endParaRPr lang="en-US"/>
        </a:p>
      </dgm:t>
    </dgm:pt>
    <dgm:pt modelId="{4DD3568A-3BB8-4848-8609-C3A17D5AA8A2}" type="sibTrans" cxnId="{F98D7B14-6EE5-48DF-864A-814B9D7E0616}">
      <dgm:prSet/>
      <dgm:spPr/>
      <dgm:t>
        <a:bodyPr/>
        <a:lstStyle/>
        <a:p>
          <a:endParaRPr lang="en-US"/>
        </a:p>
      </dgm:t>
    </dgm:pt>
    <dgm:pt modelId="{A74A447E-EA3B-49CE-8654-703CF337F221}">
      <dgm:prSet phldr="0" custT="1"/>
      <dgm:spPr/>
      <dgm:t>
        <a:bodyPr/>
        <a:lstStyle/>
        <a:p>
          <a:pPr algn="l" rtl="0"/>
          <a:r>
            <a:rPr lang="es-CO" sz="1200"/>
            <a:t>Características y manejo de recipientes y </a:t>
          </a:r>
          <a:r>
            <a:rPr lang="es-CO" sz="1200">
              <a:latin typeface="Aptos Display" panose="02110004020202020204"/>
            </a:rPr>
            <a:t>bolsas</a:t>
          </a:r>
          <a:r>
            <a:rPr lang="es-CO" sz="1200"/>
            <a:t>.</a:t>
          </a:r>
        </a:p>
      </dgm:t>
    </dgm:pt>
    <dgm:pt modelId="{23B2A875-C5B2-4E93-A219-9D37EB23F5B0}" type="parTrans" cxnId="{6F20A94C-3F67-453A-957A-AE4CA2AACA06}">
      <dgm:prSet/>
      <dgm:spPr/>
    </dgm:pt>
    <dgm:pt modelId="{7B3B6E24-AEDD-4B77-B7F3-EAF1AA679783}" type="sibTrans" cxnId="{6F20A94C-3F67-453A-957A-AE4CA2AACA06}">
      <dgm:prSet/>
      <dgm:spPr/>
    </dgm:pt>
    <dgm:pt modelId="{7C14586C-173D-4CCD-847B-A28F7019B623}">
      <dgm:prSet phldr="0"/>
      <dgm:spPr/>
      <dgm:t>
        <a:bodyPr/>
        <a:lstStyle/>
        <a:p>
          <a:pPr algn="l" rtl="0"/>
          <a:r>
            <a:rPr lang="es-CO" sz="1200"/>
            <a:t>Características y manejo de las bolsas desechables</a:t>
          </a:r>
        </a:p>
      </dgm:t>
    </dgm:pt>
    <dgm:pt modelId="{FFAB3B23-38E2-488E-8BE3-1A09CF0FD479}" type="parTrans" cxnId="{58F2D15A-7C08-4E95-A9B8-BB31C04682BE}">
      <dgm:prSet/>
      <dgm:spPr/>
    </dgm:pt>
    <dgm:pt modelId="{A49555E5-F6D9-42AD-A100-84DAD339285A}" type="sibTrans" cxnId="{58F2D15A-7C08-4E95-A9B8-BB31C04682BE}">
      <dgm:prSet/>
      <dgm:spPr/>
    </dgm:pt>
    <dgm:pt modelId="{FA8E44AB-F549-48FA-9E42-FB061A08DC1C}">
      <dgm:prSet phldr="0"/>
      <dgm:spPr/>
      <dgm:t>
        <a:bodyPr/>
        <a:lstStyle/>
        <a:p>
          <a:pPr algn="l" rtl="0"/>
          <a:r>
            <a:rPr lang="es-CO" sz="1200"/>
            <a:t>Características y manejo de recipientes para residuos cortopunzantes</a:t>
          </a:r>
          <a:endParaRPr lang="es-CO" sz="1200">
            <a:latin typeface="Aptos Display" panose="02110004020202020204"/>
          </a:endParaRPr>
        </a:p>
      </dgm:t>
    </dgm:pt>
    <dgm:pt modelId="{C73FB250-2D7E-4EEE-9F07-14099E2EF92D}" type="parTrans" cxnId="{FC773DBB-5B14-444B-B2F1-C4FF8084B676}">
      <dgm:prSet/>
      <dgm:spPr/>
    </dgm:pt>
    <dgm:pt modelId="{24296E1A-1777-4398-85DE-EDE3D2449F95}" type="sibTrans" cxnId="{FC773DBB-5B14-444B-B2F1-C4FF8084B676}">
      <dgm:prSet/>
      <dgm:spPr/>
    </dgm:pt>
    <dgm:pt modelId="{4968CA26-F5FF-41F8-8F42-5996CE072E1F}">
      <dgm:prSet phldr="0"/>
      <dgm:spPr/>
      <dgm:t>
        <a:bodyPr/>
        <a:lstStyle/>
        <a:p>
          <a:pPr algn="l" rtl="0"/>
          <a:r>
            <a:rPr lang="es-CO" sz="1200"/>
            <a:t>Recipientes para el reciclaje</a:t>
          </a:r>
          <a:endParaRPr lang="es-CO" sz="1200">
            <a:latin typeface="Aptos Display" panose="02110004020202020204"/>
          </a:endParaRPr>
        </a:p>
      </dgm:t>
    </dgm:pt>
    <dgm:pt modelId="{E5B085B0-D004-4386-BC84-46B550CA8338}" type="parTrans" cxnId="{AD997026-AF22-4F48-A2E8-692DDF292181}">
      <dgm:prSet/>
      <dgm:spPr/>
    </dgm:pt>
    <dgm:pt modelId="{95E3974D-2EB1-4CA7-9A17-E26FCC153034}" type="sibTrans" cxnId="{AD997026-AF22-4F48-A2E8-692DDF292181}">
      <dgm:prSet/>
      <dgm:spPr/>
    </dgm:pt>
    <dgm:pt modelId="{EA30F509-5B0A-4562-BC52-15267FF7C4F3}" type="pres">
      <dgm:prSet presAssocID="{8CB7B930-9F77-4AD3-AB13-2624A47F95F0}" presName="Name0" presStyleCnt="0">
        <dgm:presLayoutVars>
          <dgm:dir/>
          <dgm:animLvl val="lvl"/>
          <dgm:resizeHandles val="exact"/>
        </dgm:presLayoutVars>
      </dgm:prSet>
      <dgm:spPr/>
    </dgm:pt>
    <dgm:pt modelId="{FB6B7343-CEE1-49DD-9DF2-D453A0C6C336}" type="pres">
      <dgm:prSet presAssocID="{A1CBC3B6-F078-4C9C-82E8-D18665F63E3F}" presName="composite" presStyleCnt="0"/>
      <dgm:spPr/>
    </dgm:pt>
    <dgm:pt modelId="{C1BDBE94-9307-47CA-8936-7A778CF1F1EF}" type="pres">
      <dgm:prSet presAssocID="{A1CBC3B6-F078-4C9C-82E8-D18665F63E3F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</dgm:pt>
    <dgm:pt modelId="{67ADC001-1F87-4328-A90F-462F155539EC}" type="pres">
      <dgm:prSet presAssocID="{A1CBC3B6-F078-4C9C-82E8-D18665F63E3F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8D44E20B-C90B-47BC-BCAD-402774010F91}" type="presOf" srcId="{7C14586C-173D-4CCD-847B-A28F7019B623}" destId="{67ADC001-1F87-4328-A90F-462F155539EC}" srcOrd="0" destOrd="1" presId="urn:microsoft.com/office/officeart/2005/8/layout/hList1"/>
    <dgm:cxn modelId="{F98D7B14-6EE5-48DF-864A-814B9D7E0616}" srcId="{8CB7B930-9F77-4AD3-AB13-2624A47F95F0}" destId="{A1CBC3B6-F078-4C9C-82E8-D18665F63E3F}" srcOrd="0" destOrd="0" parTransId="{AEC03A5C-8B6D-4D9E-87C3-7E5720F2D1D1}" sibTransId="{4DD3568A-3BB8-4848-8609-C3A17D5AA8A2}"/>
    <dgm:cxn modelId="{AD997026-AF22-4F48-A2E8-692DDF292181}" srcId="{A1CBC3B6-F078-4C9C-82E8-D18665F63E3F}" destId="{4968CA26-F5FF-41F8-8F42-5996CE072E1F}" srcOrd="3" destOrd="0" parTransId="{E5B085B0-D004-4386-BC84-46B550CA8338}" sibTransId="{95E3974D-2EB1-4CA7-9A17-E26FCC153034}"/>
    <dgm:cxn modelId="{6F20A94C-3F67-453A-957A-AE4CA2AACA06}" srcId="{A1CBC3B6-F078-4C9C-82E8-D18665F63E3F}" destId="{A74A447E-EA3B-49CE-8654-703CF337F221}" srcOrd="0" destOrd="0" parTransId="{23B2A875-C5B2-4E93-A219-9D37EB23F5B0}" sibTransId="{7B3B6E24-AEDD-4B77-B7F3-EAF1AA679783}"/>
    <dgm:cxn modelId="{58F2D15A-7C08-4E95-A9B8-BB31C04682BE}" srcId="{A1CBC3B6-F078-4C9C-82E8-D18665F63E3F}" destId="{7C14586C-173D-4CCD-847B-A28F7019B623}" srcOrd="1" destOrd="0" parTransId="{FFAB3B23-38E2-488E-8BE3-1A09CF0FD479}" sibTransId="{A49555E5-F6D9-42AD-A100-84DAD339285A}"/>
    <dgm:cxn modelId="{86421C7F-1DB2-4A59-8183-59D5FE13E994}" type="presOf" srcId="{A74A447E-EA3B-49CE-8654-703CF337F221}" destId="{67ADC001-1F87-4328-A90F-462F155539EC}" srcOrd="0" destOrd="0" presId="urn:microsoft.com/office/officeart/2005/8/layout/hList1"/>
    <dgm:cxn modelId="{D48B22AF-2444-4E5F-BCFF-38CDFC46C322}" type="presOf" srcId="{8CB7B930-9F77-4AD3-AB13-2624A47F95F0}" destId="{EA30F509-5B0A-4562-BC52-15267FF7C4F3}" srcOrd="0" destOrd="0" presId="urn:microsoft.com/office/officeart/2005/8/layout/hList1"/>
    <dgm:cxn modelId="{FC773DBB-5B14-444B-B2F1-C4FF8084B676}" srcId="{A1CBC3B6-F078-4C9C-82E8-D18665F63E3F}" destId="{FA8E44AB-F549-48FA-9E42-FB061A08DC1C}" srcOrd="2" destOrd="0" parTransId="{C73FB250-2D7E-4EEE-9F07-14099E2EF92D}" sibTransId="{24296E1A-1777-4398-85DE-EDE3D2449F95}"/>
    <dgm:cxn modelId="{13D21CDD-BCD2-4E5C-82F4-B396C2BF694A}" type="presOf" srcId="{FA8E44AB-F549-48FA-9E42-FB061A08DC1C}" destId="{67ADC001-1F87-4328-A90F-462F155539EC}" srcOrd="0" destOrd="2" presId="urn:microsoft.com/office/officeart/2005/8/layout/hList1"/>
    <dgm:cxn modelId="{2B0DC7DE-9F71-44DD-B410-FA9258D7305A}" type="presOf" srcId="{A1CBC3B6-F078-4C9C-82E8-D18665F63E3F}" destId="{C1BDBE94-9307-47CA-8936-7A778CF1F1EF}" srcOrd="0" destOrd="0" presId="urn:microsoft.com/office/officeart/2005/8/layout/hList1"/>
    <dgm:cxn modelId="{A708C1ED-8952-44AC-9AE2-EC28E7F0A43A}" type="presOf" srcId="{4968CA26-F5FF-41F8-8F42-5996CE072E1F}" destId="{67ADC001-1F87-4328-A90F-462F155539EC}" srcOrd="0" destOrd="3" presId="urn:microsoft.com/office/officeart/2005/8/layout/hList1"/>
    <dgm:cxn modelId="{B831010F-0D23-4DE7-AD9F-22065BD9AAD2}" type="presParOf" srcId="{EA30F509-5B0A-4562-BC52-15267FF7C4F3}" destId="{FB6B7343-CEE1-49DD-9DF2-D453A0C6C336}" srcOrd="0" destOrd="0" presId="urn:microsoft.com/office/officeart/2005/8/layout/hList1"/>
    <dgm:cxn modelId="{645FCB8C-9064-4314-8B19-DCF5FA5FB13C}" type="presParOf" srcId="{FB6B7343-CEE1-49DD-9DF2-D453A0C6C336}" destId="{C1BDBE94-9307-47CA-8936-7A778CF1F1EF}" srcOrd="0" destOrd="0" presId="urn:microsoft.com/office/officeart/2005/8/layout/hList1"/>
    <dgm:cxn modelId="{8E6A3ABB-E735-4EE0-8A5F-EDB1B3F7C975}" type="presParOf" srcId="{FB6B7343-CEE1-49DD-9DF2-D453A0C6C336}" destId="{67ADC001-1F87-4328-A90F-462F155539E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CB7B930-9F77-4AD3-AB13-2624A47F95F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1CBC3B6-F078-4C9C-82E8-D18665F63E3F}">
      <dgm:prSet phldrT="[Text]" phldr="0" custT="1"/>
      <dgm:spPr/>
      <dgm:t>
        <a:bodyPr/>
        <a:lstStyle/>
        <a:p>
          <a:pPr rtl="0"/>
          <a:r>
            <a:rPr lang="es-CO" sz="2400">
              <a:latin typeface="Aptos Display" panose="02110004020202020204"/>
            </a:rPr>
            <a:t> </a:t>
          </a:r>
          <a:r>
            <a:rPr lang="es-CO" sz="2400"/>
            <a:t>Movimiento interno de residuos o ruta sanitaria </a:t>
          </a:r>
          <a:r>
            <a:rPr lang="es-CO" sz="2400">
              <a:latin typeface="Aptos Display" panose="02110004020202020204"/>
            </a:rPr>
            <a:t>interna</a:t>
          </a:r>
        </a:p>
      </dgm:t>
    </dgm:pt>
    <dgm:pt modelId="{AEC03A5C-8B6D-4D9E-87C3-7E5720F2D1D1}" type="parTrans" cxnId="{F98D7B14-6EE5-48DF-864A-814B9D7E0616}">
      <dgm:prSet/>
      <dgm:spPr/>
      <dgm:t>
        <a:bodyPr/>
        <a:lstStyle/>
        <a:p>
          <a:endParaRPr lang="en-US"/>
        </a:p>
      </dgm:t>
    </dgm:pt>
    <dgm:pt modelId="{4DD3568A-3BB8-4848-8609-C3A17D5AA8A2}" type="sibTrans" cxnId="{F98D7B14-6EE5-48DF-864A-814B9D7E0616}">
      <dgm:prSet/>
      <dgm:spPr/>
      <dgm:t>
        <a:bodyPr/>
        <a:lstStyle/>
        <a:p>
          <a:endParaRPr lang="en-US"/>
        </a:p>
      </dgm:t>
    </dgm:pt>
    <dgm:pt modelId="{A2DED320-3A29-4D25-817A-E34EDFA1D369}">
      <dgm:prSet phldr="0" custT="1"/>
      <dgm:spPr/>
      <dgm:t>
        <a:bodyPr/>
        <a:lstStyle/>
        <a:p>
          <a:pPr algn="l" rtl="0"/>
          <a:r>
            <a:rPr lang="es-CO" sz="1400">
              <a:latin typeface="Aptos Display" panose="02110004020202020204"/>
            </a:rPr>
            <a:t> Frecuencias</a:t>
          </a:r>
          <a:r>
            <a:rPr lang="es-CO" sz="1400"/>
            <a:t> y horarios de recolección </a:t>
          </a:r>
          <a:endParaRPr lang="es-CO" sz="1400">
            <a:latin typeface="Aptos Display" panose="02110004020202020204"/>
          </a:endParaRPr>
        </a:p>
      </dgm:t>
    </dgm:pt>
    <dgm:pt modelId="{D0D11DBC-1969-4B5C-972A-0E63296E543F}" type="parTrans" cxnId="{094E0EB4-BDCD-403E-BB14-FAC811D3E00F}">
      <dgm:prSet/>
      <dgm:spPr/>
    </dgm:pt>
    <dgm:pt modelId="{23D316BC-A88A-4E32-8D78-CF6634B17701}" type="sibTrans" cxnId="{094E0EB4-BDCD-403E-BB14-FAC811D3E00F}">
      <dgm:prSet/>
      <dgm:spPr/>
    </dgm:pt>
    <dgm:pt modelId="{2C17A5B5-76AF-4533-9621-4EB2CA6A4609}">
      <dgm:prSet phldr="0"/>
      <dgm:spPr/>
      <dgm:t>
        <a:bodyPr/>
        <a:lstStyle/>
        <a:p>
          <a:pPr rtl="0"/>
          <a:r>
            <a:rPr lang="es-CO" sz="1400">
              <a:latin typeface="Aptos Display" panose="02110004020202020204"/>
            </a:rPr>
            <a:t> </a:t>
          </a:r>
          <a:r>
            <a:rPr lang="es-CO" sz="1400"/>
            <a:t>Tipos de residuos a movilizar.</a:t>
          </a:r>
          <a:endParaRPr lang="es-ES" sz="1400">
            <a:latin typeface="Aptos Display" panose="02110004020202020204"/>
          </a:endParaRPr>
        </a:p>
      </dgm:t>
    </dgm:pt>
    <dgm:pt modelId="{A6889AAE-23A9-4020-88F7-B85BC0851AFF}" type="parTrans" cxnId="{477A0937-A553-42F5-9E83-39303A7A9053}">
      <dgm:prSet/>
      <dgm:spPr/>
    </dgm:pt>
    <dgm:pt modelId="{D36A8D7B-6A61-4D4A-A2E2-7CCC5E926509}" type="sibTrans" cxnId="{477A0937-A553-42F5-9E83-39303A7A9053}">
      <dgm:prSet/>
      <dgm:spPr/>
    </dgm:pt>
    <dgm:pt modelId="{433FA401-F7E6-417B-AA07-6D7F950E0E8C}">
      <dgm:prSet phldr="0" custT="1"/>
      <dgm:spPr/>
      <dgm:t>
        <a:bodyPr/>
        <a:lstStyle/>
        <a:p>
          <a:r>
            <a:rPr lang="es-CO" sz="1400"/>
            <a:t>Ubicación de las áreas de generación de los residuos, ubicación de las unidades de almacenamiento intermedio y/o central según sea el caso, así como las rutas de movimiento interno de acuerdo con el tipo de residuo.</a:t>
          </a:r>
          <a:endParaRPr lang="es-ES" sz="1400"/>
        </a:p>
      </dgm:t>
    </dgm:pt>
    <dgm:pt modelId="{8C97BB57-49F3-4065-B69A-0B16327E5B60}" type="parTrans" cxnId="{206AD16F-982A-48C3-9AE0-8107560EEE55}">
      <dgm:prSet/>
      <dgm:spPr/>
    </dgm:pt>
    <dgm:pt modelId="{8B751B9E-9F68-4A40-9B84-F3B57473944C}" type="sibTrans" cxnId="{206AD16F-982A-48C3-9AE0-8107560EEE55}">
      <dgm:prSet/>
      <dgm:spPr/>
    </dgm:pt>
    <dgm:pt modelId="{0AE12CD6-C80C-4ABE-BD77-F983B290AD71}">
      <dgm:prSet phldr="0"/>
      <dgm:spPr/>
      <dgm:t>
        <a:bodyPr/>
        <a:lstStyle/>
        <a:p>
          <a:r>
            <a:rPr lang="es-CO" sz="1400"/>
            <a:t> Plano o esquema del establecimiento donde se identifique:</a:t>
          </a:r>
          <a:endParaRPr lang="es-ES" sz="1400"/>
        </a:p>
      </dgm:t>
    </dgm:pt>
    <dgm:pt modelId="{BC22226A-381B-49AA-A33F-D6B562E2E3AF}" type="parTrans" cxnId="{3F4AAC8F-5C07-4AC2-A559-15D06FA5FCC1}">
      <dgm:prSet/>
      <dgm:spPr/>
    </dgm:pt>
    <dgm:pt modelId="{A0656D6F-486D-44E2-8E06-C517B7D8004E}" type="sibTrans" cxnId="{3F4AAC8F-5C07-4AC2-A559-15D06FA5FCC1}">
      <dgm:prSet/>
      <dgm:spPr/>
    </dgm:pt>
    <dgm:pt modelId="{EA30F509-5B0A-4562-BC52-15267FF7C4F3}" type="pres">
      <dgm:prSet presAssocID="{8CB7B930-9F77-4AD3-AB13-2624A47F95F0}" presName="Name0" presStyleCnt="0">
        <dgm:presLayoutVars>
          <dgm:dir/>
          <dgm:animLvl val="lvl"/>
          <dgm:resizeHandles val="exact"/>
        </dgm:presLayoutVars>
      </dgm:prSet>
      <dgm:spPr/>
    </dgm:pt>
    <dgm:pt modelId="{FB6B7343-CEE1-49DD-9DF2-D453A0C6C336}" type="pres">
      <dgm:prSet presAssocID="{A1CBC3B6-F078-4C9C-82E8-D18665F63E3F}" presName="composite" presStyleCnt="0"/>
      <dgm:spPr/>
    </dgm:pt>
    <dgm:pt modelId="{C1BDBE94-9307-47CA-8936-7A778CF1F1EF}" type="pres">
      <dgm:prSet presAssocID="{A1CBC3B6-F078-4C9C-82E8-D18665F63E3F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</dgm:pt>
    <dgm:pt modelId="{67ADC001-1F87-4328-A90F-462F155539EC}" type="pres">
      <dgm:prSet presAssocID="{A1CBC3B6-F078-4C9C-82E8-D18665F63E3F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F98D7B14-6EE5-48DF-864A-814B9D7E0616}" srcId="{8CB7B930-9F77-4AD3-AB13-2624A47F95F0}" destId="{A1CBC3B6-F078-4C9C-82E8-D18665F63E3F}" srcOrd="0" destOrd="0" parTransId="{AEC03A5C-8B6D-4D9E-87C3-7E5720F2D1D1}" sibTransId="{4DD3568A-3BB8-4848-8609-C3A17D5AA8A2}"/>
    <dgm:cxn modelId="{589A4828-8DF8-4575-8B1E-10AA0251C9BC}" type="presOf" srcId="{2C17A5B5-76AF-4533-9621-4EB2CA6A4609}" destId="{67ADC001-1F87-4328-A90F-462F155539EC}" srcOrd="0" destOrd="1" presId="urn:microsoft.com/office/officeart/2005/8/layout/hList1"/>
    <dgm:cxn modelId="{477A0937-A553-42F5-9E83-39303A7A9053}" srcId="{A1CBC3B6-F078-4C9C-82E8-D18665F63E3F}" destId="{2C17A5B5-76AF-4533-9621-4EB2CA6A4609}" srcOrd="1" destOrd="0" parTransId="{A6889AAE-23A9-4020-88F7-B85BC0851AFF}" sibTransId="{D36A8D7B-6A61-4D4A-A2E2-7CCC5E926509}"/>
    <dgm:cxn modelId="{206AD16F-982A-48C3-9AE0-8107560EEE55}" srcId="{A1CBC3B6-F078-4C9C-82E8-D18665F63E3F}" destId="{433FA401-F7E6-417B-AA07-6D7F950E0E8C}" srcOrd="3" destOrd="0" parTransId="{8C97BB57-49F3-4065-B69A-0B16327E5B60}" sibTransId="{8B751B9E-9F68-4A40-9B84-F3B57473944C}"/>
    <dgm:cxn modelId="{BE773B56-BAB5-4AFA-A8AA-EBF5F70E9024}" type="presOf" srcId="{0AE12CD6-C80C-4ABE-BD77-F983B290AD71}" destId="{67ADC001-1F87-4328-A90F-462F155539EC}" srcOrd="0" destOrd="2" presId="urn:microsoft.com/office/officeart/2005/8/layout/hList1"/>
    <dgm:cxn modelId="{3863EB58-190F-4A5A-97DF-CBCA3D375D59}" type="presOf" srcId="{A2DED320-3A29-4D25-817A-E34EDFA1D369}" destId="{67ADC001-1F87-4328-A90F-462F155539EC}" srcOrd="0" destOrd="0" presId="urn:microsoft.com/office/officeart/2005/8/layout/hList1"/>
    <dgm:cxn modelId="{3F4AAC8F-5C07-4AC2-A559-15D06FA5FCC1}" srcId="{A1CBC3B6-F078-4C9C-82E8-D18665F63E3F}" destId="{0AE12CD6-C80C-4ABE-BD77-F983B290AD71}" srcOrd="2" destOrd="0" parTransId="{BC22226A-381B-49AA-A33F-D6B562E2E3AF}" sibTransId="{A0656D6F-486D-44E2-8E06-C517B7D8004E}"/>
    <dgm:cxn modelId="{60A128A2-BF27-4DC7-AC06-E591A567FFFC}" type="presOf" srcId="{433FA401-F7E6-417B-AA07-6D7F950E0E8C}" destId="{67ADC001-1F87-4328-A90F-462F155539EC}" srcOrd="0" destOrd="3" presId="urn:microsoft.com/office/officeart/2005/8/layout/hList1"/>
    <dgm:cxn modelId="{D48B22AF-2444-4E5F-BCFF-38CDFC46C322}" type="presOf" srcId="{8CB7B930-9F77-4AD3-AB13-2624A47F95F0}" destId="{EA30F509-5B0A-4562-BC52-15267FF7C4F3}" srcOrd="0" destOrd="0" presId="urn:microsoft.com/office/officeart/2005/8/layout/hList1"/>
    <dgm:cxn modelId="{094E0EB4-BDCD-403E-BB14-FAC811D3E00F}" srcId="{A1CBC3B6-F078-4C9C-82E8-D18665F63E3F}" destId="{A2DED320-3A29-4D25-817A-E34EDFA1D369}" srcOrd="0" destOrd="0" parTransId="{D0D11DBC-1969-4B5C-972A-0E63296E543F}" sibTransId="{23D316BC-A88A-4E32-8D78-CF6634B17701}"/>
    <dgm:cxn modelId="{1B4FCFCD-B02B-410C-8953-A53A72DDE480}" type="presOf" srcId="{A1CBC3B6-F078-4C9C-82E8-D18665F63E3F}" destId="{C1BDBE94-9307-47CA-8936-7A778CF1F1EF}" srcOrd="0" destOrd="0" presId="urn:microsoft.com/office/officeart/2005/8/layout/hList1"/>
    <dgm:cxn modelId="{A8DE9450-6EF9-4EDF-9076-8F961320CC1D}" type="presParOf" srcId="{EA30F509-5B0A-4562-BC52-15267FF7C4F3}" destId="{FB6B7343-CEE1-49DD-9DF2-D453A0C6C336}" srcOrd="0" destOrd="0" presId="urn:microsoft.com/office/officeart/2005/8/layout/hList1"/>
    <dgm:cxn modelId="{312171F2-6E52-4052-B884-F96F52DAF6D0}" type="presParOf" srcId="{FB6B7343-CEE1-49DD-9DF2-D453A0C6C336}" destId="{C1BDBE94-9307-47CA-8936-7A778CF1F1EF}" srcOrd="0" destOrd="0" presId="urn:microsoft.com/office/officeart/2005/8/layout/hList1"/>
    <dgm:cxn modelId="{5212A898-B9CF-41D9-A7C8-D97A01723028}" type="presParOf" srcId="{FB6B7343-CEE1-49DD-9DF2-D453A0C6C336}" destId="{67ADC001-1F87-4328-A90F-462F155539E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D9C07D7-D84A-41AA-BB59-A2CD09CBCD2D}" type="doc">
      <dgm:prSet loTypeId="urn:microsoft.com/office/officeart/2005/8/layout/matrix2" loCatId="matrix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es-CO"/>
        </a:p>
      </dgm:t>
    </dgm:pt>
    <dgm:pt modelId="{BFF00ADF-80D4-4902-977A-B2524F54648D}">
      <dgm:prSet phldrT="[Texto]"/>
      <dgm:spPr/>
      <dgm:t>
        <a:bodyPr/>
        <a:lstStyle/>
        <a:p>
          <a:r>
            <a:rPr lang="es-CO"/>
            <a:t>Intermedio </a:t>
          </a:r>
        </a:p>
        <a:p>
          <a:r>
            <a:rPr lang="es-CO"/>
            <a:t>Si genera mas de 65 Kg día</a:t>
          </a:r>
        </a:p>
      </dgm:t>
    </dgm:pt>
    <dgm:pt modelId="{8942C661-909D-41BB-A0D3-9087AB8DF6DF}" type="parTrans" cxnId="{6929ED01-1BAE-4A68-9C9F-FCD5EE4677A2}">
      <dgm:prSet/>
      <dgm:spPr/>
      <dgm:t>
        <a:bodyPr/>
        <a:lstStyle/>
        <a:p>
          <a:endParaRPr lang="es-CO"/>
        </a:p>
      </dgm:t>
    </dgm:pt>
    <dgm:pt modelId="{22070E2D-7A88-4807-A14E-83A6A8014FE6}" type="sibTrans" cxnId="{6929ED01-1BAE-4A68-9C9F-FCD5EE4677A2}">
      <dgm:prSet/>
      <dgm:spPr/>
      <dgm:t>
        <a:bodyPr/>
        <a:lstStyle/>
        <a:p>
          <a:endParaRPr lang="es-CO"/>
        </a:p>
      </dgm:t>
    </dgm:pt>
    <dgm:pt modelId="{9F5764F4-1D50-41FA-964D-417D37669DBE}">
      <dgm:prSet phldrT="[Texto]"/>
      <dgm:spPr/>
      <dgm:t>
        <a:bodyPr/>
        <a:lstStyle/>
        <a:p>
          <a:r>
            <a:rPr lang="es-CO"/>
            <a:t>Central</a:t>
          </a:r>
        </a:p>
      </dgm:t>
    </dgm:pt>
    <dgm:pt modelId="{96FC2441-A0CC-48B7-9FF8-7C6C62E0F032}" type="parTrans" cxnId="{FD6CDEAE-49CD-4A2F-BBB6-8AEAD6827B03}">
      <dgm:prSet/>
      <dgm:spPr/>
      <dgm:t>
        <a:bodyPr/>
        <a:lstStyle/>
        <a:p>
          <a:endParaRPr lang="es-CO"/>
        </a:p>
      </dgm:t>
    </dgm:pt>
    <dgm:pt modelId="{23CABFBB-15F7-47B4-A444-4EF84210D863}" type="sibTrans" cxnId="{FD6CDEAE-49CD-4A2F-BBB6-8AEAD6827B03}">
      <dgm:prSet/>
      <dgm:spPr/>
      <dgm:t>
        <a:bodyPr/>
        <a:lstStyle/>
        <a:p>
          <a:endParaRPr lang="es-CO"/>
        </a:p>
      </dgm:t>
    </dgm:pt>
    <dgm:pt modelId="{9C0E770C-473B-41AF-8D32-DEED36D48692}">
      <dgm:prSet phldrT="[Texto]"/>
      <dgm:spPr/>
      <dgm:t>
        <a:bodyPr/>
        <a:lstStyle/>
        <a:p>
          <a:r>
            <a:rPr lang="es-CO"/>
            <a:t>Almacenamiento en Propiedad Horizontal</a:t>
          </a:r>
        </a:p>
      </dgm:t>
    </dgm:pt>
    <dgm:pt modelId="{8B750D22-28E7-4485-89DE-9A465DBF51CA}" type="parTrans" cxnId="{5BFEC6AF-A310-44AF-8661-75FADFC402B3}">
      <dgm:prSet/>
      <dgm:spPr/>
      <dgm:t>
        <a:bodyPr/>
        <a:lstStyle/>
        <a:p>
          <a:endParaRPr lang="es-CO"/>
        </a:p>
      </dgm:t>
    </dgm:pt>
    <dgm:pt modelId="{E946CF04-A44A-441B-A2D7-F794C3459A94}" type="sibTrans" cxnId="{5BFEC6AF-A310-44AF-8661-75FADFC402B3}">
      <dgm:prSet/>
      <dgm:spPr/>
      <dgm:t>
        <a:bodyPr/>
        <a:lstStyle/>
        <a:p>
          <a:endParaRPr lang="es-CO"/>
        </a:p>
      </dgm:t>
    </dgm:pt>
    <dgm:pt modelId="{85C4CCF4-DADE-4438-B8E8-87D2794D3F94}">
      <dgm:prSet phldrT="[Texto]"/>
      <dgm:spPr/>
      <dgm:t>
        <a:bodyPr/>
        <a:lstStyle/>
        <a:p>
          <a:r>
            <a:rPr lang="es-CO"/>
            <a:t>Pequeños y Micro generadores</a:t>
          </a:r>
        </a:p>
      </dgm:t>
    </dgm:pt>
    <dgm:pt modelId="{8C89E108-3359-4F01-B96C-5672CAE1D0FB}" type="parTrans" cxnId="{9FD216E4-E3BA-40C3-A4E8-D90D01F02D92}">
      <dgm:prSet/>
      <dgm:spPr/>
      <dgm:t>
        <a:bodyPr/>
        <a:lstStyle/>
        <a:p>
          <a:endParaRPr lang="es-CO"/>
        </a:p>
      </dgm:t>
    </dgm:pt>
    <dgm:pt modelId="{F49CF23B-640C-4A52-BED7-050B92C0A188}" type="sibTrans" cxnId="{9FD216E4-E3BA-40C3-A4E8-D90D01F02D92}">
      <dgm:prSet/>
      <dgm:spPr/>
      <dgm:t>
        <a:bodyPr/>
        <a:lstStyle/>
        <a:p>
          <a:endParaRPr lang="es-CO"/>
        </a:p>
      </dgm:t>
    </dgm:pt>
    <dgm:pt modelId="{6EC2F422-EB2D-43D2-87C0-8EE8DE430E52}" type="pres">
      <dgm:prSet presAssocID="{4D9C07D7-D84A-41AA-BB59-A2CD09CBCD2D}" presName="matrix" presStyleCnt="0">
        <dgm:presLayoutVars>
          <dgm:chMax val="1"/>
          <dgm:dir/>
          <dgm:resizeHandles val="exact"/>
        </dgm:presLayoutVars>
      </dgm:prSet>
      <dgm:spPr/>
    </dgm:pt>
    <dgm:pt modelId="{C0B73890-59F0-4C19-87BB-863073703422}" type="pres">
      <dgm:prSet presAssocID="{4D9C07D7-D84A-41AA-BB59-A2CD09CBCD2D}" presName="axisShape" presStyleLbl="bgShp" presStyleIdx="0" presStyleCnt="1"/>
      <dgm:spPr/>
    </dgm:pt>
    <dgm:pt modelId="{AC6219E6-0FFC-4D30-AEED-0661E21277C1}" type="pres">
      <dgm:prSet presAssocID="{4D9C07D7-D84A-41AA-BB59-A2CD09CBCD2D}" presName="rect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64DA88D9-D8A2-4300-A951-69C029D4F3EE}" type="pres">
      <dgm:prSet presAssocID="{4D9C07D7-D84A-41AA-BB59-A2CD09CBCD2D}" presName="rect2" presStyleLbl="node1" presStyleIdx="1" presStyleCnt="4" custScaleX="101442">
        <dgm:presLayoutVars>
          <dgm:chMax val="0"/>
          <dgm:chPref val="0"/>
          <dgm:bulletEnabled val="1"/>
        </dgm:presLayoutVars>
      </dgm:prSet>
      <dgm:spPr/>
    </dgm:pt>
    <dgm:pt modelId="{7D46DDA5-034C-4B01-8474-443B730ED231}" type="pres">
      <dgm:prSet presAssocID="{4D9C07D7-D84A-41AA-BB59-A2CD09CBCD2D}" presName="rect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29473710-2266-4F00-9CB8-EA87B0BD2228}" type="pres">
      <dgm:prSet presAssocID="{4D9C07D7-D84A-41AA-BB59-A2CD09CBCD2D}" presName="rect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6929ED01-1BAE-4A68-9C9F-FCD5EE4677A2}" srcId="{4D9C07D7-D84A-41AA-BB59-A2CD09CBCD2D}" destId="{BFF00ADF-80D4-4902-977A-B2524F54648D}" srcOrd="0" destOrd="0" parTransId="{8942C661-909D-41BB-A0D3-9087AB8DF6DF}" sibTransId="{22070E2D-7A88-4807-A14E-83A6A8014FE6}"/>
    <dgm:cxn modelId="{332C5116-57CB-46A7-8EC3-1C58131747AE}" type="presOf" srcId="{BFF00ADF-80D4-4902-977A-B2524F54648D}" destId="{AC6219E6-0FFC-4D30-AEED-0661E21277C1}" srcOrd="0" destOrd="0" presId="urn:microsoft.com/office/officeart/2005/8/layout/matrix2"/>
    <dgm:cxn modelId="{9087CF91-A614-4115-AB2B-D1DD2272B46C}" type="presOf" srcId="{85C4CCF4-DADE-4438-B8E8-87D2794D3F94}" destId="{29473710-2266-4F00-9CB8-EA87B0BD2228}" srcOrd="0" destOrd="0" presId="urn:microsoft.com/office/officeart/2005/8/layout/matrix2"/>
    <dgm:cxn modelId="{FD6CDEAE-49CD-4A2F-BBB6-8AEAD6827B03}" srcId="{4D9C07D7-D84A-41AA-BB59-A2CD09CBCD2D}" destId="{9F5764F4-1D50-41FA-964D-417D37669DBE}" srcOrd="1" destOrd="0" parTransId="{96FC2441-A0CC-48B7-9FF8-7C6C62E0F032}" sibTransId="{23CABFBB-15F7-47B4-A444-4EF84210D863}"/>
    <dgm:cxn modelId="{5BFEC6AF-A310-44AF-8661-75FADFC402B3}" srcId="{4D9C07D7-D84A-41AA-BB59-A2CD09CBCD2D}" destId="{9C0E770C-473B-41AF-8D32-DEED36D48692}" srcOrd="2" destOrd="0" parTransId="{8B750D22-28E7-4485-89DE-9A465DBF51CA}" sibTransId="{E946CF04-A44A-441B-A2D7-F794C3459A94}"/>
    <dgm:cxn modelId="{1FEF08BD-B75F-486D-8667-AF0C09E4747A}" type="presOf" srcId="{4D9C07D7-D84A-41AA-BB59-A2CD09CBCD2D}" destId="{6EC2F422-EB2D-43D2-87C0-8EE8DE430E52}" srcOrd="0" destOrd="0" presId="urn:microsoft.com/office/officeart/2005/8/layout/matrix2"/>
    <dgm:cxn modelId="{A83E8BC0-7889-4001-A150-4880F674C614}" type="presOf" srcId="{9C0E770C-473B-41AF-8D32-DEED36D48692}" destId="{7D46DDA5-034C-4B01-8474-443B730ED231}" srcOrd="0" destOrd="0" presId="urn:microsoft.com/office/officeart/2005/8/layout/matrix2"/>
    <dgm:cxn modelId="{200732C4-0403-4028-8A9B-6D3A16826F57}" type="presOf" srcId="{9F5764F4-1D50-41FA-964D-417D37669DBE}" destId="{64DA88D9-D8A2-4300-A951-69C029D4F3EE}" srcOrd="0" destOrd="0" presId="urn:microsoft.com/office/officeart/2005/8/layout/matrix2"/>
    <dgm:cxn modelId="{9FD216E4-E3BA-40C3-A4E8-D90D01F02D92}" srcId="{4D9C07D7-D84A-41AA-BB59-A2CD09CBCD2D}" destId="{85C4CCF4-DADE-4438-B8E8-87D2794D3F94}" srcOrd="3" destOrd="0" parTransId="{8C89E108-3359-4F01-B96C-5672CAE1D0FB}" sibTransId="{F49CF23B-640C-4A52-BED7-050B92C0A188}"/>
    <dgm:cxn modelId="{45DFC401-FF7B-4B32-A0CA-F9955FAED935}" type="presParOf" srcId="{6EC2F422-EB2D-43D2-87C0-8EE8DE430E52}" destId="{C0B73890-59F0-4C19-87BB-863073703422}" srcOrd="0" destOrd="0" presId="urn:microsoft.com/office/officeart/2005/8/layout/matrix2"/>
    <dgm:cxn modelId="{9B0CF867-0E02-4369-903B-752DF7C48D7C}" type="presParOf" srcId="{6EC2F422-EB2D-43D2-87C0-8EE8DE430E52}" destId="{AC6219E6-0FFC-4D30-AEED-0661E21277C1}" srcOrd="1" destOrd="0" presId="urn:microsoft.com/office/officeart/2005/8/layout/matrix2"/>
    <dgm:cxn modelId="{0E2F1C12-ED0C-4CCC-8C30-3857B49AE6B0}" type="presParOf" srcId="{6EC2F422-EB2D-43D2-87C0-8EE8DE430E52}" destId="{64DA88D9-D8A2-4300-A951-69C029D4F3EE}" srcOrd="2" destOrd="0" presId="urn:microsoft.com/office/officeart/2005/8/layout/matrix2"/>
    <dgm:cxn modelId="{40E555F6-D414-409A-8ED8-1FD83A2566AF}" type="presParOf" srcId="{6EC2F422-EB2D-43D2-87C0-8EE8DE430E52}" destId="{7D46DDA5-034C-4B01-8474-443B730ED231}" srcOrd="3" destOrd="0" presId="urn:microsoft.com/office/officeart/2005/8/layout/matrix2"/>
    <dgm:cxn modelId="{2F0CF82F-B7CE-45FC-BA3C-1B5363AD3D59}" type="presParOf" srcId="{6EC2F422-EB2D-43D2-87C0-8EE8DE430E52}" destId="{29473710-2266-4F00-9CB8-EA87B0BD2228}" srcOrd="4" destOrd="0" presId="urn:microsoft.com/office/officeart/2005/8/layout/matrix2"/>
  </dgm:cxnLst>
  <dgm:bg>
    <a:noFill/>
    <a:effectLst>
      <a:outerShdw blurRad="63500" sx="102000" sy="102000" algn="ctr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8CB7B930-9F77-4AD3-AB13-2624A47F95F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1CBC3B6-F078-4C9C-82E8-D18665F63E3F}">
      <dgm:prSet phldrT="[Text]" phldr="0" custT="1"/>
      <dgm:spPr/>
      <dgm:t>
        <a:bodyPr/>
        <a:lstStyle/>
        <a:p>
          <a:r>
            <a:rPr lang="es-CO" sz="1800"/>
            <a:t>d) Condiciones de la unidad de almacenamiento para pequeños y micro generadores que no se encuentren en inmuebles sometidos al régimen de propiedad horizontal</a:t>
          </a:r>
          <a:r>
            <a:rPr lang="es-CO"/>
            <a:t> </a:t>
          </a:r>
        </a:p>
      </dgm:t>
    </dgm:pt>
    <dgm:pt modelId="{AEC03A5C-8B6D-4D9E-87C3-7E5720F2D1D1}" type="parTrans" cxnId="{F98D7B14-6EE5-48DF-864A-814B9D7E0616}">
      <dgm:prSet/>
      <dgm:spPr/>
      <dgm:t>
        <a:bodyPr/>
        <a:lstStyle/>
        <a:p>
          <a:endParaRPr lang="en-US"/>
        </a:p>
      </dgm:t>
    </dgm:pt>
    <dgm:pt modelId="{4DD3568A-3BB8-4848-8609-C3A17D5AA8A2}" type="sibTrans" cxnId="{F98D7B14-6EE5-48DF-864A-814B9D7E0616}">
      <dgm:prSet/>
      <dgm:spPr/>
      <dgm:t>
        <a:bodyPr/>
        <a:lstStyle/>
        <a:p>
          <a:endParaRPr lang="en-US"/>
        </a:p>
      </dgm:t>
    </dgm:pt>
    <dgm:pt modelId="{976B3234-A5F5-4172-B3D5-F24FF3186B29}">
      <dgm:prSet phldr="0" custT="1"/>
      <dgm:spPr/>
      <dgm:t>
        <a:bodyPr/>
        <a:lstStyle/>
        <a:p>
          <a:pPr algn="l"/>
          <a:r>
            <a:rPr lang="es-CO" sz="1200"/>
            <a:t>Se deberá destinar un área para la limpieza y desinfección de los contenedores o recipientes, contenedores de recolección interna y demás implementos utilizados para el aseo y limpieza de las instalaciones, o realizar este procedimiento en el área de almacenamiento intermedio o central de residuos, garantizando procedimientos que minimicen los riesgos. </a:t>
          </a:r>
        </a:p>
      </dgm:t>
    </dgm:pt>
    <dgm:pt modelId="{F2150515-4CC7-4FB7-995C-DA845025370B}" type="parTrans" cxnId="{84EA87FF-A040-49A7-BA87-4012B333DED4}">
      <dgm:prSet/>
      <dgm:spPr/>
    </dgm:pt>
    <dgm:pt modelId="{17E78F16-D8E1-4C04-83DF-9B4951054EAB}" type="sibTrans" cxnId="{84EA87FF-A040-49A7-BA87-4012B333DED4}">
      <dgm:prSet/>
      <dgm:spPr/>
    </dgm:pt>
    <dgm:pt modelId="{FFCA212A-3DA3-4967-8681-67B06AB41971}">
      <dgm:prSet phldr="0"/>
      <dgm:spPr/>
      <dgm:t>
        <a:bodyPr/>
        <a:lstStyle/>
        <a:p>
          <a:pPr rtl="0"/>
          <a:r>
            <a:rPr lang="es-CO" sz="1200"/>
            <a:t> Los procedimientos deben contener como mínimo: Descripción de actividades a realizar por tipo de elemento, frecuencias y horarios, insumos, agentes activos y concentraciones de los productos de aseo y desinfectantes, elementos de protección personal, formatos de control de ejecución e identificación del personal </a:t>
          </a:r>
          <a:r>
            <a:rPr lang="es-CO" sz="1200" err="1"/>
            <a:t>i'esponsable</a:t>
          </a:r>
          <a:r>
            <a:rPr lang="es-CO" sz="1200"/>
            <a:t>. Estos procedimientos deben quedar consignados en el Plan de Gestión Integral de Residuos Generados en la Atención en Salud y Otras Actividades. </a:t>
          </a:r>
          <a:endParaRPr lang="es-ES" sz="1200">
            <a:latin typeface="Aptos Display" panose="02110004020202020204"/>
          </a:endParaRPr>
        </a:p>
      </dgm:t>
    </dgm:pt>
    <dgm:pt modelId="{A94305AB-29E3-442C-99C3-38A82DF18EDF}" type="parTrans" cxnId="{68651AEC-8C69-4831-A019-71D6608AF697}">
      <dgm:prSet/>
      <dgm:spPr/>
    </dgm:pt>
    <dgm:pt modelId="{85544FD6-5E27-4729-B442-6292B3E9D3D2}" type="sibTrans" cxnId="{68651AEC-8C69-4831-A019-71D6608AF697}">
      <dgm:prSet/>
      <dgm:spPr/>
    </dgm:pt>
    <dgm:pt modelId="{EA30F509-5B0A-4562-BC52-15267FF7C4F3}" type="pres">
      <dgm:prSet presAssocID="{8CB7B930-9F77-4AD3-AB13-2624A47F95F0}" presName="Name0" presStyleCnt="0">
        <dgm:presLayoutVars>
          <dgm:dir/>
          <dgm:animLvl val="lvl"/>
          <dgm:resizeHandles val="exact"/>
        </dgm:presLayoutVars>
      </dgm:prSet>
      <dgm:spPr/>
    </dgm:pt>
    <dgm:pt modelId="{FB6B7343-CEE1-49DD-9DF2-D453A0C6C336}" type="pres">
      <dgm:prSet presAssocID="{A1CBC3B6-F078-4C9C-82E8-D18665F63E3F}" presName="composite" presStyleCnt="0"/>
      <dgm:spPr/>
    </dgm:pt>
    <dgm:pt modelId="{C1BDBE94-9307-47CA-8936-7A778CF1F1EF}" type="pres">
      <dgm:prSet presAssocID="{A1CBC3B6-F078-4C9C-82E8-D18665F63E3F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</dgm:pt>
    <dgm:pt modelId="{67ADC001-1F87-4328-A90F-462F155539EC}" type="pres">
      <dgm:prSet presAssocID="{A1CBC3B6-F078-4C9C-82E8-D18665F63E3F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EA51D505-9416-4944-B4DF-0844AB2B7CC2}" type="presOf" srcId="{A1CBC3B6-F078-4C9C-82E8-D18665F63E3F}" destId="{C1BDBE94-9307-47CA-8936-7A778CF1F1EF}" srcOrd="0" destOrd="0" presId="urn:microsoft.com/office/officeart/2005/8/layout/hList1"/>
    <dgm:cxn modelId="{F98D7B14-6EE5-48DF-864A-814B9D7E0616}" srcId="{8CB7B930-9F77-4AD3-AB13-2624A47F95F0}" destId="{A1CBC3B6-F078-4C9C-82E8-D18665F63E3F}" srcOrd="0" destOrd="0" parTransId="{AEC03A5C-8B6D-4D9E-87C3-7E5720F2D1D1}" sibTransId="{4DD3568A-3BB8-4848-8609-C3A17D5AA8A2}"/>
    <dgm:cxn modelId="{A9FA7137-BEA4-4294-B6F1-0F0713354069}" type="presOf" srcId="{976B3234-A5F5-4172-B3D5-F24FF3186B29}" destId="{67ADC001-1F87-4328-A90F-462F155539EC}" srcOrd="0" destOrd="0" presId="urn:microsoft.com/office/officeart/2005/8/layout/hList1"/>
    <dgm:cxn modelId="{D48B22AF-2444-4E5F-BCFF-38CDFC46C322}" type="presOf" srcId="{8CB7B930-9F77-4AD3-AB13-2624A47F95F0}" destId="{EA30F509-5B0A-4562-BC52-15267FF7C4F3}" srcOrd="0" destOrd="0" presId="urn:microsoft.com/office/officeart/2005/8/layout/hList1"/>
    <dgm:cxn modelId="{88B4C1D0-70E7-40F5-BBF6-3E0CDC5BA949}" type="presOf" srcId="{FFCA212A-3DA3-4967-8681-67B06AB41971}" destId="{67ADC001-1F87-4328-A90F-462F155539EC}" srcOrd="0" destOrd="1" presId="urn:microsoft.com/office/officeart/2005/8/layout/hList1"/>
    <dgm:cxn modelId="{68651AEC-8C69-4831-A019-71D6608AF697}" srcId="{A1CBC3B6-F078-4C9C-82E8-D18665F63E3F}" destId="{FFCA212A-3DA3-4967-8681-67B06AB41971}" srcOrd="1" destOrd="0" parTransId="{A94305AB-29E3-442C-99C3-38A82DF18EDF}" sibTransId="{85544FD6-5E27-4729-B442-6292B3E9D3D2}"/>
    <dgm:cxn modelId="{84EA87FF-A040-49A7-BA87-4012B333DED4}" srcId="{A1CBC3B6-F078-4C9C-82E8-D18665F63E3F}" destId="{976B3234-A5F5-4172-B3D5-F24FF3186B29}" srcOrd="0" destOrd="0" parTransId="{F2150515-4CC7-4FB7-995C-DA845025370B}" sibTransId="{17E78F16-D8E1-4C04-83DF-9B4951054EAB}"/>
    <dgm:cxn modelId="{AB070FA0-8F41-444A-BC99-C8789C4345D1}" type="presParOf" srcId="{EA30F509-5B0A-4562-BC52-15267FF7C4F3}" destId="{FB6B7343-CEE1-49DD-9DF2-D453A0C6C336}" srcOrd="0" destOrd="0" presId="urn:microsoft.com/office/officeart/2005/8/layout/hList1"/>
    <dgm:cxn modelId="{3AAC3BA9-E96D-49BC-8B4F-1B8F0D7F52EA}" type="presParOf" srcId="{FB6B7343-CEE1-49DD-9DF2-D453A0C6C336}" destId="{C1BDBE94-9307-47CA-8936-7A778CF1F1EF}" srcOrd="0" destOrd="0" presId="urn:microsoft.com/office/officeart/2005/8/layout/hList1"/>
    <dgm:cxn modelId="{74C61745-69E5-4736-B58E-FCCE5E82524E}" type="presParOf" srcId="{FB6B7343-CEE1-49DD-9DF2-D453A0C6C336}" destId="{67ADC001-1F87-4328-A90F-462F155539E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B43E2FA-C811-4D6B-981B-865930FA5B6F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ADBAE7AA-E3F1-4D0C-9311-4B2EB8946CFC}">
      <dgm:prSet phldrT="[Texto]"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es-ES" sz="2000" b="1">
              <a:solidFill>
                <a:schemeClr val="bg1"/>
              </a:solidFill>
              <a:latin typeface="+mn-lt"/>
            </a:rPr>
            <a:t>Resolución 2132 del 2021</a:t>
          </a:r>
          <a:endParaRPr lang="es-CO" sz="2000" b="1">
            <a:solidFill>
              <a:schemeClr val="bg1"/>
            </a:solidFill>
            <a:latin typeface="+mn-lt"/>
          </a:endParaRPr>
        </a:p>
      </dgm:t>
    </dgm:pt>
    <dgm:pt modelId="{C0DC7985-6AFC-4822-A6E4-1BED67D313FD}" type="parTrans" cxnId="{B57EAEC5-71F0-4E68-BA4F-E83572D5E4FE}">
      <dgm:prSet/>
      <dgm:spPr/>
      <dgm:t>
        <a:bodyPr/>
        <a:lstStyle/>
        <a:p>
          <a:endParaRPr lang="es-CO" sz="2000" b="1">
            <a:solidFill>
              <a:schemeClr val="bg1"/>
            </a:solidFill>
            <a:latin typeface="+mn-lt"/>
          </a:endParaRPr>
        </a:p>
      </dgm:t>
    </dgm:pt>
    <dgm:pt modelId="{BED96440-35C9-46EA-843F-066126A0AB7B}" type="sibTrans" cxnId="{B57EAEC5-71F0-4E68-BA4F-E83572D5E4FE}">
      <dgm:prSet/>
      <dgm:spPr/>
      <dgm:t>
        <a:bodyPr/>
        <a:lstStyle/>
        <a:p>
          <a:endParaRPr lang="es-CO" sz="2000" b="1">
            <a:solidFill>
              <a:schemeClr val="bg1"/>
            </a:solidFill>
            <a:latin typeface="+mn-lt"/>
          </a:endParaRPr>
        </a:p>
      </dgm:t>
    </dgm:pt>
    <dgm:pt modelId="{024E7F6E-B8DB-43F2-96A2-7B089F66C863}">
      <dgm:prSet phldrT="[Texto]"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es-CO" sz="2000" b="1">
              <a:solidFill>
                <a:schemeClr val="bg1"/>
              </a:solidFill>
              <a:latin typeface="+mn-lt"/>
            </a:rPr>
            <a:t>Resolución 14861 de 1985</a:t>
          </a:r>
        </a:p>
      </dgm:t>
    </dgm:pt>
    <dgm:pt modelId="{44DA02ED-E7BD-4619-9585-0069BE27F4DC}" type="parTrans" cxnId="{13F54B59-D429-4C80-A2F0-01460C7ADA3B}">
      <dgm:prSet/>
      <dgm:spPr/>
      <dgm:t>
        <a:bodyPr/>
        <a:lstStyle/>
        <a:p>
          <a:endParaRPr lang="es-CO" sz="2000" b="1">
            <a:solidFill>
              <a:schemeClr val="bg1"/>
            </a:solidFill>
            <a:latin typeface="+mn-lt"/>
          </a:endParaRPr>
        </a:p>
      </dgm:t>
    </dgm:pt>
    <dgm:pt modelId="{9535FC98-00E9-48D2-A1BA-04648E8AF43A}" type="sibTrans" cxnId="{13F54B59-D429-4C80-A2F0-01460C7ADA3B}">
      <dgm:prSet/>
      <dgm:spPr/>
      <dgm:t>
        <a:bodyPr/>
        <a:lstStyle/>
        <a:p>
          <a:endParaRPr lang="es-CO" sz="2000" b="1">
            <a:solidFill>
              <a:schemeClr val="bg1"/>
            </a:solidFill>
            <a:latin typeface="+mn-lt"/>
          </a:endParaRPr>
        </a:p>
      </dgm:t>
    </dgm:pt>
    <dgm:pt modelId="{EF8D611E-026F-4A2C-B67B-3F9B11D9705D}">
      <dgm:prSet custT="1"/>
      <dgm:spPr/>
      <dgm:t>
        <a:bodyPr/>
        <a:lstStyle/>
        <a:p>
          <a:r>
            <a:rPr lang="es-CO" sz="2000" b="1">
              <a:solidFill>
                <a:schemeClr val="bg1"/>
              </a:solidFill>
              <a:latin typeface="+mn-lt"/>
            </a:rPr>
            <a:t>Resolución 482 de 2018</a:t>
          </a:r>
        </a:p>
      </dgm:t>
    </dgm:pt>
    <dgm:pt modelId="{06F95952-8907-46E2-B6B4-E50C763BA408}" type="parTrans" cxnId="{066E1722-9474-4A14-9C1F-7EA7D8A0BBEC}">
      <dgm:prSet/>
      <dgm:spPr/>
      <dgm:t>
        <a:bodyPr/>
        <a:lstStyle/>
        <a:p>
          <a:endParaRPr lang="es-CO" sz="2000" b="1">
            <a:latin typeface="+mn-lt"/>
          </a:endParaRPr>
        </a:p>
      </dgm:t>
    </dgm:pt>
    <dgm:pt modelId="{78D6A67A-F55B-4D83-918A-EF96E05D5D55}" type="sibTrans" cxnId="{066E1722-9474-4A14-9C1F-7EA7D8A0BBEC}">
      <dgm:prSet/>
      <dgm:spPr/>
      <dgm:t>
        <a:bodyPr/>
        <a:lstStyle/>
        <a:p>
          <a:endParaRPr lang="es-CO" sz="2000" b="1">
            <a:latin typeface="+mn-lt"/>
          </a:endParaRPr>
        </a:p>
      </dgm:t>
    </dgm:pt>
    <dgm:pt modelId="{C8907CD2-83E0-4732-9016-1BD4371E222B}">
      <dgm:prSet custT="1"/>
      <dgm:spPr/>
      <dgm:t>
        <a:bodyPr spcFirstLastPara="0" vert="horz" wrap="square" lIns="324056" tIns="53340" rIns="53340" bIns="53340" numCol="1" spcCol="1270" anchor="ctr" anchorCtr="0"/>
        <a:lstStyle/>
        <a:p>
          <a:pPr>
            <a:buFont typeface="Arial" panose="020B0604020202020204" pitchFamily="34" charset="0"/>
          </a:pPr>
          <a:r>
            <a:rPr lang="es-CO" sz="2000" b="1">
              <a:solidFill>
                <a:schemeClr val="bg1"/>
              </a:solidFill>
              <a:latin typeface="+mn-lt"/>
              <a:ea typeface="+mn-ea"/>
              <a:cs typeface="+mn-cs"/>
            </a:rPr>
            <a:t>  Resolución 4445 de 1996</a:t>
          </a:r>
        </a:p>
      </dgm:t>
    </dgm:pt>
    <dgm:pt modelId="{40986282-10D4-4CAE-A0AB-CEAD14703772}" type="parTrans" cxnId="{42A2D509-721E-498B-9C95-62CF07F43737}">
      <dgm:prSet/>
      <dgm:spPr/>
      <dgm:t>
        <a:bodyPr/>
        <a:lstStyle/>
        <a:p>
          <a:endParaRPr lang="es-ES" sz="2000">
            <a:latin typeface="+mn-lt"/>
          </a:endParaRPr>
        </a:p>
      </dgm:t>
    </dgm:pt>
    <dgm:pt modelId="{2B426244-8C85-410B-887E-6E9B9538499B}" type="sibTrans" cxnId="{42A2D509-721E-498B-9C95-62CF07F43737}">
      <dgm:prSet/>
      <dgm:spPr/>
      <dgm:t>
        <a:bodyPr/>
        <a:lstStyle/>
        <a:p>
          <a:endParaRPr lang="es-ES" sz="2000">
            <a:latin typeface="+mn-lt"/>
          </a:endParaRPr>
        </a:p>
      </dgm:t>
    </dgm:pt>
    <dgm:pt modelId="{530A2502-BFD9-42CE-B51D-B4A1C0CF82B5}">
      <dgm:prSet phldrT="[Texto]" custT="1"/>
      <dgm:spPr/>
      <dgm:t>
        <a:bodyPr/>
        <a:lstStyle/>
        <a:p>
          <a:pPr>
            <a:buFont typeface="Arial" panose="020B0604020202020204" pitchFamily="34" charset="0"/>
          </a:pPr>
          <a:r>
            <a:rPr lang="es-CO" sz="2000" b="1">
              <a:solidFill>
                <a:schemeClr val="bg1"/>
              </a:solidFill>
              <a:latin typeface="+mn-lt"/>
            </a:rPr>
            <a:t>Ley 361 de 1997</a:t>
          </a:r>
        </a:p>
      </dgm:t>
    </dgm:pt>
    <dgm:pt modelId="{36C3BD36-B731-43CF-A7AC-4422004D8BE1}" type="parTrans" cxnId="{9074AB4B-A340-46E9-822E-B042F6AF5F8C}">
      <dgm:prSet/>
      <dgm:spPr/>
      <dgm:t>
        <a:bodyPr/>
        <a:lstStyle/>
        <a:p>
          <a:endParaRPr lang="es-ES" sz="2000">
            <a:latin typeface="+mn-lt"/>
          </a:endParaRPr>
        </a:p>
      </dgm:t>
    </dgm:pt>
    <dgm:pt modelId="{F3E5981F-325B-4A2D-9E3D-7E90E79D641B}" type="sibTrans" cxnId="{9074AB4B-A340-46E9-822E-B042F6AF5F8C}">
      <dgm:prSet/>
      <dgm:spPr/>
      <dgm:t>
        <a:bodyPr/>
        <a:lstStyle/>
        <a:p>
          <a:endParaRPr lang="es-ES" sz="2000">
            <a:latin typeface="+mn-lt"/>
          </a:endParaRPr>
        </a:p>
      </dgm:t>
    </dgm:pt>
    <dgm:pt modelId="{2DC5A37B-8F2B-4EA5-BECC-87E31C6B1B24}">
      <dgm:prSet phldr="0"/>
      <dgm:spPr/>
      <dgm:t>
        <a:bodyPr/>
        <a:lstStyle/>
        <a:p>
          <a:pPr rtl="0"/>
          <a:r>
            <a:rPr lang="es-CO" sz="2000" b="0">
              <a:solidFill>
                <a:schemeClr val="bg1"/>
              </a:solidFill>
            </a:rPr>
            <a:t>Resolución </a:t>
          </a:r>
          <a:r>
            <a:rPr lang="es-CO" sz="2000" b="0">
              <a:solidFill>
                <a:schemeClr val="bg1"/>
              </a:solidFill>
              <a:latin typeface="Aptos Display" panose="02110004020202020204"/>
            </a:rPr>
            <a:t>1811 de 2025</a:t>
          </a:r>
          <a:r>
            <a:rPr lang="es-CO" sz="1200" b="0">
              <a:solidFill>
                <a:schemeClr val="bg1"/>
              </a:solidFill>
            </a:rPr>
            <a:t> </a:t>
          </a:r>
          <a:endParaRPr lang="es-CO" sz="2000" b="1">
            <a:solidFill>
              <a:schemeClr val="bg1"/>
            </a:solidFill>
          </a:endParaRPr>
        </a:p>
      </dgm:t>
    </dgm:pt>
    <dgm:pt modelId="{F851381E-30EA-4E22-8600-4EE73C9374E0}" type="parTrans" cxnId="{28714CD7-3C91-49C7-8FCA-42C17EB0F322}">
      <dgm:prSet/>
      <dgm:spPr/>
    </dgm:pt>
    <dgm:pt modelId="{1333285E-983D-4D84-A699-E31AE2152A90}" type="sibTrans" cxnId="{28714CD7-3C91-49C7-8FCA-42C17EB0F322}">
      <dgm:prSet/>
      <dgm:spPr/>
    </dgm:pt>
    <dgm:pt modelId="{3FF24FAD-E314-4E61-BC7D-C5C0782974FB}" type="pres">
      <dgm:prSet presAssocID="{4B43E2FA-C811-4D6B-981B-865930FA5B6F}" presName="Name0" presStyleCnt="0">
        <dgm:presLayoutVars>
          <dgm:chMax val="7"/>
          <dgm:chPref val="7"/>
          <dgm:dir/>
        </dgm:presLayoutVars>
      </dgm:prSet>
      <dgm:spPr/>
    </dgm:pt>
    <dgm:pt modelId="{1E733E38-2393-4358-B776-2A8D9DD0F424}" type="pres">
      <dgm:prSet presAssocID="{4B43E2FA-C811-4D6B-981B-865930FA5B6F}" presName="Name1" presStyleCnt="0"/>
      <dgm:spPr/>
    </dgm:pt>
    <dgm:pt modelId="{87A9F2F1-2D68-4004-9CF4-C53C8716FA40}" type="pres">
      <dgm:prSet presAssocID="{4B43E2FA-C811-4D6B-981B-865930FA5B6F}" presName="cycle" presStyleCnt="0"/>
      <dgm:spPr/>
    </dgm:pt>
    <dgm:pt modelId="{A36696B6-CB5A-4492-9E9D-0F54BEC03E58}" type="pres">
      <dgm:prSet presAssocID="{4B43E2FA-C811-4D6B-981B-865930FA5B6F}" presName="srcNode" presStyleLbl="node1" presStyleIdx="0" presStyleCnt="6"/>
      <dgm:spPr/>
    </dgm:pt>
    <dgm:pt modelId="{8B0E1D8F-A9B6-4DFA-A72C-022FC1FB419C}" type="pres">
      <dgm:prSet presAssocID="{4B43E2FA-C811-4D6B-981B-865930FA5B6F}" presName="conn" presStyleLbl="parChTrans1D2" presStyleIdx="0" presStyleCnt="1"/>
      <dgm:spPr/>
    </dgm:pt>
    <dgm:pt modelId="{17B6E17D-611C-45AF-A93D-0E0679BB2D21}" type="pres">
      <dgm:prSet presAssocID="{4B43E2FA-C811-4D6B-981B-865930FA5B6F}" presName="extraNode" presStyleLbl="node1" presStyleIdx="0" presStyleCnt="6"/>
      <dgm:spPr/>
    </dgm:pt>
    <dgm:pt modelId="{EBE7AA0D-1CAB-4B3D-901E-ED56D4E61B25}" type="pres">
      <dgm:prSet presAssocID="{4B43E2FA-C811-4D6B-981B-865930FA5B6F}" presName="dstNode" presStyleLbl="node1" presStyleIdx="0" presStyleCnt="6"/>
      <dgm:spPr/>
    </dgm:pt>
    <dgm:pt modelId="{D6C74B4C-C0BF-47AF-A8D6-FF32E8902430}" type="pres">
      <dgm:prSet presAssocID="{C8907CD2-83E0-4732-9016-1BD4371E222B}" presName="text_1" presStyleLbl="node1" presStyleIdx="0" presStyleCnt="6" custScaleX="86610" custScaleY="93990">
        <dgm:presLayoutVars>
          <dgm:bulletEnabled val="1"/>
        </dgm:presLayoutVars>
      </dgm:prSet>
      <dgm:spPr/>
    </dgm:pt>
    <dgm:pt modelId="{6A80BC71-9268-47BB-87F7-9ADD78CA3172}" type="pres">
      <dgm:prSet presAssocID="{C8907CD2-83E0-4732-9016-1BD4371E222B}" presName="accent_1" presStyleCnt="0"/>
      <dgm:spPr/>
    </dgm:pt>
    <dgm:pt modelId="{C11B74F6-E59D-4E2A-8F4B-4C7869F7C983}" type="pres">
      <dgm:prSet presAssocID="{C8907CD2-83E0-4732-9016-1BD4371E222B}" presName="accentRepeatNode" presStyleLbl="solidFgAcc1" presStyleIdx="0" presStyleCnt="6" custLinFactNeighborX="4802" custLinFactNeighborY="-1200"/>
      <dgm:spPr/>
    </dgm:pt>
    <dgm:pt modelId="{E62F6A62-390A-49A2-9AC9-1CBDEE3A1F04}" type="pres">
      <dgm:prSet presAssocID="{ADBAE7AA-E3F1-4D0C-9311-4B2EB8946CFC}" presName="text_2" presStyleLbl="node1" presStyleIdx="1" presStyleCnt="6" custScaleX="96132" custScaleY="93990">
        <dgm:presLayoutVars>
          <dgm:bulletEnabled val="1"/>
        </dgm:presLayoutVars>
      </dgm:prSet>
      <dgm:spPr/>
    </dgm:pt>
    <dgm:pt modelId="{C255976D-4B83-4574-9009-B1C34AD8BA60}" type="pres">
      <dgm:prSet presAssocID="{ADBAE7AA-E3F1-4D0C-9311-4B2EB8946CFC}" presName="accent_2" presStyleCnt="0"/>
      <dgm:spPr/>
    </dgm:pt>
    <dgm:pt modelId="{0B150BC0-DCE5-40FC-8F70-A7B98624C5EA}" type="pres">
      <dgm:prSet presAssocID="{ADBAE7AA-E3F1-4D0C-9311-4B2EB8946CFC}" presName="accentRepeatNode" presStyleLbl="solidFgAcc1" presStyleIdx="1" presStyleCnt="6"/>
      <dgm:spPr/>
    </dgm:pt>
    <dgm:pt modelId="{5D294852-D268-4FC5-9BA2-D8EF4032391A}" type="pres">
      <dgm:prSet presAssocID="{530A2502-BFD9-42CE-B51D-B4A1C0CF82B5}" presName="text_3" presStyleLbl="node1" presStyleIdx="2" presStyleCnt="6" custScaleX="99489" custScaleY="93990">
        <dgm:presLayoutVars>
          <dgm:bulletEnabled val="1"/>
        </dgm:presLayoutVars>
      </dgm:prSet>
      <dgm:spPr/>
    </dgm:pt>
    <dgm:pt modelId="{81106C02-3DB5-4B20-B689-F9B008DEF6BC}" type="pres">
      <dgm:prSet presAssocID="{530A2502-BFD9-42CE-B51D-B4A1C0CF82B5}" presName="accent_3" presStyleCnt="0"/>
      <dgm:spPr/>
    </dgm:pt>
    <dgm:pt modelId="{F4A25C76-9887-4CD2-B0A8-6FCE8C8BF91F}" type="pres">
      <dgm:prSet presAssocID="{530A2502-BFD9-42CE-B51D-B4A1C0CF82B5}" presName="accentRepeatNode" presStyleLbl="solidFgAcc1" presStyleIdx="2" presStyleCnt="6"/>
      <dgm:spPr/>
    </dgm:pt>
    <dgm:pt modelId="{7E46DBCF-AC97-45F6-B7D8-238FA92BE55D}" type="pres">
      <dgm:prSet presAssocID="{024E7F6E-B8DB-43F2-96A2-7B089F66C863}" presName="text_4" presStyleLbl="node1" presStyleIdx="3" presStyleCnt="6" custScaleX="96132" custScaleY="93990">
        <dgm:presLayoutVars>
          <dgm:bulletEnabled val="1"/>
        </dgm:presLayoutVars>
      </dgm:prSet>
      <dgm:spPr/>
    </dgm:pt>
    <dgm:pt modelId="{E40275BC-ABB0-450F-9D00-330290FBA01F}" type="pres">
      <dgm:prSet presAssocID="{024E7F6E-B8DB-43F2-96A2-7B089F66C863}" presName="accent_4" presStyleCnt="0"/>
      <dgm:spPr/>
    </dgm:pt>
    <dgm:pt modelId="{93795F0C-7B50-435F-B07A-C26E4F223EEE}" type="pres">
      <dgm:prSet presAssocID="{024E7F6E-B8DB-43F2-96A2-7B089F66C863}" presName="accentRepeatNode" presStyleLbl="solidFgAcc1" presStyleIdx="3" presStyleCnt="6"/>
      <dgm:spPr/>
    </dgm:pt>
    <dgm:pt modelId="{6417AAD7-5871-40A8-98C8-D2AC270E14FF}" type="pres">
      <dgm:prSet presAssocID="{EF8D611E-026F-4A2C-B67B-3F9B11D9705D}" presName="text_5" presStyleLbl="node1" presStyleIdx="4" presStyleCnt="6" custScaleX="86610" custScaleY="93990">
        <dgm:presLayoutVars>
          <dgm:bulletEnabled val="1"/>
        </dgm:presLayoutVars>
      </dgm:prSet>
      <dgm:spPr/>
    </dgm:pt>
    <dgm:pt modelId="{D27CCCDE-A137-470E-9AB8-015A5F026AEF}" type="pres">
      <dgm:prSet presAssocID="{EF8D611E-026F-4A2C-B67B-3F9B11D9705D}" presName="accent_5" presStyleCnt="0"/>
      <dgm:spPr/>
    </dgm:pt>
    <dgm:pt modelId="{F1834875-DF6D-4821-8D9F-5890C200339B}" type="pres">
      <dgm:prSet presAssocID="{EF8D611E-026F-4A2C-B67B-3F9B11D9705D}" presName="accentRepeatNode" presStyleLbl="solidFgAcc1" presStyleIdx="4" presStyleCnt="6" custLinFactNeighborX="8403" custLinFactNeighborY="1048"/>
      <dgm:spPr/>
    </dgm:pt>
    <dgm:pt modelId="{91A5E766-6DA0-4D21-8BD2-A02DE284331D}" type="pres">
      <dgm:prSet presAssocID="{2DC5A37B-8F2B-4EA5-BECC-87E31C6B1B24}" presName="text_6" presStyleLbl="node1" presStyleIdx="5" presStyleCnt="6">
        <dgm:presLayoutVars>
          <dgm:bulletEnabled val="1"/>
        </dgm:presLayoutVars>
      </dgm:prSet>
      <dgm:spPr/>
    </dgm:pt>
    <dgm:pt modelId="{419DF856-7391-4E31-915C-C1B8F9B101C8}" type="pres">
      <dgm:prSet presAssocID="{2DC5A37B-8F2B-4EA5-BECC-87E31C6B1B24}" presName="accent_6" presStyleCnt="0"/>
      <dgm:spPr/>
    </dgm:pt>
    <dgm:pt modelId="{0F752029-A68C-4F61-94EA-3C4ABBEB8644}" type="pres">
      <dgm:prSet presAssocID="{2DC5A37B-8F2B-4EA5-BECC-87E31C6B1B24}" presName="accentRepeatNode" presStyleLbl="solidFgAcc1" presStyleIdx="5" presStyleCnt="6"/>
      <dgm:spPr/>
    </dgm:pt>
  </dgm:ptLst>
  <dgm:cxnLst>
    <dgm:cxn modelId="{BBB1E908-9462-44FD-ACCE-9070A1C68EE1}" type="presOf" srcId="{C8907CD2-83E0-4732-9016-1BD4371E222B}" destId="{D6C74B4C-C0BF-47AF-A8D6-FF32E8902430}" srcOrd="0" destOrd="0" presId="urn:microsoft.com/office/officeart/2008/layout/VerticalCurvedList"/>
    <dgm:cxn modelId="{42A2D509-721E-498B-9C95-62CF07F43737}" srcId="{4B43E2FA-C811-4D6B-981B-865930FA5B6F}" destId="{C8907CD2-83E0-4732-9016-1BD4371E222B}" srcOrd="0" destOrd="0" parTransId="{40986282-10D4-4CAE-A0AB-CEAD14703772}" sibTransId="{2B426244-8C85-410B-887E-6E9B9538499B}"/>
    <dgm:cxn modelId="{67E1A20B-3D79-40FC-9BE8-216A6B0E57F1}" type="presOf" srcId="{ADBAE7AA-E3F1-4D0C-9311-4B2EB8946CFC}" destId="{E62F6A62-390A-49A2-9AC9-1CBDEE3A1F04}" srcOrd="0" destOrd="0" presId="urn:microsoft.com/office/officeart/2008/layout/VerticalCurvedList"/>
    <dgm:cxn modelId="{88D18F0D-453B-42EC-B551-D5032136742E}" type="presOf" srcId="{EF8D611E-026F-4A2C-B67B-3F9B11D9705D}" destId="{6417AAD7-5871-40A8-98C8-D2AC270E14FF}" srcOrd="0" destOrd="0" presId="urn:microsoft.com/office/officeart/2008/layout/VerticalCurvedList"/>
    <dgm:cxn modelId="{066E1722-9474-4A14-9C1F-7EA7D8A0BBEC}" srcId="{4B43E2FA-C811-4D6B-981B-865930FA5B6F}" destId="{EF8D611E-026F-4A2C-B67B-3F9B11D9705D}" srcOrd="4" destOrd="0" parTransId="{06F95952-8907-46E2-B6B4-E50C763BA408}" sibTransId="{78D6A67A-F55B-4D83-918A-EF96E05D5D55}"/>
    <dgm:cxn modelId="{24A91C43-E5E6-4758-A891-0A58944CD3AA}" type="presOf" srcId="{2B426244-8C85-410B-887E-6E9B9538499B}" destId="{8B0E1D8F-A9B6-4DFA-A72C-022FC1FB419C}" srcOrd="0" destOrd="0" presId="urn:microsoft.com/office/officeart/2008/layout/VerticalCurvedList"/>
    <dgm:cxn modelId="{9074AB4B-A340-46E9-822E-B042F6AF5F8C}" srcId="{4B43E2FA-C811-4D6B-981B-865930FA5B6F}" destId="{530A2502-BFD9-42CE-B51D-B4A1C0CF82B5}" srcOrd="2" destOrd="0" parTransId="{36C3BD36-B731-43CF-A7AC-4422004D8BE1}" sibTransId="{F3E5981F-325B-4A2D-9E3D-7E90E79D641B}"/>
    <dgm:cxn modelId="{13F54B59-D429-4C80-A2F0-01460C7ADA3B}" srcId="{4B43E2FA-C811-4D6B-981B-865930FA5B6F}" destId="{024E7F6E-B8DB-43F2-96A2-7B089F66C863}" srcOrd="3" destOrd="0" parTransId="{44DA02ED-E7BD-4619-9585-0069BE27F4DC}" sibTransId="{9535FC98-00E9-48D2-A1BA-04648E8AF43A}"/>
    <dgm:cxn modelId="{42A7F17F-854C-4F6B-92AB-534C04C72AF9}" type="presOf" srcId="{2DC5A37B-8F2B-4EA5-BECC-87E31C6B1B24}" destId="{91A5E766-6DA0-4D21-8BD2-A02DE284331D}" srcOrd="0" destOrd="0" presId="urn:microsoft.com/office/officeart/2008/layout/VerticalCurvedList"/>
    <dgm:cxn modelId="{87D850BC-9633-460B-B644-4D2CEADA7E5D}" type="presOf" srcId="{024E7F6E-B8DB-43F2-96A2-7B089F66C863}" destId="{7E46DBCF-AC97-45F6-B7D8-238FA92BE55D}" srcOrd="0" destOrd="0" presId="urn:microsoft.com/office/officeart/2008/layout/VerticalCurvedList"/>
    <dgm:cxn modelId="{B57EAEC5-71F0-4E68-BA4F-E83572D5E4FE}" srcId="{4B43E2FA-C811-4D6B-981B-865930FA5B6F}" destId="{ADBAE7AA-E3F1-4D0C-9311-4B2EB8946CFC}" srcOrd="1" destOrd="0" parTransId="{C0DC7985-6AFC-4822-A6E4-1BED67D313FD}" sibTransId="{BED96440-35C9-46EA-843F-066126A0AB7B}"/>
    <dgm:cxn modelId="{28714CD7-3C91-49C7-8FCA-42C17EB0F322}" srcId="{4B43E2FA-C811-4D6B-981B-865930FA5B6F}" destId="{2DC5A37B-8F2B-4EA5-BECC-87E31C6B1B24}" srcOrd="5" destOrd="0" parTransId="{F851381E-30EA-4E22-8600-4EE73C9374E0}" sibTransId="{1333285E-983D-4D84-A699-E31AE2152A90}"/>
    <dgm:cxn modelId="{0E79CCEB-9472-46F1-97E6-06179701B054}" type="presOf" srcId="{530A2502-BFD9-42CE-B51D-B4A1C0CF82B5}" destId="{5D294852-D268-4FC5-9BA2-D8EF4032391A}" srcOrd="0" destOrd="0" presId="urn:microsoft.com/office/officeart/2008/layout/VerticalCurvedList"/>
    <dgm:cxn modelId="{980421F2-77F4-4398-9133-4B68E9DA3C1C}" type="presOf" srcId="{4B43E2FA-C811-4D6B-981B-865930FA5B6F}" destId="{3FF24FAD-E314-4E61-BC7D-C5C0782974FB}" srcOrd="0" destOrd="0" presId="urn:microsoft.com/office/officeart/2008/layout/VerticalCurvedList"/>
    <dgm:cxn modelId="{781C7B6A-1B72-4808-A21B-1F0484E8E12D}" type="presParOf" srcId="{3FF24FAD-E314-4E61-BC7D-C5C0782974FB}" destId="{1E733E38-2393-4358-B776-2A8D9DD0F424}" srcOrd="0" destOrd="0" presId="urn:microsoft.com/office/officeart/2008/layout/VerticalCurvedList"/>
    <dgm:cxn modelId="{0534E72A-3C4A-4C9D-8A41-8F7B9EC74535}" type="presParOf" srcId="{1E733E38-2393-4358-B776-2A8D9DD0F424}" destId="{87A9F2F1-2D68-4004-9CF4-C53C8716FA40}" srcOrd="0" destOrd="0" presId="urn:microsoft.com/office/officeart/2008/layout/VerticalCurvedList"/>
    <dgm:cxn modelId="{2CEF4D5B-3328-4DE1-BDA2-0A8EE76057D6}" type="presParOf" srcId="{87A9F2F1-2D68-4004-9CF4-C53C8716FA40}" destId="{A36696B6-CB5A-4492-9E9D-0F54BEC03E58}" srcOrd="0" destOrd="0" presId="urn:microsoft.com/office/officeart/2008/layout/VerticalCurvedList"/>
    <dgm:cxn modelId="{666F5A3E-467A-4473-9246-55A42F3AC0CA}" type="presParOf" srcId="{87A9F2F1-2D68-4004-9CF4-C53C8716FA40}" destId="{8B0E1D8F-A9B6-4DFA-A72C-022FC1FB419C}" srcOrd="1" destOrd="0" presId="urn:microsoft.com/office/officeart/2008/layout/VerticalCurvedList"/>
    <dgm:cxn modelId="{6B24CDF6-E16D-4315-A368-6A9ACBD46318}" type="presParOf" srcId="{87A9F2F1-2D68-4004-9CF4-C53C8716FA40}" destId="{17B6E17D-611C-45AF-A93D-0E0679BB2D21}" srcOrd="2" destOrd="0" presId="urn:microsoft.com/office/officeart/2008/layout/VerticalCurvedList"/>
    <dgm:cxn modelId="{1D07089C-F42F-490E-A6D1-CA8B1831E89B}" type="presParOf" srcId="{87A9F2F1-2D68-4004-9CF4-C53C8716FA40}" destId="{EBE7AA0D-1CAB-4B3D-901E-ED56D4E61B25}" srcOrd="3" destOrd="0" presId="urn:microsoft.com/office/officeart/2008/layout/VerticalCurvedList"/>
    <dgm:cxn modelId="{4A9E8B50-10A4-4FA3-8E5D-91924474537B}" type="presParOf" srcId="{1E733E38-2393-4358-B776-2A8D9DD0F424}" destId="{D6C74B4C-C0BF-47AF-A8D6-FF32E8902430}" srcOrd="1" destOrd="0" presId="urn:microsoft.com/office/officeart/2008/layout/VerticalCurvedList"/>
    <dgm:cxn modelId="{88EEFE98-3090-4164-9DFD-CEDEE085ED85}" type="presParOf" srcId="{1E733E38-2393-4358-B776-2A8D9DD0F424}" destId="{6A80BC71-9268-47BB-87F7-9ADD78CA3172}" srcOrd="2" destOrd="0" presId="urn:microsoft.com/office/officeart/2008/layout/VerticalCurvedList"/>
    <dgm:cxn modelId="{0EDAB33F-43B6-4DA9-A6F2-2842757EAF36}" type="presParOf" srcId="{6A80BC71-9268-47BB-87F7-9ADD78CA3172}" destId="{C11B74F6-E59D-4E2A-8F4B-4C7869F7C983}" srcOrd="0" destOrd="0" presId="urn:microsoft.com/office/officeart/2008/layout/VerticalCurvedList"/>
    <dgm:cxn modelId="{B5FAA614-7E68-43B0-8BAE-AC6F055861C8}" type="presParOf" srcId="{1E733E38-2393-4358-B776-2A8D9DD0F424}" destId="{E62F6A62-390A-49A2-9AC9-1CBDEE3A1F04}" srcOrd="3" destOrd="0" presId="urn:microsoft.com/office/officeart/2008/layout/VerticalCurvedList"/>
    <dgm:cxn modelId="{1BF73D49-4B2F-4DE9-AAC1-46EC8CCD75E8}" type="presParOf" srcId="{1E733E38-2393-4358-B776-2A8D9DD0F424}" destId="{C255976D-4B83-4574-9009-B1C34AD8BA60}" srcOrd="4" destOrd="0" presId="urn:microsoft.com/office/officeart/2008/layout/VerticalCurvedList"/>
    <dgm:cxn modelId="{5E496410-FB3D-4123-B263-FE486508E220}" type="presParOf" srcId="{C255976D-4B83-4574-9009-B1C34AD8BA60}" destId="{0B150BC0-DCE5-40FC-8F70-A7B98624C5EA}" srcOrd="0" destOrd="0" presId="urn:microsoft.com/office/officeart/2008/layout/VerticalCurvedList"/>
    <dgm:cxn modelId="{58825044-DFA0-4467-9AD8-045EDBAAB722}" type="presParOf" srcId="{1E733E38-2393-4358-B776-2A8D9DD0F424}" destId="{5D294852-D268-4FC5-9BA2-D8EF4032391A}" srcOrd="5" destOrd="0" presId="urn:microsoft.com/office/officeart/2008/layout/VerticalCurvedList"/>
    <dgm:cxn modelId="{4F85B646-611B-40A5-8D31-95AFE751E736}" type="presParOf" srcId="{1E733E38-2393-4358-B776-2A8D9DD0F424}" destId="{81106C02-3DB5-4B20-B689-F9B008DEF6BC}" srcOrd="6" destOrd="0" presId="urn:microsoft.com/office/officeart/2008/layout/VerticalCurvedList"/>
    <dgm:cxn modelId="{AF619E0A-7264-4796-A17B-DC0A76619567}" type="presParOf" srcId="{81106C02-3DB5-4B20-B689-F9B008DEF6BC}" destId="{F4A25C76-9887-4CD2-B0A8-6FCE8C8BF91F}" srcOrd="0" destOrd="0" presId="urn:microsoft.com/office/officeart/2008/layout/VerticalCurvedList"/>
    <dgm:cxn modelId="{000CD3B9-63A8-46A7-BB3D-2694B958CD6C}" type="presParOf" srcId="{1E733E38-2393-4358-B776-2A8D9DD0F424}" destId="{7E46DBCF-AC97-45F6-B7D8-238FA92BE55D}" srcOrd="7" destOrd="0" presId="urn:microsoft.com/office/officeart/2008/layout/VerticalCurvedList"/>
    <dgm:cxn modelId="{E46D6CAA-4BB8-4039-A321-E41078C8CB70}" type="presParOf" srcId="{1E733E38-2393-4358-B776-2A8D9DD0F424}" destId="{E40275BC-ABB0-450F-9D00-330290FBA01F}" srcOrd="8" destOrd="0" presId="urn:microsoft.com/office/officeart/2008/layout/VerticalCurvedList"/>
    <dgm:cxn modelId="{AE76C5E0-8E44-46E3-A472-369A50E4B1D7}" type="presParOf" srcId="{E40275BC-ABB0-450F-9D00-330290FBA01F}" destId="{93795F0C-7B50-435F-B07A-C26E4F223EEE}" srcOrd="0" destOrd="0" presId="urn:microsoft.com/office/officeart/2008/layout/VerticalCurvedList"/>
    <dgm:cxn modelId="{84526408-1B1F-4652-83CB-E977A558EB2B}" type="presParOf" srcId="{1E733E38-2393-4358-B776-2A8D9DD0F424}" destId="{6417AAD7-5871-40A8-98C8-D2AC270E14FF}" srcOrd="9" destOrd="0" presId="urn:microsoft.com/office/officeart/2008/layout/VerticalCurvedList"/>
    <dgm:cxn modelId="{7F0D2EFC-955E-4E7E-B7E1-7705FD771858}" type="presParOf" srcId="{1E733E38-2393-4358-B776-2A8D9DD0F424}" destId="{D27CCCDE-A137-470E-9AB8-015A5F026AEF}" srcOrd="10" destOrd="0" presId="urn:microsoft.com/office/officeart/2008/layout/VerticalCurvedList"/>
    <dgm:cxn modelId="{624F59C3-FBE1-4FDC-AEA3-F323A67AA310}" type="presParOf" srcId="{D27CCCDE-A137-470E-9AB8-015A5F026AEF}" destId="{F1834875-DF6D-4821-8D9F-5890C200339B}" srcOrd="0" destOrd="0" presId="urn:microsoft.com/office/officeart/2008/layout/VerticalCurvedList"/>
    <dgm:cxn modelId="{F5C968C3-CFE0-48E2-A181-8FC363136A6C}" type="presParOf" srcId="{1E733E38-2393-4358-B776-2A8D9DD0F424}" destId="{91A5E766-6DA0-4D21-8BD2-A02DE284331D}" srcOrd="11" destOrd="0" presId="urn:microsoft.com/office/officeart/2008/layout/VerticalCurvedList"/>
    <dgm:cxn modelId="{05B764DF-0835-4723-B862-939C7C8B0F64}" type="presParOf" srcId="{1E733E38-2393-4358-B776-2A8D9DD0F424}" destId="{419DF856-7391-4E31-915C-C1B8F9B101C8}" srcOrd="12" destOrd="0" presId="urn:microsoft.com/office/officeart/2008/layout/VerticalCurvedList"/>
    <dgm:cxn modelId="{FD250FD4-1E36-43CC-AEE3-D2F095610639}" type="presParOf" srcId="{419DF856-7391-4E31-915C-C1B8F9B101C8}" destId="{0F752029-A68C-4F61-94EA-3C4ABBEB864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E1A7FD-CABD-4511-95AA-2F4F5FD2A1BC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A7D806B1-7950-4C6A-B66F-B3C8EFD71D07}">
      <dgm:prSet phldrT="[Texto]" custT="1"/>
      <dgm:spPr/>
      <dgm:t>
        <a:bodyPr/>
        <a:lstStyle/>
        <a:p>
          <a:pPr rtl="0"/>
          <a:r>
            <a:rPr lang="es-ES" sz="2400">
              <a:latin typeface="Aptos Display" panose="02110004020202020204"/>
            </a:rPr>
            <a:t>11.1.2 ESTÁNDAR</a:t>
          </a:r>
          <a:r>
            <a:rPr lang="es-ES" sz="2400"/>
            <a:t> DE INFRAESTRUCTURA</a:t>
          </a:r>
          <a:endParaRPr lang="es-CO" sz="2400"/>
        </a:p>
      </dgm:t>
    </dgm:pt>
    <dgm:pt modelId="{946DA56E-79C6-4512-AD48-C70CD3D6A15A}" type="parTrans" cxnId="{FB170923-7138-48EE-974D-54532174F1DB}">
      <dgm:prSet/>
      <dgm:spPr/>
      <dgm:t>
        <a:bodyPr/>
        <a:lstStyle/>
        <a:p>
          <a:endParaRPr lang="es-CO" sz="2400"/>
        </a:p>
      </dgm:t>
    </dgm:pt>
    <dgm:pt modelId="{B931B073-31AB-4D39-9542-57629155AE08}" type="sibTrans" cxnId="{FB170923-7138-48EE-974D-54532174F1DB}">
      <dgm:prSet/>
      <dgm:spPr/>
      <dgm:t>
        <a:bodyPr/>
        <a:lstStyle/>
        <a:p>
          <a:endParaRPr lang="es-CO" sz="2400"/>
        </a:p>
      </dgm:t>
    </dgm:pt>
    <dgm:pt modelId="{8DDC894C-D7FC-4608-B3B4-855D5B8266AD}">
      <dgm:prSet phldrT="[Texto]" custT="1"/>
      <dgm:spPr/>
      <dgm:t>
        <a:bodyPr/>
        <a:lstStyle/>
        <a:p>
          <a:pPr algn="just"/>
          <a:r>
            <a:rPr lang="es-MX" sz="2400"/>
            <a:t>Son las condiciones mínimas e indispensables de las áreas y ambientes de una edificación y su mantenimiento, para la prestación de los servicios de salud con el menor riesgo posible. Pág. 36</a:t>
          </a:r>
          <a:endParaRPr lang="es-CO" sz="2400"/>
        </a:p>
      </dgm:t>
    </dgm:pt>
    <dgm:pt modelId="{DABCB940-FC09-48B9-B04B-6358CA57396C}" type="parTrans" cxnId="{02FB2551-97DF-4A97-8A9D-31143E9549EF}">
      <dgm:prSet/>
      <dgm:spPr/>
      <dgm:t>
        <a:bodyPr/>
        <a:lstStyle/>
        <a:p>
          <a:endParaRPr lang="es-CO" sz="2400"/>
        </a:p>
      </dgm:t>
    </dgm:pt>
    <dgm:pt modelId="{9AB95D4F-5F0B-4299-A2A8-F016B4A4EDFC}" type="sibTrans" cxnId="{02FB2551-97DF-4A97-8A9D-31143E9549EF}">
      <dgm:prSet/>
      <dgm:spPr/>
      <dgm:t>
        <a:bodyPr/>
        <a:lstStyle/>
        <a:p>
          <a:endParaRPr lang="es-CO" sz="2400"/>
        </a:p>
      </dgm:t>
    </dgm:pt>
    <dgm:pt modelId="{6815D013-12E1-43DE-9043-2A22F7D18D50}">
      <dgm:prSet phldrT="[Texto]" custT="1"/>
      <dgm:spPr/>
      <dgm:t>
        <a:bodyPr/>
        <a:lstStyle/>
        <a:p>
          <a:pPr algn="just"/>
          <a:r>
            <a:rPr lang="es-ES" sz="2400"/>
            <a:t>Los criterios detallan lo exigido en cada estándar dentro de cada servicio y son los elementos concretos para su interpretación.</a:t>
          </a:r>
          <a:endParaRPr lang="es-CO" sz="2400"/>
        </a:p>
      </dgm:t>
    </dgm:pt>
    <dgm:pt modelId="{C3CF1CF4-706B-427F-BA42-93C4215D7FB6}" type="parTrans" cxnId="{B1DCED02-3CF8-4935-BB07-B7D2E4D2619C}">
      <dgm:prSet/>
      <dgm:spPr/>
      <dgm:t>
        <a:bodyPr/>
        <a:lstStyle/>
        <a:p>
          <a:endParaRPr lang="es-CO" sz="2400"/>
        </a:p>
      </dgm:t>
    </dgm:pt>
    <dgm:pt modelId="{782264B6-0F66-47C4-948E-E895AA6E34FF}" type="sibTrans" cxnId="{B1DCED02-3CF8-4935-BB07-B7D2E4D2619C}">
      <dgm:prSet/>
      <dgm:spPr/>
      <dgm:t>
        <a:bodyPr/>
        <a:lstStyle/>
        <a:p>
          <a:endParaRPr lang="es-CO" sz="2400"/>
        </a:p>
      </dgm:t>
    </dgm:pt>
    <dgm:pt modelId="{608E886C-3DF9-4F0A-9A64-31582893EA4D}">
      <dgm:prSet phldrT="[Texto]" custT="1"/>
      <dgm:spPr/>
      <dgm:t>
        <a:bodyPr/>
        <a:lstStyle/>
        <a:p>
          <a:pPr algn="l"/>
          <a:endParaRPr lang="es-CO" sz="2400"/>
        </a:p>
      </dgm:t>
    </dgm:pt>
    <dgm:pt modelId="{95DB5A5F-2AC5-4B62-A6B4-6941EA8BC874}" type="parTrans" cxnId="{4EA54059-5895-4376-AC46-E9C955AC9D29}">
      <dgm:prSet/>
      <dgm:spPr/>
      <dgm:t>
        <a:bodyPr/>
        <a:lstStyle/>
        <a:p>
          <a:endParaRPr lang="es-CO" sz="2400"/>
        </a:p>
      </dgm:t>
    </dgm:pt>
    <dgm:pt modelId="{B8E32EA5-628E-434F-80E6-FD1F536782E5}" type="sibTrans" cxnId="{4EA54059-5895-4376-AC46-E9C955AC9D29}">
      <dgm:prSet/>
      <dgm:spPr/>
      <dgm:t>
        <a:bodyPr/>
        <a:lstStyle/>
        <a:p>
          <a:endParaRPr lang="es-CO" sz="2400"/>
        </a:p>
      </dgm:t>
    </dgm:pt>
    <dgm:pt modelId="{97290EEC-A383-43CF-BE87-2ABE36C79C63}">
      <dgm:prSet phldrT="[Texto]" custT="1"/>
      <dgm:spPr/>
      <dgm:t>
        <a:bodyPr/>
        <a:lstStyle/>
        <a:p>
          <a:pPr algn="l"/>
          <a:endParaRPr lang="es-CO" sz="2400"/>
        </a:p>
      </dgm:t>
    </dgm:pt>
    <dgm:pt modelId="{3D8B339A-6E71-4DAC-AD17-9588E7CC6E50}" type="parTrans" cxnId="{F8E6D843-D5F8-4833-91B3-A541CA7D8D5C}">
      <dgm:prSet/>
      <dgm:spPr/>
      <dgm:t>
        <a:bodyPr/>
        <a:lstStyle/>
        <a:p>
          <a:endParaRPr lang="es-CO"/>
        </a:p>
      </dgm:t>
    </dgm:pt>
    <dgm:pt modelId="{EFA5BBF5-112A-419F-ABAD-2991C57C5500}" type="sibTrans" cxnId="{F8E6D843-D5F8-4833-91B3-A541CA7D8D5C}">
      <dgm:prSet/>
      <dgm:spPr/>
      <dgm:t>
        <a:bodyPr/>
        <a:lstStyle/>
        <a:p>
          <a:endParaRPr lang="es-CO"/>
        </a:p>
      </dgm:t>
    </dgm:pt>
    <dgm:pt modelId="{69DF5483-8D8A-419E-A6FC-4CD6901C01F3}" type="pres">
      <dgm:prSet presAssocID="{22E1A7FD-CABD-4511-95AA-2F4F5FD2A1BC}" presName="linear" presStyleCnt="0">
        <dgm:presLayoutVars>
          <dgm:animLvl val="lvl"/>
          <dgm:resizeHandles val="exact"/>
        </dgm:presLayoutVars>
      </dgm:prSet>
      <dgm:spPr/>
    </dgm:pt>
    <dgm:pt modelId="{3B845B20-3D57-49A3-9200-ECFA96A78D60}" type="pres">
      <dgm:prSet presAssocID="{A7D806B1-7950-4C6A-B66F-B3C8EFD71D07}" presName="parentText" presStyleLbl="node1" presStyleIdx="0" presStyleCnt="1" custScaleY="53593">
        <dgm:presLayoutVars>
          <dgm:chMax val="0"/>
          <dgm:bulletEnabled val="1"/>
        </dgm:presLayoutVars>
      </dgm:prSet>
      <dgm:spPr/>
    </dgm:pt>
    <dgm:pt modelId="{B9063364-FF22-4DEF-8487-A93A04ED4860}" type="pres">
      <dgm:prSet presAssocID="{A7D806B1-7950-4C6A-B66F-B3C8EFD71D07}" presName="childText" presStyleLbl="revTx" presStyleIdx="0" presStyleCnt="1" custScaleY="142488">
        <dgm:presLayoutVars>
          <dgm:bulletEnabled val="1"/>
        </dgm:presLayoutVars>
      </dgm:prSet>
      <dgm:spPr/>
    </dgm:pt>
  </dgm:ptLst>
  <dgm:cxnLst>
    <dgm:cxn modelId="{B1DCED02-3CF8-4935-BB07-B7D2E4D2619C}" srcId="{A7D806B1-7950-4C6A-B66F-B3C8EFD71D07}" destId="{6815D013-12E1-43DE-9043-2A22F7D18D50}" srcOrd="3" destOrd="0" parTransId="{C3CF1CF4-706B-427F-BA42-93C4215D7FB6}" sibTransId="{782264B6-0F66-47C4-948E-E895AA6E34FF}"/>
    <dgm:cxn modelId="{30F4BC13-4E4B-481D-BDEF-9996D0ED6038}" type="presOf" srcId="{97290EEC-A383-43CF-BE87-2ABE36C79C63}" destId="{B9063364-FF22-4DEF-8487-A93A04ED4860}" srcOrd="0" destOrd="0" presId="urn:microsoft.com/office/officeart/2005/8/layout/vList2"/>
    <dgm:cxn modelId="{FB170923-7138-48EE-974D-54532174F1DB}" srcId="{22E1A7FD-CABD-4511-95AA-2F4F5FD2A1BC}" destId="{A7D806B1-7950-4C6A-B66F-B3C8EFD71D07}" srcOrd="0" destOrd="0" parTransId="{946DA56E-79C6-4512-AD48-C70CD3D6A15A}" sibTransId="{B931B073-31AB-4D39-9542-57629155AE08}"/>
    <dgm:cxn modelId="{C5068163-5D6E-4F38-97C8-0030DF884511}" type="presOf" srcId="{6815D013-12E1-43DE-9043-2A22F7D18D50}" destId="{B9063364-FF22-4DEF-8487-A93A04ED4860}" srcOrd="0" destOrd="3" presId="urn:microsoft.com/office/officeart/2005/8/layout/vList2"/>
    <dgm:cxn modelId="{F8E6D843-D5F8-4833-91B3-A541CA7D8D5C}" srcId="{A7D806B1-7950-4C6A-B66F-B3C8EFD71D07}" destId="{97290EEC-A383-43CF-BE87-2ABE36C79C63}" srcOrd="0" destOrd="0" parTransId="{3D8B339A-6E71-4DAC-AD17-9588E7CC6E50}" sibTransId="{EFA5BBF5-112A-419F-ABAD-2991C57C5500}"/>
    <dgm:cxn modelId="{BC572D4E-B0A5-4187-BAED-AC5E37D390B4}" type="presOf" srcId="{A7D806B1-7950-4C6A-B66F-B3C8EFD71D07}" destId="{3B845B20-3D57-49A3-9200-ECFA96A78D60}" srcOrd="0" destOrd="0" presId="urn:microsoft.com/office/officeart/2005/8/layout/vList2"/>
    <dgm:cxn modelId="{02FB2551-97DF-4A97-8A9D-31143E9549EF}" srcId="{A7D806B1-7950-4C6A-B66F-B3C8EFD71D07}" destId="{8DDC894C-D7FC-4608-B3B4-855D5B8266AD}" srcOrd="1" destOrd="0" parTransId="{DABCB940-FC09-48B9-B04B-6358CA57396C}" sibTransId="{9AB95D4F-5F0B-4299-A2A8-F016B4A4EDFC}"/>
    <dgm:cxn modelId="{4EA54059-5895-4376-AC46-E9C955AC9D29}" srcId="{A7D806B1-7950-4C6A-B66F-B3C8EFD71D07}" destId="{608E886C-3DF9-4F0A-9A64-31582893EA4D}" srcOrd="2" destOrd="0" parTransId="{95DB5A5F-2AC5-4B62-A6B4-6941EA8BC874}" sibTransId="{B8E32EA5-628E-434F-80E6-FD1F536782E5}"/>
    <dgm:cxn modelId="{3409A07D-C5C9-4758-B73E-DE21B872637F}" type="presOf" srcId="{608E886C-3DF9-4F0A-9A64-31582893EA4D}" destId="{B9063364-FF22-4DEF-8487-A93A04ED4860}" srcOrd="0" destOrd="2" presId="urn:microsoft.com/office/officeart/2005/8/layout/vList2"/>
    <dgm:cxn modelId="{FFA59487-2BB1-49D7-A093-C0ED3F975E91}" type="presOf" srcId="{8DDC894C-D7FC-4608-B3B4-855D5B8266AD}" destId="{B9063364-FF22-4DEF-8487-A93A04ED4860}" srcOrd="0" destOrd="1" presId="urn:microsoft.com/office/officeart/2005/8/layout/vList2"/>
    <dgm:cxn modelId="{29CC0897-C8E4-495F-8D9D-B3671B3C57F1}" type="presOf" srcId="{22E1A7FD-CABD-4511-95AA-2F4F5FD2A1BC}" destId="{69DF5483-8D8A-419E-A6FC-4CD6901C01F3}" srcOrd="0" destOrd="0" presId="urn:microsoft.com/office/officeart/2005/8/layout/vList2"/>
    <dgm:cxn modelId="{64AE71EE-FF45-48A0-A706-4E2CC6078A51}" type="presParOf" srcId="{69DF5483-8D8A-419E-A6FC-4CD6901C01F3}" destId="{3B845B20-3D57-49A3-9200-ECFA96A78D60}" srcOrd="0" destOrd="0" presId="urn:microsoft.com/office/officeart/2005/8/layout/vList2"/>
    <dgm:cxn modelId="{40E37B46-6B1A-4AEB-AAD9-58C7B15A7B9C}" type="presParOf" srcId="{69DF5483-8D8A-419E-A6FC-4CD6901C01F3}" destId="{B9063364-FF22-4DEF-8487-A93A04ED4860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4D13FE7-FF7D-4B1F-BAD1-637D7E98ED67}" type="doc">
      <dgm:prSet loTypeId="urn:microsoft.com/office/officeart/2005/8/layout/hList7#1" loCatId="relationship" qsTypeId="urn:microsoft.com/office/officeart/2005/8/quickstyle/simple1" qsCatId="simple" csTypeId="urn:microsoft.com/office/officeart/2005/8/colors/colorful1" csCatId="colorful" phldr="1"/>
      <dgm:spPr/>
    </dgm:pt>
    <dgm:pt modelId="{15F23657-CE9E-4B7B-8BB9-4313F07B6DDE}">
      <dgm:prSet phldrT="[Texto]"/>
      <dgm:spPr/>
      <dgm:t>
        <a:bodyPr/>
        <a:lstStyle/>
        <a:p>
          <a:r>
            <a:rPr lang="es-CO"/>
            <a:t>PREVIOS</a:t>
          </a:r>
        </a:p>
        <a:p>
          <a:r>
            <a:rPr lang="es-CO"/>
            <a:t>(Antes de Habilitación)</a:t>
          </a:r>
        </a:p>
      </dgm:t>
    </dgm:pt>
    <dgm:pt modelId="{E57C8747-4D58-43E8-8306-871A56A51EBA}" type="parTrans" cxnId="{DC81FEDB-0688-4360-BC60-90621144C15E}">
      <dgm:prSet/>
      <dgm:spPr/>
      <dgm:t>
        <a:bodyPr/>
        <a:lstStyle/>
        <a:p>
          <a:endParaRPr lang="es-CO"/>
        </a:p>
      </dgm:t>
    </dgm:pt>
    <dgm:pt modelId="{91EB9E4E-0D76-450C-B02C-550F3D986842}" type="sibTrans" cxnId="{DC81FEDB-0688-4360-BC60-90621144C15E}">
      <dgm:prSet/>
      <dgm:spPr/>
      <dgm:t>
        <a:bodyPr/>
        <a:lstStyle/>
        <a:p>
          <a:endParaRPr lang="es-CO"/>
        </a:p>
      </dgm:t>
    </dgm:pt>
    <dgm:pt modelId="{FFE2F143-DD44-4AF8-A56C-0BFB4651C2C8}">
      <dgm:prSet phldrT="[Texto]"/>
      <dgm:spPr/>
      <dgm:t>
        <a:bodyPr/>
        <a:lstStyle/>
        <a:p>
          <a:r>
            <a:rPr lang="es-CO"/>
            <a:t>TODOS LOS SERVICIOS</a:t>
          </a:r>
        </a:p>
        <a:p>
          <a:r>
            <a:rPr lang="es-CO"/>
            <a:t>(Todos los prestadores)</a:t>
          </a:r>
        </a:p>
      </dgm:t>
    </dgm:pt>
    <dgm:pt modelId="{14E56AFB-2FF2-4BCC-A548-569D4C567843}" type="parTrans" cxnId="{4774C6FC-5D29-4AB5-9B1A-D7A156371144}">
      <dgm:prSet/>
      <dgm:spPr/>
      <dgm:t>
        <a:bodyPr/>
        <a:lstStyle/>
        <a:p>
          <a:endParaRPr lang="es-CO"/>
        </a:p>
      </dgm:t>
    </dgm:pt>
    <dgm:pt modelId="{70F4CBBD-52AF-4A48-8FAA-C0ADBD38C973}" type="sibTrans" cxnId="{4774C6FC-5D29-4AB5-9B1A-D7A156371144}">
      <dgm:prSet/>
      <dgm:spPr/>
      <dgm:t>
        <a:bodyPr/>
        <a:lstStyle/>
        <a:p>
          <a:endParaRPr lang="es-CO"/>
        </a:p>
      </dgm:t>
    </dgm:pt>
    <dgm:pt modelId="{01E46A95-1D6F-4CF1-B576-F28DEA823685}">
      <dgm:prSet phldrT="[Texto]"/>
      <dgm:spPr/>
      <dgm:t>
        <a:bodyPr/>
        <a:lstStyle/>
        <a:p>
          <a:r>
            <a:rPr lang="es-CO"/>
            <a:t>ESPECIFICOS PARA EL SERVICIO</a:t>
          </a:r>
        </a:p>
        <a:p>
          <a:r>
            <a:rPr lang="es-CO"/>
            <a:t>(Cada Servicio)</a:t>
          </a:r>
        </a:p>
      </dgm:t>
    </dgm:pt>
    <dgm:pt modelId="{00B6089C-1A21-438C-A7EC-F0BF7CDA7D6C}" type="parTrans" cxnId="{CF1DE907-0E99-46D8-8808-CE086D5BABB1}">
      <dgm:prSet/>
      <dgm:spPr/>
      <dgm:t>
        <a:bodyPr/>
        <a:lstStyle/>
        <a:p>
          <a:endParaRPr lang="es-CO"/>
        </a:p>
      </dgm:t>
    </dgm:pt>
    <dgm:pt modelId="{2CA55947-9611-4FD7-9FB9-3E52853A5F05}" type="sibTrans" cxnId="{CF1DE907-0E99-46D8-8808-CE086D5BABB1}">
      <dgm:prSet/>
      <dgm:spPr/>
      <dgm:t>
        <a:bodyPr/>
        <a:lstStyle/>
        <a:p>
          <a:endParaRPr lang="es-CO"/>
        </a:p>
      </dgm:t>
    </dgm:pt>
    <dgm:pt modelId="{1DA27A8C-09DF-4B6D-ACB3-43B24DD7D3AD}" type="pres">
      <dgm:prSet presAssocID="{04D13FE7-FF7D-4B1F-BAD1-637D7E98ED67}" presName="Name0" presStyleCnt="0">
        <dgm:presLayoutVars>
          <dgm:dir/>
          <dgm:resizeHandles val="exact"/>
        </dgm:presLayoutVars>
      </dgm:prSet>
      <dgm:spPr/>
    </dgm:pt>
    <dgm:pt modelId="{8754F902-2EFB-4EE6-97E0-14D04C65AD20}" type="pres">
      <dgm:prSet presAssocID="{04D13FE7-FF7D-4B1F-BAD1-637D7E98ED67}" presName="fgShape" presStyleLbl="fgShp" presStyleIdx="0" presStyleCnt="1"/>
      <dgm:spPr/>
    </dgm:pt>
    <dgm:pt modelId="{45623304-B201-47E6-9C00-407919203A55}" type="pres">
      <dgm:prSet presAssocID="{04D13FE7-FF7D-4B1F-BAD1-637D7E98ED67}" presName="linComp" presStyleCnt="0"/>
      <dgm:spPr/>
    </dgm:pt>
    <dgm:pt modelId="{039C1A85-2148-4440-9C20-29BFD4302227}" type="pres">
      <dgm:prSet presAssocID="{15F23657-CE9E-4B7B-8BB9-4313F07B6DDE}" presName="compNode" presStyleCnt="0"/>
      <dgm:spPr/>
    </dgm:pt>
    <dgm:pt modelId="{FD3B1B02-844A-4F65-B510-0C3AC0ACAD43}" type="pres">
      <dgm:prSet presAssocID="{15F23657-CE9E-4B7B-8BB9-4313F07B6DDE}" presName="bkgdShape" presStyleLbl="node1" presStyleIdx="0" presStyleCnt="3"/>
      <dgm:spPr/>
    </dgm:pt>
    <dgm:pt modelId="{5670B67B-FD0C-45EE-8DC7-96DF2C0E9A8C}" type="pres">
      <dgm:prSet presAssocID="{15F23657-CE9E-4B7B-8BB9-4313F07B6DDE}" presName="nodeTx" presStyleLbl="node1" presStyleIdx="0" presStyleCnt="3">
        <dgm:presLayoutVars>
          <dgm:bulletEnabled val="1"/>
        </dgm:presLayoutVars>
      </dgm:prSet>
      <dgm:spPr/>
    </dgm:pt>
    <dgm:pt modelId="{F4FE7B5E-A7F9-418F-85FA-CC19762AAE36}" type="pres">
      <dgm:prSet presAssocID="{15F23657-CE9E-4B7B-8BB9-4313F07B6DDE}" presName="invisiNode" presStyleLbl="node1" presStyleIdx="0" presStyleCnt="3"/>
      <dgm:spPr/>
    </dgm:pt>
    <dgm:pt modelId="{557D0DB8-AD50-431D-8026-969ED96A92A3}" type="pres">
      <dgm:prSet presAssocID="{15F23657-CE9E-4B7B-8BB9-4313F07B6DDE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5DC2A40-7A08-4E11-BA9F-8562AC2C18ED}" type="pres">
      <dgm:prSet presAssocID="{91EB9E4E-0D76-450C-B02C-550F3D986842}" presName="sibTrans" presStyleLbl="sibTrans2D1" presStyleIdx="0" presStyleCnt="0"/>
      <dgm:spPr/>
    </dgm:pt>
    <dgm:pt modelId="{0A89FF58-3936-4507-AC3B-9A6AA94BBBD1}" type="pres">
      <dgm:prSet presAssocID="{FFE2F143-DD44-4AF8-A56C-0BFB4651C2C8}" presName="compNode" presStyleCnt="0"/>
      <dgm:spPr/>
    </dgm:pt>
    <dgm:pt modelId="{365D7A97-A2C8-4AD7-89F1-49677C02DEA2}" type="pres">
      <dgm:prSet presAssocID="{FFE2F143-DD44-4AF8-A56C-0BFB4651C2C8}" presName="bkgdShape" presStyleLbl="node1" presStyleIdx="1" presStyleCnt="3"/>
      <dgm:spPr/>
    </dgm:pt>
    <dgm:pt modelId="{C77FCB85-CD9D-44A2-A050-8CAD6975FD07}" type="pres">
      <dgm:prSet presAssocID="{FFE2F143-DD44-4AF8-A56C-0BFB4651C2C8}" presName="nodeTx" presStyleLbl="node1" presStyleIdx="1" presStyleCnt="3">
        <dgm:presLayoutVars>
          <dgm:bulletEnabled val="1"/>
        </dgm:presLayoutVars>
      </dgm:prSet>
      <dgm:spPr/>
    </dgm:pt>
    <dgm:pt modelId="{495E6A87-6310-4838-9CD8-89E692C9CB7E}" type="pres">
      <dgm:prSet presAssocID="{FFE2F143-DD44-4AF8-A56C-0BFB4651C2C8}" presName="invisiNode" presStyleLbl="node1" presStyleIdx="1" presStyleCnt="3"/>
      <dgm:spPr/>
    </dgm:pt>
    <dgm:pt modelId="{69236819-3D58-4640-B64B-A2C9BBFC4577}" type="pres">
      <dgm:prSet presAssocID="{FFE2F143-DD44-4AF8-A56C-0BFB4651C2C8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6BED34A-E53D-44F2-8445-4098665EC5A0}" type="pres">
      <dgm:prSet presAssocID="{70F4CBBD-52AF-4A48-8FAA-C0ADBD38C973}" presName="sibTrans" presStyleLbl="sibTrans2D1" presStyleIdx="0" presStyleCnt="0"/>
      <dgm:spPr/>
    </dgm:pt>
    <dgm:pt modelId="{09F87770-7253-46FF-AAE0-6AFC6F4ECFF3}" type="pres">
      <dgm:prSet presAssocID="{01E46A95-1D6F-4CF1-B576-F28DEA823685}" presName="compNode" presStyleCnt="0"/>
      <dgm:spPr/>
    </dgm:pt>
    <dgm:pt modelId="{51375074-8386-43F8-8835-C3D72EA7AD20}" type="pres">
      <dgm:prSet presAssocID="{01E46A95-1D6F-4CF1-B576-F28DEA823685}" presName="bkgdShape" presStyleLbl="node1" presStyleIdx="2" presStyleCnt="3"/>
      <dgm:spPr/>
    </dgm:pt>
    <dgm:pt modelId="{239D5B89-2745-4990-9DF9-9D033F2AC734}" type="pres">
      <dgm:prSet presAssocID="{01E46A95-1D6F-4CF1-B576-F28DEA823685}" presName="nodeTx" presStyleLbl="node1" presStyleIdx="2" presStyleCnt="3">
        <dgm:presLayoutVars>
          <dgm:bulletEnabled val="1"/>
        </dgm:presLayoutVars>
      </dgm:prSet>
      <dgm:spPr/>
    </dgm:pt>
    <dgm:pt modelId="{2813F297-1FA2-4F39-BAEE-FE1845852360}" type="pres">
      <dgm:prSet presAssocID="{01E46A95-1D6F-4CF1-B576-F28DEA823685}" presName="invisiNode" presStyleLbl="node1" presStyleIdx="2" presStyleCnt="3"/>
      <dgm:spPr/>
    </dgm:pt>
    <dgm:pt modelId="{AD9B1E76-194D-40C9-B57A-D924D021D3EB}" type="pres">
      <dgm:prSet presAssocID="{01E46A95-1D6F-4CF1-B576-F28DEA823685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CF1DE907-0E99-46D8-8808-CE086D5BABB1}" srcId="{04D13FE7-FF7D-4B1F-BAD1-637D7E98ED67}" destId="{01E46A95-1D6F-4CF1-B576-F28DEA823685}" srcOrd="2" destOrd="0" parTransId="{00B6089C-1A21-438C-A7EC-F0BF7CDA7D6C}" sibTransId="{2CA55947-9611-4FD7-9FB9-3E52853A5F05}"/>
    <dgm:cxn modelId="{0919801C-C939-4890-A5EF-B561C0D29FAA}" type="presOf" srcId="{01E46A95-1D6F-4CF1-B576-F28DEA823685}" destId="{51375074-8386-43F8-8835-C3D72EA7AD20}" srcOrd="0" destOrd="0" presId="urn:microsoft.com/office/officeart/2005/8/layout/hList7#1"/>
    <dgm:cxn modelId="{A2191B23-3AE7-4027-8A70-00DAC3D0D721}" type="presOf" srcId="{01E46A95-1D6F-4CF1-B576-F28DEA823685}" destId="{239D5B89-2745-4990-9DF9-9D033F2AC734}" srcOrd="1" destOrd="0" presId="urn:microsoft.com/office/officeart/2005/8/layout/hList7#1"/>
    <dgm:cxn modelId="{6F166724-D6F9-4C0C-ABD7-45462A8187D4}" type="presOf" srcId="{FFE2F143-DD44-4AF8-A56C-0BFB4651C2C8}" destId="{365D7A97-A2C8-4AD7-89F1-49677C02DEA2}" srcOrd="0" destOrd="0" presId="urn:microsoft.com/office/officeart/2005/8/layout/hList7#1"/>
    <dgm:cxn modelId="{83CD062F-5FFE-4600-82E3-303E02812A4D}" type="presOf" srcId="{15F23657-CE9E-4B7B-8BB9-4313F07B6DDE}" destId="{5670B67B-FD0C-45EE-8DC7-96DF2C0E9A8C}" srcOrd="1" destOrd="0" presId="urn:microsoft.com/office/officeart/2005/8/layout/hList7#1"/>
    <dgm:cxn modelId="{D86AEA42-13D8-4DA1-92C8-8824CEC13AB1}" type="presOf" srcId="{91EB9E4E-0D76-450C-B02C-550F3D986842}" destId="{65DC2A40-7A08-4E11-BA9F-8562AC2C18ED}" srcOrd="0" destOrd="0" presId="urn:microsoft.com/office/officeart/2005/8/layout/hList7#1"/>
    <dgm:cxn modelId="{42386A4A-4EEE-4D4E-8EBF-4A59CA1C2C6B}" type="presOf" srcId="{04D13FE7-FF7D-4B1F-BAD1-637D7E98ED67}" destId="{1DA27A8C-09DF-4B6D-ACB3-43B24DD7D3AD}" srcOrd="0" destOrd="0" presId="urn:microsoft.com/office/officeart/2005/8/layout/hList7#1"/>
    <dgm:cxn modelId="{A1E5824E-DDFD-4340-93D6-9BE88C9F96DD}" type="presOf" srcId="{70F4CBBD-52AF-4A48-8FAA-C0ADBD38C973}" destId="{16BED34A-E53D-44F2-8445-4098665EC5A0}" srcOrd="0" destOrd="0" presId="urn:microsoft.com/office/officeart/2005/8/layout/hList7#1"/>
    <dgm:cxn modelId="{397C8FAE-F9D9-4AA1-AB81-B838CF6E2CF6}" type="presOf" srcId="{FFE2F143-DD44-4AF8-A56C-0BFB4651C2C8}" destId="{C77FCB85-CD9D-44A2-A050-8CAD6975FD07}" srcOrd="1" destOrd="0" presId="urn:microsoft.com/office/officeart/2005/8/layout/hList7#1"/>
    <dgm:cxn modelId="{222414CC-FAAD-4626-B3B8-BAAA87997140}" type="presOf" srcId="{15F23657-CE9E-4B7B-8BB9-4313F07B6DDE}" destId="{FD3B1B02-844A-4F65-B510-0C3AC0ACAD43}" srcOrd="0" destOrd="0" presId="urn:microsoft.com/office/officeart/2005/8/layout/hList7#1"/>
    <dgm:cxn modelId="{DC81FEDB-0688-4360-BC60-90621144C15E}" srcId="{04D13FE7-FF7D-4B1F-BAD1-637D7E98ED67}" destId="{15F23657-CE9E-4B7B-8BB9-4313F07B6DDE}" srcOrd="0" destOrd="0" parTransId="{E57C8747-4D58-43E8-8306-871A56A51EBA}" sibTransId="{91EB9E4E-0D76-450C-B02C-550F3D986842}"/>
    <dgm:cxn modelId="{4774C6FC-5D29-4AB5-9B1A-D7A156371144}" srcId="{04D13FE7-FF7D-4B1F-BAD1-637D7E98ED67}" destId="{FFE2F143-DD44-4AF8-A56C-0BFB4651C2C8}" srcOrd="1" destOrd="0" parTransId="{14E56AFB-2FF2-4BCC-A548-569D4C567843}" sibTransId="{70F4CBBD-52AF-4A48-8FAA-C0ADBD38C973}"/>
    <dgm:cxn modelId="{28CD7057-7B74-4DAE-B494-D187F2883525}" type="presParOf" srcId="{1DA27A8C-09DF-4B6D-ACB3-43B24DD7D3AD}" destId="{8754F902-2EFB-4EE6-97E0-14D04C65AD20}" srcOrd="0" destOrd="0" presId="urn:microsoft.com/office/officeart/2005/8/layout/hList7#1"/>
    <dgm:cxn modelId="{EC929091-2204-460F-9FC7-8DF05667D5C6}" type="presParOf" srcId="{1DA27A8C-09DF-4B6D-ACB3-43B24DD7D3AD}" destId="{45623304-B201-47E6-9C00-407919203A55}" srcOrd="1" destOrd="0" presId="urn:microsoft.com/office/officeart/2005/8/layout/hList7#1"/>
    <dgm:cxn modelId="{D6369405-3AE0-4396-B252-AD49250C3C30}" type="presParOf" srcId="{45623304-B201-47E6-9C00-407919203A55}" destId="{039C1A85-2148-4440-9C20-29BFD4302227}" srcOrd="0" destOrd="0" presId="urn:microsoft.com/office/officeart/2005/8/layout/hList7#1"/>
    <dgm:cxn modelId="{0E7FC23B-7044-4045-B98B-1A164B21ABB9}" type="presParOf" srcId="{039C1A85-2148-4440-9C20-29BFD4302227}" destId="{FD3B1B02-844A-4F65-B510-0C3AC0ACAD43}" srcOrd="0" destOrd="0" presId="urn:microsoft.com/office/officeart/2005/8/layout/hList7#1"/>
    <dgm:cxn modelId="{ACE969B0-0C07-4A58-A188-822DC470764F}" type="presParOf" srcId="{039C1A85-2148-4440-9C20-29BFD4302227}" destId="{5670B67B-FD0C-45EE-8DC7-96DF2C0E9A8C}" srcOrd="1" destOrd="0" presId="urn:microsoft.com/office/officeart/2005/8/layout/hList7#1"/>
    <dgm:cxn modelId="{A4FE9B54-9E0B-4764-A727-F8F0EDBDF771}" type="presParOf" srcId="{039C1A85-2148-4440-9C20-29BFD4302227}" destId="{F4FE7B5E-A7F9-418F-85FA-CC19762AAE36}" srcOrd="2" destOrd="0" presId="urn:microsoft.com/office/officeart/2005/8/layout/hList7#1"/>
    <dgm:cxn modelId="{023F9D53-1035-4847-8928-8670203A203E}" type="presParOf" srcId="{039C1A85-2148-4440-9C20-29BFD4302227}" destId="{557D0DB8-AD50-431D-8026-969ED96A92A3}" srcOrd="3" destOrd="0" presId="urn:microsoft.com/office/officeart/2005/8/layout/hList7#1"/>
    <dgm:cxn modelId="{7F230F5C-B0D5-4078-B443-28D614818479}" type="presParOf" srcId="{45623304-B201-47E6-9C00-407919203A55}" destId="{65DC2A40-7A08-4E11-BA9F-8562AC2C18ED}" srcOrd="1" destOrd="0" presId="urn:microsoft.com/office/officeart/2005/8/layout/hList7#1"/>
    <dgm:cxn modelId="{F5A0B881-4F40-4E3C-AE95-142888291A70}" type="presParOf" srcId="{45623304-B201-47E6-9C00-407919203A55}" destId="{0A89FF58-3936-4507-AC3B-9A6AA94BBBD1}" srcOrd="2" destOrd="0" presId="urn:microsoft.com/office/officeart/2005/8/layout/hList7#1"/>
    <dgm:cxn modelId="{A8DE1BF9-9E18-46EA-8809-E675D1CBCE81}" type="presParOf" srcId="{0A89FF58-3936-4507-AC3B-9A6AA94BBBD1}" destId="{365D7A97-A2C8-4AD7-89F1-49677C02DEA2}" srcOrd="0" destOrd="0" presId="urn:microsoft.com/office/officeart/2005/8/layout/hList7#1"/>
    <dgm:cxn modelId="{FE825C09-292F-46F6-9822-C6AAAF2B6E3C}" type="presParOf" srcId="{0A89FF58-3936-4507-AC3B-9A6AA94BBBD1}" destId="{C77FCB85-CD9D-44A2-A050-8CAD6975FD07}" srcOrd="1" destOrd="0" presId="urn:microsoft.com/office/officeart/2005/8/layout/hList7#1"/>
    <dgm:cxn modelId="{FBF057A5-6089-497B-A62C-51E0D3AB52C2}" type="presParOf" srcId="{0A89FF58-3936-4507-AC3B-9A6AA94BBBD1}" destId="{495E6A87-6310-4838-9CD8-89E692C9CB7E}" srcOrd="2" destOrd="0" presId="urn:microsoft.com/office/officeart/2005/8/layout/hList7#1"/>
    <dgm:cxn modelId="{F423DFDE-A198-4A24-95F4-829086C40135}" type="presParOf" srcId="{0A89FF58-3936-4507-AC3B-9A6AA94BBBD1}" destId="{69236819-3D58-4640-B64B-A2C9BBFC4577}" srcOrd="3" destOrd="0" presId="urn:microsoft.com/office/officeart/2005/8/layout/hList7#1"/>
    <dgm:cxn modelId="{64E7ADF4-33C8-49FA-9FF6-CB88A7F9EFF1}" type="presParOf" srcId="{45623304-B201-47E6-9C00-407919203A55}" destId="{16BED34A-E53D-44F2-8445-4098665EC5A0}" srcOrd="3" destOrd="0" presId="urn:microsoft.com/office/officeart/2005/8/layout/hList7#1"/>
    <dgm:cxn modelId="{84C8642E-7B70-4FCA-8D9A-EAB2876541AA}" type="presParOf" srcId="{45623304-B201-47E6-9C00-407919203A55}" destId="{09F87770-7253-46FF-AAE0-6AFC6F4ECFF3}" srcOrd="4" destOrd="0" presId="urn:microsoft.com/office/officeart/2005/8/layout/hList7#1"/>
    <dgm:cxn modelId="{D3CDEFAC-9F3D-4838-A515-ACFD4117691D}" type="presParOf" srcId="{09F87770-7253-46FF-AAE0-6AFC6F4ECFF3}" destId="{51375074-8386-43F8-8835-C3D72EA7AD20}" srcOrd="0" destOrd="0" presId="urn:microsoft.com/office/officeart/2005/8/layout/hList7#1"/>
    <dgm:cxn modelId="{EE1FE152-2770-4AAF-850F-CF702EDCC82B}" type="presParOf" srcId="{09F87770-7253-46FF-AAE0-6AFC6F4ECFF3}" destId="{239D5B89-2745-4990-9DF9-9D033F2AC734}" srcOrd="1" destOrd="0" presId="urn:microsoft.com/office/officeart/2005/8/layout/hList7#1"/>
    <dgm:cxn modelId="{199BD4BE-DA46-4EB2-BB91-0CB3B8752D0D}" type="presParOf" srcId="{09F87770-7253-46FF-AAE0-6AFC6F4ECFF3}" destId="{2813F297-1FA2-4F39-BAEE-FE1845852360}" srcOrd="2" destOrd="0" presId="urn:microsoft.com/office/officeart/2005/8/layout/hList7#1"/>
    <dgm:cxn modelId="{BCF56B34-8AD1-4A4D-B446-844E6BA4FAD1}" type="presParOf" srcId="{09F87770-7253-46FF-AAE0-6AFC6F4ECFF3}" destId="{AD9B1E76-194D-40C9-B57A-D924D021D3EB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BB13319-DAFC-4FBB-8303-BE6DB0D8C7F4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DFB79340-6A07-43CD-9166-466875A8710A}">
      <dgm:prSet phldrT="[Texto]"/>
      <dgm:spPr/>
      <dgm:t>
        <a:bodyPr/>
        <a:lstStyle/>
        <a:p>
          <a:r>
            <a:rPr lang="es-CO"/>
            <a:t>Instituciones Prestadoras de Servicios de Salud IPS</a:t>
          </a:r>
        </a:p>
      </dgm:t>
    </dgm:pt>
    <dgm:pt modelId="{37E01BD0-E90C-497B-95D5-C941C3ED1A38}" type="parTrans" cxnId="{983F0E43-7BD3-4C4D-AE4C-23F8A5178FC3}">
      <dgm:prSet/>
      <dgm:spPr/>
      <dgm:t>
        <a:bodyPr/>
        <a:lstStyle/>
        <a:p>
          <a:endParaRPr lang="es-CO"/>
        </a:p>
      </dgm:t>
    </dgm:pt>
    <dgm:pt modelId="{9B8D38F6-D726-46D3-804E-8D21EDF1CBDF}" type="sibTrans" cxnId="{983F0E43-7BD3-4C4D-AE4C-23F8A5178FC3}">
      <dgm:prSet/>
      <dgm:spPr/>
      <dgm:t>
        <a:bodyPr/>
        <a:lstStyle/>
        <a:p>
          <a:endParaRPr lang="es-CO"/>
        </a:p>
      </dgm:t>
    </dgm:pt>
    <dgm:pt modelId="{57175F51-C304-48E9-95DA-D2A6E1B6E223}">
      <dgm:prSet phldrT="[Texto]"/>
      <dgm:spPr/>
      <dgm:t>
        <a:bodyPr/>
        <a:lstStyle/>
        <a:p>
          <a:r>
            <a:rPr lang="es-CO"/>
            <a:t>Profesionales Independiente</a:t>
          </a:r>
        </a:p>
      </dgm:t>
    </dgm:pt>
    <dgm:pt modelId="{7A330674-1C76-4ED8-A08F-964F050EB6C7}" type="parTrans" cxnId="{1567A9ED-2FFE-455D-BB6A-677FB3E297BD}">
      <dgm:prSet/>
      <dgm:spPr/>
      <dgm:t>
        <a:bodyPr/>
        <a:lstStyle/>
        <a:p>
          <a:endParaRPr lang="es-CO"/>
        </a:p>
      </dgm:t>
    </dgm:pt>
    <dgm:pt modelId="{56E21503-71FD-4A62-90FA-E976BFFCB326}" type="sibTrans" cxnId="{1567A9ED-2FFE-455D-BB6A-677FB3E297BD}">
      <dgm:prSet/>
      <dgm:spPr/>
      <dgm:t>
        <a:bodyPr/>
        <a:lstStyle/>
        <a:p>
          <a:endParaRPr lang="es-CO"/>
        </a:p>
      </dgm:t>
    </dgm:pt>
    <dgm:pt modelId="{F89EC4D4-D63D-4EF1-8B22-1D810540475F}">
      <dgm:prSet phldrT="[Texto]"/>
      <dgm:spPr/>
      <dgm:t>
        <a:bodyPr/>
        <a:lstStyle/>
        <a:p>
          <a:r>
            <a:rPr lang="es-CO"/>
            <a:t>Entidades con Objeto Social Diferente</a:t>
          </a:r>
        </a:p>
      </dgm:t>
    </dgm:pt>
    <dgm:pt modelId="{487FAABD-47B4-4CC2-9076-F4EA155031BF}" type="parTrans" cxnId="{AB7AD6F9-3F63-48F5-9683-DF517423F473}">
      <dgm:prSet/>
      <dgm:spPr/>
      <dgm:t>
        <a:bodyPr/>
        <a:lstStyle/>
        <a:p>
          <a:endParaRPr lang="es-CO"/>
        </a:p>
      </dgm:t>
    </dgm:pt>
    <dgm:pt modelId="{DEB05D6F-0E8F-461A-8A10-B0BC0ACECF22}" type="sibTrans" cxnId="{AB7AD6F9-3F63-48F5-9683-DF517423F473}">
      <dgm:prSet/>
      <dgm:spPr/>
      <dgm:t>
        <a:bodyPr/>
        <a:lstStyle/>
        <a:p>
          <a:endParaRPr lang="es-CO"/>
        </a:p>
      </dgm:t>
    </dgm:pt>
    <dgm:pt modelId="{4045A6B7-BE27-4DF9-ABE3-B98D0A7CCB6D}">
      <dgm:prSet/>
      <dgm:spPr/>
      <dgm:t>
        <a:bodyPr/>
        <a:lstStyle/>
        <a:p>
          <a:r>
            <a:rPr lang="es-CO"/>
            <a:t>Empresas de Transporte Asistencial de Pacientes</a:t>
          </a:r>
        </a:p>
      </dgm:t>
    </dgm:pt>
    <dgm:pt modelId="{D347DE74-1796-4927-BF84-2A4A82565A1A}" type="parTrans" cxnId="{4859A747-293A-49D7-81BE-5ACC66300B6E}">
      <dgm:prSet/>
      <dgm:spPr/>
      <dgm:t>
        <a:bodyPr/>
        <a:lstStyle/>
        <a:p>
          <a:endParaRPr lang="es-CO"/>
        </a:p>
      </dgm:t>
    </dgm:pt>
    <dgm:pt modelId="{E9C0F980-2242-47CB-94EA-9229B0A740AC}" type="sibTrans" cxnId="{4859A747-293A-49D7-81BE-5ACC66300B6E}">
      <dgm:prSet/>
      <dgm:spPr/>
      <dgm:t>
        <a:bodyPr/>
        <a:lstStyle/>
        <a:p>
          <a:endParaRPr lang="es-CO"/>
        </a:p>
      </dgm:t>
    </dgm:pt>
    <dgm:pt modelId="{5B81C149-5208-4498-BBE8-AADF9CEE14CD}" type="pres">
      <dgm:prSet presAssocID="{5BB13319-DAFC-4FBB-8303-BE6DB0D8C7F4}" presName="Name0" presStyleCnt="0">
        <dgm:presLayoutVars>
          <dgm:dir/>
          <dgm:resizeHandles val="exact"/>
        </dgm:presLayoutVars>
      </dgm:prSet>
      <dgm:spPr/>
    </dgm:pt>
    <dgm:pt modelId="{929FBFF0-D0E7-4D4E-9182-12DF9CD255DB}" type="pres">
      <dgm:prSet presAssocID="{DFB79340-6A07-43CD-9166-466875A8710A}" presName="composite" presStyleCnt="0"/>
      <dgm:spPr/>
    </dgm:pt>
    <dgm:pt modelId="{06133233-D84F-4B6A-9B6C-0127C3302AD4}" type="pres">
      <dgm:prSet presAssocID="{DFB79340-6A07-43CD-9166-466875A8710A}" presName="rect1" presStyleLbl="trAlignAcc1" presStyleIdx="0" presStyleCnt="4">
        <dgm:presLayoutVars>
          <dgm:bulletEnabled val="1"/>
        </dgm:presLayoutVars>
      </dgm:prSet>
      <dgm:spPr/>
    </dgm:pt>
    <dgm:pt modelId="{20DD44DA-98CA-4C71-8B36-4CF476484D28}" type="pres">
      <dgm:prSet presAssocID="{DFB79340-6A07-43CD-9166-466875A8710A}" presName="rect2" presStyleLbl="fgImgPlace1" presStyleIdx="0" presStyleCnt="4" custScaleX="181250" custLinFactNeighborX="-55819" custLinFactNeighborY="-1545"/>
      <dgm:spPr>
        <a:blipFill rotWithShape="1">
          <a:blip xmlns:r="http://schemas.openxmlformats.org/officeDocument/2006/relationships" r:embed="rId1"/>
          <a:srcRect/>
          <a:stretch>
            <a:fillRect l="-95000" r="-95000"/>
          </a:stretch>
        </a:blipFill>
      </dgm:spPr>
    </dgm:pt>
    <dgm:pt modelId="{D4F28866-A200-4E57-B4F5-C4DBAC33A33F}" type="pres">
      <dgm:prSet presAssocID="{9B8D38F6-D726-46D3-804E-8D21EDF1CBDF}" presName="sibTrans" presStyleCnt="0"/>
      <dgm:spPr/>
    </dgm:pt>
    <dgm:pt modelId="{816D9ED7-95DB-4A0C-BF73-8B185F104B73}" type="pres">
      <dgm:prSet presAssocID="{57175F51-C304-48E9-95DA-D2A6E1B6E223}" presName="composite" presStyleCnt="0"/>
      <dgm:spPr/>
    </dgm:pt>
    <dgm:pt modelId="{0889B0EA-0EA3-4DB2-85AD-00661ECE1899}" type="pres">
      <dgm:prSet presAssocID="{57175F51-C304-48E9-95DA-D2A6E1B6E223}" presName="rect1" presStyleLbl="trAlignAcc1" presStyleIdx="1" presStyleCnt="4">
        <dgm:presLayoutVars>
          <dgm:bulletEnabled val="1"/>
        </dgm:presLayoutVars>
      </dgm:prSet>
      <dgm:spPr/>
    </dgm:pt>
    <dgm:pt modelId="{3DFEEDCA-6720-4C90-B352-F8067D18E40F}" type="pres">
      <dgm:prSet presAssocID="{57175F51-C304-48E9-95DA-D2A6E1B6E223}" presName="rect2" presStyleLbl="fgImgPlace1" presStyleIdx="1" presStyleCnt="4"/>
      <dgm:spPr>
        <a:blipFill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>
            <a:fillRect l="-83000" r="-83000"/>
          </a:stretch>
        </a:blipFill>
      </dgm:spPr>
    </dgm:pt>
    <dgm:pt modelId="{A2D704FC-E8AB-465E-A408-A7A5941F2427}" type="pres">
      <dgm:prSet presAssocID="{56E21503-71FD-4A62-90FA-E976BFFCB326}" presName="sibTrans" presStyleCnt="0"/>
      <dgm:spPr/>
    </dgm:pt>
    <dgm:pt modelId="{69DDF893-A5D9-44DD-B04A-B02474E3FEE7}" type="pres">
      <dgm:prSet presAssocID="{F89EC4D4-D63D-4EF1-8B22-1D810540475F}" presName="composite" presStyleCnt="0"/>
      <dgm:spPr/>
    </dgm:pt>
    <dgm:pt modelId="{E00C329B-E627-472D-8024-3EBF50B1D471}" type="pres">
      <dgm:prSet presAssocID="{F89EC4D4-D63D-4EF1-8B22-1D810540475F}" presName="rect1" presStyleLbl="trAlignAcc1" presStyleIdx="2" presStyleCnt="4">
        <dgm:presLayoutVars>
          <dgm:bulletEnabled val="1"/>
        </dgm:presLayoutVars>
      </dgm:prSet>
      <dgm:spPr/>
    </dgm:pt>
    <dgm:pt modelId="{4D080049-7579-4594-8E00-E5CBC8BD27FC}" type="pres">
      <dgm:prSet presAssocID="{F89EC4D4-D63D-4EF1-8B22-1D810540475F}" presName="rect2" presStyleLbl="fgImgPlace1" presStyleIdx="2" presStyleCnt="4" custScaleX="196198" custLinFactNeighborX="-52082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Aula de clases con relleno sólido"/>
        </a:ext>
      </dgm:extLst>
    </dgm:pt>
    <dgm:pt modelId="{BEBFC22D-4473-466F-B5CA-5F27A406FBEA}" type="pres">
      <dgm:prSet presAssocID="{DEB05D6F-0E8F-461A-8A10-B0BC0ACECF22}" presName="sibTrans" presStyleCnt="0"/>
      <dgm:spPr/>
    </dgm:pt>
    <dgm:pt modelId="{505B183A-5D28-4289-A508-7C75694A970D}" type="pres">
      <dgm:prSet presAssocID="{4045A6B7-BE27-4DF9-ABE3-B98D0A7CCB6D}" presName="composite" presStyleCnt="0"/>
      <dgm:spPr/>
    </dgm:pt>
    <dgm:pt modelId="{56A54B75-A76F-4D0E-BEFC-EC350A1017CB}" type="pres">
      <dgm:prSet presAssocID="{4045A6B7-BE27-4DF9-ABE3-B98D0A7CCB6D}" presName="rect1" presStyleLbl="trAlignAcc1" presStyleIdx="3" presStyleCnt="4">
        <dgm:presLayoutVars>
          <dgm:bulletEnabled val="1"/>
        </dgm:presLayoutVars>
      </dgm:prSet>
      <dgm:spPr/>
    </dgm:pt>
    <dgm:pt modelId="{57A67390-BA7C-40D3-B748-2A78ED25FD8B}" type="pres">
      <dgm:prSet presAssocID="{4045A6B7-BE27-4DF9-ABE3-B98D0A7CCB6D}" presName="rect2" presStyleLbl="fgImgPlace1" presStyleIdx="3" presStyleCnt="4" custScaleX="232045" custLinFactNeighborX="-66113" custLinFactNeighborY="23832"/>
      <dgm:spPr>
        <a:blipFill rotWithShape="1"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</dgm:spPr>
    </dgm:pt>
  </dgm:ptLst>
  <dgm:cxnLst>
    <dgm:cxn modelId="{D5559F0E-97F0-4186-B6DE-4C0346D01EEA}" type="presOf" srcId="{5BB13319-DAFC-4FBB-8303-BE6DB0D8C7F4}" destId="{5B81C149-5208-4498-BBE8-AADF9CEE14CD}" srcOrd="0" destOrd="0" presId="urn:microsoft.com/office/officeart/2008/layout/PictureStrips"/>
    <dgm:cxn modelId="{892F863B-7919-4F77-94FA-D6B0AA840F95}" type="presOf" srcId="{4045A6B7-BE27-4DF9-ABE3-B98D0A7CCB6D}" destId="{56A54B75-A76F-4D0E-BEFC-EC350A1017CB}" srcOrd="0" destOrd="0" presId="urn:microsoft.com/office/officeart/2008/layout/PictureStrips"/>
    <dgm:cxn modelId="{983F0E43-7BD3-4C4D-AE4C-23F8A5178FC3}" srcId="{5BB13319-DAFC-4FBB-8303-BE6DB0D8C7F4}" destId="{DFB79340-6A07-43CD-9166-466875A8710A}" srcOrd="0" destOrd="0" parTransId="{37E01BD0-E90C-497B-95D5-C941C3ED1A38}" sibTransId="{9B8D38F6-D726-46D3-804E-8D21EDF1CBDF}"/>
    <dgm:cxn modelId="{4859A747-293A-49D7-81BE-5ACC66300B6E}" srcId="{5BB13319-DAFC-4FBB-8303-BE6DB0D8C7F4}" destId="{4045A6B7-BE27-4DF9-ABE3-B98D0A7CCB6D}" srcOrd="3" destOrd="0" parTransId="{D347DE74-1796-4927-BF84-2A4A82565A1A}" sibTransId="{E9C0F980-2242-47CB-94EA-9229B0A740AC}"/>
    <dgm:cxn modelId="{2440AE68-B89D-4F31-AD52-845969EF11A4}" type="presOf" srcId="{57175F51-C304-48E9-95DA-D2A6E1B6E223}" destId="{0889B0EA-0EA3-4DB2-85AD-00661ECE1899}" srcOrd="0" destOrd="0" presId="urn:microsoft.com/office/officeart/2008/layout/PictureStrips"/>
    <dgm:cxn modelId="{2A891576-E3C7-483D-8835-9CB2543F1451}" type="presOf" srcId="{F89EC4D4-D63D-4EF1-8B22-1D810540475F}" destId="{E00C329B-E627-472D-8024-3EBF50B1D471}" srcOrd="0" destOrd="0" presId="urn:microsoft.com/office/officeart/2008/layout/PictureStrips"/>
    <dgm:cxn modelId="{90AAEED0-047D-425B-A49F-200406FFADDA}" type="presOf" srcId="{DFB79340-6A07-43CD-9166-466875A8710A}" destId="{06133233-D84F-4B6A-9B6C-0127C3302AD4}" srcOrd="0" destOrd="0" presId="urn:microsoft.com/office/officeart/2008/layout/PictureStrips"/>
    <dgm:cxn modelId="{1567A9ED-2FFE-455D-BB6A-677FB3E297BD}" srcId="{5BB13319-DAFC-4FBB-8303-BE6DB0D8C7F4}" destId="{57175F51-C304-48E9-95DA-D2A6E1B6E223}" srcOrd="1" destOrd="0" parTransId="{7A330674-1C76-4ED8-A08F-964F050EB6C7}" sibTransId="{56E21503-71FD-4A62-90FA-E976BFFCB326}"/>
    <dgm:cxn modelId="{AB7AD6F9-3F63-48F5-9683-DF517423F473}" srcId="{5BB13319-DAFC-4FBB-8303-BE6DB0D8C7F4}" destId="{F89EC4D4-D63D-4EF1-8B22-1D810540475F}" srcOrd="2" destOrd="0" parTransId="{487FAABD-47B4-4CC2-9076-F4EA155031BF}" sibTransId="{DEB05D6F-0E8F-461A-8A10-B0BC0ACECF22}"/>
    <dgm:cxn modelId="{571FE121-C395-4923-899E-AA2730CA8F20}" type="presParOf" srcId="{5B81C149-5208-4498-BBE8-AADF9CEE14CD}" destId="{929FBFF0-D0E7-4D4E-9182-12DF9CD255DB}" srcOrd="0" destOrd="0" presId="urn:microsoft.com/office/officeart/2008/layout/PictureStrips"/>
    <dgm:cxn modelId="{49EC64A9-6BAF-4581-A56C-8F3ACD9A63BC}" type="presParOf" srcId="{929FBFF0-D0E7-4D4E-9182-12DF9CD255DB}" destId="{06133233-D84F-4B6A-9B6C-0127C3302AD4}" srcOrd="0" destOrd="0" presId="urn:microsoft.com/office/officeart/2008/layout/PictureStrips"/>
    <dgm:cxn modelId="{59FB0B9C-94B5-4339-94D3-0FD534C727A4}" type="presParOf" srcId="{929FBFF0-D0E7-4D4E-9182-12DF9CD255DB}" destId="{20DD44DA-98CA-4C71-8B36-4CF476484D28}" srcOrd="1" destOrd="0" presId="urn:microsoft.com/office/officeart/2008/layout/PictureStrips"/>
    <dgm:cxn modelId="{6D5AC014-AE15-4A93-8580-A74C7370C4E0}" type="presParOf" srcId="{5B81C149-5208-4498-BBE8-AADF9CEE14CD}" destId="{D4F28866-A200-4E57-B4F5-C4DBAC33A33F}" srcOrd="1" destOrd="0" presId="urn:microsoft.com/office/officeart/2008/layout/PictureStrips"/>
    <dgm:cxn modelId="{17726D1A-6009-4480-BAAF-CFE95527EA41}" type="presParOf" srcId="{5B81C149-5208-4498-BBE8-AADF9CEE14CD}" destId="{816D9ED7-95DB-4A0C-BF73-8B185F104B73}" srcOrd="2" destOrd="0" presId="urn:microsoft.com/office/officeart/2008/layout/PictureStrips"/>
    <dgm:cxn modelId="{0524ECA7-4E1A-4B64-95C6-89E4A0B541FC}" type="presParOf" srcId="{816D9ED7-95DB-4A0C-BF73-8B185F104B73}" destId="{0889B0EA-0EA3-4DB2-85AD-00661ECE1899}" srcOrd="0" destOrd="0" presId="urn:microsoft.com/office/officeart/2008/layout/PictureStrips"/>
    <dgm:cxn modelId="{E32A5B89-DC44-4FAA-8EC7-E9D585A5005E}" type="presParOf" srcId="{816D9ED7-95DB-4A0C-BF73-8B185F104B73}" destId="{3DFEEDCA-6720-4C90-B352-F8067D18E40F}" srcOrd="1" destOrd="0" presId="urn:microsoft.com/office/officeart/2008/layout/PictureStrips"/>
    <dgm:cxn modelId="{ABC55D9D-9A4B-4C86-8750-37C7E0DBA5AA}" type="presParOf" srcId="{5B81C149-5208-4498-BBE8-AADF9CEE14CD}" destId="{A2D704FC-E8AB-465E-A408-A7A5941F2427}" srcOrd="3" destOrd="0" presId="urn:microsoft.com/office/officeart/2008/layout/PictureStrips"/>
    <dgm:cxn modelId="{E71FA073-D42B-429E-ABED-F20A745D96CD}" type="presParOf" srcId="{5B81C149-5208-4498-BBE8-AADF9CEE14CD}" destId="{69DDF893-A5D9-44DD-B04A-B02474E3FEE7}" srcOrd="4" destOrd="0" presId="urn:microsoft.com/office/officeart/2008/layout/PictureStrips"/>
    <dgm:cxn modelId="{947FDD33-53A5-4893-A7A2-2248850293F4}" type="presParOf" srcId="{69DDF893-A5D9-44DD-B04A-B02474E3FEE7}" destId="{E00C329B-E627-472D-8024-3EBF50B1D471}" srcOrd="0" destOrd="0" presId="urn:microsoft.com/office/officeart/2008/layout/PictureStrips"/>
    <dgm:cxn modelId="{11F72BF3-29D0-4E93-9C34-4E102B731BE6}" type="presParOf" srcId="{69DDF893-A5D9-44DD-B04A-B02474E3FEE7}" destId="{4D080049-7579-4594-8E00-E5CBC8BD27FC}" srcOrd="1" destOrd="0" presId="urn:microsoft.com/office/officeart/2008/layout/PictureStrips"/>
    <dgm:cxn modelId="{8E92AEEC-6940-4A75-9FA6-309990600B6A}" type="presParOf" srcId="{5B81C149-5208-4498-BBE8-AADF9CEE14CD}" destId="{BEBFC22D-4473-466F-B5CA-5F27A406FBEA}" srcOrd="5" destOrd="0" presId="urn:microsoft.com/office/officeart/2008/layout/PictureStrips"/>
    <dgm:cxn modelId="{7E927B88-055C-4ECE-B940-F96AF5E47970}" type="presParOf" srcId="{5B81C149-5208-4498-BBE8-AADF9CEE14CD}" destId="{505B183A-5D28-4289-A508-7C75694A970D}" srcOrd="6" destOrd="0" presId="urn:microsoft.com/office/officeart/2008/layout/PictureStrips"/>
    <dgm:cxn modelId="{C62C5EE2-9BB2-4E9A-9AA9-1B33D38BF6F8}" type="presParOf" srcId="{505B183A-5D28-4289-A508-7C75694A970D}" destId="{56A54B75-A76F-4D0E-BEFC-EC350A1017CB}" srcOrd="0" destOrd="0" presId="urn:microsoft.com/office/officeart/2008/layout/PictureStrips"/>
    <dgm:cxn modelId="{F5AF5747-B86D-4100-BDF4-AA8A5BF16E4A}" type="presParOf" srcId="{505B183A-5D28-4289-A508-7C75694A970D}" destId="{57A67390-BA7C-40D3-B748-2A78ED25FD8B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6EE2D48-BA41-493B-BAFA-FA819B137B76}" type="doc">
      <dgm:prSet loTypeId="urn:microsoft.com/office/officeart/2005/8/layout/cycle5" loCatId="cycle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es-CO"/>
        </a:p>
      </dgm:t>
    </dgm:pt>
    <dgm:pt modelId="{CCB154BA-26F0-4EC7-963B-6F1AE2122C54}">
      <dgm:prSet phldrT="[Texto]" custT="1"/>
      <dgm:spPr/>
      <dgm:t>
        <a:bodyPr/>
        <a:lstStyle/>
        <a:p>
          <a:r>
            <a:rPr lang="es-CO" sz="1400"/>
            <a:t>Inspección</a:t>
          </a:r>
        </a:p>
      </dgm:t>
    </dgm:pt>
    <dgm:pt modelId="{0822DC0F-107D-436F-A2B9-D6ED64FE2DAC}" type="parTrans" cxnId="{902C9655-7685-4759-B76F-70A1C0FF03F8}">
      <dgm:prSet/>
      <dgm:spPr/>
      <dgm:t>
        <a:bodyPr/>
        <a:lstStyle/>
        <a:p>
          <a:endParaRPr lang="es-CO" sz="3200"/>
        </a:p>
      </dgm:t>
    </dgm:pt>
    <dgm:pt modelId="{B3CC19F3-B54D-47D9-940B-A047588C8C61}" type="sibTrans" cxnId="{902C9655-7685-4759-B76F-70A1C0FF03F8}">
      <dgm:prSet/>
      <dgm:spPr/>
      <dgm:t>
        <a:bodyPr/>
        <a:lstStyle/>
        <a:p>
          <a:endParaRPr lang="es-CO" sz="3200"/>
        </a:p>
      </dgm:t>
    </dgm:pt>
    <dgm:pt modelId="{AE23D989-4BA6-4DEA-8CF7-8A9B0A060756}">
      <dgm:prSet phldrT="[Texto]" custT="1"/>
      <dgm:spPr/>
      <dgm:t>
        <a:bodyPr/>
        <a:lstStyle/>
        <a:p>
          <a:r>
            <a:rPr lang="es-CO" sz="1400"/>
            <a:t>Identificación</a:t>
          </a:r>
        </a:p>
      </dgm:t>
    </dgm:pt>
    <dgm:pt modelId="{ED1C6AF8-D2B9-4398-A125-3C1DD0CFD937}" type="parTrans" cxnId="{4AD846F3-AE34-40B0-B95D-64E33BC3AF28}">
      <dgm:prSet/>
      <dgm:spPr/>
      <dgm:t>
        <a:bodyPr/>
        <a:lstStyle/>
        <a:p>
          <a:endParaRPr lang="es-CO" sz="3200"/>
        </a:p>
      </dgm:t>
    </dgm:pt>
    <dgm:pt modelId="{F9331210-A891-46BE-8E89-7141D36DDC54}" type="sibTrans" cxnId="{4AD846F3-AE34-40B0-B95D-64E33BC3AF28}">
      <dgm:prSet/>
      <dgm:spPr/>
      <dgm:t>
        <a:bodyPr/>
        <a:lstStyle/>
        <a:p>
          <a:endParaRPr lang="es-CO" sz="3200"/>
        </a:p>
      </dgm:t>
    </dgm:pt>
    <dgm:pt modelId="{D6DCCCA2-403D-4C6F-9D22-E4704AC92F62}">
      <dgm:prSet phldrT="[Texto]" custT="1"/>
      <dgm:spPr/>
      <dgm:t>
        <a:bodyPr/>
        <a:lstStyle/>
        <a:p>
          <a:r>
            <a:rPr lang="es-CO" sz="1400"/>
            <a:t>Recomendación</a:t>
          </a:r>
        </a:p>
      </dgm:t>
    </dgm:pt>
    <dgm:pt modelId="{246FFA6D-D725-44CC-B534-EA2A60DE5FD6}" type="parTrans" cxnId="{22A387B6-405E-430B-A3F3-210CF25B0D03}">
      <dgm:prSet/>
      <dgm:spPr/>
      <dgm:t>
        <a:bodyPr/>
        <a:lstStyle/>
        <a:p>
          <a:endParaRPr lang="es-CO" sz="3200"/>
        </a:p>
      </dgm:t>
    </dgm:pt>
    <dgm:pt modelId="{D6ACB9A0-2CAC-4251-AD5E-5A3A029E2C21}" type="sibTrans" cxnId="{22A387B6-405E-430B-A3F3-210CF25B0D03}">
      <dgm:prSet/>
      <dgm:spPr/>
      <dgm:t>
        <a:bodyPr/>
        <a:lstStyle/>
        <a:p>
          <a:endParaRPr lang="es-CO" sz="3200"/>
        </a:p>
      </dgm:t>
    </dgm:pt>
    <dgm:pt modelId="{BD5A2F4A-D779-4F5B-B36B-6ACAD67AC15A}">
      <dgm:prSet phldrT="[Texto]" custT="1"/>
      <dgm:spPr/>
      <dgm:t>
        <a:bodyPr/>
        <a:lstStyle/>
        <a:p>
          <a:r>
            <a:rPr lang="es-CO" sz="1200"/>
            <a:t>Tratamiento Implementado</a:t>
          </a:r>
        </a:p>
      </dgm:t>
    </dgm:pt>
    <dgm:pt modelId="{3F3A065A-E311-4AB8-BA95-59DA3A93D106}" type="parTrans" cxnId="{30A1C4EF-2B48-4CE4-8CC6-E360BCEC1842}">
      <dgm:prSet/>
      <dgm:spPr/>
      <dgm:t>
        <a:bodyPr/>
        <a:lstStyle/>
        <a:p>
          <a:endParaRPr lang="es-CO" sz="3200"/>
        </a:p>
      </dgm:t>
    </dgm:pt>
    <dgm:pt modelId="{941B0A90-2805-436A-A78E-27B9DBEE8ECB}" type="sibTrans" cxnId="{30A1C4EF-2B48-4CE4-8CC6-E360BCEC1842}">
      <dgm:prSet/>
      <dgm:spPr/>
      <dgm:t>
        <a:bodyPr/>
        <a:lstStyle/>
        <a:p>
          <a:endParaRPr lang="es-CO" sz="3200"/>
        </a:p>
      </dgm:t>
    </dgm:pt>
    <dgm:pt modelId="{C40A384B-285A-4514-8462-8EBF0608839F}">
      <dgm:prSet phldrT="[Texto]" custT="1"/>
      <dgm:spPr/>
      <dgm:t>
        <a:bodyPr/>
        <a:lstStyle/>
        <a:p>
          <a:r>
            <a:rPr lang="es-CO" sz="1400"/>
            <a:t>Evaluación </a:t>
          </a:r>
        </a:p>
      </dgm:t>
    </dgm:pt>
    <dgm:pt modelId="{CCBABB74-BBB0-46FF-9A02-79133EBF9F85}" type="parTrans" cxnId="{B253F364-5954-4BCE-B648-3779E387C8C9}">
      <dgm:prSet/>
      <dgm:spPr/>
      <dgm:t>
        <a:bodyPr/>
        <a:lstStyle/>
        <a:p>
          <a:endParaRPr lang="es-CO" sz="3200"/>
        </a:p>
      </dgm:t>
    </dgm:pt>
    <dgm:pt modelId="{A6401ECC-4365-45E1-A662-BBB3871F0AB8}" type="sibTrans" cxnId="{B253F364-5954-4BCE-B648-3779E387C8C9}">
      <dgm:prSet/>
      <dgm:spPr/>
      <dgm:t>
        <a:bodyPr/>
        <a:lstStyle/>
        <a:p>
          <a:endParaRPr lang="es-CO" sz="3200"/>
        </a:p>
      </dgm:t>
    </dgm:pt>
    <dgm:pt modelId="{AB53541B-26E4-4563-B41D-4D4302E23478}" type="pres">
      <dgm:prSet presAssocID="{B6EE2D48-BA41-493B-BAFA-FA819B137B76}" presName="cycle" presStyleCnt="0">
        <dgm:presLayoutVars>
          <dgm:dir/>
          <dgm:resizeHandles val="exact"/>
        </dgm:presLayoutVars>
      </dgm:prSet>
      <dgm:spPr/>
    </dgm:pt>
    <dgm:pt modelId="{5B96EF94-2B12-4D87-977C-D0A1B8CBEC24}" type="pres">
      <dgm:prSet presAssocID="{CCB154BA-26F0-4EC7-963B-6F1AE2122C54}" presName="node" presStyleLbl="node1" presStyleIdx="0" presStyleCnt="5">
        <dgm:presLayoutVars>
          <dgm:bulletEnabled val="1"/>
        </dgm:presLayoutVars>
      </dgm:prSet>
      <dgm:spPr/>
    </dgm:pt>
    <dgm:pt modelId="{77C40459-41B4-43A2-8B51-712155242B17}" type="pres">
      <dgm:prSet presAssocID="{CCB154BA-26F0-4EC7-963B-6F1AE2122C54}" presName="spNode" presStyleCnt="0"/>
      <dgm:spPr/>
    </dgm:pt>
    <dgm:pt modelId="{009CA052-8AE1-4044-A08B-CE36F691DC4A}" type="pres">
      <dgm:prSet presAssocID="{B3CC19F3-B54D-47D9-940B-A047588C8C61}" presName="sibTrans" presStyleLbl="sibTrans1D1" presStyleIdx="0" presStyleCnt="5"/>
      <dgm:spPr/>
    </dgm:pt>
    <dgm:pt modelId="{7AD583B3-496B-4848-9139-2E18C96CA729}" type="pres">
      <dgm:prSet presAssocID="{AE23D989-4BA6-4DEA-8CF7-8A9B0A060756}" presName="node" presStyleLbl="node1" presStyleIdx="1" presStyleCnt="5" custScaleX="133066">
        <dgm:presLayoutVars>
          <dgm:bulletEnabled val="1"/>
        </dgm:presLayoutVars>
      </dgm:prSet>
      <dgm:spPr/>
    </dgm:pt>
    <dgm:pt modelId="{2CF6D195-47A5-4DD0-97F2-33829934B990}" type="pres">
      <dgm:prSet presAssocID="{AE23D989-4BA6-4DEA-8CF7-8A9B0A060756}" presName="spNode" presStyleCnt="0"/>
      <dgm:spPr/>
    </dgm:pt>
    <dgm:pt modelId="{8D60B3F7-9545-4355-B95F-05A638E97B75}" type="pres">
      <dgm:prSet presAssocID="{F9331210-A891-46BE-8E89-7141D36DDC54}" presName="sibTrans" presStyleLbl="sibTrans1D1" presStyleIdx="1" presStyleCnt="5"/>
      <dgm:spPr/>
    </dgm:pt>
    <dgm:pt modelId="{6415DFED-896E-4414-9382-C7A41BAD0511}" type="pres">
      <dgm:prSet presAssocID="{D6DCCCA2-403D-4C6F-9D22-E4704AC92F62}" presName="node" presStyleLbl="node1" presStyleIdx="2" presStyleCnt="5" custScaleX="112890">
        <dgm:presLayoutVars>
          <dgm:bulletEnabled val="1"/>
        </dgm:presLayoutVars>
      </dgm:prSet>
      <dgm:spPr/>
    </dgm:pt>
    <dgm:pt modelId="{4310EEEB-271E-43B8-851D-ACB65BB46884}" type="pres">
      <dgm:prSet presAssocID="{D6DCCCA2-403D-4C6F-9D22-E4704AC92F62}" presName="spNode" presStyleCnt="0"/>
      <dgm:spPr/>
    </dgm:pt>
    <dgm:pt modelId="{EE3D9C64-DCDC-4168-AB81-2E173F28C2C8}" type="pres">
      <dgm:prSet presAssocID="{D6ACB9A0-2CAC-4251-AD5E-5A3A029E2C21}" presName="sibTrans" presStyleLbl="sibTrans1D1" presStyleIdx="2" presStyleCnt="5"/>
      <dgm:spPr/>
    </dgm:pt>
    <dgm:pt modelId="{02FC98E3-5DF7-4FB0-AB3E-1C7EDAF5B1A4}" type="pres">
      <dgm:prSet presAssocID="{BD5A2F4A-D779-4F5B-B36B-6ACAD67AC15A}" presName="node" presStyleLbl="node1" presStyleIdx="3" presStyleCnt="5" custScaleX="139768">
        <dgm:presLayoutVars>
          <dgm:bulletEnabled val="1"/>
        </dgm:presLayoutVars>
      </dgm:prSet>
      <dgm:spPr/>
    </dgm:pt>
    <dgm:pt modelId="{7AB9D9ED-726E-4DE7-86F0-ACE79729EC4F}" type="pres">
      <dgm:prSet presAssocID="{BD5A2F4A-D779-4F5B-B36B-6ACAD67AC15A}" presName="spNode" presStyleCnt="0"/>
      <dgm:spPr/>
    </dgm:pt>
    <dgm:pt modelId="{6205EFD4-E6AA-41BF-936D-435A742BAB5C}" type="pres">
      <dgm:prSet presAssocID="{941B0A90-2805-436A-A78E-27B9DBEE8ECB}" presName="sibTrans" presStyleLbl="sibTrans1D1" presStyleIdx="3" presStyleCnt="5"/>
      <dgm:spPr/>
    </dgm:pt>
    <dgm:pt modelId="{5BB52D9F-A1CB-4BE0-95BF-9806FD538F5F}" type="pres">
      <dgm:prSet presAssocID="{C40A384B-285A-4514-8462-8EBF0608839F}" presName="node" presStyleLbl="node1" presStyleIdx="4" presStyleCnt="5">
        <dgm:presLayoutVars>
          <dgm:bulletEnabled val="1"/>
        </dgm:presLayoutVars>
      </dgm:prSet>
      <dgm:spPr/>
    </dgm:pt>
    <dgm:pt modelId="{84E0837F-1B67-4171-912A-9818CDE7A818}" type="pres">
      <dgm:prSet presAssocID="{C40A384B-285A-4514-8462-8EBF0608839F}" presName="spNode" presStyleCnt="0"/>
      <dgm:spPr/>
    </dgm:pt>
    <dgm:pt modelId="{64AA5EC9-56E3-4F42-A1DD-883AA22B3475}" type="pres">
      <dgm:prSet presAssocID="{A6401ECC-4365-45E1-A662-BBB3871F0AB8}" presName="sibTrans" presStyleLbl="sibTrans1D1" presStyleIdx="4" presStyleCnt="5"/>
      <dgm:spPr/>
    </dgm:pt>
  </dgm:ptLst>
  <dgm:cxnLst>
    <dgm:cxn modelId="{37F4D405-6DA8-4EE6-A086-0B39CD76AA51}" type="presOf" srcId="{F9331210-A891-46BE-8E89-7141D36DDC54}" destId="{8D60B3F7-9545-4355-B95F-05A638E97B75}" srcOrd="0" destOrd="0" presId="urn:microsoft.com/office/officeart/2005/8/layout/cycle5"/>
    <dgm:cxn modelId="{9E103E5B-5F18-4A7A-913C-DDEA956916B9}" type="presOf" srcId="{C40A384B-285A-4514-8462-8EBF0608839F}" destId="{5BB52D9F-A1CB-4BE0-95BF-9806FD538F5F}" srcOrd="0" destOrd="0" presId="urn:microsoft.com/office/officeart/2005/8/layout/cycle5"/>
    <dgm:cxn modelId="{407CFA62-5096-4F47-9D01-9B4DCC8140B9}" type="presOf" srcId="{CCB154BA-26F0-4EC7-963B-6F1AE2122C54}" destId="{5B96EF94-2B12-4D87-977C-D0A1B8CBEC24}" srcOrd="0" destOrd="0" presId="urn:microsoft.com/office/officeart/2005/8/layout/cycle5"/>
    <dgm:cxn modelId="{2C2CDF63-D78D-4B0D-8F76-4FBB4039E7CA}" type="presOf" srcId="{BD5A2F4A-D779-4F5B-B36B-6ACAD67AC15A}" destId="{02FC98E3-5DF7-4FB0-AB3E-1C7EDAF5B1A4}" srcOrd="0" destOrd="0" presId="urn:microsoft.com/office/officeart/2005/8/layout/cycle5"/>
    <dgm:cxn modelId="{B253F364-5954-4BCE-B648-3779E387C8C9}" srcId="{B6EE2D48-BA41-493B-BAFA-FA819B137B76}" destId="{C40A384B-285A-4514-8462-8EBF0608839F}" srcOrd="4" destOrd="0" parTransId="{CCBABB74-BBB0-46FF-9A02-79133EBF9F85}" sibTransId="{A6401ECC-4365-45E1-A662-BBB3871F0AB8}"/>
    <dgm:cxn modelId="{47BE886C-94A7-4030-BB83-BC6DD8B469E7}" type="presOf" srcId="{AE23D989-4BA6-4DEA-8CF7-8A9B0A060756}" destId="{7AD583B3-496B-4848-9139-2E18C96CA729}" srcOrd="0" destOrd="0" presId="urn:microsoft.com/office/officeart/2005/8/layout/cycle5"/>
    <dgm:cxn modelId="{A38C7E6F-9AAB-4E74-AADB-60C3CF2862F2}" type="presOf" srcId="{D6ACB9A0-2CAC-4251-AD5E-5A3A029E2C21}" destId="{EE3D9C64-DCDC-4168-AB81-2E173F28C2C8}" srcOrd="0" destOrd="0" presId="urn:microsoft.com/office/officeart/2005/8/layout/cycle5"/>
    <dgm:cxn modelId="{1EB08D71-6852-47DF-B47D-9D292A8B253E}" type="presOf" srcId="{B6EE2D48-BA41-493B-BAFA-FA819B137B76}" destId="{AB53541B-26E4-4563-B41D-4D4302E23478}" srcOrd="0" destOrd="0" presId="urn:microsoft.com/office/officeart/2005/8/layout/cycle5"/>
    <dgm:cxn modelId="{7F47C371-7E9B-4E40-B6EB-652B8C3B7F2E}" type="presOf" srcId="{B3CC19F3-B54D-47D9-940B-A047588C8C61}" destId="{009CA052-8AE1-4044-A08B-CE36F691DC4A}" srcOrd="0" destOrd="0" presId="urn:microsoft.com/office/officeart/2005/8/layout/cycle5"/>
    <dgm:cxn modelId="{902C9655-7685-4759-B76F-70A1C0FF03F8}" srcId="{B6EE2D48-BA41-493B-BAFA-FA819B137B76}" destId="{CCB154BA-26F0-4EC7-963B-6F1AE2122C54}" srcOrd="0" destOrd="0" parTransId="{0822DC0F-107D-436F-A2B9-D6ED64FE2DAC}" sibTransId="{B3CC19F3-B54D-47D9-940B-A047588C8C61}"/>
    <dgm:cxn modelId="{9A405B5A-9FB5-47BC-B25B-BB3B11CC208C}" type="presOf" srcId="{941B0A90-2805-436A-A78E-27B9DBEE8ECB}" destId="{6205EFD4-E6AA-41BF-936D-435A742BAB5C}" srcOrd="0" destOrd="0" presId="urn:microsoft.com/office/officeart/2005/8/layout/cycle5"/>
    <dgm:cxn modelId="{22A387B6-405E-430B-A3F3-210CF25B0D03}" srcId="{B6EE2D48-BA41-493B-BAFA-FA819B137B76}" destId="{D6DCCCA2-403D-4C6F-9D22-E4704AC92F62}" srcOrd="2" destOrd="0" parTransId="{246FFA6D-D725-44CC-B534-EA2A60DE5FD6}" sibTransId="{D6ACB9A0-2CAC-4251-AD5E-5A3A029E2C21}"/>
    <dgm:cxn modelId="{D261F1BB-9E42-47DE-BE7A-E52E74739F24}" type="presOf" srcId="{A6401ECC-4365-45E1-A662-BBB3871F0AB8}" destId="{64AA5EC9-56E3-4F42-A1DD-883AA22B3475}" srcOrd="0" destOrd="0" presId="urn:microsoft.com/office/officeart/2005/8/layout/cycle5"/>
    <dgm:cxn modelId="{AECB6BEB-63B9-4A0F-A54F-7B5F1CD96ED8}" type="presOf" srcId="{D6DCCCA2-403D-4C6F-9D22-E4704AC92F62}" destId="{6415DFED-896E-4414-9382-C7A41BAD0511}" srcOrd="0" destOrd="0" presId="urn:microsoft.com/office/officeart/2005/8/layout/cycle5"/>
    <dgm:cxn modelId="{30A1C4EF-2B48-4CE4-8CC6-E360BCEC1842}" srcId="{B6EE2D48-BA41-493B-BAFA-FA819B137B76}" destId="{BD5A2F4A-D779-4F5B-B36B-6ACAD67AC15A}" srcOrd="3" destOrd="0" parTransId="{3F3A065A-E311-4AB8-BA95-59DA3A93D106}" sibTransId="{941B0A90-2805-436A-A78E-27B9DBEE8ECB}"/>
    <dgm:cxn modelId="{4AD846F3-AE34-40B0-B95D-64E33BC3AF28}" srcId="{B6EE2D48-BA41-493B-BAFA-FA819B137B76}" destId="{AE23D989-4BA6-4DEA-8CF7-8A9B0A060756}" srcOrd="1" destOrd="0" parTransId="{ED1C6AF8-D2B9-4398-A125-3C1DD0CFD937}" sibTransId="{F9331210-A891-46BE-8E89-7141D36DDC54}"/>
    <dgm:cxn modelId="{4081E066-0829-4D6A-A7E8-23E8908A7D09}" type="presParOf" srcId="{AB53541B-26E4-4563-B41D-4D4302E23478}" destId="{5B96EF94-2B12-4D87-977C-D0A1B8CBEC24}" srcOrd="0" destOrd="0" presId="urn:microsoft.com/office/officeart/2005/8/layout/cycle5"/>
    <dgm:cxn modelId="{5F23FC3E-6BAE-45AE-9DF7-C232495A7885}" type="presParOf" srcId="{AB53541B-26E4-4563-B41D-4D4302E23478}" destId="{77C40459-41B4-43A2-8B51-712155242B17}" srcOrd="1" destOrd="0" presId="urn:microsoft.com/office/officeart/2005/8/layout/cycle5"/>
    <dgm:cxn modelId="{BDE544F9-C026-440D-BF17-E02E2EF68A2C}" type="presParOf" srcId="{AB53541B-26E4-4563-B41D-4D4302E23478}" destId="{009CA052-8AE1-4044-A08B-CE36F691DC4A}" srcOrd="2" destOrd="0" presId="urn:microsoft.com/office/officeart/2005/8/layout/cycle5"/>
    <dgm:cxn modelId="{53E3A796-2BB5-4FCA-A171-0A168A3EF34D}" type="presParOf" srcId="{AB53541B-26E4-4563-B41D-4D4302E23478}" destId="{7AD583B3-496B-4848-9139-2E18C96CA729}" srcOrd="3" destOrd="0" presId="urn:microsoft.com/office/officeart/2005/8/layout/cycle5"/>
    <dgm:cxn modelId="{2D0BE02B-3AC0-4E54-8A2B-E137C33CDABD}" type="presParOf" srcId="{AB53541B-26E4-4563-B41D-4D4302E23478}" destId="{2CF6D195-47A5-4DD0-97F2-33829934B990}" srcOrd="4" destOrd="0" presId="urn:microsoft.com/office/officeart/2005/8/layout/cycle5"/>
    <dgm:cxn modelId="{63F6B6D1-2E70-46D3-A5CC-523398B635EC}" type="presParOf" srcId="{AB53541B-26E4-4563-B41D-4D4302E23478}" destId="{8D60B3F7-9545-4355-B95F-05A638E97B75}" srcOrd="5" destOrd="0" presId="urn:microsoft.com/office/officeart/2005/8/layout/cycle5"/>
    <dgm:cxn modelId="{BF651765-72F8-43CD-A981-079039475D62}" type="presParOf" srcId="{AB53541B-26E4-4563-B41D-4D4302E23478}" destId="{6415DFED-896E-4414-9382-C7A41BAD0511}" srcOrd="6" destOrd="0" presId="urn:microsoft.com/office/officeart/2005/8/layout/cycle5"/>
    <dgm:cxn modelId="{E373D897-20B8-4A15-990F-CC6EF833A687}" type="presParOf" srcId="{AB53541B-26E4-4563-B41D-4D4302E23478}" destId="{4310EEEB-271E-43B8-851D-ACB65BB46884}" srcOrd="7" destOrd="0" presId="urn:microsoft.com/office/officeart/2005/8/layout/cycle5"/>
    <dgm:cxn modelId="{73E7EF48-8868-4BB3-921A-3138A80E0B88}" type="presParOf" srcId="{AB53541B-26E4-4563-B41D-4D4302E23478}" destId="{EE3D9C64-DCDC-4168-AB81-2E173F28C2C8}" srcOrd="8" destOrd="0" presId="urn:microsoft.com/office/officeart/2005/8/layout/cycle5"/>
    <dgm:cxn modelId="{5FCCA905-A8F3-456D-A14B-5567E82E9E66}" type="presParOf" srcId="{AB53541B-26E4-4563-B41D-4D4302E23478}" destId="{02FC98E3-5DF7-4FB0-AB3E-1C7EDAF5B1A4}" srcOrd="9" destOrd="0" presId="urn:microsoft.com/office/officeart/2005/8/layout/cycle5"/>
    <dgm:cxn modelId="{B4F75438-93D9-483B-9CB8-AB3B1133CEA4}" type="presParOf" srcId="{AB53541B-26E4-4563-B41D-4D4302E23478}" destId="{7AB9D9ED-726E-4DE7-86F0-ACE79729EC4F}" srcOrd="10" destOrd="0" presId="urn:microsoft.com/office/officeart/2005/8/layout/cycle5"/>
    <dgm:cxn modelId="{7AF60336-4391-4088-9F23-88F86CB20826}" type="presParOf" srcId="{AB53541B-26E4-4563-B41D-4D4302E23478}" destId="{6205EFD4-E6AA-41BF-936D-435A742BAB5C}" srcOrd="11" destOrd="0" presId="urn:microsoft.com/office/officeart/2005/8/layout/cycle5"/>
    <dgm:cxn modelId="{4509FD3E-BABF-4537-B817-6EC6E38781F7}" type="presParOf" srcId="{AB53541B-26E4-4563-B41D-4D4302E23478}" destId="{5BB52D9F-A1CB-4BE0-95BF-9806FD538F5F}" srcOrd="12" destOrd="0" presId="urn:microsoft.com/office/officeart/2005/8/layout/cycle5"/>
    <dgm:cxn modelId="{239D1623-EDAC-4167-BE13-DDDDD1BF6954}" type="presParOf" srcId="{AB53541B-26E4-4563-B41D-4D4302E23478}" destId="{84E0837F-1B67-4171-912A-9818CDE7A818}" srcOrd="13" destOrd="0" presId="urn:microsoft.com/office/officeart/2005/8/layout/cycle5"/>
    <dgm:cxn modelId="{07C6AAFF-1198-4AB4-99D7-60DB224E6A3C}" type="presParOf" srcId="{AB53541B-26E4-4563-B41D-4D4302E23478}" destId="{64AA5EC9-56E3-4F42-A1DD-883AA22B3475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520058C-5A7F-47E8-8968-C241FDE31E0B}" type="doc">
      <dgm:prSet loTypeId="urn:microsoft.com/office/officeart/2005/8/layout/list1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8E97B4FC-DA37-4429-B3A9-A6E53CB61862}">
      <dgm:prSet phldrT="[Text]" phldr="0" custT="1"/>
      <dgm:spPr/>
      <dgm:t>
        <a:bodyPr/>
        <a:lstStyle/>
        <a:p>
          <a:pPr algn="l" rtl="0">
            <a:lnSpc>
              <a:spcPct val="90000"/>
            </a:lnSpc>
          </a:pPr>
          <a:r>
            <a:rPr lang="en-US" sz="2300">
              <a:solidFill>
                <a:srgbClr val="FFFFFF"/>
              </a:solidFill>
              <a:latin typeface="Aptos Display"/>
              <a:ea typeface="+mn-ea"/>
              <a:cs typeface="+mn-cs"/>
            </a:rPr>
            <a:t>  4.1.1 </a:t>
          </a:r>
          <a:r>
            <a:rPr lang="en-US" sz="2000">
              <a:solidFill>
                <a:srgbClr val="FFFFFF"/>
              </a:solidFill>
              <a:latin typeface="Aptos Display"/>
              <a:ea typeface="+mn-ea"/>
              <a:cs typeface="+mn-cs"/>
            </a:rPr>
            <a:t>ETAPA DE PLANEACIÓN</a:t>
          </a:r>
        </a:p>
      </dgm:t>
    </dgm:pt>
    <dgm:pt modelId="{CC4C0A67-7BB5-4FA6-88DB-8D2A26CF95D9}" type="parTrans" cxnId="{70867A6A-EDC9-44AA-B30A-3695175D64FE}">
      <dgm:prSet/>
      <dgm:spPr/>
      <dgm:t>
        <a:bodyPr/>
        <a:lstStyle/>
        <a:p>
          <a:endParaRPr lang="en-US"/>
        </a:p>
      </dgm:t>
    </dgm:pt>
    <dgm:pt modelId="{ABF0B781-EBCB-4919-A149-7F4A769DA343}" type="sibTrans" cxnId="{70867A6A-EDC9-44AA-B30A-3695175D64FE}">
      <dgm:prSet/>
      <dgm:spPr/>
      <dgm:t>
        <a:bodyPr/>
        <a:lstStyle/>
        <a:p>
          <a:endParaRPr lang="en-US"/>
        </a:p>
      </dgm:t>
    </dgm:pt>
    <dgm:pt modelId="{A13F909F-314B-40E7-82D0-885203988F01}">
      <dgm:prSet phldrT="[Text]" phldr="0"/>
      <dgm:spPr/>
      <dgm:t>
        <a:bodyPr/>
        <a:lstStyle/>
        <a:p>
          <a:pPr algn="l" rtl="0">
            <a:lnSpc>
              <a:spcPct val="90000"/>
            </a:lnSpc>
          </a:pPr>
          <a:r>
            <a:rPr lang="en-US" sz="20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4.1.2  ETAPA DE IMPLEMENTACIÓN</a:t>
          </a:r>
        </a:p>
      </dgm:t>
    </dgm:pt>
    <dgm:pt modelId="{D3AF2AD8-BC42-4F0B-804C-379DF59536AF}" type="parTrans" cxnId="{C76D7AD8-079C-481F-95C9-41CDEE209B39}">
      <dgm:prSet/>
      <dgm:spPr/>
      <dgm:t>
        <a:bodyPr/>
        <a:lstStyle/>
        <a:p>
          <a:endParaRPr lang="en-US"/>
        </a:p>
      </dgm:t>
    </dgm:pt>
    <dgm:pt modelId="{34079510-4999-44F4-BD0D-53440900A963}" type="sibTrans" cxnId="{C76D7AD8-079C-481F-95C9-41CDEE209B39}">
      <dgm:prSet/>
      <dgm:spPr/>
      <dgm:t>
        <a:bodyPr/>
        <a:lstStyle/>
        <a:p>
          <a:endParaRPr lang="en-US"/>
        </a:p>
      </dgm:t>
    </dgm:pt>
    <dgm:pt modelId="{AF4E4692-7CB5-46D7-80A8-773BF3101FB1}">
      <dgm:prSet phldrT="[Text]" phldr="0"/>
      <dgm:spPr/>
      <dgm:t>
        <a:bodyPr/>
        <a:lstStyle/>
        <a:p>
          <a:pPr algn="l" rtl="0">
            <a:lnSpc>
              <a:spcPct val="90000"/>
            </a:lnSpc>
          </a:pPr>
          <a:r>
            <a:rPr lang="en-US" sz="20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4..1.3 ETAPA DE  SEGUIMIENTO</a:t>
          </a:r>
        </a:p>
      </dgm:t>
    </dgm:pt>
    <dgm:pt modelId="{73149DCA-EA72-448D-A19C-1714CEA6077E}" type="parTrans" cxnId="{E3DC0C19-3023-478C-8238-3BF3D7672F4B}">
      <dgm:prSet/>
      <dgm:spPr/>
      <dgm:t>
        <a:bodyPr/>
        <a:lstStyle/>
        <a:p>
          <a:endParaRPr lang="en-US"/>
        </a:p>
      </dgm:t>
    </dgm:pt>
    <dgm:pt modelId="{9B01D6AB-44B5-472F-8F8C-E46E8845C54C}" type="sibTrans" cxnId="{E3DC0C19-3023-478C-8238-3BF3D7672F4B}">
      <dgm:prSet/>
      <dgm:spPr/>
      <dgm:t>
        <a:bodyPr/>
        <a:lstStyle/>
        <a:p>
          <a:endParaRPr lang="en-US"/>
        </a:p>
      </dgm:t>
    </dgm:pt>
    <dgm:pt modelId="{0B14A39A-6547-4FE1-9E52-947CD1BC249D}" type="pres">
      <dgm:prSet presAssocID="{D520058C-5A7F-47E8-8968-C241FDE31E0B}" presName="linear" presStyleCnt="0">
        <dgm:presLayoutVars>
          <dgm:dir/>
          <dgm:animLvl val="lvl"/>
          <dgm:resizeHandles val="exact"/>
        </dgm:presLayoutVars>
      </dgm:prSet>
      <dgm:spPr/>
    </dgm:pt>
    <dgm:pt modelId="{59F7FEF8-F2E5-4B80-9C1A-32AD56236BFF}" type="pres">
      <dgm:prSet presAssocID="{8E97B4FC-DA37-4429-B3A9-A6E53CB61862}" presName="parentLin" presStyleCnt="0"/>
      <dgm:spPr/>
    </dgm:pt>
    <dgm:pt modelId="{953280C4-52AD-40DA-B050-B17291D78651}" type="pres">
      <dgm:prSet presAssocID="{8E97B4FC-DA37-4429-B3A9-A6E53CB61862}" presName="parentLeftMargin" presStyleLbl="node1" presStyleIdx="0" presStyleCnt="3"/>
      <dgm:spPr/>
    </dgm:pt>
    <dgm:pt modelId="{A420101A-DD0F-4313-BCB4-D4FFE427BDEE}" type="pres">
      <dgm:prSet presAssocID="{8E97B4FC-DA37-4429-B3A9-A6E53CB61862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7ABF3954-DB67-4305-8F46-046BD1D59C5D}" type="pres">
      <dgm:prSet presAssocID="{8E97B4FC-DA37-4429-B3A9-A6E53CB61862}" presName="negativeSpace" presStyleCnt="0"/>
      <dgm:spPr/>
    </dgm:pt>
    <dgm:pt modelId="{A6C11C86-E64E-4377-9062-95B79D3F92F0}" type="pres">
      <dgm:prSet presAssocID="{8E97B4FC-DA37-4429-B3A9-A6E53CB61862}" presName="childText" presStyleLbl="conFgAcc1" presStyleIdx="0" presStyleCnt="3">
        <dgm:presLayoutVars>
          <dgm:bulletEnabled val="1"/>
        </dgm:presLayoutVars>
      </dgm:prSet>
      <dgm:spPr/>
    </dgm:pt>
    <dgm:pt modelId="{A84CAD72-BD91-4BA6-851E-5460442DA1EF}" type="pres">
      <dgm:prSet presAssocID="{ABF0B781-EBCB-4919-A149-7F4A769DA343}" presName="spaceBetweenRectangles" presStyleCnt="0"/>
      <dgm:spPr/>
    </dgm:pt>
    <dgm:pt modelId="{E218AAE7-8BC4-438A-A027-83DFA3E0C2C6}" type="pres">
      <dgm:prSet presAssocID="{A13F909F-314B-40E7-82D0-885203988F01}" presName="parentLin" presStyleCnt="0"/>
      <dgm:spPr/>
    </dgm:pt>
    <dgm:pt modelId="{051A9A71-1347-4706-8E7E-E8EE11F22362}" type="pres">
      <dgm:prSet presAssocID="{A13F909F-314B-40E7-82D0-885203988F01}" presName="parentLeftMargin" presStyleLbl="node1" presStyleIdx="0" presStyleCnt="3"/>
      <dgm:spPr/>
    </dgm:pt>
    <dgm:pt modelId="{3790E233-04C6-45D1-888C-2A8B0ED00174}" type="pres">
      <dgm:prSet presAssocID="{A13F909F-314B-40E7-82D0-885203988F01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935F22E3-DF65-4D8D-8C56-56D2EC0EB629}" type="pres">
      <dgm:prSet presAssocID="{A13F909F-314B-40E7-82D0-885203988F01}" presName="negativeSpace" presStyleCnt="0"/>
      <dgm:spPr/>
    </dgm:pt>
    <dgm:pt modelId="{11C51A8C-D30F-4CA3-A48B-3FF24A0C0DE3}" type="pres">
      <dgm:prSet presAssocID="{A13F909F-314B-40E7-82D0-885203988F01}" presName="childText" presStyleLbl="conFgAcc1" presStyleIdx="1" presStyleCnt="3">
        <dgm:presLayoutVars>
          <dgm:bulletEnabled val="1"/>
        </dgm:presLayoutVars>
      </dgm:prSet>
      <dgm:spPr/>
    </dgm:pt>
    <dgm:pt modelId="{18FBC6DF-27F9-42DC-894F-A64312C1FBAA}" type="pres">
      <dgm:prSet presAssocID="{34079510-4999-44F4-BD0D-53440900A963}" presName="spaceBetweenRectangles" presStyleCnt="0"/>
      <dgm:spPr/>
    </dgm:pt>
    <dgm:pt modelId="{53054186-90B1-47B3-A0AF-D442B8DAC80D}" type="pres">
      <dgm:prSet presAssocID="{AF4E4692-7CB5-46D7-80A8-773BF3101FB1}" presName="parentLin" presStyleCnt="0"/>
      <dgm:spPr/>
    </dgm:pt>
    <dgm:pt modelId="{4E7C90D1-2D15-4CEC-B891-CF3908503BD8}" type="pres">
      <dgm:prSet presAssocID="{AF4E4692-7CB5-46D7-80A8-773BF3101FB1}" presName="parentLeftMargin" presStyleLbl="node1" presStyleIdx="1" presStyleCnt="3"/>
      <dgm:spPr/>
    </dgm:pt>
    <dgm:pt modelId="{DC3F489D-03D7-4D82-B22E-A44441339847}" type="pres">
      <dgm:prSet presAssocID="{AF4E4692-7CB5-46D7-80A8-773BF3101FB1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71777276-BBCC-4F13-B917-5FB54072F780}" type="pres">
      <dgm:prSet presAssocID="{AF4E4692-7CB5-46D7-80A8-773BF3101FB1}" presName="negativeSpace" presStyleCnt="0"/>
      <dgm:spPr/>
    </dgm:pt>
    <dgm:pt modelId="{A76FE206-04DC-42DC-963B-D2BAEA1F97C0}" type="pres">
      <dgm:prSet presAssocID="{AF4E4692-7CB5-46D7-80A8-773BF3101FB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EC2D410-9C4C-4F51-BDBA-54DD1171AD3B}" type="presOf" srcId="{A13F909F-314B-40E7-82D0-885203988F01}" destId="{3790E233-04C6-45D1-888C-2A8B0ED00174}" srcOrd="1" destOrd="0" presId="urn:microsoft.com/office/officeart/2005/8/layout/list1"/>
    <dgm:cxn modelId="{E3DC0C19-3023-478C-8238-3BF3D7672F4B}" srcId="{D520058C-5A7F-47E8-8968-C241FDE31E0B}" destId="{AF4E4692-7CB5-46D7-80A8-773BF3101FB1}" srcOrd="2" destOrd="0" parTransId="{73149DCA-EA72-448D-A19C-1714CEA6077E}" sibTransId="{9B01D6AB-44B5-472F-8F8C-E46E8845C54C}"/>
    <dgm:cxn modelId="{F60CEE2F-79C7-4D85-8AD0-A88E691EC13B}" type="presOf" srcId="{8E97B4FC-DA37-4429-B3A9-A6E53CB61862}" destId="{953280C4-52AD-40DA-B050-B17291D78651}" srcOrd="0" destOrd="0" presId="urn:microsoft.com/office/officeart/2005/8/layout/list1"/>
    <dgm:cxn modelId="{43212263-FD59-4BD5-9F46-EDA2F249E308}" type="presOf" srcId="{AF4E4692-7CB5-46D7-80A8-773BF3101FB1}" destId="{DC3F489D-03D7-4D82-B22E-A44441339847}" srcOrd="1" destOrd="0" presId="urn:microsoft.com/office/officeart/2005/8/layout/list1"/>
    <dgm:cxn modelId="{A68CC548-1245-44B8-8638-EE9C4E7D3A75}" type="presOf" srcId="{8E97B4FC-DA37-4429-B3A9-A6E53CB61862}" destId="{A420101A-DD0F-4313-BCB4-D4FFE427BDEE}" srcOrd="1" destOrd="0" presId="urn:microsoft.com/office/officeart/2005/8/layout/list1"/>
    <dgm:cxn modelId="{70867A6A-EDC9-44AA-B30A-3695175D64FE}" srcId="{D520058C-5A7F-47E8-8968-C241FDE31E0B}" destId="{8E97B4FC-DA37-4429-B3A9-A6E53CB61862}" srcOrd="0" destOrd="0" parTransId="{CC4C0A67-7BB5-4FA6-88DB-8D2A26CF95D9}" sibTransId="{ABF0B781-EBCB-4919-A149-7F4A769DA343}"/>
    <dgm:cxn modelId="{52C6D991-28D1-46DE-9156-9C0B320CA55E}" type="presOf" srcId="{A13F909F-314B-40E7-82D0-885203988F01}" destId="{051A9A71-1347-4706-8E7E-E8EE11F22362}" srcOrd="0" destOrd="0" presId="urn:microsoft.com/office/officeart/2005/8/layout/list1"/>
    <dgm:cxn modelId="{E2EA9EA4-30CB-48E5-9709-2342EC6FAF28}" type="presOf" srcId="{AF4E4692-7CB5-46D7-80A8-773BF3101FB1}" destId="{4E7C90D1-2D15-4CEC-B891-CF3908503BD8}" srcOrd="0" destOrd="0" presId="urn:microsoft.com/office/officeart/2005/8/layout/list1"/>
    <dgm:cxn modelId="{C76D7AD8-079C-481F-95C9-41CDEE209B39}" srcId="{D520058C-5A7F-47E8-8968-C241FDE31E0B}" destId="{A13F909F-314B-40E7-82D0-885203988F01}" srcOrd="1" destOrd="0" parTransId="{D3AF2AD8-BC42-4F0B-804C-379DF59536AF}" sibTransId="{34079510-4999-44F4-BD0D-53440900A963}"/>
    <dgm:cxn modelId="{4F81E1F7-34D6-45B1-BE72-2C1E84A3EAC5}" type="presOf" srcId="{D520058C-5A7F-47E8-8968-C241FDE31E0B}" destId="{0B14A39A-6547-4FE1-9E52-947CD1BC249D}" srcOrd="0" destOrd="0" presId="urn:microsoft.com/office/officeart/2005/8/layout/list1"/>
    <dgm:cxn modelId="{EFA4C2C7-63BA-406A-B63E-CF1DF4287C0D}" type="presParOf" srcId="{0B14A39A-6547-4FE1-9E52-947CD1BC249D}" destId="{59F7FEF8-F2E5-4B80-9C1A-32AD56236BFF}" srcOrd="0" destOrd="0" presId="urn:microsoft.com/office/officeart/2005/8/layout/list1"/>
    <dgm:cxn modelId="{4278BA5C-17D3-4D4B-9F5F-589B33E6BFF8}" type="presParOf" srcId="{59F7FEF8-F2E5-4B80-9C1A-32AD56236BFF}" destId="{953280C4-52AD-40DA-B050-B17291D78651}" srcOrd="0" destOrd="0" presId="urn:microsoft.com/office/officeart/2005/8/layout/list1"/>
    <dgm:cxn modelId="{EBF0562D-8C78-49FD-BB3E-C27A90E379E7}" type="presParOf" srcId="{59F7FEF8-F2E5-4B80-9C1A-32AD56236BFF}" destId="{A420101A-DD0F-4313-BCB4-D4FFE427BDEE}" srcOrd="1" destOrd="0" presId="urn:microsoft.com/office/officeart/2005/8/layout/list1"/>
    <dgm:cxn modelId="{83A3EE57-92ED-4438-8138-7E04ED4BEA57}" type="presParOf" srcId="{0B14A39A-6547-4FE1-9E52-947CD1BC249D}" destId="{7ABF3954-DB67-4305-8F46-046BD1D59C5D}" srcOrd="1" destOrd="0" presId="urn:microsoft.com/office/officeart/2005/8/layout/list1"/>
    <dgm:cxn modelId="{A38B7B14-0EAB-4579-98AD-14CF5D5082B6}" type="presParOf" srcId="{0B14A39A-6547-4FE1-9E52-947CD1BC249D}" destId="{A6C11C86-E64E-4377-9062-95B79D3F92F0}" srcOrd="2" destOrd="0" presId="urn:microsoft.com/office/officeart/2005/8/layout/list1"/>
    <dgm:cxn modelId="{02FF3756-20D7-4EA0-92BC-374878B2909F}" type="presParOf" srcId="{0B14A39A-6547-4FE1-9E52-947CD1BC249D}" destId="{A84CAD72-BD91-4BA6-851E-5460442DA1EF}" srcOrd="3" destOrd="0" presId="urn:microsoft.com/office/officeart/2005/8/layout/list1"/>
    <dgm:cxn modelId="{C9DD26B0-D8EC-4593-B36F-6AE6D635CE94}" type="presParOf" srcId="{0B14A39A-6547-4FE1-9E52-947CD1BC249D}" destId="{E218AAE7-8BC4-438A-A027-83DFA3E0C2C6}" srcOrd="4" destOrd="0" presId="urn:microsoft.com/office/officeart/2005/8/layout/list1"/>
    <dgm:cxn modelId="{6DFB2709-7AE6-4BBB-BEB7-7B9013B2FA30}" type="presParOf" srcId="{E218AAE7-8BC4-438A-A027-83DFA3E0C2C6}" destId="{051A9A71-1347-4706-8E7E-E8EE11F22362}" srcOrd="0" destOrd="0" presId="urn:microsoft.com/office/officeart/2005/8/layout/list1"/>
    <dgm:cxn modelId="{31A384E2-63A6-4205-919F-5A3F2FF6553D}" type="presParOf" srcId="{E218AAE7-8BC4-438A-A027-83DFA3E0C2C6}" destId="{3790E233-04C6-45D1-888C-2A8B0ED00174}" srcOrd="1" destOrd="0" presId="urn:microsoft.com/office/officeart/2005/8/layout/list1"/>
    <dgm:cxn modelId="{54A10B21-1E94-4DBC-8611-F25552FC5946}" type="presParOf" srcId="{0B14A39A-6547-4FE1-9E52-947CD1BC249D}" destId="{935F22E3-DF65-4D8D-8C56-56D2EC0EB629}" srcOrd="5" destOrd="0" presId="urn:microsoft.com/office/officeart/2005/8/layout/list1"/>
    <dgm:cxn modelId="{E2141192-5FDF-412D-AC3E-C06981DBDEA4}" type="presParOf" srcId="{0B14A39A-6547-4FE1-9E52-947CD1BC249D}" destId="{11C51A8C-D30F-4CA3-A48B-3FF24A0C0DE3}" srcOrd="6" destOrd="0" presId="urn:microsoft.com/office/officeart/2005/8/layout/list1"/>
    <dgm:cxn modelId="{66F03E27-8A79-4205-87C1-F38EE6E23945}" type="presParOf" srcId="{0B14A39A-6547-4FE1-9E52-947CD1BC249D}" destId="{18FBC6DF-27F9-42DC-894F-A64312C1FBAA}" srcOrd="7" destOrd="0" presId="urn:microsoft.com/office/officeart/2005/8/layout/list1"/>
    <dgm:cxn modelId="{CEAD5E3D-E20B-4718-9987-B7B05BA15980}" type="presParOf" srcId="{0B14A39A-6547-4FE1-9E52-947CD1BC249D}" destId="{53054186-90B1-47B3-A0AF-D442B8DAC80D}" srcOrd="8" destOrd="0" presId="urn:microsoft.com/office/officeart/2005/8/layout/list1"/>
    <dgm:cxn modelId="{B7E8347E-A41D-470F-A1F6-4E397856A6E3}" type="presParOf" srcId="{53054186-90B1-47B3-A0AF-D442B8DAC80D}" destId="{4E7C90D1-2D15-4CEC-B891-CF3908503BD8}" srcOrd="0" destOrd="0" presId="urn:microsoft.com/office/officeart/2005/8/layout/list1"/>
    <dgm:cxn modelId="{7A7F7636-AFA8-410E-B06C-9C632DDCC415}" type="presParOf" srcId="{53054186-90B1-47B3-A0AF-D442B8DAC80D}" destId="{DC3F489D-03D7-4D82-B22E-A44441339847}" srcOrd="1" destOrd="0" presId="urn:microsoft.com/office/officeart/2005/8/layout/list1"/>
    <dgm:cxn modelId="{EAC01BD0-1BF1-431D-8B2F-22983874D883}" type="presParOf" srcId="{0B14A39A-6547-4FE1-9E52-947CD1BC249D}" destId="{71777276-BBCC-4F13-B917-5FB54072F780}" srcOrd="9" destOrd="0" presId="urn:microsoft.com/office/officeart/2005/8/layout/list1"/>
    <dgm:cxn modelId="{564DA210-4972-4B87-99FB-8C3757641D42}" type="presParOf" srcId="{0B14A39A-6547-4FE1-9E52-947CD1BC249D}" destId="{A76FE206-04DC-42DC-963B-D2BAEA1F97C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520058C-5A7F-47E8-8968-C241FDE31E0B}" type="doc">
      <dgm:prSet loTypeId="urn:microsoft.com/office/officeart/2005/8/layout/list1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8E97B4FC-DA37-4429-B3A9-A6E53CB61862}">
      <dgm:prSet phldrT="[Text]" phldr="0" custT="1"/>
      <dgm:spPr/>
      <dgm:t>
        <a:bodyPr/>
        <a:lstStyle/>
        <a:p>
          <a:pPr algn="l" rtl="0">
            <a:lnSpc>
              <a:spcPct val="90000"/>
            </a:lnSpc>
          </a:pPr>
          <a:r>
            <a:rPr lang="en-US" sz="18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</a:t>
          </a:r>
          <a:r>
            <a:rPr lang="en-US" sz="1800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4.1.1.1. Suscripción del compromiso </a:t>
          </a:r>
          <a:r>
            <a:rPr lang="en-US" sz="1800" err="1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institucional</a:t>
          </a:r>
          <a:r>
            <a:rPr lang="en-US" sz="1800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. </a:t>
          </a:r>
        </a:p>
      </dgm:t>
    </dgm:pt>
    <dgm:pt modelId="{CC4C0A67-7BB5-4FA6-88DB-8D2A26CF95D9}" type="parTrans" cxnId="{70867A6A-EDC9-44AA-B30A-3695175D64FE}">
      <dgm:prSet/>
      <dgm:spPr/>
      <dgm:t>
        <a:bodyPr/>
        <a:lstStyle/>
        <a:p>
          <a:endParaRPr lang="en-US"/>
        </a:p>
      </dgm:t>
    </dgm:pt>
    <dgm:pt modelId="{ABF0B781-EBCB-4919-A149-7F4A769DA343}" type="sibTrans" cxnId="{70867A6A-EDC9-44AA-B30A-3695175D64FE}">
      <dgm:prSet/>
      <dgm:spPr/>
      <dgm:t>
        <a:bodyPr/>
        <a:lstStyle/>
        <a:p>
          <a:endParaRPr lang="en-US"/>
        </a:p>
      </dgm:t>
    </dgm:pt>
    <dgm:pt modelId="{9A0FCA11-2F5D-485F-BDE4-6E00D0699884}">
      <dgm:prSet phldr="0" custT="1"/>
      <dgm:spPr/>
      <dgm:t>
        <a:bodyPr/>
        <a:lstStyle/>
        <a:p>
          <a:pPr algn="l" rtl="0">
            <a:lnSpc>
              <a:spcPct val="90000"/>
            </a:lnSpc>
          </a:pPr>
          <a:r>
            <a:rPr lang="en-US" sz="1800" dirty="0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4.1.1.2. </a:t>
          </a:r>
          <a:r>
            <a:rPr lang="en-US" sz="1800" dirty="0" err="1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Conformación</a:t>
          </a:r>
          <a:r>
            <a:rPr lang="en-US" sz="1800" dirty="0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 del Grupo </a:t>
          </a:r>
          <a:r>
            <a:rPr lang="en-US" sz="1800" dirty="0" err="1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Administrativo</a:t>
          </a:r>
          <a:r>
            <a:rPr lang="en-US" sz="1800" dirty="0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 de </a:t>
          </a:r>
          <a:r>
            <a:rPr lang="en-US" sz="1800" dirty="0" err="1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Gestión</a:t>
          </a:r>
          <a:r>
            <a:rPr lang="en-US" sz="1800" dirty="0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 Ambiental y Sanitaria. </a:t>
          </a:r>
        </a:p>
      </dgm:t>
    </dgm:pt>
    <dgm:pt modelId="{4097429D-7954-4635-A4DD-17FE7E330F93}" type="parTrans" cxnId="{98F11845-9C58-4FC9-8462-6835366A30EE}">
      <dgm:prSet/>
      <dgm:spPr/>
      <dgm:t>
        <a:bodyPr/>
        <a:lstStyle/>
        <a:p>
          <a:endParaRPr lang="es-CO"/>
        </a:p>
      </dgm:t>
    </dgm:pt>
    <dgm:pt modelId="{D378935F-083E-4893-8E97-07E4ED11327D}" type="sibTrans" cxnId="{98F11845-9C58-4FC9-8462-6835366A30EE}">
      <dgm:prSet/>
      <dgm:spPr/>
      <dgm:t>
        <a:bodyPr/>
        <a:lstStyle/>
        <a:p>
          <a:endParaRPr lang="es-CO"/>
        </a:p>
      </dgm:t>
    </dgm:pt>
    <dgm:pt modelId="{A37D4943-1792-4A03-A5C6-4B1245DD52E8}">
      <dgm:prSet phldr="0" custT="1"/>
      <dgm:spPr/>
      <dgm:t>
        <a:bodyPr/>
        <a:lstStyle/>
        <a:p>
          <a:pPr algn="l" rtl="0">
            <a:lnSpc>
              <a:spcPct val="90000"/>
            </a:lnSpc>
          </a:pPr>
          <a:r>
            <a:rPr lang="en-US" sz="1800" dirty="0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4.1.1.3. </a:t>
          </a:r>
          <a:r>
            <a:rPr lang="en-US" sz="1800" dirty="0" err="1">
              <a:solidFill>
                <a:srgbClr val="FFFFFF"/>
              </a:solidFill>
              <a:latin typeface="Aptos"/>
              <a:ea typeface="+mn-ea"/>
              <a:cs typeface="+mn-cs"/>
            </a:rPr>
            <a:t>Elaboración</a:t>
          </a:r>
          <a:r>
            <a:rPr lang="en-US" sz="1800" dirty="0">
              <a:solidFill>
                <a:srgbClr val="FFFFFF"/>
              </a:solidFill>
              <a:latin typeface="Aptos"/>
              <a:ea typeface="+mn-ea"/>
              <a:cs typeface="+mn-cs"/>
            </a:rPr>
            <a:t> del </a:t>
          </a:r>
          <a:r>
            <a:rPr lang="en-US" sz="1800" dirty="0" err="1">
              <a:solidFill>
                <a:srgbClr val="FFFFFF"/>
              </a:solidFill>
              <a:latin typeface="Aptos"/>
              <a:ea typeface="+mn-ea"/>
              <a:cs typeface="+mn-cs"/>
            </a:rPr>
            <a:t>componente</a:t>
          </a:r>
          <a:r>
            <a:rPr lang="en-US" sz="1800" dirty="0">
              <a:solidFill>
                <a:srgbClr val="FFFFFF"/>
              </a:solidFill>
              <a:latin typeface="Aptos"/>
              <a:ea typeface="+mn-ea"/>
              <a:cs typeface="+mn-cs"/>
            </a:rPr>
            <a:t> de </a:t>
          </a:r>
          <a:r>
            <a:rPr lang="en-US" sz="1800" dirty="0" err="1">
              <a:solidFill>
                <a:srgbClr val="FFFFFF"/>
              </a:solidFill>
              <a:latin typeface="Aptos"/>
              <a:ea typeface="+mn-ea"/>
              <a:cs typeface="+mn-cs"/>
            </a:rPr>
            <a:t>gestión</a:t>
          </a:r>
          <a:r>
            <a:rPr lang="en-US" sz="1800" dirty="0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 interna del PGIRASA</a:t>
          </a:r>
        </a:p>
      </dgm:t>
    </dgm:pt>
    <dgm:pt modelId="{2AA63432-DF26-4AB3-9D0B-3BBFE91CFD22}" type="parTrans" cxnId="{27274127-6C88-419F-9A80-0B77A779A7E9}">
      <dgm:prSet/>
      <dgm:spPr/>
      <dgm:t>
        <a:bodyPr/>
        <a:lstStyle/>
        <a:p>
          <a:endParaRPr lang="es-CO"/>
        </a:p>
      </dgm:t>
    </dgm:pt>
    <dgm:pt modelId="{EF61B980-B7BC-46F6-89FC-88EDA6308050}" type="sibTrans" cxnId="{27274127-6C88-419F-9A80-0B77A779A7E9}">
      <dgm:prSet/>
      <dgm:spPr/>
      <dgm:t>
        <a:bodyPr/>
        <a:lstStyle/>
        <a:p>
          <a:endParaRPr lang="es-CO"/>
        </a:p>
      </dgm:t>
    </dgm:pt>
    <dgm:pt modelId="{0B14A39A-6547-4FE1-9E52-947CD1BC249D}" type="pres">
      <dgm:prSet presAssocID="{D520058C-5A7F-47E8-8968-C241FDE31E0B}" presName="linear" presStyleCnt="0">
        <dgm:presLayoutVars>
          <dgm:dir/>
          <dgm:animLvl val="lvl"/>
          <dgm:resizeHandles val="exact"/>
        </dgm:presLayoutVars>
      </dgm:prSet>
      <dgm:spPr/>
    </dgm:pt>
    <dgm:pt modelId="{59F7FEF8-F2E5-4B80-9C1A-32AD56236BFF}" type="pres">
      <dgm:prSet presAssocID="{8E97B4FC-DA37-4429-B3A9-A6E53CB61862}" presName="parentLin" presStyleCnt="0"/>
      <dgm:spPr/>
    </dgm:pt>
    <dgm:pt modelId="{953280C4-52AD-40DA-B050-B17291D78651}" type="pres">
      <dgm:prSet presAssocID="{8E97B4FC-DA37-4429-B3A9-A6E53CB61862}" presName="parentLeftMargin" presStyleLbl="node1" presStyleIdx="0" presStyleCnt="3"/>
      <dgm:spPr/>
    </dgm:pt>
    <dgm:pt modelId="{A420101A-DD0F-4313-BCB4-D4FFE427BDEE}" type="pres">
      <dgm:prSet presAssocID="{8E97B4FC-DA37-4429-B3A9-A6E53CB61862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7ABF3954-DB67-4305-8F46-046BD1D59C5D}" type="pres">
      <dgm:prSet presAssocID="{8E97B4FC-DA37-4429-B3A9-A6E53CB61862}" presName="negativeSpace" presStyleCnt="0"/>
      <dgm:spPr/>
    </dgm:pt>
    <dgm:pt modelId="{A6C11C86-E64E-4377-9062-95B79D3F92F0}" type="pres">
      <dgm:prSet presAssocID="{8E97B4FC-DA37-4429-B3A9-A6E53CB61862}" presName="childText" presStyleLbl="conFgAcc1" presStyleIdx="0" presStyleCnt="3">
        <dgm:presLayoutVars>
          <dgm:bulletEnabled val="1"/>
        </dgm:presLayoutVars>
      </dgm:prSet>
      <dgm:spPr/>
    </dgm:pt>
    <dgm:pt modelId="{210822D3-AE63-44F6-86C8-CC63790A9B63}" type="pres">
      <dgm:prSet presAssocID="{ABF0B781-EBCB-4919-A149-7F4A769DA343}" presName="spaceBetweenRectangles" presStyleCnt="0"/>
      <dgm:spPr/>
    </dgm:pt>
    <dgm:pt modelId="{D7A68685-6D21-4CF3-80C5-6303DB366035}" type="pres">
      <dgm:prSet presAssocID="{9A0FCA11-2F5D-485F-BDE4-6E00D0699884}" presName="parentLin" presStyleCnt="0"/>
      <dgm:spPr/>
    </dgm:pt>
    <dgm:pt modelId="{66855718-5D88-4A0B-9772-C967E494BFCB}" type="pres">
      <dgm:prSet presAssocID="{9A0FCA11-2F5D-485F-BDE4-6E00D0699884}" presName="parentLeftMargin" presStyleLbl="node1" presStyleIdx="0" presStyleCnt="3"/>
      <dgm:spPr/>
    </dgm:pt>
    <dgm:pt modelId="{BE10C43B-4D39-4B47-96B1-18F5899D4BB7}" type="pres">
      <dgm:prSet presAssocID="{9A0FCA11-2F5D-485F-BDE4-6E00D0699884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872F7002-FD66-46DA-803D-988F6F5CEC74}" type="pres">
      <dgm:prSet presAssocID="{9A0FCA11-2F5D-485F-BDE4-6E00D0699884}" presName="negativeSpace" presStyleCnt="0"/>
      <dgm:spPr/>
    </dgm:pt>
    <dgm:pt modelId="{36E92EFF-FBD2-4828-BD8F-21FAB8DE2B8D}" type="pres">
      <dgm:prSet presAssocID="{9A0FCA11-2F5D-485F-BDE4-6E00D0699884}" presName="childText" presStyleLbl="conFgAcc1" presStyleIdx="1" presStyleCnt="3">
        <dgm:presLayoutVars>
          <dgm:bulletEnabled val="1"/>
        </dgm:presLayoutVars>
      </dgm:prSet>
      <dgm:spPr/>
    </dgm:pt>
    <dgm:pt modelId="{A6A11C0F-298E-441C-87F0-E63C69A8CA6B}" type="pres">
      <dgm:prSet presAssocID="{D378935F-083E-4893-8E97-07E4ED11327D}" presName="spaceBetweenRectangles" presStyleCnt="0"/>
      <dgm:spPr/>
    </dgm:pt>
    <dgm:pt modelId="{914CC024-6741-40F5-A181-EB2432F77AED}" type="pres">
      <dgm:prSet presAssocID="{A37D4943-1792-4A03-A5C6-4B1245DD52E8}" presName="parentLin" presStyleCnt="0"/>
      <dgm:spPr/>
    </dgm:pt>
    <dgm:pt modelId="{810219FF-D939-41DA-B893-9CB27494B2B2}" type="pres">
      <dgm:prSet presAssocID="{A37D4943-1792-4A03-A5C6-4B1245DD52E8}" presName="parentLeftMargin" presStyleLbl="node1" presStyleIdx="1" presStyleCnt="3"/>
      <dgm:spPr/>
    </dgm:pt>
    <dgm:pt modelId="{A3C3ADD5-7AA7-4508-B164-3EDFB60B0F82}" type="pres">
      <dgm:prSet presAssocID="{A37D4943-1792-4A03-A5C6-4B1245DD52E8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0F1F07F8-7780-437F-9FCE-FEA0F3230809}" type="pres">
      <dgm:prSet presAssocID="{A37D4943-1792-4A03-A5C6-4B1245DD52E8}" presName="negativeSpace" presStyleCnt="0"/>
      <dgm:spPr/>
    </dgm:pt>
    <dgm:pt modelId="{82E2E18E-8BC4-44BC-A711-2B9F7C1E465D}" type="pres">
      <dgm:prSet presAssocID="{A37D4943-1792-4A03-A5C6-4B1245DD52E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7DCFF018-09C6-4410-A98B-13324BD63453}" type="presOf" srcId="{8E97B4FC-DA37-4429-B3A9-A6E53CB61862}" destId="{A420101A-DD0F-4313-BCB4-D4FFE427BDEE}" srcOrd="1" destOrd="0" presId="urn:microsoft.com/office/officeart/2005/8/layout/list1"/>
    <dgm:cxn modelId="{27274127-6C88-419F-9A80-0B77A779A7E9}" srcId="{D520058C-5A7F-47E8-8968-C241FDE31E0B}" destId="{A37D4943-1792-4A03-A5C6-4B1245DD52E8}" srcOrd="2" destOrd="0" parTransId="{2AA63432-DF26-4AB3-9D0B-3BBFE91CFD22}" sibTransId="{EF61B980-B7BC-46F6-89FC-88EDA6308050}"/>
    <dgm:cxn modelId="{EE7F2F31-C349-4146-B9FD-93F6CF9506CD}" type="presOf" srcId="{9A0FCA11-2F5D-485F-BDE4-6E00D0699884}" destId="{BE10C43B-4D39-4B47-96B1-18F5899D4BB7}" srcOrd="1" destOrd="0" presId="urn:microsoft.com/office/officeart/2005/8/layout/list1"/>
    <dgm:cxn modelId="{98F11845-9C58-4FC9-8462-6835366A30EE}" srcId="{D520058C-5A7F-47E8-8968-C241FDE31E0B}" destId="{9A0FCA11-2F5D-485F-BDE4-6E00D0699884}" srcOrd="1" destOrd="0" parTransId="{4097429D-7954-4635-A4DD-17FE7E330F93}" sibTransId="{D378935F-083E-4893-8E97-07E4ED11327D}"/>
    <dgm:cxn modelId="{70867A6A-EDC9-44AA-B30A-3695175D64FE}" srcId="{D520058C-5A7F-47E8-8968-C241FDE31E0B}" destId="{8E97B4FC-DA37-4429-B3A9-A6E53CB61862}" srcOrd="0" destOrd="0" parTransId="{CC4C0A67-7BB5-4FA6-88DB-8D2A26CF95D9}" sibTransId="{ABF0B781-EBCB-4919-A149-7F4A769DA343}"/>
    <dgm:cxn modelId="{CA8B2559-44FE-4C75-9307-FAD9E37D0384}" type="presOf" srcId="{A37D4943-1792-4A03-A5C6-4B1245DD52E8}" destId="{810219FF-D939-41DA-B893-9CB27494B2B2}" srcOrd="0" destOrd="0" presId="urn:microsoft.com/office/officeart/2005/8/layout/list1"/>
    <dgm:cxn modelId="{5B581183-E726-4CC8-9F02-CCA6A01DDD84}" type="presOf" srcId="{A37D4943-1792-4A03-A5C6-4B1245DD52E8}" destId="{A3C3ADD5-7AA7-4508-B164-3EDFB60B0F82}" srcOrd="1" destOrd="0" presId="urn:microsoft.com/office/officeart/2005/8/layout/list1"/>
    <dgm:cxn modelId="{8A1241A1-E747-4C67-8E53-B65F8E076CAD}" type="presOf" srcId="{8E97B4FC-DA37-4429-B3A9-A6E53CB61862}" destId="{953280C4-52AD-40DA-B050-B17291D78651}" srcOrd="0" destOrd="0" presId="urn:microsoft.com/office/officeart/2005/8/layout/list1"/>
    <dgm:cxn modelId="{62EF6BB3-3E79-41C5-87DF-6D9294B1D0DB}" type="presOf" srcId="{9A0FCA11-2F5D-485F-BDE4-6E00D0699884}" destId="{66855718-5D88-4A0B-9772-C967E494BFCB}" srcOrd="0" destOrd="0" presId="urn:microsoft.com/office/officeart/2005/8/layout/list1"/>
    <dgm:cxn modelId="{4F81E1F7-34D6-45B1-BE72-2C1E84A3EAC5}" type="presOf" srcId="{D520058C-5A7F-47E8-8968-C241FDE31E0B}" destId="{0B14A39A-6547-4FE1-9E52-947CD1BC249D}" srcOrd="0" destOrd="0" presId="urn:microsoft.com/office/officeart/2005/8/layout/list1"/>
    <dgm:cxn modelId="{59ADB9B2-D3D0-47D7-BD6F-0AE9C8C56E93}" type="presParOf" srcId="{0B14A39A-6547-4FE1-9E52-947CD1BC249D}" destId="{59F7FEF8-F2E5-4B80-9C1A-32AD56236BFF}" srcOrd="0" destOrd="0" presId="urn:microsoft.com/office/officeart/2005/8/layout/list1"/>
    <dgm:cxn modelId="{C193B65F-0310-49FD-A73D-97D4A4837849}" type="presParOf" srcId="{59F7FEF8-F2E5-4B80-9C1A-32AD56236BFF}" destId="{953280C4-52AD-40DA-B050-B17291D78651}" srcOrd="0" destOrd="0" presId="urn:microsoft.com/office/officeart/2005/8/layout/list1"/>
    <dgm:cxn modelId="{8B0DB3A3-32C9-4442-B00E-3317F902FEFF}" type="presParOf" srcId="{59F7FEF8-F2E5-4B80-9C1A-32AD56236BFF}" destId="{A420101A-DD0F-4313-BCB4-D4FFE427BDEE}" srcOrd="1" destOrd="0" presId="urn:microsoft.com/office/officeart/2005/8/layout/list1"/>
    <dgm:cxn modelId="{CECF00C5-6843-4870-8EE1-6734ED024E18}" type="presParOf" srcId="{0B14A39A-6547-4FE1-9E52-947CD1BC249D}" destId="{7ABF3954-DB67-4305-8F46-046BD1D59C5D}" srcOrd="1" destOrd="0" presId="urn:microsoft.com/office/officeart/2005/8/layout/list1"/>
    <dgm:cxn modelId="{408B23FA-198E-4F63-8FB8-07FB7E3E47B0}" type="presParOf" srcId="{0B14A39A-6547-4FE1-9E52-947CD1BC249D}" destId="{A6C11C86-E64E-4377-9062-95B79D3F92F0}" srcOrd="2" destOrd="0" presId="urn:microsoft.com/office/officeart/2005/8/layout/list1"/>
    <dgm:cxn modelId="{4B88A7AC-D7C9-4FDF-9531-1300EB9C9686}" type="presParOf" srcId="{0B14A39A-6547-4FE1-9E52-947CD1BC249D}" destId="{210822D3-AE63-44F6-86C8-CC63790A9B63}" srcOrd="3" destOrd="0" presId="urn:microsoft.com/office/officeart/2005/8/layout/list1"/>
    <dgm:cxn modelId="{51E17D75-6555-4A8B-9CD2-173CF854D9CC}" type="presParOf" srcId="{0B14A39A-6547-4FE1-9E52-947CD1BC249D}" destId="{D7A68685-6D21-4CF3-80C5-6303DB366035}" srcOrd="4" destOrd="0" presId="urn:microsoft.com/office/officeart/2005/8/layout/list1"/>
    <dgm:cxn modelId="{DFC8FB2B-4FCA-41FD-8A2A-B10B1278D595}" type="presParOf" srcId="{D7A68685-6D21-4CF3-80C5-6303DB366035}" destId="{66855718-5D88-4A0B-9772-C967E494BFCB}" srcOrd="0" destOrd="0" presId="urn:microsoft.com/office/officeart/2005/8/layout/list1"/>
    <dgm:cxn modelId="{4F9D43FC-1D06-4DDF-935D-A1469812E941}" type="presParOf" srcId="{D7A68685-6D21-4CF3-80C5-6303DB366035}" destId="{BE10C43B-4D39-4B47-96B1-18F5899D4BB7}" srcOrd="1" destOrd="0" presId="urn:microsoft.com/office/officeart/2005/8/layout/list1"/>
    <dgm:cxn modelId="{9BB11F83-3150-45D2-9516-D85827A34530}" type="presParOf" srcId="{0B14A39A-6547-4FE1-9E52-947CD1BC249D}" destId="{872F7002-FD66-46DA-803D-988F6F5CEC74}" srcOrd="5" destOrd="0" presId="urn:microsoft.com/office/officeart/2005/8/layout/list1"/>
    <dgm:cxn modelId="{0B0E48B2-C495-4A90-9E4E-AAE5F6C1EA97}" type="presParOf" srcId="{0B14A39A-6547-4FE1-9E52-947CD1BC249D}" destId="{36E92EFF-FBD2-4828-BD8F-21FAB8DE2B8D}" srcOrd="6" destOrd="0" presId="urn:microsoft.com/office/officeart/2005/8/layout/list1"/>
    <dgm:cxn modelId="{167BB736-C727-4A58-AA5E-5216B527C7A7}" type="presParOf" srcId="{0B14A39A-6547-4FE1-9E52-947CD1BC249D}" destId="{A6A11C0F-298E-441C-87F0-E63C69A8CA6B}" srcOrd="7" destOrd="0" presId="urn:microsoft.com/office/officeart/2005/8/layout/list1"/>
    <dgm:cxn modelId="{5A6A2D76-C293-453B-8199-38EDB5CDA387}" type="presParOf" srcId="{0B14A39A-6547-4FE1-9E52-947CD1BC249D}" destId="{914CC024-6741-40F5-A181-EB2432F77AED}" srcOrd="8" destOrd="0" presId="urn:microsoft.com/office/officeart/2005/8/layout/list1"/>
    <dgm:cxn modelId="{FA4463BA-5628-4B49-8859-6715B8C5CD2F}" type="presParOf" srcId="{914CC024-6741-40F5-A181-EB2432F77AED}" destId="{810219FF-D939-41DA-B893-9CB27494B2B2}" srcOrd="0" destOrd="0" presId="urn:microsoft.com/office/officeart/2005/8/layout/list1"/>
    <dgm:cxn modelId="{CE76CC2A-412D-4A7C-93BB-30A5ADAF9D29}" type="presParOf" srcId="{914CC024-6741-40F5-A181-EB2432F77AED}" destId="{A3C3ADD5-7AA7-4508-B164-3EDFB60B0F82}" srcOrd="1" destOrd="0" presId="urn:microsoft.com/office/officeart/2005/8/layout/list1"/>
    <dgm:cxn modelId="{C18B9693-9DB9-45DD-ABEB-45153C737231}" type="presParOf" srcId="{0B14A39A-6547-4FE1-9E52-947CD1BC249D}" destId="{0F1F07F8-7780-437F-9FCE-FEA0F3230809}" srcOrd="9" destOrd="0" presId="urn:microsoft.com/office/officeart/2005/8/layout/list1"/>
    <dgm:cxn modelId="{8A88B045-224D-4AAE-B43C-B2935C4D647B}" type="presParOf" srcId="{0B14A39A-6547-4FE1-9E52-947CD1BC249D}" destId="{82E2E18E-8BC4-44BC-A711-2B9F7C1E465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520058C-5A7F-47E8-8968-C241FDE31E0B}" type="doc">
      <dgm:prSet loTypeId="urn:microsoft.com/office/officeart/2005/8/layout/list1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8E97B4FC-DA37-4429-B3A9-A6E53CB61862}">
      <dgm:prSet phldrT="[Text]" phldr="0" custT="1"/>
      <dgm:spPr/>
      <dgm:t>
        <a:bodyPr/>
        <a:lstStyle/>
        <a:p>
          <a:pPr algn="l" rtl="0">
            <a:lnSpc>
              <a:spcPct val="90000"/>
            </a:lnSpc>
          </a:pPr>
          <a:r>
            <a:rPr lang="en-US" sz="14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 4.1.1.3.1.  </a:t>
          </a:r>
          <a:r>
            <a:rPr lang="en-US" sz="18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Diagnóstico</a:t>
          </a:r>
          <a:endParaRPr lang="en-US" sz="1800">
            <a:solidFill>
              <a:srgbClr val="FFFFFF"/>
            </a:solidFill>
            <a:latin typeface="Aptos"/>
            <a:ea typeface="+mn-ea"/>
            <a:cs typeface="+mn-cs"/>
          </a:endParaRPr>
        </a:p>
      </dgm:t>
    </dgm:pt>
    <dgm:pt modelId="{CC4C0A67-7BB5-4FA6-88DB-8D2A26CF95D9}" type="parTrans" cxnId="{70867A6A-EDC9-44AA-B30A-3695175D64FE}">
      <dgm:prSet/>
      <dgm:spPr/>
      <dgm:t>
        <a:bodyPr/>
        <a:lstStyle/>
        <a:p>
          <a:endParaRPr lang="en-US"/>
        </a:p>
      </dgm:t>
    </dgm:pt>
    <dgm:pt modelId="{ABF0B781-EBCB-4919-A149-7F4A769DA343}" type="sibTrans" cxnId="{70867A6A-EDC9-44AA-B30A-3695175D64FE}">
      <dgm:prSet/>
      <dgm:spPr/>
      <dgm:t>
        <a:bodyPr/>
        <a:lstStyle/>
        <a:p>
          <a:endParaRPr lang="en-US"/>
        </a:p>
      </dgm:t>
    </dgm:pt>
    <dgm:pt modelId="{A13F909F-314B-40E7-82D0-885203988F01}">
      <dgm:prSet phldrT="[Text]" phldr="0" custT="1"/>
      <dgm:spPr/>
      <dgm:t>
        <a:bodyPr/>
        <a:lstStyle/>
        <a:p>
          <a:pPr algn="l" rtl="0">
            <a:lnSpc>
              <a:spcPct val="90000"/>
            </a:lnSpc>
          </a:pPr>
          <a:r>
            <a:rPr lang="en-US" sz="14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4.1.1.1.3.2. </a:t>
          </a:r>
          <a:r>
            <a:rPr lang="en-US" sz="18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Programa</a:t>
          </a:r>
          <a:r>
            <a:rPr lang="en-US" sz="18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de </a:t>
          </a:r>
          <a:r>
            <a:rPr lang="en-US" sz="18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capacitación</a:t>
          </a:r>
          <a:r>
            <a:rPr lang="en-US" sz="18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y </a:t>
          </a:r>
          <a:r>
            <a:rPr lang="en-US" sz="18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socialización</a:t>
          </a:r>
          <a:endParaRPr lang="en-US" sz="1800">
            <a:solidFill>
              <a:srgbClr val="FFFFFF"/>
            </a:solidFill>
            <a:latin typeface="Aptos" panose="02110004020202020204"/>
            <a:ea typeface="+mn-ea"/>
            <a:cs typeface="+mn-cs"/>
          </a:endParaRPr>
        </a:p>
      </dgm:t>
    </dgm:pt>
    <dgm:pt modelId="{D3AF2AD8-BC42-4F0B-804C-379DF59536AF}" type="parTrans" cxnId="{C76D7AD8-079C-481F-95C9-41CDEE209B39}">
      <dgm:prSet/>
      <dgm:spPr/>
      <dgm:t>
        <a:bodyPr/>
        <a:lstStyle/>
        <a:p>
          <a:endParaRPr lang="en-US"/>
        </a:p>
      </dgm:t>
    </dgm:pt>
    <dgm:pt modelId="{34079510-4999-44F4-BD0D-53440900A963}" type="sibTrans" cxnId="{C76D7AD8-079C-481F-95C9-41CDEE209B39}">
      <dgm:prSet/>
      <dgm:spPr/>
      <dgm:t>
        <a:bodyPr/>
        <a:lstStyle/>
        <a:p>
          <a:endParaRPr lang="en-US"/>
        </a:p>
      </dgm:t>
    </dgm:pt>
    <dgm:pt modelId="{AF4E4692-7CB5-46D7-80A8-773BF3101FB1}">
      <dgm:prSet phldrT="[Text]" phldr="0" custT="1"/>
      <dgm:spPr/>
      <dgm:t>
        <a:bodyPr/>
        <a:lstStyle/>
        <a:p>
          <a:pPr algn="l" rtl="0">
            <a:lnSpc>
              <a:spcPct val="90000"/>
            </a:lnSpc>
          </a:pPr>
          <a:r>
            <a:rPr lang="en-US" sz="14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4.1.1.3.3.  </a:t>
          </a:r>
          <a:r>
            <a:rPr lang="en-US" sz="18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Plan de </a:t>
          </a:r>
          <a:r>
            <a:rPr lang="en-US" sz="18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contingencia</a:t>
          </a:r>
          <a:endParaRPr lang="en-US" sz="1800">
            <a:solidFill>
              <a:srgbClr val="FFFFFF"/>
            </a:solidFill>
            <a:latin typeface="Aptos" panose="02110004020202020204"/>
            <a:ea typeface="+mn-ea"/>
            <a:cs typeface="+mn-cs"/>
          </a:endParaRPr>
        </a:p>
      </dgm:t>
    </dgm:pt>
    <dgm:pt modelId="{73149DCA-EA72-448D-A19C-1714CEA6077E}" type="parTrans" cxnId="{E3DC0C19-3023-478C-8238-3BF3D7672F4B}">
      <dgm:prSet/>
      <dgm:spPr/>
      <dgm:t>
        <a:bodyPr/>
        <a:lstStyle/>
        <a:p>
          <a:endParaRPr lang="en-US"/>
        </a:p>
      </dgm:t>
    </dgm:pt>
    <dgm:pt modelId="{9B01D6AB-44B5-472F-8F8C-E46E8845C54C}" type="sibTrans" cxnId="{E3DC0C19-3023-478C-8238-3BF3D7672F4B}">
      <dgm:prSet/>
      <dgm:spPr/>
      <dgm:t>
        <a:bodyPr/>
        <a:lstStyle/>
        <a:p>
          <a:endParaRPr lang="en-US"/>
        </a:p>
      </dgm:t>
    </dgm:pt>
    <dgm:pt modelId="{AF81811E-69C4-49AE-BDD5-B8886975F66F}">
      <dgm:prSet phldr="0" custT="1"/>
      <dgm:spPr/>
      <dgm:t>
        <a:bodyPr/>
        <a:lstStyle/>
        <a:p>
          <a:pPr algn="l" rtl="0">
            <a:lnSpc>
              <a:spcPct val="90000"/>
            </a:lnSpc>
          </a:pPr>
          <a:r>
            <a:rPr lang="en-US" sz="14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4.1.1.3.4.  </a:t>
          </a:r>
          <a:r>
            <a:rPr lang="en-US" sz="18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Seguridad</a:t>
          </a:r>
          <a:r>
            <a:rPr lang="en-US" sz="18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y </a:t>
          </a:r>
          <a:r>
            <a:rPr lang="en-US" sz="18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salud</a:t>
          </a:r>
          <a:r>
            <a:rPr lang="en-US" sz="18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al </a:t>
          </a:r>
          <a:r>
            <a:rPr lang="en-US" sz="18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trabajador</a:t>
          </a:r>
          <a:endParaRPr lang="en-US" sz="1800">
            <a:solidFill>
              <a:srgbClr val="FFFFFF"/>
            </a:solidFill>
            <a:latin typeface="Aptos Display" panose="02110004020202020204"/>
            <a:ea typeface="+mn-ea"/>
            <a:cs typeface="+mn-cs"/>
          </a:endParaRPr>
        </a:p>
      </dgm:t>
    </dgm:pt>
    <dgm:pt modelId="{5EC88DC2-6B3D-4999-80BA-0B558104F40C}" type="parTrans" cxnId="{D5D42EFC-18F4-464C-BBF0-3F3A85CB4E1D}">
      <dgm:prSet/>
      <dgm:spPr/>
    </dgm:pt>
    <dgm:pt modelId="{8A8181E7-53BE-47E3-A5AD-4A4EA0735B00}" type="sibTrans" cxnId="{D5D42EFC-18F4-464C-BBF0-3F3A85CB4E1D}">
      <dgm:prSet/>
      <dgm:spPr/>
    </dgm:pt>
    <dgm:pt modelId="{9E915613-DBA4-4AF7-BDB9-0B700798969C}">
      <dgm:prSet phldr="0" custT="1"/>
      <dgm:spPr/>
      <dgm:t>
        <a:bodyPr/>
        <a:lstStyle/>
        <a:p>
          <a:pPr algn="l" rtl="0">
            <a:lnSpc>
              <a:spcPct val="90000"/>
            </a:lnSpc>
          </a:pPr>
          <a:r>
            <a:rPr lang="en-US" sz="14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4.1.1.3.5. </a:t>
          </a:r>
          <a:r>
            <a:rPr lang="en-US" sz="16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</a:t>
          </a:r>
          <a:r>
            <a:rPr lang="en-US" sz="18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Cronograma</a:t>
          </a:r>
          <a:r>
            <a:rPr lang="en-US" sz="18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de </a:t>
          </a:r>
          <a:r>
            <a:rPr lang="en-US" sz="18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actividades</a:t>
          </a:r>
          <a:endParaRPr lang="en-US" sz="1800">
            <a:solidFill>
              <a:srgbClr val="FFFFFF"/>
            </a:solidFill>
            <a:latin typeface="Aptos Display" panose="02110004020202020204"/>
            <a:ea typeface="+mn-ea"/>
            <a:cs typeface="+mn-cs"/>
          </a:endParaRPr>
        </a:p>
      </dgm:t>
    </dgm:pt>
    <dgm:pt modelId="{3430E7B9-740D-448B-B097-ECAE9FB2D90F}" type="parTrans" cxnId="{64EA1338-2A41-469E-B7DC-D14917F2BA18}">
      <dgm:prSet/>
      <dgm:spPr/>
    </dgm:pt>
    <dgm:pt modelId="{687982BA-6264-4A8B-8B7E-9CC9141026A5}" type="sibTrans" cxnId="{64EA1338-2A41-469E-B7DC-D14917F2BA18}">
      <dgm:prSet/>
      <dgm:spPr/>
    </dgm:pt>
    <dgm:pt modelId="{9EDDED33-1140-4DEC-A67E-87AF4E476FF3}">
      <dgm:prSet phldr="0" custT="1"/>
      <dgm:spPr/>
      <dgm:t>
        <a:bodyPr/>
        <a:lstStyle/>
        <a:p>
          <a:pPr algn="l" rtl="0">
            <a:lnSpc>
              <a:spcPct val="90000"/>
            </a:lnSpc>
          </a:pPr>
          <a:r>
            <a:rPr lang="en-US" sz="14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4.1.1.3.6 </a:t>
          </a:r>
          <a:r>
            <a:rPr lang="en-US" sz="16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</a:t>
          </a:r>
          <a:r>
            <a:rPr lang="en-US" sz="18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Tratamiento</a:t>
          </a:r>
          <a:r>
            <a:rPr lang="en-US" sz="18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</a:t>
          </a:r>
          <a:r>
            <a:rPr lang="en-US" sz="18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interno</a:t>
          </a:r>
          <a:r>
            <a:rPr lang="en-US" sz="18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</a:t>
          </a:r>
        </a:p>
      </dgm:t>
    </dgm:pt>
    <dgm:pt modelId="{FE51300F-3469-4A61-B72E-CD028244ED79}" type="parTrans" cxnId="{C33D14FD-34E0-49E9-B4D5-9C56205BEFAD}">
      <dgm:prSet/>
      <dgm:spPr/>
    </dgm:pt>
    <dgm:pt modelId="{E48B6E0E-BB76-4EB8-A601-966B4426D9D0}" type="sibTrans" cxnId="{C33D14FD-34E0-49E9-B4D5-9C56205BEFAD}">
      <dgm:prSet/>
      <dgm:spPr/>
    </dgm:pt>
    <dgm:pt modelId="{D695B5D9-CE96-4744-8AFC-2B0266066823}">
      <dgm:prSet phldr="0" custT="1"/>
      <dgm:spPr/>
      <dgm:t>
        <a:bodyPr/>
        <a:lstStyle/>
        <a:p>
          <a:pPr algn="l" rtl="0">
            <a:lnSpc>
              <a:spcPct val="90000"/>
            </a:lnSpc>
          </a:pPr>
          <a:r>
            <a:rPr lang="en-US" sz="14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4.1.1.3.7  </a:t>
          </a:r>
          <a:r>
            <a:rPr lang="en-US" sz="18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Estrategia</a:t>
          </a:r>
          <a:r>
            <a:rPr lang="en-US" sz="18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de </a:t>
          </a:r>
          <a:r>
            <a:rPr lang="en-US" sz="18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recepción</a:t>
          </a:r>
          <a:r>
            <a:rPr lang="en-US" sz="18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de </a:t>
          </a:r>
          <a:r>
            <a:rPr lang="en-US" sz="18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cortopunzantes</a:t>
          </a:r>
          <a:r>
            <a:rPr lang="en-US" sz="18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</a:t>
          </a:r>
        </a:p>
      </dgm:t>
    </dgm:pt>
    <dgm:pt modelId="{F13626BD-E1BD-4C02-9DCC-26487A3A4344}" type="parTrans" cxnId="{994F2B53-34DF-453A-B8F3-FFF5FACE7550}">
      <dgm:prSet/>
      <dgm:spPr/>
    </dgm:pt>
    <dgm:pt modelId="{34ABC477-A262-4A61-B775-9171393197F7}" type="sibTrans" cxnId="{994F2B53-34DF-453A-B8F3-FFF5FACE7550}">
      <dgm:prSet/>
      <dgm:spPr/>
    </dgm:pt>
    <dgm:pt modelId="{0B14A39A-6547-4FE1-9E52-947CD1BC249D}" type="pres">
      <dgm:prSet presAssocID="{D520058C-5A7F-47E8-8968-C241FDE31E0B}" presName="linear" presStyleCnt="0">
        <dgm:presLayoutVars>
          <dgm:dir/>
          <dgm:animLvl val="lvl"/>
          <dgm:resizeHandles val="exact"/>
        </dgm:presLayoutVars>
      </dgm:prSet>
      <dgm:spPr/>
    </dgm:pt>
    <dgm:pt modelId="{59F7FEF8-F2E5-4B80-9C1A-32AD56236BFF}" type="pres">
      <dgm:prSet presAssocID="{8E97B4FC-DA37-4429-B3A9-A6E53CB61862}" presName="parentLin" presStyleCnt="0"/>
      <dgm:spPr/>
    </dgm:pt>
    <dgm:pt modelId="{953280C4-52AD-40DA-B050-B17291D78651}" type="pres">
      <dgm:prSet presAssocID="{8E97B4FC-DA37-4429-B3A9-A6E53CB61862}" presName="parentLeftMargin" presStyleLbl="node1" presStyleIdx="0" presStyleCnt="7"/>
      <dgm:spPr/>
    </dgm:pt>
    <dgm:pt modelId="{A420101A-DD0F-4313-BCB4-D4FFE427BDEE}" type="pres">
      <dgm:prSet presAssocID="{8E97B4FC-DA37-4429-B3A9-A6E53CB61862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7ABF3954-DB67-4305-8F46-046BD1D59C5D}" type="pres">
      <dgm:prSet presAssocID="{8E97B4FC-DA37-4429-B3A9-A6E53CB61862}" presName="negativeSpace" presStyleCnt="0"/>
      <dgm:spPr/>
    </dgm:pt>
    <dgm:pt modelId="{A6C11C86-E64E-4377-9062-95B79D3F92F0}" type="pres">
      <dgm:prSet presAssocID="{8E97B4FC-DA37-4429-B3A9-A6E53CB61862}" presName="childText" presStyleLbl="conFgAcc1" presStyleIdx="0" presStyleCnt="7">
        <dgm:presLayoutVars>
          <dgm:bulletEnabled val="1"/>
        </dgm:presLayoutVars>
      </dgm:prSet>
      <dgm:spPr/>
    </dgm:pt>
    <dgm:pt modelId="{A84CAD72-BD91-4BA6-851E-5460442DA1EF}" type="pres">
      <dgm:prSet presAssocID="{ABF0B781-EBCB-4919-A149-7F4A769DA343}" presName="spaceBetweenRectangles" presStyleCnt="0"/>
      <dgm:spPr/>
    </dgm:pt>
    <dgm:pt modelId="{E218AAE7-8BC4-438A-A027-83DFA3E0C2C6}" type="pres">
      <dgm:prSet presAssocID="{A13F909F-314B-40E7-82D0-885203988F01}" presName="parentLin" presStyleCnt="0"/>
      <dgm:spPr/>
    </dgm:pt>
    <dgm:pt modelId="{051A9A71-1347-4706-8E7E-E8EE11F22362}" type="pres">
      <dgm:prSet presAssocID="{A13F909F-314B-40E7-82D0-885203988F01}" presName="parentLeftMargin" presStyleLbl="node1" presStyleIdx="0" presStyleCnt="7"/>
      <dgm:spPr/>
    </dgm:pt>
    <dgm:pt modelId="{3790E233-04C6-45D1-888C-2A8B0ED00174}" type="pres">
      <dgm:prSet presAssocID="{A13F909F-314B-40E7-82D0-885203988F01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935F22E3-DF65-4D8D-8C56-56D2EC0EB629}" type="pres">
      <dgm:prSet presAssocID="{A13F909F-314B-40E7-82D0-885203988F01}" presName="negativeSpace" presStyleCnt="0"/>
      <dgm:spPr/>
    </dgm:pt>
    <dgm:pt modelId="{11C51A8C-D30F-4CA3-A48B-3FF24A0C0DE3}" type="pres">
      <dgm:prSet presAssocID="{A13F909F-314B-40E7-82D0-885203988F01}" presName="childText" presStyleLbl="conFgAcc1" presStyleIdx="1" presStyleCnt="7">
        <dgm:presLayoutVars>
          <dgm:bulletEnabled val="1"/>
        </dgm:presLayoutVars>
      </dgm:prSet>
      <dgm:spPr/>
    </dgm:pt>
    <dgm:pt modelId="{18FBC6DF-27F9-42DC-894F-A64312C1FBAA}" type="pres">
      <dgm:prSet presAssocID="{34079510-4999-44F4-BD0D-53440900A963}" presName="spaceBetweenRectangles" presStyleCnt="0"/>
      <dgm:spPr/>
    </dgm:pt>
    <dgm:pt modelId="{53054186-90B1-47B3-A0AF-D442B8DAC80D}" type="pres">
      <dgm:prSet presAssocID="{AF4E4692-7CB5-46D7-80A8-773BF3101FB1}" presName="parentLin" presStyleCnt="0"/>
      <dgm:spPr/>
    </dgm:pt>
    <dgm:pt modelId="{4E7C90D1-2D15-4CEC-B891-CF3908503BD8}" type="pres">
      <dgm:prSet presAssocID="{AF4E4692-7CB5-46D7-80A8-773BF3101FB1}" presName="parentLeftMargin" presStyleLbl="node1" presStyleIdx="1" presStyleCnt="7"/>
      <dgm:spPr/>
    </dgm:pt>
    <dgm:pt modelId="{DC3F489D-03D7-4D82-B22E-A44441339847}" type="pres">
      <dgm:prSet presAssocID="{AF4E4692-7CB5-46D7-80A8-773BF3101FB1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71777276-BBCC-4F13-B917-5FB54072F780}" type="pres">
      <dgm:prSet presAssocID="{AF4E4692-7CB5-46D7-80A8-773BF3101FB1}" presName="negativeSpace" presStyleCnt="0"/>
      <dgm:spPr/>
    </dgm:pt>
    <dgm:pt modelId="{A76FE206-04DC-42DC-963B-D2BAEA1F97C0}" type="pres">
      <dgm:prSet presAssocID="{AF4E4692-7CB5-46D7-80A8-773BF3101FB1}" presName="childText" presStyleLbl="conFgAcc1" presStyleIdx="2" presStyleCnt="7">
        <dgm:presLayoutVars>
          <dgm:bulletEnabled val="1"/>
        </dgm:presLayoutVars>
      </dgm:prSet>
      <dgm:spPr/>
    </dgm:pt>
    <dgm:pt modelId="{AECE7C9E-74D1-4E4B-873F-19C3C34E2FCF}" type="pres">
      <dgm:prSet presAssocID="{9B01D6AB-44B5-472F-8F8C-E46E8845C54C}" presName="spaceBetweenRectangles" presStyleCnt="0"/>
      <dgm:spPr/>
    </dgm:pt>
    <dgm:pt modelId="{345AF843-A67B-44C7-87B5-324DCCE5FEF3}" type="pres">
      <dgm:prSet presAssocID="{AF81811E-69C4-49AE-BDD5-B8886975F66F}" presName="parentLin" presStyleCnt="0"/>
      <dgm:spPr/>
    </dgm:pt>
    <dgm:pt modelId="{B8C511D2-2714-43A9-80BD-94E0709B27DA}" type="pres">
      <dgm:prSet presAssocID="{AF81811E-69C4-49AE-BDD5-B8886975F66F}" presName="parentLeftMargin" presStyleLbl="node1" presStyleIdx="2" presStyleCnt="7"/>
      <dgm:spPr/>
    </dgm:pt>
    <dgm:pt modelId="{B46A359E-FCE4-4EA0-862C-F7EAC2F3FE5D}" type="pres">
      <dgm:prSet presAssocID="{AF81811E-69C4-49AE-BDD5-B8886975F66F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5BA49481-F25A-4428-BF47-323C67B4FA09}" type="pres">
      <dgm:prSet presAssocID="{AF81811E-69C4-49AE-BDD5-B8886975F66F}" presName="negativeSpace" presStyleCnt="0"/>
      <dgm:spPr/>
    </dgm:pt>
    <dgm:pt modelId="{6EABFABA-6344-49D4-9DE2-BBC21143D7C1}" type="pres">
      <dgm:prSet presAssocID="{AF81811E-69C4-49AE-BDD5-B8886975F66F}" presName="childText" presStyleLbl="conFgAcc1" presStyleIdx="3" presStyleCnt="7">
        <dgm:presLayoutVars>
          <dgm:bulletEnabled val="1"/>
        </dgm:presLayoutVars>
      </dgm:prSet>
      <dgm:spPr/>
    </dgm:pt>
    <dgm:pt modelId="{6F32898C-DDEB-4E01-BB44-B81BB853597E}" type="pres">
      <dgm:prSet presAssocID="{8A8181E7-53BE-47E3-A5AD-4A4EA0735B00}" presName="spaceBetweenRectangles" presStyleCnt="0"/>
      <dgm:spPr/>
    </dgm:pt>
    <dgm:pt modelId="{A2B6C73B-C0CE-495F-80EF-2C058D6E9422}" type="pres">
      <dgm:prSet presAssocID="{9E915613-DBA4-4AF7-BDB9-0B700798969C}" presName="parentLin" presStyleCnt="0"/>
      <dgm:spPr/>
    </dgm:pt>
    <dgm:pt modelId="{21B70B45-06B7-4E5B-BAB9-10219E7924D5}" type="pres">
      <dgm:prSet presAssocID="{9E915613-DBA4-4AF7-BDB9-0B700798969C}" presName="parentLeftMargin" presStyleLbl="node1" presStyleIdx="3" presStyleCnt="7"/>
      <dgm:spPr/>
    </dgm:pt>
    <dgm:pt modelId="{43736AD1-0EF7-485B-9D97-FC03F5FF11F1}" type="pres">
      <dgm:prSet presAssocID="{9E915613-DBA4-4AF7-BDB9-0B700798969C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BB15BAE5-9B4B-4B39-BC29-0271E41A2B38}" type="pres">
      <dgm:prSet presAssocID="{9E915613-DBA4-4AF7-BDB9-0B700798969C}" presName="negativeSpace" presStyleCnt="0"/>
      <dgm:spPr/>
    </dgm:pt>
    <dgm:pt modelId="{EE272B40-E35A-44E1-A9A2-FF6EE9BC2E53}" type="pres">
      <dgm:prSet presAssocID="{9E915613-DBA4-4AF7-BDB9-0B700798969C}" presName="childText" presStyleLbl="conFgAcc1" presStyleIdx="4" presStyleCnt="7">
        <dgm:presLayoutVars>
          <dgm:bulletEnabled val="1"/>
        </dgm:presLayoutVars>
      </dgm:prSet>
      <dgm:spPr/>
    </dgm:pt>
    <dgm:pt modelId="{9BDBF7FC-3B56-4B74-9A9C-73FCBBE65DB7}" type="pres">
      <dgm:prSet presAssocID="{687982BA-6264-4A8B-8B7E-9CC9141026A5}" presName="spaceBetweenRectangles" presStyleCnt="0"/>
      <dgm:spPr/>
    </dgm:pt>
    <dgm:pt modelId="{4EAB91C6-09E2-497F-B38A-6C7217BB1D2E}" type="pres">
      <dgm:prSet presAssocID="{9EDDED33-1140-4DEC-A67E-87AF4E476FF3}" presName="parentLin" presStyleCnt="0"/>
      <dgm:spPr/>
    </dgm:pt>
    <dgm:pt modelId="{BAC178DC-F5D2-4C8B-BD11-AA9AD2577362}" type="pres">
      <dgm:prSet presAssocID="{9EDDED33-1140-4DEC-A67E-87AF4E476FF3}" presName="parentLeftMargin" presStyleLbl="node1" presStyleIdx="4" presStyleCnt="7"/>
      <dgm:spPr/>
    </dgm:pt>
    <dgm:pt modelId="{FC557BCE-FA51-4CA4-9561-15847EC6578F}" type="pres">
      <dgm:prSet presAssocID="{9EDDED33-1140-4DEC-A67E-87AF4E476FF3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9FB1903A-6FE1-4E65-A332-C2DAF66AAB2F}" type="pres">
      <dgm:prSet presAssocID="{9EDDED33-1140-4DEC-A67E-87AF4E476FF3}" presName="negativeSpace" presStyleCnt="0"/>
      <dgm:spPr/>
    </dgm:pt>
    <dgm:pt modelId="{5DFC2142-F760-4A72-A39E-F13440CD0242}" type="pres">
      <dgm:prSet presAssocID="{9EDDED33-1140-4DEC-A67E-87AF4E476FF3}" presName="childText" presStyleLbl="conFgAcc1" presStyleIdx="5" presStyleCnt="7">
        <dgm:presLayoutVars>
          <dgm:bulletEnabled val="1"/>
        </dgm:presLayoutVars>
      </dgm:prSet>
      <dgm:spPr/>
    </dgm:pt>
    <dgm:pt modelId="{A2F019A1-531E-4683-BD35-582E7281D9D1}" type="pres">
      <dgm:prSet presAssocID="{E48B6E0E-BB76-4EB8-A601-966B4426D9D0}" presName="spaceBetweenRectangles" presStyleCnt="0"/>
      <dgm:spPr/>
    </dgm:pt>
    <dgm:pt modelId="{820A8E01-FEA4-4DE5-A647-0F35BF7C2396}" type="pres">
      <dgm:prSet presAssocID="{D695B5D9-CE96-4744-8AFC-2B0266066823}" presName="parentLin" presStyleCnt="0"/>
      <dgm:spPr/>
    </dgm:pt>
    <dgm:pt modelId="{707260DC-3221-49CF-B596-91A576620EA7}" type="pres">
      <dgm:prSet presAssocID="{D695B5D9-CE96-4744-8AFC-2B0266066823}" presName="parentLeftMargin" presStyleLbl="node1" presStyleIdx="5" presStyleCnt="7"/>
      <dgm:spPr/>
    </dgm:pt>
    <dgm:pt modelId="{69B89878-3E02-499C-949E-6A6230D82E52}" type="pres">
      <dgm:prSet presAssocID="{D695B5D9-CE96-4744-8AFC-2B0266066823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56A96E7E-027E-4324-876E-5D63A4093D1A}" type="pres">
      <dgm:prSet presAssocID="{D695B5D9-CE96-4744-8AFC-2B0266066823}" presName="negativeSpace" presStyleCnt="0"/>
      <dgm:spPr/>
    </dgm:pt>
    <dgm:pt modelId="{18A9F41B-529B-4BFE-A751-9B23CF6CAE1A}" type="pres">
      <dgm:prSet presAssocID="{D695B5D9-CE96-4744-8AFC-2B0266066823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872E400B-E3F8-4025-B228-92353854F786}" type="presOf" srcId="{9E915613-DBA4-4AF7-BDB9-0B700798969C}" destId="{43736AD1-0EF7-485B-9D97-FC03F5FF11F1}" srcOrd="1" destOrd="0" presId="urn:microsoft.com/office/officeart/2005/8/layout/list1"/>
    <dgm:cxn modelId="{5EFEE70E-9A98-46A8-9E4A-F349F046611F}" type="presOf" srcId="{AF81811E-69C4-49AE-BDD5-B8886975F66F}" destId="{B8C511D2-2714-43A9-80BD-94E0709B27DA}" srcOrd="0" destOrd="0" presId="urn:microsoft.com/office/officeart/2005/8/layout/list1"/>
    <dgm:cxn modelId="{16030214-8BF9-4831-BE88-B6995A5A1EC8}" type="presOf" srcId="{9EDDED33-1140-4DEC-A67E-87AF4E476FF3}" destId="{BAC178DC-F5D2-4C8B-BD11-AA9AD2577362}" srcOrd="0" destOrd="0" presId="urn:microsoft.com/office/officeart/2005/8/layout/list1"/>
    <dgm:cxn modelId="{E3DC0C19-3023-478C-8238-3BF3D7672F4B}" srcId="{D520058C-5A7F-47E8-8968-C241FDE31E0B}" destId="{AF4E4692-7CB5-46D7-80A8-773BF3101FB1}" srcOrd="2" destOrd="0" parTransId="{73149DCA-EA72-448D-A19C-1714CEA6077E}" sibTransId="{9B01D6AB-44B5-472F-8F8C-E46E8845C54C}"/>
    <dgm:cxn modelId="{64EA1338-2A41-469E-B7DC-D14917F2BA18}" srcId="{D520058C-5A7F-47E8-8968-C241FDE31E0B}" destId="{9E915613-DBA4-4AF7-BDB9-0B700798969C}" srcOrd="4" destOrd="0" parTransId="{3430E7B9-740D-448B-B097-ECAE9FB2D90F}" sibTransId="{687982BA-6264-4A8B-8B7E-9CC9141026A5}"/>
    <dgm:cxn modelId="{DEB2613F-4815-4769-8ED9-8456B2BF76C4}" type="presOf" srcId="{AF4E4692-7CB5-46D7-80A8-773BF3101FB1}" destId="{DC3F489D-03D7-4D82-B22E-A44441339847}" srcOrd="1" destOrd="0" presId="urn:microsoft.com/office/officeart/2005/8/layout/list1"/>
    <dgm:cxn modelId="{8EB04F64-884F-493D-BAB7-7CAFCDAE9027}" type="presOf" srcId="{A13F909F-314B-40E7-82D0-885203988F01}" destId="{051A9A71-1347-4706-8E7E-E8EE11F22362}" srcOrd="0" destOrd="0" presId="urn:microsoft.com/office/officeart/2005/8/layout/list1"/>
    <dgm:cxn modelId="{70867A6A-EDC9-44AA-B30A-3695175D64FE}" srcId="{D520058C-5A7F-47E8-8968-C241FDE31E0B}" destId="{8E97B4FC-DA37-4429-B3A9-A6E53CB61862}" srcOrd="0" destOrd="0" parTransId="{CC4C0A67-7BB5-4FA6-88DB-8D2A26CF95D9}" sibTransId="{ABF0B781-EBCB-4919-A149-7F4A769DA343}"/>
    <dgm:cxn modelId="{CE097170-CD56-40AE-B304-211EB787E60A}" type="presOf" srcId="{AF81811E-69C4-49AE-BDD5-B8886975F66F}" destId="{B46A359E-FCE4-4EA0-862C-F7EAC2F3FE5D}" srcOrd="1" destOrd="0" presId="urn:microsoft.com/office/officeart/2005/8/layout/list1"/>
    <dgm:cxn modelId="{994F2B53-34DF-453A-B8F3-FFF5FACE7550}" srcId="{D520058C-5A7F-47E8-8968-C241FDE31E0B}" destId="{D695B5D9-CE96-4744-8AFC-2B0266066823}" srcOrd="6" destOrd="0" parTransId="{F13626BD-E1BD-4C02-9DCC-26487A3A4344}" sibTransId="{34ABC477-A262-4A61-B775-9171393197F7}"/>
    <dgm:cxn modelId="{9D1C5BA9-8D8E-4027-A898-918D66FC3509}" type="presOf" srcId="{9EDDED33-1140-4DEC-A67E-87AF4E476FF3}" destId="{FC557BCE-FA51-4CA4-9561-15847EC6578F}" srcOrd="1" destOrd="0" presId="urn:microsoft.com/office/officeart/2005/8/layout/list1"/>
    <dgm:cxn modelId="{17EE56B6-1785-4A8C-8DFD-912A8852DFAA}" type="presOf" srcId="{D695B5D9-CE96-4744-8AFC-2B0266066823}" destId="{707260DC-3221-49CF-B596-91A576620EA7}" srcOrd="0" destOrd="0" presId="urn:microsoft.com/office/officeart/2005/8/layout/list1"/>
    <dgm:cxn modelId="{B503E2BA-277C-4E6D-A7F2-EB26A32AB1D6}" type="presOf" srcId="{8E97B4FC-DA37-4429-B3A9-A6E53CB61862}" destId="{953280C4-52AD-40DA-B050-B17291D78651}" srcOrd="0" destOrd="0" presId="urn:microsoft.com/office/officeart/2005/8/layout/list1"/>
    <dgm:cxn modelId="{136892BE-A720-4979-840E-D419EEA19420}" type="presOf" srcId="{A13F909F-314B-40E7-82D0-885203988F01}" destId="{3790E233-04C6-45D1-888C-2A8B0ED00174}" srcOrd="1" destOrd="0" presId="urn:microsoft.com/office/officeart/2005/8/layout/list1"/>
    <dgm:cxn modelId="{20872CCD-F68A-4B27-B4ED-756C0FA659BF}" type="presOf" srcId="{AF4E4692-7CB5-46D7-80A8-773BF3101FB1}" destId="{4E7C90D1-2D15-4CEC-B891-CF3908503BD8}" srcOrd="0" destOrd="0" presId="urn:microsoft.com/office/officeart/2005/8/layout/list1"/>
    <dgm:cxn modelId="{406006D3-2FA6-47E9-A730-399CAB0E4C51}" type="presOf" srcId="{D695B5D9-CE96-4744-8AFC-2B0266066823}" destId="{69B89878-3E02-499C-949E-6A6230D82E52}" srcOrd="1" destOrd="0" presId="urn:microsoft.com/office/officeart/2005/8/layout/list1"/>
    <dgm:cxn modelId="{C76D7AD8-079C-481F-95C9-41CDEE209B39}" srcId="{D520058C-5A7F-47E8-8968-C241FDE31E0B}" destId="{A13F909F-314B-40E7-82D0-885203988F01}" srcOrd="1" destOrd="0" parTransId="{D3AF2AD8-BC42-4F0B-804C-379DF59536AF}" sibTransId="{34079510-4999-44F4-BD0D-53440900A963}"/>
    <dgm:cxn modelId="{A2DF31DC-A459-4EAC-95E8-01D15FE70744}" type="presOf" srcId="{9E915613-DBA4-4AF7-BDB9-0B700798969C}" destId="{21B70B45-06B7-4E5B-BAB9-10219E7924D5}" srcOrd="0" destOrd="0" presId="urn:microsoft.com/office/officeart/2005/8/layout/list1"/>
    <dgm:cxn modelId="{ACD652EB-DAFA-487B-BC23-611062C51C3E}" type="presOf" srcId="{8E97B4FC-DA37-4429-B3A9-A6E53CB61862}" destId="{A420101A-DD0F-4313-BCB4-D4FFE427BDEE}" srcOrd="1" destOrd="0" presId="urn:microsoft.com/office/officeart/2005/8/layout/list1"/>
    <dgm:cxn modelId="{4F81E1F7-34D6-45B1-BE72-2C1E84A3EAC5}" type="presOf" srcId="{D520058C-5A7F-47E8-8968-C241FDE31E0B}" destId="{0B14A39A-6547-4FE1-9E52-947CD1BC249D}" srcOrd="0" destOrd="0" presId="urn:microsoft.com/office/officeart/2005/8/layout/list1"/>
    <dgm:cxn modelId="{D5D42EFC-18F4-464C-BBF0-3F3A85CB4E1D}" srcId="{D520058C-5A7F-47E8-8968-C241FDE31E0B}" destId="{AF81811E-69C4-49AE-BDD5-B8886975F66F}" srcOrd="3" destOrd="0" parTransId="{5EC88DC2-6B3D-4999-80BA-0B558104F40C}" sibTransId="{8A8181E7-53BE-47E3-A5AD-4A4EA0735B00}"/>
    <dgm:cxn modelId="{C33D14FD-34E0-49E9-B4D5-9C56205BEFAD}" srcId="{D520058C-5A7F-47E8-8968-C241FDE31E0B}" destId="{9EDDED33-1140-4DEC-A67E-87AF4E476FF3}" srcOrd="5" destOrd="0" parTransId="{FE51300F-3469-4A61-B72E-CD028244ED79}" sibTransId="{E48B6E0E-BB76-4EB8-A601-966B4426D9D0}"/>
    <dgm:cxn modelId="{6951FB43-45E3-4929-8029-3F1A3A855A10}" type="presParOf" srcId="{0B14A39A-6547-4FE1-9E52-947CD1BC249D}" destId="{59F7FEF8-F2E5-4B80-9C1A-32AD56236BFF}" srcOrd="0" destOrd="0" presId="urn:microsoft.com/office/officeart/2005/8/layout/list1"/>
    <dgm:cxn modelId="{31604BF9-869C-41F9-B8B1-44A197E4EFA4}" type="presParOf" srcId="{59F7FEF8-F2E5-4B80-9C1A-32AD56236BFF}" destId="{953280C4-52AD-40DA-B050-B17291D78651}" srcOrd="0" destOrd="0" presId="urn:microsoft.com/office/officeart/2005/8/layout/list1"/>
    <dgm:cxn modelId="{7DB07F1C-1962-40CA-ABFB-09F73CFABA12}" type="presParOf" srcId="{59F7FEF8-F2E5-4B80-9C1A-32AD56236BFF}" destId="{A420101A-DD0F-4313-BCB4-D4FFE427BDEE}" srcOrd="1" destOrd="0" presId="urn:microsoft.com/office/officeart/2005/8/layout/list1"/>
    <dgm:cxn modelId="{C7B3FACB-837C-46AB-98D5-3EFBA374EFA2}" type="presParOf" srcId="{0B14A39A-6547-4FE1-9E52-947CD1BC249D}" destId="{7ABF3954-DB67-4305-8F46-046BD1D59C5D}" srcOrd="1" destOrd="0" presId="urn:microsoft.com/office/officeart/2005/8/layout/list1"/>
    <dgm:cxn modelId="{14373752-EC67-462A-ABE9-6857B294726F}" type="presParOf" srcId="{0B14A39A-6547-4FE1-9E52-947CD1BC249D}" destId="{A6C11C86-E64E-4377-9062-95B79D3F92F0}" srcOrd="2" destOrd="0" presId="urn:microsoft.com/office/officeart/2005/8/layout/list1"/>
    <dgm:cxn modelId="{6D1D52C5-8569-4823-88FD-8EA9FA2DD360}" type="presParOf" srcId="{0B14A39A-6547-4FE1-9E52-947CD1BC249D}" destId="{A84CAD72-BD91-4BA6-851E-5460442DA1EF}" srcOrd="3" destOrd="0" presId="urn:microsoft.com/office/officeart/2005/8/layout/list1"/>
    <dgm:cxn modelId="{CCA7E433-A57B-4F3C-A69D-31B5A47FE624}" type="presParOf" srcId="{0B14A39A-6547-4FE1-9E52-947CD1BC249D}" destId="{E218AAE7-8BC4-438A-A027-83DFA3E0C2C6}" srcOrd="4" destOrd="0" presId="urn:microsoft.com/office/officeart/2005/8/layout/list1"/>
    <dgm:cxn modelId="{A2835E3E-9F77-471A-BD3E-6123E5207242}" type="presParOf" srcId="{E218AAE7-8BC4-438A-A027-83DFA3E0C2C6}" destId="{051A9A71-1347-4706-8E7E-E8EE11F22362}" srcOrd="0" destOrd="0" presId="urn:microsoft.com/office/officeart/2005/8/layout/list1"/>
    <dgm:cxn modelId="{E3F730DD-1CEB-4837-B0D1-D09AC1A025A5}" type="presParOf" srcId="{E218AAE7-8BC4-438A-A027-83DFA3E0C2C6}" destId="{3790E233-04C6-45D1-888C-2A8B0ED00174}" srcOrd="1" destOrd="0" presId="urn:microsoft.com/office/officeart/2005/8/layout/list1"/>
    <dgm:cxn modelId="{1F69FC5D-D4E2-47BE-8094-A5445347DC1A}" type="presParOf" srcId="{0B14A39A-6547-4FE1-9E52-947CD1BC249D}" destId="{935F22E3-DF65-4D8D-8C56-56D2EC0EB629}" srcOrd="5" destOrd="0" presId="urn:microsoft.com/office/officeart/2005/8/layout/list1"/>
    <dgm:cxn modelId="{9A9E28C3-66E8-4AFE-A77D-6E8BCB78629F}" type="presParOf" srcId="{0B14A39A-6547-4FE1-9E52-947CD1BC249D}" destId="{11C51A8C-D30F-4CA3-A48B-3FF24A0C0DE3}" srcOrd="6" destOrd="0" presId="urn:microsoft.com/office/officeart/2005/8/layout/list1"/>
    <dgm:cxn modelId="{F20CB78C-4985-4159-932F-E15A6D1CFB31}" type="presParOf" srcId="{0B14A39A-6547-4FE1-9E52-947CD1BC249D}" destId="{18FBC6DF-27F9-42DC-894F-A64312C1FBAA}" srcOrd="7" destOrd="0" presId="urn:microsoft.com/office/officeart/2005/8/layout/list1"/>
    <dgm:cxn modelId="{89A7DED0-DCEF-4C21-BA65-DA1D710E0C8E}" type="presParOf" srcId="{0B14A39A-6547-4FE1-9E52-947CD1BC249D}" destId="{53054186-90B1-47B3-A0AF-D442B8DAC80D}" srcOrd="8" destOrd="0" presId="urn:microsoft.com/office/officeart/2005/8/layout/list1"/>
    <dgm:cxn modelId="{F43734AE-7735-46E9-8F3B-A92CD0D8997B}" type="presParOf" srcId="{53054186-90B1-47B3-A0AF-D442B8DAC80D}" destId="{4E7C90D1-2D15-4CEC-B891-CF3908503BD8}" srcOrd="0" destOrd="0" presId="urn:microsoft.com/office/officeart/2005/8/layout/list1"/>
    <dgm:cxn modelId="{B9E84184-65C7-4A66-A352-AC63220DCDC6}" type="presParOf" srcId="{53054186-90B1-47B3-A0AF-D442B8DAC80D}" destId="{DC3F489D-03D7-4D82-B22E-A44441339847}" srcOrd="1" destOrd="0" presId="urn:microsoft.com/office/officeart/2005/8/layout/list1"/>
    <dgm:cxn modelId="{1F85DE9D-5C56-4D9E-987D-2AA175BE354E}" type="presParOf" srcId="{0B14A39A-6547-4FE1-9E52-947CD1BC249D}" destId="{71777276-BBCC-4F13-B917-5FB54072F780}" srcOrd="9" destOrd="0" presId="urn:microsoft.com/office/officeart/2005/8/layout/list1"/>
    <dgm:cxn modelId="{9AEE8311-14CA-4B1F-8E56-A7163C341FAE}" type="presParOf" srcId="{0B14A39A-6547-4FE1-9E52-947CD1BC249D}" destId="{A76FE206-04DC-42DC-963B-D2BAEA1F97C0}" srcOrd="10" destOrd="0" presId="urn:microsoft.com/office/officeart/2005/8/layout/list1"/>
    <dgm:cxn modelId="{EE2B11CB-BB08-4F30-A6EB-3DA82F06FB35}" type="presParOf" srcId="{0B14A39A-6547-4FE1-9E52-947CD1BC249D}" destId="{AECE7C9E-74D1-4E4B-873F-19C3C34E2FCF}" srcOrd="11" destOrd="0" presId="urn:microsoft.com/office/officeart/2005/8/layout/list1"/>
    <dgm:cxn modelId="{DCF7C225-0741-47C7-9FB8-FC005DADB54E}" type="presParOf" srcId="{0B14A39A-6547-4FE1-9E52-947CD1BC249D}" destId="{345AF843-A67B-44C7-87B5-324DCCE5FEF3}" srcOrd="12" destOrd="0" presId="urn:microsoft.com/office/officeart/2005/8/layout/list1"/>
    <dgm:cxn modelId="{392928E0-626C-484F-B5AE-C06C14C645BC}" type="presParOf" srcId="{345AF843-A67B-44C7-87B5-324DCCE5FEF3}" destId="{B8C511D2-2714-43A9-80BD-94E0709B27DA}" srcOrd="0" destOrd="0" presId="urn:microsoft.com/office/officeart/2005/8/layout/list1"/>
    <dgm:cxn modelId="{1BE93B8C-490F-4B9B-AD55-1C9B89A660CD}" type="presParOf" srcId="{345AF843-A67B-44C7-87B5-324DCCE5FEF3}" destId="{B46A359E-FCE4-4EA0-862C-F7EAC2F3FE5D}" srcOrd="1" destOrd="0" presId="urn:microsoft.com/office/officeart/2005/8/layout/list1"/>
    <dgm:cxn modelId="{AA1ACE54-49A3-4D41-B4EF-5CC2E6A0CD1F}" type="presParOf" srcId="{0B14A39A-6547-4FE1-9E52-947CD1BC249D}" destId="{5BA49481-F25A-4428-BF47-323C67B4FA09}" srcOrd="13" destOrd="0" presId="urn:microsoft.com/office/officeart/2005/8/layout/list1"/>
    <dgm:cxn modelId="{C84BB006-DA99-4BF4-9C14-59DB897FF95D}" type="presParOf" srcId="{0B14A39A-6547-4FE1-9E52-947CD1BC249D}" destId="{6EABFABA-6344-49D4-9DE2-BBC21143D7C1}" srcOrd="14" destOrd="0" presId="urn:microsoft.com/office/officeart/2005/8/layout/list1"/>
    <dgm:cxn modelId="{E9B18DD2-063B-4E90-9175-E10E5ACE56D1}" type="presParOf" srcId="{0B14A39A-6547-4FE1-9E52-947CD1BC249D}" destId="{6F32898C-DDEB-4E01-BB44-B81BB853597E}" srcOrd="15" destOrd="0" presId="urn:microsoft.com/office/officeart/2005/8/layout/list1"/>
    <dgm:cxn modelId="{BF08F9D8-DAD5-49DF-AD10-A63A357F19D7}" type="presParOf" srcId="{0B14A39A-6547-4FE1-9E52-947CD1BC249D}" destId="{A2B6C73B-C0CE-495F-80EF-2C058D6E9422}" srcOrd="16" destOrd="0" presId="urn:microsoft.com/office/officeart/2005/8/layout/list1"/>
    <dgm:cxn modelId="{A5306586-DE83-4CA7-80A8-A761C336C6E8}" type="presParOf" srcId="{A2B6C73B-C0CE-495F-80EF-2C058D6E9422}" destId="{21B70B45-06B7-4E5B-BAB9-10219E7924D5}" srcOrd="0" destOrd="0" presId="urn:microsoft.com/office/officeart/2005/8/layout/list1"/>
    <dgm:cxn modelId="{E66E5A14-E8CA-4F25-BFF4-10422276588E}" type="presParOf" srcId="{A2B6C73B-C0CE-495F-80EF-2C058D6E9422}" destId="{43736AD1-0EF7-485B-9D97-FC03F5FF11F1}" srcOrd="1" destOrd="0" presId="urn:microsoft.com/office/officeart/2005/8/layout/list1"/>
    <dgm:cxn modelId="{C1A39690-8CF5-45B9-BBCA-D63F25713CD6}" type="presParOf" srcId="{0B14A39A-6547-4FE1-9E52-947CD1BC249D}" destId="{BB15BAE5-9B4B-4B39-BC29-0271E41A2B38}" srcOrd="17" destOrd="0" presId="urn:microsoft.com/office/officeart/2005/8/layout/list1"/>
    <dgm:cxn modelId="{9D65AA3B-3B94-4C05-A82A-5CAEC9D7FC93}" type="presParOf" srcId="{0B14A39A-6547-4FE1-9E52-947CD1BC249D}" destId="{EE272B40-E35A-44E1-A9A2-FF6EE9BC2E53}" srcOrd="18" destOrd="0" presId="urn:microsoft.com/office/officeart/2005/8/layout/list1"/>
    <dgm:cxn modelId="{AE9DD5C8-14C0-4AAB-A733-A8AA1EA06F8F}" type="presParOf" srcId="{0B14A39A-6547-4FE1-9E52-947CD1BC249D}" destId="{9BDBF7FC-3B56-4B74-9A9C-73FCBBE65DB7}" srcOrd="19" destOrd="0" presId="urn:microsoft.com/office/officeart/2005/8/layout/list1"/>
    <dgm:cxn modelId="{062740B0-D078-448E-860B-E02D66A9C5D8}" type="presParOf" srcId="{0B14A39A-6547-4FE1-9E52-947CD1BC249D}" destId="{4EAB91C6-09E2-497F-B38A-6C7217BB1D2E}" srcOrd="20" destOrd="0" presId="urn:microsoft.com/office/officeart/2005/8/layout/list1"/>
    <dgm:cxn modelId="{FAF660CB-B770-413D-9DEA-7B164FAE288C}" type="presParOf" srcId="{4EAB91C6-09E2-497F-B38A-6C7217BB1D2E}" destId="{BAC178DC-F5D2-4C8B-BD11-AA9AD2577362}" srcOrd="0" destOrd="0" presId="urn:microsoft.com/office/officeart/2005/8/layout/list1"/>
    <dgm:cxn modelId="{3EE2E656-4E42-4FEC-A813-25D703EEA723}" type="presParOf" srcId="{4EAB91C6-09E2-497F-B38A-6C7217BB1D2E}" destId="{FC557BCE-FA51-4CA4-9561-15847EC6578F}" srcOrd="1" destOrd="0" presId="urn:microsoft.com/office/officeart/2005/8/layout/list1"/>
    <dgm:cxn modelId="{E386667C-0861-4409-BB1B-ACA7DD02AAFD}" type="presParOf" srcId="{0B14A39A-6547-4FE1-9E52-947CD1BC249D}" destId="{9FB1903A-6FE1-4E65-A332-C2DAF66AAB2F}" srcOrd="21" destOrd="0" presId="urn:microsoft.com/office/officeart/2005/8/layout/list1"/>
    <dgm:cxn modelId="{4983E90C-32E7-46A1-9E8B-DE537602DF3B}" type="presParOf" srcId="{0B14A39A-6547-4FE1-9E52-947CD1BC249D}" destId="{5DFC2142-F760-4A72-A39E-F13440CD0242}" srcOrd="22" destOrd="0" presId="urn:microsoft.com/office/officeart/2005/8/layout/list1"/>
    <dgm:cxn modelId="{2783F151-0F49-4E9A-8B5A-3027C740A717}" type="presParOf" srcId="{0B14A39A-6547-4FE1-9E52-947CD1BC249D}" destId="{A2F019A1-531E-4683-BD35-582E7281D9D1}" srcOrd="23" destOrd="0" presId="urn:microsoft.com/office/officeart/2005/8/layout/list1"/>
    <dgm:cxn modelId="{5517B9EF-8CC3-4BA2-A98E-5BC4843095C0}" type="presParOf" srcId="{0B14A39A-6547-4FE1-9E52-947CD1BC249D}" destId="{820A8E01-FEA4-4DE5-A647-0F35BF7C2396}" srcOrd="24" destOrd="0" presId="urn:microsoft.com/office/officeart/2005/8/layout/list1"/>
    <dgm:cxn modelId="{E69751DC-87A5-42EE-BF16-6118EB6E5EC4}" type="presParOf" srcId="{820A8E01-FEA4-4DE5-A647-0F35BF7C2396}" destId="{707260DC-3221-49CF-B596-91A576620EA7}" srcOrd="0" destOrd="0" presId="urn:microsoft.com/office/officeart/2005/8/layout/list1"/>
    <dgm:cxn modelId="{503CE1C7-7C32-42BE-B72A-EEBCC3602B53}" type="presParOf" srcId="{820A8E01-FEA4-4DE5-A647-0F35BF7C2396}" destId="{69B89878-3E02-499C-949E-6A6230D82E52}" srcOrd="1" destOrd="0" presId="urn:microsoft.com/office/officeart/2005/8/layout/list1"/>
    <dgm:cxn modelId="{9661ADFA-578E-42F6-A498-0A3F47077B10}" type="presParOf" srcId="{0B14A39A-6547-4FE1-9E52-947CD1BC249D}" destId="{56A96E7E-027E-4324-876E-5D63A4093D1A}" srcOrd="25" destOrd="0" presId="urn:microsoft.com/office/officeart/2005/8/layout/list1"/>
    <dgm:cxn modelId="{18C14B30-8952-433F-92D5-7DBAEB10AA7F}" type="presParOf" srcId="{0B14A39A-6547-4FE1-9E52-947CD1BC249D}" destId="{18A9F41B-529B-4BFE-A751-9B23CF6CAE1A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0E1D8F-A9B6-4DFA-A72C-022FC1FB419C}">
      <dsp:nvSpPr>
        <dsp:cNvPr id="0" name=""/>
        <dsp:cNvSpPr/>
      </dsp:nvSpPr>
      <dsp:spPr>
        <a:xfrm>
          <a:off x="-5297833" y="-811358"/>
          <a:ext cx="6308520" cy="6308520"/>
        </a:xfrm>
        <a:prstGeom prst="blockArc">
          <a:avLst>
            <a:gd name="adj1" fmla="val 18900000"/>
            <a:gd name="adj2" fmla="val 2700000"/>
            <a:gd name="adj3" fmla="val 342"/>
          </a:avLst>
        </a:pr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F80E2F-7073-4395-9356-039D13BB5CFC}">
      <dsp:nvSpPr>
        <dsp:cNvPr id="0" name=""/>
        <dsp:cNvSpPr/>
      </dsp:nvSpPr>
      <dsp:spPr>
        <a:xfrm>
          <a:off x="839787" y="488648"/>
          <a:ext cx="3752285" cy="379548"/>
        </a:xfrm>
        <a:prstGeom prst="rect">
          <a:avLst/>
        </a:prstGeom>
        <a:solidFill>
          <a:schemeClr val="accent1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5068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x-none" sz="1800" b="1" kern="1200">
              <a:latin typeface="+mn-lt"/>
            </a:rPr>
            <a:t>Ley 09 de 1979</a:t>
          </a:r>
          <a:endParaRPr lang="es-CO" sz="1800" b="1" kern="1200">
            <a:latin typeface="+mn-lt"/>
          </a:endParaRPr>
        </a:p>
      </dsp:txBody>
      <dsp:txXfrm>
        <a:off x="839787" y="488648"/>
        <a:ext cx="3752285" cy="379548"/>
      </dsp:txXfrm>
    </dsp:sp>
    <dsp:sp modelId="{1C31C95C-D575-479D-81B6-818C29824ABE}">
      <dsp:nvSpPr>
        <dsp:cNvPr id="0" name=""/>
        <dsp:cNvSpPr/>
      </dsp:nvSpPr>
      <dsp:spPr>
        <a:xfrm>
          <a:off x="248264" y="391993"/>
          <a:ext cx="585209" cy="58520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75F941-C919-4AD0-BC57-F1D9F149619C}">
      <dsp:nvSpPr>
        <dsp:cNvPr id="0" name=""/>
        <dsp:cNvSpPr/>
      </dsp:nvSpPr>
      <dsp:spPr>
        <a:xfrm>
          <a:off x="798560" y="1285384"/>
          <a:ext cx="3826869" cy="37954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5068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CO" sz="1800" b="1" kern="1200">
              <a:latin typeface="+mn-lt"/>
            </a:rPr>
            <a:t>Decreto 780 de 2016</a:t>
          </a:r>
        </a:p>
      </dsp:txBody>
      <dsp:txXfrm>
        <a:off x="798560" y="1285384"/>
        <a:ext cx="3826869" cy="379548"/>
      </dsp:txXfrm>
    </dsp:sp>
    <dsp:sp modelId="{0B150BC0-DCE5-40FC-8F70-A7B98624C5EA}">
      <dsp:nvSpPr>
        <dsp:cNvPr id="0" name=""/>
        <dsp:cNvSpPr/>
      </dsp:nvSpPr>
      <dsp:spPr>
        <a:xfrm>
          <a:off x="569239" y="1171708"/>
          <a:ext cx="585209" cy="58520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70409F-CC34-40A1-8714-D3C0E71F7910}">
      <dsp:nvSpPr>
        <dsp:cNvPr id="0" name=""/>
        <dsp:cNvSpPr/>
      </dsp:nvSpPr>
      <dsp:spPr>
        <a:xfrm>
          <a:off x="866133" y="2109869"/>
          <a:ext cx="3704140" cy="37954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5068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MX" sz="1800" b="1" kern="1200">
              <a:latin typeface="+mn-lt"/>
            </a:rPr>
            <a:t>Resolución 3100 de 2019 </a:t>
          </a:r>
          <a:endParaRPr lang="es-CO" sz="1800" b="1" kern="1200">
            <a:latin typeface="+mn-lt"/>
          </a:endParaRPr>
        </a:p>
      </dsp:txBody>
      <dsp:txXfrm>
        <a:off x="866133" y="2109869"/>
        <a:ext cx="3704140" cy="379548"/>
      </dsp:txXfrm>
    </dsp:sp>
    <dsp:sp modelId="{1F2DE0BF-F732-439C-9658-E279F4E921A7}">
      <dsp:nvSpPr>
        <dsp:cNvPr id="0" name=""/>
        <dsp:cNvSpPr/>
      </dsp:nvSpPr>
      <dsp:spPr>
        <a:xfrm>
          <a:off x="685736" y="2019397"/>
          <a:ext cx="585209" cy="58520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F902DC-7CBA-438E-8FC9-834B6862CAE3}">
      <dsp:nvSpPr>
        <dsp:cNvPr id="0" name=""/>
        <dsp:cNvSpPr/>
      </dsp:nvSpPr>
      <dsp:spPr>
        <a:xfrm>
          <a:off x="1172218" y="2790706"/>
          <a:ext cx="3397299" cy="37954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5068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CO" sz="1800" b="1" kern="1200">
              <a:latin typeface="+mn-lt"/>
            </a:rPr>
            <a:t>Resolución 544 de 2023</a:t>
          </a:r>
        </a:p>
      </dsp:txBody>
      <dsp:txXfrm>
        <a:off x="1172218" y="2790706"/>
        <a:ext cx="3397299" cy="379548"/>
      </dsp:txXfrm>
    </dsp:sp>
    <dsp:sp modelId="{93795F0C-7B50-435F-B07A-C26E4F223EEE}">
      <dsp:nvSpPr>
        <dsp:cNvPr id="0" name=""/>
        <dsp:cNvSpPr/>
      </dsp:nvSpPr>
      <dsp:spPr>
        <a:xfrm>
          <a:off x="711374" y="2718300"/>
          <a:ext cx="585209" cy="58520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AC0BA1-0C6D-4A11-98BC-7BAD60F529FC}">
      <dsp:nvSpPr>
        <dsp:cNvPr id="0" name=""/>
        <dsp:cNvSpPr/>
      </dsp:nvSpPr>
      <dsp:spPr>
        <a:xfrm>
          <a:off x="441996" y="3807122"/>
          <a:ext cx="4437896" cy="58591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5068" tIns="45720" rIns="45720" bIns="4572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>
              <a:latin typeface="+mn-lt"/>
            </a:rPr>
            <a:t>Resolución 465 de 2025</a:t>
          </a:r>
        </a:p>
      </dsp:txBody>
      <dsp:txXfrm>
        <a:off x="441996" y="3807122"/>
        <a:ext cx="4437896" cy="585912"/>
      </dsp:txXfrm>
    </dsp:sp>
    <dsp:sp modelId="{F944BFF6-B3A1-475D-BBFE-85AD42D70B9D}">
      <dsp:nvSpPr>
        <dsp:cNvPr id="0" name=""/>
        <dsp:cNvSpPr/>
      </dsp:nvSpPr>
      <dsp:spPr>
        <a:xfrm>
          <a:off x="75801" y="3733882"/>
          <a:ext cx="732391" cy="73239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6D9494-92A6-4365-8328-69BE5C147B80}">
      <dsp:nvSpPr>
        <dsp:cNvPr id="0" name=""/>
        <dsp:cNvSpPr/>
      </dsp:nvSpPr>
      <dsp:spPr>
        <a:xfrm>
          <a:off x="6769827" y="0"/>
          <a:ext cx="4608034" cy="1041024"/>
        </a:xfrm>
        <a:prstGeom prst="nonIsoscelesTrapezoid">
          <a:avLst>
            <a:gd name="adj1" fmla="val 92901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latin typeface="Aptos Display" panose="02110004020202020204"/>
            </a:rPr>
            <a:t> </a:t>
          </a:r>
          <a:r>
            <a:rPr lang="en-US" sz="2000" kern="1200">
              <a:latin typeface="Aptos Display" panose="02110004020202020204"/>
            </a:rPr>
            <a:t>Gran </a:t>
          </a:r>
          <a:r>
            <a:rPr lang="en-US" sz="2000" kern="1200" err="1">
              <a:latin typeface="Aptos Display" panose="02110004020202020204"/>
            </a:rPr>
            <a:t>generador</a:t>
          </a:r>
          <a:endParaRPr lang="en-US" sz="2000" kern="1200"/>
        </a:p>
      </dsp:txBody>
      <dsp:txXfrm>
        <a:off x="7736946" y="0"/>
        <a:ext cx="3640915" cy="1041024"/>
      </dsp:txXfrm>
    </dsp:sp>
    <dsp:sp modelId="{FB591C24-C1F1-4DEA-AB03-FD761BEE472E}">
      <dsp:nvSpPr>
        <dsp:cNvPr id="0" name=""/>
        <dsp:cNvSpPr/>
      </dsp:nvSpPr>
      <dsp:spPr>
        <a:xfrm rot="10800000">
          <a:off x="0" y="0"/>
          <a:ext cx="7736946" cy="1041024"/>
        </a:xfrm>
        <a:prstGeom prst="trapezoid">
          <a:avLst>
            <a:gd name="adj" fmla="val 92901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latin typeface="Aptos Display" panose="02110004020202020204"/>
            </a:rPr>
            <a:t>&gt;1000 Kg/</a:t>
          </a:r>
          <a:r>
            <a:rPr lang="en-US" sz="2000" kern="1200" err="1">
              <a:latin typeface="Aptos Display" panose="02110004020202020204"/>
            </a:rPr>
            <a:t>mes</a:t>
          </a:r>
          <a:endParaRPr lang="en-US" sz="2000" kern="1200"/>
        </a:p>
      </dsp:txBody>
      <dsp:txXfrm rot="-10800000">
        <a:off x="1353965" y="0"/>
        <a:ext cx="5029015" cy="1041024"/>
      </dsp:txXfrm>
    </dsp:sp>
    <dsp:sp modelId="{322DF286-8678-46DC-B718-659E2FD237AE}">
      <dsp:nvSpPr>
        <dsp:cNvPr id="0" name=""/>
        <dsp:cNvSpPr/>
      </dsp:nvSpPr>
      <dsp:spPr>
        <a:xfrm>
          <a:off x="5802709" y="1041024"/>
          <a:ext cx="5575152" cy="1041024"/>
        </a:xfrm>
        <a:prstGeom prst="nonIsoscelesTrapezoid">
          <a:avLst>
            <a:gd name="adj1" fmla="val 92901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-3048527"/>
              <a:satOff val="14173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Aptos Display" panose="02110004020202020204"/>
            </a:rPr>
            <a:t>Mediano </a:t>
          </a:r>
          <a:r>
            <a:rPr lang="en-US" sz="2000" kern="1200" err="1">
              <a:latin typeface="Aptos Display" panose="02110004020202020204"/>
            </a:rPr>
            <a:t>generador</a:t>
          </a:r>
          <a:endParaRPr lang="en-US" sz="2000" kern="1200"/>
        </a:p>
      </dsp:txBody>
      <dsp:txXfrm>
        <a:off x="6769827" y="1041024"/>
        <a:ext cx="4608034" cy="1041024"/>
      </dsp:txXfrm>
    </dsp:sp>
    <dsp:sp modelId="{2903A9CE-F8B0-4522-9ECF-C80F992041EB}">
      <dsp:nvSpPr>
        <dsp:cNvPr id="0" name=""/>
        <dsp:cNvSpPr/>
      </dsp:nvSpPr>
      <dsp:spPr>
        <a:xfrm rot="10800000">
          <a:off x="967118" y="1041024"/>
          <a:ext cx="5802709" cy="1041024"/>
        </a:xfrm>
        <a:prstGeom prst="trapezoid">
          <a:avLst>
            <a:gd name="adj" fmla="val 92901"/>
          </a:avLst>
        </a:prstGeom>
        <a:solidFill>
          <a:schemeClr val="accent5">
            <a:hueOff val="-3048527"/>
            <a:satOff val="14173"/>
            <a:lumOff val="176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latin typeface="Aptos Display" panose="02110004020202020204"/>
            </a:rPr>
            <a:t>100 &lt; 1000 Kg/</a:t>
          </a:r>
          <a:r>
            <a:rPr lang="en-US" sz="2000" kern="1200" err="1">
              <a:latin typeface="Aptos Display" panose="02110004020202020204"/>
            </a:rPr>
            <a:t>mes</a:t>
          </a:r>
          <a:endParaRPr lang="en-US" sz="2000" kern="1200"/>
        </a:p>
      </dsp:txBody>
      <dsp:txXfrm rot="-10800000">
        <a:off x="1982592" y="1041024"/>
        <a:ext cx="3771761" cy="1041024"/>
      </dsp:txXfrm>
    </dsp:sp>
    <dsp:sp modelId="{6E09157E-F5EE-4DCE-A7ED-E7DD945DF2E7}">
      <dsp:nvSpPr>
        <dsp:cNvPr id="0" name=""/>
        <dsp:cNvSpPr/>
      </dsp:nvSpPr>
      <dsp:spPr>
        <a:xfrm>
          <a:off x="4835591" y="2082047"/>
          <a:ext cx="6542270" cy="1041024"/>
        </a:xfrm>
        <a:prstGeom prst="nonIsoscelesTrapezoid">
          <a:avLst>
            <a:gd name="adj1" fmla="val 92901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-6097053"/>
              <a:satOff val="28347"/>
              <a:lumOff val="35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err="1">
              <a:latin typeface="Aptos Display" panose="02110004020202020204"/>
            </a:rPr>
            <a:t>Pequeño</a:t>
          </a:r>
          <a:r>
            <a:rPr lang="en-US" sz="2000" kern="1200">
              <a:latin typeface="Aptos Display" panose="02110004020202020204"/>
            </a:rPr>
            <a:t> </a:t>
          </a:r>
          <a:r>
            <a:rPr lang="en-US" sz="2000" kern="1200" err="1">
              <a:latin typeface="Aptos Display" panose="02110004020202020204"/>
            </a:rPr>
            <a:t>generador</a:t>
          </a:r>
          <a:endParaRPr lang="en-US" sz="2000" kern="1200"/>
        </a:p>
      </dsp:txBody>
      <dsp:txXfrm>
        <a:off x="5802709" y="2082047"/>
        <a:ext cx="5575152" cy="1041024"/>
      </dsp:txXfrm>
    </dsp:sp>
    <dsp:sp modelId="{442FC90D-3B87-4B38-A9F8-BBA3E6257725}">
      <dsp:nvSpPr>
        <dsp:cNvPr id="0" name=""/>
        <dsp:cNvSpPr/>
      </dsp:nvSpPr>
      <dsp:spPr>
        <a:xfrm rot="10800000">
          <a:off x="1934236" y="2082047"/>
          <a:ext cx="3868473" cy="1041024"/>
        </a:xfrm>
        <a:prstGeom prst="trapezoid">
          <a:avLst>
            <a:gd name="adj" fmla="val 92901"/>
          </a:avLst>
        </a:prstGeom>
        <a:solidFill>
          <a:schemeClr val="accent5">
            <a:hueOff val="-6097053"/>
            <a:satOff val="28347"/>
            <a:lumOff val="352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latin typeface="Aptos Display" panose="02110004020202020204"/>
            </a:rPr>
            <a:t>10 &lt; 100 Kg/</a:t>
          </a:r>
          <a:r>
            <a:rPr lang="en-US" sz="2000" kern="1200" err="1">
              <a:latin typeface="Aptos Display" panose="02110004020202020204"/>
            </a:rPr>
            <a:t>mes</a:t>
          </a:r>
          <a:endParaRPr lang="en-US" sz="2000" kern="1200"/>
        </a:p>
      </dsp:txBody>
      <dsp:txXfrm rot="-10800000">
        <a:off x="2611219" y="2082047"/>
        <a:ext cx="2514507" cy="1041024"/>
      </dsp:txXfrm>
    </dsp:sp>
    <dsp:sp modelId="{00F58812-FE47-4BDD-AD2E-06F26B821DAA}">
      <dsp:nvSpPr>
        <dsp:cNvPr id="0" name=""/>
        <dsp:cNvSpPr/>
      </dsp:nvSpPr>
      <dsp:spPr>
        <a:xfrm>
          <a:off x="3868473" y="3123072"/>
          <a:ext cx="7509388" cy="1041024"/>
        </a:xfrm>
        <a:prstGeom prst="nonIsoscelesTrapezoid">
          <a:avLst>
            <a:gd name="adj1" fmla="val 92901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-9145580"/>
              <a:satOff val="42520"/>
              <a:lumOff val="529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Aptos Display" panose="02110004020202020204"/>
            </a:rPr>
            <a:t>Micro </a:t>
          </a:r>
          <a:r>
            <a:rPr lang="en-US" sz="2000" kern="1200" err="1">
              <a:latin typeface="Aptos Display" panose="02110004020202020204"/>
            </a:rPr>
            <a:t>generador</a:t>
          </a:r>
          <a:endParaRPr lang="en-US" sz="2000" kern="1200">
            <a:latin typeface="Aptos Display" panose="02110004020202020204"/>
          </a:endParaRPr>
        </a:p>
      </dsp:txBody>
      <dsp:txXfrm>
        <a:off x="4835591" y="3123072"/>
        <a:ext cx="6542270" cy="1041024"/>
      </dsp:txXfrm>
    </dsp:sp>
    <dsp:sp modelId="{350EC845-FEDD-4112-A37F-C2EEADC01641}">
      <dsp:nvSpPr>
        <dsp:cNvPr id="0" name=""/>
        <dsp:cNvSpPr/>
      </dsp:nvSpPr>
      <dsp:spPr>
        <a:xfrm rot="10800000">
          <a:off x="2901354" y="3123072"/>
          <a:ext cx="1934236" cy="1041024"/>
        </a:xfrm>
        <a:prstGeom prst="trapezoid">
          <a:avLst>
            <a:gd name="adj" fmla="val 92901"/>
          </a:avLst>
        </a:prstGeom>
        <a:solidFill>
          <a:schemeClr val="accent5">
            <a:hueOff val="-9145580"/>
            <a:satOff val="42520"/>
            <a:lumOff val="529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latin typeface="Aptos Display" panose="02110004020202020204"/>
            </a:rPr>
            <a:t>&lt; 10 Kg/</a:t>
          </a:r>
          <a:r>
            <a:rPr lang="en-US" sz="2000" kern="1200" err="1">
              <a:latin typeface="Aptos Display" panose="02110004020202020204"/>
            </a:rPr>
            <a:t>mes</a:t>
          </a:r>
          <a:endParaRPr lang="en-US" sz="2000" kern="1200">
            <a:latin typeface="Aptos Display" panose="02110004020202020204"/>
          </a:endParaRPr>
        </a:p>
      </dsp:txBody>
      <dsp:txXfrm rot="-10800000">
        <a:off x="2901354" y="3123072"/>
        <a:ext cx="1934236" cy="104102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BDBE94-9307-47CA-8936-7A778CF1F1EF}">
      <dsp:nvSpPr>
        <dsp:cNvPr id="0" name=""/>
        <dsp:cNvSpPr/>
      </dsp:nvSpPr>
      <dsp:spPr>
        <a:xfrm>
          <a:off x="4406" y="0"/>
          <a:ext cx="4505560" cy="9748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>
              <a:latin typeface="Aptos Display" panose="02110004020202020204"/>
            </a:rPr>
            <a:t>4.1.1.3.1.4</a:t>
          </a:r>
          <a:r>
            <a:rPr lang="es-CO" sz="1800" kern="1200"/>
            <a:t> Identificación y descripción de actividades de prevención y minimización de la generación de residuos</a:t>
          </a:r>
          <a:r>
            <a:rPr lang="es-CO" sz="2000" kern="1200"/>
            <a:t> </a:t>
          </a:r>
        </a:p>
      </dsp:txBody>
      <dsp:txXfrm>
        <a:off x="4406" y="0"/>
        <a:ext cx="4505560" cy="974874"/>
      </dsp:txXfrm>
    </dsp:sp>
    <dsp:sp modelId="{67ADC001-1F87-4328-A90F-462F155539EC}">
      <dsp:nvSpPr>
        <dsp:cNvPr id="0" name=""/>
        <dsp:cNvSpPr/>
      </dsp:nvSpPr>
      <dsp:spPr>
        <a:xfrm>
          <a:off x="4406" y="974874"/>
          <a:ext cx="4505560" cy="1034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200" kern="1200">
              <a:latin typeface="Aptos Display" panose="02110004020202020204"/>
            </a:rPr>
            <a:t>Incorporación</a:t>
          </a:r>
          <a:r>
            <a:rPr lang="es-CO" sz="1200" kern="1200"/>
            <a:t> de criterios ambientales en la compra y contratación de bienes, productos y servicios.</a:t>
          </a:r>
          <a:endParaRPr lang="es-CO" sz="1200" kern="1200">
            <a:latin typeface="Aptos Display" panose="02110004020202020204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200" kern="1200">
              <a:latin typeface="Aptos Display" panose="02110004020202020204"/>
            </a:rPr>
            <a:t> </a:t>
          </a:r>
          <a:r>
            <a:rPr lang="es-CO" sz="1200" kern="1200"/>
            <a:t>Elaborar programas de reducción y uso eficiente de materias primas e insumos.</a:t>
          </a:r>
          <a:endParaRPr lang="es-ES" sz="1200" kern="1200">
            <a:latin typeface="Aptos Display" panose="02110004020202020204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200" kern="1200">
              <a:latin typeface="Aptos Display" panose="02110004020202020204"/>
            </a:rPr>
            <a:t> </a:t>
          </a:r>
          <a:r>
            <a:rPr lang="es-CO" sz="1200" kern="1200"/>
            <a:t>Generar estrategias de sustitución de productos, insumos o dispositivos médicos que contengan sustancias peligrosas, tales como, retardantes de llama bromados, plomo, mercurio entre otros,</a:t>
          </a:r>
          <a:r>
            <a:rPr lang="es-CO" sz="1200" kern="1200">
              <a:latin typeface="Aptos Display" panose="02110004020202020204"/>
            </a:rPr>
            <a:t> </a:t>
          </a:r>
          <a:r>
            <a:rPr lang="es-CO" sz="1200" kern="1200"/>
            <a:t>particularmente aquellos que se encuentran listados en convenios o iniciativas internacionales, como el convenio de Estocolmo, Convenio de Montreal, </a:t>
          </a:r>
          <a:r>
            <a:rPr lang="es-CO" sz="1200" kern="1200" err="1"/>
            <a:t>Strategic</a:t>
          </a:r>
          <a:r>
            <a:rPr lang="es-CO" sz="1200" kern="1200"/>
            <a:t> </a:t>
          </a:r>
          <a:r>
            <a:rPr lang="es-CO" sz="1200" kern="1200" err="1"/>
            <a:t>Approach</a:t>
          </a:r>
          <a:r>
            <a:rPr lang="es-CO" sz="1200" kern="1200"/>
            <a:t> </a:t>
          </a:r>
          <a:r>
            <a:rPr lang="es-CO" sz="1200" kern="1200" err="1"/>
            <a:t>to</a:t>
          </a:r>
          <a:r>
            <a:rPr lang="es-CO" sz="1200" kern="1200"/>
            <a:t> International </a:t>
          </a:r>
          <a:r>
            <a:rPr lang="es-CO" sz="1200" kern="1200" err="1"/>
            <a:t>Chemicals</a:t>
          </a:r>
          <a:r>
            <a:rPr lang="es-CO" sz="1200" kern="1200"/>
            <a:t> Management (SAICM), entre otros, alineadas con la protección de la salud humana y el ambiente.</a:t>
          </a:r>
          <a:endParaRPr lang="es-ES" sz="1200" kern="1200">
            <a:latin typeface="Aptos Display" panose="02110004020202020204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200" kern="1200">
              <a:latin typeface="Aptos Display" panose="02110004020202020204"/>
            </a:rPr>
            <a:t> </a:t>
          </a:r>
          <a:r>
            <a:rPr lang="es-CO" sz="1200" kern="1200"/>
            <a:t>Inclusión de tecnologías más eficientes para la reducción de residuos o desechos.</a:t>
          </a:r>
          <a:endParaRPr lang="es-ES" sz="1200" kern="1200">
            <a:latin typeface="Aptos Display" panose="02110004020202020204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200" kern="1200">
              <a:latin typeface="Aptos Display" panose="02110004020202020204"/>
            </a:rPr>
            <a:t> </a:t>
          </a:r>
          <a:r>
            <a:rPr lang="es-CO" sz="1200" kern="1200"/>
            <a:t>Acciones encaminadas a reducir el uso de equipos de enfriamiento (neveras, aires acondicionados, cuartos fríos, entre otros) y extintores de fuego con sustancias con potencial de calentamiento global.</a:t>
          </a:r>
          <a:endParaRPr lang="es-ES" sz="1200" kern="1200">
            <a:latin typeface="Aptos Display" panose="02110004020202020204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200" kern="1200">
              <a:latin typeface="Aptos Display" panose="02110004020202020204"/>
            </a:rPr>
            <a:t> </a:t>
          </a:r>
          <a:r>
            <a:rPr lang="es-CO" sz="1200" kern="1200"/>
            <a:t>Generar procedimientos para el control de inventados que evite la caducidad de los productos que se puedan convertir en residuos o desechos.</a:t>
          </a:r>
          <a:endParaRPr lang="es-ES" sz="1200" kern="1200">
            <a:latin typeface="Aptos Display" panose="02110004020202020204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200" kern="1200">
              <a:latin typeface="Aptos Display" panose="02110004020202020204"/>
            </a:rPr>
            <a:t> </a:t>
          </a:r>
          <a:r>
            <a:rPr lang="es-CO" sz="1200" kern="1200"/>
            <a:t>Uso de productos, insumos o tecnologías que al ser usados no generen residuos con características peligrosas. </a:t>
          </a:r>
          <a:endParaRPr lang="es-ES" sz="1200" kern="1200"/>
        </a:p>
      </dsp:txBody>
      <dsp:txXfrm>
        <a:off x="4406" y="974874"/>
        <a:ext cx="4505560" cy="1034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BDBE94-9307-47CA-8936-7A778CF1F1EF}">
      <dsp:nvSpPr>
        <dsp:cNvPr id="0" name=""/>
        <dsp:cNvSpPr/>
      </dsp:nvSpPr>
      <dsp:spPr>
        <a:xfrm>
          <a:off x="0" y="13592"/>
          <a:ext cx="4604020" cy="12304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/>
            <a:t>4.1.1.3.1.5. Identificación de condiciones para la segregación en la fuente de residuos</a:t>
          </a:r>
        </a:p>
      </dsp:txBody>
      <dsp:txXfrm>
        <a:off x="0" y="13592"/>
        <a:ext cx="4604020" cy="1230453"/>
      </dsp:txXfrm>
    </dsp:sp>
    <dsp:sp modelId="{67ADC001-1F87-4328-A90F-462F155539EC}">
      <dsp:nvSpPr>
        <dsp:cNvPr id="0" name=""/>
        <dsp:cNvSpPr/>
      </dsp:nvSpPr>
      <dsp:spPr>
        <a:xfrm>
          <a:off x="0" y="1244046"/>
          <a:ext cx="4604020" cy="10540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200" kern="1200"/>
            <a:t>Características y manejo de recipientes y </a:t>
          </a:r>
          <a:r>
            <a:rPr lang="es-CO" sz="1200" kern="1200">
              <a:latin typeface="Aptos Display" panose="02110004020202020204"/>
            </a:rPr>
            <a:t>bolsas</a:t>
          </a:r>
          <a:r>
            <a:rPr lang="es-CO" sz="1200" kern="1200"/>
            <a:t>.</a:t>
          </a: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200" kern="1200"/>
            <a:t>Características y manejo de las bolsas desechables</a:t>
          </a: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200" kern="1200"/>
            <a:t>Características y manejo de recipientes para residuos cortopunzantes</a:t>
          </a:r>
          <a:endParaRPr lang="es-CO" sz="1200" kern="1200">
            <a:latin typeface="Aptos Display" panose="02110004020202020204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200" kern="1200"/>
            <a:t>Recipientes para el reciclaje</a:t>
          </a:r>
          <a:endParaRPr lang="es-CO" sz="1200" kern="1200">
            <a:latin typeface="Aptos Display" panose="02110004020202020204"/>
          </a:endParaRPr>
        </a:p>
      </dsp:txBody>
      <dsp:txXfrm>
        <a:off x="0" y="1244046"/>
        <a:ext cx="4604020" cy="105408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BDBE94-9307-47CA-8936-7A778CF1F1EF}">
      <dsp:nvSpPr>
        <dsp:cNvPr id="0" name=""/>
        <dsp:cNvSpPr/>
      </dsp:nvSpPr>
      <dsp:spPr>
        <a:xfrm>
          <a:off x="0" y="18145"/>
          <a:ext cx="5455667" cy="1756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>
              <a:latin typeface="Aptos Display" panose="02110004020202020204"/>
            </a:rPr>
            <a:t> </a:t>
          </a:r>
          <a:r>
            <a:rPr lang="es-CO" sz="2400" kern="1200"/>
            <a:t>Movimiento interno de residuos o ruta sanitaria </a:t>
          </a:r>
          <a:r>
            <a:rPr lang="es-CO" sz="2400" kern="1200">
              <a:latin typeface="Aptos Display" panose="02110004020202020204"/>
            </a:rPr>
            <a:t>interna</a:t>
          </a:r>
        </a:p>
      </dsp:txBody>
      <dsp:txXfrm>
        <a:off x="0" y="18145"/>
        <a:ext cx="5455667" cy="1756800"/>
      </dsp:txXfrm>
    </dsp:sp>
    <dsp:sp modelId="{67ADC001-1F87-4328-A90F-462F155539EC}">
      <dsp:nvSpPr>
        <dsp:cNvPr id="0" name=""/>
        <dsp:cNvSpPr/>
      </dsp:nvSpPr>
      <dsp:spPr>
        <a:xfrm>
          <a:off x="0" y="1774946"/>
          <a:ext cx="5455667" cy="26791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>
              <a:latin typeface="Aptos Display" panose="02110004020202020204"/>
            </a:rPr>
            <a:t> Frecuencias</a:t>
          </a:r>
          <a:r>
            <a:rPr lang="es-CO" sz="1400" kern="1200"/>
            <a:t> y horarios de recolección </a:t>
          </a:r>
          <a:endParaRPr lang="es-CO" sz="1400" kern="1200">
            <a:latin typeface="Aptos Display" panose="02110004020202020204"/>
          </a:endParaRP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>
              <a:latin typeface="Aptos Display" panose="02110004020202020204"/>
            </a:rPr>
            <a:t> </a:t>
          </a:r>
          <a:r>
            <a:rPr lang="es-CO" sz="1400" kern="1200"/>
            <a:t>Tipos de residuos a movilizar.</a:t>
          </a:r>
          <a:endParaRPr lang="es-ES" sz="1400" kern="1200">
            <a:latin typeface="Aptos Display" panose="02110004020202020204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/>
            <a:t> Plano o esquema del establecimiento donde se identifique:</a:t>
          </a:r>
          <a:endParaRPr lang="es-ES" sz="1400" kern="120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/>
            <a:t>Ubicación de las áreas de generación de los residuos, ubicación de las unidades de almacenamiento intermedio y/o central según sea el caso, así como las rutas de movimiento interno de acuerdo con el tipo de residuo.</a:t>
          </a:r>
          <a:endParaRPr lang="es-ES" sz="1400" kern="1200"/>
        </a:p>
      </dsp:txBody>
      <dsp:txXfrm>
        <a:off x="0" y="1774946"/>
        <a:ext cx="5455667" cy="267912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B73890-59F0-4C19-87BB-863073703422}">
      <dsp:nvSpPr>
        <dsp:cNvPr id="0" name=""/>
        <dsp:cNvSpPr/>
      </dsp:nvSpPr>
      <dsp:spPr>
        <a:xfrm>
          <a:off x="1584113" y="0"/>
          <a:ext cx="4844105" cy="4844105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6219E6-0FFC-4D30-AEED-0661E21277C1}">
      <dsp:nvSpPr>
        <dsp:cNvPr id="0" name=""/>
        <dsp:cNvSpPr/>
      </dsp:nvSpPr>
      <dsp:spPr>
        <a:xfrm>
          <a:off x="1898980" y="314866"/>
          <a:ext cx="1937642" cy="193764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/>
            <a:t>Intermedio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/>
            <a:t>Si genera mas de 65 Kg día</a:t>
          </a:r>
        </a:p>
      </dsp:txBody>
      <dsp:txXfrm>
        <a:off x="1993568" y="409454"/>
        <a:ext cx="1748466" cy="1748466"/>
      </dsp:txXfrm>
    </dsp:sp>
    <dsp:sp modelId="{64DA88D9-D8A2-4300-A951-69C029D4F3EE}">
      <dsp:nvSpPr>
        <dsp:cNvPr id="0" name=""/>
        <dsp:cNvSpPr/>
      </dsp:nvSpPr>
      <dsp:spPr>
        <a:xfrm>
          <a:off x="4161739" y="314866"/>
          <a:ext cx="1965582" cy="1937642"/>
        </a:xfrm>
        <a:prstGeom prst="roundRect">
          <a:avLst/>
        </a:prstGeom>
        <a:solidFill>
          <a:schemeClr val="accent5">
            <a:hueOff val="-3048527"/>
            <a:satOff val="14173"/>
            <a:lumOff val="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/>
            <a:t>Central</a:t>
          </a:r>
        </a:p>
      </dsp:txBody>
      <dsp:txXfrm>
        <a:off x="4256327" y="409454"/>
        <a:ext cx="1776406" cy="1748466"/>
      </dsp:txXfrm>
    </dsp:sp>
    <dsp:sp modelId="{7D46DDA5-034C-4B01-8474-443B730ED231}">
      <dsp:nvSpPr>
        <dsp:cNvPr id="0" name=""/>
        <dsp:cNvSpPr/>
      </dsp:nvSpPr>
      <dsp:spPr>
        <a:xfrm>
          <a:off x="1898980" y="2591596"/>
          <a:ext cx="1937642" cy="1937642"/>
        </a:xfrm>
        <a:prstGeom prst="roundRect">
          <a:avLst/>
        </a:prstGeom>
        <a:solidFill>
          <a:schemeClr val="accent5">
            <a:hueOff val="-6097053"/>
            <a:satOff val="28347"/>
            <a:lumOff val="352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/>
            <a:t>Almacenamiento en Propiedad Horizontal</a:t>
          </a:r>
        </a:p>
      </dsp:txBody>
      <dsp:txXfrm>
        <a:off x="1993568" y="2686184"/>
        <a:ext cx="1748466" cy="1748466"/>
      </dsp:txXfrm>
    </dsp:sp>
    <dsp:sp modelId="{29473710-2266-4F00-9CB8-EA87B0BD2228}">
      <dsp:nvSpPr>
        <dsp:cNvPr id="0" name=""/>
        <dsp:cNvSpPr/>
      </dsp:nvSpPr>
      <dsp:spPr>
        <a:xfrm>
          <a:off x="4175709" y="2591596"/>
          <a:ext cx="1937642" cy="1937642"/>
        </a:xfrm>
        <a:prstGeom prst="roundRect">
          <a:avLst/>
        </a:prstGeom>
        <a:solidFill>
          <a:schemeClr val="accent5">
            <a:hueOff val="-9145580"/>
            <a:satOff val="42520"/>
            <a:lumOff val="529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/>
            <a:t>Pequeños y Micro generadores</a:t>
          </a:r>
        </a:p>
      </dsp:txBody>
      <dsp:txXfrm>
        <a:off x="4270297" y="2686184"/>
        <a:ext cx="1748466" cy="1748466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BDBE94-9307-47CA-8936-7A778CF1F1EF}">
      <dsp:nvSpPr>
        <dsp:cNvPr id="0" name=""/>
        <dsp:cNvSpPr/>
      </dsp:nvSpPr>
      <dsp:spPr>
        <a:xfrm>
          <a:off x="0" y="28148"/>
          <a:ext cx="5366370" cy="1670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/>
            <a:t>d) Condiciones de la unidad de almacenamiento para pequeños y micro generadores que no se encuentren en inmuebles sometidos al régimen de propiedad horizontal</a:t>
          </a:r>
          <a:r>
            <a:rPr lang="es-CO" kern="1200"/>
            <a:t> </a:t>
          </a:r>
        </a:p>
      </dsp:txBody>
      <dsp:txXfrm>
        <a:off x="0" y="28148"/>
        <a:ext cx="5366370" cy="1670400"/>
      </dsp:txXfrm>
    </dsp:sp>
    <dsp:sp modelId="{67ADC001-1F87-4328-A90F-462F155539EC}">
      <dsp:nvSpPr>
        <dsp:cNvPr id="0" name=""/>
        <dsp:cNvSpPr/>
      </dsp:nvSpPr>
      <dsp:spPr>
        <a:xfrm>
          <a:off x="0" y="1698548"/>
          <a:ext cx="5366370" cy="254736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200" kern="1200"/>
            <a:t>Se deberá destinar un área para la limpieza y desinfección de los contenedores o recipientes, contenedores de recolección interna y demás implementos utilizados para el aseo y limpieza de las instalaciones, o realizar este procedimiento en el área de almacenamiento intermedio o central de residuos, garantizando procedimientos que minimicen los riesgos. </a:t>
          </a: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200" kern="1200"/>
            <a:t> Los procedimientos deben contener como mínimo: Descripción de actividades a realizar por tipo de elemento, frecuencias y horarios, insumos, agentes activos y concentraciones de los productos de aseo y desinfectantes, elementos de protección personal, formatos de control de ejecución e identificación del personal </a:t>
          </a:r>
          <a:r>
            <a:rPr lang="es-CO" sz="1200" kern="1200" err="1"/>
            <a:t>i'esponsable</a:t>
          </a:r>
          <a:r>
            <a:rPr lang="es-CO" sz="1200" kern="1200"/>
            <a:t>. Estos procedimientos deben quedar consignados en el Plan de Gestión Integral de Residuos Generados en la Atención en Salud y Otras Actividades. </a:t>
          </a:r>
          <a:endParaRPr lang="es-ES" sz="1200" kern="1200">
            <a:latin typeface="Aptos Display" panose="02110004020202020204"/>
          </a:endParaRPr>
        </a:p>
      </dsp:txBody>
      <dsp:txXfrm>
        <a:off x="0" y="1698548"/>
        <a:ext cx="5366370" cy="25473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0E1D8F-A9B6-4DFA-A72C-022FC1FB419C}">
      <dsp:nvSpPr>
        <dsp:cNvPr id="0" name=""/>
        <dsp:cNvSpPr/>
      </dsp:nvSpPr>
      <dsp:spPr>
        <a:xfrm>
          <a:off x="-5297833" y="-811358"/>
          <a:ext cx="6308520" cy="6308520"/>
        </a:xfrm>
        <a:prstGeom prst="blockArc">
          <a:avLst>
            <a:gd name="adj1" fmla="val 18900000"/>
            <a:gd name="adj2" fmla="val 2700000"/>
            <a:gd name="adj3" fmla="val 342"/>
          </a:avLst>
        </a:pr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C74B4C-C0BF-47AF-A8D6-FF32E8902430}">
      <dsp:nvSpPr>
        <dsp:cNvPr id="0" name=""/>
        <dsp:cNvSpPr/>
      </dsp:nvSpPr>
      <dsp:spPr>
        <a:xfrm>
          <a:off x="658852" y="261578"/>
          <a:ext cx="3647945" cy="46367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4056" tIns="53340" rIns="53340" bIns="533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CO" sz="2000" b="1" kern="1200">
              <a:solidFill>
                <a:schemeClr val="bg1"/>
              </a:solidFill>
              <a:latin typeface="+mn-lt"/>
              <a:ea typeface="+mn-ea"/>
              <a:cs typeface="+mn-cs"/>
            </a:rPr>
            <a:t>  Resolución 4445 de 1996</a:t>
          </a:r>
        </a:p>
      </dsp:txBody>
      <dsp:txXfrm>
        <a:off x="658852" y="261578"/>
        <a:ext cx="3647945" cy="463672"/>
      </dsp:txXfrm>
    </dsp:sp>
    <dsp:sp modelId="{C11B74F6-E59D-4E2A-8F4B-4C7869F7C983}">
      <dsp:nvSpPr>
        <dsp:cNvPr id="0" name=""/>
        <dsp:cNvSpPr/>
      </dsp:nvSpPr>
      <dsp:spPr>
        <a:xfrm>
          <a:off x="98149" y="177689"/>
          <a:ext cx="616651" cy="6166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2F6A62-390A-49A2-9AC9-1CBDEE3A1F04}">
      <dsp:nvSpPr>
        <dsp:cNvPr id="0" name=""/>
        <dsp:cNvSpPr/>
      </dsp:nvSpPr>
      <dsp:spPr>
        <a:xfrm>
          <a:off x="856265" y="1001467"/>
          <a:ext cx="3658909" cy="46367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57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ES" sz="2000" b="1" kern="1200">
              <a:solidFill>
                <a:schemeClr val="bg1"/>
              </a:solidFill>
              <a:latin typeface="+mn-lt"/>
            </a:rPr>
            <a:t>Resolución 2132 del 2021</a:t>
          </a:r>
          <a:endParaRPr lang="es-CO" sz="2000" b="1" kern="1200">
            <a:solidFill>
              <a:schemeClr val="bg1"/>
            </a:solidFill>
            <a:latin typeface="+mn-lt"/>
          </a:endParaRPr>
        </a:p>
      </dsp:txBody>
      <dsp:txXfrm>
        <a:off x="856265" y="1001467"/>
        <a:ext cx="3658909" cy="463672"/>
      </dsp:txXfrm>
    </dsp:sp>
    <dsp:sp modelId="{0B150BC0-DCE5-40FC-8F70-A7B98624C5EA}">
      <dsp:nvSpPr>
        <dsp:cNvPr id="0" name=""/>
        <dsp:cNvSpPr/>
      </dsp:nvSpPr>
      <dsp:spPr>
        <a:xfrm>
          <a:off x="474328" y="924977"/>
          <a:ext cx="616651" cy="6166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294852-D268-4FC5-9BA2-D8EF4032391A}">
      <dsp:nvSpPr>
        <dsp:cNvPr id="0" name=""/>
        <dsp:cNvSpPr/>
      </dsp:nvSpPr>
      <dsp:spPr>
        <a:xfrm>
          <a:off x="977463" y="1741355"/>
          <a:ext cx="3602072" cy="46367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57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CO" sz="2000" b="1" kern="1200">
              <a:solidFill>
                <a:schemeClr val="bg1"/>
              </a:solidFill>
              <a:latin typeface="+mn-lt"/>
            </a:rPr>
            <a:t>Ley 361 de 1997</a:t>
          </a:r>
        </a:p>
      </dsp:txBody>
      <dsp:txXfrm>
        <a:off x="977463" y="1741355"/>
        <a:ext cx="3602072" cy="463672"/>
      </dsp:txXfrm>
    </dsp:sp>
    <dsp:sp modelId="{F4A25C76-9887-4CD2-B0A8-6FCE8C8BF91F}">
      <dsp:nvSpPr>
        <dsp:cNvPr id="0" name=""/>
        <dsp:cNvSpPr/>
      </dsp:nvSpPr>
      <dsp:spPr>
        <a:xfrm>
          <a:off x="659886" y="1664866"/>
          <a:ext cx="616651" cy="6166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46DBCF-AC97-45F6-B7D8-238FA92BE55D}">
      <dsp:nvSpPr>
        <dsp:cNvPr id="0" name=""/>
        <dsp:cNvSpPr/>
      </dsp:nvSpPr>
      <dsp:spPr>
        <a:xfrm>
          <a:off x="1038234" y="2480775"/>
          <a:ext cx="3480529" cy="46367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57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CO" sz="2000" b="1" kern="1200">
              <a:solidFill>
                <a:schemeClr val="bg1"/>
              </a:solidFill>
              <a:latin typeface="+mn-lt"/>
            </a:rPr>
            <a:t>Resolución 14861 de 1985</a:t>
          </a:r>
        </a:p>
      </dsp:txBody>
      <dsp:txXfrm>
        <a:off x="1038234" y="2480775"/>
        <a:ext cx="3480529" cy="463672"/>
      </dsp:txXfrm>
    </dsp:sp>
    <dsp:sp modelId="{93795F0C-7B50-435F-B07A-C26E4F223EEE}">
      <dsp:nvSpPr>
        <dsp:cNvPr id="0" name=""/>
        <dsp:cNvSpPr/>
      </dsp:nvSpPr>
      <dsp:spPr>
        <a:xfrm>
          <a:off x="659886" y="2404286"/>
          <a:ext cx="616651" cy="6166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17AAD7-5871-40A8-98C8-D2AC270E14FF}">
      <dsp:nvSpPr>
        <dsp:cNvPr id="0" name=""/>
        <dsp:cNvSpPr/>
      </dsp:nvSpPr>
      <dsp:spPr>
        <a:xfrm>
          <a:off x="1037475" y="3220663"/>
          <a:ext cx="3296490" cy="46367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57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b="1" kern="1200">
              <a:solidFill>
                <a:schemeClr val="bg1"/>
              </a:solidFill>
              <a:latin typeface="+mn-lt"/>
            </a:rPr>
            <a:t>Resolución 482 de 2018</a:t>
          </a:r>
        </a:p>
      </dsp:txBody>
      <dsp:txXfrm>
        <a:off x="1037475" y="3220663"/>
        <a:ext cx="3296490" cy="463672"/>
      </dsp:txXfrm>
    </dsp:sp>
    <dsp:sp modelId="{F1834875-DF6D-4821-8D9F-5890C200339B}">
      <dsp:nvSpPr>
        <dsp:cNvPr id="0" name=""/>
        <dsp:cNvSpPr/>
      </dsp:nvSpPr>
      <dsp:spPr>
        <a:xfrm>
          <a:off x="526145" y="3150636"/>
          <a:ext cx="616651" cy="6166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A5E766-6DA0-4D21-8BD2-A02DE284331D}">
      <dsp:nvSpPr>
        <dsp:cNvPr id="0" name=""/>
        <dsp:cNvSpPr/>
      </dsp:nvSpPr>
      <dsp:spPr>
        <a:xfrm>
          <a:off x="376864" y="3945728"/>
          <a:ext cx="4211921" cy="49332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574" tIns="63500" rIns="63500" bIns="63500" numCol="1" spcCol="1270" anchor="ctr" anchorCtr="0">
          <a:noAutofit/>
        </a:bodyPr>
        <a:lstStyle/>
        <a:p>
          <a:pPr marL="0" lvl="0" indent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500" b="0" kern="1200">
              <a:solidFill>
                <a:schemeClr val="bg1"/>
              </a:solidFill>
            </a:rPr>
            <a:t>Resolución </a:t>
          </a:r>
          <a:r>
            <a:rPr lang="es-CO" sz="2500" b="0" kern="1200">
              <a:solidFill>
                <a:schemeClr val="bg1"/>
              </a:solidFill>
              <a:latin typeface="Aptos Display" panose="02110004020202020204"/>
            </a:rPr>
            <a:t>1811 de 2025</a:t>
          </a:r>
          <a:r>
            <a:rPr lang="es-CO" sz="2500" b="0" kern="1200">
              <a:solidFill>
                <a:schemeClr val="bg1"/>
              </a:solidFill>
            </a:rPr>
            <a:t> </a:t>
          </a:r>
          <a:endParaRPr lang="es-CO" sz="2500" b="1" kern="1200">
            <a:solidFill>
              <a:schemeClr val="bg1"/>
            </a:solidFill>
          </a:endParaRPr>
        </a:p>
      </dsp:txBody>
      <dsp:txXfrm>
        <a:off x="376864" y="3945728"/>
        <a:ext cx="4211921" cy="493321"/>
      </dsp:txXfrm>
    </dsp:sp>
    <dsp:sp modelId="{0F752029-A68C-4F61-94EA-3C4ABBEB8644}">
      <dsp:nvSpPr>
        <dsp:cNvPr id="0" name=""/>
        <dsp:cNvSpPr/>
      </dsp:nvSpPr>
      <dsp:spPr>
        <a:xfrm>
          <a:off x="68538" y="3884062"/>
          <a:ext cx="616651" cy="6166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845B20-3D57-49A3-9200-ECFA96A78D60}">
      <dsp:nvSpPr>
        <dsp:cNvPr id="0" name=""/>
        <dsp:cNvSpPr/>
      </dsp:nvSpPr>
      <dsp:spPr>
        <a:xfrm>
          <a:off x="0" y="35218"/>
          <a:ext cx="10381343" cy="65211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>
              <a:latin typeface="Aptos Display" panose="02110004020202020204"/>
            </a:rPr>
            <a:t>11.1.2 ESTÁNDAR</a:t>
          </a:r>
          <a:r>
            <a:rPr lang="es-ES" sz="2400" kern="1200"/>
            <a:t> DE INFRAESTRUCTURA</a:t>
          </a:r>
          <a:endParaRPr lang="es-CO" sz="2400" kern="1200"/>
        </a:p>
      </dsp:txBody>
      <dsp:txXfrm>
        <a:off x="31834" y="67052"/>
        <a:ext cx="10317675" cy="588451"/>
      </dsp:txXfrm>
    </dsp:sp>
    <dsp:sp modelId="{B9063364-FF22-4DEF-8487-A93A04ED4860}">
      <dsp:nvSpPr>
        <dsp:cNvPr id="0" name=""/>
        <dsp:cNvSpPr/>
      </dsp:nvSpPr>
      <dsp:spPr>
        <a:xfrm>
          <a:off x="0" y="687338"/>
          <a:ext cx="10381343" cy="3834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608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s-CO" sz="2400" kern="1200"/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2400" kern="1200"/>
            <a:t>Son las condiciones mínimas e indispensables de las áreas y ambientes de una edificación y su mantenimiento, para la prestación de los servicios de salud con el menor riesgo posible. Pág. 36</a:t>
          </a:r>
          <a:endParaRPr lang="es-CO" sz="2400" kern="120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s-CO" sz="2400" kern="1200"/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2400" kern="1200"/>
            <a:t>Los criterios detallan lo exigido en cada estándar dentro de cada servicio y son los elementos concretos para su interpretación.</a:t>
          </a:r>
          <a:endParaRPr lang="es-CO" sz="2400" kern="1200"/>
        </a:p>
      </dsp:txBody>
      <dsp:txXfrm>
        <a:off x="0" y="687338"/>
        <a:ext cx="10381343" cy="383435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3B1B02-844A-4F65-B510-0C3AC0ACAD43}">
      <dsp:nvSpPr>
        <dsp:cNvPr id="0" name=""/>
        <dsp:cNvSpPr/>
      </dsp:nvSpPr>
      <dsp:spPr>
        <a:xfrm>
          <a:off x="1757" y="0"/>
          <a:ext cx="2733985" cy="449903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300" kern="1200"/>
            <a:t>PREVIOS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300" kern="1200"/>
            <a:t>(Antes de Habilitación)</a:t>
          </a:r>
        </a:p>
      </dsp:txBody>
      <dsp:txXfrm>
        <a:off x="1757" y="1799612"/>
        <a:ext cx="2733985" cy="1799612"/>
      </dsp:txXfrm>
    </dsp:sp>
    <dsp:sp modelId="{557D0DB8-AD50-431D-8026-969ED96A92A3}">
      <dsp:nvSpPr>
        <dsp:cNvPr id="0" name=""/>
        <dsp:cNvSpPr/>
      </dsp:nvSpPr>
      <dsp:spPr>
        <a:xfrm>
          <a:off x="619661" y="269941"/>
          <a:ext cx="1498177" cy="149817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5D7A97-A2C8-4AD7-89F1-49677C02DEA2}">
      <dsp:nvSpPr>
        <dsp:cNvPr id="0" name=""/>
        <dsp:cNvSpPr/>
      </dsp:nvSpPr>
      <dsp:spPr>
        <a:xfrm>
          <a:off x="2817762" y="0"/>
          <a:ext cx="2733985" cy="449903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300" kern="1200"/>
            <a:t>TODOS LOS SERVICIOS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300" kern="1200"/>
            <a:t>(Todos los prestadores)</a:t>
          </a:r>
        </a:p>
      </dsp:txBody>
      <dsp:txXfrm>
        <a:off x="2817762" y="1799612"/>
        <a:ext cx="2733985" cy="1799612"/>
      </dsp:txXfrm>
    </dsp:sp>
    <dsp:sp modelId="{69236819-3D58-4640-B64B-A2C9BBFC4577}">
      <dsp:nvSpPr>
        <dsp:cNvPr id="0" name=""/>
        <dsp:cNvSpPr/>
      </dsp:nvSpPr>
      <dsp:spPr>
        <a:xfrm>
          <a:off x="3435666" y="269941"/>
          <a:ext cx="1498177" cy="149817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375074-8386-43F8-8835-C3D72EA7AD20}">
      <dsp:nvSpPr>
        <dsp:cNvPr id="0" name=""/>
        <dsp:cNvSpPr/>
      </dsp:nvSpPr>
      <dsp:spPr>
        <a:xfrm>
          <a:off x="5633767" y="0"/>
          <a:ext cx="2733985" cy="449903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300" kern="1200"/>
            <a:t>ESPECIFICOS PARA EL SERVICIO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300" kern="1200"/>
            <a:t>(Cada Servicio)</a:t>
          </a:r>
        </a:p>
      </dsp:txBody>
      <dsp:txXfrm>
        <a:off x="5633767" y="1799612"/>
        <a:ext cx="2733985" cy="1799612"/>
      </dsp:txXfrm>
    </dsp:sp>
    <dsp:sp modelId="{AD9B1E76-194D-40C9-B57A-D924D021D3EB}">
      <dsp:nvSpPr>
        <dsp:cNvPr id="0" name=""/>
        <dsp:cNvSpPr/>
      </dsp:nvSpPr>
      <dsp:spPr>
        <a:xfrm>
          <a:off x="6251672" y="269941"/>
          <a:ext cx="1498177" cy="1498177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54F902-2EFB-4EE6-97E0-14D04C65AD20}">
      <dsp:nvSpPr>
        <dsp:cNvPr id="0" name=""/>
        <dsp:cNvSpPr/>
      </dsp:nvSpPr>
      <dsp:spPr>
        <a:xfrm>
          <a:off x="334780" y="3599224"/>
          <a:ext cx="7699950" cy="674854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133233-D84F-4B6A-9B6C-0127C3302AD4}">
      <dsp:nvSpPr>
        <dsp:cNvPr id="0" name=""/>
        <dsp:cNvSpPr/>
      </dsp:nvSpPr>
      <dsp:spPr>
        <a:xfrm>
          <a:off x="1388878" y="423422"/>
          <a:ext cx="2969641" cy="92801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8574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/>
            <a:t>Instituciones Prestadoras de Servicios de Salud IPS</a:t>
          </a:r>
        </a:p>
      </dsp:txBody>
      <dsp:txXfrm>
        <a:off x="1388878" y="423422"/>
        <a:ext cx="2969641" cy="928012"/>
      </dsp:txXfrm>
    </dsp:sp>
    <dsp:sp modelId="{20DD44DA-98CA-4C71-8B36-4CF476484D28}">
      <dsp:nvSpPr>
        <dsp:cNvPr id="0" name=""/>
        <dsp:cNvSpPr/>
      </dsp:nvSpPr>
      <dsp:spPr>
        <a:xfrm>
          <a:off x="638634" y="274321"/>
          <a:ext cx="1177416" cy="974413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95000" r="-95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89B0EA-0EA3-4DB2-85AD-00661ECE1899}">
      <dsp:nvSpPr>
        <dsp:cNvPr id="0" name=""/>
        <dsp:cNvSpPr/>
      </dsp:nvSpPr>
      <dsp:spPr>
        <a:xfrm>
          <a:off x="1256926" y="1591687"/>
          <a:ext cx="2969641" cy="92801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8574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/>
            <a:t>Profesionales Independiente</a:t>
          </a:r>
        </a:p>
      </dsp:txBody>
      <dsp:txXfrm>
        <a:off x="1256926" y="1591687"/>
        <a:ext cx="2969641" cy="928012"/>
      </dsp:txXfrm>
    </dsp:sp>
    <dsp:sp modelId="{3DFEEDCA-6720-4C90-B352-F8067D18E40F}">
      <dsp:nvSpPr>
        <dsp:cNvPr id="0" name=""/>
        <dsp:cNvSpPr/>
      </dsp:nvSpPr>
      <dsp:spPr>
        <a:xfrm>
          <a:off x="1133191" y="1457641"/>
          <a:ext cx="649609" cy="974413"/>
        </a:xfrm>
        <a:prstGeom prst="rect">
          <a:avLst/>
        </a:prstGeom>
        <a:blipFill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>
            <a:fillRect l="-83000" r="-83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0C329B-E627-472D-8024-3EBF50B1D471}">
      <dsp:nvSpPr>
        <dsp:cNvPr id="0" name=""/>
        <dsp:cNvSpPr/>
      </dsp:nvSpPr>
      <dsp:spPr>
        <a:xfrm>
          <a:off x="1413154" y="2759952"/>
          <a:ext cx="2969641" cy="92801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8574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/>
            <a:t>Entidades con Objeto Social Diferente</a:t>
          </a:r>
        </a:p>
      </dsp:txBody>
      <dsp:txXfrm>
        <a:off x="1413154" y="2759952"/>
        <a:ext cx="2969641" cy="928012"/>
      </dsp:txXfrm>
    </dsp:sp>
    <dsp:sp modelId="{4D080049-7579-4594-8E00-E5CBC8BD27FC}">
      <dsp:nvSpPr>
        <dsp:cNvPr id="0" name=""/>
        <dsp:cNvSpPr/>
      </dsp:nvSpPr>
      <dsp:spPr>
        <a:xfrm>
          <a:off x="638634" y="2625906"/>
          <a:ext cx="1274520" cy="974413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 l="-25000" r="-25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A54B75-A76F-4D0E-BEFC-EC350A1017CB}">
      <dsp:nvSpPr>
        <dsp:cNvPr id="0" name=""/>
        <dsp:cNvSpPr/>
      </dsp:nvSpPr>
      <dsp:spPr>
        <a:xfrm>
          <a:off x="1471370" y="3928217"/>
          <a:ext cx="2969641" cy="92801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8574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/>
            <a:t>Empresas de Transporte Asistencial de Pacientes</a:t>
          </a:r>
        </a:p>
      </dsp:txBody>
      <dsp:txXfrm>
        <a:off x="1471370" y="3928217"/>
        <a:ext cx="2969641" cy="928012"/>
      </dsp:txXfrm>
    </dsp:sp>
    <dsp:sp modelId="{57A67390-BA7C-40D3-B748-2A78ED25FD8B}">
      <dsp:nvSpPr>
        <dsp:cNvPr id="0" name=""/>
        <dsp:cNvSpPr/>
      </dsp:nvSpPr>
      <dsp:spPr>
        <a:xfrm>
          <a:off x="489271" y="4026393"/>
          <a:ext cx="1507385" cy="974413"/>
        </a:xfrm>
        <a:prstGeom prst="rect">
          <a:avLst/>
        </a:prstGeom>
        <a:blipFill rotWithShape="1"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96EF94-2B12-4D87-977C-D0A1B8CBEC24}">
      <dsp:nvSpPr>
        <dsp:cNvPr id="0" name=""/>
        <dsp:cNvSpPr/>
      </dsp:nvSpPr>
      <dsp:spPr>
        <a:xfrm>
          <a:off x="3161643" y="1566"/>
          <a:ext cx="1128167" cy="73330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/>
            <a:t>Inspección</a:t>
          </a:r>
        </a:p>
      </dsp:txBody>
      <dsp:txXfrm>
        <a:off x="3197440" y="37363"/>
        <a:ext cx="1056573" cy="661715"/>
      </dsp:txXfrm>
    </dsp:sp>
    <dsp:sp modelId="{009CA052-8AE1-4044-A08B-CE36F691DC4A}">
      <dsp:nvSpPr>
        <dsp:cNvPr id="0" name=""/>
        <dsp:cNvSpPr/>
      </dsp:nvSpPr>
      <dsp:spPr>
        <a:xfrm>
          <a:off x="2259642" y="368220"/>
          <a:ext cx="2932169" cy="2932169"/>
        </a:xfrm>
        <a:custGeom>
          <a:avLst/>
          <a:gdLst/>
          <a:ahLst/>
          <a:cxnLst/>
          <a:rect l="0" t="0" r="0" b="0"/>
          <a:pathLst>
            <a:path>
              <a:moveTo>
                <a:pt x="2181551" y="186432"/>
              </a:moveTo>
              <a:arcTo wR="1466084" hR="1466084" stAng="17952601" swAng="1212862"/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D583B3-496B-4848-9139-2E18C96CA729}">
      <dsp:nvSpPr>
        <dsp:cNvPr id="0" name=""/>
        <dsp:cNvSpPr/>
      </dsp:nvSpPr>
      <dsp:spPr>
        <a:xfrm>
          <a:off x="4369452" y="1014605"/>
          <a:ext cx="1501207" cy="733309"/>
        </a:xfrm>
        <a:prstGeom prst="roundRect">
          <a:avLst/>
        </a:prstGeom>
        <a:solidFill>
          <a:schemeClr val="accent5">
            <a:hueOff val="-2286395"/>
            <a:satOff val="10630"/>
            <a:lumOff val="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/>
            <a:t>Identificación</a:t>
          </a:r>
        </a:p>
      </dsp:txBody>
      <dsp:txXfrm>
        <a:off x="4405249" y="1050402"/>
        <a:ext cx="1429613" cy="661715"/>
      </dsp:txXfrm>
    </dsp:sp>
    <dsp:sp modelId="{8D60B3F7-9545-4355-B95F-05A638E97B75}">
      <dsp:nvSpPr>
        <dsp:cNvPr id="0" name=""/>
        <dsp:cNvSpPr/>
      </dsp:nvSpPr>
      <dsp:spPr>
        <a:xfrm>
          <a:off x="2259642" y="368220"/>
          <a:ext cx="2932169" cy="2932169"/>
        </a:xfrm>
        <a:custGeom>
          <a:avLst/>
          <a:gdLst/>
          <a:ahLst/>
          <a:cxnLst/>
          <a:rect l="0" t="0" r="0" b="0"/>
          <a:pathLst>
            <a:path>
              <a:moveTo>
                <a:pt x="2928665" y="1567386"/>
              </a:moveTo>
              <a:arcTo wR="1466084" hR="1466084" stAng="21837727" swAng="1360750"/>
            </a:path>
          </a:pathLst>
        </a:custGeom>
        <a:noFill/>
        <a:ln w="12700" cap="flat" cmpd="sng" algn="ctr">
          <a:solidFill>
            <a:schemeClr val="accent5">
              <a:hueOff val="-2286395"/>
              <a:satOff val="10630"/>
              <a:lumOff val="1323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15DFED-896E-4414-9382-C7A41BAD0511}">
      <dsp:nvSpPr>
        <dsp:cNvPr id="0" name=""/>
        <dsp:cNvSpPr/>
      </dsp:nvSpPr>
      <dsp:spPr>
        <a:xfrm>
          <a:off x="3950676" y="2653738"/>
          <a:ext cx="1273588" cy="733309"/>
        </a:xfrm>
        <a:prstGeom prst="roundRect">
          <a:avLst/>
        </a:prstGeom>
        <a:solidFill>
          <a:schemeClr val="accent5">
            <a:hueOff val="-4572790"/>
            <a:satOff val="21260"/>
            <a:lumOff val="264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/>
            <a:t>Recomendación</a:t>
          </a:r>
        </a:p>
      </dsp:txBody>
      <dsp:txXfrm>
        <a:off x="3986473" y="2689535"/>
        <a:ext cx="1201994" cy="661715"/>
      </dsp:txXfrm>
    </dsp:sp>
    <dsp:sp modelId="{EE3D9C64-DCDC-4168-AB81-2E173F28C2C8}">
      <dsp:nvSpPr>
        <dsp:cNvPr id="0" name=""/>
        <dsp:cNvSpPr/>
      </dsp:nvSpPr>
      <dsp:spPr>
        <a:xfrm>
          <a:off x="2259642" y="368220"/>
          <a:ext cx="2932169" cy="2932169"/>
        </a:xfrm>
        <a:custGeom>
          <a:avLst/>
          <a:gdLst/>
          <a:ahLst/>
          <a:cxnLst/>
          <a:rect l="0" t="0" r="0" b="0"/>
          <a:pathLst>
            <a:path>
              <a:moveTo>
                <a:pt x="1631832" y="2922769"/>
              </a:moveTo>
              <a:arcTo wR="1466084" hR="1466084" stAng="5010513" swAng="421442"/>
            </a:path>
          </a:pathLst>
        </a:custGeom>
        <a:noFill/>
        <a:ln w="12700" cap="flat" cmpd="sng" algn="ctr">
          <a:solidFill>
            <a:schemeClr val="accent5">
              <a:hueOff val="-4572790"/>
              <a:satOff val="21260"/>
              <a:lumOff val="2647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FC98E3-5DF7-4FB0-AB3E-1C7EDAF5B1A4}">
      <dsp:nvSpPr>
        <dsp:cNvPr id="0" name=""/>
        <dsp:cNvSpPr/>
      </dsp:nvSpPr>
      <dsp:spPr>
        <a:xfrm>
          <a:off x="2075575" y="2653738"/>
          <a:ext cx="1576817" cy="733309"/>
        </a:xfrm>
        <a:prstGeom prst="roundRect">
          <a:avLst/>
        </a:prstGeom>
        <a:solidFill>
          <a:schemeClr val="accent5">
            <a:hueOff val="-6859185"/>
            <a:satOff val="31890"/>
            <a:lumOff val="397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/>
            <a:t>Tratamiento Implementado</a:t>
          </a:r>
        </a:p>
      </dsp:txBody>
      <dsp:txXfrm>
        <a:off x="2111372" y="2689535"/>
        <a:ext cx="1505223" cy="661715"/>
      </dsp:txXfrm>
    </dsp:sp>
    <dsp:sp modelId="{6205EFD4-E6AA-41BF-936D-435A742BAB5C}">
      <dsp:nvSpPr>
        <dsp:cNvPr id="0" name=""/>
        <dsp:cNvSpPr/>
      </dsp:nvSpPr>
      <dsp:spPr>
        <a:xfrm>
          <a:off x="2259642" y="368220"/>
          <a:ext cx="2932169" cy="2932169"/>
        </a:xfrm>
        <a:custGeom>
          <a:avLst/>
          <a:gdLst/>
          <a:ahLst/>
          <a:cxnLst/>
          <a:rect l="0" t="0" r="0" b="0"/>
          <a:pathLst>
            <a:path>
              <a:moveTo>
                <a:pt x="155652" y="2123481"/>
              </a:moveTo>
              <a:arcTo wR="1466084" hR="1466084" stAng="9201523" swAng="1360750"/>
            </a:path>
          </a:pathLst>
        </a:custGeom>
        <a:noFill/>
        <a:ln w="12700" cap="flat" cmpd="sng" algn="ctr">
          <a:solidFill>
            <a:schemeClr val="accent5">
              <a:hueOff val="-6859185"/>
              <a:satOff val="31890"/>
              <a:lumOff val="397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B52D9F-A1CB-4BE0-95BF-9806FD538F5F}">
      <dsp:nvSpPr>
        <dsp:cNvPr id="0" name=""/>
        <dsp:cNvSpPr/>
      </dsp:nvSpPr>
      <dsp:spPr>
        <a:xfrm>
          <a:off x="1767314" y="1014605"/>
          <a:ext cx="1128167" cy="733309"/>
        </a:xfrm>
        <a:prstGeom prst="roundRect">
          <a:avLst/>
        </a:prstGeom>
        <a:solidFill>
          <a:schemeClr val="accent5">
            <a:hueOff val="-9145580"/>
            <a:satOff val="42520"/>
            <a:lumOff val="52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/>
            <a:t>Evaluación </a:t>
          </a:r>
        </a:p>
      </dsp:txBody>
      <dsp:txXfrm>
        <a:off x="1803111" y="1050402"/>
        <a:ext cx="1056573" cy="661715"/>
      </dsp:txXfrm>
    </dsp:sp>
    <dsp:sp modelId="{64AA5EC9-56E3-4F42-A1DD-883AA22B3475}">
      <dsp:nvSpPr>
        <dsp:cNvPr id="0" name=""/>
        <dsp:cNvSpPr/>
      </dsp:nvSpPr>
      <dsp:spPr>
        <a:xfrm>
          <a:off x="2259642" y="368220"/>
          <a:ext cx="2932169" cy="2932169"/>
        </a:xfrm>
        <a:custGeom>
          <a:avLst/>
          <a:gdLst/>
          <a:ahLst/>
          <a:cxnLst/>
          <a:rect l="0" t="0" r="0" b="0"/>
          <a:pathLst>
            <a:path>
              <a:moveTo>
                <a:pt x="352522" y="512468"/>
              </a:moveTo>
              <a:arcTo wR="1466084" hR="1466084" stAng="13234536" swAng="1212862"/>
            </a:path>
          </a:pathLst>
        </a:custGeom>
        <a:noFill/>
        <a:ln w="12700" cap="flat" cmpd="sng" algn="ctr">
          <a:solidFill>
            <a:schemeClr val="accent5">
              <a:hueOff val="-9145580"/>
              <a:satOff val="42520"/>
              <a:lumOff val="5294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C11C86-E64E-4377-9062-95B79D3F92F0}">
      <dsp:nvSpPr>
        <dsp:cNvPr id="0" name=""/>
        <dsp:cNvSpPr/>
      </dsp:nvSpPr>
      <dsp:spPr>
        <a:xfrm>
          <a:off x="0" y="1051342"/>
          <a:ext cx="6801358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20101A-DD0F-4313-BCB4-D4FFE427BDEE}">
      <dsp:nvSpPr>
        <dsp:cNvPr id="0" name=""/>
        <dsp:cNvSpPr/>
      </dsp:nvSpPr>
      <dsp:spPr>
        <a:xfrm>
          <a:off x="340067" y="711862"/>
          <a:ext cx="4760950" cy="678960"/>
        </a:xfrm>
        <a:prstGeom prst="round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953" tIns="0" rIns="179953" bIns="0" numCol="1" spcCol="1270" anchor="ctr" anchorCtr="0">
          <a:noAutofit/>
        </a:bodyPr>
        <a:lstStyle/>
        <a:p>
          <a:pPr marL="0" lvl="0" indent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>
              <a:solidFill>
                <a:srgbClr val="FFFFFF"/>
              </a:solidFill>
              <a:latin typeface="Aptos Display"/>
              <a:ea typeface="+mn-ea"/>
              <a:cs typeface="+mn-cs"/>
            </a:rPr>
            <a:t>  4.1.1 </a:t>
          </a:r>
          <a:r>
            <a:rPr lang="en-US" sz="2000" kern="1200">
              <a:solidFill>
                <a:srgbClr val="FFFFFF"/>
              </a:solidFill>
              <a:latin typeface="Aptos Display"/>
              <a:ea typeface="+mn-ea"/>
              <a:cs typeface="+mn-cs"/>
            </a:rPr>
            <a:t>ETAPA DE PLANEACIÓN</a:t>
          </a:r>
        </a:p>
      </dsp:txBody>
      <dsp:txXfrm>
        <a:off x="373211" y="745006"/>
        <a:ext cx="4694662" cy="612672"/>
      </dsp:txXfrm>
    </dsp:sp>
    <dsp:sp modelId="{11C51A8C-D30F-4CA3-A48B-3FF24A0C0DE3}">
      <dsp:nvSpPr>
        <dsp:cNvPr id="0" name=""/>
        <dsp:cNvSpPr/>
      </dsp:nvSpPr>
      <dsp:spPr>
        <a:xfrm>
          <a:off x="0" y="2094622"/>
          <a:ext cx="6801358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181070"/>
              <a:satOff val="-26997"/>
              <a:lumOff val="201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90E233-04C6-45D1-888C-2A8B0ED00174}">
      <dsp:nvSpPr>
        <dsp:cNvPr id="0" name=""/>
        <dsp:cNvSpPr/>
      </dsp:nvSpPr>
      <dsp:spPr>
        <a:xfrm>
          <a:off x="340067" y="1755142"/>
          <a:ext cx="4760950" cy="678960"/>
        </a:xfrm>
        <a:prstGeom prst="roundRect">
          <a:avLst/>
        </a:prstGeom>
        <a:solidFill>
          <a:schemeClr val="accent2">
            <a:shade val="80000"/>
            <a:hueOff val="181070"/>
            <a:satOff val="-26997"/>
            <a:lumOff val="2017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953" tIns="0" rIns="179953" bIns="0" numCol="1" spcCol="1270" anchor="ctr" anchorCtr="0">
          <a:noAutofit/>
        </a:bodyPr>
        <a:lstStyle/>
        <a:p>
          <a:pPr marL="0" lvl="0" indent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4.1.2  ETAPA DE IMPLEMENTACIÓN</a:t>
          </a:r>
        </a:p>
      </dsp:txBody>
      <dsp:txXfrm>
        <a:off x="373211" y="1788286"/>
        <a:ext cx="4694662" cy="612672"/>
      </dsp:txXfrm>
    </dsp:sp>
    <dsp:sp modelId="{A76FE206-04DC-42DC-963B-D2BAEA1F97C0}">
      <dsp:nvSpPr>
        <dsp:cNvPr id="0" name=""/>
        <dsp:cNvSpPr/>
      </dsp:nvSpPr>
      <dsp:spPr>
        <a:xfrm>
          <a:off x="0" y="3137902"/>
          <a:ext cx="6801358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362140"/>
              <a:satOff val="-53994"/>
              <a:lumOff val="4034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3F489D-03D7-4D82-B22E-A44441339847}">
      <dsp:nvSpPr>
        <dsp:cNvPr id="0" name=""/>
        <dsp:cNvSpPr/>
      </dsp:nvSpPr>
      <dsp:spPr>
        <a:xfrm>
          <a:off x="340067" y="2798422"/>
          <a:ext cx="4760950" cy="678960"/>
        </a:xfrm>
        <a:prstGeom prst="roundRect">
          <a:avLst/>
        </a:prstGeom>
        <a:solidFill>
          <a:schemeClr val="accent2">
            <a:shade val="80000"/>
            <a:hueOff val="362140"/>
            <a:satOff val="-53994"/>
            <a:lumOff val="4034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953" tIns="0" rIns="179953" bIns="0" numCol="1" spcCol="1270" anchor="ctr" anchorCtr="0">
          <a:noAutofit/>
        </a:bodyPr>
        <a:lstStyle/>
        <a:p>
          <a:pPr marL="0" lvl="0" indent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4..1.3 ETAPA DE  SEGUIMIENTO</a:t>
          </a:r>
        </a:p>
      </dsp:txBody>
      <dsp:txXfrm>
        <a:off x="373211" y="2831566"/>
        <a:ext cx="4694662" cy="61267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C11C86-E64E-4377-9062-95B79D3F92F0}">
      <dsp:nvSpPr>
        <dsp:cNvPr id="0" name=""/>
        <dsp:cNvSpPr/>
      </dsp:nvSpPr>
      <dsp:spPr>
        <a:xfrm>
          <a:off x="0" y="526681"/>
          <a:ext cx="8108457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20101A-DD0F-4313-BCB4-D4FFE427BDEE}">
      <dsp:nvSpPr>
        <dsp:cNvPr id="0" name=""/>
        <dsp:cNvSpPr/>
      </dsp:nvSpPr>
      <dsp:spPr>
        <a:xfrm>
          <a:off x="405422" y="39601"/>
          <a:ext cx="5675919" cy="974160"/>
        </a:xfrm>
        <a:prstGeom prst="round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536" tIns="0" rIns="214536" bIns="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</a:t>
          </a:r>
          <a:r>
            <a:rPr lang="en-US" sz="1800" kern="1200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4.1.1.1. Suscripción del compromiso </a:t>
          </a:r>
          <a:r>
            <a:rPr lang="en-US" sz="1800" kern="1200" err="1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institucional</a:t>
          </a:r>
          <a:r>
            <a:rPr lang="en-US" sz="1800" kern="1200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. </a:t>
          </a:r>
        </a:p>
      </dsp:txBody>
      <dsp:txXfrm>
        <a:off x="452977" y="87156"/>
        <a:ext cx="5580809" cy="879050"/>
      </dsp:txXfrm>
    </dsp:sp>
    <dsp:sp modelId="{36E92EFF-FBD2-4828-BD8F-21FAB8DE2B8D}">
      <dsp:nvSpPr>
        <dsp:cNvPr id="0" name=""/>
        <dsp:cNvSpPr/>
      </dsp:nvSpPr>
      <dsp:spPr>
        <a:xfrm>
          <a:off x="0" y="2023562"/>
          <a:ext cx="8108457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181070"/>
              <a:satOff val="-26997"/>
              <a:lumOff val="201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10C43B-4D39-4B47-96B1-18F5899D4BB7}">
      <dsp:nvSpPr>
        <dsp:cNvPr id="0" name=""/>
        <dsp:cNvSpPr/>
      </dsp:nvSpPr>
      <dsp:spPr>
        <a:xfrm>
          <a:off x="405422" y="1536481"/>
          <a:ext cx="5675919" cy="974160"/>
        </a:xfrm>
        <a:prstGeom prst="roundRect">
          <a:avLst/>
        </a:prstGeom>
        <a:solidFill>
          <a:schemeClr val="accent2">
            <a:shade val="80000"/>
            <a:hueOff val="181070"/>
            <a:satOff val="-26997"/>
            <a:lumOff val="2017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536" tIns="0" rIns="214536" bIns="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4.1.1.2. </a:t>
          </a:r>
          <a:r>
            <a:rPr lang="en-US" sz="1800" kern="1200" dirty="0" err="1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Conformación</a:t>
          </a:r>
          <a:r>
            <a:rPr lang="en-US" sz="1800" kern="1200" dirty="0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 del Grupo </a:t>
          </a:r>
          <a:r>
            <a:rPr lang="en-US" sz="1800" kern="1200" dirty="0" err="1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Administrativo</a:t>
          </a:r>
          <a:r>
            <a:rPr lang="en-US" sz="1800" kern="1200" dirty="0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 de </a:t>
          </a:r>
          <a:r>
            <a:rPr lang="en-US" sz="1800" kern="1200" dirty="0" err="1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Gestión</a:t>
          </a:r>
          <a:r>
            <a:rPr lang="en-US" sz="1800" kern="1200" dirty="0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 Ambiental y Sanitaria. </a:t>
          </a:r>
        </a:p>
      </dsp:txBody>
      <dsp:txXfrm>
        <a:off x="452977" y="1584036"/>
        <a:ext cx="5580809" cy="879050"/>
      </dsp:txXfrm>
    </dsp:sp>
    <dsp:sp modelId="{82E2E18E-8BC4-44BC-A711-2B9F7C1E465D}">
      <dsp:nvSpPr>
        <dsp:cNvPr id="0" name=""/>
        <dsp:cNvSpPr/>
      </dsp:nvSpPr>
      <dsp:spPr>
        <a:xfrm>
          <a:off x="0" y="3520442"/>
          <a:ext cx="8108457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362140"/>
              <a:satOff val="-53994"/>
              <a:lumOff val="4034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C3ADD5-7AA7-4508-B164-3EDFB60B0F82}">
      <dsp:nvSpPr>
        <dsp:cNvPr id="0" name=""/>
        <dsp:cNvSpPr/>
      </dsp:nvSpPr>
      <dsp:spPr>
        <a:xfrm>
          <a:off x="405422" y="3033362"/>
          <a:ext cx="5675919" cy="974160"/>
        </a:xfrm>
        <a:prstGeom prst="roundRect">
          <a:avLst/>
        </a:prstGeom>
        <a:solidFill>
          <a:schemeClr val="accent2">
            <a:shade val="80000"/>
            <a:hueOff val="362140"/>
            <a:satOff val="-53994"/>
            <a:lumOff val="4034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536" tIns="0" rIns="214536" bIns="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4.1.1.3. </a:t>
          </a:r>
          <a:r>
            <a:rPr lang="en-US" sz="1800" kern="1200" dirty="0" err="1">
              <a:solidFill>
                <a:srgbClr val="FFFFFF"/>
              </a:solidFill>
              <a:latin typeface="Aptos"/>
              <a:ea typeface="+mn-ea"/>
              <a:cs typeface="+mn-cs"/>
            </a:rPr>
            <a:t>Elaboración</a:t>
          </a:r>
          <a:r>
            <a:rPr lang="en-US" sz="1800" kern="1200" dirty="0">
              <a:solidFill>
                <a:srgbClr val="FFFFFF"/>
              </a:solidFill>
              <a:latin typeface="Aptos"/>
              <a:ea typeface="+mn-ea"/>
              <a:cs typeface="+mn-cs"/>
            </a:rPr>
            <a:t> del </a:t>
          </a:r>
          <a:r>
            <a:rPr lang="en-US" sz="1800" kern="1200" dirty="0" err="1">
              <a:solidFill>
                <a:srgbClr val="FFFFFF"/>
              </a:solidFill>
              <a:latin typeface="Aptos"/>
              <a:ea typeface="+mn-ea"/>
              <a:cs typeface="+mn-cs"/>
            </a:rPr>
            <a:t>componente</a:t>
          </a:r>
          <a:r>
            <a:rPr lang="en-US" sz="1800" kern="1200" dirty="0">
              <a:solidFill>
                <a:srgbClr val="FFFFFF"/>
              </a:solidFill>
              <a:latin typeface="Aptos"/>
              <a:ea typeface="+mn-ea"/>
              <a:cs typeface="+mn-cs"/>
            </a:rPr>
            <a:t> de </a:t>
          </a:r>
          <a:r>
            <a:rPr lang="en-US" sz="1800" kern="1200" dirty="0" err="1">
              <a:solidFill>
                <a:srgbClr val="FFFFFF"/>
              </a:solidFill>
              <a:latin typeface="Aptos"/>
              <a:ea typeface="+mn-ea"/>
              <a:cs typeface="+mn-cs"/>
            </a:rPr>
            <a:t>gestión</a:t>
          </a:r>
          <a:r>
            <a:rPr lang="en-US" sz="1800" kern="1200" dirty="0">
              <a:solidFill>
                <a:srgbClr val="FFFFFF"/>
              </a:solidFill>
              <a:latin typeface="Aptos" panose="02110004020202020204"/>
              <a:ea typeface="+mn-ea"/>
              <a:cs typeface="+mn-cs"/>
            </a:rPr>
            <a:t> interna del PGIRASA</a:t>
          </a:r>
        </a:p>
      </dsp:txBody>
      <dsp:txXfrm>
        <a:off x="452977" y="3080917"/>
        <a:ext cx="5580809" cy="8790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C11C86-E64E-4377-9062-95B79D3F92F0}">
      <dsp:nvSpPr>
        <dsp:cNvPr id="0" name=""/>
        <dsp:cNvSpPr/>
      </dsp:nvSpPr>
      <dsp:spPr>
        <a:xfrm>
          <a:off x="0" y="296770"/>
          <a:ext cx="7068552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20101A-DD0F-4313-BCB4-D4FFE427BDEE}">
      <dsp:nvSpPr>
        <dsp:cNvPr id="0" name=""/>
        <dsp:cNvSpPr/>
      </dsp:nvSpPr>
      <dsp:spPr>
        <a:xfrm>
          <a:off x="353427" y="90130"/>
          <a:ext cx="4947986" cy="413280"/>
        </a:xfrm>
        <a:prstGeom prst="round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7022" tIns="0" rIns="187022" bIns="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 4.1.1.3.1.  </a:t>
          </a:r>
          <a:r>
            <a:rPr lang="en-US" sz="1800" kern="12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Diagnóstico</a:t>
          </a:r>
          <a:endParaRPr lang="en-US" sz="1800" kern="1200">
            <a:solidFill>
              <a:srgbClr val="FFFFFF"/>
            </a:solidFill>
            <a:latin typeface="Aptos"/>
            <a:ea typeface="+mn-ea"/>
            <a:cs typeface="+mn-cs"/>
          </a:endParaRPr>
        </a:p>
      </dsp:txBody>
      <dsp:txXfrm>
        <a:off x="373602" y="110305"/>
        <a:ext cx="4907636" cy="372930"/>
      </dsp:txXfrm>
    </dsp:sp>
    <dsp:sp modelId="{11C51A8C-D30F-4CA3-A48B-3FF24A0C0DE3}">
      <dsp:nvSpPr>
        <dsp:cNvPr id="0" name=""/>
        <dsp:cNvSpPr/>
      </dsp:nvSpPr>
      <dsp:spPr>
        <a:xfrm>
          <a:off x="0" y="931810"/>
          <a:ext cx="7068552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60357"/>
              <a:satOff val="-8999"/>
              <a:lumOff val="672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90E233-04C6-45D1-888C-2A8B0ED00174}">
      <dsp:nvSpPr>
        <dsp:cNvPr id="0" name=""/>
        <dsp:cNvSpPr/>
      </dsp:nvSpPr>
      <dsp:spPr>
        <a:xfrm>
          <a:off x="353427" y="725170"/>
          <a:ext cx="4947986" cy="413280"/>
        </a:xfrm>
        <a:prstGeom prst="roundRect">
          <a:avLst/>
        </a:prstGeom>
        <a:solidFill>
          <a:schemeClr val="accent2">
            <a:shade val="80000"/>
            <a:hueOff val="60357"/>
            <a:satOff val="-8999"/>
            <a:lumOff val="672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7022" tIns="0" rIns="187022" bIns="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4.1.1.1.3.2. </a:t>
          </a:r>
          <a:r>
            <a:rPr lang="en-US" sz="1800" kern="12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Programa</a:t>
          </a:r>
          <a:r>
            <a:rPr lang="en-US" sz="18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de </a:t>
          </a:r>
          <a:r>
            <a:rPr lang="en-US" sz="1800" kern="12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capacitación</a:t>
          </a:r>
          <a:r>
            <a:rPr lang="en-US" sz="18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y </a:t>
          </a:r>
          <a:r>
            <a:rPr lang="en-US" sz="1800" kern="12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socialización</a:t>
          </a:r>
          <a:endParaRPr lang="en-US" sz="1800" kern="1200">
            <a:solidFill>
              <a:srgbClr val="FFFFFF"/>
            </a:solidFill>
            <a:latin typeface="Aptos" panose="02110004020202020204"/>
            <a:ea typeface="+mn-ea"/>
            <a:cs typeface="+mn-cs"/>
          </a:endParaRPr>
        </a:p>
      </dsp:txBody>
      <dsp:txXfrm>
        <a:off x="373602" y="745345"/>
        <a:ext cx="4907636" cy="372930"/>
      </dsp:txXfrm>
    </dsp:sp>
    <dsp:sp modelId="{A76FE206-04DC-42DC-963B-D2BAEA1F97C0}">
      <dsp:nvSpPr>
        <dsp:cNvPr id="0" name=""/>
        <dsp:cNvSpPr/>
      </dsp:nvSpPr>
      <dsp:spPr>
        <a:xfrm>
          <a:off x="0" y="1566850"/>
          <a:ext cx="7068552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120713"/>
              <a:satOff val="-17998"/>
              <a:lumOff val="1344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3F489D-03D7-4D82-B22E-A44441339847}">
      <dsp:nvSpPr>
        <dsp:cNvPr id="0" name=""/>
        <dsp:cNvSpPr/>
      </dsp:nvSpPr>
      <dsp:spPr>
        <a:xfrm>
          <a:off x="353427" y="1360210"/>
          <a:ext cx="4947986" cy="413280"/>
        </a:xfrm>
        <a:prstGeom prst="roundRect">
          <a:avLst/>
        </a:prstGeom>
        <a:solidFill>
          <a:schemeClr val="accent2">
            <a:shade val="80000"/>
            <a:hueOff val="120713"/>
            <a:satOff val="-17998"/>
            <a:lumOff val="1344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7022" tIns="0" rIns="187022" bIns="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4.1.1.3.3.  </a:t>
          </a:r>
          <a:r>
            <a:rPr lang="en-US" sz="18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Plan de </a:t>
          </a:r>
          <a:r>
            <a:rPr lang="en-US" sz="1800" kern="12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contingencia</a:t>
          </a:r>
          <a:endParaRPr lang="en-US" sz="1800" kern="1200">
            <a:solidFill>
              <a:srgbClr val="FFFFFF"/>
            </a:solidFill>
            <a:latin typeface="Aptos" panose="02110004020202020204"/>
            <a:ea typeface="+mn-ea"/>
            <a:cs typeface="+mn-cs"/>
          </a:endParaRPr>
        </a:p>
      </dsp:txBody>
      <dsp:txXfrm>
        <a:off x="373602" y="1380385"/>
        <a:ext cx="4907636" cy="372930"/>
      </dsp:txXfrm>
    </dsp:sp>
    <dsp:sp modelId="{6EABFABA-6344-49D4-9DE2-BBC21143D7C1}">
      <dsp:nvSpPr>
        <dsp:cNvPr id="0" name=""/>
        <dsp:cNvSpPr/>
      </dsp:nvSpPr>
      <dsp:spPr>
        <a:xfrm>
          <a:off x="0" y="2201890"/>
          <a:ext cx="7068552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181070"/>
              <a:satOff val="-26997"/>
              <a:lumOff val="201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6A359E-FCE4-4EA0-862C-F7EAC2F3FE5D}">
      <dsp:nvSpPr>
        <dsp:cNvPr id="0" name=""/>
        <dsp:cNvSpPr/>
      </dsp:nvSpPr>
      <dsp:spPr>
        <a:xfrm>
          <a:off x="353427" y="1995250"/>
          <a:ext cx="4947986" cy="413280"/>
        </a:xfrm>
        <a:prstGeom prst="roundRect">
          <a:avLst/>
        </a:prstGeom>
        <a:solidFill>
          <a:schemeClr val="accent2">
            <a:shade val="80000"/>
            <a:hueOff val="181070"/>
            <a:satOff val="-26997"/>
            <a:lumOff val="2017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7022" tIns="0" rIns="187022" bIns="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4.1.1.3.4.  </a:t>
          </a:r>
          <a:r>
            <a:rPr lang="en-US" sz="1800" kern="12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Seguridad</a:t>
          </a:r>
          <a:r>
            <a:rPr lang="en-US" sz="18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y </a:t>
          </a:r>
          <a:r>
            <a:rPr lang="en-US" sz="1800" kern="12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salud</a:t>
          </a:r>
          <a:r>
            <a:rPr lang="en-US" sz="18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al </a:t>
          </a:r>
          <a:r>
            <a:rPr lang="en-US" sz="1800" kern="12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trabajador</a:t>
          </a:r>
          <a:endParaRPr lang="en-US" sz="1800" kern="1200">
            <a:solidFill>
              <a:srgbClr val="FFFFFF"/>
            </a:solidFill>
            <a:latin typeface="Aptos Display" panose="02110004020202020204"/>
            <a:ea typeface="+mn-ea"/>
            <a:cs typeface="+mn-cs"/>
          </a:endParaRPr>
        </a:p>
      </dsp:txBody>
      <dsp:txXfrm>
        <a:off x="373602" y="2015425"/>
        <a:ext cx="4907636" cy="372930"/>
      </dsp:txXfrm>
    </dsp:sp>
    <dsp:sp modelId="{EE272B40-E35A-44E1-A9A2-FF6EE9BC2E53}">
      <dsp:nvSpPr>
        <dsp:cNvPr id="0" name=""/>
        <dsp:cNvSpPr/>
      </dsp:nvSpPr>
      <dsp:spPr>
        <a:xfrm>
          <a:off x="0" y="2836930"/>
          <a:ext cx="7068552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241426"/>
              <a:satOff val="-35996"/>
              <a:lumOff val="2689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736AD1-0EF7-485B-9D97-FC03F5FF11F1}">
      <dsp:nvSpPr>
        <dsp:cNvPr id="0" name=""/>
        <dsp:cNvSpPr/>
      </dsp:nvSpPr>
      <dsp:spPr>
        <a:xfrm>
          <a:off x="353427" y="2630290"/>
          <a:ext cx="4947986" cy="413280"/>
        </a:xfrm>
        <a:prstGeom prst="roundRect">
          <a:avLst/>
        </a:prstGeom>
        <a:solidFill>
          <a:schemeClr val="accent2">
            <a:shade val="80000"/>
            <a:hueOff val="241426"/>
            <a:satOff val="-35996"/>
            <a:lumOff val="2689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7022" tIns="0" rIns="187022" bIns="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4.1.1.3.5. </a:t>
          </a:r>
          <a:r>
            <a:rPr lang="en-US" sz="16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</a:t>
          </a:r>
          <a:r>
            <a:rPr lang="en-US" sz="1800" kern="12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Cronograma</a:t>
          </a:r>
          <a:r>
            <a:rPr lang="en-US" sz="18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de </a:t>
          </a:r>
          <a:r>
            <a:rPr lang="en-US" sz="1800" kern="12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actividades</a:t>
          </a:r>
          <a:endParaRPr lang="en-US" sz="1800" kern="1200">
            <a:solidFill>
              <a:srgbClr val="FFFFFF"/>
            </a:solidFill>
            <a:latin typeface="Aptos Display" panose="02110004020202020204"/>
            <a:ea typeface="+mn-ea"/>
            <a:cs typeface="+mn-cs"/>
          </a:endParaRPr>
        </a:p>
      </dsp:txBody>
      <dsp:txXfrm>
        <a:off x="373602" y="2650465"/>
        <a:ext cx="4907636" cy="372930"/>
      </dsp:txXfrm>
    </dsp:sp>
    <dsp:sp modelId="{5DFC2142-F760-4A72-A39E-F13440CD0242}">
      <dsp:nvSpPr>
        <dsp:cNvPr id="0" name=""/>
        <dsp:cNvSpPr/>
      </dsp:nvSpPr>
      <dsp:spPr>
        <a:xfrm>
          <a:off x="0" y="3471970"/>
          <a:ext cx="7068552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301783"/>
              <a:satOff val="-44995"/>
              <a:lumOff val="3361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557BCE-FA51-4CA4-9561-15847EC6578F}">
      <dsp:nvSpPr>
        <dsp:cNvPr id="0" name=""/>
        <dsp:cNvSpPr/>
      </dsp:nvSpPr>
      <dsp:spPr>
        <a:xfrm>
          <a:off x="353427" y="3265330"/>
          <a:ext cx="4947986" cy="413280"/>
        </a:xfrm>
        <a:prstGeom prst="roundRect">
          <a:avLst/>
        </a:prstGeom>
        <a:solidFill>
          <a:schemeClr val="accent2">
            <a:shade val="80000"/>
            <a:hueOff val="301783"/>
            <a:satOff val="-44995"/>
            <a:lumOff val="3361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7022" tIns="0" rIns="187022" bIns="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4.1.1.3.6 </a:t>
          </a:r>
          <a:r>
            <a:rPr lang="en-US" sz="16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</a:t>
          </a:r>
          <a:r>
            <a:rPr lang="en-US" sz="1800" kern="12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Tratamiento</a:t>
          </a:r>
          <a:r>
            <a:rPr lang="en-US" sz="18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</a:t>
          </a:r>
          <a:r>
            <a:rPr lang="en-US" sz="1800" kern="12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interno</a:t>
          </a:r>
          <a:r>
            <a:rPr lang="en-US" sz="18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</a:t>
          </a:r>
        </a:p>
      </dsp:txBody>
      <dsp:txXfrm>
        <a:off x="373602" y="3285505"/>
        <a:ext cx="4907636" cy="372930"/>
      </dsp:txXfrm>
    </dsp:sp>
    <dsp:sp modelId="{18A9F41B-529B-4BFE-A751-9B23CF6CAE1A}">
      <dsp:nvSpPr>
        <dsp:cNvPr id="0" name=""/>
        <dsp:cNvSpPr/>
      </dsp:nvSpPr>
      <dsp:spPr>
        <a:xfrm>
          <a:off x="0" y="4107010"/>
          <a:ext cx="7068552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362140"/>
              <a:satOff val="-53994"/>
              <a:lumOff val="4034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B89878-3E02-499C-949E-6A6230D82E52}">
      <dsp:nvSpPr>
        <dsp:cNvPr id="0" name=""/>
        <dsp:cNvSpPr/>
      </dsp:nvSpPr>
      <dsp:spPr>
        <a:xfrm>
          <a:off x="353427" y="3900370"/>
          <a:ext cx="4947986" cy="413280"/>
        </a:xfrm>
        <a:prstGeom prst="roundRect">
          <a:avLst/>
        </a:prstGeom>
        <a:solidFill>
          <a:schemeClr val="accent2">
            <a:shade val="80000"/>
            <a:hueOff val="362140"/>
            <a:satOff val="-53994"/>
            <a:lumOff val="4034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7022" tIns="0" rIns="187022" bIns="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4.1.1.3.7  </a:t>
          </a:r>
          <a:r>
            <a:rPr lang="en-US" sz="1800" kern="12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Estrategia</a:t>
          </a:r>
          <a:r>
            <a:rPr lang="en-US" sz="18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de </a:t>
          </a:r>
          <a:r>
            <a:rPr lang="en-US" sz="1800" kern="12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recepción</a:t>
          </a:r>
          <a:r>
            <a:rPr lang="en-US" sz="18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de </a:t>
          </a:r>
          <a:r>
            <a:rPr lang="en-US" sz="1800" kern="1200" err="1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cortopunzantes</a:t>
          </a:r>
          <a:r>
            <a:rPr lang="en-US" sz="1800" kern="1200">
              <a:solidFill>
                <a:srgbClr val="FFFFFF"/>
              </a:solidFill>
              <a:latin typeface="Aptos Display" panose="02110004020202020204"/>
              <a:ea typeface="+mn-ea"/>
              <a:cs typeface="+mn-cs"/>
            </a:rPr>
            <a:t> </a:t>
          </a:r>
        </a:p>
      </dsp:txBody>
      <dsp:txXfrm>
        <a:off x="373602" y="3920545"/>
        <a:ext cx="4907636" cy="3729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en-CO" smtClean="0"/>
              <a:t>06/16/2026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6CDDFC-04F8-4C7C-93BF-8C50F9CC855F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4104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D0BD54-25F6-F05B-579F-8FFEF50031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5D3BC9DF-CE34-06D3-7549-C5A096ED29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8388985-FCD4-2F3C-28B3-61A7E955ED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660D338-3ED2-57E6-DA12-F27B44E375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6CDDFC-04F8-4C7C-93BF-8C50F9CC855F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8147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39B087-CBE4-45E8-B21F-D7F0F415F31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9787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347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3" y="1907526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en-CO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err="1"/>
              <a:t>Título</a:t>
            </a:r>
            <a:br>
              <a:rPr lang="en-US"/>
            </a:br>
            <a:r>
              <a:rPr lang="en-US" err="1"/>
              <a:t>presentación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3" y="3502152"/>
            <a:ext cx="7723531" cy="677354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en-CO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err="1"/>
              <a:t>Subtítulo</a:t>
            </a:r>
            <a:r>
              <a:rPr lang="en-US"/>
              <a:t> / </a:t>
            </a:r>
            <a:r>
              <a:rPr lang="en-US" err="1"/>
              <a:t>fecha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06/16/2026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06/16/2026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 userDrawn="1"/>
        </p:nvSpPr>
        <p:spPr>
          <a:xfrm>
            <a:off x="1134479" y="2789289"/>
            <a:ext cx="7476122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6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600" b="1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728031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06/16/2026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06/16/2026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1;p15">
            <a:extLst>
              <a:ext uri="{FF2B5EF4-FFF2-40B4-BE49-F238E27FC236}">
                <a16:creationId xmlns:a16="http://schemas.microsoft.com/office/drawing/2014/main" id="{6602AC9F-808C-8A0E-89EC-9163C7B3D56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0740" y="1665288"/>
            <a:ext cx="8212137" cy="481965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endParaRPr lang="es-CO" altLang="es-CO" sz="1351">
              <a:solidFill>
                <a:srgbClr val="000000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  <p:sp>
        <p:nvSpPr>
          <p:cNvPr id="3" name="Google Shape;110;p15">
            <a:extLst>
              <a:ext uri="{FF2B5EF4-FFF2-40B4-BE49-F238E27FC236}">
                <a16:creationId xmlns:a16="http://schemas.microsoft.com/office/drawing/2014/main" id="{F3A5A759-B7CE-511A-4DED-554440DA26F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373063"/>
            <a:ext cx="6729413" cy="1061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endParaRPr lang="es-CO" altLang="es-CO" sz="5700" b="1">
              <a:solidFill>
                <a:srgbClr val="285B6A"/>
              </a:solidFill>
              <a:latin typeface="Oswald" pitchFamily="2" charset="77"/>
              <a:ea typeface="Oswald" pitchFamily="2" charset="77"/>
              <a:cs typeface="Oswald" pitchFamily="2" charset="77"/>
              <a:sym typeface="Oswa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80027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06/16/2026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Imagen 6" descr="Un letrero azul con letras blancas en fondo azul&#10;&#10;Descripción generada automáticamente con confianza media">
            <a:extLst>
              <a:ext uri="{FF2B5EF4-FFF2-40B4-BE49-F238E27FC236}">
                <a16:creationId xmlns:a16="http://schemas.microsoft.com/office/drawing/2014/main" id="{C90FF179-A87E-632E-0A94-8D8C1D6B1D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3493" y="6031320"/>
            <a:ext cx="571341" cy="57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98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6519"/>
            <a:ext cx="10515600" cy="510524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en-CO" sz="300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1825625"/>
            <a:ext cx="10515599" cy="3813736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en-CO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err="1"/>
              <a:t>Texto</a:t>
            </a:r>
            <a:r>
              <a:rPr lang="en-US"/>
              <a:t> de </a:t>
            </a:r>
            <a:r>
              <a:rPr lang="en-US" err="1"/>
              <a:t>contenido</a:t>
            </a:r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06/16/2026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97922" y="1865656"/>
            <a:ext cx="1668463" cy="2646878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660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4385" y="2511798"/>
            <a:ext cx="6623050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en-CO" sz="36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err="1"/>
              <a:t>Capítulo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06/16/2026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 userDrawn="1"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12" y="5887208"/>
            <a:ext cx="2160000" cy="49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06/16/2026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668337"/>
            <a:ext cx="10515600" cy="510524"/>
          </a:xfrm>
        </p:spPr>
        <p:txBody>
          <a:bodyPr anchor="ctr"/>
          <a:lstStyle/>
          <a:p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err="1"/>
              <a:t>Subítulo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19363"/>
            <a:ext cx="5157787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err="1"/>
              <a:t>Subtítulo</a:t>
            </a: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19363"/>
            <a:ext cx="5183188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06/16/2026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06/16/2026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06/16/2026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06/16/2026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331CD72A-EC0F-4368-5813-9F7A2EC2C359}"/>
              </a:ext>
            </a:extLst>
          </p:cNvPr>
          <p:cNvSpPr/>
          <p:nvPr userDrawn="1"/>
        </p:nvSpPr>
        <p:spPr>
          <a:xfrm rot="10800000">
            <a:off x="6377384" y="0"/>
            <a:ext cx="5848350" cy="6356350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C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90296"/>
            <a:ext cx="4989512" cy="5384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88"/>
            <a:ext cx="4989512" cy="39004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err="1"/>
              <a:t>Contenido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06/16/2026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319" y="785814"/>
            <a:ext cx="4500563" cy="495776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id="{A786B5E7-174C-ABDA-D19A-B966DE243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0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06/16/2026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64" r:id="rId10"/>
    <p:sldLayoutId id="2147483657" r:id="rId11"/>
    <p:sldLayoutId id="2147483658" r:id="rId12"/>
    <p:sldLayoutId id="2147483665" r:id="rId13"/>
    <p:sldLayoutId id="2147483666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CO" sz="300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7.svg"/><Relationship Id="rId7" Type="http://schemas.openxmlformats.org/officeDocument/2006/relationships/diagramColors" Target="../diagrams/colors6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svg"/><Relationship Id="rId4" Type="http://schemas.openxmlformats.org/officeDocument/2006/relationships/image" Target="../media/image30.svg"/><Relationship Id="rId9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svg"/><Relationship Id="rId3" Type="http://schemas.openxmlformats.org/officeDocument/2006/relationships/image" Target="../media/image40.svg"/><Relationship Id="rId7" Type="http://schemas.openxmlformats.org/officeDocument/2006/relationships/image" Target="../media/image44.svg"/><Relationship Id="rId12" Type="http://schemas.openxmlformats.org/officeDocument/2006/relationships/image" Target="../media/image4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8.svg"/><Relationship Id="rId5" Type="http://schemas.openxmlformats.org/officeDocument/2006/relationships/image" Target="../media/image42.svg"/><Relationship Id="rId15" Type="http://schemas.openxmlformats.org/officeDocument/2006/relationships/image" Target="../media/image52.sv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svg"/><Relationship Id="rId1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svg"/><Relationship Id="rId18" Type="http://schemas.openxmlformats.org/officeDocument/2006/relationships/image" Target="../media/image71.png"/><Relationship Id="rId3" Type="http://schemas.openxmlformats.org/officeDocument/2006/relationships/image" Target="../media/image57.svg"/><Relationship Id="rId7" Type="http://schemas.openxmlformats.org/officeDocument/2006/relationships/image" Target="../media/image60.svg"/><Relationship Id="rId12" Type="http://schemas.openxmlformats.org/officeDocument/2006/relationships/image" Target="../media/image65.png"/><Relationship Id="rId17" Type="http://schemas.openxmlformats.org/officeDocument/2006/relationships/image" Target="../media/image70.svg"/><Relationship Id="rId2" Type="http://schemas.openxmlformats.org/officeDocument/2006/relationships/image" Target="../media/image33.png"/><Relationship Id="rId16" Type="http://schemas.openxmlformats.org/officeDocument/2006/relationships/image" Target="../media/image69.png"/><Relationship Id="rId20" Type="http://schemas.openxmlformats.org/officeDocument/2006/relationships/image" Target="../media/image73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11" Type="http://schemas.openxmlformats.org/officeDocument/2006/relationships/image" Target="../media/image64.svg"/><Relationship Id="rId5" Type="http://schemas.openxmlformats.org/officeDocument/2006/relationships/image" Target="../media/image58.svg"/><Relationship Id="rId15" Type="http://schemas.openxmlformats.org/officeDocument/2006/relationships/image" Target="../media/image68.svg"/><Relationship Id="rId10" Type="http://schemas.openxmlformats.org/officeDocument/2006/relationships/image" Target="../media/image63.png"/><Relationship Id="rId19" Type="http://schemas.openxmlformats.org/officeDocument/2006/relationships/image" Target="../media/image72.png"/><Relationship Id="rId4" Type="http://schemas.openxmlformats.org/officeDocument/2006/relationships/image" Target="../media/image35.png"/><Relationship Id="rId9" Type="http://schemas.openxmlformats.org/officeDocument/2006/relationships/image" Target="../media/image62.svg"/><Relationship Id="rId14" Type="http://schemas.openxmlformats.org/officeDocument/2006/relationships/image" Target="../media/image6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5.svg"/><Relationship Id="rId3" Type="http://schemas.openxmlformats.org/officeDocument/2006/relationships/image" Target="../media/image75.svg"/><Relationship Id="rId7" Type="http://schemas.openxmlformats.org/officeDocument/2006/relationships/image" Target="../media/image79.svg"/><Relationship Id="rId12" Type="http://schemas.openxmlformats.org/officeDocument/2006/relationships/image" Target="../media/image84.png"/><Relationship Id="rId17" Type="http://schemas.openxmlformats.org/officeDocument/2006/relationships/image" Target="../media/image89.svg"/><Relationship Id="rId2" Type="http://schemas.openxmlformats.org/officeDocument/2006/relationships/image" Target="../media/image74.png"/><Relationship Id="rId16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11" Type="http://schemas.openxmlformats.org/officeDocument/2006/relationships/image" Target="../media/image83.svg"/><Relationship Id="rId5" Type="http://schemas.openxmlformats.org/officeDocument/2006/relationships/image" Target="../media/image77.svg"/><Relationship Id="rId15" Type="http://schemas.openxmlformats.org/officeDocument/2006/relationships/image" Target="../media/image87.sv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svg"/><Relationship Id="rId14" Type="http://schemas.openxmlformats.org/officeDocument/2006/relationships/image" Target="../media/image8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13" Type="http://schemas.openxmlformats.org/officeDocument/2006/relationships/image" Target="../media/image99.png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12" Type="http://schemas.openxmlformats.org/officeDocument/2006/relationships/image" Target="../media/image98.png"/><Relationship Id="rId17" Type="http://schemas.openxmlformats.org/officeDocument/2006/relationships/image" Target="../media/image103.png"/><Relationship Id="rId2" Type="http://schemas.openxmlformats.org/officeDocument/2006/relationships/diagramData" Target="../diagrams/data11.xml"/><Relationship Id="rId16" Type="http://schemas.openxmlformats.org/officeDocument/2006/relationships/image" Target="../media/image102.png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5" Type="http://schemas.openxmlformats.org/officeDocument/2006/relationships/image" Target="../media/image101.png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Relationship Id="rId14" Type="http://schemas.openxmlformats.org/officeDocument/2006/relationships/image" Target="../media/image10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image" Target="../media/image104.pn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sv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sv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sv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png"/><Relationship Id="rId5" Type="http://schemas.openxmlformats.org/officeDocument/2006/relationships/image" Target="../media/image106.svg"/><Relationship Id="rId4" Type="http://schemas.openxmlformats.org/officeDocument/2006/relationships/image" Target="../media/image10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sv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111.pn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0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1.svg"/><Relationship Id="rId3" Type="http://schemas.openxmlformats.org/officeDocument/2006/relationships/image" Target="../media/image75.svg"/><Relationship Id="rId7" Type="http://schemas.openxmlformats.org/officeDocument/2006/relationships/image" Target="../media/image79.svg"/><Relationship Id="rId12" Type="http://schemas.openxmlformats.org/officeDocument/2006/relationships/image" Target="../media/image80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11" Type="http://schemas.openxmlformats.org/officeDocument/2006/relationships/image" Target="../media/image87.svg"/><Relationship Id="rId5" Type="http://schemas.openxmlformats.org/officeDocument/2006/relationships/image" Target="../media/image77.svg"/><Relationship Id="rId10" Type="http://schemas.openxmlformats.org/officeDocument/2006/relationships/image" Target="../media/image86.png"/><Relationship Id="rId4" Type="http://schemas.openxmlformats.org/officeDocument/2006/relationships/image" Target="../media/image76.png"/><Relationship Id="rId9" Type="http://schemas.openxmlformats.org/officeDocument/2006/relationships/image" Target="../media/image85.sv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svg"/><Relationship Id="rId18" Type="http://schemas.openxmlformats.org/officeDocument/2006/relationships/image" Target="../media/image123.svg"/><Relationship Id="rId3" Type="http://schemas.openxmlformats.org/officeDocument/2006/relationships/image" Target="../media/image57.svg"/><Relationship Id="rId7" Type="http://schemas.openxmlformats.org/officeDocument/2006/relationships/image" Target="../media/image60.svg"/><Relationship Id="rId12" Type="http://schemas.openxmlformats.org/officeDocument/2006/relationships/image" Target="../media/image65.png"/><Relationship Id="rId17" Type="http://schemas.openxmlformats.org/officeDocument/2006/relationships/image" Target="../media/image122.png"/><Relationship Id="rId2" Type="http://schemas.openxmlformats.org/officeDocument/2006/relationships/image" Target="../media/image33.png"/><Relationship Id="rId16" Type="http://schemas.openxmlformats.org/officeDocument/2006/relationships/image" Target="../media/image1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11" Type="http://schemas.openxmlformats.org/officeDocument/2006/relationships/image" Target="../media/image64.svg"/><Relationship Id="rId5" Type="http://schemas.openxmlformats.org/officeDocument/2006/relationships/image" Target="../media/image58.svg"/><Relationship Id="rId15" Type="http://schemas.openxmlformats.org/officeDocument/2006/relationships/image" Target="../media/image68.svg"/><Relationship Id="rId10" Type="http://schemas.openxmlformats.org/officeDocument/2006/relationships/image" Target="../media/image63.png"/><Relationship Id="rId4" Type="http://schemas.openxmlformats.org/officeDocument/2006/relationships/image" Target="../media/image35.png"/><Relationship Id="rId9" Type="http://schemas.openxmlformats.org/officeDocument/2006/relationships/image" Target="../media/image62.svg"/><Relationship Id="rId14" Type="http://schemas.openxmlformats.org/officeDocument/2006/relationships/image" Target="../media/image6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hyperlink" Target="https://bogota.gov.co/sdqs/" TargetMode="Externa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29.svg"/><Relationship Id="rId4" Type="http://schemas.openxmlformats.org/officeDocument/2006/relationships/image" Target="../media/image128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8;p13">
            <a:extLst>
              <a:ext uri="{FF2B5EF4-FFF2-40B4-BE49-F238E27FC236}">
                <a16:creationId xmlns:a16="http://schemas.microsoft.com/office/drawing/2014/main" id="{FBB5D730-F13A-034C-87A6-EB001ED4D982}"/>
              </a:ext>
            </a:extLst>
          </p:cNvPr>
          <p:cNvSpPr txBox="1">
            <a:spLocks/>
          </p:cNvSpPr>
          <p:nvPr/>
        </p:nvSpPr>
        <p:spPr>
          <a:xfrm>
            <a:off x="606260" y="5404281"/>
            <a:ext cx="7723188" cy="9325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CO" sz="2000" kern="1200" spc="300">
                <a:solidFill>
                  <a:schemeClr val="bg1"/>
                </a:solidFill>
                <a:latin typeface="+mn-lt"/>
                <a:ea typeface="+mn-lt"/>
                <a:cs typeface="+mn-lt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s-ES" sz="1800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Facilitadores </a:t>
            </a:r>
          </a:p>
          <a:p>
            <a:pPr>
              <a:spcBef>
                <a:spcPts val="0"/>
              </a:spcBef>
            </a:pPr>
            <a:r>
              <a:rPr lang="es-ES" sz="1800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Cesar Augusto Porras Maldonado</a:t>
            </a:r>
            <a:endParaRPr lang="es-ES" sz="1800" dirty="0">
              <a:solidFill>
                <a:schemeClr val="lt1"/>
              </a:solidFill>
              <a:latin typeface="Oswald"/>
              <a:ea typeface="Oswald"/>
              <a:cs typeface="Oswald"/>
            </a:endParaRPr>
          </a:p>
          <a:p>
            <a:pPr>
              <a:spcBef>
                <a:spcPts val="0"/>
              </a:spcBef>
            </a:pPr>
            <a:r>
              <a:rPr lang="es-ES" sz="1800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Sonia Gigliola </a:t>
            </a:r>
            <a:r>
              <a:rPr lang="es-ES" sz="1800" dirty="0" err="1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Corchuelo</a:t>
            </a:r>
            <a:endParaRPr lang="es-ES" sz="1800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" name="Subtítulo 8">
            <a:extLst>
              <a:ext uri="{FF2B5EF4-FFF2-40B4-BE49-F238E27FC236}">
                <a16:creationId xmlns:a16="http://schemas.microsoft.com/office/drawing/2014/main" id="{0B2FE46D-CB49-5B25-4EA9-05413502A6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5917" y="4779342"/>
            <a:ext cx="7723531" cy="677354"/>
          </a:xfrm>
        </p:spPr>
        <p:txBody>
          <a:bodyPr/>
          <a:lstStyle/>
          <a:p>
            <a:r>
              <a:rPr lang="es-ES" sz="2400" b="1" dirty="0">
                <a:solidFill>
                  <a:schemeClr val="lt1"/>
                </a:solidFill>
                <a:latin typeface="Oswald"/>
                <a:sym typeface="Oswald"/>
              </a:rPr>
              <a:t>17 Junio 2026</a:t>
            </a:r>
            <a:endParaRPr lang="es-CO" sz="2400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8C175F72-51A2-0D6B-BF57-06FA618797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4249" y="406844"/>
            <a:ext cx="9834277" cy="2622226"/>
          </a:xfrm>
        </p:spPr>
        <p:txBody>
          <a:bodyPr/>
          <a:lstStyle/>
          <a:p>
            <a:br>
              <a:rPr lang="es-ES" sz="4400" b="1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</a:br>
            <a:r>
              <a:rPr lang="es-ES" sz="4400" b="1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Gestión de residuos generados en la atención en salud</a:t>
            </a:r>
            <a:br>
              <a:rPr lang="es-ES" sz="4400">
                <a:latin typeface="Oswald"/>
                <a:ea typeface="Oswald"/>
                <a:cs typeface="Oswald"/>
                <a:sym typeface="Oswald"/>
              </a:rPr>
            </a:br>
            <a:endParaRPr lang="en-CO" sz="4400"/>
          </a:p>
        </p:txBody>
      </p:sp>
    </p:spTree>
    <p:extLst>
      <p:ext uri="{BB962C8B-B14F-4D97-AF65-F5344CB8AC3E}">
        <p14:creationId xmlns:p14="http://schemas.microsoft.com/office/powerpoint/2010/main" val="597815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E242D53-9639-1CFB-85EC-1193F16179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90"/>
            <a:ext cx="12192000" cy="6831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6263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6 Diagrama"/>
          <p:cNvGraphicFramePr/>
          <p:nvPr/>
        </p:nvGraphicFramePr>
        <p:xfrm>
          <a:off x="2311058" y="1414021"/>
          <a:ext cx="8369511" cy="4499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ítulo 1">
            <a:extLst>
              <a:ext uri="{FF2B5EF4-FFF2-40B4-BE49-F238E27FC236}">
                <a16:creationId xmlns:a16="http://schemas.microsoft.com/office/drawing/2014/main" id="{51408F85-DEE7-4D14-94DF-0FA9A26B6049}"/>
              </a:ext>
            </a:extLst>
          </p:cNvPr>
          <p:cNvSpPr txBox="1">
            <a:spLocks/>
          </p:cNvSpPr>
          <p:nvPr/>
        </p:nvSpPr>
        <p:spPr>
          <a:xfrm>
            <a:off x="2544254" y="381069"/>
            <a:ext cx="9274496" cy="65851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CO" sz="3600" b="1">
                <a:solidFill>
                  <a:schemeClr val="accent2"/>
                </a:solidFill>
              </a:rPr>
              <a:t>REQUISITOS DE INFRAESTRUCTURA</a:t>
            </a:r>
          </a:p>
        </p:txBody>
      </p:sp>
    </p:spTree>
    <p:extLst>
      <p:ext uri="{BB962C8B-B14F-4D97-AF65-F5344CB8AC3E}">
        <p14:creationId xmlns:p14="http://schemas.microsoft.com/office/powerpoint/2010/main" val="37093751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4F8006BE-F5B1-FC47-B9CD-500812C020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117878"/>
              </p:ext>
            </p:extLst>
          </p:nvPr>
        </p:nvGraphicFramePr>
        <p:xfrm>
          <a:off x="232475" y="1358528"/>
          <a:ext cx="5986877" cy="4765412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5986877">
                  <a:extLst>
                    <a:ext uri="{9D8B030D-6E8A-4147-A177-3AD203B41FA5}">
                      <a16:colId xmlns:a16="http://schemas.microsoft.com/office/drawing/2014/main" val="3751677852"/>
                    </a:ext>
                  </a:extLst>
                </a:gridCol>
              </a:tblGrid>
              <a:tr h="1265758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32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Resolución  3100 de 2019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32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CONCEPTO SANITARIO</a:t>
                      </a:r>
                      <a:endParaRPr lang="es-ES" sz="400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B98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527149"/>
                  </a:ext>
                </a:extLst>
              </a:tr>
              <a:tr h="3499654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s-CO" sz="2000">
                          <a:solidFill>
                            <a:schemeClr val="tx1"/>
                          </a:solidFill>
                          <a:latin typeface="Arial Narrow"/>
                        </a:rPr>
                        <a:t>17. Cada prestador de servicios de salud debe contar con el respectivo concepto sanitario que dé cumplimiento a lo establecido en la normatividad sanitaria vigente en aspectos tales como </a:t>
                      </a:r>
                      <a:r>
                        <a:rPr lang="es-CO" sz="20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 Narrow"/>
                        </a:rPr>
                        <a:t>agua para consumo humano, gestión de residuos, control de vectores, orden y aseo, condiciones locativas, entre otros</a:t>
                      </a:r>
                      <a:r>
                        <a:rPr lang="es-CO" sz="2000">
                          <a:solidFill>
                            <a:schemeClr val="tx1"/>
                          </a:solidFill>
                          <a:latin typeface="Arial Narrow"/>
                        </a:rPr>
                        <a:t>. Este concepto será emitido por las autoridades sanitarias correspondientes, en el marco de sus competencias, y debe considerar los servicios de apoyo como lavandería y servicio de alimentación.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4857717"/>
                  </a:ext>
                </a:extLst>
              </a:tr>
            </a:tbl>
          </a:graphicData>
        </a:graphic>
      </p:graphicFrame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CAF90BCF-808E-B74C-9B7E-D9A52FBE696A}"/>
              </a:ext>
            </a:extLst>
          </p:cNvPr>
          <p:cNvGraphicFramePr/>
          <p:nvPr/>
        </p:nvGraphicFramePr>
        <p:xfrm>
          <a:off x="6525796" y="1014543"/>
          <a:ext cx="5359759" cy="51456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ítulo 1">
            <a:extLst>
              <a:ext uri="{FF2B5EF4-FFF2-40B4-BE49-F238E27FC236}">
                <a16:creationId xmlns:a16="http://schemas.microsoft.com/office/drawing/2014/main" id="{B291DC30-2299-DE4D-AE43-CE9BC270E149}"/>
              </a:ext>
            </a:extLst>
          </p:cNvPr>
          <p:cNvSpPr txBox="1">
            <a:spLocks/>
          </p:cNvSpPr>
          <p:nvPr/>
        </p:nvSpPr>
        <p:spPr>
          <a:xfrm>
            <a:off x="232475" y="75084"/>
            <a:ext cx="11959525" cy="2232402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4400">
                <a:solidFill>
                  <a:schemeClr val="accent5">
                    <a:lumMod val="75000"/>
                  </a:schemeClr>
                </a:solidFill>
              </a:rPr>
              <a:t>Requisitos aplicables a todos los servicios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57578E6-7410-F84D-88A8-B2DB270A01C7}"/>
              </a:ext>
            </a:extLst>
          </p:cNvPr>
          <p:cNvSpPr txBox="1"/>
          <p:nvPr/>
        </p:nvSpPr>
        <p:spPr>
          <a:xfrm>
            <a:off x="238110" y="6219784"/>
            <a:ext cx="731706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100">
                <a:solidFill>
                  <a:schemeClr val="accent1">
                    <a:lumMod val="75000"/>
                  </a:schemeClr>
                </a:solidFill>
              </a:rPr>
              <a:t>http://autorregulacion.saludcapital.gov.co/storage/Autoevaluaci%C3%B3n%20prestadores%20de%20servicio%20de%20salud%2039.pdf</a:t>
            </a:r>
          </a:p>
        </p:txBody>
      </p:sp>
    </p:spTree>
    <p:extLst>
      <p:ext uri="{BB962C8B-B14F-4D97-AF65-F5344CB8AC3E}">
        <p14:creationId xmlns:p14="http://schemas.microsoft.com/office/powerpoint/2010/main" val="4078349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C5ADEA34-3615-BF92-115F-9F30CEFD2D02}"/>
              </a:ext>
            </a:extLst>
          </p:cNvPr>
          <p:cNvSpPr txBox="1"/>
          <p:nvPr/>
        </p:nvSpPr>
        <p:spPr>
          <a:xfrm>
            <a:off x="1130252" y="407196"/>
            <a:ext cx="6938682" cy="10464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4400" b="1">
                <a:solidFill>
                  <a:srgbClr val="2CA8CB"/>
                </a:solidFill>
                <a:latin typeface="Oswald"/>
              </a:rPr>
              <a:t>Concepto Sanitario</a:t>
            </a:r>
            <a:r>
              <a:rPr sz="4400" b="0" i="0" dirty="0">
                <a:solidFill>
                  <a:srgbClr val="000000"/>
                </a:solidFill>
                <a:latin typeface="Oswald"/>
                <a:ea typeface="Oswald"/>
                <a:cs typeface="Oswald"/>
              </a:rPr>
              <a:t>​</a:t>
            </a:r>
            <a:endParaRPr lang="es-ES" dirty="0"/>
          </a:p>
          <a:p>
            <a:pPr algn="ctr"/>
            <a:endParaRPr lang="es-ES"/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AB199BDF-F76C-024D-99A5-A072D1CCB5AD}"/>
              </a:ext>
            </a:extLst>
          </p:cNvPr>
          <p:cNvSpPr txBox="1"/>
          <p:nvPr/>
        </p:nvSpPr>
        <p:spPr>
          <a:xfrm>
            <a:off x="1133212" y="2181414"/>
            <a:ext cx="9744169" cy="33547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buFont typeface="Arial"/>
              <a:buChar char="•"/>
            </a:pPr>
            <a:r>
              <a:rPr lang="es-CO" sz="2400" dirty="0">
                <a:solidFill>
                  <a:schemeClr val="tx1">
                    <a:lumMod val="76000"/>
                  </a:schemeClr>
                </a:solidFill>
              </a:rPr>
              <a:t>CONDICIONES LOCATIVAS</a:t>
            </a:r>
            <a:endParaRPr lang="es-ES" sz="2400">
              <a:solidFill>
                <a:schemeClr val="tx1">
                  <a:lumMod val="76000"/>
                </a:schemeClr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es-CO" sz="2400">
                <a:solidFill>
                  <a:schemeClr val="tx1">
                    <a:lumMod val="76000"/>
                  </a:schemeClr>
                </a:solidFill>
              </a:rPr>
              <a:t>INSTALACIONES DE SUMINISTRO DE AGUA Y EVACUACIÓN DE RESIDUOS LÍQUIDOS </a:t>
            </a:r>
            <a:endParaRPr lang="es-CO" sz="2400" dirty="0">
              <a:solidFill>
                <a:schemeClr val="tx1">
                  <a:lumMod val="76000"/>
                </a:schemeClr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es-CO" sz="2400">
                <a:solidFill>
                  <a:schemeClr val="tx1">
                    <a:lumMod val="76000"/>
                  </a:schemeClr>
                </a:solidFill>
              </a:rPr>
              <a:t>GESTIÓN INTEGRAL DE RESIDUOS</a:t>
            </a:r>
            <a:endParaRPr lang="es-CO" sz="2400" dirty="0">
              <a:solidFill>
                <a:schemeClr val="tx1">
                  <a:lumMod val="76000"/>
                </a:schemeClr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es-CO" sz="2400">
                <a:solidFill>
                  <a:schemeClr val="tx1">
                    <a:lumMod val="76000"/>
                  </a:schemeClr>
                </a:solidFill>
              </a:rPr>
              <a:t>CONTROL DE PLAGAS </a:t>
            </a:r>
            <a:endParaRPr lang="es-CO" sz="2400" dirty="0">
              <a:solidFill>
                <a:schemeClr val="tx1">
                  <a:lumMod val="76000"/>
                </a:schemeClr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es-CO" sz="2400">
                <a:solidFill>
                  <a:schemeClr val="tx1">
                    <a:lumMod val="76000"/>
                  </a:schemeClr>
                </a:solidFill>
              </a:rPr>
              <a:t>GESTIÓN DEL RIESGO</a:t>
            </a:r>
            <a:endParaRPr lang="es-CO" sz="2400" dirty="0">
              <a:solidFill>
                <a:schemeClr val="tx1">
                  <a:lumMod val="76000"/>
                </a:schemeClr>
              </a:solidFill>
            </a:endParaRPr>
          </a:p>
          <a:p>
            <a:endParaRPr lang="es-CO" sz="1800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s-CO" sz="1800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s-CO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7948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360C89-D004-9447-90F7-042F94EC72A4}"/>
              </a:ext>
            </a:extLst>
          </p:cNvPr>
          <p:cNvSpPr txBox="1">
            <a:spLocks/>
          </p:cNvSpPr>
          <p:nvPr/>
        </p:nvSpPr>
        <p:spPr>
          <a:xfrm>
            <a:off x="482840" y="272305"/>
            <a:ext cx="10743616" cy="60060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defTabSz="18288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800" b="0" i="0" u="none" strike="noStrike" kern="1200" cap="none">
                <a:solidFill>
                  <a:schemeClr val="tx1"/>
                </a:solidFill>
                <a:latin typeface="+mj-lt"/>
                <a:ea typeface="+mj-ea"/>
                <a:cs typeface="+mj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O" sz="4000">
                <a:solidFill>
                  <a:schemeClr val="accent5">
                    <a:lumMod val="75000"/>
                  </a:schemeClr>
                </a:solidFill>
              </a:rPr>
              <a:t>Vigilancia Prestadores de Servicios de Salud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FCFCAC0-2388-F04F-B3B8-34A980CBA926}"/>
              </a:ext>
            </a:extLst>
          </p:cNvPr>
          <p:cNvSpPr txBox="1"/>
          <p:nvPr/>
        </p:nvSpPr>
        <p:spPr>
          <a:xfrm>
            <a:off x="2291163" y="2305615"/>
            <a:ext cx="824553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>
                <a:solidFill>
                  <a:schemeClr val="accent1">
                    <a:lumMod val="75000"/>
                  </a:schemeClr>
                </a:solidFill>
              </a:rPr>
              <a:t>AGUA PARA CONSUMO DE AGUA</a:t>
            </a:r>
          </a:p>
          <a:p>
            <a:endParaRPr lang="es-CO" sz="280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800"/>
              <a:t>Funcionamiento de instalaciones hidráulicas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800"/>
              <a:t>Lavado de tanques -Decreto 1575 de 2007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800"/>
              <a:t>Plan de contingencia por falla en el suministro.</a:t>
            </a:r>
          </a:p>
        </p:txBody>
      </p:sp>
      <p:pic>
        <p:nvPicPr>
          <p:cNvPr id="10" name="Gráfico 9" descr="Agua con relleno sólido">
            <a:extLst>
              <a:ext uri="{FF2B5EF4-FFF2-40B4-BE49-F238E27FC236}">
                <a16:creationId xmlns:a16="http://schemas.microsoft.com/office/drawing/2014/main" id="{7E878E3B-217E-CA43-AC36-1B958A505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2329" y="2305615"/>
            <a:ext cx="1330023" cy="133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2230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E1D488F-D10B-4FA0-9C9E-1E4FECBEEC75}"/>
              </a:ext>
            </a:extLst>
          </p:cNvPr>
          <p:cNvSpPr txBox="1"/>
          <p:nvPr/>
        </p:nvSpPr>
        <p:spPr>
          <a:xfrm>
            <a:off x="1294227" y="1978933"/>
            <a:ext cx="8890781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es-ES" sz="2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Lavar y desinfectar sus tanques de almacenamiento y redes, como mínimo cada seis (6) meses.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S" sz="2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Mantener en adecuadas condiciones de operación la acometida y las redes internas domiciliarias para preservar la calidad del agua suministrada y de esta manera, ayudar a evitar problemas de salud pública.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S" sz="2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En edificios públicos y privados, conjuntos habitacionales, fábricas de alimentos, hospitales, hoteles, colegios, cárceles y demás edificaciones que conglomeren individuos, los responsables del mantenimiento y conservación locativa, deberán realizar el lavado y desinfección de los tanques de almacenamiento de agua para consumo humano, como mínimo cada seis (6) meses. La autoridad sanitaria podrá realizar inspección cuando lo considere pertinente.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BFA63A70-C33D-415B-867E-7C78BE4A2D31}"/>
              </a:ext>
            </a:extLst>
          </p:cNvPr>
          <p:cNvSpPr txBox="1">
            <a:spLocks/>
          </p:cNvSpPr>
          <p:nvPr/>
        </p:nvSpPr>
        <p:spPr>
          <a:xfrm>
            <a:off x="482840" y="272305"/>
            <a:ext cx="10743616" cy="60060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defTabSz="18288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800" b="0" i="0" u="none" strike="noStrike" kern="1200" cap="none">
                <a:solidFill>
                  <a:schemeClr val="tx1"/>
                </a:solidFill>
                <a:latin typeface="+mj-lt"/>
                <a:ea typeface="+mj-ea"/>
                <a:cs typeface="+mj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O" sz="4000">
                <a:solidFill>
                  <a:schemeClr val="accent5">
                    <a:lumMod val="75000"/>
                  </a:schemeClr>
                </a:solidFill>
              </a:rPr>
              <a:t>Vigilancia Prestadores de Servicios de Salud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A4D5F31-097D-430C-8523-5BCC89B0DB4C}"/>
              </a:ext>
            </a:extLst>
          </p:cNvPr>
          <p:cNvSpPr txBox="1"/>
          <p:nvPr/>
        </p:nvSpPr>
        <p:spPr>
          <a:xfrm>
            <a:off x="1294227" y="1272032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400" b="1">
                <a:solidFill>
                  <a:schemeClr val="accent1">
                    <a:lumMod val="75000"/>
                  </a:schemeClr>
                </a:solidFill>
              </a:rPr>
              <a:t>Responsabilidad Usuarios</a:t>
            </a:r>
          </a:p>
        </p:txBody>
      </p:sp>
    </p:spTree>
    <p:extLst>
      <p:ext uri="{BB962C8B-B14F-4D97-AF65-F5344CB8AC3E}">
        <p14:creationId xmlns:p14="http://schemas.microsoft.com/office/powerpoint/2010/main" val="37873507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360C89-D004-9447-90F7-042F94EC72A4}"/>
              </a:ext>
            </a:extLst>
          </p:cNvPr>
          <p:cNvSpPr txBox="1">
            <a:spLocks/>
          </p:cNvSpPr>
          <p:nvPr/>
        </p:nvSpPr>
        <p:spPr>
          <a:xfrm>
            <a:off x="482840" y="272305"/>
            <a:ext cx="10743616" cy="60060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defTabSz="18288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800" b="0" i="0" u="none" strike="noStrike" kern="1200" cap="none">
                <a:solidFill>
                  <a:schemeClr val="tx1"/>
                </a:solidFill>
                <a:latin typeface="+mj-lt"/>
                <a:ea typeface="+mj-ea"/>
                <a:cs typeface="+mj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O" sz="4000">
                <a:solidFill>
                  <a:schemeClr val="accent5">
                    <a:lumMod val="75000"/>
                  </a:schemeClr>
                </a:solidFill>
              </a:rPr>
              <a:t>Vigilancia Prestadores de Servicios de Salud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B199BDF-F76C-024D-99A5-A072D1CCB5AD}"/>
              </a:ext>
            </a:extLst>
          </p:cNvPr>
          <p:cNvSpPr txBox="1"/>
          <p:nvPr/>
        </p:nvSpPr>
        <p:spPr>
          <a:xfrm>
            <a:off x="3364412" y="1702094"/>
            <a:ext cx="772092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>
                <a:solidFill>
                  <a:schemeClr val="accent1">
                    <a:lumMod val="75000"/>
                  </a:schemeClr>
                </a:solidFill>
              </a:rPr>
              <a:t>CONDICIONES LOCATIVAS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800"/>
              <a:t>Iluminación y ventilación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800"/>
              <a:t>Mantenimiento de áreas y ambientes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800"/>
              <a:t>Procedimientos limpieza y desinfección.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800"/>
              <a:t>Servicios sanitarios y baños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800"/>
              <a:t>Señalización y evacuación de personas.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800"/>
              <a:t>Evacuación de residuos líquidos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523857BC-3DE9-7943-9429-533829B4C2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955"/>
          <a:stretch/>
        </p:blipFill>
        <p:spPr>
          <a:xfrm>
            <a:off x="862668" y="2265052"/>
            <a:ext cx="1736031" cy="1564807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0716077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360C89-D004-9447-90F7-042F94EC72A4}"/>
              </a:ext>
            </a:extLst>
          </p:cNvPr>
          <p:cNvSpPr txBox="1">
            <a:spLocks/>
          </p:cNvSpPr>
          <p:nvPr/>
        </p:nvSpPr>
        <p:spPr>
          <a:xfrm>
            <a:off x="482840" y="272305"/>
            <a:ext cx="10743616" cy="60060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defTabSz="18288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800" b="0" i="0" u="none" strike="noStrike" kern="1200" cap="none">
                <a:solidFill>
                  <a:schemeClr val="tx1"/>
                </a:solidFill>
                <a:latin typeface="+mj-lt"/>
                <a:ea typeface="+mj-ea"/>
                <a:cs typeface="+mj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O" sz="4000">
                <a:solidFill>
                  <a:schemeClr val="accent5">
                    <a:lumMod val="75000"/>
                  </a:schemeClr>
                </a:solidFill>
              </a:rPr>
              <a:t>Vigilancia Prestadores de Servicios de Salud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5D9F8F6-A1EF-D746-BC27-D966F1D32654}"/>
              </a:ext>
            </a:extLst>
          </p:cNvPr>
          <p:cNvSpPr txBox="1"/>
          <p:nvPr/>
        </p:nvSpPr>
        <p:spPr>
          <a:xfrm>
            <a:off x="653140" y="944066"/>
            <a:ext cx="82235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>
                <a:solidFill>
                  <a:schemeClr val="accent1">
                    <a:lumMod val="75000"/>
                  </a:schemeClr>
                </a:solidFill>
              </a:rPr>
              <a:t>CONTROL DE VECTORES Y ROEDORES</a:t>
            </a:r>
          </a:p>
          <a:p>
            <a:r>
              <a:rPr lang="es-CO" sz="2400">
                <a:solidFill>
                  <a:schemeClr val="accent1">
                    <a:lumMod val="75000"/>
                  </a:schemeClr>
                </a:solidFill>
              </a:rPr>
              <a:t>Decreto 1843 de 1991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400"/>
              <a:t>Programa manejo de plagas</a:t>
            </a:r>
            <a:r>
              <a:rPr lang="es-CO" sz="240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s-CO" sz="240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400"/>
              <a:t>La empresa que realiza el control de plagas debe contar con concepto sanitario.</a:t>
            </a:r>
          </a:p>
        </p:txBody>
      </p:sp>
      <p:pic>
        <p:nvPicPr>
          <p:cNvPr id="9" name="Gráfico 8" descr="Rata con relleno sólido">
            <a:extLst>
              <a:ext uri="{FF2B5EF4-FFF2-40B4-BE49-F238E27FC236}">
                <a16:creationId xmlns:a16="http://schemas.microsoft.com/office/drawing/2014/main" id="{6FDBC332-994C-C04D-B882-BFD116645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74388" y="5304334"/>
            <a:ext cx="1693591" cy="1219199"/>
          </a:xfrm>
          <a:prstGeom prst="rect">
            <a:avLst/>
          </a:prstGeom>
        </p:spPr>
      </p:pic>
      <p:graphicFrame>
        <p:nvGraphicFramePr>
          <p:cNvPr id="11" name="Diagrama 10">
            <a:extLst>
              <a:ext uri="{FF2B5EF4-FFF2-40B4-BE49-F238E27FC236}">
                <a16:creationId xmlns:a16="http://schemas.microsoft.com/office/drawing/2014/main" id="{982C3720-C39C-433D-834F-AC2488A25249}"/>
              </a:ext>
            </a:extLst>
          </p:cNvPr>
          <p:cNvGraphicFramePr/>
          <p:nvPr/>
        </p:nvGraphicFramePr>
        <p:xfrm>
          <a:off x="2912793" y="2954215"/>
          <a:ext cx="7637975" cy="3437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8017292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331420" y="1434017"/>
            <a:ext cx="1041322" cy="1434505"/>
            <a:chOff x="31479" y="436664"/>
            <a:chExt cx="2082645" cy="2869010"/>
          </a:xfrm>
        </p:grpSpPr>
        <p:sp>
          <p:nvSpPr>
            <p:cNvPr id="3" name="AutoShape 3"/>
            <p:cNvSpPr/>
            <p:nvPr/>
          </p:nvSpPr>
          <p:spPr>
            <a:xfrm>
              <a:off x="31479" y="436664"/>
              <a:ext cx="1818028" cy="2700091"/>
            </a:xfrm>
            <a:prstGeom prst="line">
              <a:avLst/>
            </a:prstGeom>
            <a:ln w="63500" cap="flat">
              <a:solidFill>
                <a:srgbClr val="8D9193"/>
              </a:solidFill>
              <a:prstDash val="sysDot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s-CO" sz="1200"/>
            </a:p>
          </p:txBody>
        </p:sp>
        <p:grpSp>
          <p:nvGrpSpPr>
            <p:cNvPr id="4" name="Group 4"/>
            <p:cNvGrpSpPr/>
            <p:nvPr/>
          </p:nvGrpSpPr>
          <p:grpSpPr>
            <a:xfrm rot="-10800000">
              <a:off x="1584889" y="2884562"/>
              <a:ext cx="529235" cy="421112"/>
              <a:chOff x="70600" y="89769"/>
              <a:chExt cx="780988" cy="621431"/>
            </a:xfrm>
          </p:grpSpPr>
          <p:sp>
            <p:nvSpPr>
              <p:cNvPr id="5" name="Freeform 5"/>
              <p:cNvSpPr/>
              <p:nvPr/>
            </p:nvSpPr>
            <p:spPr>
              <a:xfrm rot="19245009">
                <a:off x="70600" y="89769"/>
                <a:ext cx="780988" cy="621431"/>
              </a:xfrm>
              <a:custGeom>
                <a:avLst/>
                <a:gdLst/>
                <a:ahLst/>
                <a:cxnLst/>
                <a:rect l="l" t="t" r="r" b="b"/>
                <a:pathLst>
                  <a:path w="780988" h="621432">
                    <a:moveTo>
                      <a:pt x="480354" y="48834"/>
                    </a:moveTo>
                    <a:lnTo>
                      <a:pt x="761728" y="482830"/>
                    </a:lnTo>
                    <a:cubicBezTo>
                      <a:pt x="779626" y="510436"/>
                      <a:pt x="780988" y="545621"/>
                      <a:pt x="765279" y="574528"/>
                    </a:cubicBezTo>
                    <a:cubicBezTo>
                      <a:pt x="749569" y="603435"/>
                      <a:pt x="719305" y="621432"/>
                      <a:pt x="686405" y="621432"/>
                    </a:cubicBezTo>
                    <a:lnTo>
                      <a:pt x="94582" y="621432"/>
                    </a:lnTo>
                    <a:cubicBezTo>
                      <a:pt x="61682" y="621432"/>
                      <a:pt x="31419" y="603435"/>
                      <a:pt x="15709" y="574528"/>
                    </a:cubicBezTo>
                    <a:cubicBezTo>
                      <a:pt x="0" y="545621"/>
                      <a:pt x="1362" y="510436"/>
                      <a:pt x="19260" y="482830"/>
                    </a:cubicBezTo>
                    <a:lnTo>
                      <a:pt x="300634" y="48834"/>
                    </a:lnTo>
                    <a:cubicBezTo>
                      <a:pt x="320378" y="18381"/>
                      <a:pt x="354201" y="0"/>
                      <a:pt x="390494" y="0"/>
                    </a:cubicBezTo>
                    <a:cubicBezTo>
                      <a:pt x="426787" y="0"/>
                      <a:pt x="460610" y="18381"/>
                      <a:pt x="480354" y="48834"/>
                    </a:cubicBezTo>
                    <a:close/>
                  </a:path>
                </a:pathLst>
              </a:custGeom>
              <a:solidFill>
                <a:srgbClr val="9366E4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CO" sz="1200"/>
              </a:p>
            </p:txBody>
          </p:sp>
          <p:sp>
            <p:nvSpPr>
              <p:cNvPr id="6" name="TextBox 6"/>
              <p:cNvSpPr txBox="1"/>
              <p:nvPr/>
            </p:nvSpPr>
            <p:spPr>
              <a:xfrm>
                <a:off x="144092" y="292100"/>
                <a:ext cx="634004" cy="36830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1837"/>
                  </a:lnSpc>
                </a:pPr>
                <a:endParaRPr sz="1200"/>
              </a:p>
            </p:txBody>
          </p:sp>
        </p:grpSp>
      </p:grpSp>
      <p:grpSp>
        <p:nvGrpSpPr>
          <p:cNvPr id="7" name="Group 7"/>
          <p:cNvGrpSpPr/>
          <p:nvPr/>
        </p:nvGrpSpPr>
        <p:grpSpPr>
          <a:xfrm>
            <a:off x="5942521" y="1434017"/>
            <a:ext cx="1148580" cy="1434505"/>
            <a:chOff x="335173" y="460931"/>
            <a:chExt cx="2297160" cy="2869010"/>
          </a:xfrm>
        </p:grpSpPr>
        <p:sp>
          <p:nvSpPr>
            <p:cNvPr id="8" name="AutoShape 8"/>
            <p:cNvSpPr/>
            <p:nvPr/>
          </p:nvSpPr>
          <p:spPr>
            <a:xfrm flipH="1">
              <a:off x="606448" y="460931"/>
              <a:ext cx="2025885" cy="2729768"/>
            </a:xfrm>
            <a:prstGeom prst="line">
              <a:avLst/>
            </a:prstGeom>
            <a:ln w="63500" cap="flat">
              <a:solidFill>
                <a:srgbClr val="8D9193"/>
              </a:solidFill>
              <a:prstDash val="sysDot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s-CO" sz="1200"/>
            </a:p>
          </p:txBody>
        </p:sp>
        <p:grpSp>
          <p:nvGrpSpPr>
            <p:cNvPr id="9" name="Group 9"/>
            <p:cNvGrpSpPr/>
            <p:nvPr/>
          </p:nvGrpSpPr>
          <p:grpSpPr>
            <a:xfrm rot="-10800000">
              <a:off x="335173" y="2908829"/>
              <a:ext cx="529235" cy="421112"/>
              <a:chOff x="70600" y="89769"/>
              <a:chExt cx="780988" cy="621431"/>
            </a:xfrm>
          </p:grpSpPr>
          <p:sp>
            <p:nvSpPr>
              <p:cNvPr id="10" name="Freeform 10"/>
              <p:cNvSpPr/>
              <p:nvPr/>
            </p:nvSpPr>
            <p:spPr>
              <a:xfrm rot="2507532">
                <a:off x="70600" y="89769"/>
                <a:ext cx="780988" cy="621431"/>
              </a:xfrm>
              <a:custGeom>
                <a:avLst/>
                <a:gdLst/>
                <a:ahLst/>
                <a:cxnLst/>
                <a:rect l="l" t="t" r="r" b="b"/>
                <a:pathLst>
                  <a:path w="780988" h="621432">
                    <a:moveTo>
                      <a:pt x="480354" y="48834"/>
                    </a:moveTo>
                    <a:lnTo>
                      <a:pt x="761728" y="482830"/>
                    </a:lnTo>
                    <a:cubicBezTo>
                      <a:pt x="779626" y="510436"/>
                      <a:pt x="780988" y="545621"/>
                      <a:pt x="765279" y="574528"/>
                    </a:cubicBezTo>
                    <a:cubicBezTo>
                      <a:pt x="749569" y="603435"/>
                      <a:pt x="719305" y="621432"/>
                      <a:pt x="686405" y="621432"/>
                    </a:cubicBezTo>
                    <a:lnTo>
                      <a:pt x="94582" y="621432"/>
                    </a:lnTo>
                    <a:cubicBezTo>
                      <a:pt x="61682" y="621432"/>
                      <a:pt x="31419" y="603435"/>
                      <a:pt x="15709" y="574528"/>
                    </a:cubicBezTo>
                    <a:cubicBezTo>
                      <a:pt x="0" y="545621"/>
                      <a:pt x="1362" y="510436"/>
                      <a:pt x="19260" y="482830"/>
                    </a:cubicBezTo>
                    <a:lnTo>
                      <a:pt x="300634" y="48834"/>
                    </a:lnTo>
                    <a:cubicBezTo>
                      <a:pt x="320378" y="18381"/>
                      <a:pt x="354201" y="0"/>
                      <a:pt x="390494" y="0"/>
                    </a:cubicBezTo>
                    <a:cubicBezTo>
                      <a:pt x="426787" y="0"/>
                      <a:pt x="460610" y="18381"/>
                      <a:pt x="480354" y="48834"/>
                    </a:cubicBezTo>
                    <a:close/>
                  </a:path>
                </a:pathLst>
              </a:custGeom>
              <a:solidFill>
                <a:srgbClr val="DDA707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CO" sz="1200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144092" y="292100"/>
                <a:ext cx="634004" cy="36830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1837"/>
                  </a:lnSpc>
                </a:pPr>
                <a:endParaRPr sz="1200"/>
              </a:p>
            </p:txBody>
          </p:sp>
        </p:grpSp>
      </p:grpSp>
      <p:grpSp>
        <p:nvGrpSpPr>
          <p:cNvPr id="12" name="Group 12"/>
          <p:cNvGrpSpPr/>
          <p:nvPr/>
        </p:nvGrpSpPr>
        <p:grpSpPr>
          <a:xfrm>
            <a:off x="4823687" y="4184170"/>
            <a:ext cx="1023076" cy="1425654"/>
            <a:chOff x="34751" y="26408"/>
            <a:chExt cx="2046153" cy="2851308"/>
          </a:xfrm>
        </p:grpSpPr>
        <p:sp>
          <p:nvSpPr>
            <p:cNvPr id="13" name="AutoShape 13"/>
            <p:cNvSpPr/>
            <p:nvPr/>
          </p:nvSpPr>
          <p:spPr>
            <a:xfrm flipV="1">
              <a:off x="34751" y="147948"/>
              <a:ext cx="1812899" cy="2729768"/>
            </a:xfrm>
            <a:prstGeom prst="line">
              <a:avLst/>
            </a:prstGeom>
            <a:ln w="63500" cap="flat">
              <a:solidFill>
                <a:srgbClr val="8D9193"/>
              </a:solidFill>
              <a:prstDash val="sysDot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s-CO" sz="1200"/>
            </a:p>
          </p:txBody>
        </p:sp>
        <p:grpSp>
          <p:nvGrpSpPr>
            <p:cNvPr id="14" name="Group 14"/>
            <p:cNvGrpSpPr/>
            <p:nvPr/>
          </p:nvGrpSpPr>
          <p:grpSpPr>
            <a:xfrm>
              <a:off x="1551669" y="26408"/>
              <a:ext cx="529235" cy="421112"/>
              <a:chOff x="24316" y="38970"/>
              <a:chExt cx="780988" cy="621431"/>
            </a:xfrm>
          </p:grpSpPr>
          <p:sp>
            <p:nvSpPr>
              <p:cNvPr id="15" name="Freeform 15"/>
              <p:cNvSpPr/>
              <p:nvPr/>
            </p:nvSpPr>
            <p:spPr>
              <a:xfrm rot="1686673">
                <a:off x="24316" y="38970"/>
                <a:ext cx="780988" cy="621431"/>
              </a:xfrm>
              <a:custGeom>
                <a:avLst/>
                <a:gdLst/>
                <a:ahLst/>
                <a:cxnLst/>
                <a:rect l="l" t="t" r="r" b="b"/>
                <a:pathLst>
                  <a:path w="780988" h="621432">
                    <a:moveTo>
                      <a:pt x="480354" y="48834"/>
                    </a:moveTo>
                    <a:lnTo>
                      <a:pt x="761728" y="482830"/>
                    </a:lnTo>
                    <a:cubicBezTo>
                      <a:pt x="779626" y="510436"/>
                      <a:pt x="780988" y="545621"/>
                      <a:pt x="765279" y="574528"/>
                    </a:cubicBezTo>
                    <a:cubicBezTo>
                      <a:pt x="749569" y="603435"/>
                      <a:pt x="719305" y="621432"/>
                      <a:pt x="686405" y="621432"/>
                    </a:cubicBezTo>
                    <a:lnTo>
                      <a:pt x="94582" y="621432"/>
                    </a:lnTo>
                    <a:cubicBezTo>
                      <a:pt x="61682" y="621432"/>
                      <a:pt x="31419" y="603435"/>
                      <a:pt x="15709" y="574528"/>
                    </a:cubicBezTo>
                    <a:cubicBezTo>
                      <a:pt x="0" y="545621"/>
                      <a:pt x="1362" y="510436"/>
                      <a:pt x="19260" y="482830"/>
                    </a:cubicBezTo>
                    <a:lnTo>
                      <a:pt x="300634" y="48834"/>
                    </a:lnTo>
                    <a:cubicBezTo>
                      <a:pt x="320378" y="18381"/>
                      <a:pt x="354201" y="0"/>
                      <a:pt x="390494" y="0"/>
                    </a:cubicBezTo>
                    <a:cubicBezTo>
                      <a:pt x="426787" y="0"/>
                      <a:pt x="460610" y="18381"/>
                      <a:pt x="480354" y="48834"/>
                    </a:cubicBezTo>
                    <a:close/>
                  </a:path>
                </a:pathLst>
              </a:custGeom>
              <a:solidFill>
                <a:srgbClr val="DDA707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CO" sz="1200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144092" y="292100"/>
                <a:ext cx="634004" cy="36830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1837"/>
                  </a:lnSpc>
                </a:pPr>
                <a:endParaRPr sz="1200"/>
              </a:p>
            </p:txBody>
          </p:sp>
        </p:grpSp>
      </p:grpSp>
      <p:grpSp>
        <p:nvGrpSpPr>
          <p:cNvPr id="17" name="Group 17"/>
          <p:cNvGrpSpPr/>
          <p:nvPr/>
        </p:nvGrpSpPr>
        <p:grpSpPr>
          <a:xfrm rot="19741170">
            <a:off x="3287537" y="4320073"/>
            <a:ext cx="1235949" cy="264618"/>
            <a:chOff x="18858" y="148912"/>
            <a:chExt cx="2471898" cy="529235"/>
          </a:xfrm>
        </p:grpSpPr>
        <p:sp>
          <p:nvSpPr>
            <p:cNvPr id="18" name="AutoShape 18"/>
            <p:cNvSpPr/>
            <p:nvPr/>
          </p:nvSpPr>
          <p:spPr>
            <a:xfrm>
              <a:off x="18858" y="383698"/>
              <a:ext cx="2285160" cy="0"/>
            </a:xfrm>
            <a:prstGeom prst="line">
              <a:avLst/>
            </a:prstGeom>
            <a:ln w="63500" cap="flat">
              <a:solidFill>
                <a:srgbClr val="8D9193"/>
              </a:solidFill>
              <a:prstDash val="sysDot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s-CO" sz="1200"/>
            </a:p>
          </p:txBody>
        </p:sp>
        <p:grpSp>
          <p:nvGrpSpPr>
            <p:cNvPr id="19" name="Group 19"/>
            <p:cNvGrpSpPr/>
            <p:nvPr/>
          </p:nvGrpSpPr>
          <p:grpSpPr>
            <a:xfrm rot="3079347">
              <a:off x="2015582" y="202974"/>
              <a:ext cx="529235" cy="421112"/>
              <a:chOff x="70601" y="89768"/>
              <a:chExt cx="780988" cy="621431"/>
            </a:xfrm>
          </p:grpSpPr>
          <p:sp>
            <p:nvSpPr>
              <p:cNvPr id="20" name="Freeform 20"/>
              <p:cNvSpPr/>
              <p:nvPr/>
            </p:nvSpPr>
            <p:spPr>
              <a:xfrm rot="1895966">
                <a:off x="70601" y="89768"/>
                <a:ext cx="780988" cy="621431"/>
              </a:xfrm>
              <a:custGeom>
                <a:avLst/>
                <a:gdLst/>
                <a:ahLst/>
                <a:cxnLst/>
                <a:rect l="l" t="t" r="r" b="b"/>
                <a:pathLst>
                  <a:path w="780988" h="621432">
                    <a:moveTo>
                      <a:pt x="480354" y="48834"/>
                    </a:moveTo>
                    <a:lnTo>
                      <a:pt x="761728" y="482830"/>
                    </a:lnTo>
                    <a:cubicBezTo>
                      <a:pt x="779626" y="510436"/>
                      <a:pt x="780988" y="545621"/>
                      <a:pt x="765279" y="574528"/>
                    </a:cubicBezTo>
                    <a:cubicBezTo>
                      <a:pt x="749569" y="603435"/>
                      <a:pt x="719305" y="621432"/>
                      <a:pt x="686405" y="621432"/>
                    </a:cubicBezTo>
                    <a:lnTo>
                      <a:pt x="94582" y="621432"/>
                    </a:lnTo>
                    <a:cubicBezTo>
                      <a:pt x="61682" y="621432"/>
                      <a:pt x="31419" y="603435"/>
                      <a:pt x="15709" y="574528"/>
                    </a:cubicBezTo>
                    <a:cubicBezTo>
                      <a:pt x="0" y="545621"/>
                      <a:pt x="1362" y="510436"/>
                      <a:pt x="19260" y="482830"/>
                    </a:cubicBezTo>
                    <a:lnTo>
                      <a:pt x="300634" y="48834"/>
                    </a:lnTo>
                    <a:cubicBezTo>
                      <a:pt x="320378" y="18381"/>
                      <a:pt x="354201" y="0"/>
                      <a:pt x="390494" y="0"/>
                    </a:cubicBezTo>
                    <a:cubicBezTo>
                      <a:pt x="426787" y="0"/>
                      <a:pt x="460610" y="18381"/>
                      <a:pt x="480354" y="48834"/>
                    </a:cubicBezTo>
                    <a:close/>
                  </a:path>
                </a:pathLst>
              </a:custGeom>
              <a:solidFill>
                <a:srgbClr val="38AEB6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CO" sz="1200"/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144092" y="292100"/>
                <a:ext cx="634004" cy="36830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1837"/>
                  </a:lnSpc>
                </a:pPr>
                <a:endParaRPr sz="1200"/>
              </a:p>
            </p:txBody>
          </p:sp>
        </p:grpSp>
      </p:grpSp>
      <p:grpSp>
        <p:nvGrpSpPr>
          <p:cNvPr id="22" name="Group 22"/>
          <p:cNvGrpSpPr/>
          <p:nvPr/>
        </p:nvGrpSpPr>
        <p:grpSpPr>
          <a:xfrm>
            <a:off x="3298039" y="3073305"/>
            <a:ext cx="1285300" cy="325178"/>
            <a:chOff x="24263" y="554468"/>
            <a:chExt cx="2570600" cy="650356"/>
          </a:xfrm>
        </p:grpSpPr>
        <p:sp>
          <p:nvSpPr>
            <p:cNvPr id="23" name="AutoShape 23"/>
            <p:cNvSpPr/>
            <p:nvPr/>
          </p:nvSpPr>
          <p:spPr>
            <a:xfrm>
              <a:off x="24263" y="554468"/>
              <a:ext cx="2321887" cy="545058"/>
            </a:xfrm>
            <a:prstGeom prst="line">
              <a:avLst/>
            </a:prstGeom>
            <a:ln w="63500" cap="flat">
              <a:solidFill>
                <a:srgbClr val="8D9193"/>
              </a:solidFill>
              <a:prstDash val="sysDot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s-CO" sz="1200"/>
            </a:p>
          </p:txBody>
        </p:sp>
        <p:grpSp>
          <p:nvGrpSpPr>
            <p:cNvPr id="24" name="Group 24"/>
            <p:cNvGrpSpPr/>
            <p:nvPr/>
          </p:nvGrpSpPr>
          <p:grpSpPr>
            <a:xfrm rot="8100000">
              <a:off x="2065628" y="783712"/>
              <a:ext cx="529235" cy="421112"/>
              <a:chOff x="70600" y="89771"/>
              <a:chExt cx="780988" cy="621431"/>
            </a:xfrm>
          </p:grpSpPr>
          <p:sp>
            <p:nvSpPr>
              <p:cNvPr id="25" name="Freeform 25"/>
              <p:cNvSpPr/>
              <p:nvPr/>
            </p:nvSpPr>
            <p:spPr>
              <a:xfrm rot="19360674">
                <a:off x="70600" y="89771"/>
                <a:ext cx="780988" cy="621431"/>
              </a:xfrm>
              <a:custGeom>
                <a:avLst/>
                <a:gdLst/>
                <a:ahLst/>
                <a:cxnLst/>
                <a:rect l="l" t="t" r="r" b="b"/>
                <a:pathLst>
                  <a:path w="780988" h="621432">
                    <a:moveTo>
                      <a:pt x="480354" y="48834"/>
                    </a:moveTo>
                    <a:lnTo>
                      <a:pt x="761728" y="482830"/>
                    </a:lnTo>
                    <a:cubicBezTo>
                      <a:pt x="779626" y="510436"/>
                      <a:pt x="780988" y="545621"/>
                      <a:pt x="765279" y="574528"/>
                    </a:cubicBezTo>
                    <a:cubicBezTo>
                      <a:pt x="749569" y="603435"/>
                      <a:pt x="719305" y="621432"/>
                      <a:pt x="686405" y="621432"/>
                    </a:cubicBezTo>
                    <a:lnTo>
                      <a:pt x="94582" y="621432"/>
                    </a:lnTo>
                    <a:cubicBezTo>
                      <a:pt x="61682" y="621432"/>
                      <a:pt x="31419" y="603435"/>
                      <a:pt x="15709" y="574528"/>
                    </a:cubicBezTo>
                    <a:cubicBezTo>
                      <a:pt x="0" y="545621"/>
                      <a:pt x="1362" y="510436"/>
                      <a:pt x="19260" y="482830"/>
                    </a:cubicBezTo>
                    <a:lnTo>
                      <a:pt x="300634" y="48834"/>
                    </a:lnTo>
                    <a:cubicBezTo>
                      <a:pt x="320378" y="18381"/>
                      <a:pt x="354201" y="0"/>
                      <a:pt x="390494" y="0"/>
                    </a:cubicBezTo>
                    <a:cubicBezTo>
                      <a:pt x="426787" y="0"/>
                      <a:pt x="460610" y="18381"/>
                      <a:pt x="480354" y="48834"/>
                    </a:cubicBezTo>
                    <a:close/>
                  </a:path>
                </a:pathLst>
              </a:custGeom>
              <a:solidFill>
                <a:srgbClr val="E46671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CO" sz="1200"/>
              </a:p>
            </p:txBody>
          </p:sp>
          <p:sp>
            <p:nvSpPr>
              <p:cNvPr id="26" name="TextBox 26"/>
              <p:cNvSpPr txBox="1"/>
              <p:nvPr/>
            </p:nvSpPr>
            <p:spPr>
              <a:xfrm>
                <a:off x="144092" y="292100"/>
                <a:ext cx="634004" cy="36830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1837"/>
                  </a:lnSpc>
                </a:pPr>
                <a:endParaRPr sz="1200"/>
              </a:p>
            </p:txBody>
          </p:sp>
        </p:grpSp>
      </p:grpSp>
      <p:grpSp>
        <p:nvGrpSpPr>
          <p:cNvPr id="27" name="Group 27"/>
          <p:cNvGrpSpPr/>
          <p:nvPr/>
        </p:nvGrpSpPr>
        <p:grpSpPr>
          <a:xfrm rot="1498509">
            <a:off x="6666609" y="4229703"/>
            <a:ext cx="1262574" cy="328419"/>
            <a:chOff x="148226" y="202285"/>
            <a:chExt cx="2525148" cy="656838"/>
          </a:xfrm>
        </p:grpSpPr>
        <p:sp>
          <p:nvSpPr>
            <p:cNvPr id="28" name="AutoShape 28"/>
            <p:cNvSpPr/>
            <p:nvPr/>
          </p:nvSpPr>
          <p:spPr>
            <a:xfrm flipH="1" flipV="1">
              <a:off x="351487" y="314065"/>
              <a:ext cx="2321887" cy="545058"/>
            </a:xfrm>
            <a:prstGeom prst="line">
              <a:avLst/>
            </a:prstGeom>
            <a:ln w="63500" cap="flat">
              <a:solidFill>
                <a:srgbClr val="8D9193"/>
              </a:solidFill>
              <a:prstDash val="sysDot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s-CO" sz="1200"/>
            </a:p>
          </p:txBody>
        </p:sp>
        <p:grpSp>
          <p:nvGrpSpPr>
            <p:cNvPr id="29" name="Group 29"/>
            <p:cNvGrpSpPr/>
            <p:nvPr/>
          </p:nvGrpSpPr>
          <p:grpSpPr>
            <a:xfrm rot="-2700000">
              <a:off x="148226" y="202285"/>
              <a:ext cx="529235" cy="421112"/>
              <a:chOff x="70602" y="89768"/>
              <a:chExt cx="780988" cy="621431"/>
            </a:xfrm>
          </p:grpSpPr>
          <p:sp>
            <p:nvSpPr>
              <p:cNvPr id="30" name="Freeform 30"/>
              <p:cNvSpPr/>
              <p:nvPr/>
            </p:nvSpPr>
            <p:spPr>
              <a:xfrm rot="19867573">
                <a:off x="70602" y="89768"/>
                <a:ext cx="780988" cy="621431"/>
              </a:xfrm>
              <a:custGeom>
                <a:avLst/>
                <a:gdLst/>
                <a:ahLst/>
                <a:cxnLst/>
                <a:rect l="l" t="t" r="r" b="b"/>
                <a:pathLst>
                  <a:path w="780988" h="621432">
                    <a:moveTo>
                      <a:pt x="480354" y="48834"/>
                    </a:moveTo>
                    <a:lnTo>
                      <a:pt x="761728" y="482830"/>
                    </a:lnTo>
                    <a:cubicBezTo>
                      <a:pt x="779626" y="510436"/>
                      <a:pt x="780988" y="545621"/>
                      <a:pt x="765279" y="574528"/>
                    </a:cubicBezTo>
                    <a:cubicBezTo>
                      <a:pt x="749569" y="603435"/>
                      <a:pt x="719305" y="621432"/>
                      <a:pt x="686405" y="621432"/>
                    </a:cubicBezTo>
                    <a:lnTo>
                      <a:pt x="94582" y="621432"/>
                    </a:lnTo>
                    <a:cubicBezTo>
                      <a:pt x="61682" y="621432"/>
                      <a:pt x="31419" y="603435"/>
                      <a:pt x="15709" y="574528"/>
                    </a:cubicBezTo>
                    <a:cubicBezTo>
                      <a:pt x="0" y="545621"/>
                      <a:pt x="1362" y="510436"/>
                      <a:pt x="19260" y="482830"/>
                    </a:cubicBezTo>
                    <a:lnTo>
                      <a:pt x="300634" y="48834"/>
                    </a:lnTo>
                    <a:cubicBezTo>
                      <a:pt x="320378" y="18381"/>
                      <a:pt x="354201" y="0"/>
                      <a:pt x="390494" y="0"/>
                    </a:cubicBezTo>
                    <a:cubicBezTo>
                      <a:pt x="426787" y="0"/>
                      <a:pt x="460610" y="18381"/>
                      <a:pt x="480354" y="48834"/>
                    </a:cubicBezTo>
                    <a:close/>
                  </a:path>
                </a:pathLst>
              </a:custGeom>
              <a:solidFill>
                <a:srgbClr val="E46671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CO" sz="1200"/>
              </a:p>
            </p:txBody>
          </p:sp>
          <p:sp>
            <p:nvSpPr>
              <p:cNvPr id="31" name="TextBox 31"/>
              <p:cNvSpPr txBox="1"/>
              <p:nvPr/>
            </p:nvSpPr>
            <p:spPr>
              <a:xfrm>
                <a:off x="144092" y="292100"/>
                <a:ext cx="634004" cy="36830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1837"/>
                  </a:lnSpc>
                </a:pPr>
                <a:endParaRPr sz="1200"/>
              </a:p>
            </p:txBody>
          </p:sp>
        </p:grpSp>
      </p:grpSp>
      <p:grpSp>
        <p:nvGrpSpPr>
          <p:cNvPr id="32" name="Group 32"/>
          <p:cNvGrpSpPr/>
          <p:nvPr/>
        </p:nvGrpSpPr>
        <p:grpSpPr>
          <a:xfrm>
            <a:off x="6936961" y="3072485"/>
            <a:ext cx="1213223" cy="264618"/>
            <a:chOff x="196577" y="238820"/>
            <a:chExt cx="2426445" cy="529235"/>
          </a:xfrm>
        </p:grpSpPr>
        <p:sp>
          <p:nvSpPr>
            <p:cNvPr id="33" name="AutoShape 33"/>
            <p:cNvSpPr/>
            <p:nvPr/>
          </p:nvSpPr>
          <p:spPr>
            <a:xfrm flipH="1">
              <a:off x="337862" y="539749"/>
              <a:ext cx="2285160" cy="0"/>
            </a:xfrm>
            <a:prstGeom prst="line">
              <a:avLst/>
            </a:prstGeom>
            <a:ln w="63500" cap="flat">
              <a:solidFill>
                <a:srgbClr val="8D9193"/>
              </a:solidFill>
              <a:prstDash val="sysDot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s-CO" sz="1200"/>
            </a:p>
          </p:txBody>
        </p:sp>
        <p:grpSp>
          <p:nvGrpSpPr>
            <p:cNvPr id="34" name="Group 34"/>
            <p:cNvGrpSpPr/>
            <p:nvPr/>
          </p:nvGrpSpPr>
          <p:grpSpPr>
            <a:xfrm rot="-7720652">
              <a:off x="142515" y="292882"/>
              <a:ext cx="529235" cy="421112"/>
              <a:chOff x="70601" y="89768"/>
              <a:chExt cx="780988" cy="621431"/>
            </a:xfrm>
          </p:grpSpPr>
          <p:sp>
            <p:nvSpPr>
              <p:cNvPr id="35" name="Freeform 35"/>
              <p:cNvSpPr/>
              <p:nvPr/>
            </p:nvSpPr>
            <p:spPr>
              <a:xfrm rot="2147802">
                <a:off x="70601" y="89768"/>
                <a:ext cx="780988" cy="621431"/>
              </a:xfrm>
              <a:custGeom>
                <a:avLst/>
                <a:gdLst/>
                <a:ahLst/>
                <a:cxnLst/>
                <a:rect l="l" t="t" r="r" b="b"/>
                <a:pathLst>
                  <a:path w="780988" h="621432">
                    <a:moveTo>
                      <a:pt x="480354" y="48834"/>
                    </a:moveTo>
                    <a:lnTo>
                      <a:pt x="761728" y="482830"/>
                    </a:lnTo>
                    <a:cubicBezTo>
                      <a:pt x="779626" y="510436"/>
                      <a:pt x="780988" y="545621"/>
                      <a:pt x="765279" y="574528"/>
                    </a:cubicBezTo>
                    <a:cubicBezTo>
                      <a:pt x="749569" y="603435"/>
                      <a:pt x="719305" y="621432"/>
                      <a:pt x="686405" y="621432"/>
                    </a:cubicBezTo>
                    <a:lnTo>
                      <a:pt x="94582" y="621432"/>
                    </a:lnTo>
                    <a:cubicBezTo>
                      <a:pt x="61682" y="621432"/>
                      <a:pt x="31419" y="603435"/>
                      <a:pt x="15709" y="574528"/>
                    </a:cubicBezTo>
                    <a:cubicBezTo>
                      <a:pt x="0" y="545621"/>
                      <a:pt x="1362" y="510436"/>
                      <a:pt x="19260" y="482830"/>
                    </a:cubicBezTo>
                    <a:lnTo>
                      <a:pt x="300634" y="48834"/>
                    </a:lnTo>
                    <a:cubicBezTo>
                      <a:pt x="320378" y="18381"/>
                      <a:pt x="354201" y="0"/>
                      <a:pt x="390494" y="0"/>
                    </a:cubicBezTo>
                    <a:cubicBezTo>
                      <a:pt x="426787" y="0"/>
                      <a:pt x="460610" y="18381"/>
                      <a:pt x="480354" y="48834"/>
                    </a:cubicBezTo>
                    <a:close/>
                  </a:path>
                </a:pathLst>
              </a:custGeom>
              <a:solidFill>
                <a:srgbClr val="38AEB6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es-CO" sz="1200"/>
              </a:p>
            </p:txBody>
          </p:sp>
          <p:sp>
            <p:nvSpPr>
              <p:cNvPr id="36" name="TextBox 36"/>
              <p:cNvSpPr txBox="1"/>
              <p:nvPr/>
            </p:nvSpPr>
            <p:spPr>
              <a:xfrm>
                <a:off x="144092" y="292100"/>
                <a:ext cx="634004" cy="36830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1837"/>
                  </a:lnSpc>
                </a:pPr>
                <a:endParaRPr sz="1200"/>
              </a:p>
            </p:txBody>
          </p:sp>
        </p:grpSp>
      </p:grpSp>
      <p:grpSp>
        <p:nvGrpSpPr>
          <p:cNvPr id="37" name="Group 37"/>
          <p:cNvGrpSpPr/>
          <p:nvPr/>
        </p:nvGrpSpPr>
        <p:grpSpPr>
          <a:xfrm>
            <a:off x="2924255" y="2646126"/>
            <a:ext cx="707707" cy="707707"/>
            <a:chOff x="0" y="0"/>
            <a:chExt cx="812800" cy="8128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46671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053"/>
                </a:lnSpc>
              </a:pPr>
              <a:endParaRPr sz="1200"/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7814411" y="2646126"/>
            <a:ext cx="707707" cy="707707"/>
            <a:chOff x="0" y="0"/>
            <a:chExt cx="812800" cy="8128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8AEB6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053"/>
                </a:lnSpc>
              </a:pPr>
              <a:endParaRPr sz="1200"/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2924255" y="4212090"/>
            <a:ext cx="707707" cy="707707"/>
            <a:chOff x="0" y="0"/>
            <a:chExt cx="812800" cy="81280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8AEB6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053"/>
                </a:lnSpc>
              </a:pPr>
              <a:endParaRPr sz="1200"/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7704745" y="4649294"/>
            <a:ext cx="707707" cy="707707"/>
            <a:chOff x="0" y="0"/>
            <a:chExt cx="812800" cy="8128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46671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053"/>
                </a:lnSpc>
              </a:pPr>
              <a:endParaRPr sz="1200"/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4006777" y="1080164"/>
            <a:ext cx="707707" cy="707707"/>
            <a:chOff x="0" y="0"/>
            <a:chExt cx="812800" cy="8128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366E4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053"/>
                </a:lnSpc>
              </a:pPr>
              <a:endParaRPr sz="1200"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6838673" y="1080164"/>
            <a:ext cx="707707" cy="707707"/>
            <a:chOff x="0" y="0"/>
            <a:chExt cx="812800" cy="81280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DA707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053"/>
                </a:lnSpc>
              </a:pPr>
              <a:endParaRPr sz="1200"/>
            </a:p>
          </p:txBody>
        </p:sp>
      </p:grpSp>
      <p:sp>
        <p:nvSpPr>
          <p:cNvPr id="55" name="TextBox 55"/>
          <p:cNvSpPr txBox="1"/>
          <p:nvPr/>
        </p:nvSpPr>
        <p:spPr>
          <a:xfrm>
            <a:off x="6930500" y="1188488"/>
            <a:ext cx="506213" cy="433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33"/>
              </a:lnSpc>
            </a:pPr>
            <a:r>
              <a:rPr lang="en-US" sz="2666" b="1" spc="111">
                <a:solidFill>
                  <a:srgbClr val="FFFFFF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05</a:t>
            </a:r>
          </a:p>
        </p:txBody>
      </p:sp>
      <p:grpSp>
        <p:nvGrpSpPr>
          <p:cNvPr id="56" name="Group 56"/>
          <p:cNvGrpSpPr/>
          <p:nvPr/>
        </p:nvGrpSpPr>
        <p:grpSpPr>
          <a:xfrm>
            <a:off x="4098605" y="5357001"/>
            <a:ext cx="707707" cy="707707"/>
            <a:chOff x="0" y="0"/>
            <a:chExt cx="812800" cy="81280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DA707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58" name="TextBox 5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053"/>
                </a:lnSpc>
              </a:pPr>
              <a:endParaRPr sz="1200"/>
            </a:p>
          </p:txBody>
        </p:sp>
      </p:grpSp>
      <p:sp>
        <p:nvSpPr>
          <p:cNvPr id="59" name="TextBox 59"/>
          <p:cNvSpPr txBox="1"/>
          <p:nvPr/>
        </p:nvSpPr>
        <p:spPr>
          <a:xfrm>
            <a:off x="3016082" y="2754450"/>
            <a:ext cx="506213" cy="433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33"/>
              </a:lnSpc>
            </a:pPr>
            <a:r>
              <a:rPr lang="en-US" sz="2666" b="1" spc="111">
                <a:solidFill>
                  <a:srgbClr val="FFFFFF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02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7906238" y="2754450"/>
            <a:ext cx="506213" cy="433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33"/>
              </a:lnSpc>
            </a:pPr>
            <a:r>
              <a:rPr lang="en-US" sz="2666" b="1" spc="111">
                <a:solidFill>
                  <a:srgbClr val="FFFFFF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06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221732" y="2793860"/>
            <a:ext cx="2594573" cy="465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66"/>
              </a:lnSpc>
              <a:spcBef>
                <a:spcPct val="0"/>
              </a:spcBef>
            </a:pPr>
            <a:r>
              <a:rPr lang="es-CO" sz="1333" b="1" noProof="0">
                <a:solidFill>
                  <a:srgbClr val="FB8A6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Segregación en la fuente </a:t>
            </a:r>
          </a:p>
          <a:p>
            <a:pPr algn="ctr">
              <a:lnSpc>
                <a:spcPts val="1866"/>
              </a:lnSpc>
              <a:spcBef>
                <a:spcPct val="0"/>
              </a:spcBef>
            </a:pPr>
            <a:endParaRPr lang="es-CO" sz="1333" b="1" noProof="0">
              <a:solidFill>
                <a:srgbClr val="FB8A60"/>
              </a:solidFill>
              <a:latin typeface="Montserrat Ultra-Bold"/>
              <a:ea typeface="Montserrat Ultra-Bold"/>
              <a:cs typeface="Montserrat Ultra-Bold"/>
              <a:sym typeface="Montserrat Ultra-Bold"/>
            </a:endParaRPr>
          </a:p>
        </p:txBody>
      </p:sp>
      <p:sp>
        <p:nvSpPr>
          <p:cNvPr id="62" name="TextBox 62"/>
          <p:cNvSpPr txBox="1"/>
          <p:nvPr/>
        </p:nvSpPr>
        <p:spPr>
          <a:xfrm>
            <a:off x="8630068" y="2745876"/>
            <a:ext cx="2030141" cy="465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66"/>
              </a:lnSpc>
              <a:spcBef>
                <a:spcPct val="0"/>
              </a:spcBef>
            </a:pPr>
            <a:r>
              <a:rPr lang="es-CO" sz="1333" b="1" noProof="0">
                <a:solidFill>
                  <a:schemeClr val="accent2">
                    <a:lumMod val="60000"/>
                    <a:lumOff val="40000"/>
                  </a:schemeClr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Residuo o desecho</a:t>
            </a:r>
          </a:p>
          <a:p>
            <a:pPr>
              <a:lnSpc>
                <a:spcPts val="1866"/>
              </a:lnSpc>
              <a:spcBef>
                <a:spcPct val="0"/>
              </a:spcBef>
            </a:pPr>
            <a:endParaRPr lang="es-CO" sz="1333" b="1" noProof="0">
              <a:solidFill>
                <a:schemeClr val="accent2">
                  <a:lumMod val="60000"/>
                  <a:lumOff val="40000"/>
                </a:schemeClr>
              </a:solidFill>
              <a:latin typeface="Montserrat Ultra-Bold"/>
              <a:ea typeface="Montserrat Ultra-Bold"/>
              <a:cs typeface="Montserrat Ultra-Bold"/>
              <a:sym typeface="Montserrat Ultra-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340256" y="3139010"/>
            <a:ext cx="2199120" cy="10618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399"/>
              </a:lnSpc>
            </a:pPr>
            <a:r>
              <a:rPr lang="en-US" sz="933">
                <a:solidFill>
                  <a:srgbClr val="1C1C1A"/>
                </a:solidFill>
                <a:latin typeface="Montserrat"/>
                <a:ea typeface="Montserrat"/>
                <a:cs typeface="Montserrat"/>
                <a:sym typeface="Montserrat"/>
              </a:rPr>
              <a:t>Separación selectiva inicial de los residuos procedentes de cada una de las actividades, servicios, procesos o procedimientos realizados en un establecimiento. </a:t>
            </a:r>
          </a:p>
          <a:p>
            <a:pPr algn="just">
              <a:lnSpc>
                <a:spcPts val="1399"/>
              </a:lnSpc>
            </a:pPr>
            <a:endParaRPr lang="en-US" sz="933">
              <a:solidFill>
                <a:srgbClr val="1C1C1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4" name="TextBox 64"/>
          <p:cNvSpPr txBox="1"/>
          <p:nvPr/>
        </p:nvSpPr>
        <p:spPr>
          <a:xfrm>
            <a:off x="8522117" y="3058080"/>
            <a:ext cx="2916476" cy="17800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399"/>
              </a:lnSpc>
            </a:pPr>
            <a:r>
              <a:rPr lang="es-CO" sz="933" noProof="0">
                <a:solidFill>
                  <a:srgbClr val="1C1C1A"/>
                </a:solidFill>
                <a:latin typeface="Montserrat"/>
                <a:ea typeface="Montserrat"/>
                <a:cs typeface="Montserrat"/>
                <a:sym typeface="Montserrat"/>
              </a:rPr>
              <a:t>Es cualquier objeto, material, sustancia, elemento o producto que se encuentra en estado sólido o semisólido, o es un líquido o gas contenido en recipientes o depósitos, cuyo generador descarta, rechaza o entrega porque sus propiedades no permiten usarlo nuevamente en la actividad que lo generó o porque la legislación o la normatividad vigente así lo estipula. </a:t>
            </a:r>
          </a:p>
          <a:p>
            <a:pPr algn="just">
              <a:lnSpc>
                <a:spcPts val="1399"/>
              </a:lnSpc>
            </a:pPr>
            <a:endParaRPr lang="es-CO" sz="933" noProof="0">
              <a:solidFill>
                <a:srgbClr val="1C1C1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5" name="TextBox 65"/>
          <p:cNvSpPr txBox="1"/>
          <p:nvPr/>
        </p:nvSpPr>
        <p:spPr>
          <a:xfrm>
            <a:off x="3016082" y="4320414"/>
            <a:ext cx="506213" cy="433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33"/>
              </a:lnSpc>
            </a:pPr>
            <a:r>
              <a:rPr lang="en-US" sz="2666" b="1" spc="111">
                <a:solidFill>
                  <a:srgbClr val="FFFFFF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03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7805491" y="4769418"/>
            <a:ext cx="506213" cy="433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33"/>
              </a:lnSpc>
            </a:pPr>
            <a:r>
              <a:rPr lang="en-US" sz="2666" b="1" spc="111">
                <a:solidFill>
                  <a:srgbClr val="FFFFFF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07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509234" y="4491898"/>
            <a:ext cx="2030141" cy="221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66"/>
              </a:lnSpc>
              <a:spcBef>
                <a:spcPct val="0"/>
              </a:spcBef>
            </a:pPr>
            <a:r>
              <a:rPr lang="en-US" sz="1333" b="1" err="1">
                <a:solidFill>
                  <a:srgbClr val="725EB1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Etiqueta</a:t>
            </a:r>
            <a:endParaRPr lang="en-US" sz="1333" b="1">
              <a:solidFill>
                <a:srgbClr val="725EB1"/>
              </a:solidFill>
              <a:latin typeface="Montserrat Ultra-Bold"/>
              <a:ea typeface="Montserrat Ultra-Bold"/>
              <a:cs typeface="Montserrat Ultra-Bold"/>
              <a:sym typeface="Montserrat Ultra-Bold"/>
            </a:endParaRPr>
          </a:p>
        </p:txBody>
      </p:sp>
      <p:sp>
        <p:nvSpPr>
          <p:cNvPr id="68" name="TextBox 68"/>
          <p:cNvSpPr txBox="1"/>
          <p:nvPr/>
        </p:nvSpPr>
        <p:spPr>
          <a:xfrm>
            <a:off x="8478800" y="4664544"/>
            <a:ext cx="2775177" cy="465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66"/>
              </a:lnSpc>
              <a:spcBef>
                <a:spcPct val="0"/>
              </a:spcBef>
            </a:pPr>
            <a:r>
              <a:rPr lang="es-CO" sz="1333" b="1" noProof="0">
                <a:solidFill>
                  <a:srgbClr val="FB8A6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Residuo o desecho peligroso </a:t>
            </a:r>
          </a:p>
          <a:p>
            <a:pPr algn="ctr">
              <a:lnSpc>
                <a:spcPts val="1866"/>
              </a:lnSpc>
              <a:spcBef>
                <a:spcPct val="0"/>
              </a:spcBef>
            </a:pPr>
            <a:endParaRPr lang="es-CO" sz="1333" b="1" noProof="0">
              <a:solidFill>
                <a:srgbClr val="FB8A60"/>
              </a:solidFill>
              <a:latin typeface="Montserrat Ultra-Bold"/>
              <a:ea typeface="Montserrat Ultra-Bold"/>
              <a:cs typeface="Montserrat Ultra-Bold"/>
              <a:sym typeface="Montserrat Ultra-Bold"/>
            </a:endParaRPr>
          </a:p>
        </p:txBody>
      </p:sp>
      <p:sp>
        <p:nvSpPr>
          <p:cNvPr id="69" name="TextBox 69"/>
          <p:cNvSpPr txBox="1"/>
          <p:nvPr/>
        </p:nvSpPr>
        <p:spPr>
          <a:xfrm>
            <a:off x="509234" y="4874717"/>
            <a:ext cx="2199120" cy="1241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399"/>
              </a:lnSpc>
            </a:pPr>
            <a:r>
              <a:rPr lang="en-US" sz="933">
                <a:solidFill>
                  <a:srgbClr val="1C1C1A"/>
                </a:solidFill>
                <a:latin typeface="Montserrat"/>
                <a:ea typeface="Montserrat"/>
                <a:cs typeface="Montserrat"/>
                <a:sym typeface="Montserrat"/>
              </a:rPr>
              <a:t>En la gestión interna de residuos corresponde a la información escrita, impresa o gráfica relativa a un residuo en particular, que se adhiere o se imprime en el recipiente, embalaje o envase que contienen los residuos. 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8553400" y="4982709"/>
            <a:ext cx="3169897" cy="12567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399"/>
              </a:lnSpc>
            </a:pPr>
            <a:r>
              <a:rPr lang="es-CO" sz="933" noProof="0">
                <a:solidFill>
                  <a:srgbClr val="1C1C1A"/>
                </a:solidFill>
                <a:latin typeface="Montserrat"/>
                <a:ea typeface="Montserrat"/>
                <a:cs typeface="Montserrat"/>
                <a:sym typeface="Montserrat"/>
              </a:rPr>
              <a:t>Es aquel residuo o desecho que por sus características corrosivas, reactivas, explosivas, tóxicas, inflamables, infecciosas o radiactivas puede causar riesgo o daño para la salud humana y el ambiente. Así mismo, se consideran residuos o desechos peligrosos los envases, empaques y embalajes que hayan estado en contacto con ellos. </a:t>
            </a:r>
          </a:p>
          <a:p>
            <a:pPr algn="just">
              <a:lnSpc>
                <a:spcPts val="1399"/>
              </a:lnSpc>
            </a:pPr>
            <a:endParaRPr lang="es-CO" sz="933" noProof="0">
              <a:solidFill>
                <a:srgbClr val="1C1C1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" name="TextBox 71"/>
          <p:cNvSpPr txBox="1"/>
          <p:nvPr/>
        </p:nvSpPr>
        <p:spPr>
          <a:xfrm>
            <a:off x="4098604" y="1188488"/>
            <a:ext cx="506213" cy="433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33"/>
              </a:lnSpc>
            </a:pPr>
            <a:r>
              <a:rPr lang="en-US" sz="2666" b="1" spc="111">
                <a:solidFill>
                  <a:srgbClr val="FFFFFF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01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340256" y="1105616"/>
            <a:ext cx="3041737" cy="1985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  <a:spcBef>
                <a:spcPct val="0"/>
              </a:spcBef>
            </a:pPr>
            <a:r>
              <a:rPr lang="es-CO" sz="1199" b="1" noProof="0">
                <a:solidFill>
                  <a:srgbClr val="725EB1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Unidad de almacenamiento central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8379203" y="982625"/>
            <a:ext cx="2030141" cy="221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66"/>
              </a:lnSpc>
              <a:spcBef>
                <a:spcPct val="0"/>
              </a:spcBef>
            </a:pPr>
            <a:r>
              <a:rPr lang="es-CO" sz="1333" b="1" noProof="0">
                <a:solidFill>
                  <a:schemeClr val="accent6">
                    <a:lumMod val="75000"/>
                  </a:schemeClr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Gestión externa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340256" y="1418036"/>
            <a:ext cx="3267397" cy="10618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399"/>
              </a:lnSpc>
            </a:pPr>
            <a:r>
              <a:rPr lang="en-US" sz="933">
                <a:solidFill>
                  <a:srgbClr val="1C1C1A"/>
                </a:solidFill>
                <a:latin typeface="Montserrat"/>
                <a:ea typeface="Montserrat"/>
                <a:cs typeface="Montserrat"/>
                <a:sym typeface="Montserrat"/>
              </a:rPr>
              <a:t>Área (delimitada por barrera física, fija, piso y techo) exclusiva y cerrada, localizada al interior del establecimiento, en la que se ubican los contenedores o similares para que el generador almacene temporalmente los residuos mientras son presentados al transportador. 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8291407" y="1258338"/>
            <a:ext cx="2896222" cy="1241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399"/>
              </a:lnSpc>
            </a:pPr>
            <a:r>
              <a:rPr lang="en-US" sz="933">
                <a:solidFill>
                  <a:srgbClr val="1C1C1A"/>
                </a:solidFill>
                <a:latin typeface="Montserrat"/>
                <a:ea typeface="Montserrat"/>
                <a:cs typeface="Montserrat"/>
                <a:sym typeface="Montserrat"/>
              </a:rPr>
              <a:t>Es la acción desarrollada por el gestor de residuos peligrosos que implica la cobertura y planeación de todas las actividades relacionadas con la recolección, almacenamiento, transporte, tratamiento, aprovechamiento y/o disposición final de residuos fuera de las instalaciones del generador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4199352" y="5465325"/>
            <a:ext cx="506213" cy="433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33"/>
              </a:lnSpc>
            </a:pPr>
            <a:r>
              <a:rPr lang="en-US" sz="2666" b="1" spc="111">
                <a:solidFill>
                  <a:srgbClr val="FFFFFF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04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5078461" y="5490670"/>
            <a:ext cx="2030141" cy="221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66"/>
              </a:lnSpc>
              <a:spcBef>
                <a:spcPct val="0"/>
              </a:spcBef>
            </a:pPr>
            <a:r>
              <a:rPr lang="en-US" sz="1333" b="1" err="1">
                <a:solidFill>
                  <a:srgbClr val="FB8A6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Gestión</a:t>
            </a:r>
            <a:r>
              <a:rPr lang="en-US" sz="1333" b="1">
                <a:solidFill>
                  <a:srgbClr val="FB8A6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 interna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4936652" y="5733758"/>
            <a:ext cx="3101219" cy="10618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399"/>
              </a:lnSpc>
            </a:pPr>
            <a:r>
              <a:rPr lang="es-CO" sz="933" noProof="0">
                <a:solidFill>
                  <a:srgbClr val="1C1C1A"/>
                </a:solidFill>
                <a:latin typeface="Montserrat"/>
                <a:ea typeface="Montserrat"/>
                <a:cs typeface="Montserrat"/>
                <a:sym typeface="Montserrat"/>
              </a:rPr>
              <a:t>Es la acción desarrollada por el generador, que implica la cobertura, planeación e implementación de todas las actividades relacionadas con la minimización, generación, segregación, movimiento interno, almacenamiento interno y/o tratamiento de residuos dentro de sus instalaciones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4286827" y="3448947"/>
            <a:ext cx="3262217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36"/>
              </a:lnSpc>
            </a:pPr>
            <a:r>
              <a:rPr lang="es-CO" sz="3713" b="1" noProof="0">
                <a:solidFill>
                  <a:srgbClr val="38AEB6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Definiciones</a:t>
            </a:r>
          </a:p>
        </p:txBody>
      </p:sp>
      <p:sp>
        <p:nvSpPr>
          <p:cNvPr id="80" name="Subtítulo 8">
            <a:extLst>
              <a:ext uri="{FF2B5EF4-FFF2-40B4-BE49-F238E27FC236}">
                <a16:creationId xmlns:a16="http://schemas.microsoft.com/office/drawing/2014/main" id="{13397309-9753-5902-1EC1-4155CA22055E}"/>
              </a:ext>
            </a:extLst>
          </p:cNvPr>
          <p:cNvSpPr txBox="1">
            <a:spLocks/>
          </p:cNvSpPr>
          <p:nvPr/>
        </p:nvSpPr>
        <p:spPr>
          <a:xfrm>
            <a:off x="1393542" y="184535"/>
            <a:ext cx="9506313" cy="1477328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CO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44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Gestión de Residuos Sólidos</a:t>
            </a:r>
            <a:br>
              <a:rPr lang="es-ES" sz="44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</a:br>
            <a:r>
              <a:rPr lang="es-CO" sz="1200" spc="270">
                <a:solidFill>
                  <a:schemeClr val="accent1"/>
                </a:solidFill>
                <a:latin typeface="Aptos"/>
              </a:rPr>
              <a:t>Decreto 780 de2016 y Resolución 591de 2024</a:t>
            </a:r>
            <a:br>
              <a:rPr lang="es-CO" sz="4000"/>
            </a:br>
            <a:endParaRPr lang="es-ES" sz="4400">
              <a:solidFill>
                <a:schemeClr val="accen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1246" y="3535568"/>
            <a:ext cx="1138964" cy="325526"/>
            <a:chOff x="0" y="0"/>
            <a:chExt cx="577578" cy="16507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77578" cy="165077"/>
            </a:xfrm>
            <a:custGeom>
              <a:avLst/>
              <a:gdLst/>
              <a:ahLst/>
              <a:cxnLst/>
              <a:rect l="l" t="t" r="r" b="b"/>
              <a:pathLst>
                <a:path w="577578" h="165077">
                  <a:moveTo>
                    <a:pt x="0" y="0"/>
                  </a:moveTo>
                  <a:lnTo>
                    <a:pt x="577578" y="0"/>
                  </a:lnTo>
                  <a:lnTo>
                    <a:pt x="577578" y="165077"/>
                  </a:lnTo>
                  <a:lnTo>
                    <a:pt x="0" y="165077"/>
                  </a:lnTo>
                  <a:close/>
                </a:path>
              </a:pathLst>
            </a:custGeom>
            <a:solidFill>
              <a:srgbClr val="CED5E6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577578" cy="193652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866"/>
                </a:lnSpc>
              </a:pPr>
              <a:r>
                <a:rPr lang="en-US" sz="1333" b="1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1979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180210" y="3542329"/>
            <a:ext cx="1243261" cy="318765"/>
            <a:chOff x="0" y="0"/>
            <a:chExt cx="599693" cy="15375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99693" cy="153758"/>
            </a:xfrm>
            <a:custGeom>
              <a:avLst/>
              <a:gdLst/>
              <a:ahLst/>
              <a:cxnLst/>
              <a:rect l="l" t="t" r="r" b="b"/>
              <a:pathLst>
                <a:path w="599693" h="153758">
                  <a:moveTo>
                    <a:pt x="0" y="0"/>
                  </a:moveTo>
                  <a:lnTo>
                    <a:pt x="599693" y="0"/>
                  </a:lnTo>
                  <a:lnTo>
                    <a:pt x="599693" y="153758"/>
                  </a:lnTo>
                  <a:lnTo>
                    <a:pt x="0" y="153758"/>
                  </a:lnTo>
                  <a:close/>
                </a:path>
              </a:pathLst>
            </a:custGeom>
            <a:solidFill>
              <a:srgbClr val="979BFF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599693" cy="182333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866"/>
                </a:lnSpc>
              </a:pPr>
              <a:r>
                <a:rPr lang="en-US" sz="1333" b="1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2002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2423471" y="3568052"/>
            <a:ext cx="1206320" cy="318765"/>
            <a:chOff x="0" y="0"/>
            <a:chExt cx="581874" cy="15375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81874" cy="153758"/>
            </a:xfrm>
            <a:custGeom>
              <a:avLst/>
              <a:gdLst/>
              <a:ahLst/>
              <a:cxnLst/>
              <a:rect l="l" t="t" r="r" b="b"/>
              <a:pathLst>
                <a:path w="581874" h="153758">
                  <a:moveTo>
                    <a:pt x="0" y="0"/>
                  </a:moveTo>
                  <a:lnTo>
                    <a:pt x="581874" y="0"/>
                  </a:lnTo>
                  <a:lnTo>
                    <a:pt x="581874" y="153758"/>
                  </a:lnTo>
                  <a:lnTo>
                    <a:pt x="0" y="153758"/>
                  </a:lnTo>
                  <a:close/>
                </a:path>
              </a:pathLst>
            </a:custGeom>
            <a:solidFill>
              <a:srgbClr val="89E2E8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581874" cy="182333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866"/>
                </a:lnSpc>
              </a:pPr>
              <a:r>
                <a:rPr lang="en-US" sz="1333" b="1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2008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5915765" y="3596731"/>
            <a:ext cx="1265315" cy="316110"/>
            <a:chOff x="0" y="0"/>
            <a:chExt cx="610330" cy="15247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10330" cy="152477"/>
            </a:xfrm>
            <a:custGeom>
              <a:avLst/>
              <a:gdLst/>
              <a:ahLst/>
              <a:cxnLst/>
              <a:rect l="l" t="t" r="r" b="b"/>
              <a:pathLst>
                <a:path w="610330" h="152477">
                  <a:moveTo>
                    <a:pt x="0" y="0"/>
                  </a:moveTo>
                  <a:lnTo>
                    <a:pt x="610330" y="0"/>
                  </a:lnTo>
                  <a:lnTo>
                    <a:pt x="610330" y="152477"/>
                  </a:lnTo>
                  <a:lnTo>
                    <a:pt x="0" y="152477"/>
                  </a:lnTo>
                  <a:close/>
                </a:path>
              </a:pathLst>
            </a:custGeom>
            <a:solidFill>
              <a:srgbClr val="ADE466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610330" cy="181052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866"/>
                </a:lnSpc>
              </a:pPr>
              <a:r>
                <a:rPr lang="en-US" sz="1333" b="1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2014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7146643" y="3606384"/>
            <a:ext cx="1329493" cy="316110"/>
            <a:chOff x="0" y="0"/>
            <a:chExt cx="641287" cy="152477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41287" cy="152477"/>
            </a:xfrm>
            <a:custGeom>
              <a:avLst/>
              <a:gdLst/>
              <a:ahLst/>
              <a:cxnLst/>
              <a:rect l="l" t="t" r="r" b="b"/>
              <a:pathLst>
                <a:path w="641287" h="152477">
                  <a:moveTo>
                    <a:pt x="0" y="0"/>
                  </a:moveTo>
                  <a:lnTo>
                    <a:pt x="641287" y="0"/>
                  </a:lnTo>
                  <a:lnTo>
                    <a:pt x="641287" y="152477"/>
                  </a:lnTo>
                  <a:lnTo>
                    <a:pt x="0" y="152477"/>
                  </a:lnTo>
                  <a:close/>
                </a:path>
              </a:pathLst>
            </a:custGeom>
            <a:solidFill>
              <a:srgbClr val="E8E252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28575"/>
              <a:ext cx="641287" cy="181052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866"/>
                </a:lnSpc>
                <a:spcBef>
                  <a:spcPct val="0"/>
                </a:spcBef>
              </a:pPr>
              <a:r>
                <a:rPr lang="en-US" sz="1333" b="1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2015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8319013" y="3553415"/>
            <a:ext cx="1277735" cy="375351"/>
            <a:chOff x="-14910" y="-28575"/>
            <a:chExt cx="542424" cy="181052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527514" cy="152477"/>
            </a:xfrm>
            <a:custGeom>
              <a:avLst/>
              <a:gdLst/>
              <a:ahLst/>
              <a:cxnLst/>
              <a:rect l="l" t="t" r="r" b="b"/>
              <a:pathLst>
                <a:path w="527514" h="152477">
                  <a:moveTo>
                    <a:pt x="0" y="0"/>
                  </a:moveTo>
                  <a:lnTo>
                    <a:pt x="527514" y="0"/>
                  </a:lnTo>
                  <a:lnTo>
                    <a:pt x="527514" y="152477"/>
                  </a:lnTo>
                  <a:lnTo>
                    <a:pt x="0" y="152477"/>
                  </a:lnTo>
                  <a:close/>
                </a:path>
              </a:pathLst>
            </a:custGeom>
            <a:solidFill>
              <a:srgbClr val="FFD308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-14910" y="-28575"/>
              <a:ext cx="542424" cy="181052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866"/>
                </a:lnSpc>
                <a:spcBef>
                  <a:spcPct val="0"/>
                </a:spcBef>
              </a:pPr>
              <a:r>
                <a:rPr lang="en-US" sz="1333" b="1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2016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0781362" y="3650336"/>
            <a:ext cx="1381685" cy="327068"/>
            <a:chOff x="0" y="0"/>
            <a:chExt cx="666463" cy="157763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66463" cy="157763"/>
            </a:xfrm>
            <a:custGeom>
              <a:avLst/>
              <a:gdLst/>
              <a:ahLst/>
              <a:cxnLst/>
              <a:rect l="l" t="t" r="r" b="b"/>
              <a:pathLst>
                <a:path w="666463" h="157763">
                  <a:moveTo>
                    <a:pt x="0" y="0"/>
                  </a:moveTo>
                  <a:lnTo>
                    <a:pt x="666463" y="0"/>
                  </a:lnTo>
                  <a:lnTo>
                    <a:pt x="666463" y="157763"/>
                  </a:lnTo>
                  <a:lnTo>
                    <a:pt x="0" y="157763"/>
                  </a:lnTo>
                  <a:close/>
                </a:path>
              </a:pathLst>
            </a:custGeom>
            <a:solidFill>
              <a:srgbClr val="FFA678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28575"/>
              <a:ext cx="666463" cy="186338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866"/>
                </a:lnSpc>
                <a:spcBef>
                  <a:spcPct val="0"/>
                </a:spcBef>
              </a:pPr>
              <a:r>
                <a:rPr lang="en-US" sz="1333" b="1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2024</a:t>
              </a:r>
            </a:p>
          </p:txBody>
        </p:sp>
      </p:grpSp>
      <p:sp>
        <p:nvSpPr>
          <p:cNvPr id="23" name="AutoShape 23"/>
          <p:cNvSpPr/>
          <p:nvPr/>
        </p:nvSpPr>
        <p:spPr>
          <a:xfrm flipV="1">
            <a:off x="1167510" y="1973586"/>
            <a:ext cx="0" cy="1594466"/>
          </a:xfrm>
          <a:prstGeom prst="line">
            <a:avLst/>
          </a:prstGeom>
          <a:ln w="38100" cap="flat">
            <a:solidFill>
              <a:srgbClr val="CED5E6"/>
            </a:solidFill>
            <a:prstDash val="solid"/>
            <a:headEnd type="none" w="sm" len="sm"/>
            <a:tailEnd type="diamond" w="lg" len="lg"/>
          </a:ln>
        </p:spPr>
        <p:txBody>
          <a:bodyPr/>
          <a:lstStyle/>
          <a:p>
            <a:endParaRPr lang="es-CO" sz="1200"/>
          </a:p>
        </p:txBody>
      </p:sp>
      <p:sp>
        <p:nvSpPr>
          <p:cNvPr id="24" name="AutoShape 24"/>
          <p:cNvSpPr/>
          <p:nvPr/>
        </p:nvSpPr>
        <p:spPr>
          <a:xfrm flipV="1">
            <a:off x="3615896" y="2018190"/>
            <a:ext cx="0" cy="1594466"/>
          </a:xfrm>
          <a:prstGeom prst="line">
            <a:avLst/>
          </a:prstGeom>
          <a:ln w="38100" cap="flat">
            <a:solidFill>
              <a:srgbClr val="89E2E8"/>
            </a:solidFill>
            <a:prstDash val="solid"/>
            <a:headEnd type="none" w="sm" len="sm"/>
            <a:tailEnd type="diamond" w="lg" len="lg"/>
          </a:ln>
        </p:spPr>
        <p:txBody>
          <a:bodyPr/>
          <a:lstStyle/>
          <a:p>
            <a:endParaRPr lang="es-CO" sz="1200"/>
          </a:p>
        </p:txBody>
      </p:sp>
      <p:sp>
        <p:nvSpPr>
          <p:cNvPr id="25" name="AutoShape 25"/>
          <p:cNvSpPr/>
          <p:nvPr/>
        </p:nvSpPr>
        <p:spPr>
          <a:xfrm flipH="1">
            <a:off x="2436171" y="3564812"/>
            <a:ext cx="0" cy="1594466"/>
          </a:xfrm>
          <a:prstGeom prst="line">
            <a:avLst/>
          </a:prstGeom>
          <a:ln w="38100" cap="flat">
            <a:solidFill>
              <a:srgbClr val="979BFF"/>
            </a:solidFill>
            <a:prstDash val="solid"/>
            <a:headEnd type="none" w="sm" len="sm"/>
            <a:tailEnd type="diamond" w="lg" len="lg"/>
          </a:ln>
        </p:spPr>
        <p:txBody>
          <a:bodyPr/>
          <a:lstStyle/>
          <a:p>
            <a:endParaRPr lang="es-CO" sz="1200"/>
          </a:p>
        </p:txBody>
      </p:sp>
      <p:sp>
        <p:nvSpPr>
          <p:cNvPr id="26" name="AutoShape 26"/>
          <p:cNvSpPr/>
          <p:nvPr/>
        </p:nvSpPr>
        <p:spPr>
          <a:xfrm>
            <a:off x="7160932" y="3621084"/>
            <a:ext cx="0" cy="1594466"/>
          </a:xfrm>
          <a:prstGeom prst="line">
            <a:avLst/>
          </a:prstGeom>
          <a:ln w="38100" cap="flat">
            <a:solidFill>
              <a:srgbClr val="ADE466"/>
            </a:solidFill>
            <a:prstDash val="solid"/>
            <a:headEnd type="none" w="sm" len="sm"/>
            <a:tailEnd type="diamond" w="lg" len="lg"/>
          </a:ln>
        </p:spPr>
        <p:txBody>
          <a:bodyPr/>
          <a:lstStyle/>
          <a:p>
            <a:endParaRPr lang="es-CO" sz="1200"/>
          </a:p>
        </p:txBody>
      </p:sp>
      <p:sp>
        <p:nvSpPr>
          <p:cNvPr id="27" name="AutoShape 27"/>
          <p:cNvSpPr/>
          <p:nvPr/>
        </p:nvSpPr>
        <p:spPr>
          <a:xfrm flipV="1">
            <a:off x="8490425" y="2055871"/>
            <a:ext cx="0" cy="1594466"/>
          </a:xfrm>
          <a:prstGeom prst="line">
            <a:avLst/>
          </a:prstGeom>
          <a:ln w="38100" cap="flat">
            <a:solidFill>
              <a:srgbClr val="E8E252"/>
            </a:solidFill>
            <a:prstDash val="solid"/>
            <a:headEnd type="none" w="sm" len="sm"/>
            <a:tailEnd type="diamond" w="lg" len="lg"/>
          </a:ln>
        </p:spPr>
        <p:txBody>
          <a:bodyPr/>
          <a:lstStyle/>
          <a:p>
            <a:endParaRPr lang="es-CO" sz="1200"/>
          </a:p>
        </p:txBody>
      </p:sp>
      <p:sp>
        <p:nvSpPr>
          <p:cNvPr id="28" name="AutoShape 28"/>
          <p:cNvSpPr/>
          <p:nvPr/>
        </p:nvSpPr>
        <p:spPr>
          <a:xfrm>
            <a:off x="9584047" y="3625614"/>
            <a:ext cx="0" cy="1594466"/>
          </a:xfrm>
          <a:prstGeom prst="line">
            <a:avLst/>
          </a:prstGeom>
          <a:ln w="38100" cap="flat">
            <a:solidFill>
              <a:srgbClr val="FFD308"/>
            </a:solidFill>
            <a:prstDash val="solid"/>
            <a:headEnd type="none" w="sm" len="sm"/>
            <a:tailEnd type="diamond" w="lg" len="lg"/>
          </a:ln>
        </p:spPr>
        <p:txBody>
          <a:bodyPr/>
          <a:lstStyle/>
          <a:p>
            <a:endParaRPr lang="es-CO" sz="1200"/>
          </a:p>
        </p:txBody>
      </p:sp>
      <p:sp>
        <p:nvSpPr>
          <p:cNvPr id="29" name="AutoShape 29"/>
          <p:cNvSpPr/>
          <p:nvPr/>
        </p:nvSpPr>
        <p:spPr>
          <a:xfrm>
            <a:off x="12159548" y="3670053"/>
            <a:ext cx="0" cy="1594466"/>
          </a:xfrm>
          <a:prstGeom prst="line">
            <a:avLst/>
          </a:prstGeom>
          <a:ln w="38100" cap="flat">
            <a:solidFill>
              <a:srgbClr val="FFA678"/>
            </a:solidFill>
            <a:prstDash val="solid"/>
            <a:headEnd type="none" w="sm" len="sm"/>
            <a:tailEnd type="diamond" w="lg" len="lg"/>
          </a:ln>
        </p:spPr>
        <p:txBody>
          <a:bodyPr/>
          <a:lstStyle/>
          <a:p>
            <a:endParaRPr lang="es-CO" sz="1200"/>
          </a:p>
        </p:txBody>
      </p:sp>
      <p:grpSp>
        <p:nvGrpSpPr>
          <p:cNvPr id="30" name="Group 30"/>
          <p:cNvGrpSpPr/>
          <p:nvPr/>
        </p:nvGrpSpPr>
        <p:grpSpPr>
          <a:xfrm>
            <a:off x="1351934" y="2310212"/>
            <a:ext cx="886386" cy="886386"/>
            <a:chOff x="0" y="0"/>
            <a:chExt cx="812800" cy="8128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79BFF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2541448" y="4286996"/>
            <a:ext cx="833342" cy="833342"/>
            <a:chOff x="0" y="0"/>
            <a:chExt cx="812800" cy="8128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89E2E8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5927547" y="2723253"/>
            <a:ext cx="711877" cy="711877"/>
            <a:chOff x="0" y="0"/>
            <a:chExt cx="812800" cy="8128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ADE466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11120748" y="2385559"/>
            <a:ext cx="815795" cy="815795"/>
            <a:chOff x="0" y="0"/>
            <a:chExt cx="812800" cy="8128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DDB3E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9704698" y="4823337"/>
            <a:ext cx="671881" cy="671881"/>
            <a:chOff x="0" y="0"/>
            <a:chExt cx="812800" cy="8128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A678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7172526" y="4763531"/>
            <a:ext cx="701754" cy="701754"/>
            <a:chOff x="0" y="0"/>
            <a:chExt cx="812800" cy="81280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8E252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20847" y="4273677"/>
            <a:ext cx="931391" cy="931391"/>
            <a:chOff x="0" y="0"/>
            <a:chExt cx="812800" cy="8128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CED5E6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sp>
        <p:nvSpPr>
          <p:cNvPr id="51" name="Freeform 51"/>
          <p:cNvSpPr/>
          <p:nvPr/>
        </p:nvSpPr>
        <p:spPr>
          <a:xfrm>
            <a:off x="1527389" y="2427521"/>
            <a:ext cx="553807" cy="702132"/>
          </a:xfrm>
          <a:custGeom>
            <a:avLst/>
            <a:gdLst/>
            <a:ahLst/>
            <a:cxnLst/>
            <a:rect l="l" t="t" r="r" b="b"/>
            <a:pathLst>
              <a:path w="830710" h="1053198">
                <a:moveTo>
                  <a:pt x="0" y="0"/>
                </a:moveTo>
                <a:lnTo>
                  <a:pt x="830709" y="0"/>
                </a:lnTo>
                <a:lnTo>
                  <a:pt x="830709" y="1053197"/>
                </a:lnTo>
                <a:lnTo>
                  <a:pt x="0" y="105319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52" name="Freeform 52"/>
          <p:cNvSpPr/>
          <p:nvPr/>
        </p:nvSpPr>
        <p:spPr>
          <a:xfrm>
            <a:off x="6068882" y="2831659"/>
            <a:ext cx="505925" cy="472810"/>
          </a:xfrm>
          <a:custGeom>
            <a:avLst/>
            <a:gdLst/>
            <a:ahLst/>
            <a:cxnLst/>
            <a:rect l="l" t="t" r="r" b="b"/>
            <a:pathLst>
              <a:path w="758887" h="709215">
                <a:moveTo>
                  <a:pt x="0" y="0"/>
                </a:moveTo>
                <a:lnTo>
                  <a:pt x="758887" y="0"/>
                </a:lnTo>
                <a:lnTo>
                  <a:pt x="758887" y="709215"/>
                </a:lnTo>
                <a:lnTo>
                  <a:pt x="0" y="70921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53" name="Freeform 53"/>
          <p:cNvSpPr/>
          <p:nvPr/>
        </p:nvSpPr>
        <p:spPr>
          <a:xfrm>
            <a:off x="9921165" y="4941685"/>
            <a:ext cx="311932" cy="516755"/>
          </a:xfrm>
          <a:custGeom>
            <a:avLst/>
            <a:gdLst/>
            <a:ahLst/>
            <a:cxnLst/>
            <a:rect l="l" t="t" r="r" b="b"/>
            <a:pathLst>
              <a:path w="467898" h="775133">
                <a:moveTo>
                  <a:pt x="0" y="0"/>
                </a:moveTo>
                <a:lnTo>
                  <a:pt x="467898" y="0"/>
                </a:lnTo>
                <a:lnTo>
                  <a:pt x="467898" y="775133"/>
                </a:lnTo>
                <a:lnTo>
                  <a:pt x="0" y="77513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54" name="Freeform 54"/>
          <p:cNvSpPr/>
          <p:nvPr/>
        </p:nvSpPr>
        <p:spPr>
          <a:xfrm>
            <a:off x="2744896" y="4408461"/>
            <a:ext cx="426446" cy="615604"/>
          </a:xfrm>
          <a:custGeom>
            <a:avLst/>
            <a:gdLst/>
            <a:ahLst/>
            <a:cxnLst/>
            <a:rect l="l" t="t" r="r" b="b"/>
            <a:pathLst>
              <a:path w="639669" h="923406">
                <a:moveTo>
                  <a:pt x="0" y="0"/>
                </a:moveTo>
                <a:lnTo>
                  <a:pt x="639669" y="0"/>
                </a:lnTo>
                <a:lnTo>
                  <a:pt x="639669" y="923406"/>
                </a:lnTo>
                <a:lnTo>
                  <a:pt x="0" y="92340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55" name="Freeform 55"/>
          <p:cNvSpPr/>
          <p:nvPr/>
        </p:nvSpPr>
        <p:spPr>
          <a:xfrm>
            <a:off x="7312233" y="4897185"/>
            <a:ext cx="479025" cy="479025"/>
          </a:xfrm>
          <a:custGeom>
            <a:avLst/>
            <a:gdLst/>
            <a:ahLst/>
            <a:cxnLst/>
            <a:rect l="l" t="t" r="r" b="b"/>
            <a:pathLst>
              <a:path w="718537" h="718537">
                <a:moveTo>
                  <a:pt x="0" y="0"/>
                </a:moveTo>
                <a:lnTo>
                  <a:pt x="718537" y="0"/>
                </a:lnTo>
                <a:lnTo>
                  <a:pt x="718537" y="718537"/>
                </a:lnTo>
                <a:lnTo>
                  <a:pt x="0" y="71853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56" name="Freeform 56"/>
          <p:cNvSpPr/>
          <p:nvPr/>
        </p:nvSpPr>
        <p:spPr>
          <a:xfrm>
            <a:off x="11315422" y="2529106"/>
            <a:ext cx="426446" cy="615604"/>
          </a:xfrm>
          <a:custGeom>
            <a:avLst/>
            <a:gdLst/>
            <a:ahLst/>
            <a:cxnLst/>
            <a:rect l="l" t="t" r="r" b="b"/>
            <a:pathLst>
              <a:path w="639669" h="923406">
                <a:moveTo>
                  <a:pt x="0" y="0"/>
                </a:moveTo>
                <a:lnTo>
                  <a:pt x="639669" y="0"/>
                </a:lnTo>
                <a:lnTo>
                  <a:pt x="639669" y="923406"/>
                </a:lnTo>
                <a:lnTo>
                  <a:pt x="0" y="92340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57" name="Freeform 57"/>
          <p:cNvSpPr/>
          <p:nvPr/>
        </p:nvSpPr>
        <p:spPr>
          <a:xfrm>
            <a:off x="273320" y="4436326"/>
            <a:ext cx="426446" cy="615604"/>
          </a:xfrm>
          <a:custGeom>
            <a:avLst/>
            <a:gdLst/>
            <a:ahLst/>
            <a:cxnLst/>
            <a:rect l="l" t="t" r="r" b="b"/>
            <a:pathLst>
              <a:path w="639669" h="923406">
                <a:moveTo>
                  <a:pt x="0" y="0"/>
                </a:moveTo>
                <a:lnTo>
                  <a:pt x="639668" y="0"/>
                </a:lnTo>
                <a:lnTo>
                  <a:pt x="639668" y="923407"/>
                </a:lnTo>
                <a:lnTo>
                  <a:pt x="0" y="92340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grpSp>
        <p:nvGrpSpPr>
          <p:cNvPr id="58" name="Group 58"/>
          <p:cNvGrpSpPr/>
          <p:nvPr/>
        </p:nvGrpSpPr>
        <p:grpSpPr>
          <a:xfrm>
            <a:off x="4752741" y="3582604"/>
            <a:ext cx="1156675" cy="316110"/>
            <a:chOff x="0" y="0"/>
            <a:chExt cx="557928" cy="152477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557928" cy="152477"/>
            </a:xfrm>
            <a:custGeom>
              <a:avLst/>
              <a:gdLst/>
              <a:ahLst/>
              <a:cxnLst/>
              <a:rect l="l" t="t" r="r" b="b"/>
              <a:pathLst>
                <a:path w="557928" h="152477">
                  <a:moveTo>
                    <a:pt x="0" y="0"/>
                  </a:moveTo>
                  <a:lnTo>
                    <a:pt x="557928" y="0"/>
                  </a:lnTo>
                  <a:lnTo>
                    <a:pt x="557928" y="152477"/>
                  </a:lnTo>
                  <a:lnTo>
                    <a:pt x="0" y="152477"/>
                  </a:lnTo>
                  <a:close/>
                </a:path>
              </a:pathLst>
            </a:custGeom>
            <a:solidFill>
              <a:srgbClr val="EA8E11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0" y="-28575"/>
              <a:ext cx="557928" cy="181052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866"/>
                </a:lnSpc>
              </a:pPr>
              <a:r>
                <a:rPr lang="en-US" sz="1333" b="1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2013</a:t>
              </a:r>
            </a:p>
          </p:txBody>
        </p:sp>
      </p:grpSp>
      <p:sp>
        <p:nvSpPr>
          <p:cNvPr id="61" name="AutoShape 61"/>
          <p:cNvSpPr/>
          <p:nvPr/>
        </p:nvSpPr>
        <p:spPr>
          <a:xfrm flipV="1">
            <a:off x="5896715" y="2002265"/>
            <a:ext cx="0" cy="1594466"/>
          </a:xfrm>
          <a:prstGeom prst="line">
            <a:avLst/>
          </a:prstGeom>
          <a:ln w="38100" cap="flat">
            <a:solidFill>
              <a:srgbClr val="EA8E11"/>
            </a:solidFill>
            <a:prstDash val="solid"/>
            <a:headEnd type="none" w="sm" len="sm"/>
            <a:tailEnd type="diamond" w="lg" len="lg"/>
          </a:ln>
        </p:spPr>
        <p:txBody>
          <a:bodyPr/>
          <a:lstStyle/>
          <a:p>
            <a:endParaRPr lang="es-CO" sz="1200"/>
          </a:p>
        </p:txBody>
      </p:sp>
      <p:grpSp>
        <p:nvGrpSpPr>
          <p:cNvPr id="62" name="Group 62"/>
          <p:cNvGrpSpPr/>
          <p:nvPr/>
        </p:nvGrpSpPr>
        <p:grpSpPr>
          <a:xfrm>
            <a:off x="3629791" y="3582604"/>
            <a:ext cx="1118263" cy="316110"/>
            <a:chOff x="0" y="0"/>
            <a:chExt cx="539399" cy="152477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539399" cy="152477"/>
            </a:xfrm>
            <a:custGeom>
              <a:avLst/>
              <a:gdLst/>
              <a:ahLst/>
              <a:cxnLst/>
              <a:rect l="l" t="t" r="r" b="b"/>
              <a:pathLst>
                <a:path w="539399" h="152477">
                  <a:moveTo>
                    <a:pt x="0" y="0"/>
                  </a:moveTo>
                  <a:lnTo>
                    <a:pt x="539399" y="0"/>
                  </a:lnTo>
                  <a:lnTo>
                    <a:pt x="539399" y="152477"/>
                  </a:lnTo>
                  <a:lnTo>
                    <a:pt x="0" y="152477"/>
                  </a:lnTo>
                  <a:close/>
                </a:path>
              </a:pathLst>
            </a:custGeom>
            <a:solidFill>
              <a:srgbClr val="E46671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64" name="TextBox 64"/>
            <p:cNvSpPr txBox="1"/>
            <p:nvPr/>
          </p:nvSpPr>
          <p:spPr>
            <a:xfrm>
              <a:off x="0" y="-28575"/>
              <a:ext cx="539399" cy="181052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866"/>
                </a:lnSpc>
              </a:pPr>
              <a:r>
                <a:rPr lang="en-US" sz="1333" b="1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2009</a:t>
              </a:r>
            </a:p>
          </p:txBody>
        </p:sp>
      </p:grpSp>
      <p:sp>
        <p:nvSpPr>
          <p:cNvPr id="65" name="AutoShape 65"/>
          <p:cNvSpPr/>
          <p:nvPr/>
        </p:nvSpPr>
        <p:spPr>
          <a:xfrm flipH="1">
            <a:off x="4737167" y="3582604"/>
            <a:ext cx="0" cy="1594466"/>
          </a:xfrm>
          <a:prstGeom prst="line">
            <a:avLst/>
          </a:prstGeom>
          <a:ln w="38100" cap="flat">
            <a:solidFill>
              <a:srgbClr val="E46671"/>
            </a:solidFill>
            <a:prstDash val="solid"/>
            <a:headEnd type="none" w="sm" len="sm"/>
            <a:tailEnd type="diamond" w="lg" len="lg"/>
          </a:ln>
        </p:spPr>
        <p:txBody>
          <a:bodyPr/>
          <a:lstStyle/>
          <a:p>
            <a:endParaRPr lang="es-CO" sz="1200"/>
          </a:p>
        </p:txBody>
      </p:sp>
      <p:grpSp>
        <p:nvGrpSpPr>
          <p:cNvPr id="66" name="Group 66"/>
          <p:cNvGrpSpPr/>
          <p:nvPr/>
        </p:nvGrpSpPr>
        <p:grpSpPr>
          <a:xfrm>
            <a:off x="9595325" y="3625613"/>
            <a:ext cx="1186036" cy="327068"/>
            <a:chOff x="0" y="0"/>
            <a:chExt cx="572090" cy="157763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572090" cy="157763"/>
            </a:xfrm>
            <a:custGeom>
              <a:avLst/>
              <a:gdLst/>
              <a:ahLst/>
              <a:cxnLst/>
              <a:rect l="l" t="t" r="r" b="b"/>
              <a:pathLst>
                <a:path w="572090" h="157763">
                  <a:moveTo>
                    <a:pt x="0" y="0"/>
                  </a:moveTo>
                  <a:lnTo>
                    <a:pt x="572090" y="0"/>
                  </a:lnTo>
                  <a:lnTo>
                    <a:pt x="572090" y="157763"/>
                  </a:lnTo>
                  <a:lnTo>
                    <a:pt x="0" y="157763"/>
                  </a:lnTo>
                  <a:close/>
                </a:path>
              </a:pathLst>
            </a:custGeom>
            <a:solidFill>
              <a:srgbClr val="CED5E6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0" y="-28575"/>
              <a:ext cx="572090" cy="186338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866"/>
                </a:lnSpc>
                <a:spcBef>
                  <a:spcPct val="0"/>
                </a:spcBef>
              </a:pPr>
              <a:r>
                <a:rPr lang="en-US" sz="1333" b="1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2019</a:t>
              </a:r>
            </a:p>
          </p:txBody>
        </p:sp>
      </p:grpSp>
      <p:sp>
        <p:nvSpPr>
          <p:cNvPr id="69" name="AutoShape 69"/>
          <p:cNvSpPr/>
          <p:nvPr/>
        </p:nvSpPr>
        <p:spPr>
          <a:xfrm flipV="1">
            <a:off x="10758797" y="2071635"/>
            <a:ext cx="0" cy="1594466"/>
          </a:xfrm>
          <a:prstGeom prst="line">
            <a:avLst/>
          </a:prstGeom>
          <a:ln w="38100" cap="flat">
            <a:solidFill>
              <a:srgbClr val="CED5E6"/>
            </a:solidFill>
            <a:prstDash val="solid"/>
            <a:headEnd type="none" w="sm" len="sm"/>
            <a:tailEnd type="diamond" w="lg" len="lg"/>
          </a:ln>
        </p:spPr>
        <p:txBody>
          <a:bodyPr/>
          <a:lstStyle/>
          <a:p>
            <a:endParaRPr lang="es-CO" sz="1200"/>
          </a:p>
        </p:txBody>
      </p:sp>
      <p:grpSp>
        <p:nvGrpSpPr>
          <p:cNvPr id="70" name="Group 70"/>
          <p:cNvGrpSpPr/>
          <p:nvPr/>
        </p:nvGrpSpPr>
        <p:grpSpPr>
          <a:xfrm>
            <a:off x="3763142" y="1585594"/>
            <a:ext cx="833342" cy="833342"/>
            <a:chOff x="0" y="0"/>
            <a:chExt cx="812800" cy="81280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A8E11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72" name="TextBox 7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sp>
        <p:nvSpPr>
          <p:cNvPr id="73" name="Freeform 73"/>
          <p:cNvSpPr/>
          <p:nvPr/>
        </p:nvSpPr>
        <p:spPr>
          <a:xfrm>
            <a:off x="3911429" y="1742836"/>
            <a:ext cx="611503" cy="490731"/>
          </a:xfrm>
          <a:custGeom>
            <a:avLst/>
            <a:gdLst/>
            <a:ahLst/>
            <a:cxnLst/>
            <a:rect l="l" t="t" r="r" b="b"/>
            <a:pathLst>
              <a:path w="917254" h="736096">
                <a:moveTo>
                  <a:pt x="0" y="0"/>
                </a:moveTo>
                <a:lnTo>
                  <a:pt x="917254" y="0"/>
                </a:lnTo>
                <a:lnTo>
                  <a:pt x="917254" y="736097"/>
                </a:lnTo>
                <a:lnTo>
                  <a:pt x="0" y="73609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74" name="TextBox 74"/>
          <p:cNvSpPr txBox="1"/>
          <p:nvPr/>
        </p:nvSpPr>
        <p:spPr>
          <a:xfrm>
            <a:off x="-46170" y="2156137"/>
            <a:ext cx="1119583" cy="596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577"/>
              </a:lnSpc>
            </a:pPr>
            <a:r>
              <a:rPr lang="en-US" sz="103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 la cual se dictan medidas sanitarias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184639" y="1909798"/>
            <a:ext cx="836821" cy="228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57"/>
              </a:lnSpc>
            </a:pPr>
            <a:r>
              <a:rPr lang="en-US" sz="1451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Ley 9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5739713" y="4320087"/>
            <a:ext cx="1378137" cy="1329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491"/>
              </a:lnSpc>
            </a:pPr>
            <a:r>
              <a:rPr lang="en-US" sz="974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 el cual se reglamenta la gestión integral de los residuos generados en la atención en salud y otras actividades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5715067" y="4036714"/>
            <a:ext cx="1294832" cy="2051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682"/>
              </a:lnSpc>
            </a:pPr>
            <a:r>
              <a:rPr lang="en-US" sz="1314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Decreto 351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7082672" y="2851553"/>
            <a:ext cx="1277736" cy="391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577"/>
              </a:lnSpc>
            </a:pPr>
            <a:r>
              <a:rPr lang="en-US" sz="103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Sector </a:t>
            </a:r>
            <a:r>
              <a:rPr lang="en-US" sz="1031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Vivienda</a:t>
            </a:r>
            <a:r>
              <a:rPr lang="en-US" sz="103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Ciudad y </a:t>
            </a:r>
            <a:r>
              <a:rPr lang="en-US" sz="1031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Territorio</a:t>
            </a:r>
            <a:r>
              <a:rPr lang="en-US" sz="103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.​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6719311" y="2708386"/>
            <a:ext cx="1723639" cy="2051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682"/>
              </a:lnSpc>
            </a:pPr>
            <a:r>
              <a:rPr lang="en-US" sz="1314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Decreto Único 1077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7117849" y="3402294"/>
            <a:ext cx="1277736" cy="151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261"/>
              </a:lnSpc>
            </a:pPr>
            <a:r>
              <a:rPr lang="en-US" sz="82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Sector Transporte.​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6560490" y="3254478"/>
            <a:ext cx="1835095" cy="2051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682"/>
              </a:lnSpc>
            </a:pPr>
            <a:r>
              <a:rPr lang="en-US" sz="1314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Decreto Único 1079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2238321" y="2109402"/>
            <a:ext cx="1391471" cy="13299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25"/>
              </a:lnSpc>
            </a:pPr>
            <a:r>
              <a:rPr lang="en-US" sz="997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Normas prohibitivas en materia ambiental referentes a los residuos y desechos peligrosos​</a:t>
            </a:r>
          </a:p>
          <a:p>
            <a:pPr algn="just">
              <a:lnSpc>
                <a:spcPts val="1525"/>
              </a:lnSpc>
            </a:pPr>
            <a:r>
              <a:rPr lang="en-US" sz="997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​</a:t>
            </a:r>
          </a:p>
          <a:p>
            <a:pPr algn="just">
              <a:lnSpc>
                <a:spcPts val="1525"/>
              </a:lnSpc>
            </a:pPr>
            <a:endParaRPr lang="en-US" sz="997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" name="TextBox 83"/>
          <p:cNvSpPr txBox="1"/>
          <p:nvPr/>
        </p:nvSpPr>
        <p:spPr>
          <a:xfrm>
            <a:off x="2238320" y="1960886"/>
            <a:ext cx="1294832" cy="2051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682"/>
              </a:lnSpc>
            </a:pPr>
            <a:r>
              <a:rPr lang="en-US" sz="1314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Ley 1252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1167510" y="4362214"/>
            <a:ext cx="1170721" cy="21159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22"/>
              </a:lnSpc>
            </a:pPr>
            <a:r>
              <a:rPr lang="en-US" sz="995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Adopta</a:t>
            </a:r>
            <a:r>
              <a:rPr lang="en-US" sz="99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Manual de </a:t>
            </a:r>
            <a:r>
              <a:rPr lang="en-US" sz="995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Procedimientos</a:t>
            </a:r>
            <a:r>
              <a:rPr lang="en-US" sz="99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la </a:t>
            </a:r>
            <a:r>
              <a:rPr lang="en-US" sz="995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gestión</a:t>
            </a:r>
            <a:r>
              <a:rPr lang="en-US" sz="99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integral de </a:t>
            </a:r>
            <a:r>
              <a:rPr lang="en-US" sz="995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99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995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residuos</a:t>
            </a:r>
            <a:r>
              <a:rPr lang="en-US" sz="99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995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hospitalarios</a:t>
            </a:r>
            <a:r>
              <a:rPr lang="en-US" sz="99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  <a:p>
            <a:pPr algn="just">
              <a:lnSpc>
                <a:spcPts val="1522"/>
              </a:lnSpc>
            </a:pPr>
            <a:endParaRPr lang="en-US" sz="99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just">
              <a:lnSpc>
                <a:spcPts val="1522"/>
              </a:lnSpc>
            </a:pPr>
            <a:r>
              <a:rPr lang="en-US" sz="995" b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Circular 047 de 2006</a:t>
            </a:r>
            <a:r>
              <a:rPr lang="en-US" sz="99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​.</a:t>
            </a:r>
          </a:p>
          <a:p>
            <a:pPr algn="just">
              <a:lnSpc>
                <a:spcPts val="1522"/>
              </a:lnSpc>
            </a:pPr>
            <a:r>
              <a:rPr lang="en-US" sz="99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PGIRS </a:t>
            </a:r>
            <a:r>
              <a:rPr lang="en-US" sz="995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Profesionales</a:t>
            </a:r>
            <a:r>
              <a:rPr lang="en-US" sz="99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995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independientes</a:t>
            </a:r>
            <a:endParaRPr lang="en-US" sz="99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5" name="TextBox 85"/>
          <p:cNvSpPr txBox="1"/>
          <p:nvPr/>
        </p:nvSpPr>
        <p:spPr>
          <a:xfrm>
            <a:off x="863536" y="3975717"/>
            <a:ext cx="1450637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682"/>
              </a:lnSpc>
            </a:pPr>
            <a:r>
              <a:rPr lang="en-US" sz="1314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Resolución</a:t>
            </a:r>
          </a:p>
          <a:p>
            <a:pPr algn="r">
              <a:lnSpc>
                <a:spcPts val="1682"/>
              </a:lnSpc>
            </a:pPr>
            <a:r>
              <a:rPr lang="en-US" sz="1314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1164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8031390" y="4434037"/>
            <a:ext cx="1435716" cy="1007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77"/>
              </a:lnSpc>
            </a:pPr>
            <a:r>
              <a:rPr lang="en-US" sz="103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Gestión integral de los residuos generados en la atención en salud y otras actividades. ​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7914449" y="3984041"/>
            <a:ext cx="1669599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682"/>
              </a:lnSpc>
            </a:pPr>
            <a:r>
              <a:rPr lang="en-US" sz="1314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Decreto Único </a:t>
            </a:r>
          </a:p>
          <a:p>
            <a:pPr algn="r">
              <a:lnSpc>
                <a:spcPts val="1682"/>
              </a:lnSpc>
            </a:pPr>
            <a:r>
              <a:rPr lang="en-US" sz="1314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780 </a:t>
            </a:r>
          </a:p>
        </p:txBody>
      </p:sp>
      <p:sp>
        <p:nvSpPr>
          <p:cNvPr id="88" name="TextBox 88"/>
          <p:cNvSpPr txBox="1"/>
          <p:nvPr/>
        </p:nvSpPr>
        <p:spPr>
          <a:xfrm>
            <a:off x="6673634" y="1730136"/>
            <a:ext cx="1756222" cy="2051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682"/>
              </a:lnSpc>
            </a:pPr>
            <a:r>
              <a:rPr lang="en-US" sz="1314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Decreto Único 1076</a:t>
            </a:r>
          </a:p>
        </p:txBody>
      </p:sp>
      <p:sp>
        <p:nvSpPr>
          <p:cNvPr id="89" name="TextBox 89"/>
          <p:cNvSpPr txBox="1"/>
          <p:nvPr/>
        </p:nvSpPr>
        <p:spPr>
          <a:xfrm>
            <a:off x="6417415" y="1912936"/>
            <a:ext cx="1944272" cy="8019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67"/>
              </a:lnSpc>
            </a:pPr>
            <a:r>
              <a:rPr lang="en-US" sz="102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Sector Ambiente y Desarrollo Sostenible. Otros residuos peligrosos de origen administrativo.​</a:t>
            </a:r>
          </a:p>
        </p:txBody>
      </p:sp>
      <p:sp>
        <p:nvSpPr>
          <p:cNvPr id="90" name="TextBox 90"/>
          <p:cNvSpPr txBox="1"/>
          <p:nvPr/>
        </p:nvSpPr>
        <p:spPr>
          <a:xfrm>
            <a:off x="10560950" y="4303633"/>
            <a:ext cx="1435716" cy="1007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77"/>
              </a:lnSpc>
            </a:pPr>
            <a:r>
              <a:rPr lang="en-US" sz="103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Manual de Procedimientos para la gestión integral de los residuos hospitalarios.​</a:t>
            </a:r>
          </a:p>
        </p:txBody>
      </p:sp>
      <p:sp>
        <p:nvSpPr>
          <p:cNvPr id="91" name="TextBox 91"/>
          <p:cNvSpPr txBox="1"/>
          <p:nvPr/>
        </p:nvSpPr>
        <p:spPr>
          <a:xfrm>
            <a:off x="10710382" y="4028300"/>
            <a:ext cx="1294832" cy="2051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682"/>
              </a:lnSpc>
            </a:pPr>
            <a:r>
              <a:rPr lang="en-US" sz="1314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Resolución 591</a:t>
            </a:r>
          </a:p>
        </p:txBody>
      </p:sp>
      <p:sp>
        <p:nvSpPr>
          <p:cNvPr id="92" name="TextBox 92"/>
          <p:cNvSpPr txBox="1"/>
          <p:nvPr/>
        </p:nvSpPr>
        <p:spPr>
          <a:xfrm>
            <a:off x="3390117" y="4048837"/>
            <a:ext cx="1243618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682"/>
              </a:lnSpc>
            </a:pPr>
            <a:r>
              <a:rPr lang="en-US" sz="1314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Resolución</a:t>
            </a:r>
          </a:p>
          <a:p>
            <a:pPr algn="r">
              <a:lnSpc>
                <a:spcPts val="1682"/>
              </a:lnSpc>
            </a:pPr>
            <a:r>
              <a:rPr lang="en-US" sz="1314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482</a:t>
            </a:r>
          </a:p>
        </p:txBody>
      </p:sp>
      <p:sp>
        <p:nvSpPr>
          <p:cNvPr id="93" name="TextBox 93"/>
          <p:cNvSpPr txBox="1"/>
          <p:nvPr/>
        </p:nvSpPr>
        <p:spPr>
          <a:xfrm>
            <a:off x="3629792" y="4463814"/>
            <a:ext cx="1107375" cy="1757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22"/>
              </a:lnSpc>
            </a:pPr>
            <a:r>
              <a:rPr lang="en-US" sz="99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Bolsas de Suero</a:t>
            </a:r>
          </a:p>
        </p:txBody>
      </p:sp>
      <p:sp>
        <p:nvSpPr>
          <p:cNvPr id="94" name="TextBox 94"/>
          <p:cNvSpPr txBox="1"/>
          <p:nvPr/>
        </p:nvSpPr>
        <p:spPr>
          <a:xfrm>
            <a:off x="3374790" y="4718248"/>
            <a:ext cx="1243618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682"/>
              </a:lnSpc>
            </a:pPr>
            <a:r>
              <a:rPr lang="en-US" sz="1314" b="1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Resolución</a:t>
            </a:r>
          </a:p>
          <a:p>
            <a:pPr algn="r">
              <a:lnSpc>
                <a:spcPts val="1682"/>
              </a:lnSpc>
            </a:pPr>
            <a:r>
              <a:rPr lang="en-US" sz="1300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371</a:t>
            </a:r>
            <a:endParaRPr lang="en-US" sz="1300" b="1">
              <a:solidFill>
                <a:srgbClr val="000000"/>
              </a:solidFill>
              <a:latin typeface="Montserrat Bold"/>
              <a:ea typeface="Montserrat Bold"/>
              <a:cs typeface="Montserrat Bold"/>
            </a:endParaRPr>
          </a:p>
        </p:txBody>
      </p:sp>
      <p:sp>
        <p:nvSpPr>
          <p:cNvPr id="95" name="TextBox 95"/>
          <p:cNvSpPr txBox="1"/>
          <p:nvPr/>
        </p:nvSpPr>
        <p:spPr>
          <a:xfrm>
            <a:off x="3533152" y="5135283"/>
            <a:ext cx="1100583" cy="560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522"/>
              </a:lnSpc>
            </a:pPr>
            <a:r>
              <a:rPr lang="en-US" sz="995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Devolución</a:t>
            </a:r>
            <a:r>
              <a:rPr lang="en-US" sz="99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995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productos</a:t>
            </a:r>
            <a:r>
              <a:rPr lang="en-US" sz="99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995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consumo</a:t>
            </a:r>
            <a:endParaRPr lang="en-US" sz="99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" name="TextBox 96"/>
          <p:cNvSpPr txBox="1"/>
          <p:nvPr/>
        </p:nvSpPr>
        <p:spPr>
          <a:xfrm>
            <a:off x="4369879" y="2144916"/>
            <a:ext cx="1450637" cy="2051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682"/>
              </a:lnSpc>
            </a:pPr>
            <a:r>
              <a:rPr lang="en-US" sz="1314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Ley 1672</a:t>
            </a:r>
          </a:p>
        </p:txBody>
      </p:sp>
      <p:sp>
        <p:nvSpPr>
          <p:cNvPr id="97" name="TextBox 97"/>
          <p:cNvSpPr txBox="1"/>
          <p:nvPr/>
        </p:nvSpPr>
        <p:spPr>
          <a:xfrm>
            <a:off x="4369879" y="2340958"/>
            <a:ext cx="1503061" cy="7528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25"/>
              </a:lnSpc>
            </a:pPr>
            <a:r>
              <a:rPr lang="en-US" sz="997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Gestión integral de residuos de aparatos eléctricos y electrónicos (RAEE)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8954160" y="2837722"/>
            <a:ext cx="1756222" cy="2051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682"/>
              </a:lnSpc>
            </a:pPr>
            <a:r>
              <a:rPr lang="en-US" sz="1314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Resolución 2184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8953975" y="3058137"/>
            <a:ext cx="1756407" cy="596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67"/>
              </a:lnSpc>
            </a:pPr>
            <a:r>
              <a:rPr lang="en-US" sz="102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Uso racional de bolsas plásticas y se adoptan otras disposiciones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9049937" y="1457589"/>
            <a:ext cx="1756222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682"/>
              </a:lnSpc>
            </a:pPr>
            <a:r>
              <a:rPr lang="en-US" sz="1314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Resolución 1344 de 2020</a:t>
            </a:r>
          </a:p>
        </p:txBody>
      </p:sp>
      <p:sp>
        <p:nvSpPr>
          <p:cNvPr id="101" name="TextBox 101"/>
          <p:cNvSpPr txBox="1"/>
          <p:nvPr/>
        </p:nvSpPr>
        <p:spPr>
          <a:xfrm>
            <a:off x="8953975" y="1878047"/>
            <a:ext cx="1727816" cy="1007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77"/>
              </a:lnSpc>
              <a:spcBef>
                <a:spcPct val="0"/>
              </a:spcBef>
            </a:pPr>
            <a:r>
              <a:rPr lang="en-US" sz="103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amplía el plazo para implementar el código de colores (R2184/19) al sector salud y otras actividades. </a:t>
            </a:r>
          </a:p>
        </p:txBody>
      </p:sp>
      <p:sp>
        <p:nvSpPr>
          <p:cNvPr id="102" name="Title 1">
            <a:extLst>
              <a:ext uri="{FF2B5EF4-FFF2-40B4-BE49-F238E27FC236}">
                <a16:creationId xmlns:a16="http://schemas.microsoft.com/office/drawing/2014/main" id="{BB920A43-25FB-D324-FB99-EA162B5F15E7}"/>
              </a:ext>
            </a:extLst>
          </p:cNvPr>
          <p:cNvSpPr txBox="1">
            <a:spLocks/>
          </p:cNvSpPr>
          <p:nvPr/>
        </p:nvSpPr>
        <p:spPr>
          <a:xfrm>
            <a:off x="3550063" y="207808"/>
            <a:ext cx="10515600" cy="8500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cs typeface="Calibri Light"/>
              </a:rPr>
              <a:t> </a:t>
            </a:r>
            <a:r>
              <a:rPr lang="en-US">
                <a:ea typeface="+mj-lt"/>
                <a:cs typeface="+mj-lt"/>
              </a:rPr>
              <a:t>    </a:t>
            </a:r>
            <a:r>
              <a:rPr lang="es-CO">
                <a:solidFill>
                  <a:srgbClr val="38A9C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Normatividad</a:t>
            </a:r>
            <a:endParaRPr lang="en-US">
              <a:solidFill>
                <a:srgbClr val="38A9C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" name="Flecha abajo 102"/>
          <p:cNvSpPr/>
          <p:nvPr/>
        </p:nvSpPr>
        <p:spPr>
          <a:xfrm>
            <a:off x="1527389" y="5310960"/>
            <a:ext cx="335917" cy="1842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4" name="TextBox 94"/>
          <p:cNvSpPr txBox="1"/>
          <p:nvPr/>
        </p:nvSpPr>
        <p:spPr>
          <a:xfrm>
            <a:off x="4083442" y="5754863"/>
            <a:ext cx="1737073" cy="2180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1682"/>
              </a:lnSpc>
            </a:pPr>
            <a:r>
              <a:rPr lang="en-US" sz="1314" b="1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Decreto</a:t>
            </a:r>
            <a:r>
              <a:rPr lang="en-US" sz="1314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5194 de 2010</a:t>
            </a:r>
            <a:endParaRPr lang="en-US" sz="1300" b="1">
              <a:solidFill>
                <a:srgbClr val="000000"/>
              </a:solidFill>
              <a:latin typeface="Montserrat Bold"/>
              <a:ea typeface="Montserrat Bold"/>
              <a:cs typeface="Montserrat Bold"/>
            </a:endParaRPr>
          </a:p>
        </p:txBody>
      </p:sp>
      <p:sp>
        <p:nvSpPr>
          <p:cNvPr id="105" name="TextBox 95"/>
          <p:cNvSpPr txBox="1"/>
          <p:nvPr/>
        </p:nvSpPr>
        <p:spPr>
          <a:xfrm>
            <a:off x="4369879" y="6008501"/>
            <a:ext cx="1100583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522"/>
              </a:lnSpc>
            </a:pPr>
            <a:r>
              <a:rPr lang="en-US" sz="995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Óvitos</a:t>
            </a:r>
            <a:r>
              <a:rPr lang="en-US" sz="99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995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fetales</a:t>
            </a:r>
            <a:endParaRPr lang="en-US" sz="99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r">
              <a:lnSpc>
                <a:spcPts val="1522"/>
              </a:lnSpc>
            </a:pPr>
            <a:r>
              <a:rPr lang="en-US" sz="99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500 </a:t>
            </a:r>
            <a:r>
              <a:rPr lang="en-US" sz="995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gramos</a:t>
            </a:r>
            <a:r>
              <a:rPr lang="en-US" sz="99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21 </a:t>
            </a:r>
            <a:r>
              <a:rPr lang="en-US" sz="995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semanas</a:t>
            </a:r>
            <a:r>
              <a:rPr lang="en-US" sz="99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995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gestación</a:t>
            </a:r>
            <a:endParaRPr lang="en-US" sz="99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>
            <a:extLst>
              <a:ext uri="{FF2B5EF4-FFF2-40B4-BE49-F238E27FC236}">
                <a16:creationId xmlns:a16="http://schemas.microsoft.com/office/drawing/2014/main" id="{5699FF71-F4FF-494A-B903-67FFBFBC95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290" y="2427965"/>
            <a:ext cx="3610998" cy="60400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>
              <a:latin typeface="Montserrat" pitchFamily="2" charset="77"/>
            </a:endParaRPr>
          </a:p>
        </p:txBody>
      </p:sp>
      <p:sp>
        <p:nvSpPr>
          <p:cNvPr id="21" name="LINE 01">
            <a:extLst>
              <a:ext uri="{FF2B5EF4-FFF2-40B4-BE49-F238E27FC236}">
                <a16:creationId xmlns:a16="http://schemas.microsoft.com/office/drawing/2014/main" id="{CF53DBFE-DC4E-40F6-A775-A6DDEE2BD8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95" y="2720206"/>
            <a:ext cx="437364" cy="634001"/>
          </a:xfrm>
          <a:custGeom>
            <a:avLst/>
            <a:gdLst>
              <a:gd name="T0" fmla="*/ 60077 w 684"/>
              <a:gd name="T1" fmla="*/ 0 h 1299"/>
              <a:gd name="T2" fmla="*/ 0 w 684"/>
              <a:gd name="T3" fmla="*/ 0 h 1299"/>
              <a:gd name="T4" fmla="*/ 0 w 684"/>
              <a:gd name="T5" fmla="*/ 467951 h 1299"/>
              <a:gd name="T6" fmla="*/ 245702 w 684"/>
              <a:gd name="T7" fmla="*/ 467951 h 129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84" h="1299">
                <a:moveTo>
                  <a:pt x="167" y="0"/>
                </a:moveTo>
                <a:lnTo>
                  <a:pt x="0" y="0"/>
                </a:lnTo>
                <a:lnTo>
                  <a:pt x="0" y="1298"/>
                </a:lnTo>
                <a:lnTo>
                  <a:pt x="683" y="1298"/>
                </a:lnTo>
              </a:path>
            </a:pathLst>
          </a:custGeom>
          <a:noFill/>
          <a:ln w="25400" cap="flat">
            <a:solidFill>
              <a:schemeClr val="accent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675">
              <a:latin typeface="Montserrat" pitchFamily="2" charset="77"/>
            </a:endParaRPr>
          </a:p>
        </p:txBody>
      </p:sp>
      <p:sp>
        <p:nvSpPr>
          <p:cNvPr id="22" name="Title">
            <a:extLst>
              <a:ext uri="{FF2B5EF4-FFF2-40B4-BE49-F238E27FC236}">
                <a16:creationId xmlns:a16="http://schemas.microsoft.com/office/drawing/2014/main" id="{5CF6C256-56BA-41A5-8351-61C02E80C81C}"/>
              </a:ext>
            </a:extLst>
          </p:cNvPr>
          <p:cNvSpPr txBox="1"/>
          <p:nvPr/>
        </p:nvSpPr>
        <p:spPr>
          <a:xfrm>
            <a:off x="1116497" y="2304299"/>
            <a:ext cx="4083293" cy="81804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lnSpc>
                <a:spcPts val="6000"/>
              </a:lnSpc>
            </a:pPr>
            <a:r>
              <a:rPr lang="es-ES" sz="4400" b="1">
                <a:solidFill>
                  <a:schemeClr val="bg1"/>
                </a:solidFill>
                <a:latin typeface="+mj-lt"/>
                <a:cs typeface="Poppins" pitchFamily="2" charset="77"/>
              </a:rPr>
              <a:t>PROPIEDAD</a:t>
            </a:r>
            <a:endParaRPr lang="en-US" sz="4400" b="1">
              <a:solidFill>
                <a:schemeClr val="bg1"/>
              </a:solidFill>
              <a:latin typeface="+mj-lt"/>
              <a:cs typeface="Poppins" pitchFamily="2" charset="77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CAE0427F-C138-465F-8BA6-B9373A9575AE}"/>
              </a:ext>
            </a:extLst>
          </p:cNvPr>
          <p:cNvSpPr txBox="1"/>
          <p:nvPr/>
        </p:nvSpPr>
        <p:spPr>
          <a:xfrm>
            <a:off x="851989" y="3045744"/>
            <a:ext cx="3669576" cy="66941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s-CO"/>
            </a:defPPr>
            <a:lvl1pPr>
              <a:lnSpc>
                <a:spcPts val="4500"/>
              </a:lnSpc>
              <a:defRPr sz="2400" b="1" spc="-169">
                <a:solidFill>
                  <a:schemeClr val="tx2"/>
                </a:solidFill>
                <a:latin typeface="+mj-lt"/>
                <a:cs typeface="Poppins" pitchFamily="2" charset="77"/>
              </a:defRPr>
            </a:lvl1pPr>
          </a:lstStyle>
          <a:p>
            <a:pPr algn="ctr"/>
            <a:r>
              <a:rPr lang="es-ES" sz="4000" spc="0">
                <a:solidFill>
                  <a:schemeClr val="accent2"/>
                </a:solidFill>
              </a:rPr>
              <a:t>INTELECTUAL</a:t>
            </a:r>
          </a:p>
        </p:txBody>
      </p:sp>
      <p:sp>
        <p:nvSpPr>
          <p:cNvPr id="9" name="ORGANIC LINE">
            <a:extLst>
              <a:ext uri="{FF2B5EF4-FFF2-40B4-BE49-F238E27FC236}">
                <a16:creationId xmlns:a16="http://schemas.microsoft.com/office/drawing/2014/main" id="{4551D920-DB18-4A65-9FFD-A6E6491B38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915" y="4154365"/>
            <a:ext cx="6797553" cy="2703635"/>
          </a:xfrm>
          <a:custGeom>
            <a:avLst/>
            <a:gdLst>
              <a:gd name="T0" fmla="*/ 3908756 w 10910"/>
              <a:gd name="T1" fmla="*/ 1485093 h 4341"/>
              <a:gd name="T2" fmla="*/ 3908756 w 10910"/>
              <a:gd name="T3" fmla="*/ 1485093 h 4341"/>
              <a:gd name="T4" fmla="*/ 3581886 w 10910"/>
              <a:gd name="T5" fmla="*/ 1069108 h 4341"/>
              <a:gd name="T6" fmla="*/ 3581886 w 10910"/>
              <a:gd name="T7" fmla="*/ 1069108 h 4341"/>
              <a:gd name="T8" fmla="*/ 2886028 w 10910"/>
              <a:gd name="T9" fmla="*/ 957196 h 4341"/>
              <a:gd name="T10" fmla="*/ 2886028 w 10910"/>
              <a:gd name="T11" fmla="*/ 957196 h 4341"/>
              <a:gd name="T12" fmla="*/ 2063454 w 10910"/>
              <a:gd name="T13" fmla="*/ 1114089 h 4341"/>
              <a:gd name="T14" fmla="*/ 2063454 w 10910"/>
              <a:gd name="T15" fmla="*/ 1114089 h 4341"/>
              <a:gd name="T16" fmla="*/ 1203802 w 10910"/>
              <a:gd name="T17" fmla="*/ 1260907 h 4341"/>
              <a:gd name="T18" fmla="*/ 1203802 w 10910"/>
              <a:gd name="T19" fmla="*/ 1260907 h 4341"/>
              <a:gd name="T20" fmla="*/ 1196602 w 10910"/>
              <a:gd name="T21" fmla="*/ 1260547 h 4341"/>
              <a:gd name="T22" fmla="*/ 1196602 w 10910"/>
              <a:gd name="T23" fmla="*/ 1260547 h 4341"/>
              <a:gd name="T24" fmla="*/ 876572 w 10910"/>
              <a:gd name="T25" fmla="*/ 1194335 h 4341"/>
              <a:gd name="T26" fmla="*/ 876572 w 10910"/>
              <a:gd name="T27" fmla="*/ 1194335 h 4341"/>
              <a:gd name="T28" fmla="*/ 677498 w 10910"/>
              <a:gd name="T29" fmla="*/ 964033 h 4341"/>
              <a:gd name="T30" fmla="*/ 677498 w 10910"/>
              <a:gd name="T31" fmla="*/ 964033 h 4341"/>
              <a:gd name="T32" fmla="*/ 150475 w 10910"/>
              <a:gd name="T33" fmla="*/ 139981 h 4341"/>
              <a:gd name="T34" fmla="*/ 150475 w 10910"/>
              <a:gd name="T35" fmla="*/ 139981 h 4341"/>
              <a:gd name="T36" fmla="*/ 0 w 10910"/>
              <a:gd name="T37" fmla="*/ 0 h 4341"/>
              <a:gd name="T38" fmla="*/ 0 w 10910"/>
              <a:gd name="T39" fmla="*/ 5038 h 4341"/>
              <a:gd name="T40" fmla="*/ 0 w 10910"/>
              <a:gd name="T41" fmla="*/ 5038 h 4341"/>
              <a:gd name="T42" fmla="*/ 147595 w 10910"/>
              <a:gd name="T43" fmla="*/ 142500 h 4341"/>
              <a:gd name="T44" fmla="*/ 147595 w 10910"/>
              <a:gd name="T45" fmla="*/ 142500 h 4341"/>
              <a:gd name="T46" fmla="*/ 674259 w 10910"/>
              <a:gd name="T47" fmla="*/ 965472 h 4341"/>
              <a:gd name="T48" fmla="*/ 674259 w 10910"/>
              <a:gd name="T49" fmla="*/ 965472 h 4341"/>
              <a:gd name="T50" fmla="*/ 874772 w 10910"/>
              <a:gd name="T51" fmla="*/ 1197574 h 4341"/>
              <a:gd name="T52" fmla="*/ 874772 w 10910"/>
              <a:gd name="T53" fmla="*/ 1197574 h 4341"/>
              <a:gd name="T54" fmla="*/ 1196602 w 10910"/>
              <a:gd name="T55" fmla="*/ 1264146 h 4341"/>
              <a:gd name="T56" fmla="*/ 1196602 w 10910"/>
              <a:gd name="T57" fmla="*/ 1264146 h 4341"/>
              <a:gd name="T58" fmla="*/ 2064534 w 10910"/>
              <a:gd name="T59" fmla="*/ 1117328 h 4341"/>
              <a:gd name="T60" fmla="*/ 2064534 w 10910"/>
              <a:gd name="T61" fmla="*/ 1117328 h 4341"/>
              <a:gd name="T62" fmla="*/ 2886388 w 10910"/>
              <a:gd name="T63" fmla="*/ 961154 h 4341"/>
              <a:gd name="T64" fmla="*/ 2886388 w 10910"/>
              <a:gd name="T65" fmla="*/ 961154 h 4341"/>
              <a:gd name="T66" fmla="*/ 3580086 w 10910"/>
              <a:gd name="T67" fmla="*/ 1071987 h 4341"/>
              <a:gd name="T68" fmla="*/ 3580086 w 10910"/>
              <a:gd name="T69" fmla="*/ 1071987 h 4341"/>
              <a:gd name="T70" fmla="*/ 3905156 w 10910"/>
              <a:gd name="T71" fmla="*/ 1486172 h 4341"/>
              <a:gd name="T72" fmla="*/ 3905156 w 10910"/>
              <a:gd name="T73" fmla="*/ 1486172 h 4341"/>
              <a:gd name="T74" fmla="*/ 3923515 w 10910"/>
              <a:gd name="T75" fmla="*/ 1561740 h 4341"/>
              <a:gd name="T76" fmla="*/ 3927115 w 10910"/>
              <a:gd name="T77" fmla="*/ 1561740 h 4341"/>
              <a:gd name="T78" fmla="*/ 3927115 w 10910"/>
              <a:gd name="T79" fmla="*/ 1561740 h 4341"/>
              <a:gd name="T80" fmla="*/ 3908756 w 10910"/>
              <a:gd name="T81" fmla="*/ 1485093 h 434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0910" h="4341">
                <a:moveTo>
                  <a:pt x="10858" y="4127"/>
                </a:moveTo>
                <a:lnTo>
                  <a:pt x="10858" y="4127"/>
                </a:lnTo>
                <a:cubicBezTo>
                  <a:pt x="10713" y="3631"/>
                  <a:pt x="10407" y="3242"/>
                  <a:pt x="9950" y="2971"/>
                </a:cubicBezTo>
                <a:cubicBezTo>
                  <a:pt x="9476" y="2689"/>
                  <a:pt x="8844" y="2587"/>
                  <a:pt x="8017" y="2660"/>
                </a:cubicBezTo>
                <a:cubicBezTo>
                  <a:pt x="7286" y="2725"/>
                  <a:pt x="6496" y="2913"/>
                  <a:pt x="5732" y="3096"/>
                </a:cubicBezTo>
                <a:cubicBezTo>
                  <a:pt x="4855" y="3305"/>
                  <a:pt x="4025" y="3504"/>
                  <a:pt x="3344" y="3504"/>
                </a:cubicBezTo>
                <a:cubicBezTo>
                  <a:pt x="3337" y="3504"/>
                  <a:pt x="3331" y="3504"/>
                  <a:pt x="3324" y="3503"/>
                </a:cubicBezTo>
                <a:cubicBezTo>
                  <a:pt x="2958" y="3501"/>
                  <a:pt x="2667" y="3441"/>
                  <a:pt x="2435" y="3319"/>
                </a:cubicBezTo>
                <a:cubicBezTo>
                  <a:pt x="2177" y="3183"/>
                  <a:pt x="1995" y="2974"/>
                  <a:pt x="1882" y="2679"/>
                </a:cubicBezTo>
                <a:cubicBezTo>
                  <a:pt x="1564" y="1854"/>
                  <a:pt x="1030" y="1019"/>
                  <a:pt x="418" y="389"/>
                </a:cubicBezTo>
                <a:cubicBezTo>
                  <a:pt x="276" y="242"/>
                  <a:pt x="136" y="114"/>
                  <a:pt x="0" y="0"/>
                </a:cubicBezTo>
                <a:lnTo>
                  <a:pt x="0" y="14"/>
                </a:lnTo>
                <a:cubicBezTo>
                  <a:pt x="152" y="141"/>
                  <a:pt x="290" y="271"/>
                  <a:pt x="410" y="396"/>
                </a:cubicBezTo>
                <a:cubicBezTo>
                  <a:pt x="1022" y="1025"/>
                  <a:pt x="1554" y="1859"/>
                  <a:pt x="1873" y="2683"/>
                </a:cubicBezTo>
                <a:cubicBezTo>
                  <a:pt x="1987" y="2979"/>
                  <a:pt x="2169" y="3190"/>
                  <a:pt x="2430" y="3328"/>
                </a:cubicBezTo>
                <a:cubicBezTo>
                  <a:pt x="2663" y="3450"/>
                  <a:pt x="2956" y="3511"/>
                  <a:pt x="3324" y="3513"/>
                </a:cubicBezTo>
                <a:cubicBezTo>
                  <a:pt x="4009" y="3517"/>
                  <a:pt x="4847" y="3317"/>
                  <a:pt x="5735" y="3105"/>
                </a:cubicBezTo>
                <a:cubicBezTo>
                  <a:pt x="6498" y="2923"/>
                  <a:pt x="7288" y="2735"/>
                  <a:pt x="8018" y="2671"/>
                </a:cubicBezTo>
                <a:cubicBezTo>
                  <a:pt x="8842" y="2598"/>
                  <a:pt x="9473" y="2699"/>
                  <a:pt x="9945" y="2979"/>
                </a:cubicBezTo>
                <a:cubicBezTo>
                  <a:pt x="10400" y="3250"/>
                  <a:pt x="10704" y="3637"/>
                  <a:pt x="10848" y="4130"/>
                </a:cubicBezTo>
                <a:cubicBezTo>
                  <a:pt x="10869" y="4198"/>
                  <a:pt x="10886" y="4268"/>
                  <a:pt x="10899" y="4340"/>
                </a:cubicBezTo>
                <a:lnTo>
                  <a:pt x="10909" y="4340"/>
                </a:lnTo>
                <a:cubicBezTo>
                  <a:pt x="10895" y="4267"/>
                  <a:pt x="10878" y="4196"/>
                  <a:pt x="10858" y="4127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>
              <a:latin typeface="Montserrat" pitchFamily="2" charset="77"/>
            </a:endParaRPr>
          </a:p>
        </p:txBody>
      </p:sp>
      <p:sp>
        <p:nvSpPr>
          <p:cNvPr id="10" name="Rounded Rectangle 2">
            <a:extLst>
              <a:ext uri="{FF2B5EF4-FFF2-40B4-BE49-F238E27FC236}">
                <a16:creationId xmlns:a16="http://schemas.microsoft.com/office/drawing/2014/main" id="{6C4DE480-60EF-4EAD-B565-EE5D2A8972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6450" y="372182"/>
            <a:ext cx="1139785" cy="611363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>
              <a:latin typeface="Montserrat" pitchFamily="2" charset="77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6091432" y="421107"/>
            <a:ext cx="58920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>
                <a:solidFill>
                  <a:srgbClr val="000000"/>
                </a:solidFill>
                <a:latin typeface="Poppins Black" panose="00000A00000000000000" pitchFamily="2" charset="0"/>
                <a:cs typeface="Poppins Black" panose="00000A00000000000000" pitchFamily="2" charset="0"/>
              </a:rPr>
              <a:t>ATRIBUCIÓN – RECONOCIMIENTO – NOCOMERCIAL – COMPARTIR IGUAL</a:t>
            </a:r>
            <a:endParaRPr lang="en-US" sz="2000" b="1" i="0">
              <a:solidFill>
                <a:srgbClr val="000000"/>
              </a:solidFill>
              <a:effectLst/>
              <a:latin typeface="Poppins Black" panose="00000A00000000000000" pitchFamily="2" charset="0"/>
              <a:cs typeface="Poppins Black" panose="00000A00000000000000" pitchFamily="2" charset="0"/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70" b="29328"/>
          <a:stretch/>
        </p:blipFill>
        <p:spPr>
          <a:xfrm>
            <a:off x="7559652" y="1427856"/>
            <a:ext cx="2955580" cy="886349"/>
          </a:xfrm>
          <a:prstGeom prst="rect">
            <a:avLst/>
          </a:prstGeom>
        </p:spPr>
      </p:pic>
      <p:sp>
        <p:nvSpPr>
          <p:cNvPr id="13" name="Rectángulo 12"/>
          <p:cNvSpPr/>
          <p:nvPr/>
        </p:nvSpPr>
        <p:spPr>
          <a:xfrm>
            <a:off x="6306005" y="2662712"/>
            <a:ext cx="546287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/>
              <a:t>Esta licencia de carácter gratuito diseñada por la organización sin ánimo de lucro Creative </a:t>
            </a:r>
            <a:r>
              <a:rPr lang="es-ES" err="1"/>
              <a:t>Commons</a:t>
            </a:r>
            <a:r>
              <a:rPr lang="es-ES"/>
              <a:t> permite que la obra sea reproducida, comunicada al público e incluso transformada, siempre que se respeten unos límites predeterminados. Tal es el caso, por ejemplo, de la necesidad de mencionar al autor y titular de derechos económicos sobre la obra, de no desarrollar actos de carácter comercial la misma, y si se llegan a producir obras derivadas de la misma, se deberá compartir bajo la misma licencia para que otras personas que quieran de hacer uso del mismo.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9240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12B58C6-6BC9-8C93-6ADA-056CCCCFF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1858074"/>
            <a:ext cx="4989512" cy="2754408"/>
          </a:xfrm>
        </p:spPr>
        <p:txBody>
          <a:bodyPr/>
          <a:lstStyle/>
          <a:p>
            <a:pPr algn="ctr"/>
            <a:r>
              <a:rPr lang="es-CO">
                <a:solidFill>
                  <a:schemeClr val="accent1">
                    <a:lumMod val="75000"/>
                  </a:schemeClr>
                </a:solidFill>
              </a:rPr>
              <a:t>Decreto 780 DE 2016</a:t>
            </a:r>
            <a:br>
              <a:rPr lang="es-CO">
                <a:solidFill>
                  <a:schemeClr val="accent1">
                    <a:lumMod val="75000"/>
                  </a:schemeClr>
                </a:solidFill>
              </a:rPr>
            </a:br>
            <a:r>
              <a:rPr lang="es-ES">
                <a:solidFill>
                  <a:schemeClr val="accent1">
                    <a:lumMod val="75000"/>
                  </a:schemeClr>
                </a:solidFill>
              </a:rPr>
              <a:t>Por medio del cual se expide el Decreto Único Reglamentario del Sector Salud y Protección Social </a:t>
            </a:r>
            <a:br>
              <a:rPr lang="es-CO">
                <a:solidFill>
                  <a:schemeClr val="accent1">
                    <a:lumMod val="75000"/>
                  </a:schemeClr>
                </a:solidFill>
              </a:rPr>
            </a:br>
            <a:endParaRPr lang="en-CO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C1C79E7-1F75-2833-8EB4-491CEF8802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3" y="836971"/>
            <a:ext cx="5805948" cy="43544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660BC478-E5C9-4BD0-CD79-3E6FF63D1B59}"/>
              </a:ext>
            </a:extLst>
          </p:cNvPr>
          <p:cNvSpPr txBox="1"/>
          <p:nvPr/>
        </p:nvSpPr>
        <p:spPr>
          <a:xfrm>
            <a:off x="6176297" y="6457890"/>
            <a:ext cx="60157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000" noProof="0">
                <a:latin typeface="system-ui"/>
              </a:rPr>
              <a:t>Fuente: Universidad Nacional Autónoma de México. </a:t>
            </a:r>
            <a:r>
              <a:rPr lang="es-CO" sz="1000">
                <a:latin typeface="system-ui"/>
              </a:rPr>
              <a:t>https://ciencia.unam.mx/leer/1001/coronavirus-que-son-los-residuos-infecciosos-y-como-deben-tratarse-para-no-generar-riesgos-</a:t>
            </a:r>
            <a:endParaRPr lang="es-CO" sz="1000" noProof="0"/>
          </a:p>
        </p:txBody>
      </p:sp>
    </p:spTree>
    <p:extLst>
      <p:ext uri="{BB962C8B-B14F-4D97-AF65-F5344CB8AC3E}">
        <p14:creationId xmlns:p14="http://schemas.microsoft.com/office/powerpoint/2010/main" val="21102689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5269195" y="2390224"/>
            <a:ext cx="1451556" cy="1387271"/>
            <a:chOff x="0" y="0"/>
            <a:chExt cx="812800" cy="776804"/>
          </a:xfrm>
        </p:grpSpPr>
        <p:sp>
          <p:nvSpPr>
            <p:cNvPr id="3" name="Freeform 3"/>
            <p:cNvSpPr/>
            <p:nvPr/>
          </p:nvSpPr>
          <p:spPr>
            <a:xfrm>
              <a:off x="93540" y="154992"/>
              <a:ext cx="625719" cy="621811"/>
            </a:xfrm>
            <a:custGeom>
              <a:avLst/>
              <a:gdLst/>
              <a:ahLst/>
              <a:cxnLst/>
              <a:rect l="l" t="t" r="r" b="b"/>
              <a:pathLst>
                <a:path w="625719" h="621811">
                  <a:moveTo>
                    <a:pt x="431536" y="71849"/>
                  </a:moveTo>
                  <a:lnTo>
                    <a:pt x="600584" y="394971"/>
                  </a:lnTo>
                  <a:cubicBezTo>
                    <a:pt x="625720" y="443016"/>
                    <a:pt x="623920" y="500704"/>
                    <a:pt x="595837" y="547090"/>
                  </a:cubicBezTo>
                  <a:cubicBezTo>
                    <a:pt x="567755" y="593475"/>
                    <a:pt x="517474" y="621812"/>
                    <a:pt x="463250" y="621812"/>
                  </a:cubicBezTo>
                  <a:lnTo>
                    <a:pt x="162470" y="621812"/>
                  </a:lnTo>
                  <a:cubicBezTo>
                    <a:pt x="108246" y="621812"/>
                    <a:pt x="57965" y="593475"/>
                    <a:pt x="29883" y="547090"/>
                  </a:cubicBezTo>
                  <a:cubicBezTo>
                    <a:pt x="1800" y="500704"/>
                    <a:pt x="0" y="443016"/>
                    <a:pt x="25136" y="394971"/>
                  </a:cubicBezTo>
                  <a:lnTo>
                    <a:pt x="194184" y="71849"/>
                  </a:lnTo>
                  <a:cubicBezTo>
                    <a:pt x="217291" y="27682"/>
                    <a:pt x="263014" y="0"/>
                    <a:pt x="312860" y="0"/>
                  </a:cubicBezTo>
                  <a:cubicBezTo>
                    <a:pt x="362707" y="0"/>
                    <a:pt x="408429" y="27682"/>
                    <a:pt x="431536" y="71849"/>
                  </a:cubicBezTo>
                  <a:close/>
                </a:path>
              </a:pathLst>
            </a:custGeom>
            <a:solidFill>
              <a:srgbClr val="E4E8F1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27000" y="360659"/>
              <a:ext cx="558800" cy="36065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843"/>
                </a:lnSpc>
              </a:pPr>
              <a:endParaRPr sz="1200"/>
            </a:p>
          </p:txBody>
        </p:sp>
      </p:grpSp>
      <p:grpSp>
        <p:nvGrpSpPr>
          <p:cNvPr id="5" name="Group 5"/>
          <p:cNvGrpSpPr/>
          <p:nvPr/>
        </p:nvGrpSpPr>
        <p:grpSpPr>
          <a:xfrm rot="-1168875">
            <a:off x="5960062" y="4136957"/>
            <a:ext cx="1451556" cy="1387271"/>
            <a:chOff x="0" y="0"/>
            <a:chExt cx="812800" cy="776804"/>
          </a:xfrm>
        </p:grpSpPr>
        <p:sp>
          <p:nvSpPr>
            <p:cNvPr id="6" name="Freeform 6"/>
            <p:cNvSpPr/>
            <p:nvPr/>
          </p:nvSpPr>
          <p:spPr>
            <a:xfrm>
              <a:off x="93540" y="154992"/>
              <a:ext cx="625719" cy="621811"/>
            </a:xfrm>
            <a:custGeom>
              <a:avLst/>
              <a:gdLst/>
              <a:ahLst/>
              <a:cxnLst/>
              <a:rect l="l" t="t" r="r" b="b"/>
              <a:pathLst>
                <a:path w="625719" h="621811">
                  <a:moveTo>
                    <a:pt x="431536" y="71849"/>
                  </a:moveTo>
                  <a:lnTo>
                    <a:pt x="600584" y="394971"/>
                  </a:lnTo>
                  <a:cubicBezTo>
                    <a:pt x="625720" y="443016"/>
                    <a:pt x="623920" y="500704"/>
                    <a:pt x="595837" y="547090"/>
                  </a:cubicBezTo>
                  <a:cubicBezTo>
                    <a:pt x="567755" y="593475"/>
                    <a:pt x="517474" y="621812"/>
                    <a:pt x="463250" y="621812"/>
                  </a:cubicBezTo>
                  <a:lnTo>
                    <a:pt x="162470" y="621812"/>
                  </a:lnTo>
                  <a:cubicBezTo>
                    <a:pt x="108246" y="621812"/>
                    <a:pt x="57965" y="593475"/>
                    <a:pt x="29883" y="547090"/>
                  </a:cubicBezTo>
                  <a:cubicBezTo>
                    <a:pt x="1800" y="500704"/>
                    <a:pt x="0" y="443016"/>
                    <a:pt x="25136" y="394971"/>
                  </a:cubicBezTo>
                  <a:lnTo>
                    <a:pt x="194184" y="71849"/>
                  </a:lnTo>
                  <a:cubicBezTo>
                    <a:pt x="217291" y="27682"/>
                    <a:pt x="263014" y="0"/>
                    <a:pt x="312860" y="0"/>
                  </a:cubicBezTo>
                  <a:cubicBezTo>
                    <a:pt x="362707" y="0"/>
                    <a:pt x="408429" y="27682"/>
                    <a:pt x="431536" y="71849"/>
                  </a:cubicBezTo>
                  <a:close/>
                </a:path>
              </a:pathLst>
            </a:custGeom>
            <a:solidFill>
              <a:srgbClr val="E4E8F1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27000" y="360659"/>
              <a:ext cx="558800" cy="36065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843"/>
                </a:lnSpc>
              </a:pPr>
              <a:endParaRPr sz="1200"/>
            </a:p>
          </p:txBody>
        </p:sp>
      </p:grpSp>
      <p:grpSp>
        <p:nvGrpSpPr>
          <p:cNvPr id="8" name="Group 8"/>
          <p:cNvGrpSpPr/>
          <p:nvPr/>
        </p:nvGrpSpPr>
        <p:grpSpPr>
          <a:xfrm rot="7191748">
            <a:off x="4179279" y="2926324"/>
            <a:ext cx="1451556" cy="1387271"/>
            <a:chOff x="0" y="0"/>
            <a:chExt cx="812800" cy="776804"/>
          </a:xfrm>
        </p:grpSpPr>
        <p:sp>
          <p:nvSpPr>
            <p:cNvPr id="9" name="Freeform 9"/>
            <p:cNvSpPr/>
            <p:nvPr/>
          </p:nvSpPr>
          <p:spPr>
            <a:xfrm>
              <a:off x="93540" y="154992"/>
              <a:ext cx="625719" cy="621811"/>
            </a:xfrm>
            <a:custGeom>
              <a:avLst/>
              <a:gdLst/>
              <a:ahLst/>
              <a:cxnLst/>
              <a:rect l="l" t="t" r="r" b="b"/>
              <a:pathLst>
                <a:path w="625719" h="621811">
                  <a:moveTo>
                    <a:pt x="431536" y="71849"/>
                  </a:moveTo>
                  <a:lnTo>
                    <a:pt x="600584" y="394971"/>
                  </a:lnTo>
                  <a:cubicBezTo>
                    <a:pt x="625720" y="443016"/>
                    <a:pt x="623920" y="500704"/>
                    <a:pt x="595837" y="547090"/>
                  </a:cubicBezTo>
                  <a:cubicBezTo>
                    <a:pt x="567755" y="593475"/>
                    <a:pt x="517474" y="621812"/>
                    <a:pt x="463250" y="621812"/>
                  </a:cubicBezTo>
                  <a:lnTo>
                    <a:pt x="162470" y="621812"/>
                  </a:lnTo>
                  <a:cubicBezTo>
                    <a:pt x="108246" y="621812"/>
                    <a:pt x="57965" y="593475"/>
                    <a:pt x="29883" y="547090"/>
                  </a:cubicBezTo>
                  <a:cubicBezTo>
                    <a:pt x="1800" y="500704"/>
                    <a:pt x="0" y="443016"/>
                    <a:pt x="25136" y="394971"/>
                  </a:cubicBezTo>
                  <a:lnTo>
                    <a:pt x="194184" y="71849"/>
                  </a:lnTo>
                  <a:cubicBezTo>
                    <a:pt x="217291" y="27682"/>
                    <a:pt x="263014" y="0"/>
                    <a:pt x="312860" y="0"/>
                  </a:cubicBezTo>
                  <a:cubicBezTo>
                    <a:pt x="362707" y="0"/>
                    <a:pt x="408429" y="27682"/>
                    <a:pt x="431536" y="71849"/>
                  </a:cubicBezTo>
                  <a:close/>
                </a:path>
              </a:pathLst>
            </a:custGeom>
            <a:solidFill>
              <a:srgbClr val="E4E8F1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27000" y="360659"/>
              <a:ext cx="558800" cy="36065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843"/>
                </a:lnSpc>
              </a:pPr>
              <a:endParaRPr sz="1200"/>
            </a:p>
          </p:txBody>
        </p:sp>
      </p:grpSp>
      <p:grpSp>
        <p:nvGrpSpPr>
          <p:cNvPr id="11" name="Group 11"/>
          <p:cNvGrpSpPr/>
          <p:nvPr/>
        </p:nvGrpSpPr>
        <p:grpSpPr>
          <a:xfrm rot="2849997">
            <a:off x="4468068" y="4265373"/>
            <a:ext cx="1451556" cy="1387271"/>
            <a:chOff x="0" y="0"/>
            <a:chExt cx="812800" cy="776804"/>
          </a:xfrm>
        </p:grpSpPr>
        <p:sp>
          <p:nvSpPr>
            <p:cNvPr id="12" name="Freeform 12"/>
            <p:cNvSpPr/>
            <p:nvPr/>
          </p:nvSpPr>
          <p:spPr>
            <a:xfrm>
              <a:off x="93540" y="154992"/>
              <a:ext cx="625719" cy="621811"/>
            </a:xfrm>
            <a:custGeom>
              <a:avLst/>
              <a:gdLst/>
              <a:ahLst/>
              <a:cxnLst/>
              <a:rect l="l" t="t" r="r" b="b"/>
              <a:pathLst>
                <a:path w="625719" h="621811">
                  <a:moveTo>
                    <a:pt x="431536" y="71849"/>
                  </a:moveTo>
                  <a:lnTo>
                    <a:pt x="600584" y="394971"/>
                  </a:lnTo>
                  <a:cubicBezTo>
                    <a:pt x="625720" y="443016"/>
                    <a:pt x="623920" y="500704"/>
                    <a:pt x="595837" y="547090"/>
                  </a:cubicBezTo>
                  <a:cubicBezTo>
                    <a:pt x="567755" y="593475"/>
                    <a:pt x="517474" y="621812"/>
                    <a:pt x="463250" y="621812"/>
                  </a:cubicBezTo>
                  <a:lnTo>
                    <a:pt x="162470" y="621812"/>
                  </a:lnTo>
                  <a:cubicBezTo>
                    <a:pt x="108246" y="621812"/>
                    <a:pt x="57965" y="593475"/>
                    <a:pt x="29883" y="547090"/>
                  </a:cubicBezTo>
                  <a:cubicBezTo>
                    <a:pt x="1800" y="500704"/>
                    <a:pt x="0" y="443016"/>
                    <a:pt x="25136" y="394971"/>
                  </a:cubicBezTo>
                  <a:lnTo>
                    <a:pt x="194184" y="71849"/>
                  </a:lnTo>
                  <a:cubicBezTo>
                    <a:pt x="217291" y="27682"/>
                    <a:pt x="263014" y="0"/>
                    <a:pt x="312860" y="0"/>
                  </a:cubicBezTo>
                  <a:cubicBezTo>
                    <a:pt x="362707" y="0"/>
                    <a:pt x="408429" y="27682"/>
                    <a:pt x="431536" y="71849"/>
                  </a:cubicBezTo>
                  <a:close/>
                </a:path>
              </a:pathLst>
            </a:custGeom>
            <a:solidFill>
              <a:srgbClr val="E4E8F1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27000" y="360659"/>
              <a:ext cx="558800" cy="36065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843"/>
                </a:lnSpc>
              </a:pPr>
              <a:endParaRPr sz="1200"/>
            </a:p>
          </p:txBody>
        </p:sp>
      </p:grpSp>
      <p:grpSp>
        <p:nvGrpSpPr>
          <p:cNvPr id="14" name="Group 14"/>
          <p:cNvGrpSpPr/>
          <p:nvPr/>
        </p:nvGrpSpPr>
        <p:grpSpPr>
          <a:xfrm rot="-6942469">
            <a:off x="6382220" y="2906363"/>
            <a:ext cx="1451556" cy="1387271"/>
            <a:chOff x="0" y="0"/>
            <a:chExt cx="812800" cy="776804"/>
          </a:xfrm>
        </p:grpSpPr>
        <p:sp>
          <p:nvSpPr>
            <p:cNvPr id="15" name="Freeform 15"/>
            <p:cNvSpPr/>
            <p:nvPr/>
          </p:nvSpPr>
          <p:spPr>
            <a:xfrm>
              <a:off x="93540" y="154992"/>
              <a:ext cx="625719" cy="621811"/>
            </a:xfrm>
            <a:custGeom>
              <a:avLst/>
              <a:gdLst/>
              <a:ahLst/>
              <a:cxnLst/>
              <a:rect l="l" t="t" r="r" b="b"/>
              <a:pathLst>
                <a:path w="625719" h="621811">
                  <a:moveTo>
                    <a:pt x="431536" y="71849"/>
                  </a:moveTo>
                  <a:lnTo>
                    <a:pt x="600584" y="394971"/>
                  </a:lnTo>
                  <a:cubicBezTo>
                    <a:pt x="625720" y="443016"/>
                    <a:pt x="623920" y="500704"/>
                    <a:pt x="595837" y="547090"/>
                  </a:cubicBezTo>
                  <a:cubicBezTo>
                    <a:pt x="567755" y="593475"/>
                    <a:pt x="517474" y="621812"/>
                    <a:pt x="463250" y="621812"/>
                  </a:cubicBezTo>
                  <a:lnTo>
                    <a:pt x="162470" y="621812"/>
                  </a:lnTo>
                  <a:cubicBezTo>
                    <a:pt x="108246" y="621812"/>
                    <a:pt x="57965" y="593475"/>
                    <a:pt x="29883" y="547090"/>
                  </a:cubicBezTo>
                  <a:cubicBezTo>
                    <a:pt x="1800" y="500704"/>
                    <a:pt x="0" y="443016"/>
                    <a:pt x="25136" y="394971"/>
                  </a:cubicBezTo>
                  <a:lnTo>
                    <a:pt x="194184" y="71849"/>
                  </a:lnTo>
                  <a:cubicBezTo>
                    <a:pt x="217291" y="27682"/>
                    <a:pt x="263014" y="0"/>
                    <a:pt x="312860" y="0"/>
                  </a:cubicBezTo>
                  <a:cubicBezTo>
                    <a:pt x="362707" y="0"/>
                    <a:pt x="408429" y="27682"/>
                    <a:pt x="431536" y="71849"/>
                  </a:cubicBezTo>
                  <a:close/>
                </a:path>
              </a:pathLst>
            </a:custGeom>
            <a:solidFill>
              <a:srgbClr val="E4E8F1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27000" y="360659"/>
              <a:ext cx="558800" cy="36065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843"/>
                </a:lnSpc>
              </a:pPr>
              <a:endParaRPr sz="1200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3942141" y="2917242"/>
            <a:ext cx="619256" cy="619256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D308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4251769" y="5080542"/>
            <a:ext cx="619256" cy="619256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87D126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7380382" y="2980742"/>
            <a:ext cx="619256" cy="619256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BBE6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6628206" y="5214001"/>
            <a:ext cx="619256" cy="619256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DC0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5685345" y="2080596"/>
            <a:ext cx="619256" cy="619256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79B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sp>
        <p:nvSpPr>
          <p:cNvPr id="32" name="Freeform 32"/>
          <p:cNvSpPr/>
          <p:nvPr/>
        </p:nvSpPr>
        <p:spPr>
          <a:xfrm>
            <a:off x="4075615" y="3025894"/>
            <a:ext cx="305853" cy="369712"/>
          </a:xfrm>
          <a:custGeom>
            <a:avLst/>
            <a:gdLst/>
            <a:ahLst/>
            <a:cxnLst/>
            <a:rect l="l" t="t" r="r" b="b"/>
            <a:pathLst>
              <a:path w="458779" h="554568">
                <a:moveTo>
                  <a:pt x="0" y="0"/>
                </a:moveTo>
                <a:lnTo>
                  <a:pt x="458779" y="0"/>
                </a:lnTo>
                <a:lnTo>
                  <a:pt x="458779" y="554568"/>
                </a:lnTo>
                <a:lnTo>
                  <a:pt x="0" y="5545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33" name="Freeform 33"/>
          <p:cNvSpPr/>
          <p:nvPr/>
        </p:nvSpPr>
        <p:spPr>
          <a:xfrm>
            <a:off x="5804178" y="2210180"/>
            <a:ext cx="391399" cy="360087"/>
          </a:xfrm>
          <a:custGeom>
            <a:avLst/>
            <a:gdLst/>
            <a:ahLst/>
            <a:cxnLst/>
            <a:rect l="l" t="t" r="r" b="b"/>
            <a:pathLst>
              <a:path w="587098" h="540130">
                <a:moveTo>
                  <a:pt x="0" y="0"/>
                </a:moveTo>
                <a:lnTo>
                  <a:pt x="587098" y="0"/>
                </a:lnTo>
                <a:lnTo>
                  <a:pt x="587098" y="540130"/>
                </a:lnTo>
                <a:lnTo>
                  <a:pt x="0" y="54013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34" name="Freeform 34"/>
          <p:cNvSpPr/>
          <p:nvPr/>
        </p:nvSpPr>
        <p:spPr>
          <a:xfrm>
            <a:off x="7425601" y="3161843"/>
            <a:ext cx="514629" cy="224565"/>
          </a:xfrm>
          <a:custGeom>
            <a:avLst/>
            <a:gdLst/>
            <a:ahLst/>
            <a:cxnLst/>
            <a:rect l="l" t="t" r="r" b="b"/>
            <a:pathLst>
              <a:path w="771943" h="336848">
                <a:moveTo>
                  <a:pt x="0" y="0"/>
                </a:moveTo>
                <a:lnTo>
                  <a:pt x="771943" y="0"/>
                </a:lnTo>
                <a:lnTo>
                  <a:pt x="771943" y="336848"/>
                </a:lnTo>
                <a:lnTo>
                  <a:pt x="0" y="33684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35" name="Freeform 35"/>
          <p:cNvSpPr/>
          <p:nvPr/>
        </p:nvSpPr>
        <p:spPr>
          <a:xfrm>
            <a:off x="4389356" y="5218129"/>
            <a:ext cx="344083" cy="344083"/>
          </a:xfrm>
          <a:custGeom>
            <a:avLst/>
            <a:gdLst/>
            <a:ahLst/>
            <a:cxnLst/>
            <a:rect l="l" t="t" r="r" b="b"/>
            <a:pathLst>
              <a:path w="516124" h="516124">
                <a:moveTo>
                  <a:pt x="0" y="0"/>
                </a:moveTo>
                <a:lnTo>
                  <a:pt x="516124" y="0"/>
                </a:lnTo>
                <a:lnTo>
                  <a:pt x="516124" y="516124"/>
                </a:lnTo>
                <a:lnTo>
                  <a:pt x="0" y="51612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36" name="Freeform 36"/>
          <p:cNvSpPr/>
          <p:nvPr/>
        </p:nvSpPr>
        <p:spPr>
          <a:xfrm>
            <a:off x="6728608" y="5334168"/>
            <a:ext cx="418452" cy="365631"/>
          </a:xfrm>
          <a:custGeom>
            <a:avLst/>
            <a:gdLst/>
            <a:ahLst/>
            <a:cxnLst/>
            <a:rect l="l" t="t" r="r" b="b"/>
            <a:pathLst>
              <a:path w="627678" h="548447">
                <a:moveTo>
                  <a:pt x="0" y="0"/>
                </a:moveTo>
                <a:lnTo>
                  <a:pt x="627678" y="0"/>
                </a:lnTo>
                <a:lnTo>
                  <a:pt x="627678" y="548446"/>
                </a:lnTo>
                <a:lnTo>
                  <a:pt x="0" y="54844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37" name="Freeform 37"/>
          <p:cNvSpPr/>
          <p:nvPr/>
        </p:nvSpPr>
        <p:spPr>
          <a:xfrm>
            <a:off x="5385440" y="3497709"/>
            <a:ext cx="1167496" cy="1057115"/>
          </a:xfrm>
          <a:custGeom>
            <a:avLst/>
            <a:gdLst/>
            <a:ahLst/>
            <a:cxnLst/>
            <a:rect l="l" t="t" r="r" b="b"/>
            <a:pathLst>
              <a:path w="1751244" h="1585672">
                <a:moveTo>
                  <a:pt x="0" y="0"/>
                </a:moveTo>
                <a:lnTo>
                  <a:pt x="1751244" y="0"/>
                </a:lnTo>
                <a:lnTo>
                  <a:pt x="1751244" y="1585672"/>
                </a:lnTo>
                <a:lnTo>
                  <a:pt x="0" y="158567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38" name="Freeform 38"/>
          <p:cNvSpPr/>
          <p:nvPr/>
        </p:nvSpPr>
        <p:spPr>
          <a:xfrm>
            <a:off x="5505072" y="4554824"/>
            <a:ext cx="928232" cy="349353"/>
          </a:xfrm>
          <a:custGeom>
            <a:avLst/>
            <a:gdLst/>
            <a:ahLst/>
            <a:cxnLst/>
            <a:rect l="l" t="t" r="r" b="b"/>
            <a:pathLst>
              <a:path w="1392348" h="524029">
                <a:moveTo>
                  <a:pt x="0" y="0"/>
                </a:moveTo>
                <a:lnTo>
                  <a:pt x="1392348" y="0"/>
                </a:lnTo>
                <a:lnTo>
                  <a:pt x="1392348" y="524029"/>
                </a:lnTo>
                <a:lnTo>
                  <a:pt x="0" y="52402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39" name="TextBox 39"/>
          <p:cNvSpPr txBox="1"/>
          <p:nvPr/>
        </p:nvSpPr>
        <p:spPr>
          <a:xfrm>
            <a:off x="4591254" y="3439228"/>
            <a:ext cx="449375" cy="333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1"/>
              </a:lnSpc>
              <a:spcBef>
                <a:spcPct val="0"/>
              </a:spcBef>
            </a:pPr>
            <a:r>
              <a:rPr lang="en-US" sz="2195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02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6898551" y="3449605"/>
            <a:ext cx="449375" cy="333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91"/>
              </a:lnSpc>
              <a:spcBef>
                <a:spcPct val="0"/>
              </a:spcBef>
            </a:pPr>
            <a:r>
              <a:rPr lang="en-US" sz="2195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06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4905057" y="4862761"/>
            <a:ext cx="449375" cy="333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1"/>
              </a:lnSpc>
              <a:spcBef>
                <a:spcPct val="0"/>
              </a:spcBef>
            </a:pPr>
            <a:r>
              <a:rPr lang="en-US" sz="2195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03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5746202" y="2882860"/>
            <a:ext cx="449375" cy="333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1"/>
              </a:lnSpc>
              <a:spcBef>
                <a:spcPct val="0"/>
              </a:spcBef>
            </a:pPr>
            <a:r>
              <a:rPr lang="en-US" sz="2195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01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6519267" y="4815287"/>
            <a:ext cx="449375" cy="333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1"/>
              </a:lnSpc>
              <a:spcBef>
                <a:spcPct val="0"/>
              </a:spcBef>
            </a:pPr>
            <a:r>
              <a:rPr lang="en-US" sz="2195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04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4625099" y="1525114"/>
            <a:ext cx="2941801" cy="2424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24"/>
              </a:lnSpc>
            </a:pPr>
            <a:r>
              <a:rPr lang="en-US" sz="1581" b="1">
                <a:solidFill>
                  <a:srgbClr val="521DF1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BIOSEGURIDAD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6308622" y="5982214"/>
            <a:ext cx="2762775" cy="2424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24"/>
              </a:lnSpc>
            </a:pPr>
            <a:r>
              <a:rPr lang="en-US" sz="1581" b="1">
                <a:solidFill>
                  <a:srgbClr val="BC63D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PRECAUCION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862264" y="2632954"/>
            <a:ext cx="2659096" cy="4989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24"/>
              </a:lnSpc>
            </a:pPr>
            <a:r>
              <a:rPr lang="en-US" sz="1581" b="1">
                <a:solidFill>
                  <a:srgbClr val="E1B9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COMUNICACION DEL RIESGO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1594990" y="5323540"/>
            <a:ext cx="2549305" cy="2424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024"/>
              </a:lnSpc>
            </a:pPr>
            <a:r>
              <a:rPr lang="en-US" sz="1581" b="1">
                <a:solidFill>
                  <a:srgbClr val="70B81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PREVENCION 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8153351" y="3001523"/>
            <a:ext cx="2731522" cy="4989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24"/>
              </a:lnSpc>
            </a:pPr>
            <a:r>
              <a:rPr lang="en-US" sz="1581" b="1">
                <a:solidFill>
                  <a:srgbClr val="DD539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GESTION</a:t>
            </a:r>
          </a:p>
          <a:p>
            <a:pPr>
              <a:lnSpc>
                <a:spcPts val="2024"/>
              </a:lnSpc>
            </a:pPr>
            <a:r>
              <a:rPr lang="en-US" sz="1581" b="1">
                <a:solidFill>
                  <a:srgbClr val="DD539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INTEGRAL</a:t>
            </a:r>
          </a:p>
        </p:txBody>
      </p:sp>
      <p:sp>
        <p:nvSpPr>
          <p:cNvPr id="44" name="Subtítulo 8">
            <a:extLst>
              <a:ext uri="{FF2B5EF4-FFF2-40B4-BE49-F238E27FC236}">
                <a16:creationId xmlns:a16="http://schemas.microsoft.com/office/drawing/2014/main" id="{4C887D92-3919-DCDB-FAA0-D9C1A6647F7C}"/>
              </a:ext>
            </a:extLst>
          </p:cNvPr>
          <p:cNvSpPr txBox="1">
            <a:spLocks/>
          </p:cNvSpPr>
          <p:nvPr/>
        </p:nvSpPr>
        <p:spPr>
          <a:xfrm>
            <a:off x="1333279" y="78880"/>
            <a:ext cx="10515600" cy="186512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CO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44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Principios para el manejo de los residuos</a:t>
            </a:r>
            <a:br>
              <a:rPr lang="es-ES" sz="44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</a:br>
            <a:br>
              <a:rPr lang="es-CO" sz="4000">
                <a:solidFill>
                  <a:schemeClr val="accent1"/>
                </a:solidFill>
              </a:rPr>
            </a:br>
            <a:endParaRPr lang="es-ES" sz="4400">
              <a:solidFill>
                <a:schemeClr val="accen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ustomShape 2"/>
          <p:cNvSpPr/>
          <p:nvPr/>
        </p:nvSpPr>
        <p:spPr>
          <a:xfrm>
            <a:off x="1107006" y="227054"/>
            <a:ext cx="9977989" cy="1157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t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MX" sz="4400" b="1">
                <a:solidFill>
                  <a:srgbClr val="38A9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Integral de Residuos</a:t>
            </a:r>
          </a:p>
        </p:txBody>
      </p:sp>
      <p:pic>
        <p:nvPicPr>
          <p:cNvPr id="1026" name="Picture 2" descr="residuos tóxic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216" y="2331443"/>
            <a:ext cx="1518219" cy="1518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914400" y="3891290"/>
            <a:ext cx="2932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>
                <a:latin typeface="Arial Narrow" panose="020B0606020202030204" pitchFamily="34" charset="0"/>
              </a:rPr>
              <a:t>Generador de residuos de riesgo infeccioso y/o biológico</a:t>
            </a:r>
            <a:endParaRPr lang="es-CO">
              <a:latin typeface="Arial Narrow" panose="020B0606020202030204" pitchFamily="34" charset="0"/>
            </a:endParaRPr>
          </a:p>
        </p:txBody>
      </p:sp>
      <p:pic>
        <p:nvPicPr>
          <p:cNvPr id="1028" name="Picture 4" descr="camión icono grati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431" y="2149085"/>
            <a:ext cx="1734253" cy="173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uadroTexto 7"/>
          <p:cNvSpPr txBox="1"/>
          <p:nvPr/>
        </p:nvSpPr>
        <p:spPr>
          <a:xfrm>
            <a:off x="5141158" y="3961793"/>
            <a:ext cx="2726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>
                <a:latin typeface="Arial Narrow" panose="020B0606020202030204" pitchFamily="34" charset="0"/>
              </a:rPr>
              <a:t>Transportador de residuos de riesgo biológico</a:t>
            </a:r>
            <a:endParaRPr lang="es-CO">
              <a:latin typeface="Arial Narrow" panose="020B0606020202030204" pitchFamily="34" charset="0"/>
            </a:endParaRPr>
          </a:p>
        </p:txBody>
      </p:sp>
      <p:pic>
        <p:nvPicPr>
          <p:cNvPr id="1032" name="Picture 8" descr="planta nuclear icono premi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6800" y="2187019"/>
            <a:ext cx="1661567" cy="1661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ángulo 2"/>
          <p:cNvSpPr/>
          <p:nvPr/>
        </p:nvSpPr>
        <p:spPr>
          <a:xfrm>
            <a:off x="8314942" y="3961794"/>
            <a:ext cx="27688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>
                <a:latin typeface="Arial Narrow" panose="020B0606020202030204" pitchFamily="34" charset="0"/>
              </a:rPr>
              <a:t>Gestor externo de residuos/ Receptor</a:t>
            </a:r>
            <a:endParaRPr lang="es-CO">
              <a:latin typeface="Arial Narrow" panose="020B0606020202030204" pitchFamily="34" charset="0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4573955" y="6199086"/>
            <a:ext cx="272668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MX" sz="1600">
                <a:latin typeface="Arial Narrow"/>
              </a:rPr>
              <a:t>Autoridades Ambientales y Sanitarias</a:t>
            </a:r>
            <a:endParaRPr lang="es-CO" sz="1600">
              <a:latin typeface="Arial Narrow"/>
            </a:endParaRPr>
          </a:p>
        </p:txBody>
      </p:sp>
      <p:pic>
        <p:nvPicPr>
          <p:cNvPr id="1034" name="Picture 10" descr="approval / consent / qualified icon 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6" t="12951" r="3820" b="14455"/>
          <a:stretch/>
        </p:blipFill>
        <p:spPr bwMode="auto">
          <a:xfrm>
            <a:off x="4978500" y="4654948"/>
            <a:ext cx="1917600" cy="159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stomShape 2">
            <a:extLst>
              <a:ext uri="{FF2B5EF4-FFF2-40B4-BE49-F238E27FC236}">
                <a16:creationId xmlns:a16="http://schemas.microsoft.com/office/drawing/2014/main" id="{032CD6FC-3BF8-4C4D-449C-C67DE249C7B2}"/>
              </a:ext>
            </a:extLst>
          </p:cNvPr>
          <p:cNvSpPr/>
          <p:nvPr/>
        </p:nvSpPr>
        <p:spPr>
          <a:xfrm>
            <a:off x="130658" y="1375749"/>
            <a:ext cx="4841627" cy="78192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t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MX" sz="4000" spc="-1">
                <a:solidFill>
                  <a:schemeClr val="accent2">
                    <a:lumMod val="75000"/>
                  </a:schemeClr>
                </a:solidFill>
                <a:latin typeface="Arial "/>
              </a:rPr>
              <a:t>Gestión Interna</a:t>
            </a:r>
            <a:endParaRPr lang="es-CO" sz="4000" spc="-1">
              <a:solidFill>
                <a:schemeClr val="accent2">
                  <a:lumMod val="75000"/>
                </a:schemeClr>
              </a:solidFill>
              <a:latin typeface="Arial"/>
            </a:endParaRPr>
          </a:p>
        </p:txBody>
      </p:sp>
      <p:sp>
        <p:nvSpPr>
          <p:cNvPr id="5" name="CustomShape 2">
            <a:extLst>
              <a:ext uri="{FF2B5EF4-FFF2-40B4-BE49-F238E27FC236}">
                <a16:creationId xmlns:a16="http://schemas.microsoft.com/office/drawing/2014/main" id="{8A0FA52A-F73F-F819-C0F9-D7B3302F7F8F}"/>
              </a:ext>
            </a:extLst>
          </p:cNvPr>
          <p:cNvSpPr/>
          <p:nvPr/>
        </p:nvSpPr>
        <p:spPr>
          <a:xfrm>
            <a:off x="5937300" y="1333852"/>
            <a:ext cx="5273741" cy="103697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t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MX" sz="4000" spc="-1">
                <a:solidFill>
                  <a:schemeClr val="accent2">
                    <a:lumMod val="75000"/>
                  </a:schemeClr>
                </a:solidFill>
                <a:latin typeface="Arial "/>
              </a:rPr>
              <a:t>Gestión Externa</a:t>
            </a:r>
            <a:endParaRPr lang="es-CO" sz="4000" spc="-1">
              <a:solidFill>
                <a:schemeClr val="accent2">
                  <a:lumMod val="75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27366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052356" y="226560"/>
            <a:ext cx="3145903" cy="1146981"/>
            <a:chOff x="0" y="0"/>
            <a:chExt cx="2291324" cy="83540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291324" cy="835406"/>
            </a:xfrm>
            <a:custGeom>
              <a:avLst/>
              <a:gdLst/>
              <a:ahLst/>
              <a:cxnLst/>
              <a:rect l="l" t="t" r="r" b="b"/>
              <a:pathLst>
                <a:path w="2291324" h="835406">
                  <a:moveTo>
                    <a:pt x="73829" y="0"/>
                  </a:moveTo>
                  <a:lnTo>
                    <a:pt x="2217495" y="0"/>
                  </a:lnTo>
                  <a:cubicBezTo>
                    <a:pt x="2258270" y="0"/>
                    <a:pt x="2291324" y="33054"/>
                    <a:pt x="2291324" y="73829"/>
                  </a:cubicBezTo>
                  <a:lnTo>
                    <a:pt x="2291324" y="761577"/>
                  </a:lnTo>
                  <a:cubicBezTo>
                    <a:pt x="2291324" y="781158"/>
                    <a:pt x="2283545" y="799936"/>
                    <a:pt x="2269700" y="813782"/>
                  </a:cubicBezTo>
                  <a:cubicBezTo>
                    <a:pt x="2255854" y="827627"/>
                    <a:pt x="2237076" y="835406"/>
                    <a:pt x="2217495" y="835406"/>
                  </a:cubicBezTo>
                  <a:lnTo>
                    <a:pt x="73829" y="835406"/>
                  </a:lnTo>
                  <a:cubicBezTo>
                    <a:pt x="54248" y="835406"/>
                    <a:pt x="35469" y="827627"/>
                    <a:pt x="21624" y="813782"/>
                  </a:cubicBezTo>
                  <a:cubicBezTo>
                    <a:pt x="7778" y="799936"/>
                    <a:pt x="0" y="781158"/>
                    <a:pt x="0" y="761577"/>
                  </a:cubicBezTo>
                  <a:lnTo>
                    <a:pt x="0" y="73829"/>
                  </a:lnTo>
                  <a:cubicBezTo>
                    <a:pt x="0" y="54248"/>
                    <a:pt x="7778" y="35469"/>
                    <a:pt x="21624" y="21624"/>
                  </a:cubicBezTo>
                  <a:cubicBezTo>
                    <a:pt x="35469" y="7778"/>
                    <a:pt x="54248" y="0"/>
                    <a:pt x="7382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rnd">
              <a:solidFill>
                <a:srgbClr val="FFD308"/>
              </a:solidFill>
              <a:prstDash val="solid"/>
              <a:round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0"/>
              <a:ext cx="2291324" cy="835406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843"/>
                </a:lnSpc>
                <a:spcBef>
                  <a:spcPct val="0"/>
                </a:spcBef>
              </a:pPr>
              <a:endParaRPr sz="1200"/>
            </a:p>
          </p:txBody>
        </p:sp>
      </p:grpSp>
      <p:grpSp>
        <p:nvGrpSpPr>
          <p:cNvPr id="5" name="Group 5"/>
          <p:cNvGrpSpPr/>
          <p:nvPr/>
        </p:nvGrpSpPr>
        <p:grpSpPr>
          <a:xfrm rot="-10800000">
            <a:off x="8255060" y="3590289"/>
            <a:ext cx="2642157" cy="872501"/>
            <a:chOff x="0" y="0"/>
            <a:chExt cx="1924420" cy="63548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24420" cy="635488"/>
            </a:xfrm>
            <a:custGeom>
              <a:avLst/>
              <a:gdLst/>
              <a:ahLst/>
              <a:cxnLst/>
              <a:rect l="l" t="t" r="r" b="b"/>
              <a:pathLst>
                <a:path w="1924420" h="635488">
                  <a:moveTo>
                    <a:pt x="87905" y="0"/>
                  </a:moveTo>
                  <a:lnTo>
                    <a:pt x="1836515" y="0"/>
                  </a:lnTo>
                  <a:cubicBezTo>
                    <a:pt x="1859829" y="0"/>
                    <a:pt x="1882188" y="9261"/>
                    <a:pt x="1898673" y="25747"/>
                  </a:cubicBezTo>
                  <a:cubicBezTo>
                    <a:pt x="1915158" y="42232"/>
                    <a:pt x="1924420" y="64591"/>
                    <a:pt x="1924420" y="87905"/>
                  </a:cubicBezTo>
                  <a:lnTo>
                    <a:pt x="1924420" y="547583"/>
                  </a:lnTo>
                  <a:cubicBezTo>
                    <a:pt x="1924420" y="596131"/>
                    <a:pt x="1885064" y="635488"/>
                    <a:pt x="1836515" y="635488"/>
                  </a:cubicBezTo>
                  <a:lnTo>
                    <a:pt x="87905" y="635488"/>
                  </a:lnTo>
                  <a:cubicBezTo>
                    <a:pt x="64591" y="635488"/>
                    <a:pt x="42232" y="626226"/>
                    <a:pt x="25747" y="609741"/>
                  </a:cubicBezTo>
                  <a:cubicBezTo>
                    <a:pt x="9261" y="593256"/>
                    <a:pt x="0" y="570897"/>
                    <a:pt x="0" y="547583"/>
                  </a:cubicBezTo>
                  <a:lnTo>
                    <a:pt x="0" y="87905"/>
                  </a:lnTo>
                  <a:cubicBezTo>
                    <a:pt x="0" y="64591"/>
                    <a:pt x="9261" y="42232"/>
                    <a:pt x="25747" y="25747"/>
                  </a:cubicBezTo>
                  <a:cubicBezTo>
                    <a:pt x="42232" y="9261"/>
                    <a:pt x="64591" y="0"/>
                    <a:pt x="8790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rnd">
              <a:solidFill>
                <a:srgbClr val="521DF1"/>
              </a:solidFill>
              <a:prstDash val="solid"/>
              <a:round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0"/>
              <a:ext cx="1924420" cy="635488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843"/>
                </a:lnSpc>
                <a:spcBef>
                  <a:spcPct val="0"/>
                </a:spcBef>
              </a:pPr>
              <a:endParaRPr sz="120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700989" y="1830429"/>
            <a:ext cx="3429000" cy="1200960"/>
            <a:chOff x="0" y="0"/>
            <a:chExt cx="2497518" cy="87472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497518" cy="874721"/>
            </a:xfrm>
            <a:custGeom>
              <a:avLst/>
              <a:gdLst/>
              <a:ahLst/>
              <a:cxnLst/>
              <a:rect l="l" t="t" r="r" b="b"/>
              <a:pathLst>
                <a:path w="2497518" h="874721">
                  <a:moveTo>
                    <a:pt x="67733" y="0"/>
                  </a:moveTo>
                  <a:lnTo>
                    <a:pt x="2429785" y="0"/>
                  </a:lnTo>
                  <a:cubicBezTo>
                    <a:pt x="2447749" y="0"/>
                    <a:pt x="2464977" y="7136"/>
                    <a:pt x="2477679" y="19839"/>
                  </a:cubicBezTo>
                  <a:cubicBezTo>
                    <a:pt x="2490382" y="32541"/>
                    <a:pt x="2497518" y="49769"/>
                    <a:pt x="2497518" y="67733"/>
                  </a:cubicBezTo>
                  <a:lnTo>
                    <a:pt x="2497518" y="806988"/>
                  </a:lnTo>
                  <a:cubicBezTo>
                    <a:pt x="2497518" y="824952"/>
                    <a:pt x="2490382" y="842180"/>
                    <a:pt x="2477679" y="854883"/>
                  </a:cubicBezTo>
                  <a:cubicBezTo>
                    <a:pt x="2464977" y="867585"/>
                    <a:pt x="2447749" y="874721"/>
                    <a:pt x="2429785" y="874721"/>
                  </a:cubicBezTo>
                  <a:lnTo>
                    <a:pt x="67733" y="874721"/>
                  </a:lnTo>
                  <a:cubicBezTo>
                    <a:pt x="49769" y="874721"/>
                    <a:pt x="32541" y="867585"/>
                    <a:pt x="19839" y="854883"/>
                  </a:cubicBezTo>
                  <a:cubicBezTo>
                    <a:pt x="7136" y="842180"/>
                    <a:pt x="0" y="824952"/>
                    <a:pt x="0" y="806988"/>
                  </a:cubicBezTo>
                  <a:lnTo>
                    <a:pt x="0" y="67733"/>
                  </a:lnTo>
                  <a:cubicBezTo>
                    <a:pt x="0" y="49769"/>
                    <a:pt x="7136" y="32541"/>
                    <a:pt x="19839" y="19839"/>
                  </a:cubicBezTo>
                  <a:cubicBezTo>
                    <a:pt x="32541" y="7136"/>
                    <a:pt x="49769" y="0"/>
                    <a:pt x="6773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rnd">
              <a:solidFill>
                <a:srgbClr val="0FB8C4"/>
              </a:solidFill>
              <a:prstDash val="solid"/>
              <a:round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0"/>
              <a:ext cx="2497518" cy="874721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843"/>
                </a:lnSpc>
                <a:spcBef>
                  <a:spcPct val="0"/>
                </a:spcBef>
              </a:pPr>
              <a:endParaRPr sz="1200"/>
            </a:p>
          </p:txBody>
        </p:sp>
      </p:grpSp>
      <p:grpSp>
        <p:nvGrpSpPr>
          <p:cNvPr id="11" name="Group 11"/>
          <p:cNvGrpSpPr/>
          <p:nvPr/>
        </p:nvGrpSpPr>
        <p:grpSpPr>
          <a:xfrm rot="-10800000">
            <a:off x="7797895" y="1995681"/>
            <a:ext cx="3429000" cy="1200960"/>
            <a:chOff x="0" y="0"/>
            <a:chExt cx="2497518" cy="874721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497518" cy="874721"/>
            </a:xfrm>
            <a:custGeom>
              <a:avLst/>
              <a:gdLst/>
              <a:ahLst/>
              <a:cxnLst/>
              <a:rect l="l" t="t" r="r" b="b"/>
              <a:pathLst>
                <a:path w="2497518" h="874721">
                  <a:moveTo>
                    <a:pt x="67733" y="0"/>
                  </a:moveTo>
                  <a:lnTo>
                    <a:pt x="2429785" y="0"/>
                  </a:lnTo>
                  <a:cubicBezTo>
                    <a:pt x="2447749" y="0"/>
                    <a:pt x="2464977" y="7136"/>
                    <a:pt x="2477679" y="19839"/>
                  </a:cubicBezTo>
                  <a:cubicBezTo>
                    <a:pt x="2490382" y="32541"/>
                    <a:pt x="2497518" y="49769"/>
                    <a:pt x="2497518" y="67733"/>
                  </a:cubicBezTo>
                  <a:lnTo>
                    <a:pt x="2497518" y="806988"/>
                  </a:lnTo>
                  <a:cubicBezTo>
                    <a:pt x="2497518" y="824952"/>
                    <a:pt x="2490382" y="842180"/>
                    <a:pt x="2477679" y="854883"/>
                  </a:cubicBezTo>
                  <a:cubicBezTo>
                    <a:pt x="2464977" y="867585"/>
                    <a:pt x="2447749" y="874721"/>
                    <a:pt x="2429785" y="874721"/>
                  </a:cubicBezTo>
                  <a:lnTo>
                    <a:pt x="67733" y="874721"/>
                  </a:lnTo>
                  <a:cubicBezTo>
                    <a:pt x="49769" y="874721"/>
                    <a:pt x="32541" y="867585"/>
                    <a:pt x="19839" y="854883"/>
                  </a:cubicBezTo>
                  <a:cubicBezTo>
                    <a:pt x="7136" y="842180"/>
                    <a:pt x="0" y="824952"/>
                    <a:pt x="0" y="806988"/>
                  </a:cubicBezTo>
                  <a:lnTo>
                    <a:pt x="0" y="67733"/>
                  </a:lnTo>
                  <a:cubicBezTo>
                    <a:pt x="0" y="49769"/>
                    <a:pt x="7136" y="32541"/>
                    <a:pt x="19839" y="19839"/>
                  </a:cubicBezTo>
                  <a:cubicBezTo>
                    <a:pt x="32541" y="7136"/>
                    <a:pt x="49769" y="0"/>
                    <a:pt x="6773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rnd">
              <a:solidFill>
                <a:srgbClr val="BC63DF"/>
              </a:solidFill>
              <a:prstDash val="solid"/>
              <a:round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0"/>
              <a:ext cx="2497518" cy="874721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843"/>
                </a:lnSpc>
                <a:spcBef>
                  <a:spcPct val="0"/>
                </a:spcBef>
              </a:pPr>
              <a:endParaRPr sz="1200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815454" y="1033195"/>
            <a:ext cx="603628" cy="603628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DDB3E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17" name="Group 17"/>
          <p:cNvGrpSpPr/>
          <p:nvPr/>
        </p:nvGrpSpPr>
        <p:grpSpPr>
          <a:xfrm rot="-10800000">
            <a:off x="7910131" y="3506805"/>
            <a:ext cx="603628" cy="603628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79BFF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3786081" y="2129095"/>
            <a:ext cx="603628" cy="603628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89E2E8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23" name="Group 23"/>
          <p:cNvGrpSpPr/>
          <p:nvPr/>
        </p:nvGrpSpPr>
        <p:grpSpPr>
          <a:xfrm rot="-10800000">
            <a:off x="7464331" y="2294347"/>
            <a:ext cx="603628" cy="603628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DC0FF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289628" y="3396722"/>
            <a:ext cx="2785939" cy="991033"/>
            <a:chOff x="0" y="0"/>
            <a:chExt cx="2029144" cy="72182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2029144" cy="721820"/>
            </a:xfrm>
            <a:custGeom>
              <a:avLst/>
              <a:gdLst/>
              <a:ahLst/>
              <a:cxnLst/>
              <a:rect l="l" t="t" r="r" b="b"/>
              <a:pathLst>
                <a:path w="2029144" h="721820">
                  <a:moveTo>
                    <a:pt x="83368" y="0"/>
                  </a:moveTo>
                  <a:lnTo>
                    <a:pt x="1945776" y="0"/>
                  </a:lnTo>
                  <a:cubicBezTo>
                    <a:pt x="1967886" y="0"/>
                    <a:pt x="1989091" y="8783"/>
                    <a:pt x="2004726" y="24418"/>
                  </a:cubicBezTo>
                  <a:cubicBezTo>
                    <a:pt x="2020360" y="40052"/>
                    <a:pt x="2029144" y="61257"/>
                    <a:pt x="2029144" y="83368"/>
                  </a:cubicBezTo>
                  <a:lnTo>
                    <a:pt x="2029144" y="638452"/>
                  </a:lnTo>
                  <a:cubicBezTo>
                    <a:pt x="2029144" y="660563"/>
                    <a:pt x="2020360" y="681768"/>
                    <a:pt x="2004726" y="697402"/>
                  </a:cubicBezTo>
                  <a:cubicBezTo>
                    <a:pt x="1989091" y="713037"/>
                    <a:pt x="1967886" y="721820"/>
                    <a:pt x="1945776" y="721820"/>
                  </a:cubicBezTo>
                  <a:lnTo>
                    <a:pt x="83368" y="721820"/>
                  </a:lnTo>
                  <a:cubicBezTo>
                    <a:pt x="61257" y="721820"/>
                    <a:pt x="40052" y="713037"/>
                    <a:pt x="24418" y="697402"/>
                  </a:cubicBezTo>
                  <a:cubicBezTo>
                    <a:pt x="8783" y="681768"/>
                    <a:pt x="0" y="660563"/>
                    <a:pt x="0" y="638452"/>
                  </a:cubicBezTo>
                  <a:lnTo>
                    <a:pt x="0" y="83368"/>
                  </a:lnTo>
                  <a:cubicBezTo>
                    <a:pt x="0" y="61257"/>
                    <a:pt x="8783" y="40052"/>
                    <a:pt x="24418" y="24418"/>
                  </a:cubicBezTo>
                  <a:cubicBezTo>
                    <a:pt x="40052" y="8783"/>
                    <a:pt x="61257" y="0"/>
                    <a:pt x="83368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rnd">
              <a:solidFill>
                <a:srgbClr val="E87B85"/>
              </a:solidFill>
              <a:prstDash val="solid"/>
              <a:round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0"/>
              <a:ext cx="2029144" cy="72182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843"/>
                </a:lnSpc>
                <a:spcBef>
                  <a:spcPct val="0"/>
                </a:spcBef>
              </a:pPr>
              <a:endParaRPr sz="1200"/>
            </a:p>
          </p:txBody>
        </p:sp>
      </p:grpSp>
      <p:grpSp>
        <p:nvGrpSpPr>
          <p:cNvPr id="29" name="Group 29"/>
          <p:cNvGrpSpPr/>
          <p:nvPr/>
        </p:nvGrpSpPr>
        <p:grpSpPr>
          <a:xfrm rot="-10800000">
            <a:off x="6983744" y="226560"/>
            <a:ext cx="3429000" cy="1200960"/>
            <a:chOff x="0" y="0"/>
            <a:chExt cx="2497518" cy="874721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497518" cy="874721"/>
            </a:xfrm>
            <a:custGeom>
              <a:avLst/>
              <a:gdLst/>
              <a:ahLst/>
              <a:cxnLst/>
              <a:rect l="l" t="t" r="r" b="b"/>
              <a:pathLst>
                <a:path w="2497518" h="874721">
                  <a:moveTo>
                    <a:pt x="67733" y="0"/>
                  </a:moveTo>
                  <a:lnTo>
                    <a:pt x="2429785" y="0"/>
                  </a:lnTo>
                  <a:cubicBezTo>
                    <a:pt x="2447749" y="0"/>
                    <a:pt x="2464977" y="7136"/>
                    <a:pt x="2477679" y="19839"/>
                  </a:cubicBezTo>
                  <a:cubicBezTo>
                    <a:pt x="2490382" y="32541"/>
                    <a:pt x="2497518" y="49769"/>
                    <a:pt x="2497518" y="67733"/>
                  </a:cubicBezTo>
                  <a:lnTo>
                    <a:pt x="2497518" y="806988"/>
                  </a:lnTo>
                  <a:cubicBezTo>
                    <a:pt x="2497518" y="824952"/>
                    <a:pt x="2490382" y="842180"/>
                    <a:pt x="2477679" y="854883"/>
                  </a:cubicBezTo>
                  <a:cubicBezTo>
                    <a:pt x="2464977" y="867585"/>
                    <a:pt x="2447749" y="874721"/>
                    <a:pt x="2429785" y="874721"/>
                  </a:cubicBezTo>
                  <a:lnTo>
                    <a:pt x="67733" y="874721"/>
                  </a:lnTo>
                  <a:cubicBezTo>
                    <a:pt x="49769" y="874721"/>
                    <a:pt x="32541" y="867585"/>
                    <a:pt x="19839" y="854883"/>
                  </a:cubicBezTo>
                  <a:cubicBezTo>
                    <a:pt x="7136" y="842180"/>
                    <a:pt x="0" y="824952"/>
                    <a:pt x="0" y="806988"/>
                  </a:cubicBezTo>
                  <a:lnTo>
                    <a:pt x="0" y="67733"/>
                  </a:lnTo>
                  <a:cubicBezTo>
                    <a:pt x="0" y="49769"/>
                    <a:pt x="7136" y="32541"/>
                    <a:pt x="19839" y="19839"/>
                  </a:cubicBezTo>
                  <a:cubicBezTo>
                    <a:pt x="32541" y="7136"/>
                    <a:pt x="49769" y="0"/>
                    <a:pt x="6773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rnd">
              <a:solidFill>
                <a:srgbClr val="70B812"/>
              </a:solidFill>
              <a:prstDash val="solid"/>
              <a:round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0"/>
              <a:ext cx="2497518" cy="874721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843"/>
                </a:lnSpc>
                <a:spcBef>
                  <a:spcPct val="0"/>
                </a:spcBef>
              </a:pPr>
              <a:endParaRPr sz="1200"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3716469" y="3274371"/>
            <a:ext cx="603628" cy="603628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BEC4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35" name="Group 35"/>
          <p:cNvGrpSpPr/>
          <p:nvPr/>
        </p:nvGrpSpPr>
        <p:grpSpPr>
          <a:xfrm rot="-10800000">
            <a:off x="6772918" y="948117"/>
            <a:ext cx="603628" cy="603628"/>
            <a:chOff x="0" y="0"/>
            <a:chExt cx="812800" cy="8128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ADE466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38" name="Group 38"/>
          <p:cNvGrpSpPr/>
          <p:nvPr/>
        </p:nvGrpSpPr>
        <p:grpSpPr>
          <a:xfrm rot="-10800000">
            <a:off x="7797895" y="4733375"/>
            <a:ext cx="2642157" cy="872501"/>
            <a:chOff x="0" y="0"/>
            <a:chExt cx="1924420" cy="635488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924420" cy="635488"/>
            </a:xfrm>
            <a:custGeom>
              <a:avLst/>
              <a:gdLst/>
              <a:ahLst/>
              <a:cxnLst/>
              <a:rect l="l" t="t" r="r" b="b"/>
              <a:pathLst>
                <a:path w="1924420" h="635488">
                  <a:moveTo>
                    <a:pt x="87905" y="0"/>
                  </a:moveTo>
                  <a:lnTo>
                    <a:pt x="1836515" y="0"/>
                  </a:lnTo>
                  <a:cubicBezTo>
                    <a:pt x="1859829" y="0"/>
                    <a:pt x="1882188" y="9261"/>
                    <a:pt x="1898673" y="25747"/>
                  </a:cubicBezTo>
                  <a:cubicBezTo>
                    <a:pt x="1915158" y="42232"/>
                    <a:pt x="1924420" y="64591"/>
                    <a:pt x="1924420" y="87905"/>
                  </a:cubicBezTo>
                  <a:lnTo>
                    <a:pt x="1924420" y="547583"/>
                  </a:lnTo>
                  <a:cubicBezTo>
                    <a:pt x="1924420" y="596131"/>
                    <a:pt x="1885064" y="635488"/>
                    <a:pt x="1836515" y="635488"/>
                  </a:cubicBezTo>
                  <a:lnTo>
                    <a:pt x="87905" y="635488"/>
                  </a:lnTo>
                  <a:cubicBezTo>
                    <a:pt x="64591" y="635488"/>
                    <a:pt x="42232" y="626226"/>
                    <a:pt x="25747" y="609741"/>
                  </a:cubicBezTo>
                  <a:cubicBezTo>
                    <a:pt x="9261" y="593256"/>
                    <a:pt x="0" y="570897"/>
                    <a:pt x="0" y="547583"/>
                  </a:cubicBezTo>
                  <a:lnTo>
                    <a:pt x="0" y="87905"/>
                  </a:lnTo>
                  <a:cubicBezTo>
                    <a:pt x="0" y="64591"/>
                    <a:pt x="9261" y="42232"/>
                    <a:pt x="25747" y="25747"/>
                  </a:cubicBezTo>
                  <a:cubicBezTo>
                    <a:pt x="42232" y="9261"/>
                    <a:pt x="64591" y="0"/>
                    <a:pt x="8790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rnd">
              <a:solidFill>
                <a:srgbClr val="7ED957"/>
              </a:solidFill>
              <a:prstDash val="solid"/>
              <a:round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0" y="0"/>
              <a:ext cx="1924420" cy="635488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843"/>
                </a:lnSpc>
                <a:spcBef>
                  <a:spcPct val="0"/>
                </a:spcBef>
              </a:pPr>
              <a:endParaRPr sz="1200"/>
            </a:p>
          </p:txBody>
        </p:sp>
      </p:grpSp>
      <p:grpSp>
        <p:nvGrpSpPr>
          <p:cNvPr id="41" name="Group 41"/>
          <p:cNvGrpSpPr/>
          <p:nvPr/>
        </p:nvGrpSpPr>
        <p:grpSpPr>
          <a:xfrm rot="-10800000">
            <a:off x="5023310" y="5471440"/>
            <a:ext cx="2642157" cy="872501"/>
            <a:chOff x="0" y="0"/>
            <a:chExt cx="1924420" cy="635488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1924420" cy="635488"/>
            </a:xfrm>
            <a:custGeom>
              <a:avLst/>
              <a:gdLst/>
              <a:ahLst/>
              <a:cxnLst/>
              <a:rect l="l" t="t" r="r" b="b"/>
              <a:pathLst>
                <a:path w="1924420" h="635488">
                  <a:moveTo>
                    <a:pt x="87905" y="0"/>
                  </a:moveTo>
                  <a:lnTo>
                    <a:pt x="1836515" y="0"/>
                  </a:lnTo>
                  <a:cubicBezTo>
                    <a:pt x="1859829" y="0"/>
                    <a:pt x="1882188" y="9261"/>
                    <a:pt x="1898673" y="25747"/>
                  </a:cubicBezTo>
                  <a:cubicBezTo>
                    <a:pt x="1915158" y="42232"/>
                    <a:pt x="1924420" y="64591"/>
                    <a:pt x="1924420" y="87905"/>
                  </a:cubicBezTo>
                  <a:lnTo>
                    <a:pt x="1924420" y="547583"/>
                  </a:lnTo>
                  <a:cubicBezTo>
                    <a:pt x="1924420" y="596131"/>
                    <a:pt x="1885064" y="635488"/>
                    <a:pt x="1836515" y="635488"/>
                  </a:cubicBezTo>
                  <a:lnTo>
                    <a:pt x="87905" y="635488"/>
                  </a:lnTo>
                  <a:cubicBezTo>
                    <a:pt x="64591" y="635488"/>
                    <a:pt x="42232" y="626226"/>
                    <a:pt x="25747" y="609741"/>
                  </a:cubicBezTo>
                  <a:cubicBezTo>
                    <a:pt x="9261" y="593256"/>
                    <a:pt x="0" y="570897"/>
                    <a:pt x="0" y="547583"/>
                  </a:cubicBezTo>
                  <a:lnTo>
                    <a:pt x="0" y="87905"/>
                  </a:lnTo>
                  <a:cubicBezTo>
                    <a:pt x="0" y="64591"/>
                    <a:pt x="9261" y="42232"/>
                    <a:pt x="25747" y="25747"/>
                  </a:cubicBezTo>
                  <a:cubicBezTo>
                    <a:pt x="42232" y="9261"/>
                    <a:pt x="64591" y="0"/>
                    <a:pt x="8790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rnd">
              <a:solidFill>
                <a:srgbClr val="FF5757"/>
              </a:solidFill>
              <a:prstDash val="solid"/>
              <a:round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0" y="0"/>
              <a:ext cx="1924420" cy="635488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843"/>
                </a:lnSpc>
                <a:spcBef>
                  <a:spcPct val="0"/>
                </a:spcBef>
              </a:pPr>
              <a:endParaRPr sz="1200"/>
            </a:p>
          </p:txBody>
        </p:sp>
      </p:grpSp>
      <p:grpSp>
        <p:nvGrpSpPr>
          <p:cNvPr id="44" name="Group 44"/>
          <p:cNvGrpSpPr/>
          <p:nvPr/>
        </p:nvGrpSpPr>
        <p:grpSpPr>
          <a:xfrm rot="-10800000">
            <a:off x="1738134" y="4939638"/>
            <a:ext cx="2642157" cy="872501"/>
            <a:chOff x="0" y="0"/>
            <a:chExt cx="1924420" cy="635488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1924420" cy="635488"/>
            </a:xfrm>
            <a:custGeom>
              <a:avLst/>
              <a:gdLst/>
              <a:ahLst/>
              <a:cxnLst/>
              <a:rect l="l" t="t" r="r" b="b"/>
              <a:pathLst>
                <a:path w="1924420" h="635488">
                  <a:moveTo>
                    <a:pt x="87905" y="0"/>
                  </a:moveTo>
                  <a:lnTo>
                    <a:pt x="1836515" y="0"/>
                  </a:lnTo>
                  <a:cubicBezTo>
                    <a:pt x="1859829" y="0"/>
                    <a:pt x="1882188" y="9261"/>
                    <a:pt x="1898673" y="25747"/>
                  </a:cubicBezTo>
                  <a:cubicBezTo>
                    <a:pt x="1915158" y="42232"/>
                    <a:pt x="1924420" y="64591"/>
                    <a:pt x="1924420" y="87905"/>
                  </a:cubicBezTo>
                  <a:lnTo>
                    <a:pt x="1924420" y="547583"/>
                  </a:lnTo>
                  <a:cubicBezTo>
                    <a:pt x="1924420" y="596131"/>
                    <a:pt x="1885064" y="635488"/>
                    <a:pt x="1836515" y="635488"/>
                  </a:cubicBezTo>
                  <a:lnTo>
                    <a:pt x="87905" y="635488"/>
                  </a:lnTo>
                  <a:cubicBezTo>
                    <a:pt x="64591" y="635488"/>
                    <a:pt x="42232" y="626226"/>
                    <a:pt x="25747" y="609741"/>
                  </a:cubicBezTo>
                  <a:cubicBezTo>
                    <a:pt x="9261" y="593256"/>
                    <a:pt x="0" y="570897"/>
                    <a:pt x="0" y="547583"/>
                  </a:cubicBezTo>
                  <a:lnTo>
                    <a:pt x="0" y="87905"/>
                  </a:lnTo>
                  <a:cubicBezTo>
                    <a:pt x="0" y="64591"/>
                    <a:pt x="9261" y="42232"/>
                    <a:pt x="25747" y="25747"/>
                  </a:cubicBezTo>
                  <a:cubicBezTo>
                    <a:pt x="42232" y="9261"/>
                    <a:pt x="64591" y="0"/>
                    <a:pt x="8790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rnd">
              <a:solidFill>
                <a:srgbClr val="BC63DF"/>
              </a:solidFill>
              <a:prstDash val="solid"/>
              <a:round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0" y="0"/>
              <a:ext cx="1924420" cy="635488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843"/>
                </a:lnSpc>
                <a:spcBef>
                  <a:spcPct val="0"/>
                </a:spcBef>
              </a:pPr>
              <a:endParaRPr sz="1200"/>
            </a:p>
          </p:txBody>
        </p:sp>
      </p:grpSp>
      <p:grpSp>
        <p:nvGrpSpPr>
          <p:cNvPr id="47" name="Group 47"/>
          <p:cNvGrpSpPr/>
          <p:nvPr/>
        </p:nvGrpSpPr>
        <p:grpSpPr>
          <a:xfrm rot="-10800000">
            <a:off x="4015979" y="4565997"/>
            <a:ext cx="603628" cy="603628"/>
            <a:chOff x="0" y="0"/>
            <a:chExt cx="812800" cy="8128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DC0FF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50" name="Group 50"/>
          <p:cNvGrpSpPr/>
          <p:nvPr/>
        </p:nvGrpSpPr>
        <p:grpSpPr>
          <a:xfrm rot="-10800000">
            <a:off x="7608317" y="4597418"/>
            <a:ext cx="603628" cy="603628"/>
            <a:chOff x="0" y="0"/>
            <a:chExt cx="812800" cy="8128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C1FF72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53" name="Group 53"/>
          <p:cNvGrpSpPr/>
          <p:nvPr/>
        </p:nvGrpSpPr>
        <p:grpSpPr>
          <a:xfrm rot="-10800000">
            <a:off x="5938113" y="5002248"/>
            <a:ext cx="603628" cy="603628"/>
            <a:chOff x="0" y="0"/>
            <a:chExt cx="812800" cy="8128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5757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sp>
        <p:nvSpPr>
          <p:cNvPr id="56" name="Freeform 56"/>
          <p:cNvSpPr/>
          <p:nvPr/>
        </p:nvSpPr>
        <p:spPr>
          <a:xfrm>
            <a:off x="1658999" y="757496"/>
            <a:ext cx="522685" cy="754533"/>
          </a:xfrm>
          <a:custGeom>
            <a:avLst/>
            <a:gdLst/>
            <a:ahLst/>
            <a:cxnLst/>
            <a:rect l="l" t="t" r="r" b="b"/>
            <a:pathLst>
              <a:path w="784028" h="1131799">
                <a:moveTo>
                  <a:pt x="0" y="0"/>
                </a:moveTo>
                <a:lnTo>
                  <a:pt x="784028" y="0"/>
                </a:lnTo>
                <a:lnTo>
                  <a:pt x="784028" y="1131799"/>
                </a:lnTo>
                <a:lnTo>
                  <a:pt x="0" y="113179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57" name="Freeform 57"/>
          <p:cNvSpPr/>
          <p:nvPr/>
        </p:nvSpPr>
        <p:spPr>
          <a:xfrm>
            <a:off x="1350948" y="5246181"/>
            <a:ext cx="616102" cy="616102"/>
          </a:xfrm>
          <a:custGeom>
            <a:avLst/>
            <a:gdLst/>
            <a:ahLst/>
            <a:cxnLst/>
            <a:rect l="l" t="t" r="r" b="b"/>
            <a:pathLst>
              <a:path w="924153" h="924153">
                <a:moveTo>
                  <a:pt x="0" y="0"/>
                </a:moveTo>
                <a:lnTo>
                  <a:pt x="924152" y="0"/>
                </a:lnTo>
                <a:lnTo>
                  <a:pt x="924152" y="924153"/>
                </a:lnTo>
                <a:lnTo>
                  <a:pt x="0" y="9241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58" name="Freeform 58"/>
          <p:cNvSpPr/>
          <p:nvPr/>
        </p:nvSpPr>
        <p:spPr>
          <a:xfrm>
            <a:off x="10768146" y="2497649"/>
            <a:ext cx="951441" cy="776722"/>
          </a:xfrm>
          <a:custGeom>
            <a:avLst/>
            <a:gdLst/>
            <a:ahLst/>
            <a:cxnLst/>
            <a:rect l="l" t="t" r="r" b="b"/>
            <a:pathLst>
              <a:path w="1427162" h="1165083">
                <a:moveTo>
                  <a:pt x="0" y="0"/>
                </a:moveTo>
                <a:lnTo>
                  <a:pt x="1427162" y="0"/>
                </a:lnTo>
                <a:lnTo>
                  <a:pt x="1427162" y="1165083"/>
                </a:lnTo>
                <a:lnTo>
                  <a:pt x="0" y="116508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59" name="Freeform 59"/>
          <p:cNvSpPr/>
          <p:nvPr/>
        </p:nvSpPr>
        <p:spPr>
          <a:xfrm>
            <a:off x="320415" y="2418549"/>
            <a:ext cx="823929" cy="755021"/>
          </a:xfrm>
          <a:custGeom>
            <a:avLst/>
            <a:gdLst/>
            <a:ahLst/>
            <a:cxnLst/>
            <a:rect l="l" t="t" r="r" b="b"/>
            <a:pathLst>
              <a:path w="1235893" h="1132531">
                <a:moveTo>
                  <a:pt x="0" y="0"/>
                </a:moveTo>
                <a:lnTo>
                  <a:pt x="1235893" y="0"/>
                </a:lnTo>
                <a:lnTo>
                  <a:pt x="1235893" y="1132530"/>
                </a:lnTo>
                <a:lnTo>
                  <a:pt x="0" y="113253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60" name="Freeform 60"/>
          <p:cNvSpPr/>
          <p:nvPr/>
        </p:nvSpPr>
        <p:spPr>
          <a:xfrm>
            <a:off x="10308901" y="859877"/>
            <a:ext cx="673920" cy="615105"/>
          </a:xfrm>
          <a:custGeom>
            <a:avLst/>
            <a:gdLst/>
            <a:ahLst/>
            <a:cxnLst/>
            <a:rect l="l" t="t" r="r" b="b"/>
            <a:pathLst>
              <a:path w="1010880" h="922658">
                <a:moveTo>
                  <a:pt x="0" y="0"/>
                </a:moveTo>
                <a:lnTo>
                  <a:pt x="1010879" y="0"/>
                </a:lnTo>
                <a:lnTo>
                  <a:pt x="1010879" y="922657"/>
                </a:lnTo>
                <a:lnTo>
                  <a:pt x="0" y="92265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61" name="Freeform 61"/>
          <p:cNvSpPr/>
          <p:nvPr/>
        </p:nvSpPr>
        <p:spPr>
          <a:xfrm>
            <a:off x="10837996" y="3823158"/>
            <a:ext cx="820528" cy="1044653"/>
          </a:xfrm>
          <a:custGeom>
            <a:avLst/>
            <a:gdLst/>
            <a:ahLst/>
            <a:cxnLst/>
            <a:rect l="l" t="t" r="r" b="b"/>
            <a:pathLst>
              <a:path w="1230792" h="1566980">
                <a:moveTo>
                  <a:pt x="0" y="0"/>
                </a:moveTo>
                <a:lnTo>
                  <a:pt x="1230792" y="0"/>
                </a:lnTo>
                <a:lnTo>
                  <a:pt x="1230792" y="1566980"/>
                </a:lnTo>
                <a:lnTo>
                  <a:pt x="0" y="156698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62" name="Freeform 62"/>
          <p:cNvSpPr/>
          <p:nvPr/>
        </p:nvSpPr>
        <p:spPr>
          <a:xfrm>
            <a:off x="9916323" y="5304063"/>
            <a:ext cx="639491" cy="881503"/>
          </a:xfrm>
          <a:custGeom>
            <a:avLst/>
            <a:gdLst/>
            <a:ahLst/>
            <a:cxnLst/>
            <a:rect l="l" t="t" r="r" b="b"/>
            <a:pathLst>
              <a:path w="959236" h="1322255">
                <a:moveTo>
                  <a:pt x="0" y="0"/>
                </a:moveTo>
                <a:lnTo>
                  <a:pt x="959235" y="0"/>
                </a:lnTo>
                <a:lnTo>
                  <a:pt x="959235" y="1322254"/>
                </a:lnTo>
                <a:lnTo>
                  <a:pt x="0" y="1322254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63" name="Freeform 63"/>
          <p:cNvSpPr/>
          <p:nvPr/>
        </p:nvSpPr>
        <p:spPr>
          <a:xfrm>
            <a:off x="490324" y="3920593"/>
            <a:ext cx="1131705" cy="732522"/>
          </a:xfrm>
          <a:custGeom>
            <a:avLst/>
            <a:gdLst/>
            <a:ahLst/>
            <a:cxnLst/>
            <a:rect l="l" t="t" r="r" b="b"/>
            <a:pathLst>
              <a:path w="1697558" h="1098783">
                <a:moveTo>
                  <a:pt x="0" y="0"/>
                </a:moveTo>
                <a:lnTo>
                  <a:pt x="1697558" y="0"/>
                </a:lnTo>
                <a:lnTo>
                  <a:pt x="1697558" y="1098783"/>
                </a:lnTo>
                <a:lnTo>
                  <a:pt x="0" y="1098783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64" name="Freeform 64"/>
          <p:cNvSpPr/>
          <p:nvPr/>
        </p:nvSpPr>
        <p:spPr>
          <a:xfrm>
            <a:off x="4486635" y="2467523"/>
            <a:ext cx="3018044" cy="1920231"/>
          </a:xfrm>
          <a:custGeom>
            <a:avLst/>
            <a:gdLst/>
            <a:ahLst/>
            <a:cxnLst/>
            <a:rect l="l" t="t" r="r" b="b"/>
            <a:pathLst>
              <a:path w="4527066" h="2880346">
                <a:moveTo>
                  <a:pt x="0" y="0"/>
                </a:moveTo>
                <a:lnTo>
                  <a:pt x="4527066" y="0"/>
                </a:lnTo>
                <a:lnTo>
                  <a:pt x="4527066" y="2880346"/>
                </a:lnTo>
                <a:lnTo>
                  <a:pt x="0" y="2880346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alphaModFix amt="54000"/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65" name="Freeform 65"/>
          <p:cNvSpPr/>
          <p:nvPr/>
        </p:nvSpPr>
        <p:spPr>
          <a:xfrm>
            <a:off x="7347224" y="6052602"/>
            <a:ext cx="620057" cy="582678"/>
          </a:xfrm>
          <a:custGeom>
            <a:avLst/>
            <a:gdLst/>
            <a:ahLst/>
            <a:cxnLst/>
            <a:rect l="l" t="t" r="r" b="b"/>
            <a:pathLst>
              <a:path w="930086" h="874017">
                <a:moveTo>
                  <a:pt x="0" y="0"/>
                </a:moveTo>
                <a:lnTo>
                  <a:pt x="930086" y="0"/>
                </a:lnTo>
                <a:lnTo>
                  <a:pt x="930086" y="874017"/>
                </a:lnTo>
                <a:lnTo>
                  <a:pt x="0" y="874017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66" name="TextBox 66"/>
          <p:cNvSpPr txBox="1"/>
          <p:nvPr/>
        </p:nvSpPr>
        <p:spPr>
          <a:xfrm>
            <a:off x="4878507" y="1156852"/>
            <a:ext cx="477523" cy="343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3"/>
              </a:lnSpc>
              <a:spcBef>
                <a:spcPct val="0"/>
              </a:spcBef>
            </a:pPr>
            <a:r>
              <a:rPr lang="en-US" sz="2333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01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6835971" y="1033171"/>
            <a:ext cx="477523" cy="343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3"/>
              </a:lnSpc>
              <a:spcBef>
                <a:spcPct val="0"/>
              </a:spcBef>
            </a:pPr>
            <a:r>
              <a:rPr lang="en-US" sz="2333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09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3842574" y="2253321"/>
            <a:ext cx="477523" cy="343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3"/>
              </a:lnSpc>
              <a:spcBef>
                <a:spcPct val="0"/>
              </a:spcBef>
            </a:pPr>
            <a:r>
              <a:rPr lang="en-US" sz="2333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02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7521481" y="2418549"/>
            <a:ext cx="477523" cy="343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3"/>
              </a:lnSpc>
              <a:spcBef>
                <a:spcPct val="0"/>
              </a:spcBef>
            </a:pPr>
            <a:r>
              <a:rPr lang="en-US" sz="2333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08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3777217" y="3396722"/>
            <a:ext cx="477523" cy="343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3"/>
              </a:lnSpc>
              <a:spcBef>
                <a:spcPct val="0"/>
              </a:spcBef>
            </a:pPr>
            <a:r>
              <a:rPr lang="en-US" sz="2333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03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7967281" y="3612055"/>
            <a:ext cx="477523" cy="343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3"/>
              </a:lnSpc>
              <a:spcBef>
                <a:spcPct val="0"/>
              </a:spcBef>
            </a:pPr>
            <a:r>
              <a:rPr lang="en-US" sz="2333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07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4486635" y="2780204"/>
            <a:ext cx="2977696" cy="15667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00"/>
              </a:lnSpc>
            </a:pPr>
            <a:r>
              <a:rPr lang="en-US" sz="2881" b="1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Obligaciones</a:t>
            </a:r>
            <a:r>
              <a:rPr lang="en-US" sz="2881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del </a:t>
            </a:r>
            <a:r>
              <a:rPr lang="en-US" sz="2881" b="1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Generador</a:t>
            </a:r>
            <a:endParaRPr lang="en-US" sz="2881" b="1">
              <a:solidFill>
                <a:srgbClr val="000000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 algn="ctr">
              <a:lnSpc>
                <a:spcPts val="1276"/>
              </a:lnSpc>
            </a:pPr>
            <a:r>
              <a:rPr lang="en-US" sz="1081" b="1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Decreto</a:t>
            </a:r>
            <a:r>
              <a:rPr lang="en-US" sz="1081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351 de 2014​</a:t>
            </a:r>
          </a:p>
          <a:p>
            <a:pPr algn="ctr">
              <a:lnSpc>
                <a:spcPts val="1276"/>
              </a:lnSpc>
            </a:pPr>
            <a:r>
              <a:rPr lang="en-US" sz="1081" b="1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Artículo</a:t>
            </a:r>
            <a:r>
              <a:rPr lang="en-US" sz="1081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2.8.10.2 </a:t>
            </a:r>
            <a:r>
              <a:rPr lang="en-US" sz="1081" b="1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Decreto</a:t>
            </a:r>
            <a:r>
              <a:rPr lang="en-US" sz="1081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780 de 2016​</a:t>
            </a:r>
          </a:p>
          <a:p>
            <a:pPr algn="ctr">
              <a:lnSpc>
                <a:spcPts val="3400"/>
              </a:lnSpc>
              <a:spcBef>
                <a:spcPct val="0"/>
              </a:spcBef>
            </a:pPr>
            <a:endParaRPr lang="en-US" sz="1081" b="1">
              <a:solidFill>
                <a:srgbClr val="000000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sp>
        <p:nvSpPr>
          <p:cNvPr id="73" name="TextBox 73"/>
          <p:cNvSpPr txBox="1"/>
          <p:nvPr/>
        </p:nvSpPr>
        <p:spPr>
          <a:xfrm>
            <a:off x="7446692" y="303174"/>
            <a:ext cx="2862209" cy="11419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450"/>
              </a:lnSpc>
              <a:spcBef>
                <a:spcPct val="0"/>
              </a:spcBef>
            </a:pPr>
            <a:r>
              <a:rPr lang="en-US" sz="113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Conservar los comprobantes de recolección y las certificaciones de almacenamiento,  aprovechamiento, tratamiento  y/o disposición final que emitan  los respectivos gestores, hasta por un término de cinco (5) años.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8118759" y="2097205"/>
            <a:ext cx="2437055" cy="11419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450"/>
              </a:lnSpc>
              <a:spcBef>
                <a:spcPct val="0"/>
              </a:spcBef>
            </a:pPr>
            <a:r>
              <a:rPr lang="en-US" sz="113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Entregar al transportador los residuos debidamente  embalados, envasados y  etiquetados, de acuerdo con lo  establecido en la normatividad vigente.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8225567" y="4892882"/>
            <a:ext cx="2083335" cy="5648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450"/>
              </a:lnSpc>
              <a:spcBef>
                <a:spcPct val="0"/>
              </a:spcBef>
            </a:pPr>
            <a:r>
              <a:rPr lang="en-US" sz="113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Dar cumplimiento a la  normatividad vigente en SST.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5302721" y="5738463"/>
            <a:ext cx="2083335" cy="3725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450"/>
              </a:lnSpc>
              <a:spcBef>
                <a:spcPct val="0"/>
              </a:spcBef>
            </a:pPr>
            <a:r>
              <a:rPr lang="en-US" sz="113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Contar con plan de  contingencias actualizado.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2251534" y="471422"/>
            <a:ext cx="2707964" cy="759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35"/>
              </a:lnSpc>
            </a:pPr>
            <a:r>
              <a:rPr lang="en-US" sz="11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 disponer los desechos  o residuos generados en la  atención en salud y otras  actividades en sitios no autorizados.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8513759" y="3787737"/>
            <a:ext cx="2254387" cy="5648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50"/>
              </a:lnSpc>
            </a:pPr>
            <a:r>
              <a:rPr lang="en-US" sz="113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Formular, implementar,  actualizar y tener a disposición  de las autoridades el PGIRHS.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1144344" y="2059898"/>
            <a:ext cx="2432187" cy="759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35"/>
              </a:lnSpc>
            </a:pPr>
            <a:r>
              <a:rPr lang="en-US" sz="11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 quemar a cielo abierto  los desechos o residuos  generados en la atención en  salud y otras actividades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1409741" y="3551799"/>
            <a:ext cx="2254387" cy="757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450"/>
              </a:lnSpc>
            </a:pPr>
            <a:r>
              <a:rPr lang="en-US" sz="113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Abstenerse de transportar  residuos peligrosos en  vehículos de servicio público de transporte de  pasajeros.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2067057" y="5191196"/>
            <a:ext cx="2083335" cy="3725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450"/>
              </a:lnSpc>
              <a:spcBef>
                <a:spcPct val="0"/>
              </a:spcBef>
            </a:pPr>
            <a:r>
              <a:rPr lang="en-US" sz="113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Capacitar al personal encargado.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7665467" y="4702668"/>
            <a:ext cx="477523" cy="343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3"/>
              </a:lnSpc>
              <a:spcBef>
                <a:spcPct val="0"/>
              </a:spcBef>
            </a:pPr>
            <a:r>
              <a:rPr lang="en-US" sz="2333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06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4079031" y="4690199"/>
            <a:ext cx="477523" cy="343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3"/>
              </a:lnSpc>
              <a:spcBef>
                <a:spcPct val="0"/>
              </a:spcBef>
            </a:pPr>
            <a:r>
              <a:rPr lang="en-US" sz="2333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04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5970260" y="5126474"/>
            <a:ext cx="477523" cy="343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3"/>
              </a:lnSpc>
              <a:spcBef>
                <a:spcPct val="0"/>
              </a:spcBef>
            </a:pPr>
            <a:r>
              <a:rPr lang="en-US" sz="2333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05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>
            <a:extLst>
              <a:ext uri="{FF2B5EF4-FFF2-40B4-BE49-F238E27FC236}">
                <a16:creationId xmlns:a16="http://schemas.microsoft.com/office/drawing/2014/main" id="{18BE224C-71F5-457C-1B04-92D2FC3C5E12}"/>
              </a:ext>
            </a:extLst>
          </p:cNvPr>
          <p:cNvSpPr/>
          <p:nvPr/>
        </p:nvSpPr>
        <p:spPr bwMode="auto">
          <a:xfrm>
            <a:off x="1224117" y="1953703"/>
            <a:ext cx="9955160" cy="66946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8100" rIns="88900" bIns="38100" rtlCol="0" anchor="ctr"/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</a:pPr>
            <a:endParaRPr lang="en-US"/>
          </a:p>
        </p:txBody>
      </p:sp>
      <p:sp>
        <p:nvSpPr>
          <p:cNvPr id="2" name="Subtítulo 8">
            <a:extLst>
              <a:ext uri="{FF2B5EF4-FFF2-40B4-BE49-F238E27FC236}">
                <a16:creationId xmlns:a16="http://schemas.microsoft.com/office/drawing/2014/main" id="{26C33DA8-FE87-49E7-2562-4E345641666B}"/>
              </a:ext>
            </a:extLst>
          </p:cNvPr>
          <p:cNvSpPr txBox="1">
            <a:spLocks/>
          </p:cNvSpPr>
          <p:nvPr/>
        </p:nvSpPr>
        <p:spPr>
          <a:xfrm>
            <a:off x="580813" y="372780"/>
            <a:ext cx="10764917" cy="2474524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CO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44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Obligaciones de las autoridades del sector salud</a:t>
            </a:r>
            <a:br>
              <a:rPr lang="es-ES" sz="44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</a:br>
            <a:br>
              <a:rPr lang="es-CO" sz="4000">
                <a:solidFill>
                  <a:schemeClr val="accent1"/>
                </a:solidFill>
              </a:rPr>
            </a:br>
            <a:endParaRPr lang="es-ES" sz="4400">
              <a:solidFill>
                <a:schemeClr val="accen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4 Marcador de contenido">
            <a:extLst>
              <a:ext uri="{FF2B5EF4-FFF2-40B4-BE49-F238E27FC236}">
                <a16:creationId xmlns:a16="http://schemas.microsoft.com/office/drawing/2014/main" id="{A4CC73A1-7DD0-6693-D63E-9590DBB9E5FB}"/>
              </a:ext>
            </a:extLst>
          </p:cNvPr>
          <p:cNvSpPr txBox="1">
            <a:spLocks/>
          </p:cNvSpPr>
          <p:nvPr/>
        </p:nvSpPr>
        <p:spPr>
          <a:xfrm>
            <a:off x="1386347" y="2983085"/>
            <a:ext cx="9687369" cy="10276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buNone/>
            </a:pPr>
            <a:r>
              <a:rPr lang="es-CO" sz="2000"/>
              <a:t>Deberán adoptar las medidas a que haya lugar. Lo anterior sin perjuicio de las acciones pertinentes por parte de las autoridades ambientales competentes en relación con los factores de riesgo al ambiente. </a:t>
            </a:r>
          </a:p>
        </p:txBody>
      </p:sp>
      <p:sp>
        <p:nvSpPr>
          <p:cNvPr id="4" name="4 Marcador de contenido">
            <a:extLst>
              <a:ext uri="{FF2B5EF4-FFF2-40B4-BE49-F238E27FC236}">
                <a16:creationId xmlns:a16="http://schemas.microsoft.com/office/drawing/2014/main" id="{3E8012D2-B162-A3BF-E7A3-8CAEB9C42E77}"/>
              </a:ext>
            </a:extLst>
          </p:cNvPr>
          <p:cNvSpPr txBox="1">
            <a:spLocks/>
          </p:cNvSpPr>
          <p:nvPr/>
        </p:nvSpPr>
        <p:spPr>
          <a:xfrm>
            <a:off x="1552791" y="4394574"/>
            <a:ext cx="9713561" cy="944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MX" sz="2000"/>
              <a:t>Con base en los </a:t>
            </a:r>
            <a:r>
              <a:rPr lang="es-MX" sz="2000" b="1">
                <a:solidFill>
                  <a:schemeClr val="accent5"/>
                </a:solidFill>
              </a:rPr>
              <a:t>informes presentados por los generadores</a:t>
            </a:r>
            <a:r>
              <a:rPr lang="es-MX" sz="2000"/>
              <a:t>, realizarán la </a:t>
            </a:r>
            <a:r>
              <a:rPr lang="es-MX" sz="2000" b="1">
                <a:solidFill>
                  <a:schemeClr val="accent5"/>
                </a:solidFill>
              </a:rPr>
              <a:t>consolidación y el respectivo reporte de la información sobre la gestión de residuos </a:t>
            </a:r>
            <a:r>
              <a:rPr lang="es-MX" sz="2000"/>
              <a:t>en sus áreas de jurisdicción cada año a la Dirección de Promoción y Prevención del Ministerio de Salud y Protección Social o la que haga sus veces.</a:t>
            </a:r>
          </a:p>
        </p:txBody>
      </p:sp>
      <p:sp>
        <p:nvSpPr>
          <p:cNvPr id="5" name="4 Marcador de contenido">
            <a:extLst>
              <a:ext uri="{FF2B5EF4-FFF2-40B4-BE49-F238E27FC236}">
                <a16:creationId xmlns:a16="http://schemas.microsoft.com/office/drawing/2014/main" id="{EC90E3E8-315E-5C35-383E-A751C099B434}"/>
              </a:ext>
            </a:extLst>
          </p:cNvPr>
          <p:cNvSpPr txBox="1">
            <a:spLocks/>
          </p:cNvSpPr>
          <p:nvPr/>
        </p:nvSpPr>
        <p:spPr>
          <a:xfrm>
            <a:off x="1725561" y="2010769"/>
            <a:ext cx="9453716" cy="83653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CO" sz="2000">
                <a:latin typeface="+mj-lt"/>
              </a:rPr>
              <a:t>La </a:t>
            </a:r>
            <a:r>
              <a:rPr lang="es-CO" sz="2000" b="1">
                <a:solidFill>
                  <a:schemeClr val="accent5"/>
                </a:solidFill>
                <a:latin typeface="+mj-lt"/>
              </a:rPr>
              <a:t>inspección, vigilancia y control de la gestión interna de residuos</a:t>
            </a:r>
            <a:r>
              <a:rPr lang="es-CO" sz="2000">
                <a:solidFill>
                  <a:schemeClr val="accent5"/>
                </a:solidFill>
                <a:latin typeface="+mj-lt"/>
              </a:rPr>
              <a:t> </a:t>
            </a:r>
            <a:r>
              <a:rPr lang="es-CO" sz="2000">
                <a:latin typeface="+mj-lt"/>
              </a:rPr>
              <a:t>generados en relación con los factores de riesgo para la salud humana. </a:t>
            </a:r>
          </a:p>
        </p:txBody>
      </p:sp>
      <p:sp>
        <p:nvSpPr>
          <p:cNvPr id="7" name="Oval 2">
            <a:extLst>
              <a:ext uri="{FF2B5EF4-FFF2-40B4-BE49-F238E27FC236}">
                <a16:creationId xmlns:a16="http://schemas.microsoft.com/office/drawing/2014/main" id="{300B97A0-6F8B-D1C8-F6C3-C81330B69EB8}"/>
              </a:ext>
            </a:extLst>
          </p:cNvPr>
          <p:cNvSpPr>
            <a:spLocks noChangeAspect="1"/>
          </p:cNvSpPr>
          <p:nvPr/>
        </p:nvSpPr>
        <p:spPr>
          <a:xfrm>
            <a:off x="840912" y="1698495"/>
            <a:ext cx="624548" cy="62454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>
                <a:solidFill>
                  <a:prstClr val="white"/>
                </a:solidFill>
                <a:latin typeface="Calibri"/>
              </a:rPr>
              <a:t>01</a:t>
            </a:r>
            <a:endParaRPr kumimoji="0" lang="fr-FR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38CEDFA7-7D1D-1175-139D-B4AF1EA69A53}"/>
              </a:ext>
            </a:extLst>
          </p:cNvPr>
          <p:cNvSpPr/>
          <p:nvPr/>
        </p:nvSpPr>
        <p:spPr bwMode="auto">
          <a:xfrm>
            <a:off x="1224117" y="2904369"/>
            <a:ext cx="9955160" cy="1027611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8100" rIns="88900" bIns="38100" rtlCol="0" anchor="ctr"/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</a:pPr>
            <a:endParaRPr lang="en-US"/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D63F50B6-609A-8DBC-9781-CD81A759FED0}"/>
              </a:ext>
            </a:extLst>
          </p:cNvPr>
          <p:cNvSpPr/>
          <p:nvPr/>
        </p:nvSpPr>
        <p:spPr bwMode="auto">
          <a:xfrm>
            <a:off x="1224117" y="4355860"/>
            <a:ext cx="10042236" cy="1316443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8100" rIns="88900" bIns="38100" rtlCol="0" anchor="ctr"/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</a:pPr>
            <a:endParaRPr lang="en-US"/>
          </a:p>
        </p:txBody>
      </p:sp>
      <p:sp>
        <p:nvSpPr>
          <p:cNvPr id="11" name="Oval 2">
            <a:extLst>
              <a:ext uri="{FF2B5EF4-FFF2-40B4-BE49-F238E27FC236}">
                <a16:creationId xmlns:a16="http://schemas.microsoft.com/office/drawing/2014/main" id="{C201EA7E-1AE7-776F-382A-B36443712FF4}"/>
              </a:ext>
            </a:extLst>
          </p:cNvPr>
          <p:cNvSpPr>
            <a:spLocks noChangeAspect="1"/>
          </p:cNvSpPr>
          <p:nvPr/>
        </p:nvSpPr>
        <p:spPr>
          <a:xfrm>
            <a:off x="850291" y="2701879"/>
            <a:ext cx="624548" cy="62454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>
                <a:solidFill>
                  <a:prstClr val="white"/>
                </a:solidFill>
                <a:latin typeface="Calibri"/>
              </a:rPr>
              <a:t>02</a:t>
            </a:r>
            <a:endParaRPr kumimoji="0" lang="fr-FR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Oval 2">
            <a:extLst>
              <a:ext uri="{FF2B5EF4-FFF2-40B4-BE49-F238E27FC236}">
                <a16:creationId xmlns:a16="http://schemas.microsoft.com/office/drawing/2014/main" id="{BE06835D-32C5-3343-B72E-2046F0259F21}"/>
              </a:ext>
            </a:extLst>
          </p:cNvPr>
          <p:cNvSpPr>
            <a:spLocks noChangeAspect="1"/>
          </p:cNvSpPr>
          <p:nvPr/>
        </p:nvSpPr>
        <p:spPr>
          <a:xfrm>
            <a:off x="888225" y="4089413"/>
            <a:ext cx="624548" cy="62454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>
                <a:solidFill>
                  <a:prstClr val="white"/>
                </a:solidFill>
                <a:latin typeface="Calibri"/>
              </a:rPr>
              <a:t>03</a:t>
            </a:r>
            <a:endParaRPr kumimoji="0" lang="fr-FR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18416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3FAA2D-085F-B43F-4E93-6D19C836A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539516E-0C62-FC36-4DF6-2CDDFD9BE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722" y="1485434"/>
            <a:ext cx="5445841" cy="4084003"/>
          </a:xfrm>
        </p:spPr>
        <p:txBody>
          <a:bodyPr/>
          <a:lstStyle/>
          <a:p>
            <a:pPr algn="ctr"/>
            <a:r>
              <a:rPr lang="es-CO">
                <a:solidFill>
                  <a:schemeClr val="accent1">
                    <a:lumMod val="75000"/>
                  </a:schemeClr>
                </a:solidFill>
              </a:rPr>
              <a:t>RESOLUCION 591 DE 2024</a:t>
            </a:r>
            <a:br>
              <a:rPr lang="es-CO">
                <a:solidFill>
                  <a:schemeClr val="accent1">
                    <a:lumMod val="75000"/>
                  </a:schemeClr>
                </a:solidFill>
              </a:rPr>
            </a:br>
            <a:br>
              <a:rPr lang="es-CO">
                <a:solidFill>
                  <a:schemeClr val="accent1">
                    <a:lumMod val="75000"/>
                  </a:schemeClr>
                </a:solidFill>
              </a:rPr>
            </a:br>
            <a:r>
              <a:rPr lang="es-ES">
                <a:solidFill>
                  <a:schemeClr val="accent1">
                    <a:lumMod val="75000"/>
                  </a:schemeClr>
                </a:solidFill>
              </a:rPr>
              <a:t>"Por la cual se adopta el Manual para la Gestión Integral de Residuos Generados en la Atención en Salud y Otras Actividades”</a:t>
            </a:r>
            <a:br>
              <a:rPr lang="es-CO">
                <a:solidFill>
                  <a:schemeClr val="accent1">
                    <a:lumMod val="75000"/>
                  </a:schemeClr>
                </a:solidFill>
              </a:rPr>
            </a:br>
            <a:endParaRPr lang="en-CO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5B7FCE0-8DD1-6BF8-B6D1-6077CC5FCA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3" y="836971"/>
            <a:ext cx="5805948" cy="43544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F571F6F9-61D5-8385-532A-448B08DBD352}"/>
              </a:ext>
            </a:extLst>
          </p:cNvPr>
          <p:cNvSpPr txBox="1"/>
          <p:nvPr/>
        </p:nvSpPr>
        <p:spPr>
          <a:xfrm>
            <a:off x="6176297" y="6457890"/>
            <a:ext cx="60157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000" noProof="0">
                <a:latin typeface="system-ui"/>
              </a:rPr>
              <a:t>Fuente: Universidad Nacional Autónoma de México. </a:t>
            </a:r>
            <a:r>
              <a:rPr lang="es-CO" sz="1000">
                <a:latin typeface="system-ui"/>
              </a:rPr>
              <a:t>https://ciencia.unam.mx/leer/1001/coronavirus-que-son-los-residuos-infecciosos-y-como-deben-tratarse-para-no-generar-riesgos-</a:t>
            </a:r>
            <a:endParaRPr lang="es-CO" sz="1000" noProof="0"/>
          </a:p>
        </p:txBody>
      </p:sp>
    </p:spTree>
    <p:extLst>
      <p:ext uri="{BB962C8B-B14F-4D97-AF65-F5344CB8AC3E}">
        <p14:creationId xmlns:p14="http://schemas.microsoft.com/office/powerpoint/2010/main" val="39207618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8">
            <a:extLst>
              <a:ext uri="{FF2B5EF4-FFF2-40B4-BE49-F238E27FC236}">
                <a16:creationId xmlns:a16="http://schemas.microsoft.com/office/drawing/2014/main" id="{8A5531E9-2928-CB46-08ED-A3F0BEE98B10}"/>
              </a:ext>
            </a:extLst>
          </p:cNvPr>
          <p:cNvSpPr txBox="1">
            <a:spLocks/>
          </p:cNvSpPr>
          <p:nvPr/>
        </p:nvSpPr>
        <p:spPr>
          <a:xfrm>
            <a:off x="580813" y="372780"/>
            <a:ext cx="10764917" cy="186512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CO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44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Transitoriedad</a:t>
            </a:r>
            <a:br>
              <a:rPr lang="es-ES" sz="44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</a:br>
            <a:br>
              <a:rPr lang="es-CO" sz="4000">
                <a:solidFill>
                  <a:schemeClr val="accent1"/>
                </a:solidFill>
              </a:rPr>
            </a:br>
            <a:endParaRPr lang="es-ES" sz="4400">
              <a:solidFill>
                <a:schemeClr val="accen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E54F041-4858-0A26-79F9-E2EA5D339514}"/>
              </a:ext>
            </a:extLst>
          </p:cNvPr>
          <p:cNvSpPr txBox="1"/>
          <p:nvPr/>
        </p:nvSpPr>
        <p:spPr>
          <a:xfrm>
            <a:off x="1563330" y="1446809"/>
            <a:ext cx="1038286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400"/>
              <a:t>Las personas naturales o jurídicas, públicas o privadas que generen, identifiquen, separen, empaquen, recolecten, transporten, almacenen, aprovechen, traten o dispongan finalmente los residuos generados en la atención en salud y otras actividades, que a la fecha de publicación de la presente resolución se encuentren en funcionamiento, </a:t>
            </a:r>
            <a:r>
              <a:rPr lang="es-ES" sz="2400">
                <a:solidFill>
                  <a:schemeClr val="accent2">
                    <a:lumMod val="60000"/>
                    <a:lumOff val="40000"/>
                  </a:schemeClr>
                </a:solidFill>
              </a:rPr>
              <a:t>tendrán un término de dieciocho (18) meses</a:t>
            </a:r>
            <a:r>
              <a:rPr lang="es-ES" sz="2400"/>
              <a:t>, contados a partir de la entrada en vigencia de este acto administrativo, para dar cumplimiento a lo dispuesto en el Manual aquí adoptado. </a:t>
            </a:r>
          </a:p>
          <a:p>
            <a:pPr algn="just"/>
            <a:endParaRPr lang="es-ES" sz="2400" u="sng"/>
          </a:p>
          <a:p>
            <a:pPr algn="just"/>
            <a:r>
              <a:rPr lang="es-ES" sz="2400" u="sng"/>
              <a:t>Durante este plazo deberán cumplir con lo establecido en la Resolución 1164 de 2002 expedida por los Ministerios de Salud y Medio Ambiente, hoy Ministerios de Salud y Protección Social y Ambiente y Desarrollo Sostenible, </a:t>
            </a:r>
            <a:endParaRPr lang="es-CO" sz="2400" u="sng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22ADFC21-523B-8EE7-5C55-F376DC0209AD}"/>
              </a:ext>
            </a:extLst>
          </p:cNvPr>
          <p:cNvSpPr/>
          <p:nvPr/>
        </p:nvSpPr>
        <p:spPr bwMode="auto">
          <a:xfrm>
            <a:off x="1368954" y="1446810"/>
            <a:ext cx="10577239" cy="4715342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8100" rIns="88900" bIns="38100" rtlCol="0" anchor="ctr"/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</a:pPr>
            <a:endParaRPr lang="en-US"/>
          </a:p>
        </p:txBody>
      </p:sp>
      <p:sp>
        <p:nvSpPr>
          <p:cNvPr id="7" name="Oval 2">
            <a:extLst>
              <a:ext uri="{FF2B5EF4-FFF2-40B4-BE49-F238E27FC236}">
                <a16:creationId xmlns:a16="http://schemas.microsoft.com/office/drawing/2014/main" id="{49D6D8EB-4159-56A6-E7D0-5ABF2196CB0B}"/>
              </a:ext>
            </a:extLst>
          </p:cNvPr>
          <p:cNvSpPr>
            <a:spLocks noChangeAspect="1"/>
          </p:cNvSpPr>
          <p:nvPr/>
        </p:nvSpPr>
        <p:spPr>
          <a:xfrm>
            <a:off x="418866" y="651132"/>
            <a:ext cx="1377492" cy="120929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50">
            <a:extLst>
              <a:ext uri="{FF2B5EF4-FFF2-40B4-BE49-F238E27FC236}">
                <a16:creationId xmlns:a16="http://schemas.microsoft.com/office/drawing/2014/main" id="{CDE88167-BD49-EC02-CF24-0317D47E29F7}"/>
              </a:ext>
            </a:extLst>
          </p:cNvPr>
          <p:cNvSpPr/>
          <p:nvPr/>
        </p:nvSpPr>
        <p:spPr>
          <a:xfrm>
            <a:off x="846270" y="922757"/>
            <a:ext cx="522685" cy="754533"/>
          </a:xfrm>
          <a:custGeom>
            <a:avLst/>
            <a:gdLst/>
            <a:ahLst/>
            <a:cxnLst/>
            <a:rect l="l" t="t" r="r" b="b"/>
            <a:pathLst>
              <a:path w="784028" h="1131799">
                <a:moveTo>
                  <a:pt x="0" y="0"/>
                </a:moveTo>
                <a:lnTo>
                  <a:pt x="784028" y="0"/>
                </a:lnTo>
                <a:lnTo>
                  <a:pt x="784028" y="1131799"/>
                </a:lnTo>
                <a:lnTo>
                  <a:pt x="0" y="113179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</p:spTree>
    <p:extLst>
      <p:ext uri="{BB962C8B-B14F-4D97-AF65-F5344CB8AC3E}">
        <p14:creationId xmlns:p14="http://schemas.microsoft.com/office/powerpoint/2010/main" val="35752304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6822965" y="1546572"/>
            <a:ext cx="0" cy="1261257"/>
          </a:xfrm>
          <a:prstGeom prst="line">
            <a:avLst/>
          </a:prstGeom>
          <a:ln w="85725" cap="rnd">
            <a:solidFill>
              <a:srgbClr val="D5F7F8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es-CO" sz="1200"/>
          </a:p>
        </p:txBody>
      </p:sp>
      <p:sp>
        <p:nvSpPr>
          <p:cNvPr id="3" name="AutoShape 3"/>
          <p:cNvSpPr/>
          <p:nvPr/>
        </p:nvSpPr>
        <p:spPr>
          <a:xfrm flipV="1">
            <a:off x="6822965" y="2759582"/>
            <a:ext cx="0" cy="1278612"/>
          </a:xfrm>
          <a:prstGeom prst="line">
            <a:avLst/>
          </a:prstGeom>
          <a:ln w="85725" cap="rnd">
            <a:solidFill>
              <a:srgbClr val="A3D9DB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es-CO" sz="1200"/>
          </a:p>
        </p:txBody>
      </p:sp>
      <p:sp>
        <p:nvSpPr>
          <p:cNvPr id="4" name="AutoShape 4"/>
          <p:cNvSpPr/>
          <p:nvPr/>
        </p:nvSpPr>
        <p:spPr>
          <a:xfrm flipV="1">
            <a:off x="6822947" y="3940890"/>
            <a:ext cx="0" cy="1262521"/>
          </a:xfrm>
          <a:prstGeom prst="line">
            <a:avLst/>
          </a:prstGeom>
          <a:ln w="85725" cap="rnd">
            <a:solidFill>
              <a:srgbClr val="75B2B4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es-CO" sz="1200"/>
          </a:p>
        </p:txBody>
      </p:sp>
      <p:sp>
        <p:nvSpPr>
          <p:cNvPr id="5" name="AutoShape 5"/>
          <p:cNvSpPr/>
          <p:nvPr/>
        </p:nvSpPr>
        <p:spPr>
          <a:xfrm flipV="1">
            <a:off x="6811180" y="5167611"/>
            <a:ext cx="0" cy="1174328"/>
          </a:xfrm>
          <a:prstGeom prst="line">
            <a:avLst/>
          </a:prstGeom>
          <a:ln w="85725" cap="rnd">
            <a:solidFill>
              <a:srgbClr val="518284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es-CO" sz="1200"/>
          </a:p>
        </p:txBody>
      </p:sp>
      <p:grpSp>
        <p:nvGrpSpPr>
          <p:cNvPr id="6" name="Group 6"/>
          <p:cNvGrpSpPr/>
          <p:nvPr/>
        </p:nvGrpSpPr>
        <p:grpSpPr>
          <a:xfrm rot="-5400000">
            <a:off x="7214551" y="1366437"/>
            <a:ext cx="1129143" cy="1489412"/>
            <a:chOff x="0" y="0"/>
            <a:chExt cx="597301" cy="78787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97301" cy="787879"/>
            </a:xfrm>
            <a:custGeom>
              <a:avLst/>
              <a:gdLst/>
              <a:ahLst/>
              <a:cxnLst/>
              <a:rect l="l" t="t" r="r" b="b"/>
              <a:pathLst>
                <a:path w="597301" h="787879">
                  <a:moveTo>
                    <a:pt x="199208" y="768810"/>
                  </a:moveTo>
                  <a:cubicBezTo>
                    <a:pt x="229830" y="780324"/>
                    <a:pt x="264644" y="787879"/>
                    <a:pt x="298812" y="787879"/>
                  </a:cubicBezTo>
                  <a:cubicBezTo>
                    <a:pt x="332981" y="787879"/>
                    <a:pt x="365860" y="781402"/>
                    <a:pt x="396159" y="769888"/>
                  </a:cubicBezTo>
                  <a:cubicBezTo>
                    <a:pt x="396805" y="769529"/>
                    <a:pt x="397449" y="769529"/>
                    <a:pt x="398093" y="769169"/>
                  </a:cubicBezTo>
                  <a:cubicBezTo>
                    <a:pt x="511880" y="723114"/>
                    <a:pt x="595690" y="601500"/>
                    <a:pt x="597301" y="459931"/>
                  </a:cubicBezTo>
                  <a:lnTo>
                    <a:pt x="597301" y="0"/>
                  </a:lnTo>
                  <a:lnTo>
                    <a:pt x="0" y="0"/>
                  </a:lnTo>
                  <a:lnTo>
                    <a:pt x="0" y="459589"/>
                  </a:lnTo>
                  <a:cubicBezTo>
                    <a:pt x="1612" y="602219"/>
                    <a:pt x="84132" y="723834"/>
                    <a:pt x="199208" y="768810"/>
                  </a:cubicBezTo>
                  <a:close/>
                </a:path>
              </a:pathLst>
            </a:custGeom>
            <a:solidFill>
              <a:srgbClr val="D6F7F8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19050"/>
              <a:ext cx="597301" cy="641829"/>
            </a:xfrm>
            <a:prstGeom prst="rect">
              <a:avLst/>
            </a:prstGeom>
          </p:spPr>
          <p:txBody>
            <a:bodyPr lIns="18288" tIns="18288" rIns="18288" bIns="18288" rtlCol="0" anchor="ctr"/>
            <a:lstStyle/>
            <a:p>
              <a:pPr algn="ctr">
                <a:lnSpc>
                  <a:spcPts val="518"/>
                </a:lnSpc>
              </a:pPr>
              <a:endParaRPr sz="1200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8763876" y="1508472"/>
            <a:ext cx="2688725" cy="1153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68"/>
              </a:lnSpc>
            </a:pPr>
            <a:r>
              <a:rPr lang="en-US" sz="1620">
                <a:solidFill>
                  <a:srgbClr val="022A3D"/>
                </a:solidFill>
                <a:latin typeface="Inter"/>
                <a:ea typeface="Inter"/>
                <a:cs typeface="Inter"/>
                <a:sym typeface="Inter"/>
              </a:rPr>
              <a:t>05. CRONOGRAMA DE ACTIVIDADES PARA IMPLEMENTACIÓN DEL PGIRASA</a:t>
            </a:r>
          </a:p>
        </p:txBody>
      </p:sp>
      <p:grpSp>
        <p:nvGrpSpPr>
          <p:cNvPr id="10" name="Group 10"/>
          <p:cNvGrpSpPr/>
          <p:nvPr/>
        </p:nvGrpSpPr>
        <p:grpSpPr>
          <a:xfrm rot="-5400000">
            <a:off x="7229776" y="2576142"/>
            <a:ext cx="1104652" cy="1483452"/>
            <a:chOff x="0" y="0"/>
            <a:chExt cx="584346" cy="78472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84346" cy="784726"/>
            </a:xfrm>
            <a:custGeom>
              <a:avLst/>
              <a:gdLst/>
              <a:ahLst/>
              <a:cxnLst/>
              <a:rect l="l" t="t" r="r" b="b"/>
              <a:pathLst>
                <a:path w="584346" h="784726">
                  <a:moveTo>
                    <a:pt x="194887" y="765657"/>
                  </a:moveTo>
                  <a:cubicBezTo>
                    <a:pt x="224845" y="777171"/>
                    <a:pt x="258904" y="784726"/>
                    <a:pt x="292330" y="784726"/>
                  </a:cubicBezTo>
                  <a:cubicBezTo>
                    <a:pt x="325758" y="784726"/>
                    <a:pt x="357924" y="778249"/>
                    <a:pt x="387567" y="766736"/>
                  </a:cubicBezTo>
                  <a:cubicBezTo>
                    <a:pt x="388198" y="766376"/>
                    <a:pt x="388828" y="766376"/>
                    <a:pt x="389459" y="766017"/>
                  </a:cubicBezTo>
                  <a:cubicBezTo>
                    <a:pt x="500778" y="719961"/>
                    <a:pt x="582770" y="598347"/>
                    <a:pt x="584346" y="456848"/>
                  </a:cubicBezTo>
                  <a:lnTo>
                    <a:pt x="584346" y="0"/>
                  </a:lnTo>
                  <a:lnTo>
                    <a:pt x="0" y="0"/>
                  </a:lnTo>
                  <a:lnTo>
                    <a:pt x="0" y="456509"/>
                  </a:lnTo>
                  <a:cubicBezTo>
                    <a:pt x="1577" y="599066"/>
                    <a:pt x="82307" y="720681"/>
                    <a:pt x="194887" y="765657"/>
                  </a:cubicBezTo>
                  <a:close/>
                </a:path>
              </a:pathLst>
            </a:custGeom>
            <a:solidFill>
              <a:srgbClr val="A3D9DB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19050"/>
              <a:ext cx="584346" cy="638676"/>
            </a:xfrm>
            <a:prstGeom prst="rect">
              <a:avLst/>
            </a:prstGeom>
          </p:spPr>
          <p:txBody>
            <a:bodyPr lIns="18288" tIns="18288" rIns="18288" bIns="18288" rtlCol="0" anchor="ctr"/>
            <a:lstStyle/>
            <a:p>
              <a:pPr algn="ctr">
                <a:lnSpc>
                  <a:spcPts val="518"/>
                </a:lnSpc>
              </a:pPr>
              <a:endParaRPr sz="1200"/>
            </a:p>
          </p:txBody>
        </p:sp>
      </p:grpSp>
      <p:grpSp>
        <p:nvGrpSpPr>
          <p:cNvPr id="13" name="Group 13"/>
          <p:cNvGrpSpPr/>
          <p:nvPr/>
        </p:nvGrpSpPr>
        <p:grpSpPr>
          <a:xfrm rot="-5400000">
            <a:off x="7199824" y="3781442"/>
            <a:ext cx="1164557" cy="1483452"/>
            <a:chOff x="0" y="0"/>
            <a:chExt cx="616035" cy="78472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16035" cy="784726"/>
            </a:xfrm>
            <a:custGeom>
              <a:avLst/>
              <a:gdLst/>
              <a:ahLst/>
              <a:cxnLst/>
              <a:rect l="l" t="t" r="r" b="b"/>
              <a:pathLst>
                <a:path w="616035" h="784726">
                  <a:moveTo>
                    <a:pt x="205456" y="765657"/>
                  </a:moveTo>
                  <a:cubicBezTo>
                    <a:pt x="237039" y="777171"/>
                    <a:pt x="272944" y="784726"/>
                    <a:pt x="308184" y="784726"/>
                  </a:cubicBezTo>
                  <a:cubicBezTo>
                    <a:pt x="343424" y="784726"/>
                    <a:pt x="377335" y="778249"/>
                    <a:pt x="408584" y="766736"/>
                  </a:cubicBezTo>
                  <a:cubicBezTo>
                    <a:pt x="409250" y="766376"/>
                    <a:pt x="409915" y="766376"/>
                    <a:pt x="410579" y="766017"/>
                  </a:cubicBezTo>
                  <a:cubicBezTo>
                    <a:pt x="527935" y="719961"/>
                    <a:pt x="614373" y="598347"/>
                    <a:pt x="616035" y="456848"/>
                  </a:cubicBezTo>
                  <a:lnTo>
                    <a:pt x="616035" y="0"/>
                  </a:lnTo>
                  <a:lnTo>
                    <a:pt x="0" y="0"/>
                  </a:lnTo>
                  <a:lnTo>
                    <a:pt x="0" y="456509"/>
                  </a:lnTo>
                  <a:cubicBezTo>
                    <a:pt x="1662" y="599066"/>
                    <a:pt x="86770" y="720681"/>
                    <a:pt x="205456" y="765657"/>
                  </a:cubicBezTo>
                  <a:close/>
                </a:path>
              </a:pathLst>
            </a:custGeom>
            <a:solidFill>
              <a:srgbClr val="75B2B4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19050"/>
              <a:ext cx="616035" cy="638676"/>
            </a:xfrm>
            <a:prstGeom prst="rect">
              <a:avLst/>
            </a:prstGeom>
          </p:spPr>
          <p:txBody>
            <a:bodyPr lIns="18288" tIns="18288" rIns="18288" bIns="18288" rtlCol="0" anchor="ctr"/>
            <a:lstStyle/>
            <a:p>
              <a:pPr algn="ctr">
                <a:lnSpc>
                  <a:spcPts val="518"/>
                </a:lnSpc>
              </a:pPr>
              <a:endParaRPr sz="1200"/>
            </a:p>
          </p:txBody>
        </p:sp>
      </p:grpSp>
      <p:grpSp>
        <p:nvGrpSpPr>
          <p:cNvPr id="16" name="Group 16"/>
          <p:cNvGrpSpPr/>
          <p:nvPr/>
        </p:nvGrpSpPr>
        <p:grpSpPr>
          <a:xfrm rot="-5400000">
            <a:off x="7196471" y="5014583"/>
            <a:ext cx="1157676" cy="1497037"/>
            <a:chOff x="0" y="0"/>
            <a:chExt cx="616035" cy="79662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16035" cy="796620"/>
            </a:xfrm>
            <a:custGeom>
              <a:avLst/>
              <a:gdLst/>
              <a:ahLst/>
              <a:cxnLst/>
              <a:rect l="l" t="t" r="r" b="b"/>
              <a:pathLst>
                <a:path w="616035" h="796620">
                  <a:moveTo>
                    <a:pt x="205456" y="777551"/>
                  </a:moveTo>
                  <a:cubicBezTo>
                    <a:pt x="237039" y="789064"/>
                    <a:pt x="272944" y="796620"/>
                    <a:pt x="308184" y="796620"/>
                  </a:cubicBezTo>
                  <a:cubicBezTo>
                    <a:pt x="343424" y="796620"/>
                    <a:pt x="377335" y="790143"/>
                    <a:pt x="408584" y="778629"/>
                  </a:cubicBezTo>
                  <a:cubicBezTo>
                    <a:pt x="409250" y="778269"/>
                    <a:pt x="409915" y="778269"/>
                    <a:pt x="410579" y="777910"/>
                  </a:cubicBezTo>
                  <a:cubicBezTo>
                    <a:pt x="527935" y="731855"/>
                    <a:pt x="614373" y="610241"/>
                    <a:pt x="616035" y="468477"/>
                  </a:cubicBezTo>
                  <a:lnTo>
                    <a:pt x="616035" y="0"/>
                  </a:lnTo>
                  <a:lnTo>
                    <a:pt x="0" y="0"/>
                  </a:lnTo>
                  <a:lnTo>
                    <a:pt x="0" y="468129"/>
                  </a:lnTo>
                  <a:cubicBezTo>
                    <a:pt x="1662" y="610960"/>
                    <a:pt x="86770" y="732575"/>
                    <a:pt x="205456" y="777551"/>
                  </a:cubicBezTo>
                  <a:close/>
                </a:path>
              </a:pathLst>
            </a:custGeom>
            <a:solidFill>
              <a:srgbClr val="518284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19050"/>
              <a:ext cx="616035" cy="650570"/>
            </a:xfrm>
            <a:prstGeom prst="rect">
              <a:avLst/>
            </a:prstGeom>
          </p:spPr>
          <p:txBody>
            <a:bodyPr lIns="18288" tIns="18288" rIns="18288" bIns="18288" rtlCol="0" anchor="ctr"/>
            <a:lstStyle/>
            <a:p>
              <a:pPr algn="ctr">
                <a:lnSpc>
                  <a:spcPts val="518"/>
                </a:lnSpc>
              </a:pPr>
              <a:endParaRPr sz="1200"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5634266" y="1391318"/>
            <a:ext cx="632411" cy="4937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42"/>
              </a:lnSpc>
            </a:pPr>
            <a:r>
              <a:rPr lang="en-US" sz="5150" b="1">
                <a:solidFill>
                  <a:srgbClr val="87C2CC"/>
                </a:solidFill>
                <a:latin typeface="Inter Bold"/>
                <a:ea typeface="Inter Bold"/>
                <a:cs typeface="Inter Bold"/>
                <a:sym typeface="Inter Bold"/>
              </a:rPr>
              <a:t>PG</a:t>
            </a:r>
          </a:p>
          <a:p>
            <a:pPr algn="ctr">
              <a:lnSpc>
                <a:spcPts val="5542"/>
              </a:lnSpc>
            </a:pPr>
            <a:r>
              <a:rPr lang="en-US" sz="5150" b="1">
                <a:solidFill>
                  <a:srgbClr val="87C2CC"/>
                </a:solidFill>
                <a:latin typeface="Inter Bold"/>
                <a:ea typeface="Inter Bold"/>
                <a:cs typeface="Inter Bold"/>
                <a:sym typeface="Inter Bold"/>
              </a:rPr>
              <a:t>I</a:t>
            </a:r>
            <a:endParaRPr lang="en-US" sz="5180" b="1">
              <a:solidFill>
                <a:srgbClr val="87C2CC"/>
              </a:solidFill>
              <a:latin typeface="Inter Bold"/>
              <a:ea typeface="Inter Bold"/>
              <a:cs typeface="Inter Bold"/>
              <a:sym typeface="Inter Bold"/>
            </a:endParaRPr>
          </a:p>
          <a:p>
            <a:pPr algn="ctr">
              <a:lnSpc>
                <a:spcPts val="5542"/>
              </a:lnSpc>
            </a:pPr>
            <a:r>
              <a:rPr lang="en-US" sz="5150" b="1">
                <a:solidFill>
                  <a:srgbClr val="87C2CC"/>
                </a:solidFill>
                <a:latin typeface="Inter Bold"/>
                <a:ea typeface="Inter Bold"/>
                <a:cs typeface="Inter Bold"/>
                <a:sym typeface="Inter Bold"/>
              </a:rPr>
              <a:t>RASA</a:t>
            </a:r>
            <a:endParaRPr lang="en-US" sz="5150" b="1">
              <a:solidFill>
                <a:srgbClr val="87C2CC"/>
              </a:solidFill>
              <a:latin typeface="Inter Bold"/>
              <a:ea typeface="Inter Bold"/>
              <a:cs typeface="Inter Bold"/>
            </a:endParaRPr>
          </a:p>
        </p:txBody>
      </p:sp>
      <p:grpSp>
        <p:nvGrpSpPr>
          <p:cNvPr id="20" name="Group 20"/>
          <p:cNvGrpSpPr/>
          <p:nvPr/>
        </p:nvGrpSpPr>
        <p:grpSpPr>
          <a:xfrm rot="5400000">
            <a:off x="3530385" y="5004332"/>
            <a:ext cx="1157676" cy="1497037"/>
            <a:chOff x="0" y="0"/>
            <a:chExt cx="616035" cy="79662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16035" cy="796620"/>
            </a:xfrm>
            <a:custGeom>
              <a:avLst/>
              <a:gdLst/>
              <a:ahLst/>
              <a:cxnLst/>
              <a:rect l="l" t="t" r="r" b="b"/>
              <a:pathLst>
                <a:path w="616035" h="796620">
                  <a:moveTo>
                    <a:pt x="205456" y="777551"/>
                  </a:moveTo>
                  <a:cubicBezTo>
                    <a:pt x="237039" y="789064"/>
                    <a:pt x="272944" y="796620"/>
                    <a:pt x="308184" y="796620"/>
                  </a:cubicBezTo>
                  <a:cubicBezTo>
                    <a:pt x="343424" y="796620"/>
                    <a:pt x="377335" y="790143"/>
                    <a:pt x="408584" y="778629"/>
                  </a:cubicBezTo>
                  <a:cubicBezTo>
                    <a:pt x="409250" y="778269"/>
                    <a:pt x="409915" y="778269"/>
                    <a:pt x="410579" y="777910"/>
                  </a:cubicBezTo>
                  <a:cubicBezTo>
                    <a:pt x="527935" y="731855"/>
                    <a:pt x="614373" y="610241"/>
                    <a:pt x="616035" y="468477"/>
                  </a:cubicBezTo>
                  <a:lnTo>
                    <a:pt x="616035" y="0"/>
                  </a:lnTo>
                  <a:lnTo>
                    <a:pt x="0" y="0"/>
                  </a:lnTo>
                  <a:lnTo>
                    <a:pt x="0" y="468129"/>
                  </a:lnTo>
                  <a:cubicBezTo>
                    <a:pt x="1662" y="610960"/>
                    <a:pt x="86770" y="732575"/>
                    <a:pt x="205456" y="777551"/>
                  </a:cubicBezTo>
                  <a:close/>
                </a:path>
              </a:pathLst>
            </a:custGeom>
            <a:solidFill>
              <a:srgbClr val="8C5D9B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19050"/>
              <a:ext cx="616035" cy="650570"/>
            </a:xfrm>
            <a:prstGeom prst="rect">
              <a:avLst/>
            </a:prstGeom>
          </p:spPr>
          <p:txBody>
            <a:bodyPr lIns="18288" tIns="18288" rIns="18288" bIns="18288" rtlCol="0" anchor="ctr"/>
            <a:lstStyle/>
            <a:p>
              <a:pPr algn="ctr">
                <a:lnSpc>
                  <a:spcPts val="518"/>
                </a:lnSpc>
              </a:pPr>
              <a:endParaRPr sz="1200"/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8875306" y="2915472"/>
            <a:ext cx="2688725" cy="563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68"/>
              </a:lnSpc>
            </a:pPr>
            <a:r>
              <a:rPr lang="en-US" sz="1620">
                <a:solidFill>
                  <a:srgbClr val="022A3D"/>
                </a:solidFill>
                <a:latin typeface="Inter"/>
                <a:ea typeface="Inter"/>
                <a:cs typeface="Inter"/>
                <a:sym typeface="Inter"/>
              </a:rPr>
              <a:t>06. TRATAMIENTO INTERNO DE RESIDUOS.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8858668" y="4108587"/>
            <a:ext cx="2688725" cy="1153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68"/>
              </a:lnSpc>
            </a:pPr>
            <a:r>
              <a:rPr lang="en-US" sz="1620">
                <a:solidFill>
                  <a:srgbClr val="022A3D"/>
                </a:solidFill>
                <a:latin typeface="Inter"/>
                <a:ea typeface="Inter"/>
                <a:cs typeface="Inter"/>
                <a:sym typeface="Inter"/>
              </a:rPr>
              <a:t>07. ESTRATEGIA PARA RECEPCION DE RESIDUOS CORTOPUNZANTES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8875306" y="5299164"/>
            <a:ext cx="2688725" cy="1153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68"/>
              </a:lnSpc>
            </a:pPr>
            <a:r>
              <a:rPr lang="en-US" sz="1620">
                <a:solidFill>
                  <a:srgbClr val="022A3D"/>
                </a:solidFill>
                <a:latin typeface="Inter"/>
                <a:ea typeface="Inter"/>
                <a:cs typeface="Inter"/>
                <a:sym typeface="Inter"/>
              </a:rPr>
              <a:t>08. ETAPA DE SEGUIMIENTO COMPONENTE GESTION INTERNA</a:t>
            </a:r>
          </a:p>
        </p:txBody>
      </p:sp>
      <p:sp>
        <p:nvSpPr>
          <p:cNvPr id="26" name="AutoShape 26"/>
          <p:cNvSpPr/>
          <p:nvPr/>
        </p:nvSpPr>
        <p:spPr>
          <a:xfrm flipV="1">
            <a:off x="5073869" y="1590178"/>
            <a:ext cx="0" cy="1261257"/>
          </a:xfrm>
          <a:prstGeom prst="line">
            <a:avLst/>
          </a:prstGeom>
          <a:ln w="85725" cap="rnd">
            <a:solidFill>
              <a:srgbClr val="FAE9FF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es-CO" sz="1200"/>
          </a:p>
        </p:txBody>
      </p:sp>
      <p:sp>
        <p:nvSpPr>
          <p:cNvPr id="27" name="AutoShape 27"/>
          <p:cNvSpPr/>
          <p:nvPr/>
        </p:nvSpPr>
        <p:spPr>
          <a:xfrm flipV="1">
            <a:off x="5073869" y="2803188"/>
            <a:ext cx="0" cy="1278612"/>
          </a:xfrm>
          <a:prstGeom prst="line">
            <a:avLst/>
          </a:prstGeom>
          <a:ln w="85725" cap="rnd">
            <a:solidFill>
              <a:srgbClr val="D9B5E4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es-CO" sz="1200"/>
          </a:p>
        </p:txBody>
      </p:sp>
      <p:sp>
        <p:nvSpPr>
          <p:cNvPr id="28" name="AutoShape 28"/>
          <p:cNvSpPr/>
          <p:nvPr/>
        </p:nvSpPr>
        <p:spPr>
          <a:xfrm flipV="1">
            <a:off x="5073868" y="3984496"/>
            <a:ext cx="0" cy="1262521"/>
          </a:xfrm>
          <a:prstGeom prst="line">
            <a:avLst/>
          </a:prstGeom>
          <a:ln w="85725" cap="rnd">
            <a:solidFill>
              <a:srgbClr val="B07EBF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es-CO" sz="1200"/>
          </a:p>
        </p:txBody>
      </p:sp>
      <p:sp>
        <p:nvSpPr>
          <p:cNvPr id="29" name="AutoShape 29"/>
          <p:cNvSpPr/>
          <p:nvPr/>
        </p:nvSpPr>
        <p:spPr>
          <a:xfrm flipV="1">
            <a:off x="5073275" y="5211217"/>
            <a:ext cx="0" cy="1130722"/>
          </a:xfrm>
          <a:prstGeom prst="line">
            <a:avLst/>
          </a:prstGeom>
          <a:ln w="85725" cap="rnd">
            <a:solidFill>
              <a:srgbClr val="8C5D9B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es-CO" sz="1200"/>
          </a:p>
        </p:txBody>
      </p:sp>
      <p:grpSp>
        <p:nvGrpSpPr>
          <p:cNvPr id="30" name="Group 30"/>
          <p:cNvGrpSpPr/>
          <p:nvPr/>
        </p:nvGrpSpPr>
        <p:grpSpPr>
          <a:xfrm rot="5400000">
            <a:off x="3548465" y="1356186"/>
            <a:ext cx="1129143" cy="1489412"/>
            <a:chOff x="0" y="0"/>
            <a:chExt cx="597301" cy="787879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597301" cy="787879"/>
            </a:xfrm>
            <a:custGeom>
              <a:avLst/>
              <a:gdLst/>
              <a:ahLst/>
              <a:cxnLst/>
              <a:rect l="l" t="t" r="r" b="b"/>
              <a:pathLst>
                <a:path w="597301" h="787879">
                  <a:moveTo>
                    <a:pt x="199208" y="768810"/>
                  </a:moveTo>
                  <a:cubicBezTo>
                    <a:pt x="229830" y="780324"/>
                    <a:pt x="264644" y="787879"/>
                    <a:pt x="298812" y="787879"/>
                  </a:cubicBezTo>
                  <a:cubicBezTo>
                    <a:pt x="332981" y="787879"/>
                    <a:pt x="365860" y="781402"/>
                    <a:pt x="396159" y="769888"/>
                  </a:cubicBezTo>
                  <a:cubicBezTo>
                    <a:pt x="396805" y="769529"/>
                    <a:pt x="397449" y="769529"/>
                    <a:pt x="398093" y="769169"/>
                  </a:cubicBezTo>
                  <a:cubicBezTo>
                    <a:pt x="511880" y="723114"/>
                    <a:pt x="595690" y="601500"/>
                    <a:pt x="597301" y="459931"/>
                  </a:cubicBezTo>
                  <a:lnTo>
                    <a:pt x="597301" y="0"/>
                  </a:lnTo>
                  <a:lnTo>
                    <a:pt x="0" y="0"/>
                  </a:lnTo>
                  <a:lnTo>
                    <a:pt x="0" y="459589"/>
                  </a:lnTo>
                  <a:cubicBezTo>
                    <a:pt x="1612" y="602219"/>
                    <a:pt x="84132" y="723834"/>
                    <a:pt x="199208" y="768810"/>
                  </a:cubicBezTo>
                  <a:close/>
                </a:path>
              </a:pathLst>
            </a:custGeom>
            <a:solidFill>
              <a:srgbClr val="FAE9FF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0" y="19050"/>
              <a:ext cx="597301" cy="641829"/>
            </a:xfrm>
            <a:prstGeom prst="rect">
              <a:avLst/>
            </a:prstGeom>
          </p:spPr>
          <p:txBody>
            <a:bodyPr lIns="18288" tIns="18288" rIns="18288" bIns="18288" rtlCol="0" anchor="ctr"/>
            <a:lstStyle/>
            <a:p>
              <a:pPr algn="ctr">
                <a:lnSpc>
                  <a:spcPts val="518"/>
                </a:lnSpc>
              </a:pPr>
              <a:endParaRPr sz="1200"/>
            </a:p>
          </p:txBody>
        </p:sp>
      </p:grpSp>
      <p:sp>
        <p:nvSpPr>
          <p:cNvPr id="33" name="TextBox 33"/>
          <p:cNvSpPr txBox="1"/>
          <p:nvPr/>
        </p:nvSpPr>
        <p:spPr>
          <a:xfrm>
            <a:off x="781446" y="1837592"/>
            <a:ext cx="2688725" cy="2685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68"/>
              </a:lnSpc>
            </a:pPr>
            <a:r>
              <a:rPr lang="en-US" sz="1620">
                <a:solidFill>
                  <a:srgbClr val="022A3D"/>
                </a:solidFill>
                <a:latin typeface="Inter"/>
                <a:ea typeface="Inter"/>
                <a:cs typeface="Inter"/>
                <a:sym typeface="Inter"/>
              </a:rPr>
              <a:t>01. DIAGNÓSTICO</a:t>
            </a:r>
          </a:p>
        </p:txBody>
      </p:sp>
      <p:grpSp>
        <p:nvGrpSpPr>
          <p:cNvPr id="34" name="Group 34"/>
          <p:cNvGrpSpPr/>
          <p:nvPr/>
        </p:nvGrpSpPr>
        <p:grpSpPr>
          <a:xfrm rot="5400000">
            <a:off x="3563690" y="2565891"/>
            <a:ext cx="1104652" cy="1483452"/>
            <a:chOff x="0" y="0"/>
            <a:chExt cx="584346" cy="784726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584346" cy="784726"/>
            </a:xfrm>
            <a:custGeom>
              <a:avLst/>
              <a:gdLst/>
              <a:ahLst/>
              <a:cxnLst/>
              <a:rect l="l" t="t" r="r" b="b"/>
              <a:pathLst>
                <a:path w="584346" h="784726">
                  <a:moveTo>
                    <a:pt x="194887" y="765657"/>
                  </a:moveTo>
                  <a:cubicBezTo>
                    <a:pt x="224845" y="777171"/>
                    <a:pt x="258904" y="784726"/>
                    <a:pt x="292330" y="784726"/>
                  </a:cubicBezTo>
                  <a:cubicBezTo>
                    <a:pt x="325758" y="784726"/>
                    <a:pt x="357924" y="778249"/>
                    <a:pt x="387567" y="766736"/>
                  </a:cubicBezTo>
                  <a:cubicBezTo>
                    <a:pt x="388198" y="766376"/>
                    <a:pt x="388828" y="766376"/>
                    <a:pt x="389459" y="766017"/>
                  </a:cubicBezTo>
                  <a:cubicBezTo>
                    <a:pt x="500778" y="719961"/>
                    <a:pt x="582770" y="598347"/>
                    <a:pt x="584346" y="456848"/>
                  </a:cubicBezTo>
                  <a:lnTo>
                    <a:pt x="584346" y="0"/>
                  </a:lnTo>
                  <a:lnTo>
                    <a:pt x="0" y="0"/>
                  </a:lnTo>
                  <a:lnTo>
                    <a:pt x="0" y="456509"/>
                  </a:lnTo>
                  <a:cubicBezTo>
                    <a:pt x="1577" y="599066"/>
                    <a:pt x="82307" y="720681"/>
                    <a:pt x="194887" y="765657"/>
                  </a:cubicBezTo>
                  <a:close/>
                </a:path>
              </a:pathLst>
            </a:custGeom>
            <a:solidFill>
              <a:srgbClr val="D9B5E4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0" y="19050"/>
              <a:ext cx="584346" cy="638676"/>
            </a:xfrm>
            <a:prstGeom prst="rect">
              <a:avLst/>
            </a:prstGeom>
          </p:spPr>
          <p:txBody>
            <a:bodyPr lIns="18288" tIns="18288" rIns="18288" bIns="18288" rtlCol="0" anchor="ctr"/>
            <a:lstStyle/>
            <a:p>
              <a:pPr algn="ctr">
                <a:lnSpc>
                  <a:spcPts val="518"/>
                </a:lnSpc>
              </a:pPr>
              <a:endParaRPr sz="1200"/>
            </a:p>
          </p:txBody>
        </p:sp>
      </p:grpSp>
      <p:grpSp>
        <p:nvGrpSpPr>
          <p:cNvPr id="37" name="Group 37"/>
          <p:cNvGrpSpPr/>
          <p:nvPr/>
        </p:nvGrpSpPr>
        <p:grpSpPr>
          <a:xfrm rot="5400000">
            <a:off x="3533738" y="3771192"/>
            <a:ext cx="1164557" cy="1483452"/>
            <a:chOff x="0" y="0"/>
            <a:chExt cx="616035" cy="784726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16035" cy="784726"/>
            </a:xfrm>
            <a:custGeom>
              <a:avLst/>
              <a:gdLst/>
              <a:ahLst/>
              <a:cxnLst/>
              <a:rect l="l" t="t" r="r" b="b"/>
              <a:pathLst>
                <a:path w="616035" h="784726">
                  <a:moveTo>
                    <a:pt x="205456" y="765657"/>
                  </a:moveTo>
                  <a:cubicBezTo>
                    <a:pt x="237039" y="777171"/>
                    <a:pt x="272944" y="784726"/>
                    <a:pt x="308184" y="784726"/>
                  </a:cubicBezTo>
                  <a:cubicBezTo>
                    <a:pt x="343424" y="784726"/>
                    <a:pt x="377335" y="778249"/>
                    <a:pt x="408584" y="766736"/>
                  </a:cubicBezTo>
                  <a:cubicBezTo>
                    <a:pt x="409250" y="766376"/>
                    <a:pt x="409915" y="766376"/>
                    <a:pt x="410579" y="766017"/>
                  </a:cubicBezTo>
                  <a:cubicBezTo>
                    <a:pt x="527935" y="719961"/>
                    <a:pt x="614373" y="598347"/>
                    <a:pt x="616035" y="456848"/>
                  </a:cubicBezTo>
                  <a:lnTo>
                    <a:pt x="616035" y="0"/>
                  </a:lnTo>
                  <a:lnTo>
                    <a:pt x="0" y="0"/>
                  </a:lnTo>
                  <a:lnTo>
                    <a:pt x="0" y="456509"/>
                  </a:lnTo>
                  <a:cubicBezTo>
                    <a:pt x="1662" y="599066"/>
                    <a:pt x="86770" y="720681"/>
                    <a:pt x="205456" y="765657"/>
                  </a:cubicBezTo>
                  <a:close/>
                </a:path>
              </a:pathLst>
            </a:custGeom>
            <a:solidFill>
              <a:srgbClr val="B07EBF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19050"/>
              <a:ext cx="616035" cy="638676"/>
            </a:xfrm>
            <a:prstGeom prst="rect">
              <a:avLst/>
            </a:prstGeom>
          </p:spPr>
          <p:txBody>
            <a:bodyPr lIns="18288" tIns="18288" rIns="18288" bIns="18288" rtlCol="0" anchor="ctr"/>
            <a:lstStyle/>
            <a:p>
              <a:pPr algn="ctr">
                <a:lnSpc>
                  <a:spcPts val="518"/>
                </a:lnSpc>
              </a:pPr>
              <a:endParaRPr sz="1200"/>
            </a:p>
          </p:txBody>
        </p:sp>
      </p:grpSp>
      <p:sp>
        <p:nvSpPr>
          <p:cNvPr id="40" name="TextBox 40"/>
          <p:cNvSpPr txBox="1"/>
          <p:nvPr/>
        </p:nvSpPr>
        <p:spPr>
          <a:xfrm>
            <a:off x="764050" y="2837901"/>
            <a:ext cx="2688725" cy="858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68"/>
              </a:lnSpc>
            </a:pPr>
            <a:r>
              <a:rPr lang="en-US" sz="1620">
                <a:solidFill>
                  <a:srgbClr val="022A3D"/>
                </a:solidFill>
                <a:latin typeface="Inter"/>
                <a:ea typeface="Inter"/>
                <a:cs typeface="Inter"/>
                <a:sym typeface="Inter"/>
              </a:rPr>
              <a:t>02. PROGRAMA DE CAPACITACION Y SOCIALIZACIÓN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764050" y="4088040"/>
            <a:ext cx="2688725" cy="858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68"/>
              </a:lnSpc>
            </a:pPr>
            <a:r>
              <a:rPr lang="en-US" sz="1620">
                <a:solidFill>
                  <a:srgbClr val="022A3D"/>
                </a:solidFill>
                <a:latin typeface="Inter"/>
                <a:ea typeface="Inter"/>
                <a:cs typeface="Inter"/>
                <a:sym typeface="Inter"/>
              </a:rPr>
              <a:t>03. PLAN DE CONTINGENCIAS PARA EL MANEJO DE RESIDUOS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781446" y="5541204"/>
            <a:ext cx="2688725" cy="563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68"/>
              </a:lnSpc>
            </a:pPr>
            <a:r>
              <a:rPr lang="en-US" sz="1620">
                <a:solidFill>
                  <a:srgbClr val="022A3D"/>
                </a:solidFill>
                <a:latin typeface="Inter"/>
                <a:ea typeface="Inter"/>
                <a:cs typeface="Inter"/>
                <a:sym typeface="Inter"/>
              </a:rPr>
              <a:t>04.SEGURIDAD Y SALUD AL TRABAJADOR</a:t>
            </a:r>
          </a:p>
        </p:txBody>
      </p:sp>
      <p:sp>
        <p:nvSpPr>
          <p:cNvPr id="43" name="Freeform 43"/>
          <p:cNvSpPr/>
          <p:nvPr/>
        </p:nvSpPr>
        <p:spPr>
          <a:xfrm>
            <a:off x="7358292" y="2953572"/>
            <a:ext cx="726585" cy="708090"/>
          </a:xfrm>
          <a:custGeom>
            <a:avLst/>
            <a:gdLst/>
            <a:ahLst/>
            <a:cxnLst/>
            <a:rect l="l" t="t" r="r" b="b"/>
            <a:pathLst>
              <a:path w="1089878" h="1062135">
                <a:moveTo>
                  <a:pt x="0" y="0"/>
                </a:moveTo>
                <a:lnTo>
                  <a:pt x="1089878" y="0"/>
                </a:lnTo>
                <a:lnTo>
                  <a:pt x="1089878" y="1062135"/>
                </a:lnTo>
                <a:lnTo>
                  <a:pt x="0" y="10621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44" name="Freeform 44"/>
          <p:cNvSpPr/>
          <p:nvPr/>
        </p:nvSpPr>
        <p:spPr>
          <a:xfrm>
            <a:off x="7331918" y="1711899"/>
            <a:ext cx="677905" cy="793293"/>
          </a:xfrm>
          <a:custGeom>
            <a:avLst/>
            <a:gdLst/>
            <a:ahLst/>
            <a:cxnLst/>
            <a:rect l="l" t="t" r="r" b="b"/>
            <a:pathLst>
              <a:path w="1016858" h="1189940">
                <a:moveTo>
                  <a:pt x="0" y="0"/>
                </a:moveTo>
                <a:lnTo>
                  <a:pt x="1016858" y="0"/>
                </a:lnTo>
                <a:lnTo>
                  <a:pt x="1016858" y="1189940"/>
                </a:lnTo>
                <a:lnTo>
                  <a:pt x="0" y="11899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45" name="Freeform 45"/>
          <p:cNvSpPr/>
          <p:nvPr/>
        </p:nvSpPr>
        <p:spPr>
          <a:xfrm>
            <a:off x="3841324" y="2904003"/>
            <a:ext cx="726483" cy="788098"/>
          </a:xfrm>
          <a:custGeom>
            <a:avLst/>
            <a:gdLst/>
            <a:ahLst/>
            <a:cxnLst/>
            <a:rect l="l" t="t" r="r" b="b"/>
            <a:pathLst>
              <a:path w="1089724" h="1182147">
                <a:moveTo>
                  <a:pt x="0" y="0"/>
                </a:moveTo>
                <a:lnTo>
                  <a:pt x="1089725" y="0"/>
                </a:lnTo>
                <a:lnTo>
                  <a:pt x="1089725" y="1182146"/>
                </a:lnTo>
                <a:lnTo>
                  <a:pt x="0" y="11821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46" name="Freeform 46"/>
          <p:cNvSpPr/>
          <p:nvPr/>
        </p:nvSpPr>
        <p:spPr>
          <a:xfrm>
            <a:off x="7296022" y="4081800"/>
            <a:ext cx="749697" cy="843218"/>
          </a:xfrm>
          <a:custGeom>
            <a:avLst/>
            <a:gdLst/>
            <a:ahLst/>
            <a:cxnLst/>
            <a:rect l="l" t="t" r="r" b="b"/>
            <a:pathLst>
              <a:path w="1124546" h="1264827">
                <a:moveTo>
                  <a:pt x="0" y="0"/>
                </a:moveTo>
                <a:lnTo>
                  <a:pt x="1124546" y="0"/>
                </a:lnTo>
                <a:lnTo>
                  <a:pt x="1124546" y="1264827"/>
                </a:lnTo>
                <a:lnTo>
                  <a:pt x="0" y="126482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47" name="Freeform 47"/>
          <p:cNvSpPr/>
          <p:nvPr/>
        </p:nvSpPr>
        <p:spPr>
          <a:xfrm>
            <a:off x="3952771" y="5313593"/>
            <a:ext cx="608571" cy="878514"/>
          </a:xfrm>
          <a:custGeom>
            <a:avLst/>
            <a:gdLst/>
            <a:ahLst/>
            <a:cxnLst/>
            <a:rect l="l" t="t" r="r" b="b"/>
            <a:pathLst>
              <a:path w="912856" h="1317771">
                <a:moveTo>
                  <a:pt x="0" y="0"/>
                </a:moveTo>
                <a:lnTo>
                  <a:pt x="912856" y="0"/>
                </a:lnTo>
                <a:lnTo>
                  <a:pt x="912856" y="1317771"/>
                </a:lnTo>
                <a:lnTo>
                  <a:pt x="0" y="131777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48" name="Freeform 48"/>
          <p:cNvSpPr/>
          <p:nvPr/>
        </p:nvSpPr>
        <p:spPr>
          <a:xfrm>
            <a:off x="3901229" y="1727216"/>
            <a:ext cx="737840" cy="747352"/>
          </a:xfrm>
          <a:custGeom>
            <a:avLst/>
            <a:gdLst/>
            <a:ahLst/>
            <a:cxnLst/>
            <a:rect l="l" t="t" r="r" b="b"/>
            <a:pathLst>
              <a:path w="1106760" h="1121028">
                <a:moveTo>
                  <a:pt x="0" y="0"/>
                </a:moveTo>
                <a:lnTo>
                  <a:pt x="1106761" y="0"/>
                </a:lnTo>
                <a:lnTo>
                  <a:pt x="1106761" y="1121028"/>
                </a:lnTo>
                <a:lnTo>
                  <a:pt x="0" y="112102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49" name="Freeform 49"/>
          <p:cNvSpPr/>
          <p:nvPr/>
        </p:nvSpPr>
        <p:spPr>
          <a:xfrm>
            <a:off x="3901229" y="4081800"/>
            <a:ext cx="677936" cy="745729"/>
          </a:xfrm>
          <a:custGeom>
            <a:avLst/>
            <a:gdLst/>
            <a:ahLst/>
            <a:cxnLst/>
            <a:rect l="l" t="t" r="r" b="b"/>
            <a:pathLst>
              <a:path w="1016904" h="1118594">
                <a:moveTo>
                  <a:pt x="0" y="0"/>
                </a:moveTo>
                <a:lnTo>
                  <a:pt x="1016904" y="0"/>
                </a:lnTo>
                <a:lnTo>
                  <a:pt x="1016904" y="1118594"/>
                </a:lnTo>
                <a:lnTo>
                  <a:pt x="0" y="1118594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50" name="Freeform 50"/>
          <p:cNvSpPr/>
          <p:nvPr/>
        </p:nvSpPr>
        <p:spPr>
          <a:xfrm>
            <a:off x="7408810" y="5369808"/>
            <a:ext cx="746584" cy="766085"/>
          </a:xfrm>
          <a:custGeom>
            <a:avLst/>
            <a:gdLst/>
            <a:ahLst/>
            <a:cxnLst/>
            <a:rect l="l" t="t" r="r" b="b"/>
            <a:pathLst>
              <a:path w="1119876" h="1149127">
                <a:moveTo>
                  <a:pt x="0" y="0"/>
                </a:moveTo>
                <a:lnTo>
                  <a:pt x="1119876" y="0"/>
                </a:lnTo>
                <a:lnTo>
                  <a:pt x="1119876" y="1149127"/>
                </a:lnTo>
                <a:lnTo>
                  <a:pt x="0" y="1149127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52" name="Subtítulo 8">
            <a:extLst>
              <a:ext uri="{FF2B5EF4-FFF2-40B4-BE49-F238E27FC236}">
                <a16:creationId xmlns:a16="http://schemas.microsoft.com/office/drawing/2014/main" id="{03BA6E4F-EF99-79FD-8288-64C95820E43B}"/>
              </a:ext>
            </a:extLst>
          </p:cNvPr>
          <p:cNvSpPr txBox="1">
            <a:spLocks/>
          </p:cNvSpPr>
          <p:nvPr/>
        </p:nvSpPr>
        <p:spPr>
          <a:xfrm>
            <a:off x="774369" y="316206"/>
            <a:ext cx="10764917" cy="186512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CO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44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Gestión Interna</a:t>
            </a:r>
            <a:br>
              <a:rPr lang="es-ES" sz="44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</a:br>
            <a:br>
              <a:rPr lang="es-CO" sz="4000">
                <a:solidFill>
                  <a:schemeClr val="accent1"/>
                </a:solidFill>
              </a:rPr>
            </a:br>
            <a:endParaRPr lang="es-ES" sz="4400">
              <a:solidFill>
                <a:schemeClr val="accen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8">
            <a:extLst>
              <a:ext uri="{FF2B5EF4-FFF2-40B4-BE49-F238E27FC236}">
                <a16:creationId xmlns:a16="http://schemas.microsoft.com/office/drawing/2014/main" id="{C2535925-E97F-79CA-D1B7-3A561252E82E}"/>
              </a:ext>
            </a:extLst>
          </p:cNvPr>
          <p:cNvSpPr txBox="1">
            <a:spLocks/>
          </p:cNvSpPr>
          <p:nvPr/>
        </p:nvSpPr>
        <p:spPr>
          <a:xfrm>
            <a:off x="774369" y="316206"/>
            <a:ext cx="10764917" cy="1311128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CO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44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Gestión Interna</a:t>
            </a:r>
            <a:br>
              <a:rPr lang="es-ES" sz="44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</a:br>
            <a:r>
              <a:rPr lang="es-ES" sz="44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Segregación en la fuente</a:t>
            </a:r>
            <a:endParaRPr lang="es-ES">
              <a:solidFill>
                <a:schemeClr val="accent1"/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B954D21-7A7E-8748-CFAE-81DDB32E9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22" y="1714356"/>
            <a:ext cx="6653803" cy="33548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B82D54C-723B-5FF7-6100-00E39BA94EEC}"/>
              </a:ext>
            </a:extLst>
          </p:cNvPr>
          <p:cNvSpPr txBox="1"/>
          <p:nvPr/>
        </p:nvSpPr>
        <p:spPr>
          <a:xfrm>
            <a:off x="315822" y="6257836"/>
            <a:ext cx="643611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100" noProof="0">
                <a:latin typeface="system-ui"/>
              </a:rPr>
              <a:t>Fuente: </a:t>
            </a:r>
            <a:r>
              <a:rPr lang="es-CO" sz="1100">
                <a:latin typeface="system-ui"/>
              </a:rPr>
              <a:t>Ministerio de Salud y protección </a:t>
            </a:r>
            <a:r>
              <a:rPr lang="es-CO" sz="1100" err="1">
                <a:latin typeface="system-ui"/>
              </a:rPr>
              <a:t>social_https</a:t>
            </a:r>
            <a:r>
              <a:rPr lang="es-CO" sz="1100">
                <a:latin typeface="system-ui"/>
              </a:rPr>
              <a:t>://archivo.minambiente.gov.co/</a:t>
            </a:r>
            <a:r>
              <a:rPr lang="es-CO" sz="1100" err="1">
                <a:latin typeface="system-ui"/>
              </a:rPr>
              <a:t>index.php</a:t>
            </a:r>
            <a:r>
              <a:rPr lang="es-CO" sz="1100">
                <a:latin typeface="system-ui"/>
              </a:rPr>
              <a:t>/noticias-</a:t>
            </a:r>
            <a:r>
              <a:rPr lang="es-CO" sz="1100" err="1">
                <a:latin typeface="system-ui"/>
              </a:rPr>
              <a:t>minambiente</a:t>
            </a:r>
            <a:r>
              <a:rPr lang="es-CO" sz="1100">
                <a:latin typeface="system-ui"/>
              </a:rPr>
              <a:t>/4595-gobierno-unifica-el-codigo-de-colores-para-la-separacion-de-residuos-en-la-fuente-a-nivel-nacional</a:t>
            </a:r>
            <a:endParaRPr lang="es-CO" sz="1100" noProof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043E3399-B5A5-6C3F-7DE9-2135EA64F6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91" t="30753" r="180" b="21469"/>
          <a:stretch>
            <a:fillRect/>
          </a:stretch>
        </p:blipFill>
        <p:spPr bwMode="auto">
          <a:xfrm>
            <a:off x="7787149" y="1790663"/>
            <a:ext cx="2477730" cy="32766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6235EE80-7D5C-2B50-10D3-9421518FBA00}"/>
              </a:ext>
            </a:extLst>
          </p:cNvPr>
          <p:cNvSpPr txBox="1"/>
          <p:nvPr/>
        </p:nvSpPr>
        <p:spPr>
          <a:xfrm>
            <a:off x="7457769" y="5269859"/>
            <a:ext cx="31364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100" noProof="0">
                <a:latin typeface="system-ui"/>
              </a:rPr>
              <a:t>Fuente:</a:t>
            </a:r>
            <a:r>
              <a:rPr lang="es-CO" sz="1100">
                <a:latin typeface="system-ui"/>
              </a:rPr>
              <a:t> https://tu360compras.bancolombia.com/limpieza-y-organizacion/129323-punto-ecol%C3%B3gico-de-12lts-con-4-canecas-de-reciclaje-con-pedal.html</a:t>
            </a:r>
            <a:endParaRPr lang="es-CO" sz="1100" noProof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94D82F3B-CE9B-F538-BA02-1865CDDA4B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2722" y="2028364"/>
            <a:ext cx="2409278" cy="18209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153EA5B9-2ECD-5D1B-A0CD-62E7CBF07F64}"/>
              </a:ext>
            </a:extLst>
          </p:cNvPr>
          <p:cNvSpPr txBox="1"/>
          <p:nvPr/>
        </p:nvSpPr>
        <p:spPr>
          <a:xfrm>
            <a:off x="10102644" y="3852615"/>
            <a:ext cx="2054945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100" noProof="0">
                <a:latin typeface="system-ui"/>
              </a:rPr>
              <a:t>Fuente:</a:t>
            </a:r>
            <a:r>
              <a:rPr lang="es-CO" sz="1100">
                <a:latin typeface="system-ui"/>
              </a:rPr>
              <a:t>https://www.google.com/url?sa=i&amp;url=https%3A%2F%2Fkuantik.com.co%2Fshop%2F7702437257929-guardian-de-0-5-lt-estra-</a:t>
            </a:r>
            <a:endParaRPr lang="es-CO" sz="1100" noProof="0"/>
          </a:p>
        </p:txBody>
      </p:sp>
    </p:spTree>
    <p:extLst>
      <p:ext uri="{BB962C8B-B14F-4D97-AF65-F5344CB8AC3E}">
        <p14:creationId xmlns:p14="http://schemas.microsoft.com/office/powerpoint/2010/main" val="41984200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93F963-D58D-CBB1-ACE1-0F4E8FC82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4AB3C41-4DF5-A472-2918-5E013BC67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9466" y="389592"/>
            <a:ext cx="10515600" cy="759247"/>
          </a:xfrm>
        </p:spPr>
        <p:txBody>
          <a:bodyPr/>
          <a:lstStyle/>
          <a:p>
            <a:pPr algn="ctr"/>
            <a:r>
              <a:rPr lang="en-US" sz="2400">
                <a:latin typeface="Aptos"/>
              </a:rPr>
              <a:t>GESTIÓN INTERNA DE RESIDUOS GENERADOS EN LA ATENCIÓN EN SALUD Y OTRAS ACTIVIDADES</a:t>
            </a:r>
            <a:endParaRPr lang="es-E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77E3E3B-67CB-A2E7-66FB-AC7D33E0B6A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endParaRPr lang="en-US"/>
          </a:p>
          <a:p>
            <a:pPr marL="0" indent="0" algn="just">
              <a:buNone/>
            </a:pPr>
            <a:endParaRPr lang="en-CO"/>
          </a:p>
          <a:p>
            <a:pPr marL="0" indent="0" algn="just">
              <a:buNone/>
            </a:pPr>
            <a:endParaRPr lang="en-CO"/>
          </a:p>
          <a:p>
            <a:pPr marL="0" indent="0" algn="just">
              <a:buNone/>
            </a:pPr>
            <a:endParaRPr lang="en-US"/>
          </a:p>
        </p:txBody>
      </p:sp>
      <p:graphicFrame>
        <p:nvGraphicFramePr>
          <p:cNvPr id="17" name="Diagram 16">
            <a:extLst>
              <a:ext uri="{FF2B5EF4-FFF2-40B4-BE49-F238E27FC236}">
                <a16:creationId xmlns:a16="http://schemas.microsoft.com/office/drawing/2014/main" id="{1AB83153-58B2-2372-4293-43E530D25C46}"/>
              </a:ext>
            </a:extLst>
          </p:cNvPr>
          <p:cNvGraphicFramePr/>
          <p:nvPr/>
        </p:nvGraphicFramePr>
        <p:xfrm>
          <a:off x="2479926" y="1450947"/>
          <a:ext cx="6801358" cy="44293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71" name="TextBox 1470">
            <a:extLst>
              <a:ext uri="{FF2B5EF4-FFF2-40B4-BE49-F238E27FC236}">
                <a16:creationId xmlns:a16="http://schemas.microsoft.com/office/drawing/2014/main" id="{BC1347B1-491D-6C31-1658-4236E47AF2E4}"/>
              </a:ext>
            </a:extLst>
          </p:cNvPr>
          <p:cNvSpPr txBox="1"/>
          <p:nvPr/>
        </p:nvSpPr>
        <p:spPr>
          <a:xfrm rot="16200000">
            <a:off x="-130131" y="3614227"/>
            <a:ext cx="4143552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GESTIÓN INTERNA</a:t>
            </a:r>
          </a:p>
        </p:txBody>
      </p:sp>
      <p:graphicFrame>
        <p:nvGraphicFramePr>
          <p:cNvPr id="26" name="Tabla 25">
            <a:extLst>
              <a:ext uri="{FF2B5EF4-FFF2-40B4-BE49-F238E27FC236}">
                <a16:creationId xmlns:a16="http://schemas.microsoft.com/office/drawing/2014/main" id="{BE421780-014F-1DC1-3CCE-33320F3D1F5F}"/>
              </a:ext>
            </a:extLst>
          </p:cNvPr>
          <p:cNvGraphicFramePr>
            <a:graphicFrameLocks noGrp="1"/>
          </p:cNvGraphicFramePr>
          <p:nvPr/>
        </p:nvGraphicFramePr>
        <p:xfrm>
          <a:off x="564078" y="6175168"/>
          <a:ext cx="841351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3518">
                  <a:extLst>
                    <a:ext uri="{9D8B030D-6E8A-4147-A177-3AD203B41FA5}">
                      <a16:colId xmlns:a16="http://schemas.microsoft.com/office/drawing/2014/main" val="3575315394"/>
                    </a:ext>
                  </a:extLst>
                </a:gridCol>
              </a:tblGrid>
              <a:tr h="19398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/>
                        <a:t>Resolución 591 de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485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6336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6861557" y="663840"/>
            <a:ext cx="4741619" cy="661720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 defTabSz="914377">
              <a:defRPr/>
            </a:pPr>
            <a:r>
              <a:rPr lang="es-ES" altLang="es-CO" sz="3700" b="1">
                <a:solidFill>
                  <a:schemeClr val="accent5"/>
                </a:solidFill>
                <a:latin typeface="Arial Black"/>
                <a:cs typeface="Arial"/>
              </a:rPr>
              <a:t>CESAR AUGUSTO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5648799" y="1201870"/>
            <a:ext cx="5952463" cy="661720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 defTabSz="914377">
              <a:defRPr/>
            </a:pPr>
            <a:r>
              <a:rPr lang="es-ES" altLang="es-CO" sz="3700">
                <a:solidFill>
                  <a:schemeClr val="accent4"/>
                </a:solidFill>
                <a:latin typeface="Arial Black"/>
                <a:cs typeface="Arial"/>
              </a:rPr>
              <a:t>PORRAS MALDONADO</a:t>
            </a:r>
          </a:p>
        </p:txBody>
      </p:sp>
      <p:sp>
        <p:nvSpPr>
          <p:cNvPr id="12" name="Elipse 11"/>
          <p:cNvSpPr/>
          <p:nvPr/>
        </p:nvSpPr>
        <p:spPr>
          <a:xfrm>
            <a:off x="5653250" y="2282639"/>
            <a:ext cx="204187" cy="2041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s-CO" sz="1351">
              <a:solidFill>
                <a:prstClr val="white"/>
              </a:solidFill>
              <a:latin typeface="Arial Narrow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5949550" y="2023619"/>
            <a:ext cx="4914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es-CO">
                <a:solidFill>
                  <a:srgbClr val="222A35"/>
                </a:solidFill>
                <a:latin typeface="Arial Narrow"/>
                <a:cs typeface="Arial" panose="020B0604020202020204" pitchFamily="34" charset="0"/>
              </a:rPr>
              <a:t>Ingeniero Ambiental y Sanitario</a:t>
            </a:r>
          </a:p>
          <a:p>
            <a:pPr defTabSz="914377">
              <a:defRPr/>
            </a:pPr>
            <a:r>
              <a:rPr lang="es-CO">
                <a:solidFill>
                  <a:srgbClr val="222A35"/>
                </a:solidFill>
                <a:latin typeface="Arial Narrow"/>
                <a:cs typeface="Arial" panose="020B0604020202020204" pitchFamily="34" charset="0"/>
              </a:rPr>
              <a:t>Universidad de la Salle</a:t>
            </a:r>
          </a:p>
        </p:txBody>
      </p:sp>
      <p:sp>
        <p:nvSpPr>
          <p:cNvPr id="18" name="Rectángulo 17"/>
          <p:cNvSpPr/>
          <p:nvPr/>
        </p:nvSpPr>
        <p:spPr>
          <a:xfrm>
            <a:off x="5643565" y="5140935"/>
            <a:ext cx="6096000" cy="646331"/>
          </a:xfrm>
          <a:prstGeom prst="rect">
            <a:avLst/>
          </a:prstGeom>
        </p:spPr>
        <p:txBody>
          <a:bodyPr lIns="91440" tIns="45720" rIns="91440" bIns="45720" anchor="t">
            <a:spAutoFit/>
          </a:bodyPr>
          <a:lstStyle/>
          <a:p>
            <a:pPr defTabSz="914377">
              <a:defRPr/>
            </a:pPr>
            <a:r>
              <a:rPr lang="es-MX" b="1" i="1">
                <a:solidFill>
                  <a:srgbClr val="222A35"/>
                </a:solidFill>
                <a:latin typeface="Arial Narrow"/>
                <a:cs typeface="Arial"/>
              </a:rPr>
              <a:t>Dirección de Calidad de Servicios de Salud</a:t>
            </a:r>
          </a:p>
          <a:p>
            <a:pPr defTabSz="914377">
              <a:defRPr/>
            </a:pPr>
            <a:r>
              <a:rPr lang="es-MX" b="1" i="1">
                <a:solidFill>
                  <a:srgbClr val="222A35"/>
                </a:solidFill>
                <a:latin typeface="Arial Narrow"/>
                <a:cs typeface="Arial"/>
              </a:rPr>
              <a:t>Subdirección de Calidad y Seguridad en Servicios de Salud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5005E4C-3256-49AF-C4CD-05BB14E3FA7A}"/>
              </a:ext>
            </a:extLst>
          </p:cNvPr>
          <p:cNvSpPr txBox="1"/>
          <p:nvPr/>
        </p:nvSpPr>
        <p:spPr>
          <a:xfrm>
            <a:off x="5982383" y="3057760"/>
            <a:ext cx="5285112" cy="120032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>
            <a:defPPr>
              <a:defRPr lang="es-CO"/>
            </a:defPPr>
            <a:lvl1pPr>
              <a:defRPr sz="1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914377">
              <a:defRPr/>
            </a:pPr>
            <a:r>
              <a:rPr lang="es-ES" sz="1800" b="0">
                <a:solidFill>
                  <a:srgbClr val="222A35"/>
                </a:solidFill>
                <a:latin typeface="Arial Narrow"/>
              </a:rPr>
              <a:t>Profesional Especializado </a:t>
            </a:r>
          </a:p>
          <a:p>
            <a:pPr defTabSz="914377">
              <a:defRPr/>
            </a:pPr>
            <a:r>
              <a:rPr lang="es-ES" sz="1800" b="0">
                <a:solidFill>
                  <a:srgbClr val="222A35"/>
                </a:solidFill>
                <a:latin typeface="Arial Narrow"/>
                <a:cs typeface="Arial"/>
              </a:rPr>
              <a:t>Experiencia de 20 años en la Secretaria Distrital de Salud ejerciendo especialmente Inspección, Vigilancia y Control Sanitario y Asistencia Técnica en Servicios de Salud ​</a:t>
            </a:r>
            <a:endParaRPr lang="es-CO" sz="1800" b="0">
              <a:solidFill>
                <a:srgbClr val="222A35"/>
              </a:solidFill>
              <a:latin typeface="Arial Narrow"/>
              <a:cs typeface="Arial"/>
            </a:endParaRP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31CADFB2-1A81-6022-8615-2B1CDAD87EE6}"/>
              </a:ext>
            </a:extLst>
          </p:cNvPr>
          <p:cNvSpPr/>
          <p:nvPr/>
        </p:nvSpPr>
        <p:spPr>
          <a:xfrm>
            <a:off x="5648982" y="3210727"/>
            <a:ext cx="204187" cy="2041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s-CO" sz="1351">
              <a:solidFill>
                <a:prstClr val="white"/>
              </a:solidFill>
              <a:latin typeface="Arial Narrow"/>
            </a:endParaRP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6BE4C32D-76C9-CA01-D568-5CF9E1C9EF1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2335" t="23176" r="-299" b="287"/>
          <a:stretch>
            <a:fillRect/>
          </a:stretch>
        </p:blipFill>
        <p:spPr>
          <a:xfrm>
            <a:off x="1687289" y="1331546"/>
            <a:ext cx="3269162" cy="382266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739801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2B52C0-83C8-BFBA-8C9A-8513D71547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64F3909-65B4-F474-BBCB-EA8CEC77F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9466" y="389592"/>
            <a:ext cx="10515600" cy="925959"/>
          </a:xfrm>
        </p:spPr>
        <p:txBody>
          <a:bodyPr/>
          <a:lstStyle/>
          <a:p>
            <a:pPr algn="ctr"/>
            <a:r>
              <a:rPr lang="en-US">
                <a:latin typeface="Aptos"/>
              </a:rPr>
              <a:t> GESTIÓN INTERNA DE RESIDUOS GENERADOS EN LA ATENCIÓN EN SALUD Y OTRAS ACTIVIDADES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88CE260-1666-A373-F235-0F20A25099E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endParaRPr lang="en-US"/>
          </a:p>
          <a:p>
            <a:pPr marL="0" indent="0" algn="just">
              <a:buNone/>
            </a:pPr>
            <a:endParaRPr lang="en-CO"/>
          </a:p>
          <a:p>
            <a:pPr marL="0" indent="0" algn="just">
              <a:buNone/>
            </a:pPr>
            <a:endParaRPr lang="en-CO"/>
          </a:p>
          <a:p>
            <a:pPr marL="0" indent="0" algn="just">
              <a:buNone/>
            </a:pPr>
            <a:endParaRPr lang="en-US"/>
          </a:p>
        </p:txBody>
      </p:sp>
      <p:graphicFrame>
        <p:nvGraphicFramePr>
          <p:cNvPr id="17" name="Diagram 16">
            <a:extLst>
              <a:ext uri="{FF2B5EF4-FFF2-40B4-BE49-F238E27FC236}">
                <a16:creationId xmlns:a16="http://schemas.microsoft.com/office/drawing/2014/main" id="{6E992E75-D5D7-FD9D-DC7E-0086D6BEFFD5}"/>
              </a:ext>
            </a:extLst>
          </p:cNvPr>
          <p:cNvGraphicFramePr/>
          <p:nvPr/>
        </p:nvGraphicFramePr>
        <p:xfrm>
          <a:off x="2566736" y="1479884"/>
          <a:ext cx="8108457" cy="4391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71" name="TextBox 1470">
            <a:extLst>
              <a:ext uri="{FF2B5EF4-FFF2-40B4-BE49-F238E27FC236}">
                <a16:creationId xmlns:a16="http://schemas.microsoft.com/office/drawing/2014/main" id="{98ACF458-4DEA-3179-0D60-5388188476D7}"/>
              </a:ext>
            </a:extLst>
          </p:cNvPr>
          <p:cNvSpPr txBox="1"/>
          <p:nvPr/>
        </p:nvSpPr>
        <p:spPr>
          <a:xfrm rot="16200000">
            <a:off x="-130131" y="3614227"/>
            <a:ext cx="4143552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4.1.1. ETAPA DE PLANEACIÓN</a:t>
            </a:r>
          </a:p>
        </p:txBody>
      </p:sp>
      <p:graphicFrame>
        <p:nvGraphicFramePr>
          <p:cNvPr id="20" name="Tabla 19">
            <a:extLst>
              <a:ext uri="{FF2B5EF4-FFF2-40B4-BE49-F238E27FC236}">
                <a16:creationId xmlns:a16="http://schemas.microsoft.com/office/drawing/2014/main" id="{2EB55AB3-F9A8-096C-DC4A-4CB9C28642D0}"/>
              </a:ext>
            </a:extLst>
          </p:cNvPr>
          <p:cNvGraphicFramePr>
            <a:graphicFrameLocks noGrp="1"/>
          </p:cNvGraphicFramePr>
          <p:nvPr/>
        </p:nvGraphicFramePr>
        <p:xfrm>
          <a:off x="564078" y="6175168"/>
          <a:ext cx="841351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3518">
                  <a:extLst>
                    <a:ext uri="{9D8B030D-6E8A-4147-A177-3AD203B41FA5}">
                      <a16:colId xmlns:a16="http://schemas.microsoft.com/office/drawing/2014/main" val="3575315394"/>
                    </a:ext>
                  </a:extLst>
                </a:gridCol>
              </a:tblGrid>
              <a:tr h="19398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/>
                        <a:t>Resolución 591 de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485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65564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0F9C95-9FF2-73FD-0AE1-94B940D59C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8963A5E-7DE1-E133-14E2-85DED8BE3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10521295" cy="416859"/>
          </a:xfrm>
        </p:spPr>
        <p:txBody>
          <a:bodyPr/>
          <a:lstStyle/>
          <a:p>
            <a:pPr algn="ctr"/>
            <a:r>
              <a:rPr lang="en-US">
                <a:latin typeface="Aptos"/>
              </a:rPr>
              <a:t> </a:t>
            </a:r>
            <a:r>
              <a:rPr lang="en-US" sz="1800">
                <a:latin typeface="Aptos"/>
              </a:rPr>
              <a:t>GESTIÓN INTERNA DE RESIDUOS GENERADOS EN LA ATENCIÓN EN SALUD Y OTRAS ACTIVIDADES</a:t>
            </a:r>
          </a:p>
        </p:txBody>
      </p:sp>
      <p:sp>
        <p:nvSpPr>
          <p:cNvPr id="1525" name="Marcador de texto 1524">
            <a:extLst>
              <a:ext uri="{FF2B5EF4-FFF2-40B4-BE49-F238E27FC236}">
                <a16:creationId xmlns:a16="http://schemas.microsoft.com/office/drawing/2014/main" id="{B2DE15FE-5F76-6F9D-2F73-63EB6894B1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887011" y="1188029"/>
            <a:ext cx="3645366" cy="4134318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92500" lnSpcReduction="20000"/>
          </a:bodyPr>
          <a:lstStyle/>
          <a:p>
            <a:pPr algn="just"/>
            <a:r>
              <a:rPr lang="es-ES" sz="1800">
                <a:ea typeface="+mn-lt"/>
                <a:cs typeface="+mn-lt"/>
              </a:rPr>
              <a:t>4.1.1.1. Suscripción del Compromiso institucional</a:t>
            </a:r>
            <a:endParaRPr lang="es-ES" sz="1800"/>
          </a:p>
          <a:p>
            <a:pPr algn="just"/>
            <a:r>
              <a:rPr lang="es-ES" sz="1800">
                <a:ea typeface="+mn-lt"/>
                <a:cs typeface="+mn-lt"/>
              </a:rPr>
              <a:t>El representante legal del establecimiento que genere residuos, producto de las actividades enunciadas en los numerales 1 a 11 del artículo 2.8.10.2 del Decreto 780 de 2016</a:t>
            </a:r>
            <a:endParaRPr lang="es-ES" sz="1800"/>
          </a:p>
          <a:p>
            <a:endParaRPr lang="es-ES"/>
          </a:p>
          <a:p>
            <a:pPr algn="just"/>
            <a:r>
              <a:rPr lang="es" sz="1200">
                <a:ea typeface="+mn-lt"/>
                <a:cs typeface="+mn-lt"/>
              </a:rPr>
              <a:t>E</a:t>
            </a:r>
            <a:r>
              <a:rPr lang="es" sz="1400">
                <a:ea typeface="+mn-lt"/>
                <a:cs typeface="+mn-lt"/>
              </a:rPr>
              <a:t>jemplo : </a:t>
            </a:r>
            <a:r>
              <a:rPr lang="es" sz="1400" i="1">
                <a:ea typeface="+mn-lt"/>
                <a:cs typeface="+mn-lt"/>
              </a:rPr>
              <a:t>Yo XXXXXXXXX en calidad de representante legal del establecimiento XXXXXXXXXX y como generador de </a:t>
            </a:r>
            <a:r>
              <a:rPr lang="es" sz="1400">
                <a:ea typeface="+mn-lt"/>
                <a:cs typeface="+mn-lt"/>
              </a:rPr>
              <a:t>Residuos Generados en la Atención en Salud y Otras Actividades</a:t>
            </a:r>
            <a:r>
              <a:rPr lang="es" sz="1400" i="1">
                <a:ea typeface="+mn-lt"/>
                <a:cs typeface="+mn-lt"/>
              </a:rPr>
              <a:t> admito conocer la legislación existente sobre gestión integral de residuos contemplada en la Resolución  591 de 2024 del Ministerios de Salud y Ambiente y Desarrollo Sostenible, y me comprometo a dar cumplimiento a cada una de las obligaciones establecidas para garantizar la gestión integral de los residuos generados.</a:t>
            </a:r>
            <a:endParaRPr lang="es" sz="1400" i="1"/>
          </a:p>
        </p:txBody>
      </p:sp>
      <p:sp>
        <p:nvSpPr>
          <p:cNvPr id="55" name="TextBox 1470">
            <a:extLst>
              <a:ext uri="{FF2B5EF4-FFF2-40B4-BE49-F238E27FC236}">
                <a16:creationId xmlns:a16="http://schemas.microsoft.com/office/drawing/2014/main" id="{A9DFD271-169F-458E-320D-D866C4402652}"/>
              </a:ext>
            </a:extLst>
          </p:cNvPr>
          <p:cNvSpPr txBox="1"/>
          <p:nvPr/>
        </p:nvSpPr>
        <p:spPr>
          <a:xfrm rot="16200000">
            <a:off x="-596294" y="3076345"/>
            <a:ext cx="4143552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4.1.1. ETAPA DE PLANEACIÓN</a:t>
            </a:r>
          </a:p>
        </p:txBody>
      </p:sp>
      <p:sp>
        <p:nvSpPr>
          <p:cNvPr id="1528" name="Marcador de texto 1524">
            <a:extLst>
              <a:ext uri="{FF2B5EF4-FFF2-40B4-BE49-F238E27FC236}">
                <a16:creationId xmlns:a16="http://schemas.microsoft.com/office/drawing/2014/main" id="{D78D0023-26FD-CF4C-75A7-DC8F3CE3E11E}"/>
              </a:ext>
            </a:extLst>
          </p:cNvPr>
          <p:cNvSpPr txBox="1">
            <a:spLocks/>
          </p:cNvSpPr>
          <p:nvPr/>
        </p:nvSpPr>
        <p:spPr>
          <a:xfrm>
            <a:off x="6651712" y="1191199"/>
            <a:ext cx="4363357" cy="413525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800">
                <a:ea typeface="+mn-lt"/>
                <a:cs typeface="+mn-lt"/>
              </a:rPr>
              <a:t>4.1.1.2. Conformación del Grupo Administrativo de Gestión Ambiental y Sanitaria.</a:t>
            </a:r>
            <a:endParaRPr lang="es-ES" sz="1800"/>
          </a:p>
          <a:p>
            <a:endParaRPr lang="es-ES"/>
          </a:p>
          <a:p>
            <a:pPr algn="just"/>
            <a:r>
              <a:rPr lang="es-ES">
                <a:ea typeface="+mn-lt"/>
                <a:cs typeface="+mn-lt"/>
              </a:rPr>
              <a:t>Para el caso de las plantas de beneficio animal (mataderos) y </a:t>
            </a:r>
            <a:r>
              <a:rPr lang="es-ES" b="1">
                <a:ea typeface="+mn-lt"/>
                <a:cs typeface="+mn-lt"/>
              </a:rPr>
              <a:t>los micro y pequeños generadore</a:t>
            </a:r>
            <a:r>
              <a:rPr lang="es-ES">
                <a:ea typeface="+mn-lt"/>
                <a:cs typeface="+mn-lt"/>
              </a:rPr>
              <a:t>s deben contar con un responsable o grupo administrativo de gestión ambiental y sanitaria,</a:t>
            </a:r>
            <a:endParaRPr lang="es-ES"/>
          </a:p>
          <a:p>
            <a:endParaRPr lang="es-ES"/>
          </a:p>
        </p:txBody>
      </p:sp>
      <p:pic>
        <p:nvPicPr>
          <p:cNvPr id="1529" name="Imagen 1528" descr="Diagrama&#10;&#10;El contenido generado por IA puede ser incorrecto.">
            <a:extLst>
              <a:ext uri="{FF2B5EF4-FFF2-40B4-BE49-F238E27FC236}">
                <a16:creationId xmlns:a16="http://schemas.microsoft.com/office/drawing/2014/main" id="{61B06BBB-79BD-9760-3975-10736B352F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6694" y="3884208"/>
            <a:ext cx="3321425" cy="1012453"/>
          </a:xfrm>
          <a:prstGeom prst="rect">
            <a:avLst/>
          </a:prstGeom>
        </p:spPr>
      </p:pic>
      <p:pic>
        <p:nvPicPr>
          <p:cNvPr id="1530" name="Imagen 1529" descr="Icono&#10;&#10;El contenido generado por IA puede ser incorrecto.">
            <a:extLst>
              <a:ext uri="{FF2B5EF4-FFF2-40B4-BE49-F238E27FC236}">
                <a16:creationId xmlns:a16="http://schemas.microsoft.com/office/drawing/2014/main" id="{CC38286F-322A-9B91-6A99-39A396A16E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7132" y="2504703"/>
            <a:ext cx="977736" cy="977736"/>
          </a:xfrm>
          <a:prstGeom prst="rect">
            <a:avLst/>
          </a:prstGeom>
        </p:spPr>
      </p:pic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1E4EAC12-849D-A98D-A07E-EFE87480D5FB}"/>
              </a:ext>
            </a:extLst>
          </p:cNvPr>
          <p:cNvGraphicFramePr>
            <a:graphicFrameLocks noGrp="1"/>
          </p:cNvGraphicFramePr>
          <p:nvPr/>
        </p:nvGraphicFramePr>
        <p:xfrm>
          <a:off x="564078" y="6175168"/>
          <a:ext cx="841351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3518">
                  <a:extLst>
                    <a:ext uri="{9D8B030D-6E8A-4147-A177-3AD203B41FA5}">
                      <a16:colId xmlns:a16="http://schemas.microsoft.com/office/drawing/2014/main" val="3575315394"/>
                    </a:ext>
                  </a:extLst>
                </a:gridCol>
              </a:tblGrid>
              <a:tr h="19398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/>
                        <a:t>Resolución 591 de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485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84057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FB7C9A-B7AD-3695-4923-55840171B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CBA3B6C-5FE9-7775-CB6E-686A99D63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931" y="317866"/>
            <a:ext cx="10486293" cy="1008754"/>
          </a:xfrm>
        </p:spPr>
        <p:txBody>
          <a:bodyPr wrap="square" anchor="t">
            <a:normAutofit fontScale="90000"/>
          </a:bodyPr>
          <a:lstStyle/>
          <a:p>
            <a:r>
              <a:rPr lang="es-CO" sz="2400" b="0">
                <a:latin typeface="Aptos"/>
              </a:rPr>
              <a:t>4.1.1.3. Elaboración del Componente de gestión interna del Plan de Gestión Integral de Residuos Generados en Atención en la Salud y otras Actividades (PGIRASA)</a:t>
            </a:r>
            <a:r>
              <a:rPr lang="en-US" b="0">
                <a:latin typeface="Aptos"/>
              </a:rPr>
              <a:t> </a:t>
            </a:r>
            <a:endParaRPr lang="es-E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A1D9E4-5D1B-3FD5-4651-1AE3D18107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0813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CO"/>
          </a:p>
          <a:p>
            <a:pPr marL="0" indent="0">
              <a:buNone/>
            </a:pPr>
            <a:endParaRPr lang="en-CO"/>
          </a:p>
          <a:p>
            <a:pPr marL="0" indent="0">
              <a:buNone/>
            </a:pPr>
            <a:endParaRPr lang="en-US"/>
          </a:p>
        </p:txBody>
      </p:sp>
      <p:graphicFrame>
        <p:nvGraphicFramePr>
          <p:cNvPr id="3" name="Diagram 16">
            <a:extLst>
              <a:ext uri="{FF2B5EF4-FFF2-40B4-BE49-F238E27FC236}">
                <a16:creationId xmlns:a16="http://schemas.microsoft.com/office/drawing/2014/main" id="{6E992E75-D5D7-FD9D-DC7E-0086D6BEFFD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5213690"/>
              </p:ext>
            </p:extLst>
          </p:nvPr>
        </p:nvGraphicFramePr>
        <p:xfrm>
          <a:off x="2566736" y="1479884"/>
          <a:ext cx="7068552" cy="4549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6" name="Tabla 35">
            <a:extLst>
              <a:ext uri="{FF2B5EF4-FFF2-40B4-BE49-F238E27FC236}">
                <a16:creationId xmlns:a16="http://schemas.microsoft.com/office/drawing/2014/main" id="{A58A5335-B0F5-3407-AADF-1640394BDFF8}"/>
              </a:ext>
            </a:extLst>
          </p:cNvPr>
          <p:cNvGraphicFramePr>
            <a:graphicFrameLocks noGrp="1"/>
          </p:cNvGraphicFramePr>
          <p:nvPr/>
        </p:nvGraphicFramePr>
        <p:xfrm>
          <a:off x="564078" y="6175168"/>
          <a:ext cx="841351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3518">
                  <a:extLst>
                    <a:ext uri="{9D8B030D-6E8A-4147-A177-3AD203B41FA5}">
                      <a16:colId xmlns:a16="http://schemas.microsoft.com/office/drawing/2014/main" val="3575315394"/>
                    </a:ext>
                  </a:extLst>
                </a:gridCol>
              </a:tblGrid>
              <a:tr h="19398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/>
                        <a:t>Resolución 591 de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485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09421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EC75A-2188-E7F4-5BE9-96001E964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6B8DF6F-5293-DEB4-89A3-78EF105B0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04" y="182176"/>
            <a:ext cx="11194093" cy="1091646"/>
          </a:xfrm>
        </p:spPr>
        <p:txBody>
          <a:bodyPr/>
          <a:lstStyle/>
          <a:p>
            <a:pPr algn="just"/>
            <a:r>
              <a:rPr lang="es-CO" sz="2400" b="0">
                <a:latin typeface="Aptos"/>
              </a:rPr>
              <a:t>Diagnostico</a:t>
            </a:r>
            <a:br>
              <a:rPr lang="es-CO" sz="2400" b="0">
                <a:latin typeface="Aptos"/>
              </a:rPr>
            </a:br>
            <a:r>
              <a:rPr lang="es-CO" sz="2400" b="0">
                <a:latin typeface="Aptos"/>
              </a:rPr>
              <a:t>4.1.1.3.1.3 Identificación, clasificación y cuantificación de los residuos generados</a:t>
            </a:r>
            <a:endParaRPr lang="es-CO" sz="2400">
              <a:latin typeface="Aptos"/>
            </a:endParaRPr>
          </a:p>
        </p:txBody>
      </p:sp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47F08037-7BAD-6AE0-C679-4759F05A70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3937" y="1274178"/>
            <a:ext cx="8084174" cy="4595787"/>
          </a:xfrm>
          <a:prstGeom prst="rect">
            <a:avLst/>
          </a:prstGeom>
          <a:noFill/>
        </p:spPr>
      </p:pic>
      <p:sp>
        <p:nvSpPr>
          <p:cNvPr id="6" name="Arrow: Left 5">
            <a:extLst>
              <a:ext uri="{FF2B5EF4-FFF2-40B4-BE49-F238E27FC236}">
                <a16:creationId xmlns:a16="http://schemas.microsoft.com/office/drawing/2014/main" id="{C605C917-5796-1FFB-4207-A22D6322352F}"/>
              </a:ext>
            </a:extLst>
          </p:cNvPr>
          <p:cNvSpPr/>
          <p:nvPr/>
        </p:nvSpPr>
        <p:spPr>
          <a:xfrm>
            <a:off x="6693941" y="3509931"/>
            <a:ext cx="513954" cy="162961"/>
          </a:xfrm>
          <a:prstGeom prst="leftArrow">
            <a:avLst/>
          </a:prstGeom>
          <a:solidFill>
            <a:srgbClr val="ED7D3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3DF78216-6F21-A8E7-51B2-B3FD20F52218}"/>
              </a:ext>
            </a:extLst>
          </p:cNvPr>
          <p:cNvSpPr/>
          <p:nvPr/>
        </p:nvSpPr>
        <p:spPr>
          <a:xfrm>
            <a:off x="9782045" y="4993825"/>
            <a:ext cx="513954" cy="162961"/>
          </a:xfrm>
          <a:prstGeom prst="leftArrow">
            <a:avLst/>
          </a:prstGeom>
          <a:solidFill>
            <a:srgbClr val="ED7D3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Left 8">
            <a:extLst>
              <a:ext uri="{FF2B5EF4-FFF2-40B4-BE49-F238E27FC236}">
                <a16:creationId xmlns:a16="http://schemas.microsoft.com/office/drawing/2014/main" id="{A61A47F9-B10F-8F9A-C252-E0D6233BDE62}"/>
              </a:ext>
            </a:extLst>
          </p:cNvPr>
          <p:cNvSpPr/>
          <p:nvPr/>
        </p:nvSpPr>
        <p:spPr>
          <a:xfrm>
            <a:off x="6713993" y="4332089"/>
            <a:ext cx="513954" cy="162961"/>
          </a:xfrm>
          <a:prstGeom prst="leftArrow">
            <a:avLst/>
          </a:prstGeom>
          <a:solidFill>
            <a:srgbClr val="ED7D3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A06FDE3-EFE9-C50B-A084-E097EF808722}"/>
              </a:ext>
            </a:extLst>
          </p:cNvPr>
          <p:cNvSpPr/>
          <p:nvPr/>
        </p:nvSpPr>
        <p:spPr>
          <a:xfrm>
            <a:off x="7684244" y="2619913"/>
            <a:ext cx="188032" cy="175496"/>
          </a:xfrm>
          <a:prstGeom prst="ellipse">
            <a:avLst/>
          </a:prstGeom>
          <a:solidFill>
            <a:srgbClr val="ED7D3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BBA79E7D-84BB-CB61-9170-E5190E575A1A}"/>
              </a:ext>
            </a:extLst>
          </p:cNvPr>
          <p:cNvGraphicFramePr>
            <a:graphicFrameLocks noGrp="1"/>
          </p:cNvGraphicFramePr>
          <p:nvPr/>
        </p:nvGraphicFramePr>
        <p:xfrm>
          <a:off x="564078" y="6175168"/>
          <a:ext cx="841351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3518">
                  <a:extLst>
                    <a:ext uri="{9D8B030D-6E8A-4147-A177-3AD203B41FA5}">
                      <a16:colId xmlns:a16="http://schemas.microsoft.com/office/drawing/2014/main" val="3575315394"/>
                    </a:ext>
                  </a:extLst>
                </a:gridCol>
              </a:tblGrid>
              <a:tr h="19398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/>
                        <a:t>Resolución 591 de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485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06312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1593A7EA-6383-CE8A-36CC-E02786351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053" y="902605"/>
            <a:ext cx="11152437" cy="537006"/>
          </a:xfrm>
        </p:spPr>
        <p:txBody>
          <a:bodyPr vert="horz" wrap="square" lIns="91440" tIns="45720" rIns="91440" bIns="45720" rtlCol="0" anchor="t">
            <a:spAutoFit/>
          </a:bodyPr>
          <a:lstStyle/>
          <a:p>
            <a:pPr algn="just"/>
            <a:r>
              <a:rPr lang="es-ES">
                <a:latin typeface="Aptos"/>
              </a:rPr>
              <a:t>El generador debe describir las actividades realizadas y los servicios prestados, especialmente aquellos que tengan incidencia en la generación de residuos peligrosos y no peligrosos. 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073A5625-824C-3DF2-1F73-9D5CDBEA9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508" y="235981"/>
            <a:ext cx="10515600" cy="510524"/>
          </a:xfrm>
        </p:spPr>
        <p:txBody>
          <a:bodyPr/>
          <a:lstStyle/>
          <a:p>
            <a:r>
              <a:rPr lang="es-ES">
                <a:latin typeface="Aptos"/>
              </a:rPr>
              <a:t>DIAGNÓSTICO</a:t>
            </a:r>
            <a:endParaRPr lang="es-E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254F2ED-0CA6-908D-BAB7-69F63FBE6C93}"/>
              </a:ext>
            </a:extLst>
          </p:cNvPr>
          <p:cNvSpPr txBox="1"/>
          <p:nvPr/>
        </p:nvSpPr>
        <p:spPr>
          <a:xfrm>
            <a:off x="552509" y="1765745"/>
            <a:ext cx="10202525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>
                <a:solidFill>
                  <a:srgbClr val="38A9CA"/>
                </a:solidFill>
                <a:latin typeface="Aptos"/>
                <a:ea typeface="Aptos"/>
                <a:cs typeface="Aptos"/>
              </a:rPr>
              <a:t>4.1.1.3.1. 2 Identificación</a:t>
            </a:r>
            <a:r>
              <a:rPr lang="es-CO">
                <a:solidFill>
                  <a:srgbClr val="38A9CA"/>
                </a:solidFill>
                <a:ea typeface="+mn-lt"/>
                <a:cs typeface="+mn-lt"/>
              </a:rPr>
              <a:t> </a:t>
            </a:r>
            <a:r>
              <a:rPr lang="es-CO" b="0" i="0">
                <a:solidFill>
                  <a:srgbClr val="38A9CA"/>
                </a:solidFill>
                <a:ea typeface="+mn-lt"/>
                <a:cs typeface="+mn-lt"/>
              </a:rPr>
              <a:t>y </a:t>
            </a:r>
            <a:r>
              <a:rPr lang="es-CO">
                <a:solidFill>
                  <a:srgbClr val="38A9CA"/>
                </a:solidFill>
                <a:ea typeface="+mn-lt"/>
                <a:cs typeface="+mn-lt"/>
              </a:rPr>
              <a:t>descripción de las áreas o procesos de generación </a:t>
            </a:r>
            <a:r>
              <a:rPr lang="es-CO" b="0" i="0">
                <a:solidFill>
                  <a:srgbClr val="38A9CA"/>
                </a:solidFill>
                <a:ea typeface="+mn-lt"/>
                <a:cs typeface="+mn-lt"/>
              </a:rPr>
              <a:t>de residuos </a:t>
            </a:r>
            <a:r>
              <a:rPr lang="es-CO">
                <a:solidFill>
                  <a:srgbClr val="38A9CA"/>
                </a:solidFill>
                <a:ea typeface="+mn-lt"/>
                <a:cs typeface="+mn-lt"/>
              </a:rPr>
              <a:t>o desechos peligrosos y no peligrosos.</a:t>
            </a:r>
            <a:endParaRPr lang="es-CO" err="1"/>
          </a:p>
          <a:p>
            <a:r>
              <a:rPr lang="en-US">
                <a:solidFill>
                  <a:srgbClr val="38A9CA"/>
                </a:solidFill>
                <a:ea typeface="+mn-lt"/>
                <a:cs typeface="+mn-lt"/>
              </a:rPr>
              <a:t>CARACTERIZACIÓN CUALITATIVA</a:t>
            </a:r>
            <a:endParaRPr lang="en-US"/>
          </a:p>
          <a:p>
            <a:r>
              <a:rPr lang="es-CO">
                <a:solidFill>
                  <a:srgbClr val="38A9CA"/>
                </a:solidFill>
              </a:rPr>
              <a:t>Ejemplo : </a:t>
            </a:r>
          </a:p>
          <a:p>
            <a:endParaRPr lang="en-US">
              <a:solidFill>
                <a:srgbClr val="38A9CA"/>
              </a:solidFill>
            </a:endParaRPr>
          </a:p>
          <a:p>
            <a:endParaRPr lang="en-US">
              <a:solidFill>
                <a:srgbClr val="38A9CA"/>
              </a:solidFill>
            </a:endParaRPr>
          </a:p>
          <a:p>
            <a:pPr algn="ctr"/>
            <a:endParaRPr lang="es-ES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6B8B8217-6C62-B694-7545-1D70D89158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289932"/>
              </p:ext>
            </p:extLst>
          </p:nvPr>
        </p:nvGraphicFramePr>
        <p:xfrm>
          <a:off x="2776482" y="2715172"/>
          <a:ext cx="8384893" cy="303089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40643">
                  <a:extLst>
                    <a:ext uri="{9D8B030D-6E8A-4147-A177-3AD203B41FA5}">
                      <a16:colId xmlns:a16="http://schemas.microsoft.com/office/drawing/2014/main" val="334594704"/>
                    </a:ext>
                  </a:extLst>
                </a:gridCol>
                <a:gridCol w="2934329">
                  <a:extLst>
                    <a:ext uri="{9D8B030D-6E8A-4147-A177-3AD203B41FA5}">
                      <a16:colId xmlns:a16="http://schemas.microsoft.com/office/drawing/2014/main" val="2148649096"/>
                    </a:ext>
                  </a:extLst>
                </a:gridCol>
                <a:gridCol w="3509921">
                  <a:extLst>
                    <a:ext uri="{9D8B030D-6E8A-4147-A177-3AD203B41FA5}">
                      <a16:colId xmlns:a16="http://schemas.microsoft.com/office/drawing/2014/main" val="26974585"/>
                    </a:ext>
                  </a:extLst>
                </a:gridCol>
              </a:tblGrid>
              <a:tr h="429847">
                <a:tc>
                  <a:txBody>
                    <a:bodyPr/>
                    <a:lstStyle/>
                    <a:p>
                      <a:pPr algn="ctr"/>
                      <a:r>
                        <a:rPr lang="es-ES"/>
                        <a:t>ÁREA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/>
                        <a:t>TIPO DE RESIDUOS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/>
                        <a:t>CARÁCTERISTICAS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4179711"/>
                  </a:ext>
                </a:extLst>
              </a:tr>
              <a:tr h="1362075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800" u="none" strike="noStrike" noProof="0"/>
                        <a:t>Inyectología</a:t>
                      </a:r>
                      <a:r>
                        <a:rPr lang="es-CO" sz="1400" u="none" strike="noStrike" noProof="0"/>
                        <a:t> </a:t>
                      </a:r>
                      <a:endParaRPr lang="es-CO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 sz="1200" u="none" strike="noStrike" noProof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s-ES" sz="1800" u="none" strike="noStrike" noProof="0">
                          <a:solidFill>
                            <a:schemeClr val="tx1"/>
                          </a:solidFill>
                        </a:rPr>
                        <a:t>Peligrosos</a:t>
                      </a:r>
                    </a:p>
                    <a:p>
                      <a:pPr lvl="0">
                        <a:buNone/>
                      </a:pPr>
                      <a:endParaRPr lang="es-ES" sz="1800" u="none" strike="noStrike" noProof="0">
                        <a:solidFill>
                          <a:srgbClr val="FFFFFF"/>
                        </a:solidFill>
                      </a:endParaRPr>
                    </a:p>
                    <a:p>
                      <a:pPr lvl="0">
                        <a:buNone/>
                      </a:pPr>
                      <a:r>
                        <a:rPr lang="es-ES" sz="1800" u="none" strike="noStrike" noProof="0">
                          <a:solidFill>
                            <a:schemeClr val="tx1"/>
                          </a:solidFill>
                        </a:rPr>
                        <a:t>No Peligrosos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200" u="none" strike="noStrike" noProof="0"/>
                        <a:t>Biosanitarios (Gasa, algodón, guantes, tapabocas, jeringas) </a:t>
                      </a:r>
                      <a:endParaRPr lang="es-ES" sz="1200"/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200" u="none" strike="noStrike" noProof="0"/>
                        <a:t> Cortopunzantes ( agujas)</a:t>
                      </a:r>
                      <a:endParaRPr lang="es-ES" sz="1200"/>
                    </a:p>
                    <a:p>
                      <a:pPr lvl="0">
                        <a:buNone/>
                      </a:pPr>
                      <a:endParaRPr lang="es-ES" sz="1200" u="none" strike="noStrike" noProof="0"/>
                    </a:p>
                    <a:p>
                      <a:pPr lvl="0">
                        <a:buNone/>
                      </a:pPr>
                      <a:r>
                        <a:rPr lang="es-ES" sz="1200" u="none" strike="noStrike" noProof="0"/>
                        <a:t>Aprovechables (Papel, cartón, plástico)</a:t>
                      </a:r>
                    </a:p>
                    <a:p>
                      <a:pPr lvl="0">
                        <a:buNone/>
                      </a:pPr>
                      <a:r>
                        <a:rPr lang="es-CO" sz="1200" u="none" strike="noStrike" noProof="0"/>
                        <a:t>No aprovechables (Servilletas, papel sanitario)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7411122"/>
                  </a:ext>
                </a:extLst>
              </a:tr>
              <a:tr h="123897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 sz="1800" u="none" strike="noStrike" noProof="0"/>
                        <a:t>Consultorios </a:t>
                      </a:r>
                      <a:endParaRPr lang="es-E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 sz="1200" u="none" strike="noStrike" noProof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s-ES" sz="1800" u="none" strike="noStrike" noProof="0">
                          <a:solidFill>
                            <a:schemeClr val="tx1"/>
                          </a:solidFill>
                        </a:rPr>
                        <a:t>Peligrosos</a:t>
                      </a:r>
                      <a:endParaRPr lang="en-US" sz="1800"/>
                    </a:p>
                    <a:p>
                      <a:pPr lvl="0">
                        <a:buNone/>
                      </a:pPr>
                      <a:endParaRPr lang="es-ES" sz="1800" u="none" strike="noStrike" noProof="0">
                        <a:solidFill>
                          <a:srgbClr val="FFFFFF"/>
                        </a:solidFill>
                      </a:endParaRPr>
                    </a:p>
                    <a:p>
                      <a:pPr lvl="0">
                        <a:buNone/>
                      </a:pPr>
                      <a:r>
                        <a:rPr lang="es-ES" sz="1800" u="none" strike="noStrike" noProof="0">
                          <a:solidFill>
                            <a:schemeClr val="tx1"/>
                          </a:solidFill>
                        </a:rPr>
                        <a:t>No Peligrosos</a:t>
                      </a:r>
                      <a:endParaRPr lang="es-E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200" u="none" strike="noStrike" noProof="0"/>
                        <a:t>Biosanitarios (Gasa, algodón, guantes, tapabocas, baja lengua </a:t>
                      </a:r>
                      <a:endParaRPr lang="es-ES" sz="1200"/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200" u="none" strike="noStrike" noProof="0"/>
                        <a:t>Cortopunzantes (agujas)</a:t>
                      </a:r>
                      <a:endParaRPr lang="es-ES" sz="1200"/>
                    </a:p>
                    <a:p>
                      <a:pPr lvl="0">
                        <a:buNone/>
                      </a:pPr>
                      <a:endParaRPr lang="es-ES" sz="1200" u="none" strike="noStrike" noProof="0"/>
                    </a:p>
                    <a:p>
                      <a:pPr lvl="0">
                        <a:buNone/>
                      </a:pPr>
                      <a:r>
                        <a:rPr lang="es-ES" sz="1200" u="none" strike="noStrike" noProof="0"/>
                        <a:t>Aprovechables (Papel, cartón, plástico, metales)</a:t>
                      </a:r>
                      <a:endParaRPr lang="es-CO" sz="1200"/>
                    </a:p>
                    <a:p>
                      <a:pPr lvl="0">
                        <a:buNone/>
                      </a:pPr>
                      <a:r>
                        <a:rPr lang="es-CO" sz="1200" u="none" strike="noStrike" noProof="0"/>
                        <a:t>No aprovechables (Servilletas, papel sanitario)</a:t>
                      </a:r>
                      <a:endParaRPr lang="es-CO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585169"/>
                  </a:ext>
                </a:extLst>
              </a:tr>
            </a:tbl>
          </a:graphicData>
        </a:graphic>
      </p:graphicFrame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E1E83732-D3DB-2715-64BC-2312A50595C4}"/>
              </a:ext>
            </a:extLst>
          </p:cNvPr>
          <p:cNvGraphicFramePr>
            <a:graphicFrameLocks noGrp="1"/>
          </p:cNvGraphicFramePr>
          <p:nvPr/>
        </p:nvGraphicFramePr>
        <p:xfrm>
          <a:off x="564078" y="6175168"/>
          <a:ext cx="841351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3518">
                  <a:extLst>
                    <a:ext uri="{9D8B030D-6E8A-4147-A177-3AD203B41FA5}">
                      <a16:colId xmlns:a16="http://schemas.microsoft.com/office/drawing/2014/main" val="3575315394"/>
                    </a:ext>
                  </a:extLst>
                </a:gridCol>
              </a:tblGrid>
              <a:tr h="19398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/>
                        <a:t>Resolución 591 de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485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27625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257A7C-2CC0-F766-6516-C480A4EF0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F34AA55E-1F3C-C8E2-8483-E438A72F7E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822" y="707221"/>
            <a:ext cx="11152437" cy="537006"/>
          </a:xfrm>
        </p:spPr>
        <p:txBody>
          <a:bodyPr vert="horz" wrap="square" lIns="91440" tIns="45720" rIns="91440" bIns="45720" rtlCol="0" anchor="t">
            <a:spAutoFit/>
          </a:bodyPr>
          <a:lstStyle/>
          <a:p>
            <a:pPr algn="just"/>
            <a:r>
              <a:rPr lang="es-ES">
                <a:latin typeface="Aptos"/>
              </a:rPr>
              <a:t>El generador debe describir las actividades realizadas y los servicios prestados, especialmente aquellos que tengan incidencia en la generación de residuos peligrosos y no peligrosos. </a:t>
            </a:r>
            <a:endParaRPr lang="en-US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2AE29616-8E9D-E0AD-5FEE-9FCE4BE20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431" y="196904"/>
            <a:ext cx="10515600" cy="510524"/>
          </a:xfrm>
        </p:spPr>
        <p:txBody>
          <a:bodyPr/>
          <a:lstStyle/>
          <a:p>
            <a:r>
              <a:rPr lang="es-ES">
                <a:latin typeface="Aptos"/>
              </a:rPr>
              <a:t>DIAGNÓSTICO</a:t>
            </a:r>
            <a:endParaRPr lang="es-E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0B632DF-CCC0-E31E-39B1-11534671AF65}"/>
              </a:ext>
            </a:extLst>
          </p:cNvPr>
          <p:cNvSpPr txBox="1"/>
          <p:nvPr/>
        </p:nvSpPr>
        <p:spPr>
          <a:xfrm>
            <a:off x="701459" y="1394007"/>
            <a:ext cx="1072587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>
                <a:solidFill>
                  <a:srgbClr val="38A9CA"/>
                </a:solidFill>
                <a:latin typeface="Aptos"/>
                <a:ea typeface="Aptos"/>
                <a:cs typeface="Aptos"/>
              </a:rPr>
              <a:t>4.1.1.3.1. 2 Identificación</a:t>
            </a:r>
            <a:r>
              <a:rPr lang="es-CO">
                <a:solidFill>
                  <a:srgbClr val="38A9CA"/>
                </a:solidFill>
                <a:ea typeface="+mn-lt"/>
                <a:cs typeface="+mn-lt"/>
              </a:rPr>
              <a:t> </a:t>
            </a:r>
            <a:r>
              <a:rPr lang="es-CO" b="0" i="0">
                <a:solidFill>
                  <a:srgbClr val="38A9CA"/>
                </a:solidFill>
                <a:ea typeface="+mn-lt"/>
                <a:cs typeface="+mn-lt"/>
              </a:rPr>
              <a:t>y </a:t>
            </a:r>
            <a:r>
              <a:rPr lang="es-CO">
                <a:solidFill>
                  <a:srgbClr val="38A9CA"/>
                </a:solidFill>
                <a:ea typeface="+mn-lt"/>
                <a:cs typeface="+mn-lt"/>
              </a:rPr>
              <a:t>descripción de las áreas o procesos de generación </a:t>
            </a:r>
            <a:r>
              <a:rPr lang="es-CO" b="0" i="0">
                <a:solidFill>
                  <a:srgbClr val="38A9CA"/>
                </a:solidFill>
                <a:ea typeface="+mn-lt"/>
                <a:cs typeface="+mn-lt"/>
              </a:rPr>
              <a:t>de residuos </a:t>
            </a:r>
            <a:r>
              <a:rPr lang="es-CO">
                <a:solidFill>
                  <a:srgbClr val="38A9CA"/>
                </a:solidFill>
                <a:ea typeface="+mn-lt"/>
                <a:cs typeface="+mn-lt"/>
              </a:rPr>
              <a:t>o desechos peligrosos y no peligrosos.</a:t>
            </a:r>
            <a:endParaRPr lang="es-CO"/>
          </a:p>
        </p:txBody>
      </p:sp>
      <p:pic>
        <p:nvPicPr>
          <p:cNvPr id="3" name="Imagen 2" descr="Compilación Jurídica del Invima - Resolución 591 de 2024 MSPS">
            <a:extLst>
              <a:ext uri="{FF2B5EF4-FFF2-40B4-BE49-F238E27FC236}">
                <a16:creationId xmlns:a16="http://schemas.microsoft.com/office/drawing/2014/main" id="{A428F1D5-0C34-3057-D016-3C23FA9EF3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8333" y="1723094"/>
            <a:ext cx="4391151" cy="426896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5BC513A6-B7E5-E14D-817B-78ABBB3303E1}"/>
              </a:ext>
            </a:extLst>
          </p:cNvPr>
          <p:cNvSpPr txBox="1"/>
          <p:nvPr/>
        </p:nvSpPr>
        <p:spPr>
          <a:xfrm>
            <a:off x="702623" y="2137178"/>
            <a:ext cx="5076702" cy="10874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ts val="2775"/>
              </a:lnSpc>
            </a:pPr>
            <a:r>
              <a:rPr lang="en-US"/>
              <a:t>CARACTERIZACIÓN CUANTITATIVA </a:t>
            </a:r>
          </a:p>
          <a:p>
            <a:pPr algn="l" rtl="0">
              <a:lnSpc>
                <a:spcPts val="2775"/>
              </a:lnSpc>
            </a:pPr>
            <a:endParaRPr lang="en-US"/>
          </a:p>
          <a:p>
            <a:pPr algn="ctr"/>
            <a:endParaRPr lang="es-ES"/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0FF4C9A1-B782-FC9A-BD83-B80554C7014D}"/>
              </a:ext>
            </a:extLst>
          </p:cNvPr>
          <p:cNvGraphicFramePr>
            <a:graphicFrameLocks noGrp="1"/>
          </p:cNvGraphicFramePr>
          <p:nvPr/>
        </p:nvGraphicFramePr>
        <p:xfrm>
          <a:off x="564078" y="6175168"/>
          <a:ext cx="841351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3518">
                  <a:extLst>
                    <a:ext uri="{9D8B030D-6E8A-4147-A177-3AD203B41FA5}">
                      <a16:colId xmlns:a16="http://schemas.microsoft.com/office/drawing/2014/main" val="3575315394"/>
                    </a:ext>
                  </a:extLst>
                </a:gridCol>
              </a:tblGrid>
              <a:tr h="19398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/>
                        <a:t>Resolución 591 de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485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48155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C11B03-E571-8AE4-2D65-224C4438E8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30192AF-9823-99E0-3C09-0B336DB060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014" y="1216589"/>
            <a:ext cx="10193630" cy="3856810"/>
          </a:xfrm>
          <a:prstGeom prst="rect">
            <a:avLst/>
          </a:prstGeom>
        </p:spPr>
      </p:pic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66CC2F54-DD3C-019A-04F7-59C3820316E9}"/>
              </a:ext>
            </a:extLst>
          </p:cNvPr>
          <p:cNvGraphicFramePr>
            <a:graphicFrameLocks noGrp="1"/>
          </p:cNvGraphicFramePr>
          <p:nvPr/>
        </p:nvGraphicFramePr>
        <p:xfrm>
          <a:off x="564078" y="6175168"/>
          <a:ext cx="841351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3518">
                  <a:extLst>
                    <a:ext uri="{9D8B030D-6E8A-4147-A177-3AD203B41FA5}">
                      <a16:colId xmlns:a16="http://schemas.microsoft.com/office/drawing/2014/main" val="3575315394"/>
                    </a:ext>
                  </a:extLst>
                </a:gridCol>
              </a:tblGrid>
              <a:tr h="19398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/>
                        <a:t>Resolución 591 de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485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61811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5F0E6F1-C62F-1C7D-E20E-E087C6584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4596"/>
            <a:ext cx="11072446" cy="1267882"/>
          </a:xfrm>
        </p:spPr>
        <p:txBody>
          <a:bodyPr/>
          <a:lstStyle/>
          <a:p>
            <a:r>
              <a:rPr lang="es-CO">
                <a:latin typeface="Aptos"/>
              </a:rPr>
              <a:t>Clasificación de generadores de acuerdo con la cantidad de residuos o desechos peligrosos generados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213107EF-B973-AE2E-FE3A-A79B6044482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01987" y="1825625"/>
          <a:ext cx="11377862" cy="41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50" name="Arrow: Left 849">
            <a:extLst>
              <a:ext uri="{FF2B5EF4-FFF2-40B4-BE49-F238E27FC236}">
                <a16:creationId xmlns:a16="http://schemas.microsoft.com/office/drawing/2014/main" id="{122670F2-DAB5-B57F-E151-33E586F46C84}"/>
              </a:ext>
            </a:extLst>
          </p:cNvPr>
          <p:cNvSpPr/>
          <p:nvPr/>
        </p:nvSpPr>
        <p:spPr>
          <a:xfrm>
            <a:off x="10007899" y="5189685"/>
            <a:ext cx="1328759" cy="451276"/>
          </a:xfrm>
          <a:prstGeom prst="leftArrow">
            <a:avLst/>
          </a:prstGeom>
          <a:solidFill>
            <a:srgbClr val="FFFF00"/>
          </a:solidFill>
          <a:ln>
            <a:solidFill>
              <a:srgbClr val="E337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3" name="Tabla 22">
            <a:extLst>
              <a:ext uri="{FF2B5EF4-FFF2-40B4-BE49-F238E27FC236}">
                <a16:creationId xmlns:a16="http://schemas.microsoft.com/office/drawing/2014/main" id="{35849102-51DA-FC4D-3535-C01A69C7F273}"/>
              </a:ext>
            </a:extLst>
          </p:cNvPr>
          <p:cNvGraphicFramePr>
            <a:graphicFrameLocks noGrp="1"/>
          </p:cNvGraphicFramePr>
          <p:nvPr/>
        </p:nvGraphicFramePr>
        <p:xfrm>
          <a:off x="564078" y="6175168"/>
          <a:ext cx="841351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3518">
                  <a:extLst>
                    <a:ext uri="{9D8B030D-6E8A-4147-A177-3AD203B41FA5}">
                      <a16:colId xmlns:a16="http://schemas.microsoft.com/office/drawing/2014/main" val="3575315394"/>
                    </a:ext>
                  </a:extLst>
                </a:gridCol>
              </a:tblGrid>
              <a:tr h="19398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/>
                        <a:t>Resolución 591 de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485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1206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1A1D58-FC30-6D99-1856-C2F92E6E24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A606A55-8464-E616-DB6B-EE612ED3BD32}"/>
              </a:ext>
            </a:extLst>
          </p:cNvPr>
          <p:cNvGraphicFramePr/>
          <p:nvPr/>
        </p:nvGraphicFramePr>
        <p:xfrm>
          <a:off x="686111" y="217772"/>
          <a:ext cx="4514373" cy="985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238" name="Diagram 3">
            <a:extLst>
              <a:ext uri="{FF2B5EF4-FFF2-40B4-BE49-F238E27FC236}">
                <a16:creationId xmlns:a16="http://schemas.microsoft.com/office/drawing/2014/main" id="{A46AEBEE-A1FB-2AA6-05AE-09DA53ACE7F0}"/>
              </a:ext>
            </a:extLst>
          </p:cNvPr>
          <p:cNvGraphicFramePr/>
          <p:nvPr/>
        </p:nvGraphicFramePr>
        <p:xfrm>
          <a:off x="6558351" y="217946"/>
          <a:ext cx="4604020" cy="2311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601" name="Imagen 8600" descr="Imagen que contiene contenedor&#10;&#10;El contenido generado por IA puede ser incorrecto.">
            <a:extLst>
              <a:ext uri="{FF2B5EF4-FFF2-40B4-BE49-F238E27FC236}">
                <a16:creationId xmlns:a16="http://schemas.microsoft.com/office/drawing/2014/main" id="{8CC04868-4AD1-C4E3-11D2-6C070061068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01691" y="2577351"/>
            <a:ext cx="1035986" cy="1201273"/>
          </a:xfrm>
          <a:prstGeom prst="rect">
            <a:avLst/>
          </a:prstGeom>
        </p:spPr>
      </p:pic>
      <p:pic>
        <p:nvPicPr>
          <p:cNvPr id="8603" name="Imagen 8602">
            <a:extLst>
              <a:ext uri="{FF2B5EF4-FFF2-40B4-BE49-F238E27FC236}">
                <a16:creationId xmlns:a16="http://schemas.microsoft.com/office/drawing/2014/main" id="{B9F45DF6-4447-D87E-E9BD-79651E4C224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312524" y="2574551"/>
            <a:ext cx="1080248" cy="1296521"/>
          </a:xfrm>
          <a:prstGeom prst="rect">
            <a:avLst/>
          </a:prstGeom>
        </p:spPr>
      </p:pic>
      <p:pic>
        <p:nvPicPr>
          <p:cNvPr id="8604" name="Imagen 8603">
            <a:extLst>
              <a:ext uri="{FF2B5EF4-FFF2-40B4-BE49-F238E27FC236}">
                <a16:creationId xmlns:a16="http://schemas.microsoft.com/office/drawing/2014/main" id="{DC61B017-BF93-756E-A266-D7CC77D87747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l="49896" t="41518" r="27536" b="5591"/>
          <a:stretch>
            <a:fillRect/>
          </a:stretch>
        </p:blipFill>
        <p:spPr>
          <a:xfrm>
            <a:off x="9935519" y="2618356"/>
            <a:ext cx="1075055" cy="1205140"/>
          </a:xfrm>
          <a:prstGeom prst="rect">
            <a:avLst/>
          </a:prstGeom>
        </p:spPr>
      </p:pic>
      <p:pic>
        <p:nvPicPr>
          <p:cNvPr id="8605" name="Imagen 8604">
            <a:extLst>
              <a:ext uri="{FF2B5EF4-FFF2-40B4-BE49-F238E27FC236}">
                <a16:creationId xmlns:a16="http://schemas.microsoft.com/office/drawing/2014/main" id="{7C2EE66C-CB1F-54EA-BD67-9D684B42430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562165" y="4074458"/>
            <a:ext cx="1515036" cy="1515036"/>
          </a:xfrm>
          <a:prstGeom prst="rect">
            <a:avLst/>
          </a:prstGeom>
        </p:spPr>
      </p:pic>
      <p:pic>
        <p:nvPicPr>
          <p:cNvPr id="8606" name="Imagen 8605" descr="Imagen que contiene 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1463E1B8-4FAE-7874-AF11-E40013AE336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424021" y="4006663"/>
            <a:ext cx="937933" cy="1525121"/>
          </a:xfrm>
          <a:prstGeom prst="rect">
            <a:avLst/>
          </a:prstGeom>
        </p:spPr>
      </p:pic>
      <p:pic>
        <p:nvPicPr>
          <p:cNvPr id="8607" name="Imagen 8606" descr="Imagen que contiene Icono&#10;&#10;El contenido generado por IA puede ser incorrecto.">
            <a:extLst>
              <a:ext uri="{FF2B5EF4-FFF2-40B4-BE49-F238E27FC236}">
                <a16:creationId xmlns:a16="http://schemas.microsoft.com/office/drawing/2014/main" id="{2F07D43A-BBA1-4C28-B2AA-3C66691B07E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980240" y="3887040"/>
            <a:ext cx="981075" cy="1647825"/>
          </a:xfrm>
          <a:prstGeom prst="rect">
            <a:avLst/>
          </a:prstGeom>
        </p:spPr>
      </p:pic>
      <p:graphicFrame>
        <p:nvGraphicFramePr>
          <p:cNvPr id="8615" name="Tabla 8614">
            <a:extLst>
              <a:ext uri="{FF2B5EF4-FFF2-40B4-BE49-F238E27FC236}">
                <a16:creationId xmlns:a16="http://schemas.microsoft.com/office/drawing/2014/main" id="{52C91460-CD8B-21CB-F222-8A224AD8CB6D}"/>
              </a:ext>
            </a:extLst>
          </p:cNvPr>
          <p:cNvGraphicFramePr>
            <a:graphicFrameLocks noGrp="1"/>
          </p:cNvGraphicFramePr>
          <p:nvPr/>
        </p:nvGraphicFramePr>
        <p:xfrm>
          <a:off x="564078" y="6175168"/>
          <a:ext cx="841351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3518">
                  <a:extLst>
                    <a:ext uri="{9D8B030D-6E8A-4147-A177-3AD203B41FA5}">
                      <a16:colId xmlns:a16="http://schemas.microsoft.com/office/drawing/2014/main" val="3575315394"/>
                    </a:ext>
                  </a:extLst>
                </a:gridCol>
              </a:tblGrid>
              <a:tr h="19398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/>
                        <a:t>Resolución 591 de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485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39563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5AE469-5DB9-A0A3-EA61-A491645641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1B8783-9514-E0AD-9B49-658202DEE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09513"/>
            <a:ext cx="10515600" cy="759247"/>
          </a:xfrm>
        </p:spPr>
        <p:txBody>
          <a:bodyPr/>
          <a:lstStyle/>
          <a:p>
            <a:pPr algn="just"/>
            <a:r>
              <a:rPr lang="es-CO" sz="2400" b="0">
                <a:latin typeface="Aptos"/>
              </a:rPr>
              <a:t>4.1.1.3.1.6 Identificación y descripción de las condiciones para el movimiento interno de residuos </a:t>
            </a:r>
            <a:endParaRPr lang="es-CO" b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952C517-E135-EAF3-DA35-0BCBBFA661F4}"/>
              </a:ext>
            </a:extLst>
          </p:cNvPr>
          <p:cNvGraphicFramePr/>
          <p:nvPr/>
        </p:nvGraphicFramePr>
        <p:xfrm>
          <a:off x="838869" y="1067869"/>
          <a:ext cx="5455667" cy="44722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171" name="Imagen 8170" descr="Imagen que contiene Diagrama&#10;&#10;El contenido generado por IA puede ser incorrecto.">
            <a:extLst>
              <a:ext uri="{FF2B5EF4-FFF2-40B4-BE49-F238E27FC236}">
                <a16:creationId xmlns:a16="http://schemas.microsoft.com/office/drawing/2014/main" id="{4EA01EF0-3D01-9ACA-0130-C2D8EE3783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96087" y="1060357"/>
            <a:ext cx="4704791" cy="4145617"/>
          </a:xfrm>
          <a:prstGeom prst="rect">
            <a:avLst/>
          </a:prstGeom>
        </p:spPr>
      </p:pic>
      <p:sp>
        <p:nvSpPr>
          <p:cNvPr id="8173" name="CuadroTexto 8172">
            <a:extLst>
              <a:ext uri="{FF2B5EF4-FFF2-40B4-BE49-F238E27FC236}">
                <a16:creationId xmlns:a16="http://schemas.microsoft.com/office/drawing/2014/main" id="{900BB851-526F-81D7-2D28-4AE3F5E7C3BB}"/>
              </a:ext>
            </a:extLst>
          </p:cNvPr>
          <p:cNvSpPr txBox="1"/>
          <p:nvPr/>
        </p:nvSpPr>
        <p:spPr>
          <a:xfrm>
            <a:off x="7755165" y="5292470"/>
            <a:ext cx="2564933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sz="1000" i="1"/>
              <a:t>Fuente: Propia</a:t>
            </a:r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28E66C8C-A962-40D2-B9D2-A972C8E940AA}"/>
              </a:ext>
            </a:extLst>
          </p:cNvPr>
          <p:cNvGraphicFramePr>
            <a:graphicFrameLocks noGrp="1"/>
          </p:cNvGraphicFramePr>
          <p:nvPr/>
        </p:nvGraphicFramePr>
        <p:xfrm>
          <a:off x="564078" y="6175168"/>
          <a:ext cx="841351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3518">
                  <a:extLst>
                    <a:ext uri="{9D8B030D-6E8A-4147-A177-3AD203B41FA5}">
                      <a16:colId xmlns:a16="http://schemas.microsoft.com/office/drawing/2014/main" val="3575315394"/>
                    </a:ext>
                  </a:extLst>
                </a:gridCol>
              </a:tblGrid>
              <a:tr h="19398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/>
                        <a:t>Resolución 591 de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485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6589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A7C304-4704-B44A-D4BA-D4E8BA6076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6830A95F-072E-3919-1C42-3FF4FF9E792F}"/>
              </a:ext>
            </a:extLst>
          </p:cNvPr>
          <p:cNvSpPr/>
          <p:nvPr/>
        </p:nvSpPr>
        <p:spPr>
          <a:xfrm>
            <a:off x="6861557" y="663840"/>
            <a:ext cx="4588115" cy="661720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 defTabSz="914377">
              <a:defRPr/>
            </a:pPr>
            <a:r>
              <a:rPr lang="es-ES" altLang="es-CO" sz="3700" b="1">
                <a:solidFill>
                  <a:schemeClr val="accent5"/>
                </a:solidFill>
                <a:latin typeface="Arial Black"/>
                <a:cs typeface="Arial"/>
              </a:rPr>
              <a:t>SONIA GIGLIOLA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E6C41591-1A34-59FE-7E28-B968864C943D}"/>
              </a:ext>
            </a:extLst>
          </p:cNvPr>
          <p:cNvSpPr/>
          <p:nvPr/>
        </p:nvSpPr>
        <p:spPr>
          <a:xfrm>
            <a:off x="6098654" y="1192689"/>
            <a:ext cx="5452839" cy="661720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 defTabSz="914377">
              <a:defRPr/>
            </a:pPr>
            <a:r>
              <a:rPr lang="es-ES" altLang="es-CO" sz="3700">
                <a:solidFill>
                  <a:schemeClr val="accent4"/>
                </a:solidFill>
                <a:latin typeface="Arial Black"/>
                <a:cs typeface="Arial"/>
              </a:rPr>
              <a:t>CORCHUELO PARRA</a:t>
            </a: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FF7CAD43-985E-BEB7-399C-2CBF311E7319}"/>
              </a:ext>
            </a:extLst>
          </p:cNvPr>
          <p:cNvSpPr/>
          <p:nvPr/>
        </p:nvSpPr>
        <p:spPr>
          <a:xfrm>
            <a:off x="5634889" y="2622326"/>
            <a:ext cx="204187" cy="2041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s-CO" sz="1351">
              <a:solidFill>
                <a:prstClr val="white"/>
              </a:solidFill>
              <a:latin typeface="Arial Narrow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563AC1B4-0713-D718-A40F-4FB65398729F}"/>
              </a:ext>
            </a:extLst>
          </p:cNvPr>
          <p:cNvSpPr/>
          <p:nvPr/>
        </p:nvSpPr>
        <p:spPr>
          <a:xfrm>
            <a:off x="5967912" y="2501017"/>
            <a:ext cx="4914703" cy="64633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defTabSz="914377">
              <a:defRPr/>
            </a:pPr>
            <a:r>
              <a:rPr lang="es-CO">
                <a:solidFill>
                  <a:srgbClr val="222A35"/>
                </a:solidFill>
                <a:latin typeface="Arial Narrow"/>
                <a:cs typeface="Arial"/>
              </a:rPr>
              <a:t>Ingeniera Ambiental </a:t>
            </a:r>
          </a:p>
          <a:p>
            <a:pPr defTabSz="914377">
              <a:defRPr/>
            </a:pPr>
            <a:r>
              <a:rPr lang="es-CO" dirty="0">
                <a:solidFill>
                  <a:srgbClr val="222A35"/>
                </a:solidFill>
                <a:latin typeface="Arial Narrow"/>
                <a:cs typeface="Arial"/>
              </a:rPr>
              <a:t>Universidad Universidad Ecci</a:t>
            </a:r>
            <a:endParaRPr lang="es-CO" dirty="0">
              <a:solidFill>
                <a:srgbClr val="222A35"/>
              </a:solidFill>
              <a:latin typeface="Arial Narrow"/>
              <a:cs typeface="Arial" panose="020B0604020202020204" pitchFamily="34" charset="0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0DE355F5-F567-1C78-7D0B-704B3331D792}"/>
              </a:ext>
            </a:extLst>
          </p:cNvPr>
          <p:cNvSpPr/>
          <p:nvPr/>
        </p:nvSpPr>
        <p:spPr>
          <a:xfrm>
            <a:off x="5772961" y="5687275"/>
            <a:ext cx="6096000" cy="400110"/>
          </a:xfrm>
          <a:prstGeom prst="rect">
            <a:avLst/>
          </a:prstGeom>
        </p:spPr>
        <p:txBody>
          <a:bodyPr lIns="91440" tIns="45720" rIns="91440" bIns="45720" anchor="t">
            <a:spAutoFit/>
          </a:bodyPr>
          <a:lstStyle/>
          <a:p>
            <a:pPr defTabSz="914377">
              <a:defRPr/>
            </a:pPr>
            <a:r>
              <a:rPr lang="es-MX" sz="2000" b="1" i="1">
                <a:solidFill>
                  <a:srgbClr val="222A35"/>
                </a:solidFill>
                <a:latin typeface="Arial Narrow"/>
                <a:cs typeface="Arial"/>
              </a:rPr>
              <a:t>Subdirección de Vigilancia en Salud Púbica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EDBF85C2-EABA-896F-FF73-9C83AFBE468E}"/>
              </a:ext>
            </a:extLst>
          </p:cNvPr>
          <p:cNvSpPr txBox="1"/>
          <p:nvPr/>
        </p:nvSpPr>
        <p:spPr>
          <a:xfrm>
            <a:off x="5964022" y="3397447"/>
            <a:ext cx="5285112" cy="120032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>
            <a:defPPr>
              <a:defRPr lang="es-CO"/>
            </a:defPPr>
            <a:lvl1pPr>
              <a:defRPr sz="1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914377">
              <a:defRPr/>
            </a:pPr>
            <a:r>
              <a:rPr lang="es-ES" sz="1800" b="0">
                <a:solidFill>
                  <a:srgbClr val="222A35"/>
                </a:solidFill>
                <a:latin typeface="Arial Narrow"/>
              </a:rPr>
              <a:t>Profesional Especializado </a:t>
            </a:r>
          </a:p>
          <a:p>
            <a:pPr defTabSz="914377">
              <a:defRPr/>
            </a:pPr>
            <a:r>
              <a:rPr lang="es-ES" sz="1800" b="0" dirty="0">
                <a:solidFill>
                  <a:srgbClr val="222A35"/>
                </a:solidFill>
                <a:latin typeface="Arial Narrow"/>
                <a:cs typeface="Arial"/>
              </a:rPr>
              <a:t>Experiencia de 17 años  ejerciendo  Inspección, Vigilancia y </a:t>
            </a:r>
            <a:r>
              <a:rPr lang="es-ES" sz="1800" b="0">
                <a:solidFill>
                  <a:srgbClr val="222A35"/>
                </a:solidFill>
                <a:latin typeface="Arial Narrow"/>
                <a:cs typeface="Arial"/>
              </a:rPr>
              <a:t>Control Sanitario </a:t>
            </a:r>
          </a:p>
          <a:p>
            <a:pPr defTabSz="914377">
              <a:defRPr/>
            </a:pPr>
            <a:r>
              <a:rPr lang="es-ES" sz="1800" b="0" dirty="0">
                <a:solidFill>
                  <a:srgbClr val="222A35"/>
                </a:solidFill>
                <a:latin typeface="Arial Narrow"/>
                <a:cs typeface="Arial"/>
              </a:rPr>
              <a:t>Referente Calidad de Agua y Saneamiento </a:t>
            </a:r>
            <a:r>
              <a:rPr lang="es-ES" sz="1800" b="0">
                <a:solidFill>
                  <a:srgbClr val="222A35"/>
                </a:solidFill>
                <a:latin typeface="Arial Narrow"/>
                <a:cs typeface="Arial"/>
              </a:rPr>
              <a:t>Básico</a:t>
            </a:r>
            <a:endParaRPr lang="es-ES" sz="1800" b="0" dirty="0">
              <a:solidFill>
                <a:srgbClr val="222A35"/>
              </a:solidFill>
              <a:latin typeface="Arial Narrow"/>
              <a:cs typeface="Arial"/>
            </a:endParaRP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580A95A2-D2F6-1EC4-DFC9-E387DE1A668F}"/>
              </a:ext>
            </a:extLst>
          </p:cNvPr>
          <p:cNvSpPr/>
          <p:nvPr/>
        </p:nvSpPr>
        <p:spPr>
          <a:xfrm>
            <a:off x="5630621" y="3550414"/>
            <a:ext cx="204187" cy="2041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s-CO" sz="1351">
              <a:solidFill>
                <a:prstClr val="white"/>
              </a:solidFill>
              <a:latin typeface="Arial Narrow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9DF25CB-D558-3DB6-6F5A-A7F94C15D4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7350" y="1398494"/>
            <a:ext cx="2602006" cy="348727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1031406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8">
            <a:extLst>
              <a:ext uri="{FF2B5EF4-FFF2-40B4-BE49-F238E27FC236}">
                <a16:creationId xmlns:a16="http://schemas.microsoft.com/office/drawing/2014/main" id="{2E830495-E1EE-5480-FC55-82B2212766A7}"/>
              </a:ext>
            </a:extLst>
          </p:cNvPr>
          <p:cNvSpPr txBox="1">
            <a:spLocks/>
          </p:cNvSpPr>
          <p:nvPr/>
        </p:nvSpPr>
        <p:spPr>
          <a:xfrm>
            <a:off x="774369" y="316206"/>
            <a:ext cx="10764917" cy="70173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CO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44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Almacenamiento de Residuos</a:t>
            </a: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B64F0F19-6EBA-8140-A2AE-0E64FC9E7F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6463083"/>
              </p:ext>
            </p:extLst>
          </p:nvPr>
        </p:nvGraphicFramePr>
        <p:xfrm>
          <a:off x="2089834" y="1269642"/>
          <a:ext cx="8012332" cy="48441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4909312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495D23-9DB6-4189-6C99-ED127394AB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6">
            <a:extLst>
              <a:ext uri="{FF2B5EF4-FFF2-40B4-BE49-F238E27FC236}">
                <a16:creationId xmlns:a16="http://schemas.microsoft.com/office/drawing/2014/main" id="{5162F1CE-7BAE-C197-5EE2-F77EE7F32B71}"/>
              </a:ext>
            </a:extLst>
          </p:cNvPr>
          <p:cNvGrpSpPr/>
          <p:nvPr/>
        </p:nvGrpSpPr>
        <p:grpSpPr>
          <a:xfrm>
            <a:off x="174076" y="1187220"/>
            <a:ext cx="6727429" cy="5523857"/>
            <a:chOff x="-3810" y="0"/>
            <a:chExt cx="1645918" cy="1589198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41957723-D5B6-37B3-0540-E316432D6728}"/>
                </a:ext>
              </a:extLst>
            </p:cNvPr>
            <p:cNvSpPr/>
            <p:nvPr/>
          </p:nvSpPr>
          <p:spPr>
            <a:xfrm>
              <a:off x="38100" y="44450"/>
              <a:ext cx="1604008" cy="1544748"/>
            </a:xfrm>
            <a:custGeom>
              <a:avLst/>
              <a:gdLst/>
              <a:ahLst/>
              <a:cxnLst/>
              <a:rect l="l" t="t" r="r" b="b"/>
              <a:pathLst>
                <a:path w="1604008" h="1544748">
                  <a:moveTo>
                    <a:pt x="2540" y="1514268"/>
                  </a:moveTo>
                  <a:cubicBezTo>
                    <a:pt x="0" y="1523158"/>
                    <a:pt x="5080" y="1529508"/>
                    <a:pt x="13396" y="1530778"/>
                  </a:cubicBezTo>
                  <a:cubicBezTo>
                    <a:pt x="22886" y="1532048"/>
                    <a:pt x="31191" y="1532048"/>
                    <a:pt x="40681" y="1532048"/>
                  </a:cubicBezTo>
                  <a:cubicBezTo>
                    <a:pt x="78643" y="1533318"/>
                    <a:pt x="116605" y="1533318"/>
                    <a:pt x="155754" y="1534588"/>
                  </a:cubicBezTo>
                  <a:cubicBezTo>
                    <a:pt x="177107" y="1535858"/>
                    <a:pt x="198461" y="1537128"/>
                    <a:pt x="218628" y="1538398"/>
                  </a:cubicBezTo>
                  <a:cubicBezTo>
                    <a:pt x="254218" y="1539668"/>
                    <a:pt x="288621" y="1539668"/>
                    <a:pt x="324210" y="1540938"/>
                  </a:cubicBezTo>
                  <a:cubicBezTo>
                    <a:pt x="338446" y="1540938"/>
                    <a:pt x="351496" y="1540938"/>
                    <a:pt x="365731" y="1539668"/>
                  </a:cubicBezTo>
                  <a:cubicBezTo>
                    <a:pt x="371663" y="1539668"/>
                    <a:pt x="378781" y="1538398"/>
                    <a:pt x="384713" y="1538398"/>
                  </a:cubicBezTo>
                  <a:cubicBezTo>
                    <a:pt x="408439" y="1539668"/>
                    <a:pt x="882965" y="1530778"/>
                    <a:pt x="906691" y="1532048"/>
                  </a:cubicBezTo>
                  <a:cubicBezTo>
                    <a:pt x="939908" y="1533318"/>
                    <a:pt x="1031254" y="1533318"/>
                    <a:pt x="1064471" y="1533318"/>
                  </a:cubicBezTo>
                  <a:cubicBezTo>
                    <a:pt x="1077521" y="1533318"/>
                    <a:pt x="1089384" y="1532048"/>
                    <a:pt x="1102433" y="1532048"/>
                  </a:cubicBezTo>
                  <a:lnTo>
                    <a:pt x="1166494" y="1535858"/>
                  </a:lnTo>
                  <a:cubicBezTo>
                    <a:pt x="1212761" y="1538398"/>
                    <a:pt x="1257841" y="1535858"/>
                    <a:pt x="1304107" y="1539668"/>
                  </a:cubicBezTo>
                  <a:cubicBezTo>
                    <a:pt x="1381217" y="1544748"/>
                    <a:pt x="1459514" y="1538398"/>
                    <a:pt x="1539238" y="1543478"/>
                  </a:cubicBezTo>
                  <a:cubicBezTo>
                    <a:pt x="1559558" y="1544748"/>
                    <a:pt x="1579878" y="1543478"/>
                    <a:pt x="1602738" y="1543478"/>
                  </a:cubicBezTo>
                  <a:lnTo>
                    <a:pt x="1602738" y="1483788"/>
                  </a:lnTo>
                  <a:cubicBezTo>
                    <a:pt x="1601468" y="1422461"/>
                    <a:pt x="1600198" y="1367293"/>
                    <a:pt x="1600198" y="1308676"/>
                  </a:cubicBezTo>
                  <a:cubicBezTo>
                    <a:pt x="1600198" y="1240864"/>
                    <a:pt x="1604008" y="1171903"/>
                    <a:pt x="1597658" y="1104091"/>
                  </a:cubicBezTo>
                  <a:cubicBezTo>
                    <a:pt x="1590038" y="1059266"/>
                    <a:pt x="1578608" y="175415"/>
                    <a:pt x="1578608" y="130590"/>
                  </a:cubicBezTo>
                  <a:cubicBezTo>
                    <a:pt x="1576068" y="99558"/>
                    <a:pt x="1574798" y="67376"/>
                    <a:pt x="1572258" y="36343"/>
                  </a:cubicBezTo>
                  <a:cubicBezTo>
                    <a:pt x="1572258" y="27148"/>
                    <a:pt x="1570988" y="17954"/>
                    <a:pt x="1569718" y="6350"/>
                  </a:cubicBezTo>
                  <a:cubicBezTo>
                    <a:pt x="1559558" y="3810"/>
                    <a:pt x="1550668" y="2540"/>
                    <a:pt x="1540508" y="1270"/>
                  </a:cubicBezTo>
                  <a:cubicBezTo>
                    <a:pt x="1532888" y="0"/>
                    <a:pt x="1525268" y="1270"/>
                    <a:pt x="1518918" y="1270"/>
                  </a:cubicBezTo>
                  <a:lnTo>
                    <a:pt x="7464" y="6350"/>
                  </a:lnTo>
                  <a:lnTo>
                    <a:pt x="2540" y="1514268"/>
                  </a:lnTo>
                  <a:close/>
                </a:path>
              </a:pathLst>
            </a:custGeom>
            <a:solidFill>
              <a:srgbClr val="FD8D53"/>
            </a:solidFill>
          </p:spPr>
          <p:txBody>
            <a:bodyPr/>
            <a:lstStyle>
              <a:defPPr>
                <a:defRPr lang="en-CO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CO" sz="1200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4B4B4B8B-B1EF-E0A2-15F4-3D7146B6EE8F}"/>
                </a:ext>
              </a:extLst>
            </p:cNvPr>
            <p:cNvSpPr/>
            <p:nvPr/>
          </p:nvSpPr>
          <p:spPr>
            <a:xfrm>
              <a:off x="11430" y="16510"/>
              <a:ext cx="1579878" cy="1534588"/>
            </a:xfrm>
            <a:custGeom>
              <a:avLst/>
              <a:gdLst/>
              <a:ahLst/>
              <a:cxnLst/>
              <a:rect l="l" t="t" r="r" b="b"/>
              <a:pathLst>
                <a:path w="1579878" h="1534588">
                  <a:moveTo>
                    <a:pt x="1579878" y="1534588"/>
                  </a:moveTo>
                  <a:lnTo>
                    <a:pt x="0" y="1526968"/>
                  </a:lnTo>
                  <a:lnTo>
                    <a:pt x="0" y="544712"/>
                  </a:lnTo>
                  <a:lnTo>
                    <a:pt x="7620" y="20320"/>
                  </a:lnTo>
                  <a:lnTo>
                    <a:pt x="785072" y="0"/>
                  </a:lnTo>
                  <a:lnTo>
                    <a:pt x="1558288" y="8890"/>
                  </a:lnTo>
                  <a:close/>
                </a:path>
              </a:pathLst>
            </a:custGeom>
            <a:solidFill>
              <a:srgbClr val="FFD2BB"/>
            </a:solidFill>
          </p:spPr>
          <p:txBody>
            <a:bodyPr/>
            <a:lstStyle>
              <a:defPPr>
                <a:defRPr lang="en-CO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CO" sz="1200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3DD49988-7588-F7BF-B290-66FFABA8F0A9}"/>
                </a:ext>
              </a:extLst>
            </p:cNvPr>
            <p:cNvSpPr/>
            <p:nvPr/>
          </p:nvSpPr>
          <p:spPr>
            <a:xfrm>
              <a:off x="-3810" y="0"/>
              <a:ext cx="1609088" cy="1561258"/>
            </a:xfrm>
            <a:custGeom>
              <a:avLst/>
              <a:gdLst/>
              <a:ahLst/>
              <a:cxnLst/>
              <a:rect l="l" t="t" r="r" b="b"/>
              <a:pathLst>
                <a:path w="1609088" h="1561258">
                  <a:moveTo>
                    <a:pt x="1574798" y="21590"/>
                  </a:moveTo>
                  <a:cubicBezTo>
                    <a:pt x="1576068" y="34290"/>
                    <a:pt x="1576068" y="44450"/>
                    <a:pt x="1577338" y="54358"/>
                  </a:cubicBezTo>
                  <a:cubicBezTo>
                    <a:pt x="1579878" y="85391"/>
                    <a:pt x="1581148" y="117572"/>
                    <a:pt x="1583688" y="148605"/>
                  </a:cubicBezTo>
                  <a:cubicBezTo>
                    <a:pt x="1583688" y="193430"/>
                    <a:pt x="1596388" y="1077281"/>
                    <a:pt x="1602738" y="1122106"/>
                  </a:cubicBezTo>
                  <a:cubicBezTo>
                    <a:pt x="1609088" y="1189918"/>
                    <a:pt x="1605278" y="1258879"/>
                    <a:pt x="1605278" y="1326691"/>
                  </a:cubicBezTo>
                  <a:cubicBezTo>
                    <a:pt x="1605278" y="1386457"/>
                    <a:pt x="1606548" y="1441626"/>
                    <a:pt x="1607818" y="1500298"/>
                  </a:cubicBezTo>
                  <a:lnTo>
                    <a:pt x="1607818" y="1559988"/>
                  </a:lnTo>
                  <a:cubicBezTo>
                    <a:pt x="1584958" y="1559988"/>
                    <a:pt x="1564638" y="1561258"/>
                    <a:pt x="1544318" y="1559988"/>
                  </a:cubicBezTo>
                  <a:cubicBezTo>
                    <a:pt x="1467021" y="1554908"/>
                    <a:pt x="1388724" y="1561258"/>
                    <a:pt x="1311614" y="1556178"/>
                  </a:cubicBezTo>
                  <a:cubicBezTo>
                    <a:pt x="1265347" y="1552368"/>
                    <a:pt x="1220267" y="1554908"/>
                    <a:pt x="1174001" y="1552368"/>
                  </a:cubicBezTo>
                  <a:lnTo>
                    <a:pt x="1109940" y="1548558"/>
                  </a:lnTo>
                  <a:cubicBezTo>
                    <a:pt x="1096891" y="1548558"/>
                    <a:pt x="1085028" y="1549828"/>
                    <a:pt x="1071978" y="1549828"/>
                  </a:cubicBezTo>
                  <a:cubicBezTo>
                    <a:pt x="1038761" y="1548558"/>
                    <a:pt x="947415" y="1549828"/>
                    <a:pt x="914198" y="1548558"/>
                  </a:cubicBezTo>
                  <a:cubicBezTo>
                    <a:pt x="890472" y="1547288"/>
                    <a:pt x="415946" y="1556178"/>
                    <a:pt x="392219" y="1554908"/>
                  </a:cubicBezTo>
                  <a:cubicBezTo>
                    <a:pt x="386288" y="1554908"/>
                    <a:pt x="379170" y="1556178"/>
                    <a:pt x="373238" y="1556178"/>
                  </a:cubicBezTo>
                  <a:cubicBezTo>
                    <a:pt x="359003" y="1556178"/>
                    <a:pt x="345953" y="1557448"/>
                    <a:pt x="331717" y="1557448"/>
                  </a:cubicBezTo>
                  <a:cubicBezTo>
                    <a:pt x="296128" y="1557448"/>
                    <a:pt x="261725" y="1556178"/>
                    <a:pt x="226135" y="1554908"/>
                  </a:cubicBezTo>
                  <a:cubicBezTo>
                    <a:pt x="204782" y="1553638"/>
                    <a:pt x="183428" y="1552368"/>
                    <a:pt x="163261" y="1551098"/>
                  </a:cubicBezTo>
                  <a:cubicBezTo>
                    <a:pt x="125298" y="1549828"/>
                    <a:pt x="87336" y="1548558"/>
                    <a:pt x="48188" y="1548558"/>
                  </a:cubicBezTo>
                  <a:cubicBezTo>
                    <a:pt x="38100" y="1548558"/>
                    <a:pt x="29210" y="1548558"/>
                    <a:pt x="19050" y="1547288"/>
                  </a:cubicBezTo>
                  <a:cubicBezTo>
                    <a:pt x="10160" y="1546018"/>
                    <a:pt x="5080" y="1539668"/>
                    <a:pt x="7620" y="1530778"/>
                  </a:cubicBezTo>
                  <a:cubicBezTo>
                    <a:pt x="16510" y="1499093"/>
                    <a:pt x="12700" y="1470360"/>
                    <a:pt x="11430" y="1440476"/>
                  </a:cubicBezTo>
                  <a:cubicBezTo>
                    <a:pt x="10160" y="1379561"/>
                    <a:pt x="6350" y="1319794"/>
                    <a:pt x="7620" y="1258879"/>
                  </a:cubicBezTo>
                  <a:cubicBezTo>
                    <a:pt x="5080" y="1183022"/>
                    <a:pt x="0" y="244001"/>
                    <a:pt x="7620" y="166995"/>
                  </a:cubicBezTo>
                  <a:cubicBezTo>
                    <a:pt x="8890" y="152053"/>
                    <a:pt x="7620" y="135962"/>
                    <a:pt x="8890" y="121020"/>
                  </a:cubicBezTo>
                  <a:cubicBezTo>
                    <a:pt x="10160" y="96884"/>
                    <a:pt x="12700" y="70449"/>
                    <a:pt x="13970" y="44450"/>
                  </a:cubicBezTo>
                  <a:cubicBezTo>
                    <a:pt x="13970" y="41910"/>
                    <a:pt x="15240" y="39370"/>
                    <a:pt x="16510" y="38100"/>
                  </a:cubicBezTo>
                  <a:cubicBezTo>
                    <a:pt x="38100" y="35560"/>
                    <a:pt x="57679" y="30480"/>
                    <a:pt x="76660" y="29210"/>
                  </a:cubicBezTo>
                  <a:cubicBezTo>
                    <a:pt x="108690" y="25400"/>
                    <a:pt x="140721" y="22860"/>
                    <a:pt x="173937" y="20320"/>
                  </a:cubicBezTo>
                  <a:cubicBezTo>
                    <a:pt x="196477" y="17780"/>
                    <a:pt x="219017" y="16510"/>
                    <a:pt x="240371" y="13970"/>
                  </a:cubicBezTo>
                  <a:cubicBezTo>
                    <a:pt x="261725" y="11430"/>
                    <a:pt x="284265" y="8890"/>
                    <a:pt x="305618" y="8890"/>
                  </a:cubicBezTo>
                  <a:cubicBezTo>
                    <a:pt x="329345" y="7620"/>
                    <a:pt x="353071" y="10160"/>
                    <a:pt x="376797" y="8890"/>
                  </a:cubicBezTo>
                  <a:cubicBezTo>
                    <a:pt x="406455" y="8890"/>
                    <a:pt x="943856" y="6350"/>
                    <a:pt x="973514" y="5080"/>
                  </a:cubicBezTo>
                  <a:cubicBezTo>
                    <a:pt x="1001985" y="3810"/>
                    <a:pt x="1030457" y="2540"/>
                    <a:pt x="1060115" y="2540"/>
                  </a:cubicBezTo>
                  <a:cubicBezTo>
                    <a:pt x="1108754" y="1270"/>
                    <a:pt x="1156206" y="0"/>
                    <a:pt x="1204845" y="0"/>
                  </a:cubicBezTo>
                  <a:cubicBezTo>
                    <a:pt x="1225013" y="0"/>
                    <a:pt x="1246366" y="2540"/>
                    <a:pt x="1266534" y="2540"/>
                  </a:cubicBezTo>
                  <a:cubicBezTo>
                    <a:pt x="1322291" y="3810"/>
                    <a:pt x="1379234" y="5080"/>
                    <a:pt x="1434990" y="7620"/>
                  </a:cubicBezTo>
                  <a:cubicBezTo>
                    <a:pt x="1464648" y="8890"/>
                    <a:pt x="1494306" y="12700"/>
                    <a:pt x="1523964" y="16510"/>
                  </a:cubicBezTo>
                  <a:lnTo>
                    <a:pt x="1544318" y="16510"/>
                  </a:lnTo>
                  <a:cubicBezTo>
                    <a:pt x="1555748" y="17780"/>
                    <a:pt x="1564638" y="20320"/>
                    <a:pt x="1574798" y="21590"/>
                  </a:cubicBezTo>
                  <a:close/>
                  <a:moveTo>
                    <a:pt x="1584958" y="1543478"/>
                  </a:moveTo>
                  <a:cubicBezTo>
                    <a:pt x="1586228" y="1526968"/>
                    <a:pt x="1587498" y="1514268"/>
                    <a:pt x="1587498" y="1501568"/>
                  </a:cubicBezTo>
                  <a:cubicBezTo>
                    <a:pt x="1586228" y="1435879"/>
                    <a:pt x="1584958" y="1374963"/>
                    <a:pt x="1584958" y="1309450"/>
                  </a:cubicBezTo>
                  <a:cubicBezTo>
                    <a:pt x="1584958" y="1279567"/>
                    <a:pt x="1587498" y="1249684"/>
                    <a:pt x="1586228" y="1219801"/>
                  </a:cubicBezTo>
                  <a:cubicBezTo>
                    <a:pt x="1586228" y="1192216"/>
                    <a:pt x="1584958" y="1163483"/>
                    <a:pt x="1583688" y="1135898"/>
                  </a:cubicBezTo>
                  <a:cubicBezTo>
                    <a:pt x="1578608" y="1093372"/>
                    <a:pt x="1567178" y="212969"/>
                    <a:pt x="1567178" y="170443"/>
                  </a:cubicBezTo>
                  <a:cubicBezTo>
                    <a:pt x="1564638" y="134813"/>
                    <a:pt x="1562098" y="98033"/>
                    <a:pt x="1559558" y="62404"/>
                  </a:cubicBezTo>
                  <a:cubicBezTo>
                    <a:pt x="1558288" y="44450"/>
                    <a:pt x="1557018" y="43180"/>
                    <a:pt x="1540573" y="41910"/>
                  </a:cubicBezTo>
                  <a:cubicBezTo>
                    <a:pt x="1537014" y="41910"/>
                    <a:pt x="1534641" y="41910"/>
                    <a:pt x="1531082" y="40640"/>
                  </a:cubicBezTo>
                  <a:cubicBezTo>
                    <a:pt x="1501424" y="36830"/>
                    <a:pt x="1470580" y="31750"/>
                    <a:pt x="1440922" y="30480"/>
                  </a:cubicBezTo>
                  <a:cubicBezTo>
                    <a:pt x="1368557" y="26670"/>
                    <a:pt x="1295005" y="25400"/>
                    <a:pt x="1222640" y="22860"/>
                  </a:cubicBezTo>
                  <a:lnTo>
                    <a:pt x="1137225" y="22860"/>
                  </a:lnTo>
                  <a:cubicBezTo>
                    <a:pt x="1099263" y="22860"/>
                    <a:pt x="1061301" y="22860"/>
                    <a:pt x="1024525" y="24130"/>
                  </a:cubicBezTo>
                  <a:cubicBezTo>
                    <a:pt x="992495" y="25400"/>
                    <a:pt x="452721" y="29210"/>
                    <a:pt x="420691" y="29210"/>
                  </a:cubicBezTo>
                  <a:cubicBezTo>
                    <a:pt x="368493" y="29210"/>
                    <a:pt x="316295" y="26670"/>
                    <a:pt x="264097" y="33020"/>
                  </a:cubicBezTo>
                  <a:cubicBezTo>
                    <a:pt x="236812" y="36830"/>
                    <a:pt x="210713" y="36830"/>
                    <a:pt x="184614" y="38100"/>
                  </a:cubicBezTo>
                  <a:cubicBezTo>
                    <a:pt x="139534" y="41910"/>
                    <a:pt x="94454" y="45720"/>
                    <a:pt x="49374" y="50800"/>
                  </a:cubicBezTo>
                  <a:cubicBezTo>
                    <a:pt x="36830" y="50800"/>
                    <a:pt x="34290" y="53209"/>
                    <a:pt x="33020" y="67001"/>
                  </a:cubicBezTo>
                  <a:cubicBezTo>
                    <a:pt x="31750" y="87689"/>
                    <a:pt x="31750" y="108378"/>
                    <a:pt x="30480" y="129066"/>
                  </a:cubicBezTo>
                  <a:cubicBezTo>
                    <a:pt x="29210" y="163547"/>
                    <a:pt x="26670" y="196878"/>
                    <a:pt x="25400" y="231358"/>
                  </a:cubicBezTo>
                  <a:cubicBezTo>
                    <a:pt x="20320" y="268138"/>
                    <a:pt x="26670" y="1166931"/>
                    <a:pt x="29210" y="1203710"/>
                  </a:cubicBezTo>
                  <a:cubicBezTo>
                    <a:pt x="29210" y="1242788"/>
                    <a:pt x="29210" y="1283015"/>
                    <a:pt x="30480" y="1322093"/>
                  </a:cubicBezTo>
                  <a:cubicBezTo>
                    <a:pt x="30480" y="1350827"/>
                    <a:pt x="33020" y="1379561"/>
                    <a:pt x="33020" y="1408295"/>
                  </a:cubicBezTo>
                  <a:cubicBezTo>
                    <a:pt x="33020" y="1439327"/>
                    <a:pt x="33020" y="1470360"/>
                    <a:pt x="31750" y="1501568"/>
                  </a:cubicBezTo>
                  <a:lnTo>
                    <a:pt x="31750" y="1511728"/>
                  </a:lnTo>
                  <a:cubicBezTo>
                    <a:pt x="31750" y="1521888"/>
                    <a:pt x="35560" y="1525698"/>
                    <a:pt x="44450" y="1525698"/>
                  </a:cubicBezTo>
                  <a:cubicBezTo>
                    <a:pt x="60051" y="1525698"/>
                    <a:pt x="76660" y="1526968"/>
                    <a:pt x="92082" y="1526968"/>
                  </a:cubicBezTo>
                  <a:cubicBezTo>
                    <a:pt x="114622" y="1526968"/>
                    <a:pt x="138348" y="1524428"/>
                    <a:pt x="160888" y="1526968"/>
                  </a:cubicBezTo>
                  <a:cubicBezTo>
                    <a:pt x="197664" y="1530778"/>
                    <a:pt x="234439" y="1533318"/>
                    <a:pt x="271215" y="1532048"/>
                  </a:cubicBezTo>
                  <a:cubicBezTo>
                    <a:pt x="294942" y="1530778"/>
                    <a:pt x="317482" y="1533318"/>
                    <a:pt x="341208" y="1533318"/>
                  </a:cubicBezTo>
                  <a:cubicBezTo>
                    <a:pt x="375611" y="1533318"/>
                    <a:pt x="410014" y="1532048"/>
                    <a:pt x="444417" y="1533318"/>
                  </a:cubicBezTo>
                  <a:cubicBezTo>
                    <a:pt x="495429" y="1534588"/>
                    <a:pt x="1055370" y="1524428"/>
                    <a:pt x="1107568" y="1526968"/>
                  </a:cubicBezTo>
                  <a:cubicBezTo>
                    <a:pt x="1130108" y="1528238"/>
                    <a:pt x="1152647" y="1529508"/>
                    <a:pt x="1174001" y="1529508"/>
                  </a:cubicBezTo>
                  <a:cubicBezTo>
                    <a:pt x="1213150" y="1532048"/>
                    <a:pt x="1251112" y="1528238"/>
                    <a:pt x="1290260" y="1532048"/>
                  </a:cubicBezTo>
                  <a:cubicBezTo>
                    <a:pt x="1322291" y="1534588"/>
                    <a:pt x="1354321" y="1534588"/>
                    <a:pt x="1386352" y="1537128"/>
                  </a:cubicBezTo>
                  <a:cubicBezTo>
                    <a:pt x="1433804" y="1540938"/>
                    <a:pt x="1481257" y="1543478"/>
                    <a:pt x="1528709" y="1544748"/>
                  </a:cubicBezTo>
                  <a:cubicBezTo>
                    <a:pt x="1546858" y="1544748"/>
                    <a:pt x="1564638" y="1543478"/>
                    <a:pt x="1584958" y="1543478"/>
                  </a:cubicBezTo>
                  <a:close/>
                </a:path>
              </a:pathLst>
            </a:custGeom>
            <a:solidFill>
              <a:srgbClr val="FFD2BB"/>
            </a:solidFill>
          </p:spPr>
          <p:txBody>
            <a:bodyPr/>
            <a:lstStyle>
              <a:defPPr>
                <a:defRPr lang="en-CO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CO" sz="1200"/>
            </a:p>
          </p:txBody>
        </p:sp>
      </p:grpSp>
      <p:sp>
        <p:nvSpPr>
          <p:cNvPr id="2" name="Subtítulo 8">
            <a:extLst>
              <a:ext uri="{FF2B5EF4-FFF2-40B4-BE49-F238E27FC236}">
                <a16:creationId xmlns:a16="http://schemas.microsoft.com/office/drawing/2014/main" id="{9B5FFF89-46FA-783C-C89F-741B7C200D92}"/>
              </a:ext>
            </a:extLst>
          </p:cNvPr>
          <p:cNvSpPr txBox="1">
            <a:spLocks/>
          </p:cNvSpPr>
          <p:nvPr/>
        </p:nvSpPr>
        <p:spPr>
          <a:xfrm>
            <a:off x="774369" y="316206"/>
            <a:ext cx="10764917" cy="70173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CO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44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Condiciones de Almacenamiento</a:t>
            </a:r>
          </a:p>
        </p:txBody>
      </p:sp>
      <p:sp>
        <p:nvSpPr>
          <p:cNvPr id="3" name="TextBox 81">
            <a:extLst>
              <a:ext uri="{FF2B5EF4-FFF2-40B4-BE49-F238E27FC236}">
                <a16:creationId xmlns:a16="http://schemas.microsoft.com/office/drawing/2014/main" id="{D9493D93-229E-C664-6FBB-A3C00B83F184}"/>
              </a:ext>
            </a:extLst>
          </p:cNvPr>
          <p:cNvSpPr txBox="1"/>
          <p:nvPr/>
        </p:nvSpPr>
        <p:spPr>
          <a:xfrm>
            <a:off x="802490" y="1352492"/>
            <a:ext cx="79701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3733" b="1">
                <a:solidFill>
                  <a:schemeClr val="tx2"/>
                </a:solidFill>
                <a:latin typeface="Calibri"/>
              </a:rPr>
              <a:t>01.</a:t>
            </a:r>
          </a:p>
        </p:txBody>
      </p:sp>
      <p:sp>
        <p:nvSpPr>
          <p:cNvPr id="4" name="TextBox 81">
            <a:extLst>
              <a:ext uri="{FF2B5EF4-FFF2-40B4-BE49-F238E27FC236}">
                <a16:creationId xmlns:a16="http://schemas.microsoft.com/office/drawing/2014/main" id="{8DFEDEAD-EC47-1527-B816-9ED296472A80}"/>
              </a:ext>
            </a:extLst>
          </p:cNvPr>
          <p:cNvSpPr txBox="1"/>
          <p:nvPr/>
        </p:nvSpPr>
        <p:spPr>
          <a:xfrm>
            <a:off x="802489" y="2050119"/>
            <a:ext cx="79701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3733" b="1">
                <a:solidFill>
                  <a:schemeClr val="tx2"/>
                </a:solidFill>
                <a:latin typeface="Calibri"/>
              </a:rPr>
              <a:t>02.</a:t>
            </a:r>
          </a:p>
        </p:txBody>
      </p:sp>
      <p:sp>
        <p:nvSpPr>
          <p:cNvPr id="5" name="TextBox 81">
            <a:extLst>
              <a:ext uri="{FF2B5EF4-FFF2-40B4-BE49-F238E27FC236}">
                <a16:creationId xmlns:a16="http://schemas.microsoft.com/office/drawing/2014/main" id="{48AABA67-7D07-0101-4AF2-559162F5C2A5}"/>
              </a:ext>
            </a:extLst>
          </p:cNvPr>
          <p:cNvSpPr txBox="1"/>
          <p:nvPr/>
        </p:nvSpPr>
        <p:spPr>
          <a:xfrm>
            <a:off x="778045" y="2623811"/>
            <a:ext cx="79701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3733" b="1">
                <a:solidFill>
                  <a:schemeClr val="tx2"/>
                </a:solidFill>
                <a:latin typeface="Calibri"/>
              </a:rPr>
              <a:t>03.</a:t>
            </a:r>
          </a:p>
        </p:txBody>
      </p:sp>
      <p:sp>
        <p:nvSpPr>
          <p:cNvPr id="6" name="TextBox 81">
            <a:extLst>
              <a:ext uri="{FF2B5EF4-FFF2-40B4-BE49-F238E27FC236}">
                <a16:creationId xmlns:a16="http://schemas.microsoft.com/office/drawing/2014/main" id="{44639B2A-EAE3-CC9B-52B4-D45C6F9FE704}"/>
              </a:ext>
            </a:extLst>
          </p:cNvPr>
          <p:cNvSpPr txBox="1"/>
          <p:nvPr/>
        </p:nvSpPr>
        <p:spPr>
          <a:xfrm>
            <a:off x="774369" y="3243072"/>
            <a:ext cx="79701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3733" b="1">
                <a:solidFill>
                  <a:schemeClr val="tx2"/>
                </a:solidFill>
                <a:latin typeface="Calibri"/>
              </a:rPr>
              <a:t>04</a:t>
            </a:r>
            <a:r>
              <a:rPr lang="fr-FR" sz="3733" b="1">
                <a:solidFill>
                  <a:srgbClr val="0F6FC6"/>
                </a:solidFill>
                <a:latin typeface="Calibri"/>
              </a:rPr>
              <a:t>.</a:t>
            </a:r>
          </a:p>
        </p:txBody>
      </p:sp>
      <p:sp>
        <p:nvSpPr>
          <p:cNvPr id="7" name="TextBox 81">
            <a:extLst>
              <a:ext uri="{FF2B5EF4-FFF2-40B4-BE49-F238E27FC236}">
                <a16:creationId xmlns:a16="http://schemas.microsoft.com/office/drawing/2014/main" id="{14EA5DEB-BD46-A17C-DDCD-DFC75C2A1368}"/>
              </a:ext>
            </a:extLst>
          </p:cNvPr>
          <p:cNvSpPr txBox="1"/>
          <p:nvPr/>
        </p:nvSpPr>
        <p:spPr>
          <a:xfrm>
            <a:off x="801279" y="3949149"/>
            <a:ext cx="79701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3733" b="1">
                <a:solidFill>
                  <a:schemeClr val="tx2"/>
                </a:solidFill>
                <a:latin typeface="Calibri"/>
              </a:rPr>
              <a:t>05.</a:t>
            </a:r>
          </a:p>
        </p:txBody>
      </p:sp>
      <p:sp>
        <p:nvSpPr>
          <p:cNvPr id="8" name="TextBox 81">
            <a:extLst>
              <a:ext uri="{FF2B5EF4-FFF2-40B4-BE49-F238E27FC236}">
                <a16:creationId xmlns:a16="http://schemas.microsoft.com/office/drawing/2014/main" id="{C8A819E1-57C7-F1C1-D148-5A9C327BD8C8}"/>
              </a:ext>
            </a:extLst>
          </p:cNvPr>
          <p:cNvSpPr txBox="1"/>
          <p:nvPr/>
        </p:nvSpPr>
        <p:spPr>
          <a:xfrm>
            <a:off x="774368" y="4845133"/>
            <a:ext cx="79701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3733" b="1">
                <a:solidFill>
                  <a:schemeClr val="tx2"/>
                </a:solidFill>
                <a:latin typeface="Calibri"/>
              </a:rPr>
              <a:t>06</a:t>
            </a:r>
            <a:r>
              <a:rPr lang="fr-FR" sz="3733" b="1">
                <a:solidFill>
                  <a:schemeClr val="accent2"/>
                </a:solidFill>
                <a:latin typeface="Calibri"/>
              </a:rPr>
              <a:t>.</a:t>
            </a:r>
          </a:p>
        </p:txBody>
      </p:sp>
      <p:sp>
        <p:nvSpPr>
          <p:cNvPr id="9" name="TextBox 81">
            <a:extLst>
              <a:ext uri="{FF2B5EF4-FFF2-40B4-BE49-F238E27FC236}">
                <a16:creationId xmlns:a16="http://schemas.microsoft.com/office/drawing/2014/main" id="{C8A37BD8-1665-D4DF-474B-9CF16DA2E211}"/>
              </a:ext>
            </a:extLst>
          </p:cNvPr>
          <p:cNvSpPr txBox="1"/>
          <p:nvPr/>
        </p:nvSpPr>
        <p:spPr>
          <a:xfrm>
            <a:off x="829664" y="5546313"/>
            <a:ext cx="79701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3733" b="1">
                <a:solidFill>
                  <a:schemeClr val="tx2"/>
                </a:solidFill>
                <a:latin typeface="Calibri"/>
              </a:rPr>
              <a:t>07.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146E093-BB0E-119D-BC64-5D38DA063FDE}"/>
              </a:ext>
            </a:extLst>
          </p:cNvPr>
          <p:cNvSpPr txBox="1"/>
          <p:nvPr/>
        </p:nvSpPr>
        <p:spPr>
          <a:xfrm>
            <a:off x="1587577" y="1434788"/>
            <a:ext cx="453188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s-ES_tradnl" sz="2000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Paredes, pisos y techos  de fácil limpieza y desinfección con media caña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33CAFF68-01C3-A49E-E5BB-90B579FD80D6}"/>
              </a:ext>
            </a:extLst>
          </p:cNvPr>
          <p:cNvSpPr txBox="1"/>
          <p:nvPr/>
        </p:nvSpPr>
        <p:spPr>
          <a:xfrm>
            <a:off x="1545184" y="4056220"/>
            <a:ext cx="374824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s-ES_tradnl" sz="2000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Medidas de Seguridad para evitar acceso de personas no autorizadas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EB2A1D8-B7C0-864F-8122-3B5866F091E7}"/>
              </a:ext>
            </a:extLst>
          </p:cNvPr>
          <p:cNvSpPr txBox="1"/>
          <p:nvPr/>
        </p:nvSpPr>
        <p:spPr>
          <a:xfrm>
            <a:off x="1587577" y="5769664"/>
            <a:ext cx="35681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s-ES_tradnl" sz="2000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Señalización por clase de residuo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4AD377CC-DB82-56DB-84DC-70FC18E4C28F}"/>
              </a:ext>
            </a:extLst>
          </p:cNvPr>
          <p:cNvSpPr txBox="1"/>
          <p:nvPr/>
        </p:nvSpPr>
        <p:spPr>
          <a:xfrm>
            <a:off x="1545184" y="3303170"/>
            <a:ext cx="6016048" cy="495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s-ES_tradnl" sz="2000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Permitir el acceso del personal manipulador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34E38192-B647-0CBF-D881-E71312AD2DE2}"/>
              </a:ext>
            </a:extLst>
          </p:cNvPr>
          <p:cNvSpPr txBox="1"/>
          <p:nvPr/>
        </p:nvSpPr>
        <p:spPr>
          <a:xfrm>
            <a:off x="1594461" y="2118310"/>
            <a:ext cx="3521974" cy="495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s-ES_tradnl" sz="2000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Aviso de identificación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3E2AA06-A7AA-62D4-9787-2361E5C4BBCC}"/>
              </a:ext>
            </a:extLst>
          </p:cNvPr>
          <p:cNvSpPr txBox="1"/>
          <p:nvPr/>
        </p:nvSpPr>
        <p:spPr>
          <a:xfrm>
            <a:off x="1578734" y="2757149"/>
            <a:ext cx="325714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es-ES_tradnl" sz="2000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Drenaje y punto de agua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B06685F6-D4A0-6A3F-8B6F-5F48CAF9B07A}"/>
              </a:ext>
            </a:extLst>
          </p:cNvPr>
          <p:cNvSpPr txBox="1"/>
          <p:nvPr/>
        </p:nvSpPr>
        <p:spPr>
          <a:xfrm>
            <a:off x="1571381" y="5005530"/>
            <a:ext cx="37482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s-ES_tradnl" sz="2000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Iluminación y ventilación adecuada</a:t>
            </a:r>
          </a:p>
        </p:txBody>
      </p:sp>
      <p:sp>
        <p:nvSpPr>
          <p:cNvPr id="22" name="Freeform 23">
            <a:extLst>
              <a:ext uri="{FF2B5EF4-FFF2-40B4-BE49-F238E27FC236}">
                <a16:creationId xmlns:a16="http://schemas.microsoft.com/office/drawing/2014/main" id="{318E7689-38B5-43D4-F880-F8BE398DD919}"/>
              </a:ext>
            </a:extLst>
          </p:cNvPr>
          <p:cNvSpPr/>
          <p:nvPr/>
        </p:nvSpPr>
        <p:spPr>
          <a:xfrm rot="21043543">
            <a:off x="269137" y="931263"/>
            <a:ext cx="462543" cy="1217219"/>
          </a:xfrm>
          <a:custGeom>
            <a:avLst/>
            <a:gdLst/>
            <a:ahLst/>
            <a:cxnLst/>
            <a:rect l="l" t="t" r="r" b="b"/>
            <a:pathLst>
              <a:path w="693815" h="1825828">
                <a:moveTo>
                  <a:pt x="0" y="0"/>
                </a:moveTo>
                <a:lnTo>
                  <a:pt x="693815" y="0"/>
                </a:lnTo>
                <a:lnTo>
                  <a:pt x="693815" y="1825828"/>
                </a:lnTo>
                <a:lnTo>
                  <a:pt x="0" y="18258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>
            <a:defPPr>
              <a:defRPr lang="en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 sz="1200"/>
          </a:p>
        </p:txBody>
      </p:sp>
      <p:pic>
        <p:nvPicPr>
          <p:cNvPr id="13" name="Imagen 12" descr="Diagrama, Dibujo de ingeniería&#10;&#10;El contenido generado por IA puede ser incorrecto.">
            <a:extLst>
              <a:ext uri="{FF2B5EF4-FFF2-40B4-BE49-F238E27FC236}">
                <a16:creationId xmlns:a16="http://schemas.microsoft.com/office/drawing/2014/main" id="{2F3F1278-83CE-6B4A-9FE9-810C02C1CC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4688" y="1873624"/>
            <a:ext cx="4280648" cy="283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6598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6">
            <a:extLst>
              <a:ext uri="{FF2B5EF4-FFF2-40B4-BE49-F238E27FC236}">
                <a16:creationId xmlns:a16="http://schemas.microsoft.com/office/drawing/2014/main" id="{AF680F8B-DFA9-2069-09F3-725BC28DE181}"/>
              </a:ext>
            </a:extLst>
          </p:cNvPr>
          <p:cNvGrpSpPr/>
          <p:nvPr/>
        </p:nvGrpSpPr>
        <p:grpSpPr>
          <a:xfrm>
            <a:off x="174076" y="1020805"/>
            <a:ext cx="6429637" cy="5348686"/>
            <a:chOff x="-3810" y="0"/>
            <a:chExt cx="1645918" cy="1589198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81BDFAAA-E249-3FF7-F0E3-DFE3BE435FEA}"/>
                </a:ext>
              </a:extLst>
            </p:cNvPr>
            <p:cNvSpPr/>
            <p:nvPr/>
          </p:nvSpPr>
          <p:spPr>
            <a:xfrm>
              <a:off x="38100" y="44450"/>
              <a:ext cx="1604008" cy="1544748"/>
            </a:xfrm>
            <a:custGeom>
              <a:avLst/>
              <a:gdLst/>
              <a:ahLst/>
              <a:cxnLst/>
              <a:rect l="l" t="t" r="r" b="b"/>
              <a:pathLst>
                <a:path w="1604008" h="1544748">
                  <a:moveTo>
                    <a:pt x="2540" y="1514268"/>
                  </a:moveTo>
                  <a:cubicBezTo>
                    <a:pt x="0" y="1523158"/>
                    <a:pt x="5080" y="1529508"/>
                    <a:pt x="13396" y="1530778"/>
                  </a:cubicBezTo>
                  <a:cubicBezTo>
                    <a:pt x="22886" y="1532048"/>
                    <a:pt x="31191" y="1532048"/>
                    <a:pt x="40681" y="1532048"/>
                  </a:cubicBezTo>
                  <a:cubicBezTo>
                    <a:pt x="78643" y="1533318"/>
                    <a:pt x="116605" y="1533318"/>
                    <a:pt x="155754" y="1534588"/>
                  </a:cubicBezTo>
                  <a:cubicBezTo>
                    <a:pt x="177107" y="1535858"/>
                    <a:pt x="198461" y="1537128"/>
                    <a:pt x="218628" y="1538398"/>
                  </a:cubicBezTo>
                  <a:cubicBezTo>
                    <a:pt x="254218" y="1539668"/>
                    <a:pt x="288621" y="1539668"/>
                    <a:pt x="324210" y="1540938"/>
                  </a:cubicBezTo>
                  <a:cubicBezTo>
                    <a:pt x="338446" y="1540938"/>
                    <a:pt x="351496" y="1540938"/>
                    <a:pt x="365731" y="1539668"/>
                  </a:cubicBezTo>
                  <a:cubicBezTo>
                    <a:pt x="371663" y="1539668"/>
                    <a:pt x="378781" y="1538398"/>
                    <a:pt x="384713" y="1538398"/>
                  </a:cubicBezTo>
                  <a:cubicBezTo>
                    <a:pt x="408439" y="1539668"/>
                    <a:pt x="882965" y="1530778"/>
                    <a:pt x="906691" y="1532048"/>
                  </a:cubicBezTo>
                  <a:cubicBezTo>
                    <a:pt x="939908" y="1533318"/>
                    <a:pt x="1031254" y="1533318"/>
                    <a:pt x="1064471" y="1533318"/>
                  </a:cubicBezTo>
                  <a:cubicBezTo>
                    <a:pt x="1077521" y="1533318"/>
                    <a:pt x="1089384" y="1532048"/>
                    <a:pt x="1102433" y="1532048"/>
                  </a:cubicBezTo>
                  <a:lnTo>
                    <a:pt x="1166494" y="1535858"/>
                  </a:lnTo>
                  <a:cubicBezTo>
                    <a:pt x="1212761" y="1538398"/>
                    <a:pt x="1257841" y="1535858"/>
                    <a:pt x="1304107" y="1539668"/>
                  </a:cubicBezTo>
                  <a:cubicBezTo>
                    <a:pt x="1381217" y="1544748"/>
                    <a:pt x="1459514" y="1538398"/>
                    <a:pt x="1539238" y="1543478"/>
                  </a:cubicBezTo>
                  <a:cubicBezTo>
                    <a:pt x="1559558" y="1544748"/>
                    <a:pt x="1579878" y="1543478"/>
                    <a:pt x="1602738" y="1543478"/>
                  </a:cubicBezTo>
                  <a:lnTo>
                    <a:pt x="1602738" y="1483788"/>
                  </a:lnTo>
                  <a:cubicBezTo>
                    <a:pt x="1601468" y="1422461"/>
                    <a:pt x="1600198" y="1367293"/>
                    <a:pt x="1600198" y="1308676"/>
                  </a:cubicBezTo>
                  <a:cubicBezTo>
                    <a:pt x="1600198" y="1240864"/>
                    <a:pt x="1604008" y="1171903"/>
                    <a:pt x="1597658" y="1104091"/>
                  </a:cubicBezTo>
                  <a:cubicBezTo>
                    <a:pt x="1590038" y="1059266"/>
                    <a:pt x="1578608" y="175415"/>
                    <a:pt x="1578608" y="130590"/>
                  </a:cubicBezTo>
                  <a:cubicBezTo>
                    <a:pt x="1576068" y="99558"/>
                    <a:pt x="1574798" y="67376"/>
                    <a:pt x="1572258" y="36343"/>
                  </a:cubicBezTo>
                  <a:cubicBezTo>
                    <a:pt x="1572258" y="27148"/>
                    <a:pt x="1570988" y="17954"/>
                    <a:pt x="1569718" y="6350"/>
                  </a:cubicBezTo>
                  <a:cubicBezTo>
                    <a:pt x="1559558" y="3810"/>
                    <a:pt x="1550668" y="2540"/>
                    <a:pt x="1540508" y="1270"/>
                  </a:cubicBezTo>
                  <a:cubicBezTo>
                    <a:pt x="1532888" y="0"/>
                    <a:pt x="1525268" y="1270"/>
                    <a:pt x="1518918" y="1270"/>
                  </a:cubicBezTo>
                  <a:lnTo>
                    <a:pt x="7464" y="6350"/>
                  </a:lnTo>
                  <a:lnTo>
                    <a:pt x="2540" y="1514268"/>
                  </a:lnTo>
                  <a:close/>
                </a:path>
              </a:pathLst>
            </a:custGeom>
            <a:solidFill>
              <a:srgbClr val="FD8D53"/>
            </a:solidFill>
          </p:spPr>
          <p:txBody>
            <a:bodyPr/>
            <a:lstStyle>
              <a:defPPr>
                <a:defRPr lang="en-CO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CO" sz="1200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768FF1AB-9D2A-5220-3E0B-AA43EEFE1213}"/>
                </a:ext>
              </a:extLst>
            </p:cNvPr>
            <p:cNvSpPr/>
            <p:nvPr/>
          </p:nvSpPr>
          <p:spPr>
            <a:xfrm>
              <a:off x="11430" y="16510"/>
              <a:ext cx="1579878" cy="1534588"/>
            </a:xfrm>
            <a:custGeom>
              <a:avLst/>
              <a:gdLst/>
              <a:ahLst/>
              <a:cxnLst/>
              <a:rect l="l" t="t" r="r" b="b"/>
              <a:pathLst>
                <a:path w="1579878" h="1534588">
                  <a:moveTo>
                    <a:pt x="1579878" y="1534588"/>
                  </a:moveTo>
                  <a:lnTo>
                    <a:pt x="0" y="1526968"/>
                  </a:lnTo>
                  <a:lnTo>
                    <a:pt x="0" y="544712"/>
                  </a:lnTo>
                  <a:lnTo>
                    <a:pt x="7620" y="20320"/>
                  </a:lnTo>
                  <a:lnTo>
                    <a:pt x="785072" y="0"/>
                  </a:lnTo>
                  <a:lnTo>
                    <a:pt x="1558288" y="8890"/>
                  </a:lnTo>
                  <a:close/>
                </a:path>
              </a:pathLst>
            </a:custGeom>
            <a:solidFill>
              <a:srgbClr val="FFD2BB"/>
            </a:solidFill>
          </p:spPr>
          <p:txBody>
            <a:bodyPr/>
            <a:lstStyle>
              <a:defPPr>
                <a:defRPr lang="en-CO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CO" sz="1200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46028640-8E78-EE21-56D6-A99C876FEABF}"/>
                </a:ext>
              </a:extLst>
            </p:cNvPr>
            <p:cNvSpPr/>
            <p:nvPr/>
          </p:nvSpPr>
          <p:spPr>
            <a:xfrm>
              <a:off x="-3810" y="0"/>
              <a:ext cx="1609088" cy="1561258"/>
            </a:xfrm>
            <a:custGeom>
              <a:avLst/>
              <a:gdLst/>
              <a:ahLst/>
              <a:cxnLst/>
              <a:rect l="l" t="t" r="r" b="b"/>
              <a:pathLst>
                <a:path w="1609088" h="1561258">
                  <a:moveTo>
                    <a:pt x="1574798" y="21590"/>
                  </a:moveTo>
                  <a:cubicBezTo>
                    <a:pt x="1576068" y="34290"/>
                    <a:pt x="1576068" y="44450"/>
                    <a:pt x="1577338" y="54358"/>
                  </a:cubicBezTo>
                  <a:cubicBezTo>
                    <a:pt x="1579878" y="85391"/>
                    <a:pt x="1581148" y="117572"/>
                    <a:pt x="1583688" y="148605"/>
                  </a:cubicBezTo>
                  <a:cubicBezTo>
                    <a:pt x="1583688" y="193430"/>
                    <a:pt x="1596388" y="1077281"/>
                    <a:pt x="1602738" y="1122106"/>
                  </a:cubicBezTo>
                  <a:cubicBezTo>
                    <a:pt x="1609088" y="1189918"/>
                    <a:pt x="1605278" y="1258879"/>
                    <a:pt x="1605278" y="1326691"/>
                  </a:cubicBezTo>
                  <a:cubicBezTo>
                    <a:pt x="1605278" y="1386457"/>
                    <a:pt x="1606548" y="1441626"/>
                    <a:pt x="1607818" y="1500298"/>
                  </a:cubicBezTo>
                  <a:lnTo>
                    <a:pt x="1607818" y="1559988"/>
                  </a:lnTo>
                  <a:cubicBezTo>
                    <a:pt x="1584958" y="1559988"/>
                    <a:pt x="1564638" y="1561258"/>
                    <a:pt x="1544318" y="1559988"/>
                  </a:cubicBezTo>
                  <a:cubicBezTo>
                    <a:pt x="1467021" y="1554908"/>
                    <a:pt x="1388724" y="1561258"/>
                    <a:pt x="1311614" y="1556178"/>
                  </a:cubicBezTo>
                  <a:cubicBezTo>
                    <a:pt x="1265347" y="1552368"/>
                    <a:pt x="1220267" y="1554908"/>
                    <a:pt x="1174001" y="1552368"/>
                  </a:cubicBezTo>
                  <a:lnTo>
                    <a:pt x="1109940" y="1548558"/>
                  </a:lnTo>
                  <a:cubicBezTo>
                    <a:pt x="1096891" y="1548558"/>
                    <a:pt x="1085028" y="1549828"/>
                    <a:pt x="1071978" y="1549828"/>
                  </a:cubicBezTo>
                  <a:cubicBezTo>
                    <a:pt x="1038761" y="1548558"/>
                    <a:pt x="947415" y="1549828"/>
                    <a:pt x="914198" y="1548558"/>
                  </a:cubicBezTo>
                  <a:cubicBezTo>
                    <a:pt x="890472" y="1547288"/>
                    <a:pt x="415946" y="1556178"/>
                    <a:pt x="392219" y="1554908"/>
                  </a:cubicBezTo>
                  <a:cubicBezTo>
                    <a:pt x="386288" y="1554908"/>
                    <a:pt x="379170" y="1556178"/>
                    <a:pt x="373238" y="1556178"/>
                  </a:cubicBezTo>
                  <a:cubicBezTo>
                    <a:pt x="359003" y="1556178"/>
                    <a:pt x="345953" y="1557448"/>
                    <a:pt x="331717" y="1557448"/>
                  </a:cubicBezTo>
                  <a:cubicBezTo>
                    <a:pt x="296128" y="1557448"/>
                    <a:pt x="261725" y="1556178"/>
                    <a:pt x="226135" y="1554908"/>
                  </a:cubicBezTo>
                  <a:cubicBezTo>
                    <a:pt x="204782" y="1553638"/>
                    <a:pt x="183428" y="1552368"/>
                    <a:pt x="163261" y="1551098"/>
                  </a:cubicBezTo>
                  <a:cubicBezTo>
                    <a:pt x="125298" y="1549828"/>
                    <a:pt x="87336" y="1548558"/>
                    <a:pt x="48188" y="1548558"/>
                  </a:cubicBezTo>
                  <a:cubicBezTo>
                    <a:pt x="38100" y="1548558"/>
                    <a:pt x="29210" y="1548558"/>
                    <a:pt x="19050" y="1547288"/>
                  </a:cubicBezTo>
                  <a:cubicBezTo>
                    <a:pt x="10160" y="1546018"/>
                    <a:pt x="5080" y="1539668"/>
                    <a:pt x="7620" y="1530778"/>
                  </a:cubicBezTo>
                  <a:cubicBezTo>
                    <a:pt x="16510" y="1499093"/>
                    <a:pt x="12700" y="1470360"/>
                    <a:pt x="11430" y="1440476"/>
                  </a:cubicBezTo>
                  <a:cubicBezTo>
                    <a:pt x="10160" y="1379561"/>
                    <a:pt x="6350" y="1319794"/>
                    <a:pt x="7620" y="1258879"/>
                  </a:cubicBezTo>
                  <a:cubicBezTo>
                    <a:pt x="5080" y="1183022"/>
                    <a:pt x="0" y="244001"/>
                    <a:pt x="7620" y="166995"/>
                  </a:cubicBezTo>
                  <a:cubicBezTo>
                    <a:pt x="8890" y="152053"/>
                    <a:pt x="7620" y="135962"/>
                    <a:pt x="8890" y="121020"/>
                  </a:cubicBezTo>
                  <a:cubicBezTo>
                    <a:pt x="10160" y="96884"/>
                    <a:pt x="12700" y="70449"/>
                    <a:pt x="13970" y="44450"/>
                  </a:cubicBezTo>
                  <a:cubicBezTo>
                    <a:pt x="13970" y="41910"/>
                    <a:pt x="15240" y="39370"/>
                    <a:pt x="16510" y="38100"/>
                  </a:cubicBezTo>
                  <a:cubicBezTo>
                    <a:pt x="38100" y="35560"/>
                    <a:pt x="57679" y="30480"/>
                    <a:pt x="76660" y="29210"/>
                  </a:cubicBezTo>
                  <a:cubicBezTo>
                    <a:pt x="108690" y="25400"/>
                    <a:pt x="140721" y="22860"/>
                    <a:pt x="173937" y="20320"/>
                  </a:cubicBezTo>
                  <a:cubicBezTo>
                    <a:pt x="196477" y="17780"/>
                    <a:pt x="219017" y="16510"/>
                    <a:pt x="240371" y="13970"/>
                  </a:cubicBezTo>
                  <a:cubicBezTo>
                    <a:pt x="261725" y="11430"/>
                    <a:pt x="284265" y="8890"/>
                    <a:pt x="305618" y="8890"/>
                  </a:cubicBezTo>
                  <a:cubicBezTo>
                    <a:pt x="329345" y="7620"/>
                    <a:pt x="353071" y="10160"/>
                    <a:pt x="376797" y="8890"/>
                  </a:cubicBezTo>
                  <a:cubicBezTo>
                    <a:pt x="406455" y="8890"/>
                    <a:pt x="943856" y="6350"/>
                    <a:pt x="973514" y="5080"/>
                  </a:cubicBezTo>
                  <a:cubicBezTo>
                    <a:pt x="1001985" y="3810"/>
                    <a:pt x="1030457" y="2540"/>
                    <a:pt x="1060115" y="2540"/>
                  </a:cubicBezTo>
                  <a:cubicBezTo>
                    <a:pt x="1108754" y="1270"/>
                    <a:pt x="1156206" y="0"/>
                    <a:pt x="1204845" y="0"/>
                  </a:cubicBezTo>
                  <a:cubicBezTo>
                    <a:pt x="1225013" y="0"/>
                    <a:pt x="1246366" y="2540"/>
                    <a:pt x="1266534" y="2540"/>
                  </a:cubicBezTo>
                  <a:cubicBezTo>
                    <a:pt x="1322291" y="3810"/>
                    <a:pt x="1379234" y="5080"/>
                    <a:pt x="1434990" y="7620"/>
                  </a:cubicBezTo>
                  <a:cubicBezTo>
                    <a:pt x="1464648" y="8890"/>
                    <a:pt x="1494306" y="12700"/>
                    <a:pt x="1523964" y="16510"/>
                  </a:cubicBezTo>
                  <a:lnTo>
                    <a:pt x="1544318" y="16510"/>
                  </a:lnTo>
                  <a:cubicBezTo>
                    <a:pt x="1555748" y="17780"/>
                    <a:pt x="1564638" y="20320"/>
                    <a:pt x="1574798" y="21590"/>
                  </a:cubicBezTo>
                  <a:close/>
                  <a:moveTo>
                    <a:pt x="1584958" y="1543478"/>
                  </a:moveTo>
                  <a:cubicBezTo>
                    <a:pt x="1586228" y="1526968"/>
                    <a:pt x="1587498" y="1514268"/>
                    <a:pt x="1587498" y="1501568"/>
                  </a:cubicBezTo>
                  <a:cubicBezTo>
                    <a:pt x="1586228" y="1435879"/>
                    <a:pt x="1584958" y="1374963"/>
                    <a:pt x="1584958" y="1309450"/>
                  </a:cubicBezTo>
                  <a:cubicBezTo>
                    <a:pt x="1584958" y="1279567"/>
                    <a:pt x="1587498" y="1249684"/>
                    <a:pt x="1586228" y="1219801"/>
                  </a:cubicBezTo>
                  <a:cubicBezTo>
                    <a:pt x="1586228" y="1192216"/>
                    <a:pt x="1584958" y="1163483"/>
                    <a:pt x="1583688" y="1135898"/>
                  </a:cubicBezTo>
                  <a:cubicBezTo>
                    <a:pt x="1578608" y="1093372"/>
                    <a:pt x="1567178" y="212969"/>
                    <a:pt x="1567178" y="170443"/>
                  </a:cubicBezTo>
                  <a:cubicBezTo>
                    <a:pt x="1564638" y="134813"/>
                    <a:pt x="1562098" y="98033"/>
                    <a:pt x="1559558" y="62404"/>
                  </a:cubicBezTo>
                  <a:cubicBezTo>
                    <a:pt x="1558288" y="44450"/>
                    <a:pt x="1557018" y="43180"/>
                    <a:pt x="1540573" y="41910"/>
                  </a:cubicBezTo>
                  <a:cubicBezTo>
                    <a:pt x="1537014" y="41910"/>
                    <a:pt x="1534641" y="41910"/>
                    <a:pt x="1531082" y="40640"/>
                  </a:cubicBezTo>
                  <a:cubicBezTo>
                    <a:pt x="1501424" y="36830"/>
                    <a:pt x="1470580" y="31750"/>
                    <a:pt x="1440922" y="30480"/>
                  </a:cubicBezTo>
                  <a:cubicBezTo>
                    <a:pt x="1368557" y="26670"/>
                    <a:pt x="1295005" y="25400"/>
                    <a:pt x="1222640" y="22860"/>
                  </a:cubicBezTo>
                  <a:lnTo>
                    <a:pt x="1137225" y="22860"/>
                  </a:lnTo>
                  <a:cubicBezTo>
                    <a:pt x="1099263" y="22860"/>
                    <a:pt x="1061301" y="22860"/>
                    <a:pt x="1024525" y="24130"/>
                  </a:cubicBezTo>
                  <a:cubicBezTo>
                    <a:pt x="992495" y="25400"/>
                    <a:pt x="452721" y="29210"/>
                    <a:pt x="420691" y="29210"/>
                  </a:cubicBezTo>
                  <a:cubicBezTo>
                    <a:pt x="368493" y="29210"/>
                    <a:pt x="316295" y="26670"/>
                    <a:pt x="264097" y="33020"/>
                  </a:cubicBezTo>
                  <a:cubicBezTo>
                    <a:pt x="236812" y="36830"/>
                    <a:pt x="210713" y="36830"/>
                    <a:pt x="184614" y="38100"/>
                  </a:cubicBezTo>
                  <a:cubicBezTo>
                    <a:pt x="139534" y="41910"/>
                    <a:pt x="94454" y="45720"/>
                    <a:pt x="49374" y="50800"/>
                  </a:cubicBezTo>
                  <a:cubicBezTo>
                    <a:pt x="36830" y="50800"/>
                    <a:pt x="34290" y="53209"/>
                    <a:pt x="33020" y="67001"/>
                  </a:cubicBezTo>
                  <a:cubicBezTo>
                    <a:pt x="31750" y="87689"/>
                    <a:pt x="31750" y="108378"/>
                    <a:pt x="30480" y="129066"/>
                  </a:cubicBezTo>
                  <a:cubicBezTo>
                    <a:pt x="29210" y="163547"/>
                    <a:pt x="26670" y="196878"/>
                    <a:pt x="25400" y="231358"/>
                  </a:cubicBezTo>
                  <a:cubicBezTo>
                    <a:pt x="20320" y="268138"/>
                    <a:pt x="26670" y="1166931"/>
                    <a:pt x="29210" y="1203710"/>
                  </a:cubicBezTo>
                  <a:cubicBezTo>
                    <a:pt x="29210" y="1242788"/>
                    <a:pt x="29210" y="1283015"/>
                    <a:pt x="30480" y="1322093"/>
                  </a:cubicBezTo>
                  <a:cubicBezTo>
                    <a:pt x="30480" y="1350827"/>
                    <a:pt x="33020" y="1379561"/>
                    <a:pt x="33020" y="1408295"/>
                  </a:cubicBezTo>
                  <a:cubicBezTo>
                    <a:pt x="33020" y="1439327"/>
                    <a:pt x="33020" y="1470360"/>
                    <a:pt x="31750" y="1501568"/>
                  </a:cubicBezTo>
                  <a:lnTo>
                    <a:pt x="31750" y="1511728"/>
                  </a:lnTo>
                  <a:cubicBezTo>
                    <a:pt x="31750" y="1521888"/>
                    <a:pt x="35560" y="1525698"/>
                    <a:pt x="44450" y="1525698"/>
                  </a:cubicBezTo>
                  <a:cubicBezTo>
                    <a:pt x="60051" y="1525698"/>
                    <a:pt x="76660" y="1526968"/>
                    <a:pt x="92082" y="1526968"/>
                  </a:cubicBezTo>
                  <a:cubicBezTo>
                    <a:pt x="114622" y="1526968"/>
                    <a:pt x="138348" y="1524428"/>
                    <a:pt x="160888" y="1526968"/>
                  </a:cubicBezTo>
                  <a:cubicBezTo>
                    <a:pt x="197664" y="1530778"/>
                    <a:pt x="234439" y="1533318"/>
                    <a:pt x="271215" y="1532048"/>
                  </a:cubicBezTo>
                  <a:cubicBezTo>
                    <a:pt x="294942" y="1530778"/>
                    <a:pt x="317482" y="1533318"/>
                    <a:pt x="341208" y="1533318"/>
                  </a:cubicBezTo>
                  <a:cubicBezTo>
                    <a:pt x="375611" y="1533318"/>
                    <a:pt x="410014" y="1532048"/>
                    <a:pt x="444417" y="1533318"/>
                  </a:cubicBezTo>
                  <a:cubicBezTo>
                    <a:pt x="495429" y="1534588"/>
                    <a:pt x="1055370" y="1524428"/>
                    <a:pt x="1107568" y="1526968"/>
                  </a:cubicBezTo>
                  <a:cubicBezTo>
                    <a:pt x="1130108" y="1528238"/>
                    <a:pt x="1152647" y="1529508"/>
                    <a:pt x="1174001" y="1529508"/>
                  </a:cubicBezTo>
                  <a:cubicBezTo>
                    <a:pt x="1213150" y="1532048"/>
                    <a:pt x="1251112" y="1528238"/>
                    <a:pt x="1290260" y="1532048"/>
                  </a:cubicBezTo>
                  <a:cubicBezTo>
                    <a:pt x="1322291" y="1534588"/>
                    <a:pt x="1354321" y="1534588"/>
                    <a:pt x="1386352" y="1537128"/>
                  </a:cubicBezTo>
                  <a:cubicBezTo>
                    <a:pt x="1433804" y="1540938"/>
                    <a:pt x="1481257" y="1543478"/>
                    <a:pt x="1528709" y="1544748"/>
                  </a:cubicBezTo>
                  <a:cubicBezTo>
                    <a:pt x="1546858" y="1544748"/>
                    <a:pt x="1564638" y="1543478"/>
                    <a:pt x="1584958" y="1543478"/>
                  </a:cubicBezTo>
                  <a:close/>
                </a:path>
              </a:pathLst>
            </a:custGeom>
            <a:solidFill>
              <a:srgbClr val="FFD2BB"/>
            </a:solidFill>
          </p:spPr>
          <p:txBody>
            <a:bodyPr/>
            <a:lstStyle>
              <a:defPPr>
                <a:defRPr lang="en-CO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CO" sz="1200"/>
            </a:p>
          </p:txBody>
        </p:sp>
      </p:grpSp>
      <p:sp>
        <p:nvSpPr>
          <p:cNvPr id="2" name="Subtítulo 8">
            <a:extLst>
              <a:ext uri="{FF2B5EF4-FFF2-40B4-BE49-F238E27FC236}">
                <a16:creationId xmlns:a16="http://schemas.microsoft.com/office/drawing/2014/main" id="{C640C899-0532-5223-101D-118224CAC5FF}"/>
              </a:ext>
            </a:extLst>
          </p:cNvPr>
          <p:cNvSpPr txBox="1">
            <a:spLocks/>
          </p:cNvSpPr>
          <p:nvPr/>
        </p:nvSpPr>
        <p:spPr>
          <a:xfrm>
            <a:off x="774369" y="316206"/>
            <a:ext cx="10764917" cy="70173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CO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44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Condiciones de Almacenamiento</a:t>
            </a:r>
          </a:p>
        </p:txBody>
      </p:sp>
      <p:sp>
        <p:nvSpPr>
          <p:cNvPr id="3" name="TextBox 81">
            <a:extLst>
              <a:ext uri="{FF2B5EF4-FFF2-40B4-BE49-F238E27FC236}">
                <a16:creationId xmlns:a16="http://schemas.microsoft.com/office/drawing/2014/main" id="{BA174F2C-F9BB-8AF6-47C3-3690D8F31B12}"/>
              </a:ext>
            </a:extLst>
          </p:cNvPr>
          <p:cNvSpPr txBox="1"/>
          <p:nvPr/>
        </p:nvSpPr>
        <p:spPr>
          <a:xfrm>
            <a:off x="802490" y="1352492"/>
            <a:ext cx="79701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3733" b="1">
                <a:solidFill>
                  <a:schemeClr val="tx2"/>
                </a:solidFill>
                <a:latin typeface="Calibri"/>
              </a:rPr>
              <a:t>08.</a:t>
            </a:r>
          </a:p>
        </p:txBody>
      </p:sp>
      <p:sp>
        <p:nvSpPr>
          <p:cNvPr id="4" name="TextBox 81">
            <a:extLst>
              <a:ext uri="{FF2B5EF4-FFF2-40B4-BE49-F238E27FC236}">
                <a16:creationId xmlns:a16="http://schemas.microsoft.com/office/drawing/2014/main" id="{C5819AF9-29C3-9720-CC48-8DC1D461D399}"/>
              </a:ext>
            </a:extLst>
          </p:cNvPr>
          <p:cNvSpPr txBox="1"/>
          <p:nvPr/>
        </p:nvSpPr>
        <p:spPr>
          <a:xfrm>
            <a:off x="802489" y="2050119"/>
            <a:ext cx="79701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3733" b="1">
                <a:solidFill>
                  <a:schemeClr val="tx2"/>
                </a:solidFill>
                <a:latin typeface="Calibri"/>
              </a:rPr>
              <a:t>09.</a:t>
            </a:r>
          </a:p>
        </p:txBody>
      </p:sp>
      <p:sp>
        <p:nvSpPr>
          <p:cNvPr id="5" name="TextBox 81">
            <a:extLst>
              <a:ext uri="{FF2B5EF4-FFF2-40B4-BE49-F238E27FC236}">
                <a16:creationId xmlns:a16="http://schemas.microsoft.com/office/drawing/2014/main" id="{B58AB350-2C83-B4BA-6AF3-21DB7B80B872}"/>
              </a:ext>
            </a:extLst>
          </p:cNvPr>
          <p:cNvSpPr txBox="1"/>
          <p:nvPr/>
        </p:nvSpPr>
        <p:spPr>
          <a:xfrm>
            <a:off x="778045" y="2623811"/>
            <a:ext cx="79701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3733" b="1">
                <a:solidFill>
                  <a:schemeClr val="tx2"/>
                </a:solidFill>
                <a:latin typeface="Calibri"/>
              </a:rPr>
              <a:t>10.</a:t>
            </a:r>
          </a:p>
        </p:txBody>
      </p:sp>
      <p:sp>
        <p:nvSpPr>
          <p:cNvPr id="6" name="TextBox 81">
            <a:extLst>
              <a:ext uri="{FF2B5EF4-FFF2-40B4-BE49-F238E27FC236}">
                <a16:creationId xmlns:a16="http://schemas.microsoft.com/office/drawing/2014/main" id="{1113F4CD-2041-B00E-BB87-8DB282CDC80E}"/>
              </a:ext>
            </a:extLst>
          </p:cNvPr>
          <p:cNvSpPr txBox="1"/>
          <p:nvPr/>
        </p:nvSpPr>
        <p:spPr>
          <a:xfrm>
            <a:off x="774369" y="3243072"/>
            <a:ext cx="79701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3733" b="1">
                <a:solidFill>
                  <a:schemeClr val="tx2"/>
                </a:solidFill>
                <a:latin typeface="Calibri"/>
              </a:rPr>
              <a:t>11</a:t>
            </a:r>
            <a:r>
              <a:rPr lang="fr-FR" sz="3733" b="1">
                <a:solidFill>
                  <a:srgbClr val="0F6FC6"/>
                </a:solidFill>
                <a:latin typeface="Calibri"/>
              </a:rPr>
              <a:t>.</a:t>
            </a:r>
          </a:p>
        </p:txBody>
      </p:sp>
      <p:sp>
        <p:nvSpPr>
          <p:cNvPr id="7" name="TextBox 81">
            <a:extLst>
              <a:ext uri="{FF2B5EF4-FFF2-40B4-BE49-F238E27FC236}">
                <a16:creationId xmlns:a16="http://schemas.microsoft.com/office/drawing/2014/main" id="{8A45A12C-6970-B089-1B31-08B1C9B17C78}"/>
              </a:ext>
            </a:extLst>
          </p:cNvPr>
          <p:cNvSpPr txBox="1"/>
          <p:nvPr/>
        </p:nvSpPr>
        <p:spPr>
          <a:xfrm>
            <a:off x="801279" y="3949149"/>
            <a:ext cx="79701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3733" b="1">
                <a:solidFill>
                  <a:schemeClr val="tx2"/>
                </a:solidFill>
                <a:latin typeface="Calibri"/>
              </a:rPr>
              <a:t>12.</a:t>
            </a:r>
          </a:p>
        </p:txBody>
      </p:sp>
      <p:sp>
        <p:nvSpPr>
          <p:cNvPr id="8" name="TextBox 81">
            <a:extLst>
              <a:ext uri="{FF2B5EF4-FFF2-40B4-BE49-F238E27FC236}">
                <a16:creationId xmlns:a16="http://schemas.microsoft.com/office/drawing/2014/main" id="{301CD900-3EDF-AAFF-AD8D-90F01C691F23}"/>
              </a:ext>
            </a:extLst>
          </p:cNvPr>
          <p:cNvSpPr txBox="1"/>
          <p:nvPr/>
        </p:nvSpPr>
        <p:spPr>
          <a:xfrm>
            <a:off x="829664" y="4665524"/>
            <a:ext cx="79701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3733" b="1">
                <a:solidFill>
                  <a:schemeClr val="tx2"/>
                </a:solidFill>
                <a:latin typeface="Calibri"/>
              </a:rPr>
              <a:t>13</a:t>
            </a:r>
            <a:r>
              <a:rPr lang="fr-FR" sz="3733" b="1">
                <a:solidFill>
                  <a:schemeClr val="accent2"/>
                </a:solidFill>
                <a:latin typeface="Calibri"/>
              </a:rPr>
              <a:t>.</a:t>
            </a:r>
          </a:p>
        </p:txBody>
      </p:sp>
      <p:sp>
        <p:nvSpPr>
          <p:cNvPr id="9" name="TextBox 81">
            <a:extLst>
              <a:ext uri="{FF2B5EF4-FFF2-40B4-BE49-F238E27FC236}">
                <a16:creationId xmlns:a16="http://schemas.microsoft.com/office/drawing/2014/main" id="{09963F67-63DE-5CEA-07B9-FC442AB0AE6B}"/>
              </a:ext>
            </a:extLst>
          </p:cNvPr>
          <p:cNvSpPr txBox="1"/>
          <p:nvPr/>
        </p:nvSpPr>
        <p:spPr>
          <a:xfrm>
            <a:off x="829664" y="5546313"/>
            <a:ext cx="79701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3733" b="1">
                <a:solidFill>
                  <a:schemeClr val="tx2"/>
                </a:solidFill>
                <a:latin typeface="Calibri"/>
              </a:rPr>
              <a:t>14</a:t>
            </a:r>
            <a:r>
              <a:rPr lang="fr-FR" sz="3733" b="1">
                <a:solidFill>
                  <a:srgbClr val="29A9CB"/>
                </a:solidFill>
                <a:latin typeface="Calibri"/>
              </a:rPr>
              <a:t>.</a:t>
            </a:r>
          </a:p>
        </p:txBody>
      </p:sp>
      <p:sp>
        <p:nvSpPr>
          <p:cNvPr id="22" name="Freeform 23">
            <a:extLst>
              <a:ext uri="{FF2B5EF4-FFF2-40B4-BE49-F238E27FC236}">
                <a16:creationId xmlns:a16="http://schemas.microsoft.com/office/drawing/2014/main" id="{4D2A21C4-59F7-C498-F8C1-0EAA7E3A0B93}"/>
              </a:ext>
            </a:extLst>
          </p:cNvPr>
          <p:cNvSpPr/>
          <p:nvPr/>
        </p:nvSpPr>
        <p:spPr>
          <a:xfrm rot="21043543">
            <a:off x="391758" y="957539"/>
            <a:ext cx="462543" cy="1217219"/>
          </a:xfrm>
          <a:custGeom>
            <a:avLst/>
            <a:gdLst/>
            <a:ahLst/>
            <a:cxnLst/>
            <a:rect l="l" t="t" r="r" b="b"/>
            <a:pathLst>
              <a:path w="693815" h="1825828">
                <a:moveTo>
                  <a:pt x="0" y="0"/>
                </a:moveTo>
                <a:lnTo>
                  <a:pt x="693815" y="0"/>
                </a:lnTo>
                <a:lnTo>
                  <a:pt x="693815" y="1825828"/>
                </a:lnTo>
                <a:lnTo>
                  <a:pt x="0" y="18258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>
            <a:defPPr>
              <a:defRPr lang="en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 sz="1200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EB3BBB5-54E2-8811-9057-54040D07A445}"/>
              </a:ext>
            </a:extLst>
          </p:cNvPr>
          <p:cNvSpPr txBox="1"/>
          <p:nvPr/>
        </p:nvSpPr>
        <p:spPr>
          <a:xfrm>
            <a:off x="1545184" y="1362180"/>
            <a:ext cx="402740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s-ES_tradnl" sz="2000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Señales de riesgo como no fumar, uso EPP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2F40F6FB-6267-2D22-3669-89206637E193}"/>
              </a:ext>
            </a:extLst>
          </p:cNvPr>
          <p:cNvSpPr txBox="1"/>
          <p:nvPr/>
        </p:nvSpPr>
        <p:spPr>
          <a:xfrm>
            <a:off x="1497266" y="3424292"/>
            <a:ext cx="453188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s-ES_tradnl" sz="2000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Equipo de control de incendios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5C9470E6-E514-A25A-45B9-C1F73EF863A6}"/>
              </a:ext>
            </a:extLst>
          </p:cNvPr>
          <p:cNvSpPr txBox="1"/>
          <p:nvPr/>
        </p:nvSpPr>
        <p:spPr>
          <a:xfrm>
            <a:off x="1497266" y="3967245"/>
            <a:ext cx="447074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s-ES_tradnl" sz="2000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Medidas que garanticen el almacenamiento seguro según peligrosidad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7C5AAC97-AB51-480E-E0B4-0AF8961C5702}"/>
              </a:ext>
            </a:extLst>
          </p:cNvPr>
          <p:cNvSpPr txBox="1"/>
          <p:nvPr/>
        </p:nvSpPr>
        <p:spPr>
          <a:xfrm>
            <a:off x="1545184" y="2697061"/>
            <a:ext cx="3521974" cy="495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s-ES_tradnl" sz="2000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Contar con canastillas o recipientes 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BF34D043-508C-95A1-C277-1FF52F1D3BBE}"/>
              </a:ext>
            </a:extLst>
          </p:cNvPr>
          <p:cNvSpPr txBox="1"/>
          <p:nvPr/>
        </p:nvSpPr>
        <p:spPr>
          <a:xfrm>
            <a:off x="1497266" y="2111347"/>
            <a:ext cx="393051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s-MX" sz="2000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Garantizar capacidad de almacenamiento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59847EEB-CC5B-4CAA-AF54-C362C0AE28D3}"/>
              </a:ext>
            </a:extLst>
          </p:cNvPr>
          <p:cNvSpPr txBox="1"/>
          <p:nvPr/>
        </p:nvSpPr>
        <p:spPr>
          <a:xfrm>
            <a:off x="1571382" y="4714922"/>
            <a:ext cx="4027407" cy="66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es-MX" sz="1867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Aislado servicios asistenciales y preparación de alimentos 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9190C6AD-6E03-74E7-3E29-50A2D3178D3D}"/>
              </a:ext>
            </a:extLst>
          </p:cNvPr>
          <p:cNvSpPr txBox="1"/>
          <p:nvPr/>
        </p:nvSpPr>
        <p:spPr>
          <a:xfrm>
            <a:off x="1545184" y="5613393"/>
            <a:ext cx="44228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s-ES_tradnl" sz="2000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Barreras físicas o elementos que impidan el acceso a vectores</a:t>
            </a:r>
          </a:p>
        </p:txBody>
      </p:sp>
      <p:pic>
        <p:nvPicPr>
          <p:cNvPr id="11" name="Imagen 10" descr="Diagrama, Dibujo de ingeniería&#10;&#10;El contenido generado por IA puede ser incorrecto.">
            <a:extLst>
              <a:ext uri="{FF2B5EF4-FFF2-40B4-BE49-F238E27FC236}">
                <a16:creationId xmlns:a16="http://schemas.microsoft.com/office/drawing/2014/main" id="{1E6E5D31-8D82-0DAE-4B9C-949A826DA5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4688" y="2052918"/>
            <a:ext cx="4280648" cy="283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77909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7DCF80-4808-E0E4-98AD-11432F153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>
            <a:extLst>
              <a:ext uri="{FF2B5EF4-FFF2-40B4-BE49-F238E27FC236}">
                <a16:creationId xmlns:a16="http://schemas.microsoft.com/office/drawing/2014/main" id="{B1F217AB-12E3-9A5A-2FDF-18B52D5D20CF}"/>
              </a:ext>
            </a:extLst>
          </p:cNvPr>
          <p:cNvSpPr/>
          <p:nvPr/>
        </p:nvSpPr>
        <p:spPr>
          <a:xfrm>
            <a:off x="359905" y="3867757"/>
            <a:ext cx="6347081" cy="1589482"/>
          </a:xfrm>
          <a:custGeom>
            <a:avLst/>
            <a:gdLst/>
            <a:ahLst/>
            <a:cxnLst/>
            <a:rect l="l" t="t" r="r" b="b"/>
            <a:pathLst>
              <a:path w="11361540" h="3780294">
                <a:moveTo>
                  <a:pt x="0" y="0"/>
                </a:moveTo>
                <a:lnTo>
                  <a:pt x="11361540" y="0"/>
                </a:lnTo>
                <a:lnTo>
                  <a:pt x="11361540" y="3780294"/>
                </a:lnTo>
                <a:lnTo>
                  <a:pt x="0" y="378029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grpSp>
        <p:nvGrpSpPr>
          <p:cNvPr id="18" name="Group 6">
            <a:extLst>
              <a:ext uri="{FF2B5EF4-FFF2-40B4-BE49-F238E27FC236}">
                <a16:creationId xmlns:a16="http://schemas.microsoft.com/office/drawing/2014/main" id="{A56DD697-AF5B-A92B-1503-904353A723D7}"/>
              </a:ext>
            </a:extLst>
          </p:cNvPr>
          <p:cNvGrpSpPr/>
          <p:nvPr/>
        </p:nvGrpSpPr>
        <p:grpSpPr>
          <a:xfrm>
            <a:off x="174076" y="1187221"/>
            <a:ext cx="6727429" cy="2455632"/>
            <a:chOff x="-3810" y="0"/>
            <a:chExt cx="1645918" cy="1589198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4AC8032-7405-B40E-EC9E-44B2A3055C6E}"/>
                </a:ext>
              </a:extLst>
            </p:cNvPr>
            <p:cNvSpPr/>
            <p:nvPr/>
          </p:nvSpPr>
          <p:spPr>
            <a:xfrm>
              <a:off x="38100" y="44450"/>
              <a:ext cx="1604008" cy="1544748"/>
            </a:xfrm>
            <a:custGeom>
              <a:avLst/>
              <a:gdLst/>
              <a:ahLst/>
              <a:cxnLst/>
              <a:rect l="l" t="t" r="r" b="b"/>
              <a:pathLst>
                <a:path w="1604008" h="1544748">
                  <a:moveTo>
                    <a:pt x="2540" y="1514268"/>
                  </a:moveTo>
                  <a:cubicBezTo>
                    <a:pt x="0" y="1523158"/>
                    <a:pt x="5080" y="1529508"/>
                    <a:pt x="13396" y="1530778"/>
                  </a:cubicBezTo>
                  <a:cubicBezTo>
                    <a:pt x="22886" y="1532048"/>
                    <a:pt x="31191" y="1532048"/>
                    <a:pt x="40681" y="1532048"/>
                  </a:cubicBezTo>
                  <a:cubicBezTo>
                    <a:pt x="78643" y="1533318"/>
                    <a:pt x="116605" y="1533318"/>
                    <a:pt x="155754" y="1534588"/>
                  </a:cubicBezTo>
                  <a:cubicBezTo>
                    <a:pt x="177107" y="1535858"/>
                    <a:pt x="198461" y="1537128"/>
                    <a:pt x="218628" y="1538398"/>
                  </a:cubicBezTo>
                  <a:cubicBezTo>
                    <a:pt x="254218" y="1539668"/>
                    <a:pt x="288621" y="1539668"/>
                    <a:pt x="324210" y="1540938"/>
                  </a:cubicBezTo>
                  <a:cubicBezTo>
                    <a:pt x="338446" y="1540938"/>
                    <a:pt x="351496" y="1540938"/>
                    <a:pt x="365731" y="1539668"/>
                  </a:cubicBezTo>
                  <a:cubicBezTo>
                    <a:pt x="371663" y="1539668"/>
                    <a:pt x="378781" y="1538398"/>
                    <a:pt x="384713" y="1538398"/>
                  </a:cubicBezTo>
                  <a:cubicBezTo>
                    <a:pt x="408439" y="1539668"/>
                    <a:pt x="882965" y="1530778"/>
                    <a:pt x="906691" y="1532048"/>
                  </a:cubicBezTo>
                  <a:cubicBezTo>
                    <a:pt x="939908" y="1533318"/>
                    <a:pt x="1031254" y="1533318"/>
                    <a:pt x="1064471" y="1533318"/>
                  </a:cubicBezTo>
                  <a:cubicBezTo>
                    <a:pt x="1077521" y="1533318"/>
                    <a:pt x="1089384" y="1532048"/>
                    <a:pt x="1102433" y="1532048"/>
                  </a:cubicBezTo>
                  <a:lnTo>
                    <a:pt x="1166494" y="1535858"/>
                  </a:lnTo>
                  <a:cubicBezTo>
                    <a:pt x="1212761" y="1538398"/>
                    <a:pt x="1257841" y="1535858"/>
                    <a:pt x="1304107" y="1539668"/>
                  </a:cubicBezTo>
                  <a:cubicBezTo>
                    <a:pt x="1381217" y="1544748"/>
                    <a:pt x="1459514" y="1538398"/>
                    <a:pt x="1539238" y="1543478"/>
                  </a:cubicBezTo>
                  <a:cubicBezTo>
                    <a:pt x="1559558" y="1544748"/>
                    <a:pt x="1579878" y="1543478"/>
                    <a:pt x="1602738" y="1543478"/>
                  </a:cubicBezTo>
                  <a:lnTo>
                    <a:pt x="1602738" y="1483788"/>
                  </a:lnTo>
                  <a:cubicBezTo>
                    <a:pt x="1601468" y="1422461"/>
                    <a:pt x="1600198" y="1367293"/>
                    <a:pt x="1600198" y="1308676"/>
                  </a:cubicBezTo>
                  <a:cubicBezTo>
                    <a:pt x="1600198" y="1240864"/>
                    <a:pt x="1604008" y="1171903"/>
                    <a:pt x="1597658" y="1104091"/>
                  </a:cubicBezTo>
                  <a:cubicBezTo>
                    <a:pt x="1590038" y="1059266"/>
                    <a:pt x="1578608" y="175415"/>
                    <a:pt x="1578608" y="130590"/>
                  </a:cubicBezTo>
                  <a:cubicBezTo>
                    <a:pt x="1576068" y="99558"/>
                    <a:pt x="1574798" y="67376"/>
                    <a:pt x="1572258" y="36343"/>
                  </a:cubicBezTo>
                  <a:cubicBezTo>
                    <a:pt x="1572258" y="27148"/>
                    <a:pt x="1570988" y="17954"/>
                    <a:pt x="1569718" y="6350"/>
                  </a:cubicBezTo>
                  <a:cubicBezTo>
                    <a:pt x="1559558" y="3810"/>
                    <a:pt x="1550668" y="2540"/>
                    <a:pt x="1540508" y="1270"/>
                  </a:cubicBezTo>
                  <a:cubicBezTo>
                    <a:pt x="1532888" y="0"/>
                    <a:pt x="1525268" y="1270"/>
                    <a:pt x="1518918" y="1270"/>
                  </a:cubicBezTo>
                  <a:lnTo>
                    <a:pt x="7464" y="6350"/>
                  </a:lnTo>
                  <a:lnTo>
                    <a:pt x="2540" y="1514268"/>
                  </a:lnTo>
                  <a:close/>
                </a:path>
              </a:pathLst>
            </a:custGeom>
            <a:solidFill>
              <a:srgbClr val="FD8D53"/>
            </a:solidFill>
          </p:spPr>
          <p:txBody>
            <a:bodyPr/>
            <a:lstStyle>
              <a:defPPr>
                <a:defRPr lang="en-CO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CO" sz="1200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C4304DD9-79EB-3260-034E-C2748D62968D}"/>
                </a:ext>
              </a:extLst>
            </p:cNvPr>
            <p:cNvSpPr/>
            <p:nvPr/>
          </p:nvSpPr>
          <p:spPr>
            <a:xfrm>
              <a:off x="11430" y="16510"/>
              <a:ext cx="1579878" cy="1534588"/>
            </a:xfrm>
            <a:custGeom>
              <a:avLst/>
              <a:gdLst/>
              <a:ahLst/>
              <a:cxnLst/>
              <a:rect l="l" t="t" r="r" b="b"/>
              <a:pathLst>
                <a:path w="1579878" h="1534588">
                  <a:moveTo>
                    <a:pt x="1579878" y="1534588"/>
                  </a:moveTo>
                  <a:lnTo>
                    <a:pt x="0" y="1526968"/>
                  </a:lnTo>
                  <a:lnTo>
                    <a:pt x="0" y="544712"/>
                  </a:lnTo>
                  <a:lnTo>
                    <a:pt x="7620" y="20320"/>
                  </a:lnTo>
                  <a:lnTo>
                    <a:pt x="785072" y="0"/>
                  </a:lnTo>
                  <a:lnTo>
                    <a:pt x="1558288" y="8890"/>
                  </a:lnTo>
                  <a:close/>
                </a:path>
              </a:pathLst>
            </a:custGeom>
            <a:solidFill>
              <a:srgbClr val="FFD2BB"/>
            </a:solidFill>
          </p:spPr>
          <p:txBody>
            <a:bodyPr/>
            <a:lstStyle>
              <a:defPPr>
                <a:defRPr lang="en-CO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CO" sz="1200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74F4FE9A-1648-6D75-B085-BF361290EDE7}"/>
                </a:ext>
              </a:extLst>
            </p:cNvPr>
            <p:cNvSpPr/>
            <p:nvPr/>
          </p:nvSpPr>
          <p:spPr>
            <a:xfrm>
              <a:off x="-3810" y="0"/>
              <a:ext cx="1609088" cy="1561258"/>
            </a:xfrm>
            <a:custGeom>
              <a:avLst/>
              <a:gdLst/>
              <a:ahLst/>
              <a:cxnLst/>
              <a:rect l="l" t="t" r="r" b="b"/>
              <a:pathLst>
                <a:path w="1609088" h="1561258">
                  <a:moveTo>
                    <a:pt x="1574798" y="21590"/>
                  </a:moveTo>
                  <a:cubicBezTo>
                    <a:pt x="1576068" y="34290"/>
                    <a:pt x="1576068" y="44450"/>
                    <a:pt x="1577338" y="54358"/>
                  </a:cubicBezTo>
                  <a:cubicBezTo>
                    <a:pt x="1579878" y="85391"/>
                    <a:pt x="1581148" y="117572"/>
                    <a:pt x="1583688" y="148605"/>
                  </a:cubicBezTo>
                  <a:cubicBezTo>
                    <a:pt x="1583688" y="193430"/>
                    <a:pt x="1596388" y="1077281"/>
                    <a:pt x="1602738" y="1122106"/>
                  </a:cubicBezTo>
                  <a:cubicBezTo>
                    <a:pt x="1609088" y="1189918"/>
                    <a:pt x="1605278" y="1258879"/>
                    <a:pt x="1605278" y="1326691"/>
                  </a:cubicBezTo>
                  <a:cubicBezTo>
                    <a:pt x="1605278" y="1386457"/>
                    <a:pt x="1606548" y="1441626"/>
                    <a:pt x="1607818" y="1500298"/>
                  </a:cubicBezTo>
                  <a:lnTo>
                    <a:pt x="1607818" y="1559988"/>
                  </a:lnTo>
                  <a:cubicBezTo>
                    <a:pt x="1584958" y="1559988"/>
                    <a:pt x="1564638" y="1561258"/>
                    <a:pt x="1544318" y="1559988"/>
                  </a:cubicBezTo>
                  <a:cubicBezTo>
                    <a:pt x="1467021" y="1554908"/>
                    <a:pt x="1388724" y="1561258"/>
                    <a:pt x="1311614" y="1556178"/>
                  </a:cubicBezTo>
                  <a:cubicBezTo>
                    <a:pt x="1265347" y="1552368"/>
                    <a:pt x="1220267" y="1554908"/>
                    <a:pt x="1174001" y="1552368"/>
                  </a:cubicBezTo>
                  <a:lnTo>
                    <a:pt x="1109940" y="1548558"/>
                  </a:lnTo>
                  <a:cubicBezTo>
                    <a:pt x="1096891" y="1548558"/>
                    <a:pt x="1085028" y="1549828"/>
                    <a:pt x="1071978" y="1549828"/>
                  </a:cubicBezTo>
                  <a:cubicBezTo>
                    <a:pt x="1038761" y="1548558"/>
                    <a:pt x="947415" y="1549828"/>
                    <a:pt x="914198" y="1548558"/>
                  </a:cubicBezTo>
                  <a:cubicBezTo>
                    <a:pt x="890472" y="1547288"/>
                    <a:pt x="415946" y="1556178"/>
                    <a:pt x="392219" y="1554908"/>
                  </a:cubicBezTo>
                  <a:cubicBezTo>
                    <a:pt x="386288" y="1554908"/>
                    <a:pt x="379170" y="1556178"/>
                    <a:pt x="373238" y="1556178"/>
                  </a:cubicBezTo>
                  <a:cubicBezTo>
                    <a:pt x="359003" y="1556178"/>
                    <a:pt x="345953" y="1557448"/>
                    <a:pt x="331717" y="1557448"/>
                  </a:cubicBezTo>
                  <a:cubicBezTo>
                    <a:pt x="296128" y="1557448"/>
                    <a:pt x="261725" y="1556178"/>
                    <a:pt x="226135" y="1554908"/>
                  </a:cubicBezTo>
                  <a:cubicBezTo>
                    <a:pt x="204782" y="1553638"/>
                    <a:pt x="183428" y="1552368"/>
                    <a:pt x="163261" y="1551098"/>
                  </a:cubicBezTo>
                  <a:cubicBezTo>
                    <a:pt x="125298" y="1549828"/>
                    <a:pt x="87336" y="1548558"/>
                    <a:pt x="48188" y="1548558"/>
                  </a:cubicBezTo>
                  <a:cubicBezTo>
                    <a:pt x="38100" y="1548558"/>
                    <a:pt x="29210" y="1548558"/>
                    <a:pt x="19050" y="1547288"/>
                  </a:cubicBezTo>
                  <a:cubicBezTo>
                    <a:pt x="10160" y="1546018"/>
                    <a:pt x="5080" y="1539668"/>
                    <a:pt x="7620" y="1530778"/>
                  </a:cubicBezTo>
                  <a:cubicBezTo>
                    <a:pt x="16510" y="1499093"/>
                    <a:pt x="12700" y="1470360"/>
                    <a:pt x="11430" y="1440476"/>
                  </a:cubicBezTo>
                  <a:cubicBezTo>
                    <a:pt x="10160" y="1379561"/>
                    <a:pt x="6350" y="1319794"/>
                    <a:pt x="7620" y="1258879"/>
                  </a:cubicBezTo>
                  <a:cubicBezTo>
                    <a:pt x="5080" y="1183022"/>
                    <a:pt x="0" y="244001"/>
                    <a:pt x="7620" y="166995"/>
                  </a:cubicBezTo>
                  <a:cubicBezTo>
                    <a:pt x="8890" y="152053"/>
                    <a:pt x="7620" y="135962"/>
                    <a:pt x="8890" y="121020"/>
                  </a:cubicBezTo>
                  <a:cubicBezTo>
                    <a:pt x="10160" y="96884"/>
                    <a:pt x="12700" y="70449"/>
                    <a:pt x="13970" y="44450"/>
                  </a:cubicBezTo>
                  <a:cubicBezTo>
                    <a:pt x="13970" y="41910"/>
                    <a:pt x="15240" y="39370"/>
                    <a:pt x="16510" y="38100"/>
                  </a:cubicBezTo>
                  <a:cubicBezTo>
                    <a:pt x="38100" y="35560"/>
                    <a:pt x="57679" y="30480"/>
                    <a:pt x="76660" y="29210"/>
                  </a:cubicBezTo>
                  <a:cubicBezTo>
                    <a:pt x="108690" y="25400"/>
                    <a:pt x="140721" y="22860"/>
                    <a:pt x="173937" y="20320"/>
                  </a:cubicBezTo>
                  <a:cubicBezTo>
                    <a:pt x="196477" y="17780"/>
                    <a:pt x="219017" y="16510"/>
                    <a:pt x="240371" y="13970"/>
                  </a:cubicBezTo>
                  <a:cubicBezTo>
                    <a:pt x="261725" y="11430"/>
                    <a:pt x="284265" y="8890"/>
                    <a:pt x="305618" y="8890"/>
                  </a:cubicBezTo>
                  <a:cubicBezTo>
                    <a:pt x="329345" y="7620"/>
                    <a:pt x="353071" y="10160"/>
                    <a:pt x="376797" y="8890"/>
                  </a:cubicBezTo>
                  <a:cubicBezTo>
                    <a:pt x="406455" y="8890"/>
                    <a:pt x="943856" y="6350"/>
                    <a:pt x="973514" y="5080"/>
                  </a:cubicBezTo>
                  <a:cubicBezTo>
                    <a:pt x="1001985" y="3810"/>
                    <a:pt x="1030457" y="2540"/>
                    <a:pt x="1060115" y="2540"/>
                  </a:cubicBezTo>
                  <a:cubicBezTo>
                    <a:pt x="1108754" y="1270"/>
                    <a:pt x="1156206" y="0"/>
                    <a:pt x="1204845" y="0"/>
                  </a:cubicBezTo>
                  <a:cubicBezTo>
                    <a:pt x="1225013" y="0"/>
                    <a:pt x="1246366" y="2540"/>
                    <a:pt x="1266534" y="2540"/>
                  </a:cubicBezTo>
                  <a:cubicBezTo>
                    <a:pt x="1322291" y="3810"/>
                    <a:pt x="1379234" y="5080"/>
                    <a:pt x="1434990" y="7620"/>
                  </a:cubicBezTo>
                  <a:cubicBezTo>
                    <a:pt x="1464648" y="8890"/>
                    <a:pt x="1494306" y="12700"/>
                    <a:pt x="1523964" y="16510"/>
                  </a:cubicBezTo>
                  <a:lnTo>
                    <a:pt x="1544318" y="16510"/>
                  </a:lnTo>
                  <a:cubicBezTo>
                    <a:pt x="1555748" y="17780"/>
                    <a:pt x="1564638" y="20320"/>
                    <a:pt x="1574798" y="21590"/>
                  </a:cubicBezTo>
                  <a:close/>
                  <a:moveTo>
                    <a:pt x="1584958" y="1543478"/>
                  </a:moveTo>
                  <a:cubicBezTo>
                    <a:pt x="1586228" y="1526968"/>
                    <a:pt x="1587498" y="1514268"/>
                    <a:pt x="1587498" y="1501568"/>
                  </a:cubicBezTo>
                  <a:cubicBezTo>
                    <a:pt x="1586228" y="1435879"/>
                    <a:pt x="1584958" y="1374963"/>
                    <a:pt x="1584958" y="1309450"/>
                  </a:cubicBezTo>
                  <a:cubicBezTo>
                    <a:pt x="1584958" y="1279567"/>
                    <a:pt x="1587498" y="1249684"/>
                    <a:pt x="1586228" y="1219801"/>
                  </a:cubicBezTo>
                  <a:cubicBezTo>
                    <a:pt x="1586228" y="1192216"/>
                    <a:pt x="1584958" y="1163483"/>
                    <a:pt x="1583688" y="1135898"/>
                  </a:cubicBezTo>
                  <a:cubicBezTo>
                    <a:pt x="1578608" y="1093372"/>
                    <a:pt x="1567178" y="212969"/>
                    <a:pt x="1567178" y="170443"/>
                  </a:cubicBezTo>
                  <a:cubicBezTo>
                    <a:pt x="1564638" y="134813"/>
                    <a:pt x="1562098" y="98033"/>
                    <a:pt x="1559558" y="62404"/>
                  </a:cubicBezTo>
                  <a:cubicBezTo>
                    <a:pt x="1558288" y="44450"/>
                    <a:pt x="1557018" y="43180"/>
                    <a:pt x="1540573" y="41910"/>
                  </a:cubicBezTo>
                  <a:cubicBezTo>
                    <a:pt x="1537014" y="41910"/>
                    <a:pt x="1534641" y="41910"/>
                    <a:pt x="1531082" y="40640"/>
                  </a:cubicBezTo>
                  <a:cubicBezTo>
                    <a:pt x="1501424" y="36830"/>
                    <a:pt x="1470580" y="31750"/>
                    <a:pt x="1440922" y="30480"/>
                  </a:cubicBezTo>
                  <a:cubicBezTo>
                    <a:pt x="1368557" y="26670"/>
                    <a:pt x="1295005" y="25400"/>
                    <a:pt x="1222640" y="22860"/>
                  </a:cubicBezTo>
                  <a:lnTo>
                    <a:pt x="1137225" y="22860"/>
                  </a:lnTo>
                  <a:cubicBezTo>
                    <a:pt x="1099263" y="22860"/>
                    <a:pt x="1061301" y="22860"/>
                    <a:pt x="1024525" y="24130"/>
                  </a:cubicBezTo>
                  <a:cubicBezTo>
                    <a:pt x="992495" y="25400"/>
                    <a:pt x="452721" y="29210"/>
                    <a:pt x="420691" y="29210"/>
                  </a:cubicBezTo>
                  <a:cubicBezTo>
                    <a:pt x="368493" y="29210"/>
                    <a:pt x="316295" y="26670"/>
                    <a:pt x="264097" y="33020"/>
                  </a:cubicBezTo>
                  <a:cubicBezTo>
                    <a:pt x="236812" y="36830"/>
                    <a:pt x="210713" y="36830"/>
                    <a:pt x="184614" y="38100"/>
                  </a:cubicBezTo>
                  <a:cubicBezTo>
                    <a:pt x="139534" y="41910"/>
                    <a:pt x="94454" y="45720"/>
                    <a:pt x="49374" y="50800"/>
                  </a:cubicBezTo>
                  <a:cubicBezTo>
                    <a:pt x="36830" y="50800"/>
                    <a:pt x="34290" y="53209"/>
                    <a:pt x="33020" y="67001"/>
                  </a:cubicBezTo>
                  <a:cubicBezTo>
                    <a:pt x="31750" y="87689"/>
                    <a:pt x="31750" y="108378"/>
                    <a:pt x="30480" y="129066"/>
                  </a:cubicBezTo>
                  <a:cubicBezTo>
                    <a:pt x="29210" y="163547"/>
                    <a:pt x="26670" y="196878"/>
                    <a:pt x="25400" y="231358"/>
                  </a:cubicBezTo>
                  <a:cubicBezTo>
                    <a:pt x="20320" y="268138"/>
                    <a:pt x="26670" y="1166931"/>
                    <a:pt x="29210" y="1203710"/>
                  </a:cubicBezTo>
                  <a:cubicBezTo>
                    <a:pt x="29210" y="1242788"/>
                    <a:pt x="29210" y="1283015"/>
                    <a:pt x="30480" y="1322093"/>
                  </a:cubicBezTo>
                  <a:cubicBezTo>
                    <a:pt x="30480" y="1350827"/>
                    <a:pt x="33020" y="1379561"/>
                    <a:pt x="33020" y="1408295"/>
                  </a:cubicBezTo>
                  <a:cubicBezTo>
                    <a:pt x="33020" y="1439327"/>
                    <a:pt x="33020" y="1470360"/>
                    <a:pt x="31750" y="1501568"/>
                  </a:cubicBezTo>
                  <a:lnTo>
                    <a:pt x="31750" y="1511728"/>
                  </a:lnTo>
                  <a:cubicBezTo>
                    <a:pt x="31750" y="1521888"/>
                    <a:pt x="35560" y="1525698"/>
                    <a:pt x="44450" y="1525698"/>
                  </a:cubicBezTo>
                  <a:cubicBezTo>
                    <a:pt x="60051" y="1525698"/>
                    <a:pt x="76660" y="1526968"/>
                    <a:pt x="92082" y="1526968"/>
                  </a:cubicBezTo>
                  <a:cubicBezTo>
                    <a:pt x="114622" y="1526968"/>
                    <a:pt x="138348" y="1524428"/>
                    <a:pt x="160888" y="1526968"/>
                  </a:cubicBezTo>
                  <a:cubicBezTo>
                    <a:pt x="197664" y="1530778"/>
                    <a:pt x="234439" y="1533318"/>
                    <a:pt x="271215" y="1532048"/>
                  </a:cubicBezTo>
                  <a:cubicBezTo>
                    <a:pt x="294942" y="1530778"/>
                    <a:pt x="317482" y="1533318"/>
                    <a:pt x="341208" y="1533318"/>
                  </a:cubicBezTo>
                  <a:cubicBezTo>
                    <a:pt x="375611" y="1533318"/>
                    <a:pt x="410014" y="1532048"/>
                    <a:pt x="444417" y="1533318"/>
                  </a:cubicBezTo>
                  <a:cubicBezTo>
                    <a:pt x="495429" y="1534588"/>
                    <a:pt x="1055370" y="1524428"/>
                    <a:pt x="1107568" y="1526968"/>
                  </a:cubicBezTo>
                  <a:cubicBezTo>
                    <a:pt x="1130108" y="1528238"/>
                    <a:pt x="1152647" y="1529508"/>
                    <a:pt x="1174001" y="1529508"/>
                  </a:cubicBezTo>
                  <a:cubicBezTo>
                    <a:pt x="1213150" y="1532048"/>
                    <a:pt x="1251112" y="1528238"/>
                    <a:pt x="1290260" y="1532048"/>
                  </a:cubicBezTo>
                  <a:cubicBezTo>
                    <a:pt x="1322291" y="1534588"/>
                    <a:pt x="1354321" y="1534588"/>
                    <a:pt x="1386352" y="1537128"/>
                  </a:cubicBezTo>
                  <a:cubicBezTo>
                    <a:pt x="1433804" y="1540938"/>
                    <a:pt x="1481257" y="1543478"/>
                    <a:pt x="1528709" y="1544748"/>
                  </a:cubicBezTo>
                  <a:cubicBezTo>
                    <a:pt x="1546858" y="1544748"/>
                    <a:pt x="1564638" y="1543478"/>
                    <a:pt x="1584958" y="1543478"/>
                  </a:cubicBezTo>
                  <a:close/>
                </a:path>
              </a:pathLst>
            </a:custGeom>
            <a:solidFill>
              <a:srgbClr val="FFD2BB"/>
            </a:solidFill>
          </p:spPr>
          <p:txBody>
            <a:bodyPr/>
            <a:lstStyle>
              <a:defPPr>
                <a:defRPr lang="en-CO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CO" sz="1200"/>
            </a:p>
          </p:txBody>
        </p:sp>
      </p:grpSp>
      <p:sp>
        <p:nvSpPr>
          <p:cNvPr id="2" name="Subtítulo 8">
            <a:extLst>
              <a:ext uri="{FF2B5EF4-FFF2-40B4-BE49-F238E27FC236}">
                <a16:creationId xmlns:a16="http://schemas.microsoft.com/office/drawing/2014/main" id="{655331D2-ADF7-8856-8201-705CE25F6A90}"/>
              </a:ext>
            </a:extLst>
          </p:cNvPr>
          <p:cNvSpPr txBox="1">
            <a:spLocks/>
          </p:cNvSpPr>
          <p:nvPr/>
        </p:nvSpPr>
        <p:spPr>
          <a:xfrm>
            <a:off x="774369" y="316206"/>
            <a:ext cx="10764917" cy="70173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CO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44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Condiciones de Almacenamiento</a:t>
            </a:r>
          </a:p>
        </p:txBody>
      </p:sp>
      <p:sp>
        <p:nvSpPr>
          <p:cNvPr id="3" name="TextBox 81">
            <a:extLst>
              <a:ext uri="{FF2B5EF4-FFF2-40B4-BE49-F238E27FC236}">
                <a16:creationId xmlns:a16="http://schemas.microsoft.com/office/drawing/2014/main" id="{086AC712-F833-B040-3259-FE63D2375EE7}"/>
              </a:ext>
            </a:extLst>
          </p:cNvPr>
          <p:cNvSpPr txBox="1"/>
          <p:nvPr/>
        </p:nvSpPr>
        <p:spPr>
          <a:xfrm>
            <a:off x="802490" y="1352492"/>
            <a:ext cx="79701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3733" b="1">
                <a:solidFill>
                  <a:schemeClr val="tx2"/>
                </a:solidFill>
                <a:latin typeface="Calibri"/>
              </a:rPr>
              <a:t>15.</a:t>
            </a:r>
          </a:p>
        </p:txBody>
      </p:sp>
      <p:sp>
        <p:nvSpPr>
          <p:cNvPr id="4" name="TextBox 81">
            <a:extLst>
              <a:ext uri="{FF2B5EF4-FFF2-40B4-BE49-F238E27FC236}">
                <a16:creationId xmlns:a16="http://schemas.microsoft.com/office/drawing/2014/main" id="{4488C13C-4263-58D6-0056-702A1783BD4F}"/>
              </a:ext>
            </a:extLst>
          </p:cNvPr>
          <p:cNvSpPr txBox="1"/>
          <p:nvPr/>
        </p:nvSpPr>
        <p:spPr>
          <a:xfrm>
            <a:off x="802489" y="2050119"/>
            <a:ext cx="79701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3733" b="1">
                <a:solidFill>
                  <a:schemeClr val="tx2"/>
                </a:solidFill>
                <a:latin typeface="Calibri"/>
              </a:rPr>
              <a:t>16.</a:t>
            </a:r>
          </a:p>
        </p:txBody>
      </p:sp>
      <p:sp>
        <p:nvSpPr>
          <p:cNvPr id="5" name="TextBox 81">
            <a:extLst>
              <a:ext uri="{FF2B5EF4-FFF2-40B4-BE49-F238E27FC236}">
                <a16:creationId xmlns:a16="http://schemas.microsoft.com/office/drawing/2014/main" id="{FDBCE85A-EFDA-3FFA-F16C-74E03343456B}"/>
              </a:ext>
            </a:extLst>
          </p:cNvPr>
          <p:cNvSpPr txBox="1"/>
          <p:nvPr/>
        </p:nvSpPr>
        <p:spPr>
          <a:xfrm>
            <a:off x="778045" y="2623811"/>
            <a:ext cx="79701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3733" b="1">
                <a:solidFill>
                  <a:schemeClr val="tx2"/>
                </a:solidFill>
                <a:latin typeface="Calibri"/>
              </a:rPr>
              <a:t>17.</a:t>
            </a:r>
          </a:p>
        </p:txBody>
      </p:sp>
      <p:sp>
        <p:nvSpPr>
          <p:cNvPr id="22" name="Freeform 23">
            <a:extLst>
              <a:ext uri="{FF2B5EF4-FFF2-40B4-BE49-F238E27FC236}">
                <a16:creationId xmlns:a16="http://schemas.microsoft.com/office/drawing/2014/main" id="{94A076F1-0708-7172-B07A-4B925EC63C91}"/>
              </a:ext>
            </a:extLst>
          </p:cNvPr>
          <p:cNvSpPr/>
          <p:nvPr/>
        </p:nvSpPr>
        <p:spPr>
          <a:xfrm rot="21043543">
            <a:off x="269137" y="931263"/>
            <a:ext cx="462543" cy="1217219"/>
          </a:xfrm>
          <a:custGeom>
            <a:avLst/>
            <a:gdLst/>
            <a:ahLst/>
            <a:cxnLst/>
            <a:rect l="l" t="t" r="r" b="b"/>
            <a:pathLst>
              <a:path w="693815" h="1825828">
                <a:moveTo>
                  <a:pt x="0" y="0"/>
                </a:moveTo>
                <a:lnTo>
                  <a:pt x="693815" y="0"/>
                </a:lnTo>
                <a:lnTo>
                  <a:pt x="693815" y="1825828"/>
                </a:lnTo>
                <a:lnTo>
                  <a:pt x="0" y="182582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>
            <a:defPPr>
              <a:defRPr lang="en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 sz="120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291DEDE-09DE-596D-350C-265A2B8FA4B5}"/>
              </a:ext>
            </a:extLst>
          </p:cNvPr>
          <p:cNvSpPr txBox="1"/>
          <p:nvPr/>
        </p:nvSpPr>
        <p:spPr>
          <a:xfrm>
            <a:off x="1595821" y="2029569"/>
            <a:ext cx="445865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s-ES_tradnl" sz="2000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Para residuos anatomopatológicos sistema de refrigeración  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837EB90-F1CA-2C6C-8AC0-190C335DBB65}"/>
              </a:ext>
            </a:extLst>
          </p:cNvPr>
          <p:cNvSpPr txBox="1"/>
          <p:nvPr/>
        </p:nvSpPr>
        <p:spPr>
          <a:xfrm>
            <a:off x="1661794" y="1439880"/>
            <a:ext cx="35681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s-ES_tradnl" sz="2000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Kit de manejo de derrames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40CB4BB-503B-D6E1-FEFC-4CE9D8255F26}"/>
              </a:ext>
            </a:extLst>
          </p:cNvPr>
          <p:cNvSpPr txBox="1"/>
          <p:nvPr/>
        </p:nvSpPr>
        <p:spPr>
          <a:xfrm>
            <a:off x="1578734" y="2766494"/>
            <a:ext cx="451726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s-MX" sz="2000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Permitir la evacuación de los residuos o fácil acceso de vehículos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9E7AF629-DC00-FB42-3F64-F8B90E2B1BDB}"/>
              </a:ext>
            </a:extLst>
          </p:cNvPr>
          <p:cNvSpPr txBox="1"/>
          <p:nvPr/>
        </p:nvSpPr>
        <p:spPr>
          <a:xfrm>
            <a:off x="802489" y="4801186"/>
            <a:ext cx="5036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800"/>
              <a:t>Para inmuebles Propiedad Horizontal deben estar dentro de  la Propiedad Horizontal</a:t>
            </a:r>
          </a:p>
        </p:txBody>
      </p:sp>
      <p:pic>
        <p:nvPicPr>
          <p:cNvPr id="7" name="Imagen 6" descr="Diagrama, Dibujo de ingeniería&#10;&#10;El contenido generado por IA puede ser incorrecto.">
            <a:extLst>
              <a:ext uri="{FF2B5EF4-FFF2-40B4-BE49-F238E27FC236}">
                <a16:creationId xmlns:a16="http://schemas.microsoft.com/office/drawing/2014/main" id="{6689AE26-3752-E4BC-C3BA-2D1A1ACB3C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4688" y="1873624"/>
            <a:ext cx="4280648" cy="2832848"/>
          </a:xfrm>
          <a:prstGeom prst="rect">
            <a:avLst/>
          </a:prstGeom>
        </p:spPr>
      </p:pic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59B51CA9-309F-2D00-4C10-DF7A1CBD2FB2}"/>
              </a:ext>
            </a:extLst>
          </p:cNvPr>
          <p:cNvGraphicFramePr>
            <a:graphicFrameLocks noGrp="1"/>
          </p:cNvGraphicFramePr>
          <p:nvPr/>
        </p:nvGraphicFramePr>
        <p:xfrm>
          <a:off x="564078" y="6175168"/>
          <a:ext cx="841351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3518">
                  <a:extLst>
                    <a:ext uri="{9D8B030D-6E8A-4147-A177-3AD203B41FA5}">
                      <a16:colId xmlns:a16="http://schemas.microsoft.com/office/drawing/2014/main" val="3575315394"/>
                    </a:ext>
                  </a:extLst>
                </a:gridCol>
              </a:tblGrid>
              <a:tr h="19398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/>
                        <a:t>Resolución 591 de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485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656199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F17651-DF48-80DB-3C15-DB578DB0FA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6">
            <a:extLst>
              <a:ext uri="{FF2B5EF4-FFF2-40B4-BE49-F238E27FC236}">
                <a16:creationId xmlns:a16="http://schemas.microsoft.com/office/drawing/2014/main" id="{13701DFF-47C8-FFAC-0983-2BACCDBB634D}"/>
              </a:ext>
            </a:extLst>
          </p:cNvPr>
          <p:cNvGrpSpPr/>
          <p:nvPr/>
        </p:nvGrpSpPr>
        <p:grpSpPr>
          <a:xfrm>
            <a:off x="224753" y="2118246"/>
            <a:ext cx="6727429" cy="3915207"/>
            <a:chOff x="-3810" y="0"/>
            <a:chExt cx="1645918" cy="1589198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19EA7D2F-86C2-5A2B-411E-479DE09FF777}"/>
                </a:ext>
              </a:extLst>
            </p:cNvPr>
            <p:cNvSpPr/>
            <p:nvPr/>
          </p:nvSpPr>
          <p:spPr>
            <a:xfrm>
              <a:off x="38100" y="44450"/>
              <a:ext cx="1604008" cy="1544748"/>
            </a:xfrm>
            <a:custGeom>
              <a:avLst/>
              <a:gdLst/>
              <a:ahLst/>
              <a:cxnLst/>
              <a:rect l="l" t="t" r="r" b="b"/>
              <a:pathLst>
                <a:path w="1604008" h="1544748">
                  <a:moveTo>
                    <a:pt x="2540" y="1514268"/>
                  </a:moveTo>
                  <a:cubicBezTo>
                    <a:pt x="0" y="1523158"/>
                    <a:pt x="5080" y="1529508"/>
                    <a:pt x="13396" y="1530778"/>
                  </a:cubicBezTo>
                  <a:cubicBezTo>
                    <a:pt x="22886" y="1532048"/>
                    <a:pt x="31191" y="1532048"/>
                    <a:pt x="40681" y="1532048"/>
                  </a:cubicBezTo>
                  <a:cubicBezTo>
                    <a:pt x="78643" y="1533318"/>
                    <a:pt x="116605" y="1533318"/>
                    <a:pt x="155754" y="1534588"/>
                  </a:cubicBezTo>
                  <a:cubicBezTo>
                    <a:pt x="177107" y="1535858"/>
                    <a:pt x="198461" y="1537128"/>
                    <a:pt x="218628" y="1538398"/>
                  </a:cubicBezTo>
                  <a:cubicBezTo>
                    <a:pt x="254218" y="1539668"/>
                    <a:pt x="288621" y="1539668"/>
                    <a:pt x="324210" y="1540938"/>
                  </a:cubicBezTo>
                  <a:cubicBezTo>
                    <a:pt x="338446" y="1540938"/>
                    <a:pt x="351496" y="1540938"/>
                    <a:pt x="365731" y="1539668"/>
                  </a:cubicBezTo>
                  <a:cubicBezTo>
                    <a:pt x="371663" y="1539668"/>
                    <a:pt x="378781" y="1538398"/>
                    <a:pt x="384713" y="1538398"/>
                  </a:cubicBezTo>
                  <a:cubicBezTo>
                    <a:pt x="408439" y="1539668"/>
                    <a:pt x="882965" y="1530778"/>
                    <a:pt x="906691" y="1532048"/>
                  </a:cubicBezTo>
                  <a:cubicBezTo>
                    <a:pt x="939908" y="1533318"/>
                    <a:pt x="1031254" y="1533318"/>
                    <a:pt x="1064471" y="1533318"/>
                  </a:cubicBezTo>
                  <a:cubicBezTo>
                    <a:pt x="1077521" y="1533318"/>
                    <a:pt x="1089384" y="1532048"/>
                    <a:pt x="1102433" y="1532048"/>
                  </a:cubicBezTo>
                  <a:lnTo>
                    <a:pt x="1166494" y="1535858"/>
                  </a:lnTo>
                  <a:cubicBezTo>
                    <a:pt x="1212761" y="1538398"/>
                    <a:pt x="1257841" y="1535858"/>
                    <a:pt x="1304107" y="1539668"/>
                  </a:cubicBezTo>
                  <a:cubicBezTo>
                    <a:pt x="1381217" y="1544748"/>
                    <a:pt x="1459514" y="1538398"/>
                    <a:pt x="1539238" y="1543478"/>
                  </a:cubicBezTo>
                  <a:cubicBezTo>
                    <a:pt x="1559558" y="1544748"/>
                    <a:pt x="1579878" y="1543478"/>
                    <a:pt x="1602738" y="1543478"/>
                  </a:cubicBezTo>
                  <a:lnTo>
                    <a:pt x="1602738" y="1483788"/>
                  </a:lnTo>
                  <a:cubicBezTo>
                    <a:pt x="1601468" y="1422461"/>
                    <a:pt x="1600198" y="1367293"/>
                    <a:pt x="1600198" y="1308676"/>
                  </a:cubicBezTo>
                  <a:cubicBezTo>
                    <a:pt x="1600198" y="1240864"/>
                    <a:pt x="1604008" y="1171903"/>
                    <a:pt x="1597658" y="1104091"/>
                  </a:cubicBezTo>
                  <a:cubicBezTo>
                    <a:pt x="1590038" y="1059266"/>
                    <a:pt x="1578608" y="175415"/>
                    <a:pt x="1578608" y="130590"/>
                  </a:cubicBezTo>
                  <a:cubicBezTo>
                    <a:pt x="1576068" y="99558"/>
                    <a:pt x="1574798" y="67376"/>
                    <a:pt x="1572258" y="36343"/>
                  </a:cubicBezTo>
                  <a:cubicBezTo>
                    <a:pt x="1572258" y="27148"/>
                    <a:pt x="1570988" y="17954"/>
                    <a:pt x="1569718" y="6350"/>
                  </a:cubicBezTo>
                  <a:cubicBezTo>
                    <a:pt x="1559558" y="3810"/>
                    <a:pt x="1550668" y="2540"/>
                    <a:pt x="1540508" y="1270"/>
                  </a:cubicBezTo>
                  <a:cubicBezTo>
                    <a:pt x="1532888" y="0"/>
                    <a:pt x="1525268" y="1270"/>
                    <a:pt x="1518918" y="1270"/>
                  </a:cubicBezTo>
                  <a:lnTo>
                    <a:pt x="7464" y="6350"/>
                  </a:lnTo>
                  <a:lnTo>
                    <a:pt x="2540" y="1514268"/>
                  </a:lnTo>
                  <a:close/>
                </a:path>
              </a:pathLst>
            </a:custGeom>
            <a:solidFill>
              <a:srgbClr val="FD8D53"/>
            </a:solidFill>
          </p:spPr>
          <p:txBody>
            <a:bodyPr/>
            <a:lstStyle>
              <a:defPPr>
                <a:defRPr lang="en-CO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CO" sz="1200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056585F2-7BE2-BE7A-77AB-0FAD9B4810E4}"/>
                </a:ext>
              </a:extLst>
            </p:cNvPr>
            <p:cNvSpPr/>
            <p:nvPr/>
          </p:nvSpPr>
          <p:spPr>
            <a:xfrm>
              <a:off x="11430" y="16510"/>
              <a:ext cx="1579878" cy="1534588"/>
            </a:xfrm>
            <a:custGeom>
              <a:avLst/>
              <a:gdLst/>
              <a:ahLst/>
              <a:cxnLst/>
              <a:rect l="l" t="t" r="r" b="b"/>
              <a:pathLst>
                <a:path w="1579878" h="1534588">
                  <a:moveTo>
                    <a:pt x="1579878" y="1534588"/>
                  </a:moveTo>
                  <a:lnTo>
                    <a:pt x="0" y="1526968"/>
                  </a:lnTo>
                  <a:lnTo>
                    <a:pt x="0" y="544712"/>
                  </a:lnTo>
                  <a:lnTo>
                    <a:pt x="7620" y="20320"/>
                  </a:lnTo>
                  <a:lnTo>
                    <a:pt x="785072" y="0"/>
                  </a:lnTo>
                  <a:lnTo>
                    <a:pt x="1558288" y="8890"/>
                  </a:lnTo>
                  <a:close/>
                </a:path>
              </a:pathLst>
            </a:custGeom>
            <a:solidFill>
              <a:srgbClr val="FFD2BB"/>
            </a:solidFill>
          </p:spPr>
          <p:txBody>
            <a:bodyPr/>
            <a:lstStyle>
              <a:defPPr>
                <a:defRPr lang="en-CO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CO" sz="1200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AD708F6D-14FC-DD1C-6309-8275ABB45395}"/>
                </a:ext>
              </a:extLst>
            </p:cNvPr>
            <p:cNvSpPr/>
            <p:nvPr/>
          </p:nvSpPr>
          <p:spPr>
            <a:xfrm>
              <a:off x="-3810" y="0"/>
              <a:ext cx="1609088" cy="1561258"/>
            </a:xfrm>
            <a:custGeom>
              <a:avLst/>
              <a:gdLst/>
              <a:ahLst/>
              <a:cxnLst/>
              <a:rect l="l" t="t" r="r" b="b"/>
              <a:pathLst>
                <a:path w="1609088" h="1561258">
                  <a:moveTo>
                    <a:pt x="1574798" y="21590"/>
                  </a:moveTo>
                  <a:cubicBezTo>
                    <a:pt x="1576068" y="34290"/>
                    <a:pt x="1576068" y="44450"/>
                    <a:pt x="1577338" y="54358"/>
                  </a:cubicBezTo>
                  <a:cubicBezTo>
                    <a:pt x="1579878" y="85391"/>
                    <a:pt x="1581148" y="117572"/>
                    <a:pt x="1583688" y="148605"/>
                  </a:cubicBezTo>
                  <a:cubicBezTo>
                    <a:pt x="1583688" y="193430"/>
                    <a:pt x="1596388" y="1077281"/>
                    <a:pt x="1602738" y="1122106"/>
                  </a:cubicBezTo>
                  <a:cubicBezTo>
                    <a:pt x="1609088" y="1189918"/>
                    <a:pt x="1605278" y="1258879"/>
                    <a:pt x="1605278" y="1326691"/>
                  </a:cubicBezTo>
                  <a:cubicBezTo>
                    <a:pt x="1605278" y="1386457"/>
                    <a:pt x="1606548" y="1441626"/>
                    <a:pt x="1607818" y="1500298"/>
                  </a:cubicBezTo>
                  <a:lnTo>
                    <a:pt x="1607818" y="1559988"/>
                  </a:lnTo>
                  <a:cubicBezTo>
                    <a:pt x="1584958" y="1559988"/>
                    <a:pt x="1564638" y="1561258"/>
                    <a:pt x="1544318" y="1559988"/>
                  </a:cubicBezTo>
                  <a:cubicBezTo>
                    <a:pt x="1467021" y="1554908"/>
                    <a:pt x="1388724" y="1561258"/>
                    <a:pt x="1311614" y="1556178"/>
                  </a:cubicBezTo>
                  <a:cubicBezTo>
                    <a:pt x="1265347" y="1552368"/>
                    <a:pt x="1220267" y="1554908"/>
                    <a:pt x="1174001" y="1552368"/>
                  </a:cubicBezTo>
                  <a:lnTo>
                    <a:pt x="1109940" y="1548558"/>
                  </a:lnTo>
                  <a:cubicBezTo>
                    <a:pt x="1096891" y="1548558"/>
                    <a:pt x="1085028" y="1549828"/>
                    <a:pt x="1071978" y="1549828"/>
                  </a:cubicBezTo>
                  <a:cubicBezTo>
                    <a:pt x="1038761" y="1548558"/>
                    <a:pt x="947415" y="1549828"/>
                    <a:pt x="914198" y="1548558"/>
                  </a:cubicBezTo>
                  <a:cubicBezTo>
                    <a:pt x="890472" y="1547288"/>
                    <a:pt x="415946" y="1556178"/>
                    <a:pt x="392219" y="1554908"/>
                  </a:cubicBezTo>
                  <a:cubicBezTo>
                    <a:pt x="386288" y="1554908"/>
                    <a:pt x="379170" y="1556178"/>
                    <a:pt x="373238" y="1556178"/>
                  </a:cubicBezTo>
                  <a:cubicBezTo>
                    <a:pt x="359003" y="1556178"/>
                    <a:pt x="345953" y="1557448"/>
                    <a:pt x="331717" y="1557448"/>
                  </a:cubicBezTo>
                  <a:cubicBezTo>
                    <a:pt x="296128" y="1557448"/>
                    <a:pt x="261725" y="1556178"/>
                    <a:pt x="226135" y="1554908"/>
                  </a:cubicBezTo>
                  <a:cubicBezTo>
                    <a:pt x="204782" y="1553638"/>
                    <a:pt x="183428" y="1552368"/>
                    <a:pt x="163261" y="1551098"/>
                  </a:cubicBezTo>
                  <a:cubicBezTo>
                    <a:pt x="125298" y="1549828"/>
                    <a:pt x="87336" y="1548558"/>
                    <a:pt x="48188" y="1548558"/>
                  </a:cubicBezTo>
                  <a:cubicBezTo>
                    <a:pt x="38100" y="1548558"/>
                    <a:pt x="29210" y="1548558"/>
                    <a:pt x="19050" y="1547288"/>
                  </a:cubicBezTo>
                  <a:cubicBezTo>
                    <a:pt x="10160" y="1546018"/>
                    <a:pt x="5080" y="1539668"/>
                    <a:pt x="7620" y="1530778"/>
                  </a:cubicBezTo>
                  <a:cubicBezTo>
                    <a:pt x="16510" y="1499093"/>
                    <a:pt x="12700" y="1470360"/>
                    <a:pt x="11430" y="1440476"/>
                  </a:cubicBezTo>
                  <a:cubicBezTo>
                    <a:pt x="10160" y="1379561"/>
                    <a:pt x="6350" y="1319794"/>
                    <a:pt x="7620" y="1258879"/>
                  </a:cubicBezTo>
                  <a:cubicBezTo>
                    <a:pt x="5080" y="1183022"/>
                    <a:pt x="0" y="244001"/>
                    <a:pt x="7620" y="166995"/>
                  </a:cubicBezTo>
                  <a:cubicBezTo>
                    <a:pt x="8890" y="152053"/>
                    <a:pt x="7620" y="135962"/>
                    <a:pt x="8890" y="121020"/>
                  </a:cubicBezTo>
                  <a:cubicBezTo>
                    <a:pt x="10160" y="96884"/>
                    <a:pt x="12700" y="70449"/>
                    <a:pt x="13970" y="44450"/>
                  </a:cubicBezTo>
                  <a:cubicBezTo>
                    <a:pt x="13970" y="41910"/>
                    <a:pt x="15240" y="39370"/>
                    <a:pt x="16510" y="38100"/>
                  </a:cubicBezTo>
                  <a:cubicBezTo>
                    <a:pt x="38100" y="35560"/>
                    <a:pt x="57679" y="30480"/>
                    <a:pt x="76660" y="29210"/>
                  </a:cubicBezTo>
                  <a:cubicBezTo>
                    <a:pt x="108690" y="25400"/>
                    <a:pt x="140721" y="22860"/>
                    <a:pt x="173937" y="20320"/>
                  </a:cubicBezTo>
                  <a:cubicBezTo>
                    <a:pt x="196477" y="17780"/>
                    <a:pt x="219017" y="16510"/>
                    <a:pt x="240371" y="13970"/>
                  </a:cubicBezTo>
                  <a:cubicBezTo>
                    <a:pt x="261725" y="11430"/>
                    <a:pt x="284265" y="8890"/>
                    <a:pt x="305618" y="8890"/>
                  </a:cubicBezTo>
                  <a:cubicBezTo>
                    <a:pt x="329345" y="7620"/>
                    <a:pt x="353071" y="10160"/>
                    <a:pt x="376797" y="8890"/>
                  </a:cubicBezTo>
                  <a:cubicBezTo>
                    <a:pt x="406455" y="8890"/>
                    <a:pt x="943856" y="6350"/>
                    <a:pt x="973514" y="5080"/>
                  </a:cubicBezTo>
                  <a:cubicBezTo>
                    <a:pt x="1001985" y="3810"/>
                    <a:pt x="1030457" y="2540"/>
                    <a:pt x="1060115" y="2540"/>
                  </a:cubicBezTo>
                  <a:cubicBezTo>
                    <a:pt x="1108754" y="1270"/>
                    <a:pt x="1156206" y="0"/>
                    <a:pt x="1204845" y="0"/>
                  </a:cubicBezTo>
                  <a:cubicBezTo>
                    <a:pt x="1225013" y="0"/>
                    <a:pt x="1246366" y="2540"/>
                    <a:pt x="1266534" y="2540"/>
                  </a:cubicBezTo>
                  <a:cubicBezTo>
                    <a:pt x="1322291" y="3810"/>
                    <a:pt x="1379234" y="5080"/>
                    <a:pt x="1434990" y="7620"/>
                  </a:cubicBezTo>
                  <a:cubicBezTo>
                    <a:pt x="1464648" y="8890"/>
                    <a:pt x="1494306" y="12700"/>
                    <a:pt x="1523964" y="16510"/>
                  </a:cubicBezTo>
                  <a:lnTo>
                    <a:pt x="1544318" y="16510"/>
                  </a:lnTo>
                  <a:cubicBezTo>
                    <a:pt x="1555748" y="17780"/>
                    <a:pt x="1564638" y="20320"/>
                    <a:pt x="1574798" y="21590"/>
                  </a:cubicBezTo>
                  <a:close/>
                  <a:moveTo>
                    <a:pt x="1584958" y="1543478"/>
                  </a:moveTo>
                  <a:cubicBezTo>
                    <a:pt x="1586228" y="1526968"/>
                    <a:pt x="1587498" y="1514268"/>
                    <a:pt x="1587498" y="1501568"/>
                  </a:cubicBezTo>
                  <a:cubicBezTo>
                    <a:pt x="1586228" y="1435879"/>
                    <a:pt x="1584958" y="1374963"/>
                    <a:pt x="1584958" y="1309450"/>
                  </a:cubicBezTo>
                  <a:cubicBezTo>
                    <a:pt x="1584958" y="1279567"/>
                    <a:pt x="1587498" y="1249684"/>
                    <a:pt x="1586228" y="1219801"/>
                  </a:cubicBezTo>
                  <a:cubicBezTo>
                    <a:pt x="1586228" y="1192216"/>
                    <a:pt x="1584958" y="1163483"/>
                    <a:pt x="1583688" y="1135898"/>
                  </a:cubicBezTo>
                  <a:cubicBezTo>
                    <a:pt x="1578608" y="1093372"/>
                    <a:pt x="1567178" y="212969"/>
                    <a:pt x="1567178" y="170443"/>
                  </a:cubicBezTo>
                  <a:cubicBezTo>
                    <a:pt x="1564638" y="134813"/>
                    <a:pt x="1562098" y="98033"/>
                    <a:pt x="1559558" y="62404"/>
                  </a:cubicBezTo>
                  <a:cubicBezTo>
                    <a:pt x="1558288" y="44450"/>
                    <a:pt x="1557018" y="43180"/>
                    <a:pt x="1540573" y="41910"/>
                  </a:cubicBezTo>
                  <a:cubicBezTo>
                    <a:pt x="1537014" y="41910"/>
                    <a:pt x="1534641" y="41910"/>
                    <a:pt x="1531082" y="40640"/>
                  </a:cubicBezTo>
                  <a:cubicBezTo>
                    <a:pt x="1501424" y="36830"/>
                    <a:pt x="1470580" y="31750"/>
                    <a:pt x="1440922" y="30480"/>
                  </a:cubicBezTo>
                  <a:cubicBezTo>
                    <a:pt x="1368557" y="26670"/>
                    <a:pt x="1295005" y="25400"/>
                    <a:pt x="1222640" y="22860"/>
                  </a:cubicBezTo>
                  <a:lnTo>
                    <a:pt x="1137225" y="22860"/>
                  </a:lnTo>
                  <a:cubicBezTo>
                    <a:pt x="1099263" y="22860"/>
                    <a:pt x="1061301" y="22860"/>
                    <a:pt x="1024525" y="24130"/>
                  </a:cubicBezTo>
                  <a:cubicBezTo>
                    <a:pt x="992495" y="25400"/>
                    <a:pt x="452721" y="29210"/>
                    <a:pt x="420691" y="29210"/>
                  </a:cubicBezTo>
                  <a:cubicBezTo>
                    <a:pt x="368493" y="29210"/>
                    <a:pt x="316295" y="26670"/>
                    <a:pt x="264097" y="33020"/>
                  </a:cubicBezTo>
                  <a:cubicBezTo>
                    <a:pt x="236812" y="36830"/>
                    <a:pt x="210713" y="36830"/>
                    <a:pt x="184614" y="38100"/>
                  </a:cubicBezTo>
                  <a:cubicBezTo>
                    <a:pt x="139534" y="41910"/>
                    <a:pt x="94454" y="45720"/>
                    <a:pt x="49374" y="50800"/>
                  </a:cubicBezTo>
                  <a:cubicBezTo>
                    <a:pt x="36830" y="50800"/>
                    <a:pt x="34290" y="53209"/>
                    <a:pt x="33020" y="67001"/>
                  </a:cubicBezTo>
                  <a:cubicBezTo>
                    <a:pt x="31750" y="87689"/>
                    <a:pt x="31750" y="108378"/>
                    <a:pt x="30480" y="129066"/>
                  </a:cubicBezTo>
                  <a:cubicBezTo>
                    <a:pt x="29210" y="163547"/>
                    <a:pt x="26670" y="196878"/>
                    <a:pt x="25400" y="231358"/>
                  </a:cubicBezTo>
                  <a:cubicBezTo>
                    <a:pt x="20320" y="268138"/>
                    <a:pt x="26670" y="1166931"/>
                    <a:pt x="29210" y="1203710"/>
                  </a:cubicBezTo>
                  <a:cubicBezTo>
                    <a:pt x="29210" y="1242788"/>
                    <a:pt x="29210" y="1283015"/>
                    <a:pt x="30480" y="1322093"/>
                  </a:cubicBezTo>
                  <a:cubicBezTo>
                    <a:pt x="30480" y="1350827"/>
                    <a:pt x="33020" y="1379561"/>
                    <a:pt x="33020" y="1408295"/>
                  </a:cubicBezTo>
                  <a:cubicBezTo>
                    <a:pt x="33020" y="1439327"/>
                    <a:pt x="33020" y="1470360"/>
                    <a:pt x="31750" y="1501568"/>
                  </a:cubicBezTo>
                  <a:lnTo>
                    <a:pt x="31750" y="1511728"/>
                  </a:lnTo>
                  <a:cubicBezTo>
                    <a:pt x="31750" y="1521888"/>
                    <a:pt x="35560" y="1525698"/>
                    <a:pt x="44450" y="1525698"/>
                  </a:cubicBezTo>
                  <a:cubicBezTo>
                    <a:pt x="60051" y="1525698"/>
                    <a:pt x="76660" y="1526968"/>
                    <a:pt x="92082" y="1526968"/>
                  </a:cubicBezTo>
                  <a:cubicBezTo>
                    <a:pt x="114622" y="1526968"/>
                    <a:pt x="138348" y="1524428"/>
                    <a:pt x="160888" y="1526968"/>
                  </a:cubicBezTo>
                  <a:cubicBezTo>
                    <a:pt x="197664" y="1530778"/>
                    <a:pt x="234439" y="1533318"/>
                    <a:pt x="271215" y="1532048"/>
                  </a:cubicBezTo>
                  <a:cubicBezTo>
                    <a:pt x="294942" y="1530778"/>
                    <a:pt x="317482" y="1533318"/>
                    <a:pt x="341208" y="1533318"/>
                  </a:cubicBezTo>
                  <a:cubicBezTo>
                    <a:pt x="375611" y="1533318"/>
                    <a:pt x="410014" y="1532048"/>
                    <a:pt x="444417" y="1533318"/>
                  </a:cubicBezTo>
                  <a:cubicBezTo>
                    <a:pt x="495429" y="1534588"/>
                    <a:pt x="1055370" y="1524428"/>
                    <a:pt x="1107568" y="1526968"/>
                  </a:cubicBezTo>
                  <a:cubicBezTo>
                    <a:pt x="1130108" y="1528238"/>
                    <a:pt x="1152647" y="1529508"/>
                    <a:pt x="1174001" y="1529508"/>
                  </a:cubicBezTo>
                  <a:cubicBezTo>
                    <a:pt x="1213150" y="1532048"/>
                    <a:pt x="1251112" y="1528238"/>
                    <a:pt x="1290260" y="1532048"/>
                  </a:cubicBezTo>
                  <a:cubicBezTo>
                    <a:pt x="1322291" y="1534588"/>
                    <a:pt x="1354321" y="1534588"/>
                    <a:pt x="1386352" y="1537128"/>
                  </a:cubicBezTo>
                  <a:cubicBezTo>
                    <a:pt x="1433804" y="1540938"/>
                    <a:pt x="1481257" y="1543478"/>
                    <a:pt x="1528709" y="1544748"/>
                  </a:cubicBezTo>
                  <a:cubicBezTo>
                    <a:pt x="1546858" y="1544748"/>
                    <a:pt x="1564638" y="1543478"/>
                    <a:pt x="1584958" y="1543478"/>
                  </a:cubicBezTo>
                  <a:close/>
                </a:path>
              </a:pathLst>
            </a:custGeom>
            <a:solidFill>
              <a:srgbClr val="FFD2BB"/>
            </a:solidFill>
          </p:spPr>
          <p:txBody>
            <a:bodyPr/>
            <a:lstStyle>
              <a:defPPr>
                <a:defRPr lang="en-CO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CO" sz="1200"/>
            </a:p>
          </p:txBody>
        </p:sp>
      </p:grpSp>
      <p:sp>
        <p:nvSpPr>
          <p:cNvPr id="2" name="Subtítulo 8">
            <a:extLst>
              <a:ext uri="{FF2B5EF4-FFF2-40B4-BE49-F238E27FC236}">
                <a16:creationId xmlns:a16="http://schemas.microsoft.com/office/drawing/2014/main" id="{93969819-9F08-F8B1-1923-6E843FAF32A6}"/>
              </a:ext>
            </a:extLst>
          </p:cNvPr>
          <p:cNvSpPr txBox="1">
            <a:spLocks/>
          </p:cNvSpPr>
          <p:nvPr/>
        </p:nvSpPr>
        <p:spPr>
          <a:xfrm>
            <a:off x="774369" y="316206"/>
            <a:ext cx="10764917" cy="1439368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CO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44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Condiciones de Almacenamiento</a:t>
            </a:r>
          </a:p>
          <a:p>
            <a:pPr algn="ctr"/>
            <a:r>
              <a:rPr lang="es-ES" sz="44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Pequeños micro generadores</a:t>
            </a:r>
          </a:p>
        </p:txBody>
      </p:sp>
      <p:sp>
        <p:nvSpPr>
          <p:cNvPr id="3" name="TextBox 81">
            <a:extLst>
              <a:ext uri="{FF2B5EF4-FFF2-40B4-BE49-F238E27FC236}">
                <a16:creationId xmlns:a16="http://schemas.microsoft.com/office/drawing/2014/main" id="{984F6CA7-4AEC-02A4-9E27-0624D879352E}"/>
              </a:ext>
            </a:extLst>
          </p:cNvPr>
          <p:cNvSpPr txBox="1"/>
          <p:nvPr/>
        </p:nvSpPr>
        <p:spPr>
          <a:xfrm rot="1543681">
            <a:off x="642951" y="2997474"/>
            <a:ext cx="79701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3733" b="1">
                <a:solidFill>
                  <a:schemeClr val="tx2"/>
                </a:solidFill>
                <a:latin typeface="Calibri"/>
              </a:rPr>
              <a:t>01.</a:t>
            </a:r>
          </a:p>
        </p:txBody>
      </p:sp>
      <p:sp>
        <p:nvSpPr>
          <p:cNvPr id="4" name="TextBox 81">
            <a:extLst>
              <a:ext uri="{FF2B5EF4-FFF2-40B4-BE49-F238E27FC236}">
                <a16:creationId xmlns:a16="http://schemas.microsoft.com/office/drawing/2014/main" id="{5F01328C-5926-C180-C341-832A95207DE7}"/>
              </a:ext>
            </a:extLst>
          </p:cNvPr>
          <p:cNvSpPr txBox="1"/>
          <p:nvPr/>
        </p:nvSpPr>
        <p:spPr>
          <a:xfrm rot="1543681">
            <a:off x="642950" y="3695101"/>
            <a:ext cx="79701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3733" b="1">
                <a:solidFill>
                  <a:schemeClr val="tx2"/>
                </a:solidFill>
                <a:latin typeface="Calibri"/>
              </a:rPr>
              <a:t>02.</a:t>
            </a:r>
          </a:p>
        </p:txBody>
      </p:sp>
      <p:sp>
        <p:nvSpPr>
          <p:cNvPr id="5" name="TextBox 81">
            <a:extLst>
              <a:ext uri="{FF2B5EF4-FFF2-40B4-BE49-F238E27FC236}">
                <a16:creationId xmlns:a16="http://schemas.microsoft.com/office/drawing/2014/main" id="{AAF54BCA-53BD-B0E7-7DA6-BBF710BFCBE7}"/>
              </a:ext>
            </a:extLst>
          </p:cNvPr>
          <p:cNvSpPr txBox="1"/>
          <p:nvPr/>
        </p:nvSpPr>
        <p:spPr>
          <a:xfrm rot="1543681">
            <a:off x="618506" y="4268793"/>
            <a:ext cx="79701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3733" b="1">
                <a:solidFill>
                  <a:schemeClr val="tx2"/>
                </a:solidFill>
                <a:latin typeface="Calibri"/>
              </a:rPr>
              <a:t>03.</a:t>
            </a:r>
          </a:p>
        </p:txBody>
      </p:sp>
      <p:sp>
        <p:nvSpPr>
          <p:cNvPr id="6" name="TextBox 81">
            <a:extLst>
              <a:ext uri="{FF2B5EF4-FFF2-40B4-BE49-F238E27FC236}">
                <a16:creationId xmlns:a16="http://schemas.microsoft.com/office/drawing/2014/main" id="{BC8BFBDF-6ABC-D742-D88A-72E723408A76}"/>
              </a:ext>
            </a:extLst>
          </p:cNvPr>
          <p:cNvSpPr txBox="1"/>
          <p:nvPr/>
        </p:nvSpPr>
        <p:spPr>
          <a:xfrm rot="1543681">
            <a:off x="614830" y="4888054"/>
            <a:ext cx="79701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3733" b="1">
                <a:solidFill>
                  <a:schemeClr val="tx2"/>
                </a:solidFill>
                <a:latin typeface="Calibri"/>
              </a:rPr>
              <a:t>04</a:t>
            </a:r>
            <a:r>
              <a:rPr lang="fr-FR" sz="3733" b="1">
                <a:solidFill>
                  <a:srgbClr val="0F6FC6"/>
                </a:solidFill>
                <a:latin typeface="Calibri"/>
              </a:rPr>
              <a:t>.</a:t>
            </a:r>
          </a:p>
        </p:txBody>
      </p:sp>
      <p:sp>
        <p:nvSpPr>
          <p:cNvPr id="7" name="TextBox 81">
            <a:extLst>
              <a:ext uri="{FF2B5EF4-FFF2-40B4-BE49-F238E27FC236}">
                <a16:creationId xmlns:a16="http://schemas.microsoft.com/office/drawing/2014/main" id="{E99CE431-AB91-03C9-FDCB-F7A9C5CC73FB}"/>
              </a:ext>
            </a:extLst>
          </p:cNvPr>
          <p:cNvSpPr txBox="1"/>
          <p:nvPr/>
        </p:nvSpPr>
        <p:spPr>
          <a:xfrm rot="1847244">
            <a:off x="553268" y="5442772"/>
            <a:ext cx="79701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3733" b="1">
                <a:solidFill>
                  <a:schemeClr val="tx2"/>
                </a:solidFill>
                <a:latin typeface="Calibri"/>
              </a:rPr>
              <a:t>05.</a:t>
            </a:r>
          </a:p>
        </p:txBody>
      </p:sp>
      <p:sp>
        <p:nvSpPr>
          <p:cNvPr id="22" name="Freeform 23">
            <a:extLst>
              <a:ext uri="{FF2B5EF4-FFF2-40B4-BE49-F238E27FC236}">
                <a16:creationId xmlns:a16="http://schemas.microsoft.com/office/drawing/2014/main" id="{D33A5503-2D8C-3F22-C35C-BC6E009CBD09}"/>
              </a:ext>
            </a:extLst>
          </p:cNvPr>
          <p:cNvSpPr/>
          <p:nvPr/>
        </p:nvSpPr>
        <p:spPr>
          <a:xfrm rot="21043543">
            <a:off x="1083785" y="1991858"/>
            <a:ext cx="462543" cy="1217219"/>
          </a:xfrm>
          <a:custGeom>
            <a:avLst/>
            <a:gdLst/>
            <a:ahLst/>
            <a:cxnLst/>
            <a:rect l="l" t="t" r="r" b="b"/>
            <a:pathLst>
              <a:path w="693815" h="1825828">
                <a:moveTo>
                  <a:pt x="0" y="0"/>
                </a:moveTo>
                <a:lnTo>
                  <a:pt x="693815" y="0"/>
                </a:lnTo>
                <a:lnTo>
                  <a:pt x="693815" y="1825828"/>
                </a:lnTo>
                <a:lnTo>
                  <a:pt x="0" y="18258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>
            <a:defPPr>
              <a:defRPr lang="en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 sz="120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33A1CE5-70FF-99D6-A359-184AF3C74FD3}"/>
              </a:ext>
            </a:extLst>
          </p:cNvPr>
          <p:cNvSpPr txBox="1"/>
          <p:nvPr/>
        </p:nvSpPr>
        <p:spPr>
          <a:xfrm>
            <a:off x="1428300" y="3105525"/>
            <a:ext cx="5878239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es-MX" sz="1867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Definida y aislada de áreas asistenciales y de servicios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C6D85464-CC5F-30F7-D1DC-BEF344B87C3A}"/>
              </a:ext>
            </a:extLst>
          </p:cNvPr>
          <p:cNvSpPr txBox="1"/>
          <p:nvPr/>
        </p:nvSpPr>
        <p:spPr>
          <a:xfrm>
            <a:off x="1428301" y="3819307"/>
            <a:ext cx="5878239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es-MX" sz="1867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Ubicada en área de poca circulación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D4310342-5479-C13F-410A-0860442A1D35}"/>
              </a:ext>
            </a:extLst>
          </p:cNvPr>
          <p:cNvSpPr txBox="1"/>
          <p:nvPr/>
        </p:nvSpPr>
        <p:spPr>
          <a:xfrm>
            <a:off x="1428302" y="4446660"/>
            <a:ext cx="5878239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es-MX" sz="1867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Superficies de fácil limpieza y desinfección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35F2146B-F32A-EEA7-EA96-4FF8860AD3A6}"/>
              </a:ext>
            </a:extLst>
          </p:cNvPr>
          <p:cNvSpPr txBox="1"/>
          <p:nvPr/>
        </p:nvSpPr>
        <p:spPr>
          <a:xfrm>
            <a:off x="1428302" y="4988641"/>
            <a:ext cx="520432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s-ES_tradnl" sz="2000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Medidas que garanticen el almacenamiento seguro según peligrosidad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F45E422B-735D-D19A-F206-7F2A63ABEFF6}"/>
              </a:ext>
            </a:extLst>
          </p:cNvPr>
          <p:cNvSpPr txBox="1"/>
          <p:nvPr/>
        </p:nvSpPr>
        <p:spPr>
          <a:xfrm>
            <a:off x="1464768" y="5535928"/>
            <a:ext cx="4631231" cy="495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s-ES_tradnl" sz="2000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Contar con contenedores etiquetados</a:t>
            </a:r>
          </a:p>
        </p:txBody>
      </p:sp>
      <p:pic>
        <p:nvPicPr>
          <p:cNvPr id="9" name="Imagen 8" descr="Imagen que contiene taza, tabla, caliente, perro&#10;&#10;El contenido generado por IA puede ser incorrecto.">
            <a:extLst>
              <a:ext uri="{FF2B5EF4-FFF2-40B4-BE49-F238E27FC236}">
                <a16:creationId xmlns:a16="http://schemas.microsoft.com/office/drawing/2014/main" id="{FCD7DC76-C8F8-BE14-D368-47D62E2FCF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3324" y="2384612"/>
            <a:ext cx="4217896" cy="283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86666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C8EF4C-3DBB-45F6-73D7-6C84C8793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993D90D-3CC2-7719-0F22-2E01CFA29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68220"/>
            <a:ext cx="10515600" cy="841834"/>
          </a:xfrm>
        </p:spPr>
        <p:txBody>
          <a:bodyPr/>
          <a:lstStyle/>
          <a:p>
            <a:pPr algn="just"/>
            <a:r>
              <a:rPr lang="es-CO" sz="1800" b="0">
                <a:latin typeface="Aptos"/>
              </a:rPr>
              <a:t>4.1.1.3.1.8 Descripción de los procedimientos para la limpieza y desinfección de equipos en desuso, contenedores o recipientes, contenedores de recolección para el movimiento interno, unidades de almacenamiento y otros </a:t>
            </a:r>
            <a:endParaRPr lang="es-CO" sz="1800" b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6DED9CA-782C-1454-42B3-CF323535203E}"/>
              </a:ext>
            </a:extLst>
          </p:cNvPr>
          <p:cNvGraphicFramePr/>
          <p:nvPr/>
        </p:nvGraphicFramePr>
        <p:xfrm>
          <a:off x="982304" y="1499106"/>
          <a:ext cx="5366370" cy="42740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9" name="Tabla 38">
            <a:extLst>
              <a:ext uri="{FF2B5EF4-FFF2-40B4-BE49-F238E27FC236}">
                <a16:creationId xmlns:a16="http://schemas.microsoft.com/office/drawing/2014/main" id="{AC06DB16-0417-AE51-4000-5DFA071D4C79}"/>
              </a:ext>
            </a:extLst>
          </p:cNvPr>
          <p:cNvGraphicFramePr>
            <a:graphicFrameLocks noGrp="1"/>
          </p:cNvGraphicFramePr>
          <p:nvPr/>
        </p:nvGraphicFramePr>
        <p:xfrm>
          <a:off x="564078" y="6175168"/>
          <a:ext cx="841351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3518">
                  <a:extLst>
                    <a:ext uri="{9D8B030D-6E8A-4147-A177-3AD203B41FA5}">
                      <a16:colId xmlns:a16="http://schemas.microsoft.com/office/drawing/2014/main" val="3575315394"/>
                    </a:ext>
                  </a:extLst>
                </a:gridCol>
              </a:tblGrid>
              <a:tr h="19398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/>
                        <a:t>Resolución 591 de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485649"/>
                  </a:ext>
                </a:extLst>
              </a:tr>
            </a:tbl>
          </a:graphicData>
        </a:graphic>
      </p:graphicFrame>
      <p:pic>
        <p:nvPicPr>
          <p:cNvPr id="10" name="Imagen 9" descr="Diagrama&#10;&#10;El contenido generado por IA puede ser incorrecto.">
            <a:extLst>
              <a:ext uri="{FF2B5EF4-FFF2-40B4-BE49-F238E27FC236}">
                <a16:creationId xmlns:a16="http://schemas.microsoft.com/office/drawing/2014/main" id="{B65D5DE7-CB3C-4B37-C262-F23FDF2145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73017" y="1937286"/>
            <a:ext cx="4504460" cy="299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528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00E97-2BFA-14F1-A4DA-3BABB450A0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0696F2-8E2B-CD7B-D208-56F92578E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0952" y="1350496"/>
            <a:ext cx="10515599" cy="537006"/>
          </a:xfrm>
        </p:spPr>
        <p:txBody>
          <a:bodyPr vert="horz" wrap="square" lIns="91440" tIns="45720" rIns="91440" bIns="45720" rtlCol="0" anchor="t">
            <a:spAutoFit/>
          </a:bodyPr>
          <a:lstStyle/>
          <a:p>
            <a:r>
              <a:rPr lang="es-ES"/>
              <a:t>Para los pequeños y micro generadores, el programa de capacitación y socialización deberá incluir como mínimo un cronograma de capacitación, los temas a tratar y las actas de asistencia. </a:t>
            </a:r>
          </a:p>
        </p:txBody>
      </p:sp>
      <p:sp>
        <p:nvSpPr>
          <p:cNvPr id="9" name="Título 8">
            <a:extLst>
              <a:ext uri="{FF2B5EF4-FFF2-40B4-BE49-F238E27FC236}">
                <a16:creationId xmlns:a16="http://schemas.microsoft.com/office/drawing/2014/main" id="{78DF8110-8337-84A5-99FA-8C58FF1DE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0"/>
              <a:t>4.1.1.3.2. Programa de capacitación y socialización</a:t>
            </a:r>
            <a:endParaRPr lang="es-ES"/>
          </a:p>
        </p:txBody>
      </p:sp>
      <p:sp>
        <p:nvSpPr>
          <p:cNvPr id="10" name="Título 3">
            <a:extLst>
              <a:ext uri="{FF2B5EF4-FFF2-40B4-BE49-F238E27FC236}">
                <a16:creationId xmlns:a16="http://schemas.microsoft.com/office/drawing/2014/main" id="{390DF1A6-BA2C-8E97-68E1-EC3700F3F8D3}"/>
              </a:ext>
            </a:extLst>
          </p:cNvPr>
          <p:cNvSpPr>
            <a:spLocks noGrp="1"/>
          </p:cNvSpPr>
          <p:nvPr/>
        </p:nvSpPr>
        <p:spPr>
          <a:xfrm>
            <a:off x="838200" y="636519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CO" sz="3000" b="1" kern="1200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endParaRPr lang="es-ES" b="0">
              <a:latin typeface="Aptos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78816CB-46A0-5FFE-2541-2FEC4EF63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585" y="1992966"/>
            <a:ext cx="7048500" cy="127635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EFADE1F2-2048-09B6-1482-D0C031A5DF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3211" y="3429000"/>
            <a:ext cx="5674659" cy="1792942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39E1E8BF-C30D-3FC4-E22F-3E7E48E539A3}"/>
              </a:ext>
            </a:extLst>
          </p:cNvPr>
          <p:cNvSpPr txBox="1"/>
          <p:nvPr/>
        </p:nvSpPr>
        <p:spPr>
          <a:xfrm>
            <a:off x="3964082" y="5333627"/>
            <a:ext cx="2768996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sz="1000" i="1"/>
              <a:t>Fuente: Resolución 591 de 2024</a:t>
            </a:r>
            <a:endParaRPr lang="es-ES"/>
          </a:p>
        </p:txBody>
      </p:sp>
      <p:graphicFrame>
        <p:nvGraphicFramePr>
          <p:cNvPr id="15" name="Tabla 14">
            <a:extLst>
              <a:ext uri="{FF2B5EF4-FFF2-40B4-BE49-F238E27FC236}">
                <a16:creationId xmlns:a16="http://schemas.microsoft.com/office/drawing/2014/main" id="{2BAD50C8-EF09-57F1-F10C-851604D57FE5}"/>
              </a:ext>
            </a:extLst>
          </p:cNvPr>
          <p:cNvGraphicFramePr>
            <a:graphicFrameLocks noGrp="1"/>
          </p:cNvGraphicFramePr>
          <p:nvPr/>
        </p:nvGraphicFramePr>
        <p:xfrm>
          <a:off x="564078" y="6175168"/>
          <a:ext cx="841351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3518">
                  <a:extLst>
                    <a:ext uri="{9D8B030D-6E8A-4147-A177-3AD203B41FA5}">
                      <a16:colId xmlns:a16="http://schemas.microsoft.com/office/drawing/2014/main" val="3575315394"/>
                    </a:ext>
                  </a:extLst>
                </a:gridCol>
              </a:tblGrid>
              <a:tr h="19398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/>
                        <a:t>Resolución 591 de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485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59513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05851F-B5F1-35BB-20E0-069B966ABE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8">
            <a:extLst>
              <a:ext uri="{FF2B5EF4-FFF2-40B4-BE49-F238E27FC236}">
                <a16:creationId xmlns:a16="http://schemas.microsoft.com/office/drawing/2014/main" id="{D12A4758-5019-ECED-4600-B770047AF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0">
                <a:latin typeface="Aptos"/>
              </a:rPr>
              <a:t>4.1.1.3.3. Plan de contingencias para el manejo de residuos </a:t>
            </a:r>
            <a:endParaRPr lang="es-ES"/>
          </a:p>
        </p:txBody>
      </p:sp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93D0FFBE-5C37-CC5E-FC0E-AA9A3C4F62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17021"/>
            <a:ext cx="5157787" cy="366713"/>
          </a:xfrm>
        </p:spPr>
        <p:txBody>
          <a:bodyPr>
            <a:normAutofit fontScale="85000" lnSpcReduction="20000"/>
          </a:bodyPr>
          <a:lstStyle/>
          <a:p>
            <a:r>
              <a:rPr lang="es-ES"/>
              <a:t>Contingencias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270EB02-EFE0-DCA0-E95C-9156550F2C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2564" y="2187669"/>
            <a:ext cx="5157787" cy="3321166"/>
          </a:xfrm>
        </p:spPr>
        <p:txBody>
          <a:bodyPr vert="horz" wrap="square" lIns="91440" tIns="45720" rIns="91440" bIns="45720" rtlCol="0" anchor="t">
            <a:spAutoFit/>
          </a:bodyPr>
          <a:lstStyle/>
          <a:p>
            <a:pPr algn="just">
              <a:buFont typeface="Wingdings" panose="020B0604020202020204" pitchFamily="34" charset="0"/>
              <a:buChar char="ü"/>
            </a:pPr>
            <a:r>
              <a:rPr lang="es-ES" sz="1400">
                <a:ea typeface="+mn-lt"/>
                <a:cs typeface="+mn-lt"/>
              </a:rPr>
              <a:t>Incendios en las áreas de almacenamiento de residuos. Inundación en las áreas de almacenamiento de residuos. (en los casos que aplique) </a:t>
            </a:r>
            <a:endParaRPr lang="es-ES">
              <a:ea typeface="+mn-lt"/>
              <a:cs typeface="+mn-lt"/>
            </a:endParaRPr>
          </a:p>
          <a:p>
            <a:pPr algn="just">
              <a:buFont typeface="Wingdings" panose="020B0604020202020204" pitchFamily="34" charset="0"/>
              <a:buChar char="ü"/>
            </a:pPr>
            <a:r>
              <a:rPr lang="es-ES" sz="1400">
                <a:ea typeface="+mn-lt"/>
                <a:cs typeface="+mn-lt"/>
              </a:rPr>
              <a:t>Interrupción del suministro de agua para las actividades de limpieza y desinfección dentro del marco de la gestión interna de residuos. </a:t>
            </a:r>
            <a:endParaRPr lang="es-ES">
              <a:ea typeface="+mn-lt"/>
              <a:cs typeface="+mn-lt"/>
            </a:endParaRPr>
          </a:p>
          <a:p>
            <a:pPr algn="just">
              <a:buFont typeface="Wingdings" panose="020B0604020202020204" pitchFamily="34" charset="0"/>
              <a:buChar char="ü"/>
            </a:pPr>
            <a:r>
              <a:rPr lang="es-ES" sz="1400">
                <a:ea typeface="+mn-lt"/>
                <a:cs typeface="+mn-lt"/>
              </a:rPr>
              <a:t>Interrupción del suministro de energía en las unidades de almacenamiento de residuos y sistemas de refrigeración.</a:t>
            </a:r>
            <a:endParaRPr lang="es-ES">
              <a:ea typeface="+mn-lt"/>
              <a:cs typeface="+mn-lt"/>
            </a:endParaRPr>
          </a:p>
          <a:p>
            <a:pPr algn="just">
              <a:buFont typeface="Wingdings" panose="020B0604020202020204" pitchFamily="34" charset="0"/>
              <a:buChar char="ü"/>
            </a:pPr>
            <a:r>
              <a:rPr lang="es-ES" sz="1400">
                <a:ea typeface="+mn-lt"/>
                <a:cs typeface="+mn-lt"/>
              </a:rPr>
              <a:t>Derrame de residuos con características, corrosivas, reactivas, explosivas, tóxicas, inflamables y con riesgo biológico o infeccioso, según lo evidenciado en el diagnóstico. Interrupción temporal del servicio de recolección </a:t>
            </a:r>
            <a:endParaRPr lang="es-ES">
              <a:ea typeface="+mn-lt"/>
              <a:cs typeface="+mn-lt"/>
            </a:endParaRPr>
          </a:p>
          <a:p>
            <a:pPr algn="just">
              <a:buFont typeface="Wingdings" panose="020B0604020202020204" pitchFamily="34" charset="0"/>
              <a:buChar char="ü"/>
            </a:pPr>
            <a:r>
              <a:rPr lang="es-ES" sz="1400">
                <a:ea typeface="+mn-lt"/>
                <a:cs typeface="+mn-lt"/>
              </a:rPr>
              <a:t>Alteración de las condiciones operativas que incrementen la generación de residuos</a:t>
            </a:r>
            <a:endParaRPr lang="es-ES"/>
          </a:p>
        </p:txBody>
      </p:sp>
      <p:sp>
        <p:nvSpPr>
          <p:cNvPr id="10" name="Título 3">
            <a:extLst>
              <a:ext uri="{FF2B5EF4-FFF2-40B4-BE49-F238E27FC236}">
                <a16:creationId xmlns:a16="http://schemas.microsoft.com/office/drawing/2014/main" id="{5E43D8F5-A6FC-2FA8-78A6-9977833DAF8A}"/>
              </a:ext>
            </a:extLst>
          </p:cNvPr>
          <p:cNvSpPr>
            <a:spLocks noGrp="1"/>
          </p:cNvSpPr>
          <p:nvPr/>
        </p:nvSpPr>
        <p:spPr>
          <a:xfrm>
            <a:off x="838200" y="636519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CO" sz="3000" b="1" kern="1200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endParaRPr lang="es-ES" b="0">
              <a:latin typeface="Aptos"/>
            </a:endParaRPr>
          </a:p>
        </p:txBody>
      </p:sp>
      <p:pic>
        <p:nvPicPr>
          <p:cNvPr id="7" name="Imagen 6" descr="Imagen que contiene Texto&#10;&#10;El contenido generado por IA puede ser incorrecto.">
            <a:extLst>
              <a:ext uri="{FF2B5EF4-FFF2-40B4-BE49-F238E27FC236}">
                <a16:creationId xmlns:a16="http://schemas.microsoft.com/office/drawing/2014/main" id="{28964126-E00F-32F7-481D-9170239F14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2688" y="1719823"/>
            <a:ext cx="2191871" cy="2037790"/>
          </a:xfrm>
          <a:prstGeom prst="rect">
            <a:avLst/>
          </a:prstGeom>
        </p:spPr>
      </p:pic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AB60FD5B-DA2F-EC2B-A48A-EEBB964E329A}"/>
              </a:ext>
            </a:extLst>
          </p:cNvPr>
          <p:cNvGraphicFramePr>
            <a:graphicFrameLocks noGrp="1"/>
          </p:cNvGraphicFramePr>
          <p:nvPr/>
        </p:nvGraphicFramePr>
        <p:xfrm>
          <a:off x="564078" y="6175168"/>
          <a:ext cx="841351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3518">
                  <a:extLst>
                    <a:ext uri="{9D8B030D-6E8A-4147-A177-3AD203B41FA5}">
                      <a16:colId xmlns:a16="http://schemas.microsoft.com/office/drawing/2014/main" val="3575315394"/>
                    </a:ext>
                  </a:extLst>
                </a:gridCol>
              </a:tblGrid>
              <a:tr h="19398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/>
                        <a:t>Resolución 591 de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485649"/>
                  </a:ext>
                </a:extLst>
              </a:tr>
            </a:tbl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5FBF63E5-2343-2671-2C23-7AF3F2FEBF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1219" y="3758355"/>
            <a:ext cx="2480706" cy="1656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23121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23BC2-B7B9-957A-C1D7-7D257BFF6D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8">
            <a:extLst>
              <a:ext uri="{FF2B5EF4-FFF2-40B4-BE49-F238E27FC236}">
                <a16:creationId xmlns:a16="http://schemas.microsoft.com/office/drawing/2014/main" id="{9C05E61B-7C1B-0580-EF62-00251A5AE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0">
                <a:latin typeface="Aptos"/>
              </a:rPr>
              <a:t>4.1.1.3.4. Seguridad y Salud en el Trabajo</a:t>
            </a:r>
            <a:endParaRPr lang="es-ES"/>
          </a:p>
        </p:txBody>
      </p:sp>
      <p:sp>
        <p:nvSpPr>
          <p:cNvPr id="10" name="Título 3">
            <a:extLst>
              <a:ext uri="{FF2B5EF4-FFF2-40B4-BE49-F238E27FC236}">
                <a16:creationId xmlns:a16="http://schemas.microsoft.com/office/drawing/2014/main" id="{D9D00449-3785-A8BB-FB31-035978F47DF9}"/>
              </a:ext>
            </a:extLst>
          </p:cNvPr>
          <p:cNvSpPr>
            <a:spLocks noGrp="1"/>
          </p:cNvSpPr>
          <p:nvPr/>
        </p:nvSpPr>
        <p:spPr>
          <a:xfrm>
            <a:off x="838200" y="636519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CO" sz="3000" b="1" kern="1200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endParaRPr lang="es-ES" b="0">
              <a:latin typeface="Aptos"/>
            </a:endParaRPr>
          </a:p>
        </p:txBody>
      </p:sp>
      <p:graphicFrame>
        <p:nvGraphicFramePr>
          <p:cNvPr id="20" name="Tabla 19">
            <a:extLst>
              <a:ext uri="{FF2B5EF4-FFF2-40B4-BE49-F238E27FC236}">
                <a16:creationId xmlns:a16="http://schemas.microsoft.com/office/drawing/2014/main" id="{C8D408B7-9F45-D463-9C5E-72E42D79173F}"/>
              </a:ext>
            </a:extLst>
          </p:cNvPr>
          <p:cNvGraphicFramePr>
            <a:graphicFrameLocks noGrp="1"/>
          </p:cNvGraphicFramePr>
          <p:nvPr/>
        </p:nvGraphicFramePr>
        <p:xfrm>
          <a:off x="1228164" y="1712258"/>
          <a:ext cx="3621843" cy="23077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843">
                  <a:extLst>
                    <a:ext uri="{9D8B030D-6E8A-4147-A177-3AD203B41FA5}">
                      <a16:colId xmlns:a16="http://schemas.microsoft.com/office/drawing/2014/main" val="1691946050"/>
                    </a:ext>
                  </a:extLst>
                </a:gridCol>
              </a:tblGrid>
              <a:tr h="2307709">
                <a:tc>
                  <a:txBody>
                    <a:bodyPr/>
                    <a:lstStyle/>
                    <a:p>
                      <a:pPr marL="285750" marR="0" lvl="0" indent="-285750" algn="just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endParaRPr lang="es-ES" sz="1800" b="0" i="0" u="none" strike="noStrike" noProof="0">
                        <a:solidFill>
                          <a:srgbClr val="333333"/>
                        </a:solidFill>
                        <a:latin typeface="Aptos"/>
                      </a:endParaRPr>
                    </a:p>
                    <a:p>
                      <a:pPr marL="285750" marR="0" lvl="0" indent="-285750" algn="just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s-ES" sz="1800" b="0" i="0" u="none" strike="noStrike" noProof="0">
                          <a:solidFill>
                            <a:srgbClr val="333333"/>
                          </a:solidFill>
                          <a:latin typeface="Aptos"/>
                        </a:rPr>
                        <a:t>En el marco de los SG SST, las actividades sujetas deberán dar cumplimiento a lo establecido en el Decreto 1072 de 2015 y la Resolución 312 de 2019</a:t>
                      </a:r>
                      <a:endParaRPr lang="es-ES"/>
                    </a:p>
                    <a:p>
                      <a:pPr lvl="0">
                        <a:buNone/>
                      </a:pPr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340293"/>
                  </a:ext>
                </a:extLst>
              </a:tr>
            </a:tbl>
          </a:graphicData>
        </a:graphic>
      </p:graphicFrame>
      <p:graphicFrame>
        <p:nvGraphicFramePr>
          <p:cNvPr id="21" name="Tabla 20">
            <a:extLst>
              <a:ext uri="{FF2B5EF4-FFF2-40B4-BE49-F238E27FC236}">
                <a16:creationId xmlns:a16="http://schemas.microsoft.com/office/drawing/2014/main" id="{A757C09F-19A7-95B7-46EA-D6019DFAF79E}"/>
              </a:ext>
            </a:extLst>
          </p:cNvPr>
          <p:cNvGraphicFramePr>
            <a:graphicFrameLocks noGrp="1"/>
          </p:cNvGraphicFramePr>
          <p:nvPr/>
        </p:nvGraphicFramePr>
        <p:xfrm>
          <a:off x="6589058" y="1757082"/>
          <a:ext cx="3710891" cy="2256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0891">
                  <a:extLst>
                    <a:ext uri="{9D8B030D-6E8A-4147-A177-3AD203B41FA5}">
                      <a16:colId xmlns:a16="http://schemas.microsoft.com/office/drawing/2014/main" val="1691946050"/>
                    </a:ext>
                  </a:extLst>
                </a:gridCol>
              </a:tblGrid>
              <a:tr h="2256371">
                <a:tc>
                  <a:txBody>
                    <a:bodyPr/>
                    <a:lstStyle/>
                    <a:p>
                      <a:pPr marL="285750" marR="0" lvl="0" indent="-285750" algn="just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endParaRPr lang="es-CO" sz="1800" b="0" i="0" u="none" strike="noStrike" noProof="0">
                        <a:solidFill>
                          <a:srgbClr val="333333"/>
                        </a:solidFill>
                        <a:latin typeface="Aptos"/>
                      </a:endParaRPr>
                    </a:p>
                    <a:p>
                      <a:pPr marL="285750" marR="0" lvl="0" indent="-285750" algn="just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s-CO" sz="1800" b="0" i="0" u="none" strike="noStrike" noProof="0">
                          <a:solidFill>
                            <a:srgbClr val="333333"/>
                          </a:solidFill>
                          <a:latin typeface="Aptos"/>
                        </a:rPr>
                        <a:t>Con el fin de garantizar la promoción, prevención y disminución de los peligros y accidentes a los que se ven expuestos quienes realizan el manejo y gestión de residuos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340293"/>
                  </a:ext>
                </a:extLst>
              </a:tr>
            </a:tbl>
          </a:graphicData>
        </a:graphic>
      </p:graphicFrame>
      <p:sp>
        <p:nvSpPr>
          <p:cNvPr id="22" name="Flecha: a la derecha 21">
            <a:extLst>
              <a:ext uri="{FF2B5EF4-FFF2-40B4-BE49-F238E27FC236}">
                <a16:creationId xmlns:a16="http://schemas.microsoft.com/office/drawing/2014/main" id="{5E3B6097-8A89-C9B2-9E04-5FCD0089D511}"/>
              </a:ext>
            </a:extLst>
          </p:cNvPr>
          <p:cNvSpPr/>
          <p:nvPr/>
        </p:nvSpPr>
        <p:spPr>
          <a:xfrm>
            <a:off x="4973801" y="2561135"/>
            <a:ext cx="1417904" cy="549345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accent4">
                  <a:lumMod val="49000"/>
                </a:schemeClr>
              </a:solidFill>
            </a:endParaRPr>
          </a:p>
        </p:txBody>
      </p:sp>
      <p:graphicFrame>
        <p:nvGraphicFramePr>
          <p:cNvPr id="24" name="Tabla 23">
            <a:extLst>
              <a:ext uri="{FF2B5EF4-FFF2-40B4-BE49-F238E27FC236}">
                <a16:creationId xmlns:a16="http://schemas.microsoft.com/office/drawing/2014/main" id="{87CFB5A4-5926-356E-50F3-698313FB23AD}"/>
              </a:ext>
            </a:extLst>
          </p:cNvPr>
          <p:cNvGraphicFramePr>
            <a:graphicFrameLocks noGrp="1"/>
          </p:cNvGraphicFramePr>
          <p:nvPr/>
        </p:nvGraphicFramePr>
        <p:xfrm>
          <a:off x="564078" y="6175168"/>
          <a:ext cx="841351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3518">
                  <a:extLst>
                    <a:ext uri="{9D8B030D-6E8A-4147-A177-3AD203B41FA5}">
                      <a16:colId xmlns:a16="http://schemas.microsoft.com/office/drawing/2014/main" val="3575315394"/>
                    </a:ext>
                  </a:extLst>
                </a:gridCol>
              </a:tblGrid>
              <a:tr h="19398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/>
                        <a:t>Resolución 591 de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485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95541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232C45-A29A-C044-12F6-C148A0ECA9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3">
            <a:extLst>
              <a:ext uri="{FF2B5EF4-FFF2-40B4-BE49-F238E27FC236}">
                <a16:creationId xmlns:a16="http://schemas.microsoft.com/office/drawing/2014/main" id="{3EF14B7D-7E03-F8B5-05BE-4AE89AC835EE}"/>
              </a:ext>
            </a:extLst>
          </p:cNvPr>
          <p:cNvSpPr>
            <a:spLocks noGrp="1"/>
          </p:cNvSpPr>
          <p:nvPr/>
        </p:nvSpPr>
        <p:spPr>
          <a:xfrm>
            <a:off x="838200" y="636519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CO" sz="3000" b="1" kern="1200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endParaRPr lang="es-ES" b="0">
              <a:latin typeface="Aptos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A1AF36C-D8E6-31A4-923F-325BB46E7638}"/>
              </a:ext>
            </a:extLst>
          </p:cNvPr>
          <p:cNvSpPr txBox="1"/>
          <p:nvPr/>
        </p:nvSpPr>
        <p:spPr>
          <a:xfrm>
            <a:off x="4080623" y="4759885"/>
            <a:ext cx="2768996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sz="1000" i="1"/>
              <a:t>Fuente: Resolución 591 de 2024</a:t>
            </a:r>
            <a:endParaRPr lang="es-ES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A2F40BE6-EDCA-C820-58A7-21DC08E74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6519"/>
            <a:ext cx="10515600" cy="1091646"/>
          </a:xfrm>
        </p:spPr>
        <p:txBody>
          <a:bodyPr/>
          <a:lstStyle/>
          <a:p>
            <a:r>
              <a:rPr lang="es-ES" sz="2400" b="0">
                <a:latin typeface="Aptos"/>
              </a:rPr>
              <a:t>4.1.1.3.5. Cronograma de actividades para la implementación del Plan de Gestión Integral de Residuos Generados en la Atención en Salud y Otras Actividades </a:t>
            </a:r>
            <a:endParaRPr lang="es-ES" sz="2400">
              <a:latin typeface="Aptos"/>
            </a:endParaRPr>
          </a:p>
        </p:txBody>
      </p:sp>
      <p:pic>
        <p:nvPicPr>
          <p:cNvPr id="5" name="Imagen 4" descr="Tabla&#10;&#10;El contenido generado por IA puede ser incorrecto.">
            <a:extLst>
              <a:ext uri="{FF2B5EF4-FFF2-40B4-BE49-F238E27FC236}">
                <a16:creationId xmlns:a16="http://schemas.microsoft.com/office/drawing/2014/main" id="{E307901B-A504-225A-FB99-D3F3E48DFC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887" y="2157132"/>
            <a:ext cx="8553450" cy="2041711"/>
          </a:xfrm>
          <a:prstGeom prst="rect">
            <a:avLst/>
          </a:prstGeom>
        </p:spPr>
      </p:pic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EF6EBFC1-C7D7-9839-A77E-90886D714E90}"/>
              </a:ext>
            </a:extLst>
          </p:cNvPr>
          <p:cNvGraphicFramePr>
            <a:graphicFrameLocks noGrp="1"/>
          </p:cNvGraphicFramePr>
          <p:nvPr/>
        </p:nvGraphicFramePr>
        <p:xfrm>
          <a:off x="564078" y="6175168"/>
          <a:ext cx="841351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3518">
                  <a:extLst>
                    <a:ext uri="{9D8B030D-6E8A-4147-A177-3AD203B41FA5}">
                      <a16:colId xmlns:a16="http://schemas.microsoft.com/office/drawing/2014/main" val="3575315394"/>
                    </a:ext>
                  </a:extLst>
                </a:gridCol>
              </a:tblGrid>
              <a:tr h="19398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/>
                        <a:t>Resolución 591 de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485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3943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980C53-5BB6-8403-FD04-6D3F4E5170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15" name="Subtítulo 14">
            <a:extLst>
              <a:ext uri="{FF2B5EF4-FFF2-40B4-BE49-F238E27FC236}">
                <a16:creationId xmlns:a16="http://schemas.microsoft.com/office/drawing/2014/main" id="{1DBC88B0-D733-3746-9050-E820E0DE42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Marcador de posición de imagen 3" descr="Vista aérea de una ciudad desde lo alto de un edificio&#10;&#10;Descripción generada automáticamente con confianza media">
            <a:extLst>
              <a:ext uri="{FF2B5EF4-FFF2-40B4-BE49-F238E27FC236}">
                <a16:creationId xmlns:a16="http://schemas.microsoft.com/office/drawing/2014/main" id="{6AA64C44-DC63-B106-10BA-2BF3C3CA731F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4" r="3354"/>
          <a:stretch>
            <a:fillRect/>
          </a:stretch>
        </p:blipFill>
        <p:spPr>
          <a:xfrm>
            <a:off x="0" y="-1588"/>
            <a:ext cx="12192000" cy="6858001"/>
          </a:xfrm>
          <a:custGeom>
            <a:avLst/>
            <a:gdLst>
              <a:gd name="connsiteX0" fmla="*/ 0 w 3702740"/>
              <a:gd name="connsiteY0" fmla="*/ 0 h 6858001"/>
              <a:gd name="connsiteX1" fmla="*/ 3702740 w 3702740"/>
              <a:gd name="connsiteY1" fmla="*/ 0 h 6858001"/>
              <a:gd name="connsiteX2" fmla="*/ 3702740 w 3702740"/>
              <a:gd name="connsiteY2" fmla="*/ 6858001 h 6858001"/>
              <a:gd name="connsiteX3" fmla="*/ 0 w 3702740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2740" h="6858001">
                <a:moveTo>
                  <a:pt x="0" y="0"/>
                </a:moveTo>
                <a:lnTo>
                  <a:pt x="3702740" y="0"/>
                </a:lnTo>
                <a:lnTo>
                  <a:pt x="3702740" y="6858001"/>
                </a:lnTo>
                <a:lnTo>
                  <a:pt x="0" y="6858001"/>
                </a:lnTo>
                <a:close/>
              </a:path>
            </a:pathLst>
          </a:cu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44FAAE9-BB71-5311-5AC3-6601875B1F13}"/>
              </a:ext>
            </a:extLst>
          </p:cNvPr>
          <p:cNvSpPr>
            <a:spLocks/>
          </p:cNvSpPr>
          <p:nvPr/>
        </p:nvSpPr>
        <p:spPr bwMode="auto">
          <a:xfrm flipV="1">
            <a:off x="0" y="1587"/>
            <a:ext cx="8377288" cy="6856411"/>
          </a:xfrm>
          <a:custGeom>
            <a:avLst/>
            <a:gdLst>
              <a:gd name="connsiteX0" fmla="*/ 0 w 8374017"/>
              <a:gd name="connsiteY0" fmla="*/ 0 h 6846888"/>
              <a:gd name="connsiteX1" fmla="*/ 2432050 w 8374017"/>
              <a:gd name="connsiteY1" fmla="*/ 0 h 6846888"/>
              <a:gd name="connsiteX2" fmla="*/ 2667001 w 8374017"/>
              <a:gd name="connsiteY2" fmla="*/ 0 h 6846888"/>
              <a:gd name="connsiteX3" fmla="*/ 2671969 w 8374017"/>
              <a:gd name="connsiteY3" fmla="*/ 0 h 6846888"/>
              <a:gd name="connsiteX4" fmla="*/ 2683452 w 8374017"/>
              <a:gd name="connsiteY4" fmla="*/ 0 h 6846888"/>
              <a:gd name="connsiteX5" fmla="*/ 2683766 w 8374017"/>
              <a:gd name="connsiteY5" fmla="*/ 0 h 6846888"/>
              <a:gd name="connsiteX6" fmla="*/ 2706740 w 8374017"/>
              <a:gd name="connsiteY6" fmla="*/ 0 h 6846888"/>
              <a:gd name="connsiteX7" fmla="*/ 2744616 w 8374017"/>
              <a:gd name="connsiteY7" fmla="*/ 0 h 6846888"/>
              <a:gd name="connsiteX8" fmla="*/ 2801119 w 8374017"/>
              <a:gd name="connsiteY8" fmla="*/ 0 h 6846888"/>
              <a:gd name="connsiteX9" fmla="*/ 2879976 w 8374017"/>
              <a:gd name="connsiteY9" fmla="*/ 0 h 6846888"/>
              <a:gd name="connsiteX10" fmla="*/ 2951608 w 8374017"/>
              <a:gd name="connsiteY10" fmla="*/ 0 h 6846888"/>
              <a:gd name="connsiteX11" fmla="*/ 2984911 w 8374017"/>
              <a:gd name="connsiteY11" fmla="*/ 0 h 6846888"/>
              <a:gd name="connsiteX12" fmla="*/ 5210281 w 8374017"/>
              <a:gd name="connsiteY12" fmla="*/ 0 h 6846888"/>
              <a:gd name="connsiteX13" fmla="*/ 7636178 w 8374017"/>
              <a:gd name="connsiteY13" fmla="*/ 2296950 h 6846888"/>
              <a:gd name="connsiteX14" fmla="*/ 8139244 w 8374017"/>
              <a:gd name="connsiteY14" fmla="*/ 6846888 h 6846888"/>
              <a:gd name="connsiteX15" fmla="*/ 4012820 w 8374017"/>
              <a:gd name="connsiteY15" fmla="*/ 6846888 h 6846888"/>
              <a:gd name="connsiteX16" fmla="*/ 3984980 w 8374017"/>
              <a:gd name="connsiteY16" fmla="*/ 6846888 h 6846888"/>
              <a:gd name="connsiteX17" fmla="*/ 3651277 w 8374017"/>
              <a:gd name="connsiteY17" fmla="*/ 6846888 h 6846888"/>
              <a:gd name="connsiteX18" fmla="*/ 3600469 w 8374017"/>
              <a:gd name="connsiteY18" fmla="*/ 6846888 h 6846888"/>
              <a:gd name="connsiteX19" fmla="*/ 3574539 w 8374017"/>
              <a:gd name="connsiteY19" fmla="*/ 6846888 h 6846888"/>
              <a:gd name="connsiteX20" fmla="*/ 0 w 8374017"/>
              <a:gd name="connsiteY20" fmla="*/ 6846888 h 684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374017" h="6846888">
                <a:moveTo>
                  <a:pt x="0" y="0"/>
                </a:moveTo>
                <a:cubicBezTo>
                  <a:pt x="0" y="0"/>
                  <a:pt x="0" y="0"/>
                  <a:pt x="2432050" y="0"/>
                </a:cubicBezTo>
                <a:lnTo>
                  <a:pt x="2667001" y="0"/>
                </a:lnTo>
                <a:lnTo>
                  <a:pt x="2671969" y="0"/>
                </a:lnTo>
                <a:lnTo>
                  <a:pt x="2683452" y="0"/>
                </a:lnTo>
                <a:lnTo>
                  <a:pt x="2683766" y="0"/>
                </a:lnTo>
                <a:lnTo>
                  <a:pt x="2706740" y="0"/>
                </a:lnTo>
                <a:lnTo>
                  <a:pt x="2744616" y="0"/>
                </a:lnTo>
                <a:lnTo>
                  <a:pt x="2801119" y="0"/>
                </a:lnTo>
                <a:lnTo>
                  <a:pt x="2879976" y="0"/>
                </a:lnTo>
                <a:lnTo>
                  <a:pt x="2951608" y="0"/>
                </a:lnTo>
                <a:lnTo>
                  <a:pt x="2984911" y="0"/>
                </a:lnTo>
                <a:cubicBezTo>
                  <a:pt x="3302821" y="0"/>
                  <a:pt x="3938641" y="0"/>
                  <a:pt x="5210281" y="0"/>
                </a:cubicBezTo>
                <a:cubicBezTo>
                  <a:pt x="5836319" y="313221"/>
                  <a:pt x="6937475" y="1093524"/>
                  <a:pt x="7636178" y="2296950"/>
                </a:cubicBezTo>
                <a:cubicBezTo>
                  <a:pt x="8782051" y="4390581"/>
                  <a:pt x="8290164" y="6357825"/>
                  <a:pt x="8139244" y="6846888"/>
                </a:cubicBezTo>
                <a:cubicBezTo>
                  <a:pt x="8139244" y="6846888"/>
                  <a:pt x="8139244" y="6846888"/>
                  <a:pt x="4012820" y="6846888"/>
                </a:cubicBezTo>
                <a:lnTo>
                  <a:pt x="3984980" y="6846888"/>
                </a:lnTo>
                <a:cubicBezTo>
                  <a:pt x="3984980" y="6846888"/>
                  <a:pt x="3984980" y="6846888"/>
                  <a:pt x="3651277" y="6846888"/>
                </a:cubicBezTo>
                <a:lnTo>
                  <a:pt x="3600469" y="6846888"/>
                </a:lnTo>
                <a:lnTo>
                  <a:pt x="3574539" y="6846888"/>
                </a:lnTo>
                <a:cubicBezTo>
                  <a:pt x="3109374" y="6846888"/>
                  <a:pt x="2117021" y="6846888"/>
                  <a:pt x="0" y="6846888"/>
                </a:cubicBezTo>
                <a:close/>
              </a:path>
            </a:pathLst>
          </a:custGeom>
          <a:solidFill>
            <a:schemeClr val="accent4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6" name="Freeform 9">
            <a:extLst>
              <a:ext uri="{FF2B5EF4-FFF2-40B4-BE49-F238E27FC236}">
                <a16:creationId xmlns:a16="http://schemas.microsoft.com/office/drawing/2014/main" id="{524845E7-6CAC-33F8-D760-E60E25954517}"/>
              </a:ext>
            </a:extLst>
          </p:cNvPr>
          <p:cNvSpPr>
            <a:spLocks/>
          </p:cNvSpPr>
          <p:nvPr/>
        </p:nvSpPr>
        <p:spPr bwMode="auto">
          <a:xfrm flipH="1">
            <a:off x="0" y="0"/>
            <a:ext cx="2982351" cy="2246983"/>
          </a:xfrm>
          <a:custGeom>
            <a:avLst/>
            <a:gdLst>
              <a:gd name="T0" fmla="*/ 43 w 923"/>
              <a:gd name="T1" fmla="*/ 961 h 991"/>
              <a:gd name="T2" fmla="*/ 164 w 923"/>
              <a:gd name="T3" fmla="*/ 949 h 991"/>
              <a:gd name="T4" fmla="*/ 923 w 923"/>
              <a:gd name="T5" fmla="*/ 0 h 991"/>
              <a:gd name="T6" fmla="*/ 701 w 923"/>
              <a:gd name="T7" fmla="*/ 0 h 991"/>
              <a:gd name="T8" fmla="*/ 31 w 923"/>
              <a:gd name="T9" fmla="*/ 839 h 991"/>
              <a:gd name="T10" fmla="*/ 43 w 923"/>
              <a:gd name="T11" fmla="*/ 961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23" h="991">
                <a:moveTo>
                  <a:pt x="43" y="961"/>
                </a:moveTo>
                <a:cubicBezTo>
                  <a:pt x="80" y="991"/>
                  <a:pt x="134" y="986"/>
                  <a:pt x="164" y="949"/>
                </a:cubicBezTo>
                <a:cubicBezTo>
                  <a:pt x="923" y="0"/>
                  <a:pt x="923" y="0"/>
                  <a:pt x="923" y="0"/>
                </a:cubicBezTo>
                <a:cubicBezTo>
                  <a:pt x="701" y="0"/>
                  <a:pt x="701" y="0"/>
                  <a:pt x="701" y="0"/>
                </a:cubicBezTo>
                <a:cubicBezTo>
                  <a:pt x="31" y="839"/>
                  <a:pt x="31" y="839"/>
                  <a:pt x="31" y="839"/>
                </a:cubicBezTo>
                <a:cubicBezTo>
                  <a:pt x="0" y="876"/>
                  <a:pt x="6" y="930"/>
                  <a:pt x="43" y="961"/>
                </a:cubicBezTo>
                <a:close/>
              </a:path>
            </a:pathLst>
          </a:custGeom>
          <a:gradFill>
            <a:gsLst>
              <a:gs pos="20000">
                <a:schemeClr val="bg1">
                  <a:alpha val="0"/>
                </a:schemeClr>
              </a:gs>
              <a:gs pos="100000">
                <a:schemeClr val="accent2">
                  <a:alpha val="80000"/>
                </a:schemeClr>
              </a:gs>
            </a:gsLst>
            <a:lin ang="189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CFD624A3-9390-3F48-157B-9C8A2118870D}"/>
              </a:ext>
            </a:extLst>
          </p:cNvPr>
          <p:cNvSpPr>
            <a:spLocks/>
          </p:cNvSpPr>
          <p:nvPr/>
        </p:nvSpPr>
        <p:spPr bwMode="auto">
          <a:xfrm flipV="1">
            <a:off x="8120060" y="2398870"/>
            <a:ext cx="4071940" cy="4457542"/>
          </a:xfrm>
          <a:custGeom>
            <a:avLst/>
            <a:gdLst>
              <a:gd name="T0" fmla="*/ 0 w 728"/>
              <a:gd name="T1" fmla="*/ 493 h 810"/>
              <a:gd name="T2" fmla="*/ 2 w 728"/>
              <a:gd name="T3" fmla="*/ 496 h 810"/>
              <a:gd name="T4" fmla="*/ 91 w 728"/>
              <a:gd name="T5" fmla="*/ 810 h 810"/>
              <a:gd name="T6" fmla="*/ 364 w 728"/>
              <a:gd name="T7" fmla="*/ 439 h 810"/>
              <a:gd name="T8" fmla="*/ 728 w 728"/>
              <a:gd name="T9" fmla="*/ 330 h 810"/>
              <a:gd name="T10" fmla="*/ 728 w 728"/>
              <a:gd name="T11" fmla="*/ 0 h 810"/>
              <a:gd name="T12" fmla="*/ 343 w 728"/>
              <a:gd name="T13" fmla="*/ 0 h 810"/>
              <a:gd name="T14" fmla="*/ 0 w 728"/>
              <a:gd name="T15" fmla="*/ 493 h 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8" h="810">
                <a:moveTo>
                  <a:pt x="0" y="493"/>
                </a:moveTo>
                <a:cubicBezTo>
                  <a:pt x="0" y="494"/>
                  <a:pt x="1" y="495"/>
                  <a:pt x="2" y="496"/>
                </a:cubicBezTo>
                <a:cubicBezTo>
                  <a:pt x="54" y="600"/>
                  <a:pt x="80" y="709"/>
                  <a:pt x="91" y="810"/>
                </a:cubicBezTo>
                <a:cubicBezTo>
                  <a:pt x="111" y="746"/>
                  <a:pt x="184" y="552"/>
                  <a:pt x="364" y="439"/>
                </a:cubicBezTo>
                <a:cubicBezTo>
                  <a:pt x="500" y="357"/>
                  <a:pt x="643" y="335"/>
                  <a:pt x="728" y="330"/>
                </a:cubicBezTo>
                <a:cubicBezTo>
                  <a:pt x="728" y="0"/>
                  <a:pt x="728" y="0"/>
                  <a:pt x="728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95" y="151"/>
                  <a:pt x="19" y="407"/>
                  <a:pt x="0" y="49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50000"/>
                </a:schemeClr>
              </a:gs>
              <a:gs pos="90000">
                <a:schemeClr val="accent3"/>
              </a:gs>
            </a:gsLst>
            <a:lin ang="108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BA73478D-3B6D-8795-65F1-97D3CAE95E1D}"/>
              </a:ext>
            </a:extLst>
          </p:cNvPr>
          <p:cNvSpPr>
            <a:spLocks/>
          </p:cNvSpPr>
          <p:nvPr/>
        </p:nvSpPr>
        <p:spPr bwMode="auto">
          <a:xfrm flipV="1">
            <a:off x="5307499" y="4142777"/>
            <a:ext cx="4731010" cy="2715220"/>
          </a:xfrm>
          <a:custGeom>
            <a:avLst/>
            <a:gdLst>
              <a:gd name="T0" fmla="*/ 503 w 846"/>
              <a:gd name="T1" fmla="*/ 493 h 493"/>
              <a:gd name="T2" fmla="*/ 846 w 846"/>
              <a:gd name="T3" fmla="*/ 0 h 493"/>
              <a:gd name="T4" fmla="*/ 0 w 846"/>
              <a:gd name="T5" fmla="*/ 0 h 493"/>
              <a:gd name="T6" fmla="*/ 503 w 846"/>
              <a:gd name="T7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6" h="493">
                <a:moveTo>
                  <a:pt x="503" y="493"/>
                </a:moveTo>
                <a:cubicBezTo>
                  <a:pt x="522" y="407"/>
                  <a:pt x="598" y="151"/>
                  <a:pt x="846" y="0"/>
                </a:cubicBezTo>
                <a:cubicBezTo>
                  <a:pt x="0" y="0"/>
                  <a:pt x="0" y="0"/>
                  <a:pt x="0" y="0"/>
                </a:cubicBezTo>
                <a:cubicBezTo>
                  <a:pt x="119" y="58"/>
                  <a:pt x="361" y="217"/>
                  <a:pt x="503" y="49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D2F9838-ABAC-4623-B69E-7A13188E2035}"/>
              </a:ext>
            </a:extLst>
          </p:cNvPr>
          <p:cNvCxnSpPr>
            <a:cxnSpLocks/>
          </p:cNvCxnSpPr>
          <p:nvPr/>
        </p:nvCxnSpPr>
        <p:spPr>
          <a:xfrm flipH="1">
            <a:off x="3535737" y="6576435"/>
            <a:ext cx="1362009" cy="0"/>
          </a:xfrm>
          <a:prstGeom prst="line">
            <a:avLst/>
          </a:prstGeom>
          <a:ln w="101600" cap="rnd">
            <a:gradFill flip="none" rotWithShape="1">
              <a:gsLst>
                <a:gs pos="0">
                  <a:schemeClr val="accent4">
                    <a:alpha val="10000"/>
                  </a:schemeClr>
                </a:gs>
                <a:gs pos="9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9">
            <a:extLst>
              <a:ext uri="{FF2B5EF4-FFF2-40B4-BE49-F238E27FC236}">
                <a16:creationId xmlns:a16="http://schemas.microsoft.com/office/drawing/2014/main" id="{FE47172B-16D5-FB8F-18FB-FF379AFD4947}"/>
              </a:ext>
            </a:extLst>
          </p:cNvPr>
          <p:cNvSpPr>
            <a:spLocks/>
          </p:cNvSpPr>
          <p:nvPr/>
        </p:nvSpPr>
        <p:spPr bwMode="auto">
          <a:xfrm flipV="1">
            <a:off x="5212211" y="-1"/>
            <a:ext cx="3573270" cy="6856413"/>
          </a:xfrm>
          <a:custGeom>
            <a:avLst/>
            <a:gdLst>
              <a:gd name="T0" fmla="*/ 434 w 639"/>
              <a:gd name="T1" fmla="*/ 418 h 1246"/>
              <a:gd name="T2" fmla="*/ 524 w 639"/>
              <a:gd name="T3" fmla="*/ 1246 h 1246"/>
              <a:gd name="T4" fmla="*/ 573 w 639"/>
              <a:gd name="T5" fmla="*/ 1246 h 1246"/>
              <a:gd name="T6" fmla="*/ 611 w 639"/>
              <a:gd name="T7" fmla="*/ 810 h 1246"/>
              <a:gd name="T8" fmla="*/ 522 w 639"/>
              <a:gd name="T9" fmla="*/ 496 h 1246"/>
              <a:gd name="T10" fmla="*/ 520 w 639"/>
              <a:gd name="T11" fmla="*/ 493 h 1246"/>
              <a:gd name="T12" fmla="*/ 17 w 639"/>
              <a:gd name="T13" fmla="*/ 0 h 1246"/>
              <a:gd name="T14" fmla="*/ 0 w 639"/>
              <a:gd name="T15" fmla="*/ 0 h 1246"/>
              <a:gd name="T16" fmla="*/ 434 w 639"/>
              <a:gd name="T17" fmla="*/ 418 h 1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9" h="1246">
                <a:moveTo>
                  <a:pt x="434" y="418"/>
                </a:moveTo>
                <a:cubicBezTo>
                  <a:pt x="639" y="799"/>
                  <a:pt x="551" y="1157"/>
                  <a:pt x="524" y="1246"/>
                </a:cubicBezTo>
                <a:cubicBezTo>
                  <a:pt x="573" y="1246"/>
                  <a:pt x="573" y="1246"/>
                  <a:pt x="573" y="1246"/>
                </a:cubicBezTo>
                <a:cubicBezTo>
                  <a:pt x="589" y="1192"/>
                  <a:pt x="632" y="1015"/>
                  <a:pt x="611" y="810"/>
                </a:cubicBezTo>
                <a:cubicBezTo>
                  <a:pt x="600" y="709"/>
                  <a:pt x="574" y="600"/>
                  <a:pt x="522" y="496"/>
                </a:cubicBezTo>
                <a:cubicBezTo>
                  <a:pt x="521" y="495"/>
                  <a:pt x="520" y="494"/>
                  <a:pt x="520" y="493"/>
                </a:cubicBezTo>
                <a:cubicBezTo>
                  <a:pt x="378" y="217"/>
                  <a:pt x="136" y="58"/>
                  <a:pt x="17" y="0"/>
                </a:cubicBezTo>
                <a:cubicBezTo>
                  <a:pt x="0" y="0"/>
                  <a:pt x="0" y="0"/>
                  <a:pt x="0" y="0"/>
                </a:cubicBezTo>
                <a:cubicBezTo>
                  <a:pt x="112" y="57"/>
                  <a:pt x="309" y="199"/>
                  <a:pt x="434" y="4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2700000" algn="tl" rotWithShape="0">
              <a:schemeClr val="accent4">
                <a:alpha val="35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2DF1509-D4C0-98A1-EAC5-0728E0641C15}"/>
              </a:ext>
            </a:extLst>
          </p:cNvPr>
          <p:cNvSpPr>
            <a:spLocks/>
          </p:cNvSpPr>
          <p:nvPr/>
        </p:nvSpPr>
        <p:spPr bwMode="auto">
          <a:xfrm flipV="1">
            <a:off x="5833167" y="0"/>
            <a:ext cx="2371064" cy="4819996"/>
          </a:xfrm>
          <a:custGeom>
            <a:avLst/>
            <a:gdLst>
              <a:gd name="T0" fmla="*/ 189 w 424"/>
              <a:gd name="T1" fmla="*/ 0 h 876"/>
              <a:gd name="T2" fmla="*/ 0 w 424"/>
              <a:gd name="T3" fmla="*/ 876 h 876"/>
              <a:gd name="T4" fmla="*/ 243 w 424"/>
              <a:gd name="T5" fmla="*/ 876 h 876"/>
              <a:gd name="T6" fmla="*/ 189 w 424"/>
              <a:gd name="T7" fmla="*/ 0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4" h="876">
                <a:moveTo>
                  <a:pt x="189" y="0"/>
                </a:moveTo>
                <a:cubicBezTo>
                  <a:pt x="189" y="0"/>
                  <a:pt x="318" y="392"/>
                  <a:pt x="0" y="876"/>
                </a:cubicBezTo>
                <a:cubicBezTo>
                  <a:pt x="243" y="876"/>
                  <a:pt x="243" y="876"/>
                  <a:pt x="243" y="876"/>
                </a:cubicBezTo>
                <a:cubicBezTo>
                  <a:pt x="289" y="755"/>
                  <a:pt x="424" y="326"/>
                  <a:pt x="189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50D9217-CED6-0C3B-27F4-9C009825D0A5}"/>
              </a:ext>
            </a:extLst>
          </p:cNvPr>
          <p:cNvSpPr txBox="1"/>
          <p:nvPr/>
        </p:nvSpPr>
        <p:spPr>
          <a:xfrm>
            <a:off x="199461" y="2786250"/>
            <a:ext cx="7978365" cy="175432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5400" b="1" err="1">
                <a:solidFill>
                  <a:schemeClr val="bg1"/>
                </a:solidFill>
                <a:latin typeface="+mj-lt"/>
                <a:cs typeface="Arial"/>
              </a:rPr>
              <a:t>Estandar</a:t>
            </a:r>
            <a:r>
              <a:rPr lang="es-CO" sz="5400" b="1">
                <a:solidFill>
                  <a:schemeClr val="bg1"/>
                </a:solidFill>
                <a:latin typeface="+mj-lt"/>
                <a:cs typeface="Arial"/>
              </a:rPr>
              <a:t> 2.</a:t>
            </a:r>
            <a:endParaRPr lang="es-CO" sz="5400">
              <a:solidFill>
                <a:schemeClr val="bg1"/>
              </a:solidFill>
              <a:latin typeface="+mj-lt"/>
              <a:cs typeface="Arial"/>
            </a:endParaRPr>
          </a:p>
          <a:p>
            <a:r>
              <a:rPr lang="es-CO" sz="5400" b="1">
                <a:solidFill>
                  <a:schemeClr val="bg1"/>
                </a:solidFill>
                <a:latin typeface="+mj-lt"/>
                <a:cs typeface="Arial"/>
              </a:rPr>
              <a:t>INFRAESTRUCTURA</a:t>
            </a:r>
            <a:endParaRPr lang="es-CO" sz="540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9" name="Imagen 8" descr="Texto&#10;&#10;Descripción generada automáticamente con confianza media">
            <a:extLst>
              <a:ext uri="{FF2B5EF4-FFF2-40B4-BE49-F238E27FC236}">
                <a16:creationId xmlns:a16="http://schemas.microsoft.com/office/drawing/2014/main" id="{25CDD737-8FB7-99CA-12D8-3ED49602D4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3797" y="5959804"/>
            <a:ext cx="1984313" cy="72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13309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F8EBF-8436-D87B-BA3A-0E22F801F5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3">
            <a:extLst>
              <a:ext uri="{FF2B5EF4-FFF2-40B4-BE49-F238E27FC236}">
                <a16:creationId xmlns:a16="http://schemas.microsoft.com/office/drawing/2014/main" id="{E47D2F17-D3E9-75C7-E25A-E339E65FD40C}"/>
              </a:ext>
            </a:extLst>
          </p:cNvPr>
          <p:cNvSpPr>
            <a:spLocks noGrp="1"/>
          </p:cNvSpPr>
          <p:nvPr/>
        </p:nvSpPr>
        <p:spPr>
          <a:xfrm>
            <a:off x="838200" y="636519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CO" sz="3000" b="1" kern="1200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endParaRPr lang="es-ES" b="0">
              <a:latin typeface="Aptos"/>
            </a:endParaRP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4EE6EBFE-A9EB-0928-2D67-E461A95E0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6519"/>
            <a:ext cx="10515600" cy="1091646"/>
          </a:xfrm>
        </p:spPr>
        <p:txBody>
          <a:bodyPr/>
          <a:lstStyle/>
          <a:p>
            <a:r>
              <a:rPr lang="es-ES" sz="2400" b="0">
                <a:latin typeface="Aptos"/>
              </a:rPr>
              <a:t>4.1.1.3.6. Tratamiento interno de residuos con riesgo biológico o infeccioso (aplica para aquellos casos en que el generador realice esta actividad en sus instalaciones)</a:t>
            </a:r>
            <a:endParaRPr lang="es-ES"/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D34CD6A7-9AA2-9600-D4DF-A3D9E5A81DB3}"/>
              </a:ext>
            </a:extLst>
          </p:cNvPr>
          <p:cNvGraphicFramePr>
            <a:graphicFrameLocks noGrp="1"/>
          </p:cNvGraphicFramePr>
          <p:nvPr/>
        </p:nvGraphicFramePr>
        <p:xfrm>
          <a:off x="564078" y="6175168"/>
          <a:ext cx="841351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3518">
                  <a:extLst>
                    <a:ext uri="{9D8B030D-6E8A-4147-A177-3AD203B41FA5}">
                      <a16:colId xmlns:a16="http://schemas.microsoft.com/office/drawing/2014/main" val="3575315394"/>
                    </a:ext>
                  </a:extLst>
                </a:gridCol>
              </a:tblGrid>
              <a:tr h="19398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/>
                        <a:t>Resolución 591 de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485649"/>
                  </a:ext>
                </a:extLst>
              </a:tr>
            </a:tbl>
          </a:graphicData>
        </a:graphic>
      </p:graphicFrame>
      <p:pic>
        <p:nvPicPr>
          <p:cNvPr id="6" name="Imagen 5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7021B01D-CC92-54CC-404C-615F223D6C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2018" y="1713098"/>
            <a:ext cx="6889378" cy="370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41578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099C00-27FB-2E43-EED7-3745CAA5D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3">
            <a:extLst>
              <a:ext uri="{FF2B5EF4-FFF2-40B4-BE49-F238E27FC236}">
                <a16:creationId xmlns:a16="http://schemas.microsoft.com/office/drawing/2014/main" id="{348A5E7E-C6EF-856F-457A-9446FE485202}"/>
              </a:ext>
            </a:extLst>
          </p:cNvPr>
          <p:cNvSpPr>
            <a:spLocks noGrp="1"/>
          </p:cNvSpPr>
          <p:nvPr/>
        </p:nvSpPr>
        <p:spPr>
          <a:xfrm>
            <a:off x="838200" y="636519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CO" sz="3000" b="1" kern="1200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endParaRPr lang="es-ES" b="0">
              <a:latin typeface="Aptos"/>
            </a:endParaRP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2C91F876-64AC-22F1-5C4E-238E70B80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6519"/>
            <a:ext cx="10515600" cy="1091646"/>
          </a:xfrm>
        </p:spPr>
        <p:txBody>
          <a:bodyPr/>
          <a:lstStyle/>
          <a:p>
            <a:r>
              <a:rPr lang="es-ES" sz="2400" b="0">
                <a:latin typeface="Aptos"/>
              </a:rPr>
              <a:t>4.1.1.3.7. Estrategia para la recepción de residuos cortopunzantes generados por pacientes que requieran en la atención de patologías crónicas, cuidados paliativos o atención ambulatorias el uso de elementos cortopunzantes. </a:t>
            </a:r>
            <a:endParaRPr lang="es-ES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698D210A-AE09-4C0C-D5CF-F7B0B3CDE535}"/>
              </a:ext>
            </a:extLst>
          </p:cNvPr>
          <p:cNvSpPr txBox="1"/>
          <p:nvPr/>
        </p:nvSpPr>
        <p:spPr>
          <a:xfrm>
            <a:off x="1909948" y="1845623"/>
            <a:ext cx="8698674" cy="39703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just">
              <a:buFont typeface="Arial"/>
              <a:buChar char="•"/>
            </a:pPr>
            <a:r>
              <a:rPr lang="es-CO"/>
              <a:t>Identificar los pacientes que sean atendidos rutinariamente por el establecimiento y las patologías que requieran el uso continuo de jeringas, lancetas entre otros para su tratamiento.</a:t>
            </a:r>
            <a:endParaRPr lang="en-US"/>
          </a:p>
          <a:p>
            <a:pPr marL="285750" indent="-285750" algn="just">
              <a:buFont typeface="Arial"/>
              <a:buChar char="•"/>
            </a:pPr>
            <a:r>
              <a:rPr lang="es-CO"/>
              <a:t> Suministro de los recipientes para la segregación de los residuos cortopunzantes (recipientes de paredes rígidas). </a:t>
            </a:r>
          </a:p>
          <a:p>
            <a:pPr marL="285750" indent="-285750" algn="just">
              <a:buFont typeface="Arial"/>
              <a:buChar char="•"/>
            </a:pPr>
            <a:r>
              <a:rPr lang="es-CO"/>
              <a:t>Recibir los residuos cortopunzantes que sean entregados por sus pacientes. </a:t>
            </a:r>
          </a:p>
          <a:p>
            <a:pPr marL="285750" indent="-285750" algn="just">
              <a:buFont typeface="Arial"/>
              <a:buChar char="•"/>
            </a:pPr>
            <a:r>
              <a:rPr lang="es-CO"/>
              <a:t>Informar a los pacientes las condiciones en que se recibirán los residuos cortopunzantes. </a:t>
            </a:r>
          </a:p>
          <a:p>
            <a:pPr marL="285750" indent="-285750" algn="just">
              <a:buFont typeface="Arial"/>
              <a:buChar char="•"/>
            </a:pPr>
            <a:r>
              <a:rPr lang="es-CO"/>
              <a:t>Mantener información sobre los residuos cortopunzantes recibidos. Gestionar los residuos cortopunzantes de acuerdo con las disposiciones establecidas en el presente Manual. </a:t>
            </a:r>
          </a:p>
          <a:p>
            <a:pPr marL="285750" indent="-285750" algn="just">
              <a:buFont typeface="Arial"/>
              <a:buChar char="•"/>
            </a:pPr>
            <a:r>
              <a:rPr lang="es-CO"/>
              <a:t>Información, educación y comunicación a los pacientes sobre el manejo y disposición segura de los residuos cortopunzantes. </a:t>
            </a:r>
          </a:p>
          <a:p>
            <a:pPr marL="285750" indent="-285750" algn="ctr">
              <a:buFont typeface="Arial"/>
              <a:buChar char="•"/>
            </a:pPr>
            <a:endParaRPr lang="es-ES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206373A9-D809-0702-7DA0-4962720207E1}"/>
              </a:ext>
            </a:extLst>
          </p:cNvPr>
          <p:cNvGraphicFramePr>
            <a:graphicFrameLocks noGrp="1"/>
          </p:cNvGraphicFramePr>
          <p:nvPr/>
        </p:nvGraphicFramePr>
        <p:xfrm>
          <a:off x="564078" y="6175168"/>
          <a:ext cx="841351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3518">
                  <a:extLst>
                    <a:ext uri="{9D8B030D-6E8A-4147-A177-3AD203B41FA5}">
                      <a16:colId xmlns:a16="http://schemas.microsoft.com/office/drawing/2014/main" val="3575315394"/>
                    </a:ext>
                  </a:extLst>
                </a:gridCol>
              </a:tblGrid>
              <a:tr h="19398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/>
                        <a:t>Resolución 591 de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485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990638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DF2844-AC9F-8864-50AE-CA65A2D9D4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D59894B-97D8-7682-9D11-5CCE37DE3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6519"/>
            <a:ext cx="5052951" cy="1091646"/>
          </a:xfrm>
        </p:spPr>
        <p:txBody>
          <a:bodyPr/>
          <a:lstStyle/>
          <a:p>
            <a:pPr algn="ctr"/>
            <a:r>
              <a:rPr lang="es-CO" sz="2400" b="0">
                <a:latin typeface="Aptos"/>
              </a:rPr>
              <a:t>4.1.2. Etapa de implementación</a:t>
            </a:r>
            <a:r>
              <a:rPr lang="en-US" sz="2400" b="0">
                <a:latin typeface="Aptos"/>
              </a:rPr>
              <a:t> </a:t>
            </a:r>
            <a:br>
              <a:rPr lang="en-US" sz="2400" b="0">
                <a:latin typeface="Aptos"/>
              </a:rPr>
            </a:br>
            <a:br>
              <a:rPr lang="en-US" sz="2400" b="0">
                <a:latin typeface="Aptos"/>
              </a:rPr>
            </a:br>
            <a:endParaRPr lang="en-US" sz="2400" b="0">
              <a:latin typeface="Aptos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84177D-C9BC-695A-98C4-6C8480A1AB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endParaRPr lang="en-US"/>
          </a:p>
          <a:p>
            <a:pPr marL="0" indent="0" algn="just">
              <a:buNone/>
            </a:pPr>
            <a:endParaRPr lang="en-CO"/>
          </a:p>
          <a:p>
            <a:pPr marL="0" indent="0" algn="just">
              <a:buNone/>
            </a:pPr>
            <a:endParaRPr lang="en-CO"/>
          </a:p>
          <a:p>
            <a:pPr marL="0" indent="0" algn="just">
              <a:buNone/>
            </a:pPr>
            <a:endParaRPr lang="en-US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DB4A373-FBA8-AEE8-7B42-274193C9230F}"/>
              </a:ext>
            </a:extLst>
          </p:cNvPr>
          <p:cNvSpPr txBox="1"/>
          <p:nvPr/>
        </p:nvSpPr>
        <p:spPr>
          <a:xfrm>
            <a:off x="554183" y="2023754"/>
            <a:ext cx="4769923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CO"/>
              <a:t>El generador es el responsable de la implementación de la gestión interna del Plan de Gestión Integral de Residuos Generados en la Atención en Salud y Otras Actividades de conformidad con lo dispuesto en el numeral 4.1.1 del presente Manual. </a:t>
            </a:r>
          </a:p>
          <a:p>
            <a:pPr algn="ctr"/>
            <a:endParaRPr lang="es-ES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D0E00074-F370-8973-1150-35A93B5E5F87}"/>
              </a:ext>
            </a:extLst>
          </p:cNvPr>
          <p:cNvSpPr txBox="1"/>
          <p:nvPr/>
        </p:nvSpPr>
        <p:spPr>
          <a:xfrm>
            <a:off x="5937662" y="618506"/>
            <a:ext cx="6105896" cy="11079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2400">
                <a:solidFill>
                  <a:srgbClr val="38A9CA"/>
                </a:solidFill>
                <a:latin typeface="Aptos"/>
              </a:rPr>
              <a:t>4.1.3</a:t>
            </a:r>
            <a:r>
              <a:rPr lang="es-CO" sz="2400" b="0" i="0" u="none" strike="noStrike" baseline="0">
                <a:solidFill>
                  <a:srgbClr val="38A9CA"/>
                </a:solidFill>
                <a:latin typeface="Aptos"/>
              </a:rPr>
              <a:t>. Etapa de </a:t>
            </a:r>
            <a:r>
              <a:rPr lang="es-CO" sz="2400">
                <a:solidFill>
                  <a:srgbClr val="38A9CA"/>
                </a:solidFill>
                <a:latin typeface="Aptos"/>
              </a:rPr>
              <a:t>seguimiento</a:t>
            </a:r>
            <a:r>
              <a:rPr lang="es-CO" sz="2400" b="0" i="0" u="none" strike="noStrike" baseline="0">
                <a:solidFill>
                  <a:srgbClr val="38A9CA"/>
                </a:solidFill>
                <a:latin typeface="Aptos"/>
              </a:rPr>
              <a:t> </a:t>
            </a:r>
            <a:r>
              <a:rPr lang="es-CO" sz="2400" b="0" i="0">
                <a:solidFill>
                  <a:srgbClr val="000000"/>
                </a:solidFill>
                <a:latin typeface="Aptos"/>
                <a:ea typeface="Aptos"/>
                <a:cs typeface="Aptos"/>
              </a:rPr>
              <a:t>​</a:t>
            </a:r>
            <a:br>
              <a:rPr sz="2400" b="0" i="0">
                <a:latin typeface="Aptos"/>
                <a:ea typeface="Aptos"/>
                <a:cs typeface="Aptos"/>
              </a:rPr>
            </a:br>
            <a:r>
              <a:rPr sz="2400" b="0" i="0">
                <a:solidFill>
                  <a:srgbClr val="000000"/>
                </a:solidFill>
                <a:latin typeface="Aptos"/>
                <a:ea typeface="Aptos"/>
                <a:cs typeface="Aptos"/>
              </a:rPr>
              <a:t>​</a:t>
            </a:r>
            <a:endParaRPr lang="es-ES"/>
          </a:p>
          <a:p>
            <a:pPr algn="ctr"/>
            <a:endParaRPr lang="es-ES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A8165908-7ACD-EADF-57F2-8CAEB389A7F7}"/>
              </a:ext>
            </a:extLst>
          </p:cNvPr>
          <p:cNvSpPr txBox="1"/>
          <p:nvPr/>
        </p:nvSpPr>
        <p:spPr>
          <a:xfrm>
            <a:off x="5888182" y="1815935"/>
            <a:ext cx="6096000" cy="31393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just">
              <a:buFont typeface="Arial"/>
              <a:buChar char="•"/>
            </a:pPr>
            <a:r>
              <a:rPr lang="es-CO"/>
              <a:t>Mediante auditorías internas llevarán a cabo la revisión de cada una de las actividades definidas, con el fin de verificar su cumplimiento</a:t>
            </a:r>
          </a:p>
          <a:p>
            <a:pPr marL="285750" indent="-285750" algn="just">
              <a:buFont typeface="Arial"/>
              <a:buChar char="•"/>
            </a:pPr>
            <a:r>
              <a:rPr lang="es-CO">
                <a:ea typeface="+mn-lt"/>
                <a:cs typeface="+mn-lt"/>
              </a:rPr>
              <a:t>Las auditorias deben incluir la descripción de las frecuencias, responsables, metodologías, formatos, jornadas de socialización de resultados y demás elementos requeridos para su implementación</a:t>
            </a:r>
          </a:p>
          <a:p>
            <a:pPr marL="285750" indent="-285750" algn="just">
              <a:buFont typeface="Arial"/>
              <a:buChar char="•"/>
            </a:pPr>
            <a:r>
              <a:rPr lang="es-CO">
                <a:ea typeface="+mn-lt"/>
                <a:cs typeface="+mn-lt"/>
              </a:rPr>
              <a:t>Los resultados obtenidos, los soportes, las acciones correctivas y de mejoramiento continuo que surjan de estas, deben consolidarse en un documento de resultados</a:t>
            </a:r>
            <a:endParaRPr lang="es-CO"/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96AE8126-5726-3523-7FEC-9587CDEB998A}"/>
              </a:ext>
            </a:extLst>
          </p:cNvPr>
          <p:cNvGraphicFramePr>
            <a:graphicFrameLocks noGrp="1"/>
          </p:cNvGraphicFramePr>
          <p:nvPr/>
        </p:nvGraphicFramePr>
        <p:xfrm>
          <a:off x="564078" y="6175168"/>
          <a:ext cx="841351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3518">
                  <a:extLst>
                    <a:ext uri="{9D8B030D-6E8A-4147-A177-3AD203B41FA5}">
                      <a16:colId xmlns:a16="http://schemas.microsoft.com/office/drawing/2014/main" val="3575315394"/>
                    </a:ext>
                  </a:extLst>
                </a:gridCol>
              </a:tblGrid>
              <a:tr h="19398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/>
                        <a:t>Resolución 591 de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485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570951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3897F-D5DE-B044-516D-932515C566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5E79CF4-CD19-B415-6CD8-33E4586A4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41134"/>
            <a:ext cx="9449105" cy="1081877"/>
          </a:xfrm>
        </p:spPr>
        <p:txBody>
          <a:bodyPr/>
          <a:lstStyle/>
          <a:p>
            <a:pPr algn="ctr"/>
            <a:r>
              <a:rPr lang="en-US" sz="2400" b="0">
                <a:latin typeface="Aptos"/>
              </a:rPr>
              <a:t>4.1.3.2.</a:t>
            </a:r>
            <a:r>
              <a:rPr lang="es-CO" sz="2400" b="0">
                <a:latin typeface="Aptos"/>
              </a:rPr>
              <a:t> Información disponible a la autoridad sanitaria </a:t>
            </a:r>
            <a:br>
              <a:rPr lang="en-US" sz="2400" b="0">
                <a:latin typeface="Aptos"/>
              </a:rPr>
            </a:br>
            <a:endParaRPr lang="en-US" sz="2400" b="0">
              <a:latin typeface="Aptos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49B4EA-359C-0E1C-02BA-27E6B2C4B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endParaRPr lang="en-US"/>
          </a:p>
          <a:p>
            <a:pPr marL="0" indent="0" algn="just">
              <a:buNone/>
            </a:pPr>
            <a:endParaRPr lang="en-CO"/>
          </a:p>
          <a:p>
            <a:pPr marL="0" indent="0" algn="just">
              <a:buNone/>
            </a:pPr>
            <a:endParaRPr lang="en-CO"/>
          </a:p>
          <a:p>
            <a:pPr marL="0" indent="0" algn="just">
              <a:buNone/>
            </a:pPr>
            <a:endParaRPr lang="en-US"/>
          </a:p>
        </p:txBody>
      </p:sp>
      <p:pic>
        <p:nvPicPr>
          <p:cNvPr id="2" name="Imagen 1" descr="Tabla&#10;&#10;El contenido generado por IA puede ser incorrecto.">
            <a:extLst>
              <a:ext uri="{FF2B5EF4-FFF2-40B4-BE49-F238E27FC236}">
                <a16:creationId xmlns:a16="http://schemas.microsoft.com/office/drawing/2014/main" id="{21E205E2-1B10-752A-8564-90A3E1E63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140" y="1204132"/>
            <a:ext cx="5220261" cy="1766609"/>
          </a:xfrm>
          <a:prstGeom prst="rect">
            <a:avLst/>
          </a:prstGeom>
        </p:spPr>
      </p:pic>
      <p:pic>
        <p:nvPicPr>
          <p:cNvPr id="6" name="Imagen 5" descr="Tabla&#10;&#10;El contenido generado por IA puede ser incorrecto.">
            <a:extLst>
              <a:ext uri="{FF2B5EF4-FFF2-40B4-BE49-F238E27FC236}">
                <a16:creationId xmlns:a16="http://schemas.microsoft.com/office/drawing/2014/main" id="{6F2388A9-8EBB-FEC1-5641-81C5D70F384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8078" b="-250"/>
          <a:stretch>
            <a:fillRect/>
          </a:stretch>
        </p:blipFill>
        <p:spPr>
          <a:xfrm>
            <a:off x="7408769" y="1400455"/>
            <a:ext cx="3470375" cy="421846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7" name="Imagen 6" descr="Gráfico&#10;&#10;El contenido generado por IA puede ser incorrecto.">
            <a:extLst>
              <a:ext uri="{FF2B5EF4-FFF2-40B4-BE49-F238E27FC236}">
                <a16:creationId xmlns:a16="http://schemas.microsoft.com/office/drawing/2014/main" id="{EE81CB54-1B6C-4FB9-0379-26AD34C02B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702" y="3222048"/>
            <a:ext cx="6496050" cy="2847975"/>
          </a:xfrm>
          <a:prstGeom prst="rect">
            <a:avLst/>
          </a:prstGeom>
        </p:spPr>
      </p:pic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5BA12893-50DA-223B-D3A2-63441BBCF9C2}"/>
              </a:ext>
            </a:extLst>
          </p:cNvPr>
          <p:cNvGraphicFramePr>
            <a:graphicFrameLocks noGrp="1"/>
          </p:cNvGraphicFramePr>
          <p:nvPr/>
        </p:nvGraphicFramePr>
        <p:xfrm>
          <a:off x="564078" y="6175168"/>
          <a:ext cx="841351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3518">
                  <a:extLst>
                    <a:ext uri="{9D8B030D-6E8A-4147-A177-3AD203B41FA5}">
                      <a16:colId xmlns:a16="http://schemas.microsoft.com/office/drawing/2014/main" val="3575315394"/>
                    </a:ext>
                  </a:extLst>
                </a:gridCol>
              </a:tblGrid>
              <a:tr h="19398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/>
                        <a:t>Resolución 591 de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485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230902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5BEF599A-7D6E-8A4E-C9EC-BCF70E843B19}"/>
              </a:ext>
            </a:extLst>
          </p:cNvPr>
          <p:cNvSpPr txBox="1"/>
          <p:nvPr/>
        </p:nvSpPr>
        <p:spPr>
          <a:xfrm>
            <a:off x="1588588" y="2068902"/>
            <a:ext cx="4253223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185420" indent="-185420" algn="just">
              <a:buFont typeface="Arial" panose="020B0604020202020204" pitchFamily="34" charset="0"/>
              <a:buChar char="•"/>
            </a:pPr>
            <a:r>
              <a:rPr lang="es-CO">
                <a:solidFill>
                  <a:schemeClr val="tx1">
                    <a:lumMod val="75000"/>
                    <a:lumOff val="25000"/>
                  </a:schemeClr>
                </a:solidFill>
                <a:latin typeface="Aptos"/>
              </a:rPr>
              <a:t>Aplica a todos los tipos de generadores</a:t>
            </a:r>
            <a:endParaRPr lang="es-CO">
              <a:solidFill>
                <a:schemeClr val="tx1">
                  <a:lumMod val="75000"/>
                  <a:lumOff val="25000"/>
                </a:schemeClr>
              </a:solidFill>
              <a:latin typeface="Aptos" panose="020B0004020202020204" pitchFamily="34" charset="0"/>
            </a:endParaRPr>
          </a:p>
          <a:p>
            <a:pPr marL="185420" indent="-185420" algn="just">
              <a:buFont typeface="Arial" panose="020B0604020202020204" pitchFamily="34" charset="0"/>
              <a:buChar char="•"/>
            </a:pPr>
            <a:r>
              <a:rPr lang="es-CO">
                <a:solidFill>
                  <a:schemeClr val="tx1">
                    <a:lumMod val="75000"/>
                    <a:lumOff val="25000"/>
                  </a:schemeClr>
                </a:solidFill>
                <a:latin typeface="Aptos"/>
              </a:rPr>
              <a:t>Sin ponderación</a:t>
            </a:r>
          </a:p>
          <a:p>
            <a:pPr marL="185420" indent="-185420" algn="just">
              <a:buFont typeface="Arial" panose="020B0604020202020204" pitchFamily="34" charset="0"/>
              <a:buChar char="•"/>
            </a:pPr>
            <a:r>
              <a:rPr lang="es-CO">
                <a:solidFill>
                  <a:schemeClr val="tx1">
                    <a:lumMod val="75000"/>
                    <a:lumOff val="25000"/>
                  </a:schemeClr>
                </a:solidFill>
                <a:latin typeface="Aptos"/>
              </a:rPr>
              <a:t>Basada en los instrumentos diseñados por Minsalud</a:t>
            </a:r>
          </a:p>
          <a:p>
            <a:pPr algn="just"/>
            <a:endParaRPr lang="es-CO">
              <a:solidFill>
                <a:schemeClr val="tx1">
                  <a:lumMod val="75000"/>
                  <a:lumOff val="25000"/>
                </a:schemeClr>
              </a:solidFill>
              <a:latin typeface="Aptos" panose="020B0004020202020204" pitchFamily="34" charset="0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2E32E0C-B45B-80AF-26CC-74585A94B9E3}"/>
              </a:ext>
            </a:extLst>
          </p:cNvPr>
          <p:cNvSpPr/>
          <p:nvPr/>
        </p:nvSpPr>
        <p:spPr>
          <a:xfrm>
            <a:off x="1343896" y="4628362"/>
            <a:ext cx="9531450" cy="700146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noFill/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295A8BA-B741-8839-C70F-BF9A599CB81B}"/>
              </a:ext>
            </a:extLst>
          </p:cNvPr>
          <p:cNvSpPr txBox="1"/>
          <p:nvPr/>
        </p:nvSpPr>
        <p:spPr>
          <a:xfrm>
            <a:off x="909102" y="4788919"/>
            <a:ext cx="10382825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ES" b="1">
                <a:solidFill>
                  <a:srgbClr val="328AA4"/>
                </a:solidFill>
                <a:latin typeface="Aptos"/>
              </a:rPr>
              <a:t>Una</a:t>
            </a:r>
            <a:r>
              <a:rPr lang="es-ES" sz="1800" b="1">
                <a:solidFill>
                  <a:srgbClr val="328AA4"/>
                </a:solidFill>
                <a:latin typeface="Aptos"/>
              </a:rPr>
              <a:t> </a:t>
            </a:r>
            <a:r>
              <a:rPr lang="es-ES" b="1">
                <a:solidFill>
                  <a:srgbClr val="328AA4"/>
                </a:solidFill>
                <a:latin typeface="Aptos"/>
              </a:rPr>
              <a:t>vez finalizado los instructivos se implementarán las actas dispuestas por Minsalud</a:t>
            </a:r>
            <a:endParaRPr lang="es-ES" sz="1800" b="1">
              <a:solidFill>
                <a:srgbClr val="328AA4"/>
              </a:solidFill>
              <a:latin typeface="Apto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159812-D22F-6813-352B-730AB2F8DDEB}"/>
              </a:ext>
            </a:extLst>
          </p:cNvPr>
          <p:cNvSpPr txBox="1"/>
          <p:nvPr/>
        </p:nvSpPr>
        <p:spPr>
          <a:xfrm>
            <a:off x="1764692" y="1436637"/>
            <a:ext cx="2884689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2800" b="1">
                <a:solidFill>
                  <a:srgbClr val="72CA8B"/>
                </a:solidFill>
                <a:latin typeface="Aptos"/>
              </a:rPr>
              <a:t>Acta anexa SDS</a:t>
            </a:r>
            <a:endParaRPr lang="es-CO" sz="2800" b="1">
              <a:solidFill>
                <a:srgbClr val="72CA8B"/>
              </a:solidFill>
              <a:latin typeface="Aptos" panose="020B00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D86A927-782E-9E76-DB4E-25AD2B050684}"/>
              </a:ext>
            </a:extLst>
          </p:cNvPr>
          <p:cNvCxnSpPr>
            <a:cxnSpLocks/>
          </p:cNvCxnSpPr>
          <p:nvPr/>
        </p:nvCxnSpPr>
        <p:spPr>
          <a:xfrm>
            <a:off x="1390515" y="2065041"/>
            <a:ext cx="0" cy="15371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1371E90-F62E-3502-0637-4CC8F62D8192}"/>
              </a:ext>
            </a:extLst>
          </p:cNvPr>
          <p:cNvSpPr txBox="1"/>
          <p:nvPr/>
        </p:nvSpPr>
        <p:spPr>
          <a:xfrm>
            <a:off x="6839283" y="1552068"/>
            <a:ext cx="2654084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2800" b="1">
                <a:solidFill>
                  <a:srgbClr val="72CA8B"/>
                </a:solidFill>
                <a:latin typeface="Aptos"/>
              </a:rPr>
              <a:t>Minsalud</a:t>
            </a:r>
            <a:endParaRPr lang="es-CO" sz="2800" b="1">
              <a:solidFill>
                <a:srgbClr val="72CA8B"/>
              </a:solidFill>
              <a:latin typeface="Aptos" panose="020B0004020202020204" pitchFamily="34" charset="0"/>
            </a:endParaRPr>
          </a:p>
        </p:txBody>
      </p:sp>
      <p:sp>
        <p:nvSpPr>
          <p:cNvPr id="9" name="CuadroTexto 2">
            <a:extLst>
              <a:ext uri="{FF2B5EF4-FFF2-40B4-BE49-F238E27FC236}">
                <a16:creationId xmlns:a16="http://schemas.microsoft.com/office/drawing/2014/main" id="{5A337BD8-AE3E-C139-DB3E-E60517925C1C}"/>
              </a:ext>
            </a:extLst>
          </p:cNvPr>
          <p:cNvSpPr txBox="1"/>
          <p:nvPr/>
        </p:nvSpPr>
        <p:spPr>
          <a:xfrm>
            <a:off x="6741591" y="2323673"/>
            <a:ext cx="5113368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185420" indent="-185420" algn="just">
              <a:buFont typeface="Arial" panose="020B0604020202020204" pitchFamily="34" charset="0"/>
              <a:buChar char="•"/>
            </a:pPr>
            <a:r>
              <a:rPr lang="es-CO">
                <a:solidFill>
                  <a:schemeClr val="tx1">
                    <a:lumMod val="75000"/>
                    <a:lumOff val="25000"/>
                  </a:schemeClr>
                </a:solidFill>
                <a:latin typeface="Aptos"/>
              </a:rPr>
              <a:t>Acta por tipo de generador: </a:t>
            </a:r>
          </a:p>
          <a:p>
            <a:pPr marL="642620" lvl="1" indent="-185420" algn="just">
              <a:buFont typeface="Courier New" panose="020B0604020202020204" pitchFamily="34" charset="0"/>
              <a:buChar char="o"/>
            </a:pPr>
            <a:r>
              <a:rPr lang="es-CO">
                <a:solidFill>
                  <a:schemeClr val="tx1">
                    <a:lumMod val="75000"/>
                    <a:lumOff val="25000"/>
                  </a:schemeClr>
                </a:solidFill>
                <a:latin typeface="Aptos"/>
              </a:rPr>
              <a:t>Grande y Mediano</a:t>
            </a:r>
            <a:endParaRPr lang="es-CO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42620" lvl="1" indent="-185420" algn="just">
              <a:buFont typeface="Courier New" panose="020B0604020202020204" pitchFamily="34" charset="0"/>
              <a:buChar char="o"/>
            </a:pPr>
            <a:r>
              <a:rPr lang="es-CO">
                <a:solidFill>
                  <a:schemeClr val="tx1">
                    <a:lumMod val="75000"/>
                    <a:lumOff val="25000"/>
                  </a:schemeClr>
                </a:solidFill>
                <a:latin typeface="Aptos"/>
              </a:rPr>
              <a:t>Pequeño y Micro con tratamiento</a:t>
            </a:r>
          </a:p>
          <a:p>
            <a:pPr marL="642620" lvl="1" indent="-185420" algn="just">
              <a:buFont typeface="Courier New" panose="020B0604020202020204" pitchFamily="34" charset="0"/>
              <a:buChar char="o"/>
            </a:pPr>
            <a:r>
              <a:rPr lang="es-CO">
                <a:solidFill>
                  <a:schemeClr val="tx1">
                    <a:lumMod val="75000"/>
                    <a:lumOff val="25000"/>
                  </a:schemeClr>
                </a:solidFill>
                <a:latin typeface="Aptos"/>
              </a:rPr>
              <a:t>Pequeño y Micro sin tratamiento </a:t>
            </a:r>
          </a:p>
          <a:p>
            <a:pPr marL="185420" indent="-185420" algn="just">
              <a:buFont typeface="Arial" panose="020B0604020202020204" pitchFamily="34" charset="0"/>
              <a:buChar char="•"/>
            </a:pPr>
            <a:r>
              <a:rPr lang="es-CO">
                <a:solidFill>
                  <a:schemeClr val="tx1">
                    <a:lumMod val="75000"/>
                    <a:lumOff val="25000"/>
                  </a:schemeClr>
                </a:solidFill>
                <a:latin typeface="Aptos"/>
              </a:rPr>
              <a:t>Documento ponderado</a:t>
            </a:r>
            <a:endParaRPr lang="es-CO">
              <a:solidFill>
                <a:schemeClr val="tx1">
                  <a:lumMod val="75000"/>
                  <a:lumOff val="25000"/>
                </a:schemeClr>
              </a:solidFill>
              <a:latin typeface="Aptos" panose="020B0004020202020204" pitchFamily="34" charset="0"/>
            </a:endParaRPr>
          </a:p>
          <a:p>
            <a:pPr marL="185420" indent="-185420" algn="just">
              <a:buFont typeface="Arial" panose="020B0604020202020204" pitchFamily="34" charset="0"/>
              <a:buChar char="•"/>
            </a:pPr>
            <a:r>
              <a:rPr lang="es-CO">
                <a:solidFill>
                  <a:schemeClr val="tx1">
                    <a:lumMod val="75000"/>
                    <a:lumOff val="25000"/>
                  </a:schemeClr>
                </a:solidFill>
                <a:latin typeface="Aptos"/>
              </a:rPr>
              <a:t>Se encuentra en proceso los instructivos por parte del </a:t>
            </a:r>
            <a:r>
              <a:rPr lang="es-CO" err="1">
                <a:solidFill>
                  <a:schemeClr val="tx1">
                    <a:lumMod val="75000"/>
                    <a:lumOff val="25000"/>
                  </a:schemeClr>
                </a:solidFill>
                <a:latin typeface="Aptos"/>
              </a:rPr>
              <a:t>Ministe</a:t>
            </a:r>
            <a:r>
              <a:rPr lang="es-CO">
                <a:solidFill>
                  <a:schemeClr val="tx1">
                    <a:lumMod val="75000"/>
                    <a:lumOff val="25000"/>
                  </a:schemeClr>
                </a:solidFill>
                <a:latin typeface="Aptos"/>
              </a:rPr>
              <a:t>rio</a:t>
            </a:r>
            <a:endParaRPr lang="es-CO">
              <a:solidFill>
                <a:schemeClr val="tx1">
                  <a:lumMod val="75000"/>
                  <a:lumOff val="25000"/>
                </a:schemeClr>
              </a:solidFill>
              <a:latin typeface="Aptos" panose="020B0004020202020204" pitchFamily="34" charset="0"/>
            </a:endParaRPr>
          </a:p>
          <a:p>
            <a:pPr algn="just"/>
            <a:endParaRPr lang="es-CO">
              <a:solidFill>
                <a:schemeClr val="tx1">
                  <a:lumMod val="75000"/>
                  <a:lumOff val="25000"/>
                </a:schemeClr>
              </a:solidFill>
              <a:latin typeface="Aptos" panose="020B0004020202020204" pitchFamily="34" charset="0"/>
            </a:endParaRPr>
          </a:p>
        </p:txBody>
      </p:sp>
      <p:sp>
        <p:nvSpPr>
          <p:cNvPr id="12" name="Google Shape;143;p18">
            <a:extLst>
              <a:ext uri="{FF2B5EF4-FFF2-40B4-BE49-F238E27FC236}">
                <a16:creationId xmlns:a16="http://schemas.microsoft.com/office/drawing/2014/main" id="{A9317B45-B274-1628-2D2D-50418DE352D8}"/>
              </a:ext>
            </a:extLst>
          </p:cNvPr>
          <p:cNvSpPr txBox="1"/>
          <p:nvPr/>
        </p:nvSpPr>
        <p:spPr>
          <a:xfrm>
            <a:off x="905413" y="346168"/>
            <a:ext cx="11105615" cy="10156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2500" b="1">
                <a:solidFill>
                  <a:srgbClr val="38A9CA"/>
                </a:solidFill>
                <a:latin typeface="Museo Sans 900"/>
                <a:cs typeface="Arial"/>
              </a:defRPr>
            </a:lvl1pPr>
          </a:lstStyle>
          <a:p>
            <a:r>
              <a:rPr lang="es-CO" sz="3000">
                <a:latin typeface="Aptos"/>
                <a:sym typeface="Oswald"/>
              </a:rPr>
              <a:t>Acciones IVC – SDS, frente a la implementación de instrumentos de evaluación de la Resolución 591 de 2024</a:t>
            </a:r>
            <a:endParaRPr lang="es-CO" sz="3000">
              <a:latin typeface="Aptos" panose="020B00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14F8F2E-4ACA-D08B-9291-1F3D99D747C4}"/>
              </a:ext>
            </a:extLst>
          </p:cNvPr>
          <p:cNvCxnSpPr>
            <a:cxnSpLocks/>
          </p:cNvCxnSpPr>
          <p:nvPr/>
        </p:nvCxnSpPr>
        <p:spPr>
          <a:xfrm>
            <a:off x="6528953" y="2065041"/>
            <a:ext cx="0" cy="15371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09423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676F2A-F5DF-624C-29F6-CCCFDB1FC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077B6886-1623-9483-2B40-CE078C958A6E}"/>
              </a:ext>
            </a:extLst>
          </p:cNvPr>
          <p:cNvSpPr/>
          <p:nvPr/>
        </p:nvSpPr>
        <p:spPr>
          <a:xfrm flipV="1">
            <a:off x="6810767" y="2025806"/>
            <a:ext cx="0" cy="1261257"/>
          </a:xfrm>
          <a:prstGeom prst="line">
            <a:avLst/>
          </a:prstGeom>
          <a:ln w="85725" cap="rnd">
            <a:solidFill>
              <a:srgbClr val="D5F7F8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es-CO" sz="1200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4568F9B7-18F2-8C35-F0E2-88F7FC9623D4}"/>
              </a:ext>
            </a:extLst>
          </p:cNvPr>
          <p:cNvSpPr/>
          <p:nvPr/>
        </p:nvSpPr>
        <p:spPr>
          <a:xfrm flipV="1">
            <a:off x="6810767" y="3238816"/>
            <a:ext cx="0" cy="1278612"/>
          </a:xfrm>
          <a:prstGeom prst="line">
            <a:avLst/>
          </a:prstGeom>
          <a:ln w="85725" cap="rnd">
            <a:solidFill>
              <a:srgbClr val="A3D9DB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es-CO" sz="1200"/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2492D9FA-4642-EE8D-88CA-E21A0B5B6B44}"/>
              </a:ext>
            </a:extLst>
          </p:cNvPr>
          <p:cNvGrpSpPr/>
          <p:nvPr/>
        </p:nvGrpSpPr>
        <p:grpSpPr>
          <a:xfrm rot="-5400000">
            <a:off x="7202353" y="1845671"/>
            <a:ext cx="1129143" cy="1489412"/>
            <a:chOff x="0" y="0"/>
            <a:chExt cx="597301" cy="787879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D3900923-8874-E835-BE58-58E217722EF5}"/>
                </a:ext>
              </a:extLst>
            </p:cNvPr>
            <p:cNvSpPr/>
            <p:nvPr/>
          </p:nvSpPr>
          <p:spPr>
            <a:xfrm>
              <a:off x="0" y="0"/>
              <a:ext cx="597301" cy="787879"/>
            </a:xfrm>
            <a:custGeom>
              <a:avLst/>
              <a:gdLst/>
              <a:ahLst/>
              <a:cxnLst/>
              <a:rect l="l" t="t" r="r" b="b"/>
              <a:pathLst>
                <a:path w="597301" h="787879">
                  <a:moveTo>
                    <a:pt x="199208" y="768810"/>
                  </a:moveTo>
                  <a:cubicBezTo>
                    <a:pt x="229830" y="780324"/>
                    <a:pt x="264644" y="787879"/>
                    <a:pt x="298812" y="787879"/>
                  </a:cubicBezTo>
                  <a:cubicBezTo>
                    <a:pt x="332981" y="787879"/>
                    <a:pt x="365860" y="781402"/>
                    <a:pt x="396159" y="769888"/>
                  </a:cubicBezTo>
                  <a:cubicBezTo>
                    <a:pt x="396805" y="769529"/>
                    <a:pt x="397449" y="769529"/>
                    <a:pt x="398093" y="769169"/>
                  </a:cubicBezTo>
                  <a:cubicBezTo>
                    <a:pt x="511880" y="723114"/>
                    <a:pt x="595690" y="601500"/>
                    <a:pt x="597301" y="459931"/>
                  </a:cubicBezTo>
                  <a:lnTo>
                    <a:pt x="597301" y="0"/>
                  </a:lnTo>
                  <a:lnTo>
                    <a:pt x="0" y="0"/>
                  </a:lnTo>
                  <a:lnTo>
                    <a:pt x="0" y="459589"/>
                  </a:lnTo>
                  <a:cubicBezTo>
                    <a:pt x="1612" y="602219"/>
                    <a:pt x="84132" y="723834"/>
                    <a:pt x="199208" y="768810"/>
                  </a:cubicBezTo>
                  <a:close/>
                </a:path>
              </a:pathLst>
            </a:custGeom>
            <a:solidFill>
              <a:srgbClr val="D6F7F8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6EF9C1F5-F19C-C100-87EF-26AA35CFF9FA}"/>
                </a:ext>
              </a:extLst>
            </p:cNvPr>
            <p:cNvSpPr txBox="1"/>
            <p:nvPr/>
          </p:nvSpPr>
          <p:spPr>
            <a:xfrm>
              <a:off x="0" y="19050"/>
              <a:ext cx="597301" cy="641829"/>
            </a:xfrm>
            <a:prstGeom prst="rect">
              <a:avLst/>
            </a:prstGeom>
          </p:spPr>
          <p:txBody>
            <a:bodyPr lIns="18288" tIns="18288" rIns="18288" bIns="18288" rtlCol="0" anchor="ctr"/>
            <a:lstStyle/>
            <a:p>
              <a:pPr algn="ctr">
                <a:lnSpc>
                  <a:spcPts val="518"/>
                </a:lnSpc>
              </a:pPr>
              <a:endParaRPr sz="1200"/>
            </a:p>
          </p:txBody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96E7FA0A-1A35-DEFB-D032-007CAC9DBD1A}"/>
              </a:ext>
            </a:extLst>
          </p:cNvPr>
          <p:cNvSpPr txBox="1"/>
          <p:nvPr/>
        </p:nvSpPr>
        <p:spPr>
          <a:xfrm>
            <a:off x="8732739" y="3432806"/>
            <a:ext cx="2688725" cy="5709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68"/>
              </a:lnSpc>
            </a:pPr>
            <a:r>
              <a:rPr lang="en-US" sz="1620">
                <a:solidFill>
                  <a:srgbClr val="022A3D"/>
                </a:solidFill>
                <a:latin typeface="Inter"/>
                <a:ea typeface="Inter"/>
                <a:cs typeface="Inter"/>
                <a:sym typeface="Inter"/>
              </a:rPr>
              <a:t>05. CONDICIONES GENERALES PARA EL TRANSPORTADOR</a:t>
            </a:r>
          </a:p>
        </p:txBody>
      </p:sp>
      <p:grpSp>
        <p:nvGrpSpPr>
          <p:cNvPr id="10" name="Group 10">
            <a:extLst>
              <a:ext uri="{FF2B5EF4-FFF2-40B4-BE49-F238E27FC236}">
                <a16:creationId xmlns:a16="http://schemas.microsoft.com/office/drawing/2014/main" id="{0AEBDAC8-A7FB-143C-F7B3-A2F6A7F1E176}"/>
              </a:ext>
            </a:extLst>
          </p:cNvPr>
          <p:cNvGrpSpPr/>
          <p:nvPr/>
        </p:nvGrpSpPr>
        <p:grpSpPr>
          <a:xfrm rot="-5400000">
            <a:off x="7181877" y="3035110"/>
            <a:ext cx="1104652" cy="1483452"/>
            <a:chOff x="0" y="0"/>
            <a:chExt cx="584346" cy="784726"/>
          </a:xfrm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5EBA4923-417B-3AC7-DF9B-3B7634975715}"/>
                </a:ext>
              </a:extLst>
            </p:cNvPr>
            <p:cNvSpPr/>
            <p:nvPr/>
          </p:nvSpPr>
          <p:spPr>
            <a:xfrm>
              <a:off x="0" y="0"/>
              <a:ext cx="584346" cy="784726"/>
            </a:xfrm>
            <a:custGeom>
              <a:avLst/>
              <a:gdLst/>
              <a:ahLst/>
              <a:cxnLst/>
              <a:rect l="l" t="t" r="r" b="b"/>
              <a:pathLst>
                <a:path w="584346" h="784726">
                  <a:moveTo>
                    <a:pt x="194887" y="765657"/>
                  </a:moveTo>
                  <a:cubicBezTo>
                    <a:pt x="224845" y="777171"/>
                    <a:pt x="258904" y="784726"/>
                    <a:pt x="292330" y="784726"/>
                  </a:cubicBezTo>
                  <a:cubicBezTo>
                    <a:pt x="325758" y="784726"/>
                    <a:pt x="357924" y="778249"/>
                    <a:pt x="387567" y="766736"/>
                  </a:cubicBezTo>
                  <a:cubicBezTo>
                    <a:pt x="388198" y="766376"/>
                    <a:pt x="388828" y="766376"/>
                    <a:pt x="389459" y="766017"/>
                  </a:cubicBezTo>
                  <a:cubicBezTo>
                    <a:pt x="500778" y="719961"/>
                    <a:pt x="582770" y="598347"/>
                    <a:pt x="584346" y="456848"/>
                  </a:cubicBezTo>
                  <a:lnTo>
                    <a:pt x="584346" y="0"/>
                  </a:lnTo>
                  <a:lnTo>
                    <a:pt x="0" y="0"/>
                  </a:lnTo>
                  <a:lnTo>
                    <a:pt x="0" y="456509"/>
                  </a:lnTo>
                  <a:cubicBezTo>
                    <a:pt x="1577" y="599066"/>
                    <a:pt x="82307" y="720681"/>
                    <a:pt x="194887" y="765657"/>
                  </a:cubicBezTo>
                  <a:close/>
                </a:path>
              </a:pathLst>
            </a:custGeom>
            <a:solidFill>
              <a:srgbClr val="A3D9DB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12" name="TextBox 12">
              <a:extLst>
                <a:ext uri="{FF2B5EF4-FFF2-40B4-BE49-F238E27FC236}">
                  <a16:creationId xmlns:a16="http://schemas.microsoft.com/office/drawing/2014/main" id="{7716BF4B-3AF2-47FF-3716-72DB8CE4C997}"/>
                </a:ext>
              </a:extLst>
            </p:cNvPr>
            <p:cNvSpPr txBox="1"/>
            <p:nvPr/>
          </p:nvSpPr>
          <p:spPr>
            <a:xfrm>
              <a:off x="0" y="19050"/>
              <a:ext cx="584346" cy="638676"/>
            </a:xfrm>
            <a:prstGeom prst="rect">
              <a:avLst/>
            </a:prstGeom>
          </p:spPr>
          <p:txBody>
            <a:bodyPr lIns="18288" tIns="18288" rIns="18288" bIns="18288" rtlCol="0" anchor="ctr"/>
            <a:lstStyle/>
            <a:p>
              <a:pPr algn="ctr">
                <a:lnSpc>
                  <a:spcPts val="518"/>
                </a:lnSpc>
              </a:pPr>
              <a:endParaRPr sz="1200"/>
            </a:p>
          </p:txBody>
        </p:sp>
      </p:grpSp>
      <p:sp>
        <p:nvSpPr>
          <p:cNvPr id="19" name="TextBox 19">
            <a:extLst>
              <a:ext uri="{FF2B5EF4-FFF2-40B4-BE49-F238E27FC236}">
                <a16:creationId xmlns:a16="http://schemas.microsoft.com/office/drawing/2014/main" id="{8C82393B-0192-6D8F-0631-35DAF60B9BD2}"/>
              </a:ext>
            </a:extLst>
          </p:cNvPr>
          <p:cNvSpPr txBox="1"/>
          <p:nvPr/>
        </p:nvSpPr>
        <p:spPr>
          <a:xfrm>
            <a:off x="5634267" y="1391318"/>
            <a:ext cx="589552" cy="49372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42"/>
              </a:lnSpc>
            </a:pPr>
            <a:r>
              <a:rPr lang="en-US" sz="5150" b="1">
                <a:solidFill>
                  <a:srgbClr val="87C2CC"/>
                </a:solidFill>
                <a:latin typeface="Inter Bold"/>
                <a:ea typeface="Inter Bold"/>
                <a:cs typeface="Inter Bold"/>
                <a:sym typeface="Inter Bold"/>
              </a:rPr>
              <a:t>PG</a:t>
            </a:r>
          </a:p>
          <a:p>
            <a:pPr algn="ctr">
              <a:lnSpc>
                <a:spcPts val="5542"/>
              </a:lnSpc>
            </a:pPr>
            <a:r>
              <a:rPr lang="en-US" sz="5150" b="1">
                <a:solidFill>
                  <a:srgbClr val="87C2CC"/>
                </a:solidFill>
                <a:latin typeface="Inter Bold"/>
                <a:ea typeface="Inter Bold"/>
                <a:cs typeface="Inter Bold"/>
                <a:sym typeface="Inter Bold"/>
              </a:rPr>
              <a:t>I</a:t>
            </a:r>
            <a:endParaRPr lang="en-US" sz="5180" b="1">
              <a:solidFill>
                <a:srgbClr val="87C2CC"/>
              </a:solidFill>
              <a:latin typeface="Inter Bold"/>
              <a:ea typeface="Inter Bold"/>
              <a:cs typeface="Inter Bold"/>
              <a:sym typeface="Inter Bold"/>
            </a:endParaRPr>
          </a:p>
          <a:p>
            <a:pPr algn="ctr">
              <a:lnSpc>
                <a:spcPts val="5542"/>
              </a:lnSpc>
            </a:pPr>
            <a:r>
              <a:rPr lang="en-US" sz="5150" b="1">
                <a:solidFill>
                  <a:srgbClr val="87C2CC"/>
                </a:solidFill>
                <a:latin typeface="Inter Bold"/>
                <a:ea typeface="Inter Bold"/>
                <a:cs typeface="Inter Bold"/>
                <a:sym typeface="Inter Bold"/>
              </a:rPr>
              <a:t>RASA</a:t>
            </a:r>
            <a:endParaRPr lang="en-US" sz="5150" b="1">
              <a:solidFill>
                <a:srgbClr val="87C2CC"/>
              </a:solidFill>
              <a:latin typeface="Inter Bold"/>
              <a:ea typeface="Inter Bold"/>
              <a:cs typeface="Inter Bold"/>
            </a:endParaRPr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id="{F1258A4A-56DF-D7DC-7594-E8004E87F896}"/>
              </a:ext>
            </a:extLst>
          </p:cNvPr>
          <p:cNvSpPr txBox="1"/>
          <p:nvPr/>
        </p:nvSpPr>
        <p:spPr>
          <a:xfrm>
            <a:off x="8657637" y="4875968"/>
            <a:ext cx="2688725" cy="5709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68"/>
              </a:lnSpc>
            </a:pPr>
            <a:r>
              <a:rPr lang="en-US" sz="1620">
                <a:solidFill>
                  <a:srgbClr val="022A3D"/>
                </a:solidFill>
                <a:latin typeface="Inter"/>
                <a:ea typeface="Inter"/>
                <a:cs typeface="Inter"/>
                <a:sym typeface="Inter"/>
              </a:rPr>
              <a:t>06. CONDICIONES GENERALES PARA LOS GESTORES </a:t>
            </a:r>
          </a:p>
        </p:txBody>
      </p:sp>
      <p:sp>
        <p:nvSpPr>
          <p:cNvPr id="26" name="AutoShape 26">
            <a:extLst>
              <a:ext uri="{FF2B5EF4-FFF2-40B4-BE49-F238E27FC236}">
                <a16:creationId xmlns:a16="http://schemas.microsoft.com/office/drawing/2014/main" id="{22154742-017E-B4B5-774B-7A3C518E2FA1}"/>
              </a:ext>
            </a:extLst>
          </p:cNvPr>
          <p:cNvSpPr/>
          <p:nvPr/>
        </p:nvSpPr>
        <p:spPr>
          <a:xfrm flipV="1">
            <a:off x="5117747" y="2121951"/>
            <a:ext cx="0" cy="1261257"/>
          </a:xfrm>
          <a:prstGeom prst="line">
            <a:avLst/>
          </a:prstGeom>
          <a:ln w="85725" cap="rnd">
            <a:solidFill>
              <a:srgbClr val="FAE9FF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es-CO" sz="1200"/>
          </a:p>
        </p:txBody>
      </p:sp>
      <p:sp>
        <p:nvSpPr>
          <p:cNvPr id="27" name="AutoShape 27">
            <a:extLst>
              <a:ext uri="{FF2B5EF4-FFF2-40B4-BE49-F238E27FC236}">
                <a16:creationId xmlns:a16="http://schemas.microsoft.com/office/drawing/2014/main" id="{AF54D565-F9E6-3AFA-3E7B-AEDBF1B1C0C0}"/>
              </a:ext>
            </a:extLst>
          </p:cNvPr>
          <p:cNvSpPr/>
          <p:nvPr/>
        </p:nvSpPr>
        <p:spPr>
          <a:xfrm flipV="1">
            <a:off x="5117747" y="3334961"/>
            <a:ext cx="0" cy="1278612"/>
          </a:xfrm>
          <a:prstGeom prst="line">
            <a:avLst/>
          </a:prstGeom>
          <a:ln w="85725" cap="rnd">
            <a:solidFill>
              <a:srgbClr val="D9B5E4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es-CO" sz="1200"/>
          </a:p>
        </p:txBody>
      </p:sp>
      <p:sp>
        <p:nvSpPr>
          <p:cNvPr id="28" name="AutoShape 28">
            <a:extLst>
              <a:ext uri="{FF2B5EF4-FFF2-40B4-BE49-F238E27FC236}">
                <a16:creationId xmlns:a16="http://schemas.microsoft.com/office/drawing/2014/main" id="{5CCE3CDA-0875-FB7D-8D51-1F5446391A6D}"/>
              </a:ext>
            </a:extLst>
          </p:cNvPr>
          <p:cNvSpPr/>
          <p:nvPr/>
        </p:nvSpPr>
        <p:spPr>
          <a:xfrm flipV="1">
            <a:off x="5117746" y="4516269"/>
            <a:ext cx="0" cy="1262521"/>
          </a:xfrm>
          <a:prstGeom prst="line">
            <a:avLst/>
          </a:prstGeom>
          <a:ln w="85725" cap="rnd">
            <a:solidFill>
              <a:srgbClr val="B07EBF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es-CO" sz="1200"/>
          </a:p>
        </p:txBody>
      </p:sp>
      <p:grpSp>
        <p:nvGrpSpPr>
          <p:cNvPr id="30" name="Group 30">
            <a:extLst>
              <a:ext uri="{FF2B5EF4-FFF2-40B4-BE49-F238E27FC236}">
                <a16:creationId xmlns:a16="http://schemas.microsoft.com/office/drawing/2014/main" id="{489FBCB0-AC9C-FC1A-95EC-BBE90122873C}"/>
              </a:ext>
            </a:extLst>
          </p:cNvPr>
          <p:cNvGrpSpPr/>
          <p:nvPr/>
        </p:nvGrpSpPr>
        <p:grpSpPr>
          <a:xfrm rot="5400000">
            <a:off x="3592343" y="1887959"/>
            <a:ext cx="1129143" cy="1489412"/>
            <a:chOff x="0" y="0"/>
            <a:chExt cx="597301" cy="787879"/>
          </a:xfrm>
        </p:grpSpPr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id="{DDC6D221-1B97-D69B-7C54-3847BDA90452}"/>
                </a:ext>
              </a:extLst>
            </p:cNvPr>
            <p:cNvSpPr/>
            <p:nvPr/>
          </p:nvSpPr>
          <p:spPr>
            <a:xfrm>
              <a:off x="0" y="0"/>
              <a:ext cx="597301" cy="787879"/>
            </a:xfrm>
            <a:custGeom>
              <a:avLst/>
              <a:gdLst/>
              <a:ahLst/>
              <a:cxnLst/>
              <a:rect l="l" t="t" r="r" b="b"/>
              <a:pathLst>
                <a:path w="597301" h="787879">
                  <a:moveTo>
                    <a:pt x="199208" y="768810"/>
                  </a:moveTo>
                  <a:cubicBezTo>
                    <a:pt x="229830" y="780324"/>
                    <a:pt x="264644" y="787879"/>
                    <a:pt x="298812" y="787879"/>
                  </a:cubicBezTo>
                  <a:cubicBezTo>
                    <a:pt x="332981" y="787879"/>
                    <a:pt x="365860" y="781402"/>
                    <a:pt x="396159" y="769888"/>
                  </a:cubicBezTo>
                  <a:cubicBezTo>
                    <a:pt x="396805" y="769529"/>
                    <a:pt x="397449" y="769529"/>
                    <a:pt x="398093" y="769169"/>
                  </a:cubicBezTo>
                  <a:cubicBezTo>
                    <a:pt x="511880" y="723114"/>
                    <a:pt x="595690" y="601500"/>
                    <a:pt x="597301" y="459931"/>
                  </a:cubicBezTo>
                  <a:lnTo>
                    <a:pt x="597301" y="0"/>
                  </a:lnTo>
                  <a:lnTo>
                    <a:pt x="0" y="0"/>
                  </a:lnTo>
                  <a:lnTo>
                    <a:pt x="0" y="459589"/>
                  </a:lnTo>
                  <a:cubicBezTo>
                    <a:pt x="1612" y="602219"/>
                    <a:pt x="84132" y="723834"/>
                    <a:pt x="199208" y="768810"/>
                  </a:cubicBezTo>
                  <a:close/>
                </a:path>
              </a:pathLst>
            </a:custGeom>
            <a:solidFill>
              <a:srgbClr val="FAE9FF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32" name="TextBox 32">
              <a:extLst>
                <a:ext uri="{FF2B5EF4-FFF2-40B4-BE49-F238E27FC236}">
                  <a16:creationId xmlns:a16="http://schemas.microsoft.com/office/drawing/2014/main" id="{F635109E-DF67-D328-E154-9AF4CCD3F0A9}"/>
                </a:ext>
              </a:extLst>
            </p:cNvPr>
            <p:cNvSpPr txBox="1"/>
            <p:nvPr/>
          </p:nvSpPr>
          <p:spPr>
            <a:xfrm>
              <a:off x="0" y="19050"/>
              <a:ext cx="597301" cy="641829"/>
            </a:xfrm>
            <a:prstGeom prst="rect">
              <a:avLst/>
            </a:prstGeom>
          </p:spPr>
          <p:txBody>
            <a:bodyPr lIns="18288" tIns="18288" rIns="18288" bIns="18288" rtlCol="0" anchor="ctr"/>
            <a:lstStyle/>
            <a:p>
              <a:pPr algn="ctr">
                <a:lnSpc>
                  <a:spcPts val="518"/>
                </a:lnSpc>
              </a:pPr>
              <a:endParaRPr sz="1200"/>
            </a:p>
          </p:txBody>
        </p:sp>
      </p:grpSp>
      <p:sp>
        <p:nvSpPr>
          <p:cNvPr id="33" name="TextBox 33">
            <a:extLst>
              <a:ext uri="{FF2B5EF4-FFF2-40B4-BE49-F238E27FC236}">
                <a16:creationId xmlns:a16="http://schemas.microsoft.com/office/drawing/2014/main" id="{F3CA6241-7B68-E0A5-A770-91A4DC727387}"/>
              </a:ext>
            </a:extLst>
          </p:cNvPr>
          <p:cNvSpPr txBox="1"/>
          <p:nvPr/>
        </p:nvSpPr>
        <p:spPr>
          <a:xfrm>
            <a:off x="825324" y="2369365"/>
            <a:ext cx="2688725" cy="2760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68"/>
              </a:lnSpc>
            </a:pPr>
            <a:r>
              <a:rPr lang="en-US" sz="1620">
                <a:solidFill>
                  <a:srgbClr val="022A3D"/>
                </a:solidFill>
                <a:latin typeface="Inter"/>
                <a:ea typeface="Inter"/>
                <a:cs typeface="Inter"/>
                <a:sym typeface="Inter"/>
              </a:rPr>
              <a:t>01. REQUISITOS GENERALES</a:t>
            </a:r>
          </a:p>
        </p:txBody>
      </p:sp>
      <p:grpSp>
        <p:nvGrpSpPr>
          <p:cNvPr id="34" name="Group 34">
            <a:extLst>
              <a:ext uri="{FF2B5EF4-FFF2-40B4-BE49-F238E27FC236}">
                <a16:creationId xmlns:a16="http://schemas.microsoft.com/office/drawing/2014/main" id="{C277AE8C-8BA6-72D9-39B0-FD4AD0BA15F4}"/>
              </a:ext>
            </a:extLst>
          </p:cNvPr>
          <p:cNvGrpSpPr/>
          <p:nvPr/>
        </p:nvGrpSpPr>
        <p:grpSpPr>
          <a:xfrm rot="5400000">
            <a:off x="3607568" y="3097664"/>
            <a:ext cx="1104652" cy="1483452"/>
            <a:chOff x="0" y="0"/>
            <a:chExt cx="584346" cy="784726"/>
          </a:xfrm>
        </p:grpSpPr>
        <p:sp>
          <p:nvSpPr>
            <p:cNvPr id="35" name="Freeform 35">
              <a:extLst>
                <a:ext uri="{FF2B5EF4-FFF2-40B4-BE49-F238E27FC236}">
                  <a16:creationId xmlns:a16="http://schemas.microsoft.com/office/drawing/2014/main" id="{97D09D1D-BFFA-E266-62F3-BBC629495E01}"/>
                </a:ext>
              </a:extLst>
            </p:cNvPr>
            <p:cNvSpPr/>
            <p:nvPr/>
          </p:nvSpPr>
          <p:spPr>
            <a:xfrm>
              <a:off x="0" y="0"/>
              <a:ext cx="584346" cy="784726"/>
            </a:xfrm>
            <a:custGeom>
              <a:avLst/>
              <a:gdLst/>
              <a:ahLst/>
              <a:cxnLst/>
              <a:rect l="l" t="t" r="r" b="b"/>
              <a:pathLst>
                <a:path w="584346" h="784726">
                  <a:moveTo>
                    <a:pt x="194887" y="765657"/>
                  </a:moveTo>
                  <a:cubicBezTo>
                    <a:pt x="224845" y="777171"/>
                    <a:pt x="258904" y="784726"/>
                    <a:pt x="292330" y="784726"/>
                  </a:cubicBezTo>
                  <a:cubicBezTo>
                    <a:pt x="325758" y="784726"/>
                    <a:pt x="357924" y="778249"/>
                    <a:pt x="387567" y="766736"/>
                  </a:cubicBezTo>
                  <a:cubicBezTo>
                    <a:pt x="388198" y="766376"/>
                    <a:pt x="388828" y="766376"/>
                    <a:pt x="389459" y="766017"/>
                  </a:cubicBezTo>
                  <a:cubicBezTo>
                    <a:pt x="500778" y="719961"/>
                    <a:pt x="582770" y="598347"/>
                    <a:pt x="584346" y="456848"/>
                  </a:cubicBezTo>
                  <a:lnTo>
                    <a:pt x="584346" y="0"/>
                  </a:lnTo>
                  <a:lnTo>
                    <a:pt x="0" y="0"/>
                  </a:lnTo>
                  <a:lnTo>
                    <a:pt x="0" y="456509"/>
                  </a:lnTo>
                  <a:cubicBezTo>
                    <a:pt x="1577" y="599066"/>
                    <a:pt x="82307" y="720681"/>
                    <a:pt x="194887" y="765657"/>
                  </a:cubicBezTo>
                  <a:close/>
                </a:path>
              </a:pathLst>
            </a:custGeom>
            <a:solidFill>
              <a:srgbClr val="D9B5E4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36" name="TextBox 36">
              <a:extLst>
                <a:ext uri="{FF2B5EF4-FFF2-40B4-BE49-F238E27FC236}">
                  <a16:creationId xmlns:a16="http://schemas.microsoft.com/office/drawing/2014/main" id="{F2E3D5C5-EC03-F2D3-9439-B0E5161BFBCC}"/>
                </a:ext>
              </a:extLst>
            </p:cNvPr>
            <p:cNvSpPr txBox="1"/>
            <p:nvPr/>
          </p:nvSpPr>
          <p:spPr>
            <a:xfrm>
              <a:off x="0" y="19050"/>
              <a:ext cx="584346" cy="638676"/>
            </a:xfrm>
            <a:prstGeom prst="rect">
              <a:avLst/>
            </a:prstGeom>
          </p:spPr>
          <p:txBody>
            <a:bodyPr lIns="18288" tIns="18288" rIns="18288" bIns="18288" rtlCol="0" anchor="ctr"/>
            <a:lstStyle/>
            <a:p>
              <a:pPr algn="ctr">
                <a:lnSpc>
                  <a:spcPts val="518"/>
                </a:lnSpc>
              </a:pPr>
              <a:endParaRPr sz="1200"/>
            </a:p>
          </p:txBody>
        </p:sp>
      </p:grpSp>
      <p:grpSp>
        <p:nvGrpSpPr>
          <p:cNvPr id="37" name="Group 37">
            <a:extLst>
              <a:ext uri="{FF2B5EF4-FFF2-40B4-BE49-F238E27FC236}">
                <a16:creationId xmlns:a16="http://schemas.microsoft.com/office/drawing/2014/main" id="{FB7E43BB-D35B-E04D-2C86-53261D793007}"/>
              </a:ext>
            </a:extLst>
          </p:cNvPr>
          <p:cNvGrpSpPr/>
          <p:nvPr/>
        </p:nvGrpSpPr>
        <p:grpSpPr>
          <a:xfrm rot="5400000">
            <a:off x="3577616" y="4302965"/>
            <a:ext cx="1164557" cy="1483452"/>
            <a:chOff x="0" y="0"/>
            <a:chExt cx="616035" cy="784726"/>
          </a:xfrm>
        </p:grpSpPr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3F218A9E-94A5-43C5-F17A-6BC37798517D}"/>
                </a:ext>
              </a:extLst>
            </p:cNvPr>
            <p:cNvSpPr/>
            <p:nvPr/>
          </p:nvSpPr>
          <p:spPr>
            <a:xfrm>
              <a:off x="0" y="0"/>
              <a:ext cx="616035" cy="784726"/>
            </a:xfrm>
            <a:custGeom>
              <a:avLst/>
              <a:gdLst/>
              <a:ahLst/>
              <a:cxnLst/>
              <a:rect l="l" t="t" r="r" b="b"/>
              <a:pathLst>
                <a:path w="616035" h="784726">
                  <a:moveTo>
                    <a:pt x="205456" y="765657"/>
                  </a:moveTo>
                  <a:cubicBezTo>
                    <a:pt x="237039" y="777171"/>
                    <a:pt x="272944" y="784726"/>
                    <a:pt x="308184" y="784726"/>
                  </a:cubicBezTo>
                  <a:cubicBezTo>
                    <a:pt x="343424" y="784726"/>
                    <a:pt x="377335" y="778249"/>
                    <a:pt x="408584" y="766736"/>
                  </a:cubicBezTo>
                  <a:cubicBezTo>
                    <a:pt x="409250" y="766376"/>
                    <a:pt x="409915" y="766376"/>
                    <a:pt x="410579" y="766017"/>
                  </a:cubicBezTo>
                  <a:cubicBezTo>
                    <a:pt x="527935" y="719961"/>
                    <a:pt x="614373" y="598347"/>
                    <a:pt x="616035" y="456848"/>
                  </a:cubicBezTo>
                  <a:lnTo>
                    <a:pt x="616035" y="0"/>
                  </a:lnTo>
                  <a:lnTo>
                    <a:pt x="0" y="0"/>
                  </a:lnTo>
                  <a:lnTo>
                    <a:pt x="0" y="456509"/>
                  </a:lnTo>
                  <a:cubicBezTo>
                    <a:pt x="1662" y="599066"/>
                    <a:pt x="86770" y="720681"/>
                    <a:pt x="205456" y="765657"/>
                  </a:cubicBezTo>
                  <a:close/>
                </a:path>
              </a:pathLst>
            </a:custGeom>
            <a:solidFill>
              <a:srgbClr val="B07EBF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39" name="TextBox 39">
              <a:extLst>
                <a:ext uri="{FF2B5EF4-FFF2-40B4-BE49-F238E27FC236}">
                  <a16:creationId xmlns:a16="http://schemas.microsoft.com/office/drawing/2014/main" id="{2F506222-24D9-018F-F120-B008491BC7AD}"/>
                </a:ext>
              </a:extLst>
            </p:cNvPr>
            <p:cNvSpPr txBox="1"/>
            <p:nvPr/>
          </p:nvSpPr>
          <p:spPr>
            <a:xfrm>
              <a:off x="0" y="19050"/>
              <a:ext cx="616035" cy="638676"/>
            </a:xfrm>
            <a:prstGeom prst="rect">
              <a:avLst/>
            </a:prstGeom>
          </p:spPr>
          <p:txBody>
            <a:bodyPr lIns="18288" tIns="18288" rIns="18288" bIns="18288" rtlCol="0" anchor="ctr"/>
            <a:lstStyle/>
            <a:p>
              <a:pPr algn="ctr">
                <a:lnSpc>
                  <a:spcPts val="518"/>
                </a:lnSpc>
              </a:pPr>
              <a:endParaRPr sz="1200"/>
            </a:p>
          </p:txBody>
        </p:sp>
      </p:grpSp>
      <p:sp>
        <p:nvSpPr>
          <p:cNvPr id="40" name="TextBox 40">
            <a:extLst>
              <a:ext uri="{FF2B5EF4-FFF2-40B4-BE49-F238E27FC236}">
                <a16:creationId xmlns:a16="http://schemas.microsoft.com/office/drawing/2014/main" id="{F2965B0F-6E62-5941-6973-7B69B016E150}"/>
              </a:ext>
            </a:extLst>
          </p:cNvPr>
          <p:cNvSpPr txBox="1"/>
          <p:nvPr/>
        </p:nvSpPr>
        <p:spPr>
          <a:xfrm>
            <a:off x="807928" y="3369674"/>
            <a:ext cx="2688725" cy="5709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68"/>
              </a:lnSpc>
            </a:pPr>
            <a:r>
              <a:rPr lang="en-US" sz="1620">
                <a:solidFill>
                  <a:srgbClr val="022A3D"/>
                </a:solidFill>
                <a:latin typeface="Inter"/>
                <a:ea typeface="Inter"/>
                <a:cs typeface="Inter"/>
                <a:sym typeface="Inter"/>
              </a:rPr>
              <a:t>02. OBLIGACIONES DEL GENERADOR </a:t>
            </a:r>
          </a:p>
        </p:txBody>
      </p:sp>
      <p:sp>
        <p:nvSpPr>
          <p:cNvPr id="41" name="TextBox 41">
            <a:extLst>
              <a:ext uri="{FF2B5EF4-FFF2-40B4-BE49-F238E27FC236}">
                <a16:creationId xmlns:a16="http://schemas.microsoft.com/office/drawing/2014/main" id="{DE1BABF5-06EA-8519-7C65-CAFC010BF7E5}"/>
              </a:ext>
            </a:extLst>
          </p:cNvPr>
          <p:cNvSpPr txBox="1"/>
          <p:nvPr/>
        </p:nvSpPr>
        <p:spPr>
          <a:xfrm>
            <a:off x="807928" y="4619813"/>
            <a:ext cx="2688725" cy="2760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68"/>
              </a:lnSpc>
            </a:pPr>
            <a:r>
              <a:rPr lang="en-US" sz="1620">
                <a:solidFill>
                  <a:srgbClr val="022A3D"/>
                </a:solidFill>
                <a:latin typeface="Inter"/>
                <a:ea typeface="Inter"/>
                <a:cs typeface="Inter"/>
                <a:sym typeface="Inter"/>
              </a:rPr>
              <a:t>03. ETAPA DE SEGUIMIENTO</a:t>
            </a:r>
          </a:p>
        </p:txBody>
      </p:sp>
      <p:sp>
        <p:nvSpPr>
          <p:cNvPr id="42" name="TextBox 42">
            <a:extLst>
              <a:ext uri="{FF2B5EF4-FFF2-40B4-BE49-F238E27FC236}">
                <a16:creationId xmlns:a16="http://schemas.microsoft.com/office/drawing/2014/main" id="{9A47232D-3422-6F9C-AAFF-93FA75E12B23}"/>
              </a:ext>
            </a:extLst>
          </p:cNvPr>
          <p:cNvSpPr txBox="1"/>
          <p:nvPr/>
        </p:nvSpPr>
        <p:spPr>
          <a:xfrm>
            <a:off x="8723081" y="2189353"/>
            <a:ext cx="2688725" cy="8659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68"/>
              </a:lnSpc>
            </a:pPr>
            <a:r>
              <a:rPr lang="en-US" sz="1620">
                <a:solidFill>
                  <a:srgbClr val="022A3D"/>
                </a:solidFill>
                <a:latin typeface="Inter"/>
                <a:ea typeface="Inter"/>
                <a:cs typeface="Inter"/>
                <a:sym typeface="Inter"/>
              </a:rPr>
              <a:t>04.INFORMACION DISPONIBLE PARA LA AUTORIDAD AMBIENTAL</a:t>
            </a:r>
          </a:p>
        </p:txBody>
      </p:sp>
      <p:sp>
        <p:nvSpPr>
          <p:cNvPr id="43" name="Freeform 43">
            <a:extLst>
              <a:ext uri="{FF2B5EF4-FFF2-40B4-BE49-F238E27FC236}">
                <a16:creationId xmlns:a16="http://schemas.microsoft.com/office/drawing/2014/main" id="{A80ED0D4-779E-7CBE-190D-4022A72900A8}"/>
              </a:ext>
            </a:extLst>
          </p:cNvPr>
          <p:cNvSpPr/>
          <p:nvPr/>
        </p:nvSpPr>
        <p:spPr>
          <a:xfrm>
            <a:off x="7346094" y="3432806"/>
            <a:ext cx="726585" cy="708090"/>
          </a:xfrm>
          <a:custGeom>
            <a:avLst/>
            <a:gdLst/>
            <a:ahLst/>
            <a:cxnLst/>
            <a:rect l="l" t="t" r="r" b="b"/>
            <a:pathLst>
              <a:path w="1089878" h="1062135">
                <a:moveTo>
                  <a:pt x="0" y="0"/>
                </a:moveTo>
                <a:lnTo>
                  <a:pt x="1089878" y="0"/>
                </a:lnTo>
                <a:lnTo>
                  <a:pt x="1089878" y="1062135"/>
                </a:lnTo>
                <a:lnTo>
                  <a:pt x="0" y="10621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44" name="Freeform 44">
            <a:extLst>
              <a:ext uri="{FF2B5EF4-FFF2-40B4-BE49-F238E27FC236}">
                <a16:creationId xmlns:a16="http://schemas.microsoft.com/office/drawing/2014/main" id="{E173E456-BB00-C572-E75A-EBCDAE4A02BB}"/>
              </a:ext>
            </a:extLst>
          </p:cNvPr>
          <p:cNvSpPr/>
          <p:nvPr/>
        </p:nvSpPr>
        <p:spPr>
          <a:xfrm>
            <a:off x="7319720" y="2191133"/>
            <a:ext cx="677905" cy="793293"/>
          </a:xfrm>
          <a:custGeom>
            <a:avLst/>
            <a:gdLst/>
            <a:ahLst/>
            <a:cxnLst/>
            <a:rect l="l" t="t" r="r" b="b"/>
            <a:pathLst>
              <a:path w="1016858" h="1189940">
                <a:moveTo>
                  <a:pt x="0" y="0"/>
                </a:moveTo>
                <a:lnTo>
                  <a:pt x="1016858" y="0"/>
                </a:lnTo>
                <a:lnTo>
                  <a:pt x="1016858" y="1189940"/>
                </a:lnTo>
                <a:lnTo>
                  <a:pt x="0" y="11899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45" name="Freeform 45">
            <a:extLst>
              <a:ext uri="{FF2B5EF4-FFF2-40B4-BE49-F238E27FC236}">
                <a16:creationId xmlns:a16="http://schemas.microsoft.com/office/drawing/2014/main" id="{972F32B3-7AE5-9388-1563-BABD35C2DEF3}"/>
              </a:ext>
            </a:extLst>
          </p:cNvPr>
          <p:cNvSpPr/>
          <p:nvPr/>
        </p:nvSpPr>
        <p:spPr>
          <a:xfrm>
            <a:off x="3885202" y="3435776"/>
            <a:ext cx="726483" cy="788098"/>
          </a:xfrm>
          <a:custGeom>
            <a:avLst/>
            <a:gdLst/>
            <a:ahLst/>
            <a:cxnLst/>
            <a:rect l="l" t="t" r="r" b="b"/>
            <a:pathLst>
              <a:path w="1089724" h="1182147">
                <a:moveTo>
                  <a:pt x="0" y="0"/>
                </a:moveTo>
                <a:lnTo>
                  <a:pt x="1089725" y="0"/>
                </a:lnTo>
                <a:lnTo>
                  <a:pt x="1089725" y="1182146"/>
                </a:lnTo>
                <a:lnTo>
                  <a:pt x="0" y="11821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48" name="Freeform 48">
            <a:extLst>
              <a:ext uri="{FF2B5EF4-FFF2-40B4-BE49-F238E27FC236}">
                <a16:creationId xmlns:a16="http://schemas.microsoft.com/office/drawing/2014/main" id="{F25878C3-D030-F2AB-2996-8274D81E32D2}"/>
              </a:ext>
            </a:extLst>
          </p:cNvPr>
          <p:cNvSpPr/>
          <p:nvPr/>
        </p:nvSpPr>
        <p:spPr>
          <a:xfrm>
            <a:off x="3945107" y="2258989"/>
            <a:ext cx="737840" cy="747352"/>
          </a:xfrm>
          <a:custGeom>
            <a:avLst/>
            <a:gdLst/>
            <a:ahLst/>
            <a:cxnLst/>
            <a:rect l="l" t="t" r="r" b="b"/>
            <a:pathLst>
              <a:path w="1106760" h="1121028">
                <a:moveTo>
                  <a:pt x="0" y="0"/>
                </a:moveTo>
                <a:lnTo>
                  <a:pt x="1106761" y="0"/>
                </a:lnTo>
                <a:lnTo>
                  <a:pt x="1106761" y="1121028"/>
                </a:lnTo>
                <a:lnTo>
                  <a:pt x="0" y="112102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49" name="Freeform 49">
            <a:extLst>
              <a:ext uri="{FF2B5EF4-FFF2-40B4-BE49-F238E27FC236}">
                <a16:creationId xmlns:a16="http://schemas.microsoft.com/office/drawing/2014/main" id="{9BE62BFE-3F53-50D2-0A87-A062D87058DA}"/>
              </a:ext>
            </a:extLst>
          </p:cNvPr>
          <p:cNvSpPr/>
          <p:nvPr/>
        </p:nvSpPr>
        <p:spPr>
          <a:xfrm>
            <a:off x="3945107" y="4613573"/>
            <a:ext cx="677936" cy="745729"/>
          </a:xfrm>
          <a:custGeom>
            <a:avLst/>
            <a:gdLst/>
            <a:ahLst/>
            <a:cxnLst/>
            <a:rect l="l" t="t" r="r" b="b"/>
            <a:pathLst>
              <a:path w="1016904" h="1118594">
                <a:moveTo>
                  <a:pt x="0" y="0"/>
                </a:moveTo>
                <a:lnTo>
                  <a:pt x="1016904" y="0"/>
                </a:lnTo>
                <a:lnTo>
                  <a:pt x="1016904" y="1118594"/>
                </a:lnTo>
                <a:lnTo>
                  <a:pt x="0" y="111859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52" name="Subtítulo 8">
            <a:extLst>
              <a:ext uri="{FF2B5EF4-FFF2-40B4-BE49-F238E27FC236}">
                <a16:creationId xmlns:a16="http://schemas.microsoft.com/office/drawing/2014/main" id="{9B953A33-08E2-FD1A-1438-6B92E1C8B3A6}"/>
              </a:ext>
            </a:extLst>
          </p:cNvPr>
          <p:cNvSpPr txBox="1">
            <a:spLocks/>
          </p:cNvSpPr>
          <p:nvPr/>
        </p:nvSpPr>
        <p:spPr>
          <a:xfrm>
            <a:off x="713541" y="272212"/>
            <a:ext cx="10764917" cy="70173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CO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44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Gestión Externa</a:t>
            </a:r>
          </a:p>
        </p:txBody>
      </p:sp>
      <p:sp>
        <p:nvSpPr>
          <p:cNvPr id="51" name="AutoShape 4">
            <a:extLst>
              <a:ext uri="{FF2B5EF4-FFF2-40B4-BE49-F238E27FC236}">
                <a16:creationId xmlns:a16="http://schemas.microsoft.com/office/drawing/2014/main" id="{2E2577F1-468B-36F4-2F80-1CC1786DA88B}"/>
              </a:ext>
            </a:extLst>
          </p:cNvPr>
          <p:cNvSpPr/>
          <p:nvPr/>
        </p:nvSpPr>
        <p:spPr>
          <a:xfrm flipV="1">
            <a:off x="6810767" y="4433561"/>
            <a:ext cx="0" cy="1262521"/>
          </a:xfrm>
          <a:prstGeom prst="line">
            <a:avLst/>
          </a:prstGeom>
          <a:ln w="85725" cap="rnd">
            <a:solidFill>
              <a:srgbClr val="75B2B4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es-CO" sz="1200"/>
          </a:p>
        </p:txBody>
      </p:sp>
      <p:grpSp>
        <p:nvGrpSpPr>
          <p:cNvPr id="54" name="Group 13">
            <a:extLst>
              <a:ext uri="{FF2B5EF4-FFF2-40B4-BE49-F238E27FC236}">
                <a16:creationId xmlns:a16="http://schemas.microsoft.com/office/drawing/2014/main" id="{C13783F3-70D6-AE57-120B-3C92013AD73B}"/>
              </a:ext>
            </a:extLst>
          </p:cNvPr>
          <p:cNvGrpSpPr/>
          <p:nvPr/>
        </p:nvGrpSpPr>
        <p:grpSpPr>
          <a:xfrm rot="-5400000">
            <a:off x="7151924" y="4357980"/>
            <a:ext cx="1164557" cy="1483452"/>
            <a:chOff x="0" y="0"/>
            <a:chExt cx="616035" cy="784726"/>
          </a:xfrm>
        </p:grpSpPr>
        <p:sp>
          <p:nvSpPr>
            <p:cNvPr id="55" name="Freeform 14">
              <a:extLst>
                <a:ext uri="{FF2B5EF4-FFF2-40B4-BE49-F238E27FC236}">
                  <a16:creationId xmlns:a16="http://schemas.microsoft.com/office/drawing/2014/main" id="{890A8E7D-2032-3A48-2B95-8C42BE37ABAC}"/>
                </a:ext>
              </a:extLst>
            </p:cNvPr>
            <p:cNvSpPr/>
            <p:nvPr/>
          </p:nvSpPr>
          <p:spPr>
            <a:xfrm>
              <a:off x="0" y="0"/>
              <a:ext cx="616035" cy="784726"/>
            </a:xfrm>
            <a:custGeom>
              <a:avLst/>
              <a:gdLst/>
              <a:ahLst/>
              <a:cxnLst/>
              <a:rect l="l" t="t" r="r" b="b"/>
              <a:pathLst>
                <a:path w="616035" h="784726">
                  <a:moveTo>
                    <a:pt x="205456" y="765657"/>
                  </a:moveTo>
                  <a:cubicBezTo>
                    <a:pt x="237039" y="777171"/>
                    <a:pt x="272944" y="784726"/>
                    <a:pt x="308184" y="784726"/>
                  </a:cubicBezTo>
                  <a:cubicBezTo>
                    <a:pt x="343424" y="784726"/>
                    <a:pt x="377335" y="778249"/>
                    <a:pt x="408584" y="766736"/>
                  </a:cubicBezTo>
                  <a:cubicBezTo>
                    <a:pt x="409250" y="766376"/>
                    <a:pt x="409915" y="766376"/>
                    <a:pt x="410579" y="766017"/>
                  </a:cubicBezTo>
                  <a:cubicBezTo>
                    <a:pt x="527935" y="719961"/>
                    <a:pt x="614373" y="598347"/>
                    <a:pt x="616035" y="456848"/>
                  </a:cubicBezTo>
                  <a:lnTo>
                    <a:pt x="616035" y="0"/>
                  </a:lnTo>
                  <a:lnTo>
                    <a:pt x="0" y="0"/>
                  </a:lnTo>
                  <a:lnTo>
                    <a:pt x="0" y="456509"/>
                  </a:lnTo>
                  <a:cubicBezTo>
                    <a:pt x="1662" y="599066"/>
                    <a:pt x="86770" y="720681"/>
                    <a:pt x="205456" y="765657"/>
                  </a:cubicBezTo>
                  <a:close/>
                </a:path>
              </a:pathLst>
            </a:custGeom>
            <a:solidFill>
              <a:srgbClr val="75B2B4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56" name="TextBox 15">
              <a:extLst>
                <a:ext uri="{FF2B5EF4-FFF2-40B4-BE49-F238E27FC236}">
                  <a16:creationId xmlns:a16="http://schemas.microsoft.com/office/drawing/2014/main" id="{D07D6D71-4C2E-CA09-7BBE-51A9572D458C}"/>
                </a:ext>
              </a:extLst>
            </p:cNvPr>
            <p:cNvSpPr txBox="1"/>
            <p:nvPr/>
          </p:nvSpPr>
          <p:spPr>
            <a:xfrm>
              <a:off x="0" y="19050"/>
              <a:ext cx="616035" cy="638676"/>
            </a:xfrm>
            <a:prstGeom prst="rect">
              <a:avLst/>
            </a:prstGeom>
          </p:spPr>
          <p:txBody>
            <a:bodyPr lIns="18288" tIns="18288" rIns="18288" bIns="18288" rtlCol="0" anchor="ctr"/>
            <a:lstStyle/>
            <a:p>
              <a:pPr algn="ctr">
                <a:lnSpc>
                  <a:spcPts val="518"/>
                </a:lnSpc>
              </a:pPr>
              <a:endParaRPr sz="1200"/>
            </a:p>
          </p:txBody>
        </p:sp>
      </p:grpSp>
      <p:sp>
        <p:nvSpPr>
          <p:cNvPr id="62" name="Freeform 46">
            <a:extLst>
              <a:ext uri="{FF2B5EF4-FFF2-40B4-BE49-F238E27FC236}">
                <a16:creationId xmlns:a16="http://schemas.microsoft.com/office/drawing/2014/main" id="{64F808E8-8676-522B-4757-C51E975D7BD2}"/>
              </a:ext>
            </a:extLst>
          </p:cNvPr>
          <p:cNvSpPr/>
          <p:nvPr/>
        </p:nvSpPr>
        <p:spPr>
          <a:xfrm>
            <a:off x="7247928" y="4605872"/>
            <a:ext cx="749697" cy="843218"/>
          </a:xfrm>
          <a:custGeom>
            <a:avLst/>
            <a:gdLst/>
            <a:ahLst/>
            <a:cxnLst/>
            <a:rect l="l" t="t" r="r" b="b"/>
            <a:pathLst>
              <a:path w="1124546" h="1264827">
                <a:moveTo>
                  <a:pt x="0" y="0"/>
                </a:moveTo>
                <a:lnTo>
                  <a:pt x="1124546" y="0"/>
                </a:lnTo>
                <a:lnTo>
                  <a:pt x="1124546" y="1264827"/>
                </a:lnTo>
                <a:lnTo>
                  <a:pt x="0" y="126482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</p:spTree>
    <p:extLst>
      <p:ext uri="{BB962C8B-B14F-4D97-AF65-F5344CB8AC3E}">
        <p14:creationId xmlns:p14="http://schemas.microsoft.com/office/powerpoint/2010/main" val="411646517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052356" y="226560"/>
            <a:ext cx="3145903" cy="1146981"/>
            <a:chOff x="0" y="0"/>
            <a:chExt cx="2291324" cy="83540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291324" cy="835406"/>
            </a:xfrm>
            <a:custGeom>
              <a:avLst/>
              <a:gdLst/>
              <a:ahLst/>
              <a:cxnLst/>
              <a:rect l="l" t="t" r="r" b="b"/>
              <a:pathLst>
                <a:path w="2291324" h="835406">
                  <a:moveTo>
                    <a:pt x="73829" y="0"/>
                  </a:moveTo>
                  <a:lnTo>
                    <a:pt x="2217495" y="0"/>
                  </a:lnTo>
                  <a:cubicBezTo>
                    <a:pt x="2258270" y="0"/>
                    <a:pt x="2291324" y="33054"/>
                    <a:pt x="2291324" y="73829"/>
                  </a:cubicBezTo>
                  <a:lnTo>
                    <a:pt x="2291324" y="761577"/>
                  </a:lnTo>
                  <a:cubicBezTo>
                    <a:pt x="2291324" y="781158"/>
                    <a:pt x="2283545" y="799936"/>
                    <a:pt x="2269700" y="813782"/>
                  </a:cubicBezTo>
                  <a:cubicBezTo>
                    <a:pt x="2255854" y="827627"/>
                    <a:pt x="2237076" y="835406"/>
                    <a:pt x="2217495" y="835406"/>
                  </a:cubicBezTo>
                  <a:lnTo>
                    <a:pt x="73829" y="835406"/>
                  </a:lnTo>
                  <a:cubicBezTo>
                    <a:pt x="54248" y="835406"/>
                    <a:pt x="35469" y="827627"/>
                    <a:pt x="21624" y="813782"/>
                  </a:cubicBezTo>
                  <a:cubicBezTo>
                    <a:pt x="7778" y="799936"/>
                    <a:pt x="0" y="781158"/>
                    <a:pt x="0" y="761577"/>
                  </a:cubicBezTo>
                  <a:lnTo>
                    <a:pt x="0" y="73829"/>
                  </a:lnTo>
                  <a:cubicBezTo>
                    <a:pt x="0" y="54248"/>
                    <a:pt x="7778" y="35469"/>
                    <a:pt x="21624" y="21624"/>
                  </a:cubicBezTo>
                  <a:cubicBezTo>
                    <a:pt x="35469" y="7778"/>
                    <a:pt x="54248" y="0"/>
                    <a:pt x="7382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rnd">
              <a:solidFill>
                <a:srgbClr val="FFD308"/>
              </a:solidFill>
              <a:prstDash val="solid"/>
              <a:round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0"/>
              <a:ext cx="2291324" cy="835406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843"/>
                </a:lnSpc>
                <a:spcBef>
                  <a:spcPct val="0"/>
                </a:spcBef>
              </a:pPr>
              <a:endParaRPr sz="1200"/>
            </a:p>
          </p:txBody>
        </p:sp>
      </p:grpSp>
      <p:grpSp>
        <p:nvGrpSpPr>
          <p:cNvPr id="5" name="Group 5"/>
          <p:cNvGrpSpPr/>
          <p:nvPr/>
        </p:nvGrpSpPr>
        <p:grpSpPr>
          <a:xfrm rot="-10800000">
            <a:off x="8255060" y="3590289"/>
            <a:ext cx="2642157" cy="872501"/>
            <a:chOff x="0" y="0"/>
            <a:chExt cx="1924420" cy="63548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24420" cy="635488"/>
            </a:xfrm>
            <a:custGeom>
              <a:avLst/>
              <a:gdLst/>
              <a:ahLst/>
              <a:cxnLst/>
              <a:rect l="l" t="t" r="r" b="b"/>
              <a:pathLst>
                <a:path w="1924420" h="635488">
                  <a:moveTo>
                    <a:pt x="87905" y="0"/>
                  </a:moveTo>
                  <a:lnTo>
                    <a:pt x="1836515" y="0"/>
                  </a:lnTo>
                  <a:cubicBezTo>
                    <a:pt x="1859829" y="0"/>
                    <a:pt x="1882188" y="9261"/>
                    <a:pt x="1898673" y="25747"/>
                  </a:cubicBezTo>
                  <a:cubicBezTo>
                    <a:pt x="1915158" y="42232"/>
                    <a:pt x="1924420" y="64591"/>
                    <a:pt x="1924420" y="87905"/>
                  </a:cubicBezTo>
                  <a:lnTo>
                    <a:pt x="1924420" y="547583"/>
                  </a:lnTo>
                  <a:cubicBezTo>
                    <a:pt x="1924420" y="596131"/>
                    <a:pt x="1885064" y="635488"/>
                    <a:pt x="1836515" y="635488"/>
                  </a:cubicBezTo>
                  <a:lnTo>
                    <a:pt x="87905" y="635488"/>
                  </a:lnTo>
                  <a:cubicBezTo>
                    <a:pt x="64591" y="635488"/>
                    <a:pt x="42232" y="626226"/>
                    <a:pt x="25747" y="609741"/>
                  </a:cubicBezTo>
                  <a:cubicBezTo>
                    <a:pt x="9261" y="593256"/>
                    <a:pt x="0" y="570897"/>
                    <a:pt x="0" y="547583"/>
                  </a:cubicBezTo>
                  <a:lnTo>
                    <a:pt x="0" y="87905"/>
                  </a:lnTo>
                  <a:cubicBezTo>
                    <a:pt x="0" y="64591"/>
                    <a:pt x="9261" y="42232"/>
                    <a:pt x="25747" y="25747"/>
                  </a:cubicBezTo>
                  <a:cubicBezTo>
                    <a:pt x="42232" y="9261"/>
                    <a:pt x="64591" y="0"/>
                    <a:pt x="8790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rnd">
              <a:solidFill>
                <a:srgbClr val="521DF1"/>
              </a:solidFill>
              <a:prstDash val="solid"/>
              <a:round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0"/>
              <a:ext cx="1924420" cy="635488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843"/>
                </a:lnSpc>
                <a:spcBef>
                  <a:spcPct val="0"/>
                </a:spcBef>
              </a:pPr>
              <a:endParaRPr sz="120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700989" y="1830429"/>
            <a:ext cx="3429000" cy="1200960"/>
            <a:chOff x="0" y="0"/>
            <a:chExt cx="2497518" cy="87472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497518" cy="874721"/>
            </a:xfrm>
            <a:custGeom>
              <a:avLst/>
              <a:gdLst/>
              <a:ahLst/>
              <a:cxnLst/>
              <a:rect l="l" t="t" r="r" b="b"/>
              <a:pathLst>
                <a:path w="2497518" h="874721">
                  <a:moveTo>
                    <a:pt x="67733" y="0"/>
                  </a:moveTo>
                  <a:lnTo>
                    <a:pt x="2429785" y="0"/>
                  </a:lnTo>
                  <a:cubicBezTo>
                    <a:pt x="2447749" y="0"/>
                    <a:pt x="2464977" y="7136"/>
                    <a:pt x="2477679" y="19839"/>
                  </a:cubicBezTo>
                  <a:cubicBezTo>
                    <a:pt x="2490382" y="32541"/>
                    <a:pt x="2497518" y="49769"/>
                    <a:pt x="2497518" y="67733"/>
                  </a:cubicBezTo>
                  <a:lnTo>
                    <a:pt x="2497518" y="806988"/>
                  </a:lnTo>
                  <a:cubicBezTo>
                    <a:pt x="2497518" y="824952"/>
                    <a:pt x="2490382" y="842180"/>
                    <a:pt x="2477679" y="854883"/>
                  </a:cubicBezTo>
                  <a:cubicBezTo>
                    <a:pt x="2464977" y="867585"/>
                    <a:pt x="2447749" y="874721"/>
                    <a:pt x="2429785" y="874721"/>
                  </a:cubicBezTo>
                  <a:lnTo>
                    <a:pt x="67733" y="874721"/>
                  </a:lnTo>
                  <a:cubicBezTo>
                    <a:pt x="49769" y="874721"/>
                    <a:pt x="32541" y="867585"/>
                    <a:pt x="19839" y="854883"/>
                  </a:cubicBezTo>
                  <a:cubicBezTo>
                    <a:pt x="7136" y="842180"/>
                    <a:pt x="0" y="824952"/>
                    <a:pt x="0" y="806988"/>
                  </a:cubicBezTo>
                  <a:lnTo>
                    <a:pt x="0" y="67733"/>
                  </a:lnTo>
                  <a:cubicBezTo>
                    <a:pt x="0" y="49769"/>
                    <a:pt x="7136" y="32541"/>
                    <a:pt x="19839" y="19839"/>
                  </a:cubicBezTo>
                  <a:cubicBezTo>
                    <a:pt x="32541" y="7136"/>
                    <a:pt x="49769" y="0"/>
                    <a:pt x="6773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rnd">
              <a:solidFill>
                <a:srgbClr val="0FB8C4"/>
              </a:solidFill>
              <a:prstDash val="solid"/>
              <a:round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0"/>
              <a:ext cx="2497518" cy="874721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843"/>
                </a:lnSpc>
                <a:spcBef>
                  <a:spcPct val="0"/>
                </a:spcBef>
              </a:pPr>
              <a:endParaRPr sz="1200"/>
            </a:p>
          </p:txBody>
        </p:sp>
      </p:grpSp>
      <p:grpSp>
        <p:nvGrpSpPr>
          <p:cNvPr id="11" name="Group 11"/>
          <p:cNvGrpSpPr/>
          <p:nvPr/>
        </p:nvGrpSpPr>
        <p:grpSpPr>
          <a:xfrm rot="-10800000">
            <a:off x="7797895" y="1995681"/>
            <a:ext cx="3429000" cy="1200960"/>
            <a:chOff x="0" y="0"/>
            <a:chExt cx="2497518" cy="874721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497518" cy="874721"/>
            </a:xfrm>
            <a:custGeom>
              <a:avLst/>
              <a:gdLst/>
              <a:ahLst/>
              <a:cxnLst/>
              <a:rect l="l" t="t" r="r" b="b"/>
              <a:pathLst>
                <a:path w="2497518" h="874721">
                  <a:moveTo>
                    <a:pt x="67733" y="0"/>
                  </a:moveTo>
                  <a:lnTo>
                    <a:pt x="2429785" y="0"/>
                  </a:lnTo>
                  <a:cubicBezTo>
                    <a:pt x="2447749" y="0"/>
                    <a:pt x="2464977" y="7136"/>
                    <a:pt x="2477679" y="19839"/>
                  </a:cubicBezTo>
                  <a:cubicBezTo>
                    <a:pt x="2490382" y="32541"/>
                    <a:pt x="2497518" y="49769"/>
                    <a:pt x="2497518" y="67733"/>
                  </a:cubicBezTo>
                  <a:lnTo>
                    <a:pt x="2497518" y="806988"/>
                  </a:lnTo>
                  <a:cubicBezTo>
                    <a:pt x="2497518" y="824952"/>
                    <a:pt x="2490382" y="842180"/>
                    <a:pt x="2477679" y="854883"/>
                  </a:cubicBezTo>
                  <a:cubicBezTo>
                    <a:pt x="2464977" y="867585"/>
                    <a:pt x="2447749" y="874721"/>
                    <a:pt x="2429785" y="874721"/>
                  </a:cubicBezTo>
                  <a:lnTo>
                    <a:pt x="67733" y="874721"/>
                  </a:lnTo>
                  <a:cubicBezTo>
                    <a:pt x="49769" y="874721"/>
                    <a:pt x="32541" y="867585"/>
                    <a:pt x="19839" y="854883"/>
                  </a:cubicBezTo>
                  <a:cubicBezTo>
                    <a:pt x="7136" y="842180"/>
                    <a:pt x="0" y="824952"/>
                    <a:pt x="0" y="806988"/>
                  </a:cubicBezTo>
                  <a:lnTo>
                    <a:pt x="0" y="67733"/>
                  </a:lnTo>
                  <a:cubicBezTo>
                    <a:pt x="0" y="49769"/>
                    <a:pt x="7136" y="32541"/>
                    <a:pt x="19839" y="19839"/>
                  </a:cubicBezTo>
                  <a:cubicBezTo>
                    <a:pt x="32541" y="7136"/>
                    <a:pt x="49769" y="0"/>
                    <a:pt x="6773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rnd">
              <a:solidFill>
                <a:srgbClr val="BC63DF"/>
              </a:solidFill>
              <a:prstDash val="solid"/>
              <a:round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0"/>
              <a:ext cx="2497518" cy="874721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843"/>
                </a:lnSpc>
                <a:spcBef>
                  <a:spcPct val="0"/>
                </a:spcBef>
              </a:pPr>
              <a:endParaRPr sz="1200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815454" y="1033195"/>
            <a:ext cx="603628" cy="603628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DDB3E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17" name="Group 17"/>
          <p:cNvGrpSpPr/>
          <p:nvPr/>
        </p:nvGrpSpPr>
        <p:grpSpPr>
          <a:xfrm rot="-10800000">
            <a:off x="7910131" y="3506805"/>
            <a:ext cx="603628" cy="603628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79BFF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3786081" y="2129095"/>
            <a:ext cx="603628" cy="603628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89E2E8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23" name="Group 23"/>
          <p:cNvGrpSpPr/>
          <p:nvPr/>
        </p:nvGrpSpPr>
        <p:grpSpPr>
          <a:xfrm rot="-10800000">
            <a:off x="7464331" y="2294347"/>
            <a:ext cx="603628" cy="603628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DC0FF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289628" y="3396722"/>
            <a:ext cx="2785939" cy="991033"/>
            <a:chOff x="0" y="0"/>
            <a:chExt cx="2029144" cy="72182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2029144" cy="721820"/>
            </a:xfrm>
            <a:custGeom>
              <a:avLst/>
              <a:gdLst/>
              <a:ahLst/>
              <a:cxnLst/>
              <a:rect l="l" t="t" r="r" b="b"/>
              <a:pathLst>
                <a:path w="2029144" h="721820">
                  <a:moveTo>
                    <a:pt x="83368" y="0"/>
                  </a:moveTo>
                  <a:lnTo>
                    <a:pt x="1945776" y="0"/>
                  </a:lnTo>
                  <a:cubicBezTo>
                    <a:pt x="1967886" y="0"/>
                    <a:pt x="1989091" y="8783"/>
                    <a:pt x="2004726" y="24418"/>
                  </a:cubicBezTo>
                  <a:cubicBezTo>
                    <a:pt x="2020360" y="40052"/>
                    <a:pt x="2029144" y="61257"/>
                    <a:pt x="2029144" y="83368"/>
                  </a:cubicBezTo>
                  <a:lnTo>
                    <a:pt x="2029144" y="638452"/>
                  </a:lnTo>
                  <a:cubicBezTo>
                    <a:pt x="2029144" y="660563"/>
                    <a:pt x="2020360" y="681768"/>
                    <a:pt x="2004726" y="697402"/>
                  </a:cubicBezTo>
                  <a:cubicBezTo>
                    <a:pt x="1989091" y="713037"/>
                    <a:pt x="1967886" y="721820"/>
                    <a:pt x="1945776" y="721820"/>
                  </a:cubicBezTo>
                  <a:lnTo>
                    <a:pt x="83368" y="721820"/>
                  </a:lnTo>
                  <a:cubicBezTo>
                    <a:pt x="61257" y="721820"/>
                    <a:pt x="40052" y="713037"/>
                    <a:pt x="24418" y="697402"/>
                  </a:cubicBezTo>
                  <a:cubicBezTo>
                    <a:pt x="8783" y="681768"/>
                    <a:pt x="0" y="660563"/>
                    <a:pt x="0" y="638452"/>
                  </a:cubicBezTo>
                  <a:lnTo>
                    <a:pt x="0" y="83368"/>
                  </a:lnTo>
                  <a:cubicBezTo>
                    <a:pt x="0" y="61257"/>
                    <a:pt x="8783" y="40052"/>
                    <a:pt x="24418" y="24418"/>
                  </a:cubicBezTo>
                  <a:cubicBezTo>
                    <a:pt x="40052" y="8783"/>
                    <a:pt x="61257" y="0"/>
                    <a:pt x="83368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rnd">
              <a:solidFill>
                <a:srgbClr val="E87B85"/>
              </a:solidFill>
              <a:prstDash val="solid"/>
              <a:round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0"/>
              <a:ext cx="2029144" cy="72182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843"/>
                </a:lnSpc>
                <a:spcBef>
                  <a:spcPct val="0"/>
                </a:spcBef>
              </a:pPr>
              <a:endParaRPr sz="1200"/>
            </a:p>
          </p:txBody>
        </p:sp>
      </p:grpSp>
      <p:grpSp>
        <p:nvGrpSpPr>
          <p:cNvPr id="29" name="Group 29"/>
          <p:cNvGrpSpPr/>
          <p:nvPr/>
        </p:nvGrpSpPr>
        <p:grpSpPr>
          <a:xfrm rot="-10800000">
            <a:off x="6983744" y="226560"/>
            <a:ext cx="3429000" cy="1200960"/>
            <a:chOff x="0" y="0"/>
            <a:chExt cx="2497518" cy="874721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497518" cy="874721"/>
            </a:xfrm>
            <a:custGeom>
              <a:avLst/>
              <a:gdLst/>
              <a:ahLst/>
              <a:cxnLst/>
              <a:rect l="l" t="t" r="r" b="b"/>
              <a:pathLst>
                <a:path w="2497518" h="874721">
                  <a:moveTo>
                    <a:pt x="67733" y="0"/>
                  </a:moveTo>
                  <a:lnTo>
                    <a:pt x="2429785" y="0"/>
                  </a:lnTo>
                  <a:cubicBezTo>
                    <a:pt x="2447749" y="0"/>
                    <a:pt x="2464977" y="7136"/>
                    <a:pt x="2477679" y="19839"/>
                  </a:cubicBezTo>
                  <a:cubicBezTo>
                    <a:pt x="2490382" y="32541"/>
                    <a:pt x="2497518" y="49769"/>
                    <a:pt x="2497518" y="67733"/>
                  </a:cubicBezTo>
                  <a:lnTo>
                    <a:pt x="2497518" y="806988"/>
                  </a:lnTo>
                  <a:cubicBezTo>
                    <a:pt x="2497518" y="824952"/>
                    <a:pt x="2490382" y="842180"/>
                    <a:pt x="2477679" y="854883"/>
                  </a:cubicBezTo>
                  <a:cubicBezTo>
                    <a:pt x="2464977" y="867585"/>
                    <a:pt x="2447749" y="874721"/>
                    <a:pt x="2429785" y="874721"/>
                  </a:cubicBezTo>
                  <a:lnTo>
                    <a:pt x="67733" y="874721"/>
                  </a:lnTo>
                  <a:cubicBezTo>
                    <a:pt x="49769" y="874721"/>
                    <a:pt x="32541" y="867585"/>
                    <a:pt x="19839" y="854883"/>
                  </a:cubicBezTo>
                  <a:cubicBezTo>
                    <a:pt x="7136" y="842180"/>
                    <a:pt x="0" y="824952"/>
                    <a:pt x="0" y="806988"/>
                  </a:cubicBezTo>
                  <a:lnTo>
                    <a:pt x="0" y="67733"/>
                  </a:lnTo>
                  <a:cubicBezTo>
                    <a:pt x="0" y="49769"/>
                    <a:pt x="7136" y="32541"/>
                    <a:pt x="19839" y="19839"/>
                  </a:cubicBezTo>
                  <a:cubicBezTo>
                    <a:pt x="32541" y="7136"/>
                    <a:pt x="49769" y="0"/>
                    <a:pt x="6773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rnd">
              <a:solidFill>
                <a:srgbClr val="70B812"/>
              </a:solidFill>
              <a:prstDash val="solid"/>
              <a:round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0"/>
              <a:ext cx="2497518" cy="874721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843"/>
                </a:lnSpc>
                <a:spcBef>
                  <a:spcPct val="0"/>
                </a:spcBef>
              </a:pPr>
              <a:endParaRPr sz="1200"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3716469" y="3274371"/>
            <a:ext cx="603628" cy="603628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BEC4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35" name="Group 35"/>
          <p:cNvGrpSpPr/>
          <p:nvPr/>
        </p:nvGrpSpPr>
        <p:grpSpPr>
          <a:xfrm rot="-10800000">
            <a:off x="6772918" y="948117"/>
            <a:ext cx="603628" cy="603628"/>
            <a:chOff x="0" y="0"/>
            <a:chExt cx="812800" cy="8128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ADE466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38" name="Group 38"/>
          <p:cNvGrpSpPr/>
          <p:nvPr/>
        </p:nvGrpSpPr>
        <p:grpSpPr>
          <a:xfrm rot="-10800000">
            <a:off x="7797895" y="4733375"/>
            <a:ext cx="2642157" cy="872501"/>
            <a:chOff x="0" y="0"/>
            <a:chExt cx="1924420" cy="635488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924420" cy="635488"/>
            </a:xfrm>
            <a:custGeom>
              <a:avLst/>
              <a:gdLst/>
              <a:ahLst/>
              <a:cxnLst/>
              <a:rect l="l" t="t" r="r" b="b"/>
              <a:pathLst>
                <a:path w="1924420" h="635488">
                  <a:moveTo>
                    <a:pt x="87905" y="0"/>
                  </a:moveTo>
                  <a:lnTo>
                    <a:pt x="1836515" y="0"/>
                  </a:lnTo>
                  <a:cubicBezTo>
                    <a:pt x="1859829" y="0"/>
                    <a:pt x="1882188" y="9261"/>
                    <a:pt x="1898673" y="25747"/>
                  </a:cubicBezTo>
                  <a:cubicBezTo>
                    <a:pt x="1915158" y="42232"/>
                    <a:pt x="1924420" y="64591"/>
                    <a:pt x="1924420" y="87905"/>
                  </a:cubicBezTo>
                  <a:lnTo>
                    <a:pt x="1924420" y="547583"/>
                  </a:lnTo>
                  <a:cubicBezTo>
                    <a:pt x="1924420" y="596131"/>
                    <a:pt x="1885064" y="635488"/>
                    <a:pt x="1836515" y="635488"/>
                  </a:cubicBezTo>
                  <a:lnTo>
                    <a:pt x="87905" y="635488"/>
                  </a:lnTo>
                  <a:cubicBezTo>
                    <a:pt x="64591" y="635488"/>
                    <a:pt x="42232" y="626226"/>
                    <a:pt x="25747" y="609741"/>
                  </a:cubicBezTo>
                  <a:cubicBezTo>
                    <a:pt x="9261" y="593256"/>
                    <a:pt x="0" y="570897"/>
                    <a:pt x="0" y="547583"/>
                  </a:cubicBezTo>
                  <a:lnTo>
                    <a:pt x="0" y="87905"/>
                  </a:lnTo>
                  <a:cubicBezTo>
                    <a:pt x="0" y="64591"/>
                    <a:pt x="9261" y="42232"/>
                    <a:pt x="25747" y="25747"/>
                  </a:cubicBezTo>
                  <a:cubicBezTo>
                    <a:pt x="42232" y="9261"/>
                    <a:pt x="64591" y="0"/>
                    <a:pt x="8790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rnd">
              <a:solidFill>
                <a:srgbClr val="7ED957"/>
              </a:solidFill>
              <a:prstDash val="solid"/>
              <a:round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0" y="0"/>
              <a:ext cx="1924420" cy="635488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843"/>
                </a:lnSpc>
                <a:spcBef>
                  <a:spcPct val="0"/>
                </a:spcBef>
              </a:pPr>
              <a:endParaRPr sz="1200"/>
            </a:p>
          </p:txBody>
        </p:sp>
      </p:grpSp>
      <p:grpSp>
        <p:nvGrpSpPr>
          <p:cNvPr id="41" name="Group 41"/>
          <p:cNvGrpSpPr/>
          <p:nvPr/>
        </p:nvGrpSpPr>
        <p:grpSpPr>
          <a:xfrm rot="-10800000">
            <a:off x="1738134" y="4939638"/>
            <a:ext cx="2642157" cy="872501"/>
            <a:chOff x="0" y="0"/>
            <a:chExt cx="1924420" cy="635488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1924420" cy="635488"/>
            </a:xfrm>
            <a:custGeom>
              <a:avLst/>
              <a:gdLst/>
              <a:ahLst/>
              <a:cxnLst/>
              <a:rect l="l" t="t" r="r" b="b"/>
              <a:pathLst>
                <a:path w="1924420" h="635488">
                  <a:moveTo>
                    <a:pt x="87905" y="0"/>
                  </a:moveTo>
                  <a:lnTo>
                    <a:pt x="1836515" y="0"/>
                  </a:lnTo>
                  <a:cubicBezTo>
                    <a:pt x="1859829" y="0"/>
                    <a:pt x="1882188" y="9261"/>
                    <a:pt x="1898673" y="25747"/>
                  </a:cubicBezTo>
                  <a:cubicBezTo>
                    <a:pt x="1915158" y="42232"/>
                    <a:pt x="1924420" y="64591"/>
                    <a:pt x="1924420" y="87905"/>
                  </a:cubicBezTo>
                  <a:lnTo>
                    <a:pt x="1924420" y="547583"/>
                  </a:lnTo>
                  <a:cubicBezTo>
                    <a:pt x="1924420" y="596131"/>
                    <a:pt x="1885064" y="635488"/>
                    <a:pt x="1836515" y="635488"/>
                  </a:cubicBezTo>
                  <a:lnTo>
                    <a:pt x="87905" y="635488"/>
                  </a:lnTo>
                  <a:cubicBezTo>
                    <a:pt x="64591" y="635488"/>
                    <a:pt x="42232" y="626226"/>
                    <a:pt x="25747" y="609741"/>
                  </a:cubicBezTo>
                  <a:cubicBezTo>
                    <a:pt x="9261" y="593256"/>
                    <a:pt x="0" y="570897"/>
                    <a:pt x="0" y="547583"/>
                  </a:cubicBezTo>
                  <a:lnTo>
                    <a:pt x="0" y="87905"/>
                  </a:lnTo>
                  <a:cubicBezTo>
                    <a:pt x="0" y="64591"/>
                    <a:pt x="9261" y="42232"/>
                    <a:pt x="25747" y="25747"/>
                  </a:cubicBezTo>
                  <a:cubicBezTo>
                    <a:pt x="42232" y="9261"/>
                    <a:pt x="64591" y="0"/>
                    <a:pt x="8790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rnd">
              <a:solidFill>
                <a:srgbClr val="BC63DF"/>
              </a:solidFill>
              <a:prstDash val="solid"/>
              <a:round/>
            </a:ln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0" y="0"/>
              <a:ext cx="1924420" cy="635488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843"/>
                </a:lnSpc>
                <a:spcBef>
                  <a:spcPct val="0"/>
                </a:spcBef>
              </a:pPr>
              <a:endParaRPr sz="1200"/>
            </a:p>
          </p:txBody>
        </p:sp>
      </p:grpSp>
      <p:grpSp>
        <p:nvGrpSpPr>
          <p:cNvPr id="44" name="Group 44"/>
          <p:cNvGrpSpPr/>
          <p:nvPr/>
        </p:nvGrpSpPr>
        <p:grpSpPr>
          <a:xfrm rot="-10800000">
            <a:off x="4015979" y="4565997"/>
            <a:ext cx="603628" cy="603628"/>
            <a:chOff x="0" y="0"/>
            <a:chExt cx="812800" cy="8128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DC0FF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grpSp>
        <p:nvGrpSpPr>
          <p:cNvPr id="47" name="Group 47"/>
          <p:cNvGrpSpPr/>
          <p:nvPr/>
        </p:nvGrpSpPr>
        <p:grpSpPr>
          <a:xfrm rot="-10800000">
            <a:off x="7608317" y="4597418"/>
            <a:ext cx="603628" cy="603628"/>
            <a:chOff x="0" y="0"/>
            <a:chExt cx="812800" cy="8128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C1FF72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391"/>
                </a:lnSpc>
              </a:pPr>
              <a:endParaRPr sz="1200"/>
            </a:p>
          </p:txBody>
        </p:sp>
      </p:grpSp>
      <p:sp>
        <p:nvSpPr>
          <p:cNvPr id="50" name="Freeform 50"/>
          <p:cNvSpPr/>
          <p:nvPr/>
        </p:nvSpPr>
        <p:spPr>
          <a:xfrm>
            <a:off x="1658999" y="757496"/>
            <a:ext cx="522685" cy="754533"/>
          </a:xfrm>
          <a:custGeom>
            <a:avLst/>
            <a:gdLst/>
            <a:ahLst/>
            <a:cxnLst/>
            <a:rect l="l" t="t" r="r" b="b"/>
            <a:pathLst>
              <a:path w="784028" h="1131799">
                <a:moveTo>
                  <a:pt x="0" y="0"/>
                </a:moveTo>
                <a:lnTo>
                  <a:pt x="784028" y="0"/>
                </a:lnTo>
                <a:lnTo>
                  <a:pt x="784028" y="1131799"/>
                </a:lnTo>
                <a:lnTo>
                  <a:pt x="0" y="113179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51" name="Freeform 51"/>
          <p:cNvSpPr/>
          <p:nvPr/>
        </p:nvSpPr>
        <p:spPr>
          <a:xfrm>
            <a:off x="1350948" y="5246181"/>
            <a:ext cx="616102" cy="616102"/>
          </a:xfrm>
          <a:custGeom>
            <a:avLst/>
            <a:gdLst/>
            <a:ahLst/>
            <a:cxnLst/>
            <a:rect l="l" t="t" r="r" b="b"/>
            <a:pathLst>
              <a:path w="924153" h="924153">
                <a:moveTo>
                  <a:pt x="0" y="0"/>
                </a:moveTo>
                <a:lnTo>
                  <a:pt x="924152" y="0"/>
                </a:lnTo>
                <a:lnTo>
                  <a:pt x="924152" y="924153"/>
                </a:lnTo>
                <a:lnTo>
                  <a:pt x="0" y="9241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52" name="Freeform 52"/>
          <p:cNvSpPr/>
          <p:nvPr/>
        </p:nvSpPr>
        <p:spPr>
          <a:xfrm>
            <a:off x="10768146" y="2497649"/>
            <a:ext cx="951441" cy="776722"/>
          </a:xfrm>
          <a:custGeom>
            <a:avLst/>
            <a:gdLst/>
            <a:ahLst/>
            <a:cxnLst/>
            <a:rect l="l" t="t" r="r" b="b"/>
            <a:pathLst>
              <a:path w="1427162" h="1165083">
                <a:moveTo>
                  <a:pt x="0" y="0"/>
                </a:moveTo>
                <a:lnTo>
                  <a:pt x="1427162" y="0"/>
                </a:lnTo>
                <a:lnTo>
                  <a:pt x="1427162" y="1165083"/>
                </a:lnTo>
                <a:lnTo>
                  <a:pt x="0" y="116508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53" name="Freeform 53"/>
          <p:cNvSpPr/>
          <p:nvPr/>
        </p:nvSpPr>
        <p:spPr>
          <a:xfrm>
            <a:off x="320415" y="2418549"/>
            <a:ext cx="823929" cy="755021"/>
          </a:xfrm>
          <a:custGeom>
            <a:avLst/>
            <a:gdLst/>
            <a:ahLst/>
            <a:cxnLst/>
            <a:rect l="l" t="t" r="r" b="b"/>
            <a:pathLst>
              <a:path w="1235893" h="1132531">
                <a:moveTo>
                  <a:pt x="0" y="0"/>
                </a:moveTo>
                <a:lnTo>
                  <a:pt x="1235893" y="0"/>
                </a:lnTo>
                <a:lnTo>
                  <a:pt x="1235893" y="1132530"/>
                </a:lnTo>
                <a:lnTo>
                  <a:pt x="0" y="113253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54" name="Freeform 54"/>
          <p:cNvSpPr/>
          <p:nvPr/>
        </p:nvSpPr>
        <p:spPr>
          <a:xfrm>
            <a:off x="10308901" y="859877"/>
            <a:ext cx="673920" cy="615105"/>
          </a:xfrm>
          <a:custGeom>
            <a:avLst/>
            <a:gdLst/>
            <a:ahLst/>
            <a:cxnLst/>
            <a:rect l="l" t="t" r="r" b="b"/>
            <a:pathLst>
              <a:path w="1010880" h="922658">
                <a:moveTo>
                  <a:pt x="0" y="0"/>
                </a:moveTo>
                <a:lnTo>
                  <a:pt x="1010879" y="0"/>
                </a:lnTo>
                <a:lnTo>
                  <a:pt x="1010879" y="922657"/>
                </a:lnTo>
                <a:lnTo>
                  <a:pt x="0" y="92265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55" name="Freeform 55"/>
          <p:cNvSpPr/>
          <p:nvPr/>
        </p:nvSpPr>
        <p:spPr>
          <a:xfrm>
            <a:off x="10837996" y="3823158"/>
            <a:ext cx="820528" cy="1044653"/>
          </a:xfrm>
          <a:custGeom>
            <a:avLst/>
            <a:gdLst/>
            <a:ahLst/>
            <a:cxnLst/>
            <a:rect l="l" t="t" r="r" b="b"/>
            <a:pathLst>
              <a:path w="1230792" h="1566980">
                <a:moveTo>
                  <a:pt x="0" y="0"/>
                </a:moveTo>
                <a:lnTo>
                  <a:pt x="1230792" y="0"/>
                </a:lnTo>
                <a:lnTo>
                  <a:pt x="1230792" y="1566980"/>
                </a:lnTo>
                <a:lnTo>
                  <a:pt x="0" y="156698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56" name="Freeform 56"/>
          <p:cNvSpPr/>
          <p:nvPr/>
        </p:nvSpPr>
        <p:spPr>
          <a:xfrm>
            <a:off x="9916323" y="5304063"/>
            <a:ext cx="639491" cy="881503"/>
          </a:xfrm>
          <a:custGeom>
            <a:avLst/>
            <a:gdLst/>
            <a:ahLst/>
            <a:cxnLst/>
            <a:rect l="l" t="t" r="r" b="b"/>
            <a:pathLst>
              <a:path w="959236" h="1322255">
                <a:moveTo>
                  <a:pt x="0" y="0"/>
                </a:moveTo>
                <a:lnTo>
                  <a:pt x="959235" y="0"/>
                </a:lnTo>
                <a:lnTo>
                  <a:pt x="959235" y="1322254"/>
                </a:lnTo>
                <a:lnTo>
                  <a:pt x="0" y="1322254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57" name="Freeform 57"/>
          <p:cNvSpPr/>
          <p:nvPr/>
        </p:nvSpPr>
        <p:spPr>
          <a:xfrm>
            <a:off x="4567509" y="2596162"/>
            <a:ext cx="2967565" cy="2069877"/>
          </a:xfrm>
          <a:custGeom>
            <a:avLst/>
            <a:gdLst/>
            <a:ahLst/>
            <a:cxnLst/>
            <a:rect l="l" t="t" r="r" b="b"/>
            <a:pathLst>
              <a:path w="4451348" h="3104815">
                <a:moveTo>
                  <a:pt x="0" y="0"/>
                </a:moveTo>
                <a:lnTo>
                  <a:pt x="4451347" y="0"/>
                </a:lnTo>
                <a:lnTo>
                  <a:pt x="4451347" y="3104815"/>
                </a:lnTo>
                <a:lnTo>
                  <a:pt x="0" y="3104815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alphaModFix amt="43000"/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58" name="Freeform 58"/>
          <p:cNvSpPr/>
          <p:nvPr/>
        </p:nvSpPr>
        <p:spPr>
          <a:xfrm>
            <a:off x="799158" y="4074335"/>
            <a:ext cx="686776" cy="626839"/>
          </a:xfrm>
          <a:custGeom>
            <a:avLst/>
            <a:gdLst/>
            <a:ahLst/>
            <a:cxnLst/>
            <a:rect l="l" t="t" r="r" b="b"/>
            <a:pathLst>
              <a:path w="1030164" h="940259">
                <a:moveTo>
                  <a:pt x="0" y="0"/>
                </a:moveTo>
                <a:lnTo>
                  <a:pt x="1030164" y="0"/>
                </a:lnTo>
                <a:lnTo>
                  <a:pt x="1030164" y="940259"/>
                </a:lnTo>
                <a:lnTo>
                  <a:pt x="0" y="940259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sz="1200"/>
          </a:p>
        </p:txBody>
      </p:sp>
      <p:sp>
        <p:nvSpPr>
          <p:cNvPr id="59" name="TextBox 59"/>
          <p:cNvSpPr txBox="1"/>
          <p:nvPr/>
        </p:nvSpPr>
        <p:spPr>
          <a:xfrm>
            <a:off x="4878507" y="1156852"/>
            <a:ext cx="477523" cy="343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3"/>
              </a:lnSpc>
              <a:spcBef>
                <a:spcPct val="0"/>
              </a:spcBef>
            </a:pPr>
            <a:r>
              <a:rPr lang="en-US" sz="2333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01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6835971" y="1033171"/>
            <a:ext cx="477523" cy="343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3"/>
              </a:lnSpc>
              <a:spcBef>
                <a:spcPct val="0"/>
              </a:spcBef>
            </a:pPr>
            <a:r>
              <a:rPr lang="en-US" sz="2333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09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3842574" y="2253321"/>
            <a:ext cx="477523" cy="343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3"/>
              </a:lnSpc>
              <a:spcBef>
                <a:spcPct val="0"/>
              </a:spcBef>
            </a:pPr>
            <a:r>
              <a:rPr lang="en-US" sz="2333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02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7521481" y="2418549"/>
            <a:ext cx="477523" cy="343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3"/>
              </a:lnSpc>
              <a:spcBef>
                <a:spcPct val="0"/>
              </a:spcBef>
            </a:pPr>
            <a:r>
              <a:rPr lang="en-US" sz="2333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08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3777217" y="3396722"/>
            <a:ext cx="477523" cy="343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3"/>
              </a:lnSpc>
              <a:spcBef>
                <a:spcPct val="0"/>
              </a:spcBef>
            </a:pPr>
            <a:r>
              <a:rPr lang="en-US" sz="2333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03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7967281" y="3612055"/>
            <a:ext cx="477523" cy="343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3"/>
              </a:lnSpc>
              <a:spcBef>
                <a:spcPct val="0"/>
              </a:spcBef>
            </a:pPr>
            <a:r>
              <a:rPr lang="en-US" sz="2333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07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4449264" y="2981206"/>
            <a:ext cx="2977696" cy="2513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00"/>
              </a:lnSpc>
            </a:pPr>
            <a:r>
              <a:rPr lang="en-US" sz="2881" b="1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Obligaciones</a:t>
            </a:r>
            <a:r>
              <a:rPr lang="en-US" sz="2881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del </a:t>
            </a:r>
            <a:r>
              <a:rPr lang="en-US" sz="2881" b="1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Transportador</a:t>
            </a:r>
            <a:endParaRPr lang="en-US" sz="2881" b="1">
              <a:solidFill>
                <a:srgbClr val="000000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 algn="ctr">
              <a:lnSpc>
                <a:spcPts val="1276"/>
              </a:lnSpc>
            </a:pPr>
            <a:r>
              <a:rPr lang="en-US" sz="1000" b="1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Decreto</a:t>
            </a:r>
            <a:r>
              <a:rPr lang="en-US" sz="1000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351 de 2014​</a:t>
            </a:r>
          </a:p>
          <a:p>
            <a:pPr algn="ctr">
              <a:lnSpc>
                <a:spcPts val="1276"/>
              </a:lnSpc>
            </a:pPr>
            <a:r>
              <a:rPr lang="en-US" sz="1000" b="1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Artículo</a:t>
            </a:r>
            <a:r>
              <a:rPr lang="en-US" sz="1000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2.8.10.2 </a:t>
            </a:r>
            <a:r>
              <a:rPr lang="en-US" sz="1000" b="1" err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Decreto</a:t>
            </a:r>
            <a:r>
              <a:rPr lang="en-US" sz="1000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780 de 2016​</a:t>
            </a:r>
          </a:p>
          <a:p>
            <a:pPr algn="ctr">
              <a:lnSpc>
                <a:spcPts val="3400"/>
              </a:lnSpc>
            </a:pPr>
            <a:r>
              <a:rPr lang="en-US" sz="2881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</a:t>
            </a:r>
          </a:p>
          <a:p>
            <a:pPr algn="ctr">
              <a:lnSpc>
                <a:spcPts val="3400"/>
              </a:lnSpc>
              <a:spcBef>
                <a:spcPct val="0"/>
              </a:spcBef>
            </a:pPr>
            <a:endParaRPr lang="en-US" sz="2881" b="1">
              <a:solidFill>
                <a:srgbClr val="000000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sp>
        <p:nvSpPr>
          <p:cNvPr id="66" name="TextBox 66"/>
          <p:cNvSpPr txBox="1"/>
          <p:nvPr/>
        </p:nvSpPr>
        <p:spPr>
          <a:xfrm>
            <a:off x="8634210" y="3841846"/>
            <a:ext cx="2083335" cy="3725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450"/>
              </a:lnSpc>
              <a:spcBef>
                <a:spcPct val="0"/>
              </a:spcBef>
            </a:pPr>
            <a:r>
              <a:rPr lang="en-US" sz="113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Entregar  comprobante de  recolección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2251534" y="471422"/>
            <a:ext cx="2707964" cy="6043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621"/>
              </a:lnSpc>
            </a:pPr>
            <a:r>
              <a:rPr lang="en-US" sz="1266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Dar cumplimiento  a lo establecido en  el Decreto 1079 de  2015.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2067057" y="5191196"/>
            <a:ext cx="2083335" cy="5648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44697" lvl="1" indent="-122349" algn="just">
              <a:lnSpc>
                <a:spcPts val="1450"/>
              </a:lnSpc>
              <a:spcBef>
                <a:spcPct val="0"/>
              </a:spcBef>
              <a:buFont typeface="Arial"/>
              <a:buChar char="•"/>
            </a:pPr>
            <a:r>
              <a:rPr lang="en-US" sz="113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Capacitar al​</a:t>
            </a:r>
          </a:p>
          <a:p>
            <a:pPr algn="just">
              <a:lnSpc>
                <a:spcPts val="1450"/>
              </a:lnSpc>
              <a:spcBef>
                <a:spcPct val="0"/>
              </a:spcBef>
            </a:pPr>
            <a:r>
              <a:rPr lang="en-US" sz="113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personal encargado.</a:t>
            </a:r>
          </a:p>
          <a:p>
            <a:pPr algn="just">
              <a:lnSpc>
                <a:spcPts val="1450"/>
              </a:lnSpc>
              <a:spcBef>
                <a:spcPct val="0"/>
              </a:spcBef>
            </a:pPr>
            <a:endParaRPr lang="en-US" sz="1133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9" name="TextBox 69"/>
          <p:cNvSpPr txBox="1"/>
          <p:nvPr/>
        </p:nvSpPr>
        <p:spPr>
          <a:xfrm>
            <a:off x="7665467" y="4702668"/>
            <a:ext cx="477523" cy="343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3"/>
              </a:lnSpc>
              <a:spcBef>
                <a:spcPct val="0"/>
              </a:spcBef>
            </a:pPr>
            <a:r>
              <a:rPr lang="en-US" sz="2333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06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4079031" y="4690199"/>
            <a:ext cx="477523" cy="343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3"/>
              </a:lnSpc>
              <a:spcBef>
                <a:spcPct val="0"/>
              </a:spcBef>
            </a:pPr>
            <a:r>
              <a:rPr lang="en-US" sz="2333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04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1195885" y="1889480"/>
            <a:ext cx="2439207" cy="1136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764"/>
              </a:lnSpc>
              <a:spcBef>
                <a:spcPct val="0"/>
              </a:spcBef>
            </a:pPr>
            <a:r>
              <a:rPr lang="en-US" sz="126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Cumplir con las  disposiciones  establecidas en el  Manual de Gestión  Integral de Residuos  Generados en la  Atención en Salud.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1498635" y="3648740"/>
            <a:ext cx="2278583" cy="4684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857"/>
              </a:lnSpc>
              <a:spcBef>
                <a:spcPct val="0"/>
              </a:spcBef>
            </a:pPr>
            <a:r>
              <a:rPr lang="en-US" sz="1327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Contar con licencias y permisos.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8152733" y="4914238"/>
            <a:ext cx="2083335" cy="4684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857"/>
              </a:lnSpc>
              <a:spcBef>
                <a:spcPct val="0"/>
              </a:spcBef>
            </a:pPr>
            <a:r>
              <a:rPr lang="en-US" sz="1327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Dar cumplimiento a la  normatividad.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7446397" y="447316"/>
            <a:ext cx="2744483" cy="675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815"/>
              </a:lnSpc>
              <a:spcBef>
                <a:spcPct val="0"/>
              </a:spcBef>
            </a:pPr>
            <a:r>
              <a:rPr lang="en-US" sz="1297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Expedir al generador  comprobante de disposición final.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8097600" y="2364951"/>
            <a:ext cx="2829590" cy="4684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857"/>
              </a:lnSpc>
              <a:spcBef>
                <a:spcPct val="0"/>
              </a:spcBef>
            </a:pPr>
            <a:r>
              <a:rPr lang="en-US" sz="1327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Contar con personal idóneo y capacitado.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5B3634A-6294-85FD-AE82-82F4C385CCF8}"/>
              </a:ext>
            </a:extLst>
          </p:cNvPr>
          <p:cNvSpPr txBox="1"/>
          <p:nvPr/>
        </p:nvSpPr>
        <p:spPr>
          <a:xfrm>
            <a:off x="1759524" y="591552"/>
            <a:ext cx="10012126" cy="8925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sz="3600" b="1">
                <a:solidFill>
                  <a:srgbClr val="2CA8CB"/>
                </a:solidFill>
                <a:latin typeface="Oswald"/>
              </a:rPr>
              <a:t>Situación Actual de los residuos en la ciudad</a:t>
            </a:r>
          </a:p>
          <a:p>
            <a:pPr algn="ctr"/>
            <a:endParaRPr lang="es-ES" sz="1600"/>
          </a:p>
        </p:txBody>
      </p:sp>
      <p:pic>
        <p:nvPicPr>
          <p:cNvPr id="3" name="Imagen 2" descr="Imagen que contiene tabla, artículos, comida, bolsa&#10;&#10;El contenido generado por IA puede ser incorrecto.">
            <a:extLst>
              <a:ext uri="{FF2B5EF4-FFF2-40B4-BE49-F238E27FC236}">
                <a16:creationId xmlns:a16="http://schemas.microsoft.com/office/drawing/2014/main" id="{1E85B4C9-13ED-C93D-2C19-DEBCF8864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893" y="1729383"/>
            <a:ext cx="2418348" cy="4211554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155C24FB-8A42-0A0F-84C3-89D7982815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7962" y="1856547"/>
            <a:ext cx="3131393" cy="4076835"/>
          </a:xfrm>
          <a:prstGeom prst="rect">
            <a:avLst/>
          </a:prstGeom>
        </p:spPr>
      </p:pic>
      <p:pic>
        <p:nvPicPr>
          <p:cNvPr id="6" name="Imagen 5" descr="Imagen que contiene exterior, comida, pájaro, artículos&#10;&#10;El contenido generado por IA puede ser incorrecto.">
            <a:extLst>
              <a:ext uri="{FF2B5EF4-FFF2-40B4-BE49-F238E27FC236}">
                <a16:creationId xmlns:a16="http://schemas.microsoft.com/office/drawing/2014/main" id="{9304F4DE-006E-E8C9-6DFE-DB95624617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3850" y="1853062"/>
            <a:ext cx="3147923" cy="4086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22147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419196E5-0D21-45D8-8A93-784C01470CF9}"/>
              </a:ext>
            </a:extLst>
          </p:cNvPr>
          <p:cNvSpPr txBox="1"/>
          <p:nvPr/>
        </p:nvSpPr>
        <p:spPr>
          <a:xfrm>
            <a:off x="4448784" y="1003651"/>
            <a:ext cx="7150909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ES" sz="2133" b="1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EN TEMAS RELACIONADOS CON EL SOGCS </a:t>
            </a:r>
            <a:endParaRPr lang="es-CO" sz="1867">
              <a:solidFill>
                <a:schemeClr val="accent2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A69ACA5-2EED-42DE-BAFF-1F0D849B681F}"/>
              </a:ext>
            </a:extLst>
          </p:cNvPr>
          <p:cNvSpPr txBox="1"/>
          <p:nvPr/>
        </p:nvSpPr>
        <p:spPr>
          <a:xfrm>
            <a:off x="2970966" y="407035"/>
            <a:ext cx="7626485" cy="666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733" b="1">
                <a:solidFill>
                  <a:schemeClr val="accent2"/>
                </a:solidFill>
                <a:latin typeface="+mj-lt"/>
              </a:rPr>
              <a:t>ASISTENCIA TÉCNICA </a:t>
            </a:r>
            <a:endParaRPr lang="es-CO" sz="3733">
              <a:solidFill>
                <a:schemeClr val="accent2"/>
              </a:solidFill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B769C17B-4B53-4E24-9EEA-D083ED96975F}"/>
              </a:ext>
            </a:extLst>
          </p:cNvPr>
          <p:cNvSpPr/>
          <p:nvPr/>
        </p:nvSpPr>
        <p:spPr>
          <a:xfrm>
            <a:off x="3979899" y="1429322"/>
            <a:ext cx="8309583" cy="9628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BD863CE-BF23-4F0D-836E-64E3FA209E54}"/>
              </a:ext>
            </a:extLst>
          </p:cNvPr>
          <p:cNvSpPr txBox="1"/>
          <p:nvPr/>
        </p:nvSpPr>
        <p:spPr>
          <a:xfrm>
            <a:off x="517235" y="1686570"/>
            <a:ext cx="111575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/>
              <a:t>La Secretaría Distrital de Salud brinda </a:t>
            </a:r>
            <a:r>
              <a:rPr lang="es-ES" b="1"/>
              <a:t>asistencia técnica </a:t>
            </a:r>
            <a:r>
              <a:rPr lang="es-ES"/>
              <a:t>en temas relacionados con los componentes del Sistema Obligatorio de Garantía de la Calidad en Salud SOGCS, </a:t>
            </a:r>
            <a:r>
              <a:rPr lang="es-ES" b="1"/>
              <a:t>Seguridad del Paciente y Humanización </a:t>
            </a:r>
            <a:r>
              <a:rPr lang="es-ES"/>
              <a:t>a los prestadores y/o usuarios de servicios de salud del Distrito Capital, orientado al desarrollo de capacidades y/o fortalecimiento de competencias que aporten a la garantía del derecho a la salud. </a:t>
            </a:r>
            <a:endParaRPr lang="es-CO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EF2F7C5-9875-44D9-BB44-D7635897F533}"/>
              </a:ext>
            </a:extLst>
          </p:cNvPr>
          <p:cNvSpPr txBox="1"/>
          <p:nvPr/>
        </p:nvSpPr>
        <p:spPr>
          <a:xfrm>
            <a:off x="2970966" y="4967750"/>
            <a:ext cx="892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algn="r">
              <a:defRPr b="1" i="0">
                <a:effectLst/>
                <a:latin typeface="Arial Narrow" panose="020B0606020202030204" pitchFamily="34" charset="0"/>
              </a:defRPr>
            </a:lvl1pPr>
          </a:lstStyle>
          <a:p>
            <a:r>
              <a:rPr lang="es-ES" sz="1400" b="0">
                <a:latin typeface="+mj-lt"/>
              </a:rPr>
              <a:t>Atención individual en horario de 7:00 am a 4:00 pm en jornada continua en los teléfonos 601-3649090 </a:t>
            </a:r>
          </a:p>
          <a:p>
            <a:r>
              <a:rPr lang="es-ES" sz="1400" b="0">
                <a:latin typeface="+mj-lt"/>
              </a:rPr>
              <a:t>Ext 9209 y 9890 y/o el celular 3017241721 y presencial en el Edificio Administrativo Primer Piso - Modulo 11.</a:t>
            </a:r>
            <a:endParaRPr lang="es-CO" sz="1400" b="0">
              <a:latin typeface="+mj-lt"/>
            </a:endParaRPr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A6797CB3-12C0-4233-8D0D-E5B9C9D5DFFE}"/>
              </a:ext>
            </a:extLst>
          </p:cNvPr>
          <p:cNvSpPr/>
          <p:nvPr/>
        </p:nvSpPr>
        <p:spPr>
          <a:xfrm>
            <a:off x="2723744" y="3438808"/>
            <a:ext cx="9468256" cy="132296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486AB26C-8764-4833-B4F4-4106AFA4EFA6}"/>
              </a:ext>
            </a:extLst>
          </p:cNvPr>
          <p:cNvSpPr txBox="1"/>
          <p:nvPr/>
        </p:nvSpPr>
        <p:spPr>
          <a:xfrm>
            <a:off x="3283332" y="3500123"/>
            <a:ext cx="59230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algn="r">
              <a:defRPr b="1" i="0">
                <a:effectLst/>
                <a:latin typeface="Arial Narrow" panose="020B0606020202030204" pitchFamily="34" charset="0"/>
              </a:defRPr>
            </a:lvl1pPr>
          </a:lstStyle>
          <a:p>
            <a:pPr algn="l"/>
            <a:r>
              <a:rPr lang="es-ES">
                <a:solidFill>
                  <a:schemeClr val="bg1"/>
                </a:solidFill>
                <a:latin typeface="+mn-lt"/>
              </a:rPr>
              <a:t>Para solicitudes virtuales realice su requerimiento a través del Sistema Distrital para la Gestión de Peticiones Ciudadanas Bogotá Te Escucha: </a:t>
            </a:r>
            <a:r>
              <a:rPr lang="es-ES">
                <a:solidFill>
                  <a:schemeClr val="bg1"/>
                </a:solidFill>
                <a:latin typeface="+mn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https://bogota.gov.co/sdqs/</a:t>
            </a:r>
            <a:endParaRPr lang="es-CO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DDF0B18E-6A14-4C50-AD45-D3A15EE75D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979" y="3232827"/>
            <a:ext cx="2101796" cy="2101796"/>
          </a:xfrm>
          <a:prstGeom prst="rect">
            <a:avLst/>
          </a:prstGeom>
        </p:spPr>
      </p:pic>
      <p:sp>
        <p:nvSpPr>
          <p:cNvPr id="18" name="Rectángulo: esquinas redondeadas 17">
            <a:extLst>
              <a:ext uri="{FF2B5EF4-FFF2-40B4-BE49-F238E27FC236}">
                <a16:creationId xmlns:a16="http://schemas.microsoft.com/office/drawing/2014/main" id="{7F430EF3-E50E-4C89-9A91-C9DA0A864164}"/>
              </a:ext>
            </a:extLst>
          </p:cNvPr>
          <p:cNvSpPr/>
          <p:nvPr/>
        </p:nvSpPr>
        <p:spPr>
          <a:xfrm>
            <a:off x="9995711" y="3257767"/>
            <a:ext cx="1374117" cy="1322963"/>
          </a:xfrm>
          <a:prstGeom prst="roundRect">
            <a:avLst>
              <a:gd name="adj" fmla="val 7493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6BE11AD0-B85C-4622-8321-E356BE9D94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32377" y="3196512"/>
            <a:ext cx="1498705" cy="14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73891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527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ítulo 1">
            <a:extLst>
              <a:ext uri="{FF2B5EF4-FFF2-40B4-BE49-F238E27FC236}">
                <a16:creationId xmlns:a16="http://schemas.microsoft.com/office/drawing/2014/main" id="{DEB7FA27-7973-4D3E-8CD1-4976ABC8F780}"/>
              </a:ext>
            </a:extLst>
          </p:cNvPr>
          <p:cNvSpPr txBox="1">
            <a:spLocks/>
          </p:cNvSpPr>
          <p:nvPr/>
        </p:nvSpPr>
        <p:spPr>
          <a:xfrm>
            <a:off x="1469320" y="379454"/>
            <a:ext cx="10083935" cy="658513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CO" sz="3200" b="1">
                <a:solidFill>
                  <a:schemeClr val="accent5"/>
                </a:solidFill>
              </a:rPr>
              <a:t>NORMATIVIDAD SISTEMA UNICO DE HABILITACION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8CCE6BB5-ABFC-BF42-19B6-5DC833108C4A}"/>
              </a:ext>
            </a:extLst>
          </p:cNvPr>
          <p:cNvGraphicFramePr/>
          <p:nvPr/>
        </p:nvGraphicFramePr>
        <p:xfrm>
          <a:off x="765031" y="1044505"/>
          <a:ext cx="4944900" cy="46858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F977518D-E0CF-2A4F-E463-0A29DC479B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67252136"/>
              </p:ext>
            </p:extLst>
          </p:nvPr>
        </p:nvGraphicFramePr>
        <p:xfrm>
          <a:off x="6346733" y="1087291"/>
          <a:ext cx="4653793" cy="46858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713190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lamada rectangular 11"/>
          <p:cNvSpPr/>
          <p:nvPr/>
        </p:nvSpPr>
        <p:spPr>
          <a:xfrm>
            <a:off x="5319284" y="5863029"/>
            <a:ext cx="1100167" cy="334248"/>
          </a:xfrm>
          <a:prstGeom prst="wedgeRectCallout">
            <a:avLst>
              <a:gd name="adj1" fmla="val -19554"/>
              <a:gd name="adj2" fmla="val -126894"/>
            </a:avLst>
          </a:prstGeom>
          <a:solidFill>
            <a:schemeClr val="accent4"/>
          </a:solidFill>
          <a:ln w="127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>
                <a:solidFill>
                  <a:schemeClr val="bg1"/>
                </a:solidFill>
                <a:latin typeface="Arial Narrow" panose="020B0606020202030204" pitchFamily="34" charset="0"/>
              </a:rPr>
              <a:t>Nueva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15C227B-25F4-4671-A8EE-00995626757B}"/>
              </a:ext>
            </a:extLst>
          </p:cNvPr>
          <p:cNvSpPr txBox="1"/>
          <p:nvPr/>
        </p:nvSpPr>
        <p:spPr>
          <a:xfrm>
            <a:off x="4264721" y="2028704"/>
            <a:ext cx="2476304" cy="7200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2000" b="1">
                <a:solidFill>
                  <a:schemeClr val="bg1"/>
                </a:solidFill>
              </a:rPr>
              <a:t>Resolución 3100 de 2019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83CA3F6-F215-757B-636B-09EBCB41FA2C}"/>
              </a:ext>
            </a:extLst>
          </p:cNvPr>
          <p:cNvSpPr txBox="1"/>
          <p:nvPr/>
        </p:nvSpPr>
        <p:spPr>
          <a:xfrm>
            <a:off x="4298880" y="3612687"/>
            <a:ext cx="2476304" cy="72000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2000" b="1">
                <a:solidFill>
                  <a:schemeClr val="bg1"/>
                </a:solidFill>
              </a:rPr>
              <a:t>Resolución 544 de 2023</a:t>
            </a:r>
          </a:p>
        </p:txBody>
      </p:sp>
      <p:sp>
        <p:nvSpPr>
          <p:cNvPr id="9" name="Flecha: hacia abajo 8">
            <a:extLst>
              <a:ext uri="{FF2B5EF4-FFF2-40B4-BE49-F238E27FC236}">
                <a16:creationId xmlns:a16="http://schemas.microsoft.com/office/drawing/2014/main" id="{9BB73518-B098-1A4B-9A75-415E080B277C}"/>
              </a:ext>
            </a:extLst>
          </p:cNvPr>
          <p:cNvSpPr/>
          <p:nvPr/>
        </p:nvSpPr>
        <p:spPr>
          <a:xfrm rot="10800000">
            <a:off x="5365001" y="2959868"/>
            <a:ext cx="344055" cy="389316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B941C2FE-D74E-9022-4260-1DF994360D16}"/>
              </a:ext>
            </a:extLst>
          </p:cNvPr>
          <p:cNvSpPr txBox="1"/>
          <p:nvPr/>
        </p:nvSpPr>
        <p:spPr>
          <a:xfrm>
            <a:off x="4298878" y="4791630"/>
            <a:ext cx="2476304" cy="720000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2000" b="1">
                <a:solidFill>
                  <a:schemeClr val="bg1"/>
                </a:solidFill>
              </a:rPr>
              <a:t>Resolución 465 de 2025</a:t>
            </a:r>
          </a:p>
        </p:txBody>
      </p:sp>
      <p:sp>
        <p:nvSpPr>
          <p:cNvPr id="3" name="Flecha: hacia abajo 8">
            <a:extLst>
              <a:ext uri="{FF2B5EF4-FFF2-40B4-BE49-F238E27FC236}">
                <a16:creationId xmlns:a16="http://schemas.microsoft.com/office/drawing/2014/main" id="{B06FCF4A-BC89-6DC5-A65D-C23877A7F591}"/>
              </a:ext>
            </a:extLst>
          </p:cNvPr>
          <p:cNvSpPr/>
          <p:nvPr/>
        </p:nvSpPr>
        <p:spPr>
          <a:xfrm rot="10800000">
            <a:off x="5321868" y="4325716"/>
            <a:ext cx="344055" cy="389316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B67E4B91-9A58-DECE-F340-059F774A3E03}"/>
              </a:ext>
            </a:extLst>
          </p:cNvPr>
          <p:cNvSpPr txBox="1">
            <a:spLocks/>
          </p:cNvSpPr>
          <p:nvPr/>
        </p:nvSpPr>
        <p:spPr>
          <a:xfrm>
            <a:off x="1368679" y="551982"/>
            <a:ext cx="10083935" cy="658513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CO" sz="3200" b="1">
                <a:solidFill>
                  <a:schemeClr val="accent5"/>
                </a:solidFill>
              </a:rPr>
              <a:t>NORMATIVIDAD SISTEMA UNICO DE HABILITACION</a:t>
            </a:r>
          </a:p>
        </p:txBody>
      </p:sp>
    </p:spTree>
    <p:extLst>
      <p:ext uri="{BB962C8B-B14F-4D97-AF65-F5344CB8AC3E}">
        <p14:creationId xmlns:p14="http://schemas.microsoft.com/office/powerpoint/2010/main" val="2078525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ítulo 1">
            <a:extLst>
              <a:ext uri="{FF2B5EF4-FFF2-40B4-BE49-F238E27FC236}">
                <a16:creationId xmlns:a16="http://schemas.microsoft.com/office/drawing/2014/main" id="{65EDF1BA-9759-4DDD-B8B5-9F29D9C6F713}"/>
              </a:ext>
            </a:extLst>
          </p:cNvPr>
          <p:cNvSpPr txBox="1">
            <a:spLocks/>
          </p:cNvSpPr>
          <p:nvPr/>
        </p:nvSpPr>
        <p:spPr>
          <a:xfrm>
            <a:off x="6539574" y="360367"/>
            <a:ext cx="5467698" cy="65851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CO" b="1">
                <a:solidFill>
                  <a:schemeClr val="accent2"/>
                </a:solidFill>
              </a:rPr>
              <a:t>NORMATIVIDAD</a:t>
            </a: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B3390230-697A-4BB9-A836-842803DAB042}"/>
              </a:ext>
            </a:extLst>
          </p:cNvPr>
          <p:cNvGraphicFramePr/>
          <p:nvPr/>
        </p:nvGraphicFramePr>
        <p:xfrm>
          <a:off x="905328" y="1398860"/>
          <a:ext cx="10381343" cy="45569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83322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50A19DA0-EE2F-4FBF-A036-1D42057FF9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601218"/>
              </p:ext>
            </p:extLst>
          </p:nvPr>
        </p:nvGraphicFramePr>
        <p:xfrm>
          <a:off x="239418" y="2539589"/>
          <a:ext cx="5856582" cy="158293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856582">
                  <a:extLst>
                    <a:ext uri="{9D8B030D-6E8A-4147-A177-3AD203B41FA5}">
                      <a16:colId xmlns:a16="http://schemas.microsoft.com/office/drawing/2014/main" val="3182415096"/>
                    </a:ext>
                  </a:extLst>
                </a:gridCol>
              </a:tblGrid>
              <a:tr h="468178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/>
                        <a:t>CUENTA CON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1115643"/>
                  </a:ext>
                </a:extLst>
              </a:tr>
              <a:tr h="1114760">
                <a:tc>
                  <a:txBody>
                    <a:bodyPr/>
                    <a:lstStyle/>
                    <a:p>
                      <a:pPr algn="just"/>
                      <a:r>
                        <a:rPr lang="es-CO" sz="2000" b="0"/>
                        <a:t>Es la existencia obligatoria de un recurso físico, área o ambiente de uso exclusivo del servicio, que está localizado al interior de un servicio o de un ambiente.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7840013"/>
                  </a:ext>
                </a:extLst>
              </a:tr>
            </a:tbl>
          </a:graphicData>
        </a:graphic>
      </p:graphicFrame>
      <p:sp>
        <p:nvSpPr>
          <p:cNvPr id="9" name="Título 1">
            <a:extLst>
              <a:ext uri="{FF2B5EF4-FFF2-40B4-BE49-F238E27FC236}">
                <a16:creationId xmlns:a16="http://schemas.microsoft.com/office/drawing/2014/main" id="{F254AD58-52DA-46B2-A5FD-C9B4EB67A30F}"/>
              </a:ext>
            </a:extLst>
          </p:cNvPr>
          <p:cNvSpPr txBox="1">
            <a:spLocks/>
          </p:cNvSpPr>
          <p:nvPr/>
        </p:nvSpPr>
        <p:spPr>
          <a:xfrm>
            <a:off x="6533809" y="305547"/>
            <a:ext cx="5282823" cy="65851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CO" sz="4000" b="1">
                <a:solidFill>
                  <a:schemeClr val="accent2"/>
                </a:solidFill>
              </a:rPr>
              <a:t>   DEFINICIONES</a:t>
            </a:r>
          </a:p>
        </p:txBody>
      </p:sp>
      <p:pic>
        <p:nvPicPr>
          <p:cNvPr id="18" name="Picture 4" descr="Consultorio Medico Vectores, Ilustraciones Y Gráficos - 123RF">
            <a:extLst>
              <a:ext uri="{FF2B5EF4-FFF2-40B4-BE49-F238E27FC236}">
                <a16:creationId xmlns:a16="http://schemas.microsoft.com/office/drawing/2014/main" id="{9D35A214-0F02-4E69-9808-EA1DD80FAA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91" b="7167"/>
          <a:stretch/>
        </p:blipFill>
        <p:spPr bwMode="auto">
          <a:xfrm>
            <a:off x="6533809" y="1558421"/>
            <a:ext cx="5128897" cy="3741155"/>
          </a:xfrm>
          <a:prstGeom prst="rect">
            <a:avLst/>
          </a:prstGeom>
          <a:ln w="88900" cap="sq" cmpd="thickThin">
            <a:solidFill>
              <a:schemeClr val="tx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lipse 3">
            <a:extLst>
              <a:ext uri="{FF2B5EF4-FFF2-40B4-BE49-F238E27FC236}">
                <a16:creationId xmlns:a16="http://schemas.microsoft.com/office/drawing/2014/main" id="{E1FAE00F-3D16-5487-A152-2D78341197CF}"/>
              </a:ext>
            </a:extLst>
          </p:cNvPr>
          <p:cNvSpPr/>
          <p:nvPr/>
        </p:nvSpPr>
        <p:spPr>
          <a:xfrm>
            <a:off x="6747146" y="861211"/>
            <a:ext cx="4770783" cy="4731026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Flecha: hacia arriba 4">
            <a:extLst>
              <a:ext uri="{FF2B5EF4-FFF2-40B4-BE49-F238E27FC236}">
                <a16:creationId xmlns:a16="http://schemas.microsoft.com/office/drawing/2014/main" id="{01DAB827-5646-2DC0-FE69-6807B9C53D6A}"/>
              </a:ext>
            </a:extLst>
          </p:cNvPr>
          <p:cNvSpPr/>
          <p:nvPr/>
        </p:nvSpPr>
        <p:spPr>
          <a:xfrm rot="4200460">
            <a:off x="6037148" y="4149419"/>
            <a:ext cx="433703" cy="243220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/>
              <a:t>SERVICIO</a:t>
            </a:r>
          </a:p>
        </p:txBody>
      </p:sp>
    </p:spTree>
    <p:extLst>
      <p:ext uri="{BB962C8B-B14F-4D97-AF65-F5344CB8AC3E}">
        <p14:creationId xmlns:p14="http://schemas.microsoft.com/office/powerpoint/2010/main" val="40686127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CEC18641102D64AB89F6A0C7D28F125" ma:contentTypeVersion="0" ma:contentTypeDescription="Crear nuevo documento." ma:contentTypeScope="" ma:versionID="0f4e28dfd30afe885ecb34771de7bf4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3f6edc329ff236629c56e3b879b320d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68D1BFC-7A20-4F6E-8F89-83E4BB640EBC}">
  <ds:schemaRefs>
    <ds:schemaRef ds:uri="http://purl.org/dc/elements/1.1/"/>
    <ds:schemaRef ds:uri="http://purl.org/dc/terms/"/>
    <ds:schemaRef ds:uri="http://schemas.microsoft.com/internal/obd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4E18385-5A77-4CE8-8E46-864DB93181C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39AFD0A-A428-42C0-81C8-D7316F239E1D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Plantilla_2_PPT_SDS</Template>
  <TotalTime>0</TotalTime>
  <Words>4517</Words>
  <Application>Microsoft Office PowerPoint</Application>
  <PresentationFormat>Panorámica</PresentationFormat>
  <Paragraphs>513</Paragraphs>
  <Slides>59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18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59</vt:i4>
      </vt:variant>
    </vt:vector>
  </HeadingPairs>
  <TitlesOfParts>
    <vt:vector size="78" baseType="lpstr">
      <vt:lpstr>Aptos</vt:lpstr>
      <vt:lpstr>Aptos Display</vt:lpstr>
      <vt:lpstr>Arial</vt:lpstr>
      <vt:lpstr>Arial </vt:lpstr>
      <vt:lpstr>Arial Black</vt:lpstr>
      <vt:lpstr>Arial Narrow</vt:lpstr>
      <vt:lpstr>Calibri</vt:lpstr>
      <vt:lpstr>Courier New</vt:lpstr>
      <vt:lpstr>Inter</vt:lpstr>
      <vt:lpstr>Inter Bold</vt:lpstr>
      <vt:lpstr>Lexend Deca Medium</vt:lpstr>
      <vt:lpstr>Montserrat</vt:lpstr>
      <vt:lpstr>Montserrat Bold</vt:lpstr>
      <vt:lpstr>Montserrat Ultra-Bold</vt:lpstr>
      <vt:lpstr>Oswald</vt:lpstr>
      <vt:lpstr>Poppins Black</vt:lpstr>
      <vt:lpstr>system-ui</vt:lpstr>
      <vt:lpstr>Wingdings</vt:lpstr>
      <vt:lpstr>Tema de Office</vt:lpstr>
      <vt:lpstr> Gestión de residuos generados en la atención en salud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Decreto 780 DE 2016 Por medio del cual se expide el Decreto Único Reglamentario del Sector Salud y Protección Social  </vt:lpstr>
      <vt:lpstr>Presentación de PowerPoint</vt:lpstr>
      <vt:lpstr>Presentación de PowerPoint</vt:lpstr>
      <vt:lpstr>Presentación de PowerPoint</vt:lpstr>
      <vt:lpstr>Presentación de PowerPoint</vt:lpstr>
      <vt:lpstr>RESOLUCION 591 DE 2024  "Por la cual se adopta el Manual para la Gestión Integral de Residuos Generados en la Atención en Salud y Otras Actividades” </vt:lpstr>
      <vt:lpstr>Presentación de PowerPoint</vt:lpstr>
      <vt:lpstr>Presentación de PowerPoint</vt:lpstr>
      <vt:lpstr>Presentación de PowerPoint</vt:lpstr>
      <vt:lpstr>GESTIÓN INTERNA DE RESIDUOS GENERADOS EN LA ATENCIÓN EN SALUD Y OTRAS ACTIVIDADES</vt:lpstr>
      <vt:lpstr> GESTIÓN INTERNA DE RESIDUOS GENERADOS EN LA ATENCIÓN EN SALUD Y OTRAS ACTIVIDADES</vt:lpstr>
      <vt:lpstr> GESTIÓN INTERNA DE RESIDUOS GENERADOS EN LA ATENCIÓN EN SALUD Y OTRAS ACTIVIDADES</vt:lpstr>
      <vt:lpstr>4.1.1.3. Elaboración del Componente de gestión interna del Plan de Gestión Integral de Residuos Generados en Atención en la Salud y otras Actividades (PGIRASA) </vt:lpstr>
      <vt:lpstr>Diagnostico 4.1.1.3.1.3 Identificación, clasificación y cuantificación de los residuos generados</vt:lpstr>
      <vt:lpstr>DIAGNÓSTICO</vt:lpstr>
      <vt:lpstr>DIAGNÓSTICO</vt:lpstr>
      <vt:lpstr>Presentación de PowerPoint</vt:lpstr>
      <vt:lpstr>Clasificación de generadores de acuerdo con la cantidad de residuos o desechos peligrosos generados</vt:lpstr>
      <vt:lpstr>Presentación de PowerPoint</vt:lpstr>
      <vt:lpstr>4.1.1.3.1.6 Identificación y descripción de las condiciones para el movimiento interno de residuos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4.1.1.3.1.8 Descripción de los procedimientos para la limpieza y desinfección de equipos en desuso, contenedores o recipientes, contenedores de recolección para el movimiento interno, unidades de almacenamiento y otros </vt:lpstr>
      <vt:lpstr>4.1.1.3.2. Programa de capacitación y socialización</vt:lpstr>
      <vt:lpstr>4.1.1.3.3. Plan de contingencias para el manejo de residuos </vt:lpstr>
      <vt:lpstr>4.1.1.3.4. Seguridad y Salud en el Trabajo</vt:lpstr>
      <vt:lpstr>4.1.1.3.5. Cronograma de actividades para la implementación del Plan de Gestión Integral de Residuos Generados en la Atención en Salud y Otras Actividades </vt:lpstr>
      <vt:lpstr>4.1.1.3.6. Tratamiento interno de residuos con riesgo biológico o infeccioso (aplica para aquellos casos en que el generador realice esta actividad en sus instalaciones)</vt:lpstr>
      <vt:lpstr>4.1.1.3.7. Estrategia para la recepción de residuos cortopunzantes generados por pacientes que requieran en la atención de patologías crónicas, cuidados paliativos o atención ambulatorias el uso de elementos cortopunzantes. </vt:lpstr>
      <vt:lpstr>4.1.2. Etapa de implementación   </vt:lpstr>
      <vt:lpstr>4.1.3.2. Información disponible a la autoridad sanitaria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Línea de Calidad de Agua y  Saneamiento Básico Vigilancia de la salud ambiental</dc:title>
  <dc:creator>Yaneth, Linares Lizarazo</dc:creator>
  <cp:lastModifiedBy>cesar porras</cp:lastModifiedBy>
  <cp:revision>139</cp:revision>
  <dcterms:created xsi:type="dcterms:W3CDTF">2025-01-31T18:22:15Z</dcterms:created>
  <dcterms:modified xsi:type="dcterms:W3CDTF">2026-06-16T20:58:10Z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0x0101003CEC18641102D64AB89F6A0C7D28F125</vt:lpwstr>
  </property>
</Properties>
</file>