
<file path=[Content_Types].xml><?xml version="1.0" encoding="utf-8"?>
<Types xmlns="http://schemas.openxmlformats.org/package/2006/content-types">
  <Default Extension="xml" ContentType="application/vnd.openxmlformats-package.core-properties+xml"/>
  <Default Extension="jpeg" ContentType="image/jpeg"/>
  <Default Extension="png" ContentType="image/png"/>
  <Default Extension="jpg" ContentType="image/jpeg"/>
  <Default Extension="emf" ContentType="image/x-emf"/>
  <Default Extension="svg" ContentType="image/svg+xml"/>
  <Default Extension="xlsx" ContentType="application/vnd.openxmlformats-officedocument.spreadsheetml.sheet"/>
  <Default Extension="rels" ContentType="application/vnd.openxmlformats-package.relationships+xml"/>
  <Override PartName="/ppt/presentation.xml" ContentType="application/vnd.openxmlformats-officedocument.presentationml.presentation.main+xml"/>
  <Override PartName="/ppt/slideMasters/slideMaster10.xml" ContentType="application/vnd.openxmlformats-officedocument.presentationml.slideMaster+xml"/>
  <Override PartName="/ppt/slideLayouts/slideLayout113.xml" ContentType="application/vnd.openxmlformats-officedocument.presentationml.slideLayout+xml"/>
  <Override PartName="/ppt/slideLayouts/slideLayout108.xml" ContentType="application/vnd.openxmlformats-officedocument.presentationml.slideLayout+xml"/>
  <Override PartName="/ppt/slideLayouts/slideLayout106.xml" ContentType="application/vnd.openxmlformats-officedocument.presentationml.slideLayout+xml"/>
  <Override PartName="/ppt/slideLayouts/slideLayout115.xml" ContentType="application/vnd.openxmlformats-officedocument.presentationml.slideLayout+xml"/>
  <Override PartName="/ppt/theme/theme10.xml" ContentType="application/vnd.openxmlformats-officedocument.theme+xml"/>
  <Override PartName="/ppt/slides/slide5.xml" ContentType="application/vnd.openxmlformats-officedocument.presentationml.slide+xml"/>
  <Override PartName="/ppt/slides/slide13.xml" ContentType="application/vnd.openxmlformats-officedocument.presentationml.slide+xml"/>
  <Override PartName="/ppt/slides/slide26.xml" ContentType="application/vnd.openxmlformats-officedocument.presentationml.slide+xml"/>
  <Override PartName="/ppt/slides/slide8.xml" ContentType="application/vnd.openxmlformats-officedocument.presentationml.slide+xml"/>
  <Override PartName="/ppt/slides/slide21.xml" ContentType="application/vnd.openxmlformats-officedocument.presentationml.slide+xml"/>
  <Override PartName="/ppt/notesSlides/notesSlide4.xml" ContentType="application/vnd.openxmlformats-officedocument.presentationml.notesSlide+xml"/>
  <Override PartName="/ppt/notesMasters/notesMaster1.xml" ContentType="application/vnd.openxmlformats-officedocument.presentationml.notesMaster+xml"/>
  <Override PartName="/ppt/theme/theme11.xml" ContentType="application/vnd.openxmlformats-officedocument.theme+xml"/>
  <Override PartName="/ppt/slides/slide29.xml" ContentType="application/vnd.openxmlformats-officedocument.presentationml.slide+xml"/>
  <Override PartName="/ppt/slides/slide34.xml" ContentType="application/vnd.openxmlformats-officedocument.presentationml.slide+xml"/>
  <Override PartName="/ppt/slides/slide37.xml" ContentType="application/vnd.openxmlformats-officedocument.presentationml.slide+xml"/>
  <Override PartName="/ppt/slides/slide42.xml" ContentType="application/vnd.openxmlformats-officedocument.presentationml.slide+xml"/>
  <Override PartName="/ppt/notesSlides/notesSlide5.xml" ContentType="application/vnd.openxmlformats-officedocument.presentationml.notesSlide+xml"/>
  <Override PartName="/ppt/tableStyles.xml" ContentType="application/vnd.openxmlformats-officedocument.presentationml.tableStyles+xml"/>
  <Override PartName="/customXml/item2.xml" ContentType="application/xml"/>
  <Override PartName="/customXml/itemProps2.xml" ContentType="application/vnd.openxmlformats-officedocument.customXmlProperties+xml"/>
  <Override PartName="/ppt/slides/slide3.xml" ContentType="application/vnd.openxmlformats-officedocument.presentationml.slide+xml"/>
  <Override PartName="/ppt/slides/slide7.xml" ContentType="application/vnd.openxmlformats-officedocument.presentationml.slide+xml"/>
  <Override PartName="/ppt/slides/slide16.xml" ContentType="application/vnd.openxmlformats-officedocument.presentationml.slide+xml"/>
  <Override PartName="/ppt/slides/slide28.xml" ContentType="application/vnd.openxmlformats-officedocument.presentationml.slide+xml"/>
  <Override PartName="/ppt/slides/slide41.xml" ContentType="application/vnd.openxmlformats-officedocument.presentationml.slide+xml"/>
  <Override PartName="/ppt/theme/theme1.xml" ContentType="application/vnd.openxmlformats-officedocument.theme+xml"/>
  <Override PartName="/customXml/item1.xml" ContentType="application/xml"/>
  <Override PartName="/customXml/itemProps1.xml" ContentType="application/vnd.openxmlformats-officedocument.customXmlProperties+xml"/>
  <Override PartName="/ppt/slides/slide11.xml" ContentType="application/vnd.openxmlformats-officedocument.presentationml.slide+xml"/>
  <Override PartName="/ppt/slides/slide19.xml" ContentType="application/vnd.openxmlformats-officedocument.presentationml.slide+xml"/>
  <Override PartName="/ppt/notesSlides/notesSlide3.xml" ContentType="application/vnd.openxmlformats-officedocument.presentationml.notesSlide+xml"/>
  <Override PartName="/ppt/tags/tag9.xml" ContentType="application/vnd.openxmlformats-officedocument.presentationml.tags+xml"/>
  <Override PartName="/ppt/charts/chart2.xml" ContentType="application/vnd.openxmlformats-officedocument.drawingml.chart+xml"/>
  <Override PartName="/ppt/charts/colors2.xml" ContentType="application/vnd.ms-office.chartcolorstyle+xml"/>
  <Override PartName="/ppt/charts/style2.xml" ContentType="application/vnd.ms-office.chartstyle+xml"/>
  <Override PartName="/ppt/charts/chart1.xml" ContentType="application/vnd.openxmlformats-officedocument.drawingml.chart+xml"/>
  <Override PartName="/ppt/charts/colors1.xml" ContentType="application/vnd.ms-office.chartcolorstyle+xml"/>
  <Override PartName="/ppt/charts/style1.xml" ContentType="application/vnd.ms-office.chartstyle+xml"/>
  <Override PartName="/ppt/slides/slide24.xml" ContentType="application/vnd.openxmlformats-officedocument.presentationml.slide+xml"/>
  <Override PartName="/ppt/slides/slide27.xml" ContentType="application/vnd.openxmlformats-officedocument.presentationml.slide+xml"/>
  <Override PartName="/ppt/slides/slide32.xml" ContentType="application/vnd.openxmlformats-officedocument.presentationml.slide+xml"/>
  <Override PartName="/ppt/slides/slide40.xml" ContentType="application/vnd.openxmlformats-officedocument.presentationml.slide+xml"/>
  <Override PartName="/ppt/slides/slide2.xml" ContentType="application/vnd.openxmlformats-officedocument.presentationml.slide+xml"/>
  <Override PartName="/ppt/slideLayouts/slideLayout95.xml" ContentType="application/vnd.openxmlformats-officedocument.presentationml.slideLayout+xml"/>
  <Override PartName="/ppt/slideMasters/slideMaster9.xml" ContentType="application/vnd.openxmlformats-officedocument.presentationml.slideMaster+xml"/>
  <Override PartName="/ppt/theme/theme9.xml" ContentType="application/vnd.openxmlformats-officedocument.theme+xml"/>
  <Override PartName="/ppt/slides/slide10.xml" ContentType="application/vnd.openxmlformats-officedocument.presentationml.slide+xml"/>
  <Override PartName="/ppt/slides/slide15.xml" ContentType="application/vnd.openxmlformats-officedocument.presentationml.slide+xml"/>
  <Override PartName="/ppt/slides/slide23.xml" ContentType="application/vnd.openxmlformats-officedocument.presentationml.slide+xml"/>
  <Override PartName="/ppt/slides/slide36.xml" ContentType="application/vnd.openxmlformats-officedocument.presentationml.slide+xml"/>
  <Override PartName="/ppt/slides/slide44.xml" ContentType="application/vnd.openxmlformats-officedocument.presentationml.slide+xml"/>
  <Override PartName="/ppt/viewProps.xml" ContentType="application/vnd.openxmlformats-officedocument.presentationml.viewProps+xml"/>
  <Override PartName="/ppt/slides/slide6.xml" ContentType="application/vnd.openxmlformats-officedocument.presentationml.slide+xml"/>
  <Override PartName="/ppt/notesSlides/notesSlide1.xml" ContentType="application/vnd.openxmlformats-officedocument.presentationml.notesSlide+xml"/>
  <Override PartName="/ppt/slides/slide18.xml" ContentType="application/vnd.openxmlformats-officedocument.presentationml.slide+xml"/>
  <Override PartName="/ppt/tags/tag8.xml" ContentType="application/vnd.openxmlformats-officedocument.presentationml.tags+xml"/>
  <Override PartName="/ppt/tags/tag3.xml" ContentType="application/vnd.openxmlformats-officedocument.presentationml.tags+xml"/>
  <Override PartName="/ppt/tags/tag7.xml" ContentType="application/vnd.openxmlformats-officedocument.presentationml.tags+xml"/>
  <Override PartName="/ppt/tags/tag2.xml" ContentType="application/vnd.openxmlformats-officedocument.presentationml.tags+xml"/>
  <Override PartName="/ppt/tags/tag1.xml" ContentType="application/vnd.openxmlformats-officedocument.presentationml.tags+xml"/>
  <Override PartName="/ppt/tags/tag6.xml" ContentType="application/vnd.openxmlformats-officedocument.presentationml.tags+xml"/>
  <Override PartName="/ppt/tags/tag5.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slides/slide31.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9.xml" ContentType="application/vnd.openxmlformats-officedocument.presentationml.slide+xml"/>
  <Override PartName="/ppt/slides/slide14.xml" ContentType="application/vnd.openxmlformats-officedocument.presentationml.slide+xml"/>
  <Override PartName="/ppt/slides/slide17.xml" ContentType="application/vnd.openxmlformats-officedocument.presentationml.slide+xml"/>
  <Override PartName="/ppt/slides/slide22.xml" ContentType="application/vnd.openxmlformats-officedocument.presentationml.slide+xml"/>
  <Override PartName="/ppt/slides/slide30.xml" ContentType="application/vnd.openxmlformats-officedocument.presentationml.slide+xml"/>
  <Override PartName="/ppt/diagrams/layout2.xml" ContentType="application/vnd.openxmlformats-officedocument.drawingml.diagramLayout+xml"/>
  <Override PartName="/ppt/diagrams/data2.xml" ContentType="application/vnd.openxmlformats-officedocument.drawingml.diagramData+xml"/>
  <Override PartName="/ppt/diagrams/drawing2.xml" ContentType="application/vnd.ms-office.drawingml.diagramDrawing+xml"/>
  <Override PartName="/ppt/diagrams/colors2.xml" ContentType="application/vnd.openxmlformats-officedocument.drawingml.diagramColors+xml"/>
  <Override PartName="/ppt/diagrams/quickStyle2.xml" ContentType="application/vnd.openxmlformats-officedocument.drawingml.diagramStyle+xml"/>
  <Override PartName="/ppt/slides/slide35.xml" ContentType="application/vnd.openxmlformats-officedocument.presentationml.slide+xml"/>
  <Override PartName="/ppt/slides/slide43.xml" ContentType="application/vnd.openxmlformats-officedocument.presentationml.slide+xml"/>
  <Override PartName="/ppt/slides/slide38.xml" ContentType="application/vnd.openxmlformats-officedocument.presentationml.slide+xml"/>
  <Override PartName="/customXml/item3.xml" ContentType="application/xml"/>
  <Override PartName="/customXml/itemProps3.xml" ContentType="application/vnd.openxmlformats-officedocument.customXmlProperties+xml"/>
  <Override PartName="/ppt/slides/slide4.xml" ContentType="application/vnd.openxmlformats-officedocument.presentationml.slide+xml"/>
  <Override PartName="/ppt/diagrams/layout1.xml" ContentType="application/vnd.openxmlformats-officedocument.drawingml.diagramLayout+xml"/>
  <Override PartName="/ppt/diagrams/data1.xml" ContentType="application/vnd.openxmlformats-officedocument.drawingml.diagramData+xml"/>
  <Override PartName="/ppt/diagrams/drawing1.xml" ContentType="application/vnd.ms-office.drawingml.diagramDrawing+xml"/>
  <Override PartName="/ppt/diagrams/colors1.xml" ContentType="application/vnd.openxmlformats-officedocument.drawingml.diagramColors+xml"/>
  <Override PartName="/ppt/diagrams/quickStyle1.xml" ContentType="application/vnd.openxmlformats-officedocument.drawingml.diagramStyle+xml"/>
  <Override PartName="/ppt/slides/slide12.xml" ContentType="application/vnd.openxmlformats-officedocument.presentationml.slide+xml"/>
  <Override PartName="/ppt/slides/slide20.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commentAuthors.xml" ContentType="application/vnd.openxmlformats-officedocument.presentationml.commentAuthors+xml"/>
  <Override PartName="/docProps/custom.xml" ContentType="application/vnd.openxmlformats-officedocument.custom-properties+xml"/>
  <Override PartName="/docProps/app.xml" ContentType="application/vnd.openxmlformats-officedocument.extended-properties+xml"/>
</Types>
</file>

<file path=_rels/.rels>&#65279;<?xml version="1.0" encoding="utf-8"?><Relationships xmlns="http://schemas.openxmlformats.org/package/2006/relationships"><Relationship Type="http://schemas.openxmlformats.org/package/2006/relationships/metadata/core-properties" Target="/docProps/core.xml" Id="rId3" /><Relationship Type="http://schemas.openxmlformats.org/package/2006/relationships/metadata/thumbnail" Target="/docProps/thumbnail.jpeg" Id="rId2" /><Relationship Type="http://schemas.openxmlformats.org/officeDocument/2006/relationships/officeDocument" Target="/ppt/presentation.xml" Id="rId1" /><Relationship Type="http://schemas.openxmlformats.org/officeDocument/2006/relationships/custom-properties" Target="/docProps/custom.xml" Id="rId5" /><Relationship Type="http://schemas.openxmlformats.org/officeDocument/2006/relationships/extended-properties" Target="/docProps/app.xml" Id="rId4" /></Relationships>
</file>

<file path=ppt/presentation.xml><?xml version="1.0" encoding="utf-8"?>
<p:presentation xmlns:p15="http://schemas.microsoft.com/office/powerpoint/2012/main" xmlns:a="http://schemas.openxmlformats.org/drawingml/2006/main" xmlns:r="http://schemas.openxmlformats.org/officeDocument/2006/relationships" xmlns:p="http://schemas.openxmlformats.org/presentationml/2006/main" saveSubsetFonts="1">
  <p:sldMasterIdLst>
    <p:sldMasterId id="2147483812" r:id="rId12"/>
    <p:sldMasterId id="2147483839" r:id="rId13"/>
  </p:sldMasterIdLst>
  <p:notesMasterIdLst>
    <p:notesMasterId r:id="rId58"/>
  </p:notesMasterIdLst>
  <p:sldIdLst>
    <p:sldId id="2145706645" r:id="rId14"/>
    <p:sldId id="2145706542" r:id="rId15"/>
    <p:sldId id="2145706641" r:id="rId16"/>
    <p:sldId id="2145706615" r:id="rId17"/>
    <p:sldId id="2145706646" r:id="rId18"/>
    <p:sldId id="2145705939" r:id="rId19"/>
    <p:sldId id="2145705941" r:id="rId20"/>
    <p:sldId id="2145706647" r:id="rId21"/>
    <p:sldId id="2145705684" r:id="rId22"/>
    <p:sldId id="2145705928" r:id="rId23"/>
    <p:sldId id="2145705723" r:id="rId24"/>
    <p:sldId id="2145706749" r:id="rId25"/>
    <p:sldId id="2145705942" r:id="rId26"/>
    <p:sldId id="2145706648" r:id="rId27"/>
    <p:sldId id="258" r:id="rId28"/>
    <p:sldId id="2145706642" r:id="rId29"/>
    <p:sldId id="2145705913" r:id="rId30"/>
    <p:sldId id="2145705601" r:id="rId31"/>
    <p:sldId id="2145705648" r:id="rId32"/>
    <p:sldId id="2145705719" r:id="rId33"/>
    <p:sldId id="2145706750" r:id="rId34"/>
    <p:sldId id="2145705914" r:id="rId35"/>
    <p:sldId id="2145705932" r:id="rId36"/>
    <p:sldId id="2145705933" r:id="rId37"/>
    <p:sldId id="2145705915" r:id="rId38"/>
    <p:sldId id="2145705921" r:id="rId39"/>
    <p:sldId id="2145706649" r:id="rId40"/>
    <p:sldId id="2145706622" r:id="rId41"/>
    <p:sldId id="2145706625" r:id="rId42"/>
    <p:sldId id="2145705717" r:id="rId43"/>
    <p:sldId id="2145705934" r:id="rId44"/>
    <p:sldId id="2145705935" r:id="rId45"/>
    <p:sldId id="2145705936" r:id="rId46"/>
    <p:sldId id="2145706644" r:id="rId47"/>
    <p:sldId id="2145705746" r:id="rId48"/>
    <p:sldId id="2145705748" r:id="rId49"/>
    <p:sldId id="2145705709" r:id="rId50"/>
    <p:sldId id="2145705753" r:id="rId51"/>
    <p:sldId id="314" r:id="rId52"/>
    <p:sldId id="375" r:id="rId53"/>
    <p:sldId id="262" r:id="rId54"/>
    <p:sldId id="2145706627" r:id="rId55"/>
    <p:sldId id="257" r:id="rId56"/>
    <p:sldId id="2145706548" r:id="rId57"/>
  </p:sldIdLst>
  <p:sldSz cx="9144000" cy="5143500" type="screen16x9"/>
  <p:notesSz cx="6858000" cy="9144000"/>
  <p:defaultTextStyle>
    <a:defPPr>
      <a:defRPr lang="es-CO"/>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uenta Microsoft" initials="CM" lastIdx="1" clrIdx="0">
    <p:extLst>
      <p:ext uri="{19B8F6BF-5375-455C-9EA6-DF929625EA0E}">
        <p15:presenceInfo xmlns:p15="http://schemas.microsoft.com/office/powerpoint/2012/main" userId="25df81acb960197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8102C"/>
    <a:srgbClr val="A9DEED"/>
    <a:srgbClr val="F2B02B"/>
    <a:srgbClr val="042B41"/>
    <a:srgbClr val="FFFFFF"/>
    <a:srgbClr val="145768"/>
    <a:srgbClr val="000000"/>
    <a:srgbClr val="29A9CB"/>
    <a:srgbClr val="D90F2C"/>
    <a:srgbClr val="337AB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04" autoAdjust="0"/>
    <p:restoredTop sz="90297" autoAdjust="0"/>
  </p:normalViewPr>
  <p:slideViewPr>
    <p:cSldViewPr snapToGrid="0">
      <p:cViewPr varScale="1">
        <p:scale>
          <a:sx n="100" d="100"/>
          <a:sy n="100" d="100"/>
        </p:scale>
        <p:origin x="965" y="62"/>
      </p:cViewPr>
      <p:guideLst/>
    </p:cSldViewPr>
  </p:slideViewPr>
  <p:notesTextViewPr>
    <p:cViewPr>
      <p:scale>
        <a:sx n="3" d="2"/>
        <a:sy n="3" d="2"/>
      </p:scale>
      <p:origin x="0" y="0"/>
    </p:cViewPr>
  </p:notesTextViewPr>
  <p:gridSpacing cx="72008" cy="72008"/>
</p:viewPr>
</file>

<file path=ppt/_rels/presentation.xml.rels>&#65279;<?xml version="1.0" encoding="utf-8"?><Relationships xmlns="http://schemas.openxmlformats.org/package/2006/relationships"><Relationship Type="http://schemas.openxmlformats.org/officeDocument/2006/relationships/slideMaster" Target="/ppt/slideMasters/slideMaster10.xml" Id="rId13" /><Relationship Type="http://schemas.openxmlformats.org/officeDocument/2006/relationships/slide" Target="/ppt/slides/slide5.xml" Id="rId18" /><Relationship Type="http://schemas.openxmlformats.org/officeDocument/2006/relationships/slide" Target="/ppt/slides/slide13.xml" Id="rId26" /><Relationship Type="http://schemas.openxmlformats.org/officeDocument/2006/relationships/slide" Target="/ppt/slides/slide26.xml" Id="rId39" /><Relationship Type="http://schemas.openxmlformats.org/officeDocument/2006/relationships/slide" Target="/ppt/slides/slide8.xml" Id="rId21" /><Relationship Type="http://schemas.openxmlformats.org/officeDocument/2006/relationships/slide" Target="/ppt/slides/slide21.xml" Id="rId34" /><Relationship Type="http://schemas.openxmlformats.org/officeDocument/2006/relationships/slide" Target="/ppt/slides/slide29.xml" Id="rId42" /><Relationship Type="http://schemas.openxmlformats.org/officeDocument/2006/relationships/slide" Target="/ppt/slides/slide34.xml" Id="rId47" /><Relationship Type="http://schemas.openxmlformats.org/officeDocument/2006/relationships/slide" Target="/ppt/slides/slide37.xml" Id="rId50" /><Relationship Type="http://schemas.openxmlformats.org/officeDocument/2006/relationships/slide" Target="/ppt/slides/slide42.xml" Id="rId55" /><Relationship Type="http://schemas.openxmlformats.org/officeDocument/2006/relationships/tableStyles" Target="/ppt/tableStyles.xml" Id="rId63" /><Relationship Type="http://schemas.openxmlformats.org/officeDocument/2006/relationships/customXml" Target="/customXml/item2.xml" Id="rId2" /><Relationship Type="http://schemas.openxmlformats.org/officeDocument/2006/relationships/slide" Target="/ppt/slides/slide3.xml" Id="rId16" /><Relationship Type="http://schemas.openxmlformats.org/officeDocument/2006/relationships/slide" Target="/ppt/slides/slide7.xml" Id="rId20" /><Relationship Type="http://schemas.openxmlformats.org/officeDocument/2006/relationships/slide" Target="/ppt/slides/slide16.xml" Id="rId29" /><Relationship Type="http://schemas.openxmlformats.org/officeDocument/2006/relationships/slide" Target="/ppt/slides/slide28.xml" Id="rId41" /><Relationship Type="http://schemas.openxmlformats.org/officeDocument/2006/relationships/slide" Target="/ppt/slides/slide41.xml" Id="rId54" /><Relationship Type="http://schemas.openxmlformats.org/officeDocument/2006/relationships/theme" Target="/ppt/theme/theme1.xml" Id="rId62" /><Relationship Type="http://schemas.openxmlformats.org/officeDocument/2006/relationships/customXml" Target="/customXml/item1.xml" Id="rId1" /><Relationship Type="http://schemas.openxmlformats.org/officeDocument/2006/relationships/slide" Target="/ppt/slides/slide11.xml" Id="rId24" /><Relationship Type="http://schemas.openxmlformats.org/officeDocument/2006/relationships/slide" Target="/ppt/slides/slide19.xml" Id="rId32" /><Relationship Type="http://schemas.openxmlformats.org/officeDocument/2006/relationships/slide" Target="/ppt/slides/slide24.xml" Id="rId37" /><Relationship Type="http://schemas.openxmlformats.org/officeDocument/2006/relationships/slide" Target="/ppt/slides/slide27.xml" Id="rId40" /><Relationship Type="http://schemas.openxmlformats.org/officeDocument/2006/relationships/slide" Target="/ppt/slides/slide32.xml" Id="rId45" /><Relationship Type="http://schemas.openxmlformats.org/officeDocument/2006/relationships/slide" Target="/ppt/slides/slide40.xml" Id="rId53" /><Relationship Type="http://schemas.openxmlformats.org/officeDocument/2006/relationships/notesMaster" Target="/ppt/notesMasters/notesMaster1.xml" Id="rId58" /><Relationship Type="http://schemas.openxmlformats.org/officeDocument/2006/relationships/slide" Target="/ppt/slides/slide2.xml" Id="rId15" /><Relationship Type="http://schemas.openxmlformats.org/officeDocument/2006/relationships/slide" Target="/ppt/slides/slide10.xml" Id="rId23" /><Relationship Type="http://schemas.openxmlformats.org/officeDocument/2006/relationships/slide" Target="/ppt/slides/slide15.xml" Id="rId28" /><Relationship Type="http://schemas.openxmlformats.org/officeDocument/2006/relationships/slide" Target="/ppt/slides/slide23.xml" Id="rId36" /><Relationship Type="http://schemas.openxmlformats.org/officeDocument/2006/relationships/slide" Target="/ppt/slides/slide36.xml" Id="rId49" /><Relationship Type="http://schemas.openxmlformats.org/officeDocument/2006/relationships/slide" Target="/ppt/slides/slide44.xml" Id="rId57" /><Relationship Type="http://schemas.openxmlformats.org/officeDocument/2006/relationships/viewProps" Target="/ppt/viewProps.xml" Id="rId61" /><Relationship Type="http://schemas.openxmlformats.org/officeDocument/2006/relationships/slide" Target="/ppt/slides/slide6.xml" Id="rId19" /><Relationship Type="http://schemas.openxmlformats.org/officeDocument/2006/relationships/slide" Target="/ppt/slides/slide18.xml" Id="rId31" /><Relationship Type="http://schemas.openxmlformats.org/officeDocument/2006/relationships/slide" Target="/ppt/slides/slide31.xml" Id="rId44" /><Relationship Type="http://schemas.openxmlformats.org/officeDocument/2006/relationships/slide" Target="/ppt/slides/slide39.xml" Id="rId52" /><Relationship Type="http://schemas.openxmlformats.org/officeDocument/2006/relationships/presProps" Target="/ppt/presProps.xml" Id="rId60" /><Relationship Type="http://schemas.openxmlformats.org/officeDocument/2006/relationships/slide" Target="/ppt/slides/slide1.xml" Id="rId14" /><Relationship Type="http://schemas.openxmlformats.org/officeDocument/2006/relationships/slide" Target="/ppt/slides/slide9.xml" Id="rId22" /><Relationship Type="http://schemas.openxmlformats.org/officeDocument/2006/relationships/slide" Target="/ppt/slides/slide14.xml" Id="rId27" /><Relationship Type="http://schemas.openxmlformats.org/officeDocument/2006/relationships/slide" Target="/ppt/slides/slide17.xml" Id="rId30" /><Relationship Type="http://schemas.openxmlformats.org/officeDocument/2006/relationships/slide" Target="/ppt/slides/slide22.xml" Id="rId35" /><Relationship Type="http://schemas.openxmlformats.org/officeDocument/2006/relationships/slide" Target="/ppt/slides/slide30.xml" Id="rId43" /><Relationship Type="http://schemas.openxmlformats.org/officeDocument/2006/relationships/slide" Target="/ppt/slides/slide35.xml" Id="rId48" /><Relationship Type="http://schemas.openxmlformats.org/officeDocument/2006/relationships/slide" Target="/ppt/slides/slide43.xml" Id="rId56" /><Relationship Type="http://schemas.openxmlformats.org/officeDocument/2006/relationships/slide" Target="/ppt/slides/slide38.xml" Id="rId51" /><Relationship Type="http://schemas.openxmlformats.org/officeDocument/2006/relationships/customXml" Target="/customXml/item3.xml" Id="rId3" /><Relationship Type="http://schemas.openxmlformats.org/officeDocument/2006/relationships/slideMaster" Target="/ppt/slideMasters/slideMaster9.xml" Id="rId12" /><Relationship Type="http://schemas.openxmlformats.org/officeDocument/2006/relationships/slide" Target="/ppt/slides/slide4.xml" Id="rId17" /><Relationship Type="http://schemas.openxmlformats.org/officeDocument/2006/relationships/slide" Target="/ppt/slides/slide12.xml" Id="rId25" /><Relationship Type="http://schemas.openxmlformats.org/officeDocument/2006/relationships/slide" Target="/ppt/slides/slide20.xml" Id="rId33" /><Relationship Type="http://schemas.openxmlformats.org/officeDocument/2006/relationships/slide" Target="/ppt/slides/slide25.xml" Id="rId38" /><Relationship Type="http://schemas.openxmlformats.org/officeDocument/2006/relationships/slide" Target="/ppt/slides/slide33.xml" Id="rId46" /><Relationship Type="http://schemas.openxmlformats.org/officeDocument/2006/relationships/commentAuthors" Target="/ppt/commentAuthors.xml" Id="rId59" /></Relationships>
</file>

<file path=ppt/charts/_rels/chart1.xml.rels>&#65279;<?xml version="1.0" encoding="utf-8"?><Relationships xmlns="http://schemas.openxmlformats.org/package/2006/relationships"><Relationship Type="http://schemas.openxmlformats.org/officeDocument/2006/relationships/package" Target="/ppt/embeddings/Microsoft_Excel_Worksheet.xlsx" Id="rId3" /><Relationship Type="http://schemas.microsoft.com/office/2011/relationships/chartColorStyle" Target="/ppt/charts/colors1.xml" Id="rId2" /><Relationship Type="http://schemas.microsoft.com/office/2011/relationships/chartStyle" Target="/ppt/charts/style1.xml" Id="rId1" /></Relationships>
</file>

<file path=ppt/charts/_rels/chart2.xml.rels>&#65279;<?xml version="1.0" encoding="utf-8"?><Relationships xmlns="http://schemas.openxmlformats.org/package/2006/relationships"><Relationship Type="http://schemas.openxmlformats.org/officeDocument/2006/relationships/package" Target="/ppt/embeddings/Microsoft_Excel_Worksheet1.xlsx" Id="rId3" /><Relationship Type="http://schemas.microsoft.com/office/2011/relationships/chartColorStyle" Target="/ppt/charts/colors2.xml" Id="rId2" /><Relationship Type="http://schemas.microsoft.com/office/2011/relationships/chartStyle" Target="/ppt/charts/style2.xml" Id="rId1" /></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2"/>
              </a:solidFill>
              <a:ln w="19050">
                <a:solidFill>
                  <a:schemeClr val="lt1"/>
                </a:solidFill>
              </a:ln>
              <a:effectLst/>
            </c:spPr>
            <c:extLst>
              <c:ext xmlns:c16="http://schemas.microsoft.com/office/drawing/2014/chart" uri="{C3380CC4-5D6E-409C-BE32-E72D297353CC}">
                <c16:uniqueId val="{00000001-D547-4722-9799-ADA81691D3A3}"/>
              </c:ext>
            </c:extLst>
          </c:dPt>
          <c:dPt>
            <c:idx val="1"/>
            <c:bubble3D val="0"/>
            <c:spPr>
              <a:noFill/>
              <a:ln w="19050">
                <a:solidFill>
                  <a:schemeClr val="lt1"/>
                </a:solidFill>
              </a:ln>
              <a:effectLst/>
            </c:spPr>
            <c:extLst>
              <c:ext xmlns:c16="http://schemas.microsoft.com/office/drawing/2014/chart" uri="{C3380CC4-5D6E-409C-BE32-E72D297353CC}">
                <c16:uniqueId val="{00000003-D547-4722-9799-ADA81691D3A3}"/>
              </c:ext>
            </c:extLst>
          </c:dPt>
          <c:cat>
            <c:strRef>
              <c:f>Sheet1!$A$2:$A$3</c:f>
              <c:strCache>
                <c:ptCount val="2"/>
                <c:pt idx="0">
                  <c:v>1st Qtr</c:v>
                </c:pt>
                <c:pt idx="1">
                  <c:v>2nd Qtr</c:v>
                </c:pt>
              </c:strCache>
            </c:strRef>
          </c:cat>
          <c:val>
            <c:numRef>
              <c:f>Sheet1!$B$2:$B$3</c:f>
              <c:numCache>
                <c:formatCode>0%</c:formatCode>
                <c:ptCount val="2"/>
                <c:pt idx="0">
                  <c:v>0.4</c:v>
                </c:pt>
                <c:pt idx="1">
                  <c:v>0.6</c:v>
                </c:pt>
              </c:numCache>
            </c:numRef>
          </c:val>
          <c:extLst>
            <c:ext xmlns:c16="http://schemas.microsoft.com/office/drawing/2014/chart" uri="{C3380CC4-5D6E-409C-BE32-E72D297353CC}">
              <c16:uniqueId val="{00000004-D547-4722-9799-ADA81691D3A3}"/>
            </c:ext>
          </c:extLst>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a:noFill/>
    </a:ln>
    <a:effectLst/>
  </c:spPr>
  <c:txPr>
    <a:bodyPr/>
    <a:lstStyle/>
    <a:p>
      <a:pPr>
        <a:defRPr sz="2000"/>
      </a:pPr>
      <a:endParaRPr lang="es-CO"/>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329862933799943"/>
          <c:y val="0.127329784140925"/>
          <c:w val="0.47118081073199186"/>
          <c:h val="0.85256551309998163"/>
        </c:manualLayout>
      </c:layout>
      <c:doughnutChart>
        <c:varyColors val="1"/>
        <c:ser>
          <c:idx val="0"/>
          <c:order val="0"/>
          <c:tx>
            <c:strRef>
              <c:f>Sheet1!$B$1</c:f>
              <c:strCache>
                <c:ptCount val="1"/>
                <c:pt idx="0">
                  <c:v>Sales</c:v>
                </c:pt>
              </c:strCache>
            </c:strRef>
          </c:tx>
          <c:dPt>
            <c:idx val="0"/>
            <c:bubble3D val="0"/>
            <c:spPr>
              <a:solidFill>
                <a:schemeClr val="accent1"/>
              </a:solidFill>
              <a:ln w="19050">
                <a:solidFill>
                  <a:schemeClr val="bg1"/>
                </a:solidFill>
              </a:ln>
              <a:effectLst/>
            </c:spPr>
            <c:extLst>
              <c:ext xmlns:c16="http://schemas.microsoft.com/office/drawing/2014/chart" uri="{C3380CC4-5D6E-409C-BE32-E72D297353CC}">
                <c16:uniqueId val="{00000001-F842-4551-AAFB-447E53004EED}"/>
              </c:ext>
            </c:extLst>
          </c:dPt>
          <c:dPt>
            <c:idx val="1"/>
            <c:bubble3D val="0"/>
            <c:spPr>
              <a:noFill/>
              <a:ln w="19050">
                <a:solidFill>
                  <a:schemeClr val="lt1"/>
                </a:solidFill>
              </a:ln>
              <a:effectLst/>
            </c:spPr>
            <c:extLst>
              <c:ext xmlns:c16="http://schemas.microsoft.com/office/drawing/2014/chart" uri="{C3380CC4-5D6E-409C-BE32-E72D297353CC}">
                <c16:uniqueId val="{00000003-F842-4551-AAFB-447E53004EED}"/>
              </c:ext>
            </c:extLst>
          </c:dPt>
          <c:cat>
            <c:strRef>
              <c:f>Sheet1!$A$2:$A$3</c:f>
              <c:strCache>
                <c:ptCount val="2"/>
                <c:pt idx="0">
                  <c:v>1st Qtr</c:v>
                </c:pt>
                <c:pt idx="1">
                  <c:v>2nd Qtr</c:v>
                </c:pt>
              </c:strCache>
            </c:strRef>
          </c:cat>
          <c:val>
            <c:numRef>
              <c:f>Sheet1!$B$2:$B$3</c:f>
              <c:numCache>
                <c:formatCode>0%</c:formatCode>
                <c:ptCount val="2"/>
                <c:pt idx="0">
                  <c:v>0.75</c:v>
                </c:pt>
                <c:pt idx="1">
                  <c:v>0.25</c:v>
                </c:pt>
              </c:numCache>
            </c:numRef>
          </c:val>
          <c:extLst>
            <c:ext xmlns:c16="http://schemas.microsoft.com/office/drawing/2014/chart" uri="{C3380CC4-5D6E-409C-BE32-E72D297353CC}">
              <c16:uniqueId val="{00000004-F842-4551-AAFB-447E53004EED}"/>
            </c:ext>
          </c:extLst>
        </c:ser>
        <c:dLbls>
          <c:showLegendKey val="0"/>
          <c:showVal val="0"/>
          <c:showCatName val="0"/>
          <c:showSerName val="0"/>
          <c:showPercent val="0"/>
          <c:showBubbleSize val="0"/>
          <c:showLeaderLines val="1"/>
        </c:dLbls>
        <c:firstSliceAng val="0"/>
        <c:holeSize val="80"/>
      </c:doughnutChart>
      <c:spPr>
        <a:noFill/>
        <a:ln>
          <a:noFill/>
        </a:ln>
        <a:effectLst/>
      </c:spPr>
    </c:plotArea>
    <c:plotVisOnly val="1"/>
    <c:dispBlanksAs val="gap"/>
    <c:showDLblsOverMax val="0"/>
  </c:chart>
  <c:spPr>
    <a:noFill/>
    <a:ln>
      <a:noFill/>
    </a:ln>
    <a:effectLst/>
  </c:spPr>
  <c:txPr>
    <a:bodyPr/>
    <a:lstStyle/>
    <a:p>
      <a:pPr>
        <a:defRPr sz="2000"/>
      </a:pPr>
      <a:endParaRPr lang="es-CO"/>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_rels/data2.xml.rels>&#65279;<?xml version="1.0" encoding="utf-8"?><Relationships xmlns="http://schemas.openxmlformats.org/package/2006/relationships"><Relationship Type="http://schemas.openxmlformats.org/officeDocument/2006/relationships/image" Target="/ppt/media/image46.jpg" Id="rId2" /><Relationship Type="http://schemas.openxmlformats.org/officeDocument/2006/relationships/image" Target="/ppt/media/image45.jpeg" Id="rId1" /></Relationships>
</file>

<file path=ppt/diagrams/_rels/drawing2.xml.rels>&#65279;<?xml version="1.0" encoding="utf-8"?><Relationships xmlns="http://schemas.openxmlformats.org/package/2006/relationships"><Relationship Type="http://schemas.openxmlformats.org/officeDocument/2006/relationships/image" Target="/ppt/media/image46.jpg" Id="rId2" /><Relationship Type="http://schemas.openxmlformats.org/officeDocument/2006/relationships/image" Target="/ppt/media/image45.jpeg" Id="rId1" /></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64CA2EF-73A5-48AC-893D-F42D3066459B}" type="doc">
      <dgm:prSet loTypeId="urn:microsoft.com/office/officeart/2005/8/layout/process1" loCatId="process" qsTypeId="urn:microsoft.com/office/officeart/2005/8/quickstyle/simple1" qsCatId="simple" csTypeId="urn:microsoft.com/office/officeart/2005/8/colors/colorful5" csCatId="colorful" phldr="1"/>
      <dgm:spPr/>
    </dgm:pt>
    <dgm:pt modelId="{495DF9BF-3B85-4951-A69B-6B7507E1CF52}">
      <dgm:prSet phldrT="[Texto]"/>
      <dgm:spPr/>
      <dgm:t>
        <a:bodyPr/>
        <a:lstStyle/>
        <a:p>
          <a:r>
            <a:rPr lang="es-MX" dirty="0"/>
            <a:t>Meta estratégica: </a:t>
          </a:r>
          <a:r>
            <a:rPr lang="es-MX" b="0" i="0" dirty="0"/>
            <a:t>Mantener por debajo de 9 por 1.000 nacidos vivos la tasa de mortalidad infantil </a:t>
          </a:r>
          <a:endParaRPr lang="es-CO" dirty="0"/>
        </a:p>
      </dgm:t>
    </dgm:pt>
    <dgm:pt modelId="{106BC36F-D0AF-46C2-89C8-153226ABC281}" type="parTrans" cxnId="{3A386B07-1843-417C-AC25-C5275343C402}">
      <dgm:prSet/>
      <dgm:spPr/>
      <dgm:t>
        <a:bodyPr/>
        <a:lstStyle/>
        <a:p>
          <a:endParaRPr lang="es-CO"/>
        </a:p>
      </dgm:t>
    </dgm:pt>
    <dgm:pt modelId="{35833492-D742-4165-B77C-5BB71ADB9303}" type="sibTrans" cxnId="{3A386B07-1843-417C-AC25-C5275343C402}">
      <dgm:prSet/>
      <dgm:spPr/>
      <dgm:t>
        <a:bodyPr/>
        <a:lstStyle/>
        <a:p>
          <a:endParaRPr lang="es-CO"/>
        </a:p>
      </dgm:t>
    </dgm:pt>
    <dgm:pt modelId="{6A68C6FC-D87A-4516-8D50-48E36544DB4E}">
      <dgm:prSet phldrT="[Texto]"/>
      <dgm:spPr/>
      <dgm:t>
        <a:bodyPr/>
        <a:lstStyle/>
        <a:p>
          <a:r>
            <a:rPr lang="es-MX" dirty="0"/>
            <a:t>Meta PTS:</a:t>
          </a:r>
        </a:p>
        <a:p>
          <a:r>
            <a:rPr lang="es-CO" dirty="0"/>
            <a:t>Mantener a 10 por cada 1000 nacidos vivos la tasa de mortalidad perinatal</a:t>
          </a:r>
        </a:p>
      </dgm:t>
    </dgm:pt>
    <dgm:pt modelId="{D5181EC7-61B4-406B-890C-C23B46F0DC0D}" type="parTrans" cxnId="{E1959BF3-2BBB-48A4-85C6-48385CFFD945}">
      <dgm:prSet/>
      <dgm:spPr/>
      <dgm:t>
        <a:bodyPr/>
        <a:lstStyle/>
        <a:p>
          <a:endParaRPr lang="es-CO"/>
        </a:p>
      </dgm:t>
    </dgm:pt>
    <dgm:pt modelId="{FC366188-C253-4339-B98A-92ABAF6FEC25}" type="sibTrans" cxnId="{E1959BF3-2BBB-48A4-85C6-48385CFFD945}">
      <dgm:prSet/>
      <dgm:spPr/>
      <dgm:t>
        <a:bodyPr/>
        <a:lstStyle/>
        <a:p>
          <a:endParaRPr lang="es-CO"/>
        </a:p>
      </dgm:t>
    </dgm:pt>
    <dgm:pt modelId="{81865B86-F036-4190-832D-4B55AB8B0122}">
      <dgm:prSet phldrT="[Texto]"/>
      <dgm:spPr/>
      <dgm:t>
        <a:bodyPr/>
        <a:lstStyle/>
        <a:p>
          <a:r>
            <a:rPr lang="es-MX" dirty="0"/>
            <a:t>Meta PTS:</a:t>
          </a:r>
        </a:p>
        <a:p>
          <a:r>
            <a:rPr lang="es-MX" dirty="0"/>
            <a:t>Mantener en menos de 10.3 la tasa de mortalidad en menores de 5 años por mil nacidos vivos.</a:t>
          </a:r>
          <a:endParaRPr lang="es-CO" dirty="0"/>
        </a:p>
      </dgm:t>
    </dgm:pt>
    <dgm:pt modelId="{0D7888AE-5FB8-4972-AB13-319A731B6AAE}" type="parTrans" cxnId="{79485198-E202-4E90-9564-96EA726417B2}">
      <dgm:prSet/>
      <dgm:spPr/>
      <dgm:t>
        <a:bodyPr/>
        <a:lstStyle/>
        <a:p>
          <a:endParaRPr lang="es-CO"/>
        </a:p>
      </dgm:t>
    </dgm:pt>
    <dgm:pt modelId="{4BC82F2F-EB8B-43CA-A21A-BEA93A44AA2C}" type="sibTrans" cxnId="{79485198-E202-4E90-9564-96EA726417B2}">
      <dgm:prSet/>
      <dgm:spPr/>
      <dgm:t>
        <a:bodyPr/>
        <a:lstStyle/>
        <a:p>
          <a:endParaRPr lang="es-CO"/>
        </a:p>
      </dgm:t>
    </dgm:pt>
    <dgm:pt modelId="{11C051A5-FC4F-44A6-A6E3-73C036AD0AC5}" type="pres">
      <dgm:prSet presAssocID="{F64CA2EF-73A5-48AC-893D-F42D3066459B}" presName="Name0" presStyleCnt="0">
        <dgm:presLayoutVars>
          <dgm:dir/>
          <dgm:resizeHandles val="exact"/>
        </dgm:presLayoutVars>
      </dgm:prSet>
      <dgm:spPr/>
    </dgm:pt>
    <dgm:pt modelId="{F4823AE4-004E-4EC8-99E6-706C01C017F4}" type="pres">
      <dgm:prSet presAssocID="{495DF9BF-3B85-4951-A69B-6B7507E1CF52}" presName="node" presStyleLbl="node1" presStyleIdx="0" presStyleCnt="3">
        <dgm:presLayoutVars>
          <dgm:bulletEnabled val="1"/>
        </dgm:presLayoutVars>
      </dgm:prSet>
      <dgm:spPr/>
    </dgm:pt>
    <dgm:pt modelId="{1790BF12-FC75-4510-846B-427E25CF299A}" type="pres">
      <dgm:prSet presAssocID="{35833492-D742-4165-B77C-5BB71ADB9303}" presName="sibTrans" presStyleLbl="sibTrans2D1" presStyleIdx="0" presStyleCnt="2"/>
      <dgm:spPr/>
    </dgm:pt>
    <dgm:pt modelId="{502743A9-9141-4C4E-808D-0887D9C2E458}" type="pres">
      <dgm:prSet presAssocID="{35833492-D742-4165-B77C-5BB71ADB9303}" presName="connectorText" presStyleLbl="sibTrans2D1" presStyleIdx="0" presStyleCnt="2"/>
      <dgm:spPr/>
    </dgm:pt>
    <dgm:pt modelId="{A5E2C3C9-2803-4A75-9AA3-05984B20E953}" type="pres">
      <dgm:prSet presAssocID="{6A68C6FC-D87A-4516-8D50-48E36544DB4E}" presName="node" presStyleLbl="node1" presStyleIdx="1" presStyleCnt="3">
        <dgm:presLayoutVars>
          <dgm:bulletEnabled val="1"/>
        </dgm:presLayoutVars>
      </dgm:prSet>
      <dgm:spPr/>
    </dgm:pt>
    <dgm:pt modelId="{023FE1CC-CF4D-4C33-84B7-5A45FD177F22}" type="pres">
      <dgm:prSet presAssocID="{FC366188-C253-4339-B98A-92ABAF6FEC25}" presName="sibTrans" presStyleLbl="sibTrans2D1" presStyleIdx="1" presStyleCnt="2"/>
      <dgm:spPr/>
    </dgm:pt>
    <dgm:pt modelId="{627C4D5C-1D64-4725-BBC2-3120BF2DE464}" type="pres">
      <dgm:prSet presAssocID="{FC366188-C253-4339-B98A-92ABAF6FEC25}" presName="connectorText" presStyleLbl="sibTrans2D1" presStyleIdx="1" presStyleCnt="2"/>
      <dgm:spPr/>
    </dgm:pt>
    <dgm:pt modelId="{FA23D129-8E69-4C01-B4D0-8C9574DE3BDE}" type="pres">
      <dgm:prSet presAssocID="{81865B86-F036-4190-832D-4B55AB8B0122}" presName="node" presStyleLbl="node1" presStyleIdx="2" presStyleCnt="3">
        <dgm:presLayoutVars>
          <dgm:bulletEnabled val="1"/>
        </dgm:presLayoutVars>
      </dgm:prSet>
      <dgm:spPr/>
    </dgm:pt>
  </dgm:ptLst>
  <dgm:cxnLst>
    <dgm:cxn modelId="{3A386B07-1843-417C-AC25-C5275343C402}" srcId="{F64CA2EF-73A5-48AC-893D-F42D3066459B}" destId="{495DF9BF-3B85-4951-A69B-6B7507E1CF52}" srcOrd="0" destOrd="0" parTransId="{106BC36F-D0AF-46C2-89C8-153226ABC281}" sibTransId="{35833492-D742-4165-B77C-5BB71ADB9303}"/>
    <dgm:cxn modelId="{D4D87717-E5F0-4B64-B21A-743EA9368C6E}" type="presOf" srcId="{35833492-D742-4165-B77C-5BB71ADB9303}" destId="{1790BF12-FC75-4510-846B-427E25CF299A}" srcOrd="0" destOrd="0" presId="urn:microsoft.com/office/officeart/2005/8/layout/process1"/>
    <dgm:cxn modelId="{6D53541D-2699-4DD0-9422-D09482458106}" type="presOf" srcId="{FC366188-C253-4339-B98A-92ABAF6FEC25}" destId="{023FE1CC-CF4D-4C33-84B7-5A45FD177F22}" srcOrd="0" destOrd="0" presId="urn:microsoft.com/office/officeart/2005/8/layout/process1"/>
    <dgm:cxn modelId="{04B7D87B-0656-4E77-B55C-4D95E956D619}" type="presOf" srcId="{FC366188-C253-4339-B98A-92ABAF6FEC25}" destId="{627C4D5C-1D64-4725-BBC2-3120BF2DE464}" srcOrd="1" destOrd="0" presId="urn:microsoft.com/office/officeart/2005/8/layout/process1"/>
    <dgm:cxn modelId="{C36CCB88-AAEE-4635-A5BA-45874DAE9700}" type="presOf" srcId="{6A68C6FC-D87A-4516-8D50-48E36544DB4E}" destId="{A5E2C3C9-2803-4A75-9AA3-05984B20E953}" srcOrd="0" destOrd="0" presId="urn:microsoft.com/office/officeart/2005/8/layout/process1"/>
    <dgm:cxn modelId="{68BC128A-6292-49BE-B333-3452EAAD75C0}" type="presOf" srcId="{81865B86-F036-4190-832D-4B55AB8B0122}" destId="{FA23D129-8E69-4C01-B4D0-8C9574DE3BDE}" srcOrd="0" destOrd="0" presId="urn:microsoft.com/office/officeart/2005/8/layout/process1"/>
    <dgm:cxn modelId="{79485198-E202-4E90-9564-96EA726417B2}" srcId="{F64CA2EF-73A5-48AC-893D-F42D3066459B}" destId="{81865B86-F036-4190-832D-4B55AB8B0122}" srcOrd="2" destOrd="0" parTransId="{0D7888AE-5FB8-4972-AB13-319A731B6AAE}" sibTransId="{4BC82F2F-EB8B-43CA-A21A-BEA93A44AA2C}"/>
    <dgm:cxn modelId="{66FB54B4-7FCD-457F-9CE8-983316747601}" type="presOf" srcId="{F64CA2EF-73A5-48AC-893D-F42D3066459B}" destId="{11C051A5-FC4F-44A6-A6E3-73C036AD0AC5}" srcOrd="0" destOrd="0" presId="urn:microsoft.com/office/officeart/2005/8/layout/process1"/>
    <dgm:cxn modelId="{6C1A16C2-1654-4B3F-946A-876408D1249B}" type="presOf" srcId="{35833492-D742-4165-B77C-5BB71ADB9303}" destId="{502743A9-9141-4C4E-808D-0887D9C2E458}" srcOrd="1" destOrd="0" presId="urn:microsoft.com/office/officeart/2005/8/layout/process1"/>
    <dgm:cxn modelId="{437938C2-C3C9-4068-B3B5-FD3BDAAA693E}" type="presOf" srcId="{495DF9BF-3B85-4951-A69B-6B7507E1CF52}" destId="{F4823AE4-004E-4EC8-99E6-706C01C017F4}" srcOrd="0" destOrd="0" presId="urn:microsoft.com/office/officeart/2005/8/layout/process1"/>
    <dgm:cxn modelId="{E1959BF3-2BBB-48A4-85C6-48385CFFD945}" srcId="{F64CA2EF-73A5-48AC-893D-F42D3066459B}" destId="{6A68C6FC-D87A-4516-8D50-48E36544DB4E}" srcOrd="1" destOrd="0" parTransId="{D5181EC7-61B4-406B-890C-C23B46F0DC0D}" sibTransId="{FC366188-C253-4339-B98A-92ABAF6FEC25}"/>
    <dgm:cxn modelId="{AC4B090E-6B73-45C4-88C2-474212EB9545}" type="presParOf" srcId="{11C051A5-FC4F-44A6-A6E3-73C036AD0AC5}" destId="{F4823AE4-004E-4EC8-99E6-706C01C017F4}" srcOrd="0" destOrd="0" presId="urn:microsoft.com/office/officeart/2005/8/layout/process1"/>
    <dgm:cxn modelId="{E78E0900-7265-4550-AFE2-A0DDD519878F}" type="presParOf" srcId="{11C051A5-FC4F-44A6-A6E3-73C036AD0AC5}" destId="{1790BF12-FC75-4510-846B-427E25CF299A}" srcOrd="1" destOrd="0" presId="urn:microsoft.com/office/officeart/2005/8/layout/process1"/>
    <dgm:cxn modelId="{E85D6609-CA63-4213-8932-98F0BF4D53C9}" type="presParOf" srcId="{1790BF12-FC75-4510-846B-427E25CF299A}" destId="{502743A9-9141-4C4E-808D-0887D9C2E458}" srcOrd="0" destOrd="0" presId="urn:microsoft.com/office/officeart/2005/8/layout/process1"/>
    <dgm:cxn modelId="{56334CC7-E4A1-431D-B21A-9858EE8EE52F}" type="presParOf" srcId="{11C051A5-FC4F-44A6-A6E3-73C036AD0AC5}" destId="{A5E2C3C9-2803-4A75-9AA3-05984B20E953}" srcOrd="2" destOrd="0" presId="urn:microsoft.com/office/officeart/2005/8/layout/process1"/>
    <dgm:cxn modelId="{EE59F3D5-0F12-4C02-915A-B0D2F4B68758}" type="presParOf" srcId="{11C051A5-FC4F-44A6-A6E3-73C036AD0AC5}" destId="{023FE1CC-CF4D-4C33-84B7-5A45FD177F22}" srcOrd="3" destOrd="0" presId="urn:microsoft.com/office/officeart/2005/8/layout/process1"/>
    <dgm:cxn modelId="{2815BEE9-2063-4F69-BB5F-37BAB7FEBBBE}" type="presParOf" srcId="{023FE1CC-CF4D-4C33-84B7-5A45FD177F22}" destId="{627C4D5C-1D64-4725-BBC2-3120BF2DE464}" srcOrd="0" destOrd="0" presId="urn:microsoft.com/office/officeart/2005/8/layout/process1"/>
    <dgm:cxn modelId="{84A835A8-F953-4791-B125-0D3A8CA1E6D7}" type="presParOf" srcId="{11C051A5-FC4F-44A6-A6E3-73C036AD0AC5}" destId="{FA23D129-8E69-4C01-B4D0-8C9574DE3BDE}" srcOrd="4"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DF3C62E-54F3-4267-B886-522FC11103A3}" type="doc">
      <dgm:prSet loTypeId="urn:microsoft.com/office/officeart/2005/8/layout/hList2" loCatId="list" qsTypeId="urn:microsoft.com/office/officeart/2005/8/quickstyle/simple1" qsCatId="simple" csTypeId="urn:microsoft.com/office/officeart/2005/8/colors/colorful5" csCatId="colorful" phldr="1"/>
      <dgm:spPr/>
      <dgm:t>
        <a:bodyPr/>
        <a:lstStyle/>
        <a:p>
          <a:endParaRPr lang="es-CO"/>
        </a:p>
      </dgm:t>
    </dgm:pt>
    <dgm:pt modelId="{81ECBF8F-C0C5-47D1-86B5-BA017F9CB03D}">
      <dgm:prSet phldrT="[Texto]"/>
      <dgm:spPr/>
      <dgm:t>
        <a:bodyPr/>
        <a:lstStyle/>
        <a:p>
          <a:r>
            <a:rPr lang="es-CO" dirty="0"/>
            <a:t>INTRODUCCION</a:t>
          </a:r>
        </a:p>
      </dgm:t>
    </dgm:pt>
    <dgm:pt modelId="{8149F0C5-68CF-4448-8DA8-77AE1F533B8A}" type="parTrans" cxnId="{E264DF46-B5F4-403B-8F3D-4921E1928303}">
      <dgm:prSet/>
      <dgm:spPr/>
      <dgm:t>
        <a:bodyPr/>
        <a:lstStyle/>
        <a:p>
          <a:endParaRPr lang="es-CO"/>
        </a:p>
      </dgm:t>
    </dgm:pt>
    <dgm:pt modelId="{5DAC8F20-EAF5-48EE-98FE-3B799B2885F1}" type="sibTrans" cxnId="{E264DF46-B5F4-403B-8F3D-4921E1928303}">
      <dgm:prSet/>
      <dgm:spPr/>
      <dgm:t>
        <a:bodyPr/>
        <a:lstStyle/>
        <a:p>
          <a:endParaRPr lang="es-CO"/>
        </a:p>
      </dgm:t>
    </dgm:pt>
    <dgm:pt modelId="{E0BBB93D-89E6-47F7-ADBC-3EB13EF3EC26}">
      <dgm:prSet phldrT="[Texto]" custT="1"/>
      <dgm:spPr/>
      <dgm:t>
        <a:bodyPr/>
        <a:lstStyle/>
        <a:p>
          <a:pPr algn="ctr"/>
          <a:r>
            <a:rPr lang="es-CO" sz="1600" dirty="0">
              <a:effectLst/>
              <a:latin typeface="+mj-lt"/>
              <a:ea typeface="Times New Roman" panose="02020603050405020304" pitchFamily="18" charset="0"/>
            </a:rPr>
            <a:t>Desde el mes de Octubre del año 2013 se implementó en la ciudad la estrategia centinela para el fortalecimiento a la vigilancia de la Morbilidad Neonatal Extrema, priorizando las  UPGD que representan más de 1000 nacimientos al año</a:t>
          </a:r>
          <a:endParaRPr lang="es-CO" sz="1600" dirty="0"/>
        </a:p>
      </dgm:t>
    </dgm:pt>
    <dgm:pt modelId="{18594969-7328-45A3-A226-E0C27ABA5A01}" type="parTrans" cxnId="{8CFCB80A-4A3B-439C-B9C9-D7D0ADF5AC38}">
      <dgm:prSet/>
      <dgm:spPr/>
      <dgm:t>
        <a:bodyPr/>
        <a:lstStyle/>
        <a:p>
          <a:endParaRPr lang="es-CO"/>
        </a:p>
      </dgm:t>
    </dgm:pt>
    <dgm:pt modelId="{13639AB8-145B-41B9-A2BD-BC509D70BBD5}" type="sibTrans" cxnId="{8CFCB80A-4A3B-439C-B9C9-D7D0ADF5AC38}">
      <dgm:prSet/>
      <dgm:spPr/>
      <dgm:t>
        <a:bodyPr/>
        <a:lstStyle/>
        <a:p>
          <a:endParaRPr lang="es-CO"/>
        </a:p>
      </dgm:t>
    </dgm:pt>
    <dgm:pt modelId="{867132D0-1980-4371-97A7-A6365F2A93DE}">
      <dgm:prSet phldrT="[Texto]"/>
      <dgm:spPr/>
      <dgm:t>
        <a:bodyPr/>
        <a:lstStyle/>
        <a:p>
          <a:r>
            <a:rPr lang="es-CO" dirty="0"/>
            <a:t>OBJETIVO</a:t>
          </a:r>
        </a:p>
      </dgm:t>
    </dgm:pt>
    <dgm:pt modelId="{93E6913D-5657-4D7D-BB7A-6BDB4875F447}" type="parTrans" cxnId="{7F42156F-97A7-4451-9808-BEBD1290FC98}">
      <dgm:prSet/>
      <dgm:spPr/>
      <dgm:t>
        <a:bodyPr/>
        <a:lstStyle/>
        <a:p>
          <a:endParaRPr lang="es-CO"/>
        </a:p>
      </dgm:t>
    </dgm:pt>
    <dgm:pt modelId="{92D432B8-520A-4B7E-8C34-4C4B53B1048F}" type="sibTrans" cxnId="{7F42156F-97A7-4451-9808-BEBD1290FC98}">
      <dgm:prSet/>
      <dgm:spPr/>
      <dgm:t>
        <a:bodyPr/>
        <a:lstStyle/>
        <a:p>
          <a:endParaRPr lang="es-CO"/>
        </a:p>
      </dgm:t>
    </dgm:pt>
    <dgm:pt modelId="{4EF176EF-5268-449F-ADE2-11D120BB1C30}">
      <dgm:prSet phldrT="[Texto]" custT="1"/>
      <dgm:spPr/>
      <dgm:t>
        <a:bodyPr/>
        <a:lstStyle/>
        <a:p>
          <a:pPr algn="ctr"/>
          <a:r>
            <a:rPr lang="es-CO" sz="1600">
              <a:latin typeface="+mj-lt"/>
              <a:ea typeface="Times New Roman" panose="02020603050405020304" pitchFamily="18" charset="0"/>
            </a:rPr>
            <a:t>D</a:t>
          </a:r>
          <a:r>
            <a:rPr lang="es-CO" sz="1600">
              <a:effectLst/>
              <a:latin typeface="+mj-lt"/>
              <a:ea typeface="Times New Roman" panose="02020603050405020304" pitchFamily="18" charset="0"/>
            </a:rPr>
            <a:t>esarrollar en el Distrito Capital la vigilancia centinela de la Morbilidad Neonatal Extrema, con el fin de generar información útil que permita orientar y priorizar acciones para mejorar la calidad de los servicios de salud y tomar medidas correctivas para impactar en la disminución de la Morbi-mortalidad infantil. </a:t>
          </a:r>
          <a:endParaRPr lang="es-CO" sz="1600" dirty="0"/>
        </a:p>
      </dgm:t>
    </dgm:pt>
    <dgm:pt modelId="{E0C215CF-A794-4C2C-978C-B59CD8C024B9}" type="parTrans" cxnId="{289F0B05-54D3-402A-9685-5E46E5C95B5C}">
      <dgm:prSet/>
      <dgm:spPr/>
      <dgm:t>
        <a:bodyPr/>
        <a:lstStyle/>
        <a:p>
          <a:endParaRPr lang="es-CO"/>
        </a:p>
      </dgm:t>
    </dgm:pt>
    <dgm:pt modelId="{84393520-36C0-406D-90C2-41729C4A1239}" type="sibTrans" cxnId="{289F0B05-54D3-402A-9685-5E46E5C95B5C}">
      <dgm:prSet/>
      <dgm:spPr/>
      <dgm:t>
        <a:bodyPr/>
        <a:lstStyle/>
        <a:p>
          <a:endParaRPr lang="es-CO"/>
        </a:p>
      </dgm:t>
    </dgm:pt>
    <dgm:pt modelId="{990935F6-6164-47B0-B23D-279C2E930C72}" type="pres">
      <dgm:prSet presAssocID="{7DF3C62E-54F3-4267-B886-522FC11103A3}" presName="linearFlow" presStyleCnt="0">
        <dgm:presLayoutVars>
          <dgm:dir/>
          <dgm:animLvl val="lvl"/>
          <dgm:resizeHandles/>
        </dgm:presLayoutVars>
      </dgm:prSet>
      <dgm:spPr/>
    </dgm:pt>
    <dgm:pt modelId="{25D499B9-23CE-462C-BC37-E3562F1D4236}" type="pres">
      <dgm:prSet presAssocID="{81ECBF8F-C0C5-47D1-86B5-BA017F9CB03D}" presName="compositeNode" presStyleCnt="0">
        <dgm:presLayoutVars>
          <dgm:bulletEnabled val="1"/>
        </dgm:presLayoutVars>
      </dgm:prSet>
      <dgm:spPr/>
    </dgm:pt>
    <dgm:pt modelId="{F7F1D902-F32D-45B5-8755-9AD2FA1AC9CB}" type="pres">
      <dgm:prSet presAssocID="{81ECBF8F-C0C5-47D1-86B5-BA017F9CB03D}" presName="image" presStyleLbl="fgImgPlace1" presStyleIdx="0" presStyleCnt="2" custScaleX="62799" custScaleY="70697"/>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t="-5000" b="-5000"/>
          </a:stretch>
        </a:blipFill>
      </dgm:spPr>
    </dgm:pt>
    <dgm:pt modelId="{FC683A13-B9E8-4C22-BD28-0970185C5BDD}" type="pres">
      <dgm:prSet presAssocID="{81ECBF8F-C0C5-47D1-86B5-BA017F9CB03D}" presName="childNode" presStyleLbl="node1" presStyleIdx="0" presStyleCnt="2">
        <dgm:presLayoutVars>
          <dgm:bulletEnabled val="1"/>
        </dgm:presLayoutVars>
      </dgm:prSet>
      <dgm:spPr/>
    </dgm:pt>
    <dgm:pt modelId="{EE4D0725-5123-4A4C-B230-C81D9FF0AFB9}" type="pres">
      <dgm:prSet presAssocID="{81ECBF8F-C0C5-47D1-86B5-BA017F9CB03D}" presName="parentNode" presStyleLbl="revTx" presStyleIdx="0" presStyleCnt="2">
        <dgm:presLayoutVars>
          <dgm:chMax val="0"/>
          <dgm:bulletEnabled val="1"/>
        </dgm:presLayoutVars>
      </dgm:prSet>
      <dgm:spPr/>
    </dgm:pt>
    <dgm:pt modelId="{DEA31C8E-2C30-4424-84CE-23DFD3527550}" type="pres">
      <dgm:prSet presAssocID="{5DAC8F20-EAF5-48EE-98FE-3B799B2885F1}" presName="sibTrans" presStyleCnt="0"/>
      <dgm:spPr/>
    </dgm:pt>
    <dgm:pt modelId="{076A87FB-3DAE-4114-ADD6-74D95BA9AEF4}" type="pres">
      <dgm:prSet presAssocID="{867132D0-1980-4371-97A7-A6365F2A93DE}" presName="compositeNode" presStyleCnt="0">
        <dgm:presLayoutVars>
          <dgm:bulletEnabled val="1"/>
        </dgm:presLayoutVars>
      </dgm:prSet>
      <dgm:spPr/>
    </dgm:pt>
    <dgm:pt modelId="{03DBB259-9A5E-47A9-AC7B-15590095BCD7}" type="pres">
      <dgm:prSet presAssocID="{867132D0-1980-4371-97A7-A6365F2A93DE}" presName="image" presStyleLbl="fgImgPlace1" presStyleIdx="1" presStyleCnt="2" custScaleX="62799" custScaleY="70697"/>
      <dgm:spPr>
        <a:blipFill>
          <a:blip xmlns:r="http://schemas.openxmlformats.org/officeDocument/2006/relationships" r:embed="rId2">
            <a:extLst>
              <a:ext uri="{28A0092B-C50C-407E-A947-70E740481C1C}">
                <a14:useLocalDpi xmlns:a14="http://schemas.microsoft.com/office/drawing/2010/main" val="0"/>
              </a:ext>
            </a:extLst>
          </a:blip>
          <a:srcRect/>
          <a:stretch>
            <a:fillRect t="-6000" b="-6000"/>
          </a:stretch>
        </a:blipFill>
      </dgm:spPr>
    </dgm:pt>
    <dgm:pt modelId="{065483A9-9917-4A04-A38F-1E47B4BE5B66}" type="pres">
      <dgm:prSet presAssocID="{867132D0-1980-4371-97A7-A6365F2A93DE}" presName="childNode" presStyleLbl="node1" presStyleIdx="1" presStyleCnt="2" custScaleX="105566" custScaleY="102817">
        <dgm:presLayoutVars>
          <dgm:bulletEnabled val="1"/>
        </dgm:presLayoutVars>
      </dgm:prSet>
      <dgm:spPr/>
    </dgm:pt>
    <dgm:pt modelId="{836E4B83-2049-4ABF-93E5-7AB1FA31F47E}" type="pres">
      <dgm:prSet presAssocID="{867132D0-1980-4371-97A7-A6365F2A93DE}" presName="parentNode" presStyleLbl="revTx" presStyleIdx="1" presStyleCnt="2">
        <dgm:presLayoutVars>
          <dgm:chMax val="0"/>
          <dgm:bulletEnabled val="1"/>
        </dgm:presLayoutVars>
      </dgm:prSet>
      <dgm:spPr/>
    </dgm:pt>
  </dgm:ptLst>
  <dgm:cxnLst>
    <dgm:cxn modelId="{289F0B05-54D3-402A-9685-5E46E5C95B5C}" srcId="{867132D0-1980-4371-97A7-A6365F2A93DE}" destId="{4EF176EF-5268-449F-ADE2-11D120BB1C30}" srcOrd="0" destOrd="0" parTransId="{E0C215CF-A794-4C2C-978C-B59CD8C024B9}" sibTransId="{84393520-36C0-406D-90C2-41729C4A1239}"/>
    <dgm:cxn modelId="{8CFCB80A-4A3B-439C-B9C9-D7D0ADF5AC38}" srcId="{81ECBF8F-C0C5-47D1-86B5-BA017F9CB03D}" destId="{E0BBB93D-89E6-47F7-ADBC-3EB13EF3EC26}" srcOrd="0" destOrd="0" parTransId="{18594969-7328-45A3-A226-E0C27ABA5A01}" sibTransId="{13639AB8-145B-41B9-A2BD-BC509D70BBD5}"/>
    <dgm:cxn modelId="{BA44DF0B-F9E9-43C0-90E0-2823484B054B}" type="presOf" srcId="{7DF3C62E-54F3-4267-B886-522FC11103A3}" destId="{990935F6-6164-47B0-B23D-279C2E930C72}" srcOrd="0" destOrd="0" presId="urn:microsoft.com/office/officeart/2005/8/layout/hList2"/>
    <dgm:cxn modelId="{0C51E53D-C517-4491-B6E3-4883CCE8A0CC}" type="presOf" srcId="{867132D0-1980-4371-97A7-A6365F2A93DE}" destId="{836E4B83-2049-4ABF-93E5-7AB1FA31F47E}" srcOrd="0" destOrd="0" presId="urn:microsoft.com/office/officeart/2005/8/layout/hList2"/>
    <dgm:cxn modelId="{E264DF46-B5F4-403B-8F3D-4921E1928303}" srcId="{7DF3C62E-54F3-4267-B886-522FC11103A3}" destId="{81ECBF8F-C0C5-47D1-86B5-BA017F9CB03D}" srcOrd="0" destOrd="0" parTransId="{8149F0C5-68CF-4448-8DA8-77AE1F533B8A}" sibTransId="{5DAC8F20-EAF5-48EE-98FE-3B799B2885F1}"/>
    <dgm:cxn modelId="{7F42156F-97A7-4451-9808-BEBD1290FC98}" srcId="{7DF3C62E-54F3-4267-B886-522FC11103A3}" destId="{867132D0-1980-4371-97A7-A6365F2A93DE}" srcOrd="1" destOrd="0" parTransId="{93E6913D-5657-4D7D-BB7A-6BDB4875F447}" sibTransId="{92D432B8-520A-4B7E-8C34-4C4B53B1048F}"/>
    <dgm:cxn modelId="{B9CC8BBA-C5FE-4A76-B6A2-C0A006B95C9F}" type="presOf" srcId="{4EF176EF-5268-449F-ADE2-11D120BB1C30}" destId="{065483A9-9917-4A04-A38F-1E47B4BE5B66}" srcOrd="0" destOrd="0" presId="urn:microsoft.com/office/officeart/2005/8/layout/hList2"/>
    <dgm:cxn modelId="{768FF3C5-49DA-4F2C-ADCC-86FC75D1477C}" type="presOf" srcId="{81ECBF8F-C0C5-47D1-86B5-BA017F9CB03D}" destId="{EE4D0725-5123-4A4C-B230-C81D9FF0AFB9}" srcOrd="0" destOrd="0" presId="urn:microsoft.com/office/officeart/2005/8/layout/hList2"/>
    <dgm:cxn modelId="{4326DBF2-5D96-4B28-B208-C78BC81085F6}" type="presOf" srcId="{E0BBB93D-89E6-47F7-ADBC-3EB13EF3EC26}" destId="{FC683A13-B9E8-4C22-BD28-0970185C5BDD}" srcOrd="0" destOrd="0" presId="urn:microsoft.com/office/officeart/2005/8/layout/hList2"/>
    <dgm:cxn modelId="{93FFF5A7-6648-4DA6-9A83-E2157EAA171A}" type="presParOf" srcId="{990935F6-6164-47B0-B23D-279C2E930C72}" destId="{25D499B9-23CE-462C-BC37-E3562F1D4236}" srcOrd="0" destOrd="0" presId="urn:microsoft.com/office/officeart/2005/8/layout/hList2"/>
    <dgm:cxn modelId="{9E20B666-D5B1-44AA-8E2F-473956D98586}" type="presParOf" srcId="{25D499B9-23CE-462C-BC37-E3562F1D4236}" destId="{F7F1D902-F32D-45B5-8755-9AD2FA1AC9CB}" srcOrd="0" destOrd="0" presId="urn:microsoft.com/office/officeart/2005/8/layout/hList2"/>
    <dgm:cxn modelId="{DE307DF9-C046-41BE-A169-10474F677ACE}" type="presParOf" srcId="{25D499B9-23CE-462C-BC37-E3562F1D4236}" destId="{FC683A13-B9E8-4C22-BD28-0970185C5BDD}" srcOrd="1" destOrd="0" presId="urn:microsoft.com/office/officeart/2005/8/layout/hList2"/>
    <dgm:cxn modelId="{4DE4BD56-BEEB-4B85-ABDE-91F5EC408014}" type="presParOf" srcId="{25D499B9-23CE-462C-BC37-E3562F1D4236}" destId="{EE4D0725-5123-4A4C-B230-C81D9FF0AFB9}" srcOrd="2" destOrd="0" presId="urn:microsoft.com/office/officeart/2005/8/layout/hList2"/>
    <dgm:cxn modelId="{F9657751-5BD5-4BC7-9F8B-A7A72CC6942C}" type="presParOf" srcId="{990935F6-6164-47B0-B23D-279C2E930C72}" destId="{DEA31C8E-2C30-4424-84CE-23DFD3527550}" srcOrd="1" destOrd="0" presId="urn:microsoft.com/office/officeart/2005/8/layout/hList2"/>
    <dgm:cxn modelId="{E8ED0CD2-F673-4B22-9494-027CA0C2CFB1}" type="presParOf" srcId="{990935F6-6164-47B0-B23D-279C2E930C72}" destId="{076A87FB-3DAE-4114-ADD6-74D95BA9AEF4}" srcOrd="2" destOrd="0" presId="urn:microsoft.com/office/officeart/2005/8/layout/hList2"/>
    <dgm:cxn modelId="{95509716-56B1-4A9C-AA2F-943C4E4679FB}" type="presParOf" srcId="{076A87FB-3DAE-4114-ADD6-74D95BA9AEF4}" destId="{03DBB259-9A5E-47A9-AC7B-15590095BCD7}" srcOrd="0" destOrd="0" presId="urn:microsoft.com/office/officeart/2005/8/layout/hList2"/>
    <dgm:cxn modelId="{12ECF31C-2769-4AAB-B0C0-EEB4A576B78F}" type="presParOf" srcId="{076A87FB-3DAE-4114-ADD6-74D95BA9AEF4}" destId="{065483A9-9917-4A04-A38F-1E47B4BE5B66}" srcOrd="1" destOrd="0" presId="urn:microsoft.com/office/officeart/2005/8/layout/hList2"/>
    <dgm:cxn modelId="{40A5EA0D-B76A-413A-96C8-F07BCFC504E4}" type="presParOf" srcId="{076A87FB-3DAE-4114-ADD6-74D95BA9AEF4}" destId="{836E4B83-2049-4ABF-93E5-7AB1FA31F47E}" srcOrd="2" destOrd="0" presId="urn:microsoft.com/office/officeart/2005/8/layout/h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823AE4-004E-4EC8-99E6-706C01C017F4}">
      <dsp:nvSpPr>
        <dsp:cNvPr id="0" name=""/>
        <dsp:cNvSpPr/>
      </dsp:nvSpPr>
      <dsp:spPr>
        <a:xfrm>
          <a:off x="6589" y="4653"/>
          <a:ext cx="1969569" cy="1899485"/>
        </a:xfrm>
        <a:prstGeom prst="roundRect">
          <a:avLst>
            <a:gd name="adj" fmla="val 10000"/>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MX" sz="1600" kern="1200" dirty="0"/>
            <a:t>Meta estratégica: </a:t>
          </a:r>
          <a:r>
            <a:rPr lang="es-MX" sz="1600" b="0" i="0" kern="1200" dirty="0"/>
            <a:t>Mantener por debajo de 9 por 1.000 nacidos vivos la tasa de mortalidad infantil </a:t>
          </a:r>
          <a:endParaRPr lang="es-CO" sz="1600" kern="1200" dirty="0"/>
        </a:p>
      </dsp:txBody>
      <dsp:txXfrm>
        <a:off x="62223" y="60287"/>
        <a:ext cx="1858301" cy="1788217"/>
      </dsp:txXfrm>
    </dsp:sp>
    <dsp:sp modelId="{1790BF12-FC75-4510-846B-427E25CF299A}">
      <dsp:nvSpPr>
        <dsp:cNvPr id="0" name=""/>
        <dsp:cNvSpPr/>
      </dsp:nvSpPr>
      <dsp:spPr>
        <a:xfrm>
          <a:off x="2173116" y="710169"/>
          <a:ext cx="417548" cy="488453"/>
        </a:xfrm>
        <a:prstGeom prst="rightArrow">
          <a:avLst>
            <a:gd name="adj1" fmla="val 60000"/>
            <a:gd name="adj2" fmla="val 5000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es-CO" sz="1300" kern="1200"/>
        </a:p>
      </dsp:txBody>
      <dsp:txXfrm>
        <a:off x="2173116" y="807860"/>
        <a:ext cx="292284" cy="293071"/>
      </dsp:txXfrm>
    </dsp:sp>
    <dsp:sp modelId="{A5E2C3C9-2803-4A75-9AA3-05984B20E953}">
      <dsp:nvSpPr>
        <dsp:cNvPr id="0" name=""/>
        <dsp:cNvSpPr/>
      </dsp:nvSpPr>
      <dsp:spPr>
        <a:xfrm>
          <a:off x="2763987" y="4653"/>
          <a:ext cx="1969569" cy="1899485"/>
        </a:xfrm>
        <a:prstGeom prst="roundRect">
          <a:avLst>
            <a:gd name="adj" fmla="val 10000"/>
          </a:avLst>
        </a:prstGeom>
        <a:solidFill>
          <a:schemeClr val="accent5">
            <a:hueOff val="-4572790"/>
            <a:satOff val="21260"/>
            <a:lumOff val="2647"/>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MX" sz="1600" kern="1200" dirty="0"/>
            <a:t>Meta PTS:</a:t>
          </a:r>
        </a:p>
        <a:p>
          <a:pPr marL="0" lvl="0" indent="0" algn="ctr" defTabSz="711200">
            <a:lnSpc>
              <a:spcPct val="90000"/>
            </a:lnSpc>
            <a:spcBef>
              <a:spcPct val="0"/>
            </a:spcBef>
            <a:spcAft>
              <a:spcPct val="35000"/>
            </a:spcAft>
            <a:buNone/>
          </a:pPr>
          <a:r>
            <a:rPr lang="es-CO" sz="1600" kern="1200" dirty="0"/>
            <a:t>Mantener a 10 por cada 1000 nacidos vivos la tasa de mortalidad perinatal</a:t>
          </a:r>
        </a:p>
      </dsp:txBody>
      <dsp:txXfrm>
        <a:off x="2819621" y="60287"/>
        <a:ext cx="1858301" cy="1788217"/>
      </dsp:txXfrm>
    </dsp:sp>
    <dsp:sp modelId="{023FE1CC-CF4D-4C33-84B7-5A45FD177F22}">
      <dsp:nvSpPr>
        <dsp:cNvPr id="0" name=""/>
        <dsp:cNvSpPr/>
      </dsp:nvSpPr>
      <dsp:spPr>
        <a:xfrm>
          <a:off x="4930514" y="710169"/>
          <a:ext cx="417548" cy="488453"/>
        </a:xfrm>
        <a:prstGeom prst="rightArrow">
          <a:avLst>
            <a:gd name="adj1" fmla="val 60000"/>
            <a:gd name="adj2" fmla="val 50000"/>
          </a:avLst>
        </a:prstGeom>
        <a:solidFill>
          <a:schemeClr val="accent5">
            <a:hueOff val="-9145580"/>
            <a:satOff val="42520"/>
            <a:lumOff val="5294"/>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es-CO" sz="1300" kern="1200"/>
        </a:p>
      </dsp:txBody>
      <dsp:txXfrm>
        <a:off x="4930514" y="807860"/>
        <a:ext cx="292284" cy="293071"/>
      </dsp:txXfrm>
    </dsp:sp>
    <dsp:sp modelId="{FA23D129-8E69-4C01-B4D0-8C9574DE3BDE}">
      <dsp:nvSpPr>
        <dsp:cNvPr id="0" name=""/>
        <dsp:cNvSpPr/>
      </dsp:nvSpPr>
      <dsp:spPr>
        <a:xfrm>
          <a:off x="5521385" y="4653"/>
          <a:ext cx="1969569" cy="1899485"/>
        </a:xfrm>
        <a:prstGeom prst="roundRect">
          <a:avLst>
            <a:gd name="adj" fmla="val 10000"/>
          </a:avLst>
        </a:prstGeom>
        <a:solidFill>
          <a:schemeClr val="accent5">
            <a:hueOff val="-9145580"/>
            <a:satOff val="42520"/>
            <a:lumOff val="5294"/>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MX" sz="1600" kern="1200" dirty="0"/>
            <a:t>Meta PTS:</a:t>
          </a:r>
        </a:p>
        <a:p>
          <a:pPr marL="0" lvl="0" indent="0" algn="ctr" defTabSz="711200">
            <a:lnSpc>
              <a:spcPct val="90000"/>
            </a:lnSpc>
            <a:spcBef>
              <a:spcPct val="0"/>
            </a:spcBef>
            <a:spcAft>
              <a:spcPct val="35000"/>
            </a:spcAft>
            <a:buNone/>
          </a:pPr>
          <a:r>
            <a:rPr lang="es-MX" sz="1600" kern="1200" dirty="0"/>
            <a:t>Mantener en menos de 10.3 la tasa de mortalidad en menores de 5 años por mil nacidos vivos.</a:t>
          </a:r>
          <a:endParaRPr lang="es-CO" sz="1600" kern="1200" dirty="0"/>
        </a:p>
      </dsp:txBody>
      <dsp:txXfrm>
        <a:off x="5577019" y="60287"/>
        <a:ext cx="1858301" cy="178821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4D0725-5123-4A4C-B230-C81D9FF0AFB9}">
      <dsp:nvSpPr>
        <dsp:cNvPr id="0" name=""/>
        <dsp:cNvSpPr/>
      </dsp:nvSpPr>
      <dsp:spPr>
        <a:xfrm rot="16200000">
          <a:off x="-1169366" y="1935749"/>
          <a:ext cx="3040652" cy="5952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525016" bIns="0" numCol="1" spcCol="1270" anchor="t" anchorCtr="0">
          <a:noAutofit/>
        </a:bodyPr>
        <a:lstStyle/>
        <a:p>
          <a:pPr marL="0" lvl="0" indent="0" algn="r" defTabSz="1155700">
            <a:lnSpc>
              <a:spcPct val="90000"/>
            </a:lnSpc>
            <a:spcBef>
              <a:spcPct val="0"/>
            </a:spcBef>
            <a:spcAft>
              <a:spcPct val="35000"/>
            </a:spcAft>
            <a:buNone/>
          </a:pPr>
          <a:r>
            <a:rPr lang="es-CO" sz="2600" kern="1200" dirty="0"/>
            <a:t>INTRODUCCION</a:t>
          </a:r>
        </a:p>
      </dsp:txBody>
      <dsp:txXfrm>
        <a:off x="-1169366" y="1935749"/>
        <a:ext cx="3040652" cy="595293"/>
      </dsp:txXfrm>
    </dsp:sp>
    <dsp:sp modelId="{FC683A13-B9E8-4C22-BD28-0970185C5BDD}">
      <dsp:nvSpPr>
        <dsp:cNvPr id="0" name=""/>
        <dsp:cNvSpPr/>
      </dsp:nvSpPr>
      <dsp:spPr>
        <a:xfrm>
          <a:off x="648606" y="713070"/>
          <a:ext cx="2965193" cy="3040652"/>
        </a:xfrm>
        <a:prstGeom prst="rect">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525016" rIns="113792" bIns="113792" numCol="1" spcCol="1270" anchor="t" anchorCtr="0">
          <a:noAutofit/>
        </a:bodyPr>
        <a:lstStyle/>
        <a:p>
          <a:pPr marL="171450" lvl="1" indent="-171450" algn="ctr" defTabSz="711200">
            <a:lnSpc>
              <a:spcPct val="90000"/>
            </a:lnSpc>
            <a:spcBef>
              <a:spcPct val="0"/>
            </a:spcBef>
            <a:spcAft>
              <a:spcPct val="15000"/>
            </a:spcAft>
            <a:buChar char="•"/>
          </a:pPr>
          <a:r>
            <a:rPr lang="es-CO" sz="1600" kern="1200" dirty="0">
              <a:effectLst/>
              <a:latin typeface="+mj-lt"/>
              <a:ea typeface="Times New Roman" panose="02020603050405020304" pitchFamily="18" charset="0"/>
            </a:rPr>
            <a:t>Desde el mes de Octubre del año 2013 se implementó en la ciudad la estrategia centinela para el fortalecimiento a la vigilancia de la Morbilidad Neonatal Extrema, priorizando las  UPGD que representan más de 1000 nacimientos al año</a:t>
          </a:r>
          <a:endParaRPr lang="es-CO" sz="1600" kern="1200" dirty="0"/>
        </a:p>
      </dsp:txBody>
      <dsp:txXfrm>
        <a:off x="648606" y="713070"/>
        <a:ext cx="2965193" cy="3040652"/>
      </dsp:txXfrm>
    </dsp:sp>
    <dsp:sp modelId="{F7F1D902-F32D-45B5-8755-9AD2FA1AC9CB}">
      <dsp:nvSpPr>
        <dsp:cNvPr id="0" name=""/>
        <dsp:cNvSpPr/>
      </dsp:nvSpPr>
      <dsp:spPr>
        <a:xfrm>
          <a:off x="274767" y="101721"/>
          <a:ext cx="747676" cy="841709"/>
        </a:xfrm>
        <a:prstGeom prst="rect">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t="-5000" b="-5000"/>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836E4B83-2049-4ABF-93E5-7AB1FA31F47E}">
      <dsp:nvSpPr>
        <dsp:cNvPr id="0" name=""/>
        <dsp:cNvSpPr/>
      </dsp:nvSpPr>
      <dsp:spPr>
        <a:xfrm rot="16200000">
          <a:off x="3167381" y="1935749"/>
          <a:ext cx="3040652" cy="5952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525016" bIns="0" numCol="1" spcCol="1270" anchor="t" anchorCtr="0">
          <a:noAutofit/>
        </a:bodyPr>
        <a:lstStyle/>
        <a:p>
          <a:pPr marL="0" lvl="0" indent="0" algn="r" defTabSz="1155700">
            <a:lnSpc>
              <a:spcPct val="90000"/>
            </a:lnSpc>
            <a:spcBef>
              <a:spcPct val="0"/>
            </a:spcBef>
            <a:spcAft>
              <a:spcPct val="35000"/>
            </a:spcAft>
            <a:buNone/>
          </a:pPr>
          <a:r>
            <a:rPr lang="es-CO" sz="2600" kern="1200" dirty="0"/>
            <a:t>OBJETIVO</a:t>
          </a:r>
        </a:p>
      </dsp:txBody>
      <dsp:txXfrm>
        <a:off x="3167381" y="1935749"/>
        <a:ext cx="3040652" cy="595293"/>
      </dsp:txXfrm>
    </dsp:sp>
    <dsp:sp modelId="{065483A9-9917-4A04-A38F-1E47B4BE5B66}">
      <dsp:nvSpPr>
        <dsp:cNvPr id="0" name=""/>
        <dsp:cNvSpPr/>
      </dsp:nvSpPr>
      <dsp:spPr>
        <a:xfrm>
          <a:off x="4902832" y="670242"/>
          <a:ext cx="3130235" cy="3126307"/>
        </a:xfrm>
        <a:prstGeom prst="rect">
          <a:avLst/>
        </a:prstGeom>
        <a:solidFill>
          <a:schemeClr val="accent5">
            <a:hueOff val="-9145580"/>
            <a:satOff val="42520"/>
            <a:lumOff val="5294"/>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525016" rIns="113792" bIns="113792" numCol="1" spcCol="1270" anchor="t" anchorCtr="0">
          <a:noAutofit/>
        </a:bodyPr>
        <a:lstStyle/>
        <a:p>
          <a:pPr marL="171450" lvl="1" indent="-171450" algn="ctr" defTabSz="711200">
            <a:lnSpc>
              <a:spcPct val="90000"/>
            </a:lnSpc>
            <a:spcBef>
              <a:spcPct val="0"/>
            </a:spcBef>
            <a:spcAft>
              <a:spcPct val="15000"/>
            </a:spcAft>
            <a:buChar char="•"/>
          </a:pPr>
          <a:r>
            <a:rPr lang="es-CO" sz="1600" kern="1200">
              <a:latin typeface="+mj-lt"/>
              <a:ea typeface="Times New Roman" panose="02020603050405020304" pitchFamily="18" charset="0"/>
            </a:rPr>
            <a:t>D</a:t>
          </a:r>
          <a:r>
            <a:rPr lang="es-CO" sz="1600" kern="1200">
              <a:effectLst/>
              <a:latin typeface="+mj-lt"/>
              <a:ea typeface="Times New Roman" panose="02020603050405020304" pitchFamily="18" charset="0"/>
            </a:rPr>
            <a:t>esarrollar en el Distrito Capital la vigilancia centinela de la Morbilidad Neonatal Extrema, con el fin de generar información útil que permita orientar y priorizar acciones para mejorar la calidad de los servicios de salud y tomar medidas correctivas para impactar en la disminución de la Morbi-mortalidad infantil. </a:t>
          </a:r>
          <a:endParaRPr lang="es-CO" sz="1600" kern="1200" dirty="0"/>
        </a:p>
      </dsp:txBody>
      <dsp:txXfrm>
        <a:off x="4902832" y="670242"/>
        <a:ext cx="3130235" cy="3126307"/>
      </dsp:txXfrm>
    </dsp:sp>
    <dsp:sp modelId="{03DBB259-9A5E-47A9-AC7B-15590095BCD7}">
      <dsp:nvSpPr>
        <dsp:cNvPr id="0" name=""/>
        <dsp:cNvSpPr/>
      </dsp:nvSpPr>
      <dsp:spPr>
        <a:xfrm>
          <a:off x="4611515" y="101721"/>
          <a:ext cx="747676" cy="841709"/>
        </a:xfrm>
        <a:prstGeom prst="rect">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t="-6000" b="-6000"/>
          </a:stretch>
        </a:blip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2">
  <dgm:title val=""/>
  <dgm:desc val=""/>
  <dgm:catLst>
    <dgm:cat type="list" pri="6000"/>
    <dgm:cat type="relationship" pri="16000"/>
    <dgm:cat type="picture" pri="29000"/>
    <dgm:cat type="pictureconvert" pri="2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&#65279;<?xml version="1.0" encoding="utf-8"?><Relationships xmlns="http://schemas.openxmlformats.org/package/2006/relationships"><Relationship Type="http://schemas.openxmlformats.org/officeDocument/2006/relationships/theme" Target="/ppt/theme/theme11.xml" Id="rId1"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x-non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1E741C3-A46B-6749-80B9-34F433935532}" type="datetimeFigureOut">
              <a:rPr lang="x-none" smtClean="0"/>
              <a:t>18/08/2025</a:t>
            </a:fld>
            <a:endParaRPr lang="x-non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x-non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x-non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x-non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30FAED5-F571-9D42-87B7-2C8E6767E9DB}" type="slidenum">
              <a:rPr lang="x-none" smtClean="0"/>
              <a:t>‹Nº›</a:t>
            </a:fld>
            <a:endParaRPr lang="x-none"/>
          </a:p>
        </p:txBody>
      </p:sp>
    </p:spTree>
    <p:extLst>
      <p:ext uri="{BB962C8B-B14F-4D97-AF65-F5344CB8AC3E}">
        <p14:creationId xmlns:p14="http://schemas.microsoft.com/office/powerpoint/2010/main" val="27397273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Relationships xmlns="http://schemas.openxmlformats.org/package/2006/relationships"><Relationship Type="http://schemas.openxmlformats.org/officeDocument/2006/relationships/slide" Target="/ppt/slides/slide6.xml" Id="rId2" /><Relationship Type="http://schemas.openxmlformats.org/officeDocument/2006/relationships/notesMaster" Target="/ppt/notesMasters/notesMaster1.xml" Id="rId1" /></Relationships>
</file>

<file path=ppt/notesSlides/_rels/notesSlide2.xml.rels>&#65279;<?xml version="1.0" encoding="utf-8"?><Relationships xmlns="http://schemas.openxmlformats.org/package/2006/relationships"><Relationship Type="http://schemas.openxmlformats.org/officeDocument/2006/relationships/slide" Target="/ppt/slides/slide18.xml" Id="rId2" /><Relationship Type="http://schemas.openxmlformats.org/officeDocument/2006/relationships/notesMaster" Target="/ppt/notesMasters/notesMaster1.xml" Id="rId1" /></Relationships>
</file>

<file path=ppt/notesSlides/_rels/notesSlide3.xml.rels>&#65279;<?xml version="1.0" encoding="utf-8"?><Relationships xmlns="http://schemas.openxmlformats.org/package/2006/relationships"><Relationship Type="http://schemas.openxmlformats.org/officeDocument/2006/relationships/slide" Target="/ppt/slides/slide19.xml" Id="rId2" /><Relationship Type="http://schemas.openxmlformats.org/officeDocument/2006/relationships/notesMaster" Target="/ppt/notesMasters/notesMaster1.xml" Id="rId1" /></Relationships>
</file>

<file path=ppt/notesSlides/_rels/notesSlide4.xml.rels>&#65279;<?xml version="1.0" encoding="utf-8"?><Relationships xmlns="http://schemas.openxmlformats.org/package/2006/relationships"><Relationship Type="http://schemas.openxmlformats.org/officeDocument/2006/relationships/slide" Target="/ppt/slides/slide21.xml" Id="rId2" /><Relationship Type="http://schemas.openxmlformats.org/officeDocument/2006/relationships/notesMaster" Target="/ppt/notesMasters/notesMaster1.xml" Id="rId1" /></Relationships>
</file>

<file path=ppt/notesSlides/_rels/notesSlide5.xml.rels>&#65279;<?xml version="1.0" encoding="utf-8"?><Relationships xmlns="http://schemas.openxmlformats.org/package/2006/relationships"><Relationship Type="http://schemas.openxmlformats.org/officeDocument/2006/relationships/slide" Target="/ppt/slides/slide42.xml" Id="rId2" /><Relationship Type="http://schemas.openxmlformats.org/officeDocument/2006/relationships/notesMaster" Target="/ppt/notesMasters/notesMaster1.xml" Id="rId1"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sz="quarter" idx="5"/>
          </p:nvPr>
        </p:nvSpPr>
        <p:spPr/>
        <p:txBody>
          <a:bodyPr/>
          <a:lstStyle/>
          <a:p>
            <a:fld id="{930FAED5-F571-9D42-87B7-2C8E6767E9DB}" type="slidenum">
              <a:rPr lang="x-none" smtClean="0"/>
              <a:t>6</a:t>
            </a:fld>
            <a:endParaRPr lang="x-none"/>
          </a:p>
        </p:txBody>
      </p:sp>
    </p:spTree>
    <p:extLst>
      <p:ext uri="{BB962C8B-B14F-4D97-AF65-F5344CB8AC3E}">
        <p14:creationId xmlns:p14="http://schemas.microsoft.com/office/powerpoint/2010/main" val="4832871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This template was inserted from Power-user, the productivity add-in for PowerPoint and Excel.</a:t>
            </a:r>
          </a:p>
          <a:p>
            <a:r>
              <a:rPr lang="en-US"/>
              <a:t>Get thousands of templates, icons, maps, diagrams and charts with Power-user. Visit www.powerusersoftwares.com!</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A55CF2-256D-44FD-9430-5B63A079CF5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663737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CO" dirty="0"/>
              <a:t>DC</a:t>
            </a:r>
            <a:r>
              <a:rPr lang="es-CO" baseline="0" dirty="0"/>
              <a:t> </a:t>
            </a:r>
            <a:r>
              <a:rPr lang="es-CO" dirty="0"/>
              <a:t>funcionales metabólicos, funcionales sensoriales o malformaciones congénitas</a:t>
            </a:r>
            <a:endParaRPr lang="es-ES" dirty="0"/>
          </a:p>
          <a:p>
            <a:r>
              <a:rPr lang="es-ES" dirty="0"/>
              <a:t>La definición de caso incluye las definiciones de probable y confirmado por laboratorio o clínica</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A55CF2-256D-44FD-9430-5B63A079CF5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626976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dirty="0"/>
              <a:t>Aunque el protocolo nacional de vigilancia de defectos congénitos no menciona explícitamente la interrupción voluntaria del embarazo (IVE), sí establece la obligación de notificar todo defecto congénito identificado en nacidos vivos, mortinatos y pérdidas gestacionales. En este sentido, un caso detectado en una IVE corresponde a una pérdida gestacional con diagnóstico confirmado de anomalía congénita, por lo que debe ser notificado al evento. La notificación se realiza sobre el defecto congénito y no sobre la causa de la finalización del embarazo; excluir estos casos generaría subregistro y limitaría la capacidad del sistema de vigilancia para estimar la magnitud real y orientar acciones de prevención.</a:t>
            </a:r>
            <a:endParaRPr lang="es-CO" dirty="0"/>
          </a:p>
        </p:txBody>
      </p:sp>
      <p:sp>
        <p:nvSpPr>
          <p:cNvPr id="4" name="Marcador de número de diapositiva 3"/>
          <p:cNvSpPr>
            <a:spLocks noGrp="1"/>
          </p:cNvSpPr>
          <p:nvPr>
            <p:ph type="sldNum" sz="quarter" idx="5"/>
          </p:nvPr>
        </p:nvSpPr>
        <p:spPr/>
        <p:txBody>
          <a:bodyPr/>
          <a:lstStyle/>
          <a:p>
            <a:fld id="{930FAED5-F571-9D42-87B7-2C8E6767E9DB}" type="slidenum">
              <a:rPr lang="x-none" smtClean="0"/>
              <a:t>21</a:t>
            </a:fld>
            <a:endParaRPr lang="x-none"/>
          </a:p>
        </p:txBody>
      </p:sp>
    </p:spTree>
    <p:extLst>
      <p:ext uri="{BB962C8B-B14F-4D97-AF65-F5344CB8AC3E}">
        <p14:creationId xmlns:p14="http://schemas.microsoft.com/office/powerpoint/2010/main" val="31998654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CO"/>
              <a:t>Las conclusiones de la presentación destacan la gravedad de los defectos congénitos en Bogotá, donde se observa una alta tasa de mortalidad infantil. Es esencial implementar estrategias de vigilancia intensificada para abordar estos problemas y mejorar la atención médica. Las cardiopatías congénitas son particularmente preocupantes, y se requiere un enfoque coordinado para reducir su impacto en la población infantil.</a:t>
            </a:r>
          </a:p>
        </p:txBody>
      </p:sp>
      <p:sp>
        <p:nvSpPr>
          <p:cNvPr id="4" name="Marcador de número de diapositiva 3"/>
          <p:cNvSpPr>
            <a:spLocks noGrp="1"/>
          </p:cNvSpPr>
          <p:nvPr>
            <p:ph type="sldNum" sz="quarter" idx="5"/>
          </p:nvPr>
        </p:nvSpPr>
        <p:spPr/>
        <p:txBody>
          <a:bodyPr/>
          <a:lstStyle/>
          <a:p>
            <a:fld id="{930FAED5-F571-9D42-87B7-2C8E6767E9DB}" type="slidenum">
              <a:rPr lang="x-none" smtClean="0"/>
              <a:t>42</a:t>
            </a:fld>
            <a:endParaRPr lang="x-none"/>
          </a:p>
        </p:txBody>
      </p:sp>
    </p:spTree>
    <p:extLst>
      <p:ext uri="{BB962C8B-B14F-4D97-AF65-F5344CB8AC3E}">
        <p14:creationId xmlns:p14="http://schemas.microsoft.com/office/powerpoint/2010/main" val="1957796024"/>
      </p:ext>
    </p:extLst>
  </p:cSld>
  <p:clrMapOvr>
    <a:masterClrMapping/>
  </p:clrMapOvr>
</p:notes>
</file>

<file path=ppt/slideLayouts/_rels/slideLayout106.xml.rels>&#65279;<?xml version="1.0" encoding="utf-8"?><Relationships xmlns="http://schemas.openxmlformats.org/package/2006/relationships"><Relationship Type="http://schemas.openxmlformats.org/officeDocument/2006/relationships/image" Target="/ppt/media/image3.png" Id="rId3" /><Relationship Type="http://schemas.openxmlformats.org/officeDocument/2006/relationships/image" Target="/ppt/media/image4.jpg" Id="rId2" /><Relationship Type="http://schemas.openxmlformats.org/officeDocument/2006/relationships/slideMaster" Target="/ppt/slideMasters/slideMaster10.xml" Id="rId1" /></Relationships>
</file>

<file path=ppt/slideLayouts/_rels/slideLayout108.xml.rels>&#65279;<?xml version="1.0" encoding="utf-8"?><Relationships xmlns="http://schemas.openxmlformats.org/package/2006/relationships"><Relationship Type="http://schemas.openxmlformats.org/officeDocument/2006/relationships/image" Target="/ppt/media/image3.png" Id="rId3" /><Relationship Type="http://schemas.openxmlformats.org/officeDocument/2006/relationships/image" Target="/ppt/media/image2.jpg" Id="rId2" /><Relationship Type="http://schemas.openxmlformats.org/officeDocument/2006/relationships/slideMaster" Target="/ppt/slideMasters/slideMaster10.xml" Id="rId1" /></Relationships>
</file>

<file path=ppt/slideLayouts/_rels/slideLayout113.xml.rels>&#65279;<?xml version="1.0" encoding="utf-8"?><Relationships xmlns="http://schemas.openxmlformats.org/package/2006/relationships"><Relationship Type="http://schemas.openxmlformats.org/officeDocument/2006/relationships/slideMaster" Target="/ppt/slideMasters/slideMaster10.xml" Id="rId1" /></Relationships>
</file>

<file path=ppt/slideLayouts/_rels/slideLayout115.xml.rels>&#65279;<?xml version="1.0" encoding="utf-8"?><Relationships xmlns="http://schemas.openxmlformats.org/package/2006/relationships"><Relationship Type="http://schemas.openxmlformats.org/officeDocument/2006/relationships/image" Target="/ppt/media/image3.png" Id="rId3" /><Relationship Type="http://schemas.openxmlformats.org/officeDocument/2006/relationships/image" Target="/ppt/media/image4.jpg" Id="rId2" /><Relationship Type="http://schemas.openxmlformats.org/officeDocument/2006/relationships/slideMaster" Target="/ppt/slideMasters/slideMaster10.xml" Id="rId1" /></Relationships>
</file>

<file path=ppt/slideLayouts/_rels/slideLayout95.xml.rels>&#65279;<?xml version="1.0" encoding="utf-8"?><Relationships xmlns="http://schemas.openxmlformats.org/package/2006/relationships"><Relationship Type="http://schemas.openxmlformats.org/officeDocument/2006/relationships/slideMaster" Target="/ppt/slideMasters/slideMaster9.xml" Id="rId1" /></Relationships>
</file>

<file path=ppt/slideLayouts/slideLayout106.xml><?xml version="1.0" encoding="utf-8"?>
<p:sldLayout xmlns:a="http://schemas.openxmlformats.org/drawingml/2006/main" xmlns:r="http://schemas.openxmlformats.org/officeDocument/2006/relationships" xmlns:p="http://schemas.openxmlformats.org/presentationml/2006/main" showMasterSp="0" preserve="1">
  <p:cSld name="Diapositiva de títu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B7F755-0E87-B438-07A8-B38109939897}"/>
              </a:ext>
            </a:extLst>
          </p:cNvPr>
          <p:cNvSpPr>
            <a:spLocks noGrp="1"/>
          </p:cNvSpPr>
          <p:nvPr>
            <p:ph type="ctrTitle" hasCustomPrompt="1"/>
          </p:nvPr>
        </p:nvSpPr>
        <p:spPr>
          <a:xfrm>
            <a:off x="923838" y="1430645"/>
            <a:ext cx="5792648" cy="1181832"/>
          </a:xfrm>
          <a:noFill/>
          <a:ln>
            <a:noFill/>
          </a:ln>
        </p:spPr>
        <p:txBody>
          <a:bodyPr spcFirstLastPara="1" wrap="square" lIns="91425" tIns="91425" rIns="91425" bIns="91425" anchor="t" anchorCtr="0">
            <a:spAutoFit/>
          </a:bodyPr>
          <a:lstStyle>
            <a:lvl1pPr>
              <a:defRPr lang="en-CO" sz="3600" b="1">
                <a:solidFill>
                  <a:schemeClr val="lt1"/>
                </a:solidFill>
                <a:latin typeface="Aptos" panose="020B0004020202020204" pitchFamily="34" charset="0"/>
                <a:ea typeface="+mn-lt"/>
                <a:cs typeface="+mn-lt"/>
              </a:defRPr>
            </a:lvl1pPr>
          </a:lstStyle>
          <a:p>
            <a:pPr marL="0" lvl="0"/>
            <a:r>
              <a:rPr lang="en-US" dirty="0" err="1"/>
              <a:t>Título</a:t>
            </a:r>
            <a:br>
              <a:rPr lang="en-US" dirty="0"/>
            </a:br>
            <a:r>
              <a:rPr lang="en-US" dirty="0" err="1"/>
              <a:t>presentación</a:t>
            </a:r>
            <a:endParaRPr lang="en-CO" dirty="0"/>
          </a:p>
        </p:txBody>
      </p:sp>
      <p:sp>
        <p:nvSpPr>
          <p:cNvPr id="3" name="Subtitle 2">
            <a:extLst>
              <a:ext uri="{FF2B5EF4-FFF2-40B4-BE49-F238E27FC236}">
                <a16:creationId xmlns:a16="http://schemas.microsoft.com/office/drawing/2014/main" id="{D7369207-9C78-A75D-FC96-8754A3A3E931}"/>
              </a:ext>
            </a:extLst>
          </p:cNvPr>
          <p:cNvSpPr>
            <a:spLocks noGrp="1"/>
          </p:cNvSpPr>
          <p:nvPr>
            <p:ph type="subTitle" idx="1" hasCustomPrompt="1"/>
          </p:nvPr>
        </p:nvSpPr>
        <p:spPr>
          <a:xfrm>
            <a:off x="923838" y="2626614"/>
            <a:ext cx="5792648" cy="508016"/>
          </a:xfrm>
          <a:noFill/>
          <a:ln>
            <a:noFill/>
          </a:ln>
        </p:spPr>
        <p:txBody>
          <a:bodyPr spcFirstLastPara="1" wrap="square" lIns="91425" tIns="91425" rIns="91425" bIns="91425" anchor="t" anchorCtr="0">
            <a:noAutofit/>
          </a:bodyPr>
          <a:lstStyle>
            <a:lvl1pPr marL="0" indent="0">
              <a:buNone/>
              <a:defRPr lang="en-CO" sz="1500" spc="225">
                <a:solidFill>
                  <a:schemeClr val="bg1"/>
                </a:solidFill>
                <a:ea typeface="+mn-lt"/>
                <a:cs typeface="+mn-lt"/>
              </a:defRPr>
            </a:lvl1pPr>
          </a:lstStyle>
          <a:p>
            <a:pPr marL="0" lvl="0"/>
            <a:r>
              <a:rPr lang="en-US" dirty="0" err="1"/>
              <a:t>Subtítulo</a:t>
            </a:r>
            <a:r>
              <a:rPr lang="en-US" dirty="0"/>
              <a:t> / </a:t>
            </a:r>
            <a:r>
              <a:rPr lang="en-US" dirty="0" err="1"/>
              <a:t>fecha</a:t>
            </a:r>
            <a:endParaRPr lang="en-CO" dirty="0"/>
          </a:p>
        </p:txBody>
      </p:sp>
      <p:sp>
        <p:nvSpPr>
          <p:cNvPr id="4" name="Date Placeholder 3">
            <a:extLst>
              <a:ext uri="{FF2B5EF4-FFF2-40B4-BE49-F238E27FC236}">
                <a16:creationId xmlns:a16="http://schemas.microsoft.com/office/drawing/2014/main" id="{21CB97D5-42F3-98C8-5AD5-54C166D32DB3}"/>
              </a:ext>
            </a:extLst>
          </p:cNvPr>
          <p:cNvSpPr>
            <a:spLocks noGrp="1"/>
          </p:cNvSpPr>
          <p:nvPr>
            <p:ph type="dt" sz="half" idx="10"/>
          </p:nvPr>
        </p:nvSpPr>
        <p:spPr/>
        <p:txBody>
          <a:bodyPr/>
          <a:lstStyle/>
          <a:p>
            <a:fld id="{5BFBB947-EBA6-45CF-B740-F781BA810C8E}" type="datetimeFigureOut">
              <a:rPr lang="es-CO" smtClean="0"/>
              <a:t>18/08/2025</a:t>
            </a:fld>
            <a:endParaRPr lang="es-CO"/>
          </a:p>
        </p:txBody>
      </p:sp>
      <p:sp>
        <p:nvSpPr>
          <p:cNvPr id="5" name="Footer Placeholder 4">
            <a:extLst>
              <a:ext uri="{FF2B5EF4-FFF2-40B4-BE49-F238E27FC236}">
                <a16:creationId xmlns:a16="http://schemas.microsoft.com/office/drawing/2014/main" id="{63B063EE-25C8-349F-4DE7-7E17650D374D}"/>
              </a:ext>
            </a:extLst>
          </p:cNvPr>
          <p:cNvSpPr>
            <a:spLocks noGrp="1"/>
          </p:cNvSpPr>
          <p:nvPr>
            <p:ph type="ftr" sz="quarter" idx="11"/>
          </p:nvPr>
        </p:nvSpPr>
        <p:spPr/>
        <p:txBody>
          <a:bodyPr/>
          <a:lstStyle/>
          <a:p>
            <a:endParaRPr lang="es-CO"/>
          </a:p>
        </p:txBody>
      </p:sp>
      <p:sp>
        <p:nvSpPr>
          <p:cNvPr id="6" name="Slide Number Placeholder 5">
            <a:extLst>
              <a:ext uri="{FF2B5EF4-FFF2-40B4-BE49-F238E27FC236}">
                <a16:creationId xmlns:a16="http://schemas.microsoft.com/office/drawing/2014/main" id="{BDD45033-1EB2-1BA1-ABEE-14F18AA83899}"/>
              </a:ext>
            </a:extLst>
          </p:cNvPr>
          <p:cNvSpPr>
            <a:spLocks noGrp="1"/>
          </p:cNvSpPr>
          <p:nvPr>
            <p:ph type="sldNum" sz="quarter" idx="12"/>
          </p:nvPr>
        </p:nvSpPr>
        <p:spPr/>
        <p:txBody>
          <a:bodyPr/>
          <a:lstStyle/>
          <a:p>
            <a:fld id="{46376108-57EF-4CFC-B991-23A8031593B7}" type="slidenum">
              <a:rPr lang="es-CO" smtClean="0"/>
              <a:t>‹Nº›</a:t>
            </a:fld>
            <a:endParaRPr lang="es-CO"/>
          </a:p>
        </p:txBody>
      </p:sp>
      <p:pic>
        <p:nvPicPr>
          <p:cNvPr id="10" name="Imagen 3">
            <a:extLst>
              <a:ext uri="{FF2B5EF4-FFF2-40B4-BE49-F238E27FC236}">
                <a16:creationId xmlns:a16="http://schemas.microsoft.com/office/drawing/2014/main" id="{8F6FED09-A391-632E-E1AF-D39413FDB21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552431" y="4308494"/>
            <a:ext cx="2066833" cy="476250"/>
          </a:xfrm>
          <a:prstGeom prst="rect">
            <a:avLst/>
          </a:prstGeom>
        </p:spPr>
      </p:pic>
    </p:spTree>
    <p:extLst>
      <p:ext uri="{BB962C8B-B14F-4D97-AF65-F5344CB8AC3E}">
        <p14:creationId xmlns:p14="http://schemas.microsoft.com/office/powerpoint/2010/main" val="3978700812"/>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2A322406-88E3-C9AB-9AA7-F7FE3C44E2A0}"/>
              </a:ext>
            </a:extLst>
          </p:cNvPr>
          <p:cNvSpPr>
            <a:spLocks noGrp="1"/>
          </p:cNvSpPr>
          <p:nvPr>
            <p:ph type="body" idx="1" hasCustomPrompt="1"/>
          </p:nvPr>
        </p:nvSpPr>
        <p:spPr>
          <a:xfrm>
            <a:off x="1948442" y="1376159"/>
            <a:ext cx="1251347" cy="2008242"/>
          </a:xfrm>
          <a:noFill/>
        </p:spPr>
        <p:txBody>
          <a:bodyPr wrap="square" anchor="b">
            <a:spAutoFit/>
          </a:bodyPr>
          <a:lstStyle>
            <a:lvl1pPr marL="0" indent="0" algn="r">
              <a:buNone/>
              <a:defRPr kumimoji="0" lang="en-US" sz="12450" b="0" i="0" u="none" strike="noStrike" cap="none" spc="0" normalizeH="0" baseline="0">
                <a:ln>
                  <a:noFill/>
                </a:ln>
                <a:solidFill>
                  <a:srgbClr val="285B6A"/>
                </a:solidFill>
                <a:effectLst/>
                <a:uLnTx/>
                <a:uFillTx/>
                <a:latin typeface="Aptos" panose="020B0004020202020204" pitchFamily="34" charset="0"/>
                <a:ea typeface="Calibri" panose="020F0502020204030204" pitchFamily="34" charset="0"/>
                <a:cs typeface="Times New Roman"/>
              </a:defRPr>
            </a:lvl1pPr>
          </a:lstStyle>
          <a:p>
            <a:pPr marL="171450" marR="0" lvl="0" indent="-171450" fontAlgn="auto">
              <a:lnSpc>
                <a:spcPct val="100000"/>
              </a:lnSpc>
              <a:spcBef>
                <a:spcPts val="0"/>
              </a:spcBef>
              <a:spcAft>
                <a:spcPts val="0"/>
              </a:spcAft>
              <a:buClrTx/>
              <a:buSzTx/>
              <a:tabLst/>
            </a:pPr>
            <a:r>
              <a:rPr lang="en-US" dirty="0"/>
              <a:t>1</a:t>
            </a:r>
          </a:p>
        </p:txBody>
      </p:sp>
      <p:sp>
        <p:nvSpPr>
          <p:cNvPr id="2" name="Title 1">
            <a:extLst>
              <a:ext uri="{FF2B5EF4-FFF2-40B4-BE49-F238E27FC236}">
                <a16:creationId xmlns:a16="http://schemas.microsoft.com/office/drawing/2014/main" id="{A5668003-3C4F-3C8E-892D-E772602F909A}"/>
              </a:ext>
            </a:extLst>
          </p:cNvPr>
          <p:cNvSpPr>
            <a:spLocks noGrp="1"/>
          </p:cNvSpPr>
          <p:nvPr>
            <p:ph type="title" hasCustomPrompt="1"/>
          </p:nvPr>
        </p:nvSpPr>
        <p:spPr>
          <a:xfrm>
            <a:off x="3468289" y="1883849"/>
            <a:ext cx="4967288" cy="994172"/>
          </a:xfrm>
        </p:spPr>
        <p:txBody>
          <a:bodyPr vert="horz" lIns="91440" tIns="45720" rIns="91440" bIns="45720" rtlCol="0" anchor="ctr">
            <a:noAutofit/>
          </a:bodyPr>
          <a:lstStyle>
            <a:lvl1pPr>
              <a:defRPr kumimoji="0" lang="en-CO" sz="2700" i="0" u="none" strike="noStrike" cap="none" spc="0" normalizeH="0" baseline="0">
                <a:ln>
                  <a:noFill/>
                </a:ln>
                <a:solidFill>
                  <a:prstClr val="white"/>
                </a:solidFill>
                <a:effectLst/>
                <a:uLnTx/>
                <a:uFillTx/>
                <a:latin typeface="Arial" panose="020B0604020202020204" pitchFamily="34" charset="0"/>
                <a:ea typeface="Calibri" panose="020F0502020204030204" pitchFamily="34" charset="0"/>
                <a:cs typeface="Arial" panose="020B0604020202020204" pitchFamily="34" charset="0"/>
              </a:defRPr>
            </a:lvl1pPr>
          </a:lstStyle>
          <a:p>
            <a:pPr marL="0" marR="0" lvl="0" indent="0" fontAlgn="auto">
              <a:lnSpc>
                <a:spcPct val="100000"/>
              </a:lnSpc>
              <a:spcAft>
                <a:spcPts val="0"/>
              </a:spcAft>
              <a:buClrTx/>
              <a:buSzTx/>
              <a:buFontTx/>
              <a:tabLst/>
            </a:pPr>
            <a:r>
              <a:rPr lang="en-US" dirty="0" err="1"/>
              <a:t>Capítulo</a:t>
            </a:r>
            <a:endParaRPr lang="en-CO" dirty="0"/>
          </a:p>
        </p:txBody>
      </p:sp>
      <p:sp>
        <p:nvSpPr>
          <p:cNvPr id="4" name="Date Placeholder 3">
            <a:extLst>
              <a:ext uri="{FF2B5EF4-FFF2-40B4-BE49-F238E27FC236}">
                <a16:creationId xmlns:a16="http://schemas.microsoft.com/office/drawing/2014/main" id="{1E85C2E3-C1EE-0446-0B81-7CE2E0F58BF2}"/>
              </a:ext>
            </a:extLst>
          </p:cNvPr>
          <p:cNvSpPr>
            <a:spLocks noGrp="1"/>
          </p:cNvSpPr>
          <p:nvPr>
            <p:ph type="dt" sz="half" idx="10"/>
          </p:nvPr>
        </p:nvSpPr>
        <p:spPr/>
        <p:txBody>
          <a:bodyPr/>
          <a:lstStyle/>
          <a:p>
            <a:fld id="{5BFBB947-EBA6-45CF-B740-F781BA810C8E}" type="datetimeFigureOut">
              <a:rPr lang="es-CO" smtClean="0"/>
              <a:t>18/08/2025</a:t>
            </a:fld>
            <a:endParaRPr lang="es-CO"/>
          </a:p>
        </p:txBody>
      </p:sp>
      <p:sp>
        <p:nvSpPr>
          <p:cNvPr id="5" name="Footer Placeholder 4">
            <a:extLst>
              <a:ext uri="{FF2B5EF4-FFF2-40B4-BE49-F238E27FC236}">
                <a16:creationId xmlns:a16="http://schemas.microsoft.com/office/drawing/2014/main" id="{EE5949FA-9B0B-468E-E84E-3B3154D64223}"/>
              </a:ext>
            </a:extLst>
          </p:cNvPr>
          <p:cNvSpPr>
            <a:spLocks noGrp="1"/>
          </p:cNvSpPr>
          <p:nvPr>
            <p:ph type="ftr" sz="quarter" idx="11"/>
          </p:nvPr>
        </p:nvSpPr>
        <p:spPr/>
        <p:txBody>
          <a:bodyPr/>
          <a:lstStyle/>
          <a:p>
            <a:endParaRPr lang="es-CO"/>
          </a:p>
        </p:txBody>
      </p:sp>
      <p:sp>
        <p:nvSpPr>
          <p:cNvPr id="6" name="Slide Number Placeholder 5">
            <a:extLst>
              <a:ext uri="{FF2B5EF4-FFF2-40B4-BE49-F238E27FC236}">
                <a16:creationId xmlns:a16="http://schemas.microsoft.com/office/drawing/2014/main" id="{15499B25-4809-3138-E1A1-88685F505031}"/>
              </a:ext>
            </a:extLst>
          </p:cNvPr>
          <p:cNvSpPr>
            <a:spLocks noGrp="1"/>
          </p:cNvSpPr>
          <p:nvPr>
            <p:ph type="sldNum" sz="quarter" idx="12"/>
          </p:nvPr>
        </p:nvSpPr>
        <p:spPr/>
        <p:txBody>
          <a:bodyPr/>
          <a:lstStyle/>
          <a:p>
            <a:fld id="{46376108-57EF-4CFC-B991-23A8031593B7}" type="slidenum">
              <a:rPr lang="es-CO" smtClean="0"/>
              <a:t>‹Nº›</a:t>
            </a:fld>
            <a:endParaRPr lang="es-CO"/>
          </a:p>
        </p:txBody>
      </p:sp>
      <p:cxnSp>
        <p:nvCxnSpPr>
          <p:cNvPr id="7" name="Straight Connector 6">
            <a:extLst>
              <a:ext uri="{FF2B5EF4-FFF2-40B4-BE49-F238E27FC236}">
                <a16:creationId xmlns:a16="http://schemas.microsoft.com/office/drawing/2014/main" id="{CC839CA3-0EDE-1974-CD92-F099DD6BFF95}"/>
              </a:ext>
            </a:extLst>
          </p:cNvPr>
          <p:cNvCxnSpPr>
            <a:cxnSpLocks/>
          </p:cNvCxnSpPr>
          <p:nvPr/>
        </p:nvCxnSpPr>
        <p:spPr>
          <a:xfrm>
            <a:off x="3221221" y="1808762"/>
            <a:ext cx="7188" cy="1166120"/>
          </a:xfrm>
          <a:prstGeom prst="line">
            <a:avLst/>
          </a:prstGeom>
          <a:ln>
            <a:solidFill>
              <a:srgbClr val="285B6A"/>
            </a:solidFill>
            <a:prstDash val="solid"/>
          </a:ln>
        </p:spPr>
        <p:style>
          <a:lnRef idx="2">
            <a:schemeClr val="accent1"/>
          </a:lnRef>
          <a:fillRef idx="0">
            <a:schemeClr val="accent1"/>
          </a:fillRef>
          <a:effectRef idx="1">
            <a:schemeClr val="accent1"/>
          </a:effectRef>
          <a:fontRef idx="minor">
            <a:schemeClr val="tx1"/>
          </a:fontRef>
        </p:style>
      </p:cxnSp>
      <p:pic>
        <p:nvPicPr>
          <p:cNvPr id="10" name="Imagen 3">
            <a:extLst>
              <a:ext uri="{FF2B5EF4-FFF2-40B4-BE49-F238E27FC236}">
                <a16:creationId xmlns:a16="http://schemas.microsoft.com/office/drawing/2014/main" id="{D7892C39-A9C5-F747-FA95-4934D789DD6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120359" y="4415406"/>
            <a:ext cx="1620000" cy="373289"/>
          </a:xfrm>
          <a:prstGeom prst="rect">
            <a:avLst/>
          </a:prstGeom>
        </p:spPr>
      </p:pic>
    </p:spTree>
    <p:extLst>
      <p:ext uri="{BB962C8B-B14F-4D97-AF65-F5344CB8AC3E}">
        <p14:creationId xmlns:p14="http://schemas.microsoft.com/office/powerpoint/2010/main" val="668656542"/>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ED205B0-8E1F-56F0-03F9-4ECA1ACC7163}"/>
              </a:ext>
            </a:extLst>
          </p:cNvPr>
          <p:cNvSpPr>
            <a:spLocks noGrp="1"/>
          </p:cNvSpPr>
          <p:nvPr>
            <p:ph type="dt" sz="half" idx="10"/>
          </p:nvPr>
        </p:nvSpPr>
        <p:spPr/>
        <p:txBody>
          <a:bodyPr/>
          <a:lstStyle/>
          <a:p>
            <a:fld id="{3EDCF50D-4CD3-C241-B327-EBF77B0176DC}" type="datetimeFigureOut">
              <a:rPr lang="en-CO" smtClean="0"/>
              <a:t>08/18/2025</a:t>
            </a:fld>
            <a:endParaRPr lang="en-CO"/>
          </a:p>
        </p:txBody>
      </p:sp>
      <p:sp>
        <p:nvSpPr>
          <p:cNvPr id="3" name="Footer Placeholder 2">
            <a:extLst>
              <a:ext uri="{FF2B5EF4-FFF2-40B4-BE49-F238E27FC236}">
                <a16:creationId xmlns:a16="http://schemas.microsoft.com/office/drawing/2014/main" id="{EBE942CD-2CAC-0F4F-F1D9-0931EDED1629}"/>
              </a:ext>
            </a:extLst>
          </p:cNvPr>
          <p:cNvSpPr>
            <a:spLocks noGrp="1"/>
          </p:cNvSpPr>
          <p:nvPr>
            <p:ph type="ftr" sz="quarter" idx="11"/>
          </p:nvPr>
        </p:nvSpPr>
        <p:spPr/>
        <p:txBody>
          <a:bodyPr/>
          <a:lstStyle/>
          <a:p>
            <a:endParaRPr lang="en-CO"/>
          </a:p>
        </p:txBody>
      </p:sp>
      <p:sp>
        <p:nvSpPr>
          <p:cNvPr id="4" name="Slide Number Placeholder 3">
            <a:extLst>
              <a:ext uri="{FF2B5EF4-FFF2-40B4-BE49-F238E27FC236}">
                <a16:creationId xmlns:a16="http://schemas.microsoft.com/office/drawing/2014/main" id="{84A7A6D4-B81F-6A50-FABE-DFAAD3410523}"/>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3284180108"/>
      </p:ext>
    </p:extLst>
  </p:cSld>
  <p:clrMapOvr>
    <a:masterClrMapping/>
  </p:clrMapOvr>
  <p:extLst>
    <p:ext uri="{DCECCB84-F9BA-43D5-87BE-67443E8EF086}">
      <p15:sldGuideLst xmlns:p15="http://schemas.microsoft.com/office/powerpoint/2012/main"/>
    </p:ext>
  </p:extLst>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preserve="1">
  <p:cSld name="1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21CB97D5-42F3-98C8-5AD5-54C166D32DB3}"/>
              </a:ext>
            </a:extLst>
          </p:cNvPr>
          <p:cNvSpPr>
            <a:spLocks noGrp="1"/>
          </p:cNvSpPr>
          <p:nvPr>
            <p:ph type="dt" sz="half" idx="10"/>
          </p:nvPr>
        </p:nvSpPr>
        <p:spPr/>
        <p:txBody>
          <a:bodyPr/>
          <a:lstStyle/>
          <a:p>
            <a:fld id="{3EDCF50D-4CD3-C241-B327-EBF77B0176DC}" type="datetimeFigureOut">
              <a:rPr lang="en-CO" smtClean="0"/>
              <a:t>08/18/2025</a:t>
            </a:fld>
            <a:endParaRPr lang="en-CO"/>
          </a:p>
        </p:txBody>
      </p:sp>
      <p:sp>
        <p:nvSpPr>
          <p:cNvPr id="5" name="Footer Placeholder 4">
            <a:extLst>
              <a:ext uri="{FF2B5EF4-FFF2-40B4-BE49-F238E27FC236}">
                <a16:creationId xmlns:a16="http://schemas.microsoft.com/office/drawing/2014/main" id="{63B063EE-25C8-349F-4DE7-7E17650D374D}"/>
              </a:ext>
            </a:extLst>
          </p:cNvPr>
          <p:cNvSpPr>
            <a:spLocks noGrp="1"/>
          </p:cNvSpPr>
          <p:nvPr>
            <p:ph type="ftr" sz="quarter" idx="11"/>
          </p:nvPr>
        </p:nvSpPr>
        <p:spPr/>
        <p:txBody>
          <a:bodyPr/>
          <a:lstStyle/>
          <a:p>
            <a:endParaRPr lang="en-CO"/>
          </a:p>
        </p:txBody>
      </p:sp>
      <p:sp>
        <p:nvSpPr>
          <p:cNvPr id="6" name="Slide Number Placeholder 5">
            <a:extLst>
              <a:ext uri="{FF2B5EF4-FFF2-40B4-BE49-F238E27FC236}">
                <a16:creationId xmlns:a16="http://schemas.microsoft.com/office/drawing/2014/main" id="{BDD45033-1EB2-1BA1-ABEE-14F18AA83899}"/>
              </a:ext>
            </a:extLst>
          </p:cNvPr>
          <p:cNvSpPr>
            <a:spLocks noGrp="1"/>
          </p:cNvSpPr>
          <p:nvPr>
            <p:ph type="sldNum" sz="quarter" idx="12"/>
          </p:nvPr>
        </p:nvSpPr>
        <p:spPr/>
        <p:txBody>
          <a:bodyPr/>
          <a:lstStyle/>
          <a:p>
            <a:fld id="{60081C85-8CFE-5842-BD33-E1BC10B9E80D}" type="slidenum">
              <a:rPr lang="en-CO" smtClean="0"/>
              <a:t>‹Nº›</a:t>
            </a:fld>
            <a:endParaRPr lang="en-CO"/>
          </a:p>
        </p:txBody>
      </p:sp>
      <p:pic>
        <p:nvPicPr>
          <p:cNvPr id="10" name="Imagen 3">
            <a:extLst>
              <a:ext uri="{FF2B5EF4-FFF2-40B4-BE49-F238E27FC236}">
                <a16:creationId xmlns:a16="http://schemas.microsoft.com/office/drawing/2014/main" id="{8F6FED09-A391-632E-E1AF-D39413FDB21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552431" y="4308494"/>
            <a:ext cx="2066833" cy="476250"/>
          </a:xfrm>
          <a:prstGeom prst="rect">
            <a:avLst/>
          </a:prstGeom>
        </p:spPr>
      </p:pic>
      <p:sp>
        <p:nvSpPr>
          <p:cNvPr id="7" name="Google Shape;88;p13">
            <a:extLst>
              <a:ext uri="{FF2B5EF4-FFF2-40B4-BE49-F238E27FC236}">
                <a16:creationId xmlns:a16="http://schemas.microsoft.com/office/drawing/2014/main" id="{52A3E154-587D-9517-4F28-3205BFD42D8D}"/>
              </a:ext>
            </a:extLst>
          </p:cNvPr>
          <p:cNvSpPr txBox="1"/>
          <p:nvPr/>
        </p:nvSpPr>
        <p:spPr>
          <a:xfrm>
            <a:off x="850859" y="2091967"/>
            <a:ext cx="5607092" cy="900224"/>
          </a:xfrm>
          <a:prstGeom prst="rect">
            <a:avLst/>
          </a:prstGeom>
          <a:noFill/>
          <a:ln>
            <a:noFill/>
          </a:ln>
        </p:spPr>
        <p:txBody>
          <a:bodyPr spcFirstLastPara="1" wrap="square" lIns="68569" tIns="68569" rIns="68569" bIns="68569" anchor="t" anchorCtr="0">
            <a:spAutoFit/>
          </a:bodyPr>
          <a:lstStyle/>
          <a:p>
            <a:r>
              <a:rPr lang="es-MX" sz="4950" b="1" dirty="0">
                <a:solidFill>
                  <a:schemeClr val="lt1"/>
                </a:solidFill>
                <a:latin typeface="Aptos" panose="020B0004020202020204" pitchFamily="34" charset="0"/>
                <a:ea typeface="+mn-lt"/>
                <a:cs typeface="+mn-lt"/>
                <a:sym typeface="Oswald"/>
              </a:rPr>
              <a:t>Gracias</a:t>
            </a:r>
            <a:endParaRPr lang="es-CO" sz="4950" b="1" dirty="0">
              <a:solidFill>
                <a:schemeClr val="lt1"/>
              </a:solidFill>
              <a:latin typeface="Aptos" panose="020B0004020202020204" pitchFamily="34" charset="0"/>
              <a:ea typeface="+mn-lt"/>
              <a:cs typeface="+mn-lt"/>
              <a:sym typeface="Oswald"/>
            </a:endParaRPr>
          </a:p>
        </p:txBody>
      </p:sp>
    </p:spTree>
    <p:extLst>
      <p:ext uri="{BB962C8B-B14F-4D97-AF65-F5344CB8AC3E}">
        <p14:creationId xmlns:p14="http://schemas.microsoft.com/office/powerpoint/2010/main" val="375287213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106DCC-5D52-1424-B90F-F9B8BA151AF7}"/>
              </a:ext>
            </a:extLst>
          </p:cNvPr>
          <p:cNvSpPr>
            <a:spLocks noGrp="1"/>
          </p:cNvSpPr>
          <p:nvPr>
            <p:ph type="title" hasCustomPrompt="1"/>
          </p:nvPr>
        </p:nvSpPr>
        <p:spPr>
          <a:xfrm>
            <a:off x="628650" y="477390"/>
            <a:ext cx="7886700" cy="406009"/>
          </a:xfrm>
          <a:noFill/>
        </p:spPr>
        <p:txBody>
          <a:bodyPr wrap="square" lIns="91440" tIns="45720" rIns="91440" bIns="45720" anchor="t">
            <a:spAutoFit/>
          </a:bodyPr>
          <a:lstStyle>
            <a:lvl1pPr>
              <a:defRPr lang="en-CO" sz="2250" b="1">
                <a:solidFill>
                  <a:srgbClr val="38A9CA"/>
                </a:solidFill>
                <a:latin typeface="Aptos" panose="020B0004020202020204" pitchFamily="34" charset="0"/>
                <a:ea typeface="+mn-ea"/>
                <a:cs typeface="Arial"/>
              </a:defRPr>
            </a:lvl1pPr>
          </a:lstStyle>
          <a:p>
            <a:pPr marL="0" lvl="0"/>
            <a:r>
              <a:rPr lang="en-US" dirty="0" err="1"/>
              <a:t>Título</a:t>
            </a:r>
            <a:r>
              <a:rPr lang="en-US" dirty="0"/>
              <a:t> </a:t>
            </a:r>
            <a:r>
              <a:rPr lang="en-US" dirty="0" err="1"/>
              <a:t>diapositiva</a:t>
            </a:r>
            <a:endParaRPr lang="en-CO" dirty="0"/>
          </a:p>
        </p:txBody>
      </p:sp>
      <p:sp>
        <p:nvSpPr>
          <p:cNvPr id="3" name="Content Placeholder 2">
            <a:extLst>
              <a:ext uri="{FF2B5EF4-FFF2-40B4-BE49-F238E27FC236}">
                <a16:creationId xmlns:a16="http://schemas.microsoft.com/office/drawing/2014/main" id="{A1F353A5-BE49-E9A0-D897-67ACC968D367}"/>
              </a:ext>
            </a:extLst>
          </p:cNvPr>
          <p:cNvSpPr>
            <a:spLocks noGrp="1"/>
          </p:cNvSpPr>
          <p:nvPr>
            <p:ph idx="1" hasCustomPrompt="1"/>
          </p:nvPr>
        </p:nvSpPr>
        <p:spPr>
          <a:xfrm>
            <a:off x="628650" y="1369219"/>
            <a:ext cx="7886699" cy="2947474"/>
          </a:xfrm>
          <a:noFill/>
        </p:spPr>
        <p:txBody>
          <a:bodyPr wrap="square" rtlCol="0">
            <a:spAutoFit/>
          </a:bodyPr>
          <a:lstStyle>
            <a:lvl1pPr marL="0" indent="0">
              <a:buNone/>
              <a:defRPr lang="en-US" sz="1200">
                <a:solidFill>
                  <a:schemeClr val="tx1">
                    <a:lumMod val="85000"/>
                    <a:lumOff val="15000"/>
                  </a:schemeClr>
                </a:solidFill>
                <a:latin typeface="Aptos" panose="020B0004020202020204" pitchFamily="34" charset="0"/>
              </a:defRPr>
            </a:lvl1pPr>
            <a:lvl2pPr>
              <a:defRPr lang="en-US" sz="1350">
                <a:solidFill>
                  <a:schemeClr val="tx1">
                    <a:lumMod val="85000"/>
                    <a:lumOff val="15000"/>
                  </a:schemeClr>
                </a:solidFill>
              </a:defRPr>
            </a:lvl2pPr>
            <a:lvl3pPr>
              <a:defRPr lang="en-US" sz="1350">
                <a:solidFill>
                  <a:schemeClr val="tx1">
                    <a:lumMod val="85000"/>
                    <a:lumOff val="15000"/>
                  </a:schemeClr>
                </a:solidFill>
              </a:defRPr>
            </a:lvl3pPr>
            <a:lvl4pPr>
              <a:defRPr lang="en-US">
                <a:solidFill>
                  <a:schemeClr val="tx1">
                    <a:lumMod val="85000"/>
                    <a:lumOff val="15000"/>
                  </a:schemeClr>
                </a:solidFill>
              </a:defRPr>
            </a:lvl4pPr>
            <a:lvl5pPr>
              <a:defRPr lang="en-CO">
                <a:solidFill>
                  <a:schemeClr val="tx1">
                    <a:lumMod val="85000"/>
                    <a:lumOff val="15000"/>
                  </a:schemeClr>
                </a:solidFill>
              </a:defRPr>
            </a:lvl5pPr>
          </a:lstStyle>
          <a:p>
            <a:pPr marL="0" lvl="0"/>
            <a:r>
              <a:rPr lang="en-US" dirty="0" err="1"/>
              <a:t>Texto</a:t>
            </a:r>
            <a:r>
              <a:rPr lang="en-US" dirty="0"/>
              <a:t> de </a:t>
            </a:r>
            <a:r>
              <a:rPr lang="en-US" dirty="0" err="1"/>
              <a:t>contenido</a:t>
            </a:r>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a:p>
            <a:pPr marL="0" lvl="0"/>
            <a:endParaRPr lang="en-US" dirty="0"/>
          </a:p>
        </p:txBody>
      </p:sp>
      <p:sp>
        <p:nvSpPr>
          <p:cNvPr id="4" name="Date Placeholder 3">
            <a:extLst>
              <a:ext uri="{FF2B5EF4-FFF2-40B4-BE49-F238E27FC236}">
                <a16:creationId xmlns:a16="http://schemas.microsoft.com/office/drawing/2014/main" id="{12E33204-B4C3-4E68-4581-F8C61CD3163F}"/>
              </a:ext>
            </a:extLst>
          </p:cNvPr>
          <p:cNvSpPr>
            <a:spLocks noGrp="1"/>
          </p:cNvSpPr>
          <p:nvPr>
            <p:ph type="dt" sz="half" idx="10"/>
          </p:nvPr>
        </p:nvSpPr>
        <p:spPr/>
        <p:txBody>
          <a:bodyPr/>
          <a:lstStyle/>
          <a:p>
            <a:fld id="{3EDCF50D-4CD3-C241-B327-EBF77B0176DC}" type="datetimeFigureOut">
              <a:rPr lang="en-CO" smtClean="0"/>
              <a:t>08/18/2025</a:t>
            </a:fld>
            <a:endParaRPr lang="en-CO"/>
          </a:p>
        </p:txBody>
      </p:sp>
      <p:sp>
        <p:nvSpPr>
          <p:cNvPr id="5" name="Footer Placeholder 4">
            <a:extLst>
              <a:ext uri="{FF2B5EF4-FFF2-40B4-BE49-F238E27FC236}">
                <a16:creationId xmlns:a16="http://schemas.microsoft.com/office/drawing/2014/main" id="{FF3DADCE-2D8D-8821-022A-612ADE2242C0}"/>
              </a:ext>
            </a:extLst>
          </p:cNvPr>
          <p:cNvSpPr>
            <a:spLocks noGrp="1"/>
          </p:cNvSpPr>
          <p:nvPr>
            <p:ph type="ftr" sz="quarter" idx="11"/>
          </p:nvPr>
        </p:nvSpPr>
        <p:spPr/>
        <p:txBody>
          <a:bodyPr/>
          <a:lstStyle/>
          <a:p>
            <a:endParaRPr lang="en-CO"/>
          </a:p>
        </p:txBody>
      </p:sp>
      <p:sp>
        <p:nvSpPr>
          <p:cNvPr id="6" name="Slide Number Placeholder 5">
            <a:extLst>
              <a:ext uri="{FF2B5EF4-FFF2-40B4-BE49-F238E27FC236}">
                <a16:creationId xmlns:a16="http://schemas.microsoft.com/office/drawing/2014/main" id="{A86758DD-353E-BEE6-CE70-90DA833D1066}"/>
              </a:ext>
            </a:extLst>
          </p:cNvPr>
          <p:cNvSpPr>
            <a:spLocks noGrp="1"/>
          </p:cNvSpPr>
          <p:nvPr>
            <p:ph type="sldNum" sz="quarter" idx="12"/>
          </p:nvPr>
        </p:nvSpPr>
        <p:spPr/>
        <p:txBody>
          <a:bodyPr/>
          <a:lstStyle/>
          <a:p>
            <a:fld id="{60081C85-8CFE-5842-BD33-E1BC10B9E80D}" type="slidenum">
              <a:rPr lang="en-CO" smtClean="0"/>
              <a:t>‹Nº›</a:t>
            </a:fld>
            <a:endParaRPr lang="en-CO"/>
          </a:p>
        </p:txBody>
      </p:sp>
    </p:spTree>
    <p:extLst>
      <p:ext uri="{BB962C8B-B14F-4D97-AF65-F5344CB8AC3E}">
        <p14:creationId xmlns:p14="http://schemas.microsoft.com/office/powerpoint/2010/main" val="987945292"/>
      </p:ext>
    </p:extLst>
  </p:cSld>
  <p:clrMapOvr>
    <a:masterClrMapping/>
  </p:clrMapOvr>
</p:sldLayout>
</file>

<file path=ppt/slideMasters/_rels/slideMaster10.xml.rels>&#65279;<?xml version="1.0" encoding="utf-8"?><Relationships xmlns="http://schemas.openxmlformats.org/package/2006/relationships"><Relationship Type="http://schemas.openxmlformats.org/officeDocument/2006/relationships/slideLayout" Target="/ppt/slideLayouts/slideLayout113.xml" Id="rId8" /><Relationship Type="http://schemas.openxmlformats.org/officeDocument/2006/relationships/slideLayout" Target="/ppt/slideLayouts/slideLayout108.xml" Id="rId3" /><Relationship Type="http://schemas.openxmlformats.org/officeDocument/2006/relationships/image" Target="/ppt/media/image1.emf" Id="rId17" /><Relationship Type="http://schemas.openxmlformats.org/officeDocument/2006/relationships/image" Target="/ppt/media/image11.png" Id="rId16" /><Relationship Type="http://schemas.openxmlformats.org/officeDocument/2006/relationships/slideLayout" Target="/ppt/slideLayouts/slideLayout106.xml" Id="rId1" /><Relationship Type="http://schemas.openxmlformats.org/officeDocument/2006/relationships/image" Target="/ppt/media/image10.jpeg" Id="rId15" /><Relationship Type="http://schemas.openxmlformats.org/officeDocument/2006/relationships/slideLayout" Target="/ppt/slideLayouts/slideLayout115.xml" Id="rId10" /><Relationship Type="http://schemas.openxmlformats.org/officeDocument/2006/relationships/theme" Target="/ppt/theme/theme10.xml" Id="rId14" /></Relationships>
</file>

<file path=ppt/slideMasters/_rels/slideMaster9.xml.rels>&#65279;<?xml version="1.0" encoding="utf-8"?><Relationships xmlns="http://schemas.openxmlformats.org/package/2006/relationships"><Relationship Type="http://schemas.openxmlformats.org/officeDocument/2006/relationships/theme" Target="/ppt/theme/theme9.xml" Id="rId13" /><Relationship Type="http://schemas.openxmlformats.org/officeDocument/2006/relationships/slideLayout" Target="/ppt/slideLayouts/slideLayout95.xml" Id="rId2" /><Relationship Type="http://schemas.openxmlformats.org/officeDocument/2006/relationships/image" Target="/ppt/media/image11.png" Id="rId15" /><Relationship Type="http://schemas.openxmlformats.org/officeDocument/2006/relationships/image" Target="/ppt/media/image10.jpeg" Id="rId14" /></Relationships>
</file>

<file path=ppt/slideMasters/slideMaster10.xml><?xml version="1.0" encoding="utf-8"?>
<p:sldMaster xmlns:a14="http://schemas.microsoft.com/office/drawing/2010/main"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bg>
      <p:bgPr>
        <a:blipFill dpi="0" rotWithShape="1">
          <a:blip r:embed="rId15"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AE9E6E2-2754-ECF9-5ECE-7BB832E0539D}"/>
              </a:ext>
            </a:extLst>
          </p:cNvPr>
          <p:cNvSpPr>
            <a:spLocks noGrp="1"/>
          </p:cNvSpPr>
          <p:nvPr>
            <p:ph type="title"/>
          </p:nvPr>
        </p:nvSpPr>
        <p:spPr>
          <a:xfrm>
            <a:off x="607218" y="480188"/>
            <a:ext cx="7886700" cy="406009"/>
          </a:xfrm>
          <a:prstGeom prst="rect">
            <a:avLst/>
          </a:prstGeom>
          <a:noFill/>
        </p:spPr>
        <p:txBody>
          <a:bodyPr wrap="square" lIns="91440" tIns="45720" rIns="91440" bIns="45720" anchor="t">
            <a:spAutoFit/>
          </a:bodyPr>
          <a:lstStyle/>
          <a:p>
            <a:pPr marL="0" lvl="0"/>
            <a:r>
              <a:rPr lang="en-US" dirty="0" err="1"/>
              <a:t>Título</a:t>
            </a:r>
            <a:r>
              <a:rPr lang="en-US" dirty="0"/>
              <a:t> </a:t>
            </a:r>
            <a:r>
              <a:rPr lang="en-US" dirty="0" err="1"/>
              <a:t>diapositiva</a:t>
            </a:r>
            <a:endParaRPr lang="en-CO" dirty="0"/>
          </a:p>
        </p:txBody>
      </p:sp>
      <p:sp>
        <p:nvSpPr>
          <p:cNvPr id="3" name="Text Placeholder 2">
            <a:extLst>
              <a:ext uri="{FF2B5EF4-FFF2-40B4-BE49-F238E27FC236}">
                <a16:creationId xmlns:a16="http://schemas.microsoft.com/office/drawing/2014/main" id="{977A9DF4-5C4C-243F-6B80-AE581295FA56}"/>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CO"/>
          </a:p>
        </p:txBody>
      </p:sp>
      <p:sp>
        <p:nvSpPr>
          <p:cNvPr id="4" name="Date Placeholder 3">
            <a:extLst>
              <a:ext uri="{FF2B5EF4-FFF2-40B4-BE49-F238E27FC236}">
                <a16:creationId xmlns:a16="http://schemas.microsoft.com/office/drawing/2014/main" id="{80765645-EDED-9EC3-0818-8039C3279989}"/>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82000"/>
                  </a:schemeClr>
                </a:solidFill>
              </a:defRPr>
            </a:lvl1pPr>
          </a:lstStyle>
          <a:p>
            <a:fld id="{3EDCF50D-4CD3-C241-B327-EBF77B0176DC}" type="datetimeFigureOut">
              <a:rPr lang="en-CO" smtClean="0"/>
              <a:t>08/18/2025</a:t>
            </a:fld>
            <a:endParaRPr lang="en-CO"/>
          </a:p>
        </p:txBody>
      </p:sp>
      <p:sp>
        <p:nvSpPr>
          <p:cNvPr id="5" name="Footer Placeholder 4">
            <a:extLst>
              <a:ext uri="{FF2B5EF4-FFF2-40B4-BE49-F238E27FC236}">
                <a16:creationId xmlns:a16="http://schemas.microsoft.com/office/drawing/2014/main" id="{E62CF9C1-3582-B554-DC74-DCECD34D18D1}"/>
              </a:ext>
            </a:extLst>
          </p:cNvPr>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82000"/>
                  </a:schemeClr>
                </a:solidFill>
              </a:defRPr>
            </a:lvl1pPr>
          </a:lstStyle>
          <a:p>
            <a:endParaRPr lang="en-CO"/>
          </a:p>
        </p:txBody>
      </p:sp>
      <p:sp>
        <p:nvSpPr>
          <p:cNvPr id="6" name="Slide Number Placeholder 5">
            <a:extLst>
              <a:ext uri="{FF2B5EF4-FFF2-40B4-BE49-F238E27FC236}">
                <a16:creationId xmlns:a16="http://schemas.microsoft.com/office/drawing/2014/main" id="{55A17EE5-0F81-3F93-F398-3B4C25A9BBA2}"/>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82000"/>
                  </a:schemeClr>
                </a:solidFill>
              </a:defRPr>
            </a:lvl1pPr>
          </a:lstStyle>
          <a:p>
            <a:fld id="{60081C85-8CFE-5842-BD33-E1BC10B9E80D}" type="slidenum">
              <a:rPr lang="en-CO" smtClean="0"/>
              <a:t>‹Nº›</a:t>
            </a:fld>
            <a:endParaRPr lang="en-CO"/>
          </a:p>
        </p:txBody>
      </p:sp>
      <p:pic>
        <p:nvPicPr>
          <p:cNvPr id="7" name="Picture 6" descr="A black and white sign&#10;&#10;Description automatically generated">
            <a:extLst>
              <a:ext uri="{FF2B5EF4-FFF2-40B4-BE49-F238E27FC236}">
                <a16:creationId xmlns:a16="http://schemas.microsoft.com/office/drawing/2014/main" id="{A98939A1-3B2A-525D-5E97-9EE8B4EFCC94}"/>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7183142" y="4566201"/>
            <a:ext cx="1620000" cy="350714"/>
          </a:xfrm>
          <a:prstGeom prst="rect">
            <a:avLst/>
          </a:prstGeom>
        </p:spPr>
      </p:pic>
      <p:sp>
        <p:nvSpPr>
          <p:cNvPr id="8" name="Rectangle 3">
            <a:extLst>
              <a:ext uri="{FF2B5EF4-FFF2-40B4-BE49-F238E27FC236}">
                <a16:creationId xmlns:a16="http://schemas.microsoft.com/office/drawing/2014/main" id="{E038E172-065D-DE09-A0AE-B5A3080A3ECB}"/>
              </a:ext>
            </a:extLst>
          </p:cNvPr>
          <p:cNvSpPr/>
          <p:nvPr userDrawn="1"/>
        </p:nvSpPr>
        <p:spPr>
          <a:xfrm>
            <a:off x="7253958" y="1602812"/>
            <a:ext cx="1972234" cy="3639672"/>
          </a:xfrm>
          <a:custGeom>
            <a:avLst/>
            <a:gdLst>
              <a:gd name="connsiteX0" fmla="*/ 0 w 1515035"/>
              <a:gd name="connsiteY0" fmla="*/ 0 h 1694330"/>
              <a:gd name="connsiteX1" fmla="*/ 1515035 w 1515035"/>
              <a:gd name="connsiteY1" fmla="*/ 0 h 1694330"/>
              <a:gd name="connsiteX2" fmla="*/ 1515035 w 1515035"/>
              <a:gd name="connsiteY2" fmla="*/ 1694330 h 1694330"/>
              <a:gd name="connsiteX3" fmla="*/ 0 w 1515035"/>
              <a:gd name="connsiteY3" fmla="*/ 1694330 h 1694330"/>
              <a:gd name="connsiteX4" fmla="*/ 0 w 1515035"/>
              <a:gd name="connsiteY4" fmla="*/ 0 h 1694330"/>
              <a:gd name="connsiteX0" fmla="*/ 0 w 1523999"/>
              <a:gd name="connsiteY0" fmla="*/ 2026023 h 3720353"/>
              <a:gd name="connsiteX1" fmla="*/ 1523999 w 1523999"/>
              <a:gd name="connsiteY1" fmla="*/ 0 h 3720353"/>
              <a:gd name="connsiteX2" fmla="*/ 1515035 w 1523999"/>
              <a:gd name="connsiteY2" fmla="*/ 3720353 h 3720353"/>
              <a:gd name="connsiteX3" fmla="*/ 0 w 1523999"/>
              <a:gd name="connsiteY3" fmla="*/ 3720353 h 3720353"/>
              <a:gd name="connsiteX4" fmla="*/ 0 w 1523999"/>
              <a:gd name="connsiteY4" fmla="*/ 2026023 h 3720353"/>
              <a:gd name="connsiteX0" fmla="*/ 959224 w 1523999"/>
              <a:gd name="connsiteY0" fmla="*/ 2178423 h 3720353"/>
              <a:gd name="connsiteX1" fmla="*/ 1523999 w 1523999"/>
              <a:gd name="connsiteY1" fmla="*/ 0 h 3720353"/>
              <a:gd name="connsiteX2" fmla="*/ 1515035 w 1523999"/>
              <a:gd name="connsiteY2" fmla="*/ 3720353 h 3720353"/>
              <a:gd name="connsiteX3" fmla="*/ 0 w 1523999"/>
              <a:gd name="connsiteY3" fmla="*/ 3720353 h 3720353"/>
              <a:gd name="connsiteX4" fmla="*/ 959224 w 1523999"/>
              <a:gd name="connsiteY4" fmla="*/ 2178423 h 3720353"/>
              <a:gd name="connsiteX0" fmla="*/ 609601 w 1523999"/>
              <a:gd name="connsiteY0" fmla="*/ 1882588 h 3720353"/>
              <a:gd name="connsiteX1" fmla="*/ 1523999 w 1523999"/>
              <a:gd name="connsiteY1" fmla="*/ 0 h 3720353"/>
              <a:gd name="connsiteX2" fmla="*/ 1515035 w 1523999"/>
              <a:gd name="connsiteY2" fmla="*/ 3720353 h 3720353"/>
              <a:gd name="connsiteX3" fmla="*/ 0 w 1523999"/>
              <a:gd name="connsiteY3" fmla="*/ 3720353 h 3720353"/>
              <a:gd name="connsiteX4" fmla="*/ 609601 w 1523999"/>
              <a:gd name="connsiteY4" fmla="*/ 1882588 h 3720353"/>
              <a:gd name="connsiteX0" fmla="*/ 609601 w 1532964"/>
              <a:gd name="connsiteY0" fmla="*/ 1873624 h 3711389"/>
              <a:gd name="connsiteX1" fmla="*/ 1532964 w 1532964"/>
              <a:gd name="connsiteY1" fmla="*/ 0 h 3711389"/>
              <a:gd name="connsiteX2" fmla="*/ 1515035 w 1532964"/>
              <a:gd name="connsiteY2" fmla="*/ 3711389 h 3711389"/>
              <a:gd name="connsiteX3" fmla="*/ 0 w 1532964"/>
              <a:gd name="connsiteY3" fmla="*/ 3711389 h 3711389"/>
              <a:gd name="connsiteX4" fmla="*/ 609601 w 1532964"/>
              <a:gd name="connsiteY4" fmla="*/ 1873624 h 3711389"/>
              <a:gd name="connsiteX0" fmla="*/ 1048871 w 1972234"/>
              <a:gd name="connsiteY0" fmla="*/ 1873624 h 3729319"/>
              <a:gd name="connsiteX1" fmla="*/ 1972234 w 1972234"/>
              <a:gd name="connsiteY1" fmla="*/ 0 h 3729319"/>
              <a:gd name="connsiteX2" fmla="*/ 1954305 w 1972234"/>
              <a:gd name="connsiteY2" fmla="*/ 3711389 h 3729319"/>
              <a:gd name="connsiteX3" fmla="*/ 0 w 1972234"/>
              <a:gd name="connsiteY3" fmla="*/ 3729319 h 3729319"/>
              <a:gd name="connsiteX4" fmla="*/ 1048871 w 1972234"/>
              <a:gd name="connsiteY4" fmla="*/ 1873624 h 3729319"/>
              <a:gd name="connsiteX0" fmla="*/ 1048871 w 1972234"/>
              <a:gd name="connsiteY0" fmla="*/ 1819836 h 3729319"/>
              <a:gd name="connsiteX1" fmla="*/ 1972234 w 1972234"/>
              <a:gd name="connsiteY1" fmla="*/ 0 h 3729319"/>
              <a:gd name="connsiteX2" fmla="*/ 1954305 w 1972234"/>
              <a:gd name="connsiteY2" fmla="*/ 3711389 h 3729319"/>
              <a:gd name="connsiteX3" fmla="*/ 0 w 1972234"/>
              <a:gd name="connsiteY3" fmla="*/ 3729319 h 3729319"/>
              <a:gd name="connsiteX4" fmla="*/ 1048871 w 1972234"/>
              <a:gd name="connsiteY4" fmla="*/ 1819836 h 3729319"/>
              <a:gd name="connsiteX0" fmla="*/ 1048871 w 1956030"/>
              <a:gd name="connsiteY0" fmla="*/ 1398495 h 3307978"/>
              <a:gd name="connsiteX1" fmla="*/ 1954305 w 1956030"/>
              <a:gd name="connsiteY1" fmla="*/ 0 h 3307978"/>
              <a:gd name="connsiteX2" fmla="*/ 1954305 w 1956030"/>
              <a:gd name="connsiteY2" fmla="*/ 3290048 h 3307978"/>
              <a:gd name="connsiteX3" fmla="*/ 0 w 1956030"/>
              <a:gd name="connsiteY3" fmla="*/ 3307978 h 3307978"/>
              <a:gd name="connsiteX4" fmla="*/ 1048871 w 1956030"/>
              <a:gd name="connsiteY4" fmla="*/ 1398495 h 3307978"/>
              <a:gd name="connsiteX0" fmla="*/ 1048871 w 1972234"/>
              <a:gd name="connsiteY0" fmla="*/ 1730189 h 3639672"/>
              <a:gd name="connsiteX1" fmla="*/ 1972234 w 1972234"/>
              <a:gd name="connsiteY1" fmla="*/ 0 h 3639672"/>
              <a:gd name="connsiteX2" fmla="*/ 1954305 w 1972234"/>
              <a:gd name="connsiteY2" fmla="*/ 3621742 h 3639672"/>
              <a:gd name="connsiteX3" fmla="*/ 0 w 1972234"/>
              <a:gd name="connsiteY3" fmla="*/ 3639672 h 3639672"/>
              <a:gd name="connsiteX4" fmla="*/ 1048871 w 1972234"/>
              <a:gd name="connsiteY4" fmla="*/ 1730189 h 3639672"/>
              <a:gd name="connsiteX0" fmla="*/ 1048871 w 1972234"/>
              <a:gd name="connsiteY0" fmla="*/ 1730189 h 3639672"/>
              <a:gd name="connsiteX1" fmla="*/ 1972234 w 1972234"/>
              <a:gd name="connsiteY1" fmla="*/ 0 h 3639672"/>
              <a:gd name="connsiteX2" fmla="*/ 1963269 w 1972234"/>
              <a:gd name="connsiteY2" fmla="*/ 3630707 h 3639672"/>
              <a:gd name="connsiteX3" fmla="*/ 0 w 1972234"/>
              <a:gd name="connsiteY3" fmla="*/ 3639672 h 3639672"/>
              <a:gd name="connsiteX4" fmla="*/ 1048871 w 1972234"/>
              <a:gd name="connsiteY4" fmla="*/ 1730189 h 3639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2234" h="3639672">
                <a:moveTo>
                  <a:pt x="1048871" y="1730189"/>
                </a:moveTo>
                <a:lnTo>
                  <a:pt x="1972234" y="0"/>
                </a:lnTo>
                <a:cubicBezTo>
                  <a:pt x="1966258" y="1237130"/>
                  <a:pt x="1969245" y="2393577"/>
                  <a:pt x="1963269" y="3630707"/>
                </a:cubicBezTo>
                <a:lnTo>
                  <a:pt x="0" y="3639672"/>
                </a:lnTo>
                <a:lnTo>
                  <a:pt x="1048871" y="1730189"/>
                </a:lnTo>
                <a:close/>
              </a:path>
            </a:pathLst>
          </a:custGeom>
          <a:solidFill>
            <a:srgbClr val="1457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pic>
        <p:nvPicPr>
          <p:cNvPr id="9" name="Imagen 8">
            <a:extLst>
              <a:ext uri="{FF2B5EF4-FFF2-40B4-BE49-F238E27FC236}">
                <a16:creationId xmlns:a16="http://schemas.microsoft.com/office/drawing/2014/main" id="{3635DFAB-FD7F-DBC8-A6BA-71EE22866289}"/>
              </a:ext>
            </a:extLst>
          </p:cNvPr>
          <p:cNvPicPr>
            <a:picLocks noChangeAspect="1"/>
          </p:cNvPicPr>
          <p:nvPr userDrawn="1"/>
        </p:nvPicPr>
        <p:blipFill>
          <a:blip r:embed="rId17"/>
          <a:stretch>
            <a:fillRect/>
          </a:stretch>
        </p:blipFill>
        <p:spPr>
          <a:xfrm>
            <a:off x="7733763" y="4756633"/>
            <a:ext cx="1352280" cy="298325"/>
          </a:xfrm>
          <a:prstGeom prst="rect">
            <a:avLst/>
          </a:prstGeom>
        </p:spPr>
      </p:pic>
      <p:sp>
        <p:nvSpPr>
          <p:cNvPr id="10" name="Rectangle 3">
            <a:extLst>
              <a:ext uri="{FF2B5EF4-FFF2-40B4-BE49-F238E27FC236}">
                <a16:creationId xmlns:a16="http://schemas.microsoft.com/office/drawing/2014/main" id="{473E73C5-BC66-7E1D-5CE0-DB61682040BB}"/>
              </a:ext>
            </a:extLst>
          </p:cNvPr>
          <p:cNvSpPr/>
          <p:nvPr userDrawn="1"/>
        </p:nvSpPr>
        <p:spPr>
          <a:xfrm rot="-10800000">
            <a:off x="-10275" y="-20549"/>
            <a:ext cx="1972234" cy="3639672"/>
          </a:xfrm>
          <a:custGeom>
            <a:avLst/>
            <a:gdLst>
              <a:gd name="connsiteX0" fmla="*/ 0 w 1515035"/>
              <a:gd name="connsiteY0" fmla="*/ 0 h 1694330"/>
              <a:gd name="connsiteX1" fmla="*/ 1515035 w 1515035"/>
              <a:gd name="connsiteY1" fmla="*/ 0 h 1694330"/>
              <a:gd name="connsiteX2" fmla="*/ 1515035 w 1515035"/>
              <a:gd name="connsiteY2" fmla="*/ 1694330 h 1694330"/>
              <a:gd name="connsiteX3" fmla="*/ 0 w 1515035"/>
              <a:gd name="connsiteY3" fmla="*/ 1694330 h 1694330"/>
              <a:gd name="connsiteX4" fmla="*/ 0 w 1515035"/>
              <a:gd name="connsiteY4" fmla="*/ 0 h 1694330"/>
              <a:gd name="connsiteX0" fmla="*/ 0 w 1523999"/>
              <a:gd name="connsiteY0" fmla="*/ 2026023 h 3720353"/>
              <a:gd name="connsiteX1" fmla="*/ 1523999 w 1523999"/>
              <a:gd name="connsiteY1" fmla="*/ 0 h 3720353"/>
              <a:gd name="connsiteX2" fmla="*/ 1515035 w 1523999"/>
              <a:gd name="connsiteY2" fmla="*/ 3720353 h 3720353"/>
              <a:gd name="connsiteX3" fmla="*/ 0 w 1523999"/>
              <a:gd name="connsiteY3" fmla="*/ 3720353 h 3720353"/>
              <a:gd name="connsiteX4" fmla="*/ 0 w 1523999"/>
              <a:gd name="connsiteY4" fmla="*/ 2026023 h 3720353"/>
              <a:gd name="connsiteX0" fmla="*/ 959224 w 1523999"/>
              <a:gd name="connsiteY0" fmla="*/ 2178423 h 3720353"/>
              <a:gd name="connsiteX1" fmla="*/ 1523999 w 1523999"/>
              <a:gd name="connsiteY1" fmla="*/ 0 h 3720353"/>
              <a:gd name="connsiteX2" fmla="*/ 1515035 w 1523999"/>
              <a:gd name="connsiteY2" fmla="*/ 3720353 h 3720353"/>
              <a:gd name="connsiteX3" fmla="*/ 0 w 1523999"/>
              <a:gd name="connsiteY3" fmla="*/ 3720353 h 3720353"/>
              <a:gd name="connsiteX4" fmla="*/ 959224 w 1523999"/>
              <a:gd name="connsiteY4" fmla="*/ 2178423 h 3720353"/>
              <a:gd name="connsiteX0" fmla="*/ 609601 w 1523999"/>
              <a:gd name="connsiteY0" fmla="*/ 1882588 h 3720353"/>
              <a:gd name="connsiteX1" fmla="*/ 1523999 w 1523999"/>
              <a:gd name="connsiteY1" fmla="*/ 0 h 3720353"/>
              <a:gd name="connsiteX2" fmla="*/ 1515035 w 1523999"/>
              <a:gd name="connsiteY2" fmla="*/ 3720353 h 3720353"/>
              <a:gd name="connsiteX3" fmla="*/ 0 w 1523999"/>
              <a:gd name="connsiteY3" fmla="*/ 3720353 h 3720353"/>
              <a:gd name="connsiteX4" fmla="*/ 609601 w 1523999"/>
              <a:gd name="connsiteY4" fmla="*/ 1882588 h 3720353"/>
              <a:gd name="connsiteX0" fmla="*/ 609601 w 1532964"/>
              <a:gd name="connsiteY0" fmla="*/ 1873624 h 3711389"/>
              <a:gd name="connsiteX1" fmla="*/ 1532964 w 1532964"/>
              <a:gd name="connsiteY1" fmla="*/ 0 h 3711389"/>
              <a:gd name="connsiteX2" fmla="*/ 1515035 w 1532964"/>
              <a:gd name="connsiteY2" fmla="*/ 3711389 h 3711389"/>
              <a:gd name="connsiteX3" fmla="*/ 0 w 1532964"/>
              <a:gd name="connsiteY3" fmla="*/ 3711389 h 3711389"/>
              <a:gd name="connsiteX4" fmla="*/ 609601 w 1532964"/>
              <a:gd name="connsiteY4" fmla="*/ 1873624 h 3711389"/>
              <a:gd name="connsiteX0" fmla="*/ 1048871 w 1972234"/>
              <a:gd name="connsiteY0" fmla="*/ 1873624 h 3729319"/>
              <a:gd name="connsiteX1" fmla="*/ 1972234 w 1972234"/>
              <a:gd name="connsiteY1" fmla="*/ 0 h 3729319"/>
              <a:gd name="connsiteX2" fmla="*/ 1954305 w 1972234"/>
              <a:gd name="connsiteY2" fmla="*/ 3711389 h 3729319"/>
              <a:gd name="connsiteX3" fmla="*/ 0 w 1972234"/>
              <a:gd name="connsiteY3" fmla="*/ 3729319 h 3729319"/>
              <a:gd name="connsiteX4" fmla="*/ 1048871 w 1972234"/>
              <a:gd name="connsiteY4" fmla="*/ 1873624 h 3729319"/>
              <a:gd name="connsiteX0" fmla="*/ 1048871 w 1972234"/>
              <a:gd name="connsiteY0" fmla="*/ 1819836 h 3729319"/>
              <a:gd name="connsiteX1" fmla="*/ 1972234 w 1972234"/>
              <a:gd name="connsiteY1" fmla="*/ 0 h 3729319"/>
              <a:gd name="connsiteX2" fmla="*/ 1954305 w 1972234"/>
              <a:gd name="connsiteY2" fmla="*/ 3711389 h 3729319"/>
              <a:gd name="connsiteX3" fmla="*/ 0 w 1972234"/>
              <a:gd name="connsiteY3" fmla="*/ 3729319 h 3729319"/>
              <a:gd name="connsiteX4" fmla="*/ 1048871 w 1972234"/>
              <a:gd name="connsiteY4" fmla="*/ 1819836 h 3729319"/>
              <a:gd name="connsiteX0" fmla="*/ 1048871 w 1956030"/>
              <a:gd name="connsiteY0" fmla="*/ 1398495 h 3307978"/>
              <a:gd name="connsiteX1" fmla="*/ 1954305 w 1956030"/>
              <a:gd name="connsiteY1" fmla="*/ 0 h 3307978"/>
              <a:gd name="connsiteX2" fmla="*/ 1954305 w 1956030"/>
              <a:gd name="connsiteY2" fmla="*/ 3290048 h 3307978"/>
              <a:gd name="connsiteX3" fmla="*/ 0 w 1956030"/>
              <a:gd name="connsiteY3" fmla="*/ 3307978 h 3307978"/>
              <a:gd name="connsiteX4" fmla="*/ 1048871 w 1956030"/>
              <a:gd name="connsiteY4" fmla="*/ 1398495 h 3307978"/>
              <a:gd name="connsiteX0" fmla="*/ 1048871 w 1972234"/>
              <a:gd name="connsiteY0" fmla="*/ 1730189 h 3639672"/>
              <a:gd name="connsiteX1" fmla="*/ 1972234 w 1972234"/>
              <a:gd name="connsiteY1" fmla="*/ 0 h 3639672"/>
              <a:gd name="connsiteX2" fmla="*/ 1954305 w 1972234"/>
              <a:gd name="connsiteY2" fmla="*/ 3621742 h 3639672"/>
              <a:gd name="connsiteX3" fmla="*/ 0 w 1972234"/>
              <a:gd name="connsiteY3" fmla="*/ 3639672 h 3639672"/>
              <a:gd name="connsiteX4" fmla="*/ 1048871 w 1972234"/>
              <a:gd name="connsiteY4" fmla="*/ 1730189 h 3639672"/>
              <a:gd name="connsiteX0" fmla="*/ 1048871 w 1972234"/>
              <a:gd name="connsiteY0" fmla="*/ 1730189 h 3639672"/>
              <a:gd name="connsiteX1" fmla="*/ 1972234 w 1972234"/>
              <a:gd name="connsiteY1" fmla="*/ 0 h 3639672"/>
              <a:gd name="connsiteX2" fmla="*/ 1963269 w 1972234"/>
              <a:gd name="connsiteY2" fmla="*/ 3630707 h 3639672"/>
              <a:gd name="connsiteX3" fmla="*/ 0 w 1972234"/>
              <a:gd name="connsiteY3" fmla="*/ 3639672 h 3639672"/>
              <a:gd name="connsiteX4" fmla="*/ 1048871 w 1972234"/>
              <a:gd name="connsiteY4" fmla="*/ 1730189 h 3639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2234" h="3639672">
                <a:moveTo>
                  <a:pt x="1048871" y="1730189"/>
                </a:moveTo>
                <a:lnTo>
                  <a:pt x="1972234" y="0"/>
                </a:lnTo>
                <a:cubicBezTo>
                  <a:pt x="1966258" y="1237130"/>
                  <a:pt x="1969245" y="2393577"/>
                  <a:pt x="1963269" y="3630707"/>
                </a:cubicBezTo>
                <a:lnTo>
                  <a:pt x="0" y="3639672"/>
                </a:lnTo>
                <a:lnTo>
                  <a:pt x="1048871" y="1730189"/>
                </a:lnTo>
                <a:close/>
              </a:path>
            </a:pathLst>
          </a:custGeom>
          <a:solidFill>
            <a:srgbClr val="145768">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Tree>
    <p:extLst>
      <p:ext uri="{BB962C8B-B14F-4D97-AF65-F5344CB8AC3E}">
        <p14:creationId xmlns:p14="http://schemas.microsoft.com/office/powerpoint/2010/main" val="2783437788"/>
      </p:ext>
    </p:extLst>
  </p:cSld>
  <p:clrMap bg1="lt1" tx1="dk1" bg2="lt2" tx2="dk2" accent1="accent1" accent2="accent2" accent3="accent3" accent4="accent4" accent5="accent5" accent6="accent6" hlink="hlink" folHlink="folHlink"/>
  <p:sldLayoutIdLst>
    <p:sldLayoutId id="2147483840" r:id="rId1"/>
    <p:sldLayoutId id="2147483842" r:id="rId3"/>
    <p:sldLayoutId id="2147483847" r:id="rId8"/>
    <p:sldLayoutId id="2147483849" r:id="rId10"/>
  </p:sldLayoutIdLst>
  <p:txStyles>
    <p:titleStyle>
      <a:lvl1pPr algn="l" defTabSz="685800" rtl="0" eaLnBrk="1" latinLnBrk="0" hangingPunct="1">
        <a:lnSpc>
          <a:spcPct val="90000"/>
        </a:lnSpc>
        <a:spcBef>
          <a:spcPct val="0"/>
        </a:spcBef>
        <a:buNone/>
        <a:defRPr lang="en-CO" sz="2250" b="1" kern="1200">
          <a:solidFill>
            <a:srgbClr val="38A9CA"/>
          </a:solidFill>
          <a:latin typeface="Aptos" panose="020B0004020202020204" pitchFamily="34" charset="0"/>
          <a:ea typeface="+mn-ea"/>
          <a:cs typeface="Arial"/>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CO"/>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9.xml><?xml version="1.0" encoding="utf-8"?>
<p:sldMaster xmlns:a14="http://schemas.microsoft.com/office/drawing/2010/main" xmlns:a16="http://schemas.microsoft.com/office/drawing/2014/main" xmlns:p14="http://schemas.microsoft.com/office/powerpoint/2010/main" xmlns:a="http://schemas.openxmlformats.org/drawingml/2006/main" xmlns:r="http://schemas.openxmlformats.org/officeDocument/2006/relationships" xmlns:p="http://schemas.openxmlformats.org/presentationml/2006/main">
  <p:cSld>
    <p:bg>
      <p:bgPr>
        <a:blipFill dpi="0" rotWithShape="1">
          <a:blip r:embed="rId14"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AE9E6E2-2754-ECF9-5ECE-7BB832E0539D}"/>
              </a:ext>
            </a:extLst>
          </p:cNvPr>
          <p:cNvSpPr>
            <a:spLocks noGrp="1"/>
          </p:cNvSpPr>
          <p:nvPr>
            <p:ph type="title"/>
          </p:nvPr>
        </p:nvSpPr>
        <p:spPr>
          <a:xfrm>
            <a:off x="607218" y="480188"/>
            <a:ext cx="7886700" cy="406009"/>
          </a:xfrm>
          <a:prstGeom prst="rect">
            <a:avLst/>
          </a:prstGeom>
          <a:noFill/>
        </p:spPr>
        <p:txBody>
          <a:bodyPr wrap="square" lIns="91440" tIns="45720" rIns="91440" bIns="45720" anchor="t">
            <a:spAutoFit/>
          </a:bodyPr>
          <a:lstStyle/>
          <a:p>
            <a:pPr marL="0" lvl="0"/>
            <a:r>
              <a:rPr lang="en-US" dirty="0" err="1"/>
              <a:t>Título</a:t>
            </a:r>
            <a:r>
              <a:rPr lang="en-US" dirty="0"/>
              <a:t> </a:t>
            </a:r>
            <a:r>
              <a:rPr lang="en-US" dirty="0" err="1"/>
              <a:t>diapositiva</a:t>
            </a:r>
            <a:endParaRPr lang="en-CO" dirty="0"/>
          </a:p>
        </p:txBody>
      </p:sp>
      <p:sp>
        <p:nvSpPr>
          <p:cNvPr id="3" name="Text Placeholder 2">
            <a:extLst>
              <a:ext uri="{FF2B5EF4-FFF2-40B4-BE49-F238E27FC236}">
                <a16:creationId xmlns:a16="http://schemas.microsoft.com/office/drawing/2014/main" id="{977A9DF4-5C4C-243F-6B80-AE581295FA56}"/>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CO"/>
          </a:p>
        </p:txBody>
      </p:sp>
      <p:sp>
        <p:nvSpPr>
          <p:cNvPr id="4" name="Date Placeholder 3">
            <a:extLst>
              <a:ext uri="{FF2B5EF4-FFF2-40B4-BE49-F238E27FC236}">
                <a16:creationId xmlns:a16="http://schemas.microsoft.com/office/drawing/2014/main" id="{80765645-EDED-9EC3-0818-8039C3279989}"/>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82000"/>
                  </a:schemeClr>
                </a:solidFill>
              </a:defRPr>
            </a:lvl1pPr>
          </a:lstStyle>
          <a:p>
            <a:fld id="{3EDCF50D-4CD3-C241-B327-EBF77B0176DC}" type="datetimeFigureOut">
              <a:rPr lang="en-CO" smtClean="0"/>
              <a:t>08/18/2025</a:t>
            </a:fld>
            <a:endParaRPr lang="en-CO"/>
          </a:p>
        </p:txBody>
      </p:sp>
      <p:sp>
        <p:nvSpPr>
          <p:cNvPr id="5" name="Footer Placeholder 4">
            <a:extLst>
              <a:ext uri="{FF2B5EF4-FFF2-40B4-BE49-F238E27FC236}">
                <a16:creationId xmlns:a16="http://schemas.microsoft.com/office/drawing/2014/main" id="{E62CF9C1-3582-B554-DC74-DCECD34D18D1}"/>
              </a:ext>
            </a:extLst>
          </p:cNvPr>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82000"/>
                  </a:schemeClr>
                </a:solidFill>
              </a:defRPr>
            </a:lvl1pPr>
          </a:lstStyle>
          <a:p>
            <a:endParaRPr lang="en-CO"/>
          </a:p>
        </p:txBody>
      </p:sp>
      <p:sp>
        <p:nvSpPr>
          <p:cNvPr id="6" name="Slide Number Placeholder 5">
            <a:extLst>
              <a:ext uri="{FF2B5EF4-FFF2-40B4-BE49-F238E27FC236}">
                <a16:creationId xmlns:a16="http://schemas.microsoft.com/office/drawing/2014/main" id="{55A17EE5-0F81-3F93-F398-3B4C25A9BBA2}"/>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82000"/>
                  </a:schemeClr>
                </a:solidFill>
              </a:defRPr>
            </a:lvl1pPr>
          </a:lstStyle>
          <a:p>
            <a:fld id="{60081C85-8CFE-5842-BD33-E1BC10B9E80D}" type="slidenum">
              <a:rPr lang="en-CO" smtClean="0"/>
              <a:t>‹Nº›</a:t>
            </a:fld>
            <a:endParaRPr lang="en-CO"/>
          </a:p>
        </p:txBody>
      </p:sp>
      <p:pic>
        <p:nvPicPr>
          <p:cNvPr id="7" name="Picture 6" descr="A black and white sign&#10;&#10;Description automatically generated">
            <a:extLst>
              <a:ext uri="{FF2B5EF4-FFF2-40B4-BE49-F238E27FC236}">
                <a16:creationId xmlns:a16="http://schemas.microsoft.com/office/drawing/2014/main" id="{A98939A1-3B2A-525D-5E97-9EE8B4EFCC94}"/>
              </a:ext>
            </a:extLst>
          </p:cNvPr>
          <p:cNvPicPr>
            <a:picLocks noChangeAspect="1"/>
          </p:cNvPicPr>
          <p:nvPr userDrawn="1"/>
        </p:nvPicPr>
        <p:blipFill>
          <a:blip r:embed="rId15" cstate="screen">
            <a:extLst>
              <a:ext uri="{28A0092B-C50C-407E-A947-70E740481C1C}">
                <a14:useLocalDpi xmlns:a14="http://schemas.microsoft.com/office/drawing/2010/main"/>
              </a:ext>
            </a:extLst>
          </a:blip>
          <a:stretch>
            <a:fillRect/>
          </a:stretch>
        </p:blipFill>
        <p:spPr>
          <a:xfrm>
            <a:off x="7183142" y="4566201"/>
            <a:ext cx="1620000" cy="350714"/>
          </a:xfrm>
          <a:prstGeom prst="rect">
            <a:avLst/>
          </a:prstGeom>
        </p:spPr>
      </p:pic>
    </p:spTree>
    <p:extLst>
      <p:ext uri="{BB962C8B-B14F-4D97-AF65-F5344CB8AC3E}">
        <p14:creationId xmlns:p14="http://schemas.microsoft.com/office/powerpoint/2010/main" val="3111776776"/>
      </p:ext>
    </p:extLst>
  </p:cSld>
  <p:clrMap bg1="lt1" tx1="dk1" bg2="lt2" tx2="dk2" accent1="accent1" accent2="accent2" accent3="accent3" accent4="accent4" accent5="accent5" accent6="accent6" hlink="hlink" folHlink="folHlink"/>
  <p:sldLayoutIdLst>
    <p:sldLayoutId id="2147483814" r:id="rId2"/>
  </p:sldLayoutIdLst>
  <p:txStyles>
    <p:titleStyle>
      <a:lvl1pPr algn="l" defTabSz="685800" rtl="0" eaLnBrk="1" latinLnBrk="0" hangingPunct="1">
        <a:lnSpc>
          <a:spcPct val="90000"/>
        </a:lnSpc>
        <a:spcBef>
          <a:spcPct val="0"/>
        </a:spcBef>
        <a:buNone/>
        <a:defRPr lang="en-CO" sz="2250" b="1" kern="1200">
          <a:solidFill>
            <a:srgbClr val="38A9CA"/>
          </a:solidFill>
          <a:latin typeface="Aptos" panose="020B0004020202020204" pitchFamily="34" charset="0"/>
          <a:ea typeface="+mn-ea"/>
          <a:cs typeface="Arial"/>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CO"/>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&#65279;<?xml version="1.0" encoding="utf-8"?><Relationships xmlns="http://schemas.openxmlformats.org/package/2006/relationships"><Relationship Type="http://schemas.openxmlformats.org/officeDocument/2006/relationships/slideLayout" Target="/ppt/slideLayouts/slideLayout106.xml" Id="rId1" /></Relationships>
</file>

<file path=ppt/slides/_rels/slide10.xml.rels>&#65279;<?xml version="1.0" encoding="utf-8"?><Relationships xmlns="http://schemas.openxmlformats.org/package/2006/relationships"><Relationship Type="http://schemas.openxmlformats.org/officeDocument/2006/relationships/image" Target="/ppt/media/image22.png" Id="rId2" /><Relationship Type="http://schemas.openxmlformats.org/officeDocument/2006/relationships/slideLayout" Target="/ppt/slideLayouts/slideLayout113.xml" Id="rId1" /></Relationships>
</file>

<file path=ppt/slides/_rels/slide11.xml.rels>&#65279;<?xml version="1.0" encoding="utf-8"?><Relationships xmlns="http://schemas.openxmlformats.org/package/2006/relationships"><Relationship Type="http://schemas.openxmlformats.org/officeDocument/2006/relationships/image" Target="/ppt/media/image23.emf" Id="rId2" /><Relationship Type="http://schemas.openxmlformats.org/officeDocument/2006/relationships/slideLayout" Target="/ppt/slideLayouts/slideLayout113.xml" Id="rId1" /></Relationships>
</file>

<file path=ppt/slides/_rels/slide12.xml.rels>&#65279;<?xml version="1.0" encoding="utf-8"?><Relationships xmlns="http://schemas.openxmlformats.org/package/2006/relationships"><Relationship Type="http://schemas.openxmlformats.org/officeDocument/2006/relationships/image" Target="/ppt/media/image25.png" Id="rId3" /><Relationship Type="http://schemas.openxmlformats.org/officeDocument/2006/relationships/image" Target="/ppt/media/image24.png" Id="rId2" /><Relationship Type="http://schemas.openxmlformats.org/officeDocument/2006/relationships/slideLayout" Target="/ppt/slideLayouts/slideLayout113.xml" Id="rId1" /><Relationship Type="http://schemas.openxmlformats.org/officeDocument/2006/relationships/image" Target="/ppt/media/image27.png" Id="rId5" /><Relationship Type="http://schemas.openxmlformats.org/officeDocument/2006/relationships/image" Target="/ppt/media/image26.png" Id="rId4" /></Relationships>
</file>

<file path=ppt/slides/_rels/slide13.xml.rels>&#65279;<?xml version="1.0" encoding="utf-8"?><Relationships xmlns="http://schemas.openxmlformats.org/package/2006/relationships"><Relationship Type="http://schemas.openxmlformats.org/officeDocument/2006/relationships/image" Target="/ppt/media/image28.png" Id="rId2" /><Relationship Type="http://schemas.openxmlformats.org/officeDocument/2006/relationships/slideLayout" Target="/ppt/slideLayouts/slideLayout113.xml" Id="rId1" /></Relationships>
</file>

<file path=ppt/slides/_rels/slide14.xml.rels>&#65279;<?xml version="1.0" encoding="utf-8"?><Relationships xmlns="http://schemas.openxmlformats.org/package/2006/relationships"><Relationship Type="http://schemas.openxmlformats.org/officeDocument/2006/relationships/image" Target="/ppt/media/image29.emf" Id="rId2" /><Relationship Type="http://schemas.openxmlformats.org/officeDocument/2006/relationships/slideLayout" Target="/ppt/slideLayouts/slideLayout113.xml" Id="rId1" /></Relationships>
</file>

<file path=ppt/slides/_rels/slide15.xml.rels>&#65279;<?xml version="1.0" encoding="utf-8"?><Relationships xmlns="http://schemas.openxmlformats.org/package/2006/relationships"><Relationship Type="http://schemas.openxmlformats.org/officeDocument/2006/relationships/image" Target="/ppt/media/image31.png" Id="rId3" /><Relationship Type="http://schemas.openxmlformats.org/officeDocument/2006/relationships/image" Target="/ppt/media/image30.png" Id="rId2" /><Relationship Type="http://schemas.openxmlformats.org/officeDocument/2006/relationships/slideLayout" Target="/ppt/slideLayouts/slideLayout113.xml" Id="rId1" /><Relationship Type="http://schemas.openxmlformats.org/officeDocument/2006/relationships/image" Target="/ppt/media/image32.png" Id="rId4" /></Relationships>
</file>

<file path=ppt/slides/_rels/slide16.xml.rels>&#65279;<?xml version="1.0" encoding="utf-8"?><Relationships xmlns="http://schemas.openxmlformats.org/package/2006/relationships"><Relationship Type="http://schemas.openxmlformats.org/officeDocument/2006/relationships/slideLayout" Target="/ppt/slideLayouts/slideLayout108.xml" Id="rId1" /></Relationships>
</file>

<file path=ppt/slides/_rels/slide17.xml.rels>&#65279;<?xml version="1.0" encoding="utf-8"?><Relationships xmlns="http://schemas.openxmlformats.org/package/2006/relationships"><Relationship Type="http://schemas.openxmlformats.org/officeDocument/2006/relationships/image" Target="/ppt/media/image33.png" Id="rId2" /><Relationship Type="http://schemas.openxmlformats.org/officeDocument/2006/relationships/slideLayout" Target="/ppt/slideLayouts/slideLayout113.xml" Id="rId1" /></Relationships>
</file>

<file path=ppt/slides/_rels/slide18.xml.rels>&#65279;<?xml version="1.0" encoding="utf-8"?><Relationships xmlns="http://schemas.openxmlformats.org/package/2006/relationships"><Relationship Type="http://schemas.openxmlformats.org/officeDocument/2006/relationships/tags" Target="/ppt/tags/tag8.xml" Id="rId8" /><Relationship Type="http://schemas.openxmlformats.org/officeDocument/2006/relationships/tags" Target="/ppt/tags/tag3.xml" Id="rId3" /><Relationship Type="http://schemas.openxmlformats.org/officeDocument/2006/relationships/tags" Target="/ppt/tags/tag7.xml" Id="rId7" /><Relationship Type="http://schemas.openxmlformats.org/officeDocument/2006/relationships/image" Target="/ppt/media/image35.png" Id="rId12" /><Relationship Type="http://schemas.openxmlformats.org/officeDocument/2006/relationships/tags" Target="/ppt/tags/tag2.xml" Id="rId2" /><Relationship Type="http://schemas.openxmlformats.org/officeDocument/2006/relationships/tags" Target="/ppt/tags/tag1.xml" Id="rId1" /><Relationship Type="http://schemas.openxmlformats.org/officeDocument/2006/relationships/tags" Target="/ppt/tags/tag6.xml" Id="rId6" /><Relationship Type="http://schemas.openxmlformats.org/officeDocument/2006/relationships/image" Target="/ppt/media/image34.png" Id="rId11" /><Relationship Type="http://schemas.openxmlformats.org/officeDocument/2006/relationships/tags" Target="/ppt/tags/tag5.xml" Id="rId5" /><Relationship Type="http://schemas.openxmlformats.org/officeDocument/2006/relationships/notesSlide" Target="/ppt/notesSlides/notesSlide2.xml" Id="rId10" /><Relationship Type="http://schemas.openxmlformats.org/officeDocument/2006/relationships/tags" Target="/ppt/tags/tag4.xml" Id="rId4" /><Relationship Type="http://schemas.openxmlformats.org/officeDocument/2006/relationships/slideLayout" Target="/ppt/slideLayouts/slideLayout113.xml" Id="rId9" /></Relationships>
</file>

<file path=ppt/slides/_rels/slide19.xml.rels>&#65279;<?xml version="1.0" encoding="utf-8"?><Relationships xmlns="http://schemas.openxmlformats.org/package/2006/relationships"><Relationship Type="http://schemas.openxmlformats.org/officeDocument/2006/relationships/notesSlide" Target="/ppt/notesSlides/notesSlide3.xml" Id="rId3" /><Relationship Type="http://schemas.openxmlformats.org/officeDocument/2006/relationships/slideLayout" Target="/ppt/slideLayouts/slideLayout113.xml" Id="rId2" /><Relationship Type="http://schemas.openxmlformats.org/officeDocument/2006/relationships/tags" Target="/ppt/tags/tag9.xml" Id="rId1" /><Relationship Type="http://schemas.openxmlformats.org/officeDocument/2006/relationships/chart" Target="/ppt/charts/chart2.xml" Id="rId5" /><Relationship Type="http://schemas.openxmlformats.org/officeDocument/2006/relationships/chart" Target="/ppt/charts/chart1.xml" Id="rId4" /></Relationships>
</file>

<file path=ppt/slides/_rels/slide2.xml.rels>&#65279;<?xml version="1.0" encoding="utf-8"?><Relationships xmlns="http://schemas.openxmlformats.org/package/2006/relationships"><Relationship Type="http://schemas.openxmlformats.org/officeDocument/2006/relationships/slideLayout" Target="/ppt/slideLayouts/slideLayout95.xml" Id="rId1" /></Relationships>
</file>

<file path=ppt/slides/_rels/slide20.xml.rels>&#65279;<?xml version="1.0" encoding="utf-8"?><Relationships xmlns="http://schemas.openxmlformats.org/package/2006/relationships"><Relationship Type="http://schemas.openxmlformats.org/officeDocument/2006/relationships/image" Target="/ppt/media/image36.png" Id="rId2" /><Relationship Type="http://schemas.openxmlformats.org/officeDocument/2006/relationships/slideLayout" Target="/ppt/slideLayouts/slideLayout113.xml" Id="rId1" /></Relationships>
</file>

<file path=ppt/slides/_rels/slide21.xml.rels>&#65279;<?xml version="1.0" encoding="utf-8"?><Relationships xmlns="http://schemas.openxmlformats.org/package/2006/relationships"><Relationship Type="http://schemas.openxmlformats.org/officeDocument/2006/relationships/image" Target="/ppt/media/image37.png" Id="rId3" /><Relationship Type="http://schemas.openxmlformats.org/officeDocument/2006/relationships/notesSlide" Target="/ppt/notesSlides/notesSlide4.xml" Id="rId2" /><Relationship Type="http://schemas.openxmlformats.org/officeDocument/2006/relationships/slideLayout" Target="/ppt/slideLayouts/slideLayout113.xml" Id="rId1" /><Relationship Type="http://schemas.openxmlformats.org/officeDocument/2006/relationships/image" Target="/ppt/media/image38.png" Id="rId4" /></Relationships>
</file>

<file path=ppt/slides/_rels/slide22.xml.rels>&#65279;<?xml version="1.0" encoding="utf-8"?><Relationships xmlns="http://schemas.openxmlformats.org/package/2006/relationships"><Relationship Type="http://schemas.openxmlformats.org/officeDocument/2006/relationships/image" Target="/ppt/media/image39.png" Id="rId2" /><Relationship Type="http://schemas.openxmlformats.org/officeDocument/2006/relationships/slideLayout" Target="/ppt/slideLayouts/slideLayout113.xml" Id="rId1" /></Relationships>
</file>

<file path=ppt/slides/_rels/slide23.xml.rels>&#65279;<?xml version="1.0" encoding="utf-8"?><Relationships xmlns="http://schemas.openxmlformats.org/package/2006/relationships"><Relationship Type="http://schemas.openxmlformats.org/officeDocument/2006/relationships/image" Target="/ppt/media/image40.png" Id="rId2" /><Relationship Type="http://schemas.openxmlformats.org/officeDocument/2006/relationships/slideLayout" Target="/ppt/slideLayouts/slideLayout113.xml" Id="rId1" /></Relationships>
</file>

<file path=ppt/slides/_rels/slide24.xml.rels>&#65279;<?xml version="1.0" encoding="utf-8"?><Relationships xmlns="http://schemas.openxmlformats.org/package/2006/relationships"><Relationship Type="http://schemas.openxmlformats.org/officeDocument/2006/relationships/image" Target="/ppt/media/image41.png" Id="rId2" /><Relationship Type="http://schemas.openxmlformats.org/officeDocument/2006/relationships/slideLayout" Target="/ppt/slideLayouts/slideLayout113.xml" Id="rId1" /></Relationships>
</file>

<file path=ppt/slides/_rels/slide25.xml.rels>&#65279;<?xml version="1.0" encoding="utf-8"?><Relationships xmlns="http://schemas.openxmlformats.org/package/2006/relationships"><Relationship Type="http://schemas.openxmlformats.org/officeDocument/2006/relationships/image" Target="/ppt/media/image42.png" Id="rId2" /><Relationship Type="http://schemas.openxmlformats.org/officeDocument/2006/relationships/slideLayout" Target="/ppt/slideLayouts/slideLayout113.xml" Id="rId1" /></Relationships>
</file>

<file path=ppt/slides/_rels/slide26.xml.rels>&#65279;<?xml version="1.0" encoding="utf-8"?><Relationships xmlns="http://schemas.openxmlformats.org/package/2006/relationships"><Relationship Type="http://schemas.openxmlformats.org/officeDocument/2006/relationships/image" Target="/ppt/media/image43.png" Id="rId2" /><Relationship Type="http://schemas.openxmlformats.org/officeDocument/2006/relationships/slideLayout" Target="/ppt/slideLayouts/slideLayout113.xml" Id="rId1" /></Relationships>
</file>

<file path=ppt/slides/_rels/slide27.xml.rels>&#65279;<?xml version="1.0" encoding="utf-8"?><Relationships xmlns="http://schemas.openxmlformats.org/package/2006/relationships"><Relationship Type="http://schemas.openxmlformats.org/officeDocument/2006/relationships/slideLayout" Target="/ppt/slideLayouts/slideLayout108.xml" Id="rId1" /></Relationships>
</file>

<file path=ppt/slides/_rels/slide28.xml.rels>&#65279;<?xml version="1.0" encoding="utf-8"?><Relationships xmlns="http://schemas.openxmlformats.org/package/2006/relationships"><Relationship Type="http://schemas.openxmlformats.org/officeDocument/2006/relationships/image" Target="/ppt/media/image44.png" Id="rId2" /><Relationship Type="http://schemas.openxmlformats.org/officeDocument/2006/relationships/slideLayout" Target="/ppt/slideLayouts/slideLayout113.xml" Id="rId1" /></Relationships>
</file>

<file path=ppt/slides/_rels/slide29.xml.rels>&#65279;<?xml version="1.0" encoding="utf-8"?><Relationships xmlns="http://schemas.openxmlformats.org/package/2006/relationships"><Relationship Type="http://schemas.openxmlformats.org/officeDocument/2006/relationships/slideLayout" Target="/ppt/slideLayouts/slideLayout113.xml" Id="rId1" /></Relationships>
</file>

<file path=ppt/slides/_rels/slide3.xml.rels>&#65279;<?xml version="1.0" encoding="utf-8"?><Relationships xmlns="http://schemas.openxmlformats.org/package/2006/relationships"><Relationship Type="http://schemas.openxmlformats.org/officeDocument/2006/relationships/slideLayout" Target="/ppt/slideLayouts/slideLayout108.xml" Id="rId1" /></Relationships>
</file>

<file path=ppt/slides/_rels/slide30.xml.rels>&#65279;<?xml version="1.0" encoding="utf-8"?><Relationships xmlns="http://schemas.openxmlformats.org/package/2006/relationships"><Relationship Type="http://schemas.openxmlformats.org/officeDocument/2006/relationships/diagramLayout" Target="/ppt/diagrams/layout2.xml" Id="rId3" /><Relationship Type="http://schemas.openxmlformats.org/officeDocument/2006/relationships/diagramData" Target="/ppt/diagrams/data2.xml" Id="rId2" /><Relationship Type="http://schemas.openxmlformats.org/officeDocument/2006/relationships/slideLayout" Target="/ppt/slideLayouts/slideLayout113.xml" Id="rId1" /><Relationship Type="http://schemas.microsoft.com/office/2007/relationships/diagramDrawing" Target="/ppt/diagrams/drawing2.xml" Id="rId6" /><Relationship Type="http://schemas.openxmlformats.org/officeDocument/2006/relationships/diagramColors" Target="/ppt/diagrams/colors2.xml" Id="rId5" /><Relationship Type="http://schemas.openxmlformats.org/officeDocument/2006/relationships/diagramQuickStyle" Target="/ppt/diagrams/quickStyle2.xml" Id="rId4" /></Relationships>
</file>

<file path=ppt/slides/_rels/slide31.xml.rels>&#65279;<?xml version="1.0" encoding="utf-8"?><Relationships xmlns="http://schemas.openxmlformats.org/package/2006/relationships"><Relationship Type="http://schemas.openxmlformats.org/officeDocument/2006/relationships/image" Target="/ppt/media/image47.png" Id="rId2" /><Relationship Type="http://schemas.openxmlformats.org/officeDocument/2006/relationships/slideLayout" Target="/ppt/slideLayouts/slideLayout113.xml" Id="rId1" /></Relationships>
</file>

<file path=ppt/slides/_rels/slide32.xml.rels>&#65279;<?xml version="1.0" encoding="utf-8"?><Relationships xmlns="http://schemas.openxmlformats.org/package/2006/relationships"><Relationship Type="http://schemas.openxmlformats.org/officeDocument/2006/relationships/image" Target="/ppt/media/image48.png" Id="rId2" /><Relationship Type="http://schemas.openxmlformats.org/officeDocument/2006/relationships/slideLayout" Target="/ppt/slideLayouts/slideLayout113.xml" Id="rId1" /></Relationships>
</file>

<file path=ppt/slides/_rels/slide33.xml.rels>&#65279;<?xml version="1.0" encoding="utf-8"?><Relationships xmlns="http://schemas.openxmlformats.org/package/2006/relationships"><Relationship Type="http://schemas.openxmlformats.org/officeDocument/2006/relationships/image" Target="/ppt/media/image49.png" Id="rId2" /><Relationship Type="http://schemas.openxmlformats.org/officeDocument/2006/relationships/slideLayout" Target="/ppt/slideLayouts/slideLayout113.xml" Id="rId1" /></Relationships>
</file>

<file path=ppt/slides/_rels/slide34.xml.rels>&#65279;<?xml version="1.0" encoding="utf-8"?><Relationships xmlns="http://schemas.openxmlformats.org/package/2006/relationships"><Relationship Type="http://schemas.openxmlformats.org/officeDocument/2006/relationships/slideLayout" Target="/ppt/slideLayouts/slideLayout108.xml" Id="rId1" /></Relationships>
</file>

<file path=ppt/slides/_rels/slide35.xml.rels>&#65279;<?xml version="1.0" encoding="utf-8"?><Relationships xmlns="http://schemas.openxmlformats.org/package/2006/relationships"><Relationship Type="http://schemas.openxmlformats.org/officeDocument/2006/relationships/image" Target="/ppt/media/image50.png" Id="rId2" /><Relationship Type="http://schemas.openxmlformats.org/officeDocument/2006/relationships/slideLayout" Target="/ppt/slideLayouts/slideLayout113.xml" Id="rId1" /></Relationships>
</file>

<file path=ppt/slides/_rels/slide36.xml.rels>&#65279;<?xml version="1.0" encoding="utf-8"?><Relationships xmlns="http://schemas.openxmlformats.org/package/2006/relationships"><Relationship Type="http://schemas.openxmlformats.org/officeDocument/2006/relationships/image" Target="/ppt/media/image52.png" Id="rId3" /><Relationship Type="http://schemas.openxmlformats.org/officeDocument/2006/relationships/image" Target="/ppt/media/image51.png" Id="rId2" /><Relationship Type="http://schemas.openxmlformats.org/officeDocument/2006/relationships/slideLayout" Target="/ppt/slideLayouts/slideLayout113.xml" Id="rId1" /></Relationships>
</file>

<file path=ppt/slides/_rels/slide37.xml.rels>&#65279;<?xml version="1.0" encoding="utf-8"?><Relationships xmlns="http://schemas.openxmlformats.org/package/2006/relationships"><Relationship Type="http://schemas.openxmlformats.org/officeDocument/2006/relationships/image" Target="/ppt/media/image54.png" Id="rId3" /><Relationship Type="http://schemas.openxmlformats.org/officeDocument/2006/relationships/image" Target="/ppt/media/image53.png" Id="rId2" /><Relationship Type="http://schemas.openxmlformats.org/officeDocument/2006/relationships/slideLayout" Target="/ppt/slideLayouts/slideLayout113.xml" Id="rId1" /></Relationships>
</file>

<file path=ppt/slides/_rels/slide38.xml.rels>&#65279;<?xml version="1.0" encoding="utf-8"?><Relationships xmlns="http://schemas.openxmlformats.org/package/2006/relationships"><Relationship Type="http://schemas.openxmlformats.org/officeDocument/2006/relationships/image" Target="/ppt/media/image55.jpeg" Id="rId2" /><Relationship Type="http://schemas.openxmlformats.org/officeDocument/2006/relationships/slideLayout" Target="/ppt/slideLayouts/slideLayout113.xml" Id="rId1" /></Relationships>
</file>

<file path=ppt/slides/_rels/slide39.xml.rels>&#65279;<?xml version="1.0" encoding="utf-8"?><Relationships xmlns="http://schemas.openxmlformats.org/package/2006/relationships"><Relationship Type="http://schemas.openxmlformats.org/officeDocument/2006/relationships/image" Target="/ppt/media/image57.png" Id="rId3" /><Relationship Type="http://schemas.openxmlformats.org/officeDocument/2006/relationships/image" Target="/ppt/media/image56.png" Id="rId2" /><Relationship Type="http://schemas.openxmlformats.org/officeDocument/2006/relationships/slideLayout" Target="/ppt/slideLayouts/slideLayout113.xml" Id="rId1" /></Relationships>
</file>

<file path=ppt/slides/_rels/slide4.xml.rels>&#65279;<?xml version="1.0" encoding="utf-8"?><Relationships xmlns="http://schemas.openxmlformats.org/package/2006/relationships"><Relationship Type="http://schemas.openxmlformats.org/officeDocument/2006/relationships/diagramLayout" Target="/ppt/diagrams/layout1.xml" Id="rId3" /><Relationship Type="http://schemas.openxmlformats.org/officeDocument/2006/relationships/diagramData" Target="/ppt/diagrams/data1.xml" Id="rId2" /><Relationship Type="http://schemas.openxmlformats.org/officeDocument/2006/relationships/slideLayout" Target="/ppt/slideLayouts/slideLayout113.xml" Id="rId1" /><Relationship Type="http://schemas.microsoft.com/office/2007/relationships/diagramDrawing" Target="/ppt/diagrams/drawing1.xml" Id="rId6" /><Relationship Type="http://schemas.openxmlformats.org/officeDocument/2006/relationships/diagramColors" Target="/ppt/diagrams/colors1.xml" Id="rId5" /><Relationship Type="http://schemas.openxmlformats.org/officeDocument/2006/relationships/diagramQuickStyle" Target="/ppt/diagrams/quickStyle1.xml" Id="rId4" /></Relationships>
</file>

<file path=ppt/slides/_rels/slide40.xml.rels>&#65279;<?xml version="1.0" encoding="utf-8"?><Relationships xmlns="http://schemas.openxmlformats.org/package/2006/relationships"><Relationship Type="http://schemas.openxmlformats.org/officeDocument/2006/relationships/image" Target="/ppt/media/image59.png" Id="rId3" /><Relationship Type="http://schemas.openxmlformats.org/officeDocument/2006/relationships/image" Target="/ppt/media/image58.png" Id="rId2" /><Relationship Type="http://schemas.openxmlformats.org/officeDocument/2006/relationships/slideLayout" Target="/ppt/slideLayouts/slideLayout113.xml" Id="rId1" /><Relationship Type="http://schemas.openxmlformats.org/officeDocument/2006/relationships/hyperlink" Target="http://wa.me/573009292969" TargetMode="External" Id="rId4" /></Relationships>
</file>

<file path=ppt/slides/_rels/slide41.xml.rels>&#65279;<?xml version="1.0" encoding="utf-8"?><Relationships xmlns="http://schemas.openxmlformats.org/package/2006/relationships"><Relationship Type="http://schemas.openxmlformats.org/officeDocument/2006/relationships/image" Target="/ppt/media/image61.svg" Id="rId3" /><Relationship Type="http://schemas.openxmlformats.org/officeDocument/2006/relationships/image" Target="/ppt/media/image60.png" Id="rId2" /><Relationship Type="http://schemas.openxmlformats.org/officeDocument/2006/relationships/slideLayout" Target="/ppt/slideLayouts/slideLayout113.xml" Id="rId1" /></Relationships>
</file>

<file path=ppt/slides/_rels/slide42.xml.rels>&#65279;<?xml version="1.0" encoding="utf-8"?><Relationships xmlns="http://schemas.openxmlformats.org/package/2006/relationships"><Relationship Type="http://schemas.openxmlformats.org/officeDocument/2006/relationships/image" Target="/ppt/media/image62.jpeg" Id="rId3" /><Relationship Type="http://schemas.openxmlformats.org/officeDocument/2006/relationships/notesSlide" Target="/ppt/notesSlides/notesSlide5.xml" Id="rId2" /><Relationship Type="http://schemas.openxmlformats.org/officeDocument/2006/relationships/slideLayout" Target="/ppt/slideLayouts/slideLayout113.xml" Id="rId1" /></Relationships>
</file>

<file path=ppt/slides/_rels/slide43.xml.rels>&#65279;<?xml version="1.0" encoding="utf-8"?><Relationships xmlns="http://schemas.openxmlformats.org/package/2006/relationships"><Relationship Type="http://schemas.openxmlformats.org/officeDocument/2006/relationships/image" Target="/ppt/media/image63.png" Id="rId2" /><Relationship Type="http://schemas.openxmlformats.org/officeDocument/2006/relationships/slideLayout" Target="/ppt/slideLayouts/slideLayout113.xml" Id="rId1" /></Relationships>
</file>

<file path=ppt/slides/_rels/slide44.xml.rels>&#65279;<?xml version="1.0" encoding="utf-8"?><Relationships xmlns="http://schemas.openxmlformats.org/package/2006/relationships"><Relationship Type="http://schemas.openxmlformats.org/officeDocument/2006/relationships/slideLayout" Target="/ppt/slideLayouts/slideLayout115.xml" Id="rId1" /></Relationships>
</file>

<file path=ppt/slides/_rels/slide5.xml.rels>&#65279;<?xml version="1.0" encoding="utf-8"?><Relationships xmlns="http://schemas.openxmlformats.org/package/2006/relationships"><Relationship Type="http://schemas.openxmlformats.org/officeDocument/2006/relationships/image" Target="/ppt/media/image14.png" Id="rId3" /><Relationship Type="http://schemas.openxmlformats.org/officeDocument/2006/relationships/image" Target="/ppt/media/image13.png" Id="rId2" /><Relationship Type="http://schemas.openxmlformats.org/officeDocument/2006/relationships/slideLayout" Target="/ppt/slideLayouts/slideLayout113.xml" Id="rId1" /><Relationship Type="http://schemas.openxmlformats.org/officeDocument/2006/relationships/image" Target="/ppt/media/image15.png" Id="rId4" /></Relationships>
</file>

<file path=ppt/slides/_rels/slide6.xml.rels>&#65279;<?xml version="1.0" encoding="utf-8"?><Relationships xmlns="http://schemas.openxmlformats.org/package/2006/relationships"><Relationship Type="http://schemas.openxmlformats.org/officeDocument/2006/relationships/image" Target="/ppt/media/image16.png" Id="rId3" /><Relationship Type="http://schemas.openxmlformats.org/officeDocument/2006/relationships/notesSlide" Target="/ppt/notesSlides/notesSlide1.xml" Id="rId2" /><Relationship Type="http://schemas.openxmlformats.org/officeDocument/2006/relationships/slideLayout" Target="/ppt/slideLayouts/slideLayout113.xml" Id="rId1" /><Relationship Type="http://schemas.openxmlformats.org/officeDocument/2006/relationships/image" Target="/ppt/media/image18.png" Id="rId5" /><Relationship Type="http://schemas.openxmlformats.org/officeDocument/2006/relationships/image" Target="/ppt/media/image17.png" Id="rId4" /></Relationships>
</file>

<file path=ppt/slides/_rels/slide7.xml.rels>&#65279;<?xml version="1.0" encoding="utf-8"?><Relationships xmlns="http://schemas.openxmlformats.org/package/2006/relationships"><Relationship Type="http://schemas.openxmlformats.org/officeDocument/2006/relationships/image" Target="/ppt/media/image19.png" Id="rId2" /><Relationship Type="http://schemas.openxmlformats.org/officeDocument/2006/relationships/slideLayout" Target="/ppt/slideLayouts/slideLayout113.xml" Id="rId1" /></Relationships>
</file>

<file path=ppt/slides/_rels/slide8.xml.rels>&#65279;<?xml version="1.0" encoding="utf-8"?><Relationships xmlns="http://schemas.openxmlformats.org/package/2006/relationships"><Relationship Type="http://schemas.openxmlformats.org/officeDocument/2006/relationships/slideLayout" Target="/ppt/slideLayouts/slideLayout108.xml" Id="rId1" /></Relationships>
</file>

<file path=ppt/slides/_rels/slide9.xml.rels>&#65279;<?xml version="1.0" encoding="utf-8"?><Relationships xmlns="http://schemas.openxmlformats.org/package/2006/relationships"><Relationship Type="http://schemas.openxmlformats.org/officeDocument/2006/relationships/image" Target="/ppt/media/image21.png" Id="rId3" /><Relationship Type="http://schemas.openxmlformats.org/officeDocument/2006/relationships/image" Target="/ppt/media/image20.png" Id="rId2" /><Relationship Type="http://schemas.openxmlformats.org/officeDocument/2006/relationships/slideLayout" Target="/ppt/slideLayouts/slideLayout113.xml" Id="rId1" /></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AECFCE6-FA48-C59D-8FFA-D7FB2AD5CC50}"/>
              </a:ext>
            </a:extLst>
          </p:cNvPr>
          <p:cNvSpPr>
            <a:spLocks noGrp="1"/>
          </p:cNvSpPr>
          <p:nvPr>
            <p:ph type="ctrTitle"/>
          </p:nvPr>
        </p:nvSpPr>
        <p:spPr>
          <a:xfrm>
            <a:off x="923838" y="1430645"/>
            <a:ext cx="5792648" cy="683234"/>
          </a:xfrm>
        </p:spPr>
        <p:txBody>
          <a:bodyPr/>
          <a:lstStyle/>
          <a:p>
            <a:r>
              <a:rPr lang="es-ES" dirty="0"/>
              <a:t>DEFECTOS CONGÉNITOS</a:t>
            </a:r>
            <a:endParaRPr lang="es-CO" dirty="0"/>
          </a:p>
        </p:txBody>
      </p:sp>
      <p:sp>
        <p:nvSpPr>
          <p:cNvPr id="3" name="Subtítulo 2">
            <a:extLst>
              <a:ext uri="{FF2B5EF4-FFF2-40B4-BE49-F238E27FC236}">
                <a16:creationId xmlns:a16="http://schemas.microsoft.com/office/drawing/2014/main" id="{1E44055D-78D6-0B43-C2E5-C7C23638D549}"/>
              </a:ext>
            </a:extLst>
          </p:cNvPr>
          <p:cNvSpPr>
            <a:spLocks noGrp="1"/>
          </p:cNvSpPr>
          <p:nvPr>
            <p:ph type="subTitle" idx="1"/>
          </p:nvPr>
        </p:nvSpPr>
        <p:spPr/>
        <p:txBody>
          <a:bodyPr/>
          <a:lstStyle/>
          <a:p>
            <a:r>
              <a:rPr lang="es-ES" sz="2800" dirty="0"/>
              <a:t>Ignacio Zarante, MD, </a:t>
            </a:r>
            <a:r>
              <a:rPr lang="es-ES" sz="2800" dirty="0" err="1"/>
              <a:t>MSc</a:t>
            </a:r>
            <a:r>
              <a:rPr lang="es-ES" sz="2800" dirty="0"/>
              <a:t>, PhD</a:t>
            </a:r>
            <a:endParaRPr lang="es-CO" sz="2800" dirty="0"/>
          </a:p>
        </p:txBody>
      </p:sp>
    </p:spTree>
    <p:extLst>
      <p:ext uri="{BB962C8B-B14F-4D97-AF65-F5344CB8AC3E}">
        <p14:creationId xmlns:p14="http://schemas.microsoft.com/office/powerpoint/2010/main" val="37978095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7C1EE1-440E-5C83-C034-46A40AEAA171}"/>
            </a:ext>
          </a:extLst>
        </p:cNvPr>
        <p:cNvGrpSpPr/>
        <p:nvPr/>
      </p:nvGrpSpPr>
      <p:grpSpPr>
        <a:xfrm>
          <a:off x="0" y="0"/>
          <a:ext cx="0" cy="0"/>
          <a:chOff x="0" y="0"/>
          <a:chExt cx="0" cy="0"/>
        </a:xfrm>
      </p:grpSpPr>
      <p:pic>
        <p:nvPicPr>
          <p:cNvPr id="3" name="Imagen 2">
            <a:extLst>
              <a:ext uri="{FF2B5EF4-FFF2-40B4-BE49-F238E27FC236}">
                <a16:creationId xmlns:a16="http://schemas.microsoft.com/office/drawing/2014/main" id="{96290333-E28F-FE66-C962-B9EFAC7F5201}"/>
              </a:ext>
            </a:extLst>
          </p:cNvPr>
          <p:cNvPicPr>
            <a:picLocks noChangeAspect="1"/>
          </p:cNvPicPr>
          <p:nvPr/>
        </p:nvPicPr>
        <p:blipFill>
          <a:blip r:embed="rId2"/>
          <a:stretch>
            <a:fillRect/>
          </a:stretch>
        </p:blipFill>
        <p:spPr>
          <a:xfrm>
            <a:off x="388620" y="144780"/>
            <a:ext cx="8503920" cy="4869180"/>
          </a:xfrm>
          <a:prstGeom prst="rect">
            <a:avLst/>
          </a:prstGeom>
        </p:spPr>
      </p:pic>
    </p:spTree>
    <p:extLst>
      <p:ext uri="{BB962C8B-B14F-4D97-AF65-F5344CB8AC3E}">
        <p14:creationId xmlns:p14="http://schemas.microsoft.com/office/powerpoint/2010/main" val="33444803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BBB11396-75C8-97E1-9B6A-04D0F2F2B49A}"/>
              </a:ext>
            </a:extLst>
          </p:cNvPr>
          <p:cNvSpPr/>
          <p:nvPr/>
        </p:nvSpPr>
        <p:spPr>
          <a:xfrm>
            <a:off x="2755020" y="4815106"/>
            <a:ext cx="4384920" cy="430887"/>
          </a:xfrm>
          <a:prstGeom prst="rect">
            <a:avLst/>
          </a:prstGeom>
        </p:spPr>
        <p:txBody>
          <a:bodyPr wrap="square" lIns="91440" tIns="45720" rIns="91440" bIns="45720" anchor="t">
            <a:spAutoFit/>
          </a:bodyPr>
          <a:lstStyle/>
          <a:p>
            <a:r>
              <a:rPr lang="es-CO" sz="800" dirty="0">
                <a:latin typeface="Calibri" panose="020F0502020204030204"/>
              </a:rPr>
              <a:t>Fuente : Bases de datos evento 215 SIVIGILA a SE 32, 2025 - Bogotá D.C</a:t>
            </a:r>
          </a:p>
          <a:p>
            <a:r>
              <a:rPr lang="es-CO" sz="600" dirty="0"/>
              <a:t>Fuente 2025 : Aplicativo RUAF-ND.Sistema de Estadísticas Vitales SDS -EEVV-PRELIMINARES ajustado 11-08-2025</a:t>
            </a:r>
          </a:p>
          <a:p>
            <a:endParaRPr lang="es-CO" sz="800" dirty="0">
              <a:latin typeface="Calibri" panose="020F0502020204030204"/>
            </a:endParaRPr>
          </a:p>
        </p:txBody>
      </p:sp>
      <p:sp>
        <p:nvSpPr>
          <p:cNvPr id="11" name="Rectángulo 10">
            <a:extLst>
              <a:ext uri="{FF2B5EF4-FFF2-40B4-BE49-F238E27FC236}">
                <a16:creationId xmlns:a16="http://schemas.microsoft.com/office/drawing/2014/main" id="{8B282EC4-F43C-C2D6-878E-7445BAFC3F96}"/>
              </a:ext>
            </a:extLst>
          </p:cNvPr>
          <p:cNvSpPr/>
          <p:nvPr/>
        </p:nvSpPr>
        <p:spPr>
          <a:xfrm>
            <a:off x="444093" y="51990"/>
            <a:ext cx="8255813" cy="341568"/>
          </a:xfrm>
          <a:prstGeom prst="rect">
            <a:avLst/>
          </a:prstGeom>
        </p:spPr>
        <p:txBody>
          <a:bodyPr wrap="square" lIns="91440" tIns="45720" rIns="91440" bIns="45720" anchor="t">
            <a:spAutoFit/>
          </a:bodyPr>
          <a:lstStyle/>
          <a:p>
            <a:pPr algn="ctr">
              <a:lnSpc>
                <a:spcPts val="2000"/>
              </a:lnSpc>
            </a:pPr>
            <a:r>
              <a:rPr lang="es-MX" sz="1600" b="1" dirty="0">
                <a:solidFill>
                  <a:srgbClr val="38A9CA"/>
                </a:solidFill>
                <a:latin typeface="Aptos" panose="020B0004020202020204" pitchFamily="34" charset="0"/>
                <a:cs typeface="Arial"/>
              </a:rPr>
              <a:t>Prevalencia de los defectos congénitos por Subred en Bogotá D.C, año 2025* a SE 32</a:t>
            </a:r>
            <a:endParaRPr lang="es-CO" sz="1600" b="1" dirty="0">
              <a:solidFill>
                <a:srgbClr val="38A9CA"/>
              </a:solidFill>
              <a:latin typeface="Aptos" panose="020B0004020202020204" pitchFamily="34" charset="0"/>
              <a:cs typeface="Arial"/>
            </a:endParaRPr>
          </a:p>
        </p:txBody>
      </p:sp>
      <p:pic>
        <p:nvPicPr>
          <p:cNvPr id="4" name="Imagen 3">
            <a:extLst>
              <a:ext uri="{FF2B5EF4-FFF2-40B4-BE49-F238E27FC236}">
                <a16:creationId xmlns:a16="http://schemas.microsoft.com/office/drawing/2014/main" id="{9F739731-629B-05F2-B96A-056412C9924F}"/>
              </a:ext>
            </a:extLst>
          </p:cNvPr>
          <p:cNvPicPr>
            <a:picLocks noChangeAspect="1"/>
          </p:cNvPicPr>
          <p:nvPr/>
        </p:nvPicPr>
        <p:blipFill>
          <a:blip r:embed="rId2"/>
          <a:stretch>
            <a:fillRect/>
          </a:stretch>
        </p:blipFill>
        <p:spPr>
          <a:xfrm>
            <a:off x="2379539" y="400571"/>
            <a:ext cx="4384920" cy="4342358"/>
          </a:xfrm>
          <a:prstGeom prst="rect">
            <a:avLst/>
          </a:prstGeom>
        </p:spPr>
      </p:pic>
    </p:spTree>
    <p:extLst>
      <p:ext uri="{BB962C8B-B14F-4D97-AF65-F5344CB8AC3E}">
        <p14:creationId xmlns:p14="http://schemas.microsoft.com/office/powerpoint/2010/main" val="17344939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4511397" y="2479007"/>
            <a:ext cx="213520" cy="230832"/>
          </a:xfrm>
          <a:prstGeom prst="rect">
            <a:avLst/>
          </a:prstGeom>
        </p:spPr>
        <p:txBody>
          <a:bodyPr wrap="none">
            <a:spAutoFit/>
          </a:bodyPr>
          <a:lstStyle/>
          <a:p>
            <a:pPr defTabSz="228646">
              <a:defRPr/>
            </a:pPr>
            <a:r>
              <a:rPr lang="es-CO" sz="900">
                <a:solidFill>
                  <a:srgbClr val="000000"/>
                </a:solidFill>
                <a:latin typeface="Times New Roman" panose="02020603050405020304" pitchFamily="18" charset="0"/>
              </a:rPr>
              <a:t> </a:t>
            </a:r>
            <a:endParaRPr lang="es-CO" sz="900">
              <a:solidFill>
                <a:prstClr val="black"/>
              </a:solidFill>
              <a:latin typeface="Aptos" panose="02110004020202020204"/>
            </a:endParaRPr>
          </a:p>
        </p:txBody>
      </p:sp>
      <p:sp>
        <p:nvSpPr>
          <p:cNvPr id="5" name="Rectángulo 4"/>
          <p:cNvSpPr/>
          <p:nvPr/>
        </p:nvSpPr>
        <p:spPr>
          <a:xfrm>
            <a:off x="2619415" y="549087"/>
            <a:ext cx="3459749" cy="230832"/>
          </a:xfrm>
          <a:prstGeom prst="rect">
            <a:avLst/>
          </a:prstGeom>
        </p:spPr>
        <p:txBody>
          <a:bodyPr wrap="square">
            <a:spAutoFit/>
          </a:bodyPr>
          <a:lstStyle/>
          <a:p>
            <a:pPr defTabSz="228646">
              <a:defRPr/>
            </a:pPr>
            <a:r>
              <a:rPr lang="es-CO" sz="900">
                <a:solidFill>
                  <a:srgbClr val="000000"/>
                </a:solidFill>
                <a:latin typeface="Times New Roman" panose="02020603050405020304" pitchFamily="18" charset="0"/>
              </a:rPr>
              <a:t> </a:t>
            </a:r>
            <a:endParaRPr lang="es-CO" sz="900">
              <a:solidFill>
                <a:prstClr val="black"/>
              </a:solidFill>
              <a:latin typeface="Aptos" panose="02110004020202020204"/>
            </a:endParaRPr>
          </a:p>
        </p:txBody>
      </p:sp>
      <p:sp>
        <p:nvSpPr>
          <p:cNvPr id="8" name="CuadroTexto 7">
            <a:extLst>
              <a:ext uri="{FF2B5EF4-FFF2-40B4-BE49-F238E27FC236}">
                <a16:creationId xmlns:a16="http://schemas.microsoft.com/office/drawing/2014/main" id="{D8A7B83F-5434-F270-B2E3-5D93C48DA902}"/>
              </a:ext>
            </a:extLst>
          </p:cNvPr>
          <p:cNvSpPr txBox="1"/>
          <p:nvPr/>
        </p:nvSpPr>
        <p:spPr>
          <a:xfrm>
            <a:off x="1020362" y="90826"/>
            <a:ext cx="7788411" cy="292524"/>
          </a:xfrm>
          <a:prstGeom prst="rect">
            <a:avLst/>
          </a:prstGeom>
          <a:noFill/>
        </p:spPr>
        <p:txBody>
          <a:bodyPr wrap="square" lIns="45727" tIns="22864" rIns="45727" bIns="22864" rtlCol="0" anchor="t">
            <a:spAutoFit/>
          </a:bodyPr>
          <a:lstStyle>
            <a:defPPr>
              <a:defRPr lang="es-CO"/>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defTabSz="342960"/>
            <a:r>
              <a:rPr lang="es-MX" sz="1601" b="1" dirty="0">
                <a:solidFill>
                  <a:schemeClr val="tx2">
                    <a:lumMod val="75000"/>
                    <a:lumOff val="25000"/>
                  </a:schemeClr>
                </a:solidFill>
                <a:latin typeface="Calibri" panose="020F0502020204030204" pitchFamily="34" charset="0"/>
                <a:ea typeface="Calibri" panose="020F0502020204030204" pitchFamily="34" charset="0"/>
                <a:cs typeface="Calibri" panose="020F0502020204030204" pitchFamily="34" charset="0"/>
              </a:rPr>
              <a:t>Caracterización de los defectos congénitos, en Bogotá D.C, 2025* a SE 32</a:t>
            </a:r>
          </a:p>
        </p:txBody>
      </p:sp>
      <p:sp>
        <p:nvSpPr>
          <p:cNvPr id="3" name="CuadroTexto 2">
            <a:extLst>
              <a:ext uri="{FF2B5EF4-FFF2-40B4-BE49-F238E27FC236}">
                <a16:creationId xmlns:a16="http://schemas.microsoft.com/office/drawing/2014/main" id="{734CC88A-6AFB-6010-799E-95FF7FF26C6A}"/>
              </a:ext>
            </a:extLst>
          </p:cNvPr>
          <p:cNvSpPr txBox="1"/>
          <p:nvPr/>
        </p:nvSpPr>
        <p:spPr>
          <a:xfrm>
            <a:off x="5481482" y="549087"/>
            <a:ext cx="2444750" cy="230832"/>
          </a:xfrm>
          <a:prstGeom prst="rect">
            <a:avLst/>
          </a:prstGeom>
          <a:noFill/>
        </p:spPr>
        <p:txBody>
          <a:bodyPr wrap="square" rtlCol="0">
            <a:spAutoFit/>
          </a:bodyPr>
          <a:lstStyle/>
          <a:p>
            <a:pPr algn="ctr"/>
            <a:r>
              <a:rPr lang="es-ES" sz="900" b="1" dirty="0">
                <a:solidFill>
                  <a:schemeClr val="tx2">
                    <a:lumMod val="75000"/>
                    <a:lumOff val="25000"/>
                  </a:schemeClr>
                </a:solidFill>
                <a:latin typeface="Comic Sans MS" panose="030F0702030302020204" pitchFamily="66" charset="0"/>
              </a:rPr>
              <a:t>Prevalencia por grupo de edad materna</a:t>
            </a:r>
            <a:endParaRPr lang="es-CO" sz="900" b="1" dirty="0">
              <a:solidFill>
                <a:schemeClr val="tx2">
                  <a:lumMod val="75000"/>
                  <a:lumOff val="25000"/>
                </a:schemeClr>
              </a:solidFill>
              <a:latin typeface="Comic Sans MS" panose="030F0702030302020204" pitchFamily="66" charset="0"/>
            </a:endParaRPr>
          </a:p>
        </p:txBody>
      </p:sp>
      <p:sp>
        <p:nvSpPr>
          <p:cNvPr id="4" name="CuadroTexto 3">
            <a:extLst>
              <a:ext uri="{FF2B5EF4-FFF2-40B4-BE49-F238E27FC236}">
                <a16:creationId xmlns:a16="http://schemas.microsoft.com/office/drawing/2014/main" id="{3A1FC957-2E1C-35FD-3F10-7152DF0BF70F}"/>
              </a:ext>
            </a:extLst>
          </p:cNvPr>
          <p:cNvSpPr txBox="1"/>
          <p:nvPr/>
        </p:nvSpPr>
        <p:spPr>
          <a:xfrm>
            <a:off x="455198" y="490468"/>
            <a:ext cx="3767780" cy="230832"/>
          </a:xfrm>
          <a:prstGeom prst="rect">
            <a:avLst/>
          </a:prstGeom>
          <a:noFill/>
        </p:spPr>
        <p:txBody>
          <a:bodyPr wrap="square" rtlCol="0">
            <a:spAutoFit/>
          </a:bodyPr>
          <a:lstStyle/>
          <a:p>
            <a:pPr algn="ctr"/>
            <a:r>
              <a:rPr lang="es-ES" sz="900" b="1" dirty="0">
                <a:solidFill>
                  <a:schemeClr val="tx2">
                    <a:lumMod val="75000"/>
                    <a:lumOff val="25000"/>
                  </a:schemeClr>
                </a:solidFill>
                <a:latin typeface="Comic Sans MS" panose="030F0702030302020204" pitchFamily="66" charset="0"/>
              </a:rPr>
              <a:t>Prevalencia por régimen de afiliación</a:t>
            </a:r>
            <a:endParaRPr lang="es-CO" sz="900" b="1" dirty="0">
              <a:solidFill>
                <a:schemeClr val="tx2">
                  <a:lumMod val="75000"/>
                  <a:lumOff val="25000"/>
                </a:schemeClr>
              </a:solidFill>
              <a:latin typeface="Comic Sans MS" panose="030F0702030302020204" pitchFamily="66" charset="0"/>
            </a:endParaRPr>
          </a:p>
        </p:txBody>
      </p:sp>
      <p:sp>
        <p:nvSpPr>
          <p:cNvPr id="16" name="CuadroTexto 15">
            <a:extLst>
              <a:ext uri="{FF2B5EF4-FFF2-40B4-BE49-F238E27FC236}">
                <a16:creationId xmlns:a16="http://schemas.microsoft.com/office/drawing/2014/main" id="{6877740D-21E9-9EBE-B336-CD60F8BB44FE}"/>
              </a:ext>
            </a:extLst>
          </p:cNvPr>
          <p:cNvSpPr txBox="1"/>
          <p:nvPr/>
        </p:nvSpPr>
        <p:spPr>
          <a:xfrm>
            <a:off x="624122" y="3047070"/>
            <a:ext cx="2627362" cy="207749"/>
          </a:xfrm>
          <a:prstGeom prst="rect">
            <a:avLst/>
          </a:prstGeom>
          <a:noFill/>
        </p:spPr>
        <p:txBody>
          <a:bodyPr wrap="square" lIns="68580" tIns="34290" rIns="68580" bIns="34290" rtlCol="0" anchor="t">
            <a:spAutoFit/>
          </a:bodyPr>
          <a:lstStyle/>
          <a:p>
            <a:pPr algn="ctr"/>
            <a:r>
              <a:rPr lang="es-ES" sz="900" b="1" dirty="0">
                <a:solidFill>
                  <a:schemeClr val="tx2">
                    <a:lumMod val="75000"/>
                    <a:lumOff val="25000"/>
                  </a:schemeClr>
                </a:solidFill>
                <a:latin typeface="Comic Sans MS"/>
              </a:rPr>
              <a:t>Prevalencia por pertenencia étnica</a:t>
            </a:r>
            <a:endParaRPr lang="es-CO" sz="900" b="1" dirty="0">
              <a:solidFill>
                <a:schemeClr val="tx2">
                  <a:lumMod val="75000"/>
                  <a:lumOff val="25000"/>
                </a:schemeClr>
              </a:solidFill>
              <a:latin typeface="Comic Sans MS" panose="030F0702030302020204" pitchFamily="66" charset="0"/>
            </a:endParaRPr>
          </a:p>
        </p:txBody>
      </p:sp>
      <p:sp>
        <p:nvSpPr>
          <p:cNvPr id="21" name="CuadroTexto 20">
            <a:extLst>
              <a:ext uri="{FF2B5EF4-FFF2-40B4-BE49-F238E27FC236}">
                <a16:creationId xmlns:a16="http://schemas.microsoft.com/office/drawing/2014/main" id="{363F0563-9639-DC27-3181-DD028940DCC0}"/>
              </a:ext>
            </a:extLst>
          </p:cNvPr>
          <p:cNvSpPr txBox="1"/>
          <p:nvPr/>
        </p:nvSpPr>
        <p:spPr>
          <a:xfrm>
            <a:off x="5693416" y="2977819"/>
            <a:ext cx="1610064" cy="346249"/>
          </a:xfrm>
          <a:prstGeom prst="rect">
            <a:avLst/>
          </a:prstGeom>
          <a:noFill/>
        </p:spPr>
        <p:txBody>
          <a:bodyPr wrap="square" lIns="68580" tIns="34290" rIns="68580" bIns="34290" rtlCol="0" anchor="t">
            <a:spAutoFit/>
          </a:bodyPr>
          <a:lstStyle/>
          <a:p>
            <a:pPr algn="ctr"/>
            <a:r>
              <a:rPr lang="es-ES" sz="900" b="1" dirty="0">
                <a:solidFill>
                  <a:schemeClr val="tx2">
                    <a:lumMod val="75000"/>
                    <a:lumOff val="25000"/>
                  </a:schemeClr>
                </a:solidFill>
                <a:latin typeface="Comic Sans MS"/>
              </a:rPr>
              <a:t>Prevalencia por Nacionalidad</a:t>
            </a:r>
            <a:endParaRPr lang="es-CO" sz="900" b="1" dirty="0">
              <a:solidFill>
                <a:schemeClr val="tx2">
                  <a:lumMod val="75000"/>
                  <a:lumOff val="25000"/>
                </a:schemeClr>
              </a:solidFill>
              <a:latin typeface="Comic Sans MS" panose="030F0702030302020204" pitchFamily="66" charset="0"/>
            </a:endParaRPr>
          </a:p>
        </p:txBody>
      </p:sp>
      <p:sp>
        <p:nvSpPr>
          <p:cNvPr id="6" name="Rectángulo 5">
            <a:extLst>
              <a:ext uri="{FF2B5EF4-FFF2-40B4-BE49-F238E27FC236}">
                <a16:creationId xmlns:a16="http://schemas.microsoft.com/office/drawing/2014/main" id="{1A942E66-5FF6-5B00-1BCF-31B9C82B6E40}"/>
              </a:ext>
            </a:extLst>
          </p:cNvPr>
          <p:cNvSpPr/>
          <p:nvPr/>
        </p:nvSpPr>
        <p:spPr>
          <a:xfrm>
            <a:off x="2425696" y="4929563"/>
            <a:ext cx="4813303" cy="246221"/>
          </a:xfrm>
          <a:prstGeom prst="rect">
            <a:avLst/>
          </a:prstGeom>
        </p:spPr>
        <p:txBody>
          <a:bodyPr wrap="square" lIns="91440" tIns="45720" rIns="91440" bIns="45720" anchor="t">
            <a:spAutoFit/>
          </a:bodyPr>
          <a:lstStyle/>
          <a:p>
            <a:r>
              <a:rPr lang="es-CO" sz="500" dirty="0"/>
              <a:t>Fuente : Bases de datos evento 215 SIVIGILA a SE 32, 2025 - Bogotá D.C</a:t>
            </a:r>
          </a:p>
          <a:p>
            <a:r>
              <a:rPr lang="es-CO" sz="500" dirty="0"/>
              <a:t>Fuente 2025 : Aplicativo RUAF-ND.Sistema de Estadísticas Vitales SDS -EEVV-PRELIMINARES ajustado 11-08-2025</a:t>
            </a:r>
            <a:endParaRPr lang="es-CO" sz="700" dirty="0">
              <a:latin typeface="Calibri" panose="020F0502020204030204"/>
            </a:endParaRPr>
          </a:p>
        </p:txBody>
      </p:sp>
      <p:pic>
        <p:nvPicPr>
          <p:cNvPr id="10" name="Imagen 9">
            <a:extLst>
              <a:ext uri="{FF2B5EF4-FFF2-40B4-BE49-F238E27FC236}">
                <a16:creationId xmlns:a16="http://schemas.microsoft.com/office/drawing/2014/main" id="{8EE93D32-9FC9-C7B4-9C67-7A46B29A3EF8}"/>
              </a:ext>
            </a:extLst>
          </p:cNvPr>
          <p:cNvPicPr>
            <a:picLocks noChangeAspect="1"/>
          </p:cNvPicPr>
          <p:nvPr/>
        </p:nvPicPr>
        <p:blipFill>
          <a:blip r:embed="rId2"/>
          <a:stretch>
            <a:fillRect/>
          </a:stretch>
        </p:blipFill>
        <p:spPr>
          <a:xfrm>
            <a:off x="508021" y="729698"/>
            <a:ext cx="3583919" cy="2196381"/>
          </a:xfrm>
          <a:prstGeom prst="rect">
            <a:avLst/>
          </a:prstGeom>
          <a:ln>
            <a:solidFill>
              <a:schemeClr val="tx1"/>
            </a:solidFill>
          </a:ln>
        </p:spPr>
      </p:pic>
      <p:pic>
        <p:nvPicPr>
          <p:cNvPr id="15" name="Imagen 14">
            <a:extLst>
              <a:ext uri="{FF2B5EF4-FFF2-40B4-BE49-F238E27FC236}">
                <a16:creationId xmlns:a16="http://schemas.microsoft.com/office/drawing/2014/main" id="{1374EA43-A02A-982D-7B93-B5B90EAB5B75}"/>
              </a:ext>
            </a:extLst>
          </p:cNvPr>
          <p:cNvPicPr>
            <a:picLocks noChangeAspect="1"/>
          </p:cNvPicPr>
          <p:nvPr/>
        </p:nvPicPr>
        <p:blipFill>
          <a:blip r:embed="rId3"/>
          <a:stretch>
            <a:fillRect/>
          </a:stretch>
        </p:blipFill>
        <p:spPr>
          <a:xfrm>
            <a:off x="4724917" y="819563"/>
            <a:ext cx="3588503" cy="2078813"/>
          </a:xfrm>
          <a:prstGeom prst="rect">
            <a:avLst/>
          </a:prstGeom>
          <a:ln>
            <a:solidFill>
              <a:schemeClr val="tx1"/>
            </a:solidFill>
          </a:ln>
        </p:spPr>
      </p:pic>
      <p:pic>
        <p:nvPicPr>
          <p:cNvPr id="22" name="Imagen 21">
            <a:extLst>
              <a:ext uri="{FF2B5EF4-FFF2-40B4-BE49-F238E27FC236}">
                <a16:creationId xmlns:a16="http://schemas.microsoft.com/office/drawing/2014/main" id="{12DD2D55-B18A-48DD-DF16-9C961C310B8D}"/>
              </a:ext>
            </a:extLst>
          </p:cNvPr>
          <p:cNvPicPr>
            <a:picLocks noChangeAspect="1"/>
          </p:cNvPicPr>
          <p:nvPr/>
        </p:nvPicPr>
        <p:blipFill>
          <a:blip r:embed="rId4"/>
          <a:stretch>
            <a:fillRect/>
          </a:stretch>
        </p:blipFill>
        <p:spPr>
          <a:xfrm>
            <a:off x="701040" y="3324068"/>
            <a:ext cx="2550444" cy="1546876"/>
          </a:xfrm>
          <a:prstGeom prst="rect">
            <a:avLst/>
          </a:prstGeom>
          <a:ln>
            <a:solidFill>
              <a:schemeClr val="tx1"/>
            </a:solidFill>
          </a:ln>
        </p:spPr>
      </p:pic>
      <p:pic>
        <p:nvPicPr>
          <p:cNvPr id="24" name="Imagen 23">
            <a:extLst>
              <a:ext uri="{FF2B5EF4-FFF2-40B4-BE49-F238E27FC236}">
                <a16:creationId xmlns:a16="http://schemas.microsoft.com/office/drawing/2014/main" id="{C55A6E3B-AA9C-4DAC-8D6D-CD0C5DDA4D68}"/>
              </a:ext>
            </a:extLst>
          </p:cNvPr>
          <p:cNvPicPr>
            <a:picLocks noChangeAspect="1"/>
          </p:cNvPicPr>
          <p:nvPr/>
        </p:nvPicPr>
        <p:blipFill>
          <a:blip r:embed="rId5"/>
          <a:stretch>
            <a:fillRect/>
          </a:stretch>
        </p:blipFill>
        <p:spPr>
          <a:xfrm>
            <a:off x="4572000" y="3320591"/>
            <a:ext cx="3588503" cy="1546876"/>
          </a:xfrm>
          <a:prstGeom prst="rect">
            <a:avLst/>
          </a:prstGeom>
          <a:ln>
            <a:solidFill>
              <a:schemeClr val="tx1"/>
            </a:solidFill>
          </a:ln>
        </p:spPr>
      </p:pic>
    </p:spTree>
    <p:extLst>
      <p:ext uri="{BB962C8B-B14F-4D97-AF65-F5344CB8AC3E}">
        <p14:creationId xmlns:p14="http://schemas.microsoft.com/office/powerpoint/2010/main" val="20512831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a:extLst>
              <a:ext uri="{FF2B5EF4-FFF2-40B4-BE49-F238E27FC236}">
                <a16:creationId xmlns:a16="http://schemas.microsoft.com/office/drawing/2014/main" id="{D2CA1839-431C-BAFA-F402-49C2F197BF84}"/>
              </a:ext>
            </a:extLst>
          </p:cNvPr>
          <p:cNvSpPr/>
          <p:nvPr/>
        </p:nvSpPr>
        <p:spPr>
          <a:xfrm>
            <a:off x="1855193" y="4928056"/>
            <a:ext cx="6483927" cy="215444"/>
          </a:xfrm>
          <a:prstGeom prst="rect">
            <a:avLst/>
          </a:prstGeom>
        </p:spPr>
        <p:txBody>
          <a:bodyPr wrap="square" lIns="91440" tIns="45720" rIns="91440" bIns="45720" anchor="t">
            <a:spAutoFit/>
          </a:bodyPr>
          <a:lstStyle/>
          <a:p>
            <a:r>
              <a:rPr lang="es-CO" sz="800" dirty="0">
                <a:solidFill>
                  <a:prstClr val="black"/>
                </a:solidFill>
                <a:latin typeface="Calibri" panose="020F0502020204030204"/>
              </a:rPr>
              <a:t>Fuente : Bases de datos evento 215 SIVIGILA a Semana Epidemiológica 32, 2025 (preliminar) - Bogotá D.C.</a:t>
            </a:r>
          </a:p>
        </p:txBody>
      </p:sp>
      <p:sp>
        <p:nvSpPr>
          <p:cNvPr id="5" name="Rectángulo 4">
            <a:extLst>
              <a:ext uri="{FF2B5EF4-FFF2-40B4-BE49-F238E27FC236}">
                <a16:creationId xmlns:a16="http://schemas.microsoft.com/office/drawing/2014/main" id="{14CA0699-84A5-BEE2-CCA8-3F12A5BAE9D0}"/>
              </a:ext>
            </a:extLst>
          </p:cNvPr>
          <p:cNvSpPr/>
          <p:nvPr/>
        </p:nvSpPr>
        <p:spPr>
          <a:xfrm>
            <a:off x="804878" y="63370"/>
            <a:ext cx="7534242" cy="598049"/>
          </a:xfrm>
          <a:prstGeom prst="rect">
            <a:avLst/>
          </a:prstGeom>
        </p:spPr>
        <p:txBody>
          <a:bodyPr wrap="square" lIns="91440" tIns="45720" rIns="91440" bIns="45720" anchor="t">
            <a:spAutoFit/>
          </a:bodyPr>
          <a:lstStyle/>
          <a:p>
            <a:pPr algn="ctr">
              <a:lnSpc>
                <a:spcPts val="2000"/>
              </a:lnSpc>
            </a:pPr>
            <a:r>
              <a:rPr lang="es-MX" sz="1600" b="1" dirty="0">
                <a:solidFill>
                  <a:srgbClr val="38A9CA"/>
                </a:solidFill>
                <a:latin typeface="Aptos" panose="020B0004020202020204" pitchFamily="34" charset="0"/>
                <a:cs typeface="Arial"/>
              </a:rPr>
              <a:t>Notificación de los defectos congénitos distribuidos por diagnóstico y notificación antenatal, Bogotá D.C </a:t>
            </a:r>
            <a:endParaRPr lang="es-CO" sz="1600" b="1" dirty="0">
              <a:solidFill>
                <a:srgbClr val="38A9CA"/>
              </a:solidFill>
              <a:latin typeface="Aptos" panose="020B0004020202020204" pitchFamily="34" charset="0"/>
              <a:cs typeface="Arial"/>
            </a:endParaRPr>
          </a:p>
        </p:txBody>
      </p:sp>
      <p:pic>
        <p:nvPicPr>
          <p:cNvPr id="7" name="Imagen 6">
            <a:extLst>
              <a:ext uri="{FF2B5EF4-FFF2-40B4-BE49-F238E27FC236}">
                <a16:creationId xmlns:a16="http://schemas.microsoft.com/office/drawing/2014/main" id="{19546525-2BB2-DF7D-DEFA-4AC21BF1F34A}"/>
              </a:ext>
            </a:extLst>
          </p:cNvPr>
          <p:cNvPicPr>
            <a:picLocks noChangeAspect="1"/>
          </p:cNvPicPr>
          <p:nvPr/>
        </p:nvPicPr>
        <p:blipFill>
          <a:blip r:embed="rId2"/>
          <a:stretch>
            <a:fillRect/>
          </a:stretch>
        </p:blipFill>
        <p:spPr>
          <a:xfrm>
            <a:off x="804878" y="661419"/>
            <a:ext cx="7615221" cy="3864861"/>
          </a:xfrm>
          <a:prstGeom prst="rect">
            <a:avLst/>
          </a:prstGeom>
          <a:ln>
            <a:solidFill>
              <a:schemeClr val="tx1"/>
            </a:solidFill>
          </a:ln>
        </p:spPr>
      </p:pic>
    </p:spTree>
    <p:extLst>
      <p:ext uri="{BB962C8B-B14F-4D97-AF65-F5344CB8AC3E}">
        <p14:creationId xmlns:p14="http://schemas.microsoft.com/office/powerpoint/2010/main" val="29449328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928A179D-EC3E-8B74-57B1-EE9A1A5438B0}"/>
              </a:ext>
            </a:extLst>
          </p:cNvPr>
          <p:cNvPicPr>
            <a:picLocks noChangeAspect="1"/>
          </p:cNvPicPr>
          <p:nvPr/>
        </p:nvPicPr>
        <p:blipFill>
          <a:blip r:embed="rId2"/>
          <a:stretch>
            <a:fillRect/>
          </a:stretch>
        </p:blipFill>
        <p:spPr>
          <a:xfrm>
            <a:off x="1695449" y="645906"/>
            <a:ext cx="5753100" cy="4221480"/>
          </a:xfrm>
          <a:prstGeom prst="rect">
            <a:avLst/>
          </a:prstGeom>
        </p:spPr>
      </p:pic>
      <p:sp>
        <p:nvSpPr>
          <p:cNvPr id="3" name="Rectángulo 2">
            <a:extLst>
              <a:ext uri="{FF2B5EF4-FFF2-40B4-BE49-F238E27FC236}">
                <a16:creationId xmlns:a16="http://schemas.microsoft.com/office/drawing/2014/main" id="{3FB2C78B-EA9A-AA9F-F4F6-6E6EAB08C24A}"/>
              </a:ext>
            </a:extLst>
          </p:cNvPr>
          <p:cNvSpPr/>
          <p:nvPr/>
        </p:nvSpPr>
        <p:spPr>
          <a:xfrm>
            <a:off x="3059820" y="4867386"/>
            <a:ext cx="3275818" cy="222774"/>
          </a:xfrm>
          <a:prstGeom prst="rect">
            <a:avLst/>
          </a:prstGeom>
        </p:spPr>
        <p:txBody>
          <a:bodyPr wrap="square" lIns="91440" tIns="45720" rIns="91440" bIns="45720" anchor="t">
            <a:spAutoFit/>
          </a:bodyPr>
          <a:lstStyle/>
          <a:p>
            <a:r>
              <a:rPr lang="es-CO" sz="800" dirty="0">
                <a:solidFill>
                  <a:prstClr val="black"/>
                </a:solidFill>
                <a:latin typeface="Calibri" panose="020F0502020204030204"/>
              </a:rPr>
              <a:t>Fuente : Bases de datos evento 215 SIVIGILA a SE 32, 2025 - Bogotá D.C.</a:t>
            </a:r>
          </a:p>
        </p:txBody>
      </p:sp>
      <p:sp>
        <p:nvSpPr>
          <p:cNvPr id="4" name="Rectángulo 3">
            <a:extLst>
              <a:ext uri="{FF2B5EF4-FFF2-40B4-BE49-F238E27FC236}">
                <a16:creationId xmlns:a16="http://schemas.microsoft.com/office/drawing/2014/main" id="{381FE783-E1B3-EEF9-34A7-D167DD675040}"/>
              </a:ext>
            </a:extLst>
          </p:cNvPr>
          <p:cNvSpPr/>
          <p:nvPr/>
        </p:nvSpPr>
        <p:spPr>
          <a:xfrm>
            <a:off x="444093" y="51990"/>
            <a:ext cx="8255813" cy="598049"/>
          </a:xfrm>
          <a:prstGeom prst="rect">
            <a:avLst/>
          </a:prstGeom>
        </p:spPr>
        <p:txBody>
          <a:bodyPr wrap="square" lIns="91440" tIns="45720" rIns="91440" bIns="45720" anchor="t">
            <a:spAutoFit/>
          </a:bodyPr>
          <a:lstStyle/>
          <a:p>
            <a:pPr algn="ctr">
              <a:lnSpc>
                <a:spcPts val="2000"/>
              </a:lnSpc>
            </a:pPr>
            <a:r>
              <a:rPr lang="es-MX" sz="1600" b="1" dirty="0">
                <a:solidFill>
                  <a:srgbClr val="38A9CA"/>
                </a:solidFill>
                <a:latin typeface="Aptos" panose="020B0004020202020204" pitchFamily="34" charset="0"/>
                <a:cs typeface="Arial"/>
              </a:rPr>
              <a:t>Proporción de casos notificados de defectos congénitos por UPGD, en Bogotá D.C, </a:t>
            </a:r>
          </a:p>
          <a:p>
            <a:pPr algn="ctr">
              <a:lnSpc>
                <a:spcPts val="2000"/>
              </a:lnSpc>
            </a:pPr>
            <a:r>
              <a:rPr lang="es-MX" sz="1600" b="1" dirty="0">
                <a:solidFill>
                  <a:srgbClr val="38A9CA"/>
                </a:solidFill>
                <a:latin typeface="Aptos" panose="020B0004020202020204" pitchFamily="34" charset="0"/>
                <a:cs typeface="Arial"/>
              </a:rPr>
              <a:t>año 2025* a SE 32</a:t>
            </a:r>
            <a:endParaRPr lang="es-CO" sz="1600" b="1" dirty="0">
              <a:solidFill>
                <a:srgbClr val="38A9CA"/>
              </a:solidFill>
              <a:latin typeface="Aptos" panose="020B0004020202020204" pitchFamily="34" charset="0"/>
              <a:cs typeface="Arial"/>
            </a:endParaRPr>
          </a:p>
        </p:txBody>
      </p:sp>
    </p:spTree>
    <p:extLst>
      <p:ext uri="{BB962C8B-B14F-4D97-AF65-F5344CB8AC3E}">
        <p14:creationId xmlns:p14="http://schemas.microsoft.com/office/powerpoint/2010/main" val="4559065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F0A048D-4684-C01F-1D43-68702E7F0EA3}"/>
              </a:ext>
            </a:extLst>
          </p:cNvPr>
          <p:cNvPicPr>
            <a:picLocks noChangeAspect="1"/>
          </p:cNvPicPr>
          <p:nvPr/>
        </p:nvPicPr>
        <p:blipFill>
          <a:blip r:embed="rId2"/>
          <a:stretch>
            <a:fillRect/>
          </a:stretch>
        </p:blipFill>
        <p:spPr>
          <a:xfrm>
            <a:off x="1203960" y="2555806"/>
            <a:ext cx="7048500" cy="1500592"/>
          </a:xfrm>
          <a:prstGeom prst="rect">
            <a:avLst/>
          </a:prstGeom>
        </p:spPr>
      </p:pic>
      <p:pic>
        <p:nvPicPr>
          <p:cNvPr id="8" name="Picture 7">
            <a:extLst>
              <a:ext uri="{FF2B5EF4-FFF2-40B4-BE49-F238E27FC236}">
                <a16:creationId xmlns:a16="http://schemas.microsoft.com/office/drawing/2014/main" id="{2F1F410C-0635-FE77-745B-EF4918152A6A}"/>
              </a:ext>
            </a:extLst>
          </p:cNvPr>
          <p:cNvPicPr>
            <a:picLocks noChangeAspect="1"/>
          </p:cNvPicPr>
          <p:nvPr/>
        </p:nvPicPr>
        <p:blipFill>
          <a:blip r:embed="rId3"/>
          <a:stretch>
            <a:fillRect/>
          </a:stretch>
        </p:blipFill>
        <p:spPr>
          <a:xfrm>
            <a:off x="626118" y="4056398"/>
            <a:ext cx="8073788" cy="963564"/>
          </a:xfrm>
          <a:prstGeom prst="rect">
            <a:avLst/>
          </a:prstGeom>
        </p:spPr>
      </p:pic>
      <p:sp>
        <p:nvSpPr>
          <p:cNvPr id="2" name="Rectángulo 1">
            <a:extLst>
              <a:ext uri="{FF2B5EF4-FFF2-40B4-BE49-F238E27FC236}">
                <a16:creationId xmlns:a16="http://schemas.microsoft.com/office/drawing/2014/main" id="{0C8687A9-F0DE-A572-64E1-52F0AEBF63C2}"/>
              </a:ext>
            </a:extLst>
          </p:cNvPr>
          <p:cNvSpPr/>
          <p:nvPr/>
        </p:nvSpPr>
        <p:spPr>
          <a:xfrm>
            <a:off x="444093" y="51990"/>
            <a:ext cx="8255813" cy="598049"/>
          </a:xfrm>
          <a:prstGeom prst="rect">
            <a:avLst/>
          </a:prstGeom>
        </p:spPr>
        <p:txBody>
          <a:bodyPr wrap="square" lIns="91440" tIns="45720" rIns="91440" bIns="45720" anchor="t">
            <a:spAutoFit/>
          </a:bodyPr>
          <a:lstStyle/>
          <a:p>
            <a:pPr algn="ctr">
              <a:lnSpc>
                <a:spcPts val="2000"/>
              </a:lnSpc>
            </a:pPr>
            <a:r>
              <a:rPr lang="es-MX" sz="1600" b="1" dirty="0">
                <a:solidFill>
                  <a:srgbClr val="38A9CA"/>
                </a:solidFill>
                <a:latin typeface="Aptos" panose="020B0004020202020204" pitchFamily="34" charset="0"/>
                <a:cs typeface="Arial"/>
              </a:rPr>
              <a:t>Características de la notificación de los defectos congénitos en la Subred Centro Oriente años 2020 a 2024</a:t>
            </a:r>
            <a:endParaRPr lang="es-CO" sz="1600" b="1" dirty="0">
              <a:solidFill>
                <a:srgbClr val="38A9CA"/>
              </a:solidFill>
              <a:latin typeface="Aptos" panose="020B0004020202020204" pitchFamily="34" charset="0"/>
              <a:cs typeface="Arial"/>
            </a:endParaRPr>
          </a:p>
        </p:txBody>
      </p:sp>
      <p:pic>
        <p:nvPicPr>
          <p:cNvPr id="4" name="Imagen 3">
            <a:extLst>
              <a:ext uri="{FF2B5EF4-FFF2-40B4-BE49-F238E27FC236}">
                <a16:creationId xmlns:a16="http://schemas.microsoft.com/office/drawing/2014/main" id="{6ADF414B-AB44-6092-86C7-1229A2EA335E}"/>
              </a:ext>
            </a:extLst>
          </p:cNvPr>
          <p:cNvPicPr>
            <a:picLocks noChangeAspect="1"/>
          </p:cNvPicPr>
          <p:nvPr/>
        </p:nvPicPr>
        <p:blipFill>
          <a:blip r:embed="rId4"/>
          <a:stretch>
            <a:fillRect/>
          </a:stretch>
        </p:blipFill>
        <p:spPr>
          <a:xfrm>
            <a:off x="683398" y="650039"/>
            <a:ext cx="8255813" cy="1841701"/>
          </a:xfrm>
          <a:prstGeom prst="rect">
            <a:avLst/>
          </a:prstGeom>
        </p:spPr>
      </p:pic>
    </p:spTree>
    <p:extLst>
      <p:ext uri="{BB962C8B-B14F-4D97-AF65-F5344CB8AC3E}">
        <p14:creationId xmlns:p14="http://schemas.microsoft.com/office/powerpoint/2010/main" val="42057437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8F06AC-9035-5F49-14A4-5E2AEDD82430}"/>
            </a:ext>
          </a:extLst>
        </p:cNvPr>
        <p:cNvGrpSpPr/>
        <p:nvPr/>
      </p:nvGrpSpPr>
      <p:grpSpPr>
        <a:xfrm>
          <a:off x="0" y="0"/>
          <a:ext cx="0" cy="0"/>
          <a:chOff x="0" y="0"/>
          <a:chExt cx="0" cy="0"/>
        </a:xfrm>
      </p:grpSpPr>
      <p:sp>
        <p:nvSpPr>
          <p:cNvPr id="2" name="Marcador de texto 1">
            <a:extLst>
              <a:ext uri="{FF2B5EF4-FFF2-40B4-BE49-F238E27FC236}">
                <a16:creationId xmlns:a16="http://schemas.microsoft.com/office/drawing/2014/main" id="{5D682C1D-7E4E-BC34-66A8-819F59663AA0}"/>
              </a:ext>
            </a:extLst>
          </p:cNvPr>
          <p:cNvSpPr>
            <a:spLocks noGrp="1"/>
          </p:cNvSpPr>
          <p:nvPr>
            <p:ph type="body" idx="1"/>
          </p:nvPr>
        </p:nvSpPr>
        <p:spPr>
          <a:xfrm>
            <a:off x="1948442" y="1556657"/>
            <a:ext cx="1251347" cy="1827744"/>
          </a:xfrm>
        </p:spPr>
        <p:txBody>
          <a:bodyPr/>
          <a:lstStyle/>
          <a:p>
            <a:r>
              <a:rPr lang="es-ES" dirty="0">
                <a:solidFill>
                  <a:schemeClr val="bg1"/>
                </a:solidFill>
              </a:rPr>
              <a:t>3</a:t>
            </a:r>
            <a:endParaRPr lang="es-CO" dirty="0">
              <a:solidFill>
                <a:schemeClr val="bg1"/>
              </a:solidFill>
            </a:endParaRPr>
          </a:p>
        </p:txBody>
      </p:sp>
      <p:sp>
        <p:nvSpPr>
          <p:cNvPr id="3" name="Título 2">
            <a:extLst>
              <a:ext uri="{FF2B5EF4-FFF2-40B4-BE49-F238E27FC236}">
                <a16:creationId xmlns:a16="http://schemas.microsoft.com/office/drawing/2014/main" id="{256CEA43-B308-E762-12EA-3E21C25542EA}"/>
              </a:ext>
            </a:extLst>
          </p:cNvPr>
          <p:cNvSpPr>
            <a:spLocks noGrp="1"/>
          </p:cNvSpPr>
          <p:nvPr>
            <p:ph type="title"/>
          </p:nvPr>
        </p:nvSpPr>
        <p:spPr/>
        <p:txBody>
          <a:bodyPr/>
          <a:lstStyle/>
          <a:p>
            <a:r>
              <a:rPr lang="es-ES" dirty="0"/>
              <a:t>Vigilancia</a:t>
            </a:r>
            <a:endParaRPr lang="es-CO" dirty="0"/>
          </a:p>
        </p:txBody>
      </p:sp>
    </p:spTree>
    <p:extLst>
      <p:ext uri="{BB962C8B-B14F-4D97-AF65-F5344CB8AC3E}">
        <p14:creationId xmlns:p14="http://schemas.microsoft.com/office/powerpoint/2010/main" val="41448131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1C68CC78-DBEA-4695-B317-75D6F832E860}"/>
              </a:ext>
            </a:extLst>
          </p:cNvPr>
          <p:cNvPicPr>
            <a:picLocks noChangeAspect="1"/>
          </p:cNvPicPr>
          <p:nvPr/>
        </p:nvPicPr>
        <p:blipFill>
          <a:blip r:embed="rId2"/>
          <a:stretch>
            <a:fillRect/>
          </a:stretch>
        </p:blipFill>
        <p:spPr>
          <a:xfrm>
            <a:off x="1073609" y="609720"/>
            <a:ext cx="7226875" cy="3924059"/>
          </a:xfrm>
          <a:prstGeom prst="rect">
            <a:avLst/>
          </a:prstGeom>
        </p:spPr>
      </p:pic>
    </p:spTree>
    <p:extLst>
      <p:ext uri="{BB962C8B-B14F-4D97-AF65-F5344CB8AC3E}">
        <p14:creationId xmlns:p14="http://schemas.microsoft.com/office/powerpoint/2010/main" val="42883037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hip2">
            <a:extLst>
              <a:ext uri="{FF2B5EF4-FFF2-40B4-BE49-F238E27FC236}">
                <a16:creationId xmlns:a16="http://schemas.microsoft.com/office/drawing/2014/main" id="{28A89496-D1F0-4459-9EA0-2C4F13EDEDDC}"/>
              </a:ext>
            </a:extLst>
          </p:cNvPr>
          <p:cNvSpPr>
            <a:spLocks noChangeAspect="1" noChangeArrowheads="1"/>
          </p:cNvSpPr>
          <p:nvPr>
            <p:custDataLst>
              <p:tags r:id="rId2"/>
            </p:custDataLst>
          </p:nvPr>
        </p:nvSpPr>
        <p:spPr bwMode="auto">
          <a:xfrm>
            <a:off x="684490" y="4118503"/>
            <a:ext cx="447914" cy="447914"/>
          </a:xfrm>
          <a:custGeom>
            <a:avLst/>
            <a:gdLst>
              <a:gd name="T0" fmla="*/ 320 w 478"/>
              <a:gd name="T1" fmla="*/ 162 h 478"/>
              <a:gd name="T2" fmla="*/ 157 w 478"/>
              <a:gd name="T3" fmla="*/ 162 h 478"/>
              <a:gd name="T4" fmla="*/ 157 w 478"/>
              <a:gd name="T5" fmla="*/ 320 h 478"/>
              <a:gd name="T6" fmla="*/ 320 w 478"/>
              <a:gd name="T7" fmla="*/ 320 h 478"/>
              <a:gd name="T8" fmla="*/ 320 w 478"/>
              <a:gd name="T9" fmla="*/ 162 h 478"/>
              <a:gd name="T10" fmla="*/ 264 w 478"/>
              <a:gd name="T11" fmla="*/ 269 h 478"/>
              <a:gd name="T12" fmla="*/ 213 w 478"/>
              <a:gd name="T13" fmla="*/ 269 h 478"/>
              <a:gd name="T14" fmla="*/ 213 w 478"/>
              <a:gd name="T15" fmla="*/ 213 h 478"/>
              <a:gd name="T16" fmla="*/ 264 w 478"/>
              <a:gd name="T17" fmla="*/ 213 h 478"/>
              <a:gd name="T18" fmla="*/ 264 w 478"/>
              <a:gd name="T19" fmla="*/ 269 h 478"/>
              <a:gd name="T20" fmla="*/ 477 w 478"/>
              <a:gd name="T21" fmla="*/ 213 h 478"/>
              <a:gd name="T22" fmla="*/ 477 w 478"/>
              <a:gd name="T23" fmla="*/ 162 h 478"/>
              <a:gd name="T24" fmla="*/ 427 w 478"/>
              <a:gd name="T25" fmla="*/ 162 h 478"/>
              <a:gd name="T26" fmla="*/ 427 w 478"/>
              <a:gd name="T27" fmla="*/ 107 h 478"/>
              <a:gd name="T28" fmla="*/ 371 w 478"/>
              <a:gd name="T29" fmla="*/ 56 h 478"/>
              <a:gd name="T30" fmla="*/ 320 w 478"/>
              <a:gd name="T31" fmla="*/ 56 h 478"/>
              <a:gd name="T32" fmla="*/ 320 w 478"/>
              <a:gd name="T33" fmla="*/ 0 h 478"/>
              <a:gd name="T34" fmla="*/ 264 w 478"/>
              <a:gd name="T35" fmla="*/ 0 h 478"/>
              <a:gd name="T36" fmla="*/ 264 w 478"/>
              <a:gd name="T37" fmla="*/ 56 h 478"/>
              <a:gd name="T38" fmla="*/ 213 w 478"/>
              <a:gd name="T39" fmla="*/ 56 h 478"/>
              <a:gd name="T40" fmla="*/ 213 w 478"/>
              <a:gd name="T41" fmla="*/ 0 h 478"/>
              <a:gd name="T42" fmla="*/ 157 w 478"/>
              <a:gd name="T43" fmla="*/ 0 h 478"/>
              <a:gd name="T44" fmla="*/ 157 w 478"/>
              <a:gd name="T45" fmla="*/ 56 h 478"/>
              <a:gd name="T46" fmla="*/ 107 w 478"/>
              <a:gd name="T47" fmla="*/ 56 h 478"/>
              <a:gd name="T48" fmla="*/ 51 w 478"/>
              <a:gd name="T49" fmla="*/ 107 h 478"/>
              <a:gd name="T50" fmla="*/ 51 w 478"/>
              <a:gd name="T51" fmla="*/ 162 h 478"/>
              <a:gd name="T52" fmla="*/ 0 w 478"/>
              <a:gd name="T53" fmla="*/ 162 h 478"/>
              <a:gd name="T54" fmla="*/ 0 w 478"/>
              <a:gd name="T55" fmla="*/ 213 h 478"/>
              <a:gd name="T56" fmla="*/ 51 w 478"/>
              <a:gd name="T57" fmla="*/ 213 h 478"/>
              <a:gd name="T58" fmla="*/ 51 w 478"/>
              <a:gd name="T59" fmla="*/ 269 h 478"/>
              <a:gd name="T60" fmla="*/ 0 w 478"/>
              <a:gd name="T61" fmla="*/ 269 h 478"/>
              <a:gd name="T62" fmla="*/ 0 w 478"/>
              <a:gd name="T63" fmla="*/ 320 h 478"/>
              <a:gd name="T64" fmla="*/ 51 w 478"/>
              <a:gd name="T65" fmla="*/ 320 h 478"/>
              <a:gd name="T66" fmla="*/ 51 w 478"/>
              <a:gd name="T67" fmla="*/ 376 h 478"/>
              <a:gd name="T68" fmla="*/ 107 w 478"/>
              <a:gd name="T69" fmla="*/ 427 h 478"/>
              <a:gd name="T70" fmla="*/ 157 w 478"/>
              <a:gd name="T71" fmla="*/ 427 h 478"/>
              <a:gd name="T72" fmla="*/ 157 w 478"/>
              <a:gd name="T73" fmla="*/ 477 h 478"/>
              <a:gd name="T74" fmla="*/ 213 w 478"/>
              <a:gd name="T75" fmla="*/ 477 h 478"/>
              <a:gd name="T76" fmla="*/ 213 w 478"/>
              <a:gd name="T77" fmla="*/ 427 h 478"/>
              <a:gd name="T78" fmla="*/ 264 w 478"/>
              <a:gd name="T79" fmla="*/ 427 h 478"/>
              <a:gd name="T80" fmla="*/ 264 w 478"/>
              <a:gd name="T81" fmla="*/ 477 h 478"/>
              <a:gd name="T82" fmla="*/ 320 w 478"/>
              <a:gd name="T83" fmla="*/ 477 h 478"/>
              <a:gd name="T84" fmla="*/ 320 w 478"/>
              <a:gd name="T85" fmla="*/ 427 h 478"/>
              <a:gd name="T86" fmla="*/ 371 w 478"/>
              <a:gd name="T87" fmla="*/ 427 h 478"/>
              <a:gd name="T88" fmla="*/ 427 w 478"/>
              <a:gd name="T89" fmla="*/ 376 h 478"/>
              <a:gd name="T90" fmla="*/ 427 w 478"/>
              <a:gd name="T91" fmla="*/ 320 h 478"/>
              <a:gd name="T92" fmla="*/ 477 w 478"/>
              <a:gd name="T93" fmla="*/ 320 h 478"/>
              <a:gd name="T94" fmla="*/ 477 w 478"/>
              <a:gd name="T95" fmla="*/ 269 h 478"/>
              <a:gd name="T96" fmla="*/ 427 w 478"/>
              <a:gd name="T97" fmla="*/ 269 h 478"/>
              <a:gd name="T98" fmla="*/ 427 w 478"/>
              <a:gd name="T99" fmla="*/ 213 h 478"/>
              <a:gd name="T100" fmla="*/ 477 w 478"/>
              <a:gd name="T101" fmla="*/ 213 h 478"/>
              <a:gd name="T102" fmla="*/ 371 w 478"/>
              <a:gd name="T103" fmla="*/ 376 h 478"/>
              <a:gd name="T104" fmla="*/ 107 w 478"/>
              <a:gd name="T105" fmla="*/ 376 h 478"/>
              <a:gd name="T106" fmla="*/ 107 w 478"/>
              <a:gd name="T107" fmla="*/ 107 h 478"/>
              <a:gd name="T108" fmla="*/ 371 w 478"/>
              <a:gd name="T109" fmla="*/ 107 h 478"/>
              <a:gd name="T110" fmla="*/ 371 w 478"/>
              <a:gd name="T111" fmla="*/ 376 h 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78" h="478">
                <a:moveTo>
                  <a:pt x="320" y="162"/>
                </a:moveTo>
                <a:lnTo>
                  <a:pt x="157" y="162"/>
                </a:lnTo>
                <a:lnTo>
                  <a:pt x="157" y="320"/>
                </a:lnTo>
                <a:lnTo>
                  <a:pt x="320" y="320"/>
                </a:lnTo>
                <a:lnTo>
                  <a:pt x="320" y="162"/>
                </a:lnTo>
                <a:close/>
                <a:moveTo>
                  <a:pt x="264" y="269"/>
                </a:moveTo>
                <a:lnTo>
                  <a:pt x="213" y="269"/>
                </a:lnTo>
                <a:lnTo>
                  <a:pt x="213" y="213"/>
                </a:lnTo>
                <a:lnTo>
                  <a:pt x="264" y="213"/>
                </a:lnTo>
                <a:lnTo>
                  <a:pt x="264" y="269"/>
                </a:lnTo>
                <a:close/>
                <a:moveTo>
                  <a:pt x="477" y="213"/>
                </a:moveTo>
                <a:lnTo>
                  <a:pt x="477" y="162"/>
                </a:lnTo>
                <a:lnTo>
                  <a:pt x="427" y="162"/>
                </a:lnTo>
                <a:lnTo>
                  <a:pt x="427" y="107"/>
                </a:lnTo>
                <a:cubicBezTo>
                  <a:pt x="427" y="81"/>
                  <a:pt x="401" y="56"/>
                  <a:pt x="371" y="56"/>
                </a:cubicBezTo>
                <a:lnTo>
                  <a:pt x="320" y="56"/>
                </a:lnTo>
                <a:lnTo>
                  <a:pt x="320" y="0"/>
                </a:lnTo>
                <a:lnTo>
                  <a:pt x="264" y="0"/>
                </a:lnTo>
                <a:lnTo>
                  <a:pt x="264" y="56"/>
                </a:lnTo>
                <a:lnTo>
                  <a:pt x="213" y="56"/>
                </a:lnTo>
                <a:lnTo>
                  <a:pt x="213" y="0"/>
                </a:lnTo>
                <a:lnTo>
                  <a:pt x="157" y="0"/>
                </a:lnTo>
                <a:lnTo>
                  <a:pt x="157" y="56"/>
                </a:lnTo>
                <a:lnTo>
                  <a:pt x="107" y="56"/>
                </a:lnTo>
                <a:cubicBezTo>
                  <a:pt x="76" y="56"/>
                  <a:pt x="51" y="81"/>
                  <a:pt x="51" y="107"/>
                </a:cubicBezTo>
                <a:lnTo>
                  <a:pt x="51" y="162"/>
                </a:lnTo>
                <a:lnTo>
                  <a:pt x="0" y="162"/>
                </a:lnTo>
                <a:lnTo>
                  <a:pt x="0" y="213"/>
                </a:lnTo>
                <a:lnTo>
                  <a:pt x="51" y="213"/>
                </a:lnTo>
                <a:lnTo>
                  <a:pt x="51" y="269"/>
                </a:lnTo>
                <a:lnTo>
                  <a:pt x="0" y="269"/>
                </a:lnTo>
                <a:lnTo>
                  <a:pt x="0" y="320"/>
                </a:lnTo>
                <a:lnTo>
                  <a:pt x="51" y="320"/>
                </a:lnTo>
                <a:lnTo>
                  <a:pt x="51" y="376"/>
                </a:lnTo>
                <a:cubicBezTo>
                  <a:pt x="51" y="401"/>
                  <a:pt x="76" y="427"/>
                  <a:pt x="107" y="427"/>
                </a:cubicBezTo>
                <a:lnTo>
                  <a:pt x="157" y="427"/>
                </a:lnTo>
                <a:lnTo>
                  <a:pt x="157" y="477"/>
                </a:lnTo>
                <a:lnTo>
                  <a:pt x="213" y="477"/>
                </a:lnTo>
                <a:lnTo>
                  <a:pt x="213" y="427"/>
                </a:lnTo>
                <a:lnTo>
                  <a:pt x="264" y="427"/>
                </a:lnTo>
                <a:lnTo>
                  <a:pt x="264" y="477"/>
                </a:lnTo>
                <a:lnTo>
                  <a:pt x="320" y="477"/>
                </a:lnTo>
                <a:lnTo>
                  <a:pt x="320" y="427"/>
                </a:lnTo>
                <a:lnTo>
                  <a:pt x="371" y="427"/>
                </a:lnTo>
                <a:cubicBezTo>
                  <a:pt x="401" y="427"/>
                  <a:pt x="427" y="401"/>
                  <a:pt x="427" y="376"/>
                </a:cubicBezTo>
                <a:lnTo>
                  <a:pt x="427" y="320"/>
                </a:lnTo>
                <a:lnTo>
                  <a:pt x="477" y="320"/>
                </a:lnTo>
                <a:lnTo>
                  <a:pt x="477" y="269"/>
                </a:lnTo>
                <a:lnTo>
                  <a:pt x="427" y="269"/>
                </a:lnTo>
                <a:lnTo>
                  <a:pt x="427" y="213"/>
                </a:lnTo>
                <a:lnTo>
                  <a:pt x="477" y="213"/>
                </a:lnTo>
                <a:close/>
                <a:moveTo>
                  <a:pt x="371" y="376"/>
                </a:moveTo>
                <a:lnTo>
                  <a:pt x="107" y="376"/>
                </a:lnTo>
                <a:lnTo>
                  <a:pt x="107" y="107"/>
                </a:lnTo>
                <a:lnTo>
                  <a:pt x="371" y="107"/>
                </a:lnTo>
                <a:lnTo>
                  <a:pt x="371" y="376"/>
                </a:lnTo>
                <a:close/>
              </a:path>
            </a:pathLst>
          </a:custGeom>
          <a:solidFill>
            <a:schemeClr val="bg1"/>
          </a:solidFill>
          <a:ln>
            <a:noFill/>
          </a:ln>
          <a:effectLst/>
        </p:spPr>
        <p:txBody>
          <a:bodyPr wrap="none" anchor="ctr"/>
          <a:lstStyle/>
          <a:p>
            <a:pPr>
              <a:defRPr/>
            </a:pPr>
            <a:endParaRPr lang="en-US" dirty="0">
              <a:solidFill>
                <a:prstClr val="black"/>
              </a:solidFill>
            </a:endParaRPr>
          </a:p>
        </p:txBody>
      </p:sp>
      <p:sp>
        <p:nvSpPr>
          <p:cNvPr id="5" name="Gear6">
            <a:extLst>
              <a:ext uri="{FF2B5EF4-FFF2-40B4-BE49-F238E27FC236}">
                <a16:creationId xmlns:a16="http://schemas.microsoft.com/office/drawing/2014/main" id="{05FC10B5-7667-4E44-86F8-C2996F65DD7F}"/>
              </a:ext>
            </a:extLst>
          </p:cNvPr>
          <p:cNvSpPr>
            <a:spLocks noChangeAspect="1" noEditPoints="1"/>
          </p:cNvSpPr>
          <p:nvPr>
            <p:custDataLst>
              <p:tags r:id="rId3"/>
            </p:custDataLst>
          </p:nvPr>
        </p:nvSpPr>
        <p:spPr bwMode="auto">
          <a:xfrm>
            <a:off x="664168" y="3315169"/>
            <a:ext cx="447081" cy="447914"/>
          </a:xfrm>
          <a:custGeom>
            <a:avLst/>
            <a:gdLst>
              <a:gd name="T0" fmla="*/ 2431 w 5315"/>
              <a:gd name="T1" fmla="*/ 286 h 5315"/>
              <a:gd name="T2" fmla="*/ 1960 w 5315"/>
              <a:gd name="T3" fmla="*/ 379 h 5315"/>
              <a:gd name="T4" fmla="*/ 1507 w 5315"/>
              <a:gd name="T5" fmla="*/ 258 h 5315"/>
              <a:gd name="T6" fmla="*/ 1484 w 5315"/>
              <a:gd name="T7" fmla="*/ 645 h 5315"/>
              <a:gd name="T8" fmla="*/ 998 w 5315"/>
              <a:gd name="T9" fmla="*/ 676 h 5315"/>
              <a:gd name="T10" fmla="*/ 676 w 5315"/>
              <a:gd name="T11" fmla="*/ 997 h 5315"/>
              <a:gd name="T12" fmla="*/ 645 w 5315"/>
              <a:gd name="T13" fmla="*/ 1484 h 5315"/>
              <a:gd name="T14" fmla="*/ 258 w 5315"/>
              <a:gd name="T15" fmla="*/ 1507 h 5315"/>
              <a:gd name="T16" fmla="*/ 379 w 5315"/>
              <a:gd name="T17" fmla="*/ 1960 h 5315"/>
              <a:gd name="T18" fmla="*/ 348 w 5315"/>
              <a:gd name="T19" fmla="*/ 2343 h 5315"/>
              <a:gd name="T20" fmla="*/ 0 w 5315"/>
              <a:gd name="T21" fmla="*/ 2513 h 5315"/>
              <a:gd name="T22" fmla="*/ 286 w 5315"/>
              <a:gd name="T23" fmla="*/ 2884 h 5315"/>
              <a:gd name="T24" fmla="*/ 404 w 5315"/>
              <a:gd name="T25" fmla="*/ 3252 h 5315"/>
              <a:gd name="T26" fmla="*/ 147 w 5315"/>
              <a:gd name="T27" fmla="*/ 3540 h 5315"/>
              <a:gd name="T28" fmla="*/ 553 w 5315"/>
              <a:gd name="T29" fmla="*/ 3775 h 5315"/>
              <a:gd name="T30" fmla="*/ 820 w 5315"/>
              <a:gd name="T31" fmla="*/ 4174 h 5315"/>
              <a:gd name="T32" fmla="*/ 881 w 5315"/>
              <a:gd name="T33" fmla="*/ 4639 h 5315"/>
              <a:gd name="T34" fmla="*/ 1247 w 5315"/>
              <a:gd name="T35" fmla="*/ 4512 h 5315"/>
              <a:gd name="T36" fmla="*/ 1463 w 5315"/>
              <a:gd name="T37" fmla="*/ 4949 h 5315"/>
              <a:gd name="T38" fmla="*/ 1883 w 5315"/>
              <a:gd name="T39" fmla="*/ 5123 h 5315"/>
              <a:gd name="T40" fmla="*/ 2343 w 5315"/>
              <a:gd name="T41" fmla="*/ 4967 h 5315"/>
              <a:gd name="T42" fmla="*/ 2513 w 5315"/>
              <a:gd name="T43" fmla="*/ 5315 h 5315"/>
              <a:gd name="T44" fmla="*/ 2885 w 5315"/>
              <a:gd name="T45" fmla="*/ 5029 h 5315"/>
              <a:gd name="T46" fmla="*/ 3355 w 5315"/>
              <a:gd name="T47" fmla="*/ 4936 h 5315"/>
              <a:gd name="T48" fmla="*/ 3809 w 5315"/>
              <a:gd name="T49" fmla="*/ 5057 h 5315"/>
              <a:gd name="T50" fmla="*/ 3831 w 5315"/>
              <a:gd name="T51" fmla="*/ 4670 h 5315"/>
              <a:gd name="T52" fmla="*/ 4318 w 5315"/>
              <a:gd name="T53" fmla="*/ 4639 h 5315"/>
              <a:gd name="T54" fmla="*/ 4639 w 5315"/>
              <a:gd name="T55" fmla="*/ 4318 h 5315"/>
              <a:gd name="T56" fmla="*/ 4671 w 5315"/>
              <a:gd name="T57" fmla="*/ 3831 h 5315"/>
              <a:gd name="T58" fmla="*/ 5057 w 5315"/>
              <a:gd name="T59" fmla="*/ 3808 h 5315"/>
              <a:gd name="T60" fmla="*/ 4936 w 5315"/>
              <a:gd name="T61" fmla="*/ 3355 h 5315"/>
              <a:gd name="T62" fmla="*/ 5030 w 5315"/>
              <a:gd name="T63" fmla="*/ 2884 h 5315"/>
              <a:gd name="T64" fmla="*/ 5315 w 5315"/>
              <a:gd name="T65" fmla="*/ 2513 h 5315"/>
              <a:gd name="T66" fmla="*/ 4967 w 5315"/>
              <a:gd name="T67" fmla="*/ 2343 h 5315"/>
              <a:gd name="T68" fmla="*/ 5123 w 5315"/>
              <a:gd name="T69" fmla="*/ 1882 h 5315"/>
              <a:gd name="T70" fmla="*/ 4950 w 5315"/>
              <a:gd name="T71" fmla="*/ 1462 h 5315"/>
              <a:gd name="T72" fmla="*/ 4512 w 5315"/>
              <a:gd name="T73" fmla="*/ 1247 h 5315"/>
              <a:gd name="T74" fmla="*/ 4639 w 5315"/>
              <a:gd name="T75" fmla="*/ 881 h 5315"/>
              <a:gd name="T76" fmla="*/ 4174 w 5315"/>
              <a:gd name="T77" fmla="*/ 820 h 5315"/>
              <a:gd name="T78" fmla="*/ 3775 w 5315"/>
              <a:gd name="T79" fmla="*/ 554 h 5315"/>
              <a:gd name="T80" fmla="*/ 3541 w 5315"/>
              <a:gd name="T81" fmla="*/ 147 h 5315"/>
              <a:gd name="T82" fmla="*/ 3251 w 5315"/>
              <a:gd name="T83" fmla="*/ 404 h 5315"/>
              <a:gd name="T84" fmla="*/ 2885 w 5315"/>
              <a:gd name="T85" fmla="*/ 82 h 5315"/>
              <a:gd name="T86" fmla="*/ 2658 w 5315"/>
              <a:gd name="T87" fmla="*/ 674 h 5315"/>
              <a:gd name="T88" fmla="*/ 674 w 5315"/>
              <a:gd name="T89" fmla="*/ 2658 h 5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315" h="5315">
                <a:moveTo>
                  <a:pt x="2513" y="0"/>
                </a:moveTo>
                <a:cubicBezTo>
                  <a:pt x="2467" y="0"/>
                  <a:pt x="2431" y="37"/>
                  <a:pt x="2431" y="82"/>
                </a:cubicBezTo>
                <a:lnTo>
                  <a:pt x="2431" y="286"/>
                </a:lnTo>
                <a:cubicBezTo>
                  <a:pt x="2431" y="326"/>
                  <a:pt x="2343" y="348"/>
                  <a:pt x="2343" y="348"/>
                </a:cubicBezTo>
                <a:cubicBezTo>
                  <a:pt x="2248" y="361"/>
                  <a:pt x="2155" y="380"/>
                  <a:pt x="2064" y="404"/>
                </a:cubicBezTo>
                <a:cubicBezTo>
                  <a:pt x="2064" y="404"/>
                  <a:pt x="1975" y="416"/>
                  <a:pt x="1960" y="379"/>
                </a:cubicBezTo>
                <a:cubicBezTo>
                  <a:pt x="1944" y="342"/>
                  <a:pt x="1883" y="192"/>
                  <a:pt x="1883" y="192"/>
                </a:cubicBezTo>
                <a:cubicBezTo>
                  <a:pt x="1865" y="150"/>
                  <a:pt x="1817" y="129"/>
                  <a:pt x="1775" y="147"/>
                </a:cubicBezTo>
                <a:lnTo>
                  <a:pt x="1507" y="258"/>
                </a:lnTo>
                <a:cubicBezTo>
                  <a:pt x="1465" y="275"/>
                  <a:pt x="1445" y="324"/>
                  <a:pt x="1463" y="366"/>
                </a:cubicBezTo>
                <a:cubicBezTo>
                  <a:pt x="1463" y="366"/>
                  <a:pt x="1525" y="516"/>
                  <a:pt x="1541" y="553"/>
                </a:cubicBezTo>
                <a:cubicBezTo>
                  <a:pt x="1556" y="590"/>
                  <a:pt x="1484" y="645"/>
                  <a:pt x="1484" y="645"/>
                </a:cubicBezTo>
                <a:cubicBezTo>
                  <a:pt x="1401" y="693"/>
                  <a:pt x="1322" y="745"/>
                  <a:pt x="1247" y="803"/>
                </a:cubicBezTo>
                <a:cubicBezTo>
                  <a:pt x="1247" y="803"/>
                  <a:pt x="1170" y="848"/>
                  <a:pt x="1141" y="820"/>
                </a:cubicBezTo>
                <a:cubicBezTo>
                  <a:pt x="1113" y="791"/>
                  <a:pt x="998" y="676"/>
                  <a:pt x="998" y="676"/>
                </a:cubicBezTo>
                <a:cubicBezTo>
                  <a:pt x="965" y="644"/>
                  <a:pt x="913" y="644"/>
                  <a:pt x="881" y="676"/>
                </a:cubicBezTo>
                <a:lnTo>
                  <a:pt x="676" y="881"/>
                </a:lnTo>
                <a:cubicBezTo>
                  <a:pt x="644" y="913"/>
                  <a:pt x="644" y="965"/>
                  <a:pt x="676" y="997"/>
                </a:cubicBezTo>
                <a:cubicBezTo>
                  <a:pt x="676" y="997"/>
                  <a:pt x="792" y="1113"/>
                  <a:pt x="820" y="1141"/>
                </a:cubicBezTo>
                <a:cubicBezTo>
                  <a:pt x="848" y="1170"/>
                  <a:pt x="803" y="1247"/>
                  <a:pt x="803" y="1247"/>
                </a:cubicBezTo>
                <a:cubicBezTo>
                  <a:pt x="745" y="1322"/>
                  <a:pt x="693" y="1401"/>
                  <a:pt x="645" y="1484"/>
                </a:cubicBezTo>
                <a:cubicBezTo>
                  <a:pt x="645" y="1484"/>
                  <a:pt x="590" y="1555"/>
                  <a:pt x="553" y="1540"/>
                </a:cubicBezTo>
                <a:cubicBezTo>
                  <a:pt x="516" y="1524"/>
                  <a:pt x="366" y="1462"/>
                  <a:pt x="366" y="1462"/>
                </a:cubicBezTo>
                <a:cubicBezTo>
                  <a:pt x="324" y="1445"/>
                  <a:pt x="275" y="1465"/>
                  <a:pt x="258" y="1507"/>
                </a:cubicBezTo>
                <a:lnTo>
                  <a:pt x="147" y="1775"/>
                </a:lnTo>
                <a:cubicBezTo>
                  <a:pt x="130" y="1816"/>
                  <a:pt x="150" y="1864"/>
                  <a:pt x="192" y="1882"/>
                </a:cubicBezTo>
                <a:cubicBezTo>
                  <a:pt x="192" y="1882"/>
                  <a:pt x="342" y="1944"/>
                  <a:pt x="379" y="1960"/>
                </a:cubicBezTo>
                <a:cubicBezTo>
                  <a:pt x="416" y="1975"/>
                  <a:pt x="404" y="2064"/>
                  <a:pt x="404" y="2064"/>
                </a:cubicBezTo>
                <a:cubicBezTo>
                  <a:pt x="380" y="2155"/>
                  <a:pt x="362" y="2248"/>
                  <a:pt x="349" y="2343"/>
                </a:cubicBezTo>
                <a:lnTo>
                  <a:pt x="348" y="2343"/>
                </a:lnTo>
                <a:cubicBezTo>
                  <a:pt x="348" y="2343"/>
                  <a:pt x="326" y="2431"/>
                  <a:pt x="286" y="2431"/>
                </a:cubicBezTo>
                <a:lnTo>
                  <a:pt x="83" y="2431"/>
                </a:lnTo>
                <a:cubicBezTo>
                  <a:pt x="37" y="2431"/>
                  <a:pt x="0" y="2467"/>
                  <a:pt x="0" y="2513"/>
                </a:cubicBezTo>
                <a:lnTo>
                  <a:pt x="0" y="2802"/>
                </a:lnTo>
                <a:cubicBezTo>
                  <a:pt x="0" y="2848"/>
                  <a:pt x="37" y="2884"/>
                  <a:pt x="83" y="2884"/>
                </a:cubicBezTo>
                <a:lnTo>
                  <a:pt x="286" y="2884"/>
                </a:lnTo>
                <a:cubicBezTo>
                  <a:pt x="326" y="2884"/>
                  <a:pt x="348" y="2972"/>
                  <a:pt x="348" y="2972"/>
                </a:cubicBezTo>
                <a:lnTo>
                  <a:pt x="349" y="2972"/>
                </a:lnTo>
                <a:cubicBezTo>
                  <a:pt x="362" y="3067"/>
                  <a:pt x="380" y="3161"/>
                  <a:pt x="404" y="3252"/>
                </a:cubicBezTo>
                <a:cubicBezTo>
                  <a:pt x="405" y="3255"/>
                  <a:pt x="416" y="3340"/>
                  <a:pt x="380" y="3355"/>
                </a:cubicBezTo>
                <a:cubicBezTo>
                  <a:pt x="343" y="3371"/>
                  <a:pt x="192" y="3433"/>
                  <a:pt x="192" y="3433"/>
                </a:cubicBezTo>
                <a:cubicBezTo>
                  <a:pt x="150" y="3451"/>
                  <a:pt x="130" y="3498"/>
                  <a:pt x="147" y="3540"/>
                </a:cubicBezTo>
                <a:lnTo>
                  <a:pt x="258" y="3808"/>
                </a:lnTo>
                <a:cubicBezTo>
                  <a:pt x="275" y="3850"/>
                  <a:pt x="324" y="3870"/>
                  <a:pt x="366" y="3853"/>
                </a:cubicBezTo>
                <a:cubicBezTo>
                  <a:pt x="366" y="3853"/>
                  <a:pt x="516" y="3791"/>
                  <a:pt x="553" y="3775"/>
                </a:cubicBezTo>
                <a:cubicBezTo>
                  <a:pt x="590" y="3760"/>
                  <a:pt x="645" y="3831"/>
                  <a:pt x="645" y="3831"/>
                </a:cubicBezTo>
                <a:cubicBezTo>
                  <a:pt x="693" y="3914"/>
                  <a:pt x="745" y="3993"/>
                  <a:pt x="803" y="4068"/>
                </a:cubicBezTo>
                <a:cubicBezTo>
                  <a:pt x="803" y="4068"/>
                  <a:pt x="849" y="4145"/>
                  <a:pt x="820" y="4174"/>
                </a:cubicBezTo>
                <a:cubicBezTo>
                  <a:pt x="792" y="4202"/>
                  <a:pt x="676" y="4318"/>
                  <a:pt x="676" y="4318"/>
                </a:cubicBezTo>
                <a:cubicBezTo>
                  <a:pt x="644" y="4350"/>
                  <a:pt x="644" y="4402"/>
                  <a:pt x="676" y="4434"/>
                </a:cubicBezTo>
                <a:lnTo>
                  <a:pt x="881" y="4639"/>
                </a:lnTo>
                <a:cubicBezTo>
                  <a:pt x="913" y="4671"/>
                  <a:pt x="965" y="4671"/>
                  <a:pt x="998" y="4639"/>
                </a:cubicBezTo>
                <a:cubicBezTo>
                  <a:pt x="998" y="4639"/>
                  <a:pt x="1113" y="4524"/>
                  <a:pt x="1141" y="4495"/>
                </a:cubicBezTo>
                <a:cubicBezTo>
                  <a:pt x="1169" y="4467"/>
                  <a:pt x="1247" y="4512"/>
                  <a:pt x="1247" y="4512"/>
                </a:cubicBezTo>
                <a:cubicBezTo>
                  <a:pt x="1322" y="4570"/>
                  <a:pt x="1401" y="4622"/>
                  <a:pt x="1484" y="4670"/>
                </a:cubicBezTo>
                <a:cubicBezTo>
                  <a:pt x="1484" y="4670"/>
                  <a:pt x="1556" y="4725"/>
                  <a:pt x="1541" y="4762"/>
                </a:cubicBezTo>
                <a:cubicBezTo>
                  <a:pt x="1525" y="4799"/>
                  <a:pt x="1463" y="4949"/>
                  <a:pt x="1463" y="4949"/>
                </a:cubicBezTo>
                <a:cubicBezTo>
                  <a:pt x="1445" y="4991"/>
                  <a:pt x="1465" y="5040"/>
                  <a:pt x="1507" y="5057"/>
                </a:cubicBezTo>
                <a:lnTo>
                  <a:pt x="1775" y="5168"/>
                </a:lnTo>
                <a:cubicBezTo>
                  <a:pt x="1817" y="5186"/>
                  <a:pt x="1865" y="5165"/>
                  <a:pt x="1883" y="5123"/>
                </a:cubicBezTo>
                <a:cubicBezTo>
                  <a:pt x="1883" y="5123"/>
                  <a:pt x="1944" y="4973"/>
                  <a:pt x="1960" y="4936"/>
                </a:cubicBezTo>
                <a:cubicBezTo>
                  <a:pt x="1975" y="4899"/>
                  <a:pt x="2064" y="4911"/>
                  <a:pt x="2064" y="4911"/>
                </a:cubicBezTo>
                <a:cubicBezTo>
                  <a:pt x="2155" y="4935"/>
                  <a:pt x="2248" y="4954"/>
                  <a:pt x="2343" y="4967"/>
                </a:cubicBezTo>
                <a:cubicBezTo>
                  <a:pt x="2343" y="4967"/>
                  <a:pt x="2431" y="4989"/>
                  <a:pt x="2431" y="5029"/>
                </a:cubicBezTo>
                <a:lnTo>
                  <a:pt x="2431" y="5233"/>
                </a:lnTo>
                <a:cubicBezTo>
                  <a:pt x="2431" y="5278"/>
                  <a:pt x="2467" y="5315"/>
                  <a:pt x="2513" y="5315"/>
                </a:cubicBezTo>
                <a:lnTo>
                  <a:pt x="2803" y="5315"/>
                </a:lnTo>
                <a:cubicBezTo>
                  <a:pt x="2848" y="5315"/>
                  <a:pt x="2885" y="5278"/>
                  <a:pt x="2885" y="5233"/>
                </a:cubicBezTo>
                <a:cubicBezTo>
                  <a:pt x="2885" y="5233"/>
                  <a:pt x="2885" y="5069"/>
                  <a:pt x="2885" y="5029"/>
                </a:cubicBezTo>
                <a:cubicBezTo>
                  <a:pt x="2885" y="4989"/>
                  <a:pt x="2972" y="4967"/>
                  <a:pt x="2972" y="4967"/>
                </a:cubicBezTo>
                <a:cubicBezTo>
                  <a:pt x="3067" y="4954"/>
                  <a:pt x="3160" y="4935"/>
                  <a:pt x="3251" y="4911"/>
                </a:cubicBezTo>
                <a:cubicBezTo>
                  <a:pt x="3251" y="4911"/>
                  <a:pt x="3340" y="4899"/>
                  <a:pt x="3355" y="4936"/>
                </a:cubicBezTo>
                <a:cubicBezTo>
                  <a:pt x="3371" y="4973"/>
                  <a:pt x="3434" y="5123"/>
                  <a:pt x="3434" y="5123"/>
                </a:cubicBezTo>
                <a:cubicBezTo>
                  <a:pt x="3451" y="5165"/>
                  <a:pt x="3499" y="5186"/>
                  <a:pt x="3541" y="5168"/>
                </a:cubicBezTo>
                <a:lnTo>
                  <a:pt x="3809" y="5057"/>
                </a:lnTo>
                <a:cubicBezTo>
                  <a:pt x="3851" y="5040"/>
                  <a:pt x="3870" y="4991"/>
                  <a:pt x="3853" y="4949"/>
                </a:cubicBezTo>
                <a:cubicBezTo>
                  <a:pt x="3853" y="4949"/>
                  <a:pt x="3791" y="4799"/>
                  <a:pt x="3775" y="4762"/>
                </a:cubicBezTo>
                <a:cubicBezTo>
                  <a:pt x="3760" y="4725"/>
                  <a:pt x="3831" y="4670"/>
                  <a:pt x="3831" y="4670"/>
                </a:cubicBezTo>
                <a:cubicBezTo>
                  <a:pt x="3914" y="4622"/>
                  <a:pt x="3993" y="4570"/>
                  <a:pt x="4068" y="4512"/>
                </a:cubicBezTo>
                <a:cubicBezTo>
                  <a:pt x="4068" y="4512"/>
                  <a:pt x="4146" y="4467"/>
                  <a:pt x="4174" y="4495"/>
                </a:cubicBezTo>
                <a:cubicBezTo>
                  <a:pt x="4203" y="4524"/>
                  <a:pt x="4318" y="4639"/>
                  <a:pt x="4318" y="4639"/>
                </a:cubicBezTo>
                <a:cubicBezTo>
                  <a:pt x="4350" y="4671"/>
                  <a:pt x="4402" y="4671"/>
                  <a:pt x="4434" y="4639"/>
                </a:cubicBezTo>
                <a:lnTo>
                  <a:pt x="4639" y="4434"/>
                </a:lnTo>
                <a:cubicBezTo>
                  <a:pt x="4671" y="4402"/>
                  <a:pt x="4671" y="4350"/>
                  <a:pt x="4639" y="4318"/>
                </a:cubicBezTo>
                <a:cubicBezTo>
                  <a:pt x="4639" y="4318"/>
                  <a:pt x="4524" y="4202"/>
                  <a:pt x="4495" y="4174"/>
                </a:cubicBezTo>
                <a:cubicBezTo>
                  <a:pt x="4467" y="4145"/>
                  <a:pt x="4512" y="4068"/>
                  <a:pt x="4512" y="4068"/>
                </a:cubicBezTo>
                <a:cubicBezTo>
                  <a:pt x="4570" y="3993"/>
                  <a:pt x="4623" y="3914"/>
                  <a:pt x="4671" y="3831"/>
                </a:cubicBezTo>
                <a:cubicBezTo>
                  <a:pt x="4671" y="3831"/>
                  <a:pt x="4725" y="3759"/>
                  <a:pt x="4762" y="3774"/>
                </a:cubicBezTo>
                <a:cubicBezTo>
                  <a:pt x="4799" y="3790"/>
                  <a:pt x="4950" y="3853"/>
                  <a:pt x="4950" y="3853"/>
                </a:cubicBezTo>
                <a:cubicBezTo>
                  <a:pt x="4992" y="3870"/>
                  <a:pt x="5040" y="3850"/>
                  <a:pt x="5057" y="3808"/>
                </a:cubicBezTo>
                <a:lnTo>
                  <a:pt x="5168" y="3540"/>
                </a:lnTo>
                <a:cubicBezTo>
                  <a:pt x="5186" y="3498"/>
                  <a:pt x="5165" y="3451"/>
                  <a:pt x="5123" y="3433"/>
                </a:cubicBezTo>
                <a:cubicBezTo>
                  <a:pt x="5123" y="3433"/>
                  <a:pt x="4973" y="3371"/>
                  <a:pt x="4936" y="3355"/>
                </a:cubicBezTo>
                <a:cubicBezTo>
                  <a:pt x="4899" y="3340"/>
                  <a:pt x="4911" y="3251"/>
                  <a:pt x="4911" y="3251"/>
                </a:cubicBezTo>
                <a:cubicBezTo>
                  <a:pt x="4935" y="3160"/>
                  <a:pt x="4954" y="3067"/>
                  <a:pt x="4967" y="2972"/>
                </a:cubicBezTo>
                <a:cubicBezTo>
                  <a:pt x="4967" y="2972"/>
                  <a:pt x="4990" y="2884"/>
                  <a:pt x="5030" y="2884"/>
                </a:cubicBezTo>
                <a:lnTo>
                  <a:pt x="5233" y="2884"/>
                </a:lnTo>
                <a:cubicBezTo>
                  <a:pt x="5278" y="2884"/>
                  <a:pt x="5315" y="2848"/>
                  <a:pt x="5315" y="2802"/>
                </a:cubicBezTo>
                <a:lnTo>
                  <a:pt x="5315" y="2513"/>
                </a:lnTo>
                <a:cubicBezTo>
                  <a:pt x="5315" y="2467"/>
                  <a:pt x="5278" y="2430"/>
                  <a:pt x="5233" y="2430"/>
                </a:cubicBezTo>
                <a:lnTo>
                  <a:pt x="5030" y="2430"/>
                </a:lnTo>
                <a:cubicBezTo>
                  <a:pt x="4989" y="2430"/>
                  <a:pt x="4967" y="2343"/>
                  <a:pt x="4967" y="2343"/>
                </a:cubicBezTo>
                <a:cubicBezTo>
                  <a:pt x="4954" y="2248"/>
                  <a:pt x="4935" y="2155"/>
                  <a:pt x="4911" y="2064"/>
                </a:cubicBezTo>
                <a:cubicBezTo>
                  <a:pt x="4911" y="2064"/>
                  <a:pt x="4899" y="1975"/>
                  <a:pt x="4936" y="1960"/>
                </a:cubicBezTo>
                <a:cubicBezTo>
                  <a:pt x="4973" y="1944"/>
                  <a:pt x="5123" y="1882"/>
                  <a:pt x="5123" y="1882"/>
                </a:cubicBezTo>
                <a:cubicBezTo>
                  <a:pt x="5165" y="1864"/>
                  <a:pt x="5186" y="1816"/>
                  <a:pt x="5168" y="1774"/>
                </a:cubicBezTo>
                <a:lnTo>
                  <a:pt x="5057" y="1507"/>
                </a:lnTo>
                <a:cubicBezTo>
                  <a:pt x="5040" y="1465"/>
                  <a:pt x="4992" y="1445"/>
                  <a:pt x="4950" y="1462"/>
                </a:cubicBezTo>
                <a:cubicBezTo>
                  <a:pt x="4950" y="1462"/>
                  <a:pt x="4799" y="1524"/>
                  <a:pt x="4762" y="1540"/>
                </a:cubicBezTo>
                <a:cubicBezTo>
                  <a:pt x="4725" y="1555"/>
                  <a:pt x="4671" y="1484"/>
                  <a:pt x="4671" y="1484"/>
                </a:cubicBezTo>
                <a:cubicBezTo>
                  <a:pt x="4623" y="1401"/>
                  <a:pt x="4570" y="1322"/>
                  <a:pt x="4512" y="1247"/>
                </a:cubicBezTo>
                <a:cubicBezTo>
                  <a:pt x="4512" y="1247"/>
                  <a:pt x="4467" y="1169"/>
                  <a:pt x="4495" y="1141"/>
                </a:cubicBezTo>
                <a:cubicBezTo>
                  <a:pt x="4524" y="1113"/>
                  <a:pt x="4639" y="997"/>
                  <a:pt x="4639" y="997"/>
                </a:cubicBezTo>
                <a:cubicBezTo>
                  <a:pt x="4671" y="965"/>
                  <a:pt x="4671" y="913"/>
                  <a:pt x="4639" y="881"/>
                </a:cubicBezTo>
                <a:lnTo>
                  <a:pt x="4435" y="677"/>
                </a:lnTo>
                <a:cubicBezTo>
                  <a:pt x="4402" y="644"/>
                  <a:pt x="4350" y="644"/>
                  <a:pt x="4318" y="677"/>
                </a:cubicBezTo>
                <a:cubicBezTo>
                  <a:pt x="4318" y="677"/>
                  <a:pt x="4203" y="792"/>
                  <a:pt x="4174" y="820"/>
                </a:cubicBezTo>
                <a:cubicBezTo>
                  <a:pt x="4146" y="849"/>
                  <a:pt x="4068" y="803"/>
                  <a:pt x="4068" y="803"/>
                </a:cubicBezTo>
                <a:cubicBezTo>
                  <a:pt x="3993" y="746"/>
                  <a:pt x="3914" y="693"/>
                  <a:pt x="3832" y="645"/>
                </a:cubicBezTo>
                <a:cubicBezTo>
                  <a:pt x="3832" y="645"/>
                  <a:pt x="3760" y="591"/>
                  <a:pt x="3775" y="554"/>
                </a:cubicBezTo>
                <a:cubicBezTo>
                  <a:pt x="3791" y="516"/>
                  <a:pt x="3853" y="366"/>
                  <a:pt x="3853" y="366"/>
                </a:cubicBezTo>
                <a:cubicBezTo>
                  <a:pt x="3870" y="324"/>
                  <a:pt x="3851" y="276"/>
                  <a:pt x="3809" y="258"/>
                </a:cubicBezTo>
                <a:lnTo>
                  <a:pt x="3541" y="147"/>
                </a:lnTo>
                <a:cubicBezTo>
                  <a:pt x="3499" y="130"/>
                  <a:pt x="3451" y="150"/>
                  <a:pt x="3434" y="192"/>
                </a:cubicBezTo>
                <a:cubicBezTo>
                  <a:pt x="3434" y="192"/>
                  <a:pt x="3371" y="342"/>
                  <a:pt x="3355" y="379"/>
                </a:cubicBezTo>
                <a:cubicBezTo>
                  <a:pt x="3340" y="416"/>
                  <a:pt x="3251" y="404"/>
                  <a:pt x="3251" y="404"/>
                </a:cubicBezTo>
                <a:cubicBezTo>
                  <a:pt x="3160" y="380"/>
                  <a:pt x="3067" y="361"/>
                  <a:pt x="2972" y="349"/>
                </a:cubicBezTo>
                <a:cubicBezTo>
                  <a:pt x="2972" y="349"/>
                  <a:pt x="2885" y="326"/>
                  <a:pt x="2885" y="286"/>
                </a:cubicBezTo>
                <a:lnTo>
                  <a:pt x="2885" y="82"/>
                </a:lnTo>
                <a:cubicBezTo>
                  <a:pt x="2885" y="37"/>
                  <a:pt x="2848" y="0"/>
                  <a:pt x="2802" y="0"/>
                </a:cubicBezTo>
                <a:lnTo>
                  <a:pt x="2513" y="0"/>
                </a:lnTo>
                <a:close/>
                <a:moveTo>
                  <a:pt x="2658" y="674"/>
                </a:moveTo>
                <a:cubicBezTo>
                  <a:pt x="3753" y="674"/>
                  <a:pt x="4641" y="1562"/>
                  <a:pt x="4641" y="2658"/>
                </a:cubicBezTo>
                <a:cubicBezTo>
                  <a:pt x="4641" y="3753"/>
                  <a:pt x="3753" y="4641"/>
                  <a:pt x="2658" y="4641"/>
                </a:cubicBezTo>
                <a:cubicBezTo>
                  <a:pt x="1562" y="4641"/>
                  <a:pt x="674" y="3753"/>
                  <a:pt x="674" y="2658"/>
                </a:cubicBezTo>
                <a:cubicBezTo>
                  <a:pt x="674" y="1562"/>
                  <a:pt x="1562" y="674"/>
                  <a:pt x="2658" y="674"/>
                </a:cubicBezTo>
                <a:close/>
              </a:path>
            </a:pathLst>
          </a:custGeom>
          <a:solidFill>
            <a:schemeClr val="bg1"/>
          </a:solidFill>
          <a:ln w="0">
            <a:noFill/>
            <a:prstDash val="solid"/>
            <a:round/>
            <a:headEnd/>
            <a:tailEnd/>
          </a:ln>
        </p:spPr>
        <p:txBody>
          <a:bodyPr vert="horz" wrap="square" lIns="68580" tIns="34290" rIns="68580" bIns="34290" numCol="1" anchor="t" anchorCtr="0" compatLnSpc="1">
            <a:prstTxWarp prst="textNoShape">
              <a:avLst/>
            </a:prstTxWarp>
          </a:bodyPr>
          <a:lstStyle/>
          <a:p>
            <a:pPr>
              <a:defRPr/>
            </a:pPr>
            <a:endParaRPr lang="en-US" dirty="0">
              <a:solidFill>
                <a:prstClr val="black"/>
              </a:solidFill>
            </a:endParaRPr>
          </a:p>
        </p:txBody>
      </p:sp>
      <p:grpSp>
        <p:nvGrpSpPr>
          <p:cNvPr id="6" name="Work3">
            <a:extLst>
              <a:ext uri="{FF2B5EF4-FFF2-40B4-BE49-F238E27FC236}">
                <a16:creationId xmlns:a16="http://schemas.microsoft.com/office/drawing/2014/main" id="{7781C0F8-C7B6-43AC-9E4C-BAA8DAF6C964}"/>
              </a:ext>
            </a:extLst>
          </p:cNvPr>
          <p:cNvGrpSpPr>
            <a:grpSpLocks noChangeAspect="1"/>
          </p:cNvGrpSpPr>
          <p:nvPr>
            <p:custDataLst>
              <p:tags r:id="rId4"/>
            </p:custDataLst>
          </p:nvPr>
        </p:nvGrpSpPr>
        <p:grpSpPr bwMode="auto">
          <a:xfrm>
            <a:off x="660803" y="2536849"/>
            <a:ext cx="580148" cy="407194"/>
            <a:chOff x="2665" y="1893"/>
            <a:chExt cx="3777" cy="2651"/>
          </a:xfrm>
          <a:solidFill>
            <a:schemeClr val="bg1"/>
          </a:solidFill>
        </p:grpSpPr>
        <p:sp>
          <p:nvSpPr>
            <p:cNvPr id="7" name="Freeform 96">
              <a:extLst>
                <a:ext uri="{FF2B5EF4-FFF2-40B4-BE49-F238E27FC236}">
                  <a16:creationId xmlns:a16="http://schemas.microsoft.com/office/drawing/2014/main" id="{A6013366-34AF-4BBE-8377-B182D37F69D5}"/>
                </a:ext>
              </a:extLst>
            </p:cNvPr>
            <p:cNvSpPr>
              <a:spLocks noEditPoints="1"/>
            </p:cNvSpPr>
            <p:nvPr/>
          </p:nvSpPr>
          <p:spPr bwMode="auto">
            <a:xfrm>
              <a:off x="2665" y="1893"/>
              <a:ext cx="3777" cy="2651"/>
            </a:xfrm>
            <a:custGeom>
              <a:avLst/>
              <a:gdLst>
                <a:gd name="T0" fmla="*/ 2850 w 8062"/>
                <a:gd name="T1" fmla="*/ 283 h 5649"/>
                <a:gd name="T2" fmla="*/ 3136 w 8062"/>
                <a:gd name="T3" fmla="*/ 938 h 5649"/>
                <a:gd name="T4" fmla="*/ 3296 w 8062"/>
                <a:gd name="T5" fmla="*/ 1038 h 5649"/>
                <a:gd name="T6" fmla="*/ 3539 w 8062"/>
                <a:gd name="T7" fmla="*/ 1876 h 5649"/>
                <a:gd name="T8" fmla="*/ 3530 w 8062"/>
                <a:gd name="T9" fmla="*/ 2488 h 5649"/>
                <a:gd name="T10" fmla="*/ 3217 w 8062"/>
                <a:gd name="T11" fmla="*/ 3168 h 5649"/>
                <a:gd name="T12" fmla="*/ 2397 w 8062"/>
                <a:gd name="T13" fmla="*/ 3633 h 5649"/>
                <a:gd name="T14" fmla="*/ 1043 w 8062"/>
                <a:gd name="T15" fmla="*/ 3878 h 5649"/>
                <a:gd name="T16" fmla="*/ 527 w 8062"/>
                <a:gd name="T17" fmla="*/ 4535 h 5649"/>
                <a:gd name="T18" fmla="*/ 301 w 8062"/>
                <a:gd name="T19" fmla="*/ 4912 h 5649"/>
                <a:gd name="T20" fmla="*/ 8062 w 8062"/>
                <a:gd name="T21" fmla="*/ 5649 h 5649"/>
                <a:gd name="T22" fmla="*/ 6579 w 8062"/>
                <a:gd name="T23" fmla="*/ 4828 h 5649"/>
                <a:gd name="T24" fmla="*/ 6097 w 8062"/>
                <a:gd name="T25" fmla="*/ 5010 h 5649"/>
                <a:gd name="T26" fmla="*/ 5982 w 8062"/>
                <a:gd name="T27" fmla="*/ 5207 h 5649"/>
                <a:gd name="T28" fmla="*/ 5753 w 8062"/>
                <a:gd name="T29" fmla="*/ 5153 h 5649"/>
                <a:gd name="T30" fmla="*/ 5749 w 8062"/>
                <a:gd name="T31" fmla="*/ 4196 h 5649"/>
                <a:gd name="T32" fmla="*/ 5767 w 8062"/>
                <a:gd name="T33" fmla="*/ 3233 h 5649"/>
                <a:gd name="T34" fmla="*/ 5840 w 8062"/>
                <a:gd name="T35" fmla="*/ 2054 h 5649"/>
                <a:gd name="T36" fmla="*/ 5779 w 8062"/>
                <a:gd name="T37" fmla="*/ 1703 h 5649"/>
                <a:gd name="T38" fmla="*/ 5437 w 8062"/>
                <a:gd name="T39" fmla="*/ 836 h 5649"/>
                <a:gd name="T40" fmla="*/ 3901 w 8062"/>
                <a:gd name="T41" fmla="*/ 694 h 5649"/>
                <a:gd name="T42" fmla="*/ 3615 w 8062"/>
                <a:gd name="T43" fmla="*/ 395 h 5649"/>
                <a:gd name="T44" fmla="*/ 3310 w 8062"/>
                <a:gd name="T45" fmla="*/ 0 h 5649"/>
                <a:gd name="T46" fmla="*/ 5232 w 8062"/>
                <a:gd name="T47" fmla="*/ 1168 h 5649"/>
                <a:gd name="T48" fmla="*/ 5368 w 8062"/>
                <a:gd name="T49" fmla="*/ 1472 h 5649"/>
                <a:gd name="T50" fmla="*/ 5467 w 8062"/>
                <a:gd name="T51" fmla="*/ 1747 h 5649"/>
                <a:gd name="T52" fmla="*/ 5336 w 8062"/>
                <a:gd name="T53" fmla="*/ 1740 h 5649"/>
                <a:gd name="T54" fmla="*/ 5147 w 8062"/>
                <a:gd name="T55" fmla="*/ 1452 h 5649"/>
                <a:gd name="T56" fmla="*/ 4914 w 8062"/>
                <a:gd name="T57" fmla="*/ 1130 h 5649"/>
                <a:gd name="T58" fmla="*/ 4222 w 8062"/>
                <a:gd name="T59" fmla="*/ 1975 h 5649"/>
                <a:gd name="T60" fmla="*/ 4125 w 8062"/>
                <a:gd name="T61" fmla="*/ 2342 h 5649"/>
                <a:gd name="T62" fmla="*/ 3848 w 8062"/>
                <a:gd name="T63" fmla="*/ 2713 h 5649"/>
                <a:gd name="T64" fmla="*/ 3860 w 8062"/>
                <a:gd name="T65" fmla="*/ 2574 h 5649"/>
                <a:gd name="T66" fmla="*/ 4008 w 8062"/>
                <a:gd name="T67" fmla="*/ 1954 h 5649"/>
                <a:gd name="T68" fmla="*/ 4868 w 8062"/>
                <a:gd name="T69" fmla="*/ 3083 h 5649"/>
                <a:gd name="T70" fmla="*/ 4914 w 8062"/>
                <a:gd name="T71" fmla="*/ 3718 h 5649"/>
                <a:gd name="T72" fmla="*/ 5094 w 8062"/>
                <a:gd name="T73" fmla="*/ 4404 h 5649"/>
                <a:gd name="T74" fmla="*/ 5251 w 8062"/>
                <a:gd name="T75" fmla="*/ 4870 h 5649"/>
                <a:gd name="T76" fmla="*/ 5100 w 8062"/>
                <a:gd name="T77" fmla="*/ 5237 h 5649"/>
                <a:gd name="T78" fmla="*/ 4903 w 8062"/>
                <a:gd name="T79" fmla="*/ 5412 h 5649"/>
                <a:gd name="T80" fmla="*/ 4305 w 8062"/>
                <a:gd name="T81" fmla="*/ 5387 h 5649"/>
                <a:gd name="T82" fmla="*/ 4241 w 8062"/>
                <a:gd name="T83" fmla="*/ 5176 h 5649"/>
                <a:gd name="T84" fmla="*/ 4440 w 8062"/>
                <a:gd name="T85" fmla="*/ 4865 h 5649"/>
                <a:gd name="T86" fmla="*/ 4104 w 8062"/>
                <a:gd name="T87" fmla="*/ 3677 h 5649"/>
                <a:gd name="T88" fmla="*/ 4268 w 8062"/>
                <a:gd name="T89" fmla="*/ 3474 h 5649"/>
                <a:gd name="T90" fmla="*/ 4586 w 8062"/>
                <a:gd name="T91" fmla="*/ 3133 h 5649"/>
                <a:gd name="T92" fmla="*/ 4783 w 8062"/>
                <a:gd name="T93" fmla="*/ 2999 h 5649"/>
                <a:gd name="T94" fmla="*/ 3461 w 8062"/>
                <a:gd name="T95" fmla="*/ 3744 h 5649"/>
                <a:gd name="T96" fmla="*/ 3683 w 8062"/>
                <a:gd name="T97" fmla="*/ 4600 h 5649"/>
                <a:gd name="T98" fmla="*/ 3901 w 8062"/>
                <a:gd name="T99" fmla="*/ 4827 h 5649"/>
                <a:gd name="T100" fmla="*/ 3949 w 8062"/>
                <a:gd name="T101" fmla="*/ 5115 h 5649"/>
                <a:gd name="T102" fmla="*/ 3785 w 8062"/>
                <a:gd name="T103" fmla="*/ 5301 h 5649"/>
                <a:gd name="T104" fmla="*/ 2935 w 8062"/>
                <a:gd name="T105" fmla="*/ 5351 h 5649"/>
                <a:gd name="T106" fmla="*/ 2393 w 8062"/>
                <a:gd name="T107" fmla="*/ 5040 h 5649"/>
                <a:gd name="T108" fmla="*/ 2160 w 8062"/>
                <a:gd name="T109" fmla="*/ 4685 h 5649"/>
                <a:gd name="T110" fmla="*/ 1782 w 8062"/>
                <a:gd name="T111" fmla="*/ 4102 h 5649"/>
                <a:gd name="T112" fmla="*/ 2536 w 8062"/>
                <a:gd name="T113" fmla="*/ 3804 h 5649"/>
                <a:gd name="T114" fmla="*/ 2850 w 8062"/>
                <a:gd name="T115" fmla="*/ 3539 h 5649"/>
                <a:gd name="T116" fmla="*/ 3116 w 8062"/>
                <a:gd name="T117" fmla="*/ 3398 h 5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062" h="5649">
                  <a:moveTo>
                    <a:pt x="3310" y="0"/>
                  </a:moveTo>
                  <a:cubicBezTo>
                    <a:pt x="3302" y="0"/>
                    <a:pt x="3293" y="1"/>
                    <a:pt x="3285" y="2"/>
                  </a:cubicBezTo>
                  <a:cubicBezTo>
                    <a:pt x="3221" y="11"/>
                    <a:pt x="3157" y="27"/>
                    <a:pt x="3096" y="47"/>
                  </a:cubicBezTo>
                  <a:cubicBezTo>
                    <a:pt x="3039" y="66"/>
                    <a:pt x="2986" y="96"/>
                    <a:pt x="2940" y="135"/>
                  </a:cubicBezTo>
                  <a:cubicBezTo>
                    <a:pt x="2894" y="174"/>
                    <a:pt x="2865" y="226"/>
                    <a:pt x="2850" y="283"/>
                  </a:cubicBezTo>
                  <a:cubicBezTo>
                    <a:pt x="2838" y="334"/>
                    <a:pt x="2838" y="386"/>
                    <a:pt x="2850" y="437"/>
                  </a:cubicBezTo>
                  <a:cubicBezTo>
                    <a:pt x="2863" y="483"/>
                    <a:pt x="2889" y="525"/>
                    <a:pt x="2926" y="556"/>
                  </a:cubicBezTo>
                  <a:cubicBezTo>
                    <a:pt x="2946" y="572"/>
                    <a:pt x="2960" y="592"/>
                    <a:pt x="2967" y="617"/>
                  </a:cubicBezTo>
                  <a:cubicBezTo>
                    <a:pt x="2977" y="651"/>
                    <a:pt x="2988" y="684"/>
                    <a:pt x="2997" y="716"/>
                  </a:cubicBezTo>
                  <a:cubicBezTo>
                    <a:pt x="3020" y="802"/>
                    <a:pt x="3067" y="880"/>
                    <a:pt x="3136" y="938"/>
                  </a:cubicBezTo>
                  <a:cubicBezTo>
                    <a:pt x="3166" y="965"/>
                    <a:pt x="3207" y="974"/>
                    <a:pt x="3246" y="965"/>
                  </a:cubicBezTo>
                  <a:cubicBezTo>
                    <a:pt x="3249" y="963"/>
                    <a:pt x="3253" y="963"/>
                    <a:pt x="3257" y="963"/>
                  </a:cubicBezTo>
                  <a:cubicBezTo>
                    <a:pt x="3269" y="963"/>
                    <a:pt x="3281" y="968"/>
                    <a:pt x="3288" y="979"/>
                  </a:cubicBezTo>
                  <a:cubicBezTo>
                    <a:pt x="3295" y="989"/>
                    <a:pt x="3300" y="1002"/>
                    <a:pt x="3300" y="1014"/>
                  </a:cubicBezTo>
                  <a:cubicBezTo>
                    <a:pt x="3300" y="1023"/>
                    <a:pt x="3299" y="1031"/>
                    <a:pt x="3296" y="1038"/>
                  </a:cubicBezTo>
                  <a:cubicBezTo>
                    <a:pt x="3287" y="1060"/>
                    <a:pt x="3279" y="1081"/>
                    <a:pt x="3274" y="1104"/>
                  </a:cubicBezTo>
                  <a:cubicBezTo>
                    <a:pt x="3262" y="1161"/>
                    <a:pt x="3256" y="1219"/>
                    <a:pt x="3260" y="1278"/>
                  </a:cubicBezTo>
                  <a:cubicBezTo>
                    <a:pt x="3263" y="1336"/>
                    <a:pt x="3281" y="1392"/>
                    <a:pt x="3309" y="1442"/>
                  </a:cubicBezTo>
                  <a:lnTo>
                    <a:pt x="3442" y="1668"/>
                  </a:lnTo>
                  <a:lnTo>
                    <a:pt x="3539" y="1876"/>
                  </a:lnTo>
                  <a:cubicBezTo>
                    <a:pt x="3550" y="1892"/>
                    <a:pt x="3555" y="1911"/>
                    <a:pt x="3557" y="1959"/>
                  </a:cubicBezTo>
                  <a:cubicBezTo>
                    <a:pt x="3557" y="1987"/>
                    <a:pt x="3559" y="2013"/>
                    <a:pt x="3559" y="2026"/>
                  </a:cubicBezTo>
                  <a:lnTo>
                    <a:pt x="3559" y="2074"/>
                  </a:lnTo>
                  <a:cubicBezTo>
                    <a:pt x="3559" y="2153"/>
                    <a:pt x="3555" y="2229"/>
                    <a:pt x="3544" y="2308"/>
                  </a:cubicBezTo>
                  <a:cubicBezTo>
                    <a:pt x="3537" y="2368"/>
                    <a:pt x="3532" y="2428"/>
                    <a:pt x="3530" y="2488"/>
                  </a:cubicBezTo>
                  <a:cubicBezTo>
                    <a:pt x="3527" y="2566"/>
                    <a:pt x="3523" y="2642"/>
                    <a:pt x="3518" y="2725"/>
                  </a:cubicBezTo>
                  <a:cubicBezTo>
                    <a:pt x="3514" y="2782"/>
                    <a:pt x="3503" y="2840"/>
                    <a:pt x="3486" y="2896"/>
                  </a:cubicBezTo>
                  <a:cubicBezTo>
                    <a:pt x="3480" y="2916"/>
                    <a:pt x="3470" y="2935"/>
                    <a:pt x="3454" y="2951"/>
                  </a:cubicBezTo>
                  <a:lnTo>
                    <a:pt x="3309" y="3087"/>
                  </a:lnTo>
                  <a:lnTo>
                    <a:pt x="3217" y="3168"/>
                  </a:lnTo>
                  <a:cubicBezTo>
                    <a:pt x="3060" y="3239"/>
                    <a:pt x="2910" y="3326"/>
                    <a:pt x="2771" y="3428"/>
                  </a:cubicBezTo>
                  <a:lnTo>
                    <a:pt x="2657" y="3511"/>
                  </a:lnTo>
                  <a:lnTo>
                    <a:pt x="2596" y="3576"/>
                  </a:lnTo>
                  <a:lnTo>
                    <a:pt x="2486" y="3668"/>
                  </a:lnTo>
                  <a:lnTo>
                    <a:pt x="2397" y="3633"/>
                  </a:lnTo>
                  <a:cubicBezTo>
                    <a:pt x="2195" y="3761"/>
                    <a:pt x="1987" y="3880"/>
                    <a:pt x="1765" y="3987"/>
                  </a:cubicBezTo>
                  <a:lnTo>
                    <a:pt x="1715" y="4012"/>
                  </a:lnTo>
                  <a:cubicBezTo>
                    <a:pt x="1642" y="3947"/>
                    <a:pt x="1562" y="3892"/>
                    <a:pt x="1473" y="3848"/>
                  </a:cubicBezTo>
                  <a:cubicBezTo>
                    <a:pt x="1426" y="3825"/>
                    <a:pt x="1375" y="3805"/>
                    <a:pt x="1322" y="3791"/>
                  </a:cubicBezTo>
                  <a:cubicBezTo>
                    <a:pt x="1219" y="3765"/>
                    <a:pt x="1112" y="3798"/>
                    <a:pt x="1043" y="3878"/>
                  </a:cubicBezTo>
                  <a:cubicBezTo>
                    <a:pt x="991" y="3936"/>
                    <a:pt x="945" y="4001"/>
                    <a:pt x="910" y="4070"/>
                  </a:cubicBezTo>
                  <a:cubicBezTo>
                    <a:pt x="894" y="4100"/>
                    <a:pt x="871" y="4125"/>
                    <a:pt x="841" y="4144"/>
                  </a:cubicBezTo>
                  <a:cubicBezTo>
                    <a:pt x="816" y="4159"/>
                    <a:pt x="793" y="4178"/>
                    <a:pt x="774" y="4200"/>
                  </a:cubicBezTo>
                  <a:cubicBezTo>
                    <a:pt x="724" y="4251"/>
                    <a:pt x="683" y="4306"/>
                    <a:pt x="647" y="4367"/>
                  </a:cubicBezTo>
                  <a:cubicBezTo>
                    <a:pt x="612" y="4426"/>
                    <a:pt x="571" y="4482"/>
                    <a:pt x="527" y="4535"/>
                  </a:cubicBezTo>
                  <a:cubicBezTo>
                    <a:pt x="504" y="4561"/>
                    <a:pt x="483" y="4590"/>
                    <a:pt x="462" y="4620"/>
                  </a:cubicBezTo>
                  <a:cubicBezTo>
                    <a:pt x="441" y="4651"/>
                    <a:pt x="419" y="4687"/>
                    <a:pt x="404" y="4724"/>
                  </a:cubicBezTo>
                  <a:lnTo>
                    <a:pt x="338" y="4867"/>
                  </a:lnTo>
                  <a:lnTo>
                    <a:pt x="320" y="4897"/>
                  </a:lnTo>
                  <a:cubicBezTo>
                    <a:pt x="311" y="4902"/>
                    <a:pt x="304" y="4907"/>
                    <a:pt x="301" y="4912"/>
                  </a:cubicBezTo>
                  <a:cubicBezTo>
                    <a:pt x="273" y="4958"/>
                    <a:pt x="244" y="5002"/>
                    <a:pt x="214" y="5052"/>
                  </a:cubicBezTo>
                  <a:cubicBezTo>
                    <a:pt x="170" y="5124"/>
                    <a:pt x="133" y="5204"/>
                    <a:pt x="109" y="5282"/>
                  </a:cubicBezTo>
                  <a:cubicBezTo>
                    <a:pt x="75" y="5377"/>
                    <a:pt x="45" y="5476"/>
                    <a:pt x="18" y="5578"/>
                  </a:cubicBezTo>
                  <a:lnTo>
                    <a:pt x="0" y="5649"/>
                  </a:lnTo>
                  <a:lnTo>
                    <a:pt x="8062" y="5649"/>
                  </a:lnTo>
                  <a:lnTo>
                    <a:pt x="8062" y="5501"/>
                  </a:lnTo>
                  <a:lnTo>
                    <a:pt x="7167" y="5497"/>
                  </a:lnTo>
                  <a:cubicBezTo>
                    <a:pt x="7127" y="5490"/>
                    <a:pt x="7086" y="5472"/>
                    <a:pt x="7052" y="5446"/>
                  </a:cubicBezTo>
                  <a:cubicBezTo>
                    <a:pt x="6876" y="5301"/>
                    <a:pt x="6736" y="5117"/>
                    <a:pt x="6645" y="4905"/>
                  </a:cubicBezTo>
                  <a:cubicBezTo>
                    <a:pt x="6630" y="4874"/>
                    <a:pt x="6608" y="4847"/>
                    <a:pt x="6579" y="4828"/>
                  </a:cubicBezTo>
                  <a:cubicBezTo>
                    <a:pt x="6544" y="4805"/>
                    <a:pt x="6503" y="4793"/>
                    <a:pt x="6463" y="4793"/>
                  </a:cubicBezTo>
                  <a:cubicBezTo>
                    <a:pt x="6431" y="4791"/>
                    <a:pt x="6400" y="4802"/>
                    <a:pt x="6380" y="4821"/>
                  </a:cubicBezTo>
                  <a:cubicBezTo>
                    <a:pt x="6368" y="4830"/>
                    <a:pt x="6355" y="4840"/>
                    <a:pt x="6341" y="4853"/>
                  </a:cubicBezTo>
                  <a:cubicBezTo>
                    <a:pt x="6288" y="4898"/>
                    <a:pt x="6230" y="4937"/>
                    <a:pt x="6168" y="4971"/>
                  </a:cubicBezTo>
                  <a:lnTo>
                    <a:pt x="6097" y="5010"/>
                  </a:lnTo>
                  <a:lnTo>
                    <a:pt x="6032" y="5038"/>
                  </a:lnTo>
                  <a:cubicBezTo>
                    <a:pt x="6016" y="5047"/>
                    <a:pt x="6004" y="5057"/>
                    <a:pt x="5993" y="5068"/>
                  </a:cubicBezTo>
                  <a:cubicBezTo>
                    <a:pt x="5979" y="5084"/>
                    <a:pt x="5972" y="5103"/>
                    <a:pt x="5974" y="5125"/>
                  </a:cubicBezTo>
                  <a:cubicBezTo>
                    <a:pt x="5974" y="5148"/>
                    <a:pt x="5977" y="5172"/>
                    <a:pt x="5981" y="5194"/>
                  </a:cubicBezTo>
                  <a:cubicBezTo>
                    <a:pt x="5983" y="5199"/>
                    <a:pt x="5982" y="5202"/>
                    <a:pt x="5982" y="5207"/>
                  </a:cubicBezTo>
                  <a:cubicBezTo>
                    <a:pt x="5982" y="5227"/>
                    <a:pt x="5974" y="5246"/>
                    <a:pt x="5958" y="5259"/>
                  </a:cubicBezTo>
                  <a:lnTo>
                    <a:pt x="5854" y="5344"/>
                  </a:lnTo>
                  <a:lnTo>
                    <a:pt x="5836" y="5345"/>
                  </a:lnTo>
                  <a:cubicBezTo>
                    <a:pt x="5794" y="5345"/>
                    <a:pt x="5758" y="5312"/>
                    <a:pt x="5756" y="5269"/>
                  </a:cubicBezTo>
                  <a:lnTo>
                    <a:pt x="5753" y="5153"/>
                  </a:lnTo>
                  <a:lnTo>
                    <a:pt x="5760" y="4909"/>
                  </a:lnTo>
                  <a:lnTo>
                    <a:pt x="5766" y="4646"/>
                  </a:lnTo>
                  <a:lnTo>
                    <a:pt x="5762" y="4417"/>
                  </a:lnTo>
                  <a:cubicBezTo>
                    <a:pt x="5762" y="4401"/>
                    <a:pt x="5764" y="4385"/>
                    <a:pt x="5764" y="4367"/>
                  </a:cubicBezTo>
                  <a:cubicBezTo>
                    <a:pt x="5764" y="4311"/>
                    <a:pt x="5758" y="4251"/>
                    <a:pt x="5749" y="4196"/>
                  </a:cubicBezTo>
                  <a:cubicBezTo>
                    <a:pt x="5737" y="4109"/>
                    <a:pt x="5730" y="4023"/>
                    <a:pt x="5730" y="3934"/>
                  </a:cubicBezTo>
                  <a:cubicBezTo>
                    <a:pt x="5730" y="3876"/>
                    <a:pt x="5734" y="3817"/>
                    <a:pt x="5741" y="3758"/>
                  </a:cubicBezTo>
                  <a:lnTo>
                    <a:pt x="5760" y="3567"/>
                  </a:lnTo>
                  <a:lnTo>
                    <a:pt x="5771" y="3408"/>
                  </a:lnTo>
                  <a:lnTo>
                    <a:pt x="5767" y="3233"/>
                  </a:lnTo>
                  <a:lnTo>
                    <a:pt x="5774" y="3033"/>
                  </a:lnTo>
                  <a:lnTo>
                    <a:pt x="5771" y="2612"/>
                  </a:lnTo>
                  <a:lnTo>
                    <a:pt x="5748" y="2101"/>
                  </a:lnTo>
                  <a:cubicBezTo>
                    <a:pt x="5750" y="2089"/>
                    <a:pt x="5759" y="2081"/>
                    <a:pt x="5771" y="2079"/>
                  </a:cubicBezTo>
                  <a:cubicBezTo>
                    <a:pt x="5796" y="2076"/>
                    <a:pt x="5819" y="2068"/>
                    <a:pt x="5840" y="2054"/>
                  </a:cubicBezTo>
                  <a:cubicBezTo>
                    <a:pt x="5866" y="2038"/>
                    <a:pt x="5893" y="2019"/>
                    <a:pt x="5917" y="2000"/>
                  </a:cubicBezTo>
                  <a:cubicBezTo>
                    <a:pt x="5944" y="1978"/>
                    <a:pt x="5958" y="1945"/>
                    <a:pt x="5958" y="1911"/>
                  </a:cubicBezTo>
                  <a:cubicBezTo>
                    <a:pt x="5958" y="1890"/>
                    <a:pt x="5953" y="1869"/>
                    <a:pt x="5940" y="1851"/>
                  </a:cubicBezTo>
                  <a:cubicBezTo>
                    <a:pt x="5914" y="1808"/>
                    <a:pt x="5878" y="1774"/>
                    <a:pt x="5836" y="1749"/>
                  </a:cubicBezTo>
                  <a:cubicBezTo>
                    <a:pt x="5815" y="1737"/>
                    <a:pt x="5795" y="1721"/>
                    <a:pt x="5779" y="1703"/>
                  </a:cubicBezTo>
                  <a:cubicBezTo>
                    <a:pt x="5718" y="1638"/>
                    <a:pt x="5679" y="1556"/>
                    <a:pt x="5668" y="1478"/>
                  </a:cubicBezTo>
                  <a:cubicBezTo>
                    <a:pt x="5651" y="1360"/>
                    <a:pt x="5637" y="1242"/>
                    <a:pt x="5625" y="1110"/>
                  </a:cubicBezTo>
                  <a:cubicBezTo>
                    <a:pt x="5619" y="1064"/>
                    <a:pt x="5608" y="1017"/>
                    <a:pt x="5589" y="973"/>
                  </a:cubicBezTo>
                  <a:cubicBezTo>
                    <a:pt x="5573" y="935"/>
                    <a:pt x="5545" y="903"/>
                    <a:pt x="5510" y="880"/>
                  </a:cubicBezTo>
                  <a:cubicBezTo>
                    <a:pt x="5487" y="864"/>
                    <a:pt x="5461" y="850"/>
                    <a:pt x="5437" y="836"/>
                  </a:cubicBezTo>
                  <a:cubicBezTo>
                    <a:pt x="5193" y="693"/>
                    <a:pt x="4925" y="598"/>
                    <a:pt x="4643" y="553"/>
                  </a:cubicBezTo>
                  <a:cubicBezTo>
                    <a:pt x="4588" y="545"/>
                    <a:pt x="4531" y="548"/>
                    <a:pt x="4482" y="562"/>
                  </a:cubicBezTo>
                  <a:cubicBezTo>
                    <a:pt x="4392" y="588"/>
                    <a:pt x="4304" y="613"/>
                    <a:pt x="4214" y="643"/>
                  </a:cubicBezTo>
                  <a:cubicBezTo>
                    <a:pt x="4170" y="657"/>
                    <a:pt x="4122" y="666"/>
                    <a:pt x="4074" y="670"/>
                  </a:cubicBezTo>
                  <a:cubicBezTo>
                    <a:pt x="4016" y="675"/>
                    <a:pt x="3959" y="682"/>
                    <a:pt x="3901" y="694"/>
                  </a:cubicBezTo>
                  <a:cubicBezTo>
                    <a:pt x="3887" y="698"/>
                    <a:pt x="3872" y="700"/>
                    <a:pt x="3857" y="700"/>
                  </a:cubicBezTo>
                  <a:cubicBezTo>
                    <a:pt x="3837" y="700"/>
                    <a:pt x="3816" y="697"/>
                    <a:pt x="3798" y="691"/>
                  </a:cubicBezTo>
                  <a:cubicBezTo>
                    <a:pt x="3769" y="682"/>
                    <a:pt x="3744" y="664"/>
                    <a:pt x="3740" y="664"/>
                  </a:cubicBezTo>
                  <a:cubicBezTo>
                    <a:pt x="3719" y="632"/>
                    <a:pt x="3699" y="601"/>
                    <a:pt x="3677" y="559"/>
                  </a:cubicBezTo>
                  <a:cubicBezTo>
                    <a:pt x="3647" y="508"/>
                    <a:pt x="3626" y="453"/>
                    <a:pt x="3615" y="395"/>
                  </a:cubicBezTo>
                  <a:cubicBezTo>
                    <a:pt x="3612" y="370"/>
                    <a:pt x="3606" y="345"/>
                    <a:pt x="3599" y="318"/>
                  </a:cubicBezTo>
                  <a:cubicBezTo>
                    <a:pt x="3590" y="278"/>
                    <a:pt x="3578" y="237"/>
                    <a:pt x="3564" y="196"/>
                  </a:cubicBezTo>
                  <a:cubicBezTo>
                    <a:pt x="3550" y="154"/>
                    <a:pt x="3525" y="117"/>
                    <a:pt x="3491" y="91"/>
                  </a:cubicBezTo>
                  <a:cubicBezTo>
                    <a:pt x="3459" y="62"/>
                    <a:pt x="3423" y="40"/>
                    <a:pt x="3384" y="19"/>
                  </a:cubicBezTo>
                  <a:cubicBezTo>
                    <a:pt x="3361" y="7"/>
                    <a:pt x="3336" y="0"/>
                    <a:pt x="3310" y="0"/>
                  </a:cubicBezTo>
                  <a:close/>
                  <a:moveTo>
                    <a:pt x="4937" y="1122"/>
                  </a:moveTo>
                  <a:lnTo>
                    <a:pt x="5024" y="1124"/>
                  </a:lnTo>
                  <a:lnTo>
                    <a:pt x="5100" y="1133"/>
                  </a:lnTo>
                  <a:lnTo>
                    <a:pt x="5218" y="1156"/>
                  </a:lnTo>
                  <a:cubicBezTo>
                    <a:pt x="5224" y="1158"/>
                    <a:pt x="5230" y="1161"/>
                    <a:pt x="5232" y="1168"/>
                  </a:cubicBezTo>
                  <a:lnTo>
                    <a:pt x="5264" y="1237"/>
                  </a:lnTo>
                  <a:lnTo>
                    <a:pt x="5287" y="1288"/>
                  </a:lnTo>
                  <a:lnTo>
                    <a:pt x="5303" y="1332"/>
                  </a:lnTo>
                  <a:lnTo>
                    <a:pt x="5327" y="1390"/>
                  </a:lnTo>
                  <a:lnTo>
                    <a:pt x="5368" y="1472"/>
                  </a:lnTo>
                  <a:lnTo>
                    <a:pt x="5393" y="1516"/>
                  </a:lnTo>
                  <a:lnTo>
                    <a:pt x="5421" y="1584"/>
                  </a:lnTo>
                  <a:lnTo>
                    <a:pt x="5447" y="1664"/>
                  </a:lnTo>
                  <a:lnTo>
                    <a:pt x="5462" y="1724"/>
                  </a:lnTo>
                  <a:lnTo>
                    <a:pt x="5467" y="1747"/>
                  </a:lnTo>
                  <a:cubicBezTo>
                    <a:pt x="5468" y="1750"/>
                    <a:pt x="5469" y="1755"/>
                    <a:pt x="5469" y="1759"/>
                  </a:cubicBezTo>
                  <a:cubicBezTo>
                    <a:pt x="5469" y="1784"/>
                    <a:pt x="5448" y="1805"/>
                    <a:pt x="5423" y="1805"/>
                  </a:cubicBezTo>
                  <a:lnTo>
                    <a:pt x="5421" y="1805"/>
                  </a:lnTo>
                  <a:cubicBezTo>
                    <a:pt x="5413" y="1805"/>
                    <a:pt x="5402" y="1802"/>
                    <a:pt x="5393" y="1796"/>
                  </a:cubicBezTo>
                  <a:lnTo>
                    <a:pt x="5336" y="1740"/>
                  </a:lnTo>
                  <a:lnTo>
                    <a:pt x="5277" y="1676"/>
                  </a:lnTo>
                  <a:lnTo>
                    <a:pt x="5241" y="1638"/>
                  </a:lnTo>
                  <a:lnTo>
                    <a:pt x="5213" y="1595"/>
                  </a:lnTo>
                  <a:lnTo>
                    <a:pt x="5192" y="1554"/>
                  </a:lnTo>
                  <a:cubicBezTo>
                    <a:pt x="5176" y="1521"/>
                    <a:pt x="5159" y="1488"/>
                    <a:pt x="5147" y="1452"/>
                  </a:cubicBezTo>
                  <a:lnTo>
                    <a:pt x="5068" y="1362"/>
                  </a:lnTo>
                  <a:lnTo>
                    <a:pt x="4969" y="1252"/>
                  </a:lnTo>
                  <a:lnTo>
                    <a:pt x="4890" y="1175"/>
                  </a:lnTo>
                  <a:cubicBezTo>
                    <a:pt x="4884" y="1170"/>
                    <a:pt x="4884" y="1162"/>
                    <a:pt x="4891" y="1159"/>
                  </a:cubicBezTo>
                  <a:lnTo>
                    <a:pt x="4914" y="1130"/>
                  </a:lnTo>
                  <a:cubicBezTo>
                    <a:pt x="4919" y="1125"/>
                    <a:pt x="4928" y="1122"/>
                    <a:pt x="4937" y="1122"/>
                  </a:cubicBezTo>
                  <a:close/>
                  <a:moveTo>
                    <a:pt x="4088" y="1868"/>
                  </a:moveTo>
                  <a:cubicBezTo>
                    <a:pt x="4102" y="1868"/>
                    <a:pt x="4114" y="1874"/>
                    <a:pt x="4125" y="1885"/>
                  </a:cubicBezTo>
                  <a:lnTo>
                    <a:pt x="4178" y="1925"/>
                  </a:lnTo>
                  <a:lnTo>
                    <a:pt x="4222" y="1975"/>
                  </a:lnTo>
                  <a:cubicBezTo>
                    <a:pt x="4235" y="1989"/>
                    <a:pt x="4241" y="2006"/>
                    <a:pt x="4241" y="2024"/>
                  </a:cubicBezTo>
                  <a:cubicBezTo>
                    <a:pt x="4241" y="2036"/>
                    <a:pt x="4240" y="2049"/>
                    <a:pt x="4237" y="2058"/>
                  </a:cubicBezTo>
                  <a:cubicBezTo>
                    <a:pt x="4231" y="2079"/>
                    <a:pt x="4227" y="2100"/>
                    <a:pt x="4222" y="2120"/>
                  </a:cubicBezTo>
                  <a:cubicBezTo>
                    <a:pt x="4217" y="2157"/>
                    <a:pt x="4205" y="2192"/>
                    <a:pt x="4191" y="2220"/>
                  </a:cubicBezTo>
                  <a:cubicBezTo>
                    <a:pt x="4170" y="2261"/>
                    <a:pt x="4148" y="2300"/>
                    <a:pt x="4125" y="2342"/>
                  </a:cubicBezTo>
                  <a:cubicBezTo>
                    <a:pt x="4111" y="2369"/>
                    <a:pt x="4095" y="2395"/>
                    <a:pt x="4077" y="2419"/>
                  </a:cubicBezTo>
                  <a:cubicBezTo>
                    <a:pt x="4060" y="2444"/>
                    <a:pt x="4044" y="2471"/>
                    <a:pt x="4028" y="2495"/>
                  </a:cubicBezTo>
                  <a:cubicBezTo>
                    <a:pt x="4007" y="2525"/>
                    <a:pt x="3988" y="2555"/>
                    <a:pt x="3965" y="2583"/>
                  </a:cubicBezTo>
                  <a:cubicBezTo>
                    <a:pt x="3935" y="2624"/>
                    <a:pt x="3903" y="2663"/>
                    <a:pt x="3867" y="2704"/>
                  </a:cubicBezTo>
                  <a:cubicBezTo>
                    <a:pt x="3862" y="2711"/>
                    <a:pt x="3855" y="2713"/>
                    <a:pt x="3848" y="2713"/>
                  </a:cubicBezTo>
                  <a:cubicBezTo>
                    <a:pt x="3845" y="2713"/>
                    <a:pt x="3842" y="2712"/>
                    <a:pt x="3841" y="2711"/>
                  </a:cubicBezTo>
                  <a:cubicBezTo>
                    <a:pt x="3833" y="2711"/>
                    <a:pt x="3828" y="2704"/>
                    <a:pt x="3828" y="2697"/>
                  </a:cubicBezTo>
                  <a:cubicBezTo>
                    <a:pt x="3826" y="2693"/>
                    <a:pt x="3827" y="2690"/>
                    <a:pt x="3827" y="2686"/>
                  </a:cubicBezTo>
                  <a:cubicBezTo>
                    <a:pt x="3827" y="2672"/>
                    <a:pt x="3831" y="2658"/>
                    <a:pt x="3836" y="2646"/>
                  </a:cubicBezTo>
                  <a:lnTo>
                    <a:pt x="3860" y="2574"/>
                  </a:lnTo>
                  <a:lnTo>
                    <a:pt x="3881" y="2513"/>
                  </a:lnTo>
                  <a:cubicBezTo>
                    <a:pt x="3909" y="2426"/>
                    <a:pt x="3936" y="2335"/>
                    <a:pt x="3961" y="2216"/>
                  </a:cubicBezTo>
                  <a:cubicBezTo>
                    <a:pt x="3970" y="2170"/>
                    <a:pt x="3980" y="2125"/>
                    <a:pt x="3984" y="2109"/>
                  </a:cubicBezTo>
                  <a:cubicBezTo>
                    <a:pt x="3991" y="2076"/>
                    <a:pt x="3995" y="2042"/>
                    <a:pt x="3995" y="2008"/>
                  </a:cubicBezTo>
                  <a:cubicBezTo>
                    <a:pt x="3996" y="1989"/>
                    <a:pt x="4001" y="1971"/>
                    <a:pt x="4008" y="1954"/>
                  </a:cubicBezTo>
                  <a:lnTo>
                    <a:pt x="4044" y="1895"/>
                  </a:lnTo>
                  <a:cubicBezTo>
                    <a:pt x="4052" y="1879"/>
                    <a:pt x="4070" y="1868"/>
                    <a:pt x="4088" y="1868"/>
                  </a:cubicBezTo>
                  <a:close/>
                  <a:moveTo>
                    <a:pt x="4794" y="2998"/>
                  </a:moveTo>
                  <a:cubicBezTo>
                    <a:pt x="4805" y="2999"/>
                    <a:pt x="4815" y="3003"/>
                    <a:pt x="4823" y="3010"/>
                  </a:cubicBezTo>
                  <a:cubicBezTo>
                    <a:pt x="4846" y="3027"/>
                    <a:pt x="4861" y="3055"/>
                    <a:pt x="4868" y="3083"/>
                  </a:cubicBezTo>
                  <a:lnTo>
                    <a:pt x="4877" y="3179"/>
                  </a:lnTo>
                  <a:lnTo>
                    <a:pt x="4888" y="3272"/>
                  </a:lnTo>
                  <a:lnTo>
                    <a:pt x="4914" y="3459"/>
                  </a:lnTo>
                  <a:cubicBezTo>
                    <a:pt x="4919" y="3505"/>
                    <a:pt x="4923" y="3549"/>
                    <a:pt x="4923" y="3593"/>
                  </a:cubicBezTo>
                  <a:cubicBezTo>
                    <a:pt x="4923" y="3636"/>
                    <a:pt x="4919" y="3677"/>
                    <a:pt x="4914" y="3718"/>
                  </a:cubicBezTo>
                  <a:cubicBezTo>
                    <a:pt x="4912" y="3734"/>
                    <a:pt x="4913" y="3749"/>
                    <a:pt x="4913" y="3765"/>
                  </a:cubicBezTo>
                  <a:cubicBezTo>
                    <a:pt x="4913" y="3811"/>
                    <a:pt x="4920" y="3857"/>
                    <a:pt x="4936" y="3899"/>
                  </a:cubicBezTo>
                  <a:cubicBezTo>
                    <a:pt x="4948" y="3931"/>
                    <a:pt x="4962" y="3961"/>
                    <a:pt x="4978" y="3989"/>
                  </a:cubicBezTo>
                  <a:cubicBezTo>
                    <a:pt x="5018" y="4065"/>
                    <a:pt x="5049" y="4144"/>
                    <a:pt x="5070" y="4227"/>
                  </a:cubicBezTo>
                  <a:cubicBezTo>
                    <a:pt x="5084" y="4286"/>
                    <a:pt x="5092" y="4344"/>
                    <a:pt x="5094" y="4404"/>
                  </a:cubicBezTo>
                  <a:cubicBezTo>
                    <a:pt x="5098" y="4501"/>
                    <a:pt x="5111" y="4599"/>
                    <a:pt x="5132" y="4694"/>
                  </a:cubicBezTo>
                  <a:cubicBezTo>
                    <a:pt x="5144" y="4750"/>
                    <a:pt x="5153" y="4796"/>
                    <a:pt x="5163" y="4846"/>
                  </a:cubicBezTo>
                  <a:cubicBezTo>
                    <a:pt x="5165" y="4858"/>
                    <a:pt x="5181" y="4870"/>
                    <a:pt x="5198" y="4870"/>
                  </a:cubicBezTo>
                  <a:cubicBezTo>
                    <a:pt x="5202" y="4870"/>
                    <a:pt x="5206" y="4870"/>
                    <a:pt x="5209" y="4869"/>
                  </a:cubicBezTo>
                  <a:lnTo>
                    <a:pt x="5251" y="4870"/>
                  </a:lnTo>
                  <a:cubicBezTo>
                    <a:pt x="5260" y="4870"/>
                    <a:pt x="5269" y="4877"/>
                    <a:pt x="5271" y="4886"/>
                  </a:cubicBezTo>
                  <a:cubicBezTo>
                    <a:pt x="5284" y="4929"/>
                    <a:pt x="5289" y="4971"/>
                    <a:pt x="5289" y="5013"/>
                  </a:cubicBezTo>
                  <a:cubicBezTo>
                    <a:pt x="5289" y="5054"/>
                    <a:pt x="5283" y="5094"/>
                    <a:pt x="5273" y="5133"/>
                  </a:cubicBezTo>
                  <a:cubicBezTo>
                    <a:pt x="5264" y="5172"/>
                    <a:pt x="5236" y="5202"/>
                    <a:pt x="5198" y="5214"/>
                  </a:cubicBezTo>
                  <a:cubicBezTo>
                    <a:pt x="5167" y="5225"/>
                    <a:pt x="5133" y="5234"/>
                    <a:pt x="5100" y="5237"/>
                  </a:cubicBezTo>
                  <a:cubicBezTo>
                    <a:pt x="5068" y="5243"/>
                    <a:pt x="5041" y="5265"/>
                    <a:pt x="5036" y="5295"/>
                  </a:cubicBezTo>
                  <a:cubicBezTo>
                    <a:pt x="5032" y="5310"/>
                    <a:pt x="5031" y="5322"/>
                    <a:pt x="5031" y="5335"/>
                  </a:cubicBezTo>
                  <a:lnTo>
                    <a:pt x="5031" y="5336"/>
                  </a:lnTo>
                  <a:cubicBezTo>
                    <a:pt x="5031" y="5366"/>
                    <a:pt x="5011" y="5390"/>
                    <a:pt x="4985" y="5397"/>
                  </a:cubicBezTo>
                  <a:cubicBezTo>
                    <a:pt x="4958" y="5405"/>
                    <a:pt x="4930" y="5410"/>
                    <a:pt x="4903" y="5412"/>
                  </a:cubicBezTo>
                  <a:cubicBezTo>
                    <a:pt x="4863" y="5416"/>
                    <a:pt x="4822" y="5421"/>
                    <a:pt x="4780" y="5428"/>
                  </a:cubicBezTo>
                  <a:lnTo>
                    <a:pt x="4651" y="5432"/>
                  </a:lnTo>
                  <a:lnTo>
                    <a:pt x="4501" y="5425"/>
                  </a:lnTo>
                  <a:lnTo>
                    <a:pt x="4382" y="5405"/>
                  </a:lnTo>
                  <a:lnTo>
                    <a:pt x="4305" y="5387"/>
                  </a:lnTo>
                  <a:lnTo>
                    <a:pt x="4188" y="5364"/>
                  </a:lnTo>
                  <a:lnTo>
                    <a:pt x="4109" y="5349"/>
                  </a:lnTo>
                  <a:lnTo>
                    <a:pt x="4014" y="5331"/>
                  </a:lnTo>
                  <a:lnTo>
                    <a:pt x="4231" y="5183"/>
                  </a:lnTo>
                  <a:lnTo>
                    <a:pt x="4241" y="5176"/>
                  </a:lnTo>
                  <a:lnTo>
                    <a:pt x="4282" y="5164"/>
                  </a:lnTo>
                  <a:lnTo>
                    <a:pt x="4363" y="5144"/>
                  </a:lnTo>
                  <a:lnTo>
                    <a:pt x="4521" y="5050"/>
                  </a:lnTo>
                  <a:lnTo>
                    <a:pt x="4512" y="5019"/>
                  </a:lnTo>
                  <a:cubicBezTo>
                    <a:pt x="4499" y="4964"/>
                    <a:pt x="4473" y="4911"/>
                    <a:pt x="4440" y="4865"/>
                  </a:cubicBezTo>
                  <a:cubicBezTo>
                    <a:pt x="4412" y="4824"/>
                    <a:pt x="4384" y="4782"/>
                    <a:pt x="4363" y="4736"/>
                  </a:cubicBezTo>
                  <a:cubicBezTo>
                    <a:pt x="4345" y="4701"/>
                    <a:pt x="4337" y="4665"/>
                    <a:pt x="4336" y="4626"/>
                  </a:cubicBezTo>
                  <a:cubicBezTo>
                    <a:pt x="4328" y="4505"/>
                    <a:pt x="4307" y="4383"/>
                    <a:pt x="4275" y="4263"/>
                  </a:cubicBezTo>
                  <a:cubicBezTo>
                    <a:pt x="4238" y="4133"/>
                    <a:pt x="4194" y="3998"/>
                    <a:pt x="4146" y="3864"/>
                  </a:cubicBezTo>
                  <a:cubicBezTo>
                    <a:pt x="4122" y="3799"/>
                    <a:pt x="4109" y="3737"/>
                    <a:pt x="4104" y="3677"/>
                  </a:cubicBezTo>
                  <a:cubicBezTo>
                    <a:pt x="4102" y="3663"/>
                    <a:pt x="4100" y="3648"/>
                    <a:pt x="4102" y="3634"/>
                  </a:cubicBezTo>
                  <a:cubicBezTo>
                    <a:pt x="4102" y="3625"/>
                    <a:pt x="4106" y="3617"/>
                    <a:pt x="4111" y="3610"/>
                  </a:cubicBezTo>
                  <a:lnTo>
                    <a:pt x="4159" y="3565"/>
                  </a:lnTo>
                  <a:lnTo>
                    <a:pt x="4215" y="3521"/>
                  </a:lnTo>
                  <a:lnTo>
                    <a:pt x="4268" y="3474"/>
                  </a:lnTo>
                  <a:lnTo>
                    <a:pt x="4333" y="3416"/>
                  </a:lnTo>
                  <a:lnTo>
                    <a:pt x="4374" y="3373"/>
                  </a:lnTo>
                  <a:lnTo>
                    <a:pt x="4552" y="3179"/>
                  </a:lnTo>
                  <a:lnTo>
                    <a:pt x="4575" y="3149"/>
                  </a:lnTo>
                  <a:lnTo>
                    <a:pt x="4586" y="3133"/>
                  </a:lnTo>
                  <a:cubicBezTo>
                    <a:pt x="4597" y="3117"/>
                    <a:pt x="4609" y="3101"/>
                    <a:pt x="4621" y="3085"/>
                  </a:cubicBezTo>
                  <a:cubicBezTo>
                    <a:pt x="4628" y="3077"/>
                    <a:pt x="4636" y="3071"/>
                    <a:pt x="4644" y="3065"/>
                  </a:cubicBezTo>
                  <a:lnTo>
                    <a:pt x="4716" y="3022"/>
                  </a:lnTo>
                  <a:lnTo>
                    <a:pt x="4769" y="3003"/>
                  </a:lnTo>
                  <a:cubicBezTo>
                    <a:pt x="4774" y="3001"/>
                    <a:pt x="4778" y="2999"/>
                    <a:pt x="4783" y="2999"/>
                  </a:cubicBezTo>
                  <a:cubicBezTo>
                    <a:pt x="4787" y="2998"/>
                    <a:pt x="4790" y="2998"/>
                    <a:pt x="4794" y="2998"/>
                  </a:cubicBezTo>
                  <a:close/>
                  <a:moveTo>
                    <a:pt x="3304" y="3302"/>
                  </a:moveTo>
                  <a:lnTo>
                    <a:pt x="3454" y="3712"/>
                  </a:lnTo>
                  <a:lnTo>
                    <a:pt x="3458" y="3728"/>
                  </a:lnTo>
                  <a:lnTo>
                    <a:pt x="3461" y="3744"/>
                  </a:lnTo>
                  <a:lnTo>
                    <a:pt x="3519" y="3938"/>
                  </a:lnTo>
                  <a:lnTo>
                    <a:pt x="3569" y="4138"/>
                  </a:lnTo>
                  <a:lnTo>
                    <a:pt x="3606" y="4265"/>
                  </a:lnTo>
                  <a:lnTo>
                    <a:pt x="3631" y="4360"/>
                  </a:lnTo>
                  <a:lnTo>
                    <a:pt x="3683" y="4600"/>
                  </a:lnTo>
                  <a:lnTo>
                    <a:pt x="3698" y="4676"/>
                  </a:lnTo>
                  <a:cubicBezTo>
                    <a:pt x="3707" y="4715"/>
                    <a:pt x="3724" y="4751"/>
                    <a:pt x="3752" y="4781"/>
                  </a:cubicBezTo>
                  <a:cubicBezTo>
                    <a:pt x="3763" y="4791"/>
                    <a:pt x="3775" y="4800"/>
                    <a:pt x="3788" y="4805"/>
                  </a:cubicBezTo>
                  <a:cubicBezTo>
                    <a:pt x="3818" y="4821"/>
                    <a:pt x="3850" y="4828"/>
                    <a:pt x="3883" y="4828"/>
                  </a:cubicBezTo>
                  <a:cubicBezTo>
                    <a:pt x="3889" y="4828"/>
                    <a:pt x="3896" y="4828"/>
                    <a:pt x="3901" y="4827"/>
                  </a:cubicBezTo>
                  <a:cubicBezTo>
                    <a:pt x="3924" y="4825"/>
                    <a:pt x="3947" y="4833"/>
                    <a:pt x="3961" y="4851"/>
                  </a:cubicBezTo>
                  <a:cubicBezTo>
                    <a:pt x="3993" y="4888"/>
                    <a:pt x="4012" y="4932"/>
                    <a:pt x="4019" y="4980"/>
                  </a:cubicBezTo>
                  <a:lnTo>
                    <a:pt x="4019" y="4987"/>
                  </a:lnTo>
                  <a:cubicBezTo>
                    <a:pt x="4019" y="4995"/>
                    <a:pt x="4017" y="5004"/>
                    <a:pt x="4014" y="5011"/>
                  </a:cubicBezTo>
                  <a:lnTo>
                    <a:pt x="3949" y="5115"/>
                  </a:lnTo>
                  <a:lnTo>
                    <a:pt x="3936" y="5135"/>
                  </a:lnTo>
                  <a:lnTo>
                    <a:pt x="3790" y="5218"/>
                  </a:lnTo>
                  <a:cubicBezTo>
                    <a:pt x="3779" y="5223"/>
                    <a:pt x="3772" y="5236"/>
                    <a:pt x="3772" y="5248"/>
                  </a:cubicBezTo>
                  <a:lnTo>
                    <a:pt x="3772" y="5253"/>
                  </a:lnTo>
                  <a:lnTo>
                    <a:pt x="3785" y="5301"/>
                  </a:lnTo>
                  <a:lnTo>
                    <a:pt x="3735" y="5290"/>
                  </a:lnTo>
                  <a:cubicBezTo>
                    <a:pt x="3671" y="5274"/>
                    <a:pt x="3606" y="5268"/>
                    <a:pt x="3537" y="5268"/>
                  </a:cubicBezTo>
                  <a:cubicBezTo>
                    <a:pt x="3498" y="5268"/>
                    <a:pt x="3458" y="5270"/>
                    <a:pt x="3419" y="5275"/>
                  </a:cubicBezTo>
                  <a:cubicBezTo>
                    <a:pt x="3343" y="5285"/>
                    <a:pt x="3266" y="5299"/>
                    <a:pt x="3186" y="5318"/>
                  </a:cubicBezTo>
                  <a:cubicBezTo>
                    <a:pt x="3105" y="5338"/>
                    <a:pt x="3022" y="5349"/>
                    <a:pt x="2935" y="5351"/>
                  </a:cubicBezTo>
                  <a:cubicBezTo>
                    <a:pt x="2877" y="5352"/>
                    <a:pt x="2819" y="5345"/>
                    <a:pt x="2764" y="5329"/>
                  </a:cubicBezTo>
                  <a:cubicBezTo>
                    <a:pt x="2741" y="5324"/>
                    <a:pt x="2714" y="5317"/>
                    <a:pt x="2689" y="5312"/>
                  </a:cubicBezTo>
                  <a:cubicBezTo>
                    <a:pt x="2638" y="5303"/>
                    <a:pt x="2593" y="5278"/>
                    <a:pt x="2559" y="5241"/>
                  </a:cubicBezTo>
                  <a:cubicBezTo>
                    <a:pt x="2534" y="5216"/>
                    <a:pt x="2504" y="5183"/>
                    <a:pt x="2473" y="5153"/>
                  </a:cubicBezTo>
                  <a:lnTo>
                    <a:pt x="2393" y="5040"/>
                  </a:lnTo>
                  <a:lnTo>
                    <a:pt x="2349" y="4969"/>
                  </a:lnTo>
                  <a:lnTo>
                    <a:pt x="2301" y="4900"/>
                  </a:lnTo>
                  <a:lnTo>
                    <a:pt x="2259" y="4839"/>
                  </a:lnTo>
                  <a:lnTo>
                    <a:pt x="2192" y="4736"/>
                  </a:lnTo>
                  <a:lnTo>
                    <a:pt x="2160" y="4685"/>
                  </a:lnTo>
                  <a:lnTo>
                    <a:pt x="2114" y="4591"/>
                  </a:lnTo>
                  <a:lnTo>
                    <a:pt x="2080" y="4517"/>
                  </a:lnTo>
                  <a:lnTo>
                    <a:pt x="2057" y="4471"/>
                  </a:lnTo>
                  <a:lnTo>
                    <a:pt x="2038" y="4434"/>
                  </a:lnTo>
                  <a:cubicBezTo>
                    <a:pt x="1971" y="4312"/>
                    <a:pt x="1886" y="4199"/>
                    <a:pt x="1782" y="4102"/>
                  </a:cubicBezTo>
                  <a:lnTo>
                    <a:pt x="1827" y="4093"/>
                  </a:lnTo>
                  <a:lnTo>
                    <a:pt x="1948" y="4067"/>
                  </a:lnTo>
                  <a:cubicBezTo>
                    <a:pt x="2031" y="4049"/>
                    <a:pt x="2111" y="4025"/>
                    <a:pt x="2188" y="3991"/>
                  </a:cubicBezTo>
                  <a:cubicBezTo>
                    <a:pt x="2255" y="3963"/>
                    <a:pt x="2306" y="3942"/>
                    <a:pt x="2358" y="3921"/>
                  </a:cubicBezTo>
                  <a:cubicBezTo>
                    <a:pt x="2419" y="3896"/>
                    <a:pt x="2481" y="3855"/>
                    <a:pt x="2536" y="3804"/>
                  </a:cubicBezTo>
                  <a:lnTo>
                    <a:pt x="2623" y="3731"/>
                  </a:lnTo>
                  <a:lnTo>
                    <a:pt x="2696" y="3657"/>
                  </a:lnTo>
                  <a:lnTo>
                    <a:pt x="2745" y="3616"/>
                  </a:lnTo>
                  <a:lnTo>
                    <a:pt x="2799" y="3576"/>
                  </a:lnTo>
                  <a:lnTo>
                    <a:pt x="2850" y="3539"/>
                  </a:lnTo>
                  <a:lnTo>
                    <a:pt x="2914" y="3500"/>
                  </a:lnTo>
                  <a:lnTo>
                    <a:pt x="2960" y="3475"/>
                  </a:lnTo>
                  <a:lnTo>
                    <a:pt x="3009" y="3451"/>
                  </a:lnTo>
                  <a:lnTo>
                    <a:pt x="3060" y="3426"/>
                  </a:lnTo>
                  <a:lnTo>
                    <a:pt x="3116" y="3398"/>
                  </a:lnTo>
                  <a:lnTo>
                    <a:pt x="3156" y="3377"/>
                  </a:lnTo>
                  <a:lnTo>
                    <a:pt x="3193" y="3354"/>
                  </a:lnTo>
                  <a:lnTo>
                    <a:pt x="3228" y="3334"/>
                  </a:lnTo>
                  <a:lnTo>
                    <a:pt x="3304" y="3302"/>
                  </a:lnTo>
                  <a:close/>
                </a:path>
              </a:pathLst>
            </a:custGeom>
            <a:grpFill/>
            <a:ln w="0">
              <a:noFill/>
              <a:prstDash val="solid"/>
              <a:round/>
              <a:headEnd/>
              <a:tailEnd/>
            </a:ln>
          </p:spPr>
          <p:txBody>
            <a:bodyPr vert="horz" wrap="square" lIns="68580" tIns="34290" rIns="68580" bIns="34290" numCol="1" anchor="t" anchorCtr="0" compatLnSpc="1">
              <a:prstTxWarp prst="textNoShape">
                <a:avLst/>
              </a:prstTxWarp>
            </a:bodyPr>
            <a:lstStyle/>
            <a:p>
              <a:pPr>
                <a:defRPr/>
              </a:pPr>
              <a:endParaRPr lang="en-US" dirty="0">
                <a:solidFill>
                  <a:prstClr val="black"/>
                </a:solidFill>
              </a:endParaRPr>
            </a:p>
          </p:txBody>
        </p:sp>
        <p:sp>
          <p:nvSpPr>
            <p:cNvPr id="8" name="Line 97">
              <a:extLst>
                <a:ext uri="{FF2B5EF4-FFF2-40B4-BE49-F238E27FC236}">
                  <a16:creationId xmlns:a16="http://schemas.microsoft.com/office/drawing/2014/main" id="{DD97E9D8-FF43-440E-AECF-1E1D342F5B08}"/>
                </a:ext>
              </a:extLst>
            </p:cNvPr>
            <p:cNvSpPr>
              <a:spLocks noChangeShapeType="1"/>
            </p:cNvSpPr>
            <p:nvPr/>
          </p:nvSpPr>
          <p:spPr bwMode="auto">
            <a:xfrm>
              <a:off x="3967" y="2535"/>
              <a:ext cx="3" cy="3"/>
            </a:xfrm>
            <a:prstGeom prst="line">
              <a:avLst/>
            </a:prstGeom>
            <a:grpFill/>
            <a:ln w="1588" cap="flat">
              <a:noFill/>
              <a:prstDash val="solid"/>
              <a:miter lim="800000"/>
              <a:headEnd/>
              <a:tailEnd/>
            </a:ln>
          </p:spPr>
          <p:txBody>
            <a:bodyPr vert="horz" wrap="square" lIns="68580" tIns="34290" rIns="68580" bIns="34290" numCol="1" anchor="t" anchorCtr="0" compatLnSpc="1">
              <a:prstTxWarp prst="textNoShape">
                <a:avLst/>
              </a:prstTxWarp>
            </a:bodyPr>
            <a:lstStyle/>
            <a:p>
              <a:pPr>
                <a:defRPr/>
              </a:pPr>
              <a:endParaRPr lang="en-US" dirty="0">
                <a:solidFill>
                  <a:prstClr val="black"/>
                </a:solidFill>
              </a:endParaRPr>
            </a:p>
          </p:txBody>
        </p:sp>
      </p:grpSp>
      <p:grpSp>
        <p:nvGrpSpPr>
          <p:cNvPr id="9" name="Education">
            <a:extLst>
              <a:ext uri="{FF2B5EF4-FFF2-40B4-BE49-F238E27FC236}">
                <a16:creationId xmlns:a16="http://schemas.microsoft.com/office/drawing/2014/main" id="{8EFBC99A-C34E-42C1-9BC2-8D4FA210CFD6}"/>
              </a:ext>
            </a:extLst>
          </p:cNvPr>
          <p:cNvGrpSpPr>
            <a:grpSpLocks noChangeAspect="1"/>
          </p:cNvGrpSpPr>
          <p:nvPr>
            <p:custDataLst>
              <p:tags r:id="rId5"/>
            </p:custDataLst>
          </p:nvPr>
        </p:nvGrpSpPr>
        <p:grpSpPr bwMode="auto">
          <a:xfrm>
            <a:off x="552393" y="1029756"/>
            <a:ext cx="356054" cy="407194"/>
            <a:chOff x="57" y="32"/>
            <a:chExt cx="369" cy="422"/>
          </a:xfrm>
          <a:solidFill>
            <a:schemeClr val="bg1"/>
          </a:solidFill>
        </p:grpSpPr>
        <p:sp>
          <p:nvSpPr>
            <p:cNvPr id="10" name="Education">
              <a:extLst>
                <a:ext uri="{FF2B5EF4-FFF2-40B4-BE49-F238E27FC236}">
                  <a16:creationId xmlns:a16="http://schemas.microsoft.com/office/drawing/2014/main" id="{214A4C53-A1E6-42EA-99E1-E4B1E19BB276}"/>
                </a:ext>
              </a:extLst>
            </p:cNvPr>
            <p:cNvSpPr>
              <a:spLocks noChangeArrowheads="1"/>
            </p:cNvSpPr>
            <p:nvPr>
              <p:custDataLst>
                <p:tags r:id="rId6"/>
              </p:custDataLst>
            </p:nvPr>
          </p:nvSpPr>
          <p:spPr bwMode="auto">
            <a:xfrm>
              <a:off x="127" y="34"/>
              <a:ext cx="82" cy="82"/>
            </a:xfrm>
            <a:prstGeom prst="ellipse">
              <a:avLst/>
            </a:prstGeom>
            <a:solidFill>
              <a:schemeClr val="tx1"/>
            </a:solidFill>
            <a:ln w="0">
              <a:noFill/>
              <a:prstDash val="solid"/>
              <a:round/>
              <a:headEnd/>
              <a:tailEnd/>
            </a:ln>
          </p:spPr>
          <p:txBody>
            <a:bodyPr vert="horz" wrap="square" lIns="68580" tIns="34290" rIns="68580" bIns="34290" numCol="1" anchor="t" anchorCtr="0" compatLnSpc="1">
              <a:prstTxWarp prst="textNoShape">
                <a:avLst/>
              </a:prstTxWarp>
            </a:bodyPr>
            <a:lstStyle/>
            <a:p>
              <a:pPr>
                <a:defRPr/>
              </a:pPr>
              <a:endParaRPr lang="en-US" dirty="0">
                <a:solidFill>
                  <a:prstClr val="black"/>
                </a:solidFill>
              </a:endParaRPr>
            </a:p>
          </p:txBody>
        </p:sp>
        <p:sp>
          <p:nvSpPr>
            <p:cNvPr id="11" name="Education">
              <a:extLst>
                <a:ext uri="{FF2B5EF4-FFF2-40B4-BE49-F238E27FC236}">
                  <a16:creationId xmlns:a16="http://schemas.microsoft.com/office/drawing/2014/main" id="{C4AD8718-0412-48ED-B28A-0BF6197B914C}"/>
                </a:ext>
              </a:extLst>
            </p:cNvPr>
            <p:cNvSpPr>
              <a:spLocks/>
            </p:cNvSpPr>
            <p:nvPr>
              <p:custDataLst>
                <p:tags r:id="rId7"/>
              </p:custDataLst>
            </p:nvPr>
          </p:nvSpPr>
          <p:spPr bwMode="auto">
            <a:xfrm>
              <a:off x="252" y="32"/>
              <a:ext cx="174" cy="221"/>
            </a:xfrm>
            <a:custGeom>
              <a:avLst/>
              <a:gdLst>
                <a:gd name="T0" fmla="*/ 0 w 463"/>
                <a:gd name="T1" fmla="*/ 0 h 587"/>
                <a:gd name="T2" fmla="*/ 0 w 463"/>
                <a:gd name="T3" fmla="*/ 293 h 587"/>
                <a:gd name="T4" fmla="*/ 29 w 463"/>
                <a:gd name="T5" fmla="*/ 329 h 587"/>
                <a:gd name="T6" fmla="*/ 50 w 463"/>
                <a:gd name="T7" fmla="*/ 303 h 587"/>
                <a:gd name="T8" fmla="*/ 50 w 463"/>
                <a:gd name="T9" fmla="*/ 62 h 587"/>
                <a:gd name="T10" fmla="*/ 413 w 463"/>
                <a:gd name="T11" fmla="*/ 62 h 587"/>
                <a:gd name="T12" fmla="*/ 413 w 463"/>
                <a:gd name="T13" fmla="*/ 537 h 587"/>
                <a:gd name="T14" fmla="*/ 0 w 463"/>
                <a:gd name="T15" fmla="*/ 537 h 587"/>
                <a:gd name="T16" fmla="*/ 0 w 463"/>
                <a:gd name="T17" fmla="*/ 587 h 587"/>
                <a:gd name="T18" fmla="*/ 463 w 463"/>
                <a:gd name="T19" fmla="*/ 587 h 587"/>
                <a:gd name="T20" fmla="*/ 463 w 463"/>
                <a:gd name="T21" fmla="*/ 0 h 587"/>
                <a:gd name="T22" fmla="*/ 0 w 463"/>
                <a:gd name="T23" fmla="*/ 0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3" h="587">
                  <a:moveTo>
                    <a:pt x="0" y="0"/>
                  </a:moveTo>
                  <a:lnTo>
                    <a:pt x="0" y="293"/>
                  </a:lnTo>
                  <a:lnTo>
                    <a:pt x="29" y="329"/>
                  </a:lnTo>
                  <a:lnTo>
                    <a:pt x="50" y="303"/>
                  </a:lnTo>
                  <a:lnTo>
                    <a:pt x="50" y="62"/>
                  </a:lnTo>
                  <a:lnTo>
                    <a:pt x="413" y="62"/>
                  </a:lnTo>
                  <a:lnTo>
                    <a:pt x="413" y="537"/>
                  </a:lnTo>
                  <a:lnTo>
                    <a:pt x="0" y="537"/>
                  </a:lnTo>
                  <a:lnTo>
                    <a:pt x="0" y="587"/>
                  </a:lnTo>
                  <a:lnTo>
                    <a:pt x="463" y="587"/>
                  </a:lnTo>
                  <a:lnTo>
                    <a:pt x="463" y="0"/>
                  </a:lnTo>
                  <a:lnTo>
                    <a:pt x="0" y="0"/>
                  </a:lnTo>
                  <a:close/>
                </a:path>
              </a:pathLst>
            </a:custGeom>
            <a:solidFill>
              <a:schemeClr val="tx1"/>
            </a:solidFill>
            <a:ln w="0">
              <a:noFill/>
              <a:prstDash val="solid"/>
              <a:round/>
              <a:headEnd/>
              <a:tailEnd/>
            </a:ln>
          </p:spPr>
          <p:txBody>
            <a:bodyPr vert="horz" wrap="square" lIns="68580" tIns="34290" rIns="68580" bIns="34290" numCol="1" anchor="t" anchorCtr="0" compatLnSpc="1">
              <a:prstTxWarp prst="textNoShape">
                <a:avLst/>
              </a:prstTxWarp>
            </a:bodyPr>
            <a:lstStyle/>
            <a:p>
              <a:pPr>
                <a:defRPr/>
              </a:pPr>
              <a:endParaRPr lang="en-US" dirty="0">
                <a:solidFill>
                  <a:prstClr val="black"/>
                </a:solidFill>
              </a:endParaRPr>
            </a:p>
          </p:txBody>
        </p:sp>
        <p:sp>
          <p:nvSpPr>
            <p:cNvPr id="12" name="Education">
              <a:extLst>
                <a:ext uri="{FF2B5EF4-FFF2-40B4-BE49-F238E27FC236}">
                  <a16:creationId xmlns:a16="http://schemas.microsoft.com/office/drawing/2014/main" id="{AB0BC287-773A-4F8C-A84C-F69DEDBA0516}"/>
                </a:ext>
              </a:extLst>
            </p:cNvPr>
            <p:cNvSpPr>
              <a:spLocks noEditPoints="1"/>
            </p:cNvSpPr>
            <p:nvPr>
              <p:custDataLst>
                <p:tags r:id="rId8"/>
              </p:custDataLst>
            </p:nvPr>
          </p:nvSpPr>
          <p:spPr bwMode="auto">
            <a:xfrm>
              <a:off x="57" y="130"/>
              <a:ext cx="276" cy="324"/>
            </a:xfrm>
            <a:custGeom>
              <a:avLst/>
              <a:gdLst>
                <a:gd name="T0" fmla="*/ 719 w 734"/>
                <a:gd name="T1" fmla="*/ 23 h 862"/>
                <a:gd name="T2" fmla="*/ 665 w 734"/>
                <a:gd name="T3" fmla="*/ 23 h 862"/>
                <a:gd name="T4" fmla="*/ 552 w 734"/>
                <a:gd name="T5" fmla="*/ 137 h 862"/>
                <a:gd name="T6" fmla="*/ 399 w 734"/>
                <a:gd name="T7" fmla="*/ 2 h 862"/>
                <a:gd name="T8" fmla="*/ 187 w 734"/>
                <a:gd name="T9" fmla="*/ 2 h 862"/>
                <a:gd name="T10" fmla="*/ 132 w 734"/>
                <a:gd name="T11" fmla="*/ 18 h 862"/>
                <a:gd name="T12" fmla="*/ 11 w 734"/>
                <a:gd name="T13" fmla="*/ 178 h 862"/>
                <a:gd name="T14" fmla="*/ 11 w 734"/>
                <a:gd name="T15" fmla="*/ 226 h 862"/>
                <a:gd name="T16" fmla="*/ 121 w 734"/>
                <a:gd name="T17" fmla="*/ 380 h 862"/>
                <a:gd name="T18" fmla="*/ 145 w 734"/>
                <a:gd name="T19" fmla="*/ 396 h 862"/>
                <a:gd name="T20" fmla="*/ 145 w 734"/>
                <a:gd name="T21" fmla="*/ 812 h 862"/>
                <a:gd name="T22" fmla="*/ 195 w 734"/>
                <a:gd name="T23" fmla="*/ 862 h 862"/>
                <a:gd name="T24" fmla="*/ 245 w 734"/>
                <a:gd name="T25" fmla="*/ 812 h 862"/>
                <a:gd name="T26" fmla="*/ 245 w 734"/>
                <a:gd name="T27" fmla="*/ 452 h 862"/>
                <a:gd name="T28" fmla="*/ 333 w 734"/>
                <a:gd name="T29" fmla="*/ 452 h 862"/>
                <a:gd name="T30" fmla="*/ 333 w 734"/>
                <a:gd name="T31" fmla="*/ 812 h 862"/>
                <a:gd name="T32" fmla="*/ 383 w 734"/>
                <a:gd name="T33" fmla="*/ 862 h 862"/>
                <a:gd name="T34" fmla="*/ 433 w 734"/>
                <a:gd name="T35" fmla="*/ 812 h 862"/>
                <a:gd name="T36" fmla="*/ 433 w 734"/>
                <a:gd name="T37" fmla="*/ 131 h 862"/>
                <a:gd name="T38" fmla="*/ 522 w 734"/>
                <a:gd name="T39" fmla="*/ 218 h 862"/>
                <a:gd name="T40" fmla="*/ 550 w 734"/>
                <a:gd name="T41" fmla="*/ 229 h 862"/>
                <a:gd name="T42" fmla="*/ 578 w 734"/>
                <a:gd name="T43" fmla="*/ 218 h 862"/>
                <a:gd name="T44" fmla="*/ 719 w 734"/>
                <a:gd name="T45" fmla="*/ 77 h 862"/>
                <a:gd name="T46" fmla="*/ 719 w 734"/>
                <a:gd name="T47" fmla="*/ 23 h 862"/>
                <a:gd name="T48" fmla="*/ 83 w 734"/>
                <a:gd name="T49" fmla="*/ 202 h 862"/>
                <a:gd name="T50" fmla="*/ 145 w 734"/>
                <a:gd name="T51" fmla="*/ 120 h 862"/>
                <a:gd name="T52" fmla="*/ 145 w 734"/>
                <a:gd name="T53" fmla="*/ 285 h 862"/>
                <a:gd name="T54" fmla="*/ 83 w 734"/>
                <a:gd name="T55" fmla="*/ 202 h 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34" h="862">
                  <a:moveTo>
                    <a:pt x="719" y="23"/>
                  </a:moveTo>
                  <a:cubicBezTo>
                    <a:pt x="704" y="8"/>
                    <a:pt x="680" y="8"/>
                    <a:pt x="665" y="23"/>
                  </a:cubicBezTo>
                  <a:lnTo>
                    <a:pt x="552" y="137"/>
                  </a:lnTo>
                  <a:cubicBezTo>
                    <a:pt x="552" y="137"/>
                    <a:pt x="430" y="2"/>
                    <a:pt x="399" y="2"/>
                  </a:cubicBezTo>
                  <a:lnTo>
                    <a:pt x="187" y="2"/>
                  </a:lnTo>
                  <a:cubicBezTo>
                    <a:pt x="187" y="2"/>
                    <a:pt x="145" y="0"/>
                    <a:pt x="132" y="18"/>
                  </a:cubicBezTo>
                  <a:lnTo>
                    <a:pt x="11" y="178"/>
                  </a:lnTo>
                  <a:cubicBezTo>
                    <a:pt x="0" y="192"/>
                    <a:pt x="0" y="211"/>
                    <a:pt x="11" y="226"/>
                  </a:cubicBezTo>
                  <a:lnTo>
                    <a:pt x="121" y="380"/>
                  </a:lnTo>
                  <a:cubicBezTo>
                    <a:pt x="128" y="390"/>
                    <a:pt x="133" y="395"/>
                    <a:pt x="145" y="396"/>
                  </a:cubicBezTo>
                  <a:lnTo>
                    <a:pt x="145" y="812"/>
                  </a:lnTo>
                  <a:cubicBezTo>
                    <a:pt x="145" y="840"/>
                    <a:pt x="168" y="862"/>
                    <a:pt x="195" y="862"/>
                  </a:cubicBezTo>
                  <a:cubicBezTo>
                    <a:pt x="222" y="862"/>
                    <a:pt x="245" y="840"/>
                    <a:pt x="245" y="812"/>
                  </a:cubicBezTo>
                  <a:lnTo>
                    <a:pt x="245" y="452"/>
                  </a:lnTo>
                  <a:lnTo>
                    <a:pt x="333" y="452"/>
                  </a:lnTo>
                  <a:lnTo>
                    <a:pt x="333" y="812"/>
                  </a:lnTo>
                  <a:cubicBezTo>
                    <a:pt x="333" y="840"/>
                    <a:pt x="355" y="862"/>
                    <a:pt x="383" y="862"/>
                  </a:cubicBezTo>
                  <a:cubicBezTo>
                    <a:pt x="410" y="862"/>
                    <a:pt x="433" y="840"/>
                    <a:pt x="433" y="812"/>
                  </a:cubicBezTo>
                  <a:lnTo>
                    <a:pt x="433" y="131"/>
                  </a:lnTo>
                  <a:lnTo>
                    <a:pt x="522" y="218"/>
                  </a:lnTo>
                  <a:cubicBezTo>
                    <a:pt x="529" y="225"/>
                    <a:pt x="541" y="229"/>
                    <a:pt x="550" y="229"/>
                  </a:cubicBezTo>
                  <a:cubicBezTo>
                    <a:pt x="560" y="229"/>
                    <a:pt x="571" y="225"/>
                    <a:pt x="578" y="218"/>
                  </a:cubicBezTo>
                  <a:lnTo>
                    <a:pt x="719" y="77"/>
                  </a:lnTo>
                  <a:cubicBezTo>
                    <a:pt x="734" y="62"/>
                    <a:pt x="734" y="38"/>
                    <a:pt x="719" y="23"/>
                  </a:cubicBezTo>
                  <a:close/>
                  <a:moveTo>
                    <a:pt x="83" y="202"/>
                  </a:moveTo>
                  <a:lnTo>
                    <a:pt x="145" y="120"/>
                  </a:lnTo>
                  <a:lnTo>
                    <a:pt x="145" y="285"/>
                  </a:lnTo>
                  <a:lnTo>
                    <a:pt x="83" y="202"/>
                  </a:lnTo>
                  <a:close/>
                </a:path>
              </a:pathLst>
            </a:custGeom>
            <a:ln>
              <a:headEnd/>
              <a:tailEnd/>
            </a:ln>
          </p:spPr>
          <p:style>
            <a:lnRef idx="3">
              <a:schemeClr val="lt1"/>
            </a:lnRef>
            <a:fillRef idx="1">
              <a:schemeClr val="dk1"/>
            </a:fillRef>
            <a:effectRef idx="1">
              <a:schemeClr val="dk1"/>
            </a:effectRef>
            <a:fontRef idx="minor">
              <a:schemeClr val="lt1"/>
            </a:fontRef>
          </p:style>
          <p:txBody>
            <a:bodyPr vert="horz" wrap="square" lIns="68580" tIns="34290" rIns="68580" bIns="34290" numCol="1" anchor="t" anchorCtr="0" compatLnSpc="1">
              <a:prstTxWarp prst="textNoShape">
                <a:avLst/>
              </a:prstTxWarp>
            </a:bodyPr>
            <a:lstStyle/>
            <a:p>
              <a:pPr>
                <a:defRPr/>
              </a:pPr>
              <a:endParaRPr lang="en-US" dirty="0">
                <a:solidFill>
                  <a:prstClr val="black"/>
                </a:solidFill>
              </a:endParaRPr>
            </a:p>
          </p:txBody>
        </p:sp>
      </p:grpSp>
      <p:sp>
        <p:nvSpPr>
          <p:cNvPr id="14" name="Rectángulo 13"/>
          <p:cNvSpPr/>
          <p:nvPr/>
        </p:nvSpPr>
        <p:spPr>
          <a:xfrm>
            <a:off x="491167" y="248338"/>
            <a:ext cx="7791435" cy="605294"/>
          </a:xfrm>
          <a:prstGeom prst="rect">
            <a:avLst/>
          </a:prstGeom>
        </p:spPr>
        <p:txBody>
          <a:bodyPr wrap="square">
            <a:spAutoFit/>
          </a:bodyPr>
          <a:lstStyle/>
          <a:p>
            <a:pPr>
              <a:lnSpc>
                <a:spcPts val="2000"/>
              </a:lnSpc>
            </a:pPr>
            <a:r>
              <a:rPr lang="es-CO" sz="2000" b="1" dirty="0">
                <a:solidFill>
                  <a:schemeClr val="accent1">
                    <a:lumMod val="50000"/>
                  </a:schemeClr>
                </a:solidFill>
                <a:latin typeface="Arial" panose="020B0604020202020204" pitchFamily="34" charset="0"/>
                <a:cs typeface="Arial" panose="020B0604020202020204" pitchFamily="34" charset="0"/>
              </a:rPr>
              <a:t>Protocolo de Defectos Congénitos en Colombia</a:t>
            </a:r>
          </a:p>
          <a:p>
            <a:pPr>
              <a:lnSpc>
                <a:spcPts val="2000"/>
              </a:lnSpc>
            </a:pPr>
            <a:r>
              <a:rPr lang="es-CO" sz="1100" dirty="0">
                <a:solidFill>
                  <a:schemeClr val="accent1">
                    <a:lumMod val="50000"/>
                  </a:schemeClr>
                </a:solidFill>
                <a:latin typeface="Arial" panose="020B0604020202020204" pitchFamily="34" charset="0"/>
                <a:cs typeface="Arial" panose="020B0604020202020204" pitchFamily="34" charset="0"/>
              </a:rPr>
              <a:t>      </a:t>
            </a:r>
            <a:r>
              <a:rPr lang="es-ES" sz="1200" dirty="0">
                <a:solidFill>
                  <a:schemeClr val="accent1">
                    <a:lumMod val="50000"/>
                  </a:schemeClr>
                </a:solidFill>
                <a:latin typeface="Arial" panose="020B0604020202020204" pitchFamily="34" charset="0"/>
                <a:cs typeface="Arial" panose="020B0604020202020204" pitchFamily="34" charset="0"/>
              </a:rPr>
              <a:t> Clasificación de los Defectos Congénitos</a:t>
            </a:r>
            <a:endParaRPr lang="es-CO" sz="1800" dirty="0">
              <a:solidFill>
                <a:schemeClr val="accent1">
                  <a:lumMod val="50000"/>
                </a:schemeClr>
              </a:solidFill>
              <a:latin typeface="Arial" panose="020B0604020202020204" pitchFamily="34" charset="0"/>
              <a:cs typeface="Arial" panose="020B0604020202020204" pitchFamily="34" charset="0"/>
            </a:endParaRPr>
          </a:p>
        </p:txBody>
      </p:sp>
      <p:pic>
        <p:nvPicPr>
          <p:cNvPr id="13" name="Picture 2"/>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49837" y="3122915"/>
            <a:ext cx="4157777" cy="21802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Imagen 15"/>
          <p:cNvPicPr>
            <a:picLocks noChangeAspect="1"/>
          </p:cNvPicPr>
          <p:nvPr/>
        </p:nvPicPr>
        <p:blipFill rotWithShape="1">
          <a:blip r:embed="rId12">
            <a:duotone>
              <a:schemeClr val="accent2">
                <a:shade val="45000"/>
                <a:satMod val="135000"/>
              </a:schemeClr>
              <a:prstClr val="white"/>
            </a:duotone>
          </a:blip>
          <a:srcRect l="8144" t="20544" r="17918"/>
          <a:stretch/>
        </p:blipFill>
        <p:spPr>
          <a:xfrm>
            <a:off x="2382787" y="929896"/>
            <a:ext cx="5386107" cy="3188607"/>
          </a:xfrm>
          <a:prstGeom prst="rect">
            <a:avLst/>
          </a:prstGeom>
        </p:spPr>
      </p:pic>
      <p:sp>
        <p:nvSpPr>
          <p:cNvPr id="15" name="CuadroTexto 14"/>
          <p:cNvSpPr txBox="1"/>
          <p:nvPr/>
        </p:nvSpPr>
        <p:spPr>
          <a:xfrm>
            <a:off x="102186" y="4905204"/>
            <a:ext cx="3618690" cy="261610"/>
          </a:xfrm>
          <a:prstGeom prst="rect">
            <a:avLst/>
          </a:prstGeom>
          <a:noFill/>
        </p:spPr>
        <p:txBody>
          <a:bodyPr wrap="square" rtlCol="0">
            <a:spAutoFit/>
          </a:bodyPr>
          <a:lstStyle/>
          <a:p>
            <a:r>
              <a:rPr lang="es-CO" sz="1050" i="1" dirty="0"/>
              <a:t>Fuente: Instituto Nacional de Salud.</a:t>
            </a:r>
          </a:p>
        </p:txBody>
      </p:sp>
      <p:sp>
        <p:nvSpPr>
          <p:cNvPr id="17" name="CuadroTexto 16">
            <a:extLst>
              <a:ext uri="{FF2B5EF4-FFF2-40B4-BE49-F238E27FC236}">
                <a16:creationId xmlns:a16="http://schemas.microsoft.com/office/drawing/2014/main" id="{56D0FB2A-413F-4D4A-8977-A7E0665DE82A}"/>
              </a:ext>
            </a:extLst>
          </p:cNvPr>
          <p:cNvSpPr txBox="1"/>
          <p:nvPr/>
        </p:nvSpPr>
        <p:spPr>
          <a:xfrm>
            <a:off x="6226295" y="1047700"/>
            <a:ext cx="856325" cy="300082"/>
          </a:xfrm>
          <a:prstGeom prst="rect">
            <a:avLst/>
          </a:prstGeom>
          <a:solidFill>
            <a:srgbClr val="FFFF00"/>
          </a:solidFill>
        </p:spPr>
        <p:txBody>
          <a:bodyPr wrap="none" rtlCol="0">
            <a:spAutoFit/>
          </a:bodyPr>
          <a:lstStyle/>
          <a:p>
            <a:r>
              <a:rPr lang="es-ES" dirty="0"/>
              <a:t>Ficha 215</a:t>
            </a:r>
            <a:endParaRPr lang="es-CO" dirty="0"/>
          </a:p>
        </p:txBody>
      </p:sp>
      <p:sp>
        <p:nvSpPr>
          <p:cNvPr id="18" name="CuadroTexto 17">
            <a:extLst>
              <a:ext uri="{FF2B5EF4-FFF2-40B4-BE49-F238E27FC236}">
                <a16:creationId xmlns:a16="http://schemas.microsoft.com/office/drawing/2014/main" id="{C8AB1578-8B7D-431D-92D9-71BC32401EA2}"/>
              </a:ext>
            </a:extLst>
          </p:cNvPr>
          <p:cNvSpPr txBox="1"/>
          <p:nvPr/>
        </p:nvSpPr>
        <p:spPr>
          <a:xfrm>
            <a:off x="4219515" y="2307211"/>
            <a:ext cx="856325" cy="300082"/>
          </a:xfrm>
          <a:prstGeom prst="rect">
            <a:avLst/>
          </a:prstGeom>
          <a:solidFill>
            <a:srgbClr val="FFFF00"/>
          </a:solidFill>
        </p:spPr>
        <p:txBody>
          <a:bodyPr wrap="none" rtlCol="0">
            <a:spAutoFit/>
          </a:bodyPr>
          <a:lstStyle/>
          <a:p>
            <a:r>
              <a:rPr lang="es-ES" dirty="0"/>
              <a:t>Ficha 342</a:t>
            </a:r>
            <a:endParaRPr lang="es-CO" dirty="0"/>
          </a:p>
        </p:txBody>
      </p:sp>
      <p:sp>
        <p:nvSpPr>
          <p:cNvPr id="19" name="CuadroTexto 18">
            <a:extLst>
              <a:ext uri="{FF2B5EF4-FFF2-40B4-BE49-F238E27FC236}">
                <a16:creationId xmlns:a16="http://schemas.microsoft.com/office/drawing/2014/main" id="{F64459D3-3218-4D9E-B93A-4002BAD61F7B}"/>
              </a:ext>
            </a:extLst>
          </p:cNvPr>
          <p:cNvSpPr txBox="1"/>
          <p:nvPr/>
        </p:nvSpPr>
        <p:spPr>
          <a:xfrm>
            <a:off x="1440938" y="2027434"/>
            <a:ext cx="877035" cy="715581"/>
          </a:xfrm>
          <a:prstGeom prst="rect">
            <a:avLst/>
          </a:prstGeom>
          <a:solidFill>
            <a:srgbClr val="FFFF00"/>
          </a:solidFill>
        </p:spPr>
        <p:txBody>
          <a:bodyPr wrap="none" rtlCol="0">
            <a:spAutoFit/>
          </a:bodyPr>
          <a:lstStyle/>
          <a:p>
            <a:pPr algn="ctr"/>
            <a:r>
              <a:rPr lang="es-ES" dirty="0"/>
              <a:t>Ficha 720</a:t>
            </a:r>
          </a:p>
          <a:p>
            <a:pPr algn="ctr"/>
            <a:r>
              <a:rPr lang="es-ES" dirty="0"/>
              <a:t>Rubeola </a:t>
            </a:r>
          </a:p>
          <a:p>
            <a:pPr algn="ctr"/>
            <a:r>
              <a:rPr lang="es-ES" dirty="0"/>
              <a:t>congénita</a:t>
            </a:r>
            <a:endParaRPr lang="es-CO" dirty="0"/>
          </a:p>
        </p:txBody>
      </p:sp>
    </p:spTree>
    <p:custDataLst>
      <p:tags r:id="rId1"/>
    </p:custDataLst>
    <p:extLst>
      <p:ext uri="{BB962C8B-B14F-4D97-AF65-F5344CB8AC3E}">
        <p14:creationId xmlns:p14="http://schemas.microsoft.com/office/powerpoint/2010/main" val="1274989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7" name="Chart 46"/>
          <p:cNvGraphicFramePr/>
          <p:nvPr/>
        </p:nvGraphicFramePr>
        <p:xfrm>
          <a:off x="809913" y="1475600"/>
          <a:ext cx="3429000" cy="1895079"/>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48" name="Chart 47"/>
          <p:cNvGraphicFramePr/>
          <p:nvPr/>
        </p:nvGraphicFramePr>
        <p:xfrm>
          <a:off x="4566434" y="1379992"/>
          <a:ext cx="3429000" cy="1895079"/>
        </p:xfrm>
        <a:graphic>
          <a:graphicData uri="http://schemas.openxmlformats.org/drawingml/2006/chart">
            <c:chart xmlns:c="http://schemas.openxmlformats.org/drawingml/2006/chart" xmlns:r="http://schemas.openxmlformats.org/officeDocument/2006/relationships" r:id="rId5"/>
          </a:graphicData>
        </a:graphic>
      </p:graphicFrame>
      <p:sp>
        <p:nvSpPr>
          <p:cNvPr id="41" name="Oval 40"/>
          <p:cNvSpPr>
            <a:spLocks noChangeAspect="1"/>
          </p:cNvSpPr>
          <p:nvPr/>
        </p:nvSpPr>
        <p:spPr>
          <a:xfrm>
            <a:off x="2009419" y="1923665"/>
            <a:ext cx="980100" cy="980100"/>
          </a:xfrm>
          <a:prstGeom prst="ellipse">
            <a:avLst/>
          </a:prstGeom>
          <a:solidFill>
            <a:schemeClr val="bg1">
              <a:lumMod val="95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defRPr/>
            </a:pPr>
            <a:r>
              <a:rPr lang="en-US" sz="2100" b="1" kern="0">
                <a:solidFill>
                  <a:prstClr val="white">
                    <a:lumMod val="50000"/>
                  </a:prstClr>
                </a:solidFill>
                <a:latin typeface="Calibri"/>
              </a:rPr>
              <a:t>30 %</a:t>
            </a:r>
          </a:p>
        </p:txBody>
      </p:sp>
      <p:sp>
        <p:nvSpPr>
          <p:cNvPr id="43" name="Oval 42"/>
          <p:cNvSpPr>
            <a:spLocks noChangeAspect="1"/>
          </p:cNvSpPr>
          <p:nvPr/>
        </p:nvSpPr>
        <p:spPr>
          <a:xfrm>
            <a:off x="5415221" y="1923665"/>
            <a:ext cx="980100" cy="980100"/>
          </a:xfrm>
          <a:prstGeom prst="ellipse">
            <a:avLst/>
          </a:prstGeom>
          <a:solidFill>
            <a:schemeClr val="bg1">
              <a:lumMod val="95000"/>
            </a:schemeClr>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defRPr/>
            </a:pPr>
            <a:r>
              <a:rPr lang="en-US" sz="2100" b="1" kern="0">
                <a:solidFill>
                  <a:prstClr val="white">
                    <a:lumMod val="50000"/>
                  </a:prstClr>
                </a:solidFill>
                <a:latin typeface="Calibri"/>
              </a:rPr>
              <a:t>70 %</a:t>
            </a:r>
          </a:p>
        </p:txBody>
      </p:sp>
      <p:cxnSp>
        <p:nvCxnSpPr>
          <p:cNvPr id="49" name="Straight Connector 48"/>
          <p:cNvCxnSpPr/>
          <p:nvPr/>
        </p:nvCxnSpPr>
        <p:spPr>
          <a:xfrm>
            <a:off x="2503385" y="1686995"/>
            <a:ext cx="0" cy="2433542"/>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3795823" y="1686994"/>
            <a:ext cx="0" cy="2433542"/>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4535329" y="1686994"/>
            <a:ext cx="0" cy="2433542"/>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53" name="TextBox 52"/>
          <p:cNvSpPr txBox="1"/>
          <p:nvPr/>
        </p:nvSpPr>
        <p:spPr>
          <a:xfrm>
            <a:off x="1116419" y="3372919"/>
            <a:ext cx="2438497" cy="1015663"/>
          </a:xfrm>
          <a:prstGeom prst="rect">
            <a:avLst/>
          </a:prstGeom>
          <a:noFill/>
        </p:spPr>
        <p:txBody>
          <a:bodyPr wrap="square" rtlCol="0">
            <a:spAutoFit/>
          </a:bodyPr>
          <a:lstStyle/>
          <a:p>
            <a:pPr algn="just"/>
            <a:r>
              <a:rPr lang="es-CO" sz="1200" dirty="0">
                <a:latin typeface="Arial Narrow" panose="020B0606020202030204" pitchFamily="34" charset="0"/>
              </a:rPr>
              <a:t>Todo producto de la gestación, </a:t>
            </a:r>
            <a:r>
              <a:rPr lang="es-CO" sz="1200" b="1" dirty="0">
                <a:latin typeface="Arial Narrow" panose="020B0606020202030204" pitchFamily="34" charset="0"/>
              </a:rPr>
              <a:t>vivo o muerto</a:t>
            </a:r>
            <a:r>
              <a:rPr lang="es-CO" sz="1200" dirty="0">
                <a:latin typeface="Arial Narrow" panose="020B0606020202030204" pitchFamily="34" charset="0"/>
              </a:rPr>
              <a:t>, en la etapa prenatal hasta los 12 meses de edad con diagnóstico confirmado por </a:t>
            </a:r>
            <a:r>
              <a:rPr lang="es-CO" sz="1200" b="1" dirty="0">
                <a:latin typeface="Arial Narrow" panose="020B0606020202030204" pitchFamily="34" charset="0"/>
              </a:rPr>
              <a:t>clínica </a:t>
            </a:r>
            <a:r>
              <a:rPr lang="es-CO" sz="1200" dirty="0">
                <a:latin typeface="Arial Narrow" panose="020B0606020202030204" pitchFamily="34" charset="0"/>
              </a:rPr>
              <a:t>o </a:t>
            </a:r>
            <a:r>
              <a:rPr lang="es-CO" sz="1200" b="1" dirty="0">
                <a:latin typeface="Arial Narrow" panose="020B0606020202030204" pitchFamily="34" charset="0"/>
              </a:rPr>
              <a:t>laboratorio</a:t>
            </a:r>
            <a:r>
              <a:rPr lang="es-CO" sz="1200" dirty="0">
                <a:latin typeface="Arial Narrow" panose="020B0606020202030204" pitchFamily="34" charset="0"/>
              </a:rPr>
              <a:t> de un defecto congénito</a:t>
            </a:r>
          </a:p>
        </p:txBody>
      </p:sp>
      <p:sp>
        <p:nvSpPr>
          <p:cNvPr id="55" name="TextBox 54"/>
          <p:cNvSpPr txBox="1"/>
          <p:nvPr/>
        </p:nvSpPr>
        <p:spPr>
          <a:xfrm>
            <a:off x="4566433" y="3370679"/>
            <a:ext cx="3004582" cy="1200329"/>
          </a:xfrm>
          <a:prstGeom prst="rect">
            <a:avLst/>
          </a:prstGeom>
          <a:noFill/>
        </p:spPr>
        <p:txBody>
          <a:bodyPr wrap="square" rtlCol="0">
            <a:spAutoFit/>
          </a:bodyPr>
          <a:lstStyle/>
          <a:p>
            <a:pPr algn="just"/>
            <a:r>
              <a:rPr lang="es-CO" sz="1200" dirty="0">
                <a:latin typeface="Arial Narrow" panose="020B0606020202030204" pitchFamily="34" charset="0"/>
              </a:rPr>
              <a:t>Todo producto de la gestación</a:t>
            </a:r>
            <a:r>
              <a:rPr lang="es-CO" sz="1200" b="1" dirty="0">
                <a:latin typeface="Arial Narrow" panose="020B0606020202030204" pitchFamily="34" charset="0"/>
              </a:rPr>
              <a:t>, vivo o muerto</a:t>
            </a:r>
            <a:r>
              <a:rPr lang="es-CO" sz="1200" dirty="0">
                <a:latin typeface="Arial Narrow" panose="020B0606020202030204" pitchFamily="34" charset="0"/>
              </a:rPr>
              <a:t>, en la etapa prenatal hasta 12 meses de edad con diagnóstico probable de un defecto congénito cuando </a:t>
            </a:r>
            <a:r>
              <a:rPr lang="es-CO" sz="1200" b="1" dirty="0">
                <a:latin typeface="Arial Narrow" panose="020B0606020202030204" pitchFamily="34" charset="0"/>
              </a:rPr>
              <a:t>no es posible hacer confirmación diagnóstica  definitiva inmediata</a:t>
            </a:r>
            <a:r>
              <a:rPr lang="es-CO" sz="1200" dirty="0">
                <a:latin typeface="Arial Narrow" panose="020B0606020202030204" pitchFamily="34" charset="0"/>
              </a:rPr>
              <a:t>. </a:t>
            </a:r>
            <a:r>
              <a:rPr lang="es-CO" sz="1100" b="1" dirty="0">
                <a:latin typeface="Arial Narrow" panose="020B0606020202030204" pitchFamily="34" charset="0"/>
              </a:rPr>
              <a:t>(Anexo 1).</a:t>
            </a:r>
          </a:p>
          <a:p>
            <a:pPr algn="just"/>
            <a:endParaRPr lang="es-CO" sz="1200" dirty="0">
              <a:solidFill>
                <a:schemeClr val="tx1">
                  <a:lumMod val="75000"/>
                  <a:lumOff val="25000"/>
                </a:schemeClr>
              </a:solidFill>
              <a:latin typeface="Arial Narrow" panose="020B0606020202030204" pitchFamily="34" charset="0"/>
            </a:endParaRPr>
          </a:p>
        </p:txBody>
      </p:sp>
      <p:sp>
        <p:nvSpPr>
          <p:cNvPr id="12" name="Rectángulo 11"/>
          <p:cNvSpPr/>
          <p:nvPr/>
        </p:nvSpPr>
        <p:spPr>
          <a:xfrm>
            <a:off x="670716" y="392001"/>
            <a:ext cx="7791435" cy="861774"/>
          </a:xfrm>
          <a:prstGeom prst="rect">
            <a:avLst/>
          </a:prstGeom>
        </p:spPr>
        <p:txBody>
          <a:bodyPr wrap="square" lIns="91440" tIns="45720" rIns="91440" bIns="45720" anchor="t">
            <a:spAutoFit/>
          </a:bodyPr>
          <a:lstStyle/>
          <a:p>
            <a:pPr>
              <a:lnSpc>
                <a:spcPts val="2000"/>
              </a:lnSpc>
            </a:pPr>
            <a:r>
              <a:rPr lang="es-CO" sz="2000" b="1" dirty="0">
                <a:solidFill>
                  <a:schemeClr val="accent1">
                    <a:lumMod val="50000"/>
                  </a:schemeClr>
                </a:solidFill>
                <a:latin typeface="Arial"/>
                <a:cs typeface="Arial"/>
              </a:rPr>
              <a:t>Protocolo de defectos congénitos en Colombia</a:t>
            </a:r>
          </a:p>
          <a:p>
            <a:pPr>
              <a:lnSpc>
                <a:spcPts val="2000"/>
              </a:lnSpc>
            </a:pPr>
            <a:r>
              <a:rPr lang="es-ES" sz="1400" dirty="0">
                <a:solidFill>
                  <a:schemeClr val="accent1">
                    <a:lumMod val="50000"/>
                  </a:schemeClr>
                </a:solidFill>
                <a:latin typeface="Arial"/>
                <a:cs typeface="Arial"/>
              </a:rPr>
              <a:t>      </a:t>
            </a:r>
            <a:r>
              <a:rPr lang="es-CO" sz="1200" dirty="0">
                <a:solidFill>
                  <a:schemeClr val="accent1">
                    <a:lumMod val="50000"/>
                  </a:schemeClr>
                </a:solidFill>
                <a:latin typeface="Arial"/>
                <a:cs typeface="Arial"/>
              </a:rPr>
              <a:t>Definiciones operativas de caso para DC</a:t>
            </a:r>
            <a:endParaRPr lang="es-CO" sz="1050" dirty="0">
              <a:solidFill>
                <a:schemeClr val="accent1">
                  <a:lumMod val="50000"/>
                </a:schemeClr>
              </a:solidFill>
              <a:latin typeface="Arial"/>
              <a:cs typeface="Arial"/>
            </a:endParaRPr>
          </a:p>
          <a:p>
            <a:pPr>
              <a:lnSpc>
                <a:spcPts val="2000"/>
              </a:lnSpc>
            </a:pPr>
            <a:endParaRPr lang="es-CO" sz="1200" b="1" dirty="0">
              <a:solidFill>
                <a:schemeClr val="accent1">
                  <a:lumMod val="50000"/>
                </a:schemeClr>
              </a:solidFill>
              <a:latin typeface="Arial" panose="020B0604020202020204" pitchFamily="34" charset="0"/>
              <a:cs typeface="Arial" panose="020B0604020202020204" pitchFamily="34" charset="0"/>
            </a:endParaRPr>
          </a:p>
        </p:txBody>
      </p:sp>
      <p:sp>
        <p:nvSpPr>
          <p:cNvPr id="3" name="CuadroTexto 2"/>
          <p:cNvSpPr txBox="1"/>
          <p:nvPr/>
        </p:nvSpPr>
        <p:spPr>
          <a:xfrm>
            <a:off x="2094642" y="1262731"/>
            <a:ext cx="1150249" cy="276999"/>
          </a:xfrm>
          <a:prstGeom prst="rect">
            <a:avLst/>
          </a:prstGeom>
          <a:noFill/>
          <a:ln>
            <a:solidFill>
              <a:srgbClr val="145768"/>
            </a:solidFill>
          </a:ln>
        </p:spPr>
        <p:txBody>
          <a:bodyPr wrap="square" rtlCol="0">
            <a:spAutoFit/>
          </a:bodyPr>
          <a:lstStyle/>
          <a:p>
            <a:pPr algn="ctr"/>
            <a:r>
              <a:rPr lang="es-CO" sz="1200" b="1">
                <a:solidFill>
                  <a:schemeClr val="accent1">
                    <a:lumMod val="50000"/>
                  </a:schemeClr>
                </a:solidFill>
                <a:latin typeface="Arial" panose="020B0604020202020204" pitchFamily="34" charset="0"/>
                <a:cs typeface="Arial" panose="020B0604020202020204" pitchFamily="34" charset="0"/>
              </a:rPr>
              <a:t>Confirmado</a:t>
            </a:r>
            <a:endParaRPr lang="es-CO" b="1">
              <a:solidFill>
                <a:schemeClr val="accent1">
                  <a:lumMod val="50000"/>
                </a:schemeClr>
              </a:solidFill>
              <a:latin typeface="Arial" panose="020B0604020202020204" pitchFamily="34" charset="0"/>
              <a:cs typeface="Arial" panose="020B0604020202020204" pitchFamily="34" charset="0"/>
            </a:endParaRPr>
          </a:p>
        </p:txBody>
      </p:sp>
      <p:sp>
        <p:nvSpPr>
          <p:cNvPr id="14" name="CuadroTexto 13"/>
          <p:cNvSpPr txBox="1"/>
          <p:nvPr/>
        </p:nvSpPr>
        <p:spPr>
          <a:xfrm>
            <a:off x="5442335" y="1234207"/>
            <a:ext cx="1150249" cy="276999"/>
          </a:xfrm>
          <a:prstGeom prst="rect">
            <a:avLst/>
          </a:prstGeom>
          <a:noFill/>
          <a:ln>
            <a:solidFill>
              <a:srgbClr val="145768"/>
            </a:solidFill>
          </a:ln>
        </p:spPr>
        <p:txBody>
          <a:bodyPr wrap="square" rtlCol="0">
            <a:spAutoFit/>
          </a:bodyPr>
          <a:lstStyle/>
          <a:p>
            <a:pPr algn="ctr"/>
            <a:r>
              <a:rPr lang="es-CO" sz="1200" b="1">
                <a:solidFill>
                  <a:schemeClr val="accent1">
                    <a:lumMod val="50000"/>
                  </a:schemeClr>
                </a:solidFill>
                <a:latin typeface="Arial" panose="020B0604020202020204" pitchFamily="34" charset="0"/>
                <a:cs typeface="Arial" panose="020B0604020202020204" pitchFamily="34" charset="0"/>
              </a:rPr>
              <a:t>Probable</a:t>
            </a:r>
            <a:endParaRPr lang="es-CO" b="1">
              <a:solidFill>
                <a:schemeClr val="accent1">
                  <a:lumMod val="50000"/>
                </a:schemeClr>
              </a:solidFill>
              <a:latin typeface="Arial" panose="020B0604020202020204" pitchFamily="34" charset="0"/>
              <a:cs typeface="Arial" panose="020B0604020202020204" pitchFamily="34" charset="0"/>
            </a:endParaRPr>
          </a:p>
        </p:txBody>
      </p:sp>
      <p:sp>
        <p:nvSpPr>
          <p:cNvPr id="15" name="CuadroTexto 14"/>
          <p:cNvSpPr txBox="1"/>
          <p:nvPr/>
        </p:nvSpPr>
        <p:spPr>
          <a:xfrm>
            <a:off x="0" y="4905142"/>
            <a:ext cx="4869951" cy="261610"/>
          </a:xfrm>
          <a:prstGeom prst="rect">
            <a:avLst/>
          </a:prstGeom>
          <a:noFill/>
        </p:spPr>
        <p:txBody>
          <a:bodyPr wrap="square" rtlCol="0">
            <a:spAutoFit/>
          </a:bodyPr>
          <a:lstStyle/>
          <a:p>
            <a:r>
              <a:rPr lang="es-CO" sz="1100" i="1"/>
              <a:t>Fuente: adaptado de protocolo 215 de Instituto Nacional de Salud – INS. </a:t>
            </a:r>
          </a:p>
        </p:txBody>
      </p:sp>
      <p:sp>
        <p:nvSpPr>
          <p:cNvPr id="2" name="Rectángulo 1"/>
          <p:cNvSpPr/>
          <p:nvPr/>
        </p:nvSpPr>
        <p:spPr>
          <a:xfrm>
            <a:off x="7148941" y="1234207"/>
            <a:ext cx="1443824" cy="1277273"/>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pPr algn="just"/>
            <a:r>
              <a:rPr lang="es-ES" sz="1100" b="1" dirty="0">
                <a:latin typeface="Arial Narrow" panose="020B0606020202030204" pitchFamily="34" charset="0"/>
              </a:rPr>
              <a:t>Criterio de exclusión: </a:t>
            </a:r>
            <a:r>
              <a:rPr lang="es-ES" sz="1100" dirty="0">
                <a:latin typeface="Arial Narrow" panose="020B0606020202030204" pitchFamily="34" charset="0"/>
              </a:rPr>
              <a:t>condiciones relacionadas con prematuridad en recién nacidos de 36 semanas o menos de gestación (</a:t>
            </a:r>
            <a:r>
              <a:rPr lang="es-ES" sz="1100" b="1" dirty="0">
                <a:latin typeface="Arial Narrow" panose="020B0606020202030204" pitchFamily="34" charset="0"/>
              </a:rPr>
              <a:t>Anexo 3). </a:t>
            </a:r>
            <a:endParaRPr lang="es-CO" sz="1100" b="1" dirty="0">
              <a:latin typeface="Arial Narrow" panose="020B0606020202030204" pitchFamily="34" charset="0"/>
            </a:endParaRPr>
          </a:p>
        </p:txBody>
      </p:sp>
    </p:spTree>
    <p:custDataLst>
      <p:tags r:id="rId1"/>
    </p:custDataLst>
    <p:extLst>
      <p:ext uri="{BB962C8B-B14F-4D97-AF65-F5344CB8AC3E}">
        <p14:creationId xmlns:p14="http://schemas.microsoft.com/office/powerpoint/2010/main" val="2706454784"/>
      </p:ext>
    </p:extLst>
  </p:cSld>
  <p:clrMapOvr>
    <a:masterClrMapping/>
  </p:clrMapOvr>
  <mc:AlternateContent xmlns:mc="http://schemas.openxmlformats.org/markup-compatibility/2006" xmlns:p14="http://schemas.microsoft.com/office/powerpoint/2010/main">
    <mc:Choice Requires="p14">
      <p:transition spd="slow" p14:dur="2000" advTm="82809"/>
    </mc:Choice>
    <mc:Fallback xmlns="">
      <p:transition spd="slow" advTm="82809"/>
    </mc:Fallback>
  </mc:AlternateContent>
  <p:extLst>
    <p:ext uri="{3A86A75C-4F4B-4683-9AE1-C65F6400EC91}">
      <p14:laserTraceLst xmlns:p14="http://schemas.microsoft.com/office/powerpoint/2010/main">
        <p14:tracePtLst>
          <p14:tracePt t="9320" x="8237538" y="2825750"/>
          <p14:tracePt t="9325" x="8231188" y="2825750"/>
          <p14:tracePt t="9330" x="8224838" y="2819400"/>
          <p14:tracePt t="9346" x="8137525" y="2659063"/>
          <p14:tracePt t="9363" x="7977188" y="2224088"/>
          <p14:tracePt t="9379" x="7715250" y="1641475"/>
          <p14:tracePt t="9396" x="7373938" y="1058863"/>
          <p14:tracePt t="9413" x="6978650" y="542925"/>
          <p14:tracePt t="9429" x="6604000" y="100013"/>
          <p14:tracePt t="9446" x="6221413" y="0"/>
          <p14:tracePt t="9463" x="5819775" y="0"/>
          <p14:tracePt t="9479" x="5518150" y="0"/>
          <p14:tracePt t="9495" x="5351463" y="0"/>
          <p14:tracePt t="9513" x="5257800" y="20638"/>
          <p14:tracePt t="9529" x="5149850" y="73025"/>
          <p14:tracePt t="9545" x="5037138" y="160338"/>
          <p14:tracePt t="9562" x="4908550" y="280988"/>
          <p14:tracePt t="9579" x="4829175" y="415925"/>
          <p14:tracePt t="9596" x="4762500" y="515938"/>
          <p14:tracePt t="9612" x="4694238" y="636588"/>
          <p14:tracePt t="9628" x="4633913" y="769938"/>
          <p14:tracePt t="9645" x="4548188" y="938213"/>
          <p14:tracePt t="9662" x="4419600" y="1111250"/>
          <p14:tracePt t="9679" x="4286250" y="1339850"/>
          <p14:tracePt t="9695" x="4186238" y="1547813"/>
          <p14:tracePt t="9712" x="4098925" y="1795463"/>
          <p14:tracePt t="9729" x="4032250" y="2062163"/>
          <p14:tracePt t="9745" x="4017963" y="2370138"/>
          <p14:tracePt t="9762" x="4024313" y="2665413"/>
          <p14:tracePt t="9779" x="4152900" y="3033713"/>
          <p14:tracePt t="9795" x="4292600" y="3287713"/>
          <p14:tracePt t="9812" x="4500563" y="3562350"/>
          <p14:tracePt t="9815" x="4554538" y="3630613"/>
          <p14:tracePt t="9828" x="4714875" y="3803650"/>
          <p14:tracePt t="9845" x="4968875" y="4005263"/>
          <p14:tracePt t="9862" x="5284788" y="4125913"/>
          <p14:tracePt t="9879" x="5699125" y="4159250"/>
          <p14:tracePt t="9895" x="6034088" y="4159250"/>
          <p14:tracePt t="9912" x="6323013" y="4138613"/>
          <p14:tracePt t="9928" x="6596063" y="4038600"/>
          <p14:tracePt t="9945" x="6845300" y="3897313"/>
          <p14:tracePt t="9961" x="7011988" y="3736975"/>
          <p14:tracePt t="9979" x="7145338" y="3516313"/>
          <p14:tracePt t="9995" x="7219950" y="3308350"/>
          <p14:tracePt t="10012" x="7259638" y="3087688"/>
          <p14:tracePt t="10028" x="7292975" y="2798763"/>
          <p14:tracePt t="10045" x="7313613" y="2544763"/>
          <p14:tracePt t="10062" x="7326313" y="2378075"/>
          <p14:tracePt t="10078" x="7299325" y="2209800"/>
          <p14:tracePt t="10095" x="7180263" y="1989138"/>
          <p14:tracePt t="10111" x="7065963" y="1795463"/>
          <p14:tracePt t="10128" x="6972300" y="1647825"/>
          <p14:tracePt t="10145" x="6858000" y="1547813"/>
          <p14:tracePt t="10161" x="6751638" y="1487488"/>
          <p14:tracePt t="10178" x="6697663" y="1473200"/>
          <p14:tracePt t="10195" x="6691313" y="1466850"/>
          <p14:tracePt t="17547" x="6683375" y="1466850"/>
          <p14:tracePt t="17551" x="6683375" y="1473200"/>
          <p14:tracePt t="17555" x="6677025" y="1487488"/>
          <p14:tracePt t="17571" x="6630988" y="1581150"/>
          <p14:tracePt t="17587" x="6583363" y="1674813"/>
          <p14:tracePt t="17604" x="6523038" y="1795463"/>
          <p14:tracePt t="17622" x="6477000" y="1916113"/>
          <p14:tracePt t="17637" x="6442075" y="2036763"/>
          <p14:tracePt t="17654" x="6408738" y="2190750"/>
          <p14:tracePt t="17671" x="6408738" y="2324100"/>
          <p14:tracePt t="17687" x="6408738" y="2457450"/>
          <p14:tracePt t="17704" x="6423025" y="2571750"/>
          <p14:tracePt t="17720" x="6435725" y="2665413"/>
          <p14:tracePt t="17737" x="6469063" y="2746375"/>
          <p14:tracePt t="17754" x="6510338" y="2833688"/>
          <p14:tracePt t="17771" x="6550025" y="2940050"/>
          <p14:tracePt t="17787" x="6570663" y="3048000"/>
          <p14:tracePt t="17804" x="6589713" y="3121025"/>
          <p14:tracePt t="17821" x="6596063" y="3181350"/>
          <p14:tracePt t="17824" x="6604000" y="3194050"/>
          <p14:tracePt t="17837" x="6610350" y="3241675"/>
          <p14:tracePt t="17854" x="6610350" y="3335338"/>
          <p14:tracePt t="17871" x="6610350" y="3482975"/>
          <p14:tracePt t="17887" x="6610350" y="3543300"/>
          <p14:tracePt t="17904" x="6610350" y="3562350"/>
          <p14:tracePt t="18217" x="6616700" y="3562350"/>
          <p14:tracePt t="18225" x="6623050" y="3562350"/>
          <p14:tracePt t="18237" x="6637338" y="3562350"/>
          <p14:tracePt t="18254" x="6664325" y="3562350"/>
          <p14:tracePt t="18271" x="6710363" y="3562350"/>
          <p14:tracePt t="18287" x="6737350" y="3556000"/>
          <p14:tracePt t="18303" x="6757988" y="3549650"/>
          <p14:tracePt t="18320" x="6764338" y="3549650"/>
          <p14:tracePt t="18337" x="6770688" y="3549650"/>
          <p14:tracePt t="18353" x="6777038" y="3543300"/>
          <p14:tracePt t="18371" x="6797675" y="3543300"/>
          <p14:tracePt t="18387" x="6818313" y="3543300"/>
          <p14:tracePt t="18403" x="6858000" y="3536950"/>
          <p14:tracePt t="18420" x="6905625" y="3536950"/>
          <p14:tracePt t="18437" x="6951663" y="3536950"/>
          <p14:tracePt t="18453" x="6978650" y="3536950"/>
          <p14:tracePt t="18470" x="6991350" y="3536950"/>
          <p14:tracePt t="18487" x="6999288" y="3536950"/>
          <p14:tracePt t="18913" x="6985000" y="3536950"/>
          <p14:tracePt t="18916" x="6972300" y="3536950"/>
          <p14:tracePt t="18921" x="6951663" y="3536950"/>
          <p14:tracePt t="18937" x="6897688" y="3543300"/>
          <p14:tracePt t="18952" x="6831013" y="3543300"/>
          <p14:tracePt t="18969" x="6704013" y="3549650"/>
          <p14:tracePt t="18986" x="6543675" y="3549650"/>
          <p14:tracePt t="19003" x="6362700" y="3556000"/>
          <p14:tracePt t="19019" x="6202363" y="3576638"/>
          <p14:tracePt t="19037" x="6000750" y="3589338"/>
          <p14:tracePt t="19053" x="5813425" y="3595688"/>
          <p14:tracePt t="19069" x="5605463" y="3616325"/>
          <p14:tracePt t="19086" x="5438775" y="3630613"/>
          <p14:tracePt t="19103" x="5284788" y="3649663"/>
          <p14:tracePt t="19119" x="5176838" y="3676650"/>
          <p14:tracePt t="19136" x="5095875" y="3703638"/>
          <p14:tracePt t="19153" x="5022850" y="3724275"/>
          <p14:tracePt t="19169" x="4976813" y="3757613"/>
          <p14:tracePt t="19186" x="4929188" y="3770313"/>
          <p14:tracePt t="19203" x="4868863" y="3797300"/>
          <p14:tracePt t="19219" x="4829175" y="3810000"/>
          <p14:tracePt t="19236" x="4802188" y="3817938"/>
          <p14:tracePt t="19253" x="4802188" y="3824288"/>
          <p14:tracePt t="19269" x="4787900" y="3824288"/>
          <p14:tracePt t="19286" x="4762500" y="3836988"/>
          <p14:tracePt t="19303" x="4727575" y="3844925"/>
          <p14:tracePt t="19319" x="4702175" y="3857625"/>
          <p14:tracePt t="19336" x="4687888" y="3863975"/>
          <p14:tracePt t="19353" x="4681538" y="3870325"/>
          <p14:tracePt t="19776" x="4694238" y="3870325"/>
          <p14:tracePt t="19780" x="4708525" y="3870325"/>
          <p14:tracePt t="19786" x="4714875" y="3870325"/>
          <p14:tracePt t="19802" x="4781550" y="3870325"/>
          <p14:tracePt t="19819" x="4875213" y="3870325"/>
          <p14:tracePt t="19835" x="4962525" y="3870325"/>
          <p14:tracePt t="19852" x="5095875" y="3878263"/>
          <p14:tracePt t="19869" x="5170488" y="3878263"/>
          <p14:tracePt t="19886" x="5230813" y="3878263"/>
          <p14:tracePt t="19902" x="5257800" y="3878263"/>
          <p14:tracePt t="19919" x="5276850" y="3878263"/>
          <p14:tracePt t="19936" x="5297488" y="3878263"/>
          <p14:tracePt t="19952" x="5303838" y="3884613"/>
          <p14:tracePt t="19969" x="5310188" y="3884613"/>
          <p14:tracePt t="20061" x="5318125" y="3884613"/>
          <p14:tracePt t="23270" x="5330825" y="3884613"/>
          <p14:tracePt t="23274" x="5351463" y="3884613"/>
          <p14:tracePt t="23283" x="5411788" y="3884613"/>
          <p14:tracePt t="23300" x="5551488" y="3884613"/>
          <p14:tracePt t="23315" x="5645150" y="3884613"/>
          <p14:tracePt t="23318" x="5659438" y="3884613"/>
          <p14:tracePt t="23332" x="5680075" y="3884613"/>
          <p14:tracePt t="23348" x="5686425" y="3884613"/>
          <p14:tracePt t="23522" x="5692775" y="3884613"/>
          <p14:tracePt t="23530" x="5705475" y="3884613"/>
          <p14:tracePt t="23534" x="5713413" y="3884613"/>
          <p14:tracePt t="23548" x="5753100" y="3884613"/>
          <p14:tracePt t="23565" x="5840413" y="3884613"/>
          <p14:tracePt t="23582" x="5934075" y="3884613"/>
          <p14:tracePt t="23598" x="6007100" y="3884613"/>
          <p14:tracePt t="23615" x="6034088" y="3884613"/>
          <p14:tracePt t="23631" x="6054725" y="3884613"/>
          <p14:tracePt t="23648" x="6061075" y="3884613"/>
          <p14:tracePt t="23806" x="6067425" y="3884613"/>
          <p14:tracePt t="23810" x="6073775" y="3884613"/>
          <p14:tracePt t="23815" x="6081713" y="3884613"/>
          <p14:tracePt t="23831" x="6100763" y="3884613"/>
          <p14:tracePt t="23848" x="6127750" y="3884613"/>
          <p14:tracePt t="23865" x="6188075" y="3884613"/>
          <p14:tracePt t="23881" x="6235700" y="3884613"/>
          <p14:tracePt t="23898" x="6281738" y="3878263"/>
          <p14:tracePt t="23915" x="6342063" y="3870325"/>
          <p14:tracePt t="23931" x="6389688" y="3870325"/>
          <p14:tracePt t="23948" x="6429375" y="3863975"/>
          <p14:tracePt t="23965" x="6483350" y="3863975"/>
          <p14:tracePt t="23981" x="6529388" y="3863975"/>
          <p14:tracePt t="23998" x="6583363" y="3863975"/>
          <p14:tracePt t="24014" x="6637338" y="3863975"/>
          <p14:tracePt t="24031" x="6683375" y="3863975"/>
          <p14:tracePt t="24048" x="6716713" y="3863975"/>
          <p14:tracePt t="24065" x="6731000" y="3863975"/>
          <p14:tracePt t="24319" x="6737350" y="3863975"/>
          <p14:tracePt t="24323" x="6743700" y="3863975"/>
          <p14:tracePt t="24331" x="6764338" y="3863975"/>
          <p14:tracePt t="24348" x="6831013" y="3863975"/>
          <p14:tracePt t="24364" x="6905625" y="3878263"/>
          <p14:tracePt t="24380" x="6972300" y="3884613"/>
          <p14:tracePt t="24398" x="7024688" y="3897313"/>
          <p14:tracePt t="24414" x="7032625" y="3897313"/>
          <p14:tracePt t="25975" x="7032625" y="3890963"/>
          <p14:tracePt t="25979" x="7024688" y="3878263"/>
          <p14:tracePt t="25996" x="6945313" y="3824288"/>
          <p14:tracePt t="26012" x="6804025" y="3757613"/>
          <p14:tracePt t="26029" x="6577013" y="3670300"/>
          <p14:tracePt t="26046" x="6281738" y="3630613"/>
          <p14:tracePt t="26062" x="6115050" y="3630613"/>
          <p14:tracePt t="26079" x="5967413" y="3630613"/>
          <p14:tracePt t="26096" x="5807075" y="3656013"/>
          <p14:tracePt t="26112" x="5680075" y="3709988"/>
          <p14:tracePt t="26129" x="5551488" y="3790950"/>
          <p14:tracePt t="26146" x="5424488" y="3863975"/>
          <p14:tracePt t="26162" x="5357813" y="3917950"/>
          <p14:tracePt t="26179" x="5284788" y="3971925"/>
          <p14:tracePt t="26196" x="5243513" y="4024313"/>
          <p14:tracePt t="26212" x="5224463" y="4059238"/>
          <p14:tracePt t="26229" x="5210175" y="4078288"/>
          <p14:tracePt t="26246" x="5210175" y="4084638"/>
          <p14:tracePt t="26560" x="5224463" y="4084638"/>
          <p14:tracePt t="26564" x="5237163" y="4084638"/>
          <p14:tracePt t="26579" x="5324475" y="4078288"/>
          <p14:tracePt t="26595" x="5491163" y="4065588"/>
          <p14:tracePt t="26612" x="5738813" y="4051300"/>
          <p14:tracePt t="26630" x="6048375" y="4024313"/>
          <p14:tracePt t="26645" x="6342063" y="3990975"/>
          <p14:tracePt t="26662" x="6610350" y="3965575"/>
          <p14:tracePt t="26679" x="6931025" y="3938588"/>
          <p14:tracePt t="26696" x="7085013" y="3924300"/>
          <p14:tracePt t="26712" x="7132638" y="3917950"/>
          <p14:tracePt t="26728" x="7138988" y="3917950"/>
          <p14:tracePt t="26745" x="7145338" y="3917950"/>
          <p14:tracePt t="26796" x="7153275" y="3917950"/>
          <p14:tracePt t="26808" x="7159625" y="3917950"/>
          <p14:tracePt t="26817" x="7165975" y="3917950"/>
          <p14:tracePt t="26836" x="7172325" y="3917950"/>
          <p14:tracePt t="26845" x="7180263" y="3924300"/>
          <p14:tracePt t="26861" x="7192963" y="3930650"/>
          <p14:tracePt t="26878" x="7205663" y="3938588"/>
          <p14:tracePt t="26895" x="7213600" y="3938588"/>
          <p14:tracePt t="26912" x="7213600" y="3944938"/>
          <p14:tracePt t="27048" x="7219950" y="3944938"/>
          <p14:tracePt t="27052" x="7226300" y="3944938"/>
          <p14:tracePt t="27061" x="7239000" y="3944938"/>
          <p14:tracePt t="27078" x="7292975" y="3944938"/>
          <p14:tracePt t="27095" x="7400925" y="3944938"/>
          <p14:tracePt t="27111" x="7561263" y="3944938"/>
          <p14:tracePt t="27128" x="7754938" y="3944938"/>
          <p14:tracePt t="27145" x="7929563" y="3944938"/>
          <p14:tracePt t="27161" x="8043863" y="3944938"/>
          <p14:tracePt t="27178" x="8089900" y="3944938"/>
          <p14:tracePt t="27195" x="8096250" y="3944938"/>
          <p14:tracePt t="33607" x="8089900" y="3944938"/>
          <p14:tracePt t="33611" x="8062913" y="3944938"/>
          <p14:tracePt t="33622" x="7869238" y="3944938"/>
          <p14:tracePt t="33638" x="7567613" y="3944938"/>
          <p14:tracePt t="33655" x="7253288" y="3951288"/>
          <p14:tracePt t="33672" x="6972300" y="4011613"/>
          <p14:tracePt t="33688" x="6697663" y="4092575"/>
          <p14:tracePt t="33706" x="6402388" y="4205288"/>
          <p14:tracePt t="33722" x="6296025" y="4273550"/>
          <p14:tracePt t="33738" x="6242050" y="4306888"/>
          <p14:tracePt t="33755" x="6208713" y="4325938"/>
          <p14:tracePt t="33772" x="6181725" y="4352925"/>
          <p14:tracePt t="33788" x="6167438" y="4367213"/>
          <p14:tracePt t="33804" x="6142038" y="4400550"/>
          <p14:tracePt t="33822" x="6100763" y="4433888"/>
          <p14:tracePt t="33838" x="6073775" y="4460875"/>
          <p14:tracePt t="33855" x="6048375" y="4487863"/>
          <p14:tracePt t="33872" x="5994400" y="4506913"/>
          <p14:tracePt t="33888" x="5946775" y="4533900"/>
          <p14:tracePt t="33905" x="5886450" y="4548188"/>
          <p14:tracePt t="33921" x="5826125" y="4560888"/>
          <p14:tracePt t="33938" x="5759450" y="4573588"/>
          <p14:tracePt t="33955" x="5726113" y="4573588"/>
          <p14:tracePt t="33971" x="5719763" y="4573588"/>
          <p14:tracePt t="33988" x="5705475" y="4573588"/>
          <p14:tracePt t="34005" x="5699125" y="4573588"/>
          <p14:tracePt t="34021" x="5692775" y="4573588"/>
          <p14:tracePt t="34038" x="5686425" y="4573588"/>
          <p14:tracePt t="52279" x="5680075" y="4567238"/>
          <p14:tracePt t="52283" x="5680075" y="4554538"/>
          <p14:tracePt t="52288" x="5680075" y="4540250"/>
          <p14:tracePt t="52303" x="5680075" y="4500563"/>
          <p14:tracePt t="52306" x="5680075" y="4487863"/>
          <p14:tracePt t="52320" x="5686425" y="4433888"/>
          <p14:tracePt t="52336" x="5638800" y="4325938"/>
          <p14:tracePt t="52353" x="5505450" y="4138613"/>
          <p14:tracePt t="52370" x="5143500" y="3797300"/>
          <p14:tracePt t="52387" x="4581525" y="3502025"/>
          <p14:tracePt t="52403" x="3703638" y="3221038"/>
          <p14:tracePt t="52419" x="2571750" y="3040063"/>
          <p14:tracePt t="52436" x="1393825" y="2979738"/>
          <p14:tracePt t="52454" x="174625" y="2979738"/>
          <p14:tracePt t="52470" x="0" y="3048000"/>
          <p14:tracePt t="52486" x="0" y="3081338"/>
          <p14:tracePt t="52503" x="0" y="3100388"/>
          <p14:tracePt t="52520" x="0" y="3114675"/>
          <p14:tracePt t="52575" x="0" y="3121025"/>
          <p14:tracePt t="52583" x="0" y="3133725"/>
          <p14:tracePt t="52591" x="0" y="3148013"/>
          <p14:tracePt t="52603" x="6350" y="3175000"/>
          <p14:tracePt t="52620" x="12700" y="3227388"/>
          <p14:tracePt t="52636" x="12700" y="3281363"/>
          <p14:tracePt t="52653" x="12700" y="3302000"/>
          <p14:tracePt t="52727" x="20638" y="3308350"/>
          <p14:tracePt t="52731" x="20638" y="3314700"/>
          <p14:tracePt t="52736" x="26988" y="3314700"/>
          <p14:tracePt t="52753" x="100013" y="3355975"/>
          <p14:tracePt t="52769" x="220663" y="3402013"/>
          <p14:tracePt t="52786" x="407988" y="3435350"/>
          <p14:tracePt t="52802" x="630238" y="3441700"/>
          <p14:tracePt t="52819" x="803275" y="3449638"/>
          <p14:tracePt t="52822" x="817563" y="3455988"/>
          <p14:tracePt t="52836" x="836613" y="3455988"/>
          <p14:tracePt t="56797" x="836613" y="3462338"/>
          <p14:tracePt t="56801" x="836613" y="3476625"/>
          <p14:tracePt t="56816" x="857250" y="3543300"/>
          <p14:tracePt t="56832" x="869950" y="3616325"/>
          <p14:tracePt t="56848" x="877888" y="3697288"/>
          <p14:tracePt t="56866" x="877888" y="3743325"/>
          <p14:tracePt t="56882" x="877888" y="3776663"/>
          <p14:tracePt t="56898" x="877888" y="3790950"/>
          <p14:tracePt t="56915" x="884238" y="3797300"/>
          <p14:tracePt t="56932" x="896938" y="3817938"/>
          <p14:tracePt t="56948" x="923925" y="3824288"/>
          <p14:tracePt t="56966" x="950913" y="3836988"/>
          <p14:tracePt t="56981" x="977900" y="3844925"/>
          <p14:tracePt t="56998" x="998538" y="3857625"/>
          <p14:tracePt t="57015" x="1017588" y="3863975"/>
          <p14:tracePt t="57032" x="1058863" y="3863975"/>
          <p14:tracePt t="57048" x="1131888" y="3857625"/>
          <p14:tracePt t="57065" x="1185863" y="3830638"/>
          <p14:tracePt t="57082" x="1219200" y="3803650"/>
          <p14:tracePt t="57098" x="1238250" y="3770313"/>
          <p14:tracePt t="57115" x="1246188" y="3716338"/>
          <p14:tracePt t="57132" x="1185863" y="3636963"/>
          <p14:tracePt t="57149" x="1084263" y="3589338"/>
          <p14:tracePt t="57165" x="950913" y="3549650"/>
          <p14:tracePt t="57181" x="809625" y="3536950"/>
          <p14:tracePt t="57198" x="703263" y="3536950"/>
          <p14:tracePt t="57215" x="595313" y="3556000"/>
          <p14:tracePt t="57232" x="536575" y="3589338"/>
          <p14:tracePt t="57248" x="528638" y="3616325"/>
          <p14:tracePt t="57265" x="528638" y="3649663"/>
          <p14:tracePt t="57282" x="569913" y="3690938"/>
          <p14:tracePt t="57298" x="603250" y="3730625"/>
          <p14:tracePt t="57314" x="663575" y="3763963"/>
          <p14:tracePt t="57332" x="776288" y="3810000"/>
          <p14:tracePt t="57348" x="896938" y="3851275"/>
          <p14:tracePt t="57365" x="1058863" y="3884613"/>
          <p14:tracePt t="57381" x="1246188" y="3897313"/>
          <p14:tracePt t="57398" x="1439863" y="3905250"/>
          <p14:tracePt t="57414" x="1608138" y="3905250"/>
          <p14:tracePt t="57431" x="1727200" y="3905250"/>
          <p14:tracePt t="57448" x="1862138" y="3905250"/>
          <p14:tracePt t="57464" x="1955800" y="3905250"/>
          <p14:tracePt t="57481" x="2043113" y="3905250"/>
          <p14:tracePt t="57498" x="2116138" y="3905250"/>
          <p14:tracePt t="57514" x="2176463" y="3905250"/>
          <p14:tracePt t="57531" x="2243138" y="3890963"/>
          <p14:tracePt t="57548" x="2330450" y="3878263"/>
          <p14:tracePt t="57564" x="2405063" y="3870325"/>
          <p14:tracePt t="57581" x="2505075" y="3863975"/>
          <p14:tracePt t="57598" x="2598738" y="3857625"/>
          <p14:tracePt t="57614" x="2713038" y="3844925"/>
          <p14:tracePt t="57631" x="2852738" y="3830638"/>
          <p14:tracePt t="57648" x="3021013" y="3810000"/>
          <p14:tracePt t="57664" x="3133725" y="3784600"/>
          <p14:tracePt t="57681" x="3254375" y="3776663"/>
          <p14:tracePt t="57698" x="3355975" y="3776663"/>
          <p14:tracePt t="57714" x="3395663" y="3776663"/>
          <p14:tracePt t="57731" x="3422650" y="3776663"/>
          <p14:tracePt t="57747" x="3435350" y="3776663"/>
          <p14:tracePt t="58170" x="3422650" y="3776663"/>
          <p14:tracePt t="58174" x="3402013" y="3776663"/>
          <p14:tracePt t="58181" x="3375025" y="3770313"/>
          <p14:tracePt t="58197" x="3281363" y="3757613"/>
          <p14:tracePt t="58214" x="3114675" y="3730625"/>
          <p14:tracePt t="58231" x="2833688" y="3697288"/>
          <p14:tracePt t="58247" x="2538413" y="3690938"/>
          <p14:tracePt t="58264" x="2251075" y="3690938"/>
          <p14:tracePt t="58281" x="1908175" y="3716338"/>
          <p14:tracePt t="58297" x="1674813" y="3763963"/>
          <p14:tracePt t="58314" x="1479550" y="3797300"/>
          <p14:tracePt t="58330" x="1333500" y="3836988"/>
          <p14:tracePt t="58347" x="1246188" y="3878263"/>
          <p14:tracePt t="58363" x="1198563" y="3905250"/>
          <p14:tracePt t="58380" x="1152525" y="3938588"/>
          <p14:tracePt t="58397" x="1092200" y="3990975"/>
          <p14:tracePt t="58414" x="1038225" y="4024313"/>
          <p14:tracePt t="58430" x="998538" y="4051300"/>
          <p14:tracePt t="58447" x="957263" y="4084638"/>
          <p14:tracePt t="58463" x="911225" y="4111625"/>
          <p14:tracePt t="58480" x="857250" y="4144963"/>
          <p14:tracePt t="58497" x="809625" y="4165600"/>
          <p14:tracePt t="58514" x="803275" y="4171950"/>
          <p14:tracePt t="58531" x="803275" y="4179888"/>
          <p14:tracePt t="58643" x="809625" y="4179888"/>
          <p14:tracePt t="58647" x="817563" y="4179888"/>
          <p14:tracePt t="58663" x="844550" y="4179888"/>
          <p14:tracePt t="58680" x="877888" y="4171950"/>
          <p14:tracePt t="58697" x="944563" y="4171950"/>
          <p14:tracePt t="58713" x="1023938" y="4171950"/>
          <p14:tracePt t="58730" x="1098550" y="4171950"/>
          <p14:tracePt t="58747" x="1165225" y="4171950"/>
          <p14:tracePt t="58763" x="1198563" y="4171950"/>
          <p14:tracePt t="58781" x="1212850" y="4171950"/>
          <p14:tracePt t="58846" x="1219200" y="4171950"/>
          <p14:tracePt t="58850" x="1225550" y="4171950"/>
          <p14:tracePt t="58863" x="1258888" y="4171950"/>
          <p14:tracePt t="58880" x="1325563" y="4171950"/>
          <p14:tracePt t="58897" x="1427163" y="4171950"/>
          <p14:tracePt t="58913" x="1520825" y="4165600"/>
          <p14:tracePt t="58930" x="1593850" y="4152900"/>
          <p14:tracePt t="58947" x="1627188" y="4144963"/>
          <p14:tracePt t="58963" x="1654175" y="4138613"/>
          <p14:tracePt t="58979" x="1674813" y="4132263"/>
          <p14:tracePt t="58997" x="1701800" y="4132263"/>
          <p14:tracePt t="59013" x="1720850" y="4132263"/>
          <p14:tracePt t="59029" x="1735138" y="4132263"/>
          <p14:tracePt t="59047" x="1768475" y="4132263"/>
          <p14:tracePt t="59063" x="1795463" y="4132263"/>
          <p14:tracePt t="59080" x="1828800" y="4132263"/>
          <p14:tracePt t="59097" x="1874838" y="4125913"/>
          <p14:tracePt t="59113" x="1908175" y="4119563"/>
          <p14:tracePt t="59130" x="1949450" y="4119563"/>
          <p14:tracePt t="59146" x="1995488" y="4119563"/>
          <p14:tracePt t="59163" x="2028825" y="4119563"/>
          <p14:tracePt t="59179" x="2070100" y="4119563"/>
          <p14:tracePt t="59197" x="2116138" y="4119563"/>
          <p14:tracePt t="59213" x="2155825" y="4119563"/>
          <p14:tracePt t="59229" x="2216150" y="4119563"/>
          <p14:tracePt t="59246" x="2336800" y="4119563"/>
          <p14:tracePt t="59263" x="2478088" y="4119563"/>
          <p14:tracePt t="59279" x="2679700" y="4119563"/>
          <p14:tracePt t="59297" x="2919413" y="4119563"/>
          <p14:tracePt t="59313" x="3094038" y="4119563"/>
          <p14:tracePt t="59329" x="3235325" y="4119563"/>
          <p14:tracePt t="59346" x="3335338" y="4119563"/>
          <p14:tracePt t="59362" x="3368675" y="4119563"/>
          <p14:tracePt t="59380" x="3375025" y="4119563"/>
          <p14:tracePt t="59779" x="3368675" y="4111625"/>
          <p14:tracePt t="59782" x="3362325" y="4105275"/>
          <p14:tracePt t="59796" x="3314700" y="4092575"/>
          <p14:tracePt t="59812" x="3214688" y="4071938"/>
          <p14:tracePt t="59815" x="3194050" y="4071938"/>
          <p14:tracePt t="59829" x="3060700" y="4044950"/>
          <p14:tracePt t="59846" x="2906713" y="4032250"/>
          <p14:tracePt t="59862" x="2746375" y="4017963"/>
          <p14:tracePt t="59879" x="2611438" y="4017963"/>
          <p14:tracePt t="59896" x="2490788" y="4017963"/>
          <p14:tracePt t="59912" x="2384425" y="4017963"/>
          <p14:tracePt t="59929" x="2297113" y="4024313"/>
          <p14:tracePt t="59945" x="2243138" y="4044950"/>
          <p14:tracePt t="59962" x="2197100" y="4065588"/>
          <p14:tracePt t="59979" x="2149475" y="4078288"/>
          <p14:tracePt t="59995" x="2095500" y="4105275"/>
          <p14:tracePt t="60013" x="2001838" y="4132263"/>
          <p14:tracePt t="60029" x="1955800" y="4138613"/>
          <p14:tracePt t="60046" x="1916113" y="4138613"/>
          <p14:tracePt t="60062" x="1889125" y="4138613"/>
          <p14:tracePt t="60078" x="1874838" y="4144963"/>
          <p14:tracePt t="60095" x="1855788" y="4159250"/>
          <p14:tracePt t="60112" x="1828800" y="4165600"/>
          <p14:tracePt t="60129" x="1795463" y="4179888"/>
          <p14:tracePt t="60145" x="1774825" y="4179888"/>
          <p14:tracePt t="60162" x="1727200" y="4192588"/>
          <p14:tracePt t="60178" x="1687513" y="4198938"/>
          <p14:tracePt t="60195" x="1654175" y="4205288"/>
          <p14:tracePt t="60212" x="1627188" y="4213225"/>
          <p14:tracePt t="60228" x="1593850" y="4219575"/>
          <p14:tracePt t="60246" x="1573213" y="4225925"/>
          <p14:tracePt t="60262" x="1554163" y="4232275"/>
          <p14:tracePt t="61188" x="1566863" y="4232275"/>
          <p14:tracePt t="61195" x="1614488" y="4232275"/>
          <p14:tracePt t="61211" x="1762125" y="4232275"/>
          <p14:tracePt t="61228" x="1928813" y="4232275"/>
          <p14:tracePt t="61244" x="2122488" y="4232275"/>
          <p14:tracePt t="61261" x="2290763" y="4232275"/>
          <p14:tracePt t="61278" x="2390775" y="4232275"/>
          <p14:tracePt t="61294" x="2417763" y="4232275"/>
          <p14:tracePt t="61311" x="2424113" y="4232275"/>
          <p14:tracePt t="61327" x="2430463" y="4232275"/>
          <p14:tracePt t="61863" x="2438400" y="4232275"/>
          <p14:tracePt t="61867" x="2457450" y="4232275"/>
          <p14:tracePt t="61877" x="2511425" y="4232275"/>
          <p14:tracePt t="61894" x="2732088" y="4232275"/>
          <p14:tracePt t="61910" x="2967038" y="4232275"/>
          <p14:tracePt t="61927" x="3201988" y="4232275"/>
          <p14:tracePt t="61943" x="3416300" y="4232275"/>
          <p14:tracePt t="61960" x="3562350" y="4232275"/>
          <p14:tracePt t="61977" x="3649663" y="4238625"/>
          <p14:tracePt t="61993" x="3683000" y="4246563"/>
          <p14:tracePt t="62908" x="3663950" y="4246563"/>
          <p14:tracePt t="62926" x="3522663" y="4232275"/>
          <p14:tracePt t="62943" x="3308350" y="4186238"/>
          <p14:tracePt t="62959" x="3100388" y="4138613"/>
          <p14:tracePt t="62976" x="2894013" y="4105275"/>
          <p14:tracePt t="62992" x="2719388" y="4092575"/>
          <p14:tracePt t="63009" x="2578100" y="4084638"/>
          <p14:tracePt t="63026" x="2471738" y="4084638"/>
          <p14:tracePt t="63042" x="2363788" y="4084638"/>
          <p14:tracePt t="63059" x="2243138" y="4084638"/>
          <p14:tracePt t="63076" x="2103438" y="4092575"/>
          <p14:tracePt t="63092" x="1935163" y="4125913"/>
          <p14:tracePt t="63109" x="1774825" y="4152900"/>
          <p14:tracePt t="63125" x="1620838" y="4192588"/>
          <p14:tracePt t="63142" x="1506538" y="4225925"/>
          <p14:tracePt t="63159" x="1427163" y="4238625"/>
          <p14:tracePt t="63176" x="1412875" y="4246563"/>
          <p14:tracePt t="63284" x="1406525" y="4246563"/>
          <p14:tracePt t="63296" x="1406525" y="4252913"/>
          <p14:tracePt t="64508" x="1406525" y="4246563"/>
          <p14:tracePt t="64512" x="1406525" y="4238625"/>
          <p14:tracePt t="64525" x="1393825" y="4171950"/>
          <p14:tracePt t="64541" x="1385888" y="4065588"/>
          <p14:tracePt t="64558" x="1358900" y="3938588"/>
          <p14:tracePt t="64574" x="1333500" y="3836988"/>
          <p14:tracePt t="64591" x="1298575" y="3730625"/>
          <p14:tracePt t="64608" x="1238250" y="3603625"/>
          <p14:tracePt t="64624" x="1204913" y="3543300"/>
          <p14:tracePt t="64641" x="1192213" y="3509963"/>
          <p14:tracePt t="64657" x="1171575" y="3502025"/>
          <p14:tracePt t="64769" x="1171575" y="3495675"/>
          <p14:tracePt t="64777" x="1179513" y="3495675"/>
          <p14:tracePt t="64790" x="1273175" y="3516313"/>
          <p14:tracePt t="64807" x="1506538" y="3562350"/>
          <p14:tracePt t="64825" x="1795463" y="3603625"/>
          <p14:tracePt t="64841" x="1935163" y="3616325"/>
          <p14:tracePt t="64857" x="2028825" y="3622675"/>
          <p14:tracePt t="64874" x="2103438" y="3630613"/>
          <p14:tracePt t="64890" x="2130425" y="3630613"/>
          <p14:tracePt t="65649" x="2122488" y="3630613"/>
          <p14:tracePt t="65653" x="2109788" y="3630613"/>
          <p14:tracePt t="65658" x="2082800" y="3630613"/>
          <p14:tracePt t="65673" x="1874838" y="3630613"/>
          <p14:tracePt t="65689" x="1581150" y="3622675"/>
          <p14:tracePt t="65706" x="1058863" y="3522663"/>
          <p14:tracePt t="65723" x="374650" y="3355975"/>
          <p14:tracePt t="65740" x="0" y="3021013"/>
          <p14:tracePt t="65756" x="0" y="2725738"/>
          <p14:tracePt t="65773" x="0" y="2397125"/>
          <p14:tracePt t="65789" x="0" y="2116138"/>
          <p14:tracePt t="65806" x="0" y="1901825"/>
          <p14:tracePt t="65823" x="0" y="1762125"/>
          <p14:tracePt t="65826" x="0" y="1741488"/>
          <p14:tracePt t="65840" x="0" y="1633538"/>
          <p14:tracePt t="65856" x="20638" y="1487488"/>
          <p14:tracePt t="65873" x="127000" y="1325563"/>
          <p14:tracePt t="65889" x="295275" y="1144588"/>
          <p14:tracePt t="65906" x="603250" y="944563"/>
          <p14:tracePt t="65923" x="930275" y="784225"/>
          <p14:tracePt t="65940" x="1319213" y="636588"/>
          <p14:tracePt t="65956" x="1633538" y="536575"/>
          <p14:tracePt t="65973" x="2055813" y="428625"/>
          <p14:tracePt t="65989" x="2451100" y="361950"/>
          <p14:tracePt t="66006" x="2879725" y="322263"/>
          <p14:tracePt t="66023" x="3254375" y="322263"/>
          <p14:tracePt t="66039" x="3582988" y="322263"/>
          <p14:tracePt t="66056" x="3957638" y="361950"/>
          <p14:tracePt t="66073" x="4265613" y="455613"/>
          <p14:tracePt t="66090" x="4581525" y="569913"/>
          <p14:tracePt t="66106" x="4902200" y="730250"/>
          <p14:tracePt t="66123" x="5197475" y="904875"/>
          <p14:tracePt t="66139" x="5391150" y="1058863"/>
          <p14:tracePt t="66156" x="5538788" y="1212850"/>
          <p14:tracePt t="66172" x="5592763" y="1325563"/>
          <p14:tracePt t="66189" x="5619750" y="1452563"/>
          <p14:tracePt t="66206" x="5653088" y="1581150"/>
          <p14:tracePt t="66222" x="5686425" y="1735138"/>
          <p14:tracePt t="66240" x="5726113" y="1868488"/>
          <p14:tracePt t="66256" x="5753100" y="2001838"/>
          <p14:tracePt t="66272" x="5780088" y="2122488"/>
          <p14:tracePt t="66289" x="5792788" y="2216150"/>
          <p14:tracePt t="66306" x="5807075" y="2303463"/>
          <p14:tracePt t="66322" x="5834063" y="2390775"/>
          <p14:tracePt t="66325" x="5834063" y="2411413"/>
          <p14:tracePt t="66340" x="5859463" y="2505075"/>
          <p14:tracePt t="66356" x="5873750" y="2584450"/>
          <p14:tracePt t="66372" x="5894388" y="2679700"/>
          <p14:tracePt t="66389" x="5907088" y="2779713"/>
          <p14:tracePt t="66405" x="5919788" y="2879725"/>
          <p14:tracePt t="66422" x="5919788" y="2967038"/>
          <p14:tracePt t="66439" x="5940425" y="3048000"/>
          <p14:tracePt t="66456" x="5953125" y="3141663"/>
          <p14:tracePt t="66472" x="5961063" y="3181350"/>
          <p14:tracePt t="66489" x="5961063" y="3201988"/>
          <p14:tracePt t="66506" x="5961063" y="3208338"/>
          <p14:tracePt t="67430" x="5961063" y="3194050"/>
          <p14:tracePt t="67438" x="5953125" y="3127375"/>
          <p14:tracePt t="67455" x="5894388" y="2919413"/>
          <p14:tracePt t="67471" x="5726113" y="2632075"/>
          <p14:tracePt t="67489" x="5378450" y="2062163"/>
          <p14:tracePt t="67505" x="5083175" y="1666875"/>
          <p14:tracePt t="67521" x="4814888" y="1379538"/>
          <p14:tracePt t="67538" x="4500563" y="1125538"/>
          <p14:tracePt t="67555" x="4171950" y="917575"/>
          <p14:tracePt t="67571" x="3905250" y="790575"/>
          <p14:tracePt t="67588" x="3730625" y="757238"/>
          <p14:tracePt t="67605" x="3595688" y="757238"/>
          <p14:tracePt t="67621" x="3529013" y="763588"/>
          <p14:tracePt t="67638" x="3462338" y="817563"/>
          <p14:tracePt t="67654" x="3375025" y="896938"/>
          <p14:tracePt t="67671" x="3302000" y="984250"/>
          <p14:tracePt t="67688" x="3248025" y="1038225"/>
          <p14:tracePt t="67705" x="3167063" y="1144588"/>
          <p14:tracePt t="67721" x="3121025" y="1225550"/>
          <p14:tracePt t="67737" x="3073400" y="1319213"/>
          <p14:tracePt t="67755" x="3006725" y="1427163"/>
          <p14:tracePt t="67771" x="2946400" y="1512888"/>
          <p14:tracePt t="67787" x="2900363" y="1566863"/>
          <p14:tracePt t="67804" x="2873375" y="1614488"/>
          <p14:tracePt t="67821" x="2846388" y="1666875"/>
          <p14:tracePt t="67838" x="2825750" y="1708150"/>
          <p14:tracePt t="67855" x="2798763" y="1774825"/>
          <p14:tracePt t="67871" x="2779713" y="1822450"/>
          <p14:tracePt t="67887" x="2773363" y="1855788"/>
          <p14:tracePt t="67904" x="2752725" y="1895475"/>
          <p14:tracePt t="67921" x="2738438" y="1955800"/>
          <p14:tracePt t="67937" x="2719388" y="2022475"/>
          <p14:tracePt t="67954" x="2713038" y="2095500"/>
          <p14:tracePt t="67971" x="2705100" y="2170113"/>
          <p14:tracePt t="67987" x="2705100" y="2243138"/>
          <p14:tracePt t="68005" x="2698750" y="2351088"/>
          <p14:tracePt t="68021" x="2698750" y="2424113"/>
          <p14:tracePt t="68037" x="2698750" y="2484438"/>
          <p14:tracePt t="68054" x="2698750" y="2532063"/>
          <p14:tracePt t="68070" x="2698750" y="2559050"/>
          <p14:tracePt t="68087" x="2692400" y="2592388"/>
          <p14:tracePt t="68104" x="2692400" y="2605088"/>
          <p14:tracePt t="68137" x="2692400" y="2611438"/>
          <p14:tracePt t="69811" x="2692400" y="2619375"/>
          <p14:tracePt t="69815" x="2692400" y="2625725"/>
          <p14:tracePt t="69820" x="2713038" y="2644775"/>
          <p14:tracePt t="69836" x="2859088" y="2813050"/>
          <p14:tracePt t="69852" x="3201988" y="3054350"/>
          <p14:tracePt t="69869" x="3670300" y="3341688"/>
          <p14:tracePt t="69886" x="3998913" y="3522663"/>
          <p14:tracePt t="69902" x="4198938" y="3595688"/>
          <p14:tracePt t="69919" x="4379913" y="3643313"/>
          <p14:tracePt t="69936" x="4560888" y="3676650"/>
          <p14:tracePt t="69952" x="4694238" y="3690938"/>
          <p14:tracePt t="69969" x="4741863" y="3690938"/>
          <p14:tracePt t="69986" x="4775200" y="3690938"/>
          <p14:tracePt t="70002" x="4835525" y="3656013"/>
          <p14:tracePt t="70019" x="4929188" y="3616325"/>
          <p14:tracePt t="70035" x="5062538" y="3582988"/>
          <p14:tracePt t="70052" x="5243513" y="3556000"/>
          <p14:tracePt t="70069" x="5491163" y="3529013"/>
          <p14:tracePt t="70086" x="5894388" y="3516313"/>
          <p14:tracePt t="70102" x="6248400" y="3516313"/>
          <p14:tracePt t="70118" x="6562725" y="3495675"/>
          <p14:tracePt t="70135" x="6824663" y="3468688"/>
          <p14:tracePt t="70152" x="7051675" y="3416300"/>
          <p14:tracePt t="70168" x="7232650" y="3355975"/>
          <p14:tracePt t="70185" x="7353300" y="3262313"/>
          <p14:tracePt t="70202" x="7427913" y="3160713"/>
          <p14:tracePt t="70218" x="7473950" y="3067050"/>
          <p14:tracePt t="70235" x="7494588" y="2940050"/>
          <p14:tracePt t="70252" x="7500938" y="2813050"/>
          <p14:tracePt t="70268" x="7500938" y="2659063"/>
          <p14:tracePt t="70285" x="7453313" y="2478088"/>
          <p14:tracePt t="70302" x="7380288" y="2384425"/>
          <p14:tracePt t="70318" x="7359650" y="2357438"/>
          <p14:tracePt t="70335" x="7319963" y="2303463"/>
          <p14:tracePt t="70351" x="7226300" y="2230438"/>
          <p14:tracePt t="70368" x="7092950" y="2130425"/>
          <p14:tracePt t="70385" x="6951663" y="2049463"/>
          <p14:tracePt t="70402" x="6751638" y="1962150"/>
          <p14:tracePt t="70418" x="6604000" y="1928813"/>
          <p14:tracePt t="70435" x="6450013" y="1881188"/>
          <p14:tracePt t="70452" x="6281738" y="1841500"/>
          <p14:tracePt t="70468" x="6115050" y="1808163"/>
          <p14:tracePt t="70485" x="5967413" y="1781175"/>
          <p14:tracePt t="70502" x="5834063" y="1768475"/>
          <p14:tracePt t="70518" x="5719763" y="1768475"/>
          <p14:tracePt t="70536" x="5626100" y="1768475"/>
          <p14:tracePt t="70552" x="5551488" y="1768475"/>
          <p14:tracePt t="70568" x="5491163" y="1768475"/>
          <p14:tracePt t="70585" x="5438775" y="1787525"/>
          <p14:tracePt t="70602" x="5378450" y="1841500"/>
          <p14:tracePt t="70618" x="5337175" y="1868488"/>
          <p14:tracePt t="70635" x="5324475" y="1895475"/>
          <p14:tracePt t="70652" x="5318125" y="1916113"/>
          <p14:tracePt t="70668" x="5310188" y="1935163"/>
          <p14:tracePt t="70685" x="5303838" y="1955800"/>
          <p14:tracePt t="70702" x="5291138" y="1995488"/>
          <p14:tracePt t="70718" x="5284788" y="2055813"/>
          <p14:tracePt t="70735" x="5276850" y="2116138"/>
          <p14:tracePt t="70752" x="5264150" y="2197100"/>
          <p14:tracePt t="70768" x="5264150" y="2270125"/>
          <p14:tracePt t="70785" x="5257800" y="2317750"/>
          <p14:tracePt t="70802" x="5257800" y="2384425"/>
          <p14:tracePt t="70818" x="5257800" y="2444750"/>
          <p14:tracePt t="70834" x="5257800" y="2484438"/>
          <p14:tracePt t="70851" x="5257800" y="2538413"/>
          <p14:tracePt t="70868" x="5276850" y="2598738"/>
          <p14:tracePt t="70884" x="5318125" y="2665413"/>
          <p14:tracePt t="70902" x="5364163" y="2752725"/>
          <p14:tracePt t="70918" x="5430838" y="2840038"/>
          <p14:tracePt t="70935" x="5478463" y="2913063"/>
          <p14:tracePt t="70952" x="5572125" y="3000375"/>
          <p14:tracePt t="70968" x="5686425" y="3087688"/>
          <p14:tracePt t="70984" x="5840413" y="3175000"/>
          <p14:tracePt t="71001" x="6054725" y="3235325"/>
          <p14:tracePt t="71018" x="6329363" y="3281363"/>
          <p14:tracePt t="71035" x="6543675" y="3295650"/>
          <p14:tracePt t="71051" x="6716713" y="3295650"/>
          <p14:tracePt t="71067" x="6870700" y="3268663"/>
          <p14:tracePt t="71084" x="6958013" y="3241675"/>
          <p14:tracePt t="71101" x="6991350" y="3227388"/>
          <p14:tracePt t="71118" x="7011988" y="3208338"/>
          <p14:tracePt t="71134" x="7024688" y="3201988"/>
          <p14:tracePt t="71151" x="7024688" y="3194050"/>
          <p14:tracePt t="71167" x="7024688" y="3181350"/>
          <p14:tracePt t="71185" x="7038975" y="3167063"/>
          <p14:tracePt t="71201" x="7045325" y="3160713"/>
          <p14:tracePt t="71217" x="7045325" y="3154363"/>
          <p14:tracePt t="71235" x="7051675" y="3154363"/>
        </p14:tracePtLst>
      </p14:laserTraceLst>
    </p:ext>
  </p:extLs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1BEF2CE-7FD5-45E7-5116-2E397178B4FD}"/>
              </a:ext>
            </a:extLst>
          </p:cNvPr>
          <p:cNvSpPr>
            <a:spLocks noGrp="1"/>
          </p:cNvSpPr>
          <p:nvPr>
            <p:ph type="title"/>
          </p:nvPr>
        </p:nvSpPr>
        <p:spPr/>
        <p:txBody>
          <a:bodyPr/>
          <a:lstStyle/>
          <a:p>
            <a:pPr algn="ctr"/>
            <a:r>
              <a:rPr lang="es-CO" sz="3000" b="1" dirty="0">
                <a:solidFill>
                  <a:schemeClr val="accent1">
                    <a:lumMod val="75000"/>
                  </a:schemeClr>
                </a:solidFill>
                <a:latin typeface="Arial Narrow"/>
                <a:ea typeface="+mn-ea"/>
                <a:cs typeface="Arial"/>
              </a:rPr>
              <a:t>Equipo Distrital de Vigilancia Intensificada de los Defectos Congénitos </a:t>
            </a:r>
          </a:p>
        </p:txBody>
      </p:sp>
      <p:sp>
        <p:nvSpPr>
          <p:cNvPr id="3" name="Marcador de contenido 2">
            <a:extLst>
              <a:ext uri="{FF2B5EF4-FFF2-40B4-BE49-F238E27FC236}">
                <a16:creationId xmlns:a16="http://schemas.microsoft.com/office/drawing/2014/main" id="{06A8F542-F237-B3D4-DD78-AE85EC89B596}"/>
              </a:ext>
            </a:extLst>
          </p:cNvPr>
          <p:cNvSpPr>
            <a:spLocks noGrp="1"/>
          </p:cNvSpPr>
          <p:nvPr>
            <p:ph idx="1"/>
          </p:nvPr>
        </p:nvSpPr>
        <p:spPr/>
        <p:txBody>
          <a:bodyPr/>
          <a:lstStyle/>
          <a:p>
            <a:r>
              <a:rPr lang="es-ES" sz="2800" dirty="0"/>
              <a:t>Ignacio Zarante, MD, </a:t>
            </a:r>
            <a:r>
              <a:rPr lang="es-ES" sz="2800" dirty="0" err="1"/>
              <a:t>MSc</a:t>
            </a:r>
            <a:r>
              <a:rPr lang="es-ES" sz="2800" dirty="0"/>
              <a:t>, PhD</a:t>
            </a:r>
          </a:p>
          <a:p>
            <a:r>
              <a:rPr lang="es-ES" sz="2800" dirty="0"/>
              <a:t>Jefe </a:t>
            </a:r>
            <a:r>
              <a:rPr lang="es-ES" sz="2800" dirty="0" err="1"/>
              <a:t>Enf</a:t>
            </a:r>
            <a:r>
              <a:rPr lang="es-ES" sz="2800" dirty="0"/>
              <a:t> Adriana Guaca, SDS</a:t>
            </a:r>
          </a:p>
          <a:p>
            <a:r>
              <a:rPr lang="es-ES" sz="2800" dirty="0"/>
              <a:t>Jefe </a:t>
            </a:r>
            <a:r>
              <a:rPr lang="es-ES" sz="2800" dirty="0" err="1"/>
              <a:t>Enf</a:t>
            </a:r>
            <a:r>
              <a:rPr lang="es-ES" sz="2800" dirty="0"/>
              <a:t> David Largacha, SDS</a:t>
            </a:r>
          </a:p>
          <a:p>
            <a:r>
              <a:rPr lang="es-ES" sz="2800" dirty="0"/>
              <a:t>Jefe </a:t>
            </a:r>
            <a:r>
              <a:rPr lang="es-ES" sz="2800" dirty="0" err="1"/>
              <a:t>Enf</a:t>
            </a:r>
            <a:r>
              <a:rPr lang="es-ES" sz="2800" dirty="0"/>
              <a:t> Diana Gracia, SDS</a:t>
            </a:r>
          </a:p>
          <a:p>
            <a:r>
              <a:rPr lang="es-ES" sz="2800" dirty="0"/>
              <a:t>Santiago Andrade, MD PUJ</a:t>
            </a:r>
          </a:p>
          <a:p>
            <a:r>
              <a:rPr lang="es-ES" sz="2800" dirty="0"/>
              <a:t>Administración: Subred Sur Occidente</a:t>
            </a:r>
            <a:endParaRPr lang="es-419" dirty="0"/>
          </a:p>
        </p:txBody>
      </p:sp>
    </p:spTree>
    <p:extLst>
      <p:ext uri="{BB962C8B-B14F-4D97-AF65-F5344CB8AC3E}">
        <p14:creationId xmlns:p14="http://schemas.microsoft.com/office/powerpoint/2010/main" val="6584551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n 5"/>
          <p:cNvPicPr>
            <a:picLocks noChangeAspect="1"/>
          </p:cNvPicPr>
          <p:nvPr/>
        </p:nvPicPr>
        <p:blipFill rotWithShape="1">
          <a:blip r:embed="rId2"/>
          <a:srcRect l="14666" t="23358" r="15955" b="7695"/>
          <a:stretch/>
        </p:blipFill>
        <p:spPr>
          <a:xfrm>
            <a:off x="513708" y="254090"/>
            <a:ext cx="8001642" cy="4470796"/>
          </a:xfrm>
          <a:prstGeom prst="rect">
            <a:avLst/>
          </a:prstGeom>
        </p:spPr>
      </p:pic>
    </p:spTree>
    <p:extLst>
      <p:ext uri="{BB962C8B-B14F-4D97-AF65-F5344CB8AC3E}">
        <p14:creationId xmlns:p14="http://schemas.microsoft.com/office/powerpoint/2010/main" val="11192964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8F42F5DB-A6BD-63EC-C540-17FCC2F7AFCC}"/>
              </a:ext>
            </a:extLst>
          </p:cNvPr>
          <p:cNvPicPr>
            <a:picLocks noChangeAspect="1"/>
          </p:cNvPicPr>
          <p:nvPr/>
        </p:nvPicPr>
        <p:blipFill>
          <a:blip r:embed="rId3"/>
          <a:stretch>
            <a:fillRect/>
          </a:stretch>
        </p:blipFill>
        <p:spPr>
          <a:xfrm>
            <a:off x="517629" y="590550"/>
            <a:ext cx="3871492" cy="4396740"/>
          </a:xfrm>
          <a:prstGeom prst="rect">
            <a:avLst/>
          </a:prstGeom>
          <a:ln>
            <a:solidFill>
              <a:schemeClr val="tx1"/>
            </a:solidFill>
          </a:ln>
        </p:spPr>
      </p:pic>
      <p:sp>
        <p:nvSpPr>
          <p:cNvPr id="4" name="Título 1">
            <a:extLst>
              <a:ext uri="{FF2B5EF4-FFF2-40B4-BE49-F238E27FC236}">
                <a16:creationId xmlns:a16="http://schemas.microsoft.com/office/drawing/2014/main" id="{CEED6B41-6A48-7728-0F69-B45592B2198C}"/>
              </a:ext>
            </a:extLst>
          </p:cNvPr>
          <p:cNvSpPr txBox="1">
            <a:spLocks/>
          </p:cNvSpPr>
          <p:nvPr/>
        </p:nvSpPr>
        <p:spPr>
          <a:xfrm>
            <a:off x="3093720" y="0"/>
            <a:ext cx="3467100" cy="406400"/>
          </a:xfrm>
          <a:prstGeom prst="rect">
            <a:avLst/>
          </a:prstGeom>
          <a:noFill/>
        </p:spPr>
        <p:txBody>
          <a:bodyPr wrap="square" lIns="91440" tIns="45720" rIns="91440" bIns="45720" anchor="t">
            <a:spAutoFit/>
          </a:bodyPr>
          <a:lstStyle>
            <a:lvl1pPr algn="l" defTabSz="685800" rtl="0" eaLnBrk="1" latinLnBrk="0" hangingPunct="1">
              <a:lnSpc>
                <a:spcPct val="90000"/>
              </a:lnSpc>
              <a:spcBef>
                <a:spcPct val="0"/>
              </a:spcBef>
              <a:buNone/>
              <a:defRPr lang="en-CO" sz="2250" b="1" kern="1200">
                <a:solidFill>
                  <a:srgbClr val="38A9CA"/>
                </a:solidFill>
                <a:latin typeface="Aptos" panose="020B0004020202020204" pitchFamily="34" charset="0"/>
                <a:ea typeface="+mn-ea"/>
                <a:cs typeface="Arial"/>
              </a:defRPr>
            </a:lvl1pPr>
          </a:lstStyle>
          <a:p>
            <a:r>
              <a:rPr lang="es-ES" dirty="0"/>
              <a:t>Para tener en cuenta</a:t>
            </a:r>
            <a:endParaRPr lang="es-CO" dirty="0"/>
          </a:p>
        </p:txBody>
      </p:sp>
      <p:pic>
        <p:nvPicPr>
          <p:cNvPr id="6" name="Imagen 5">
            <a:extLst>
              <a:ext uri="{FF2B5EF4-FFF2-40B4-BE49-F238E27FC236}">
                <a16:creationId xmlns:a16="http://schemas.microsoft.com/office/drawing/2014/main" id="{11BBC1DD-B371-5E6A-3B17-A85E54FEEE23}"/>
              </a:ext>
            </a:extLst>
          </p:cNvPr>
          <p:cNvPicPr>
            <a:picLocks noChangeAspect="1"/>
          </p:cNvPicPr>
          <p:nvPr/>
        </p:nvPicPr>
        <p:blipFill>
          <a:blip r:embed="rId4"/>
          <a:stretch>
            <a:fillRect/>
          </a:stretch>
        </p:blipFill>
        <p:spPr>
          <a:xfrm>
            <a:off x="4754881" y="590550"/>
            <a:ext cx="3985260" cy="4396740"/>
          </a:xfrm>
          <a:prstGeom prst="rect">
            <a:avLst/>
          </a:prstGeom>
          <a:ln>
            <a:solidFill>
              <a:schemeClr val="tx1"/>
            </a:solidFill>
          </a:ln>
        </p:spPr>
      </p:pic>
    </p:spTree>
    <p:extLst>
      <p:ext uri="{BB962C8B-B14F-4D97-AF65-F5344CB8AC3E}">
        <p14:creationId xmlns:p14="http://schemas.microsoft.com/office/powerpoint/2010/main" val="131283396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97BF65E-FF64-462C-A24F-390C1C34A656}"/>
              </a:ext>
            </a:extLst>
          </p:cNvPr>
          <p:cNvSpPr>
            <a:spLocks noGrp="1"/>
          </p:cNvSpPr>
          <p:nvPr>
            <p:ph type="title" idx="4294967295"/>
          </p:nvPr>
        </p:nvSpPr>
        <p:spPr>
          <a:xfrm>
            <a:off x="0" y="479425"/>
            <a:ext cx="7886700" cy="406400"/>
          </a:xfrm>
        </p:spPr>
        <p:txBody>
          <a:bodyPr/>
          <a:lstStyle/>
          <a:p>
            <a:r>
              <a:rPr lang="es-ES" dirty="0"/>
              <a:t>DEFINICIONES</a:t>
            </a:r>
            <a:endParaRPr lang="es-CO" dirty="0"/>
          </a:p>
        </p:txBody>
      </p:sp>
      <p:pic>
        <p:nvPicPr>
          <p:cNvPr id="3" name="Imagen 2">
            <a:extLst>
              <a:ext uri="{FF2B5EF4-FFF2-40B4-BE49-F238E27FC236}">
                <a16:creationId xmlns:a16="http://schemas.microsoft.com/office/drawing/2014/main" id="{B8C12076-A033-4284-A7A8-FD4F59ED5950}"/>
              </a:ext>
            </a:extLst>
          </p:cNvPr>
          <p:cNvPicPr>
            <a:picLocks noChangeAspect="1"/>
          </p:cNvPicPr>
          <p:nvPr/>
        </p:nvPicPr>
        <p:blipFill>
          <a:blip r:embed="rId2"/>
          <a:stretch>
            <a:fillRect/>
          </a:stretch>
        </p:blipFill>
        <p:spPr>
          <a:xfrm>
            <a:off x="713286" y="1268413"/>
            <a:ext cx="7802064" cy="3353268"/>
          </a:xfrm>
          <a:prstGeom prst="rect">
            <a:avLst/>
          </a:prstGeom>
        </p:spPr>
      </p:pic>
    </p:spTree>
    <p:extLst>
      <p:ext uri="{BB962C8B-B14F-4D97-AF65-F5344CB8AC3E}">
        <p14:creationId xmlns:p14="http://schemas.microsoft.com/office/powerpoint/2010/main" val="15524696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5B5F61-82CD-9329-CD7A-C92831898086}"/>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81396FBD-86F1-D4BB-C51C-3F86F7D3C378}"/>
              </a:ext>
            </a:extLst>
          </p:cNvPr>
          <p:cNvSpPr>
            <a:spLocks noGrp="1"/>
          </p:cNvSpPr>
          <p:nvPr>
            <p:ph type="title" idx="4294967295"/>
          </p:nvPr>
        </p:nvSpPr>
        <p:spPr>
          <a:xfrm>
            <a:off x="0" y="479425"/>
            <a:ext cx="7886700" cy="406400"/>
          </a:xfrm>
        </p:spPr>
        <p:txBody>
          <a:bodyPr/>
          <a:lstStyle/>
          <a:p>
            <a:r>
              <a:rPr lang="es-ES" dirty="0"/>
              <a:t>ASOCIADOS A PREMATUREZ</a:t>
            </a:r>
            <a:endParaRPr lang="es-CO" dirty="0"/>
          </a:p>
        </p:txBody>
      </p:sp>
      <p:pic>
        <p:nvPicPr>
          <p:cNvPr id="5" name="Imagen 4">
            <a:extLst>
              <a:ext uri="{FF2B5EF4-FFF2-40B4-BE49-F238E27FC236}">
                <a16:creationId xmlns:a16="http://schemas.microsoft.com/office/drawing/2014/main" id="{7C44A5EA-CF7A-9112-50E6-C21FF6E4A713}"/>
              </a:ext>
            </a:extLst>
          </p:cNvPr>
          <p:cNvPicPr>
            <a:picLocks noChangeAspect="1"/>
          </p:cNvPicPr>
          <p:nvPr/>
        </p:nvPicPr>
        <p:blipFill>
          <a:blip r:embed="rId2"/>
          <a:stretch>
            <a:fillRect/>
          </a:stretch>
        </p:blipFill>
        <p:spPr>
          <a:xfrm>
            <a:off x="767953" y="1534521"/>
            <a:ext cx="7608094" cy="2525100"/>
          </a:xfrm>
          <a:prstGeom prst="rect">
            <a:avLst/>
          </a:prstGeom>
        </p:spPr>
      </p:pic>
    </p:spTree>
    <p:extLst>
      <p:ext uri="{BB962C8B-B14F-4D97-AF65-F5344CB8AC3E}">
        <p14:creationId xmlns:p14="http://schemas.microsoft.com/office/powerpoint/2010/main" val="396400805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6888E1-8C7E-CF2C-1A68-110C1A21A3D1}"/>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CFD9C056-CA56-3B8D-6D1B-C5B3BD7ACA9F}"/>
              </a:ext>
            </a:extLst>
          </p:cNvPr>
          <p:cNvSpPr>
            <a:spLocks noGrp="1"/>
          </p:cNvSpPr>
          <p:nvPr>
            <p:ph type="title" idx="4294967295"/>
          </p:nvPr>
        </p:nvSpPr>
        <p:spPr>
          <a:xfrm>
            <a:off x="0" y="479425"/>
            <a:ext cx="7886700" cy="406400"/>
          </a:xfrm>
        </p:spPr>
        <p:txBody>
          <a:bodyPr/>
          <a:lstStyle/>
          <a:p>
            <a:r>
              <a:rPr lang="es-ES" dirty="0"/>
              <a:t>DEFECTOS MENORES</a:t>
            </a:r>
            <a:endParaRPr lang="es-CO" dirty="0"/>
          </a:p>
        </p:txBody>
      </p:sp>
      <p:pic>
        <p:nvPicPr>
          <p:cNvPr id="4" name="Imagen 3">
            <a:extLst>
              <a:ext uri="{FF2B5EF4-FFF2-40B4-BE49-F238E27FC236}">
                <a16:creationId xmlns:a16="http://schemas.microsoft.com/office/drawing/2014/main" id="{17EDBF60-F495-DF71-037D-D5F1A1CF05D4}"/>
              </a:ext>
            </a:extLst>
          </p:cNvPr>
          <p:cNvPicPr>
            <a:picLocks noChangeAspect="1"/>
          </p:cNvPicPr>
          <p:nvPr/>
        </p:nvPicPr>
        <p:blipFill>
          <a:blip r:embed="rId2"/>
          <a:stretch>
            <a:fillRect/>
          </a:stretch>
        </p:blipFill>
        <p:spPr>
          <a:xfrm>
            <a:off x="756433" y="1036009"/>
            <a:ext cx="6491681" cy="3922246"/>
          </a:xfrm>
          <a:prstGeom prst="rect">
            <a:avLst/>
          </a:prstGeom>
        </p:spPr>
      </p:pic>
    </p:spTree>
    <p:extLst>
      <p:ext uri="{BB962C8B-B14F-4D97-AF65-F5344CB8AC3E}">
        <p14:creationId xmlns:p14="http://schemas.microsoft.com/office/powerpoint/2010/main" val="12545724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97BF65E-FF64-462C-A24F-390C1C34A656}"/>
              </a:ext>
            </a:extLst>
          </p:cNvPr>
          <p:cNvSpPr>
            <a:spLocks noGrp="1"/>
          </p:cNvSpPr>
          <p:nvPr>
            <p:ph type="title" idx="4294967295"/>
          </p:nvPr>
        </p:nvSpPr>
        <p:spPr>
          <a:xfrm>
            <a:off x="0" y="479425"/>
            <a:ext cx="7886700" cy="406400"/>
          </a:xfrm>
        </p:spPr>
        <p:txBody>
          <a:bodyPr/>
          <a:lstStyle/>
          <a:p>
            <a:r>
              <a:rPr lang="es-ES" dirty="0"/>
              <a:t>AJUSTES</a:t>
            </a:r>
            <a:endParaRPr lang="es-CO" dirty="0"/>
          </a:p>
        </p:txBody>
      </p:sp>
      <p:pic>
        <p:nvPicPr>
          <p:cNvPr id="4" name="Imagen 3">
            <a:extLst>
              <a:ext uri="{FF2B5EF4-FFF2-40B4-BE49-F238E27FC236}">
                <a16:creationId xmlns:a16="http://schemas.microsoft.com/office/drawing/2014/main" id="{7950DBA8-5CE9-454B-81F5-3D2245A9B0DE}"/>
              </a:ext>
            </a:extLst>
          </p:cNvPr>
          <p:cNvPicPr>
            <a:picLocks noChangeAspect="1"/>
          </p:cNvPicPr>
          <p:nvPr/>
        </p:nvPicPr>
        <p:blipFill>
          <a:blip r:embed="rId2"/>
          <a:stretch>
            <a:fillRect/>
          </a:stretch>
        </p:blipFill>
        <p:spPr>
          <a:xfrm>
            <a:off x="274223" y="1476856"/>
            <a:ext cx="8595553" cy="2896670"/>
          </a:xfrm>
          <a:prstGeom prst="rect">
            <a:avLst/>
          </a:prstGeom>
        </p:spPr>
      </p:pic>
    </p:spTree>
    <p:extLst>
      <p:ext uri="{BB962C8B-B14F-4D97-AF65-F5344CB8AC3E}">
        <p14:creationId xmlns:p14="http://schemas.microsoft.com/office/powerpoint/2010/main" val="25596369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97BF65E-FF64-462C-A24F-390C1C34A656}"/>
              </a:ext>
            </a:extLst>
          </p:cNvPr>
          <p:cNvSpPr>
            <a:spLocks noGrp="1"/>
          </p:cNvSpPr>
          <p:nvPr>
            <p:ph type="title" idx="4294967295"/>
          </p:nvPr>
        </p:nvSpPr>
        <p:spPr>
          <a:xfrm>
            <a:off x="0" y="479425"/>
            <a:ext cx="7886700" cy="406400"/>
          </a:xfrm>
        </p:spPr>
        <p:txBody>
          <a:bodyPr/>
          <a:lstStyle/>
          <a:p>
            <a:r>
              <a:rPr lang="es-ES" dirty="0"/>
              <a:t>DEFINICIONES</a:t>
            </a:r>
            <a:endParaRPr lang="es-CO" dirty="0"/>
          </a:p>
        </p:txBody>
      </p:sp>
      <p:pic>
        <p:nvPicPr>
          <p:cNvPr id="4" name="Imagen 3">
            <a:extLst>
              <a:ext uri="{FF2B5EF4-FFF2-40B4-BE49-F238E27FC236}">
                <a16:creationId xmlns:a16="http://schemas.microsoft.com/office/drawing/2014/main" id="{62D82309-E408-43E6-9004-A50310A77E5F}"/>
              </a:ext>
            </a:extLst>
          </p:cNvPr>
          <p:cNvPicPr>
            <a:picLocks noChangeAspect="1"/>
          </p:cNvPicPr>
          <p:nvPr/>
        </p:nvPicPr>
        <p:blipFill>
          <a:blip r:embed="rId2"/>
          <a:stretch>
            <a:fillRect/>
          </a:stretch>
        </p:blipFill>
        <p:spPr>
          <a:xfrm>
            <a:off x="1154514" y="849536"/>
            <a:ext cx="7174324" cy="3915594"/>
          </a:xfrm>
          <a:prstGeom prst="rect">
            <a:avLst/>
          </a:prstGeom>
        </p:spPr>
      </p:pic>
    </p:spTree>
    <p:extLst>
      <p:ext uri="{BB962C8B-B14F-4D97-AF65-F5344CB8AC3E}">
        <p14:creationId xmlns:p14="http://schemas.microsoft.com/office/powerpoint/2010/main" val="22513982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540F09-ECCC-BF83-A5AC-895F728184B7}"/>
            </a:ext>
          </a:extLst>
        </p:cNvPr>
        <p:cNvGrpSpPr/>
        <p:nvPr/>
      </p:nvGrpSpPr>
      <p:grpSpPr>
        <a:xfrm>
          <a:off x="0" y="0"/>
          <a:ext cx="0" cy="0"/>
          <a:chOff x="0" y="0"/>
          <a:chExt cx="0" cy="0"/>
        </a:xfrm>
      </p:grpSpPr>
      <p:sp>
        <p:nvSpPr>
          <p:cNvPr id="2" name="Marcador de texto 1">
            <a:extLst>
              <a:ext uri="{FF2B5EF4-FFF2-40B4-BE49-F238E27FC236}">
                <a16:creationId xmlns:a16="http://schemas.microsoft.com/office/drawing/2014/main" id="{84DBCC66-9CBA-50F5-29A6-115F85633E69}"/>
              </a:ext>
            </a:extLst>
          </p:cNvPr>
          <p:cNvSpPr>
            <a:spLocks noGrp="1"/>
          </p:cNvSpPr>
          <p:nvPr>
            <p:ph type="body" idx="1"/>
          </p:nvPr>
        </p:nvSpPr>
        <p:spPr>
          <a:xfrm>
            <a:off x="1948442" y="1556657"/>
            <a:ext cx="1251347" cy="1827744"/>
          </a:xfrm>
        </p:spPr>
        <p:txBody>
          <a:bodyPr/>
          <a:lstStyle/>
          <a:p>
            <a:r>
              <a:rPr lang="es-ES" dirty="0">
                <a:solidFill>
                  <a:schemeClr val="bg1"/>
                </a:solidFill>
              </a:rPr>
              <a:t>4</a:t>
            </a:r>
            <a:endParaRPr lang="es-CO" dirty="0">
              <a:solidFill>
                <a:schemeClr val="bg1"/>
              </a:solidFill>
            </a:endParaRPr>
          </a:p>
        </p:txBody>
      </p:sp>
      <p:sp>
        <p:nvSpPr>
          <p:cNvPr id="3" name="Título 2">
            <a:extLst>
              <a:ext uri="{FF2B5EF4-FFF2-40B4-BE49-F238E27FC236}">
                <a16:creationId xmlns:a16="http://schemas.microsoft.com/office/drawing/2014/main" id="{0BB0252B-BB43-DE1C-1750-2BFA48F1F71E}"/>
              </a:ext>
            </a:extLst>
          </p:cNvPr>
          <p:cNvSpPr>
            <a:spLocks noGrp="1"/>
          </p:cNvSpPr>
          <p:nvPr>
            <p:ph type="title"/>
          </p:nvPr>
        </p:nvSpPr>
        <p:spPr/>
        <p:txBody>
          <a:bodyPr/>
          <a:lstStyle/>
          <a:p>
            <a:r>
              <a:rPr lang="es-ES" dirty="0"/>
              <a:t>Seguimiento a defectos congénitos priorizados</a:t>
            </a:r>
            <a:endParaRPr lang="es-CO" dirty="0"/>
          </a:p>
        </p:txBody>
      </p:sp>
    </p:spTree>
    <p:extLst>
      <p:ext uri="{BB962C8B-B14F-4D97-AF65-F5344CB8AC3E}">
        <p14:creationId xmlns:p14="http://schemas.microsoft.com/office/powerpoint/2010/main" val="10552975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340386-C064-FC4E-B13D-98E1E253795E}"/>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33C8BD9F-E033-C0C6-2C64-E7E38C38CF39}"/>
              </a:ext>
            </a:extLst>
          </p:cNvPr>
          <p:cNvSpPr>
            <a:spLocks noGrp="1"/>
          </p:cNvSpPr>
          <p:nvPr>
            <p:ph type="title" idx="4294967295"/>
          </p:nvPr>
        </p:nvSpPr>
        <p:spPr>
          <a:xfrm>
            <a:off x="0" y="298450"/>
            <a:ext cx="6950075" cy="935038"/>
          </a:xfrm>
        </p:spPr>
        <p:txBody>
          <a:bodyPr/>
          <a:lstStyle/>
          <a:p>
            <a:pPr algn="ctr"/>
            <a:r>
              <a:rPr lang="es-MX" sz="2000" dirty="0">
                <a:latin typeface="Aptos" panose="020B0004020202020204" pitchFamily="34" charset="0"/>
                <a:ea typeface="+mn-ea"/>
                <a:cs typeface="Arial"/>
              </a:rPr>
              <a:t>Vigilancia intensificada de los Defectos Congénitos en Bogotá D.C.</a:t>
            </a:r>
            <a:endParaRPr lang="es-CO" sz="2000" dirty="0">
              <a:latin typeface="Aptos" panose="020B0004020202020204" pitchFamily="34" charset="0"/>
              <a:ea typeface="+mn-ea"/>
              <a:cs typeface="Arial"/>
            </a:endParaRPr>
          </a:p>
        </p:txBody>
      </p:sp>
      <p:pic>
        <p:nvPicPr>
          <p:cNvPr id="4" name="Imagen 3">
            <a:extLst>
              <a:ext uri="{FF2B5EF4-FFF2-40B4-BE49-F238E27FC236}">
                <a16:creationId xmlns:a16="http://schemas.microsoft.com/office/drawing/2014/main" id="{C2060880-524B-8275-EEAC-57C126E06EB8}"/>
              </a:ext>
            </a:extLst>
          </p:cNvPr>
          <p:cNvPicPr>
            <a:picLocks noChangeAspect="1"/>
          </p:cNvPicPr>
          <p:nvPr/>
        </p:nvPicPr>
        <p:blipFill>
          <a:blip r:embed="rId2"/>
          <a:stretch>
            <a:fillRect/>
          </a:stretch>
        </p:blipFill>
        <p:spPr>
          <a:xfrm>
            <a:off x="46748" y="70284"/>
            <a:ext cx="797314" cy="797224"/>
          </a:xfrm>
          <a:prstGeom prst="rect">
            <a:avLst/>
          </a:prstGeom>
        </p:spPr>
      </p:pic>
      <p:sp>
        <p:nvSpPr>
          <p:cNvPr id="5" name="CuadroTexto 4">
            <a:extLst>
              <a:ext uri="{FF2B5EF4-FFF2-40B4-BE49-F238E27FC236}">
                <a16:creationId xmlns:a16="http://schemas.microsoft.com/office/drawing/2014/main" id="{CCA85AFC-897F-21A2-DC21-D9501CB3519F}"/>
              </a:ext>
            </a:extLst>
          </p:cNvPr>
          <p:cNvSpPr txBox="1"/>
          <p:nvPr/>
        </p:nvSpPr>
        <p:spPr>
          <a:xfrm>
            <a:off x="927947" y="847615"/>
            <a:ext cx="2613263" cy="342658"/>
          </a:xfrm>
          <a:prstGeom prst="rect">
            <a:avLst/>
          </a:prstGeom>
          <a:noFill/>
        </p:spPr>
        <p:txBody>
          <a:bodyPr wrap="square">
            <a:spAutoFit/>
          </a:bodyPr>
          <a:lstStyle/>
          <a:p>
            <a:pPr lvl="0" algn="just">
              <a:lnSpc>
                <a:spcPct val="150000"/>
              </a:lnSpc>
              <a:spcAft>
                <a:spcPts val="800"/>
              </a:spcAft>
            </a:pPr>
            <a:r>
              <a:rPr lang="es-CO" sz="1200" b="1" kern="100" dirty="0">
                <a:effectLst/>
                <a:ea typeface="ADLaM Display" panose="02010000000000000000" pitchFamily="2" charset="0"/>
                <a:cs typeface="ADLaM Display" panose="02010000000000000000" pitchFamily="2" charset="0"/>
              </a:rPr>
              <a:t>EVOLUCIÓN DEL PROGRAMA</a:t>
            </a:r>
            <a:endParaRPr lang="es-CO" sz="1200" kern="100" dirty="0">
              <a:effectLst/>
              <a:ea typeface="ADLaM Display" panose="02010000000000000000" pitchFamily="2" charset="0"/>
              <a:cs typeface="ADLaM Display" panose="02010000000000000000" pitchFamily="2" charset="0"/>
            </a:endParaRPr>
          </a:p>
        </p:txBody>
      </p:sp>
      <p:grpSp>
        <p:nvGrpSpPr>
          <p:cNvPr id="6" name="Grupo 5">
            <a:extLst>
              <a:ext uri="{FF2B5EF4-FFF2-40B4-BE49-F238E27FC236}">
                <a16:creationId xmlns:a16="http://schemas.microsoft.com/office/drawing/2014/main" id="{1957A77E-5B1E-B178-AE66-F3E65DD74443}"/>
              </a:ext>
            </a:extLst>
          </p:cNvPr>
          <p:cNvGrpSpPr/>
          <p:nvPr/>
        </p:nvGrpSpPr>
        <p:grpSpPr>
          <a:xfrm>
            <a:off x="649705" y="1233889"/>
            <a:ext cx="8045116" cy="3400926"/>
            <a:chOff x="-936053" y="1582983"/>
            <a:chExt cx="7161292" cy="2942189"/>
          </a:xfrm>
        </p:grpSpPr>
        <p:grpSp>
          <p:nvGrpSpPr>
            <p:cNvPr id="7" name="Google Shape;117;p16">
              <a:extLst>
                <a:ext uri="{FF2B5EF4-FFF2-40B4-BE49-F238E27FC236}">
                  <a16:creationId xmlns:a16="http://schemas.microsoft.com/office/drawing/2014/main" id="{DCAD22EE-FE82-249E-7B48-4DA7640A6A73}"/>
                </a:ext>
              </a:extLst>
            </p:cNvPr>
            <p:cNvGrpSpPr/>
            <p:nvPr/>
          </p:nvGrpSpPr>
          <p:grpSpPr>
            <a:xfrm>
              <a:off x="-936053" y="1582983"/>
              <a:ext cx="2384492" cy="1819313"/>
              <a:chOff x="-23767" y="1213587"/>
              <a:chExt cx="2384492" cy="1819313"/>
            </a:xfrm>
          </p:grpSpPr>
          <p:sp>
            <p:nvSpPr>
              <p:cNvPr id="37" name="Google Shape;118;p16">
                <a:extLst>
                  <a:ext uri="{FF2B5EF4-FFF2-40B4-BE49-F238E27FC236}">
                    <a16:creationId xmlns:a16="http://schemas.microsoft.com/office/drawing/2014/main" id="{0CA3D385-5568-FF37-4CF6-4082052E7093}"/>
                  </a:ext>
                </a:extLst>
              </p:cNvPr>
              <p:cNvSpPr/>
              <p:nvPr/>
            </p:nvSpPr>
            <p:spPr>
              <a:xfrm>
                <a:off x="1912750" y="1382375"/>
                <a:ext cx="230100" cy="1119800"/>
              </a:xfrm>
              <a:custGeom>
                <a:avLst/>
                <a:gdLst/>
                <a:ahLst/>
                <a:cxnLst/>
                <a:rect l="l" t="t" r="r" b="b"/>
                <a:pathLst>
                  <a:path w="9204" h="44792" extrusionOk="0">
                    <a:moveTo>
                      <a:pt x="0" y="1"/>
                    </a:moveTo>
                    <a:lnTo>
                      <a:pt x="0" y="33291"/>
                    </a:lnTo>
                    <a:cubicBezTo>
                      <a:pt x="0" y="38244"/>
                      <a:pt x="2810" y="42649"/>
                      <a:pt x="7096" y="44792"/>
                    </a:cubicBezTo>
                    <a:lnTo>
                      <a:pt x="9204" y="44792"/>
                    </a:lnTo>
                    <a:lnTo>
                      <a:pt x="9204" y="43328"/>
                    </a:lnTo>
                    <a:cubicBezTo>
                      <a:pt x="5025" y="41804"/>
                      <a:pt x="2179" y="37827"/>
                      <a:pt x="2179" y="33291"/>
                    </a:cubicBezTo>
                    <a:lnTo>
                      <a:pt x="2179" y="1"/>
                    </a:lnTo>
                    <a:close/>
                  </a:path>
                </a:pathLst>
              </a:custGeom>
              <a:solidFill>
                <a:srgbClr val="4949E7"/>
              </a:solidFill>
              <a:ln>
                <a:noFill/>
              </a:ln>
            </p:spPr>
            <p:txBody>
              <a:bodyPr spcFirstLastPara="1" wrap="square" lIns="91425" tIns="91425" rIns="91425" bIns="91425" anchor="ctr" anchorCtr="0">
                <a:noAutofit/>
              </a:bodyPr>
              <a:lstStyle/>
              <a:p>
                <a:endParaRPr sz="1400"/>
              </a:p>
            </p:txBody>
          </p:sp>
          <p:sp>
            <p:nvSpPr>
              <p:cNvPr id="38" name="Google Shape;119;p16">
                <a:extLst>
                  <a:ext uri="{FF2B5EF4-FFF2-40B4-BE49-F238E27FC236}">
                    <a16:creationId xmlns:a16="http://schemas.microsoft.com/office/drawing/2014/main" id="{ED91C9D4-865D-D574-ED1D-F51759809EB1}"/>
                  </a:ext>
                </a:extLst>
              </p:cNvPr>
              <p:cNvSpPr/>
              <p:nvPr/>
            </p:nvSpPr>
            <p:spPr>
              <a:xfrm>
                <a:off x="1192125" y="2443825"/>
                <a:ext cx="1134375" cy="589075"/>
              </a:xfrm>
              <a:custGeom>
                <a:avLst/>
                <a:gdLst/>
                <a:ahLst/>
                <a:cxnLst/>
                <a:rect l="l" t="t" r="r" b="b"/>
                <a:pathLst>
                  <a:path w="45375" h="23563" extrusionOk="0">
                    <a:moveTo>
                      <a:pt x="0" y="0"/>
                    </a:moveTo>
                    <a:lnTo>
                      <a:pt x="0" y="23563"/>
                    </a:lnTo>
                    <a:lnTo>
                      <a:pt x="33599" y="23563"/>
                    </a:lnTo>
                    <a:cubicBezTo>
                      <a:pt x="40100" y="23563"/>
                      <a:pt x="45375" y="18288"/>
                      <a:pt x="45375" y="11788"/>
                    </a:cubicBezTo>
                    <a:cubicBezTo>
                      <a:pt x="45375" y="5275"/>
                      <a:pt x="40100" y="0"/>
                      <a:pt x="33599" y="0"/>
                    </a:cubicBezTo>
                    <a:close/>
                  </a:path>
                </a:pathLst>
              </a:custGeom>
              <a:solidFill>
                <a:srgbClr val="4949E7"/>
              </a:solidFill>
              <a:ln>
                <a:noFill/>
              </a:ln>
            </p:spPr>
            <p:txBody>
              <a:bodyPr spcFirstLastPara="1" wrap="square" lIns="91425" tIns="91425" rIns="91425" bIns="91425" anchor="ctr" anchorCtr="0">
                <a:noAutofit/>
              </a:bodyPr>
              <a:lstStyle/>
              <a:p>
                <a:pPr algn="ctr"/>
                <a:r>
                  <a:rPr lang="en" sz="2000" dirty="0">
                    <a:ea typeface="Fira Sans Extra Condensed"/>
                    <a:cs typeface="Fira Sans Extra Condensed"/>
                    <a:sym typeface="Fira Sans Extra Condensed"/>
                  </a:rPr>
                  <a:t>2007</a:t>
                </a:r>
                <a:endParaRPr sz="2000" dirty="0">
                  <a:ea typeface="Fira Sans Extra Condensed"/>
                  <a:cs typeface="Fira Sans Extra Condensed"/>
                  <a:sym typeface="Fira Sans Extra Condensed"/>
                </a:endParaRPr>
              </a:p>
            </p:txBody>
          </p:sp>
          <p:sp>
            <p:nvSpPr>
              <p:cNvPr id="39" name="Google Shape;120;p16">
                <a:extLst>
                  <a:ext uri="{FF2B5EF4-FFF2-40B4-BE49-F238E27FC236}">
                    <a16:creationId xmlns:a16="http://schemas.microsoft.com/office/drawing/2014/main" id="{D1A25DD4-C57D-E23E-F9D7-432936E4DBAC}"/>
                  </a:ext>
                </a:extLst>
              </p:cNvPr>
              <p:cNvSpPr/>
              <p:nvPr/>
            </p:nvSpPr>
            <p:spPr>
              <a:xfrm>
                <a:off x="2140450" y="1450250"/>
                <a:ext cx="150050" cy="150050"/>
              </a:xfrm>
              <a:custGeom>
                <a:avLst/>
                <a:gdLst/>
                <a:ahLst/>
                <a:cxnLst/>
                <a:rect l="l" t="t" r="r" b="b"/>
                <a:pathLst>
                  <a:path w="6002" h="6002" extrusionOk="0">
                    <a:moveTo>
                      <a:pt x="3001" y="536"/>
                    </a:moveTo>
                    <a:cubicBezTo>
                      <a:pt x="4358" y="536"/>
                      <a:pt x="5465" y="1643"/>
                      <a:pt x="5465" y="3001"/>
                    </a:cubicBezTo>
                    <a:cubicBezTo>
                      <a:pt x="5465" y="4370"/>
                      <a:pt x="4358" y="5465"/>
                      <a:pt x="3001" y="5465"/>
                    </a:cubicBezTo>
                    <a:cubicBezTo>
                      <a:pt x="1643" y="5465"/>
                      <a:pt x="536" y="4370"/>
                      <a:pt x="536" y="3001"/>
                    </a:cubicBezTo>
                    <a:cubicBezTo>
                      <a:pt x="536" y="1643"/>
                      <a:pt x="1643" y="536"/>
                      <a:pt x="3001" y="536"/>
                    </a:cubicBezTo>
                    <a:close/>
                    <a:moveTo>
                      <a:pt x="3001" y="0"/>
                    </a:moveTo>
                    <a:cubicBezTo>
                      <a:pt x="1346" y="0"/>
                      <a:pt x="0" y="1346"/>
                      <a:pt x="0" y="3001"/>
                    </a:cubicBezTo>
                    <a:cubicBezTo>
                      <a:pt x="0" y="4656"/>
                      <a:pt x="1346" y="6001"/>
                      <a:pt x="3001" y="6001"/>
                    </a:cubicBezTo>
                    <a:cubicBezTo>
                      <a:pt x="4656" y="6001"/>
                      <a:pt x="6001" y="4656"/>
                      <a:pt x="6001" y="3001"/>
                    </a:cubicBezTo>
                    <a:cubicBezTo>
                      <a:pt x="6001" y="1346"/>
                      <a:pt x="4656" y="0"/>
                      <a:pt x="3001" y="0"/>
                    </a:cubicBezTo>
                    <a:close/>
                  </a:path>
                </a:pathLst>
              </a:custGeom>
              <a:solidFill>
                <a:srgbClr val="869FB2"/>
              </a:solidFill>
              <a:ln>
                <a:noFill/>
              </a:ln>
            </p:spPr>
            <p:txBody>
              <a:bodyPr spcFirstLastPara="1" wrap="square" lIns="91425" tIns="91425" rIns="91425" bIns="91425" anchor="ctr" anchorCtr="0">
                <a:noAutofit/>
              </a:bodyPr>
              <a:lstStyle/>
              <a:p>
                <a:endParaRPr sz="1400"/>
              </a:p>
            </p:txBody>
          </p:sp>
          <p:sp>
            <p:nvSpPr>
              <p:cNvPr id="40" name="Google Shape;121;p16">
                <a:extLst>
                  <a:ext uri="{FF2B5EF4-FFF2-40B4-BE49-F238E27FC236}">
                    <a16:creationId xmlns:a16="http://schemas.microsoft.com/office/drawing/2014/main" id="{E21BE6EF-8EE1-82E7-21DE-D34601BEB85D}"/>
                  </a:ext>
                </a:extLst>
              </p:cNvPr>
              <p:cNvSpPr/>
              <p:nvPr/>
            </p:nvSpPr>
            <p:spPr>
              <a:xfrm>
                <a:off x="2070200" y="1382375"/>
                <a:ext cx="290525" cy="286075"/>
              </a:xfrm>
              <a:custGeom>
                <a:avLst/>
                <a:gdLst/>
                <a:ahLst/>
                <a:cxnLst/>
                <a:rect l="l" t="t" r="r" b="b"/>
                <a:pathLst>
                  <a:path w="11621" h="11443" extrusionOk="0">
                    <a:moveTo>
                      <a:pt x="7085" y="596"/>
                    </a:moveTo>
                    <a:cubicBezTo>
                      <a:pt x="7335" y="656"/>
                      <a:pt x="7573" y="739"/>
                      <a:pt x="7799" y="834"/>
                    </a:cubicBezTo>
                    <a:lnTo>
                      <a:pt x="7799" y="929"/>
                    </a:lnTo>
                    <a:cubicBezTo>
                      <a:pt x="7751" y="1846"/>
                      <a:pt x="7728" y="2418"/>
                      <a:pt x="8049" y="2644"/>
                    </a:cubicBezTo>
                    <a:cubicBezTo>
                      <a:pt x="8144" y="2715"/>
                      <a:pt x="8263" y="2751"/>
                      <a:pt x="8406" y="2751"/>
                    </a:cubicBezTo>
                    <a:cubicBezTo>
                      <a:pt x="8752" y="2751"/>
                      <a:pt x="9252" y="2549"/>
                      <a:pt x="9776" y="2346"/>
                    </a:cubicBezTo>
                    <a:lnTo>
                      <a:pt x="9847" y="2322"/>
                    </a:lnTo>
                    <a:cubicBezTo>
                      <a:pt x="10014" y="2513"/>
                      <a:pt x="10157" y="2715"/>
                      <a:pt x="10287" y="2930"/>
                    </a:cubicBezTo>
                    <a:lnTo>
                      <a:pt x="10252" y="2977"/>
                    </a:lnTo>
                    <a:cubicBezTo>
                      <a:pt x="9668" y="3692"/>
                      <a:pt x="9311" y="4156"/>
                      <a:pt x="9430" y="4549"/>
                    </a:cubicBezTo>
                    <a:cubicBezTo>
                      <a:pt x="9549" y="4918"/>
                      <a:pt x="10097" y="5073"/>
                      <a:pt x="10978" y="5299"/>
                    </a:cubicBezTo>
                    <a:lnTo>
                      <a:pt x="11073" y="5335"/>
                    </a:lnTo>
                    <a:cubicBezTo>
                      <a:pt x="11085" y="5454"/>
                      <a:pt x="11097" y="5585"/>
                      <a:pt x="11097" y="5716"/>
                    </a:cubicBezTo>
                    <a:cubicBezTo>
                      <a:pt x="11097" y="5859"/>
                      <a:pt x="11085" y="5978"/>
                      <a:pt x="11073" y="6109"/>
                    </a:cubicBezTo>
                    <a:lnTo>
                      <a:pt x="10954" y="6144"/>
                    </a:lnTo>
                    <a:cubicBezTo>
                      <a:pt x="10085" y="6371"/>
                      <a:pt x="9549" y="6525"/>
                      <a:pt x="9430" y="6894"/>
                    </a:cubicBezTo>
                    <a:cubicBezTo>
                      <a:pt x="9311" y="7275"/>
                      <a:pt x="9656" y="7740"/>
                      <a:pt x="10252" y="8466"/>
                    </a:cubicBezTo>
                    <a:lnTo>
                      <a:pt x="10287" y="8514"/>
                    </a:lnTo>
                    <a:cubicBezTo>
                      <a:pt x="10157" y="8716"/>
                      <a:pt x="10014" y="8930"/>
                      <a:pt x="9847" y="9121"/>
                    </a:cubicBezTo>
                    <a:lnTo>
                      <a:pt x="9787" y="9097"/>
                    </a:lnTo>
                    <a:cubicBezTo>
                      <a:pt x="9264" y="8895"/>
                      <a:pt x="8763" y="8692"/>
                      <a:pt x="8406" y="8692"/>
                    </a:cubicBezTo>
                    <a:cubicBezTo>
                      <a:pt x="8263" y="8692"/>
                      <a:pt x="8144" y="8728"/>
                      <a:pt x="8049" y="8799"/>
                    </a:cubicBezTo>
                    <a:cubicBezTo>
                      <a:pt x="7728" y="9026"/>
                      <a:pt x="7751" y="9597"/>
                      <a:pt x="7799" y="10514"/>
                    </a:cubicBezTo>
                    <a:lnTo>
                      <a:pt x="7799" y="10609"/>
                    </a:lnTo>
                    <a:cubicBezTo>
                      <a:pt x="7573" y="10704"/>
                      <a:pt x="7335" y="10776"/>
                      <a:pt x="7085" y="10835"/>
                    </a:cubicBezTo>
                    <a:lnTo>
                      <a:pt x="7073" y="10812"/>
                    </a:lnTo>
                    <a:cubicBezTo>
                      <a:pt x="6561" y="10014"/>
                      <a:pt x="6227" y="9526"/>
                      <a:pt x="5811" y="9526"/>
                    </a:cubicBezTo>
                    <a:cubicBezTo>
                      <a:pt x="5406" y="9526"/>
                      <a:pt x="5073" y="10002"/>
                      <a:pt x="4572" y="10788"/>
                    </a:cubicBezTo>
                    <a:lnTo>
                      <a:pt x="4537" y="10835"/>
                    </a:lnTo>
                    <a:cubicBezTo>
                      <a:pt x="4299" y="10776"/>
                      <a:pt x="4061" y="10704"/>
                      <a:pt x="3822" y="10609"/>
                    </a:cubicBezTo>
                    <a:lnTo>
                      <a:pt x="3822" y="10526"/>
                    </a:lnTo>
                    <a:cubicBezTo>
                      <a:pt x="3882" y="9597"/>
                      <a:pt x="3894" y="9026"/>
                      <a:pt x="3584" y="8799"/>
                    </a:cubicBezTo>
                    <a:cubicBezTo>
                      <a:pt x="3489" y="8728"/>
                      <a:pt x="3370" y="8692"/>
                      <a:pt x="3215" y="8692"/>
                    </a:cubicBezTo>
                    <a:cubicBezTo>
                      <a:pt x="2870" y="8692"/>
                      <a:pt x="2370" y="8883"/>
                      <a:pt x="1846" y="9097"/>
                    </a:cubicBezTo>
                    <a:lnTo>
                      <a:pt x="1786" y="9121"/>
                    </a:lnTo>
                    <a:cubicBezTo>
                      <a:pt x="1620" y="8930"/>
                      <a:pt x="1477" y="8728"/>
                      <a:pt x="1334" y="8514"/>
                    </a:cubicBezTo>
                    <a:lnTo>
                      <a:pt x="1382" y="8454"/>
                    </a:lnTo>
                    <a:cubicBezTo>
                      <a:pt x="1965" y="7740"/>
                      <a:pt x="2322" y="7275"/>
                      <a:pt x="2191" y="6894"/>
                    </a:cubicBezTo>
                    <a:cubicBezTo>
                      <a:pt x="2072" y="6525"/>
                      <a:pt x="1536" y="6371"/>
                      <a:pt x="667" y="6144"/>
                    </a:cubicBezTo>
                    <a:lnTo>
                      <a:pt x="548" y="6109"/>
                    </a:lnTo>
                    <a:cubicBezTo>
                      <a:pt x="536" y="5978"/>
                      <a:pt x="536" y="5847"/>
                      <a:pt x="536" y="5716"/>
                    </a:cubicBezTo>
                    <a:cubicBezTo>
                      <a:pt x="536" y="5585"/>
                      <a:pt x="536" y="5454"/>
                      <a:pt x="548" y="5335"/>
                    </a:cubicBezTo>
                    <a:lnTo>
                      <a:pt x="655" y="5299"/>
                    </a:lnTo>
                    <a:cubicBezTo>
                      <a:pt x="1536" y="5073"/>
                      <a:pt x="2072" y="4918"/>
                      <a:pt x="2203" y="4537"/>
                    </a:cubicBezTo>
                    <a:cubicBezTo>
                      <a:pt x="2322" y="4156"/>
                      <a:pt x="1965" y="3704"/>
                      <a:pt x="1370" y="2977"/>
                    </a:cubicBezTo>
                    <a:lnTo>
                      <a:pt x="1334" y="2930"/>
                    </a:lnTo>
                    <a:cubicBezTo>
                      <a:pt x="1465" y="2715"/>
                      <a:pt x="1620" y="2513"/>
                      <a:pt x="1786" y="2322"/>
                    </a:cubicBezTo>
                    <a:lnTo>
                      <a:pt x="1858" y="2346"/>
                    </a:lnTo>
                    <a:cubicBezTo>
                      <a:pt x="2382" y="2549"/>
                      <a:pt x="2870" y="2751"/>
                      <a:pt x="3215" y="2751"/>
                    </a:cubicBezTo>
                    <a:cubicBezTo>
                      <a:pt x="3370" y="2751"/>
                      <a:pt x="3489" y="2715"/>
                      <a:pt x="3584" y="2644"/>
                    </a:cubicBezTo>
                    <a:cubicBezTo>
                      <a:pt x="3894" y="2418"/>
                      <a:pt x="3882" y="1834"/>
                      <a:pt x="3822" y="918"/>
                    </a:cubicBezTo>
                    <a:lnTo>
                      <a:pt x="3822" y="834"/>
                    </a:lnTo>
                    <a:cubicBezTo>
                      <a:pt x="4049" y="739"/>
                      <a:pt x="4287" y="656"/>
                      <a:pt x="4537" y="596"/>
                    </a:cubicBezTo>
                    <a:lnTo>
                      <a:pt x="4561" y="632"/>
                    </a:lnTo>
                    <a:cubicBezTo>
                      <a:pt x="5073" y="1429"/>
                      <a:pt x="5406" y="1918"/>
                      <a:pt x="5811" y="1918"/>
                    </a:cubicBezTo>
                    <a:cubicBezTo>
                      <a:pt x="6227" y="1918"/>
                      <a:pt x="6561" y="1418"/>
                      <a:pt x="7085" y="608"/>
                    </a:cubicBezTo>
                    <a:lnTo>
                      <a:pt x="7085" y="596"/>
                    </a:lnTo>
                    <a:close/>
                    <a:moveTo>
                      <a:pt x="4787" y="1"/>
                    </a:moveTo>
                    <a:lnTo>
                      <a:pt x="4608" y="36"/>
                    </a:lnTo>
                    <a:cubicBezTo>
                      <a:pt x="4203" y="120"/>
                      <a:pt x="3810" y="251"/>
                      <a:pt x="3441" y="417"/>
                    </a:cubicBezTo>
                    <a:lnTo>
                      <a:pt x="3275" y="501"/>
                    </a:lnTo>
                    <a:lnTo>
                      <a:pt x="3299" y="941"/>
                    </a:lnTo>
                    <a:cubicBezTo>
                      <a:pt x="3322" y="1370"/>
                      <a:pt x="3358" y="2084"/>
                      <a:pt x="3275" y="2203"/>
                    </a:cubicBezTo>
                    <a:cubicBezTo>
                      <a:pt x="3275" y="2203"/>
                      <a:pt x="3263" y="2215"/>
                      <a:pt x="3215" y="2215"/>
                    </a:cubicBezTo>
                    <a:cubicBezTo>
                      <a:pt x="2977" y="2215"/>
                      <a:pt x="2477" y="2025"/>
                      <a:pt x="2048" y="1846"/>
                    </a:cubicBezTo>
                    <a:lnTo>
                      <a:pt x="1632" y="1691"/>
                    </a:lnTo>
                    <a:lnTo>
                      <a:pt x="1501" y="1822"/>
                    </a:lnTo>
                    <a:cubicBezTo>
                      <a:pt x="1227" y="2144"/>
                      <a:pt x="977" y="2477"/>
                      <a:pt x="786" y="2823"/>
                    </a:cubicBezTo>
                    <a:lnTo>
                      <a:pt x="691" y="2977"/>
                    </a:lnTo>
                    <a:lnTo>
                      <a:pt x="965" y="3311"/>
                    </a:lnTo>
                    <a:cubicBezTo>
                      <a:pt x="1239" y="3656"/>
                      <a:pt x="1703" y="4216"/>
                      <a:pt x="1691" y="4370"/>
                    </a:cubicBezTo>
                    <a:cubicBezTo>
                      <a:pt x="1608" y="4501"/>
                      <a:pt x="929" y="4680"/>
                      <a:pt x="524" y="4787"/>
                    </a:cubicBezTo>
                    <a:lnTo>
                      <a:pt x="60" y="4906"/>
                    </a:lnTo>
                    <a:lnTo>
                      <a:pt x="36" y="5097"/>
                    </a:lnTo>
                    <a:cubicBezTo>
                      <a:pt x="12" y="5299"/>
                      <a:pt x="0" y="5513"/>
                      <a:pt x="0" y="5716"/>
                    </a:cubicBezTo>
                    <a:cubicBezTo>
                      <a:pt x="0" y="5930"/>
                      <a:pt x="12" y="6144"/>
                      <a:pt x="36" y="6347"/>
                    </a:cubicBezTo>
                    <a:lnTo>
                      <a:pt x="60" y="6525"/>
                    </a:lnTo>
                    <a:lnTo>
                      <a:pt x="536" y="6656"/>
                    </a:lnTo>
                    <a:cubicBezTo>
                      <a:pt x="929" y="6763"/>
                      <a:pt x="1608" y="6942"/>
                      <a:pt x="1691" y="7049"/>
                    </a:cubicBezTo>
                    <a:cubicBezTo>
                      <a:pt x="1703" y="7216"/>
                      <a:pt x="1239" y="7787"/>
                      <a:pt x="965" y="8121"/>
                    </a:cubicBezTo>
                    <a:lnTo>
                      <a:pt x="691" y="8466"/>
                    </a:lnTo>
                    <a:lnTo>
                      <a:pt x="786" y="8621"/>
                    </a:lnTo>
                    <a:cubicBezTo>
                      <a:pt x="989" y="8978"/>
                      <a:pt x="1239" y="9311"/>
                      <a:pt x="1513" y="9621"/>
                    </a:cubicBezTo>
                    <a:lnTo>
                      <a:pt x="1632" y="9752"/>
                    </a:lnTo>
                    <a:lnTo>
                      <a:pt x="2036" y="9585"/>
                    </a:lnTo>
                    <a:cubicBezTo>
                      <a:pt x="2477" y="9419"/>
                      <a:pt x="2977" y="9228"/>
                      <a:pt x="3215" y="9228"/>
                    </a:cubicBezTo>
                    <a:lnTo>
                      <a:pt x="3263" y="9228"/>
                    </a:lnTo>
                    <a:cubicBezTo>
                      <a:pt x="3358" y="9383"/>
                      <a:pt x="3322" y="10073"/>
                      <a:pt x="3299" y="10490"/>
                    </a:cubicBezTo>
                    <a:lnTo>
                      <a:pt x="3275" y="10943"/>
                    </a:lnTo>
                    <a:lnTo>
                      <a:pt x="3441" y="11026"/>
                    </a:lnTo>
                    <a:cubicBezTo>
                      <a:pt x="3822" y="11193"/>
                      <a:pt x="4215" y="11324"/>
                      <a:pt x="4608" y="11407"/>
                    </a:cubicBezTo>
                    <a:lnTo>
                      <a:pt x="4787" y="11443"/>
                    </a:lnTo>
                    <a:lnTo>
                      <a:pt x="5025" y="11074"/>
                    </a:lnTo>
                    <a:cubicBezTo>
                      <a:pt x="5251" y="10704"/>
                      <a:pt x="5656" y="10097"/>
                      <a:pt x="5811" y="10050"/>
                    </a:cubicBezTo>
                    <a:cubicBezTo>
                      <a:pt x="5977" y="10097"/>
                      <a:pt x="6394" y="10752"/>
                      <a:pt x="6620" y="11109"/>
                    </a:cubicBezTo>
                    <a:lnTo>
                      <a:pt x="6847" y="11443"/>
                    </a:lnTo>
                    <a:lnTo>
                      <a:pt x="7025" y="11407"/>
                    </a:lnTo>
                    <a:cubicBezTo>
                      <a:pt x="7418" y="11324"/>
                      <a:pt x="7811" y="11193"/>
                      <a:pt x="8192" y="11026"/>
                    </a:cubicBezTo>
                    <a:lnTo>
                      <a:pt x="8359" y="10954"/>
                    </a:lnTo>
                    <a:lnTo>
                      <a:pt x="8335" y="10490"/>
                    </a:lnTo>
                    <a:cubicBezTo>
                      <a:pt x="8311" y="10062"/>
                      <a:pt x="8263" y="9359"/>
                      <a:pt x="8359" y="9228"/>
                    </a:cubicBezTo>
                    <a:lnTo>
                      <a:pt x="8406" y="9228"/>
                    </a:lnTo>
                    <a:cubicBezTo>
                      <a:pt x="8656" y="9228"/>
                      <a:pt x="9156" y="9419"/>
                      <a:pt x="9597" y="9597"/>
                    </a:cubicBezTo>
                    <a:lnTo>
                      <a:pt x="10002" y="9752"/>
                    </a:lnTo>
                    <a:lnTo>
                      <a:pt x="10121" y="9621"/>
                    </a:lnTo>
                    <a:cubicBezTo>
                      <a:pt x="10407" y="9300"/>
                      <a:pt x="10645" y="8966"/>
                      <a:pt x="10847" y="8621"/>
                    </a:cubicBezTo>
                    <a:lnTo>
                      <a:pt x="10942" y="8466"/>
                    </a:lnTo>
                    <a:lnTo>
                      <a:pt x="10668" y="8121"/>
                    </a:lnTo>
                    <a:cubicBezTo>
                      <a:pt x="10383" y="7787"/>
                      <a:pt x="9930" y="7216"/>
                      <a:pt x="9930" y="7073"/>
                    </a:cubicBezTo>
                    <a:cubicBezTo>
                      <a:pt x="10026" y="6942"/>
                      <a:pt x="10692" y="6763"/>
                      <a:pt x="11097" y="6656"/>
                    </a:cubicBezTo>
                    <a:lnTo>
                      <a:pt x="11573" y="6525"/>
                    </a:lnTo>
                    <a:lnTo>
                      <a:pt x="11597" y="6347"/>
                    </a:lnTo>
                    <a:cubicBezTo>
                      <a:pt x="11609" y="6144"/>
                      <a:pt x="11621" y="5942"/>
                      <a:pt x="11621" y="5716"/>
                    </a:cubicBezTo>
                    <a:cubicBezTo>
                      <a:pt x="11621" y="5501"/>
                      <a:pt x="11609" y="5299"/>
                      <a:pt x="11597" y="5097"/>
                    </a:cubicBezTo>
                    <a:lnTo>
                      <a:pt x="11573" y="4906"/>
                    </a:lnTo>
                    <a:lnTo>
                      <a:pt x="11109" y="4787"/>
                    </a:lnTo>
                    <a:cubicBezTo>
                      <a:pt x="10704" y="4680"/>
                      <a:pt x="10026" y="4501"/>
                      <a:pt x="9942" y="4394"/>
                    </a:cubicBezTo>
                    <a:cubicBezTo>
                      <a:pt x="9930" y="4216"/>
                      <a:pt x="10395" y="3644"/>
                      <a:pt x="10668" y="3311"/>
                    </a:cubicBezTo>
                    <a:lnTo>
                      <a:pt x="10942" y="2977"/>
                    </a:lnTo>
                    <a:lnTo>
                      <a:pt x="10847" y="2823"/>
                    </a:lnTo>
                    <a:cubicBezTo>
                      <a:pt x="10645" y="2477"/>
                      <a:pt x="10407" y="2144"/>
                      <a:pt x="10121" y="1822"/>
                    </a:cubicBezTo>
                    <a:lnTo>
                      <a:pt x="10002" y="1691"/>
                    </a:lnTo>
                    <a:lnTo>
                      <a:pt x="9585" y="1846"/>
                    </a:lnTo>
                    <a:cubicBezTo>
                      <a:pt x="9144" y="2025"/>
                      <a:pt x="8656" y="2215"/>
                      <a:pt x="8406" y="2215"/>
                    </a:cubicBezTo>
                    <a:lnTo>
                      <a:pt x="8371" y="2215"/>
                    </a:lnTo>
                    <a:cubicBezTo>
                      <a:pt x="8263" y="2061"/>
                      <a:pt x="8311" y="1370"/>
                      <a:pt x="8335" y="953"/>
                    </a:cubicBezTo>
                    <a:lnTo>
                      <a:pt x="8359" y="489"/>
                    </a:lnTo>
                    <a:lnTo>
                      <a:pt x="8192" y="417"/>
                    </a:lnTo>
                    <a:cubicBezTo>
                      <a:pt x="7811" y="251"/>
                      <a:pt x="7418" y="120"/>
                      <a:pt x="7025" y="36"/>
                    </a:cubicBezTo>
                    <a:lnTo>
                      <a:pt x="6847" y="1"/>
                    </a:lnTo>
                    <a:lnTo>
                      <a:pt x="6632" y="322"/>
                    </a:lnTo>
                    <a:cubicBezTo>
                      <a:pt x="6406" y="679"/>
                      <a:pt x="5977" y="1346"/>
                      <a:pt x="5823" y="1382"/>
                    </a:cubicBezTo>
                    <a:cubicBezTo>
                      <a:pt x="5644" y="1346"/>
                      <a:pt x="5251" y="715"/>
                      <a:pt x="5013" y="346"/>
                    </a:cubicBezTo>
                    <a:lnTo>
                      <a:pt x="4787" y="1"/>
                    </a:lnTo>
                    <a:close/>
                  </a:path>
                </a:pathLst>
              </a:custGeom>
              <a:solidFill>
                <a:srgbClr val="869FB2"/>
              </a:solidFill>
              <a:ln>
                <a:noFill/>
              </a:ln>
            </p:spPr>
            <p:txBody>
              <a:bodyPr spcFirstLastPara="1" wrap="square" lIns="91425" tIns="91425" rIns="91425" bIns="91425" anchor="ctr" anchorCtr="0">
                <a:noAutofit/>
              </a:bodyPr>
              <a:lstStyle/>
              <a:p>
                <a:endParaRPr sz="1400"/>
              </a:p>
            </p:txBody>
          </p:sp>
          <p:sp>
            <p:nvSpPr>
              <p:cNvPr id="41" name="Google Shape;122;p16">
                <a:extLst>
                  <a:ext uri="{FF2B5EF4-FFF2-40B4-BE49-F238E27FC236}">
                    <a16:creationId xmlns:a16="http://schemas.microsoft.com/office/drawing/2014/main" id="{2064434F-C031-A7F3-201E-AEBACBB82735}"/>
                  </a:ext>
                </a:extLst>
              </p:cNvPr>
              <p:cNvSpPr txBox="1"/>
              <p:nvPr/>
            </p:nvSpPr>
            <p:spPr>
              <a:xfrm>
                <a:off x="-23767" y="1213587"/>
                <a:ext cx="1995643" cy="773427"/>
              </a:xfrm>
              <a:prstGeom prst="rect">
                <a:avLst/>
              </a:prstGeom>
              <a:noFill/>
              <a:ln>
                <a:noFill/>
              </a:ln>
            </p:spPr>
            <p:txBody>
              <a:bodyPr spcFirstLastPara="1" wrap="square" lIns="91425" tIns="91425" rIns="91425" bIns="91425" anchor="t" anchorCtr="0">
                <a:noAutofit/>
              </a:bodyPr>
              <a:lstStyle/>
              <a:p>
                <a:pPr algn="ctr"/>
                <a:r>
                  <a:rPr lang="es-CO" dirty="0">
                    <a:ea typeface="Roboto"/>
                    <a:cs typeface="Roboto"/>
                    <a:sym typeface="Roboto"/>
                  </a:rPr>
                  <a:t>Vigilancia</a:t>
                </a:r>
                <a:r>
                  <a:rPr lang="en" dirty="0">
                    <a:ea typeface="Roboto"/>
                    <a:cs typeface="Roboto"/>
                    <a:sym typeface="Roboto"/>
                  </a:rPr>
                  <a:t> Centinela basada en ECLAMC-BAI DC</a:t>
                </a:r>
                <a:endParaRPr dirty="0">
                  <a:ea typeface="Roboto"/>
                  <a:cs typeface="Roboto"/>
                  <a:sym typeface="Roboto"/>
                </a:endParaRPr>
              </a:p>
            </p:txBody>
          </p:sp>
        </p:grpSp>
        <p:grpSp>
          <p:nvGrpSpPr>
            <p:cNvPr id="9" name="Google Shape;124;p16">
              <a:extLst>
                <a:ext uri="{FF2B5EF4-FFF2-40B4-BE49-F238E27FC236}">
                  <a16:creationId xmlns:a16="http://schemas.microsoft.com/office/drawing/2014/main" id="{33003739-4CD3-C9E9-5B9B-E31926935104}"/>
                </a:ext>
              </a:extLst>
            </p:cNvPr>
            <p:cNvGrpSpPr/>
            <p:nvPr/>
          </p:nvGrpSpPr>
          <p:grpSpPr>
            <a:xfrm>
              <a:off x="1045139" y="1609270"/>
              <a:ext cx="2808375" cy="1802551"/>
              <a:chOff x="1957425" y="1239873"/>
              <a:chExt cx="2808375" cy="1802551"/>
            </a:xfrm>
          </p:grpSpPr>
          <p:sp>
            <p:nvSpPr>
              <p:cNvPr id="31" name="Google Shape;125;p16">
                <a:extLst>
                  <a:ext uri="{FF2B5EF4-FFF2-40B4-BE49-F238E27FC236}">
                    <a16:creationId xmlns:a16="http://schemas.microsoft.com/office/drawing/2014/main" id="{9BF84D76-8DF5-9B1A-49A2-5878C50A5752}"/>
                  </a:ext>
                </a:extLst>
              </p:cNvPr>
              <p:cNvSpPr/>
              <p:nvPr/>
            </p:nvSpPr>
            <p:spPr>
              <a:xfrm>
                <a:off x="4286550" y="1382375"/>
                <a:ext cx="230100" cy="1119800"/>
              </a:xfrm>
              <a:custGeom>
                <a:avLst/>
                <a:gdLst/>
                <a:ahLst/>
                <a:cxnLst/>
                <a:rect l="l" t="t" r="r" b="b"/>
                <a:pathLst>
                  <a:path w="9204" h="44792" extrusionOk="0">
                    <a:moveTo>
                      <a:pt x="0" y="1"/>
                    </a:moveTo>
                    <a:lnTo>
                      <a:pt x="0" y="33291"/>
                    </a:lnTo>
                    <a:cubicBezTo>
                      <a:pt x="0" y="38244"/>
                      <a:pt x="2810" y="42649"/>
                      <a:pt x="7097" y="44792"/>
                    </a:cubicBezTo>
                    <a:lnTo>
                      <a:pt x="9204" y="44792"/>
                    </a:lnTo>
                    <a:lnTo>
                      <a:pt x="9204" y="43328"/>
                    </a:lnTo>
                    <a:cubicBezTo>
                      <a:pt x="5025" y="41804"/>
                      <a:pt x="2179" y="37827"/>
                      <a:pt x="2179" y="33291"/>
                    </a:cubicBezTo>
                    <a:lnTo>
                      <a:pt x="2179" y="1"/>
                    </a:lnTo>
                    <a:close/>
                  </a:path>
                </a:pathLst>
              </a:custGeom>
              <a:solidFill>
                <a:srgbClr val="869FB2"/>
              </a:solidFill>
              <a:ln>
                <a:noFill/>
              </a:ln>
            </p:spPr>
            <p:txBody>
              <a:bodyPr spcFirstLastPara="1" wrap="square" lIns="91425" tIns="91425" rIns="91425" bIns="91425" anchor="ctr" anchorCtr="0">
                <a:noAutofit/>
              </a:bodyPr>
              <a:lstStyle/>
              <a:p>
                <a:endParaRPr sz="1400"/>
              </a:p>
            </p:txBody>
          </p:sp>
          <p:sp>
            <p:nvSpPr>
              <p:cNvPr id="32" name="Google Shape;126;p16">
                <a:extLst>
                  <a:ext uri="{FF2B5EF4-FFF2-40B4-BE49-F238E27FC236}">
                    <a16:creationId xmlns:a16="http://schemas.microsoft.com/office/drawing/2014/main" id="{50228223-9991-EC09-6650-C73EB80ADC1D}"/>
                  </a:ext>
                </a:extLst>
              </p:cNvPr>
              <p:cNvSpPr/>
              <p:nvPr/>
            </p:nvSpPr>
            <p:spPr>
              <a:xfrm>
                <a:off x="3471981" y="2453349"/>
                <a:ext cx="1240050" cy="589075"/>
              </a:xfrm>
              <a:custGeom>
                <a:avLst/>
                <a:gdLst/>
                <a:ahLst/>
                <a:cxnLst/>
                <a:rect l="l" t="t" r="r" b="b"/>
                <a:pathLst>
                  <a:path w="49602" h="23563" extrusionOk="0">
                    <a:moveTo>
                      <a:pt x="1" y="0"/>
                    </a:moveTo>
                    <a:cubicBezTo>
                      <a:pt x="4620" y="1917"/>
                      <a:pt x="7871" y="6477"/>
                      <a:pt x="7871" y="11788"/>
                    </a:cubicBezTo>
                    <a:cubicBezTo>
                      <a:pt x="7871" y="17098"/>
                      <a:pt x="4620" y="21646"/>
                      <a:pt x="1" y="23563"/>
                    </a:cubicBezTo>
                    <a:lnTo>
                      <a:pt x="37827" y="23563"/>
                    </a:lnTo>
                    <a:cubicBezTo>
                      <a:pt x="44328" y="23563"/>
                      <a:pt x="49602" y="18288"/>
                      <a:pt x="49602" y="11788"/>
                    </a:cubicBezTo>
                    <a:cubicBezTo>
                      <a:pt x="49602" y="5275"/>
                      <a:pt x="44328" y="0"/>
                      <a:pt x="37827" y="0"/>
                    </a:cubicBezTo>
                    <a:close/>
                  </a:path>
                </a:pathLst>
              </a:custGeom>
              <a:solidFill>
                <a:srgbClr val="869FB2"/>
              </a:solidFill>
              <a:ln>
                <a:noFill/>
              </a:ln>
            </p:spPr>
            <p:txBody>
              <a:bodyPr spcFirstLastPara="1" wrap="square" lIns="91425" tIns="91425" rIns="91425" bIns="91425" anchor="ctr" anchorCtr="0">
                <a:noAutofit/>
              </a:bodyPr>
              <a:lstStyle/>
              <a:p>
                <a:pPr algn="ctr"/>
                <a:r>
                  <a:rPr lang="en" sz="2000" dirty="0">
                    <a:latin typeface="Calibri" panose="020F0502020204030204" pitchFamily="34" charset="0"/>
                    <a:ea typeface="Fira Sans Extra Condensed"/>
                    <a:cs typeface="Calibri" panose="020F0502020204030204" pitchFamily="34" charset="0"/>
                    <a:sym typeface="Fira Sans Extra Condensed"/>
                  </a:rPr>
                  <a:t>  2012-2017</a:t>
                </a:r>
                <a:endParaRPr sz="2000" dirty="0">
                  <a:latin typeface="Calibri" panose="020F0502020204030204" pitchFamily="34" charset="0"/>
                  <a:ea typeface="Fira Sans Extra Condensed"/>
                  <a:cs typeface="Calibri" panose="020F0502020204030204" pitchFamily="34" charset="0"/>
                  <a:sym typeface="Fira Sans Extra Condensed"/>
                </a:endParaRPr>
              </a:p>
            </p:txBody>
          </p:sp>
          <p:sp>
            <p:nvSpPr>
              <p:cNvPr id="33" name="Google Shape;127;p16">
                <a:extLst>
                  <a:ext uri="{FF2B5EF4-FFF2-40B4-BE49-F238E27FC236}">
                    <a16:creationId xmlns:a16="http://schemas.microsoft.com/office/drawing/2014/main" id="{CBD57BCD-6E88-C16A-C18C-2AF8BCC7FDD5}"/>
                  </a:ext>
                </a:extLst>
              </p:cNvPr>
              <p:cNvSpPr/>
              <p:nvPr/>
            </p:nvSpPr>
            <p:spPr>
              <a:xfrm>
                <a:off x="4460675" y="1496375"/>
                <a:ext cx="89325" cy="171175"/>
              </a:xfrm>
              <a:custGeom>
                <a:avLst/>
                <a:gdLst/>
                <a:ahLst/>
                <a:cxnLst/>
                <a:rect l="l" t="t" r="r" b="b"/>
                <a:pathLst>
                  <a:path w="3573" h="6847" extrusionOk="0">
                    <a:moveTo>
                      <a:pt x="2977" y="739"/>
                    </a:moveTo>
                    <a:lnTo>
                      <a:pt x="2977" y="6252"/>
                    </a:lnTo>
                    <a:lnTo>
                      <a:pt x="596" y="6252"/>
                    </a:lnTo>
                    <a:lnTo>
                      <a:pt x="596" y="739"/>
                    </a:lnTo>
                    <a:close/>
                    <a:moveTo>
                      <a:pt x="1" y="1"/>
                    </a:moveTo>
                    <a:lnTo>
                      <a:pt x="1" y="6847"/>
                    </a:lnTo>
                    <a:lnTo>
                      <a:pt x="3572" y="6847"/>
                    </a:lnTo>
                    <a:lnTo>
                      <a:pt x="3572" y="1"/>
                    </a:lnTo>
                    <a:close/>
                  </a:path>
                </a:pathLst>
              </a:custGeom>
              <a:solidFill>
                <a:srgbClr val="869FB2"/>
              </a:solidFill>
              <a:ln>
                <a:noFill/>
              </a:ln>
            </p:spPr>
            <p:txBody>
              <a:bodyPr spcFirstLastPara="1" wrap="square" lIns="91425" tIns="91425" rIns="91425" bIns="91425" anchor="ctr" anchorCtr="0">
                <a:noAutofit/>
              </a:bodyPr>
              <a:lstStyle/>
              <a:p>
                <a:endParaRPr sz="1400"/>
              </a:p>
            </p:txBody>
          </p:sp>
          <p:sp>
            <p:nvSpPr>
              <p:cNvPr id="34" name="Google Shape;128;p16">
                <a:extLst>
                  <a:ext uri="{FF2B5EF4-FFF2-40B4-BE49-F238E27FC236}">
                    <a16:creationId xmlns:a16="http://schemas.microsoft.com/office/drawing/2014/main" id="{D6EC0978-98C5-99B7-94FD-1F5662F6DB64}"/>
                  </a:ext>
                </a:extLst>
              </p:cNvPr>
              <p:cNvSpPr/>
              <p:nvPr/>
            </p:nvSpPr>
            <p:spPr>
              <a:xfrm>
                <a:off x="4564850" y="1436850"/>
                <a:ext cx="92900" cy="230700"/>
              </a:xfrm>
              <a:custGeom>
                <a:avLst/>
                <a:gdLst/>
                <a:ahLst/>
                <a:cxnLst/>
                <a:rect l="l" t="t" r="r" b="b"/>
                <a:pathLst>
                  <a:path w="3716" h="9228" extrusionOk="0">
                    <a:moveTo>
                      <a:pt x="3120" y="596"/>
                    </a:moveTo>
                    <a:lnTo>
                      <a:pt x="3120" y="8633"/>
                    </a:lnTo>
                    <a:lnTo>
                      <a:pt x="596" y="8633"/>
                    </a:lnTo>
                    <a:lnTo>
                      <a:pt x="596" y="596"/>
                    </a:lnTo>
                    <a:close/>
                    <a:moveTo>
                      <a:pt x="1" y="1"/>
                    </a:moveTo>
                    <a:lnTo>
                      <a:pt x="1" y="9228"/>
                    </a:lnTo>
                    <a:lnTo>
                      <a:pt x="3716" y="9228"/>
                    </a:lnTo>
                    <a:lnTo>
                      <a:pt x="3716" y="1"/>
                    </a:lnTo>
                    <a:close/>
                  </a:path>
                </a:pathLst>
              </a:custGeom>
              <a:solidFill>
                <a:srgbClr val="869FB2"/>
              </a:solidFill>
              <a:ln>
                <a:noFill/>
              </a:ln>
            </p:spPr>
            <p:txBody>
              <a:bodyPr spcFirstLastPara="1" wrap="square" lIns="91425" tIns="91425" rIns="91425" bIns="91425" anchor="ctr" anchorCtr="0">
                <a:noAutofit/>
              </a:bodyPr>
              <a:lstStyle/>
              <a:p>
                <a:endParaRPr sz="1400"/>
              </a:p>
            </p:txBody>
          </p:sp>
          <p:sp>
            <p:nvSpPr>
              <p:cNvPr id="35" name="Google Shape;129;p16">
                <a:extLst>
                  <a:ext uri="{FF2B5EF4-FFF2-40B4-BE49-F238E27FC236}">
                    <a16:creationId xmlns:a16="http://schemas.microsoft.com/office/drawing/2014/main" id="{F8908C18-3E95-935D-548C-8F31638BC159}"/>
                  </a:ext>
                </a:extLst>
              </p:cNvPr>
              <p:cNvSpPr/>
              <p:nvPr/>
            </p:nvSpPr>
            <p:spPr>
              <a:xfrm>
                <a:off x="4672600" y="1380900"/>
                <a:ext cx="93200" cy="286650"/>
              </a:xfrm>
              <a:custGeom>
                <a:avLst/>
                <a:gdLst/>
                <a:ahLst/>
                <a:cxnLst/>
                <a:rect l="l" t="t" r="r" b="b"/>
                <a:pathLst>
                  <a:path w="3728" h="11466" extrusionOk="0">
                    <a:moveTo>
                      <a:pt x="3132" y="596"/>
                    </a:moveTo>
                    <a:lnTo>
                      <a:pt x="3132" y="10871"/>
                    </a:lnTo>
                    <a:lnTo>
                      <a:pt x="596" y="10871"/>
                    </a:lnTo>
                    <a:lnTo>
                      <a:pt x="596" y="596"/>
                    </a:lnTo>
                    <a:close/>
                    <a:moveTo>
                      <a:pt x="1" y="0"/>
                    </a:moveTo>
                    <a:lnTo>
                      <a:pt x="1" y="11466"/>
                    </a:lnTo>
                    <a:lnTo>
                      <a:pt x="3727" y="11466"/>
                    </a:lnTo>
                    <a:lnTo>
                      <a:pt x="3727" y="0"/>
                    </a:lnTo>
                    <a:close/>
                  </a:path>
                </a:pathLst>
              </a:custGeom>
              <a:solidFill>
                <a:srgbClr val="869FB2"/>
              </a:solidFill>
              <a:ln>
                <a:noFill/>
              </a:ln>
            </p:spPr>
            <p:txBody>
              <a:bodyPr spcFirstLastPara="1" wrap="square" lIns="91425" tIns="91425" rIns="91425" bIns="91425" anchor="ctr" anchorCtr="0">
                <a:noAutofit/>
              </a:bodyPr>
              <a:lstStyle/>
              <a:p>
                <a:endParaRPr sz="1400"/>
              </a:p>
            </p:txBody>
          </p:sp>
          <p:sp>
            <p:nvSpPr>
              <p:cNvPr id="36" name="Google Shape;130;p16">
                <a:extLst>
                  <a:ext uri="{FF2B5EF4-FFF2-40B4-BE49-F238E27FC236}">
                    <a16:creationId xmlns:a16="http://schemas.microsoft.com/office/drawing/2014/main" id="{60B30D25-2CDC-452B-FF67-6116ED127F3D}"/>
                  </a:ext>
                </a:extLst>
              </p:cNvPr>
              <p:cNvSpPr txBox="1"/>
              <p:nvPr/>
            </p:nvSpPr>
            <p:spPr>
              <a:xfrm>
                <a:off x="1957425" y="1239873"/>
                <a:ext cx="2653875" cy="534900"/>
              </a:xfrm>
              <a:prstGeom prst="rect">
                <a:avLst/>
              </a:prstGeom>
              <a:noFill/>
              <a:ln>
                <a:noFill/>
              </a:ln>
            </p:spPr>
            <p:txBody>
              <a:bodyPr spcFirstLastPara="1" wrap="square" lIns="91425" tIns="91425" rIns="91425" bIns="91425" anchor="t" anchorCtr="0">
                <a:noAutofit/>
              </a:bodyPr>
              <a:lstStyle/>
              <a:p>
                <a:pPr algn="ctr"/>
                <a:r>
                  <a:rPr lang="es-MX" dirty="0">
                    <a:ea typeface="Roboto"/>
                    <a:cs typeface="Roboto"/>
                    <a:sym typeface="Roboto"/>
                  </a:rPr>
                  <a:t>BAI + Evaluación </a:t>
                </a:r>
              </a:p>
              <a:p>
                <a:pPr algn="ctr"/>
                <a:r>
                  <a:rPr lang="es-MX" dirty="0">
                    <a:ea typeface="Roboto"/>
                    <a:cs typeface="Roboto"/>
                    <a:sym typeface="Roboto"/>
                  </a:rPr>
                  <a:t>desarrollo psicomotor </a:t>
                </a:r>
              </a:p>
              <a:p>
                <a:pPr algn="ctr"/>
                <a:r>
                  <a:rPr lang="es-MX" dirty="0">
                    <a:ea typeface="Roboto"/>
                    <a:cs typeface="Roboto"/>
                    <a:sym typeface="Roboto"/>
                  </a:rPr>
                  <a:t>niños con pronóstico de discapacidad e HC</a:t>
                </a:r>
                <a:endParaRPr dirty="0">
                  <a:ea typeface="Roboto"/>
                  <a:cs typeface="Roboto"/>
                  <a:sym typeface="Roboto"/>
                </a:endParaRPr>
              </a:p>
            </p:txBody>
          </p:sp>
        </p:grpSp>
        <p:grpSp>
          <p:nvGrpSpPr>
            <p:cNvPr id="10" name="Google Shape;132;p16">
              <a:extLst>
                <a:ext uri="{FF2B5EF4-FFF2-40B4-BE49-F238E27FC236}">
                  <a16:creationId xmlns:a16="http://schemas.microsoft.com/office/drawing/2014/main" id="{DE94B401-34D7-FD12-070B-76C589133636}"/>
                </a:ext>
              </a:extLst>
            </p:cNvPr>
            <p:cNvGrpSpPr/>
            <p:nvPr/>
          </p:nvGrpSpPr>
          <p:grpSpPr>
            <a:xfrm>
              <a:off x="4918789" y="1751621"/>
              <a:ext cx="1306450" cy="1650675"/>
              <a:chOff x="5831075" y="1382225"/>
              <a:chExt cx="1306450" cy="1650675"/>
            </a:xfrm>
          </p:grpSpPr>
          <p:sp>
            <p:nvSpPr>
              <p:cNvPr id="27" name="Google Shape;133;p16">
                <a:extLst>
                  <a:ext uri="{FF2B5EF4-FFF2-40B4-BE49-F238E27FC236}">
                    <a16:creationId xmlns:a16="http://schemas.microsoft.com/office/drawing/2014/main" id="{901D8291-66C8-F824-A4D1-343A26169D59}"/>
                  </a:ext>
                </a:extLst>
              </p:cNvPr>
              <p:cNvSpPr/>
              <p:nvPr/>
            </p:nvSpPr>
            <p:spPr>
              <a:xfrm>
                <a:off x="6657075" y="1382375"/>
                <a:ext cx="230425" cy="1119800"/>
              </a:xfrm>
              <a:custGeom>
                <a:avLst/>
                <a:gdLst/>
                <a:ahLst/>
                <a:cxnLst/>
                <a:rect l="l" t="t" r="r" b="b"/>
                <a:pathLst>
                  <a:path w="9217" h="44792" extrusionOk="0">
                    <a:moveTo>
                      <a:pt x="1" y="1"/>
                    </a:moveTo>
                    <a:lnTo>
                      <a:pt x="1" y="33291"/>
                    </a:lnTo>
                    <a:cubicBezTo>
                      <a:pt x="1" y="38244"/>
                      <a:pt x="2823" y="42649"/>
                      <a:pt x="7097" y="44792"/>
                    </a:cubicBezTo>
                    <a:lnTo>
                      <a:pt x="9216" y="44792"/>
                    </a:lnTo>
                    <a:lnTo>
                      <a:pt x="9216" y="43328"/>
                    </a:lnTo>
                    <a:cubicBezTo>
                      <a:pt x="5025" y="41804"/>
                      <a:pt x="2192" y="37827"/>
                      <a:pt x="2192" y="33291"/>
                    </a:cubicBezTo>
                    <a:lnTo>
                      <a:pt x="2192" y="1"/>
                    </a:lnTo>
                    <a:close/>
                  </a:path>
                </a:pathLst>
              </a:custGeom>
              <a:solidFill>
                <a:srgbClr val="FCBD24"/>
              </a:solidFill>
              <a:ln>
                <a:noFill/>
              </a:ln>
            </p:spPr>
            <p:txBody>
              <a:bodyPr spcFirstLastPara="1" wrap="square" lIns="91425" tIns="91425" rIns="91425" bIns="91425" anchor="ctr" anchorCtr="0">
                <a:noAutofit/>
              </a:bodyPr>
              <a:lstStyle/>
              <a:p>
                <a:endParaRPr sz="1400"/>
              </a:p>
            </p:txBody>
          </p:sp>
          <p:sp>
            <p:nvSpPr>
              <p:cNvPr id="28" name="Google Shape;134;p16">
                <a:extLst>
                  <a:ext uri="{FF2B5EF4-FFF2-40B4-BE49-F238E27FC236}">
                    <a16:creationId xmlns:a16="http://schemas.microsoft.com/office/drawing/2014/main" id="{8F793BCB-1D80-DE4D-6056-956CF50B7086}"/>
                  </a:ext>
                </a:extLst>
              </p:cNvPr>
              <p:cNvSpPr/>
              <p:nvPr/>
            </p:nvSpPr>
            <p:spPr>
              <a:xfrm>
                <a:off x="5831075" y="2443825"/>
                <a:ext cx="1240375" cy="589075"/>
              </a:xfrm>
              <a:custGeom>
                <a:avLst/>
                <a:gdLst/>
                <a:ahLst/>
                <a:cxnLst/>
                <a:rect l="l" t="t" r="r" b="b"/>
                <a:pathLst>
                  <a:path w="49615" h="23563" extrusionOk="0">
                    <a:moveTo>
                      <a:pt x="1" y="0"/>
                    </a:moveTo>
                    <a:cubicBezTo>
                      <a:pt x="4621" y="1917"/>
                      <a:pt x="7871" y="6477"/>
                      <a:pt x="7871" y="11788"/>
                    </a:cubicBezTo>
                    <a:cubicBezTo>
                      <a:pt x="7871" y="17098"/>
                      <a:pt x="4621" y="21646"/>
                      <a:pt x="1" y="23563"/>
                    </a:cubicBezTo>
                    <a:lnTo>
                      <a:pt x="37827" y="23563"/>
                    </a:lnTo>
                    <a:cubicBezTo>
                      <a:pt x="44340" y="23563"/>
                      <a:pt x="49614" y="18288"/>
                      <a:pt x="49614" y="11788"/>
                    </a:cubicBezTo>
                    <a:cubicBezTo>
                      <a:pt x="49614" y="5275"/>
                      <a:pt x="44340" y="0"/>
                      <a:pt x="37827" y="0"/>
                    </a:cubicBezTo>
                    <a:close/>
                  </a:path>
                </a:pathLst>
              </a:custGeom>
              <a:solidFill>
                <a:srgbClr val="FCBD24"/>
              </a:solidFill>
              <a:ln>
                <a:noFill/>
              </a:ln>
            </p:spPr>
            <p:txBody>
              <a:bodyPr spcFirstLastPara="1" wrap="square" lIns="91425" tIns="91425" rIns="91425" bIns="91425" anchor="ctr" anchorCtr="0">
                <a:noAutofit/>
              </a:bodyPr>
              <a:lstStyle/>
              <a:p>
                <a:pPr algn="ctr"/>
                <a:r>
                  <a:rPr lang="en" sz="2000" dirty="0">
                    <a:ea typeface="Fira Sans Extra Condensed"/>
                    <a:cs typeface="Fira Sans Extra Condensed"/>
                    <a:sym typeface="Fira Sans Extra Condensed"/>
                  </a:rPr>
                  <a:t>  2022-2024</a:t>
                </a:r>
                <a:endParaRPr sz="2000" dirty="0">
                  <a:ea typeface="Fira Sans Extra Condensed"/>
                  <a:cs typeface="Fira Sans Extra Condensed"/>
                  <a:sym typeface="Fira Sans Extra Condensed"/>
                </a:endParaRPr>
              </a:p>
            </p:txBody>
          </p:sp>
          <p:sp>
            <p:nvSpPr>
              <p:cNvPr id="29" name="Google Shape;135;p16">
                <a:extLst>
                  <a:ext uri="{FF2B5EF4-FFF2-40B4-BE49-F238E27FC236}">
                    <a16:creationId xmlns:a16="http://schemas.microsoft.com/office/drawing/2014/main" id="{7C972226-061C-DFDE-19B4-A2D99F6E3991}"/>
                  </a:ext>
                </a:extLst>
              </p:cNvPr>
              <p:cNvSpPr/>
              <p:nvPr/>
            </p:nvSpPr>
            <p:spPr>
              <a:xfrm>
                <a:off x="6915750" y="1412900"/>
                <a:ext cx="145875" cy="82925"/>
              </a:xfrm>
              <a:custGeom>
                <a:avLst/>
                <a:gdLst/>
                <a:ahLst/>
                <a:cxnLst/>
                <a:rect l="l" t="t" r="r" b="b"/>
                <a:pathLst>
                  <a:path w="5835" h="3317" extrusionOk="0">
                    <a:moveTo>
                      <a:pt x="2971" y="0"/>
                    </a:moveTo>
                    <a:cubicBezTo>
                      <a:pt x="2233" y="0"/>
                      <a:pt x="1495" y="280"/>
                      <a:pt x="929" y="840"/>
                    </a:cubicBezTo>
                    <a:cubicBezTo>
                      <a:pt x="262" y="1518"/>
                      <a:pt x="0" y="2447"/>
                      <a:pt x="131" y="3316"/>
                    </a:cubicBezTo>
                    <a:lnTo>
                      <a:pt x="739" y="3256"/>
                    </a:lnTo>
                    <a:cubicBezTo>
                      <a:pt x="619" y="2554"/>
                      <a:pt x="822" y="1816"/>
                      <a:pt x="1370" y="1280"/>
                    </a:cubicBezTo>
                    <a:cubicBezTo>
                      <a:pt x="1810" y="834"/>
                      <a:pt x="2391" y="610"/>
                      <a:pt x="2971" y="610"/>
                    </a:cubicBezTo>
                    <a:cubicBezTo>
                      <a:pt x="3551" y="610"/>
                      <a:pt x="4132" y="834"/>
                      <a:pt x="4572" y="1280"/>
                    </a:cubicBezTo>
                    <a:cubicBezTo>
                      <a:pt x="5001" y="1709"/>
                      <a:pt x="5215" y="2256"/>
                      <a:pt x="5239" y="2828"/>
                    </a:cubicBezTo>
                    <a:lnTo>
                      <a:pt x="5834" y="2768"/>
                    </a:lnTo>
                    <a:cubicBezTo>
                      <a:pt x="5811" y="2066"/>
                      <a:pt x="5537" y="1375"/>
                      <a:pt x="5013" y="840"/>
                    </a:cubicBezTo>
                    <a:cubicBezTo>
                      <a:pt x="4447" y="280"/>
                      <a:pt x="3709" y="0"/>
                      <a:pt x="2971" y="0"/>
                    </a:cubicBezTo>
                    <a:close/>
                  </a:path>
                </a:pathLst>
              </a:custGeom>
              <a:solidFill>
                <a:srgbClr val="869FB2"/>
              </a:solidFill>
              <a:ln>
                <a:noFill/>
              </a:ln>
            </p:spPr>
            <p:txBody>
              <a:bodyPr spcFirstLastPara="1" wrap="square" lIns="91425" tIns="91425" rIns="91425" bIns="91425" anchor="ctr" anchorCtr="0">
                <a:noAutofit/>
              </a:bodyPr>
              <a:lstStyle/>
              <a:p>
                <a:endParaRPr sz="1400"/>
              </a:p>
            </p:txBody>
          </p:sp>
          <p:sp>
            <p:nvSpPr>
              <p:cNvPr id="30" name="Google Shape;136;p16">
                <a:extLst>
                  <a:ext uri="{FF2B5EF4-FFF2-40B4-BE49-F238E27FC236}">
                    <a16:creationId xmlns:a16="http://schemas.microsoft.com/office/drawing/2014/main" id="{682B4C30-F4BA-ADAB-E3DC-333610F7DA7D}"/>
                  </a:ext>
                </a:extLst>
              </p:cNvPr>
              <p:cNvSpPr/>
              <p:nvPr/>
            </p:nvSpPr>
            <p:spPr>
              <a:xfrm>
                <a:off x="6877350" y="1382225"/>
                <a:ext cx="260175" cy="250200"/>
              </a:xfrm>
              <a:custGeom>
                <a:avLst/>
                <a:gdLst/>
                <a:ahLst/>
                <a:cxnLst/>
                <a:rect l="l" t="t" r="r" b="b"/>
                <a:pathLst>
                  <a:path w="10407" h="10008" extrusionOk="0">
                    <a:moveTo>
                      <a:pt x="4507" y="611"/>
                    </a:moveTo>
                    <a:cubicBezTo>
                      <a:pt x="5403" y="611"/>
                      <a:pt x="6299" y="953"/>
                      <a:pt x="6977" y="1638"/>
                    </a:cubicBezTo>
                    <a:cubicBezTo>
                      <a:pt x="8335" y="2995"/>
                      <a:pt x="8335" y="5222"/>
                      <a:pt x="6977" y="6579"/>
                    </a:cubicBezTo>
                    <a:cubicBezTo>
                      <a:pt x="6299" y="7258"/>
                      <a:pt x="5403" y="7597"/>
                      <a:pt x="4507" y="7597"/>
                    </a:cubicBezTo>
                    <a:cubicBezTo>
                      <a:pt x="3611" y="7597"/>
                      <a:pt x="2715" y="7258"/>
                      <a:pt x="2036" y="6579"/>
                    </a:cubicBezTo>
                    <a:cubicBezTo>
                      <a:pt x="667" y="5222"/>
                      <a:pt x="667" y="2995"/>
                      <a:pt x="2036" y="1638"/>
                    </a:cubicBezTo>
                    <a:cubicBezTo>
                      <a:pt x="2715" y="953"/>
                      <a:pt x="3611" y="611"/>
                      <a:pt x="4507" y="611"/>
                    </a:cubicBezTo>
                    <a:close/>
                    <a:moveTo>
                      <a:pt x="8299" y="7365"/>
                    </a:moveTo>
                    <a:lnTo>
                      <a:pt x="9537" y="8603"/>
                    </a:lnTo>
                    <a:lnTo>
                      <a:pt x="9002" y="9139"/>
                    </a:lnTo>
                    <a:lnTo>
                      <a:pt x="7763" y="7901"/>
                    </a:lnTo>
                    <a:lnTo>
                      <a:pt x="8299" y="7365"/>
                    </a:lnTo>
                    <a:close/>
                    <a:moveTo>
                      <a:pt x="4507" y="1"/>
                    </a:moveTo>
                    <a:cubicBezTo>
                      <a:pt x="3456" y="1"/>
                      <a:pt x="2405" y="400"/>
                      <a:pt x="1608" y="1197"/>
                    </a:cubicBezTo>
                    <a:cubicBezTo>
                      <a:pt x="0" y="2805"/>
                      <a:pt x="0" y="5412"/>
                      <a:pt x="1608" y="7008"/>
                    </a:cubicBezTo>
                    <a:cubicBezTo>
                      <a:pt x="2404" y="7811"/>
                      <a:pt x="3452" y="8210"/>
                      <a:pt x="4502" y="8210"/>
                    </a:cubicBezTo>
                    <a:cubicBezTo>
                      <a:pt x="5445" y="8210"/>
                      <a:pt x="6390" y="7888"/>
                      <a:pt x="7156" y="7246"/>
                    </a:cubicBezTo>
                    <a:lnTo>
                      <a:pt x="7358" y="7448"/>
                    </a:lnTo>
                    <a:lnTo>
                      <a:pt x="6894" y="7901"/>
                    </a:lnTo>
                    <a:lnTo>
                      <a:pt x="9002" y="10008"/>
                    </a:lnTo>
                    <a:lnTo>
                      <a:pt x="10406" y="8603"/>
                    </a:lnTo>
                    <a:lnTo>
                      <a:pt x="8299" y="6496"/>
                    </a:lnTo>
                    <a:lnTo>
                      <a:pt x="7835" y="6960"/>
                    </a:lnTo>
                    <a:lnTo>
                      <a:pt x="7644" y="6758"/>
                    </a:lnTo>
                    <a:cubicBezTo>
                      <a:pt x="9002" y="5150"/>
                      <a:pt x="8930" y="2721"/>
                      <a:pt x="7406" y="1197"/>
                    </a:cubicBezTo>
                    <a:cubicBezTo>
                      <a:pt x="6608" y="400"/>
                      <a:pt x="5558" y="1"/>
                      <a:pt x="4507" y="1"/>
                    </a:cubicBezTo>
                    <a:close/>
                  </a:path>
                </a:pathLst>
              </a:custGeom>
              <a:solidFill>
                <a:srgbClr val="869FB2"/>
              </a:solidFill>
              <a:ln>
                <a:noFill/>
              </a:ln>
            </p:spPr>
            <p:txBody>
              <a:bodyPr spcFirstLastPara="1" wrap="square" lIns="91425" tIns="91425" rIns="91425" bIns="91425" anchor="ctr" anchorCtr="0">
                <a:noAutofit/>
              </a:bodyPr>
              <a:lstStyle/>
              <a:p>
                <a:endParaRPr sz="1400"/>
              </a:p>
            </p:txBody>
          </p:sp>
        </p:grpSp>
        <p:grpSp>
          <p:nvGrpSpPr>
            <p:cNvPr id="11" name="Google Shape;139;p16">
              <a:extLst>
                <a:ext uri="{FF2B5EF4-FFF2-40B4-BE49-F238E27FC236}">
                  <a16:creationId xmlns:a16="http://schemas.microsoft.com/office/drawing/2014/main" id="{BAD8D56A-A59C-0DDA-56C4-D41E47458919}"/>
                </a:ext>
              </a:extLst>
            </p:cNvPr>
            <p:cNvGrpSpPr/>
            <p:nvPr/>
          </p:nvGrpSpPr>
          <p:grpSpPr>
            <a:xfrm>
              <a:off x="474709" y="2813221"/>
              <a:ext cx="2128356" cy="1711951"/>
              <a:chOff x="1386994" y="2443825"/>
              <a:chExt cx="2128356" cy="1711951"/>
            </a:xfrm>
          </p:grpSpPr>
          <p:sp>
            <p:nvSpPr>
              <p:cNvPr id="22" name="Google Shape;140;p16">
                <a:extLst>
                  <a:ext uri="{FF2B5EF4-FFF2-40B4-BE49-F238E27FC236}">
                    <a16:creationId xmlns:a16="http://schemas.microsoft.com/office/drawing/2014/main" id="{6C2F2C04-47E1-B98B-0E2F-670EF32426DC}"/>
                  </a:ext>
                </a:extLst>
              </p:cNvPr>
              <p:cNvSpPr/>
              <p:nvPr/>
            </p:nvSpPr>
            <p:spPr>
              <a:xfrm>
                <a:off x="3035500" y="2993300"/>
                <a:ext cx="230100" cy="1120100"/>
              </a:xfrm>
              <a:custGeom>
                <a:avLst/>
                <a:gdLst/>
                <a:ahLst/>
                <a:cxnLst/>
                <a:rect l="l" t="t" r="r" b="b"/>
                <a:pathLst>
                  <a:path w="9204" h="44804" extrusionOk="0">
                    <a:moveTo>
                      <a:pt x="7097" y="0"/>
                    </a:moveTo>
                    <a:cubicBezTo>
                      <a:pt x="2810" y="2143"/>
                      <a:pt x="0" y="6549"/>
                      <a:pt x="0" y="11514"/>
                    </a:cubicBezTo>
                    <a:lnTo>
                      <a:pt x="0" y="44803"/>
                    </a:lnTo>
                    <a:lnTo>
                      <a:pt x="2179" y="44803"/>
                    </a:lnTo>
                    <a:lnTo>
                      <a:pt x="2179" y="11514"/>
                    </a:lnTo>
                    <a:cubicBezTo>
                      <a:pt x="2179" y="6965"/>
                      <a:pt x="5025" y="2989"/>
                      <a:pt x="9204" y="1477"/>
                    </a:cubicBezTo>
                    <a:lnTo>
                      <a:pt x="9204" y="0"/>
                    </a:lnTo>
                    <a:close/>
                  </a:path>
                </a:pathLst>
              </a:custGeom>
              <a:solidFill>
                <a:srgbClr val="5EB2FC"/>
              </a:solidFill>
              <a:ln>
                <a:noFill/>
              </a:ln>
            </p:spPr>
            <p:txBody>
              <a:bodyPr spcFirstLastPara="1" wrap="square" lIns="91425" tIns="91425" rIns="91425" bIns="91425" anchor="ctr" anchorCtr="0">
                <a:noAutofit/>
              </a:bodyPr>
              <a:lstStyle/>
              <a:p>
                <a:endParaRPr sz="1400"/>
              </a:p>
            </p:txBody>
          </p:sp>
          <p:sp>
            <p:nvSpPr>
              <p:cNvPr id="23" name="Google Shape;141;p16">
                <a:extLst>
                  <a:ext uri="{FF2B5EF4-FFF2-40B4-BE49-F238E27FC236}">
                    <a16:creationId xmlns:a16="http://schemas.microsoft.com/office/drawing/2014/main" id="{99BE167D-9D02-3A6A-A5C8-BBCE689F2AD5}"/>
                  </a:ext>
                </a:extLst>
              </p:cNvPr>
              <p:cNvSpPr/>
              <p:nvPr/>
            </p:nvSpPr>
            <p:spPr>
              <a:xfrm>
                <a:off x="2275275" y="2443825"/>
                <a:ext cx="1240075" cy="589075"/>
              </a:xfrm>
              <a:custGeom>
                <a:avLst/>
                <a:gdLst/>
                <a:ahLst/>
                <a:cxnLst/>
                <a:rect l="l" t="t" r="r" b="b"/>
                <a:pathLst>
                  <a:path w="49603" h="23563" extrusionOk="0">
                    <a:moveTo>
                      <a:pt x="1" y="0"/>
                    </a:moveTo>
                    <a:cubicBezTo>
                      <a:pt x="4621" y="1917"/>
                      <a:pt x="7871" y="6477"/>
                      <a:pt x="7871" y="11788"/>
                    </a:cubicBezTo>
                    <a:cubicBezTo>
                      <a:pt x="7871" y="17098"/>
                      <a:pt x="4621" y="21646"/>
                      <a:pt x="1" y="23563"/>
                    </a:cubicBezTo>
                    <a:lnTo>
                      <a:pt x="37827" y="23563"/>
                    </a:lnTo>
                    <a:cubicBezTo>
                      <a:pt x="44328" y="23563"/>
                      <a:pt x="49602" y="18288"/>
                      <a:pt x="49602" y="11788"/>
                    </a:cubicBezTo>
                    <a:cubicBezTo>
                      <a:pt x="49602" y="5275"/>
                      <a:pt x="44328" y="0"/>
                      <a:pt x="37827" y="0"/>
                    </a:cubicBezTo>
                    <a:close/>
                  </a:path>
                </a:pathLst>
              </a:custGeom>
              <a:solidFill>
                <a:srgbClr val="5EB2FC"/>
              </a:solidFill>
              <a:ln>
                <a:noFill/>
              </a:ln>
            </p:spPr>
            <p:txBody>
              <a:bodyPr spcFirstLastPara="1" wrap="square" lIns="91425" tIns="91425" rIns="91425" bIns="91425" anchor="ctr" anchorCtr="0">
                <a:noAutofit/>
              </a:bodyPr>
              <a:lstStyle/>
              <a:p>
                <a:pPr algn="ctr"/>
                <a:r>
                  <a:rPr lang="en" sz="2000" dirty="0">
                    <a:latin typeface="Calibri" panose="020F0502020204030204" pitchFamily="34" charset="0"/>
                    <a:ea typeface="Fira Sans Extra Condensed"/>
                    <a:cs typeface="Calibri" panose="020F0502020204030204" pitchFamily="34" charset="0"/>
                    <a:sym typeface="Fira Sans Extra Condensed"/>
                  </a:rPr>
                  <a:t>2011</a:t>
                </a:r>
                <a:endParaRPr sz="2000" dirty="0">
                  <a:latin typeface="Calibri" panose="020F0502020204030204" pitchFamily="34" charset="0"/>
                  <a:ea typeface="Fira Sans Extra Condensed"/>
                  <a:cs typeface="Calibri" panose="020F0502020204030204" pitchFamily="34" charset="0"/>
                  <a:sym typeface="Fira Sans Extra Condensed"/>
                </a:endParaRPr>
              </a:p>
            </p:txBody>
          </p:sp>
          <p:sp>
            <p:nvSpPr>
              <p:cNvPr id="24" name="Google Shape;142;p16">
                <a:extLst>
                  <a:ext uri="{FF2B5EF4-FFF2-40B4-BE49-F238E27FC236}">
                    <a16:creationId xmlns:a16="http://schemas.microsoft.com/office/drawing/2014/main" id="{FFAE2507-A7C2-650C-6898-2341645A24B7}"/>
                  </a:ext>
                </a:extLst>
              </p:cNvPr>
              <p:cNvSpPr/>
              <p:nvPr/>
            </p:nvSpPr>
            <p:spPr>
              <a:xfrm>
                <a:off x="3219450" y="3823750"/>
                <a:ext cx="289350" cy="289650"/>
              </a:xfrm>
              <a:custGeom>
                <a:avLst/>
                <a:gdLst/>
                <a:ahLst/>
                <a:cxnLst/>
                <a:rect l="l" t="t" r="r" b="b"/>
                <a:pathLst>
                  <a:path w="11574" h="11586" extrusionOk="0">
                    <a:moveTo>
                      <a:pt x="5787" y="620"/>
                    </a:moveTo>
                    <a:cubicBezTo>
                      <a:pt x="8633" y="620"/>
                      <a:pt x="10954" y="2941"/>
                      <a:pt x="10954" y="5799"/>
                    </a:cubicBezTo>
                    <a:cubicBezTo>
                      <a:pt x="10954" y="8645"/>
                      <a:pt x="8633" y="10966"/>
                      <a:pt x="5787" y="10966"/>
                    </a:cubicBezTo>
                    <a:cubicBezTo>
                      <a:pt x="2929" y="10966"/>
                      <a:pt x="608" y="8645"/>
                      <a:pt x="608" y="5799"/>
                    </a:cubicBezTo>
                    <a:cubicBezTo>
                      <a:pt x="608" y="2941"/>
                      <a:pt x="2929" y="620"/>
                      <a:pt x="5787" y="620"/>
                    </a:cubicBezTo>
                    <a:close/>
                    <a:moveTo>
                      <a:pt x="5787" y="1"/>
                    </a:moveTo>
                    <a:cubicBezTo>
                      <a:pt x="2596" y="1"/>
                      <a:pt x="1" y="2596"/>
                      <a:pt x="1" y="5799"/>
                    </a:cubicBezTo>
                    <a:cubicBezTo>
                      <a:pt x="1" y="8990"/>
                      <a:pt x="2596" y="11585"/>
                      <a:pt x="5787" y="11585"/>
                    </a:cubicBezTo>
                    <a:cubicBezTo>
                      <a:pt x="8978" y="11585"/>
                      <a:pt x="11573" y="8990"/>
                      <a:pt x="11573" y="5799"/>
                    </a:cubicBezTo>
                    <a:cubicBezTo>
                      <a:pt x="11573" y="2596"/>
                      <a:pt x="8978" y="1"/>
                      <a:pt x="5787" y="1"/>
                    </a:cubicBezTo>
                    <a:close/>
                  </a:path>
                </a:pathLst>
              </a:custGeom>
              <a:solidFill>
                <a:srgbClr val="869FB2"/>
              </a:solidFill>
              <a:ln>
                <a:noFill/>
              </a:ln>
            </p:spPr>
            <p:txBody>
              <a:bodyPr spcFirstLastPara="1" wrap="square" lIns="91425" tIns="91425" rIns="91425" bIns="91425" anchor="ctr" anchorCtr="0">
                <a:noAutofit/>
              </a:bodyPr>
              <a:lstStyle/>
              <a:p>
                <a:endParaRPr sz="1400"/>
              </a:p>
            </p:txBody>
          </p:sp>
          <p:sp>
            <p:nvSpPr>
              <p:cNvPr id="25" name="Google Shape;143;p16">
                <a:extLst>
                  <a:ext uri="{FF2B5EF4-FFF2-40B4-BE49-F238E27FC236}">
                    <a16:creationId xmlns:a16="http://schemas.microsoft.com/office/drawing/2014/main" id="{57ECBF2B-3787-775E-38D3-119311A09062}"/>
                  </a:ext>
                </a:extLst>
              </p:cNvPr>
              <p:cNvSpPr/>
              <p:nvPr/>
            </p:nvSpPr>
            <p:spPr>
              <a:xfrm>
                <a:off x="3298025" y="3870175"/>
                <a:ext cx="130700" cy="208400"/>
              </a:xfrm>
              <a:custGeom>
                <a:avLst/>
                <a:gdLst/>
                <a:ahLst/>
                <a:cxnLst/>
                <a:rect l="l" t="t" r="r" b="b"/>
                <a:pathLst>
                  <a:path w="5228" h="8336" extrusionOk="0">
                    <a:moveTo>
                      <a:pt x="2299" y="1227"/>
                    </a:moveTo>
                    <a:lnTo>
                      <a:pt x="2299" y="3668"/>
                    </a:lnTo>
                    <a:cubicBezTo>
                      <a:pt x="2156" y="3632"/>
                      <a:pt x="2096" y="3609"/>
                      <a:pt x="2001" y="3573"/>
                    </a:cubicBezTo>
                    <a:cubicBezTo>
                      <a:pt x="1751" y="3501"/>
                      <a:pt x="1560" y="3418"/>
                      <a:pt x="1406" y="3323"/>
                    </a:cubicBezTo>
                    <a:cubicBezTo>
                      <a:pt x="1263" y="3228"/>
                      <a:pt x="1144" y="3120"/>
                      <a:pt x="1072" y="2989"/>
                    </a:cubicBezTo>
                    <a:cubicBezTo>
                      <a:pt x="1001" y="2847"/>
                      <a:pt x="965" y="2680"/>
                      <a:pt x="965" y="2477"/>
                    </a:cubicBezTo>
                    <a:cubicBezTo>
                      <a:pt x="965" y="2085"/>
                      <a:pt x="1084" y="1775"/>
                      <a:pt x="1358" y="1549"/>
                    </a:cubicBezTo>
                    <a:cubicBezTo>
                      <a:pt x="1584" y="1370"/>
                      <a:pt x="1846" y="1263"/>
                      <a:pt x="2299" y="1227"/>
                    </a:cubicBezTo>
                    <a:close/>
                    <a:moveTo>
                      <a:pt x="2894" y="4478"/>
                    </a:moveTo>
                    <a:cubicBezTo>
                      <a:pt x="3049" y="4513"/>
                      <a:pt x="3204" y="4549"/>
                      <a:pt x="3335" y="4585"/>
                    </a:cubicBezTo>
                    <a:cubicBezTo>
                      <a:pt x="3585" y="4668"/>
                      <a:pt x="3811" y="4752"/>
                      <a:pt x="3989" y="4859"/>
                    </a:cubicBezTo>
                    <a:cubicBezTo>
                      <a:pt x="4168" y="4966"/>
                      <a:pt x="4299" y="5097"/>
                      <a:pt x="4382" y="5240"/>
                    </a:cubicBezTo>
                    <a:cubicBezTo>
                      <a:pt x="4478" y="5383"/>
                      <a:pt x="4501" y="5561"/>
                      <a:pt x="4501" y="5775"/>
                    </a:cubicBezTo>
                    <a:cubicBezTo>
                      <a:pt x="4501" y="6168"/>
                      <a:pt x="4347" y="6466"/>
                      <a:pt x="4037" y="6668"/>
                    </a:cubicBezTo>
                    <a:cubicBezTo>
                      <a:pt x="3763" y="6835"/>
                      <a:pt x="3489" y="6942"/>
                      <a:pt x="2894" y="6954"/>
                    </a:cubicBezTo>
                    <a:lnTo>
                      <a:pt x="2894" y="4478"/>
                    </a:lnTo>
                    <a:close/>
                    <a:moveTo>
                      <a:pt x="2299" y="1"/>
                    </a:moveTo>
                    <a:lnTo>
                      <a:pt x="2299" y="632"/>
                    </a:lnTo>
                    <a:cubicBezTo>
                      <a:pt x="2144" y="644"/>
                      <a:pt x="1894" y="680"/>
                      <a:pt x="1715" y="739"/>
                    </a:cubicBezTo>
                    <a:cubicBezTo>
                      <a:pt x="1418" y="823"/>
                      <a:pt x="1168" y="953"/>
                      <a:pt x="953" y="1108"/>
                    </a:cubicBezTo>
                    <a:cubicBezTo>
                      <a:pt x="727" y="1275"/>
                      <a:pt x="572" y="1489"/>
                      <a:pt x="453" y="1727"/>
                    </a:cubicBezTo>
                    <a:cubicBezTo>
                      <a:pt x="334" y="1977"/>
                      <a:pt x="275" y="2263"/>
                      <a:pt x="275" y="2573"/>
                    </a:cubicBezTo>
                    <a:cubicBezTo>
                      <a:pt x="275" y="2847"/>
                      <a:pt x="322" y="3085"/>
                      <a:pt x="417" y="3275"/>
                    </a:cubicBezTo>
                    <a:cubicBezTo>
                      <a:pt x="501" y="3466"/>
                      <a:pt x="644" y="3620"/>
                      <a:pt x="834" y="3763"/>
                    </a:cubicBezTo>
                    <a:cubicBezTo>
                      <a:pt x="1013" y="3894"/>
                      <a:pt x="1227" y="4001"/>
                      <a:pt x="1501" y="4097"/>
                    </a:cubicBezTo>
                    <a:cubicBezTo>
                      <a:pt x="1739" y="4180"/>
                      <a:pt x="2001" y="4252"/>
                      <a:pt x="2299" y="4323"/>
                    </a:cubicBezTo>
                    <a:lnTo>
                      <a:pt x="2299" y="6930"/>
                    </a:lnTo>
                    <a:cubicBezTo>
                      <a:pt x="2299" y="6918"/>
                      <a:pt x="2120" y="6907"/>
                      <a:pt x="2025" y="6883"/>
                    </a:cubicBezTo>
                    <a:cubicBezTo>
                      <a:pt x="1787" y="6835"/>
                      <a:pt x="1572" y="6776"/>
                      <a:pt x="1358" y="6680"/>
                    </a:cubicBezTo>
                    <a:cubicBezTo>
                      <a:pt x="1156" y="6597"/>
                      <a:pt x="965" y="6490"/>
                      <a:pt x="798" y="6383"/>
                    </a:cubicBezTo>
                    <a:cubicBezTo>
                      <a:pt x="620" y="6264"/>
                      <a:pt x="477" y="6145"/>
                      <a:pt x="358" y="6014"/>
                    </a:cubicBezTo>
                    <a:lnTo>
                      <a:pt x="1" y="6561"/>
                    </a:lnTo>
                    <a:cubicBezTo>
                      <a:pt x="668" y="7133"/>
                      <a:pt x="1406" y="7454"/>
                      <a:pt x="2299" y="7538"/>
                    </a:cubicBezTo>
                    <a:lnTo>
                      <a:pt x="2299" y="8335"/>
                    </a:lnTo>
                    <a:lnTo>
                      <a:pt x="2894" y="8335"/>
                    </a:lnTo>
                    <a:lnTo>
                      <a:pt x="2894" y="7550"/>
                    </a:lnTo>
                    <a:cubicBezTo>
                      <a:pt x="3192" y="7538"/>
                      <a:pt x="3489" y="7502"/>
                      <a:pt x="3739" y="7442"/>
                    </a:cubicBezTo>
                    <a:cubicBezTo>
                      <a:pt x="4037" y="7371"/>
                      <a:pt x="4311" y="7252"/>
                      <a:pt x="4525" y="7097"/>
                    </a:cubicBezTo>
                    <a:cubicBezTo>
                      <a:pt x="4751" y="6942"/>
                      <a:pt x="4930" y="6752"/>
                      <a:pt x="5049" y="6526"/>
                    </a:cubicBezTo>
                    <a:cubicBezTo>
                      <a:pt x="5168" y="6287"/>
                      <a:pt x="5228" y="6026"/>
                      <a:pt x="5228" y="5704"/>
                    </a:cubicBezTo>
                    <a:cubicBezTo>
                      <a:pt x="5228" y="5395"/>
                      <a:pt x="5180" y="5144"/>
                      <a:pt x="5073" y="4930"/>
                    </a:cubicBezTo>
                    <a:cubicBezTo>
                      <a:pt x="4966" y="4728"/>
                      <a:pt x="4811" y="4549"/>
                      <a:pt x="4597" y="4406"/>
                    </a:cubicBezTo>
                    <a:cubicBezTo>
                      <a:pt x="4394" y="4263"/>
                      <a:pt x="4120" y="4144"/>
                      <a:pt x="3823" y="4049"/>
                    </a:cubicBezTo>
                    <a:cubicBezTo>
                      <a:pt x="3561" y="3954"/>
                      <a:pt x="3335" y="3882"/>
                      <a:pt x="2894" y="3811"/>
                    </a:cubicBezTo>
                    <a:lnTo>
                      <a:pt x="2894" y="1215"/>
                    </a:lnTo>
                    <a:cubicBezTo>
                      <a:pt x="3192" y="1239"/>
                      <a:pt x="3513" y="1299"/>
                      <a:pt x="3775" y="1406"/>
                    </a:cubicBezTo>
                    <a:cubicBezTo>
                      <a:pt x="4097" y="1549"/>
                      <a:pt x="4370" y="1715"/>
                      <a:pt x="4561" y="1942"/>
                    </a:cubicBezTo>
                    <a:lnTo>
                      <a:pt x="4894" y="1394"/>
                    </a:lnTo>
                    <a:cubicBezTo>
                      <a:pt x="4608" y="1144"/>
                      <a:pt x="4263" y="953"/>
                      <a:pt x="3906" y="811"/>
                    </a:cubicBezTo>
                    <a:cubicBezTo>
                      <a:pt x="3608" y="703"/>
                      <a:pt x="3335" y="632"/>
                      <a:pt x="2894" y="620"/>
                    </a:cubicBezTo>
                    <a:lnTo>
                      <a:pt x="2894" y="1"/>
                    </a:lnTo>
                    <a:close/>
                  </a:path>
                </a:pathLst>
              </a:custGeom>
              <a:solidFill>
                <a:srgbClr val="869FB2"/>
              </a:solidFill>
              <a:ln>
                <a:noFill/>
              </a:ln>
            </p:spPr>
            <p:txBody>
              <a:bodyPr spcFirstLastPara="1" wrap="square" lIns="91425" tIns="91425" rIns="91425" bIns="91425" anchor="ctr" anchorCtr="0">
                <a:noAutofit/>
              </a:bodyPr>
              <a:lstStyle/>
              <a:p>
                <a:endParaRPr sz="1400"/>
              </a:p>
            </p:txBody>
          </p:sp>
          <p:sp>
            <p:nvSpPr>
              <p:cNvPr id="26" name="Google Shape;145;p16">
                <a:extLst>
                  <a:ext uri="{FF2B5EF4-FFF2-40B4-BE49-F238E27FC236}">
                    <a16:creationId xmlns:a16="http://schemas.microsoft.com/office/drawing/2014/main" id="{114D7A42-D714-28A1-7E46-83770594ACB1}"/>
                  </a:ext>
                </a:extLst>
              </p:cNvPr>
              <p:cNvSpPr txBox="1"/>
              <p:nvPr/>
            </p:nvSpPr>
            <p:spPr>
              <a:xfrm>
                <a:off x="1386994" y="3632538"/>
                <a:ext cx="1597306" cy="523238"/>
              </a:xfrm>
              <a:prstGeom prst="rect">
                <a:avLst/>
              </a:prstGeom>
              <a:noFill/>
              <a:ln>
                <a:noFill/>
              </a:ln>
            </p:spPr>
            <p:txBody>
              <a:bodyPr spcFirstLastPara="1" wrap="square" lIns="91425" tIns="91425" rIns="91425" bIns="91425" anchor="ctr" anchorCtr="0">
                <a:noAutofit/>
              </a:bodyPr>
              <a:lstStyle/>
              <a:p>
                <a:pPr algn="r"/>
                <a:r>
                  <a:rPr lang="en" dirty="0">
                    <a:ea typeface="Fira Sans Extra Condensed Medium"/>
                    <a:cs typeface="Fira Sans Extra Condensed Medium"/>
                    <a:sym typeface="Fira Sans Extra Condensed Medium"/>
                  </a:rPr>
                  <a:t>Diseño e implementación de la vigilancia de DC-INS</a:t>
                </a:r>
                <a:endParaRPr dirty="0">
                  <a:ea typeface="Fira Sans Extra Condensed Medium"/>
                  <a:cs typeface="Fira Sans Extra Condensed Medium"/>
                  <a:sym typeface="Fira Sans Extra Condensed Medium"/>
                </a:endParaRPr>
              </a:p>
            </p:txBody>
          </p:sp>
        </p:grpSp>
        <p:grpSp>
          <p:nvGrpSpPr>
            <p:cNvPr id="12" name="Google Shape;146;p16">
              <a:extLst>
                <a:ext uri="{FF2B5EF4-FFF2-40B4-BE49-F238E27FC236}">
                  <a16:creationId xmlns:a16="http://schemas.microsoft.com/office/drawing/2014/main" id="{21CEF1B9-9A5D-5756-4C14-7761F72147AE}"/>
                </a:ext>
              </a:extLst>
            </p:cNvPr>
            <p:cNvGrpSpPr/>
            <p:nvPr/>
          </p:nvGrpSpPr>
          <p:grpSpPr>
            <a:xfrm>
              <a:off x="2903984" y="2813221"/>
              <a:ext cx="2113955" cy="1683850"/>
              <a:chOff x="3816270" y="2443825"/>
              <a:chExt cx="2113955" cy="1683850"/>
            </a:xfrm>
          </p:grpSpPr>
          <p:sp>
            <p:nvSpPr>
              <p:cNvPr id="14" name="Google Shape;147;p16">
                <a:extLst>
                  <a:ext uri="{FF2B5EF4-FFF2-40B4-BE49-F238E27FC236}">
                    <a16:creationId xmlns:a16="http://schemas.microsoft.com/office/drawing/2014/main" id="{BF7C8FB2-F57B-6F36-0B61-D279B8EE9CEC}"/>
                  </a:ext>
                </a:extLst>
              </p:cNvPr>
              <p:cNvSpPr/>
              <p:nvPr/>
            </p:nvSpPr>
            <p:spPr>
              <a:xfrm>
                <a:off x="5409300" y="2993300"/>
                <a:ext cx="230125" cy="1120100"/>
              </a:xfrm>
              <a:custGeom>
                <a:avLst/>
                <a:gdLst/>
                <a:ahLst/>
                <a:cxnLst/>
                <a:rect l="l" t="t" r="r" b="b"/>
                <a:pathLst>
                  <a:path w="9205" h="44804" extrusionOk="0">
                    <a:moveTo>
                      <a:pt x="7097" y="0"/>
                    </a:moveTo>
                    <a:cubicBezTo>
                      <a:pt x="2811" y="2143"/>
                      <a:pt x="1" y="6549"/>
                      <a:pt x="1" y="11514"/>
                    </a:cubicBezTo>
                    <a:lnTo>
                      <a:pt x="1" y="44803"/>
                    </a:lnTo>
                    <a:lnTo>
                      <a:pt x="2180" y="44803"/>
                    </a:lnTo>
                    <a:lnTo>
                      <a:pt x="2180" y="11514"/>
                    </a:lnTo>
                    <a:cubicBezTo>
                      <a:pt x="2180" y="6965"/>
                      <a:pt x="5025" y="2989"/>
                      <a:pt x="9204" y="1477"/>
                    </a:cubicBezTo>
                    <a:lnTo>
                      <a:pt x="9204" y="0"/>
                    </a:lnTo>
                    <a:close/>
                  </a:path>
                </a:pathLst>
              </a:custGeom>
              <a:solidFill>
                <a:srgbClr val="69E781"/>
              </a:solidFill>
              <a:ln>
                <a:noFill/>
              </a:ln>
            </p:spPr>
            <p:txBody>
              <a:bodyPr spcFirstLastPara="1" wrap="square" lIns="91425" tIns="91425" rIns="91425" bIns="91425" anchor="ctr" anchorCtr="0">
                <a:noAutofit/>
              </a:bodyPr>
              <a:lstStyle/>
              <a:p>
                <a:endParaRPr sz="1400"/>
              </a:p>
            </p:txBody>
          </p:sp>
          <p:sp>
            <p:nvSpPr>
              <p:cNvPr id="15" name="Google Shape;148;p16">
                <a:extLst>
                  <a:ext uri="{FF2B5EF4-FFF2-40B4-BE49-F238E27FC236}">
                    <a16:creationId xmlns:a16="http://schemas.microsoft.com/office/drawing/2014/main" id="{755B3C29-FE94-2F69-8C50-CD1EC38C6B52}"/>
                  </a:ext>
                </a:extLst>
              </p:cNvPr>
              <p:cNvSpPr/>
              <p:nvPr/>
            </p:nvSpPr>
            <p:spPr>
              <a:xfrm>
                <a:off x="4645825" y="2443825"/>
                <a:ext cx="1240350" cy="589075"/>
              </a:xfrm>
              <a:custGeom>
                <a:avLst/>
                <a:gdLst/>
                <a:ahLst/>
                <a:cxnLst/>
                <a:rect l="l" t="t" r="r" b="b"/>
                <a:pathLst>
                  <a:path w="49614" h="23563" extrusionOk="0">
                    <a:moveTo>
                      <a:pt x="0" y="0"/>
                    </a:moveTo>
                    <a:cubicBezTo>
                      <a:pt x="4620" y="1917"/>
                      <a:pt x="7870" y="6477"/>
                      <a:pt x="7870" y="11788"/>
                    </a:cubicBezTo>
                    <a:cubicBezTo>
                      <a:pt x="7870" y="17098"/>
                      <a:pt x="4620" y="21646"/>
                      <a:pt x="0" y="23563"/>
                    </a:cubicBezTo>
                    <a:lnTo>
                      <a:pt x="37826" y="23563"/>
                    </a:lnTo>
                    <a:cubicBezTo>
                      <a:pt x="44339" y="23563"/>
                      <a:pt x="49614" y="18288"/>
                      <a:pt x="49614" y="11788"/>
                    </a:cubicBezTo>
                    <a:cubicBezTo>
                      <a:pt x="49614" y="5275"/>
                      <a:pt x="44339" y="0"/>
                      <a:pt x="37826" y="0"/>
                    </a:cubicBezTo>
                    <a:close/>
                  </a:path>
                </a:pathLst>
              </a:custGeom>
              <a:solidFill>
                <a:srgbClr val="69E781"/>
              </a:solidFill>
              <a:ln>
                <a:noFill/>
              </a:ln>
            </p:spPr>
            <p:txBody>
              <a:bodyPr spcFirstLastPara="1" wrap="square" lIns="91425" tIns="91425" rIns="91425" bIns="91425" anchor="ctr" anchorCtr="0">
                <a:noAutofit/>
              </a:bodyPr>
              <a:lstStyle/>
              <a:p>
                <a:pPr algn="ctr"/>
                <a:r>
                  <a:rPr lang="en" sz="2000" dirty="0">
                    <a:ea typeface="Fira Sans Extra Condensed"/>
                    <a:cs typeface="Fira Sans Extra Condensed"/>
                    <a:sym typeface="Fira Sans Extra Condensed"/>
                  </a:rPr>
                  <a:t>  2018-2021</a:t>
                </a:r>
                <a:endParaRPr sz="2000" dirty="0">
                  <a:ea typeface="Fira Sans Extra Condensed"/>
                  <a:cs typeface="Fira Sans Extra Condensed"/>
                  <a:sym typeface="Fira Sans Extra Condensed"/>
                </a:endParaRPr>
              </a:p>
            </p:txBody>
          </p:sp>
          <p:sp>
            <p:nvSpPr>
              <p:cNvPr id="16" name="Google Shape;149;p16">
                <a:extLst>
                  <a:ext uri="{FF2B5EF4-FFF2-40B4-BE49-F238E27FC236}">
                    <a16:creationId xmlns:a16="http://schemas.microsoft.com/office/drawing/2014/main" id="{58D19396-F01E-CF5A-D9EB-3509FEE61710}"/>
                  </a:ext>
                </a:extLst>
              </p:cNvPr>
              <p:cNvSpPr/>
              <p:nvPr/>
            </p:nvSpPr>
            <p:spPr>
              <a:xfrm>
                <a:off x="5668275" y="3945200"/>
                <a:ext cx="22050" cy="22050"/>
              </a:xfrm>
              <a:custGeom>
                <a:avLst/>
                <a:gdLst/>
                <a:ahLst/>
                <a:cxnLst/>
                <a:rect l="l" t="t" r="r" b="b"/>
                <a:pathLst>
                  <a:path w="882" h="882" extrusionOk="0">
                    <a:moveTo>
                      <a:pt x="441" y="0"/>
                    </a:moveTo>
                    <a:cubicBezTo>
                      <a:pt x="203" y="0"/>
                      <a:pt x="0" y="203"/>
                      <a:pt x="0" y="441"/>
                    </a:cubicBezTo>
                    <a:cubicBezTo>
                      <a:pt x="0" y="691"/>
                      <a:pt x="203" y="881"/>
                      <a:pt x="441" y="881"/>
                    </a:cubicBezTo>
                    <a:cubicBezTo>
                      <a:pt x="691" y="881"/>
                      <a:pt x="881" y="691"/>
                      <a:pt x="881" y="441"/>
                    </a:cubicBezTo>
                    <a:cubicBezTo>
                      <a:pt x="881" y="203"/>
                      <a:pt x="691" y="0"/>
                      <a:pt x="441" y="0"/>
                    </a:cubicBezTo>
                    <a:close/>
                  </a:path>
                </a:pathLst>
              </a:custGeom>
              <a:solidFill>
                <a:srgbClr val="869FB2"/>
              </a:solidFill>
              <a:ln>
                <a:noFill/>
              </a:ln>
            </p:spPr>
            <p:txBody>
              <a:bodyPr spcFirstLastPara="1" wrap="square" lIns="91425" tIns="91425" rIns="91425" bIns="91425" anchor="ctr" anchorCtr="0">
                <a:noAutofit/>
              </a:bodyPr>
              <a:lstStyle/>
              <a:p>
                <a:endParaRPr sz="1400"/>
              </a:p>
            </p:txBody>
          </p:sp>
          <p:sp>
            <p:nvSpPr>
              <p:cNvPr id="17" name="Google Shape;150;p16">
                <a:extLst>
                  <a:ext uri="{FF2B5EF4-FFF2-40B4-BE49-F238E27FC236}">
                    <a16:creationId xmlns:a16="http://schemas.microsoft.com/office/drawing/2014/main" id="{3929A426-C3C4-F437-2608-717F877431D2}"/>
                  </a:ext>
                </a:extLst>
              </p:cNvPr>
              <p:cNvSpPr/>
              <p:nvPr/>
            </p:nvSpPr>
            <p:spPr>
              <a:xfrm>
                <a:off x="5712325" y="3945200"/>
                <a:ext cx="22350" cy="22050"/>
              </a:xfrm>
              <a:custGeom>
                <a:avLst/>
                <a:gdLst/>
                <a:ahLst/>
                <a:cxnLst/>
                <a:rect l="l" t="t" r="r" b="b"/>
                <a:pathLst>
                  <a:path w="894" h="882" extrusionOk="0">
                    <a:moveTo>
                      <a:pt x="441" y="0"/>
                    </a:moveTo>
                    <a:cubicBezTo>
                      <a:pt x="203" y="0"/>
                      <a:pt x="0" y="203"/>
                      <a:pt x="0" y="441"/>
                    </a:cubicBezTo>
                    <a:cubicBezTo>
                      <a:pt x="0" y="691"/>
                      <a:pt x="203" y="881"/>
                      <a:pt x="441" y="881"/>
                    </a:cubicBezTo>
                    <a:cubicBezTo>
                      <a:pt x="691" y="881"/>
                      <a:pt x="893" y="691"/>
                      <a:pt x="893" y="441"/>
                    </a:cubicBezTo>
                    <a:cubicBezTo>
                      <a:pt x="893" y="203"/>
                      <a:pt x="691" y="0"/>
                      <a:pt x="441" y="0"/>
                    </a:cubicBezTo>
                    <a:close/>
                  </a:path>
                </a:pathLst>
              </a:custGeom>
              <a:solidFill>
                <a:srgbClr val="869FB2"/>
              </a:solidFill>
              <a:ln>
                <a:noFill/>
              </a:ln>
            </p:spPr>
            <p:txBody>
              <a:bodyPr spcFirstLastPara="1" wrap="square" lIns="91425" tIns="91425" rIns="91425" bIns="91425" anchor="ctr" anchorCtr="0">
                <a:noAutofit/>
              </a:bodyPr>
              <a:lstStyle/>
              <a:p>
                <a:endParaRPr sz="1400"/>
              </a:p>
            </p:txBody>
          </p:sp>
          <p:sp>
            <p:nvSpPr>
              <p:cNvPr id="18" name="Google Shape;151;p16">
                <a:extLst>
                  <a:ext uri="{FF2B5EF4-FFF2-40B4-BE49-F238E27FC236}">
                    <a16:creationId xmlns:a16="http://schemas.microsoft.com/office/drawing/2014/main" id="{C6A830BC-9790-5C7B-4DB1-39BFA80D62C2}"/>
                  </a:ext>
                </a:extLst>
              </p:cNvPr>
              <p:cNvSpPr/>
              <p:nvPr/>
            </p:nvSpPr>
            <p:spPr>
              <a:xfrm>
                <a:off x="5756675" y="3945200"/>
                <a:ext cx="22050" cy="22050"/>
              </a:xfrm>
              <a:custGeom>
                <a:avLst/>
                <a:gdLst/>
                <a:ahLst/>
                <a:cxnLst/>
                <a:rect l="l" t="t" r="r" b="b"/>
                <a:pathLst>
                  <a:path w="882" h="882" extrusionOk="0">
                    <a:moveTo>
                      <a:pt x="441" y="0"/>
                    </a:moveTo>
                    <a:cubicBezTo>
                      <a:pt x="191" y="0"/>
                      <a:pt x="0" y="203"/>
                      <a:pt x="0" y="441"/>
                    </a:cubicBezTo>
                    <a:cubicBezTo>
                      <a:pt x="0" y="691"/>
                      <a:pt x="191" y="881"/>
                      <a:pt x="441" y="881"/>
                    </a:cubicBezTo>
                    <a:cubicBezTo>
                      <a:pt x="679" y="881"/>
                      <a:pt x="881" y="691"/>
                      <a:pt x="881" y="441"/>
                    </a:cubicBezTo>
                    <a:cubicBezTo>
                      <a:pt x="881" y="203"/>
                      <a:pt x="679" y="0"/>
                      <a:pt x="441" y="0"/>
                    </a:cubicBezTo>
                    <a:close/>
                  </a:path>
                </a:pathLst>
              </a:custGeom>
              <a:solidFill>
                <a:srgbClr val="869FB2"/>
              </a:solidFill>
              <a:ln>
                <a:noFill/>
              </a:ln>
            </p:spPr>
            <p:txBody>
              <a:bodyPr spcFirstLastPara="1" wrap="square" lIns="91425" tIns="91425" rIns="91425" bIns="91425" anchor="ctr" anchorCtr="0">
                <a:noAutofit/>
              </a:bodyPr>
              <a:lstStyle/>
              <a:p>
                <a:endParaRPr sz="1400"/>
              </a:p>
            </p:txBody>
          </p:sp>
          <p:sp>
            <p:nvSpPr>
              <p:cNvPr id="19" name="Google Shape;152;p16">
                <a:extLst>
                  <a:ext uri="{FF2B5EF4-FFF2-40B4-BE49-F238E27FC236}">
                    <a16:creationId xmlns:a16="http://schemas.microsoft.com/office/drawing/2014/main" id="{E8797027-BF50-459C-D2F5-AC9A215A34F1}"/>
                  </a:ext>
                </a:extLst>
              </p:cNvPr>
              <p:cNvSpPr/>
              <p:nvPr/>
            </p:nvSpPr>
            <p:spPr>
              <a:xfrm>
                <a:off x="5800725" y="3945200"/>
                <a:ext cx="22050" cy="22050"/>
              </a:xfrm>
              <a:custGeom>
                <a:avLst/>
                <a:gdLst/>
                <a:ahLst/>
                <a:cxnLst/>
                <a:rect l="l" t="t" r="r" b="b"/>
                <a:pathLst>
                  <a:path w="882" h="882" extrusionOk="0">
                    <a:moveTo>
                      <a:pt x="441" y="0"/>
                    </a:moveTo>
                    <a:cubicBezTo>
                      <a:pt x="191" y="0"/>
                      <a:pt x="1" y="203"/>
                      <a:pt x="1" y="441"/>
                    </a:cubicBezTo>
                    <a:cubicBezTo>
                      <a:pt x="1" y="691"/>
                      <a:pt x="191" y="881"/>
                      <a:pt x="441" y="881"/>
                    </a:cubicBezTo>
                    <a:cubicBezTo>
                      <a:pt x="679" y="881"/>
                      <a:pt x="882" y="691"/>
                      <a:pt x="882" y="441"/>
                    </a:cubicBezTo>
                    <a:cubicBezTo>
                      <a:pt x="882" y="203"/>
                      <a:pt x="679" y="0"/>
                      <a:pt x="441" y="0"/>
                    </a:cubicBezTo>
                    <a:close/>
                  </a:path>
                </a:pathLst>
              </a:custGeom>
              <a:solidFill>
                <a:srgbClr val="869FB2"/>
              </a:solidFill>
              <a:ln>
                <a:noFill/>
              </a:ln>
            </p:spPr>
            <p:txBody>
              <a:bodyPr spcFirstLastPara="1" wrap="square" lIns="91425" tIns="91425" rIns="91425" bIns="91425" anchor="ctr" anchorCtr="0">
                <a:noAutofit/>
              </a:bodyPr>
              <a:lstStyle/>
              <a:p>
                <a:endParaRPr sz="1400"/>
              </a:p>
            </p:txBody>
          </p:sp>
          <p:sp>
            <p:nvSpPr>
              <p:cNvPr id="20" name="Google Shape;153;p16">
                <a:extLst>
                  <a:ext uri="{FF2B5EF4-FFF2-40B4-BE49-F238E27FC236}">
                    <a16:creationId xmlns:a16="http://schemas.microsoft.com/office/drawing/2014/main" id="{979B7222-E85E-5D82-9371-DAE856AD8E96}"/>
                  </a:ext>
                </a:extLst>
              </p:cNvPr>
              <p:cNvSpPr/>
              <p:nvPr/>
            </p:nvSpPr>
            <p:spPr>
              <a:xfrm>
                <a:off x="5614100" y="3803225"/>
                <a:ext cx="316125" cy="324450"/>
              </a:xfrm>
              <a:custGeom>
                <a:avLst/>
                <a:gdLst/>
                <a:ahLst/>
                <a:cxnLst/>
                <a:rect l="l" t="t" r="r" b="b"/>
                <a:pathLst>
                  <a:path w="12645" h="12978" extrusionOk="0">
                    <a:moveTo>
                      <a:pt x="11406" y="583"/>
                    </a:moveTo>
                    <a:cubicBezTo>
                      <a:pt x="11799" y="583"/>
                      <a:pt x="12192" y="881"/>
                      <a:pt x="12192" y="1286"/>
                    </a:cubicBezTo>
                    <a:lnTo>
                      <a:pt x="12192" y="5441"/>
                    </a:lnTo>
                    <a:lnTo>
                      <a:pt x="12204" y="5441"/>
                    </a:lnTo>
                    <a:cubicBezTo>
                      <a:pt x="12204" y="5763"/>
                      <a:pt x="12026" y="5882"/>
                      <a:pt x="12026" y="5882"/>
                    </a:cubicBezTo>
                    <a:lnTo>
                      <a:pt x="11966" y="5917"/>
                    </a:lnTo>
                    <a:cubicBezTo>
                      <a:pt x="11871" y="6025"/>
                      <a:pt x="11776" y="6132"/>
                      <a:pt x="11728" y="6156"/>
                    </a:cubicBezTo>
                    <a:lnTo>
                      <a:pt x="10418" y="7180"/>
                    </a:lnTo>
                    <a:lnTo>
                      <a:pt x="10418" y="3977"/>
                    </a:lnTo>
                    <a:cubicBezTo>
                      <a:pt x="10418" y="3274"/>
                      <a:pt x="9787" y="2667"/>
                      <a:pt x="9085" y="2667"/>
                    </a:cubicBezTo>
                    <a:lnTo>
                      <a:pt x="2822" y="2667"/>
                    </a:lnTo>
                    <a:lnTo>
                      <a:pt x="2822" y="1286"/>
                    </a:lnTo>
                    <a:cubicBezTo>
                      <a:pt x="2822" y="881"/>
                      <a:pt x="3120" y="583"/>
                      <a:pt x="3525" y="583"/>
                    </a:cubicBezTo>
                    <a:close/>
                    <a:moveTo>
                      <a:pt x="9085" y="3274"/>
                    </a:moveTo>
                    <a:cubicBezTo>
                      <a:pt x="9466" y="3274"/>
                      <a:pt x="9823" y="3596"/>
                      <a:pt x="9823" y="3977"/>
                    </a:cubicBezTo>
                    <a:lnTo>
                      <a:pt x="9823" y="8144"/>
                    </a:lnTo>
                    <a:cubicBezTo>
                      <a:pt x="9823" y="8442"/>
                      <a:pt x="9668" y="8561"/>
                      <a:pt x="9668" y="8561"/>
                    </a:cubicBezTo>
                    <a:lnTo>
                      <a:pt x="9621" y="8608"/>
                    </a:lnTo>
                    <a:cubicBezTo>
                      <a:pt x="9525" y="8704"/>
                      <a:pt x="9371" y="8823"/>
                      <a:pt x="9335" y="8846"/>
                    </a:cubicBezTo>
                    <a:lnTo>
                      <a:pt x="5358" y="11835"/>
                    </a:lnTo>
                    <a:lnTo>
                      <a:pt x="5358" y="8775"/>
                    </a:lnTo>
                    <a:lnTo>
                      <a:pt x="1203" y="8775"/>
                    </a:lnTo>
                    <a:cubicBezTo>
                      <a:pt x="810" y="8775"/>
                      <a:pt x="441" y="8525"/>
                      <a:pt x="441" y="8144"/>
                    </a:cubicBezTo>
                    <a:lnTo>
                      <a:pt x="441" y="3977"/>
                    </a:lnTo>
                    <a:cubicBezTo>
                      <a:pt x="441" y="3596"/>
                      <a:pt x="810" y="3274"/>
                      <a:pt x="1203" y="3274"/>
                    </a:cubicBezTo>
                    <a:close/>
                    <a:moveTo>
                      <a:pt x="3525" y="0"/>
                    </a:moveTo>
                    <a:cubicBezTo>
                      <a:pt x="2834" y="0"/>
                      <a:pt x="2227" y="595"/>
                      <a:pt x="2227" y="1286"/>
                    </a:cubicBezTo>
                    <a:lnTo>
                      <a:pt x="2227" y="2679"/>
                    </a:lnTo>
                    <a:lnTo>
                      <a:pt x="1203" y="2679"/>
                    </a:lnTo>
                    <a:cubicBezTo>
                      <a:pt x="500" y="2679"/>
                      <a:pt x="0" y="3274"/>
                      <a:pt x="0" y="3977"/>
                    </a:cubicBezTo>
                    <a:lnTo>
                      <a:pt x="0" y="8144"/>
                    </a:lnTo>
                    <a:cubicBezTo>
                      <a:pt x="0" y="8846"/>
                      <a:pt x="500" y="9370"/>
                      <a:pt x="1203" y="9370"/>
                    </a:cubicBezTo>
                    <a:lnTo>
                      <a:pt x="4906" y="9370"/>
                    </a:lnTo>
                    <a:lnTo>
                      <a:pt x="4906" y="12978"/>
                    </a:lnTo>
                    <a:lnTo>
                      <a:pt x="9680" y="9323"/>
                    </a:lnTo>
                    <a:cubicBezTo>
                      <a:pt x="9799" y="9251"/>
                      <a:pt x="9978" y="9085"/>
                      <a:pt x="10061" y="9001"/>
                    </a:cubicBezTo>
                    <a:cubicBezTo>
                      <a:pt x="10144" y="8918"/>
                      <a:pt x="10406" y="8656"/>
                      <a:pt x="10406" y="8144"/>
                    </a:cubicBezTo>
                    <a:lnTo>
                      <a:pt x="10406" y="7834"/>
                    </a:lnTo>
                    <a:lnTo>
                      <a:pt x="11990" y="6608"/>
                    </a:lnTo>
                    <a:cubicBezTo>
                      <a:pt x="12109" y="6537"/>
                      <a:pt x="12252" y="6370"/>
                      <a:pt x="12335" y="6287"/>
                    </a:cubicBezTo>
                    <a:cubicBezTo>
                      <a:pt x="12419" y="6203"/>
                      <a:pt x="12645" y="5953"/>
                      <a:pt x="12645" y="5441"/>
                    </a:cubicBezTo>
                    <a:lnTo>
                      <a:pt x="12645" y="1286"/>
                    </a:lnTo>
                    <a:cubicBezTo>
                      <a:pt x="12645" y="595"/>
                      <a:pt x="12097" y="0"/>
                      <a:pt x="11406" y="0"/>
                    </a:cubicBezTo>
                    <a:close/>
                  </a:path>
                </a:pathLst>
              </a:custGeom>
              <a:solidFill>
                <a:srgbClr val="869FB2"/>
              </a:solidFill>
              <a:ln>
                <a:noFill/>
              </a:ln>
            </p:spPr>
            <p:txBody>
              <a:bodyPr spcFirstLastPara="1" wrap="square" lIns="91425" tIns="91425" rIns="91425" bIns="91425" anchor="ctr" anchorCtr="0">
                <a:noAutofit/>
              </a:bodyPr>
              <a:lstStyle/>
              <a:p>
                <a:endParaRPr sz="1400"/>
              </a:p>
            </p:txBody>
          </p:sp>
          <p:sp>
            <p:nvSpPr>
              <p:cNvPr id="21" name="Google Shape;154;p16">
                <a:extLst>
                  <a:ext uri="{FF2B5EF4-FFF2-40B4-BE49-F238E27FC236}">
                    <a16:creationId xmlns:a16="http://schemas.microsoft.com/office/drawing/2014/main" id="{E22FF76E-853A-DD84-D7F6-79D10B62942D}"/>
                  </a:ext>
                </a:extLst>
              </p:cNvPr>
              <p:cNvSpPr txBox="1"/>
              <p:nvPr/>
            </p:nvSpPr>
            <p:spPr>
              <a:xfrm>
                <a:off x="3816270" y="3482227"/>
                <a:ext cx="1484951" cy="534900"/>
              </a:xfrm>
              <a:prstGeom prst="rect">
                <a:avLst/>
              </a:prstGeom>
              <a:noFill/>
              <a:ln>
                <a:noFill/>
              </a:ln>
            </p:spPr>
            <p:txBody>
              <a:bodyPr spcFirstLastPara="1" wrap="square" lIns="91425" tIns="91425" rIns="91425" bIns="91425" anchor="t" anchorCtr="0">
                <a:noAutofit/>
              </a:bodyPr>
              <a:lstStyle/>
              <a:p>
                <a:pPr algn="r"/>
                <a:r>
                  <a:rPr lang="en" dirty="0">
                    <a:ea typeface="Roboto"/>
                    <a:cs typeface="Roboto"/>
                    <a:sym typeface="Roboto"/>
                  </a:rPr>
                  <a:t>Vigilancia MNE-Cardiopatías Congénitas</a:t>
                </a:r>
                <a:endParaRPr dirty="0">
                  <a:ea typeface="Roboto"/>
                  <a:cs typeface="Roboto"/>
                  <a:sym typeface="Roboto"/>
                </a:endParaRPr>
              </a:p>
            </p:txBody>
          </p:sp>
        </p:grpSp>
        <p:sp>
          <p:nvSpPr>
            <p:cNvPr id="13" name="Google Shape;162;p16">
              <a:extLst>
                <a:ext uri="{FF2B5EF4-FFF2-40B4-BE49-F238E27FC236}">
                  <a16:creationId xmlns:a16="http://schemas.microsoft.com/office/drawing/2014/main" id="{1AB1D319-6D77-DD71-14D4-A098B3EAD441}"/>
                </a:ext>
              </a:extLst>
            </p:cNvPr>
            <p:cNvSpPr txBox="1"/>
            <p:nvPr/>
          </p:nvSpPr>
          <p:spPr>
            <a:xfrm>
              <a:off x="4162777" y="1759150"/>
              <a:ext cx="1607075" cy="480661"/>
            </a:xfrm>
            <a:prstGeom prst="rect">
              <a:avLst/>
            </a:prstGeom>
            <a:noFill/>
            <a:ln>
              <a:noFill/>
            </a:ln>
          </p:spPr>
          <p:txBody>
            <a:bodyPr spcFirstLastPara="1" wrap="square" lIns="91425" tIns="91425" rIns="91425" bIns="91425" anchor="ctr" anchorCtr="0">
              <a:noAutofit/>
            </a:bodyPr>
            <a:lstStyle/>
            <a:p>
              <a:pPr algn="r"/>
              <a:r>
                <a:rPr lang="en" dirty="0">
                  <a:ea typeface="Fira Sans Extra Condensed Medium"/>
                  <a:cs typeface="Fira Sans Extra Condensed Medium"/>
                  <a:sym typeface="Fira Sans Extra Condensed Medium"/>
                </a:rPr>
                <a:t>Estrategia</a:t>
              </a:r>
            </a:p>
            <a:p>
              <a:pPr algn="r"/>
              <a:r>
                <a:rPr lang="en" dirty="0">
                  <a:ea typeface="Fira Sans Extra Condensed Medium"/>
                  <a:cs typeface="Fira Sans Extra Condensed Medium"/>
                  <a:sym typeface="Fira Sans Extra Condensed Medium"/>
                </a:rPr>
                <a:t>Priorización de cinco grupos de DC . </a:t>
              </a:r>
              <a:endParaRPr dirty="0">
                <a:ea typeface="Fira Sans Extra Condensed Medium"/>
                <a:cs typeface="Fira Sans Extra Condensed Medium"/>
                <a:sym typeface="Fira Sans Extra Condensed Medium"/>
              </a:endParaRPr>
            </a:p>
          </p:txBody>
        </p:sp>
      </p:grpSp>
    </p:spTree>
    <p:extLst>
      <p:ext uri="{BB962C8B-B14F-4D97-AF65-F5344CB8AC3E}">
        <p14:creationId xmlns:p14="http://schemas.microsoft.com/office/powerpoint/2010/main" val="9006525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a:extLst>
              <a:ext uri="{FF2B5EF4-FFF2-40B4-BE49-F238E27FC236}">
                <a16:creationId xmlns:a16="http://schemas.microsoft.com/office/drawing/2014/main" id="{B7972EAA-8767-2576-EF11-79CC9FC018B5}"/>
              </a:ext>
            </a:extLst>
          </p:cNvPr>
          <p:cNvSpPr/>
          <p:nvPr/>
        </p:nvSpPr>
        <p:spPr>
          <a:xfrm>
            <a:off x="539619" y="8944"/>
            <a:ext cx="7791435" cy="605294"/>
          </a:xfrm>
          <a:prstGeom prst="rect">
            <a:avLst/>
          </a:prstGeom>
        </p:spPr>
        <p:txBody>
          <a:bodyPr wrap="square" lIns="91440" tIns="45720" rIns="91440" bIns="45720" anchor="t">
            <a:spAutoFit/>
          </a:bodyPr>
          <a:lstStyle/>
          <a:p>
            <a:pPr marL="0" marR="0" lvl="0" indent="0" algn="ctr" defTabSz="685800" rtl="0" eaLnBrk="1" fontAlgn="auto" latinLnBrk="0" hangingPunct="1">
              <a:lnSpc>
                <a:spcPts val="2000"/>
              </a:lnSpc>
              <a:spcBef>
                <a:spcPts val="0"/>
              </a:spcBef>
              <a:spcAft>
                <a:spcPts val="0"/>
              </a:spcAft>
              <a:buClrTx/>
              <a:buSzTx/>
              <a:buFontTx/>
              <a:buNone/>
              <a:tabLst/>
              <a:defRPr/>
            </a:pPr>
            <a:r>
              <a:rPr lang="es-CO" sz="1600" b="1" dirty="0">
                <a:solidFill>
                  <a:srgbClr val="38A9CA"/>
                </a:solidFill>
                <a:latin typeface="Aptos" panose="020B0004020202020204" pitchFamily="34" charset="0"/>
                <a:cs typeface="Arial"/>
              </a:rPr>
              <a:t>Flujograma de la estrategia de vigilancia intensificada y gestión del riesgo individual de los niños y niñas con defectos congénitos </a:t>
            </a:r>
            <a:r>
              <a:rPr lang="es-ES" sz="1600" b="1" dirty="0">
                <a:solidFill>
                  <a:srgbClr val="38A9CA"/>
                </a:solidFill>
                <a:latin typeface="Aptos" panose="020B0004020202020204" pitchFamily="34" charset="0"/>
                <a:cs typeface="Arial"/>
              </a:rPr>
              <a:t>    </a:t>
            </a:r>
            <a:endParaRPr lang="es-CO" sz="1600" b="1" dirty="0">
              <a:solidFill>
                <a:srgbClr val="38A9CA"/>
              </a:solidFill>
              <a:latin typeface="Aptos" panose="020B0004020202020204" pitchFamily="34" charset="0"/>
              <a:cs typeface="Arial"/>
            </a:endParaRPr>
          </a:p>
        </p:txBody>
      </p:sp>
      <p:sp>
        <p:nvSpPr>
          <p:cNvPr id="4" name="Rectángulo 3">
            <a:extLst>
              <a:ext uri="{FF2B5EF4-FFF2-40B4-BE49-F238E27FC236}">
                <a16:creationId xmlns:a16="http://schemas.microsoft.com/office/drawing/2014/main" id="{D9414540-B4F5-8B5F-CCBA-B11FD5DC8AF0}"/>
              </a:ext>
            </a:extLst>
          </p:cNvPr>
          <p:cNvSpPr/>
          <p:nvPr/>
        </p:nvSpPr>
        <p:spPr>
          <a:xfrm>
            <a:off x="260864" y="3854001"/>
            <a:ext cx="1620248" cy="646331"/>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_tradnl"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2. Depuración base de notificación para priorizar los casos</a:t>
            </a:r>
            <a:endParaRPr kumimoji="0" lang="es-CO"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Rectángulo 4">
            <a:extLst>
              <a:ext uri="{FF2B5EF4-FFF2-40B4-BE49-F238E27FC236}">
                <a16:creationId xmlns:a16="http://schemas.microsoft.com/office/drawing/2014/main" id="{9339CC97-7599-4A79-09C2-3FAD01A0815D}"/>
              </a:ext>
            </a:extLst>
          </p:cNvPr>
          <p:cNvSpPr/>
          <p:nvPr/>
        </p:nvSpPr>
        <p:spPr>
          <a:xfrm>
            <a:off x="4343007" y="898162"/>
            <a:ext cx="1247523" cy="461665"/>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_tradnl"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5.</a:t>
            </a:r>
            <a:r>
              <a:rPr kumimoji="0" lang="es-CO"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 Identificación de barreras</a:t>
            </a:r>
            <a:endParaRPr kumimoji="0" lang="es-ES_tradnl"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endParaRPr>
          </a:p>
        </p:txBody>
      </p:sp>
      <p:sp>
        <p:nvSpPr>
          <p:cNvPr id="6" name="Rectángulo 5">
            <a:extLst>
              <a:ext uri="{FF2B5EF4-FFF2-40B4-BE49-F238E27FC236}">
                <a16:creationId xmlns:a16="http://schemas.microsoft.com/office/drawing/2014/main" id="{6429DF51-24C4-A310-08CF-930BC15E4869}"/>
              </a:ext>
            </a:extLst>
          </p:cNvPr>
          <p:cNvSpPr/>
          <p:nvPr/>
        </p:nvSpPr>
        <p:spPr>
          <a:xfrm>
            <a:off x="2195539" y="3832797"/>
            <a:ext cx="2000259" cy="861774"/>
          </a:xfrm>
          <a:prstGeom prst="rect">
            <a:avLst/>
          </a:prstGeom>
        </p:spPr>
        <p:txBody>
          <a:bodyPr wrap="square">
            <a:spAutoFit/>
          </a:bodyPr>
          <a:lstStyle/>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_tradnl" sz="1000" b="0" i="0" u="none" strike="noStrike" kern="1200" cap="none" spc="0" normalizeH="0" baseline="0" noProof="0" dirty="0">
                <a:ln>
                  <a:noFill/>
                </a:ln>
                <a:solidFill>
                  <a:srgbClr val="7030A0"/>
                </a:solidFill>
                <a:effectLst/>
                <a:uLnTx/>
                <a:uFillTx/>
                <a:latin typeface="Arial" panose="020B0604020202020204" pitchFamily="34" charset="0"/>
                <a:ea typeface="Times New Roman" panose="02020603050405020304" pitchFamily="18" charset="0"/>
                <a:cs typeface="+mn-cs"/>
              </a:rPr>
              <a:t>Cromosomopatías </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_tradnl" sz="1000" b="0" i="0" u="none" strike="noStrike" kern="1200" cap="none" spc="0" normalizeH="0" baseline="0" noProof="0" dirty="0">
                <a:ln>
                  <a:noFill/>
                </a:ln>
                <a:solidFill>
                  <a:srgbClr val="7030A0"/>
                </a:solidFill>
                <a:effectLst/>
                <a:uLnTx/>
                <a:uFillTx/>
                <a:latin typeface="Arial" panose="020B0604020202020204" pitchFamily="34" charset="0"/>
                <a:ea typeface="+mn-ea"/>
                <a:cs typeface="+mn-cs"/>
              </a:rPr>
              <a:t>Cardiopatías congénitas</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_tradnl" sz="1000" b="0" i="0" u="none" strike="noStrike" kern="1200" cap="none" spc="0" normalizeH="0" baseline="0" noProof="0" dirty="0">
                <a:ln>
                  <a:noFill/>
                </a:ln>
                <a:solidFill>
                  <a:srgbClr val="7030A0"/>
                </a:solidFill>
                <a:effectLst/>
                <a:uLnTx/>
                <a:uFillTx/>
                <a:latin typeface="Arial" panose="020B0604020202020204" pitchFamily="34" charset="0"/>
                <a:ea typeface="+mn-ea"/>
                <a:cs typeface="+mn-cs"/>
              </a:rPr>
              <a:t>Defectos del SNC</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_tradnl" sz="1000" b="0" i="0" u="none" strike="noStrike" kern="1200" cap="none" spc="0" normalizeH="0" baseline="0" noProof="0" dirty="0">
                <a:ln>
                  <a:noFill/>
                </a:ln>
                <a:solidFill>
                  <a:srgbClr val="7030A0"/>
                </a:solidFill>
                <a:effectLst/>
                <a:uLnTx/>
                <a:uFillTx/>
                <a:latin typeface="Arial" panose="020B0604020202020204" pitchFamily="34" charset="0"/>
                <a:ea typeface="+mn-ea"/>
                <a:cs typeface="+mn-cs"/>
              </a:rPr>
              <a:t>Defectos pared abdominal</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_tradnl" sz="1000" b="0" i="0" u="none" strike="noStrike" kern="1200" cap="none" spc="0" normalizeH="0" baseline="0" noProof="0" dirty="0">
                <a:ln>
                  <a:noFill/>
                </a:ln>
                <a:solidFill>
                  <a:srgbClr val="7030A0"/>
                </a:solidFill>
                <a:effectLst/>
                <a:uLnTx/>
                <a:uFillTx/>
                <a:latin typeface="Arial" panose="020B0604020202020204" pitchFamily="34" charset="0"/>
                <a:ea typeface="+mn-ea"/>
                <a:cs typeface="+mn-cs"/>
              </a:rPr>
              <a:t>Hipotiroidismo</a:t>
            </a:r>
            <a:endParaRPr kumimoji="0" lang="es-CO"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Rectángulo 6">
            <a:extLst>
              <a:ext uri="{FF2B5EF4-FFF2-40B4-BE49-F238E27FC236}">
                <a16:creationId xmlns:a16="http://schemas.microsoft.com/office/drawing/2014/main" id="{F408B896-622F-62BC-E2D5-E12DB8A8C7B3}"/>
              </a:ext>
            </a:extLst>
          </p:cNvPr>
          <p:cNvSpPr/>
          <p:nvPr/>
        </p:nvSpPr>
        <p:spPr>
          <a:xfrm>
            <a:off x="2058531" y="1316126"/>
            <a:ext cx="1660715" cy="646331"/>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_tradnl"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3. Envío de casos al grupo de vigilancia intensificada </a:t>
            </a:r>
            <a:endParaRPr kumimoji="0" lang="es-CO"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Rectángulo 7">
            <a:extLst>
              <a:ext uri="{FF2B5EF4-FFF2-40B4-BE49-F238E27FC236}">
                <a16:creationId xmlns:a16="http://schemas.microsoft.com/office/drawing/2014/main" id="{3BE36555-85B4-D225-4400-2C2ECE152B25}"/>
              </a:ext>
            </a:extLst>
          </p:cNvPr>
          <p:cNvSpPr/>
          <p:nvPr/>
        </p:nvSpPr>
        <p:spPr>
          <a:xfrm>
            <a:off x="2764484" y="3254037"/>
            <a:ext cx="1909524" cy="276999"/>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MX"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4. Seguimiento nominal</a:t>
            </a:r>
            <a:endParaRPr kumimoji="0" lang="es-CO"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endParaRPr>
          </a:p>
        </p:txBody>
      </p:sp>
      <p:sp>
        <p:nvSpPr>
          <p:cNvPr id="9" name="Rectángulo 8">
            <a:extLst>
              <a:ext uri="{FF2B5EF4-FFF2-40B4-BE49-F238E27FC236}">
                <a16:creationId xmlns:a16="http://schemas.microsoft.com/office/drawing/2014/main" id="{3CEE4DB1-3CCA-1701-6AEC-901DEF935B22}"/>
              </a:ext>
            </a:extLst>
          </p:cNvPr>
          <p:cNvSpPr/>
          <p:nvPr/>
        </p:nvSpPr>
        <p:spPr>
          <a:xfrm>
            <a:off x="351659" y="897327"/>
            <a:ext cx="1536157" cy="461665"/>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_tradnl"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1. Notificación del defecto congénito</a:t>
            </a:r>
            <a:endParaRPr kumimoji="0" lang="es-CO"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0" name="Rectángulo 9">
            <a:extLst>
              <a:ext uri="{FF2B5EF4-FFF2-40B4-BE49-F238E27FC236}">
                <a16:creationId xmlns:a16="http://schemas.microsoft.com/office/drawing/2014/main" id="{D81153C4-BBF1-0A52-B133-964EEFCAC667}"/>
              </a:ext>
            </a:extLst>
          </p:cNvPr>
          <p:cNvSpPr/>
          <p:nvPr/>
        </p:nvSpPr>
        <p:spPr>
          <a:xfrm>
            <a:off x="4228622" y="4015120"/>
            <a:ext cx="1418238" cy="461665"/>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_tradnl"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6. Gestión de barreras</a:t>
            </a:r>
            <a:endParaRPr kumimoji="0" lang="es-CO"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11" name="Conector recto 10">
            <a:extLst>
              <a:ext uri="{FF2B5EF4-FFF2-40B4-BE49-F238E27FC236}">
                <a16:creationId xmlns:a16="http://schemas.microsoft.com/office/drawing/2014/main" id="{203E0784-590A-E414-6F44-77BA1434AB57}"/>
              </a:ext>
            </a:extLst>
          </p:cNvPr>
          <p:cNvCxnSpPr/>
          <p:nvPr/>
        </p:nvCxnSpPr>
        <p:spPr>
          <a:xfrm>
            <a:off x="1070988" y="2966949"/>
            <a:ext cx="2936" cy="865848"/>
          </a:xfrm>
          <a:prstGeom prst="line">
            <a:avLst/>
          </a:prstGeom>
        </p:spPr>
        <p:style>
          <a:lnRef idx="3">
            <a:schemeClr val="dk1"/>
          </a:lnRef>
          <a:fillRef idx="0">
            <a:schemeClr val="dk1"/>
          </a:fillRef>
          <a:effectRef idx="2">
            <a:schemeClr val="dk1"/>
          </a:effectRef>
          <a:fontRef idx="minor">
            <a:schemeClr val="tx1"/>
          </a:fontRef>
        </p:style>
      </p:cxnSp>
      <p:cxnSp>
        <p:nvCxnSpPr>
          <p:cNvPr id="12" name="Conector recto 11">
            <a:extLst>
              <a:ext uri="{FF2B5EF4-FFF2-40B4-BE49-F238E27FC236}">
                <a16:creationId xmlns:a16="http://schemas.microsoft.com/office/drawing/2014/main" id="{0DE31C1C-2530-96BB-9053-854A79A28BBD}"/>
              </a:ext>
            </a:extLst>
          </p:cNvPr>
          <p:cNvCxnSpPr/>
          <p:nvPr/>
        </p:nvCxnSpPr>
        <p:spPr>
          <a:xfrm flipH="1" flipV="1">
            <a:off x="1064009" y="1397092"/>
            <a:ext cx="6979" cy="882372"/>
          </a:xfrm>
          <a:prstGeom prst="line">
            <a:avLst/>
          </a:prstGeom>
        </p:spPr>
        <p:style>
          <a:lnRef idx="3">
            <a:schemeClr val="dk1"/>
          </a:lnRef>
          <a:fillRef idx="0">
            <a:schemeClr val="dk1"/>
          </a:fillRef>
          <a:effectRef idx="2">
            <a:schemeClr val="dk1"/>
          </a:effectRef>
          <a:fontRef idx="minor">
            <a:schemeClr val="tx1"/>
          </a:fontRef>
        </p:style>
      </p:cxnSp>
      <p:cxnSp>
        <p:nvCxnSpPr>
          <p:cNvPr id="13" name="Conector recto 12">
            <a:extLst>
              <a:ext uri="{FF2B5EF4-FFF2-40B4-BE49-F238E27FC236}">
                <a16:creationId xmlns:a16="http://schemas.microsoft.com/office/drawing/2014/main" id="{A957B34B-480C-3B97-6729-3E9A28C47ED6}"/>
              </a:ext>
            </a:extLst>
          </p:cNvPr>
          <p:cNvCxnSpPr/>
          <p:nvPr/>
        </p:nvCxnSpPr>
        <p:spPr>
          <a:xfrm flipV="1">
            <a:off x="2677395" y="1962457"/>
            <a:ext cx="0" cy="345894"/>
          </a:xfrm>
          <a:prstGeom prst="line">
            <a:avLst/>
          </a:prstGeom>
        </p:spPr>
        <p:style>
          <a:lnRef idx="3">
            <a:schemeClr val="dk1"/>
          </a:lnRef>
          <a:fillRef idx="0">
            <a:schemeClr val="dk1"/>
          </a:fillRef>
          <a:effectRef idx="2">
            <a:schemeClr val="dk1"/>
          </a:effectRef>
          <a:fontRef idx="minor">
            <a:schemeClr val="tx1"/>
          </a:fontRef>
        </p:style>
      </p:cxnSp>
      <p:cxnSp>
        <p:nvCxnSpPr>
          <p:cNvPr id="14" name="Conector recto 13">
            <a:extLst>
              <a:ext uri="{FF2B5EF4-FFF2-40B4-BE49-F238E27FC236}">
                <a16:creationId xmlns:a16="http://schemas.microsoft.com/office/drawing/2014/main" id="{88D9DA40-4B0D-4819-4E61-A51D39851BB3}"/>
              </a:ext>
            </a:extLst>
          </p:cNvPr>
          <p:cNvCxnSpPr/>
          <p:nvPr/>
        </p:nvCxnSpPr>
        <p:spPr>
          <a:xfrm flipH="1" flipV="1">
            <a:off x="4909737" y="1391954"/>
            <a:ext cx="6911" cy="978061"/>
          </a:xfrm>
          <a:prstGeom prst="line">
            <a:avLst/>
          </a:prstGeom>
        </p:spPr>
        <p:style>
          <a:lnRef idx="3">
            <a:schemeClr val="dk1"/>
          </a:lnRef>
          <a:fillRef idx="0">
            <a:schemeClr val="dk1"/>
          </a:fillRef>
          <a:effectRef idx="2">
            <a:schemeClr val="dk1"/>
          </a:effectRef>
          <a:fontRef idx="minor">
            <a:schemeClr val="tx1"/>
          </a:fontRef>
        </p:style>
      </p:cxnSp>
      <p:cxnSp>
        <p:nvCxnSpPr>
          <p:cNvPr id="15" name="Conector recto 14">
            <a:extLst>
              <a:ext uri="{FF2B5EF4-FFF2-40B4-BE49-F238E27FC236}">
                <a16:creationId xmlns:a16="http://schemas.microsoft.com/office/drawing/2014/main" id="{32DD0666-AA6B-6455-9A37-2D6E4C5CC5EC}"/>
              </a:ext>
            </a:extLst>
          </p:cNvPr>
          <p:cNvCxnSpPr/>
          <p:nvPr/>
        </p:nvCxnSpPr>
        <p:spPr>
          <a:xfrm flipV="1">
            <a:off x="6342104" y="1962457"/>
            <a:ext cx="3951" cy="407558"/>
          </a:xfrm>
          <a:prstGeom prst="line">
            <a:avLst/>
          </a:prstGeom>
        </p:spPr>
        <p:style>
          <a:lnRef idx="3">
            <a:schemeClr val="dk1"/>
          </a:lnRef>
          <a:fillRef idx="0">
            <a:schemeClr val="dk1"/>
          </a:fillRef>
          <a:effectRef idx="2">
            <a:schemeClr val="dk1"/>
          </a:effectRef>
          <a:fontRef idx="minor">
            <a:schemeClr val="tx1"/>
          </a:fontRef>
        </p:style>
      </p:cxnSp>
      <p:sp>
        <p:nvSpPr>
          <p:cNvPr id="16" name="Flecha derecha 65">
            <a:extLst>
              <a:ext uri="{FF2B5EF4-FFF2-40B4-BE49-F238E27FC236}">
                <a16:creationId xmlns:a16="http://schemas.microsoft.com/office/drawing/2014/main" id="{6C20D41C-4338-E62B-A06A-B3F12DA23727}"/>
              </a:ext>
            </a:extLst>
          </p:cNvPr>
          <p:cNvSpPr/>
          <p:nvPr/>
        </p:nvSpPr>
        <p:spPr>
          <a:xfrm>
            <a:off x="1801711" y="4299774"/>
            <a:ext cx="314427" cy="14165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es-CO" sz="135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Rectángulo 16">
            <a:extLst>
              <a:ext uri="{FF2B5EF4-FFF2-40B4-BE49-F238E27FC236}">
                <a16:creationId xmlns:a16="http://schemas.microsoft.com/office/drawing/2014/main" id="{F1FF2802-BDD4-0E01-896C-73E07B9D0C28}"/>
              </a:ext>
            </a:extLst>
          </p:cNvPr>
          <p:cNvSpPr/>
          <p:nvPr/>
        </p:nvSpPr>
        <p:spPr>
          <a:xfrm>
            <a:off x="5621089" y="1417567"/>
            <a:ext cx="1450089" cy="461665"/>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_tradnl"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7.</a:t>
            </a:r>
            <a:r>
              <a:rPr kumimoji="0" lang="es-CO"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 Envío de casos a las EAPB.</a:t>
            </a:r>
            <a:endParaRPr kumimoji="0" lang="es-ES_tradnl"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endParaRPr>
          </a:p>
        </p:txBody>
      </p:sp>
      <p:sp>
        <p:nvSpPr>
          <p:cNvPr id="18" name="Rectángulo 17">
            <a:extLst>
              <a:ext uri="{FF2B5EF4-FFF2-40B4-BE49-F238E27FC236}">
                <a16:creationId xmlns:a16="http://schemas.microsoft.com/office/drawing/2014/main" id="{3D0919C8-5214-1CBC-8ED7-FE666322B9E3}"/>
              </a:ext>
            </a:extLst>
          </p:cNvPr>
          <p:cNvSpPr/>
          <p:nvPr/>
        </p:nvSpPr>
        <p:spPr>
          <a:xfrm>
            <a:off x="7042544" y="525853"/>
            <a:ext cx="2142096" cy="1200329"/>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_tradnl"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9.</a:t>
            </a:r>
            <a:r>
              <a:rPr kumimoji="0" lang="es-CO"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 Cierre de casos</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CO"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Fallecimiento</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CO"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Adherencia al tratamiento farmacológico</a:t>
            </a:r>
          </a:p>
          <a:p>
            <a:pPr marL="171450" marR="0" lvl="0" indent="-17145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MX"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Tratamiento quirúrgico</a:t>
            </a:r>
            <a:endParaRPr kumimoji="0" lang="es-CO"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CO"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 </a:t>
            </a:r>
            <a:endParaRPr kumimoji="0" lang="es-ES_tradnl"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endParaRPr>
          </a:p>
        </p:txBody>
      </p:sp>
      <p:cxnSp>
        <p:nvCxnSpPr>
          <p:cNvPr id="19" name="Conector recto 18">
            <a:extLst>
              <a:ext uri="{FF2B5EF4-FFF2-40B4-BE49-F238E27FC236}">
                <a16:creationId xmlns:a16="http://schemas.microsoft.com/office/drawing/2014/main" id="{15784928-40D7-912A-E097-BBA13746BFEC}"/>
              </a:ext>
            </a:extLst>
          </p:cNvPr>
          <p:cNvCxnSpPr>
            <a:cxnSpLocks/>
          </p:cNvCxnSpPr>
          <p:nvPr/>
        </p:nvCxnSpPr>
        <p:spPr>
          <a:xfrm flipV="1">
            <a:off x="7693910" y="1604211"/>
            <a:ext cx="1" cy="704141"/>
          </a:xfrm>
          <a:prstGeom prst="line">
            <a:avLst/>
          </a:prstGeom>
        </p:spPr>
        <p:style>
          <a:lnRef idx="3">
            <a:schemeClr val="dk1"/>
          </a:lnRef>
          <a:fillRef idx="0">
            <a:schemeClr val="dk1"/>
          </a:fillRef>
          <a:effectRef idx="2">
            <a:schemeClr val="dk1"/>
          </a:effectRef>
          <a:fontRef idx="minor">
            <a:schemeClr val="tx1"/>
          </a:fontRef>
        </p:style>
      </p:cxnSp>
      <p:sp>
        <p:nvSpPr>
          <p:cNvPr id="20" name="Rectángulo 19">
            <a:extLst>
              <a:ext uri="{FF2B5EF4-FFF2-40B4-BE49-F238E27FC236}">
                <a16:creationId xmlns:a16="http://schemas.microsoft.com/office/drawing/2014/main" id="{5E295DD1-D937-714E-AE92-C312C2FAC5A0}"/>
              </a:ext>
            </a:extLst>
          </p:cNvPr>
          <p:cNvSpPr/>
          <p:nvPr/>
        </p:nvSpPr>
        <p:spPr>
          <a:xfrm>
            <a:off x="7693911" y="3414956"/>
            <a:ext cx="1450089" cy="1200329"/>
          </a:xfrm>
          <a:prstGeom prst="rect">
            <a:avLst/>
          </a:prstGeom>
          <a:solidFill>
            <a:schemeClr val="bg1"/>
          </a:solid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_tradnl"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10.</a:t>
            </a:r>
            <a:r>
              <a:rPr kumimoji="0" lang="es-CO"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 Seguimiento de casos cerrados, según frecuencia hasta los 5</a:t>
            </a:r>
            <a:r>
              <a:rPr kumimoji="0" lang="es-CO" sz="1200" b="0" i="0" u="none" strike="noStrike" kern="1200" cap="none" spc="0" normalizeH="0" noProof="0" dirty="0">
                <a:ln>
                  <a:noFill/>
                </a:ln>
                <a:solidFill>
                  <a:prstClr val="black"/>
                </a:solidFill>
                <a:effectLst/>
                <a:uLnTx/>
                <a:uFillTx/>
                <a:latin typeface="Arial" panose="020B0604020202020204" pitchFamily="34" charset="0"/>
                <a:ea typeface="Times New Roman" panose="02020603050405020304" pitchFamily="18" charset="0"/>
                <a:cs typeface="+mn-cs"/>
              </a:rPr>
              <a:t> años de edad.</a:t>
            </a:r>
            <a:endParaRPr kumimoji="0" lang="es-ES_tradnl"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endParaRPr>
          </a:p>
        </p:txBody>
      </p:sp>
      <p:cxnSp>
        <p:nvCxnSpPr>
          <p:cNvPr id="21" name="Conector recto 20">
            <a:extLst>
              <a:ext uri="{FF2B5EF4-FFF2-40B4-BE49-F238E27FC236}">
                <a16:creationId xmlns:a16="http://schemas.microsoft.com/office/drawing/2014/main" id="{A82D3992-3AF3-DEA1-4A8E-7E05C3658E56}"/>
              </a:ext>
            </a:extLst>
          </p:cNvPr>
          <p:cNvCxnSpPr/>
          <p:nvPr/>
        </p:nvCxnSpPr>
        <p:spPr>
          <a:xfrm>
            <a:off x="8669487" y="2688722"/>
            <a:ext cx="263" cy="680379"/>
          </a:xfrm>
          <a:prstGeom prst="line">
            <a:avLst/>
          </a:prstGeom>
        </p:spPr>
        <p:style>
          <a:lnRef idx="3">
            <a:schemeClr val="dk1"/>
          </a:lnRef>
          <a:fillRef idx="0">
            <a:schemeClr val="dk1"/>
          </a:fillRef>
          <a:effectRef idx="2">
            <a:schemeClr val="dk1"/>
          </a:effectRef>
          <a:fontRef idx="minor">
            <a:schemeClr val="tx1"/>
          </a:fontRef>
        </p:style>
      </p:cxnSp>
      <p:sp>
        <p:nvSpPr>
          <p:cNvPr id="22" name="Rectángulo 21">
            <a:extLst>
              <a:ext uri="{FF2B5EF4-FFF2-40B4-BE49-F238E27FC236}">
                <a16:creationId xmlns:a16="http://schemas.microsoft.com/office/drawing/2014/main" id="{D257B88E-9CEE-9304-3AD2-C15DA2808D5C}"/>
              </a:ext>
            </a:extLst>
          </p:cNvPr>
          <p:cNvSpPr/>
          <p:nvPr/>
        </p:nvSpPr>
        <p:spPr>
          <a:xfrm>
            <a:off x="5641683" y="3135206"/>
            <a:ext cx="1659620" cy="830997"/>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s-ES_tradnl"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8.</a:t>
            </a:r>
            <a:r>
              <a:rPr kumimoji="0" lang="es-CO"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rPr>
              <a:t> Reunión mensual con le genetista para definir la continuidad de los seguimientos.</a:t>
            </a:r>
            <a:endParaRPr kumimoji="0" lang="es-ES_tradnl" sz="1200" b="0" i="0" u="none" strike="noStrike" kern="120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mn-cs"/>
            </a:endParaRPr>
          </a:p>
        </p:txBody>
      </p:sp>
      <p:cxnSp>
        <p:nvCxnSpPr>
          <p:cNvPr id="23" name="Conector recto 22">
            <a:extLst>
              <a:ext uri="{FF2B5EF4-FFF2-40B4-BE49-F238E27FC236}">
                <a16:creationId xmlns:a16="http://schemas.microsoft.com/office/drawing/2014/main" id="{4C70CB2A-A0F3-FA0E-F815-08860314D993}"/>
              </a:ext>
            </a:extLst>
          </p:cNvPr>
          <p:cNvCxnSpPr/>
          <p:nvPr/>
        </p:nvCxnSpPr>
        <p:spPr>
          <a:xfrm flipH="1" flipV="1">
            <a:off x="6360617" y="2898076"/>
            <a:ext cx="1" cy="290585"/>
          </a:xfrm>
          <a:prstGeom prst="line">
            <a:avLst/>
          </a:prstGeom>
        </p:spPr>
        <p:style>
          <a:lnRef idx="3">
            <a:schemeClr val="dk1"/>
          </a:lnRef>
          <a:fillRef idx="0">
            <a:schemeClr val="dk1"/>
          </a:fillRef>
          <a:effectRef idx="2">
            <a:schemeClr val="dk1"/>
          </a:effectRef>
          <a:fontRef idx="minor">
            <a:schemeClr val="tx1"/>
          </a:fontRef>
        </p:style>
      </p:cxnSp>
      <p:sp>
        <p:nvSpPr>
          <p:cNvPr id="24" name="Rectángulo 23">
            <a:extLst>
              <a:ext uri="{FF2B5EF4-FFF2-40B4-BE49-F238E27FC236}">
                <a16:creationId xmlns:a16="http://schemas.microsoft.com/office/drawing/2014/main" id="{E7AAAAE4-EEEA-B5F9-3CEC-9A548EFDEA93}"/>
              </a:ext>
            </a:extLst>
          </p:cNvPr>
          <p:cNvSpPr/>
          <p:nvPr/>
        </p:nvSpPr>
        <p:spPr>
          <a:xfrm>
            <a:off x="234663" y="4863345"/>
            <a:ext cx="8709148" cy="276999"/>
          </a:xfrm>
          <a:prstGeom prst="rect">
            <a:avLst/>
          </a:prstGeom>
          <a:solidFill>
            <a:schemeClr val="bg1"/>
          </a:solidFill>
        </p:spPr>
        <p:txBody>
          <a:bodyPr wrap="square">
            <a:spAutoFit/>
          </a:bodyPr>
          <a:lstStyle/>
          <a:p>
            <a:pPr algn="ctr">
              <a:spcAft>
                <a:spcPts val="0"/>
              </a:spcAft>
            </a:pPr>
            <a:r>
              <a:rPr lang="es-MX" sz="1200" b="1" dirty="0">
                <a:solidFill>
                  <a:srgbClr val="002060"/>
                </a:solidFill>
                <a:latin typeface="Calibri" panose="020F0502020204030204" pitchFamily="34" charset="0"/>
                <a:ea typeface="Times New Roman" panose="02020603050405020304" pitchFamily="18" charset="0"/>
                <a:cs typeface="Myanmar Text" panose="020B0502040204020203" pitchFamily="34" charset="0"/>
              </a:rPr>
              <a:t>Atención integral - Marco de las Rutas Integrales de Servicio de Salud – Materno Perinatal y Promoción y Mantenimiento de la salud</a:t>
            </a:r>
            <a:endParaRPr lang="es-CO" sz="1100" dirty="0">
              <a:solidFill>
                <a:srgbClr val="002060"/>
              </a:solidFill>
              <a:effectLst/>
              <a:latin typeface="Times New Roman" panose="02020603050405020304" pitchFamily="18" charset="0"/>
              <a:ea typeface="Times New Roman" panose="02020603050405020304" pitchFamily="18" charset="0"/>
            </a:endParaRPr>
          </a:p>
        </p:txBody>
      </p:sp>
      <p:sp>
        <p:nvSpPr>
          <p:cNvPr id="25" name="Flecha a la derecha con muesca 47">
            <a:extLst>
              <a:ext uri="{FF2B5EF4-FFF2-40B4-BE49-F238E27FC236}">
                <a16:creationId xmlns:a16="http://schemas.microsoft.com/office/drawing/2014/main" id="{DBB9D3CF-DA7C-EFDA-A84B-BB76391C1719}"/>
              </a:ext>
            </a:extLst>
          </p:cNvPr>
          <p:cNvSpPr/>
          <p:nvPr/>
        </p:nvSpPr>
        <p:spPr>
          <a:xfrm>
            <a:off x="281825" y="2180278"/>
            <a:ext cx="8387925" cy="876455"/>
          </a:xfrm>
          <a:prstGeom prst="notchedRightArrow">
            <a:avLst/>
          </a:prstGeom>
          <a:gradFill flip="none" rotWithShape="1">
            <a:gsLst>
              <a:gs pos="84960">
                <a:srgbClr val="BE5710"/>
              </a:gs>
              <a:gs pos="0">
                <a:srgbClr val="FF0000"/>
              </a:gs>
              <a:gs pos="23000">
                <a:schemeClr val="accent2">
                  <a:lumMod val="89000"/>
                </a:schemeClr>
              </a:gs>
              <a:gs pos="69000">
                <a:schemeClr val="accent2">
                  <a:lumMod val="75000"/>
                </a:schemeClr>
              </a:gs>
              <a:gs pos="97000">
                <a:schemeClr val="accent2">
                  <a:lumMod val="70000"/>
                </a:schemeClr>
              </a:gs>
            </a:gsLst>
            <a:path path="circle">
              <a:fillToRect l="50000" t="50000" r="50000" b="50000"/>
            </a:path>
            <a:tileRect/>
          </a:gradFill>
        </p:spPr>
        <p:style>
          <a:lnRef idx="0">
            <a:schemeClr val="accent6">
              <a:hueOff val="0"/>
              <a:satOff val="0"/>
              <a:lumOff val="0"/>
              <a:alphaOff val="0"/>
            </a:schemeClr>
          </a:lnRef>
          <a:fillRef idx="1">
            <a:scrgbClr r="0" g="0" b="0"/>
          </a:fillRef>
          <a:effectRef idx="0">
            <a:schemeClr val="accent6">
              <a:tint val="40000"/>
              <a:hueOff val="0"/>
              <a:satOff val="0"/>
              <a:lumOff val="0"/>
              <a:alphaOff val="0"/>
            </a:schemeClr>
          </a:effectRef>
          <a:fontRef idx="minor">
            <a:schemeClr val="dk1">
              <a:hueOff val="0"/>
              <a:satOff val="0"/>
              <a:lumOff val="0"/>
              <a:alphaOff val="0"/>
            </a:schemeClr>
          </a:fontRef>
        </p:style>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es-CO" sz="1350" b="0" i="0" u="none" strike="noStrike" kern="1200" cap="none" spc="0" normalizeH="0" baseline="0" noProof="0" dirty="0">
              <a:ln>
                <a:noFill/>
              </a:ln>
              <a:solidFill>
                <a:prstClr val="black">
                  <a:hueOff val="0"/>
                  <a:satOff val="0"/>
                  <a:lumOff val="0"/>
                  <a:alphaOff val="0"/>
                </a:prstClr>
              </a:solidFill>
              <a:effectLst/>
              <a:uLnTx/>
              <a:uFillTx/>
              <a:latin typeface="Calibri" panose="020F0502020204030204"/>
              <a:ea typeface="+mn-ea"/>
              <a:cs typeface="+mn-cs"/>
            </a:endParaRPr>
          </a:p>
        </p:txBody>
      </p:sp>
      <p:sp>
        <p:nvSpPr>
          <p:cNvPr id="26" name="Elipse 25">
            <a:extLst>
              <a:ext uri="{FF2B5EF4-FFF2-40B4-BE49-F238E27FC236}">
                <a16:creationId xmlns:a16="http://schemas.microsoft.com/office/drawing/2014/main" id="{D6F63C21-0B6C-60DD-9BAA-8A62FBDF66C5}"/>
              </a:ext>
            </a:extLst>
          </p:cNvPr>
          <p:cNvSpPr/>
          <p:nvPr/>
        </p:nvSpPr>
        <p:spPr>
          <a:xfrm>
            <a:off x="939878" y="2485658"/>
            <a:ext cx="262220" cy="246136"/>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s-CO"/>
          </a:p>
        </p:txBody>
      </p:sp>
      <p:sp>
        <p:nvSpPr>
          <p:cNvPr id="27" name="Elipse 26">
            <a:extLst>
              <a:ext uri="{FF2B5EF4-FFF2-40B4-BE49-F238E27FC236}">
                <a16:creationId xmlns:a16="http://schemas.microsoft.com/office/drawing/2014/main" id="{8A8F8757-5BA5-4B81-2434-3CC4A4B73078}"/>
              </a:ext>
            </a:extLst>
          </p:cNvPr>
          <p:cNvSpPr/>
          <p:nvPr/>
        </p:nvSpPr>
        <p:spPr>
          <a:xfrm>
            <a:off x="2546285" y="2495437"/>
            <a:ext cx="262220" cy="246136"/>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s-CO"/>
          </a:p>
        </p:txBody>
      </p:sp>
      <p:sp>
        <p:nvSpPr>
          <p:cNvPr id="28" name="Elipse 27">
            <a:extLst>
              <a:ext uri="{FF2B5EF4-FFF2-40B4-BE49-F238E27FC236}">
                <a16:creationId xmlns:a16="http://schemas.microsoft.com/office/drawing/2014/main" id="{909554F2-985C-EF3E-2D2D-1ECF8349375D}"/>
              </a:ext>
            </a:extLst>
          </p:cNvPr>
          <p:cNvSpPr/>
          <p:nvPr/>
        </p:nvSpPr>
        <p:spPr>
          <a:xfrm>
            <a:off x="1729041" y="2495437"/>
            <a:ext cx="262220" cy="246136"/>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s-CO"/>
          </a:p>
        </p:txBody>
      </p:sp>
      <p:sp>
        <p:nvSpPr>
          <p:cNvPr id="29" name="Elipse 28">
            <a:extLst>
              <a:ext uri="{FF2B5EF4-FFF2-40B4-BE49-F238E27FC236}">
                <a16:creationId xmlns:a16="http://schemas.microsoft.com/office/drawing/2014/main" id="{83566DEB-BE6D-CB09-EE68-0D004AEE1572}"/>
              </a:ext>
            </a:extLst>
          </p:cNvPr>
          <p:cNvSpPr/>
          <p:nvPr/>
        </p:nvSpPr>
        <p:spPr>
          <a:xfrm>
            <a:off x="3274997" y="2485459"/>
            <a:ext cx="262220" cy="246136"/>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s-CO"/>
          </a:p>
        </p:txBody>
      </p:sp>
      <p:sp>
        <p:nvSpPr>
          <p:cNvPr id="30" name="Elipse 29">
            <a:extLst>
              <a:ext uri="{FF2B5EF4-FFF2-40B4-BE49-F238E27FC236}">
                <a16:creationId xmlns:a16="http://schemas.microsoft.com/office/drawing/2014/main" id="{3C416BFE-1EA4-4141-2FC6-1C411F111384}"/>
              </a:ext>
            </a:extLst>
          </p:cNvPr>
          <p:cNvSpPr/>
          <p:nvPr/>
        </p:nvSpPr>
        <p:spPr>
          <a:xfrm>
            <a:off x="3914469" y="2485459"/>
            <a:ext cx="262220" cy="246136"/>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s-CO"/>
          </a:p>
        </p:txBody>
      </p:sp>
      <p:sp>
        <p:nvSpPr>
          <p:cNvPr id="31" name="Elipse 30">
            <a:extLst>
              <a:ext uri="{FF2B5EF4-FFF2-40B4-BE49-F238E27FC236}">
                <a16:creationId xmlns:a16="http://schemas.microsoft.com/office/drawing/2014/main" id="{99F60EBE-5535-7754-6CE9-18E2AD7CC69E}"/>
              </a:ext>
            </a:extLst>
          </p:cNvPr>
          <p:cNvSpPr/>
          <p:nvPr/>
        </p:nvSpPr>
        <p:spPr>
          <a:xfrm>
            <a:off x="4750294" y="2476754"/>
            <a:ext cx="262220" cy="246136"/>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s-CO"/>
          </a:p>
        </p:txBody>
      </p:sp>
      <p:sp>
        <p:nvSpPr>
          <p:cNvPr id="32" name="Elipse 31">
            <a:extLst>
              <a:ext uri="{FF2B5EF4-FFF2-40B4-BE49-F238E27FC236}">
                <a16:creationId xmlns:a16="http://schemas.microsoft.com/office/drawing/2014/main" id="{E8E82336-41AF-0D04-51B1-5E106B5242FE}"/>
              </a:ext>
            </a:extLst>
          </p:cNvPr>
          <p:cNvSpPr/>
          <p:nvPr/>
        </p:nvSpPr>
        <p:spPr>
          <a:xfrm>
            <a:off x="5510573" y="2476754"/>
            <a:ext cx="262220" cy="246136"/>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s-CO"/>
          </a:p>
        </p:txBody>
      </p:sp>
      <p:sp>
        <p:nvSpPr>
          <p:cNvPr id="33" name="Elipse 32">
            <a:extLst>
              <a:ext uri="{FF2B5EF4-FFF2-40B4-BE49-F238E27FC236}">
                <a16:creationId xmlns:a16="http://schemas.microsoft.com/office/drawing/2014/main" id="{D3927F07-A71B-61BB-C900-C51BD4FDB223}"/>
              </a:ext>
            </a:extLst>
          </p:cNvPr>
          <p:cNvSpPr/>
          <p:nvPr/>
        </p:nvSpPr>
        <p:spPr>
          <a:xfrm>
            <a:off x="6215627" y="2473336"/>
            <a:ext cx="262220" cy="246136"/>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s-CO"/>
          </a:p>
        </p:txBody>
      </p:sp>
      <p:sp>
        <p:nvSpPr>
          <p:cNvPr id="34" name="Elipse 33">
            <a:extLst>
              <a:ext uri="{FF2B5EF4-FFF2-40B4-BE49-F238E27FC236}">
                <a16:creationId xmlns:a16="http://schemas.microsoft.com/office/drawing/2014/main" id="{8E91BC63-10FD-48EC-EF38-CD4A6025A720}"/>
              </a:ext>
            </a:extLst>
          </p:cNvPr>
          <p:cNvSpPr/>
          <p:nvPr/>
        </p:nvSpPr>
        <p:spPr>
          <a:xfrm>
            <a:off x="6992421" y="2487944"/>
            <a:ext cx="262220" cy="246136"/>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s-CO"/>
          </a:p>
        </p:txBody>
      </p:sp>
      <p:sp>
        <p:nvSpPr>
          <p:cNvPr id="35" name="Elipse 34">
            <a:extLst>
              <a:ext uri="{FF2B5EF4-FFF2-40B4-BE49-F238E27FC236}">
                <a16:creationId xmlns:a16="http://schemas.microsoft.com/office/drawing/2014/main" id="{93EC20DD-A781-5559-6BBC-3A8969BE0341}"/>
              </a:ext>
            </a:extLst>
          </p:cNvPr>
          <p:cNvSpPr/>
          <p:nvPr/>
        </p:nvSpPr>
        <p:spPr>
          <a:xfrm>
            <a:off x="7631893" y="2472415"/>
            <a:ext cx="262220" cy="246136"/>
          </a:xfrm>
          <a:prstGeom prst="ellips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s-CO"/>
          </a:p>
        </p:txBody>
      </p:sp>
      <p:cxnSp>
        <p:nvCxnSpPr>
          <p:cNvPr id="37" name="Conector recto 36">
            <a:extLst>
              <a:ext uri="{FF2B5EF4-FFF2-40B4-BE49-F238E27FC236}">
                <a16:creationId xmlns:a16="http://schemas.microsoft.com/office/drawing/2014/main" id="{92288DF1-8DCF-6477-0433-6D885F84B0BA}"/>
              </a:ext>
            </a:extLst>
          </p:cNvPr>
          <p:cNvCxnSpPr/>
          <p:nvPr/>
        </p:nvCxnSpPr>
        <p:spPr>
          <a:xfrm>
            <a:off x="3701219" y="2884755"/>
            <a:ext cx="0" cy="344521"/>
          </a:xfrm>
          <a:prstGeom prst="line">
            <a:avLst/>
          </a:prstGeom>
        </p:spPr>
        <p:style>
          <a:lnRef idx="3">
            <a:schemeClr val="dk1"/>
          </a:lnRef>
          <a:fillRef idx="0">
            <a:schemeClr val="dk1"/>
          </a:fillRef>
          <a:effectRef idx="2">
            <a:schemeClr val="dk1"/>
          </a:effectRef>
          <a:fontRef idx="minor">
            <a:schemeClr val="tx1"/>
          </a:fontRef>
        </p:style>
      </p:cxnSp>
      <p:cxnSp>
        <p:nvCxnSpPr>
          <p:cNvPr id="38" name="Conector recto 37">
            <a:extLst>
              <a:ext uri="{FF2B5EF4-FFF2-40B4-BE49-F238E27FC236}">
                <a16:creationId xmlns:a16="http://schemas.microsoft.com/office/drawing/2014/main" id="{677B394A-5119-F49A-2818-4AD043B3EF27}"/>
              </a:ext>
            </a:extLst>
          </p:cNvPr>
          <p:cNvCxnSpPr/>
          <p:nvPr/>
        </p:nvCxnSpPr>
        <p:spPr>
          <a:xfrm>
            <a:off x="4924618" y="2993984"/>
            <a:ext cx="13123" cy="1021136"/>
          </a:xfrm>
          <a:prstGeom prst="line">
            <a:avLst/>
          </a:prstGeom>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253420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a16="http://schemas.microsoft.com/office/drawing/2014/main" id="{0D2C864F-B803-6DE0-1434-C83636064A9F}"/>
              </a:ext>
            </a:extLst>
          </p:cNvPr>
          <p:cNvSpPr>
            <a:spLocks noGrp="1"/>
          </p:cNvSpPr>
          <p:nvPr>
            <p:ph type="body" idx="1"/>
          </p:nvPr>
        </p:nvSpPr>
        <p:spPr>
          <a:xfrm>
            <a:off x="1948442" y="1556657"/>
            <a:ext cx="1251347" cy="1827744"/>
          </a:xfrm>
        </p:spPr>
        <p:txBody>
          <a:bodyPr/>
          <a:lstStyle/>
          <a:p>
            <a:r>
              <a:rPr lang="es-ES" dirty="0">
                <a:solidFill>
                  <a:schemeClr val="bg1"/>
                </a:solidFill>
              </a:rPr>
              <a:t>1</a:t>
            </a:r>
            <a:endParaRPr lang="es-CO" dirty="0">
              <a:solidFill>
                <a:schemeClr val="bg1"/>
              </a:solidFill>
            </a:endParaRPr>
          </a:p>
        </p:txBody>
      </p:sp>
      <p:sp>
        <p:nvSpPr>
          <p:cNvPr id="3" name="Título 2">
            <a:extLst>
              <a:ext uri="{FF2B5EF4-FFF2-40B4-BE49-F238E27FC236}">
                <a16:creationId xmlns:a16="http://schemas.microsoft.com/office/drawing/2014/main" id="{B9E899CA-EC92-1232-6A2E-ABB549AE59FD}"/>
              </a:ext>
            </a:extLst>
          </p:cNvPr>
          <p:cNvSpPr>
            <a:spLocks noGrp="1"/>
          </p:cNvSpPr>
          <p:nvPr>
            <p:ph type="title"/>
          </p:nvPr>
        </p:nvSpPr>
        <p:spPr/>
        <p:txBody>
          <a:bodyPr/>
          <a:lstStyle/>
          <a:p>
            <a:r>
              <a:rPr lang="es-ES" dirty="0"/>
              <a:t>Comportamiento epidemiológico de la mortalidad en la infancia</a:t>
            </a:r>
            <a:endParaRPr lang="es-CO" dirty="0"/>
          </a:p>
        </p:txBody>
      </p:sp>
    </p:spTree>
    <p:extLst>
      <p:ext uri="{BB962C8B-B14F-4D97-AF65-F5344CB8AC3E}">
        <p14:creationId xmlns:p14="http://schemas.microsoft.com/office/powerpoint/2010/main" val="2105026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D035D98-23AD-4D11-A578-855F665C145A}"/>
              </a:ext>
            </a:extLst>
          </p:cNvPr>
          <p:cNvSpPr>
            <a:spLocks noGrp="1"/>
          </p:cNvSpPr>
          <p:nvPr>
            <p:ph type="title" idx="4294967295"/>
          </p:nvPr>
        </p:nvSpPr>
        <p:spPr>
          <a:xfrm>
            <a:off x="0" y="298450"/>
            <a:ext cx="6950075" cy="935038"/>
          </a:xfrm>
        </p:spPr>
        <p:txBody>
          <a:bodyPr/>
          <a:lstStyle/>
          <a:p>
            <a:pPr algn="ctr"/>
            <a:r>
              <a:rPr lang="es-MX" sz="2400" dirty="0">
                <a:solidFill>
                  <a:srgbClr val="145768"/>
                </a:solidFill>
                <a:highlight>
                  <a:srgbClr val="FFFFFF"/>
                </a:highlight>
                <a:latin typeface="Verdana" panose="020B0604030504040204" pitchFamily="34" charset="0"/>
                <a:ea typeface="Verdana" panose="020B0604030504040204" pitchFamily="34" charset="0"/>
                <a:cs typeface="Aldhabi" panose="020B0604020202020204" pitchFamily="2" charset="-78"/>
              </a:rPr>
              <a:t>VIGILANCIA DE LOS DEFECTOS CONGENITOS PRIORIZADOS     </a:t>
            </a:r>
            <a:endParaRPr lang="es-CO" sz="2400" dirty="0">
              <a:solidFill>
                <a:srgbClr val="145768"/>
              </a:solidFill>
              <a:highlight>
                <a:srgbClr val="FFFFFF"/>
              </a:highlight>
              <a:latin typeface="Verdana" panose="020B0604030504040204" pitchFamily="34" charset="0"/>
              <a:ea typeface="Verdana" panose="020B0604030504040204" pitchFamily="34" charset="0"/>
              <a:cs typeface="Aldhabi" panose="020B0604020202020204" pitchFamily="2" charset="-78"/>
            </a:endParaRPr>
          </a:p>
        </p:txBody>
      </p:sp>
      <p:graphicFrame>
        <p:nvGraphicFramePr>
          <p:cNvPr id="8" name="Diagrama 7">
            <a:extLst>
              <a:ext uri="{FF2B5EF4-FFF2-40B4-BE49-F238E27FC236}">
                <a16:creationId xmlns:a16="http://schemas.microsoft.com/office/drawing/2014/main" id="{FCEF70CA-8047-4352-A74B-F96EDE2DF6A1}"/>
              </a:ext>
            </a:extLst>
          </p:cNvPr>
          <p:cNvGraphicFramePr/>
          <p:nvPr/>
        </p:nvGraphicFramePr>
        <p:xfrm>
          <a:off x="374573" y="946440"/>
          <a:ext cx="8086381" cy="38982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2562697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9860186-B43A-B62E-7955-18B36BD87EE7}"/>
              </a:ext>
            </a:extLst>
          </p:cNvPr>
          <p:cNvSpPr>
            <a:spLocks noGrp="1"/>
          </p:cNvSpPr>
          <p:nvPr>
            <p:ph type="title" idx="4294967295"/>
          </p:nvPr>
        </p:nvSpPr>
        <p:spPr>
          <a:xfrm>
            <a:off x="3512820" y="159385"/>
            <a:ext cx="2118360" cy="406400"/>
          </a:xfrm>
        </p:spPr>
        <p:txBody>
          <a:bodyPr/>
          <a:lstStyle/>
          <a:p>
            <a:r>
              <a:rPr lang="es-ES" dirty="0"/>
              <a:t>SEGUIMIENTO</a:t>
            </a:r>
            <a:endParaRPr lang="es-CO" dirty="0"/>
          </a:p>
        </p:txBody>
      </p:sp>
      <p:pic>
        <p:nvPicPr>
          <p:cNvPr id="5" name="Imagen 4">
            <a:extLst>
              <a:ext uri="{FF2B5EF4-FFF2-40B4-BE49-F238E27FC236}">
                <a16:creationId xmlns:a16="http://schemas.microsoft.com/office/drawing/2014/main" id="{B89FF43F-ABD2-A188-BD18-ABF10480AFFC}"/>
              </a:ext>
            </a:extLst>
          </p:cNvPr>
          <p:cNvPicPr>
            <a:picLocks noChangeAspect="1"/>
          </p:cNvPicPr>
          <p:nvPr/>
        </p:nvPicPr>
        <p:blipFill>
          <a:blip r:embed="rId2"/>
          <a:stretch>
            <a:fillRect/>
          </a:stretch>
        </p:blipFill>
        <p:spPr>
          <a:xfrm>
            <a:off x="510540" y="689538"/>
            <a:ext cx="8122920" cy="4019622"/>
          </a:xfrm>
          <a:prstGeom prst="rect">
            <a:avLst/>
          </a:prstGeom>
          <a:ln>
            <a:solidFill>
              <a:schemeClr val="tx1"/>
            </a:solidFill>
          </a:ln>
        </p:spPr>
      </p:pic>
    </p:spTree>
    <p:extLst>
      <p:ext uri="{BB962C8B-B14F-4D97-AF65-F5344CB8AC3E}">
        <p14:creationId xmlns:p14="http://schemas.microsoft.com/office/powerpoint/2010/main" val="269600699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1636B8-3EB5-781A-491E-B69682E9E000}"/>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B1915B81-D127-CFE6-D6DC-6ECBF8AB08AE}"/>
              </a:ext>
            </a:extLst>
          </p:cNvPr>
          <p:cNvSpPr>
            <a:spLocks noGrp="1"/>
          </p:cNvSpPr>
          <p:nvPr>
            <p:ph type="title" idx="4294967295"/>
          </p:nvPr>
        </p:nvSpPr>
        <p:spPr>
          <a:xfrm>
            <a:off x="3154680" y="288925"/>
            <a:ext cx="2346960" cy="406400"/>
          </a:xfrm>
        </p:spPr>
        <p:txBody>
          <a:bodyPr/>
          <a:lstStyle/>
          <a:p>
            <a:r>
              <a:rPr lang="es-ES" dirty="0"/>
              <a:t>SEGUIMIENTO</a:t>
            </a:r>
            <a:endParaRPr lang="es-CO" dirty="0"/>
          </a:p>
        </p:txBody>
      </p:sp>
      <p:pic>
        <p:nvPicPr>
          <p:cNvPr id="4" name="Imagen 3">
            <a:extLst>
              <a:ext uri="{FF2B5EF4-FFF2-40B4-BE49-F238E27FC236}">
                <a16:creationId xmlns:a16="http://schemas.microsoft.com/office/drawing/2014/main" id="{B1544EFD-8733-7632-F281-D6FF1E7B0906}"/>
              </a:ext>
            </a:extLst>
          </p:cNvPr>
          <p:cNvPicPr>
            <a:picLocks noChangeAspect="1"/>
          </p:cNvPicPr>
          <p:nvPr/>
        </p:nvPicPr>
        <p:blipFill>
          <a:blip r:embed="rId2"/>
          <a:stretch>
            <a:fillRect/>
          </a:stretch>
        </p:blipFill>
        <p:spPr>
          <a:xfrm>
            <a:off x="1762125" y="814387"/>
            <a:ext cx="5619750" cy="3514725"/>
          </a:xfrm>
          <a:prstGeom prst="rect">
            <a:avLst/>
          </a:prstGeom>
          <a:ln>
            <a:solidFill>
              <a:schemeClr val="tx1"/>
            </a:solidFill>
          </a:ln>
        </p:spPr>
      </p:pic>
    </p:spTree>
    <p:extLst>
      <p:ext uri="{BB962C8B-B14F-4D97-AF65-F5344CB8AC3E}">
        <p14:creationId xmlns:p14="http://schemas.microsoft.com/office/powerpoint/2010/main" val="364092256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B06F5D-32BB-56D1-31B8-533BC3719B25}"/>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4CEF5809-C5EA-2B8C-B5E6-3A93DD8005F6}"/>
              </a:ext>
            </a:extLst>
          </p:cNvPr>
          <p:cNvSpPr>
            <a:spLocks noGrp="1"/>
          </p:cNvSpPr>
          <p:nvPr>
            <p:ph type="title" idx="4294967295"/>
          </p:nvPr>
        </p:nvSpPr>
        <p:spPr>
          <a:xfrm>
            <a:off x="3440430" y="186537"/>
            <a:ext cx="2263140" cy="406400"/>
          </a:xfrm>
        </p:spPr>
        <p:txBody>
          <a:bodyPr/>
          <a:lstStyle/>
          <a:p>
            <a:r>
              <a:rPr lang="es-ES" dirty="0"/>
              <a:t>SEGUIMIENTO</a:t>
            </a:r>
            <a:endParaRPr lang="es-CO" dirty="0"/>
          </a:p>
        </p:txBody>
      </p:sp>
      <p:pic>
        <p:nvPicPr>
          <p:cNvPr id="5" name="Imagen 4">
            <a:extLst>
              <a:ext uri="{FF2B5EF4-FFF2-40B4-BE49-F238E27FC236}">
                <a16:creationId xmlns:a16="http://schemas.microsoft.com/office/drawing/2014/main" id="{1A0D7065-857F-E9AE-806A-691BA1FB1C42}"/>
              </a:ext>
            </a:extLst>
          </p:cNvPr>
          <p:cNvPicPr>
            <a:picLocks noChangeAspect="1"/>
          </p:cNvPicPr>
          <p:nvPr/>
        </p:nvPicPr>
        <p:blipFill>
          <a:blip r:embed="rId2"/>
          <a:stretch>
            <a:fillRect/>
          </a:stretch>
        </p:blipFill>
        <p:spPr>
          <a:xfrm>
            <a:off x="937260" y="592938"/>
            <a:ext cx="7429500" cy="4160826"/>
          </a:xfrm>
          <a:prstGeom prst="rect">
            <a:avLst/>
          </a:prstGeom>
          <a:ln>
            <a:solidFill>
              <a:schemeClr val="tx1"/>
            </a:solidFill>
          </a:ln>
        </p:spPr>
      </p:pic>
    </p:spTree>
    <p:extLst>
      <p:ext uri="{BB962C8B-B14F-4D97-AF65-F5344CB8AC3E}">
        <p14:creationId xmlns:p14="http://schemas.microsoft.com/office/powerpoint/2010/main" val="21977027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22252E-1D47-CF1C-94CC-F0E61DD70C12}"/>
            </a:ext>
          </a:extLst>
        </p:cNvPr>
        <p:cNvGrpSpPr/>
        <p:nvPr/>
      </p:nvGrpSpPr>
      <p:grpSpPr>
        <a:xfrm>
          <a:off x="0" y="0"/>
          <a:ext cx="0" cy="0"/>
          <a:chOff x="0" y="0"/>
          <a:chExt cx="0" cy="0"/>
        </a:xfrm>
      </p:grpSpPr>
      <p:sp>
        <p:nvSpPr>
          <p:cNvPr id="2" name="Marcador de texto 1">
            <a:extLst>
              <a:ext uri="{FF2B5EF4-FFF2-40B4-BE49-F238E27FC236}">
                <a16:creationId xmlns:a16="http://schemas.microsoft.com/office/drawing/2014/main" id="{2B8CBFF2-91B6-0DD0-6337-7DDDA2077C94}"/>
              </a:ext>
            </a:extLst>
          </p:cNvPr>
          <p:cNvSpPr>
            <a:spLocks noGrp="1"/>
          </p:cNvSpPr>
          <p:nvPr>
            <p:ph type="body" idx="1"/>
          </p:nvPr>
        </p:nvSpPr>
        <p:spPr>
          <a:xfrm>
            <a:off x="1948442" y="1556657"/>
            <a:ext cx="1251347" cy="1827744"/>
          </a:xfrm>
        </p:spPr>
        <p:txBody>
          <a:bodyPr/>
          <a:lstStyle/>
          <a:p>
            <a:r>
              <a:rPr lang="es-ES" dirty="0">
                <a:solidFill>
                  <a:schemeClr val="bg1"/>
                </a:solidFill>
              </a:rPr>
              <a:t>5</a:t>
            </a:r>
            <a:endParaRPr lang="es-CO" dirty="0">
              <a:solidFill>
                <a:schemeClr val="bg1"/>
              </a:solidFill>
            </a:endParaRPr>
          </a:p>
        </p:txBody>
      </p:sp>
      <p:sp>
        <p:nvSpPr>
          <p:cNvPr id="3" name="Título 2">
            <a:extLst>
              <a:ext uri="{FF2B5EF4-FFF2-40B4-BE49-F238E27FC236}">
                <a16:creationId xmlns:a16="http://schemas.microsoft.com/office/drawing/2014/main" id="{BC126D37-80F1-1FB3-C837-FEEEAF675FE4}"/>
              </a:ext>
            </a:extLst>
          </p:cNvPr>
          <p:cNvSpPr>
            <a:spLocks noGrp="1"/>
          </p:cNvSpPr>
          <p:nvPr>
            <p:ph type="title"/>
          </p:nvPr>
        </p:nvSpPr>
        <p:spPr/>
        <p:txBody>
          <a:bodyPr/>
          <a:lstStyle/>
          <a:p>
            <a:r>
              <a:rPr lang="es-ES" dirty="0"/>
              <a:t>Herramientas digitales</a:t>
            </a:r>
            <a:endParaRPr lang="es-CO" dirty="0"/>
          </a:p>
        </p:txBody>
      </p:sp>
    </p:spTree>
    <p:extLst>
      <p:ext uri="{BB962C8B-B14F-4D97-AF65-F5344CB8AC3E}">
        <p14:creationId xmlns:p14="http://schemas.microsoft.com/office/powerpoint/2010/main" val="363935992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CF59C9E6-8E76-7FFA-E9D7-9C4319EE207F}"/>
              </a:ext>
            </a:extLst>
          </p:cNvPr>
          <p:cNvSpPr>
            <a:spLocks noGrp="1"/>
          </p:cNvSpPr>
          <p:nvPr>
            <p:ph type="title" idx="4294967295"/>
          </p:nvPr>
        </p:nvSpPr>
        <p:spPr>
          <a:xfrm>
            <a:off x="0" y="168275"/>
            <a:ext cx="7886700" cy="693738"/>
          </a:xfrm>
        </p:spPr>
        <p:txBody>
          <a:bodyPr/>
          <a:lstStyle/>
          <a:p>
            <a:pPr algn="ctr"/>
            <a:r>
              <a:rPr lang="es-CO" dirty="0"/>
              <a:t>ATLAS ECLAMC</a:t>
            </a:r>
          </a:p>
        </p:txBody>
      </p:sp>
      <p:pic>
        <p:nvPicPr>
          <p:cNvPr id="3" name="Imagen 2">
            <a:extLst>
              <a:ext uri="{FF2B5EF4-FFF2-40B4-BE49-F238E27FC236}">
                <a16:creationId xmlns:a16="http://schemas.microsoft.com/office/drawing/2014/main" id="{3DFF6479-46DA-6838-93DC-4315FF74B68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8650" y="1004048"/>
            <a:ext cx="6714248" cy="3469340"/>
          </a:xfrm>
          <a:prstGeom prst="rect">
            <a:avLst/>
          </a:prstGeom>
        </p:spPr>
      </p:pic>
    </p:spTree>
    <p:extLst>
      <p:ext uri="{BB962C8B-B14F-4D97-AF65-F5344CB8AC3E}">
        <p14:creationId xmlns:p14="http://schemas.microsoft.com/office/powerpoint/2010/main" val="36408361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CF59C9E6-8E76-7FFA-E9D7-9C4319EE207F}"/>
              </a:ext>
            </a:extLst>
          </p:cNvPr>
          <p:cNvSpPr>
            <a:spLocks noGrp="1"/>
          </p:cNvSpPr>
          <p:nvPr>
            <p:ph type="title" idx="4294967295"/>
          </p:nvPr>
        </p:nvSpPr>
        <p:spPr>
          <a:xfrm>
            <a:off x="0" y="168275"/>
            <a:ext cx="7886700" cy="693738"/>
          </a:xfrm>
        </p:spPr>
        <p:txBody>
          <a:bodyPr/>
          <a:lstStyle/>
          <a:p>
            <a:pPr algn="ctr"/>
            <a:r>
              <a:rPr lang="es-CO" dirty="0"/>
              <a:t>ATLAS ECLAMC</a:t>
            </a:r>
          </a:p>
        </p:txBody>
      </p:sp>
      <p:pic>
        <p:nvPicPr>
          <p:cNvPr id="5" name="Imagen 4">
            <a:extLst>
              <a:ext uri="{FF2B5EF4-FFF2-40B4-BE49-F238E27FC236}">
                <a16:creationId xmlns:a16="http://schemas.microsoft.com/office/drawing/2014/main" id="{6551463A-057E-C43D-65AA-8F87385C530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0331" y="1568823"/>
            <a:ext cx="4295516" cy="2297531"/>
          </a:xfrm>
          <a:prstGeom prst="rect">
            <a:avLst/>
          </a:prstGeom>
        </p:spPr>
      </p:pic>
      <p:pic>
        <p:nvPicPr>
          <p:cNvPr id="7" name="Imagen 6">
            <a:extLst>
              <a:ext uri="{FF2B5EF4-FFF2-40B4-BE49-F238E27FC236}">
                <a16:creationId xmlns:a16="http://schemas.microsoft.com/office/drawing/2014/main" id="{8BB24A6A-E557-1286-E9CB-01F1F43E9FF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78187" y="1714835"/>
            <a:ext cx="3971365" cy="2005506"/>
          </a:xfrm>
          <a:prstGeom prst="rect">
            <a:avLst/>
          </a:prstGeom>
        </p:spPr>
      </p:pic>
    </p:spTree>
    <p:extLst>
      <p:ext uri="{BB962C8B-B14F-4D97-AF65-F5344CB8AC3E}">
        <p14:creationId xmlns:p14="http://schemas.microsoft.com/office/powerpoint/2010/main" val="234574438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9205CF0-2257-4F27-E239-C6AF8E0DA117}"/>
              </a:ext>
            </a:extLst>
          </p:cNvPr>
          <p:cNvSpPr>
            <a:spLocks noGrp="1"/>
          </p:cNvSpPr>
          <p:nvPr>
            <p:ph type="title" idx="4294967295"/>
          </p:nvPr>
        </p:nvSpPr>
        <p:spPr>
          <a:xfrm>
            <a:off x="0" y="479425"/>
            <a:ext cx="7886700" cy="406400"/>
          </a:xfrm>
        </p:spPr>
        <p:txBody>
          <a:bodyPr/>
          <a:lstStyle/>
          <a:p>
            <a:r>
              <a:rPr lang="es-ES" dirty="0" err="1"/>
              <a:t>GeniApp</a:t>
            </a:r>
            <a:r>
              <a:rPr lang="es-ES" dirty="0"/>
              <a:t> (Android y iOS)</a:t>
            </a:r>
            <a:endParaRPr lang="es-CO" dirty="0"/>
          </a:p>
        </p:txBody>
      </p:sp>
      <p:pic>
        <p:nvPicPr>
          <p:cNvPr id="4" name="Imagen 3">
            <a:extLst>
              <a:ext uri="{FF2B5EF4-FFF2-40B4-BE49-F238E27FC236}">
                <a16:creationId xmlns:a16="http://schemas.microsoft.com/office/drawing/2014/main" id="{7DC0B048-C5F3-5CB3-3A7C-4F6BA42049E1}"/>
              </a:ext>
            </a:extLst>
          </p:cNvPr>
          <p:cNvPicPr>
            <a:picLocks noChangeAspect="1"/>
          </p:cNvPicPr>
          <p:nvPr/>
        </p:nvPicPr>
        <p:blipFill>
          <a:blip r:embed="rId2"/>
          <a:stretch>
            <a:fillRect/>
          </a:stretch>
        </p:blipFill>
        <p:spPr>
          <a:xfrm>
            <a:off x="523681" y="1334356"/>
            <a:ext cx="1774658" cy="3337129"/>
          </a:xfrm>
          <a:prstGeom prst="rect">
            <a:avLst/>
          </a:prstGeom>
        </p:spPr>
      </p:pic>
      <p:pic>
        <p:nvPicPr>
          <p:cNvPr id="6" name="Imagen 5">
            <a:extLst>
              <a:ext uri="{FF2B5EF4-FFF2-40B4-BE49-F238E27FC236}">
                <a16:creationId xmlns:a16="http://schemas.microsoft.com/office/drawing/2014/main" id="{2DBE58FE-2E5D-4315-51C5-066889E7BC87}"/>
              </a:ext>
            </a:extLst>
          </p:cNvPr>
          <p:cNvPicPr>
            <a:picLocks noChangeAspect="1"/>
          </p:cNvPicPr>
          <p:nvPr/>
        </p:nvPicPr>
        <p:blipFill>
          <a:blip r:embed="rId3"/>
          <a:stretch>
            <a:fillRect/>
          </a:stretch>
        </p:blipFill>
        <p:spPr>
          <a:xfrm>
            <a:off x="2746960" y="1492158"/>
            <a:ext cx="6275474" cy="3021525"/>
          </a:xfrm>
          <a:prstGeom prst="rect">
            <a:avLst/>
          </a:prstGeom>
        </p:spPr>
      </p:pic>
    </p:spTree>
    <p:extLst>
      <p:ext uri="{BB962C8B-B14F-4D97-AF65-F5344CB8AC3E}">
        <p14:creationId xmlns:p14="http://schemas.microsoft.com/office/powerpoint/2010/main" val="306284642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CF59C9E6-8E76-7FFA-E9D7-9C4319EE207F}"/>
              </a:ext>
            </a:extLst>
          </p:cNvPr>
          <p:cNvSpPr>
            <a:spLocks noGrp="1"/>
          </p:cNvSpPr>
          <p:nvPr>
            <p:ph type="title" idx="4294967295"/>
          </p:nvPr>
        </p:nvSpPr>
        <p:spPr>
          <a:xfrm>
            <a:off x="0" y="160338"/>
            <a:ext cx="7886700" cy="692150"/>
          </a:xfrm>
        </p:spPr>
        <p:txBody>
          <a:bodyPr/>
          <a:lstStyle/>
          <a:p>
            <a:pPr algn="ctr"/>
            <a:r>
              <a:rPr lang="es-CO" dirty="0" err="1"/>
              <a:t>GeniApp</a:t>
            </a:r>
            <a:endParaRPr lang="es-CO" dirty="0"/>
          </a:p>
        </p:txBody>
      </p:sp>
      <p:pic>
        <p:nvPicPr>
          <p:cNvPr id="3" name="Imagen 2">
            <a:extLst>
              <a:ext uri="{FF2B5EF4-FFF2-40B4-BE49-F238E27FC236}">
                <a16:creationId xmlns:a16="http://schemas.microsoft.com/office/drawing/2014/main" id="{41DCAA8E-C41B-6E46-BBC3-87D61CE52D26}"/>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85646" y="853179"/>
            <a:ext cx="1871528" cy="4050177"/>
          </a:xfrm>
          <a:prstGeom prst="rect">
            <a:avLst/>
          </a:prstGeom>
        </p:spPr>
      </p:pic>
      <p:sp>
        <p:nvSpPr>
          <p:cNvPr id="6" name="CuadroTexto 5">
            <a:extLst>
              <a:ext uri="{FF2B5EF4-FFF2-40B4-BE49-F238E27FC236}">
                <a16:creationId xmlns:a16="http://schemas.microsoft.com/office/drawing/2014/main" id="{F6672355-D6A0-4AB6-EF9A-D51F50D812D0}"/>
              </a:ext>
            </a:extLst>
          </p:cNvPr>
          <p:cNvSpPr txBox="1"/>
          <p:nvPr/>
        </p:nvSpPr>
        <p:spPr>
          <a:xfrm>
            <a:off x="1163798" y="1754882"/>
            <a:ext cx="3074917" cy="2246769"/>
          </a:xfrm>
          <a:prstGeom prst="rect">
            <a:avLst/>
          </a:prstGeom>
          <a:noFill/>
        </p:spPr>
        <p:txBody>
          <a:bodyPr wrap="square">
            <a:spAutoFit/>
          </a:bodyPr>
          <a:lstStyle/>
          <a:p>
            <a:r>
              <a:rPr lang="es-CO" sz="2000" dirty="0">
                <a:latin typeface="Calibri" panose="020F0502020204030204" pitchFamily="34" charset="0"/>
              </a:rPr>
              <a:t>-Aplicación móvil donde está el listado de enfermedades huérfanas del Ministerio de Salud</a:t>
            </a:r>
          </a:p>
          <a:p>
            <a:r>
              <a:rPr lang="es-CO" sz="2000" dirty="0">
                <a:latin typeface="Calibri" panose="020F0502020204030204" pitchFamily="34" charset="0"/>
              </a:rPr>
              <a:t>-Consulta rápida y fácil</a:t>
            </a:r>
          </a:p>
          <a:p>
            <a:r>
              <a:rPr lang="es-CO" sz="2000" dirty="0">
                <a:latin typeface="Calibri" panose="020F0502020204030204" pitchFamily="34" charset="0"/>
              </a:rPr>
              <a:t>-Búsqueda de pruebas auspiciadas</a:t>
            </a:r>
            <a:endParaRPr lang="es-CO" sz="2000" dirty="0"/>
          </a:p>
        </p:txBody>
      </p:sp>
    </p:spTree>
    <p:extLst>
      <p:ext uri="{BB962C8B-B14F-4D97-AF65-F5344CB8AC3E}">
        <p14:creationId xmlns:p14="http://schemas.microsoft.com/office/powerpoint/2010/main" val="169052130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1"/>
          <p:cNvSpPr>
            <a:spLocks noGrp="1"/>
          </p:cNvSpPr>
          <p:nvPr>
            <p:ph type="title" idx="4294967295"/>
          </p:nvPr>
        </p:nvSpPr>
        <p:spPr>
          <a:xfrm>
            <a:off x="0" y="2297113"/>
            <a:ext cx="8405813" cy="2595562"/>
          </a:xfrm>
        </p:spPr>
        <p:txBody>
          <a:bodyPr>
            <a:noAutofit/>
          </a:bodyPr>
          <a:lstStyle/>
          <a:p>
            <a:pPr algn="ctr"/>
            <a:br>
              <a:rPr lang="es-ES" sz="1350" b="1" dirty="0">
                <a:solidFill>
                  <a:srgbClr val="7030A0"/>
                </a:solidFill>
                <a:latin typeface="Century Gothic" panose="020B0502020202020204" pitchFamily="34" charset="0"/>
              </a:rPr>
            </a:br>
            <a:r>
              <a:rPr lang="es-ES" b="1" dirty="0">
                <a:solidFill>
                  <a:srgbClr val="7030A0"/>
                </a:solidFill>
                <a:latin typeface="Bree"/>
              </a:rPr>
              <a:t>Estrategia de Tamizaje Clínico para Enfermedades Raras Huérfanas</a:t>
            </a:r>
            <a:br>
              <a:rPr lang="es-ES" b="1" dirty="0">
                <a:solidFill>
                  <a:srgbClr val="7030A0"/>
                </a:solidFill>
                <a:latin typeface="Bree"/>
              </a:rPr>
            </a:br>
            <a:r>
              <a:rPr lang="es-ES" sz="1500" dirty="0">
                <a:solidFill>
                  <a:srgbClr val="7030A0"/>
                </a:solidFill>
                <a:latin typeface="Bree"/>
              </a:rPr>
              <a:t>Una creación de ACMGen</a:t>
            </a:r>
            <a:br>
              <a:rPr lang="es-ES" sz="3300" b="1" dirty="0">
                <a:solidFill>
                  <a:schemeClr val="accent1">
                    <a:lumMod val="75000"/>
                  </a:schemeClr>
                </a:solidFill>
                <a:latin typeface="Century Gothic" panose="020B0502020202020204" pitchFamily="34" charset="0"/>
              </a:rPr>
            </a:br>
            <a:br>
              <a:rPr lang="es-ES" sz="1050" b="1" dirty="0">
                <a:solidFill>
                  <a:schemeClr val="accent1">
                    <a:lumMod val="75000"/>
                  </a:schemeClr>
                </a:solidFill>
                <a:latin typeface="Century Gothic" panose="020B0502020202020204" pitchFamily="34" charset="0"/>
              </a:rPr>
            </a:br>
            <a:endParaRPr lang="es-CO" b="1" dirty="0">
              <a:solidFill>
                <a:schemeClr val="accent1">
                  <a:lumMod val="60000"/>
                  <a:lumOff val="40000"/>
                </a:schemeClr>
              </a:solidFill>
              <a:latin typeface="Century Gothic" panose="020B0502020202020204" pitchFamily="34" charset="0"/>
            </a:endParaRPr>
          </a:p>
        </p:txBody>
      </p:sp>
      <p:pic>
        <p:nvPicPr>
          <p:cNvPr id="4" name="Imagen 3"/>
          <p:cNvPicPr>
            <a:picLocks noChangeAspect="1"/>
          </p:cNvPicPr>
          <p:nvPr/>
        </p:nvPicPr>
        <p:blipFill>
          <a:blip r:embed="rId2"/>
          <a:stretch>
            <a:fillRect/>
          </a:stretch>
        </p:blipFill>
        <p:spPr>
          <a:xfrm>
            <a:off x="2847462" y="1085846"/>
            <a:ext cx="2997664" cy="1562058"/>
          </a:xfrm>
          <a:prstGeom prst="rect">
            <a:avLst/>
          </a:prstGeom>
        </p:spPr>
      </p:pic>
      <p:sp>
        <p:nvSpPr>
          <p:cNvPr id="6" name="Rectángulo 5"/>
          <p:cNvSpPr/>
          <p:nvPr/>
        </p:nvSpPr>
        <p:spPr>
          <a:xfrm>
            <a:off x="3058147" y="4344034"/>
            <a:ext cx="1802096" cy="248209"/>
          </a:xfrm>
          <a:prstGeom prst="rect">
            <a:avLst/>
          </a:prstGeom>
        </p:spPr>
        <p:txBody>
          <a:bodyPr wrap="none">
            <a:spAutoFit/>
          </a:bodyPr>
          <a:lstStyle/>
          <a:p>
            <a:r>
              <a:rPr lang="es-CO" sz="1013" dirty="0">
                <a:solidFill>
                  <a:srgbClr val="7030A0"/>
                </a:solidFill>
                <a:latin typeface="Bree"/>
              </a:rPr>
              <a:t>www.diagnosis-dra-ofelia.com</a:t>
            </a:r>
          </a:p>
        </p:txBody>
      </p:sp>
      <p:pic>
        <p:nvPicPr>
          <p:cNvPr id="3" name="Imagen 2">
            <a:extLst>
              <a:ext uri="{FF2B5EF4-FFF2-40B4-BE49-F238E27FC236}">
                <a16:creationId xmlns:a16="http://schemas.microsoft.com/office/drawing/2014/main" id="{1E1C5427-90A8-A5BA-382C-916635CEAAF5}"/>
              </a:ext>
            </a:extLst>
          </p:cNvPr>
          <p:cNvPicPr>
            <a:picLocks noChangeAspect="1"/>
          </p:cNvPicPr>
          <p:nvPr/>
        </p:nvPicPr>
        <p:blipFill>
          <a:blip r:embed="rId3"/>
          <a:stretch>
            <a:fillRect/>
          </a:stretch>
        </p:blipFill>
        <p:spPr>
          <a:xfrm>
            <a:off x="4572000" y="49379"/>
            <a:ext cx="4485158" cy="735896"/>
          </a:xfrm>
          <a:prstGeom prst="rect">
            <a:avLst/>
          </a:prstGeom>
        </p:spPr>
      </p:pic>
    </p:spTree>
    <p:extLst>
      <p:ext uri="{BB962C8B-B14F-4D97-AF65-F5344CB8AC3E}">
        <p14:creationId xmlns:p14="http://schemas.microsoft.com/office/powerpoint/2010/main" val="23425211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esquinas redondeadas 4">
            <a:extLst>
              <a:ext uri="{FF2B5EF4-FFF2-40B4-BE49-F238E27FC236}">
                <a16:creationId xmlns:a16="http://schemas.microsoft.com/office/drawing/2014/main" id="{77F2F0C6-A3BF-9A4C-AD1E-1CBBA009D196}"/>
              </a:ext>
            </a:extLst>
          </p:cNvPr>
          <p:cNvSpPr/>
          <p:nvPr/>
        </p:nvSpPr>
        <p:spPr>
          <a:xfrm>
            <a:off x="2187510" y="776719"/>
            <a:ext cx="5048345" cy="383492"/>
          </a:xfrm>
          <a:prstGeom prst="roundRect">
            <a:avLst/>
          </a:prstGeom>
          <a:noFill/>
          <a:ln>
            <a:noFill/>
          </a:ln>
        </p:spPr>
        <p:style>
          <a:lnRef idx="0">
            <a:scrgbClr r="0" g="0" b="0"/>
          </a:lnRef>
          <a:fillRef idx="0">
            <a:scrgbClr r="0" g="0" b="0"/>
          </a:fillRef>
          <a:effectRef idx="0">
            <a:scrgbClr r="0" g="0" b="0"/>
          </a:effectRef>
          <a:fontRef idx="minor">
            <a:schemeClr val="accent1"/>
          </a:fontRef>
        </p:style>
        <p:txBody>
          <a:bodyPr rtlCol="0" anchor="ctr"/>
          <a:lstStyle/>
          <a:p>
            <a:pPr algn="ctr"/>
            <a:r>
              <a:rPr lang="es-MX" sz="1800" b="1" dirty="0"/>
              <a:t>Proyecto 8141: Gobernanza, gobernabilidad para la salud publica </a:t>
            </a:r>
            <a:endParaRPr lang="es-CO" sz="1800" b="1" dirty="0"/>
          </a:p>
        </p:txBody>
      </p:sp>
      <p:graphicFrame>
        <p:nvGraphicFramePr>
          <p:cNvPr id="6" name="Diagrama 5">
            <a:extLst>
              <a:ext uri="{FF2B5EF4-FFF2-40B4-BE49-F238E27FC236}">
                <a16:creationId xmlns:a16="http://schemas.microsoft.com/office/drawing/2014/main" id="{095F46C6-B2E2-4281-8AEF-5BDD7DB63E14}"/>
              </a:ext>
            </a:extLst>
          </p:cNvPr>
          <p:cNvGraphicFramePr/>
          <p:nvPr>
            <p:extLst>
              <p:ext uri="{D42A27DB-BD31-4B8C-83A1-F6EECF244321}">
                <p14:modId xmlns:p14="http://schemas.microsoft.com/office/powerpoint/2010/main" val="1143219336"/>
              </p:ext>
            </p:extLst>
          </p:nvPr>
        </p:nvGraphicFramePr>
        <p:xfrm>
          <a:off x="968467" y="1957710"/>
          <a:ext cx="7497545" cy="19087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6946566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a:extLst>
              <a:ext uri="{FF2B5EF4-FFF2-40B4-BE49-F238E27FC236}">
                <a16:creationId xmlns:a16="http://schemas.microsoft.com/office/drawing/2014/main" id="{18BB9BDE-996A-F747-4417-56AA5852A00C}"/>
              </a:ext>
            </a:extLst>
          </p:cNvPr>
          <p:cNvSpPr txBox="1">
            <a:spLocks/>
          </p:cNvSpPr>
          <p:nvPr/>
        </p:nvSpPr>
        <p:spPr>
          <a:xfrm>
            <a:off x="152805" y="752389"/>
            <a:ext cx="8405562" cy="62659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S" sz="3300" b="1" dirty="0" err="1">
                <a:solidFill>
                  <a:srgbClr val="7030A0"/>
                </a:solidFill>
                <a:latin typeface="Bree"/>
              </a:rPr>
              <a:t>ChatBot</a:t>
            </a:r>
            <a:endParaRPr lang="es-CO" sz="3300" b="1" dirty="0">
              <a:solidFill>
                <a:srgbClr val="7030A0"/>
              </a:solidFill>
              <a:latin typeface="Bree"/>
            </a:endParaRPr>
          </a:p>
        </p:txBody>
      </p:sp>
      <p:pic>
        <p:nvPicPr>
          <p:cNvPr id="5" name="Imagen 4"/>
          <p:cNvPicPr>
            <a:picLocks noChangeAspect="1"/>
          </p:cNvPicPr>
          <p:nvPr/>
        </p:nvPicPr>
        <p:blipFill rotWithShape="1">
          <a:blip r:embed="rId2"/>
          <a:srcRect l="17851" t="2040" r="16921" b="1616"/>
          <a:stretch/>
        </p:blipFill>
        <p:spPr>
          <a:xfrm rot="21323278">
            <a:off x="3384916" y="1738556"/>
            <a:ext cx="1941341" cy="3097951"/>
          </a:xfrm>
          <a:prstGeom prst="rect">
            <a:avLst/>
          </a:prstGeom>
        </p:spPr>
      </p:pic>
      <p:pic>
        <p:nvPicPr>
          <p:cNvPr id="6" name="Imagen 5"/>
          <p:cNvPicPr>
            <a:picLocks noChangeAspect="1"/>
          </p:cNvPicPr>
          <p:nvPr/>
        </p:nvPicPr>
        <p:blipFill rotWithShape="1">
          <a:blip r:embed="rId3"/>
          <a:srcRect t="11918"/>
          <a:stretch/>
        </p:blipFill>
        <p:spPr>
          <a:xfrm>
            <a:off x="5551993" y="1399089"/>
            <a:ext cx="1777655" cy="738462"/>
          </a:xfrm>
          <a:prstGeom prst="roundRect">
            <a:avLst/>
          </a:prstGeom>
        </p:spPr>
      </p:pic>
      <p:sp>
        <p:nvSpPr>
          <p:cNvPr id="7" name="Marcador de contenido 2">
            <a:extLst>
              <a:ext uri="{FF2B5EF4-FFF2-40B4-BE49-F238E27FC236}">
                <a16:creationId xmlns:a16="http://schemas.microsoft.com/office/drawing/2014/main" id="{A5021979-3473-356D-7B9F-555F191FDD42}"/>
              </a:ext>
            </a:extLst>
          </p:cNvPr>
          <p:cNvSpPr txBox="1">
            <a:spLocks/>
          </p:cNvSpPr>
          <p:nvPr/>
        </p:nvSpPr>
        <p:spPr>
          <a:xfrm rot="16200000">
            <a:off x="1809432" y="1323600"/>
            <a:ext cx="668894" cy="1776641"/>
          </a:xfrm>
          <a:prstGeom prst="wedgeRoundRectCallout">
            <a:avLst/>
          </a:prstGeom>
          <a:solidFill>
            <a:srgbClr val="FFC000">
              <a:alpha val="68000"/>
            </a:srgbClr>
          </a:solidFill>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endParaRPr lang="es-CO" sz="2100" dirty="0">
              <a:solidFill>
                <a:srgbClr val="930B59"/>
              </a:solidFill>
              <a:ea typeface="Microsoft YaHei UI" panose="020B0503020204020204" pitchFamily="34" charset="-122"/>
              <a:cs typeface="Arial" panose="020B0604020202020204" pitchFamily="34" charset="0"/>
            </a:endParaRPr>
          </a:p>
        </p:txBody>
      </p:sp>
      <p:sp>
        <p:nvSpPr>
          <p:cNvPr id="8" name="Marcador de contenido 2">
            <a:extLst>
              <a:ext uri="{FF2B5EF4-FFF2-40B4-BE49-F238E27FC236}">
                <a16:creationId xmlns:a16="http://schemas.microsoft.com/office/drawing/2014/main" id="{915B9DC1-87BA-FBE9-F6EE-00DCCEC87992}"/>
              </a:ext>
            </a:extLst>
          </p:cNvPr>
          <p:cNvSpPr txBox="1">
            <a:spLocks/>
          </p:cNvSpPr>
          <p:nvPr/>
        </p:nvSpPr>
        <p:spPr>
          <a:xfrm rot="16200000">
            <a:off x="1870757" y="2986883"/>
            <a:ext cx="542082" cy="1780799"/>
          </a:xfrm>
          <a:prstGeom prst="wedgeRoundRectCallout">
            <a:avLst/>
          </a:prstGeom>
          <a:solidFill>
            <a:schemeClr val="accent5">
              <a:lumMod val="60000"/>
              <a:lumOff val="40000"/>
              <a:alpha val="68000"/>
            </a:schemeClr>
          </a:solidFill>
          <a:ln>
            <a:noFill/>
          </a:ln>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endParaRPr lang="es-CO" sz="2100" dirty="0">
              <a:solidFill>
                <a:srgbClr val="930B59"/>
              </a:solidFill>
              <a:ea typeface="Microsoft YaHei UI" panose="020B0503020204020204" pitchFamily="34" charset="-122"/>
              <a:cs typeface="Arial" panose="020B0604020202020204" pitchFamily="34" charset="0"/>
            </a:endParaRPr>
          </a:p>
        </p:txBody>
      </p:sp>
      <p:sp>
        <p:nvSpPr>
          <p:cNvPr id="9" name="Marcador de contenido 2">
            <a:extLst>
              <a:ext uri="{FF2B5EF4-FFF2-40B4-BE49-F238E27FC236}">
                <a16:creationId xmlns:a16="http://schemas.microsoft.com/office/drawing/2014/main" id="{2C76E772-020A-C836-7280-9F104B59816C}"/>
              </a:ext>
            </a:extLst>
          </p:cNvPr>
          <p:cNvSpPr txBox="1">
            <a:spLocks/>
          </p:cNvSpPr>
          <p:nvPr/>
        </p:nvSpPr>
        <p:spPr>
          <a:xfrm rot="5400000">
            <a:off x="6471572" y="1879192"/>
            <a:ext cx="1188413" cy="2522765"/>
          </a:xfrm>
          <a:prstGeom prst="wedgeRoundRectCallout">
            <a:avLst/>
          </a:prstGeom>
          <a:solidFill>
            <a:schemeClr val="accent5">
              <a:lumMod val="40000"/>
              <a:lumOff val="60000"/>
              <a:alpha val="68000"/>
            </a:schemeClr>
          </a:solidFill>
          <a:ln>
            <a:noFill/>
          </a:ln>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endParaRPr lang="es-CO" sz="2100" dirty="0">
              <a:solidFill>
                <a:srgbClr val="930B59"/>
              </a:solidFill>
              <a:ea typeface="Microsoft YaHei UI" panose="020B0503020204020204" pitchFamily="34" charset="-122"/>
              <a:cs typeface="Arial" panose="020B0604020202020204" pitchFamily="34" charset="0"/>
            </a:endParaRPr>
          </a:p>
        </p:txBody>
      </p:sp>
      <p:sp>
        <p:nvSpPr>
          <p:cNvPr id="10" name="Rectángulo 9"/>
          <p:cNvSpPr/>
          <p:nvPr/>
        </p:nvSpPr>
        <p:spPr>
          <a:xfrm>
            <a:off x="5908431" y="2586577"/>
            <a:ext cx="2418730" cy="559961"/>
          </a:xfrm>
          <a:prstGeom prst="rect">
            <a:avLst/>
          </a:prstGeom>
        </p:spPr>
        <p:txBody>
          <a:bodyPr wrap="square">
            <a:spAutoFit/>
          </a:bodyPr>
          <a:lstStyle/>
          <a:p>
            <a:r>
              <a:rPr lang="es-CO" sz="1013" b="1" dirty="0">
                <a:latin typeface="Bree"/>
              </a:rPr>
              <a:t>Algoritmo formulado por genetistas generativo y entrenado </a:t>
            </a:r>
            <a:r>
              <a:rPr lang="es-CO" sz="1013" dirty="0">
                <a:latin typeface="Bree"/>
              </a:rPr>
              <a:t>para identificar EHR delimitado por órganos y síntomas. </a:t>
            </a:r>
          </a:p>
        </p:txBody>
      </p:sp>
      <p:sp>
        <p:nvSpPr>
          <p:cNvPr id="11" name="Rectángulo 10"/>
          <p:cNvSpPr/>
          <p:nvPr/>
        </p:nvSpPr>
        <p:spPr>
          <a:xfrm>
            <a:off x="1251399" y="2002033"/>
            <a:ext cx="1908076" cy="404085"/>
          </a:xfrm>
          <a:prstGeom prst="rect">
            <a:avLst/>
          </a:prstGeom>
        </p:spPr>
        <p:txBody>
          <a:bodyPr wrap="square">
            <a:spAutoFit/>
          </a:bodyPr>
          <a:lstStyle/>
          <a:p>
            <a:r>
              <a:rPr lang="es-MX" sz="1013" dirty="0">
                <a:latin typeface="Bree"/>
                <a:ea typeface="Microsoft YaHei UI" panose="020B0503020204020204" pitchFamily="34" charset="-122"/>
              </a:rPr>
              <a:t>Chatbot </a:t>
            </a:r>
            <a:r>
              <a:rPr lang="es-MX" sz="1013" b="1" dirty="0">
                <a:latin typeface="Bree"/>
                <a:ea typeface="Microsoft YaHei UI" panose="020B0503020204020204" pitchFamily="34" charset="-122"/>
              </a:rPr>
              <a:t>Ofelia</a:t>
            </a:r>
            <a:r>
              <a:rPr lang="es-MX" sz="1013" dirty="0">
                <a:latin typeface="Bree"/>
                <a:ea typeface="Microsoft YaHei UI" panose="020B0503020204020204" pitchFamily="34" charset="-122"/>
              </a:rPr>
              <a:t>  y Plataforma de ingreso.</a:t>
            </a:r>
          </a:p>
        </p:txBody>
      </p:sp>
      <p:sp>
        <p:nvSpPr>
          <p:cNvPr id="12" name="Rectángulo 11"/>
          <p:cNvSpPr/>
          <p:nvPr/>
        </p:nvSpPr>
        <p:spPr>
          <a:xfrm>
            <a:off x="1421226" y="3716534"/>
            <a:ext cx="1074333" cy="248209"/>
          </a:xfrm>
          <a:prstGeom prst="rect">
            <a:avLst/>
          </a:prstGeom>
        </p:spPr>
        <p:txBody>
          <a:bodyPr wrap="none">
            <a:spAutoFit/>
          </a:bodyPr>
          <a:lstStyle/>
          <a:p>
            <a:r>
              <a:rPr lang="es-MX" sz="1013" b="1" dirty="0">
                <a:latin typeface="Bree"/>
                <a:ea typeface="Microsoft YaHei UI" panose="020B0503020204020204" pitchFamily="34" charset="-122"/>
              </a:rPr>
              <a:t>Semaforización</a:t>
            </a:r>
            <a:r>
              <a:rPr lang="es-MX" sz="1013" dirty="0">
                <a:latin typeface="Bree"/>
                <a:ea typeface="Microsoft YaHei UI" panose="020B0503020204020204" pitchFamily="34" charset="-122"/>
              </a:rPr>
              <a:t>. </a:t>
            </a:r>
          </a:p>
        </p:txBody>
      </p:sp>
      <p:sp>
        <p:nvSpPr>
          <p:cNvPr id="2" name="Rectángulo 1"/>
          <p:cNvSpPr/>
          <p:nvPr/>
        </p:nvSpPr>
        <p:spPr>
          <a:xfrm>
            <a:off x="3516895" y="1268338"/>
            <a:ext cx="1625701" cy="276999"/>
          </a:xfrm>
          <a:prstGeom prst="rect">
            <a:avLst/>
          </a:prstGeom>
        </p:spPr>
        <p:txBody>
          <a:bodyPr wrap="none">
            <a:spAutoFit/>
          </a:bodyPr>
          <a:lstStyle/>
          <a:p>
            <a:r>
              <a:rPr lang="es-CO" sz="1200" b="1" dirty="0">
                <a:solidFill>
                  <a:srgbClr val="7030A0"/>
                </a:solidFill>
                <a:latin typeface="Bree"/>
                <a:hlinkClick r:id="rId4"/>
              </a:rPr>
              <a:t>wa.me/573009292969</a:t>
            </a:r>
            <a:endParaRPr lang="es-CO" sz="1200" b="1" dirty="0">
              <a:solidFill>
                <a:srgbClr val="7030A0"/>
              </a:solidFill>
              <a:latin typeface="Bree"/>
            </a:endParaRPr>
          </a:p>
        </p:txBody>
      </p:sp>
    </p:spTree>
    <p:extLst>
      <p:ext uri="{BB962C8B-B14F-4D97-AF65-F5344CB8AC3E}">
        <p14:creationId xmlns:p14="http://schemas.microsoft.com/office/powerpoint/2010/main" val="285693461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ángulo: esquinas redondeadas 7">
            <a:extLst>
              <a:ext uri="{FF2B5EF4-FFF2-40B4-BE49-F238E27FC236}">
                <a16:creationId xmlns:a16="http://schemas.microsoft.com/office/drawing/2014/main" id="{04660945-58AE-4CF8-A6C9-012D0EBDCD6F}"/>
              </a:ext>
            </a:extLst>
          </p:cNvPr>
          <p:cNvSpPr/>
          <p:nvPr/>
        </p:nvSpPr>
        <p:spPr>
          <a:xfrm>
            <a:off x="3296693" y="3472253"/>
            <a:ext cx="5128672" cy="550541"/>
          </a:xfrm>
          <a:prstGeom prst="roundRect">
            <a:avLst/>
          </a:prstGeom>
          <a:solidFill>
            <a:srgbClr val="80D54B">
              <a:alpha val="6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013"/>
          </a:p>
        </p:txBody>
      </p:sp>
      <p:sp>
        <p:nvSpPr>
          <p:cNvPr id="5" name="Rectángulo: esquinas redondeadas 4">
            <a:extLst>
              <a:ext uri="{FF2B5EF4-FFF2-40B4-BE49-F238E27FC236}">
                <a16:creationId xmlns:a16="http://schemas.microsoft.com/office/drawing/2014/main" id="{B9684B44-44E7-4459-AD4A-9D0D11E9D8A3}"/>
              </a:ext>
            </a:extLst>
          </p:cNvPr>
          <p:cNvSpPr/>
          <p:nvPr/>
        </p:nvSpPr>
        <p:spPr>
          <a:xfrm>
            <a:off x="3296694" y="2568592"/>
            <a:ext cx="5128672" cy="598865"/>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013" dirty="0"/>
          </a:p>
        </p:txBody>
      </p:sp>
      <p:sp>
        <p:nvSpPr>
          <p:cNvPr id="4" name="Rectángulo: esquinas redondeadas 3">
            <a:extLst>
              <a:ext uri="{FF2B5EF4-FFF2-40B4-BE49-F238E27FC236}">
                <a16:creationId xmlns:a16="http://schemas.microsoft.com/office/drawing/2014/main" id="{90FB15B1-5022-4707-B3FA-286BCCB621A0}"/>
              </a:ext>
            </a:extLst>
          </p:cNvPr>
          <p:cNvSpPr/>
          <p:nvPr/>
        </p:nvSpPr>
        <p:spPr>
          <a:xfrm>
            <a:off x="3271691" y="1775486"/>
            <a:ext cx="5128672" cy="567508"/>
          </a:xfrm>
          <a:prstGeom prst="roundRect">
            <a:avLst/>
          </a:prstGeom>
          <a:solidFill>
            <a:srgbClr val="FF0000">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013" dirty="0"/>
          </a:p>
        </p:txBody>
      </p:sp>
      <p:sp>
        <p:nvSpPr>
          <p:cNvPr id="6" name="Título 1">
            <a:extLst>
              <a:ext uri="{FF2B5EF4-FFF2-40B4-BE49-F238E27FC236}">
                <a16:creationId xmlns:a16="http://schemas.microsoft.com/office/drawing/2014/main" id="{2457B060-5231-CC03-106D-A34BFE39589D}"/>
              </a:ext>
            </a:extLst>
          </p:cNvPr>
          <p:cNvSpPr txBox="1">
            <a:spLocks/>
          </p:cNvSpPr>
          <p:nvPr/>
        </p:nvSpPr>
        <p:spPr>
          <a:xfrm>
            <a:off x="443075" y="916422"/>
            <a:ext cx="8405562" cy="626596"/>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s-ES" sz="3300" b="1" dirty="0">
                <a:solidFill>
                  <a:srgbClr val="7030A0"/>
                </a:solidFill>
                <a:latin typeface="Bree"/>
              </a:rPr>
              <a:t>Semaforización</a:t>
            </a:r>
            <a:endParaRPr lang="es-CO" sz="3300" b="1" dirty="0">
              <a:solidFill>
                <a:srgbClr val="7030A0"/>
              </a:solidFill>
              <a:latin typeface="Bree"/>
            </a:endParaRPr>
          </a:p>
        </p:txBody>
      </p:sp>
      <p:sp>
        <p:nvSpPr>
          <p:cNvPr id="14" name="Elipse 13">
            <a:extLst>
              <a:ext uri="{FF2B5EF4-FFF2-40B4-BE49-F238E27FC236}">
                <a16:creationId xmlns:a16="http://schemas.microsoft.com/office/drawing/2014/main" id="{A693705E-0E31-3FFC-9B47-86FC7DD23184}"/>
              </a:ext>
            </a:extLst>
          </p:cNvPr>
          <p:cNvSpPr/>
          <p:nvPr/>
        </p:nvSpPr>
        <p:spPr>
          <a:xfrm>
            <a:off x="1488964" y="1775486"/>
            <a:ext cx="744785" cy="672732"/>
          </a:xfrm>
          <a:prstGeom prst="ellipse">
            <a:avLst/>
          </a:prstGeom>
          <a:solidFill>
            <a:srgbClr val="FF0000">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013"/>
          </a:p>
        </p:txBody>
      </p:sp>
      <p:sp>
        <p:nvSpPr>
          <p:cNvPr id="15" name="Elipse 14">
            <a:extLst>
              <a:ext uri="{FF2B5EF4-FFF2-40B4-BE49-F238E27FC236}">
                <a16:creationId xmlns:a16="http://schemas.microsoft.com/office/drawing/2014/main" id="{8EF98CFF-61B5-07A1-0829-0D9EC92C5D23}"/>
              </a:ext>
            </a:extLst>
          </p:cNvPr>
          <p:cNvSpPr/>
          <p:nvPr/>
        </p:nvSpPr>
        <p:spPr>
          <a:xfrm>
            <a:off x="1488964" y="3309292"/>
            <a:ext cx="744785" cy="672732"/>
          </a:xfrm>
          <a:prstGeom prst="ellipse">
            <a:avLst/>
          </a:prstGeom>
          <a:solidFill>
            <a:srgbClr val="80D54B">
              <a:alpha val="6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013"/>
          </a:p>
        </p:txBody>
      </p:sp>
      <p:sp>
        <p:nvSpPr>
          <p:cNvPr id="16" name="Elipse 15">
            <a:extLst>
              <a:ext uri="{FF2B5EF4-FFF2-40B4-BE49-F238E27FC236}">
                <a16:creationId xmlns:a16="http://schemas.microsoft.com/office/drawing/2014/main" id="{C32FE57F-88F7-570C-4243-0927A116CCE9}"/>
              </a:ext>
            </a:extLst>
          </p:cNvPr>
          <p:cNvSpPr/>
          <p:nvPr/>
        </p:nvSpPr>
        <p:spPr>
          <a:xfrm>
            <a:off x="1480765" y="2531659"/>
            <a:ext cx="744785" cy="672732"/>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sz="1013"/>
          </a:p>
        </p:txBody>
      </p:sp>
      <p:pic>
        <p:nvPicPr>
          <p:cNvPr id="9" name="Gráfico 8" descr="Traffic light con relleno sólido">
            <a:extLst>
              <a:ext uri="{FF2B5EF4-FFF2-40B4-BE49-F238E27FC236}">
                <a16:creationId xmlns:a16="http://schemas.microsoft.com/office/drawing/2014/main" id="{E96C61D3-3285-1710-518B-B112533550D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70666" y="1191361"/>
            <a:ext cx="3364982" cy="3364982"/>
          </a:xfrm>
          <a:prstGeom prst="rect">
            <a:avLst/>
          </a:prstGeom>
        </p:spPr>
      </p:pic>
      <p:sp>
        <p:nvSpPr>
          <p:cNvPr id="17" name="Marcador de contenido 2">
            <a:extLst>
              <a:ext uri="{FF2B5EF4-FFF2-40B4-BE49-F238E27FC236}">
                <a16:creationId xmlns:a16="http://schemas.microsoft.com/office/drawing/2014/main" id="{E063DAB9-1A9E-2EA6-30E4-4D72C0231010}"/>
              </a:ext>
            </a:extLst>
          </p:cNvPr>
          <p:cNvSpPr txBox="1">
            <a:spLocks/>
          </p:cNvSpPr>
          <p:nvPr/>
        </p:nvSpPr>
        <p:spPr>
          <a:xfrm>
            <a:off x="3296693" y="1937146"/>
            <a:ext cx="4229100" cy="389578"/>
          </a:xfrm>
          <a:prstGeom prst="rect">
            <a:avLst/>
          </a:prstGeom>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MX" sz="1350" b="1" dirty="0">
                <a:ea typeface="Microsoft YaHei UI" panose="020B0503020204020204" pitchFamily="34" charset="-122"/>
              </a:rPr>
              <a:t>Sospecha Alta : </a:t>
            </a:r>
            <a:r>
              <a:rPr lang="es-MX" sz="1350" dirty="0">
                <a:ea typeface="Microsoft YaHei UI" panose="020B0503020204020204" pitchFamily="34" charset="-122"/>
              </a:rPr>
              <a:t>Tamizaje clínico</a:t>
            </a:r>
          </a:p>
        </p:txBody>
      </p:sp>
      <p:sp>
        <p:nvSpPr>
          <p:cNvPr id="21" name="Marcador de contenido 2">
            <a:extLst>
              <a:ext uri="{FF2B5EF4-FFF2-40B4-BE49-F238E27FC236}">
                <a16:creationId xmlns:a16="http://schemas.microsoft.com/office/drawing/2014/main" id="{D007C5C8-AF96-424B-6672-2F6F4E20D28C}"/>
              </a:ext>
            </a:extLst>
          </p:cNvPr>
          <p:cNvSpPr txBox="1">
            <a:spLocks/>
          </p:cNvSpPr>
          <p:nvPr/>
        </p:nvSpPr>
        <p:spPr>
          <a:xfrm>
            <a:off x="3312004" y="2574981"/>
            <a:ext cx="5048047" cy="389578"/>
          </a:xfrm>
          <a:prstGeom prst="rect">
            <a:avLst/>
          </a:prstGeom>
          <a:solidFill>
            <a:srgbClr val="FFC000"/>
          </a:solidFill>
        </p:spPr>
        <p:txBody>
          <a:bodyPr vert="horz" lIns="68580" tIns="34290" rIns="68580" bIns="3429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MX" sz="1350" b="1" dirty="0">
                <a:ea typeface="Microsoft YaHei UI" panose="020B0503020204020204" pitchFamily="34" charset="-122"/>
              </a:rPr>
              <a:t>Sospecha Intermedia: </a:t>
            </a:r>
            <a:r>
              <a:rPr lang="es-MX" sz="1350" dirty="0">
                <a:ea typeface="Microsoft YaHei UI" panose="020B0503020204020204" pitchFamily="34" charset="-122"/>
              </a:rPr>
              <a:t>Contacto con equipo médico por medios digitales, recolección de información y reclasificación</a:t>
            </a:r>
          </a:p>
        </p:txBody>
      </p:sp>
      <p:sp>
        <p:nvSpPr>
          <p:cNvPr id="22" name="Marcador de contenido 2">
            <a:extLst>
              <a:ext uri="{FF2B5EF4-FFF2-40B4-BE49-F238E27FC236}">
                <a16:creationId xmlns:a16="http://schemas.microsoft.com/office/drawing/2014/main" id="{F60C3896-89FB-2444-0B8C-799C047938AA}"/>
              </a:ext>
            </a:extLst>
          </p:cNvPr>
          <p:cNvSpPr txBox="1">
            <a:spLocks/>
          </p:cNvSpPr>
          <p:nvPr/>
        </p:nvSpPr>
        <p:spPr>
          <a:xfrm>
            <a:off x="3312005" y="3554692"/>
            <a:ext cx="5048046" cy="389578"/>
          </a:xfrm>
          <a:prstGeom prst="rect">
            <a:avLst/>
          </a:prstGeom>
        </p:spPr>
        <p:txBody>
          <a:bodyPr vert="horz" lIns="68580" tIns="34290" rIns="68580" bIns="3429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MX" sz="1425" b="1" dirty="0">
                <a:ea typeface="Microsoft YaHei UI" panose="020B0503020204020204" pitchFamily="34" charset="-122"/>
              </a:rPr>
              <a:t>Sospecha Baja: </a:t>
            </a:r>
            <a:r>
              <a:rPr lang="es-MX" sz="1350" dirty="0">
                <a:ea typeface="Microsoft YaHei UI" panose="020B0503020204020204" pitchFamily="34" charset="-122"/>
              </a:rPr>
              <a:t>Herramientas de inteligencia artificial y remisión a sistema de seguridad social </a:t>
            </a:r>
          </a:p>
        </p:txBody>
      </p:sp>
    </p:spTree>
    <p:extLst>
      <p:ext uri="{BB962C8B-B14F-4D97-AF65-F5344CB8AC3E}">
        <p14:creationId xmlns:p14="http://schemas.microsoft.com/office/powerpoint/2010/main" val="127372476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A1665C1-A314-9BDD-B2D3-0B6E143261D8}"/>
              </a:ext>
            </a:extLst>
          </p:cNvPr>
          <p:cNvSpPr>
            <a:spLocks noGrp="1"/>
          </p:cNvSpPr>
          <p:nvPr>
            <p:ph type="title" idx="4294967295"/>
          </p:nvPr>
        </p:nvSpPr>
        <p:spPr>
          <a:xfrm>
            <a:off x="0" y="479425"/>
            <a:ext cx="7886700" cy="406400"/>
          </a:xfrm>
        </p:spPr>
        <p:txBody>
          <a:bodyPr>
            <a:normAutofit fontScale="90000"/>
          </a:bodyPr>
          <a:lstStyle/>
          <a:p>
            <a:r>
              <a:rPr lang="es-CO" sz="3400" dirty="0"/>
              <a:t>CONCLUSIONES</a:t>
            </a:r>
          </a:p>
        </p:txBody>
      </p:sp>
      <p:pic>
        <p:nvPicPr>
          <p:cNvPr id="5" name="Marcador de contenido 4" descr="Bebé recién nacido en los brazos de su madre">
            <a:extLst>
              <a:ext uri="{FF2B5EF4-FFF2-40B4-BE49-F238E27FC236}">
                <a16:creationId xmlns:a16="http://schemas.microsoft.com/office/drawing/2014/main" id="{4202B113-9C6C-44DA-B502-C91EEA083F6D}"/>
              </a:ext>
            </a:extLst>
          </p:cNvPr>
          <p:cNvPicPr>
            <a:picLocks noGrp="1" noChangeAspect="1"/>
          </p:cNvPicPr>
          <p:nvPr>
            <p:ph sz="half" idx="4294967295"/>
          </p:nvPr>
        </p:nvPicPr>
        <p:blipFill>
          <a:blip r:embed="rId3"/>
          <a:stretch/>
        </p:blipFill>
        <p:spPr>
          <a:xfrm>
            <a:off x="0" y="1398588"/>
            <a:ext cx="3886200" cy="2914650"/>
          </a:xfrm>
          <a:noFill/>
        </p:spPr>
      </p:pic>
      <p:sp>
        <p:nvSpPr>
          <p:cNvPr id="4" name="Marcador de contenido 3">
            <a:extLst>
              <a:ext uri="{FF2B5EF4-FFF2-40B4-BE49-F238E27FC236}">
                <a16:creationId xmlns:a16="http://schemas.microsoft.com/office/drawing/2014/main" id="{0BD9F9FC-8AB2-1A52-BA81-5FBD01426AE4}"/>
              </a:ext>
            </a:extLst>
          </p:cNvPr>
          <p:cNvSpPr>
            <a:spLocks noGrp="1"/>
          </p:cNvSpPr>
          <p:nvPr>
            <p:ph sz="half" idx="4294967295"/>
          </p:nvPr>
        </p:nvSpPr>
        <p:spPr>
          <a:xfrm>
            <a:off x="5257800" y="1370013"/>
            <a:ext cx="3886200" cy="2970212"/>
          </a:xfrm>
        </p:spPr>
        <p:txBody>
          <a:bodyPr>
            <a:normAutofit lnSpcReduction="10000"/>
          </a:bodyPr>
          <a:lstStyle/>
          <a:p>
            <a:r>
              <a:rPr lang="es-ES" sz="2000"/>
              <a:t>La mortalidad infantil por defectos congénitos es un problema significativo en Bogotá.</a:t>
            </a:r>
          </a:p>
          <a:p>
            <a:r>
              <a:rPr lang="es-ES" sz="2000"/>
              <a:t>Las cardiopatías congénitas son la principal causa de mortalidad en menores de 5 años.</a:t>
            </a:r>
          </a:p>
          <a:p>
            <a:r>
              <a:rPr lang="es-ES" sz="2000"/>
              <a:t>La vigilancia intensa es crucial para mejorar la atención y reducir la mortalidad.</a:t>
            </a:r>
            <a:endParaRPr lang="es-CO" sz="2000"/>
          </a:p>
        </p:txBody>
      </p:sp>
    </p:spTree>
    <p:extLst>
      <p:ext uri="{BB962C8B-B14F-4D97-AF65-F5344CB8AC3E}">
        <p14:creationId xmlns:p14="http://schemas.microsoft.com/office/powerpoint/2010/main" val="272731089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qr code on a blue background&#10;&#10;AI-generated content may be incorrect.">
            <a:extLst>
              <a:ext uri="{FF2B5EF4-FFF2-40B4-BE49-F238E27FC236}">
                <a16:creationId xmlns:a16="http://schemas.microsoft.com/office/drawing/2014/main" id="{854882C3-992E-9865-2AFC-C891E8989A5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445508" y="445258"/>
            <a:ext cx="4252984" cy="4252984"/>
          </a:xfrm>
          <a:prstGeom prst="rect">
            <a:avLst/>
          </a:prstGeom>
        </p:spPr>
      </p:pic>
    </p:spTree>
    <p:extLst>
      <p:ext uri="{BB962C8B-B14F-4D97-AF65-F5344CB8AC3E}">
        <p14:creationId xmlns:p14="http://schemas.microsoft.com/office/powerpoint/2010/main" val="238999383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05279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9DAAA439-6D66-5AF7-0ABA-30C796EB2779}"/>
              </a:ext>
            </a:extLst>
          </p:cNvPr>
          <p:cNvSpPr txBox="1"/>
          <p:nvPr/>
        </p:nvSpPr>
        <p:spPr>
          <a:xfrm>
            <a:off x="1308699" y="91440"/>
            <a:ext cx="6806622" cy="369332"/>
          </a:xfrm>
          <a:prstGeom prst="rect">
            <a:avLst/>
          </a:prstGeom>
          <a:noFill/>
        </p:spPr>
        <p:txBody>
          <a:bodyPr wrap="square" rtlCol="0">
            <a:spAutoFit/>
          </a:bodyPr>
          <a:lstStyle/>
          <a:p>
            <a:pPr algn="ctr"/>
            <a:r>
              <a:rPr lang="es-MX" sz="1800" b="1" dirty="0">
                <a:solidFill>
                  <a:schemeClr val="accent1"/>
                </a:solidFill>
              </a:rPr>
              <a:t>Casos y tasas de mortalidad en menor de 5 años en Bogotá D.C</a:t>
            </a:r>
            <a:endParaRPr lang="es-CO" sz="1800" b="1" dirty="0">
              <a:solidFill>
                <a:schemeClr val="accent1"/>
              </a:solidFill>
            </a:endParaRPr>
          </a:p>
        </p:txBody>
      </p:sp>
      <p:sp>
        <p:nvSpPr>
          <p:cNvPr id="8" name="Rectángulo 7">
            <a:extLst>
              <a:ext uri="{FF2B5EF4-FFF2-40B4-BE49-F238E27FC236}">
                <a16:creationId xmlns:a16="http://schemas.microsoft.com/office/drawing/2014/main" id="{B9D4F345-4DB9-99B4-8EE9-5C8D613505E9}"/>
              </a:ext>
            </a:extLst>
          </p:cNvPr>
          <p:cNvSpPr/>
          <p:nvPr/>
        </p:nvSpPr>
        <p:spPr>
          <a:xfrm>
            <a:off x="2792731" y="4865128"/>
            <a:ext cx="4149090" cy="276999"/>
          </a:xfrm>
          <a:prstGeom prst="rect">
            <a:avLst/>
          </a:prstGeom>
        </p:spPr>
        <p:txBody>
          <a:bodyPr wrap="square" lIns="91440" tIns="45720" rIns="91440" bIns="45720" anchor="t">
            <a:spAutoFit/>
          </a:bodyPr>
          <a:lstStyle/>
          <a:p>
            <a:r>
              <a:rPr lang="es-CO" sz="400" dirty="0"/>
              <a:t>Fuente 2019 - 2023:  Base de datos SDS y aplicativo Web RUAF_ND, Sistema de Estadísticas Vitales  SDS datos PRELIMINARES (corte 10-01-2024-ajustada 26-02-2024). </a:t>
            </a:r>
          </a:p>
          <a:p>
            <a:r>
              <a:rPr lang="es-CO" sz="400" dirty="0"/>
              <a:t>Fuente 2024 : Aplicativo RUAF-ND.Sistema de Estadísticas Vitales SDS -EEVV-PRELIMINARES ajustado 13-01-2025</a:t>
            </a:r>
          </a:p>
          <a:p>
            <a:r>
              <a:rPr lang="es-CO" sz="400" dirty="0"/>
              <a:t>Fuente 2025 : Aplicativo RUAF-ND.Sistema de Estadísticas Vitales SDS -EEVV-PRELIMINARES ajustado 11-08-2025</a:t>
            </a:r>
          </a:p>
        </p:txBody>
      </p:sp>
      <p:pic>
        <p:nvPicPr>
          <p:cNvPr id="10" name="Imagen 9">
            <a:extLst>
              <a:ext uri="{FF2B5EF4-FFF2-40B4-BE49-F238E27FC236}">
                <a16:creationId xmlns:a16="http://schemas.microsoft.com/office/drawing/2014/main" id="{5FB0E721-F5F4-6C47-195E-1B9A5BA1C236}"/>
              </a:ext>
            </a:extLst>
          </p:cNvPr>
          <p:cNvPicPr>
            <a:picLocks noChangeAspect="1"/>
          </p:cNvPicPr>
          <p:nvPr/>
        </p:nvPicPr>
        <p:blipFill>
          <a:blip r:embed="rId2"/>
          <a:stretch>
            <a:fillRect/>
          </a:stretch>
        </p:blipFill>
        <p:spPr>
          <a:xfrm>
            <a:off x="5605275" y="1010208"/>
            <a:ext cx="2830063" cy="1484440"/>
          </a:xfrm>
          <a:prstGeom prst="rect">
            <a:avLst/>
          </a:prstGeom>
          <a:ln>
            <a:solidFill>
              <a:schemeClr val="tx1"/>
            </a:solidFill>
          </a:ln>
        </p:spPr>
      </p:pic>
      <p:pic>
        <p:nvPicPr>
          <p:cNvPr id="15" name="Imagen 14">
            <a:extLst>
              <a:ext uri="{FF2B5EF4-FFF2-40B4-BE49-F238E27FC236}">
                <a16:creationId xmlns:a16="http://schemas.microsoft.com/office/drawing/2014/main" id="{8ACE9C0E-7AF6-A49A-64E6-3F838B1E4213}"/>
              </a:ext>
            </a:extLst>
          </p:cNvPr>
          <p:cNvPicPr>
            <a:picLocks noChangeAspect="1"/>
          </p:cNvPicPr>
          <p:nvPr/>
        </p:nvPicPr>
        <p:blipFill>
          <a:blip r:embed="rId3"/>
          <a:stretch>
            <a:fillRect/>
          </a:stretch>
        </p:blipFill>
        <p:spPr>
          <a:xfrm>
            <a:off x="350520" y="606258"/>
            <a:ext cx="4884420" cy="2491448"/>
          </a:xfrm>
          <a:prstGeom prst="rect">
            <a:avLst/>
          </a:prstGeom>
          <a:ln>
            <a:solidFill>
              <a:schemeClr val="tx1"/>
            </a:solidFill>
          </a:ln>
        </p:spPr>
      </p:pic>
      <p:pic>
        <p:nvPicPr>
          <p:cNvPr id="17" name="Imagen 16">
            <a:extLst>
              <a:ext uri="{FF2B5EF4-FFF2-40B4-BE49-F238E27FC236}">
                <a16:creationId xmlns:a16="http://schemas.microsoft.com/office/drawing/2014/main" id="{EBF3F820-377D-1E9E-B21C-68C47C374E43}"/>
              </a:ext>
            </a:extLst>
          </p:cNvPr>
          <p:cNvPicPr>
            <a:picLocks noChangeAspect="1"/>
          </p:cNvPicPr>
          <p:nvPr/>
        </p:nvPicPr>
        <p:blipFill>
          <a:blip r:embed="rId4"/>
          <a:stretch>
            <a:fillRect/>
          </a:stretch>
        </p:blipFill>
        <p:spPr>
          <a:xfrm>
            <a:off x="1649730" y="3220332"/>
            <a:ext cx="5844539" cy="1587888"/>
          </a:xfrm>
          <a:prstGeom prst="rect">
            <a:avLst/>
          </a:prstGeom>
          <a:ln>
            <a:solidFill>
              <a:schemeClr val="tx1"/>
            </a:solidFill>
          </a:ln>
        </p:spPr>
      </p:pic>
    </p:spTree>
    <p:extLst>
      <p:ext uri="{BB962C8B-B14F-4D97-AF65-F5344CB8AC3E}">
        <p14:creationId xmlns:p14="http://schemas.microsoft.com/office/powerpoint/2010/main" val="8526377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CuadroTexto 14">
            <a:extLst>
              <a:ext uri="{FF2B5EF4-FFF2-40B4-BE49-F238E27FC236}">
                <a16:creationId xmlns:a16="http://schemas.microsoft.com/office/drawing/2014/main" id="{D5EF6968-B617-0B44-BE7E-A1D21BD2944A}"/>
              </a:ext>
            </a:extLst>
          </p:cNvPr>
          <p:cNvSpPr txBox="1"/>
          <p:nvPr/>
        </p:nvSpPr>
        <p:spPr>
          <a:xfrm>
            <a:off x="1308700" y="32595"/>
            <a:ext cx="6526599" cy="523220"/>
          </a:xfrm>
          <a:prstGeom prst="rect">
            <a:avLst/>
          </a:prstGeom>
          <a:noFill/>
        </p:spPr>
        <p:txBody>
          <a:bodyPr wrap="square" rtlCol="0">
            <a:spAutoFit/>
          </a:bodyPr>
          <a:lstStyle/>
          <a:p>
            <a:pPr algn="ctr" defTabSz="685783"/>
            <a:r>
              <a:rPr lang="es-MX" sz="1400" b="1" dirty="0">
                <a:solidFill>
                  <a:srgbClr val="38A9CA"/>
                </a:solidFill>
                <a:latin typeface="Aptos" panose="020B0004020202020204" pitchFamily="34" charset="0"/>
                <a:cs typeface="Arial"/>
              </a:rPr>
              <a:t>Causas agrupadas de mortalidad en menores de 5 años, Bogotá D.C, periodo enero – julio 2025*</a:t>
            </a:r>
            <a:endParaRPr lang="es-CO" sz="1400" b="1" dirty="0">
              <a:solidFill>
                <a:srgbClr val="38A9CA"/>
              </a:solidFill>
              <a:latin typeface="Aptos" panose="020B0004020202020204" pitchFamily="34" charset="0"/>
              <a:cs typeface="Arial"/>
            </a:endParaRPr>
          </a:p>
        </p:txBody>
      </p:sp>
      <p:sp>
        <p:nvSpPr>
          <p:cNvPr id="9" name="CuadroTexto 8">
            <a:extLst>
              <a:ext uri="{FF2B5EF4-FFF2-40B4-BE49-F238E27FC236}">
                <a16:creationId xmlns:a16="http://schemas.microsoft.com/office/drawing/2014/main" id="{2B1F8D84-A01A-F782-AB2B-24CD5D7DEECF}"/>
              </a:ext>
            </a:extLst>
          </p:cNvPr>
          <p:cNvSpPr txBox="1"/>
          <p:nvPr/>
        </p:nvSpPr>
        <p:spPr>
          <a:xfrm>
            <a:off x="2091778" y="4928056"/>
            <a:ext cx="6703641" cy="215444"/>
          </a:xfrm>
          <a:prstGeom prst="rect">
            <a:avLst/>
          </a:prstGeom>
          <a:noFill/>
        </p:spPr>
        <p:txBody>
          <a:bodyPr wrap="square">
            <a:spAutoFit/>
          </a:bodyPr>
          <a:lstStyle/>
          <a:p>
            <a:r>
              <a:rPr lang="es-CO" sz="800" dirty="0"/>
              <a:t>Fuente 2025 : Aplicativo RUAF-ND.Sistema de Estadísticas Vitales SDS -EEVV-PRELIMINARES ajustado 11-08-2025</a:t>
            </a:r>
          </a:p>
        </p:txBody>
      </p:sp>
      <p:pic>
        <p:nvPicPr>
          <p:cNvPr id="11" name="Imagen 10">
            <a:extLst>
              <a:ext uri="{FF2B5EF4-FFF2-40B4-BE49-F238E27FC236}">
                <a16:creationId xmlns:a16="http://schemas.microsoft.com/office/drawing/2014/main" id="{EF3FAD85-7D7B-0A80-CE86-D7BDA1679D38}"/>
              </a:ext>
            </a:extLst>
          </p:cNvPr>
          <p:cNvPicPr>
            <a:picLocks noChangeAspect="1"/>
          </p:cNvPicPr>
          <p:nvPr/>
        </p:nvPicPr>
        <p:blipFill>
          <a:blip r:embed="rId3"/>
          <a:stretch>
            <a:fillRect/>
          </a:stretch>
        </p:blipFill>
        <p:spPr>
          <a:xfrm>
            <a:off x="129540" y="948444"/>
            <a:ext cx="4632960" cy="2524518"/>
          </a:xfrm>
          <a:prstGeom prst="rect">
            <a:avLst/>
          </a:prstGeom>
          <a:ln>
            <a:solidFill>
              <a:schemeClr val="tx1"/>
            </a:solidFill>
          </a:ln>
        </p:spPr>
      </p:pic>
      <p:sp>
        <p:nvSpPr>
          <p:cNvPr id="12" name="CuadroTexto 11">
            <a:extLst>
              <a:ext uri="{FF2B5EF4-FFF2-40B4-BE49-F238E27FC236}">
                <a16:creationId xmlns:a16="http://schemas.microsoft.com/office/drawing/2014/main" id="{EE937089-48E8-F80B-FE64-F015FF789EB0}"/>
              </a:ext>
            </a:extLst>
          </p:cNvPr>
          <p:cNvSpPr txBox="1"/>
          <p:nvPr/>
        </p:nvSpPr>
        <p:spPr>
          <a:xfrm>
            <a:off x="4794462" y="648053"/>
            <a:ext cx="4349538" cy="276999"/>
          </a:xfrm>
          <a:prstGeom prst="rect">
            <a:avLst/>
          </a:prstGeom>
          <a:noFill/>
        </p:spPr>
        <p:txBody>
          <a:bodyPr wrap="square" lIns="60969" tIns="30485" rIns="60969" bIns="30485" rtlCol="0" anchor="t">
            <a:spAutoFit/>
          </a:bodyPr>
          <a:lstStyle>
            <a:defPPr>
              <a:defRPr lang="es-CO"/>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defTabSz="457280"/>
            <a:r>
              <a:rPr lang="es-MX" sz="1400" b="1" dirty="0">
                <a:solidFill>
                  <a:srgbClr val="0070C0"/>
                </a:solidFill>
                <a:latin typeface="Calibri" panose="020F0502020204030204" pitchFamily="34" charset="0"/>
                <a:ea typeface="Calibri" panose="020F0502020204030204" pitchFamily="34" charset="0"/>
                <a:cs typeface="Calibri" panose="020F0502020204030204" pitchFamily="34" charset="0"/>
              </a:rPr>
              <a:t>Causas agrupadas de en menores de 1 a 4 años</a:t>
            </a:r>
          </a:p>
        </p:txBody>
      </p:sp>
      <p:sp>
        <p:nvSpPr>
          <p:cNvPr id="13" name="CuadroTexto 12">
            <a:extLst>
              <a:ext uri="{FF2B5EF4-FFF2-40B4-BE49-F238E27FC236}">
                <a16:creationId xmlns:a16="http://schemas.microsoft.com/office/drawing/2014/main" id="{5D8B864B-6164-0A8A-D074-EE2DDFD3AC5C}"/>
              </a:ext>
            </a:extLst>
          </p:cNvPr>
          <p:cNvSpPr txBox="1"/>
          <p:nvPr/>
        </p:nvSpPr>
        <p:spPr>
          <a:xfrm>
            <a:off x="271251" y="648053"/>
            <a:ext cx="4349538" cy="276999"/>
          </a:xfrm>
          <a:prstGeom prst="rect">
            <a:avLst/>
          </a:prstGeom>
          <a:noFill/>
        </p:spPr>
        <p:txBody>
          <a:bodyPr wrap="square" lIns="60969" tIns="30485" rIns="60969" bIns="30485" rtlCol="0" anchor="t">
            <a:spAutoFit/>
          </a:bodyPr>
          <a:lstStyle>
            <a:defPPr>
              <a:defRPr lang="es-CO"/>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defTabSz="457280"/>
            <a:r>
              <a:rPr lang="es-MX" sz="1400" b="1" dirty="0">
                <a:solidFill>
                  <a:srgbClr val="0070C0"/>
                </a:solidFill>
                <a:latin typeface="Calibri" panose="020F0502020204030204" pitchFamily="34" charset="0"/>
                <a:ea typeface="Calibri" panose="020F0502020204030204" pitchFamily="34" charset="0"/>
                <a:cs typeface="Calibri" panose="020F0502020204030204" pitchFamily="34" charset="0"/>
              </a:rPr>
              <a:t>Causas agrupadas de en menores de 1 año</a:t>
            </a:r>
          </a:p>
        </p:txBody>
      </p:sp>
      <p:pic>
        <p:nvPicPr>
          <p:cNvPr id="16" name="Imagen 15">
            <a:extLst>
              <a:ext uri="{FF2B5EF4-FFF2-40B4-BE49-F238E27FC236}">
                <a16:creationId xmlns:a16="http://schemas.microsoft.com/office/drawing/2014/main" id="{219E8399-C000-AD5F-926F-53DAB93C8BA0}"/>
              </a:ext>
            </a:extLst>
          </p:cNvPr>
          <p:cNvPicPr>
            <a:picLocks noChangeAspect="1"/>
          </p:cNvPicPr>
          <p:nvPr/>
        </p:nvPicPr>
        <p:blipFill>
          <a:blip r:embed="rId4"/>
          <a:stretch>
            <a:fillRect/>
          </a:stretch>
        </p:blipFill>
        <p:spPr>
          <a:xfrm>
            <a:off x="5059680" y="948444"/>
            <a:ext cx="3939540" cy="3768336"/>
          </a:xfrm>
          <a:prstGeom prst="rect">
            <a:avLst/>
          </a:prstGeom>
          <a:ln>
            <a:solidFill>
              <a:schemeClr val="tx1"/>
            </a:solidFill>
          </a:ln>
        </p:spPr>
      </p:pic>
      <p:pic>
        <p:nvPicPr>
          <p:cNvPr id="20" name="Imagen 19">
            <a:extLst>
              <a:ext uri="{FF2B5EF4-FFF2-40B4-BE49-F238E27FC236}">
                <a16:creationId xmlns:a16="http://schemas.microsoft.com/office/drawing/2014/main" id="{063F2FAF-AD00-F920-CD09-618B490B8F68}"/>
              </a:ext>
            </a:extLst>
          </p:cNvPr>
          <p:cNvPicPr>
            <a:picLocks noChangeAspect="1"/>
          </p:cNvPicPr>
          <p:nvPr/>
        </p:nvPicPr>
        <p:blipFill>
          <a:blip r:embed="rId5"/>
          <a:stretch>
            <a:fillRect/>
          </a:stretch>
        </p:blipFill>
        <p:spPr>
          <a:xfrm>
            <a:off x="882809" y="3575216"/>
            <a:ext cx="3321526" cy="1306830"/>
          </a:xfrm>
          <a:prstGeom prst="rect">
            <a:avLst/>
          </a:prstGeom>
          <a:ln>
            <a:solidFill>
              <a:schemeClr val="tx1"/>
            </a:solidFill>
          </a:ln>
        </p:spPr>
      </p:pic>
    </p:spTree>
    <p:extLst>
      <p:ext uri="{BB962C8B-B14F-4D97-AF65-F5344CB8AC3E}">
        <p14:creationId xmlns:p14="http://schemas.microsoft.com/office/powerpoint/2010/main" val="14300987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3C3B13EC-6797-084E-46D2-69FC370F9FA2}"/>
              </a:ext>
            </a:extLst>
          </p:cNvPr>
          <p:cNvSpPr txBox="1"/>
          <p:nvPr/>
        </p:nvSpPr>
        <p:spPr>
          <a:xfrm>
            <a:off x="864869" y="111710"/>
            <a:ext cx="6652260" cy="584775"/>
          </a:xfrm>
          <a:prstGeom prst="rect">
            <a:avLst/>
          </a:prstGeom>
          <a:noFill/>
        </p:spPr>
        <p:txBody>
          <a:bodyPr wrap="square" rtlCol="0">
            <a:spAutoFit/>
          </a:bodyPr>
          <a:lstStyle/>
          <a:p>
            <a:pPr algn="ctr" defTabSz="914400"/>
            <a:r>
              <a:rPr lang="es-MX" sz="1600" b="1" dirty="0">
                <a:solidFill>
                  <a:srgbClr val="38A9CA"/>
                </a:solidFill>
                <a:latin typeface="Aptos" panose="020B0004020202020204" pitchFamily="34" charset="0"/>
                <a:cs typeface="Arial"/>
              </a:rPr>
              <a:t>Casos y tasas de mortalidad en menores de  5 años por defectos congénitos en Bogotá D.C</a:t>
            </a:r>
            <a:endParaRPr lang="es-CO" sz="1600" b="1" dirty="0">
              <a:solidFill>
                <a:srgbClr val="38A9CA"/>
              </a:solidFill>
              <a:latin typeface="Aptos" panose="020B0004020202020204" pitchFamily="34" charset="0"/>
              <a:cs typeface="Arial"/>
            </a:endParaRPr>
          </a:p>
        </p:txBody>
      </p:sp>
      <p:sp>
        <p:nvSpPr>
          <p:cNvPr id="2" name="Rectángulo 1">
            <a:extLst>
              <a:ext uri="{FF2B5EF4-FFF2-40B4-BE49-F238E27FC236}">
                <a16:creationId xmlns:a16="http://schemas.microsoft.com/office/drawing/2014/main" id="{00F37A54-408D-2296-B4B9-5CBC93214654}"/>
              </a:ext>
            </a:extLst>
          </p:cNvPr>
          <p:cNvSpPr/>
          <p:nvPr/>
        </p:nvSpPr>
        <p:spPr>
          <a:xfrm>
            <a:off x="2085974" y="4820335"/>
            <a:ext cx="4863466" cy="323165"/>
          </a:xfrm>
          <a:prstGeom prst="rect">
            <a:avLst/>
          </a:prstGeom>
        </p:spPr>
        <p:txBody>
          <a:bodyPr wrap="square" lIns="91440" tIns="45720" rIns="91440" bIns="45720" anchor="t">
            <a:spAutoFit/>
          </a:bodyPr>
          <a:lstStyle/>
          <a:p>
            <a:r>
              <a:rPr lang="es-CO" sz="500" dirty="0"/>
              <a:t>Fuente 2019 - 2023:  Base de datos SDS y aplicativo Web RUAF_ND, Sistema de Estadísticas Vitales  SDS datos PRELIMINARES (corte 10-01-2024-ajustada 26-02-2024). </a:t>
            </a:r>
          </a:p>
          <a:p>
            <a:r>
              <a:rPr lang="es-CO" sz="500" dirty="0"/>
              <a:t>Fuente 2024 : Aplicativo RUAF-ND.Sistema de Estadísticas Vitales SDS -EEVV-PRELIMINARES ajustado 13-01-2025</a:t>
            </a:r>
          </a:p>
          <a:p>
            <a:r>
              <a:rPr lang="es-CO" sz="500" dirty="0"/>
              <a:t>Fuente 2025 : Aplicativo RUAF-ND.Sistema de Estadísticas Vitales SDS -EEVV-PRELIMINARES ajustado 11-08-2025</a:t>
            </a:r>
          </a:p>
        </p:txBody>
      </p:sp>
      <p:pic>
        <p:nvPicPr>
          <p:cNvPr id="6" name="Imagen 5">
            <a:extLst>
              <a:ext uri="{FF2B5EF4-FFF2-40B4-BE49-F238E27FC236}">
                <a16:creationId xmlns:a16="http://schemas.microsoft.com/office/drawing/2014/main" id="{914B7ED2-BC21-662D-EA2F-84BEA80BD63B}"/>
              </a:ext>
            </a:extLst>
          </p:cNvPr>
          <p:cNvPicPr>
            <a:picLocks noChangeAspect="1"/>
          </p:cNvPicPr>
          <p:nvPr/>
        </p:nvPicPr>
        <p:blipFill>
          <a:blip r:embed="rId2"/>
          <a:stretch>
            <a:fillRect/>
          </a:stretch>
        </p:blipFill>
        <p:spPr>
          <a:xfrm>
            <a:off x="619125" y="792480"/>
            <a:ext cx="7905750" cy="4012882"/>
          </a:xfrm>
          <a:prstGeom prst="rect">
            <a:avLst/>
          </a:prstGeom>
        </p:spPr>
      </p:pic>
    </p:spTree>
    <p:extLst>
      <p:ext uri="{BB962C8B-B14F-4D97-AF65-F5344CB8AC3E}">
        <p14:creationId xmlns:p14="http://schemas.microsoft.com/office/powerpoint/2010/main" val="7464457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85ECF5-EF18-9D63-A747-24E7F87ECF70}"/>
            </a:ext>
          </a:extLst>
        </p:cNvPr>
        <p:cNvGrpSpPr/>
        <p:nvPr/>
      </p:nvGrpSpPr>
      <p:grpSpPr>
        <a:xfrm>
          <a:off x="0" y="0"/>
          <a:ext cx="0" cy="0"/>
          <a:chOff x="0" y="0"/>
          <a:chExt cx="0" cy="0"/>
        </a:xfrm>
      </p:grpSpPr>
      <p:sp>
        <p:nvSpPr>
          <p:cNvPr id="2" name="Marcador de texto 1">
            <a:extLst>
              <a:ext uri="{FF2B5EF4-FFF2-40B4-BE49-F238E27FC236}">
                <a16:creationId xmlns:a16="http://schemas.microsoft.com/office/drawing/2014/main" id="{7F4D0911-7AAF-A200-E70E-68F142FC1E43}"/>
              </a:ext>
            </a:extLst>
          </p:cNvPr>
          <p:cNvSpPr>
            <a:spLocks noGrp="1"/>
          </p:cNvSpPr>
          <p:nvPr>
            <p:ph type="body" idx="1"/>
          </p:nvPr>
        </p:nvSpPr>
        <p:spPr>
          <a:xfrm>
            <a:off x="1948442" y="1556657"/>
            <a:ext cx="1251347" cy="1827744"/>
          </a:xfrm>
        </p:spPr>
        <p:txBody>
          <a:bodyPr/>
          <a:lstStyle/>
          <a:p>
            <a:r>
              <a:rPr lang="es-ES" dirty="0">
                <a:solidFill>
                  <a:schemeClr val="bg1"/>
                </a:solidFill>
              </a:rPr>
              <a:t>2</a:t>
            </a:r>
            <a:endParaRPr lang="es-CO" dirty="0">
              <a:solidFill>
                <a:schemeClr val="bg1"/>
              </a:solidFill>
            </a:endParaRPr>
          </a:p>
        </p:txBody>
      </p:sp>
      <p:sp>
        <p:nvSpPr>
          <p:cNvPr id="3" name="Título 2">
            <a:extLst>
              <a:ext uri="{FF2B5EF4-FFF2-40B4-BE49-F238E27FC236}">
                <a16:creationId xmlns:a16="http://schemas.microsoft.com/office/drawing/2014/main" id="{6804EEEA-33AE-2431-FDC1-5B6902FF1184}"/>
              </a:ext>
            </a:extLst>
          </p:cNvPr>
          <p:cNvSpPr>
            <a:spLocks noGrp="1"/>
          </p:cNvSpPr>
          <p:nvPr>
            <p:ph type="title"/>
          </p:nvPr>
        </p:nvSpPr>
        <p:spPr/>
        <p:txBody>
          <a:bodyPr/>
          <a:lstStyle/>
          <a:p>
            <a:r>
              <a:rPr lang="es-ES" dirty="0"/>
              <a:t>Notificación de los Defectos Congénitos</a:t>
            </a:r>
            <a:endParaRPr lang="es-CO" dirty="0"/>
          </a:p>
        </p:txBody>
      </p:sp>
    </p:spTree>
    <p:extLst>
      <p:ext uri="{BB962C8B-B14F-4D97-AF65-F5344CB8AC3E}">
        <p14:creationId xmlns:p14="http://schemas.microsoft.com/office/powerpoint/2010/main" val="25886911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p:cNvSpPr/>
          <p:nvPr/>
        </p:nvSpPr>
        <p:spPr>
          <a:xfrm>
            <a:off x="445770" y="82063"/>
            <a:ext cx="8252460" cy="334451"/>
          </a:xfrm>
          <a:prstGeom prst="rect">
            <a:avLst/>
          </a:prstGeom>
        </p:spPr>
        <p:txBody>
          <a:bodyPr wrap="square" lIns="91440" tIns="45720" rIns="91440" bIns="45720" anchor="t">
            <a:spAutoFit/>
          </a:bodyPr>
          <a:lstStyle/>
          <a:p>
            <a:pPr algn="ctr">
              <a:lnSpc>
                <a:spcPts val="2000"/>
              </a:lnSpc>
            </a:pPr>
            <a:r>
              <a:rPr lang="es-MX" sz="1400" b="1" dirty="0">
                <a:solidFill>
                  <a:schemeClr val="accent1"/>
                </a:solidFill>
              </a:rPr>
              <a:t>Casos y prevalencia de los defectos Congénitos en Bogotá VS prevalencia nacional</a:t>
            </a:r>
            <a:endParaRPr lang="es-CO" sz="1400" b="1" dirty="0">
              <a:solidFill>
                <a:schemeClr val="accent1"/>
              </a:solidFill>
            </a:endParaRPr>
          </a:p>
        </p:txBody>
      </p:sp>
      <p:sp>
        <p:nvSpPr>
          <p:cNvPr id="4" name="CuadroTexto 3"/>
          <p:cNvSpPr txBox="1"/>
          <p:nvPr/>
        </p:nvSpPr>
        <p:spPr>
          <a:xfrm>
            <a:off x="2683192" y="4719594"/>
            <a:ext cx="4151948" cy="276999"/>
          </a:xfrm>
          <a:prstGeom prst="rect">
            <a:avLst/>
          </a:prstGeom>
          <a:noFill/>
        </p:spPr>
        <p:txBody>
          <a:bodyPr wrap="square" rtlCol="0">
            <a:spAutoFit/>
          </a:bodyPr>
          <a:lstStyle/>
          <a:p>
            <a:r>
              <a:rPr lang="es-CO" sz="600" i="1" dirty="0"/>
              <a:t>Fuente: Base SIVIGILA evento 215 años 2018 a 2023 (finales) y año 2024 (preliminares) y 2025 a PE VI (preliminar)</a:t>
            </a:r>
          </a:p>
          <a:p>
            <a:endParaRPr lang="es-CO" sz="600" i="1" dirty="0"/>
          </a:p>
        </p:txBody>
      </p:sp>
      <p:pic>
        <p:nvPicPr>
          <p:cNvPr id="7" name="Imagen 6">
            <a:extLst>
              <a:ext uri="{FF2B5EF4-FFF2-40B4-BE49-F238E27FC236}">
                <a16:creationId xmlns:a16="http://schemas.microsoft.com/office/drawing/2014/main" id="{EA63C2E9-24C7-59FC-2016-4EA89CED63CB}"/>
              </a:ext>
            </a:extLst>
          </p:cNvPr>
          <p:cNvPicPr>
            <a:picLocks noChangeAspect="1"/>
          </p:cNvPicPr>
          <p:nvPr/>
        </p:nvPicPr>
        <p:blipFill>
          <a:blip r:embed="rId2"/>
          <a:stretch>
            <a:fillRect/>
          </a:stretch>
        </p:blipFill>
        <p:spPr>
          <a:xfrm>
            <a:off x="2777251" y="4944142"/>
            <a:ext cx="3589496" cy="104902"/>
          </a:xfrm>
          <a:prstGeom prst="rect">
            <a:avLst/>
          </a:prstGeom>
        </p:spPr>
      </p:pic>
      <p:pic>
        <p:nvPicPr>
          <p:cNvPr id="8" name="Imagen 7">
            <a:extLst>
              <a:ext uri="{FF2B5EF4-FFF2-40B4-BE49-F238E27FC236}">
                <a16:creationId xmlns:a16="http://schemas.microsoft.com/office/drawing/2014/main" id="{3C2AE253-3225-EDEE-5FA3-8C0D4E88043B}"/>
              </a:ext>
            </a:extLst>
          </p:cNvPr>
          <p:cNvPicPr>
            <a:picLocks noChangeAspect="1"/>
          </p:cNvPicPr>
          <p:nvPr/>
        </p:nvPicPr>
        <p:blipFill>
          <a:blip r:embed="rId3"/>
          <a:stretch>
            <a:fillRect/>
          </a:stretch>
        </p:blipFill>
        <p:spPr>
          <a:xfrm>
            <a:off x="1013460" y="586968"/>
            <a:ext cx="7429835" cy="3962172"/>
          </a:xfrm>
          <a:prstGeom prst="rect">
            <a:avLst/>
          </a:prstGeom>
        </p:spPr>
      </p:pic>
    </p:spTree>
    <p:extLst>
      <p:ext uri="{BB962C8B-B14F-4D97-AF65-F5344CB8AC3E}">
        <p14:creationId xmlns:p14="http://schemas.microsoft.com/office/powerpoint/2010/main" val="351233528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OWER_USER_ID_TEMPLATES" val="Bar_chart_1"/>
</p:tagLst>
</file>

<file path=ppt/tags/tag2.xml><?xml version="1.0" encoding="utf-8"?>
<p:tagLst xmlns:a="http://schemas.openxmlformats.org/drawingml/2006/main" xmlns:r="http://schemas.openxmlformats.org/officeDocument/2006/relationships" xmlns:p="http://schemas.openxmlformats.org/presentationml/2006/main">
  <p:tag name="POWER_USER_TAGS_ICONS" val=""/>
</p:tagLst>
</file>

<file path=ppt/tags/tag3.xml><?xml version="1.0" encoding="utf-8"?>
<p:tagLst xmlns:a="http://schemas.openxmlformats.org/drawingml/2006/main" xmlns:r="http://schemas.openxmlformats.org/officeDocument/2006/relationships" xmlns:p="http://schemas.openxmlformats.org/presentationml/2006/main">
  <p:tag name="POWER_USER_TAGS_ICONS" val="gears*cogs*edit*machine*manage*settings*mechanics*operations*wheel*productivity*causality*industry*logic*process*engine*"/>
</p:tagLst>
</file>

<file path=ppt/tags/tag4.xml><?xml version="1.0" encoding="utf-8"?>
<p:tagLst xmlns:a="http://schemas.openxmlformats.org/drawingml/2006/main" xmlns:r="http://schemas.openxmlformats.org/officeDocument/2006/relationships" xmlns:p="http://schemas.openxmlformats.org/presentationml/2006/main">
  <p:tag name="POWER_USER_TAGS_ICONS" val="worker*man*person*roadworks*shovel*"/>
</p:tagLst>
</file>

<file path=ppt/tags/tag5.xml><?xml version="1.0" encoding="utf-8"?>
<p:tagLst xmlns:a="http://schemas.openxmlformats.org/drawingml/2006/main" xmlns:r="http://schemas.openxmlformats.org/officeDocument/2006/relationships" xmlns:p="http://schemas.openxmlformats.org/presentationml/2006/main">
  <p:tag name="POWER_USER_TAGS_ICONS" val="Shape icons"/>
</p:tagLst>
</file>

<file path=ppt/tags/tag6.xml><?xml version="1.0" encoding="utf-8"?>
<p:tagLst xmlns:a="http://schemas.openxmlformats.org/drawingml/2006/main" xmlns:r="http://schemas.openxmlformats.org/officeDocument/2006/relationships" xmlns:p="http://schemas.openxmlformats.org/presentationml/2006/main">
  <p:tag name="POWER_USER_TAGS_ICONS" val="Shape icons"/>
</p:tagLst>
</file>

<file path=ppt/tags/tag7.xml><?xml version="1.0" encoding="utf-8"?>
<p:tagLst xmlns:a="http://schemas.openxmlformats.org/drawingml/2006/main" xmlns:r="http://schemas.openxmlformats.org/officeDocument/2006/relationships" xmlns:p="http://schemas.openxmlformats.org/presentationml/2006/main">
  <p:tag name="POWER_USER_TAGS_ICONS" val="Shape icons"/>
</p:tagLst>
</file>

<file path=ppt/tags/tag8.xml><?xml version="1.0" encoding="utf-8"?>
<p:tagLst xmlns:a="http://schemas.openxmlformats.org/drawingml/2006/main" xmlns:r="http://schemas.openxmlformats.org/officeDocument/2006/relationships" xmlns:p="http://schemas.openxmlformats.org/presentationml/2006/main">
  <p:tag name="POWER_USER_TAGS_ICONS" val="Shape icons"/>
</p:tagLst>
</file>

<file path=ppt/tags/tag9.xml><?xml version="1.0" encoding="utf-8"?>
<p:tagLst xmlns:a="http://schemas.openxmlformats.org/drawingml/2006/main" xmlns:r="http://schemas.openxmlformats.org/officeDocument/2006/relationships" xmlns:p="http://schemas.openxmlformats.org/presentationml/2006/main">
  <p:tag name="POWER_USER_ID_TEMPLATES" val="Key_figures_2"/>
</p:tagLst>
</file>

<file path=ppt/theme/theme1.xml><?xml version="1.0" encoding="utf-8"?>
<a:theme xmlns:a="http://schemas.openxmlformats.org/drawingml/2006/main" name="Diseño personalizado">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Plantilla_2_ppt_SDS">
  <a:themeElements>
    <a:clrScheme name="SDS">
      <a:dk1>
        <a:srgbClr val="333333"/>
      </a:dk1>
      <a:lt1>
        <a:srgbClr val="FFFFFF"/>
      </a:lt1>
      <a:dk2>
        <a:srgbClr val="2788A2"/>
      </a:dk2>
      <a:lt2>
        <a:srgbClr val="E8E8E8"/>
      </a:lt2>
      <a:accent1>
        <a:srgbClr val="2CA8CB"/>
      </a:accent1>
      <a:accent2>
        <a:srgbClr val="185767"/>
      </a:accent2>
      <a:accent3>
        <a:srgbClr val="73CA8B"/>
      </a:accent3>
      <a:accent4>
        <a:srgbClr val="86F3A3"/>
      </a:accent4>
      <a:accent5>
        <a:srgbClr val="36A7C8"/>
      </a:accent5>
      <a:accent6>
        <a:srgbClr val="FFB71A"/>
      </a:accent6>
      <a:hlink>
        <a:srgbClr val="B2F1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lantilla-SDS-2" id="{4FBE0042-14EE-B943-9B4B-70CF6E9E673D}" vid="{6BE10E79-3E17-F94B-BD15-3961F05ABCDF}"/>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Tema de Office">
  <a:themeElements>
    <a:clrScheme name="SDS">
      <a:dk1>
        <a:srgbClr val="333333"/>
      </a:dk1>
      <a:lt1>
        <a:srgbClr val="FFFFFF"/>
      </a:lt1>
      <a:dk2>
        <a:srgbClr val="2788A2"/>
      </a:dk2>
      <a:lt2>
        <a:srgbClr val="E8E8E8"/>
      </a:lt2>
      <a:accent1>
        <a:srgbClr val="2CA8CB"/>
      </a:accent1>
      <a:accent2>
        <a:srgbClr val="185767"/>
      </a:accent2>
      <a:accent3>
        <a:srgbClr val="73CA8B"/>
      </a:accent3>
      <a:accent4>
        <a:srgbClr val="86F3A3"/>
      </a:accent4>
      <a:accent5>
        <a:srgbClr val="36A7C8"/>
      </a:accent5>
      <a:accent6>
        <a:srgbClr val="FFB71A"/>
      </a:accent6>
      <a:hlink>
        <a:srgbClr val="B2F1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lantilla-SDS-2" id="{4FBE0042-14EE-B943-9B4B-70CF6E9E673D}" vid="{6BE10E79-3E17-F94B-BD15-3961F05ABCDF}"/>
    </a:ext>
  </a:extLst>
</a:theme>
</file>

<file path=customXml/_rels/item1.xml.rels>&#65279;<?xml version="1.0" encoding="utf-8"?><Relationships xmlns="http://schemas.openxmlformats.org/package/2006/relationships"><Relationship Type="http://schemas.openxmlformats.org/officeDocument/2006/relationships/customXmlProps" Target="/customXml/itemProps1.xml" Id="rId1" /></Relationships>
</file>

<file path=customXml/_rels/item2.xml.rels>&#65279;<?xml version="1.0" encoding="utf-8"?><Relationships xmlns="http://schemas.openxmlformats.org/package/2006/relationships"><Relationship Type="http://schemas.openxmlformats.org/officeDocument/2006/relationships/customXmlProps" Target="/customXml/itemProps2.xml" Id="rId1" /></Relationships>
</file>

<file path=customXml/_rels/item3.xml.rels>&#65279;<?xml version="1.0" encoding="utf-8"?><Relationships xmlns="http://schemas.openxmlformats.org/package/2006/relationships"><Relationship Type="http://schemas.openxmlformats.org/officeDocument/2006/relationships/customXmlProps" Target="/customXml/itemProps3.xml" Id="rId1" /></Relationships>
</file>

<file path=customXml/item1.xml><?xml version="1.0" encoding="utf-8"?>
<p:properties xmlns:p="http://schemas.microsoft.com/office/2006/metadata/properties" xmlns:xsi="http://www.w3.org/2001/XMLSchema-instance" xmlns:pc="http://schemas.microsoft.com/office/infopath/2007/PartnerControls">
  <documentManagement>
    <MigrationWizId xmlns="720d7930-f6ad-4b31-8dd8-f6b43e3d178f" xsi:nil="true"/>
    <MigrationWizIdPermissions xmlns="720d7930-f6ad-4b31-8dd8-f6b43e3d178f" xsi:nil="true"/>
    <MigrationWizIdDocumentLibraryPermissions xmlns="720d7930-f6ad-4b31-8dd8-f6b43e3d178f" xsi:nil="true"/>
    <MigrationWizIdSecurityGroups xmlns="720d7930-f6ad-4b31-8dd8-f6b43e3d178f" xsi:nil="true"/>
    <MigrationWizIdPermissionLevels xmlns="720d7930-f6ad-4b31-8dd8-f6b43e3d178f"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o" ma:contentTypeID="0x010100B2047BFF2AC2534B9B9B8D68AC5D9643" ma:contentTypeVersion="16" ma:contentTypeDescription="Crear nuevo documento." ma:contentTypeScope="" ma:versionID="1c4cd187311986fa11ce72ff41076e3d">
  <xsd:schema xmlns:xsd="http://www.w3.org/2001/XMLSchema" xmlns:xs="http://www.w3.org/2001/XMLSchema" xmlns:p="http://schemas.microsoft.com/office/2006/metadata/properties" xmlns:ns3="720d7930-f6ad-4b31-8dd8-f6b43e3d178f" xmlns:ns4="d1f8396f-904f-4943-b446-7bc055dc1b25" targetNamespace="http://schemas.microsoft.com/office/2006/metadata/properties" ma:root="true" ma:fieldsID="d47e881255f891a830a9ddfa2e975a76" ns3:_="" ns4:_="">
    <xsd:import namespace="720d7930-f6ad-4b31-8dd8-f6b43e3d178f"/>
    <xsd:import namespace="d1f8396f-904f-4943-b446-7bc055dc1b25"/>
    <xsd:element name="properties">
      <xsd:complexType>
        <xsd:sequence>
          <xsd:element name="documentManagement">
            <xsd:complexType>
              <xsd:all>
                <xsd:element ref="ns3:MigrationWizId" minOccurs="0"/>
                <xsd:element ref="ns3:MigrationWizIdPermissions" minOccurs="0"/>
                <xsd:element ref="ns3:MigrationWizIdPermissionLevels" minOccurs="0"/>
                <xsd:element ref="ns3:MigrationWizIdDocumentLibraryPermissions" minOccurs="0"/>
                <xsd:element ref="ns3:MigrationWizIdSecurityGroups" minOccurs="0"/>
                <xsd:element ref="ns4:SharedWithUsers" minOccurs="0"/>
                <xsd:element ref="ns4:SharedWithDetails" minOccurs="0"/>
                <xsd:element ref="ns4:SharingHintHash"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EventHashCode" minOccurs="0"/>
                <xsd:element ref="ns3: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20d7930-f6ad-4b31-8dd8-f6b43e3d178f" elementFormDefault="qualified">
    <xsd:import namespace="http://schemas.microsoft.com/office/2006/documentManagement/types"/>
    <xsd:import namespace="http://schemas.microsoft.com/office/infopath/2007/PartnerControls"/>
    <xsd:element name="MigrationWizId" ma:index="8" nillable="true" ma:displayName="MigrationWizId" ma:internalName="MigrationWizId">
      <xsd:simpleType>
        <xsd:restriction base="dms:Text"/>
      </xsd:simpleType>
    </xsd:element>
    <xsd:element name="MigrationWizIdPermissions" ma:index="9" nillable="true" ma:displayName="MigrationWizIdPermissions" ma:internalName="MigrationWizIdPermissions">
      <xsd:simpleType>
        <xsd:restriction base="dms:Text"/>
      </xsd:simpleType>
    </xsd:element>
    <xsd:element name="MigrationWizIdPermissionLevels" ma:index="10" nillable="true" ma:displayName="MigrationWizIdPermissionLevels" ma:internalName="MigrationWizIdPermissionLevels">
      <xsd:simpleType>
        <xsd:restriction base="dms:Text"/>
      </xsd:simpleType>
    </xsd:element>
    <xsd:element name="MigrationWizIdDocumentLibraryPermissions" ma:index="11" nillable="true" ma:displayName="MigrationWizIdDocumentLibraryPermissions" ma:internalName="MigrationWizIdDocumentLibraryPermissions">
      <xsd:simpleType>
        <xsd:restriction base="dms:Text"/>
      </xsd:simpleType>
    </xsd:element>
    <xsd:element name="MigrationWizIdSecurityGroups" ma:index="12" nillable="true" ma:displayName="MigrationWizIdSecurityGroups" ma:internalName="MigrationWizIdSecurityGroups">
      <xsd:simpleType>
        <xsd:restriction base="dms:Text"/>
      </xsd:simpleType>
    </xsd:element>
    <xsd:element name="MediaServiceMetadata" ma:index="16" nillable="true" ma:displayName="MediaServiceMetadata" ma:description="" ma:hidden="true" ma:internalName="MediaServiceMetadata" ma:readOnly="true">
      <xsd:simpleType>
        <xsd:restriction base="dms:Note"/>
      </xsd:simpleType>
    </xsd:element>
    <xsd:element name="MediaServiceFastMetadata" ma:index="17" nillable="true" ma:displayName="MediaServiceFastMetadata" ma:description="" ma:hidden="true" ma:internalName="MediaServiceFastMetadata" ma:readOnly="true">
      <xsd:simpleType>
        <xsd:restriction base="dms:Note"/>
      </xsd:simpleType>
    </xsd:element>
    <xsd:element name="MediaServiceDateTaken" ma:index="18" nillable="true" ma:displayName="MediaServiceDateTaken" ma:description="" ma:hidden="true" ma:internalName="MediaServiceDateTaken" ma:readOnly="true">
      <xsd:simpleType>
        <xsd:restriction base="dms:Text"/>
      </xsd:simpleType>
    </xsd:element>
    <xsd:element name="MediaServiceAutoTags" ma:index="19" nillable="true" ma:displayName="MediaServiceAutoTags" ma:description="" ma:internalName="MediaServiceAutoTags" ma:readOnly="true">
      <xsd:simpleType>
        <xsd:restriction base="dms:Text"/>
      </xsd:simpleType>
    </xsd:element>
    <xsd:element name="MediaServiceOCR" ma:index="20" nillable="true" ma:displayName="MediaServiceOCR" ma:internalName="MediaServiceOCR" ma:readOnly="true">
      <xsd:simpleType>
        <xsd:restriction base="dms:Note">
          <xsd:maxLength value="255"/>
        </xsd:restriction>
      </xsd:simpleType>
    </xsd:element>
    <xsd:element name="MediaServiceLocation" ma:index="21" nillable="true" ma:displayName="MediaServiceLocation" ma:internalName="MediaServiceLocation"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element name="MediaServiceGenerationTime" ma:index="2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1f8396f-904f-4943-b446-7bc055dc1b25" elementFormDefault="qualified">
    <xsd:import namespace="http://schemas.microsoft.com/office/2006/documentManagement/types"/>
    <xsd:import namespace="http://schemas.microsoft.com/office/infopath/2007/PartnerControls"/>
    <xsd:element name="SharedWithUsers" ma:index="13" nillable="true" ma:displayName="Compartido con"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Detalles de uso compartido" ma:description="" ma:internalName="SharedWithDetails" ma:readOnly="true">
      <xsd:simpleType>
        <xsd:restriction base="dms:Note">
          <xsd:maxLength value="255"/>
        </xsd:restriction>
      </xsd:simpleType>
    </xsd:element>
    <xsd:element name="SharingHintHash" ma:index="15" nillable="true" ma:displayName="Hash de la sugerencia para compartir" ma:descriptio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22AD49C-74C7-48E5-A1C8-DDE24EBC38FA}">
  <ds:schemaRefs>
    <ds:schemaRef ds:uri="http://schemas.openxmlformats.org/package/2006/metadata/core-properties"/>
    <ds:schemaRef ds:uri="http://purl.org/dc/elements/1.1/"/>
    <ds:schemaRef ds:uri="http://purl.org/dc/dcmitype/"/>
    <ds:schemaRef ds:uri="http://purl.org/dc/terms/"/>
    <ds:schemaRef ds:uri="http://schemas.microsoft.com/office/2006/metadata/properties"/>
    <ds:schemaRef ds:uri="720d7930-f6ad-4b31-8dd8-f6b43e3d178f"/>
    <ds:schemaRef ds:uri="http://schemas.microsoft.com/office/2006/documentManagement/types"/>
    <ds:schemaRef ds:uri="d1f8396f-904f-4943-b446-7bc055dc1b25"/>
    <ds:schemaRef ds:uri="http://schemas.microsoft.com/office/infopath/2007/PartnerControls"/>
    <ds:schemaRef ds:uri="http://www.w3.org/XML/1998/namespace"/>
  </ds:schemaRefs>
</ds:datastoreItem>
</file>

<file path=customXml/itemProps2.xml><?xml version="1.0" encoding="utf-8"?>
<ds:datastoreItem xmlns:ds="http://schemas.openxmlformats.org/officeDocument/2006/customXml" ds:itemID="{EFF83F6F-EBF9-4986-A955-C5C92FE6BD7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20d7930-f6ad-4b31-8dd8-f6b43e3d178f"/>
    <ds:schemaRef ds:uri="d1f8396f-904f-4943-b446-7bc055dc1b2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D6D8A74-9A36-4D83-A185-7A8A1A0EE7C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7743</TotalTime>
  <Words>1486</Words>
  <Application>Microsoft Office PowerPoint</Application>
  <PresentationFormat>Presentación en pantalla (16:9)</PresentationFormat>
  <Paragraphs>158</Paragraphs>
  <Slides>44</Slides>
  <Notes>5</Notes>
  <HiddenSlides>0</HiddenSlides>
  <MMClips>0</MMClips>
  <ScaleCrop>false</ScaleCrop>
  <HeadingPairs>
    <vt:vector size="6" baseType="variant">
      <vt:variant>
        <vt:lpstr>Fuentes usadas</vt:lpstr>
      </vt:variant>
      <vt:variant>
        <vt:i4>14</vt:i4>
      </vt:variant>
      <vt:variant>
        <vt:lpstr>Tema</vt:lpstr>
      </vt:variant>
      <vt:variant>
        <vt:i4>10</vt:i4>
      </vt:variant>
      <vt:variant>
        <vt:lpstr>Títulos de diapositiva</vt:lpstr>
      </vt:variant>
      <vt:variant>
        <vt:i4>44</vt:i4>
      </vt:variant>
    </vt:vector>
  </HeadingPairs>
  <TitlesOfParts>
    <vt:vector size="68" baseType="lpstr">
      <vt:lpstr>Microsoft YaHei UI</vt:lpstr>
      <vt:lpstr>ADLaM Display</vt:lpstr>
      <vt:lpstr>Aptos</vt:lpstr>
      <vt:lpstr>Arial</vt:lpstr>
      <vt:lpstr>Arial Narrow</vt:lpstr>
      <vt:lpstr>Bree</vt:lpstr>
      <vt:lpstr>Calibri</vt:lpstr>
      <vt:lpstr>Century Gothic</vt:lpstr>
      <vt:lpstr>Comic Sans MS</vt:lpstr>
      <vt:lpstr>Fira Sans Extra Condensed</vt:lpstr>
      <vt:lpstr>Fira Sans Extra Condensed Medium</vt:lpstr>
      <vt:lpstr>Roboto</vt:lpstr>
      <vt:lpstr>Times New Roman</vt:lpstr>
      <vt:lpstr>Verdana</vt:lpstr>
      <vt:lpstr>Diseño personalizado</vt:lpstr>
      <vt:lpstr>1_Diseño personalizado</vt:lpstr>
      <vt:lpstr>2_Diseño personalizado</vt:lpstr>
      <vt:lpstr>3_Diseño personalizado</vt:lpstr>
      <vt:lpstr>4_Diseño personalizado</vt:lpstr>
      <vt:lpstr>5_Diseño personalizado</vt:lpstr>
      <vt:lpstr>8_Diseño personalizado</vt:lpstr>
      <vt:lpstr>6_Diseño personalizado</vt:lpstr>
      <vt:lpstr>Tema de Office</vt:lpstr>
      <vt:lpstr>Plantilla_2_ppt_SDS</vt:lpstr>
      <vt:lpstr>DEFECTOS CONGÉNITOS</vt:lpstr>
      <vt:lpstr>Equipo Distrital de Vigilancia Intensificada de los Defectos Congénitos </vt:lpstr>
      <vt:lpstr>Comportamiento epidemiológico de la mortalidad en la infancia</vt:lpstr>
      <vt:lpstr>Presentación de PowerPoint</vt:lpstr>
      <vt:lpstr>Presentación de PowerPoint</vt:lpstr>
      <vt:lpstr>Presentación de PowerPoint</vt:lpstr>
      <vt:lpstr>Presentación de PowerPoint</vt:lpstr>
      <vt:lpstr>Notificación de los Defectos Congénitos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Vigilancia</vt:lpstr>
      <vt:lpstr>Presentación de PowerPoint</vt:lpstr>
      <vt:lpstr>Presentación de PowerPoint</vt:lpstr>
      <vt:lpstr>Presentación de PowerPoint</vt:lpstr>
      <vt:lpstr>Presentación de PowerPoint</vt:lpstr>
      <vt:lpstr>Presentación de PowerPoint</vt:lpstr>
      <vt:lpstr>DEFINICIONES</vt:lpstr>
      <vt:lpstr>ASOCIADOS A PREMATUREZ</vt:lpstr>
      <vt:lpstr>DEFECTOS MENORES</vt:lpstr>
      <vt:lpstr>AJUSTES</vt:lpstr>
      <vt:lpstr>DEFINICIONES</vt:lpstr>
      <vt:lpstr>Seguimiento a defectos congénitos priorizados</vt:lpstr>
      <vt:lpstr>Vigilancia intensificada de los Defectos Congénitos en Bogotá D.C.</vt:lpstr>
      <vt:lpstr>Presentación de PowerPoint</vt:lpstr>
      <vt:lpstr>VIGILANCIA DE LOS DEFECTOS CONGENITOS PRIORIZADOS     </vt:lpstr>
      <vt:lpstr>SEGUIMIENTO</vt:lpstr>
      <vt:lpstr>SEGUIMIENTO</vt:lpstr>
      <vt:lpstr>SEGUIMIENTO</vt:lpstr>
      <vt:lpstr>Herramientas digitales</vt:lpstr>
      <vt:lpstr>ATLAS ECLAMC</vt:lpstr>
      <vt:lpstr>ATLAS ECLAMC</vt:lpstr>
      <vt:lpstr>GeniApp (Android y iOS)</vt:lpstr>
      <vt:lpstr>GeniApp</vt:lpstr>
      <vt:lpstr> Estrategia de Tamizaje Clínico para Enfermedades Raras Huérfanas Una creación de ACMGen  </vt:lpstr>
      <vt:lpstr>Presentación de PowerPoint</vt:lpstr>
      <vt:lpstr>Presentación de PowerPoint</vt:lpstr>
      <vt:lpstr>CONCLUSIONES</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Tavera Riveros, Bryan Rober</dc:creator>
  <cp:lastModifiedBy>Adriana Maritza, Guaca Ruiz</cp:lastModifiedBy>
  <cp:revision>685</cp:revision>
  <dcterms:created xsi:type="dcterms:W3CDTF">2020-01-15T19:55:08Z</dcterms:created>
  <dcterms:modified xsi:type="dcterms:W3CDTF">2025-08-18T22:16:02Z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0x010100B2047BFF2AC2534B9B9B8D68AC5D9643</vt:lpwstr>
  </property>
</Properties>
</file>