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1"/>
  </p:notesMasterIdLst>
  <p:sldIdLst>
    <p:sldId id="256" r:id="rId5"/>
    <p:sldId id="257" r:id="rId6"/>
    <p:sldId id="260" r:id="rId7"/>
    <p:sldId id="292" r:id="rId8"/>
    <p:sldId id="435" r:id="rId9"/>
    <p:sldId id="280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8905CD9-18A2-BEF1-8609-5C911AEA4329}" name="Alexis Cuenca Garcia" initials="AC" userId="S::acuenca@fucsalud.edu.co::78f094dc-1a82-46a8-9273-67df8f1b5e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23"/>
    <p:restoredTop sz="96327"/>
  </p:normalViewPr>
  <p:slideViewPr>
    <p:cSldViewPr snapToGrid="0">
      <p:cViewPr varScale="1">
        <p:scale>
          <a:sx n="75" d="100"/>
          <a:sy n="75" d="100"/>
        </p:scale>
        <p:origin x="132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3E437-A4A7-4D36-81EA-46C8FFF4E79C}" type="datetimeFigureOut">
              <a:rPr lang="es-CO" smtClean="0"/>
              <a:t>14/04/2026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CB4928-1EE2-45C2-9FB1-BF207574B6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786000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FD9E71-5E8B-41DF-91FC-EB27BE422963}" type="slidenum">
              <a:rPr lang="es-CO" smtClean="0"/>
              <a:t>4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46377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036AD4-1C7B-A92E-98ED-1272859189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36E05C22-4CA7-02C3-4942-D744E293E8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A6123BE3-7E80-2FA6-8CF4-87DAC2DD70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A3A6405-0882-A8A5-F15F-F872A5A7C9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FD9E71-5E8B-41DF-91FC-EB27BE422963}" type="slidenum">
              <a:rPr lang="es-CO" smtClean="0"/>
              <a:t>5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7955206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14/04/2026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01905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14/04/2026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70418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14/04/2026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32812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14/04/2026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32051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14/04/2026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05881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14/04/2026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23692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14/04/2026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53103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14/04/2026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60232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14/04/2026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43367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14/04/2026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11034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14/04/2026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86750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08EBB6-8C5E-1949-B1C4-E81617C84437}" type="datetimeFigureOut">
              <a:rPr lang="es-CO" smtClean="0"/>
              <a:t>14/04/2026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05217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0F52B479-238D-88BC-CD92-395358BD01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892" y="2520511"/>
            <a:ext cx="1918217" cy="1816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7044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A7304D9C-6616-6FB7-54E1-2D48E1ABD6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79" y="524289"/>
            <a:ext cx="1191040" cy="1128179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6C5BF959-E136-5821-616B-CB1EBE728182}"/>
              </a:ext>
            </a:extLst>
          </p:cNvPr>
          <p:cNvSpPr txBox="1"/>
          <p:nvPr/>
        </p:nvSpPr>
        <p:spPr>
          <a:xfrm>
            <a:off x="280146" y="1624730"/>
            <a:ext cx="8583705" cy="332398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5500" b="1" i="0" u="none" strike="noStrike" kern="1200" cap="none" spc="0" normalizeH="0" baseline="0" noProof="0" dirty="0">
                <a:ln>
                  <a:noFill/>
                </a:ln>
                <a:solidFill>
                  <a:srgbClr val="FFC800"/>
                </a:solidFill>
                <a:effectLst/>
                <a:uLnTx/>
                <a:uFillTx/>
                <a:latin typeface="Bahnschrift Condensed" panose="020B0502040204020203" pitchFamily="34" charset="0"/>
              </a:rPr>
              <a:t>ID 368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5500" b="1" i="0" u="none" strike="noStrike" kern="1200" cap="none" spc="0" normalizeH="0" baseline="0" noProof="0" dirty="0">
                <a:ln>
                  <a:noFill/>
                </a:ln>
                <a:solidFill>
                  <a:srgbClr val="FFC800"/>
                </a:solidFill>
                <a:effectLst/>
                <a:uLnTx/>
                <a:uFillTx/>
                <a:latin typeface="Bahnschrift Condensed" panose="020B0502040204020203" pitchFamily="34" charset="0"/>
              </a:rPr>
              <a:t>COMUNIDAD PUEBLO PIJAO DE ATACO</a:t>
            </a:r>
          </a:p>
          <a:p>
            <a:pPr lvl="0" algn="ctr" defTabSz="914400">
              <a:defRPr/>
            </a:pPr>
            <a:r>
              <a:rPr lang="es-MX" sz="5000" dirty="0">
                <a:latin typeface="Bahnschrift Condensed" panose="020B0502040204020203" pitchFamily="34" charset="0"/>
              </a:rPr>
              <a:t>Concertación de Acciones de Rehabilitación 2026</a:t>
            </a:r>
            <a:endParaRPr kumimoji="0" lang="es-MX" sz="5000" b="1" i="0" u="none" strike="noStrike" kern="1200" cap="none" spc="0" normalizeH="0" baseline="0" noProof="0" dirty="0">
              <a:ln>
                <a:noFill/>
              </a:ln>
              <a:solidFill>
                <a:srgbClr val="FFC800"/>
              </a:solidFill>
              <a:effectLst/>
              <a:uLnTx/>
              <a:uFillTx/>
              <a:latin typeface="Bahnschrif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44576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A2611620-57C2-34CC-999A-27CD57C2C6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104" y="186826"/>
            <a:ext cx="1054721" cy="999056"/>
          </a:xfrm>
          <a:prstGeom prst="rect">
            <a:avLst/>
          </a:prstGeom>
        </p:spPr>
      </p:pic>
      <p:sp>
        <p:nvSpPr>
          <p:cNvPr id="5" name="CuadroTexto 14">
            <a:extLst>
              <a:ext uri="{FF2B5EF4-FFF2-40B4-BE49-F238E27FC236}">
                <a16:creationId xmlns:a16="http://schemas.microsoft.com/office/drawing/2014/main" id="{D3286E57-F54E-6466-BDD2-AC7E038504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042" y="806824"/>
            <a:ext cx="2170110" cy="149411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R="0" lvl="0" fontAlgn="auto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None/>
              <a:tabLst/>
              <a:defRPr/>
            </a:pPr>
            <a:r>
              <a:rPr kumimoji="0" lang="en-US" altLang="es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Agenda:</a:t>
            </a:r>
          </a:p>
        </p:txBody>
      </p:sp>
      <p:sp>
        <p:nvSpPr>
          <p:cNvPr id="6" name="Flecha: cheurón 5">
            <a:extLst>
              <a:ext uri="{FF2B5EF4-FFF2-40B4-BE49-F238E27FC236}">
                <a16:creationId xmlns:a16="http://schemas.microsoft.com/office/drawing/2014/main" id="{5F61CDEF-06EC-72E8-062D-120A59B367AA}"/>
              </a:ext>
            </a:extLst>
          </p:cNvPr>
          <p:cNvSpPr/>
          <p:nvPr/>
        </p:nvSpPr>
        <p:spPr>
          <a:xfrm>
            <a:off x="11135109" y="6458989"/>
            <a:ext cx="115996" cy="298291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7" name="Flecha: cheurón 6">
            <a:extLst>
              <a:ext uri="{FF2B5EF4-FFF2-40B4-BE49-F238E27FC236}">
                <a16:creationId xmlns:a16="http://schemas.microsoft.com/office/drawing/2014/main" id="{1623CFDB-019A-E713-9991-374D1D81E9F8}"/>
              </a:ext>
            </a:extLst>
          </p:cNvPr>
          <p:cNvSpPr/>
          <p:nvPr/>
        </p:nvSpPr>
        <p:spPr>
          <a:xfrm>
            <a:off x="11291174" y="6443330"/>
            <a:ext cx="113273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8" name="Flecha: cheurón 7">
            <a:extLst>
              <a:ext uri="{FF2B5EF4-FFF2-40B4-BE49-F238E27FC236}">
                <a16:creationId xmlns:a16="http://schemas.microsoft.com/office/drawing/2014/main" id="{6992776D-ABD6-4E94-DF80-517C3119A4C2}"/>
              </a:ext>
            </a:extLst>
          </p:cNvPr>
          <p:cNvSpPr/>
          <p:nvPr/>
        </p:nvSpPr>
        <p:spPr>
          <a:xfrm>
            <a:off x="11447239" y="6443330"/>
            <a:ext cx="113273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9" name="Flecha: cheurón 8">
            <a:extLst>
              <a:ext uri="{FF2B5EF4-FFF2-40B4-BE49-F238E27FC236}">
                <a16:creationId xmlns:a16="http://schemas.microsoft.com/office/drawing/2014/main" id="{BE01787B-E96E-6FF5-05A0-4E41FE26A430}"/>
              </a:ext>
            </a:extLst>
          </p:cNvPr>
          <p:cNvSpPr/>
          <p:nvPr/>
        </p:nvSpPr>
        <p:spPr>
          <a:xfrm>
            <a:off x="11606366" y="6443330"/>
            <a:ext cx="113273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A809049-30AD-3E9A-EA4A-907D5FC93CDC}"/>
              </a:ext>
            </a:extLst>
          </p:cNvPr>
          <p:cNvSpPr txBox="1"/>
          <p:nvPr/>
        </p:nvSpPr>
        <p:spPr>
          <a:xfrm>
            <a:off x="686741" y="1750349"/>
            <a:ext cx="7770518" cy="86177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5000" b="0" i="0" u="none" strike="noStrike" kern="1200" cap="none" spc="0" normalizeH="0" baseline="0" noProof="0" dirty="0">
                <a:ln>
                  <a:noFill/>
                </a:ln>
                <a:solidFill>
                  <a:srgbClr val="FFC800"/>
                </a:solidFill>
                <a:effectLst/>
                <a:uLnTx/>
                <a:uFillTx/>
                <a:latin typeface="Bahnschrift Condensed"/>
                <a:ea typeface="+mn-ea"/>
                <a:cs typeface="+mn-cs"/>
              </a:rPr>
              <a:t>Objetivo del Espacio</a:t>
            </a:r>
            <a:endParaRPr kumimoji="0" lang="es-MX" sz="5000" b="0" i="0" u="none" strike="noStrike" kern="1200" cap="none" spc="0" normalizeH="0" baseline="0" noProof="0" dirty="0">
              <a:ln>
                <a:noFill/>
              </a:ln>
              <a:solidFill>
                <a:srgbClr val="FFC800"/>
              </a:solidFill>
              <a:effectLst/>
              <a:uLnTx/>
              <a:uFillTx/>
              <a:latin typeface="Bahnschrift 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1840BA74-79AC-AEAC-6A4F-A6A08A89800C}"/>
              </a:ext>
            </a:extLst>
          </p:cNvPr>
          <p:cNvSpPr txBox="1"/>
          <p:nvPr/>
        </p:nvSpPr>
        <p:spPr>
          <a:xfrm>
            <a:off x="660042" y="3296295"/>
            <a:ext cx="790164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MX" sz="3000" dirty="0"/>
              <a:t>Concertar con la comunidad las acciones de rehabilitación a implementar en la vigencia 2026, garantizando la participación, pertinencia cultural y fortalecimiento del tejido social.</a:t>
            </a:r>
          </a:p>
        </p:txBody>
      </p:sp>
    </p:spTree>
    <p:extLst>
      <p:ext uri="{BB962C8B-B14F-4D97-AF65-F5344CB8AC3E}">
        <p14:creationId xmlns:p14="http://schemas.microsoft.com/office/powerpoint/2010/main" val="38685259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FDBADF12-AADA-167F-5091-0A89FC21E6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2158" y="212712"/>
            <a:ext cx="1383248" cy="1310244"/>
          </a:xfrm>
          <a:prstGeom prst="rect">
            <a:avLst/>
          </a:prstGeom>
        </p:spPr>
      </p:pic>
      <p:sp>
        <p:nvSpPr>
          <p:cNvPr id="2" name="CuadroTexto 14">
            <a:extLst>
              <a:ext uri="{FF2B5EF4-FFF2-40B4-BE49-F238E27FC236}">
                <a16:creationId xmlns:a16="http://schemas.microsoft.com/office/drawing/2014/main" id="{33DAFB76-0774-7F98-3C8C-1B9E0741DE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042" y="806824"/>
            <a:ext cx="2919738" cy="149411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R="0" lvl="0" fontAlgn="auto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None/>
              <a:tabLst/>
              <a:defRPr/>
            </a:pPr>
            <a:r>
              <a:rPr kumimoji="0" lang="en-US" altLang="es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Agenda: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0ABD825F-D08D-255D-8911-25793A39E0A5}"/>
              </a:ext>
            </a:extLst>
          </p:cNvPr>
          <p:cNvSpPr txBox="1"/>
          <p:nvPr/>
        </p:nvSpPr>
        <p:spPr>
          <a:xfrm>
            <a:off x="419100" y="1240736"/>
            <a:ext cx="8583705" cy="86177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5000" dirty="0">
                <a:solidFill>
                  <a:srgbClr val="FFC800"/>
                </a:solidFill>
                <a:latin typeface="Bahnschrift Condensed"/>
              </a:rPr>
              <a:t>Implementación Practicas Colectivas   </a:t>
            </a:r>
            <a:endParaRPr kumimoji="0" lang="es-MX" sz="5000" b="0" i="0" u="none" strike="noStrike" kern="1200" cap="none" spc="0" normalizeH="0" baseline="0" noProof="0" dirty="0">
              <a:ln>
                <a:noFill/>
              </a:ln>
              <a:solidFill>
                <a:srgbClr val="FFC800"/>
              </a:solidFill>
              <a:effectLst/>
              <a:uLnTx/>
              <a:uFillTx/>
              <a:latin typeface="Bahnschrift 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9F0A8FF-041B-9CFF-B1AB-53095167EB0D}"/>
              </a:ext>
            </a:extLst>
          </p:cNvPr>
          <p:cNvSpPr txBox="1"/>
          <p:nvPr/>
        </p:nvSpPr>
        <p:spPr>
          <a:xfrm>
            <a:off x="419100" y="2221145"/>
            <a:ext cx="8242300" cy="43242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CO" sz="2500" b="1" dirty="0">
                <a:latin typeface="Calibri (Cuerpo)"/>
              </a:rPr>
              <a:t>🧵</a:t>
            </a:r>
            <a:r>
              <a:rPr lang="es-MX" sz="2500" b="1" dirty="0">
                <a:latin typeface="Calibri (Cuerpo)"/>
              </a:rPr>
              <a:t>Realizar una jornada preparatoria frente a la realización de la Gira de Trueque entre sabedores del Pueblo Pijao de Ataco y su medicina ancestral </a:t>
            </a:r>
            <a:r>
              <a:rPr lang="es-MX" sz="2500" b="1" dirty="0">
                <a:highlight>
                  <a:srgbClr val="FFC800"/>
                </a:highlight>
                <a:latin typeface="Calibri (Cuerpo)"/>
              </a:rPr>
              <a:t>(Agosto)</a:t>
            </a:r>
          </a:p>
          <a:p>
            <a:pPr algn="just">
              <a:buNone/>
            </a:pPr>
            <a:endParaRPr lang="es-MX" sz="2500" b="1" dirty="0">
              <a:latin typeface="Calibri (Cuerpo)"/>
            </a:endParaRPr>
          </a:p>
          <a:p>
            <a:pPr algn="just">
              <a:buNone/>
            </a:pPr>
            <a:r>
              <a:rPr lang="es-CO" sz="2500" b="1" dirty="0">
                <a:latin typeface="Calibri (Cuerpo)"/>
              </a:rPr>
              <a:t>🧵</a:t>
            </a:r>
            <a:r>
              <a:rPr lang="es-MX" sz="2500" b="1" dirty="0">
                <a:latin typeface="Calibri (Cuerpo)"/>
              </a:rPr>
              <a:t>Realizar una Gira de Trueque entre sabedores del Pueblo Pijao de Ataco y su medicina ancestral </a:t>
            </a:r>
            <a:r>
              <a:rPr lang="es-MX" sz="2500" b="1" dirty="0">
                <a:highlight>
                  <a:srgbClr val="FFC800"/>
                </a:highlight>
                <a:latin typeface="Calibri (Cuerpo)"/>
              </a:rPr>
              <a:t>(Septiembre)</a:t>
            </a:r>
          </a:p>
          <a:p>
            <a:pPr algn="just">
              <a:buNone/>
            </a:pPr>
            <a:endParaRPr lang="es-MX" sz="2500" b="1" dirty="0">
              <a:latin typeface="Calibri (Cuerpo)"/>
            </a:endParaRPr>
          </a:p>
          <a:p>
            <a:pPr algn="just">
              <a:buNone/>
            </a:pPr>
            <a:r>
              <a:rPr lang="es-CO" sz="2500" b="1" dirty="0">
                <a:latin typeface="Calibri (Cuerpo)"/>
              </a:rPr>
              <a:t>🧵 </a:t>
            </a:r>
            <a:r>
              <a:rPr lang="es-MX" sz="2500" b="1" dirty="0">
                <a:latin typeface="Calibri (Cuerpo)"/>
              </a:rPr>
              <a:t>Realizar balance del producto Servicios de acompañamiento técnico a los sabedores ancestrales en las formas de cuidado, resistencia y autocuidado, en el marco del seguimiento anual del PIRC.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9451876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64A98F-F9B3-4E0B-5C9F-D178B521BB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DF172FA2-2227-D2AA-E296-37665C93A1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2158" y="212712"/>
            <a:ext cx="1383248" cy="1310244"/>
          </a:xfrm>
          <a:prstGeom prst="rect">
            <a:avLst/>
          </a:prstGeom>
        </p:spPr>
      </p:pic>
      <p:sp>
        <p:nvSpPr>
          <p:cNvPr id="2" name="CuadroTexto 14">
            <a:extLst>
              <a:ext uri="{FF2B5EF4-FFF2-40B4-BE49-F238E27FC236}">
                <a16:creationId xmlns:a16="http://schemas.microsoft.com/office/drawing/2014/main" id="{C157AB63-EBF8-99D0-10B3-1E2650CF9F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042" y="806824"/>
            <a:ext cx="2919738" cy="149411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R="0" lvl="0" fontAlgn="auto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None/>
              <a:tabLst/>
              <a:defRPr/>
            </a:pPr>
            <a:r>
              <a:rPr kumimoji="0" lang="en-US" altLang="es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Agenda: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63C78E60-CFBF-89A2-A931-B9A9194D95C0}"/>
              </a:ext>
            </a:extLst>
          </p:cNvPr>
          <p:cNvSpPr txBox="1"/>
          <p:nvPr/>
        </p:nvSpPr>
        <p:spPr>
          <a:xfrm>
            <a:off x="419100" y="1240736"/>
            <a:ext cx="8583705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4000" dirty="0">
                <a:solidFill>
                  <a:srgbClr val="FFC800"/>
                </a:solidFill>
                <a:latin typeface="Bahnschrift Condensed"/>
              </a:rPr>
              <a:t>Implementación Formas de Organización y Relacionamiento</a:t>
            </a:r>
            <a:endParaRPr kumimoji="0" lang="es-MX" sz="4000" b="0" i="0" u="none" strike="noStrike" kern="1200" cap="none" spc="0" normalizeH="0" baseline="0" noProof="0" dirty="0">
              <a:ln>
                <a:noFill/>
              </a:ln>
              <a:solidFill>
                <a:srgbClr val="FFC800"/>
              </a:solidFill>
              <a:effectLst/>
              <a:uLnTx/>
              <a:uFillTx/>
              <a:latin typeface="Bahnschrift 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44CA27C0-A758-ECA0-09F2-A36816A9583C}"/>
              </a:ext>
            </a:extLst>
          </p:cNvPr>
          <p:cNvSpPr txBox="1"/>
          <p:nvPr/>
        </p:nvSpPr>
        <p:spPr>
          <a:xfrm>
            <a:off x="419100" y="2734853"/>
            <a:ext cx="8242300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CO" sz="2500" b="1" dirty="0">
                <a:latin typeface="Calibri (Cuerpo)"/>
              </a:rPr>
              <a:t>🧵</a:t>
            </a:r>
            <a:r>
              <a:rPr lang="es-MX" sz="2500" b="1" dirty="0">
                <a:latin typeface="Calibri (Cuerpo)"/>
              </a:rPr>
              <a:t>Realizar jornada preparatoria, para definir la agenda y guion metodológico para la realización del intercambio de saberes tradicionales y ancestrales frente al rol de mujer indígena Pijao. </a:t>
            </a:r>
            <a:r>
              <a:rPr lang="es-MX" sz="2500" b="1" dirty="0">
                <a:highlight>
                  <a:srgbClr val="FFC800"/>
                </a:highlight>
                <a:latin typeface="Calibri (Cuerpo)"/>
              </a:rPr>
              <a:t>(Abril)</a:t>
            </a:r>
          </a:p>
          <a:p>
            <a:pPr algn="just">
              <a:buNone/>
            </a:pPr>
            <a:endParaRPr lang="es-MX" sz="2500" b="1" dirty="0">
              <a:latin typeface="Calibri (Cuerpo)"/>
            </a:endParaRPr>
          </a:p>
          <a:p>
            <a:pPr algn="just">
              <a:buNone/>
            </a:pPr>
            <a:r>
              <a:rPr lang="es-CO" sz="2500" b="1" dirty="0">
                <a:latin typeface="Calibri (Cuerpo)"/>
              </a:rPr>
              <a:t>🧵</a:t>
            </a:r>
            <a:r>
              <a:rPr lang="es-MX" sz="2500" b="1" dirty="0">
                <a:latin typeface="Calibri (Cuerpo)"/>
              </a:rPr>
              <a:t>Realizar un intercambio de saberes tradicionales y ancestrales frente al rol de mujer indígena Pijao </a:t>
            </a:r>
            <a:r>
              <a:rPr lang="es-MX" sz="2500" b="1" dirty="0">
                <a:highlight>
                  <a:srgbClr val="FFC800"/>
                </a:highlight>
                <a:latin typeface="Calibri (Cuerpo)"/>
              </a:rPr>
              <a:t>(Septiembre)</a:t>
            </a:r>
            <a:endParaRPr lang="es-MX" dirty="0">
              <a:highlight>
                <a:srgbClr val="FFC8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1534738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2065928" y="2217074"/>
            <a:ext cx="5042086" cy="1661993"/>
          </a:xfrm>
          <a:prstGeom prst="rect">
            <a:avLst/>
          </a:prstGeom>
        </p:spPr>
        <p:txBody>
          <a:bodyPr wrap="none" lIns="68580" tIns="34290" rIns="68580" bIns="34290" anchor="t">
            <a:spAutoFit/>
          </a:bodyPr>
          <a:lstStyle/>
          <a:p>
            <a:r>
              <a:rPr lang="es-ES" sz="10350" b="1" dirty="0">
                <a:solidFill>
                  <a:srgbClr val="FFC000"/>
                </a:solidFill>
              </a:rPr>
              <a:t>¡Gracias!</a:t>
            </a:r>
            <a:endParaRPr lang="es-ES" sz="3000" b="1" dirty="0">
              <a:solidFill>
                <a:srgbClr val="FFC000"/>
              </a:solidFill>
            </a:endParaRPr>
          </a:p>
        </p:txBody>
      </p:sp>
      <p:pic>
        <p:nvPicPr>
          <p:cNvPr id="4" name="Imagen 3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EF7DC1FA-88FD-13E3-8002-8148E8075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8833" y="685651"/>
            <a:ext cx="1616276" cy="153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53707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D6E448B53BCF82469E215D6E4E8CD039" ma:contentTypeVersion="23" ma:contentTypeDescription="Crear nuevo documento." ma:contentTypeScope="" ma:versionID="9e4dbb8980c3644670def2221f15f0fa">
  <xsd:schema xmlns:xsd="http://www.w3.org/2001/XMLSchema" xmlns:xs="http://www.w3.org/2001/XMLSchema" xmlns:p="http://schemas.microsoft.com/office/2006/metadata/properties" xmlns:ns2="4a84aae7-e3be-476f-ad65-60ca344568f8" xmlns:ns3="151aedf8-b73a-4565-a4fd-2e9260f5a2dd" targetNamespace="http://schemas.microsoft.com/office/2006/metadata/properties" ma:root="true" ma:fieldsID="f861337b6d4d6561640d0bcc423ccd4b" ns2:_="" ns3:_="">
    <xsd:import namespace="4a84aae7-e3be-476f-ad65-60ca344568f8"/>
    <xsd:import namespace="151aedf8-b73a-4565-a4fd-2e9260f5a2dd"/>
    <xsd:element name="properties">
      <xsd:complexType>
        <xsd:sequence>
          <xsd:element name="documentManagement">
            <xsd:complexType>
              <xsd:all>
                <xsd:element ref="ns2:Imagen" minOccurs="0"/>
                <xsd:element ref="ns2:Orden" minOccurs="0"/>
                <xsd:element ref="ns2:Habilitado" minOccurs="0"/>
                <xsd:element ref="ns2:MediaServiceMetadata" minOccurs="0"/>
                <xsd:element ref="ns2:MediaServiceFastMetadata" minOccurs="0"/>
                <xsd:element ref="ns2:URLDestino" minOccurs="0"/>
                <xsd:element ref="ns2:Expires"/>
                <xsd:element ref="ns2:Destacado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a84aae7-e3be-476f-ad65-60ca344568f8" elementFormDefault="qualified">
    <xsd:import namespace="http://schemas.microsoft.com/office/2006/documentManagement/types"/>
    <xsd:import namespace="http://schemas.microsoft.com/office/infopath/2007/PartnerControls"/>
    <xsd:element name="Imagen" ma:index="8" nillable="true" ma:displayName="Imagen" ma:format="Image" ma:internalName="Imagen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Orden" ma:index="9" nillable="true" ma:displayName="Orden" ma:decimals="0" ma:internalName="Orden">
      <xsd:simpleType>
        <xsd:restriction base="dms:Number"/>
      </xsd:simpleType>
    </xsd:element>
    <xsd:element name="Habilitado" ma:index="10" nillable="true" ma:displayName="Habilitado" ma:default="1" ma:internalName="Habilitado">
      <xsd:simpleType>
        <xsd:restriction base="dms:Boolean"/>
      </xsd:simple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URLDestino" ma:index="13" nillable="true" ma:displayName="URLDestino" ma:format="Hyperlink" ma:internalName="URLDestino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Expires" ma:index="14" ma:displayName="Expira" ma:default="3000-01-01T00:00:00Z" ma:format="DateOnly" ma:internalName="Expires">
      <xsd:simpleType>
        <xsd:restriction base="dms:DateTime"/>
      </xsd:simpleType>
    </xsd:element>
    <xsd:element name="Destacado" ma:index="15" nillable="true" ma:displayName="Destacado" ma:default="1" ma:internalName="Destacado">
      <xsd:simpleType>
        <xsd:restriction base="dms:Boolean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3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5" nillable="true" ma:taxonomy="true" ma:internalName="lcf76f155ced4ddcb4097134ff3c332f" ma:taxonomyFieldName="MediaServiceImageTags" ma:displayName="Etiquetas de imagen" ma:readOnly="false" ma:fieldId="{5cf76f15-5ced-4ddc-b409-7134ff3c332f}" ma:taxonomyMulti="true" ma:sspId="63b8c75e-ec72-4c21-81ea-4ec031f757d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1aedf8-b73a-4565-a4fd-2e9260f5a2dd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Columna global de taxonomía" ma:hidden="true" ma:list="{9cf9a5ca-1a86-4d57-a412-b3f2b3f27a42}" ma:internalName="TaxCatchAll" ma:showField="CatchAllData" ma:web="151aedf8-b73a-4565-a4fd-2e9260f5a2d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xpires xmlns="4a84aae7-e3be-476f-ad65-60ca344568f8">3000-01-01T00:00:00+00:00</Expires>
    <Habilitado xmlns="4a84aae7-e3be-476f-ad65-60ca344568f8">true</Habilitado>
    <Imagen xmlns="4a84aae7-e3be-476f-ad65-60ca344568f8">
      <Url xsi:nil="true"/>
      <Description xsi:nil="true"/>
    </Imagen>
    <Orden xmlns="4a84aae7-e3be-476f-ad65-60ca344568f8" xsi:nil="true"/>
    <URLDestino xmlns="4a84aae7-e3be-476f-ad65-60ca344568f8">
      <Url xsi:nil="true"/>
      <Description xsi:nil="true"/>
    </URLDestino>
    <lcf76f155ced4ddcb4097134ff3c332f xmlns="4a84aae7-e3be-476f-ad65-60ca344568f8">
      <Terms xmlns="http://schemas.microsoft.com/office/infopath/2007/PartnerControls"/>
    </lcf76f155ced4ddcb4097134ff3c332f>
    <Destacado xmlns="4a84aae7-e3be-476f-ad65-60ca344568f8">true</Destacado>
    <TaxCatchAll xmlns="151aedf8-b73a-4565-a4fd-2e9260f5a2dd" xsi:nil="true"/>
  </documentManagement>
</p:properties>
</file>

<file path=customXml/itemProps1.xml><?xml version="1.0" encoding="utf-8"?>
<ds:datastoreItem xmlns:ds="http://schemas.openxmlformats.org/officeDocument/2006/customXml" ds:itemID="{B06A68F0-F1A1-43A0-ABD3-CA9634FFF03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42C1EFD-5417-4898-89DA-340D6A192D4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a84aae7-e3be-476f-ad65-60ca344568f8"/>
    <ds:schemaRef ds:uri="151aedf8-b73a-4565-a4fd-2e9260f5a2d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E7F38E4-EE91-4975-BCB5-1C5B61B3B8E0}">
  <ds:schemaRefs>
    <ds:schemaRef ds:uri="http://schemas.microsoft.com/office/2006/metadata/properties"/>
    <ds:schemaRef ds:uri="http://schemas.microsoft.com/office/infopath/2007/PartnerControls"/>
    <ds:schemaRef ds:uri="4a84aae7-e3be-476f-ad65-60ca344568f8"/>
    <ds:schemaRef ds:uri="151aedf8-b73a-4565-a4fd-2e9260f5a2d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5384</TotalTime>
  <Words>195</Words>
  <Application>Microsoft Office PowerPoint</Application>
  <PresentationFormat>Presentación en pantalla (4:3)</PresentationFormat>
  <Paragraphs>21</Paragraphs>
  <Slides>6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4" baseType="lpstr">
      <vt:lpstr>Aptos</vt:lpstr>
      <vt:lpstr>Arial</vt:lpstr>
      <vt:lpstr>Bahnschrift Condensed</vt:lpstr>
      <vt:lpstr>Calibri</vt:lpstr>
      <vt:lpstr>Calibri (Cuerpo)</vt:lpstr>
      <vt:lpstr>Calibri Light</vt:lpstr>
      <vt:lpstr>Helvetica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Luis Alfonso Tello Cardenas</dc:creator>
  <cp:lastModifiedBy>Alexis Cuenca Garcia</cp:lastModifiedBy>
  <cp:revision>442</cp:revision>
  <dcterms:created xsi:type="dcterms:W3CDTF">2024-06-19T14:18:25Z</dcterms:created>
  <dcterms:modified xsi:type="dcterms:W3CDTF">2026-04-14T15:37:12Z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0x010100D6E448B53BCF82469E215D6E4E8CD039</vt:lpwstr>
  </property>
</Properties>
</file>