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heme/theme2.xml" ContentType="application/vnd.openxmlformats-officedocument.theme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ppt/presProps.xml" ContentType="application/vnd.openxmlformats-officedocument.presentationml.pres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59" r:id="rId1"/>
  </p:sldMasterIdLst>
  <p:notesMasterIdLst>
    <p:notesMasterId r:id="rId17"/>
  </p:notesMasterIdLst>
  <p:sldIdLst>
    <p:sldId id="256" r:id="rId2"/>
    <p:sldId id="257" r:id="rId3"/>
    <p:sldId id="258" r:id="rId4"/>
    <p:sldId id="264" r:id="rId5"/>
    <p:sldId id="259" r:id="rId6"/>
    <p:sldId id="260" r:id="rId7"/>
    <p:sldId id="261" r:id="rId8"/>
    <p:sldId id="262" r:id="rId9"/>
    <p:sldId id="266" r:id="rId10"/>
    <p:sldId id="267" r:id="rId11"/>
    <p:sldId id="263" r:id="rId12"/>
    <p:sldId id="270" r:id="rId13"/>
    <p:sldId id="271" r:id="rId14"/>
    <p:sldId id="272" r:id="rId15"/>
    <p:sldId id="269" r:id="rId16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customXml" Target="../customXml/item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customXml" Target="../customXml/item2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ustomXml" Target="../customXml/item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2abf9f62662_0_14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2abf9f62662_0_14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5CE34AD6-E2AA-D4C8-4C84-3133F6460C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e66ead53e_0_11:notes">
            <a:extLst>
              <a:ext uri="{FF2B5EF4-FFF2-40B4-BE49-F238E27FC236}">
                <a16:creationId xmlns:a16="http://schemas.microsoft.com/office/drawing/2014/main" id="{D3679133-1BEE-143E-BB65-B9D1B95CE8FB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e66ead53e_0_11:notes">
            <a:extLst>
              <a:ext uri="{FF2B5EF4-FFF2-40B4-BE49-F238E27FC236}">
                <a16:creationId xmlns:a16="http://schemas.microsoft.com/office/drawing/2014/main" id="{5B1211EB-4FF0-6BCA-24B7-4FEC9AC1AD1E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49285092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>
          <a:extLst>
            <a:ext uri="{FF2B5EF4-FFF2-40B4-BE49-F238E27FC236}">
              <a16:creationId xmlns:a16="http://schemas.microsoft.com/office/drawing/2014/main" id="{5D68DA03-211A-DD7D-C404-F878086B9D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>
            <a:extLst>
              <a:ext uri="{FF2B5EF4-FFF2-40B4-BE49-F238E27FC236}">
                <a16:creationId xmlns:a16="http://schemas.microsoft.com/office/drawing/2014/main" id="{C10C1618-D4FA-40A6-838F-3BA03582986C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>
            <a:extLst>
              <a:ext uri="{FF2B5EF4-FFF2-40B4-BE49-F238E27FC236}">
                <a16:creationId xmlns:a16="http://schemas.microsoft.com/office/drawing/2014/main" id="{37FCD17F-4F7E-55CF-F709-9E706E1DD570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27874254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>
          <a:extLst>
            <a:ext uri="{FF2B5EF4-FFF2-40B4-BE49-F238E27FC236}">
              <a16:creationId xmlns:a16="http://schemas.microsoft.com/office/drawing/2014/main" id="{A0466334-F7E3-8D01-6CAE-E6F3F573DA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>
            <a:extLst>
              <a:ext uri="{FF2B5EF4-FFF2-40B4-BE49-F238E27FC236}">
                <a16:creationId xmlns:a16="http://schemas.microsoft.com/office/drawing/2014/main" id="{7FCC834C-AFBA-3B19-ED1C-EB68253D62B6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>
            <a:extLst>
              <a:ext uri="{FF2B5EF4-FFF2-40B4-BE49-F238E27FC236}">
                <a16:creationId xmlns:a16="http://schemas.microsoft.com/office/drawing/2014/main" id="{D818C6DF-3FAA-8A18-F1C3-461E9E533489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11130808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859FBFCC-972A-E058-1333-A8ED3BEF8F9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e66ead53e_0_11:notes">
            <a:extLst>
              <a:ext uri="{FF2B5EF4-FFF2-40B4-BE49-F238E27FC236}">
                <a16:creationId xmlns:a16="http://schemas.microsoft.com/office/drawing/2014/main" id="{F2F309C5-E5CE-DB7F-CB21-F876F816003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e66ead53e_0_11:notes">
            <a:extLst>
              <a:ext uri="{FF2B5EF4-FFF2-40B4-BE49-F238E27FC236}">
                <a16:creationId xmlns:a16="http://schemas.microsoft.com/office/drawing/2014/main" id="{F3C9E111-AF85-B9C7-38E7-AE18A7F1010F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237819440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5">
          <a:extLst>
            <a:ext uri="{FF2B5EF4-FFF2-40B4-BE49-F238E27FC236}">
              <a16:creationId xmlns:a16="http://schemas.microsoft.com/office/drawing/2014/main" id="{9ED31476-975D-EB42-5FC3-72312A69BC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1ee5e2f3b5f_0_19:notes">
            <a:extLst>
              <a:ext uri="{FF2B5EF4-FFF2-40B4-BE49-F238E27FC236}">
                <a16:creationId xmlns:a16="http://schemas.microsoft.com/office/drawing/2014/main" id="{250EC035-D98F-F405-D5C9-344BCCE63242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1ee5e2f3b5f_0_19:notes">
            <a:extLst>
              <a:ext uri="{FF2B5EF4-FFF2-40B4-BE49-F238E27FC236}">
                <a16:creationId xmlns:a16="http://schemas.microsoft.com/office/drawing/2014/main" id="{84670AC6-DF68-C63D-0544-4FDA102379D8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8179633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1ee66ead53e_0_3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1ee66ead53e_0_3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1">
          <a:extLst>
            <a:ext uri="{FF2B5EF4-FFF2-40B4-BE49-F238E27FC236}">
              <a16:creationId xmlns:a16="http://schemas.microsoft.com/office/drawing/2014/main" id="{D72C1E09-FC1F-524A-7143-DF935CC7310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Google Shape;102;g2abf9f62662_0_166:notes">
            <a:extLst>
              <a:ext uri="{FF2B5EF4-FFF2-40B4-BE49-F238E27FC236}">
                <a16:creationId xmlns:a16="http://schemas.microsoft.com/office/drawing/2014/main" id="{BC7A5481-FE05-E405-E627-91E2593F4F69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3" name="Google Shape;103;g2abf9f62662_0_166:notes">
            <a:extLst>
              <a:ext uri="{FF2B5EF4-FFF2-40B4-BE49-F238E27FC236}">
                <a16:creationId xmlns:a16="http://schemas.microsoft.com/office/drawing/2014/main" id="{7CFEFDE0-98B1-3B41-6C13-954303BE3B2B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66515124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1ee66ead53e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1ee66ead53e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g1ee66ead53e_0_5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5" name="Google Shape;125;g1ee66ead53e_0_5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1ee5e2f3b5f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1ee5e2f3b5f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e66ead53e_0_1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e66ead53e_0_1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5">
          <a:extLst>
            <a:ext uri="{FF2B5EF4-FFF2-40B4-BE49-F238E27FC236}">
              <a16:creationId xmlns:a16="http://schemas.microsoft.com/office/drawing/2014/main" id="{176019AB-73E1-13A6-D7DD-85C0B3DD91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g1ee66ead53e_0_11:notes">
            <a:extLst>
              <a:ext uri="{FF2B5EF4-FFF2-40B4-BE49-F238E27FC236}">
                <a16:creationId xmlns:a16="http://schemas.microsoft.com/office/drawing/2014/main" id="{348FACCF-8479-3ED5-E806-C2461E31852D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7" name="Google Shape;147;g1ee66ead53e_0_11:notes">
            <a:extLst>
              <a:ext uri="{FF2B5EF4-FFF2-40B4-BE49-F238E27FC236}">
                <a16:creationId xmlns:a16="http://schemas.microsoft.com/office/drawing/2014/main" id="{6900E15D-26E1-8C2C-8DB2-A1B630163E65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7813106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" name="Google Shape;13;p2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5" name="Google Shape;15;p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6" name="Google Shape;16;p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Vertical Title and Text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2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2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Google Shape;24;p4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4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26" name="Google Shape;26;p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8" name="Google Shape;28;p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2" name="Google Shape;32;p5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3" name="Google Shape;33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4" name="Google Shape;34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6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39" name="Google Shape;39;p6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0" name="Google Shape;40;p6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1" name="Google Shape;41;p6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2" name="Google Shape;42;p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3" name="Google Shape;43;p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4" name="Google Shape;44;p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Google Shape;46;p7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9" name="Google Shape;49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9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9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9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icture with Caption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0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0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0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Vertical Text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CO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hyperlink" Target="https://gobiernobogota.sharepoint.com/:f:/s/ESTRATEGICA/IgCvNMuRKP-UT4Bv-XfE9-yWAa8hHaYImq7Sxuf8hqKRwoQ?e=lrmoIN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sv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hyperlink" Target="http://gaia.gobiernobogota.gov.co/sites/default/files/sig/procedimientos/ple-pin-p005_v8.pdf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://gaia.gobiernobogota.gov.co/sites/default/files/sig/manuales/ple-pin-m002_v3.pdf" TargetMode="Externa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png"/><Relationship Id="rId4" Type="http://schemas.openxmlformats.org/officeDocument/2006/relationships/image" Target="../media/image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png"/><Relationship Id="rId4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hyperlink" Target="http://gaia.gobiernobogota.gov.co/content/tablero-de-control-0" TargetMode="External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p13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13"/>
          <p:cNvSpPr/>
          <p:nvPr/>
        </p:nvSpPr>
        <p:spPr>
          <a:xfrm flipH="1">
            <a:off x="10943664" y="2532197"/>
            <a:ext cx="1245319" cy="4325448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13"/>
          <p:cNvSpPr/>
          <p:nvPr/>
        </p:nvSpPr>
        <p:spPr>
          <a:xfrm rot="10800000">
            <a:off x="10943664" y="-52"/>
            <a:ext cx="1245319" cy="2532249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87" name="Google Shape;87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89" name="Google Shape;89;p13"/>
          <p:cNvSpPr/>
          <p:nvPr/>
        </p:nvSpPr>
        <p:spPr>
          <a:xfrm flipH="1">
            <a:off x="0" y="2424"/>
            <a:ext cx="3126658" cy="6855575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0" name="Google Shape;90;p13"/>
          <p:cNvSpPr txBox="1"/>
          <p:nvPr/>
        </p:nvSpPr>
        <p:spPr>
          <a:xfrm>
            <a:off x="8906664" y="4820950"/>
            <a:ext cx="2037000" cy="597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s-CO" sz="2300" dirty="0">
                <a:solidFill>
                  <a:schemeClr val="lt1"/>
                </a:solidFill>
                <a:latin typeface="Lexend Deca"/>
                <a:ea typeface="Lexend Deca"/>
                <a:cs typeface="Lexend Deca"/>
                <a:sym typeface="Lexend Deca"/>
              </a:rPr>
              <a:t>Abril 2026</a:t>
            </a:r>
            <a:endParaRPr sz="2300" dirty="0">
              <a:solidFill>
                <a:schemeClr val="lt1"/>
              </a:solidFill>
              <a:latin typeface="Lexend Deca"/>
              <a:ea typeface="Lexend Deca"/>
              <a:cs typeface="Lexend Deca"/>
              <a:sym typeface="Lexend Deca"/>
            </a:endParaRPr>
          </a:p>
        </p:txBody>
      </p:sp>
      <p:grpSp>
        <p:nvGrpSpPr>
          <p:cNvPr id="3" name="Grupo 2">
            <a:extLst>
              <a:ext uri="{FF2B5EF4-FFF2-40B4-BE49-F238E27FC236}">
                <a16:creationId xmlns:a16="http://schemas.microsoft.com/office/drawing/2014/main" id="{A63BF646-D472-A0B9-30BD-08782DABDF28}"/>
              </a:ext>
            </a:extLst>
          </p:cNvPr>
          <p:cNvGrpSpPr/>
          <p:nvPr/>
        </p:nvGrpSpPr>
        <p:grpSpPr>
          <a:xfrm>
            <a:off x="485559" y="85938"/>
            <a:ext cx="7523613" cy="6028063"/>
            <a:chOff x="1383190" y="390606"/>
            <a:chExt cx="7523613" cy="6028063"/>
          </a:xfrm>
        </p:grpSpPr>
        <p:pic>
          <p:nvPicPr>
            <p:cNvPr id="4" name="Imagen 3">
              <a:extLst>
                <a:ext uri="{FF2B5EF4-FFF2-40B4-BE49-F238E27FC236}">
                  <a16:creationId xmlns:a16="http://schemas.microsoft.com/office/drawing/2014/main" id="{79116826-A9D5-F79E-E19C-00B578C77C2D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alphaModFix amt="35000"/>
            </a:blip>
            <a:stretch>
              <a:fillRect/>
            </a:stretch>
          </p:blipFill>
          <p:spPr>
            <a:xfrm>
              <a:off x="1383190" y="390606"/>
              <a:ext cx="6807200" cy="6028063"/>
            </a:xfrm>
            <a:prstGeom prst="rect">
              <a:avLst/>
            </a:prstGeom>
            <a:ln>
              <a:noFill/>
            </a:ln>
          </p:spPr>
        </p:pic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A992EC75-0BB7-1EB1-18E9-1728BF7D3D26}"/>
                </a:ext>
              </a:extLst>
            </p:cNvPr>
            <p:cNvSpPr txBox="1"/>
            <p:nvPr/>
          </p:nvSpPr>
          <p:spPr>
            <a:xfrm>
              <a:off x="3951493" y="4073144"/>
              <a:ext cx="1514171" cy="73866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PLAN DISTRITAL DE DESARROLLO</a:t>
              </a:r>
              <a:endParaRPr lang="es-CO"/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94842187-584B-7D17-B086-0BFC31E7DCB2}"/>
                </a:ext>
              </a:extLst>
            </p:cNvPr>
            <p:cNvSpPr txBox="1"/>
            <p:nvPr/>
          </p:nvSpPr>
          <p:spPr>
            <a:xfrm>
              <a:off x="5742982" y="2230627"/>
              <a:ext cx="1514171" cy="46166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PLANES ESTRATÉGICOS</a:t>
              </a:r>
              <a:endParaRPr lang="es-CO" sz="1200" b="1" dirty="0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02952736-AF10-D340-6E5B-2129E543A826}"/>
                </a:ext>
              </a:extLst>
            </p:cNvPr>
            <p:cNvSpPr txBox="1"/>
            <p:nvPr/>
          </p:nvSpPr>
          <p:spPr>
            <a:xfrm>
              <a:off x="1692869" y="4996474"/>
              <a:ext cx="1514171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/>
                <a:t>PLANES DE GESTIÓN</a:t>
              </a:r>
              <a:endParaRPr lang="es-CO" sz="1600" b="1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2F7D7700-D2A8-366C-5A79-751E1E6583CD}"/>
                </a:ext>
              </a:extLst>
            </p:cNvPr>
            <p:cNvSpPr txBox="1"/>
            <p:nvPr/>
          </p:nvSpPr>
          <p:spPr>
            <a:xfrm>
              <a:off x="1899467" y="2965906"/>
              <a:ext cx="15141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ES"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Recursos</a:t>
              </a:r>
              <a:endParaRPr lang="es-CO" sz="1600" b="1" i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EE6D03E1-8763-D253-98F1-756D31F54F90}"/>
                </a:ext>
              </a:extLst>
            </p:cNvPr>
            <p:cNvSpPr txBox="1"/>
            <p:nvPr/>
          </p:nvSpPr>
          <p:spPr>
            <a:xfrm>
              <a:off x="7392632" y="824052"/>
              <a:ext cx="15141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s-ES" dirty="0"/>
                <a:t>Normatividad</a:t>
              </a:r>
              <a:endParaRPr lang="es-CO" dirty="0"/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38C58979-246C-9B25-3825-5FE87EB60F8E}"/>
                </a:ext>
              </a:extLst>
            </p:cNvPr>
            <p:cNvSpPr txBox="1"/>
            <p:nvPr/>
          </p:nvSpPr>
          <p:spPr>
            <a:xfrm>
              <a:off x="6519796" y="4722010"/>
              <a:ext cx="15141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s-ES" dirty="0"/>
                <a:t>Misión </a:t>
              </a:r>
              <a:endParaRPr lang="es-CO" dirty="0"/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FA5790B5-5CE2-81E9-3D51-6312A3EBE1B2}"/>
                </a:ext>
              </a:extLst>
            </p:cNvPr>
            <p:cNvSpPr txBox="1"/>
            <p:nvPr/>
          </p:nvSpPr>
          <p:spPr>
            <a:xfrm>
              <a:off x="4471794" y="1273893"/>
              <a:ext cx="1514171" cy="338554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r>
                <a:rPr lang="es-ES"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Actores </a:t>
              </a:r>
              <a:endParaRPr lang="es-CO" sz="1600" b="1" i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2" name="CuadroTexto 1">
            <a:extLst>
              <a:ext uri="{FF2B5EF4-FFF2-40B4-BE49-F238E27FC236}">
                <a16:creationId xmlns:a16="http://schemas.microsoft.com/office/drawing/2014/main" id="{389B34A9-1CDB-3787-4286-B1B304020E01}"/>
              </a:ext>
            </a:extLst>
          </p:cNvPr>
          <p:cNvSpPr txBox="1"/>
          <p:nvPr/>
        </p:nvSpPr>
        <p:spPr>
          <a:xfrm>
            <a:off x="6820940" y="2712250"/>
            <a:ext cx="542799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CO" sz="3200" b="1" dirty="0">
                <a:solidFill>
                  <a:schemeClr val="bg1"/>
                </a:solidFill>
              </a:rPr>
              <a:t>CAPACITACIÓN PLAN DE GESTIÓN INSTITUCIONAL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0681EF55-0C06-B031-57FD-0560A86980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>
            <a:extLst>
              <a:ext uri="{FF2B5EF4-FFF2-40B4-BE49-F238E27FC236}">
                <a16:creationId xmlns:a16="http://schemas.microsoft.com/office/drawing/2014/main" id="{F42736E1-B51F-AEAC-A4DF-54BF7D480732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>
            <a:extLst>
              <a:ext uri="{FF2B5EF4-FFF2-40B4-BE49-F238E27FC236}">
                <a16:creationId xmlns:a16="http://schemas.microsoft.com/office/drawing/2014/main" id="{6C59A7AE-339A-A100-17FD-794B52A673E1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>
            <a:extLst>
              <a:ext uri="{FF2B5EF4-FFF2-40B4-BE49-F238E27FC236}">
                <a16:creationId xmlns:a16="http://schemas.microsoft.com/office/drawing/2014/main" id="{591F73B3-EF48-095E-EF12-3D2FAE5F42B4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5222" y="6463695"/>
            <a:ext cx="954716" cy="3123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B661B2F2-F132-3D99-7BAA-4218F45BC57D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12AEA0F0-9FAB-F66E-171D-81873C47AC43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Recomendaciones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96EEC6D4-2558-1FF6-0816-932764F3CD8E}"/>
              </a:ext>
            </a:extLst>
          </p:cNvPr>
          <p:cNvSpPr txBox="1"/>
          <p:nvPr/>
        </p:nvSpPr>
        <p:spPr>
          <a:xfrm>
            <a:off x="831935" y="1181500"/>
            <a:ext cx="10318417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Utilización del link de acceso por parte del Promotor de mejora, para cargar el seguimiento y las evidencias en OneDrive.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 enviar reportes y/o soportes correos electrónicos, salvo que sean solicitados por la OAP.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Presentar evidencias organizadas, claras, completas y veraces del cumplimiento de las metas, acordes con su programación.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Realizar el reporte completo del plan de gestión. </a:t>
            </a:r>
          </a:p>
          <a:p>
            <a:pPr marL="457200" indent="-457200" algn="just">
              <a:buFont typeface="Arial" panose="020B0604020202020204" pitchFamily="34" charset="0"/>
              <a:buChar char="•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Utilizar nombres cortos para los archivos, se recomienda máximo 10 caracteres.</a:t>
            </a:r>
          </a:p>
          <a:p>
            <a:pPr algn="just"/>
            <a:endParaRPr lang="es-CO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Nota: La OAP y la OCI tomarán la información oficial cargada en  OneDrive para su revisión.</a:t>
            </a:r>
          </a:p>
        </p:txBody>
      </p:sp>
    </p:spTree>
    <p:extLst>
      <p:ext uri="{BB962C8B-B14F-4D97-AF65-F5344CB8AC3E}">
        <p14:creationId xmlns:p14="http://schemas.microsoft.com/office/powerpoint/2010/main" val="337654131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/>
          <p:cNvSpPr/>
          <p:nvPr/>
        </p:nvSpPr>
        <p:spPr>
          <a:xfrm>
            <a:off x="-17717" y="300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0"/>
          <p:cNvSpPr/>
          <p:nvPr/>
        </p:nvSpPr>
        <p:spPr>
          <a:xfrm flipH="1">
            <a:off x="136958" y="2424"/>
            <a:ext cx="3353494" cy="6855575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F06E7DEA-9AA1-595C-77CF-6AE9E093761F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chemeClr val="bg1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286092DE-814A-8CBC-F97F-F500C4107BE4}"/>
              </a:ext>
            </a:extLst>
          </p:cNvPr>
          <p:cNvSpPr txBox="1"/>
          <p:nvPr/>
        </p:nvSpPr>
        <p:spPr>
          <a:xfrm>
            <a:off x="718588" y="535229"/>
            <a:ext cx="5534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Metas II trimestre Plan de Gestión IVC</a:t>
            </a:r>
          </a:p>
        </p:txBody>
      </p:sp>
      <p:sp>
        <p:nvSpPr>
          <p:cNvPr id="8" name="CuadroTexto 7">
            <a:extLst>
              <a:ext uri="{FF2B5EF4-FFF2-40B4-BE49-F238E27FC236}">
                <a16:creationId xmlns:a16="http://schemas.microsoft.com/office/drawing/2014/main" id="{97933381-74A5-D344-AADD-BAE0E9E4C498}"/>
              </a:ext>
            </a:extLst>
          </p:cNvPr>
          <p:cNvSpPr txBox="1"/>
          <p:nvPr/>
        </p:nvSpPr>
        <p:spPr>
          <a:xfrm>
            <a:off x="5383737" y="2504691"/>
            <a:ext cx="6671305" cy="1015663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t"/>
            <a:r>
              <a:rPr lang="es-ES" sz="2000" b="1" i="1" u="none" strike="noStrike" kern="1200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5. </a:t>
            </a:r>
            <a:r>
              <a:rPr lang="es-ES" sz="20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Realizar 720 operativos de inspección, vigilancia y control en materia de integridad del espacio público</a:t>
            </a:r>
          </a:p>
          <a:p>
            <a:pPr algn="just" fontAlgn="t"/>
            <a:r>
              <a:rPr lang="es-ES" sz="2000" b="1" i="1" dirty="0">
                <a:solidFill>
                  <a:schemeClr val="accent1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reporte II trimestre: 220</a:t>
            </a:r>
            <a:endParaRPr lang="en-US" sz="2000" b="1" i="1" dirty="0">
              <a:solidFill>
                <a:schemeClr val="accent1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Rectángulo 8">
            <a:extLst>
              <a:ext uri="{FF2B5EF4-FFF2-40B4-BE49-F238E27FC236}">
                <a16:creationId xmlns:a16="http://schemas.microsoft.com/office/drawing/2014/main" id="{CD2A3016-68A7-4F77-B4D1-88DA06591087}"/>
              </a:ext>
            </a:extLst>
          </p:cNvPr>
          <p:cNvSpPr/>
          <p:nvPr/>
        </p:nvSpPr>
        <p:spPr>
          <a:xfrm>
            <a:off x="6163814" y="832415"/>
            <a:ext cx="5891228" cy="18636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40" tIns="45720" rIns="91440" bIns="45720" rtlCol="0" anchor="ctr"/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t"/>
            <a:r>
              <a:rPr lang="es-ES" sz="2000" b="1" u="none" strike="noStrik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11. Terminar (archivar) </a:t>
            </a:r>
            <a:r>
              <a:rPr lang="es-ES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100</a:t>
            </a:r>
            <a:r>
              <a:rPr lang="es-ES" sz="2000" b="1" u="none" strike="noStrike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actuaciones administrativas activas.</a:t>
            </a:r>
            <a:endParaRPr lang="es-ES" sz="2000" b="1" i="0" u="none" strike="noStrike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 Light" panose="020F0302020204030204" pitchFamily="34" charset="0"/>
            </a:endParaRPr>
          </a:p>
          <a:p>
            <a:pPr algn="just" fontAlgn="t"/>
            <a:r>
              <a:rPr lang="es-ES" sz="20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reporte II trimestre: 25</a:t>
            </a:r>
          </a:p>
        </p:txBody>
      </p:sp>
      <p:sp>
        <p:nvSpPr>
          <p:cNvPr id="10" name="CuadroTexto 15">
            <a:extLst>
              <a:ext uri="{FF2B5EF4-FFF2-40B4-BE49-F238E27FC236}">
                <a16:creationId xmlns:a16="http://schemas.microsoft.com/office/drawing/2014/main" id="{C4CD80F9-3BD1-34D0-7FB3-AFF54277E608}"/>
              </a:ext>
            </a:extLst>
          </p:cNvPr>
          <p:cNvSpPr txBox="1"/>
          <p:nvPr/>
        </p:nvSpPr>
        <p:spPr>
          <a:xfrm>
            <a:off x="-66415" y="1636956"/>
            <a:ext cx="6094602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es-CO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 fontAlgn="t"/>
            <a:r>
              <a:rPr lang="es-ES" sz="2000" b="1" u="none" strike="noStrike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12. Terminar </a:t>
            </a:r>
            <a:r>
              <a:rPr lang="es-E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127</a:t>
            </a:r>
            <a:r>
              <a:rPr lang="es-ES" sz="2000" b="1" u="none" strike="noStrike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actuaciones administrativas en primera instancia.</a:t>
            </a:r>
          </a:p>
          <a:p>
            <a:pPr algn="just" fontAlgn="t"/>
            <a:r>
              <a:rPr lang="es-ES" sz="2000" b="1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Para reporte II trimestre: 40</a:t>
            </a:r>
          </a:p>
        </p:txBody>
      </p:sp>
      <p:sp>
        <p:nvSpPr>
          <p:cNvPr id="11" name="CuadroTexto 10">
            <a:extLst>
              <a:ext uri="{FF2B5EF4-FFF2-40B4-BE49-F238E27FC236}">
                <a16:creationId xmlns:a16="http://schemas.microsoft.com/office/drawing/2014/main" id="{AA5DA941-68FE-0381-C76C-ECD1D108B775}"/>
              </a:ext>
            </a:extLst>
          </p:cNvPr>
          <p:cNvSpPr txBox="1"/>
          <p:nvPr/>
        </p:nvSpPr>
        <p:spPr>
          <a:xfrm>
            <a:off x="90539" y="3621970"/>
            <a:ext cx="5937648" cy="153888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t"/>
            <a:r>
              <a:rPr lang="es-ES" sz="2000" b="1" kern="12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Realizar 387 operativos de inspección, vigilancia y control en materia de actividad económica</a:t>
            </a:r>
          </a:p>
          <a:p>
            <a:pPr algn="just" fontAlgn="t"/>
            <a:r>
              <a:rPr lang="es-ES" sz="2000" b="1" kern="1200" dirty="0">
                <a:solidFill>
                  <a:schemeClr val="accent4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  <a:sym typeface="Calibri"/>
              </a:rPr>
              <a:t>Para reporte II trimestre: 97</a:t>
            </a:r>
          </a:p>
          <a:p>
            <a:endParaRPr lang="es-CO" dirty="0"/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F849D61A-F550-6694-BBD8-8CBA30F86803}"/>
              </a:ext>
            </a:extLst>
          </p:cNvPr>
          <p:cNvSpPr txBox="1"/>
          <p:nvPr/>
        </p:nvSpPr>
        <p:spPr>
          <a:xfrm>
            <a:off x="6028187" y="4281958"/>
            <a:ext cx="582069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t"/>
            <a:r>
              <a:rPr lang="es-ES" sz="2000" b="1" kern="12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Realizar 252 operativos de inspección, vigilancia y control en materia de actividad ambiental</a:t>
            </a:r>
          </a:p>
          <a:p>
            <a:pPr algn="just" fontAlgn="t"/>
            <a:r>
              <a:rPr lang="es-ES" sz="2000" b="1" kern="1200" dirty="0"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Para reporte II trimestre: 64</a:t>
            </a:r>
            <a:endParaRPr lang="es-CO" sz="2000" b="1" kern="1200" dirty="0">
              <a:solidFill>
                <a:schemeClr val="accent2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2D3F9E45-A37E-5998-736A-DD04C56BB70B}"/>
              </a:ext>
            </a:extLst>
          </p:cNvPr>
          <p:cNvSpPr txBox="1"/>
          <p:nvPr/>
        </p:nvSpPr>
        <p:spPr>
          <a:xfrm>
            <a:off x="181779" y="5392467"/>
            <a:ext cx="586323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t"/>
            <a:r>
              <a:rPr lang="es-ES" sz="20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Realizar 44 operativos de inspección, vigilancia y control para dar cumplimiento a los fallos de cerros orientales</a:t>
            </a:r>
          </a:p>
          <a:p>
            <a:pPr algn="just" fontAlgn="t"/>
            <a:r>
              <a:rPr lang="es-ES" sz="2000" b="1" kern="1200" dirty="0">
                <a:solidFill>
                  <a:schemeClr val="accent6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cs"/>
              </a:rPr>
              <a:t>Para reporte II trimestre: 11</a:t>
            </a:r>
            <a:endParaRPr lang="es-CO" sz="2000" b="1" kern="1200" dirty="0">
              <a:solidFill>
                <a:schemeClr val="accent6">
                  <a:lumMod val="40000"/>
                  <a:lumOff val="6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>
          <a:extLst>
            <a:ext uri="{FF2B5EF4-FFF2-40B4-BE49-F238E27FC236}">
              <a16:creationId xmlns:a16="http://schemas.microsoft.com/office/drawing/2014/main" id="{14F0DAF9-695B-3ECA-42D7-7F5E7F477E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F9B2F2D1-C3A0-CCB2-A9E2-AA684B97E0EC}"/>
              </a:ext>
            </a:extLst>
          </p:cNvPr>
          <p:cNvSpPr/>
          <p:nvPr/>
        </p:nvSpPr>
        <p:spPr>
          <a:xfrm>
            <a:off x="-17717" y="300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CB3D9107-8866-5352-8361-E4D2D59F0823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>
            <a:extLst>
              <a:ext uri="{FF2B5EF4-FFF2-40B4-BE49-F238E27FC236}">
                <a16:creationId xmlns:a16="http://schemas.microsoft.com/office/drawing/2014/main" id="{576ED108-84C2-5D9C-BD54-9C0429C3B701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0">
            <a:extLst>
              <a:ext uri="{FF2B5EF4-FFF2-40B4-BE49-F238E27FC236}">
                <a16:creationId xmlns:a16="http://schemas.microsoft.com/office/drawing/2014/main" id="{5E73E156-E9F0-336A-E93F-035CF0CD8A2D}"/>
              </a:ext>
            </a:extLst>
          </p:cNvPr>
          <p:cNvSpPr/>
          <p:nvPr/>
        </p:nvSpPr>
        <p:spPr>
          <a:xfrm flipH="1">
            <a:off x="136958" y="2424"/>
            <a:ext cx="3353494" cy="6855575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0973846F-CC99-629B-4AD9-190956844293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chemeClr val="bg1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BC638A78-1306-4F18-AFF6-2D1D1F8283F1}"/>
              </a:ext>
            </a:extLst>
          </p:cNvPr>
          <p:cNvSpPr txBox="1"/>
          <p:nvPr/>
        </p:nvSpPr>
        <p:spPr>
          <a:xfrm>
            <a:off x="718588" y="535229"/>
            <a:ext cx="5534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Presentación Acta de Operativos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1F202023-6238-326F-13E5-DF6DCDA9DA0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72697" y="934327"/>
            <a:ext cx="7648027" cy="5741074"/>
          </a:xfrm>
          <a:prstGeom prst="rect">
            <a:avLst/>
          </a:prstGeom>
        </p:spPr>
      </p:pic>
      <p:cxnSp>
        <p:nvCxnSpPr>
          <p:cNvPr id="7" name="Conector recto de flecha 6">
            <a:extLst>
              <a:ext uri="{FF2B5EF4-FFF2-40B4-BE49-F238E27FC236}">
                <a16:creationId xmlns:a16="http://schemas.microsoft.com/office/drawing/2014/main" id="{DA7CE8ED-749F-9FF7-F973-6381836E5928}"/>
              </a:ext>
            </a:extLst>
          </p:cNvPr>
          <p:cNvCxnSpPr/>
          <p:nvPr/>
        </p:nvCxnSpPr>
        <p:spPr>
          <a:xfrm flipV="1">
            <a:off x="9960077" y="1484671"/>
            <a:ext cx="983606" cy="776748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4" name="CuadroTexto 13">
            <a:extLst>
              <a:ext uri="{FF2B5EF4-FFF2-40B4-BE49-F238E27FC236}">
                <a16:creationId xmlns:a16="http://schemas.microsoft.com/office/drawing/2014/main" id="{B5C56FED-CED2-65DA-E688-8B49D091D0DE}"/>
              </a:ext>
            </a:extLst>
          </p:cNvPr>
          <p:cNvSpPr txBox="1"/>
          <p:nvPr/>
        </p:nvSpPr>
        <p:spPr>
          <a:xfrm>
            <a:off x="10666705" y="1004437"/>
            <a:ext cx="14299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b="1" dirty="0">
                <a:solidFill>
                  <a:schemeClr val="bg1"/>
                </a:solidFill>
              </a:rPr>
              <a:t>Identificación del ID</a:t>
            </a:r>
          </a:p>
        </p:txBody>
      </p:sp>
    </p:spTree>
    <p:extLst>
      <p:ext uri="{BB962C8B-B14F-4D97-AF65-F5344CB8AC3E}">
        <p14:creationId xmlns:p14="http://schemas.microsoft.com/office/powerpoint/2010/main" val="339217491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>
          <a:extLst>
            <a:ext uri="{FF2B5EF4-FFF2-40B4-BE49-F238E27FC236}">
              <a16:creationId xmlns:a16="http://schemas.microsoft.com/office/drawing/2014/main" id="{C5401E43-FE9B-15F2-C492-FB1D990433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9EA648FE-4CF6-6228-63E5-69DEF2E9CC94}"/>
              </a:ext>
            </a:extLst>
          </p:cNvPr>
          <p:cNvSpPr/>
          <p:nvPr/>
        </p:nvSpPr>
        <p:spPr>
          <a:xfrm>
            <a:off x="-17717" y="300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lvl="0" algn="ctr"/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C0D955CB-9BA8-11B1-3E07-74F07C9056A2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>
            <a:extLst>
              <a:ext uri="{FF2B5EF4-FFF2-40B4-BE49-F238E27FC236}">
                <a16:creationId xmlns:a16="http://schemas.microsoft.com/office/drawing/2014/main" id="{16DF6D09-9DAE-5C4B-7258-3CE537C45974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4" name="Google Shape;164;p20">
            <a:extLst>
              <a:ext uri="{FF2B5EF4-FFF2-40B4-BE49-F238E27FC236}">
                <a16:creationId xmlns:a16="http://schemas.microsoft.com/office/drawing/2014/main" id="{23C19E3D-1E70-90D2-E627-5F78770A2B0A}"/>
              </a:ext>
            </a:extLst>
          </p:cNvPr>
          <p:cNvSpPr/>
          <p:nvPr/>
        </p:nvSpPr>
        <p:spPr>
          <a:xfrm flipH="1">
            <a:off x="136958" y="2424"/>
            <a:ext cx="3353494" cy="6855575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409C1F99-C4F0-9CAD-72BD-74F82CCA57EC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chemeClr val="bg1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DC633330-9779-5D5B-94D8-B5B0E1A7E11E}"/>
              </a:ext>
            </a:extLst>
          </p:cNvPr>
          <p:cNvSpPr txBox="1"/>
          <p:nvPr/>
        </p:nvSpPr>
        <p:spPr>
          <a:xfrm>
            <a:off x="718588" y="535229"/>
            <a:ext cx="55347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Presentación Acta de Operativos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63C02E9F-4540-DD12-81DE-F2BF004C48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49845" y="358280"/>
            <a:ext cx="5044877" cy="6386113"/>
          </a:xfrm>
          <a:prstGeom prst="rect">
            <a:avLst/>
          </a:prstGeom>
        </p:spPr>
      </p:pic>
      <p:cxnSp>
        <p:nvCxnSpPr>
          <p:cNvPr id="8" name="Conector recto de flecha 7">
            <a:extLst>
              <a:ext uri="{FF2B5EF4-FFF2-40B4-BE49-F238E27FC236}">
                <a16:creationId xmlns:a16="http://schemas.microsoft.com/office/drawing/2014/main" id="{D5898D80-914A-C0E2-A06E-08E29ABFA9A5}"/>
              </a:ext>
            </a:extLst>
          </p:cNvPr>
          <p:cNvCxnSpPr/>
          <p:nvPr/>
        </p:nvCxnSpPr>
        <p:spPr>
          <a:xfrm flipH="1">
            <a:off x="4542503" y="2841523"/>
            <a:ext cx="1376516" cy="587477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CuadroTexto 8">
            <a:extLst>
              <a:ext uri="{FF2B5EF4-FFF2-40B4-BE49-F238E27FC236}">
                <a16:creationId xmlns:a16="http://schemas.microsoft.com/office/drawing/2014/main" id="{E9474C2B-9248-E655-BBF7-AB04B5C8A5BD}"/>
              </a:ext>
            </a:extLst>
          </p:cNvPr>
          <p:cNvSpPr txBox="1"/>
          <p:nvPr/>
        </p:nvSpPr>
        <p:spPr>
          <a:xfrm>
            <a:off x="2104377" y="3244196"/>
            <a:ext cx="24381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Registro Fotográfico dentro del mismo formato del acta</a:t>
            </a:r>
          </a:p>
        </p:txBody>
      </p:sp>
      <p:cxnSp>
        <p:nvCxnSpPr>
          <p:cNvPr id="11" name="Conector recto de flecha 10">
            <a:extLst>
              <a:ext uri="{FF2B5EF4-FFF2-40B4-BE49-F238E27FC236}">
                <a16:creationId xmlns:a16="http://schemas.microsoft.com/office/drawing/2014/main" id="{FE9DF9A6-A9A7-BFEA-6A1A-CF822EFE8798}"/>
              </a:ext>
            </a:extLst>
          </p:cNvPr>
          <p:cNvCxnSpPr/>
          <p:nvPr/>
        </p:nvCxnSpPr>
        <p:spPr>
          <a:xfrm flipH="1">
            <a:off x="4768645" y="1356852"/>
            <a:ext cx="1150374" cy="265471"/>
          </a:xfrm>
          <a:prstGeom prst="straightConnector1">
            <a:avLst/>
          </a:prstGeom>
          <a:ln>
            <a:tailEnd type="triangle"/>
          </a:ln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CuadroTexto 11">
            <a:extLst>
              <a:ext uri="{FF2B5EF4-FFF2-40B4-BE49-F238E27FC236}">
                <a16:creationId xmlns:a16="http://schemas.microsoft.com/office/drawing/2014/main" id="{4A3619D5-9EA5-A193-4AE9-B6971503FADB}"/>
              </a:ext>
            </a:extLst>
          </p:cNvPr>
          <p:cNvSpPr txBox="1"/>
          <p:nvPr/>
        </p:nvSpPr>
        <p:spPr>
          <a:xfrm>
            <a:off x="1415152" y="1356852"/>
            <a:ext cx="3353494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solidFill>
                  <a:schemeClr val="bg1"/>
                </a:solidFill>
              </a:rPr>
              <a:t>Descripción y diligenciamiento completo del desarrollo del operativo y/o actividad de IVC</a:t>
            </a:r>
          </a:p>
        </p:txBody>
      </p:sp>
    </p:spTree>
    <p:extLst>
      <p:ext uri="{BB962C8B-B14F-4D97-AF65-F5344CB8AC3E}">
        <p14:creationId xmlns:p14="http://schemas.microsoft.com/office/powerpoint/2010/main" val="209020729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BEEF6387-C151-83E6-7D67-35044AAD56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>
            <a:extLst>
              <a:ext uri="{FF2B5EF4-FFF2-40B4-BE49-F238E27FC236}">
                <a16:creationId xmlns:a16="http://schemas.microsoft.com/office/drawing/2014/main" id="{3D3615CB-1BCC-02FB-B7BB-EAAAD3CACACB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>
            <a:extLst>
              <a:ext uri="{FF2B5EF4-FFF2-40B4-BE49-F238E27FC236}">
                <a16:creationId xmlns:a16="http://schemas.microsoft.com/office/drawing/2014/main" id="{F880EE85-291B-35D1-0FEC-4422CB9FB03D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>
            <a:extLst>
              <a:ext uri="{FF2B5EF4-FFF2-40B4-BE49-F238E27FC236}">
                <a16:creationId xmlns:a16="http://schemas.microsoft.com/office/drawing/2014/main" id="{676A315C-FA8D-8C4C-6416-20A46DCF1AA9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5222" y="6463695"/>
            <a:ext cx="954716" cy="3123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87C464C4-D22F-FB5A-3D02-BA0CA15DCB7D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49199B81-6730-F7AD-34FD-20FB5C42D4B2}"/>
              </a:ext>
            </a:extLst>
          </p:cNvPr>
          <p:cNvSpPr txBox="1"/>
          <p:nvPr/>
        </p:nvSpPr>
        <p:spPr>
          <a:xfrm>
            <a:off x="718589" y="535229"/>
            <a:ext cx="45809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Registro Actas aplicativo IVC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C5687B86-157B-129A-1FFA-876CCE8475E5}"/>
              </a:ext>
            </a:extLst>
          </p:cNvPr>
          <p:cNvSpPr txBox="1"/>
          <p:nvPr/>
        </p:nvSpPr>
        <p:spPr>
          <a:xfrm>
            <a:off x="438061" y="1089226"/>
            <a:ext cx="11346426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SE DESARROLLA EL REPORTE DE LAS ACTAS  EN 2  MOMENTOS CLAVES PARA SU VALIDACIÓN POR LA DGP-SDG:</a:t>
            </a:r>
          </a:p>
          <a:p>
            <a:endParaRPr lang="es-CO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MOMENTO; REPORTE DENTRO DEL APLICATIVO IVC DE LA SDG Y DGP, DONDE SE OBTINE EL NÚMERO DE ID.</a:t>
            </a:r>
          </a:p>
          <a:p>
            <a:pPr marL="342900" indent="-342900">
              <a:buAutoNum type="arabicPeriod"/>
            </a:pPr>
            <a:endParaRPr lang="es-CO" sz="2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marL="342900" indent="-342900">
              <a:buAutoNum type="arabicPeriod"/>
            </a:pPr>
            <a:r>
              <a:rPr lang="es-CO" sz="2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MOMENTO; CONSOLIDACIÓN Y REPORTE DENTRO DEL SEGUIMIENTO DEL PLAN DE GESTIÓN COMPARTIDO POR LA PROMOTORA DE LA MEJORA EN EL SIGUIENTE LINK; </a:t>
            </a:r>
            <a:endParaRPr lang="es-CO" dirty="0">
              <a:solidFill>
                <a:schemeClr val="tx1"/>
              </a:solidFill>
            </a:endParaRPr>
          </a:p>
        </p:txBody>
      </p:sp>
      <p:sp>
        <p:nvSpPr>
          <p:cNvPr id="7" name="Rectangle 2">
            <a:extLst>
              <a:ext uri="{FF2B5EF4-FFF2-40B4-BE49-F238E27FC236}">
                <a16:creationId xmlns:a16="http://schemas.microsoft.com/office/drawing/2014/main" id="{13B79F8C-4B0E-0E69-B817-2496C2A00D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65806" y="5207621"/>
            <a:ext cx="1290786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s-CO" altLang="es-CO" sz="1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hlinkClick r:id="rId4"/>
              </a:rPr>
              <a:t>SEGUNDO TRIMESTRE</a:t>
            </a:r>
            <a:endParaRPr kumimoji="0" lang="es-CO" altLang="es-CO" sz="1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571418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8">
          <a:extLst>
            <a:ext uri="{FF2B5EF4-FFF2-40B4-BE49-F238E27FC236}">
              <a16:creationId xmlns:a16="http://schemas.microsoft.com/office/drawing/2014/main" id="{C931F814-F449-5D26-1E52-D47B960D6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20">
            <a:extLst>
              <a:ext uri="{FF2B5EF4-FFF2-40B4-BE49-F238E27FC236}">
                <a16:creationId xmlns:a16="http://schemas.microsoft.com/office/drawing/2014/main" id="{1E32EAE2-AFA7-175A-1802-98C94C2A798C}"/>
              </a:ext>
            </a:extLst>
          </p:cNvPr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0" name="Google Shape;160;p20">
            <a:extLst>
              <a:ext uri="{FF2B5EF4-FFF2-40B4-BE49-F238E27FC236}">
                <a16:creationId xmlns:a16="http://schemas.microsoft.com/office/drawing/2014/main" id="{9596DBF8-C4F8-D1A0-E169-58E58C1FF016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1" name="Google Shape;161;p20">
            <a:extLst>
              <a:ext uri="{FF2B5EF4-FFF2-40B4-BE49-F238E27FC236}">
                <a16:creationId xmlns:a16="http://schemas.microsoft.com/office/drawing/2014/main" id="{6DA2B63F-BCE2-AE59-61B5-789A71DA4C41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62" name="Google Shape;162;p20">
            <a:extLst>
              <a:ext uri="{FF2B5EF4-FFF2-40B4-BE49-F238E27FC236}">
                <a16:creationId xmlns:a16="http://schemas.microsoft.com/office/drawing/2014/main" id="{75FD2E05-1FC5-2D0D-DAEE-0AFD61A8C1D5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314622" y="4732325"/>
            <a:ext cx="1628600" cy="532776"/>
          </a:xfrm>
          <a:prstGeom prst="rect">
            <a:avLst/>
          </a:prstGeom>
          <a:noFill/>
          <a:ln>
            <a:noFill/>
          </a:ln>
        </p:spPr>
      </p:pic>
      <p:sp>
        <p:nvSpPr>
          <p:cNvPr id="163" name="Google Shape;163;p20">
            <a:extLst>
              <a:ext uri="{FF2B5EF4-FFF2-40B4-BE49-F238E27FC236}">
                <a16:creationId xmlns:a16="http://schemas.microsoft.com/office/drawing/2014/main" id="{61D86A6A-F616-3886-06E1-3F51F4E77C4E}"/>
              </a:ext>
            </a:extLst>
          </p:cNvPr>
          <p:cNvSpPr txBox="1"/>
          <p:nvPr/>
        </p:nvSpPr>
        <p:spPr>
          <a:xfrm>
            <a:off x="2731500" y="2547000"/>
            <a:ext cx="6729000" cy="2031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 sz="12000" b="1">
                <a:solidFill>
                  <a:schemeClr val="lt1"/>
                </a:solidFill>
                <a:latin typeface="Oswald"/>
                <a:ea typeface="Oswald"/>
                <a:cs typeface="Oswald"/>
                <a:sym typeface="Oswald"/>
              </a:rPr>
              <a:t>GRACIAS</a:t>
            </a:r>
            <a:endParaRPr sz="12000" b="1">
              <a:solidFill>
                <a:schemeClr val="lt1"/>
              </a:solidFill>
              <a:latin typeface="Oswald"/>
              <a:ea typeface="Oswald"/>
              <a:cs typeface="Oswald"/>
              <a:sym typeface="Oswald"/>
            </a:endParaRPr>
          </a:p>
        </p:txBody>
      </p:sp>
      <p:sp>
        <p:nvSpPr>
          <p:cNvPr id="164" name="Google Shape;164;p20">
            <a:extLst>
              <a:ext uri="{FF2B5EF4-FFF2-40B4-BE49-F238E27FC236}">
                <a16:creationId xmlns:a16="http://schemas.microsoft.com/office/drawing/2014/main" id="{40B69D0F-86D7-92DE-A954-E1849B8B8AB6}"/>
              </a:ext>
            </a:extLst>
          </p:cNvPr>
          <p:cNvSpPr/>
          <p:nvPr/>
        </p:nvSpPr>
        <p:spPr>
          <a:xfrm flipH="1">
            <a:off x="136958" y="2424"/>
            <a:ext cx="3353494" cy="6855575"/>
          </a:xfrm>
          <a:prstGeom prst="parallelogram">
            <a:avLst>
              <a:gd name="adj" fmla="val 71939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9809779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Google Shape;95;p14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dirty="0"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" name="Google Shape;96;p14"/>
          <p:cNvSpPr/>
          <p:nvPr/>
        </p:nvSpPr>
        <p:spPr>
          <a:xfrm flipH="1">
            <a:off x="10965015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" name="Google Shape;97;p14"/>
          <p:cNvSpPr/>
          <p:nvPr/>
        </p:nvSpPr>
        <p:spPr>
          <a:xfrm rot="10800000">
            <a:off x="10965015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9" name="Google Shape;99;p14"/>
          <p:cNvSpPr/>
          <p:nvPr/>
        </p:nvSpPr>
        <p:spPr>
          <a:xfrm flipH="1">
            <a:off x="-1" y="2425"/>
            <a:ext cx="3224981" cy="6853150"/>
          </a:xfrm>
          <a:prstGeom prst="parallelogram">
            <a:avLst>
              <a:gd name="adj" fmla="val 71939"/>
            </a:avLst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00" name="Google Shape;100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14761" y="5418250"/>
            <a:ext cx="2562473" cy="838301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D46C54FE-722A-9486-08A5-DC02F0DCA189}"/>
              </a:ext>
            </a:extLst>
          </p:cNvPr>
          <p:cNvSpPr txBox="1"/>
          <p:nvPr/>
        </p:nvSpPr>
        <p:spPr>
          <a:xfrm>
            <a:off x="2611638" y="2217591"/>
            <a:ext cx="8081818" cy="1569660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r>
              <a:rPr lang="es-CO" sz="4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 Rounded MT Bold"/>
              </a:rPr>
              <a:t> Planes de Gestión?? </a:t>
            </a:r>
            <a:endParaRPr lang="es-ES" sz="4800" dirty="0">
              <a:solidFill>
                <a:schemeClr val="bg1"/>
              </a:solidFill>
            </a:endParaRPr>
          </a:p>
          <a:p>
            <a:endParaRPr lang="es-ES" sz="48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 Rounded MT Bold"/>
            </a:endParaRPr>
          </a:p>
        </p:txBody>
      </p:sp>
      <p:pic>
        <p:nvPicPr>
          <p:cNvPr id="8" name="Imagen 7" descr="Young businessman hand on chin">
            <a:extLst>
              <a:ext uri="{FF2B5EF4-FFF2-40B4-BE49-F238E27FC236}">
                <a16:creationId xmlns:a16="http://schemas.microsoft.com/office/drawing/2014/main" id="{66746AE9-26CF-63C7-8B38-567B65F09C2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63089" y="481779"/>
            <a:ext cx="1881202" cy="6071419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/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D45E7955-9F3C-EA7B-E7B8-568C21B349B2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CD801DDE-6F19-7B1E-52F3-2D852F85BA51}"/>
              </a:ext>
            </a:extLst>
          </p:cNvPr>
          <p:cNvSpPr txBox="1"/>
          <p:nvPr/>
        </p:nvSpPr>
        <p:spPr>
          <a:xfrm>
            <a:off x="804817" y="726405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Qué es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15A4F0DB-9D3F-D0D5-2B25-0110DF1461B1}"/>
              </a:ext>
            </a:extLst>
          </p:cNvPr>
          <p:cNvSpPr txBox="1"/>
          <p:nvPr/>
        </p:nvSpPr>
        <p:spPr>
          <a:xfrm>
            <a:off x="157315" y="1672979"/>
            <a:ext cx="10609368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El Plan de Gestión Institucional de la SDG para las Alcaldías Locales es un documento que detalla las estrategias y acciones necesarias para la gestión</a:t>
            </a:r>
            <a:r>
              <a:rPr lang="es-CO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pública a nivel distrital. Este plan se alinea con el</a:t>
            </a:r>
            <a:endParaRPr lang="es-CO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 de Acción de la Entidad y está diseñado para desarrollar políticas de gestión y desempeño</a:t>
            </a:r>
            <a:endParaRPr lang="es-CO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institucional, con una clara orientación hacia la</a:t>
            </a:r>
            <a:r>
              <a:rPr lang="es-CO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consecución de metas y objetivos institucionales. Además, el plan incluye la integración de los</a:t>
            </a:r>
            <a:endParaRPr lang="es-CO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planes institucionales y estratégicos al Plan de</a:t>
            </a:r>
            <a:endParaRPr lang="es-CO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ES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Acción, asegurando una articulación efectiva en la generación de valor público.</a:t>
            </a:r>
            <a:endParaRPr lang="es-CO" sz="1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 algn="ctr"/>
            <a:r>
              <a:rPr lang="es-CO" sz="18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</a:t>
            </a:r>
          </a:p>
          <a:p>
            <a:pPr algn="just"/>
            <a:endParaRPr lang="es-CO" sz="1800" dirty="0"/>
          </a:p>
        </p:txBody>
      </p:sp>
      <p:pic>
        <p:nvPicPr>
          <p:cNvPr id="19" name="Imagen 18" descr="Young business woman pointing up">
            <a:extLst>
              <a:ext uri="{FF2B5EF4-FFF2-40B4-BE49-F238E27FC236}">
                <a16:creationId xmlns:a16="http://schemas.microsoft.com/office/drawing/2014/main" id="{77E87BFA-F553-C243-5DE3-019BF9F14F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22760" y="3150858"/>
            <a:ext cx="1884467" cy="3639693"/>
          </a:xfrm>
          <a:prstGeom prst="rect">
            <a:avLst/>
          </a:prstGeom>
        </p:spPr>
      </p:pic>
      <p:pic>
        <p:nvPicPr>
          <p:cNvPr id="21" name="Gráfico 20" descr="Laptop with phone and calculator">
            <a:extLst>
              <a:ext uri="{FF2B5EF4-FFF2-40B4-BE49-F238E27FC236}">
                <a16:creationId xmlns:a16="http://schemas.microsoft.com/office/drawing/2014/main" id="{25ED2D51-8D9A-E1F2-9FA6-7B9057B4CA1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 rot="20525054">
            <a:off x="641555" y="3490376"/>
            <a:ext cx="3429000" cy="342900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4">
          <a:extLst>
            <a:ext uri="{FF2B5EF4-FFF2-40B4-BE49-F238E27FC236}">
              <a16:creationId xmlns:a16="http://schemas.microsoft.com/office/drawing/2014/main" id="{04D60F3C-5F25-71E7-8461-DE01229B90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" name="Google Shape;106;p15">
            <a:extLst>
              <a:ext uri="{FF2B5EF4-FFF2-40B4-BE49-F238E27FC236}">
                <a16:creationId xmlns:a16="http://schemas.microsoft.com/office/drawing/2014/main" id="{F8763BA9-86EF-B144-2890-CAC20FFDED45}"/>
              </a:ext>
            </a:extLst>
          </p:cNvPr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07" name="Google Shape;107;p15">
              <a:extLst>
                <a:ext uri="{FF2B5EF4-FFF2-40B4-BE49-F238E27FC236}">
                  <a16:creationId xmlns:a16="http://schemas.microsoft.com/office/drawing/2014/main" id="{48E52335-9A70-E3BB-02F6-4427BAE7D6B3}"/>
                </a:ext>
              </a:extLst>
            </p:cNvPr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08" name="Google Shape;108;p15">
              <a:extLst>
                <a:ext uri="{FF2B5EF4-FFF2-40B4-BE49-F238E27FC236}">
                  <a16:creationId xmlns:a16="http://schemas.microsoft.com/office/drawing/2014/main" id="{8F61915E-B201-C6F3-F6AD-4C02359E3298}"/>
                </a:ext>
              </a:extLst>
            </p:cNvPr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09" name="Google Shape;109;p15">
              <a:extLst>
                <a:ext uri="{FF2B5EF4-FFF2-40B4-BE49-F238E27FC236}">
                  <a16:creationId xmlns:a16="http://schemas.microsoft.com/office/drawing/2014/main" id="{11B87BB2-C67E-B2E6-E128-FDB82E924B17}"/>
                </a:ext>
              </a:extLst>
            </p:cNvPr>
            <p:cNvPicPr preferRelativeResize="0"/>
            <p:nvPr/>
          </p:nvPicPr>
          <p:blipFill>
            <a:blip r:embed="rId3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grpSp>
        <p:nvGrpSpPr>
          <p:cNvPr id="2" name="Grupo 1">
            <a:extLst>
              <a:ext uri="{FF2B5EF4-FFF2-40B4-BE49-F238E27FC236}">
                <a16:creationId xmlns:a16="http://schemas.microsoft.com/office/drawing/2014/main" id="{2BDD2EBA-8945-A278-AD17-9A662F528FE3}"/>
              </a:ext>
            </a:extLst>
          </p:cNvPr>
          <p:cNvGrpSpPr/>
          <p:nvPr/>
        </p:nvGrpSpPr>
        <p:grpSpPr>
          <a:xfrm>
            <a:off x="1064144" y="535229"/>
            <a:ext cx="7523613" cy="6028063"/>
            <a:chOff x="1383190" y="390606"/>
            <a:chExt cx="7523613" cy="6028063"/>
          </a:xfrm>
        </p:grpSpPr>
        <p:pic>
          <p:nvPicPr>
            <p:cNvPr id="3" name="Imagen 2">
              <a:extLst>
                <a:ext uri="{FF2B5EF4-FFF2-40B4-BE49-F238E27FC236}">
                  <a16:creationId xmlns:a16="http://schemas.microsoft.com/office/drawing/2014/main" id="{DFA99F1E-7224-47EB-18D0-0F483B38400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383190" y="390606"/>
              <a:ext cx="6807200" cy="6028063"/>
            </a:xfrm>
            <a:prstGeom prst="rect">
              <a:avLst/>
            </a:prstGeom>
          </p:spPr>
        </p:pic>
        <p:sp>
          <p:nvSpPr>
            <p:cNvPr id="4" name="CuadroTexto 3">
              <a:extLst>
                <a:ext uri="{FF2B5EF4-FFF2-40B4-BE49-F238E27FC236}">
                  <a16:creationId xmlns:a16="http://schemas.microsoft.com/office/drawing/2014/main" id="{B75C7039-464D-C4FC-6C76-5807DE76BB3D}"/>
                </a:ext>
              </a:extLst>
            </p:cNvPr>
            <p:cNvSpPr txBox="1"/>
            <p:nvPr/>
          </p:nvSpPr>
          <p:spPr>
            <a:xfrm>
              <a:off x="3951493" y="4073144"/>
              <a:ext cx="1514171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PLAN DISTRITAL DE DESARROLLO</a:t>
              </a:r>
              <a:endParaRPr lang="es-CO"/>
            </a:p>
          </p:txBody>
        </p:sp>
        <p:sp>
          <p:nvSpPr>
            <p:cNvPr id="5" name="CuadroTexto 4">
              <a:extLst>
                <a:ext uri="{FF2B5EF4-FFF2-40B4-BE49-F238E27FC236}">
                  <a16:creationId xmlns:a16="http://schemas.microsoft.com/office/drawing/2014/main" id="{99BDC704-ACE3-6B66-424C-15BA678DA0E9}"/>
                </a:ext>
              </a:extLst>
            </p:cNvPr>
            <p:cNvSpPr txBox="1"/>
            <p:nvPr/>
          </p:nvSpPr>
          <p:spPr>
            <a:xfrm>
              <a:off x="5701784" y="2153426"/>
              <a:ext cx="1514171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200" b="1" dirty="0"/>
                <a:t>PLANES ESTRATÉGICOS</a:t>
              </a:r>
              <a:endParaRPr lang="es-CO" sz="1200" b="1" dirty="0"/>
            </a:p>
          </p:txBody>
        </p:sp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510CE7A8-3746-3766-DBB6-575EE44691EB}"/>
                </a:ext>
              </a:extLst>
            </p:cNvPr>
            <p:cNvSpPr txBox="1"/>
            <p:nvPr/>
          </p:nvSpPr>
          <p:spPr>
            <a:xfrm>
              <a:off x="1692869" y="4996474"/>
              <a:ext cx="151417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sz="1600" b="1"/>
                <a:t>PLANES DE GESTIÓN</a:t>
              </a:r>
              <a:endParaRPr lang="es-CO" sz="1600" b="1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AECE0AC5-3866-0E84-0DFE-EFBEDC08973E}"/>
                </a:ext>
              </a:extLst>
            </p:cNvPr>
            <p:cNvSpPr txBox="1"/>
            <p:nvPr/>
          </p:nvSpPr>
          <p:spPr>
            <a:xfrm>
              <a:off x="1899467" y="2965906"/>
              <a:ext cx="15141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Recursos</a:t>
              </a:r>
              <a:endParaRPr lang="es-CO" sz="1600" b="1" i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E3513261-2812-A1A9-2EC5-ECB32C2F6F6E}"/>
                </a:ext>
              </a:extLst>
            </p:cNvPr>
            <p:cNvSpPr txBox="1"/>
            <p:nvPr/>
          </p:nvSpPr>
          <p:spPr>
            <a:xfrm>
              <a:off x="7392632" y="824052"/>
              <a:ext cx="15141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s-ES"/>
                <a:t>Normatividad</a:t>
              </a:r>
              <a:endParaRPr lang="es-CO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1D5F12BD-5CB4-B65B-F6C3-B17852A40C33}"/>
                </a:ext>
              </a:extLst>
            </p:cNvPr>
            <p:cNvSpPr txBox="1"/>
            <p:nvPr/>
          </p:nvSpPr>
          <p:spPr>
            <a:xfrm>
              <a:off x="6519796" y="4722010"/>
              <a:ext cx="15141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s-CO"/>
              </a:defPPr>
              <a:lvl1pPr>
                <a:defRPr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defRPr>
              </a:lvl1pPr>
            </a:lstStyle>
            <a:p>
              <a:r>
                <a:rPr lang="es-ES"/>
                <a:t>Misión </a:t>
              </a:r>
              <a:endParaRPr lang="es-CO"/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CFD9A2CA-A988-3CCC-93ED-E9208818D918}"/>
                </a:ext>
              </a:extLst>
            </p:cNvPr>
            <p:cNvSpPr txBox="1"/>
            <p:nvPr/>
          </p:nvSpPr>
          <p:spPr>
            <a:xfrm>
              <a:off x="4471794" y="1273893"/>
              <a:ext cx="1514171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s-ES" sz="1600" b="1" i="1">
                  <a:solidFill>
                    <a:schemeClr val="accent4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Actores </a:t>
              </a:r>
              <a:endParaRPr lang="es-CO" sz="1600" b="1" i="1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endParaRPr>
            </a:p>
          </p:txBody>
        </p:sp>
      </p:grpSp>
      <p:sp>
        <p:nvSpPr>
          <p:cNvPr id="11" name="CuadroTexto 10">
            <a:extLst>
              <a:ext uri="{FF2B5EF4-FFF2-40B4-BE49-F238E27FC236}">
                <a16:creationId xmlns:a16="http://schemas.microsoft.com/office/drawing/2014/main" id="{48FC237D-9883-EAAB-2935-1804F81DDC82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12" name="CuadroTexto 11">
            <a:extLst>
              <a:ext uri="{FF2B5EF4-FFF2-40B4-BE49-F238E27FC236}">
                <a16:creationId xmlns:a16="http://schemas.microsoft.com/office/drawing/2014/main" id="{854AA68B-FD32-5B32-5C6C-007BB80BDEBA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 dirty="0">
                <a:solidFill>
                  <a:schemeClr val="accent4"/>
                </a:solidFill>
              </a:rPr>
              <a:t>Articulación de la planeación</a:t>
            </a:r>
          </a:p>
        </p:txBody>
      </p:sp>
      <p:sp>
        <p:nvSpPr>
          <p:cNvPr id="13" name="CuadroTexto 12">
            <a:extLst>
              <a:ext uri="{FF2B5EF4-FFF2-40B4-BE49-F238E27FC236}">
                <a16:creationId xmlns:a16="http://schemas.microsoft.com/office/drawing/2014/main" id="{5C34C0FA-2E89-7A11-EBDD-106F643E8581}"/>
              </a:ext>
            </a:extLst>
          </p:cNvPr>
          <p:cNvSpPr txBox="1"/>
          <p:nvPr/>
        </p:nvSpPr>
        <p:spPr>
          <a:xfrm>
            <a:off x="8534794" y="3279806"/>
            <a:ext cx="2995148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es-CO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PLE-PIN-M002 </a:t>
            </a:r>
            <a:r>
              <a:rPr lang="es-ES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Manual de Planeación y Medición Institucional</a:t>
            </a:r>
          </a:p>
          <a:p>
            <a:pPr marL="514350" indent="-514350" algn="just">
              <a:buFont typeface="Wingdings" panose="05000000000000000000" pitchFamily="2" charset="2"/>
              <a:buChar char="q"/>
            </a:pPr>
            <a:endParaRPr lang="es-CO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pPr algn="just"/>
            <a:r>
              <a:rPr lang="es-CO" sz="1800" dirty="0">
                <a:solidFill>
                  <a:schemeClr val="tx1">
                    <a:lumMod val="75000"/>
                    <a:lumOff val="25000"/>
                  </a:schemeClr>
                </a:solidFill>
              </a:rPr>
              <a:t>PLE-PIN-P005 </a:t>
            </a:r>
            <a:r>
              <a:rPr lang="es-ES" sz="1800" dirty="0"/>
              <a:t>Procedimiento formulación y seguimiento del plan de gestión</a:t>
            </a:r>
            <a:endParaRPr lang="es-CO" sz="1800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pic>
        <p:nvPicPr>
          <p:cNvPr id="14" name="Picture 4">
            <a:hlinkClick r:id="rId5"/>
            <a:extLst>
              <a:ext uri="{FF2B5EF4-FFF2-40B4-BE49-F238E27FC236}">
                <a16:creationId xmlns:a16="http://schemas.microsoft.com/office/drawing/2014/main" id="{DF8D27E2-8712-2CC0-3570-EADFA03EFF44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867513" y="3449083"/>
            <a:ext cx="590109" cy="568670"/>
          </a:xfrm>
          <a:prstGeom prst="rect">
            <a:avLst/>
          </a:prstGeom>
        </p:spPr>
      </p:pic>
      <p:pic>
        <p:nvPicPr>
          <p:cNvPr id="15" name="Picture 4">
            <a:hlinkClick r:id="rId7"/>
            <a:extLst>
              <a:ext uri="{FF2B5EF4-FFF2-40B4-BE49-F238E27FC236}">
                <a16:creationId xmlns:a16="http://schemas.microsoft.com/office/drawing/2014/main" id="{E3EEFFFC-C490-8B9B-F017-671588607E8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948516" y="4866633"/>
            <a:ext cx="590109" cy="5686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552726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16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7" name="Google Shape;117;p16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18" name="Google Shape;118;p16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19" name="Google Shape;11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77574" y="6484075"/>
            <a:ext cx="902077" cy="29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16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DA9F67B2-46E2-546B-9CCF-9849B5F846A0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chemeClr val="bg1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0CAC03B6-2EA9-FBE7-C710-E67DF6A723D6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Formulación</a:t>
            </a:r>
          </a:p>
        </p:txBody>
      </p:sp>
      <p:grpSp>
        <p:nvGrpSpPr>
          <p:cNvPr id="4" name="Grupo 3">
            <a:extLst>
              <a:ext uri="{FF2B5EF4-FFF2-40B4-BE49-F238E27FC236}">
                <a16:creationId xmlns:a16="http://schemas.microsoft.com/office/drawing/2014/main" id="{FD77C347-FB64-E9AD-1662-57BD993F5083}"/>
              </a:ext>
            </a:extLst>
          </p:cNvPr>
          <p:cNvGrpSpPr/>
          <p:nvPr/>
        </p:nvGrpSpPr>
        <p:grpSpPr>
          <a:xfrm>
            <a:off x="1216599" y="1315928"/>
            <a:ext cx="9708575" cy="4595476"/>
            <a:chOff x="1216599" y="1315928"/>
            <a:chExt cx="9708575" cy="4595476"/>
          </a:xfrm>
        </p:grpSpPr>
        <p:pic>
          <p:nvPicPr>
            <p:cNvPr id="5" name="Imagen 4">
              <a:extLst>
                <a:ext uri="{FF2B5EF4-FFF2-40B4-BE49-F238E27FC236}">
                  <a16:creationId xmlns:a16="http://schemas.microsoft.com/office/drawing/2014/main" id="{37E5A6B0-B091-1116-BF4B-055591B484C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216599" y="1315928"/>
              <a:ext cx="9708575" cy="4595476"/>
            </a:xfrm>
            <a:prstGeom prst="rect">
              <a:avLst/>
            </a:prstGeom>
          </p:spPr>
        </p:pic>
        <p:sp>
          <p:nvSpPr>
            <p:cNvPr id="6" name="CuadroTexto 5">
              <a:extLst>
                <a:ext uri="{FF2B5EF4-FFF2-40B4-BE49-F238E27FC236}">
                  <a16:creationId xmlns:a16="http://schemas.microsoft.com/office/drawing/2014/main" id="{34E06250-CE64-BDB4-DDA3-6C391DE86694}"/>
                </a:ext>
              </a:extLst>
            </p:cNvPr>
            <p:cNvSpPr txBox="1"/>
            <p:nvPr/>
          </p:nvSpPr>
          <p:spPr>
            <a:xfrm>
              <a:off x="2733674" y="5172740"/>
              <a:ext cx="1543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MEDIBLE</a:t>
              </a:r>
              <a:endParaRPr lang="es-CO"/>
            </a:p>
          </p:txBody>
        </p:sp>
        <p:sp>
          <p:nvSpPr>
            <p:cNvPr id="7" name="CuadroTexto 6">
              <a:extLst>
                <a:ext uri="{FF2B5EF4-FFF2-40B4-BE49-F238E27FC236}">
                  <a16:creationId xmlns:a16="http://schemas.microsoft.com/office/drawing/2014/main" id="{96EE38C3-69DE-6302-9C09-C3D90086F6B9}"/>
                </a:ext>
              </a:extLst>
            </p:cNvPr>
            <p:cNvSpPr txBox="1"/>
            <p:nvPr/>
          </p:nvSpPr>
          <p:spPr>
            <a:xfrm>
              <a:off x="9296704" y="5267846"/>
              <a:ext cx="1543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OPORTUNA</a:t>
              </a:r>
              <a:endParaRPr lang="es-CO"/>
            </a:p>
          </p:txBody>
        </p:sp>
        <p:sp>
          <p:nvSpPr>
            <p:cNvPr id="8" name="CuadroTexto 7">
              <a:extLst>
                <a:ext uri="{FF2B5EF4-FFF2-40B4-BE49-F238E27FC236}">
                  <a16:creationId xmlns:a16="http://schemas.microsoft.com/office/drawing/2014/main" id="{952B9AAF-1C53-AB8C-8FEF-EFC6C81C6FE8}"/>
                </a:ext>
              </a:extLst>
            </p:cNvPr>
            <p:cNvSpPr txBox="1"/>
            <p:nvPr/>
          </p:nvSpPr>
          <p:spPr>
            <a:xfrm>
              <a:off x="7684075" y="3613666"/>
              <a:ext cx="1543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VERIFICABLE</a:t>
              </a:r>
              <a:endParaRPr lang="es-CO"/>
            </a:p>
          </p:txBody>
        </p:sp>
        <p:sp>
          <p:nvSpPr>
            <p:cNvPr id="9" name="CuadroTexto 8">
              <a:extLst>
                <a:ext uri="{FF2B5EF4-FFF2-40B4-BE49-F238E27FC236}">
                  <a16:creationId xmlns:a16="http://schemas.microsoft.com/office/drawing/2014/main" id="{7CEA6E7D-C2CE-BF0E-85BE-DD77579BF25F}"/>
                </a:ext>
              </a:extLst>
            </p:cNvPr>
            <p:cNvSpPr txBox="1"/>
            <p:nvPr/>
          </p:nvSpPr>
          <p:spPr>
            <a:xfrm>
              <a:off x="1216599" y="3719989"/>
              <a:ext cx="1430807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 dirty="0"/>
                <a:t>ESPECÍFICO</a:t>
              </a:r>
            </a:p>
            <a:p>
              <a:pPr algn="ctr"/>
              <a:r>
                <a:rPr lang="es-ES" dirty="0"/>
                <a:t>RELEVANTE</a:t>
              </a:r>
            </a:p>
          </p:txBody>
        </p:sp>
        <p:sp>
          <p:nvSpPr>
            <p:cNvPr id="10" name="CuadroTexto 9">
              <a:extLst>
                <a:ext uri="{FF2B5EF4-FFF2-40B4-BE49-F238E27FC236}">
                  <a16:creationId xmlns:a16="http://schemas.microsoft.com/office/drawing/2014/main" id="{61C9BD82-4512-01F6-FD45-A41D13BA80C9}"/>
                </a:ext>
              </a:extLst>
            </p:cNvPr>
            <p:cNvSpPr txBox="1"/>
            <p:nvPr/>
          </p:nvSpPr>
          <p:spPr>
            <a:xfrm>
              <a:off x="5793800" y="5191125"/>
              <a:ext cx="1543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REALIZABLE</a:t>
              </a:r>
              <a:endParaRPr lang="es-CO"/>
            </a:p>
          </p:txBody>
        </p:sp>
        <p:sp>
          <p:nvSpPr>
            <p:cNvPr id="11" name="CuadroTexto 10">
              <a:extLst>
                <a:ext uri="{FF2B5EF4-FFF2-40B4-BE49-F238E27FC236}">
                  <a16:creationId xmlns:a16="http://schemas.microsoft.com/office/drawing/2014/main" id="{E17F4481-F62E-CC68-E9BE-AF6851DDF0BA}"/>
                </a:ext>
              </a:extLst>
            </p:cNvPr>
            <p:cNvSpPr txBox="1"/>
            <p:nvPr/>
          </p:nvSpPr>
          <p:spPr>
            <a:xfrm>
              <a:off x="4886629" y="1718620"/>
              <a:ext cx="1543051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s-ES"/>
                <a:t>RESPONSABLE</a:t>
              </a:r>
              <a:endParaRPr lang="es-CO"/>
            </a:p>
          </p:txBody>
        </p:sp>
      </p:grp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Google Shape;127;p17"/>
          <p:cNvSpPr/>
          <p:nvPr/>
        </p:nvSpPr>
        <p:spPr>
          <a:xfrm>
            <a:off x="0" y="-2125"/>
            <a:ext cx="12206700" cy="6857700"/>
          </a:xfrm>
          <a:prstGeom prst="rect">
            <a:avLst/>
          </a:prstGeom>
          <a:solidFill>
            <a:srgbClr val="E4032E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>
              <a:solidFill>
                <a:schemeClr val="lt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8" name="Google Shape;128;p17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9" name="Google Shape;129;p17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30" name="Google Shape;130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77574" y="6484075"/>
            <a:ext cx="902077" cy="295100"/>
          </a:xfrm>
          <a:prstGeom prst="rect">
            <a:avLst/>
          </a:prstGeom>
          <a:noFill/>
          <a:ln>
            <a:noFill/>
          </a:ln>
        </p:spPr>
      </p:pic>
      <p:sp>
        <p:nvSpPr>
          <p:cNvPr id="131" name="Google Shape;131;p17"/>
          <p:cNvSpPr/>
          <p:nvPr/>
        </p:nvSpPr>
        <p:spPr>
          <a:xfrm flipH="1">
            <a:off x="0" y="0"/>
            <a:ext cx="6397500" cy="6858000"/>
          </a:xfrm>
          <a:prstGeom prst="parallelogram">
            <a:avLst>
              <a:gd name="adj" fmla="val 45538"/>
            </a:avLst>
          </a:prstGeom>
          <a:solidFill>
            <a:srgbClr val="CC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" name="CuadroTexto 1">
            <a:extLst>
              <a:ext uri="{FF2B5EF4-FFF2-40B4-BE49-F238E27FC236}">
                <a16:creationId xmlns:a16="http://schemas.microsoft.com/office/drawing/2014/main" id="{7C2F0029-47BC-6053-7A4C-17B3FE47B33F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chemeClr val="bg1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377FCE3A-B785-6DD6-3BEB-6354BDD4A493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Formulación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54C7401B-1A65-4224-60DA-468317AB8A81}"/>
              </a:ext>
            </a:extLst>
          </p:cNvPr>
          <p:cNvSpPr txBox="1"/>
          <p:nvPr/>
        </p:nvSpPr>
        <p:spPr>
          <a:xfrm>
            <a:off x="718589" y="1298748"/>
            <a:ext cx="1045845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dirty="0">
                <a:solidFill>
                  <a:schemeClr val="bg1"/>
                </a:solidFill>
              </a:rPr>
              <a:t>Formato PLE-PIN-F017 Formulación y seguimiento planes de gestión nivel central</a:t>
            </a:r>
          </a:p>
          <a:p>
            <a:endParaRPr lang="es-ES" dirty="0">
              <a:solidFill>
                <a:schemeClr val="bg1"/>
              </a:solidFill>
            </a:endParaRPr>
          </a:p>
          <a:p>
            <a:r>
              <a:rPr lang="es-ES" dirty="0">
                <a:solidFill>
                  <a:schemeClr val="bg1"/>
                </a:solidFill>
              </a:rPr>
              <a:t>Formato PLE-PIN-F018 Formulación y seguimiento planes de gestión nivel local</a:t>
            </a:r>
            <a:endParaRPr lang="es-CO" dirty="0">
              <a:solidFill>
                <a:schemeClr val="bg1"/>
              </a:solidFill>
            </a:endParaRP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67E5A50-02A8-A755-429D-DECFEAEE6D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5275" y="2624981"/>
            <a:ext cx="11619636" cy="1085850"/>
          </a:xfrm>
          <a:prstGeom prst="rect">
            <a:avLst/>
          </a:prstGeom>
        </p:spPr>
      </p:pic>
      <p:pic>
        <p:nvPicPr>
          <p:cNvPr id="6" name="Imagen 5">
            <a:extLst>
              <a:ext uri="{FF2B5EF4-FFF2-40B4-BE49-F238E27FC236}">
                <a16:creationId xmlns:a16="http://schemas.microsoft.com/office/drawing/2014/main" id="{4E2954D9-E141-9101-4F22-B9D5B8C1C8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95275" y="4329200"/>
            <a:ext cx="11619635" cy="929691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7A3A6264-10BB-80F4-7DDE-0EA73A06D07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5275" y="5609407"/>
            <a:ext cx="7315489" cy="88462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8" name="Google Shape;138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-82062" y="-52"/>
            <a:ext cx="12192000" cy="8125975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39" name="Google Shape;139;p18"/>
          <p:cNvGrpSpPr/>
          <p:nvPr/>
        </p:nvGrpSpPr>
        <p:grpSpPr>
          <a:xfrm>
            <a:off x="10943664" y="-52"/>
            <a:ext cx="1245319" cy="6857697"/>
            <a:chOff x="10950525" y="35050"/>
            <a:chExt cx="1239000" cy="6822900"/>
          </a:xfrm>
        </p:grpSpPr>
        <p:sp>
          <p:nvSpPr>
            <p:cNvPr id="140" name="Google Shape;140;p18"/>
            <p:cNvSpPr/>
            <p:nvPr/>
          </p:nvSpPr>
          <p:spPr>
            <a:xfrm flipH="1">
              <a:off x="10950525" y="2554450"/>
              <a:ext cx="1239000" cy="4303500"/>
            </a:xfrm>
            <a:prstGeom prst="rtTriangle">
              <a:avLst/>
            </a:prstGeom>
            <a:solidFill>
              <a:srgbClr val="FF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141" name="Google Shape;141;p18"/>
            <p:cNvSpPr/>
            <p:nvPr/>
          </p:nvSpPr>
          <p:spPr>
            <a:xfrm rot="10800000">
              <a:off x="10950525" y="35050"/>
              <a:ext cx="1239000" cy="2519400"/>
            </a:xfrm>
            <a:prstGeom prst="rtTriangle">
              <a:avLst/>
            </a:prstGeom>
            <a:solidFill>
              <a:srgbClr val="CC0000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r>
                <a:rPr lang="en-CO">
                  <a:latin typeface="Calibri"/>
                  <a:ea typeface="Calibri"/>
                  <a:cs typeface="Calibri"/>
                  <a:sym typeface="Calibri"/>
                </a:rPr>
                <a:t> </a:t>
              </a:r>
              <a:endParaRPr>
                <a:latin typeface="Calibri"/>
                <a:ea typeface="Calibri"/>
                <a:cs typeface="Calibri"/>
                <a:sym typeface="Calibri"/>
              </a:endParaRPr>
            </a:p>
          </p:txBody>
        </p:sp>
        <p:pic>
          <p:nvPicPr>
            <p:cNvPr id="142" name="Google Shape;142;p18"/>
            <p:cNvPicPr preferRelativeResize="0"/>
            <p:nvPr/>
          </p:nvPicPr>
          <p:blipFill>
            <a:blip r:embed="rId4">
              <a:alphaModFix/>
            </a:blip>
            <a:stretch>
              <a:fillRect/>
            </a:stretch>
          </p:blipFill>
          <p:spPr>
            <a:xfrm>
              <a:off x="11161009" y="6465999"/>
              <a:ext cx="949873" cy="310749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2" name="Globo: línea doblada 1">
            <a:extLst>
              <a:ext uri="{FF2B5EF4-FFF2-40B4-BE49-F238E27FC236}">
                <a16:creationId xmlns:a16="http://schemas.microsoft.com/office/drawing/2014/main" id="{15E68B97-12D2-30A8-AE84-2B3AEC11707A}"/>
              </a:ext>
            </a:extLst>
          </p:cNvPr>
          <p:cNvSpPr/>
          <p:nvPr/>
        </p:nvSpPr>
        <p:spPr>
          <a:xfrm>
            <a:off x="9197896" y="1441320"/>
            <a:ext cx="2272368" cy="876300"/>
          </a:xfrm>
          <a:prstGeom prst="borderCallout2">
            <a:avLst>
              <a:gd name="adj1" fmla="val 117663"/>
              <a:gd name="adj2" fmla="val 66279"/>
              <a:gd name="adj3" fmla="val 108967"/>
              <a:gd name="adj4" fmla="val 43274"/>
              <a:gd name="adj5" fmla="val 328805"/>
              <a:gd name="adj6" fmla="val -61757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Validación con el líder y equipo de trabajo</a:t>
            </a:r>
            <a:endParaRPr lang="es-CO"/>
          </a:p>
        </p:txBody>
      </p:sp>
      <p:sp>
        <p:nvSpPr>
          <p:cNvPr id="3" name="Globo: línea doblada 2">
            <a:extLst>
              <a:ext uri="{FF2B5EF4-FFF2-40B4-BE49-F238E27FC236}">
                <a16:creationId xmlns:a16="http://schemas.microsoft.com/office/drawing/2014/main" id="{7726D552-62E7-AC6C-96E6-CE4CCF5E22D7}"/>
              </a:ext>
            </a:extLst>
          </p:cNvPr>
          <p:cNvSpPr/>
          <p:nvPr/>
        </p:nvSpPr>
        <p:spPr>
          <a:xfrm>
            <a:off x="7150021" y="884532"/>
            <a:ext cx="1577042" cy="8763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350544"/>
              <a:gd name="adj6" fmla="val -50290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Oportunidad: </a:t>
            </a:r>
          </a:p>
          <a:p>
            <a:pPr algn="ctr"/>
            <a:r>
              <a:rPr lang="es-ES"/>
              <a:t>15 días calendario</a:t>
            </a:r>
            <a:endParaRPr lang="es-CO"/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AE599CBB-1DDE-B7E5-8B84-CE5BA4B045BD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D0722364-F540-5685-DD2C-E9E6C6325E29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Seguimiento</a:t>
            </a:r>
          </a:p>
        </p:txBody>
      </p:sp>
      <p:pic>
        <p:nvPicPr>
          <p:cNvPr id="6" name="Imagen 5">
            <a:extLst>
              <a:ext uri="{FF2B5EF4-FFF2-40B4-BE49-F238E27FC236}">
                <a16:creationId xmlns:a16="http://schemas.microsoft.com/office/drawing/2014/main" id="{10E1F950-F0B0-AF92-6285-163519774E2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91915" y="4157238"/>
            <a:ext cx="7882811" cy="2700762"/>
          </a:xfrm>
          <a:prstGeom prst="rect">
            <a:avLst/>
          </a:prstGeom>
        </p:spPr>
      </p:pic>
      <p:sp>
        <p:nvSpPr>
          <p:cNvPr id="7" name="Globo: línea doblada 6">
            <a:extLst>
              <a:ext uri="{FF2B5EF4-FFF2-40B4-BE49-F238E27FC236}">
                <a16:creationId xmlns:a16="http://schemas.microsoft.com/office/drawing/2014/main" id="{D5836BFC-8F68-CA8F-47FF-EFF38B124207}"/>
              </a:ext>
            </a:extLst>
          </p:cNvPr>
          <p:cNvSpPr/>
          <p:nvPr/>
        </p:nvSpPr>
        <p:spPr>
          <a:xfrm>
            <a:off x="2909778" y="1267383"/>
            <a:ext cx="2272368" cy="876300"/>
          </a:xfrm>
          <a:prstGeom prst="borderCallout2">
            <a:avLst>
              <a:gd name="adj1" fmla="val 113315"/>
              <a:gd name="adj2" fmla="val 47416"/>
              <a:gd name="adj3" fmla="val 128533"/>
              <a:gd name="adj4" fmla="val 61298"/>
              <a:gd name="adj5" fmla="val 294021"/>
              <a:gd name="adj6" fmla="val 81178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Reporte trimestre </a:t>
            </a:r>
          </a:p>
          <a:p>
            <a:pPr algn="ctr"/>
            <a:r>
              <a:rPr lang="es-ES"/>
              <a:t>Reporte acumulado</a:t>
            </a:r>
            <a:endParaRPr lang="es-CO"/>
          </a:p>
        </p:txBody>
      </p:sp>
      <p:sp>
        <p:nvSpPr>
          <p:cNvPr id="8" name="Globo: línea doblada 7">
            <a:extLst>
              <a:ext uri="{FF2B5EF4-FFF2-40B4-BE49-F238E27FC236}">
                <a16:creationId xmlns:a16="http://schemas.microsoft.com/office/drawing/2014/main" id="{7789EB6F-29C7-FD07-51C8-B7441B7BE7A5}"/>
              </a:ext>
            </a:extLst>
          </p:cNvPr>
          <p:cNvSpPr/>
          <p:nvPr/>
        </p:nvSpPr>
        <p:spPr>
          <a:xfrm flipH="1">
            <a:off x="1052402" y="2824716"/>
            <a:ext cx="1857376" cy="876300"/>
          </a:xfrm>
          <a:prstGeom prst="borderCallout2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Avances y logros</a:t>
            </a:r>
            <a:endParaRPr lang="es-CO"/>
          </a:p>
        </p:txBody>
      </p:sp>
      <p:sp>
        <p:nvSpPr>
          <p:cNvPr id="9" name="Globo: línea doblada 8">
            <a:extLst>
              <a:ext uri="{FF2B5EF4-FFF2-40B4-BE49-F238E27FC236}">
                <a16:creationId xmlns:a16="http://schemas.microsoft.com/office/drawing/2014/main" id="{1E8C3589-1ACF-DCDD-AAE9-D4F5C49C53CA}"/>
              </a:ext>
            </a:extLst>
          </p:cNvPr>
          <p:cNvSpPr/>
          <p:nvPr/>
        </p:nvSpPr>
        <p:spPr>
          <a:xfrm>
            <a:off x="5833408" y="2301810"/>
            <a:ext cx="1577042" cy="876300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82066"/>
              <a:gd name="adj6" fmla="val -30359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Dificultades</a:t>
            </a:r>
            <a:endParaRPr lang="es-CO"/>
          </a:p>
        </p:txBody>
      </p:sp>
      <p:sp>
        <p:nvSpPr>
          <p:cNvPr id="10" name="Globo: línea doblada 9">
            <a:extLst>
              <a:ext uri="{FF2B5EF4-FFF2-40B4-BE49-F238E27FC236}">
                <a16:creationId xmlns:a16="http://schemas.microsoft.com/office/drawing/2014/main" id="{CD90AA65-C9A7-F29F-9B10-1BC5A5506834}"/>
              </a:ext>
            </a:extLst>
          </p:cNvPr>
          <p:cNvSpPr/>
          <p:nvPr/>
        </p:nvSpPr>
        <p:spPr>
          <a:xfrm>
            <a:off x="9323997" y="3429000"/>
            <a:ext cx="2272368" cy="876300"/>
          </a:xfrm>
          <a:prstGeom prst="borderCallout2">
            <a:avLst>
              <a:gd name="adj1" fmla="val 108177"/>
              <a:gd name="adj2" fmla="val 55304"/>
              <a:gd name="adj3" fmla="val 128631"/>
              <a:gd name="adj4" fmla="val 33531"/>
              <a:gd name="adj5" fmla="val 208614"/>
              <a:gd name="adj6" fmla="val -7735"/>
            </a:avLst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Claro y concreto</a:t>
            </a:r>
            <a:endParaRPr lang="es-CO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Google Shape;149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0" cy="8125975"/>
          </a:xfrm>
          <a:prstGeom prst="rect">
            <a:avLst/>
          </a:prstGeom>
          <a:noFill/>
          <a:ln>
            <a:noFill/>
          </a:ln>
        </p:spPr>
      </p:pic>
      <p:sp>
        <p:nvSpPr>
          <p:cNvPr id="150" name="Google Shape;150;p19"/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/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11155222" y="6463695"/>
            <a:ext cx="954716" cy="31233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CuadroTexto 1">
            <a:extLst>
              <a:ext uri="{FF2B5EF4-FFF2-40B4-BE49-F238E27FC236}">
                <a16:creationId xmlns:a16="http://schemas.microsoft.com/office/drawing/2014/main" id="{44B77444-7A3A-4A77-D181-1C6B112E1E33}"/>
              </a:ext>
            </a:extLst>
          </p:cNvPr>
          <p:cNvSpPr txBox="1"/>
          <p:nvPr/>
        </p:nvSpPr>
        <p:spPr>
          <a:xfrm>
            <a:off x="718589" y="1724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DAA3046-09CE-E114-43E1-8B94ADE2CCFC}"/>
              </a:ext>
            </a:extLst>
          </p:cNvPr>
          <p:cNvSpPr txBox="1"/>
          <p:nvPr/>
        </p:nvSpPr>
        <p:spPr>
          <a:xfrm>
            <a:off x="718589" y="535229"/>
            <a:ext cx="4168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Seguimiento</a:t>
            </a:r>
          </a:p>
        </p:txBody>
      </p:sp>
      <p:graphicFrame>
        <p:nvGraphicFramePr>
          <p:cNvPr id="4" name="Tabla 3">
            <a:extLst>
              <a:ext uri="{FF2B5EF4-FFF2-40B4-BE49-F238E27FC236}">
                <a16:creationId xmlns:a16="http://schemas.microsoft.com/office/drawing/2014/main" id="{B69CD075-3FC2-BE66-A56D-0D28A36F80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1645972"/>
              </p:ext>
            </p:extLst>
          </p:nvPr>
        </p:nvGraphicFramePr>
        <p:xfrm>
          <a:off x="857248" y="4382211"/>
          <a:ext cx="6727918" cy="21234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89095">
                  <a:extLst>
                    <a:ext uri="{9D8B030D-6E8A-4147-A177-3AD203B41FA5}">
                      <a16:colId xmlns:a16="http://schemas.microsoft.com/office/drawing/2014/main" val="3325792071"/>
                    </a:ext>
                  </a:extLst>
                </a:gridCol>
                <a:gridCol w="1141291">
                  <a:extLst>
                    <a:ext uri="{9D8B030D-6E8A-4147-A177-3AD203B41FA5}">
                      <a16:colId xmlns:a16="http://schemas.microsoft.com/office/drawing/2014/main" val="4293319156"/>
                    </a:ext>
                  </a:extLst>
                </a:gridCol>
                <a:gridCol w="1062446">
                  <a:extLst>
                    <a:ext uri="{9D8B030D-6E8A-4147-A177-3AD203B41FA5}">
                      <a16:colId xmlns:a16="http://schemas.microsoft.com/office/drawing/2014/main" val="907164481"/>
                    </a:ext>
                  </a:extLst>
                </a:gridCol>
                <a:gridCol w="966651">
                  <a:extLst>
                    <a:ext uri="{9D8B030D-6E8A-4147-A177-3AD203B41FA5}">
                      <a16:colId xmlns:a16="http://schemas.microsoft.com/office/drawing/2014/main" val="3720381954"/>
                    </a:ext>
                  </a:extLst>
                </a:gridCol>
                <a:gridCol w="1036320">
                  <a:extLst>
                    <a:ext uri="{9D8B030D-6E8A-4147-A177-3AD203B41FA5}">
                      <a16:colId xmlns:a16="http://schemas.microsoft.com/office/drawing/2014/main" val="740064823"/>
                    </a:ext>
                  </a:extLst>
                </a:gridCol>
                <a:gridCol w="1132115">
                  <a:extLst>
                    <a:ext uri="{9D8B030D-6E8A-4147-A177-3AD203B41FA5}">
                      <a16:colId xmlns:a16="http://schemas.microsoft.com/office/drawing/2014/main" val="467642320"/>
                    </a:ext>
                  </a:extLst>
                </a:gridCol>
              </a:tblGrid>
              <a:tr h="438574">
                <a:tc>
                  <a:txBody>
                    <a:bodyPr/>
                    <a:lstStyle/>
                    <a:p>
                      <a:pPr algn="ctr"/>
                      <a:r>
                        <a:rPr lang="es-ES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Tipo</a:t>
                      </a:r>
                      <a:r>
                        <a:rPr lang="es-CO" sz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</a:rPr>
                        <a:t> de Programación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 TRIM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II TRIM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III TRIM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IV TRIM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Total  programación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421946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/>
                        <a:t>Suma </a:t>
                      </a:r>
                      <a:endParaRPr lang="es-CO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15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35</a:t>
                      </a:r>
                      <a:endParaRPr lang="es-CO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7</a:t>
                      </a:r>
                      <a:endParaRPr lang="es-CO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11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68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4796691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/>
                        <a:t>Constante </a:t>
                      </a:r>
                      <a:endParaRPr lang="es-CO" sz="14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100%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100%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100%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100%</a:t>
                      </a:r>
                      <a:endParaRPr lang="es-CO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100%</a:t>
                      </a:r>
                      <a:endParaRPr lang="es-CO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1810794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/>
                        <a:t>Creciente </a:t>
                      </a:r>
                      <a:endParaRPr lang="es-CO" sz="140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15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50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57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68</a:t>
                      </a:r>
                      <a:endParaRPr lang="es-CO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CO" dirty="0"/>
                        <a:t>68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72097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s-ES" sz="1400"/>
                        <a:t>Decreciente </a:t>
                      </a:r>
                      <a:endParaRPr lang="es-CO" sz="140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5%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3%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2%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/>
                        <a:t>1%</a:t>
                      </a:r>
                      <a:endParaRPr lang="es-CO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s-ES" dirty="0"/>
                        <a:t>1%</a:t>
                      </a:r>
                      <a:endParaRPr lang="es-CO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9611425"/>
                  </a:ext>
                </a:extLst>
              </a:tr>
            </a:tbl>
          </a:graphicData>
        </a:graphic>
      </p:graphicFrame>
      <p:sp>
        <p:nvSpPr>
          <p:cNvPr id="5" name="Globo: línea doblada 4">
            <a:extLst>
              <a:ext uri="{FF2B5EF4-FFF2-40B4-BE49-F238E27FC236}">
                <a16:creationId xmlns:a16="http://schemas.microsoft.com/office/drawing/2014/main" id="{19EE6788-4CF1-E98F-1773-31801E0C4F96}"/>
              </a:ext>
            </a:extLst>
          </p:cNvPr>
          <p:cNvSpPr/>
          <p:nvPr/>
        </p:nvSpPr>
        <p:spPr>
          <a:xfrm>
            <a:off x="9726385" y="172406"/>
            <a:ext cx="2152106" cy="824487"/>
          </a:xfrm>
          <a:prstGeom prst="borderCallout2">
            <a:avLst>
              <a:gd name="adj1" fmla="val 18750"/>
              <a:gd name="adj2" fmla="val -8333"/>
              <a:gd name="adj3" fmla="val 18750"/>
              <a:gd name="adj4" fmla="val -16667"/>
              <a:gd name="adj5" fmla="val 166586"/>
              <a:gd name="adj6" fmla="val -38772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Ejecutado / Programado * 100</a:t>
            </a:r>
          </a:p>
          <a:p>
            <a:pPr algn="ctr"/>
            <a:r>
              <a:rPr lang="es-ES"/>
              <a:t>(máx. 100%)</a:t>
            </a:r>
            <a:endParaRPr lang="es-CO"/>
          </a:p>
        </p:txBody>
      </p:sp>
      <p:sp>
        <p:nvSpPr>
          <p:cNvPr id="6" name="Globo: línea doblada 5">
            <a:extLst>
              <a:ext uri="{FF2B5EF4-FFF2-40B4-BE49-F238E27FC236}">
                <a16:creationId xmlns:a16="http://schemas.microsoft.com/office/drawing/2014/main" id="{0AC1C327-8B6C-61A9-562B-71440298C4E4}"/>
              </a:ext>
            </a:extLst>
          </p:cNvPr>
          <p:cNvSpPr/>
          <p:nvPr/>
        </p:nvSpPr>
        <p:spPr>
          <a:xfrm>
            <a:off x="452846" y="3305608"/>
            <a:ext cx="2394857" cy="804289"/>
          </a:xfrm>
          <a:prstGeom prst="borderCallout2">
            <a:avLst>
              <a:gd name="adj1" fmla="val -24561"/>
              <a:gd name="adj2" fmla="val 33485"/>
              <a:gd name="adj3" fmla="val -7237"/>
              <a:gd name="adj4" fmla="val 40424"/>
              <a:gd name="adj5" fmla="val -126770"/>
              <a:gd name="adj6" fmla="val 66753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Es el resultado de aplicar la fórmula del indicador</a:t>
            </a:r>
            <a:endParaRPr lang="es-CO"/>
          </a:p>
        </p:txBody>
      </p:sp>
      <p:sp>
        <p:nvSpPr>
          <p:cNvPr id="7" name="Globo: línea doblada 6">
            <a:extLst>
              <a:ext uri="{FF2B5EF4-FFF2-40B4-BE49-F238E27FC236}">
                <a16:creationId xmlns:a16="http://schemas.microsoft.com/office/drawing/2014/main" id="{B1D7A7FA-D72A-00C2-9B89-6B2FF94391B3}"/>
              </a:ext>
            </a:extLst>
          </p:cNvPr>
          <p:cNvSpPr/>
          <p:nvPr/>
        </p:nvSpPr>
        <p:spPr>
          <a:xfrm>
            <a:off x="3548743" y="3234380"/>
            <a:ext cx="2547257" cy="804289"/>
          </a:xfrm>
          <a:prstGeom prst="borderCallout2">
            <a:avLst>
              <a:gd name="adj1" fmla="val -24561"/>
              <a:gd name="adj2" fmla="val 33485"/>
              <a:gd name="adj3" fmla="val -7237"/>
              <a:gd name="adj4" fmla="val 40424"/>
              <a:gd name="adj5" fmla="val -173854"/>
              <a:gd name="adj6" fmla="val 4811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Avances y logros. </a:t>
            </a:r>
          </a:p>
          <a:p>
            <a:pPr algn="ctr"/>
            <a:r>
              <a:rPr lang="es-ES"/>
              <a:t>Magnitud de las variables del indicador</a:t>
            </a:r>
            <a:endParaRPr lang="es-CO"/>
          </a:p>
        </p:txBody>
      </p:sp>
      <p:sp>
        <p:nvSpPr>
          <p:cNvPr id="8" name="Globo: línea doblada 7">
            <a:extLst>
              <a:ext uri="{FF2B5EF4-FFF2-40B4-BE49-F238E27FC236}">
                <a16:creationId xmlns:a16="http://schemas.microsoft.com/office/drawing/2014/main" id="{AD568622-65CF-81C8-D5FF-FB7BFF9F60FC}"/>
              </a:ext>
            </a:extLst>
          </p:cNvPr>
          <p:cNvSpPr/>
          <p:nvPr/>
        </p:nvSpPr>
        <p:spPr>
          <a:xfrm>
            <a:off x="9548950" y="3206077"/>
            <a:ext cx="2329542" cy="804289"/>
          </a:xfrm>
          <a:prstGeom prst="borderCallout2">
            <a:avLst>
              <a:gd name="adj1" fmla="val -25644"/>
              <a:gd name="adj2" fmla="val 45074"/>
              <a:gd name="adj3" fmla="val -7237"/>
              <a:gd name="adj4" fmla="val 40424"/>
              <a:gd name="adj5" fmla="val -173854"/>
              <a:gd name="adj6" fmla="val 48119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Logros o resultados acumulados para la vigencia</a:t>
            </a:r>
            <a:endParaRPr lang="es-CO"/>
          </a:p>
        </p:txBody>
      </p:sp>
      <p:graphicFrame>
        <p:nvGraphicFramePr>
          <p:cNvPr id="9" name="Tabla 8">
            <a:extLst>
              <a:ext uri="{FF2B5EF4-FFF2-40B4-BE49-F238E27FC236}">
                <a16:creationId xmlns:a16="http://schemas.microsoft.com/office/drawing/2014/main" id="{F7001A13-4F34-D25D-AA7A-E45531751C3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7286670"/>
              </p:ext>
            </p:extLst>
          </p:nvPr>
        </p:nvGraphicFramePr>
        <p:xfrm>
          <a:off x="7900851" y="4403845"/>
          <a:ext cx="2995747" cy="197781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95747">
                  <a:extLst>
                    <a:ext uri="{9D8B030D-6E8A-4147-A177-3AD203B41FA5}">
                      <a16:colId xmlns:a16="http://schemas.microsoft.com/office/drawing/2014/main" val="4280430517"/>
                    </a:ext>
                  </a:extLst>
                </a:gridCol>
              </a:tblGrid>
              <a:tr h="438574">
                <a:tc>
                  <a:txBody>
                    <a:bodyPr/>
                    <a:lstStyle/>
                    <a:p>
                      <a:pPr marL="0" algn="ctr" defTabSz="914400" rtl="0" eaLnBrk="1" latinLnBrk="0" hangingPunct="1"/>
                      <a:r>
                        <a:rPr lang="es-ES" sz="1200" b="1" kern="120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+mn-lt"/>
                          <a:ea typeface="+mn-ea"/>
                          <a:cs typeface="+mn-cs"/>
                        </a:rPr>
                        <a:t>Ejecutado (evaluación final) </a:t>
                      </a:r>
                      <a:endParaRPr lang="es-CO" sz="1200" b="1" kern="1200">
                        <a:solidFill>
                          <a:schemeClr val="tx1">
                            <a:lumMod val="85000"/>
                            <a:lumOff val="15000"/>
                          </a:schemeClr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79547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100"/>
                        <a:t>Suma de las ejecuciones trimestrales</a:t>
                      </a:r>
                      <a:endParaRPr lang="es-CO" sz="110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912599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CO" sz="1100"/>
                        <a:t>Promedio simple de las ejecuciones trimestrales</a:t>
                      </a:r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118456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/>
                        <a:t>Ejecución del último trimestre medido</a:t>
                      </a:r>
                      <a:endParaRPr lang="es-CO" sz="1100" dirty="0"/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719111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s-ES" sz="1100" dirty="0"/>
                        <a:t>Ejecución del último trimestre medido</a:t>
                      </a:r>
                      <a:endParaRPr lang="es-CO" sz="1100" dirty="0"/>
                    </a:p>
                  </a:txBody>
                  <a:tcPr>
                    <a:solidFill>
                      <a:schemeClr val="bg1">
                        <a:lumMod val="9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1568101"/>
                  </a:ext>
                </a:extLst>
              </a:tr>
            </a:tbl>
          </a:graphicData>
        </a:graphic>
      </p:graphicFrame>
      <p:cxnSp>
        <p:nvCxnSpPr>
          <p:cNvPr id="10" name="Conector recto de flecha 9">
            <a:extLst>
              <a:ext uri="{FF2B5EF4-FFF2-40B4-BE49-F238E27FC236}">
                <a16:creationId xmlns:a16="http://schemas.microsoft.com/office/drawing/2014/main" id="{546B65A4-310B-B62E-338A-85995C9E31EB}"/>
              </a:ext>
            </a:extLst>
          </p:cNvPr>
          <p:cNvCxnSpPr>
            <a:cxnSpLocks/>
          </p:cNvCxnSpPr>
          <p:nvPr/>
        </p:nvCxnSpPr>
        <p:spPr>
          <a:xfrm>
            <a:off x="7656945" y="2261635"/>
            <a:ext cx="1439158" cy="2063970"/>
          </a:xfrm>
          <a:prstGeom prst="straightConnector1">
            <a:avLst/>
          </a:prstGeom>
          <a:ln w="38100"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1" name="Globo: línea doblada 10">
            <a:extLst>
              <a:ext uri="{FF2B5EF4-FFF2-40B4-BE49-F238E27FC236}">
                <a16:creationId xmlns:a16="http://schemas.microsoft.com/office/drawing/2014/main" id="{D5A81500-1C5E-1220-21C8-42FAB4792465}"/>
              </a:ext>
            </a:extLst>
          </p:cNvPr>
          <p:cNvSpPr/>
          <p:nvPr/>
        </p:nvSpPr>
        <p:spPr>
          <a:xfrm>
            <a:off x="6548846" y="3206077"/>
            <a:ext cx="1653045" cy="804289"/>
          </a:xfrm>
          <a:prstGeom prst="borderCallout2">
            <a:avLst>
              <a:gd name="adj1" fmla="val -20230"/>
              <a:gd name="adj2" fmla="val 29724"/>
              <a:gd name="adj3" fmla="val -7237"/>
              <a:gd name="adj4" fmla="val 40424"/>
              <a:gd name="adj5" fmla="val -112957"/>
              <a:gd name="adj6" fmla="val -33290"/>
            </a:avLst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s-ES"/>
              <a:t>Entregables concretos para el periodo</a:t>
            </a:r>
            <a:endParaRPr lang="es-CO"/>
          </a:p>
        </p:txBody>
      </p:sp>
      <p:pic>
        <p:nvPicPr>
          <p:cNvPr id="12" name="Imagen 11">
            <a:extLst>
              <a:ext uri="{FF2B5EF4-FFF2-40B4-BE49-F238E27FC236}">
                <a16:creationId xmlns:a16="http://schemas.microsoft.com/office/drawing/2014/main" id="{05362BFC-70C1-8557-154B-4BED4990D272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l="29620"/>
          <a:stretch/>
        </p:blipFill>
        <p:spPr>
          <a:xfrm>
            <a:off x="840542" y="1106989"/>
            <a:ext cx="9961896" cy="115464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8">
          <a:extLst>
            <a:ext uri="{FF2B5EF4-FFF2-40B4-BE49-F238E27FC236}">
              <a16:creationId xmlns:a16="http://schemas.microsoft.com/office/drawing/2014/main" id="{F3592406-7797-A107-AB69-F5B64368B1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0" name="Google Shape;150;p19">
            <a:extLst>
              <a:ext uri="{FF2B5EF4-FFF2-40B4-BE49-F238E27FC236}">
                <a16:creationId xmlns:a16="http://schemas.microsoft.com/office/drawing/2014/main" id="{6B3C9AF6-EB5E-410A-B872-E19F3E3A01B1}"/>
              </a:ext>
            </a:extLst>
          </p:cNvPr>
          <p:cNvSpPr/>
          <p:nvPr/>
        </p:nvSpPr>
        <p:spPr>
          <a:xfrm flipH="1">
            <a:off x="10943683" y="2532197"/>
            <a:ext cx="1245300" cy="4325400"/>
          </a:xfrm>
          <a:prstGeom prst="rtTriangle">
            <a:avLst/>
          </a:prstGeom>
          <a:solidFill>
            <a:srgbClr val="FF000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51" name="Google Shape;151;p19">
            <a:extLst>
              <a:ext uri="{FF2B5EF4-FFF2-40B4-BE49-F238E27FC236}">
                <a16:creationId xmlns:a16="http://schemas.microsoft.com/office/drawing/2014/main" id="{5DE7DDC9-DBAF-2874-FEDA-EDA86D6A7CD8}"/>
              </a:ext>
            </a:extLst>
          </p:cNvPr>
          <p:cNvSpPr/>
          <p:nvPr/>
        </p:nvSpPr>
        <p:spPr>
          <a:xfrm rot="10800000">
            <a:off x="10943683" y="-103"/>
            <a:ext cx="1245300" cy="2532300"/>
          </a:xfrm>
          <a:prstGeom prst="rtTriangl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CO">
                <a:latin typeface="Calibri"/>
                <a:ea typeface="Calibri"/>
                <a:cs typeface="Calibri"/>
                <a:sym typeface="Calibri"/>
              </a:rPr>
              <a:t> </a:t>
            </a:r>
            <a:endParaRPr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152" name="Google Shape;152;p19">
            <a:extLst>
              <a:ext uri="{FF2B5EF4-FFF2-40B4-BE49-F238E27FC236}">
                <a16:creationId xmlns:a16="http://schemas.microsoft.com/office/drawing/2014/main" id="{0F154C88-C48D-BE89-AD65-9B753F8238BD}"/>
              </a:ext>
            </a:extLst>
          </p:cNvPr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1155222" y="6463695"/>
            <a:ext cx="954716" cy="312334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CuadroTexto 12">
            <a:extLst>
              <a:ext uri="{FF2B5EF4-FFF2-40B4-BE49-F238E27FC236}">
                <a16:creationId xmlns:a16="http://schemas.microsoft.com/office/drawing/2014/main" id="{04DA4211-8D0C-36AB-3ED9-D6E86C531C52}"/>
              </a:ext>
            </a:extLst>
          </p:cNvPr>
          <p:cNvSpPr txBox="1"/>
          <p:nvPr/>
        </p:nvSpPr>
        <p:spPr>
          <a:xfrm>
            <a:off x="718589" y="113607"/>
            <a:ext cx="8508537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3000" b="1" dirty="0">
                <a:solidFill>
                  <a:srgbClr val="F60002"/>
                </a:solidFill>
              </a:rPr>
              <a:t>PLANES DE GESTIÓN</a:t>
            </a:r>
          </a:p>
        </p:txBody>
      </p:sp>
      <p:sp>
        <p:nvSpPr>
          <p:cNvPr id="14" name="CuadroTexto 13">
            <a:extLst>
              <a:ext uri="{FF2B5EF4-FFF2-40B4-BE49-F238E27FC236}">
                <a16:creationId xmlns:a16="http://schemas.microsoft.com/office/drawing/2014/main" id="{1C1005B4-8A0B-2FAC-CE1C-5D7790E9686F}"/>
              </a:ext>
            </a:extLst>
          </p:cNvPr>
          <p:cNvSpPr txBox="1"/>
          <p:nvPr/>
        </p:nvSpPr>
        <p:spPr>
          <a:xfrm>
            <a:off x="718588" y="535229"/>
            <a:ext cx="57780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2400">
                <a:solidFill>
                  <a:schemeClr val="accent4"/>
                </a:solidFill>
              </a:rPr>
              <a:t>Ranking de gestión – Tablero de Control</a:t>
            </a:r>
          </a:p>
        </p:txBody>
      </p:sp>
      <p:pic>
        <p:nvPicPr>
          <p:cNvPr id="15" name="Imagen 14">
            <a:extLst>
              <a:ext uri="{FF2B5EF4-FFF2-40B4-BE49-F238E27FC236}">
                <a16:creationId xmlns:a16="http://schemas.microsoft.com/office/drawing/2014/main" id="{C8901C21-DC23-342C-4E73-365E8737C6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479239" y="1494820"/>
            <a:ext cx="7675983" cy="3868360"/>
          </a:xfrm>
          <a:prstGeom prst="rect">
            <a:avLst/>
          </a:prstGeom>
        </p:spPr>
      </p:pic>
      <p:sp>
        <p:nvSpPr>
          <p:cNvPr id="16" name="CuadroTexto 15">
            <a:extLst>
              <a:ext uri="{FF2B5EF4-FFF2-40B4-BE49-F238E27FC236}">
                <a16:creationId xmlns:a16="http://schemas.microsoft.com/office/drawing/2014/main" id="{BC572F04-DA2A-9807-6878-6BEFD03D75D3}"/>
              </a:ext>
            </a:extLst>
          </p:cNvPr>
          <p:cNvSpPr txBox="1"/>
          <p:nvPr/>
        </p:nvSpPr>
        <p:spPr>
          <a:xfrm>
            <a:off x="487943" y="1976198"/>
            <a:ext cx="282791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2000"/>
              <a:t>Niveles: </a:t>
            </a:r>
          </a:p>
          <a:p>
            <a:endParaRPr lang="es-ES" sz="2000"/>
          </a:p>
          <a:p>
            <a:r>
              <a:rPr lang="es-ES" sz="2000">
                <a:solidFill>
                  <a:srgbClr val="00B050"/>
                </a:solidFill>
              </a:rPr>
              <a:t>FRANJA VERDE</a:t>
            </a:r>
          </a:p>
          <a:p>
            <a:r>
              <a:rPr lang="es-ES" sz="2000">
                <a:solidFill>
                  <a:srgbClr val="00B050"/>
                </a:solidFill>
              </a:rPr>
              <a:t>91% o más</a:t>
            </a:r>
          </a:p>
          <a:p>
            <a:endParaRPr lang="es-ES" sz="2000"/>
          </a:p>
          <a:p>
            <a:r>
              <a:rPr lang="es-ES" sz="2000">
                <a:solidFill>
                  <a:schemeClr val="accent4"/>
                </a:solidFill>
              </a:rPr>
              <a:t>FRANJA AMARILLA:</a:t>
            </a:r>
          </a:p>
          <a:p>
            <a:r>
              <a:rPr lang="es-ES" sz="2000">
                <a:solidFill>
                  <a:schemeClr val="accent4"/>
                </a:solidFill>
              </a:rPr>
              <a:t>76% a  -91%</a:t>
            </a:r>
          </a:p>
          <a:p>
            <a:endParaRPr lang="es-ES" sz="2000"/>
          </a:p>
          <a:p>
            <a:r>
              <a:rPr lang="es-CO" sz="2000">
                <a:solidFill>
                  <a:srgbClr val="FF0000"/>
                </a:solidFill>
              </a:rPr>
              <a:t>FRANJA ROJA: </a:t>
            </a:r>
          </a:p>
          <a:p>
            <a:r>
              <a:rPr lang="es-CO" sz="2000">
                <a:solidFill>
                  <a:srgbClr val="FF0000"/>
                </a:solidFill>
              </a:rPr>
              <a:t>Menos del 76%</a:t>
            </a:r>
          </a:p>
        </p:txBody>
      </p:sp>
      <p:sp>
        <p:nvSpPr>
          <p:cNvPr id="17" name="CuadroTexto 16">
            <a:extLst>
              <a:ext uri="{FF2B5EF4-FFF2-40B4-BE49-F238E27FC236}">
                <a16:creationId xmlns:a16="http://schemas.microsoft.com/office/drawing/2014/main" id="{687F368C-506E-BBF3-C6DF-50C95418F9BB}"/>
              </a:ext>
            </a:extLst>
          </p:cNvPr>
          <p:cNvSpPr txBox="1"/>
          <p:nvPr/>
        </p:nvSpPr>
        <p:spPr>
          <a:xfrm>
            <a:off x="877454" y="6151418"/>
            <a:ext cx="861752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dirty="0">
                <a:hlinkClick r:id="rId5"/>
              </a:rPr>
              <a:t>http://gaia.gobiernobogota.gov.co/content/tablero-de-control-0</a:t>
            </a:r>
            <a:r>
              <a:rPr lang="es-CO" dirty="0"/>
              <a:t>  </a:t>
            </a:r>
          </a:p>
        </p:txBody>
      </p:sp>
      <p:pic>
        <p:nvPicPr>
          <p:cNvPr id="18" name="Picture 4">
            <a:hlinkClick r:id="rId5"/>
            <a:extLst>
              <a:ext uri="{FF2B5EF4-FFF2-40B4-BE49-F238E27FC236}">
                <a16:creationId xmlns:a16="http://schemas.microsoft.com/office/drawing/2014/main" id="{E8FDA19D-1C7E-6C53-527F-BBF18AA8F37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1649" y="6053850"/>
            <a:ext cx="585748" cy="564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919913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o" ma:contentTypeID="0x0101002F58069E46E04640BA83E6FC8632CF56" ma:contentTypeVersion="16" ma:contentTypeDescription="Crear nuevo documento." ma:contentTypeScope="" ma:versionID="08803498a0d916c8db1b70348db087ee">
  <xsd:schema xmlns:xsd="http://www.w3.org/2001/XMLSchema" xmlns:xs="http://www.w3.org/2001/XMLSchema" xmlns:p="http://schemas.microsoft.com/office/2006/metadata/properties" xmlns:ns2="980f69fd-e8b9-4a56-8c7a-9254feb4ab48" xmlns:ns3="c2f0caee-9867-4a97-bdf7-64e6d9884b75" targetNamespace="http://schemas.microsoft.com/office/2006/metadata/properties" ma:root="true" ma:fieldsID="8996afc26934dd353e01729064d06e07" ns2:_="" ns3:_="">
    <xsd:import namespace="980f69fd-e8b9-4a56-8c7a-9254feb4ab48"/>
    <xsd:import namespace="c2f0caee-9867-4a97-bdf7-64e6d9884b75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LengthInSecond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ObjectDetectorVersions" minOccurs="0"/>
                <xsd:element ref="ns2:MediaServiceLocation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80f69fd-e8b9-4a56-8c7a-9254feb4ab4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LengthInSeconds" ma:index="11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5" nillable="true" ma:taxonomy="true" ma:internalName="lcf76f155ced4ddcb4097134ff3c332f" ma:taxonomyFieldName="MediaServiceImageTags" ma:displayName="Etiquetas de imagen" ma:readOnly="false" ma:fieldId="{5cf76f15-5ced-4ddc-b409-7134ff3c332f}" ma:taxonomyMulti="true" ma:sspId="1310d8ee-99bf-4ea4-9dbe-e9e068685e8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20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Location" ma:index="21" nillable="true" ma:displayName="Location" ma:description="" ma:indexed="true" ma:internalName="MediaServiceLocation" ma:readOnly="true">
      <xsd:simpleType>
        <xsd:restriction base="dms:Text"/>
      </xsd:simpleType>
    </xsd:element>
    <xsd:element name="MediaServiceSearchProperties" ma:index="22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3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2f0caee-9867-4a97-bdf7-64e6d9884b75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Compartido con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Detalles de uso compartido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caf5caa7-1faa-4a60-a90a-40ad149ae20b}" ma:internalName="TaxCatchAll" ma:showField="CatchAllData" ma:web="c2f0caee-9867-4a97-bdf7-64e6d9884b75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ipo de contenido"/>
        <xsd:element ref="dc:title" minOccurs="0" maxOccurs="1" ma:index="4" ma:displayName="Título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c2f0caee-9867-4a97-bdf7-64e6d9884b75" xsi:nil="true"/>
    <lcf76f155ced4ddcb4097134ff3c332f xmlns="980f69fd-e8b9-4a56-8c7a-9254feb4ab48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B3FADF6-4FFC-4715-B2D9-CADFDBB04D26}"/>
</file>

<file path=customXml/itemProps2.xml><?xml version="1.0" encoding="utf-8"?>
<ds:datastoreItem xmlns:ds="http://schemas.openxmlformats.org/officeDocument/2006/customXml" ds:itemID="{6ADE3B2C-E9B3-424A-BD02-234EA734AE1C}"/>
</file>

<file path=customXml/itemProps3.xml><?xml version="1.0" encoding="utf-8"?>
<ds:datastoreItem xmlns:ds="http://schemas.openxmlformats.org/officeDocument/2006/customXml" ds:itemID="{C47E6B68-9B44-46AC-9D8B-F33975B7C4E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761</Words>
  <Application>Microsoft Office PowerPoint</Application>
  <PresentationFormat>Panorámica</PresentationFormat>
  <Paragraphs>173</Paragraphs>
  <Slides>15</Slides>
  <Notes>15</Notes>
  <HiddenSlides>0</HiddenSlides>
  <MMClips>0</MMClips>
  <ScaleCrop>false</ScaleCrop>
  <HeadingPairs>
    <vt:vector size="6" baseType="variant">
      <vt:variant>
        <vt:lpstr>Fuentes usadas</vt:lpstr>
      </vt:variant>
      <vt:variant>
        <vt:i4>7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15</vt:i4>
      </vt:variant>
    </vt:vector>
  </HeadingPairs>
  <TitlesOfParts>
    <vt:vector size="23" baseType="lpstr">
      <vt:lpstr>Arial</vt:lpstr>
      <vt:lpstr>Arial Rounded MT Bold</vt:lpstr>
      <vt:lpstr>Calibri</vt:lpstr>
      <vt:lpstr>Calibri Light</vt:lpstr>
      <vt:lpstr>Lexend Deca</vt:lpstr>
      <vt:lpstr>Oswald</vt:lpstr>
      <vt:lpstr>Wingdings</vt:lpstr>
      <vt:lpstr>Office Theme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Edwin Ernesto Gómez Maldonado</dc:creator>
  <cp:lastModifiedBy>Blanca Leidy Navarro Dominguez</cp:lastModifiedBy>
  <cp:revision>1</cp:revision>
  <dcterms:modified xsi:type="dcterms:W3CDTF">2026-04-20T17:51:17Z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0x0101002F58069E46E04640BA83E6FC8632CF56</vt:lpwstr>
  </property>
</Properties>
</file>