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25"/>
  </p:notesMasterIdLst>
  <p:handoutMasterIdLst>
    <p:handoutMasterId r:id="rId26"/>
  </p:handoutMasterIdLst>
  <p:sldIdLst>
    <p:sldId id="544" r:id="rId2"/>
    <p:sldId id="547" r:id="rId3"/>
    <p:sldId id="583" r:id="rId4"/>
    <p:sldId id="552" r:id="rId5"/>
    <p:sldId id="554" r:id="rId6"/>
    <p:sldId id="588" r:id="rId7"/>
    <p:sldId id="589" r:id="rId8"/>
    <p:sldId id="590" r:id="rId9"/>
    <p:sldId id="591" r:id="rId10"/>
    <p:sldId id="592" r:id="rId11"/>
    <p:sldId id="593" r:id="rId12"/>
    <p:sldId id="594" r:id="rId13"/>
    <p:sldId id="595" r:id="rId14"/>
    <p:sldId id="584" r:id="rId15"/>
    <p:sldId id="585" r:id="rId16"/>
    <p:sldId id="586" r:id="rId17"/>
    <p:sldId id="587" r:id="rId18"/>
    <p:sldId id="556" r:id="rId19"/>
    <p:sldId id="597" r:id="rId20"/>
    <p:sldId id="598" r:id="rId21"/>
    <p:sldId id="561" r:id="rId22"/>
    <p:sldId id="558" r:id="rId23"/>
    <p:sldId id="531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2387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3433"/>
    <a:srgbClr val="38AA00"/>
    <a:srgbClr val="4D4D4C"/>
    <a:srgbClr val="FF6C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D249CE-9BE4-4B95-A652-5F1C5B22E2E9}" v="38" dt="2026-05-11T16:23:54.4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6" autoAdjust="0"/>
    <p:restoredTop sz="60156" autoAdjust="0"/>
  </p:normalViewPr>
  <p:slideViewPr>
    <p:cSldViewPr snapToGrid="0">
      <p:cViewPr varScale="1">
        <p:scale>
          <a:sx n="70" d="100"/>
          <a:sy n="70" d="100"/>
        </p:scale>
        <p:origin x="2584" y="192"/>
      </p:cViewPr>
      <p:guideLst>
        <p:guide orient="horz" pos="595"/>
        <p:guide pos="3840"/>
        <p:guide orient="horz" pos="187"/>
        <p:guide pos="438"/>
        <p:guide orient="horz" pos="2387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3/06/26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3/06/26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1458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687F7-7581-E140-8384-646B29014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30A9130-BA3D-80CD-EBDC-2296FF6C39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73F297D-8519-25C8-2DEA-5025406ACB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1895752-A429-EBC3-A98E-947484E80B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3241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B0FFF-FD60-2FBD-4CF6-5ABC34003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40A71F0-F52D-2EF4-124A-8474B5F611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240245D-F4BB-C29E-6A94-E229888E62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A42B4E-3531-44B9-67D9-6B64A385D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2614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FDA08-93A0-3B39-C8AC-32511CF9D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6A53E26-8BFB-835B-E557-2DFF323DD5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EE4E49C-6EEE-0833-379C-FEA779679D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485B5D-EAFA-30B0-4145-6A456F68A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9682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B59C1-D998-10FE-2C17-3C37EA6CD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582C58B-C71C-8304-729F-8DF375EAAE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38D84BD-9092-E466-2E9D-A9CDACFFD8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EA03953-0517-5055-4888-8148296D5C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4288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8D898-AF7D-F054-CD12-65686CDAC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BA62241-2FAC-BEE6-BFDB-0DC81E3DCF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01DA9AF-328B-3A6B-072B-D423D55F5B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69070F5-38F6-DE76-EA5E-AD2882A993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2454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37103-6F45-644C-B620-5CEA1347D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C79EC09-AEC8-617A-EA5A-7A69B5093E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8247C7D-296D-63E8-4B01-17C2C9ED93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83D8EE7-04C0-BDBE-5DCD-1360996202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50758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8BACB-C034-002F-E4DD-F9EBA7CB5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8B22893-7AAB-5BE9-18DA-61CBE614A4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90FC3F4-8B03-E4E9-5BD8-13322170A7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5C8923F-9D75-F892-31E3-8B394AAFC3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35853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A7C0C-9858-742D-11E4-72BCF9ED9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D196B6D-02E1-84F9-DB5C-540923CE28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1CC79F0-3D4F-F358-F532-7DF974247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6EDF465-422D-71B8-0AB8-BA1E3CAAA8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04022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03857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BF7F66-8DC3-4CEA-94DA-45FB0450C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CE1989E-DE7E-4EAE-7E71-457514739B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5A48619-67F6-D161-71D4-27E0F2E785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3CC80CD-AA1F-7F74-646A-B37DCBB519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7660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64139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8CEFF-84A5-AA2F-F458-14A77AA784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3A88057-AD07-95E6-DAA4-D75024F653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27684A4-40D8-EC62-6368-8E7C6A8C6F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0FFB756-58B9-A46B-D326-45A7DA215B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535347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04253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98456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3430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18EB2-A53E-8C87-8E37-E8342CF57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7FC9EA7-CFA8-D092-C00F-F61889F9C8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BE111DE-BA05-FDAD-35F7-176D37DD56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5D16A48-594F-3FE9-3CB1-199643264E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2374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5109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6553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D4A9B-A543-0F9F-3017-DCF1E96A0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59ABBA9-CA71-30C3-8ABA-F1B13FEC23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C586D88-73CD-EE78-EBDD-FFD60FC5D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09D55F-AF00-FB4E-C38C-06C9BBDE72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3890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E34A6-8BF6-4BEE-8826-00200F5B7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CD0F45-CA21-6A9B-EC2A-F8AFA6D835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534858-E2FB-E7D8-C5AC-988C34D896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92958F6-5F4B-095E-E6DC-09B6409E00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6830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9A6E4-24DE-FAAB-CE81-E55D83691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2A664CF-412A-9E45-1F8A-DBB83FA68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4EA4B51-B679-9376-83F6-2808942EC5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CE25AE9-20E7-8802-057F-C50894EF6C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9012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E8200-B5E7-B0EA-A557-DC8F65626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8E1537D-E6F9-67A4-8E8E-40064E99E3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693514B-C266-FAB4-D651-08DA2D8870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68B23B1-0D20-04E1-9312-D15319BEC9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843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97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38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975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6617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098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134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1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479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0973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23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72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147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dayure@sena.edu.co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3" y="2083135"/>
            <a:ext cx="97617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220501001 - 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Elaboración de la Propuesta Técnica y Financiera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81EE8E9-258F-5D3D-5407-C96214A312A8}"/>
              </a:ext>
            </a:extLst>
          </p:cNvPr>
          <p:cNvSpPr txBox="1"/>
          <p:nvPr/>
        </p:nvSpPr>
        <p:spPr>
          <a:xfrm>
            <a:off x="391886" y="296862"/>
            <a:ext cx="28283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0" lang="es-CO" sz="1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SEMIBOLD ROMAN" pitchFamily="2" charset="77"/>
                <a:cs typeface="Arial" panose="020B0604020202020204" pitchFamily="34" charset="0"/>
              </a:rPr>
              <a:t>Clasificación de la información: </a:t>
            </a:r>
            <a:r>
              <a:rPr lang="es-CO" sz="1000" b="1" noProof="0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Pública</a:t>
            </a:r>
            <a:endParaRPr kumimoji="0" lang="es-CO" sz="10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SEMIBOLD ROMAN" pitchFamily="2" charset="77"/>
              <a:cs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9113DB3-0B17-5C2B-ABDC-D70C26D9289B}"/>
              </a:ext>
            </a:extLst>
          </p:cNvPr>
          <p:cNvSpPr txBox="1"/>
          <p:nvPr/>
        </p:nvSpPr>
        <p:spPr>
          <a:xfrm>
            <a:off x="963673" y="3638973"/>
            <a:ext cx="2545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Dana Ximena </a:t>
            </a:r>
            <a:r>
              <a:rPr kumimoji="0" lang="es-CO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Ayure</a:t>
            </a: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 Fula</a:t>
            </a:r>
            <a:b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</a:br>
            <a:r>
              <a:rPr lang="es-CO" b="1" noProof="0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  <a:hlinkClick r:id="rId5"/>
              </a:rPr>
              <a:t>dayure@sena.edu.co</a:t>
            </a:r>
            <a:br>
              <a:rPr lang="es-CO" b="1" noProof="0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</a:b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Centro Minero</a:t>
            </a:r>
            <a:endParaRPr lang="es-CO" b="1" noProof="0" dirty="0">
              <a:solidFill>
                <a:prstClr val="black">
                  <a:lumMod val="75000"/>
                  <a:lumOff val="25000"/>
                </a:prstClr>
              </a:solidFill>
              <a:latin typeface="Work Sans Bold Roman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noProof="0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2026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1061317" y="1713803"/>
            <a:ext cx="589100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i="0" u="none" strike="noStrike" cap="none" noProof="0" dirty="0">
                <a:solidFill>
                  <a:srgbClr val="343433"/>
                </a:solidFill>
                <a:latin typeface="Work Sans" pitchFamily="2" charset="0"/>
                <a:ea typeface="Calibri"/>
                <a:cs typeface="Calibri"/>
                <a:sym typeface="Calibri"/>
              </a:rPr>
              <a:t>Análisis y Desarrollo de Software - Guía de Aprendizaje 2</a:t>
            </a:r>
            <a:endParaRPr lang="es-CO" sz="1400" noProof="0" dirty="0">
              <a:solidFill>
                <a:srgbClr val="343433"/>
              </a:solidFill>
              <a:latin typeface="Work Sans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19BB29C-3E5F-1F92-2BA9-8B91556C1291}"/>
              </a:ext>
            </a:extLst>
          </p:cNvPr>
          <p:cNvSpPr txBox="1"/>
          <p:nvPr/>
        </p:nvSpPr>
        <p:spPr>
          <a:xfrm>
            <a:off x="7328841" y="5618121"/>
            <a:ext cx="4178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GA2-220501094-AA3-EV01 y EV02</a:t>
            </a:r>
            <a:endParaRPr lang="es-CO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423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B71FFC-FEF8-E27D-2F83-DF4E2DBBB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0;p16">
            <a:extLst>
              <a:ext uri="{FF2B5EF4-FFF2-40B4-BE49-F238E27FC236}">
                <a16:creationId xmlns:a16="http://schemas.microsoft.com/office/drawing/2014/main" id="{B43585A3-4410-CD85-B162-43ED94B1BABE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sp>
        <p:nvSpPr>
          <p:cNvPr id="2" name="Google Shape;198;p23">
            <a:extLst>
              <a:ext uri="{FF2B5EF4-FFF2-40B4-BE49-F238E27FC236}">
                <a16:creationId xmlns:a16="http://schemas.microsoft.com/office/drawing/2014/main" id="{0811D2CE-B2EF-7E92-B87F-E23F51D3E40C}"/>
              </a:ext>
            </a:extLst>
          </p:cNvPr>
          <p:cNvSpPr txBox="1"/>
          <p:nvPr/>
        </p:nvSpPr>
        <p:spPr>
          <a:xfrm>
            <a:off x="571500" y="571500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Ejemplo Visual de Presupuesto</a:t>
            </a:r>
            <a:endParaRPr/>
          </a:p>
        </p:txBody>
      </p:sp>
      <p:sp>
        <p:nvSpPr>
          <p:cNvPr id="3" name="Google Shape;199;p23">
            <a:extLst>
              <a:ext uri="{FF2B5EF4-FFF2-40B4-BE49-F238E27FC236}">
                <a16:creationId xmlns:a16="http://schemas.microsoft.com/office/drawing/2014/main" id="{CE20798A-16E3-36B6-32D3-236EDF3C38DF}"/>
              </a:ext>
            </a:extLst>
          </p:cNvPr>
          <p:cNvSpPr txBox="1"/>
          <p:nvPr/>
        </p:nvSpPr>
        <p:spPr>
          <a:xfrm>
            <a:off x="571500" y="5524500"/>
            <a:ext cx="1104900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304D"/>
                </a:solidFill>
                <a:latin typeface="Calibri"/>
                <a:ea typeface="Calibri"/>
                <a:cs typeface="Calibri"/>
                <a:sym typeface="Calibri"/>
              </a:rPr>
              <a:t>Una simple tabla de Excel con tres columnas brinda claridad absoluta visual a sus clientes.</a:t>
            </a:r>
            <a:endParaRPr/>
          </a:p>
        </p:txBody>
      </p:sp>
      <p:sp>
        <p:nvSpPr>
          <p:cNvPr id="4" name="Google Shape;200;p23">
            <a:extLst>
              <a:ext uri="{FF2B5EF4-FFF2-40B4-BE49-F238E27FC236}">
                <a16:creationId xmlns:a16="http://schemas.microsoft.com/office/drawing/2014/main" id="{E4D6FB47-A4C7-EC63-065B-8EDC39E11C25}"/>
              </a:ext>
            </a:extLst>
          </p:cNvPr>
          <p:cNvSpPr/>
          <p:nvPr/>
        </p:nvSpPr>
        <p:spPr>
          <a:xfrm>
            <a:off x="571500" y="1762125"/>
            <a:ext cx="11049000" cy="35242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5" name="Google Shape;201;p23">
            <a:extLst>
              <a:ext uri="{FF2B5EF4-FFF2-40B4-BE49-F238E27FC236}">
                <a16:creationId xmlns:a16="http://schemas.microsoft.com/office/drawing/2014/main" id="{B02779BC-CE9F-BBC6-7C4A-0498D5FE84F6}"/>
              </a:ext>
            </a:extLst>
          </p:cNvPr>
          <p:cNvGraphicFramePr/>
          <p:nvPr/>
        </p:nvGraphicFramePr>
        <p:xfrm>
          <a:off x="571500" y="1762125"/>
          <a:ext cx="11049000" cy="35242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030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3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4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4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1" i="0" u="none" strike="noStrike" cap="none">
                          <a:solidFill>
                            <a:srgbClr val="FFFFFF"/>
                          </a:solidFill>
                          <a:latin typeface="Work Sans"/>
                          <a:ea typeface="Work Sans"/>
                          <a:cs typeface="Work Sans"/>
                          <a:sym typeface="Work Sans"/>
                        </a:rPr>
                        <a:t>Ítem Específico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78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1" i="0" u="none" strike="noStrike" cap="none">
                          <a:solidFill>
                            <a:srgbClr val="FFFFFF"/>
                          </a:solidFill>
                          <a:latin typeface="Work Sans"/>
                          <a:ea typeface="Work Sans"/>
                          <a:cs typeface="Work Sans"/>
                          <a:sym typeface="Work Sans"/>
                        </a:rPr>
                        <a:t>Cantidad / Frecuencia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78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1" i="0" u="none" strike="noStrike" cap="none">
                          <a:solidFill>
                            <a:srgbClr val="FFFFFF"/>
                          </a:solidFill>
                          <a:latin typeface="Work Sans"/>
                          <a:ea typeface="Work Sans"/>
                          <a:cs typeface="Work Sans"/>
                          <a:sym typeface="Work Sans"/>
                        </a:rPr>
                        <a:t>Valor Total Estimado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78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Servidor Cloud (AWS EC2 Básico)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Mes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$ 50.000 COP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Dominio Web Corporativo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Año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$ 45.000 COP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Desarrollo y Programación (Mano de Obra)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120 Horas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$ 3.600.000 COP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Imprevistos y Margen de Contingencia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Global (10%)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$ 369.500 COP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Google Shape;202;p23">
            <a:extLst>
              <a:ext uri="{FF2B5EF4-FFF2-40B4-BE49-F238E27FC236}">
                <a16:creationId xmlns:a16="http://schemas.microsoft.com/office/drawing/2014/main" id="{F8440680-4814-DF38-534F-0BE12C5494FE}"/>
              </a:ext>
            </a:extLst>
          </p:cNvPr>
          <p:cNvSpPr/>
          <p:nvPr/>
        </p:nvSpPr>
        <p:spPr>
          <a:xfrm>
            <a:off x="571500" y="2452687"/>
            <a:ext cx="5030985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203;p23">
            <a:extLst>
              <a:ext uri="{FF2B5EF4-FFF2-40B4-BE49-F238E27FC236}">
                <a16:creationId xmlns:a16="http://schemas.microsoft.com/office/drawing/2014/main" id="{F6DAE4F2-1AE5-59EE-5971-76A9D7BB05DB}"/>
              </a:ext>
            </a:extLst>
          </p:cNvPr>
          <p:cNvSpPr/>
          <p:nvPr/>
        </p:nvSpPr>
        <p:spPr>
          <a:xfrm>
            <a:off x="5602485" y="2452687"/>
            <a:ext cx="3083867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204;p23">
            <a:extLst>
              <a:ext uri="{FF2B5EF4-FFF2-40B4-BE49-F238E27FC236}">
                <a16:creationId xmlns:a16="http://schemas.microsoft.com/office/drawing/2014/main" id="{CFC488F3-E8DC-0FD8-AEF2-EE08AC6660F3}"/>
              </a:ext>
            </a:extLst>
          </p:cNvPr>
          <p:cNvSpPr/>
          <p:nvPr/>
        </p:nvSpPr>
        <p:spPr>
          <a:xfrm>
            <a:off x="8686353" y="2452687"/>
            <a:ext cx="2934146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205;p23">
            <a:extLst>
              <a:ext uri="{FF2B5EF4-FFF2-40B4-BE49-F238E27FC236}">
                <a16:creationId xmlns:a16="http://schemas.microsoft.com/office/drawing/2014/main" id="{EC7C0BA9-C629-42D3-D2CC-1A2FE8D90D08}"/>
              </a:ext>
            </a:extLst>
          </p:cNvPr>
          <p:cNvSpPr/>
          <p:nvPr/>
        </p:nvSpPr>
        <p:spPr>
          <a:xfrm>
            <a:off x="571500" y="3157537"/>
            <a:ext cx="5030985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206;p23">
            <a:extLst>
              <a:ext uri="{FF2B5EF4-FFF2-40B4-BE49-F238E27FC236}">
                <a16:creationId xmlns:a16="http://schemas.microsoft.com/office/drawing/2014/main" id="{CF66F3BF-2CF7-8494-734C-A7A376514567}"/>
              </a:ext>
            </a:extLst>
          </p:cNvPr>
          <p:cNvSpPr/>
          <p:nvPr/>
        </p:nvSpPr>
        <p:spPr>
          <a:xfrm>
            <a:off x="5602485" y="3157537"/>
            <a:ext cx="3083867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207;p23">
            <a:extLst>
              <a:ext uri="{FF2B5EF4-FFF2-40B4-BE49-F238E27FC236}">
                <a16:creationId xmlns:a16="http://schemas.microsoft.com/office/drawing/2014/main" id="{144F4EA2-8F73-2E33-0F47-E4D5A595ED2D}"/>
              </a:ext>
            </a:extLst>
          </p:cNvPr>
          <p:cNvSpPr/>
          <p:nvPr/>
        </p:nvSpPr>
        <p:spPr>
          <a:xfrm>
            <a:off x="8686353" y="3157537"/>
            <a:ext cx="2934146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208;p23">
            <a:extLst>
              <a:ext uri="{FF2B5EF4-FFF2-40B4-BE49-F238E27FC236}">
                <a16:creationId xmlns:a16="http://schemas.microsoft.com/office/drawing/2014/main" id="{B9618B3B-67B8-0231-E24F-E5A06DD0B93E}"/>
              </a:ext>
            </a:extLst>
          </p:cNvPr>
          <p:cNvSpPr/>
          <p:nvPr/>
        </p:nvSpPr>
        <p:spPr>
          <a:xfrm>
            <a:off x="571500" y="3862387"/>
            <a:ext cx="5030985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209;p23">
            <a:extLst>
              <a:ext uri="{FF2B5EF4-FFF2-40B4-BE49-F238E27FC236}">
                <a16:creationId xmlns:a16="http://schemas.microsoft.com/office/drawing/2014/main" id="{D98FF1E2-A438-1C86-B1A3-2D66F5CF3CE5}"/>
              </a:ext>
            </a:extLst>
          </p:cNvPr>
          <p:cNvSpPr/>
          <p:nvPr/>
        </p:nvSpPr>
        <p:spPr>
          <a:xfrm>
            <a:off x="5602485" y="3862387"/>
            <a:ext cx="3083867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210;p23">
            <a:extLst>
              <a:ext uri="{FF2B5EF4-FFF2-40B4-BE49-F238E27FC236}">
                <a16:creationId xmlns:a16="http://schemas.microsoft.com/office/drawing/2014/main" id="{367AB349-9302-50D6-4E04-924868933E04}"/>
              </a:ext>
            </a:extLst>
          </p:cNvPr>
          <p:cNvSpPr/>
          <p:nvPr/>
        </p:nvSpPr>
        <p:spPr>
          <a:xfrm>
            <a:off x="8686353" y="3862387"/>
            <a:ext cx="2934146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211;p23">
            <a:extLst>
              <a:ext uri="{FF2B5EF4-FFF2-40B4-BE49-F238E27FC236}">
                <a16:creationId xmlns:a16="http://schemas.microsoft.com/office/drawing/2014/main" id="{90FB750A-43E5-9CFD-00F8-AE967A59E947}"/>
              </a:ext>
            </a:extLst>
          </p:cNvPr>
          <p:cNvSpPr/>
          <p:nvPr/>
        </p:nvSpPr>
        <p:spPr>
          <a:xfrm>
            <a:off x="571500" y="4567237"/>
            <a:ext cx="5030985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212;p23">
            <a:extLst>
              <a:ext uri="{FF2B5EF4-FFF2-40B4-BE49-F238E27FC236}">
                <a16:creationId xmlns:a16="http://schemas.microsoft.com/office/drawing/2014/main" id="{48111F5E-B082-92C4-0F9B-499E89AB014A}"/>
              </a:ext>
            </a:extLst>
          </p:cNvPr>
          <p:cNvSpPr/>
          <p:nvPr/>
        </p:nvSpPr>
        <p:spPr>
          <a:xfrm>
            <a:off x="5602485" y="4567237"/>
            <a:ext cx="3083867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213;p23">
            <a:extLst>
              <a:ext uri="{FF2B5EF4-FFF2-40B4-BE49-F238E27FC236}">
                <a16:creationId xmlns:a16="http://schemas.microsoft.com/office/drawing/2014/main" id="{5DA1CA0F-D900-02E1-484B-3B06C4D0F4F5}"/>
              </a:ext>
            </a:extLst>
          </p:cNvPr>
          <p:cNvSpPr/>
          <p:nvPr/>
        </p:nvSpPr>
        <p:spPr>
          <a:xfrm>
            <a:off x="8686353" y="4567237"/>
            <a:ext cx="2934146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214;p23">
            <a:extLst>
              <a:ext uri="{FF2B5EF4-FFF2-40B4-BE49-F238E27FC236}">
                <a16:creationId xmlns:a16="http://schemas.microsoft.com/office/drawing/2014/main" id="{05B1C618-87F2-252E-36A7-9F0755A779B4}"/>
              </a:ext>
            </a:extLst>
          </p:cNvPr>
          <p:cNvSpPr/>
          <p:nvPr/>
        </p:nvSpPr>
        <p:spPr>
          <a:xfrm>
            <a:off x="571500" y="5272087"/>
            <a:ext cx="5030985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15;p23">
            <a:extLst>
              <a:ext uri="{FF2B5EF4-FFF2-40B4-BE49-F238E27FC236}">
                <a16:creationId xmlns:a16="http://schemas.microsoft.com/office/drawing/2014/main" id="{57C75D7B-EF64-E1C9-463C-6D0FFD37381A}"/>
              </a:ext>
            </a:extLst>
          </p:cNvPr>
          <p:cNvSpPr/>
          <p:nvPr/>
        </p:nvSpPr>
        <p:spPr>
          <a:xfrm>
            <a:off x="5602485" y="5272087"/>
            <a:ext cx="3083867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6;p23">
            <a:extLst>
              <a:ext uri="{FF2B5EF4-FFF2-40B4-BE49-F238E27FC236}">
                <a16:creationId xmlns:a16="http://schemas.microsoft.com/office/drawing/2014/main" id="{CDB65CDC-61A6-8B84-9E96-3DC519F99826}"/>
              </a:ext>
            </a:extLst>
          </p:cNvPr>
          <p:cNvSpPr/>
          <p:nvPr/>
        </p:nvSpPr>
        <p:spPr>
          <a:xfrm>
            <a:off x="8686353" y="5272087"/>
            <a:ext cx="2934146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3235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937BE5-6415-715B-2785-888A9810D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0;p16">
            <a:extLst>
              <a:ext uri="{FF2B5EF4-FFF2-40B4-BE49-F238E27FC236}">
                <a16:creationId xmlns:a16="http://schemas.microsoft.com/office/drawing/2014/main" id="{A7259BE9-580F-C620-9E95-C1BDB12997D1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sp>
        <p:nvSpPr>
          <p:cNvPr id="2" name="Google Shape;223;p24">
            <a:extLst>
              <a:ext uri="{FF2B5EF4-FFF2-40B4-BE49-F238E27FC236}">
                <a16:creationId xmlns:a16="http://schemas.microsoft.com/office/drawing/2014/main" id="{94BF1B3F-E160-CB91-E2FB-321976C6A302}"/>
              </a:ext>
            </a:extLst>
          </p:cNvPr>
          <p:cNvSpPr txBox="1"/>
          <p:nvPr/>
        </p:nvSpPr>
        <p:spPr>
          <a:xfrm>
            <a:off x="1900475" y="2619375"/>
            <a:ext cx="8391048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b="1" i="0" u="none" strike="noStrike" cap="none" dirty="0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Bloque 4: La </a:t>
            </a:r>
            <a:r>
              <a:rPr lang="en-US" sz="4500" b="1" i="0" u="none" strike="noStrike" cap="none" dirty="0" err="1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Evidencia</a:t>
            </a:r>
            <a:r>
              <a:rPr lang="en-US" sz="4500" b="1" i="0" u="none" strike="noStrike" cap="none" dirty="0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 EV03</a:t>
            </a:r>
            <a:endParaRPr dirty="0">
              <a:solidFill>
                <a:srgbClr val="38AA00"/>
              </a:solidFill>
            </a:endParaRPr>
          </a:p>
        </p:txBody>
      </p:sp>
      <p:sp>
        <p:nvSpPr>
          <p:cNvPr id="3" name="Google Shape;224;p24">
            <a:extLst>
              <a:ext uri="{FF2B5EF4-FFF2-40B4-BE49-F238E27FC236}">
                <a16:creationId xmlns:a16="http://schemas.microsoft.com/office/drawing/2014/main" id="{14903DB0-C84E-24AC-7B01-F4AA92561DF7}"/>
              </a:ext>
            </a:extLst>
          </p:cNvPr>
          <p:cNvSpPr txBox="1"/>
          <p:nvPr/>
        </p:nvSpPr>
        <p:spPr>
          <a:xfrm>
            <a:off x="3386137" y="3676650"/>
            <a:ext cx="5419725" cy="900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 dirty="0">
                <a:solidFill>
                  <a:srgbClr val="343433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Lista de </a:t>
            </a:r>
            <a:r>
              <a:rPr lang="en-US" sz="1950" b="0" i="0" u="none" strike="noStrike" cap="none" dirty="0" err="1">
                <a:solidFill>
                  <a:srgbClr val="343433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Chequeo</a:t>
            </a:r>
            <a:r>
              <a:rPr lang="en-US" sz="1950" b="0" i="0" u="none" strike="noStrike" cap="none" dirty="0">
                <a:solidFill>
                  <a:srgbClr val="343433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y Lineamientos de Entrega</a:t>
            </a:r>
            <a:endParaRPr dirty="0">
              <a:solidFill>
                <a:srgbClr val="3434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579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BCE7CE-D5CA-7FC2-A080-7708E44C4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0;p16">
            <a:extLst>
              <a:ext uri="{FF2B5EF4-FFF2-40B4-BE49-F238E27FC236}">
                <a16:creationId xmlns:a16="http://schemas.microsoft.com/office/drawing/2014/main" id="{60E65D0F-2504-928E-4C6B-B5B938E3AE95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sp>
        <p:nvSpPr>
          <p:cNvPr id="2" name="Google Shape;231;p25">
            <a:extLst>
              <a:ext uri="{FF2B5EF4-FFF2-40B4-BE49-F238E27FC236}">
                <a16:creationId xmlns:a16="http://schemas.microsoft.com/office/drawing/2014/main" id="{F6C73956-C537-E491-8725-CDF20D336CD4}"/>
              </a:ext>
            </a:extLst>
          </p:cNvPr>
          <p:cNvSpPr txBox="1"/>
          <p:nvPr/>
        </p:nvSpPr>
        <p:spPr>
          <a:xfrm>
            <a:off x="571500" y="981075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Reglas Estrictas de la Lista de Chequeo</a:t>
            </a:r>
            <a:endParaRPr/>
          </a:p>
        </p:txBody>
      </p:sp>
      <p:sp>
        <p:nvSpPr>
          <p:cNvPr id="3" name="Google Shape;232;p25">
            <a:extLst>
              <a:ext uri="{FF2B5EF4-FFF2-40B4-BE49-F238E27FC236}">
                <a16:creationId xmlns:a16="http://schemas.microsoft.com/office/drawing/2014/main" id="{10B6BB11-9A21-B2DE-1A74-52FCF3E72377}"/>
              </a:ext>
            </a:extLst>
          </p:cNvPr>
          <p:cNvSpPr txBox="1"/>
          <p:nvPr/>
        </p:nvSpPr>
        <p:spPr>
          <a:xfrm>
            <a:off x="1047750" y="2252495"/>
            <a:ext cx="1057275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Formato y Entrega: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Deben subir la Evidencia (GA2-220501094-AA1-EV03) a la plataforma en formato PDF.</a:t>
            </a:r>
            <a:endParaRPr/>
          </a:p>
        </p:txBody>
      </p:sp>
      <p:sp>
        <p:nvSpPr>
          <p:cNvPr id="4" name="Google Shape;233;p25">
            <a:extLst>
              <a:ext uri="{FF2B5EF4-FFF2-40B4-BE49-F238E27FC236}">
                <a16:creationId xmlns:a16="http://schemas.microsoft.com/office/drawing/2014/main" id="{136F5264-F993-FB30-4E16-E7E91281E0B7}"/>
              </a:ext>
            </a:extLst>
          </p:cNvPr>
          <p:cNvSpPr txBox="1"/>
          <p:nvPr/>
        </p:nvSpPr>
        <p:spPr>
          <a:xfrm>
            <a:off x="1047750" y="2804945"/>
            <a:ext cx="105727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Estructura Exigida (Ítem 1):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¡Ojo a esto! El informe debe presentar un orden lógico conteniendo: Portada, Introducción, Contenido y Conclusión.</a:t>
            </a:r>
            <a:endParaRPr/>
          </a:p>
        </p:txBody>
      </p:sp>
      <p:sp>
        <p:nvSpPr>
          <p:cNvPr id="5" name="Google Shape;234;p25">
            <a:extLst>
              <a:ext uri="{FF2B5EF4-FFF2-40B4-BE49-F238E27FC236}">
                <a16:creationId xmlns:a16="http://schemas.microsoft.com/office/drawing/2014/main" id="{A208B8A8-DCEA-B4F1-B974-90E6C95ACFF4}"/>
              </a:ext>
            </a:extLst>
          </p:cNvPr>
          <p:cNvSpPr txBox="1"/>
          <p:nvPr/>
        </p:nvSpPr>
        <p:spPr>
          <a:xfrm>
            <a:off x="1047750" y="3671720"/>
            <a:ext cx="105727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Regla de Extensión: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El documento requiere un mínimo estricto de 7 páginas y un máximo de 10 páginas de contenido.</a:t>
            </a:r>
            <a:endParaRPr/>
          </a:p>
        </p:txBody>
      </p:sp>
      <p:sp>
        <p:nvSpPr>
          <p:cNvPr id="6" name="Google Shape;235;p25">
            <a:extLst>
              <a:ext uri="{FF2B5EF4-FFF2-40B4-BE49-F238E27FC236}">
                <a16:creationId xmlns:a16="http://schemas.microsoft.com/office/drawing/2014/main" id="{E4BE9395-6874-19D6-4894-9162E2A0215E}"/>
              </a:ext>
            </a:extLst>
          </p:cNvPr>
          <p:cNvSpPr txBox="1"/>
          <p:nvPr/>
        </p:nvSpPr>
        <p:spPr>
          <a:xfrm>
            <a:off x="1047750" y="4538495"/>
            <a:ext cx="105727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Tip para el Instructor: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Revisen la lista de chequeo antes del envío; cumplir al pie de la letra previene múltiples errores.</a:t>
            </a:r>
            <a:endParaRPr/>
          </a:p>
        </p:txBody>
      </p:sp>
      <p:pic>
        <p:nvPicPr>
          <p:cNvPr id="7" name="Google Shape;236;p25" descr="image.png">
            <a:extLst>
              <a:ext uri="{FF2B5EF4-FFF2-40B4-BE49-F238E27FC236}">
                <a16:creationId xmlns:a16="http://schemas.microsoft.com/office/drawing/2014/main" id="{7C698F1C-97E7-5194-27AE-B0AADEBD3F9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266782"/>
            <a:ext cx="266700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37;p25" descr="image.png">
            <a:extLst>
              <a:ext uri="{FF2B5EF4-FFF2-40B4-BE49-F238E27FC236}">
                <a16:creationId xmlns:a16="http://schemas.microsoft.com/office/drawing/2014/main" id="{E3CF0D49-8D51-AED2-BB3E-A99C09DD401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2819232"/>
            <a:ext cx="266700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38;p25" descr="image.png">
            <a:extLst>
              <a:ext uri="{FF2B5EF4-FFF2-40B4-BE49-F238E27FC236}">
                <a16:creationId xmlns:a16="http://schemas.microsoft.com/office/drawing/2014/main" id="{3E65AF7B-AD0B-46FE-7798-6B526712BBB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1500" y="3686007"/>
            <a:ext cx="133350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39;p25" descr="image.png">
            <a:extLst>
              <a:ext uri="{FF2B5EF4-FFF2-40B4-BE49-F238E27FC236}">
                <a16:creationId xmlns:a16="http://schemas.microsoft.com/office/drawing/2014/main" id="{786E1F8A-D5C3-A71D-B139-8DE72149A2CF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1500" y="4552782"/>
            <a:ext cx="304800" cy="276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7292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36C729-57C0-FE8B-192E-99FB2F6F2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0;p16">
            <a:extLst>
              <a:ext uri="{FF2B5EF4-FFF2-40B4-BE49-F238E27FC236}">
                <a16:creationId xmlns:a16="http://schemas.microsoft.com/office/drawing/2014/main" id="{3017E601-02A7-6072-38C8-81E46EA424AF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sp>
        <p:nvSpPr>
          <p:cNvPr id="2" name="Google Shape;246;p26">
            <a:extLst>
              <a:ext uri="{FF2B5EF4-FFF2-40B4-BE49-F238E27FC236}">
                <a16:creationId xmlns:a16="http://schemas.microsoft.com/office/drawing/2014/main" id="{7E43D8F3-7895-6292-A84F-10D6963DD693}"/>
              </a:ext>
            </a:extLst>
          </p:cNvPr>
          <p:cNvSpPr txBox="1"/>
          <p:nvPr/>
        </p:nvSpPr>
        <p:spPr>
          <a:xfrm>
            <a:off x="571500" y="689834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El Corazón del Documento</a:t>
            </a:r>
            <a:endParaRPr/>
          </a:p>
        </p:txBody>
      </p:sp>
      <p:sp>
        <p:nvSpPr>
          <p:cNvPr id="3" name="Google Shape;247;p26">
            <a:extLst>
              <a:ext uri="{FF2B5EF4-FFF2-40B4-BE49-F238E27FC236}">
                <a16:creationId xmlns:a16="http://schemas.microsoft.com/office/drawing/2014/main" id="{C6D0F277-D371-8AAE-F0AB-619772EFBC94}"/>
              </a:ext>
            </a:extLst>
          </p:cNvPr>
          <p:cNvSpPr txBox="1"/>
          <p:nvPr/>
        </p:nvSpPr>
        <p:spPr>
          <a:xfrm>
            <a:off x="571500" y="2304321"/>
            <a:ext cx="555069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Revisión de Ítems 2 y 3</a:t>
            </a:r>
            <a:endParaRPr/>
          </a:p>
        </p:txBody>
      </p:sp>
      <p:sp>
        <p:nvSpPr>
          <p:cNvPr id="4" name="Google Shape;248;p26">
            <a:extLst>
              <a:ext uri="{FF2B5EF4-FFF2-40B4-BE49-F238E27FC236}">
                <a16:creationId xmlns:a16="http://schemas.microsoft.com/office/drawing/2014/main" id="{BA980512-DA64-9D60-7524-8E90EB5B631F}"/>
              </a:ext>
            </a:extLst>
          </p:cNvPr>
          <p:cNvSpPr txBox="1"/>
          <p:nvPr/>
        </p:nvSpPr>
        <p:spPr>
          <a:xfrm>
            <a:off x="1428750" y="2904396"/>
            <a:ext cx="4429125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Punto 2: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El informe debe dimensionar claramente qué licencias de software van a usar (y por qué) adaptadas a la empresa.</a:t>
            </a:r>
            <a:endParaRPr/>
          </a:p>
        </p:txBody>
      </p:sp>
      <p:sp>
        <p:nvSpPr>
          <p:cNvPr id="5" name="Google Shape;249;p26">
            <a:extLst>
              <a:ext uri="{FF2B5EF4-FFF2-40B4-BE49-F238E27FC236}">
                <a16:creationId xmlns:a16="http://schemas.microsoft.com/office/drawing/2014/main" id="{61685B69-F990-BB2C-AEC0-655EB2279E12}"/>
              </a:ext>
            </a:extLst>
          </p:cNvPr>
          <p:cNvSpPr txBox="1"/>
          <p:nvPr/>
        </p:nvSpPr>
        <p:spPr>
          <a:xfrm>
            <a:off x="1428750" y="4180746"/>
            <a:ext cx="4429125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Punto 3: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Estimación económica con valores reales. </a:t>
            </a: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¡No inventen precios!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Busquen costos reales de mercado en internet para sustentar la tabla.</a:t>
            </a:r>
            <a:endParaRPr/>
          </a:p>
        </p:txBody>
      </p:sp>
      <p:pic>
        <p:nvPicPr>
          <p:cNvPr id="6" name="Google Shape;250;p26" descr="image.png">
            <a:extLst>
              <a:ext uri="{FF2B5EF4-FFF2-40B4-BE49-F238E27FC236}">
                <a16:creationId xmlns:a16="http://schemas.microsoft.com/office/drawing/2014/main" id="{EE8E8F38-78F1-CC0F-F831-7AB3C3A1C89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4125" y="2304321"/>
            <a:ext cx="5286375" cy="33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51;p26" descr="image.png">
            <a:extLst>
              <a:ext uri="{FF2B5EF4-FFF2-40B4-BE49-F238E27FC236}">
                <a16:creationId xmlns:a16="http://schemas.microsoft.com/office/drawing/2014/main" id="{2D673FDE-AF2A-5A30-AC23-236803F4A2B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52500" y="2918684"/>
            <a:ext cx="266700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52;p26" descr="image.png">
            <a:extLst>
              <a:ext uri="{FF2B5EF4-FFF2-40B4-BE49-F238E27FC236}">
                <a16:creationId xmlns:a16="http://schemas.microsoft.com/office/drawing/2014/main" id="{C7099575-858B-9172-472C-C2018E8AED5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52500" y="4195034"/>
            <a:ext cx="266700" cy="276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9261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D8E1A5-E95A-2AAA-F2BB-C8F4B99702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90;p14">
            <a:extLst>
              <a:ext uri="{FF2B5EF4-FFF2-40B4-BE49-F238E27FC236}">
                <a16:creationId xmlns:a16="http://schemas.microsoft.com/office/drawing/2014/main" id="{EEFED52F-952F-24E6-5C6F-88DBAF7B35C7}"/>
              </a:ext>
            </a:extLst>
          </p:cNvPr>
          <p:cNvSpPr/>
          <p:nvPr/>
        </p:nvSpPr>
        <p:spPr>
          <a:xfrm>
            <a:off x="571881" y="1395412"/>
            <a:ext cx="1428750" cy="57150"/>
          </a:xfrm>
          <a:prstGeom prst="rect">
            <a:avLst/>
          </a:prstGeom>
          <a:solidFill>
            <a:srgbClr val="39A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CO" sz="1800" b="0" i="0" u="none" strike="noStrike" cap="none" noProof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00;p15">
            <a:extLst>
              <a:ext uri="{FF2B5EF4-FFF2-40B4-BE49-F238E27FC236}">
                <a16:creationId xmlns:a16="http://schemas.microsoft.com/office/drawing/2014/main" id="{F22BB8CE-DBCA-4972-ED0C-13CE3A15266B}"/>
              </a:ext>
            </a:extLst>
          </p:cNvPr>
          <p:cNvSpPr txBox="1"/>
          <p:nvPr/>
        </p:nvSpPr>
        <p:spPr>
          <a:xfrm>
            <a:off x="534590" y="809624"/>
            <a:ext cx="5550693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¿</a:t>
            </a: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Qué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vamos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a </a:t>
            </a: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construir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?</a:t>
            </a:r>
            <a:endParaRPr dirty="0"/>
          </a:p>
        </p:txBody>
      </p:sp>
      <p:pic>
        <p:nvPicPr>
          <p:cNvPr id="3" name="Google Shape;101;p15" descr="image.png">
            <a:extLst>
              <a:ext uri="{FF2B5EF4-FFF2-40B4-BE49-F238E27FC236}">
                <a16:creationId xmlns:a16="http://schemas.microsoft.com/office/drawing/2014/main" id="{E1351F34-8862-2718-1E65-65DB4689ADD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4125" y="0"/>
            <a:ext cx="58578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02;p15">
            <a:extLst>
              <a:ext uri="{FF2B5EF4-FFF2-40B4-BE49-F238E27FC236}">
                <a16:creationId xmlns:a16="http://schemas.microsoft.com/office/drawing/2014/main" id="{F1196CCE-DF5E-3C16-22B2-0322BD890042}"/>
              </a:ext>
            </a:extLst>
          </p:cNvPr>
          <p:cNvSpPr txBox="1"/>
          <p:nvPr/>
        </p:nvSpPr>
        <p:spPr>
          <a:xfrm>
            <a:off x="571500" y="1976437"/>
            <a:ext cx="555069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De la idea al papel comercial</a:t>
            </a:r>
            <a:endParaRPr/>
          </a:p>
        </p:txBody>
      </p:sp>
      <p:sp>
        <p:nvSpPr>
          <p:cNvPr id="11" name="Google Shape;103;p15">
            <a:extLst>
              <a:ext uri="{FF2B5EF4-FFF2-40B4-BE49-F238E27FC236}">
                <a16:creationId xmlns:a16="http://schemas.microsoft.com/office/drawing/2014/main" id="{07CA0A92-ABA8-AF20-5288-8CEFAB80A7CF}"/>
              </a:ext>
            </a:extLst>
          </p:cNvPr>
          <p:cNvSpPr txBox="1"/>
          <p:nvPr/>
        </p:nvSpPr>
        <p:spPr>
          <a:xfrm>
            <a:off x="571500" y="2481262"/>
            <a:ext cx="5286375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Ustedes ya saben qué requiere el sistema (fichas técnicas) y qué licenciamiento usar. Ahora, deben llevar eso a números y opciones reales para el cliente.</a:t>
            </a:r>
            <a:endParaRPr/>
          </a:p>
        </p:txBody>
      </p:sp>
      <p:sp>
        <p:nvSpPr>
          <p:cNvPr id="12" name="Google Shape;104;p15">
            <a:extLst>
              <a:ext uri="{FF2B5EF4-FFF2-40B4-BE49-F238E27FC236}">
                <a16:creationId xmlns:a16="http://schemas.microsoft.com/office/drawing/2014/main" id="{BA60F934-744C-49E0-F54C-3492CA2A7CCF}"/>
              </a:ext>
            </a:extLst>
          </p:cNvPr>
          <p:cNvSpPr txBox="1"/>
          <p:nvPr/>
        </p:nvSpPr>
        <p:spPr>
          <a:xfrm>
            <a:off x="685800" y="3757612"/>
            <a:ext cx="7620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</a:t>
            </a:r>
            <a:endParaRPr/>
          </a:p>
        </p:txBody>
      </p:sp>
      <p:sp>
        <p:nvSpPr>
          <p:cNvPr id="13" name="Google Shape;105;p15">
            <a:extLst>
              <a:ext uri="{FF2B5EF4-FFF2-40B4-BE49-F238E27FC236}">
                <a16:creationId xmlns:a16="http://schemas.microsoft.com/office/drawing/2014/main" id="{A5BA31C2-FC7B-103C-300A-71DC148DC3CB}"/>
              </a:ext>
            </a:extLst>
          </p:cNvPr>
          <p:cNvSpPr txBox="1"/>
          <p:nvPr/>
        </p:nvSpPr>
        <p:spPr>
          <a:xfrm>
            <a:off x="762000" y="3757612"/>
            <a:ext cx="5095875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20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Tablas Comparativas (EV01):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Sirven para evaluar diferentes proveedores de hardware y software (ej. Hostinger vs. AWS).</a:t>
            </a:r>
            <a:endParaRPr/>
          </a:p>
        </p:txBody>
      </p:sp>
      <p:sp>
        <p:nvSpPr>
          <p:cNvPr id="14" name="Google Shape;106;p15">
            <a:extLst>
              <a:ext uri="{FF2B5EF4-FFF2-40B4-BE49-F238E27FC236}">
                <a16:creationId xmlns:a16="http://schemas.microsoft.com/office/drawing/2014/main" id="{5AAB0BB5-46E5-45CF-1942-E1F60A88C251}"/>
              </a:ext>
            </a:extLst>
          </p:cNvPr>
          <p:cNvSpPr txBox="1"/>
          <p:nvPr/>
        </p:nvSpPr>
        <p:spPr>
          <a:xfrm>
            <a:off x="685800" y="4700587"/>
            <a:ext cx="7620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</a:t>
            </a:r>
            <a:endParaRPr/>
          </a:p>
        </p:txBody>
      </p:sp>
      <p:sp>
        <p:nvSpPr>
          <p:cNvPr id="15" name="Google Shape;107;p15">
            <a:extLst>
              <a:ext uri="{FF2B5EF4-FFF2-40B4-BE49-F238E27FC236}">
                <a16:creationId xmlns:a16="http://schemas.microsoft.com/office/drawing/2014/main" id="{B2150EA9-16FF-9972-8840-4C92AFDDE585}"/>
              </a:ext>
            </a:extLst>
          </p:cNvPr>
          <p:cNvSpPr txBox="1"/>
          <p:nvPr/>
        </p:nvSpPr>
        <p:spPr>
          <a:xfrm>
            <a:off x="762000" y="4700587"/>
            <a:ext cx="5095875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20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Propuesta</a:t>
            </a:r>
            <a:r>
              <a:rPr lang="en-US" sz="165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Técnica (EV02):</a:t>
            </a:r>
            <a:r>
              <a:rPr lang="en-US" sz="16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Es la "carta de </a:t>
            </a:r>
            <a:r>
              <a:rPr lang="en-US" sz="165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presentación</a:t>
            </a:r>
            <a:r>
              <a:rPr lang="en-US" sz="16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". El </a:t>
            </a:r>
            <a:r>
              <a:rPr lang="en-US" sz="165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documento</a:t>
            </a:r>
            <a:r>
              <a:rPr lang="en-US" sz="16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formal </a:t>
            </a:r>
            <a:r>
              <a:rPr lang="en-US" sz="165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donde</a:t>
            </a:r>
            <a:r>
              <a:rPr lang="en-US" sz="16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le decimos al </a:t>
            </a:r>
            <a:r>
              <a:rPr lang="en-US" sz="165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cliente</a:t>
            </a:r>
            <a:r>
              <a:rPr lang="en-US" sz="16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"Esto cuesta </a:t>
            </a:r>
            <a:r>
              <a:rPr lang="en-US" sz="165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tu</a:t>
            </a:r>
            <a:r>
              <a:rPr lang="en-US" sz="16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5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sistema</a:t>
            </a:r>
            <a:r>
              <a:rPr lang="en-US" sz="16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y </a:t>
            </a:r>
            <a:r>
              <a:rPr lang="en-US" sz="165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así</a:t>
            </a:r>
            <a:r>
              <a:rPr lang="en-US" sz="16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lo </a:t>
            </a:r>
            <a:r>
              <a:rPr lang="en-US" sz="165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construiremos</a:t>
            </a:r>
            <a:r>
              <a:rPr lang="en-US" sz="165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11803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85DA16-5181-A877-F182-5516BB48A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22;p17" descr="image.png">
            <a:extLst>
              <a:ext uri="{FF2B5EF4-FFF2-40B4-BE49-F238E27FC236}">
                <a16:creationId xmlns:a16="http://schemas.microsoft.com/office/drawing/2014/main" id="{85C4FF69-E522-CB86-C7FA-AFEA70556E2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047875"/>
            <a:ext cx="3429000" cy="364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3;p17" descr="image.png">
            <a:extLst>
              <a:ext uri="{FF2B5EF4-FFF2-40B4-BE49-F238E27FC236}">
                <a16:creationId xmlns:a16="http://schemas.microsoft.com/office/drawing/2014/main" id="{7BC8F469-AE08-3562-712C-E97434B993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81500" y="2047875"/>
            <a:ext cx="3429000" cy="364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24;p17" descr="image.png">
            <a:extLst>
              <a:ext uri="{FF2B5EF4-FFF2-40B4-BE49-F238E27FC236}">
                <a16:creationId xmlns:a16="http://schemas.microsoft.com/office/drawing/2014/main" id="{BE2B6F17-207B-B55B-948D-99DC40DFC6E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91500" y="2047875"/>
            <a:ext cx="3429000" cy="36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25;p17">
            <a:extLst>
              <a:ext uri="{FF2B5EF4-FFF2-40B4-BE49-F238E27FC236}">
                <a16:creationId xmlns:a16="http://schemas.microsoft.com/office/drawing/2014/main" id="{8D699485-CD08-6679-2053-68709B7F05FC}"/>
              </a:ext>
            </a:extLst>
          </p:cNvPr>
          <p:cNvSpPr txBox="1"/>
          <p:nvPr/>
        </p:nvSpPr>
        <p:spPr>
          <a:xfrm>
            <a:off x="571500" y="571500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Evidencia EV01: Tablas Comparativas</a:t>
            </a:r>
            <a:endParaRPr/>
          </a:p>
        </p:txBody>
      </p:sp>
      <p:sp>
        <p:nvSpPr>
          <p:cNvPr id="9" name="Google Shape;126;p17">
            <a:extLst>
              <a:ext uri="{FF2B5EF4-FFF2-40B4-BE49-F238E27FC236}">
                <a16:creationId xmlns:a16="http://schemas.microsoft.com/office/drawing/2014/main" id="{F295BD6E-7CBA-F0BF-07E7-1AAA5499CAEA}"/>
              </a:ext>
            </a:extLst>
          </p:cNvPr>
          <p:cNvSpPr txBox="1"/>
          <p:nvPr/>
        </p:nvSpPr>
        <p:spPr>
          <a:xfrm>
            <a:off x="1060846" y="3190875"/>
            <a:ext cx="2450306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¿Qué entregar?</a:t>
            </a:r>
            <a:endParaRPr/>
          </a:p>
        </p:txBody>
      </p:sp>
      <p:sp>
        <p:nvSpPr>
          <p:cNvPr id="16" name="Google Shape;127;p17">
            <a:extLst>
              <a:ext uri="{FF2B5EF4-FFF2-40B4-BE49-F238E27FC236}">
                <a16:creationId xmlns:a16="http://schemas.microsoft.com/office/drawing/2014/main" id="{2D5F5DE1-9BDF-9335-B140-3CFBBEBB5598}"/>
              </a:ext>
            </a:extLst>
          </p:cNvPr>
          <p:cNvSpPr txBox="1"/>
          <p:nvPr/>
        </p:nvSpPr>
        <p:spPr>
          <a:xfrm>
            <a:off x="857250" y="3695700"/>
            <a:ext cx="2857500" cy="157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 documento (Word, PDF o Excel) que contenga el diseño de las tablas comparativas sobre los presupuestos de hardware y software.</a:t>
            </a:r>
            <a:endParaRPr/>
          </a:p>
        </p:txBody>
      </p:sp>
      <p:sp>
        <p:nvSpPr>
          <p:cNvPr id="17" name="Google Shape;128;p17">
            <a:extLst>
              <a:ext uri="{FF2B5EF4-FFF2-40B4-BE49-F238E27FC236}">
                <a16:creationId xmlns:a16="http://schemas.microsoft.com/office/drawing/2014/main" id="{2E9FA52A-3413-C5B2-7404-343D12A4C321}"/>
              </a:ext>
            </a:extLst>
          </p:cNvPr>
          <p:cNvSpPr txBox="1"/>
          <p:nvPr/>
        </p:nvSpPr>
        <p:spPr>
          <a:xfrm>
            <a:off x="4630816" y="3190875"/>
            <a:ext cx="2930366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Estructura Exigida</a:t>
            </a:r>
            <a:endParaRPr/>
          </a:p>
        </p:txBody>
      </p:sp>
      <p:sp>
        <p:nvSpPr>
          <p:cNvPr id="18" name="Google Shape;129;p17">
            <a:extLst>
              <a:ext uri="{FF2B5EF4-FFF2-40B4-BE49-F238E27FC236}">
                <a16:creationId xmlns:a16="http://schemas.microsoft.com/office/drawing/2014/main" id="{3AE238BD-0D19-F47F-AEBB-D44E9569A0B6}"/>
              </a:ext>
            </a:extLst>
          </p:cNvPr>
          <p:cNvSpPr txBox="1"/>
          <p:nvPr/>
        </p:nvSpPr>
        <p:spPr>
          <a:xfrm>
            <a:off x="4667250" y="3695700"/>
            <a:ext cx="2857500" cy="157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 documento no es solo una tabla suelta. Debe contener estrictamente: </a:t>
            </a:r>
            <a:r>
              <a:rPr lang="en-US" sz="16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Portada, Introducción, Contenido (las tablas) y Conclusión.</a:t>
            </a:r>
            <a:endParaRPr/>
          </a:p>
        </p:txBody>
      </p:sp>
      <p:sp>
        <p:nvSpPr>
          <p:cNvPr id="19" name="Google Shape;130;p17">
            <a:extLst>
              <a:ext uri="{FF2B5EF4-FFF2-40B4-BE49-F238E27FC236}">
                <a16:creationId xmlns:a16="http://schemas.microsoft.com/office/drawing/2014/main" id="{527CE779-84F5-A1D9-ED3A-C5CD6197E8E9}"/>
              </a:ext>
            </a:extLst>
          </p:cNvPr>
          <p:cNvSpPr txBox="1"/>
          <p:nvPr/>
        </p:nvSpPr>
        <p:spPr>
          <a:xfrm>
            <a:off x="9145905" y="3190875"/>
            <a:ext cx="1520190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Propósito</a:t>
            </a:r>
            <a:endParaRPr/>
          </a:p>
        </p:txBody>
      </p:sp>
      <p:sp>
        <p:nvSpPr>
          <p:cNvPr id="20" name="Google Shape;131;p17">
            <a:extLst>
              <a:ext uri="{FF2B5EF4-FFF2-40B4-BE49-F238E27FC236}">
                <a16:creationId xmlns:a16="http://schemas.microsoft.com/office/drawing/2014/main" id="{79B9A7AB-DFF3-05DE-1BC8-A1B9E1C44241}"/>
              </a:ext>
            </a:extLst>
          </p:cNvPr>
          <p:cNvSpPr txBox="1"/>
          <p:nvPr/>
        </p:nvSpPr>
        <p:spPr>
          <a:xfrm>
            <a:off x="8477250" y="3695700"/>
            <a:ext cx="2857500" cy="157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Demostrar que analizaron opciones del mercado (ej. precios de 3 proveedores distintos de bases de datos) antes de tomar una decisión.</a:t>
            </a:r>
            <a:endParaRPr/>
          </a:p>
        </p:txBody>
      </p:sp>
      <p:pic>
        <p:nvPicPr>
          <p:cNvPr id="21" name="Google Shape;132;p17" descr="image.png">
            <a:extLst>
              <a:ext uri="{FF2B5EF4-FFF2-40B4-BE49-F238E27FC236}">
                <a16:creationId xmlns:a16="http://schemas.microsoft.com/office/drawing/2014/main" id="{0DB83FF5-61E5-6163-497D-1CF8F9EDCA8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90737" y="2419350"/>
            <a:ext cx="390525" cy="5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133;p17" descr="image.png">
            <a:extLst>
              <a:ext uri="{FF2B5EF4-FFF2-40B4-BE49-F238E27FC236}">
                <a16:creationId xmlns:a16="http://schemas.microsoft.com/office/drawing/2014/main" id="{88ADEC28-495F-F4A7-69E4-5E8C9409EE8F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34062" y="2419350"/>
            <a:ext cx="523875" cy="5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134;p17" descr="image.png">
            <a:extLst>
              <a:ext uri="{FF2B5EF4-FFF2-40B4-BE49-F238E27FC236}">
                <a16:creationId xmlns:a16="http://schemas.microsoft.com/office/drawing/2014/main" id="{F8CB2E8F-BD0A-F304-1CA0-E9287229E958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577387" y="2419350"/>
            <a:ext cx="657225" cy="523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2564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0F63C6-DBD6-81C0-88DA-CEC420A23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1;p18">
            <a:extLst>
              <a:ext uri="{FF2B5EF4-FFF2-40B4-BE49-F238E27FC236}">
                <a16:creationId xmlns:a16="http://schemas.microsoft.com/office/drawing/2014/main" id="{7596CEF1-C2FC-F5FD-5FCB-5DEB2D420745}"/>
              </a:ext>
            </a:extLst>
          </p:cNvPr>
          <p:cNvSpPr txBox="1"/>
          <p:nvPr/>
        </p:nvSpPr>
        <p:spPr>
          <a:xfrm>
            <a:off x="571500" y="571500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Criterios de Evaluación - EV01</a:t>
            </a:r>
            <a:endParaRPr/>
          </a:p>
        </p:txBody>
      </p:sp>
      <p:sp>
        <p:nvSpPr>
          <p:cNvPr id="3" name="Google Shape;142;p18">
            <a:extLst>
              <a:ext uri="{FF2B5EF4-FFF2-40B4-BE49-F238E27FC236}">
                <a16:creationId xmlns:a16="http://schemas.microsoft.com/office/drawing/2014/main" id="{E6ABC381-7832-C8E4-FEF4-0784CB4E1943}"/>
              </a:ext>
            </a:extLst>
          </p:cNvPr>
          <p:cNvSpPr txBox="1"/>
          <p:nvPr/>
        </p:nvSpPr>
        <p:spPr>
          <a:xfrm>
            <a:off x="1047750" y="2571750"/>
            <a:ext cx="105727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Estimación Realista: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El instructor verificará que estimen los costos de software y hardware de acuerdo con las características reales del negocio (¡No inventen precios sin consultar!).</a:t>
            </a:r>
            <a:endParaRPr/>
          </a:p>
        </p:txBody>
      </p:sp>
      <p:sp>
        <p:nvSpPr>
          <p:cNvPr id="4" name="Google Shape;143;p18">
            <a:extLst>
              <a:ext uri="{FF2B5EF4-FFF2-40B4-BE49-F238E27FC236}">
                <a16:creationId xmlns:a16="http://schemas.microsoft.com/office/drawing/2014/main" id="{6A98F63E-B433-F33E-42DA-85C8FC30C5D0}"/>
              </a:ext>
            </a:extLst>
          </p:cNvPr>
          <p:cNvSpPr txBox="1"/>
          <p:nvPr/>
        </p:nvSpPr>
        <p:spPr>
          <a:xfrm>
            <a:off x="1047750" y="3438525"/>
            <a:ext cx="105727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Comparación Efectiva: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Deben verse claramente enfrentadas al menos dos opciones por cada rubro principal (ej. Opción A de dominio vs. Opción B de dominio).</a:t>
            </a:r>
            <a:endParaRPr/>
          </a:p>
        </p:txBody>
      </p:sp>
      <p:sp>
        <p:nvSpPr>
          <p:cNvPr id="10" name="Google Shape;144;p18">
            <a:extLst>
              <a:ext uri="{FF2B5EF4-FFF2-40B4-BE49-F238E27FC236}">
                <a16:creationId xmlns:a16="http://schemas.microsoft.com/office/drawing/2014/main" id="{54761CAA-C956-BF56-76F1-80D46F58227A}"/>
              </a:ext>
            </a:extLst>
          </p:cNvPr>
          <p:cNvSpPr txBox="1"/>
          <p:nvPr/>
        </p:nvSpPr>
        <p:spPr>
          <a:xfrm>
            <a:off x="1047750" y="4305300"/>
            <a:ext cx="105727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Cumplimiento de Estructura: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Documentar la propuesta siguiendo las especificaciones exigidas (Portada, intro, contenido, conclusión).</a:t>
            </a:r>
            <a:endParaRPr/>
          </a:p>
        </p:txBody>
      </p:sp>
      <p:pic>
        <p:nvPicPr>
          <p:cNvPr id="11" name="Google Shape;145;p18" descr="image.png">
            <a:extLst>
              <a:ext uri="{FF2B5EF4-FFF2-40B4-BE49-F238E27FC236}">
                <a16:creationId xmlns:a16="http://schemas.microsoft.com/office/drawing/2014/main" id="{12ED8FFD-BC37-1F97-3AD7-8DDF6A6AF69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586037"/>
            <a:ext cx="238125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46;p18" descr="image.png">
            <a:extLst>
              <a:ext uri="{FF2B5EF4-FFF2-40B4-BE49-F238E27FC236}">
                <a16:creationId xmlns:a16="http://schemas.microsoft.com/office/drawing/2014/main" id="{E8C5DF82-7C3E-30FF-64B5-05331691999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3452812"/>
            <a:ext cx="238125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47;p18" descr="image.png">
            <a:extLst>
              <a:ext uri="{FF2B5EF4-FFF2-40B4-BE49-F238E27FC236}">
                <a16:creationId xmlns:a16="http://schemas.microsoft.com/office/drawing/2014/main" id="{E6CF16F9-EB56-BA5D-5445-754D82D0956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4319587"/>
            <a:ext cx="238125" cy="276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7702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743995-FFF6-47D5-D14F-FFE648073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54;p19" descr="image.png">
            <a:extLst>
              <a:ext uri="{FF2B5EF4-FFF2-40B4-BE49-F238E27FC236}">
                <a16:creationId xmlns:a16="http://schemas.microsoft.com/office/drawing/2014/main" id="{31F01C15-2E2D-E3CD-A667-9B17A6DE2C3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4125" y="1866900"/>
            <a:ext cx="5286375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56;p19">
            <a:extLst>
              <a:ext uri="{FF2B5EF4-FFF2-40B4-BE49-F238E27FC236}">
                <a16:creationId xmlns:a16="http://schemas.microsoft.com/office/drawing/2014/main" id="{699FBE33-1A71-5F2E-5ACC-509D68EA84DA}"/>
              </a:ext>
            </a:extLst>
          </p:cNvPr>
          <p:cNvSpPr txBox="1"/>
          <p:nvPr/>
        </p:nvSpPr>
        <p:spPr>
          <a:xfrm>
            <a:off x="571500" y="1866900"/>
            <a:ext cx="555069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El Documento Comercial</a:t>
            </a:r>
            <a:endParaRPr/>
          </a:p>
        </p:txBody>
      </p:sp>
      <p:sp>
        <p:nvSpPr>
          <p:cNvPr id="7" name="Google Shape;157;p19">
            <a:extLst>
              <a:ext uri="{FF2B5EF4-FFF2-40B4-BE49-F238E27FC236}">
                <a16:creationId xmlns:a16="http://schemas.microsoft.com/office/drawing/2014/main" id="{31F1177A-5934-1A77-9FA4-D66D729BEBCE}"/>
              </a:ext>
            </a:extLst>
          </p:cNvPr>
          <p:cNvSpPr txBox="1"/>
          <p:nvPr/>
        </p:nvSpPr>
        <p:spPr>
          <a:xfrm>
            <a:off x="571500" y="2371725"/>
            <a:ext cx="5286375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Deben entregar un documento formal en PDF o Word con diseño corporativo (logo de su empresa de software simulada). </a:t>
            </a:r>
            <a:r>
              <a:rPr lang="en-US" sz="16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Contenido obligatorio:</a:t>
            </a:r>
            <a:endParaRPr/>
          </a:p>
        </p:txBody>
      </p:sp>
      <p:sp>
        <p:nvSpPr>
          <p:cNvPr id="8" name="Google Shape;158;p19">
            <a:extLst>
              <a:ext uri="{FF2B5EF4-FFF2-40B4-BE49-F238E27FC236}">
                <a16:creationId xmlns:a16="http://schemas.microsoft.com/office/drawing/2014/main" id="{37E42594-F40C-9882-7CC8-0B0D1F48C934}"/>
              </a:ext>
            </a:extLst>
          </p:cNvPr>
          <p:cNvSpPr txBox="1"/>
          <p:nvPr/>
        </p:nvSpPr>
        <p:spPr>
          <a:xfrm>
            <a:off x="1238250" y="3457575"/>
            <a:ext cx="4619625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Presentación, saludos y alcance.</a:t>
            </a:r>
            <a:endParaRPr/>
          </a:p>
        </p:txBody>
      </p:sp>
      <p:sp>
        <p:nvSpPr>
          <p:cNvPr id="9" name="Google Shape;159;p19">
            <a:extLst>
              <a:ext uri="{FF2B5EF4-FFF2-40B4-BE49-F238E27FC236}">
                <a16:creationId xmlns:a16="http://schemas.microsoft.com/office/drawing/2014/main" id="{BDA46681-EF3F-843E-A5A0-6B8A52B1A0F0}"/>
              </a:ext>
            </a:extLst>
          </p:cNvPr>
          <p:cNvSpPr txBox="1"/>
          <p:nvPr/>
        </p:nvSpPr>
        <p:spPr>
          <a:xfrm>
            <a:off x="1238250" y="3867150"/>
            <a:ext cx="4619625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Valoración de la situación del cliente.</a:t>
            </a:r>
            <a:endParaRPr/>
          </a:p>
        </p:txBody>
      </p:sp>
      <p:sp>
        <p:nvSpPr>
          <p:cNvPr id="14" name="Google Shape;160;p19">
            <a:extLst>
              <a:ext uri="{FF2B5EF4-FFF2-40B4-BE49-F238E27FC236}">
                <a16:creationId xmlns:a16="http://schemas.microsoft.com/office/drawing/2014/main" id="{BB98621A-6915-BCC9-112B-675200C240A1}"/>
              </a:ext>
            </a:extLst>
          </p:cNvPr>
          <p:cNvSpPr txBox="1"/>
          <p:nvPr/>
        </p:nvSpPr>
        <p:spPr>
          <a:xfrm>
            <a:off x="1238250" y="4276725"/>
            <a:ext cx="461962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Mínimo DOS (2) opciones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de propuesta técnica.</a:t>
            </a:r>
            <a:endParaRPr/>
          </a:p>
        </p:txBody>
      </p:sp>
      <p:sp>
        <p:nvSpPr>
          <p:cNvPr id="15" name="Google Shape;161;p19">
            <a:extLst>
              <a:ext uri="{FF2B5EF4-FFF2-40B4-BE49-F238E27FC236}">
                <a16:creationId xmlns:a16="http://schemas.microsoft.com/office/drawing/2014/main" id="{40260763-6E27-A134-EC4B-D37A6C244846}"/>
              </a:ext>
            </a:extLst>
          </p:cNvPr>
          <p:cNvSpPr txBox="1"/>
          <p:nvPr/>
        </p:nvSpPr>
        <p:spPr>
          <a:xfrm>
            <a:off x="1238250" y="5000625"/>
            <a:ext cx="4619625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Cotización detallada de las opciones.</a:t>
            </a:r>
            <a:endParaRPr/>
          </a:p>
        </p:txBody>
      </p:sp>
      <p:sp>
        <p:nvSpPr>
          <p:cNvPr id="16" name="Google Shape;162;p19">
            <a:extLst>
              <a:ext uri="{FF2B5EF4-FFF2-40B4-BE49-F238E27FC236}">
                <a16:creationId xmlns:a16="http://schemas.microsoft.com/office/drawing/2014/main" id="{610E27C2-1A7D-FADB-8E38-7CB7C8873CEE}"/>
              </a:ext>
            </a:extLst>
          </p:cNvPr>
          <p:cNvSpPr txBox="1"/>
          <p:nvPr/>
        </p:nvSpPr>
        <p:spPr>
          <a:xfrm>
            <a:off x="1238250" y="5410200"/>
            <a:ext cx="4619625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Términos y condiciones (forma de pago).</a:t>
            </a:r>
            <a:endParaRPr/>
          </a:p>
        </p:txBody>
      </p:sp>
      <p:pic>
        <p:nvPicPr>
          <p:cNvPr id="17" name="Google Shape;163;p19" descr="image.png">
            <a:extLst>
              <a:ext uri="{FF2B5EF4-FFF2-40B4-BE49-F238E27FC236}">
                <a16:creationId xmlns:a16="http://schemas.microsoft.com/office/drawing/2014/main" id="{3DE05ED1-5E6C-E4E2-33F9-8817FE55E0F5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43650" y="1876425"/>
            <a:ext cx="5267325" cy="331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64;p19" descr="image.png">
            <a:extLst>
              <a:ext uri="{FF2B5EF4-FFF2-40B4-BE49-F238E27FC236}">
                <a16:creationId xmlns:a16="http://schemas.microsoft.com/office/drawing/2014/main" id="{407210D8-8A51-B78C-23B2-6549A5B25269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52500" y="3509962"/>
            <a:ext cx="8572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65;p19" descr="image.png">
            <a:extLst>
              <a:ext uri="{FF2B5EF4-FFF2-40B4-BE49-F238E27FC236}">
                <a16:creationId xmlns:a16="http://schemas.microsoft.com/office/drawing/2014/main" id="{0695B7DF-2EF7-1C95-091D-152D2F98F6B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52500" y="3919537"/>
            <a:ext cx="8572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166;p19" descr="image.png">
            <a:extLst>
              <a:ext uri="{FF2B5EF4-FFF2-40B4-BE49-F238E27FC236}">
                <a16:creationId xmlns:a16="http://schemas.microsoft.com/office/drawing/2014/main" id="{19A4F536-303A-117B-5EC2-732EF8A66D0B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52500" y="4329112"/>
            <a:ext cx="8572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167;p19" descr="image.png">
            <a:extLst>
              <a:ext uri="{FF2B5EF4-FFF2-40B4-BE49-F238E27FC236}">
                <a16:creationId xmlns:a16="http://schemas.microsoft.com/office/drawing/2014/main" id="{24DD7A1A-423F-CC1C-CC82-1689EEBC84C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52500" y="5053012"/>
            <a:ext cx="8572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168;p19" descr="image.png">
            <a:extLst>
              <a:ext uri="{FF2B5EF4-FFF2-40B4-BE49-F238E27FC236}">
                <a16:creationId xmlns:a16="http://schemas.microsoft.com/office/drawing/2014/main" id="{7D92B0E5-2511-0164-A46B-DC2BE25CCCE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52500" y="5462587"/>
            <a:ext cx="85725" cy="1809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155;p19">
            <a:extLst>
              <a:ext uri="{FF2B5EF4-FFF2-40B4-BE49-F238E27FC236}">
                <a16:creationId xmlns:a16="http://schemas.microsoft.com/office/drawing/2014/main" id="{DA9B29CB-BCF9-26DD-0F3A-3B8585E77F63}"/>
              </a:ext>
            </a:extLst>
          </p:cNvPr>
          <p:cNvSpPr txBox="1"/>
          <p:nvPr/>
        </p:nvSpPr>
        <p:spPr>
          <a:xfrm>
            <a:off x="571500" y="571500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Evidencia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EV02: </a:t>
            </a: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Propuesta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Técnica y </a:t>
            </a: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Económica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6113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8EE31B-353B-8829-89C0-715DE4800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8"/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sp>
        <p:nvSpPr>
          <p:cNvPr id="2" name="Google Shape;176;p20">
            <a:extLst>
              <a:ext uri="{FF2B5EF4-FFF2-40B4-BE49-F238E27FC236}">
                <a16:creationId xmlns:a16="http://schemas.microsoft.com/office/drawing/2014/main" id="{C9ABB83D-5496-B0A4-43B6-F2D503A656AC}"/>
              </a:ext>
            </a:extLst>
          </p:cNvPr>
          <p:cNvSpPr txBox="1"/>
          <p:nvPr/>
        </p:nvSpPr>
        <p:spPr>
          <a:xfrm>
            <a:off x="1047750" y="2571750"/>
            <a:ext cx="105727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Alineación al Negocio: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Se evaluará que las opciones de software y hardware cotizadas respondan 100% a la necesidad de la empresa que eligieron en su proyecto formativo.</a:t>
            </a:r>
            <a:endParaRPr/>
          </a:p>
        </p:txBody>
      </p:sp>
      <p:sp>
        <p:nvSpPr>
          <p:cNvPr id="3" name="Google Shape;177;p20">
            <a:extLst>
              <a:ext uri="{FF2B5EF4-FFF2-40B4-BE49-F238E27FC236}">
                <a16:creationId xmlns:a16="http://schemas.microsoft.com/office/drawing/2014/main" id="{E194846F-0018-EF74-BDFD-C103D300F249}"/>
              </a:ext>
            </a:extLst>
          </p:cNvPr>
          <p:cNvSpPr txBox="1"/>
          <p:nvPr/>
        </p:nvSpPr>
        <p:spPr>
          <a:xfrm>
            <a:off x="1047750" y="3438525"/>
            <a:ext cx="105727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Múltiples Opciones: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Es obligatorio presentar más de un escenario. (Ej. Opción 1: Sistema Básico. Opción 2: Sistema Avanzado en la nube).</a:t>
            </a:r>
            <a:endParaRPr/>
          </a:p>
        </p:txBody>
      </p:sp>
      <p:sp>
        <p:nvSpPr>
          <p:cNvPr id="5" name="Google Shape;178;p20">
            <a:extLst>
              <a:ext uri="{FF2B5EF4-FFF2-40B4-BE49-F238E27FC236}">
                <a16:creationId xmlns:a16="http://schemas.microsoft.com/office/drawing/2014/main" id="{BB595664-0F96-3D64-5C28-B77D4E7C6733}"/>
              </a:ext>
            </a:extLst>
          </p:cNvPr>
          <p:cNvSpPr txBox="1"/>
          <p:nvPr/>
        </p:nvSpPr>
        <p:spPr>
          <a:xfrm>
            <a:off x="1047750" y="4305300"/>
            <a:ext cx="105727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7832"/>
                </a:solidFill>
                <a:latin typeface="Calibri"/>
                <a:ea typeface="Calibri"/>
                <a:cs typeface="Calibri"/>
                <a:sym typeface="Calibri"/>
              </a:rPr>
              <a:t>Claridad Financiera: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La estimación de costos debe ser clara, sumando insumos y mano de obra. Un cliente debe poder leerlo y entender exactamente cuánto va a pagar y por qué.</a:t>
            </a:r>
            <a:endParaRPr/>
          </a:p>
        </p:txBody>
      </p:sp>
      <p:pic>
        <p:nvPicPr>
          <p:cNvPr id="6" name="Google Shape;179;p20" descr="image.png">
            <a:extLst>
              <a:ext uri="{FF2B5EF4-FFF2-40B4-BE49-F238E27FC236}">
                <a16:creationId xmlns:a16="http://schemas.microsoft.com/office/drawing/2014/main" id="{4727A6D5-E73A-F27F-957C-A0B2BEDD412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586037"/>
            <a:ext cx="304800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80;p20" descr="image.png">
            <a:extLst>
              <a:ext uri="{FF2B5EF4-FFF2-40B4-BE49-F238E27FC236}">
                <a16:creationId xmlns:a16="http://schemas.microsoft.com/office/drawing/2014/main" id="{36F99984-488B-A270-572B-BD0293224E7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3452812"/>
            <a:ext cx="304800" cy="2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81;p20" descr="image.png">
            <a:extLst>
              <a:ext uri="{FF2B5EF4-FFF2-40B4-BE49-F238E27FC236}">
                <a16:creationId xmlns:a16="http://schemas.microsoft.com/office/drawing/2014/main" id="{5C61CF35-96A2-D977-41CA-D67F88FAFDB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4319587"/>
            <a:ext cx="304800" cy="2762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75;p20">
            <a:extLst>
              <a:ext uri="{FF2B5EF4-FFF2-40B4-BE49-F238E27FC236}">
                <a16:creationId xmlns:a16="http://schemas.microsoft.com/office/drawing/2014/main" id="{6E3388E0-A028-DFCC-7D20-24DE404C825A}"/>
              </a:ext>
            </a:extLst>
          </p:cNvPr>
          <p:cNvSpPr txBox="1"/>
          <p:nvPr/>
        </p:nvSpPr>
        <p:spPr>
          <a:xfrm>
            <a:off x="571500" y="571500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Criterios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de </a:t>
            </a: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Evaluación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- EV02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88023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58CF68-4F8F-3BE8-D53F-4D57364A9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298;p28">
            <a:extLst>
              <a:ext uri="{FF2B5EF4-FFF2-40B4-BE49-F238E27FC236}">
                <a16:creationId xmlns:a16="http://schemas.microsoft.com/office/drawing/2014/main" id="{B5B833D5-EB7F-D69F-323F-83537BCE34F0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589AFE93-2AF2-5602-E702-F684B7EE27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90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2F78E9-9738-5786-404A-69953E362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/>
          <p:nvPr/>
        </p:nvSpPr>
        <p:spPr>
          <a:xfrm>
            <a:off x="571881" y="1395412"/>
            <a:ext cx="1428750" cy="57150"/>
          </a:xfrm>
          <a:prstGeom prst="rect">
            <a:avLst/>
          </a:prstGeom>
          <a:solidFill>
            <a:srgbClr val="39A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CO" sz="1800" b="0" i="0" u="none" strike="noStrike" cap="none" noProof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91;p14"/>
          <p:cNvSpPr txBox="1"/>
          <p:nvPr/>
        </p:nvSpPr>
        <p:spPr>
          <a:xfrm>
            <a:off x="571500" y="762000"/>
            <a:ext cx="11601450" cy="542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Objetivos</a:t>
            </a:r>
            <a:r>
              <a:rPr lang="en-US" sz="3600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de la </a:t>
            </a:r>
            <a:r>
              <a:rPr lang="en-US" sz="3600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Sesión</a:t>
            </a:r>
            <a:endParaRPr dirty="0"/>
          </a:p>
        </p:txBody>
      </p:sp>
      <p:sp>
        <p:nvSpPr>
          <p:cNvPr id="98" name="Google Shape;98;p14"/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sp>
        <p:nvSpPr>
          <p:cNvPr id="4" name="Google Shape;93;p14">
            <a:extLst>
              <a:ext uri="{FF2B5EF4-FFF2-40B4-BE49-F238E27FC236}">
                <a16:creationId xmlns:a16="http://schemas.microsoft.com/office/drawing/2014/main" id="{AD202E71-3151-32DD-2F16-258731C3BCD2}"/>
              </a:ext>
            </a:extLst>
          </p:cNvPr>
          <p:cNvSpPr txBox="1"/>
          <p:nvPr/>
        </p:nvSpPr>
        <p:spPr>
          <a:xfrm>
            <a:off x="1376362" y="1972403"/>
            <a:ext cx="9439275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1.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Comprender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la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función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de las </a:t>
            </a:r>
            <a:r>
              <a:rPr lang="en-US" sz="18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tablas</a:t>
            </a:r>
            <a:r>
              <a:rPr lang="en-US" sz="18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18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comparativas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en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el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presupuesto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.</a:t>
            </a:r>
            <a:b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2.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Conocer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la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estructura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exacta de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una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18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propuesta</a:t>
            </a:r>
            <a:r>
              <a:rPr lang="en-US" sz="18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18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técnica</a:t>
            </a:r>
            <a:r>
              <a:rPr lang="en-US" sz="18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y </a:t>
            </a:r>
            <a:r>
              <a:rPr lang="en-US" sz="18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económica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.</a:t>
            </a:r>
            <a:b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3.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Aclarar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las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descripciones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y </a:t>
            </a:r>
            <a:r>
              <a:rPr lang="en-US" sz="18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criterios</a:t>
            </a:r>
            <a:r>
              <a:rPr lang="en-US" sz="18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de </a:t>
            </a:r>
            <a:r>
              <a:rPr lang="en-US" sz="18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evaluación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de las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Evidencias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EV01 y EV02.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5225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45BD06-A498-E0EA-8B24-E9D349B8B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298;p28">
            <a:extLst>
              <a:ext uri="{FF2B5EF4-FFF2-40B4-BE49-F238E27FC236}">
                <a16:creationId xmlns:a16="http://schemas.microsoft.com/office/drawing/2014/main" id="{EAD649F5-C497-234B-BD80-AAE5F17AB776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6CA57E2-9040-8FD2-0959-E17A4FC7B1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4" y="0"/>
            <a:ext cx="121868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013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1CAF6F-A451-4D88-B46F-488EA126F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4;p28">
            <a:extLst>
              <a:ext uri="{FF2B5EF4-FFF2-40B4-BE49-F238E27FC236}">
                <a16:creationId xmlns:a16="http://schemas.microsoft.com/office/drawing/2014/main" id="{8BAA473C-D743-2B15-6E4B-82CB173E5167}"/>
              </a:ext>
            </a:extLst>
          </p:cNvPr>
          <p:cNvSpPr txBox="1"/>
          <p:nvPr/>
        </p:nvSpPr>
        <p:spPr>
          <a:xfrm>
            <a:off x="571500" y="762000"/>
            <a:ext cx="11601450" cy="542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Conclusión de la Sesión</a:t>
            </a:r>
            <a:endParaRPr/>
          </a:p>
        </p:txBody>
      </p:sp>
      <p:sp>
        <p:nvSpPr>
          <p:cNvPr id="3" name="Google Shape;295;p28">
            <a:extLst>
              <a:ext uri="{FF2B5EF4-FFF2-40B4-BE49-F238E27FC236}">
                <a16:creationId xmlns:a16="http://schemas.microsoft.com/office/drawing/2014/main" id="{6BFE0D19-0B33-4ECD-DF0A-34B91D01CF7A}"/>
              </a:ext>
            </a:extLst>
          </p:cNvPr>
          <p:cNvSpPr txBox="1"/>
          <p:nvPr/>
        </p:nvSpPr>
        <p:spPr>
          <a:xfrm>
            <a:off x="1971675" y="2675632"/>
            <a:ext cx="8248650" cy="3447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39968"/>
              </a:lnSpc>
            </a:pP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Nuestra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propuesta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técnica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es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nuestra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carta de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presentación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al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mundo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empresarial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. Si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cotizamos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y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documentamos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bien,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aseguramos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el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éxito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financiero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de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nuestro</a:t>
            </a:r>
            <a:r>
              <a:rPr lang="en-US" sz="3200" dirty="0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r>
              <a:rPr lang="en-US" sz="3200" dirty="0" err="1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desarrollo</a:t>
            </a:r>
            <a:endParaRPr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Google Shape;296;p28">
            <a:extLst>
              <a:ext uri="{FF2B5EF4-FFF2-40B4-BE49-F238E27FC236}">
                <a16:creationId xmlns:a16="http://schemas.microsoft.com/office/drawing/2014/main" id="{D7C0E5BA-D6E9-870C-E3A9-B17C1C10A985}"/>
              </a:ext>
            </a:extLst>
          </p:cNvPr>
          <p:cNvSpPr txBox="1"/>
          <p:nvPr/>
        </p:nvSpPr>
        <p:spPr>
          <a:xfrm>
            <a:off x="1304925" y="2961382"/>
            <a:ext cx="514350" cy="134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"</a:t>
            </a:r>
            <a:endParaRPr/>
          </a:p>
        </p:txBody>
      </p:sp>
      <p:sp>
        <p:nvSpPr>
          <p:cNvPr id="6" name="Google Shape;297;p28">
            <a:extLst>
              <a:ext uri="{FF2B5EF4-FFF2-40B4-BE49-F238E27FC236}">
                <a16:creationId xmlns:a16="http://schemas.microsoft.com/office/drawing/2014/main" id="{EF22C461-57D3-4F8B-CACD-60AB183543E6}"/>
              </a:ext>
            </a:extLst>
          </p:cNvPr>
          <p:cNvSpPr txBox="1"/>
          <p:nvPr/>
        </p:nvSpPr>
        <p:spPr>
          <a:xfrm>
            <a:off x="10372725" y="5201547"/>
            <a:ext cx="514350" cy="134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"</a:t>
            </a:r>
            <a:endParaRPr/>
          </a:p>
        </p:txBody>
      </p:sp>
      <p:sp>
        <p:nvSpPr>
          <p:cNvPr id="7" name="Google Shape;298;p28">
            <a:extLst>
              <a:ext uri="{FF2B5EF4-FFF2-40B4-BE49-F238E27FC236}">
                <a16:creationId xmlns:a16="http://schemas.microsoft.com/office/drawing/2014/main" id="{50891E54-B66A-26CF-B831-E84F7E5B2804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54265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86F9C1-946D-D6D0-7CF6-68219EE2C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0"/>
          <p:cNvSpPr txBox="1"/>
          <p:nvPr/>
        </p:nvSpPr>
        <p:spPr>
          <a:xfrm>
            <a:off x="295275" y="2305050"/>
            <a:ext cx="1160145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6375" b="1" i="0" u="none" strike="noStrike" cap="none" noProof="0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¿Preguntas?</a:t>
            </a:r>
            <a:endParaRPr lang="es-CO" noProof="0" dirty="0"/>
          </a:p>
        </p:txBody>
      </p:sp>
      <p:sp>
        <p:nvSpPr>
          <p:cNvPr id="180" name="Google Shape;180;p20"/>
          <p:cNvSpPr txBox="1"/>
          <p:nvPr/>
        </p:nvSpPr>
        <p:spPr>
          <a:xfrm>
            <a:off x="571500" y="3448050"/>
            <a:ext cx="110490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100" b="0" i="0" u="none" strike="noStrike" cap="none" noProof="0" dirty="0">
                <a:solidFill>
                  <a:srgbClr val="555555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¡Iniciemos nuestro proceso formativo!</a:t>
            </a:r>
            <a:endParaRPr lang="es-CO" noProof="0" dirty="0"/>
          </a:p>
        </p:txBody>
      </p:sp>
      <p:sp>
        <p:nvSpPr>
          <p:cNvPr id="181" name="Google Shape;181;p20"/>
          <p:cNvSpPr txBox="1"/>
          <p:nvPr/>
        </p:nvSpPr>
        <p:spPr>
          <a:xfrm>
            <a:off x="571500" y="4324350"/>
            <a:ext cx="110490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500" b="1" i="0" u="none" strike="noStrike" cap="none" noProof="0" dirty="0">
                <a:solidFill>
                  <a:srgbClr val="555555"/>
                </a:solidFill>
                <a:latin typeface="Work Sans"/>
                <a:ea typeface="Work Sans"/>
                <a:cs typeface="Work Sans"/>
                <a:sym typeface="Work Sans"/>
              </a:rPr>
              <a:t>ADSO | Centro Minero SENA - Sogamoso</a:t>
            </a: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7029600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0AB667-5A0B-1290-1E37-857AFF5F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0;p15">
            <a:extLst>
              <a:ext uri="{FF2B5EF4-FFF2-40B4-BE49-F238E27FC236}">
                <a16:creationId xmlns:a16="http://schemas.microsoft.com/office/drawing/2014/main" id="{1C2F751C-B811-C18C-8DE4-05DBD0A69461}"/>
              </a:ext>
            </a:extLst>
          </p:cNvPr>
          <p:cNvSpPr txBox="1"/>
          <p:nvPr/>
        </p:nvSpPr>
        <p:spPr>
          <a:xfrm>
            <a:off x="571500" y="571500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La Metonimia de la Casa</a:t>
            </a:r>
            <a:endParaRPr/>
          </a:p>
        </p:txBody>
      </p:sp>
      <p:sp>
        <p:nvSpPr>
          <p:cNvPr id="6" name="Google Shape;101;p15">
            <a:extLst>
              <a:ext uri="{FF2B5EF4-FFF2-40B4-BE49-F238E27FC236}">
                <a16:creationId xmlns:a16="http://schemas.microsoft.com/office/drawing/2014/main" id="{F0DE9F22-485A-4E32-0323-F7B5779CA6CC}"/>
              </a:ext>
            </a:extLst>
          </p:cNvPr>
          <p:cNvSpPr txBox="1"/>
          <p:nvPr/>
        </p:nvSpPr>
        <p:spPr>
          <a:xfrm>
            <a:off x="571500" y="2062162"/>
            <a:ext cx="555069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Un Ejemplo de la Vida Real</a:t>
            </a:r>
            <a:endParaRPr/>
          </a:p>
        </p:txBody>
      </p:sp>
      <p:sp>
        <p:nvSpPr>
          <p:cNvPr id="7" name="Google Shape;102;p15">
            <a:extLst>
              <a:ext uri="{FF2B5EF4-FFF2-40B4-BE49-F238E27FC236}">
                <a16:creationId xmlns:a16="http://schemas.microsoft.com/office/drawing/2014/main" id="{2AE3C006-B170-BD4D-BA91-FBDD4F2F9CF1}"/>
              </a:ext>
            </a:extLst>
          </p:cNvPr>
          <p:cNvSpPr txBox="1"/>
          <p:nvPr/>
        </p:nvSpPr>
        <p:spPr>
          <a:xfrm>
            <a:off x="571500" y="2566987"/>
            <a:ext cx="5286375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Imaginen que un cliente les pide construir una casa. Ustedes no empiezan a poner ladrillos sin saber de qué tamaño es el terreno, si el suelo es firme o si el cliente tiene presupuesto para mármol o solo para cerámica.</a:t>
            </a:r>
            <a:endParaRPr/>
          </a:p>
        </p:txBody>
      </p:sp>
      <p:sp>
        <p:nvSpPr>
          <p:cNvPr id="8" name="Google Shape;103;p15">
            <a:extLst>
              <a:ext uri="{FF2B5EF4-FFF2-40B4-BE49-F238E27FC236}">
                <a16:creationId xmlns:a16="http://schemas.microsoft.com/office/drawing/2014/main" id="{B881D1A2-8187-BF96-2E48-5394F3D08CD4}"/>
              </a:ext>
            </a:extLst>
          </p:cNvPr>
          <p:cNvSpPr txBox="1"/>
          <p:nvPr/>
        </p:nvSpPr>
        <p:spPr>
          <a:xfrm>
            <a:off x="571500" y="3967162"/>
            <a:ext cx="5286375" cy="157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 el software es idéntico: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Los Referentes Técnicos son los planos y materiales (servidores, lenguajes, computadores). La Estimación Económica es el presupuesto final (el valor de nuestro tiempo, licencias y equipos).</a:t>
            </a:r>
            <a:endParaRPr/>
          </a:p>
        </p:txBody>
      </p:sp>
      <p:pic>
        <p:nvPicPr>
          <p:cNvPr id="9" name="Google Shape;104;p15" descr="image.png">
            <a:extLst>
              <a:ext uri="{FF2B5EF4-FFF2-40B4-BE49-F238E27FC236}">
                <a16:creationId xmlns:a16="http://schemas.microsoft.com/office/drawing/2014/main" id="{034E1247-D88A-A533-FFF1-62255FE57F3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4125" y="2062162"/>
            <a:ext cx="5286375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90;p14">
            <a:extLst>
              <a:ext uri="{FF2B5EF4-FFF2-40B4-BE49-F238E27FC236}">
                <a16:creationId xmlns:a16="http://schemas.microsoft.com/office/drawing/2014/main" id="{140022D8-0622-C492-6EFD-A02CCC68D321}"/>
              </a:ext>
            </a:extLst>
          </p:cNvPr>
          <p:cNvSpPr/>
          <p:nvPr/>
        </p:nvSpPr>
        <p:spPr>
          <a:xfrm>
            <a:off x="571881" y="1395412"/>
            <a:ext cx="1428750" cy="57150"/>
          </a:xfrm>
          <a:prstGeom prst="rect">
            <a:avLst/>
          </a:prstGeom>
          <a:solidFill>
            <a:srgbClr val="39A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CO" sz="1800" b="0" i="0" u="none" strike="noStrike" cap="none" noProof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9685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803C30-F083-3BFC-72A3-3A0239A33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10;p15"/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sp>
        <p:nvSpPr>
          <p:cNvPr id="14" name="Google Shape;119;p17">
            <a:extLst>
              <a:ext uri="{FF2B5EF4-FFF2-40B4-BE49-F238E27FC236}">
                <a16:creationId xmlns:a16="http://schemas.microsoft.com/office/drawing/2014/main" id="{C09774A5-12B6-3730-E293-A7CFAECB1BA3}"/>
              </a:ext>
            </a:extLst>
          </p:cNvPr>
          <p:cNvSpPr txBox="1"/>
          <p:nvPr/>
        </p:nvSpPr>
        <p:spPr>
          <a:xfrm>
            <a:off x="571500" y="747712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¿Qué es una Especificación Técnica?</a:t>
            </a:r>
            <a:endParaRPr/>
          </a:p>
        </p:txBody>
      </p:sp>
      <p:sp>
        <p:nvSpPr>
          <p:cNvPr id="15" name="Google Shape;120;p17">
            <a:extLst>
              <a:ext uri="{FF2B5EF4-FFF2-40B4-BE49-F238E27FC236}">
                <a16:creationId xmlns:a16="http://schemas.microsoft.com/office/drawing/2014/main" id="{110D5650-4B6E-9812-69D4-2318210201E7}"/>
              </a:ext>
            </a:extLst>
          </p:cNvPr>
          <p:cNvSpPr txBox="1"/>
          <p:nvPr/>
        </p:nvSpPr>
        <p:spPr>
          <a:xfrm>
            <a:off x="1876425" y="2305050"/>
            <a:ext cx="8439150" cy="3450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99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Es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el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documento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oficial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donde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definimos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detalladamente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los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"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fierros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" (Hardware) y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los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programas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(Software)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que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el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sistema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y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el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cliente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 van a </a:t>
            </a:r>
            <a:r>
              <a:rPr lang="en-US" sz="3450" b="1" i="0" u="none" strike="noStrike" cap="none" dirty="0" err="1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necesitar</a:t>
            </a:r>
            <a:r>
              <a:rPr lang="en-US" sz="3450" b="1" i="0" u="none" strike="noStrike" cap="none" dirty="0">
                <a:solidFill>
                  <a:schemeClr val="bg2">
                    <a:lumMod val="10000"/>
                  </a:schemeClr>
                </a:solidFill>
                <a:latin typeface="Work Sans"/>
                <a:ea typeface="Work Sans"/>
                <a:cs typeface="Work Sans"/>
                <a:sym typeface="Work Sans"/>
              </a:rPr>
              <a:t>.</a:t>
            </a:r>
            <a:endParaRPr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Google Shape;121;p17">
            <a:extLst>
              <a:ext uri="{FF2B5EF4-FFF2-40B4-BE49-F238E27FC236}">
                <a16:creationId xmlns:a16="http://schemas.microsoft.com/office/drawing/2014/main" id="{BF637C52-02A8-E993-6278-5921C07C7D8C}"/>
              </a:ext>
            </a:extLst>
          </p:cNvPr>
          <p:cNvSpPr txBox="1"/>
          <p:nvPr/>
        </p:nvSpPr>
        <p:spPr>
          <a:xfrm>
            <a:off x="1209675" y="2495550"/>
            <a:ext cx="381000" cy="100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50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"</a:t>
            </a:r>
            <a:endParaRPr/>
          </a:p>
        </p:txBody>
      </p:sp>
      <p:sp>
        <p:nvSpPr>
          <p:cNvPr id="17" name="Google Shape;122;p17">
            <a:extLst>
              <a:ext uri="{FF2B5EF4-FFF2-40B4-BE49-F238E27FC236}">
                <a16:creationId xmlns:a16="http://schemas.microsoft.com/office/drawing/2014/main" id="{435EC94D-306E-2EBB-7EB1-E0FB919ABEC3}"/>
              </a:ext>
            </a:extLst>
          </p:cNvPr>
          <p:cNvSpPr txBox="1"/>
          <p:nvPr/>
        </p:nvSpPr>
        <p:spPr>
          <a:xfrm>
            <a:off x="10601325" y="5248122"/>
            <a:ext cx="381000" cy="100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50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"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35150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BFBE1C-1A20-7048-A273-D7DE2F0C7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0;p16"/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pic>
        <p:nvPicPr>
          <p:cNvPr id="13" name="Google Shape;129;p18" descr="image.png">
            <a:extLst>
              <a:ext uri="{FF2B5EF4-FFF2-40B4-BE49-F238E27FC236}">
                <a16:creationId xmlns:a16="http://schemas.microsoft.com/office/drawing/2014/main" id="{D2862765-0177-F45B-176B-EB9C399C684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1144" y="1936096"/>
            <a:ext cx="333375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31;p18">
            <a:extLst>
              <a:ext uri="{FF2B5EF4-FFF2-40B4-BE49-F238E27FC236}">
                <a16:creationId xmlns:a16="http://schemas.microsoft.com/office/drawing/2014/main" id="{E199E654-65D8-927B-7F7B-19A696AB57E3}"/>
              </a:ext>
            </a:extLst>
          </p:cNvPr>
          <p:cNvSpPr txBox="1"/>
          <p:nvPr/>
        </p:nvSpPr>
        <p:spPr>
          <a:xfrm>
            <a:off x="6097457" y="1950384"/>
            <a:ext cx="555069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El Supermercado de Barrio</a:t>
            </a:r>
            <a:endParaRPr/>
          </a:p>
        </p:txBody>
      </p:sp>
      <p:sp>
        <p:nvSpPr>
          <p:cNvPr id="15" name="Google Shape;132;p18">
            <a:extLst>
              <a:ext uri="{FF2B5EF4-FFF2-40B4-BE49-F238E27FC236}">
                <a16:creationId xmlns:a16="http://schemas.microsoft.com/office/drawing/2014/main" id="{8162AF6A-17E4-A57A-8089-18B42D72E377}"/>
              </a:ext>
            </a:extLst>
          </p:cNvPr>
          <p:cNvSpPr txBox="1"/>
          <p:nvPr/>
        </p:nvSpPr>
        <p:spPr>
          <a:xfrm>
            <a:off x="6097457" y="2455209"/>
            <a:ext cx="5286375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 supermercado requiere un sistema para registrar sus ventas. El dueño solo posee un computador portátil viejo de hace 5 años.</a:t>
            </a:r>
            <a:endParaRPr/>
          </a:p>
        </p:txBody>
      </p:sp>
      <p:sp>
        <p:nvSpPr>
          <p:cNvPr id="16" name="Google Shape;133;p18">
            <a:extLst>
              <a:ext uri="{FF2B5EF4-FFF2-40B4-BE49-F238E27FC236}">
                <a16:creationId xmlns:a16="http://schemas.microsoft.com/office/drawing/2014/main" id="{41D2784D-BFBB-7E1D-6FAA-B7012256B9A4}"/>
              </a:ext>
            </a:extLst>
          </p:cNvPr>
          <p:cNvSpPr txBox="1"/>
          <p:nvPr/>
        </p:nvSpPr>
        <p:spPr>
          <a:xfrm>
            <a:off x="6097457" y="3541059"/>
            <a:ext cx="5286375" cy="157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Conclusión Técnica: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No podemos desarrollar un software extremadamente pesado. Una aplicación web ligera es la decisión correcta. El sistema solo necesitará conexión a internet constante y un navegador web estándar.</a:t>
            </a:r>
            <a:endParaRPr/>
          </a:p>
        </p:txBody>
      </p:sp>
      <p:pic>
        <p:nvPicPr>
          <p:cNvPr id="17" name="Google Shape;134;p18" descr="image.png">
            <a:extLst>
              <a:ext uri="{FF2B5EF4-FFF2-40B4-BE49-F238E27FC236}">
                <a16:creationId xmlns:a16="http://schemas.microsoft.com/office/drawing/2014/main" id="{4F79E9AF-B03C-77C7-0978-8C600EFB6AC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58769" y="1983721"/>
            <a:ext cx="3238500" cy="323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30;p18">
            <a:extLst>
              <a:ext uri="{FF2B5EF4-FFF2-40B4-BE49-F238E27FC236}">
                <a16:creationId xmlns:a16="http://schemas.microsoft.com/office/drawing/2014/main" id="{A24FF447-DAAA-3341-1E73-D7554D136E0B}"/>
              </a:ext>
            </a:extLst>
          </p:cNvPr>
          <p:cNvSpPr txBox="1"/>
          <p:nvPr/>
        </p:nvSpPr>
        <p:spPr>
          <a:xfrm>
            <a:off x="571500" y="809960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Referentes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Técnicos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en</a:t>
            </a:r>
            <a:r>
              <a:rPr lang="en-US" sz="3375" b="1" i="0" u="none" strike="noStrike" cap="none" dirty="0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375" b="1" i="0" u="none" strike="noStrike" cap="none" dirty="0" err="1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Acción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31643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4140CF-1EFA-C994-29D5-07FC6CFC1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0;p16">
            <a:extLst>
              <a:ext uri="{FF2B5EF4-FFF2-40B4-BE49-F238E27FC236}">
                <a16:creationId xmlns:a16="http://schemas.microsoft.com/office/drawing/2014/main" id="{2C1A57D2-94C3-A177-5AE7-C7DC70FE4A4A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pic>
        <p:nvPicPr>
          <p:cNvPr id="2" name="Google Shape;141;p19" descr="image.png">
            <a:extLst>
              <a:ext uri="{FF2B5EF4-FFF2-40B4-BE49-F238E27FC236}">
                <a16:creationId xmlns:a16="http://schemas.microsoft.com/office/drawing/2014/main" id="{7E5DFB80-375D-5D2E-7847-896D32FA7C6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943100"/>
            <a:ext cx="5286375" cy="303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42;p19" descr="image.png">
            <a:extLst>
              <a:ext uri="{FF2B5EF4-FFF2-40B4-BE49-F238E27FC236}">
                <a16:creationId xmlns:a16="http://schemas.microsoft.com/office/drawing/2014/main" id="{F513D9C9-7A23-6B56-178E-BECE696FA35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4125" y="1943100"/>
            <a:ext cx="5286375" cy="30384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43;p19">
            <a:extLst>
              <a:ext uri="{FF2B5EF4-FFF2-40B4-BE49-F238E27FC236}">
                <a16:creationId xmlns:a16="http://schemas.microsoft.com/office/drawing/2014/main" id="{3A66BC9B-E80B-5A30-31CC-B18D38FEBF06}"/>
              </a:ext>
            </a:extLst>
          </p:cNvPr>
          <p:cNvSpPr txBox="1"/>
          <p:nvPr/>
        </p:nvSpPr>
        <p:spPr>
          <a:xfrm>
            <a:off x="571500" y="571500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Infraestructura y Redes</a:t>
            </a:r>
            <a:endParaRPr/>
          </a:p>
        </p:txBody>
      </p:sp>
      <p:sp>
        <p:nvSpPr>
          <p:cNvPr id="5" name="Google Shape;144;p19">
            <a:extLst>
              <a:ext uri="{FF2B5EF4-FFF2-40B4-BE49-F238E27FC236}">
                <a16:creationId xmlns:a16="http://schemas.microsoft.com/office/drawing/2014/main" id="{44818FC8-8068-993C-BAAF-8C5DF97691BC}"/>
              </a:ext>
            </a:extLst>
          </p:cNvPr>
          <p:cNvSpPr txBox="1"/>
          <p:nvPr/>
        </p:nvSpPr>
        <p:spPr>
          <a:xfrm>
            <a:off x="571500" y="5314950"/>
            <a:ext cx="110490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007832"/>
                </a:solidFill>
                <a:latin typeface="Work Sans"/>
                <a:ea typeface="Work Sans"/>
                <a:cs typeface="Work Sans"/>
                <a:sym typeface="Work Sans"/>
              </a:rPr>
              <a:t>¡Deben justificar su elección basándose en la necesidad y el bolsillo de su cliente!</a:t>
            </a:r>
            <a:endParaRPr/>
          </a:p>
        </p:txBody>
      </p:sp>
      <p:sp>
        <p:nvSpPr>
          <p:cNvPr id="6" name="Google Shape;145;p19">
            <a:extLst>
              <a:ext uri="{FF2B5EF4-FFF2-40B4-BE49-F238E27FC236}">
                <a16:creationId xmlns:a16="http://schemas.microsoft.com/office/drawing/2014/main" id="{D654B44C-3B21-5207-AA3D-60A3C3071045}"/>
              </a:ext>
            </a:extLst>
          </p:cNvPr>
          <p:cNvSpPr txBox="1"/>
          <p:nvPr/>
        </p:nvSpPr>
        <p:spPr>
          <a:xfrm>
            <a:off x="952500" y="2381250"/>
            <a:ext cx="475059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Servidor Físico (On-Premise)</a:t>
            </a:r>
            <a:endParaRPr/>
          </a:p>
        </p:txBody>
      </p:sp>
      <p:sp>
        <p:nvSpPr>
          <p:cNvPr id="7" name="Google Shape;146;p19">
            <a:extLst>
              <a:ext uri="{FF2B5EF4-FFF2-40B4-BE49-F238E27FC236}">
                <a16:creationId xmlns:a16="http://schemas.microsoft.com/office/drawing/2014/main" id="{E3863117-E0BB-8DC8-2D7A-87A453B1D065}"/>
              </a:ext>
            </a:extLst>
          </p:cNvPr>
          <p:cNvSpPr txBox="1"/>
          <p:nvPr/>
        </p:nvSpPr>
        <p:spPr>
          <a:xfrm>
            <a:off x="952500" y="2886075"/>
            <a:ext cx="4524375" cy="157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 software reside físicamente dentro de la empresa. Ofrece control local total, pero exige una gran inversión inicial en hardware, adecuación del espacio físico y personal dedicado al mantenimiento en sitio.</a:t>
            </a:r>
            <a:endParaRPr/>
          </a:p>
        </p:txBody>
      </p:sp>
      <p:sp>
        <p:nvSpPr>
          <p:cNvPr id="8" name="Google Shape;147;p19">
            <a:extLst>
              <a:ext uri="{FF2B5EF4-FFF2-40B4-BE49-F238E27FC236}">
                <a16:creationId xmlns:a16="http://schemas.microsoft.com/office/drawing/2014/main" id="{8C25BDFD-4CA0-FE8B-B9FA-AEE8D08C8EE0}"/>
              </a:ext>
            </a:extLst>
          </p:cNvPr>
          <p:cNvSpPr txBox="1"/>
          <p:nvPr/>
        </p:nvSpPr>
        <p:spPr>
          <a:xfrm>
            <a:off x="6715125" y="2381250"/>
            <a:ext cx="475059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Servidor en la Nube (Cloud)</a:t>
            </a:r>
            <a:endParaRPr/>
          </a:p>
        </p:txBody>
      </p:sp>
      <p:sp>
        <p:nvSpPr>
          <p:cNvPr id="9" name="Google Shape;148;p19">
            <a:extLst>
              <a:ext uri="{FF2B5EF4-FFF2-40B4-BE49-F238E27FC236}">
                <a16:creationId xmlns:a16="http://schemas.microsoft.com/office/drawing/2014/main" id="{43E260EB-FEDD-0030-0F57-33F1638DF12F}"/>
              </a:ext>
            </a:extLst>
          </p:cNvPr>
          <p:cNvSpPr txBox="1"/>
          <p:nvPr/>
        </p:nvSpPr>
        <p:spPr>
          <a:xfrm>
            <a:off x="6715125" y="2886075"/>
            <a:ext cx="4524375" cy="157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 software opera en plataformas como AWS o Google Cloud. Permite escalabilidad y pago flexible por uso mensual. Reduce drásticamente la inversión inicial y delega la gestión de seguridad física al proveedor.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78374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99678C-DC83-46A6-C0E2-EE644B652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0;p16">
            <a:extLst>
              <a:ext uri="{FF2B5EF4-FFF2-40B4-BE49-F238E27FC236}">
                <a16:creationId xmlns:a16="http://schemas.microsoft.com/office/drawing/2014/main" id="{54DF4209-DA72-E65A-DDF8-7AB685D4BA12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sp>
        <p:nvSpPr>
          <p:cNvPr id="2" name="Google Shape;155;p20">
            <a:extLst>
              <a:ext uri="{FF2B5EF4-FFF2-40B4-BE49-F238E27FC236}">
                <a16:creationId xmlns:a16="http://schemas.microsoft.com/office/drawing/2014/main" id="{937D50A6-7EE3-7E72-5C48-FED8F661CF02}"/>
              </a:ext>
            </a:extLst>
          </p:cNvPr>
          <p:cNvSpPr txBox="1"/>
          <p:nvPr/>
        </p:nvSpPr>
        <p:spPr>
          <a:xfrm>
            <a:off x="295275" y="2281237"/>
            <a:ext cx="11601450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b="1" i="0" u="none" strike="noStrike" cap="none" dirty="0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Bloque 3: </a:t>
            </a:r>
            <a:r>
              <a:rPr lang="en-US" sz="4500" b="1" i="0" u="none" strike="noStrike" cap="none" dirty="0" err="1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Licencias</a:t>
            </a:r>
            <a:r>
              <a:rPr lang="en-US" sz="4500" b="1" i="0" u="none" strike="noStrike" cap="none" dirty="0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 y </a:t>
            </a:r>
            <a:r>
              <a:rPr lang="en-US" sz="4500" b="1" i="0" u="none" strike="noStrike" cap="none" dirty="0" err="1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Estimación</a:t>
            </a:r>
            <a:r>
              <a:rPr lang="en-US" sz="4500" b="1" i="0" u="none" strike="noStrike" cap="none" dirty="0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4500" b="1" i="0" u="none" strike="noStrike" cap="none" dirty="0" err="1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Económica</a:t>
            </a:r>
            <a:endParaRPr dirty="0">
              <a:solidFill>
                <a:srgbClr val="38AA00"/>
              </a:solidFill>
            </a:endParaRPr>
          </a:p>
        </p:txBody>
      </p:sp>
      <p:sp>
        <p:nvSpPr>
          <p:cNvPr id="3" name="Google Shape;156;p20">
            <a:extLst>
              <a:ext uri="{FF2B5EF4-FFF2-40B4-BE49-F238E27FC236}">
                <a16:creationId xmlns:a16="http://schemas.microsoft.com/office/drawing/2014/main" id="{0B7BE1FB-AA7A-5E2B-8E6A-8ACBE3BB2575}"/>
              </a:ext>
            </a:extLst>
          </p:cNvPr>
          <p:cNvSpPr txBox="1"/>
          <p:nvPr/>
        </p:nvSpPr>
        <p:spPr>
          <a:xfrm>
            <a:off x="2814637" y="4014787"/>
            <a:ext cx="6562725" cy="900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>
                <a:solidFill>
                  <a:schemeClr val="bg2">
                    <a:lumMod val="10000"/>
                  </a:schemeClr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¿Cuánto cuesta hacer nuestro proyecto una realidad?</a:t>
            </a:r>
            <a:endParaRPr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622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8A52F5-B0C3-1359-F563-FFF9710A1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0;p16">
            <a:extLst>
              <a:ext uri="{FF2B5EF4-FFF2-40B4-BE49-F238E27FC236}">
                <a16:creationId xmlns:a16="http://schemas.microsoft.com/office/drawing/2014/main" id="{352FA5B8-7087-981F-8019-CE5E3AF03537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pic>
        <p:nvPicPr>
          <p:cNvPr id="2" name="Google Shape;163;p21" descr="image.png">
            <a:extLst>
              <a:ext uri="{FF2B5EF4-FFF2-40B4-BE49-F238E27FC236}">
                <a16:creationId xmlns:a16="http://schemas.microsoft.com/office/drawing/2014/main" id="{A9B287C7-578F-F629-63A5-22FA38E39C3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890712"/>
            <a:ext cx="3429000" cy="39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64;p21" descr="image.png">
            <a:extLst>
              <a:ext uri="{FF2B5EF4-FFF2-40B4-BE49-F238E27FC236}">
                <a16:creationId xmlns:a16="http://schemas.microsoft.com/office/drawing/2014/main" id="{BF6ADA86-CCE3-D166-019D-50496B999AE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81500" y="1890712"/>
            <a:ext cx="3429000" cy="39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65;p21" descr="image.png">
            <a:extLst>
              <a:ext uri="{FF2B5EF4-FFF2-40B4-BE49-F238E27FC236}">
                <a16:creationId xmlns:a16="http://schemas.microsoft.com/office/drawing/2014/main" id="{7E548512-1F1B-7586-CD42-FA560E06F7A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91500" y="1890712"/>
            <a:ext cx="3429000" cy="3962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6;p21">
            <a:extLst>
              <a:ext uri="{FF2B5EF4-FFF2-40B4-BE49-F238E27FC236}">
                <a16:creationId xmlns:a16="http://schemas.microsoft.com/office/drawing/2014/main" id="{447A11BB-5A04-6C28-E11B-18538BEDD92E}"/>
              </a:ext>
            </a:extLst>
          </p:cNvPr>
          <p:cNvSpPr txBox="1"/>
          <p:nvPr/>
        </p:nvSpPr>
        <p:spPr>
          <a:xfrm>
            <a:off x="571500" y="571500"/>
            <a:ext cx="116014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Dimensionando las Licencias</a:t>
            </a:r>
            <a:endParaRPr/>
          </a:p>
        </p:txBody>
      </p:sp>
      <p:sp>
        <p:nvSpPr>
          <p:cNvPr id="6" name="Google Shape;167;p21">
            <a:extLst>
              <a:ext uri="{FF2B5EF4-FFF2-40B4-BE49-F238E27FC236}">
                <a16:creationId xmlns:a16="http://schemas.microsoft.com/office/drawing/2014/main" id="{2E0BE5B9-02C2-2ED8-508E-5507129D5544}"/>
              </a:ext>
            </a:extLst>
          </p:cNvPr>
          <p:cNvSpPr txBox="1"/>
          <p:nvPr/>
        </p:nvSpPr>
        <p:spPr>
          <a:xfrm>
            <a:off x="1315878" y="3033712"/>
            <a:ext cx="1940242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Propietarias</a:t>
            </a:r>
            <a:endParaRPr/>
          </a:p>
        </p:txBody>
      </p:sp>
      <p:sp>
        <p:nvSpPr>
          <p:cNvPr id="7" name="Google Shape;168;p21">
            <a:extLst>
              <a:ext uri="{FF2B5EF4-FFF2-40B4-BE49-F238E27FC236}">
                <a16:creationId xmlns:a16="http://schemas.microsoft.com/office/drawing/2014/main" id="{EF76844F-0E50-68F7-323D-A738E46ACBF7}"/>
              </a:ext>
            </a:extLst>
          </p:cNvPr>
          <p:cNvSpPr txBox="1"/>
          <p:nvPr/>
        </p:nvSpPr>
        <p:spPr>
          <a:xfrm>
            <a:off x="857250" y="3538537"/>
            <a:ext cx="2857500" cy="1885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Ejemplo: Oracle. Entregan soporte corporativo y rendimiento robusto, pero el costo de la licencia puede quebrar al dueño de un pequeño negocio.</a:t>
            </a:r>
            <a:endParaRPr/>
          </a:p>
        </p:txBody>
      </p:sp>
      <p:sp>
        <p:nvSpPr>
          <p:cNvPr id="8" name="Google Shape;169;p21">
            <a:extLst>
              <a:ext uri="{FF2B5EF4-FFF2-40B4-BE49-F238E27FC236}">
                <a16:creationId xmlns:a16="http://schemas.microsoft.com/office/drawing/2014/main" id="{F5490D56-EC01-CD30-34B0-C853C7DD3E0C}"/>
              </a:ext>
            </a:extLst>
          </p:cNvPr>
          <p:cNvSpPr txBox="1"/>
          <p:nvPr/>
        </p:nvSpPr>
        <p:spPr>
          <a:xfrm>
            <a:off x="4935855" y="3033712"/>
            <a:ext cx="2320290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Código Abierto</a:t>
            </a:r>
            <a:endParaRPr/>
          </a:p>
        </p:txBody>
      </p:sp>
      <p:sp>
        <p:nvSpPr>
          <p:cNvPr id="9" name="Google Shape;170;p21">
            <a:extLst>
              <a:ext uri="{FF2B5EF4-FFF2-40B4-BE49-F238E27FC236}">
                <a16:creationId xmlns:a16="http://schemas.microsoft.com/office/drawing/2014/main" id="{085F756B-C389-AE0D-A9C8-55A001D017CA}"/>
              </a:ext>
            </a:extLst>
          </p:cNvPr>
          <p:cNvSpPr txBox="1"/>
          <p:nvPr/>
        </p:nvSpPr>
        <p:spPr>
          <a:xfrm>
            <a:off x="4667250" y="3538537"/>
            <a:ext cx="2857500" cy="1885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Ejemplo: MySQL o PostgreSQL. Son excelentes motores de bases de datos que no cuestan dinero en licencias. Ideales para clientes con recursos limitados.</a:t>
            </a:r>
            <a:endParaRPr/>
          </a:p>
        </p:txBody>
      </p:sp>
      <p:sp>
        <p:nvSpPr>
          <p:cNvPr id="10" name="Google Shape;171;p21">
            <a:extLst>
              <a:ext uri="{FF2B5EF4-FFF2-40B4-BE49-F238E27FC236}">
                <a16:creationId xmlns:a16="http://schemas.microsoft.com/office/drawing/2014/main" id="{75A7861F-3805-CB7D-C945-D63D0E332C5C}"/>
              </a:ext>
            </a:extLst>
          </p:cNvPr>
          <p:cNvSpPr txBox="1"/>
          <p:nvPr/>
        </p:nvSpPr>
        <p:spPr>
          <a:xfrm>
            <a:off x="8955881" y="3033712"/>
            <a:ext cx="1900237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Punto Clave</a:t>
            </a:r>
            <a:endParaRPr/>
          </a:p>
        </p:txBody>
      </p:sp>
      <p:sp>
        <p:nvSpPr>
          <p:cNvPr id="11" name="Google Shape;172;p21">
            <a:extLst>
              <a:ext uri="{FF2B5EF4-FFF2-40B4-BE49-F238E27FC236}">
                <a16:creationId xmlns:a16="http://schemas.microsoft.com/office/drawing/2014/main" id="{5FD328E5-BE03-920F-688D-021411A15EDE}"/>
              </a:ext>
            </a:extLst>
          </p:cNvPr>
          <p:cNvSpPr txBox="1"/>
          <p:nvPr/>
        </p:nvSpPr>
        <p:spPr>
          <a:xfrm>
            <a:off x="8477250" y="3538537"/>
            <a:ext cx="2857500" cy="1885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¡Atención!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Dimensionar y adaptar el tipo de licenciamiento a las características de la empresa es un punto estrictamente calificable.</a:t>
            </a:r>
            <a:endParaRPr/>
          </a:p>
        </p:txBody>
      </p:sp>
      <p:pic>
        <p:nvPicPr>
          <p:cNvPr id="13" name="Google Shape;173;p21" descr="image.png">
            <a:extLst>
              <a:ext uri="{FF2B5EF4-FFF2-40B4-BE49-F238E27FC236}">
                <a16:creationId xmlns:a16="http://schemas.microsoft.com/office/drawing/2014/main" id="{C6EFB7EB-6131-86D9-2422-59EDEF15253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90725" y="2262187"/>
            <a:ext cx="590550" cy="5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74;p21" descr="image.png">
            <a:extLst>
              <a:ext uri="{FF2B5EF4-FFF2-40B4-BE49-F238E27FC236}">
                <a16:creationId xmlns:a16="http://schemas.microsoft.com/office/drawing/2014/main" id="{0987DD68-CACA-B002-5B47-A84B7FC9988F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67387" y="2262187"/>
            <a:ext cx="657225" cy="5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75;p21" descr="image.png">
            <a:extLst>
              <a:ext uri="{FF2B5EF4-FFF2-40B4-BE49-F238E27FC236}">
                <a16:creationId xmlns:a16="http://schemas.microsoft.com/office/drawing/2014/main" id="{62596D2F-15FE-274D-D994-73EDB91EFB5E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710737" y="2262187"/>
            <a:ext cx="390525" cy="523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4494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AA372C-6511-5195-C724-45D4C66F8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0;p16">
            <a:extLst>
              <a:ext uri="{FF2B5EF4-FFF2-40B4-BE49-F238E27FC236}">
                <a16:creationId xmlns:a16="http://schemas.microsoft.com/office/drawing/2014/main" id="{541D150D-2577-AB1D-6778-35CB5B19B19B}"/>
              </a:ext>
            </a:extLst>
          </p:cNvPr>
          <p:cNvSpPr txBox="1"/>
          <p:nvPr/>
        </p:nvSpPr>
        <p:spPr>
          <a:xfrm>
            <a:off x="571500" y="238125"/>
            <a:ext cx="25812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Clasificación de la información: pública</a:t>
            </a:r>
            <a:endParaRPr/>
          </a:p>
        </p:txBody>
      </p:sp>
      <p:sp>
        <p:nvSpPr>
          <p:cNvPr id="2" name="Google Shape;182;p22">
            <a:extLst>
              <a:ext uri="{FF2B5EF4-FFF2-40B4-BE49-F238E27FC236}">
                <a16:creationId xmlns:a16="http://schemas.microsoft.com/office/drawing/2014/main" id="{5C0F51A6-B51A-24F7-0981-0346E4F6F8AD}"/>
              </a:ext>
            </a:extLst>
          </p:cNvPr>
          <p:cNvSpPr txBox="1"/>
          <p:nvPr/>
        </p:nvSpPr>
        <p:spPr>
          <a:xfrm>
            <a:off x="571500" y="952500"/>
            <a:ext cx="5550693" cy="100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75" b="1" i="0" u="none" strike="noStrike" cap="none">
                <a:solidFill>
                  <a:srgbClr val="39A900"/>
                </a:solidFill>
                <a:latin typeface="Work Sans"/>
                <a:ea typeface="Work Sans"/>
                <a:cs typeface="Work Sans"/>
                <a:sym typeface="Work Sans"/>
              </a:rPr>
              <a:t>La Estimación Económica</a:t>
            </a:r>
            <a:endParaRPr/>
          </a:p>
        </p:txBody>
      </p:sp>
      <p:pic>
        <p:nvPicPr>
          <p:cNvPr id="3" name="Google Shape;183;p22" descr="image.png">
            <a:extLst>
              <a:ext uri="{FF2B5EF4-FFF2-40B4-BE49-F238E27FC236}">
                <a16:creationId xmlns:a16="http://schemas.microsoft.com/office/drawing/2014/main" id="{5E7F33DF-EA45-AA4A-C2F4-54B63CF5CD0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23294" y="795337"/>
            <a:ext cx="4499173" cy="52673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84;p22">
            <a:extLst>
              <a:ext uri="{FF2B5EF4-FFF2-40B4-BE49-F238E27FC236}">
                <a16:creationId xmlns:a16="http://schemas.microsoft.com/office/drawing/2014/main" id="{7D402A77-E0FA-7008-6029-38715C0CFD7D}"/>
              </a:ext>
            </a:extLst>
          </p:cNvPr>
          <p:cNvSpPr txBox="1"/>
          <p:nvPr/>
        </p:nvSpPr>
        <p:spPr>
          <a:xfrm>
            <a:off x="571500" y="1962150"/>
            <a:ext cx="555069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304D"/>
                </a:solidFill>
                <a:latin typeface="Work Sans"/>
                <a:ea typeface="Work Sans"/>
                <a:cs typeface="Work Sans"/>
                <a:sym typeface="Work Sans"/>
              </a:rPr>
              <a:t>Traducir el esfuerzo a dinero</a:t>
            </a:r>
            <a:endParaRPr/>
          </a:p>
        </p:txBody>
      </p:sp>
      <p:sp>
        <p:nvSpPr>
          <p:cNvPr id="5" name="Google Shape;185;p22">
            <a:extLst>
              <a:ext uri="{FF2B5EF4-FFF2-40B4-BE49-F238E27FC236}">
                <a16:creationId xmlns:a16="http://schemas.microsoft.com/office/drawing/2014/main" id="{12BCBED2-1697-DC49-77D7-A77683A62C19}"/>
              </a:ext>
            </a:extLst>
          </p:cNvPr>
          <p:cNvSpPr txBox="1"/>
          <p:nvPr/>
        </p:nvSpPr>
        <p:spPr>
          <a:xfrm>
            <a:off x="571500" y="2466975"/>
            <a:ext cx="528637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la fase vital donde cotizamos los requerimientos. Consta de tres componentes clave:</a:t>
            </a:r>
            <a:endParaRPr/>
          </a:p>
        </p:txBody>
      </p:sp>
      <p:sp>
        <p:nvSpPr>
          <p:cNvPr id="6" name="Google Shape;186;p22">
            <a:extLst>
              <a:ext uri="{FF2B5EF4-FFF2-40B4-BE49-F238E27FC236}">
                <a16:creationId xmlns:a16="http://schemas.microsoft.com/office/drawing/2014/main" id="{F692BEF5-8B2F-F046-8141-7BB2084CE919}"/>
              </a:ext>
            </a:extLst>
          </p:cNvPr>
          <p:cNvSpPr txBox="1"/>
          <p:nvPr/>
        </p:nvSpPr>
        <p:spPr>
          <a:xfrm>
            <a:off x="685800" y="3429000"/>
            <a:ext cx="7620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</a:t>
            </a:r>
            <a:endParaRPr/>
          </a:p>
        </p:txBody>
      </p:sp>
      <p:sp>
        <p:nvSpPr>
          <p:cNvPr id="7" name="Google Shape;187;p22">
            <a:extLst>
              <a:ext uri="{FF2B5EF4-FFF2-40B4-BE49-F238E27FC236}">
                <a16:creationId xmlns:a16="http://schemas.microsoft.com/office/drawing/2014/main" id="{B36C0D47-BB0E-E4FC-451B-49BBA7C72070}"/>
              </a:ext>
            </a:extLst>
          </p:cNvPr>
          <p:cNvSpPr txBox="1"/>
          <p:nvPr/>
        </p:nvSpPr>
        <p:spPr>
          <a:xfrm>
            <a:off x="762000" y="3429000"/>
            <a:ext cx="509587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20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Mano de obra: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¿Cuántas horas me demoro? (Ej. 120 h x Valor hora = $X).</a:t>
            </a:r>
            <a:endParaRPr/>
          </a:p>
        </p:txBody>
      </p:sp>
      <p:sp>
        <p:nvSpPr>
          <p:cNvPr id="8" name="Google Shape;188;p22">
            <a:extLst>
              <a:ext uri="{FF2B5EF4-FFF2-40B4-BE49-F238E27FC236}">
                <a16:creationId xmlns:a16="http://schemas.microsoft.com/office/drawing/2014/main" id="{B86A346B-D3FC-3DD9-9C42-52F47B5E8EAE}"/>
              </a:ext>
            </a:extLst>
          </p:cNvPr>
          <p:cNvSpPr txBox="1"/>
          <p:nvPr/>
        </p:nvSpPr>
        <p:spPr>
          <a:xfrm>
            <a:off x="685800" y="4057650"/>
            <a:ext cx="7620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</a:t>
            </a:r>
            <a:endParaRPr/>
          </a:p>
        </p:txBody>
      </p:sp>
      <p:sp>
        <p:nvSpPr>
          <p:cNvPr id="9" name="Google Shape;189;p22">
            <a:extLst>
              <a:ext uri="{FF2B5EF4-FFF2-40B4-BE49-F238E27FC236}">
                <a16:creationId xmlns:a16="http://schemas.microsoft.com/office/drawing/2014/main" id="{F283E12E-B1A2-9000-F572-CEDFFF09A080}"/>
              </a:ext>
            </a:extLst>
          </p:cNvPr>
          <p:cNvSpPr txBox="1"/>
          <p:nvPr/>
        </p:nvSpPr>
        <p:spPr>
          <a:xfrm>
            <a:off x="762000" y="4057650"/>
            <a:ext cx="509587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20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Insumos vitales: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Dominios web, infraestructura de servidores cloud.</a:t>
            </a:r>
            <a:endParaRPr/>
          </a:p>
        </p:txBody>
      </p:sp>
      <p:sp>
        <p:nvSpPr>
          <p:cNvPr id="10" name="Google Shape;190;p22">
            <a:extLst>
              <a:ext uri="{FF2B5EF4-FFF2-40B4-BE49-F238E27FC236}">
                <a16:creationId xmlns:a16="http://schemas.microsoft.com/office/drawing/2014/main" id="{52C9DBA2-556F-D427-F4A4-E1F4E0FF3297}"/>
              </a:ext>
            </a:extLst>
          </p:cNvPr>
          <p:cNvSpPr txBox="1"/>
          <p:nvPr/>
        </p:nvSpPr>
        <p:spPr>
          <a:xfrm>
            <a:off x="685800" y="4686300"/>
            <a:ext cx="7620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</a:t>
            </a:r>
            <a:endParaRPr/>
          </a:p>
        </p:txBody>
      </p:sp>
      <p:sp>
        <p:nvSpPr>
          <p:cNvPr id="11" name="Google Shape;191;p22">
            <a:extLst>
              <a:ext uri="{FF2B5EF4-FFF2-40B4-BE49-F238E27FC236}">
                <a16:creationId xmlns:a16="http://schemas.microsoft.com/office/drawing/2014/main" id="{D87FAE46-FC45-3AD4-4BC2-70EF50D46492}"/>
              </a:ext>
            </a:extLst>
          </p:cNvPr>
          <p:cNvSpPr txBox="1"/>
          <p:nvPr/>
        </p:nvSpPr>
        <p:spPr>
          <a:xfrm>
            <a:off x="762000" y="4686300"/>
            <a:ext cx="509587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20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Imprevistos:</a:t>
            </a:r>
            <a:r>
              <a:rPr lang="en-US" sz="16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Margen de ganancia, riesgos y contingencias técnicas.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64457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4635</TotalTime>
  <Words>1405</Words>
  <Application>Microsoft Macintosh PowerPoint</Application>
  <PresentationFormat>Panorámica</PresentationFormat>
  <Paragraphs>147</Paragraphs>
  <Slides>23</Slides>
  <Notes>23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2" baseType="lpstr">
      <vt:lpstr>Arial</vt:lpstr>
      <vt:lpstr>Calibri</vt:lpstr>
      <vt:lpstr>Calibri Light</vt:lpstr>
      <vt:lpstr>Work Sans</vt:lpstr>
      <vt:lpstr>Work Sans Bold Roman</vt:lpstr>
      <vt:lpstr>Work Sans Medium</vt:lpstr>
      <vt:lpstr>Work Sans SemiBold</vt:lpstr>
      <vt:lpstr>WORK SANS SEMIBOLD ROMAN</vt:lpstr>
      <vt:lpstr>Office 2013 - Tema de 2022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Dana Ximena Ayure Fula</cp:lastModifiedBy>
  <cp:revision>84</cp:revision>
  <dcterms:created xsi:type="dcterms:W3CDTF">2020-10-01T23:51:28Z</dcterms:created>
  <dcterms:modified xsi:type="dcterms:W3CDTF">2026-06-04T01:33:23Z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3dc41c4-3f95-4020-bedd-cbbd89182633_Enabled">
    <vt:lpwstr>true</vt:lpwstr>
  </property>
  <property fmtid="{D5CDD505-2E9C-101B-9397-08002B2CF9AE}" pid="3" name="MSIP_Label_13dc41c4-3f95-4020-bedd-cbbd89182633_SetDate">
    <vt:lpwstr>2026-06-04T01:32:39Z</vt:lpwstr>
  </property>
  <property fmtid="{D5CDD505-2E9C-101B-9397-08002B2CF9AE}" pid="4" name="MSIP_Label_13dc41c4-3f95-4020-bedd-cbbd89182633_Method">
    <vt:lpwstr>Privileged</vt:lpwstr>
  </property>
  <property fmtid="{D5CDD505-2E9C-101B-9397-08002B2CF9AE}" pid="5" name="MSIP_Label_13dc41c4-3f95-4020-bedd-cbbd89182633_Name">
    <vt:lpwstr>General</vt:lpwstr>
  </property>
  <property fmtid="{D5CDD505-2E9C-101B-9397-08002B2CF9AE}" pid="6" name="MSIP_Label_13dc41c4-3f95-4020-bedd-cbbd89182633_SiteId">
    <vt:lpwstr>cbc2c381-2f2e-4d93-91d1-506c9316ace7</vt:lpwstr>
  </property>
  <property fmtid="{D5CDD505-2E9C-101B-9397-08002B2CF9AE}" pid="7" name="MSIP_Label_13dc41c4-3f95-4020-bedd-cbbd89182633_ActionId">
    <vt:lpwstr>8e066009-8f55-4b6f-a149-d3c741916dbf</vt:lpwstr>
  </property>
  <property fmtid="{D5CDD505-2E9C-101B-9397-08002B2CF9AE}" pid="8" name="MSIP_Label_13dc41c4-3f95-4020-bedd-cbbd89182633_ContentBits">
    <vt:lpwstr>0</vt:lpwstr>
  </property>
  <property fmtid="{D5CDD505-2E9C-101B-9397-08002B2CF9AE}" pid="9" name="MSIP_Label_13dc41c4-3f95-4020-bedd-cbbd89182633_Tag">
    <vt:lpwstr>50, 0, 1, 1</vt:lpwstr>
  </property>
</Properties>
</file>