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3"/>
  </p:notesMasterIdLst>
  <p:sldIdLst>
    <p:sldId id="256" r:id="rId2"/>
    <p:sldId id="265" r:id="rId3"/>
    <p:sldId id="266" r:id="rId4"/>
    <p:sldId id="279" r:id="rId5"/>
    <p:sldId id="258" r:id="rId6"/>
    <p:sldId id="271" r:id="rId7"/>
    <p:sldId id="264" r:id="rId8"/>
    <p:sldId id="261" r:id="rId9"/>
    <p:sldId id="267" r:id="rId10"/>
    <p:sldId id="268" r:id="rId11"/>
    <p:sldId id="269" r:id="rId12"/>
    <p:sldId id="278" r:id="rId13"/>
    <p:sldId id="272" r:id="rId14"/>
    <p:sldId id="273" r:id="rId15"/>
    <p:sldId id="275" r:id="rId16"/>
    <p:sldId id="274" r:id="rId17"/>
    <p:sldId id="276" r:id="rId18"/>
    <p:sldId id="280" r:id="rId19"/>
    <p:sldId id="281" r:id="rId20"/>
    <p:sldId id="282" r:id="rId21"/>
    <p:sldId id="263" r:id="rId2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A9CA"/>
    <a:srgbClr val="4FC0E3"/>
    <a:srgbClr val="285B6A"/>
    <a:srgbClr val="338B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53"/>
    <p:restoredTop sz="94720"/>
  </p:normalViewPr>
  <p:slideViewPr>
    <p:cSldViewPr snapToGrid="0">
      <p:cViewPr varScale="1">
        <p:scale>
          <a:sx n="69" d="100"/>
          <a:sy n="69" d="100"/>
        </p:scale>
        <p:origin x="-990"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13512417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2abf9f62662_0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abf9f62662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abf9f62662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52276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xmlns="" id="{E3DED4B9-A4A9-2334-DE21-A04E04511FD6}"/>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xmlns="" id="{59DE8495-3229-60B8-F593-BA7F2490FF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xmlns="" id="{345B3546-3060-C3DF-5D45-A69323B6292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61271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xmlns="" id="{D85D9D7F-BE7E-2E9F-84C9-527F2D7B4E0A}"/>
            </a:ext>
          </a:extLst>
        </p:cNvPr>
        <p:cNvGrpSpPr/>
        <p:nvPr/>
      </p:nvGrpSpPr>
      <p:grpSpPr>
        <a:xfrm>
          <a:off x="0" y="0"/>
          <a:ext cx="0" cy="0"/>
          <a:chOff x="0" y="0"/>
          <a:chExt cx="0" cy="0"/>
        </a:xfrm>
      </p:grpSpPr>
      <p:sp>
        <p:nvSpPr>
          <p:cNvPr id="81" name="Google Shape;81;g2abf9f62662_0_147:notes">
            <a:extLst>
              <a:ext uri="{FF2B5EF4-FFF2-40B4-BE49-F238E27FC236}">
                <a16:creationId xmlns:a16="http://schemas.microsoft.com/office/drawing/2014/main" xmlns="" id="{AB11C19A-11A1-E5CD-D497-B249F1233BF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abf9f62662_0_147:notes">
            <a:extLst>
              <a:ext uri="{FF2B5EF4-FFF2-40B4-BE49-F238E27FC236}">
                <a16:creationId xmlns:a16="http://schemas.microsoft.com/office/drawing/2014/main" xmlns="" id="{AA478E0E-8F87-5D5A-9F7D-0718CE6BE7F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06016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abf9f62662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52276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xmlns="" id="{E3DED4B9-A4A9-2334-DE21-A04E04511FD6}"/>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xmlns="" id="{59DE8495-3229-60B8-F593-BA7F2490FF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xmlns="" id="{345B3546-3060-C3DF-5D45-A69323B6292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612714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470760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xmlns="" id="{D85D9D7F-BE7E-2E9F-84C9-527F2D7B4E0A}"/>
            </a:ext>
          </a:extLst>
        </p:cNvPr>
        <p:cNvGrpSpPr/>
        <p:nvPr/>
      </p:nvGrpSpPr>
      <p:grpSpPr>
        <a:xfrm>
          <a:off x="0" y="0"/>
          <a:ext cx="0" cy="0"/>
          <a:chOff x="0" y="0"/>
          <a:chExt cx="0" cy="0"/>
        </a:xfrm>
      </p:grpSpPr>
      <p:sp>
        <p:nvSpPr>
          <p:cNvPr id="81" name="Google Shape;81;g2abf9f62662_0_147:notes">
            <a:extLst>
              <a:ext uri="{FF2B5EF4-FFF2-40B4-BE49-F238E27FC236}">
                <a16:creationId xmlns:a16="http://schemas.microsoft.com/office/drawing/2014/main" xmlns="" id="{AB11C19A-11A1-E5CD-D497-B249F1233BF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abf9f62662_0_147:notes">
            <a:extLst>
              <a:ext uri="{FF2B5EF4-FFF2-40B4-BE49-F238E27FC236}">
                <a16:creationId xmlns:a16="http://schemas.microsoft.com/office/drawing/2014/main" xmlns="" id="{AA478E0E-8F87-5D5A-9F7D-0718CE6BE7F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06016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xmlns="" id="{5E4B4887-4DC8-A8ED-1065-B06344A7A8B1}"/>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xmlns="" id="{60E5B824-7CBE-DB93-E6B4-169786056FA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xmlns="" id="{E92499FC-A68D-422D-696E-11989E2372E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214683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xmlns="" id="{5ED7599C-3408-3E03-6128-6F794AE0C367}"/>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xmlns="" id="{55088B51-3A02-3AF1-0654-85BF547BA1E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xmlns="" id="{89B27C64-E782-2A5D-5B70-4E74853FE36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81497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xmlns="" id="{D85D9D7F-BE7E-2E9F-84C9-527F2D7B4E0A}"/>
            </a:ext>
          </a:extLst>
        </p:cNvPr>
        <p:cNvGrpSpPr/>
        <p:nvPr/>
      </p:nvGrpSpPr>
      <p:grpSpPr>
        <a:xfrm>
          <a:off x="0" y="0"/>
          <a:ext cx="0" cy="0"/>
          <a:chOff x="0" y="0"/>
          <a:chExt cx="0" cy="0"/>
        </a:xfrm>
      </p:grpSpPr>
      <p:sp>
        <p:nvSpPr>
          <p:cNvPr id="81" name="Google Shape;81;g2abf9f62662_0_147:notes">
            <a:extLst>
              <a:ext uri="{FF2B5EF4-FFF2-40B4-BE49-F238E27FC236}">
                <a16:creationId xmlns:a16="http://schemas.microsoft.com/office/drawing/2014/main" xmlns="" id="{AB11C19A-11A1-E5CD-D497-B249F1233BF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abf9f62662_0_147:notes">
            <a:extLst>
              <a:ext uri="{FF2B5EF4-FFF2-40B4-BE49-F238E27FC236}">
                <a16:creationId xmlns:a16="http://schemas.microsoft.com/office/drawing/2014/main" xmlns="" id="{AA478E0E-8F87-5D5A-9F7D-0718CE6BE7F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817826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xmlns="" id="{F2151B6A-A2ED-18B1-D56A-9A7F4FC7E9AF}"/>
            </a:ext>
          </a:extLst>
        </p:cNvPr>
        <p:cNvGrpSpPr/>
        <p:nvPr/>
      </p:nvGrpSpPr>
      <p:grpSpPr>
        <a:xfrm>
          <a:off x="0" y="0"/>
          <a:ext cx="0" cy="0"/>
          <a:chOff x="0" y="0"/>
          <a:chExt cx="0" cy="0"/>
        </a:xfrm>
      </p:grpSpPr>
      <p:sp>
        <p:nvSpPr>
          <p:cNvPr id="135" name="Google Shape;135;g1ee5e2f3b5f_0_9:notes">
            <a:extLst>
              <a:ext uri="{FF2B5EF4-FFF2-40B4-BE49-F238E27FC236}">
                <a16:creationId xmlns:a16="http://schemas.microsoft.com/office/drawing/2014/main" xmlns="" id="{13CA144E-3366-D9E3-66C1-B9EC669D2CF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a:extLst>
              <a:ext uri="{FF2B5EF4-FFF2-40B4-BE49-F238E27FC236}">
                <a16:creationId xmlns:a16="http://schemas.microsoft.com/office/drawing/2014/main" xmlns="" id="{048BA00D-11A1-727A-3175-153231BA4EC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2145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1ee5e2f3b5f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1ee5e2f3b5f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xmlns="" id="{D85D9D7F-BE7E-2E9F-84C9-527F2D7B4E0A}"/>
            </a:ext>
          </a:extLst>
        </p:cNvPr>
        <p:cNvGrpSpPr/>
        <p:nvPr/>
      </p:nvGrpSpPr>
      <p:grpSpPr>
        <a:xfrm>
          <a:off x="0" y="0"/>
          <a:ext cx="0" cy="0"/>
          <a:chOff x="0" y="0"/>
          <a:chExt cx="0" cy="0"/>
        </a:xfrm>
      </p:grpSpPr>
      <p:sp>
        <p:nvSpPr>
          <p:cNvPr id="81" name="Google Shape;81;g2abf9f62662_0_147:notes">
            <a:extLst>
              <a:ext uri="{FF2B5EF4-FFF2-40B4-BE49-F238E27FC236}">
                <a16:creationId xmlns:a16="http://schemas.microsoft.com/office/drawing/2014/main" xmlns="" id="{AB11C19A-11A1-E5CD-D497-B249F1233BF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abf9f62662_0_147:notes">
            <a:extLst>
              <a:ext uri="{FF2B5EF4-FFF2-40B4-BE49-F238E27FC236}">
                <a16:creationId xmlns:a16="http://schemas.microsoft.com/office/drawing/2014/main" xmlns="" id="{AA478E0E-8F87-5D5A-9F7D-0718CE6BE7F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7075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xmlns="" id="{A939F68D-1F75-5FEA-3ADD-D608A2AEF252}"/>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xmlns="" id="{CD3FA43E-A2A4-E29A-A52A-6C8940A4BC6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xmlns="" id="{6B00B800-AF5D-B270-6D47-3FCEA330335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0834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abf9f62662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abf9f62662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xmlns="" id="{E3DED4B9-A4A9-2334-DE21-A04E04511FD6}"/>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xmlns="" id="{59DE8495-3229-60B8-F593-BA7F2490FF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xmlns="" id="{345B3546-3060-C3DF-5D45-A69323B6292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14813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xmlns="" id="{D85D9D7F-BE7E-2E9F-84C9-527F2D7B4E0A}"/>
            </a:ext>
          </a:extLst>
        </p:cNvPr>
        <p:cNvGrpSpPr/>
        <p:nvPr/>
      </p:nvGrpSpPr>
      <p:grpSpPr>
        <a:xfrm>
          <a:off x="0" y="0"/>
          <a:ext cx="0" cy="0"/>
          <a:chOff x="0" y="0"/>
          <a:chExt cx="0" cy="0"/>
        </a:xfrm>
      </p:grpSpPr>
      <p:sp>
        <p:nvSpPr>
          <p:cNvPr id="81" name="Google Shape;81;g2abf9f62662_0_147:notes">
            <a:extLst>
              <a:ext uri="{FF2B5EF4-FFF2-40B4-BE49-F238E27FC236}">
                <a16:creationId xmlns:a16="http://schemas.microsoft.com/office/drawing/2014/main" xmlns="" id="{AB11C19A-11A1-E5CD-D497-B249F1233BF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abf9f62662_0_147:notes">
            <a:extLst>
              <a:ext uri="{FF2B5EF4-FFF2-40B4-BE49-F238E27FC236}">
                <a16:creationId xmlns:a16="http://schemas.microsoft.com/office/drawing/2014/main" xmlns="" id="{AA478E0E-8F87-5D5A-9F7D-0718CE6BE7F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06016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5183188" y="987425"/>
            <a:ext cx="6172200" cy="4873625"/>
          </a:xfrm>
          <a:prstGeom prst="rect">
            <a:avLst/>
          </a:prstGeom>
          <a:noFill/>
          <a:ln>
            <a:noFill/>
          </a:ln>
        </p:spPr>
      </p:sp>
      <p:sp>
        <p:nvSpPr>
          <p:cNvPr id="64" name="Google Shape;64;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x-none"/>
              <a:t>‹Nº›</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55"/>
            <a:ext cx="12206700" cy="6857700"/>
          </a:xfrm>
          <a:prstGeom prst="rect">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85" name="Google Shape;85;p13"/>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6" name="Google Shape;86;p13"/>
          <p:cNvSpPr/>
          <p:nvPr/>
        </p:nvSpPr>
        <p:spPr>
          <a:xfrm rot="10800000">
            <a:off x="10943664" y="-52"/>
            <a:ext cx="1245319" cy="2532249"/>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88" name="Google Shape;88;p13"/>
          <p:cNvSpPr txBox="1"/>
          <p:nvPr/>
        </p:nvSpPr>
        <p:spPr>
          <a:xfrm>
            <a:off x="1836943" y="1548772"/>
            <a:ext cx="8518113" cy="212362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6300" b="1" dirty="0">
                <a:solidFill>
                  <a:schemeClr val="lt1"/>
                </a:solidFill>
                <a:latin typeface="Oswald"/>
                <a:ea typeface="Oswald"/>
                <a:cs typeface="Oswald"/>
                <a:sym typeface="Oswald"/>
              </a:rPr>
              <a:t>ENTORNO CUIDADOR LABORAL</a:t>
            </a:r>
            <a:endParaRPr sz="6300" b="1" dirty="0">
              <a:solidFill>
                <a:schemeClr val="lt1"/>
              </a:solidFill>
              <a:latin typeface="Oswald"/>
              <a:ea typeface="Oswald"/>
              <a:cs typeface="Oswald"/>
              <a:sym typeface="Oswald"/>
            </a:endParaRPr>
          </a:p>
        </p:txBody>
      </p:sp>
      <p:sp>
        <p:nvSpPr>
          <p:cNvPr id="89" name="Google Shape;89;p13"/>
          <p:cNvSpPr/>
          <p:nvPr/>
        </p:nvSpPr>
        <p:spPr>
          <a:xfrm flipH="1">
            <a:off x="0" y="239645"/>
            <a:ext cx="3074100" cy="6378300"/>
          </a:xfrm>
          <a:prstGeom prst="parallelogram">
            <a:avLst>
              <a:gd name="adj" fmla="val 71939"/>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90" name="Google Shape;90;p13"/>
          <p:cNvSpPr txBox="1"/>
          <p:nvPr/>
        </p:nvSpPr>
        <p:spPr>
          <a:xfrm>
            <a:off x="3116163" y="4247414"/>
            <a:ext cx="6369814" cy="689826"/>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CO" sz="2300" dirty="0">
                <a:solidFill>
                  <a:schemeClr val="lt1"/>
                </a:solidFill>
                <a:latin typeface="Lexend Deca Medium"/>
                <a:ea typeface="Lexend Deca Medium"/>
                <a:cs typeface="Lexend Deca Medium"/>
                <a:sym typeface="Lexend Deca"/>
              </a:rPr>
              <a:t>23 de diciembre 2024 </a:t>
            </a:r>
            <a:endParaRPr sz="2300" dirty="0">
              <a:solidFill>
                <a:schemeClr val="lt1"/>
              </a:solidFill>
              <a:latin typeface="Lexend Deca Medium"/>
              <a:ea typeface="Lexend Deca Medium"/>
              <a:cs typeface="Lexend Deca Medium"/>
              <a:sym typeface="Lexend Deca"/>
            </a:endParaRPr>
          </a:p>
        </p:txBody>
      </p:sp>
      <p:pic>
        <p:nvPicPr>
          <p:cNvPr id="4" name="Imagen 3">
            <a:extLst>
              <a:ext uri="{FF2B5EF4-FFF2-40B4-BE49-F238E27FC236}">
                <a16:creationId xmlns:a16="http://schemas.microsoft.com/office/drawing/2014/main" xmlns="" id="{B76BC917-6F63-E6F4-8426-12483BD2AC4B}"/>
              </a:ext>
            </a:extLst>
          </p:cNvPr>
          <p:cNvPicPr>
            <a:picLocks noChangeAspect="1"/>
          </p:cNvPicPr>
          <p:nvPr/>
        </p:nvPicPr>
        <p:blipFill>
          <a:blip r:embed="rId3"/>
          <a:stretch>
            <a:fillRect/>
          </a:stretch>
        </p:blipFill>
        <p:spPr>
          <a:xfrm>
            <a:off x="4276970" y="5438253"/>
            <a:ext cx="3638060" cy="838300"/>
          </a:xfrm>
          <a:prstGeom prst="rect">
            <a:avLst/>
          </a:prstGeom>
        </p:spPr>
      </p:pic>
      <p:pic>
        <p:nvPicPr>
          <p:cNvPr id="2" name="Imagen 1">
            <a:extLst>
              <a:ext uri="{FF2B5EF4-FFF2-40B4-BE49-F238E27FC236}">
                <a16:creationId xmlns:a16="http://schemas.microsoft.com/office/drawing/2014/main" xmlns="" id="{636102A9-FBF0-8048-CDF7-3367BB469AEE}"/>
              </a:ext>
            </a:extLst>
          </p:cNvPr>
          <p:cNvPicPr>
            <a:picLocks noChangeAspect="1"/>
          </p:cNvPicPr>
          <p:nvPr/>
        </p:nvPicPr>
        <p:blipFill>
          <a:blip r:embed="rId4"/>
          <a:stretch>
            <a:fillRect/>
          </a:stretch>
        </p:blipFill>
        <p:spPr>
          <a:xfrm>
            <a:off x="2227223" y="-647910"/>
            <a:ext cx="2306992" cy="57674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15"/>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pic>
        <p:nvPicPr>
          <p:cNvPr id="2" name="Imagen 1">
            <a:extLst>
              <a:ext uri="{FF2B5EF4-FFF2-40B4-BE49-F238E27FC236}">
                <a16:creationId xmlns:a16="http://schemas.microsoft.com/office/drawing/2014/main" xmlns="" id="{BABDF96C-D223-8BDE-F5A2-0634B6CC9E8E}"/>
              </a:ext>
            </a:extLst>
          </p:cNvPr>
          <p:cNvPicPr>
            <a:picLocks noChangeAspect="1"/>
          </p:cNvPicPr>
          <p:nvPr/>
        </p:nvPicPr>
        <p:blipFill>
          <a:blip r:embed="rId4"/>
          <a:stretch>
            <a:fillRect/>
          </a:stretch>
        </p:blipFill>
        <p:spPr>
          <a:xfrm>
            <a:off x="11070205" y="6530567"/>
            <a:ext cx="1052711" cy="242571"/>
          </a:xfrm>
          <a:prstGeom prst="rect">
            <a:avLst/>
          </a:prstGeom>
        </p:spPr>
      </p:pic>
      <p:sp>
        <p:nvSpPr>
          <p:cNvPr id="3" name="Google Shape;110;p15">
            <a:extLst>
              <a:ext uri="{FF2B5EF4-FFF2-40B4-BE49-F238E27FC236}">
                <a16:creationId xmlns:a16="http://schemas.microsoft.com/office/drawing/2014/main" xmlns="" id="{367E4910-73A0-9129-9F80-72472C8A5830}"/>
              </a:ext>
            </a:extLst>
          </p:cNvPr>
          <p:cNvSpPr txBox="1"/>
          <p:nvPr/>
        </p:nvSpPr>
        <p:spPr>
          <a:xfrm>
            <a:off x="820225" y="155935"/>
            <a:ext cx="9797518"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sz="3200" b="1" dirty="0">
                <a:solidFill>
                  <a:srgbClr val="285B6A"/>
                </a:solidFill>
                <a:latin typeface="Oswald"/>
                <a:ea typeface="Oswald"/>
                <a:cs typeface="Oswald"/>
                <a:sym typeface="Oswald"/>
              </a:rPr>
              <a:t>HALLAZGOS SEGUIMIENTO RETROSPECTIVO</a:t>
            </a:r>
          </a:p>
        </p:txBody>
      </p:sp>
      <p:graphicFrame>
        <p:nvGraphicFramePr>
          <p:cNvPr id="5" name="Tabla 4">
            <a:extLst>
              <a:ext uri="{FF2B5EF4-FFF2-40B4-BE49-F238E27FC236}">
                <a16:creationId xmlns:a16="http://schemas.microsoft.com/office/drawing/2014/main" xmlns="" id="{40DFE9DC-66E8-64CB-BF32-EA38F53B7181}"/>
              </a:ext>
            </a:extLst>
          </p:cNvPr>
          <p:cNvGraphicFramePr>
            <a:graphicFrameLocks noGrp="1"/>
          </p:cNvGraphicFramePr>
          <p:nvPr>
            <p:extLst>
              <p:ext uri="{D42A27DB-BD31-4B8C-83A1-F6EECF244321}">
                <p14:modId xmlns:p14="http://schemas.microsoft.com/office/powerpoint/2010/main" val="1404963887"/>
              </p:ext>
            </p:extLst>
          </p:nvPr>
        </p:nvGraphicFramePr>
        <p:xfrm>
          <a:off x="425047" y="904460"/>
          <a:ext cx="10515602" cy="5787476"/>
        </p:xfrm>
        <a:graphic>
          <a:graphicData uri="http://schemas.openxmlformats.org/drawingml/2006/table">
            <a:tbl>
              <a:tblPr>
                <a:tableStyleId>{5C22544A-7EE6-4342-B048-85BDC9FD1C3A}</a:tableStyleId>
              </a:tblPr>
              <a:tblGrid>
                <a:gridCol w="1826834">
                  <a:extLst>
                    <a:ext uri="{9D8B030D-6E8A-4147-A177-3AD203B41FA5}">
                      <a16:colId xmlns:a16="http://schemas.microsoft.com/office/drawing/2014/main" xmlns="" val="676242261"/>
                    </a:ext>
                  </a:extLst>
                </a:gridCol>
                <a:gridCol w="6291618">
                  <a:extLst>
                    <a:ext uri="{9D8B030D-6E8A-4147-A177-3AD203B41FA5}">
                      <a16:colId xmlns:a16="http://schemas.microsoft.com/office/drawing/2014/main" xmlns="" val="2572856593"/>
                    </a:ext>
                  </a:extLst>
                </a:gridCol>
                <a:gridCol w="928048">
                  <a:extLst>
                    <a:ext uri="{9D8B030D-6E8A-4147-A177-3AD203B41FA5}">
                      <a16:colId xmlns:a16="http://schemas.microsoft.com/office/drawing/2014/main" xmlns="" val="1577692913"/>
                    </a:ext>
                  </a:extLst>
                </a:gridCol>
                <a:gridCol w="1469102">
                  <a:extLst>
                    <a:ext uri="{9D8B030D-6E8A-4147-A177-3AD203B41FA5}">
                      <a16:colId xmlns:a16="http://schemas.microsoft.com/office/drawing/2014/main" xmlns="" val="2844688413"/>
                    </a:ext>
                  </a:extLst>
                </a:gridCol>
              </a:tblGrid>
              <a:tr h="492091">
                <a:tc>
                  <a:txBody>
                    <a:bodyPr/>
                    <a:lstStyle/>
                    <a:p>
                      <a:pPr algn="ctr" rtl="0" fontAlgn="b"/>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INTERVENCIÓN /PRODUCTO </a:t>
                      </a:r>
                    </a:p>
                  </a:txBody>
                  <a:tcPr marL="6828" marR="6828" marT="6828" marB="0" anchor="b"/>
                </a:tc>
                <a:tc>
                  <a:txBody>
                    <a:bodyPr/>
                    <a:lstStyle/>
                    <a:p>
                      <a:pPr algn="ctr" rtl="0" fontAlgn="b"/>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HALLAZGO </a:t>
                      </a:r>
                    </a:p>
                  </a:txBody>
                  <a:tcPr marL="6828" marR="6828" marT="6828" marB="0" anchor="b"/>
                </a:tc>
                <a:tc>
                  <a:txBody>
                    <a:bodyPr/>
                    <a:lstStyle/>
                    <a:p>
                      <a:pPr algn="ctr" rtl="0" fontAlgn="b"/>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LOCALIDAD </a:t>
                      </a:r>
                    </a:p>
                  </a:txBody>
                  <a:tcPr marL="6828" marR="6828" marT="6828" marB="0" anchor="b"/>
                </a:tc>
                <a:tc>
                  <a:txBody>
                    <a:bodyPr/>
                    <a:lstStyle/>
                    <a:p>
                      <a:pPr algn="ctr" rtl="0" fontAlgn="b"/>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GLOSA</a:t>
                      </a:r>
                    </a:p>
                  </a:txBody>
                  <a:tcPr marL="6828" marR="6828" marT="6828" marB="0" anchor="b"/>
                </a:tc>
                <a:extLst>
                  <a:ext uri="{0D108BD9-81ED-4DB2-BD59-A6C34878D82A}">
                    <a16:rowId xmlns:a16="http://schemas.microsoft.com/office/drawing/2014/main" xmlns="" val="3308173529"/>
                  </a:ext>
                </a:extLst>
              </a:tr>
              <a:tr h="1128285">
                <a:tc>
                  <a:txBody>
                    <a:bodyPr/>
                    <a:lstStyle/>
                    <a:p>
                      <a:pPr algn="ctr" fontAlgn="ct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51 - Gestión estratégica y táctica del entorno cuidador laboral con reporte mensual</a:t>
                      </a:r>
                    </a:p>
                  </a:txBody>
                  <a:tcPr marL="0" marR="0" marT="0" marB="0" anchor="ctr"/>
                </a:tc>
                <a:tc>
                  <a:txBody>
                    <a:bodyPr/>
                    <a:lstStyle/>
                    <a:p>
                      <a:pPr algn="just" fontAlgn="ctr"/>
                      <a:r>
                        <a:rPr lang="es-ES"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1 al 15 de octubre de 2024:</a:t>
                      </a:r>
                    </a:p>
                    <a:p>
                      <a:pPr algn="just" fontAlgn="ctr"/>
                      <a:r>
                        <a:rPr lang="es-ES"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Se evidencia hallazgo en informe de gestión para el periodo del 1 al 15 de octubre de 2024, por reporte en la ejecución de del </a:t>
                      </a: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producto 47 - Asesorías de seguimiento a la continuidad de cambios en la UTI y monitoreo del cuidado de la salud de los trabajadores de la economía informal</a:t>
                      </a:r>
                      <a:endParaRPr lang="es-ES" sz="1400" b="0" i="0" u="none" strike="noStrike" cap="none" dirty="0">
                        <a:solidFill>
                          <a:schemeClr val="dk1"/>
                        </a:solidFill>
                        <a:effectLst/>
                        <a:latin typeface="Arial" panose="020B0604020202020204" pitchFamily="34" charset="0"/>
                        <a:ea typeface="+mn-ea"/>
                        <a:cs typeface="Arial" panose="020B0604020202020204" pitchFamily="34" charset="0"/>
                        <a:sym typeface="Arial"/>
                      </a:endParaRPr>
                    </a:p>
                  </a:txBody>
                  <a:tcPr marL="0" marR="0" marT="0" marB="0" anchor="ctr"/>
                </a:tc>
                <a:tc>
                  <a:txBody>
                    <a:bodyPr/>
                    <a:lstStyle/>
                    <a:p>
                      <a:pPr algn="ctr" fontAlgn="ct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 Subred </a:t>
                      </a:r>
                    </a:p>
                  </a:txBody>
                  <a:tcPr marL="6828" marR="6828" marT="6828" marB="0" anchor="ctr"/>
                </a:tc>
                <a:tc>
                  <a:txBody>
                    <a:bodyPr/>
                    <a:lstStyle/>
                    <a:p>
                      <a:pPr algn="just" fontAlgn="ct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G9: Glosa por inconsistencias de informe de gestión</a:t>
                      </a:r>
                    </a:p>
                  </a:txBody>
                  <a:tcPr marL="6828" marR="6828" marT="6828" marB="0" anchor="ctr"/>
                </a:tc>
                <a:extLst>
                  <a:ext uri="{0D108BD9-81ED-4DB2-BD59-A6C34878D82A}">
                    <a16:rowId xmlns:a16="http://schemas.microsoft.com/office/drawing/2014/main" xmlns="" val="2222338424"/>
                  </a:ext>
                </a:extLst>
              </a:tr>
              <a:tr h="953044">
                <a:tc rowSpan="3">
                  <a:txBody>
                    <a:bodyPr/>
                    <a:lstStyle/>
                    <a:p>
                      <a:pPr algn="ctr" fontAlgn="ct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51 - Gestión estratégica y táctica del entorno cuidador laboral con reporte mensual</a:t>
                      </a:r>
                    </a:p>
                  </a:txBody>
                  <a:tcPr marL="0" marR="0" marT="0" marB="0" anchor="ctr"/>
                </a:tc>
                <a:tc>
                  <a:txBody>
                    <a:bodyPr/>
                    <a:lstStyle/>
                    <a:p>
                      <a:pPr algn="just" fontAlgn="ct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No presentó soportes que garantizara la velocidad mínima requerida de navegación 20 Mbps descrito en el anexo 8 de insumos para la vigencia en seguimiento, del periodo de agosto 2024, en la sede Candelaria donde opera el entorno cuidador laboral, por lo anterior se evidencia el incumplimiento.</a:t>
                      </a:r>
                    </a:p>
                  </a:txBody>
                  <a:tcPr marL="6828" marR="6828" marT="6828"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400" b="0" i="0" u="none" strike="noStrike" cap="none" noProof="0">
                          <a:solidFill>
                            <a:schemeClr val="dk1"/>
                          </a:solidFill>
                          <a:effectLst/>
                          <a:latin typeface="Arial" panose="020B0604020202020204" pitchFamily="34" charset="0"/>
                          <a:ea typeface="+mn-ea"/>
                          <a:cs typeface="Arial" panose="020B0604020202020204" pitchFamily="34" charset="0"/>
                          <a:sym typeface="Arial"/>
                        </a:rPr>
                        <a:t> Subred </a:t>
                      </a:r>
                      <a:endParaRPr lang="es-CO" sz="1400" b="0" i="0" u="none" strike="noStrike" cap="none" noProof="0" dirty="0">
                        <a:solidFill>
                          <a:schemeClr val="dk1"/>
                        </a:solidFill>
                        <a:effectLst/>
                        <a:latin typeface="Arial" panose="020B0604020202020204" pitchFamily="34" charset="0"/>
                        <a:ea typeface="+mn-ea"/>
                        <a:cs typeface="Arial" panose="020B0604020202020204" pitchFamily="34" charset="0"/>
                        <a:sym typeface="Arial"/>
                      </a:endParaRPr>
                    </a:p>
                  </a:txBody>
                  <a:tcPr marL="6828" marR="6828" marT="6828" marB="0" anchor="ctr"/>
                </a:tc>
                <a:tc>
                  <a:txBody>
                    <a:bodyPr/>
                    <a:lstStyle/>
                    <a:p>
                      <a:pPr algn="just" fontAlgn="ct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G2: Glosa por insumos y recursos </a:t>
                      </a:r>
                    </a:p>
                  </a:txBody>
                  <a:tcPr marL="6828" marR="6828" marT="6828" marB="0" anchor="ctr"/>
                </a:tc>
                <a:extLst>
                  <a:ext uri="{0D108BD9-81ED-4DB2-BD59-A6C34878D82A}">
                    <a16:rowId xmlns:a16="http://schemas.microsoft.com/office/drawing/2014/main" xmlns="" val="2379750159"/>
                  </a:ext>
                </a:extLst>
              </a:tr>
              <a:tr h="1073628">
                <a:tc vMerge="1">
                  <a:txBody>
                    <a:bodyPr/>
                    <a:lstStyle/>
                    <a:p>
                      <a:endParaRPr lang="es-ES"/>
                    </a:p>
                  </a:txBody>
                  <a:tcPr/>
                </a:tc>
                <a:tc>
                  <a:txBody>
                    <a:bodyPr/>
                    <a:lstStyle/>
                    <a:p>
                      <a:pPr algn="just" fontAlgn="ct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No presentó soportes que garantizara la velocidad mínima requerida de navegación 20 Mbps descrito en el anexo 8 de insumos para la vigencia en seguimiento, del periodo de Septiembre 2024, en la sede Candelaria donde opera el entorno cuidador laboral, por lo anterior se evidencia el incumplimiento.</a:t>
                      </a:r>
                    </a:p>
                  </a:txBody>
                  <a:tcPr marL="6828" marR="6828" marT="6828"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400" b="0" i="0" u="none" strike="noStrike" cap="none" noProof="0" dirty="0">
                          <a:solidFill>
                            <a:schemeClr val="dk1"/>
                          </a:solidFill>
                          <a:effectLst/>
                          <a:latin typeface="Arial" panose="020B0604020202020204" pitchFamily="34" charset="0"/>
                          <a:ea typeface="+mn-ea"/>
                          <a:cs typeface="Arial" panose="020B0604020202020204" pitchFamily="34" charset="0"/>
                          <a:sym typeface="Arial"/>
                        </a:rPr>
                        <a:t> Subred </a:t>
                      </a:r>
                    </a:p>
                  </a:txBody>
                  <a:tcPr marL="6828" marR="6828" marT="6828" marB="0" anchor="ctr"/>
                </a:tc>
                <a:tc>
                  <a:txBody>
                    <a:bodyPr/>
                    <a:lstStyle/>
                    <a:p>
                      <a:pPr marL="0" marR="0" lvl="0" indent="0" algn="just"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G2: Glosa por insumos y recursos </a:t>
                      </a:r>
                    </a:p>
                  </a:txBody>
                  <a:tcPr marL="6828" marR="6828" marT="6828" marB="0" anchor="ctr"/>
                </a:tc>
                <a:extLst>
                  <a:ext uri="{0D108BD9-81ED-4DB2-BD59-A6C34878D82A}">
                    <a16:rowId xmlns:a16="http://schemas.microsoft.com/office/drawing/2014/main" xmlns="" val="2693339293"/>
                  </a:ext>
                </a:extLst>
              </a:tr>
              <a:tr h="652366">
                <a:tc vMerge="1">
                  <a:txBody>
                    <a:bodyPr/>
                    <a:lstStyle/>
                    <a:p>
                      <a:pPr algn="just" fontAlgn="ctr"/>
                      <a:endParaRPr lang="es-CO" sz="1000" b="0" i="0" u="none" strike="noStrike" dirty="0">
                        <a:solidFill>
                          <a:srgbClr val="000000"/>
                        </a:solidFill>
                        <a:effectLst/>
                        <a:latin typeface="+mj-lt"/>
                      </a:endParaRPr>
                    </a:p>
                  </a:txBody>
                  <a:tcPr marL="6828" marR="6828" marT="6828" marB="0" anchor="ctr"/>
                </a:tc>
                <a:tc>
                  <a:txBody>
                    <a:bodyPr/>
                    <a:lstStyle/>
                    <a:p>
                      <a:pPr algn="just" fontAlgn="ct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no presentó soportes que garantizara la velocidad mínima requerida de navegación 20 Mbps descrito en el anexo 8 de insumos para la vigencia en seguimiento, del periodo 1 al 15 de octubre 2024, en la sede Candelaria donde opera el entorno cuidador laboral, por lo anterior se evidencia el incumplimiento.</a:t>
                      </a:r>
                    </a:p>
                  </a:txBody>
                  <a:tcPr marL="6828" marR="6828" marT="6828"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400" b="0" i="0" u="none" strike="noStrike" cap="none" noProof="0" dirty="0">
                          <a:solidFill>
                            <a:schemeClr val="dk1"/>
                          </a:solidFill>
                          <a:effectLst/>
                          <a:latin typeface="Arial" panose="020B0604020202020204" pitchFamily="34" charset="0"/>
                          <a:ea typeface="+mn-ea"/>
                          <a:cs typeface="Arial" panose="020B0604020202020204" pitchFamily="34" charset="0"/>
                          <a:sym typeface="Arial"/>
                        </a:rPr>
                        <a:t> Subred </a:t>
                      </a:r>
                    </a:p>
                  </a:txBody>
                  <a:tcPr marL="6828" marR="6828" marT="6828" marB="0" anchor="ctr"/>
                </a:tc>
                <a:tc>
                  <a:txBody>
                    <a:bodyPr/>
                    <a:lstStyle/>
                    <a:p>
                      <a:pPr marL="0" marR="0" lvl="0" indent="0" algn="just"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G2: Glosa por insumos y recursos </a:t>
                      </a:r>
                    </a:p>
                  </a:txBody>
                  <a:tcPr marL="6828" marR="6828" marT="6828" marB="0" anchor="ctr"/>
                </a:tc>
                <a:extLst>
                  <a:ext uri="{0D108BD9-81ED-4DB2-BD59-A6C34878D82A}">
                    <a16:rowId xmlns:a16="http://schemas.microsoft.com/office/drawing/2014/main" xmlns="" val="3740959359"/>
                  </a:ext>
                </a:extLst>
              </a:tr>
              <a:tr h="67555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51 - Gestión estratégica y táctica del entorno cuidador laboral con reporte mensual</a:t>
                      </a:r>
                    </a:p>
                  </a:txBody>
                  <a:tcPr marL="0" marR="0" marT="0" marB="0" anchor="ctr"/>
                </a:tc>
                <a:tc>
                  <a:txBody>
                    <a:bodyPr/>
                    <a:lstStyle/>
                    <a:p>
                      <a:pPr algn="just" fontAlgn="ctr"/>
                      <a:r>
                        <a:rPr lang="es-ES"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1 al 15 de octubre de 2024</a:t>
                      </a:r>
                    </a:p>
                    <a:p>
                      <a:pPr algn="just" fontAlgn="ctr"/>
                      <a:r>
                        <a:rPr lang="es-ES"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se evidenció durante el seguimiento la inconsistencia en la base de talento humano donde se registran 133 horas del profesional universitario 2, Laura Valentina Román Amado de las 125 horas realmente ejecutadas.</a:t>
                      </a:r>
                      <a:endPar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endParaRPr>
                    </a:p>
                  </a:txBody>
                  <a:tcPr marL="6828" marR="6828" marT="6828"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400" b="0" i="0" u="none" strike="noStrike" cap="none" noProof="0" dirty="0">
                          <a:solidFill>
                            <a:schemeClr val="dk1"/>
                          </a:solidFill>
                          <a:effectLst/>
                          <a:latin typeface="Arial" panose="020B0604020202020204" pitchFamily="34" charset="0"/>
                          <a:ea typeface="+mn-ea"/>
                          <a:cs typeface="Arial" panose="020B0604020202020204" pitchFamily="34" charset="0"/>
                          <a:sym typeface="Arial"/>
                        </a:rPr>
                        <a:t>Subred </a:t>
                      </a:r>
                    </a:p>
                  </a:txBody>
                  <a:tcPr marL="6828" marR="6828" marT="6828" marB="0" anchor="ctr"/>
                </a:tc>
                <a:tc>
                  <a:txBody>
                    <a:bodyPr/>
                    <a:lstStyle/>
                    <a:p>
                      <a:pPr marL="0" marR="0" lvl="0" indent="0" algn="just"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G12: Glosa por base de talento humano</a:t>
                      </a:r>
                    </a:p>
                  </a:txBody>
                  <a:tcPr marL="6828" marR="6828" marT="6828" marB="0" anchor="ctr"/>
                </a:tc>
                <a:extLst>
                  <a:ext uri="{0D108BD9-81ED-4DB2-BD59-A6C34878D82A}">
                    <a16:rowId xmlns:a16="http://schemas.microsoft.com/office/drawing/2014/main" xmlns="" val="1653581499"/>
                  </a:ext>
                </a:extLst>
              </a:tr>
            </a:tbl>
          </a:graphicData>
        </a:graphic>
      </p:graphicFrame>
    </p:spTree>
    <p:extLst>
      <p:ext uri="{BB962C8B-B14F-4D97-AF65-F5344CB8AC3E}">
        <p14:creationId xmlns:p14="http://schemas.microsoft.com/office/powerpoint/2010/main" val="18564353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xmlns="" id="{D93CD728-D9FC-CDA6-62C3-CA0BF01D331A}"/>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xmlns="" id="{C280946D-E86F-F243-CA01-7AAD9D87DFE1}"/>
              </a:ext>
            </a:extLst>
          </p:cNvPr>
          <p:cNvPicPr preferRelativeResize="0"/>
          <p:nvPr/>
        </p:nvPicPr>
        <p:blipFill>
          <a:blip r:embed="rId3">
            <a:alphaModFix/>
          </a:blip>
          <a:stretch>
            <a:fillRect/>
          </a:stretch>
        </p:blipFill>
        <p:spPr>
          <a:xfrm>
            <a:off x="-3017" y="-52"/>
            <a:ext cx="12192000" cy="8125975"/>
          </a:xfrm>
          <a:prstGeom prst="rect">
            <a:avLst/>
          </a:prstGeom>
          <a:noFill/>
          <a:ln>
            <a:noFill/>
          </a:ln>
        </p:spPr>
      </p:pic>
      <p:sp>
        <p:nvSpPr>
          <p:cNvPr id="107" name="Google Shape;107;p15">
            <a:extLst>
              <a:ext uri="{FF2B5EF4-FFF2-40B4-BE49-F238E27FC236}">
                <a16:creationId xmlns:a16="http://schemas.microsoft.com/office/drawing/2014/main" xmlns="" id="{0A3D3379-B094-6A3E-7BB3-2DA7951D4EEA}"/>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xmlns="" id="{F7B28584-4247-BD21-D6D0-A696EA1A689F}"/>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pic>
        <p:nvPicPr>
          <p:cNvPr id="2" name="Imagen 1">
            <a:extLst>
              <a:ext uri="{FF2B5EF4-FFF2-40B4-BE49-F238E27FC236}">
                <a16:creationId xmlns:a16="http://schemas.microsoft.com/office/drawing/2014/main" xmlns="" id="{0C4A3B0D-A80E-ACAF-68C0-2C82133AB03C}"/>
              </a:ext>
            </a:extLst>
          </p:cNvPr>
          <p:cNvPicPr>
            <a:picLocks noChangeAspect="1"/>
          </p:cNvPicPr>
          <p:nvPr/>
        </p:nvPicPr>
        <p:blipFill>
          <a:blip r:embed="rId4"/>
          <a:stretch>
            <a:fillRect/>
          </a:stretch>
        </p:blipFill>
        <p:spPr>
          <a:xfrm>
            <a:off x="11070205" y="6530567"/>
            <a:ext cx="1052711" cy="242571"/>
          </a:xfrm>
          <a:prstGeom prst="rect">
            <a:avLst/>
          </a:prstGeom>
        </p:spPr>
      </p:pic>
      <p:sp>
        <p:nvSpPr>
          <p:cNvPr id="3" name="Google Shape;110;p15">
            <a:extLst>
              <a:ext uri="{FF2B5EF4-FFF2-40B4-BE49-F238E27FC236}">
                <a16:creationId xmlns:a16="http://schemas.microsoft.com/office/drawing/2014/main" xmlns="" id="{7B6E4773-D184-E776-CB1A-46E9C4F9E939}"/>
              </a:ext>
            </a:extLst>
          </p:cNvPr>
          <p:cNvSpPr txBox="1"/>
          <p:nvPr/>
        </p:nvSpPr>
        <p:spPr>
          <a:xfrm>
            <a:off x="1320072" y="603935"/>
            <a:ext cx="9797518"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sz="3200" b="1" dirty="0">
                <a:solidFill>
                  <a:srgbClr val="285B6A"/>
                </a:solidFill>
                <a:latin typeface="Oswald"/>
                <a:ea typeface="Oswald"/>
                <a:cs typeface="Oswald"/>
                <a:sym typeface="Oswald"/>
              </a:rPr>
              <a:t>HALLAZGOS SEGUIMIENTO RETROSPECTIVO</a:t>
            </a:r>
          </a:p>
        </p:txBody>
      </p:sp>
      <p:graphicFrame>
        <p:nvGraphicFramePr>
          <p:cNvPr id="4" name="Tabla 3">
            <a:extLst>
              <a:ext uri="{FF2B5EF4-FFF2-40B4-BE49-F238E27FC236}">
                <a16:creationId xmlns:a16="http://schemas.microsoft.com/office/drawing/2014/main" xmlns="" id="{8FC5F5C2-D3E4-6947-EFE6-6D811AA5D440}"/>
              </a:ext>
            </a:extLst>
          </p:cNvPr>
          <p:cNvGraphicFramePr>
            <a:graphicFrameLocks noGrp="1"/>
          </p:cNvGraphicFramePr>
          <p:nvPr>
            <p:extLst>
              <p:ext uri="{D42A27DB-BD31-4B8C-83A1-F6EECF244321}">
                <p14:modId xmlns:p14="http://schemas.microsoft.com/office/powerpoint/2010/main" val="1472780967"/>
              </p:ext>
            </p:extLst>
          </p:nvPr>
        </p:nvGraphicFramePr>
        <p:xfrm>
          <a:off x="1009936" y="1898039"/>
          <a:ext cx="9613902" cy="4959961"/>
        </p:xfrm>
        <a:graphic>
          <a:graphicData uri="http://schemas.openxmlformats.org/drawingml/2006/table">
            <a:tbl>
              <a:tblPr>
                <a:tableStyleId>{5C22544A-7EE6-4342-B048-85BDC9FD1C3A}</a:tableStyleId>
              </a:tblPr>
              <a:tblGrid>
                <a:gridCol w="3204634">
                  <a:extLst>
                    <a:ext uri="{9D8B030D-6E8A-4147-A177-3AD203B41FA5}">
                      <a16:colId xmlns:a16="http://schemas.microsoft.com/office/drawing/2014/main" xmlns="" val="2770867207"/>
                    </a:ext>
                  </a:extLst>
                </a:gridCol>
                <a:gridCol w="1667615">
                  <a:extLst>
                    <a:ext uri="{9D8B030D-6E8A-4147-A177-3AD203B41FA5}">
                      <a16:colId xmlns:a16="http://schemas.microsoft.com/office/drawing/2014/main" xmlns="" val="3575292426"/>
                    </a:ext>
                  </a:extLst>
                </a:gridCol>
                <a:gridCol w="1501254">
                  <a:extLst>
                    <a:ext uri="{9D8B030D-6E8A-4147-A177-3AD203B41FA5}">
                      <a16:colId xmlns:a16="http://schemas.microsoft.com/office/drawing/2014/main" xmlns="" val="2008882937"/>
                    </a:ext>
                  </a:extLst>
                </a:gridCol>
                <a:gridCol w="1514901">
                  <a:extLst>
                    <a:ext uri="{9D8B030D-6E8A-4147-A177-3AD203B41FA5}">
                      <a16:colId xmlns:a16="http://schemas.microsoft.com/office/drawing/2014/main" xmlns="" val="2669777079"/>
                    </a:ext>
                  </a:extLst>
                </a:gridCol>
                <a:gridCol w="1725498">
                  <a:extLst>
                    <a:ext uri="{9D8B030D-6E8A-4147-A177-3AD203B41FA5}">
                      <a16:colId xmlns:a16="http://schemas.microsoft.com/office/drawing/2014/main" xmlns="" val="2963031364"/>
                    </a:ext>
                  </a:extLst>
                </a:gridCol>
              </a:tblGrid>
              <a:tr h="606725">
                <a:tc gridSpan="4">
                  <a:txBody>
                    <a:bodyPr/>
                    <a:lstStyle/>
                    <a:p>
                      <a:pPr algn="ctr" rtl="0" fontAlgn="ctr"/>
                      <a:r>
                        <a:rPr lang="es-ES" sz="1600" b="1" u="none" strike="noStrike" dirty="0">
                          <a:effectLst/>
                          <a:latin typeface="+mj-lt"/>
                        </a:rPr>
                        <a:t>Peso porcentual de las glosas </a:t>
                      </a:r>
                      <a:endParaRPr lang="es-ES" sz="1600" b="1" i="0" u="none" strike="noStrike" dirty="0">
                        <a:solidFill>
                          <a:srgbClr val="000000"/>
                        </a:solidFill>
                        <a:effectLst/>
                        <a:latin typeface="+mj-lt"/>
                      </a:endParaRPr>
                    </a:p>
                  </a:txBody>
                  <a:tcPr marL="9525" marR="9525" marT="9525" marB="0" anchor="ctr"/>
                </a:tc>
                <a:tc hMerge="1">
                  <a:txBody>
                    <a:bodyPr/>
                    <a:lstStyle/>
                    <a:p>
                      <a:endParaRPr lang="es-CO"/>
                    </a:p>
                  </a:txBody>
                  <a:tcPr/>
                </a:tc>
                <a:tc hMerge="1">
                  <a:txBody>
                    <a:bodyPr/>
                    <a:lstStyle/>
                    <a:p>
                      <a:endParaRPr lang="es-ES"/>
                    </a:p>
                  </a:txBody>
                  <a:tcPr/>
                </a:tc>
                <a:tc hMerge="1">
                  <a:txBody>
                    <a:bodyPr/>
                    <a:lstStyle/>
                    <a:p>
                      <a:endParaRPr lang="es-ES"/>
                    </a:p>
                  </a:txBody>
                  <a:tcPr/>
                </a:tc>
                <a:tc rowSpan="2">
                  <a:txBody>
                    <a:bodyPr/>
                    <a:lstStyle/>
                    <a:p>
                      <a:pPr algn="ctr" rtl="0" fontAlgn="ctr"/>
                      <a:r>
                        <a:rPr lang="es-CO" sz="1600" b="1" u="none" strike="noStrike" dirty="0">
                          <a:effectLst/>
                          <a:latin typeface="+mj-lt"/>
                        </a:rPr>
                        <a:t>Total de glosas </a:t>
                      </a:r>
                      <a:endParaRPr lang="es-CO" sz="1600" b="1" i="0" u="none" strike="noStrike" dirty="0">
                        <a:solidFill>
                          <a:srgbClr val="000000"/>
                        </a:solidFill>
                        <a:effectLst/>
                        <a:latin typeface="+mj-lt"/>
                      </a:endParaRPr>
                    </a:p>
                    <a:p>
                      <a:pPr algn="ctr" rtl="0" fontAlgn="ctr"/>
                      <a:r>
                        <a:rPr lang="es-CO" sz="1600" u="none" strike="noStrike" dirty="0">
                          <a:effectLst/>
                          <a:latin typeface="+mj-lt"/>
                        </a:rPr>
                        <a:t> </a:t>
                      </a:r>
                      <a:endParaRPr lang="es-CO" sz="1600" b="1"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xmlns="" val="3380177252"/>
                  </a:ext>
                </a:extLst>
              </a:tr>
              <a:tr h="768046">
                <a:tc>
                  <a:txBody>
                    <a:bodyPr/>
                    <a:lstStyle/>
                    <a:p>
                      <a:pPr algn="ctr" rtl="0" fontAlgn="ctr"/>
                      <a:r>
                        <a:rPr lang="es-CO" sz="1600" b="1" u="none" strike="noStrike" dirty="0">
                          <a:effectLst/>
                          <a:latin typeface="+mj-lt"/>
                        </a:rPr>
                        <a:t>NIVEL DE OPERACIÓN</a:t>
                      </a:r>
                      <a:endParaRPr lang="es-CO" sz="1600" b="1" i="0" u="none" strike="noStrike" dirty="0">
                        <a:solidFill>
                          <a:srgbClr val="000000"/>
                        </a:solidFill>
                        <a:effectLst/>
                        <a:latin typeface="+mj-lt"/>
                      </a:endParaRPr>
                    </a:p>
                  </a:txBody>
                  <a:tcPr marL="9525" marR="9525" marT="9525" marB="0" anchor="ctr"/>
                </a:tc>
                <a:tc>
                  <a:txBody>
                    <a:bodyPr/>
                    <a:lstStyle/>
                    <a:p>
                      <a:pPr algn="ctr" rtl="0" fontAlgn="ctr"/>
                      <a:r>
                        <a:rPr lang="es-CO" sz="1600" b="1" i="0" u="none" strike="noStrike" dirty="0">
                          <a:solidFill>
                            <a:srgbClr val="000000"/>
                          </a:solidFill>
                          <a:effectLst/>
                          <a:latin typeface="+mj-lt"/>
                        </a:rPr>
                        <a:t>G9</a:t>
                      </a:r>
                    </a:p>
                  </a:txBody>
                  <a:tcPr marL="9525" marR="9525" marT="9525" marB="0" anchor="ctr"/>
                </a:tc>
                <a:tc>
                  <a:txBody>
                    <a:bodyPr/>
                    <a:lstStyle/>
                    <a:p>
                      <a:pPr algn="ctr" rtl="0" fontAlgn="ctr"/>
                      <a:r>
                        <a:rPr lang="es-CO" sz="1600" b="1" i="0" u="none" strike="noStrike" dirty="0">
                          <a:solidFill>
                            <a:srgbClr val="000000"/>
                          </a:solidFill>
                          <a:effectLst/>
                          <a:latin typeface="+mj-lt"/>
                        </a:rPr>
                        <a:t>G2</a:t>
                      </a:r>
                    </a:p>
                  </a:txBody>
                  <a:tcPr marL="9525" marR="9525" marT="9525" marB="0" anchor="ctr"/>
                </a:tc>
                <a:tc>
                  <a:txBody>
                    <a:bodyPr/>
                    <a:lstStyle/>
                    <a:p>
                      <a:pPr algn="ctr" rtl="0" fontAlgn="ctr"/>
                      <a:r>
                        <a:rPr lang="es-CO" sz="1600" b="1" i="0" u="none" strike="noStrike" dirty="0">
                          <a:solidFill>
                            <a:srgbClr val="000000"/>
                          </a:solidFill>
                          <a:effectLst/>
                          <a:latin typeface="+mj-lt"/>
                        </a:rPr>
                        <a:t>G12</a:t>
                      </a:r>
                    </a:p>
                  </a:txBody>
                  <a:tcPr marL="9525" marR="9525" marT="9525" marB="0" anchor="ctr"/>
                </a:tc>
                <a:tc vMerge="1">
                  <a:txBody>
                    <a:bodyPr/>
                    <a:lstStyle/>
                    <a:p>
                      <a:pPr algn="ctr" rtl="0" fontAlgn="ctr"/>
                      <a:endParaRPr lang="es-CO" sz="1200" b="1" i="0" u="none" strike="noStrike" dirty="0">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xmlns="" val="1222885274"/>
                  </a:ext>
                </a:extLst>
              </a:tr>
              <a:tr h="606725">
                <a:tc>
                  <a:txBody>
                    <a:bodyPr/>
                    <a:lstStyle/>
                    <a:p>
                      <a:pPr algn="ctr" rtl="0" fontAlgn="ctr"/>
                      <a:r>
                        <a:rPr lang="es-CO" sz="1600" u="none" strike="noStrike">
                          <a:effectLst/>
                          <a:latin typeface="+mj-lt"/>
                        </a:rPr>
                        <a:t>Subred </a:t>
                      </a:r>
                      <a:endParaRPr lang="es-CO" sz="1600" b="1" i="0" u="none" strike="noStrike">
                        <a:solidFill>
                          <a:srgbClr val="000000"/>
                        </a:solidFill>
                        <a:effectLst/>
                        <a:latin typeface="+mj-lt"/>
                      </a:endParaRPr>
                    </a:p>
                  </a:txBody>
                  <a:tcPr marL="9525" marR="9525" marT="9525" marB="0" anchor="ctr"/>
                </a:tc>
                <a:tc>
                  <a:txBody>
                    <a:bodyPr/>
                    <a:lstStyle/>
                    <a:p>
                      <a:pPr algn="ctr" fontAlgn="ctr"/>
                      <a:r>
                        <a:rPr lang="es-ES" sz="1600" b="0" i="0" u="none" strike="noStrike" dirty="0">
                          <a:solidFill>
                            <a:schemeClr val="tx1"/>
                          </a:solidFill>
                          <a:effectLst/>
                          <a:latin typeface="+mj-lt"/>
                        </a:rPr>
                        <a:t> $ 836.967</a:t>
                      </a:r>
                    </a:p>
                  </a:txBody>
                  <a:tcPr marL="7620" marR="7620" marT="7620" marB="0" anchor="ctr"/>
                </a:tc>
                <a:tc>
                  <a:txBody>
                    <a:bodyPr/>
                    <a:lstStyle/>
                    <a:p>
                      <a:pPr algn="ctr" rtl="0" fontAlgn="ctr"/>
                      <a:r>
                        <a:rPr lang="es-CO" sz="1600" b="0" i="0" u="none" strike="noStrike" dirty="0">
                          <a:solidFill>
                            <a:srgbClr val="000000"/>
                          </a:solidFill>
                          <a:effectLst/>
                          <a:latin typeface="+mj-lt"/>
                        </a:rPr>
                        <a:t>$ </a:t>
                      </a:r>
                      <a:r>
                        <a:rPr lang="es-CO" sz="1600" b="0" i="0" u="none" strike="noStrike" dirty="0" smtClean="0">
                          <a:solidFill>
                            <a:srgbClr val="000000"/>
                          </a:solidFill>
                          <a:effectLst/>
                          <a:latin typeface="+mj-lt"/>
                        </a:rPr>
                        <a:t>5.021.802</a:t>
                      </a:r>
                      <a:endParaRPr lang="es-CO" sz="1600" b="0" i="0" u="none" strike="noStrike" dirty="0">
                        <a:solidFill>
                          <a:srgbClr val="000000"/>
                        </a:solidFill>
                        <a:effectLst/>
                        <a:latin typeface="+mj-lt"/>
                      </a:endParaRPr>
                    </a:p>
                  </a:txBody>
                  <a:tcPr marL="9525" marR="9525" marT="9525" marB="0" anchor="ctr"/>
                </a:tc>
                <a:tc>
                  <a:txBody>
                    <a:bodyPr/>
                    <a:lstStyle/>
                    <a:p>
                      <a:pPr algn="ctr" rtl="0" fontAlgn="ctr"/>
                      <a:r>
                        <a:rPr lang="es-CO" sz="1600" b="0" i="0" u="none" strike="noStrike" dirty="0">
                          <a:solidFill>
                            <a:srgbClr val="000000"/>
                          </a:solidFill>
                          <a:effectLst/>
                          <a:latin typeface="+mj-lt"/>
                        </a:rPr>
                        <a:t>$ 836,967</a:t>
                      </a:r>
                    </a:p>
                  </a:txBody>
                  <a:tcPr marL="9525" marR="9525" marT="9525" marB="0" anchor="ctr"/>
                </a:tc>
                <a:tc>
                  <a:txBody>
                    <a:bodyPr/>
                    <a:lstStyle/>
                    <a:p>
                      <a:pPr algn="ctr" rtl="0" fontAlgn="ctr"/>
                      <a:r>
                        <a:rPr lang="es-CO" sz="1600" b="0" i="0" u="none" strike="noStrike" dirty="0">
                          <a:solidFill>
                            <a:srgbClr val="000000"/>
                          </a:solidFill>
                          <a:effectLst/>
                          <a:latin typeface="+mj-lt"/>
                        </a:rPr>
                        <a:t>5</a:t>
                      </a:r>
                    </a:p>
                  </a:txBody>
                  <a:tcPr marL="9525" marR="9525" marT="9525" marB="0" anchor="ctr"/>
                </a:tc>
                <a:extLst>
                  <a:ext uri="{0D108BD9-81ED-4DB2-BD59-A6C34878D82A}">
                    <a16:rowId xmlns:a16="http://schemas.microsoft.com/office/drawing/2014/main" xmlns="" val="3381953747"/>
                  </a:ext>
                </a:extLst>
              </a:tr>
              <a:tr h="606725">
                <a:tc>
                  <a:txBody>
                    <a:bodyPr/>
                    <a:lstStyle/>
                    <a:p>
                      <a:pPr algn="ctr" rtl="0" fontAlgn="ctr"/>
                      <a:r>
                        <a:rPr lang="es-CO" sz="1600" u="none" strike="noStrike" dirty="0">
                          <a:effectLst/>
                          <a:latin typeface="+mj-lt"/>
                        </a:rPr>
                        <a:t>Distrito </a:t>
                      </a:r>
                      <a:endParaRPr lang="es-CO" sz="1600" b="1" i="0" u="none" strike="noStrike" dirty="0">
                        <a:solidFill>
                          <a:srgbClr val="000000"/>
                        </a:solidFill>
                        <a:effectLst/>
                        <a:latin typeface="+mj-lt"/>
                      </a:endParaRPr>
                    </a:p>
                  </a:txBody>
                  <a:tcPr marL="9525" marR="9525" marT="9525" marB="0" anchor="ctr"/>
                </a:tc>
                <a:tc>
                  <a:txBody>
                    <a:bodyPr/>
                    <a:lstStyle/>
                    <a:p>
                      <a:pPr algn="ctr" rtl="0" fontAlgn="ctr"/>
                      <a:r>
                        <a:rPr lang="es-CO" sz="1600" b="0" i="0" u="none" strike="noStrike" dirty="0">
                          <a:solidFill>
                            <a:srgbClr val="000000"/>
                          </a:solidFill>
                          <a:effectLst/>
                          <a:latin typeface="+mj-lt"/>
                        </a:rPr>
                        <a:t>$ 0</a:t>
                      </a: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600" b="0" i="0" u="none" strike="noStrike" dirty="0">
                          <a:solidFill>
                            <a:srgbClr val="000000"/>
                          </a:solidFill>
                          <a:effectLst/>
                          <a:latin typeface="+mj-lt"/>
                        </a:rPr>
                        <a:t>$ 0</a:t>
                      </a:r>
                    </a:p>
                  </a:txBody>
                  <a:tcPr marL="9525" marR="9525" marT="9525" marB="0" anchor="ctr"/>
                </a:tc>
                <a:tc>
                  <a:txBody>
                    <a:bodyPr/>
                    <a:lstStyle/>
                    <a:p>
                      <a:pPr algn="ctr" rtl="0" fontAlgn="ctr"/>
                      <a:r>
                        <a:rPr lang="es-CO" sz="1600" b="0" i="0" u="none" strike="noStrike" dirty="0">
                          <a:solidFill>
                            <a:srgbClr val="000000"/>
                          </a:solidFill>
                          <a:effectLst/>
                          <a:latin typeface="+mj-lt"/>
                        </a:rPr>
                        <a:t>$ 0</a:t>
                      </a:r>
                    </a:p>
                  </a:txBody>
                  <a:tcPr marL="9525" marR="9525" marT="9525" marB="0" anchor="ctr"/>
                </a:tc>
                <a:tc>
                  <a:txBody>
                    <a:bodyPr/>
                    <a:lstStyle/>
                    <a:p>
                      <a:pPr algn="ctr" rtl="0" fontAlgn="ctr"/>
                      <a:r>
                        <a:rPr lang="es-CO" sz="1600" b="0" i="0" u="none" strike="noStrike" dirty="0">
                          <a:solidFill>
                            <a:srgbClr val="000000"/>
                          </a:solidFill>
                          <a:effectLst/>
                          <a:latin typeface="+mj-lt"/>
                        </a:rPr>
                        <a:t>0</a:t>
                      </a:r>
                    </a:p>
                  </a:txBody>
                  <a:tcPr marL="9525" marR="9525" marT="9525" marB="0" anchor="ctr"/>
                </a:tc>
                <a:extLst>
                  <a:ext uri="{0D108BD9-81ED-4DB2-BD59-A6C34878D82A}">
                    <a16:rowId xmlns:a16="http://schemas.microsoft.com/office/drawing/2014/main" xmlns="" val="1225152067"/>
                  </a:ext>
                </a:extLst>
              </a:tr>
              <a:tr h="1185870">
                <a:tc>
                  <a:txBody>
                    <a:bodyPr/>
                    <a:lstStyle/>
                    <a:p>
                      <a:pPr algn="ctr" rtl="0" fontAlgn="ctr"/>
                      <a:r>
                        <a:rPr lang="es-CO" sz="1600" u="none" strike="noStrike" dirty="0">
                          <a:effectLst/>
                          <a:latin typeface="+mj-lt"/>
                        </a:rPr>
                        <a:t>Total, de glosas por Criterios </a:t>
                      </a:r>
                      <a:endParaRPr lang="es-CO" sz="1600" b="1" i="0" u="none" strike="noStrike" dirty="0">
                        <a:solidFill>
                          <a:srgbClr val="000000"/>
                        </a:solidFill>
                        <a:effectLst/>
                        <a:latin typeface="+mj-lt"/>
                      </a:endParaRPr>
                    </a:p>
                  </a:txBody>
                  <a:tcPr marL="9525" marR="9525" marT="9525" marB="0" anchor="ctr"/>
                </a:tc>
                <a:tc>
                  <a:txBody>
                    <a:bodyPr/>
                    <a:lstStyle/>
                    <a:p>
                      <a:pPr algn="ctr" fontAlgn="ctr"/>
                      <a:r>
                        <a:rPr lang="es-ES" sz="1600" b="0" i="0" u="none" strike="noStrike" dirty="0">
                          <a:solidFill>
                            <a:schemeClr val="tx1"/>
                          </a:solidFill>
                          <a:effectLst/>
                          <a:latin typeface="+mj-lt"/>
                        </a:rPr>
                        <a:t> $ 836.967</a:t>
                      </a:r>
                    </a:p>
                  </a:txBody>
                  <a:tcPr marL="7620" marR="7620" marT="7620" marB="0" anchor="ctr"/>
                </a:tc>
                <a:tc>
                  <a:txBody>
                    <a:bodyPr/>
                    <a:lstStyle/>
                    <a:p>
                      <a:pPr algn="ctr" rtl="0" fontAlgn="ctr"/>
                      <a:r>
                        <a:rPr lang="es-CO" sz="1600" b="0" i="0" u="none" strike="noStrike" dirty="0">
                          <a:solidFill>
                            <a:srgbClr val="000000"/>
                          </a:solidFill>
                          <a:effectLst/>
                          <a:latin typeface="+mj-lt"/>
                        </a:rPr>
                        <a:t>$ 5,021,802</a:t>
                      </a:r>
                    </a:p>
                  </a:txBody>
                  <a:tcPr marL="9525" marR="9525" marT="9525" marB="0" anchor="ctr"/>
                </a:tc>
                <a:tc>
                  <a:txBody>
                    <a:bodyPr/>
                    <a:lstStyle/>
                    <a:p>
                      <a:pPr algn="ctr" rtl="0" fontAlgn="ctr"/>
                      <a:r>
                        <a:rPr lang="es-CO" sz="1600" b="0" i="0" u="none" strike="noStrike" dirty="0">
                          <a:solidFill>
                            <a:srgbClr val="000000"/>
                          </a:solidFill>
                          <a:effectLst/>
                          <a:latin typeface="+mj-lt"/>
                        </a:rPr>
                        <a:t>$ 836,967</a:t>
                      </a:r>
                    </a:p>
                  </a:txBody>
                  <a:tcPr marL="9525" marR="9525" marT="9525" marB="0" anchor="ctr"/>
                </a:tc>
                <a:tc>
                  <a:txBody>
                    <a:bodyPr/>
                    <a:lstStyle/>
                    <a:p>
                      <a:pPr algn="ctr" fontAlgn="ctr"/>
                      <a:r>
                        <a:rPr lang="es-CO" sz="1600" b="0" i="0" u="none" strike="noStrike" dirty="0">
                          <a:solidFill>
                            <a:srgbClr val="000000"/>
                          </a:solidFill>
                          <a:effectLst/>
                          <a:latin typeface="+mj-lt"/>
                        </a:rPr>
                        <a:t>5</a:t>
                      </a:r>
                    </a:p>
                  </a:txBody>
                  <a:tcPr marL="9525" marR="9525" marT="9525" marB="0" anchor="ctr"/>
                </a:tc>
                <a:extLst>
                  <a:ext uri="{0D108BD9-81ED-4DB2-BD59-A6C34878D82A}">
                    <a16:rowId xmlns:a16="http://schemas.microsoft.com/office/drawing/2014/main" xmlns="" val="2253975359"/>
                  </a:ext>
                </a:extLst>
              </a:tr>
              <a:tr h="1185870">
                <a:tc>
                  <a:txBody>
                    <a:bodyPr/>
                    <a:lstStyle/>
                    <a:p>
                      <a:pPr algn="ctr" rtl="0" fontAlgn="ctr"/>
                      <a:r>
                        <a:rPr lang="es-ES" sz="1600" b="1" u="none" strike="noStrike" dirty="0">
                          <a:effectLst/>
                          <a:latin typeface="+mj-lt"/>
                        </a:rPr>
                        <a:t>Peso Porcentual de las glosas </a:t>
                      </a:r>
                      <a:endParaRPr lang="es-ES" sz="1600" b="1" i="0" u="none" strike="noStrike" dirty="0">
                        <a:solidFill>
                          <a:srgbClr val="000000"/>
                        </a:solidFill>
                        <a:effectLst/>
                        <a:latin typeface="+mj-lt"/>
                      </a:endParaRPr>
                    </a:p>
                  </a:txBody>
                  <a:tcPr marL="9525" marR="9525" marT="9525" marB="0" anchor="ctr"/>
                </a:tc>
                <a:tc>
                  <a:txBody>
                    <a:bodyPr/>
                    <a:lstStyle/>
                    <a:p>
                      <a:pPr algn="ctr" rtl="0" fontAlgn="ctr"/>
                      <a:r>
                        <a:rPr lang="es-CO" sz="1600" b="1" i="0" u="none" strike="noStrike" dirty="0">
                          <a:solidFill>
                            <a:srgbClr val="000000"/>
                          </a:solidFill>
                          <a:effectLst/>
                          <a:latin typeface="+mj-lt"/>
                        </a:rPr>
                        <a:t>33%</a:t>
                      </a: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1" i="0" u="none" strike="noStrike" kern="0" cap="none" spc="0" normalizeH="0" baseline="0" noProof="0" dirty="0">
                          <a:ln>
                            <a:noFill/>
                          </a:ln>
                          <a:solidFill>
                            <a:srgbClr val="000000"/>
                          </a:solidFill>
                          <a:effectLst/>
                          <a:uLnTx/>
                          <a:uFillTx/>
                          <a:latin typeface="+mj-lt"/>
                          <a:ea typeface="+mn-ea"/>
                          <a:cs typeface="+mn-cs"/>
                          <a:sym typeface="Arial"/>
                        </a:rPr>
                        <a:t>34%</a:t>
                      </a: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1" i="0" u="none" strike="noStrike" kern="0" cap="none" spc="0" normalizeH="0" baseline="0" noProof="0" dirty="0">
                          <a:ln>
                            <a:noFill/>
                          </a:ln>
                          <a:solidFill>
                            <a:srgbClr val="000000"/>
                          </a:solidFill>
                          <a:effectLst/>
                          <a:uLnTx/>
                          <a:uFillTx/>
                          <a:latin typeface="+mj-lt"/>
                          <a:ea typeface="+mn-ea"/>
                          <a:cs typeface="+mn-cs"/>
                          <a:sym typeface="Arial"/>
                        </a:rPr>
                        <a:t>33%</a:t>
                      </a:r>
                    </a:p>
                  </a:txBody>
                  <a:tcPr marL="9525" marR="9525" marT="9525" marB="0" anchor="ctr"/>
                </a:tc>
                <a:tc>
                  <a:txBody>
                    <a:bodyPr/>
                    <a:lstStyle/>
                    <a:p>
                      <a:pPr algn="ctr" rtl="0" fontAlgn="ctr"/>
                      <a:r>
                        <a:rPr lang="es-CO" sz="1600" b="1" i="0" u="none" strike="noStrike" dirty="0">
                          <a:solidFill>
                            <a:srgbClr val="000000"/>
                          </a:solidFill>
                          <a:effectLst/>
                          <a:latin typeface="+mj-lt"/>
                        </a:rPr>
                        <a:t>100%</a:t>
                      </a:r>
                    </a:p>
                  </a:txBody>
                  <a:tcPr marL="9525" marR="9525" marT="9525" marB="0" anchor="ctr"/>
                </a:tc>
                <a:extLst>
                  <a:ext uri="{0D108BD9-81ED-4DB2-BD59-A6C34878D82A}">
                    <a16:rowId xmlns:a16="http://schemas.microsoft.com/office/drawing/2014/main" xmlns="" val="4287654011"/>
                  </a:ext>
                </a:extLst>
              </a:tr>
            </a:tbl>
          </a:graphicData>
        </a:graphic>
      </p:graphicFrame>
    </p:spTree>
    <p:extLst>
      <p:ext uri="{BB962C8B-B14F-4D97-AF65-F5344CB8AC3E}">
        <p14:creationId xmlns:p14="http://schemas.microsoft.com/office/powerpoint/2010/main" val="39473365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alphaModFix/>
          </a:blip>
          <a:stretch>
            <a:fillRect/>
          </a:stretch>
        </p:blipFill>
        <p:spPr>
          <a:xfrm>
            <a:off x="0" y="-52"/>
            <a:ext cx="12192000" cy="8125975"/>
          </a:xfrm>
          <a:prstGeom prst="rect">
            <a:avLst/>
          </a:prstGeom>
          <a:noFill/>
          <a:ln>
            <a:noFill/>
          </a:ln>
        </p:spPr>
      </p:pic>
      <p:sp>
        <p:nvSpPr>
          <p:cNvPr id="140" name="Google Shape;140;p18"/>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143" name="Google Shape;143;p18"/>
          <p:cNvSpPr txBox="1"/>
          <p:nvPr/>
        </p:nvSpPr>
        <p:spPr>
          <a:xfrm>
            <a:off x="1804477" y="697166"/>
            <a:ext cx="8583045" cy="738633"/>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3600" b="1" dirty="0">
                <a:solidFill>
                  <a:srgbClr val="285B6A"/>
                </a:solidFill>
                <a:latin typeface="Oswald" panose="00000500000000000000" pitchFamily="2" charset="0"/>
                <a:ea typeface="Oswald"/>
                <a:cs typeface="Oswald"/>
                <a:sym typeface="Oswald"/>
              </a:rPr>
              <a:t>ASPECTOS RELEVANTES  </a:t>
            </a:r>
            <a:endParaRPr sz="3600" b="1" dirty="0">
              <a:solidFill>
                <a:srgbClr val="285B6A"/>
              </a:solidFill>
              <a:latin typeface="Oswald" panose="00000500000000000000" pitchFamily="2" charset="0"/>
              <a:ea typeface="Oswald"/>
              <a:cs typeface="Oswald"/>
              <a:sym typeface="Oswald"/>
            </a:endParaRPr>
          </a:p>
        </p:txBody>
      </p:sp>
      <p:sp>
        <p:nvSpPr>
          <p:cNvPr id="144" name="Google Shape;144;p18"/>
          <p:cNvSpPr txBox="1"/>
          <p:nvPr/>
        </p:nvSpPr>
        <p:spPr>
          <a:xfrm>
            <a:off x="877455" y="2109447"/>
            <a:ext cx="10719105" cy="4446540"/>
          </a:xfrm>
          <a:prstGeom prst="rect">
            <a:avLst/>
          </a:prstGeom>
          <a:noFill/>
          <a:ln>
            <a:noFill/>
          </a:ln>
        </p:spPr>
        <p:txBody>
          <a:bodyPr spcFirstLastPara="1" wrap="square" lIns="91425" tIns="91425" rIns="91425" bIns="91425" anchor="t" anchorCtr="0">
            <a:noAutofit/>
          </a:bodyPr>
          <a:lstStyle/>
          <a:p>
            <a:pPr marL="285750" indent="-285750" algn="just">
              <a:lnSpc>
                <a:spcPct val="150000"/>
              </a:lnSpc>
              <a:buFont typeface="Arial" panose="020B0604020202020204" pitchFamily="34" charset="0"/>
              <a:buChar char="•"/>
            </a:pPr>
            <a:r>
              <a:rPr lang="es-CO" sz="2000" dirty="0">
                <a:solidFill>
                  <a:schemeClr val="tx1"/>
                </a:solidFill>
                <a:latin typeface="Arial" panose="020B0604020202020204" pitchFamily="34" charset="0"/>
                <a:ea typeface="Lexend Deca Medium"/>
                <a:cs typeface="Arial" panose="020B0604020202020204" pitchFamily="34" charset="0"/>
              </a:rPr>
              <a:t>Los soportes fueron presentados con pertinencia y de acuerdo a lo orientado por los lineamientos.</a:t>
            </a:r>
          </a:p>
          <a:p>
            <a:pPr marL="285750" indent="-285750" algn="just">
              <a:lnSpc>
                <a:spcPct val="150000"/>
              </a:lnSpc>
              <a:buFont typeface="Arial" panose="020B0604020202020204" pitchFamily="34" charset="0"/>
              <a:buChar char="•"/>
            </a:pPr>
            <a:r>
              <a:rPr lang="es-CO" sz="2000" dirty="0">
                <a:solidFill>
                  <a:schemeClr val="tx1"/>
                </a:solidFill>
                <a:latin typeface="Arial" panose="020B0604020202020204" pitchFamily="34" charset="0"/>
                <a:ea typeface="Lexend Deca Medium"/>
                <a:cs typeface="Arial" panose="020B0604020202020204" pitchFamily="34" charset="0"/>
                <a:sym typeface="Lexend Deca"/>
              </a:rPr>
              <a:t>Se evidencia un equipo de trabajo consolidado y fortalecido para cada proceso desarrollado dentro del entorno.</a:t>
            </a:r>
          </a:p>
          <a:p>
            <a:pPr marL="285750" indent="-285750" algn="just">
              <a:lnSpc>
                <a:spcPct val="150000"/>
              </a:lnSpc>
              <a:buFont typeface="Arial" panose="020B0604020202020204" pitchFamily="34" charset="0"/>
              <a:buChar char="•"/>
            </a:pPr>
            <a:r>
              <a:rPr lang="es-ES" sz="2000" dirty="0">
                <a:solidFill>
                  <a:schemeClr val="tx1"/>
                </a:solidFill>
                <a:latin typeface="Arial" panose="020B0604020202020204" pitchFamily="34" charset="0"/>
                <a:cs typeface="Arial" panose="020B0604020202020204" pitchFamily="34" charset="0"/>
                <a:sym typeface="Lexend Deca"/>
              </a:rPr>
              <a:t>Frente a las caracterizaciones de NNA lo que se hizo por parte de los profesionales universitarios, no da cuentas de una asesoría, pero se facturo como tal. Se presento dificultad en la presentación de los soportes, esto se presto para confusión durante la ejecución.</a:t>
            </a:r>
          </a:p>
          <a:p>
            <a:pPr marL="285750" indent="-285750" algn="just">
              <a:lnSpc>
                <a:spcPct val="150000"/>
              </a:lnSpc>
              <a:buFont typeface="Arial" panose="020B0604020202020204" pitchFamily="34" charset="0"/>
              <a:buChar char="•"/>
            </a:pPr>
            <a:endParaRPr sz="2000" dirty="0">
              <a:solidFill>
                <a:schemeClr val="tx1"/>
              </a:solidFill>
              <a:latin typeface="Lexend Deca Medium"/>
              <a:ea typeface="Lexend Deca Medium"/>
              <a:cs typeface="Lexend Deca Medium"/>
              <a:sym typeface="Lexend Deca"/>
            </a:endParaRPr>
          </a:p>
        </p:txBody>
      </p:sp>
      <p:pic>
        <p:nvPicPr>
          <p:cNvPr id="2" name="Imagen 1">
            <a:extLst>
              <a:ext uri="{FF2B5EF4-FFF2-40B4-BE49-F238E27FC236}">
                <a16:creationId xmlns:a16="http://schemas.microsoft.com/office/drawing/2014/main" xmlns="" id="{148A45FF-9A5B-7AEE-2700-3637C779C1E6}"/>
              </a:ext>
            </a:extLst>
          </p:cNvPr>
          <p:cNvPicPr>
            <a:picLocks noChangeAspect="1"/>
          </p:cNvPicPr>
          <p:nvPr/>
        </p:nvPicPr>
        <p:blipFill>
          <a:blip r:embed="rId4"/>
          <a:stretch>
            <a:fillRect/>
          </a:stretch>
        </p:blipFill>
        <p:spPr>
          <a:xfrm>
            <a:off x="11070205" y="6530567"/>
            <a:ext cx="1052711" cy="242571"/>
          </a:xfrm>
          <a:prstGeom prst="rect">
            <a:avLst/>
          </a:prstGeom>
        </p:spPr>
      </p:pic>
    </p:spTree>
    <p:extLst>
      <p:ext uri="{BB962C8B-B14F-4D97-AF65-F5344CB8AC3E}">
        <p14:creationId xmlns:p14="http://schemas.microsoft.com/office/powerpoint/2010/main" val="27985680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xmlns="" id="{E41A3344-969A-8A41-D1D3-E9384F8E57ED}"/>
            </a:ext>
          </a:extLst>
        </p:cNvPr>
        <p:cNvGrpSpPr/>
        <p:nvPr/>
      </p:nvGrpSpPr>
      <p:grpSpPr>
        <a:xfrm>
          <a:off x="0" y="0"/>
          <a:ext cx="0" cy="0"/>
          <a:chOff x="0" y="0"/>
          <a:chExt cx="0" cy="0"/>
        </a:xfrm>
      </p:grpSpPr>
      <p:sp>
        <p:nvSpPr>
          <p:cNvPr id="84" name="Google Shape;84;p13">
            <a:extLst>
              <a:ext uri="{FF2B5EF4-FFF2-40B4-BE49-F238E27FC236}">
                <a16:creationId xmlns:a16="http://schemas.microsoft.com/office/drawing/2014/main" xmlns="" id="{93F30A9A-1E43-48F7-2483-015D3273FD12}"/>
              </a:ext>
            </a:extLst>
          </p:cNvPr>
          <p:cNvSpPr/>
          <p:nvPr/>
        </p:nvSpPr>
        <p:spPr>
          <a:xfrm>
            <a:off x="0" y="-55"/>
            <a:ext cx="12206700" cy="6857700"/>
          </a:xfrm>
          <a:prstGeom prst="rect">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solidFill>
                <a:schemeClr val="lt1"/>
              </a:solidFill>
              <a:latin typeface="Calibri"/>
              <a:ea typeface="Calibri"/>
              <a:cs typeface="Calibri"/>
              <a:sym typeface="Calibri"/>
            </a:endParaRPr>
          </a:p>
        </p:txBody>
      </p:sp>
      <p:sp>
        <p:nvSpPr>
          <p:cNvPr id="85" name="Google Shape;85;p13">
            <a:extLst>
              <a:ext uri="{FF2B5EF4-FFF2-40B4-BE49-F238E27FC236}">
                <a16:creationId xmlns:a16="http://schemas.microsoft.com/office/drawing/2014/main" xmlns="" id="{B7D4A043-6FAE-3481-3834-AA3E1CB0A423}"/>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6" name="Google Shape;86;p13">
            <a:extLst>
              <a:ext uri="{FF2B5EF4-FFF2-40B4-BE49-F238E27FC236}">
                <a16:creationId xmlns:a16="http://schemas.microsoft.com/office/drawing/2014/main" xmlns="" id="{E31274C4-2474-D03F-1E03-333441D9299E}"/>
              </a:ext>
            </a:extLst>
          </p:cNvPr>
          <p:cNvSpPr/>
          <p:nvPr/>
        </p:nvSpPr>
        <p:spPr>
          <a:xfrm rot="10800000">
            <a:off x="10943664" y="-52"/>
            <a:ext cx="1245319" cy="2532249"/>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89" name="Google Shape;89;p13">
            <a:extLst>
              <a:ext uri="{FF2B5EF4-FFF2-40B4-BE49-F238E27FC236}">
                <a16:creationId xmlns:a16="http://schemas.microsoft.com/office/drawing/2014/main" xmlns="" id="{A7C18A80-D607-B510-3AAB-CC3681A45D66}"/>
              </a:ext>
            </a:extLst>
          </p:cNvPr>
          <p:cNvSpPr/>
          <p:nvPr/>
        </p:nvSpPr>
        <p:spPr>
          <a:xfrm flipH="1">
            <a:off x="0" y="239645"/>
            <a:ext cx="3074100" cy="6378300"/>
          </a:xfrm>
          <a:prstGeom prst="parallelogram">
            <a:avLst>
              <a:gd name="adj" fmla="val 71939"/>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90" name="Google Shape;90;p13">
            <a:extLst>
              <a:ext uri="{FF2B5EF4-FFF2-40B4-BE49-F238E27FC236}">
                <a16:creationId xmlns:a16="http://schemas.microsoft.com/office/drawing/2014/main" xmlns="" id="{B2BED4DC-909F-19FD-9F93-215840439497}"/>
              </a:ext>
            </a:extLst>
          </p:cNvPr>
          <p:cNvSpPr txBox="1"/>
          <p:nvPr/>
        </p:nvSpPr>
        <p:spPr>
          <a:xfrm>
            <a:off x="2250388" y="2394410"/>
            <a:ext cx="7705923" cy="3137271"/>
          </a:xfrm>
          <a:prstGeom prst="rect">
            <a:avLst/>
          </a:prstGeom>
          <a:noFill/>
          <a:ln>
            <a:noFill/>
          </a:ln>
        </p:spPr>
        <p:txBody>
          <a:bodyPr spcFirstLastPara="1" wrap="square" lIns="91425" tIns="91425" rIns="91425" bIns="91425" anchor="t" anchorCtr="0">
            <a:noAutofit/>
          </a:bodyPr>
          <a:lstStyle/>
          <a:p>
            <a:pPr lvl="0" algn="ctr" rtl="0">
              <a:spcBef>
                <a:spcPts val="0"/>
              </a:spcBef>
              <a:spcAft>
                <a:spcPts val="0"/>
              </a:spcAft>
            </a:pPr>
            <a:r>
              <a:rPr lang="es-CO" sz="4000" b="1" dirty="0">
                <a:solidFill>
                  <a:schemeClr val="bg1"/>
                </a:solidFill>
                <a:latin typeface="Lexend Deca Medium"/>
                <a:ea typeface="Lexend Deca Medium"/>
                <a:cs typeface="Lexend Deca Medium"/>
                <a:sym typeface="Lexend Deca"/>
              </a:rPr>
              <a:t>SUBRED INTEGRADA DE SERVICIOS DE SALUD NORTE</a:t>
            </a:r>
            <a:endParaRPr sz="4000" b="1" dirty="0">
              <a:solidFill>
                <a:schemeClr val="bg1"/>
              </a:solidFill>
              <a:latin typeface="Lexend Deca Medium"/>
              <a:ea typeface="Lexend Deca Medium"/>
              <a:cs typeface="Lexend Deca Medium"/>
              <a:sym typeface="Lexend Deca"/>
            </a:endParaRPr>
          </a:p>
        </p:txBody>
      </p:sp>
      <p:pic>
        <p:nvPicPr>
          <p:cNvPr id="4" name="Imagen 3">
            <a:extLst>
              <a:ext uri="{FF2B5EF4-FFF2-40B4-BE49-F238E27FC236}">
                <a16:creationId xmlns:a16="http://schemas.microsoft.com/office/drawing/2014/main" xmlns="" id="{C947C7C2-8578-094B-A4D5-B1A50E6508DB}"/>
              </a:ext>
            </a:extLst>
          </p:cNvPr>
          <p:cNvPicPr>
            <a:picLocks noChangeAspect="1"/>
          </p:cNvPicPr>
          <p:nvPr/>
        </p:nvPicPr>
        <p:blipFill>
          <a:blip r:embed="rId3"/>
          <a:stretch>
            <a:fillRect/>
          </a:stretch>
        </p:blipFill>
        <p:spPr>
          <a:xfrm>
            <a:off x="4276970" y="5438253"/>
            <a:ext cx="3638060" cy="838300"/>
          </a:xfrm>
          <a:prstGeom prst="rect">
            <a:avLst/>
          </a:prstGeom>
        </p:spPr>
      </p:pic>
      <p:pic>
        <p:nvPicPr>
          <p:cNvPr id="2" name="Imagen 1">
            <a:extLst>
              <a:ext uri="{FF2B5EF4-FFF2-40B4-BE49-F238E27FC236}">
                <a16:creationId xmlns:a16="http://schemas.microsoft.com/office/drawing/2014/main" xmlns="" id="{DF7E0CF2-7B46-1DEC-D3BA-2E9B4BA33364}"/>
              </a:ext>
            </a:extLst>
          </p:cNvPr>
          <p:cNvPicPr>
            <a:picLocks noChangeAspect="1"/>
          </p:cNvPicPr>
          <p:nvPr/>
        </p:nvPicPr>
        <p:blipFill>
          <a:blip r:embed="rId4"/>
          <a:stretch>
            <a:fillRect/>
          </a:stretch>
        </p:blipFill>
        <p:spPr>
          <a:xfrm>
            <a:off x="2227223" y="-647910"/>
            <a:ext cx="2306992" cy="576748"/>
          </a:xfrm>
          <a:prstGeom prst="rect">
            <a:avLst/>
          </a:prstGeom>
        </p:spPr>
      </p:pic>
    </p:spTree>
    <p:extLst>
      <p:ext uri="{BB962C8B-B14F-4D97-AF65-F5344CB8AC3E}">
        <p14:creationId xmlns:p14="http://schemas.microsoft.com/office/powerpoint/2010/main" val="825342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15"/>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pic>
        <p:nvPicPr>
          <p:cNvPr id="2" name="Imagen 1">
            <a:extLst>
              <a:ext uri="{FF2B5EF4-FFF2-40B4-BE49-F238E27FC236}">
                <a16:creationId xmlns:a16="http://schemas.microsoft.com/office/drawing/2014/main" xmlns="" id="{BABDF96C-D223-8BDE-F5A2-0634B6CC9E8E}"/>
              </a:ext>
            </a:extLst>
          </p:cNvPr>
          <p:cNvPicPr>
            <a:picLocks noChangeAspect="1"/>
          </p:cNvPicPr>
          <p:nvPr/>
        </p:nvPicPr>
        <p:blipFill>
          <a:blip r:embed="rId4"/>
          <a:stretch>
            <a:fillRect/>
          </a:stretch>
        </p:blipFill>
        <p:spPr>
          <a:xfrm>
            <a:off x="11070205" y="6530567"/>
            <a:ext cx="1052711" cy="242571"/>
          </a:xfrm>
          <a:prstGeom prst="rect">
            <a:avLst/>
          </a:prstGeom>
        </p:spPr>
      </p:pic>
      <p:sp>
        <p:nvSpPr>
          <p:cNvPr id="3" name="Google Shape;110;p15">
            <a:extLst>
              <a:ext uri="{FF2B5EF4-FFF2-40B4-BE49-F238E27FC236}">
                <a16:creationId xmlns:a16="http://schemas.microsoft.com/office/drawing/2014/main" xmlns="" id="{367E4910-73A0-9129-9F80-72472C8A5830}"/>
              </a:ext>
            </a:extLst>
          </p:cNvPr>
          <p:cNvSpPr txBox="1"/>
          <p:nvPr/>
        </p:nvSpPr>
        <p:spPr>
          <a:xfrm>
            <a:off x="820225" y="155935"/>
            <a:ext cx="9797518"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sz="3200" b="1" dirty="0">
                <a:solidFill>
                  <a:srgbClr val="285B6A"/>
                </a:solidFill>
                <a:latin typeface="Oswald"/>
                <a:ea typeface="Oswald"/>
                <a:cs typeface="Oswald"/>
                <a:sym typeface="Oswald"/>
              </a:rPr>
              <a:t>HALLAZGOS SEGUIMIENTO RETROSPECTIVO</a:t>
            </a:r>
          </a:p>
        </p:txBody>
      </p:sp>
      <p:graphicFrame>
        <p:nvGraphicFramePr>
          <p:cNvPr id="5" name="Tabla 4">
            <a:extLst>
              <a:ext uri="{FF2B5EF4-FFF2-40B4-BE49-F238E27FC236}">
                <a16:creationId xmlns:a16="http://schemas.microsoft.com/office/drawing/2014/main" xmlns="" id="{40DFE9DC-66E8-64CB-BF32-EA38F53B7181}"/>
              </a:ext>
            </a:extLst>
          </p:cNvPr>
          <p:cNvGraphicFramePr>
            <a:graphicFrameLocks noGrp="1"/>
          </p:cNvGraphicFramePr>
          <p:nvPr>
            <p:extLst>
              <p:ext uri="{D42A27DB-BD31-4B8C-83A1-F6EECF244321}">
                <p14:modId xmlns:p14="http://schemas.microsoft.com/office/powerpoint/2010/main" val="1112113952"/>
              </p:ext>
            </p:extLst>
          </p:nvPr>
        </p:nvGraphicFramePr>
        <p:xfrm>
          <a:off x="579129" y="912124"/>
          <a:ext cx="10645158" cy="5861014"/>
        </p:xfrm>
        <a:graphic>
          <a:graphicData uri="http://schemas.openxmlformats.org/drawingml/2006/table">
            <a:tbl>
              <a:tblPr>
                <a:tableStyleId>{5C22544A-7EE6-4342-B048-85BDC9FD1C3A}</a:tableStyleId>
              </a:tblPr>
              <a:tblGrid>
                <a:gridCol w="1849342">
                  <a:extLst>
                    <a:ext uri="{9D8B030D-6E8A-4147-A177-3AD203B41FA5}">
                      <a16:colId xmlns:a16="http://schemas.microsoft.com/office/drawing/2014/main" xmlns="" val="676242261"/>
                    </a:ext>
                  </a:extLst>
                </a:gridCol>
                <a:gridCol w="5690961">
                  <a:extLst>
                    <a:ext uri="{9D8B030D-6E8A-4147-A177-3AD203B41FA5}">
                      <a16:colId xmlns:a16="http://schemas.microsoft.com/office/drawing/2014/main" xmlns="" val="2572856593"/>
                    </a:ext>
                  </a:extLst>
                </a:gridCol>
                <a:gridCol w="1617654">
                  <a:extLst>
                    <a:ext uri="{9D8B030D-6E8A-4147-A177-3AD203B41FA5}">
                      <a16:colId xmlns:a16="http://schemas.microsoft.com/office/drawing/2014/main" xmlns="" val="1577692913"/>
                    </a:ext>
                  </a:extLst>
                </a:gridCol>
                <a:gridCol w="1487201">
                  <a:extLst>
                    <a:ext uri="{9D8B030D-6E8A-4147-A177-3AD203B41FA5}">
                      <a16:colId xmlns:a16="http://schemas.microsoft.com/office/drawing/2014/main" xmlns="" val="2844688413"/>
                    </a:ext>
                  </a:extLst>
                </a:gridCol>
              </a:tblGrid>
              <a:tr h="407347">
                <a:tc>
                  <a:txBody>
                    <a:bodyPr/>
                    <a:lstStyle/>
                    <a:p>
                      <a:pPr algn="ctr" rtl="0" fontAlgn="b"/>
                      <a:r>
                        <a:rPr lang="es-CO" sz="1800" b="1" u="none" strike="noStrike" dirty="0">
                          <a:effectLst/>
                          <a:latin typeface="Arial" panose="020B0604020202020204" pitchFamily="34" charset="0"/>
                          <a:cs typeface="Arial" panose="020B0604020202020204" pitchFamily="34" charset="0"/>
                        </a:rPr>
                        <a:t>INTERVENCIÓN /PRODUCTO </a:t>
                      </a:r>
                      <a:endParaRPr lang="es-CO" sz="1800" b="1"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b"/>
                </a:tc>
                <a:tc>
                  <a:txBody>
                    <a:bodyPr/>
                    <a:lstStyle/>
                    <a:p>
                      <a:pPr algn="ctr" rtl="0" fontAlgn="b"/>
                      <a:r>
                        <a:rPr lang="es-CO" sz="1800" b="1" u="none" strike="noStrike" dirty="0">
                          <a:effectLst/>
                          <a:latin typeface="Arial" panose="020B0604020202020204" pitchFamily="34" charset="0"/>
                          <a:cs typeface="Arial" panose="020B0604020202020204" pitchFamily="34" charset="0"/>
                        </a:rPr>
                        <a:t>HALLAZGO </a:t>
                      </a:r>
                      <a:endParaRPr lang="es-CO" sz="1800" b="1"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b"/>
                </a:tc>
                <a:tc>
                  <a:txBody>
                    <a:bodyPr/>
                    <a:lstStyle/>
                    <a:p>
                      <a:pPr algn="ctr" rtl="0" fontAlgn="b"/>
                      <a:r>
                        <a:rPr lang="es-CO" sz="1800" b="1" u="none" strike="noStrike" dirty="0">
                          <a:effectLst/>
                          <a:latin typeface="Arial" panose="020B0604020202020204" pitchFamily="34" charset="0"/>
                          <a:cs typeface="Arial" panose="020B0604020202020204" pitchFamily="34" charset="0"/>
                        </a:rPr>
                        <a:t>LOCALIDAD </a:t>
                      </a:r>
                      <a:endParaRPr lang="es-CO" sz="1800" b="1"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b"/>
                </a:tc>
                <a:tc>
                  <a:txBody>
                    <a:bodyPr/>
                    <a:lstStyle/>
                    <a:p>
                      <a:pPr algn="ctr" rtl="0" fontAlgn="b"/>
                      <a:r>
                        <a:rPr lang="es-CO" sz="1800" b="1" u="none" strike="noStrike" dirty="0">
                          <a:effectLst/>
                          <a:latin typeface="Arial" panose="020B0604020202020204" pitchFamily="34" charset="0"/>
                          <a:cs typeface="Arial" panose="020B0604020202020204" pitchFamily="34" charset="0"/>
                        </a:rPr>
                        <a:t>GLOSA</a:t>
                      </a:r>
                      <a:endParaRPr lang="es-CO" sz="1800" b="1"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b"/>
                </a:tc>
                <a:extLst>
                  <a:ext uri="{0D108BD9-81ED-4DB2-BD59-A6C34878D82A}">
                    <a16:rowId xmlns:a16="http://schemas.microsoft.com/office/drawing/2014/main" xmlns="" val="3308173529"/>
                  </a:ext>
                </a:extLst>
              </a:tr>
              <a:tr h="1353859">
                <a:tc rowSpan="2">
                  <a:txBody>
                    <a:bodyPr/>
                    <a:lstStyle/>
                    <a:p>
                      <a:pPr algn="just" fontAlgn="ctr"/>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51 - Ejecución estratégica y táctica del entorno cuidador Laboral</a:t>
                      </a:r>
                      <a:endParaRPr lang="es-CO" sz="18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Septiembre 2024</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Se evidenció en el mes de septiembre de 2024 se identificaron hallazgos en base de talento humano de la profesional 2, Diana Marcela Maldonado se le reporto en base de talento humano 264 horas más de las realmente ejecutadas (232 horas).</a:t>
                      </a:r>
                      <a:endParaRPr lang="es-ES" sz="1800" b="0" i="0" u="none" strike="noStrike" cap="none" dirty="0">
                        <a:solidFill>
                          <a:schemeClr val="dk1"/>
                        </a:solidFill>
                        <a:effectLst/>
                        <a:latin typeface="Arial" panose="020B0604020202020204" pitchFamily="34" charset="0"/>
                        <a:ea typeface="+mn-ea"/>
                        <a:cs typeface="Arial" panose="020B0604020202020204" pitchFamily="34" charset="0"/>
                        <a:sym typeface="Arial"/>
                      </a:endParaRPr>
                    </a:p>
                  </a:txBody>
                  <a:tcPr marL="0" marR="0" marT="0"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800" b="0" i="0" u="none" strike="noStrike" cap="none" noProof="0" dirty="0">
                          <a:solidFill>
                            <a:schemeClr val="dk1"/>
                          </a:solidFill>
                          <a:effectLst/>
                          <a:latin typeface="Arial" panose="020B0604020202020204" pitchFamily="34" charset="0"/>
                          <a:ea typeface="+mn-ea"/>
                          <a:cs typeface="Arial" panose="020B0604020202020204" pitchFamily="34" charset="0"/>
                          <a:sym typeface="Arial"/>
                        </a:rPr>
                        <a:t>Subred </a:t>
                      </a:r>
                    </a:p>
                  </a:txBody>
                  <a:tcPr marL="6828" marR="6828" marT="6828" marB="0" anchor="ctr"/>
                </a:tc>
                <a:tc>
                  <a:txBody>
                    <a:bodyPr/>
                    <a:lstStyle/>
                    <a:p>
                      <a:pPr marL="0" marR="0" lvl="0" indent="0" algn="just"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8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G12: Glosa por base de talento humano</a:t>
                      </a:r>
                    </a:p>
                  </a:txBody>
                  <a:tcPr marL="6828" marR="6828" marT="6828" marB="0" anchor="ctr"/>
                </a:tc>
                <a:extLst>
                  <a:ext uri="{0D108BD9-81ED-4DB2-BD59-A6C34878D82A}">
                    <a16:rowId xmlns:a16="http://schemas.microsoft.com/office/drawing/2014/main" xmlns="" val="2222338424"/>
                  </a:ext>
                </a:extLst>
              </a:tr>
              <a:tr h="941007">
                <a:tc vMerge="1">
                  <a:txBody>
                    <a:bodyPr/>
                    <a:lstStyle/>
                    <a:p>
                      <a:pPr algn="just" fontAlgn="ctr"/>
                      <a:endParaRPr lang="es-CO" sz="1200" b="0" i="0" u="none" strike="noStrike" dirty="0">
                        <a:solidFill>
                          <a:srgbClr val="000000"/>
                        </a:solidFill>
                        <a:effectLst/>
                        <a:latin typeface="Arial Narrow"/>
                      </a:endParaRPr>
                    </a:p>
                  </a:txBody>
                  <a:tcPr marL="0" marR="0" marT="0" marB="0" anchor="ctr"/>
                </a:tc>
                <a:tc>
                  <a:txBody>
                    <a:bodyPr/>
                    <a:lstStyle/>
                    <a:p>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Octubre 2024</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Se reporte de 112 horas como Profesional Especializado 2 y es Profesional Universitario 2 y del técnico 1. Andrés Felipe Trujillo quien se reportó en base de talento humano como profesional especializado en el mes de octubre de 2024.</a:t>
                      </a:r>
                      <a:endParaRPr lang="es-ES" sz="1800" b="0" i="0" u="none" strike="noStrike" cap="none" dirty="0">
                        <a:solidFill>
                          <a:schemeClr val="dk1"/>
                        </a:solidFill>
                        <a:effectLst/>
                        <a:latin typeface="Arial" panose="020B0604020202020204" pitchFamily="34" charset="0"/>
                        <a:ea typeface="+mn-ea"/>
                        <a:cs typeface="Arial" panose="020B0604020202020204" pitchFamily="34" charset="0"/>
                        <a:sym typeface="Arial"/>
                      </a:endParaRPr>
                    </a:p>
                  </a:txBody>
                  <a:tcPr marL="6828" marR="6828" marT="6828"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800" b="0" i="0" u="none" strike="noStrike" cap="none" noProof="0" dirty="0">
                          <a:solidFill>
                            <a:schemeClr val="dk1"/>
                          </a:solidFill>
                          <a:effectLst/>
                          <a:latin typeface="Arial" panose="020B0604020202020204" pitchFamily="34" charset="0"/>
                          <a:ea typeface="+mn-ea"/>
                          <a:cs typeface="Arial" panose="020B0604020202020204" pitchFamily="34" charset="0"/>
                          <a:sym typeface="Arial"/>
                        </a:rPr>
                        <a:t>Subred </a:t>
                      </a:r>
                    </a:p>
                  </a:txBody>
                  <a:tcPr marL="6828" marR="6828" marT="6828" marB="0" anchor="ctr"/>
                </a:tc>
                <a:tc>
                  <a:txBody>
                    <a:bodyPr/>
                    <a:lstStyle/>
                    <a:p>
                      <a:pPr marL="0" marR="0" lvl="0" indent="0" algn="just"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8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G12: Glosa por base de talento humano</a:t>
                      </a:r>
                    </a:p>
                  </a:txBody>
                  <a:tcPr marL="6828" marR="6828" marT="6828" marB="0" anchor="ctr"/>
                </a:tc>
                <a:extLst>
                  <a:ext uri="{0D108BD9-81ED-4DB2-BD59-A6C34878D82A}">
                    <a16:rowId xmlns:a16="http://schemas.microsoft.com/office/drawing/2014/main" xmlns="" val="2379750159"/>
                  </a:ext>
                </a:extLst>
              </a:tr>
              <a:tr h="2006878">
                <a:tc>
                  <a:txBody>
                    <a:bodyPr/>
                    <a:lstStyle/>
                    <a:p>
                      <a:pPr algn="just" fontAlgn="ctr"/>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52 - Plan de cuidado para la salud de los trabajadores informales en UTI de ruralidad cercana</a:t>
                      </a:r>
                      <a:endParaRPr lang="es-CO" sz="18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Agosto 2024</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se evidenciaron los siguientes hallazgos: que en las fichas 1020248091 y 1010248095 en el riesgo público no se diligencio nivel de exposición, nivel de daño y semaforización por parte de la tecnóloga en salud ocupacional.</a:t>
                      </a:r>
                      <a:endParaRPr lang="es-ES" sz="1800" b="0" i="0" u="none" strike="noStrike" cap="none" dirty="0">
                        <a:solidFill>
                          <a:schemeClr val="dk1"/>
                        </a:solidFill>
                        <a:effectLst/>
                        <a:latin typeface="Arial" panose="020B0604020202020204" pitchFamily="34" charset="0"/>
                        <a:ea typeface="+mn-ea"/>
                        <a:cs typeface="Arial" panose="020B0604020202020204" pitchFamily="34" charset="0"/>
                        <a:sym typeface="Arial"/>
                      </a:endParaRPr>
                    </a:p>
                  </a:txBody>
                  <a:tcPr marL="6828" marR="6828" marT="6828" marB="0" anchor="ctr"/>
                </a:tc>
                <a:tc>
                  <a:txBody>
                    <a:bodyPr/>
                    <a:lstStyle/>
                    <a:p>
                      <a:pPr algn="ctr" fontAlgn="ctr"/>
                      <a:r>
                        <a:rPr lang="es-CO" sz="1800" b="0" i="0" u="none" strike="noStrike" dirty="0">
                          <a:solidFill>
                            <a:srgbClr val="000000"/>
                          </a:solidFill>
                          <a:effectLst/>
                          <a:latin typeface="Arial" panose="020B0604020202020204" pitchFamily="34" charset="0"/>
                          <a:cs typeface="Arial" panose="020B0604020202020204" pitchFamily="34" charset="0"/>
                        </a:rPr>
                        <a:t>SUBRED</a:t>
                      </a:r>
                    </a:p>
                  </a:txBody>
                  <a:tcPr marL="6828" marR="6828" marT="6828" marB="0" anchor="ctr"/>
                </a:tc>
                <a:tc>
                  <a:txBody>
                    <a:bodyPr/>
                    <a:lstStyle/>
                    <a:p>
                      <a:pPr algn="just" fontAlgn="ctr"/>
                      <a:r>
                        <a:rPr lang="es-ES" sz="1800" b="0" i="0" u="none" strike="noStrike" dirty="0">
                          <a:solidFill>
                            <a:srgbClr val="000000"/>
                          </a:solidFill>
                          <a:effectLst/>
                          <a:latin typeface="Arial" panose="020B0604020202020204" pitchFamily="34" charset="0"/>
                          <a:cs typeface="Arial" panose="020B0604020202020204" pitchFamily="34" charset="0"/>
                        </a:rPr>
                        <a:t>G3: </a:t>
                      </a:r>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Glosa de Calidad por incumplimiento lineamientos técnicos</a:t>
                      </a:r>
                      <a:endParaRPr lang="es-CO" sz="1800" b="0"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ct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9657896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xmlns="" id="{D93CD728-D9FC-CDA6-62C3-CA0BF01D331A}"/>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xmlns="" id="{C280946D-E86F-F243-CA01-7AAD9D87DFE1}"/>
              </a:ext>
            </a:extLst>
          </p:cNvPr>
          <p:cNvPicPr preferRelativeResize="0"/>
          <p:nvPr/>
        </p:nvPicPr>
        <p:blipFill>
          <a:blip r:embed="rId3">
            <a:alphaModFix/>
          </a:blip>
          <a:stretch>
            <a:fillRect/>
          </a:stretch>
        </p:blipFill>
        <p:spPr>
          <a:xfrm>
            <a:off x="-3017" y="-52"/>
            <a:ext cx="12192000" cy="8125975"/>
          </a:xfrm>
          <a:prstGeom prst="rect">
            <a:avLst/>
          </a:prstGeom>
          <a:noFill/>
          <a:ln>
            <a:noFill/>
          </a:ln>
        </p:spPr>
      </p:pic>
      <p:sp>
        <p:nvSpPr>
          <p:cNvPr id="107" name="Google Shape;107;p15">
            <a:extLst>
              <a:ext uri="{FF2B5EF4-FFF2-40B4-BE49-F238E27FC236}">
                <a16:creationId xmlns:a16="http://schemas.microsoft.com/office/drawing/2014/main" xmlns="" id="{0A3D3379-B094-6A3E-7BB3-2DA7951D4EEA}"/>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xmlns="" id="{F7B28584-4247-BD21-D6D0-A696EA1A689F}"/>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pic>
        <p:nvPicPr>
          <p:cNvPr id="2" name="Imagen 1">
            <a:extLst>
              <a:ext uri="{FF2B5EF4-FFF2-40B4-BE49-F238E27FC236}">
                <a16:creationId xmlns:a16="http://schemas.microsoft.com/office/drawing/2014/main" xmlns="" id="{0C4A3B0D-A80E-ACAF-68C0-2C82133AB03C}"/>
              </a:ext>
            </a:extLst>
          </p:cNvPr>
          <p:cNvPicPr>
            <a:picLocks noChangeAspect="1"/>
          </p:cNvPicPr>
          <p:nvPr/>
        </p:nvPicPr>
        <p:blipFill>
          <a:blip r:embed="rId4"/>
          <a:stretch>
            <a:fillRect/>
          </a:stretch>
        </p:blipFill>
        <p:spPr>
          <a:xfrm>
            <a:off x="11070205" y="6530567"/>
            <a:ext cx="1052711" cy="242571"/>
          </a:xfrm>
          <a:prstGeom prst="rect">
            <a:avLst/>
          </a:prstGeom>
        </p:spPr>
      </p:pic>
      <p:sp>
        <p:nvSpPr>
          <p:cNvPr id="3" name="Google Shape;110;p15">
            <a:extLst>
              <a:ext uri="{FF2B5EF4-FFF2-40B4-BE49-F238E27FC236}">
                <a16:creationId xmlns:a16="http://schemas.microsoft.com/office/drawing/2014/main" xmlns="" id="{7B6E4773-D184-E776-CB1A-46E9C4F9E939}"/>
              </a:ext>
            </a:extLst>
          </p:cNvPr>
          <p:cNvSpPr txBox="1"/>
          <p:nvPr/>
        </p:nvSpPr>
        <p:spPr>
          <a:xfrm>
            <a:off x="1320072" y="603935"/>
            <a:ext cx="9797518"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sz="3200" b="1" dirty="0">
                <a:solidFill>
                  <a:srgbClr val="285B6A"/>
                </a:solidFill>
                <a:latin typeface="Oswald"/>
                <a:ea typeface="Oswald"/>
                <a:cs typeface="Oswald"/>
                <a:sym typeface="Oswald"/>
              </a:rPr>
              <a:t>HALLAZGOS SEGUIMIENTO RETROSPECTIVO</a:t>
            </a:r>
          </a:p>
        </p:txBody>
      </p:sp>
      <p:graphicFrame>
        <p:nvGraphicFramePr>
          <p:cNvPr id="6" name="Tabla 5">
            <a:extLst>
              <a:ext uri="{FF2B5EF4-FFF2-40B4-BE49-F238E27FC236}">
                <a16:creationId xmlns:a16="http://schemas.microsoft.com/office/drawing/2014/main" xmlns="" id="{731DC64A-3583-C7BD-97F9-8AB2E5579919}"/>
              </a:ext>
            </a:extLst>
          </p:cNvPr>
          <p:cNvGraphicFramePr>
            <a:graphicFrameLocks noGrp="1"/>
          </p:cNvGraphicFramePr>
          <p:nvPr>
            <p:extLst>
              <p:ext uri="{D42A27DB-BD31-4B8C-83A1-F6EECF244321}">
                <p14:modId xmlns:p14="http://schemas.microsoft.com/office/powerpoint/2010/main" val="3500680879"/>
              </p:ext>
            </p:extLst>
          </p:nvPr>
        </p:nvGraphicFramePr>
        <p:xfrm>
          <a:off x="1009936" y="1898039"/>
          <a:ext cx="9613902" cy="4959961"/>
        </p:xfrm>
        <a:graphic>
          <a:graphicData uri="http://schemas.openxmlformats.org/drawingml/2006/table">
            <a:tbl>
              <a:tblPr>
                <a:tableStyleId>{5C22544A-7EE6-4342-B048-85BDC9FD1C3A}</a:tableStyleId>
              </a:tblPr>
              <a:tblGrid>
                <a:gridCol w="3204634">
                  <a:extLst>
                    <a:ext uri="{9D8B030D-6E8A-4147-A177-3AD203B41FA5}">
                      <a16:colId xmlns:a16="http://schemas.microsoft.com/office/drawing/2014/main" xmlns="" val="2770867207"/>
                    </a:ext>
                  </a:extLst>
                </a:gridCol>
                <a:gridCol w="2609311">
                  <a:extLst>
                    <a:ext uri="{9D8B030D-6E8A-4147-A177-3AD203B41FA5}">
                      <a16:colId xmlns:a16="http://schemas.microsoft.com/office/drawing/2014/main" xmlns="" val="3575292426"/>
                    </a:ext>
                  </a:extLst>
                </a:gridCol>
                <a:gridCol w="2074459">
                  <a:extLst>
                    <a:ext uri="{9D8B030D-6E8A-4147-A177-3AD203B41FA5}">
                      <a16:colId xmlns:a16="http://schemas.microsoft.com/office/drawing/2014/main" xmlns="" val="2669777079"/>
                    </a:ext>
                  </a:extLst>
                </a:gridCol>
                <a:gridCol w="1725498">
                  <a:extLst>
                    <a:ext uri="{9D8B030D-6E8A-4147-A177-3AD203B41FA5}">
                      <a16:colId xmlns:a16="http://schemas.microsoft.com/office/drawing/2014/main" xmlns="" val="2963031364"/>
                    </a:ext>
                  </a:extLst>
                </a:gridCol>
              </a:tblGrid>
              <a:tr h="606725">
                <a:tc gridSpan="3">
                  <a:txBody>
                    <a:bodyPr/>
                    <a:lstStyle/>
                    <a:p>
                      <a:pPr algn="ctr" rtl="0" fontAlgn="ctr"/>
                      <a:r>
                        <a:rPr lang="es-ES" sz="1600" b="1" u="none" strike="noStrike" dirty="0">
                          <a:effectLst/>
                          <a:latin typeface="+mj-lt"/>
                        </a:rPr>
                        <a:t>Peso porcentual de las glosas </a:t>
                      </a:r>
                      <a:endParaRPr lang="es-ES" sz="1600" b="1" i="0" u="none" strike="noStrike" dirty="0">
                        <a:solidFill>
                          <a:srgbClr val="000000"/>
                        </a:solidFill>
                        <a:effectLst/>
                        <a:latin typeface="+mj-lt"/>
                      </a:endParaRPr>
                    </a:p>
                  </a:txBody>
                  <a:tcPr marL="9525" marR="9525" marT="9525" marB="0" anchor="ctr"/>
                </a:tc>
                <a:tc hMerge="1">
                  <a:txBody>
                    <a:bodyPr/>
                    <a:lstStyle/>
                    <a:p>
                      <a:endParaRPr lang="es-CO"/>
                    </a:p>
                  </a:txBody>
                  <a:tcPr/>
                </a:tc>
                <a:tc hMerge="1">
                  <a:txBody>
                    <a:bodyPr/>
                    <a:lstStyle/>
                    <a:p>
                      <a:endParaRPr lang="es-ES"/>
                    </a:p>
                  </a:txBody>
                  <a:tcPr/>
                </a:tc>
                <a:tc rowSpan="2">
                  <a:txBody>
                    <a:bodyPr/>
                    <a:lstStyle/>
                    <a:p>
                      <a:pPr algn="ctr" rtl="0" fontAlgn="ctr"/>
                      <a:r>
                        <a:rPr lang="es-CO" sz="1600" b="1" u="none" strike="noStrike" dirty="0">
                          <a:effectLst/>
                          <a:latin typeface="+mj-lt"/>
                        </a:rPr>
                        <a:t>Total de glosas </a:t>
                      </a:r>
                      <a:endParaRPr lang="es-CO" sz="1600" b="1" i="0" u="none" strike="noStrike" dirty="0">
                        <a:solidFill>
                          <a:srgbClr val="000000"/>
                        </a:solidFill>
                        <a:effectLst/>
                        <a:latin typeface="+mj-lt"/>
                      </a:endParaRPr>
                    </a:p>
                    <a:p>
                      <a:pPr algn="ctr" rtl="0" fontAlgn="ctr"/>
                      <a:r>
                        <a:rPr lang="es-CO" sz="1600" u="none" strike="noStrike" dirty="0">
                          <a:effectLst/>
                          <a:latin typeface="+mj-lt"/>
                        </a:rPr>
                        <a:t> </a:t>
                      </a:r>
                      <a:endParaRPr lang="es-CO" sz="1600" b="1"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xmlns="" val="3380177252"/>
                  </a:ext>
                </a:extLst>
              </a:tr>
              <a:tr h="768046">
                <a:tc>
                  <a:txBody>
                    <a:bodyPr/>
                    <a:lstStyle/>
                    <a:p>
                      <a:pPr algn="ctr" rtl="0" fontAlgn="ctr"/>
                      <a:r>
                        <a:rPr lang="es-CO" sz="1600" b="1" u="none" strike="noStrike" dirty="0">
                          <a:effectLst/>
                          <a:latin typeface="+mj-lt"/>
                        </a:rPr>
                        <a:t>NIVEL DE OPERACIÓN</a:t>
                      </a:r>
                      <a:endParaRPr lang="es-CO" sz="1600" b="1" i="0" u="none" strike="noStrike" dirty="0">
                        <a:solidFill>
                          <a:srgbClr val="000000"/>
                        </a:solidFill>
                        <a:effectLst/>
                        <a:latin typeface="+mj-lt"/>
                      </a:endParaRPr>
                    </a:p>
                  </a:txBody>
                  <a:tcPr marL="9525" marR="9525" marT="9525" marB="0" anchor="ctr"/>
                </a:tc>
                <a:tc>
                  <a:txBody>
                    <a:bodyPr/>
                    <a:lstStyle/>
                    <a:p>
                      <a:pPr algn="ctr" rtl="0" fontAlgn="ctr"/>
                      <a:r>
                        <a:rPr lang="es-CO" sz="1600" b="1" i="0" u="none" strike="noStrike" dirty="0">
                          <a:solidFill>
                            <a:srgbClr val="000000"/>
                          </a:solidFill>
                          <a:effectLst/>
                          <a:latin typeface="+mj-lt"/>
                        </a:rPr>
                        <a:t>G3</a:t>
                      </a:r>
                    </a:p>
                  </a:txBody>
                  <a:tcPr marL="9525" marR="9525" marT="9525" marB="0" anchor="ctr"/>
                </a:tc>
                <a:tc>
                  <a:txBody>
                    <a:bodyPr/>
                    <a:lstStyle/>
                    <a:p>
                      <a:pPr algn="ctr" rtl="0" fontAlgn="ctr"/>
                      <a:r>
                        <a:rPr lang="es-CO" sz="1600" b="1" i="0" u="none" strike="noStrike" dirty="0">
                          <a:solidFill>
                            <a:srgbClr val="000000"/>
                          </a:solidFill>
                          <a:effectLst/>
                          <a:latin typeface="+mj-lt"/>
                        </a:rPr>
                        <a:t>G12</a:t>
                      </a:r>
                    </a:p>
                  </a:txBody>
                  <a:tcPr marL="9525" marR="9525" marT="9525" marB="0" anchor="ctr"/>
                </a:tc>
                <a:tc vMerge="1">
                  <a:txBody>
                    <a:bodyPr/>
                    <a:lstStyle/>
                    <a:p>
                      <a:pPr algn="ctr" rtl="0" fontAlgn="ctr"/>
                      <a:endParaRPr lang="es-CO" sz="1200" b="1" i="0" u="none" strike="noStrike" dirty="0">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xmlns="" val="1222885274"/>
                  </a:ext>
                </a:extLst>
              </a:tr>
              <a:tr h="606725">
                <a:tc>
                  <a:txBody>
                    <a:bodyPr/>
                    <a:lstStyle/>
                    <a:p>
                      <a:pPr algn="ctr" rtl="0" fontAlgn="ctr"/>
                      <a:r>
                        <a:rPr lang="es-CO" sz="1600" u="none" strike="noStrike">
                          <a:effectLst/>
                          <a:latin typeface="+mj-lt"/>
                        </a:rPr>
                        <a:t>Subred </a:t>
                      </a:r>
                      <a:endParaRPr lang="es-CO" sz="1600" b="1" i="0" u="none" strike="noStrike">
                        <a:solidFill>
                          <a:srgbClr val="000000"/>
                        </a:solidFill>
                        <a:effectLst/>
                        <a:latin typeface="+mj-lt"/>
                      </a:endParaRPr>
                    </a:p>
                  </a:txBody>
                  <a:tcPr marL="9525" marR="9525" marT="9525" marB="0" anchor="ctr"/>
                </a:tc>
                <a:tc>
                  <a:txBody>
                    <a:bodyPr/>
                    <a:lstStyle/>
                    <a:p>
                      <a:pPr algn="ctr" fontAlgn="ctr"/>
                      <a:r>
                        <a:rPr lang="es-ES" sz="1600" b="0" i="0" u="none" strike="noStrike" dirty="0">
                          <a:solidFill>
                            <a:schemeClr val="tx1"/>
                          </a:solidFill>
                          <a:effectLst/>
                          <a:latin typeface="+mj-lt"/>
                        </a:rPr>
                        <a:t> $ 995.636</a:t>
                      </a:r>
                    </a:p>
                  </a:txBody>
                  <a:tcPr marL="7620" marR="7620" marT="7620" marB="0" anchor="ctr"/>
                </a:tc>
                <a:tc>
                  <a:txBody>
                    <a:bodyPr/>
                    <a:lstStyle/>
                    <a:p>
                      <a:pPr algn="ctr" rtl="0" fontAlgn="ctr"/>
                      <a:r>
                        <a:rPr lang="es-CO" sz="1600" b="0" i="0" u="none" strike="noStrike" dirty="0">
                          <a:solidFill>
                            <a:srgbClr val="000000"/>
                          </a:solidFill>
                          <a:effectLst/>
                          <a:latin typeface="+mj-lt"/>
                        </a:rPr>
                        <a:t>$ </a:t>
                      </a:r>
                      <a:r>
                        <a:rPr lang="es-CO" sz="1600" b="0" i="0" u="none" strike="noStrike" dirty="0" smtClean="0">
                          <a:solidFill>
                            <a:srgbClr val="000000"/>
                          </a:solidFill>
                          <a:effectLst/>
                          <a:latin typeface="+mj-lt"/>
                        </a:rPr>
                        <a:t>2.510.901</a:t>
                      </a:r>
                      <a:endParaRPr lang="es-CO" sz="1600" b="0" i="0" u="none" strike="noStrike" dirty="0">
                        <a:solidFill>
                          <a:srgbClr val="000000"/>
                        </a:solidFill>
                        <a:effectLst/>
                        <a:latin typeface="+mj-lt"/>
                      </a:endParaRPr>
                    </a:p>
                  </a:txBody>
                  <a:tcPr marL="9525" marR="9525" marT="9525" marB="0" anchor="ctr"/>
                </a:tc>
                <a:tc>
                  <a:txBody>
                    <a:bodyPr/>
                    <a:lstStyle/>
                    <a:p>
                      <a:pPr algn="ctr" rtl="0" fontAlgn="ctr"/>
                      <a:r>
                        <a:rPr lang="es-CO" sz="1600" b="0" i="0" u="none" strike="noStrike" dirty="0">
                          <a:solidFill>
                            <a:srgbClr val="000000"/>
                          </a:solidFill>
                          <a:effectLst/>
                          <a:latin typeface="+mj-lt"/>
                        </a:rPr>
                        <a:t>3</a:t>
                      </a:r>
                    </a:p>
                  </a:txBody>
                  <a:tcPr marL="9525" marR="9525" marT="9525" marB="0" anchor="ctr"/>
                </a:tc>
                <a:extLst>
                  <a:ext uri="{0D108BD9-81ED-4DB2-BD59-A6C34878D82A}">
                    <a16:rowId xmlns:a16="http://schemas.microsoft.com/office/drawing/2014/main" xmlns="" val="3381953747"/>
                  </a:ext>
                </a:extLst>
              </a:tr>
              <a:tr h="606725">
                <a:tc>
                  <a:txBody>
                    <a:bodyPr/>
                    <a:lstStyle/>
                    <a:p>
                      <a:pPr algn="ctr" rtl="0" fontAlgn="ctr"/>
                      <a:r>
                        <a:rPr lang="es-CO" sz="1600" u="none" strike="noStrike" dirty="0">
                          <a:effectLst/>
                          <a:latin typeface="+mj-lt"/>
                        </a:rPr>
                        <a:t>Distrito </a:t>
                      </a:r>
                      <a:endParaRPr lang="es-CO" sz="1600" b="1" i="0" u="none" strike="noStrike" dirty="0">
                        <a:solidFill>
                          <a:srgbClr val="000000"/>
                        </a:solidFill>
                        <a:effectLst/>
                        <a:latin typeface="+mj-lt"/>
                      </a:endParaRPr>
                    </a:p>
                  </a:txBody>
                  <a:tcPr marL="9525" marR="9525" marT="9525" marB="0" anchor="ctr"/>
                </a:tc>
                <a:tc>
                  <a:txBody>
                    <a:bodyPr/>
                    <a:lstStyle/>
                    <a:p>
                      <a:pPr algn="ctr" rtl="0" fontAlgn="ctr"/>
                      <a:r>
                        <a:rPr lang="es-CO" sz="1600" b="0" i="0" u="none" strike="noStrike" dirty="0">
                          <a:solidFill>
                            <a:srgbClr val="000000"/>
                          </a:solidFill>
                          <a:effectLst/>
                          <a:latin typeface="+mj-lt"/>
                        </a:rPr>
                        <a:t>$ 0</a:t>
                      </a:r>
                    </a:p>
                  </a:txBody>
                  <a:tcPr marL="9525" marR="9525" marT="9525" marB="0" anchor="ctr"/>
                </a:tc>
                <a:tc>
                  <a:txBody>
                    <a:bodyPr/>
                    <a:lstStyle/>
                    <a:p>
                      <a:pPr algn="ctr" rtl="0" fontAlgn="ctr"/>
                      <a:r>
                        <a:rPr lang="es-CO" sz="1600" b="0" i="0" u="none" strike="noStrike" dirty="0">
                          <a:solidFill>
                            <a:srgbClr val="000000"/>
                          </a:solidFill>
                          <a:effectLst/>
                          <a:latin typeface="+mj-lt"/>
                        </a:rPr>
                        <a:t>$ 0</a:t>
                      </a:r>
                    </a:p>
                  </a:txBody>
                  <a:tcPr marL="9525" marR="9525" marT="9525" marB="0" anchor="ctr"/>
                </a:tc>
                <a:tc>
                  <a:txBody>
                    <a:bodyPr/>
                    <a:lstStyle/>
                    <a:p>
                      <a:pPr algn="ctr" rtl="0" fontAlgn="ctr"/>
                      <a:r>
                        <a:rPr lang="es-CO" sz="1600" b="0" i="0" u="none" strike="noStrike" dirty="0">
                          <a:solidFill>
                            <a:srgbClr val="000000"/>
                          </a:solidFill>
                          <a:effectLst/>
                          <a:latin typeface="+mj-lt"/>
                        </a:rPr>
                        <a:t>0</a:t>
                      </a:r>
                    </a:p>
                  </a:txBody>
                  <a:tcPr marL="9525" marR="9525" marT="9525" marB="0" anchor="ctr"/>
                </a:tc>
                <a:extLst>
                  <a:ext uri="{0D108BD9-81ED-4DB2-BD59-A6C34878D82A}">
                    <a16:rowId xmlns:a16="http://schemas.microsoft.com/office/drawing/2014/main" xmlns="" val="1225152067"/>
                  </a:ext>
                </a:extLst>
              </a:tr>
              <a:tr h="1185870">
                <a:tc>
                  <a:txBody>
                    <a:bodyPr/>
                    <a:lstStyle/>
                    <a:p>
                      <a:pPr algn="ctr" rtl="0" fontAlgn="ctr"/>
                      <a:r>
                        <a:rPr lang="es-CO" sz="1600" u="none" strike="noStrike" dirty="0">
                          <a:effectLst/>
                          <a:latin typeface="+mj-lt"/>
                        </a:rPr>
                        <a:t>Total, de glosas por Criterios </a:t>
                      </a:r>
                      <a:endParaRPr lang="es-CO" sz="1600" b="1" i="0" u="none" strike="noStrike" dirty="0">
                        <a:solidFill>
                          <a:srgbClr val="000000"/>
                        </a:solidFill>
                        <a:effectLst/>
                        <a:latin typeface="+mj-lt"/>
                      </a:endParaRPr>
                    </a:p>
                  </a:txBody>
                  <a:tcPr marL="9525" marR="9525" marT="9525" marB="0" anchor="ctr"/>
                </a:tc>
                <a:tc>
                  <a:txBody>
                    <a:bodyPr/>
                    <a:lstStyle/>
                    <a:p>
                      <a:pPr algn="ctr" fontAlgn="ctr"/>
                      <a:r>
                        <a:rPr lang="es-ES" sz="1600" b="0" i="0" u="none" strike="noStrike" dirty="0">
                          <a:solidFill>
                            <a:schemeClr val="tx1"/>
                          </a:solidFill>
                          <a:effectLst/>
                          <a:latin typeface="+mj-lt"/>
                        </a:rPr>
                        <a:t> $ 995.636</a:t>
                      </a:r>
                    </a:p>
                  </a:txBody>
                  <a:tcPr marL="7620" marR="7620" marT="7620" marB="0" anchor="ctr"/>
                </a:tc>
                <a:tc>
                  <a:txBody>
                    <a:bodyPr/>
                    <a:lstStyle/>
                    <a:p>
                      <a:pPr algn="ctr" rtl="0" fontAlgn="ctr"/>
                      <a:r>
                        <a:rPr lang="es-CO" sz="1600" b="0" i="0" u="none" strike="noStrike" dirty="0">
                          <a:solidFill>
                            <a:srgbClr val="000000"/>
                          </a:solidFill>
                          <a:effectLst/>
                          <a:latin typeface="+mj-lt"/>
                        </a:rPr>
                        <a:t>$ </a:t>
                      </a:r>
                      <a:r>
                        <a:rPr lang="es-CO" sz="1600" b="0" i="0" u="none" strike="noStrike" dirty="0" smtClean="0">
                          <a:solidFill>
                            <a:srgbClr val="000000"/>
                          </a:solidFill>
                          <a:effectLst/>
                          <a:latin typeface="+mj-lt"/>
                        </a:rPr>
                        <a:t>2.510.901</a:t>
                      </a:r>
                      <a:endParaRPr lang="es-CO" sz="1600" b="0" i="0" u="none" strike="noStrike" dirty="0">
                        <a:solidFill>
                          <a:srgbClr val="000000"/>
                        </a:solidFill>
                        <a:effectLst/>
                        <a:latin typeface="+mj-lt"/>
                      </a:endParaRPr>
                    </a:p>
                  </a:txBody>
                  <a:tcPr marL="9525" marR="9525" marT="9525" marB="0" anchor="ctr"/>
                </a:tc>
                <a:tc>
                  <a:txBody>
                    <a:bodyPr/>
                    <a:lstStyle/>
                    <a:p>
                      <a:pPr algn="ctr" fontAlgn="ctr"/>
                      <a:r>
                        <a:rPr lang="es-CO" sz="1600" b="0" i="0" u="none" strike="noStrike" dirty="0">
                          <a:solidFill>
                            <a:srgbClr val="000000"/>
                          </a:solidFill>
                          <a:effectLst/>
                          <a:latin typeface="+mj-lt"/>
                        </a:rPr>
                        <a:t>3</a:t>
                      </a:r>
                    </a:p>
                  </a:txBody>
                  <a:tcPr marL="9525" marR="9525" marT="9525" marB="0" anchor="ctr"/>
                </a:tc>
                <a:extLst>
                  <a:ext uri="{0D108BD9-81ED-4DB2-BD59-A6C34878D82A}">
                    <a16:rowId xmlns:a16="http://schemas.microsoft.com/office/drawing/2014/main" xmlns="" val="2253975359"/>
                  </a:ext>
                </a:extLst>
              </a:tr>
              <a:tr h="1185870">
                <a:tc>
                  <a:txBody>
                    <a:bodyPr/>
                    <a:lstStyle/>
                    <a:p>
                      <a:pPr algn="ctr" rtl="0" fontAlgn="ctr"/>
                      <a:r>
                        <a:rPr lang="es-ES" sz="1600" b="1" u="none" strike="noStrike" dirty="0">
                          <a:effectLst/>
                          <a:latin typeface="+mj-lt"/>
                        </a:rPr>
                        <a:t>Peso Porcentual de las glosas </a:t>
                      </a:r>
                      <a:endParaRPr lang="es-ES" sz="1600" b="1" i="0" u="none" strike="noStrike" dirty="0">
                        <a:solidFill>
                          <a:srgbClr val="000000"/>
                        </a:solidFill>
                        <a:effectLst/>
                        <a:latin typeface="+mj-lt"/>
                      </a:endParaRPr>
                    </a:p>
                  </a:txBody>
                  <a:tcPr marL="9525" marR="9525" marT="9525" marB="0" anchor="ctr"/>
                </a:tc>
                <a:tc>
                  <a:txBody>
                    <a:bodyPr/>
                    <a:lstStyle/>
                    <a:p>
                      <a:pPr algn="ctr" rtl="0" fontAlgn="ctr"/>
                      <a:r>
                        <a:rPr lang="es-CO" sz="1600" b="1" i="0" u="none" strike="noStrike" dirty="0">
                          <a:solidFill>
                            <a:srgbClr val="000000"/>
                          </a:solidFill>
                          <a:effectLst/>
                          <a:latin typeface="+mj-lt"/>
                        </a:rPr>
                        <a:t>50%</a:t>
                      </a: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1" i="0" u="none" strike="noStrike" kern="0" cap="none" spc="0" normalizeH="0" baseline="0" noProof="0" dirty="0">
                          <a:ln>
                            <a:noFill/>
                          </a:ln>
                          <a:solidFill>
                            <a:srgbClr val="000000"/>
                          </a:solidFill>
                          <a:effectLst/>
                          <a:uLnTx/>
                          <a:uFillTx/>
                          <a:latin typeface="+mj-lt"/>
                          <a:ea typeface="+mn-ea"/>
                          <a:cs typeface="+mn-cs"/>
                          <a:sym typeface="Arial"/>
                        </a:rPr>
                        <a:t>50%</a:t>
                      </a:r>
                    </a:p>
                  </a:txBody>
                  <a:tcPr marL="9525" marR="9525" marT="9525" marB="0" anchor="ctr"/>
                </a:tc>
                <a:tc>
                  <a:txBody>
                    <a:bodyPr/>
                    <a:lstStyle/>
                    <a:p>
                      <a:pPr algn="ctr" rtl="0" fontAlgn="ctr"/>
                      <a:r>
                        <a:rPr lang="es-CO" sz="1600" b="1" i="0" u="none" strike="noStrike" dirty="0">
                          <a:solidFill>
                            <a:srgbClr val="000000"/>
                          </a:solidFill>
                          <a:effectLst/>
                          <a:latin typeface="+mj-lt"/>
                        </a:rPr>
                        <a:t>100%</a:t>
                      </a:r>
                    </a:p>
                  </a:txBody>
                  <a:tcPr marL="9525" marR="9525" marT="9525" marB="0" anchor="ctr"/>
                </a:tc>
                <a:extLst>
                  <a:ext uri="{0D108BD9-81ED-4DB2-BD59-A6C34878D82A}">
                    <a16:rowId xmlns:a16="http://schemas.microsoft.com/office/drawing/2014/main" xmlns="" val="4287654011"/>
                  </a:ext>
                </a:extLst>
              </a:tr>
            </a:tbl>
          </a:graphicData>
        </a:graphic>
      </p:graphicFrame>
    </p:spTree>
    <p:extLst>
      <p:ext uri="{BB962C8B-B14F-4D97-AF65-F5344CB8AC3E}">
        <p14:creationId xmlns:p14="http://schemas.microsoft.com/office/powerpoint/2010/main" val="17436587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alphaModFix/>
          </a:blip>
          <a:stretch>
            <a:fillRect/>
          </a:stretch>
        </p:blipFill>
        <p:spPr>
          <a:xfrm>
            <a:off x="0" y="-52"/>
            <a:ext cx="12192000" cy="8125975"/>
          </a:xfrm>
          <a:prstGeom prst="rect">
            <a:avLst/>
          </a:prstGeom>
          <a:noFill/>
          <a:ln>
            <a:noFill/>
          </a:ln>
        </p:spPr>
      </p:pic>
      <p:sp>
        <p:nvSpPr>
          <p:cNvPr id="140" name="Google Shape;140;p18"/>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143" name="Google Shape;143;p18"/>
          <p:cNvSpPr txBox="1"/>
          <p:nvPr/>
        </p:nvSpPr>
        <p:spPr>
          <a:xfrm>
            <a:off x="1945484" y="728698"/>
            <a:ext cx="8583045" cy="738633"/>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3600" b="1" dirty="0">
                <a:solidFill>
                  <a:srgbClr val="285B6A"/>
                </a:solidFill>
                <a:latin typeface="Oswald" panose="00000500000000000000" pitchFamily="2" charset="0"/>
                <a:ea typeface="Oswald"/>
                <a:cs typeface="Oswald"/>
                <a:sym typeface="Oswald"/>
              </a:rPr>
              <a:t>ASPECTOS RELEVANTES  </a:t>
            </a:r>
            <a:endParaRPr sz="3600" b="1" dirty="0">
              <a:solidFill>
                <a:srgbClr val="285B6A"/>
              </a:solidFill>
              <a:latin typeface="Oswald" panose="00000500000000000000" pitchFamily="2" charset="0"/>
              <a:ea typeface="Oswald"/>
              <a:cs typeface="Oswald"/>
              <a:sym typeface="Oswald"/>
            </a:endParaRPr>
          </a:p>
        </p:txBody>
      </p:sp>
      <p:sp>
        <p:nvSpPr>
          <p:cNvPr id="144" name="Google Shape;144;p18"/>
          <p:cNvSpPr txBox="1"/>
          <p:nvPr/>
        </p:nvSpPr>
        <p:spPr>
          <a:xfrm>
            <a:off x="877455" y="2109447"/>
            <a:ext cx="10719105" cy="4446540"/>
          </a:xfrm>
          <a:prstGeom prst="rect">
            <a:avLst/>
          </a:prstGeom>
          <a:noFill/>
          <a:ln>
            <a:noFill/>
          </a:ln>
        </p:spPr>
        <p:txBody>
          <a:bodyPr spcFirstLastPara="1" wrap="square" lIns="91425" tIns="91425" rIns="91425" bIns="91425" anchor="t" anchorCtr="0">
            <a:noAutofit/>
          </a:bodyPr>
          <a:lstStyle/>
          <a:p>
            <a:pPr marL="285750" indent="-285750" algn="just">
              <a:lnSpc>
                <a:spcPct val="150000"/>
              </a:lnSpc>
              <a:buFont typeface="Arial" panose="020B0604020202020204" pitchFamily="34" charset="0"/>
              <a:buChar char="•"/>
            </a:pPr>
            <a:r>
              <a:rPr lang="es-CO" sz="2000" dirty="0">
                <a:solidFill>
                  <a:schemeClr val="tx1"/>
                </a:solidFill>
                <a:latin typeface="Arial" panose="020B0604020202020204" pitchFamily="34" charset="0"/>
                <a:ea typeface="Lexend Deca Medium"/>
                <a:cs typeface="Arial" panose="020B0604020202020204" pitchFamily="34" charset="0"/>
              </a:rPr>
              <a:t>La organización de los soportes fue adecuada para el proceso de seguimiento lo cual permitió avanzar de manera optima durante las jornadas</a:t>
            </a:r>
          </a:p>
          <a:p>
            <a:pPr marL="285750" indent="-285750" algn="just">
              <a:lnSpc>
                <a:spcPct val="150000"/>
              </a:lnSpc>
              <a:buFont typeface="Arial" panose="020B0604020202020204" pitchFamily="34" charset="0"/>
              <a:buChar char="•"/>
            </a:pPr>
            <a:r>
              <a:rPr lang="es-CO" sz="2000" dirty="0">
                <a:solidFill>
                  <a:schemeClr val="tx1"/>
                </a:solidFill>
                <a:latin typeface="Arial" panose="020B0604020202020204" pitchFamily="34" charset="0"/>
                <a:ea typeface="Lexend Deca Medium"/>
                <a:cs typeface="Arial" panose="020B0604020202020204" pitchFamily="34" charset="0"/>
              </a:rPr>
              <a:t>Los soportes fueron presentados con pertinencia y de acuerdo a lo orientado por los lineamientos</a:t>
            </a:r>
          </a:p>
          <a:p>
            <a:pPr marL="285750" indent="-285750" algn="just">
              <a:lnSpc>
                <a:spcPct val="150000"/>
              </a:lnSpc>
              <a:buFont typeface="Arial" panose="020B0604020202020204" pitchFamily="34" charset="0"/>
              <a:buChar char="•"/>
            </a:pPr>
            <a:r>
              <a:rPr lang="es-CO" sz="2000" dirty="0">
                <a:solidFill>
                  <a:schemeClr val="tx1"/>
                </a:solidFill>
                <a:latin typeface="Arial" panose="020B0604020202020204" pitchFamily="34" charset="0"/>
                <a:ea typeface="Lexend Deca Medium"/>
                <a:cs typeface="Arial" panose="020B0604020202020204" pitchFamily="34" charset="0"/>
                <a:sym typeface="Lexend Deca"/>
              </a:rPr>
              <a:t>Se evidencia un equipo de trabajo consolidado y fortalecido para cada proceso desarrollado dentro del entorno</a:t>
            </a:r>
          </a:p>
          <a:p>
            <a:pPr marL="285750" indent="-285750" algn="just">
              <a:lnSpc>
                <a:spcPct val="150000"/>
              </a:lnSpc>
              <a:buFont typeface="Arial" panose="020B0604020202020204" pitchFamily="34" charset="0"/>
              <a:buChar char="•"/>
            </a:pPr>
            <a:r>
              <a:rPr lang="es-ES" sz="2000" dirty="0">
                <a:solidFill>
                  <a:schemeClr val="tx1"/>
                </a:solidFill>
                <a:latin typeface="Arial" panose="020B0604020202020204" pitchFamily="34" charset="0"/>
                <a:cs typeface="Arial" panose="020B0604020202020204" pitchFamily="34" charset="0"/>
                <a:sym typeface="Lexend Deca"/>
              </a:rPr>
              <a:t>Frente a las caracterizaciones de NNA lo que se hizo por parte de los profesionales universitarios, no da cuentas de una asesoría, pero se facturo como tal. Se presento dificultad en la presentación de los soportes, esto se presto para confusión durante la ejecución.</a:t>
            </a:r>
          </a:p>
          <a:p>
            <a:pPr marL="285750" indent="-285750" algn="just">
              <a:lnSpc>
                <a:spcPct val="150000"/>
              </a:lnSpc>
              <a:buFont typeface="Arial" panose="020B0604020202020204" pitchFamily="34" charset="0"/>
              <a:buChar char="•"/>
            </a:pPr>
            <a:endParaRPr lang="es-CO" sz="1800" dirty="0">
              <a:solidFill>
                <a:schemeClr val="tx1"/>
              </a:solidFill>
              <a:latin typeface="Lexend Deca Medium"/>
              <a:ea typeface="Lexend Deca Medium"/>
              <a:cs typeface="Lexend Deca Medium"/>
              <a:sym typeface="Lexend Deca"/>
            </a:endParaRPr>
          </a:p>
        </p:txBody>
      </p:sp>
      <p:pic>
        <p:nvPicPr>
          <p:cNvPr id="2" name="Imagen 1">
            <a:extLst>
              <a:ext uri="{FF2B5EF4-FFF2-40B4-BE49-F238E27FC236}">
                <a16:creationId xmlns:a16="http://schemas.microsoft.com/office/drawing/2014/main" xmlns="" id="{148A45FF-9A5B-7AEE-2700-3637C779C1E6}"/>
              </a:ext>
            </a:extLst>
          </p:cNvPr>
          <p:cNvPicPr>
            <a:picLocks noChangeAspect="1"/>
          </p:cNvPicPr>
          <p:nvPr/>
        </p:nvPicPr>
        <p:blipFill>
          <a:blip r:embed="rId4"/>
          <a:stretch>
            <a:fillRect/>
          </a:stretch>
        </p:blipFill>
        <p:spPr>
          <a:xfrm>
            <a:off x="11070205" y="6530567"/>
            <a:ext cx="1052711" cy="242571"/>
          </a:xfrm>
          <a:prstGeom prst="rect">
            <a:avLst/>
          </a:prstGeom>
        </p:spPr>
      </p:pic>
    </p:spTree>
    <p:extLst>
      <p:ext uri="{BB962C8B-B14F-4D97-AF65-F5344CB8AC3E}">
        <p14:creationId xmlns:p14="http://schemas.microsoft.com/office/powerpoint/2010/main" val="32142075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xmlns="" id="{E41A3344-969A-8A41-D1D3-E9384F8E57ED}"/>
            </a:ext>
          </a:extLst>
        </p:cNvPr>
        <p:cNvGrpSpPr/>
        <p:nvPr/>
      </p:nvGrpSpPr>
      <p:grpSpPr>
        <a:xfrm>
          <a:off x="0" y="0"/>
          <a:ext cx="0" cy="0"/>
          <a:chOff x="0" y="0"/>
          <a:chExt cx="0" cy="0"/>
        </a:xfrm>
      </p:grpSpPr>
      <p:sp>
        <p:nvSpPr>
          <p:cNvPr id="84" name="Google Shape;84;p13">
            <a:extLst>
              <a:ext uri="{FF2B5EF4-FFF2-40B4-BE49-F238E27FC236}">
                <a16:creationId xmlns:a16="http://schemas.microsoft.com/office/drawing/2014/main" xmlns="" id="{93F30A9A-1E43-48F7-2483-015D3273FD12}"/>
              </a:ext>
            </a:extLst>
          </p:cNvPr>
          <p:cNvSpPr/>
          <p:nvPr/>
        </p:nvSpPr>
        <p:spPr>
          <a:xfrm>
            <a:off x="0" y="-55"/>
            <a:ext cx="12206700" cy="6857700"/>
          </a:xfrm>
          <a:prstGeom prst="rect">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solidFill>
                <a:schemeClr val="lt1"/>
              </a:solidFill>
              <a:latin typeface="Calibri"/>
              <a:ea typeface="Calibri"/>
              <a:cs typeface="Calibri"/>
              <a:sym typeface="Calibri"/>
            </a:endParaRPr>
          </a:p>
        </p:txBody>
      </p:sp>
      <p:sp>
        <p:nvSpPr>
          <p:cNvPr id="85" name="Google Shape;85;p13">
            <a:extLst>
              <a:ext uri="{FF2B5EF4-FFF2-40B4-BE49-F238E27FC236}">
                <a16:creationId xmlns:a16="http://schemas.microsoft.com/office/drawing/2014/main" xmlns="" id="{B7D4A043-6FAE-3481-3834-AA3E1CB0A423}"/>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6" name="Google Shape;86;p13">
            <a:extLst>
              <a:ext uri="{FF2B5EF4-FFF2-40B4-BE49-F238E27FC236}">
                <a16:creationId xmlns:a16="http://schemas.microsoft.com/office/drawing/2014/main" xmlns="" id="{E31274C4-2474-D03F-1E03-333441D9299E}"/>
              </a:ext>
            </a:extLst>
          </p:cNvPr>
          <p:cNvSpPr/>
          <p:nvPr/>
        </p:nvSpPr>
        <p:spPr>
          <a:xfrm rot="10800000">
            <a:off x="10943664" y="-52"/>
            <a:ext cx="1245319" cy="2532249"/>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89" name="Google Shape;89;p13">
            <a:extLst>
              <a:ext uri="{FF2B5EF4-FFF2-40B4-BE49-F238E27FC236}">
                <a16:creationId xmlns:a16="http://schemas.microsoft.com/office/drawing/2014/main" xmlns="" id="{A7C18A80-D607-B510-3AAB-CC3681A45D66}"/>
              </a:ext>
            </a:extLst>
          </p:cNvPr>
          <p:cNvSpPr/>
          <p:nvPr/>
        </p:nvSpPr>
        <p:spPr>
          <a:xfrm flipH="1">
            <a:off x="0" y="239645"/>
            <a:ext cx="3074100" cy="6378300"/>
          </a:xfrm>
          <a:prstGeom prst="parallelogram">
            <a:avLst>
              <a:gd name="adj" fmla="val 71939"/>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90" name="Google Shape;90;p13">
            <a:extLst>
              <a:ext uri="{FF2B5EF4-FFF2-40B4-BE49-F238E27FC236}">
                <a16:creationId xmlns:a16="http://schemas.microsoft.com/office/drawing/2014/main" xmlns="" id="{B2BED4DC-909F-19FD-9F93-215840439497}"/>
              </a:ext>
            </a:extLst>
          </p:cNvPr>
          <p:cNvSpPr txBox="1"/>
          <p:nvPr/>
        </p:nvSpPr>
        <p:spPr>
          <a:xfrm>
            <a:off x="2250388" y="2394410"/>
            <a:ext cx="7705923" cy="3137271"/>
          </a:xfrm>
          <a:prstGeom prst="rect">
            <a:avLst/>
          </a:prstGeom>
          <a:noFill/>
          <a:ln>
            <a:noFill/>
          </a:ln>
        </p:spPr>
        <p:txBody>
          <a:bodyPr spcFirstLastPara="1" wrap="square" lIns="91425" tIns="91425" rIns="91425" bIns="91425" anchor="t" anchorCtr="0">
            <a:noAutofit/>
          </a:bodyPr>
          <a:lstStyle/>
          <a:p>
            <a:pPr lvl="0" algn="ctr" rtl="0">
              <a:spcBef>
                <a:spcPts val="0"/>
              </a:spcBef>
              <a:spcAft>
                <a:spcPts val="0"/>
              </a:spcAft>
            </a:pPr>
            <a:r>
              <a:rPr lang="es-CO" sz="4000" b="1">
                <a:solidFill>
                  <a:schemeClr val="bg1"/>
                </a:solidFill>
                <a:latin typeface="Lexend Deca Medium"/>
                <a:ea typeface="Lexend Deca Medium"/>
                <a:cs typeface="Lexend Deca Medium"/>
                <a:sym typeface="Lexend Deca"/>
              </a:rPr>
              <a:t>SUBRED </a:t>
            </a:r>
            <a:r>
              <a:rPr lang="es-CO" sz="4000" b="1" dirty="0">
                <a:solidFill>
                  <a:schemeClr val="bg1"/>
                </a:solidFill>
                <a:latin typeface="Lexend Deca Medium"/>
                <a:ea typeface="Lexend Deca Medium"/>
                <a:cs typeface="Lexend Deca Medium"/>
                <a:sym typeface="Lexend Deca"/>
              </a:rPr>
              <a:t>INTEGRADA DE SERVICIOS DE SALUD SUR OCCIDENTE  </a:t>
            </a:r>
            <a:endParaRPr sz="4000" b="1" dirty="0">
              <a:solidFill>
                <a:schemeClr val="bg1"/>
              </a:solidFill>
              <a:latin typeface="Lexend Deca Medium"/>
              <a:ea typeface="Lexend Deca Medium"/>
              <a:cs typeface="Lexend Deca Medium"/>
              <a:sym typeface="Lexend Deca"/>
            </a:endParaRPr>
          </a:p>
        </p:txBody>
      </p:sp>
      <p:pic>
        <p:nvPicPr>
          <p:cNvPr id="4" name="Imagen 3">
            <a:extLst>
              <a:ext uri="{FF2B5EF4-FFF2-40B4-BE49-F238E27FC236}">
                <a16:creationId xmlns:a16="http://schemas.microsoft.com/office/drawing/2014/main" xmlns="" id="{C947C7C2-8578-094B-A4D5-B1A50E6508DB}"/>
              </a:ext>
            </a:extLst>
          </p:cNvPr>
          <p:cNvPicPr>
            <a:picLocks noChangeAspect="1"/>
          </p:cNvPicPr>
          <p:nvPr/>
        </p:nvPicPr>
        <p:blipFill>
          <a:blip r:embed="rId3"/>
          <a:stretch>
            <a:fillRect/>
          </a:stretch>
        </p:blipFill>
        <p:spPr>
          <a:xfrm>
            <a:off x="4276970" y="5438253"/>
            <a:ext cx="3638060" cy="838300"/>
          </a:xfrm>
          <a:prstGeom prst="rect">
            <a:avLst/>
          </a:prstGeom>
        </p:spPr>
      </p:pic>
      <p:pic>
        <p:nvPicPr>
          <p:cNvPr id="2" name="Imagen 1">
            <a:extLst>
              <a:ext uri="{FF2B5EF4-FFF2-40B4-BE49-F238E27FC236}">
                <a16:creationId xmlns:a16="http://schemas.microsoft.com/office/drawing/2014/main" xmlns="" id="{DF7E0CF2-7B46-1DEC-D3BA-2E9B4BA33364}"/>
              </a:ext>
            </a:extLst>
          </p:cNvPr>
          <p:cNvPicPr>
            <a:picLocks noChangeAspect="1"/>
          </p:cNvPicPr>
          <p:nvPr/>
        </p:nvPicPr>
        <p:blipFill>
          <a:blip r:embed="rId4"/>
          <a:stretch>
            <a:fillRect/>
          </a:stretch>
        </p:blipFill>
        <p:spPr>
          <a:xfrm>
            <a:off x="2227223" y="-647910"/>
            <a:ext cx="2306992" cy="576748"/>
          </a:xfrm>
          <a:prstGeom prst="rect">
            <a:avLst/>
          </a:prstGeom>
        </p:spPr>
      </p:pic>
    </p:spTree>
    <p:extLst>
      <p:ext uri="{BB962C8B-B14F-4D97-AF65-F5344CB8AC3E}">
        <p14:creationId xmlns:p14="http://schemas.microsoft.com/office/powerpoint/2010/main" val="36954861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xmlns="" id="{A623D0DD-E6C1-A0B7-FE9C-51F38E61AB97}"/>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xmlns="" id="{B60EFF6A-3218-58B7-355B-D82E72966022}"/>
              </a:ext>
            </a:extLst>
          </p:cNvPr>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a:extLst>
              <a:ext uri="{FF2B5EF4-FFF2-40B4-BE49-F238E27FC236}">
                <a16:creationId xmlns:a16="http://schemas.microsoft.com/office/drawing/2014/main" xmlns="" id="{C6FE88E7-A491-33F4-8265-4DC1256A5074}"/>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xmlns="" id="{7CD4BE25-237F-DCF0-A90C-ED95BABFABC9}"/>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pic>
        <p:nvPicPr>
          <p:cNvPr id="2" name="Imagen 1">
            <a:extLst>
              <a:ext uri="{FF2B5EF4-FFF2-40B4-BE49-F238E27FC236}">
                <a16:creationId xmlns:a16="http://schemas.microsoft.com/office/drawing/2014/main" xmlns="" id="{E1602AD2-929B-74A8-93E9-168D5F192753}"/>
              </a:ext>
            </a:extLst>
          </p:cNvPr>
          <p:cNvPicPr>
            <a:picLocks noChangeAspect="1"/>
          </p:cNvPicPr>
          <p:nvPr/>
        </p:nvPicPr>
        <p:blipFill>
          <a:blip r:embed="rId4"/>
          <a:stretch>
            <a:fillRect/>
          </a:stretch>
        </p:blipFill>
        <p:spPr>
          <a:xfrm>
            <a:off x="11070205" y="6530567"/>
            <a:ext cx="1052711" cy="242571"/>
          </a:xfrm>
          <a:prstGeom prst="rect">
            <a:avLst/>
          </a:prstGeom>
        </p:spPr>
      </p:pic>
      <p:sp>
        <p:nvSpPr>
          <p:cNvPr id="3" name="Google Shape;110;p15">
            <a:extLst>
              <a:ext uri="{FF2B5EF4-FFF2-40B4-BE49-F238E27FC236}">
                <a16:creationId xmlns:a16="http://schemas.microsoft.com/office/drawing/2014/main" xmlns="" id="{77C820A3-5142-A864-7D7D-981F85E4C90A}"/>
              </a:ext>
            </a:extLst>
          </p:cNvPr>
          <p:cNvSpPr txBox="1"/>
          <p:nvPr/>
        </p:nvSpPr>
        <p:spPr>
          <a:xfrm>
            <a:off x="820225" y="155935"/>
            <a:ext cx="9797518"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sz="3200" b="1" dirty="0">
                <a:solidFill>
                  <a:srgbClr val="285B6A"/>
                </a:solidFill>
                <a:latin typeface="Oswald"/>
                <a:ea typeface="Oswald"/>
                <a:cs typeface="Oswald"/>
                <a:sym typeface="Oswald"/>
              </a:rPr>
              <a:t>HALLAZGOS SEGUIMIENTO RETROSPECTIVO</a:t>
            </a:r>
          </a:p>
        </p:txBody>
      </p:sp>
      <p:graphicFrame>
        <p:nvGraphicFramePr>
          <p:cNvPr id="5" name="Tabla 4">
            <a:extLst>
              <a:ext uri="{FF2B5EF4-FFF2-40B4-BE49-F238E27FC236}">
                <a16:creationId xmlns:a16="http://schemas.microsoft.com/office/drawing/2014/main" xmlns="" id="{C02BC29C-0064-DD51-77BD-9A5E9B2F1A8A}"/>
              </a:ext>
            </a:extLst>
          </p:cNvPr>
          <p:cNvGraphicFramePr>
            <a:graphicFrameLocks noGrp="1"/>
          </p:cNvGraphicFramePr>
          <p:nvPr>
            <p:extLst>
              <p:ext uri="{D42A27DB-BD31-4B8C-83A1-F6EECF244321}">
                <p14:modId xmlns:p14="http://schemas.microsoft.com/office/powerpoint/2010/main" val="2877510301"/>
              </p:ext>
            </p:extLst>
          </p:nvPr>
        </p:nvGraphicFramePr>
        <p:xfrm>
          <a:off x="607410" y="1271306"/>
          <a:ext cx="10645158" cy="4874953"/>
        </p:xfrm>
        <a:graphic>
          <a:graphicData uri="http://schemas.openxmlformats.org/drawingml/2006/table">
            <a:tbl>
              <a:tblPr>
                <a:tableStyleId>{5C22544A-7EE6-4342-B048-85BDC9FD1C3A}</a:tableStyleId>
              </a:tblPr>
              <a:tblGrid>
                <a:gridCol w="1849342">
                  <a:extLst>
                    <a:ext uri="{9D8B030D-6E8A-4147-A177-3AD203B41FA5}">
                      <a16:colId xmlns:a16="http://schemas.microsoft.com/office/drawing/2014/main" xmlns="" val="676242261"/>
                    </a:ext>
                  </a:extLst>
                </a:gridCol>
                <a:gridCol w="5827439">
                  <a:extLst>
                    <a:ext uri="{9D8B030D-6E8A-4147-A177-3AD203B41FA5}">
                      <a16:colId xmlns:a16="http://schemas.microsoft.com/office/drawing/2014/main" xmlns="" val="2572856593"/>
                    </a:ext>
                  </a:extLst>
                </a:gridCol>
                <a:gridCol w="1481176">
                  <a:extLst>
                    <a:ext uri="{9D8B030D-6E8A-4147-A177-3AD203B41FA5}">
                      <a16:colId xmlns:a16="http://schemas.microsoft.com/office/drawing/2014/main" xmlns="" val="1577692913"/>
                    </a:ext>
                  </a:extLst>
                </a:gridCol>
                <a:gridCol w="1487201">
                  <a:extLst>
                    <a:ext uri="{9D8B030D-6E8A-4147-A177-3AD203B41FA5}">
                      <a16:colId xmlns:a16="http://schemas.microsoft.com/office/drawing/2014/main" xmlns="" val="2844688413"/>
                    </a:ext>
                  </a:extLst>
                </a:gridCol>
              </a:tblGrid>
              <a:tr h="407347">
                <a:tc>
                  <a:txBody>
                    <a:bodyPr/>
                    <a:lstStyle/>
                    <a:p>
                      <a:pPr algn="ctr" rtl="0" fontAlgn="b"/>
                      <a:r>
                        <a:rPr lang="es-CO" sz="1800" b="1" u="none" strike="noStrike" dirty="0">
                          <a:effectLst/>
                          <a:latin typeface="Arial" panose="020B0604020202020204" pitchFamily="34" charset="0"/>
                          <a:cs typeface="Arial" panose="020B0604020202020204" pitchFamily="34" charset="0"/>
                        </a:rPr>
                        <a:t>INTERVENCIÓN /PRODUCTO </a:t>
                      </a:r>
                      <a:endParaRPr lang="es-CO" sz="1800" b="1"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b"/>
                </a:tc>
                <a:tc>
                  <a:txBody>
                    <a:bodyPr/>
                    <a:lstStyle/>
                    <a:p>
                      <a:pPr algn="ctr" rtl="0" fontAlgn="b"/>
                      <a:r>
                        <a:rPr lang="es-CO" sz="1800" b="1" u="none" strike="noStrike" dirty="0">
                          <a:effectLst/>
                          <a:latin typeface="Arial" panose="020B0604020202020204" pitchFamily="34" charset="0"/>
                          <a:cs typeface="Arial" panose="020B0604020202020204" pitchFamily="34" charset="0"/>
                        </a:rPr>
                        <a:t>HALLAZGO </a:t>
                      </a:r>
                      <a:endParaRPr lang="es-CO" sz="1800" b="1"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b"/>
                </a:tc>
                <a:tc>
                  <a:txBody>
                    <a:bodyPr/>
                    <a:lstStyle/>
                    <a:p>
                      <a:pPr algn="ctr" rtl="0" fontAlgn="b"/>
                      <a:r>
                        <a:rPr lang="es-CO" sz="1800" b="1" u="none" strike="noStrike" dirty="0">
                          <a:effectLst/>
                          <a:latin typeface="Arial" panose="020B0604020202020204" pitchFamily="34" charset="0"/>
                          <a:cs typeface="Arial" panose="020B0604020202020204" pitchFamily="34" charset="0"/>
                        </a:rPr>
                        <a:t>LOCALIDAD </a:t>
                      </a:r>
                      <a:endParaRPr lang="es-CO" sz="1800" b="1"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b"/>
                </a:tc>
                <a:tc>
                  <a:txBody>
                    <a:bodyPr/>
                    <a:lstStyle/>
                    <a:p>
                      <a:pPr algn="ctr" rtl="0" fontAlgn="b"/>
                      <a:r>
                        <a:rPr lang="es-CO" sz="1800" b="1" u="none" strike="noStrike" dirty="0">
                          <a:effectLst/>
                          <a:latin typeface="Arial" panose="020B0604020202020204" pitchFamily="34" charset="0"/>
                          <a:cs typeface="Arial" panose="020B0604020202020204" pitchFamily="34" charset="0"/>
                        </a:rPr>
                        <a:t>GLOSA</a:t>
                      </a:r>
                      <a:endParaRPr lang="es-CO" sz="1800" b="1"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b"/>
                </a:tc>
                <a:extLst>
                  <a:ext uri="{0D108BD9-81ED-4DB2-BD59-A6C34878D82A}">
                    <a16:rowId xmlns:a16="http://schemas.microsoft.com/office/drawing/2014/main" xmlns="" val="3308173529"/>
                  </a:ext>
                </a:extLst>
              </a:tr>
              <a:tr h="1353859">
                <a:tc rowSpan="2">
                  <a:txBody>
                    <a:bodyPr/>
                    <a:lstStyle/>
                    <a:p>
                      <a:pPr algn="just" fontAlgn="ctr"/>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51 - Ejecución estratégica y táctica del entorno cuidador Laboral</a:t>
                      </a:r>
                      <a:endParaRPr lang="es-CO" sz="18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just"/>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Septiembre 2024</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Se </a:t>
                      </a:r>
                      <a:r>
                        <a:rPr lang="es-ES"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evidenció que la subred programo como meta 1,16000001076222 y ejecuto 1,16 evidenciando inconsistencia en el informe de gestión objeto de seguimiento por 0,0200000000186265.</a:t>
                      </a:r>
                    </a:p>
                  </a:txBody>
                  <a:tcPr marL="0" marR="0" marT="0" marB="0" anchor="ctr"/>
                </a:tc>
                <a:tc>
                  <a:txBody>
                    <a:bodyPr/>
                    <a:lstStyle/>
                    <a:p>
                      <a:pPr algn="ctr" fontAlgn="ctr"/>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 Subred </a:t>
                      </a:r>
                    </a:p>
                  </a:txBody>
                  <a:tcPr marL="6828" marR="6828" marT="6828" marB="0" anchor="ctr"/>
                </a:tc>
                <a:tc>
                  <a:txBody>
                    <a:bodyPr/>
                    <a:lstStyle/>
                    <a:p>
                      <a:pPr algn="just" fontAlgn="ctr"/>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G9: Glosa por inconsistencias de informe de gestión</a:t>
                      </a:r>
                    </a:p>
                  </a:txBody>
                  <a:tcPr marL="6828" marR="6828" marT="6828" marB="0" anchor="ctr"/>
                </a:tc>
                <a:extLst>
                  <a:ext uri="{0D108BD9-81ED-4DB2-BD59-A6C34878D82A}">
                    <a16:rowId xmlns:a16="http://schemas.microsoft.com/office/drawing/2014/main" xmlns="" val="2222338424"/>
                  </a:ext>
                </a:extLst>
              </a:tr>
              <a:tr h="2947885">
                <a:tc vMerge="1">
                  <a:txBody>
                    <a:bodyPr/>
                    <a:lstStyle/>
                    <a:p>
                      <a:pPr algn="just" fontAlgn="ctr"/>
                      <a:endParaRPr lang="es-CO" sz="1200" b="0" i="0" u="none" strike="noStrike" dirty="0">
                        <a:solidFill>
                          <a:srgbClr val="000000"/>
                        </a:solidFill>
                        <a:effectLst/>
                        <a:latin typeface="Arial Narrow"/>
                      </a:endParaRPr>
                    </a:p>
                  </a:txBody>
                  <a:tcPr marL="0" marR="0" marT="0" marB="0" anchor="ctr"/>
                </a:tc>
                <a:tc>
                  <a:txBody>
                    <a:bodyPr/>
                    <a:lstStyle/>
                    <a:p>
                      <a:pPr algn="just"/>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1 al 15 Octubre 2024</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ES"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Se evidenció inconsistencia en la distribución de la meta ejecutada por localidad, producto 53 caracterización del perfil del riesgo en niños, niñas y adolescentes trabajadores en zonas de concentración comercial referenciadas a nivel intersectorial o por otros espacios y procesos</a:t>
                      </a:r>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a:t>
                      </a:r>
                      <a:endParaRPr lang="es-ES" sz="1800" b="0" i="0" u="none" strike="noStrike" cap="none" dirty="0">
                        <a:solidFill>
                          <a:schemeClr val="dk1"/>
                        </a:solidFill>
                        <a:effectLst/>
                        <a:latin typeface="Arial" panose="020B0604020202020204" pitchFamily="34" charset="0"/>
                        <a:ea typeface="+mn-ea"/>
                        <a:cs typeface="Arial" panose="020B0604020202020204" pitchFamily="34" charset="0"/>
                        <a:sym typeface="Arial"/>
                      </a:endParaRPr>
                    </a:p>
                  </a:txBody>
                  <a:tcPr marL="6828" marR="6828" marT="6828" marB="0" anchor="ctr"/>
                </a:tc>
                <a:tc>
                  <a:txBody>
                    <a:bodyPr/>
                    <a:lstStyle/>
                    <a:p>
                      <a:pPr algn="ctr" fontAlgn="ctr"/>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 Subred </a:t>
                      </a:r>
                    </a:p>
                  </a:txBody>
                  <a:tcPr marL="6828" marR="6828" marT="6828" marB="0" anchor="ctr"/>
                </a:tc>
                <a:tc>
                  <a:txBody>
                    <a:bodyPr/>
                    <a:lstStyle/>
                    <a:p>
                      <a:pPr algn="just" fontAlgn="ctr"/>
                      <a:r>
                        <a:rPr lang="es-CO" sz="1800" b="0" i="0" u="none" strike="noStrike" cap="none" dirty="0">
                          <a:solidFill>
                            <a:schemeClr val="dk1"/>
                          </a:solidFill>
                          <a:effectLst/>
                          <a:latin typeface="Arial" panose="020B0604020202020204" pitchFamily="34" charset="0"/>
                          <a:ea typeface="+mn-ea"/>
                          <a:cs typeface="Arial" panose="020B0604020202020204" pitchFamily="34" charset="0"/>
                          <a:sym typeface="Arial"/>
                        </a:rPr>
                        <a:t>G9: Glosa por inconsistencias de informe de gestión</a:t>
                      </a:r>
                    </a:p>
                  </a:txBody>
                  <a:tcPr marL="6828" marR="6828" marT="6828" marB="0" anchor="ctr"/>
                </a:tc>
                <a:extLst>
                  <a:ext uri="{0D108BD9-81ED-4DB2-BD59-A6C34878D82A}">
                    <a16:rowId xmlns:a16="http://schemas.microsoft.com/office/drawing/2014/main" xmlns="" val="2379750159"/>
                  </a:ext>
                </a:extLst>
              </a:tr>
            </a:tbl>
          </a:graphicData>
        </a:graphic>
      </p:graphicFrame>
    </p:spTree>
    <p:extLst>
      <p:ext uri="{BB962C8B-B14F-4D97-AF65-F5344CB8AC3E}">
        <p14:creationId xmlns:p14="http://schemas.microsoft.com/office/powerpoint/2010/main" val="22389755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xmlns="" id="{82D4DC54-ABFB-9D58-984E-92E9D4E1B731}"/>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xmlns="" id="{FD756BCC-32E7-2C02-337E-37CD43BED122}"/>
              </a:ext>
            </a:extLst>
          </p:cNvPr>
          <p:cNvPicPr preferRelativeResize="0"/>
          <p:nvPr/>
        </p:nvPicPr>
        <p:blipFill>
          <a:blip r:embed="rId3">
            <a:alphaModFix/>
          </a:blip>
          <a:stretch>
            <a:fillRect/>
          </a:stretch>
        </p:blipFill>
        <p:spPr>
          <a:xfrm>
            <a:off x="-3017" y="-52"/>
            <a:ext cx="12192000" cy="8125975"/>
          </a:xfrm>
          <a:prstGeom prst="rect">
            <a:avLst/>
          </a:prstGeom>
          <a:noFill/>
          <a:ln>
            <a:noFill/>
          </a:ln>
        </p:spPr>
      </p:pic>
      <p:sp>
        <p:nvSpPr>
          <p:cNvPr id="107" name="Google Shape;107;p15">
            <a:extLst>
              <a:ext uri="{FF2B5EF4-FFF2-40B4-BE49-F238E27FC236}">
                <a16:creationId xmlns:a16="http://schemas.microsoft.com/office/drawing/2014/main" xmlns="" id="{F675EBF6-F253-8DBA-A1FF-A961C5BCA295}"/>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xmlns="" id="{4B58FE51-F981-A013-1411-C1AD66B01C34}"/>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pic>
        <p:nvPicPr>
          <p:cNvPr id="2" name="Imagen 1">
            <a:extLst>
              <a:ext uri="{FF2B5EF4-FFF2-40B4-BE49-F238E27FC236}">
                <a16:creationId xmlns:a16="http://schemas.microsoft.com/office/drawing/2014/main" xmlns="" id="{06B822BB-AC2F-180C-976D-859A49586BB9}"/>
              </a:ext>
            </a:extLst>
          </p:cNvPr>
          <p:cNvPicPr>
            <a:picLocks noChangeAspect="1"/>
          </p:cNvPicPr>
          <p:nvPr/>
        </p:nvPicPr>
        <p:blipFill>
          <a:blip r:embed="rId4"/>
          <a:stretch>
            <a:fillRect/>
          </a:stretch>
        </p:blipFill>
        <p:spPr>
          <a:xfrm>
            <a:off x="11070205" y="6530567"/>
            <a:ext cx="1052711" cy="242571"/>
          </a:xfrm>
          <a:prstGeom prst="rect">
            <a:avLst/>
          </a:prstGeom>
        </p:spPr>
      </p:pic>
      <p:sp>
        <p:nvSpPr>
          <p:cNvPr id="3" name="Google Shape;110;p15">
            <a:extLst>
              <a:ext uri="{FF2B5EF4-FFF2-40B4-BE49-F238E27FC236}">
                <a16:creationId xmlns:a16="http://schemas.microsoft.com/office/drawing/2014/main" xmlns="" id="{BC4EC33E-C77D-808D-152E-3F5E8FF45C61}"/>
              </a:ext>
            </a:extLst>
          </p:cNvPr>
          <p:cNvSpPr txBox="1"/>
          <p:nvPr/>
        </p:nvSpPr>
        <p:spPr>
          <a:xfrm>
            <a:off x="1320072" y="603935"/>
            <a:ext cx="9797518"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sz="3200" b="1" dirty="0">
                <a:solidFill>
                  <a:srgbClr val="285B6A"/>
                </a:solidFill>
                <a:latin typeface="Oswald"/>
                <a:ea typeface="Oswald"/>
                <a:cs typeface="Oswald"/>
                <a:sym typeface="Oswald"/>
              </a:rPr>
              <a:t>HALLAZGOS SEGUIMIENTO RETROSPECTIVO</a:t>
            </a:r>
          </a:p>
        </p:txBody>
      </p:sp>
      <p:graphicFrame>
        <p:nvGraphicFramePr>
          <p:cNvPr id="6" name="Tabla 5">
            <a:extLst>
              <a:ext uri="{FF2B5EF4-FFF2-40B4-BE49-F238E27FC236}">
                <a16:creationId xmlns:a16="http://schemas.microsoft.com/office/drawing/2014/main" xmlns="" id="{E1516E30-5CEE-3FA9-6256-7C7D4CEB3125}"/>
              </a:ext>
            </a:extLst>
          </p:cNvPr>
          <p:cNvGraphicFramePr>
            <a:graphicFrameLocks noGrp="1"/>
          </p:cNvGraphicFramePr>
          <p:nvPr>
            <p:extLst>
              <p:ext uri="{D42A27DB-BD31-4B8C-83A1-F6EECF244321}">
                <p14:modId xmlns:p14="http://schemas.microsoft.com/office/powerpoint/2010/main" val="1809473500"/>
              </p:ext>
            </p:extLst>
          </p:nvPr>
        </p:nvGraphicFramePr>
        <p:xfrm>
          <a:off x="1009936" y="1898039"/>
          <a:ext cx="9613902" cy="4959961"/>
        </p:xfrm>
        <a:graphic>
          <a:graphicData uri="http://schemas.openxmlformats.org/drawingml/2006/table">
            <a:tbl>
              <a:tblPr>
                <a:tableStyleId>{5C22544A-7EE6-4342-B048-85BDC9FD1C3A}</a:tableStyleId>
              </a:tblPr>
              <a:tblGrid>
                <a:gridCol w="3204634">
                  <a:extLst>
                    <a:ext uri="{9D8B030D-6E8A-4147-A177-3AD203B41FA5}">
                      <a16:colId xmlns:a16="http://schemas.microsoft.com/office/drawing/2014/main" xmlns="" val="2770867207"/>
                    </a:ext>
                  </a:extLst>
                </a:gridCol>
                <a:gridCol w="4683770">
                  <a:extLst>
                    <a:ext uri="{9D8B030D-6E8A-4147-A177-3AD203B41FA5}">
                      <a16:colId xmlns:a16="http://schemas.microsoft.com/office/drawing/2014/main" xmlns="" val="3575292426"/>
                    </a:ext>
                  </a:extLst>
                </a:gridCol>
                <a:gridCol w="1725498">
                  <a:extLst>
                    <a:ext uri="{9D8B030D-6E8A-4147-A177-3AD203B41FA5}">
                      <a16:colId xmlns:a16="http://schemas.microsoft.com/office/drawing/2014/main" xmlns="" val="2963031364"/>
                    </a:ext>
                  </a:extLst>
                </a:gridCol>
              </a:tblGrid>
              <a:tr h="606725">
                <a:tc gridSpan="2">
                  <a:txBody>
                    <a:bodyPr/>
                    <a:lstStyle/>
                    <a:p>
                      <a:pPr algn="ctr" rtl="0" fontAlgn="ctr"/>
                      <a:r>
                        <a:rPr lang="es-ES" sz="1600" b="1" u="none" strike="noStrike" dirty="0">
                          <a:effectLst/>
                          <a:latin typeface="+mj-lt"/>
                        </a:rPr>
                        <a:t>Peso porcentual de las glosas </a:t>
                      </a:r>
                      <a:endParaRPr lang="es-ES" sz="1600" b="1" i="0" u="none" strike="noStrike" dirty="0">
                        <a:solidFill>
                          <a:srgbClr val="000000"/>
                        </a:solidFill>
                        <a:effectLst/>
                        <a:latin typeface="+mj-lt"/>
                      </a:endParaRPr>
                    </a:p>
                  </a:txBody>
                  <a:tcPr marL="9525" marR="9525" marT="9525" marB="0" anchor="ctr"/>
                </a:tc>
                <a:tc hMerge="1">
                  <a:txBody>
                    <a:bodyPr/>
                    <a:lstStyle/>
                    <a:p>
                      <a:endParaRPr lang="es-CO"/>
                    </a:p>
                  </a:txBody>
                  <a:tcPr/>
                </a:tc>
                <a:tc rowSpan="2">
                  <a:txBody>
                    <a:bodyPr/>
                    <a:lstStyle/>
                    <a:p>
                      <a:pPr algn="ctr" rtl="0" fontAlgn="ctr"/>
                      <a:r>
                        <a:rPr lang="es-CO" sz="1600" b="1" u="none" strike="noStrike" dirty="0">
                          <a:effectLst/>
                          <a:latin typeface="+mj-lt"/>
                        </a:rPr>
                        <a:t>Total de glosas </a:t>
                      </a:r>
                      <a:endParaRPr lang="es-CO" sz="1600" b="1" i="0" u="none" strike="noStrike" dirty="0">
                        <a:solidFill>
                          <a:srgbClr val="000000"/>
                        </a:solidFill>
                        <a:effectLst/>
                        <a:latin typeface="+mj-lt"/>
                      </a:endParaRPr>
                    </a:p>
                    <a:p>
                      <a:pPr algn="ctr" rtl="0" fontAlgn="ctr"/>
                      <a:r>
                        <a:rPr lang="es-CO" sz="1600" u="none" strike="noStrike" dirty="0">
                          <a:effectLst/>
                          <a:latin typeface="+mj-lt"/>
                        </a:rPr>
                        <a:t> </a:t>
                      </a:r>
                      <a:endParaRPr lang="es-CO" sz="1600" b="1"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xmlns="" val="3380177252"/>
                  </a:ext>
                </a:extLst>
              </a:tr>
              <a:tr h="768046">
                <a:tc>
                  <a:txBody>
                    <a:bodyPr/>
                    <a:lstStyle/>
                    <a:p>
                      <a:pPr algn="ctr" rtl="0" fontAlgn="ctr"/>
                      <a:r>
                        <a:rPr lang="es-CO" sz="1600" b="1" u="none" strike="noStrike" dirty="0">
                          <a:effectLst/>
                          <a:latin typeface="+mj-lt"/>
                        </a:rPr>
                        <a:t>NIVEL DE OPERACIÓN</a:t>
                      </a:r>
                      <a:endParaRPr lang="es-CO" sz="1600" b="1" i="0" u="none" strike="noStrike" dirty="0">
                        <a:solidFill>
                          <a:srgbClr val="000000"/>
                        </a:solidFill>
                        <a:effectLst/>
                        <a:latin typeface="+mj-lt"/>
                      </a:endParaRPr>
                    </a:p>
                  </a:txBody>
                  <a:tcPr marL="9525" marR="9525" marT="9525" marB="0" anchor="ctr"/>
                </a:tc>
                <a:tc>
                  <a:txBody>
                    <a:bodyPr/>
                    <a:lstStyle/>
                    <a:p>
                      <a:pPr algn="ctr" rtl="0" fontAlgn="ctr"/>
                      <a:r>
                        <a:rPr lang="es-CO" sz="1600" b="1" i="0" u="none" strike="noStrike" dirty="0">
                          <a:solidFill>
                            <a:srgbClr val="000000"/>
                          </a:solidFill>
                          <a:effectLst/>
                          <a:latin typeface="+mj-lt"/>
                        </a:rPr>
                        <a:t>G9</a:t>
                      </a:r>
                    </a:p>
                  </a:txBody>
                  <a:tcPr marL="9525" marR="9525" marT="9525" marB="0" anchor="ctr"/>
                </a:tc>
                <a:tc vMerge="1">
                  <a:txBody>
                    <a:bodyPr/>
                    <a:lstStyle/>
                    <a:p>
                      <a:pPr algn="ctr" rtl="0" fontAlgn="ctr"/>
                      <a:endParaRPr lang="es-CO" sz="1200" b="1" i="0" u="none" strike="noStrike" dirty="0">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xmlns="" val="1222885274"/>
                  </a:ext>
                </a:extLst>
              </a:tr>
              <a:tr h="606725">
                <a:tc>
                  <a:txBody>
                    <a:bodyPr/>
                    <a:lstStyle/>
                    <a:p>
                      <a:pPr algn="ctr" rtl="0" fontAlgn="ctr"/>
                      <a:r>
                        <a:rPr lang="es-CO" sz="1600" u="none" strike="noStrike">
                          <a:effectLst/>
                          <a:latin typeface="+mj-lt"/>
                        </a:rPr>
                        <a:t>Subred </a:t>
                      </a:r>
                      <a:endParaRPr lang="es-CO" sz="1600" b="1" i="0" u="none" strike="noStrike">
                        <a:solidFill>
                          <a:srgbClr val="000000"/>
                        </a:solidFill>
                        <a:effectLst/>
                        <a:latin typeface="+mj-lt"/>
                      </a:endParaRPr>
                    </a:p>
                  </a:txBody>
                  <a:tcPr marL="9525" marR="9525" marT="9525" marB="0" anchor="ctr"/>
                </a:tc>
                <a:tc>
                  <a:txBody>
                    <a:bodyPr/>
                    <a:lstStyle/>
                    <a:p>
                      <a:pPr algn="ctr" fontAlgn="ctr"/>
                      <a:r>
                        <a:rPr lang="es-ES" sz="1600" b="0" i="0" u="none" strike="noStrike" dirty="0">
                          <a:solidFill>
                            <a:schemeClr val="tx1"/>
                          </a:solidFill>
                          <a:effectLst/>
                          <a:latin typeface="+mj-lt"/>
                        </a:rPr>
                        <a:t> $ 2.510.901</a:t>
                      </a:r>
                    </a:p>
                  </a:txBody>
                  <a:tcPr marL="7620" marR="7620" marT="7620" marB="0" anchor="ctr"/>
                </a:tc>
                <a:tc>
                  <a:txBody>
                    <a:bodyPr/>
                    <a:lstStyle/>
                    <a:p>
                      <a:pPr algn="ctr" rtl="0" fontAlgn="ctr"/>
                      <a:r>
                        <a:rPr lang="es-CO" sz="1600" b="0" i="0" u="none" strike="noStrike" dirty="0">
                          <a:solidFill>
                            <a:srgbClr val="000000"/>
                          </a:solidFill>
                          <a:effectLst/>
                          <a:latin typeface="+mj-lt"/>
                        </a:rPr>
                        <a:t>2</a:t>
                      </a:r>
                    </a:p>
                  </a:txBody>
                  <a:tcPr marL="9525" marR="9525" marT="9525" marB="0" anchor="ctr"/>
                </a:tc>
                <a:extLst>
                  <a:ext uri="{0D108BD9-81ED-4DB2-BD59-A6C34878D82A}">
                    <a16:rowId xmlns:a16="http://schemas.microsoft.com/office/drawing/2014/main" xmlns="" val="3381953747"/>
                  </a:ext>
                </a:extLst>
              </a:tr>
              <a:tr h="606725">
                <a:tc>
                  <a:txBody>
                    <a:bodyPr/>
                    <a:lstStyle/>
                    <a:p>
                      <a:pPr algn="ctr" rtl="0" fontAlgn="ctr"/>
                      <a:r>
                        <a:rPr lang="es-CO" sz="1600" u="none" strike="noStrike" dirty="0">
                          <a:effectLst/>
                          <a:latin typeface="+mj-lt"/>
                        </a:rPr>
                        <a:t>Distrito </a:t>
                      </a:r>
                      <a:endParaRPr lang="es-CO" sz="1600" b="1" i="0" u="none" strike="noStrike" dirty="0">
                        <a:solidFill>
                          <a:srgbClr val="000000"/>
                        </a:solidFill>
                        <a:effectLst/>
                        <a:latin typeface="+mj-lt"/>
                      </a:endParaRPr>
                    </a:p>
                  </a:txBody>
                  <a:tcPr marL="9525" marR="9525" marT="9525" marB="0" anchor="ctr"/>
                </a:tc>
                <a:tc>
                  <a:txBody>
                    <a:bodyPr/>
                    <a:lstStyle/>
                    <a:p>
                      <a:pPr algn="ctr" rtl="0" fontAlgn="ctr"/>
                      <a:r>
                        <a:rPr lang="es-CO" sz="1600" b="0" i="0" u="none" strike="noStrike" dirty="0">
                          <a:solidFill>
                            <a:srgbClr val="000000"/>
                          </a:solidFill>
                          <a:effectLst/>
                          <a:latin typeface="+mj-lt"/>
                        </a:rPr>
                        <a:t>$ 0</a:t>
                      </a:r>
                    </a:p>
                  </a:txBody>
                  <a:tcPr marL="9525" marR="9525" marT="9525" marB="0" anchor="ctr"/>
                </a:tc>
                <a:tc>
                  <a:txBody>
                    <a:bodyPr/>
                    <a:lstStyle/>
                    <a:p>
                      <a:pPr algn="ctr" rtl="0" fontAlgn="ctr"/>
                      <a:r>
                        <a:rPr lang="es-CO" sz="1600" b="0" i="0" u="none" strike="noStrike" dirty="0">
                          <a:solidFill>
                            <a:srgbClr val="000000"/>
                          </a:solidFill>
                          <a:effectLst/>
                          <a:latin typeface="+mj-lt"/>
                        </a:rPr>
                        <a:t>0</a:t>
                      </a:r>
                    </a:p>
                  </a:txBody>
                  <a:tcPr marL="9525" marR="9525" marT="9525" marB="0" anchor="ctr"/>
                </a:tc>
                <a:extLst>
                  <a:ext uri="{0D108BD9-81ED-4DB2-BD59-A6C34878D82A}">
                    <a16:rowId xmlns:a16="http://schemas.microsoft.com/office/drawing/2014/main" xmlns="" val="1225152067"/>
                  </a:ext>
                </a:extLst>
              </a:tr>
              <a:tr h="1185870">
                <a:tc>
                  <a:txBody>
                    <a:bodyPr/>
                    <a:lstStyle/>
                    <a:p>
                      <a:pPr algn="ctr" rtl="0" fontAlgn="ctr"/>
                      <a:r>
                        <a:rPr lang="es-CO" sz="1600" u="none" strike="noStrike" dirty="0">
                          <a:effectLst/>
                          <a:latin typeface="+mj-lt"/>
                        </a:rPr>
                        <a:t>Total, de glosas por Criterios </a:t>
                      </a:r>
                      <a:endParaRPr lang="es-CO" sz="1600" b="1" i="0" u="none" strike="noStrike" dirty="0">
                        <a:solidFill>
                          <a:srgbClr val="000000"/>
                        </a:solidFill>
                        <a:effectLst/>
                        <a:latin typeface="+mj-lt"/>
                      </a:endParaRPr>
                    </a:p>
                  </a:txBody>
                  <a:tcPr marL="9525" marR="9525" marT="9525" marB="0" anchor="ctr"/>
                </a:tc>
                <a:tc>
                  <a:txBody>
                    <a:bodyPr/>
                    <a:lstStyle/>
                    <a:p>
                      <a:pPr algn="ctr" fontAlgn="ctr"/>
                      <a:r>
                        <a:rPr lang="es-ES" sz="1600" b="0" i="0" u="none" strike="noStrike" dirty="0">
                          <a:solidFill>
                            <a:schemeClr val="tx1"/>
                          </a:solidFill>
                          <a:effectLst/>
                          <a:latin typeface="+mj-lt"/>
                        </a:rPr>
                        <a:t> $ 2.510.901</a:t>
                      </a:r>
                    </a:p>
                  </a:txBody>
                  <a:tcPr marL="7620" marR="7620" marT="7620" marB="0" anchor="ctr"/>
                </a:tc>
                <a:tc>
                  <a:txBody>
                    <a:bodyPr/>
                    <a:lstStyle/>
                    <a:p>
                      <a:pPr algn="ctr" rtl="0" fontAlgn="ctr"/>
                      <a:r>
                        <a:rPr lang="es-CO" sz="1600" b="0" i="0" u="none" strike="noStrike" dirty="0">
                          <a:solidFill>
                            <a:srgbClr val="000000"/>
                          </a:solidFill>
                          <a:effectLst/>
                          <a:latin typeface="+mj-lt"/>
                        </a:rPr>
                        <a:t>2</a:t>
                      </a:r>
                    </a:p>
                  </a:txBody>
                  <a:tcPr marL="9525" marR="9525" marT="9525" marB="0" anchor="ctr"/>
                </a:tc>
                <a:extLst>
                  <a:ext uri="{0D108BD9-81ED-4DB2-BD59-A6C34878D82A}">
                    <a16:rowId xmlns:a16="http://schemas.microsoft.com/office/drawing/2014/main" xmlns="" val="2253975359"/>
                  </a:ext>
                </a:extLst>
              </a:tr>
              <a:tr h="1185870">
                <a:tc>
                  <a:txBody>
                    <a:bodyPr/>
                    <a:lstStyle/>
                    <a:p>
                      <a:pPr algn="ctr" rtl="0" fontAlgn="ctr"/>
                      <a:r>
                        <a:rPr lang="es-ES" sz="1600" b="1" u="none" strike="noStrike" dirty="0">
                          <a:effectLst/>
                          <a:latin typeface="+mj-lt"/>
                        </a:rPr>
                        <a:t>Peso Porcentual de las glosas </a:t>
                      </a:r>
                      <a:endParaRPr lang="es-ES" sz="1600" b="1" i="0" u="none" strike="noStrike" dirty="0">
                        <a:solidFill>
                          <a:srgbClr val="000000"/>
                        </a:solidFill>
                        <a:effectLst/>
                        <a:latin typeface="+mj-lt"/>
                      </a:endParaRPr>
                    </a:p>
                  </a:txBody>
                  <a:tcPr marL="9525" marR="9525" marT="9525" marB="0" anchor="ctr"/>
                </a:tc>
                <a:tc>
                  <a:txBody>
                    <a:bodyPr/>
                    <a:lstStyle/>
                    <a:p>
                      <a:pPr algn="ctr" rtl="0" fontAlgn="ctr"/>
                      <a:r>
                        <a:rPr lang="es-CO" sz="1600" b="1" i="0" u="none" strike="noStrike" dirty="0">
                          <a:solidFill>
                            <a:srgbClr val="000000"/>
                          </a:solidFill>
                          <a:effectLst/>
                          <a:latin typeface="+mj-lt"/>
                        </a:rPr>
                        <a:t>100%</a:t>
                      </a:r>
                    </a:p>
                  </a:txBody>
                  <a:tcPr marL="9525" marR="9525" marT="9525" marB="0" anchor="ctr"/>
                </a:tc>
                <a:tc>
                  <a:txBody>
                    <a:bodyPr/>
                    <a:lstStyle/>
                    <a:p>
                      <a:pPr algn="ctr" rtl="0" fontAlgn="ctr"/>
                      <a:r>
                        <a:rPr lang="es-CO" sz="1600" b="1" i="0" u="none" strike="noStrike" dirty="0">
                          <a:solidFill>
                            <a:srgbClr val="000000"/>
                          </a:solidFill>
                          <a:effectLst/>
                          <a:latin typeface="+mj-lt"/>
                        </a:rPr>
                        <a:t>100%</a:t>
                      </a:r>
                    </a:p>
                  </a:txBody>
                  <a:tcPr marL="9525" marR="9525" marT="9525" marB="0" anchor="ctr"/>
                </a:tc>
                <a:extLst>
                  <a:ext uri="{0D108BD9-81ED-4DB2-BD59-A6C34878D82A}">
                    <a16:rowId xmlns:a16="http://schemas.microsoft.com/office/drawing/2014/main" xmlns="" val="4287654011"/>
                  </a:ext>
                </a:extLst>
              </a:tr>
            </a:tbl>
          </a:graphicData>
        </a:graphic>
      </p:graphicFrame>
    </p:spTree>
    <p:extLst>
      <p:ext uri="{BB962C8B-B14F-4D97-AF65-F5344CB8AC3E}">
        <p14:creationId xmlns:p14="http://schemas.microsoft.com/office/powerpoint/2010/main" val="28747553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xmlns="" id="{E41A3344-969A-8A41-D1D3-E9384F8E57ED}"/>
            </a:ext>
          </a:extLst>
        </p:cNvPr>
        <p:cNvGrpSpPr/>
        <p:nvPr/>
      </p:nvGrpSpPr>
      <p:grpSpPr>
        <a:xfrm>
          <a:off x="0" y="0"/>
          <a:ext cx="0" cy="0"/>
          <a:chOff x="0" y="0"/>
          <a:chExt cx="0" cy="0"/>
        </a:xfrm>
      </p:grpSpPr>
      <p:sp>
        <p:nvSpPr>
          <p:cNvPr id="84" name="Google Shape;84;p13">
            <a:extLst>
              <a:ext uri="{FF2B5EF4-FFF2-40B4-BE49-F238E27FC236}">
                <a16:creationId xmlns:a16="http://schemas.microsoft.com/office/drawing/2014/main" xmlns="" id="{93F30A9A-1E43-48F7-2483-015D3273FD12}"/>
              </a:ext>
            </a:extLst>
          </p:cNvPr>
          <p:cNvSpPr/>
          <p:nvPr/>
        </p:nvSpPr>
        <p:spPr>
          <a:xfrm>
            <a:off x="-17717" y="300"/>
            <a:ext cx="12206700" cy="6857700"/>
          </a:xfrm>
          <a:prstGeom prst="rect">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solidFill>
                <a:schemeClr val="lt1"/>
              </a:solidFill>
              <a:latin typeface="Calibri"/>
              <a:ea typeface="Calibri"/>
              <a:cs typeface="Calibri"/>
              <a:sym typeface="Calibri"/>
            </a:endParaRPr>
          </a:p>
        </p:txBody>
      </p:sp>
      <p:sp>
        <p:nvSpPr>
          <p:cNvPr id="85" name="Google Shape;85;p13">
            <a:extLst>
              <a:ext uri="{FF2B5EF4-FFF2-40B4-BE49-F238E27FC236}">
                <a16:creationId xmlns:a16="http://schemas.microsoft.com/office/drawing/2014/main" xmlns="" id="{B7D4A043-6FAE-3481-3834-AA3E1CB0A423}"/>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6" name="Google Shape;86;p13">
            <a:extLst>
              <a:ext uri="{FF2B5EF4-FFF2-40B4-BE49-F238E27FC236}">
                <a16:creationId xmlns:a16="http://schemas.microsoft.com/office/drawing/2014/main" xmlns="" id="{E31274C4-2474-D03F-1E03-333441D9299E}"/>
              </a:ext>
            </a:extLst>
          </p:cNvPr>
          <p:cNvSpPr/>
          <p:nvPr/>
        </p:nvSpPr>
        <p:spPr>
          <a:xfrm rot="10800000">
            <a:off x="10943664" y="-52"/>
            <a:ext cx="1245319" cy="2532249"/>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88" name="Google Shape;88;p13">
            <a:extLst>
              <a:ext uri="{FF2B5EF4-FFF2-40B4-BE49-F238E27FC236}">
                <a16:creationId xmlns:a16="http://schemas.microsoft.com/office/drawing/2014/main" xmlns="" id="{A74C85FA-EA46-399F-3728-BB2ADC68F014}"/>
              </a:ext>
            </a:extLst>
          </p:cNvPr>
          <p:cNvSpPr txBox="1"/>
          <p:nvPr/>
        </p:nvSpPr>
        <p:spPr>
          <a:xfrm>
            <a:off x="2700346" y="749574"/>
            <a:ext cx="7199027" cy="1154132"/>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6300" b="1" dirty="0">
                <a:solidFill>
                  <a:schemeClr val="lt1"/>
                </a:solidFill>
                <a:latin typeface="Oswald"/>
                <a:ea typeface="Oswald"/>
                <a:cs typeface="Oswald"/>
                <a:sym typeface="Oswald"/>
              </a:rPr>
              <a:t>AGENDA</a:t>
            </a:r>
            <a:endParaRPr sz="6300" b="1" dirty="0">
              <a:solidFill>
                <a:schemeClr val="lt1"/>
              </a:solidFill>
              <a:latin typeface="Oswald"/>
              <a:ea typeface="Oswald"/>
              <a:cs typeface="Oswald"/>
              <a:sym typeface="Oswald"/>
            </a:endParaRPr>
          </a:p>
        </p:txBody>
      </p:sp>
      <p:sp>
        <p:nvSpPr>
          <p:cNvPr id="89" name="Google Shape;89;p13">
            <a:extLst>
              <a:ext uri="{FF2B5EF4-FFF2-40B4-BE49-F238E27FC236}">
                <a16:creationId xmlns:a16="http://schemas.microsoft.com/office/drawing/2014/main" xmlns="" id="{A7C18A80-D607-B510-3AAB-CC3681A45D66}"/>
              </a:ext>
            </a:extLst>
          </p:cNvPr>
          <p:cNvSpPr/>
          <p:nvPr/>
        </p:nvSpPr>
        <p:spPr>
          <a:xfrm flipH="1">
            <a:off x="0" y="239645"/>
            <a:ext cx="3074100" cy="6378300"/>
          </a:xfrm>
          <a:prstGeom prst="parallelogram">
            <a:avLst>
              <a:gd name="adj" fmla="val 71939"/>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90" name="Google Shape;90;p13">
            <a:extLst>
              <a:ext uri="{FF2B5EF4-FFF2-40B4-BE49-F238E27FC236}">
                <a16:creationId xmlns:a16="http://schemas.microsoft.com/office/drawing/2014/main" xmlns="" id="{B2BED4DC-909F-19FD-9F93-215840439497}"/>
              </a:ext>
            </a:extLst>
          </p:cNvPr>
          <p:cNvSpPr txBox="1"/>
          <p:nvPr/>
        </p:nvSpPr>
        <p:spPr>
          <a:xfrm>
            <a:off x="2383437" y="2531842"/>
            <a:ext cx="8560228" cy="2846654"/>
          </a:xfrm>
          <a:prstGeom prst="rect">
            <a:avLst/>
          </a:prstGeom>
          <a:noFill/>
          <a:ln>
            <a:noFill/>
          </a:ln>
        </p:spPr>
        <p:txBody>
          <a:bodyPr spcFirstLastPara="1" wrap="square" lIns="91425" tIns="91425" rIns="91425" bIns="91425" anchor="t" anchorCtr="0">
            <a:noAutofit/>
          </a:bodyPr>
          <a:lstStyle/>
          <a:p>
            <a:pPr lvl="0" algn="just" rtl="0">
              <a:spcBef>
                <a:spcPts val="0"/>
              </a:spcBef>
              <a:spcAft>
                <a:spcPts val="0"/>
              </a:spcAft>
            </a:pPr>
            <a:r>
              <a:rPr lang="es-CO" sz="2800" b="1" dirty="0">
                <a:solidFill>
                  <a:schemeClr val="bg1"/>
                </a:solidFill>
                <a:latin typeface="Lexend Deca Medium"/>
                <a:ea typeface="Lexend Deca Medium"/>
                <a:cs typeface="Lexend Deca Medium"/>
                <a:sym typeface="Lexend Deca"/>
              </a:rPr>
              <a:t>Socialización de Hallazgos del </a:t>
            </a:r>
            <a:r>
              <a:rPr lang="es-ES" sz="2800" b="1" dirty="0">
                <a:solidFill>
                  <a:schemeClr val="bg1"/>
                </a:solidFill>
                <a:latin typeface="Lexend Deca Medium"/>
                <a:ea typeface="Lexend Deca Medium"/>
                <a:cs typeface="Lexend Deca Medium"/>
                <a:sym typeface="Lexend Deca"/>
              </a:rPr>
              <a:t>01 de agosto al 15 de octubre de 2024 </a:t>
            </a:r>
            <a:r>
              <a:rPr lang="es-CO" sz="2800" b="1" dirty="0">
                <a:solidFill>
                  <a:schemeClr val="bg1"/>
                </a:solidFill>
                <a:latin typeface="Lexend Deca Medium"/>
                <a:ea typeface="Lexend Deca Medium"/>
                <a:cs typeface="Lexend Deca Medium"/>
                <a:sym typeface="Lexend Deca"/>
              </a:rPr>
              <a:t> para las cuatro (4) Subredes Integradas de Servicios de Salud.</a:t>
            </a:r>
            <a:r>
              <a:rPr lang="es-CO" sz="2300" b="1" dirty="0">
                <a:solidFill>
                  <a:schemeClr val="bg1"/>
                </a:solidFill>
                <a:latin typeface="Lexend Deca Medium"/>
                <a:ea typeface="Lexend Deca Medium"/>
                <a:cs typeface="Lexend Deca Medium"/>
                <a:sym typeface="Lexend Deca"/>
              </a:rPr>
              <a:t> </a:t>
            </a:r>
            <a:endParaRPr sz="2300" b="1" dirty="0">
              <a:solidFill>
                <a:schemeClr val="bg1"/>
              </a:solidFill>
              <a:latin typeface="Lexend Deca Medium"/>
              <a:ea typeface="Lexend Deca Medium"/>
              <a:cs typeface="Lexend Deca Medium"/>
              <a:sym typeface="Lexend Deca"/>
            </a:endParaRPr>
          </a:p>
        </p:txBody>
      </p:sp>
      <p:pic>
        <p:nvPicPr>
          <p:cNvPr id="4" name="Imagen 3">
            <a:extLst>
              <a:ext uri="{FF2B5EF4-FFF2-40B4-BE49-F238E27FC236}">
                <a16:creationId xmlns:a16="http://schemas.microsoft.com/office/drawing/2014/main" xmlns="" id="{C947C7C2-8578-094B-A4D5-B1A50E6508DB}"/>
              </a:ext>
            </a:extLst>
          </p:cNvPr>
          <p:cNvPicPr>
            <a:picLocks noChangeAspect="1"/>
          </p:cNvPicPr>
          <p:nvPr/>
        </p:nvPicPr>
        <p:blipFill>
          <a:blip r:embed="rId3"/>
          <a:stretch>
            <a:fillRect/>
          </a:stretch>
        </p:blipFill>
        <p:spPr>
          <a:xfrm>
            <a:off x="4276970" y="5438253"/>
            <a:ext cx="3638060" cy="838300"/>
          </a:xfrm>
          <a:prstGeom prst="rect">
            <a:avLst/>
          </a:prstGeom>
        </p:spPr>
      </p:pic>
      <p:pic>
        <p:nvPicPr>
          <p:cNvPr id="2" name="Imagen 1">
            <a:extLst>
              <a:ext uri="{FF2B5EF4-FFF2-40B4-BE49-F238E27FC236}">
                <a16:creationId xmlns:a16="http://schemas.microsoft.com/office/drawing/2014/main" xmlns="" id="{DF7E0CF2-7B46-1DEC-D3BA-2E9B4BA33364}"/>
              </a:ext>
            </a:extLst>
          </p:cNvPr>
          <p:cNvPicPr>
            <a:picLocks noChangeAspect="1"/>
          </p:cNvPicPr>
          <p:nvPr/>
        </p:nvPicPr>
        <p:blipFill>
          <a:blip r:embed="rId4"/>
          <a:stretch>
            <a:fillRect/>
          </a:stretch>
        </p:blipFill>
        <p:spPr>
          <a:xfrm>
            <a:off x="2227223" y="-647910"/>
            <a:ext cx="2306992" cy="576748"/>
          </a:xfrm>
          <a:prstGeom prst="rect">
            <a:avLst/>
          </a:prstGeom>
        </p:spPr>
      </p:pic>
    </p:spTree>
    <p:extLst>
      <p:ext uri="{BB962C8B-B14F-4D97-AF65-F5344CB8AC3E}">
        <p14:creationId xmlns:p14="http://schemas.microsoft.com/office/powerpoint/2010/main" val="14700258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xmlns="" id="{827792BD-82C2-B41B-245B-E62235CF8BBA}"/>
            </a:ext>
          </a:extLst>
        </p:cNvPr>
        <p:cNvGrpSpPr/>
        <p:nvPr/>
      </p:nvGrpSpPr>
      <p:grpSpPr>
        <a:xfrm>
          <a:off x="0" y="0"/>
          <a:ext cx="0" cy="0"/>
          <a:chOff x="0" y="0"/>
          <a:chExt cx="0" cy="0"/>
        </a:xfrm>
      </p:grpSpPr>
      <p:pic>
        <p:nvPicPr>
          <p:cNvPr id="138" name="Google Shape;138;p18">
            <a:extLst>
              <a:ext uri="{FF2B5EF4-FFF2-40B4-BE49-F238E27FC236}">
                <a16:creationId xmlns:a16="http://schemas.microsoft.com/office/drawing/2014/main" xmlns="" id="{40709A64-916B-BDFB-C011-AA1CDBDA5207}"/>
              </a:ext>
            </a:extLst>
          </p:cNvPr>
          <p:cNvPicPr preferRelativeResize="0"/>
          <p:nvPr/>
        </p:nvPicPr>
        <p:blipFill>
          <a:blip r:embed="rId3">
            <a:alphaModFix/>
          </a:blip>
          <a:stretch>
            <a:fillRect/>
          </a:stretch>
        </p:blipFill>
        <p:spPr>
          <a:xfrm>
            <a:off x="0" y="-52"/>
            <a:ext cx="12192000" cy="8125975"/>
          </a:xfrm>
          <a:prstGeom prst="rect">
            <a:avLst/>
          </a:prstGeom>
          <a:noFill/>
          <a:ln>
            <a:noFill/>
          </a:ln>
        </p:spPr>
      </p:pic>
      <p:sp>
        <p:nvSpPr>
          <p:cNvPr id="140" name="Google Shape;140;p18">
            <a:extLst>
              <a:ext uri="{FF2B5EF4-FFF2-40B4-BE49-F238E27FC236}">
                <a16:creationId xmlns:a16="http://schemas.microsoft.com/office/drawing/2014/main" xmlns="" id="{39FFC27C-FB0C-B4F0-4899-5E5177DE17BB}"/>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a:extLst>
              <a:ext uri="{FF2B5EF4-FFF2-40B4-BE49-F238E27FC236}">
                <a16:creationId xmlns:a16="http://schemas.microsoft.com/office/drawing/2014/main" xmlns="" id="{E6D93948-66E1-6E9E-24A0-C02A1EBB5080}"/>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143" name="Google Shape;143;p18">
            <a:extLst>
              <a:ext uri="{FF2B5EF4-FFF2-40B4-BE49-F238E27FC236}">
                <a16:creationId xmlns:a16="http://schemas.microsoft.com/office/drawing/2014/main" xmlns="" id="{C99C2758-50BE-8726-E437-6A49A6FBFC92}"/>
              </a:ext>
            </a:extLst>
          </p:cNvPr>
          <p:cNvSpPr txBox="1"/>
          <p:nvPr/>
        </p:nvSpPr>
        <p:spPr>
          <a:xfrm>
            <a:off x="1945484" y="728698"/>
            <a:ext cx="8583045" cy="738633"/>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3600" b="1" dirty="0">
                <a:solidFill>
                  <a:srgbClr val="285B6A"/>
                </a:solidFill>
                <a:latin typeface="Oswald" panose="00000500000000000000" pitchFamily="2" charset="0"/>
                <a:ea typeface="Oswald"/>
                <a:cs typeface="Oswald"/>
                <a:sym typeface="Oswald"/>
              </a:rPr>
              <a:t>ASPECTOS RELEVANTES  </a:t>
            </a:r>
            <a:endParaRPr sz="3600" b="1" dirty="0">
              <a:solidFill>
                <a:srgbClr val="285B6A"/>
              </a:solidFill>
              <a:latin typeface="Oswald" panose="00000500000000000000" pitchFamily="2" charset="0"/>
              <a:ea typeface="Oswald"/>
              <a:cs typeface="Oswald"/>
              <a:sym typeface="Oswald"/>
            </a:endParaRPr>
          </a:p>
        </p:txBody>
      </p:sp>
      <p:sp>
        <p:nvSpPr>
          <p:cNvPr id="144" name="Google Shape;144;p18">
            <a:extLst>
              <a:ext uri="{FF2B5EF4-FFF2-40B4-BE49-F238E27FC236}">
                <a16:creationId xmlns:a16="http://schemas.microsoft.com/office/drawing/2014/main" xmlns="" id="{6E0FF99F-F1F9-D5AE-D8EB-25CCC55AFEF7}"/>
              </a:ext>
            </a:extLst>
          </p:cNvPr>
          <p:cNvSpPr txBox="1"/>
          <p:nvPr/>
        </p:nvSpPr>
        <p:spPr>
          <a:xfrm>
            <a:off x="877455" y="1776310"/>
            <a:ext cx="10719105" cy="4446540"/>
          </a:xfrm>
          <a:prstGeom prst="rect">
            <a:avLst/>
          </a:prstGeom>
          <a:noFill/>
          <a:ln>
            <a:noFill/>
          </a:ln>
        </p:spPr>
        <p:txBody>
          <a:bodyPr spcFirstLastPara="1" wrap="square" lIns="91425" tIns="91425" rIns="91425" bIns="91425" anchor="t" anchorCtr="0">
            <a:noAutofit/>
          </a:bodyPr>
          <a:lstStyle/>
          <a:p>
            <a:pPr marL="285750" indent="-285750" algn="just">
              <a:lnSpc>
                <a:spcPct val="150000"/>
              </a:lnSpc>
              <a:buFont typeface="Arial" panose="020B0604020202020204" pitchFamily="34" charset="0"/>
              <a:buChar char="•"/>
            </a:pPr>
            <a:r>
              <a:rPr lang="es-CO" sz="2000" dirty="0">
                <a:solidFill>
                  <a:schemeClr val="tx1"/>
                </a:solidFill>
                <a:latin typeface="Arial" panose="020B0604020202020204" pitchFamily="34" charset="0"/>
                <a:ea typeface="Lexend Deca Medium"/>
                <a:cs typeface="Arial" panose="020B0604020202020204" pitchFamily="34" charset="0"/>
              </a:rPr>
              <a:t>La organización de los soportes fue adecuada para el proceso de seguimiento lo cual permitió avanzar de manera optima durante las jornadas</a:t>
            </a:r>
          </a:p>
          <a:p>
            <a:pPr marL="285750" indent="-285750" algn="just">
              <a:lnSpc>
                <a:spcPct val="150000"/>
              </a:lnSpc>
              <a:buFont typeface="Arial" panose="020B0604020202020204" pitchFamily="34" charset="0"/>
              <a:buChar char="•"/>
            </a:pPr>
            <a:r>
              <a:rPr lang="es-CO" sz="2000" dirty="0">
                <a:solidFill>
                  <a:schemeClr val="tx1"/>
                </a:solidFill>
                <a:latin typeface="Arial" panose="020B0604020202020204" pitchFamily="34" charset="0"/>
                <a:ea typeface="Lexend Deca Medium"/>
                <a:cs typeface="Arial" panose="020B0604020202020204" pitchFamily="34" charset="0"/>
              </a:rPr>
              <a:t>Los soportes fueron presentados con pertinencia y de acuerdo a lo orientado por los lineamientos</a:t>
            </a:r>
          </a:p>
          <a:p>
            <a:pPr marL="285750" indent="-285750" algn="just">
              <a:lnSpc>
                <a:spcPct val="150000"/>
              </a:lnSpc>
              <a:buFont typeface="Arial" panose="020B0604020202020204" pitchFamily="34" charset="0"/>
              <a:buChar char="•"/>
            </a:pPr>
            <a:r>
              <a:rPr lang="es-CO" sz="2000" dirty="0">
                <a:solidFill>
                  <a:schemeClr val="tx1"/>
                </a:solidFill>
                <a:latin typeface="Arial" panose="020B0604020202020204" pitchFamily="34" charset="0"/>
                <a:ea typeface="Lexend Deca Medium"/>
                <a:cs typeface="Arial" panose="020B0604020202020204" pitchFamily="34" charset="0"/>
                <a:sym typeface="Lexend Deca"/>
              </a:rPr>
              <a:t>Se evidencia un equipo de trabajo consolidado y fortalecido para cada proceso desarrollado dentro del entorno</a:t>
            </a:r>
          </a:p>
          <a:p>
            <a:pPr marL="285750" indent="-285750" algn="just">
              <a:lnSpc>
                <a:spcPct val="150000"/>
              </a:lnSpc>
              <a:buFont typeface="Arial" panose="020B0604020202020204" pitchFamily="34" charset="0"/>
              <a:buChar char="•"/>
            </a:pPr>
            <a:r>
              <a:rPr lang="es-ES" sz="2000" dirty="0">
                <a:solidFill>
                  <a:schemeClr val="tx1"/>
                </a:solidFill>
                <a:latin typeface="Arial" panose="020B0604020202020204" pitchFamily="34" charset="0"/>
                <a:cs typeface="Arial" panose="020B0604020202020204" pitchFamily="34" charset="0"/>
                <a:sym typeface="Lexend Deca"/>
              </a:rPr>
              <a:t>Se presento dificultad en la presentación de los soportes, esto se presto para confusión durante la ejecución.</a:t>
            </a:r>
          </a:p>
          <a:p>
            <a:pPr marL="285750" indent="-285750" algn="just">
              <a:lnSpc>
                <a:spcPct val="150000"/>
              </a:lnSpc>
              <a:buFont typeface="Arial" panose="020B0604020202020204" pitchFamily="34" charset="0"/>
              <a:buChar char="•"/>
            </a:pPr>
            <a:endParaRPr lang="es-CO" sz="1800" dirty="0">
              <a:solidFill>
                <a:schemeClr val="tx1"/>
              </a:solidFill>
              <a:latin typeface="Lexend Deca Medium"/>
              <a:ea typeface="Lexend Deca Medium"/>
              <a:cs typeface="Lexend Deca Medium"/>
              <a:sym typeface="Lexend Deca"/>
            </a:endParaRPr>
          </a:p>
        </p:txBody>
      </p:sp>
      <p:pic>
        <p:nvPicPr>
          <p:cNvPr id="2" name="Imagen 1">
            <a:extLst>
              <a:ext uri="{FF2B5EF4-FFF2-40B4-BE49-F238E27FC236}">
                <a16:creationId xmlns:a16="http://schemas.microsoft.com/office/drawing/2014/main" xmlns="" id="{5A20B833-9F05-0DE5-48C6-8B7BBEF94D5F}"/>
              </a:ext>
            </a:extLst>
          </p:cNvPr>
          <p:cNvPicPr>
            <a:picLocks noChangeAspect="1"/>
          </p:cNvPicPr>
          <p:nvPr/>
        </p:nvPicPr>
        <p:blipFill>
          <a:blip r:embed="rId4"/>
          <a:stretch>
            <a:fillRect/>
          </a:stretch>
        </p:blipFill>
        <p:spPr>
          <a:xfrm>
            <a:off x="11070205" y="6530567"/>
            <a:ext cx="1052711" cy="242571"/>
          </a:xfrm>
          <a:prstGeom prst="rect">
            <a:avLst/>
          </a:prstGeom>
        </p:spPr>
      </p:pic>
    </p:spTree>
    <p:extLst>
      <p:ext uri="{BB962C8B-B14F-4D97-AF65-F5344CB8AC3E}">
        <p14:creationId xmlns:p14="http://schemas.microsoft.com/office/powerpoint/2010/main" val="19056699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0"/>
          <p:cNvSpPr/>
          <p:nvPr/>
        </p:nvSpPr>
        <p:spPr>
          <a:xfrm>
            <a:off x="0" y="-2125"/>
            <a:ext cx="12206700" cy="6857700"/>
          </a:xfrm>
          <a:prstGeom prst="rect">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solidFill>
                <a:schemeClr val="lt1"/>
              </a:solidFill>
              <a:latin typeface="Calibri"/>
              <a:ea typeface="Calibri"/>
              <a:cs typeface="Calibri"/>
              <a:sym typeface="Calibri"/>
            </a:endParaRPr>
          </a:p>
        </p:txBody>
      </p:sp>
      <p:sp>
        <p:nvSpPr>
          <p:cNvPr id="160" name="Google Shape;160;p20"/>
          <p:cNvSpPr/>
          <p:nvPr/>
        </p:nvSpPr>
        <p:spPr>
          <a:xfrm flipH="1">
            <a:off x="10943683" y="2532600"/>
            <a:ext cx="1245300" cy="4325400"/>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61" name="Google Shape;161;p20"/>
          <p:cNvSpPr/>
          <p:nvPr/>
        </p:nvSpPr>
        <p:spPr>
          <a:xfrm rot="10800000">
            <a:off x="10943683" y="-103"/>
            <a:ext cx="1245300" cy="2532300"/>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163" name="Google Shape;163;p20"/>
          <p:cNvSpPr txBox="1"/>
          <p:nvPr/>
        </p:nvSpPr>
        <p:spPr>
          <a:xfrm>
            <a:off x="2322350" y="2547000"/>
            <a:ext cx="7547300" cy="2031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x-none" sz="12000" b="1" dirty="0">
                <a:solidFill>
                  <a:schemeClr val="lt1"/>
                </a:solidFill>
                <a:latin typeface="Oswald"/>
                <a:ea typeface="Oswald"/>
                <a:cs typeface="Oswald"/>
                <a:sym typeface="Oswald"/>
              </a:rPr>
              <a:t>GRACIAS</a:t>
            </a:r>
            <a:endParaRPr sz="12000" b="1" dirty="0">
              <a:solidFill>
                <a:schemeClr val="lt1"/>
              </a:solidFill>
              <a:latin typeface="Oswald"/>
              <a:ea typeface="Oswald"/>
              <a:cs typeface="Oswald"/>
              <a:sym typeface="Oswald"/>
            </a:endParaRPr>
          </a:p>
        </p:txBody>
      </p:sp>
      <p:sp>
        <p:nvSpPr>
          <p:cNvPr id="164" name="Google Shape;164;p20"/>
          <p:cNvSpPr/>
          <p:nvPr/>
        </p:nvSpPr>
        <p:spPr>
          <a:xfrm flipH="1">
            <a:off x="67101" y="237575"/>
            <a:ext cx="3074100" cy="6378300"/>
          </a:xfrm>
          <a:prstGeom prst="parallelogram">
            <a:avLst>
              <a:gd name="adj" fmla="val 71939"/>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pic>
        <p:nvPicPr>
          <p:cNvPr id="2" name="Imagen 1">
            <a:extLst>
              <a:ext uri="{FF2B5EF4-FFF2-40B4-BE49-F238E27FC236}">
                <a16:creationId xmlns:a16="http://schemas.microsoft.com/office/drawing/2014/main" xmlns="" id="{B051E8C7-95AC-8233-9468-C37037743710}"/>
              </a:ext>
            </a:extLst>
          </p:cNvPr>
          <p:cNvPicPr>
            <a:picLocks noChangeAspect="1"/>
          </p:cNvPicPr>
          <p:nvPr/>
        </p:nvPicPr>
        <p:blipFill>
          <a:blip r:embed="rId3"/>
          <a:stretch>
            <a:fillRect/>
          </a:stretch>
        </p:blipFill>
        <p:spPr>
          <a:xfrm>
            <a:off x="5034085" y="4729900"/>
            <a:ext cx="2123830" cy="48938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xmlns="" id="{E41A3344-969A-8A41-D1D3-E9384F8E57ED}"/>
            </a:ext>
          </a:extLst>
        </p:cNvPr>
        <p:cNvGrpSpPr/>
        <p:nvPr/>
      </p:nvGrpSpPr>
      <p:grpSpPr>
        <a:xfrm>
          <a:off x="0" y="0"/>
          <a:ext cx="0" cy="0"/>
          <a:chOff x="0" y="0"/>
          <a:chExt cx="0" cy="0"/>
        </a:xfrm>
      </p:grpSpPr>
      <p:sp>
        <p:nvSpPr>
          <p:cNvPr id="84" name="Google Shape;84;p13">
            <a:extLst>
              <a:ext uri="{FF2B5EF4-FFF2-40B4-BE49-F238E27FC236}">
                <a16:creationId xmlns:a16="http://schemas.microsoft.com/office/drawing/2014/main" xmlns="" id="{93F30A9A-1E43-48F7-2483-015D3273FD12}"/>
              </a:ext>
            </a:extLst>
          </p:cNvPr>
          <p:cNvSpPr/>
          <p:nvPr/>
        </p:nvSpPr>
        <p:spPr>
          <a:xfrm>
            <a:off x="0" y="-55"/>
            <a:ext cx="12206700" cy="6857700"/>
          </a:xfrm>
          <a:prstGeom prst="rect">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solidFill>
                <a:schemeClr val="lt1"/>
              </a:solidFill>
              <a:latin typeface="Calibri"/>
              <a:ea typeface="Calibri"/>
              <a:cs typeface="Calibri"/>
              <a:sym typeface="Calibri"/>
            </a:endParaRPr>
          </a:p>
        </p:txBody>
      </p:sp>
      <p:sp>
        <p:nvSpPr>
          <p:cNvPr id="85" name="Google Shape;85;p13">
            <a:extLst>
              <a:ext uri="{FF2B5EF4-FFF2-40B4-BE49-F238E27FC236}">
                <a16:creationId xmlns:a16="http://schemas.microsoft.com/office/drawing/2014/main" xmlns="" id="{B7D4A043-6FAE-3481-3834-AA3E1CB0A423}"/>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6" name="Google Shape;86;p13">
            <a:extLst>
              <a:ext uri="{FF2B5EF4-FFF2-40B4-BE49-F238E27FC236}">
                <a16:creationId xmlns:a16="http://schemas.microsoft.com/office/drawing/2014/main" xmlns="" id="{E31274C4-2474-D03F-1E03-333441D9299E}"/>
              </a:ext>
            </a:extLst>
          </p:cNvPr>
          <p:cNvSpPr/>
          <p:nvPr/>
        </p:nvSpPr>
        <p:spPr>
          <a:xfrm rot="10800000">
            <a:off x="10943664" y="-52"/>
            <a:ext cx="1245319" cy="2532249"/>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89" name="Google Shape;89;p13">
            <a:extLst>
              <a:ext uri="{FF2B5EF4-FFF2-40B4-BE49-F238E27FC236}">
                <a16:creationId xmlns:a16="http://schemas.microsoft.com/office/drawing/2014/main" xmlns="" id="{A7C18A80-D607-B510-3AAB-CC3681A45D66}"/>
              </a:ext>
            </a:extLst>
          </p:cNvPr>
          <p:cNvSpPr/>
          <p:nvPr/>
        </p:nvSpPr>
        <p:spPr>
          <a:xfrm flipH="1">
            <a:off x="0" y="239645"/>
            <a:ext cx="3074100" cy="6378300"/>
          </a:xfrm>
          <a:prstGeom prst="parallelogram">
            <a:avLst>
              <a:gd name="adj" fmla="val 71939"/>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90" name="Google Shape;90;p13">
            <a:extLst>
              <a:ext uri="{FF2B5EF4-FFF2-40B4-BE49-F238E27FC236}">
                <a16:creationId xmlns:a16="http://schemas.microsoft.com/office/drawing/2014/main" xmlns="" id="{B2BED4DC-909F-19FD-9F93-215840439497}"/>
              </a:ext>
            </a:extLst>
          </p:cNvPr>
          <p:cNvSpPr txBox="1"/>
          <p:nvPr/>
        </p:nvSpPr>
        <p:spPr>
          <a:xfrm>
            <a:off x="2250388" y="1653635"/>
            <a:ext cx="7705923" cy="2570815"/>
          </a:xfrm>
          <a:prstGeom prst="rect">
            <a:avLst/>
          </a:prstGeom>
          <a:noFill/>
          <a:ln>
            <a:noFill/>
          </a:ln>
        </p:spPr>
        <p:txBody>
          <a:bodyPr spcFirstLastPara="1" wrap="square" lIns="91425" tIns="91425" rIns="91425" bIns="91425" anchor="t" anchorCtr="0">
            <a:noAutofit/>
          </a:bodyPr>
          <a:lstStyle/>
          <a:p>
            <a:pPr lvl="0" algn="ctr" rtl="0">
              <a:spcBef>
                <a:spcPts val="0"/>
              </a:spcBef>
              <a:spcAft>
                <a:spcPts val="0"/>
              </a:spcAft>
            </a:pPr>
            <a:r>
              <a:rPr lang="es-CO" sz="4000" b="1" dirty="0">
                <a:solidFill>
                  <a:schemeClr val="bg1"/>
                </a:solidFill>
                <a:latin typeface="Lexend Deca Medium"/>
                <a:ea typeface="Lexend Deca Medium"/>
                <a:cs typeface="Lexend Deca Medium"/>
                <a:sym typeface="Lexend Deca"/>
              </a:rPr>
              <a:t>SUBRED INTEGRADA DE SERVICIOS DE SALUD CENTRO ORIENTE </a:t>
            </a:r>
            <a:endParaRPr sz="4000" b="1" dirty="0">
              <a:solidFill>
                <a:schemeClr val="bg1"/>
              </a:solidFill>
              <a:latin typeface="Lexend Deca Medium"/>
              <a:ea typeface="Lexend Deca Medium"/>
              <a:cs typeface="Lexend Deca Medium"/>
              <a:sym typeface="Lexend Deca"/>
            </a:endParaRPr>
          </a:p>
        </p:txBody>
      </p:sp>
      <p:pic>
        <p:nvPicPr>
          <p:cNvPr id="4" name="Imagen 3">
            <a:extLst>
              <a:ext uri="{FF2B5EF4-FFF2-40B4-BE49-F238E27FC236}">
                <a16:creationId xmlns:a16="http://schemas.microsoft.com/office/drawing/2014/main" xmlns="" id="{C947C7C2-8578-094B-A4D5-B1A50E6508DB}"/>
              </a:ext>
            </a:extLst>
          </p:cNvPr>
          <p:cNvPicPr>
            <a:picLocks noChangeAspect="1"/>
          </p:cNvPicPr>
          <p:nvPr/>
        </p:nvPicPr>
        <p:blipFill>
          <a:blip r:embed="rId3"/>
          <a:stretch>
            <a:fillRect/>
          </a:stretch>
        </p:blipFill>
        <p:spPr>
          <a:xfrm>
            <a:off x="4276970" y="5438253"/>
            <a:ext cx="3638060" cy="838300"/>
          </a:xfrm>
          <a:prstGeom prst="rect">
            <a:avLst/>
          </a:prstGeom>
        </p:spPr>
      </p:pic>
      <p:pic>
        <p:nvPicPr>
          <p:cNvPr id="2" name="Imagen 1">
            <a:extLst>
              <a:ext uri="{FF2B5EF4-FFF2-40B4-BE49-F238E27FC236}">
                <a16:creationId xmlns:a16="http://schemas.microsoft.com/office/drawing/2014/main" xmlns="" id="{DF7E0CF2-7B46-1DEC-D3BA-2E9B4BA33364}"/>
              </a:ext>
            </a:extLst>
          </p:cNvPr>
          <p:cNvPicPr>
            <a:picLocks noChangeAspect="1"/>
          </p:cNvPicPr>
          <p:nvPr/>
        </p:nvPicPr>
        <p:blipFill>
          <a:blip r:embed="rId4"/>
          <a:stretch>
            <a:fillRect/>
          </a:stretch>
        </p:blipFill>
        <p:spPr>
          <a:xfrm>
            <a:off x="2227223" y="-647910"/>
            <a:ext cx="2306992" cy="576748"/>
          </a:xfrm>
          <a:prstGeom prst="rect">
            <a:avLst/>
          </a:prstGeom>
        </p:spPr>
      </p:pic>
    </p:spTree>
    <p:extLst>
      <p:ext uri="{BB962C8B-B14F-4D97-AF65-F5344CB8AC3E}">
        <p14:creationId xmlns:p14="http://schemas.microsoft.com/office/powerpoint/2010/main" val="854459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xmlns="" id="{57F5BF0D-4F36-1003-B8BF-63DE119BD342}"/>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xmlns="" id="{F70D9354-F8A1-F006-B58F-9EB20D794329}"/>
              </a:ext>
            </a:extLst>
          </p:cNvPr>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a:extLst>
              <a:ext uri="{FF2B5EF4-FFF2-40B4-BE49-F238E27FC236}">
                <a16:creationId xmlns:a16="http://schemas.microsoft.com/office/drawing/2014/main" xmlns="" id="{0A10E713-71C6-16C2-A4CE-429D860B7D0B}"/>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xmlns="" id="{AFC3869B-F5E9-9782-4280-542ADE27F542}"/>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pic>
        <p:nvPicPr>
          <p:cNvPr id="2" name="Imagen 1">
            <a:extLst>
              <a:ext uri="{FF2B5EF4-FFF2-40B4-BE49-F238E27FC236}">
                <a16:creationId xmlns:a16="http://schemas.microsoft.com/office/drawing/2014/main" xmlns="" id="{56B7CAA2-A43F-D899-5530-3F5A900BB86C}"/>
              </a:ext>
            </a:extLst>
          </p:cNvPr>
          <p:cNvPicPr>
            <a:picLocks noChangeAspect="1"/>
          </p:cNvPicPr>
          <p:nvPr/>
        </p:nvPicPr>
        <p:blipFill>
          <a:blip r:embed="rId4"/>
          <a:stretch>
            <a:fillRect/>
          </a:stretch>
        </p:blipFill>
        <p:spPr>
          <a:xfrm>
            <a:off x="11070205" y="6530567"/>
            <a:ext cx="1052711" cy="242571"/>
          </a:xfrm>
          <a:prstGeom prst="rect">
            <a:avLst/>
          </a:prstGeom>
        </p:spPr>
      </p:pic>
      <p:sp>
        <p:nvSpPr>
          <p:cNvPr id="3" name="Google Shape;110;p15">
            <a:extLst>
              <a:ext uri="{FF2B5EF4-FFF2-40B4-BE49-F238E27FC236}">
                <a16:creationId xmlns:a16="http://schemas.microsoft.com/office/drawing/2014/main" xmlns="" id="{70F4C25E-1901-9CA1-40CE-5B3D1534C332}"/>
              </a:ext>
            </a:extLst>
          </p:cNvPr>
          <p:cNvSpPr txBox="1"/>
          <p:nvPr/>
        </p:nvSpPr>
        <p:spPr>
          <a:xfrm>
            <a:off x="820225" y="155935"/>
            <a:ext cx="9797518"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sz="3200" b="1" dirty="0">
                <a:solidFill>
                  <a:srgbClr val="285B6A"/>
                </a:solidFill>
                <a:latin typeface="Oswald"/>
                <a:ea typeface="Oswald"/>
                <a:cs typeface="Oswald"/>
                <a:sym typeface="Oswald"/>
              </a:rPr>
              <a:t>HALLAZGOS SEGUIMIENTO RETROSPECTIVO</a:t>
            </a:r>
          </a:p>
        </p:txBody>
      </p:sp>
      <p:graphicFrame>
        <p:nvGraphicFramePr>
          <p:cNvPr id="5" name="Tabla 4">
            <a:extLst>
              <a:ext uri="{FF2B5EF4-FFF2-40B4-BE49-F238E27FC236}">
                <a16:creationId xmlns:a16="http://schemas.microsoft.com/office/drawing/2014/main" xmlns="" id="{4416CE64-A9F2-B6FF-C8C6-4062D792AE58}"/>
              </a:ext>
            </a:extLst>
          </p:cNvPr>
          <p:cNvGraphicFramePr>
            <a:graphicFrameLocks noGrp="1"/>
          </p:cNvGraphicFramePr>
          <p:nvPr>
            <p:extLst>
              <p:ext uri="{D42A27DB-BD31-4B8C-83A1-F6EECF244321}">
                <p14:modId xmlns:p14="http://schemas.microsoft.com/office/powerpoint/2010/main" val="3604249954"/>
              </p:ext>
            </p:extLst>
          </p:nvPr>
        </p:nvGraphicFramePr>
        <p:xfrm>
          <a:off x="113218" y="873957"/>
          <a:ext cx="11258557" cy="6540139"/>
        </p:xfrm>
        <a:graphic>
          <a:graphicData uri="http://schemas.openxmlformats.org/drawingml/2006/table">
            <a:tbl>
              <a:tblPr>
                <a:tableStyleId>{5C22544A-7EE6-4342-B048-85BDC9FD1C3A}</a:tableStyleId>
              </a:tblPr>
              <a:tblGrid>
                <a:gridCol w="2009120">
                  <a:extLst>
                    <a:ext uri="{9D8B030D-6E8A-4147-A177-3AD203B41FA5}">
                      <a16:colId xmlns:a16="http://schemas.microsoft.com/office/drawing/2014/main" xmlns="" val="676242261"/>
                    </a:ext>
                  </a:extLst>
                </a:gridCol>
                <a:gridCol w="6604629">
                  <a:extLst>
                    <a:ext uri="{9D8B030D-6E8A-4147-A177-3AD203B41FA5}">
                      <a16:colId xmlns:a16="http://schemas.microsoft.com/office/drawing/2014/main" xmlns="" val="2572856593"/>
                    </a:ext>
                  </a:extLst>
                </a:gridCol>
                <a:gridCol w="1168961">
                  <a:extLst>
                    <a:ext uri="{9D8B030D-6E8A-4147-A177-3AD203B41FA5}">
                      <a16:colId xmlns:a16="http://schemas.microsoft.com/office/drawing/2014/main" xmlns="" val="1577692913"/>
                    </a:ext>
                  </a:extLst>
                </a:gridCol>
                <a:gridCol w="1475847">
                  <a:extLst>
                    <a:ext uri="{9D8B030D-6E8A-4147-A177-3AD203B41FA5}">
                      <a16:colId xmlns:a16="http://schemas.microsoft.com/office/drawing/2014/main" xmlns="" val="2844688413"/>
                    </a:ext>
                  </a:extLst>
                </a:gridCol>
              </a:tblGrid>
              <a:tr h="416538">
                <a:tc>
                  <a:txBody>
                    <a:bodyPr/>
                    <a:lstStyle/>
                    <a:p>
                      <a:pPr algn="ctr" rtl="0" fontAlgn="b"/>
                      <a:r>
                        <a:rPr lang="es-CO" sz="1400" b="1" u="none" strike="noStrike" dirty="0">
                          <a:effectLst/>
                          <a:latin typeface="Arial" panose="020B0604020202020204" pitchFamily="34" charset="0"/>
                          <a:cs typeface="Arial" panose="020B0604020202020204" pitchFamily="34" charset="0"/>
                        </a:rPr>
                        <a:t>INTERVENCIÓN /PRODUCTO </a:t>
                      </a:r>
                      <a:endParaRPr lang="es-CO" sz="1400" b="1"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b"/>
                </a:tc>
                <a:tc>
                  <a:txBody>
                    <a:bodyPr/>
                    <a:lstStyle/>
                    <a:p>
                      <a:pPr algn="ctr" rtl="0" fontAlgn="b"/>
                      <a:r>
                        <a:rPr lang="es-CO" sz="1400" b="1" u="none" strike="noStrike" dirty="0">
                          <a:effectLst/>
                          <a:latin typeface="Arial" panose="020B0604020202020204" pitchFamily="34" charset="0"/>
                          <a:cs typeface="Arial" panose="020B0604020202020204" pitchFamily="34" charset="0"/>
                        </a:rPr>
                        <a:t>HALLAZGO </a:t>
                      </a:r>
                      <a:endParaRPr lang="es-CO" sz="1400" b="1"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b"/>
                </a:tc>
                <a:tc>
                  <a:txBody>
                    <a:bodyPr/>
                    <a:lstStyle/>
                    <a:p>
                      <a:pPr algn="ctr" rtl="0" fontAlgn="b"/>
                      <a:r>
                        <a:rPr lang="es-CO" sz="1400" b="1" u="none" strike="noStrike" dirty="0">
                          <a:effectLst/>
                          <a:latin typeface="Arial" panose="020B0604020202020204" pitchFamily="34" charset="0"/>
                          <a:cs typeface="Arial" panose="020B0604020202020204" pitchFamily="34" charset="0"/>
                        </a:rPr>
                        <a:t>LOCALIDAD </a:t>
                      </a:r>
                      <a:endParaRPr lang="es-CO" sz="1400" b="1"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b"/>
                </a:tc>
                <a:tc>
                  <a:txBody>
                    <a:bodyPr/>
                    <a:lstStyle/>
                    <a:p>
                      <a:pPr algn="ctr" rtl="0" fontAlgn="b"/>
                      <a:r>
                        <a:rPr lang="es-CO" sz="1400" b="1" u="none" strike="noStrike" dirty="0">
                          <a:effectLst/>
                          <a:latin typeface="Arial" panose="020B0604020202020204" pitchFamily="34" charset="0"/>
                          <a:cs typeface="Arial" panose="020B0604020202020204" pitchFamily="34" charset="0"/>
                        </a:rPr>
                        <a:t>GLOSA</a:t>
                      </a:r>
                      <a:endParaRPr lang="es-CO" sz="1400" b="1"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b"/>
                </a:tc>
                <a:extLst>
                  <a:ext uri="{0D108BD9-81ED-4DB2-BD59-A6C34878D82A}">
                    <a16:rowId xmlns:a16="http://schemas.microsoft.com/office/drawing/2014/main" xmlns="" val="3308173529"/>
                  </a:ext>
                </a:extLst>
              </a:tr>
              <a:tr h="1835187">
                <a:tc rowSpan="2">
                  <a:txBody>
                    <a:bodyPr/>
                    <a:lstStyle/>
                    <a:p>
                      <a:pPr algn="just" fontAlgn="ct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43 - Caracterización de las condiciones de salud y trabajo para la concertación del planes en UTI con trabajadores informales </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ctr"/>
                </a:tc>
                <a:tc>
                  <a:txBody>
                    <a:bodyPr/>
                    <a:lstStyle/>
                    <a:p>
                      <a:pPr algn="just" fontAlgn="ct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Agosto de 2024</a:t>
                      </a:r>
                    </a:p>
                    <a:p>
                      <a:pPr algn="just" fontAlgn="ctr"/>
                      <a:r>
                        <a:rPr lang="es-ES"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Se evidenció hallazgo en ficha:</a:t>
                      </a:r>
                    </a:p>
                    <a:p>
                      <a:pPr marL="285750" marR="0" lvl="0" indent="-285750" algn="just" rtl="0">
                        <a:lnSpc>
                          <a:spcPct val="100000"/>
                        </a:lnSpc>
                        <a:spcBef>
                          <a:spcPts val="0"/>
                        </a:spcBef>
                        <a:spcAft>
                          <a:spcPts val="0"/>
                        </a:spcAft>
                        <a:buClr>
                          <a:srgbClr val="000000"/>
                        </a:buClr>
                        <a:buFont typeface="Arial" panose="020B0604020202020204" pitchFamily="34" charset="0"/>
                        <a:buChar char="•"/>
                      </a:pP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Ficha No. 2150259043, no se diligencia correctamente el porcentaje inicial de acuerdo a la semaforización registrada; el porcentaje registrado es 32.5% y el correcto es 30% </a:t>
                      </a:r>
                      <a:endParaRPr lang="es-ES" sz="1400" b="0" i="0" u="none" strike="noStrike" cap="none" dirty="0">
                        <a:solidFill>
                          <a:schemeClr val="dk1"/>
                        </a:solidFill>
                        <a:effectLst/>
                        <a:latin typeface="Arial" panose="020B0604020202020204" pitchFamily="34" charset="0"/>
                        <a:ea typeface="+mn-ea"/>
                        <a:cs typeface="Arial" panose="020B0604020202020204" pitchFamily="34" charset="0"/>
                        <a:sym typeface="Arial"/>
                      </a:endParaRPr>
                    </a:p>
                    <a:p>
                      <a:pPr marL="285750" marR="0" lvl="0" indent="-285750" algn="just" rtl="0">
                        <a:lnSpc>
                          <a:spcPct val="100000"/>
                        </a:lnSpc>
                        <a:spcBef>
                          <a:spcPts val="0"/>
                        </a:spcBef>
                        <a:spcAft>
                          <a:spcPts val="0"/>
                        </a:spcAft>
                        <a:buClr>
                          <a:srgbClr val="000000"/>
                        </a:buClr>
                        <a:buFont typeface="Arial" panose="020B0604020202020204" pitchFamily="34" charset="0"/>
                        <a:buChar char="•"/>
                      </a:pP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Ficha No. 2140258908, no se diligencia correctamente el porcentaje inicial de acuerdo a la semaforización registrada; el porcentaje registrado es 30% y el correcto es 27.5%.</a:t>
                      </a:r>
                      <a:endParaRPr lang="es-ES" sz="1400" b="0" i="0" u="none" strike="noStrike" cap="none" dirty="0">
                        <a:solidFill>
                          <a:schemeClr val="dk1"/>
                        </a:solidFill>
                        <a:effectLst/>
                        <a:latin typeface="Arial" panose="020B0604020202020204" pitchFamily="34" charset="0"/>
                        <a:ea typeface="+mn-ea"/>
                        <a:cs typeface="Arial" panose="020B0604020202020204" pitchFamily="34" charset="0"/>
                        <a:sym typeface="Arial"/>
                      </a:endParaRPr>
                    </a:p>
                  </a:txBody>
                  <a:tcPr marL="0" marR="0" marT="0" marB="0" anchor="ctr"/>
                </a:tc>
                <a:tc>
                  <a:txBody>
                    <a:bodyPr/>
                    <a:lstStyle/>
                    <a:p>
                      <a:pPr algn="ctr" fontAlgn="ct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Subred </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ctr"/>
                </a:tc>
                <a:tc>
                  <a:txBody>
                    <a:bodyPr/>
                    <a:lstStyle/>
                    <a:p>
                      <a:pPr algn="just" fontAlgn="ct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G3: Glosa de Calidad por incumplimiento lineamientos técnicos</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ctr"/>
                </a:tc>
                <a:extLst>
                  <a:ext uri="{0D108BD9-81ED-4DB2-BD59-A6C34878D82A}">
                    <a16:rowId xmlns:a16="http://schemas.microsoft.com/office/drawing/2014/main" xmlns="" val="2222338424"/>
                  </a:ext>
                </a:extLst>
              </a:tr>
              <a:tr h="2300407">
                <a:tc vMerge="1">
                  <a:txBody>
                    <a:bodyPr/>
                    <a:lstStyle/>
                    <a:p>
                      <a:pPr algn="just" fontAlgn="ctr"/>
                      <a:endParaRPr lang="es-CO" sz="1600" b="0" i="0" u="none" strike="noStrike" dirty="0">
                        <a:solidFill>
                          <a:srgbClr val="000000"/>
                        </a:solidFill>
                        <a:effectLst/>
                        <a:latin typeface="+mj-lt"/>
                      </a:endParaRPr>
                    </a:p>
                  </a:txBody>
                  <a:tcPr marL="6828" marR="6828" marT="6828" marB="0" anchor="ctr"/>
                </a:tc>
                <a:tc>
                  <a:txBody>
                    <a:bodyPr/>
                    <a:lstStyle/>
                    <a:p>
                      <a:pPr algn="just" fontAlgn="ctr"/>
                      <a:r>
                        <a:rPr lang="es-CO" sz="1400" u="none" strike="noStrike" dirty="0">
                          <a:effectLst/>
                          <a:latin typeface="Arial" panose="020B0604020202020204" pitchFamily="34" charset="0"/>
                          <a:cs typeface="Arial" panose="020B0604020202020204" pitchFamily="34" charset="0"/>
                        </a:rPr>
                        <a:t> </a:t>
                      </a:r>
                      <a:r>
                        <a:rPr lang="es-ES"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1 al 15 de octubre 2024</a:t>
                      </a:r>
                    </a:p>
                    <a:p>
                      <a:pPr algn="just" fontAlgn="ctr"/>
                      <a:r>
                        <a:rPr lang="es-ES"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Se evidenció hallazgo en ficha:</a:t>
                      </a:r>
                    </a:p>
                    <a:p>
                      <a:pPr marL="171450" lvl="0" indent="-171450" algn="just">
                        <a:buFont typeface="Arial" panose="020B0604020202020204" pitchFamily="34" charset="0"/>
                        <a:buChar char="•"/>
                      </a:pPr>
                      <a:r>
                        <a:rPr lang="es-ES"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 </a:t>
                      </a: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Ficha No. 2180260021, la descripción de actividad económica “comercio al por menor de materiales de construcción” no corresponde al código 4752 que corresponde a “comercio al por menor de artículos de ferretería, pinturas y productos de vidrio en establecimientos especializados.</a:t>
                      </a:r>
                    </a:p>
                    <a:p>
                      <a:pPr marL="171450" lvl="0" indent="-171450" algn="just">
                        <a:buFont typeface="Arial" panose="020B0604020202020204" pitchFamily="34" charset="0"/>
                        <a:buChar char="•"/>
                      </a:pP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Ficha No. 2150259974, firmo una persona que no fue caracterizada, al indagar con la tecnóloga, refiere que seguramente cambio el formato y olvido pasar uno de los trabajadores caracterizados.</a:t>
                      </a:r>
                      <a:endParaRPr lang="es-ES" sz="1400" b="0" i="0" u="none" strike="noStrike" cap="none" dirty="0">
                        <a:solidFill>
                          <a:schemeClr val="dk1"/>
                        </a:solidFill>
                        <a:effectLst/>
                        <a:latin typeface="Arial" panose="020B0604020202020204" pitchFamily="34" charset="0"/>
                        <a:ea typeface="+mn-ea"/>
                        <a:cs typeface="Arial" panose="020B0604020202020204" pitchFamily="34" charset="0"/>
                        <a:sym typeface="Arial"/>
                      </a:endParaRPr>
                    </a:p>
                  </a:txBody>
                  <a:tcPr marL="6828" marR="6828" marT="6828" marB="0" anchor="ctr"/>
                </a:tc>
                <a:tc>
                  <a:txBody>
                    <a:bodyPr/>
                    <a:lstStyle/>
                    <a:p>
                      <a:pPr algn="ctr" fontAlgn="ctr"/>
                      <a:r>
                        <a:rPr lang="es-CO" sz="1400" u="none" strike="noStrike" dirty="0">
                          <a:effectLst/>
                          <a:latin typeface="Arial" panose="020B0604020202020204" pitchFamily="34" charset="0"/>
                          <a:cs typeface="Arial" panose="020B0604020202020204" pitchFamily="34" charset="0"/>
                        </a:rPr>
                        <a:t> Subred </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ctr"/>
                </a:tc>
                <a:tc>
                  <a:txBody>
                    <a:bodyPr/>
                    <a:lstStyle/>
                    <a:p>
                      <a:pPr algn="just" fontAlgn="ctr"/>
                      <a:r>
                        <a:rPr lang="es-CO" sz="1400" u="none" strike="noStrike" dirty="0">
                          <a:effectLst/>
                          <a:latin typeface="Arial" panose="020B0604020202020204" pitchFamily="34" charset="0"/>
                          <a:cs typeface="Arial" panose="020B0604020202020204" pitchFamily="34" charset="0"/>
                        </a:rPr>
                        <a:t> G3: Glosa de Calidad por incumplimiento lineamientos técnicos</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ctr"/>
                </a:tc>
                <a:extLst>
                  <a:ext uri="{0D108BD9-81ED-4DB2-BD59-A6C34878D82A}">
                    <a16:rowId xmlns:a16="http://schemas.microsoft.com/office/drawing/2014/main" xmlns="" val="2379750159"/>
                  </a:ext>
                </a:extLst>
              </a:tr>
              <a:tr h="1970997">
                <a:tc>
                  <a:txBody>
                    <a:bodyPr/>
                    <a:lstStyle/>
                    <a:p>
                      <a:pPr marR="0" algn="just" rtl="0" fontAlgn="ctr">
                        <a:lnSpc>
                          <a:spcPct val="100000"/>
                        </a:lnSpc>
                        <a:spcBef>
                          <a:spcPts val="0"/>
                        </a:spcBef>
                        <a:spcAft>
                          <a:spcPts val="0"/>
                        </a:spcAft>
                        <a:buClr>
                          <a:srgbClr val="000000"/>
                        </a:buClr>
                        <a:buFont typeface="Arial"/>
                      </a:pP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45 - Asesorías de promoción del cuidado de la salud con trabajadores de la economía informal en UTI</a:t>
                      </a:r>
                      <a:endParaRPr lang="es-ES" sz="1400" b="0" i="0" u="none" strike="noStrike" cap="none" dirty="0">
                        <a:solidFill>
                          <a:schemeClr val="dk1"/>
                        </a:solidFill>
                        <a:effectLst/>
                        <a:latin typeface="Arial" panose="020B0604020202020204" pitchFamily="34" charset="0"/>
                        <a:ea typeface="+mn-ea"/>
                        <a:cs typeface="Arial" panose="020B0604020202020204" pitchFamily="34" charset="0"/>
                        <a:sym typeface="Arial"/>
                      </a:endParaRPr>
                    </a:p>
                  </a:txBody>
                  <a:tcPr marL="68580" marR="68580" marT="0" marB="0" anchor="ctr"/>
                </a:tc>
                <a:tc>
                  <a:txBody>
                    <a:bodyPr/>
                    <a:lstStyle/>
                    <a:p>
                      <a:pPr algn="just" fontAlgn="ct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Septiembre 2024</a:t>
                      </a:r>
                      <a:r>
                        <a:rPr lang="es-ES"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a:t>
                      </a:r>
                    </a:p>
                    <a:p>
                      <a:pPr algn="just" fontAlgn="ctr"/>
                      <a:r>
                        <a:rPr lang="es-ES"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Se evidenció inconsistencias en las siguientes fichas:</a:t>
                      </a:r>
                    </a:p>
                    <a:p>
                      <a:pPr marL="285750" lvl="0" indent="-285750" algn="just">
                        <a:buFont typeface="Arial" panose="020B0604020202020204" pitchFamily="34" charset="0"/>
                        <a:buChar char="•"/>
                      </a:pP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Ficha No. 2180259130 en la asesoría dos (2) de la psicóloga Saira Rodríguez Sánchez del 16 de septiembre de 2024, se identificó que no existe registro de la firma del profesional.</a:t>
                      </a:r>
                      <a:endParaRPr lang="es-ES" sz="1400" b="0" i="0" u="none" strike="noStrike" cap="none" dirty="0">
                        <a:solidFill>
                          <a:schemeClr val="dk1"/>
                        </a:solidFill>
                        <a:effectLst/>
                        <a:latin typeface="Arial" panose="020B0604020202020204" pitchFamily="34" charset="0"/>
                        <a:ea typeface="+mn-ea"/>
                        <a:cs typeface="Arial" panose="020B0604020202020204" pitchFamily="34" charset="0"/>
                        <a:sym typeface="Arial"/>
                      </a:endParaRPr>
                    </a:p>
                    <a:p>
                      <a:pPr marL="285750" indent="-285750" algn="just">
                        <a:buFont typeface="Arial" panose="020B0604020202020204" pitchFamily="34" charset="0"/>
                        <a:buChar char="•"/>
                      </a:pP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Ficha No. 2180259134 en la asesoría dos (2) de la psicóloga Saira Rodríguez Sánchez del 16 de septiembre de 2024, se identificó que no existe registro de la firma del profesional.</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ctr"/>
                </a:tc>
                <a:tc>
                  <a:txBody>
                    <a:bodyPr/>
                    <a:lstStyle/>
                    <a:p>
                      <a:pPr algn="ctr" fontAlgn="ctr"/>
                      <a:r>
                        <a:rPr lang="es-ES" sz="1400" b="0" i="0" u="none" strike="noStrike" dirty="0">
                          <a:solidFill>
                            <a:srgbClr val="000000"/>
                          </a:solidFill>
                          <a:effectLst/>
                          <a:latin typeface="Arial" panose="020B0604020202020204" pitchFamily="34" charset="0"/>
                          <a:cs typeface="Arial" panose="020B0604020202020204" pitchFamily="34" charset="0"/>
                        </a:rPr>
                        <a:t>Subred</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ctr"/>
                </a:tc>
                <a:tc>
                  <a:txBody>
                    <a:bodyPr/>
                    <a:lstStyle/>
                    <a:p>
                      <a:pPr algn="just" fontAlgn="ctr"/>
                      <a:r>
                        <a:rPr lang="es-ES" sz="1400" b="0" i="0" u="none" strike="noStrike" dirty="0">
                          <a:solidFill>
                            <a:srgbClr val="000000"/>
                          </a:solidFill>
                          <a:effectLst/>
                          <a:latin typeface="Arial" panose="020B0604020202020204" pitchFamily="34" charset="0"/>
                          <a:cs typeface="Arial" panose="020B0604020202020204" pitchFamily="34" charset="0"/>
                        </a:rPr>
                        <a:t>G3: </a:t>
                      </a:r>
                      <a:r>
                        <a:rPr lang="es-CO" sz="1400" b="0" i="0" u="none" strike="noStrike" cap="none" dirty="0">
                          <a:solidFill>
                            <a:schemeClr val="dk1"/>
                          </a:solidFill>
                          <a:effectLst/>
                          <a:latin typeface="Arial" panose="020B0604020202020204" pitchFamily="34" charset="0"/>
                          <a:ea typeface="+mn-ea"/>
                          <a:cs typeface="Arial" panose="020B0604020202020204" pitchFamily="34" charset="0"/>
                          <a:sym typeface="Arial"/>
                        </a:rPr>
                        <a:t>Glosa de Calidad por incumplimiento lineamientos técnicos</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ctr"/>
                </a:tc>
                <a:extLst>
                  <a:ext uri="{0D108BD9-81ED-4DB2-BD59-A6C34878D82A}">
                    <a16:rowId xmlns:a16="http://schemas.microsoft.com/office/drawing/2014/main" xmlns="" val="3740959359"/>
                  </a:ext>
                </a:extLst>
              </a:tr>
            </a:tbl>
          </a:graphicData>
        </a:graphic>
      </p:graphicFrame>
    </p:spTree>
    <p:extLst>
      <p:ext uri="{BB962C8B-B14F-4D97-AF65-F5344CB8AC3E}">
        <p14:creationId xmlns:p14="http://schemas.microsoft.com/office/powerpoint/2010/main" val="2627116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15"/>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pic>
        <p:nvPicPr>
          <p:cNvPr id="2" name="Imagen 1">
            <a:extLst>
              <a:ext uri="{FF2B5EF4-FFF2-40B4-BE49-F238E27FC236}">
                <a16:creationId xmlns:a16="http://schemas.microsoft.com/office/drawing/2014/main" xmlns="" id="{BABDF96C-D223-8BDE-F5A2-0634B6CC9E8E}"/>
              </a:ext>
            </a:extLst>
          </p:cNvPr>
          <p:cNvPicPr>
            <a:picLocks noChangeAspect="1"/>
          </p:cNvPicPr>
          <p:nvPr/>
        </p:nvPicPr>
        <p:blipFill>
          <a:blip r:embed="rId4"/>
          <a:stretch>
            <a:fillRect/>
          </a:stretch>
        </p:blipFill>
        <p:spPr>
          <a:xfrm>
            <a:off x="11070205" y="6530567"/>
            <a:ext cx="1052711" cy="242571"/>
          </a:xfrm>
          <a:prstGeom prst="rect">
            <a:avLst/>
          </a:prstGeom>
        </p:spPr>
      </p:pic>
      <p:sp>
        <p:nvSpPr>
          <p:cNvPr id="3" name="Google Shape;110;p15">
            <a:extLst>
              <a:ext uri="{FF2B5EF4-FFF2-40B4-BE49-F238E27FC236}">
                <a16:creationId xmlns:a16="http://schemas.microsoft.com/office/drawing/2014/main" xmlns="" id="{367E4910-73A0-9129-9F80-72472C8A5830}"/>
              </a:ext>
            </a:extLst>
          </p:cNvPr>
          <p:cNvSpPr txBox="1"/>
          <p:nvPr/>
        </p:nvSpPr>
        <p:spPr>
          <a:xfrm>
            <a:off x="820225" y="155935"/>
            <a:ext cx="9797518"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sz="3200" b="1" dirty="0">
                <a:solidFill>
                  <a:srgbClr val="285B6A"/>
                </a:solidFill>
                <a:latin typeface="Oswald"/>
                <a:ea typeface="Oswald"/>
                <a:cs typeface="Oswald"/>
                <a:sym typeface="Oswald"/>
              </a:rPr>
              <a:t>HALLAZGOS SEGUIMIENTO RETROSPECTIVO</a:t>
            </a:r>
          </a:p>
        </p:txBody>
      </p:sp>
      <p:graphicFrame>
        <p:nvGraphicFramePr>
          <p:cNvPr id="5" name="Tabla 4">
            <a:extLst>
              <a:ext uri="{FF2B5EF4-FFF2-40B4-BE49-F238E27FC236}">
                <a16:creationId xmlns:a16="http://schemas.microsoft.com/office/drawing/2014/main" xmlns="" id="{40DFE9DC-66E8-64CB-BF32-EA38F53B7181}"/>
              </a:ext>
            </a:extLst>
          </p:cNvPr>
          <p:cNvGraphicFramePr>
            <a:graphicFrameLocks noGrp="1"/>
          </p:cNvGraphicFramePr>
          <p:nvPr>
            <p:extLst>
              <p:ext uri="{D42A27DB-BD31-4B8C-83A1-F6EECF244321}">
                <p14:modId xmlns:p14="http://schemas.microsoft.com/office/powerpoint/2010/main" val="4164601917"/>
              </p:ext>
            </p:extLst>
          </p:nvPr>
        </p:nvGraphicFramePr>
        <p:xfrm>
          <a:off x="273288" y="1332890"/>
          <a:ext cx="10604309" cy="5369175"/>
        </p:xfrm>
        <a:graphic>
          <a:graphicData uri="http://schemas.openxmlformats.org/drawingml/2006/table">
            <a:tbl>
              <a:tblPr>
                <a:tableStyleId>{5C22544A-7EE6-4342-B048-85BDC9FD1C3A}</a:tableStyleId>
              </a:tblPr>
              <a:tblGrid>
                <a:gridCol w="1892367">
                  <a:extLst>
                    <a:ext uri="{9D8B030D-6E8A-4147-A177-3AD203B41FA5}">
                      <a16:colId xmlns:a16="http://schemas.microsoft.com/office/drawing/2014/main" xmlns="" val="676242261"/>
                    </a:ext>
                  </a:extLst>
                </a:gridCol>
                <a:gridCol w="5709436">
                  <a:extLst>
                    <a:ext uri="{9D8B030D-6E8A-4147-A177-3AD203B41FA5}">
                      <a16:colId xmlns:a16="http://schemas.microsoft.com/office/drawing/2014/main" xmlns="" val="2572856593"/>
                    </a:ext>
                  </a:extLst>
                </a:gridCol>
                <a:gridCol w="1433015">
                  <a:extLst>
                    <a:ext uri="{9D8B030D-6E8A-4147-A177-3AD203B41FA5}">
                      <a16:colId xmlns:a16="http://schemas.microsoft.com/office/drawing/2014/main" xmlns="" val="1577692913"/>
                    </a:ext>
                  </a:extLst>
                </a:gridCol>
                <a:gridCol w="1569491">
                  <a:extLst>
                    <a:ext uri="{9D8B030D-6E8A-4147-A177-3AD203B41FA5}">
                      <a16:colId xmlns:a16="http://schemas.microsoft.com/office/drawing/2014/main" xmlns="" val="2844688413"/>
                    </a:ext>
                  </a:extLst>
                </a:gridCol>
              </a:tblGrid>
              <a:tr h="434455">
                <a:tc>
                  <a:txBody>
                    <a:bodyPr/>
                    <a:lstStyle/>
                    <a:p>
                      <a:pPr algn="ctr" rtl="0" fontAlgn="b"/>
                      <a:r>
                        <a:rPr lang="es-CO" sz="1600" b="1" u="none" strike="noStrike" dirty="0">
                          <a:effectLst/>
                          <a:latin typeface="+mj-lt"/>
                        </a:rPr>
                        <a:t>INTERVENCIÓN /PRODUCTO </a:t>
                      </a:r>
                      <a:endParaRPr lang="es-CO" sz="1600" b="1" i="0" u="none" strike="noStrike" dirty="0">
                        <a:solidFill>
                          <a:srgbClr val="000000"/>
                        </a:solidFill>
                        <a:effectLst/>
                        <a:latin typeface="+mj-lt"/>
                      </a:endParaRPr>
                    </a:p>
                  </a:txBody>
                  <a:tcPr marL="6828" marR="6828" marT="6828" marB="0" anchor="b"/>
                </a:tc>
                <a:tc>
                  <a:txBody>
                    <a:bodyPr/>
                    <a:lstStyle/>
                    <a:p>
                      <a:pPr algn="ctr" rtl="0" fontAlgn="b"/>
                      <a:r>
                        <a:rPr lang="es-CO" sz="1600" b="1" u="none" strike="noStrike" dirty="0">
                          <a:effectLst/>
                          <a:latin typeface="+mj-lt"/>
                        </a:rPr>
                        <a:t>HALLAZGO </a:t>
                      </a:r>
                      <a:endParaRPr lang="es-CO" sz="1600" b="1" i="0" u="none" strike="noStrike" dirty="0">
                        <a:solidFill>
                          <a:srgbClr val="000000"/>
                        </a:solidFill>
                        <a:effectLst/>
                        <a:latin typeface="+mj-lt"/>
                      </a:endParaRPr>
                    </a:p>
                  </a:txBody>
                  <a:tcPr marL="6828" marR="6828" marT="6828" marB="0" anchor="b"/>
                </a:tc>
                <a:tc>
                  <a:txBody>
                    <a:bodyPr/>
                    <a:lstStyle/>
                    <a:p>
                      <a:pPr algn="ctr" rtl="0" fontAlgn="b"/>
                      <a:r>
                        <a:rPr lang="es-CO" sz="1600" b="1" u="none" strike="noStrike" dirty="0">
                          <a:effectLst/>
                          <a:latin typeface="+mj-lt"/>
                        </a:rPr>
                        <a:t>LOCALIDAD </a:t>
                      </a:r>
                      <a:endParaRPr lang="es-CO" sz="1600" b="1" i="0" u="none" strike="noStrike" dirty="0">
                        <a:solidFill>
                          <a:srgbClr val="000000"/>
                        </a:solidFill>
                        <a:effectLst/>
                        <a:latin typeface="+mj-lt"/>
                      </a:endParaRPr>
                    </a:p>
                  </a:txBody>
                  <a:tcPr marL="6828" marR="6828" marT="6828" marB="0" anchor="b"/>
                </a:tc>
                <a:tc>
                  <a:txBody>
                    <a:bodyPr/>
                    <a:lstStyle/>
                    <a:p>
                      <a:pPr algn="ctr" rtl="0" fontAlgn="b"/>
                      <a:r>
                        <a:rPr lang="es-CO" sz="1600" b="1" u="none" strike="noStrike" dirty="0">
                          <a:effectLst/>
                          <a:latin typeface="+mj-lt"/>
                        </a:rPr>
                        <a:t>GLOSA</a:t>
                      </a:r>
                      <a:endParaRPr lang="es-CO" sz="1600" b="1" i="0" u="none" strike="noStrike" dirty="0">
                        <a:solidFill>
                          <a:srgbClr val="000000"/>
                        </a:solidFill>
                        <a:effectLst/>
                        <a:latin typeface="+mj-lt"/>
                      </a:endParaRPr>
                    </a:p>
                  </a:txBody>
                  <a:tcPr marL="6828" marR="6828" marT="6828" marB="0" anchor="b"/>
                </a:tc>
                <a:extLst>
                  <a:ext uri="{0D108BD9-81ED-4DB2-BD59-A6C34878D82A}">
                    <a16:rowId xmlns:a16="http://schemas.microsoft.com/office/drawing/2014/main" xmlns="" val="3308173529"/>
                  </a:ext>
                </a:extLst>
              </a:tr>
              <a:tr h="470520">
                <a:tc rowSpan="2">
                  <a:txBody>
                    <a:bodyPr/>
                    <a:lstStyle/>
                    <a:p>
                      <a:pPr algn="just" fontAlgn="ctr"/>
                      <a:r>
                        <a:rPr lang="es-CO" sz="1800" b="0" i="0" u="none" strike="noStrike" cap="none" dirty="0">
                          <a:solidFill>
                            <a:schemeClr val="dk1"/>
                          </a:solidFill>
                          <a:effectLst/>
                          <a:latin typeface="+mn-lt"/>
                          <a:ea typeface="+mn-ea"/>
                          <a:cs typeface="+mn-cs"/>
                          <a:sym typeface="Arial"/>
                        </a:rPr>
                        <a:t>51 - Gestión estratégica y táctica del entorno cuidador laboral con reporte mensual</a:t>
                      </a:r>
                      <a:endParaRPr lang="es-CO" sz="1600" b="0" i="0" u="none" strike="noStrike" dirty="0">
                        <a:solidFill>
                          <a:srgbClr val="000000"/>
                        </a:solidFill>
                        <a:effectLst/>
                        <a:latin typeface="+mj-lt"/>
                      </a:endParaRPr>
                    </a:p>
                  </a:txBody>
                  <a:tcPr marL="6828" marR="6828" marT="6828" marB="0" anchor="ctr"/>
                </a:tc>
                <a:tc>
                  <a:txBody>
                    <a:bodyPr/>
                    <a:lstStyle/>
                    <a:p>
                      <a:pPr algn="just" fontAlgn="ctr"/>
                      <a:r>
                        <a:rPr lang="es-CO" sz="1600" u="none" strike="noStrike" dirty="0">
                          <a:effectLst/>
                          <a:latin typeface="+mj-lt"/>
                        </a:rPr>
                        <a:t> </a:t>
                      </a:r>
                      <a:r>
                        <a:rPr lang="es-ES" sz="1800" b="0" i="0" u="none" strike="noStrike" cap="none" dirty="0">
                          <a:solidFill>
                            <a:schemeClr val="dk1"/>
                          </a:solidFill>
                          <a:effectLst/>
                          <a:latin typeface="+mn-lt"/>
                          <a:ea typeface="+mn-ea"/>
                          <a:cs typeface="+mn-cs"/>
                          <a:sym typeface="Arial"/>
                        </a:rPr>
                        <a:t>Agosto de 2024</a:t>
                      </a:r>
                    </a:p>
                    <a:p>
                      <a:pPr algn="just" fontAlgn="ctr"/>
                      <a:r>
                        <a:rPr lang="es-ES" sz="1800" b="0" i="0" u="none" strike="noStrike" cap="none" dirty="0">
                          <a:solidFill>
                            <a:schemeClr val="dk1"/>
                          </a:solidFill>
                          <a:effectLst/>
                          <a:latin typeface="+mn-lt"/>
                          <a:ea typeface="+mn-ea"/>
                          <a:cs typeface="+mn-cs"/>
                          <a:sym typeface="Arial"/>
                        </a:rPr>
                        <a:t>Se evidenció hallazgos:</a:t>
                      </a:r>
                    </a:p>
                    <a:p>
                      <a:pPr marL="171450" lvl="0" indent="-171450" algn="just">
                        <a:buFont typeface="Arial" panose="020B0604020202020204" pitchFamily="34" charset="0"/>
                        <a:buChar char="•"/>
                      </a:pPr>
                      <a:r>
                        <a:rPr lang="es-ES" sz="1800" b="0" i="0" u="none" strike="noStrike" cap="none" dirty="0">
                          <a:solidFill>
                            <a:schemeClr val="dk1"/>
                          </a:solidFill>
                          <a:effectLst/>
                          <a:latin typeface="+mn-lt"/>
                          <a:ea typeface="+mn-ea"/>
                          <a:cs typeface="+mn-cs"/>
                          <a:sym typeface="Arial"/>
                        </a:rPr>
                        <a:t> </a:t>
                      </a:r>
                      <a:r>
                        <a:rPr lang="es-CO" sz="1800" b="0" i="0" u="none" strike="noStrike" cap="none" dirty="0">
                          <a:solidFill>
                            <a:schemeClr val="dk1"/>
                          </a:solidFill>
                          <a:effectLst/>
                          <a:latin typeface="+mn-lt"/>
                          <a:ea typeface="+mn-ea"/>
                          <a:cs typeface="+mn-cs"/>
                          <a:sym typeface="Arial"/>
                        </a:rPr>
                        <a:t>Se evidencio la distribución por localidad en los productos: 43, 44, 45, 46, 53 y 54 acorde a la meta ejecutada.</a:t>
                      </a:r>
                      <a:endParaRPr lang="es-ES" sz="1800" b="0" i="0" u="none" strike="noStrike" cap="none" dirty="0">
                        <a:solidFill>
                          <a:schemeClr val="dk1"/>
                        </a:solidFill>
                        <a:effectLst/>
                        <a:latin typeface="+mn-lt"/>
                        <a:ea typeface="+mn-ea"/>
                        <a:cs typeface="+mn-cs"/>
                        <a:sym typeface="Arial"/>
                      </a:endParaRPr>
                    </a:p>
                  </a:txBody>
                  <a:tcPr marL="6828" marR="6828" marT="6828" marB="0" anchor="ctr"/>
                </a:tc>
                <a:tc>
                  <a:txBody>
                    <a:bodyPr/>
                    <a:lstStyle/>
                    <a:p>
                      <a:pPr algn="ctr" fontAlgn="ctr"/>
                      <a:r>
                        <a:rPr lang="es-CO" sz="1600" u="none" strike="noStrike" dirty="0">
                          <a:effectLst/>
                          <a:latin typeface="+mj-lt"/>
                        </a:rPr>
                        <a:t> Subred </a:t>
                      </a:r>
                      <a:endParaRPr lang="es-CO" sz="1600" b="0" i="0" u="none" strike="noStrike" dirty="0">
                        <a:solidFill>
                          <a:srgbClr val="000000"/>
                        </a:solidFill>
                        <a:effectLst/>
                        <a:latin typeface="+mj-lt"/>
                      </a:endParaRPr>
                    </a:p>
                  </a:txBody>
                  <a:tcPr marL="6828" marR="6828" marT="6828" marB="0" anchor="ctr"/>
                </a:tc>
                <a:tc>
                  <a:txBody>
                    <a:bodyPr/>
                    <a:lstStyle/>
                    <a:p>
                      <a:pPr algn="just" fontAlgn="ctr"/>
                      <a:r>
                        <a:rPr lang="es-CO" sz="1600" b="0" i="0" u="none" strike="noStrike" cap="none" dirty="0">
                          <a:solidFill>
                            <a:schemeClr val="dk1"/>
                          </a:solidFill>
                          <a:effectLst/>
                          <a:latin typeface="+mj-lt"/>
                          <a:ea typeface="+mn-ea"/>
                          <a:cs typeface="+mn-cs"/>
                          <a:sym typeface="Arial"/>
                        </a:rPr>
                        <a:t>G9: Glosa por inconsistencias de informe de gestión</a:t>
                      </a:r>
                    </a:p>
                  </a:txBody>
                  <a:tcPr marL="6828" marR="6828" marT="6828" marB="0" anchor="ctr"/>
                </a:tc>
                <a:extLst>
                  <a:ext uri="{0D108BD9-81ED-4DB2-BD59-A6C34878D82A}">
                    <a16:rowId xmlns:a16="http://schemas.microsoft.com/office/drawing/2014/main" xmlns="" val="2222338424"/>
                  </a:ext>
                </a:extLst>
              </a:tr>
              <a:tr h="67908">
                <a:tc vMerge="1">
                  <a:txBody>
                    <a:bodyPr/>
                    <a:lstStyle/>
                    <a:p>
                      <a:pPr algn="just" fontAlgn="ctr"/>
                      <a:endParaRPr lang="es-CO" sz="1600" b="0" i="0" u="none" strike="noStrike" dirty="0">
                        <a:solidFill>
                          <a:srgbClr val="000000"/>
                        </a:solidFill>
                        <a:effectLst/>
                        <a:latin typeface="+mj-lt"/>
                      </a:endParaRPr>
                    </a:p>
                  </a:txBody>
                  <a:tcPr marL="6828" marR="6828" marT="6828" marB="0" anchor="ctr"/>
                </a:tc>
                <a:tc>
                  <a:txBody>
                    <a:bodyPr/>
                    <a:lstStyle/>
                    <a:p>
                      <a:pPr algn="just" fontAlgn="ctr"/>
                      <a:r>
                        <a:rPr lang="es-CO" sz="1600" u="none" strike="noStrike" dirty="0">
                          <a:effectLst/>
                          <a:latin typeface="+mj-lt"/>
                        </a:rPr>
                        <a:t> </a:t>
                      </a:r>
                      <a:r>
                        <a:rPr lang="es-ES" sz="1800" b="0" i="0" u="none" strike="noStrike" cap="none" dirty="0">
                          <a:solidFill>
                            <a:schemeClr val="dk1"/>
                          </a:solidFill>
                          <a:effectLst/>
                          <a:latin typeface="+mn-lt"/>
                          <a:ea typeface="+mn-ea"/>
                          <a:cs typeface="+mn-cs"/>
                          <a:sym typeface="Arial"/>
                        </a:rPr>
                        <a:t>Septiembre 2024</a:t>
                      </a:r>
                    </a:p>
                    <a:p>
                      <a:pPr algn="just" fontAlgn="ctr"/>
                      <a:r>
                        <a:rPr lang="es-ES" sz="1800" b="0" i="0" u="none" strike="noStrike" cap="none" dirty="0">
                          <a:solidFill>
                            <a:schemeClr val="dk1"/>
                          </a:solidFill>
                          <a:effectLst/>
                          <a:latin typeface="+mn-lt"/>
                          <a:ea typeface="+mn-ea"/>
                          <a:cs typeface="+mn-cs"/>
                          <a:sym typeface="Arial"/>
                        </a:rPr>
                        <a:t>Se evidenció hallazgo:</a:t>
                      </a:r>
                    </a:p>
                    <a:p>
                      <a:pPr marL="171450" lvl="0" indent="-171450" algn="just">
                        <a:buFont typeface="Arial" panose="020B0604020202020204" pitchFamily="34" charset="0"/>
                        <a:buChar char="•"/>
                      </a:pPr>
                      <a:r>
                        <a:rPr lang="es-ES" sz="1800" b="0" i="0" u="none" strike="noStrike" cap="none" dirty="0">
                          <a:solidFill>
                            <a:schemeClr val="dk1"/>
                          </a:solidFill>
                          <a:effectLst/>
                          <a:latin typeface="+mn-lt"/>
                          <a:ea typeface="+mn-ea"/>
                          <a:cs typeface="+mn-cs"/>
                          <a:sym typeface="Arial"/>
                        </a:rPr>
                        <a:t> </a:t>
                      </a:r>
                      <a:r>
                        <a:rPr lang="es-CO" sz="1800" b="0" i="0" u="none" strike="noStrike" cap="none" dirty="0">
                          <a:solidFill>
                            <a:schemeClr val="dk1"/>
                          </a:solidFill>
                          <a:effectLst/>
                          <a:latin typeface="+mn-lt"/>
                          <a:ea typeface="+mn-ea"/>
                          <a:cs typeface="+mn-cs"/>
                          <a:sym typeface="Arial"/>
                        </a:rPr>
                        <a:t>Se evidencio la distribución por localidad en los producto 56 acorde a la meta ejecutada.</a:t>
                      </a:r>
                      <a:endParaRPr lang="es-ES" sz="1800" b="0" i="0" u="none" strike="noStrike" cap="none" dirty="0">
                        <a:solidFill>
                          <a:schemeClr val="dk1"/>
                        </a:solidFill>
                        <a:effectLst/>
                        <a:latin typeface="+mn-lt"/>
                        <a:ea typeface="+mn-ea"/>
                        <a:cs typeface="+mn-cs"/>
                        <a:sym typeface="Arial"/>
                      </a:endParaRPr>
                    </a:p>
                  </a:txBody>
                  <a:tcPr marL="6828" marR="6828" marT="6828" marB="0" anchor="ctr"/>
                </a:tc>
                <a:tc>
                  <a:txBody>
                    <a:bodyPr/>
                    <a:lstStyle/>
                    <a:p>
                      <a:pPr algn="ctr" fontAlgn="ctr"/>
                      <a:r>
                        <a:rPr lang="es-CO" sz="1600" u="none" strike="noStrike" dirty="0">
                          <a:effectLst/>
                          <a:latin typeface="+mj-lt"/>
                        </a:rPr>
                        <a:t> Subred </a:t>
                      </a:r>
                      <a:endParaRPr lang="es-CO" sz="1600" b="0" i="0" u="none" strike="noStrike" dirty="0">
                        <a:solidFill>
                          <a:srgbClr val="000000"/>
                        </a:solidFill>
                        <a:effectLst/>
                        <a:latin typeface="+mj-lt"/>
                      </a:endParaRPr>
                    </a:p>
                  </a:txBody>
                  <a:tcPr marL="6828" marR="6828" marT="6828" marB="0" anchor="ctr"/>
                </a:tc>
                <a:tc>
                  <a:txBody>
                    <a:bodyPr/>
                    <a:lstStyle/>
                    <a:p>
                      <a:pPr algn="just" fontAlgn="ctr"/>
                      <a:r>
                        <a:rPr lang="es-CO" sz="1600" b="0" i="0" u="none" strike="noStrike" cap="none" dirty="0">
                          <a:solidFill>
                            <a:schemeClr val="dk1"/>
                          </a:solidFill>
                          <a:effectLst/>
                          <a:latin typeface="+mj-lt"/>
                          <a:ea typeface="+mn-ea"/>
                          <a:cs typeface="+mn-cs"/>
                          <a:sym typeface="Arial"/>
                        </a:rPr>
                        <a:t>G9: Glosa por inconsistencias de informe de gestión</a:t>
                      </a:r>
                    </a:p>
                  </a:txBody>
                  <a:tcPr marL="6828" marR="6828" marT="6828" marB="0" anchor="ctr"/>
                </a:tc>
                <a:extLst>
                  <a:ext uri="{0D108BD9-81ED-4DB2-BD59-A6C34878D82A}">
                    <a16:rowId xmlns:a16="http://schemas.microsoft.com/office/drawing/2014/main" xmlns="" val="2379750159"/>
                  </a:ext>
                </a:extLst>
              </a:tr>
              <a:tr h="2392131">
                <a:tc>
                  <a:txBody>
                    <a:bodyPr/>
                    <a:lstStyle/>
                    <a:p>
                      <a:pPr marR="0" algn="just" rtl="0" fontAlgn="ctr">
                        <a:lnSpc>
                          <a:spcPct val="100000"/>
                        </a:lnSpc>
                        <a:spcBef>
                          <a:spcPts val="0"/>
                        </a:spcBef>
                        <a:spcAft>
                          <a:spcPts val="0"/>
                        </a:spcAft>
                        <a:buClr>
                          <a:srgbClr val="000000"/>
                        </a:buClr>
                        <a:buFont typeface="Arial"/>
                      </a:pPr>
                      <a:r>
                        <a:rPr lang="es-CO" sz="1800" b="0" i="0" u="none" strike="noStrike" cap="none" dirty="0">
                          <a:solidFill>
                            <a:schemeClr val="dk1"/>
                          </a:solidFill>
                          <a:effectLst/>
                          <a:latin typeface="+mn-lt"/>
                          <a:ea typeface="+mn-ea"/>
                          <a:cs typeface="+mn-cs"/>
                          <a:sym typeface="Arial"/>
                        </a:rPr>
                        <a:t>52 - Plan de cuidado para la salud de los trabajadores informales en UTI de ruralidad cercana</a:t>
                      </a:r>
                      <a:endParaRPr lang="es-ES" sz="1800" b="0" i="0" u="none" strike="noStrike" cap="none" dirty="0">
                        <a:solidFill>
                          <a:schemeClr val="dk1"/>
                        </a:solidFill>
                        <a:effectLst/>
                        <a:latin typeface="+mn-lt"/>
                        <a:ea typeface="+mn-ea"/>
                        <a:cs typeface="+mn-cs"/>
                        <a:sym typeface="Arial"/>
                      </a:endParaRPr>
                    </a:p>
                  </a:txBody>
                  <a:tcPr marL="68580" marR="68580" marT="0" marB="0" anchor="ctr"/>
                </a:tc>
                <a:tc>
                  <a:txBody>
                    <a:bodyPr/>
                    <a:lstStyle/>
                    <a:p>
                      <a:pPr algn="just" fontAlgn="ctr"/>
                      <a:r>
                        <a:rPr lang="es-CO" sz="1800" b="0" i="0" u="none" strike="noStrike" cap="none" dirty="0">
                          <a:solidFill>
                            <a:schemeClr val="dk1"/>
                          </a:solidFill>
                          <a:effectLst/>
                          <a:latin typeface="+mn-lt"/>
                          <a:ea typeface="+mn-ea"/>
                          <a:cs typeface="+mn-cs"/>
                          <a:sym typeface="Arial"/>
                        </a:rPr>
                        <a:t>1 al 15 de octubre 2024</a:t>
                      </a:r>
                    </a:p>
                    <a:p>
                      <a:pPr marL="0" marR="0" lvl="0" indent="0" algn="just" defTabSz="914400" rtl="0" eaLnBrk="1" fontAlgn="ctr" latinLnBrk="0" hangingPunct="1">
                        <a:lnSpc>
                          <a:spcPct val="100000"/>
                        </a:lnSpc>
                        <a:spcBef>
                          <a:spcPts val="0"/>
                        </a:spcBef>
                        <a:spcAft>
                          <a:spcPts val="0"/>
                        </a:spcAft>
                        <a:buClr>
                          <a:srgbClr val="000000"/>
                        </a:buClr>
                        <a:buSzTx/>
                        <a:buFont typeface="Arial"/>
                        <a:buNone/>
                        <a:tabLst/>
                        <a:defRPr/>
                      </a:pPr>
                      <a:r>
                        <a:rPr lang="es-ES" sz="1800" b="0" i="0" u="none" strike="noStrike" cap="none" dirty="0">
                          <a:solidFill>
                            <a:schemeClr val="dk1"/>
                          </a:solidFill>
                          <a:effectLst/>
                          <a:latin typeface="+mn-lt"/>
                          <a:ea typeface="+mn-ea"/>
                          <a:cs typeface="+mn-cs"/>
                          <a:sym typeface="Arial"/>
                        </a:rPr>
                        <a:t>Se evidenció hallazgos:</a:t>
                      </a:r>
                    </a:p>
                    <a:p>
                      <a:pPr marL="285750" lvl="0" indent="-285750">
                        <a:buFont typeface="Arial" panose="020B0604020202020204" pitchFamily="34" charset="0"/>
                        <a:buChar char="•"/>
                      </a:pPr>
                      <a:r>
                        <a:rPr lang="es-CO" sz="1800" b="0" i="0" u="none" strike="noStrike" cap="none" dirty="0">
                          <a:solidFill>
                            <a:schemeClr val="dk1"/>
                          </a:solidFill>
                          <a:effectLst/>
                          <a:latin typeface="+mn-lt"/>
                          <a:ea typeface="+mn-ea"/>
                          <a:cs typeface="+mn-cs"/>
                          <a:sym typeface="Arial"/>
                        </a:rPr>
                        <a:t>Ficha No. 2030259623 en el cierre del 15/10/2024 no se registra semaforización.</a:t>
                      </a:r>
                      <a:endParaRPr lang="es-ES" sz="1800" b="0" i="0" u="none" strike="noStrike" cap="none" dirty="0">
                        <a:solidFill>
                          <a:schemeClr val="dk1"/>
                        </a:solidFill>
                        <a:effectLst/>
                        <a:latin typeface="+mn-lt"/>
                        <a:ea typeface="+mn-ea"/>
                        <a:cs typeface="+mn-cs"/>
                        <a:sym typeface="Arial"/>
                      </a:endParaRPr>
                    </a:p>
                    <a:p>
                      <a:pPr marL="285750" indent="-285750">
                        <a:buFont typeface="Arial" panose="020B0604020202020204" pitchFamily="34" charset="0"/>
                        <a:buChar char="•"/>
                      </a:pPr>
                      <a:r>
                        <a:rPr lang="es-CO" sz="1800" b="0" i="0" u="none" strike="noStrike" cap="none" dirty="0">
                          <a:solidFill>
                            <a:schemeClr val="dk1"/>
                          </a:solidFill>
                          <a:effectLst/>
                          <a:latin typeface="+mn-lt"/>
                          <a:ea typeface="+mn-ea"/>
                          <a:cs typeface="+mn-cs"/>
                          <a:sym typeface="Arial"/>
                        </a:rPr>
                        <a:t>Ficha No. 2030259622 en la asesoría dos no se registra firma del tecnólogo.</a:t>
                      </a:r>
                    </a:p>
                  </a:txBody>
                  <a:tcPr marL="6828" marR="6828" marT="6828" marB="0" anchor="ctr"/>
                </a:tc>
                <a:tc>
                  <a:txBody>
                    <a:bodyPr/>
                    <a:lstStyle/>
                    <a:p>
                      <a:pPr algn="ctr" fontAlgn="ctr"/>
                      <a:r>
                        <a:rPr lang="es-CO" sz="1400" b="0" i="0" u="none" strike="noStrike" cap="none" dirty="0">
                          <a:solidFill>
                            <a:schemeClr val="dk1"/>
                          </a:solidFill>
                          <a:effectLst/>
                          <a:latin typeface="+mj-lt"/>
                          <a:ea typeface="+mn-ea"/>
                          <a:cs typeface="+mn-cs"/>
                          <a:sym typeface="Arial"/>
                        </a:rPr>
                        <a:t>Subred </a:t>
                      </a:r>
                      <a:endParaRPr lang="es-CO" sz="1400" b="0" i="0" u="none" strike="noStrike" dirty="0">
                        <a:solidFill>
                          <a:srgbClr val="000000"/>
                        </a:solidFill>
                        <a:effectLst/>
                        <a:latin typeface="+mj-lt"/>
                      </a:endParaRPr>
                    </a:p>
                  </a:txBody>
                  <a:tcPr marL="6828" marR="6828" marT="6828" marB="0" anchor="ctr"/>
                </a:tc>
                <a:tc>
                  <a:txBody>
                    <a:bodyPr/>
                    <a:lstStyle/>
                    <a:p>
                      <a:pPr algn="just" fontAlgn="ctr"/>
                      <a:r>
                        <a:rPr lang="es-CO" sz="1400" b="0" i="0" u="none" strike="noStrike" cap="none" dirty="0">
                          <a:solidFill>
                            <a:schemeClr val="dk1"/>
                          </a:solidFill>
                          <a:effectLst/>
                          <a:latin typeface="+mj-lt"/>
                          <a:ea typeface="+mn-ea"/>
                          <a:cs typeface="+mn-cs"/>
                          <a:sym typeface="Arial"/>
                        </a:rPr>
                        <a:t>G3: Glosa de Calidad por incumplimiento lineamientos técnicos</a:t>
                      </a:r>
                      <a:endParaRPr lang="es-CO" sz="1400" b="0" i="0" u="none" strike="noStrike" dirty="0">
                        <a:solidFill>
                          <a:srgbClr val="000000"/>
                        </a:solidFill>
                        <a:effectLst/>
                        <a:latin typeface="+mj-lt"/>
                      </a:endParaRPr>
                    </a:p>
                  </a:txBody>
                  <a:tcPr marL="6828" marR="6828" marT="6828" marB="0" anchor="ctr"/>
                </a:tc>
                <a:extLst>
                  <a:ext uri="{0D108BD9-81ED-4DB2-BD59-A6C34878D82A}">
                    <a16:rowId xmlns:a16="http://schemas.microsoft.com/office/drawing/2014/main" xmlns="" val="3740959359"/>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15"/>
          <p:cNvPicPr preferRelativeResize="0"/>
          <p:nvPr/>
        </p:nvPicPr>
        <p:blipFill>
          <a:blip r:embed="rId3">
            <a:alphaModFix/>
          </a:blip>
          <a:stretch>
            <a:fillRect/>
          </a:stretch>
        </p:blipFill>
        <p:spPr>
          <a:xfrm>
            <a:off x="0" y="0"/>
            <a:ext cx="12192000" cy="8125975"/>
          </a:xfrm>
          <a:prstGeom prst="rect">
            <a:avLst/>
          </a:prstGeom>
          <a:noFill/>
          <a:ln>
            <a:noFill/>
          </a:ln>
        </p:spPr>
      </p:pic>
      <p:sp>
        <p:nvSpPr>
          <p:cNvPr id="107" name="Google Shape;107;p15"/>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pic>
        <p:nvPicPr>
          <p:cNvPr id="2" name="Imagen 1">
            <a:extLst>
              <a:ext uri="{FF2B5EF4-FFF2-40B4-BE49-F238E27FC236}">
                <a16:creationId xmlns:a16="http://schemas.microsoft.com/office/drawing/2014/main" xmlns="" id="{BABDF96C-D223-8BDE-F5A2-0634B6CC9E8E}"/>
              </a:ext>
            </a:extLst>
          </p:cNvPr>
          <p:cNvPicPr>
            <a:picLocks noChangeAspect="1"/>
          </p:cNvPicPr>
          <p:nvPr/>
        </p:nvPicPr>
        <p:blipFill>
          <a:blip r:embed="rId4"/>
          <a:stretch>
            <a:fillRect/>
          </a:stretch>
        </p:blipFill>
        <p:spPr>
          <a:xfrm>
            <a:off x="11070205" y="6530567"/>
            <a:ext cx="1052711" cy="242571"/>
          </a:xfrm>
          <a:prstGeom prst="rect">
            <a:avLst/>
          </a:prstGeom>
        </p:spPr>
      </p:pic>
      <p:sp>
        <p:nvSpPr>
          <p:cNvPr id="3" name="Google Shape;110;p15">
            <a:extLst>
              <a:ext uri="{FF2B5EF4-FFF2-40B4-BE49-F238E27FC236}">
                <a16:creationId xmlns:a16="http://schemas.microsoft.com/office/drawing/2014/main" xmlns="" id="{367E4910-73A0-9129-9F80-72472C8A5830}"/>
              </a:ext>
            </a:extLst>
          </p:cNvPr>
          <p:cNvSpPr txBox="1"/>
          <p:nvPr/>
        </p:nvSpPr>
        <p:spPr>
          <a:xfrm>
            <a:off x="820225" y="155935"/>
            <a:ext cx="9797518"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sz="3200" b="1" dirty="0">
                <a:solidFill>
                  <a:srgbClr val="285B6A"/>
                </a:solidFill>
                <a:latin typeface="Oswald"/>
                <a:ea typeface="Oswald"/>
                <a:cs typeface="Oswald"/>
                <a:sym typeface="Oswald"/>
              </a:rPr>
              <a:t>HALLAZGOS SEGUIMIENTO RETROSPECTIVO</a:t>
            </a:r>
          </a:p>
        </p:txBody>
      </p:sp>
      <p:graphicFrame>
        <p:nvGraphicFramePr>
          <p:cNvPr id="5" name="Tabla 4">
            <a:extLst>
              <a:ext uri="{FF2B5EF4-FFF2-40B4-BE49-F238E27FC236}">
                <a16:creationId xmlns:a16="http://schemas.microsoft.com/office/drawing/2014/main" xmlns="" id="{40DFE9DC-66E8-64CB-BF32-EA38F53B7181}"/>
              </a:ext>
            </a:extLst>
          </p:cNvPr>
          <p:cNvGraphicFramePr>
            <a:graphicFrameLocks noGrp="1"/>
          </p:cNvGraphicFramePr>
          <p:nvPr>
            <p:extLst>
              <p:ext uri="{D42A27DB-BD31-4B8C-83A1-F6EECF244321}">
                <p14:modId xmlns:p14="http://schemas.microsoft.com/office/powerpoint/2010/main" val="639339"/>
              </p:ext>
            </p:extLst>
          </p:nvPr>
        </p:nvGraphicFramePr>
        <p:xfrm>
          <a:off x="554605" y="1951972"/>
          <a:ext cx="10515600" cy="4228927"/>
        </p:xfrm>
        <a:graphic>
          <a:graphicData uri="http://schemas.openxmlformats.org/drawingml/2006/table">
            <a:tbl>
              <a:tblPr>
                <a:tableStyleId>{5C22544A-7EE6-4342-B048-85BDC9FD1C3A}</a:tableStyleId>
              </a:tblPr>
              <a:tblGrid>
                <a:gridCol w="2134004">
                  <a:extLst>
                    <a:ext uri="{9D8B030D-6E8A-4147-A177-3AD203B41FA5}">
                      <a16:colId xmlns:a16="http://schemas.microsoft.com/office/drawing/2014/main" xmlns="" val="676242261"/>
                    </a:ext>
                  </a:extLst>
                </a:gridCol>
                <a:gridCol w="5622878">
                  <a:extLst>
                    <a:ext uri="{9D8B030D-6E8A-4147-A177-3AD203B41FA5}">
                      <a16:colId xmlns:a16="http://schemas.microsoft.com/office/drawing/2014/main" xmlns="" val="2572856593"/>
                    </a:ext>
                  </a:extLst>
                </a:gridCol>
                <a:gridCol w="1380264">
                  <a:extLst>
                    <a:ext uri="{9D8B030D-6E8A-4147-A177-3AD203B41FA5}">
                      <a16:colId xmlns:a16="http://schemas.microsoft.com/office/drawing/2014/main" xmlns="" val="1577692913"/>
                    </a:ext>
                  </a:extLst>
                </a:gridCol>
                <a:gridCol w="1378454">
                  <a:extLst>
                    <a:ext uri="{9D8B030D-6E8A-4147-A177-3AD203B41FA5}">
                      <a16:colId xmlns:a16="http://schemas.microsoft.com/office/drawing/2014/main" xmlns="" val="2844688413"/>
                    </a:ext>
                  </a:extLst>
                </a:gridCol>
              </a:tblGrid>
              <a:tr h="360648">
                <a:tc>
                  <a:txBody>
                    <a:bodyPr/>
                    <a:lstStyle/>
                    <a:p>
                      <a:pPr algn="ctr" rtl="0" fontAlgn="b"/>
                      <a:r>
                        <a:rPr lang="es-CO" sz="1600" b="1" u="none" strike="noStrike" dirty="0">
                          <a:effectLst/>
                          <a:latin typeface="Arial" panose="020B0604020202020204" pitchFamily="34" charset="0"/>
                          <a:cs typeface="Arial" panose="020B0604020202020204" pitchFamily="34" charset="0"/>
                        </a:rPr>
                        <a:t>INTERVENCIÓN /PRODUCTO </a:t>
                      </a:r>
                      <a:endParaRPr lang="es-CO" sz="1600" b="1"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b"/>
                </a:tc>
                <a:tc>
                  <a:txBody>
                    <a:bodyPr/>
                    <a:lstStyle/>
                    <a:p>
                      <a:pPr algn="ctr" rtl="0" fontAlgn="b"/>
                      <a:r>
                        <a:rPr lang="es-CO" sz="1600" b="1" u="none" strike="noStrike" dirty="0">
                          <a:effectLst/>
                          <a:latin typeface="Arial" panose="020B0604020202020204" pitchFamily="34" charset="0"/>
                          <a:cs typeface="Arial" panose="020B0604020202020204" pitchFamily="34" charset="0"/>
                        </a:rPr>
                        <a:t>HALLAZGO </a:t>
                      </a:r>
                      <a:endParaRPr lang="es-CO" sz="1600" b="1"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b"/>
                </a:tc>
                <a:tc>
                  <a:txBody>
                    <a:bodyPr/>
                    <a:lstStyle/>
                    <a:p>
                      <a:pPr algn="ctr" rtl="0" fontAlgn="b"/>
                      <a:r>
                        <a:rPr lang="es-CO" sz="1600" b="1" u="none" strike="noStrike" dirty="0">
                          <a:effectLst/>
                          <a:latin typeface="Arial" panose="020B0604020202020204" pitchFamily="34" charset="0"/>
                          <a:cs typeface="Arial" panose="020B0604020202020204" pitchFamily="34" charset="0"/>
                        </a:rPr>
                        <a:t>LOCALIDAD </a:t>
                      </a:r>
                      <a:endParaRPr lang="es-CO" sz="1600" b="1"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b"/>
                </a:tc>
                <a:tc>
                  <a:txBody>
                    <a:bodyPr/>
                    <a:lstStyle/>
                    <a:p>
                      <a:pPr algn="ctr" rtl="0" fontAlgn="b"/>
                      <a:r>
                        <a:rPr lang="es-CO" sz="1600" b="1" u="none" strike="noStrike" dirty="0">
                          <a:effectLst/>
                          <a:latin typeface="Arial" panose="020B0604020202020204" pitchFamily="34" charset="0"/>
                          <a:cs typeface="Arial" panose="020B0604020202020204" pitchFamily="34" charset="0"/>
                        </a:rPr>
                        <a:t>GLOSA</a:t>
                      </a:r>
                      <a:endParaRPr lang="es-CO" sz="1600" b="1"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b"/>
                </a:tc>
                <a:extLst>
                  <a:ext uri="{0D108BD9-81ED-4DB2-BD59-A6C34878D82A}">
                    <a16:rowId xmlns:a16="http://schemas.microsoft.com/office/drawing/2014/main" xmlns="" val="3308173529"/>
                  </a:ext>
                </a:extLst>
              </a:tr>
              <a:tr h="1372275">
                <a:tc>
                  <a:txBody>
                    <a:bodyPr/>
                    <a:lstStyle/>
                    <a:p>
                      <a:pPr algn="just" fontAlgn="ctr"/>
                      <a:r>
                        <a:rPr lang="es-CO" sz="1600" b="1" i="0" u="none" strike="noStrike" dirty="0">
                          <a:solidFill>
                            <a:srgbClr val="000000"/>
                          </a:solidFill>
                          <a:effectLst/>
                          <a:latin typeface="Arial" panose="020B0604020202020204" pitchFamily="34" charset="0"/>
                          <a:cs typeface="Arial" panose="020B0604020202020204" pitchFamily="34" charset="0"/>
                        </a:rPr>
                        <a:t>Producto 50:</a:t>
                      </a:r>
                      <a:r>
                        <a:rPr lang="es-CO" sz="1600" b="0" i="0" u="none" strike="noStrike" dirty="0">
                          <a:solidFill>
                            <a:srgbClr val="000000"/>
                          </a:solidFill>
                          <a:effectLst/>
                          <a:latin typeface="Arial" panose="020B0604020202020204" pitchFamily="34" charset="0"/>
                          <a:cs typeface="Arial" panose="020B0604020202020204" pitchFamily="34" charset="0"/>
                        </a:rPr>
                        <a:t> Plan de acción de asistencia técnica para la implementación de la estrategia de salas amigas de la familia lactante en el entorno cuidador laboral</a:t>
                      </a:r>
                    </a:p>
                  </a:txBody>
                  <a:tcPr marL="9525" marR="9525" marT="9525" marB="0" anchor="ctr"/>
                </a:tc>
                <a:tc>
                  <a:txBody>
                    <a:bodyPr/>
                    <a:lstStyle/>
                    <a:p>
                      <a:pPr marL="0" marR="0" lvl="0" indent="0" algn="just" defTabSz="914400" rtl="0" eaLnBrk="1" fontAlgn="ctr" latinLnBrk="0" hangingPunct="1">
                        <a:lnSpc>
                          <a:spcPct val="100000"/>
                        </a:lnSpc>
                        <a:spcBef>
                          <a:spcPts val="0"/>
                        </a:spcBef>
                        <a:spcAft>
                          <a:spcPts val="0"/>
                        </a:spcAft>
                        <a:buClr>
                          <a:srgbClr val="000000"/>
                        </a:buClr>
                        <a:buSzTx/>
                        <a:buFont typeface="Arial"/>
                        <a:buNone/>
                        <a:tabLst/>
                        <a:defRPr/>
                      </a:pPr>
                      <a:r>
                        <a:rPr lang="es-CO"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Septiembre 2024</a:t>
                      </a:r>
                      <a:r>
                        <a:rPr lang="es-E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a:t>
                      </a:r>
                    </a:p>
                    <a:p>
                      <a:pPr algn="just" fontAlgn="ctr"/>
                      <a:r>
                        <a:rPr lang="es-ES" sz="1600" b="0" i="0" u="none" strike="noStrike" dirty="0">
                          <a:solidFill>
                            <a:srgbClr val="000000"/>
                          </a:solidFill>
                          <a:effectLst/>
                          <a:latin typeface="Arial" panose="020B0604020202020204" pitchFamily="34" charset="0"/>
                          <a:cs typeface="Arial" panose="020B0604020202020204" pitchFamily="34" charset="0"/>
                        </a:rPr>
                        <a:t>el producto no cumplió con lo descrito en el lineamiento operativo del anexo 6, en el seguimiento retrospectivo no se evidencio cronograma de actividades SAFL cargado los primeros 5 días hábiles del mes de septiembre en matriz compartida nivel central, el incumplimiento se identifica en una actividad de las 8 ejecutadas para el producto en el mes.</a:t>
                      </a:r>
                    </a:p>
                  </a:txBody>
                  <a:tcPr marL="0" marR="0" marT="0" marB="0" anchor="ctr"/>
                </a:tc>
                <a:tc>
                  <a:txBody>
                    <a:bodyPr/>
                    <a:lstStyle/>
                    <a:p>
                      <a:pPr algn="ctr" fontAlgn="ctr"/>
                      <a:r>
                        <a:rPr lang="es-CO" sz="1600" b="0" i="0" u="none" strike="noStrike" dirty="0">
                          <a:solidFill>
                            <a:srgbClr val="000000"/>
                          </a:solidFill>
                          <a:effectLst/>
                          <a:latin typeface="Arial" panose="020B0604020202020204" pitchFamily="34" charset="0"/>
                          <a:cs typeface="Arial" panose="020B0604020202020204" pitchFamily="34" charset="0"/>
                        </a:rPr>
                        <a:t>DISTRITO</a:t>
                      </a:r>
                    </a:p>
                  </a:txBody>
                  <a:tcPr marL="6828" marR="6828" marT="6828" marB="0" anchor="ctr"/>
                </a:tc>
                <a:tc>
                  <a:txBody>
                    <a:bodyPr/>
                    <a:lstStyle/>
                    <a:p>
                      <a:pPr algn="just" fontAlgn="ctr"/>
                      <a:r>
                        <a:rPr lang="es-CO"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G3-1: Glosa de Calidad por incumplimiento lineamientos técnicos</a:t>
                      </a:r>
                      <a:endParaRPr lang="es-CO" sz="1600" b="0"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ctr"/>
                </a:tc>
                <a:extLst>
                  <a:ext uri="{0D108BD9-81ED-4DB2-BD59-A6C34878D82A}">
                    <a16:rowId xmlns:a16="http://schemas.microsoft.com/office/drawing/2014/main" xmlns="" val="2222338424"/>
                  </a:ext>
                </a:extLst>
              </a:tr>
              <a:tr h="1774174">
                <a:tc>
                  <a:txBody>
                    <a:bodyPr/>
                    <a:lstStyle/>
                    <a:p>
                      <a:pPr algn="just" fontAlgn="ctr"/>
                      <a:r>
                        <a:rPr lang="es-CO" sz="1600" b="1" i="0" u="none" strike="noStrike" dirty="0">
                          <a:solidFill>
                            <a:srgbClr val="000000"/>
                          </a:solidFill>
                          <a:effectLst/>
                          <a:latin typeface="Arial" panose="020B0604020202020204" pitchFamily="34" charset="0"/>
                          <a:cs typeface="Arial" panose="020B0604020202020204" pitchFamily="34" charset="0"/>
                        </a:rPr>
                        <a:t>Producto</a:t>
                      </a:r>
                      <a:r>
                        <a:rPr lang="es-CO" sz="1600" b="1" i="0" u="none" strike="noStrike" baseline="0" dirty="0">
                          <a:solidFill>
                            <a:srgbClr val="000000"/>
                          </a:solidFill>
                          <a:effectLst/>
                          <a:latin typeface="Arial" panose="020B0604020202020204" pitchFamily="34" charset="0"/>
                          <a:cs typeface="Arial" panose="020B0604020202020204" pitchFamily="34" charset="0"/>
                        </a:rPr>
                        <a:t> 55:</a:t>
                      </a:r>
                      <a:r>
                        <a:rPr lang="es-CO" sz="1600" b="0" i="0" u="none" strike="noStrike" baseline="0" dirty="0">
                          <a:solidFill>
                            <a:srgbClr val="000000"/>
                          </a:solidFill>
                          <a:effectLst/>
                          <a:latin typeface="Arial" panose="020B0604020202020204" pitchFamily="34" charset="0"/>
                          <a:cs typeface="Arial" panose="020B0604020202020204" pitchFamily="34" charset="0"/>
                        </a:rPr>
                        <a:t> </a:t>
                      </a:r>
                      <a:r>
                        <a:rPr lang="es-ES" sz="1600" b="0" i="0" u="none" strike="noStrike" baseline="0" dirty="0">
                          <a:solidFill>
                            <a:srgbClr val="000000"/>
                          </a:solidFill>
                          <a:effectLst/>
                          <a:latin typeface="Arial" panose="020B0604020202020204" pitchFamily="34" charset="0"/>
                          <a:cs typeface="Arial" panose="020B0604020202020204" pitchFamily="34" charset="0"/>
                        </a:rPr>
                        <a:t>Colectivos con participación de NNA trabajadores o en riesgo</a:t>
                      </a:r>
                    </a:p>
                  </a:txBody>
                  <a:tcPr marL="9525" marR="9525" marT="9525" marB="0" anchor="ctr"/>
                </a:tc>
                <a:tc>
                  <a:txBody>
                    <a:bodyPr/>
                    <a:lstStyle/>
                    <a:p>
                      <a:pPr algn="just" fontAlgn="ctr"/>
                      <a:r>
                        <a:rPr lang="es-ES" sz="1600" b="0" i="0" u="none" strike="noStrike" dirty="0">
                          <a:solidFill>
                            <a:srgbClr val="000000"/>
                          </a:solidFill>
                          <a:effectLst/>
                          <a:latin typeface="Arial" panose="020B0604020202020204" pitchFamily="34" charset="0"/>
                          <a:cs typeface="Arial" panose="020B0604020202020204" pitchFamily="34" charset="0"/>
                        </a:rPr>
                        <a:t>1 al 15 de octubre 2024</a:t>
                      </a:r>
                    </a:p>
                    <a:p>
                      <a:pPr algn="just" fontAlgn="ctr"/>
                      <a:r>
                        <a:rPr lang="es-ES" sz="1600" b="0" i="0" u="none" strike="noStrike" dirty="0">
                          <a:solidFill>
                            <a:srgbClr val="000000"/>
                          </a:solidFill>
                          <a:effectLst/>
                          <a:latin typeface="Arial" panose="020B0604020202020204" pitchFamily="34" charset="0"/>
                          <a:cs typeface="Arial" panose="020B0604020202020204" pitchFamily="34" charset="0"/>
                        </a:rPr>
                        <a:t>El producto no cumple con lo descrito en los lineamientos, se evidencia hallazgo en ficha de sesiones colectivas </a:t>
                      </a:r>
                      <a:r>
                        <a:rPr lang="es-ES" sz="1600" b="0" i="0" u="none" strike="noStrike" dirty="0" err="1">
                          <a:solidFill>
                            <a:srgbClr val="000000"/>
                          </a:solidFill>
                          <a:effectLst/>
                          <a:latin typeface="Arial" panose="020B0604020202020204" pitchFamily="34" charset="0"/>
                          <a:cs typeface="Arial" panose="020B0604020202020204" pitchFamily="34" charset="0"/>
                        </a:rPr>
                        <a:t>N°</a:t>
                      </a:r>
                      <a:r>
                        <a:rPr lang="es-ES" sz="1600" b="0" i="0" u="none" strike="noStrike" dirty="0">
                          <a:solidFill>
                            <a:srgbClr val="000000"/>
                          </a:solidFill>
                          <a:effectLst/>
                          <a:latin typeface="Arial" panose="020B0604020202020204" pitchFamily="34" charset="0"/>
                          <a:cs typeface="Arial" panose="020B0604020202020204" pitchFamily="34" charset="0"/>
                        </a:rPr>
                        <a:t> 2030260058 del mes de octubre 2024 por el no diligenciamiento del campo PROCESO lo cual no cumple con la calidad del producto.</a:t>
                      </a:r>
                      <a:endParaRPr lang="es-CO" sz="1600" b="0"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ctr"/>
                </a:tc>
                <a:tc>
                  <a:txBody>
                    <a:bodyPr/>
                    <a:lstStyle/>
                    <a:p>
                      <a:pPr algn="ctr" fontAlgn="ctr"/>
                      <a:r>
                        <a:rPr lang="es-CO" sz="1600" b="0" i="0" u="none" strike="noStrike" dirty="0">
                          <a:solidFill>
                            <a:srgbClr val="000000"/>
                          </a:solidFill>
                          <a:effectLst/>
                          <a:latin typeface="Arial" panose="020B0604020202020204" pitchFamily="34" charset="0"/>
                          <a:cs typeface="Arial" panose="020B0604020202020204" pitchFamily="34" charset="0"/>
                        </a:rPr>
                        <a:t>SUBRED</a:t>
                      </a:r>
                    </a:p>
                  </a:txBody>
                  <a:tcPr marL="6828" marR="6828" marT="6828" marB="0" anchor="ctr"/>
                </a:tc>
                <a:tc>
                  <a:txBody>
                    <a:bodyPr/>
                    <a:lstStyle/>
                    <a:p>
                      <a:pPr algn="just" fontAlgn="ctr"/>
                      <a:r>
                        <a:rPr lang="es-ES" sz="1600" b="0" i="0" u="none" strike="noStrike" dirty="0">
                          <a:solidFill>
                            <a:srgbClr val="000000"/>
                          </a:solidFill>
                          <a:effectLst/>
                          <a:latin typeface="Arial" panose="020B0604020202020204" pitchFamily="34" charset="0"/>
                          <a:cs typeface="Arial" panose="020B0604020202020204" pitchFamily="34" charset="0"/>
                        </a:rPr>
                        <a:t>G3: </a:t>
                      </a:r>
                      <a:r>
                        <a:rPr lang="es-CO"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Glosa de Calidad por incumplimiento lineamientos técnicos</a:t>
                      </a:r>
                      <a:endParaRPr lang="es-CO" sz="1600" b="0" i="0" u="none" strike="noStrike" dirty="0">
                        <a:solidFill>
                          <a:srgbClr val="000000"/>
                        </a:solidFill>
                        <a:effectLst/>
                        <a:latin typeface="Arial" panose="020B0604020202020204" pitchFamily="34" charset="0"/>
                        <a:cs typeface="Arial" panose="020B0604020202020204" pitchFamily="34" charset="0"/>
                      </a:endParaRPr>
                    </a:p>
                  </a:txBody>
                  <a:tcPr marL="6828" marR="6828" marT="6828" marB="0" anchor="ctr"/>
                </a:tc>
                <a:extLst>
                  <a:ext uri="{0D108BD9-81ED-4DB2-BD59-A6C34878D82A}">
                    <a16:rowId xmlns:a16="http://schemas.microsoft.com/office/drawing/2014/main" xmlns="" val="3740959359"/>
                  </a:ext>
                </a:extLst>
              </a:tr>
            </a:tbl>
          </a:graphicData>
        </a:graphic>
      </p:graphicFrame>
    </p:spTree>
    <p:extLst>
      <p:ext uri="{BB962C8B-B14F-4D97-AF65-F5344CB8AC3E}">
        <p14:creationId xmlns:p14="http://schemas.microsoft.com/office/powerpoint/2010/main" val="2636455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xmlns="" id="{D93CD728-D9FC-CDA6-62C3-CA0BF01D331A}"/>
            </a:ext>
          </a:extLst>
        </p:cNvPr>
        <p:cNvGrpSpPr/>
        <p:nvPr/>
      </p:nvGrpSpPr>
      <p:grpSpPr>
        <a:xfrm>
          <a:off x="0" y="0"/>
          <a:ext cx="0" cy="0"/>
          <a:chOff x="0" y="0"/>
          <a:chExt cx="0" cy="0"/>
        </a:xfrm>
      </p:grpSpPr>
      <p:pic>
        <p:nvPicPr>
          <p:cNvPr id="105" name="Google Shape;105;p15">
            <a:extLst>
              <a:ext uri="{FF2B5EF4-FFF2-40B4-BE49-F238E27FC236}">
                <a16:creationId xmlns:a16="http://schemas.microsoft.com/office/drawing/2014/main" xmlns="" id="{C280946D-E86F-F243-CA01-7AAD9D87DFE1}"/>
              </a:ext>
            </a:extLst>
          </p:cNvPr>
          <p:cNvPicPr preferRelativeResize="0"/>
          <p:nvPr/>
        </p:nvPicPr>
        <p:blipFill>
          <a:blip r:embed="rId3">
            <a:alphaModFix/>
          </a:blip>
          <a:stretch>
            <a:fillRect/>
          </a:stretch>
        </p:blipFill>
        <p:spPr>
          <a:xfrm>
            <a:off x="-3017" y="-52"/>
            <a:ext cx="12192000" cy="8125975"/>
          </a:xfrm>
          <a:prstGeom prst="rect">
            <a:avLst/>
          </a:prstGeom>
          <a:noFill/>
          <a:ln>
            <a:noFill/>
          </a:ln>
        </p:spPr>
      </p:pic>
      <p:sp>
        <p:nvSpPr>
          <p:cNvPr id="107" name="Google Shape;107;p15">
            <a:extLst>
              <a:ext uri="{FF2B5EF4-FFF2-40B4-BE49-F238E27FC236}">
                <a16:creationId xmlns:a16="http://schemas.microsoft.com/office/drawing/2014/main" xmlns="" id="{0A3D3379-B094-6A3E-7BB3-2DA7951D4EEA}"/>
              </a:ext>
            </a:extLst>
          </p:cNvPr>
          <p:cNvSpPr/>
          <p:nvPr/>
        </p:nvSpPr>
        <p:spPr>
          <a:xfrm flipH="1">
            <a:off x="10943664" y="2532197"/>
            <a:ext cx="1245319" cy="4325448"/>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a:extLst>
              <a:ext uri="{FF2B5EF4-FFF2-40B4-BE49-F238E27FC236}">
                <a16:creationId xmlns:a16="http://schemas.microsoft.com/office/drawing/2014/main" xmlns="" id="{F7B28584-4247-BD21-D6D0-A696EA1A689F}"/>
              </a:ext>
            </a:extLst>
          </p:cNvPr>
          <p:cNvSpPr/>
          <p:nvPr/>
        </p:nvSpPr>
        <p:spPr>
          <a:xfrm rot="10800000">
            <a:off x="10943664" y="-52"/>
            <a:ext cx="1245319" cy="2532249"/>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solidFill>
                  <a:srgbClr val="338BA4"/>
                </a:solidFill>
                <a:latin typeface="Calibri"/>
                <a:ea typeface="Calibri"/>
                <a:cs typeface="Calibri"/>
                <a:sym typeface="Calibri"/>
              </a:rPr>
              <a:t> </a:t>
            </a:r>
            <a:endParaRPr>
              <a:solidFill>
                <a:srgbClr val="338BA4"/>
              </a:solidFill>
              <a:latin typeface="Calibri"/>
              <a:ea typeface="Calibri"/>
              <a:cs typeface="Calibri"/>
              <a:sym typeface="Calibri"/>
            </a:endParaRPr>
          </a:p>
        </p:txBody>
      </p:sp>
      <p:pic>
        <p:nvPicPr>
          <p:cNvPr id="2" name="Imagen 1">
            <a:extLst>
              <a:ext uri="{FF2B5EF4-FFF2-40B4-BE49-F238E27FC236}">
                <a16:creationId xmlns:a16="http://schemas.microsoft.com/office/drawing/2014/main" xmlns="" id="{0C4A3B0D-A80E-ACAF-68C0-2C82133AB03C}"/>
              </a:ext>
            </a:extLst>
          </p:cNvPr>
          <p:cNvPicPr>
            <a:picLocks noChangeAspect="1"/>
          </p:cNvPicPr>
          <p:nvPr/>
        </p:nvPicPr>
        <p:blipFill>
          <a:blip r:embed="rId4"/>
          <a:stretch>
            <a:fillRect/>
          </a:stretch>
        </p:blipFill>
        <p:spPr>
          <a:xfrm>
            <a:off x="11070205" y="6530567"/>
            <a:ext cx="1052711" cy="242571"/>
          </a:xfrm>
          <a:prstGeom prst="rect">
            <a:avLst/>
          </a:prstGeom>
        </p:spPr>
      </p:pic>
      <p:sp>
        <p:nvSpPr>
          <p:cNvPr id="3" name="Google Shape;110;p15">
            <a:extLst>
              <a:ext uri="{FF2B5EF4-FFF2-40B4-BE49-F238E27FC236}">
                <a16:creationId xmlns:a16="http://schemas.microsoft.com/office/drawing/2014/main" xmlns="" id="{7B6E4773-D184-E776-CB1A-46E9C4F9E939}"/>
              </a:ext>
            </a:extLst>
          </p:cNvPr>
          <p:cNvSpPr txBox="1"/>
          <p:nvPr/>
        </p:nvSpPr>
        <p:spPr>
          <a:xfrm>
            <a:off x="1320072" y="603935"/>
            <a:ext cx="9797518"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sz="3200" b="1" dirty="0">
                <a:solidFill>
                  <a:srgbClr val="285B6A"/>
                </a:solidFill>
                <a:latin typeface="Oswald"/>
                <a:ea typeface="Oswald"/>
                <a:cs typeface="Oswald"/>
                <a:sym typeface="Oswald"/>
              </a:rPr>
              <a:t>HALLAZGOS SEGUIMIENTO RETROSPECTIVO</a:t>
            </a:r>
          </a:p>
        </p:txBody>
      </p:sp>
      <p:graphicFrame>
        <p:nvGraphicFramePr>
          <p:cNvPr id="5" name="Tabla 4">
            <a:extLst>
              <a:ext uri="{FF2B5EF4-FFF2-40B4-BE49-F238E27FC236}">
                <a16:creationId xmlns:a16="http://schemas.microsoft.com/office/drawing/2014/main" xmlns="" id="{0F50999D-CEF3-4FBD-9765-75921222465D}"/>
              </a:ext>
            </a:extLst>
          </p:cNvPr>
          <p:cNvGraphicFramePr>
            <a:graphicFrameLocks noGrp="1"/>
          </p:cNvGraphicFramePr>
          <p:nvPr>
            <p:extLst>
              <p:ext uri="{D42A27DB-BD31-4B8C-83A1-F6EECF244321}">
                <p14:modId xmlns:p14="http://schemas.microsoft.com/office/powerpoint/2010/main" val="242655006"/>
              </p:ext>
            </p:extLst>
          </p:nvPr>
        </p:nvGraphicFramePr>
        <p:xfrm>
          <a:off x="955345" y="1570606"/>
          <a:ext cx="9613902" cy="4959961"/>
        </p:xfrm>
        <a:graphic>
          <a:graphicData uri="http://schemas.openxmlformats.org/drawingml/2006/table">
            <a:tbl>
              <a:tblPr>
                <a:tableStyleId>{5C22544A-7EE6-4342-B048-85BDC9FD1C3A}</a:tableStyleId>
              </a:tblPr>
              <a:tblGrid>
                <a:gridCol w="3204634">
                  <a:extLst>
                    <a:ext uri="{9D8B030D-6E8A-4147-A177-3AD203B41FA5}">
                      <a16:colId xmlns:a16="http://schemas.microsoft.com/office/drawing/2014/main" xmlns="" val="2770867207"/>
                    </a:ext>
                  </a:extLst>
                </a:gridCol>
                <a:gridCol w="1667615">
                  <a:extLst>
                    <a:ext uri="{9D8B030D-6E8A-4147-A177-3AD203B41FA5}">
                      <a16:colId xmlns:a16="http://schemas.microsoft.com/office/drawing/2014/main" xmlns="" val="3575292426"/>
                    </a:ext>
                  </a:extLst>
                </a:gridCol>
                <a:gridCol w="1501254">
                  <a:extLst>
                    <a:ext uri="{9D8B030D-6E8A-4147-A177-3AD203B41FA5}">
                      <a16:colId xmlns:a16="http://schemas.microsoft.com/office/drawing/2014/main" xmlns="" val="2008882937"/>
                    </a:ext>
                  </a:extLst>
                </a:gridCol>
                <a:gridCol w="1514901">
                  <a:extLst>
                    <a:ext uri="{9D8B030D-6E8A-4147-A177-3AD203B41FA5}">
                      <a16:colId xmlns:a16="http://schemas.microsoft.com/office/drawing/2014/main" xmlns="" val="2669777079"/>
                    </a:ext>
                  </a:extLst>
                </a:gridCol>
                <a:gridCol w="1725498">
                  <a:extLst>
                    <a:ext uri="{9D8B030D-6E8A-4147-A177-3AD203B41FA5}">
                      <a16:colId xmlns:a16="http://schemas.microsoft.com/office/drawing/2014/main" xmlns="" val="2963031364"/>
                    </a:ext>
                  </a:extLst>
                </a:gridCol>
              </a:tblGrid>
              <a:tr h="606725">
                <a:tc gridSpan="4">
                  <a:txBody>
                    <a:bodyPr/>
                    <a:lstStyle/>
                    <a:p>
                      <a:pPr algn="ctr" rtl="0" fontAlgn="ctr"/>
                      <a:r>
                        <a:rPr lang="es-ES" sz="1600" b="1" u="none" strike="noStrike" dirty="0">
                          <a:effectLst/>
                          <a:latin typeface="+mj-lt"/>
                        </a:rPr>
                        <a:t>Peso porcentual de las glosas </a:t>
                      </a:r>
                      <a:endParaRPr lang="es-ES" sz="1600" b="1" i="0" u="none" strike="noStrike" dirty="0">
                        <a:solidFill>
                          <a:srgbClr val="000000"/>
                        </a:solidFill>
                        <a:effectLst/>
                        <a:latin typeface="+mj-lt"/>
                      </a:endParaRPr>
                    </a:p>
                  </a:txBody>
                  <a:tcPr marL="9525" marR="9525" marT="9525" marB="0" anchor="ctr"/>
                </a:tc>
                <a:tc hMerge="1">
                  <a:txBody>
                    <a:bodyPr/>
                    <a:lstStyle/>
                    <a:p>
                      <a:endParaRPr lang="es-CO"/>
                    </a:p>
                  </a:txBody>
                  <a:tcPr/>
                </a:tc>
                <a:tc hMerge="1">
                  <a:txBody>
                    <a:bodyPr/>
                    <a:lstStyle/>
                    <a:p>
                      <a:endParaRPr lang="es-ES"/>
                    </a:p>
                  </a:txBody>
                  <a:tcPr/>
                </a:tc>
                <a:tc hMerge="1">
                  <a:txBody>
                    <a:bodyPr/>
                    <a:lstStyle/>
                    <a:p>
                      <a:endParaRPr lang="es-ES"/>
                    </a:p>
                  </a:txBody>
                  <a:tcPr/>
                </a:tc>
                <a:tc rowSpan="2">
                  <a:txBody>
                    <a:bodyPr/>
                    <a:lstStyle/>
                    <a:p>
                      <a:pPr algn="ctr" rtl="0" fontAlgn="ctr"/>
                      <a:r>
                        <a:rPr lang="es-CO" sz="1600" b="1" u="none" strike="noStrike" dirty="0">
                          <a:effectLst/>
                          <a:latin typeface="+mj-lt"/>
                        </a:rPr>
                        <a:t>Total de glosas </a:t>
                      </a:r>
                      <a:endParaRPr lang="es-CO" sz="1600" b="1" i="0" u="none" strike="noStrike" dirty="0">
                        <a:solidFill>
                          <a:srgbClr val="000000"/>
                        </a:solidFill>
                        <a:effectLst/>
                        <a:latin typeface="+mj-lt"/>
                      </a:endParaRPr>
                    </a:p>
                    <a:p>
                      <a:pPr algn="ctr" rtl="0" fontAlgn="ctr"/>
                      <a:r>
                        <a:rPr lang="es-CO" sz="1600" u="none" strike="noStrike" dirty="0">
                          <a:effectLst/>
                          <a:latin typeface="+mj-lt"/>
                        </a:rPr>
                        <a:t> </a:t>
                      </a:r>
                      <a:endParaRPr lang="es-CO" sz="1600" b="1"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xmlns="" val="3380177252"/>
                  </a:ext>
                </a:extLst>
              </a:tr>
              <a:tr h="768046">
                <a:tc>
                  <a:txBody>
                    <a:bodyPr/>
                    <a:lstStyle/>
                    <a:p>
                      <a:pPr algn="ctr" rtl="0" fontAlgn="ctr"/>
                      <a:r>
                        <a:rPr lang="es-CO" sz="1600" b="1" u="none" strike="noStrike" dirty="0">
                          <a:effectLst/>
                          <a:latin typeface="+mj-lt"/>
                        </a:rPr>
                        <a:t>NIVEL DE OPERACIÓN</a:t>
                      </a:r>
                      <a:endParaRPr lang="es-CO" sz="1600" b="1" i="0" u="none" strike="noStrike" dirty="0">
                        <a:solidFill>
                          <a:srgbClr val="000000"/>
                        </a:solidFill>
                        <a:effectLst/>
                        <a:latin typeface="+mj-lt"/>
                      </a:endParaRPr>
                    </a:p>
                  </a:txBody>
                  <a:tcPr marL="9525" marR="9525" marT="9525" marB="0" anchor="ctr"/>
                </a:tc>
                <a:tc>
                  <a:txBody>
                    <a:bodyPr/>
                    <a:lstStyle/>
                    <a:p>
                      <a:pPr algn="ctr" rtl="0" fontAlgn="ctr"/>
                      <a:r>
                        <a:rPr lang="es-CO" sz="1600" b="1" u="none" strike="noStrike" dirty="0">
                          <a:effectLst/>
                          <a:latin typeface="+mj-lt"/>
                        </a:rPr>
                        <a:t>G3</a:t>
                      </a:r>
                      <a:endParaRPr lang="es-CO" sz="1600" b="1" i="0" u="none" strike="noStrike" dirty="0">
                        <a:solidFill>
                          <a:srgbClr val="000000"/>
                        </a:solidFill>
                        <a:effectLst/>
                        <a:latin typeface="+mj-lt"/>
                      </a:endParaRPr>
                    </a:p>
                  </a:txBody>
                  <a:tcPr marL="9525" marR="9525" marT="9525" marB="0" anchor="ctr"/>
                </a:tc>
                <a:tc>
                  <a:txBody>
                    <a:bodyPr/>
                    <a:lstStyle/>
                    <a:p>
                      <a:pPr algn="ctr" rtl="0" fontAlgn="ctr"/>
                      <a:r>
                        <a:rPr lang="es-CO" sz="1600" b="1" i="0" u="none" strike="noStrike" dirty="0">
                          <a:solidFill>
                            <a:srgbClr val="000000"/>
                          </a:solidFill>
                          <a:effectLst/>
                          <a:latin typeface="+mj-lt"/>
                        </a:rPr>
                        <a:t>G3-1</a:t>
                      </a:r>
                    </a:p>
                  </a:txBody>
                  <a:tcPr marL="9525" marR="9525" marT="9525" marB="0" anchor="ctr"/>
                </a:tc>
                <a:tc>
                  <a:txBody>
                    <a:bodyPr/>
                    <a:lstStyle/>
                    <a:p>
                      <a:pPr algn="ctr" rtl="0" fontAlgn="ctr"/>
                      <a:r>
                        <a:rPr lang="es-CO" sz="1600" b="1" i="0" u="none" strike="noStrike" dirty="0">
                          <a:solidFill>
                            <a:srgbClr val="000000"/>
                          </a:solidFill>
                          <a:effectLst/>
                          <a:latin typeface="+mj-lt"/>
                        </a:rPr>
                        <a:t>G9</a:t>
                      </a:r>
                    </a:p>
                  </a:txBody>
                  <a:tcPr marL="9525" marR="9525" marT="9525" marB="0" anchor="ctr"/>
                </a:tc>
                <a:tc vMerge="1">
                  <a:txBody>
                    <a:bodyPr/>
                    <a:lstStyle/>
                    <a:p>
                      <a:pPr algn="ctr" rtl="0" fontAlgn="ctr"/>
                      <a:endParaRPr lang="es-CO" sz="1200" b="1" i="0" u="none" strike="noStrike" dirty="0">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xmlns="" val="1222885274"/>
                  </a:ext>
                </a:extLst>
              </a:tr>
              <a:tr h="606725">
                <a:tc>
                  <a:txBody>
                    <a:bodyPr/>
                    <a:lstStyle/>
                    <a:p>
                      <a:pPr algn="ctr" rtl="0" fontAlgn="ctr"/>
                      <a:r>
                        <a:rPr lang="es-CO" sz="1600" u="none" strike="noStrike">
                          <a:effectLst/>
                          <a:latin typeface="+mj-lt"/>
                        </a:rPr>
                        <a:t>Subred </a:t>
                      </a:r>
                      <a:endParaRPr lang="es-CO" sz="1600" b="1" i="0" u="none" strike="noStrike">
                        <a:solidFill>
                          <a:srgbClr val="000000"/>
                        </a:solidFill>
                        <a:effectLst/>
                        <a:latin typeface="+mj-lt"/>
                      </a:endParaRPr>
                    </a:p>
                  </a:txBody>
                  <a:tcPr marL="9525" marR="9525" marT="9525" marB="0" anchor="ctr"/>
                </a:tc>
                <a:tc>
                  <a:txBody>
                    <a:bodyPr/>
                    <a:lstStyle/>
                    <a:p>
                      <a:pPr algn="ctr" fontAlgn="ctr"/>
                      <a:r>
                        <a:rPr lang="es-ES" sz="1600" b="0" i="0" u="none" strike="noStrike" dirty="0">
                          <a:solidFill>
                            <a:schemeClr val="tx1"/>
                          </a:solidFill>
                          <a:effectLst/>
                          <a:latin typeface="+mj-lt"/>
                        </a:rPr>
                        <a:t> $ 1.393.852 </a:t>
                      </a:r>
                    </a:p>
                  </a:txBody>
                  <a:tcPr marL="7620" marR="7620" marT="7620"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600" b="0" i="0" u="none" strike="noStrike" cap="none" dirty="0">
                          <a:solidFill>
                            <a:srgbClr val="000000"/>
                          </a:solidFill>
                          <a:effectLst/>
                          <a:latin typeface="+mn-lt"/>
                          <a:ea typeface="+mn-ea"/>
                          <a:cs typeface="+mn-cs"/>
                          <a:sym typeface="Arial"/>
                        </a:rPr>
                        <a:t>$ 0</a:t>
                      </a:r>
                    </a:p>
                    <a:p>
                      <a:pPr algn="ctr" rtl="0" fontAlgn="ctr"/>
                      <a:endParaRPr lang="es-CO" sz="1600" b="0" i="0" u="none" strike="noStrike" dirty="0">
                        <a:solidFill>
                          <a:srgbClr val="000000"/>
                        </a:solidFill>
                        <a:effectLst/>
                        <a:latin typeface="+mj-lt"/>
                      </a:endParaRPr>
                    </a:p>
                  </a:txBody>
                  <a:tcPr marL="9525" marR="9525" marT="9525" marB="0" anchor="ctr"/>
                </a:tc>
                <a:tc>
                  <a:txBody>
                    <a:bodyPr/>
                    <a:lstStyle/>
                    <a:p>
                      <a:pPr algn="ctr" rtl="0" fontAlgn="ctr"/>
                      <a:r>
                        <a:rPr lang="es-CO" sz="1600" b="0" i="0" u="none" strike="noStrike" dirty="0">
                          <a:solidFill>
                            <a:srgbClr val="000000"/>
                          </a:solidFill>
                          <a:effectLst/>
                          <a:latin typeface="+mj-lt"/>
                        </a:rPr>
                        <a:t> $ 3.347.868 </a:t>
                      </a:r>
                    </a:p>
                  </a:txBody>
                  <a:tcPr marL="9525" marR="9525" marT="9525" marB="0" anchor="ctr"/>
                </a:tc>
                <a:tc>
                  <a:txBody>
                    <a:bodyPr/>
                    <a:lstStyle/>
                    <a:p>
                      <a:pPr algn="ctr" rtl="0" fontAlgn="ctr"/>
                      <a:r>
                        <a:rPr lang="es-CO" sz="1600" b="0" i="0" u="none" strike="noStrike" dirty="0">
                          <a:solidFill>
                            <a:srgbClr val="000000"/>
                          </a:solidFill>
                          <a:effectLst/>
                          <a:latin typeface="+mj-lt"/>
                        </a:rPr>
                        <a:t>7</a:t>
                      </a:r>
                    </a:p>
                  </a:txBody>
                  <a:tcPr marL="9525" marR="9525" marT="9525" marB="0" anchor="ctr"/>
                </a:tc>
                <a:extLst>
                  <a:ext uri="{0D108BD9-81ED-4DB2-BD59-A6C34878D82A}">
                    <a16:rowId xmlns:a16="http://schemas.microsoft.com/office/drawing/2014/main" xmlns="" val="3381953747"/>
                  </a:ext>
                </a:extLst>
              </a:tr>
              <a:tr h="606725">
                <a:tc>
                  <a:txBody>
                    <a:bodyPr/>
                    <a:lstStyle/>
                    <a:p>
                      <a:pPr algn="ctr" rtl="0" fontAlgn="ctr"/>
                      <a:r>
                        <a:rPr lang="es-CO" sz="1600" u="none" strike="noStrike">
                          <a:effectLst/>
                          <a:latin typeface="+mj-lt"/>
                        </a:rPr>
                        <a:t>Distrito </a:t>
                      </a:r>
                      <a:endParaRPr lang="es-CO" sz="1600" b="1" i="0" u="none" strike="noStrike">
                        <a:solidFill>
                          <a:srgbClr val="000000"/>
                        </a:solidFill>
                        <a:effectLst/>
                        <a:latin typeface="+mj-lt"/>
                      </a:endParaRPr>
                    </a:p>
                  </a:txBody>
                  <a:tcPr marL="9525" marR="9525" marT="9525" marB="0" anchor="ctr"/>
                </a:tc>
                <a:tc>
                  <a:txBody>
                    <a:bodyPr/>
                    <a:lstStyle/>
                    <a:p>
                      <a:pPr algn="ctr" rtl="0" fontAlgn="ctr"/>
                      <a:r>
                        <a:rPr lang="es-CO" sz="1600" b="0" i="0" u="none" strike="noStrike" dirty="0">
                          <a:solidFill>
                            <a:srgbClr val="000000"/>
                          </a:solidFill>
                          <a:effectLst/>
                          <a:latin typeface="+mj-lt"/>
                        </a:rPr>
                        <a:t>$ 0</a:t>
                      </a: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600" b="0" i="0" u="none" strike="noStrike" dirty="0">
                          <a:solidFill>
                            <a:srgbClr val="000000"/>
                          </a:solidFill>
                          <a:effectLst/>
                          <a:latin typeface="+mj-lt"/>
                        </a:rPr>
                        <a:t> $ 535.734 </a:t>
                      </a: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600" b="0" i="0" u="none" strike="noStrike" cap="none" dirty="0">
                          <a:solidFill>
                            <a:srgbClr val="000000"/>
                          </a:solidFill>
                          <a:effectLst/>
                          <a:latin typeface="+mn-lt"/>
                          <a:ea typeface="+mn-ea"/>
                          <a:cs typeface="+mn-cs"/>
                          <a:sym typeface="Arial"/>
                        </a:rPr>
                        <a:t>$ 0</a:t>
                      </a:r>
                    </a:p>
                  </a:txBody>
                  <a:tcPr marL="9525" marR="9525" marT="9525" marB="0" anchor="ctr"/>
                </a:tc>
                <a:tc>
                  <a:txBody>
                    <a:bodyPr/>
                    <a:lstStyle/>
                    <a:p>
                      <a:pPr algn="ctr" rtl="0" fontAlgn="ctr"/>
                      <a:r>
                        <a:rPr lang="es-CO" sz="1600" b="0" i="0" u="none" strike="noStrike" dirty="0">
                          <a:solidFill>
                            <a:srgbClr val="000000"/>
                          </a:solidFill>
                          <a:effectLst/>
                          <a:latin typeface="+mj-lt"/>
                        </a:rPr>
                        <a:t>1</a:t>
                      </a:r>
                    </a:p>
                  </a:txBody>
                  <a:tcPr marL="9525" marR="9525" marT="9525" marB="0" anchor="ctr"/>
                </a:tc>
                <a:extLst>
                  <a:ext uri="{0D108BD9-81ED-4DB2-BD59-A6C34878D82A}">
                    <a16:rowId xmlns:a16="http://schemas.microsoft.com/office/drawing/2014/main" xmlns="" val="1225152067"/>
                  </a:ext>
                </a:extLst>
              </a:tr>
              <a:tr h="1185870">
                <a:tc>
                  <a:txBody>
                    <a:bodyPr/>
                    <a:lstStyle/>
                    <a:p>
                      <a:pPr algn="ctr" rtl="0" fontAlgn="ctr"/>
                      <a:r>
                        <a:rPr lang="es-CO" sz="1600" u="none" strike="noStrike" dirty="0">
                          <a:effectLst/>
                          <a:latin typeface="+mj-lt"/>
                        </a:rPr>
                        <a:t>Total, de glosas por Criterios </a:t>
                      </a:r>
                      <a:endParaRPr lang="es-CO" sz="1600" b="1" i="0" u="none" strike="noStrike" dirty="0">
                        <a:solidFill>
                          <a:srgbClr val="000000"/>
                        </a:solidFill>
                        <a:effectLst/>
                        <a:latin typeface="+mj-lt"/>
                      </a:endParaRP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ES" sz="1600" b="0" i="0" u="none" strike="noStrike" dirty="0">
                          <a:solidFill>
                            <a:schemeClr val="tx1"/>
                          </a:solidFill>
                          <a:effectLst/>
                          <a:latin typeface="+mj-lt"/>
                        </a:rPr>
                        <a:t> $ 1.393.852 </a:t>
                      </a:r>
                    </a:p>
                    <a:p>
                      <a:pPr algn="ctr" fontAlgn="ctr"/>
                      <a:endParaRPr lang="es-CO" sz="1600" b="0" i="0" u="none" strike="noStrike" dirty="0">
                        <a:solidFill>
                          <a:srgbClr val="000000"/>
                        </a:solidFill>
                        <a:effectLst/>
                        <a:latin typeface="+mj-lt"/>
                      </a:endParaRP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600" b="0" i="0" u="none" strike="noStrike" dirty="0">
                          <a:solidFill>
                            <a:srgbClr val="000000"/>
                          </a:solidFill>
                          <a:effectLst/>
                          <a:latin typeface="+mj-lt"/>
                        </a:rPr>
                        <a:t> $ 535.734 </a:t>
                      </a:r>
                    </a:p>
                    <a:p>
                      <a:pPr algn="ctr" fontAlgn="ctr"/>
                      <a:endParaRPr lang="es-CO" sz="1600" b="0" i="0" u="none" strike="noStrike" dirty="0">
                        <a:solidFill>
                          <a:srgbClr val="000000"/>
                        </a:solidFill>
                        <a:effectLst/>
                        <a:latin typeface="+mj-lt"/>
                      </a:endParaRP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1600" b="0" i="0" u="none" strike="noStrike" cap="none" dirty="0">
                          <a:solidFill>
                            <a:srgbClr val="000000"/>
                          </a:solidFill>
                          <a:effectLst/>
                          <a:latin typeface="+mj-lt"/>
                          <a:ea typeface="+mn-ea"/>
                          <a:cs typeface="+mn-cs"/>
                          <a:sym typeface="Arial"/>
                        </a:rPr>
                        <a:t> $ 3.347.868 </a:t>
                      </a:r>
                    </a:p>
                  </a:txBody>
                  <a:tcPr marL="9525" marR="9525" marT="9525" marB="0" anchor="ctr"/>
                </a:tc>
                <a:tc>
                  <a:txBody>
                    <a:bodyPr/>
                    <a:lstStyle/>
                    <a:p>
                      <a:pPr algn="ctr" fontAlgn="ctr"/>
                      <a:r>
                        <a:rPr lang="es-CO" sz="1600" b="0" i="0" u="none" strike="noStrike" dirty="0">
                          <a:solidFill>
                            <a:srgbClr val="000000"/>
                          </a:solidFill>
                          <a:effectLst/>
                          <a:latin typeface="+mj-lt"/>
                        </a:rPr>
                        <a:t>8</a:t>
                      </a:r>
                    </a:p>
                  </a:txBody>
                  <a:tcPr marL="9525" marR="9525" marT="9525" marB="0" anchor="ctr"/>
                </a:tc>
                <a:extLst>
                  <a:ext uri="{0D108BD9-81ED-4DB2-BD59-A6C34878D82A}">
                    <a16:rowId xmlns:a16="http://schemas.microsoft.com/office/drawing/2014/main" xmlns="" val="2253975359"/>
                  </a:ext>
                </a:extLst>
              </a:tr>
              <a:tr h="1185870">
                <a:tc>
                  <a:txBody>
                    <a:bodyPr/>
                    <a:lstStyle/>
                    <a:p>
                      <a:pPr algn="ctr" rtl="0" fontAlgn="ctr"/>
                      <a:r>
                        <a:rPr lang="es-ES" sz="1600" b="1" u="none" strike="noStrike" dirty="0">
                          <a:effectLst/>
                          <a:latin typeface="+mj-lt"/>
                        </a:rPr>
                        <a:t>Peso Porcentual de las glosas </a:t>
                      </a:r>
                      <a:endParaRPr lang="es-ES" sz="1600" b="1" i="0" u="none" strike="noStrike" dirty="0">
                        <a:solidFill>
                          <a:srgbClr val="000000"/>
                        </a:solidFill>
                        <a:effectLst/>
                        <a:latin typeface="+mj-lt"/>
                      </a:endParaRPr>
                    </a:p>
                  </a:txBody>
                  <a:tcPr marL="9525" marR="9525" marT="9525" marB="0" anchor="ctr"/>
                </a:tc>
                <a:tc>
                  <a:txBody>
                    <a:bodyPr/>
                    <a:lstStyle/>
                    <a:p>
                      <a:pPr algn="ctr" rtl="0" fontAlgn="ctr"/>
                      <a:r>
                        <a:rPr lang="es-CO" sz="1600" b="1" i="0" u="none" strike="noStrike" dirty="0">
                          <a:solidFill>
                            <a:srgbClr val="000000"/>
                          </a:solidFill>
                          <a:effectLst/>
                          <a:latin typeface="+mj-lt"/>
                        </a:rPr>
                        <a:t>34%</a:t>
                      </a: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1" i="0" u="none" strike="noStrike" kern="0" cap="none" spc="0" normalizeH="0" baseline="0" noProof="0" dirty="0">
                          <a:ln>
                            <a:noFill/>
                          </a:ln>
                          <a:solidFill>
                            <a:srgbClr val="000000"/>
                          </a:solidFill>
                          <a:effectLst/>
                          <a:uLnTx/>
                          <a:uFillTx/>
                          <a:latin typeface="+mj-lt"/>
                          <a:ea typeface="+mn-ea"/>
                          <a:cs typeface="+mn-cs"/>
                          <a:sym typeface="Arial"/>
                        </a:rPr>
                        <a:t>33%</a:t>
                      </a: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s-CO" sz="1600" b="1" i="0" u="none" strike="noStrike" kern="0" cap="none" spc="0" normalizeH="0" baseline="0" noProof="0" dirty="0">
                          <a:ln>
                            <a:noFill/>
                          </a:ln>
                          <a:solidFill>
                            <a:srgbClr val="000000"/>
                          </a:solidFill>
                          <a:effectLst/>
                          <a:uLnTx/>
                          <a:uFillTx/>
                          <a:latin typeface="+mj-lt"/>
                          <a:ea typeface="+mn-ea"/>
                          <a:cs typeface="+mn-cs"/>
                          <a:sym typeface="Arial"/>
                        </a:rPr>
                        <a:t>33%</a:t>
                      </a:r>
                    </a:p>
                  </a:txBody>
                  <a:tcPr marL="9525" marR="9525" marT="9525" marB="0" anchor="ctr"/>
                </a:tc>
                <a:tc>
                  <a:txBody>
                    <a:bodyPr/>
                    <a:lstStyle/>
                    <a:p>
                      <a:pPr algn="ctr" rtl="0" fontAlgn="ctr"/>
                      <a:r>
                        <a:rPr lang="es-CO" sz="1600" b="1" i="0" u="none" strike="noStrike" dirty="0">
                          <a:solidFill>
                            <a:srgbClr val="000000"/>
                          </a:solidFill>
                          <a:effectLst/>
                          <a:latin typeface="+mj-lt"/>
                        </a:rPr>
                        <a:t>100%</a:t>
                      </a:r>
                    </a:p>
                  </a:txBody>
                  <a:tcPr marL="9525" marR="9525" marT="9525" marB="0" anchor="ctr"/>
                </a:tc>
                <a:extLst>
                  <a:ext uri="{0D108BD9-81ED-4DB2-BD59-A6C34878D82A}">
                    <a16:rowId xmlns:a16="http://schemas.microsoft.com/office/drawing/2014/main" xmlns="" val="4287654011"/>
                  </a:ext>
                </a:extLst>
              </a:tr>
            </a:tbl>
          </a:graphicData>
        </a:graphic>
      </p:graphicFrame>
    </p:spTree>
    <p:extLst>
      <p:ext uri="{BB962C8B-B14F-4D97-AF65-F5344CB8AC3E}">
        <p14:creationId xmlns:p14="http://schemas.microsoft.com/office/powerpoint/2010/main" val="742192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alphaModFix/>
          </a:blip>
          <a:stretch>
            <a:fillRect/>
          </a:stretch>
        </p:blipFill>
        <p:spPr>
          <a:xfrm>
            <a:off x="0" y="-52"/>
            <a:ext cx="12192000" cy="8125975"/>
          </a:xfrm>
          <a:prstGeom prst="rect">
            <a:avLst/>
          </a:prstGeom>
          <a:noFill/>
          <a:ln>
            <a:noFill/>
          </a:ln>
        </p:spPr>
      </p:pic>
      <p:sp>
        <p:nvSpPr>
          <p:cNvPr id="140" name="Google Shape;140;p18"/>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143" name="Google Shape;143;p18"/>
          <p:cNvSpPr txBox="1"/>
          <p:nvPr/>
        </p:nvSpPr>
        <p:spPr>
          <a:xfrm>
            <a:off x="1804477" y="697166"/>
            <a:ext cx="8583045" cy="738633"/>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3600" b="1" dirty="0">
                <a:solidFill>
                  <a:srgbClr val="285B6A"/>
                </a:solidFill>
                <a:latin typeface="Oswald" panose="00000500000000000000" pitchFamily="2" charset="0"/>
                <a:ea typeface="Oswald"/>
                <a:cs typeface="Oswald"/>
                <a:sym typeface="Oswald"/>
              </a:rPr>
              <a:t>ASPECTOS RELEVANTES  </a:t>
            </a:r>
            <a:endParaRPr sz="3600" b="1" dirty="0">
              <a:solidFill>
                <a:srgbClr val="285B6A"/>
              </a:solidFill>
              <a:latin typeface="Oswald" panose="00000500000000000000" pitchFamily="2" charset="0"/>
              <a:ea typeface="Oswald"/>
              <a:cs typeface="Oswald"/>
              <a:sym typeface="Oswald"/>
            </a:endParaRPr>
          </a:p>
        </p:txBody>
      </p:sp>
      <p:sp>
        <p:nvSpPr>
          <p:cNvPr id="144" name="Google Shape;144;p18"/>
          <p:cNvSpPr txBox="1"/>
          <p:nvPr/>
        </p:nvSpPr>
        <p:spPr>
          <a:xfrm>
            <a:off x="877455" y="2109446"/>
            <a:ext cx="10719105" cy="5192105"/>
          </a:xfrm>
          <a:prstGeom prst="rect">
            <a:avLst/>
          </a:prstGeom>
          <a:noFill/>
          <a:ln>
            <a:noFill/>
          </a:ln>
        </p:spPr>
        <p:txBody>
          <a:bodyPr spcFirstLastPara="1" wrap="square" lIns="91425" tIns="91425" rIns="91425" bIns="91425" anchor="t" anchorCtr="0">
            <a:noAutofit/>
          </a:bodyPr>
          <a:lstStyle/>
          <a:p>
            <a:pPr marL="285750" indent="-285750" algn="just">
              <a:lnSpc>
                <a:spcPct val="150000"/>
              </a:lnSpc>
              <a:buFont typeface="Arial" panose="020B0604020202020204" pitchFamily="34" charset="0"/>
              <a:buChar char="•"/>
            </a:pPr>
            <a:r>
              <a:rPr lang="es-CO" sz="2000" dirty="0">
                <a:solidFill>
                  <a:schemeClr val="tx1"/>
                </a:solidFill>
                <a:latin typeface="Arial" panose="020B0604020202020204" pitchFamily="34" charset="0"/>
                <a:ea typeface="Lexend Deca Medium"/>
                <a:cs typeface="Arial" panose="020B0604020202020204" pitchFamily="34" charset="0"/>
              </a:rPr>
              <a:t>La subred refiere que los hallazgos de calidad son injustos pues eso no da cuentas del trabajo en campo; donde últimamente algunos de los profesionales y técnicos han sido atracados y accidentados en terreno.</a:t>
            </a:r>
          </a:p>
          <a:p>
            <a:pPr marL="285750" indent="-285750" algn="just">
              <a:lnSpc>
                <a:spcPct val="150000"/>
              </a:lnSpc>
              <a:buFont typeface="Arial" panose="020B0604020202020204" pitchFamily="34" charset="0"/>
              <a:buChar char="•"/>
            </a:pPr>
            <a:r>
              <a:rPr lang="es-CO" sz="2000" dirty="0">
                <a:solidFill>
                  <a:schemeClr val="tx1"/>
                </a:solidFill>
                <a:latin typeface="Arial" panose="020B0604020202020204" pitchFamily="34" charset="0"/>
                <a:ea typeface="Lexend Deca Medium"/>
                <a:cs typeface="Arial" panose="020B0604020202020204" pitchFamily="34" charset="0"/>
              </a:rPr>
              <a:t>De otra parte refieren que la SDS los esta citando constantemente a asistencias técnicas y que esto hace que trabajen con los tiempos muy ajustados y que no se puedan fortalecer la revisión de los productos por parte de los diferentes filtros.   </a:t>
            </a:r>
          </a:p>
          <a:p>
            <a:pPr marL="285750" indent="-285750" algn="just">
              <a:lnSpc>
                <a:spcPct val="150000"/>
              </a:lnSpc>
              <a:buFont typeface="Arial" panose="020B0604020202020204" pitchFamily="34" charset="0"/>
              <a:buChar char="•"/>
            </a:pPr>
            <a:r>
              <a:rPr lang="es-CO" sz="2000" dirty="0">
                <a:solidFill>
                  <a:schemeClr val="tx1"/>
                </a:solidFill>
                <a:latin typeface="Arial" panose="020B0604020202020204" pitchFamily="34" charset="0"/>
                <a:ea typeface="Lexend Deca Medium"/>
                <a:cs typeface="Arial" panose="020B0604020202020204" pitchFamily="34" charset="0"/>
                <a:sym typeface="Lexend Deca"/>
              </a:rPr>
              <a:t>Frente a las caracterizaciones de NNA lo que se hizo por parte de los profesionales universitarios, no da cuentas de una asesoría, pero se facturo como tal. Se presento dificultad en la presentación de los soportes, esto se presto para confusión durante la ejecución.</a:t>
            </a:r>
          </a:p>
        </p:txBody>
      </p:sp>
      <p:pic>
        <p:nvPicPr>
          <p:cNvPr id="2" name="Imagen 1">
            <a:extLst>
              <a:ext uri="{FF2B5EF4-FFF2-40B4-BE49-F238E27FC236}">
                <a16:creationId xmlns:a16="http://schemas.microsoft.com/office/drawing/2014/main" xmlns="" id="{148A45FF-9A5B-7AEE-2700-3637C779C1E6}"/>
              </a:ext>
            </a:extLst>
          </p:cNvPr>
          <p:cNvPicPr>
            <a:picLocks noChangeAspect="1"/>
          </p:cNvPicPr>
          <p:nvPr/>
        </p:nvPicPr>
        <p:blipFill>
          <a:blip r:embed="rId4"/>
          <a:stretch>
            <a:fillRect/>
          </a:stretch>
        </p:blipFill>
        <p:spPr>
          <a:xfrm>
            <a:off x="11070205" y="6530567"/>
            <a:ext cx="1052711" cy="24257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xmlns="" id="{E41A3344-969A-8A41-D1D3-E9384F8E57ED}"/>
            </a:ext>
          </a:extLst>
        </p:cNvPr>
        <p:cNvGrpSpPr/>
        <p:nvPr/>
      </p:nvGrpSpPr>
      <p:grpSpPr>
        <a:xfrm>
          <a:off x="0" y="0"/>
          <a:ext cx="0" cy="0"/>
          <a:chOff x="0" y="0"/>
          <a:chExt cx="0" cy="0"/>
        </a:xfrm>
      </p:grpSpPr>
      <p:sp>
        <p:nvSpPr>
          <p:cNvPr id="84" name="Google Shape;84;p13">
            <a:extLst>
              <a:ext uri="{FF2B5EF4-FFF2-40B4-BE49-F238E27FC236}">
                <a16:creationId xmlns:a16="http://schemas.microsoft.com/office/drawing/2014/main" xmlns="" id="{93F30A9A-1E43-48F7-2483-015D3273FD12}"/>
              </a:ext>
            </a:extLst>
          </p:cNvPr>
          <p:cNvSpPr/>
          <p:nvPr/>
        </p:nvSpPr>
        <p:spPr>
          <a:xfrm>
            <a:off x="0" y="-55"/>
            <a:ext cx="12206700" cy="6857700"/>
          </a:xfrm>
          <a:prstGeom prst="rect">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solidFill>
                <a:schemeClr val="lt1"/>
              </a:solidFill>
              <a:latin typeface="Calibri"/>
              <a:ea typeface="Calibri"/>
              <a:cs typeface="Calibri"/>
              <a:sym typeface="Calibri"/>
            </a:endParaRPr>
          </a:p>
        </p:txBody>
      </p:sp>
      <p:sp>
        <p:nvSpPr>
          <p:cNvPr id="85" name="Google Shape;85;p13">
            <a:extLst>
              <a:ext uri="{FF2B5EF4-FFF2-40B4-BE49-F238E27FC236}">
                <a16:creationId xmlns:a16="http://schemas.microsoft.com/office/drawing/2014/main" xmlns="" id="{B7D4A043-6FAE-3481-3834-AA3E1CB0A423}"/>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6" name="Google Shape;86;p13">
            <a:extLst>
              <a:ext uri="{FF2B5EF4-FFF2-40B4-BE49-F238E27FC236}">
                <a16:creationId xmlns:a16="http://schemas.microsoft.com/office/drawing/2014/main" xmlns="" id="{E31274C4-2474-D03F-1E03-333441D9299E}"/>
              </a:ext>
            </a:extLst>
          </p:cNvPr>
          <p:cNvSpPr/>
          <p:nvPr/>
        </p:nvSpPr>
        <p:spPr>
          <a:xfrm rot="10800000">
            <a:off x="10943664" y="-52"/>
            <a:ext cx="1245319" cy="2532249"/>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89" name="Google Shape;89;p13">
            <a:extLst>
              <a:ext uri="{FF2B5EF4-FFF2-40B4-BE49-F238E27FC236}">
                <a16:creationId xmlns:a16="http://schemas.microsoft.com/office/drawing/2014/main" xmlns="" id="{A7C18A80-D607-B510-3AAB-CC3681A45D66}"/>
              </a:ext>
            </a:extLst>
          </p:cNvPr>
          <p:cNvSpPr/>
          <p:nvPr/>
        </p:nvSpPr>
        <p:spPr>
          <a:xfrm flipH="1">
            <a:off x="0" y="239645"/>
            <a:ext cx="3074100" cy="6378300"/>
          </a:xfrm>
          <a:prstGeom prst="parallelogram">
            <a:avLst>
              <a:gd name="adj" fmla="val 71939"/>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90" name="Google Shape;90;p13">
            <a:extLst>
              <a:ext uri="{FF2B5EF4-FFF2-40B4-BE49-F238E27FC236}">
                <a16:creationId xmlns:a16="http://schemas.microsoft.com/office/drawing/2014/main" xmlns="" id="{B2BED4DC-909F-19FD-9F93-215840439497}"/>
              </a:ext>
            </a:extLst>
          </p:cNvPr>
          <p:cNvSpPr txBox="1"/>
          <p:nvPr/>
        </p:nvSpPr>
        <p:spPr>
          <a:xfrm>
            <a:off x="2250388" y="2394410"/>
            <a:ext cx="7705923" cy="3137271"/>
          </a:xfrm>
          <a:prstGeom prst="rect">
            <a:avLst/>
          </a:prstGeom>
          <a:noFill/>
          <a:ln>
            <a:noFill/>
          </a:ln>
        </p:spPr>
        <p:txBody>
          <a:bodyPr spcFirstLastPara="1" wrap="square" lIns="91425" tIns="91425" rIns="91425" bIns="91425" anchor="t" anchorCtr="0">
            <a:noAutofit/>
          </a:bodyPr>
          <a:lstStyle/>
          <a:p>
            <a:pPr lvl="0" algn="ctr" rtl="0">
              <a:spcBef>
                <a:spcPts val="0"/>
              </a:spcBef>
              <a:spcAft>
                <a:spcPts val="0"/>
              </a:spcAft>
            </a:pPr>
            <a:r>
              <a:rPr lang="es-CO" sz="4000" b="1" dirty="0">
                <a:solidFill>
                  <a:schemeClr val="bg1"/>
                </a:solidFill>
                <a:latin typeface="Lexend Deca Medium"/>
                <a:ea typeface="Lexend Deca Medium"/>
                <a:cs typeface="Lexend Deca Medium"/>
                <a:sym typeface="Lexend Deca"/>
              </a:rPr>
              <a:t>SUBRED INTEGRADA DE SERVICIOS DE SALUD SUR   </a:t>
            </a:r>
            <a:endParaRPr sz="4000" b="1" dirty="0">
              <a:solidFill>
                <a:schemeClr val="bg1"/>
              </a:solidFill>
              <a:latin typeface="Lexend Deca Medium"/>
              <a:ea typeface="Lexend Deca Medium"/>
              <a:cs typeface="Lexend Deca Medium"/>
              <a:sym typeface="Lexend Deca"/>
            </a:endParaRPr>
          </a:p>
        </p:txBody>
      </p:sp>
      <p:pic>
        <p:nvPicPr>
          <p:cNvPr id="4" name="Imagen 3">
            <a:extLst>
              <a:ext uri="{FF2B5EF4-FFF2-40B4-BE49-F238E27FC236}">
                <a16:creationId xmlns:a16="http://schemas.microsoft.com/office/drawing/2014/main" xmlns="" id="{C947C7C2-8578-094B-A4D5-B1A50E6508DB}"/>
              </a:ext>
            </a:extLst>
          </p:cNvPr>
          <p:cNvPicPr>
            <a:picLocks noChangeAspect="1"/>
          </p:cNvPicPr>
          <p:nvPr/>
        </p:nvPicPr>
        <p:blipFill>
          <a:blip r:embed="rId3"/>
          <a:stretch>
            <a:fillRect/>
          </a:stretch>
        </p:blipFill>
        <p:spPr>
          <a:xfrm>
            <a:off x="4276970" y="5438253"/>
            <a:ext cx="3638060" cy="838300"/>
          </a:xfrm>
          <a:prstGeom prst="rect">
            <a:avLst/>
          </a:prstGeom>
        </p:spPr>
      </p:pic>
      <p:pic>
        <p:nvPicPr>
          <p:cNvPr id="2" name="Imagen 1">
            <a:extLst>
              <a:ext uri="{FF2B5EF4-FFF2-40B4-BE49-F238E27FC236}">
                <a16:creationId xmlns:a16="http://schemas.microsoft.com/office/drawing/2014/main" xmlns="" id="{DF7E0CF2-7B46-1DEC-D3BA-2E9B4BA33364}"/>
              </a:ext>
            </a:extLst>
          </p:cNvPr>
          <p:cNvPicPr>
            <a:picLocks noChangeAspect="1"/>
          </p:cNvPicPr>
          <p:nvPr/>
        </p:nvPicPr>
        <p:blipFill>
          <a:blip r:embed="rId4"/>
          <a:stretch>
            <a:fillRect/>
          </a:stretch>
        </p:blipFill>
        <p:spPr>
          <a:xfrm>
            <a:off x="2227223" y="-647910"/>
            <a:ext cx="2306992" cy="576748"/>
          </a:xfrm>
          <a:prstGeom prst="rect">
            <a:avLst/>
          </a:prstGeom>
        </p:spPr>
      </p:pic>
    </p:spTree>
    <p:extLst>
      <p:ext uri="{BB962C8B-B14F-4D97-AF65-F5344CB8AC3E}">
        <p14:creationId xmlns:p14="http://schemas.microsoft.com/office/powerpoint/2010/main" val="1987475926"/>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961</TotalTime>
  <Words>1865</Words>
  <Application>Microsoft Office PowerPoint</Application>
  <PresentationFormat>Personalizado</PresentationFormat>
  <Paragraphs>273</Paragraphs>
  <Slides>21</Slides>
  <Notes>21</Notes>
  <HiddenSlides>0</HiddenSlides>
  <MMClips>0</MMClips>
  <ScaleCrop>false</ScaleCrop>
  <HeadingPairs>
    <vt:vector size="4" baseType="variant">
      <vt:variant>
        <vt:lpstr>Tema</vt:lpstr>
      </vt:variant>
      <vt:variant>
        <vt:i4>1</vt:i4>
      </vt:variant>
      <vt:variant>
        <vt:lpstr>Títulos de diapositiva</vt:lpstr>
      </vt:variant>
      <vt:variant>
        <vt:i4>21</vt:i4>
      </vt:variant>
    </vt:vector>
  </HeadingPairs>
  <TitlesOfParts>
    <vt:vector size="22" baseType="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Andrea del Pilar, Corredor Avellaneda</dc:creator>
  <cp:lastModifiedBy>ALEJANDRO BUSTOS</cp:lastModifiedBy>
  <cp:revision>76</cp:revision>
  <dcterms:modified xsi:type="dcterms:W3CDTF">2024-12-23T23:51:06Z</dcterms:modified>
</cp:coreProperties>
</file>