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1" r:id="rId4"/>
    <p:sldId id="262" r:id="rId5"/>
    <p:sldId id="264" r:id="rId6"/>
    <p:sldId id="355" r:id="rId7"/>
    <p:sldId id="265" r:id="rId8"/>
    <p:sldId id="352" r:id="rId9"/>
    <p:sldId id="354" r:id="rId10"/>
    <p:sldId id="353" r:id="rId11"/>
    <p:sldId id="326" r:id="rId12"/>
    <p:sldId id="356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Garamond" panose="02020404030301010803" pitchFamily="18" charset="0"/>
      <p:regular r:id="rId19"/>
      <p:bold r:id="rId20"/>
      <p:italic r:id="rId21"/>
    </p:embeddedFont>
    <p:embeddedFont>
      <p:font typeface="Lexend Deca" panose="020B0604020202020204" charset="0"/>
      <p:regular r:id="rId22"/>
      <p:bold r:id="rId23"/>
    </p:embeddedFont>
    <p:embeddedFont>
      <p:font typeface="Oswald" panose="020B0604020202020204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7" roundtripDataSignature="AMtx7miF1XgvZ//tCbYJ5zHfx+fgJtMF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B05B3C-062A-4AF0-BAD9-719C2484DC99}">
  <a:tblStyle styleId="{1DB05B3C-062A-4AF0-BAD9-719C2484DC99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87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90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299426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281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37449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631a8c6aa4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/>
              <a:t>Se busca otorgar dispositivos de asistencia personal no incluidos en el Plan de Beneficios en Salud a mínimo 25 personas con discapacidad, habitantes de la localidad de Sumapaz; meta trazada para la vigencia 2024 según el Plan de Desarrollo Local “Un nuevo contrato social y ambiental para Sumapaz”, específicamente el proyecto 1643 Mejores condiciones de salud para la ruralidad.</a:t>
            </a:r>
            <a:endParaRPr/>
          </a:p>
        </p:txBody>
      </p:sp>
      <p:sp>
        <p:nvSpPr>
          <p:cNvPr id="128" name="Google Shape;128;g3631a8c6aa4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6647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4394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9268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081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244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739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0193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4483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6711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497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629849424e_0_3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g3629849424e_0_3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g3629849424e_0_3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g3629849424e_0_3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g3629849424e_0_3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3697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"/>
          <p:cNvSpPr/>
          <p:nvPr/>
        </p:nvSpPr>
        <p:spPr>
          <a:xfrm flipH="1">
            <a:off x="-1" y="-2125"/>
            <a:ext cx="3133165" cy="68577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2043953" y="881847"/>
            <a:ext cx="9076873" cy="624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SALUD PÚBLICA ALCALDÍA  LOCAL DE SUMAPAZ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PROYECTO DE INVERSIÓN 2324 </a:t>
            </a:r>
            <a:r>
              <a:rPr lang="es-ES" sz="44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-</a:t>
            </a:r>
            <a:r>
              <a:rPr lang="es-ES" sz="44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2025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 “</a:t>
            </a:r>
            <a:r>
              <a:rPr lang="es-ES" sz="28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ACCIONES PARA EL CUIDADO DE LA SALUD Y EL BIENESTAR DE LAS Y LOS SUMAPACEÑOS”.</a:t>
            </a: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 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3" name="Google Shape;73;p1" descr="logo alcal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4190" y="5515143"/>
            <a:ext cx="4338320" cy="126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0"/>
            <a:ext cx="12192000" cy="68954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10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63" name="Google Shape;163;p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5" name="Google Shape;165;p10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365" y="922700"/>
            <a:ext cx="6212540" cy="4141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6" name="Google Shape;166;p10"/>
          <p:cNvSpPr txBox="1"/>
          <p:nvPr/>
        </p:nvSpPr>
        <p:spPr>
          <a:xfrm>
            <a:off x="225547" y="734102"/>
            <a:ext cx="10715100" cy="5262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s-ES" sz="2800" b="1" i="0" u="none" strike="noStrike" cap="none" dirty="0" smtClean="0">
                <a:solidFill>
                  <a:srgbClr val="0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ESPACIOS DE ESCUCHA DE ESCUCHA “EN SUMAPAZ LOS HOMBRES TAMBIÉN IMPORTAN”.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ES" sz="2800" b="1" i="0" u="none" strike="noStrike" cap="none" dirty="0" smtClean="0">
              <a:solidFill>
                <a:srgbClr val="000000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  <a:p>
            <a:pPr algn="just">
              <a:buSzPts val="2000"/>
            </a:pPr>
            <a:r>
              <a:rPr lang="es-CO" sz="2800" dirty="0" smtClean="0">
                <a:latin typeface="Garamond" panose="02020404030301010803" pitchFamily="18" charset="0"/>
              </a:rPr>
              <a:t>Al </a:t>
            </a:r>
            <a:r>
              <a:rPr lang="es-CO" sz="2800" dirty="0">
                <a:latin typeface="Garamond" panose="02020404030301010803" pitchFamily="18" charset="0"/>
              </a:rPr>
              <a:t>finalizar </a:t>
            </a:r>
            <a:r>
              <a:rPr lang="es-CO" sz="2800" dirty="0" smtClean="0">
                <a:latin typeface="Garamond" panose="02020404030301010803" pitchFamily="18" charset="0"/>
              </a:rPr>
              <a:t>los encuentros de fortalecimientos masculinos, </a:t>
            </a:r>
            <a:r>
              <a:rPr lang="es-CO" sz="2800" dirty="0">
                <a:latin typeface="Garamond" panose="02020404030301010803" pitchFamily="18" charset="0"/>
              </a:rPr>
              <a:t>se </a:t>
            </a:r>
            <a:r>
              <a:rPr lang="es-CO" sz="2800" dirty="0" smtClean="0">
                <a:latin typeface="Garamond" panose="02020404030301010803" pitchFamily="18" charset="0"/>
              </a:rPr>
              <a:t>dispondrá un </a:t>
            </a:r>
            <a:r>
              <a:rPr lang="es-CO" sz="2800" dirty="0">
                <a:latin typeface="Garamond" panose="02020404030301010803" pitchFamily="18" charset="0"/>
              </a:rPr>
              <a:t>espacio </a:t>
            </a:r>
            <a:r>
              <a:rPr lang="es-CO" sz="2800" dirty="0" smtClean="0">
                <a:latin typeface="Garamond" panose="02020404030301010803" pitchFamily="18" charset="0"/>
              </a:rPr>
              <a:t>de </a:t>
            </a:r>
            <a:r>
              <a:rPr lang="es-CO" sz="2800" dirty="0">
                <a:latin typeface="Garamond" panose="02020404030301010803" pitchFamily="18" charset="0"/>
              </a:rPr>
              <a:t>escucha </a:t>
            </a:r>
            <a:r>
              <a:rPr lang="es-CO" sz="2800" dirty="0" smtClean="0">
                <a:latin typeface="Garamond" panose="02020404030301010803" pitchFamily="18" charset="0"/>
              </a:rPr>
              <a:t>en </a:t>
            </a:r>
            <a:r>
              <a:rPr lang="es-CO" sz="2800" dirty="0">
                <a:latin typeface="Garamond" panose="02020404030301010803" pitchFamily="18" charset="0"/>
              </a:rPr>
              <a:t>el cual se realizará acompañamiento psicosocial a los hombres que presenten eventos particulares o que por iniciativa o identificación de la profesional requieran realizar catarsis emocional.</a:t>
            </a:r>
            <a:endParaRPr lang="en-US" sz="2800" dirty="0">
              <a:latin typeface="Garamond" panose="02020404030301010803" pitchFamily="18" charset="0"/>
            </a:endParaRP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ES" sz="2800" b="1" dirty="0" smtClean="0">
              <a:latin typeface="Garamond" panose="02020404030301010803" pitchFamily="18" charset="0"/>
            </a:endParaRP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ES" sz="2800" b="1" dirty="0" smtClean="0">
              <a:latin typeface="Garamond" panose="02020404030301010803" pitchFamily="18" charset="0"/>
            </a:endParaRP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ES" sz="2800" b="1" dirty="0" smtClean="0">
              <a:latin typeface="Garamond" panose="02020404030301010803" pitchFamily="18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s-ES" sz="2800" b="1" i="0" u="none" strike="noStrike" cap="none" dirty="0" smtClean="0">
                <a:solidFill>
                  <a:srgbClr val="0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JORNADA “EL DEPORTE COMO FACTOR PROTECTOR DE LA SALUD MENTAL”.</a:t>
            </a:r>
            <a:endParaRPr lang="es-ES" sz="2800" b="1" i="0" u="none" strike="noStrike" cap="none" dirty="0">
              <a:solidFill>
                <a:srgbClr val="000000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</p:txBody>
      </p:sp>
      <p:sp>
        <p:nvSpPr>
          <p:cNvPr id="2" name="AutoShape 4" descr="Imagen genera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77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631a8c6aa4_0_181"/>
          <p:cNvSpPr/>
          <p:nvPr/>
        </p:nvSpPr>
        <p:spPr>
          <a:xfrm>
            <a:off x="0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g3631a8c6aa4_0_181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0"/>
            <a:ext cx="12188985" cy="6857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g3631a8c6aa4_0_181" descr="Patrón de fondo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42320" y="0"/>
            <a:ext cx="124968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3631a8c6aa4_0_1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3880" y="6477374"/>
            <a:ext cx="1018120" cy="29873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42;p8"/>
          <p:cNvSpPr txBox="1"/>
          <p:nvPr/>
        </p:nvSpPr>
        <p:spPr>
          <a:xfrm>
            <a:off x="-839219" y="362857"/>
            <a:ext cx="879437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ES" sz="5700" b="1" i="0" u="none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ETAPAS DE EJECUCIÓN</a:t>
            </a:r>
            <a:endParaRPr sz="5700" b="1" i="0" u="none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143;p8"/>
          <p:cNvSpPr txBox="1"/>
          <p:nvPr/>
        </p:nvSpPr>
        <p:spPr>
          <a:xfrm>
            <a:off x="238821" y="1517093"/>
            <a:ext cx="5997387" cy="38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i="0" u="none" strike="noStrike" cap="none" dirty="0">
                <a:solidFill>
                  <a:srgbClr val="000000"/>
                </a:solidFill>
                <a:sym typeface="Arial"/>
              </a:rPr>
              <a:t> </a:t>
            </a:r>
            <a:r>
              <a:rPr lang="es-ES" sz="2800" i="0" u="none" strike="noStrike" cap="none" dirty="0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Socialización y difusión.</a:t>
            </a:r>
            <a:endParaRPr dirty="0"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i="0" u="none" strike="noStrike" cap="none" dirty="0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Inscripción.</a:t>
            </a:r>
            <a:endParaRPr dirty="0"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i="0" u="none" strike="noStrike" cap="none" dirty="0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Ejecución: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i="0" u="none" strike="noStrike" cap="none" dirty="0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▪"/>
            </a:pPr>
            <a:r>
              <a:rPr lang="es-ES" sz="2800" i="0" u="none" strike="noStrike" cap="none" dirty="0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Identificación de las posibilidades sociales (Cartografía social, mesas de concertación).</a:t>
            </a:r>
            <a:endParaRPr dirty="0"/>
          </a:p>
          <a:p>
            <a:pPr marL="457200" indent="-457200" algn="just">
              <a:buSzPts val="2800"/>
              <a:buFont typeface="Noto Sans Symbols"/>
              <a:buChar char="▪"/>
            </a:pPr>
            <a:r>
              <a:rPr lang="es-ES" sz="2800" dirty="0" smtClean="0">
                <a:latin typeface="Garamond"/>
                <a:ea typeface="Garamond"/>
                <a:cs typeface="Garamond"/>
                <a:sym typeface="Garamond"/>
              </a:rPr>
              <a:t>Materialización </a:t>
            </a:r>
            <a:r>
              <a:rPr lang="es-ES" sz="2800" dirty="0">
                <a:latin typeface="Garamond"/>
                <a:ea typeface="Garamond"/>
                <a:cs typeface="Garamond"/>
                <a:sym typeface="Garamond"/>
              </a:rPr>
              <a:t>de la propuesta.</a:t>
            </a:r>
          </a:p>
          <a:p>
            <a:pPr marL="457200" indent="-457200" algn="just">
              <a:buSzPts val="2800"/>
              <a:buFont typeface="Noto Sans Symbols"/>
              <a:buChar char="▪"/>
            </a:pPr>
            <a:r>
              <a:rPr lang="es-ES" sz="2800" dirty="0">
                <a:latin typeface="Garamond"/>
                <a:ea typeface="Garamond"/>
                <a:cs typeface="Garamond"/>
              </a:rPr>
              <a:t>Acción trazadora - canalización.</a:t>
            </a:r>
          </a:p>
          <a:p>
            <a:pPr marL="457200" indent="-457200" algn="just">
              <a:buSzPts val="2800"/>
              <a:buFont typeface="Noto Sans Symbols"/>
              <a:buChar char="▪"/>
            </a:pPr>
            <a:r>
              <a:rPr lang="es-ES" sz="2800" dirty="0">
                <a:latin typeface="Garamond"/>
                <a:ea typeface="Garamond"/>
                <a:cs typeface="Garamond"/>
              </a:rPr>
              <a:t> Registro y sistematización</a:t>
            </a:r>
            <a:r>
              <a:rPr lang="es-ES" sz="2800" dirty="0" smtClean="0">
                <a:latin typeface="Garamond"/>
                <a:ea typeface="Garamond"/>
                <a:cs typeface="Garamond"/>
              </a:rPr>
              <a:t>.</a:t>
            </a:r>
          </a:p>
          <a:p>
            <a:pPr marL="457200" indent="-457200" algn="just">
              <a:buSzPts val="2800"/>
              <a:buFont typeface="Noto Sans Symbols"/>
              <a:buChar char="▪"/>
            </a:pPr>
            <a:endParaRPr lang="es-ES" sz="2800" dirty="0">
              <a:latin typeface="Garamond"/>
              <a:ea typeface="Garamond"/>
              <a:cs typeface="Garamond"/>
            </a:endParaRPr>
          </a:p>
          <a:p>
            <a:pPr algn="just">
              <a:buSzPts val="2800"/>
            </a:pPr>
            <a:r>
              <a:rPr lang="es-ES" sz="2800" dirty="0" smtClean="0">
                <a:latin typeface="Garamond"/>
                <a:ea typeface="Garamond"/>
                <a:cs typeface="Garamond"/>
              </a:rPr>
              <a:t>Nota: Preliminar mesas de co-creación.</a:t>
            </a:r>
            <a:endParaRPr lang="es-ES" sz="2800" dirty="0">
              <a:latin typeface="Garamond"/>
              <a:ea typeface="Garamond"/>
              <a:cs typeface="Garamond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▪"/>
            </a:pP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2" descr="1.700+ Grupo De Amigos Sosteniendo Las Manos Juntas Solidaridad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650" y="-147922"/>
            <a:ext cx="4803495" cy="7153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7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5"/>
          <p:cNvSpPr txBox="1"/>
          <p:nvPr/>
        </p:nvSpPr>
        <p:spPr>
          <a:xfrm>
            <a:off x="1085873" y="1156167"/>
            <a:ext cx="10034953" cy="5016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 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600" b="1" dirty="0" smtClean="0">
                <a:solidFill>
                  <a:schemeClr val="lt1"/>
                </a:solidFill>
                <a:latin typeface="Oswald"/>
                <a:sym typeface="Oswald"/>
              </a:rPr>
              <a:t>¡GRACIAS!</a:t>
            </a:r>
            <a:endParaRPr sz="66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1" name="Google Shape;111;p5"/>
          <p:cNvSpPr/>
          <p:nvPr/>
        </p:nvSpPr>
        <p:spPr>
          <a:xfrm flipH="1">
            <a:off x="-1" y="-2125"/>
            <a:ext cx="3133165" cy="68577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5" descr="logo alcal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4190" y="5515143"/>
            <a:ext cx="4338320" cy="1266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80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5"/>
          <p:cNvSpPr txBox="1"/>
          <p:nvPr/>
        </p:nvSpPr>
        <p:spPr>
          <a:xfrm>
            <a:off x="1085873" y="1156167"/>
            <a:ext cx="10034953" cy="535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 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“ACCIONES PARA LA PROMOCIÓN Y ATENCIÓN DE LA SALUD MENTAL</a:t>
            </a:r>
            <a:r>
              <a:rPr lang="es-ES" sz="2800" b="1" i="0" u="none" strike="noStrike" cap="none" dirty="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0" u="none" strike="noStrike" cap="none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1" name="Google Shape;111;p5"/>
          <p:cNvSpPr/>
          <p:nvPr/>
        </p:nvSpPr>
        <p:spPr>
          <a:xfrm flipH="1">
            <a:off x="-1" y="-2125"/>
            <a:ext cx="3133165" cy="68577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5" descr="logo alcal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4190" y="5515143"/>
            <a:ext cx="4338320" cy="126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3"/>
            <a:ext cx="12188983" cy="685810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6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6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 txBox="1"/>
          <p:nvPr/>
        </p:nvSpPr>
        <p:spPr>
          <a:xfrm>
            <a:off x="2729991" y="1028396"/>
            <a:ext cx="67290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s-ES" sz="4500" b="1" i="0" u="none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</a:t>
            </a:r>
            <a:endParaRPr sz="4500" b="1" i="0" u="none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1" name="Google Shape;121;p6"/>
          <p:cNvSpPr txBox="1"/>
          <p:nvPr/>
        </p:nvSpPr>
        <p:spPr>
          <a:xfrm>
            <a:off x="1011632" y="2205201"/>
            <a:ext cx="10381957" cy="3914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b="1" i="0" u="none" strike="noStrike" cap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CUATRIENIO: </a:t>
            </a:r>
            <a:r>
              <a:rPr lang="es-ES" sz="2800" b="0" i="0" u="none" strike="noStrike" cap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Beneficiar 600 personas con acciones para la promoción y atención de la salud mental. 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b="1" i="0" u="none" strike="noStrike" cap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META VIGENCIA 2025: </a:t>
            </a:r>
            <a:r>
              <a:rPr lang="es-ES" sz="2800" b="0" i="0" u="none" strike="noStrike" cap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Beneficiar 150 personas con acciones para la promoción y atención de la salud mental. </a:t>
            </a:r>
            <a:endParaRPr dirty="0"/>
          </a:p>
          <a:p>
            <a:pPr marL="457200" marR="0" lvl="0" indent="-279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None/>
            </a:pPr>
            <a:endParaRPr sz="2800" b="0" i="0" u="none" strike="noStrike" cap="none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marR="0" lvl="0" indent="-279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None/>
            </a:pPr>
            <a:endParaRPr sz="2800" b="0" i="0" u="none" strike="noStrike" cap="none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22" name="Google Shape;122;p6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8983" cy="6857597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 txBox="1"/>
          <p:nvPr/>
        </p:nvSpPr>
        <p:spPr>
          <a:xfrm>
            <a:off x="2233951" y="1034361"/>
            <a:ext cx="6729000" cy="87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s-ES" sz="4500" b="1" i="0" u="none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OBJETIVO</a:t>
            </a:r>
            <a:endParaRPr sz="4500" b="1" i="0" u="none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266091" y="2011680"/>
            <a:ext cx="9858229" cy="3052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i="0" u="none" strike="noStrike" cap="none" dirty="0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Fortalecer las acciones complementarias en salud mental, no incluidas en planes de beneficio, ni en el Plan de Salud Pública de Intervenciones Colectivas - PSPIC, a través de actividades de acompañamiento psicosocial y acciones colectivas, en respuesta a las necesidades de los habitantes de la localidad de Sumapaz en los presupuestos participativos</a:t>
            </a:r>
            <a:r>
              <a:rPr lang="es-ES" sz="2400" b="0" i="0" u="none" strike="noStrike" cap="none" dirty="0">
                <a:solidFill>
                  <a:srgbClr val="000000"/>
                </a:solidFill>
                <a:latin typeface="Lexend Deca"/>
                <a:ea typeface="Lexend Deca"/>
                <a:cs typeface="Lexend Deca"/>
                <a:sym typeface="Lexend Deca"/>
              </a:rPr>
              <a:t>. </a:t>
            </a:r>
            <a:endParaRPr sz="2800" b="0" i="0" u="none" strike="noStrike" cap="none" dirty="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33" name="Google Shape;133;p7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9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1" y="0"/>
            <a:ext cx="12192000" cy="6862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9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51" name="Google Shape;151;p9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" name="Google Shape;154;p9"/>
          <p:cNvSpPr txBox="1"/>
          <p:nvPr/>
        </p:nvSpPr>
        <p:spPr>
          <a:xfrm>
            <a:off x="833718" y="2045026"/>
            <a:ext cx="9794052" cy="3244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b="0" i="0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sym typeface="Arial"/>
              </a:rPr>
              <a:t> MENTES SANAS Y BIENESTAR TOTAL EN SUMAPAZ PARA NÚCLEOS FAMILIARES.</a:t>
            </a:r>
            <a:endParaRPr dirty="0">
              <a:latin typeface="Garamond" panose="02020404030301010803" pitchFamily="18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Garamond" panose="02020404030301010803" pitchFamily="18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b="0" i="0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sym typeface="Arial"/>
              </a:rPr>
              <a:t> CULTIVANDO MENTES SANAS EN SUMAPAZ PARA ADULTOS MAYORES.</a:t>
            </a:r>
            <a:endParaRPr dirty="0">
              <a:latin typeface="Garamond" panose="02020404030301010803" pitchFamily="18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Garamond" panose="02020404030301010803" pitchFamily="18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</a:pPr>
            <a:r>
              <a:rPr lang="es-ES" sz="2800" b="0" i="0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sym typeface="Arial"/>
              </a:rPr>
              <a:t> EN SUMAPAZ LOS HOMBRES TAMBIÉN IMPORTAN.</a:t>
            </a:r>
            <a:endParaRPr dirty="0">
              <a:latin typeface="Garamond" panose="02020404030301010803" pitchFamily="18" charset="0"/>
            </a:endParaRPr>
          </a:p>
          <a:p>
            <a:pPr marL="285750" marR="0" lvl="0" indent="-1079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None/>
            </a:pPr>
            <a:endParaRPr sz="2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9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9"/>
          <p:cNvSpPr txBox="1"/>
          <p:nvPr/>
        </p:nvSpPr>
        <p:spPr>
          <a:xfrm>
            <a:off x="336176" y="643118"/>
            <a:ext cx="10775689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" sz="4400" b="1" i="0" u="none" strike="noStrike" cap="none" dirty="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INICIATIVAS PRESUPUESTOS PARTICIPATIVOS </a:t>
            </a:r>
            <a:endParaRPr sz="4400" b="1" i="0" u="none" strike="noStrike" cap="none" dirty="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1" y="0"/>
            <a:ext cx="7614050" cy="68954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10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63" name="Google Shape;163;p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5" name="Google Shape;165;p10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0"/>
          <p:cNvSpPr txBox="1"/>
          <p:nvPr/>
        </p:nvSpPr>
        <p:spPr>
          <a:xfrm>
            <a:off x="315988" y="674242"/>
            <a:ext cx="6955183" cy="5509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SzPts val="4500"/>
            </a:pPr>
            <a:r>
              <a:rPr lang="es-ES" sz="3600" b="1" dirty="0" smtClean="0">
                <a:solidFill>
                  <a:srgbClr val="CC0000"/>
                </a:solidFill>
                <a:latin typeface="Oswald"/>
                <a:ea typeface="Oswald"/>
                <a:cs typeface="Oswald"/>
                <a:sym typeface="Lexend Deca"/>
              </a:rPr>
              <a:t>EN SUMAPAZ LOS HOMBRES TAMBIEN IMPORTAN</a:t>
            </a:r>
            <a:endParaRPr sz="3600" b="1" dirty="0" smtClean="0">
              <a:solidFill>
                <a:srgbClr val="CC0000"/>
              </a:solidFill>
              <a:latin typeface="Oswald"/>
              <a:ea typeface="Oswald"/>
              <a:cs typeface="Oswald"/>
            </a:endParaRPr>
          </a:p>
          <a:p>
            <a:pPr algn="just"/>
            <a:endParaRPr lang="es-CO" sz="2800" b="1" dirty="0" smtClean="0">
              <a:solidFill>
                <a:srgbClr val="CC0000"/>
              </a:solidFill>
              <a:latin typeface="Oswald"/>
            </a:endParaRPr>
          </a:p>
          <a:p>
            <a:pPr algn="just"/>
            <a:r>
              <a:rPr lang="es-CO" sz="2800" dirty="0" smtClean="0">
                <a:latin typeface="Garamond" panose="02020404030301010803" pitchFamily="18" charset="0"/>
              </a:rPr>
              <a:t>Dirigida a realizar actividades de promoción de la salud mental y acompañamiento psicosocial a hombres.</a:t>
            </a:r>
          </a:p>
          <a:p>
            <a:pPr algn="just"/>
            <a:endParaRPr lang="es-CO" sz="2800" dirty="0" smtClean="0">
              <a:latin typeface="Garamond" panose="02020404030301010803" pitchFamily="18" charset="0"/>
            </a:endParaRPr>
          </a:p>
          <a:p>
            <a:pPr algn="just"/>
            <a:r>
              <a:rPr lang="es-CO" sz="2800" b="1" dirty="0" smtClean="0">
                <a:latin typeface="Garamond" panose="02020404030301010803" pitchFamily="18" charset="0"/>
              </a:rPr>
              <a:t>OBJETIVOS: </a:t>
            </a:r>
          </a:p>
          <a:p>
            <a:pPr algn="just"/>
            <a:endParaRPr lang="en-US" sz="2800" b="1" dirty="0" smtClean="0">
              <a:latin typeface="Garamond" panose="02020404030301010803" pitchFamily="18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Promover </a:t>
            </a:r>
            <a:r>
              <a:rPr lang="es-CO" sz="2800" dirty="0">
                <a:latin typeface="Garamond" panose="02020404030301010803" pitchFamily="18" charset="0"/>
              </a:rPr>
              <a:t>el conocimiento, la autorregulación y gestión efectiva de emociones en los </a:t>
            </a:r>
            <a:r>
              <a:rPr lang="es-CO" sz="2800" dirty="0" smtClean="0">
                <a:latin typeface="Garamond" panose="02020404030301010803" pitchFamily="18" charset="0"/>
              </a:rPr>
              <a:t>hombres.</a:t>
            </a:r>
          </a:p>
        </p:txBody>
      </p:sp>
      <p:pic>
        <p:nvPicPr>
          <p:cNvPr id="2050" name="Picture 2" descr="1.700+ Grupo De Amigos Sosteniendo Las Manos Juntas Solidaridad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157" y="-147918"/>
            <a:ext cx="4803495" cy="7153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0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1" y="0"/>
            <a:ext cx="7614050" cy="68954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10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63" name="Google Shape;163;p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5" name="Google Shape;165;p10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0"/>
          <p:cNvSpPr txBox="1"/>
          <p:nvPr/>
        </p:nvSpPr>
        <p:spPr>
          <a:xfrm>
            <a:off x="171758" y="816262"/>
            <a:ext cx="6955183" cy="5262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Fortalecer </a:t>
            </a:r>
            <a:r>
              <a:rPr lang="es-CO" sz="2800" dirty="0">
                <a:latin typeface="Garamond" panose="02020404030301010803" pitchFamily="18" charset="0"/>
              </a:rPr>
              <a:t>las estrategias de solución de </a:t>
            </a:r>
            <a:r>
              <a:rPr lang="es-CO" sz="2800" dirty="0" smtClean="0">
                <a:latin typeface="Garamond" panose="02020404030301010803" pitchFamily="18" charset="0"/>
              </a:rPr>
              <a:t>conflictos.</a:t>
            </a:r>
          </a:p>
          <a:p>
            <a:pPr lvl="0" algn="just"/>
            <a:endParaRPr lang="es-CO" sz="2800" dirty="0" smtClean="0">
              <a:latin typeface="Garamond" panose="02020404030301010803" pitchFamily="18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Forjar </a:t>
            </a:r>
            <a:r>
              <a:rPr lang="es-CO" sz="2800" dirty="0">
                <a:latin typeface="Garamond" panose="02020404030301010803" pitchFamily="18" charset="0"/>
              </a:rPr>
              <a:t>espacios de escucha, en los cuales los hombres puedan expresar sus sentires y recibir acompañamiento psicosocial ante situaciones específicas. </a:t>
            </a:r>
            <a:endParaRPr lang="es-CO" sz="2800" dirty="0" smtClean="0">
              <a:latin typeface="Garamond" panose="02020404030301010803" pitchFamily="18" charset="0"/>
            </a:endParaRPr>
          </a:p>
          <a:p>
            <a:pPr lvl="0" algn="just"/>
            <a:endParaRPr lang="es-CO" sz="2800" dirty="0" smtClean="0">
              <a:latin typeface="Garamond" panose="02020404030301010803" pitchFamily="18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Fomentar </a:t>
            </a:r>
            <a:r>
              <a:rPr lang="es-CO" sz="2800" dirty="0">
                <a:latin typeface="Garamond" panose="02020404030301010803" pitchFamily="18" charset="0"/>
              </a:rPr>
              <a:t>espacios colectivos de interacciones seguras, constructivas y de intercambio de saberes y experiencias entre los hombres</a:t>
            </a:r>
            <a:r>
              <a:rPr lang="es-CO" sz="2800" dirty="0" smtClean="0">
                <a:latin typeface="Garamond" panose="02020404030301010803" pitchFamily="18" charset="0"/>
              </a:rPr>
              <a:t>.</a:t>
            </a:r>
            <a:endParaRPr lang="es-ES" sz="2800" b="1" dirty="0" smtClean="0">
              <a:latin typeface="Garamond" panose="02020404030301010803" pitchFamily="18" charset="0"/>
            </a:endParaRPr>
          </a:p>
        </p:txBody>
      </p:sp>
      <p:pic>
        <p:nvPicPr>
          <p:cNvPr id="12" name="Picture 2" descr="1.700+ Grupo De Amigos Sosteniendo Las Manos Juntas Solidaridad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157" y="-147918"/>
            <a:ext cx="4803495" cy="7153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1" y="0"/>
            <a:ext cx="12192000" cy="68954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10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63" name="Google Shape;163;p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5" name="Google Shape;165;p10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0"/>
          <p:cNvSpPr txBox="1"/>
          <p:nvPr/>
        </p:nvSpPr>
        <p:spPr>
          <a:xfrm>
            <a:off x="94129" y="-52"/>
            <a:ext cx="10960428" cy="707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ES" sz="3600" b="1" i="0" u="none" strike="noStrike" cap="none" dirty="0" smtClean="0">
                <a:solidFill>
                  <a:srgbClr val="C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EN </a:t>
            </a:r>
            <a:r>
              <a:rPr lang="es-ES" sz="3600" b="1" i="0" u="none" strike="noStrike" cap="none" dirty="0">
                <a:solidFill>
                  <a:srgbClr val="C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SUMAPAZ LOS HOMBRES TAMBIEN IMPORTAN</a:t>
            </a:r>
            <a:endParaRPr sz="3600" b="1" dirty="0">
              <a:solidFill>
                <a:srgbClr val="C00000"/>
              </a:solidFill>
              <a:latin typeface="Garamond" panose="02020404030301010803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1800" b="1" i="0" u="none" strike="noStrike" cap="none" dirty="0" smtClean="0">
              <a:solidFill>
                <a:srgbClr val="000000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 i="0" u="none" strike="noStrike" cap="none" dirty="0" smtClean="0">
                <a:solidFill>
                  <a:srgbClr val="0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ACTIVIDADES PROPUESTAS: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i="0" u="none" strike="noStrike" cap="none" dirty="0">
              <a:solidFill>
                <a:srgbClr val="000000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s-ES" sz="2800" b="1" i="0" u="none" strike="noStrike" cap="none" dirty="0" smtClean="0">
                <a:solidFill>
                  <a:srgbClr val="000000"/>
                </a:solidFill>
                <a:latin typeface="Garamond" panose="02020404030301010803" pitchFamily="18" charset="0"/>
                <a:ea typeface="Lexend Deca"/>
                <a:cs typeface="Lexend Deca"/>
                <a:sym typeface="Lexend Deca"/>
              </a:rPr>
              <a:t>ENCUENTROS DE FORTALECIMIENTOS MASCULINOS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ES" sz="1200" b="1" i="0" u="none" strike="noStrike" cap="none" dirty="0" smtClean="0">
              <a:solidFill>
                <a:srgbClr val="000000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  <a:p>
            <a:pPr algn="just"/>
            <a:r>
              <a:rPr lang="es-CO" sz="2800" dirty="0" smtClean="0">
                <a:latin typeface="Garamond" panose="02020404030301010803" pitchFamily="18" charset="0"/>
              </a:rPr>
              <a:t>Espacios </a:t>
            </a:r>
            <a:r>
              <a:rPr lang="es-CO" sz="2800" dirty="0">
                <a:latin typeface="Garamond" panose="02020404030301010803" pitchFamily="18" charset="0"/>
              </a:rPr>
              <a:t>colectivos </a:t>
            </a:r>
            <a:r>
              <a:rPr lang="es-CO" sz="2800" dirty="0" smtClean="0">
                <a:latin typeface="Garamond" panose="02020404030301010803" pitchFamily="18" charset="0"/>
              </a:rPr>
              <a:t>de intercambio de </a:t>
            </a:r>
            <a:r>
              <a:rPr lang="es-CO" sz="2800" dirty="0">
                <a:latin typeface="Garamond" panose="02020404030301010803" pitchFamily="18" charset="0"/>
              </a:rPr>
              <a:t>experiencias, saberes y </a:t>
            </a:r>
            <a:r>
              <a:rPr lang="es-CO" sz="2800" dirty="0" smtClean="0">
                <a:latin typeface="Garamond" panose="02020404030301010803" pitchFamily="18" charset="0"/>
              </a:rPr>
              <a:t>generación de </a:t>
            </a:r>
            <a:r>
              <a:rPr lang="es-CO" sz="2800" dirty="0">
                <a:latin typeface="Garamond" panose="02020404030301010803" pitchFamily="18" charset="0"/>
              </a:rPr>
              <a:t>estrategias colectivas en torno a la promoción de la salud mental. Las actividades proyectadas en estos encuentros, están dirigidas a forjar interacciones seguras y constructivas entre los hombres, en el marco del deporte y la potenciación de habilidades, destrezas y fortalezas personales. </a:t>
            </a:r>
            <a:endParaRPr lang="en-US" sz="2800" dirty="0">
              <a:latin typeface="Garamond" panose="02020404030301010803" pitchFamily="18" charset="0"/>
            </a:endParaRPr>
          </a:p>
          <a:p>
            <a:pPr algn="just"/>
            <a:endParaRPr lang="es-CO" sz="1600" dirty="0" smtClean="0">
              <a:latin typeface="Garamond" panose="02020404030301010803" pitchFamily="18" charset="0"/>
            </a:endParaRPr>
          </a:p>
          <a:p>
            <a:pPr algn="just"/>
            <a:r>
              <a:rPr lang="es-CO" sz="2800" b="1" dirty="0" smtClean="0">
                <a:latin typeface="Garamond" panose="02020404030301010803" pitchFamily="18" charset="0"/>
              </a:rPr>
              <a:t>Proyección:</a:t>
            </a:r>
          </a:p>
          <a:p>
            <a:pPr algn="just"/>
            <a:endParaRPr lang="es-CO" sz="1000" dirty="0">
              <a:latin typeface="Garamond" panose="02020404030301010803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Conformación de 4 grupos.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latin typeface="Garamond" panose="02020404030301010803" pitchFamily="18" charset="0"/>
              </a:rPr>
              <a:t>1 ciclo educativo de 4 actividades recreo deportivas – El deporte como factor protector de la salud mental, </a:t>
            </a:r>
            <a:r>
              <a:rPr lang="es-CO" sz="2800" dirty="0">
                <a:latin typeface="Garamond" panose="02020404030301010803" pitchFamily="18" charset="0"/>
              </a:rPr>
              <a:t>el manejo adecuado del tiempo </a:t>
            </a:r>
            <a:r>
              <a:rPr lang="es-CO" sz="2800" dirty="0" smtClean="0">
                <a:latin typeface="Garamond" panose="02020404030301010803" pitchFamily="18" charset="0"/>
              </a:rPr>
              <a:t>libre.</a:t>
            </a:r>
            <a:endParaRPr lang="es-ES" sz="2800" b="1" dirty="0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8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0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1" y="0"/>
            <a:ext cx="12192000" cy="68954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10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63" name="Google Shape;163;p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E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5" name="Google Shape;165;p10" descr="logo alcaldi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1865" y="6485890"/>
            <a:ext cx="1019810" cy="297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14000" t="44342" r="39079" b="12276"/>
          <a:stretch/>
        </p:blipFill>
        <p:spPr>
          <a:xfrm>
            <a:off x="3478371" y="941294"/>
            <a:ext cx="8458995" cy="4397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6" name="Google Shape;166;p10"/>
          <p:cNvSpPr txBox="1"/>
          <p:nvPr/>
        </p:nvSpPr>
        <p:spPr>
          <a:xfrm>
            <a:off x="237641" y="0"/>
            <a:ext cx="8301046" cy="4062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CO" sz="2800" b="1" dirty="0" smtClean="0">
              <a:solidFill>
                <a:srgbClr val="C00000"/>
              </a:solidFill>
              <a:latin typeface="Garamond" panose="02020404030301010803" pitchFamily="18" charset="0"/>
              <a:sym typeface="Lexend Deca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CO" sz="3600" b="1" dirty="0" smtClean="0">
                <a:solidFill>
                  <a:srgbClr val="C00000"/>
                </a:solidFill>
                <a:latin typeface="Garamond" panose="02020404030301010803" pitchFamily="18" charset="0"/>
                <a:sym typeface="Lexend Deca"/>
              </a:rPr>
              <a:t>TEMÁTICAS</a:t>
            </a: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CO" sz="3600" b="1" dirty="0">
              <a:solidFill>
                <a:srgbClr val="C00000"/>
              </a:solidFill>
              <a:latin typeface="Garamond" panose="02020404030301010803" pitchFamily="18" charset="0"/>
              <a:sym typeface="Lexend Deca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Nuevas masculinidades.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Autocuidado y tiempo libre.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Gestión de emociones.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Relaciones interpersonales y 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comunicación asertiva.</a:t>
            </a:r>
            <a:endParaRPr sz="2800" dirty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CO" sz="1800" b="1" i="0" u="none" strike="noStrike" cap="none" dirty="0" smtClean="0">
              <a:solidFill>
                <a:schemeClr val="tx1"/>
              </a:solidFill>
              <a:latin typeface="Garamond" panose="02020404030301010803" pitchFamily="18" charset="0"/>
              <a:ea typeface="Lexend Deca"/>
              <a:cs typeface="Lexend Deca"/>
              <a:sym typeface="Lexend Deca"/>
            </a:endParaRPr>
          </a:p>
        </p:txBody>
      </p:sp>
      <p:sp>
        <p:nvSpPr>
          <p:cNvPr id="8" name="Google Shape;166;p10"/>
          <p:cNvSpPr txBox="1"/>
          <p:nvPr/>
        </p:nvSpPr>
        <p:spPr>
          <a:xfrm>
            <a:off x="573817" y="4206932"/>
            <a:ext cx="7628693" cy="249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s-CO" sz="3600" b="1" dirty="0" smtClean="0">
                <a:solidFill>
                  <a:srgbClr val="C00000"/>
                </a:solidFill>
                <a:latin typeface="Garamond" panose="02020404030301010803" pitchFamily="18" charset="0"/>
                <a:sym typeface="Lexend Deca"/>
              </a:rPr>
              <a:t>METODOLOGÍAS</a:t>
            </a: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endParaRPr lang="es-CO" sz="3600" b="1" dirty="0">
              <a:solidFill>
                <a:srgbClr val="C00000"/>
              </a:solidFill>
              <a:latin typeface="Garamond" panose="02020404030301010803" pitchFamily="18" charset="0"/>
              <a:sym typeface="Lexend Deca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Prácticas deportivas.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Aprendizajes experienciales.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s-CO" sz="2800" dirty="0" smtClean="0">
                <a:solidFill>
                  <a:schemeClr val="tx1"/>
                </a:solidFill>
                <a:latin typeface="Garamond" panose="02020404030301010803" pitchFamily="18" charset="0"/>
                <a:sym typeface="Lexend Deca"/>
              </a:rPr>
              <a:t>Diálogos de saberes.</a:t>
            </a:r>
          </a:p>
        </p:txBody>
      </p:sp>
    </p:spTree>
    <p:extLst>
      <p:ext uri="{BB962C8B-B14F-4D97-AF65-F5344CB8AC3E}">
        <p14:creationId xmlns:p14="http://schemas.microsoft.com/office/powerpoint/2010/main" val="174897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3128</TotalTime>
  <Words>556</Words>
  <Application>Microsoft Office PowerPoint</Application>
  <PresentationFormat>Panorámica</PresentationFormat>
  <Paragraphs>100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Noto Sans Symbols</vt:lpstr>
      <vt:lpstr>Calibri</vt:lpstr>
      <vt:lpstr>Garamond</vt:lpstr>
      <vt:lpstr>Arial</vt:lpstr>
      <vt:lpstr>Lexend Deca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Ducuara-Niebles</cp:lastModifiedBy>
  <cp:revision>43</cp:revision>
  <dcterms:created xsi:type="dcterms:W3CDTF">2025-04-14T20:05:28Z</dcterms:created>
  <dcterms:modified xsi:type="dcterms:W3CDTF">2025-11-11T01:25:51Z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0x01010080A6A21E4B1A9745BC216A41268D3AE7</vt:lpwstr>
  </property>
  <property fmtid="{D5CDD505-2E9C-101B-9397-08002B2CF9AE}" pid="3" name="MediaServiceImageTags">
    <vt:lpwstr/>
  </property>
  <property fmtid="{D5CDD505-2E9C-101B-9397-08002B2CF9AE}" pid="4" name="ICV">
    <vt:lpwstr>A5DC6EEFC36841578A6DE7530B35CAC0_13</vt:lpwstr>
  </property>
  <property fmtid="{D5CDD505-2E9C-101B-9397-08002B2CF9AE}" pid="5" name="KSOProductBuildVer">
    <vt:lpwstr>2058-12.2.0.20795</vt:lpwstr>
  </property>
</Properties>
</file>