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Masters/slideMaster1.xml" ContentType="application/vnd.openxmlformats-officedocument.presentationml.slideMaster+xml"/>
  <Override PartName="/ppt/slideLayouts/slideLayout6.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3.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2"/>
  </p:notesMasterIdLst>
  <p:sldIdLst>
    <p:sldId id="2145706541" r:id="rId2"/>
    <p:sldId id="2145706542" r:id="rId3"/>
    <p:sldId id="2145706547" r:id="rId4"/>
    <p:sldId id="2145706597" r:id="rId5"/>
    <p:sldId id="2145706598" r:id="rId6"/>
    <p:sldId id="2145706601" r:id="rId7"/>
    <p:sldId id="2145706603" r:id="rId8"/>
    <p:sldId id="2145706604" r:id="rId9"/>
    <p:sldId id="2145706627" r:id="rId10"/>
    <p:sldId id="2145706628" r:id="rId11"/>
    <p:sldId id="2145706629" r:id="rId12"/>
    <p:sldId id="2145706630" r:id="rId13"/>
    <p:sldId id="2145706631" r:id="rId14"/>
    <p:sldId id="2145706632" r:id="rId15"/>
    <p:sldId id="2145706633" r:id="rId16"/>
    <p:sldId id="2145706622" r:id="rId17"/>
    <p:sldId id="2145706623" r:id="rId18"/>
    <p:sldId id="2145706624" r:id="rId19"/>
    <p:sldId id="2145706635" r:id="rId20"/>
    <p:sldId id="2145706625" r:id="rId21"/>
    <p:sldId id="2145706626" r:id="rId22"/>
    <p:sldId id="2145706576" r:id="rId23"/>
    <p:sldId id="2145706612" r:id="rId24"/>
    <p:sldId id="2145706613" r:id="rId25"/>
    <p:sldId id="2145706614" r:id="rId26"/>
    <p:sldId id="2145706616" r:id="rId27"/>
    <p:sldId id="2145706618" r:id="rId28"/>
    <p:sldId id="2145706619" r:id="rId29"/>
    <p:sldId id="2145706621" r:id="rId30"/>
    <p:sldId id="2145706548" r:id="rId31"/>
  </p:sldIdLst>
  <p:sldSz cx="12192000" cy="6858000"/>
  <p:notesSz cx="6858000" cy="9144000"/>
  <p:defaultTextStyle>
    <a:defPPr>
      <a:defRPr lang="en-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EAEA"/>
    <a:srgbClr val="50C0E3"/>
    <a:srgbClr val="38A9CA"/>
    <a:srgbClr val="328AA4"/>
    <a:srgbClr val="285B6A"/>
    <a:srgbClr val="72CA8B"/>
    <a:srgbClr val="725EB1"/>
    <a:srgbClr val="FB8AD8"/>
    <a:srgbClr val="FB8A60"/>
    <a:srgbClr val="E3374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15" autoAdjust="0"/>
    <p:restoredTop sz="92909" autoAdjust="0"/>
  </p:normalViewPr>
  <p:slideViewPr>
    <p:cSldViewPr snapToGrid="0">
      <p:cViewPr varScale="1">
        <p:scale>
          <a:sx n="76" d="100"/>
          <a:sy n="76" d="100"/>
        </p:scale>
        <p:origin x="806" y="67"/>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ustomXml" Target="../customXml/item3.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O"/>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2E8E904-1C21-DB4E-A263-78898B7AB3EC}" type="datetimeFigureOut">
              <a:rPr lang="en-CO" smtClean="0"/>
              <a:t>10/09/2025</a:t>
            </a:fld>
            <a:endParaRPr lang="en-CO"/>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O"/>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O"/>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O"/>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01B790-843C-0548-8062-239BD2CF5E87}" type="slidenum">
              <a:rPr lang="en-CO" smtClean="0"/>
              <a:t>‹Nº›</a:t>
            </a:fld>
            <a:endParaRPr lang="en-CO"/>
          </a:p>
        </p:txBody>
      </p:sp>
    </p:spTree>
    <p:extLst>
      <p:ext uri="{BB962C8B-B14F-4D97-AF65-F5344CB8AC3E}">
        <p14:creationId xmlns:p14="http://schemas.microsoft.com/office/powerpoint/2010/main" val="19192966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B7F755-0E87-B438-07A8-B38109939897}"/>
              </a:ext>
            </a:extLst>
          </p:cNvPr>
          <p:cNvSpPr>
            <a:spLocks noGrp="1"/>
          </p:cNvSpPr>
          <p:nvPr>
            <p:ph type="ctrTitle" hasCustomPrompt="1"/>
          </p:nvPr>
        </p:nvSpPr>
        <p:spPr>
          <a:xfrm>
            <a:off x="1231783" y="1907526"/>
            <a:ext cx="7723531" cy="1514230"/>
          </a:xfrm>
          <a:noFill/>
          <a:ln>
            <a:noFill/>
          </a:ln>
        </p:spPr>
        <p:txBody>
          <a:bodyPr spcFirstLastPara="1" wrap="square" lIns="91425" tIns="91425" rIns="91425" bIns="91425" anchor="t" anchorCtr="0">
            <a:spAutoFit/>
          </a:bodyPr>
          <a:lstStyle>
            <a:lvl1pPr>
              <a:defRPr lang="en-CO" sz="4800" b="1">
                <a:solidFill>
                  <a:schemeClr val="lt1"/>
                </a:solidFill>
                <a:latin typeface="Aptos" panose="020B0004020202020204" pitchFamily="34" charset="0"/>
                <a:ea typeface="+mn-lt"/>
                <a:cs typeface="+mn-lt"/>
              </a:defRPr>
            </a:lvl1pPr>
          </a:lstStyle>
          <a:p>
            <a:pPr marL="0" lvl="0"/>
            <a:r>
              <a:rPr lang="en-US" dirty="0" err="1"/>
              <a:t>Título</a:t>
            </a:r>
            <a:br>
              <a:rPr lang="en-US" dirty="0"/>
            </a:br>
            <a:r>
              <a:rPr lang="en-US" dirty="0" err="1"/>
              <a:t>presentación</a:t>
            </a:r>
            <a:endParaRPr lang="en-CO" dirty="0"/>
          </a:p>
        </p:txBody>
      </p:sp>
      <p:sp>
        <p:nvSpPr>
          <p:cNvPr id="3" name="Subtitle 2">
            <a:extLst>
              <a:ext uri="{FF2B5EF4-FFF2-40B4-BE49-F238E27FC236}">
                <a16:creationId xmlns:a16="http://schemas.microsoft.com/office/drawing/2014/main" id="{D7369207-9C78-A75D-FC96-8754A3A3E931}"/>
              </a:ext>
            </a:extLst>
          </p:cNvPr>
          <p:cNvSpPr>
            <a:spLocks noGrp="1"/>
          </p:cNvSpPr>
          <p:nvPr>
            <p:ph type="subTitle" idx="1" hasCustomPrompt="1"/>
          </p:nvPr>
        </p:nvSpPr>
        <p:spPr>
          <a:xfrm>
            <a:off x="1231783" y="3502152"/>
            <a:ext cx="7723531" cy="677354"/>
          </a:xfrm>
          <a:noFill/>
          <a:ln>
            <a:noFill/>
          </a:ln>
        </p:spPr>
        <p:txBody>
          <a:bodyPr spcFirstLastPara="1" wrap="square" lIns="91425" tIns="91425" rIns="91425" bIns="91425" anchor="t" anchorCtr="0">
            <a:noAutofit/>
          </a:bodyPr>
          <a:lstStyle>
            <a:lvl1pPr marL="0" indent="0">
              <a:buNone/>
              <a:defRPr lang="en-CO" sz="2000" spc="300">
                <a:solidFill>
                  <a:schemeClr val="bg1"/>
                </a:solidFill>
                <a:ea typeface="+mn-lt"/>
                <a:cs typeface="+mn-lt"/>
              </a:defRPr>
            </a:lvl1pPr>
          </a:lstStyle>
          <a:p>
            <a:pPr marL="0" lvl="0"/>
            <a:r>
              <a:rPr lang="en-US" dirty="0" err="1"/>
              <a:t>Subtítulo</a:t>
            </a:r>
            <a:r>
              <a:rPr lang="en-US" dirty="0"/>
              <a:t> / </a:t>
            </a:r>
            <a:r>
              <a:rPr lang="en-US" dirty="0" err="1"/>
              <a:t>fecha</a:t>
            </a:r>
            <a:endParaRPr lang="en-CO" dirty="0"/>
          </a:p>
        </p:txBody>
      </p:sp>
      <p:sp>
        <p:nvSpPr>
          <p:cNvPr id="4" name="Date Placeholder 3">
            <a:extLst>
              <a:ext uri="{FF2B5EF4-FFF2-40B4-BE49-F238E27FC236}">
                <a16:creationId xmlns:a16="http://schemas.microsoft.com/office/drawing/2014/main" id="{21CB97D5-42F3-98C8-5AD5-54C166D32DB3}"/>
              </a:ext>
            </a:extLst>
          </p:cNvPr>
          <p:cNvSpPr>
            <a:spLocks noGrp="1"/>
          </p:cNvSpPr>
          <p:nvPr>
            <p:ph type="dt" sz="half" idx="10"/>
          </p:nvPr>
        </p:nvSpPr>
        <p:spPr/>
        <p:txBody>
          <a:bodyPr/>
          <a:lstStyle/>
          <a:p>
            <a:fld id="{3EDCF50D-4CD3-C241-B327-EBF77B0176DC}" type="datetimeFigureOut">
              <a:rPr lang="en-CO" smtClean="0"/>
              <a:t>10/09/2025</a:t>
            </a:fld>
            <a:endParaRPr lang="en-CO"/>
          </a:p>
        </p:txBody>
      </p:sp>
      <p:sp>
        <p:nvSpPr>
          <p:cNvPr id="5" name="Footer Placeholder 4">
            <a:extLst>
              <a:ext uri="{FF2B5EF4-FFF2-40B4-BE49-F238E27FC236}">
                <a16:creationId xmlns:a16="http://schemas.microsoft.com/office/drawing/2014/main" id="{63B063EE-25C8-349F-4DE7-7E17650D374D}"/>
              </a:ext>
            </a:extLst>
          </p:cNvPr>
          <p:cNvSpPr>
            <a:spLocks noGrp="1"/>
          </p:cNvSpPr>
          <p:nvPr>
            <p:ph type="ftr" sz="quarter" idx="11"/>
          </p:nvPr>
        </p:nvSpPr>
        <p:spPr/>
        <p:txBody>
          <a:bodyPr/>
          <a:lstStyle/>
          <a:p>
            <a:endParaRPr lang="en-CO"/>
          </a:p>
        </p:txBody>
      </p:sp>
      <p:sp>
        <p:nvSpPr>
          <p:cNvPr id="6" name="Slide Number Placeholder 5">
            <a:extLst>
              <a:ext uri="{FF2B5EF4-FFF2-40B4-BE49-F238E27FC236}">
                <a16:creationId xmlns:a16="http://schemas.microsoft.com/office/drawing/2014/main" id="{BDD45033-1EB2-1BA1-ABEE-14F18AA83899}"/>
              </a:ext>
            </a:extLst>
          </p:cNvPr>
          <p:cNvSpPr>
            <a:spLocks noGrp="1"/>
          </p:cNvSpPr>
          <p:nvPr>
            <p:ph type="sldNum" sz="quarter" idx="12"/>
          </p:nvPr>
        </p:nvSpPr>
        <p:spPr/>
        <p:txBody>
          <a:bodyPr/>
          <a:lstStyle/>
          <a:p>
            <a:fld id="{60081C85-8CFE-5842-BD33-E1BC10B9E80D}" type="slidenum">
              <a:rPr lang="en-CO" smtClean="0"/>
              <a:t>‹Nº›</a:t>
            </a:fld>
            <a:endParaRPr lang="en-CO"/>
          </a:p>
        </p:txBody>
      </p:sp>
      <p:pic>
        <p:nvPicPr>
          <p:cNvPr id="10" name="Imagen 3">
            <a:extLst>
              <a:ext uri="{FF2B5EF4-FFF2-40B4-BE49-F238E27FC236}">
                <a16:creationId xmlns:a16="http://schemas.microsoft.com/office/drawing/2014/main" id="{8F6FED09-A391-632E-E1AF-D39413FDB21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736575" y="5744658"/>
            <a:ext cx="2755777" cy="635000"/>
          </a:xfrm>
          <a:prstGeom prst="rect">
            <a:avLst/>
          </a:prstGeom>
        </p:spPr>
      </p:pic>
    </p:spTree>
    <p:extLst>
      <p:ext uri="{BB962C8B-B14F-4D97-AF65-F5344CB8AC3E}">
        <p14:creationId xmlns:p14="http://schemas.microsoft.com/office/powerpoint/2010/main" val="9024914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21CB97D5-42F3-98C8-5AD5-54C166D32DB3}"/>
              </a:ext>
            </a:extLst>
          </p:cNvPr>
          <p:cNvSpPr>
            <a:spLocks noGrp="1"/>
          </p:cNvSpPr>
          <p:nvPr>
            <p:ph type="dt" sz="half" idx="10"/>
          </p:nvPr>
        </p:nvSpPr>
        <p:spPr/>
        <p:txBody>
          <a:bodyPr/>
          <a:lstStyle/>
          <a:p>
            <a:fld id="{3EDCF50D-4CD3-C241-B327-EBF77B0176DC}" type="datetimeFigureOut">
              <a:rPr lang="en-CO" smtClean="0"/>
              <a:t>10/09/2025</a:t>
            </a:fld>
            <a:endParaRPr lang="en-CO"/>
          </a:p>
        </p:txBody>
      </p:sp>
      <p:sp>
        <p:nvSpPr>
          <p:cNvPr id="5" name="Footer Placeholder 4">
            <a:extLst>
              <a:ext uri="{FF2B5EF4-FFF2-40B4-BE49-F238E27FC236}">
                <a16:creationId xmlns:a16="http://schemas.microsoft.com/office/drawing/2014/main" id="{63B063EE-25C8-349F-4DE7-7E17650D374D}"/>
              </a:ext>
            </a:extLst>
          </p:cNvPr>
          <p:cNvSpPr>
            <a:spLocks noGrp="1"/>
          </p:cNvSpPr>
          <p:nvPr>
            <p:ph type="ftr" sz="quarter" idx="11"/>
          </p:nvPr>
        </p:nvSpPr>
        <p:spPr/>
        <p:txBody>
          <a:bodyPr/>
          <a:lstStyle/>
          <a:p>
            <a:endParaRPr lang="en-CO"/>
          </a:p>
        </p:txBody>
      </p:sp>
      <p:sp>
        <p:nvSpPr>
          <p:cNvPr id="6" name="Slide Number Placeholder 5">
            <a:extLst>
              <a:ext uri="{FF2B5EF4-FFF2-40B4-BE49-F238E27FC236}">
                <a16:creationId xmlns:a16="http://schemas.microsoft.com/office/drawing/2014/main" id="{BDD45033-1EB2-1BA1-ABEE-14F18AA83899}"/>
              </a:ext>
            </a:extLst>
          </p:cNvPr>
          <p:cNvSpPr>
            <a:spLocks noGrp="1"/>
          </p:cNvSpPr>
          <p:nvPr>
            <p:ph type="sldNum" sz="quarter" idx="12"/>
          </p:nvPr>
        </p:nvSpPr>
        <p:spPr/>
        <p:txBody>
          <a:bodyPr/>
          <a:lstStyle/>
          <a:p>
            <a:fld id="{60081C85-8CFE-5842-BD33-E1BC10B9E80D}" type="slidenum">
              <a:rPr lang="en-CO" smtClean="0"/>
              <a:t>‹Nº›</a:t>
            </a:fld>
            <a:endParaRPr lang="en-CO"/>
          </a:p>
        </p:txBody>
      </p:sp>
      <p:pic>
        <p:nvPicPr>
          <p:cNvPr id="10" name="Imagen 3">
            <a:extLst>
              <a:ext uri="{FF2B5EF4-FFF2-40B4-BE49-F238E27FC236}">
                <a16:creationId xmlns:a16="http://schemas.microsoft.com/office/drawing/2014/main" id="{8F6FED09-A391-632E-E1AF-D39413FDB21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736575" y="5744658"/>
            <a:ext cx="2755777" cy="635000"/>
          </a:xfrm>
          <a:prstGeom prst="rect">
            <a:avLst/>
          </a:prstGeom>
        </p:spPr>
      </p:pic>
      <p:sp>
        <p:nvSpPr>
          <p:cNvPr id="7" name="Google Shape;88;p13">
            <a:extLst>
              <a:ext uri="{FF2B5EF4-FFF2-40B4-BE49-F238E27FC236}">
                <a16:creationId xmlns:a16="http://schemas.microsoft.com/office/drawing/2014/main" id="{52A3E154-587D-9517-4F28-3205BFD42D8D}"/>
              </a:ext>
            </a:extLst>
          </p:cNvPr>
          <p:cNvSpPr txBox="1"/>
          <p:nvPr userDrawn="1"/>
        </p:nvSpPr>
        <p:spPr>
          <a:xfrm>
            <a:off x="1134479" y="2789289"/>
            <a:ext cx="7476122" cy="1200298"/>
          </a:xfrm>
          <a:prstGeom prst="rect">
            <a:avLst/>
          </a:prstGeom>
          <a:noFill/>
          <a:ln>
            <a:noFill/>
          </a:ln>
        </p:spPr>
        <p:txBody>
          <a:bodyPr spcFirstLastPara="1" wrap="square" lIns="91425" tIns="91425" rIns="91425" bIns="91425" anchor="t" anchorCtr="0">
            <a:spAutoFit/>
          </a:bodyPr>
          <a:lstStyle/>
          <a:p>
            <a:r>
              <a:rPr lang="es-MX" sz="6600" b="1" dirty="0">
                <a:solidFill>
                  <a:schemeClr val="lt1"/>
                </a:solidFill>
                <a:latin typeface="Aptos" panose="020B0004020202020204" pitchFamily="34" charset="0"/>
                <a:ea typeface="+mn-lt"/>
                <a:cs typeface="+mn-lt"/>
                <a:sym typeface="Oswald"/>
              </a:rPr>
              <a:t>Gracias</a:t>
            </a:r>
            <a:endParaRPr lang="es-CO" sz="6600" b="1" dirty="0">
              <a:solidFill>
                <a:schemeClr val="lt1"/>
              </a:solidFill>
              <a:latin typeface="Aptos" panose="020B0004020202020204" pitchFamily="34" charset="0"/>
              <a:ea typeface="+mn-lt"/>
              <a:cs typeface="+mn-lt"/>
              <a:sym typeface="Oswald"/>
            </a:endParaRPr>
          </a:p>
        </p:txBody>
      </p:sp>
    </p:spTree>
    <p:extLst>
      <p:ext uri="{BB962C8B-B14F-4D97-AF65-F5344CB8AC3E}">
        <p14:creationId xmlns:p14="http://schemas.microsoft.com/office/powerpoint/2010/main" val="17280316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DAFF91-C18E-55DD-37EB-5CE21940A89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O"/>
          </a:p>
        </p:txBody>
      </p:sp>
      <p:sp>
        <p:nvSpPr>
          <p:cNvPr id="3" name="Picture Placeholder 2">
            <a:extLst>
              <a:ext uri="{FF2B5EF4-FFF2-40B4-BE49-F238E27FC236}">
                <a16:creationId xmlns:a16="http://schemas.microsoft.com/office/drawing/2014/main" id="{2ED393D3-12C2-5937-F227-F0A4E0F97AA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O"/>
          </a:p>
        </p:txBody>
      </p:sp>
      <p:sp>
        <p:nvSpPr>
          <p:cNvPr id="4" name="Text Placeholder 3">
            <a:extLst>
              <a:ext uri="{FF2B5EF4-FFF2-40B4-BE49-F238E27FC236}">
                <a16:creationId xmlns:a16="http://schemas.microsoft.com/office/drawing/2014/main" id="{B1F89BED-9FF5-1AA3-84E1-B8B2FAF2421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414AC27-6A34-D907-6834-AC4E9A5D71D6}"/>
              </a:ext>
            </a:extLst>
          </p:cNvPr>
          <p:cNvSpPr>
            <a:spLocks noGrp="1"/>
          </p:cNvSpPr>
          <p:nvPr>
            <p:ph type="dt" sz="half" idx="10"/>
          </p:nvPr>
        </p:nvSpPr>
        <p:spPr/>
        <p:txBody>
          <a:bodyPr/>
          <a:lstStyle/>
          <a:p>
            <a:fld id="{3EDCF50D-4CD3-C241-B327-EBF77B0176DC}" type="datetimeFigureOut">
              <a:rPr lang="en-CO" smtClean="0"/>
              <a:t>10/09/2025</a:t>
            </a:fld>
            <a:endParaRPr lang="en-CO"/>
          </a:p>
        </p:txBody>
      </p:sp>
      <p:sp>
        <p:nvSpPr>
          <p:cNvPr id="6" name="Footer Placeholder 5">
            <a:extLst>
              <a:ext uri="{FF2B5EF4-FFF2-40B4-BE49-F238E27FC236}">
                <a16:creationId xmlns:a16="http://schemas.microsoft.com/office/drawing/2014/main" id="{48C61FA6-E3E9-9A3B-4C96-B64EDC539B2F}"/>
              </a:ext>
            </a:extLst>
          </p:cNvPr>
          <p:cNvSpPr>
            <a:spLocks noGrp="1"/>
          </p:cNvSpPr>
          <p:nvPr>
            <p:ph type="ftr" sz="quarter" idx="11"/>
          </p:nvPr>
        </p:nvSpPr>
        <p:spPr/>
        <p:txBody>
          <a:bodyPr/>
          <a:lstStyle/>
          <a:p>
            <a:endParaRPr lang="en-CO"/>
          </a:p>
        </p:txBody>
      </p:sp>
      <p:sp>
        <p:nvSpPr>
          <p:cNvPr id="7" name="Slide Number Placeholder 6">
            <a:extLst>
              <a:ext uri="{FF2B5EF4-FFF2-40B4-BE49-F238E27FC236}">
                <a16:creationId xmlns:a16="http://schemas.microsoft.com/office/drawing/2014/main" id="{0ED65CFA-5251-C603-637A-E1EA79AC61A1}"/>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41838387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8CF98-2B5F-A410-5408-F2D0671752EA}"/>
              </a:ext>
            </a:extLst>
          </p:cNvPr>
          <p:cNvSpPr>
            <a:spLocks noGrp="1"/>
          </p:cNvSpPr>
          <p:nvPr>
            <p:ph type="title"/>
          </p:nvPr>
        </p:nvSpPr>
        <p:spPr/>
        <p:txBody>
          <a:bodyPr/>
          <a:lstStyle/>
          <a:p>
            <a:r>
              <a:rPr lang="en-US"/>
              <a:t>Click to edit Master title style</a:t>
            </a:r>
            <a:endParaRPr lang="en-CO"/>
          </a:p>
        </p:txBody>
      </p:sp>
      <p:sp>
        <p:nvSpPr>
          <p:cNvPr id="3" name="Vertical Text Placeholder 2">
            <a:extLst>
              <a:ext uri="{FF2B5EF4-FFF2-40B4-BE49-F238E27FC236}">
                <a16:creationId xmlns:a16="http://schemas.microsoft.com/office/drawing/2014/main" id="{26B497F3-60AC-F5AB-C4D3-E6A2D32F545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O"/>
          </a:p>
        </p:txBody>
      </p:sp>
      <p:sp>
        <p:nvSpPr>
          <p:cNvPr id="4" name="Date Placeholder 3">
            <a:extLst>
              <a:ext uri="{FF2B5EF4-FFF2-40B4-BE49-F238E27FC236}">
                <a16:creationId xmlns:a16="http://schemas.microsoft.com/office/drawing/2014/main" id="{20D559B8-98AE-AAD1-2A04-CE7B28199DB7}"/>
              </a:ext>
            </a:extLst>
          </p:cNvPr>
          <p:cNvSpPr>
            <a:spLocks noGrp="1"/>
          </p:cNvSpPr>
          <p:nvPr>
            <p:ph type="dt" sz="half" idx="10"/>
          </p:nvPr>
        </p:nvSpPr>
        <p:spPr/>
        <p:txBody>
          <a:bodyPr/>
          <a:lstStyle/>
          <a:p>
            <a:fld id="{3EDCF50D-4CD3-C241-B327-EBF77B0176DC}" type="datetimeFigureOut">
              <a:rPr lang="en-CO" smtClean="0"/>
              <a:t>10/09/2025</a:t>
            </a:fld>
            <a:endParaRPr lang="en-CO"/>
          </a:p>
        </p:txBody>
      </p:sp>
      <p:sp>
        <p:nvSpPr>
          <p:cNvPr id="5" name="Footer Placeholder 4">
            <a:extLst>
              <a:ext uri="{FF2B5EF4-FFF2-40B4-BE49-F238E27FC236}">
                <a16:creationId xmlns:a16="http://schemas.microsoft.com/office/drawing/2014/main" id="{A4C68990-F10A-81DD-50DF-14898C3DD73B}"/>
              </a:ext>
            </a:extLst>
          </p:cNvPr>
          <p:cNvSpPr>
            <a:spLocks noGrp="1"/>
          </p:cNvSpPr>
          <p:nvPr>
            <p:ph type="ftr" sz="quarter" idx="11"/>
          </p:nvPr>
        </p:nvSpPr>
        <p:spPr/>
        <p:txBody>
          <a:bodyPr/>
          <a:lstStyle/>
          <a:p>
            <a:endParaRPr lang="en-CO"/>
          </a:p>
        </p:txBody>
      </p:sp>
      <p:sp>
        <p:nvSpPr>
          <p:cNvPr id="6" name="Slide Number Placeholder 5">
            <a:extLst>
              <a:ext uri="{FF2B5EF4-FFF2-40B4-BE49-F238E27FC236}">
                <a16:creationId xmlns:a16="http://schemas.microsoft.com/office/drawing/2014/main" id="{6762B26C-3925-E18D-2DC0-D53C59FACA7D}"/>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28702136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106DCC-5D52-1424-B90F-F9B8BA151AF7}"/>
              </a:ext>
            </a:extLst>
          </p:cNvPr>
          <p:cNvSpPr>
            <a:spLocks noGrp="1"/>
          </p:cNvSpPr>
          <p:nvPr>
            <p:ph type="title" hasCustomPrompt="1"/>
          </p:nvPr>
        </p:nvSpPr>
        <p:spPr>
          <a:xfrm>
            <a:off x="838200" y="636519"/>
            <a:ext cx="10515600" cy="510524"/>
          </a:xfrm>
          <a:noFill/>
        </p:spPr>
        <p:txBody>
          <a:bodyPr wrap="square" lIns="91440" tIns="45720" rIns="91440" bIns="45720" anchor="t">
            <a:spAutoFit/>
          </a:bodyPr>
          <a:lstStyle>
            <a:lvl1pPr>
              <a:defRPr lang="en-CO" sz="3000" b="1">
                <a:solidFill>
                  <a:srgbClr val="38A9CA"/>
                </a:solidFill>
                <a:latin typeface="Aptos" panose="020B0004020202020204" pitchFamily="34" charset="0"/>
                <a:ea typeface="+mn-ea"/>
                <a:cs typeface="Arial"/>
              </a:defRPr>
            </a:lvl1pPr>
          </a:lstStyle>
          <a:p>
            <a:pPr marL="0" lvl="0"/>
            <a:r>
              <a:rPr lang="en-US" dirty="0" err="1"/>
              <a:t>Título</a:t>
            </a:r>
            <a:r>
              <a:rPr lang="en-US" dirty="0"/>
              <a:t> </a:t>
            </a:r>
            <a:r>
              <a:rPr lang="en-US" dirty="0" err="1"/>
              <a:t>diapositiva</a:t>
            </a:r>
            <a:endParaRPr lang="en-CO" dirty="0"/>
          </a:p>
        </p:txBody>
      </p:sp>
      <p:sp>
        <p:nvSpPr>
          <p:cNvPr id="3" name="Content Placeholder 2">
            <a:extLst>
              <a:ext uri="{FF2B5EF4-FFF2-40B4-BE49-F238E27FC236}">
                <a16:creationId xmlns:a16="http://schemas.microsoft.com/office/drawing/2014/main" id="{A1F353A5-BE49-E9A0-D897-67ACC968D367}"/>
              </a:ext>
            </a:extLst>
          </p:cNvPr>
          <p:cNvSpPr>
            <a:spLocks noGrp="1"/>
          </p:cNvSpPr>
          <p:nvPr>
            <p:ph idx="1" hasCustomPrompt="1"/>
          </p:nvPr>
        </p:nvSpPr>
        <p:spPr>
          <a:xfrm>
            <a:off x="838199" y="1825625"/>
            <a:ext cx="10515599" cy="3813736"/>
          </a:xfrm>
          <a:noFill/>
        </p:spPr>
        <p:txBody>
          <a:bodyPr wrap="square" rtlCol="0">
            <a:spAutoFit/>
          </a:bodyPr>
          <a:lstStyle>
            <a:lvl1pPr marL="0" indent="0">
              <a:buNone/>
              <a:defRPr lang="en-US" sz="1600">
                <a:solidFill>
                  <a:schemeClr val="tx1">
                    <a:lumMod val="85000"/>
                    <a:lumOff val="15000"/>
                  </a:schemeClr>
                </a:solidFill>
                <a:latin typeface="Aptos" panose="020B0004020202020204" pitchFamily="34" charset="0"/>
              </a:defRPr>
            </a:lvl1pPr>
            <a:lvl2pPr>
              <a:defRPr lang="en-US" sz="1800">
                <a:solidFill>
                  <a:schemeClr val="tx1">
                    <a:lumMod val="85000"/>
                    <a:lumOff val="15000"/>
                  </a:schemeClr>
                </a:solidFill>
              </a:defRPr>
            </a:lvl2pPr>
            <a:lvl3pPr>
              <a:defRPr lang="en-US" sz="1800">
                <a:solidFill>
                  <a:schemeClr val="tx1">
                    <a:lumMod val="85000"/>
                    <a:lumOff val="15000"/>
                  </a:schemeClr>
                </a:solidFill>
              </a:defRPr>
            </a:lvl3pPr>
            <a:lvl4pPr>
              <a:defRPr lang="en-US">
                <a:solidFill>
                  <a:schemeClr val="tx1">
                    <a:lumMod val="85000"/>
                    <a:lumOff val="15000"/>
                  </a:schemeClr>
                </a:solidFill>
              </a:defRPr>
            </a:lvl4pPr>
            <a:lvl5pPr>
              <a:defRPr lang="en-CO">
                <a:solidFill>
                  <a:schemeClr val="tx1">
                    <a:lumMod val="85000"/>
                    <a:lumOff val="15000"/>
                  </a:schemeClr>
                </a:solidFill>
              </a:defRPr>
            </a:lvl5pPr>
          </a:lstStyle>
          <a:p>
            <a:pPr marL="0" lvl="0"/>
            <a:r>
              <a:rPr lang="en-US" dirty="0" err="1"/>
              <a:t>Texto</a:t>
            </a:r>
            <a:r>
              <a:rPr lang="en-US" dirty="0"/>
              <a:t> de </a:t>
            </a:r>
            <a:r>
              <a:rPr lang="en-US" dirty="0" err="1"/>
              <a:t>contenido</a:t>
            </a:r>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p:txBody>
      </p:sp>
      <p:sp>
        <p:nvSpPr>
          <p:cNvPr id="4" name="Date Placeholder 3">
            <a:extLst>
              <a:ext uri="{FF2B5EF4-FFF2-40B4-BE49-F238E27FC236}">
                <a16:creationId xmlns:a16="http://schemas.microsoft.com/office/drawing/2014/main" id="{12E33204-B4C3-4E68-4581-F8C61CD3163F}"/>
              </a:ext>
            </a:extLst>
          </p:cNvPr>
          <p:cNvSpPr>
            <a:spLocks noGrp="1"/>
          </p:cNvSpPr>
          <p:nvPr>
            <p:ph type="dt" sz="half" idx="10"/>
          </p:nvPr>
        </p:nvSpPr>
        <p:spPr/>
        <p:txBody>
          <a:bodyPr/>
          <a:lstStyle/>
          <a:p>
            <a:fld id="{3EDCF50D-4CD3-C241-B327-EBF77B0176DC}" type="datetimeFigureOut">
              <a:rPr lang="en-CO" smtClean="0"/>
              <a:t>10/09/2025</a:t>
            </a:fld>
            <a:endParaRPr lang="en-CO"/>
          </a:p>
        </p:txBody>
      </p:sp>
      <p:sp>
        <p:nvSpPr>
          <p:cNvPr id="5" name="Footer Placeholder 4">
            <a:extLst>
              <a:ext uri="{FF2B5EF4-FFF2-40B4-BE49-F238E27FC236}">
                <a16:creationId xmlns:a16="http://schemas.microsoft.com/office/drawing/2014/main" id="{FF3DADCE-2D8D-8821-022A-612ADE2242C0}"/>
              </a:ext>
            </a:extLst>
          </p:cNvPr>
          <p:cNvSpPr>
            <a:spLocks noGrp="1"/>
          </p:cNvSpPr>
          <p:nvPr>
            <p:ph type="ftr" sz="quarter" idx="11"/>
          </p:nvPr>
        </p:nvSpPr>
        <p:spPr/>
        <p:txBody>
          <a:bodyPr/>
          <a:lstStyle/>
          <a:p>
            <a:endParaRPr lang="en-CO"/>
          </a:p>
        </p:txBody>
      </p:sp>
      <p:sp>
        <p:nvSpPr>
          <p:cNvPr id="6" name="Slide Number Placeholder 5">
            <a:extLst>
              <a:ext uri="{FF2B5EF4-FFF2-40B4-BE49-F238E27FC236}">
                <a16:creationId xmlns:a16="http://schemas.microsoft.com/office/drawing/2014/main" id="{A86758DD-353E-BEE6-CE70-90DA833D1066}"/>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36830235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A322406-88E3-C9AB-9AA7-F7FE3C44E2A0}"/>
              </a:ext>
            </a:extLst>
          </p:cNvPr>
          <p:cNvSpPr>
            <a:spLocks noGrp="1"/>
          </p:cNvSpPr>
          <p:nvPr>
            <p:ph type="body" idx="1" hasCustomPrompt="1"/>
          </p:nvPr>
        </p:nvSpPr>
        <p:spPr>
          <a:xfrm>
            <a:off x="2597922" y="1865656"/>
            <a:ext cx="1668463" cy="2646878"/>
          </a:xfrm>
          <a:noFill/>
        </p:spPr>
        <p:txBody>
          <a:bodyPr wrap="square" anchor="b">
            <a:spAutoFit/>
          </a:bodyPr>
          <a:lstStyle>
            <a:lvl1pPr marL="0" indent="0" algn="r">
              <a:buNone/>
              <a:defRPr kumimoji="0" lang="en-US" sz="16600" b="0" i="0" u="none" strike="noStrike" cap="none" spc="0" normalizeH="0" baseline="0">
                <a:ln>
                  <a:noFill/>
                </a:ln>
                <a:solidFill>
                  <a:srgbClr val="285B6A"/>
                </a:solidFill>
                <a:effectLst/>
                <a:uLnTx/>
                <a:uFillTx/>
                <a:latin typeface="Aptos" panose="020B0004020202020204" pitchFamily="34" charset="0"/>
                <a:ea typeface="Calibri" panose="020F0502020204030204" pitchFamily="34" charset="0"/>
                <a:cs typeface="Times New Roman"/>
              </a:defRPr>
            </a:lvl1pPr>
          </a:lstStyle>
          <a:p>
            <a:pPr marL="228600" marR="0" lvl="0" indent="-228600" fontAlgn="auto">
              <a:lnSpc>
                <a:spcPct val="100000"/>
              </a:lnSpc>
              <a:spcBef>
                <a:spcPts val="0"/>
              </a:spcBef>
              <a:spcAft>
                <a:spcPts val="0"/>
              </a:spcAft>
              <a:buClrTx/>
              <a:buSzTx/>
              <a:tabLst/>
            </a:pPr>
            <a:r>
              <a:rPr lang="en-US" dirty="0"/>
              <a:t>1</a:t>
            </a:r>
          </a:p>
        </p:txBody>
      </p:sp>
      <p:sp>
        <p:nvSpPr>
          <p:cNvPr id="2" name="Title 1">
            <a:extLst>
              <a:ext uri="{FF2B5EF4-FFF2-40B4-BE49-F238E27FC236}">
                <a16:creationId xmlns:a16="http://schemas.microsoft.com/office/drawing/2014/main" id="{A5668003-3C4F-3C8E-892D-E772602F909A}"/>
              </a:ext>
            </a:extLst>
          </p:cNvPr>
          <p:cNvSpPr>
            <a:spLocks noGrp="1"/>
          </p:cNvSpPr>
          <p:nvPr>
            <p:ph type="title" hasCustomPrompt="1"/>
          </p:nvPr>
        </p:nvSpPr>
        <p:spPr>
          <a:xfrm>
            <a:off x="4624385" y="2511798"/>
            <a:ext cx="6623050" cy="1325563"/>
          </a:xfrm>
        </p:spPr>
        <p:txBody>
          <a:bodyPr vert="horz" lIns="91440" tIns="45720" rIns="91440" bIns="45720" rtlCol="0" anchor="ctr">
            <a:noAutofit/>
          </a:bodyPr>
          <a:lstStyle>
            <a:lvl1pPr>
              <a:defRPr kumimoji="0" lang="en-CO" sz="3600" i="0" u="none" strike="noStrike" cap="none" spc="0" normalizeH="0" baseline="0">
                <a:ln>
                  <a:noFill/>
                </a:ln>
                <a:solidFill>
                  <a:prstClr val="white"/>
                </a:solidFill>
                <a:effectLst/>
                <a:uLnTx/>
                <a:uFillTx/>
                <a:latin typeface="Arial" panose="020B0604020202020204" pitchFamily="34" charset="0"/>
                <a:ea typeface="Calibri" panose="020F0502020204030204" pitchFamily="34" charset="0"/>
                <a:cs typeface="Arial" panose="020B0604020202020204" pitchFamily="34" charset="0"/>
              </a:defRPr>
            </a:lvl1pPr>
          </a:lstStyle>
          <a:p>
            <a:pPr marL="0" marR="0" lvl="0" indent="0" fontAlgn="auto">
              <a:lnSpc>
                <a:spcPct val="100000"/>
              </a:lnSpc>
              <a:spcAft>
                <a:spcPts val="0"/>
              </a:spcAft>
              <a:buClrTx/>
              <a:buSzTx/>
              <a:buFontTx/>
              <a:tabLst/>
            </a:pPr>
            <a:r>
              <a:rPr lang="en-US" dirty="0" err="1"/>
              <a:t>Capítulo</a:t>
            </a:r>
            <a:endParaRPr lang="en-CO" dirty="0"/>
          </a:p>
        </p:txBody>
      </p:sp>
      <p:sp>
        <p:nvSpPr>
          <p:cNvPr id="4" name="Date Placeholder 3">
            <a:extLst>
              <a:ext uri="{FF2B5EF4-FFF2-40B4-BE49-F238E27FC236}">
                <a16:creationId xmlns:a16="http://schemas.microsoft.com/office/drawing/2014/main" id="{1E85C2E3-C1EE-0446-0B81-7CE2E0F58BF2}"/>
              </a:ext>
            </a:extLst>
          </p:cNvPr>
          <p:cNvSpPr>
            <a:spLocks noGrp="1"/>
          </p:cNvSpPr>
          <p:nvPr>
            <p:ph type="dt" sz="half" idx="10"/>
          </p:nvPr>
        </p:nvSpPr>
        <p:spPr/>
        <p:txBody>
          <a:bodyPr/>
          <a:lstStyle/>
          <a:p>
            <a:fld id="{3EDCF50D-4CD3-C241-B327-EBF77B0176DC}" type="datetimeFigureOut">
              <a:rPr lang="en-CO" smtClean="0"/>
              <a:t>10/09/2025</a:t>
            </a:fld>
            <a:endParaRPr lang="en-CO"/>
          </a:p>
        </p:txBody>
      </p:sp>
      <p:sp>
        <p:nvSpPr>
          <p:cNvPr id="5" name="Footer Placeholder 4">
            <a:extLst>
              <a:ext uri="{FF2B5EF4-FFF2-40B4-BE49-F238E27FC236}">
                <a16:creationId xmlns:a16="http://schemas.microsoft.com/office/drawing/2014/main" id="{EE5949FA-9B0B-468E-E84E-3B3154D64223}"/>
              </a:ext>
            </a:extLst>
          </p:cNvPr>
          <p:cNvSpPr>
            <a:spLocks noGrp="1"/>
          </p:cNvSpPr>
          <p:nvPr>
            <p:ph type="ftr" sz="quarter" idx="11"/>
          </p:nvPr>
        </p:nvSpPr>
        <p:spPr/>
        <p:txBody>
          <a:bodyPr/>
          <a:lstStyle/>
          <a:p>
            <a:endParaRPr lang="en-CO"/>
          </a:p>
        </p:txBody>
      </p:sp>
      <p:sp>
        <p:nvSpPr>
          <p:cNvPr id="6" name="Slide Number Placeholder 5">
            <a:extLst>
              <a:ext uri="{FF2B5EF4-FFF2-40B4-BE49-F238E27FC236}">
                <a16:creationId xmlns:a16="http://schemas.microsoft.com/office/drawing/2014/main" id="{15499B25-4809-3138-E1A1-88685F505031}"/>
              </a:ext>
            </a:extLst>
          </p:cNvPr>
          <p:cNvSpPr>
            <a:spLocks noGrp="1"/>
          </p:cNvSpPr>
          <p:nvPr>
            <p:ph type="sldNum" sz="quarter" idx="12"/>
          </p:nvPr>
        </p:nvSpPr>
        <p:spPr/>
        <p:txBody>
          <a:bodyPr/>
          <a:lstStyle/>
          <a:p>
            <a:fld id="{60081C85-8CFE-5842-BD33-E1BC10B9E80D}" type="slidenum">
              <a:rPr lang="en-CO" smtClean="0"/>
              <a:t>‹Nº›</a:t>
            </a:fld>
            <a:endParaRPr lang="en-CO"/>
          </a:p>
        </p:txBody>
      </p:sp>
      <p:cxnSp>
        <p:nvCxnSpPr>
          <p:cNvPr id="7" name="Straight Connector 6">
            <a:extLst>
              <a:ext uri="{FF2B5EF4-FFF2-40B4-BE49-F238E27FC236}">
                <a16:creationId xmlns:a16="http://schemas.microsoft.com/office/drawing/2014/main" id="{CC839CA3-0EDE-1974-CD92-F099DD6BFF95}"/>
              </a:ext>
            </a:extLst>
          </p:cNvPr>
          <p:cNvCxnSpPr>
            <a:cxnSpLocks/>
          </p:cNvCxnSpPr>
          <p:nvPr userDrawn="1"/>
        </p:nvCxnSpPr>
        <p:spPr>
          <a:xfrm>
            <a:off x="4294961" y="2411682"/>
            <a:ext cx="9584" cy="1554827"/>
          </a:xfrm>
          <a:prstGeom prst="line">
            <a:avLst/>
          </a:prstGeom>
          <a:ln>
            <a:solidFill>
              <a:srgbClr val="285B6A"/>
            </a:solidFill>
            <a:prstDash val="solid"/>
          </a:ln>
        </p:spPr>
        <p:style>
          <a:lnRef idx="2">
            <a:schemeClr val="accent1"/>
          </a:lnRef>
          <a:fillRef idx="0">
            <a:schemeClr val="accent1"/>
          </a:fillRef>
          <a:effectRef idx="1">
            <a:schemeClr val="accent1"/>
          </a:effectRef>
          <a:fontRef idx="minor">
            <a:schemeClr val="tx1"/>
          </a:fontRef>
        </p:style>
      </p:cxnSp>
      <p:pic>
        <p:nvPicPr>
          <p:cNvPr id="10" name="Imagen 3">
            <a:extLst>
              <a:ext uri="{FF2B5EF4-FFF2-40B4-BE49-F238E27FC236}">
                <a16:creationId xmlns:a16="http://schemas.microsoft.com/office/drawing/2014/main" id="{D7892C39-A9C5-F747-FA95-4934D789DD6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493812" y="5887208"/>
            <a:ext cx="2160000" cy="497718"/>
          </a:xfrm>
          <a:prstGeom prst="rect">
            <a:avLst/>
          </a:prstGeom>
        </p:spPr>
      </p:pic>
    </p:spTree>
    <p:extLst>
      <p:ext uri="{BB962C8B-B14F-4D97-AF65-F5344CB8AC3E}">
        <p14:creationId xmlns:p14="http://schemas.microsoft.com/office/powerpoint/2010/main" val="33322926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1">
          <a:blip r:embed="rId2" cstate="hq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39602F-A87B-A54C-0190-F328E3DB7F5F}"/>
              </a:ext>
            </a:extLst>
          </p:cNvPr>
          <p:cNvSpPr>
            <a:spLocks noGrp="1"/>
          </p:cNvSpPr>
          <p:nvPr>
            <p:ph type="title" hasCustomPrompt="1"/>
          </p:nvPr>
        </p:nvSpPr>
        <p:spPr/>
        <p:txBody>
          <a:bodyPr/>
          <a:lstStyle/>
          <a:p>
            <a:r>
              <a:rPr lang="en-US" dirty="0" err="1"/>
              <a:t>Título</a:t>
            </a:r>
            <a:r>
              <a:rPr lang="en-US" dirty="0"/>
              <a:t> </a:t>
            </a:r>
            <a:r>
              <a:rPr lang="en-US" dirty="0" err="1"/>
              <a:t>diapositiva</a:t>
            </a:r>
            <a:endParaRPr lang="en-CO" dirty="0"/>
          </a:p>
        </p:txBody>
      </p:sp>
      <p:sp>
        <p:nvSpPr>
          <p:cNvPr id="3" name="Content Placeholder 2">
            <a:extLst>
              <a:ext uri="{FF2B5EF4-FFF2-40B4-BE49-F238E27FC236}">
                <a16:creationId xmlns:a16="http://schemas.microsoft.com/office/drawing/2014/main" id="{66068CF7-AF95-C31B-50AF-78C418D9FE83}"/>
              </a:ext>
            </a:extLst>
          </p:cNvPr>
          <p:cNvSpPr>
            <a:spLocks noGrp="1"/>
          </p:cNvSpPr>
          <p:nvPr>
            <p:ph sz="half" idx="1"/>
          </p:nvPr>
        </p:nvSpPr>
        <p:spPr>
          <a:xfrm>
            <a:off x="838200" y="1825625"/>
            <a:ext cx="5181600" cy="3960813"/>
          </a:xfrm>
        </p:spPr>
        <p:txBody>
          <a:bodyPr>
            <a:normAutofit/>
          </a:bodyPr>
          <a:lstStyle>
            <a:lvl1pPr>
              <a:defRPr sz="2000"/>
            </a:lvl1pPr>
            <a:lvl2pPr>
              <a:defRPr sz="18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O" dirty="0"/>
          </a:p>
        </p:txBody>
      </p:sp>
      <p:sp>
        <p:nvSpPr>
          <p:cNvPr id="4" name="Content Placeholder 3">
            <a:extLst>
              <a:ext uri="{FF2B5EF4-FFF2-40B4-BE49-F238E27FC236}">
                <a16:creationId xmlns:a16="http://schemas.microsoft.com/office/drawing/2014/main" id="{E4BC424D-D45B-84E0-F4AD-8C58B5B7C3F6}"/>
              </a:ext>
            </a:extLst>
          </p:cNvPr>
          <p:cNvSpPr>
            <a:spLocks noGrp="1"/>
          </p:cNvSpPr>
          <p:nvPr>
            <p:ph sz="half" idx="2"/>
          </p:nvPr>
        </p:nvSpPr>
        <p:spPr>
          <a:xfrm>
            <a:off x="6172200" y="1825625"/>
            <a:ext cx="5181600" cy="3960813"/>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O"/>
          </a:p>
        </p:txBody>
      </p:sp>
      <p:sp>
        <p:nvSpPr>
          <p:cNvPr id="5" name="Date Placeholder 4">
            <a:extLst>
              <a:ext uri="{FF2B5EF4-FFF2-40B4-BE49-F238E27FC236}">
                <a16:creationId xmlns:a16="http://schemas.microsoft.com/office/drawing/2014/main" id="{D868D7BB-91FE-7A82-2FF3-7D28A596AFFE}"/>
              </a:ext>
            </a:extLst>
          </p:cNvPr>
          <p:cNvSpPr>
            <a:spLocks noGrp="1"/>
          </p:cNvSpPr>
          <p:nvPr>
            <p:ph type="dt" sz="half" idx="10"/>
          </p:nvPr>
        </p:nvSpPr>
        <p:spPr/>
        <p:txBody>
          <a:bodyPr/>
          <a:lstStyle/>
          <a:p>
            <a:fld id="{3EDCF50D-4CD3-C241-B327-EBF77B0176DC}" type="datetimeFigureOut">
              <a:rPr lang="en-CO" smtClean="0"/>
              <a:t>10/09/2025</a:t>
            </a:fld>
            <a:endParaRPr lang="en-CO"/>
          </a:p>
        </p:txBody>
      </p:sp>
      <p:sp>
        <p:nvSpPr>
          <p:cNvPr id="6" name="Footer Placeholder 5">
            <a:extLst>
              <a:ext uri="{FF2B5EF4-FFF2-40B4-BE49-F238E27FC236}">
                <a16:creationId xmlns:a16="http://schemas.microsoft.com/office/drawing/2014/main" id="{B131AB3A-342C-3853-4969-6DE0DC7C69C3}"/>
              </a:ext>
            </a:extLst>
          </p:cNvPr>
          <p:cNvSpPr>
            <a:spLocks noGrp="1"/>
          </p:cNvSpPr>
          <p:nvPr>
            <p:ph type="ftr" sz="quarter" idx="11"/>
          </p:nvPr>
        </p:nvSpPr>
        <p:spPr/>
        <p:txBody>
          <a:bodyPr/>
          <a:lstStyle/>
          <a:p>
            <a:endParaRPr lang="en-CO"/>
          </a:p>
        </p:txBody>
      </p:sp>
      <p:sp>
        <p:nvSpPr>
          <p:cNvPr id="7" name="Slide Number Placeholder 6">
            <a:extLst>
              <a:ext uri="{FF2B5EF4-FFF2-40B4-BE49-F238E27FC236}">
                <a16:creationId xmlns:a16="http://schemas.microsoft.com/office/drawing/2014/main" id="{C35FCD62-59C6-F018-2580-07300CB85F8B}"/>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29841518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ADEC00-4542-E6E4-67ED-FF02BD07492B}"/>
              </a:ext>
            </a:extLst>
          </p:cNvPr>
          <p:cNvSpPr>
            <a:spLocks noGrp="1"/>
          </p:cNvSpPr>
          <p:nvPr>
            <p:ph type="title" hasCustomPrompt="1"/>
          </p:nvPr>
        </p:nvSpPr>
        <p:spPr>
          <a:xfrm>
            <a:off x="839788" y="668337"/>
            <a:ext cx="10515600" cy="510524"/>
          </a:xfrm>
        </p:spPr>
        <p:txBody>
          <a:bodyPr anchor="ctr"/>
          <a:lstStyle/>
          <a:p>
            <a:r>
              <a:rPr lang="en-US" dirty="0" err="1"/>
              <a:t>Título</a:t>
            </a:r>
            <a:r>
              <a:rPr lang="en-US" dirty="0"/>
              <a:t> </a:t>
            </a:r>
            <a:r>
              <a:rPr lang="en-US" dirty="0" err="1"/>
              <a:t>diapositiva</a:t>
            </a:r>
            <a:endParaRPr lang="en-CO" dirty="0"/>
          </a:p>
        </p:txBody>
      </p:sp>
      <p:sp>
        <p:nvSpPr>
          <p:cNvPr id="3" name="Text Placeholder 2">
            <a:extLst>
              <a:ext uri="{FF2B5EF4-FFF2-40B4-BE49-F238E27FC236}">
                <a16:creationId xmlns:a16="http://schemas.microsoft.com/office/drawing/2014/main" id="{218A26A2-0DF2-9403-584C-D9ACA5BBB277}"/>
              </a:ext>
            </a:extLst>
          </p:cNvPr>
          <p:cNvSpPr>
            <a:spLocks noGrp="1"/>
          </p:cNvSpPr>
          <p:nvPr>
            <p:ph type="body" idx="1" hasCustomPrompt="1"/>
          </p:nvPr>
        </p:nvSpPr>
        <p:spPr>
          <a:xfrm>
            <a:off x="839788" y="1681163"/>
            <a:ext cx="5157787" cy="823912"/>
          </a:xfrm>
        </p:spPr>
        <p:txBody>
          <a:bodyPr anchor="b"/>
          <a:lstStyle>
            <a:lvl1pPr marL="0" indent="0">
              <a:buNone/>
              <a:defRPr sz="2600" b="1">
                <a:solidFill>
                  <a:srgbClr val="328AA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err="1"/>
              <a:t>Subítulo</a:t>
            </a:r>
            <a:endParaRPr lang="en-US" dirty="0"/>
          </a:p>
        </p:txBody>
      </p:sp>
      <p:sp>
        <p:nvSpPr>
          <p:cNvPr id="4" name="Content Placeholder 3">
            <a:extLst>
              <a:ext uri="{FF2B5EF4-FFF2-40B4-BE49-F238E27FC236}">
                <a16:creationId xmlns:a16="http://schemas.microsoft.com/office/drawing/2014/main" id="{424D7366-F8DD-5C72-0CBC-60C3A4464EC8}"/>
              </a:ext>
            </a:extLst>
          </p:cNvPr>
          <p:cNvSpPr>
            <a:spLocks noGrp="1"/>
          </p:cNvSpPr>
          <p:nvPr>
            <p:ph sz="half" idx="2"/>
          </p:nvPr>
        </p:nvSpPr>
        <p:spPr>
          <a:xfrm>
            <a:off x="839788" y="2519363"/>
            <a:ext cx="5157787" cy="3267075"/>
          </a:xfrm>
        </p:spPr>
        <p:txBody>
          <a:bodyPr>
            <a:normAutofit/>
          </a:bodyPr>
          <a:lstStyle>
            <a:lvl1pPr>
              <a:defRPr sz="2000"/>
            </a:lvl1pPr>
            <a:lvl2pPr>
              <a:defRPr sz="18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O" dirty="0"/>
          </a:p>
        </p:txBody>
      </p:sp>
      <p:sp>
        <p:nvSpPr>
          <p:cNvPr id="5" name="Text Placeholder 4">
            <a:extLst>
              <a:ext uri="{FF2B5EF4-FFF2-40B4-BE49-F238E27FC236}">
                <a16:creationId xmlns:a16="http://schemas.microsoft.com/office/drawing/2014/main" id="{FAAAE30C-D2A0-1738-7241-C8F877878C03}"/>
              </a:ext>
            </a:extLst>
          </p:cNvPr>
          <p:cNvSpPr>
            <a:spLocks noGrp="1"/>
          </p:cNvSpPr>
          <p:nvPr>
            <p:ph type="body" sz="quarter" idx="3" hasCustomPrompt="1"/>
          </p:nvPr>
        </p:nvSpPr>
        <p:spPr>
          <a:xfrm>
            <a:off x="6172200" y="1681163"/>
            <a:ext cx="5183188" cy="823912"/>
          </a:xfrm>
        </p:spPr>
        <p:txBody>
          <a:bodyPr anchor="b">
            <a:normAutofit/>
          </a:bodyPr>
          <a:lstStyle>
            <a:lvl1pPr marL="0" indent="0">
              <a:buNone/>
              <a:defRPr sz="2600" b="1">
                <a:solidFill>
                  <a:srgbClr val="328AA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err="1"/>
              <a:t>Subtítulo</a:t>
            </a:r>
            <a:endParaRPr lang="en-US" dirty="0"/>
          </a:p>
        </p:txBody>
      </p:sp>
      <p:sp>
        <p:nvSpPr>
          <p:cNvPr id="6" name="Content Placeholder 5">
            <a:extLst>
              <a:ext uri="{FF2B5EF4-FFF2-40B4-BE49-F238E27FC236}">
                <a16:creationId xmlns:a16="http://schemas.microsoft.com/office/drawing/2014/main" id="{C2AD89B6-1B48-3897-F106-A05C561C3450}"/>
              </a:ext>
            </a:extLst>
          </p:cNvPr>
          <p:cNvSpPr>
            <a:spLocks noGrp="1"/>
          </p:cNvSpPr>
          <p:nvPr>
            <p:ph sz="quarter" idx="4"/>
          </p:nvPr>
        </p:nvSpPr>
        <p:spPr>
          <a:xfrm>
            <a:off x="6172200" y="2519363"/>
            <a:ext cx="5183188" cy="3267075"/>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O"/>
          </a:p>
        </p:txBody>
      </p:sp>
      <p:sp>
        <p:nvSpPr>
          <p:cNvPr id="7" name="Date Placeholder 6">
            <a:extLst>
              <a:ext uri="{FF2B5EF4-FFF2-40B4-BE49-F238E27FC236}">
                <a16:creationId xmlns:a16="http://schemas.microsoft.com/office/drawing/2014/main" id="{DBA5FE28-0172-18B7-57B7-7C7476CD53DA}"/>
              </a:ext>
            </a:extLst>
          </p:cNvPr>
          <p:cNvSpPr>
            <a:spLocks noGrp="1"/>
          </p:cNvSpPr>
          <p:nvPr>
            <p:ph type="dt" sz="half" idx="10"/>
          </p:nvPr>
        </p:nvSpPr>
        <p:spPr/>
        <p:txBody>
          <a:bodyPr/>
          <a:lstStyle/>
          <a:p>
            <a:fld id="{3EDCF50D-4CD3-C241-B327-EBF77B0176DC}" type="datetimeFigureOut">
              <a:rPr lang="en-CO" smtClean="0"/>
              <a:t>10/09/2025</a:t>
            </a:fld>
            <a:endParaRPr lang="en-CO"/>
          </a:p>
        </p:txBody>
      </p:sp>
      <p:sp>
        <p:nvSpPr>
          <p:cNvPr id="8" name="Footer Placeholder 7">
            <a:extLst>
              <a:ext uri="{FF2B5EF4-FFF2-40B4-BE49-F238E27FC236}">
                <a16:creationId xmlns:a16="http://schemas.microsoft.com/office/drawing/2014/main" id="{170899A4-C0C7-4E64-C945-157D98B622D6}"/>
              </a:ext>
            </a:extLst>
          </p:cNvPr>
          <p:cNvSpPr>
            <a:spLocks noGrp="1"/>
          </p:cNvSpPr>
          <p:nvPr>
            <p:ph type="ftr" sz="quarter" idx="11"/>
          </p:nvPr>
        </p:nvSpPr>
        <p:spPr/>
        <p:txBody>
          <a:bodyPr/>
          <a:lstStyle/>
          <a:p>
            <a:endParaRPr lang="en-CO"/>
          </a:p>
        </p:txBody>
      </p:sp>
      <p:sp>
        <p:nvSpPr>
          <p:cNvPr id="9" name="Slide Number Placeholder 8">
            <a:extLst>
              <a:ext uri="{FF2B5EF4-FFF2-40B4-BE49-F238E27FC236}">
                <a16:creationId xmlns:a16="http://schemas.microsoft.com/office/drawing/2014/main" id="{E4D1B72D-D000-45E9-F55E-FB547D7F1FF1}"/>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16017069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1">
          <a:blip r:embed="rId2" cstate="hq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9B52D0-8972-03AE-37CD-73F26C68C6B3}"/>
              </a:ext>
            </a:extLst>
          </p:cNvPr>
          <p:cNvSpPr>
            <a:spLocks noGrp="1"/>
          </p:cNvSpPr>
          <p:nvPr>
            <p:ph type="title" hasCustomPrompt="1"/>
          </p:nvPr>
        </p:nvSpPr>
        <p:spPr/>
        <p:txBody>
          <a:bodyPr/>
          <a:lstStyle/>
          <a:p>
            <a:r>
              <a:rPr lang="en-US" dirty="0" err="1"/>
              <a:t>Título</a:t>
            </a:r>
            <a:r>
              <a:rPr lang="en-US" dirty="0"/>
              <a:t> </a:t>
            </a:r>
            <a:r>
              <a:rPr lang="en-US" dirty="0" err="1"/>
              <a:t>diapositiva</a:t>
            </a:r>
            <a:endParaRPr lang="en-CO" dirty="0"/>
          </a:p>
        </p:txBody>
      </p:sp>
      <p:sp>
        <p:nvSpPr>
          <p:cNvPr id="3" name="Date Placeholder 2">
            <a:extLst>
              <a:ext uri="{FF2B5EF4-FFF2-40B4-BE49-F238E27FC236}">
                <a16:creationId xmlns:a16="http://schemas.microsoft.com/office/drawing/2014/main" id="{04D3363A-F4AE-5DF5-C8A2-D4B0350821B8}"/>
              </a:ext>
            </a:extLst>
          </p:cNvPr>
          <p:cNvSpPr>
            <a:spLocks noGrp="1"/>
          </p:cNvSpPr>
          <p:nvPr>
            <p:ph type="dt" sz="half" idx="10"/>
          </p:nvPr>
        </p:nvSpPr>
        <p:spPr/>
        <p:txBody>
          <a:bodyPr/>
          <a:lstStyle/>
          <a:p>
            <a:fld id="{3EDCF50D-4CD3-C241-B327-EBF77B0176DC}" type="datetimeFigureOut">
              <a:rPr lang="en-CO" smtClean="0"/>
              <a:t>10/09/2025</a:t>
            </a:fld>
            <a:endParaRPr lang="en-CO"/>
          </a:p>
        </p:txBody>
      </p:sp>
      <p:sp>
        <p:nvSpPr>
          <p:cNvPr id="4" name="Footer Placeholder 3">
            <a:extLst>
              <a:ext uri="{FF2B5EF4-FFF2-40B4-BE49-F238E27FC236}">
                <a16:creationId xmlns:a16="http://schemas.microsoft.com/office/drawing/2014/main" id="{1F74FE41-74BF-9B22-FFB8-D212CF992D77}"/>
              </a:ext>
            </a:extLst>
          </p:cNvPr>
          <p:cNvSpPr>
            <a:spLocks noGrp="1"/>
          </p:cNvSpPr>
          <p:nvPr>
            <p:ph type="ftr" sz="quarter" idx="11"/>
          </p:nvPr>
        </p:nvSpPr>
        <p:spPr/>
        <p:txBody>
          <a:bodyPr/>
          <a:lstStyle/>
          <a:p>
            <a:endParaRPr lang="en-CO"/>
          </a:p>
        </p:txBody>
      </p:sp>
      <p:sp>
        <p:nvSpPr>
          <p:cNvPr id="5" name="Slide Number Placeholder 4">
            <a:extLst>
              <a:ext uri="{FF2B5EF4-FFF2-40B4-BE49-F238E27FC236}">
                <a16:creationId xmlns:a16="http://schemas.microsoft.com/office/drawing/2014/main" id="{45E549BF-0EC7-0E44-350A-621AEC7BF2F9}"/>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18101634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ED205B0-8E1F-56F0-03F9-4ECA1ACC7163}"/>
              </a:ext>
            </a:extLst>
          </p:cNvPr>
          <p:cNvSpPr>
            <a:spLocks noGrp="1"/>
          </p:cNvSpPr>
          <p:nvPr>
            <p:ph type="dt" sz="half" idx="10"/>
          </p:nvPr>
        </p:nvSpPr>
        <p:spPr/>
        <p:txBody>
          <a:bodyPr/>
          <a:lstStyle/>
          <a:p>
            <a:fld id="{3EDCF50D-4CD3-C241-B327-EBF77B0176DC}" type="datetimeFigureOut">
              <a:rPr lang="en-CO" smtClean="0"/>
              <a:t>10/09/2025</a:t>
            </a:fld>
            <a:endParaRPr lang="en-CO"/>
          </a:p>
        </p:txBody>
      </p:sp>
      <p:sp>
        <p:nvSpPr>
          <p:cNvPr id="3" name="Footer Placeholder 2">
            <a:extLst>
              <a:ext uri="{FF2B5EF4-FFF2-40B4-BE49-F238E27FC236}">
                <a16:creationId xmlns:a16="http://schemas.microsoft.com/office/drawing/2014/main" id="{EBE942CD-2CAC-0F4F-F1D9-0931EDED1629}"/>
              </a:ext>
            </a:extLst>
          </p:cNvPr>
          <p:cNvSpPr>
            <a:spLocks noGrp="1"/>
          </p:cNvSpPr>
          <p:nvPr>
            <p:ph type="ftr" sz="quarter" idx="11"/>
          </p:nvPr>
        </p:nvSpPr>
        <p:spPr/>
        <p:txBody>
          <a:bodyPr/>
          <a:lstStyle/>
          <a:p>
            <a:endParaRPr lang="en-CO"/>
          </a:p>
        </p:txBody>
      </p:sp>
      <p:sp>
        <p:nvSpPr>
          <p:cNvPr id="4" name="Slide Number Placeholder 3">
            <a:extLst>
              <a:ext uri="{FF2B5EF4-FFF2-40B4-BE49-F238E27FC236}">
                <a16:creationId xmlns:a16="http://schemas.microsoft.com/office/drawing/2014/main" id="{84A7A6D4-B81F-6A50-FABE-DFAAD3410523}"/>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2395861917"/>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ED205B0-8E1F-56F0-03F9-4ECA1ACC7163}"/>
              </a:ext>
            </a:extLst>
          </p:cNvPr>
          <p:cNvSpPr>
            <a:spLocks noGrp="1"/>
          </p:cNvSpPr>
          <p:nvPr>
            <p:ph type="dt" sz="half" idx="10"/>
          </p:nvPr>
        </p:nvSpPr>
        <p:spPr/>
        <p:txBody>
          <a:bodyPr/>
          <a:lstStyle/>
          <a:p>
            <a:fld id="{3EDCF50D-4CD3-C241-B327-EBF77B0176DC}" type="datetimeFigureOut">
              <a:rPr lang="en-CO" smtClean="0"/>
              <a:t>10/09/2025</a:t>
            </a:fld>
            <a:endParaRPr lang="en-CO"/>
          </a:p>
        </p:txBody>
      </p:sp>
      <p:sp>
        <p:nvSpPr>
          <p:cNvPr id="3" name="Footer Placeholder 2">
            <a:extLst>
              <a:ext uri="{FF2B5EF4-FFF2-40B4-BE49-F238E27FC236}">
                <a16:creationId xmlns:a16="http://schemas.microsoft.com/office/drawing/2014/main" id="{EBE942CD-2CAC-0F4F-F1D9-0931EDED1629}"/>
              </a:ext>
            </a:extLst>
          </p:cNvPr>
          <p:cNvSpPr>
            <a:spLocks noGrp="1"/>
          </p:cNvSpPr>
          <p:nvPr>
            <p:ph type="ftr" sz="quarter" idx="11"/>
          </p:nvPr>
        </p:nvSpPr>
        <p:spPr/>
        <p:txBody>
          <a:bodyPr/>
          <a:lstStyle/>
          <a:p>
            <a:endParaRPr lang="en-CO"/>
          </a:p>
        </p:txBody>
      </p:sp>
      <p:sp>
        <p:nvSpPr>
          <p:cNvPr id="4" name="Slide Number Placeholder 3">
            <a:extLst>
              <a:ext uri="{FF2B5EF4-FFF2-40B4-BE49-F238E27FC236}">
                <a16:creationId xmlns:a16="http://schemas.microsoft.com/office/drawing/2014/main" id="{84A7A6D4-B81F-6A50-FABE-DFAAD3410523}"/>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2739111538"/>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331CD72A-EC0F-4368-5813-9F7A2EC2C359}"/>
              </a:ext>
            </a:extLst>
          </p:cNvPr>
          <p:cNvSpPr/>
          <p:nvPr userDrawn="1"/>
        </p:nvSpPr>
        <p:spPr>
          <a:xfrm rot="10800000">
            <a:off x="6377384" y="0"/>
            <a:ext cx="5848350" cy="6356350"/>
          </a:xfrm>
          <a:prstGeom prst="round1Rect">
            <a:avLst>
              <a:gd name="adj" fmla="val 19984"/>
            </a:avLst>
          </a:prstGeom>
          <a:solidFill>
            <a:srgbClr val="328AA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CO"/>
          </a:p>
        </p:txBody>
      </p:sp>
      <p:sp>
        <p:nvSpPr>
          <p:cNvPr id="2" name="Title 1">
            <a:extLst>
              <a:ext uri="{FF2B5EF4-FFF2-40B4-BE49-F238E27FC236}">
                <a16:creationId xmlns:a16="http://schemas.microsoft.com/office/drawing/2014/main" id="{546D414D-617A-F96E-2162-F65798893864}"/>
              </a:ext>
            </a:extLst>
          </p:cNvPr>
          <p:cNvSpPr>
            <a:spLocks noGrp="1"/>
          </p:cNvSpPr>
          <p:nvPr>
            <p:ph type="title" hasCustomPrompt="1"/>
          </p:nvPr>
        </p:nvSpPr>
        <p:spPr>
          <a:xfrm>
            <a:off x="839788" y="590296"/>
            <a:ext cx="4989512" cy="538417"/>
          </a:xfrm>
        </p:spPr>
        <p:txBody>
          <a:bodyPr anchor="b"/>
          <a:lstStyle>
            <a:lvl1pPr>
              <a:defRPr sz="3200"/>
            </a:lvl1pPr>
          </a:lstStyle>
          <a:p>
            <a:r>
              <a:rPr lang="en-US" dirty="0" err="1"/>
              <a:t>Título</a:t>
            </a:r>
            <a:r>
              <a:rPr lang="en-US" dirty="0"/>
              <a:t> </a:t>
            </a:r>
            <a:r>
              <a:rPr lang="en-US" dirty="0" err="1"/>
              <a:t>diapositiva</a:t>
            </a:r>
            <a:endParaRPr lang="en-CO" dirty="0"/>
          </a:p>
        </p:txBody>
      </p:sp>
      <p:sp>
        <p:nvSpPr>
          <p:cNvPr id="4" name="Text Placeholder 3">
            <a:extLst>
              <a:ext uri="{FF2B5EF4-FFF2-40B4-BE49-F238E27FC236}">
                <a16:creationId xmlns:a16="http://schemas.microsoft.com/office/drawing/2014/main" id="{8B4D597A-3D60-9E8A-09F5-05E8816481F4}"/>
              </a:ext>
            </a:extLst>
          </p:cNvPr>
          <p:cNvSpPr>
            <a:spLocks noGrp="1"/>
          </p:cNvSpPr>
          <p:nvPr>
            <p:ph type="body" sz="half" idx="2" hasCustomPrompt="1"/>
          </p:nvPr>
        </p:nvSpPr>
        <p:spPr>
          <a:xfrm>
            <a:off x="839788" y="1843088"/>
            <a:ext cx="4989512" cy="3900487"/>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err="1"/>
              <a:t>Contenido</a:t>
            </a:r>
            <a:endParaRPr lang="en-US" dirty="0"/>
          </a:p>
        </p:txBody>
      </p:sp>
      <p:sp>
        <p:nvSpPr>
          <p:cNvPr id="5" name="Date Placeholder 4">
            <a:extLst>
              <a:ext uri="{FF2B5EF4-FFF2-40B4-BE49-F238E27FC236}">
                <a16:creationId xmlns:a16="http://schemas.microsoft.com/office/drawing/2014/main" id="{74467128-D74A-8D3F-9664-C9C69710A9AE}"/>
              </a:ext>
            </a:extLst>
          </p:cNvPr>
          <p:cNvSpPr>
            <a:spLocks noGrp="1"/>
          </p:cNvSpPr>
          <p:nvPr>
            <p:ph type="dt" sz="half" idx="10"/>
          </p:nvPr>
        </p:nvSpPr>
        <p:spPr/>
        <p:txBody>
          <a:bodyPr/>
          <a:lstStyle/>
          <a:p>
            <a:fld id="{3EDCF50D-4CD3-C241-B327-EBF77B0176DC}" type="datetimeFigureOut">
              <a:rPr lang="en-CO" smtClean="0"/>
              <a:t>10/09/2025</a:t>
            </a:fld>
            <a:endParaRPr lang="en-CO"/>
          </a:p>
        </p:txBody>
      </p:sp>
      <p:sp>
        <p:nvSpPr>
          <p:cNvPr id="6" name="Footer Placeholder 5">
            <a:extLst>
              <a:ext uri="{FF2B5EF4-FFF2-40B4-BE49-F238E27FC236}">
                <a16:creationId xmlns:a16="http://schemas.microsoft.com/office/drawing/2014/main" id="{D697787F-AE3F-B47D-EC5E-30E6C11F5DC1}"/>
              </a:ext>
            </a:extLst>
          </p:cNvPr>
          <p:cNvSpPr>
            <a:spLocks noGrp="1"/>
          </p:cNvSpPr>
          <p:nvPr>
            <p:ph type="ftr" sz="quarter" idx="11"/>
          </p:nvPr>
        </p:nvSpPr>
        <p:spPr/>
        <p:txBody>
          <a:bodyPr/>
          <a:lstStyle/>
          <a:p>
            <a:endParaRPr lang="en-CO"/>
          </a:p>
        </p:txBody>
      </p:sp>
      <p:sp>
        <p:nvSpPr>
          <p:cNvPr id="7" name="Slide Number Placeholder 6">
            <a:extLst>
              <a:ext uri="{FF2B5EF4-FFF2-40B4-BE49-F238E27FC236}">
                <a16:creationId xmlns:a16="http://schemas.microsoft.com/office/drawing/2014/main" id="{0F1332AF-AFF1-F943-FEF6-52E85F302054}"/>
              </a:ext>
            </a:extLst>
          </p:cNvPr>
          <p:cNvSpPr>
            <a:spLocks noGrp="1"/>
          </p:cNvSpPr>
          <p:nvPr>
            <p:ph type="sldNum" sz="quarter" idx="12"/>
          </p:nvPr>
        </p:nvSpPr>
        <p:spPr/>
        <p:txBody>
          <a:bodyPr/>
          <a:lstStyle/>
          <a:p>
            <a:fld id="{60081C85-8CFE-5842-BD33-E1BC10B9E80D}" type="slidenum">
              <a:rPr lang="en-CO" smtClean="0"/>
              <a:t>‹Nº›</a:t>
            </a:fld>
            <a:endParaRPr lang="en-CO"/>
          </a:p>
        </p:txBody>
      </p:sp>
      <p:sp>
        <p:nvSpPr>
          <p:cNvPr id="3" name="Content Placeholder 2">
            <a:extLst>
              <a:ext uri="{FF2B5EF4-FFF2-40B4-BE49-F238E27FC236}">
                <a16:creationId xmlns:a16="http://schemas.microsoft.com/office/drawing/2014/main" id="{D99E66B9-41BB-22CF-F3A2-C4FB47F2D262}"/>
              </a:ext>
            </a:extLst>
          </p:cNvPr>
          <p:cNvSpPr>
            <a:spLocks noGrp="1"/>
          </p:cNvSpPr>
          <p:nvPr>
            <p:ph idx="1"/>
          </p:nvPr>
        </p:nvSpPr>
        <p:spPr>
          <a:xfrm>
            <a:off x="7101319" y="785814"/>
            <a:ext cx="4500563" cy="4957761"/>
          </a:xfrm>
        </p:spPr>
        <p:txBody>
          <a:bodyPr>
            <a:normAutofit/>
          </a:bodyPr>
          <a:lstStyle>
            <a:lvl1pPr>
              <a:defRPr sz="28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O" dirty="0"/>
          </a:p>
        </p:txBody>
      </p:sp>
      <p:pic>
        <p:nvPicPr>
          <p:cNvPr id="9" name="Picture 8" descr="A black and white sign&#10;&#10;Description automatically generated">
            <a:extLst>
              <a:ext uri="{FF2B5EF4-FFF2-40B4-BE49-F238E27FC236}">
                <a16:creationId xmlns:a16="http://schemas.microsoft.com/office/drawing/2014/main" id="{A786B5E7-174C-ABDA-D19A-B966DE243FF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66712" y="6088267"/>
            <a:ext cx="2160000" cy="467619"/>
          </a:xfrm>
          <a:prstGeom prst="rect">
            <a:avLst/>
          </a:prstGeom>
        </p:spPr>
      </p:pic>
    </p:spTree>
    <p:extLst>
      <p:ext uri="{BB962C8B-B14F-4D97-AF65-F5344CB8AC3E}">
        <p14:creationId xmlns:p14="http://schemas.microsoft.com/office/powerpoint/2010/main" val="39579207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AE9E6E2-2754-ECF9-5ECE-7BB832E0539D}"/>
              </a:ext>
            </a:extLst>
          </p:cNvPr>
          <p:cNvSpPr>
            <a:spLocks noGrp="1"/>
          </p:cNvSpPr>
          <p:nvPr>
            <p:ph type="title"/>
          </p:nvPr>
        </p:nvSpPr>
        <p:spPr>
          <a:xfrm>
            <a:off x="809624" y="640250"/>
            <a:ext cx="10515600" cy="510524"/>
          </a:xfrm>
          <a:prstGeom prst="rect">
            <a:avLst/>
          </a:prstGeom>
          <a:noFill/>
        </p:spPr>
        <p:txBody>
          <a:bodyPr wrap="square" lIns="91440" tIns="45720" rIns="91440" bIns="45720" anchor="t">
            <a:spAutoFit/>
          </a:bodyPr>
          <a:lstStyle/>
          <a:p>
            <a:pPr marL="0" lvl="0"/>
            <a:r>
              <a:rPr lang="en-US" dirty="0" err="1"/>
              <a:t>Título</a:t>
            </a:r>
            <a:r>
              <a:rPr lang="en-US" dirty="0"/>
              <a:t> </a:t>
            </a:r>
            <a:r>
              <a:rPr lang="en-US" dirty="0" err="1"/>
              <a:t>diapositiva</a:t>
            </a:r>
            <a:endParaRPr lang="en-CO" dirty="0"/>
          </a:p>
        </p:txBody>
      </p:sp>
      <p:sp>
        <p:nvSpPr>
          <p:cNvPr id="3" name="Text Placeholder 2">
            <a:extLst>
              <a:ext uri="{FF2B5EF4-FFF2-40B4-BE49-F238E27FC236}">
                <a16:creationId xmlns:a16="http://schemas.microsoft.com/office/drawing/2014/main" id="{977A9DF4-5C4C-243F-6B80-AE581295FA5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O"/>
          </a:p>
        </p:txBody>
      </p:sp>
      <p:sp>
        <p:nvSpPr>
          <p:cNvPr id="4" name="Date Placeholder 3">
            <a:extLst>
              <a:ext uri="{FF2B5EF4-FFF2-40B4-BE49-F238E27FC236}">
                <a16:creationId xmlns:a16="http://schemas.microsoft.com/office/drawing/2014/main" id="{80765645-EDED-9EC3-0818-8039C327998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EDCF50D-4CD3-C241-B327-EBF77B0176DC}" type="datetimeFigureOut">
              <a:rPr lang="en-CO" smtClean="0"/>
              <a:t>10/09/2025</a:t>
            </a:fld>
            <a:endParaRPr lang="en-CO"/>
          </a:p>
        </p:txBody>
      </p:sp>
      <p:sp>
        <p:nvSpPr>
          <p:cNvPr id="5" name="Footer Placeholder 4">
            <a:extLst>
              <a:ext uri="{FF2B5EF4-FFF2-40B4-BE49-F238E27FC236}">
                <a16:creationId xmlns:a16="http://schemas.microsoft.com/office/drawing/2014/main" id="{E62CF9C1-3582-B554-DC74-DCECD34D18D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CO"/>
          </a:p>
        </p:txBody>
      </p:sp>
      <p:sp>
        <p:nvSpPr>
          <p:cNvPr id="6" name="Slide Number Placeholder 5">
            <a:extLst>
              <a:ext uri="{FF2B5EF4-FFF2-40B4-BE49-F238E27FC236}">
                <a16:creationId xmlns:a16="http://schemas.microsoft.com/office/drawing/2014/main" id="{55A17EE5-0F81-3F93-F398-3B4C25A9BBA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0081C85-8CFE-5842-BD33-E1BC10B9E80D}" type="slidenum">
              <a:rPr lang="en-CO" smtClean="0"/>
              <a:t>‹Nº›</a:t>
            </a:fld>
            <a:endParaRPr lang="en-CO"/>
          </a:p>
        </p:txBody>
      </p:sp>
      <p:pic>
        <p:nvPicPr>
          <p:cNvPr id="7" name="Picture 6" descr="A black and white sign&#10;&#10;Description automatically generated">
            <a:extLst>
              <a:ext uri="{FF2B5EF4-FFF2-40B4-BE49-F238E27FC236}">
                <a16:creationId xmlns:a16="http://schemas.microsoft.com/office/drawing/2014/main" id="{A98939A1-3B2A-525D-5E97-9EE8B4EFCC94}"/>
              </a:ext>
            </a:extLst>
          </p:cNvPr>
          <p:cNvPicPr>
            <a:picLocks noChangeAspect="1"/>
          </p:cNvPicPr>
          <p:nvPr userDrawn="1"/>
        </p:nvPicPr>
        <p:blipFill>
          <a:blip r:embed="rId15" cstate="screen">
            <a:extLst>
              <a:ext uri="{28A0092B-C50C-407E-A947-70E740481C1C}">
                <a14:useLocalDpi xmlns:a14="http://schemas.microsoft.com/office/drawing/2010/main"/>
              </a:ext>
            </a:extLst>
          </a:blip>
          <a:stretch>
            <a:fillRect/>
          </a:stretch>
        </p:blipFill>
        <p:spPr>
          <a:xfrm>
            <a:off x="9577523" y="6088267"/>
            <a:ext cx="2160000" cy="467619"/>
          </a:xfrm>
          <a:prstGeom prst="rect">
            <a:avLst/>
          </a:prstGeom>
        </p:spPr>
      </p:pic>
    </p:spTree>
    <p:extLst>
      <p:ext uri="{BB962C8B-B14F-4D97-AF65-F5344CB8AC3E}">
        <p14:creationId xmlns:p14="http://schemas.microsoft.com/office/powerpoint/2010/main" val="27554280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3" r:id="rId8"/>
    <p:sldLayoutId id="2147483656" r:id="rId9"/>
    <p:sldLayoutId id="2147483664" r:id="rId10"/>
    <p:sldLayoutId id="2147483657" r:id="rId11"/>
    <p:sldLayoutId id="2147483658" r:id="rId12"/>
  </p:sldLayoutIdLst>
  <p:txStyles>
    <p:titleStyle>
      <a:lvl1pPr algn="l" defTabSz="914400" rtl="0" eaLnBrk="1" latinLnBrk="0" hangingPunct="1">
        <a:lnSpc>
          <a:spcPct val="90000"/>
        </a:lnSpc>
        <a:spcBef>
          <a:spcPct val="0"/>
        </a:spcBef>
        <a:buNone/>
        <a:defRPr lang="en-CO" sz="3000" b="1" kern="1200">
          <a:solidFill>
            <a:srgbClr val="38A9CA"/>
          </a:solidFill>
          <a:latin typeface="Aptos" panose="020B0004020202020204" pitchFamily="34" charset="0"/>
          <a:ea typeface="+mn-ea"/>
          <a:cs typeface="Arial"/>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BDF8003-D141-7483-8D4D-AEC7DCE0B7B4}"/>
              </a:ext>
            </a:extLst>
          </p:cNvPr>
          <p:cNvSpPr>
            <a:spLocks noGrp="1"/>
          </p:cNvSpPr>
          <p:nvPr>
            <p:ph type="ctrTitle"/>
          </p:nvPr>
        </p:nvSpPr>
        <p:spPr>
          <a:xfrm>
            <a:off x="1231783" y="1907526"/>
            <a:ext cx="7723531" cy="2843825"/>
          </a:xfrm>
        </p:spPr>
        <p:txBody>
          <a:bodyPr/>
          <a:lstStyle/>
          <a:p>
            <a:r>
              <a:rPr lang="es-CO" sz="4800" b="1" dirty="0">
                <a:solidFill>
                  <a:schemeClr val="lt1"/>
                </a:solidFill>
                <a:latin typeface="Oswald"/>
                <a:ea typeface="Oswald"/>
                <a:cs typeface="Oswald"/>
                <a:sym typeface="Oswald"/>
              </a:rPr>
              <a:t>SOCIALIZACIÓN HALLAZGOS ENTORNO CUIDADOR LABORAL</a:t>
            </a:r>
            <a:br>
              <a:rPr lang="es-CO" sz="4800" b="1" dirty="0">
                <a:solidFill>
                  <a:schemeClr val="lt1"/>
                </a:solidFill>
                <a:latin typeface="Oswald"/>
                <a:ea typeface="Oswald"/>
                <a:cs typeface="Oswald"/>
                <a:sym typeface="Oswald"/>
              </a:rPr>
            </a:br>
            <a:endParaRPr lang="en-CO" dirty="0"/>
          </a:p>
        </p:txBody>
      </p:sp>
      <p:sp>
        <p:nvSpPr>
          <p:cNvPr id="5" name="Subtitle 4">
            <a:extLst>
              <a:ext uri="{FF2B5EF4-FFF2-40B4-BE49-F238E27FC236}">
                <a16:creationId xmlns:a16="http://schemas.microsoft.com/office/drawing/2014/main" id="{E2AF1B0E-3F0C-1296-056E-C57353387C87}"/>
              </a:ext>
            </a:extLst>
          </p:cNvPr>
          <p:cNvSpPr>
            <a:spLocks noGrp="1"/>
          </p:cNvSpPr>
          <p:nvPr>
            <p:ph type="subTitle" idx="1"/>
          </p:nvPr>
        </p:nvSpPr>
        <p:spPr>
          <a:xfrm>
            <a:off x="1231782" y="4164625"/>
            <a:ext cx="7723531" cy="677354"/>
          </a:xfrm>
        </p:spPr>
        <p:txBody>
          <a:bodyPr/>
          <a:lstStyle/>
          <a:p>
            <a:r>
              <a:rPr lang="es-CO" dirty="0"/>
              <a:t>PERÍODO DEL 01 DE JUNIO AL 31 DE JULIO 2025</a:t>
            </a:r>
          </a:p>
          <a:p>
            <a:endParaRPr lang="es-CO" dirty="0"/>
          </a:p>
          <a:p>
            <a:r>
              <a:rPr lang="es-CO" dirty="0"/>
              <a:t>9 DE OCTUBRE 2025</a:t>
            </a:r>
            <a:endParaRPr lang="en-CO" dirty="0"/>
          </a:p>
        </p:txBody>
      </p:sp>
    </p:spTree>
    <p:extLst>
      <p:ext uri="{BB962C8B-B14F-4D97-AF65-F5344CB8AC3E}">
        <p14:creationId xmlns:p14="http://schemas.microsoft.com/office/powerpoint/2010/main" val="5978152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4C21D7-5EC3-3845-A8E8-21F7943A3FC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C4F4ED6-F811-892D-5F00-87C089AD95A2}"/>
              </a:ext>
            </a:extLst>
          </p:cNvPr>
          <p:cNvSpPr>
            <a:spLocks noGrp="1"/>
          </p:cNvSpPr>
          <p:nvPr>
            <p:ph type="title"/>
          </p:nvPr>
        </p:nvSpPr>
        <p:spPr>
          <a:xfrm>
            <a:off x="838200" y="181984"/>
            <a:ext cx="10515600" cy="878702"/>
          </a:xfrm>
        </p:spPr>
        <p:txBody>
          <a:bodyPr/>
          <a:lstStyle/>
          <a:p>
            <a:pPr algn="ctr"/>
            <a:r>
              <a:rPr lang="es-CO" sz="2800" dirty="0"/>
              <a:t>MUESTREO – SEGUIMIENTO RETROSPECTIVO – SUBRED SUR OCCIDENTE</a:t>
            </a:r>
            <a:endParaRPr lang="en-CO" sz="2800" dirty="0"/>
          </a:p>
        </p:txBody>
      </p:sp>
      <p:graphicFrame>
        <p:nvGraphicFramePr>
          <p:cNvPr id="3" name="Tabla 2">
            <a:extLst>
              <a:ext uri="{FF2B5EF4-FFF2-40B4-BE49-F238E27FC236}">
                <a16:creationId xmlns:a16="http://schemas.microsoft.com/office/drawing/2014/main" id="{8ADEA199-2516-8225-AE83-E8D9C9881D16}"/>
              </a:ext>
            </a:extLst>
          </p:cNvPr>
          <p:cNvGraphicFramePr>
            <a:graphicFrameLocks noGrp="1"/>
          </p:cNvGraphicFramePr>
          <p:nvPr/>
        </p:nvGraphicFramePr>
        <p:xfrm>
          <a:off x="838200" y="1017123"/>
          <a:ext cx="10877550" cy="5013456"/>
        </p:xfrm>
        <a:graphic>
          <a:graphicData uri="http://schemas.openxmlformats.org/drawingml/2006/table">
            <a:tbl>
              <a:tblPr>
                <a:tableStyleId>{5C22544A-7EE6-4342-B048-85BDC9FD1C3A}</a:tableStyleId>
              </a:tblPr>
              <a:tblGrid>
                <a:gridCol w="4948451">
                  <a:extLst>
                    <a:ext uri="{9D8B030D-6E8A-4147-A177-3AD203B41FA5}">
                      <a16:colId xmlns:a16="http://schemas.microsoft.com/office/drawing/2014/main" val="1495175725"/>
                    </a:ext>
                  </a:extLst>
                </a:gridCol>
                <a:gridCol w="2033516">
                  <a:extLst>
                    <a:ext uri="{9D8B030D-6E8A-4147-A177-3AD203B41FA5}">
                      <a16:colId xmlns:a16="http://schemas.microsoft.com/office/drawing/2014/main" val="512890025"/>
                    </a:ext>
                  </a:extLst>
                </a:gridCol>
                <a:gridCol w="1433015">
                  <a:extLst>
                    <a:ext uri="{9D8B030D-6E8A-4147-A177-3AD203B41FA5}">
                      <a16:colId xmlns:a16="http://schemas.microsoft.com/office/drawing/2014/main" val="386740380"/>
                    </a:ext>
                  </a:extLst>
                </a:gridCol>
                <a:gridCol w="1337481">
                  <a:extLst>
                    <a:ext uri="{9D8B030D-6E8A-4147-A177-3AD203B41FA5}">
                      <a16:colId xmlns:a16="http://schemas.microsoft.com/office/drawing/2014/main" val="4217910989"/>
                    </a:ext>
                  </a:extLst>
                </a:gridCol>
                <a:gridCol w="1125087">
                  <a:extLst>
                    <a:ext uri="{9D8B030D-6E8A-4147-A177-3AD203B41FA5}">
                      <a16:colId xmlns:a16="http://schemas.microsoft.com/office/drawing/2014/main" val="2338170644"/>
                    </a:ext>
                  </a:extLst>
                </a:gridCol>
              </a:tblGrid>
              <a:tr h="66419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1050" b="1" kern="1200" dirty="0">
                          <a:solidFill>
                            <a:schemeClr val="bg1"/>
                          </a:solidFill>
                          <a:latin typeface="Arial" panose="020B0604020202020204" pitchFamily="34" charset="0"/>
                          <a:ea typeface="+mn-ea"/>
                          <a:cs typeface="Arial" panose="020B0604020202020204" pitchFamily="34" charset="0"/>
                        </a:rPr>
                        <a:t>PRODUCTO</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ES" sz="1050" b="1" kern="1200" dirty="0">
                          <a:solidFill>
                            <a:schemeClr val="bg1"/>
                          </a:solidFill>
                          <a:latin typeface="Arial" panose="020B0604020202020204" pitchFamily="34" charset="0"/>
                          <a:ea typeface="+mn-ea"/>
                          <a:cs typeface="Arial" panose="020B0604020202020204" pitchFamily="34" charset="0"/>
                        </a:rPr>
                        <a:t>Meta Ejecutada Informe Gestión 01 de junio al 31 de julio 2025 </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1050" b="1" kern="1200" dirty="0">
                          <a:solidFill>
                            <a:schemeClr val="bg1"/>
                          </a:solidFill>
                          <a:latin typeface="Arial" panose="020B0604020202020204" pitchFamily="34" charset="0"/>
                          <a:ea typeface="+mn-ea"/>
                          <a:cs typeface="Arial" panose="020B0604020202020204" pitchFamily="34" charset="0"/>
                        </a:rPr>
                        <a:t>TOTAL MUESTRA</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ES" sz="1050" b="1" kern="1200" dirty="0">
                          <a:solidFill>
                            <a:schemeClr val="bg1"/>
                          </a:solidFill>
                          <a:latin typeface="Aptos" panose="020B0004020202020204" pitchFamily="34" charset="0"/>
                          <a:ea typeface="+mn-ea"/>
                          <a:cs typeface="+mn-cs"/>
                        </a:rPr>
                        <a:t>META AFECTADA POR LA GLOSA</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1050" b="1" kern="1200" dirty="0">
                          <a:solidFill>
                            <a:schemeClr val="bg1"/>
                          </a:solidFill>
                          <a:latin typeface="Aptos" panose="020B0004020202020204" pitchFamily="34" charset="0"/>
                          <a:ea typeface="+mn-ea"/>
                          <a:cs typeface="+mn-cs"/>
                        </a:rPr>
                        <a:t>PERIODO</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solidFill>
                  </a:tcPr>
                </a:tc>
                <a:extLst>
                  <a:ext uri="{0D108BD9-81ED-4DB2-BD59-A6C34878D82A}">
                    <a16:rowId xmlns:a16="http://schemas.microsoft.com/office/drawing/2014/main" val="3855536360"/>
                  </a:ext>
                </a:extLst>
              </a:tr>
              <a:tr h="488678">
                <a:tc>
                  <a:txBody>
                    <a:bodyPr/>
                    <a:lstStyle/>
                    <a:p>
                      <a:pPr marL="0" lvl="0" algn="just" defTabSz="914400" rtl="0" eaLnBrk="1" fontAlgn="ctr" latinLnBrk="0" hangingPunct="1"/>
                      <a:r>
                        <a:rPr lang="es-ES" sz="1000" kern="1200" dirty="0">
                          <a:solidFill>
                            <a:schemeClr val="dk1"/>
                          </a:solidFill>
                          <a:latin typeface="Arial" panose="020B0604020202020204" pitchFamily="34" charset="0"/>
                          <a:ea typeface="+mn-ea"/>
                          <a:cs typeface="Arial" panose="020B0604020202020204" pitchFamily="34" charset="0"/>
                        </a:rPr>
                        <a:t>25 -Caracterización de las condiciones de salud y trabajo para la concertación de planes en UTI con trabajadores informales. </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592</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234</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050" b="0" i="0" u="none" strike="noStrike" dirty="0">
                          <a:solidFill>
                            <a:schemeClr val="tx1"/>
                          </a:solidFill>
                          <a:effectLst/>
                          <a:latin typeface="Arial" panose="020B0604020202020204" pitchFamily="34" charset="0"/>
                        </a:rPr>
                        <a:t>0</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s-CO" sz="1050" b="0" i="0" u="none" strike="noStrike" baseline="0" dirty="0">
                          <a:solidFill>
                            <a:schemeClr val="tx1"/>
                          </a:solidFill>
                          <a:effectLst/>
                          <a:latin typeface="Arial" panose="020B0604020202020204" pitchFamily="34" charset="0"/>
                        </a:rPr>
                        <a:t>NA</a:t>
                      </a:r>
                      <a:endParaRPr lang="es-CO" sz="1050" b="0" i="0" u="none" strike="noStrike" dirty="0">
                        <a:solidFill>
                          <a:schemeClr val="tx1"/>
                        </a:solidFill>
                        <a:effectLst/>
                        <a:latin typeface="Arial" panose="020B0604020202020204" pitchFamily="34" charset="0"/>
                      </a:endParaRP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661538947"/>
                  </a:ext>
                </a:extLst>
              </a:tr>
              <a:tr h="696036">
                <a:tc>
                  <a:txBody>
                    <a:bodyPr/>
                    <a:lstStyle/>
                    <a:p>
                      <a:pPr marL="0" lvl="0" algn="just" defTabSz="914400" rtl="0" eaLnBrk="1" fontAlgn="ctr" latinLnBrk="0" hangingPunct="1"/>
                      <a:r>
                        <a:rPr lang="es-ES" sz="1000" kern="1200" dirty="0">
                          <a:solidFill>
                            <a:schemeClr val="dk1"/>
                          </a:solidFill>
                          <a:latin typeface="Arial" panose="020B0604020202020204" pitchFamily="34" charset="0"/>
                          <a:ea typeface="+mn-ea"/>
                          <a:cs typeface="Arial" panose="020B0604020202020204" pitchFamily="34" charset="0"/>
                        </a:rPr>
                        <a:t>26 - Asesorías de promoción del cuidado de la salud, gestión del riesgo la UTI y monitoreo del proceso con trabajadores de la economía informal en UTI de mediano impacto </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1.077</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284</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050" b="0" i="0" u="none" strike="noStrike" dirty="0">
                          <a:solidFill>
                            <a:schemeClr val="tx1"/>
                          </a:solidFill>
                          <a:effectLst/>
                          <a:latin typeface="Arial" panose="020B0604020202020204" pitchFamily="34" charset="0"/>
                        </a:rPr>
                        <a:t>0</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CO" sz="105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NA</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17562211"/>
                  </a:ext>
                </a:extLst>
              </a:tr>
              <a:tr h="354842">
                <a:tc>
                  <a:txBody>
                    <a:bodyPr/>
                    <a:lstStyle/>
                    <a:p>
                      <a:pPr marL="0" lvl="0" algn="just" defTabSz="914400" rtl="0" eaLnBrk="1" fontAlgn="ctr" latinLnBrk="0" hangingPunct="1"/>
                      <a:r>
                        <a:rPr lang="es-ES" sz="1000" kern="1200" dirty="0">
                          <a:solidFill>
                            <a:schemeClr val="dk1"/>
                          </a:solidFill>
                          <a:latin typeface="Arial" panose="020B0604020202020204" pitchFamily="34" charset="0"/>
                          <a:ea typeface="+mn-ea"/>
                          <a:cs typeface="Arial" panose="020B0604020202020204" pitchFamily="34" charset="0"/>
                        </a:rPr>
                        <a:t>27 - Asesorías de promoción del cuidado de la salud con trabajadores de la economía informal en UTI</a:t>
                      </a:r>
                    </a:p>
                    <a:p>
                      <a:pPr marL="0" lvl="0" algn="just" defTabSz="914400" rtl="0" eaLnBrk="1" fontAlgn="ctr" latinLnBrk="0" hangingPunct="1"/>
                      <a:endParaRPr lang="es-ES" sz="1000" kern="1200" dirty="0">
                        <a:solidFill>
                          <a:schemeClr val="dk1"/>
                        </a:solidFill>
                        <a:latin typeface="Arial" panose="020B0604020202020204" pitchFamily="34" charset="0"/>
                        <a:ea typeface="+mn-ea"/>
                        <a:cs typeface="Arial" panose="020B0604020202020204" pitchFamily="34" charset="0"/>
                      </a:endParaRP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540</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226</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050" b="0" i="0" u="none" strike="noStrike" dirty="0">
                          <a:solidFill>
                            <a:schemeClr val="tx1"/>
                          </a:solidFill>
                          <a:effectLst/>
                          <a:latin typeface="Arial" panose="020B0604020202020204" pitchFamily="34" charset="0"/>
                        </a:rPr>
                        <a:t>0</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CO" sz="105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NA</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569447774"/>
                  </a:ext>
                </a:extLst>
              </a:tr>
              <a:tr h="491102">
                <a:tc>
                  <a:txBody>
                    <a:bodyPr/>
                    <a:lstStyle/>
                    <a:p>
                      <a:pPr marL="0" lvl="0" algn="just" defTabSz="914400" rtl="0" eaLnBrk="1" fontAlgn="ctr" latinLnBrk="0" hangingPunct="1"/>
                      <a:r>
                        <a:rPr lang="es-ES" sz="1000" kern="1200" dirty="0">
                          <a:solidFill>
                            <a:schemeClr val="dk1"/>
                          </a:solidFill>
                          <a:latin typeface="Arial" panose="020B0604020202020204" pitchFamily="34" charset="0"/>
                          <a:ea typeface="+mn-ea"/>
                          <a:cs typeface="Arial" panose="020B0604020202020204" pitchFamily="34" charset="0"/>
                        </a:rPr>
                        <a:t>28 - Asesorías de promoción del cuidado de la salud, gestión del riesgo de la UTI y monitoreo del proceso con trabajadores de la economía informal en UTI de alto impacto</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326</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178</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050" b="0" i="0" u="none" strike="noStrike" dirty="0">
                          <a:solidFill>
                            <a:schemeClr val="tx1"/>
                          </a:solidFill>
                          <a:effectLst/>
                          <a:latin typeface="Arial" panose="020B0604020202020204" pitchFamily="34" charset="0"/>
                        </a:rPr>
                        <a:t>0</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CO" sz="105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NA</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5291732"/>
                  </a:ext>
                </a:extLst>
              </a:tr>
              <a:tr h="559558">
                <a:tc>
                  <a:txBody>
                    <a:bodyPr/>
                    <a:lstStyle/>
                    <a:p>
                      <a:pPr marL="0" lvl="0" algn="just" defTabSz="914400" rtl="0" eaLnBrk="1" fontAlgn="ctr" latinLnBrk="0" hangingPunct="1"/>
                      <a:r>
                        <a:rPr lang="es-ES" sz="1000" kern="1200" dirty="0">
                          <a:solidFill>
                            <a:schemeClr val="dk1"/>
                          </a:solidFill>
                          <a:latin typeface="Arial" panose="020B0604020202020204" pitchFamily="34" charset="0"/>
                          <a:ea typeface="+mn-ea"/>
                          <a:cs typeface="Arial" panose="020B0604020202020204" pitchFamily="34" charset="0"/>
                        </a:rPr>
                        <a:t>36 - Caracterización del perfil del riesgo en niños, niñas y adolescentes trabajadores en zonas de concentración comercial referenciadas a nivel intersectorial o por otros espacios y procesos</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337</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181</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050" b="0" i="0" u="none" strike="noStrike" dirty="0">
                          <a:solidFill>
                            <a:schemeClr val="tx1"/>
                          </a:solidFill>
                          <a:effectLst/>
                          <a:latin typeface="Arial" panose="020B0604020202020204" pitchFamily="34" charset="0"/>
                        </a:rPr>
                        <a:t>0</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CO" sz="105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NA</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614604928"/>
                  </a:ext>
                </a:extLst>
              </a:tr>
              <a:tr h="736979">
                <a:tc>
                  <a:txBody>
                    <a:bodyPr/>
                    <a:lstStyle/>
                    <a:p>
                      <a:pPr marL="0" lvl="0" algn="just" defTabSz="914400" rtl="0" eaLnBrk="1" fontAlgn="ctr" latinLnBrk="0" hangingPunct="1"/>
                      <a:r>
                        <a:rPr lang="es-ES" sz="1000" kern="1200" dirty="0">
                          <a:solidFill>
                            <a:schemeClr val="dk1"/>
                          </a:solidFill>
                          <a:latin typeface="Arial" panose="020B0604020202020204" pitchFamily="34" charset="0"/>
                          <a:ea typeface="+mn-ea"/>
                          <a:cs typeface="Arial" panose="020B0604020202020204" pitchFamily="34" charset="0"/>
                        </a:rPr>
                        <a:t>37 - Asesoría para la desvinculación del trabajo infantil</a:t>
                      </a:r>
                      <a:br>
                        <a:rPr lang="es-ES" sz="1000" kern="1200" dirty="0">
                          <a:solidFill>
                            <a:schemeClr val="dk1"/>
                          </a:solidFill>
                          <a:latin typeface="Arial" panose="020B0604020202020204" pitchFamily="34" charset="0"/>
                          <a:ea typeface="+mn-ea"/>
                          <a:cs typeface="Arial" panose="020B0604020202020204" pitchFamily="34" charset="0"/>
                        </a:rPr>
                      </a:br>
                      <a:r>
                        <a:rPr lang="es-ES" sz="1000" kern="1200" dirty="0">
                          <a:solidFill>
                            <a:schemeClr val="dk1"/>
                          </a:solidFill>
                          <a:latin typeface="Arial" panose="020B0604020202020204" pitchFamily="34" charset="0"/>
                          <a:ea typeface="+mn-ea"/>
                          <a:cs typeface="Arial" panose="020B0604020202020204" pitchFamily="34" charset="0"/>
                        </a:rPr>
                        <a:t>Asesoría para el cuidado y la protección de la salud</a:t>
                      </a:r>
                      <a:br>
                        <a:rPr lang="es-ES" sz="1000" kern="1200" dirty="0">
                          <a:solidFill>
                            <a:schemeClr val="dk1"/>
                          </a:solidFill>
                          <a:latin typeface="Arial" panose="020B0604020202020204" pitchFamily="34" charset="0"/>
                          <a:ea typeface="+mn-ea"/>
                          <a:cs typeface="Arial" panose="020B0604020202020204" pitchFamily="34" charset="0"/>
                        </a:rPr>
                      </a:br>
                      <a:r>
                        <a:rPr lang="es-ES" sz="1000" kern="1200" dirty="0">
                          <a:solidFill>
                            <a:schemeClr val="dk1"/>
                          </a:solidFill>
                          <a:latin typeface="Arial" panose="020B0604020202020204" pitchFamily="34" charset="0"/>
                          <a:ea typeface="+mn-ea"/>
                          <a:cs typeface="Arial" panose="020B0604020202020204" pitchFamily="34" charset="0"/>
                        </a:rPr>
                        <a:t>Monitoreo de la desvinculación</a:t>
                      </a:r>
                      <a:br>
                        <a:rPr lang="es-ES" sz="1000" kern="1200" dirty="0">
                          <a:solidFill>
                            <a:schemeClr val="dk1"/>
                          </a:solidFill>
                          <a:latin typeface="Arial" panose="020B0604020202020204" pitchFamily="34" charset="0"/>
                          <a:ea typeface="+mn-ea"/>
                          <a:cs typeface="Arial" panose="020B0604020202020204" pitchFamily="34" charset="0"/>
                        </a:rPr>
                      </a:br>
                      <a:r>
                        <a:rPr lang="es-ES" sz="1000" kern="1200" dirty="0">
                          <a:solidFill>
                            <a:schemeClr val="dk1"/>
                          </a:solidFill>
                          <a:latin typeface="Arial" panose="020B0604020202020204" pitchFamily="34" charset="0"/>
                          <a:ea typeface="+mn-ea"/>
                          <a:cs typeface="Arial" panose="020B0604020202020204" pitchFamily="34" charset="0"/>
                        </a:rPr>
                        <a:t>Monitoreo – seguimiento del efecto.</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2.113</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326</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050" b="0" i="0" u="none" strike="noStrike" dirty="0">
                          <a:solidFill>
                            <a:schemeClr val="tx1"/>
                          </a:solidFill>
                          <a:effectLst/>
                          <a:latin typeface="Arial" panose="020B0604020202020204" pitchFamily="34" charset="0"/>
                        </a:rPr>
                        <a:t>0</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CO" sz="105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NA</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51098366"/>
                  </a:ext>
                </a:extLst>
              </a:tr>
              <a:tr h="912669">
                <a:tc>
                  <a:txBody>
                    <a:bodyPr/>
                    <a:lstStyle/>
                    <a:p>
                      <a:pPr marL="0" lvl="0" algn="just" defTabSz="914400" rtl="0" eaLnBrk="1" fontAlgn="ctr" latinLnBrk="0" hangingPunct="1"/>
                      <a:r>
                        <a:rPr lang="es-ES" sz="1000" kern="1200" dirty="0">
                          <a:solidFill>
                            <a:schemeClr val="dk1"/>
                          </a:solidFill>
                          <a:latin typeface="Arial" panose="020B0604020202020204" pitchFamily="34" charset="0"/>
                          <a:ea typeface="+mn-ea"/>
                          <a:cs typeface="Arial" panose="020B0604020202020204" pitchFamily="34" charset="0"/>
                        </a:rPr>
                        <a:t>32 - </a:t>
                      </a:r>
                      <a:r>
                        <a:rPr lang="es-MX" sz="1000" kern="1200" dirty="0">
                          <a:solidFill>
                            <a:schemeClr val="dk1"/>
                          </a:solidFill>
                          <a:latin typeface="Arial" panose="020B0604020202020204" pitchFamily="34" charset="0"/>
                          <a:ea typeface="+mn-ea"/>
                          <a:cs typeface="Arial" panose="020B0604020202020204" pitchFamily="34" charset="0"/>
                        </a:rPr>
                        <a:t>Promoción del cuidado con personas vinculadas a las actividades sexuales pagadas (</a:t>
                      </a:r>
                      <a:r>
                        <a:rPr lang="es-CO" sz="1000" kern="1200" dirty="0">
                          <a:solidFill>
                            <a:schemeClr val="dk1"/>
                          </a:solidFill>
                          <a:latin typeface="Arial" panose="020B0604020202020204" pitchFamily="34" charset="0"/>
                          <a:ea typeface="+mn-ea"/>
                          <a:cs typeface="Arial" panose="020B0604020202020204" pitchFamily="34" charset="0"/>
                        </a:rPr>
                        <a:t>actividad aplicación de pruebas para VIH, Sífilis y Hepatitis B)</a:t>
                      </a:r>
                      <a:endParaRPr lang="es-ES" sz="1000" kern="1200" dirty="0">
                        <a:solidFill>
                          <a:schemeClr val="dk1"/>
                        </a:solidFill>
                        <a:latin typeface="Arial" panose="020B0604020202020204" pitchFamily="34" charset="0"/>
                        <a:ea typeface="+mn-ea"/>
                        <a:cs typeface="Arial" panose="020B0604020202020204" pitchFamily="34" charset="0"/>
                      </a:endParaRP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260</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156</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050" b="0" i="0" u="none" strike="noStrike" dirty="0">
                          <a:solidFill>
                            <a:srgbClr val="000000"/>
                          </a:solidFill>
                          <a:effectLst/>
                          <a:latin typeface="Arial" panose="020B0604020202020204" pitchFamily="34" charset="0"/>
                        </a:rPr>
                        <a:t>0</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CO" sz="105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NA</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27737926"/>
                  </a:ext>
                </a:extLst>
              </a:tr>
            </a:tbl>
          </a:graphicData>
        </a:graphic>
      </p:graphicFrame>
    </p:spTree>
    <p:extLst>
      <p:ext uri="{BB962C8B-B14F-4D97-AF65-F5344CB8AC3E}">
        <p14:creationId xmlns:p14="http://schemas.microsoft.com/office/powerpoint/2010/main" val="18380490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257333-4A44-0764-6087-6B795EF26BE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CA1E829-524F-A688-267D-704B4B85895E}"/>
              </a:ext>
            </a:extLst>
          </p:cNvPr>
          <p:cNvSpPr>
            <a:spLocks noGrp="1"/>
          </p:cNvSpPr>
          <p:nvPr>
            <p:ph type="title"/>
          </p:nvPr>
        </p:nvSpPr>
        <p:spPr>
          <a:xfrm>
            <a:off x="793582" y="375676"/>
            <a:ext cx="10515600" cy="510461"/>
          </a:xfrm>
        </p:spPr>
        <p:txBody>
          <a:bodyPr/>
          <a:lstStyle/>
          <a:p>
            <a:pPr algn="ctr"/>
            <a:r>
              <a:rPr lang="es-CO" dirty="0"/>
              <a:t>HALLAZGOS SEGUIMIENTO RETROSPECTIVO</a:t>
            </a:r>
            <a:endParaRPr lang="en-CO" dirty="0"/>
          </a:p>
        </p:txBody>
      </p:sp>
      <p:graphicFrame>
        <p:nvGraphicFramePr>
          <p:cNvPr id="4" name="Tabla 3">
            <a:extLst>
              <a:ext uri="{FF2B5EF4-FFF2-40B4-BE49-F238E27FC236}">
                <a16:creationId xmlns:a16="http://schemas.microsoft.com/office/drawing/2014/main" id="{4E55674C-EDEA-889C-B986-F6BB3D660E06}"/>
              </a:ext>
            </a:extLst>
          </p:cNvPr>
          <p:cNvGraphicFramePr>
            <a:graphicFrameLocks noGrp="1"/>
          </p:cNvGraphicFramePr>
          <p:nvPr/>
        </p:nvGraphicFramePr>
        <p:xfrm>
          <a:off x="682388" y="1472989"/>
          <a:ext cx="10626794" cy="3481147"/>
        </p:xfrm>
        <a:graphic>
          <a:graphicData uri="http://schemas.openxmlformats.org/drawingml/2006/table">
            <a:tbl>
              <a:tblPr>
                <a:tableStyleId>{5C22544A-7EE6-4342-B048-85BDC9FD1C3A}</a:tableStyleId>
              </a:tblPr>
              <a:tblGrid>
                <a:gridCol w="1018075">
                  <a:extLst>
                    <a:ext uri="{9D8B030D-6E8A-4147-A177-3AD203B41FA5}">
                      <a16:colId xmlns:a16="http://schemas.microsoft.com/office/drawing/2014/main" val="3941602364"/>
                    </a:ext>
                  </a:extLst>
                </a:gridCol>
                <a:gridCol w="1860884">
                  <a:extLst>
                    <a:ext uri="{9D8B030D-6E8A-4147-A177-3AD203B41FA5}">
                      <a16:colId xmlns:a16="http://schemas.microsoft.com/office/drawing/2014/main" val="2342656436"/>
                    </a:ext>
                  </a:extLst>
                </a:gridCol>
                <a:gridCol w="5113421">
                  <a:extLst>
                    <a:ext uri="{9D8B030D-6E8A-4147-A177-3AD203B41FA5}">
                      <a16:colId xmlns:a16="http://schemas.microsoft.com/office/drawing/2014/main" val="454376433"/>
                    </a:ext>
                  </a:extLst>
                </a:gridCol>
                <a:gridCol w="1010653">
                  <a:extLst>
                    <a:ext uri="{9D8B030D-6E8A-4147-A177-3AD203B41FA5}">
                      <a16:colId xmlns:a16="http://schemas.microsoft.com/office/drawing/2014/main" val="4272230418"/>
                    </a:ext>
                  </a:extLst>
                </a:gridCol>
                <a:gridCol w="1623761">
                  <a:extLst>
                    <a:ext uri="{9D8B030D-6E8A-4147-A177-3AD203B41FA5}">
                      <a16:colId xmlns:a16="http://schemas.microsoft.com/office/drawing/2014/main" val="3606189810"/>
                    </a:ext>
                  </a:extLst>
                </a:gridCol>
              </a:tblGrid>
              <a:tr h="507124">
                <a:tc>
                  <a:txBody>
                    <a:bodyPr/>
                    <a:lstStyle/>
                    <a:p>
                      <a:pPr algn="ctr" rtl="0" fontAlgn="ctr"/>
                      <a:r>
                        <a:rPr lang="es-CO" sz="1200" b="1" u="none" strike="noStrike" dirty="0">
                          <a:solidFill>
                            <a:schemeClr val="bg1"/>
                          </a:solidFill>
                          <a:effectLst/>
                          <a:latin typeface="Arial" panose="020B0604020202020204" pitchFamily="34" charset="0"/>
                          <a:cs typeface="Arial" panose="020B0604020202020204" pitchFamily="34" charset="0"/>
                        </a:rPr>
                        <a:t>Subred</a:t>
                      </a:r>
                      <a:endParaRPr lang="es-CO" sz="1200" b="1" i="0" u="none" strike="noStrike" dirty="0">
                        <a:solidFill>
                          <a:schemeClr val="bg1"/>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alpha val="99000"/>
                      </a:srgbClr>
                    </a:solidFill>
                  </a:tcPr>
                </a:tc>
                <a:tc>
                  <a:txBody>
                    <a:bodyPr/>
                    <a:lstStyle/>
                    <a:p>
                      <a:pPr algn="ctr" rtl="0" fontAlgn="ctr"/>
                      <a:r>
                        <a:rPr lang="es-CO" sz="1200" b="1" u="none" strike="noStrike" dirty="0">
                          <a:solidFill>
                            <a:schemeClr val="bg1"/>
                          </a:solidFill>
                          <a:effectLst/>
                          <a:latin typeface="Arial" panose="020B0604020202020204" pitchFamily="34" charset="0"/>
                          <a:cs typeface="Arial" panose="020B0604020202020204" pitchFamily="34" charset="0"/>
                        </a:rPr>
                        <a:t>Intervención y/o Producto</a:t>
                      </a:r>
                      <a:endParaRPr lang="es-CO" sz="1200" b="1" i="0" u="none" strike="noStrike" dirty="0">
                        <a:solidFill>
                          <a:schemeClr val="bg1"/>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alpha val="99000"/>
                      </a:srgbClr>
                    </a:solidFill>
                  </a:tcPr>
                </a:tc>
                <a:tc>
                  <a:txBody>
                    <a:bodyPr/>
                    <a:lstStyle/>
                    <a:p>
                      <a:pPr algn="ctr" rtl="0" fontAlgn="ctr"/>
                      <a:r>
                        <a:rPr lang="es-CO" sz="1200" b="1" u="none" strike="noStrike" dirty="0">
                          <a:solidFill>
                            <a:schemeClr val="bg1"/>
                          </a:solidFill>
                          <a:effectLst/>
                          <a:latin typeface="Arial" panose="020B0604020202020204" pitchFamily="34" charset="0"/>
                          <a:cs typeface="Arial" panose="020B0604020202020204" pitchFamily="34" charset="0"/>
                        </a:rPr>
                        <a:t>Hallazgos </a:t>
                      </a:r>
                      <a:endParaRPr lang="es-CO" sz="1200" b="1" i="0" u="none" strike="noStrike" dirty="0">
                        <a:solidFill>
                          <a:schemeClr val="bg1"/>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alpha val="99000"/>
                      </a:srgbClr>
                    </a:solidFill>
                  </a:tcPr>
                </a:tc>
                <a:tc>
                  <a:txBody>
                    <a:bodyPr/>
                    <a:lstStyle/>
                    <a:p>
                      <a:pPr algn="ctr" rtl="0" fontAlgn="ctr"/>
                      <a:r>
                        <a:rPr lang="es-CO" sz="1200" b="1" u="none" strike="noStrike" dirty="0">
                          <a:solidFill>
                            <a:schemeClr val="bg1"/>
                          </a:solidFill>
                          <a:effectLst/>
                          <a:latin typeface="Arial" panose="020B0604020202020204" pitchFamily="34" charset="0"/>
                          <a:cs typeface="Arial" panose="020B0604020202020204" pitchFamily="34" charset="0"/>
                        </a:rPr>
                        <a:t>Localidad </a:t>
                      </a:r>
                      <a:endParaRPr lang="es-CO" sz="1200" b="1" i="0" u="none" strike="noStrike" dirty="0">
                        <a:solidFill>
                          <a:schemeClr val="bg1"/>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alpha val="99000"/>
                      </a:srgbClr>
                    </a:solidFill>
                  </a:tcPr>
                </a:tc>
                <a:tc>
                  <a:txBody>
                    <a:bodyPr/>
                    <a:lstStyle/>
                    <a:p>
                      <a:pPr algn="ctr" rtl="0" fontAlgn="ctr"/>
                      <a:r>
                        <a:rPr lang="es-ES" sz="1200" b="1" u="none" strike="noStrike" dirty="0">
                          <a:solidFill>
                            <a:schemeClr val="bg1"/>
                          </a:solidFill>
                          <a:effectLst/>
                          <a:latin typeface="Arial" panose="020B0604020202020204" pitchFamily="34" charset="0"/>
                          <a:cs typeface="Arial" panose="020B0604020202020204" pitchFamily="34" charset="0"/>
                        </a:rPr>
                        <a:t>Glosa y/o Plan de mejora </a:t>
                      </a:r>
                      <a:endParaRPr lang="es-ES" sz="1200" b="1" i="0" u="none" strike="noStrike" dirty="0">
                        <a:solidFill>
                          <a:schemeClr val="bg1"/>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alpha val="99000"/>
                      </a:srgbClr>
                    </a:solidFill>
                  </a:tcPr>
                </a:tc>
                <a:extLst>
                  <a:ext uri="{0D108BD9-81ED-4DB2-BD59-A6C34878D82A}">
                    <a16:rowId xmlns:a16="http://schemas.microsoft.com/office/drawing/2014/main" val="1554137795"/>
                  </a:ext>
                </a:extLst>
              </a:tr>
              <a:tr h="1377720">
                <a:tc>
                  <a:txBody>
                    <a:bodyPr/>
                    <a:lstStyle/>
                    <a:p>
                      <a:pPr algn="ctr" rtl="0" fontAlgn="ctr"/>
                      <a:r>
                        <a:rPr lang="es-CO" sz="1200" b="0" i="0" u="none" strike="noStrike" dirty="0">
                          <a:solidFill>
                            <a:srgbClr val="000000"/>
                          </a:solidFill>
                          <a:effectLst/>
                          <a:latin typeface="Arial" panose="020B0604020202020204" pitchFamily="34" charset="0"/>
                          <a:cs typeface="Arial" panose="020B0604020202020204" pitchFamily="34" charset="0"/>
                        </a:rPr>
                        <a:t>SUR OCCIDENTE</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alpha val="99000"/>
                      </a:srgbClr>
                    </a:solidFill>
                  </a:tcPr>
                </a:tc>
                <a:tc>
                  <a:txBody>
                    <a:bodyPr/>
                    <a:lstStyle/>
                    <a:p>
                      <a:pPr algn="just" rtl="0" fontAlgn="ctr"/>
                      <a:r>
                        <a:rPr lang="es-ES" sz="1200" b="0" i="0" u="none" strike="noStrike" dirty="0">
                          <a:solidFill>
                            <a:srgbClr val="000000"/>
                          </a:solidFill>
                          <a:effectLst/>
                          <a:latin typeface="Arial" panose="020B0604020202020204" pitchFamily="34" charset="0"/>
                          <a:cs typeface="Arial" panose="020B0604020202020204" pitchFamily="34" charset="0"/>
                        </a:rPr>
                        <a:t>34 - </a:t>
                      </a:r>
                      <a:r>
                        <a:rPr lang="es-MX" sz="1200" b="0" i="0" u="none" strike="noStrike" dirty="0">
                          <a:solidFill>
                            <a:srgbClr val="000000"/>
                          </a:solidFill>
                          <a:effectLst/>
                          <a:latin typeface="Arial" panose="020B0604020202020204" pitchFamily="34" charset="0"/>
                          <a:cs typeface="Arial" panose="020B0604020202020204" pitchFamily="34" charset="0"/>
                        </a:rPr>
                        <a:t>Gestión en los niveles meso y micro de la salud pública del Entorno cuidador Laboral “Bienestar en nuestro entorno laboral”</a:t>
                      </a:r>
                      <a:endParaRPr lang="es-ES" sz="1200" b="0" i="0" u="none" strike="noStrike" dirty="0">
                        <a:solidFill>
                          <a:srgbClr val="000000"/>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alpha val="99000"/>
                      </a:srgbClr>
                    </a:solidFill>
                  </a:tcPr>
                </a:tc>
                <a:tc>
                  <a:txBody>
                    <a:bodyPr/>
                    <a:lstStyle/>
                    <a:p>
                      <a:pPr algn="just" rtl="0" fontAlgn="t"/>
                      <a:r>
                        <a:rPr lang="es-ES" sz="1200" b="0" i="0" u="none" strike="noStrike" dirty="0">
                          <a:solidFill>
                            <a:srgbClr val="000000"/>
                          </a:solidFill>
                          <a:effectLst/>
                          <a:latin typeface="Arial" panose="020B0604020202020204" pitchFamily="34" charset="0"/>
                          <a:cs typeface="Arial" panose="020B0604020202020204" pitchFamily="34" charset="0"/>
                        </a:rPr>
                        <a:t>Para el mes de junio 2025 </a:t>
                      </a:r>
                      <a:r>
                        <a:rPr lang="es-MX" sz="1200" b="0" i="0" u="none" strike="noStrike" dirty="0">
                          <a:solidFill>
                            <a:srgbClr val="000000"/>
                          </a:solidFill>
                          <a:effectLst/>
                          <a:latin typeface="Arial" panose="020B0604020202020204" pitchFamily="34" charset="0"/>
                          <a:cs typeface="Arial" panose="020B0604020202020204" pitchFamily="34" charset="0"/>
                        </a:rPr>
                        <a:t>se genera hallazgo POR BASE DE TALENTO HUMANO</a:t>
                      </a:r>
                      <a:r>
                        <a:rPr lang="es-MX" sz="1200" b="0" i="0" u="none" strike="noStrike" baseline="0" dirty="0">
                          <a:solidFill>
                            <a:srgbClr val="000000"/>
                          </a:solidFill>
                          <a:effectLst/>
                          <a:latin typeface="Arial" panose="020B0604020202020204" pitchFamily="34" charset="0"/>
                          <a:cs typeface="Arial" panose="020B0604020202020204" pitchFamily="34" charset="0"/>
                        </a:rPr>
                        <a:t> puesto que se evidenció que el reporte de las horas de dedicación y honorarios reconocidos para las colaboradoras Claudia Marcela Rodríguez Ossa y María Yamile Corredor Álvarez con perfil tecnólogas no corresponden a las horas operadas en el mes, ni a los honorarios reconocidos en la planilla del mes de junio 2025.</a:t>
                      </a:r>
                      <a:endParaRPr lang="es-ES" sz="1200" b="0" i="0" u="none" strike="noStrike" dirty="0">
                        <a:solidFill>
                          <a:srgbClr val="000000"/>
                        </a:solidFill>
                        <a:effectLst/>
                        <a:latin typeface="Arial" panose="020B0604020202020204" pitchFamily="34" charset="0"/>
                        <a:cs typeface="Arial" panose="020B0604020202020204" pitchFamily="34" charset="0"/>
                      </a:endParaRPr>
                    </a:p>
                  </a:txBody>
                  <a:tcPr marL="5710" marR="5710" marT="571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alpha val="99000"/>
                      </a:srgbClr>
                    </a:solidFill>
                  </a:tcPr>
                </a:tc>
                <a:tc>
                  <a:txBody>
                    <a:bodyPr/>
                    <a:lstStyle/>
                    <a:p>
                      <a:pPr algn="ctr" rtl="0" fontAlgn="ctr"/>
                      <a:r>
                        <a:rPr lang="es-CO" sz="1200" b="0" i="0" u="none" strike="noStrike" dirty="0">
                          <a:solidFill>
                            <a:srgbClr val="000000"/>
                          </a:solidFill>
                          <a:effectLst/>
                          <a:latin typeface="Arial" panose="020B0604020202020204" pitchFamily="34" charset="0"/>
                          <a:cs typeface="Arial" panose="020B0604020202020204" pitchFamily="34" charset="0"/>
                        </a:rPr>
                        <a:t>SUBRED</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alpha val="99000"/>
                      </a:srgb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s-CO" sz="1200" b="0" i="0" u="none" strike="noStrike" kern="1200" dirty="0">
                          <a:solidFill>
                            <a:srgbClr val="000000"/>
                          </a:solidFill>
                          <a:effectLst/>
                          <a:latin typeface="Arial" panose="020B0604020202020204" pitchFamily="34" charset="0"/>
                          <a:ea typeface="+mn-ea"/>
                          <a:cs typeface="Arial" panose="020B0604020202020204" pitchFamily="34" charset="0"/>
                        </a:rPr>
                        <a:t>G12 -</a:t>
                      </a:r>
                      <a:r>
                        <a:rPr lang="es-CO" sz="1200" b="0" i="0" u="none" strike="noStrike" kern="1200" baseline="0" dirty="0">
                          <a:solidFill>
                            <a:srgbClr val="000000"/>
                          </a:solidFill>
                          <a:effectLst/>
                          <a:latin typeface="Arial" panose="020B0604020202020204" pitchFamily="34" charset="0"/>
                          <a:ea typeface="+mn-ea"/>
                          <a:cs typeface="Arial" panose="020B0604020202020204" pitchFamily="34" charset="0"/>
                        </a:rPr>
                        <a:t> GLOSA POR BASE DE TALENTOHUMANO </a:t>
                      </a:r>
                      <a:endParaRPr lang="es-CO" sz="12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alpha val="99000"/>
                      </a:srgbClr>
                    </a:solidFill>
                  </a:tcPr>
                </a:tc>
                <a:extLst>
                  <a:ext uri="{0D108BD9-81ED-4DB2-BD59-A6C34878D82A}">
                    <a16:rowId xmlns:a16="http://schemas.microsoft.com/office/drawing/2014/main" val="294656611"/>
                  </a:ext>
                </a:extLst>
              </a:tr>
              <a:tr h="1596303">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s-CO" sz="1200" b="0" i="0" u="none" strike="noStrike" dirty="0">
                          <a:solidFill>
                            <a:srgbClr val="000000"/>
                          </a:solidFill>
                          <a:effectLst/>
                          <a:latin typeface="Arial" panose="020B0604020202020204" pitchFamily="34" charset="0"/>
                          <a:cs typeface="Arial" panose="020B0604020202020204" pitchFamily="34" charset="0"/>
                        </a:rPr>
                        <a:t>SUR OCCIDENTE</a:t>
                      </a:r>
                    </a:p>
                    <a:p>
                      <a:pPr algn="ctr" rtl="0" fontAlgn="ctr"/>
                      <a:endParaRPr lang="es-CO" sz="1200" b="0" i="0" u="none" strike="noStrike" dirty="0">
                        <a:solidFill>
                          <a:srgbClr val="000000"/>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algn="just" rtl="0" fontAlgn="ctr"/>
                      <a:r>
                        <a:rPr lang="es-ES" sz="1200" b="0" i="0" u="none" strike="noStrike" dirty="0">
                          <a:solidFill>
                            <a:srgbClr val="000000"/>
                          </a:solidFill>
                          <a:effectLst/>
                          <a:latin typeface="Arial" panose="020B0604020202020204" pitchFamily="34" charset="0"/>
                          <a:cs typeface="Arial" panose="020B0604020202020204" pitchFamily="34" charset="0"/>
                        </a:rPr>
                        <a:t>32 – Promoción del cuidado con personas vinculadas a las actividades sexuales pagadas </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marL="0" marR="0" indent="0" algn="just" defTabSz="914400" rtl="0" eaLnBrk="1" fontAlgn="t" latinLnBrk="0" hangingPunct="1">
                        <a:lnSpc>
                          <a:spcPct val="100000"/>
                        </a:lnSpc>
                        <a:spcBef>
                          <a:spcPts val="0"/>
                        </a:spcBef>
                        <a:spcAft>
                          <a:spcPts val="0"/>
                        </a:spcAft>
                        <a:buClrTx/>
                        <a:buSzTx/>
                        <a:buFontTx/>
                        <a:buNone/>
                        <a:tabLst/>
                        <a:defRPr/>
                      </a:pPr>
                      <a:r>
                        <a:rPr lang="es-ES" sz="1200" b="0" i="0" u="none" strike="noStrike" kern="1200" dirty="0">
                          <a:solidFill>
                            <a:srgbClr val="000000"/>
                          </a:solidFill>
                          <a:effectLst/>
                          <a:latin typeface="Arial" panose="020B0604020202020204" pitchFamily="34" charset="0"/>
                          <a:ea typeface="+mn-ea"/>
                          <a:cs typeface="Arial" panose="020B0604020202020204" pitchFamily="34" charset="0"/>
                        </a:rPr>
                        <a:t>Para el mes de julio 2025 se genera hallazgo POR INCUMPLIMIENTO AL ANEXO 6 puesto</a:t>
                      </a:r>
                      <a:r>
                        <a:rPr lang="es-ES" sz="1200" b="0" i="0" u="none" strike="noStrike" kern="1200" baseline="0" dirty="0">
                          <a:solidFill>
                            <a:srgbClr val="000000"/>
                          </a:solidFill>
                          <a:effectLst/>
                          <a:latin typeface="Arial" panose="020B0604020202020204" pitchFamily="34" charset="0"/>
                          <a:ea typeface="+mn-ea"/>
                          <a:cs typeface="Arial" panose="020B0604020202020204" pitchFamily="34" charset="0"/>
                        </a:rPr>
                        <a:t> que se evidenció en la actividad “asesorías orientadas al cuidado de la salud” que en 9 de las asesorías realizadas por el perfil de enfermería en los formatos SISCO no se contó con la aplicación del tamizaje para la detección temprana de diabetes mellitus – cuestionario </a:t>
                      </a:r>
                      <a:r>
                        <a:rPr lang="es-ES" sz="1200" b="0" i="0" u="none" strike="noStrike" kern="1200" baseline="0" dirty="0" err="1">
                          <a:solidFill>
                            <a:schemeClr val="tx1"/>
                          </a:solidFill>
                          <a:effectLst/>
                          <a:latin typeface="Arial" panose="020B0604020202020204" pitchFamily="34" charset="0"/>
                          <a:ea typeface="+mn-ea"/>
                          <a:cs typeface="Arial" panose="020B0604020202020204" pitchFamily="34" charset="0"/>
                        </a:rPr>
                        <a:t>Findrisc</a:t>
                      </a:r>
                      <a:r>
                        <a:rPr lang="es-ES" sz="1200" b="0" i="0" u="none" strike="noStrike" kern="1200" baseline="0" dirty="0">
                          <a:solidFill>
                            <a:srgbClr val="000000"/>
                          </a:solidFill>
                          <a:effectLst/>
                          <a:latin typeface="Arial" panose="020B0604020202020204" pitchFamily="34" charset="0"/>
                          <a:ea typeface="+mn-ea"/>
                          <a:cs typeface="Arial" panose="020B0604020202020204" pitchFamily="34" charset="0"/>
                        </a:rPr>
                        <a:t> en los trabajadores con edad mayor o igual a 18 años y no diagnosticados con diabetes como lo define el documento operativo del entorno cuidador laboral. </a:t>
                      </a:r>
                      <a:endParaRPr lang="es-ES" sz="12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5710" marR="5710" marT="571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algn="ctr" rtl="0" fontAlgn="ctr"/>
                      <a:r>
                        <a:rPr lang="es-CO" sz="1200" b="0" i="0" u="none" strike="noStrike" dirty="0">
                          <a:solidFill>
                            <a:srgbClr val="000000"/>
                          </a:solidFill>
                          <a:effectLst/>
                          <a:latin typeface="Arial" panose="020B0604020202020204" pitchFamily="34" charset="0"/>
                          <a:cs typeface="Arial" panose="020B0604020202020204" pitchFamily="34" charset="0"/>
                        </a:rPr>
                        <a:t>SUBRED</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s-CO" sz="1200" u="none" strike="noStrike" dirty="0">
                          <a:effectLst/>
                          <a:latin typeface="Arial" panose="020B0604020202020204" pitchFamily="34" charset="0"/>
                          <a:cs typeface="Arial" panose="020B0604020202020204" pitchFamily="34" charset="0"/>
                        </a:rPr>
                        <a:t>G3-GLOSA POR INCUMPLIMIENTO DE ANEXO 6</a:t>
                      </a:r>
                      <a:endParaRPr lang="es-CO" sz="1200" b="0" i="0" u="none" strike="noStrike" kern="1200" dirty="0">
                        <a:solidFill>
                          <a:schemeClr val="tx1"/>
                        </a:solidFill>
                        <a:effectLst/>
                        <a:latin typeface="Arial" panose="020B0604020202020204" pitchFamily="34" charset="0"/>
                        <a:ea typeface="+mn-ea"/>
                        <a:cs typeface="Arial" panose="020B0604020202020204" pitchFamily="34" charset="0"/>
                        <a:sym typeface="Arial"/>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extLst>
                  <a:ext uri="{0D108BD9-81ED-4DB2-BD59-A6C34878D82A}">
                    <a16:rowId xmlns:a16="http://schemas.microsoft.com/office/drawing/2014/main" val="1807760702"/>
                  </a:ext>
                </a:extLst>
              </a:tr>
            </a:tbl>
          </a:graphicData>
        </a:graphic>
      </p:graphicFrame>
    </p:spTree>
    <p:extLst>
      <p:ext uri="{BB962C8B-B14F-4D97-AF65-F5344CB8AC3E}">
        <p14:creationId xmlns:p14="http://schemas.microsoft.com/office/powerpoint/2010/main" val="7340574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058CBD-3061-9479-FA02-B62044A7F2D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A0A3C80-9F62-1E99-8B45-FEB05A4945DD}"/>
              </a:ext>
            </a:extLst>
          </p:cNvPr>
          <p:cNvSpPr>
            <a:spLocks noGrp="1"/>
          </p:cNvSpPr>
          <p:nvPr>
            <p:ph type="title"/>
          </p:nvPr>
        </p:nvSpPr>
        <p:spPr>
          <a:xfrm>
            <a:off x="793582" y="431703"/>
            <a:ext cx="10515600" cy="510461"/>
          </a:xfrm>
        </p:spPr>
        <p:txBody>
          <a:bodyPr/>
          <a:lstStyle/>
          <a:p>
            <a:pPr algn="ctr"/>
            <a:r>
              <a:rPr lang="es-CO" dirty="0"/>
              <a:t>HALLAZGOS SEGUIMIENTO RETROSPECTIVO</a:t>
            </a:r>
            <a:endParaRPr lang="en-CO" dirty="0"/>
          </a:p>
        </p:txBody>
      </p:sp>
      <p:graphicFrame>
        <p:nvGraphicFramePr>
          <p:cNvPr id="3" name="Tabla 2">
            <a:extLst>
              <a:ext uri="{FF2B5EF4-FFF2-40B4-BE49-F238E27FC236}">
                <a16:creationId xmlns:a16="http://schemas.microsoft.com/office/drawing/2014/main" id="{F13666B5-225C-9EA5-3CCA-2DC1D487BB72}"/>
              </a:ext>
            </a:extLst>
          </p:cNvPr>
          <p:cNvGraphicFramePr>
            <a:graphicFrameLocks noGrp="1"/>
          </p:cNvGraphicFramePr>
          <p:nvPr/>
        </p:nvGraphicFramePr>
        <p:xfrm>
          <a:off x="1937084" y="1198191"/>
          <a:ext cx="8148612" cy="4454350"/>
        </p:xfrm>
        <a:graphic>
          <a:graphicData uri="http://schemas.openxmlformats.org/drawingml/2006/table">
            <a:tbl>
              <a:tblPr>
                <a:tableStyleId>{5C22544A-7EE6-4342-B048-85BDC9FD1C3A}</a:tableStyleId>
              </a:tblPr>
              <a:tblGrid>
                <a:gridCol w="1807202">
                  <a:extLst>
                    <a:ext uri="{9D8B030D-6E8A-4147-A177-3AD203B41FA5}">
                      <a16:colId xmlns:a16="http://schemas.microsoft.com/office/drawing/2014/main" val="2562345258"/>
                    </a:ext>
                  </a:extLst>
                </a:gridCol>
                <a:gridCol w="1806342">
                  <a:extLst>
                    <a:ext uri="{9D8B030D-6E8A-4147-A177-3AD203B41FA5}">
                      <a16:colId xmlns:a16="http://schemas.microsoft.com/office/drawing/2014/main" val="2245020012"/>
                    </a:ext>
                  </a:extLst>
                </a:gridCol>
                <a:gridCol w="1806342">
                  <a:extLst>
                    <a:ext uri="{9D8B030D-6E8A-4147-A177-3AD203B41FA5}">
                      <a16:colId xmlns:a16="http://schemas.microsoft.com/office/drawing/2014/main" val="567233837"/>
                    </a:ext>
                  </a:extLst>
                </a:gridCol>
                <a:gridCol w="2728726">
                  <a:extLst>
                    <a:ext uri="{9D8B030D-6E8A-4147-A177-3AD203B41FA5}">
                      <a16:colId xmlns:a16="http://schemas.microsoft.com/office/drawing/2014/main" val="190305738"/>
                    </a:ext>
                  </a:extLst>
                </a:gridCol>
              </a:tblGrid>
              <a:tr h="675337">
                <a:tc rowSpan="2">
                  <a:txBody>
                    <a:bodyPr/>
                    <a:lstStyle/>
                    <a:p>
                      <a:pPr algn="ctr" rtl="0" fontAlgn="ctr"/>
                      <a:r>
                        <a:rPr lang="es-CO" sz="1800" b="1" u="none" strike="noStrike" dirty="0">
                          <a:solidFill>
                            <a:schemeClr val="bg1"/>
                          </a:solidFill>
                          <a:effectLst>
                            <a:outerShdw blurRad="50800" dist="38100" algn="tr" rotWithShape="0">
                              <a:prstClr val="black">
                                <a:alpha val="40000"/>
                              </a:prstClr>
                            </a:outerShdw>
                          </a:effectLst>
                          <a:latin typeface="Aptos" panose="020B0004020202020204" pitchFamily="34" charset="0"/>
                          <a:cs typeface="Arial" panose="020B0604020202020204" pitchFamily="34" charset="0"/>
                        </a:rPr>
                        <a:t>Localidad</a:t>
                      </a:r>
                      <a:endParaRPr lang="es-CO" sz="1800" b="1" i="0" u="none" strike="noStrike" dirty="0">
                        <a:solidFill>
                          <a:schemeClr val="bg1"/>
                        </a:solidFill>
                        <a:effectLst>
                          <a:outerShdw blurRad="50800" dist="38100" algn="tr" rotWithShape="0">
                            <a:prstClr val="black">
                              <a:alpha val="40000"/>
                            </a:prstClr>
                          </a:outerShdw>
                        </a:effectLst>
                        <a:latin typeface="Aptos" panose="020B0004020202020204" pitchFamily="34" charset="0"/>
                        <a:cs typeface="Arial" panose="020B060402020202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50C0E3"/>
                    </a:solidFill>
                  </a:tcPr>
                </a:tc>
                <a:tc gridSpan="2">
                  <a:txBody>
                    <a:bodyPr/>
                    <a:lstStyle/>
                    <a:p>
                      <a:pPr algn="ctr" rtl="0" fontAlgn="ctr"/>
                      <a:r>
                        <a:rPr lang="es-CO" sz="1800" b="1" u="none" strike="noStrike" dirty="0">
                          <a:solidFill>
                            <a:schemeClr val="bg1"/>
                          </a:solidFill>
                          <a:effectLst>
                            <a:outerShdw blurRad="50800" dist="38100" algn="tr" rotWithShape="0">
                              <a:prstClr val="black">
                                <a:alpha val="40000"/>
                              </a:prstClr>
                            </a:outerShdw>
                          </a:effectLst>
                          <a:latin typeface="Aptos" panose="020B0004020202020204" pitchFamily="34" charset="0"/>
                          <a:cs typeface="Arial" panose="020B0604020202020204" pitchFamily="34" charset="0"/>
                        </a:rPr>
                        <a:t> CRITERIOS DE GLOSAS APLICADOS </a:t>
                      </a:r>
                      <a:endParaRPr lang="es-CO" sz="1800" b="1" i="0" u="none" strike="noStrike" dirty="0">
                        <a:solidFill>
                          <a:schemeClr val="bg1"/>
                        </a:solidFill>
                        <a:effectLst>
                          <a:outerShdw blurRad="50800" dist="38100" algn="tr" rotWithShape="0">
                            <a:prstClr val="black">
                              <a:alpha val="40000"/>
                            </a:prstClr>
                          </a:outerShdw>
                        </a:effectLst>
                        <a:latin typeface="Aptos" panose="020B0004020202020204" pitchFamily="34" charset="0"/>
                        <a:cs typeface="Arial" panose="020B060402020202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50C0E3"/>
                    </a:solidFill>
                  </a:tcPr>
                </a:tc>
                <a:tc hMerge="1">
                  <a:txBody>
                    <a:bodyPr/>
                    <a:lstStyle/>
                    <a:p>
                      <a:pPr algn="ctr" rtl="0" fontAlgn="ctr"/>
                      <a:endParaRPr lang="es-CO" sz="1800" b="1" i="0" u="none" strike="noStrike" dirty="0">
                        <a:solidFill>
                          <a:schemeClr val="bg1"/>
                        </a:solidFill>
                        <a:effectLst>
                          <a:outerShdw blurRad="50800" dist="38100" algn="tr" rotWithShape="0">
                            <a:prstClr val="black">
                              <a:alpha val="40000"/>
                            </a:prstClr>
                          </a:outerShdw>
                        </a:effectLst>
                        <a:latin typeface="Aptos" panose="020B0004020202020204" pitchFamily="34" charset="0"/>
                        <a:cs typeface="Arial" panose="020B060402020202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50C0E3"/>
                    </a:solidFill>
                  </a:tcPr>
                </a:tc>
                <a:tc rowSpan="2">
                  <a:txBody>
                    <a:bodyPr/>
                    <a:lstStyle/>
                    <a:p>
                      <a:pPr algn="ctr" rtl="0" fontAlgn="ctr"/>
                      <a:r>
                        <a:rPr lang="es-CO" sz="1800" b="1" u="none" strike="noStrike" dirty="0">
                          <a:solidFill>
                            <a:schemeClr val="bg1"/>
                          </a:solidFill>
                          <a:effectLst>
                            <a:outerShdw blurRad="50800" dist="38100" algn="tr" rotWithShape="0">
                              <a:prstClr val="black">
                                <a:alpha val="40000"/>
                              </a:prstClr>
                            </a:outerShdw>
                          </a:effectLst>
                          <a:latin typeface="Aptos" panose="020B0004020202020204" pitchFamily="34" charset="0"/>
                          <a:cs typeface="Arial" panose="020B0604020202020204" pitchFamily="34" charset="0"/>
                        </a:rPr>
                        <a:t>Total de glosas </a:t>
                      </a:r>
                      <a:endParaRPr lang="es-CO" sz="1800" b="1" i="0" u="none" strike="noStrike" dirty="0">
                        <a:solidFill>
                          <a:schemeClr val="bg1"/>
                        </a:solidFill>
                        <a:effectLst>
                          <a:outerShdw blurRad="50800" dist="38100" algn="tr" rotWithShape="0">
                            <a:prstClr val="black">
                              <a:alpha val="40000"/>
                            </a:prstClr>
                          </a:outerShdw>
                        </a:effectLst>
                        <a:latin typeface="Aptos" panose="020B0004020202020204" pitchFamily="34" charset="0"/>
                        <a:cs typeface="Arial" panose="020B060402020202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50C0E3"/>
                    </a:solidFill>
                  </a:tcPr>
                </a:tc>
                <a:extLst>
                  <a:ext uri="{0D108BD9-81ED-4DB2-BD59-A6C34878D82A}">
                    <a16:rowId xmlns:a16="http://schemas.microsoft.com/office/drawing/2014/main" val="2886574344"/>
                  </a:ext>
                </a:extLst>
              </a:tr>
              <a:tr h="416697">
                <a:tc vMerge="1">
                  <a:txBody>
                    <a:bodyPr/>
                    <a:lstStyle/>
                    <a:p>
                      <a:endParaRPr lang="es-CO"/>
                    </a:p>
                  </a:txBody>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s-CO" sz="1800" b="1" u="none" strike="noStrike" kern="1200" dirty="0">
                          <a:solidFill>
                            <a:schemeClr val="bg1"/>
                          </a:solidFill>
                          <a:effectLst>
                            <a:outerShdw blurRad="50800" dist="38100" algn="tr" rotWithShape="0">
                              <a:prstClr val="black">
                                <a:alpha val="40000"/>
                              </a:prstClr>
                            </a:outerShdw>
                          </a:effectLst>
                          <a:latin typeface="Aptos" panose="020B0004020202020204" pitchFamily="34" charset="0"/>
                          <a:ea typeface="+mn-ea"/>
                          <a:cs typeface="Arial" panose="020B0604020202020204" pitchFamily="34" charset="0"/>
                        </a:rPr>
                        <a:t>G-3</a:t>
                      </a:r>
                      <a:endParaRPr lang="es-CO" dirty="0">
                        <a:latin typeface="Aptos" panose="020B0004020202020204" pitchFamily="34" charset="0"/>
                        <a:cs typeface="Arial" panose="020B0604020202020204" pitchFamily="34" charset="0"/>
                      </a:endParaRP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50C0E3"/>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s-CO" sz="1800" b="1" u="none" strike="noStrike" kern="1200" dirty="0">
                          <a:solidFill>
                            <a:schemeClr val="bg1"/>
                          </a:solidFill>
                          <a:effectLst>
                            <a:outerShdw blurRad="50800" dist="38100" algn="tr" rotWithShape="0">
                              <a:prstClr val="black">
                                <a:alpha val="40000"/>
                              </a:prstClr>
                            </a:outerShdw>
                          </a:effectLst>
                          <a:latin typeface="Aptos" panose="020B0004020202020204" pitchFamily="34" charset="0"/>
                          <a:ea typeface="+mn-ea"/>
                          <a:cs typeface="Arial" panose="020B0604020202020204" pitchFamily="34" charset="0"/>
                        </a:rPr>
                        <a:t>G-12</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50C0E3"/>
                    </a:solidFill>
                  </a:tcPr>
                </a:tc>
                <a:tc vMerge="1">
                  <a:txBody>
                    <a:bodyPr/>
                    <a:lstStyle/>
                    <a:p>
                      <a:endParaRPr lang="es-CO"/>
                    </a:p>
                  </a:txBody>
                  <a:tcPr/>
                </a:tc>
                <a:extLst>
                  <a:ext uri="{0D108BD9-81ED-4DB2-BD59-A6C34878D82A}">
                    <a16:rowId xmlns:a16="http://schemas.microsoft.com/office/drawing/2014/main" val="2136629955"/>
                  </a:ext>
                </a:extLst>
              </a:tr>
              <a:tr h="819026">
                <a:tc>
                  <a:txBody>
                    <a:bodyPr/>
                    <a:lstStyle/>
                    <a:p>
                      <a:pPr algn="ctr" rtl="0" fontAlgn="b"/>
                      <a:r>
                        <a:rPr lang="es-CO" sz="1600" u="none" strike="noStrike" dirty="0">
                          <a:effectLst/>
                          <a:latin typeface="Aptos" panose="020B0004020202020204" pitchFamily="34" charset="0"/>
                          <a:cs typeface="Arial" panose="020B0604020202020204" pitchFamily="34" charset="0"/>
                        </a:rPr>
                        <a:t>SUBRED</a:t>
                      </a:r>
                      <a:endParaRPr lang="es-CO" sz="1600" b="0" i="0" u="none" strike="noStrike" dirty="0">
                        <a:solidFill>
                          <a:srgbClr val="000000"/>
                        </a:solidFill>
                        <a:effectLst/>
                        <a:latin typeface="Aptos" panose="020B0004020202020204" pitchFamily="34" charset="0"/>
                        <a:cs typeface="Arial" panose="020B0604020202020204" pitchFamily="34" charset="0"/>
                      </a:endParaRP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b"/>
                      <a:r>
                        <a:rPr lang="es-CO" sz="1600" b="0" i="0" u="none" strike="noStrike" dirty="0">
                          <a:solidFill>
                            <a:srgbClr val="000000"/>
                          </a:solidFill>
                          <a:effectLst/>
                          <a:latin typeface="Aptos" panose="020B0004020202020204" pitchFamily="34" charset="0"/>
                          <a:cs typeface="Arial" panose="020B0604020202020204" pitchFamily="34" charset="0"/>
                        </a:rPr>
                        <a:t>$ 562.347</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b"/>
                      <a:r>
                        <a:rPr lang="es-CO" sz="1600" b="0" i="0" u="none" strike="noStrike" dirty="0">
                          <a:solidFill>
                            <a:srgbClr val="000000"/>
                          </a:solidFill>
                          <a:effectLst/>
                          <a:latin typeface="Aptos" panose="020B0004020202020204" pitchFamily="34" charset="0"/>
                          <a:cs typeface="Arial" panose="020B0604020202020204" pitchFamily="34" charset="0"/>
                        </a:rPr>
                        <a:t>$ 1.637.833</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b"/>
                      <a:r>
                        <a:rPr lang="es-CO" sz="1600" b="0" i="0" u="none" strike="noStrike" dirty="0">
                          <a:solidFill>
                            <a:srgbClr val="000000"/>
                          </a:solidFill>
                          <a:effectLst/>
                          <a:latin typeface="Aptos" panose="020B0004020202020204" pitchFamily="34" charset="0"/>
                          <a:cs typeface="Arial" panose="020B0604020202020204" pitchFamily="34" charset="0"/>
                        </a:rPr>
                        <a:t>$ 2.200.180</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310529463"/>
                  </a:ext>
                </a:extLst>
              </a:tr>
              <a:tr h="819026">
                <a:tc>
                  <a:txBody>
                    <a:bodyPr/>
                    <a:lstStyle/>
                    <a:p>
                      <a:pPr algn="ctr" rtl="0" fontAlgn="b"/>
                      <a:r>
                        <a:rPr lang="es-CO" sz="1600" b="0" i="0" u="none" strike="noStrike" dirty="0">
                          <a:solidFill>
                            <a:srgbClr val="000000"/>
                          </a:solidFill>
                          <a:effectLst/>
                          <a:latin typeface="Aptos" panose="020B0004020202020204" pitchFamily="34" charset="0"/>
                          <a:cs typeface="Arial" panose="020B0604020202020204" pitchFamily="34" charset="0"/>
                        </a:rPr>
                        <a:t>DISTRITO</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b"/>
                      <a:r>
                        <a:rPr lang="es-CO" sz="1600" b="0" i="0" u="none" strike="noStrike" dirty="0">
                          <a:solidFill>
                            <a:srgbClr val="000000"/>
                          </a:solidFill>
                          <a:effectLst/>
                          <a:latin typeface="Aptos" panose="020B0004020202020204" pitchFamily="34" charset="0"/>
                          <a:cs typeface="Arial" panose="020B0604020202020204" pitchFamily="34" charset="0"/>
                        </a:rPr>
                        <a:t>$ 0</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b"/>
                      <a:r>
                        <a:rPr lang="es-CO" sz="1600" b="0" i="0" u="none" strike="noStrike" dirty="0">
                          <a:solidFill>
                            <a:srgbClr val="000000"/>
                          </a:solidFill>
                          <a:effectLst/>
                          <a:latin typeface="Aptos" panose="020B0004020202020204" pitchFamily="34" charset="0"/>
                          <a:cs typeface="Arial" panose="020B0604020202020204" pitchFamily="34" charset="0"/>
                        </a:rPr>
                        <a:t>$ 0</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b"/>
                      <a:r>
                        <a:rPr lang="es-CO" sz="1600" b="0" i="0" u="none" strike="noStrike" dirty="0">
                          <a:solidFill>
                            <a:srgbClr val="000000"/>
                          </a:solidFill>
                          <a:effectLst/>
                          <a:latin typeface="Aptos" panose="020B0004020202020204" pitchFamily="34" charset="0"/>
                          <a:cs typeface="Arial" panose="020B0604020202020204" pitchFamily="34" charset="0"/>
                        </a:rPr>
                        <a:t>$ 0</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056907905"/>
                  </a:ext>
                </a:extLst>
              </a:tr>
              <a:tr h="819026">
                <a:tc>
                  <a:txBody>
                    <a:bodyPr/>
                    <a:lstStyle/>
                    <a:p>
                      <a:pPr algn="ctr" rtl="0" fontAlgn="ctr"/>
                      <a:r>
                        <a:rPr lang="es-CO" sz="1600" u="none" strike="noStrike" dirty="0">
                          <a:effectLst/>
                          <a:latin typeface="Aptos" panose="020B0004020202020204" pitchFamily="34" charset="0"/>
                          <a:cs typeface="Arial" panose="020B0604020202020204" pitchFamily="34" charset="0"/>
                        </a:rPr>
                        <a:t>Total de glosas por Criterios </a:t>
                      </a:r>
                      <a:endParaRPr lang="es-CO" sz="1600" b="0" i="0" u="none" strike="noStrike" dirty="0">
                        <a:solidFill>
                          <a:srgbClr val="000000"/>
                        </a:solidFill>
                        <a:effectLst/>
                        <a:latin typeface="Aptos" panose="020B0004020202020204" pitchFamily="34" charset="0"/>
                        <a:cs typeface="Arial" panose="020B0604020202020204" pitchFamily="34" charset="0"/>
                      </a:endParaRP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600" b="0" i="0" u="none" strike="noStrike" dirty="0">
                          <a:solidFill>
                            <a:srgbClr val="000000"/>
                          </a:solidFill>
                          <a:effectLst/>
                          <a:latin typeface="Aptos" panose="020B0004020202020204" pitchFamily="34" charset="0"/>
                          <a:cs typeface="Arial" panose="020B0604020202020204" pitchFamily="34" charset="0"/>
                        </a:rPr>
                        <a:t>1</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600" b="0" i="0" u="none" strike="noStrike" dirty="0">
                          <a:solidFill>
                            <a:srgbClr val="000000"/>
                          </a:solidFill>
                          <a:effectLst/>
                          <a:latin typeface="Aptos" panose="020B0004020202020204" pitchFamily="34" charset="0"/>
                          <a:cs typeface="Arial" panose="020B0604020202020204" pitchFamily="34" charset="0"/>
                        </a:rPr>
                        <a:t>1</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600" b="0" i="0" u="none" strike="noStrike" dirty="0">
                          <a:solidFill>
                            <a:srgbClr val="000000"/>
                          </a:solidFill>
                          <a:effectLst/>
                          <a:latin typeface="Aptos" panose="020B0004020202020204" pitchFamily="34" charset="0"/>
                          <a:cs typeface="Arial" panose="020B0604020202020204" pitchFamily="34" charset="0"/>
                        </a:rPr>
                        <a:t>2</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41814901"/>
                  </a:ext>
                </a:extLst>
              </a:tr>
              <a:tr h="905238">
                <a:tc>
                  <a:txBody>
                    <a:bodyPr/>
                    <a:lstStyle/>
                    <a:p>
                      <a:pPr algn="ctr" rtl="0" fontAlgn="ctr"/>
                      <a:r>
                        <a:rPr lang="es-ES" sz="1600" u="none" strike="noStrike" dirty="0">
                          <a:effectLst/>
                          <a:latin typeface="Aptos" panose="020B0004020202020204" pitchFamily="34" charset="0"/>
                          <a:cs typeface="Arial" panose="020B0604020202020204" pitchFamily="34" charset="0"/>
                        </a:rPr>
                        <a:t>Peso Porcentual de las glosas </a:t>
                      </a:r>
                      <a:endParaRPr lang="es-ES" sz="1600" b="0" i="0" u="none" strike="noStrike" dirty="0">
                        <a:solidFill>
                          <a:srgbClr val="000000"/>
                        </a:solidFill>
                        <a:effectLst/>
                        <a:latin typeface="Aptos" panose="020B0004020202020204" pitchFamily="34" charset="0"/>
                        <a:cs typeface="Arial" panose="020B0604020202020204" pitchFamily="34" charset="0"/>
                      </a:endParaRP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600" b="1" i="0" u="none" strike="noStrike" dirty="0">
                          <a:solidFill>
                            <a:srgbClr val="000000"/>
                          </a:solidFill>
                          <a:effectLst/>
                          <a:latin typeface="Aptos" panose="020B0004020202020204" pitchFamily="34" charset="0"/>
                          <a:cs typeface="Arial" panose="020B0604020202020204" pitchFamily="34" charset="0"/>
                        </a:rPr>
                        <a:t>50%</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600" b="1" i="0" u="none" strike="noStrike" dirty="0">
                          <a:solidFill>
                            <a:srgbClr val="000000"/>
                          </a:solidFill>
                          <a:effectLst/>
                          <a:latin typeface="Aptos" panose="020B0004020202020204" pitchFamily="34" charset="0"/>
                          <a:cs typeface="Arial" panose="020B0604020202020204" pitchFamily="34" charset="0"/>
                        </a:rPr>
                        <a:t>50%</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600" b="1" i="0" u="none" strike="noStrike" dirty="0">
                          <a:solidFill>
                            <a:srgbClr val="000000"/>
                          </a:solidFill>
                          <a:effectLst/>
                          <a:latin typeface="Aptos" panose="020B0004020202020204" pitchFamily="34" charset="0"/>
                          <a:cs typeface="Arial" panose="020B0604020202020204" pitchFamily="34" charset="0"/>
                        </a:rPr>
                        <a:t>100%</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4080121830"/>
                  </a:ext>
                </a:extLst>
              </a:tr>
            </a:tbl>
          </a:graphicData>
        </a:graphic>
      </p:graphicFrame>
    </p:spTree>
    <p:extLst>
      <p:ext uri="{BB962C8B-B14F-4D97-AF65-F5344CB8AC3E}">
        <p14:creationId xmlns:p14="http://schemas.microsoft.com/office/powerpoint/2010/main" val="8467449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F5AAF0-56E2-C804-5EF4-D7DAA3DE3F2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2B09DBB-7EA3-5C83-20AF-19F994DDF12A}"/>
              </a:ext>
            </a:extLst>
          </p:cNvPr>
          <p:cNvSpPr>
            <a:spLocks noGrp="1"/>
          </p:cNvSpPr>
          <p:nvPr>
            <p:ph type="title"/>
          </p:nvPr>
        </p:nvSpPr>
        <p:spPr>
          <a:xfrm>
            <a:off x="839788" y="463186"/>
            <a:ext cx="10515600" cy="519373"/>
          </a:xfrm>
        </p:spPr>
        <p:txBody>
          <a:bodyPr/>
          <a:lstStyle/>
          <a:p>
            <a:pPr algn="ctr"/>
            <a:r>
              <a:rPr lang="es-CO" dirty="0"/>
              <a:t>PLANES DE MEJORA</a:t>
            </a:r>
            <a:endParaRPr lang="en-CO" dirty="0"/>
          </a:p>
        </p:txBody>
      </p:sp>
      <p:sp>
        <p:nvSpPr>
          <p:cNvPr id="2" name="CuadroTexto 1">
            <a:extLst>
              <a:ext uri="{FF2B5EF4-FFF2-40B4-BE49-F238E27FC236}">
                <a16:creationId xmlns:a16="http://schemas.microsoft.com/office/drawing/2014/main" id="{BD503E50-FFCC-8A27-43E3-CE0E8CE97074}"/>
              </a:ext>
            </a:extLst>
          </p:cNvPr>
          <p:cNvSpPr txBox="1"/>
          <p:nvPr/>
        </p:nvSpPr>
        <p:spPr>
          <a:xfrm>
            <a:off x="839788" y="1610356"/>
            <a:ext cx="10515600" cy="4185761"/>
          </a:xfrm>
          <a:prstGeom prst="rect">
            <a:avLst/>
          </a:prstGeom>
          <a:noFill/>
        </p:spPr>
        <p:txBody>
          <a:bodyPr wrap="square" rtlCol="0">
            <a:spAutoFit/>
          </a:bodyPr>
          <a:lstStyle/>
          <a:p>
            <a:pPr marL="285750" indent="-285750" algn="just">
              <a:buFont typeface="Arial" panose="020B0604020202020204" pitchFamily="34" charset="0"/>
              <a:buChar char="•"/>
            </a:pPr>
            <a:r>
              <a:rPr lang="es-CO" dirty="0">
                <a:cs typeface="Arial" panose="020B0604020202020204" pitchFamily="34" charset="0"/>
              </a:rPr>
              <a:t>Se realiza seguimiento a plan de mejora solicitado en el segundo ciclo período del 1 de febrero al 31 de marzo 2025 para el producto 33 – acciones de alimentación y nutrición en el entorno laboral, al identificar actas de asistencias técnicas con inconsistencias frente a la coherencia del motivo de la reunión, el orden del día y el desarrollo de la misma, también se identificó error en uno de los porcentajes de evaluación de una empresa durante la verificación aleatoria en el DRIVE distrital de la SAFL, además de la identificación del no diligenciamiento de las fechas en los listados de asistencia en cuatro actas de búsqueda activa</a:t>
            </a:r>
            <a:r>
              <a:rPr lang="es-MX" dirty="0"/>
              <a:t>, </a:t>
            </a:r>
            <a:r>
              <a:rPr lang="es-CO" dirty="0">
                <a:cs typeface="Arial" panose="020B0604020202020204" pitchFamily="34" charset="0"/>
              </a:rPr>
              <a:t>en donde se cumple con las actividades y fechas propuestas con resultados positivos para el equipo objeto del plan; estado cerrado.</a:t>
            </a:r>
          </a:p>
          <a:p>
            <a:pPr marL="285750" indent="-285750" algn="just">
              <a:buFont typeface="Arial" panose="020B0604020202020204" pitchFamily="34" charset="0"/>
              <a:buChar char="•"/>
            </a:pPr>
            <a:endParaRPr lang="es-CO" sz="1600" dirty="0">
              <a:cs typeface="Arial" panose="020B0604020202020204" pitchFamily="34" charset="0"/>
            </a:endParaRPr>
          </a:p>
          <a:p>
            <a:pPr marL="285750" indent="-285750" algn="just">
              <a:buFont typeface="Arial" panose="020B0604020202020204" pitchFamily="34" charset="0"/>
              <a:buChar char="•"/>
            </a:pPr>
            <a:endParaRPr lang="es-CO" sz="1600" dirty="0">
              <a:cs typeface="Arial" panose="020B0604020202020204" pitchFamily="34" charset="0"/>
            </a:endParaRPr>
          </a:p>
          <a:p>
            <a:pPr algn="just"/>
            <a:endParaRPr lang="es-CO" dirty="0">
              <a:cs typeface="Arial" panose="020B0604020202020204" pitchFamily="34" charset="0"/>
            </a:endParaRPr>
          </a:p>
          <a:p>
            <a:pPr marL="285750" indent="-285750" algn="just">
              <a:buFont typeface="Arial" panose="020B0604020202020204" pitchFamily="34" charset="0"/>
              <a:buChar char="•"/>
            </a:pPr>
            <a:endParaRPr lang="es-CO" dirty="0">
              <a:cs typeface="Arial" panose="020B0604020202020204" pitchFamily="34" charset="0"/>
            </a:endParaRPr>
          </a:p>
        </p:txBody>
      </p:sp>
    </p:spTree>
    <p:extLst>
      <p:ext uri="{BB962C8B-B14F-4D97-AF65-F5344CB8AC3E}">
        <p14:creationId xmlns:p14="http://schemas.microsoft.com/office/powerpoint/2010/main" val="4129340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F5AAF0-56E2-C804-5EF4-D7DAA3DE3F2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2B09DBB-7EA3-5C83-20AF-19F994DDF12A}"/>
              </a:ext>
            </a:extLst>
          </p:cNvPr>
          <p:cNvSpPr>
            <a:spLocks noGrp="1"/>
          </p:cNvSpPr>
          <p:nvPr>
            <p:ph type="title"/>
          </p:nvPr>
        </p:nvSpPr>
        <p:spPr>
          <a:xfrm>
            <a:off x="839788" y="382559"/>
            <a:ext cx="10515600" cy="519373"/>
          </a:xfrm>
        </p:spPr>
        <p:txBody>
          <a:bodyPr/>
          <a:lstStyle/>
          <a:p>
            <a:pPr algn="ctr"/>
            <a:r>
              <a:rPr lang="es-CO" dirty="0"/>
              <a:t>ASPECTOS RELEVANTES Y/O SUGERENCIAS TÉCNICAS</a:t>
            </a:r>
            <a:endParaRPr lang="en-CO" dirty="0"/>
          </a:p>
        </p:txBody>
      </p:sp>
      <p:sp>
        <p:nvSpPr>
          <p:cNvPr id="2" name="CuadroTexto 1">
            <a:extLst>
              <a:ext uri="{FF2B5EF4-FFF2-40B4-BE49-F238E27FC236}">
                <a16:creationId xmlns:a16="http://schemas.microsoft.com/office/drawing/2014/main" id="{BD503E50-FFCC-8A27-43E3-CE0E8CE97074}"/>
              </a:ext>
            </a:extLst>
          </p:cNvPr>
          <p:cNvSpPr txBox="1"/>
          <p:nvPr/>
        </p:nvSpPr>
        <p:spPr>
          <a:xfrm>
            <a:off x="839788" y="901932"/>
            <a:ext cx="10515600" cy="5632311"/>
          </a:xfrm>
          <a:prstGeom prst="rect">
            <a:avLst/>
          </a:prstGeom>
          <a:noFill/>
        </p:spPr>
        <p:txBody>
          <a:bodyPr wrap="square" rtlCol="0">
            <a:spAutoFit/>
          </a:bodyPr>
          <a:lstStyle/>
          <a:p>
            <a:pPr algn="just"/>
            <a:endParaRPr lang="es-CO" dirty="0"/>
          </a:p>
          <a:p>
            <a:pPr marL="285750" indent="-285750" algn="just">
              <a:buFont typeface="Arial" panose="020B0604020202020204" pitchFamily="34" charset="0"/>
              <a:buChar char="•"/>
            </a:pPr>
            <a:r>
              <a:rPr lang="es-CO" dirty="0">
                <a:cs typeface="Arial" panose="020B0604020202020204" pitchFamily="34" charset="0"/>
              </a:rPr>
              <a:t>Se agradece la organización y disposición por parte del equipo para llevar a cabo el proceso de seguimiento. Incluido el apoyo durante el día de paro. </a:t>
            </a:r>
          </a:p>
          <a:p>
            <a:pPr marL="285750" indent="-285750" algn="just">
              <a:buFont typeface="Arial" panose="020B0604020202020204" pitchFamily="34" charset="0"/>
              <a:buChar char="•"/>
            </a:pPr>
            <a:r>
              <a:rPr lang="es-MX" dirty="0">
                <a:cs typeface="Arial" panose="020B0604020202020204" pitchFamily="34" charset="0"/>
              </a:rPr>
              <a:t>Para este periodo se evidenció que el perfil tecnólogo en salud ocupacional durante su proceso de caracterización está generando compromisos en donde se avala la presencia de los niños, niñas o adolescentes en las unidades de trabajo, por tal motivo, se recomienda hacer un proceso de revisión a este ítem para generar compromisos en el marco de la prevención y erradicación del trabajo infantil en los territorios. </a:t>
            </a:r>
          </a:p>
          <a:p>
            <a:pPr marL="285750" indent="-285750" algn="just">
              <a:buFont typeface="Arial" panose="020B0604020202020204" pitchFamily="34" charset="0"/>
              <a:buChar char="•"/>
            </a:pPr>
            <a:r>
              <a:rPr lang="es-ES" dirty="0"/>
              <a:t>Se observaron 7 fichas de la muestra seleccionada para seguimiento de niños, niñas y adolescentes entorno laboral con proceso de caracterización en la localidad de Kennedy, con edades entre los 3 meses y 9 años de edad con la misma dirección de vivienda y lugar donde realiza su trabajo correspondiente al código 4.10.6 trabajos en hogares de terceros o propios, servicio doméstico, limpiadores, lavanderos y planchadores. En observaciones el formato refiere que “el menor se encuentra en acompañamiento en la labor de la madre el cual se encuentra expuesto a riesgo bilógico, riesgo público. </a:t>
            </a:r>
            <a:endParaRPr lang="es-CO" dirty="0"/>
          </a:p>
        </p:txBody>
      </p:sp>
    </p:spTree>
    <p:extLst>
      <p:ext uri="{BB962C8B-B14F-4D97-AF65-F5344CB8AC3E}">
        <p14:creationId xmlns:p14="http://schemas.microsoft.com/office/powerpoint/2010/main" val="8333841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F5AAF0-56E2-C804-5EF4-D7DAA3DE3F2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2B09DBB-7EA3-5C83-20AF-19F994DDF12A}"/>
              </a:ext>
            </a:extLst>
          </p:cNvPr>
          <p:cNvSpPr>
            <a:spLocks noGrp="1"/>
          </p:cNvSpPr>
          <p:nvPr>
            <p:ph type="title"/>
          </p:nvPr>
        </p:nvSpPr>
        <p:spPr>
          <a:xfrm>
            <a:off x="839788" y="382559"/>
            <a:ext cx="10515600" cy="519373"/>
          </a:xfrm>
        </p:spPr>
        <p:txBody>
          <a:bodyPr/>
          <a:lstStyle/>
          <a:p>
            <a:pPr algn="ctr"/>
            <a:r>
              <a:rPr lang="es-CO" dirty="0"/>
              <a:t>ASPECTOS RELEVANTES Y/O SUGERENCIAS TÉCNICAS</a:t>
            </a:r>
            <a:endParaRPr lang="en-CO" dirty="0"/>
          </a:p>
        </p:txBody>
      </p:sp>
      <p:sp>
        <p:nvSpPr>
          <p:cNvPr id="2" name="CuadroTexto 1">
            <a:extLst>
              <a:ext uri="{FF2B5EF4-FFF2-40B4-BE49-F238E27FC236}">
                <a16:creationId xmlns:a16="http://schemas.microsoft.com/office/drawing/2014/main" id="{BD503E50-FFCC-8A27-43E3-CE0E8CE97074}"/>
              </a:ext>
            </a:extLst>
          </p:cNvPr>
          <p:cNvSpPr txBox="1"/>
          <p:nvPr/>
        </p:nvSpPr>
        <p:spPr>
          <a:xfrm>
            <a:off x="839788" y="901932"/>
            <a:ext cx="10515600" cy="5355312"/>
          </a:xfrm>
          <a:prstGeom prst="rect">
            <a:avLst/>
          </a:prstGeom>
          <a:noFill/>
        </p:spPr>
        <p:txBody>
          <a:bodyPr wrap="square" rtlCol="0">
            <a:spAutoFit/>
          </a:bodyPr>
          <a:lstStyle/>
          <a:p>
            <a:pPr algn="just"/>
            <a:endParaRPr lang="es-CO" dirty="0"/>
          </a:p>
          <a:p>
            <a:pPr marL="285750" indent="-285750" algn="just">
              <a:buFont typeface="Arial" panose="020B0604020202020204" pitchFamily="34" charset="0"/>
              <a:buChar char="•"/>
            </a:pPr>
            <a:r>
              <a:rPr lang="es-ES" dirty="0"/>
              <a:t>Al indagar con el perfil a cargo del proceso refiere que realizó estas caracterizaciones puesto que evidencio acompañamiento de los niños con su madre mientras realiza los oficios en el hogar y por ende riesgo al estar los niños allí.</a:t>
            </a:r>
          </a:p>
          <a:p>
            <a:pPr algn="just"/>
            <a:endParaRPr lang="es-MX" dirty="0"/>
          </a:p>
          <a:p>
            <a:pPr algn="just"/>
            <a:r>
              <a:rPr lang="es-MX" dirty="0"/>
              <a:t>Concepto técnico: “Se validan los casos como fueron intervenidos, no tienen inconveniente.</a:t>
            </a:r>
          </a:p>
          <a:p>
            <a:pPr marL="285750" indent="-285750" algn="just">
              <a:buFont typeface="Arial" panose="020B0604020202020204" pitchFamily="34" charset="0"/>
              <a:buChar char="•"/>
            </a:pPr>
            <a:endParaRPr lang="es-MX" dirty="0"/>
          </a:p>
          <a:p>
            <a:pPr algn="just"/>
            <a:r>
              <a:rPr lang="es-MX" dirty="0"/>
              <a:t>Se debe dejar la recomendación de que se describa la forma del acompañamiento del trabajo a la madre, las actividades que desarrolla y en especial no marcar el </a:t>
            </a:r>
            <a:r>
              <a:rPr lang="es-MX" dirty="0" err="1"/>
              <a:t>item</a:t>
            </a:r>
            <a:r>
              <a:rPr lang="es-MX" dirty="0"/>
              <a:t> de oficios en el hogar pues esto es directo cuando el NNA los realiza en persona, y no cuando es en acompañamiento que si fue el </a:t>
            </a:r>
            <a:r>
              <a:rPr lang="es-MX" dirty="0" err="1"/>
              <a:t>item</a:t>
            </a:r>
            <a:r>
              <a:rPr lang="es-MX" dirty="0"/>
              <a:t> que ya habían marcado y que corrobora que se encontraban en esta situación de acompañamiento. De igual forma describir que es en el mismo lugar donde habita que realiza estas actividades laborales y para el caso de los NNA el de acompañamiento.”</a:t>
            </a:r>
          </a:p>
          <a:p>
            <a:pPr marL="285750" indent="-285750" algn="just">
              <a:buFont typeface="Arial" panose="020B0604020202020204" pitchFamily="34" charset="0"/>
              <a:buChar char="•"/>
            </a:pPr>
            <a:endParaRPr lang="es-CO" dirty="0"/>
          </a:p>
          <a:p>
            <a:pPr marL="285750" indent="-285750" algn="just">
              <a:buFont typeface="Arial" panose="020B0604020202020204" pitchFamily="34" charset="0"/>
              <a:buChar char="•"/>
            </a:pPr>
            <a:endParaRPr lang="es-CO" dirty="0">
              <a:cs typeface="Arial" panose="020B0604020202020204" pitchFamily="34" charset="0"/>
            </a:endParaRPr>
          </a:p>
        </p:txBody>
      </p:sp>
    </p:spTree>
    <p:extLst>
      <p:ext uri="{BB962C8B-B14F-4D97-AF65-F5344CB8AC3E}">
        <p14:creationId xmlns:p14="http://schemas.microsoft.com/office/powerpoint/2010/main" val="5086352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88A4DB-8C59-F8FA-72EC-0774B8D6204E}"/>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ECE8A73A-352C-84C7-5B77-CCB167BB687C}"/>
              </a:ext>
            </a:extLst>
          </p:cNvPr>
          <p:cNvSpPr>
            <a:spLocks noGrp="1"/>
          </p:cNvSpPr>
          <p:nvPr>
            <p:ph type="body" idx="1"/>
          </p:nvPr>
        </p:nvSpPr>
        <p:spPr>
          <a:xfrm>
            <a:off x="2597922" y="2106298"/>
            <a:ext cx="1668463" cy="2406236"/>
          </a:xfrm>
        </p:spPr>
        <p:txBody>
          <a:bodyPr/>
          <a:lstStyle/>
          <a:p>
            <a:r>
              <a:rPr lang="es-ES" dirty="0"/>
              <a:t>3</a:t>
            </a:r>
            <a:endParaRPr lang="en-CO" dirty="0"/>
          </a:p>
        </p:txBody>
      </p:sp>
      <p:sp>
        <p:nvSpPr>
          <p:cNvPr id="3" name="Title 2">
            <a:extLst>
              <a:ext uri="{FF2B5EF4-FFF2-40B4-BE49-F238E27FC236}">
                <a16:creationId xmlns:a16="http://schemas.microsoft.com/office/drawing/2014/main" id="{FEDB5B3D-E982-C3D6-AA00-3DFF0536A1A8}"/>
              </a:ext>
            </a:extLst>
          </p:cNvPr>
          <p:cNvSpPr>
            <a:spLocks noGrp="1"/>
          </p:cNvSpPr>
          <p:nvPr>
            <p:ph type="title"/>
          </p:nvPr>
        </p:nvSpPr>
        <p:spPr/>
        <p:txBody>
          <a:bodyPr/>
          <a:lstStyle/>
          <a:p>
            <a:r>
              <a:rPr lang="es-CO" dirty="0"/>
              <a:t>SUBRED SUR</a:t>
            </a:r>
            <a:endParaRPr lang="en-CO" dirty="0"/>
          </a:p>
        </p:txBody>
      </p:sp>
    </p:spTree>
    <p:extLst>
      <p:ext uri="{BB962C8B-B14F-4D97-AF65-F5344CB8AC3E}">
        <p14:creationId xmlns:p14="http://schemas.microsoft.com/office/powerpoint/2010/main" val="32349664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15F5A7-7A1D-A23D-EBAC-1BCB2140D5D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1D4AF09-4D64-6634-5D7D-86DC77828B59}"/>
              </a:ext>
            </a:extLst>
          </p:cNvPr>
          <p:cNvSpPr>
            <a:spLocks noGrp="1"/>
          </p:cNvSpPr>
          <p:nvPr>
            <p:ph type="title"/>
          </p:nvPr>
        </p:nvSpPr>
        <p:spPr>
          <a:xfrm>
            <a:off x="809624" y="324939"/>
            <a:ext cx="10515600" cy="426848"/>
          </a:xfrm>
        </p:spPr>
        <p:txBody>
          <a:bodyPr/>
          <a:lstStyle/>
          <a:p>
            <a:r>
              <a:rPr lang="es-CO" sz="2400" dirty="0"/>
              <a:t>MUESTREO – SEGUIMIENTO RETROSPECTIVO – SUBRED SUR</a:t>
            </a:r>
            <a:endParaRPr lang="en-CO" sz="2400" dirty="0"/>
          </a:p>
        </p:txBody>
      </p:sp>
      <p:graphicFrame>
        <p:nvGraphicFramePr>
          <p:cNvPr id="3" name="Tabla 2">
            <a:extLst>
              <a:ext uri="{FF2B5EF4-FFF2-40B4-BE49-F238E27FC236}">
                <a16:creationId xmlns:a16="http://schemas.microsoft.com/office/drawing/2014/main" id="{4E118639-C469-8709-8286-216EA45AF0AB}"/>
              </a:ext>
            </a:extLst>
          </p:cNvPr>
          <p:cNvGraphicFramePr>
            <a:graphicFrameLocks noGrp="1"/>
          </p:cNvGraphicFramePr>
          <p:nvPr>
            <p:extLst>
              <p:ext uri="{D42A27DB-BD31-4B8C-83A1-F6EECF244321}">
                <p14:modId xmlns:p14="http://schemas.microsoft.com/office/powerpoint/2010/main" val="1606196181"/>
              </p:ext>
            </p:extLst>
          </p:nvPr>
        </p:nvGraphicFramePr>
        <p:xfrm>
          <a:off x="1266091" y="964643"/>
          <a:ext cx="10059133" cy="5044271"/>
        </p:xfrm>
        <a:graphic>
          <a:graphicData uri="http://schemas.openxmlformats.org/drawingml/2006/table">
            <a:tbl>
              <a:tblPr/>
              <a:tblGrid>
                <a:gridCol w="2942468">
                  <a:extLst>
                    <a:ext uri="{9D8B030D-6E8A-4147-A177-3AD203B41FA5}">
                      <a16:colId xmlns:a16="http://schemas.microsoft.com/office/drawing/2014/main" val="3306960129"/>
                    </a:ext>
                  </a:extLst>
                </a:gridCol>
                <a:gridCol w="1744951">
                  <a:extLst>
                    <a:ext uri="{9D8B030D-6E8A-4147-A177-3AD203B41FA5}">
                      <a16:colId xmlns:a16="http://schemas.microsoft.com/office/drawing/2014/main" val="1369805430"/>
                    </a:ext>
                  </a:extLst>
                </a:gridCol>
                <a:gridCol w="1197516">
                  <a:extLst>
                    <a:ext uri="{9D8B030D-6E8A-4147-A177-3AD203B41FA5}">
                      <a16:colId xmlns:a16="http://schemas.microsoft.com/office/drawing/2014/main" val="4012654743"/>
                    </a:ext>
                  </a:extLst>
                </a:gridCol>
                <a:gridCol w="2241066">
                  <a:extLst>
                    <a:ext uri="{9D8B030D-6E8A-4147-A177-3AD203B41FA5}">
                      <a16:colId xmlns:a16="http://schemas.microsoft.com/office/drawing/2014/main" val="2349959305"/>
                    </a:ext>
                  </a:extLst>
                </a:gridCol>
                <a:gridCol w="1933132">
                  <a:extLst>
                    <a:ext uri="{9D8B030D-6E8A-4147-A177-3AD203B41FA5}">
                      <a16:colId xmlns:a16="http://schemas.microsoft.com/office/drawing/2014/main" val="459630415"/>
                    </a:ext>
                  </a:extLst>
                </a:gridCol>
              </a:tblGrid>
              <a:tr h="517361">
                <a:tc>
                  <a:txBody>
                    <a:bodyPr/>
                    <a:lstStyle/>
                    <a:p>
                      <a:pPr algn="ctr" rtl="0" fontAlgn="ctr">
                        <a:buNone/>
                      </a:pPr>
                      <a:r>
                        <a:rPr lang="es-CO" sz="1000" b="1" i="0" u="none" strike="noStrike">
                          <a:solidFill>
                            <a:srgbClr val="333333"/>
                          </a:solidFill>
                          <a:effectLst>
                            <a:outerShdw blurRad="50800" dist="38100" algn="tr" rotWithShape="0">
                              <a:prstClr val="black">
                                <a:alpha val="40000"/>
                              </a:prstClr>
                            </a:outerShdw>
                          </a:effectLst>
                          <a:latin typeface="Aptos" panose="020B0004020202020204" pitchFamily="34" charset="0"/>
                        </a:rPr>
                        <a:t>PRODUCTO</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0C0E3"/>
                    </a:solidFill>
                  </a:tcPr>
                </a:tc>
                <a:tc>
                  <a:txBody>
                    <a:bodyPr/>
                    <a:lstStyle/>
                    <a:p>
                      <a:pPr algn="ctr" rtl="0" fontAlgn="ctr">
                        <a:buNone/>
                      </a:pPr>
                      <a:r>
                        <a:rPr lang="es-ES" sz="1000" b="1" i="0" u="none" strike="noStrike">
                          <a:solidFill>
                            <a:srgbClr val="333333"/>
                          </a:solidFill>
                          <a:effectLst>
                            <a:outerShdw blurRad="50800" dist="38100" algn="tr" rotWithShape="0">
                              <a:prstClr val="black">
                                <a:alpha val="40000"/>
                              </a:prstClr>
                            </a:outerShdw>
                          </a:effectLst>
                          <a:latin typeface="Aptos" panose="020B0004020202020204" pitchFamily="34" charset="0"/>
                        </a:rPr>
                        <a:t>Meta Ejecutada Informe Gestión 1 de junio al 31 de julio 2025    </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0C0E3"/>
                    </a:solidFill>
                  </a:tcPr>
                </a:tc>
                <a:tc>
                  <a:txBody>
                    <a:bodyPr/>
                    <a:lstStyle/>
                    <a:p>
                      <a:pPr algn="ctr" rtl="0" fontAlgn="ctr">
                        <a:buNone/>
                      </a:pPr>
                      <a:r>
                        <a:rPr lang="es-CO" sz="1000" b="1" i="0" u="none" strike="noStrike">
                          <a:solidFill>
                            <a:srgbClr val="333333"/>
                          </a:solidFill>
                          <a:effectLst>
                            <a:outerShdw blurRad="50800" dist="38100" algn="tr" rotWithShape="0">
                              <a:prstClr val="black">
                                <a:alpha val="40000"/>
                              </a:prstClr>
                            </a:outerShdw>
                          </a:effectLst>
                          <a:latin typeface="Aptos" panose="020B0004020202020204" pitchFamily="34" charset="0"/>
                        </a:rPr>
                        <a:t>TOTAL MUESTRA</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0C0E3"/>
                    </a:solidFill>
                  </a:tcPr>
                </a:tc>
                <a:tc>
                  <a:txBody>
                    <a:bodyPr/>
                    <a:lstStyle/>
                    <a:p>
                      <a:pPr algn="ctr" rtl="0" fontAlgn="ctr">
                        <a:buNone/>
                      </a:pPr>
                      <a:r>
                        <a:rPr lang="es-ES" sz="1000" b="1" i="0" u="none" strike="noStrike">
                          <a:solidFill>
                            <a:srgbClr val="333333"/>
                          </a:solidFill>
                          <a:effectLst>
                            <a:outerShdw blurRad="50800" dist="38100" algn="tr" rotWithShape="0">
                              <a:prstClr val="black">
                                <a:alpha val="40000"/>
                              </a:prstClr>
                            </a:outerShdw>
                          </a:effectLst>
                          <a:latin typeface="Aptos" panose="020B0004020202020204" pitchFamily="34" charset="0"/>
                        </a:rPr>
                        <a:t>META AFECTADA POR LA GLOSA</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0C0E3"/>
                    </a:solidFill>
                  </a:tcPr>
                </a:tc>
                <a:tc>
                  <a:txBody>
                    <a:bodyPr/>
                    <a:lstStyle/>
                    <a:p>
                      <a:pPr algn="ctr" rtl="0" fontAlgn="ctr">
                        <a:buNone/>
                      </a:pPr>
                      <a:r>
                        <a:rPr lang="es-CO" sz="1000" b="1" i="0" u="none" strike="noStrike">
                          <a:solidFill>
                            <a:srgbClr val="333333"/>
                          </a:solidFill>
                          <a:effectLst>
                            <a:outerShdw blurRad="50800" dist="38100" algn="tr" rotWithShape="0">
                              <a:prstClr val="black">
                                <a:alpha val="40000"/>
                              </a:prstClr>
                            </a:outerShdw>
                          </a:effectLst>
                          <a:latin typeface="Aptos" panose="020B0004020202020204" pitchFamily="34" charset="0"/>
                        </a:rPr>
                        <a:t>PERIODO</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0C0E3"/>
                    </a:solidFill>
                  </a:tcPr>
                </a:tc>
                <a:extLst>
                  <a:ext uri="{0D108BD9-81ED-4DB2-BD59-A6C34878D82A}">
                    <a16:rowId xmlns:a16="http://schemas.microsoft.com/office/drawing/2014/main" val="1019608117"/>
                  </a:ext>
                </a:extLst>
              </a:tr>
              <a:tr h="528608">
                <a:tc>
                  <a:txBody>
                    <a:bodyPr/>
                    <a:lstStyle/>
                    <a:p>
                      <a:pPr algn="ctr" rtl="0" fontAlgn="ctr">
                        <a:buNone/>
                      </a:pPr>
                      <a:r>
                        <a:rPr lang="es-ES" sz="1000" b="0" i="0" u="none" strike="noStrike">
                          <a:solidFill>
                            <a:srgbClr val="333333"/>
                          </a:solidFill>
                          <a:effectLst/>
                          <a:latin typeface="Aptos" panose="020B0004020202020204" pitchFamily="34" charset="0"/>
                        </a:rPr>
                        <a:t>25 -Caracterización de las condiciones de salud y trabajo para la concertación de planes en UTI con trabajadores informales   </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dirty="0">
                          <a:solidFill>
                            <a:srgbClr val="333333"/>
                          </a:solidFill>
                          <a:effectLst/>
                          <a:latin typeface="Aptos" panose="020B0004020202020204" pitchFamily="34" charset="0"/>
                        </a:rPr>
                        <a:t>299</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dirty="0">
                          <a:solidFill>
                            <a:srgbClr val="333333"/>
                          </a:solidFill>
                          <a:effectLst/>
                          <a:latin typeface="Aptos" panose="020B0004020202020204" pitchFamily="34" charset="0"/>
                        </a:rPr>
                        <a:t>169</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dirty="0">
                          <a:solidFill>
                            <a:srgbClr val="333333"/>
                          </a:solidFill>
                          <a:effectLst/>
                          <a:latin typeface="Aptos" panose="020B0004020202020204" pitchFamily="34" charset="0"/>
                        </a:rPr>
                        <a:t>0</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dirty="0">
                          <a:solidFill>
                            <a:srgbClr val="333333"/>
                          </a:solidFill>
                          <a:effectLst/>
                          <a:latin typeface="Aptos" panose="020B0004020202020204" pitchFamily="34" charset="0"/>
                        </a:rPr>
                        <a:t>NA</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extLst>
                  <a:ext uri="{0D108BD9-81ED-4DB2-BD59-A6C34878D82A}">
                    <a16:rowId xmlns:a16="http://schemas.microsoft.com/office/drawing/2014/main" val="2931491923"/>
                  </a:ext>
                </a:extLst>
              </a:tr>
              <a:tr h="646701">
                <a:tc>
                  <a:txBody>
                    <a:bodyPr/>
                    <a:lstStyle/>
                    <a:p>
                      <a:pPr algn="ctr" rtl="0" fontAlgn="ctr">
                        <a:buNone/>
                      </a:pPr>
                      <a:r>
                        <a:rPr lang="es-ES" sz="1000" b="0" i="0" u="none" strike="noStrike" dirty="0">
                          <a:solidFill>
                            <a:srgbClr val="333333"/>
                          </a:solidFill>
                          <a:effectLst/>
                          <a:latin typeface="Aptos" panose="020B0004020202020204" pitchFamily="34" charset="0"/>
                        </a:rPr>
                        <a:t>26 - Asesorías de promoción del cuidado de la salud, gestión del riesgo la UTI y monitoreo del proceso con trabajadores de la economía informal en </a:t>
                      </a:r>
                      <a:r>
                        <a:rPr lang="es-ES" sz="1000" b="0" i="0" u="none" strike="noStrike" dirty="0" err="1">
                          <a:solidFill>
                            <a:srgbClr val="333333"/>
                          </a:solidFill>
                          <a:effectLst/>
                          <a:latin typeface="Aptos" panose="020B0004020202020204" pitchFamily="34" charset="0"/>
                        </a:rPr>
                        <a:t>uti</a:t>
                      </a:r>
                      <a:r>
                        <a:rPr lang="es-ES" sz="1000" b="0" i="0" u="none" strike="noStrike" dirty="0">
                          <a:solidFill>
                            <a:srgbClr val="333333"/>
                          </a:solidFill>
                          <a:effectLst/>
                          <a:latin typeface="Aptos" panose="020B0004020202020204" pitchFamily="34" charset="0"/>
                        </a:rPr>
                        <a:t> de mediano impacto </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00" b="0" i="0" u="none" strike="noStrike" dirty="0">
                          <a:solidFill>
                            <a:srgbClr val="333333"/>
                          </a:solidFill>
                          <a:effectLst/>
                          <a:latin typeface="Aptos" panose="020B0004020202020204" pitchFamily="34" charset="0"/>
                        </a:rPr>
                        <a:t>1,141</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00" b="0" i="0" u="none" strike="noStrike" dirty="0">
                          <a:solidFill>
                            <a:srgbClr val="333333"/>
                          </a:solidFill>
                          <a:effectLst/>
                          <a:latin typeface="Aptos" panose="020B0004020202020204" pitchFamily="34" charset="0"/>
                        </a:rPr>
                        <a:t>289</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00" b="0" i="0" u="none" strike="noStrike" dirty="0">
                          <a:solidFill>
                            <a:srgbClr val="333333"/>
                          </a:solidFill>
                          <a:effectLst/>
                          <a:latin typeface="Aptos" panose="020B0004020202020204" pitchFamily="34" charset="0"/>
                        </a:rPr>
                        <a:t>0</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ES" sz="1000" b="0" i="0" u="none" strike="noStrike" dirty="0">
                          <a:solidFill>
                            <a:srgbClr val="333333"/>
                          </a:solidFill>
                          <a:effectLst/>
                          <a:latin typeface="Aptos" panose="020B0004020202020204" pitchFamily="34" charset="0"/>
                        </a:rPr>
                        <a:t>NA</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05914877"/>
                  </a:ext>
                </a:extLst>
              </a:tr>
              <a:tr h="388021">
                <a:tc>
                  <a:txBody>
                    <a:bodyPr/>
                    <a:lstStyle/>
                    <a:p>
                      <a:pPr algn="ctr" rtl="0" fontAlgn="ctr">
                        <a:buNone/>
                      </a:pPr>
                      <a:r>
                        <a:rPr lang="es-ES" sz="1000" b="0" i="0" u="none" strike="noStrike">
                          <a:solidFill>
                            <a:srgbClr val="333333"/>
                          </a:solidFill>
                          <a:effectLst/>
                          <a:latin typeface="Aptos" panose="020B0004020202020204" pitchFamily="34" charset="0"/>
                        </a:rPr>
                        <a:t>27 - Asesorías de promoción del cuidado de la salud con trabajadores de la economía informal en UTI</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dirty="0">
                          <a:solidFill>
                            <a:srgbClr val="333333"/>
                          </a:solidFill>
                          <a:effectLst/>
                          <a:latin typeface="Aptos" panose="020B0004020202020204" pitchFamily="34" charset="0"/>
                        </a:rPr>
                        <a:t>501</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dirty="0">
                          <a:solidFill>
                            <a:srgbClr val="333333"/>
                          </a:solidFill>
                          <a:effectLst/>
                          <a:latin typeface="Aptos" panose="020B0004020202020204" pitchFamily="34" charset="0"/>
                        </a:rPr>
                        <a:t>219</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dirty="0">
                          <a:solidFill>
                            <a:srgbClr val="333333"/>
                          </a:solidFill>
                          <a:effectLst/>
                          <a:latin typeface="Aptos" panose="020B0004020202020204" pitchFamily="34" charset="0"/>
                        </a:rPr>
                        <a:t>2</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ES" sz="1000" b="0" i="0" u="none" strike="noStrike" dirty="0">
                          <a:solidFill>
                            <a:srgbClr val="333333"/>
                          </a:solidFill>
                          <a:effectLst/>
                          <a:latin typeface="Aptos" panose="020B0004020202020204" pitchFamily="34" charset="0"/>
                        </a:rPr>
                        <a:t>Julio 2025</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extLst>
                  <a:ext uri="{0D108BD9-81ED-4DB2-BD59-A6C34878D82A}">
                    <a16:rowId xmlns:a16="http://schemas.microsoft.com/office/drawing/2014/main" val="3449976170"/>
                  </a:ext>
                </a:extLst>
              </a:tr>
              <a:tr h="776042">
                <a:tc>
                  <a:txBody>
                    <a:bodyPr/>
                    <a:lstStyle/>
                    <a:p>
                      <a:pPr algn="ctr" rtl="0" fontAlgn="ctr">
                        <a:buNone/>
                      </a:pPr>
                      <a:r>
                        <a:rPr lang="es-ES" sz="1000" b="0" i="0" u="none" strike="noStrike">
                          <a:solidFill>
                            <a:srgbClr val="333333"/>
                          </a:solidFill>
                          <a:effectLst/>
                          <a:latin typeface="Aptos" panose="020B0004020202020204" pitchFamily="34" charset="0"/>
                        </a:rPr>
                        <a:t>28 - Asesorías de promoción del cuidado de la salud, gestión del riesgo de la UTI y monitoreo del proceso con trabajadores de la economía informal en UTI de alto impacto </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00" b="0" i="0" u="none" strike="noStrike" dirty="0">
                          <a:solidFill>
                            <a:srgbClr val="333333"/>
                          </a:solidFill>
                          <a:effectLst/>
                          <a:latin typeface="Aptos" panose="020B0004020202020204" pitchFamily="34" charset="0"/>
                        </a:rPr>
                        <a:t>364</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00" b="0" i="0" u="none" strike="noStrike" dirty="0">
                          <a:solidFill>
                            <a:srgbClr val="333333"/>
                          </a:solidFill>
                          <a:effectLst/>
                          <a:latin typeface="Aptos" panose="020B0004020202020204" pitchFamily="34" charset="0"/>
                        </a:rPr>
                        <a:t>188</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00" b="0" i="0" u="none" strike="noStrike">
                          <a:solidFill>
                            <a:srgbClr val="333333"/>
                          </a:solidFill>
                          <a:effectLst/>
                          <a:latin typeface="Aptos" panose="020B0004020202020204" pitchFamily="34" charset="0"/>
                        </a:rPr>
                        <a:t>0</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00" b="0" i="0" u="none" strike="noStrike">
                          <a:solidFill>
                            <a:srgbClr val="333333"/>
                          </a:solidFill>
                          <a:effectLst/>
                          <a:latin typeface="Aptos" panose="020B0004020202020204" pitchFamily="34" charset="0"/>
                        </a:rPr>
                        <a:t>NA</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85008854"/>
                  </a:ext>
                </a:extLst>
              </a:tr>
              <a:tr h="776042">
                <a:tc>
                  <a:txBody>
                    <a:bodyPr/>
                    <a:lstStyle/>
                    <a:p>
                      <a:pPr algn="ctr" rtl="0" fontAlgn="ctr">
                        <a:buNone/>
                      </a:pPr>
                      <a:r>
                        <a:rPr lang="es-ES" sz="1000" b="0" i="0" u="none" strike="noStrike">
                          <a:solidFill>
                            <a:srgbClr val="333333"/>
                          </a:solidFill>
                          <a:effectLst/>
                          <a:latin typeface="Aptos" panose="020B0004020202020204" pitchFamily="34" charset="0"/>
                        </a:rPr>
                        <a:t>36 - Caracterización del perfil del riesgo en niños, niñas y adolescentes trabajadores en zonas de concentración comercial referenciadas a nivel intersectorial o por otros espacios y procesos</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dirty="0">
                          <a:solidFill>
                            <a:srgbClr val="333333"/>
                          </a:solidFill>
                          <a:effectLst/>
                          <a:latin typeface="Aptos" panose="020B0004020202020204" pitchFamily="34" charset="0"/>
                        </a:rPr>
                        <a:t>399</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dirty="0">
                          <a:solidFill>
                            <a:srgbClr val="333333"/>
                          </a:solidFill>
                          <a:effectLst/>
                          <a:latin typeface="Aptos" panose="020B0004020202020204" pitchFamily="34" charset="0"/>
                        </a:rPr>
                        <a:t>197</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dirty="0">
                          <a:solidFill>
                            <a:srgbClr val="333333"/>
                          </a:solidFill>
                          <a:effectLst/>
                          <a:latin typeface="Aptos" panose="020B0004020202020204" pitchFamily="34" charset="0"/>
                        </a:rPr>
                        <a:t>0</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CO" sz="1000" b="0" i="0" u="none" strike="noStrike" kern="1200" cap="none" spc="0" normalizeH="0" baseline="0" noProof="0">
                          <a:ln>
                            <a:noFill/>
                          </a:ln>
                          <a:solidFill>
                            <a:srgbClr val="333333"/>
                          </a:solidFill>
                          <a:effectLst/>
                          <a:uLnTx/>
                          <a:uFillTx/>
                          <a:latin typeface="Aptos" panose="020B0004020202020204" pitchFamily="34" charset="0"/>
                          <a:ea typeface="+mn-ea"/>
                          <a:cs typeface="+mn-cs"/>
                        </a:rPr>
                        <a:t>NA</a:t>
                      </a:r>
                      <a:endParaRPr kumimoji="0" lang="es-CO" sz="1000" b="0" i="0" u="none" strike="noStrike" kern="1200" cap="none" spc="0" normalizeH="0" baseline="0" noProof="0" dirty="0">
                        <a:ln>
                          <a:noFill/>
                        </a:ln>
                        <a:solidFill>
                          <a:srgbClr val="333333"/>
                        </a:solidFill>
                        <a:effectLst/>
                        <a:uLnTx/>
                        <a:uFillTx/>
                        <a:latin typeface="Aptos" panose="020B0004020202020204" pitchFamily="34" charset="0"/>
                        <a:ea typeface="+mn-ea"/>
                        <a:cs typeface="+mn-cs"/>
                      </a:endParaRP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extLst>
                  <a:ext uri="{0D108BD9-81ED-4DB2-BD59-A6C34878D82A}">
                    <a16:rowId xmlns:a16="http://schemas.microsoft.com/office/drawing/2014/main" val="1242378075"/>
                  </a:ext>
                </a:extLst>
              </a:tr>
              <a:tr h="787289">
                <a:tc>
                  <a:txBody>
                    <a:bodyPr/>
                    <a:lstStyle/>
                    <a:p>
                      <a:pPr algn="ctr" rtl="0" fontAlgn="ctr">
                        <a:buNone/>
                      </a:pPr>
                      <a:r>
                        <a:rPr lang="es-ES" sz="1000" b="0" i="0" u="none" strike="noStrike">
                          <a:solidFill>
                            <a:srgbClr val="333333"/>
                          </a:solidFill>
                          <a:effectLst/>
                          <a:latin typeface="Aptos" panose="020B0004020202020204" pitchFamily="34" charset="0"/>
                        </a:rPr>
                        <a:t>37 - Asesoría para la desvinculación del trabajo infantil</a:t>
                      </a:r>
                      <a:br>
                        <a:rPr lang="es-ES" sz="1000" b="0" i="0" u="none" strike="noStrike">
                          <a:solidFill>
                            <a:srgbClr val="333333"/>
                          </a:solidFill>
                          <a:effectLst/>
                          <a:latin typeface="Aptos" panose="020B0004020202020204" pitchFamily="34" charset="0"/>
                        </a:rPr>
                      </a:br>
                      <a:r>
                        <a:rPr lang="es-ES" sz="1000" b="0" i="0" u="none" strike="noStrike">
                          <a:solidFill>
                            <a:srgbClr val="333333"/>
                          </a:solidFill>
                          <a:effectLst/>
                          <a:latin typeface="Aptos" panose="020B0004020202020204" pitchFamily="34" charset="0"/>
                        </a:rPr>
                        <a:t>Asesoría para el cuidado y la protección de la salud</a:t>
                      </a:r>
                      <a:br>
                        <a:rPr lang="es-ES" sz="1000" b="0" i="0" u="none" strike="noStrike">
                          <a:solidFill>
                            <a:srgbClr val="333333"/>
                          </a:solidFill>
                          <a:effectLst/>
                          <a:latin typeface="Aptos" panose="020B0004020202020204" pitchFamily="34" charset="0"/>
                        </a:rPr>
                      </a:br>
                      <a:r>
                        <a:rPr lang="es-ES" sz="1000" b="0" i="0" u="none" strike="noStrike">
                          <a:solidFill>
                            <a:srgbClr val="333333"/>
                          </a:solidFill>
                          <a:effectLst/>
                          <a:latin typeface="Aptos" panose="020B0004020202020204" pitchFamily="34" charset="0"/>
                        </a:rPr>
                        <a:t>Monitoreo de la desvinculación</a:t>
                      </a:r>
                      <a:br>
                        <a:rPr lang="es-ES" sz="1000" b="0" i="0" u="none" strike="noStrike">
                          <a:solidFill>
                            <a:srgbClr val="333333"/>
                          </a:solidFill>
                          <a:effectLst/>
                          <a:latin typeface="Aptos" panose="020B0004020202020204" pitchFamily="34" charset="0"/>
                        </a:rPr>
                      </a:br>
                      <a:r>
                        <a:rPr lang="es-ES" sz="1000" b="0" i="0" u="none" strike="noStrike">
                          <a:solidFill>
                            <a:srgbClr val="333333"/>
                          </a:solidFill>
                          <a:effectLst/>
                          <a:latin typeface="Aptos" panose="020B0004020202020204" pitchFamily="34" charset="0"/>
                        </a:rPr>
                        <a:t>Monitoreo – seguimiento del efecto</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00" b="0" i="0" u="none" strike="noStrike" dirty="0">
                          <a:solidFill>
                            <a:srgbClr val="333333"/>
                          </a:solidFill>
                          <a:effectLst/>
                          <a:latin typeface="Aptos" panose="020B0004020202020204" pitchFamily="34" charset="0"/>
                        </a:rPr>
                        <a:t>2,016</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00" b="0" i="0" u="none" strike="noStrike" dirty="0">
                          <a:solidFill>
                            <a:srgbClr val="333333"/>
                          </a:solidFill>
                          <a:effectLst/>
                          <a:latin typeface="Aptos" panose="020B0004020202020204" pitchFamily="34" charset="0"/>
                        </a:rPr>
                        <a:t>324</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00" b="0" i="0" u="none" strike="noStrike" dirty="0">
                          <a:solidFill>
                            <a:srgbClr val="333333"/>
                          </a:solidFill>
                          <a:effectLst/>
                          <a:latin typeface="Aptos" panose="020B0004020202020204" pitchFamily="34" charset="0"/>
                        </a:rPr>
                        <a:t>0</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CO" sz="1000" b="0" i="0" u="none" strike="noStrike" kern="1200" cap="none" spc="0" normalizeH="0" baseline="0" noProof="0" dirty="0">
                          <a:ln>
                            <a:noFill/>
                          </a:ln>
                          <a:solidFill>
                            <a:srgbClr val="333333"/>
                          </a:solidFill>
                          <a:effectLst/>
                          <a:uLnTx/>
                          <a:uFillTx/>
                          <a:latin typeface="Aptos" panose="020B0004020202020204" pitchFamily="34" charset="0"/>
                          <a:ea typeface="+mn-ea"/>
                          <a:cs typeface="+mn-cs"/>
                        </a:rPr>
                        <a:t>NA</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38796714"/>
                  </a:ext>
                </a:extLst>
              </a:tr>
              <a:tr h="624207">
                <a:tc>
                  <a:txBody>
                    <a:bodyPr/>
                    <a:lstStyle/>
                    <a:p>
                      <a:pPr algn="ctr" rtl="0" fontAlgn="ctr">
                        <a:buNone/>
                      </a:pPr>
                      <a:r>
                        <a:rPr lang="es-ES" sz="1000" b="0" i="0" u="none" strike="noStrike">
                          <a:solidFill>
                            <a:srgbClr val="333333"/>
                          </a:solidFill>
                          <a:effectLst/>
                          <a:latin typeface="Aptos" panose="020B0004020202020204" pitchFamily="34" charset="0"/>
                        </a:rPr>
                        <a:t>32 - Promoción del cuidado con personas vínculadas a actividades sexuales pagadas: Tamizajes VIH, HB, Sífilis</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dirty="0">
                          <a:solidFill>
                            <a:srgbClr val="333333"/>
                          </a:solidFill>
                          <a:effectLst/>
                          <a:latin typeface="Aptos" panose="020B0004020202020204" pitchFamily="34" charset="0"/>
                        </a:rPr>
                        <a:t>260</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a:solidFill>
                            <a:srgbClr val="333333"/>
                          </a:solidFill>
                          <a:effectLst/>
                          <a:latin typeface="Aptos" panose="020B0004020202020204" pitchFamily="34" charset="0"/>
                        </a:rPr>
                        <a:t>156</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a:solidFill>
                            <a:srgbClr val="333333"/>
                          </a:solidFill>
                          <a:effectLst/>
                          <a:latin typeface="Aptos" panose="020B0004020202020204" pitchFamily="34" charset="0"/>
                        </a:rPr>
                        <a:t>0</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dirty="0">
                          <a:solidFill>
                            <a:srgbClr val="333333"/>
                          </a:solidFill>
                          <a:effectLst/>
                          <a:latin typeface="Aptos" panose="020B0004020202020204" pitchFamily="34" charset="0"/>
                        </a:rPr>
                        <a:t>NA</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extLst>
                  <a:ext uri="{0D108BD9-81ED-4DB2-BD59-A6C34878D82A}">
                    <a16:rowId xmlns:a16="http://schemas.microsoft.com/office/drawing/2014/main" val="2925516759"/>
                  </a:ext>
                </a:extLst>
              </a:tr>
            </a:tbl>
          </a:graphicData>
        </a:graphic>
      </p:graphicFrame>
    </p:spTree>
    <p:extLst>
      <p:ext uri="{BB962C8B-B14F-4D97-AF65-F5344CB8AC3E}">
        <p14:creationId xmlns:p14="http://schemas.microsoft.com/office/powerpoint/2010/main" val="41313426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CB6B7E-40CD-6190-1E91-38CB35A7AF6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4C2528E-D769-EB9C-6C5F-1A12DD0EE0AA}"/>
              </a:ext>
            </a:extLst>
          </p:cNvPr>
          <p:cNvSpPr>
            <a:spLocks noGrp="1"/>
          </p:cNvSpPr>
          <p:nvPr>
            <p:ph type="title"/>
          </p:nvPr>
        </p:nvSpPr>
        <p:spPr>
          <a:xfrm>
            <a:off x="809624" y="300281"/>
            <a:ext cx="10515600" cy="510461"/>
          </a:xfrm>
        </p:spPr>
        <p:txBody>
          <a:bodyPr/>
          <a:lstStyle/>
          <a:p>
            <a:r>
              <a:rPr lang="es-CO" dirty="0"/>
              <a:t>HALLAZGOS SEGUIMIENTO RETROSPECTIVO</a:t>
            </a:r>
            <a:endParaRPr lang="en-CO" dirty="0"/>
          </a:p>
        </p:txBody>
      </p:sp>
      <p:graphicFrame>
        <p:nvGraphicFramePr>
          <p:cNvPr id="4" name="Tabla 3">
            <a:extLst>
              <a:ext uri="{FF2B5EF4-FFF2-40B4-BE49-F238E27FC236}">
                <a16:creationId xmlns:a16="http://schemas.microsoft.com/office/drawing/2014/main" id="{A54A447A-FA05-1A39-8383-9CC2626979DF}"/>
              </a:ext>
            </a:extLst>
          </p:cNvPr>
          <p:cNvGraphicFramePr>
            <a:graphicFrameLocks noGrp="1"/>
          </p:cNvGraphicFramePr>
          <p:nvPr>
            <p:extLst>
              <p:ext uri="{D42A27DB-BD31-4B8C-83A1-F6EECF244321}">
                <p14:modId xmlns:p14="http://schemas.microsoft.com/office/powerpoint/2010/main" val="1863824029"/>
              </p:ext>
            </p:extLst>
          </p:nvPr>
        </p:nvGraphicFramePr>
        <p:xfrm>
          <a:off x="809624" y="936172"/>
          <a:ext cx="10968393" cy="5580732"/>
        </p:xfrm>
        <a:graphic>
          <a:graphicData uri="http://schemas.openxmlformats.org/drawingml/2006/table">
            <a:tbl>
              <a:tblPr/>
              <a:tblGrid>
                <a:gridCol w="1286957">
                  <a:extLst>
                    <a:ext uri="{9D8B030D-6E8A-4147-A177-3AD203B41FA5}">
                      <a16:colId xmlns:a16="http://schemas.microsoft.com/office/drawing/2014/main" val="1249236734"/>
                    </a:ext>
                  </a:extLst>
                </a:gridCol>
                <a:gridCol w="2451973">
                  <a:extLst>
                    <a:ext uri="{9D8B030D-6E8A-4147-A177-3AD203B41FA5}">
                      <a16:colId xmlns:a16="http://schemas.microsoft.com/office/drawing/2014/main" val="3827833154"/>
                    </a:ext>
                  </a:extLst>
                </a:gridCol>
                <a:gridCol w="4865077">
                  <a:extLst>
                    <a:ext uri="{9D8B030D-6E8A-4147-A177-3AD203B41FA5}">
                      <a16:colId xmlns:a16="http://schemas.microsoft.com/office/drawing/2014/main" val="1859267206"/>
                    </a:ext>
                  </a:extLst>
                </a:gridCol>
                <a:gridCol w="890954">
                  <a:extLst>
                    <a:ext uri="{9D8B030D-6E8A-4147-A177-3AD203B41FA5}">
                      <a16:colId xmlns:a16="http://schemas.microsoft.com/office/drawing/2014/main" val="57274409"/>
                    </a:ext>
                  </a:extLst>
                </a:gridCol>
                <a:gridCol w="1473432">
                  <a:extLst>
                    <a:ext uri="{9D8B030D-6E8A-4147-A177-3AD203B41FA5}">
                      <a16:colId xmlns:a16="http://schemas.microsoft.com/office/drawing/2014/main" val="1402484896"/>
                    </a:ext>
                  </a:extLst>
                </a:gridCol>
              </a:tblGrid>
              <a:tr h="429896">
                <a:tc>
                  <a:txBody>
                    <a:bodyPr/>
                    <a:lstStyle/>
                    <a:p>
                      <a:pPr marL="0" algn="ctr" defTabSz="914400" rtl="0" eaLnBrk="1" fontAlgn="ctr" latinLnBrk="0" hangingPunct="1">
                        <a:buNone/>
                      </a:pPr>
                      <a:r>
                        <a:rPr lang="es-CO" sz="1400" b="1" kern="1200" dirty="0">
                          <a:solidFill>
                            <a:schemeClr val="bg1"/>
                          </a:solidFill>
                          <a:latin typeface="+mn-lt"/>
                          <a:ea typeface="+mn-ea"/>
                          <a:cs typeface="Arial" panose="020B0604020202020204" pitchFamily="34" charset="0"/>
                        </a:rPr>
                        <a:t>Subred</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marL="0" algn="ctr" defTabSz="914400" rtl="0" eaLnBrk="1" fontAlgn="ctr" latinLnBrk="0" hangingPunct="1">
                        <a:buNone/>
                      </a:pPr>
                      <a:r>
                        <a:rPr lang="es-CO" sz="1400" b="1" kern="1200" dirty="0">
                          <a:solidFill>
                            <a:schemeClr val="bg1"/>
                          </a:solidFill>
                          <a:latin typeface="+mn-lt"/>
                          <a:ea typeface="+mn-ea"/>
                          <a:cs typeface="Arial" panose="020B0604020202020204" pitchFamily="34" charset="0"/>
                        </a:rPr>
                        <a:t>Intervención y/o Producto</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marL="0" algn="ctr" defTabSz="914400" rtl="0" eaLnBrk="1" fontAlgn="ctr" latinLnBrk="0" hangingPunct="1">
                        <a:buNone/>
                      </a:pPr>
                      <a:r>
                        <a:rPr lang="es-CO" sz="1400" b="1" kern="1200" dirty="0">
                          <a:solidFill>
                            <a:schemeClr val="bg1"/>
                          </a:solidFill>
                          <a:latin typeface="+mn-lt"/>
                          <a:ea typeface="+mn-ea"/>
                          <a:cs typeface="Arial" panose="020B0604020202020204" pitchFamily="34" charset="0"/>
                        </a:rPr>
                        <a:t>Hallazgos </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marL="0" algn="ctr" defTabSz="914400" rtl="0" eaLnBrk="1" fontAlgn="ctr" latinLnBrk="0" hangingPunct="1">
                        <a:buNone/>
                      </a:pPr>
                      <a:r>
                        <a:rPr lang="es-CO" sz="1400" b="1" kern="1200" dirty="0">
                          <a:solidFill>
                            <a:schemeClr val="bg1"/>
                          </a:solidFill>
                          <a:latin typeface="+mn-lt"/>
                          <a:ea typeface="+mn-ea"/>
                          <a:cs typeface="Arial" panose="020B0604020202020204" pitchFamily="34" charset="0"/>
                        </a:rPr>
                        <a:t>Localidad </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marL="0" algn="ctr" defTabSz="914400" rtl="0" eaLnBrk="1" fontAlgn="ctr" latinLnBrk="0" hangingPunct="1">
                        <a:buNone/>
                      </a:pPr>
                      <a:r>
                        <a:rPr lang="es-ES" sz="1400" b="1" kern="1200" dirty="0">
                          <a:solidFill>
                            <a:schemeClr val="bg1"/>
                          </a:solidFill>
                          <a:latin typeface="+mn-lt"/>
                          <a:ea typeface="+mn-ea"/>
                          <a:cs typeface="Arial" panose="020B0604020202020204" pitchFamily="34" charset="0"/>
                        </a:rPr>
                        <a:t>Glosa y/o Plan de mejora </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extLst>
                  <a:ext uri="{0D108BD9-81ED-4DB2-BD59-A6C34878D82A}">
                    <a16:rowId xmlns:a16="http://schemas.microsoft.com/office/drawing/2014/main" val="3260749914"/>
                  </a:ext>
                </a:extLst>
              </a:tr>
              <a:tr h="1117731">
                <a:tc>
                  <a:txBody>
                    <a:bodyPr/>
                    <a:lstStyle/>
                    <a:p>
                      <a:pPr algn="ctr" rtl="0" fontAlgn="ctr">
                        <a:buNone/>
                      </a:pPr>
                      <a:r>
                        <a:rPr lang="es-CO" sz="1400" kern="1200" dirty="0">
                          <a:solidFill>
                            <a:schemeClr val="tx1"/>
                          </a:solidFill>
                          <a:latin typeface="+mn-lt"/>
                          <a:ea typeface="+mn-ea"/>
                          <a:cs typeface="Arial" panose="020B0604020202020204" pitchFamily="34" charset="0"/>
                        </a:rPr>
                        <a:t>SUR</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ES" sz="1400" kern="1200" dirty="0">
                          <a:solidFill>
                            <a:schemeClr val="tx1"/>
                          </a:solidFill>
                          <a:latin typeface="+mn-lt"/>
                          <a:ea typeface="+mn-ea"/>
                          <a:cs typeface="Arial" panose="020B0604020202020204" pitchFamily="34" charset="0"/>
                        </a:rPr>
                        <a:t>34 - Gestión en los niveles meso y micro de la salud pública del Entorno cuidador Laboral “Bienestar en nuestro entorno laboral”</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just" rtl="0" fontAlgn="t">
                        <a:buNone/>
                      </a:pPr>
                      <a:r>
                        <a:rPr lang="es-ES" sz="1400" kern="1200" dirty="0">
                          <a:solidFill>
                            <a:schemeClr val="tx1"/>
                          </a:solidFill>
                          <a:latin typeface="+mn-lt"/>
                          <a:ea typeface="+mn-ea"/>
                          <a:cs typeface="Arial" panose="020B0604020202020204" pitchFamily="34" charset="0"/>
                        </a:rPr>
                        <a:t>Inconsistencia de informe de gestión por distribución por localidad en el producto de tu bar tu responsabilidad para los meses de julio 2025.</a:t>
                      </a:r>
                    </a:p>
                  </a:txBody>
                  <a:tcPr marL="6362" marR="6362" marT="636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400" kern="1200" dirty="0">
                          <a:solidFill>
                            <a:schemeClr val="tx1"/>
                          </a:solidFill>
                          <a:latin typeface="+mn-lt"/>
                          <a:ea typeface="+mn-ea"/>
                          <a:cs typeface="Arial" panose="020B0604020202020204" pitchFamily="34" charset="0"/>
                        </a:rPr>
                        <a:t>Subred</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400" kern="1200" dirty="0">
                          <a:solidFill>
                            <a:schemeClr val="tx1"/>
                          </a:solidFill>
                          <a:latin typeface="+mn-lt"/>
                          <a:ea typeface="+mn-ea"/>
                          <a:cs typeface="Arial" panose="020B0604020202020204" pitchFamily="34" charset="0"/>
                        </a:rPr>
                        <a:t>G - 9 GLOSA INCONSISTENCIA DE INFORME DE GESTIÓN</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extLst>
                  <a:ext uri="{0D108BD9-81ED-4DB2-BD59-A6C34878D82A}">
                    <a16:rowId xmlns:a16="http://schemas.microsoft.com/office/drawing/2014/main" val="2388296962"/>
                  </a:ext>
                </a:extLst>
              </a:tr>
              <a:tr h="167659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CO" sz="1400" kern="1200" noProof="0">
                          <a:solidFill>
                            <a:schemeClr val="tx1"/>
                          </a:solidFill>
                          <a:latin typeface="+mn-lt"/>
                          <a:ea typeface="+mn-ea"/>
                          <a:cs typeface="Arial" panose="020B0604020202020204" pitchFamily="34" charset="0"/>
                        </a:rPr>
                        <a:t>SUR</a:t>
                      </a:r>
                      <a:endParaRPr lang="es-CO" sz="1400" kern="1200" noProof="0" dirty="0">
                        <a:solidFill>
                          <a:schemeClr val="tx1"/>
                        </a:solidFill>
                        <a:latin typeface="+mn-lt"/>
                        <a:ea typeface="+mn-ea"/>
                        <a:cs typeface="Arial" panose="020B0604020202020204" pitchFamily="34" charset="0"/>
                      </a:endParaRP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fontAlgn="ctr">
                        <a:buNone/>
                      </a:pPr>
                      <a:r>
                        <a:rPr lang="es-ES" sz="1400" kern="1200" dirty="0">
                          <a:solidFill>
                            <a:schemeClr val="tx1"/>
                          </a:solidFill>
                          <a:latin typeface="+mn-lt"/>
                          <a:ea typeface="+mn-ea"/>
                          <a:cs typeface="Arial" panose="020B0604020202020204" pitchFamily="34" charset="0"/>
                        </a:rPr>
                        <a:t>27 - Asesorías de promoción del cuidado de la salud con trabajadores de la economía informal en UTI</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just" rtl="0" fontAlgn="t">
                        <a:buNone/>
                      </a:pPr>
                      <a:r>
                        <a:rPr lang="es-ES" sz="1400" kern="1200" dirty="0">
                          <a:solidFill>
                            <a:schemeClr val="tx1"/>
                          </a:solidFill>
                          <a:latin typeface="+mn-lt"/>
                          <a:ea typeface="+mn-ea"/>
                          <a:cs typeface="Arial" panose="020B0604020202020204" pitchFamily="34" charset="0"/>
                        </a:rPr>
                        <a:t>Se identifico que en dos fichas en la asesoría por parte del perfil de psicología no se 0252152 se evidenció que durante el seguimiento el profesional de psicología no realizó asesoría al 100% de los trabajadores caracterizados en la UTI, sin documentar en el formato la razón por la cual no se registró la asesoría a todos los trabajadores; puesto que el lineamiento refiere: “Las asesorías de este producto deben cubrir al 100% de los trabajadores identificados, de lo anterior se exceptúan aquellos que no se encuentren laborando en el establecimiento al momento de la asesoría, realizando el debido registro en el formato”."</a:t>
                      </a:r>
                    </a:p>
                  </a:txBody>
                  <a:tcPr marL="6362" marR="6362" marT="636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400" kern="1200">
                          <a:solidFill>
                            <a:schemeClr val="tx1"/>
                          </a:solidFill>
                          <a:latin typeface="+mn-lt"/>
                          <a:ea typeface="+mn-ea"/>
                          <a:cs typeface="Arial" panose="020B0604020202020204" pitchFamily="34" charset="0"/>
                        </a:rPr>
                        <a:t>Subred</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400" kern="1200" dirty="0">
                          <a:solidFill>
                            <a:schemeClr val="tx1"/>
                          </a:solidFill>
                          <a:latin typeface="+mn-lt"/>
                          <a:ea typeface="+mn-ea"/>
                          <a:cs typeface="Arial" panose="020B0604020202020204" pitchFamily="34" charset="0"/>
                        </a:rPr>
                        <a:t>G3-GLOSA POR INCUMPLIMIENTO DE ANEXO 6</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extLst>
                  <a:ext uri="{0D108BD9-81ED-4DB2-BD59-A6C34878D82A}">
                    <a16:rowId xmlns:a16="http://schemas.microsoft.com/office/drawing/2014/main" val="2535588659"/>
                  </a:ext>
                </a:extLst>
              </a:tr>
              <a:tr h="167659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CO" sz="1400" kern="1200" noProof="0" dirty="0">
                          <a:solidFill>
                            <a:schemeClr val="tx1"/>
                          </a:solidFill>
                          <a:latin typeface="+mn-lt"/>
                          <a:ea typeface="+mn-ea"/>
                          <a:cs typeface="Arial" panose="020B0604020202020204" pitchFamily="34" charset="0"/>
                        </a:rPr>
                        <a:t>SUR</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ES" sz="1400" kern="1200" dirty="0">
                          <a:solidFill>
                            <a:schemeClr val="tx1"/>
                          </a:solidFill>
                          <a:latin typeface="+mn-lt"/>
                          <a:ea typeface="+mn-ea"/>
                          <a:cs typeface="Arial" panose="020B0604020202020204" pitchFamily="34" charset="0"/>
                        </a:rPr>
                        <a:t>34 - Gestión en los niveles meso y micro de la salud pública del Entorno cuidador Laboral “Bienestar en nuestro entorno laboral”</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just" rtl="0" fontAlgn="t">
                        <a:buNone/>
                      </a:pPr>
                      <a:r>
                        <a:rPr lang="es-ES" sz="1400" kern="1200" dirty="0">
                          <a:solidFill>
                            <a:schemeClr val="tx1"/>
                          </a:solidFill>
                          <a:latin typeface="+mn-lt"/>
                          <a:ea typeface="+mn-ea"/>
                          <a:cs typeface="Arial" panose="020B0604020202020204" pitchFamily="34" charset="0"/>
                        </a:rPr>
                        <a:t>Se evidencio inconsistencia en base del mes de julio de 2025 del perfil de Tecnólogo de la tecnóloga en salud ocupacional Martha Liliana Vásquez Anzola a la que se le registró 194 horas y las realmente ejecutadas por la son 184.</a:t>
                      </a:r>
                    </a:p>
                  </a:txBody>
                  <a:tcPr marL="6362" marR="6362" marT="636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400" kern="1200">
                          <a:solidFill>
                            <a:schemeClr val="tx1"/>
                          </a:solidFill>
                          <a:latin typeface="+mn-lt"/>
                          <a:ea typeface="+mn-ea"/>
                          <a:cs typeface="Arial" panose="020B0604020202020204" pitchFamily="34" charset="0"/>
                        </a:rPr>
                        <a:t>Subred</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400" kern="1200" dirty="0">
                          <a:solidFill>
                            <a:schemeClr val="tx1"/>
                          </a:solidFill>
                          <a:latin typeface="+mn-lt"/>
                          <a:ea typeface="+mn-ea"/>
                          <a:cs typeface="Arial" panose="020B0604020202020204" pitchFamily="34" charset="0"/>
                        </a:rPr>
                        <a:t>G12-GLOSA POR TALENTO HUMANO</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extLst>
                  <a:ext uri="{0D108BD9-81ED-4DB2-BD59-A6C34878D82A}">
                    <a16:rowId xmlns:a16="http://schemas.microsoft.com/office/drawing/2014/main" val="138578057"/>
                  </a:ext>
                </a:extLst>
              </a:tr>
            </a:tbl>
          </a:graphicData>
        </a:graphic>
      </p:graphicFrame>
    </p:spTree>
    <p:extLst>
      <p:ext uri="{BB962C8B-B14F-4D97-AF65-F5344CB8AC3E}">
        <p14:creationId xmlns:p14="http://schemas.microsoft.com/office/powerpoint/2010/main" val="15089219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369438-9A4C-B8E7-327E-DB2247D67CD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0B48270-9860-86B6-15A5-0703273D15AC}"/>
              </a:ext>
            </a:extLst>
          </p:cNvPr>
          <p:cNvSpPr>
            <a:spLocks noGrp="1"/>
          </p:cNvSpPr>
          <p:nvPr>
            <p:ph type="title"/>
          </p:nvPr>
        </p:nvSpPr>
        <p:spPr>
          <a:xfrm>
            <a:off x="809624" y="640250"/>
            <a:ext cx="10515600" cy="510461"/>
          </a:xfrm>
        </p:spPr>
        <p:txBody>
          <a:bodyPr/>
          <a:lstStyle/>
          <a:p>
            <a:pPr algn="ctr"/>
            <a:r>
              <a:rPr lang="es-CO" dirty="0"/>
              <a:t>HALLAZGOS SEGUIMIENTO RETROSPECTIVO</a:t>
            </a:r>
            <a:endParaRPr lang="en-CO" dirty="0"/>
          </a:p>
        </p:txBody>
      </p:sp>
      <p:graphicFrame>
        <p:nvGraphicFramePr>
          <p:cNvPr id="3" name="Tabla 2">
            <a:extLst>
              <a:ext uri="{FF2B5EF4-FFF2-40B4-BE49-F238E27FC236}">
                <a16:creationId xmlns:a16="http://schemas.microsoft.com/office/drawing/2014/main" id="{A4F70F5E-7A2E-F988-7DD0-210FE6FAD2A9}"/>
              </a:ext>
            </a:extLst>
          </p:cNvPr>
          <p:cNvGraphicFramePr>
            <a:graphicFrameLocks noGrp="1"/>
          </p:cNvGraphicFramePr>
          <p:nvPr>
            <p:extLst>
              <p:ext uri="{D42A27DB-BD31-4B8C-83A1-F6EECF244321}">
                <p14:modId xmlns:p14="http://schemas.microsoft.com/office/powerpoint/2010/main" val="1907469330"/>
              </p:ext>
            </p:extLst>
          </p:nvPr>
        </p:nvGraphicFramePr>
        <p:xfrm>
          <a:off x="2843684" y="1848897"/>
          <a:ext cx="5220815" cy="3066798"/>
        </p:xfrm>
        <a:graphic>
          <a:graphicData uri="http://schemas.openxmlformats.org/drawingml/2006/table">
            <a:tbl>
              <a:tblPr/>
              <a:tblGrid>
                <a:gridCol w="1044163">
                  <a:extLst>
                    <a:ext uri="{9D8B030D-6E8A-4147-A177-3AD203B41FA5}">
                      <a16:colId xmlns:a16="http://schemas.microsoft.com/office/drawing/2014/main" val="1829032912"/>
                    </a:ext>
                  </a:extLst>
                </a:gridCol>
                <a:gridCol w="1044163">
                  <a:extLst>
                    <a:ext uri="{9D8B030D-6E8A-4147-A177-3AD203B41FA5}">
                      <a16:colId xmlns:a16="http://schemas.microsoft.com/office/drawing/2014/main" val="2196722714"/>
                    </a:ext>
                  </a:extLst>
                </a:gridCol>
                <a:gridCol w="1044163">
                  <a:extLst>
                    <a:ext uri="{9D8B030D-6E8A-4147-A177-3AD203B41FA5}">
                      <a16:colId xmlns:a16="http://schemas.microsoft.com/office/drawing/2014/main" val="3779445407"/>
                    </a:ext>
                  </a:extLst>
                </a:gridCol>
                <a:gridCol w="1044163">
                  <a:extLst>
                    <a:ext uri="{9D8B030D-6E8A-4147-A177-3AD203B41FA5}">
                      <a16:colId xmlns:a16="http://schemas.microsoft.com/office/drawing/2014/main" val="1363696784"/>
                    </a:ext>
                  </a:extLst>
                </a:gridCol>
                <a:gridCol w="1044163">
                  <a:extLst>
                    <a:ext uri="{9D8B030D-6E8A-4147-A177-3AD203B41FA5}">
                      <a16:colId xmlns:a16="http://schemas.microsoft.com/office/drawing/2014/main" val="3304146412"/>
                    </a:ext>
                  </a:extLst>
                </a:gridCol>
              </a:tblGrid>
              <a:tr h="306680">
                <a:tc rowSpan="2">
                  <a:txBody>
                    <a:bodyPr/>
                    <a:lstStyle/>
                    <a:p>
                      <a:pPr algn="ctr" rtl="0" fontAlgn="ctr">
                        <a:buNone/>
                      </a:pPr>
                      <a:r>
                        <a:rPr lang="es-CO" sz="1400" b="1" i="0" u="none" strike="noStrike">
                          <a:solidFill>
                            <a:srgbClr val="000000"/>
                          </a:solidFill>
                          <a:effectLst/>
                          <a:latin typeface="Calibri" panose="020F0502020204030204" pitchFamily="34" charset="0"/>
                        </a:rPr>
                        <a:t>Localidad</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gridSpan="3">
                  <a:txBody>
                    <a:bodyPr/>
                    <a:lstStyle/>
                    <a:p>
                      <a:pPr algn="ctr" rtl="0" fontAlgn="ctr">
                        <a:buNone/>
                      </a:pPr>
                      <a:r>
                        <a:rPr lang="es-CO" sz="1400" b="1" i="0" u="none" strike="noStrike">
                          <a:solidFill>
                            <a:srgbClr val="000000"/>
                          </a:solidFill>
                          <a:effectLst>
                            <a:outerShdw blurRad="50800" dist="38100" algn="tr" rotWithShape="0">
                              <a:prstClr val="black">
                                <a:alpha val="40000"/>
                              </a:prstClr>
                            </a:outerShdw>
                          </a:effectLst>
                          <a:latin typeface="Aptos" panose="020B0004020202020204" pitchFamily="34" charset="0"/>
                        </a:rPr>
                        <a:t>CRITERIOS DE GLOSAS APLICADOS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hMerge="1">
                  <a:txBody>
                    <a:bodyPr/>
                    <a:lstStyle/>
                    <a:p>
                      <a:endParaRPr lang="es-CO"/>
                    </a:p>
                  </a:txBody>
                  <a:tcPr/>
                </a:tc>
                <a:tc hMerge="1">
                  <a:txBody>
                    <a:bodyPr/>
                    <a:lstStyle/>
                    <a:p>
                      <a:endParaRPr lang="es-CO"/>
                    </a:p>
                  </a:txBody>
                  <a:tcPr/>
                </a:tc>
                <a:tc rowSpan="2">
                  <a:txBody>
                    <a:bodyPr/>
                    <a:lstStyle/>
                    <a:p>
                      <a:pPr algn="ctr" rtl="0" fontAlgn="ctr">
                        <a:buNone/>
                      </a:pPr>
                      <a:r>
                        <a:rPr lang="es-CO" sz="1400" b="1" i="0" u="none" strike="noStrike">
                          <a:solidFill>
                            <a:srgbClr val="000000"/>
                          </a:solidFill>
                          <a:effectLst/>
                          <a:latin typeface="Calibri" panose="020F0502020204030204" pitchFamily="34" charset="0"/>
                        </a:rPr>
                        <a:t>Total de glosas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extLst>
                  <a:ext uri="{0D108BD9-81ED-4DB2-BD59-A6C34878D82A}">
                    <a16:rowId xmlns:a16="http://schemas.microsoft.com/office/drawing/2014/main" val="3061988019"/>
                  </a:ext>
                </a:extLst>
              </a:tr>
              <a:tr h="306680">
                <a:tc vMerge="1">
                  <a:txBody>
                    <a:bodyPr/>
                    <a:lstStyle/>
                    <a:p>
                      <a:endParaRPr lang="es-CO"/>
                    </a:p>
                  </a:txBody>
                  <a:tcPr/>
                </a:tc>
                <a:tc>
                  <a:txBody>
                    <a:bodyPr/>
                    <a:lstStyle/>
                    <a:p>
                      <a:pPr algn="ctr" rtl="0" fontAlgn="ctr">
                        <a:buNone/>
                      </a:pPr>
                      <a:r>
                        <a:rPr lang="es-CO" sz="1400" b="1" i="0" u="none" strike="noStrike">
                          <a:solidFill>
                            <a:srgbClr val="000000"/>
                          </a:solidFill>
                          <a:effectLst>
                            <a:outerShdw blurRad="50800" dist="38100" algn="tr" rotWithShape="0">
                              <a:prstClr val="black">
                                <a:alpha val="40000"/>
                              </a:prstClr>
                            </a:outerShdw>
                          </a:effectLst>
                          <a:latin typeface="Aptos" panose="020B0004020202020204" pitchFamily="34" charset="0"/>
                        </a:rPr>
                        <a:t>G3</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b">
                        <a:buNone/>
                      </a:pPr>
                      <a:r>
                        <a:rPr lang="es-CO" sz="1400" b="1" i="0" u="none" strike="noStrike">
                          <a:solidFill>
                            <a:srgbClr val="000000"/>
                          </a:solidFill>
                          <a:effectLst/>
                          <a:latin typeface="Aptos" panose="020B0004020202020204" pitchFamily="34" charset="0"/>
                        </a:rPr>
                        <a:t>G9</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b">
                        <a:buNone/>
                      </a:pPr>
                      <a:r>
                        <a:rPr lang="es-CO" sz="1400" b="1" i="0" u="none" strike="noStrike">
                          <a:solidFill>
                            <a:srgbClr val="000000"/>
                          </a:solidFill>
                          <a:effectLst/>
                          <a:latin typeface="Aptos" panose="020B0004020202020204" pitchFamily="34" charset="0"/>
                        </a:rPr>
                        <a:t>G12</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vMerge="1">
                  <a:txBody>
                    <a:bodyPr/>
                    <a:lstStyle/>
                    <a:p>
                      <a:endParaRPr lang="es-CO"/>
                    </a:p>
                  </a:txBody>
                  <a:tcPr/>
                </a:tc>
                <a:extLst>
                  <a:ext uri="{0D108BD9-81ED-4DB2-BD59-A6C34878D82A}">
                    <a16:rowId xmlns:a16="http://schemas.microsoft.com/office/drawing/2014/main" val="4159183999"/>
                  </a:ext>
                </a:extLst>
              </a:tr>
              <a:tr h="306680">
                <a:tc>
                  <a:txBody>
                    <a:bodyPr/>
                    <a:lstStyle/>
                    <a:p>
                      <a:pPr algn="ctr" rtl="0" fontAlgn="b">
                        <a:buNone/>
                      </a:pPr>
                      <a:r>
                        <a:rPr lang="es-CO" sz="1400" b="0" i="0" u="none" strike="noStrike">
                          <a:solidFill>
                            <a:srgbClr val="000000"/>
                          </a:solidFill>
                          <a:effectLst/>
                          <a:latin typeface="Aptos" panose="020B0004020202020204" pitchFamily="34" charset="0"/>
                        </a:rPr>
                        <a:t>SUBRED</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ctr" rtl="0" fontAlgn="b">
                        <a:buNone/>
                      </a:pPr>
                      <a:r>
                        <a:rPr lang="es-CO" sz="1400" b="0" i="0" u="none" strike="noStrike">
                          <a:solidFill>
                            <a:srgbClr val="000000"/>
                          </a:solidFill>
                          <a:effectLst/>
                          <a:latin typeface="Aptos" panose="020B0004020202020204" pitchFamily="34" charset="0"/>
                        </a:rPr>
                        <a:t>$ 124.279</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ctr" rtl="0" fontAlgn="b">
                        <a:buNone/>
                      </a:pPr>
                      <a:r>
                        <a:rPr lang="es-CO" sz="1400" b="0" i="0" u="none" strike="noStrike">
                          <a:solidFill>
                            <a:srgbClr val="000000"/>
                          </a:solidFill>
                          <a:effectLst/>
                          <a:latin typeface="Aptos" panose="020B0004020202020204" pitchFamily="34" charset="0"/>
                        </a:rPr>
                        <a:t>$ 1.637.833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ctr" rtl="0" fontAlgn="b">
                        <a:buNone/>
                      </a:pPr>
                      <a:r>
                        <a:rPr lang="es-CO" sz="1400" b="0" i="0" u="none" strike="noStrike">
                          <a:solidFill>
                            <a:srgbClr val="000000"/>
                          </a:solidFill>
                          <a:effectLst/>
                          <a:latin typeface="Aptos" panose="020B0004020202020204" pitchFamily="34" charset="0"/>
                        </a:rPr>
                        <a:t>$ 1.637.833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ctr" rtl="0" fontAlgn="b">
                        <a:buNone/>
                      </a:pPr>
                      <a:r>
                        <a:rPr lang="es-CO" sz="1400" b="0" i="0" u="none" strike="noStrike">
                          <a:solidFill>
                            <a:srgbClr val="000000"/>
                          </a:solidFill>
                          <a:effectLst/>
                          <a:latin typeface="Aptos" panose="020B0004020202020204" pitchFamily="34" charset="0"/>
                        </a:rPr>
                        <a:t>$ 3.399.945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extLst>
                  <a:ext uri="{0D108BD9-81ED-4DB2-BD59-A6C34878D82A}">
                    <a16:rowId xmlns:a16="http://schemas.microsoft.com/office/drawing/2014/main" val="3261047537"/>
                  </a:ext>
                </a:extLst>
              </a:tr>
              <a:tr h="920039">
                <a:tc>
                  <a:txBody>
                    <a:bodyPr/>
                    <a:lstStyle/>
                    <a:p>
                      <a:pPr algn="ctr" rtl="0" fontAlgn="ctr">
                        <a:buNone/>
                      </a:pPr>
                      <a:r>
                        <a:rPr lang="es-CO" sz="1400" b="0" i="0" u="none" strike="noStrike">
                          <a:solidFill>
                            <a:srgbClr val="000000"/>
                          </a:solidFill>
                          <a:effectLst/>
                          <a:latin typeface="Aptos" panose="020B0004020202020204" pitchFamily="34" charset="0"/>
                        </a:rPr>
                        <a:t>Total de glosas por Criterios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400" b="0" i="0" u="none" strike="noStrike">
                          <a:solidFill>
                            <a:srgbClr val="000000"/>
                          </a:solidFill>
                          <a:effectLst/>
                          <a:latin typeface="Aptos" panose="020B0004020202020204" pitchFamily="34" charset="0"/>
                        </a:rPr>
                        <a:t>1</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400" b="0" i="0" u="none" strike="noStrike">
                          <a:solidFill>
                            <a:srgbClr val="000000"/>
                          </a:solidFill>
                          <a:effectLst/>
                          <a:latin typeface="Aptos" panose="020B0004020202020204" pitchFamily="34" charset="0"/>
                        </a:rPr>
                        <a:t>1</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9EBF5"/>
                    </a:solidFill>
                  </a:tcPr>
                </a:tc>
                <a:tc>
                  <a:txBody>
                    <a:bodyPr/>
                    <a:lstStyle/>
                    <a:p>
                      <a:pPr algn="ctr" rtl="0" fontAlgn="ctr">
                        <a:buNone/>
                      </a:pPr>
                      <a:r>
                        <a:rPr lang="es-CO" sz="1400" b="0" i="0" u="none" strike="noStrike">
                          <a:solidFill>
                            <a:srgbClr val="000000"/>
                          </a:solidFill>
                          <a:effectLst/>
                          <a:latin typeface="Aptos" panose="020B0004020202020204" pitchFamily="34" charset="0"/>
                        </a:rPr>
                        <a:t>1</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9EBF5"/>
                    </a:solidFill>
                  </a:tcPr>
                </a:tc>
                <a:tc>
                  <a:txBody>
                    <a:bodyPr/>
                    <a:lstStyle/>
                    <a:p>
                      <a:pPr algn="ctr" rtl="0" fontAlgn="ctr">
                        <a:buNone/>
                      </a:pPr>
                      <a:r>
                        <a:rPr lang="es-CO" sz="1400" b="1" i="0" u="none" strike="noStrike">
                          <a:solidFill>
                            <a:srgbClr val="000000"/>
                          </a:solidFill>
                          <a:effectLst/>
                          <a:latin typeface="Aptos" panose="020B0004020202020204" pitchFamily="34" charset="0"/>
                        </a:rPr>
                        <a:t>3</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9EBF5"/>
                    </a:solidFill>
                  </a:tcPr>
                </a:tc>
                <a:extLst>
                  <a:ext uri="{0D108BD9-81ED-4DB2-BD59-A6C34878D82A}">
                    <a16:rowId xmlns:a16="http://schemas.microsoft.com/office/drawing/2014/main" val="3896230632"/>
                  </a:ext>
                </a:extLst>
              </a:tr>
              <a:tr h="1226719">
                <a:tc>
                  <a:txBody>
                    <a:bodyPr/>
                    <a:lstStyle/>
                    <a:p>
                      <a:pPr algn="ctr" rtl="0" fontAlgn="ctr">
                        <a:buNone/>
                      </a:pPr>
                      <a:r>
                        <a:rPr lang="es-ES" sz="1400" b="0" i="0" u="none" strike="noStrike">
                          <a:solidFill>
                            <a:srgbClr val="000000"/>
                          </a:solidFill>
                          <a:effectLst/>
                          <a:latin typeface="Aptos" panose="020B0004020202020204" pitchFamily="34" charset="0"/>
                        </a:rPr>
                        <a:t>Peso Porcentual de las glosas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400" b="1" i="0" u="none" strike="noStrike">
                          <a:solidFill>
                            <a:srgbClr val="000000"/>
                          </a:solidFill>
                          <a:effectLst/>
                          <a:latin typeface="Aptos" panose="020B0004020202020204" pitchFamily="34" charset="0"/>
                        </a:rPr>
                        <a:t>33%</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400" b="1" i="0" u="none" strike="noStrike">
                          <a:solidFill>
                            <a:srgbClr val="000000"/>
                          </a:solidFill>
                          <a:effectLst/>
                          <a:latin typeface="Aptos" panose="020B0004020202020204" pitchFamily="34" charset="0"/>
                        </a:rPr>
                        <a:t>33%</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400" b="1" i="0" u="none" strike="noStrike">
                          <a:solidFill>
                            <a:srgbClr val="000000"/>
                          </a:solidFill>
                          <a:effectLst/>
                          <a:latin typeface="Aptos" panose="020B0004020202020204" pitchFamily="34" charset="0"/>
                        </a:rPr>
                        <a:t>33%</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400" b="1" i="0" u="none" strike="noStrike" dirty="0">
                          <a:solidFill>
                            <a:srgbClr val="000000"/>
                          </a:solidFill>
                          <a:effectLst/>
                          <a:latin typeface="Aptos" panose="020B00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extLst>
                  <a:ext uri="{0D108BD9-81ED-4DB2-BD59-A6C34878D82A}">
                    <a16:rowId xmlns:a16="http://schemas.microsoft.com/office/drawing/2014/main" val="328383224"/>
                  </a:ext>
                </a:extLst>
              </a:tr>
            </a:tbl>
          </a:graphicData>
        </a:graphic>
      </p:graphicFrame>
    </p:spTree>
    <p:extLst>
      <p:ext uri="{BB962C8B-B14F-4D97-AF65-F5344CB8AC3E}">
        <p14:creationId xmlns:p14="http://schemas.microsoft.com/office/powerpoint/2010/main" val="4192502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90537AE-5D23-03DE-0469-6BD82B475FE6}"/>
              </a:ext>
            </a:extLst>
          </p:cNvPr>
          <p:cNvSpPr>
            <a:spLocks noGrp="1"/>
          </p:cNvSpPr>
          <p:nvPr>
            <p:ph type="title"/>
          </p:nvPr>
        </p:nvSpPr>
        <p:spPr>
          <a:xfrm>
            <a:off x="838200" y="636519"/>
            <a:ext cx="10515600" cy="604781"/>
          </a:xfrm>
        </p:spPr>
        <p:txBody>
          <a:bodyPr/>
          <a:lstStyle/>
          <a:p>
            <a:r>
              <a:rPr lang="es-CO" sz="3600" dirty="0"/>
              <a:t>AGENDA</a:t>
            </a:r>
            <a:endParaRPr lang="en-CO" sz="3600" dirty="0"/>
          </a:p>
        </p:txBody>
      </p:sp>
      <p:sp>
        <p:nvSpPr>
          <p:cNvPr id="5" name="Content Placeholder 4">
            <a:extLst>
              <a:ext uri="{FF2B5EF4-FFF2-40B4-BE49-F238E27FC236}">
                <a16:creationId xmlns:a16="http://schemas.microsoft.com/office/drawing/2014/main" id="{67E5F350-793D-D1E7-4069-0C02C758FEB6}"/>
              </a:ext>
            </a:extLst>
          </p:cNvPr>
          <p:cNvSpPr>
            <a:spLocks noGrp="1"/>
          </p:cNvSpPr>
          <p:nvPr>
            <p:ph idx="1"/>
          </p:nvPr>
        </p:nvSpPr>
        <p:spPr>
          <a:xfrm>
            <a:off x="838199" y="1825625"/>
            <a:ext cx="10515599" cy="1718484"/>
          </a:xfrm>
        </p:spPr>
        <p:txBody>
          <a:bodyPr/>
          <a:lstStyle/>
          <a:p>
            <a:pPr marL="457200" indent="-457200" algn="just">
              <a:buAutoNum type="arabicPeriod"/>
            </a:pPr>
            <a:r>
              <a:rPr lang="es-ES" sz="2800" dirty="0">
                <a:solidFill>
                  <a:schemeClr val="tx1"/>
                </a:solidFill>
                <a:latin typeface="Arial" panose="020B0604020202020204" pitchFamily="34" charset="0"/>
                <a:ea typeface="Lexend Deca Medium"/>
                <a:cs typeface="Arial" panose="020B0604020202020204" pitchFamily="34" charset="0"/>
                <a:sym typeface="Lexend Deca"/>
              </a:rPr>
              <a:t>Socialización de Hallazgos del período del 1 de junio al 31 de julio de 2025 del Entorno Cuidador Laboral para las cuatro (4) Subredes Integradas de Servicios de Salud.</a:t>
            </a:r>
          </a:p>
          <a:p>
            <a:endParaRPr lang="en-CO" sz="2400" dirty="0">
              <a:solidFill>
                <a:schemeClr val="tx1"/>
              </a:solidFill>
            </a:endParaRPr>
          </a:p>
        </p:txBody>
      </p:sp>
    </p:spTree>
    <p:extLst>
      <p:ext uri="{BB962C8B-B14F-4D97-AF65-F5344CB8AC3E}">
        <p14:creationId xmlns:p14="http://schemas.microsoft.com/office/powerpoint/2010/main" val="6584551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2A67B5-2D3D-BDB3-C96F-494D0F05B62E}"/>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914113C0-8AFD-5C09-0020-332178B82938}"/>
              </a:ext>
            </a:extLst>
          </p:cNvPr>
          <p:cNvSpPr>
            <a:spLocks noGrp="1"/>
          </p:cNvSpPr>
          <p:nvPr>
            <p:ph type="title"/>
          </p:nvPr>
        </p:nvSpPr>
        <p:spPr>
          <a:xfrm>
            <a:off x="1801879" y="608630"/>
            <a:ext cx="8544844" cy="510461"/>
          </a:xfrm>
        </p:spPr>
        <p:txBody>
          <a:bodyPr/>
          <a:lstStyle/>
          <a:p>
            <a:r>
              <a:rPr lang="es-CO" dirty="0"/>
              <a:t>PLANES DE MEJORAMIENTO</a:t>
            </a:r>
            <a:endParaRPr lang="en-CO" dirty="0"/>
          </a:p>
        </p:txBody>
      </p:sp>
      <p:sp>
        <p:nvSpPr>
          <p:cNvPr id="2" name="CuadroTexto 1">
            <a:extLst>
              <a:ext uri="{FF2B5EF4-FFF2-40B4-BE49-F238E27FC236}">
                <a16:creationId xmlns:a16="http://schemas.microsoft.com/office/drawing/2014/main" id="{4952AFA8-DD16-E925-2F56-626C586BA41F}"/>
              </a:ext>
            </a:extLst>
          </p:cNvPr>
          <p:cNvSpPr txBox="1"/>
          <p:nvPr/>
        </p:nvSpPr>
        <p:spPr>
          <a:xfrm>
            <a:off x="1414710" y="1374608"/>
            <a:ext cx="9061274" cy="4524315"/>
          </a:xfrm>
          <a:prstGeom prst="rect">
            <a:avLst/>
          </a:prstGeom>
          <a:noFill/>
        </p:spPr>
        <p:txBody>
          <a:bodyPr wrap="square" rtlCol="0">
            <a:spAutoFit/>
          </a:bodyPr>
          <a:lstStyle/>
          <a:p>
            <a:pPr algn="just"/>
            <a:endParaRPr lang="es-CO" sz="2400" dirty="0"/>
          </a:p>
          <a:p>
            <a:pPr marL="285750" indent="-285750" algn="just">
              <a:buFont typeface="Arial" panose="020B0604020202020204" pitchFamily="34" charset="0"/>
              <a:buChar char="•"/>
            </a:pPr>
            <a:r>
              <a:rPr lang="es-CO" sz="2400" dirty="0">
                <a:cs typeface="Arial" panose="020B0604020202020204" pitchFamily="34" charset="0"/>
              </a:rPr>
              <a:t>Se realiza seguimiento a dos (2) planes de mejora solicitados al producto 37 a los perfiles de enfermería y psicología. Se dio cumplimiento con las actividades y quedaron cerrados.</a:t>
            </a:r>
          </a:p>
          <a:p>
            <a:pPr algn="just"/>
            <a:endParaRPr lang="es-CO" sz="2400" dirty="0">
              <a:cs typeface="Arial" panose="020B0604020202020204" pitchFamily="34" charset="0"/>
            </a:endParaRPr>
          </a:p>
          <a:p>
            <a:pPr marL="285750" indent="-285750" algn="just">
              <a:buFont typeface="Arial" panose="020B0604020202020204" pitchFamily="34" charset="0"/>
              <a:buChar char="•"/>
            </a:pPr>
            <a:r>
              <a:rPr lang="es-CO" sz="2400" dirty="0">
                <a:cs typeface="Arial" panose="020B0604020202020204" pitchFamily="34" charset="0"/>
              </a:rPr>
              <a:t> Se realiza seguimiento a un plan de mejora solicitados al producto 25 y 26 al perfil de tecnólogo. Se dio cumplimiento con las actividades propuestas para la vigencia objeto de seguimiento; quedando abiertos.</a:t>
            </a:r>
          </a:p>
          <a:p>
            <a:pPr algn="just"/>
            <a:endParaRPr lang="es-CO" sz="2400" dirty="0"/>
          </a:p>
          <a:p>
            <a:pPr algn="just"/>
            <a:endParaRPr lang="es-CO" sz="2400" dirty="0"/>
          </a:p>
          <a:p>
            <a:pPr algn="just"/>
            <a:endParaRPr lang="es-CO" sz="2400" dirty="0"/>
          </a:p>
        </p:txBody>
      </p:sp>
    </p:spTree>
    <p:extLst>
      <p:ext uri="{BB962C8B-B14F-4D97-AF65-F5344CB8AC3E}">
        <p14:creationId xmlns:p14="http://schemas.microsoft.com/office/powerpoint/2010/main" val="28132786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18048D-5493-01F4-D2CC-E78765229B36}"/>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782719E-1F31-B56A-DBFE-621EA44B8FCB}"/>
              </a:ext>
            </a:extLst>
          </p:cNvPr>
          <p:cNvSpPr>
            <a:spLocks noGrp="1"/>
          </p:cNvSpPr>
          <p:nvPr>
            <p:ph type="title"/>
          </p:nvPr>
        </p:nvSpPr>
        <p:spPr>
          <a:xfrm>
            <a:off x="1801879" y="396426"/>
            <a:ext cx="8544844" cy="934871"/>
          </a:xfrm>
        </p:spPr>
        <p:txBody>
          <a:bodyPr/>
          <a:lstStyle/>
          <a:p>
            <a:pPr algn="ctr"/>
            <a:r>
              <a:rPr lang="es-CO" dirty="0"/>
              <a:t>SUGERENCIAS TÉCNICAS Y/O ASPECTOS RELEVANTES</a:t>
            </a:r>
            <a:endParaRPr lang="en-CO" dirty="0"/>
          </a:p>
        </p:txBody>
      </p:sp>
      <p:sp>
        <p:nvSpPr>
          <p:cNvPr id="2" name="CuadroTexto 1">
            <a:extLst>
              <a:ext uri="{FF2B5EF4-FFF2-40B4-BE49-F238E27FC236}">
                <a16:creationId xmlns:a16="http://schemas.microsoft.com/office/drawing/2014/main" id="{4A6DF284-27AD-6E94-0691-3F16115308F6}"/>
              </a:ext>
            </a:extLst>
          </p:cNvPr>
          <p:cNvSpPr txBox="1"/>
          <p:nvPr/>
        </p:nvSpPr>
        <p:spPr>
          <a:xfrm>
            <a:off x="1291608" y="1690063"/>
            <a:ext cx="9608784" cy="3170099"/>
          </a:xfrm>
          <a:prstGeom prst="rect">
            <a:avLst/>
          </a:prstGeom>
          <a:noFill/>
        </p:spPr>
        <p:txBody>
          <a:bodyPr wrap="square" rtlCol="0">
            <a:spAutoFit/>
          </a:bodyPr>
          <a:lstStyle/>
          <a:p>
            <a:pPr algn="just"/>
            <a:r>
              <a:rPr lang="es-CO" sz="2000" dirty="0"/>
              <a:t>Se presentaron los productos de acuerdo a la meta programada; los soportes fueron presentados de forma organizada con calidad y pertinacia técnica.</a:t>
            </a:r>
          </a:p>
          <a:p>
            <a:pPr algn="just"/>
            <a:endParaRPr lang="es-CO" sz="2000" dirty="0"/>
          </a:p>
          <a:p>
            <a:pPr algn="just"/>
            <a:endParaRPr lang="es-CO" sz="2000" dirty="0"/>
          </a:p>
          <a:p>
            <a:pPr algn="just"/>
            <a:endParaRPr lang="es-CO" sz="2000" dirty="0">
              <a:cs typeface="Arial" panose="020B0604020202020204" pitchFamily="34" charset="0"/>
            </a:endParaRPr>
          </a:p>
          <a:p>
            <a:pPr marL="342900" indent="-342900" algn="just">
              <a:buFont typeface="Arial" panose="020B0604020202020204" pitchFamily="34" charset="0"/>
              <a:buChar char="•"/>
            </a:pPr>
            <a:endParaRPr lang="es-CO" sz="2000" dirty="0">
              <a:cs typeface="Arial" panose="020B0604020202020204" pitchFamily="34" charset="0"/>
            </a:endParaRPr>
          </a:p>
          <a:p>
            <a:pPr algn="just"/>
            <a:endParaRPr lang="es-CO" sz="2000" dirty="0"/>
          </a:p>
          <a:p>
            <a:pPr algn="just"/>
            <a:endParaRPr lang="es-CO" sz="2000" dirty="0"/>
          </a:p>
          <a:p>
            <a:pPr algn="just"/>
            <a:endParaRPr lang="es-CO" sz="2000" dirty="0"/>
          </a:p>
          <a:p>
            <a:pPr algn="just"/>
            <a:endParaRPr lang="es-CO" sz="2000" dirty="0"/>
          </a:p>
        </p:txBody>
      </p:sp>
    </p:spTree>
    <p:extLst>
      <p:ext uri="{BB962C8B-B14F-4D97-AF65-F5344CB8AC3E}">
        <p14:creationId xmlns:p14="http://schemas.microsoft.com/office/powerpoint/2010/main" val="18020837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3C8D40-232C-C106-D53B-13D20DFA5FAA}"/>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3570D1B8-F331-AA81-1991-F80BBC261882}"/>
              </a:ext>
            </a:extLst>
          </p:cNvPr>
          <p:cNvSpPr>
            <a:spLocks noGrp="1"/>
          </p:cNvSpPr>
          <p:nvPr>
            <p:ph type="body" idx="1"/>
          </p:nvPr>
        </p:nvSpPr>
        <p:spPr>
          <a:xfrm>
            <a:off x="2597922" y="2106298"/>
            <a:ext cx="1668463" cy="2406236"/>
          </a:xfrm>
        </p:spPr>
        <p:txBody>
          <a:bodyPr/>
          <a:lstStyle/>
          <a:p>
            <a:r>
              <a:rPr lang="es-CO" dirty="0"/>
              <a:t>4</a:t>
            </a:r>
            <a:endParaRPr lang="en-CO" dirty="0"/>
          </a:p>
        </p:txBody>
      </p:sp>
      <p:sp>
        <p:nvSpPr>
          <p:cNvPr id="3" name="Title 2">
            <a:extLst>
              <a:ext uri="{FF2B5EF4-FFF2-40B4-BE49-F238E27FC236}">
                <a16:creationId xmlns:a16="http://schemas.microsoft.com/office/drawing/2014/main" id="{B7EB1E17-91B6-C18D-440C-FC6F6BC8A313}"/>
              </a:ext>
            </a:extLst>
          </p:cNvPr>
          <p:cNvSpPr>
            <a:spLocks noGrp="1"/>
          </p:cNvSpPr>
          <p:nvPr>
            <p:ph type="title"/>
          </p:nvPr>
        </p:nvSpPr>
        <p:spPr/>
        <p:txBody>
          <a:bodyPr/>
          <a:lstStyle/>
          <a:p>
            <a:r>
              <a:rPr lang="es-CO" dirty="0"/>
              <a:t>SUBRED CENTRO ORIENTE</a:t>
            </a:r>
            <a:endParaRPr lang="en-CO" dirty="0"/>
          </a:p>
        </p:txBody>
      </p:sp>
    </p:spTree>
    <p:extLst>
      <p:ext uri="{BB962C8B-B14F-4D97-AF65-F5344CB8AC3E}">
        <p14:creationId xmlns:p14="http://schemas.microsoft.com/office/powerpoint/2010/main" val="5676573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3B5466-7D58-086B-C865-540213921DC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EA40D1-450A-901A-5BD6-3412A3908837}"/>
              </a:ext>
            </a:extLst>
          </p:cNvPr>
          <p:cNvSpPr>
            <a:spLocks noGrp="1"/>
          </p:cNvSpPr>
          <p:nvPr>
            <p:ph type="title"/>
          </p:nvPr>
        </p:nvSpPr>
        <p:spPr>
          <a:xfrm>
            <a:off x="809624" y="324939"/>
            <a:ext cx="10515600" cy="426848"/>
          </a:xfrm>
        </p:spPr>
        <p:txBody>
          <a:bodyPr/>
          <a:lstStyle/>
          <a:p>
            <a:r>
              <a:rPr lang="es-CO" sz="2400" dirty="0"/>
              <a:t>MUESTREO – SEGUIMIENTO RETROSPECTIVO – SUBRED CENTRO ORIENTE</a:t>
            </a:r>
            <a:endParaRPr lang="en-CO" sz="2400" dirty="0"/>
          </a:p>
        </p:txBody>
      </p:sp>
      <p:graphicFrame>
        <p:nvGraphicFramePr>
          <p:cNvPr id="3" name="Tabla 2">
            <a:extLst>
              <a:ext uri="{FF2B5EF4-FFF2-40B4-BE49-F238E27FC236}">
                <a16:creationId xmlns:a16="http://schemas.microsoft.com/office/drawing/2014/main" id="{58B09B7A-B5F8-ACE1-A453-F996B7127A5A}"/>
              </a:ext>
            </a:extLst>
          </p:cNvPr>
          <p:cNvGraphicFramePr>
            <a:graphicFrameLocks noGrp="1"/>
          </p:cNvGraphicFramePr>
          <p:nvPr>
            <p:extLst>
              <p:ext uri="{D42A27DB-BD31-4B8C-83A1-F6EECF244321}">
                <p14:modId xmlns:p14="http://schemas.microsoft.com/office/powerpoint/2010/main" val="1809095027"/>
              </p:ext>
            </p:extLst>
          </p:nvPr>
        </p:nvGraphicFramePr>
        <p:xfrm>
          <a:off x="1266091" y="964643"/>
          <a:ext cx="10059133" cy="5044271"/>
        </p:xfrm>
        <a:graphic>
          <a:graphicData uri="http://schemas.openxmlformats.org/drawingml/2006/table">
            <a:tbl>
              <a:tblPr/>
              <a:tblGrid>
                <a:gridCol w="2942468">
                  <a:extLst>
                    <a:ext uri="{9D8B030D-6E8A-4147-A177-3AD203B41FA5}">
                      <a16:colId xmlns:a16="http://schemas.microsoft.com/office/drawing/2014/main" val="3306960129"/>
                    </a:ext>
                  </a:extLst>
                </a:gridCol>
                <a:gridCol w="1744951">
                  <a:extLst>
                    <a:ext uri="{9D8B030D-6E8A-4147-A177-3AD203B41FA5}">
                      <a16:colId xmlns:a16="http://schemas.microsoft.com/office/drawing/2014/main" val="1369805430"/>
                    </a:ext>
                  </a:extLst>
                </a:gridCol>
                <a:gridCol w="1197516">
                  <a:extLst>
                    <a:ext uri="{9D8B030D-6E8A-4147-A177-3AD203B41FA5}">
                      <a16:colId xmlns:a16="http://schemas.microsoft.com/office/drawing/2014/main" val="4012654743"/>
                    </a:ext>
                  </a:extLst>
                </a:gridCol>
                <a:gridCol w="2241066">
                  <a:extLst>
                    <a:ext uri="{9D8B030D-6E8A-4147-A177-3AD203B41FA5}">
                      <a16:colId xmlns:a16="http://schemas.microsoft.com/office/drawing/2014/main" val="2349959305"/>
                    </a:ext>
                  </a:extLst>
                </a:gridCol>
                <a:gridCol w="1933132">
                  <a:extLst>
                    <a:ext uri="{9D8B030D-6E8A-4147-A177-3AD203B41FA5}">
                      <a16:colId xmlns:a16="http://schemas.microsoft.com/office/drawing/2014/main" val="459630415"/>
                    </a:ext>
                  </a:extLst>
                </a:gridCol>
              </a:tblGrid>
              <a:tr h="517361">
                <a:tc>
                  <a:txBody>
                    <a:bodyPr/>
                    <a:lstStyle/>
                    <a:p>
                      <a:pPr algn="ctr" rtl="0" fontAlgn="ctr">
                        <a:buNone/>
                      </a:pPr>
                      <a:r>
                        <a:rPr lang="es-CO" sz="1000" b="1" i="0" u="none" strike="noStrike">
                          <a:solidFill>
                            <a:srgbClr val="333333"/>
                          </a:solidFill>
                          <a:effectLst>
                            <a:outerShdw blurRad="50800" dist="38100" algn="tr" rotWithShape="0">
                              <a:prstClr val="black">
                                <a:alpha val="40000"/>
                              </a:prstClr>
                            </a:outerShdw>
                          </a:effectLst>
                          <a:latin typeface="Aptos" panose="020B0004020202020204" pitchFamily="34" charset="0"/>
                        </a:rPr>
                        <a:t>PRODUCTO</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0C0E3"/>
                    </a:solidFill>
                  </a:tcPr>
                </a:tc>
                <a:tc>
                  <a:txBody>
                    <a:bodyPr/>
                    <a:lstStyle/>
                    <a:p>
                      <a:pPr algn="ctr" rtl="0" fontAlgn="ctr">
                        <a:buNone/>
                      </a:pPr>
                      <a:r>
                        <a:rPr lang="es-ES" sz="1000" b="1" i="0" u="none" strike="noStrike">
                          <a:solidFill>
                            <a:srgbClr val="333333"/>
                          </a:solidFill>
                          <a:effectLst>
                            <a:outerShdw blurRad="50800" dist="38100" algn="tr" rotWithShape="0">
                              <a:prstClr val="black">
                                <a:alpha val="40000"/>
                              </a:prstClr>
                            </a:outerShdw>
                          </a:effectLst>
                          <a:latin typeface="Aptos" panose="020B0004020202020204" pitchFamily="34" charset="0"/>
                        </a:rPr>
                        <a:t>Meta Ejecutada Informe Gestión 1 de junio al 31 de julio 2025    </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0C0E3"/>
                    </a:solidFill>
                  </a:tcPr>
                </a:tc>
                <a:tc>
                  <a:txBody>
                    <a:bodyPr/>
                    <a:lstStyle/>
                    <a:p>
                      <a:pPr algn="ctr" rtl="0" fontAlgn="ctr">
                        <a:buNone/>
                      </a:pPr>
                      <a:r>
                        <a:rPr lang="es-CO" sz="1000" b="1" i="0" u="none" strike="noStrike">
                          <a:solidFill>
                            <a:srgbClr val="333333"/>
                          </a:solidFill>
                          <a:effectLst>
                            <a:outerShdw blurRad="50800" dist="38100" algn="tr" rotWithShape="0">
                              <a:prstClr val="black">
                                <a:alpha val="40000"/>
                              </a:prstClr>
                            </a:outerShdw>
                          </a:effectLst>
                          <a:latin typeface="Aptos" panose="020B0004020202020204" pitchFamily="34" charset="0"/>
                        </a:rPr>
                        <a:t>TOTAL MUESTRA</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0C0E3"/>
                    </a:solidFill>
                  </a:tcPr>
                </a:tc>
                <a:tc>
                  <a:txBody>
                    <a:bodyPr/>
                    <a:lstStyle/>
                    <a:p>
                      <a:pPr algn="ctr" rtl="0" fontAlgn="ctr">
                        <a:buNone/>
                      </a:pPr>
                      <a:r>
                        <a:rPr lang="es-ES" sz="1000" b="1" i="0" u="none" strike="noStrike">
                          <a:solidFill>
                            <a:srgbClr val="333333"/>
                          </a:solidFill>
                          <a:effectLst>
                            <a:outerShdw blurRad="50800" dist="38100" algn="tr" rotWithShape="0">
                              <a:prstClr val="black">
                                <a:alpha val="40000"/>
                              </a:prstClr>
                            </a:outerShdw>
                          </a:effectLst>
                          <a:latin typeface="Aptos" panose="020B0004020202020204" pitchFamily="34" charset="0"/>
                        </a:rPr>
                        <a:t>META AFECTADA POR LA GLOSA</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0C0E3"/>
                    </a:solidFill>
                  </a:tcPr>
                </a:tc>
                <a:tc>
                  <a:txBody>
                    <a:bodyPr/>
                    <a:lstStyle/>
                    <a:p>
                      <a:pPr algn="ctr" rtl="0" fontAlgn="ctr">
                        <a:buNone/>
                      </a:pPr>
                      <a:r>
                        <a:rPr lang="es-CO" sz="1000" b="1" i="0" u="none" strike="noStrike">
                          <a:solidFill>
                            <a:srgbClr val="333333"/>
                          </a:solidFill>
                          <a:effectLst>
                            <a:outerShdw blurRad="50800" dist="38100" algn="tr" rotWithShape="0">
                              <a:prstClr val="black">
                                <a:alpha val="40000"/>
                              </a:prstClr>
                            </a:outerShdw>
                          </a:effectLst>
                          <a:latin typeface="Aptos" panose="020B0004020202020204" pitchFamily="34" charset="0"/>
                        </a:rPr>
                        <a:t>PERIODO</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0C0E3"/>
                    </a:solidFill>
                  </a:tcPr>
                </a:tc>
                <a:extLst>
                  <a:ext uri="{0D108BD9-81ED-4DB2-BD59-A6C34878D82A}">
                    <a16:rowId xmlns:a16="http://schemas.microsoft.com/office/drawing/2014/main" val="1019608117"/>
                  </a:ext>
                </a:extLst>
              </a:tr>
              <a:tr h="528608">
                <a:tc>
                  <a:txBody>
                    <a:bodyPr/>
                    <a:lstStyle/>
                    <a:p>
                      <a:pPr algn="ctr" rtl="0" fontAlgn="ctr">
                        <a:buNone/>
                      </a:pPr>
                      <a:r>
                        <a:rPr lang="es-ES" sz="1000" b="0" i="0" u="none" strike="noStrike">
                          <a:solidFill>
                            <a:srgbClr val="333333"/>
                          </a:solidFill>
                          <a:effectLst/>
                          <a:latin typeface="Aptos" panose="020B0004020202020204" pitchFamily="34" charset="0"/>
                        </a:rPr>
                        <a:t>25 -Caracterización de las condiciones de salud y trabajo para la concertación de planes en UTI con trabajadores informales   </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a:solidFill>
                            <a:srgbClr val="333333"/>
                          </a:solidFill>
                          <a:effectLst/>
                          <a:latin typeface="Aptos" panose="020B0004020202020204" pitchFamily="34" charset="0"/>
                        </a:rPr>
                        <a:t>429</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a:solidFill>
                            <a:srgbClr val="333333"/>
                          </a:solidFill>
                          <a:effectLst/>
                          <a:latin typeface="Aptos" panose="020B0004020202020204" pitchFamily="34" charset="0"/>
                        </a:rPr>
                        <a:t>204</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a:solidFill>
                            <a:srgbClr val="333333"/>
                          </a:solidFill>
                          <a:effectLst/>
                          <a:latin typeface="Aptos" panose="020B0004020202020204" pitchFamily="34" charset="0"/>
                        </a:rPr>
                        <a:t>2</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ES" sz="1000" b="0" i="0" u="none" strike="noStrike">
                          <a:solidFill>
                            <a:srgbClr val="333333"/>
                          </a:solidFill>
                          <a:effectLst/>
                          <a:latin typeface="Aptos" panose="020B0004020202020204" pitchFamily="34" charset="0"/>
                        </a:rPr>
                        <a:t>Junio 2025 1</a:t>
                      </a:r>
                      <a:br>
                        <a:rPr lang="es-ES" sz="1000" b="0" i="0" u="none" strike="noStrike">
                          <a:solidFill>
                            <a:srgbClr val="333333"/>
                          </a:solidFill>
                          <a:effectLst/>
                          <a:latin typeface="Aptos" panose="020B0004020202020204" pitchFamily="34" charset="0"/>
                        </a:rPr>
                      </a:br>
                      <a:r>
                        <a:rPr lang="es-ES" sz="1000" b="0" i="0" u="none" strike="noStrike">
                          <a:solidFill>
                            <a:srgbClr val="333333"/>
                          </a:solidFill>
                          <a:effectLst/>
                          <a:latin typeface="Aptos" panose="020B0004020202020204" pitchFamily="34" charset="0"/>
                        </a:rPr>
                        <a:t>Julio 2025 1</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extLst>
                  <a:ext uri="{0D108BD9-81ED-4DB2-BD59-A6C34878D82A}">
                    <a16:rowId xmlns:a16="http://schemas.microsoft.com/office/drawing/2014/main" val="2931491923"/>
                  </a:ext>
                </a:extLst>
              </a:tr>
              <a:tr h="646701">
                <a:tc>
                  <a:txBody>
                    <a:bodyPr/>
                    <a:lstStyle/>
                    <a:p>
                      <a:pPr algn="ctr" rtl="0" fontAlgn="ctr">
                        <a:buNone/>
                      </a:pPr>
                      <a:r>
                        <a:rPr lang="es-ES" sz="1000" b="0" i="0" u="none" strike="noStrike">
                          <a:solidFill>
                            <a:srgbClr val="333333"/>
                          </a:solidFill>
                          <a:effectLst/>
                          <a:latin typeface="Aptos" panose="020B0004020202020204" pitchFamily="34" charset="0"/>
                        </a:rPr>
                        <a:t>26 - Asesorías de promoción del cuidado de la salud, gestión del riesgo la UTI y monitoreo del proceso con trabajadores de la economía informal en uti de mediano impacto </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00" b="0" i="0" u="none" strike="noStrike">
                          <a:solidFill>
                            <a:srgbClr val="333333"/>
                          </a:solidFill>
                          <a:effectLst/>
                          <a:latin typeface="Aptos" panose="020B0004020202020204" pitchFamily="34" charset="0"/>
                        </a:rPr>
                        <a:t>932</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00" b="0" i="0" u="none" strike="noStrike">
                          <a:solidFill>
                            <a:srgbClr val="333333"/>
                          </a:solidFill>
                          <a:effectLst/>
                          <a:latin typeface="Aptos" panose="020B0004020202020204" pitchFamily="34" charset="0"/>
                        </a:rPr>
                        <a:t>273</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00" b="0" i="0" u="none" strike="noStrike">
                          <a:solidFill>
                            <a:srgbClr val="333333"/>
                          </a:solidFill>
                          <a:effectLst/>
                          <a:latin typeface="Aptos" panose="020B0004020202020204" pitchFamily="34" charset="0"/>
                        </a:rPr>
                        <a:t>10</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ES" sz="1000" b="0" i="0" u="none" strike="noStrike">
                          <a:solidFill>
                            <a:srgbClr val="333333"/>
                          </a:solidFill>
                          <a:effectLst/>
                          <a:latin typeface="Aptos" panose="020B0004020202020204" pitchFamily="34" charset="0"/>
                        </a:rPr>
                        <a:t>Junio 2025 1</a:t>
                      </a:r>
                      <a:br>
                        <a:rPr lang="es-ES" sz="1000" b="0" i="0" u="none" strike="noStrike">
                          <a:solidFill>
                            <a:srgbClr val="333333"/>
                          </a:solidFill>
                          <a:effectLst/>
                          <a:latin typeface="Aptos" panose="020B0004020202020204" pitchFamily="34" charset="0"/>
                        </a:rPr>
                      </a:br>
                      <a:r>
                        <a:rPr lang="es-ES" sz="1000" b="0" i="0" u="none" strike="noStrike">
                          <a:solidFill>
                            <a:srgbClr val="333333"/>
                          </a:solidFill>
                          <a:effectLst/>
                          <a:latin typeface="Aptos" panose="020B0004020202020204" pitchFamily="34" charset="0"/>
                        </a:rPr>
                        <a:t>Julio 2025 9</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05914877"/>
                  </a:ext>
                </a:extLst>
              </a:tr>
              <a:tr h="388021">
                <a:tc>
                  <a:txBody>
                    <a:bodyPr/>
                    <a:lstStyle/>
                    <a:p>
                      <a:pPr algn="ctr" rtl="0" fontAlgn="ctr">
                        <a:buNone/>
                      </a:pPr>
                      <a:r>
                        <a:rPr lang="es-ES" sz="1000" b="0" i="0" u="none" strike="noStrike">
                          <a:solidFill>
                            <a:srgbClr val="333333"/>
                          </a:solidFill>
                          <a:effectLst/>
                          <a:latin typeface="Aptos" panose="020B0004020202020204" pitchFamily="34" charset="0"/>
                        </a:rPr>
                        <a:t>27 - Asesorías de promoción del cuidado de la salud con trabajadores de la economía informal en UTI</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a:solidFill>
                            <a:srgbClr val="333333"/>
                          </a:solidFill>
                          <a:effectLst/>
                          <a:latin typeface="Aptos" panose="020B0004020202020204" pitchFamily="34" charset="0"/>
                        </a:rPr>
                        <a:t>477</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a:solidFill>
                            <a:srgbClr val="333333"/>
                          </a:solidFill>
                          <a:effectLst/>
                          <a:latin typeface="Aptos" panose="020B0004020202020204" pitchFamily="34" charset="0"/>
                        </a:rPr>
                        <a:t>214</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a:solidFill>
                            <a:srgbClr val="333333"/>
                          </a:solidFill>
                          <a:effectLst/>
                          <a:latin typeface="Aptos" panose="020B0004020202020204" pitchFamily="34" charset="0"/>
                        </a:rPr>
                        <a:t>0</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a:solidFill>
                            <a:srgbClr val="333333"/>
                          </a:solidFill>
                          <a:effectLst/>
                          <a:latin typeface="Aptos" panose="020B0004020202020204" pitchFamily="34" charset="0"/>
                        </a:rPr>
                        <a:t>NA</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extLst>
                  <a:ext uri="{0D108BD9-81ED-4DB2-BD59-A6C34878D82A}">
                    <a16:rowId xmlns:a16="http://schemas.microsoft.com/office/drawing/2014/main" val="3449976170"/>
                  </a:ext>
                </a:extLst>
              </a:tr>
              <a:tr h="776042">
                <a:tc>
                  <a:txBody>
                    <a:bodyPr/>
                    <a:lstStyle/>
                    <a:p>
                      <a:pPr algn="ctr" rtl="0" fontAlgn="ctr">
                        <a:buNone/>
                      </a:pPr>
                      <a:r>
                        <a:rPr lang="es-ES" sz="1000" b="0" i="0" u="none" strike="noStrike">
                          <a:solidFill>
                            <a:srgbClr val="333333"/>
                          </a:solidFill>
                          <a:effectLst/>
                          <a:latin typeface="Aptos" panose="020B0004020202020204" pitchFamily="34" charset="0"/>
                        </a:rPr>
                        <a:t>28 - Asesorías de promoción del cuidado de la salud, gestión del riesgo de la UTI y monitoreo del proceso con trabajadores de la economía informal en UTI de alto impacto </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00" b="0" i="0" u="none" strike="noStrike">
                          <a:solidFill>
                            <a:srgbClr val="333333"/>
                          </a:solidFill>
                          <a:effectLst/>
                          <a:latin typeface="Aptos" panose="020B0004020202020204" pitchFamily="34" charset="0"/>
                        </a:rPr>
                        <a:t>343</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00" b="0" i="0" u="none" strike="noStrike">
                          <a:solidFill>
                            <a:srgbClr val="333333"/>
                          </a:solidFill>
                          <a:effectLst/>
                          <a:latin typeface="Aptos" panose="020B0004020202020204" pitchFamily="34" charset="0"/>
                        </a:rPr>
                        <a:t>182</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00" b="0" i="0" u="none" strike="noStrike">
                          <a:solidFill>
                            <a:srgbClr val="333333"/>
                          </a:solidFill>
                          <a:effectLst/>
                          <a:latin typeface="Aptos" panose="020B0004020202020204" pitchFamily="34" charset="0"/>
                        </a:rPr>
                        <a:t>0</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00" b="0" i="0" u="none" strike="noStrike">
                          <a:solidFill>
                            <a:srgbClr val="333333"/>
                          </a:solidFill>
                          <a:effectLst/>
                          <a:latin typeface="Aptos" panose="020B0004020202020204" pitchFamily="34" charset="0"/>
                        </a:rPr>
                        <a:t>NA</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85008854"/>
                  </a:ext>
                </a:extLst>
              </a:tr>
              <a:tr h="776042">
                <a:tc>
                  <a:txBody>
                    <a:bodyPr/>
                    <a:lstStyle/>
                    <a:p>
                      <a:pPr algn="ctr" rtl="0" fontAlgn="ctr">
                        <a:buNone/>
                      </a:pPr>
                      <a:r>
                        <a:rPr lang="es-ES" sz="1000" b="0" i="0" u="none" strike="noStrike">
                          <a:solidFill>
                            <a:srgbClr val="333333"/>
                          </a:solidFill>
                          <a:effectLst/>
                          <a:latin typeface="Aptos" panose="020B0004020202020204" pitchFamily="34" charset="0"/>
                        </a:rPr>
                        <a:t>36 - Caracterización del perfil del riesgo en niños, niñas y adolescentes trabajadores en zonas de concentración comercial referenciadas a nivel intersectorial o por otros espacios y procesos</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a:solidFill>
                            <a:srgbClr val="333333"/>
                          </a:solidFill>
                          <a:effectLst/>
                          <a:latin typeface="Aptos" panose="020B0004020202020204" pitchFamily="34" charset="0"/>
                        </a:rPr>
                        <a:t>454</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a:solidFill>
                            <a:srgbClr val="333333"/>
                          </a:solidFill>
                          <a:effectLst/>
                          <a:latin typeface="Aptos" panose="020B0004020202020204" pitchFamily="34" charset="0"/>
                        </a:rPr>
                        <a:t>209</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a:solidFill>
                            <a:srgbClr val="333333"/>
                          </a:solidFill>
                          <a:effectLst/>
                          <a:latin typeface="Aptos" panose="020B0004020202020204" pitchFamily="34" charset="0"/>
                        </a:rPr>
                        <a:t>3</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ES" sz="1000" b="0" i="0" u="none" strike="noStrike">
                          <a:solidFill>
                            <a:srgbClr val="333333"/>
                          </a:solidFill>
                          <a:effectLst/>
                          <a:latin typeface="Aptos" panose="020B0004020202020204" pitchFamily="34" charset="0"/>
                        </a:rPr>
                        <a:t>Junio 2025 3</a:t>
                      </a:r>
                      <a:br>
                        <a:rPr lang="es-ES" sz="1000" b="0" i="0" u="none" strike="noStrike">
                          <a:solidFill>
                            <a:srgbClr val="333333"/>
                          </a:solidFill>
                          <a:effectLst/>
                          <a:latin typeface="Aptos" panose="020B0004020202020204" pitchFamily="34" charset="0"/>
                        </a:rPr>
                      </a:br>
                      <a:r>
                        <a:rPr lang="es-ES" sz="1000" b="0" i="0" u="none" strike="noStrike">
                          <a:solidFill>
                            <a:srgbClr val="333333"/>
                          </a:solidFill>
                          <a:effectLst/>
                          <a:latin typeface="Aptos" panose="020B0004020202020204" pitchFamily="34" charset="0"/>
                        </a:rPr>
                        <a:t>Julio  2025 0</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extLst>
                  <a:ext uri="{0D108BD9-81ED-4DB2-BD59-A6C34878D82A}">
                    <a16:rowId xmlns:a16="http://schemas.microsoft.com/office/drawing/2014/main" val="1242378075"/>
                  </a:ext>
                </a:extLst>
              </a:tr>
              <a:tr h="787289">
                <a:tc>
                  <a:txBody>
                    <a:bodyPr/>
                    <a:lstStyle/>
                    <a:p>
                      <a:pPr algn="ctr" rtl="0" fontAlgn="ctr">
                        <a:buNone/>
                      </a:pPr>
                      <a:r>
                        <a:rPr lang="es-ES" sz="1000" b="0" i="0" u="none" strike="noStrike">
                          <a:solidFill>
                            <a:srgbClr val="333333"/>
                          </a:solidFill>
                          <a:effectLst/>
                          <a:latin typeface="Aptos" panose="020B0004020202020204" pitchFamily="34" charset="0"/>
                        </a:rPr>
                        <a:t>37 - Asesoría para la desvinculación del trabajo infantil</a:t>
                      </a:r>
                      <a:br>
                        <a:rPr lang="es-ES" sz="1000" b="0" i="0" u="none" strike="noStrike">
                          <a:solidFill>
                            <a:srgbClr val="333333"/>
                          </a:solidFill>
                          <a:effectLst/>
                          <a:latin typeface="Aptos" panose="020B0004020202020204" pitchFamily="34" charset="0"/>
                        </a:rPr>
                      </a:br>
                      <a:r>
                        <a:rPr lang="es-ES" sz="1000" b="0" i="0" u="none" strike="noStrike">
                          <a:solidFill>
                            <a:srgbClr val="333333"/>
                          </a:solidFill>
                          <a:effectLst/>
                          <a:latin typeface="Aptos" panose="020B0004020202020204" pitchFamily="34" charset="0"/>
                        </a:rPr>
                        <a:t>Asesoría para el cuidado y la protección de la salud</a:t>
                      </a:r>
                      <a:br>
                        <a:rPr lang="es-ES" sz="1000" b="0" i="0" u="none" strike="noStrike">
                          <a:solidFill>
                            <a:srgbClr val="333333"/>
                          </a:solidFill>
                          <a:effectLst/>
                          <a:latin typeface="Aptos" panose="020B0004020202020204" pitchFamily="34" charset="0"/>
                        </a:rPr>
                      </a:br>
                      <a:r>
                        <a:rPr lang="es-ES" sz="1000" b="0" i="0" u="none" strike="noStrike">
                          <a:solidFill>
                            <a:srgbClr val="333333"/>
                          </a:solidFill>
                          <a:effectLst/>
                          <a:latin typeface="Aptos" panose="020B0004020202020204" pitchFamily="34" charset="0"/>
                        </a:rPr>
                        <a:t>Monitoreo de la desvinculación</a:t>
                      </a:r>
                      <a:br>
                        <a:rPr lang="es-ES" sz="1000" b="0" i="0" u="none" strike="noStrike">
                          <a:solidFill>
                            <a:srgbClr val="333333"/>
                          </a:solidFill>
                          <a:effectLst/>
                          <a:latin typeface="Aptos" panose="020B0004020202020204" pitchFamily="34" charset="0"/>
                        </a:rPr>
                      </a:br>
                      <a:r>
                        <a:rPr lang="es-ES" sz="1000" b="0" i="0" u="none" strike="noStrike">
                          <a:solidFill>
                            <a:srgbClr val="333333"/>
                          </a:solidFill>
                          <a:effectLst/>
                          <a:latin typeface="Aptos" panose="020B0004020202020204" pitchFamily="34" charset="0"/>
                        </a:rPr>
                        <a:t>Monitoreo – seguimiento del efecto</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00" b="0" i="0" u="none" strike="noStrike">
                          <a:solidFill>
                            <a:srgbClr val="333333"/>
                          </a:solidFill>
                          <a:effectLst/>
                          <a:latin typeface="Aptos" panose="020B0004020202020204" pitchFamily="34" charset="0"/>
                        </a:rPr>
                        <a:t>2233</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00" b="0" i="0" u="none" strike="noStrike">
                          <a:solidFill>
                            <a:srgbClr val="333333"/>
                          </a:solidFill>
                          <a:effectLst/>
                          <a:latin typeface="Aptos" panose="020B0004020202020204" pitchFamily="34" charset="0"/>
                        </a:rPr>
                        <a:t>329</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00" b="0" i="0" u="none" strike="noStrike">
                          <a:solidFill>
                            <a:srgbClr val="333333"/>
                          </a:solidFill>
                          <a:effectLst/>
                          <a:latin typeface="Aptos" panose="020B0004020202020204" pitchFamily="34" charset="0"/>
                        </a:rPr>
                        <a:t>2</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ES" sz="1000" b="0" i="0" u="none" strike="noStrike">
                          <a:solidFill>
                            <a:srgbClr val="333333"/>
                          </a:solidFill>
                          <a:effectLst/>
                          <a:latin typeface="Aptos" panose="020B0004020202020204" pitchFamily="34" charset="0"/>
                        </a:rPr>
                        <a:t>Junio 2025 0</a:t>
                      </a:r>
                      <a:br>
                        <a:rPr lang="es-ES" sz="1000" b="0" i="0" u="none" strike="noStrike">
                          <a:solidFill>
                            <a:srgbClr val="333333"/>
                          </a:solidFill>
                          <a:effectLst/>
                          <a:latin typeface="Aptos" panose="020B0004020202020204" pitchFamily="34" charset="0"/>
                        </a:rPr>
                      </a:br>
                      <a:r>
                        <a:rPr lang="es-ES" sz="1000" b="0" i="0" u="none" strike="noStrike">
                          <a:solidFill>
                            <a:srgbClr val="333333"/>
                          </a:solidFill>
                          <a:effectLst/>
                          <a:latin typeface="Aptos" panose="020B0004020202020204" pitchFamily="34" charset="0"/>
                        </a:rPr>
                        <a:t>Julio 2025 2</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38796714"/>
                  </a:ext>
                </a:extLst>
              </a:tr>
              <a:tr h="624207">
                <a:tc>
                  <a:txBody>
                    <a:bodyPr/>
                    <a:lstStyle/>
                    <a:p>
                      <a:pPr algn="ctr" rtl="0" fontAlgn="ctr">
                        <a:buNone/>
                      </a:pPr>
                      <a:r>
                        <a:rPr lang="es-ES" sz="1000" b="0" i="0" u="none" strike="noStrike">
                          <a:solidFill>
                            <a:srgbClr val="333333"/>
                          </a:solidFill>
                          <a:effectLst/>
                          <a:latin typeface="Aptos" panose="020B0004020202020204" pitchFamily="34" charset="0"/>
                        </a:rPr>
                        <a:t>32 - Promoción del cuidado con personas vínculadas a actividades sexuales pagadas: Tamizajes VIH, HB, Sífilis</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a:solidFill>
                            <a:srgbClr val="333333"/>
                          </a:solidFill>
                          <a:effectLst/>
                          <a:latin typeface="Aptos" panose="020B0004020202020204" pitchFamily="34" charset="0"/>
                        </a:rPr>
                        <a:t>260</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a:solidFill>
                            <a:srgbClr val="333333"/>
                          </a:solidFill>
                          <a:effectLst/>
                          <a:latin typeface="Aptos" panose="020B0004020202020204" pitchFamily="34" charset="0"/>
                        </a:rPr>
                        <a:t>156</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a:solidFill>
                            <a:srgbClr val="333333"/>
                          </a:solidFill>
                          <a:effectLst/>
                          <a:latin typeface="Aptos" panose="020B0004020202020204" pitchFamily="34" charset="0"/>
                        </a:rPr>
                        <a:t>0</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dirty="0">
                          <a:solidFill>
                            <a:srgbClr val="333333"/>
                          </a:solidFill>
                          <a:effectLst/>
                          <a:latin typeface="Aptos" panose="020B0004020202020204" pitchFamily="34" charset="0"/>
                        </a:rPr>
                        <a:t>NA</a:t>
                      </a:r>
                    </a:p>
                  </a:txBody>
                  <a:tcPr marL="4851" marR="4851" marT="4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extLst>
                  <a:ext uri="{0D108BD9-81ED-4DB2-BD59-A6C34878D82A}">
                    <a16:rowId xmlns:a16="http://schemas.microsoft.com/office/drawing/2014/main" val="2925516759"/>
                  </a:ext>
                </a:extLst>
              </a:tr>
            </a:tbl>
          </a:graphicData>
        </a:graphic>
      </p:graphicFrame>
    </p:spTree>
    <p:extLst>
      <p:ext uri="{BB962C8B-B14F-4D97-AF65-F5344CB8AC3E}">
        <p14:creationId xmlns:p14="http://schemas.microsoft.com/office/powerpoint/2010/main" val="42674760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CF73F8-5AB8-A91D-48F6-487FB8777CE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2D11E76-C911-1EBF-C4D5-1A8190169A4E}"/>
              </a:ext>
            </a:extLst>
          </p:cNvPr>
          <p:cNvSpPr>
            <a:spLocks noGrp="1"/>
          </p:cNvSpPr>
          <p:nvPr>
            <p:ph type="title"/>
          </p:nvPr>
        </p:nvSpPr>
        <p:spPr>
          <a:xfrm>
            <a:off x="809624" y="640250"/>
            <a:ext cx="10515600" cy="510461"/>
          </a:xfrm>
        </p:spPr>
        <p:txBody>
          <a:bodyPr/>
          <a:lstStyle/>
          <a:p>
            <a:pPr algn="ctr"/>
            <a:r>
              <a:rPr lang="es-CO" dirty="0"/>
              <a:t>HALLAZGOS SEGUIMIENTO RETROSPECTIVO</a:t>
            </a:r>
            <a:endParaRPr lang="en-CO" dirty="0"/>
          </a:p>
        </p:txBody>
      </p:sp>
      <p:graphicFrame>
        <p:nvGraphicFramePr>
          <p:cNvPr id="4" name="Tabla 3">
            <a:extLst>
              <a:ext uri="{FF2B5EF4-FFF2-40B4-BE49-F238E27FC236}">
                <a16:creationId xmlns:a16="http://schemas.microsoft.com/office/drawing/2014/main" id="{1E4C948F-0EB6-C4BE-27FE-179FBC6A727F}"/>
              </a:ext>
            </a:extLst>
          </p:cNvPr>
          <p:cNvGraphicFramePr>
            <a:graphicFrameLocks noGrp="1"/>
          </p:cNvGraphicFramePr>
          <p:nvPr>
            <p:extLst>
              <p:ext uri="{D42A27DB-BD31-4B8C-83A1-F6EECF244321}">
                <p14:modId xmlns:p14="http://schemas.microsoft.com/office/powerpoint/2010/main" val="3180119510"/>
              </p:ext>
            </p:extLst>
          </p:nvPr>
        </p:nvGraphicFramePr>
        <p:xfrm>
          <a:off x="1376625" y="1276141"/>
          <a:ext cx="8695378" cy="4964967"/>
        </p:xfrm>
        <a:graphic>
          <a:graphicData uri="http://schemas.openxmlformats.org/drawingml/2006/table">
            <a:tbl>
              <a:tblPr/>
              <a:tblGrid>
                <a:gridCol w="1020257">
                  <a:extLst>
                    <a:ext uri="{9D8B030D-6E8A-4147-A177-3AD203B41FA5}">
                      <a16:colId xmlns:a16="http://schemas.microsoft.com/office/drawing/2014/main" val="1249236734"/>
                    </a:ext>
                  </a:extLst>
                </a:gridCol>
                <a:gridCol w="1588355">
                  <a:extLst>
                    <a:ext uri="{9D8B030D-6E8A-4147-A177-3AD203B41FA5}">
                      <a16:colId xmlns:a16="http://schemas.microsoft.com/office/drawing/2014/main" val="3827833154"/>
                    </a:ext>
                  </a:extLst>
                </a:gridCol>
                <a:gridCol w="3304244">
                  <a:extLst>
                    <a:ext uri="{9D8B030D-6E8A-4147-A177-3AD203B41FA5}">
                      <a16:colId xmlns:a16="http://schemas.microsoft.com/office/drawing/2014/main" val="1859267206"/>
                    </a:ext>
                  </a:extLst>
                </a:gridCol>
                <a:gridCol w="962289">
                  <a:extLst>
                    <a:ext uri="{9D8B030D-6E8A-4147-A177-3AD203B41FA5}">
                      <a16:colId xmlns:a16="http://schemas.microsoft.com/office/drawing/2014/main" val="57274409"/>
                    </a:ext>
                  </a:extLst>
                </a:gridCol>
                <a:gridCol w="1820233">
                  <a:extLst>
                    <a:ext uri="{9D8B030D-6E8A-4147-A177-3AD203B41FA5}">
                      <a16:colId xmlns:a16="http://schemas.microsoft.com/office/drawing/2014/main" val="1402484896"/>
                    </a:ext>
                  </a:extLst>
                </a:gridCol>
              </a:tblGrid>
              <a:tr h="429896">
                <a:tc>
                  <a:txBody>
                    <a:bodyPr/>
                    <a:lstStyle/>
                    <a:p>
                      <a:pPr algn="ctr" rtl="0" fontAlgn="ctr">
                        <a:buNone/>
                      </a:pPr>
                      <a:r>
                        <a:rPr lang="es-CO" sz="1600" b="1" i="0" u="none" strike="noStrike">
                          <a:solidFill>
                            <a:srgbClr val="000000"/>
                          </a:solidFill>
                          <a:effectLst/>
                          <a:latin typeface="Calibri" panose="020F0502020204030204" pitchFamily="34" charset="0"/>
                        </a:rPr>
                        <a:t>Subred</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ctr">
                        <a:buNone/>
                      </a:pPr>
                      <a:r>
                        <a:rPr lang="es-CO" sz="1600" b="1" i="0" u="none" strike="noStrike">
                          <a:solidFill>
                            <a:srgbClr val="000000"/>
                          </a:solidFill>
                          <a:effectLst/>
                          <a:latin typeface="Calibri" panose="020F0502020204030204" pitchFamily="34" charset="0"/>
                        </a:rPr>
                        <a:t>Intervención y/o Producto</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ctr">
                        <a:buNone/>
                      </a:pPr>
                      <a:r>
                        <a:rPr lang="es-CO" sz="1600" b="1" i="0" u="none" strike="noStrike">
                          <a:solidFill>
                            <a:srgbClr val="000000"/>
                          </a:solidFill>
                          <a:effectLst/>
                          <a:latin typeface="Calibri" panose="020F0502020204030204" pitchFamily="34" charset="0"/>
                        </a:rPr>
                        <a:t>Hallazgos </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ctr">
                        <a:buNone/>
                      </a:pPr>
                      <a:r>
                        <a:rPr lang="es-CO" sz="1600" b="1" i="0" u="none" strike="noStrike">
                          <a:solidFill>
                            <a:srgbClr val="000000"/>
                          </a:solidFill>
                          <a:effectLst/>
                          <a:latin typeface="Calibri" panose="020F0502020204030204" pitchFamily="34" charset="0"/>
                        </a:rPr>
                        <a:t>Localidad </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ctr">
                        <a:buNone/>
                      </a:pPr>
                      <a:r>
                        <a:rPr lang="es-ES" sz="1600" b="1" i="0" u="none" strike="noStrike">
                          <a:solidFill>
                            <a:srgbClr val="000000"/>
                          </a:solidFill>
                          <a:effectLst/>
                          <a:latin typeface="Calibri" panose="020F0502020204030204" pitchFamily="34" charset="0"/>
                        </a:rPr>
                        <a:t>Glosa y/o Plan de mejora </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extLst>
                  <a:ext uri="{0D108BD9-81ED-4DB2-BD59-A6C34878D82A}">
                    <a16:rowId xmlns:a16="http://schemas.microsoft.com/office/drawing/2014/main" val="3260749914"/>
                  </a:ext>
                </a:extLst>
              </a:tr>
              <a:tr h="1117731">
                <a:tc>
                  <a:txBody>
                    <a:bodyPr/>
                    <a:lstStyle/>
                    <a:p>
                      <a:pPr algn="ctr" rtl="0" fontAlgn="ctr">
                        <a:buNone/>
                      </a:pPr>
                      <a:r>
                        <a:rPr lang="es-CO" sz="1100" b="0" i="0" u="none" strike="noStrike">
                          <a:solidFill>
                            <a:srgbClr val="000000"/>
                          </a:solidFill>
                          <a:effectLst/>
                          <a:latin typeface="Calibri" panose="020F0502020204030204" pitchFamily="34" charset="0"/>
                        </a:rPr>
                        <a:t>Centro Oriente</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ES" sz="1100" b="0" i="0" u="none" strike="noStrike">
                          <a:solidFill>
                            <a:srgbClr val="000000"/>
                          </a:solidFill>
                          <a:effectLst/>
                          <a:latin typeface="Calibri" panose="020F0502020204030204" pitchFamily="34" charset="0"/>
                        </a:rPr>
                        <a:t>34 - Gestión en los niveles meso y micro de la salud pública del Entorno cuidador Laboral “Bienestar en nuestro entorno laboral”</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just" rtl="0" fontAlgn="t">
                        <a:buNone/>
                      </a:pPr>
                      <a:r>
                        <a:rPr lang="es-ES" sz="1100" b="0" i="0" u="none" strike="noStrike">
                          <a:solidFill>
                            <a:srgbClr val="000000"/>
                          </a:solidFill>
                          <a:effectLst/>
                          <a:latin typeface="Calibri" panose="020F0502020204030204" pitchFamily="34" charset="0"/>
                        </a:rPr>
                        <a:t>Para el mes de junio 2025 se identificó inconsistencia en informe de gestión por error en distribución por localidad en los poductos 31 y 33, sin afectación de la meta ejecutada.</a:t>
                      </a:r>
                      <a:br>
                        <a:rPr lang="es-ES" sz="1100" b="0" i="0" u="none" strike="noStrike">
                          <a:solidFill>
                            <a:srgbClr val="000000"/>
                          </a:solidFill>
                          <a:effectLst/>
                          <a:latin typeface="Calibri" panose="020F0502020204030204" pitchFamily="34" charset="0"/>
                        </a:rPr>
                      </a:br>
                      <a:endParaRPr lang="es-ES" sz="1100" b="0" i="0" u="none" strike="noStrike">
                        <a:solidFill>
                          <a:srgbClr val="000000"/>
                        </a:solidFill>
                        <a:effectLst/>
                        <a:latin typeface="Calibri" panose="020F0502020204030204" pitchFamily="34" charset="0"/>
                      </a:endParaRPr>
                    </a:p>
                  </a:txBody>
                  <a:tcPr marL="6362" marR="6362" marT="636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100" b="0" i="0" u="none" strike="noStrike">
                          <a:solidFill>
                            <a:srgbClr val="000000"/>
                          </a:solidFill>
                          <a:effectLst/>
                          <a:latin typeface="Calibri" panose="020F0502020204030204" pitchFamily="34" charset="0"/>
                        </a:rPr>
                        <a:t>Subred</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100" b="0" i="0" u="none" strike="noStrike" dirty="0">
                          <a:solidFill>
                            <a:srgbClr val="000000"/>
                          </a:solidFill>
                          <a:effectLst/>
                          <a:latin typeface="Calibri" panose="020F0502020204030204" pitchFamily="34" charset="0"/>
                        </a:rPr>
                        <a:t>G 9 GLOSA </a:t>
                      </a:r>
                      <a:r>
                        <a:rPr lang="es-CO" sz="1100" b="0" i="0" u="none" strike="noStrike">
                          <a:solidFill>
                            <a:srgbClr val="000000"/>
                          </a:solidFill>
                          <a:effectLst/>
                          <a:latin typeface="Calibri" panose="020F0502020204030204" pitchFamily="34" charset="0"/>
                        </a:rPr>
                        <a:t>POR INCONSISTENCCIA EN INFORME DE GESTIÓN</a:t>
                      </a:r>
                      <a:endParaRPr lang="es-CO" sz="1100" b="0" i="0" u="none" strike="noStrike" dirty="0">
                        <a:solidFill>
                          <a:srgbClr val="000000"/>
                        </a:solidFill>
                        <a:effectLst/>
                        <a:latin typeface="Calibri" panose="020F0502020204030204" pitchFamily="34" charset="0"/>
                      </a:endParaRP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extLst>
                  <a:ext uri="{0D108BD9-81ED-4DB2-BD59-A6C34878D82A}">
                    <a16:rowId xmlns:a16="http://schemas.microsoft.com/office/drawing/2014/main" val="2388296962"/>
                  </a:ext>
                </a:extLst>
              </a:tr>
              <a:tr h="1676597">
                <a:tc>
                  <a:txBody>
                    <a:bodyPr/>
                    <a:lstStyle/>
                    <a:p>
                      <a:pPr algn="ctr" rtl="0" fontAlgn="ctr">
                        <a:buNone/>
                      </a:pPr>
                      <a:r>
                        <a:rPr lang="es-CO" sz="1100" b="0" i="0" u="none" strike="noStrike">
                          <a:solidFill>
                            <a:srgbClr val="000000"/>
                          </a:solidFill>
                          <a:effectLst/>
                          <a:latin typeface="Calibri" panose="020F0502020204030204" pitchFamily="34" charset="0"/>
                        </a:rPr>
                        <a:t>Centro Oriente</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ES" sz="1100" b="0" i="0" u="none" strike="noStrike">
                          <a:solidFill>
                            <a:srgbClr val="000000"/>
                          </a:solidFill>
                          <a:effectLst/>
                          <a:latin typeface="Calibri" panose="020F0502020204030204" pitchFamily="34" charset="0"/>
                        </a:rPr>
                        <a:t>25 - Caracterización de las condiciones de salud y trabajo para la concertación de planes en UTI con trabajadores informales   </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just" rtl="0" fontAlgn="t">
                        <a:buNone/>
                      </a:pPr>
                      <a:r>
                        <a:rPr lang="es-ES" sz="1100" b="0" i="0" u="none" strike="noStrike">
                          <a:solidFill>
                            <a:srgbClr val="000000"/>
                          </a:solidFill>
                          <a:effectLst/>
                          <a:latin typeface="Calibri" panose="020F0502020204030204" pitchFamily="34" charset="0"/>
                        </a:rPr>
                        <a:t>En el mes de Junio 2025 se identificó incumplimiento al lineamiento e 1 caracterización debido a que firma una usuaria la cual no esta caracterizada en el formato de UTI.</a:t>
                      </a:r>
                      <a:br>
                        <a:rPr lang="es-ES" sz="1100" b="0" i="0" u="none" strike="noStrike">
                          <a:solidFill>
                            <a:srgbClr val="000000"/>
                          </a:solidFill>
                          <a:effectLst/>
                          <a:latin typeface="Calibri" panose="020F0502020204030204" pitchFamily="34" charset="0"/>
                        </a:rPr>
                      </a:br>
                      <a:br>
                        <a:rPr lang="es-ES" sz="1100" b="0" i="0" u="none" strike="noStrike">
                          <a:solidFill>
                            <a:srgbClr val="000000"/>
                          </a:solidFill>
                          <a:effectLst/>
                          <a:latin typeface="Calibri" panose="020F0502020204030204" pitchFamily="34" charset="0"/>
                        </a:rPr>
                      </a:br>
                      <a:r>
                        <a:rPr lang="es-ES" sz="1100" b="0" i="0" u="none" strike="noStrike">
                          <a:solidFill>
                            <a:srgbClr val="000000"/>
                          </a:solidFill>
                          <a:effectLst/>
                          <a:latin typeface="Calibri" panose="020F0502020204030204" pitchFamily="34" charset="0"/>
                        </a:rPr>
                        <a:t>En el mes de Julio 2025 se identificó incumplimiento al lineamiento en 1 caracterización por error en el códico de la actividad económica ya que la registrada no existia en la lista de códigos.</a:t>
                      </a:r>
                    </a:p>
                  </a:txBody>
                  <a:tcPr marL="6362" marR="6362" marT="636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100" b="0" i="0" u="none" strike="noStrike">
                          <a:solidFill>
                            <a:srgbClr val="000000"/>
                          </a:solidFill>
                          <a:effectLst/>
                          <a:latin typeface="Calibri" panose="020F0502020204030204" pitchFamily="34" charset="0"/>
                        </a:rPr>
                        <a:t>Subred</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100" b="0" i="0" u="none" strike="noStrike">
                          <a:solidFill>
                            <a:srgbClr val="000000"/>
                          </a:solidFill>
                          <a:effectLst/>
                          <a:latin typeface="Calibri" panose="020F0502020204030204" pitchFamily="34" charset="0"/>
                        </a:rPr>
                        <a:t>G3-GLOSA POR INCUMPLIMIENTO DE ANEXO 6</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extLst>
                  <a:ext uri="{0D108BD9-81ED-4DB2-BD59-A6C34878D82A}">
                    <a16:rowId xmlns:a16="http://schemas.microsoft.com/office/drawing/2014/main" val="2535588659"/>
                  </a:ext>
                </a:extLst>
              </a:tr>
              <a:tr h="1676597">
                <a:tc>
                  <a:txBody>
                    <a:bodyPr/>
                    <a:lstStyle/>
                    <a:p>
                      <a:pPr algn="ctr" rtl="0" fontAlgn="ctr">
                        <a:buNone/>
                      </a:pPr>
                      <a:r>
                        <a:rPr lang="es-CO" sz="1100" b="0" i="0" u="none" strike="noStrike">
                          <a:solidFill>
                            <a:srgbClr val="000000"/>
                          </a:solidFill>
                          <a:effectLst/>
                          <a:latin typeface="Calibri" panose="020F0502020204030204" pitchFamily="34" charset="0"/>
                        </a:rPr>
                        <a:t>Centro Oriente</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ES" sz="1100" b="0" i="0" u="none" strike="noStrike">
                          <a:solidFill>
                            <a:srgbClr val="000000"/>
                          </a:solidFill>
                          <a:effectLst/>
                          <a:latin typeface="Calibri" panose="020F0502020204030204" pitchFamily="34" charset="0"/>
                        </a:rPr>
                        <a:t>26 - Asesorías de promoción del cuidado de la salud, gestión del riesgo la UTI y monitoreo del proceso con trabajadores de la economía informal en uti de mediano impacto </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just" rtl="0" fontAlgn="t">
                        <a:buNone/>
                      </a:pPr>
                      <a:r>
                        <a:rPr lang="es-ES" sz="1100" b="0" i="0" u="none" strike="noStrike">
                          <a:solidFill>
                            <a:srgbClr val="000000"/>
                          </a:solidFill>
                          <a:effectLst/>
                          <a:latin typeface="Calibri" panose="020F0502020204030204" pitchFamily="34" charset="0"/>
                        </a:rPr>
                        <a:t>En el mes de Junio 2025 se identificó incumplimiento al lineamiento en 1 asesoría por alteración en la calidad del dato registrado en una fecha.</a:t>
                      </a:r>
                      <a:br>
                        <a:rPr lang="es-ES" sz="1100" b="0" i="0" u="none" strike="noStrike">
                          <a:solidFill>
                            <a:srgbClr val="000000"/>
                          </a:solidFill>
                          <a:effectLst/>
                          <a:latin typeface="Calibri" panose="020F0502020204030204" pitchFamily="34" charset="0"/>
                        </a:rPr>
                      </a:br>
                      <a:br>
                        <a:rPr lang="es-ES" sz="1100" b="0" i="0" u="none" strike="noStrike">
                          <a:solidFill>
                            <a:srgbClr val="000000"/>
                          </a:solidFill>
                          <a:effectLst/>
                          <a:latin typeface="Calibri" panose="020F0502020204030204" pitchFamily="34" charset="0"/>
                        </a:rPr>
                      </a:br>
                      <a:r>
                        <a:rPr lang="es-ES" sz="1100" b="0" i="0" u="none" strike="noStrike">
                          <a:solidFill>
                            <a:srgbClr val="000000"/>
                          </a:solidFill>
                          <a:effectLst/>
                          <a:latin typeface="Calibri" panose="020F0502020204030204" pitchFamily="34" charset="0"/>
                        </a:rPr>
                        <a:t>En el mes de Julio 2025 se identificó incumplimiento al lineamiento en 9 asesorías debido a que 3 asesorías son firmadas por usuarios no caracterizados y en 6 fichas no se registra la educación Ide las estrategias Iboca y Mpower.</a:t>
                      </a:r>
                    </a:p>
                  </a:txBody>
                  <a:tcPr marL="6362" marR="6362" marT="636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100" b="0" i="0" u="none" strike="noStrike">
                          <a:solidFill>
                            <a:srgbClr val="000000"/>
                          </a:solidFill>
                          <a:effectLst/>
                          <a:latin typeface="Calibri" panose="020F0502020204030204" pitchFamily="34" charset="0"/>
                        </a:rPr>
                        <a:t>Subred</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100" b="0" i="0" u="none" strike="noStrike" dirty="0">
                          <a:solidFill>
                            <a:srgbClr val="000000"/>
                          </a:solidFill>
                          <a:effectLst/>
                          <a:latin typeface="Calibri" panose="020F0502020204030204" pitchFamily="34" charset="0"/>
                        </a:rPr>
                        <a:t>G3-GLOSA POR INCUMPLIMIENTO DE ANEXO 6</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extLst>
                  <a:ext uri="{0D108BD9-81ED-4DB2-BD59-A6C34878D82A}">
                    <a16:rowId xmlns:a16="http://schemas.microsoft.com/office/drawing/2014/main" val="138578057"/>
                  </a:ext>
                </a:extLst>
              </a:tr>
            </a:tbl>
          </a:graphicData>
        </a:graphic>
      </p:graphicFrame>
    </p:spTree>
    <p:extLst>
      <p:ext uri="{BB962C8B-B14F-4D97-AF65-F5344CB8AC3E}">
        <p14:creationId xmlns:p14="http://schemas.microsoft.com/office/powerpoint/2010/main" val="37473880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CF4933D-5874-3FE8-638A-8A406D825B8C}"/>
              </a:ext>
            </a:extLst>
          </p:cNvPr>
          <p:cNvSpPr>
            <a:spLocks noGrp="1"/>
          </p:cNvSpPr>
          <p:nvPr>
            <p:ph type="title"/>
          </p:nvPr>
        </p:nvSpPr>
        <p:spPr>
          <a:xfrm>
            <a:off x="809625" y="639763"/>
            <a:ext cx="10515600" cy="511175"/>
          </a:xfrm>
        </p:spPr>
        <p:txBody>
          <a:bodyPr/>
          <a:lstStyle/>
          <a:p>
            <a:pPr algn="ctr"/>
            <a:r>
              <a:rPr lang="es-CO" dirty="0"/>
              <a:t>HALLAZGOS SEGUIMIENTO RETROSPECTIVO</a:t>
            </a:r>
            <a:endParaRPr lang="en-CO" dirty="0"/>
          </a:p>
        </p:txBody>
      </p:sp>
      <p:graphicFrame>
        <p:nvGraphicFramePr>
          <p:cNvPr id="2" name="Tabla 1">
            <a:extLst>
              <a:ext uri="{FF2B5EF4-FFF2-40B4-BE49-F238E27FC236}">
                <a16:creationId xmlns:a16="http://schemas.microsoft.com/office/drawing/2014/main" id="{FA1438FB-1AC8-EE49-B3AC-AFD914424E0B}"/>
              </a:ext>
            </a:extLst>
          </p:cNvPr>
          <p:cNvGraphicFramePr>
            <a:graphicFrameLocks noGrp="1"/>
          </p:cNvGraphicFramePr>
          <p:nvPr>
            <p:extLst>
              <p:ext uri="{D42A27DB-BD31-4B8C-83A1-F6EECF244321}">
                <p14:modId xmlns:p14="http://schemas.microsoft.com/office/powerpoint/2010/main" val="1667901571"/>
              </p:ext>
            </p:extLst>
          </p:nvPr>
        </p:nvGraphicFramePr>
        <p:xfrm>
          <a:off x="1105320" y="1296237"/>
          <a:ext cx="9445449" cy="4835916"/>
        </p:xfrm>
        <a:graphic>
          <a:graphicData uri="http://schemas.openxmlformats.org/drawingml/2006/table">
            <a:tbl>
              <a:tblPr/>
              <a:tblGrid>
                <a:gridCol w="1108267">
                  <a:extLst>
                    <a:ext uri="{9D8B030D-6E8A-4147-A177-3AD203B41FA5}">
                      <a16:colId xmlns:a16="http://schemas.microsoft.com/office/drawing/2014/main" val="2445436230"/>
                    </a:ext>
                  </a:extLst>
                </a:gridCol>
                <a:gridCol w="1725368">
                  <a:extLst>
                    <a:ext uri="{9D8B030D-6E8A-4147-A177-3AD203B41FA5}">
                      <a16:colId xmlns:a16="http://schemas.microsoft.com/office/drawing/2014/main" val="4077728537"/>
                    </a:ext>
                  </a:extLst>
                </a:gridCol>
                <a:gridCol w="3589270">
                  <a:extLst>
                    <a:ext uri="{9D8B030D-6E8A-4147-A177-3AD203B41FA5}">
                      <a16:colId xmlns:a16="http://schemas.microsoft.com/office/drawing/2014/main" val="108065393"/>
                    </a:ext>
                  </a:extLst>
                </a:gridCol>
                <a:gridCol w="1045296">
                  <a:extLst>
                    <a:ext uri="{9D8B030D-6E8A-4147-A177-3AD203B41FA5}">
                      <a16:colId xmlns:a16="http://schemas.microsoft.com/office/drawing/2014/main" val="1537798373"/>
                    </a:ext>
                  </a:extLst>
                </a:gridCol>
                <a:gridCol w="1977248">
                  <a:extLst>
                    <a:ext uri="{9D8B030D-6E8A-4147-A177-3AD203B41FA5}">
                      <a16:colId xmlns:a16="http://schemas.microsoft.com/office/drawing/2014/main" val="3299551035"/>
                    </a:ext>
                  </a:extLst>
                </a:gridCol>
              </a:tblGrid>
              <a:tr h="304830">
                <a:tc>
                  <a:txBody>
                    <a:bodyPr/>
                    <a:lstStyle/>
                    <a:p>
                      <a:pPr algn="ctr" rtl="0" fontAlgn="ctr">
                        <a:buNone/>
                      </a:pPr>
                      <a:r>
                        <a:rPr lang="es-CO" sz="1100" b="1" i="0" u="none" strike="noStrike">
                          <a:solidFill>
                            <a:srgbClr val="000000"/>
                          </a:solidFill>
                          <a:effectLst/>
                          <a:latin typeface="Calibri" panose="020F0502020204030204" pitchFamily="34" charset="0"/>
                        </a:rPr>
                        <a:t>Subred</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ctr">
                        <a:buNone/>
                      </a:pPr>
                      <a:r>
                        <a:rPr lang="es-CO" sz="1100" b="1" i="0" u="none" strike="noStrike">
                          <a:solidFill>
                            <a:srgbClr val="000000"/>
                          </a:solidFill>
                          <a:effectLst/>
                          <a:latin typeface="Calibri" panose="020F0502020204030204" pitchFamily="34" charset="0"/>
                        </a:rPr>
                        <a:t>Intervención y/o Producto</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ctr">
                        <a:buNone/>
                      </a:pPr>
                      <a:r>
                        <a:rPr lang="es-CO" sz="1100" b="1" i="0" u="none" strike="noStrike">
                          <a:solidFill>
                            <a:srgbClr val="000000"/>
                          </a:solidFill>
                          <a:effectLst/>
                          <a:latin typeface="Calibri" panose="020F0502020204030204" pitchFamily="34" charset="0"/>
                        </a:rPr>
                        <a:t>Hallazgos </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ctr">
                        <a:buNone/>
                      </a:pPr>
                      <a:r>
                        <a:rPr lang="es-CO" sz="1100" b="1" i="0" u="none" strike="noStrike">
                          <a:solidFill>
                            <a:srgbClr val="000000"/>
                          </a:solidFill>
                          <a:effectLst/>
                          <a:latin typeface="Calibri" panose="020F0502020204030204" pitchFamily="34" charset="0"/>
                        </a:rPr>
                        <a:t>Localidad </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ctr">
                        <a:buNone/>
                      </a:pPr>
                      <a:r>
                        <a:rPr lang="es-ES" sz="1100" b="1" i="0" u="none" strike="noStrike">
                          <a:solidFill>
                            <a:srgbClr val="000000"/>
                          </a:solidFill>
                          <a:effectLst/>
                          <a:latin typeface="Calibri" panose="020F0502020204030204" pitchFamily="34" charset="0"/>
                        </a:rPr>
                        <a:t>Glosa y/o Plan de mejora </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extLst>
                  <a:ext uri="{0D108BD9-81ED-4DB2-BD59-A6C34878D82A}">
                    <a16:rowId xmlns:a16="http://schemas.microsoft.com/office/drawing/2014/main" val="927249633"/>
                  </a:ext>
                </a:extLst>
              </a:tr>
              <a:tr h="1717210">
                <a:tc>
                  <a:txBody>
                    <a:bodyPr/>
                    <a:lstStyle/>
                    <a:p>
                      <a:pPr algn="ctr" rtl="0" fontAlgn="ctr">
                        <a:buNone/>
                      </a:pPr>
                      <a:r>
                        <a:rPr lang="es-CO" sz="1050" b="0" i="0" u="none" strike="noStrike">
                          <a:solidFill>
                            <a:srgbClr val="000000"/>
                          </a:solidFill>
                          <a:effectLst/>
                          <a:latin typeface="Calibri" panose="020F0502020204030204" pitchFamily="34" charset="0"/>
                        </a:rPr>
                        <a:t>Centro Oriente</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ES" sz="1050" b="0" i="0" u="none" strike="noStrike">
                          <a:solidFill>
                            <a:srgbClr val="000000"/>
                          </a:solidFill>
                          <a:effectLst/>
                          <a:latin typeface="Calibri" panose="020F0502020204030204" pitchFamily="34" charset="0"/>
                        </a:rPr>
                        <a:t>29 - Asesorías de seguimiento a la continuidad de cambios en la UTI y monitoreo del cuidado de la salud de los trabajadores de la economía informal </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just" rtl="0" fontAlgn="t">
                        <a:buNone/>
                      </a:pPr>
                      <a:r>
                        <a:rPr lang="es-ES" sz="1050" b="0" i="0" u="none" strike="noStrike" dirty="0">
                          <a:solidFill>
                            <a:srgbClr val="000000"/>
                          </a:solidFill>
                          <a:effectLst/>
                          <a:latin typeface="Calibri" panose="020F0502020204030204" pitchFamily="34" charset="0"/>
                        </a:rPr>
                        <a:t>En el mes de Junio 2025 se identificó incumplimiento al lineamiento en 2 asesorías debido a que no se registra la educación Ide las estrategias </a:t>
                      </a:r>
                      <a:r>
                        <a:rPr lang="es-ES" sz="1050" b="0" i="0" u="none" strike="noStrike" dirty="0" err="1">
                          <a:solidFill>
                            <a:srgbClr val="000000"/>
                          </a:solidFill>
                          <a:effectLst/>
                          <a:latin typeface="Calibri" panose="020F0502020204030204" pitchFamily="34" charset="0"/>
                        </a:rPr>
                        <a:t>Iboca</a:t>
                      </a:r>
                      <a:r>
                        <a:rPr lang="es-ES" sz="1050" b="0" i="0" u="none" strike="noStrike" dirty="0">
                          <a:solidFill>
                            <a:srgbClr val="000000"/>
                          </a:solidFill>
                          <a:effectLst/>
                          <a:latin typeface="Calibri" panose="020F0502020204030204" pitchFamily="34" charset="0"/>
                        </a:rPr>
                        <a:t> y </a:t>
                      </a:r>
                      <a:r>
                        <a:rPr lang="es-ES" sz="1050" b="0" i="0" u="none" strike="noStrike" dirty="0" err="1">
                          <a:solidFill>
                            <a:srgbClr val="000000"/>
                          </a:solidFill>
                          <a:effectLst/>
                          <a:latin typeface="Calibri" panose="020F0502020204030204" pitchFamily="34" charset="0"/>
                        </a:rPr>
                        <a:t>Mpower</a:t>
                      </a:r>
                      <a:r>
                        <a:rPr lang="es-ES" sz="1050" b="0" i="0" u="none" strike="noStrike" dirty="0">
                          <a:solidFill>
                            <a:srgbClr val="000000"/>
                          </a:solidFill>
                          <a:effectLst/>
                          <a:latin typeface="Calibri" panose="020F0502020204030204" pitchFamily="34" charset="0"/>
                        </a:rPr>
                        <a:t>; de igual forma se identificó mal diligenciamiento de la caracterización; pues es importante aclarar que este proceso es de una única vista y la tecnóloga diligencio como si se hiciera un seguimiento al cumplimiento del decálogo y cierre.</a:t>
                      </a:r>
                      <a:br>
                        <a:rPr lang="es-ES" sz="1050" b="0" i="0" u="none" strike="noStrike" dirty="0">
                          <a:solidFill>
                            <a:srgbClr val="000000"/>
                          </a:solidFill>
                          <a:effectLst/>
                          <a:latin typeface="Calibri" panose="020F0502020204030204" pitchFamily="34" charset="0"/>
                        </a:rPr>
                      </a:br>
                      <a:br>
                        <a:rPr lang="es-ES" sz="1050" b="0" i="0" u="none" strike="noStrike" dirty="0">
                          <a:solidFill>
                            <a:srgbClr val="000000"/>
                          </a:solidFill>
                          <a:effectLst/>
                          <a:latin typeface="Calibri" panose="020F0502020204030204" pitchFamily="34" charset="0"/>
                        </a:rPr>
                      </a:br>
                      <a:r>
                        <a:rPr lang="es-ES" sz="1050" b="0" i="0" u="none" strike="noStrike" dirty="0">
                          <a:solidFill>
                            <a:srgbClr val="000000"/>
                          </a:solidFill>
                          <a:effectLst/>
                          <a:latin typeface="Calibri" panose="020F0502020204030204" pitchFamily="34" charset="0"/>
                        </a:rPr>
                        <a:t>En el mes de Julio 2025 se identificó incumplimiento al lineamiento en 1 asesorías debido a que se diligencio incorrectamente el porcentaje final de 28,2% y el porcentaje correcto correspondía a 29,16%</a:t>
                      </a:r>
                    </a:p>
                  </a:txBody>
                  <a:tcPr marL="4878" marR="4878" marT="487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050" b="0" i="0" u="none" strike="noStrike">
                          <a:solidFill>
                            <a:srgbClr val="000000"/>
                          </a:solidFill>
                          <a:effectLst/>
                          <a:latin typeface="Calibri" panose="020F0502020204030204" pitchFamily="34" charset="0"/>
                        </a:rPr>
                        <a:t>Subred</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050" b="0" i="0" u="none" strike="noStrike">
                          <a:solidFill>
                            <a:srgbClr val="000000"/>
                          </a:solidFill>
                          <a:effectLst/>
                          <a:latin typeface="Calibri" panose="020F0502020204030204" pitchFamily="34" charset="0"/>
                        </a:rPr>
                        <a:t>G3-GLOSA POR INCUMPLIMIENTO DE ANEXO 6</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extLst>
                  <a:ext uri="{0D108BD9-81ED-4DB2-BD59-A6C34878D82A}">
                    <a16:rowId xmlns:a16="http://schemas.microsoft.com/office/drawing/2014/main" val="2451862778"/>
                  </a:ext>
                </a:extLst>
              </a:tr>
              <a:tr h="1188837">
                <a:tc>
                  <a:txBody>
                    <a:bodyPr/>
                    <a:lstStyle/>
                    <a:p>
                      <a:pPr algn="ctr" rtl="0" fontAlgn="ctr">
                        <a:buNone/>
                      </a:pPr>
                      <a:r>
                        <a:rPr lang="es-CO" sz="1050" b="0" i="0" u="none" strike="noStrike">
                          <a:solidFill>
                            <a:srgbClr val="000000"/>
                          </a:solidFill>
                          <a:effectLst/>
                          <a:latin typeface="Calibri" panose="020F0502020204030204" pitchFamily="34" charset="0"/>
                        </a:rPr>
                        <a:t>Centro Oriente</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ES" sz="1050" b="0" i="0" u="none" strike="noStrike">
                          <a:solidFill>
                            <a:srgbClr val="000000"/>
                          </a:solidFill>
                          <a:effectLst/>
                          <a:latin typeface="Calibri" panose="020F0502020204030204" pitchFamily="34" charset="0"/>
                        </a:rPr>
                        <a:t>36 - Caracterización del perfil del riesgo en niños, niñas y adolescentes trabajadores en zonas de concentración comercial referenciadas a nivel intersectorial o por otros espacios y procesos</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just" rtl="0" fontAlgn="t">
                        <a:buNone/>
                      </a:pPr>
                      <a:r>
                        <a:rPr lang="es-ES" sz="1050" b="0" i="0" u="none" strike="noStrike">
                          <a:solidFill>
                            <a:srgbClr val="000000"/>
                          </a:solidFill>
                          <a:effectLst/>
                          <a:latin typeface="Calibri" panose="020F0502020204030204" pitchFamily="34" charset="0"/>
                        </a:rPr>
                        <a:t>En el mes de Junio 2025 se identificó incumplimiento al lineamiento en 3 carcaterizaciones, debido a que en 2 de ellas no se diligenció el comprimiso con el TSO, ni variables como afiliacipon al SGSSS, se marco que no estudia y no se marco la razón del abandono escolar, variables que deben ser de obligatorio diligenciamiento y 1 caracterización en la que al revisarla con GESI los datos registrados pertenecían a otra persona.</a:t>
                      </a:r>
                    </a:p>
                  </a:txBody>
                  <a:tcPr marL="4878" marR="4878" marT="487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050" b="0" i="0" u="none" strike="noStrike">
                          <a:solidFill>
                            <a:srgbClr val="000000"/>
                          </a:solidFill>
                          <a:effectLst/>
                          <a:latin typeface="Calibri" panose="020F0502020204030204" pitchFamily="34" charset="0"/>
                        </a:rPr>
                        <a:t>Subred</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050" b="0" i="0" u="none" strike="noStrike">
                          <a:solidFill>
                            <a:srgbClr val="000000"/>
                          </a:solidFill>
                          <a:effectLst/>
                          <a:latin typeface="Calibri" panose="020F0502020204030204" pitchFamily="34" charset="0"/>
                        </a:rPr>
                        <a:t>G3-GLOSA POR INCUMPLIMIENTO DE ANEXO 6</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extLst>
                  <a:ext uri="{0D108BD9-81ED-4DB2-BD59-A6C34878D82A}">
                    <a16:rowId xmlns:a16="http://schemas.microsoft.com/office/drawing/2014/main" val="1369198019"/>
                  </a:ext>
                </a:extLst>
              </a:tr>
              <a:tr h="1320930">
                <a:tc>
                  <a:txBody>
                    <a:bodyPr/>
                    <a:lstStyle/>
                    <a:p>
                      <a:pPr algn="ctr" rtl="0" fontAlgn="ctr">
                        <a:buNone/>
                      </a:pPr>
                      <a:r>
                        <a:rPr lang="es-CO" sz="1050" b="0" i="0" u="none" strike="noStrike">
                          <a:solidFill>
                            <a:srgbClr val="000000"/>
                          </a:solidFill>
                          <a:effectLst/>
                          <a:latin typeface="Calibri" panose="020F0502020204030204" pitchFamily="34" charset="0"/>
                        </a:rPr>
                        <a:t>Centro Oriente</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ES" sz="1050" b="0" i="0" u="none" strike="noStrike">
                          <a:solidFill>
                            <a:srgbClr val="000000"/>
                          </a:solidFill>
                          <a:effectLst/>
                          <a:latin typeface="Calibri" panose="020F0502020204030204" pitchFamily="34" charset="0"/>
                        </a:rPr>
                        <a:t>37 - Asesoría para la desvinculación del trabajo infantil</a:t>
                      </a:r>
                      <a:br>
                        <a:rPr lang="es-ES" sz="1050" b="0" i="0" u="none" strike="noStrike">
                          <a:solidFill>
                            <a:srgbClr val="000000"/>
                          </a:solidFill>
                          <a:effectLst/>
                          <a:latin typeface="Calibri" panose="020F0502020204030204" pitchFamily="34" charset="0"/>
                        </a:rPr>
                      </a:br>
                      <a:r>
                        <a:rPr lang="es-ES" sz="1050" b="0" i="0" u="none" strike="noStrike">
                          <a:solidFill>
                            <a:srgbClr val="000000"/>
                          </a:solidFill>
                          <a:effectLst/>
                          <a:latin typeface="Calibri" panose="020F0502020204030204" pitchFamily="34" charset="0"/>
                        </a:rPr>
                        <a:t>Asesoría para el cuidado y la protección de la salud</a:t>
                      </a:r>
                      <a:br>
                        <a:rPr lang="es-ES" sz="1050" b="0" i="0" u="none" strike="noStrike">
                          <a:solidFill>
                            <a:srgbClr val="000000"/>
                          </a:solidFill>
                          <a:effectLst/>
                          <a:latin typeface="Calibri" panose="020F0502020204030204" pitchFamily="34" charset="0"/>
                        </a:rPr>
                      </a:br>
                      <a:r>
                        <a:rPr lang="es-ES" sz="1050" b="0" i="0" u="none" strike="noStrike">
                          <a:solidFill>
                            <a:srgbClr val="000000"/>
                          </a:solidFill>
                          <a:effectLst/>
                          <a:latin typeface="Calibri" panose="020F0502020204030204" pitchFamily="34" charset="0"/>
                        </a:rPr>
                        <a:t>Monitoreo de la desvinculación</a:t>
                      </a:r>
                      <a:br>
                        <a:rPr lang="es-ES" sz="1050" b="0" i="0" u="none" strike="noStrike">
                          <a:solidFill>
                            <a:srgbClr val="000000"/>
                          </a:solidFill>
                          <a:effectLst/>
                          <a:latin typeface="Calibri" panose="020F0502020204030204" pitchFamily="34" charset="0"/>
                        </a:rPr>
                      </a:br>
                      <a:r>
                        <a:rPr lang="es-ES" sz="1050" b="0" i="0" u="none" strike="noStrike">
                          <a:solidFill>
                            <a:srgbClr val="000000"/>
                          </a:solidFill>
                          <a:effectLst/>
                          <a:latin typeface="Calibri" panose="020F0502020204030204" pitchFamily="34" charset="0"/>
                        </a:rPr>
                        <a:t>Monitoreo – seguimiento del efecto</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just" rtl="0" fontAlgn="t">
                        <a:buNone/>
                      </a:pPr>
                      <a:r>
                        <a:rPr lang="es-ES" sz="1050" b="0" i="0" u="none" strike="noStrike">
                          <a:solidFill>
                            <a:srgbClr val="000000"/>
                          </a:solidFill>
                          <a:effectLst/>
                          <a:latin typeface="Calibri" panose="020F0502020204030204" pitchFamily="34" charset="0"/>
                        </a:rPr>
                        <a:t>En el mes de Julio 2025 se identificó incumplimiento al lineamiento en 2 asesorías debido a que no se marcó el cumplimiento a los compromisos dejados en asesorías de trabajo social y enfermería, siendo ya un proceso cerrado, y variables obligatorias como lo indica el instructivo de la ficha de NNA y al verificar en GESI este campo se encuentra sin registro.</a:t>
                      </a:r>
                    </a:p>
                  </a:txBody>
                  <a:tcPr marL="4878" marR="4878" marT="487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050" b="0" i="0" u="none" strike="noStrike">
                          <a:solidFill>
                            <a:srgbClr val="000000"/>
                          </a:solidFill>
                          <a:effectLst/>
                          <a:latin typeface="Calibri" panose="020F0502020204030204" pitchFamily="34" charset="0"/>
                        </a:rPr>
                        <a:t>Subred</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050" b="0" i="0" u="none" strike="noStrike" dirty="0">
                          <a:solidFill>
                            <a:srgbClr val="000000"/>
                          </a:solidFill>
                          <a:effectLst/>
                          <a:latin typeface="Calibri" panose="020F0502020204030204" pitchFamily="34" charset="0"/>
                        </a:rPr>
                        <a:t>G3-GLOSA POR INCUMPLIMIENTO DE ANEXO 6</a:t>
                      </a:r>
                    </a:p>
                  </a:txBody>
                  <a:tcPr marL="4878" marR="4878" marT="48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extLst>
                  <a:ext uri="{0D108BD9-81ED-4DB2-BD59-A6C34878D82A}">
                    <a16:rowId xmlns:a16="http://schemas.microsoft.com/office/drawing/2014/main" val="437689795"/>
                  </a:ext>
                </a:extLst>
              </a:tr>
            </a:tbl>
          </a:graphicData>
        </a:graphic>
      </p:graphicFrame>
    </p:spTree>
    <p:extLst>
      <p:ext uri="{BB962C8B-B14F-4D97-AF65-F5344CB8AC3E}">
        <p14:creationId xmlns:p14="http://schemas.microsoft.com/office/powerpoint/2010/main" val="4238228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B13748-6154-A2CB-88E3-213518EDC5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841B318-C3B8-D8A7-E958-D5F7361CF2CA}"/>
              </a:ext>
            </a:extLst>
          </p:cNvPr>
          <p:cNvSpPr>
            <a:spLocks noGrp="1"/>
          </p:cNvSpPr>
          <p:nvPr>
            <p:ph type="title"/>
          </p:nvPr>
        </p:nvSpPr>
        <p:spPr>
          <a:xfrm>
            <a:off x="809624" y="640250"/>
            <a:ext cx="10515600" cy="510461"/>
          </a:xfrm>
        </p:spPr>
        <p:txBody>
          <a:bodyPr/>
          <a:lstStyle/>
          <a:p>
            <a:pPr algn="ctr"/>
            <a:r>
              <a:rPr lang="es-CO" dirty="0"/>
              <a:t>HALLAZGOS SEGUIMIENTO RETROSPECTIVO</a:t>
            </a:r>
            <a:endParaRPr lang="en-CO" dirty="0"/>
          </a:p>
        </p:txBody>
      </p:sp>
      <p:graphicFrame>
        <p:nvGraphicFramePr>
          <p:cNvPr id="4" name="Tabla 3">
            <a:extLst>
              <a:ext uri="{FF2B5EF4-FFF2-40B4-BE49-F238E27FC236}">
                <a16:creationId xmlns:a16="http://schemas.microsoft.com/office/drawing/2014/main" id="{9BEC7523-F032-F15A-4C62-53DB8A5DF35D}"/>
              </a:ext>
            </a:extLst>
          </p:cNvPr>
          <p:cNvGraphicFramePr>
            <a:graphicFrameLocks noGrp="1"/>
          </p:cNvGraphicFramePr>
          <p:nvPr>
            <p:extLst>
              <p:ext uri="{D42A27DB-BD31-4B8C-83A1-F6EECF244321}">
                <p14:modId xmlns:p14="http://schemas.microsoft.com/office/powerpoint/2010/main" val="2367540514"/>
              </p:ext>
            </p:extLst>
          </p:nvPr>
        </p:nvGraphicFramePr>
        <p:xfrm>
          <a:off x="2451797" y="1748412"/>
          <a:ext cx="6199833" cy="3104940"/>
        </p:xfrm>
        <a:graphic>
          <a:graphicData uri="http://schemas.openxmlformats.org/drawingml/2006/table">
            <a:tbl>
              <a:tblPr/>
              <a:tblGrid>
                <a:gridCol w="2184032">
                  <a:extLst>
                    <a:ext uri="{9D8B030D-6E8A-4147-A177-3AD203B41FA5}">
                      <a16:colId xmlns:a16="http://schemas.microsoft.com/office/drawing/2014/main" val="1103860992"/>
                    </a:ext>
                  </a:extLst>
                </a:gridCol>
                <a:gridCol w="1391440">
                  <a:extLst>
                    <a:ext uri="{9D8B030D-6E8A-4147-A177-3AD203B41FA5}">
                      <a16:colId xmlns:a16="http://schemas.microsoft.com/office/drawing/2014/main" val="3140110326"/>
                    </a:ext>
                  </a:extLst>
                </a:gridCol>
                <a:gridCol w="1232921">
                  <a:extLst>
                    <a:ext uri="{9D8B030D-6E8A-4147-A177-3AD203B41FA5}">
                      <a16:colId xmlns:a16="http://schemas.microsoft.com/office/drawing/2014/main" val="2645581898"/>
                    </a:ext>
                  </a:extLst>
                </a:gridCol>
                <a:gridCol w="1391440">
                  <a:extLst>
                    <a:ext uri="{9D8B030D-6E8A-4147-A177-3AD203B41FA5}">
                      <a16:colId xmlns:a16="http://schemas.microsoft.com/office/drawing/2014/main" val="3229334618"/>
                    </a:ext>
                  </a:extLst>
                </a:gridCol>
              </a:tblGrid>
              <a:tr h="739272">
                <a:tc rowSpan="2">
                  <a:txBody>
                    <a:bodyPr/>
                    <a:lstStyle/>
                    <a:p>
                      <a:pPr algn="ctr" rtl="0" fontAlgn="ctr">
                        <a:buNone/>
                      </a:pPr>
                      <a:r>
                        <a:rPr lang="es-CO" sz="1600" b="1" i="0" u="none" strike="noStrike">
                          <a:solidFill>
                            <a:srgbClr val="000000"/>
                          </a:solidFill>
                          <a:effectLst/>
                          <a:latin typeface="Calibri" panose="020F0502020204030204" pitchFamily="34" charset="0"/>
                        </a:rPr>
                        <a:t>Localidad</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gridSpan="2">
                  <a:txBody>
                    <a:bodyPr/>
                    <a:lstStyle/>
                    <a:p>
                      <a:pPr algn="ctr" rtl="0" fontAlgn="ctr">
                        <a:buNone/>
                      </a:pPr>
                      <a:r>
                        <a:rPr lang="es-CO" sz="1600" b="1" i="0" u="none" strike="noStrike">
                          <a:solidFill>
                            <a:srgbClr val="000000"/>
                          </a:solidFill>
                          <a:effectLst>
                            <a:outerShdw blurRad="50800" dist="38100" algn="tr" rotWithShape="0">
                              <a:prstClr val="black">
                                <a:alpha val="40000"/>
                              </a:prstClr>
                            </a:outerShdw>
                          </a:effectLst>
                          <a:latin typeface="Aptos" panose="020B0004020202020204" pitchFamily="34" charset="0"/>
                        </a:rPr>
                        <a:t>CRITERIOS DE GLOSAS APLICADOS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hMerge="1">
                  <a:txBody>
                    <a:bodyPr/>
                    <a:lstStyle/>
                    <a:p>
                      <a:endParaRPr lang="es-CO"/>
                    </a:p>
                  </a:txBody>
                  <a:tcPr/>
                </a:tc>
                <a:tc rowSpan="2">
                  <a:txBody>
                    <a:bodyPr/>
                    <a:lstStyle/>
                    <a:p>
                      <a:pPr algn="ctr" rtl="0" fontAlgn="ctr">
                        <a:buNone/>
                      </a:pPr>
                      <a:r>
                        <a:rPr lang="es-CO" sz="1600" b="1" i="0" u="none" strike="noStrike">
                          <a:solidFill>
                            <a:srgbClr val="000000"/>
                          </a:solidFill>
                          <a:effectLst/>
                          <a:latin typeface="Calibri" panose="020F0502020204030204" pitchFamily="34" charset="0"/>
                        </a:rPr>
                        <a:t>Total de glosas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extLst>
                  <a:ext uri="{0D108BD9-81ED-4DB2-BD59-A6C34878D82A}">
                    <a16:rowId xmlns:a16="http://schemas.microsoft.com/office/drawing/2014/main" val="3360891253"/>
                  </a:ext>
                </a:extLst>
              </a:tr>
              <a:tr h="394278">
                <a:tc vMerge="1">
                  <a:txBody>
                    <a:bodyPr/>
                    <a:lstStyle/>
                    <a:p>
                      <a:endParaRPr lang="es-CO"/>
                    </a:p>
                  </a:txBody>
                  <a:tcPr/>
                </a:tc>
                <a:tc>
                  <a:txBody>
                    <a:bodyPr/>
                    <a:lstStyle/>
                    <a:p>
                      <a:pPr algn="ctr" rtl="0" fontAlgn="ctr">
                        <a:buNone/>
                      </a:pPr>
                      <a:r>
                        <a:rPr lang="es-CO" sz="1600" b="1" i="0" u="none" strike="noStrike">
                          <a:solidFill>
                            <a:srgbClr val="000000"/>
                          </a:solidFill>
                          <a:effectLst>
                            <a:outerShdw blurRad="50800" dist="38100" algn="tr" rotWithShape="0">
                              <a:prstClr val="black">
                                <a:alpha val="40000"/>
                              </a:prstClr>
                            </a:outerShdw>
                          </a:effectLst>
                          <a:latin typeface="Aptos" panose="020B0004020202020204" pitchFamily="34" charset="0"/>
                        </a:rPr>
                        <a:t>G3</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b">
                        <a:buNone/>
                      </a:pPr>
                      <a:r>
                        <a:rPr lang="es-CO" sz="1600" b="1" i="0" u="none" strike="noStrike">
                          <a:solidFill>
                            <a:srgbClr val="000000"/>
                          </a:solidFill>
                          <a:effectLst/>
                          <a:latin typeface="Aptos" panose="020B0004020202020204" pitchFamily="34" charset="0"/>
                        </a:rPr>
                        <a:t>G9</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vMerge="1">
                  <a:txBody>
                    <a:bodyPr/>
                    <a:lstStyle/>
                    <a:p>
                      <a:endParaRPr lang="es-CO"/>
                    </a:p>
                  </a:txBody>
                  <a:tcPr/>
                </a:tc>
                <a:extLst>
                  <a:ext uri="{0D108BD9-81ED-4DB2-BD59-A6C34878D82A}">
                    <a16:rowId xmlns:a16="http://schemas.microsoft.com/office/drawing/2014/main" val="1848243169"/>
                  </a:ext>
                </a:extLst>
              </a:tr>
              <a:tr h="394278">
                <a:tc>
                  <a:txBody>
                    <a:bodyPr/>
                    <a:lstStyle/>
                    <a:p>
                      <a:pPr algn="ctr" rtl="0" fontAlgn="b">
                        <a:buNone/>
                      </a:pPr>
                      <a:r>
                        <a:rPr lang="es-CO" sz="1600" b="0" i="0" u="none" strike="noStrike">
                          <a:solidFill>
                            <a:srgbClr val="000000"/>
                          </a:solidFill>
                          <a:effectLst/>
                          <a:latin typeface="Aptos" panose="020B0004020202020204" pitchFamily="34" charset="0"/>
                        </a:rPr>
                        <a:t>SUBRED</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ctr" rtl="0" fontAlgn="b">
                        <a:buNone/>
                      </a:pPr>
                      <a:r>
                        <a:rPr lang="es-CO" sz="1600" b="0" i="0" u="none" strike="noStrike">
                          <a:solidFill>
                            <a:srgbClr val="000000"/>
                          </a:solidFill>
                          <a:effectLst/>
                          <a:latin typeface="Aptos" panose="020B0004020202020204" pitchFamily="34" charset="0"/>
                        </a:rPr>
                        <a:t>$ 855.624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ctr" rtl="0" fontAlgn="b">
                        <a:buNone/>
                      </a:pPr>
                      <a:r>
                        <a:rPr lang="es-CO" sz="1600" b="0" i="0" u="none" strike="noStrike">
                          <a:solidFill>
                            <a:srgbClr val="000000"/>
                          </a:solidFill>
                          <a:effectLst/>
                          <a:latin typeface="Aptos" panose="020B0004020202020204" pitchFamily="34" charset="0"/>
                        </a:rPr>
                        <a:t>$ 1.637.833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ctr" rtl="0" fontAlgn="b">
                        <a:buNone/>
                      </a:pPr>
                      <a:r>
                        <a:rPr lang="es-CO" sz="1600" b="0" i="0" u="none" strike="noStrike">
                          <a:solidFill>
                            <a:srgbClr val="000000"/>
                          </a:solidFill>
                          <a:effectLst/>
                          <a:latin typeface="Aptos" panose="020B0004020202020204" pitchFamily="34" charset="0"/>
                        </a:rPr>
                        <a:t>$ 2.493.457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extLst>
                  <a:ext uri="{0D108BD9-81ED-4DB2-BD59-A6C34878D82A}">
                    <a16:rowId xmlns:a16="http://schemas.microsoft.com/office/drawing/2014/main" val="3645334071"/>
                  </a:ext>
                </a:extLst>
              </a:tr>
              <a:tr h="788556">
                <a:tc>
                  <a:txBody>
                    <a:bodyPr/>
                    <a:lstStyle/>
                    <a:p>
                      <a:pPr algn="ctr" rtl="0" fontAlgn="ctr">
                        <a:buNone/>
                      </a:pPr>
                      <a:r>
                        <a:rPr lang="es-CO" sz="1600" b="0" i="0" u="none" strike="noStrike">
                          <a:solidFill>
                            <a:srgbClr val="000000"/>
                          </a:solidFill>
                          <a:effectLst/>
                          <a:latin typeface="Aptos" panose="020B0004020202020204" pitchFamily="34" charset="0"/>
                        </a:rPr>
                        <a:t>Total de glosas por Criterios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600" b="0" i="0" u="none" strike="noStrike">
                          <a:solidFill>
                            <a:srgbClr val="000000"/>
                          </a:solidFill>
                          <a:effectLst/>
                          <a:latin typeface="Aptos" panose="020B0004020202020204" pitchFamily="34" charset="0"/>
                        </a:rPr>
                        <a:t>8</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600" b="0" i="0" u="none" strike="noStrike">
                          <a:solidFill>
                            <a:srgbClr val="000000"/>
                          </a:solidFill>
                          <a:effectLst/>
                          <a:latin typeface="Aptos" panose="020B0004020202020204" pitchFamily="34" charset="0"/>
                        </a:rPr>
                        <a:t>1</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9EBF5"/>
                    </a:solidFill>
                  </a:tcPr>
                </a:tc>
                <a:tc>
                  <a:txBody>
                    <a:bodyPr/>
                    <a:lstStyle/>
                    <a:p>
                      <a:pPr algn="ctr" rtl="0" fontAlgn="ctr">
                        <a:buNone/>
                      </a:pPr>
                      <a:r>
                        <a:rPr lang="es-CO" sz="1600" b="1" i="0" u="none" strike="noStrike">
                          <a:solidFill>
                            <a:srgbClr val="000000"/>
                          </a:solidFill>
                          <a:effectLst/>
                          <a:latin typeface="Aptos" panose="020B0004020202020204" pitchFamily="34" charset="0"/>
                        </a:rPr>
                        <a:t>9</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9EBF5"/>
                    </a:solidFill>
                  </a:tcPr>
                </a:tc>
                <a:extLst>
                  <a:ext uri="{0D108BD9-81ED-4DB2-BD59-A6C34878D82A}">
                    <a16:rowId xmlns:a16="http://schemas.microsoft.com/office/drawing/2014/main" val="2973315657"/>
                  </a:ext>
                </a:extLst>
              </a:tr>
              <a:tr h="788556">
                <a:tc>
                  <a:txBody>
                    <a:bodyPr/>
                    <a:lstStyle/>
                    <a:p>
                      <a:pPr algn="ctr" rtl="0" fontAlgn="ctr">
                        <a:buNone/>
                      </a:pPr>
                      <a:r>
                        <a:rPr lang="es-ES" sz="1600" b="0" i="0" u="none" strike="noStrike">
                          <a:solidFill>
                            <a:srgbClr val="000000"/>
                          </a:solidFill>
                          <a:effectLst/>
                          <a:latin typeface="Aptos" panose="020B0004020202020204" pitchFamily="34" charset="0"/>
                        </a:rPr>
                        <a:t>Peso Porcentual de las glosas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600" b="1" i="0" u="none" strike="noStrike">
                          <a:solidFill>
                            <a:srgbClr val="000000"/>
                          </a:solidFill>
                          <a:effectLst/>
                          <a:latin typeface="Aptos" panose="020B0004020202020204" pitchFamily="34" charset="0"/>
                        </a:rPr>
                        <a:t>89%</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600" b="1" i="0" u="none" strike="noStrike">
                          <a:solidFill>
                            <a:srgbClr val="000000"/>
                          </a:solidFill>
                          <a:effectLst/>
                          <a:latin typeface="Aptos" panose="020B0004020202020204" pitchFamily="34" charset="0"/>
                        </a:rPr>
                        <a:t>11%</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600" b="1" i="0" u="none" strike="noStrike" dirty="0">
                          <a:solidFill>
                            <a:srgbClr val="000000"/>
                          </a:solidFill>
                          <a:effectLst/>
                          <a:latin typeface="Aptos" panose="020B00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extLst>
                  <a:ext uri="{0D108BD9-81ED-4DB2-BD59-A6C34878D82A}">
                    <a16:rowId xmlns:a16="http://schemas.microsoft.com/office/drawing/2014/main" val="3474329756"/>
                  </a:ext>
                </a:extLst>
              </a:tr>
            </a:tbl>
          </a:graphicData>
        </a:graphic>
      </p:graphicFrame>
    </p:spTree>
    <p:extLst>
      <p:ext uri="{BB962C8B-B14F-4D97-AF65-F5344CB8AC3E}">
        <p14:creationId xmlns:p14="http://schemas.microsoft.com/office/powerpoint/2010/main" val="9763918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F04AB8-ACEE-59A1-7D50-CDD5BD0BCD2E}"/>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9343A631-6E19-1461-D282-A2964FF9718B}"/>
              </a:ext>
            </a:extLst>
          </p:cNvPr>
          <p:cNvSpPr>
            <a:spLocks noGrp="1"/>
          </p:cNvSpPr>
          <p:nvPr>
            <p:ph type="title"/>
          </p:nvPr>
        </p:nvSpPr>
        <p:spPr>
          <a:xfrm>
            <a:off x="1801879" y="608630"/>
            <a:ext cx="8544844" cy="510461"/>
          </a:xfrm>
        </p:spPr>
        <p:txBody>
          <a:bodyPr/>
          <a:lstStyle/>
          <a:p>
            <a:pPr algn="ctr"/>
            <a:r>
              <a:rPr lang="es-CO" dirty="0"/>
              <a:t>PLANES DE MEJORAMIENTO</a:t>
            </a:r>
            <a:endParaRPr lang="en-CO" dirty="0"/>
          </a:p>
        </p:txBody>
      </p:sp>
      <p:sp>
        <p:nvSpPr>
          <p:cNvPr id="2" name="CuadroTexto 1">
            <a:extLst>
              <a:ext uri="{FF2B5EF4-FFF2-40B4-BE49-F238E27FC236}">
                <a16:creationId xmlns:a16="http://schemas.microsoft.com/office/drawing/2014/main" id="{E9BCB9A9-1FE6-0711-DBA4-547654846673}"/>
              </a:ext>
            </a:extLst>
          </p:cNvPr>
          <p:cNvSpPr txBox="1"/>
          <p:nvPr/>
        </p:nvSpPr>
        <p:spPr>
          <a:xfrm>
            <a:off x="1543664" y="1104977"/>
            <a:ext cx="9061274" cy="3170099"/>
          </a:xfrm>
          <a:prstGeom prst="rect">
            <a:avLst/>
          </a:prstGeom>
          <a:noFill/>
        </p:spPr>
        <p:txBody>
          <a:bodyPr wrap="square" rtlCol="0">
            <a:spAutoFit/>
          </a:bodyPr>
          <a:lstStyle/>
          <a:p>
            <a:pPr algn="just"/>
            <a:endParaRPr lang="es-CO" sz="2000" dirty="0"/>
          </a:p>
          <a:p>
            <a:pPr marL="285750" indent="-285750" algn="just">
              <a:buFont typeface="Arial" panose="020B0604020202020204" pitchFamily="34" charset="0"/>
              <a:buChar char="•"/>
            </a:pPr>
            <a:r>
              <a:rPr lang="es-CO" sz="2000" dirty="0">
                <a:cs typeface="Arial" panose="020B0604020202020204" pitchFamily="34" charset="0"/>
              </a:rPr>
              <a:t>Se realiza seguimiento a 2 planes de mejora solicitados al producto 34, 1 en el primer ciclo período del 3 de diciembre 2024 al 31 de enero 2025 y 1 solicitado en el ciclo anterior por inconsistencias presentadas en el informe de gestión documental, en donde se cumple con las actividades y fechas propuestas con resultados positivos para el equipo objeto de los planes, por lo que se dan por cerrados los dos.</a:t>
            </a:r>
          </a:p>
          <a:p>
            <a:pPr algn="just"/>
            <a:endParaRPr lang="es-CO" sz="2000" dirty="0"/>
          </a:p>
          <a:p>
            <a:pPr algn="just"/>
            <a:endParaRPr lang="es-CO" sz="2000" dirty="0"/>
          </a:p>
          <a:p>
            <a:pPr algn="just"/>
            <a:endParaRPr lang="es-CO" sz="2000" dirty="0"/>
          </a:p>
        </p:txBody>
      </p:sp>
    </p:spTree>
    <p:extLst>
      <p:ext uri="{BB962C8B-B14F-4D97-AF65-F5344CB8AC3E}">
        <p14:creationId xmlns:p14="http://schemas.microsoft.com/office/powerpoint/2010/main" val="160506624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E2B492-9C20-C5E1-468E-6DCB8A54514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1A3D076-2E43-17B1-5E99-A37F3AD1EB70}"/>
              </a:ext>
            </a:extLst>
          </p:cNvPr>
          <p:cNvSpPr>
            <a:spLocks noGrp="1"/>
          </p:cNvSpPr>
          <p:nvPr>
            <p:ph type="title"/>
          </p:nvPr>
        </p:nvSpPr>
        <p:spPr>
          <a:xfrm>
            <a:off x="1543664" y="396425"/>
            <a:ext cx="9061274" cy="934871"/>
          </a:xfrm>
        </p:spPr>
        <p:txBody>
          <a:bodyPr/>
          <a:lstStyle/>
          <a:p>
            <a:pPr algn="ctr"/>
            <a:r>
              <a:rPr lang="es-CO" dirty="0"/>
              <a:t>ASPECTOS RELEVANTES Y/O SUGERENCIAS TÉCNICAS</a:t>
            </a:r>
            <a:endParaRPr lang="en-CO" dirty="0"/>
          </a:p>
        </p:txBody>
      </p:sp>
      <p:sp>
        <p:nvSpPr>
          <p:cNvPr id="2" name="CuadroTexto 1">
            <a:extLst>
              <a:ext uri="{FF2B5EF4-FFF2-40B4-BE49-F238E27FC236}">
                <a16:creationId xmlns:a16="http://schemas.microsoft.com/office/drawing/2014/main" id="{1CD787E1-7DA6-BE1D-7648-4BDDBD3D61FB}"/>
              </a:ext>
            </a:extLst>
          </p:cNvPr>
          <p:cNvSpPr txBox="1"/>
          <p:nvPr/>
        </p:nvSpPr>
        <p:spPr>
          <a:xfrm>
            <a:off x="1543664" y="1104977"/>
            <a:ext cx="9061274" cy="6740307"/>
          </a:xfrm>
          <a:prstGeom prst="rect">
            <a:avLst/>
          </a:prstGeom>
          <a:noFill/>
        </p:spPr>
        <p:txBody>
          <a:bodyPr wrap="square" rtlCol="0">
            <a:spAutoFit/>
          </a:bodyPr>
          <a:lstStyle/>
          <a:p>
            <a:pPr algn="just"/>
            <a:endParaRPr lang="es-CO" sz="1600" dirty="0"/>
          </a:p>
          <a:p>
            <a:pPr marL="342900" indent="-342900" algn="just">
              <a:buFont typeface="Arial" panose="020B0604020202020204" pitchFamily="34" charset="0"/>
              <a:buChar char="•"/>
            </a:pPr>
            <a:r>
              <a:rPr lang="es-CO" sz="1600" dirty="0">
                <a:cs typeface="Arial" panose="020B0604020202020204" pitchFamily="34" charset="0"/>
              </a:rPr>
              <a:t>Para el caso de intervención de trabajo infantil en caracterizaciones se recomienda que el tecnólogo identifique los riesgos expuestos y así mismo generar los compromisos en la familia para lograr la desvinculación de los NNA.</a:t>
            </a:r>
          </a:p>
          <a:p>
            <a:pPr marL="342900" indent="-342900" algn="just">
              <a:buFont typeface="Arial" panose="020B0604020202020204" pitchFamily="34" charset="0"/>
              <a:buChar char="•"/>
            </a:pPr>
            <a:endParaRPr lang="es-CO" sz="1600" dirty="0">
              <a:cs typeface="Arial" panose="020B0604020202020204" pitchFamily="34" charset="0"/>
            </a:endParaRPr>
          </a:p>
          <a:p>
            <a:pPr marL="342900" indent="-342900" algn="just">
              <a:buFont typeface="Arial" panose="020B0604020202020204" pitchFamily="34" charset="0"/>
              <a:buChar char="•"/>
            </a:pPr>
            <a:r>
              <a:rPr lang="es-ES" sz="1600" dirty="0">
                <a:cs typeface="Arial" panose="020B0604020202020204" pitchFamily="34" charset="0"/>
              </a:rPr>
              <a:t>Para el producto 32 – Promoción del cuidado con personas vinculadas a las actividades sexuales pagadas, se hacen las siguientes recomendaciones al equipo de la Subred; </a:t>
            </a:r>
          </a:p>
          <a:p>
            <a:pPr algn="just"/>
            <a:endParaRPr lang="es-ES" sz="1600" dirty="0">
              <a:cs typeface="Arial" panose="020B0604020202020204" pitchFamily="34" charset="0"/>
            </a:endParaRPr>
          </a:p>
          <a:p>
            <a:pPr algn="just"/>
            <a:r>
              <a:rPr lang="es-ES" sz="1600" dirty="0">
                <a:cs typeface="Arial" panose="020B0604020202020204" pitchFamily="34" charset="0"/>
              </a:rPr>
              <a:t>1. Implementar la ficha UTIS durante el proceso de caracterización con diligenciamiento de la información correspondiente a la identificación de los establecimientos nuevos, en donde se identifican las personas y se toma la información para ser registrada en su apartado del individuo. </a:t>
            </a:r>
          </a:p>
          <a:p>
            <a:pPr algn="just"/>
            <a:endParaRPr lang="es-ES" sz="1600" dirty="0">
              <a:cs typeface="Arial" panose="020B0604020202020204" pitchFamily="34" charset="0"/>
            </a:endParaRPr>
          </a:p>
          <a:p>
            <a:pPr algn="just"/>
            <a:r>
              <a:rPr lang="es-ES" sz="1600" dirty="0">
                <a:cs typeface="Arial" panose="020B0604020202020204" pitchFamily="34" charset="0"/>
              </a:rPr>
              <a:t>2. Durante las asesorías orientadas al cuidado de la salud por parte del perfil universitario 2 (enfermería), en donde se abordan personas nuevas se recomienda aplicar el tamizaje para la detección temprana de diabetes – cuestionario FINDRISC en los trabajadores con edad mayor o igual a 18 años y no diagnosticados con diabetes, así mismo aplicar los tamizajes para la detección del riesgo cardiovascular y cuestionario para identificar riesgo de enfermedad pulmonar obstructiva crónica EPOC a todos los trabajadores con edad mayor o igual a 40 años. A las personas que no se apliquen los tamizajes se recomienda documentar los motivos dentro del formato de asesoría que den cuenta de la no presencia de factores de riesgo durante la intervención, incluyendo toma de signos vitales y medidas antropométricas. . </a:t>
            </a:r>
            <a:endParaRPr lang="es-CO" sz="1600" dirty="0"/>
          </a:p>
          <a:p>
            <a:pPr algn="just"/>
            <a:endParaRPr lang="es-CO" sz="1600" dirty="0">
              <a:cs typeface="Arial" panose="020B0604020202020204" pitchFamily="34" charset="0"/>
            </a:endParaRPr>
          </a:p>
          <a:p>
            <a:pPr marL="342900" indent="-342900" algn="just">
              <a:buFont typeface="Arial" panose="020B0604020202020204" pitchFamily="34" charset="0"/>
              <a:buChar char="•"/>
            </a:pPr>
            <a:endParaRPr lang="es-CO" sz="1600" dirty="0">
              <a:cs typeface="Arial" panose="020B0604020202020204" pitchFamily="34" charset="0"/>
            </a:endParaRPr>
          </a:p>
          <a:p>
            <a:pPr algn="just"/>
            <a:endParaRPr lang="es-CO" sz="1600" dirty="0"/>
          </a:p>
          <a:p>
            <a:pPr algn="just"/>
            <a:endParaRPr lang="es-CO" sz="1600" dirty="0"/>
          </a:p>
          <a:p>
            <a:pPr algn="just"/>
            <a:endParaRPr lang="es-CO" sz="1600" dirty="0"/>
          </a:p>
          <a:p>
            <a:pPr algn="just"/>
            <a:endParaRPr lang="es-CO" sz="1600" dirty="0"/>
          </a:p>
        </p:txBody>
      </p:sp>
    </p:spTree>
    <p:extLst>
      <p:ext uri="{BB962C8B-B14F-4D97-AF65-F5344CB8AC3E}">
        <p14:creationId xmlns:p14="http://schemas.microsoft.com/office/powerpoint/2010/main" val="41458029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4DAC64-AE26-A563-F0F6-2E7D6E144F4A}"/>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8138774-4EFE-2CE0-E440-F8F05C37A927}"/>
              </a:ext>
            </a:extLst>
          </p:cNvPr>
          <p:cNvSpPr>
            <a:spLocks noGrp="1"/>
          </p:cNvSpPr>
          <p:nvPr>
            <p:ph type="title"/>
          </p:nvPr>
        </p:nvSpPr>
        <p:spPr>
          <a:xfrm>
            <a:off x="1543664" y="396425"/>
            <a:ext cx="9061274" cy="934871"/>
          </a:xfrm>
        </p:spPr>
        <p:txBody>
          <a:bodyPr/>
          <a:lstStyle/>
          <a:p>
            <a:pPr algn="ctr"/>
            <a:r>
              <a:rPr lang="es-CO" dirty="0"/>
              <a:t>ASPECTOS RELEVANTES Y/O SUGERENCIAS TÉCNICAS</a:t>
            </a:r>
            <a:endParaRPr lang="en-CO" dirty="0"/>
          </a:p>
        </p:txBody>
      </p:sp>
      <p:sp>
        <p:nvSpPr>
          <p:cNvPr id="2" name="CuadroTexto 1">
            <a:extLst>
              <a:ext uri="{FF2B5EF4-FFF2-40B4-BE49-F238E27FC236}">
                <a16:creationId xmlns:a16="http://schemas.microsoft.com/office/drawing/2014/main" id="{619B0563-41B8-696F-AE28-B8EB20C51300}"/>
              </a:ext>
            </a:extLst>
          </p:cNvPr>
          <p:cNvSpPr txBox="1"/>
          <p:nvPr/>
        </p:nvSpPr>
        <p:spPr>
          <a:xfrm>
            <a:off x="1543664" y="1104977"/>
            <a:ext cx="9061274" cy="4093428"/>
          </a:xfrm>
          <a:prstGeom prst="rect">
            <a:avLst/>
          </a:prstGeom>
          <a:noFill/>
        </p:spPr>
        <p:txBody>
          <a:bodyPr wrap="square" rtlCol="0">
            <a:spAutoFit/>
          </a:bodyPr>
          <a:lstStyle/>
          <a:p>
            <a:pPr algn="just"/>
            <a:endParaRPr lang="es-CO" sz="2000" dirty="0"/>
          </a:p>
          <a:p>
            <a:pPr marL="285750" indent="-285750" algn="just">
              <a:buFont typeface="Arial" panose="020B0604020202020204" pitchFamily="34" charset="0"/>
              <a:buChar char="•"/>
            </a:pPr>
            <a:r>
              <a:rPr lang="es-ES" sz="2000" dirty="0">
                <a:cs typeface="Arial" panose="020B0604020202020204" pitchFamily="34" charset="0"/>
              </a:rPr>
              <a:t>Para el producto 40 – Tu bar tu responsabilidad, se evidencia que el formato de sesiones colectivas que se está implementando permite ingresar trabajadores en el momento de la caracterización y continuar diligenciando cada uno de los momentos en donde participa el o los trabajadores, sin embargo, a partir del momento 2 la ficha de sesiones colectivas no permite ingresar la fecha de los nuevos trabajadores a la base puesto que GESI necesita la fecha de la sesión anterior para que el sistema permita dicho ingreso, motivo por el cual la información se está digitando con el direccionamiento otorgado por GESI pero se hace necesario elevar la consulta a las referentes de nivel central de este producto, para determinar cuál es la directriz en la utilización de este formato en las asesorías teniendo en cuenta que el instructivo no da claridad frente a esta situación evidenciada.</a:t>
            </a:r>
            <a:endParaRPr lang="es-CO" sz="2000" dirty="0"/>
          </a:p>
        </p:txBody>
      </p:sp>
    </p:spTree>
    <p:extLst>
      <p:ext uri="{BB962C8B-B14F-4D97-AF65-F5344CB8AC3E}">
        <p14:creationId xmlns:p14="http://schemas.microsoft.com/office/powerpoint/2010/main" val="30167609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84F39BC-4B54-3A17-9FAF-C3A08623F4D4}"/>
              </a:ext>
            </a:extLst>
          </p:cNvPr>
          <p:cNvSpPr>
            <a:spLocks noGrp="1"/>
          </p:cNvSpPr>
          <p:nvPr>
            <p:ph type="body" idx="1"/>
          </p:nvPr>
        </p:nvSpPr>
        <p:spPr/>
        <p:txBody>
          <a:bodyPr/>
          <a:lstStyle/>
          <a:p>
            <a:endParaRPr lang="en-CO" dirty="0"/>
          </a:p>
        </p:txBody>
      </p:sp>
      <p:sp>
        <p:nvSpPr>
          <p:cNvPr id="3" name="Title 2">
            <a:extLst>
              <a:ext uri="{FF2B5EF4-FFF2-40B4-BE49-F238E27FC236}">
                <a16:creationId xmlns:a16="http://schemas.microsoft.com/office/drawing/2014/main" id="{CE70733B-92C3-3345-4B86-99F03BA6E81D}"/>
              </a:ext>
            </a:extLst>
          </p:cNvPr>
          <p:cNvSpPr>
            <a:spLocks noGrp="1"/>
          </p:cNvSpPr>
          <p:nvPr>
            <p:ph type="title"/>
          </p:nvPr>
        </p:nvSpPr>
        <p:spPr/>
        <p:txBody>
          <a:bodyPr/>
          <a:lstStyle/>
          <a:p>
            <a:r>
              <a:rPr lang="es-CO" dirty="0"/>
              <a:t>SUBRED NORTE</a:t>
            </a:r>
            <a:endParaRPr lang="en-CO" dirty="0"/>
          </a:p>
        </p:txBody>
      </p:sp>
    </p:spTree>
    <p:extLst>
      <p:ext uri="{BB962C8B-B14F-4D97-AF65-F5344CB8AC3E}">
        <p14:creationId xmlns:p14="http://schemas.microsoft.com/office/powerpoint/2010/main" val="8977966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05279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4C21D7-5EC3-3845-A8E8-21F7943A3FC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C4F4ED6-F811-892D-5F00-87C089AD95A2}"/>
              </a:ext>
            </a:extLst>
          </p:cNvPr>
          <p:cNvSpPr>
            <a:spLocks noGrp="1"/>
          </p:cNvSpPr>
          <p:nvPr>
            <p:ph type="title"/>
          </p:nvPr>
        </p:nvSpPr>
        <p:spPr>
          <a:xfrm>
            <a:off x="838200" y="181984"/>
            <a:ext cx="10515600" cy="867930"/>
          </a:xfrm>
        </p:spPr>
        <p:txBody>
          <a:bodyPr/>
          <a:lstStyle/>
          <a:p>
            <a:pPr algn="ctr"/>
            <a:r>
              <a:rPr lang="es-CO" sz="2800" dirty="0"/>
              <a:t>MUESTREO – SEGUIMIENTO RETROSPECTIVO – SUBRED NORTE</a:t>
            </a:r>
            <a:endParaRPr lang="en-CO" sz="2800" dirty="0"/>
          </a:p>
        </p:txBody>
      </p:sp>
      <p:graphicFrame>
        <p:nvGraphicFramePr>
          <p:cNvPr id="6" name="Tabla 5">
            <a:extLst>
              <a:ext uri="{FF2B5EF4-FFF2-40B4-BE49-F238E27FC236}">
                <a16:creationId xmlns:a16="http://schemas.microsoft.com/office/drawing/2014/main" id="{44916CAB-DC17-3596-8677-B94F7AA8722C}"/>
              </a:ext>
            </a:extLst>
          </p:cNvPr>
          <p:cNvGraphicFramePr>
            <a:graphicFrameLocks noGrp="1"/>
          </p:cNvGraphicFramePr>
          <p:nvPr>
            <p:extLst>
              <p:ext uri="{D42A27DB-BD31-4B8C-83A1-F6EECF244321}">
                <p14:modId xmlns:p14="http://schemas.microsoft.com/office/powerpoint/2010/main" val="2754608780"/>
              </p:ext>
            </p:extLst>
          </p:nvPr>
        </p:nvGraphicFramePr>
        <p:xfrm>
          <a:off x="1095270" y="723481"/>
          <a:ext cx="9566032" cy="5422876"/>
        </p:xfrm>
        <a:graphic>
          <a:graphicData uri="http://schemas.openxmlformats.org/drawingml/2006/table">
            <a:tbl>
              <a:tblPr/>
              <a:tblGrid>
                <a:gridCol w="2798227">
                  <a:extLst>
                    <a:ext uri="{9D8B030D-6E8A-4147-A177-3AD203B41FA5}">
                      <a16:colId xmlns:a16="http://schemas.microsoft.com/office/drawing/2014/main" val="120798714"/>
                    </a:ext>
                  </a:extLst>
                </a:gridCol>
                <a:gridCol w="1659413">
                  <a:extLst>
                    <a:ext uri="{9D8B030D-6E8A-4147-A177-3AD203B41FA5}">
                      <a16:colId xmlns:a16="http://schemas.microsoft.com/office/drawing/2014/main" val="3980306859"/>
                    </a:ext>
                  </a:extLst>
                </a:gridCol>
                <a:gridCol w="1138814">
                  <a:extLst>
                    <a:ext uri="{9D8B030D-6E8A-4147-A177-3AD203B41FA5}">
                      <a16:colId xmlns:a16="http://schemas.microsoft.com/office/drawing/2014/main" val="3837405174"/>
                    </a:ext>
                  </a:extLst>
                </a:gridCol>
                <a:gridCol w="2131207">
                  <a:extLst>
                    <a:ext uri="{9D8B030D-6E8A-4147-A177-3AD203B41FA5}">
                      <a16:colId xmlns:a16="http://schemas.microsoft.com/office/drawing/2014/main" val="3266206766"/>
                    </a:ext>
                  </a:extLst>
                </a:gridCol>
                <a:gridCol w="1838371">
                  <a:extLst>
                    <a:ext uri="{9D8B030D-6E8A-4147-A177-3AD203B41FA5}">
                      <a16:colId xmlns:a16="http://schemas.microsoft.com/office/drawing/2014/main" val="3344409786"/>
                    </a:ext>
                  </a:extLst>
                </a:gridCol>
              </a:tblGrid>
              <a:tr h="524291">
                <a:tc>
                  <a:txBody>
                    <a:bodyPr/>
                    <a:lstStyle/>
                    <a:p>
                      <a:pPr algn="ctr" rtl="0" fontAlgn="ctr">
                        <a:buNone/>
                      </a:pPr>
                      <a:r>
                        <a:rPr lang="es-CO" sz="1000" b="1" i="0" u="none" strike="noStrike">
                          <a:solidFill>
                            <a:srgbClr val="333333"/>
                          </a:solidFill>
                          <a:effectLst>
                            <a:outerShdw blurRad="50800" dist="38100" algn="tr" rotWithShape="0">
                              <a:prstClr val="black">
                                <a:alpha val="40000"/>
                              </a:prstClr>
                            </a:outerShdw>
                          </a:effectLst>
                          <a:latin typeface="Aptos" panose="020B0004020202020204" pitchFamily="34" charset="0"/>
                        </a:rPr>
                        <a:t>PRODUCTO</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0C0E3"/>
                    </a:solidFill>
                  </a:tcPr>
                </a:tc>
                <a:tc>
                  <a:txBody>
                    <a:bodyPr/>
                    <a:lstStyle/>
                    <a:p>
                      <a:pPr algn="ctr" rtl="0" fontAlgn="ctr">
                        <a:buNone/>
                      </a:pPr>
                      <a:r>
                        <a:rPr lang="es-ES" sz="1000" b="1" i="0" u="none" strike="noStrike">
                          <a:solidFill>
                            <a:srgbClr val="333333"/>
                          </a:solidFill>
                          <a:effectLst>
                            <a:outerShdw blurRad="50800" dist="38100" algn="tr" rotWithShape="0">
                              <a:prstClr val="black">
                                <a:alpha val="40000"/>
                              </a:prstClr>
                            </a:outerShdw>
                          </a:effectLst>
                          <a:latin typeface="Aptos" panose="020B0004020202020204" pitchFamily="34" charset="0"/>
                        </a:rPr>
                        <a:t>Meta Ejecutada Informe Gestión 1 de junio al 31 de julio 2025    </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0C0E3"/>
                    </a:solidFill>
                  </a:tcPr>
                </a:tc>
                <a:tc>
                  <a:txBody>
                    <a:bodyPr/>
                    <a:lstStyle/>
                    <a:p>
                      <a:pPr algn="ctr" rtl="0" fontAlgn="ctr">
                        <a:buNone/>
                      </a:pPr>
                      <a:r>
                        <a:rPr lang="es-CO" sz="1000" b="1" i="0" u="none" strike="noStrike">
                          <a:solidFill>
                            <a:srgbClr val="333333"/>
                          </a:solidFill>
                          <a:effectLst>
                            <a:outerShdw blurRad="50800" dist="38100" algn="tr" rotWithShape="0">
                              <a:prstClr val="black">
                                <a:alpha val="40000"/>
                              </a:prstClr>
                            </a:outerShdw>
                          </a:effectLst>
                          <a:latin typeface="Aptos" panose="020B0004020202020204" pitchFamily="34" charset="0"/>
                        </a:rPr>
                        <a:t>TOTAL MUESTRA</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0C0E3"/>
                    </a:solidFill>
                  </a:tcPr>
                </a:tc>
                <a:tc>
                  <a:txBody>
                    <a:bodyPr/>
                    <a:lstStyle/>
                    <a:p>
                      <a:pPr algn="ctr" rtl="0" fontAlgn="ctr">
                        <a:buNone/>
                      </a:pPr>
                      <a:r>
                        <a:rPr lang="es-ES" sz="1000" b="1" i="0" u="none" strike="noStrike">
                          <a:solidFill>
                            <a:srgbClr val="333333"/>
                          </a:solidFill>
                          <a:effectLst>
                            <a:outerShdw blurRad="50800" dist="38100" algn="tr" rotWithShape="0">
                              <a:prstClr val="black">
                                <a:alpha val="40000"/>
                              </a:prstClr>
                            </a:outerShdw>
                          </a:effectLst>
                          <a:latin typeface="Aptos" panose="020B0004020202020204" pitchFamily="34" charset="0"/>
                        </a:rPr>
                        <a:t>META AFECTADA POR LA GLOSA</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0C0E3"/>
                    </a:solidFill>
                  </a:tcPr>
                </a:tc>
                <a:tc>
                  <a:txBody>
                    <a:bodyPr/>
                    <a:lstStyle/>
                    <a:p>
                      <a:pPr algn="ctr" rtl="0" fontAlgn="ctr">
                        <a:buNone/>
                      </a:pPr>
                      <a:r>
                        <a:rPr lang="es-CO" sz="1000" b="1" i="0" u="none" strike="noStrike">
                          <a:solidFill>
                            <a:srgbClr val="333333"/>
                          </a:solidFill>
                          <a:effectLst>
                            <a:outerShdw blurRad="50800" dist="38100" algn="tr" rotWithShape="0">
                              <a:prstClr val="black">
                                <a:alpha val="40000"/>
                              </a:prstClr>
                            </a:outerShdw>
                          </a:effectLst>
                          <a:latin typeface="Aptos" panose="020B0004020202020204" pitchFamily="34" charset="0"/>
                        </a:rPr>
                        <a:t>PERIODO</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0C0E3"/>
                    </a:solidFill>
                  </a:tcPr>
                </a:tc>
                <a:extLst>
                  <a:ext uri="{0D108BD9-81ED-4DB2-BD59-A6C34878D82A}">
                    <a16:rowId xmlns:a16="http://schemas.microsoft.com/office/drawing/2014/main" val="1616443006"/>
                  </a:ext>
                </a:extLst>
              </a:tr>
              <a:tr h="535689">
                <a:tc>
                  <a:txBody>
                    <a:bodyPr/>
                    <a:lstStyle/>
                    <a:p>
                      <a:pPr algn="ctr" rtl="0" fontAlgn="ctr">
                        <a:buNone/>
                      </a:pPr>
                      <a:r>
                        <a:rPr lang="es-ES" sz="1000" b="0" i="0" u="none" strike="noStrike">
                          <a:solidFill>
                            <a:srgbClr val="333333"/>
                          </a:solidFill>
                          <a:effectLst/>
                          <a:latin typeface="Aptos" panose="020B0004020202020204" pitchFamily="34" charset="0"/>
                        </a:rPr>
                        <a:t>25 -Caracterización de las condiciones de salud y trabajo para la concertación de planes en UTI con trabajadores informales   </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a:solidFill>
                            <a:srgbClr val="333333"/>
                          </a:solidFill>
                          <a:effectLst/>
                          <a:latin typeface="Aptos" panose="020B0004020202020204" pitchFamily="34" charset="0"/>
                        </a:rPr>
                        <a:t>358</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a:solidFill>
                            <a:srgbClr val="333333"/>
                          </a:solidFill>
                          <a:effectLst/>
                          <a:latin typeface="Aptos" panose="020B0004020202020204" pitchFamily="34" charset="0"/>
                        </a:rPr>
                        <a:t>187</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a:solidFill>
                            <a:srgbClr val="333333"/>
                          </a:solidFill>
                          <a:effectLst/>
                          <a:latin typeface="Aptos" panose="020B0004020202020204" pitchFamily="34" charset="0"/>
                        </a:rPr>
                        <a:t>0</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a:solidFill>
                            <a:srgbClr val="333333"/>
                          </a:solidFill>
                          <a:effectLst/>
                          <a:latin typeface="Aptos" panose="020B0004020202020204" pitchFamily="34" charset="0"/>
                        </a:rPr>
                        <a:t>NA</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extLst>
                  <a:ext uri="{0D108BD9-81ED-4DB2-BD59-A6C34878D82A}">
                    <a16:rowId xmlns:a16="http://schemas.microsoft.com/office/drawing/2014/main" val="2058540126"/>
                  </a:ext>
                </a:extLst>
              </a:tr>
              <a:tr h="741720">
                <a:tc>
                  <a:txBody>
                    <a:bodyPr/>
                    <a:lstStyle/>
                    <a:p>
                      <a:pPr algn="ctr" rtl="0" fontAlgn="ctr">
                        <a:buNone/>
                      </a:pPr>
                      <a:r>
                        <a:rPr lang="es-ES" sz="1000" b="0" i="0" u="none" strike="noStrike">
                          <a:solidFill>
                            <a:srgbClr val="333333"/>
                          </a:solidFill>
                          <a:effectLst/>
                          <a:latin typeface="Aptos" panose="020B0004020202020204" pitchFamily="34" charset="0"/>
                        </a:rPr>
                        <a:t>26 - Asesorías de promoción del cuidado de la salud, gestión del riesgo la UTI y monitoreo del proceso con trabajadores de la economía informal en uti de mediano impacto </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00" b="0" i="0" u="none" strike="noStrike">
                          <a:solidFill>
                            <a:srgbClr val="333333"/>
                          </a:solidFill>
                          <a:effectLst/>
                          <a:latin typeface="Aptos" panose="020B0004020202020204" pitchFamily="34" charset="0"/>
                        </a:rPr>
                        <a:t>1.233</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00" b="0" i="0" u="none" strike="noStrike">
                          <a:solidFill>
                            <a:srgbClr val="333333"/>
                          </a:solidFill>
                          <a:effectLst/>
                          <a:latin typeface="Aptos" panose="020B0004020202020204" pitchFamily="34" charset="0"/>
                        </a:rPr>
                        <a:t>294</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00" b="0" i="0" u="none" strike="noStrike">
                          <a:solidFill>
                            <a:srgbClr val="333333"/>
                          </a:solidFill>
                          <a:effectLst/>
                          <a:latin typeface="Aptos" panose="020B0004020202020204" pitchFamily="34" charset="0"/>
                        </a:rPr>
                        <a:t>0</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00" b="0" i="0" u="none" strike="noStrike">
                          <a:solidFill>
                            <a:srgbClr val="333333"/>
                          </a:solidFill>
                          <a:effectLst/>
                          <a:latin typeface="Aptos" panose="020B0004020202020204" pitchFamily="34" charset="0"/>
                        </a:rPr>
                        <a:t>NA</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40052664"/>
                  </a:ext>
                </a:extLst>
              </a:tr>
              <a:tr h="496380">
                <a:tc>
                  <a:txBody>
                    <a:bodyPr/>
                    <a:lstStyle/>
                    <a:p>
                      <a:pPr algn="ctr" rtl="0" fontAlgn="ctr">
                        <a:buNone/>
                      </a:pPr>
                      <a:r>
                        <a:rPr lang="es-ES" sz="1000" b="0" i="0" u="none" strike="noStrike">
                          <a:solidFill>
                            <a:srgbClr val="333333"/>
                          </a:solidFill>
                          <a:effectLst/>
                          <a:latin typeface="Aptos" panose="020B0004020202020204" pitchFamily="34" charset="0"/>
                        </a:rPr>
                        <a:t>27 - Asesorías de promoción del cuidado de la salud con trabajadores de la economía informal en UTI</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a:solidFill>
                            <a:srgbClr val="333333"/>
                          </a:solidFill>
                          <a:effectLst/>
                          <a:latin typeface="Aptos" panose="020B0004020202020204" pitchFamily="34" charset="0"/>
                        </a:rPr>
                        <a:t>457</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a:solidFill>
                            <a:srgbClr val="333333"/>
                          </a:solidFill>
                          <a:effectLst/>
                          <a:latin typeface="Aptos" panose="020B0004020202020204" pitchFamily="34" charset="0"/>
                        </a:rPr>
                        <a:t>210</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a:solidFill>
                            <a:srgbClr val="333333"/>
                          </a:solidFill>
                          <a:effectLst/>
                          <a:latin typeface="Aptos" panose="020B0004020202020204" pitchFamily="34" charset="0"/>
                        </a:rPr>
                        <a:t>0</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a:solidFill>
                            <a:srgbClr val="333333"/>
                          </a:solidFill>
                          <a:effectLst/>
                          <a:latin typeface="Aptos" panose="020B0004020202020204" pitchFamily="34" charset="0"/>
                        </a:rPr>
                        <a:t>NA</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extLst>
                  <a:ext uri="{0D108BD9-81ED-4DB2-BD59-A6C34878D82A}">
                    <a16:rowId xmlns:a16="http://schemas.microsoft.com/office/drawing/2014/main" val="874308688"/>
                  </a:ext>
                </a:extLst>
              </a:tr>
              <a:tr h="786436">
                <a:tc>
                  <a:txBody>
                    <a:bodyPr/>
                    <a:lstStyle/>
                    <a:p>
                      <a:pPr algn="ctr" rtl="0" fontAlgn="ctr">
                        <a:buNone/>
                      </a:pPr>
                      <a:r>
                        <a:rPr lang="es-ES" sz="1000" b="0" i="0" u="none" strike="noStrike">
                          <a:solidFill>
                            <a:srgbClr val="333333"/>
                          </a:solidFill>
                          <a:effectLst/>
                          <a:latin typeface="Aptos" panose="020B0004020202020204" pitchFamily="34" charset="0"/>
                        </a:rPr>
                        <a:t>28 - Asesorías de promoción del cuidado de la salud, gestión del riesgo de la UTI y monitoreo del proceso con trabajadores de la economía informal en UTI de alto impacto </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00" b="0" i="0" u="none" strike="noStrike">
                          <a:solidFill>
                            <a:srgbClr val="333333"/>
                          </a:solidFill>
                          <a:effectLst/>
                          <a:latin typeface="Aptos" panose="020B0004020202020204" pitchFamily="34" charset="0"/>
                        </a:rPr>
                        <a:t>342</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00" b="0" i="0" u="none" strike="noStrike">
                          <a:solidFill>
                            <a:srgbClr val="333333"/>
                          </a:solidFill>
                          <a:effectLst/>
                          <a:latin typeface="Aptos" panose="020B0004020202020204" pitchFamily="34" charset="0"/>
                        </a:rPr>
                        <a:t>182</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00" b="0" i="0" u="none" strike="noStrike">
                          <a:solidFill>
                            <a:srgbClr val="333333"/>
                          </a:solidFill>
                          <a:effectLst/>
                          <a:latin typeface="Aptos" panose="020B0004020202020204" pitchFamily="34" charset="0"/>
                        </a:rPr>
                        <a:t>0</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00" b="0" i="0" u="none" strike="noStrike">
                          <a:solidFill>
                            <a:srgbClr val="333333"/>
                          </a:solidFill>
                          <a:effectLst/>
                          <a:latin typeface="Aptos" panose="020B0004020202020204" pitchFamily="34" charset="0"/>
                        </a:rPr>
                        <a:t>NA</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260701118"/>
                  </a:ext>
                </a:extLst>
              </a:tr>
              <a:tr h="786436">
                <a:tc>
                  <a:txBody>
                    <a:bodyPr/>
                    <a:lstStyle/>
                    <a:p>
                      <a:pPr algn="ctr" rtl="0" fontAlgn="ctr">
                        <a:buNone/>
                      </a:pPr>
                      <a:r>
                        <a:rPr lang="es-ES" sz="1000" b="0" i="0" u="none" strike="noStrike">
                          <a:solidFill>
                            <a:srgbClr val="333333"/>
                          </a:solidFill>
                          <a:effectLst/>
                          <a:latin typeface="Aptos" panose="020B0004020202020204" pitchFamily="34" charset="0"/>
                        </a:rPr>
                        <a:t>36 - Caracterización del perfil del riesgo en niños, niñas y adolescentes trabajadores en zonas de concentración comercial referenciadas a nivel intersectorial o por otros espacios y procesos</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a:solidFill>
                            <a:srgbClr val="333333"/>
                          </a:solidFill>
                          <a:effectLst/>
                          <a:latin typeface="Aptos" panose="020B0004020202020204" pitchFamily="34" charset="0"/>
                        </a:rPr>
                        <a:t>278</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a:solidFill>
                            <a:srgbClr val="333333"/>
                          </a:solidFill>
                          <a:effectLst/>
                          <a:latin typeface="Aptos" panose="020B0004020202020204" pitchFamily="34" charset="0"/>
                        </a:rPr>
                        <a:t>163</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a:solidFill>
                            <a:srgbClr val="333333"/>
                          </a:solidFill>
                          <a:effectLst/>
                          <a:latin typeface="Aptos" panose="020B0004020202020204" pitchFamily="34" charset="0"/>
                        </a:rPr>
                        <a:t>0</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a:solidFill>
                            <a:srgbClr val="333333"/>
                          </a:solidFill>
                          <a:effectLst/>
                          <a:latin typeface="Aptos" panose="020B0004020202020204" pitchFamily="34" charset="0"/>
                        </a:rPr>
                        <a:t>NA</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extLst>
                  <a:ext uri="{0D108BD9-81ED-4DB2-BD59-A6C34878D82A}">
                    <a16:rowId xmlns:a16="http://schemas.microsoft.com/office/drawing/2014/main" val="373806668"/>
                  </a:ext>
                </a:extLst>
              </a:tr>
              <a:tr h="741720">
                <a:tc>
                  <a:txBody>
                    <a:bodyPr/>
                    <a:lstStyle/>
                    <a:p>
                      <a:pPr algn="ctr" rtl="0" fontAlgn="ctr">
                        <a:buNone/>
                      </a:pPr>
                      <a:r>
                        <a:rPr lang="es-ES" sz="1000" b="0" i="0" u="none" strike="noStrike">
                          <a:solidFill>
                            <a:srgbClr val="333333"/>
                          </a:solidFill>
                          <a:effectLst/>
                          <a:latin typeface="Aptos" panose="020B0004020202020204" pitchFamily="34" charset="0"/>
                        </a:rPr>
                        <a:t>37 - - Asesoría para la desvinculación del trabajo infantil</a:t>
                      </a:r>
                      <a:br>
                        <a:rPr lang="es-ES" sz="1000" b="0" i="0" u="none" strike="noStrike">
                          <a:solidFill>
                            <a:srgbClr val="333333"/>
                          </a:solidFill>
                          <a:effectLst/>
                          <a:latin typeface="Aptos" panose="020B0004020202020204" pitchFamily="34" charset="0"/>
                        </a:rPr>
                      </a:br>
                      <a:r>
                        <a:rPr lang="es-ES" sz="1000" b="0" i="0" u="none" strike="noStrike">
                          <a:solidFill>
                            <a:srgbClr val="333333"/>
                          </a:solidFill>
                          <a:effectLst/>
                          <a:latin typeface="Aptos" panose="020B0004020202020204" pitchFamily="34" charset="0"/>
                        </a:rPr>
                        <a:t>Asesoría para el cuidado y la protección de la salud</a:t>
                      </a:r>
                      <a:br>
                        <a:rPr lang="es-ES" sz="1000" b="0" i="0" u="none" strike="noStrike">
                          <a:solidFill>
                            <a:srgbClr val="333333"/>
                          </a:solidFill>
                          <a:effectLst/>
                          <a:latin typeface="Aptos" panose="020B0004020202020204" pitchFamily="34" charset="0"/>
                        </a:rPr>
                      </a:br>
                      <a:r>
                        <a:rPr lang="es-ES" sz="1000" b="0" i="0" u="none" strike="noStrike">
                          <a:solidFill>
                            <a:srgbClr val="333333"/>
                          </a:solidFill>
                          <a:effectLst/>
                          <a:latin typeface="Aptos" panose="020B0004020202020204" pitchFamily="34" charset="0"/>
                        </a:rPr>
                        <a:t>Monitoreo de la desvinculación</a:t>
                      </a:r>
                      <a:br>
                        <a:rPr lang="es-ES" sz="1000" b="0" i="0" u="none" strike="noStrike">
                          <a:solidFill>
                            <a:srgbClr val="333333"/>
                          </a:solidFill>
                          <a:effectLst/>
                          <a:latin typeface="Aptos" panose="020B0004020202020204" pitchFamily="34" charset="0"/>
                        </a:rPr>
                      </a:br>
                      <a:r>
                        <a:rPr lang="es-ES" sz="1000" b="0" i="0" u="none" strike="noStrike">
                          <a:solidFill>
                            <a:srgbClr val="333333"/>
                          </a:solidFill>
                          <a:effectLst/>
                          <a:latin typeface="Aptos" panose="020B0004020202020204" pitchFamily="34" charset="0"/>
                        </a:rPr>
                        <a:t>Monitoreo – seguimiento del efecto</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00" b="0" i="0" u="none" strike="noStrike">
                          <a:solidFill>
                            <a:srgbClr val="333333"/>
                          </a:solidFill>
                          <a:effectLst/>
                          <a:latin typeface="Aptos" panose="020B0004020202020204" pitchFamily="34" charset="0"/>
                        </a:rPr>
                        <a:t>2142</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00" b="0" i="0" u="none" strike="noStrike">
                          <a:solidFill>
                            <a:srgbClr val="333333"/>
                          </a:solidFill>
                          <a:effectLst/>
                          <a:latin typeface="Aptos" panose="020B0004020202020204" pitchFamily="34" charset="0"/>
                        </a:rPr>
                        <a:t>327</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00" b="0" i="0" u="none" strike="noStrike">
                          <a:solidFill>
                            <a:srgbClr val="333333"/>
                          </a:solidFill>
                          <a:effectLst/>
                          <a:latin typeface="Aptos" panose="020B0004020202020204" pitchFamily="34" charset="0"/>
                        </a:rPr>
                        <a:t>0</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00" b="0" i="0" u="none" strike="noStrike">
                          <a:solidFill>
                            <a:srgbClr val="333333"/>
                          </a:solidFill>
                          <a:effectLst/>
                          <a:latin typeface="Aptos" panose="020B0004020202020204" pitchFamily="34" charset="0"/>
                        </a:rPr>
                        <a:t>NA</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22608919"/>
                  </a:ext>
                </a:extLst>
              </a:tr>
              <a:tr h="632568">
                <a:tc>
                  <a:txBody>
                    <a:bodyPr/>
                    <a:lstStyle/>
                    <a:p>
                      <a:pPr algn="ctr" rtl="0" fontAlgn="ctr">
                        <a:buNone/>
                      </a:pPr>
                      <a:r>
                        <a:rPr lang="es-ES" sz="1000" b="0" i="0" u="none" strike="noStrike">
                          <a:solidFill>
                            <a:srgbClr val="333333"/>
                          </a:solidFill>
                          <a:effectLst/>
                          <a:latin typeface="Aptos" panose="020B0004020202020204" pitchFamily="34" charset="0"/>
                        </a:rPr>
                        <a:t>32 - Promoción del cuidado con personas vínculadas a actividades sexuales pagadas: Tamizajes VIH, HB, Sífilis</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a:solidFill>
                            <a:srgbClr val="333333"/>
                          </a:solidFill>
                          <a:effectLst/>
                          <a:latin typeface="Aptos" panose="020B0004020202020204" pitchFamily="34" charset="0"/>
                        </a:rPr>
                        <a:t>260</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a:solidFill>
                            <a:srgbClr val="333333"/>
                          </a:solidFill>
                          <a:effectLst/>
                          <a:latin typeface="Aptos" panose="020B0004020202020204" pitchFamily="34" charset="0"/>
                        </a:rPr>
                        <a:t>156</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a:solidFill>
                            <a:srgbClr val="333333"/>
                          </a:solidFill>
                          <a:effectLst/>
                          <a:latin typeface="Aptos" panose="020B0004020202020204" pitchFamily="34" charset="0"/>
                        </a:rPr>
                        <a:t>0</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00" b="0" i="0" u="none" strike="noStrike" dirty="0">
                          <a:solidFill>
                            <a:srgbClr val="333333"/>
                          </a:solidFill>
                          <a:effectLst/>
                          <a:latin typeface="Aptos" panose="020B0004020202020204" pitchFamily="34" charset="0"/>
                        </a:rPr>
                        <a:t>NA</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extLst>
                  <a:ext uri="{0D108BD9-81ED-4DB2-BD59-A6C34878D82A}">
                    <a16:rowId xmlns:a16="http://schemas.microsoft.com/office/drawing/2014/main" val="1780224454"/>
                  </a:ext>
                </a:extLst>
              </a:tr>
            </a:tbl>
          </a:graphicData>
        </a:graphic>
      </p:graphicFrame>
    </p:spTree>
    <p:extLst>
      <p:ext uri="{BB962C8B-B14F-4D97-AF65-F5344CB8AC3E}">
        <p14:creationId xmlns:p14="http://schemas.microsoft.com/office/powerpoint/2010/main" val="9935889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257333-4A44-0764-6087-6B795EF26BE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CA1E829-524F-A688-267D-704B4B85895E}"/>
              </a:ext>
            </a:extLst>
          </p:cNvPr>
          <p:cNvSpPr>
            <a:spLocks noGrp="1"/>
          </p:cNvSpPr>
          <p:nvPr>
            <p:ph type="title"/>
          </p:nvPr>
        </p:nvSpPr>
        <p:spPr>
          <a:xfrm>
            <a:off x="793582" y="239198"/>
            <a:ext cx="10515600" cy="510461"/>
          </a:xfrm>
        </p:spPr>
        <p:txBody>
          <a:bodyPr/>
          <a:lstStyle/>
          <a:p>
            <a:pPr algn="ctr"/>
            <a:r>
              <a:rPr lang="es-CO" dirty="0"/>
              <a:t>HALLAZGOS SEGUIMIENTO RETROSPECTIVO</a:t>
            </a:r>
            <a:endParaRPr lang="en-CO" dirty="0"/>
          </a:p>
        </p:txBody>
      </p:sp>
      <p:graphicFrame>
        <p:nvGraphicFramePr>
          <p:cNvPr id="3" name="Tabla 2">
            <a:extLst>
              <a:ext uri="{FF2B5EF4-FFF2-40B4-BE49-F238E27FC236}">
                <a16:creationId xmlns:a16="http://schemas.microsoft.com/office/drawing/2014/main" id="{EEF03C0D-A489-A446-576E-FBF8FAF7B133}"/>
              </a:ext>
            </a:extLst>
          </p:cNvPr>
          <p:cNvGraphicFramePr>
            <a:graphicFrameLocks noGrp="1"/>
          </p:cNvGraphicFramePr>
          <p:nvPr>
            <p:extLst>
              <p:ext uri="{D42A27DB-BD31-4B8C-83A1-F6EECF244321}">
                <p14:modId xmlns:p14="http://schemas.microsoft.com/office/powerpoint/2010/main" val="985699547"/>
              </p:ext>
            </p:extLst>
          </p:nvPr>
        </p:nvGraphicFramePr>
        <p:xfrm>
          <a:off x="793582" y="2039815"/>
          <a:ext cx="10064918" cy="2784439"/>
        </p:xfrm>
        <a:graphic>
          <a:graphicData uri="http://schemas.openxmlformats.org/drawingml/2006/table">
            <a:tbl>
              <a:tblPr/>
              <a:tblGrid>
                <a:gridCol w="1180950">
                  <a:extLst>
                    <a:ext uri="{9D8B030D-6E8A-4147-A177-3AD203B41FA5}">
                      <a16:colId xmlns:a16="http://schemas.microsoft.com/office/drawing/2014/main" val="451081821"/>
                    </a:ext>
                  </a:extLst>
                </a:gridCol>
                <a:gridCol w="1838525">
                  <a:extLst>
                    <a:ext uri="{9D8B030D-6E8A-4147-A177-3AD203B41FA5}">
                      <a16:colId xmlns:a16="http://schemas.microsoft.com/office/drawing/2014/main" val="1078081162"/>
                    </a:ext>
                  </a:extLst>
                </a:gridCol>
                <a:gridCol w="3824669">
                  <a:extLst>
                    <a:ext uri="{9D8B030D-6E8A-4147-A177-3AD203B41FA5}">
                      <a16:colId xmlns:a16="http://schemas.microsoft.com/office/drawing/2014/main" val="1388541563"/>
                    </a:ext>
                  </a:extLst>
                </a:gridCol>
                <a:gridCol w="1113851">
                  <a:extLst>
                    <a:ext uri="{9D8B030D-6E8A-4147-A177-3AD203B41FA5}">
                      <a16:colId xmlns:a16="http://schemas.microsoft.com/office/drawing/2014/main" val="3959535586"/>
                    </a:ext>
                  </a:extLst>
                </a:gridCol>
                <a:gridCol w="2106923">
                  <a:extLst>
                    <a:ext uri="{9D8B030D-6E8A-4147-A177-3AD203B41FA5}">
                      <a16:colId xmlns:a16="http://schemas.microsoft.com/office/drawing/2014/main" val="2122872734"/>
                    </a:ext>
                  </a:extLst>
                </a:gridCol>
              </a:tblGrid>
              <a:tr h="773455">
                <a:tc>
                  <a:txBody>
                    <a:bodyPr/>
                    <a:lstStyle/>
                    <a:p>
                      <a:pPr algn="ctr" rtl="0" fontAlgn="ctr">
                        <a:buNone/>
                      </a:pPr>
                      <a:r>
                        <a:rPr lang="es-CO" sz="1800" b="1" i="0" u="none" strike="noStrike">
                          <a:solidFill>
                            <a:srgbClr val="000000"/>
                          </a:solidFill>
                          <a:effectLst/>
                          <a:latin typeface="Calibri" panose="020F0502020204030204" pitchFamily="34" charset="0"/>
                        </a:rPr>
                        <a:t>Subred</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ctr">
                        <a:buNone/>
                      </a:pPr>
                      <a:r>
                        <a:rPr lang="es-CO" sz="1800" b="1" i="0" u="none" strike="noStrike">
                          <a:solidFill>
                            <a:srgbClr val="000000"/>
                          </a:solidFill>
                          <a:effectLst/>
                          <a:latin typeface="Calibri" panose="020F0502020204030204" pitchFamily="34" charset="0"/>
                        </a:rPr>
                        <a:t>Intervención y/o Producto</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ctr">
                        <a:buNone/>
                      </a:pPr>
                      <a:r>
                        <a:rPr lang="es-CO" sz="1800" b="1" i="0" u="none" strike="noStrike">
                          <a:solidFill>
                            <a:srgbClr val="000000"/>
                          </a:solidFill>
                          <a:effectLst/>
                          <a:latin typeface="Calibri" panose="020F0502020204030204" pitchFamily="34" charset="0"/>
                        </a:rPr>
                        <a:t>Hallazgos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ctr">
                        <a:buNone/>
                      </a:pPr>
                      <a:r>
                        <a:rPr lang="es-CO" sz="1800" b="1" i="0" u="none" strike="noStrike">
                          <a:solidFill>
                            <a:srgbClr val="000000"/>
                          </a:solidFill>
                          <a:effectLst/>
                          <a:latin typeface="Calibri" panose="020F0502020204030204" pitchFamily="34" charset="0"/>
                        </a:rPr>
                        <a:t>Localidad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ctr">
                        <a:buNone/>
                      </a:pPr>
                      <a:r>
                        <a:rPr lang="es-ES" sz="1800" b="1" i="0" u="none" strike="noStrike">
                          <a:solidFill>
                            <a:srgbClr val="000000"/>
                          </a:solidFill>
                          <a:effectLst/>
                          <a:latin typeface="Calibri" panose="020F0502020204030204" pitchFamily="34" charset="0"/>
                        </a:rPr>
                        <a:t>Glosa y/o Plan de mejora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extLst>
                  <a:ext uri="{0D108BD9-81ED-4DB2-BD59-A6C34878D82A}">
                    <a16:rowId xmlns:a16="http://schemas.microsoft.com/office/drawing/2014/main" val="3380415531"/>
                  </a:ext>
                </a:extLst>
              </a:tr>
              <a:tr h="2010984">
                <a:tc>
                  <a:txBody>
                    <a:bodyPr/>
                    <a:lstStyle/>
                    <a:p>
                      <a:pPr algn="ctr" rtl="0" fontAlgn="ctr">
                        <a:buNone/>
                      </a:pPr>
                      <a:r>
                        <a:rPr lang="es-CO" sz="1600" b="0" i="0" u="none" strike="noStrike">
                          <a:solidFill>
                            <a:srgbClr val="000000"/>
                          </a:solidFill>
                          <a:effectLst/>
                          <a:latin typeface="Calibri" panose="020F0502020204030204" pitchFamily="34" charset="0"/>
                        </a:rPr>
                        <a:t>Norte</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ES" sz="1600" b="0" i="0" u="none" strike="noStrike">
                          <a:solidFill>
                            <a:srgbClr val="000000"/>
                          </a:solidFill>
                          <a:effectLst/>
                          <a:latin typeface="Calibri" panose="020F0502020204030204" pitchFamily="34" charset="0"/>
                        </a:rPr>
                        <a:t>34 - Gestión en los niveles meso y micro de la salud pública del Entorno cuidador Laboral “Bienestar en nuestro entorno laboral”</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just" rtl="0" fontAlgn="t">
                        <a:buNone/>
                      </a:pPr>
                      <a:r>
                        <a:rPr lang="es-ES" sz="1600" b="0" i="0" u="none" strike="noStrike">
                          <a:solidFill>
                            <a:srgbClr val="000000"/>
                          </a:solidFill>
                          <a:effectLst/>
                          <a:latin typeface="Calibri" panose="020F0502020204030204" pitchFamily="34" charset="0"/>
                        </a:rPr>
                        <a:t>Para el mes de junio 2025 se identificó inconsistencia en informe de gestión por error en distribución por localidad en los poductos 30 y 40, sin afectación de la meta ejecutada.</a:t>
                      </a:r>
                      <a:br>
                        <a:rPr lang="es-ES" sz="1600" b="0" i="0" u="none" strike="noStrike">
                          <a:solidFill>
                            <a:srgbClr val="000000"/>
                          </a:solidFill>
                          <a:effectLst/>
                          <a:latin typeface="Calibri" panose="020F0502020204030204" pitchFamily="34" charset="0"/>
                        </a:rPr>
                      </a:br>
                      <a:endParaRPr lang="es-ES" sz="1600" b="0" i="0" u="none" strike="noStrike">
                        <a:solidFill>
                          <a:srgbClr val="000000"/>
                        </a:solidFill>
                        <a:effectLst/>
                        <a:latin typeface="Calibri" panose="020F0502020204030204" pitchFamily="34" charset="0"/>
                      </a:endParaRP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600" b="0" i="0" u="none" strike="noStrike">
                          <a:solidFill>
                            <a:srgbClr val="000000"/>
                          </a:solidFill>
                          <a:effectLst/>
                          <a:latin typeface="Calibri" panose="020F0502020204030204" pitchFamily="34" charset="0"/>
                        </a:rPr>
                        <a:t>Subred</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ES" sz="1600" b="0" i="0" u="none" strike="noStrike" dirty="0">
                          <a:solidFill>
                            <a:srgbClr val="000000"/>
                          </a:solidFill>
                          <a:effectLst/>
                          <a:latin typeface="Calibri" panose="020F0502020204030204" pitchFamily="34" charset="0"/>
                        </a:rPr>
                        <a:t>G9-GLOSA POR INCONSISTENCIA EN INFORME DE GESTIÓN</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extLst>
                  <a:ext uri="{0D108BD9-81ED-4DB2-BD59-A6C34878D82A}">
                    <a16:rowId xmlns:a16="http://schemas.microsoft.com/office/drawing/2014/main" val="501720745"/>
                  </a:ext>
                </a:extLst>
              </a:tr>
            </a:tbl>
          </a:graphicData>
        </a:graphic>
      </p:graphicFrame>
    </p:spTree>
    <p:extLst>
      <p:ext uri="{BB962C8B-B14F-4D97-AF65-F5344CB8AC3E}">
        <p14:creationId xmlns:p14="http://schemas.microsoft.com/office/powerpoint/2010/main" val="25808347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058CBD-3061-9479-FA02-B62044A7F2D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A0A3C80-9F62-1E99-8B45-FEB05A4945DD}"/>
              </a:ext>
            </a:extLst>
          </p:cNvPr>
          <p:cNvSpPr>
            <a:spLocks noGrp="1"/>
          </p:cNvSpPr>
          <p:nvPr>
            <p:ph type="title"/>
          </p:nvPr>
        </p:nvSpPr>
        <p:spPr>
          <a:xfrm>
            <a:off x="793582" y="431703"/>
            <a:ext cx="10515600" cy="510461"/>
          </a:xfrm>
        </p:spPr>
        <p:txBody>
          <a:bodyPr/>
          <a:lstStyle/>
          <a:p>
            <a:pPr algn="ctr"/>
            <a:r>
              <a:rPr lang="es-CO" dirty="0"/>
              <a:t>HALLAZGOS SEGUIMIENTO RETROSPECTIVO</a:t>
            </a:r>
            <a:endParaRPr lang="en-CO" dirty="0"/>
          </a:p>
        </p:txBody>
      </p:sp>
      <p:graphicFrame>
        <p:nvGraphicFramePr>
          <p:cNvPr id="4" name="Tabla 3">
            <a:extLst>
              <a:ext uri="{FF2B5EF4-FFF2-40B4-BE49-F238E27FC236}">
                <a16:creationId xmlns:a16="http://schemas.microsoft.com/office/drawing/2014/main" id="{AA7427D7-B603-4CFD-5B13-105EDCCC6B24}"/>
              </a:ext>
            </a:extLst>
          </p:cNvPr>
          <p:cNvGraphicFramePr>
            <a:graphicFrameLocks noGrp="1"/>
          </p:cNvGraphicFramePr>
          <p:nvPr>
            <p:extLst>
              <p:ext uri="{D42A27DB-BD31-4B8C-83A1-F6EECF244321}">
                <p14:modId xmlns:p14="http://schemas.microsoft.com/office/powerpoint/2010/main" val="923795697"/>
              </p:ext>
            </p:extLst>
          </p:nvPr>
        </p:nvGraphicFramePr>
        <p:xfrm>
          <a:off x="3004457" y="1899138"/>
          <a:ext cx="4825092" cy="3027985"/>
        </p:xfrm>
        <a:graphic>
          <a:graphicData uri="http://schemas.openxmlformats.org/drawingml/2006/table">
            <a:tbl>
              <a:tblPr/>
              <a:tblGrid>
                <a:gridCol w="2191617">
                  <a:extLst>
                    <a:ext uri="{9D8B030D-6E8A-4147-A177-3AD203B41FA5}">
                      <a16:colId xmlns:a16="http://schemas.microsoft.com/office/drawing/2014/main" val="951239096"/>
                    </a:ext>
                  </a:extLst>
                </a:gridCol>
                <a:gridCol w="1396272">
                  <a:extLst>
                    <a:ext uri="{9D8B030D-6E8A-4147-A177-3AD203B41FA5}">
                      <a16:colId xmlns:a16="http://schemas.microsoft.com/office/drawing/2014/main" val="2246713498"/>
                    </a:ext>
                  </a:extLst>
                </a:gridCol>
                <a:gridCol w="1237203">
                  <a:extLst>
                    <a:ext uri="{9D8B030D-6E8A-4147-A177-3AD203B41FA5}">
                      <a16:colId xmlns:a16="http://schemas.microsoft.com/office/drawing/2014/main" val="3407049572"/>
                    </a:ext>
                  </a:extLst>
                </a:gridCol>
              </a:tblGrid>
              <a:tr h="984407">
                <a:tc rowSpan="2">
                  <a:txBody>
                    <a:bodyPr/>
                    <a:lstStyle/>
                    <a:p>
                      <a:pPr algn="ctr" rtl="0" fontAlgn="ctr">
                        <a:buNone/>
                      </a:pPr>
                      <a:r>
                        <a:rPr lang="es-CO" sz="1600" b="1" i="0" u="none" strike="noStrike">
                          <a:solidFill>
                            <a:srgbClr val="000000"/>
                          </a:solidFill>
                          <a:effectLst/>
                          <a:latin typeface="+mn-lt"/>
                        </a:rPr>
                        <a:t>Localidad</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ctr">
                        <a:buNone/>
                      </a:pPr>
                      <a:r>
                        <a:rPr lang="es-CO" sz="1600" b="1" i="0" u="none" strike="noStrike">
                          <a:solidFill>
                            <a:srgbClr val="000000"/>
                          </a:solidFill>
                          <a:effectLst>
                            <a:outerShdw blurRad="50800" dist="38100" algn="tr" rotWithShape="0">
                              <a:prstClr val="black">
                                <a:alpha val="40000"/>
                              </a:prstClr>
                            </a:outerShdw>
                          </a:effectLst>
                          <a:latin typeface="+mn-lt"/>
                        </a:rPr>
                        <a:t>CRITERIOS DE GLOSAS APLICADOS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rowSpan="2">
                  <a:txBody>
                    <a:bodyPr/>
                    <a:lstStyle/>
                    <a:p>
                      <a:pPr algn="ctr" rtl="0" fontAlgn="ctr">
                        <a:buNone/>
                      </a:pPr>
                      <a:r>
                        <a:rPr lang="es-CO" sz="1600" b="1" i="0" u="none" strike="noStrike" dirty="0">
                          <a:solidFill>
                            <a:srgbClr val="000000"/>
                          </a:solidFill>
                          <a:effectLst/>
                          <a:latin typeface="+mn-lt"/>
                        </a:rPr>
                        <a:t>Total de glosas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extLst>
                  <a:ext uri="{0D108BD9-81ED-4DB2-BD59-A6C34878D82A}">
                    <a16:rowId xmlns:a16="http://schemas.microsoft.com/office/drawing/2014/main" val="223988201"/>
                  </a:ext>
                </a:extLst>
              </a:tr>
              <a:tr h="386286">
                <a:tc vMerge="1">
                  <a:txBody>
                    <a:bodyPr/>
                    <a:lstStyle/>
                    <a:p>
                      <a:endParaRPr lang="es-CO"/>
                    </a:p>
                  </a:txBody>
                  <a:tcPr/>
                </a:tc>
                <a:tc>
                  <a:txBody>
                    <a:bodyPr/>
                    <a:lstStyle/>
                    <a:p>
                      <a:pPr algn="ctr" rtl="0" fontAlgn="b">
                        <a:buNone/>
                      </a:pPr>
                      <a:r>
                        <a:rPr lang="es-CO" sz="1600" b="1" i="0" u="none" strike="noStrike">
                          <a:solidFill>
                            <a:srgbClr val="000000"/>
                          </a:solidFill>
                          <a:effectLst/>
                          <a:latin typeface="+mn-lt"/>
                        </a:rPr>
                        <a:t>G-9</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vMerge="1">
                  <a:txBody>
                    <a:bodyPr/>
                    <a:lstStyle/>
                    <a:p>
                      <a:endParaRPr lang="es-CO"/>
                    </a:p>
                  </a:txBody>
                  <a:tcPr/>
                </a:tc>
                <a:extLst>
                  <a:ext uri="{0D108BD9-81ED-4DB2-BD59-A6C34878D82A}">
                    <a16:rowId xmlns:a16="http://schemas.microsoft.com/office/drawing/2014/main" val="1697744331"/>
                  </a:ext>
                </a:extLst>
              </a:tr>
              <a:tr h="299060">
                <a:tc>
                  <a:txBody>
                    <a:bodyPr/>
                    <a:lstStyle/>
                    <a:p>
                      <a:pPr algn="ctr" rtl="0" fontAlgn="b">
                        <a:buNone/>
                      </a:pPr>
                      <a:r>
                        <a:rPr lang="es-CO" sz="1600" b="0" i="0" u="none" strike="noStrike">
                          <a:solidFill>
                            <a:srgbClr val="000000"/>
                          </a:solidFill>
                          <a:effectLst/>
                          <a:latin typeface="+mn-lt"/>
                        </a:rPr>
                        <a:t>SUBRED</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ctr" rtl="0" fontAlgn="b">
                        <a:buNone/>
                      </a:pPr>
                      <a:r>
                        <a:rPr lang="es-CO" sz="1600" b="0" i="0" u="none" strike="noStrike">
                          <a:solidFill>
                            <a:srgbClr val="000000"/>
                          </a:solidFill>
                          <a:effectLst/>
                          <a:latin typeface="+mn-lt"/>
                        </a:rPr>
                        <a:t>$ 1.637.833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ctr" rtl="0" fontAlgn="b">
                        <a:buNone/>
                      </a:pPr>
                      <a:r>
                        <a:rPr lang="es-CO" sz="1600" b="0" i="0" u="none" strike="noStrike">
                          <a:solidFill>
                            <a:srgbClr val="000000"/>
                          </a:solidFill>
                          <a:effectLst/>
                          <a:latin typeface="+mn-lt"/>
                        </a:rPr>
                        <a:t>$ 1.637.833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extLst>
                  <a:ext uri="{0D108BD9-81ED-4DB2-BD59-A6C34878D82A}">
                    <a16:rowId xmlns:a16="http://schemas.microsoft.com/office/drawing/2014/main" val="2044828775"/>
                  </a:ext>
                </a:extLst>
              </a:tr>
              <a:tr h="573199">
                <a:tc>
                  <a:txBody>
                    <a:bodyPr/>
                    <a:lstStyle/>
                    <a:p>
                      <a:pPr algn="ctr" rtl="0" fontAlgn="ctr">
                        <a:buNone/>
                      </a:pPr>
                      <a:r>
                        <a:rPr lang="es-CO" sz="1600" b="0" i="0" u="none" strike="noStrike">
                          <a:solidFill>
                            <a:srgbClr val="000000"/>
                          </a:solidFill>
                          <a:effectLst/>
                          <a:latin typeface="+mn-lt"/>
                        </a:rPr>
                        <a:t>Total de glosas por Criterios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600" b="0" i="0" u="none" strike="noStrike">
                          <a:solidFill>
                            <a:srgbClr val="000000"/>
                          </a:solidFill>
                          <a:effectLst/>
                          <a:latin typeface="+mn-lt"/>
                        </a:rPr>
                        <a:t>1</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600" b="0" i="0" u="none" strike="noStrike">
                          <a:solidFill>
                            <a:srgbClr val="000000"/>
                          </a:solidFill>
                          <a:effectLst/>
                          <a:latin typeface="+mn-lt"/>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9EBF5"/>
                    </a:solidFill>
                  </a:tcPr>
                </a:tc>
                <a:extLst>
                  <a:ext uri="{0D108BD9-81ED-4DB2-BD59-A6C34878D82A}">
                    <a16:rowId xmlns:a16="http://schemas.microsoft.com/office/drawing/2014/main" val="3294506888"/>
                  </a:ext>
                </a:extLst>
              </a:tr>
              <a:tr h="785033">
                <a:tc>
                  <a:txBody>
                    <a:bodyPr/>
                    <a:lstStyle/>
                    <a:p>
                      <a:pPr algn="ctr" rtl="0" fontAlgn="ctr">
                        <a:buNone/>
                      </a:pPr>
                      <a:r>
                        <a:rPr lang="es-ES" sz="1600" b="0" i="0" u="none" strike="noStrike">
                          <a:solidFill>
                            <a:srgbClr val="000000"/>
                          </a:solidFill>
                          <a:effectLst/>
                          <a:latin typeface="+mn-lt"/>
                        </a:rPr>
                        <a:t>Peso Porcentual de las glosas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600" b="1" i="0" u="none" strike="noStrike">
                          <a:solidFill>
                            <a:srgbClr val="000000"/>
                          </a:solidFill>
                          <a:effectLst/>
                          <a:latin typeface="+mn-lt"/>
                        </a:rPr>
                        <a:t>100%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600" b="1" i="0" u="none" strike="noStrike" dirty="0">
                          <a:solidFill>
                            <a:srgbClr val="000000"/>
                          </a:solidFill>
                          <a:effectLst/>
                          <a:latin typeface="+mn-lt"/>
                        </a:rPr>
                        <a:t>100%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extLst>
                  <a:ext uri="{0D108BD9-81ED-4DB2-BD59-A6C34878D82A}">
                    <a16:rowId xmlns:a16="http://schemas.microsoft.com/office/drawing/2014/main" val="1107494298"/>
                  </a:ext>
                </a:extLst>
              </a:tr>
            </a:tbl>
          </a:graphicData>
        </a:graphic>
      </p:graphicFrame>
    </p:spTree>
    <p:extLst>
      <p:ext uri="{BB962C8B-B14F-4D97-AF65-F5344CB8AC3E}">
        <p14:creationId xmlns:p14="http://schemas.microsoft.com/office/powerpoint/2010/main" val="2897725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F5AAF0-56E2-C804-5EF4-D7DAA3DE3F2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2B09DBB-7EA3-5C83-20AF-19F994DDF12A}"/>
              </a:ext>
            </a:extLst>
          </p:cNvPr>
          <p:cNvSpPr>
            <a:spLocks noGrp="1"/>
          </p:cNvSpPr>
          <p:nvPr>
            <p:ph type="title"/>
          </p:nvPr>
        </p:nvSpPr>
        <p:spPr>
          <a:xfrm>
            <a:off x="839788" y="663913"/>
            <a:ext cx="10515600" cy="519373"/>
          </a:xfrm>
        </p:spPr>
        <p:txBody>
          <a:bodyPr/>
          <a:lstStyle/>
          <a:p>
            <a:pPr algn="ctr"/>
            <a:r>
              <a:rPr lang="es-CO" dirty="0"/>
              <a:t>PLANES DE MEJORA</a:t>
            </a:r>
            <a:endParaRPr lang="en-CO" dirty="0"/>
          </a:p>
        </p:txBody>
      </p:sp>
      <p:sp>
        <p:nvSpPr>
          <p:cNvPr id="2" name="CuadroTexto 1">
            <a:extLst>
              <a:ext uri="{FF2B5EF4-FFF2-40B4-BE49-F238E27FC236}">
                <a16:creationId xmlns:a16="http://schemas.microsoft.com/office/drawing/2014/main" id="{BD503E50-FFCC-8A27-43E3-CE0E8CE97074}"/>
              </a:ext>
            </a:extLst>
          </p:cNvPr>
          <p:cNvSpPr txBox="1"/>
          <p:nvPr/>
        </p:nvSpPr>
        <p:spPr>
          <a:xfrm>
            <a:off x="839788" y="1104977"/>
            <a:ext cx="10515600" cy="3416320"/>
          </a:xfrm>
          <a:prstGeom prst="rect">
            <a:avLst/>
          </a:prstGeom>
          <a:noFill/>
        </p:spPr>
        <p:txBody>
          <a:bodyPr wrap="square" rtlCol="0">
            <a:spAutoFit/>
          </a:bodyPr>
          <a:lstStyle/>
          <a:p>
            <a:pPr algn="just"/>
            <a:endParaRPr lang="es-CO" dirty="0"/>
          </a:p>
          <a:p>
            <a:pPr marL="285750" indent="-285750" algn="just">
              <a:buFont typeface="Arial" panose="020B0604020202020204" pitchFamily="34" charset="0"/>
              <a:buChar char="•"/>
            </a:pPr>
            <a:r>
              <a:rPr lang="es-CO" dirty="0">
                <a:cs typeface="Arial" panose="020B0604020202020204" pitchFamily="34" charset="0"/>
              </a:rPr>
              <a:t>Se realiza seguimiento a plan de mejor solicitado en el primer ciclo período del 3 de diciembre 2024 al 31 de enero 2025 para el producto 27 </a:t>
            </a:r>
            <a:r>
              <a:rPr lang="es-MX" dirty="0"/>
              <a:t>Asesorías de promoción del cuidado de la salud, gestión del riesgo la UTI, </a:t>
            </a:r>
            <a:r>
              <a:rPr lang="es-CO" dirty="0">
                <a:cs typeface="Arial" panose="020B0604020202020204" pitchFamily="34" charset="0"/>
              </a:rPr>
              <a:t>en donde se cumple con las actividades y fechas propuestas con resultados positivos para el equipo objeto del plan, por lo que queda cerrado en este ciclo.</a:t>
            </a:r>
          </a:p>
          <a:p>
            <a:pPr algn="just"/>
            <a:endParaRPr lang="es-CO" dirty="0">
              <a:cs typeface="Arial" panose="020B0604020202020204" pitchFamily="34" charset="0"/>
            </a:endParaRPr>
          </a:p>
          <a:p>
            <a:pPr marL="285750" indent="-285750" algn="just">
              <a:buFont typeface="Arial" panose="020B0604020202020204" pitchFamily="34" charset="0"/>
              <a:buChar char="•"/>
            </a:pPr>
            <a:r>
              <a:rPr lang="es-CO" dirty="0">
                <a:cs typeface="Arial" panose="020B0604020202020204" pitchFamily="34" charset="0"/>
              </a:rPr>
              <a:t>Se realiza seguimiento a plan de mejora solicitado en el mes de marzo 2025 a perfil tecnóloga en salud ocupacional producto 26, en donde se cumple con las actividades y fechas propuestas con resultados positivos para el equipo objeto del plan, por lo que queda cerrado en este ciclo.</a:t>
            </a:r>
          </a:p>
          <a:p>
            <a:pPr marL="285750" indent="-285750" algn="just">
              <a:buFont typeface="Arial" panose="020B0604020202020204" pitchFamily="34" charset="0"/>
              <a:buChar char="•"/>
            </a:pPr>
            <a:endParaRPr lang="es-CO" dirty="0">
              <a:cs typeface="Arial" panose="020B0604020202020204" pitchFamily="34" charset="0"/>
            </a:endParaRPr>
          </a:p>
          <a:p>
            <a:pPr algn="just"/>
            <a:endParaRPr lang="es-CO" dirty="0"/>
          </a:p>
          <a:p>
            <a:pPr algn="just"/>
            <a:endParaRPr lang="es-CO" dirty="0"/>
          </a:p>
        </p:txBody>
      </p:sp>
    </p:spTree>
    <p:extLst>
      <p:ext uri="{BB962C8B-B14F-4D97-AF65-F5344CB8AC3E}">
        <p14:creationId xmlns:p14="http://schemas.microsoft.com/office/powerpoint/2010/main" val="2858523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F5AAF0-56E2-C804-5EF4-D7DAA3DE3F2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2B09DBB-7EA3-5C83-20AF-19F994DDF12A}"/>
              </a:ext>
            </a:extLst>
          </p:cNvPr>
          <p:cNvSpPr>
            <a:spLocks noGrp="1"/>
          </p:cNvSpPr>
          <p:nvPr>
            <p:ph type="title"/>
          </p:nvPr>
        </p:nvSpPr>
        <p:spPr>
          <a:xfrm>
            <a:off x="839788" y="663913"/>
            <a:ext cx="10515600" cy="519373"/>
          </a:xfrm>
        </p:spPr>
        <p:txBody>
          <a:bodyPr/>
          <a:lstStyle/>
          <a:p>
            <a:pPr algn="ctr"/>
            <a:r>
              <a:rPr lang="es-CO" dirty="0"/>
              <a:t>ASPECTOS RELEVANTES Y/O SUGERENCIAS TÉCNICAS</a:t>
            </a:r>
            <a:endParaRPr lang="en-CO" dirty="0"/>
          </a:p>
        </p:txBody>
      </p:sp>
      <p:sp>
        <p:nvSpPr>
          <p:cNvPr id="2" name="CuadroTexto 1">
            <a:extLst>
              <a:ext uri="{FF2B5EF4-FFF2-40B4-BE49-F238E27FC236}">
                <a16:creationId xmlns:a16="http://schemas.microsoft.com/office/drawing/2014/main" id="{BD503E50-FFCC-8A27-43E3-CE0E8CE97074}"/>
              </a:ext>
            </a:extLst>
          </p:cNvPr>
          <p:cNvSpPr txBox="1"/>
          <p:nvPr/>
        </p:nvSpPr>
        <p:spPr>
          <a:xfrm>
            <a:off x="839788" y="1104977"/>
            <a:ext cx="10515600" cy="1754326"/>
          </a:xfrm>
          <a:prstGeom prst="rect">
            <a:avLst/>
          </a:prstGeom>
          <a:noFill/>
        </p:spPr>
        <p:txBody>
          <a:bodyPr wrap="square" rtlCol="0">
            <a:spAutoFit/>
          </a:bodyPr>
          <a:lstStyle/>
          <a:p>
            <a:pPr algn="just"/>
            <a:endParaRPr lang="es-CO" dirty="0"/>
          </a:p>
          <a:p>
            <a:pPr marL="285750" indent="-285750" algn="just">
              <a:buFont typeface="Arial" panose="020B0604020202020204" pitchFamily="34" charset="0"/>
              <a:buChar char="•"/>
            </a:pPr>
            <a:r>
              <a:rPr lang="es-CO" dirty="0">
                <a:cs typeface="Arial" panose="020B0604020202020204" pitchFamily="34" charset="0"/>
              </a:rPr>
              <a:t>Se agradece la organización y disposición por parte del equipo para llevar a cabo el proceso de seguimiento.</a:t>
            </a:r>
          </a:p>
          <a:p>
            <a:pPr marL="285750" indent="-285750" algn="just">
              <a:buFont typeface="Arial" panose="020B0604020202020204" pitchFamily="34" charset="0"/>
              <a:buChar char="•"/>
            </a:pPr>
            <a:endParaRPr lang="es-CO" dirty="0">
              <a:cs typeface="Arial" panose="020B0604020202020204" pitchFamily="34" charset="0"/>
            </a:endParaRPr>
          </a:p>
          <a:p>
            <a:pPr algn="just"/>
            <a:endParaRPr lang="es-CO" dirty="0"/>
          </a:p>
          <a:p>
            <a:pPr algn="just"/>
            <a:endParaRPr lang="es-CO" dirty="0"/>
          </a:p>
        </p:txBody>
      </p:sp>
    </p:spTree>
    <p:extLst>
      <p:ext uri="{BB962C8B-B14F-4D97-AF65-F5344CB8AC3E}">
        <p14:creationId xmlns:p14="http://schemas.microsoft.com/office/powerpoint/2010/main" val="1552858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B2CA8A-0665-5ACE-6205-8C0B79AAC2C3}"/>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5A56E2B5-C7B5-8078-3FD2-1F007758960F}"/>
              </a:ext>
            </a:extLst>
          </p:cNvPr>
          <p:cNvSpPr>
            <a:spLocks noGrp="1"/>
          </p:cNvSpPr>
          <p:nvPr>
            <p:ph type="body" idx="1"/>
          </p:nvPr>
        </p:nvSpPr>
        <p:spPr>
          <a:xfrm>
            <a:off x="2597922" y="2106298"/>
            <a:ext cx="1668463" cy="2406236"/>
          </a:xfrm>
        </p:spPr>
        <p:txBody>
          <a:bodyPr/>
          <a:lstStyle/>
          <a:p>
            <a:r>
              <a:rPr lang="es-CO" dirty="0"/>
              <a:t>2</a:t>
            </a:r>
            <a:endParaRPr lang="en-CO" dirty="0"/>
          </a:p>
        </p:txBody>
      </p:sp>
      <p:sp>
        <p:nvSpPr>
          <p:cNvPr id="3" name="Title 2">
            <a:extLst>
              <a:ext uri="{FF2B5EF4-FFF2-40B4-BE49-F238E27FC236}">
                <a16:creationId xmlns:a16="http://schemas.microsoft.com/office/drawing/2014/main" id="{B960EFE5-AB34-BF5A-78CB-F70F84417C10}"/>
              </a:ext>
            </a:extLst>
          </p:cNvPr>
          <p:cNvSpPr>
            <a:spLocks noGrp="1"/>
          </p:cNvSpPr>
          <p:nvPr>
            <p:ph type="title"/>
          </p:nvPr>
        </p:nvSpPr>
        <p:spPr/>
        <p:txBody>
          <a:bodyPr/>
          <a:lstStyle/>
          <a:p>
            <a:r>
              <a:rPr lang="es-CO" dirty="0"/>
              <a:t>SUBRED SUR OCCIDENTE</a:t>
            </a:r>
            <a:endParaRPr lang="en-CO" dirty="0"/>
          </a:p>
        </p:txBody>
      </p:sp>
    </p:spTree>
    <p:extLst>
      <p:ext uri="{BB962C8B-B14F-4D97-AF65-F5344CB8AC3E}">
        <p14:creationId xmlns:p14="http://schemas.microsoft.com/office/powerpoint/2010/main" val="2247261236"/>
      </p:ext>
    </p:extLst>
  </p:cSld>
  <p:clrMapOvr>
    <a:masterClrMapping/>
  </p:clrMapOvr>
</p:sld>
</file>

<file path=ppt/theme/theme1.xml><?xml version="1.0" encoding="utf-8"?>
<a:theme xmlns:a="http://schemas.openxmlformats.org/drawingml/2006/main" name="Office Theme">
  <a:themeElements>
    <a:clrScheme name="SDS">
      <a:dk1>
        <a:srgbClr val="333333"/>
      </a:dk1>
      <a:lt1>
        <a:srgbClr val="FFFFFF"/>
      </a:lt1>
      <a:dk2>
        <a:srgbClr val="2788A2"/>
      </a:dk2>
      <a:lt2>
        <a:srgbClr val="E8E8E8"/>
      </a:lt2>
      <a:accent1>
        <a:srgbClr val="2CA8CB"/>
      </a:accent1>
      <a:accent2>
        <a:srgbClr val="185767"/>
      </a:accent2>
      <a:accent3>
        <a:srgbClr val="73CA8B"/>
      </a:accent3>
      <a:accent4>
        <a:srgbClr val="86F3A3"/>
      </a:accent4>
      <a:accent5>
        <a:srgbClr val="36A7C8"/>
      </a:accent5>
      <a:accent6>
        <a:srgbClr val="FFB71A"/>
      </a:accent6>
      <a:hlink>
        <a:srgbClr val="B2F1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lantilla-SDS-2" id="{4FBE0042-14EE-B943-9B4B-70CF6E9E673D}" vid="{6BE10E79-3E17-F94B-BD15-3961F05ABCD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E1E53B662641C24289E3BC0FC531FAF9" ma:contentTypeVersion="20" ma:contentTypeDescription="Crear nuevo documento." ma:contentTypeScope="" ma:versionID="d4aedc738f1f30bdcb4320fefdc49fd4">
  <xsd:schema xmlns:xsd="http://www.w3.org/2001/XMLSchema" xmlns:xs="http://www.w3.org/2001/XMLSchema" xmlns:p="http://schemas.microsoft.com/office/2006/metadata/properties" xmlns:ns2="0dcfc175-cffb-489f-a5f5-fa812b665c51" xmlns:ns3="4e613a32-d978-4127-bfcc-dbab85fb6e36" targetNamespace="http://schemas.microsoft.com/office/2006/metadata/properties" ma:root="true" ma:fieldsID="67ccb0b958df7b66855991291da2e476" ns2:_="" ns3:_="">
    <xsd:import namespace="0dcfc175-cffb-489f-a5f5-fa812b665c51"/>
    <xsd:import namespace="4e613a32-d978-4127-bfcc-dbab85fb6e36"/>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Location" minOccurs="0"/>
                <xsd:element ref="ns2:lcf76f155ced4ddcb4097134ff3c332f" minOccurs="0"/>
                <xsd:element ref="ns3:TaxCatchAll"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dcfc175-cffb-489f-a5f5-fa812b665c5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Etiquetas de imagen" ma:readOnly="false" ma:fieldId="{5cf76f15-5ced-4ddc-b409-7134ff3c332f}" ma:taxonomyMulti="true" ma:sspId="00797eea-8358-47d8-b969-3b387de3c5f5"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e613a32-d978-4127-bfcc-dbab85fb6e36" elementFormDefault="qualified">
    <xsd:import namespace="http://schemas.microsoft.com/office/2006/documentManagement/types"/>
    <xsd:import namespace="http://schemas.microsoft.com/office/infopath/2007/PartnerControls"/>
    <xsd:element name="SharedWithUsers" ma:index="10"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Detalles de uso compartido" ma:internalName="SharedWithDetails" ma:readOnly="true">
      <xsd:simpleType>
        <xsd:restriction base="dms:Note">
          <xsd:maxLength value="255"/>
        </xsd:restriction>
      </xsd:simpleType>
    </xsd:element>
    <xsd:element name="TaxCatchAll" ma:index="23" nillable="true" ma:displayName="Taxonomy Catch All Column" ma:hidden="true" ma:list="{b582488f-d407-4c41-8928-07d47a1dcb79}" ma:internalName="TaxCatchAll" ma:showField="CatchAllData" ma:web="4e613a32-d978-4127-bfcc-dbab85fb6e3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0dcfc175-cffb-489f-a5f5-fa812b665c51">
      <Terms xmlns="http://schemas.microsoft.com/office/infopath/2007/PartnerControls"/>
    </lcf76f155ced4ddcb4097134ff3c332f>
    <TaxCatchAll xmlns="4e613a32-d978-4127-bfcc-dbab85fb6e36" xsi:nil="true"/>
  </documentManagement>
</p:properties>
</file>

<file path=customXml/itemProps1.xml><?xml version="1.0" encoding="utf-8"?>
<ds:datastoreItem xmlns:ds="http://schemas.openxmlformats.org/officeDocument/2006/customXml" ds:itemID="{D03FF031-FD25-43FA-93D9-C6A8FF28245F}"/>
</file>

<file path=customXml/itemProps2.xml><?xml version="1.0" encoding="utf-8"?>
<ds:datastoreItem xmlns:ds="http://schemas.openxmlformats.org/officeDocument/2006/customXml" ds:itemID="{A67DD223-CA85-4188-921A-DD0BF72EBDF5}"/>
</file>

<file path=customXml/itemProps3.xml><?xml version="1.0" encoding="utf-8"?>
<ds:datastoreItem xmlns:ds="http://schemas.openxmlformats.org/officeDocument/2006/customXml" ds:itemID="{AA38DB5B-BE3E-4B7C-A49E-2A35E6CAE5C3}"/>
</file>

<file path=docProps/app.xml><?xml version="1.0" encoding="utf-8"?>
<Properties xmlns="http://schemas.openxmlformats.org/officeDocument/2006/extended-properties" xmlns:vt="http://schemas.openxmlformats.org/officeDocument/2006/docPropsVTypes">
  <Template/>
  <TotalTime>3654</TotalTime>
  <Words>3752</Words>
  <Application>Microsoft Office PowerPoint</Application>
  <PresentationFormat>Panorámica</PresentationFormat>
  <Paragraphs>403</Paragraphs>
  <Slides>30</Slides>
  <Notes>0</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30</vt:i4>
      </vt:variant>
    </vt:vector>
  </HeadingPairs>
  <TitlesOfParts>
    <vt:vector size="35" baseType="lpstr">
      <vt:lpstr>Aptos</vt:lpstr>
      <vt:lpstr>Arial</vt:lpstr>
      <vt:lpstr>Calibri</vt:lpstr>
      <vt:lpstr>Oswald</vt:lpstr>
      <vt:lpstr>Office Theme</vt:lpstr>
      <vt:lpstr>SOCIALIZACIÓN HALLAZGOS ENTORNO CUIDADOR LABORAL </vt:lpstr>
      <vt:lpstr>AGENDA</vt:lpstr>
      <vt:lpstr>SUBRED NORTE</vt:lpstr>
      <vt:lpstr>MUESTREO – SEGUIMIENTO RETROSPECTIVO – SUBRED NORTE</vt:lpstr>
      <vt:lpstr>HALLAZGOS SEGUIMIENTO RETROSPECTIVO</vt:lpstr>
      <vt:lpstr>HALLAZGOS SEGUIMIENTO RETROSPECTIVO</vt:lpstr>
      <vt:lpstr>PLANES DE MEJORA</vt:lpstr>
      <vt:lpstr>ASPECTOS RELEVANTES Y/O SUGERENCIAS TÉCNICAS</vt:lpstr>
      <vt:lpstr>SUBRED SUR OCCIDENTE</vt:lpstr>
      <vt:lpstr>MUESTREO – SEGUIMIENTO RETROSPECTIVO – SUBRED SUR OCCIDENTE</vt:lpstr>
      <vt:lpstr>HALLAZGOS SEGUIMIENTO RETROSPECTIVO</vt:lpstr>
      <vt:lpstr>HALLAZGOS SEGUIMIENTO RETROSPECTIVO</vt:lpstr>
      <vt:lpstr>PLANES DE MEJORA</vt:lpstr>
      <vt:lpstr>ASPECTOS RELEVANTES Y/O SUGERENCIAS TÉCNICAS</vt:lpstr>
      <vt:lpstr>ASPECTOS RELEVANTES Y/O SUGERENCIAS TÉCNICAS</vt:lpstr>
      <vt:lpstr>SUBRED SUR</vt:lpstr>
      <vt:lpstr>MUESTREO – SEGUIMIENTO RETROSPECTIVO – SUBRED SUR</vt:lpstr>
      <vt:lpstr>HALLAZGOS SEGUIMIENTO RETROSPECTIVO</vt:lpstr>
      <vt:lpstr>HALLAZGOS SEGUIMIENTO RETROSPECTIVO</vt:lpstr>
      <vt:lpstr>PLANES DE MEJORAMIENTO</vt:lpstr>
      <vt:lpstr>SUGERENCIAS TÉCNICAS Y/O ASPECTOS RELEVANTES</vt:lpstr>
      <vt:lpstr>SUBRED CENTRO ORIENTE</vt:lpstr>
      <vt:lpstr>MUESTREO – SEGUIMIENTO RETROSPECTIVO – SUBRED CENTRO ORIENTE</vt:lpstr>
      <vt:lpstr>HALLAZGOS SEGUIMIENTO RETROSPECTIVO</vt:lpstr>
      <vt:lpstr>HALLAZGOS SEGUIMIENTO RETROSPECTIVO</vt:lpstr>
      <vt:lpstr>HALLAZGOS SEGUIMIENTO RETROSPECTIVO</vt:lpstr>
      <vt:lpstr>PLANES DE MEJORAMIENTO</vt:lpstr>
      <vt:lpstr>ASPECTOS RELEVANTES Y/O SUGERENCIAS TÉCNICAS</vt:lpstr>
      <vt:lpstr>ASPECTOS RELEVANTES Y/O SUGERENCIAS TÉCNICAS</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Camila, Rodriguez Roa</dc:creator>
  <cp:lastModifiedBy>Sandra Jimenez</cp:lastModifiedBy>
  <cp:revision>114</cp:revision>
  <dcterms:created xsi:type="dcterms:W3CDTF">2024-04-17T14:48:17Z</dcterms:created>
  <dcterms:modified xsi:type="dcterms:W3CDTF">2025-10-09T17:28:17Z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0x010100E1E53B662641C24289E3BC0FC531FAF9</vt:lpwstr>
  </property>
</Properties>
</file>