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74" r:id="rId3"/>
    <p:sldId id="257" r:id="rId4"/>
    <p:sldId id="275" r:id="rId5"/>
    <p:sldId id="276" r:id="rId6"/>
    <p:sldId id="273" r:id="rId7"/>
    <p:sldId id="263" r:id="rId8"/>
    <p:sldId id="262" r:id="rId9"/>
    <p:sldId id="264" r:id="rId10"/>
    <p:sldId id="266" r:id="rId11"/>
    <p:sldId id="267" r:id="rId12"/>
    <p:sldId id="265" r:id="rId13"/>
    <p:sldId id="268" r:id="rId14"/>
    <p:sldId id="269" r:id="rId15"/>
    <p:sldId id="270" r:id="rId16"/>
    <p:sldId id="271" r:id="rId17"/>
    <p:sldId id="272" r:id="rId1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8" autoAdjust="0"/>
    <p:restoredTop sz="94660"/>
  </p:normalViewPr>
  <p:slideViewPr>
    <p:cSldViewPr snapToGrid="0">
      <p:cViewPr varScale="1">
        <p:scale>
          <a:sx n="74" d="100"/>
          <a:sy n="74" d="100"/>
        </p:scale>
        <p:origin x="53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lgn="l">
              <a:defRPr/>
            </a:lvl1p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6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972024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472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3068626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FA5A02DC-F95C-4536-9714-165AC8A6F680}" type="datetimeFigureOut">
              <a:rPr lang="es-CO" smtClean="0"/>
              <a:t>5/02/2024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540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269308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24128" y="2967788"/>
            <a:ext cx="4754880" cy="33415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s-ES" smtClean="0"/>
              <a:t>Haga clic para modificar el estilo de texto del patrón</a:t>
            </a:r>
          </a:p>
        </p:txBody>
      </p:sp>
      <p:sp>
        <p:nvSpPr>
          <p:cNvPr id="6" name="Content Placeholder 5"/>
          <p:cNvSpPr>
            <a:spLocks noGrp="1"/>
          </p:cNvSpPr>
          <p:nvPr>
            <p:ph sz="quarter" idx="4"/>
          </p:nvPr>
        </p:nvSpPr>
        <p:spPr>
          <a:xfrm>
            <a:off x="5990888" y="2967788"/>
            <a:ext cx="4754880" cy="33415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FA5A02DC-F95C-4536-9714-165AC8A6F680}" type="datetimeFigureOut">
              <a:rPr lang="es-CO" smtClean="0"/>
              <a:t>5/02/2024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877103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A5A02DC-F95C-4536-9714-165AC8A6F680}" type="datetimeFigureOut">
              <a:rPr lang="es-CO" smtClean="0"/>
              <a:t>5/02/2024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1983006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5A02DC-F95C-4536-9714-165AC8A6F680}" type="datetimeFigureOut">
              <a:rPr lang="es-CO" smtClean="0"/>
              <a:t>5/02/2024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43046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spTree>
    <p:extLst>
      <p:ext uri="{BB962C8B-B14F-4D97-AF65-F5344CB8AC3E}">
        <p14:creationId xmlns:p14="http://schemas.microsoft.com/office/powerpoint/2010/main" val="2552570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A5A02DC-F95C-4536-9714-165AC8A6F680}" type="datetimeFigureOut">
              <a:rPr lang="es-CO" smtClean="0"/>
              <a:t>5/02/2024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92242CE6-F3B6-4CE0-A722-1049F726E940}" type="slidenum">
              <a:rPr lang="es-CO" smtClean="0"/>
              <a:t>‹Nº›</a:t>
            </a:fld>
            <a:endParaRPr lang="es-CO"/>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637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A5A02DC-F95C-4536-9714-165AC8A6F680}" type="datetimeFigureOut">
              <a:rPr lang="es-CO" smtClean="0"/>
              <a:t>5/02/2024</a:t>
            </a:fld>
            <a:endParaRPr lang="es-CO"/>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s-CO"/>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2242CE6-F3B6-4CE0-A722-1049F726E940}" type="slidenum">
              <a:rPr lang="es-CO" smtClean="0"/>
              <a:t>‹Nº›</a:t>
            </a:fld>
            <a:endParaRPr lang="es-CO"/>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744736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youtube.com/watch?v=KjBU3mNAfto"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dirty="0" smtClean="0"/>
              <a:t>Fundamentos de programación</a:t>
            </a:r>
            <a:endParaRPr lang="es-CO" dirty="0"/>
          </a:p>
        </p:txBody>
      </p:sp>
      <p:sp>
        <p:nvSpPr>
          <p:cNvPr id="6" name="Subtítulo 5"/>
          <p:cNvSpPr>
            <a:spLocks noGrp="1"/>
          </p:cNvSpPr>
          <p:nvPr>
            <p:ph type="subTitle" idx="1"/>
          </p:nvPr>
        </p:nvSpPr>
        <p:spPr/>
        <p:txBody>
          <a:bodyPr/>
          <a:lstStyle/>
          <a:p>
            <a:r>
              <a:rPr lang="es-CO" dirty="0" smtClean="0"/>
              <a:t>CARLOS MANUEL NUÑEZ LOPEZ</a:t>
            </a:r>
            <a:endParaRPr lang="es-CO" dirty="0"/>
          </a:p>
        </p:txBody>
      </p:sp>
      <p:pic>
        <p:nvPicPr>
          <p:cNvPr id="7" name="Picture 2" descr="10 lenguajes de programación más usados en 2024"/>
          <p:cNvPicPr>
            <a:picLocks noChangeAspect="1" noChangeArrowheads="1"/>
          </p:cNvPicPr>
          <p:nvPr/>
        </p:nvPicPr>
        <p:blipFill rotWithShape="1">
          <a:blip r:embed="rId2">
            <a:extLst>
              <a:ext uri="{28A0092B-C50C-407E-A947-70E740481C1C}">
                <a14:useLocalDpi xmlns:a14="http://schemas.microsoft.com/office/drawing/2010/main" val="0"/>
              </a:ext>
            </a:extLst>
          </a:blip>
          <a:srcRect l="-211" t="8029" r="211" b="17183"/>
          <a:stretch/>
        </p:blipFill>
        <p:spPr bwMode="auto">
          <a:xfrm>
            <a:off x="-90152" y="0"/>
            <a:ext cx="12282152" cy="4559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136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de Máquina.	</a:t>
            </a:r>
            <a:endParaRPr lang="es-CO" dirty="0"/>
          </a:p>
        </p:txBody>
      </p:sp>
      <p:sp>
        <p:nvSpPr>
          <p:cNvPr id="3" name="Marcador de contenido 2"/>
          <p:cNvSpPr>
            <a:spLocks noGrp="1"/>
          </p:cNvSpPr>
          <p:nvPr>
            <p:ph idx="1"/>
          </p:nvPr>
        </p:nvSpPr>
        <p:spPr>
          <a:xfrm>
            <a:off x="1024129" y="2286000"/>
            <a:ext cx="5046472" cy="4023360"/>
          </a:xfrm>
        </p:spPr>
        <p:txBody>
          <a:bodyPr>
            <a:normAutofit lnSpcReduction="10000"/>
          </a:bodyPr>
          <a:lstStyle/>
          <a:p>
            <a:pPr marL="0" indent="0">
              <a:buNone/>
            </a:pPr>
            <a:r>
              <a:rPr lang="es-ES" sz="2400" dirty="0" smtClean="0"/>
              <a:t>Se </a:t>
            </a:r>
            <a:r>
              <a:rPr lang="es-ES" sz="2400" dirty="0"/>
              <a:t>puede programar usando código hexadecimal que convierte lo que se escriba en términos binarios para que la máquina pueda entender</a:t>
            </a:r>
            <a:r>
              <a:rPr lang="es-ES" sz="2400" dirty="0" smtClean="0"/>
              <a:t>.</a:t>
            </a:r>
          </a:p>
          <a:p>
            <a:pPr marL="0" indent="0">
              <a:buNone/>
            </a:pPr>
            <a:endParaRPr lang="es-ES" sz="2400" dirty="0"/>
          </a:p>
          <a:p>
            <a:pPr marL="0" indent="0">
              <a:buNone/>
            </a:pPr>
            <a:endParaRPr lang="es-ES" sz="2400" dirty="0" smtClean="0"/>
          </a:p>
          <a:p>
            <a:pPr marL="0" indent="0">
              <a:buNone/>
            </a:pPr>
            <a:endParaRPr lang="es-ES" sz="2400" dirty="0"/>
          </a:p>
          <a:p>
            <a:pPr marL="0" indent="0">
              <a:buNone/>
            </a:pPr>
            <a:endParaRPr lang="es-ES" sz="2400" dirty="0" smtClean="0"/>
          </a:p>
          <a:p>
            <a:pPr marL="0" indent="0" algn="r">
              <a:buNone/>
            </a:pPr>
            <a:r>
              <a:rPr lang="es-ES" sz="1800" dirty="0"/>
              <a:t>Tomado de </a:t>
            </a:r>
            <a:r>
              <a:rPr lang="es-ES" sz="1800" dirty="0">
                <a:hlinkClick r:id="rId2"/>
              </a:rPr>
              <a:t>https://</a:t>
            </a:r>
            <a:r>
              <a:rPr lang="es-ES" sz="1800" dirty="0" smtClean="0">
                <a:hlinkClick r:id="rId2"/>
              </a:rPr>
              <a:t>www.youtube.com/watch?v=KjBU3mNAfto</a:t>
            </a:r>
            <a:r>
              <a:rPr lang="es-ES" sz="1800" dirty="0" smtClean="0"/>
              <a:t> </a:t>
            </a:r>
            <a:endParaRPr lang="es-CO" sz="1800" dirty="0"/>
          </a:p>
        </p:txBody>
      </p:sp>
      <p:pic>
        <p:nvPicPr>
          <p:cNvPr id="5" name="6 Imagen"/>
          <p:cNvPicPr/>
          <p:nvPr/>
        </p:nvPicPr>
        <p:blipFill>
          <a:blip r:embed="rId3"/>
          <a:stretch>
            <a:fillRect/>
          </a:stretch>
        </p:blipFill>
        <p:spPr>
          <a:xfrm>
            <a:off x="7610119" y="2415032"/>
            <a:ext cx="3984981" cy="4224528"/>
          </a:xfrm>
          <a:prstGeom prst="rect">
            <a:avLst/>
          </a:prstGeom>
        </p:spPr>
      </p:pic>
      <p:pic>
        <p:nvPicPr>
          <p:cNvPr id="4" name="Imagen 3"/>
          <p:cNvPicPr>
            <a:picLocks noChangeAspect="1"/>
          </p:cNvPicPr>
          <p:nvPr/>
        </p:nvPicPr>
        <p:blipFill>
          <a:blip r:embed="rId4"/>
          <a:stretch>
            <a:fillRect/>
          </a:stretch>
        </p:blipFill>
        <p:spPr>
          <a:xfrm>
            <a:off x="1024128" y="3842621"/>
            <a:ext cx="6368765" cy="1369349"/>
          </a:xfrm>
          <a:prstGeom prst="rect">
            <a:avLst/>
          </a:prstGeom>
        </p:spPr>
      </p:pic>
    </p:spTree>
    <p:extLst>
      <p:ext uri="{BB962C8B-B14F-4D97-AF65-F5344CB8AC3E}">
        <p14:creationId xmlns:p14="http://schemas.microsoft.com/office/powerpoint/2010/main" val="1820007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de Máquina.	</a:t>
            </a:r>
            <a:endParaRPr lang="es-CO" dirty="0"/>
          </a:p>
        </p:txBody>
      </p:sp>
      <p:sp>
        <p:nvSpPr>
          <p:cNvPr id="3" name="Marcador de contenido 2"/>
          <p:cNvSpPr>
            <a:spLocks noGrp="1"/>
          </p:cNvSpPr>
          <p:nvPr>
            <p:ph idx="1"/>
          </p:nvPr>
        </p:nvSpPr>
        <p:spPr>
          <a:xfrm>
            <a:off x="893064" y="1981200"/>
            <a:ext cx="11049000" cy="4724400"/>
          </a:xfrm>
        </p:spPr>
        <p:txBody>
          <a:bodyPr>
            <a:normAutofit lnSpcReduction="10000"/>
          </a:bodyPr>
          <a:lstStyle/>
          <a:p>
            <a:pPr marL="0" indent="0">
              <a:buNone/>
            </a:pPr>
            <a:r>
              <a:rPr lang="es-ES" sz="2800" b="1" dirty="0"/>
              <a:t>Ventajas.</a:t>
            </a:r>
          </a:p>
          <a:p>
            <a:pPr marL="0" indent="0">
              <a:buNone/>
            </a:pPr>
            <a:r>
              <a:rPr lang="es-CO" sz="2400" dirty="0"/>
              <a:t>Posibilidad de cargar (transferir un programa a la memoria) sin necesidad de </a:t>
            </a:r>
            <a:r>
              <a:rPr lang="es-CO" sz="2400" dirty="0" smtClean="0"/>
              <a:t>traducir las instrucciones para que la máquina entienda, esto </a:t>
            </a:r>
            <a:r>
              <a:rPr lang="es-CO" sz="2400" dirty="0"/>
              <a:t>supone una velocidad de ejecución superior a cualquier otro lenguaje de programación.</a:t>
            </a:r>
          </a:p>
          <a:p>
            <a:pPr marL="0" indent="0">
              <a:buNone/>
            </a:pPr>
            <a:endParaRPr lang="es-CO" sz="2800" dirty="0"/>
          </a:p>
          <a:p>
            <a:pPr marL="0" indent="0">
              <a:buNone/>
            </a:pPr>
            <a:r>
              <a:rPr lang="es-ES" sz="2800" b="1" dirty="0"/>
              <a:t>Desventajas.</a:t>
            </a:r>
          </a:p>
          <a:p>
            <a:r>
              <a:rPr lang="es-CO" sz="2400" dirty="0"/>
              <a:t>Los programas solo son ejecutables en el mismo procesador (CPU).</a:t>
            </a:r>
          </a:p>
          <a:p>
            <a:r>
              <a:rPr lang="es-CO" sz="2400" dirty="0" smtClean="0"/>
              <a:t>Codificación mas compleja y demorada.</a:t>
            </a:r>
            <a:endParaRPr lang="es-CO" sz="2400" dirty="0"/>
          </a:p>
          <a:p>
            <a:r>
              <a:rPr lang="es-CO" sz="2400" dirty="0" smtClean="0"/>
              <a:t>Dificultad </a:t>
            </a:r>
            <a:r>
              <a:rPr lang="es-CO" sz="2400" dirty="0"/>
              <a:t>para verificar y poner a punto los programas</a:t>
            </a:r>
            <a:r>
              <a:rPr lang="es-CO" sz="2400" dirty="0" smtClean="0"/>
              <a:t>.</a:t>
            </a:r>
          </a:p>
          <a:p>
            <a:r>
              <a:rPr lang="es-CO" sz="2400" dirty="0" smtClean="0"/>
              <a:t>Mayor incertidumbre. </a:t>
            </a:r>
            <a:endParaRPr lang="es-CO" sz="2400" dirty="0"/>
          </a:p>
          <a:p>
            <a:pPr marL="0" indent="0">
              <a:buNone/>
            </a:pPr>
            <a:endParaRPr lang="es-CO" sz="2400" dirty="0"/>
          </a:p>
        </p:txBody>
      </p:sp>
    </p:spTree>
    <p:extLst>
      <p:ext uri="{BB962C8B-B14F-4D97-AF65-F5344CB8AC3E}">
        <p14:creationId xmlns:p14="http://schemas.microsoft.com/office/powerpoint/2010/main" val="1045711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de Bajo nivel</a:t>
            </a:r>
            <a:endParaRPr lang="es-CO" dirty="0"/>
          </a:p>
        </p:txBody>
      </p:sp>
      <p:sp>
        <p:nvSpPr>
          <p:cNvPr id="3" name="Marcador de contenido 2"/>
          <p:cNvSpPr>
            <a:spLocks noGrp="1"/>
          </p:cNvSpPr>
          <p:nvPr>
            <p:ph idx="1"/>
          </p:nvPr>
        </p:nvSpPr>
        <p:spPr>
          <a:xfrm>
            <a:off x="1024128" y="2084832"/>
            <a:ext cx="9720073" cy="4468368"/>
          </a:xfrm>
        </p:spPr>
        <p:txBody>
          <a:bodyPr>
            <a:normAutofit fontScale="92500" lnSpcReduction="20000"/>
          </a:bodyPr>
          <a:lstStyle/>
          <a:p>
            <a:pPr marL="0" indent="0">
              <a:buNone/>
            </a:pPr>
            <a:r>
              <a:rPr lang="es-ES" sz="2400" dirty="0"/>
              <a:t>Son más fáciles de utilizar que los lenguajes máquina, pero al igual que ellos, dependen de la máquina en particular. </a:t>
            </a:r>
          </a:p>
          <a:p>
            <a:pPr marL="0" indent="0">
              <a:buNone/>
            </a:pPr>
            <a:endParaRPr lang="es-ES" sz="2400" dirty="0" smtClean="0"/>
          </a:p>
          <a:p>
            <a:pPr marL="0" indent="0">
              <a:buNone/>
            </a:pPr>
            <a:r>
              <a:rPr lang="es-ES" sz="2400" dirty="0" smtClean="0"/>
              <a:t>El </a:t>
            </a:r>
            <a:r>
              <a:rPr lang="es-ES" sz="2400" dirty="0"/>
              <a:t>lenguaje de bajo nivel por excelencia es el ensamblador, Las instrucciones en lenguaje ensamblador son instrucciones conocidas como nemotécnicos, por ejemplo, nemotécnicos típicos de operaciones aritméticas son: en inglés: ADD, SUB, DIV, etc.; en español: SUM, RES, DIV, etc.</a:t>
            </a:r>
          </a:p>
          <a:p>
            <a:pPr marL="0" indent="0">
              <a:buNone/>
            </a:pPr>
            <a:endParaRPr lang="es-CO" sz="2400" dirty="0" smtClean="0"/>
          </a:p>
          <a:p>
            <a:pPr marL="0" indent="0">
              <a:buNone/>
            </a:pPr>
            <a:r>
              <a:rPr lang="es-CO" sz="2400" dirty="0" smtClean="0"/>
              <a:t>Los </a:t>
            </a:r>
            <a:r>
              <a:rPr lang="es-CO" sz="2400" dirty="0"/>
              <a:t>lenguajes de bajo nivel requieren de una fase de traducción al lenguaje máquina para poder ser ejecutado directamente por la computadora</a:t>
            </a:r>
            <a:r>
              <a:rPr lang="es-CO" sz="2400" dirty="0" smtClean="0"/>
              <a:t>.</a:t>
            </a:r>
          </a:p>
          <a:p>
            <a:pPr marL="0" indent="0">
              <a:buNone/>
            </a:pPr>
            <a:endParaRPr lang="es-CO" sz="2400" dirty="0" smtClean="0"/>
          </a:p>
          <a:p>
            <a:pPr marL="0" indent="0">
              <a:buNone/>
            </a:pPr>
            <a:r>
              <a:rPr lang="es-CO" sz="2400" dirty="0" smtClean="0"/>
              <a:t>un </a:t>
            </a:r>
            <a:r>
              <a:rPr lang="es-CO" sz="2400" dirty="0"/>
              <a:t>lenguaje de bajo nivel actualmente puede ser usado en espacios </a:t>
            </a:r>
            <a:r>
              <a:rPr lang="es-CO" sz="2400" dirty="0" smtClean="0"/>
              <a:t>académicos </a:t>
            </a:r>
            <a:r>
              <a:rPr lang="es-CO" sz="2400" dirty="0"/>
              <a:t>o de investigación</a:t>
            </a:r>
            <a:r>
              <a:rPr lang="es-CO" sz="2400" dirty="0" smtClean="0"/>
              <a:t>, así como el </a:t>
            </a:r>
            <a:r>
              <a:rPr lang="es-CO" sz="2400" dirty="0"/>
              <a:t>trabajo con </a:t>
            </a:r>
            <a:r>
              <a:rPr lang="es-CO" sz="2400" dirty="0" smtClean="0"/>
              <a:t>micro controladores y electrónica.</a:t>
            </a:r>
            <a:endParaRPr lang="es-CO" sz="2400" dirty="0"/>
          </a:p>
        </p:txBody>
      </p:sp>
    </p:spTree>
    <p:extLst>
      <p:ext uri="{BB962C8B-B14F-4D97-AF65-F5344CB8AC3E}">
        <p14:creationId xmlns:p14="http://schemas.microsoft.com/office/powerpoint/2010/main" val="20773597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a:t>
            </a:r>
            <a:r>
              <a:rPr lang="es-CO" dirty="0"/>
              <a:t>de Bajo nivel</a:t>
            </a:r>
            <a:r>
              <a:rPr lang="es-CO" dirty="0" smtClean="0"/>
              <a:t>	</a:t>
            </a:r>
            <a:endParaRPr lang="es-CO" dirty="0"/>
          </a:p>
        </p:txBody>
      </p:sp>
      <p:sp>
        <p:nvSpPr>
          <p:cNvPr id="3" name="Marcador de contenido 2"/>
          <p:cNvSpPr>
            <a:spLocks noGrp="1"/>
          </p:cNvSpPr>
          <p:nvPr>
            <p:ph idx="1"/>
          </p:nvPr>
        </p:nvSpPr>
        <p:spPr>
          <a:xfrm>
            <a:off x="893064" y="1981200"/>
            <a:ext cx="11049000" cy="4724400"/>
          </a:xfrm>
        </p:spPr>
        <p:txBody>
          <a:bodyPr>
            <a:normAutofit/>
          </a:bodyPr>
          <a:lstStyle/>
          <a:p>
            <a:pPr marL="0" indent="0">
              <a:buNone/>
            </a:pPr>
            <a:r>
              <a:rPr lang="es-ES" sz="2800" b="1" dirty="0"/>
              <a:t>Ventajas.</a:t>
            </a:r>
          </a:p>
          <a:p>
            <a:pPr marL="0" indent="0">
              <a:buNone/>
            </a:pPr>
            <a:r>
              <a:rPr lang="es-CO" sz="2400" dirty="0"/>
              <a:t>Mayor velocidad de codificación y por ende mayor velocidad de calculo. (una instrucción en un lenguaje de bajo nivel probablemente equivale a una </a:t>
            </a:r>
            <a:r>
              <a:rPr lang="es-CO" sz="2400" dirty="0" smtClean="0"/>
              <a:t>línea </a:t>
            </a:r>
            <a:r>
              <a:rPr lang="es-CO" sz="2400" dirty="0"/>
              <a:t>o instrucción en </a:t>
            </a:r>
            <a:r>
              <a:rPr lang="es-CO" sz="2400" dirty="0" smtClean="0"/>
              <a:t>código </a:t>
            </a:r>
            <a:r>
              <a:rPr lang="es-CO" sz="2400" dirty="0"/>
              <a:t>de maquina)</a:t>
            </a:r>
          </a:p>
          <a:p>
            <a:pPr marL="0" indent="0">
              <a:buNone/>
            </a:pPr>
            <a:endParaRPr lang="es-CO" sz="2800" dirty="0"/>
          </a:p>
          <a:p>
            <a:pPr marL="0" indent="0">
              <a:buNone/>
            </a:pPr>
            <a:r>
              <a:rPr lang="es-ES" sz="2800" b="1" dirty="0"/>
              <a:t>Desventajas.</a:t>
            </a:r>
          </a:p>
          <a:p>
            <a:r>
              <a:rPr lang="es-CO" sz="2400" dirty="0"/>
              <a:t>Dependencia total de la máquina (programar en lenguaje ensamblador en PC es diferente a programar en ensamblador de </a:t>
            </a:r>
            <a:r>
              <a:rPr lang="es-CO" sz="2400" dirty="0" smtClean="0"/>
              <a:t>Mac)</a:t>
            </a:r>
            <a:endParaRPr lang="es-CO" sz="2400" dirty="0"/>
          </a:p>
          <a:p>
            <a:r>
              <a:rPr lang="es-CO" sz="2400" dirty="0"/>
              <a:t>Los programadores deben conocer aspectos hardware y conocimiento al interior de la máquina.</a:t>
            </a:r>
          </a:p>
          <a:p>
            <a:pPr marL="0" indent="0">
              <a:buNone/>
            </a:pPr>
            <a:endParaRPr lang="es-CO" sz="2400" dirty="0"/>
          </a:p>
        </p:txBody>
      </p:sp>
    </p:spTree>
    <p:extLst>
      <p:ext uri="{BB962C8B-B14F-4D97-AF65-F5344CB8AC3E}">
        <p14:creationId xmlns:p14="http://schemas.microsoft.com/office/powerpoint/2010/main" val="18136887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a:t>
            </a:r>
            <a:r>
              <a:rPr lang="es-CO" dirty="0"/>
              <a:t>de Bajo nivel</a:t>
            </a:r>
            <a:r>
              <a:rPr lang="es-CO" dirty="0" smtClean="0"/>
              <a:t>	</a:t>
            </a:r>
            <a:endParaRPr lang="es-CO" dirty="0"/>
          </a:p>
        </p:txBody>
      </p:sp>
      <p:pic>
        <p:nvPicPr>
          <p:cNvPr id="5" name="5 Imagen"/>
          <p:cNvPicPr/>
          <p:nvPr/>
        </p:nvPicPr>
        <p:blipFill>
          <a:blip r:embed="rId2"/>
          <a:stretch>
            <a:fillRect/>
          </a:stretch>
        </p:blipFill>
        <p:spPr>
          <a:xfrm>
            <a:off x="3276789" y="1852304"/>
            <a:ext cx="8456407" cy="4802496"/>
          </a:xfrm>
          <a:prstGeom prst="rect">
            <a:avLst/>
          </a:prstGeom>
        </p:spPr>
      </p:pic>
    </p:spTree>
    <p:extLst>
      <p:ext uri="{BB962C8B-B14F-4D97-AF65-F5344CB8AC3E}">
        <p14:creationId xmlns:p14="http://schemas.microsoft.com/office/powerpoint/2010/main" val="28945718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de Alto nivel</a:t>
            </a:r>
            <a:endParaRPr lang="es-CO" dirty="0"/>
          </a:p>
        </p:txBody>
      </p:sp>
      <p:sp>
        <p:nvSpPr>
          <p:cNvPr id="3" name="Marcador de contenido 2"/>
          <p:cNvSpPr>
            <a:spLocks noGrp="1"/>
          </p:cNvSpPr>
          <p:nvPr>
            <p:ph idx="1"/>
          </p:nvPr>
        </p:nvSpPr>
        <p:spPr>
          <a:xfrm>
            <a:off x="1024128" y="2084832"/>
            <a:ext cx="9720073" cy="4023360"/>
          </a:xfrm>
        </p:spPr>
        <p:txBody>
          <a:bodyPr>
            <a:normAutofit/>
          </a:bodyPr>
          <a:lstStyle/>
          <a:p>
            <a:pPr marL="0" indent="0" algn="just">
              <a:buNone/>
            </a:pPr>
            <a:r>
              <a:rPr lang="es-ES" sz="2400" dirty="0"/>
              <a:t>Estos lenguajes son los más utilizados por los programadores, están diseñados para que las personas escriban y entiendan los programas de un modo mucho más fácil que los lenguajes máquina y ensambladores.</a:t>
            </a:r>
            <a:endParaRPr lang="es-CO" sz="2400" dirty="0"/>
          </a:p>
        </p:txBody>
      </p:sp>
    </p:spTree>
    <p:extLst>
      <p:ext uri="{BB962C8B-B14F-4D97-AF65-F5344CB8AC3E}">
        <p14:creationId xmlns:p14="http://schemas.microsoft.com/office/powerpoint/2010/main" val="388076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a:t>
            </a:r>
            <a:r>
              <a:rPr lang="es-CO" dirty="0"/>
              <a:t>de </a:t>
            </a:r>
            <a:r>
              <a:rPr lang="es-CO" dirty="0" smtClean="0"/>
              <a:t>Alto nivel	</a:t>
            </a:r>
            <a:endParaRPr lang="es-CO" dirty="0"/>
          </a:p>
        </p:txBody>
      </p:sp>
      <p:sp>
        <p:nvSpPr>
          <p:cNvPr id="3" name="Marcador de contenido 2"/>
          <p:cNvSpPr>
            <a:spLocks noGrp="1"/>
          </p:cNvSpPr>
          <p:nvPr>
            <p:ph idx="1"/>
          </p:nvPr>
        </p:nvSpPr>
        <p:spPr>
          <a:xfrm>
            <a:off x="893064" y="1981200"/>
            <a:ext cx="11049000" cy="4724400"/>
          </a:xfrm>
        </p:spPr>
        <p:txBody>
          <a:bodyPr>
            <a:normAutofit fontScale="62500" lnSpcReduction="20000"/>
          </a:bodyPr>
          <a:lstStyle/>
          <a:p>
            <a:pPr marL="0" indent="0">
              <a:buNone/>
            </a:pPr>
            <a:r>
              <a:rPr lang="es-ES" sz="3200" b="1" dirty="0"/>
              <a:t>Ventajas.</a:t>
            </a:r>
          </a:p>
          <a:p>
            <a:r>
              <a:rPr lang="es-CO" sz="2800" dirty="0"/>
              <a:t>Independencia de la máquina.</a:t>
            </a:r>
          </a:p>
          <a:p>
            <a:r>
              <a:rPr lang="es-CO" sz="2800" dirty="0"/>
              <a:t>Los programas en lenguaje de alto nivel pueden ser ejecutados en diferentes tipos de computadoras, con poca o ninguna modificación.</a:t>
            </a:r>
          </a:p>
          <a:p>
            <a:r>
              <a:rPr lang="es-CO" sz="2800" dirty="0"/>
              <a:t>Tiempo de aprendizaje relativamente mas corto.</a:t>
            </a:r>
          </a:p>
          <a:p>
            <a:r>
              <a:rPr lang="es-CO" sz="2800" dirty="0"/>
              <a:t>Transportabilidad.</a:t>
            </a:r>
          </a:p>
          <a:p>
            <a:r>
              <a:rPr lang="es-CO" sz="2800" dirty="0"/>
              <a:t>Reducción en el costo de los programas</a:t>
            </a:r>
            <a:r>
              <a:rPr lang="es-CO" sz="2800" dirty="0" smtClean="0"/>
              <a:t>.</a:t>
            </a:r>
          </a:p>
          <a:p>
            <a:r>
              <a:rPr lang="es-CO" sz="2800" dirty="0" smtClean="0"/>
              <a:t>En </a:t>
            </a:r>
            <a:r>
              <a:rPr lang="es-CO" sz="2800" dirty="0"/>
              <a:t>un lenguaje de alto nivel ya se tienen procesos o funciones previamente definidas</a:t>
            </a:r>
          </a:p>
          <a:p>
            <a:pPr marL="0" indent="0">
              <a:buNone/>
            </a:pPr>
            <a:r>
              <a:rPr lang="es-ES" sz="3200" b="1" dirty="0"/>
              <a:t/>
            </a:r>
            <a:br>
              <a:rPr lang="es-ES" sz="3200" b="1" dirty="0"/>
            </a:br>
            <a:r>
              <a:rPr lang="es-ES" sz="3200" b="1" dirty="0"/>
              <a:t>Desventajas.</a:t>
            </a:r>
          </a:p>
          <a:p>
            <a:r>
              <a:rPr lang="es-CO" sz="2800" dirty="0"/>
              <a:t>No se aprovecha el 100% de los recursos de la máquina en comparación con los anteriores lenguajes.</a:t>
            </a:r>
          </a:p>
          <a:p>
            <a:r>
              <a:rPr lang="es-CO" sz="2800" dirty="0"/>
              <a:t>Aumento del uso de memoria.</a:t>
            </a:r>
          </a:p>
          <a:p>
            <a:r>
              <a:rPr lang="es-CO" sz="2800" dirty="0"/>
              <a:t>Tiempo de ejecución relativamente mayor (una instrucción en lenguaje de alto nivel, equivale a varias </a:t>
            </a:r>
            <a:r>
              <a:rPr lang="es-CO" sz="2800" dirty="0" smtClean="0"/>
              <a:t>líneas </a:t>
            </a:r>
            <a:r>
              <a:rPr lang="es-CO" sz="2800" dirty="0"/>
              <a:t>o instrucciones en </a:t>
            </a:r>
            <a:r>
              <a:rPr lang="es-CO" sz="2800" dirty="0" smtClean="0"/>
              <a:t>código </a:t>
            </a:r>
            <a:r>
              <a:rPr lang="es-CO" sz="2800" dirty="0"/>
              <a:t>de maquina)</a:t>
            </a:r>
          </a:p>
          <a:p>
            <a:pPr marL="0" indent="0">
              <a:buNone/>
            </a:pPr>
            <a:endParaRPr lang="es-CO" sz="2400" dirty="0"/>
          </a:p>
        </p:txBody>
      </p:sp>
    </p:spTree>
    <p:extLst>
      <p:ext uri="{BB962C8B-B14F-4D97-AF65-F5344CB8AC3E}">
        <p14:creationId xmlns:p14="http://schemas.microsoft.com/office/powerpoint/2010/main" val="4400510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a:t>
            </a:r>
            <a:r>
              <a:rPr lang="es-CO" dirty="0"/>
              <a:t>de </a:t>
            </a:r>
            <a:r>
              <a:rPr lang="es-CO" dirty="0" smtClean="0"/>
              <a:t>Alto nivel	</a:t>
            </a:r>
            <a:endParaRPr lang="es-CO" dirty="0"/>
          </a:p>
        </p:txBody>
      </p:sp>
      <p:graphicFrame>
        <p:nvGraphicFramePr>
          <p:cNvPr id="5" name="5 Objeto"/>
          <p:cNvGraphicFramePr>
            <a:graphicFrameLocks noChangeAspect="1"/>
          </p:cNvGraphicFramePr>
          <p:nvPr>
            <p:extLst>
              <p:ext uri="{D42A27DB-BD31-4B8C-83A1-F6EECF244321}">
                <p14:modId xmlns:p14="http://schemas.microsoft.com/office/powerpoint/2010/main" val="862558461"/>
              </p:ext>
            </p:extLst>
          </p:nvPr>
        </p:nvGraphicFramePr>
        <p:xfrm>
          <a:off x="2192740" y="1719427"/>
          <a:ext cx="9694460" cy="4971551"/>
        </p:xfrm>
        <a:graphic>
          <a:graphicData uri="http://schemas.openxmlformats.org/presentationml/2006/ole">
            <mc:AlternateContent xmlns:mc="http://schemas.openxmlformats.org/markup-compatibility/2006">
              <mc:Choice xmlns:v="urn:schemas-microsoft-com:vml" Requires="v">
                <p:oleObj spid="_x0000_s1039" name="Imagen de mapa de bits" r:id="rId3" imgW="9276190" imgH="4505954" progId="Paint.Picture">
                  <p:embed/>
                </p:oleObj>
              </mc:Choice>
              <mc:Fallback>
                <p:oleObj name="Imagen de mapa de bits" r:id="rId3" imgW="9276190" imgH="4505954"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2740" y="1719427"/>
                        <a:ext cx="9694460" cy="497155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819188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introducción		</a:t>
            </a:r>
            <a:endParaRPr lang="es-CO" dirty="0"/>
          </a:p>
        </p:txBody>
      </p:sp>
      <p:sp>
        <p:nvSpPr>
          <p:cNvPr id="3" name="Marcador de contenido 2"/>
          <p:cNvSpPr>
            <a:spLocks noGrp="1"/>
          </p:cNvSpPr>
          <p:nvPr>
            <p:ph idx="1"/>
          </p:nvPr>
        </p:nvSpPr>
        <p:spPr>
          <a:xfrm>
            <a:off x="1024128" y="2084832"/>
            <a:ext cx="10009632" cy="4224528"/>
          </a:xfrm>
        </p:spPr>
        <p:txBody>
          <a:bodyPr/>
          <a:lstStyle/>
          <a:p>
            <a:pPr marL="68580" indent="0" algn="just">
              <a:buNone/>
            </a:pPr>
            <a:r>
              <a:rPr lang="es-CO" sz="2400" dirty="0"/>
              <a:t>Los sistemas modernos de computación consisten en una gran conjunción de elementos de circuitos (hardware) y de programación (software) que han sido diseñados para proporcionar a la computación un ambiente productivo y hasta cierta medida agradable</a:t>
            </a:r>
            <a:r>
              <a:rPr lang="es-CO" sz="2400" dirty="0" smtClean="0"/>
              <a:t>.</a:t>
            </a:r>
          </a:p>
          <a:p>
            <a:pPr marL="68580" indent="0" algn="just">
              <a:buNone/>
            </a:pPr>
            <a:endParaRPr lang="es-MX" sz="2400" dirty="0"/>
          </a:p>
          <a:p>
            <a:pPr marL="68580" indent="0" algn="just">
              <a:buNone/>
            </a:pPr>
            <a:r>
              <a:rPr lang="es-CO" sz="2400" dirty="0"/>
              <a:t>El término </a:t>
            </a:r>
            <a:r>
              <a:rPr lang="es-CO" sz="2400" b="1" dirty="0"/>
              <a:t>Sistema de Cómputo </a:t>
            </a:r>
            <a:r>
              <a:rPr lang="es-CO" sz="2400" dirty="0"/>
              <a:t>se utiliza para señalar lo que el usuario emplea, en lugar del término Computadora. </a:t>
            </a:r>
          </a:p>
          <a:p>
            <a:pPr marL="68580" indent="0" algn="just">
              <a:buNone/>
            </a:pPr>
            <a:endParaRPr lang="es-CO" sz="2400" dirty="0"/>
          </a:p>
          <a:p>
            <a:endParaRPr lang="es-CO" dirty="0"/>
          </a:p>
        </p:txBody>
      </p:sp>
    </p:spTree>
    <p:extLst>
      <p:ext uri="{BB962C8B-B14F-4D97-AF65-F5344CB8AC3E}">
        <p14:creationId xmlns:p14="http://schemas.microsoft.com/office/powerpoint/2010/main" val="967331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introducción		</a:t>
            </a:r>
            <a:endParaRPr lang="es-CO" dirty="0"/>
          </a:p>
        </p:txBody>
      </p:sp>
      <p:sp>
        <p:nvSpPr>
          <p:cNvPr id="3" name="Marcador de contenido 2"/>
          <p:cNvSpPr>
            <a:spLocks noGrp="1"/>
          </p:cNvSpPr>
          <p:nvPr>
            <p:ph idx="1"/>
          </p:nvPr>
        </p:nvSpPr>
        <p:spPr>
          <a:xfrm>
            <a:off x="1024128" y="2084832"/>
            <a:ext cx="10009632" cy="4224528"/>
          </a:xfrm>
        </p:spPr>
        <p:txBody>
          <a:bodyPr/>
          <a:lstStyle/>
          <a:p>
            <a:pPr algn="just"/>
            <a:r>
              <a:rPr lang="es-CO" sz="2400" dirty="0"/>
              <a:t>En los primeros años de la computación, los usuarios del sistema debían interactuar más estrechamente con el hardware real que lo que es hoy necesario, muchas funciones que debían realizar los usuarios mismos se manejan ahora por </a:t>
            </a:r>
            <a:r>
              <a:rPr lang="es-CO" sz="2400" b="1" dirty="0"/>
              <a:t>software </a:t>
            </a:r>
            <a:r>
              <a:rPr lang="es-CO" sz="2400" dirty="0"/>
              <a:t>mediante </a:t>
            </a:r>
            <a:r>
              <a:rPr lang="es-CO" sz="2400" b="1" dirty="0"/>
              <a:t>Sistemas Operativos</a:t>
            </a:r>
            <a:r>
              <a:rPr lang="es-CO" sz="2400" dirty="0"/>
              <a:t>.</a:t>
            </a:r>
          </a:p>
          <a:p>
            <a:endParaRPr lang="es-CO" sz="2400" dirty="0"/>
          </a:p>
          <a:p>
            <a:pPr algn="just"/>
            <a:r>
              <a:rPr lang="es-CO" sz="2400" dirty="0"/>
              <a:t>El sistema operativo crea un ambiente en el cual los usuarios pueden preparar programas y ejecutarlos sin tener que entrar en los detalles del hardware del sistema.</a:t>
            </a:r>
          </a:p>
          <a:p>
            <a:endParaRPr lang="es-CO" dirty="0"/>
          </a:p>
        </p:txBody>
      </p:sp>
    </p:spTree>
    <p:extLst>
      <p:ext uri="{BB962C8B-B14F-4D97-AF65-F5344CB8AC3E}">
        <p14:creationId xmlns:p14="http://schemas.microsoft.com/office/powerpoint/2010/main" val="398998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introducción		</a:t>
            </a:r>
            <a:endParaRPr lang="es-CO" dirty="0"/>
          </a:p>
        </p:txBody>
      </p:sp>
      <p:sp>
        <p:nvSpPr>
          <p:cNvPr id="3" name="Marcador de contenido 2"/>
          <p:cNvSpPr>
            <a:spLocks noGrp="1"/>
          </p:cNvSpPr>
          <p:nvPr>
            <p:ph idx="1"/>
          </p:nvPr>
        </p:nvSpPr>
        <p:spPr>
          <a:xfrm>
            <a:off x="1024128" y="2084832"/>
            <a:ext cx="10009632" cy="4224528"/>
          </a:xfrm>
        </p:spPr>
        <p:txBody>
          <a:bodyPr/>
          <a:lstStyle/>
          <a:p>
            <a:pPr algn="just"/>
            <a:r>
              <a:rPr lang="es-CO" sz="2400" dirty="0"/>
              <a:t>Para satisfacer el crecimiento de la demanda de medios de computación, es que se ha desarrollado la </a:t>
            </a:r>
            <a:r>
              <a:rPr lang="es-CO" sz="2400" b="1" dirty="0"/>
              <a:t>multiprogramación</a:t>
            </a:r>
            <a:r>
              <a:rPr lang="es-CO" sz="2400" dirty="0"/>
              <a:t>, en la cual varios usuarios emplean el sistema de forma simultánea, como Windows, Linux y </a:t>
            </a:r>
            <a:r>
              <a:rPr lang="es-CO" sz="2400" dirty="0" err="1"/>
              <a:t>MacOS</a:t>
            </a:r>
            <a:r>
              <a:rPr lang="es-CO" sz="2400" dirty="0"/>
              <a:t>, por ejemplo.</a:t>
            </a:r>
          </a:p>
          <a:p>
            <a:endParaRPr lang="es-CO" dirty="0"/>
          </a:p>
        </p:txBody>
      </p:sp>
    </p:spTree>
    <p:extLst>
      <p:ext uri="{BB962C8B-B14F-4D97-AF65-F5344CB8AC3E}">
        <p14:creationId xmlns:p14="http://schemas.microsoft.com/office/powerpoint/2010/main" val="33791242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introducción		</a:t>
            </a:r>
            <a:endParaRPr lang="es-CO" dirty="0"/>
          </a:p>
        </p:txBody>
      </p:sp>
      <p:sp>
        <p:nvSpPr>
          <p:cNvPr id="3" name="Marcador de contenido 2"/>
          <p:cNvSpPr>
            <a:spLocks noGrp="1"/>
          </p:cNvSpPr>
          <p:nvPr>
            <p:ph idx="1"/>
          </p:nvPr>
        </p:nvSpPr>
        <p:spPr>
          <a:xfrm>
            <a:off x="1024128" y="2084832"/>
            <a:ext cx="10009632" cy="4224528"/>
          </a:xfrm>
        </p:spPr>
        <p:txBody>
          <a:bodyPr/>
          <a:lstStyle/>
          <a:p>
            <a:pPr algn="just"/>
            <a:r>
              <a:rPr lang="es-CO" sz="2400" dirty="0"/>
              <a:t>Un término fundamental de esta materia es el </a:t>
            </a:r>
            <a:r>
              <a:rPr lang="es-CO" sz="2400" b="1" dirty="0"/>
              <a:t>Programa</a:t>
            </a:r>
            <a:r>
              <a:rPr lang="es-CO" sz="2400" dirty="0"/>
              <a:t>, el cual es simplemente una secuencia de instrucciones que</a:t>
            </a:r>
          </a:p>
          <a:p>
            <a:pPr algn="just"/>
            <a:r>
              <a:rPr lang="es-CO" sz="2400" dirty="0"/>
              <a:t>orienta a la Unidad de Central de Procesamiento (CPU) en el desarrollo de los cálculos, el cual debe expresarse de forma que sea entendido por el CPU. </a:t>
            </a:r>
            <a:endParaRPr lang="es-CO" sz="2400" dirty="0" smtClean="0"/>
          </a:p>
          <a:p>
            <a:pPr algn="just"/>
            <a:endParaRPr lang="es-CO" sz="2400" dirty="0"/>
          </a:p>
          <a:p>
            <a:pPr algn="just"/>
            <a:r>
              <a:rPr lang="es-CO" sz="2400" dirty="0" smtClean="0"/>
              <a:t>Una </a:t>
            </a:r>
            <a:r>
              <a:rPr lang="es-CO" sz="2400" dirty="0"/>
              <a:t>CPU sólo puede entender instrucciones que estén expresadas en términos de su lenguaje máquina, pero esto se explicará más adelante.</a:t>
            </a:r>
          </a:p>
        </p:txBody>
      </p:sp>
    </p:spTree>
    <p:extLst>
      <p:ext uri="{BB962C8B-B14F-4D97-AF65-F5344CB8AC3E}">
        <p14:creationId xmlns:p14="http://schemas.microsoft.com/office/powerpoint/2010/main" val="1186967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¿Qué es Programar?		</a:t>
            </a:r>
            <a:endParaRPr lang="es-CO" dirty="0"/>
          </a:p>
        </p:txBody>
      </p:sp>
      <p:sp>
        <p:nvSpPr>
          <p:cNvPr id="3" name="Marcador de contenido 2"/>
          <p:cNvSpPr>
            <a:spLocks noGrp="1"/>
          </p:cNvSpPr>
          <p:nvPr>
            <p:ph idx="1"/>
          </p:nvPr>
        </p:nvSpPr>
        <p:spPr>
          <a:xfrm>
            <a:off x="1024128" y="2084832"/>
            <a:ext cx="10009632" cy="4224528"/>
          </a:xfrm>
        </p:spPr>
        <p:txBody>
          <a:bodyPr/>
          <a:lstStyle/>
          <a:p>
            <a:r>
              <a:rPr lang="es-CO" sz="2400" dirty="0" smtClean="0"/>
              <a:t>“Programar es escribir instrucciones especificas a una máquina tonta pero obediente.”</a:t>
            </a:r>
          </a:p>
          <a:p>
            <a:endParaRPr lang="es-CO" sz="2400" dirty="0" smtClean="0"/>
          </a:p>
          <a:p>
            <a:r>
              <a:rPr lang="es-CO" sz="2400" dirty="0" smtClean="0"/>
              <a:t>Cuando </a:t>
            </a:r>
            <a:r>
              <a:rPr lang="es-CO" sz="2400" dirty="0"/>
              <a:t>programamos le damos una serie de instrucciones a la máquina de forma que esta la pueda entender y </a:t>
            </a:r>
            <a:r>
              <a:rPr lang="es-CO" sz="2400" dirty="0" smtClean="0"/>
              <a:t>procesar.</a:t>
            </a:r>
          </a:p>
          <a:p>
            <a:endParaRPr lang="es-CO" sz="2400" dirty="0" smtClean="0"/>
          </a:p>
          <a:p>
            <a:r>
              <a:rPr lang="es-CO" sz="2400" dirty="0" smtClean="0"/>
              <a:t>Cuando hablamos de máquinas nos referimos a todos los “</a:t>
            </a:r>
            <a:r>
              <a:rPr lang="es-CO" sz="2400" b="1" dirty="0" smtClean="0"/>
              <a:t>sistemas”</a:t>
            </a:r>
            <a:r>
              <a:rPr lang="es-CO" sz="2400" dirty="0" smtClean="0"/>
              <a:t> que puedan procesar información (Computador, Smartphone, Tablet, Electrodomésticos etc…) </a:t>
            </a:r>
            <a:endParaRPr lang="es-CO" sz="2400" dirty="0"/>
          </a:p>
          <a:p>
            <a:endParaRPr lang="es-CO" dirty="0"/>
          </a:p>
        </p:txBody>
      </p:sp>
    </p:spTree>
    <p:extLst>
      <p:ext uri="{BB962C8B-B14F-4D97-AF65-F5344CB8AC3E}">
        <p14:creationId xmlns:p14="http://schemas.microsoft.com/office/powerpoint/2010/main" val="3902639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¿Qué es un sistema?		</a:t>
            </a:r>
            <a:endParaRPr lang="es-CO" dirty="0"/>
          </a:p>
        </p:txBody>
      </p:sp>
      <p:sp>
        <p:nvSpPr>
          <p:cNvPr id="3" name="Marcador de contenido 2"/>
          <p:cNvSpPr>
            <a:spLocks noGrp="1"/>
          </p:cNvSpPr>
          <p:nvPr>
            <p:ph idx="1"/>
          </p:nvPr>
        </p:nvSpPr>
        <p:spPr>
          <a:xfrm>
            <a:off x="1024128" y="2286000"/>
            <a:ext cx="10009632" cy="4023360"/>
          </a:xfrm>
        </p:spPr>
        <p:txBody>
          <a:bodyPr>
            <a:normAutofit/>
          </a:bodyPr>
          <a:lstStyle/>
          <a:p>
            <a:r>
              <a:rPr lang="es-CO" sz="2400" dirty="0" smtClean="0"/>
              <a:t>Un sistema es un conjunto de elementos que interactúan entre si para un bien común (elementos relacionados que funcionan como un todo)</a:t>
            </a:r>
            <a:endParaRPr lang="es-CO" sz="2400" dirty="0"/>
          </a:p>
          <a:p>
            <a:endParaRPr lang="es-CO" sz="2400" dirty="0"/>
          </a:p>
        </p:txBody>
      </p:sp>
    </p:spTree>
    <p:extLst>
      <p:ext uri="{BB962C8B-B14F-4D97-AF65-F5344CB8AC3E}">
        <p14:creationId xmlns:p14="http://schemas.microsoft.com/office/powerpoint/2010/main" val="18173945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¿Qué es un lenguaje de programación?	</a:t>
            </a:r>
            <a:endParaRPr lang="es-CO" dirty="0"/>
          </a:p>
        </p:txBody>
      </p:sp>
      <p:sp>
        <p:nvSpPr>
          <p:cNvPr id="3" name="Marcador de contenido 2"/>
          <p:cNvSpPr>
            <a:spLocks noGrp="1"/>
          </p:cNvSpPr>
          <p:nvPr>
            <p:ph idx="1"/>
          </p:nvPr>
        </p:nvSpPr>
        <p:spPr>
          <a:xfrm>
            <a:off x="1024128" y="1952897"/>
            <a:ext cx="9720073" cy="4356463"/>
          </a:xfrm>
        </p:spPr>
        <p:txBody>
          <a:bodyPr>
            <a:normAutofit/>
          </a:bodyPr>
          <a:lstStyle/>
          <a:p>
            <a:r>
              <a:rPr lang="es-ES" sz="2400" dirty="0" smtClean="0"/>
              <a:t>“Un </a:t>
            </a:r>
            <a:r>
              <a:rPr lang="es-ES" sz="2400" dirty="0"/>
              <a:t>lenguaje es la capacidad que permite expresarnos, darnos a entender o comunicarnos entre </a:t>
            </a:r>
            <a:r>
              <a:rPr lang="es-ES" sz="2400" dirty="0" smtClean="0"/>
              <a:t>nosotros”</a:t>
            </a:r>
            <a:endParaRPr lang="es-CO" sz="2400" dirty="0" smtClean="0"/>
          </a:p>
          <a:p>
            <a:r>
              <a:rPr lang="es-CO" sz="2400" dirty="0" smtClean="0"/>
              <a:t>Un lenguaje de programación es el lenguaje que la máquina entiende.</a:t>
            </a:r>
          </a:p>
          <a:p>
            <a:r>
              <a:rPr lang="es-CO" sz="2400" dirty="0" smtClean="0"/>
              <a:t>Los lenguajes de programación son usados para escribir programas que puedan ser interpretados por las máquinas, los podemos clasificar en tres grandes categorías:</a:t>
            </a:r>
          </a:p>
          <a:p>
            <a:endParaRPr lang="es-CO" sz="2400" dirty="0" smtClean="0"/>
          </a:p>
          <a:p>
            <a:pPr lvl="3"/>
            <a:r>
              <a:rPr lang="es-CO" sz="2400" dirty="0" smtClean="0"/>
              <a:t>Lenguaje de Máquina.</a:t>
            </a:r>
          </a:p>
          <a:p>
            <a:pPr lvl="3"/>
            <a:r>
              <a:rPr lang="es-CO" sz="2400" dirty="0" smtClean="0"/>
              <a:t>Lenguaje de Bajo Nivel.</a:t>
            </a:r>
          </a:p>
          <a:p>
            <a:pPr lvl="3"/>
            <a:r>
              <a:rPr lang="es-CO" sz="2400" dirty="0" smtClean="0"/>
              <a:t>Lenguaje de Alto Nivel.</a:t>
            </a:r>
            <a:endParaRPr lang="es-CO" sz="2400" dirty="0"/>
          </a:p>
        </p:txBody>
      </p:sp>
    </p:spTree>
    <p:extLst>
      <p:ext uri="{BB962C8B-B14F-4D97-AF65-F5344CB8AC3E}">
        <p14:creationId xmlns:p14="http://schemas.microsoft.com/office/powerpoint/2010/main" val="829749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585216"/>
            <a:ext cx="10228072" cy="1499616"/>
          </a:xfrm>
        </p:spPr>
        <p:txBody>
          <a:bodyPr/>
          <a:lstStyle/>
          <a:p>
            <a:r>
              <a:rPr lang="es-CO" dirty="0" smtClean="0"/>
              <a:t>Lenguaje de Máquina.	</a:t>
            </a:r>
            <a:endParaRPr lang="es-CO" dirty="0"/>
          </a:p>
        </p:txBody>
      </p:sp>
      <p:sp>
        <p:nvSpPr>
          <p:cNvPr id="3" name="Marcador de contenido 2"/>
          <p:cNvSpPr>
            <a:spLocks noGrp="1"/>
          </p:cNvSpPr>
          <p:nvPr>
            <p:ph idx="1"/>
          </p:nvPr>
        </p:nvSpPr>
        <p:spPr>
          <a:xfrm>
            <a:off x="1024129" y="2286000"/>
            <a:ext cx="5046472" cy="4023360"/>
          </a:xfrm>
        </p:spPr>
        <p:txBody>
          <a:bodyPr>
            <a:normAutofit/>
          </a:bodyPr>
          <a:lstStyle/>
          <a:p>
            <a:pPr marL="0" indent="0">
              <a:buNone/>
            </a:pPr>
            <a:r>
              <a:rPr lang="es-ES" sz="2400" dirty="0"/>
              <a:t>Este tipo de lenguaje está escrito para que sea entendido directamente por la máquina (computadora), sus instrucciones son cadenas binarias (0 y 1) las cuales indican las operaciones y dirección de memoria a utilizar.</a:t>
            </a:r>
            <a:endParaRPr lang="es-CO" sz="2400" dirty="0"/>
          </a:p>
        </p:txBody>
      </p:sp>
      <p:pic>
        <p:nvPicPr>
          <p:cNvPr id="4" name="5 Imagen"/>
          <p:cNvPicPr/>
          <p:nvPr/>
        </p:nvPicPr>
        <p:blipFill>
          <a:blip r:embed="rId2"/>
          <a:stretch>
            <a:fillRect/>
          </a:stretch>
        </p:blipFill>
        <p:spPr>
          <a:xfrm>
            <a:off x="7874000" y="2387600"/>
            <a:ext cx="3619689" cy="4280659"/>
          </a:xfrm>
          <a:prstGeom prst="rect">
            <a:avLst/>
          </a:prstGeom>
        </p:spPr>
      </p:pic>
    </p:spTree>
    <p:extLst>
      <p:ext uri="{BB962C8B-B14F-4D97-AF65-F5344CB8AC3E}">
        <p14:creationId xmlns:p14="http://schemas.microsoft.com/office/powerpoint/2010/main" val="29511479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727</TotalTime>
  <Words>898</Words>
  <Application>Microsoft Office PowerPoint</Application>
  <PresentationFormat>Panorámica</PresentationFormat>
  <Paragraphs>82</Paragraphs>
  <Slides>17</Slides>
  <Notes>0</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Servidores OLE incrustados</vt:lpstr>
      </vt:variant>
      <vt:variant>
        <vt:i4>1</vt:i4>
      </vt:variant>
      <vt:variant>
        <vt:lpstr>Títulos de diapositiva</vt:lpstr>
      </vt:variant>
      <vt:variant>
        <vt:i4>17</vt:i4>
      </vt:variant>
    </vt:vector>
  </HeadingPairs>
  <TitlesOfParts>
    <vt:vector size="22" baseType="lpstr">
      <vt:lpstr>Tw Cen MT</vt:lpstr>
      <vt:lpstr>Tw Cen MT Condensed</vt:lpstr>
      <vt:lpstr>Wingdings 3</vt:lpstr>
      <vt:lpstr>Integral</vt:lpstr>
      <vt:lpstr>Imagen de mapa de bits</vt:lpstr>
      <vt:lpstr>Fundamentos de programación</vt:lpstr>
      <vt:lpstr>introducción  </vt:lpstr>
      <vt:lpstr>introducción  </vt:lpstr>
      <vt:lpstr>introducción  </vt:lpstr>
      <vt:lpstr>introducción  </vt:lpstr>
      <vt:lpstr>¿Qué es Programar?  </vt:lpstr>
      <vt:lpstr>¿Qué es un sistema?  </vt:lpstr>
      <vt:lpstr>¿Qué es un lenguaje de programación? </vt:lpstr>
      <vt:lpstr>Lenguaje de Máquina. </vt:lpstr>
      <vt:lpstr>Lenguaje de Máquina. </vt:lpstr>
      <vt:lpstr>Lenguaje de Máquina. </vt:lpstr>
      <vt:lpstr>Lenguaje de Bajo nivel</vt:lpstr>
      <vt:lpstr>Lenguaje de Bajo nivel </vt:lpstr>
      <vt:lpstr>Lenguaje de Bajo nivel </vt:lpstr>
      <vt:lpstr>Lenguaje de Alto nivel</vt:lpstr>
      <vt:lpstr>Lenguaje de Alto nivel </vt:lpstr>
      <vt:lpstr>Lenguaje de Alto nivel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Fundamentos de programación</dc:title>
  <dc:creator>CHENAO</dc:creator>
  <cp:lastModifiedBy>Cuenta Microsoft</cp:lastModifiedBy>
  <cp:revision>22</cp:revision>
  <dcterms:created xsi:type="dcterms:W3CDTF">2017-12-27T19:20:04Z</dcterms:created>
  <dcterms:modified xsi:type="dcterms:W3CDTF">2024-02-05T21:19:11Z</dcterms:modified>
</cp:coreProperties>
</file>