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omments/modernComment_7FE4E2FF_607E90A8.xml" ContentType="application/vnd.ms-powerpoint.comments+xml"/>
  <Override PartName="/ppt/comments/modernComment_7FE4E300_AC78F43C.xml" ContentType="application/vnd.ms-powerpoint.comments+xml"/>
  <Override PartName="/ppt/comments/modernComment_108_EEF51A36.xml" ContentType="application/vnd.ms-powerpoint.comments+xml"/>
  <Override PartName="/ppt/comments/modernComment_7FE4E2FD_7A4418B5.xml" ContentType="application/vnd.ms-powerpoint.comments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4"/>
    <p:sldMasterId id="2147483693" r:id="rId5"/>
    <p:sldMasterId id="2147483707" r:id="rId6"/>
    <p:sldMasterId id="2147483721" r:id="rId7"/>
    <p:sldMasterId id="2147483736" r:id="rId8"/>
    <p:sldMasterId id="2147483749" r:id="rId9"/>
    <p:sldMasterId id="2147483763" r:id="rId10"/>
  </p:sldMasterIdLst>
  <p:notesMasterIdLst>
    <p:notesMasterId r:id="rId22"/>
  </p:notesMasterIdLst>
  <p:sldIdLst>
    <p:sldId id="2145706641" r:id="rId11"/>
    <p:sldId id="2145705934" r:id="rId12"/>
    <p:sldId id="2145706751" r:id="rId13"/>
    <p:sldId id="2145706752" r:id="rId14"/>
    <p:sldId id="2145706628" r:id="rId15"/>
    <p:sldId id="2145706753" r:id="rId16"/>
    <p:sldId id="2145706642" r:id="rId17"/>
    <p:sldId id="264" r:id="rId18"/>
    <p:sldId id="2145706749" r:id="rId19"/>
    <p:sldId id="2145705932" r:id="rId20"/>
    <p:sldId id="2145705931" r:id="rId21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8DFF330-5BBD-C509-1EB0-B2B6D8ED08CB}" name="Adriana Maritza, Guaca Ruiz" initials="AR" userId="S::amguaca@saludcapital.gov.co::524d0565-9fb2-44e9-86d7-f0471369bfe6" providerId="AD"/>
  <p188:author id="{8E39A680-F18C-169F-E288-17AD82D6DCB9}" name="Diana Marcela, Walteros Acero" initials="DA" userId="S::dmwalteros@saludcapital.gov.co::83b4b34e-98ef-4f12-b104-8bad1b6c9573" providerId="AD"/>
  <p188:author id="{D9CCF6A2-B98B-9F31-064D-C291AB1D5D86}" name="Maria Belen, Jaimes Sanabria" initials="MS" userId="S::mbjaimes@saludcapital.gov.co::8cd7789b-482a-4f16-8b5f-10ec9e2e13c1" providerId="AD"/>
  <p188:author id="{D7F2ABDF-8025-4D3E-05AF-3B2A6F909C69}" name="Julian Alfredo, Fernandez Niño" initials="JN" userId="S::jafernandez@saludcapital.gov.co::b5783918-193a-4d50-906d-4c7d5136ad6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na Bibiana, Canon Canchon" initials="EBCC" lastIdx="5" clrIdx="0">
    <p:extLst>
      <p:ext uri="{19B8F6BF-5375-455C-9EA6-DF929625EA0E}">
        <p15:presenceInfo xmlns:p15="http://schemas.microsoft.com/office/powerpoint/2012/main" userId="S-1-5-21-1497825296-2059143019-9522986-574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AA4"/>
    <a:srgbClr val="38A9CA"/>
    <a:srgbClr val="725EB1"/>
    <a:srgbClr val="72CA8B"/>
    <a:srgbClr val="285B6A"/>
    <a:srgbClr val="50C0E3"/>
    <a:srgbClr val="FB8AD8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commentAuthors" Target="commentAuthors.xml"/><Relationship Id="rId28" Type="http://schemas.microsoft.com/office/2018/10/relationships/authors" Target="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omments/modernComment_108_EEF51A3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E23405B-6C50-4A43-9269-0DBCA2BCB447}" authorId="{D9CCF6A2-B98B-9F31-064D-C291AB1D5D86}" created="2025-06-16T22:47:19.00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009040438" sldId="264"/>
      <ac:picMk id="13" creationId="{47302B89-1891-D6D7-B962-ED61340A9AF5}"/>
    </ac:deMkLst>
    <p188:replyLst>
      <p188:reply id="{3D8ACD27-FB5C-42D9-9300-262963F7C708}" authorId="{18DFF330-5BBD-C509-1EB0-B2B6D8ED08CB}" created="2025-06-17T00:40:09.481">
        <p188:txBody>
          <a:bodyPr/>
          <a:lstStyle/>
          <a:p>
            <a:r>
              <a:rPr lang="en-US"/>
              <a:t>ajustado</a:t>
            </a:r>
          </a:p>
        </p188:txBody>
      </p188:reply>
    </p188:replyLst>
    <p188:txBody>
      <a:bodyPr/>
      <a:lstStyle/>
      <a:p>
        <a:r>
          <a:rPr lang="es-ES"/>
          <a:t>por favor, verificar si se puede lograr más nitidez en los nombres de la localidad en el mapa</a:t>
        </a:r>
      </a:p>
    </p188:txBody>
  </p188:cm>
</p188:cmLst>
</file>

<file path=ppt/comments/modernComment_7FE4E2FD_7A4418B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C12CAB6-C62B-4C0E-972A-BC72F0720CB2}" authorId="{D9CCF6A2-B98B-9F31-064D-C291AB1D5D86}" created="2025-06-16T22:49:31.55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051283125" sldId="2145706749"/>
      <ac:spMk id="14" creationId="{04BF86F2-06CE-8151-C0D6-B7AEF2AAFA3E}"/>
      <ac:txMk cp="1" len="22">
        <ac:context len="24" hash="1596495781"/>
      </ac:txMk>
    </ac:txMkLst>
    <p188:pos x="3414155" y="217714"/>
    <p188:replyLst>
      <p188:reply id="{BCE01633-5B71-404B-B412-BD1069157C1A}" authorId="{D9CCF6A2-B98B-9F31-064D-C291AB1D5D86}" created="2025-06-16T22:51:45.790">
        <p188:txBody>
          <a:bodyPr/>
          <a:lstStyle/>
          <a:p>
            <a:r>
              <a:rPr lang="es-ES"/>
              <a:t>En la tabla de Estadísticas de Etnicidad Vs. Nacionalidad​, considero que no deberá mezclarse estas variables, o no entiendo la comparación que se quiere hacer</a:t>
            </a:r>
          </a:p>
        </p188:txBody>
      </p188:reply>
      <p188:reply id="{5A345B8B-5CFC-42AF-A7AC-6612BA2A169C}" authorId="{18DFF330-5BBD-C509-1EB0-B2B6D8ED08CB}" created="2025-06-17T01:05:46.466">
        <p188:txBody>
          <a:bodyPr/>
          <a:lstStyle/>
          <a:p>
            <a:r>
              <a:rPr lang="en-US"/>
              <a:t>ajustado</a:t>
            </a:r>
          </a:p>
        </p188:txBody>
      </p188:reply>
    </p188:replyLst>
    <p188:txBody>
      <a:bodyPr/>
      <a:lstStyle/>
      <a:p>
        <a:r>
          <a:rPr lang="es-ES"/>
          <a:t>por favor, ordenar la gráfica de Tasa por nivel educativo materno​ por nivel de formación de menor a mayor</a:t>
        </a:r>
      </a:p>
    </p188:txBody>
  </p188:cm>
</p188:cmLst>
</file>

<file path=ppt/comments/modernComment_7FE4E2FF_607E90A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89F893C-32E7-425E-8601-54079A51F09B}" authorId="{D9CCF6A2-B98B-9F31-064D-C291AB1D5D86}" created="2025-06-16T22:33:41.193">
    <pc:sldMkLst xmlns:pc="http://schemas.microsoft.com/office/powerpoint/2013/main/command">
      <pc:docMk/>
      <pc:sldMk cId="1618907304" sldId="2145706751"/>
    </pc:sldMkLst>
    <p188:replyLst>
      <p188:reply id="{DF944F52-6097-48F4-8045-1AC0D7B673E8}" authorId="{18DFF330-5BBD-C509-1EB0-B2B6D8ED08CB}" created="2025-06-17T00:22:47.146">
        <p188:txBody>
          <a:bodyPr/>
          <a:lstStyle/>
          <a:p>
            <a:r>
              <a:rPr lang="en-US"/>
              <a:t>el denominador es el total de muertes perinatales y el numerador el número de muertes fetales</a:t>
            </a:r>
          </a:p>
        </p188:txBody>
      </p188:reply>
    </p188:replyLst>
    <p188:txBody>
      <a:bodyPr/>
      <a:lstStyle/>
      <a:p>
        <a:r>
          <a:rPr lang="es-ES"/>
          <a:t>En la gráfica Porcentaje de muertes fetales , con respecto a qué denominador se calcularon estas muertes?, del total de muertes, estas equivalen a las fetales?</a:t>
        </a:r>
      </a:p>
    </p188:txBody>
  </p188:cm>
</p188:cmLst>
</file>

<file path=ppt/comments/modernComment_7FE4E300_AC78F43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8221281-3478-4A8C-BA55-930765C215C5}" authorId="{D9CCF6A2-B98B-9F31-064D-C291AB1D5D86}" created="2025-06-16T22:34:55.944">
    <pc:sldMkLst xmlns:pc="http://schemas.microsoft.com/office/powerpoint/2013/main/command">
      <pc:docMk/>
      <pc:sldMk cId="2893607996" sldId="2145706752"/>
    </pc:sldMkLst>
    <p188:replyLst>
      <p188:reply id="{0E6FAD54-C033-4880-98BB-60BF75484334}" authorId="{18DFF330-5BBD-C509-1EB0-B2B6D8ED08CB}" created="2025-06-17T00:24:44.429">
        <p188:txBody>
          <a:bodyPr/>
          <a:lstStyle/>
          <a:p>
            <a:r>
              <a:rPr lang="en-US"/>
              <a:t>ajustado</a:t>
            </a:r>
          </a:p>
        </p188:txBody>
      </p188:reply>
    </p188:replyLst>
    <p188:txBody>
      <a:bodyPr/>
      <a:lstStyle/>
      <a:p>
        <a:r>
          <a:rPr lang="es-ES"/>
          <a:t>Por favor, corrija los títulos de las columnas de la tabla de 2019 a 2025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2A9CA67B-A545-A831-C00F-0C36C8F0C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4CAC7DE5-95BD-B7A5-103C-D2DE305EA8E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93F5230C-21BA-A7B2-BD97-56777989C4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/>
              <a:t>Consulté la población proyectada 2024 en el DANE: Bogotá 2024: 7.929.539 habitantes, revisé el cálculo de la tasa por 100.000 </a:t>
            </a:r>
            <a:r>
              <a:rPr lang="es-MX" err="1"/>
              <a:t>hab</a:t>
            </a:r>
            <a:r>
              <a:rPr lang="es-MX"/>
              <a:t> y da 25,37, sin embargo, se debe verificar teniendo en cuenta que la F.I. es el SDS Bogotá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2385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ratu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/>
          <p:cNvPicPr/>
          <p:nvPr userDrawn="1"/>
        </p:nvPicPr>
        <p:blipFill>
          <a:blip r:embed="rId2"/>
          <a:stretch/>
        </p:blipFill>
        <p:spPr>
          <a:xfrm>
            <a:off x="-1" y="0"/>
            <a:ext cx="12325351" cy="70104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421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951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0128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7/17/2025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1878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7/17/2025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78896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01913" y="163992"/>
            <a:ext cx="388096" cy="4652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7/17/2025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64602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8940740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62132-1DE5-47B6-B637-A7018E20E5EB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0DDC5-3554-430A-B44B-64F1F3C109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8030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28B8-9E2B-9844-80BA-4370FF21A380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03335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69319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322667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 userDrawn="1"/>
        </p:nvSpPr>
        <p:spPr>
          <a:xfrm>
            <a:off x="38101" y="594240"/>
            <a:ext cx="12191040" cy="270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SITUACIÓN ACTUAL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CORONAVIRUS 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COVID-19</a:t>
            </a:r>
            <a:endParaRPr lang="en-US" sz="5867" b="0" strike="noStrike" spc="-1">
              <a:latin typeface="Arial"/>
            </a:endParaRPr>
          </a:p>
        </p:txBody>
      </p:sp>
      <p:sp>
        <p:nvSpPr>
          <p:cNvPr id="3" name="CustomShape 3"/>
          <p:cNvSpPr/>
          <p:nvPr userDrawn="1"/>
        </p:nvSpPr>
        <p:spPr>
          <a:xfrm>
            <a:off x="57152" y="4070881"/>
            <a:ext cx="12192001" cy="13522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20000" tIns="60000" rIns="120000" bIns="60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Subsecretaría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Vigilancia en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Laboratorio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Grupo de Análisis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4" name="CustomShape 2"/>
          <p:cNvSpPr/>
          <p:nvPr userDrawn="1"/>
        </p:nvSpPr>
        <p:spPr>
          <a:xfrm>
            <a:off x="496321" y="6195478"/>
            <a:ext cx="1751580" cy="3998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680" tIns="45600" rIns="91680" bIns="456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Bogotá D.C. 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0" hasCustomPrompt="1"/>
          </p:nvPr>
        </p:nvSpPr>
        <p:spPr>
          <a:xfrm>
            <a:off x="2171698" y="6233586"/>
            <a:ext cx="4305300" cy="399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/>
            </a:lvl2pPr>
            <a:lvl5pPr marL="2438339" indent="0">
              <a:buNone/>
              <a:defRPr/>
            </a:lvl5pPr>
          </a:lstStyle>
          <a:p>
            <a:pPr lvl="0"/>
            <a:r>
              <a:rPr lang="es-CO"/>
              <a:t>Ingrese la fecha acá</a:t>
            </a:r>
          </a:p>
        </p:txBody>
      </p:sp>
    </p:spTree>
    <p:extLst>
      <p:ext uri="{BB962C8B-B14F-4D97-AF65-F5344CB8AC3E}">
        <p14:creationId xmlns:p14="http://schemas.microsoft.com/office/powerpoint/2010/main" val="26595974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28B8-9E2B-9844-80BA-4370FF21A380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47934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34681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27304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337382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916033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190968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840789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017811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1597956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230214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arcador de posición de imagen 2">
            <a:extLst>
              <a:ext uri="{FF2B5EF4-FFF2-40B4-BE49-F238E27FC236}">
                <a16:creationId xmlns:a16="http://schemas.microsoft.com/office/drawing/2014/main" id="{4E797240-F963-470A-AECD-98ABDBAA5F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9707" y="-1"/>
            <a:ext cx="12211707" cy="6745356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17" name="CustomShape 4">
            <a:extLst>
              <a:ext uri="{FF2B5EF4-FFF2-40B4-BE49-F238E27FC236}">
                <a16:creationId xmlns:a16="http://schemas.microsoft.com/office/drawing/2014/main" id="{398144F2-304A-4470-881E-BA5B397C00C6}"/>
              </a:ext>
            </a:extLst>
          </p:cNvPr>
          <p:cNvSpPr/>
          <p:nvPr userDrawn="1"/>
        </p:nvSpPr>
        <p:spPr>
          <a:xfrm>
            <a:off x="8108669" y="4330979"/>
            <a:ext cx="831840" cy="635040"/>
          </a:xfrm>
          <a:prstGeom prst="rightArrow">
            <a:avLst>
              <a:gd name="adj1" fmla="val 50000"/>
              <a:gd name="adj2" fmla="val 50000"/>
            </a:avLst>
          </a:prstGeom>
          <a:ln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CustomShape 1">
            <a:extLst>
              <a:ext uri="{FF2B5EF4-FFF2-40B4-BE49-F238E27FC236}">
                <a16:creationId xmlns:a16="http://schemas.microsoft.com/office/drawing/2014/main" id="{A2F7519A-C967-42BB-9752-9AFF3288F87E}"/>
              </a:ext>
            </a:extLst>
          </p:cNvPr>
          <p:cNvSpPr/>
          <p:nvPr userDrawn="1"/>
        </p:nvSpPr>
        <p:spPr>
          <a:xfrm rot="5400000">
            <a:off x="1914661" y="3350635"/>
            <a:ext cx="2118004" cy="1754459"/>
          </a:xfrm>
          <a:prstGeom prst="bentUpArrow">
            <a:avLst>
              <a:gd name="adj1" fmla="val 32840"/>
              <a:gd name="adj2" fmla="val 23864"/>
              <a:gd name="adj3" fmla="val 35023"/>
            </a:avLst>
          </a:prstGeom>
          <a:blipFill rotWithShape="0">
            <a:blip r:embed="rId2"/>
            <a:stretch>
              <a:fillRect/>
            </a:stretch>
          </a:blipFill>
          <a:ln>
            <a:noFill/>
          </a:ln>
          <a:effectLst>
            <a:outerShdw blurRad="57150" dist="1908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3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5651610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616170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226713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278423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79679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931697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6367614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501703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059118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4830362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CBEAA4-CC66-8861-F2A2-82702A4E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8B498C-040A-1508-7C6B-42C4D852C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89" y="268874"/>
            <a:ext cx="8113291" cy="660041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7C0F7E-DE58-3F16-B8DF-442693CCE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7003"/>
            <a:ext cx="9641114" cy="97562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9BB57472-2904-31AB-8ED9-2033B7B3BCF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30944" y="2162629"/>
            <a:ext cx="9641114" cy="406514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386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930219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atu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/>
          <p:cNvPicPr/>
          <p:nvPr/>
        </p:nvPicPr>
        <p:blipFill>
          <a:blip r:embed="rId2"/>
          <a:stretch/>
        </p:blipFill>
        <p:spPr>
          <a:xfrm>
            <a:off x="-1" y="0"/>
            <a:ext cx="12325351" cy="70104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71586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38101" y="594240"/>
            <a:ext cx="12191040" cy="270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SITUACIÓN ACTUAL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CORONAVIRUS 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COVID-19</a:t>
            </a:r>
            <a:endParaRPr lang="en-US" sz="5867" b="0" strike="noStrike" spc="-1">
              <a:latin typeface="Arial"/>
            </a:endParaRPr>
          </a:p>
        </p:txBody>
      </p:sp>
      <p:sp>
        <p:nvSpPr>
          <p:cNvPr id="3" name="CustomShape 3"/>
          <p:cNvSpPr/>
          <p:nvPr/>
        </p:nvSpPr>
        <p:spPr>
          <a:xfrm>
            <a:off x="57152" y="4070881"/>
            <a:ext cx="12192001" cy="13522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20000" tIns="60000" rIns="120000" bIns="60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Subsecretaría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Vigilancia en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Laboratorio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Grupo de Análisis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4" name="CustomShape 2"/>
          <p:cNvSpPr/>
          <p:nvPr/>
        </p:nvSpPr>
        <p:spPr>
          <a:xfrm>
            <a:off x="496321" y="6195478"/>
            <a:ext cx="1751580" cy="3998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680" tIns="45600" rIns="91680" bIns="456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Bogotá D.C. 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0" hasCustomPrompt="1"/>
          </p:nvPr>
        </p:nvSpPr>
        <p:spPr>
          <a:xfrm>
            <a:off x="2171698" y="6233586"/>
            <a:ext cx="4305300" cy="399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/>
            </a:lvl2pPr>
            <a:lvl5pPr marL="2438339" indent="0">
              <a:buNone/>
              <a:defRPr/>
            </a:lvl5pPr>
          </a:lstStyle>
          <a:p>
            <a:pPr lvl="0"/>
            <a:r>
              <a:rPr lang="es-CO"/>
              <a:t>Ingrese la fecha acá</a:t>
            </a:r>
          </a:p>
        </p:txBody>
      </p:sp>
    </p:spTree>
    <p:extLst>
      <p:ext uri="{BB962C8B-B14F-4D97-AF65-F5344CB8AC3E}">
        <p14:creationId xmlns:p14="http://schemas.microsoft.com/office/powerpoint/2010/main" val="13942558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u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arcador de posición de imagen 2">
            <a:extLst>
              <a:ext uri="{FF2B5EF4-FFF2-40B4-BE49-F238E27FC236}">
                <a16:creationId xmlns:a16="http://schemas.microsoft.com/office/drawing/2014/main" id="{4E797240-F963-470A-AECD-98ABDBAA5F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9707" y="-1"/>
            <a:ext cx="12211707" cy="6745356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en el icono para agregar una imagen</a:t>
            </a:r>
            <a:endParaRPr lang="es-CO"/>
          </a:p>
        </p:txBody>
      </p:sp>
      <p:sp>
        <p:nvSpPr>
          <p:cNvPr id="17" name="CustomShape 4">
            <a:extLst>
              <a:ext uri="{FF2B5EF4-FFF2-40B4-BE49-F238E27FC236}">
                <a16:creationId xmlns:a16="http://schemas.microsoft.com/office/drawing/2014/main" id="{398144F2-304A-4470-881E-BA5B397C00C6}"/>
              </a:ext>
            </a:extLst>
          </p:cNvPr>
          <p:cNvSpPr/>
          <p:nvPr/>
        </p:nvSpPr>
        <p:spPr>
          <a:xfrm>
            <a:off x="8108669" y="4330979"/>
            <a:ext cx="831840" cy="635040"/>
          </a:xfrm>
          <a:prstGeom prst="rightArrow">
            <a:avLst>
              <a:gd name="adj1" fmla="val 50000"/>
              <a:gd name="adj2" fmla="val 50000"/>
            </a:avLst>
          </a:prstGeom>
          <a:ln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CustomShape 1">
            <a:extLst>
              <a:ext uri="{FF2B5EF4-FFF2-40B4-BE49-F238E27FC236}">
                <a16:creationId xmlns:a16="http://schemas.microsoft.com/office/drawing/2014/main" id="{A2F7519A-C967-42BB-9752-9AFF3288F87E}"/>
              </a:ext>
            </a:extLst>
          </p:cNvPr>
          <p:cNvSpPr/>
          <p:nvPr/>
        </p:nvSpPr>
        <p:spPr>
          <a:xfrm rot="5400000">
            <a:off x="1914661" y="3350635"/>
            <a:ext cx="2118004" cy="1754459"/>
          </a:xfrm>
          <a:prstGeom prst="bentUpArrow">
            <a:avLst>
              <a:gd name="adj1" fmla="val 32840"/>
              <a:gd name="adj2" fmla="val 23864"/>
              <a:gd name="adj3" fmla="val 35023"/>
            </a:avLst>
          </a:prstGeom>
          <a:blipFill rotWithShape="0">
            <a:blip r:embed="rId2"/>
            <a:stretch>
              <a:fillRect/>
            </a:stretch>
          </a:blipFill>
          <a:ln>
            <a:noFill/>
          </a:ln>
          <a:effectLst>
            <a:outerShdw blurRad="57150" dist="1908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3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3385763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en el icono para agregar una imagen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9365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nal_Endemic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>
            <a:extLst>
              <a:ext uri="{FF2B5EF4-FFF2-40B4-BE49-F238E27FC236}">
                <a16:creationId xmlns:a16="http://schemas.microsoft.com/office/drawing/2014/main" id="{38AEC1FB-CF40-4521-8CD7-5DE739E26037}"/>
              </a:ext>
            </a:extLst>
          </p:cNvPr>
          <p:cNvSpPr/>
          <p:nvPr/>
        </p:nvSpPr>
        <p:spPr>
          <a:xfrm>
            <a:off x="505920" y="1763520"/>
            <a:ext cx="10362240" cy="2103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>
              <a:lnSpc>
                <a:spcPct val="90000"/>
              </a:lnSpc>
            </a:pPr>
            <a:r>
              <a:rPr lang="es-CO" sz="4000" b="1" strike="noStrike" spc="-1">
                <a:solidFill>
                  <a:srgbClr val="000000"/>
                </a:solidFill>
                <a:latin typeface="Arial"/>
              </a:rPr>
              <a:t>SEGUIMIENTO INFECCIÓN RESPIRATORIA AGUDA RUTINARIO EN LA CIUDAD</a:t>
            </a:r>
            <a:endParaRPr lang="en-US" sz="4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24650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85809398-18DD-43A4-9CBD-99AA8F958BBD}"/>
              </a:ext>
            </a:extLst>
          </p:cNvPr>
          <p:cNvSpPr/>
          <p:nvPr/>
        </p:nvSpPr>
        <p:spPr>
          <a:xfrm>
            <a:off x="1" y="1"/>
            <a:ext cx="12315289" cy="7027524"/>
          </a:xfrm>
          <a:prstGeom prst="rect">
            <a:avLst/>
          </a:prstGeom>
          <a:solidFill>
            <a:srgbClr val="1457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FED8FD2-E4C5-4BCC-AC20-343DC382B60B}"/>
              </a:ext>
            </a:extLst>
          </p:cNvPr>
          <p:cNvSpPr/>
          <p:nvPr/>
        </p:nvSpPr>
        <p:spPr>
          <a:xfrm>
            <a:off x="9685644" y="2174628"/>
            <a:ext cx="2629645" cy="4852896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F2B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9051E3F-D9F4-4A97-94EB-1E0E42C5F362}"/>
              </a:ext>
            </a:extLst>
          </p:cNvPr>
          <p:cNvSpPr/>
          <p:nvPr/>
        </p:nvSpPr>
        <p:spPr>
          <a:xfrm>
            <a:off x="4008926" y="2685037"/>
            <a:ext cx="3963777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s-ES" sz="9600" b="1">
                <a:ln w="0"/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Gracias</a:t>
            </a:r>
            <a:endParaRPr lang="es-ES" sz="9600" b="1" cap="none" spc="0">
              <a:ln w="0"/>
              <a:solidFill>
                <a:srgbClr val="FFFF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B9F7726-3A61-489C-A669-A7BFFB05C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227" y="4533743"/>
            <a:ext cx="2646799" cy="58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311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3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2434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34332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0184957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8420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nal_Endemic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>
            <a:extLst>
              <a:ext uri="{FF2B5EF4-FFF2-40B4-BE49-F238E27FC236}">
                <a16:creationId xmlns:a16="http://schemas.microsoft.com/office/drawing/2014/main" id="{38AEC1FB-CF40-4521-8CD7-5DE739E26037}"/>
              </a:ext>
            </a:extLst>
          </p:cNvPr>
          <p:cNvSpPr/>
          <p:nvPr userDrawn="1"/>
        </p:nvSpPr>
        <p:spPr>
          <a:xfrm>
            <a:off x="505920" y="1763520"/>
            <a:ext cx="10362240" cy="2103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>
              <a:lnSpc>
                <a:spcPct val="90000"/>
              </a:lnSpc>
            </a:pPr>
            <a:r>
              <a:rPr lang="es-CO" sz="4000" b="1" strike="noStrike" spc="-1">
                <a:solidFill>
                  <a:srgbClr val="000000"/>
                </a:solidFill>
                <a:latin typeface="Arial"/>
              </a:rPr>
              <a:t>SEGUIMIENTO INFECCIÓN RESPIRATORIA AGUDA RUTINARIO EN LA CIUDAD</a:t>
            </a:r>
            <a:endParaRPr lang="en-US" sz="4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17790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308649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7/17/2025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16024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7/17/2025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92701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Dos obje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01913" y="163992"/>
            <a:ext cx="388096" cy="4652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7/17/2025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59158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4" y="1907527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4" y="3502152"/>
            <a:ext cx="7723531" cy="677355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6" y="5744659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87811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21"/>
            <a:ext cx="10515600" cy="510461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1" y="1825626"/>
            <a:ext cx="10515599" cy="381380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4224979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3" y="1865657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594" marR="0" lvl="0" indent="-228594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9"/>
            <a:ext cx="6623051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3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9"/>
            <a:ext cx="2160000" cy="49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295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0355064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70"/>
            <a:ext cx="10515600" cy="510461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19364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19364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74880951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09878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85809398-18DD-43A4-9CBD-99AA8F958BBD}"/>
              </a:ext>
            </a:extLst>
          </p:cNvPr>
          <p:cNvSpPr/>
          <p:nvPr userDrawn="1"/>
        </p:nvSpPr>
        <p:spPr>
          <a:xfrm>
            <a:off x="1" y="1"/>
            <a:ext cx="12315289" cy="7027524"/>
          </a:xfrm>
          <a:prstGeom prst="rect">
            <a:avLst/>
          </a:prstGeom>
          <a:solidFill>
            <a:srgbClr val="1457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FED8FD2-E4C5-4BCC-AC20-343DC382B60B}"/>
              </a:ext>
            </a:extLst>
          </p:cNvPr>
          <p:cNvSpPr/>
          <p:nvPr userDrawn="1"/>
        </p:nvSpPr>
        <p:spPr>
          <a:xfrm>
            <a:off x="9685644" y="2174628"/>
            <a:ext cx="2629645" cy="4852896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F2B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9051E3F-D9F4-4A97-94EB-1E0E42C5F362}"/>
              </a:ext>
            </a:extLst>
          </p:cNvPr>
          <p:cNvSpPr/>
          <p:nvPr userDrawn="1"/>
        </p:nvSpPr>
        <p:spPr>
          <a:xfrm>
            <a:off x="4008926" y="2685037"/>
            <a:ext cx="3963777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s-ES" sz="9600" b="1">
                <a:ln w="0"/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Gracias</a:t>
            </a:r>
            <a:endParaRPr lang="es-ES" sz="9600" b="1" cap="none" spc="0">
              <a:ln w="0"/>
              <a:solidFill>
                <a:srgbClr val="FFFF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B9F7726-3A61-489C-A669-A7BFFB05CC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0227" y="4533743"/>
            <a:ext cx="2646799" cy="58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6996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12954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667422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5" y="1"/>
            <a:ext cx="5848351" cy="6356351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 sz="135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90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20" y="785816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8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839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6" y="5744659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90"/>
            <a:ext cx="7476123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67579027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32586"/>
            <a:ext cx="3932237" cy="142481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48684110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1"/>
            <a:ext cx="10515600" cy="51046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8246003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571557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9190836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16701595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1567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3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3033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137337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1D8BD707-D9CF-40AE-B4C6-C98DA3205C09}" type="datetimeFigureOut">
              <a:rPr lang="en-US" sz="18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377">
                <a:defRPr/>
              </a:pPr>
              <a:t>7/17/2025</a:t>
            </a:fld>
            <a:endParaRPr lang="en-US" sz="18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es-CO" sz="18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B6F15528-21DE-4FAA-801E-634DDDAF4B2B}" type="slidenum">
              <a:rPr lang="es-CO" sz="18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377">
                <a:defRPr/>
              </a:pPr>
              <a:t>‹Nº›</a:t>
            </a:fld>
            <a:endParaRPr lang="es-CO" sz="18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7480541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8656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510474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2916758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995387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618664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4195291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CBEAA4-CC66-8861-F2A2-82702A4E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8B498C-040A-1508-7C6B-42C4D852C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89" y="268876"/>
            <a:ext cx="8113291" cy="660041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7C0F7E-DE58-3F16-B8DF-442693CCE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7004"/>
            <a:ext cx="9641115" cy="97562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9BB57472-2904-31AB-8ED9-2033B7B3BCF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30944" y="2162630"/>
            <a:ext cx="9641115" cy="406514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01286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783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586641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378495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268443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876457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851164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718812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81072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505275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715342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167592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2397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060808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3412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6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image" Target="../media/image6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10803944" y="4207740"/>
            <a:ext cx="1388056" cy="266351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3699" y="-27398"/>
            <a:ext cx="699500" cy="1991665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1319933" y="5875707"/>
            <a:ext cx="737035" cy="83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3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39C29DBC-51DC-9AB2-493D-EE78B8B8318B}"/>
              </a:ext>
            </a:extLst>
          </p:cNvPr>
          <p:cNvSpPr/>
          <p:nvPr userDrawn="1"/>
        </p:nvSpPr>
        <p:spPr>
          <a:xfrm>
            <a:off x="10803944" y="4207740"/>
            <a:ext cx="1388056" cy="266351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292ED80-A7DE-4777-DEED-3EE638C16792}"/>
              </a:ext>
            </a:extLst>
          </p:cNvPr>
          <p:cNvSpPr/>
          <p:nvPr userDrawn="1"/>
        </p:nvSpPr>
        <p:spPr>
          <a:xfrm rot="-10800000">
            <a:off x="-13699" y="-27398"/>
            <a:ext cx="699500" cy="1991665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4E4E34E-4205-BC94-73C7-461144205E40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1319933" y="5875707"/>
            <a:ext cx="737035" cy="83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7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20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/>
        </p:nvSpPr>
        <p:spPr>
          <a:xfrm>
            <a:off x="10803944" y="4207740"/>
            <a:ext cx="1388056" cy="266351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/>
        </p:nvSpPr>
        <p:spPr>
          <a:xfrm rot="-10800000">
            <a:off x="-13699" y="-27398"/>
            <a:ext cx="699500" cy="1991665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319933" y="5875707"/>
            <a:ext cx="737035" cy="83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368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1"/>
            <a:ext cx="10515600" cy="51046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8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42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89"/>
            <a:ext cx="10515600" cy="11562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07/17/2025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8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90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4A3E2D-A485-4C07-909A-148D5A8996D7}" type="datetimeFigureOut">
              <a:rPr lang="es-CO" smtClean="0"/>
              <a:t>17/07/2025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5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5.pn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8/10/relationships/comments" Target="../comments/modernComment_7FE4E2FF_607E90A8.xml"/><Relationship Id="rId1" Type="http://schemas.openxmlformats.org/officeDocument/2006/relationships/slideLayout" Target="../slideLayouts/slideLayout8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microsoft.com/office/2018/10/relationships/comments" Target="../comments/modernComment_7FE4E300_AC78F43C.xml"/><Relationship Id="rId1" Type="http://schemas.openxmlformats.org/officeDocument/2006/relationships/slideLayout" Target="../slideLayouts/slideLayout80.xml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microsoft.com/office/2018/10/relationships/comments" Target="../comments/modernComment_108_EEF51A36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microsoft.com/office/2018/10/relationships/comments" Target="../comments/modernComment_7FE4E2FD_7A4418B5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383" y="2009127"/>
            <a:ext cx="9585943" cy="3435013"/>
          </a:xfrm>
        </p:spPr>
        <p:txBody>
          <a:bodyPr/>
          <a:lstStyle/>
          <a:p>
            <a:r>
              <a:rPr lang="es-MX" sz="3733" dirty="0"/>
              <a:t>Comportamiento epidemiológico de la Mortalidad Perinatal y Neonatal Tardía</a:t>
            </a:r>
            <a:br>
              <a:rPr lang="es-MX" sz="2667" dirty="0"/>
            </a:br>
            <a:br>
              <a:rPr lang="es-MX" sz="2667" dirty="0"/>
            </a:br>
            <a:br>
              <a:rPr lang="es-MX" sz="2667" dirty="0"/>
            </a:br>
            <a:br>
              <a:rPr lang="es-MX" sz="2667" dirty="0"/>
            </a:br>
            <a:r>
              <a:rPr lang="es-MX" sz="2667" dirty="0"/>
              <a:t>Adriana Guaca</a:t>
            </a:r>
            <a:br>
              <a:rPr lang="es-MX" sz="2667" dirty="0"/>
            </a:br>
            <a:r>
              <a:rPr lang="es-MX" sz="2667" dirty="0"/>
              <a:t>Profesional especializado</a:t>
            </a:r>
            <a:br>
              <a:rPr lang="es-MX" sz="2667" dirty="0"/>
            </a:br>
            <a:r>
              <a:rPr lang="es-MX" sz="2667" dirty="0"/>
              <a:t>Subdirección de vigilancia en Salud Pública</a:t>
            </a:r>
            <a:endParaRPr lang="en-CO" sz="2667" dirty="0"/>
          </a:p>
        </p:txBody>
      </p:sp>
    </p:spTree>
    <p:extLst>
      <p:ext uri="{BB962C8B-B14F-4D97-AF65-F5344CB8AC3E}">
        <p14:creationId xmlns:p14="http://schemas.microsoft.com/office/powerpoint/2010/main" val="4277388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1460385" y="2661169"/>
            <a:ext cx="9522993" cy="129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defTabSz="914377"/>
            <a:r>
              <a:rPr lang="es-MX" sz="7200" b="1">
                <a:solidFill>
                  <a:prstClr val="white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  <a:sym typeface="Oswald"/>
              </a:rPr>
              <a:t>Gracias</a:t>
            </a:r>
            <a:endParaRPr lang="es-CO" sz="7200" b="1">
              <a:solidFill>
                <a:prstClr val="white"/>
              </a:solidFill>
              <a:latin typeface="Arial" panose="020B0604020202020204" pitchFamily="34" charset="0"/>
              <a:ea typeface="+mn-lt"/>
              <a:cs typeface="Arial" panose="020B0604020202020204" pitchFamily="34" charset="0"/>
              <a:sym typeface="Oswald"/>
            </a:endParaRPr>
          </a:p>
        </p:txBody>
      </p:sp>
      <p:pic>
        <p:nvPicPr>
          <p:cNvPr id="8" name="Imagen 3">
            <a:extLst>
              <a:ext uri="{FF2B5EF4-FFF2-40B4-BE49-F238E27FC236}">
                <a16:creationId xmlns:a16="http://schemas.microsoft.com/office/drawing/2014/main" id="{CE90F32E-7E5F-4547-C02B-D3052B8C4E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1999" y="5536731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604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104">
          <a:extLst>
            <a:ext uri="{FF2B5EF4-FFF2-40B4-BE49-F238E27FC236}">
              <a16:creationId xmlns:a16="http://schemas.microsoft.com/office/drawing/2014/main" id="{9DE0D76D-E825-D02A-F2B0-C33582CE2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9B8A7D-B0ED-908C-002A-C204DB22A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2"/>
            <a:ext cx="10515600" cy="979617"/>
          </a:xfrm>
        </p:spPr>
        <p:txBody>
          <a:bodyPr>
            <a:normAutofit fontScale="90000"/>
          </a:bodyPr>
          <a:lstStyle/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Esta estrategia se basa en el marco de MAS Bienestar y hace parte de las metas de Plan de Desarrollo “Bogotá Camina Segura”</a:t>
            </a:r>
            <a:b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919" y="1514009"/>
            <a:ext cx="5148485" cy="499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802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4F39BC-4B54-3A17-9FAF-C3A08623F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97923" y="2026470"/>
            <a:ext cx="1668463" cy="2486065"/>
          </a:xfrm>
        </p:spPr>
        <p:txBody>
          <a:bodyPr/>
          <a:lstStyle/>
          <a:p>
            <a:r>
              <a:rPr lang="es-MX" dirty="0">
                <a:solidFill>
                  <a:schemeClr val="bg1"/>
                </a:solidFill>
              </a:rPr>
              <a:t>1</a:t>
            </a:r>
            <a:endParaRPr lang="en-CO" dirty="0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70733B-92C3-3345-4B86-99F03BA6E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Mortalidad Perinatal y neonatal tardía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4152740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2616566" y="6447692"/>
            <a:ext cx="6958867" cy="41549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2019 - 2023:  Base de datos SDS y aplicativo Web RUAF_ND, Sistema de Estadísticas Vitales  SDS datos PRELIMINARES (corte 10-01-2024-ajustada 26-02-2024).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2024 : Aplicativo RUAF-ND.Sistema de Estadísticas Vitales SDS -EEVV-PRELIMINARES ajustado 13-01-2025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09-07-2025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533518" y="20557"/>
            <a:ext cx="11658482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134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en Bogotá D.C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A70EBF3-2771-77C4-1CA1-A92768BE8CBB}"/>
              </a:ext>
            </a:extLst>
          </p:cNvPr>
          <p:cNvSpPr txBox="1"/>
          <p:nvPr/>
        </p:nvSpPr>
        <p:spPr>
          <a:xfrm>
            <a:off x="1805864" y="410308"/>
            <a:ext cx="3313339" cy="246231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1" i="0" u="none" strike="noStrike" kern="1200" cap="none" spc="0" normalizeH="0" baseline="0" noProof="0" dirty="0">
                <a:ln>
                  <a:noFill/>
                </a:ln>
                <a:solidFill>
                  <a:srgbClr val="0F9ED5">
                    <a:lumMod val="75000"/>
                  </a:srgbClr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Casos – tasas, 2019 – 2024*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C351774-1B73-DB22-8B85-CBDAF4C667F2}"/>
              </a:ext>
            </a:extLst>
          </p:cNvPr>
          <p:cNvSpPr txBox="1"/>
          <p:nvPr/>
        </p:nvSpPr>
        <p:spPr>
          <a:xfrm>
            <a:off x="1727355" y="3582105"/>
            <a:ext cx="3313339" cy="246231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1" i="0" u="none" strike="noStrike" kern="1200" cap="none" spc="0" normalizeH="0" baseline="0" noProof="0" dirty="0">
                <a:ln>
                  <a:noFill/>
                </a:ln>
                <a:solidFill>
                  <a:srgbClr val="0F9E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- tasas enero - junio 2019 – 2025*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 flipH="1">
            <a:off x="7064760" y="1818313"/>
            <a:ext cx="4566034" cy="246231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1" i="0" u="none" strike="noStrike" kern="1200" cap="none" spc="0" normalizeH="0" baseline="0" noProof="0" dirty="0">
                <a:ln>
                  <a:noFill/>
                </a:ln>
                <a:solidFill>
                  <a:srgbClr val="0F9E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Porcentaje de muertes fetales enero – junio 2019 – 2025*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E53CF1F-CD0B-63C7-930E-6EF33F08F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852" y="656540"/>
            <a:ext cx="5343148" cy="292580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F463718-367C-79A9-4F94-8D5882975D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852" y="3828337"/>
            <a:ext cx="5343148" cy="2657732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8379E4D-D0EF-AC75-4276-2850055CD3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323" y="2206868"/>
            <a:ext cx="5080908" cy="324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90730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3048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3048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1036796" y="162709"/>
            <a:ext cx="10591653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134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Tasas de mortalidad neonatal temprana y tardía en Bogotá D.C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6C3423F4-435A-446E-B884-AD53F6324FC3}"/>
              </a:ext>
            </a:extLst>
          </p:cNvPr>
          <p:cNvSpPr/>
          <p:nvPr/>
        </p:nvSpPr>
        <p:spPr>
          <a:xfrm>
            <a:off x="2616566" y="6447692"/>
            <a:ext cx="6958867" cy="41549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2019 - 2023:  Base de datos SDS y aplicativo Web RUAF_ND, Sistema de Estadísticas Vitales  SDS datos PRELIMINARES (corte 10-01-2024-ajustada 26-02-2024).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2024 : Aplicativo RUAF-ND.Sistema de Estadísticas Vitales SDS -EEVV-PRELIMINARES ajustado 13-01-2025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09-07-2025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E8B3DBC-C8DD-64D4-9E3E-FF4D9681B9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554" y="4579950"/>
            <a:ext cx="5859780" cy="178451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9B4655E-71E8-D028-10A5-1A5B7C435A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0556" y="4727159"/>
            <a:ext cx="5105801" cy="138684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1FC31D4-AEA7-F0D1-3C1A-EC4C7B81B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2649" y="562323"/>
            <a:ext cx="6799946" cy="386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0799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294B233-42E6-3613-DF14-729A0C655525}"/>
              </a:ext>
            </a:extLst>
          </p:cNvPr>
          <p:cNvSpPr txBox="1"/>
          <p:nvPr/>
        </p:nvSpPr>
        <p:spPr>
          <a:xfrm>
            <a:off x="1409011" y="105094"/>
            <a:ext cx="910658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1800" b="1" dirty="0">
                <a:solidFill>
                  <a:srgbClr val="0070C0"/>
                </a:solidFill>
              </a:rPr>
              <a:t>Causas agrupadas de muerte fetal Bogotá D.C, periodo enero - junio 2025 preliminar</a:t>
            </a:r>
            <a:endParaRPr lang="es-MX" sz="1800" b="1" dirty="0">
              <a:solidFill>
                <a:srgbClr val="000000"/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8D4D974-7AB1-49F1-BA31-B1E8E5E1430A}"/>
              </a:ext>
            </a:extLst>
          </p:cNvPr>
          <p:cNvSpPr txBox="1"/>
          <p:nvPr/>
        </p:nvSpPr>
        <p:spPr>
          <a:xfrm>
            <a:off x="2962072" y="6642556"/>
            <a:ext cx="64494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800" dirty="0"/>
              <a:t>Fuente 2025 : Aplicativo RUAF-ND.Sistema de Estadísticas Vitales SDS -EEVV-PRELIMINARES ajustado 09-07-2025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FD6336B-6E2C-ECB2-1D85-1CF7D21A9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220" y="588116"/>
            <a:ext cx="8852170" cy="177254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53A2654-0451-FD03-61EA-EAA598E31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2781" y="4975677"/>
            <a:ext cx="7086436" cy="166687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3B38EC9-7354-2B3C-AD75-722ABF1E53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9021" y="2487067"/>
            <a:ext cx="8073957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820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182540E-E71E-0D37-FDA1-5CCAE4327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442" y="476336"/>
            <a:ext cx="8706255" cy="204312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8E996E4-E948-977B-6B28-B83396B7051D}"/>
              </a:ext>
            </a:extLst>
          </p:cNvPr>
          <p:cNvSpPr txBox="1"/>
          <p:nvPr/>
        </p:nvSpPr>
        <p:spPr>
          <a:xfrm>
            <a:off x="920886" y="107004"/>
            <a:ext cx="11083046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1800" b="1" dirty="0">
                <a:solidFill>
                  <a:srgbClr val="0070C0"/>
                </a:solidFill>
              </a:rPr>
              <a:t>Causas agrupadas de muerte neonatal temprana en Bogotá D.C, periodo enero – junio 2025 preliminar</a:t>
            </a:r>
            <a:endParaRPr lang="es-MX" sz="1800" b="1" dirty="0">
              <a:solidFill>
                <a:srgbClr val="000000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5D9B48B-EE46-571B-23EA-B38084069AB4}"/>
              </a:ext>
            </a:extLst>
          </p:cNvPr>
          <p:cNvSpPr txBox="1"/>
          <p:nvPr/>
        </p:nvSpPr>
        <p:spPr>
          <a:xfrm>
            <a:off x="2962072" y="6642556"/>
            <a:ext cx="64494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800" dirty="0"/>
              <a:t>Fuente 2025 : Aplicativo RUAF-ND.Sistema de Estadísticas Vitales SDS -EEVV-PRELIMINARES ajustado 09-07-2025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EE3C419-D353-9ABB-48B6-1EFD1BBC1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692" y="3232663"/>
            <a:ext cx="5318760" cy="202692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0121493-1AB8-5FC4-9A83-133F10B8F4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6791" y="3560323"/>
            <a:ext cx="4907280" cy="11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2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BB131A6D-55CA-3744-4376-D8A74054DE3E}"/>
              </a:ext>
            </a:extLst>
          </p:cNvPr>
          <p:cNvSpPr txBox="1"/>
          <p:nvPr/>
        </p:nvSpPr>
        <p:spPr>
          <a:xfrm>
            <a:off x="525294" y="75333"/>
            <a:ext cx="1107980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2000" b="1" dirty="0">
                <a:solidFill>
                  <a:srgbClr val="0070C0"/>
                </a:solidFill>
              </a:rPr>
              <a:t>Causas básicas de muerte neonatal tardía en Bogotá D.C, periodo enero - junio 2025 preliminar</a:t>
            </a:r>
            <a:endParaRPr lang="es-MX" sz="2000" b="1" dirty="0">
              <a:solidFill>
                <a:srgbClr val="000000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3F9749E-20D8-747C-456E-14A6B0201307}"/>
              </a:ext>
            </a:extLst>
          </p:cNvPr>
          <p:cNvSpPr txBox="1"/>
          <p:nvPr/>
        </p:nvSpPr>
        <p:spPr>
          <a:xfrm>
            <a:off x="3318006" y="6539964"/>
            <a:ext cx="5315251" cy="318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CO" sz="1100" baseline="300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CO" sz="1100" baseline="30000" dirty="0">
                <a:ea typeface="Calibri"/>
                <a:cs typeface="Calibri"/>
              </a:rPr>
              <a:t>Fuente 2025 : Aplicativo RUAF-ND.Sistema de Estadísticas Vitales SDS -EEVV-PRELIMINARES ajustado 09-05-2025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7E6A49C-440B-7439-89DE-CAD1DE8E3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872" y="475443"/>
            <a:ext cx="8822988" cy="201800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820B07E-76C1-42DC-B7E9-E98B0B800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9813" y="2666516"/>
            <a:ext cx="6785934" cy="219332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FB7B9E0-FF08-2D58-2078-9806F8124A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9813" y="5119373"/>
            <a:ext cx="6785934" cy="126318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72875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1188353" y="515087"/>
            <a:ext cx="3608832" cy="430897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por localidad de residencia en Bogotá D.C, corte junio 2025 preliminar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1D430AA-E54B-417C-1EE3-57DC85F4C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353" y="1177736"/>
            <a:ext cx="3939301" cy="552696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C5A130C-73B5-704B-51B0-2D06891B08F0}"/>
              </a:ext>
            </a:extLst>
          </p:cNvPr>
          <p:cNvSpPr txBox="1"/>
          <p:nvPr/>
        </p:nvSpPr>
        <p:spPr>
          <a:xfrm>
            <a:off x="3399817" y="6537462"/>
            <a:ext cx="64494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800" dirty="0"/>
              <a:t>Fuente 2025 : Aplicativo RUAF-ND.Sistema de Estadísticas Vitales SDS -EEVV-PRELIMINARES ajustado 09-07-2025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11293CE-0623-A58A-6F46-D1904C96390D}"/>
              </a:ext>
            </a:extLst>
          </p:cNvPr>
          <p:cNvSpPr txBox="1"/>
          <p:nvPr/>
        </p:nvSpPr>
        <p:spPr>
          <a:xfrm>
            <a:off x="6906199" y="515087"/>
            <a:ext cx="3608832" cy="430897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por EAPB en Bogotá D.C, corte junio 2025 preliminar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5B66E18-0ABF-465C-EFBB-07EC0632A2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7315" y="1683178"/>
            <a:ext cx="6386599" cy="382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4043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492552" y="732116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1360482" y="121100"/>
            <a:ext cx="10384548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2134" b="1" dirty="0">
                <a:solidFill>
                  <a:schemeClr val="tx2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Caracterización de la mortalidad perinatal, en Bogotá D.C, corte junio 2025 preliminar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34CC88A-6AFB-6010-799E-95FF7FF26C6A}"/>
              </a:ext>
            </a:extLst>
          </p:cNvPr>
          <p:cNvSpPr txBox="1"/>
          <p:nvPr/>
        </p:nvSpPr>
        <p:spPr>
          <a:xfrm>
            <a:off x="784438" y="3776387"/>
            <a:ext cx="32596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Tasa por grupo de edad materna</a:t>
            </a:r>
            <a:endParaRPr lang="es-CO" sz="12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A1FC957-2E1C-35FD-3F10-7152DF0BF70F}"/>
              </a:ext>
            </a:extLst>
          </p:cNvPr>
          <p:cNvSpPr txBox="1"/>
          <p:nvPr/>
        </p:nvSpPr>
        <p:spPr>
          <a:xfrm>
            <a:off x="-97582" y="578227"/>
            <a:ext cx="5023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Tasa por régimen de afiliación</a:t>
            </a:r>
            <a:endParaRPr lang="es-CO" sz="14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4BF86F2-06CE-8151-C0D6-B7AEF2AAFA3E}"/>
              </a:ext>
            </a:extLst>
          </p:cNvPr>
          <p:cNvSpPr txBox="1"/>
          <p:nvPr/>
        </p:nvSpPr>
        <p:spPr>
          <a:xfrm>
            <a:off x="6126765" y="664978"/>
            <a:ext cx="4254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Nivel educativo materno</a:t>
            </a:r>
            <a:endParaRPr lang="es-CO" sz="12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877740D-21E9-9EBE-B336-CD60F8BB44FE}"/>
              </a:ext>
            </a:extLst>
          </p:cNvPr>
          <p:cNvSpPr txBox="1"/>
          <p:nvPr/>
        </p:nvSpPr>
        <p:spPr>
          <a:xfrm>
            <a:off x="9538543" y="4079944"/>
            <a:ext cx="214675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/>
              </a:rPr>
              <a:t>Pertenencia étnica</a:t>
            </a:r>
            <a:endParaRPr lang="es-CO" sz="12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184FC9B-71F9-3914-A922-2ABA2AE8D770}"/>
              </a:ext>
            </a:extLst>
          </p:cNvPr>
          <p:cNvSpPr txBox="1"/>
          <p:nvPr/>
        </p:nvSpPr>
        <p:spPr>
          <a:xfrm>
            <a:off x="3328037" y="6642556"/>
            <a:ext cx="64494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800" dirty="0"/>
              <a:t>Fuente 2025 : Aplicativo RUAF-ND.Sistema de Estadísticas Vitales SDS -EEVV-PRELIMINARES ajustado 09-07-2025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DCDC0EA-A617-EE5E-0DC6-6FA4FD64F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913109"/>
            <a:ext cx="4536642" cy="283617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0982D8C4-46B8-90A0-34C9-FFB47BAAD4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192" y="4180361"/>
            <a:ext cx="4254158" cy="235710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A9D6B22E-7530-B9F9-798F-2A517E170F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6748" y="941977"/>
            <a:ext cx="3214191" cy="3248024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07A9248C-26E9-D0B1-FE9D-7F7E713FBF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8750" y="4573365"/>
            <a:ext cx="3924300" cy="1902249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363F0563-9639-DC27-3181-DD028940DCC0}"/>
              </a:ext>
            </a:extLst>
          </p:cNvPr>
          <p:cNvSpPr txBox="1"/>
          <p:nvPr/>
        </p:nvSpPr>
        <p:spPr>
          <a:xfrm>
            <a:off x="6390734" y="4422414"/>
            <a:ext cx="214675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/>
              </a:rPr>
              <a:t>Nacionalidad</a:t>
            </a:r>
            <a:endParaRPr lang="es-CO" sz="12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CCAB266A-1505-0947-8BE2-A3C30F1BB9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48775" y="4432876"/>
            <a:ext cx="2867025" cy="128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8312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template_sec_salu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a1" id="{9D28776F-FBD2-4182-9E6B-397E95EB1FD0}" vid="{5B9CEE74-8DB3-4F8E-AD24-105C26A28D3D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template_sec_salu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0ED4FF113E4C64399229CB8D31EA85D" ma:contentTypeVersion="12" ma:contentTypeDescription="Crear nuevo documento." ma:contentTypeScope="" ma:versionID="4e990190f099568cab74d298029bd830">
  <xsd:schema xmlns:xsd="http://www.w3.org/2001/XMLSchema" xmlns:xs="http://www.w3.org/2001/XMLSchema" xmlns:p="http://schemas.microsoft.com/office/2006/metadata/properties" xmlns:ns3="4ebd6461-e7e4-4abe-b2d4-210813cdbd0a" targetNamespace="http://schemas.microsoft.com/office/2006/metadata/properties" ma:root="true" ma:fieldsID="f354db1f47b2be885af98d364c711a32" ns3:_="">
    <xsd:import namespace="4ebd6461-e7e4-4abe-b2d4-210813cdbd0a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d6461-e7e4-4abe-b2d4-210813cdbd0a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ebd6461-e7e4-4abe-b2d4-210813cdbd0a" xsi:nil="true"/>
  </documentManagement>
</p:properties>
</file>

<file path=customXml/itemProps1.xml><?xml version="1.0" encoding="utf-8"?>
<ds:datastoreItem xmlns:ds="http://schemas.openxmlformats.org/officeDocument/2006/customXml" ds:itemID="{0DF1ACE1-239A-42AC-95FA-A1EC74846EE0}">
  <ds:schemaRefs>
    <ds:schemaRef ds:uri="4ebd6461-e7e4-4abe-b2d4-210813cdbd0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AA6BC6D-6597-45D4-BD69-CE9ABE5FF8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E35BB3-B3B5-4001-8B8C-19D58B311DB2}">
  <ds:schemaRefs>
    <ds:schemaRef ds:uri="4ebd6461-e7e4-4abe-b2d4-210813cdbd0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1881</TotalTime>
  <Words>478</Words>
  <Application>Microsoft Office PowerPoint</Application>
  <PresentationFormat>Panorámica</PresentationFormat>
  <Paragraphs>41</Paragraphs>
  <Slides>11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7</vt:i4>
      </vt:variant>
      <vt:variant>
        <vt:lpstr>Títulos de diapositiva</vt:lpstr>
      </vt:variant>
      <vt:variant>
        <vt:i4>11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Comic Sans MS</vt:lpstr>
      <vt:lpstr>Times New Roman</vt:lpstr>
      <vt:lpstr>Verdana</vt:lpstr>
      <vt:lpstr>template_sec_salud</vt:lpstr>
      <vt:lpstr>Tema1</vt:lpstr>
      <vt:lpstr>2_Office Theme</vt:lpstr>
      <vt:lpstr>1_template_sec_salud</vt:lpstr>
      <vt:lpstr>Tema de Office</vt:lpstr>
      <vt:lpstr>1_Office Theme</vt:lpstr>
      <vt:lpstr>3_Office Theme</vt:lpstr>
      <vt:lpstr>Comportamiento epidemiológico de la Mortalidad Perinatal y Neonatal Tardía    Adriana Guaca Profesional especializado Subdirección de vigilancia en Salud Pública</vt:lpstr>
      <vt:lpstr>Mortalidad Perinatal y neonatal tardía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 estrategia se basa en el marco de MAS Bienestar y hace parte de las metas de Plan de Desarrollo “Bogotá Camina Segura”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Adriana Maritza, Guaca Ruiz</cp:lastModifiedBy>
  <cp:revision>200</cp:revision>
  <dcterms:created xsi:type="dcterms:W3CDTF">2024-04-17T14:48:17Z</dcterms:created>
  <dcterms:modified xsi:type="dcterms:W3CDTF">2025-07-18T00:09:55Z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0x010100A0ED4FF113E4C64399229CB8D31EA85D</vt:lpwstr>
  </property>
</Properties>
</file>