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94" r:id="rId3"/>
    <p:sldId id="287" r:id="rId4"/>
    <p:sldId id="289" r:id="rId5"/>
    <p:sldId id="295" r:id="rId6"/>
    <p:sldId id="290" r:id="rId7"/>
    <p:sldId id="296" r:id="rId8"/>
    <p:sldId id="281" r:id="rId9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7" roundtripDataSignature="AMtx7mjAN/eNp+PKqIzQCCAFi10GXNWsS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01C6CE7-8AA7-4205-8A4A-B4947DD7888C}">
  <a:tblStyle styleId="{E01C6CE7-8AA7-4205-8A4A-B4947DD7888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4DF091E-C400-4964-A0B1-CDFAB4C4CF80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2BF908B-D3DC-4106-A2AF-239F96C696CF}" styleName="Table_2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10A1B5D5-9B99-4C35-A422-299274C87663}" styleName="Estilo medio 1 - Énfasis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2C8C85-51F0-491E-9774-3900AFEF0FD7}" styleName="Estilo claro 2 - Acento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78"/>
    <p:restoredTop sz="94692"/>
  </p:normalViewPr>
  <p:slideViewPr>
    <p:cSldViewPr snapToGrid="0">
      <p:cViewPr varScale="1">
        <p:scale>
          <a:sx n="81" d="100"/>
          <a:sy n="81" d="100"/>
        </p:scale>
        <p:origin x="-192" y="9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37" Type="http://customschemas.google.com/relationships/presentationmetadata" Target="metadata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 sz="12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1227689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7" name="Google Shape;8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972003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>
          <a:extLst>
            <a:ext uri="{FF2B5EF4-FFF2-40B4-BE49-F238E27FC236}">
              <a16:creationId xmlns:a16="http://schemas.microsoft.com/office/drawing/2014/main" id="{EEB59D15-7E82-104F-5B2A-542D8F30F2C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380720f1a_0_163:notes">
            <a:extLst>
              <a:ext uri="{FF2B5EF4-FFF2-40B4-BE49-F238E27FC236}">
                <a16:creationId xmlns:a16="http://schemas.microsoft.com/office/drawing/2014/main" id="{B30D2BFA-AA35-A3FE-7F07-443C8B33BA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16" name="Google Shape;216;g36380720f1a_0_163:notes">
            <a:extLst>
              <a:ext uri="{FF2B5EF4-FFF2-40B4-BE49-F238E27FC236}">
                <a16:creationId xmlns:a16="http://schemas.microsoft.com/office/drawing/2014/main" id="{DA30C851-92EC-662A-9DC5-D2DBA0944E6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112840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>
          <a:extLst>
            <a:ext uri="{FF2B5EF4-FFF2-40B4-BE49-F238E27FC236}">
              <a16:creationId xmlns:a16="http://schemas.microsoft.com/office/drawing/2014/main" id="{EFC0260E-6E47-0E51-BB79-EE9FA82CC4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380720f1a_0_163:notes">
            <a:extLst>
              <a:ext uri="{FF2B5EF4-FFF2-40B4-BE49-F238E27FC236}">
                <a16:creationId xmlns:a16="http://schemas.microsoft.com/office/drawing/2014/main" id="{4D6AA1D1-8E03-FBAD-426E-D9259E5BA7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6380720f1a_0_163:notes">
            <a:extLst>
              <a:ext uri="{FF2B5EF4-FFF2-40B4-BE49-F238E27FC236}">
                <a16:creationId xmlns:a16="http://schemas.microsoft.com/office/drawing/2014/main" id="{28474D88-6444-E756-7543-6C68A59F52D8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1504572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>
          <a:extLst>
            <a:ext uri="{FF2B5EF4-FFF2-40B4-BE49-F238E27FC236}">
              <a16:creationId xmlns:a16="http://schemas.microsoft.com/office/drawing/2014/main" id="{2A5E9500-B97C-877E-E748-709BB6B4FE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380720f1a_0_163:notes">
            <a:extLst>
              <a:ext uri="{FF2B5EF4-FFF2-40B4-BE49-F238E27FC236}">
                <a16:creationId xmlns:a16="http://schemas.microsoft.com/office/drawing/2014/main" id="{16E6BE48-AEDA-463A-B25C-D3B2F2E2B6B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6380720f1a_0_163:notes">
            <a:extLst>
              <a:ext uri="{FF2B5EF4-FFF2-40B4-BE49-F238E27FC236}">
                <a16:creationId xmlns:a16="http://schemas.microsoft.com/office/drawing/2014/main" id="{A229E8CF-8135-799C-B6BF-261E527835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222334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>
          <a:extLst>
            <a:ext uri="{FF2B5EF4-FFF2-40B4-BE49-F238E27FC236}">
              <a16:creationId xmlns:a16="http://schemas.microsoft.com/office/drawing/2014/main" id="{F1A61068-C89D-8526-B6B7-172DB3A63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380720f1a_0_163:notes">
            <a:extLst>
              <a:ext uri="{FF2B5EF4-FFF2-40B4-BE49-F238E27FC236}">
                <a16:creationId xmlns:a16="http://schemas.microsoft.com/office/drawing/2014/main" id="{26C8F656-9365-2EBE-B399-35C3D8A3BD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6380720f1a_0_163:notes">
            <a:extLst>
              <a:ext uri="{FF2B5EF4-FFF2-40B4-BE49-F238E27FC236}">
                <a16:creationId xmlns:a16="http://schemas.microsoft.com/office/drawing/2014/main" id="{3935ABF8-D0BA-5117-F081-0BCF50A6993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55775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>
          <a:extLst>
            <a:ext uri="{FF2B5EF4-FFF2-40B4-BE49-F238E27FC236}">
              <a16:creationId xmlns:a16="http://schemas.microsoft.com/office/drawing/2014/main" id="{FEDE8C4C-4628-6976-8D88-4F123E2AE7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380720f1a_0_163:notes">
            <a:extLst>
              <a:ext uri="{FF2B5EF4-FFF2-40B4-BE49-F238E27FC236}">
                <a16:creationId xmlns:a16="http://schemas.microsoft.com/office/drawing/2014/main" id="{017F3015-CD2A-3EC1-7731-6293371AA6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6380720f1a_0_163:notes">
            <a:extLst>
              <a:ext uri="{FF2B5EF4-FFF2-40B4-BE49-F238E27FC236}">
                <a16:creationId xmlns:a16="http://schemas.microsoft.com/office/drawing/2014/main" id="{950ED9D0-D14E-6126-547A-00D43E5C16A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49939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4">
          <a:extLst>
            <a:ext uri="{FF2B5EF4-FFF2-40B4-BE49-F238E27FC236}">
              <a16:creationId xmlns:a16="http://schemas.microsoft.com/office/drawing/2014/main" id="{41A5F471-EA9A-4AAF-E38B-EA801A73FE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6380720f1a_0_163:notes">
            <a:extLst>
              <a:ext uri="{FF2B5EF4-FFF2-40B4-BE49-F238E27FC236}">
                <a16:creationId xmlns:a16="http://schemas.microsoft.com/office/drawing/2014/main" id="{AA5E1485-E852-9A2A-74FF-ABBE3CEA58E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Google Shape;216;g36380720f1a_0_163:notes">
            <a:extLst>
              <a:ext uri="{FF2B5EF4-FFF2-40B4-BE49-F238E27FC236}">
                <a16:creationId xmlns:a16="http://schemas.microsoft.com/office/drawing/2014/main" id="{58F00D4E-16EE-70D0-8793-694B081BDF7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673023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Google Shape;424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5" name="Google Shape;42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193334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type="title">
  <p:cSld name="TITLE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10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0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texto vertical" type="vertTx">
  <p:cSld name="VERTICAL_TEXT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vertical y texto" type="vertTitleAndTx">
  <p:cSld name="VERTICAL_TITLE_AND_VERTICAL_TEXT"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20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1" name="Google Shape;81;p20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2" name="Google Shape;82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y objetos" type="obj">
  <p:cSld name="OBJECT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5" name="Google Shape;25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cabezado de sección" type="secHead">
  <p:cSld name="SECTION_HEADER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2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1" name="Google Shape;3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os objetos" type="twoObj">
  <p:cSld name="TWO_OBJECTS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3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" name="Google Shape;3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ción" type="twoTxTwoObj">
  <p:cSld name="TWO_OBJECTS_WITH_TEXT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4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4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4" name="Google Shape;44;p14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5" name="Google Shape;45;p14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6" name="Google Shape;46;p14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7" name="Google Shape;47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el título" type="titleOnly">
  <p:cSld name="TITLE_ONLY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En blanco" type="blank">
  <p:cSld name="BLANK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ido con título" type="objTx">
  <p:cSld name="OBJECT_WITH_CAPTION_TEXT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7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1" name="Google Shape;61;p17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2" name="Google Shape;62;p17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3" name="Google Shape;63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5" name="Google Shape;65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n con título" type="picTx">
  <p:cSld name="PICTURE_WITH_CAPTION_TEXT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8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8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8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9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2" name="Google Shape;12;p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5" name="Google Shape;15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s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1"/>
          <p:cNvPicPr preferRelativeResize="0"/>
          <p:nvPr/>
        </p:nvPicPr>
        <p:blipFill rotWithShape="1">
          <a:blip r:embed="rId3">
            <a:alphaModFix/>
          </a:blip>
          <a:srcRect b="47626"/>
          <a:stretch/>
        </p:blipFill>
        <p:spPr>
          <a:xfrm>
            <a:off x="-61720" y="3264529"/>
            <a:ext cx="12253719" cy="3609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3259840">
            <a:off x="8553479" y="-1636646"/>
            <a:ext cx="323455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"/>
          <p:cNvSpPr txBox="1">
            <a:spLocks noGrp="1"/>
          </p:cNvSpPr>
          <p:nvPr>
            <p:ph type="ctrTitle"/>
          </p:nvPr>
        </p:nvSpPr>
        <p:spPr>
          <a:xfrm>
            <a:off x="1326960" y="948440"/>
            <a:ext cx="10230091" cy="2021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b="1" dirty="0">
                <a:solidFill>
                  <a:srgbClr val="577515"/>
                </a:solidFill>
              </a:rPr>
              <a:t>RED MODA CIRCULAR</a:t>
            </a:r>
            <a:br>
              <a:rPr lang="es-CO" b="1" dirty="0">
                <a:solidFill>
                  <a:srgbClr val="577515"/>
                </a:solidFill>
              </a:rPr>
            </a:br>
            <a:r>
              <a:rPr lang="es-CO" sz="4400" b="1" dirty="0">
                <a:solidFill>
                  <a:srgbClr val="577515"/>
                </a:solidFill>
              </a:rPr>
              <a:t>PROGRAMA RENOVAMODA</a:t>
            </a:r>
            <a:endParaRPr sz="4400" b="1" i="1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92" name="Google Shape;92;p1"/>
          <p:cNvGrpSpPr/>
          <p:nvPr/>
        </p:nvGrpSpPr>
        <p:grpSpPr>
          <a:xfrm>
            <a:off x="9649326" y="6034117"/>
            <a:ext cx="2542088" cy="747626"/>
            <a:chOff x="15625646" y="6978974"/>
            <a:chExt cx="2666100" cy="686700"/>
          </a:xfrm>
        </p:grpSpPr>
        <p:sp>
          <p:nvSpPr>
            <p:cNvPr id="93" name="Google Shape;93;p1"/>
            <p:cNvSpPr/>
            <p:nvPr/>
          </p:nvSpPr>
          <p:spPr>
            <a:xfrm>
              <a:off x="15625646" y="6978974"/>
              <a:ext cx="2666100" cy="686700"/>
            </a:xfrm>
            <a:prstGeom prst="roundRect">
              <a:avLst>
                <a:gd name="adj" fmla="val 50000"/>
              </a:avLst>
            </a:pr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94" name="Google Shape;94;p1"/>
            <p:cNvPicPr preferRelativeResize="0"/>
            <p:nvPr/>
          </p:nvPicPr>
          <p:blipFill rotWithShape="1">
            <a:blip r:embed="rId5">
              <a:alphaModFix/>
            </a:blip>
            <a:srcRect/>
            <a:stretch/>
          </p:blipFill>
          <p:spPr>
            <a:xfrm>
              <a:off x="15910314" y="7079905"/>
              <a:ext cx="2096765" cy="48485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5" name="Google Shape;95;p1"/>
          <p:cNvSpPr/>
          <p:nvPr/>
        </p:nvSpPr>
        <p:spPr>
          <a:xfrm>
            <a:off x="7347988" y="4398299"/>
            <a:ext cx="4572000" cy="8001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39700" marR="0" lvl="0" indent="0" algn="l" rtl="0"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1800"/>
              <a:buFont typeface="Calibri"/>
              <a:buNone/>
            </a:pPr>
            <a:r>
              <a:rPr lang="es-MX" sz="2300" b="0" i="0" u="none" strike="noStrike" cap="none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Bogotá D.C., Colombia. </a:t>
            </a:r>
            <a:endParaRPr lang="es-MX" sz="1900" dirty="0"/>
          </a:p>
          <a:p>
            <a:pPr marL="139700" marR="0" lvl="0" indent="0" algn="l" rtl="0"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1800"/>
              <a:buFont typeface="Calibri"/>
              <a:buNone/>
            </a:pPr>
            <a:r>
              <a:rPr lang="es-MX" sz="2300" b="0" i="0" u="none" strike="noStrike" cap="none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2026</a:t>
            </a:r>
            <a:endParaRPr lang="es-MX" sz="1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>
          <a:extLst>
            <a:ext uri="{FF2B5EF4-FFF2-40B4-BE49-F238E27FC236}">
              <a16:creationId xmlns:a16="http://schemas.microsoft.com/office/drawing/2014/main" id="{BD70D24D-87CF-8EF5-A5B3-982C33610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6380720f1a_0_163">
            <a:extLst>
              <a:ext uri="{FF2B5EF4-FFF2-40B4-BE49-F238E27FC236}">
                <a16:creationId xmlns:a16="http://schemas.microsoft.com/office/drawing/2014/main" id="{099BAB60-4593-6B6B-AE82-3F92BA73D45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3259840">
            <a:off x="8994152" y="-2005200"/>
            <a:ext cx="32345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6380720f1a_0_163">
            <a:extLst>
              <a:ext uri="{FF2B5EF4-FFF2-40B4-BE49-F238E27FC236}">
                <a16:creationId xmlns:a16="http://schemas.microsoft.com/office/drawing/2014/main" id="{3737B235-8649-318D-14E6-429A42D5728D}"/>
              </a:ext>
            </a:extLst>
          </p:cNvPr>
          <p:cNvSpPr txBox="1"/>
          <p:nvPr/>
        </p:nvSpPr>
        <p:spPr>
          <a:xfrm>
            <a:off x="848852" y="369600"/>
            <a:ext cx="7390175" cy="10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sz="4400" b="1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Programa </a:t>
            </a:r>
            <a:r>
              <a:rPr lang="es-CO" sz="4400" b="1" dirty="0" err="1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Renovamoda</a:t>
            </a:r>
            <a:endParaRPr sz="4400" b="1" i="0" u="none" strike="noStrike" cap="none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23;g36380720f1a_0_163">
            <a:extLst>
              <a:ext uri="{FF2B5EF4-FFF2-40B4-BE49-F238E27FC236}">
                <a16:creationId xmlns:a16="http://schemas.microsoft.com/office/drawing/2014/main" id="{C25F4E89-AC7C-80F1-36FD-CEA1EB17D53B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096280" y="634608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Pág</a:t>
            </a:r>
            <a:r>
              <a:rPr lang="es-CO" dirty="0"/>
              <a:t> </a:t>
            </a:r>
            <a:fld id="{00000000-1234-1234-1234-123412341234}" type="slidenum">
              <a:rPr lang="es-CO"/>
              <a:t>2</a:t>
            </a:fld>
            <a:endParaRPr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2617676-E861-0825-CAD4-EF5A394D4D8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458" b="96564" l="9478" r="89883">
                        <a14:foregroundMark x1="18424" y1="26167" x2="18424" y2="26167"/>
                        <a14:foregroundMark x1="20341" y1="17181" x2="20341" y2="17181"/>
                        <a14:foregroundMark x1="58040" y1="17709" x2="58040" y2="17709"/>
                        <a14:foregroundMark x1="79127" y1="46344" x2="79127" y2="46344"/>
                        <a14:foregroundMark x1="22897" y1="11366" x2="54420" y2="19824"/>
                        <a14:foregroundMark x1="54420" y1="19824" x2="29499" y2="17533"/>
                        <a14:foregroundMark x1="29499" y1="17533" x2="60064" y2="16300"/>
                        <a14:foregroundMark x1="60064" y1="16300" x2="75293" y2="36211"/>
                        <a14:foregroundMark x1="75293" y1="36211" x2="80298" y2="71366"/>
                        <a14:foregroundMark x1="80298" y1="71366" x2="78488" y2="24053"/>
                        <a14:foregroundMark x1="78488" y1="24053" x2="77849" y2="23524"/>
                        <a14:foregroundMark x1="25453" y1="10308" x2="78488" y2="12423"/>
                        <a14:foregroundMark x1="40788" y1="7665" x2="72950" y2="13480"/>
                        <a14:foregroundMark x1="72950" y1="13480" x2="67625" y2="8722"/>
                        <a14:foregroundMark x1="12034" y1="24581" x2="13312" y2="89163"/>
                        <a14:foregroundMark x1="12034" y1="93392" x2="12034" y2="93392"/>
                        <a14:foregroundMark x1="81044" y1="96564" x2="81044" y2="96564"/>
                        <a14:foregroundMark x1="9478" y1="24581" x2="9478" y2="41057"/>
                        <a14:foregroundMark x1="9478" y1="41057" x2="10117" y2="42643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250998" y="2879166"/>
            <a:ext cx="3170275" cy="3832015"/>
          </a:xfrm>
          <a:prstGeom prst="rect">
            <a:avLst/>
          </a:prstGeom>
          <a:effectLst/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CB00358-564C-F094-6463-6A531DD4E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1299" y="2838415"/>
            <a:ext cx="8198003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En alianza con la Secretaría Distrital de Ambiente, contamos con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21 contenedores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en la ciudad, donde la ciudadanía puede depositar prendas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limpias, secas y en buen estado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>
              <a:buClrTx/>
            </a:pPr>
            <a:r>
              <a:rPr lang="es-CO" altLang="es-CO" sz="2400" b="1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Estas no se convierten en residuos, sino en oportunidades!</a:t>
            </a:r>
          </a:p>
          <a:p>
            <a:pPr lvl="0" algn="just">
              <a:buClrTx/>
            </a:pPr>
            <a:br>
              <a:rPr lang="es-CO" altLang="es-CO" sz="20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s-CO" altLang="es-CO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🌱 Son </a:t>
            </a:r>
            <a:r>
              <a:rPr lang="es-CO" altLang="es-CO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reutilizadas, reparadas, remanufacturadas, recicladas o coprocesadas</a:t>
            </a:r>
            <a:r>
              <a:rPr lang="es-CO" altLang="es-CO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evitando que terminen en el relleno sanitario, promoviendo un modelo de </a:t>
            </a:r>
            <a:r>
              <a:rPr lang="es-CO" altLang="es-CO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economía circular en el sector textil</a:t>
            </a:r>
            <a:r>
              <a:rPr lang="es-CO" altLang="es-CO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es-CO" altLang="es-CO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638314CE-958A-D980-953A-BE0B06612D6F}"/>
              </a:ext>
            </a:extLst>
          </p:cNvPr>
          <p:cNvSpPr txBox="1"/>
          <p:nvPr/>
        </p:nvSpPr>
        <p:spPr>
          <a:xfrm>
            <a:off x="801299" y="1567043"/>
            <a:ext cx="8198003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 una iniciativa pionera en Colombia que promueve la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reutilización de ropa y calzado en desuso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a través de contenedores ubicados en puntos estratégicos de Bogotá.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F91742BC-7352-F3F5-77EF-01E738C2D8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" y="6446922"/>
            <a:ext cx="1545782" cy="35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4687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>
          <a:extLst>
            <a:ext uri="{FF2B5EF4-FFF2-40B4-BE49-F238E27FC236}">
              <a16:creationId xmlns:a16="http://schemas.microsoft.com/office/drawing/2014/main" id="{5304D3F5-0C0A-20C5-A605-EBCBE2DD85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6380720f1a_0_163">
            <a:extLst>
              <a:ext uri="{FF2B5EF4-FFF2-40B4-BE49-F238E27FC236}">
                <a16:creationId xmlns:a16="http://schemas.microsoft.com/office/drawing/2014/main" id="{2B3698D8-5769-BE1F-6F2A-CEA9FF7BF6AA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3259840">
            <a:off x="8994153" y="-2159410"/>
            <a:ext cx="32345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23;g36380720f1a_0_163">
            <a:extLst>
              <a:ext uri="{FF2B5EF4-FFF2-40B4-BE49-F238E27FC236}">
                <a16:creationId xmlns:a16="http://schemas.microsoft.com/office/drawing/2014/main" id="{4B560D0E-68E9-AC86-CF57-4F31A2D9D94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096280" y="634608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Pág</a:t>
            </a:r>
            <a:r>
              <a:rPr lang="es-CO" dirty="0"/>
              <a:t> </a:t>
            </a:r>
            <a:fld id="{00000000-1234-1234-1234-123412341234}" type="slidenum">
              <a:rPr lang="es-CO"/>
              <a:t>3</a:t>
            </a:fld>
            <a:endParaRPr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6AB0B27-2DB6-573C-A19F-1EB2102903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415" t="35845" r="6697" b="19480"/>
          <a:stretch>
            <a:fillRect/>
          </a:stretch>
        </p:blipFill>
        <p:spPr>
          <a:xfrm>
            <a:off x="4375770" y="0"/>
            <a:ext cx="7816230" cy="7227914"/>
          </a:xfrm>
          <a:prstGeom prst="rect">
            <a:avLst/>
          </a:prstGeom>
        </p:spPr>
      </p:pic>
      <p:sp>
        <p:nvSpPr>
          <p:cNvPr id="228" name="Google Shape;228;g36380720f1a_0_163">
            <a:extLst>
              <a:ext uri="{FF2B5EF4-FFF2-40B4-BE49-F238E27FC236}">
                <a16:creationId xmlns:a16="http://schemas.microsoft.com/office/drawing/2014/main" id="{187EB1B9-7AC2-A9E8-CB78-91B35232E658}"/>
              </a:ext>
            </a:extLst>
          </p:cNvPr>
          <p:cNvSpPr txBox="1"/>
          <p:nvPr/>
        </p:nvSpPr>
        <p:spPr>
          <a:xfrm>
            <a:off x="848852" y="768671"/>
            <a:ext cx="3379352" cy="145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sz="4400" b="1" i="0" u="none" strike="noStrike" cap="none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Puntos Actuales:</a:t>
            </a:r>
            <a:endParaRPr lang="es-CO" sz="3600" b="1" i="1" u="none" strike="noStrike" cap="none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endParaRPr sz="4400" b="1" i="0" u="none" strike="noStrike" cap="none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B7C91BA0-CBD5-461D-2ECB-7D2CFB97A6D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" y="6446922"/>
            <a:ext cx="1545782" cy="357444"/>
          </a:xfrm>
          <a:prstGeom prst="rect">
            <a:avLst/>
          </a:prstGeom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67A2F1DF-FB43-9F05-4B80-7DF0B8467843}"/>
              </a:ext>
            </a:extLst>
          </p:cNvPr>
          <p:cNvSpPr txBox="1"/>
          <p:nvPr/>
        </p:nvSpPr>
        <p:spPr>
          <a:xfrm>
            <a:off x="943436" y="3273578"/>
            <a:ext cx="5939244" cy="1192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Principalmente en: </a:t>
            </a:r>
          </a:p>
          <a:p>
            <a:pPr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Centros comerciales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Universidades</a:t>
            </a:r>
          </a:p>
        </p:txBody>
      </p:sp>
    </p:spTree>
    <p:extLst>
      <p:ext uri="{BB962C8B-B14F-4D97-AF65-F5344CB8AC3E}">
        <p14:creationId xmlns:p14="http://schemas.microsoft.com/office/powerpoint/2010/main" val="1431413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>
          <a:extLst>
            <a:ext uri="{FF2B5EF4-FFF2-40B4-BE49-F238E27FC236}">
              <a16:creationId xmlns:a16="http://schemas.microsoft.com/office/drawing/2014/main" id="{760FCC47-282B-F34C-5527-117639E811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6380720f1a_0_163">
            <a:extLst>
              <a:ext uri="{FF2B5EF4-FFF2-40B4-BE49-F238E27FC236}">
                <a16:creationId xmlns:a16="http://schemas.microsoft.com/office/drawing/2014/main" id="{7322EE37-8A03-E770-0458-DB41A307FBB1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3259840">
            <a:off x="8994152" y="-2005200"/>
            <a:ext cx="32345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6380720f1a_0_163">
            <a:extLst>
              <a:ext uri="{FF2B5EF4-FFF2-40B4-BE49-F238E27FC236}">
                <a16:creationId xmlns:a16="http://schemas.microsoft.com/office/drawing/2014/main" id="{803EFFD2-63FF-53DA-213A-635ED44CA15F}"/>
              </a:ext>
            </a:extLst>
          </p:cNvPr>
          <p:cNvSpPr txBox="1"/>
          <p:nvPr/>
        </p:nvSpPr>
        <p:spPr>
          <a:xfrm>
            <a:off x="718731" y="146819"/>
            <a:ext cx="9395078" cy="10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sz="4400" b="1" i="0" u="none" strike="noStrike" cap="none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Beneficios de tener un punto:</a:t>
            </a:r>
            <a:endParaRPr sz="4400" b="1" i="0" u="none" strike="noStrike" cap="none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23;g36380720f1a_0_163">
            <a:extLst>
              <a:ext uri="{FF2B5EF4-FFF2-40B4-BE49-F238E27FC236}">
                <a16:creationId xmlns:a16="http://schemas.microsoft.com/office/drawing/2014/main" id="{8FFE667B-75D7-E909-2EA2-4E612F9494B8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096280" y="634608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Pág</a:t>
            </a:r>
            <a:r>
              <a:rPr lang="es-CO" dirty="0"/>
              <a:t> </a:t>
            </a:r>
            <a:fld id="{00000000-1234-1234-1234-123412341234}" type="slidenum">
              <a:rPr lang="es-CO"/>
              <a:t>4</a:t>
            </a:fld>
            <a:endParaRPr dirty="0"/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EAD28E4A-4958-65C8-B530-E5BF9282B9B3}"/>
              </a:ext>
            </a:extLst>
          </p:cNvPr>
          <p:cNvSpPr txBox="1"/>
          <p:nvPr/>
        </p:nvSpPr>
        <p:spPr>
          <a:xfrm>
            <a:off x="718731" y="1641294"/>
            <a:ext cx="5939244" cy="3808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Mejora la imagen del lugar como </a:t>
            </a: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espacio responsable y comprometido 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con el medio ambiente. 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Free </a:t>
            </a:r>
            <a:r>
              <a:rPr lang="es-MX" sz="1900" b="1" dirty="0" err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press</a:t>
            </a: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: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visibilidad en medios, redes sociales y comunicaciones del proyecto. 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Genera valor para clientes y visitantes al ofrecer una </a:t>
            </a: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solución práctica 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para gestionar su ropa. 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Incrementa 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el flujo de personas al punto. 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Requiere </a:t>
            </a: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baja 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gestión operativa. 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Acceso a </a:t>
            </a: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reportes e indicadores 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de impacto ambiental. </a:t>
            </a: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endParaRPr lang="es-MX" sz="19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 algn="just">
              <a:lnSpc>
                <a:spcPts val="1700"/>
              </a:lnSpc>
              <a:spcBef>
                <a:spcPts val="10"/>
              </a:spcBef>
              <a:spcAft>
                <a:spcPts val="10"/>
              </a:spcAft>
              <a:buFont typeface="Wingdings" pitchFamily="2" charset="2"/>
              <a:buChar char="ü"/>
            </a:pPr>
            <a:r>
              <a:rPr lang="es-MX" sz="19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Respaldo institucional</a:t>
            </a:r>
            <a:r>
              <a:rPr lang="es-MX" sz="19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que genera confianza y credibilidad ante clientes y aliados.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E1E468B0-014F-A5C6-7EDB-0C05EFE2B43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192" t="29565" r="192" b="22662"/>
          <a:stretch/>
        </p:blipFill>
        <p:spPr>
          <a:xfrm>
            <a:off x="7089369" y="1802296"/>
            <a:ext cx="4856127" cy="3093201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53E6546D-7CCB-7A4C-0252-76A98EDA8040}"/>
              </a:ext>
            </a:extLst>
          </p:cNvPr>
          <p:cNvSpPr txBox="1"/>
          <p:nvPr/>
        </p:nvSpPr>
        <p:spPr>
          <a:xfrm>
            <a:off x="7089369" y="4908929"/>
            <a:ext cx="485612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Imagen de referencia</a:t>
            </a:r>
          </a:p>
          <a:p>
            <a:pPr algn="ctr"/>
            <a:r>
              <a:rPr lang="es-MX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Apertura punto Universidad de Los Andes.</a:t>
            </a:r>
            <a:endParaRPr lang="es-MX" i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8A6B43C0-4CDE-884D-2D31-B258C709E08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" y="6446922"/>
            <a:ext cx="1545782" cy="357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0963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>
          <a:extLst>
            <a:ext uri="{FF2B5EF4-FFF2-40B4-BE49-F238E27FC236}">
              <a16:creationId xmlns:a16="http://schemas.microsoft.com/office/drawing/2014/main" id="{AAEBE8E0-10C4-79BC-8358-55D8BCAFB0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6380720f1a_0_163">
            <a:extLst>
              <a:ext uri="{FF2B5EF4-FFF2-40B4-BE49-F238E27FC236}">
                <a16:creationId xmlns:a16="http://schemas.microsoft.com/office/drawing/2014/main" id="{FB2F6938-AEA8-DD32-E9CF-8CA3469414A4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3259840">
            <a:off x="8994152" y="-2005200"/>
            <a:ext cx="32345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6380720f1a_0_163">
            <a:extLst>
              <a:ext uri="{FF2B5EF4-FFF2-40B4-BE49-F238E27FC236}">
                <a16:creationId xmlns:a16="http://schemas.microsoft.com/office/drawing/2014/main" id="{C9CFD799-B405-AC7A-3728-8384DB1A1082}"/>
              </a:ext>
            </a:extLst>
          </p:cNvPr>
          <p:cNvSpPr txBox="1"/>
          <p:nvPr/>
        </p:nvSpPr>
        <p:spPr>
          <a:xfrm>
            <a:off x="848852" y="369600"/>
            <a:ext cx="7390175" cy="10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sz="4400" b="1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Gestores</a:t>
            </a:r>
            <a:endParaRPr sz="4400" b="1" i="0" u="none" strike="noStrike" cap="none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23;g36380720f1a_0_163">
            <a:extLst>
              <a:ext uri="{FF2B5EF4-FFF2-40B4-BE49-F238E27FC236}">
                <a16:creationId xmlns:a16="http://schemas.microsoft.com/office/drawing/2014/main" id="{FBFB3105-5137-3311-7D4D-71FACCA6AC36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096280" y="634608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Pág</a:t>
            </a:r>
            <a:r>
              <a:rPr lang="es-CO" dirty="0"/>
              <a:t> </a:t>
            </a:r>
            <a:fld id="{00000000-1234-1234-1234-123412341234}" type="slidenum">
              <a:rPr lang="es-CO"/>
              <a:t>5</a:t>
            </a:fld>
            <a:endParaRPr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39995ED6-C856-1BB5-5A3E-6212807D36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67" y="1174563"/>
            <a:ext cx="10821266" cy="50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 algn="just">
              <a:buClrTx/>
            </a:pPr>
            <a:r>
              <a:rPr lang="es-CO" altLang="es-CO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El modelo operativo del programa se fortalece desde 2025 con la vinculación de </a:t>
            </a:r>
            <a:r>
              <a:rPr lang="es-CO" altLang="es-CO" sz="20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cuatro gestores aliados</a:t>
            </a:r>
            <a:r>
              <a:rPr lang="es-CO" altLang="es-CO" sz="2000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quienes se encargan de toda la cadena de recolección y gestión de los textiles.</a:t>
            </a:r>
            <a:endParaRPr lang="es-CO" altLang="es-CO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0" algn="just">
              <a:buClrTx/>
            </a:pPr>
            <a:endParaRPr kumimoji="0" lang="es-CO" altLang="es-CO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Antiferia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•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Closeando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•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Boton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Second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kumimoji="0" lang="es-CO" altLang="es-CO" sz="2000" b="1" i="0" u="none" strike="noStrike" cap="none" normalizeH="0" baseline="0" dirty="0" err="1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Life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• Recupera CO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Estos gestores son responsables de: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Recolección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Clasificación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Gestión responsable de los textiles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 proceso se rige por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protocolos estandarizados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que incluyen: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Seguimiento por cada recolección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Reportes y evidencias por punto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Trazabilidad completa del material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✅  Garantizando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transparencia, control y gestión eficiente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6ECF8FA-7306-9546-DBE5-07602267B3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" y="6446922"/>
            <a:ext cx="1545782" cy="357444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B079233-8492-DB45-3E38-51814540CD8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29788" y="3428999"/>
            <a:ext cx="1776845" cy="1615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552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>
          <a:extLst>
            <a:ext uri="{FF2B5EF4-FFF2-40B4-BE49-F238E27FC236}">
              <a16:creationId xmlns:a16="http://schemas.microsoft.com/office/drawing/2014/main" id="{F1CAB9ED-5881-64D4-C617-9BE3DEFF5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6380720f1a_0_163">
            <a:extLst>
              <a:ext uri="{FF2B5EF4-FFF2-40B4-BE49-F238E27FC236}">
                <a16:creationId xmlns:a16="http://schemas.microsoft.com/office/drawing/2014/main" id="{B6BA5F24-98BD-1ED0-A614-146FE1CEFC6D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3259840">
            <a:off x="8994152" y="-2005200"/>
            <a:ext cx="32345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6380720f1a_0_163">
            <a:extLst>
              <a:ext uri="{FF2B5EF4-FFF2-40B4-BE49-F238E27FC236}">
                <a16:creationId xmlns:a16="http://schemas.microsoft.com/office/drawing/2014/main" id="{C569C1A4-F524-1588-0AC9-F099EC798428}"/>
              </a:ext>
            </a:extLst>
          </p:cNvPr>
          <p:cNvSpPr txBox="1"/>
          <p:nvPr/>
        </p:nvSpPr>
        <p:spPr>
          <a:xfrm>
            <a:off x="1087391" y="801123"/>
            <a:ext cx="7390175" cy="10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sz="4400" b="1" i="0" u="none" strike="noStrike" cap="none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Resultados:</a:t>
            </a:r>
          </a:p>
        </p:txBody>
      </p:sp>
      <p:sp>
        <p:nvSpPr>
          <p:cNvPr id="9" name="Google Shape;223;g36380720f1a_0_163">
            <a:extLst>
              <a:ext uri="{FF2B5EF4-FFF2-40B4-BE49-F238E27FC236}">
                <a16:creationId xmlns:a16="http://schemas.microsoft.com/office/drawing/2014/main" id="{B0334D2C-FFB9-B11F-812D-853DF236C0B1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096280" y="634608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Pág</a:t>
            </a:r>
            <a:r>
              <a:rPr lang="es-CO" dirty="0"/>
              <a:t> </a:t>
            </a:r>
            <a:fld id="{00000000-1234-1234-1234-123412341234}" type="slidenum">
              <a:rPr lang="es-CO"/>
              <a:t>6</a:t>
            </a:fld>
            <a:endParaRPr dirty="0"/>
          </a:p>
        </p:txBody>
      </p:sp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EE17F9C7-A8F3-A965-77AB-50CC7A9793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783545"/>
              </p:ext>
            </p:extLst>
          </p:nvPr>
        </p:nvGraphicFramePr>
        <p:xfrm>
          <a:off x="1488566" y="2321345"/>
          <a:ext cx="9122863" cy="2415797"/>
        </p:xfrm>
        <a:graphic>
          <a:graphicData uri="http://schemas.openxmlformats.org/drawingml/2006/table">
            <a:tbl>
              <a:tblPr firstRow="1" firstCol="1" bandRow="1">
                <a:tableStyleId>{912C8C85-51F0-491E-9774-3900AFEF0FD7}</a:tableStyleId>
              </a:tblPr>
              <a:tblGrid>
                <a:gridCol w="1912858">
                  <a:extLst>
                    <a:ext uri="{9D8B030D-6E8A-4147-A177-3AD203B41FA5}">
                      <a16:colId xmlns:a16="http://schemas.microsoft.com/office/drawing/2014/main" val="2341090450"/>
                    </a:ext>
                  </a:extLst>
                </a:gridCol>
                <a:gridCol w="4033046">
                  <a:extLst>
                    <a:ext uri="{9D8B030D-6E8A-4147-A177-3AD203B41FA5}">
                      <a16:colId xmlns:a16="http://schemas.microsoft.com/office/drawing/2014/main" val="122748210"/>
                    </a:ext>
                  </a:extLst>
                </a:gridCol>
                <a:gridCol w="3176959">
                  <a:extLst>
                    <a:ext uri="{9D8B030D-6E8A-4147-A177-3AD203B41FA5}">
                      <a16:colId xmlns:a16="http://schemas.microsoft.com/office/drawing/2014/main" val="26320905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Año</a:t>
                      </a:r>
                      <a:endParaRPr lang="es-CO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Número de puntos dispuestos</a:t>
                      </a:r>
                      <a:endParaRPr lang="es-CO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Toneladas recolectadas </a:t>
                      </a:r>
                      <a:endParaRPr lang="es-CO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711304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2022</a:t>
                      </a:r>
                      <a:endParaRPr lang="es-CO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5.334 kg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88345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2023</a:t>
                      </a:r>
                      <a:endParaRPr lang="es-CO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8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31.981 kg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1979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2024</a:t>
                      </a:r>
                      <a:endParaRPr lang="es-CO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9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39.818 kg</a:t>
                      </a:r>
                      <a:endParaRPr lang="es-CO" sz="22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5657481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2025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66.443 kg</a:t>
                      </a:r>
                      <a:endParaRPr lang="es-CO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77509196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buNone/>
                      </a:pPr>
                      <a:r>
                        <a:rPr lang="es-CO" sz="2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TOTAL</a:t>
                      </a:r>
                      <a:endParaRPr lang="es-CO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CO" sz="2200" b="1" dirty="0"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143.576 kg</a:t>
                      </a:r>
                      <a:endParaRPr lang="es-CO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07056358"/>
                  </a:ext>
                </a:extLst>
              </a:tr>
            </a:tbl>
          </a:graphicData>
        </a:graphic>
      </p:graphicFrame>
      <p:pic>
        <p:nvPicPr>
          <p:cNvPr id="10" name="Imagen 9">
            <a:extLst>
              <a:ext uri="{FF2B5EF4-FFF2-40B4-BE49-F238E27FC236}">
                <a16:creationId xmlns:a16="http://schemas.microsoft.com/office/drawing/2014/main" id="{8A70C46E-E749-1A32-79DF-EF96F1F8871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" y="6446922"/>
            <a:ext cx="1545782" cy="357444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AB596D28-17B5-8ADE-9160-B1922561580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01517" y="1468611"/>
            <a:ext cx="983158" cy="890807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7E7B42FB-AF9E-F497-7EAA-1CFA1FA2078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0696" y="5195446"/>
            <a:ext cx="7772400" cy="1224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561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">
          <a:extLst>
            <a:ext uri="{FF2B5EF4-FFF2-40B4-BE49-F238E27FC236}">
              <a16:creationId xmlns:a16="http://schemas.microsoft.com/office/drawing/2014/main" id="{41784F7D-9CC7-375F-5AC6-340C31EB4E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" name="Google Shape;218;g36380720f1a_0_163">
            <a:extLst>
              <a:ext uri="{FF2B5EF4-FFF2-40B4-BE49-F238E27FC236}">
                <a16:creationId xmlns:a16="http://schemas.microsoft.com/office/drawing/2014/main" id="{D703EFB9-23E2-6CC9-81A5-4B79995C6928}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3259840">
            <a:off x="8994152" y="-2005200"/>
            <a:ext cx="3234554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g36380720f1a_0_163">
            <a:extLst>
              <a:ext uri="{FF2B5EF4-FFF2-40B4-BE49-F238E27FC236}">
                <a16:creationId xmlns:a16="http://schemas.microsoft.com/office/drawing/2014/main" id="{B579994C-0656-3CAF-FE2E-4228677DAA44}"/>
              </a:ext>
            </a:extLst>
          </p:cNvPr>
          <p:cNvSpPr txBox="1"/>
          <p:nvPr/>
        </p:nvSpPr>
        <p:spPr>
          <a:xfrm>
            <a:off x="561833" y="112416"/>
            <a:ext cx="7390175" cy="10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4400"/>
              <a:buFont typeface="Calibri"/>
              <a:buNone/>
            </a:pPr>
            <a:r>
              <a:rPr lang="es-CO" sz="4400" b="1" i="0" u="none" strike="noStrike" cap="none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Responsabilidades del punto:</a:t>
            </a:r>
            <a:endParaRPr sz="4400" b="1" i="0" u="none" strike="noStrike" cap="none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223;g36380720f1a_0_163">
            <a:extLst>
              <a:ext uri="{FF2B5EF4-FFF2-40B4-BE49-F238E27FC236}">
                <a16:creationId xmlns:a16="http://schemas.microsoft.com/office/drawing/2014/main" id="{DB3C8EC3-3261-FBB4-162F-5D99D8873295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9096280" y="6346081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dirty="0" err="1"/>
              <a:t>Pág</a:t>
            </a:r>
            <a:r>
              <a:rPr lang="es-CO" dirty="0"/>
              <a:t> </a:t>
            </a:r>
            <a:fld id="{00000000-1234-1234-1234-123412341234}" type="slidenum">
              <a:rPr lang="es-CO"/>
              <a:t>7</a:t>
            </a:fld>
            <a:endParaRPr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B2EBAB3-017C-C785-8A0D-8DE98D8AB3F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006" y="6446922"/>
            <a:ext cx="1545782" cy="357444"/>
          </a:xfrm>
          <a:prstGeom prst="rect">
            <a:avLst/>
          </a:prstGeom>
        </p:spPr>
      </p:pic>
      <p:sp>
        <p:nvSpPr>
          <p:cNvPr id="4" name="Rectangle 1">
            <a:extLst>
              <a:ext uri="{FF2B5EF4-FFF2-40B4-BE49-F238E27FC236}">
                <a16:creationId xmlns:a16="http://schemas.microsoft.com/office/drawing/2014/main" id="{E9EFF910-EA93-3610-8FE9-96D5DFC5DB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8852" y="951889"/>
            <a:ext cx="10117777" cy="550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ClrTx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Ubicación adecuada</a:t>
            </a:r>
          </a:p>
          <a:p>
            <a:pPr>
              <a:buClrTx/>
            </a:pPr>
            <a:endParaRPr kumimoji="0" lang="es-CO" altLang="es-CO" sz="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indent="-342900">
              <a:buClrTx/>
              <a:buFont typeface="Arial" panose="020B0604020202020204" pitchFamily="34" charset="0"/>
              <a:buChar char="•"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Contar con un espacio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visible, accesible y protegido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para el contenedor.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Almacenamiento temporal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Disponer de un área para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guardar el material recolectado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si se requiere.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Facilitar la recolección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Garantizar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fácil acceso al gestor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y notificar oportunamente cuando se necesite recolección.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Apoyo en comunicación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Promover la existencia del contenedor dentro del punto.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Adquisición del contenedor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CO" altLang="es-CO" sz="800" b="1" i="0" u="none" strike="noStrike" cap="none" normalizeH="0" baseline="0" dirty="0">
              <a:ln>
                <a:noFill/>
              </a:ln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</a:pP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El contenedor puede ser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suministrado por el gestor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 o </a:t>
            </a:r>
            <a:r>
              <a:rPr kumimoji="0" lang="es-CO" altLang="es-CO" sz="2000" b="1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adquirido directamente por el punto</a:t>
            </a:r>
            <a:r>
              <a:rPr kumimoji="0" lang="es-CO" altLang="es-CO" sz="20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, según acuerdo previo.</a:t>
            </a:r>
            <a:endParaRPr kumimoji="0" lang="es-CO" altLang="es-CO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86C812BE-07D7-93FE-547D-E4D1150A0469}"/>
              </a:ext>
            </a:extLst>
          </p:cNvPr>
          <p:cNvSpPr txBox="1"/>
          <p:nvPr/>
        </p:nvSpPr>
        <p:spPr>
          <a:xfrm>
            <a:off x="516510" y="1155105"/>
            <a:ext cx="4393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altLang="es-CO" sz="1400" dirty="0">
                <a:solidFill>
                  <a:srgbClr val="000000"/>
                </a:solidFill>
                <a:latin typeface="-webkit-standard"/>
              </a:rPr>
              <a:t>📍</a:t>
            </a:r>
            <a:endParaRPr lang="es-CO" dirty="0"/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725C3E8-E1AF-88C3-AE39-4CB189BA241E}"/>
              </a:ext>
            </a:extLst>
          </p:cNvPr>
          <p:cNvSpPr txBox="1"/>
          <p:nvPr/>
        </p:nvSpPr>
        <p:spPr>
          <a:xfrm>
            <a:off x="561833" y="2207766"/>
            <a:ext cx="43938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CO" altLang="es-CO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📦 </a:t>
            </a:r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2D8C64C1-12F6-3E29-F22F-9F906A0A7386}"/>
              </a:ext>
            </a:extLst>
          </p:cNvPr>
          <p:cNvSpPr txBox="1"/>
          <p:nvPr/>
        </p:nvSpPr>
        <p:spPr>
          <a:xfrm>
            <a:off x="561833" y="3237041"/>
            <a:ext cx="47501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CO" altLang="es-CO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🚛</a:t>
            </a:r>
            <a:endParaRPr lang="es-CO" dirty="0"/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651D5E4A-126E-1AE6-07E6-C33B4A80BEC2}"/>
              </a:ext>
            </a:extLst>
          </p:cNvPr>
          <p:cNvSpPr txBox="1"/>
          <p:nvPr/>
        </p:nvSpPr>
        <p:spPr>
          <a:xfrm>
            <a:off x="540261" y="4268688"/>
            <a:ext cx="415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CO" altLang="es-CO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📣 </a:t>
            </a:r>
            <a:endParaRPr lang="es-CO" dirty="0"/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98EAE7DF-283A-D402-6DDF-7547C3BF22B2}"/>
              </a:ext>
            </a:extLst>
          </p:cNvPr>
          <p:cNvSpPr txBox="1"/>
          <p:nvPr/>
        </p:nvSpPr>
        <p:spPr>
          <a:xfrm>
            <a:off x="540261" y="5297963"/>
            <a:ext cx="41563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CO" altLang="es-CO" sz="1400" b="0" i="0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♻️ </a:t>
            </a:r>
            <a:endParaRPr lang="es-CO" dirty="0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435E5A5-33A7-DF32-7F99-B0D0FB12E83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97261" y="310301"/>
            <a:ext cx="1104095" cy="128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7422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7" name="Google Shape;427;p8"/>
          <p:cNvPicPr preferRelativeResize="0"/>
          <p:nvPr/>
        </p:nvPicPr>
        <p:blipFill rotWithShape="1">
          <a:blip r:embed="rId3">
            <a:alphaModFix/>
          </a:blip>
          <a:srcRect b="47626"/>
          <a:stretch/>
        </p:blipFill>
        <p:spPr>
          <a:xfrm>
            <a:off x="0" y="3264529"/>
            <a:ext cx="12253719" cy="3609996"/>
          </a:xfrm>
          <a:prstGeom prst="rect">
            <a:avLst/>
          </a:prstGeom>
          <a:noFill/>
          <a:ln>
            <a:noFill/>
          </a:ln>
        </p:spPr>
      </p:pic>
      <p:pic>
        <p:nvPicPr>
          <p:cNvPr id="429" name="Google Shape;429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3259840">
            <a:off x="8553479" y="-1793056"/>
            <a:ext cx="323455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8"/>
          <p:cNvSpPr txBox="1">
            <a:spLocks noGrp="1"/>
          </p:cNvSpPr>
          <p:nvPr>
            <p:ph type="ctrTitle"/>
          </p:nvPr>
        </p:nvSpPr>
        <p:spPr>
          <a:xfrm>
            <a:off x="945215" y="2018836"/>
            <a:ext cx="10993582" cy="15158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77515"/>
              </a:buClr>
              <a:buSzPts val="8000"/>
              <a:buFont typeface="Calibri"/>
              <a:buNone/>
            </a:pPr>
            <a:r>
              <a:rPr lang="es-CO" sz="8000" b="1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¡Gracias!</a:t>
            </a:r>
            <a:br>
              <a:rPr lang="es-CO" sz="8000" b="1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s-CO" sz="4900" b="1" i="1" dirty="0">
                <a:solidFill>
                  <a:srgbClr val="577515"/>
                </a:solidFill>
                <a:latin typeface="Calibri"/>
                <a:ea typeface="Calibri"/>
                <a:cs typeface="Calibri"/>
                <a:sym typeface="Calibri"/>
              </a:rPr>
              <a:t>Nos encantaría que hicieras parte de este proyecto</a:t>
            </a:r>
            <a:endParaRPr sz="4900" b="1" i="1" dirty="0">
              <a:solidFill>
                <a:srgbClr val="577515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E7C0159-6D73-F408-0AA1-4F9C9116E98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5430" y="4515607"/>
            <a:ext cx="3750927" cy="867358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3127</TotalTime>
  <Words>452</Words>
  <Application>Microsoft Macintosh PowerPoint</Application>
  <PresentationFormat>Panorámica</PresentationFormat>
  <Paragraphs>97</Paragraphs>
  <Slides>8</Slides>
  <Notes>8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Calibri</vt:lpstr>
      <vt:lpstr>Arial</vt:lpstr>
      <vt:lpstr>-webkit-standard</vt:lpstr>
      <vt:lpstr>Wingdings</vt:lpstr>
      <vt:lpstr>Tema de Office</vt:lpstr>
      <vt:lpstr>RED MODA CIRCULAR PROGRAMA RENOVAMODA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¡Gracias! Nos encantaría que hicieras parte de este proyecto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Evaluación del proyecto de recolección de ropa y calzado usado</dc:title>
  <dc:creator>LEONARDO.GIL</dc:creator>
  <cp:lastModifiedBy>Jorge Larry Garcia</cp:lastModifiedBy>
  <cp:revision>21</cp:revision>
  <dcterms:created xsi:type="dcterms:W3CDTF">2024-01-30T14:53:26Z</dcterms:created>
  <dcterms:modified xsi:type="dcterms:W3CDTF">2026-04-30T13:56:38Z</dcterms:modified>
</cp:coreProperties>
</file>