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</p:sldMasterIdLst>
  <p:notesMasterIdLst>
    <p:notesMasterId r:id="rId15"/>
  </p:notesMasterIdLst>
  <p:handoutMasterIdLst>
    <p:handoutMasterId r:id="rId16"/>
  </p:handoutMasterIdLst>
  <p:sldIdLst>
    <p:sldId id="544" r:id="rId2"/>
    <p:sldId id="545" r:id="rId3"/>
    <p:sldId id="546" r:id="rId4"/>
    <p:sldId id="548" r:id="rId5"/>
    <p:sldId id="535" r:id="rId6"/>
    <p:sldId id="541" r:id="rId7"/>
    <p:sldId id="537" r:id="rId8"/>
    <p:sldId id="542" r:id="rId9"/>
    <p:sldId id="543" r:id="rId10"/>
    <p:sldId id="536" r:id="rId11"/>
    <p:sldId id="547" r:id="rId12"/>
    <p:sldId id="532" r:id="rId13"/>
    <p:sldId id="53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2387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7242"/>
  </p:normalViewPr>
  <p:slideViewPr>
    <p:cSldViewPr snapToGrid="0">
      <p:cViewPr varScale="1">
        <p:scale>
          <a:sx n="84" d="100"/>
          <a:sy n="84" d="100"/>
        </p:scale>
        <p:origin x="1092" y="31"/>
      </p:cViewPr>
      <p:guideLst>
        <p:guide orient="horz" pos="595"/>
        <p:guide pos="3840"/>
        <p:guide orient="horz" pos="187"/>
        <p:guide pos="438"/>
        <p:guide orient="horz" pos="2387"/>
        <p:guide orient="horz"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975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638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975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6617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098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134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118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4797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0973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231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728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147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9.png"/><Relationship Id="rId18" Type="http://schemas.openxmlformats.org/officeDocument/2006/relationships/image" Target="../media/image2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17" Type="http://schemas.openxmlformats.org/officeDocument/2006/relationships/image" Target="../media/image23.png"/><Relationship Id="rId2" Type="http://schemas.openxmlformats.org/officeDocument/2006/relationships/image" Target="../media/image4.png"/><Relationship Id="rId16" Type="http://schemas.openxmlformats.org/officeDocument/2006/relationships/image" Target="../media/image22.svg"/><Relationship Id="rId20" Type="http://schemas.openxmlformats.org/officeDocument/2006/relationships/image" Target="../media/image2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sv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963672" y="2551837"/>
            <a:ext cx="64536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Título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presentación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A731264-90CB-E172-3E76-C1DE47353169}"/>
              </a:ext>
            </a:extLst>
          </p:cNvPr>
          <p:cNvSpPr txBox="1"/>
          <p:nvPr/>
        </p:nvSpPr>
        <p:spPr>
          <a:xfrm>
            <a:off x="9185414" y="4718718"/>
            <a:ext cx="1945270" cy="1026023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</a:rPr>
              <a:t>Nota: </a:t>
            </a:r>
            <a:r>
              <a:rPr lang="es-CO" sz="1050" dirty="0">
                <a:solidFill>
                  <a:schemeClr val="bg1"/>
                </a:solidFill>
                <a:latin typeface="WORK SANS REGULAR ROMAN" pitchFamily="2" charset="77"/>
              </a:rPr>
              <a:t>Espacio para logo o marca externa. </a:t>
            </a:r>
            <a:r>
              <a:rPr lang="es-ES_tradnl" sz="1050" dirty="0">
                <a:solidFill>
                  <a:schemeClr val="bg1"/>
                </a:solidFill>
                <a:latin typeface="WORK SANS REGULAR ROMAN" pitchFamily="2" charset="77"/>
              </a:rPr>
              <a:t>El tamaño no debe superar el tamaño del logo SENA.</a:t>
            </a:r>
            <a:r>
              <a:rPr lang="es-CO" sz="1050" dirty="0">
                <a:solidFill>
                  <a:schemeClr val="bg1"/>
                </a:solidFill>
                <a:latin typeface="WORK SANS REGULAR ROMAN" pitchFamily="2" charset="77"/>
              </a:rPr>
              <a:t> </a:t>
            </a:r>
            <a:r>
              <a:rPr lang="es-CO" sz="1050" b="1" dirty="0">
                <a:solidFill>
                  <a:schemeClr val="bg1"/>
                </a:solidFill>
                <a:latin typeface="WORK SANS BOLD ROMAN" pitchFamily="2" charset="77"/>
              </a:rPr>
              <a:t>Eliminar este texto.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81EE8E9-258F-5D3D-5407-C96214A312A8}"/>
              </a:ext>
            </a:extLst>
          </p:cNvPr>
          <p:cNvSpPr txBox="1"/>
          <p:nvPr/>
        </p:nvSpPr>
        <p:spPr>
          <a:xfrm>
            <a:off x="391886" y="296862"/>
            <a:ext cx="28283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kumimoji="0" lang="es-CO" sz="10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SEMIBOLD ROMAN" pitchFamily="2" charset="77"/>
                <a:cs typeface="Arial" panose="020B0604020202020204" pitchFamily="34" charset="0"/>
              </a:rPr>
              <a:t>Clasificación de la información: </a:t>
            </a: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Pública</a:t>
            </a:r>
            <a:endParaRPr kumimoji="0" lang="es-CO" sz="10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SEMIBOLD ROMAN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423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CE75F1-F343-8856-BC69-4BB6B82BF3E4}"/>
              </a:ext>
            </a:extLst>
          </p:cNvPr>
          <p:cNvSpPr txBox="1">
            <a:spLocks/>
          </p:cNvSpPr>
          <p:nvPr/>
        </p:nvSpPr>
        <p:spPr>
          <a:xfrm>
            <a:off x="695325" y="944563"/>
            <a:ext cx="2167694" cy="402295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BOLD ROMAN" pitchFamily="2" charset="77"/>
              </a:rPr>
              <a:t>Subtítulo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6C31FC2-6C63-0CB9-C78D-1723D5E9DD66}"/>
              </a:ext>
            </a:extLst>
          </p:cNvPr>
          <p:cNvSpPr txBox="1"/>
          <p:nvPr/>
        </p:nvSpPr>
        <p:spPr>
          <a:xfrm>
            <a:off x="695326" y="1592263"/>
            <a:ext cx="4717774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  <a:p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9A9B9AD-98C5-3207-38A3-E41FED9161AC}"/>
              </a:ext>
            </a:extLst>
          </p:cNvPr>
          <p:cNvSpPr txBox="1"/>
          <p:nvPr/>
        </p:nvSpPr>
        <p:spPr>
          <a:xfrm>
            <a:off x="6102213" y="1592263"/>
            <a:ext cx="5394462" cy="32932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  <a:p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</p:txBody>
      </p:sp>
    </p:spTree>
    <p:extLst>
      <p:ext uri="{BB962C8B-B14F-4D97-AF65-F5344CB8AC3E}">
        <p14:creationId xmlns:p14="http://schemas.microsoft.com/office/powerpoint/2010/main" val="458058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2F78E9-9738-5786-404A-69953E362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69A406-01C1-9C9E-C3F5-998B5B7C5BCA}"/>
              </a:ext>
            </a:extLst>
          </p:cNvPr>
          <p:cNvSpPr txBox="1">
            <a:spLocks/>
          </p:cNvSpPr>
          <p:nvPr/>
        </p:nvSpPr>
        <p:spPr>
          <a:xfrm>
            <a:off x="695325" y="944563"/>
            <a:ext cx="4321518" cy="402295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BOLD ROMAN" pitchFamily="2" charset="77"/>
              </a:rPr>
              <a:t>Íconos y gráficos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FD07A53-2190-3829-676E-84C8B9B4F7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71"/>
          <a:stretch/>
        </p:blipFill>
        <p:spPr>
          <a:xfrm>
            <a:off x="6096000" y="1591790"/>
            <a:ext cx="5400676" cy="997771"/>
          </a:xfrm>
          <a:prstGeom prst="rect">
            <a:avLst/>
          </a:prstGeom>
        </p:spPr>
      </p:pic>
      <p:sp>
        <p:nvSpPr>
          <p:cNvPr id="7" name="Elipse 6">
            <a:extLst>
              <a:ext uri="{FF2B5EF4-FFF2-40B4-BE49-F238E27FC236}">
                <a16:creationId xmlns:a16="http://schemas.microsoft.com/office/drawing/2014/main" id="{D25C01BE-2C27-833C-511F-68276240D9B4}"/>
              </a:ext>
            </a:extLst>
          </p:cNvPr>
          <p:cNvSpPr/>
          <p:nvPr/>
        </p:nvSpPr>
        <p:spPr>
          <a:xfrm>
            <a:off x="9525353" y="1798728"/>
            <a:ext cx="645030" cy="64503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33" name="Grupo 32">
            <a:extLst>
              <a:ext uri="{FF2B5EF4-FFF2-40B4-BE49-F238E27FC236}">
                <a16:creationId xmlns:a16="http://schemas.microsoft.com/office/drawing/2014/main" id="{ADF013A0-C6FA-7901-4B82-A29E3BDEDA4F}"/>
              </a:ext>
            </a:extLst>
          </p:cNvPr>
          <p:cNvGrpSpPr/>
          <p:nvPr/>
        </p:nvGrpSpPr>
        <p:grpSpPr>
          <a:xfrm>
            <a:off x="6096974" y="2796499"/>
            <a:ext cx="3062794" cy="2245058"/>
            <a:chOff x="6096000" y="2796499"/>
            <a:chExt cx="3062794" cy="2245058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4E206BBD-EC35-7A81-737B-B77187E28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6000" y="2796499"/>
              <a:ext cx="3062794" cy="2245058"/>
            </a:xfrm>
            <a:prstGeom prst="rect">
              <a:avLst/>
            </a:prstGeom>
          </p:spPr>
        </p:pic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001FC077-B36B-33DB-2AEF-9C46710C5765}"/>
                </a:ext>
              </a:extLst>
            </p:cNvPr>
            <p:cNvSpPr/>
            <p:nvPr/>
          </p:nvSpPr>
          <p:spPr>
            <a:xfrm>
              <a:off x="7861309" y="3858188"/>
              <a:ext cx="645030" cy="64503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2F1102F-6EA0-DF5D-E701-BF606E9210AE}"/>
              </a:ext>
            </a:extLst>
          </p:cNvPr>
          <p:cNvSpPr txBox="1"/>
          <p:nvPr/>
        </p:nvSpPr>
        <p:spPr>
          <a:xfrm>
            <a:off x="695325" y="1592263"/>
            <a:ext cx="474822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Se sugiere usar íconos del menú </a:t>
            </a:r>
            <a:r>
              <a:rPr lang="es-CO" sz="1600" b="1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BOLD ROMAN" pitchFamily="2" charset="77"/>
              </a:rPr>
              <a:t>Insertar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ya que allí se pueden elegir los que más se relacionen con el tema de la presentación y modificar su color y línea, de acuerdo, al Manual de Identidad Visual del SENA, en el menú </a:t>
            </a:r>
            <a:r>
              <a:rPr lang="es-CO" sz="1600" b="1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BOLD ROMAN" pitchFamily="2" charset="77"/>
              </a:rPr>
              <a:t>Formato de gráficos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Relleno de gráficos.</a:t>
            </a: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Tener en cuenta lo mismo en formas, tablas y gráficos.</a:t>
            </a:r>
          </a:p>
        </p:txBody>
      </p:sp>
      <p:pic>
        <p:nvPicPr>
          <p:cNvPr id="13" name="Gráfico 12" descr="Monthly calendar contorno">
            <a:extLst>
              <a:ext uri="{FF2B5EF4-FFF2-40B4-BE49-F238E27FC236}">
                <a16:creationId xmlns:a16="http://schemas.microsoft.com/office/drawing/2014/main" id="{EB55D6C3-313E-05E1-4C1B-7C0980EAD3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11730" y="4095125"/>
            <a:ext cx="864000" cy="864000"/>
          </a:xfrm>
          <a:prstGeom prst="rect">
            <a:avLst/>
          </a:prstGeom>
        </p:spPr>
      </p:pic>
      <p:pic>
        <p:nvPicPr>
          <p:cNvPr id="16" name="Gráfico 15" descr="Clock contorno">
            <a:extLst>
              <a:ext uri="{FF2B5EF4-FFF2-40B4-BE49-F238E27FC236}">
                <a16:creationId xmlns:a16="http://schemas.microsoft.com/office/drawing/2014/main" id="{E02CFE9E-A6BE-C7CA-863F-A75AAA4AA7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00850" y="4069925"/>
            <a:ext cx="914400" cy="914400"/>
          </a:xfrm>
          <a:prstGeom prst="rect">
            <a:avLst/>
          </a:prstGeom>
        </p:spPr>
      </p:pic>
      <p:pic>
        <p:nvPicPr>
          <p:cNvPr id="18" name="Gráfico 17" descr="Marker contorno">
            <a:extLst>
              <a:ext uri="{FF2B5EF4-FFF2-40B4-BE49-F238E27FC236}">
                <a16:creationId xmlns:a16="http://schemas.microsoft.com/office/drawing/2014/main" id="{E4B5E0D2-8275-28C8-EC43-10EC03F8F3C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53320" y="5123027"/>
            <a:ext cx="1026000" cy="1026000"/>
          </a:xfrm>
          <a:prstGeom prst="rect">
            <a:avLst/>
          </a:prstGeom>
        </p:spPr>
      </p:pic>
      <p:pic>
        <p:nvPicPr>
          <p:cNvPr id="24" name="Gráfico 23" descr="Home contorno">
            <a:extLst>
              <a:ext uri="{FF2B5EF4-FFF2-40B4-BE49-F238E27FC236}">
                <a16:creationId xmlns:a16="http://schemas.microsoft.com/office/drawing/2014/main" id="{152AEA19-AC87-BBCE-3F7A-60A5571780B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671899" y="4053659"/>
            <a:ext cx="918000" cy="918000"/>
          </a:xfrm>
          <a:prstGeom prst="rect">
            <a:avLst/>
          </a:prstGeom>
        </p:spPr>
      </p:pic>
      <p:pic>
        <p:nvPicPr>
          <p:cNvPr id="26" name="Gráfico 25" descr="Agriculture contorno">
            <a:extLst>
              <a:ext uri="{FF2B5EF4-FFF2-40B4-BE49-F238E27FC236}">
                <a16:creationId xmlns:a16="http://schemas.microsoft.com/office/drawing/2014/main" id="{BE272F0E-4D07-CE4B-001F-B9A87E67428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65859" y="4120468"/>
            <a:ext cx="828000" cy="828000"/>
          </a:xfrm>
          <a:prstGeom prst="rect">
            <a:avLst/>
          </a:prstGeom>
        </p:spPr>
      </p:pic>
      <p:pic>
        <p:nvPicPr>
          <p:cNvPr id="30" name="Gráfico 29" descr="Airplane contorno">
            <a:extLst>
              <a:ext uri="{FF2B5EF4-FFF2-40B4-BE49-F238E27FC236}">
                <a16:creationId xmlns:a16="http://schemas.microsoft.com/office/drawing/2014/main" id="{AA16B7B9-DFC9-0D6E-E35C-229A26132A8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698899" y="5205293"/>
            <a:ext cx="864000" cy="864000"/>
          </a:xfrm>
          <a:prstGeom prst="rect">
            <a:avLst/>
          </a:prstGeom>
        </p:spPr>
      </p:pic>
      <p:pic>
        <p:nvPicPr>
          <p:cNvPr id="28" name="Gráfico 27" descr="Coins contorno">
            <a:extLst>
              <a:ext uri="{FF2B5EF4-FFF2-40B4-BE49-F238E27FC236}">
                <a16:creationId xmlns:a16="http://schemas.microsoft.com/office/drawing/2014/main" id="{C70AE502-D2E3-896D-CCAE-427D0B31EB6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739730" y="5133293"/>
            <a:ext cx="1008000" cy="1008000"/>
          </a:xfrm>
          <a:prstGeom prst="rect">
            <a:avLst/>
          </a:prstGeom>
        </p:spPr>
      </p:pic>
      <p:pic>
        <p:nvPicPr>
          <p:cNvPr id="32" name="Gráfico 31" descr="Chef female contorno">
            <a:extLst>
              <a:ext uri="{FF2B5EF4-FFF2-40B4-BE49-F238E27FC236}">
                <a16:creationId xmlns:a16="http://schemas.microsoft.com/office/drawing/2014/main" id="{EF4C6440-C605-64EA-6C5F-ECCC3817942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3958980" y="5238223"/>
            <a:ext cx="798140" cy="79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225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BB6F714C-A6B0-54AE-507A-D0700714D94B}"/>
              </a:ext>
            </a:extLst>
          </p:cNvPr>
          <p:cNvSpPr txBox="1">
            <a:spLocks/>
          </p:cNvSpPr>
          <p:nvPr/>
        </p:nvSpPr>
        <p:spPr>
          <a:xfrm>
            <a:off x="695325" y="416690"/>
            <a:ext cx="10142303" cy="527874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3600" b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</a:rPr>
              <a:t>Título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34F41D7-D1E2-1CA5-1156-215427D7E9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148142"/>
              </p:ext>
            </p:extLst>
          </p:nvPr>
        </p:nvGraphicFramePr>
        <p:xfrm>
          <a:off x="2032000" y="2693063"/>
          <a:ext cx="8128002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170427874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14954731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420743305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119809064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65292080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120035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latin typeface="WORK SANS REGULAR ROMAN" pitchFamily="2" charset="77"/>
                        </a:rPr>
                        <a:t>Categoría</a:t>
                      </a: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D4D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589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  <a:endParaRPr lang="es-CO" sz="1400" b="0" i="0" dirty="0">
                        <a:solidFill>
                          <a:schemeClr val="accent5">
                            <a:lumMod val="85000"/>
                            <a:lumOff val="15000"/>
                          </a:schemeClr>
                        </a:solidFill>
                        <a:latin typeface="WORK SANS LIGHT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0" i="0" dirty="0">
                          <a:solidFill>
                            <a:schemeClr val="accent5">
                              <a:lumMod val="85000"/>
                              <a:lumOff val="15000"/>
                            </a:schemeClr>
                          </a:solidFill>
                          <a:latin typeface="WORK SANS LIGHT ROMAN" pitchFamily="2" charset="77"/>
                        </a:rPr>
                        <a:t>Datos</a:t>
                      </a: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32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0989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9142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8277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2556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5019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CO" sz="1400" b="0" i="0" dirty="0">
                        <a:latin typeface="WORK SANS REGULAR ROMAN" pitchFamily="2" charset="77"/>
                      </a:endParaRPr>
                    </a:p>
                  </a:txBody>
                  <a:tcPr marT="36000" marB="3600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790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9292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9CD966-F813-E10E-96CE-F77065419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25B70128-05EE-52BE-9070-C9F6385B5F09}"/>
              </a:ext>
            </a:extLst>
          </p:cNvPr>
          <p:cNvSpPr txBox="1"/>
          <p:nvPr/>
        </p:nvSpPr>
        <p:spPr>
          <a:xfrm>
            <a:off x="963672" y="2551837"/>
            <a:ext cx="64536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Título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presentación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EFFDEC4D-5321-B03E-6755-E15A73DF909B}"/>
              </a:ext>
            </a:extLst>
          </p:cNvPr>
          <p:cNvSpPr txBox="1"/>
          <p:nvPr/>
        </p:nvSpPr>
        <p:spPr>
          <a:xfrm>
            <a:off x="9185414" y="4718718"/>
            <a:ext cx="1945270" cy="1026023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</a:rPr>
              <a:t>Nota: </a:t>
            </a:r>
            <a:r>
              <a:rPr lang="es-CO" sz="1050" dirty="0">
                <a:solidFill>
                  <a:schemeClr val="bg1"/>
                </a:solidFill>
                <a:latin typeface="WORK SANS REGULAR ROMAN" pitchFamily="2" charset="77"/>
              </a:rPr>
              <a:t>Espacio para logo o marca externa. </a:t>
            </a:r>
            <a:r>
              <a:rPr lang="es-ES_tradnl" sz="1050" dirty="0">
                <a:solidFill>
                  <a:schemeClr val="bg1"/>
                </a:solidFill>
                <a:latin typeface="WORK SANS REGULAR ROMAN" pitchFamily="2" charset="77"/>
              </a:rPr>
              <a:t>El tamaño no debe superar el tamaño del logo SENA.</a:t>
            </a:r>
            <a:r>
              <a:rPr lang="es-CO" sz="1050" dirty="0">
                <a:solidFill>
                  <a:schemeClr val="bg1"/>
                </a:solidFill>
                <a:latin typeface="WORK SANS REGULAR ROMAN" pitchFamily="2" charset="77"/>
              </a:rPr>
              <a:t> </a:t>
            </a:r>
            <a:r>
              <a:rPr lang="es-CO" sz="1050" b="1" dirty="0">
                <a:solidFill>
                  <a:schemeClr val="bg1"/>
                </a:solidFill>
                <a:latin typeface="WORK SANS BOLD ROMAN" pitchFamily="2" charset="77"/>
              </a:rPr>
              <a:t>Eliminar este texto.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F682174-DD10-3D1D-BFD5-478085004C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766009E-00F7-0436-FC93-CC43F2F34680}"/>
              </a:ext>
            </a:extLst>
          </p:cNvPr>
          <p:cNvSpPr txBox="1"/>
          <p:nvPr/>
        </p:nvSpPr>
        <p:spPr>
          <a:xfrm>
            <a:off x="391886" y="296863"/>
            <a:ext cx="320210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clasificada</a:t>
            </a:r>
          </a:p>
        </p:txBody>
      </p:sp>
    </p:spTree>
    <p:extLst>
      <p:ext uri="{BB962C8B-B14F-4D97-AF65-F5344CB8AC3E}">
        <p14:creationId xmlns:p14="http://schemas.microsoft.com/office/powerpoint/2010/main" val="1745575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7C34FF-89E7-47C7-3A37-78FFB8A6E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8571B4D7-6708-9B31-F5CA-A52CA40E48E4}"/>
              </a:ext>
            </a:extLst>
          </p:cNvPr>
          <p:cNvSpPr txBox="1"/>
          <p:nvPr/>
        </p:nvSpPr>
        <p:spPr>
          <a:xfrm>
            <a:off x="963672" y="2551837"/>
            <a:ext cx="64536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Título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presentación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29919A1-7630-64C3-590D-E63CDF40F154}"/>
              </a:ext>
            </a:extLst>
          </p:cNvPr>
          <p:cNvSpPr txBox="1"/>
          <p:nvPr/>
        </p:nvSpPr>
        <p:spPr>
          <a:xfrm>
            <a:off x="9185414" y="4718718"/>
            <a:ext cx="1945270" cy="1026023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108000" tIns="108000" rIns="108000" bIns="108000" rtlCol="0">
            <a:spAutoFit/>
          </a:bodyPr>
          <a:lstStyle/>
          <a:p>
            <a:pPr algn="ctr"/>
            <a:r>
              <a:rPr lang="es-CO" sz="105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</a:rPr>
              <a:t>Nota: </a:t>
            </a:r>
            <a:r>
              <a:rPr lang="es-CO" sz="1050" dirty="0">
                <a:solidFill>
                  <a:schemeClr val="bg1"/>
                </a:solidFill>
                <a:latin typeface="WORK SANS REGULAR ROMAN" pitchFamily="2" charset="77"/>
              </a:rPr>
              <a:t>Espacio para logo o marca externa. </a:t>
            </a:r>
            <a:r>
              <a:rPr lang="es-ES_tradnl" sz="1050" dirty="0">
                <a:solidFill>
                  <a:schemeClr val="bg1"/>
                </a:solidFill>
                <a:latin typeface="WORK SANS REGULAR ROMAN" pitchFamily="2" charset="77"/>
              </a:rPr>
              <a:t>El tamaño no debe superar el tamaño del logo SENA.</a:t>
            </a:r>
            <a:r>
              <a:rPr lang="es-CO" sz="1050" dirty="0">
                <a:solidFill>
                  <a:schemeClr val="bg1"/>
                </a:solidFill>
                <a:latin typeface="WORK SANS REGULAR ROMAN" pitchFamily="2" charset="77"/>
              </a:rPr>
              <a:t> </a:t>
            </a:r>
            <a:r>
              <a:rPr lang="es-CO" sz="1050" b="1" dirty="0">
                <a:solidFill>
                  <a:schemeClr val="bg1"/>
                </a:solidFill>
                <a:latin typeface="WORK SANS BOLD ROMAN" pitchFamily="2" charset="77"/>
              </a:rPr>
              <a:t>Eliminar este texto.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1364D8E-78B6-07F8-68E4-61B3214D3D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802C029-25AE-EAC0-B2FF-C2F8E61FB8C5}"/>
              </a:ext>
            </a:extLst>
          </p:cNvPr>
          <p:cNvSpPr txBox="1"/>
          <p:nvPr/>
        </p:nvSpPr>
        <p:spPr>
          <a:xfrm>
            <a:off x="391886" y="296863"/>
            <a:ext cx="3170298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Clasificación de la información: Pública reservada</a:t>
            </a:r>
          </a:p>
        </p:txBody>
      </p:sp>
    </p:spTree>
    <p:extLst>
      <p:ext uri="{BB962C8B-B14F-4D97-AF65-F5344CB8AC3E}">
        <p14:creationId xmlns:p14="http://schemas.microsoft.com/office/powerpoint/2010/main" val="2392519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55D21087-FA0A-8E1D-B118-B7521D19805A}"/>
              </a:ext>
            </a:extLst>
          </p:cNvPr>
          <p:cNvSpPr txBox="1"/>
          <p:nvPr/>
        </p:nvSpPr>
        <p:spPr>
          <a:xfrm>
            <a:off x="4102274" y="3275206"/>
            <a:ext cx="3987452" cy="1028313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216000" tIns="180000" rIns="216000" bIns="180000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 sz="4000"/>
            </a:pPr>
            <a:r>
              <a:rPr lang="es-ES_tradnl" sz="12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  <a:ea typeface="+mj-ea"/>
                <a:cs typeface="+mj-cs"/>
                <a:sym typeface="Calibri"/>
              </a:rPr>
              <a:t>NOTA:</a:t>
            </a:r>
            <a:r>
              <a:rPr lang="es-ES_tradnl" sz="1200" b="1" dirty="0">
                <a:solidFill>
                  <a:schemeClr val="bg1"/>
                </a:solidFill>
                <a:latin typeface="WORK SANS BOLD ROMAN" pitchFamily="2" charset="77"/>
                <a:ea typeface="+mj-ea"/>
                <a:cs typeface="+mj-cs"/>
                <a:sym typeface="Calibri"/>
              </a:rPr>
              <a:t> </a:t>
            </a:r>
            <a:r>
              <a:rPr lang="es-ES" sz="1200" dirty="0">
                <a:solidFill>
                  <a:schemeClr val="bg1"/>
                </a:solidFill>
                <a:latin typeface="WORK SANS REGULAR ROMAN" pitchFamily="2" charset="77"/>
                <a:ea typeface="+mj-ea"/>
                <a:cs typeface="+mj-cs"/>
                <a:sym typeface="Calibri"/>
              </a:rPr>
              <a:t>Antes de trabajar la Presentación, descargue la fuente tipográfica </a:t>
            </a:r>
            <a:r>
              <a:rPr lang="es-ES" sz="1200" dirty="0" err="1">
                <a:solidFill>
                  <a:schemeClr val="bg1"/>
                </a:solidFill>
                <a:latin typeface="WORK SANS REGULAR ROMAN" pitchFamily="2" charset="77"/>
                <a:ea typeface="+mj-ea"/>
                <a:cs typeface="+mj-cs"/>
                <a:sym typeface="Calibri"/>
              </a:rPr>
              <a:t>Work</a:t>
            </a:r>
            <a:r>
              <a:rPr lang="es-ES" sz="1200" dirty="0">
                <a:solidFill>
                  <a:schemeClr val="bg1"/>
                </a:solidFill>
                <a:latin typeface="WORK SANS REGULAR ROMAN" pitchFamily="2" charset="77"/>
                <a:ea typeface="+mj-ea"/>
                <a:cs typeface="+mj-cs"/>
                <a:sym typeface="Calibri"/>
              </a:rPr>
              <a:t> Sans, que se encuentra en el capítulo 11 del Manual de Identidad Visual del SENA. Elimine esta página.</a:t>
            </a:r>
            <a:endParaRPr lang="es-ES_tradnl" sz="1200" dirty="0">
              <a:solidFill>
                <a:schemeClr val="bg1"/>
              </a:solidFill>
              <a:latin typeface="WORK SANS REGULAR ROMAN" pitchFamily="2" charset="77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0197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1FEF253-53C4-B5FA-07C7-0B039B14F52F}"/>
              </a:ext>
            </a:extLst>
          </p:cNvPr>
          <p:cNvSpPr txBox="1"/>
          <p:nvPr/>
        </p:nvSpPr>
        <p:spPr>
          <a:xfrm>
            <a:off x="4664579" y="2921168"/>
            <a:ext cx="28628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BOLD ROMAN" pitchFamily="2" charset="77"/>
              </a:rPr>
              <a:t>Título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5BFFB67-C3D4-337D-C327-AB25D270EADA}"/>
              </a:ext>
            </a:extLst>
          </p:cNvPr>
          <p:cNvSpPr txBox="1"/>
          <p:nvPr/>
        </p:nvSpPr>
        <p:spPr>
          <a:xfrm>
            <a:off x="4877556" y="2921168"/>
            <a:ext cx="24368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 BOLD ROMAN" pitchFamily="2" charset="77"/>
              </a:rPr>
              <a:t>Título</a:t>
            </a:r>
            <a:endParaRPr kumimoji="0" lang="es-CO" sz="72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CCC96BF-725A-3D21-3F9E-4702C631D085}"/>
              </a:ext>
            </a:extLst>
          </p:cNvPr>
          <p:cNvSpPr txBox="1"/>
          <p:nvPr/>
        </p:nvSpPr>
        <p:spPr>
          <a:xfrm>
            <a:off x="0" y="6162086"/>
            <a:ext cx="12192000" cy="695914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216000" tIns="180000" rIns="216000" bIns="180000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 sz="4000"/>
            </a:pPr>
            <a:r>
              <a:rPr lang="es-ES_tradnl" sz="12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  <a:ea typeface="+mj-ea"/>
                <a:cs typeface="+mj-cs"/>
                <a:sym typeface="Calibri"/>
              </a:rPr>
              <a:t>NOTA:</a:t>
            </a:r>
            <a:r>
              <a:rPr lang="es-ES_tradnl" sz="1200" b="1" dirty="0">
                <a:solidFill>
                  <a:schemeClr val="bg1"/>
                </a:solidFill>
                <a:latin typeface="WORK SANS BOLD ROMAN" pitchFamily="2" charset="77"/>
                <a:ea typeface="+mj-ea"/>
                <a:cs typeface="+mj-cs"/>
                <a:sym typeface="Calibri"/>
              </a:rPr>
              <a:t> </a:t>
            </a:r>
            <a:r>
              <a:rPr lang="es-ES_tradnl" sz="1200" dirty="0">
                <a:solidFill>
                  <a:schemeClr val="bg1"/>
                </a:solidFill>
                <a:latin typeface="WORK SANS REGULAR ROMAN" pitchFamily="2" charset="77"/>
                <a:ea typeface="+mj-ea"/>
                <a:cs typeface="+mj-cs"/>
                <a:sym typeface="Calibri"/>
              </a:rPr>
              <a:t>Las diapositivas con fondo de color verde, deben utilizarse solo para títulos con tipografía grande en variaciones Bold, </a:t>
            </a:r>
            <a:r>
              <a:rPr lang="es-ES_tradnl" sz="1200" dirty="0" err="1">
                <a:solidFill>
                  <a:schemeClr val="bg1"/>
                </a:solidFill>
                <a:latin typeface="WORK SANS REGULAR ROMAN" pitchFamily="2" charset="77"/>
                <a:ea typeface="+mj-ea"/>
                <a:cs typeface="+mj-cs"/>
                <a:sym typeface="Calibri"/>
              </a:rPr>
              <a:t>Extrabold</a:t>
            </a:r>
            <a:r>
              <a:rPr lang="es-ES_tradnl" sz="1200" dirty="0">
                <a:solidFill>
                  <a:schemeClr val="bg1"/>
                </a:solidFill>
                <a:latin typeface="WORK SANS REGULAR ROMAN" pitchFamily="2" charset="77"/>
                <a:ea typeface="+mj-ea"/>
                <a:cs typeface="+mj-cs"/>
                <a:sym typeface="Calibri"/>
              </a:rPr>
              <a:t> o Black, para garantizar cumplimiento de criterios de accesibilidad. </a:t>
            </a:r>
            <a:r>
              <a:rPr lang="es-CO" sz="1200" dirty="0">
                <a:solidFill>
                  <a:schemeClr val="bg1"/>
                </a:solidFill>
                <a:latin typeface="WORK SANS REGULAR ROMAN" pitchFamily="2" charset="77"/>
              </a:rPr>
              <a:t>Eliminar este cuadro de texto.</a:t>
            </a:r>
            <a:endParaRPr lang="es-ES_tradnl" sz="1200" dirty="0">
              <a:solidFill>
                <a:schemeClr val="bg1"/>
              </a:solidFill>
              <a:latin typeface="WORK SANS REGULAR ROMAN" pitchFamily="2" charset="77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29184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951D1C-ACAB-30A9-933A-FC96DF28A2F0}"/>
              </a:ext>
            </a:extLst>
          </p:cNvPr>
          <p:cNvSpPr txBox="1">
            <a:spLocks/>
          </p:cNvSpPr>
          <p:nvPr/>
        </p:nvSpPr>
        <p:spPr>
          <a:xfrm>
            <a:off x="695325" y="2120265"/>
            <a:ext cx="1425934" cy="40559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38AA00"/>
                </a:solidFill>
                <a:latin typeface="WORK SANS BOLD ROMAN" pitchFamily="2" charset="77"/>
              </a:rPr>
              <a:t>Título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F6697F3-B1A3-FADB-1243-D89866428CB1}"/>
              </a:ext>
            </a:extLst>
          </p:cNvPr>
          <p:cNvSpPr txBox="1"/>
          <p:nvPr/>
        </p:nvSpPr>
        <p:spPr>
          <a:xfrm>
            <a:off x="695325" y="2767965"/>
            <a:ext cx="3854368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DEB55DF-947F-4B23-C898-E59FC5A961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249" r="25587"/>
          <a:stretch/>
        </p:blipFill>
        <p:spPr>
          <a:xfrm>
            <a:off x="6096000" y="0"/>
            <a:ext cx="6096000" cy="686229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AC54AB6E-C29A-94B8-B3E2-44C7228AEFBE}"/>
              </a:ext>
            </a:extLst>
          </p:cNvPr>
          <p:cNvSpPr txBox="1"/>
          <p:nvPr/>
        </p:nvSpPr>
        <p:spPr>
          <a:xfrm>
            <a:off x="6096000" y="5940487"/>
            <a:ext cx="6096000" cy="917513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216000" tIns="180000" rIns="216000" bIns="180000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</a:rPr>
              <a:t>NOTA: </a:t>
            </a:r>
            <a:r>
              <a:rPr lang="es-CO" sz="1200" dirty="0">
                <a:solidFill>
                  <a:schemeClr val="bg1"/>
                </a:solidFill>
                <a:latin typeface="WORK SANS REGULAR ROMAN" pitchFamily="2" charset="77"/>
              </a:rPr>
              <a:t>Remplazar fotografía por una relacionada con el tema de la presentación y eliminar este cuadro de texto. Fotos disponibles en: 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https://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www.flickr.com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photos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/198275007@N06/</a:t>
            </a:r>
          </a:p>
        </p:txBody>
      </p:sp>
    </p:spTree>
    <p:extLst>
      <p:ext uri="{BB962C8B-B14F-4D97-AF65-F5344CB8AC3E}">
        <p14:creationId xmlns:p14="http://schemas.microsoft.com/office/powerpoint/2010/main" val="3038000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86F7D7-ECFC-17E3-4128-9A12250F6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8B74BC17-43EF-67C1-7943-C7EA465BB2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6424" b="21157"/>
          <a:stretch/>
        </p:blipFill>
        <p:spPr>
          <a:xfrm>
            <a:off x="0" y="0"/>
            <a:ext cx="12192000" cy="2631882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2C2F1472-1B70-FB17-9B82-1AE3F52C5A6B}"/>
              </a:ext>
            </a:extLst>
          </p:cNvPr>
          <p:cNvSpPr txBox="1"/>
          <p:nvPr/>
        </p:nvSpPr>
        <p:spPr>
          <a:xfrm>
            <a:off x="0" y="1899034"/>
            <a:ext cx="12192000" cy="732848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216000" tIns="180000" rIns="216000" bIns="180000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</a:rPr>
              <a:t>NOTA: </a:t>
            </a:r>
            <a:r>
              <a:rPr lang="es-CO" sz="1200" dirty="0">
                <a:solidFill>
                  <a:schemeClr val="bg1"/>
                </a:solidFill>
                <a:latin typeface="WORK SANS REGULAR ROMAN" pitchFamily="2" charset="77"/>
              </a:rPr>
              <a:t>Remplazar fotografía por una relacionada con el tema de la presentación y eliminar este cuadro de texto. Fotos disponibles en: 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https://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www.flickr.com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photos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/198275007@N06/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BCE429D0-1809-E6AE-F00C-BED57C80ABD9}"/>
              </a:ext>
            </a:extLst>
          </p:cNvPr>
          <p:cNvSpPr txBox="1">
            <a:spLocks/>
          </p:cNvSpPr>
          <p:nvPr/>
        </p:nvSpPr>
        <p:spPr>
          <a:xfrm>
            <a:off x="695325" y="3429000"/>
            <a:ext cx="1425934" cy="40559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38AA00"/>
                </a:solidFill>
                <a:latin typeface="WORK SANS BOLD ROMAN" pitchFamily="2" charset="77"/>
              </a:rPr>
              <a:t>Título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3B60633-8760-284D-D90A-6B2A4C1E0A8B}"/>
              </a:ext>
            </a:extLst>
          </p:cNvPr>
          <p:cNvSpPr txBox="1"/>
          <p:nvPr/>
        </p:nvSpPr>
        <p:spPr>
          <a:xfrm>
            <a:off x="695325" y="4076700"/>
            <a:ext cx="3854368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88F4470-4912-F1DC-3ED8-89DBA5B4CE1A}"/>
              </a:ext>
            </a:extLst>
          </p:cNvPr>
          <p:cNvSpPr txBox="1"/>
          <p:nvPr/>
        </p:nvSpPr>
        <p:spPr>
          <a:xfrm>
            <a:off x="6787979" y="4076700"/>
            <a:ext cx="3854368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</p:txBody>
      </p:sp>
    </p:spTree>
    <p:extLst>
      <p:ext uri="{BB962C8B-B14F-4D97-AF65-F5344CB8AC3E}">
        <p14:creationId xmlns:p14="http://schemas.microsoft.com/office/powerpoint/2010/main" val="1840153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408785-A3E1-7BD1-5FAC-FD636F797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9DA6F0A-7D63-0B81-BFD4-4BC2502E56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064" r="8278"/>
          <a:stretch/>
        </p:blipFill>
        <p:spPr>
          <a:xfrm>
            <a:off x="0" y="0"/>
            <a:ext cx="3684104" cy="6858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3278E16-1D52-92C3-E790-899C21884873}"/>
              </a:ext>
            </a:extLst>
          </p:cNvPr>
          <p:cNvSpPr txBox="1"/>
          <p:nvPr/>
        </p:nvSpPr>
        <p:spPr>
          <a:xfrm>
            <a:off x="0" y="5571155"/>
            <a:ext cx="3684104" cy="1471511"/>
          </a:xfrm>
          <a:prstGeom prst="rect">
            <a:avLst/>
          </a:prstGeom>
          <a:solidFill>
            <a:schemeClr val="accent5">
              <a:alpha val="68057"/>
            </a:schemeClr>
          </a:solidFill>
        </p:spPr>
        <p:txBody>
          <a:bodyPr wrap="square" lIns="216000" tIns="180000" rIns="216000" bIns="180000" rtlCol="0">
            <a:spAutoFit/>
          </a:bodyPr>
          <a:lstStyle/>
          <a:p>
            <a:pPr algn="ctr"/>
            <a:r>
              <a:rPr lang="es-CO" sz="1200" b="1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BOLD ROMAN" pitchFamily="2" charset="77"/>
              </a:rPr>
              <a:t>NOTA: </a:t>
            </a:r>
            <a:r>
              <a:rPr lang="es-CO" sz="1200" dirty="0">
                <a:solidFill>
                  <a:schemeClr val="bg1"/>
                </a:solidFill>
                <a:latin typeface="WORK SANS REGULAR ROMAN" pitchFamily="2" charset="77"/>
              </a:rPr>
              <a:t>Remplazar fotografía por una relacionada con el tema de la presentación y eliminar este cuadro de texto. </a:t>
            </a:r>
            <a:r>
              <a:rPr lang="es-CO" sz="1200">
                <a:solidFill>
                  <a:schemeClr val="bg1"/>
                </a:solidFill>
                <a:latin typeface="WORK SANS REGULAR ROMAN" pitchFamily="2" charset="77"/>
              </a:rPr>
              <a:t>Fotos disponibles en: 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https://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www.flickr.com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</a:t>
            </a:r>
            <a:r>
              <a:rPr lang="es-CO" sz="12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photos</a:t>
            </a:r>
            <a:r>
              <a:rPr lang="es-CO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WORK SANS REGULAR ROMAN" pitchFamily="2" charset="77"/>
              </a:rPr>
              <a:t>/198275007@N06/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F95DE264-F11F-E77A-ABBA-446E46EF798C}"/>
              </a:ext>
            </a:extLst>
          </p:cNvPr>
          <p:cNvSpPr txBox="1">
            <a:spLocks/>
          </p:cNvSpPr>
          <p:nvPr/>
        </p:nvSpPr>
        <p:spPr>
          <a:xfrm>
            <a:off x="4379428" y="2120265"/>
            <a:ext cx="1425934" cy="405598"/>
          </a:xfrm>
          <a:prstGeom prst="rect">
            <a:avLst/>
          </a:prstGeom>
        </p:spPr>
        <p:txBody>
          <a:bodyPr lIns="0" tIns="0" rIns="0" bIns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CO" sz="3600" b="1" dirty="0">
                <a:solidFill>
                  <a:srgbClr val="38AA00"/>
                </a:solidFill>
                <a:latin typeface="WORK SANS BOLD ROMAN" pitchFamily="2" charset="77"/>
              </a:rPr>
              <a:t>Título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AC9A7D5-843B-D2FE-7BC0-B51542BB82DD}"/>
              </a:ext>
            </a:extLst>
          </p:cNvPr>
          <p:cNvSpPr txBox="1"/>
          <p:nvPr/>
        </p:nvSpPr>
        <p:spPr>
          <a:xfrm>
            <a:off x="4379428" y="2767965"/>
            <a:ext cx="3854368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, sed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  <a:p>
            <a:endParaRPr lang="es-CO" sz="1600" dirty="0">
              <a:solidFill>
                <a:schemeClr val="accent5">
                  <a:lumMod val="85000"/>
                  <a:lumOff val="15000"/>
                </a:schemeClr>
              </a:solidFill>
              <a:latin typeface="Work Sans Light Roman" pitchFamily="2" charset="77"/>
            </a:endParaRP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Lorem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ipsum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dolor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sit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amet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	</a:t>
            </a: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consectetuer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adipiscing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elit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diam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nonummy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nibh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euismod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</a:t>
            </a:r>
            <a:r>
              <a:rPr lang="es-CO" sz="1600" dirty="0" err="1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tincidunt</a:t>
            </a:r>
            <a:r>
              <a:rPr lang="es-CO" sz="1600" dirty="0">
                <a:solidFill>
                  <a:schemeClr val="accent5">
                    <a:lumMod val="85000"/>
                    <a:lumOff val="15000"/>
                  </a:schemeClr>
                </a:solidFill>
                <a:latin typeface="Work Sans Light Roman" pitchFamily="2" charset="77"/>
              </a:rPr>
              <a:t> ut.</a:t>
            </a:r>
          </a:p>
        </p:txBody>
      </p:sp>
    </p:spTree>
    <p:extLst>
      <p:ext uri="{BB962C8B-B14F-4D97-AF65-F5344CB8AC3E}">
        <p14:creationId xmlns:p14="http://schemas.microsoft.com/office/powerpoint/2010/main" val="1716241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4114</TotalTime>
  <Words>700</Words>
  <Application>Microsoft Office PowerPoint</Application>
  <PresentationFormat>Panorámica</PresentationFormat>
  <Paragraphs>74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Light</vt:lpstr>
      <vt:lpstr>WORK SANS BOLD ROMAN</vt:lpstr>
      <vt:lpstr>WORK SANS BOLD ROMAN</vt:lpstr>
      <vt:lpstr>Work Sans Light Roman</vt:lpstr>
      <vt:lpstr>Work Sans Light Roman</vt:lpstr>
      <vt:lpstr>WORK SANS REGULAR ROMAN</vt:lpstr>
      <vt:lpstr>WORK SANS SEMIBOLD ROMAN</vt:lpstr>
      <vt:lpstr>Office 2013 - Tema de 2022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Leonardo Castañeda Ortiz</cp:lastModifiedBy>
  <cp:revision>75</cp:revision>
  <dcterms:created xsi:type="dcterms:W3CDTF">2020-10-01T23:51:28Z</dcterms:created>
  <dcterms:modified xsi:type="dcterms:W3CDTF">2025-08-20T22:15:54Z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2025-07-11T16:31:34Z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c6329c04-9ceb-4fca-88c8-0029777b3481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