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2"/>
  </p:notesMasterIdLst>
  <p:sldIdLst>
    <p:sldId id="257" r:id="rId2"/>
    <p:sldId id="11935" r:id="rId3"/>
    <p:sldId id="358" r:id="rId4"/>
    <p:sldId id="11931" r:id="rId5"/>
    <p:sldId id="11932" r:id="rId6"/>
    <p:sldId id="487" r:id="rId7"/>
    <p:sldId id="478" r:id="rId8"/>
    <p:sldId id="508" r:id="rId9"/>
    <p:sldId id="505" r:id="rId10"/>
    <p:sldId id="506" r:id="rId11"/>
    <p:sldId id="471" r:id="rId12"/>
    <p:sldId id="490" r:id="rId13"/>
    <p:sldId id="11936" r:id="rId14"/>
    <p:sldId id="258" r:id="rId15"/>
    <p:sldId id="266" r:id="rId16"/>
    <p:sldId id="274" r:id="rId17"/>
    <p:sldId id="265" r:id="rId18"/>
    <p:sldId id="271" r:id="rId19"/>
    <p:sldId id="275" r:id="rId20"/>
    <p:sldId id="268" r:id="rId21"/>
    <p:sldId id="11939" r:id="rId22"/>
    <p:sldId id="11937" r:id="rId23"/>
    <p:sldId id="11938" r:id="rId24"/>
    <p:sldId id="289" r:id="rId25"/>
    <p:sldId id="11941" r:id="rId26"/>
    <p:sldId id="11933" r:id="rId27"/>
    <p:sldId id="11934" r:id="rId28"/>
    <p:sldId id="11943" r:id="rId29"/>
    <p:sldId id="12005" r:id="rId30"/>
    <p:sldId id="11986" r:id="rId31"/>
    <p:sldId id="12002" r:id="rId32"/>
    <p:sldId id="12004" r:id="rId33"/>
    <p:sldId id="12006" r:id="rId34"/>
    <p:sldId id="263" r:id="rId35"/>
    <p:sldId id="270" r:id="rId36"/>
    <p:sldId id="12007" r:id="rId37"/>
    <p:sldId id="12008" r:id="rId38"/>
    <p:sldId id="12009" r:id="rId39"/>
    <p:sldId id="12010" r:id="rId40"/>
    <p:sldId id="12011" r:id="rId41"/>
    <p:sldId id="12017" r:id="rId42"/>
    <p:sldId id="12013" r:id="rId43"/>
    <p:sldId id="12014" r:id="rId44"/>
    <p:sldId id="12015" r:id="rId45"/>
    <p:sldId id="12018" r:id="rId46"/>
    <p:sldId id="12016" r:id="rId47"/>
    <p:sldId id="273" r:id="rId48"/>
    <p:sldId id="320" r:id="rId49"/>
    <p:sldId id="324" r:id="rId50"/>
    <p:sldId id="321" r:id="rId51"/>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800"/>
    <a:srgbClr val="6B6E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DA37D80-6434-44D0-A028-1B22A696006F}" styleName="Estilo claro 3 - Acento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70" autoAdjust="0"/>
    <p:restoredTop sz="96327"/>
  </p:normalViewPr>
  <p:slideViewPr>
    <p:cSldViewPr snapToGrid="0">
      <p:cViewPr varScale="1">
        <p:scale>
          <a:sx n="73" d="100"/>
          <a:sy n="73" d="100"/>
        </p:scale>
        <p:origin x="6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ndrea.suarez\Downloads\CIFRAS-GRAFICA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andrea.suarez\Downloads\CIFRAS-GRAFICAS.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r>
              <a:rPr lang="es-CO" sz="1400" b="1">
                <a:solidFill>
                  <a:srgbClr val="C00000"/>
                </a:solidFill>
              </a:rPr>
              <a:t>Cumplimiento</a:t>
            </a:r>
            <a:r>
              <a:rPr lang="es-CO" sz="1400" b="1" baseline="0">
                <a:solidFill>
                  <a:srgbClr val="C00000"/>
                </a:solidFill>
              </a:rPr>
              <a:t> Gestión</a:t>
            </a:r>
            <a:endParaRPr lang="es-CO" sz="1400" b="1">
              <a:solidFill>
                <a:srgbClr val="C00000"/>
              </a:solidFill>
            </a:endParaRPr>
          </a:p>
        </c:rich>
      </c:tx>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endParaRPr lang="es-CO"/>
        </a:p>
      </c:txPr>
    </c:title>
    <c:autoTitleDeleted val="0"/>
    <c:plotArea>
      <c:layout/>
      <c:barChart>
        <c:barDir val="col"/>
        <c:grouping val="clustered"/>
        <c:varyColors val="0"/>
        <c:ser>
          <c:idx val="0"/>
          <c:order val="0"/>
          <c:tx>
            <c:strRef>
              <c:f>ACUMULADO!$E$1</c:f>
              <c:strCache>
                <c:ptCount val="1"/>
                <c:pt idx="0">
                  <c:v>PROYECCIÓN GESTIÓN</c:v>
                </c:pt>
              </c:strCache>
            </c:strRef>
          </c:tx>
          <c:spPr>
            <a:solidFill>
              <a:schemeClr val="bg2">
                <a:lumMod val="50000"/>
              </a:schemeClr>
            </a:solidFill>
            <a:ln>
              <a:noFill/>
            </a:ln>
            <a:effectLst/>
          </c:spPr>
          <c:invertIfNegative val="0"/>
          <c:cat>
            <c:strRef>
              <c:f>ACUMULADO!$D$2:$D$19</c:f>
              <c:strCache>
                <c:ptCount val="18"/>
                <c:pt idx="0">
                  <c:v>SGV </c:v>
                </c:pt>
                <c:pt idx="1">
                  <c:v>VICTIMAS EN EL EXTERIOR </c:v>
                </c:pt>
                <c:pt idx="2">
                  <c:v>ENCARGO FIDUCIARIO</c:v>
                </c:pt>
                <c:pt idx="3">
                  <c:v>EXCEPCIONALIDAD</c:v>
                </c:pt>
                <c:pt idx="4">
                  <c:v>RUTA GENERAL </c:v>
                </c:pt>
                <c:pt idx="5">
                  <c:v>PAC RUTA P </c:v>
                </c:pt>
                <c:pt idx="6">
                  <c:v>REPROGRAMACIONES </c:v>
                </c:pt>
                <c:pt idx="7">
                  <c:v>ESQUEMA PRESENCIAL </c:v>
                </c:pt>
                <c:pt idx="8">
                  <c:v>PQR </c:v>
                </c:pt>
                <c:pt idx="9">
                  <c:v>TUTELAS</c:v>
                </c:pt>
                <c:pt idx="10">
                  <c:v>TURNOS GAC </c:v>
                </c:pt>
                <c:pt idx="11">
                  <c:v>RECURSOS </c:v>
                </c:pt>
                <c:pt idx="12">
                  <c:v>ACTOS MANUALES /SUBSANACIÓN PREVIA ACTOS</c:v>
                </c:pt>
                <c:pt idx="13">
                  <c:v>OFICIOS MANUALES </c:v>
                </c:pt>
                <c:pt idx="14">
                  <c:v>PSICOSOCIAL  </c:v>
                </c:pt>
                <c:pt idx="15">
                  <c:v>CORREO DOCUMENTACIÓN </c:v>
                </c:pt>
                <c:pt idx="16">
                  <c:v>TIERRAS</c:v>
                </c:pt>
                <c:pt idx="17">
                  <c:v>INVERSIÓN ADECUADA DE RECURSOS </c:v>
                </c:pt>
              </c:strCache>
            </c:strRef>
          </c:cat>
          <c:val>
            <c:numRef>
              <c:f>ACUMULADO!$E$2:$E$19</c:f>
              <c:numCache>
                <c:formatCode>#,##0</c:formatCode>
                <c:ptCount val="18"/>
                <c:pt idx="0">
                  <c:v>28701</c:v>
                </c:pt>
                <c:pt idx="1">
                  <c:v>33365</c:v>
                </c:pt>
                <c:pt idx="2">
                  <c:v>16564</c:v>
                </c:pt>
                <c:pt idx="3">
                  <c:v>252</c:v>
                </c:pt>
                <c:pt idx="4">
                  <c:v>94722</c:v>
                </c:pt>
                <c:pt idx="5">
                  <c:v>130457</c:v>
                </c:pt>
                <c:pt idx="6">
                  <c:v>58359</c:v>
                </c:pt>
                <c:pt idx="7">
                  <c:v>36472</c:v>
                </c:pt>
                <c:pt idx="8">
                  <c:v>57776</c:v>
                </c:pt>
                <c:pt idx="9">
                  <c:v>10259</c:v>
                </c:pt>
                <c:pt idx="10">
                  <c:v>2208</c:v>
                </c:pt>
                <c:pt idx="11">
                  <c:v>1144</c:v>
                </c:pt>
                <c:pt idx="12">
                  <c:v>3392</c:v>
                </c:pt>
                <c:pt idx="13">
                  <c:v>2802</c:v>
                </c:pt>
                <c:pt idx="14">
                  <c:v>1946</c:v>
                </c:pt>
                <c:pt idx="15">
                  <c:v>39227</c:v>
                </c:pt>
                <c:pt idx="16">
                  <c:v>1799</c:v>
                </c:pt>
                <c:pt idx="17">
                  <c:v>6817</c:v>
                </c:pt>
              </c:numCache>
            </c:numRef>
          </c:val>
          <c:extLst>
            <c:ext xmlns:c16="http://schemas.microsoft.com/office/drawing/2014/chart" uri="{C3380CC4-5D6E-409C-BE32-E72D297353CC}">
              <c16:uniqueId val="{00000000-D019-4DEF-A855-72DD871A9C81}"/>
            </c:ext>
          </c:extLst>
        </c:ser>
        <c:ser>
          <c:idx val="1"/>
          <c:order val="1"/>
          <c:tx>
            <c:strRef>
              <c:f>ACUMULADO!$F$1</c:f>
              <c:strCache>
                <c:ptCount val="1"/>
                <c:pt idx="0">
                  <c:v>GESTIÓN REALIZADA</c:v>
                </c:pt>
              </c:strCache>
            </c:strRef>
          </c:tx>
          <c:spPr>
            <a:solidFill>
              <a:srgbClr val="C00000"/>
            </a:solidFill>
            <a:ln>
              <a:noFill/>
            </a:ln>
            <a:effectLst/>
          </c:spPr>
          <c:invertIfNegative val="0"/>
          <c:cat>
            <c:strRef>
              <c:f>ACUMULADO!$D$2:$D$19</c:f>
              <c:strCache>
                <c:ptCount val="18"/>
                <c:pt idx="0">
                  <c:v>SGV </c:v>
                </c:pt>
                <c:pt idx="1">
                  <c:v>VICTIMAS EN EL EXTERIOR </c:v>
                </c:pt>
                <c:pt idx="2">
                  <c:v>ENCARGO FIDUCIARIO</c:v>
                </c:pt>
                <c:pt idx="3">
                  <c:v>EXCEPCIONALIDAD</c:v>
                </c:pt>
                <c:pt idx="4">
                  <c:v>RUTA GENERAL </c:v>
                </c:pt>
                <c:pt idx="5">
                  <c:v>PAC RUTA P </c:v>
                </c:pt>
                <c:pt idx="6">
                  <c:v>REPROGRAMACIONES </c:v>
                </c:pt>
                <c:pt idx="7">
                  <c:v>ESQUEMA PRESENCIAL </c:v>
                </c:pt>
                <c:pt idx="8">
                  <c:v>PQR </c:v>
                </c:pt>
                <c:pt idx="9">
                  <c:v>TUTELAS</c:v>
                </c:pt>
                <c:pt idx="10">
                  <c:v>TURNOS GAC </c:v>
                </c:pt>
                <c:pt idx="11">
                  <c:v>RECURSOS </c:v>
                </c:pt>
                <c:pt idx="12">
                  <c:v>ACTOS MANUALES /SUBSANACIÓN PREVIA ACTOS</c:v>
                </c:pt>
                <c:pt idx="13">
                  <c:v>OFICIOS MANUALES </c:v>
                </c:pt>
                <c:pt idx="14">
                  <c:v>PSICOSOCIAL  </c:v>
                </c:pt>
                <c:pt idx="15">
                  <c:v>CORREO DOCUMENTACIÓN </c:v>
                </c:pt>
                <c:pt idx="16">
                  <c:v>TIERRAS</c:v>
                </c:pt>
                <c:pt idx="17">
                  <c:v>INVERSIÓN ADECUADA DE RECURSOS </c:v>
                </c:pt>
              </c:strCache>
            </c:strRef>
          </c:cat>
          <c:val>
            <c:numRef>
              <c:f>ACUMULADO!$F$2:$F$19</c:f>
              <c:numCache>
                <c:formatCode>#,##0</c:formatCode>
                <c:ptCount val="18"/>
                <c:pt idx="0">
                  <c:v>30360</c:v>
                </c:pt>
                <c:pt idx="1">
                  <c:v>28151</c:v>
                </c:pt>
                <c:pt idx="2">
                  <c:v>16469</c:v>
                </c:pt>
                <c:pt idx="3">
                  <c:v>252</c:v>
                </c:pt>
                <c:pt idx="4">
                  <c:v>60962</c:v>
                </c:pt>
                <c:pt idx="5">
                  <c:v>121642</c:v>
                </c:pt>
                <c:pt idx="6">
                  <c:v>51511</c:v>
                </c:pt>
                <c:pt idx="7">
                  <c:v>29770</c:v>
                </c:pt>
                <c:pt idx="8">
                  <c:v>70429</c:v>
                </c:pt>
                <c:pt idx="9">
                  <c:v>12390</c:v>
                </c:pt>
                <c:pt idx="10">
                  <c:v>2137</c:v>
                </c:pt>
                <c:pt idx="11">
                  <c:v>1250</c:v>
                </c:pt>
                <c:pt idx="12">
                  <c:v>3529</c:v>
                </c:pt>
                <c:pt idx="13">
                  <c:v>3216</c:v>
                </c:pt>
                <c:pt idx="14">
                  <c:v>1898</c:v>
                </c:pt>
                <c:pt idx="15">
                  <c:v>37718</c:v>
                </c:pt>
                <c:pt idx="16">
                  <c:v>1350</c:v>
                </c:pt>
                <c:pt idx="17">
                  <c:v>6817</c:v>
                </c:pt>
              </c:numCache>
            </c:numRef>
          </c:val>
          <c:extLst>
            <c:ext xmlns:c16="http://schemas.microsoft.com/office/drawing/2014/chart" uri="{C3380CC4-5D6E-409C-BE32-E72D297353CC}">
              <c16:uniqueId val="{00000001-D019-4DEF-A855-72DD871A9C81}"/>
            </c:ext>
          </c:extLst>
        </c:ser>
        <c:dLbls>
          <c:showLegendKey val="0"/>
          <c:showVal val="0"/>
          <c:showCatName val="0"/>
          <c:showSerName val="0"/>
          <c:showPercent val="0"/>
          <c:showBubbleSize val="0"/>
        </c:dLbls>
        <c:gapWidth val="219"/>
        <c:overlap val="-27"/>
        <c:axId val="78977151"/>
        <c:axId val="78978591"/>
      </c:barChart>
      <c:lineChart>
        <c:grouping val="standard"/>
        <c:varyColors val="0"/>
        <c:ser>
          <c:idx val="2"/>
          <c:order val="2"/>
          <c:tx>
            <c:strRef>
              <c:f>ACUMULADO!$G$1</c:f>
              <c:strCache>
                <c:ptCount val="1"/>
                <c:pt idx="0">
                  <c:v>CUMPLIMIENTO</c:v>
                </c:pt>
              </c:strCache>
            </c:strRef>
          </c:tx>
          <c:spPr>
            <a:ln w="28575" cap="rnd">
              <a:solidFill>
                <a:schemeClr val="bg2">
                  <a:lumMod val="50000"/>
                </a:schemeClr>
              </a:solidFill>
              <a:prstDash val="sysDash"/>
              <a:round/>
            </a:ln>
            <a:effectLst/>
          </c:spPr>
          <c:marker>
            <c:symbol val="none"/>
          </c:marker>
          <c:dLbls>
            <c:dLbl>
              <c:idx val="0"/>
              <c:layout>
                <c:manualLayout>
                  <c:x val="-3.25104968573489E-2"/>
                  <c:y val="-0.26380710073889579"/>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019-4DEF-A855-72DD871A9C81}"/>
                </c:ext>
              </c:extLst>
            </c:dLbl>
            <c:dLbl>
              <c:idx val="5"/>
              <c:layout>
                <c:manualLayout>
                  <c:x val="-9.1490405844015053E-3"/>
                  <c:y val="-9.64987483996912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019-4DEF-A855-72DD871A9C81}"/>
                </c:ext>
              </c:extLst>
            </c:dLbl>
            <c:dLbl>
              <c:idx val="6"/>
              <c:layout>
                <c:manualLayout>
                  <c:x val="-1.9426477417361487E-2"/>
                  <c:y val="-8.141922386527139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019-4DEF-A855-72DD871A9C81}"/>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mn-lt"/>
                    <a:ea typeface="+mn-ea"/>
                    <a:cs typeface="+mn-cs"/>
                  </a:defRPr>
                </a:pPr>
                <a:endParaRPr lang="es-CO"/>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3"/>
                </a:solidFill>
                <a:prstDash val="sysDot"/>
              </a:ln>
              <a:effectLst/>
            </c:spPr>
            <c:trendlineType val="linear"/>
            <c:dispRSqr val="0"/>
            <c:dispEq val="0"/>
          </c:trendline>
          <c:cat>
            <c:strRef>
              <c:f>ACUMULADO!$D$2:$D$19</c:f>
              <c:strCache>
                <c:ptCount val="18"/>
                <c:pt idx="0">
                  <c:v>SGV </c:v>
                </c:pt>
                <c:pt idx="1">
                  <c:v>VICTIMAS EN EL EXTERIOR </c:v>
                </c:pt>
                <c:pt idx="2">
                  <c:v>ENCARGO FIDUCIARIO</c:v>
                </c:pt>
                <c:pt idx="3">
                  <c:v>EXCEPCIONALIDAD</c:v>
                </c:pt>
                <c:pt idx="4">
                  <c:v>RUTA GENERAL </c:v>
                </c:pt>
                <c:pt idx="5">
                  <c:v>PAC RUTA P </c:v>
                </c:pt>
                <c:pt idx="6">
                  <c:v>REPROGRAMACIONES </c:v>
                </c:pt>
                <c:pt idx="7">
                  <c:v>ESQUEMA PRESENCIAL </c:v>
                </c:pt>
                <c:pt idx="8">
                  <c:v>PQR </c:v>
                </c:pt>
                <c:pt idx="9">
                  <c:v>TUTELAS</c:v>
                </c:pt>
                <c:pt idx="10">
                  <c:v>TURNOS GAC </c:v>
                </c:pt>
                <c:pt idx="11">
                  <c:v>RECURSOS </c:v>
                </c:pt>
                <c:pt idx="12">
                  <c:v>ACTOS MANUALES /SUBSANACIÓN PREVIA ACTOS</c:v>
                </c:pt>
                <c:pt idx="13">
                  <c:v>OFICIOS MANUALES </c:v>
                </c:pt>
                <c:pt idx="14">
                  <c:v>PSICOSOCIAL  </c:v>
                </c:pt>
                <c:pt idx="15">
                  <c:v>CORREO DOCUMENTACIÓN </c:v>
                </c:pt>
                <c:pt idx="16">
                  <c:v>TIERRAS</c:v>
                </c:pt>
                <c:pt idx="17">
                  <c:v>INVERSIÓN ADECUADA DE RECURSOS </c:v>
                </c:pt>
              </c:strCache>
            </c:strRef>
          </c:cat>
          <c:val>
            <c:numRef>
              <c:f>ACUMULADO!$G$2:$G$19</c:f>
              <c:numCache>
                <c:formatCode>0%</c:formatCode>
                <c:ptCount val="18"/>
                <c:pt idx="0">
                  <c:v>1.057802864011707</c:v>
                </c:pt>
                <c:pt idx="1">
                  <c:v>0.84372845796493334</c:v>
                </c:pt>
                <c:pt idx="2">
                  <c:v>0.99426467036947597</c:v>
                </c:pt>
                <c:pt idx="3">
                  <c:v>1</c:v>
                </c:pt>
                <c:pt idx="4">
                  <c:v>0.64358860665948781</c:v>
                </c:pt>
                <c:pt idx="5">
                  <c:v>0.93242984278344587</c:v>
                </c:pt>
                <c:pt idx="6">
                  <c:v>0.8826573450538906</c:v>
                </c:pt>
                <c:pt idx="7">
                  <c:v>0.81624259706075897</c:v>
                </c:pt>
                <c:pt idx="8">
                  <c:v>1.2190009692605925</c:v>
                </c:pt>
                <c:pt idx="9">
                  <c:v>1.2077200506872015</c:v>
                </c:pt>
                <c:pt idx="10">
                  <c:v>0.96784420289855078</c:v>
                </c:pt>
                <c:pt idx="11">
                  <c:v>1.0926573426573427</c:v>
                </c:pt>
                <c:pt idx="12">
                  <c:v>1.0403891509433962</c:v>
                </c:pt>
                <c:pt idx="13">
                  <c:v>1.1477516059957173</c:v>
                </c:pt>
                <c:pt idx="14">
                  <c:v>0.97533401849948609</c:v>
                </c:pt>
                <c:pt idx="15">
                  <c:v>0.9615315981339384</c:v>
                </c:pt>
                <c:pt idx="16">
                  <c:v>0.75041689827682045</c:v>
                </c:pt>
                <c:pt idx="17">
                  <c:v>1</c:v>
                </c:pt>
              </c:numCache>
            </c:numRef>
          </c:val>
          <c:smooth val="0"/>
          <c:extLst>
            <c:ext xmlns:c16="http://schemas.microsoft.com/office/drawing/2014/chart" uri="{C3380CC4-5D6E-409C-BE32-E72D297353CC}">
              <c16:uniqueId val="{00000006-D019-4DEF-A855-72DD871A9C81}"/>
            </c:ext>
          </c:extLst>
        </c:ser>
        <c:dLbls>
          <c:showLegendKey val="0"/>
          <c:showVal val="0"/>
          <c:showCatName val="0"/>
          <c:showSerName val="0"/>
          <c:showPercent val="0"/>
          <c:showBubbleSize val="0"/>
        </c:dLbls>
        <c:marker val="1"/>
        <c:smooth val="0"/>
        <c:axId val="78983871"/>
        <c:axId val="78991551"/>
      </c:lineChart>
      <c:catAx>
        <c:axId val="789771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s-CO"/>
          </a:p>
        </c:txPr>
        <c:crossAx val="78978591"/>
        <c:crosses val="autoZero"/>
        <c:auto val="1"/>
        <c:lblAlgn val="ctr"/>
        <c:lblOffset val="100"/>
        <c:noMultiLvlLbl val="0"/>
      </c:catAx>
      <c:valAx>
        <c:axId val="78978591"/>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78977151"/>
        <c:crosses val="autoZero"/>
        <c:crossBetween val="between"/>
      </c:valAx>
      <c:valAx>
        <c:axId val="78991551"/>
        <c:scaling>
          <c:orientation val="minMax"/>
        </c:scaling>
        <c:delete val="0"/>
        <c:axPos val="r"/>
        <c:numFmt formatCode="0%" sourceLinked="1"/>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s-CO"/>
          </a:p>
        </c:txPr>
        <c:crossAx val="78983871"/>
        <c:crosses val="max"/>
        <c:crossBetween val="between"/>
      </c:valAx>
      <c:catAx>
        <c:axId val="78983871"/>
        <c:scaling>
          <c:orientation val="minMax"/>
        </c:scaling>
        <c:delete val="1"/>
        <c:axPos val="b"/>
        <c:numFmt formatCode="General" sourceLinked="1"/>
        <c:majorTickMark val="none"/>
        <c:minorTickMark val="none"/>
        <c:tickLblPos val="nextTo"/>
        <c:crossAx val="78991551"/>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chart>
  <c:spPr>
    <a:solidFill>
      <a:schemeClr val="bg1"/>
    </a:solidFill>
    <a:ln w="9525" cap="flat" cmpd="sng" algn="ctr">
      <a:noFill/>
      <a:round/>
    </a:ln>
    <a:effectLst/>
  </c:spPr>
  <c:txPr>
    <a:bodyPr/>
    <a:lstStyle/>
    <a:p>
      <a:pPr>
        <a:defRPr/>
      </a:pPr>
      <a:endParaRPr lang="es-CO"/>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r>
              <a:rPr lang="es-CO" sz="1400" b="1">
                <a:solidFill>
                  <a:srgbClr val="C00000"/>
                </a:solidFill>
              </a:rPr>
              <a:t>Cumplimiento</a:t>
            </a:r>
            <a:r>
              <a:rPr lang="es-CO" sz="1400" b="1" baseline="0">
                <a:solidFill>
                  <a:srgbClr val="C00000"/>
                </a:solidFill>
              </a:rPr>
              <a:t> Efectividad</a:t>
            </a:r>
          </a:p>
        </c:rich>
      </c:tx>
      <c:layout>
        <c:manualLayout>
          <c:xMode val="edge"/>
          <c:yMode val="edge"/>
          <c:x val="0.37374913332493637"/>
          <c:y val="2.1242694269457053E-2"/>
        </c:manualLayout>
      </c:layout>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endParaRPr lang="es-CO"/>
        </a:p>
      </c:txPr>
    </c:title>
    <c:autoTitleDeleted val="0"/>
    <c:plotArea>
      <c:layout>
        <c:manualLayout>
          <c:layoutTarget val="inner"/>
          <c:xMode val="edge"/>
          <c:yMode val="edge"/>
          <c:x val="5.3876591714638239E-2"/>
          <c:y val="0.169288829645204"/>
          <c:w val="0.89072177647407325"/>
          <c:h val="0.40537063679067831"/>
        </c:manualLayout>
      </c:layout>
      <c:barChart>
        <c:barDir val="col"/>
        <c:grouping val="clustered"/>
        <c:varyColors val="0"/>
        <c:ser>
          <c:idx val="0"/>
          <c:order val="0"/>
          <c:tx>
            <c:strRef>
              <c:f>ACUMULADO!$H$1</c:f>
              <c:strCache>
                <c:ptCount val="1"/>
                <c:pt idx="0">
                  <c:v>PROYECCIÓN EFECTIVIDAD</c:v>
                </c:pt>
              </c:strCache>
            </c:strRef>
          </c:tx>
          <c:spPr>
            <a:solidFill>
              <a:schemeClr val="bg2">
                <a:lumMod val="50000"/>
              </a:schemeClr>
            </a:solidFill>
            <a:ln>
              <a:noFill/>
            </a:ln>
            <a:effectLst/>
          </c:spPr>
          <c:invertIfNegative val="0"/>
          <c:cat>
            <c:strRef>
              <c:f>ACUMULADO!$D$2:$D$19</c:f>
              <c:strCache>
                <c:ptCount val="18"/>
                <c:pt idx="0">
                  <c:v>SGV </c:v>
                </c:pt>
                <c:pt idx="1">
                  <c:v>VICTIMAS EN EL EXTERIOR </c:v>
                </c:pt>
                <c:pt idx="2">
                  <c:v>ENCARGO FIDUCIARIO</c:v>
                </c:pt>
                <c:pt idx="3">
                  <c:v>EXCEPCIONALIDAD</c:v>
                </c:pt>
                <c:pt idx="4">
                  <c:v>RUTA GENERAL </c:v>
                </c:pt>
                <c:pt idx="5">
                  <c:v>PAC RUTA P </c:v>
                </c:pt>
                <c:pt idx="6">
                  <c:v>REPROGRAMACIONES </c:v>
                </c:pt>
                <c:pt idx="7">
                  <c:v>ESQUEMA PRESENCIAL </c:v>
                </c:pt>
                <c:pt idx="8">
                  <c:v>PQR </c:v>
                </c:pt>
                <c:pt idx="9">
                  <c:v>TUTELAS</c:v>
                </c:pt>
                <c:pt idx="10">
                  <c:v>TURNOS GAC </c:v>
                </c:pt>
                <c:pt idx="11">
                  <c:v>RECURSOS </c:v>
                </c:pt>
                <c:pt idx="12">
                  <c:v>ACTOS MANUALES /SUBSANACIÓN PREVIA ACTOS</c:v>
                </c:pt>
                <c:pt idx="13">
                  <c:v>OFICIOS MANUALES </c:v>
                </c:pt>
                <c:pt idx="14">
                  <c:v>PSICOSOCIAL  </c:v>
                </c:pt>
                <c:pt idx="15">
                  <c:v>CORREO DOCUMENTACIÓN </c:v>
                </c:pt>
                <c:pt idx="16">
                  <c:v>TIERRAS</c:v>
                </c:pt>
                <c:pt idx="17">
                  <c:v>INVERSIÓN ADECUADA DE RECURSOS </c:v>
                </c:pt>
              </c:strCache>
            </c:strRef>
          </c:cat>
          <c:val>
            <c:numRef>
              <c:f>ACUMULADO!$H$2:$H$19</c:f>
              <c:numCache>
                <c:formatCode>#,##0</c:formatCode>
                <c:ptCount val="18"/>
                <c:pt idx="0">
                  <c:v>28226</c:v>
                </c:pt>
                <c:pt idx="1">
                  <c:v>22484</c:v>
                </c:pt>
                <c:pt idx="2">
                  <c:v>7018</c:v>
                </c:pt>
                <c:pt idx="4">
                  <c:v>73999</c:v>
                </c:pt>
                <c:pt idx="5">
                  <c:v>69321</c:v>
                </c:pt>
                <c:pt idx="6">
                  <c:v>22611</c:v>
                </c:pt>
                <c:pt idx="7">
                  <c:v>32346</c:v>
                </c:pt>
                <c:pt idx="8">
                  <c:v>32979</c:v>
                </c:pt>
                <c:pt idx="9">
                  <c:v>4647</c:v>
                </c:pt>
                <c:pt idx="10">
                  <c:v>1380</c:v>
                </c:pt>
                <c:pt idx="11">
                  <c:v>889</c:v>
                </c:pt>
                <c:pt idx="12">
                  <c:v>2138</c:v>
                </c:pt>
                <c:pt idx="13">
                  <c:v>1662</c:v>
                </c:pt>
                <c:pt idx="14">
                  <c:v>1946</c:v>
                </c:pt>
                <c:pt idx="15">
                  <c:v>39227</c:v>
                </c:pt>
                <c:pt idx="16">
                  <c:v>1137</c:v>
                </c:pt>
                <c:pt idx="17">
                  <c:v>6817</c:v>
                </c:pt>
              </c:numCache>
            </c:numRef>
          </c:val>
          <c:extLst>
            <c:ext xmlns:c16="http://schemas.microsoft.com/office/drawing/2014/chart" uri="{C3380CC4-5D6E-409C-BE32-E72D297353CC}">
              <c16:uniqueId val="{00000000-6125-4FB7-AF1C-223F99D29EEC}"/>
            </c:ext>
          </c:extLst>
        </c:ser>
        <c:ser>
          <c:idx val="1"/>
          <c:order val="1"/>
          <c:tx>
            <c:strRef>
              <c:f>ACUMULADO!$I$1</c:f>
              <c:strCache>
                <c:ptCount val="1"/>
                <c:pt idx="0">
                  <c:v>EFECTIVIDAD REALIZADA</c:v>
                </c:pt>
              </c:strCache>
            </c:strRef>
          </c:tx>
          <c:spPr>
            <a:solidFill>
              <a:srgbClr val="C00000"/>
            </a:solidFill>
            <a:ln>
              <a:noFill/>
            </a:ln>
            <a:effectLst/>
          </c:spPr>
          <c:invertIfNegative val="0"/>
          <c:cat>
            <c:strRef>
              <c:f>ACUMULADO!$D$2:$D$19</c:f>
              <c:strCache>
                <c:ptCount val="18"/>
                <c:pt idx="0">
                  <c:v>SGV </c:v>
                </c:pt>
                <c:pt idx="1">
                  <c:v>VICTIMAS EN EL EXTERIOR </c:v>
                </c:pt>
                <c:pt idx="2">
                  <c:v>ENCARGO FIDUCIARIO</c:v>
                </c:pt>
                <c:pt idx="3">
                  <c:v>EXCEPCIONALIDAD</c:v>
                </c:pt>
                <c:pt idx="4">
                  <c:v>RUTA GENERAL </c:v>
                </c:pt>
                <c:pt idx="5">
                  <c:v>PAC RUTA P </c:v>
                </c:pt>
                <c:pt idx="6">
                  <c:v>REPROGRAMACIONES </c:v>
                </c:pt>
                <c:pt idx="7">
                  <c:v>ESQUEMA PRESENCIAL </c:v>
                </c:pt>
                <c:pt idx="8">
                  <c:v>PQR </c:v>
                </c:pt>
                <c:pt idx="9">
                  <c:v>TUTELAS</c:v>
                </c:pt>
                <c:pt idx="10">
                  <c:v>TURNOS GAC </c:v>
                </c:pt>
                <c:pt idx="11">
                  <c:v>RECURSOS </c:v>
                </c:pt>
                <c:pt idx="12">
                  <c:v>ACTOS MANUALES /SUBSANACIÓN PREVIA ACTOS</c:v>
                </c:pt>
                <c:pt idx="13">
                  <c:v>OFICIOS MANUALES </c:v>
                </c:pt>
                <c:pt idx="14">
                  <c:v>PSICOSOCIAL  </c:v>
                </c:pt>
                <c:pt idx="15">
                  <c:v>CORREO DOCUMENTACIÓN </c:v>
                </c:pt>
                <c:pt idx="16">
                  <c:v>TIERRAS</c:v>
                </c:pt>
                <c:pt idx="17">
                  <c:v>INVERSIÓN ADECUADA DE RECURSOS </c:v>
                </c:pt>
              </c:strCache>
            </c:strRef>
          </c:cat>
          <c:val>
            <c:numRef>
              <c:f>ACUMULADO!$I$2:$I$19</c:f>
              <c:numCache>
                <c:formatCode>#,##0</c:formatCode>
                <c:ptCount val="18"/>
                <c:pt idx="0">
                  <c:v>27169</c:v>
                </c:pt>
                <c:pt idx="1">
                  <c:v>13202</c:v>
                </c:pt>
                <c:pt idx="2">
                  <c:v>6209</c:v>
                </c:pt>
                <c:pt idx="4">
                  <c:v>34606</c:v>
                </c:pt>
                <c:pt idx="5">
                  <c:v>66134</c:v>
                </c:pt>
                <c:pt idx="6">
                  <c:v>10016</c:v>
                </c:pt>
                <c:pt idx="7">
                  <c:v>21279</c:v>
                </c:pt>
                <c:pt idx="8">
                  <c:v>38780</c:v>
                </c:pt>
                <c:pt idx="9">
                  <c:v>4729</c:v>
                </c:pt>
                <c:pt idx="10">
                  <c:v>1263</c:v>
                </c:pt>
                <c:pt idx="11">
                  <c:v>972</c:v>
                </c:pt>
                <c:pt idx="12">
                  <c:v>2083</c:v>
                </c:pt>
                <c:pt idx="13">
                  <c:v>1675</c:v>
                </c:pt>
                <c:pt idx="14">
                  <c:v>1898</c:v>
                </c:pt>
                <c:pt idx="15">
                  <c:v>37718</c:v>
                </c:pt>
                <c:pt idx="16">
                  <c:v>761</c:v>
                </c:pt>
                <c:pt idx="17">
                  <c:v>6817</c:v>
                </c:pt>
              </c:numCache>
            </c:numRef>
          </c:val>
          <c:extLst>
            <c:ext xmlns:c16="http://schemas.microsoft.com/office/drawing/2014/chart" uri="{C3380CC4-5D6E-409C-BE32-E72D297353CC}">
              <c16:uniqueId val="{00000001-6125-4FB7-AF1C-223F99D29EEC}"/>
            </c:ext>
          </c:extLst>
        </c:ser>
        <c:dLbls>
          <c:showLegendKey val="0"/>
          <c:showVal val="0"/>
          <c:showCatName val="0"/>
          <c:showSerName val="0"/>
          <c:showPercent val="0"/>
          <c:showBubbleSize val="0"/>
        </c:dLbls>
        <c:gapWidth val="219"/>
        <c:overlap val="-27"/>
        <c:axId val="78946431"/>
        <c:axId val="78953151"/>
      </c:barChart>
      <c:lineChart>
        <c:grouping val="standard"/>
        <c:varyColors val="0"/>
        <c:ser>
          <c:idx val="2"/>
          <c:order val="2"/>
          <c:tx>
            <c:strRef>
              <c:f>ACUMULADO!$J$1</c:f>
              <c:strCache>
                <c:ptCount val="1"/>
                <c:pt idx="0">
                  <c:v>CUMPLIMIENTO</c:v>
                </c:pt>
              </c:strCache>
            </c:strRef>
          </c:tx>
          <c:spPr>
            <a:ln w="28575" cap="rnd">
              <a:solidFill>
                <a:schemeClr val="bg2">
                  <a:lumMod val="50000"/>
                </a:schemeClr>
              </a:solidFill>
              <a:prstDash val="sysDash"/>
              <a:round/>
            </a:ln>
            <a:effectLst/>
          </c:spPr>
          <c:marker>
            <c:symbol val="none"/>
          </c:marker>
          <c:dLbls>
            <c:dLbl>
              <c:idx val="0"/>
              <c:layout>
                <c:manualLayout>
                  <c:x val="-3.0801249189239457E-2"/>
                  <c:y val="-0.20006938804672336"/>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125-4FB7-AF1C-223F99D29EEC}"/>
                </c:ext>
              </c:extLst>
            </c:dLbl>
            <c:dLbl>
              <c:idx val="5"/>
              <c:layout>
                <c:manualLayout>
                  <c:x val="-2.7901316432991236E-2"/>
                  <c:y val="-0.16950072534455959"/>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125-4FB7-AF1C-223F99D29EEC}"/>
                </c:ext>
              </c:extLst>
            </c:dLbl>
            <c:dLbl>
              <c:idx val="12"/>
              <c:layout>
                <c:manualLayout>
                  <c:x val="-2.5349289179304329E-2"/>
                  <c:y val="-7.45493142262720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125-4FB7-AF1C-223F99D29EEC}"/>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mn-lt"/>
                    <a:ea typeface="+mn-ea"/>
                    <a:cs typeface="+mn-cs"/>
                  </a:defRPr>
                </a:pPr>
                <a:endParaRPr lang="es-CO"/>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3"/>
                </a:solidFill>
                <a:prstDash val="sysDot"/>
              </a:ln>
              <a:effectLst/>
            </c:spPr>
            <c:trendlineType val="linear"/>
            <c:dispRSqr val="0"/>
            <c:dispEq val="0"/>
          </c:trendline>
          <c:cat>
            <c:strRef>
              <c:f>ACUMULADO!$D$2:$D$19</c:f>
              <c:strCache>
                <c:ptCount val="18"/>
                <c:pt idx="0">
                  <c:v>SGV </c:v>
                </c:pt>
                <c:pt idx="1">
                  <c:v>VICTIMAS EN EL EXTERIOR </c:v>
                </c:pt>
                <c:pt idx="2">
                  <c:v>ENCARGO FIDUCIARIO</c:v>
                </c:pt>
                <c:pt idx="3">
                  <c:v>EXCEPCIONALIDAD</c:v>
                </c:pt>
                <c:pt idx="4">
                  <c:v>RUTA GENERAL </c:v>
                </c:pt>
                <c:pt idx="5">
                  <c:v>PAC RUTA P </c:v>
                </c:pt>
                <c:pt idx="6">
                  <c:v>REPROGRAMACIONES </c:v>
                </c:pt>
                <c:pt idx="7">
                  <c:v>ESQUEMA PRESENCIAL </c:v>
                </c:pt>
                <c:pt idx="8">
                  <c:v>PQR </c:v>
                </c:pt>
                <c:pt idx="9">
                  <c:v>TUTELAS</c:v>
                </c:pt>
                <c:pt idx="10">
                  <c:v>TURNOS GAC </c:v>
                </c:pt>
                <c:pt idx="11">
                  <c:v>RECURSOS </c:v>
                </c:pt>
                <c:pt idx="12">
                  <c:v>ACTOS MANUALES /SUBSANACIÓN PREVIA ACTOS</c:v>
                </c:pt>
                <c:pt idx="13">
                  <c:v>OFICIOS MANUALES </c:v>
                </c:pt>
                <c:pt idx="14">
                  <c:v>PSICOSOCIAL  </c:v>
                </c:pt>
                <c:pt idx="15">
                  <c:v>CORREO DOCUMENTACIÓN </c:v>
                </c:pt>
                <c:pt idx="16">
                  <c:v>TIERRAS</c:v>
                </c:pt>
                <c:pt idx="17">
                  <c:v>INVERSIÓN ADECUADA DE RECURSOS </c:v>
                </c:pt>
              </c:strCache>
            </c:strRef>
          </c:cat>
          <c:val>
            <c:numRef>
              <c:f>ACUMULADO!$J$2:$J$19</c:f>
              <c:numCache>
                <c:formatCode>0%</c:formatCode>
                <c:ptCount val="18"/>
                <c:pt idx="0">
                  <c:v>0.96255225678452494</c:v>
                </c:pt>
                <c:pt idx="1">
                  <c:v>0.58717310087173102</c:v>
                </c:pt>
                <c:pt idx="2">
                  <c:v>0.88472499287546313</c:v>
                </c:pt>
                <c:pt idx="4">
                  <c:v>0.46765496831038256</c:v>
                </c:pt>
                <c:pt idx="5">
                  <c:v>0.95402547568557872</c:v>
                </c:pt>
                <c:pt idx="6">
                  <c:v>0.4429702357259741</c:v>
                </c:pt>
                <c:pt idx="7">
                  <c:v>0.65785568540159522</c:v>
                </c:pt>
                <c:pt idx="8">
                  <c:v>1.1758998150338094</c:v>
                </c:pt>
                <c:pt idx="9">
                  <c:v>1.0176457929847214</c:v>
                </c:pt>
                <c:pt idx="10">
                  <c:v>0.91521739130434787</c:v>
                </c:pt>
                <c:pt idx="11">
                  <c:v>1.0933633295838021</c:v>
                </c:pt>
                <c:pt idx="12">
                  <c:v>0.97427502338634242</c:v>
                </c:pt>
                <c:pt idx="13">
                  <c:v>1.0078219013237064</c:v>
                </c:pt>
                <c:pt idx="14">
                  <c:v>0.97533401849948609</c:v>
                </c:pt>
                <c:pt idx="15">
                  <c:v>0.9615315981339384</c:v>
                </c:pt>
                <c:pt idx="16">
                  <c:v>0.6693051890941073</c:v>
                </c:pt>
                <c:pt idx="17">
                  <c:v>1</c:v>
                </c:pt>
              </c:numCache>
            </c:numRef>
          </c:val>
          <c:smooth val="0"/>
          <c:extLst>
            <c:ext xmlns:c16="http://schemas.microsoft.com/office/drawing/2014/chart" uri="{C3380CC4-5D6E-409C-BE32-E72D297353CC}">
              <c16:uniqueId val="{00000006-6125-4FB7-AF1C-223F99D29EEC}"/>
            </c:ext>
          </c:extLst>
        </c:ser>
        <c:dLbls>
          <c:showLegendKey val="0"/>
          <c:showVal val="0"/>
          <c:showCatName val="0"/>
          <c:showSerName val="0"/>
          <c:showPercent val="0"/>
          <c:showBubbleSize val="0"/>
        </c:dLbls>
        <c:marker val="1"/>
        <c:smooth val="0"/>
        <c:axId val="78957951"/>
        <c:axId val="78950751"/>
      </c:lineChart>
      <c:catAx>
        <c:axId val="7894643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s-CO"/>
          </a:p>
        </c:txPr>
        <c:crossAx val="78953151"/>
        <c:crosses val="autoZero"/>
        <c:auto val="1"/>
        <c:lblAlgn val="ctr"/>
        <c:lblOffset val="100"/>
        <c:noMultiLvlLbl val="0"/>
      </c:catAx>
      <c:valAx>
        <c:axId val="78953151"/>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78946431"/>
        <c:crosses val="autoZero"/>
        <c:crossBetween val="between"/>
      </c:valAx>
      <c:valAx>
        <c:axId val="78950751"/>
        <c:scaling>
          <c:orientation val="minMax"/>
        </c:scaling>
        <c:delete val="0"/>
        <c:axPos val="r"/>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s-CO"/>
          </a:p>
        </c:txPr>
        <c:crossAx val="78957951"/>
        <c:crosses val="max"/>
        <c:crossBetween val="between"/>
      </c:valAx>
      <c:catAx>
        <c:axId val="78957951"/>
        <c:scaling>
          <c:orientation val="minMax"/>
        </c:scaling>
        <c:delete val="1"/>
        <c:axPos val="b"/>
        <c:numFmt formatCode="General" sourceLinked="1"/>
        <c:majorTickMark val="none"/>
        <c:minorTickMark val="none"/>
        <c:tickLblPos val="nextTo"/>
        <c:crossAx val="78950751"/>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chart>
  <c:spPr>
    <a:solidFill>
      <a:schemeClr val="bg1"/>
    </a:solidFill>
    <a:ln w="9525" cap="flat" cmpd="sng" algn="ctr">
      <a:noFill/>
      <a:round/>
    </a:ln>
    <a:effectLst/>
  </c:spPr>
  <c:txPr>
    <a:bodyPr/>
    <a:lstStyle/>
    <a:p>
      <a:pPr>
        <a:defRPr/>
      </a:pPr>
      <a:endParaRPr lang="es-CO"/>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A74753-4994-4F81-B635-DA1ACB908E97}" type="doc">
      <dgm:prSet loTypeId="urn:microsoft.com/office/officeart/2005/8/layout/hierarchy1" loCatId="hierarchy" qsTypeId="urn:microsoft.com/office/officeart/2005/8/quickstyle/3d2" qsCatId="3D" csTypeId="urn:microsoft.com/office/officeart/2005/8/colors/accent1_2" csCatId="accent1" phldr="1"/>
      <dgm:spPr/>
      <dgm:t>
        <a:bodyPr/>
        <a:lstStyle/>
        <a:p>
          <a:endParaRPr lang="en-US"/>
        </a:p>
      </dgm:t>
    </dgm:pt>
    <dgm:pt modelId="{0183C6D0-F65D-4D00-98AA-FABFFC0F857F}">
      <dgm:prSet/>
      <dgm:spPr/>
      <dgm:t>
        <a:bodyPr/>
        <a:lstStyle/>
        <a:p>
          <a:r>
            <a:rPr lang="es-MX" dirty="0"/>
            <a:t>Encargo Fiduciario</a:t>
          </a:r>
          <a:r>
            <a:rPr lang="es-CO" dirty="0"/>
            <a:t>​</a:t>
          </a:r>
          <a:endParaRPr lang="en-US" dirty="0"/>
        </a:p>
      </dgm:t>
    </dgm:pt>
    <dgm:pt modelId="{6597C474-DE3B-4699-B095-1F5CECA67748}" type="parTrans" cxnId="{EB96B1A2-3405-40DE-A354-016D002B633B}">
      <dgm:prSet/>
      <dgm:spPr/>
      <dgm:t>
        <a:bodyPr/>
        <a:lstStyle/>
        <a:p>
          <a:endParaRPr lang="en-US"/>
        </a:p>
      </dgm:t>
    </dgm:pt>
    <dgm:pt modelId="{C002B6D6-240B-4786-B707-982003D1D302}" type="sibTrans" cxnId="{EB96B1A2-3405-40DE-A354-016D002B633B}">
      <dgm:prSet/>
      <dgm:spPr/>
      <dgm:t>
        <a:bodyPr/>
        <a:lstStyle/>
        <a:p>
          <a:endParaRPr lang="en-US"/>
        </a:p>
      </dgm:t>
    </dgm:pt>
    <dgm:pt modelId="{C55709DA-E8EE-441A-A9B6-16E363032575}">
      <dgm:prSet/>
      <dgm:spPr/>
      <dgm:t>
        <a:bodyPr/>
        <a:lstStyle/>
        <a:p>
          <a:r>
            <a:rPr lang="es-MX" dirty="0"/>
            <a:t>Giro bancario por 60 días </a:t>
          </a:r>
          <a:endParaRPr lang="en-US" dirty="0"/>
        </a:p>
      </dgm:t>
    </dgm:pt>
    <dgm:pt modelId="{C3159791-7CD7-4F79-9A53-E071CA9C9893}" type="parTrans" cxnId="{900431B7-43E0-4519-8B16-1EBF65031C7F}">
      <dgm:prSet/>
      <dgm:spPr/>
      <dgm:t>
        <a:bodyPr/>
        <a:lstStyle/>
        <a:p>
          <a:endParaRPr lang="en-US"/>
        </a:p>
      </dgm:t>
    </dgm:pt>
    <dgm:pt modelId="{61783EED-F922-4B03-B02D-4B99BD0C0B5D}" type="sibTrans" cxnId="{900431B7-43E0-4519-8B16-1EBF65031C7F}">
      <dgm:prSet/>
      <dgm:spPr/>
      <dgm:t>
        <a:bodyPr/>
        <a:lstStyle/>
        <a:p>
          <a:endParaRPr lang="en-US"/>
        </a:p>
      </dgm:t>
    </dgm:pt>
    <dgm:pt modelId="{4125CAEA-D6C5-4A08-AEF5-7190FF46E42B}">
      <dgm:prSet/>
      <dgm:spPr/>
      <dgm:t>
        <a:bodyPr/>
        <a:lstStyle/>
        <a:p>
          <a:r>
            <a:rPr lang="es-MX" dirty="0"/>
            <a:t>Abono en cuenta </a:t>
          </a:r>
          <a:r>
            <a:rPr lang="es-CO" dirty="0"/>
            <a:t>​</a:t>
          </a:r>
          <a:endParaRPr lang="en-US" dirty="0"/>
        </a:p>
      </dgm:t>
    </dgm:pt>
    <dgm:pt modelId="{4C670183-DFB5-4C23-A9F9-307232DD480B}" type="parTrans" cxnId="{B69CFCE0-502F-45D2-B0A5-D4B2118BDE3E}">
      <dgm:prSet/>
      <dgm:spPr/>
      <dgm:t>
        <a:bodyPr/>
        <a:lstStyle/>
        <a:p>
          <a:endParaRPr lang="en-US"/>
        </a:p>
      </dgm:t>
    </dgm:pt>
    <dgm:pt modelId="{51CA46CF-3340-4F4F-BADE-D5A20CCD269E}" type="sibTrans" cxnId="{B69CFCE0-502F-45D2-B0A5-D4B2118BDE3E}">
      <dgm:prSet/>
      <dgm:spPr/>
      <dgm:t>
        <a:bodyPr/>
        <a:lstStyle/>
        <a:p>
          <a:endParaRPr lang="en-US"/>
        </a:p>
      </dgm:t>
    </dgm:pt>
    <dgm:pt modelId="{E47D9754-6CA5-4778-94E8-B8B287E9FDF1}">
      <dgm:prSet/>
      <dgm:spPr/>
      <dgm:t>
        <a:bodyPr/>
        <a:lstStyle/>
        <a:p>
          <a:r>
            <a:rPr lang="es-MX" dirty="0"/>
            <a:t>Giro internacional</a:t>
          </a:r>
          <a:r>
            <a:rPr lang="es-CO" dirty="0"/>
            <a:t>​</a:t>
          </a:r>
          <a:endParaRPr lang="en-US" dirty="0"/>
        </a:p>
      </dgm:t>
    </dgm:pt>
    <dgm:pt modelId="{13D7D74E-E41A-41DE-A1DA-42F9A1E084E6}" type="parTrans" cxnId="{5DD7BEC0-7FDB-43B4-B31E-CC2042B4E796}">
      <dgm:prSet/>
      <dgm:spPr/>
      <dgm:t>
        <a:bodyPr/>
        <a:lstStyle/>
        <a:p>
          <a:endParaRPr lang="en-US"/>
        </a:p>
      </dgm:t>
    </dgm:pt>
    <dgm:pt modelId="{029BE2CE-0C1B-40B2-AAAF-269518742506}" type="sibTrans" cxnId="{5DD7BEC0-7FDB-43B4-B31E-CC2042B4E796}">
      <dgm:prSet/>
      <dgm:spPr/>
      <dgm:t>
        <a:bodyPr/>
        <a:lstStyle/>
        <a:p>
          <a:endParaRPr lang="en-US"/>
        </a:p>
      </dgm:t>
    </dgm:pt>
    <dgm:pt modelId="{8E5BD412-A955-45B9-BC27-D4043DB965ED}">
      <dgm:prSet/>
      <dgm:spPr/>
      <dgm:t>
        <a:bodyPr/>
        <a:lstStyle/>
        <a:p>
          <a:r>
            <a:rPr lang="es-CO" dirty="0"/>
            <a:t>Pago en frontera</a:t>
          </a:r>
          <a:br>
            <a:rPr lang="es-CO" dirty="0"/>
          </a:br>
          <a:r>
            <a:rPr lang="es-CO" dirty="0"/>
            <a:t>​</a:t>
          </a:r>
          <a:endParaRPr lang="en-US" dirty="0"/>
        </a:p>
      </dgm:t>
    </dgm:pt>
    <dgm:pt modelId="{FC20C7E7-A917-4564-A6E4-90AD050364CF}" type="parTrans" cxnId="{951CFA42-2F91-4ED4-8C69-245DA9DB398F}">
      <dgm:prSet/>
      <dgm:spPr/>
      <dgm:t>
        <a:bodyPr/>
        <a:lstStyle/>
        <a:p>
          <a:endParaRPr lang="en-US"/>
        </a:p>
      </dgm:t>
    </dgm:pt>
    <dgm:pt modelId="{C5FEF08D-6E92-4AF9-8B03-6CB0548C7FA2}" type="sibTrans" cxnId="{951CFA42-2F91-4ED4-8C69-245DA9DB398F}">
      <dgm:prSet/>
      <dgm:spPr/>
      <dgm:t>
        <a:bodyPr/>
        <a:lstStyle/>
        <a:p>
          <a:endParaRPr lang="en-US"/>
        </a:p>
      </dgm:t>
    </dgm:pt>
    <dgm:pt modelId="{78740C43-41BA-496B-8B7C-F017F7484335}" type="pres">
      <dgm:prSet presAssocID="{B3A74753-4994-4F81-B635-DA1ACB908E97}" presName="hierChild1" presStyleCnt="0">
        <dgm:presLayoutVars>
          <dgm:chPref val="1"/>
          <dgm:dir/>
          <dgm:animOne val="branch"/>
          <dgm:animLvl val="lvl"/>
          <dgm:resizeHandles/>
        </dgm:presLayoutVars>
      </dgm:prSet>
      <dgm:spPr/>
    </dgm:pt>
    <dgm:pt modelId="{7EA1D483-4D64-4D0A-B79F-35D799042964}" type="pres">
      <dgm:prSet presAssocID="{0183C6D0-F65D-4D00-98AA-FABFFC0F857F}" presName="hierRoot1" presStyleCnt="0"/>
      <dgm:spPr/>
    </dgm:pt>
    <dgm:pt modelId="{BAF3A1A0-95B8-46AA-8582-280D5D5E8D0F}" type="pres">
      <dgm:prSet presAssocID="{0183C6D0-F65D-4D00-98AA-FABFFC0F857F}" presName="composite" presStyleCnt="0"/>
      <dgm:spPr/>
    </dgm:pt>
    <dgm:pt modelId="{D1BD6897-A1CA-4323-92B4-897C8F69546E}" type="pres">
      <dgm:prSet presAssocID="{0183C6D0-F65D-4D00-98AA-FABFFC0F857F}" presName="background" presStyleLbl="node0" presStyleIdx="0" presStyleCnt="5"/>
      <dgm:spPr/>
    </dgm:pt>
    <dgm:pt modelId="{BEA1EDB9-EAD3-401B-9BC2-719858C2D8A9}" type="pres">
      <dgm:prSet presAssocID="{0183C6D0-F65D-4D00-98AA-FABFFC0F857F}" presName="text" presStyleLbl="fgAcc0" presStyleIdx="0" presStyleCnt="5" custScaleY="139642">
        <dgm:presLayoutVars>
          <dgm:chPref val="3"/>
        </dgm:presLayoutVars>
      </dgm:prSet>
      <dgm:spPr/>
    </dgm:pt>
    <dgm:pt modelId="{84BA64BD-45BD-4975-AD5A-4C992EE32649}" type="pres">
      <dgm:prSet presAssocID="{0183C6D0-F65D-4D00-98AA-FABFFC0F857F}" presName="hierChild2" presStyleCnt="0"/>
      <dgm:spPr/>
    </dgm:pt>
    <dgm:pt modelId="{D8786A32-0F20-4034-A527-D84924870B58}" type="pres">
      <dgm:prSet presAssocID="{C55709DA-E8EE-441A-A9B6-16E363032575}" presName="hierRoot1" presStyleCnt="0"/>
      <dgm:spPr/>
    </dgm:pt>
    <dgm:pt modelId="{6644203A-F7C5-452E-BF6D-179F316FB2A3}" type="pres">
      <dgm:prSet presAssocID="{C55709DA-E8EE-441A-A9B6-16E363032575}" presName="composite" presStyleCnt="0"/>
      <dgm:spPr/>
    </dgm:pt>
    <dgm:pt modelId="{29B39F81-3002-4561-97C7-7235166A909E}" type="pres">
      <dgm:prSet presAssocID="{C55709DA-E8EE-441A-A9B6-16E363032575}" presName="background" presStyleLbl="node0" presStyleIdx="1" presStyleCnt="5"/>
      <dgm:spPr/>
    </dgm:pt>
    <dgm:pt modelId="{FB0087A9-42B4-4290-84C5-7F0537C9C6BF}" type="pres">
      <dgm:prSet presAssocID="{C55709DA-E8EE-441A-A9B6-16E363032575}" presName="text" presStyleLbl="fgAcc0" presStyleIdx="1" presStyleCnt="5" custScaleY="137013">
        <dgm:presLayoutVars>
          <dgm:chPref val="3"/>
        </dgm:presLayoutVars>
      </dgm:prSet>
      <dgm:spPr/>
    </dgm:pt>
    <dgm:pt modelId="{B3B32C9B-8FB1-453F-A743-4743228E03FD}" type="pres">
      <dgm:prSet presAssocID="{C55709DA-E8EE-441A-A9B6-16E363032575}" presName="hierChild2" presStyleCnt="0"/>
      <dgm:spPr/>
    </dgm:pt>
    <dgm:pt modelId="{E8C2FFD2-EDF5-40E3-A081-404826B77830}" type="pres">
      <dgm:prSet presAssocID="{4125CAEA-D6C5-4A08-AEF5-7190FF46E42B}" presName="hierRoot1" presStyleCnt="0"/>
      <dgm:spPr/>
    </dgm:pt>
    <dgm:pt modelId="{4E4A18A9-B3C2-4608-B1F0-8EF39A5C722A}" type="pres">
      <dgm:prSet presAssocID="{4125CAEA-D6C5-4A08-AEF5-7190FF46E42B}" presName="composite" presStyleCnt="0"/>
      <dgm:spPr/>
    </dgm:pt>
    <dgm:pt modelId="{ADED0C07-4F9C-491F-B20F-F3900904312B}" type="pres">
      <dgm:prSet presAssocID="{4125CAEA-D6C5-4A08-AEF5-7190FF46E42B}" presName="background" presStyleLbl="node0" presStyleIdx="2" presStyleCnt="5"/>
      <dgm:spPr/>
    </dgm:pt>
    <dgm:pt modelId="{B545ED23-9970-40EA-BD28-2EC10F198564}" type="pres">
      <dgm:prSet presAssocID="{4125CAEA-D6C5-4A08-AEF5-7190FF46E42B}" presName="text" presStyleLbl="fgAcc0" presStyleIdx="2" presStyleCnt="5" custScaleY="131949">
        <dgm:presLayoutVars>
          <dgm:chPref val="3"/>
        </dgm:presLayoutVars>
      </dgm:prSet>
      <dgm:spPr/>
    </dgm:pt>
    <dgm:pt modelId="{0AB774CD-7F13-4800-830E-266024478EE4}" type="pres">
      <dgm:prSet presAssocID="{4125CAEA-D6C5-4A08-AEF5-7190FF46E42B}" presName="hierChild2" presStyleCnt="0"/>
      <dgm:spPr/>
    </dgm:pt>
    <dgm:pt modelId="{A1F7F445-E7CA-455D-B076-740770437BCC}" type="pres">
      <dgm:prSet presAssocID="{E47D9754-6CA5-4778-94E8-B8B287E9FDF1}" presName="hierRoot1" presStyleCnt="0"/>
      <dgm:spPr/>
    </dgm:pt>
    <dgm:pt modelId="{968662C3-77A0-4155-ABC5-30AF8D2AF3E6}" type="pres">
      <dgm:prSet presAssocID="{E47D9754-6CA5-4778-94E8-B8B287E9FDF1}" presName="composite" presStyleCnt="0"/>
      <dgm:spPr/>
    </dgm:pt>
    <dgm:pt modelId="{0E633ECE-A7E7-4DA5-8E4F-D65E74DB0E46}" type="pres">
      <dgm:prSet presAssocID="{E47D9754-6CA5-4778-94E8-B8B287E9FDF1}" presName="background" presStyleLbl="node0" presStyleIdx="3" presStyleCnt="5"/>
      <dgm:spPr/>
    </dgm:pt>
    <dgm:pt modelId="{BAA532F2-707C-464C-8A75-A6CE508E2C63}" type="pres">
      <dgm:prSet presAssocID="{E47D9754-6CA5-4778-94E8-B8B287E9FDF1}" presName="text" presStyleLbl="fgAcc0" presStyleIdx="3" presStyleCnt="5" custScaleY="126297">
        <dgm:presLayoutVars>
          <dgm:chPref val="3"/>
        </dgm:presLayoutVars>
      </dgm:prSet>
      <dgm:spPr/>
    </dgm:pt>
    <dgm:pt modelId="{5379639F-5C9F-4FD6-A27B-8A54936BAF02}" type="pres">
      <dgm:prSet presAssocID="{E47D9754-6CA5-4778-94E8-B8B287E9FDF1}" presName="hierChild2" presStyleCnt="0"/>
      <dgm:spPr/>
    </dgm:pt>
    <dgm:pt modelId="{11544A63-5746-4327-A792-8D7F47A3005F}" type="pres">
      <dgm:prSet presAssocID="{8E5BD412-A955-45B9-BC27-D4043DB965ED}" presName="hierRoot1" presStyleCnt="0"/>
      <dgm:spPr/>
    </dgm:pt>
    <dgm:pt modelId="{FE0CCA4A-76F8-4707-9A71-3429E7542B43}" type="pres">
      <dgm:prSet presAssocID="{8E5BD412-A955-45B9-BC27-D4043DB965ED}" presName="composite" presStyleCnt="0"/>
      <dgm:spPr/>
    </dgm:pt>
    <dgm:pt modelId="{35B91014-06E4-4048-81BE-D0C938028FB1}" type="pres">
      <dgm:prSet presAssocID="{8E5BD412-A955-45B9-BC27-D4043DB965ED}" presName="background" presStyleLbl="node0" presStyleIdx="4" presStyleCnt="5"/>
      <dgm:spPr/>
    </dgm:pt>
    <dgm:pt modelId="{ADA2ACB7-8680-4421-9DCF-682E7BAADA1F}" type="pres">
      <dgm:prSet presAssocID="{8E5BD412-A955-45B9-BC27-D4043DB965ED}" presName="text" presStyleLbl="fgAcc0" presStyleIdx="4" presStyleCnt="5" custScaleY="123864">
        <dgm:presLayoutVars>
          <dgm:chPref val="3"/>
        </dgm:presLayoutVars>
      </dgm:prSet>
      <dgm:spPr/>
    </dgm:pt>
    <dgm:pt modelId="{EA2EBAEE-4A31-432F-BE3A-9452BC2E9D59}" type="pres">
      <dgm:prSet presAssocID="{8E5BD412-A955-45B9-BC27-D4043DB965ED}" presName="hierChild2" presStyleCnt="0"/>
      <dgm:spPr/>
    </dgm:pt>
  </dgm:ptLst>
  <dgm:cxnLst>
    <dgm:cxn modelId="{9B9C2E00-F358-4935-A693-6B6D86361CB3}" type="presOf" srcId="{0183C6D0-F65D-4D00-98AA-FABFFC0F857F}" destId="{BEA1EDB9-EAD3-401B-9BC2-719858C2D8A9}" srcOrd="0" destOrd="0" presId="urn:microsoft.com/office/officeart/2005/8/layout/hierarchy1"/>
    <dgm:cxn modelId="{951CFA42-2F91-4ED4-8C69-245DA9DB398F}" srcId="{B3A74753-4994-4F81-B635-DA1ACB908E97}" destId="{8E5BD412-A955-45B9-BC27-D4043DB965ED}" srcOrd="4" destOrd="0" parTransId="{FC20C7E7-A917-4564-A6E4-90AD050364CF}" sibTransId="{C5FEF08D-6E92-4AF9-8B03-6CB0548C7FA2}"/>
    <dgm:cxn modelId="{D9FB5D65-FCB1-4647-842C-24420303A2CF}" type="presOf" srcId="{E47D9754-6CA5-4778-94E8-B8B287E9FDF1}" destId="{BAA532F2-707C-464C-8A75-A6CE508E2C63}" srcOrd="0" destOrd="0" presId="urn:microsoft.com/office/officeart/2005/8/layout/hierarchy1"/>
    <dgm:cxn modelId="{787C3F76-5EB3-4410-9561-6BCE157E3C05}" type="presOf" srcId="{B3A74753-4994-4F81-B635-DA1ACB908E97}" destId="{78740C43-41BA-496B-8B7C-F017F7484335}" srcOrd="0" destOrd="0" presId="urn:microsoft.com/office/officeart/2005/8/layout/hierarchy1"/>
    <dgm:cxn modelId="{81B7289A-2FE4-4396-AF87-428266BFDBE8}" type="presOf" srcId="{8E5BD412-A955-45B9-BC27-D4043DB965ED}" destId="{ADA2ACB7-8680-4421-9DCF-682E7BAADA1F}" srcOrd="0" destOrd="0" presId="urn:microsoft.com/office/officeart/2005/8/layout/hierarchy1"/>
    <dgm:cxn modelId="{EB96B1A2-3405-40DE-A354-016D002B633B}" srcId="{B3A74753-4994-4F81-B635-DA1ACB908E97}" destId="{0183C6D0-F65D-4D00-98AA-FABFFC0F857F}" srcOrd="0" destOrd="0" parTransId="{6597C474-DE3B-4699-B095-1F5CECA67748}" sibTransId="{C002B6D6-240B-4786-B707-982003D1D302}"/>
    <dgm:cxn modelId="{50743CB3-1BF9-4270-BC88-2F2F4DDC9247}" type="presOf" srcId="{4125CAEA-D6C5-4A08-AEF5-7190FF46E42B}" destId="{B545ED23-9970-40EA-BD28-2EC10F198564}" srcOrd="0" destOrd="0" presId="urn:microsoft.com/office/officeart/2005/8/layout/hierarchy1"/>
    <dgm:cxn modelId="{900431B7-43E0-4519-8B16-1EBF65031C7F}" srcId="{B3A74753-4994-4F81-B635-DA1ACB908E97}" destId="{C55709DA-E8EE-441A-A9B6-16E363032575}" srcOrd="1" destOrd="0" parTransId="{C3159791-7CD7-4F79-9A53-E071CA9C9893}" sibTransId="{61783EED-F922-4B03-B02D-4B99BD0C0B5D}"/>
    <dgm:cxn modelId="{5DD7BEC0-7FDB-43B4-B31E-CC2042B4E796}" srcId="{B3A74753-4994-4F81-B635-DA1ACB908E97}" destId="{E47D9754-6CA5-4778-94E8-B8B287E9FDF1}" srcOrd="3" destOrd="0" parTransId="{13D7D74E-E41A-41DE-A1DA-42F9A1E084E6}" sibTransId="{029BE2CE-0C1B-40B2-AAAF-269518742506}"/>
    <dgm:cxn modelId="{1E1C44D8-5396-4B6A-A5D0-B774C882201D}" type="presOf" srcId="{C55709DA-E8EE-441A-A9B6-16E363032575}" destId="{FB0087A9-42B4-4290-84C5-7F0537C9C6BF}" srcOrd="0" destOrd="0" presId="urn:microsoft.com/office/officeart/2005/8/layout/hierarchy1"/>
    <dgm:cxn modelId="{B69CFCE0-502F-45D2-B0A5-D4B2118BDE3E}" srcId="{B3A74753-4994-4F81-B635-DA1ACB908E97}" destId="{4125CAEA-D6C5-4A08-AEF5-7190FF46E42B}" srcOrd="2" destOrd="0" parTransId="{4C670183-DFB5-4C23-A9F9-307232DD480B}" sibTransId="{51CA46CF-3340-4F4F-BADE-D5A20CCD269E}"/>
    <dgm:cxn modelId="{B61275FC-7356-4E34-AD53-BC0EA9E04207}" type="presParOf" srcId="{78740C43-41BA-496B-8B7C-F017F7484335}" destId="{7EA1D483-4D64-4D0A-B79F-35D799042964}" srcOrd="0" destOrd="0" presId="urn:microsoft.com/office/officeart/2005/8/layout/hierarchy1"/>
    <dgm:cxn modelId="{12F89C2B-37AC-400D-BB1E-1BD6492E39B5}" type="presParOf" srcId="{7EA1D483-4D64-4D0A-B79F-35D799042964}" destId="{BAF3A1A0-95B8-46AA-8582-280D5D5E8D0F}" srcOrd="0" destOrd="0" presId="urn:microsoft.com/office/officeart/2005/8/layout/hierarchy1"/>
    <dgm:cxn modelId="{F224CB10-624B-4F29-A01B-EA1C26DE4D93}" type="presParOf" srcId="{BAF3A1A0-95B8-46AA-8582-280D5D5E8D0F}" destId="{D1BD6897-A1CA-4323-92B4-897C8F69546E}" srcOrd="0" destOrd="0" presId="urn:microsoft.com/office/officeart/2005/8/layout/hierarchy1"/>
    <dgm:cxn modelId="{99A9FB56-71D5-461B-956A-88BC0A5AD9AC}" type="presParOf" srcId="{BAF3A1A0-95B8-46AA-8582-280D5D5E8D0F}" destId="{BEA1EDB9-EAD3-401B-9BC2-719858C2D8A9}" srcOrd="1" destOrd="0" presId="urn:microsoft.com/office/officeart/2005/8/layout/hierarchy1"/>
    <dgm:cxn modelId="{3FDE0A43-0491-467C-BA64-55A86CFE47F3}" type="presParOf" srcId="{7EA1D483-4D64-4D0A-B79F-35D799042964}" destId="{84BA64BD-45BD-4975-AD5A-4C992EE32649}" srcOrd="1" destOrd="0" presId="urn:microsoft.com/office/officeart/2005/8/layout/hierarchy1"/>
    <dgm:cxn modelId="{E0E34382-1670-4471-96EF-B71EEE21DEDA}" type="presParOf" srcId="{78740C43-41BA-496B-8B7C-F017F7484335}" destId="{D8786A32-0F20-4034-A527-D84924870B58}" srcOrd="1" destOrd="0" presId="urn:microsoft.com/office/officeart/2005/8/layout/hierarchy1"/>
    <dgm:cxn modelId="{7EB62FB9-006C-48AF-9597-198C6D6F00C7}" type="presParOf" srcId="{D8786A32-0F20-4034-A527-D84924870B58}" destId="{6644203A-F7C5-452E-BF6D-179F316FB2A3}" srcOrd="0" destOrd="0" presId="urn:microsoft.com/office/officeart/2005/8/layout/hierarchy1"/>
    <dgm:cxn modelId="{9F95FF8F-07B7-4B90-ABBF-D5E55D160E3C}" type="presParOf" srcId="{6644203A-F7C5-452E-BF6D-179F316FB2A3}" destId="{29B39F81-3002-4561-97C7-7235166A909E}" srcOrd="0" destOrd="0" presId="urn:microsoft.com/office/officeart/2005/8/layout/hierarchy1"/>
    <dgm:cxn modelId="{5E170F18-7F23-4A55-962A-64292C35396E}" type="presParOf" srcId="{6644203A-F7C5-452E-BF6D-179F316FB2A3}" destId="{FB0087A9-42B4-4290-84C5-7F0537C9C6BF}" srcOrd="1" destOrd="0" presId="urn:microsoft.com/office/officeart/2005/8/layout/hierarchy1"/>
    <dgm:cxn modelId="{02AD2B70-261E-44D8-9CB0-3066DCDDA2D8}" type="presParOf" srcId="{D8786A32-0F20-4034-A527-D84924870B58}" destId="{B3B32C9B-8FB1-453F-A743-4743228E03FD}" srcOrd="1" destOrd="0" presId="urn:microsoft.com/office/officeart/2005/8/layout/hierarchy1"/>
    <dgm:cxn modelId="{C936F719-2FA6-4D89-8506-E00352129C01}" type="presParOf" srcId="{78740C43-41BA-496B-8B7C-F017F7484335}" destId="{E8C2FFD2-EDF5-40E3-A081-404826B77830}" srcOrd="2" destOrd="0" presId="urn:microsoft.com/office/officeart/2005/8/layout/hierarchy1"/>
    <dgm:cxn modelId="{F2C435E8-D3E1-401E-A8A3-F333535781B0}" type="presParOf" srcId="{E8C2FFD2-EDF5-40E3-A081-404826B77830}" destId="{4E4A18A9-B3C2-4608-B1F0-8EF39A5C722A}" srcOrd="0" destOrd="0" presId="urn:microsoft.com/office/officeart/2005/8/layout/hierarchy1"/>
    <dgm:cxn modelId="{78833514-8E7F-432F-8164-C07915B5D08B}" type="presParOf" srcId="{4E4A18A9-B3C2-4608-B1F0-8EF39A5C722A}" destId="{ADED0C07-4F9C-491F-B20F-F3900904312B}" srcOrd="0" destOrd="0" presId="urn:microsoft.com/office/officeart/2005/8/layout/hierarchy1"/>
    <dgm:cxn modelId="{E7E460C3-61A7-4AFE-A876-0BFA06F44AEF}" type="presParOf" srcId="{4E4A18A9-B3C2-4608-B1F0-8EF39A5C722A}" destId="{B545ED23-9970-40EA-BD28-2EC10F198564}" srcOrd="1" destOrd="0" presId="urn:microsoft.com/office/officeart/2005/8/layout/hierarchy1"/>
    <dgm:cxn modelId="{1071CB89-DD84-4479-AC99-FAB1D424E87C}" type="presParOf" srcId="{E8C2FFD2-EDF5-40E3-A081-404826B77830}" destId="{0AB774CD-7F13-4800-830E-266024478EE4}" srcOrd="1" destOrd="0" presId="urn:microsoft.com/office/officeart/2005/8/layout/hierarchy1"/>
    <dgm:cxn modelId="{3DE2E8D6-76F0-4561-8360-FD6F1C50DF12}" type="presParOf" srcId="{78740C43-41BA-496B-8B7C-F017F7484335}" destId="{A1F7F445-E7CA-455D-B076-740770437BCC}" srcOrd="3" destOrd="0" presId="urn:microsoft.com/office/officeart/2005/8/layout/hierarchy1"/>
    <dgm:cxn modelId="{A537243C-BC4D-4F4E-8D3E-67D6594A74CA}" type="presParOf" srcId="{A1F7F445-E7CA-455D-B076-740770437BCC}" destId="{968662C3-77A0-4155-ABC5-30AF8D2AF3E6}" srcOrd="0" destOrd="0" presId="urn:microsoft.com/office/officeart/2005/8/layout/hierarchy1"/>
    <dgm:cxn modelId="{BFAD0DBF-B1ED-427C-99CB-5A5C2E81BBCA}" type="presParOf" srcId="{968662C3-77A0-4155-ABC5-30AF8D2AF3E6}" destId="{0E633ECE-A7E7-4DA5-8E4F-D65E74DB0E46}" srcOrd="0" destOrd="0" presId="urn:microsoft.com/office/officeart/2005/8/layout/hierarchy1"/>
    <dgm:cxn modelId="{C4B355DA-254C-40D2-BBE4-D1F0199F5D11}" type="presParOf" srcId="{968662C3-77A0-4155-ABC5-30AF8D2AF3E6}" destId="{BAA532F2-707C-464C-8A75-A6CE508E2C63}" srcOrd="1" destOrd="0" presId="urn:microsoft.com/office/officeart/2005/8/layout/hierarchy1"/>
    <dgm:cxn modelId="{D4D8D8CF-815F-4840-8D42-87F68A676080}" type="presParOf" srcId="{A1F7F445-E7CA-455D-B076-740770437BCC}" destId="{5379639F-5C9F-4FD6-A27B-8A54936BAF02}" srcOrd="1" destOrd="0" presId="urn:microsoft.com/office/officeart/2005/8/layout/hierarchy1"/>
    <dgm:cxn modelId="{D3B65380-7784-401A-A08E-D572BBFDDF59}" type="presParOf" srcId="{78740C43-41BA-496B-8B7C-F017F7484335}" destId="{11544A63-5746-4327-A792-8D7F47A3005F}" srcOrd="4" destOrd="0" presId="urn:microsoft.com/office/officeart/2005/8/layout/hierarchy1"/>
    <dgm:cxn modelId="{1E0F56E4-3FBD-4644-831C-B73ECBA5FDF6}" type="presParOf" srcId="{11544A63-5746-4327-A792-8D7F47A3005F}" destId="{FE0CCA4A-76F8-4707-9A71-3429E7542B43}" srcOrd="0" destOrd="0" presId="urn:microsoft.com/office/officeart/2005/8/layout/hierarchy1"/>
    <dgm:cxn modelId="{B89937F7-D82A-46E5-838A-0CF74FEE2FE2}" type="presParOf" srcId="{FE0CCA4A-76F8-4707-9A71-3429E7542B43}" destId="{35B91014-06E4-4048-81BE-D0C938028FB1}" srcOrd="0" destOrd="0" presId="urn:microsoft.com/office/officeart/2005/8/layout/hierarchy1"/>
    <dgm:cxn modelId="{B67FB567-C9B2-44FC-8B19-227248CFCDEA}" type="presParOf" srcId="{FE0CCA4A-76F8-4707-9A71-3429E7542B43}" destId="{ADA2ACB7-8680-4421-9DCF-682E7BAADA1F}" srcOrd="1" destOrd="0" presId="urn:microsoft.com/office/officeart/2005/8/layout/hierarchy1"/>
    <dgm:cxn modelId="{A3140A44-D37C-43F4-9F17-A3434843EF84}" type="presParOf" srcId="{11544A63-5746-4327-A792-8D7F47A3005F}" destId="{EA2EBAEE-4A31-432F-BE3A-9452BC2E9D59}" srcOrd="1" destOrd="0" presId="urn:microsoft.com/office/officeart/2005/8/layout/hierarchy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31E1792-966C-461C-B987-DAE92459E129}" type="doc">
      <dgm:prSet loTypeId="urn:microsoft.com/office/officeart/2005/8/layout/process1" loCatId="process" qsTypeId="urn:microsoft.com/office/officeart/2005/8/quickstyle/simple5" qsCatId="simple" csTypeId="urn:microsoft.com/office/officeart/2005/8/colors/accent2_1" csCatId="accent2" phldr="1"/>
      <dgm:spPr/>
    </dgm:pt>
    <dgm:pt modelId="{F4CA612A-D395-449A-A744-80C7A1279B94}">
      <dgm:prSet phldrT="[Texto]"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dgm:spPr>
      <dgm:t>
        <a:bodyPr/>
        <a:lstStyle/>
        <a:p>
          <a:pPr algn="just"/>
          <a:r>
            <a:rPr lang="es-CO" sz="1400" b="1" dirty="0">
              <a:solidFill>
                <a:schemeClr val="bg1"/>
              </a:solidFill>
            </a:rPr>
            <a:t>Impresión de las cartas de Indemnización e inicio de las convocatorias para las jornadas de entrega de cartas.</a:t>
          </a:r>
        </a:p>
      </dgm:t>
    </dgm:pt>
    <dgm:pt modelId="{9E2445C4-6D78-401D-9686-DC07BF6D4171}" type="parTrans" cxnId="{2E1F5B5F-501C-44F5-8DF0-28F1A956031F}">
      <dgm:prSet/>
      <dgm:spPr/>
      <dgm:t>
        <a:bodyPr/>
        <a:lstStyle/>
        <a:p>
          <a:endParaRPr lang="es-CO" sz="1600"/>
        </a:p>
      </dgm:t>
    </dgm:pt>
    <dgm:pt modelId="{1C0627C5-9B93-46B3-9F17-F086DE941149}" type="sibTrans" cxnId="{2E1F5B5F-501C-44F5-8DF0-28F1A956031F}">
      <dgm:prSet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dgm:spPr>
      <dgm:t>
        <a:bodyPr/>
        <a:lstStyle/>
        <a:p>
          <a:endParaRPr lang="es-CO" sz="1600"/>
        </a:p>
      </dgm:t>
    </dgm:pt>
    <dgm:pt modelId="{D67D4AD6-82FD-4FB5-A0A3-C4FAE166E017}">
      <dgm:prSet phldrT="[Texto]" custT="1">
        <dgm:style>
          <a:lnRef idx="0">
            <a:schemeClr val="accent4"/>
          </a:lnRef>
          <a:fillRef idx="3">
            <a:schemeClr val="accent4"/>
          </a:fillRef>
          <a:effectRef idx="3">
            <a:schemeClr val="accent4"/>
          </a:effectRef>
          <a:fontRef idx="minor">
            <a:schemeClr val="lt1"/>
          </a:fontRef>
        </dgm:style>
      </dgm:prSet>
      <dgm:spPr/>
      <dgm:t>
        <a:bodyPr/>
        <a:lstStyle/>
        <a:p>
          <a:pPr algn="just"/>
          <a:r>
            <a:rPr lang="es-ES" sz="1600" b="1" dirty="0">
              <a:solidFill>
                <a:schemeClr val="bg1"/>
              </a:solidFill>
            </a:rPr>
            <a:t>Alistamiento de la jornada, validación de las bases , organización de paquetes</a:t>
          </a:r>
          <a:r>
            <a:rPr lang="es-ES" sz="1600" dirty="0">
              <a:solidFill>
                <a:schemeClr val="bg1"/>
              </a:solidFill>
            </a:rPr>
            <a:t>. </a:t>
          </a:r>
          <a:endParaRPr lang="es-CO" sz="1600" dirty="0">
            <a:solidFill>
              <a:schemeClr val="bg1"/>
            </a:solidFill>
          </a:endParaRPr>
        </a:p>
      </dgm:t>
    </dgm:pt>
    <dgm:pt modelId="{53038E35-A224-460F-8C8A-EA6F90FCE8FB}" type="parTrans" cxnId="{DB42A2E7-5DB0-48F6-9263-5C3E3182901B}">
      <dgm:prSet/>
      <dgm:spPr/>
      <dgm:t>
        <a:bodyPr/>
        <a:lstStyle/>
        <a:p>
          <a:endParaRPr lang="es-CO" sz="1600"/>
        </a:p>
      </dgm:t>
    </dgm:pt>
    <dgm:pt modelId="{80CB3F14-2E1F-48E8-952D-8AFCFC27E89D}" type="sibTrans" cxnId="{DB42A2E7-5DB0-48F6-9263-5C3E3182901B}">
      <dgm:prSet/>
      <dgm:spPr/>
      <dgm:t>
        <a:bodyPr/>
        <a:lstStyle/>
        <a:p>
          <a:endParaRPr lang="es-CO" sz="1600"/>
        </a:p>
      </dgm:t>
    </dgm:pt>
    <dgm:pt modelId="{0D5DEFFE-C49A-473D-BE84-3FC315D818EA}" type="pres">
      <dgm:prSet presAssocID="{E31E1792-966C-461C-B987-DAE92459E129}" presName="Name0" presStyleCnt="0">
        <dgm:presLayoutVars>
          <dgm:dir/>
          <dgm:resizeHandles val="exact"/>
        </dgm:presLayoutVars>
      </dgm:prSet>
      <dgm:spPr/>
    </dgm:pt>
    <dgm:pt modelId="{BB59B96F-8D10-4959-98F3-EBC5BDFCDD81}" type="pres">
      <dgm:prSet presAssocID="{F4CA612A-D395-449A-A744-80C7A1279B94}" presName="node" presStyleLbl="node1" presStyleIdx="0" presStyleCnt="2">
        <dgm:presLayoutVars>
          <dgm:bulletEnabled val="1"/>
        </dgm:presLayoutVars>
      </dgm:prSet>
      <dgm:spPr/>
    </dgm:pt>
    <dgm:pt modelId="{189B6079-00EA-451C-9CAC-28178EA2C27C}" type="pres">
      <dgm:prSet presAssocID="{1C0627C5-9B93-46B3-9F17-F086DE941149}" presName="sibTrans" presStyleLbl="sibTrans2D1" presStyleIdx="0" presStyleCnt="1"/>
      <dgm:spPr/>
    </dgm:pt>
    <dgm:pt modelId="{3ACFCA07-9060-485C-8E7E-51CEF63AC083}" type="pres">
      <dgm:prSet presAssocID="{1C0627C5-9B93-46B3-9F17-F086DE941149}" presName="connectorText" presStyleLbl="sibTrans2D1" presStyleIdx="0" presStyleCnt="1"/>
      <dgm:spPr/>
    </dgm:pt>
    <dgm:pt modelId="{110EF40E-0F94-4087-B493-20E6CF1CF85E}" type="pres">
      <dgm:prSet presAssocID="{D67D4AD6-82FD-4FB5-A0A3-C4FAE166E017}" presName="node" presStyleLbl="node1" presStyleIdx="1" presStyleCnt="2" custLinFactNeighborX="117" custLinFactNeighborY="-32747">
        <dgm:presLayoutVars>
          <dgm:bulletEnabled val="1"/>
        </dgm:presLayoutVars>
      </dgm:prSet>
      <dgm:spPr/>
    </dgm:pt>
  </dgm:ptLst>
  <dgm:cxnLst>
    <dgm:cxn modelId="{9A4B340F-BFF6-4C4E-82B8-E22AFA217406}" type="presOf" srcId="{D67D4AD6-82FD-4FB5-A0A3-C4FAE166E017}" destId="{110EF40E-0F94-4087-B493-20E6CF1CF85E}" srcOrd="0" destOrd="0" presId="urn:microsoft.com/office/officeart/2005/8/layout/process1"/>
    <dgm:cxn modelId="{2E1F5B5F-501C-44F5-8DF0-28F1A956031F}" srcId="{E31E1792-966C-461C-B987-DAE92459E129}" destId="{F4CA612A-D395-449A-A744-80C7A1279B94}" srcOrd="0" destOrd="0" parTransId="{9E2445C4-6D78-401D-9686-DC07BF6D4171}" sibTransId="{1C0627C5-9B93-46B3-9F17-F086DE941149}"/>
    <dgm:cxn modelId="{0542B341-9DFB-4D0D-9388-B3BE8AAD9505}" type="presOf" srcId="{E31E1792-966C-461C-B987-DAE92459E129}" destId="{0D5DEFFE-C49A-473D-BE84-3FC315D818EA}" srcOrd="0" destOrd="0" presId="urn:microsoft.com/office/officeart/2005/8/layout/process1"/>
    <dgm:cxn modelId="{9F16B249-846B-4EDC-B506-167AF7B1EFCD}" type="presOf" srcId="{1C0627C5-9B93-46B3-9F17-F086DE941149}" destId="{3ACFCA07-9060-485C-8E7E-51CEF63AC083}" srcOrd="1" destOrd="0" presId="urn:microsoft.com/office/officeart/2005/8/layout/process1"/>
    <dgm:cxn modelId="{6873F38D-61BE-486D-8F0E-6E25C7ACB006}" type="presOf" srcId="{F4CA612A-D395-449A-A744-80C7A1279B94}" destId="{BB59B96F-8D10-4959-98F3-EBC5BDFCDD81}" srcOrd="0" destOrd="0" presId="urn:microsoft.com/office/officeart/2005/8/layout/process1"/>
    <dgm:cxn modelId="{69F184CC-7E99-486D-8A45-250D1E10A17B}" type="presOf" srcId="{1C0627C5-9B93-46B3-9F17-F086DE941149}" destId="{189B6079-00EA-451C-9CAC-28178EA2C27C}" srcOrd="0" destOrd="0" presId="urn:microsoft.com/office/officeart/2005/8/layout/process1"/>
    <dgm:cxn modelId="{DB42A2E7-5DB0-48F6-9263-5C3E3182901B}" srcId="{E31E1792-966C-461C-B987-DAE92459E129}" destId="{D67D4AD6-82FD-4FB5-A0A3-C4FAE166E017}" srcOrd="1" destOrd="0" parTransId="{53038E35-A224-460F-8C8A-EA6F90FCE8FB}" sibTransId="{80CB3F14-2E1F-48E8-952D-8AFCFC27E89D}"/>
    <dgm:cxn modelId="{BC7AB2CC-C066-47C6-A261-EFE4D00D0A80}" type="presParOf" srcId="{0D5DEFFE-C49A-473D-BE84-3FC315D818EA}" destId="{BB59B96F-8D10-4959-98F3-EBC5BDFCDD81}" srcOrd="0" destOrd="0" presId="urn:microsoft.com/office/officeart/2005/8/layout/process1"/>
    <dgm:cxn modelId="{32F47077-6728-4E5B-A02B-F0E2CDFF2814}" type="presParOf" srcId="{0D5DEFFE-C49A-473D-BE84-3FC315D818EA}" destId="{189B6079-00EA-451C-9CAC-28178EA2C27C}" srcOrd="1" destOrd="0" presId="urn:microsoft.com/office/officeart/2005/8/layout/process1"/>
    <dgm:cxn modelId="{6C672574-513F-4D7C-A343-E7A6C8827F69}" type="presParOf" srcId="{189B6079-00EA-451C-9CAC-28178EA2C27C}" destId="{3ACFCA07-9060-485C-8E7E-51CEF63AC083}" srcOrd="0" destOrd="0" presId="urn:microsoft.com/office/officeart/2005/8/layout/process1"/>
    <dgm:cxn modelId="{0505FA23-BC3A-4A81-86A4-A4B21F44F2D7}" type="presParOf" srcId="{0D5DEFFE-C49A-473D-BE84-3FC315D818EA}" destId="{110EF40E-0F94-4087-B493-20E6CF1CF85E}" srcOrd="2" destOrd="0" presId="urn:microsoft.com/office/officeart/2005/8/layout/process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31E1792-966C-461C-B987-DAE92459E129}" type="doc">
      <dgm:prSet loTypeId="urn:microsoft.com/office/officeart/2005/8/layout/process1" loCatId="process" qsTypeId="urn:microsoft.com/office/officeart/2005/8/quickstyle/simple5" qsCatId="simple" csTypeId="urn:microsoft.com/office/officeart/2005/8/colors/accent2_1" csCatId="accent2" phldr="1"/>
      <dgm:spPr/>
    </dgm:pt>
    <dgm:pt modelId="{D67D4AD6-82FD-4FB5-A0A3-C4FAE166E017}">
      <dgm:prSet phldrT="[Texto]" custT="1"/>
      <dgm:spPr/>
      <dgm:t>
        <a:bodyPr/>
        <a:lstStyle/>
        <a:p>
          <a:endParaRPr lang="es-CO" sz="1600" dirty="0"/>
        </a:p>
      </dgm:t>
    </dgm:pt>
    <dgm:pt modelId="{53038E35-A224-460F-8C8A-EA6F90FCE8FB}" type="parTrans" cxnId="{DB42A2E7-5DB0-48F6-9263-5C3E3182901B}">
      <dgm:prSet/>
      <dgm:spPr/>
      <dgm:t>
        <a:bodyPr/>
        <a:lstStyle/>
        <a:p>
          <a:endParaRPr lang="es-CO" sz="1600"/>
        </a:p>
      </dgm:t>
    </dgm:pt>
    <dgm:pt modelId="{80CB3F14-2E1F-48E8-952D-8AFCFC27E89D}" type="sibTrans" cxnId="{DB42A2E7-5DB0-48F6-9263-5C3E3182901B}">
      <dgm:prSet/>
      <dgm:spPr/>
      <dgm:t>
        <a:bodyPr/>
        <a:lstStyle/>
        <a:p>
          <a:endParaRPr lang="es-CO" sz="1600"/>
        </a:p>
      </dgm:t>
    </dgm:pt>
    <dgm:pt modelId="{F4CA612A-D395-449A-A744-80C7A1279B94}">
      <dgm:prSet phldrT="[Texto]" custT="1"/>
      <dgm:spPr/>
      <dgm:t>
        <a:bodyPr/>
        <a:lstStyle/>
        <a:p>
          <a:endParaRPr lang="es-CO" sz="1600" dirty="0"/>
        </a:p>
      </dgm:t>
    </dgm:pt>
    <dgm:pt modelId="{1C0627C5-9B93-46B3-9F17-F086DE941149}" type="sibTrans" cxnId="{2E1F5B5F-501C-44F5-8DF0-28F1A956031F}">
      <dgm:prSet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dgm:spPr>
      <dgm:t>
        <a:bodyPr/>
        <a:lstStyle/>
        <a:p>
          <a:endParaRPr lang="es-CO" sz="1600"/>
        </a:p>
      </dgm:t>
    </dgm:pt>
    <dgm:pt modelId="{9E2445C4-6D78-401D-9686-DC07BF6D4171}" type="parTrans" cxnId="{2E1F5B5F-501C-44F5-8DF0-28F1A956031F}">
      <dgm:prSet/>
      <dgm:spPr/>
      <dgm:t>
        <a:bodyPr/>
        <a:lstStyle/>
        <a:p>
          <a:endParaRPr lang="es-CO" sz="1600"/>
        </a:p>
      </dgm:t>
    </dgm:pt>
    <dgm:pt modelId="{0D5DEFFE-C49A-473D-BE84-3FC315D818EA}" type="pres">
      <dgm:prSet presAssocID="{E31E1792-966C-461C-B987-DAE92459E129}" presName="Name0" presStyleCnt="0">
        <dgm:presLayoutVars>
          <dgm:dir/>
          <dgm:resizeHandles val="exact"/>
        </dgm:presLayoutVars>
      </dgm:prSet>
      <dgm:spPr/>
    </dgm:pt>
    <dgm:pt modelId="{BB59B96F-8D10-4959-98F3-EBC5BDFCDD81}" type="pres">
      <dgm:prSet presAssocID="{F4CA612A-D395-449A-A744-80C7A1279B94}" presName="node" presStyleLbl="node1" presStyleIdx="0" presStyleCnt="2">
        <dgm:presLayoutVars>
          <dgm:bulletEnabled val="1"/>
        </dgm:presLayoutVars>
      </dgm:prSet>
      <dgm:spPr/>
    </dgm:pt>
    <dgm:pt modelId="{189B6079-00EA-451C-9CAC-28178EA2C27C}" type="pres">
      <dgm:prSet presAssocID="{1C0627C5-9B93-46B3-9F17-F086DE941149}" presName="sibTrans" presStyleLbl="sibTrans2D1" presStyleIdx="0" presStyleCnt="1"/>
      <dgm:spPr/>
    </dgm:pt>
    <dgm:pt modelId="{3ACFCA07-9060-485C-8E7E-51CEF63AC083}" type="pres">
      <dgm:prSet presAssocID="{1C0627C5-9B93-46B3-9F17-F086DE941149}" presName="connectorText" presStyleLbl="sibTrans2D1" presStyleIdx="0" presStyleCnt="1"/>
      <dgm:spPr/>
    </dgm:pt>
    <dgm:pt modelId="{110EF40E-0F94-4087-B493-20E6CF1CF85E}" type="pres">
      <dgm:prSet presAssocID="{D67D4AD6-82FD-4FB5-A0A3-C4FAE166E017}" presName="node" presStyleLbl="node1" presStyleIdx="1" presStyleCnt="2">
        <dgm:presLayoutVars>
          <dgm:bulletEnabled val="1"/>
        </dgm:presLayoutVars>
      </dgm:prSet>
      <dgm:spPr/>
    </dgm:pt>
  </dgm:ptLst>
  <dgm:cxnLst>
    <dgm:cxn modelId="{9A4B340F-BFF6-4C4E-82B8-E22AFA217406}" type="presOf" srcId="{D67D4AD6-82FD-4FB5-A0A3-C4FAE166E017}" destId="{110EF40E-0F94-4087-B493-20E6CF1CF85E}" srcOrd="0" destOrd="0" presId="urn:microsoft.com/office/officeart/2005/8/layout/process1"/>
    <dgm:cxn modelId="{2E1F5B5F-501C-44F5-8DF0-28F1A956031F}" srcId="{E31E1792-966C-461C-B987-DAE92459E129}" destId="{F4CA612A-D395-449A-A744-80C7A1279B94}" srcOrd="0" destOrd="0" parTransId="{9E2445C4-6D78-401D-9686-DC07BF6D4171}" sibTransId="{1C0627C5-9B93-46B3-9F17-F086DE941149}"/>
    <dgm:cxn modelId="{0542B341-9DFB-4D0D-9388-B3BE8AAD9505}" type="presOf" srcId="{E31E1792-966C-461C-B987-DAE92459E129}" destId="{0D5DEFFE-C49A-473D-BE84-3FC315D818EA}" srcOrd="0" destOrd="0" presId="urn:microsoft.com/office/officeart/2005/8/layout/process1"/>
    <dgm:cxn modelId="{9F16B249-846B-4EDC-B506-167AF7B1EFCD}" type="presOf" srcId="{1C0627C5-9B93-46B3-9F17-F086DE941149}" destId="{3ACFCA07-9060-485C-8E7E-51CEF63AC083}" srcOrd="1" destOrd="0" presId="urn:microsoft.com/office/officeart/2005/8/layout/process1"/>
    <dgm:cxn modelId="{6873F38D-61BE-486D-8F0E-6E25C7ACB006}" type="presOf" srcId="{F4CA612A-D395-449A-A744-80C7A1279B94}" destId="{BB59B96F-8D10-4959-98F3-EBC5BDFCDD81}" srcOrd="0" destOrd="0" presId="urn:microsoft.com/office/officeart/2005/8/layout/process1"/>
    <dgm:cxn modelId="{69F184CC-7E99-486D-8A45-250D1E10A17B}" type="presOf" srcId="{1C0627C5-9B93-46B3-9F17-F086DE941149}" destId="{189B6079-00EA-451C-9CAC-28178EA2C27C}" srcOrd="0" destOrd="0" presId="urn:microsoft.com/office/officeart/2005/8/layout/process1"/>
    <dgm:cxn modelId="{DB42A2E7-5DB0-48F6-9263-5C3E3182901B}" srcId="{E31E1792-966C-461C-B987-DAE92459E129}" destId="{D67D4AD6-82FD-4FB5-A0A3-C4FAE166E017}" srcOrd="1" destOrd="0" parTransId="{53038E35-A224-460F-8C8A-EA6F90FCE8FB}" sibTransId="{80CB3F14-2E1F-48E8-952D-8AFCFC27E89D}"/>
    <dgm:cxn modelId="{BC7AB2CC-C066-47C6-A261-EFE4D00D0A80}" type="presParOf" srcId="{0D5DEFFE-C49A-473D-BE84-3FC315D818EA}" destId="{BB59B96F-8D10-4959-98F3-EBC5BDFCDD81}" srcOrd="0" destOrd="0" presId="urn:microsoft.com/office/officeart/2005/8/layout/process1"/>
    <dgm:cxn modelId="{32F47077-6728-4E5B-A02B-F0E2CDFF2814}" type="presParOf" srcId="{0D5DEFFE-C49A-473D-BE84-3FC315D818EA}" destId="{189B6079-00EA-451C-9CAC-28178EA2C27C}" srcOrd="1" destOrd="0" presId="urn:microsoft.com/office/officeart/2005/8/layout/process1"/>
    <dgm:cxn modelId="{6C672574-513F-4D7C-A343-E7A6C8827F69}" type="presParOf" srcId="{189B6079-00EA-451C-9CAC-28178EA2C27C}" destId="{3ACFCA07-9060-485C-8E7E-51CEF63AC083}" srcOrd="0" destOrd="0" presId="urn:microsoft.com/office/officeart/2005/8/layout/process1"/>
    <dgm:cxn modelId="{0505FA23-BC3A-4A81-86A4-A4B21F44F2D7}" type="presParOf" srcId="{0D5DEFFE-C49A-473D-BE84-3FC315D818EA}" destId="{110EF40E-0F94-4087-B493-20E6CF1CF85E}" srcOrd="2" destOrd="0" presId="urn:microsoft.com/office/officeart/2005/8/layout/process1"/>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31E1792-966C-461C-B987-DAE92459E129}" type="doc">
      <dgm:prSet loTypeId="urn:microsoft.com/office/officeart/2005/8/layout/process1" loCatId="process" qsTypeId="urn:microsoft.com/office/officeart/2005/8/quickstyle/simple5" qsCatId="simple" csTypeId="urn:microsoft.com/office/officeart/2005/8/colors/accent2_1" csCatId="accent2" phldr="1"/>
      <dgm:spPr/>
    </dgm:pt>
    <dgm:pt modelId="{F4CA612A-D395-449A-A744-80C7A1279B94}">
      <dgm:prSet phldrT="[Texto]"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dgm:spPr>
      <dgm:t>
        <a:bodyPr/>
        <a:lstStyle/>
        <a:p>
          <a:pPr algn="just"/>
          <a:r>
            <a:rPr lang="es-CO" sz="1800" dirty="0">
              <a:solidFill>
                <a:schemeClr val="bg1"/>
              </a:solidFill>
            </a:rPr>
            <a:t>Enlace con el Grupo de Víctimas en el exterior Dirección General </a:t>
          </a:r>
        </a:p>
      </dgm:t>
    </dgm:pt>
    <dgm:pt modelId="{9E2445C4-6D78-401D-9686-DC07BF6D4171}" type="parTrans" cxnId="{2E1F5B5F-501C-44F5-8DF0-28F1A956031F}">
      <dgm:prSet/>
      <dgm:spPr/>
      <dgm:t>
        <a:bodyPr/>
        <a:lstStyle/>
        <a:p>
          <a:endParaRPr lang="es-CO" sz="1600"/>
        </a:p>
      </dgm:t>
    </dgm:pt>
    <dgm:pt modelId="{1C0627C5-9B93-46B3-9F17-F086DE941149}" type="sibTrans" cxnId="{2E1F5B5F-501C-44F5-8DF0-28F1A956031F}">
      <dgm:prSet custT="1"/>
      <dgm:spPr/>
      <dgm:t>
        <a:bodyPr/>
        <a:lstStyle/>
        <a:p>
          <a:endParaRPr lang="es-CO" sz="1600"/>
        </a:p>
      </dgm:t>
    </dgm:pt>
    <dgm:pt modelId="{D67D4AD6-82FD-4FB5-A0A3-C4FAE166E017}">
      <dgm:prSet phldrT="[Texto]"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dgm:spPr>
      <dgm:t>
        <a:bodyPr/>
        <a:lstStyle/>
        <a:p>
          <a:pPr algn="just"/>
          <a:r>
            <a:rPr lang="es-ES" sz="1600" b="1" dirty="0">
              <a:solidFill>
                <a:schemeClr val="bg1"/>
              </a:solidFill>
            </a:rPr>
            <a:t>Apoyo de Jornadas con victimas en el exterior, Validacion y respuesta de casos </a:t>
          </a:r>
          <a:endParaRPr lang="es-CO" sz="1600" b="1" dirty="0">
            <a:solidFill>
              <a:schemeClr val="bg1"/>
            </a:solidFill>
          </a:endParaRPr>
        </a:p>
      </dgm:t>
    </dgm:pt>
    <dgm:pt modelId="{53038E35-A224-460F-8C8A-EA6F90FCE8FB}" type="parTrans" cxnId="{DB42A2E7-5DB0-48F6-9263-5C3E3182901B}">
      <dgm:prSet/>
      <dgm:spPr/>
      <dgm:t>
        <a:bodyPr/>
        <a:lstStyle/>
        <a:p>
          <a:endParaRPr lang="es-CO" sz="1600"/>
        </a:p>
      </dgm:t>
    </dgm:pt>
    <dgm:pt modelId="{80CB3F14-2E1F-48E8-952D-8AFCFC27E89D}" type="sibTrans" cxnId="{DB42A2E7-5DB0-48F6-9263-5C3E3182901B}">
      <dgm:prSet/>
      <dgm:spPr/>
      <dgm:t>
        <a:bodyPr/>
        <a:lstStyle/>
        <a:p>
          <a:endParaRPr lang="es-CO" sz="1600"/>
        </a:p>
      </dgm:t>
    </dgm:pt>
    <dgm:pt modelId="{0D5DEFFE-C49A-473D-BE84-3FC315D818EA}" type="pres">
      <dgm:prSet presAssocID="{E31E1792-966C-461C-B987-DAE92459E129}" presName="Name0" presStyleCnt="0">
        <dgm:presLayoutVars>
          <dgm:dir/>
          <dgm:resizeHandles val="exact"/>
        </dgm:presLayoutVars>
      </dgm:prSet>
      <dgm:spPr/>
    </dgm:pt>
    <dgm:pt modelId="{BB59B96F-8D10-4959-98F3-EBC5BDFCDD81}" type="pres">
      <dgm:prSet presAssocID="{F4CA612A-D395-449A-A744-80C7A1279B94}" presName="node" presStyleLbl="node1" presStyleIdx="0" presStyleCnt="2">
        <dgm:presLayoutVars>
          <dgm:bulletEnabled val="1"/>
        </dgm:presLayoutVars>
      </dgm:prSet>
      <dgm:spPr/>
    </dgm:pt>
    <dgm:pt modelId="{189B6079-00EA-451C-9CAC-28178EA2C27C}" type="pres">
      <dgm:prSet presAssocID="{1C0627C5-9B93-46B3-9F17-F086DE941149}" presName="sibTrans" presStyleLbl="sibTrans2D1" presStyleIdx="0" presStyleCnt="1"/>
      <dgm:spPr/>
    </dgm:pt>
    <dgm:pt modelId="{3ACFCA07-9060-485C-8E7E-51CEF63AC083}" type="pres">
      <dgm:prSet presAssocID="{1C0627C5-9B93-46B3-9F17-F086DE941149}" presName="connectorText" presStyleLbl="sibTrans2D1" presStyleIdx="0" presStyleCnt="1"/>
      <dgm:spPr/>
    </dgm:pt>
    <dgm:pt modelId="{110EF40E-0F94-4087-B493-20E6CF1CF85E}" type="pres">
      <dgm:prSet presAssocID="{D67D4AD6-82FD-4FB5-A0A3-C4FAE166E017}" presName="node" presStyleLbl="node1" presStyleIdx="1" presStyleCnt="2">
        <dgm:presLayoutVars>
          <dgm:bulletEnabled val="1"/>
        </dgm:presLayoutVars>
      </dgm:prSet>
      <dgm:spPr/>
    </dgm:pt>
  </dgm:ptLst>
  <dgm:cxnLst>
    <dgm:cxn modelId="{9A4B340F-BFF6-4C4E-82B8-E22AFA217406}" type="presOf" srcId="{D67D4AD6-82FD-4FB5-A0A3-C4FAE166E017}" destId="{110EF40E-0F94-4087-B493-20E6CF1CF85E}" srcOrd="0" destOrd="0" presId="urn:microsoft.com/office/officeart/2005/8/layout/process1"/>
    <dgm:cxn modelId="{2E1F5B5F-501C-44F5-8DF0-28F1A956031F}" srcId="{E31E1792-966C-461C-B987-DAE92459E129}" destId="{F4CA612A-D395-449A-A744-80C7A1279B94}" srcOrd="0" destOrd="0" parTransId="{9E2445C4-6D78-401D-9686-DC07BF6D4171}" sibTransId="{1C0627C5-9B93-46B3-9F17-F086DE941149}"/>
    <dgm:cxn modelId="{0542B341-9DFB-4D0D-9388-B3BE8AAD9505}" type="presOf" srcId="{E31E1792-966C-461C-B987-DAE92459E129}" destId="{0D5DEFFE-C49A-473D-BE84-3FC315D818EA}" srcOrd="0" destOrd="0" presId="urn:microsoft.com/office/officeart/2005/8/layout/process1"/>
    <dgm:cxn modelId="{9F16B249-846B-4EDC-B506-167AF7B1EFCD}" type="presOf" srcId="{1C0627C5-9B93-46B3-9F17-F086DE941149}" destId="{3ACFCA07-9060-485C-8E7E-51CEF63AC083}" srcOrd="1" destOrd="0" presId="urn:microsoft.com/office/officeart/2005/8/layout/process1"/>
    <dgm:cxn modelId="{6873F38D-61BE-486D-8F0E-6E25C7ACB006}" type="presOf" srcId="{F4CA612A-D395-449A-A744-80C7A1279B94}" destId="{BB59B96F-8D10-4959-98F3-EBC5BDFCDD81}" srcOrd="0" destOrd="0" presId="urn:microsoft.com/office/officeart/2005/8/layout/process1"/>
    <dgm:cxn modelId="{69F184CC-7E99-486D-8A45-250D1E10A17B}" type="presOf" srcId="{1C0627C5-9B93-46B3-9F17-F086DE941149}" destId="{189B6079-00EA-451C-9CAC-28178EA2C27C}" srcOrd="0" destOrd="0" presId="urn:microsoft.com/office/officeart/2005/8/layout/process1"/>
    <dgm:cxn modelId="{DB42A2E7-5DB0-48F6-9263-5C3E3182901B}" srcId="{E31E1792-966C-461C-B987-DAE92459E129}" destId="{D67D4AD6-82FD-4FB5-A0A3-C4FAE166E017}" srcOrd="1" destOrd="0" parTransId="{53038E35-A224-460F-8C8A-EA6F90FCE8FB}" sibTransId="{80CB3F14-2E1F-48E8-952D-8AFCFC27E89D}"/>
    <dgm:cxn modelId="{BC7AB2CC-C066-47C6-A261-EFE4D00D0A80}" type="presParOf" srcId="{0D5DEFFE-C49A-473D-BE84-3FC315D818EA}" destId="{BB59B96F-8D10-4959-98F3-EBC5BDFCDD81}" srcOrd="0" destOrd="0" presId="urn:microsoft.com/office/officeart/2005/8/layout/process1"/>
    <dgm:cxn modelId="{32F47077-6728-4E5B-A02B-F0E2CDFF2814}" type="presParOf" srcId="{0D5DEFFE-C49A-473D-BE84-3FC315D818EA}" destId="{189B6079-00EA-451C-9CAC-28178EA2C27C}" srcOrd="1" destOrd="0" presId="urn:microsoft.com/office/officeart/2005/8/layout/process1"/>
    <dgm:cxn modelId="{6C672574-513F-4D7C-A343-E7A6C8827F69}" type="presParOf" srcId="{189B6079-00EA-451C-9CAC-28178EA2C27C}" destId="{3ACFCA07-9060-485C-8E7E-51CEF63AC083}" srcOrd="0" destOrd="0" presId="urn:microsoft.com/office/officeart/2005/8/layout/process1"/>
    <dgm:cxn modelId="{0505FA23-BC3A-4A81-86A4-A4B21F44F2D7}" type="presParOf" srcId="{0D5DEFFE-C49A-473D-BE84-3FC315D818EA}" destId="{110EF40E-0F94-4087-B493-20E6CF1CF85E}" srcOrd="2"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E31E1792-966C-461C-B987-DAE92459E129}" type="doc">
      <dgm:prSet loTypeId="urn:microsoft.com/office/officeart/2005/8/layout/process1" loCatId="process" qsTypeId="urn:microsoft.com/office/officeart/2005/8/quickstyle/simple5" qsCatId="simple" csTypeId="urn:microsoft.com/office/officeart/2005/8/colors/accent2_1" csCatId="accent2" phldr="1"/>
      <dgm:spPr/>
    </dgm:pt>
    <dgm:pt modelId="{F4CA612A-D395-449A-A744-80C7A1279B94}">
      <dgm:prSet phldrT="[Texto]"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dgm:spPr>
      <dgm:t>
        <a:bodyPr/>
        <a:lstStyle/>
        <a:p>
          <a:pPr algn="just"/>
          <a:r>
            <a:rPr lang="es-ES" sz="1800" kern="1200" dirty="0">
              <a:solidFill>
                <a:schemeClr val="bg1"/>
              </a:solidFill>
              <a:latin typeface="Aptos" panose="02110004020202020204"/>
              <a:ea typeface="+mn-ea"/>
              <a:cs typeface="+mn-cs"/>
            </a:rPr>
            <a:t>Apoyo con el operador BPM en lo relacionado con el pago y respuesta de fondo de victimas en el exterior.</a:t>
          </a:r>
          <a:endParaRPr lang="es-CO" sz="1800" kern="1200" dirty="0">
            <a:solidFill>
              <a:schemeClr val="bg1"/>
            </a:solidFill>
            <a:latin typeface="Aptos" panose="02110004020202020204"/>
            <a:ea typeface="+mn-ea"/>
            <a:cs typeface="+mn-cs"/>
          </a:endParaRPr>
        </a:p>
      </dgm:t>
    </dgm:pt>
    <dgm:pt modelId="{9E2445C4-6D78-401D-9686-DC07BF6D4171}" type="parTrans" cxnId="{2E1F5B5F-501C-44F5-8DF0-28F1A956031F}">
      <dgm:prSet/>
      <dgm:spPr/>
      <dgm:t>
        <a:bodyPr/>
        <a:lstStyle/>
        <a:p>
          <a:endParaRPr lang="es-CO" sz="1600"/>
        </a:p>
      </dgm:t>
    </dgm:pt>
    <dgm:pt modelId="{1C0627C5-9B93-46B3-9F17-F086DE941149}" type="sibTrans" cxnId="{2E1F5B5F-501C-44F5-8DF0-28F1A956031F}">
      <dgm:prSet custT="1"/>
      <dgm:spPr/>
      <dgm:t>
        <a:bodyPr/>
        <a:lstStyle/>
        <a:p>
          <a:endParaRPr lang="es-CO" sz="1600"/>
        </a:p>
      </dgm:t>
    </dgm:pt>
    <dgm:pt modelId="{D67D4AD6-82FD-4FB5-A0A3-C4FAE166E017}">
      <dgm:prSet phldrT="[Texto]"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dgm:spPr>
      <dgm:t>
        <a:bodyPr/>
        <a:lstStyle/>
        <a:p>
          <a:pPr algn="just"/>
          <a:r>
            <a:rPr lang="es-ES" sz="1400" b="1" dirty="0">
              <a:solidFill>
                <a:schemeClr val="bg1"/>
              </a:solidFill>
            </a:rPr>
            <a:t>Revisión y lineamientos técnico operativos al personal BPM, para garantizar la respuesta oportuna a las victimas</a:t>
          </a:r>
          <a:endParaRPr lang="es-CO" sz="1600" b="1" dirty="0">
            <a:solidFill>
              <a:schemeClr val="bg1"/>
            </a:solidFill>
          </a:endParaRPr>
        </a:p>
      </dgm:t>
    </dgm:pt>
    <dgm:pt modelId="{53038E35-A224-460F-8C8A-EA6F90FCE8FB}" type="parTrans" cxnId="{DB42A2E7-5DB0-48F6-9263-5C3E3182901B}">
      <dgm:prSet/>
      <dgm:spPr/>
      <dgm:t>
        <a:bodyPr/>
        <a:lstStyle/>
        <a:p>
          <a:endParaRPr lang="es-CO" sz="1600"/>
        </a:p>
      </dgm:t>
    </dgm:pt>
    <dgm:pt modelId="{80CB3F14-2E1F-48E8-952D-8AFCFC27E89D}" type="sibTrans" cxnId="{DB42A2E7-5DB0-48F6-9263-5C3E3182901B}">
      <dgm:prSet/>
      <dgm:spPr/>
      <dgm:t>
        <a:bodyPr/>
        <a:lstStyle/>
        <a:p>
          <a:endParaRPr lang="es-CO" sz="1600"/>
        </a:p>
      </dgm:t>
    </dgm:pt>
    <dgm:pt modelId="{0D5DEFFE-C49A-473D-BE84-3FC315D818EA}" type="pres">
      <dgm:prSet presAssocID="{E31E1792-966C-461C-B987-DAE92459E129}" presName="Name0" presStyleCnt="0">
        <dgm:presLayoutVars>
          <dgm:dir/>
          <dgm:resizeHandles val="exact"/>
        </dgm:presLayoutVars>
      </dgm:prSet>
      <dgm:spPr/>
    </dgm:pt>
    <dgm:pt modelId="{BB59B96F-8D10-4959-98F3-EBC5BDFCDD81}" type="pres">
      <dgm:prSet presAssocID="{F4CA612A-D395-449A-A744-80C7A1279B94}" presName="node" presStyleLbl="node1" presStyleIdx="0" presStyleCnt="2">
        <dgm:presLayoutVars>
          <dgm:bulletEnabled val="1"/>
        </dgm:presLayoutVars>
      </dgm:prSet>
      <dgm:spPr/>
    </dgm:pt>
    <dgm:pt modelId="{189B6079-00EA-451C-9CAC-28178EA2C27C}" type="pres">
      <dgm:prSet presAssocID="{1C0627C5-9B93-46B3-9F17-F086DE941149}" presName="sibTrans" presStyleLbl="sibTrans2D1" presStyleIdx="0" presStyleCnt="1"/>
      <dgm:spPr/>
    </dgm:pt>
    <dgm:pt modelId="{3ACFCA07-9060-485C-8E7E-51CEF63AC083}" type="pres">
      <dgm:prSet presAssocID="{1C0627C5-9B93-46B3-9F17-F086DE941149}" presName="connectorText" presStyleLbl="sibTrans2D1" presStyleIdx="0" presStyleCnt="1"/>
      <dgm:spPr/>
    </dgm:pt>
    <dgm:pt modelId="{110EF40E-0F94-4087-B493-20E6CF1CF85E}" type="pres">
      <dgm:prSet presAssocID="{D67D4AD6-82FD-4FB5-A0A3-C4FAE166E017}" presName="node" presStyleLbl="node1" presStyleIdx="1" presStyleCnt="2" custLinFactNeighborX="117" custLinFactNeighborY="-21757">
        <dgm:presLayoutVars>
          <dgm:bulletEnabled val="1"/>
        </dgm:presLayoutVars>
      </dgm:prSet>
      <dgm:spPr/>
    </dgm:pt>
  </dgm:ptLst>
  <dgm:cxnLst>
    <dgm:cxn modelId="{9A4B340F-BFF6-4C4E-82B8-E22AFA217406}" type="presOf" srcId="{D67D4AD6-82FD-4FB5-A0A3-C4FAE166E017}" destId="{110EF40E-0F94-4087-B493-20E6CF1CF85E}" srcOrd="0" destOrd="0" presId="urn:microsoft.com/office/officeart/2005/8/layout/process1"/>
    <dgm:cxn modelId="{2E1F5B5F-501C-44F5-8DF0-28F1A956031F}" srcId="{E31E1792-966C-461C-B987-DAE92459E129}" destId="{F4CA612A-D395-449A-A744-80C7A1279B94}" srcOrd="0" destOrd="0" parTransId="{9E2445C4-6D78-401D-9686-DC07BF6D4171}" sibTransId="{1C0627C5-9B93-46B3-9F17-F086DE941149}"/>
    <dgm:cxn modelId="{0542B341-9DFB-4D0D-9388-B3BE8AAD9505}" type="presOf" srcId="{E31E1792-966C-461C-B987-DAE92459E129}" destId="{0D5DEFFE-C49A-473D-BE84-3FC315D818EA}" srcOrd="0" destOrd="0" presId="urn:microsoft.com/office/officeart/2005/8/layout/process1"/>
    <dgm:cxn modelId="{9F16B249-846B-4EDC-B506-167AF7B1EFCD}" type="presOf" srcId="{1C0627C5-9B93-46B3-9F17-F086DE941149}" destId="{3ACFCA07-9060-485C-8E7E-51CEF63AC083}" srcOrd="1" destOrd="0" presId="urn:microsoft.com/office/officeart/2005/8/layout/process1"/>
    <dgm:cxn modelId="{6873F38D-61BE-486D-8F0E-6E25C7ACB006}" type="presOf" srcId="{F4CA612A-D395-449A-A744-80C7A1279B94}" destId="{BB59B96F-8D10-4959-98F3-EBC5BDFCDD81}" srcOrd="0" destOrd="0" presId="urn:microsoft.com/office/officeart/2005/8/layout/process1"/>
    <dgm:cxn modelId="{69F184CC-7E99-486D-8A45-250D1E10A17B}" type="presOf" srcId="{1C0627C5-9B93-46B3-9F17-F086DE941149}" destId="{189B6079-00EA-451C-9CAC-28178EA2C27C}" srcOrd="0" destOrd="0" presId="urn:microsoft.com/office/officeart/2005/8/layout/process1"/>
    <dgm:cxn modelId="{DB42A2E7-5DB0-48F6-9263-5C3E3182901B}" srcId="{E31E1792-966C-461C-B987-DAE92459E129}" destId="{D67D4AD6-82FD-4FB5-A0A3-C4FAE166E017}" srcOrd="1" destOrd="0" parTransId="{53038E35-A224-460F-8C8A-EA6F90FCE8FB}" sibTransId="{80CB3F14-2E1F-48E8-952D-8AFCFC27E89D}"/>
    <dgm:cxn modelId="{BC7AB2CC-C066-47C6-A261-EFE4D00D0A80}" type="presParOf" srcId="{0D5DEFFE-C49A-473D-BE84-3FC315D818EA}" destId="{BB59B96F-8D10-4959-98F3-EBC5BDFCDD81}" srcOrd="0" destOrd="0" presId="urn:microsoft.com/office/officeart/2005/8/layout/process1"/>
    <dgm:cxn modelId="{32F47077-6728-4E5B-A02B-F0E2CDFF2814}" type="presParOf" srcId="{0D5DEFFE-C49A-473D-BE84-3FC315D818EA}" destId="{189B6079-00EA-451C-9CAC-28178EA2C27C}" srcOrd="1" destOrd="0" presId="urn:microsoft.com/office/officeart/2005/8/layout/process1"/>
    <dgm:cxn modelId="{6C672574-513F-4D7C-A343-E7A6C8827F69}" type="presParOf" srcId="{189B6079-00EA-451C-9CAC-28178EA2C27C}" destId="{3ACFCA07-9060-485C-8E7E-51CEF63AC083}" srcOrd="0" destOrd="0" presId="urn:microsoft.com/office/officeart/2005/8/layout/process1"/>
    <dgm:cxn modelId="{0505FA23-BC3A-4A81-86A4-A4B21F44F2D7}" type="presParOf" srcId="{0D5DEFFE-C49A-473D-BE84-3FC315D818EA}" destId="{110EF40E-0F94-4087-B493-20E6CF1CF85E}" srcOrd="2"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E31E1792-966C-461C-B987-DAE92459E129}" type="doc">
      <dgm:prSet loTypeId="urn:microsoft.com/office/officeart/2005/8/layout/process1" loCatId="process" qsTypeId="urn:microsoft.com/office/officeart/2005/8/quickstyle/simple5" qsCatId="simple" csTypeId="urn:microsoft.com/office/officeart/2005/8/colors/accent2_1" csCatId="accent2" phldr="1"/>
      <dgm:spPr/>
    </dgm:pt>
    <dgm:pt modelId="{F4CA612A-D395-449A-A744-80C7A1279B94}">
      <dgm:prSet phldrT="[Texto]"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dgm:spPr>
      <dgm:t>
        <a:bodyPr/>
        <a:lstStyle/>
        <a:p>
          <a:pPr algn="just"/>
          <a:r>
            <a:rPr lang="es-CO" sz="1400" dirty="0">
              <a:solidFill>
                <a:schemeClr val="bg1"/>
              </a:solidFill>
            </a:rPr>
            <a:t>Validacion de casos remitidos por los consulados o otras áreas de la entidad. </a:t>
          </a:r>
        </a:p>
      </dgm:t>
    </dgm:pt>
    <dgm:pt modelId="{9E2445C4-6D78-401D-9686-DC07BF6D4171}" type="parTrans" cxnId="{2E1F5B5F-501C-44F5-8DF0-28F1A956031F}">
      <dgm:prSet/>
      <dgm:spPr/>
      <dgm:t>
        <a:bodyPr/>
        <a:lstStyle/>
        <a:p>
          <a:endParaRPr lang="es-CO" sz="1600"/>
        </a:p>
      </dgm:t>
    </dgm:pt>
    <dgm:pt modelId="{1C0627C5-9B93-46B3-9F17-F086DE941149}" type="sibTrans" cxnId="{2E1F5B5F-501C-44F5-8DF0-28F1A956031F}">
      <dgm:prSet custT="1"/>
      <dgm:spPr/>
      <dgm:t>
        <a:bodyPr/>
        <a:lstStyle/>
        <a:p>
          <a:endParaRPr lang="es-CO" sz="1600"/>
        </a:p>
      </dgm:t>
    </dgm:pt>
    <dgm:pt modelId="{D67D4AD6-82FD-4FB5-A0A3-C4FAE166E017}">
      <dgm:prSet phldrT="[Texto]"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dgm:spPr>
      <dgm:t>
        <a:bodyPr/>
        <a:lstStyle/>
        <a:p>
          <a:pPr algn="just"/>
          <a:r>
            <a:rPr lang="es-CO" sz="1200" b="1" dirty="0">
              <a:solidFill>
                <a:schemeClr val="bg1"/>
              </a:solidFill>
            </a:rPr>
            <a:t>Respuesta oportuna de las solicitudes lo que ha permitido que en las jornadas de Venezuela, Chile y Ecuador, se puedan indemnizar aquellas victimas priorizadas</a:t>
          </a:r>
          <a:r>
            <a:rPr lang="es-CO" sz="1600" dirty="0">
              <a:solidFill>
                <a:schemeClr val="bg1"/>
              </a:solidFill>
            </a:rPr>
            <a:t>.,</a:t>
          </a:r>
        </a:p>
      </dgm:t>
    </dgm:pt>
    <dgm:pt modelId="{53038E35-A224-460F-8C8A-EA6F90FCE8FB}" type="parTrans" cxnId="{DB42A2E7-5DB0-48F6-9263-5C3E3182901B}">
      <dgm:prSet/>
      <dgm:spPr/>
      <dgm:t>
        <a:bodyPr/>
        <a:lstStyle/>
        <a:p>
          <a:endParaRPr lang="es-CO" sz="1600"/>
        </a:p>
      </dgm:t>
    </dgm:pt>
    <dgm:pt modelId="{80CB3F14-2E1F-48E8-952D-8AFCFC27E89D}" type="sibTrans" cxnId="{DB42A2E7-5DB0-48F6-9263-5C3E3182901B}">
      <dgm:prSet/>
      <dgm:spPr/>
      <dgm:t>
        <a:bodyPr/>
        <a:lstStyle/>
        <a:p>
          <a:endParaRPr lang="es-CO" sz="1600"/>
        </a:p>
      </dgm:t>
    </dgm:pt>
    <dgm:pt modelId="{0D5DEFFE-C49A-473D-BE84-3FC315D818EA}" type="pres">
      <dgm:prSet presAssocID="{E31E1792-966C-461C-B987-DAE92459E129}" presName="Name0" presStyleCnt="0">
        <dgm:presLayoutVars>
          <dgm:dir/>
          <dgm:resizeHandles val="exact"/>
        </dgm:presLayoutVars>
      </dgm:prSet>
      <dgm:spPr/>
    </dgm:pt>
    <dgm:pt modelId="{BB59B96F-8D10-4959-98F3-EBC5BDFCDD81}" type="pres">
      <dgm:prSet presAssocID="{F4CA612A-D395-449A-A744-80C7A1279B94}" presName="node" presStyleLbl="node1" presStyleIdx="0" presStyleCnt="2" custLinFactNeighborX="19034" custLinFactNeighborY="840">
        <dgm:presLayoutVars>
          <dgm:bulletEnabled val="1"/>
        </dgm:presLayoutVars>
      </dgm:prSet>
      <dgm:spPr/>
    </dgm:pt>
    <dgm:pt modelId="{189B6079-00EA-451C-9CAC-28178EA2C27C}" type="pres">
      <dgm:prSet presAssocID="{1C0627C5-9B93-46B3-9F17-F086DE941149}" presName="sibTrans" presStyleLbl="sibTrans2D1" presStyleIdx="0" presStyleCnt="1"/>
      <dgm:spPr/>
    </dgm:pt>
    <dgm:pt modelId="{3ACFCA07-9060-485C-8E7E-51CEF63AC083}" type="pres">
      <dgm:prSet presAssocID="{1C0627C5-9B93-46B3-9F17-F086DE941149}" presName="connectorText" presStyleLbl="sibTrans2D1" presStyleIdx="0" presStyleCnt="1"/>
      <dgm:spPr/>
    </dgm:pt>
    <dgm:pt modelId="{110EF40E-0F94-4087-B493-20E6CF1CF85E}" type="pres">
      <dgm:prSet presAssocID="{D67D4AD6-82FD-4FB5-A0A3-C4FAE166E017}" presName="node" presStyleLbl="node1" presStyleIdx="1" presStyleCnt="2" custLinFactNeighborX="117" custLinFactNeighborY="-32747">
        <dgm:presLayoutVars>
          <dgm:bulletEnabled val="1"/>
        </dgm:presLayoutVars>
      </dgm:prSet>
      <dgm:spPr/>
    </dgm:pt>
  </dgm:ptLst>
  <dgm:cxnLst>
    <dgm:cxn modelId="{9A4B340F-BFF6-4C4E-82B8-E22AFA217406}" type="presOf" srcId="{D67D4AD6-82FD-4FB5-A0A3-C4FAE166E017}" destId="{110EF40E-0F94-4087-B493-20E6CF1CF85E}" srcOrd="0" destOrd="0" presId="urn:microsoft.com/office/officeart/2005/8/layout/process1"/>
    <dgm:cxn modelId="{2E1F5B5F-501C-44F5-8DF0-28F1A956031F}" srcId="{E31E1792-966C-461C-B987-DAE92459E129}" destId="{F4CA612A-D395-449A-A744-80C7A1279B94}" srcOrd="0" destOrd="0" parTransId="{9E2445C4-6D78-401D-9686-DC07BF6D4171}" sibTransId="{1C0627C5-9B93-46B3-9F17-F086DE941149}"/>
    <dgm:cxn modelId="{0542B341-9DFB-4D0D-9388-B3BE8AAD9505}" type="presOf" srcId="{E31E1792-966C-461C-B987-DAE92459E129}" destId="{0D5DEFFE-C49A-473D-BE84-3FC315D818EA}" srcOrd="0" destOrd="0" presId="urn:microsoft.com/office/officeart/2005/8/layout/process1"/>
    <dgm:cxn modelId="{9F16B249-846B-4EDC-B506-167AF7B1EFCD}" type="presOf" srcId="{1C0627C5-9B93-46B3-9F17-F086DE941149}" destId="{3ACFCA07-9060-485C-8E7E-51CEF63AC083}" srcOrd="1" destOrd="0" presId="urn:microsoft.com/office/officeart/2005/8/layout/process1"/>
    <dgm:cxn modelId="{6873F38D-61BE-486D-8F0E-6E25C7ACB006}" type="presOf" srcId="{F4CA612A-D395-449A-A744-80C7A1279B94}" destId="{BB59B96F-8D10-4959-98F3-EBC5BDFCDD81}" srcOrd="0" destOrd="0" presId="urn:microsoft.com/office/officeart/2005/8/layout/process1"/>
    <dgm:cxn modelId="{69F184CC-7E99-486D-8A45-250D1E10A17B}" type="presOf" srcId="{1C0627C5-9B93-46B3-9F17-F086DE941149}" destId="{189B6079-00EA-451C-9CAC-28178EA2C27C}" srcOrd="0" destOrd="0" presId="urn:microsoft.com/office/officeart/2005/8/layout/process1"/>
    <dgm:cxn modelId="{DB42A2E7-5DB0-48F6-9263-5C3E3182901B}" srcId="{E31E1792-966C-461C-B987-DAE92459E129}" destId="{D67D4AD6-82FD-4FB5-A0A3-C4FAE166E017}" srcOrd="1" destOrd="0" parTransId="{53038E35-A224-460F-8C8A-EA6F90FCE8FB}" sibTransId="{80CB3F14-2E1F-48E8-952D-8AFCFC27E89D}"/>
    <dgm:cxn modelId="{BC7AB2CC-C066-47C6-A261-EFE4D00D0A80}" type="presParOf" srcId="{0D5DEFFE-C49A-473D-BE84-3FC315D818EA}" destId="{BB59B96F-8D10-4959-98F3-EBC5BDFCDD81}" srcOrd="0" destOrd="0" presId="urn:microsoft.com/office/officeart/2005/8/layout/process1"/>
    <dgm:cxn modelId="{32F47077-6728-4E5B-A02B-F0E2CDFF2814}" type="presParOf" srcId="{0D5DEFFE-C49A-473D-BE84-3FC315D818EA}" destId="{189B6079-00EA-451C-9CAC-28178EA2C27C}" srcOrd="1" destOrd="0" presId="urn:microsoft.com/office/officeart/2005/8/layout/process1"/>
    <dgm:cxn modelId="{6C672574-513F-4D7C-A343-E7A6C8827F69}" type="presParOf" srcId="{189B6079-00EA-451C-9CAC-28178EA2C27C}" destId="{3ACFCA07-9060-485C-8E7E-51CEF63AC083}" srcOrd="0" destOrd="0" presId="urn:microsoft.com/office/officeart/2005/8/layout/process1"/>
    <dgm:cxn modelId="{0505FA23-BC3A-4A81-86A4-A4B21F44F2D7}" type="presParOf" srcId="{0D5DEFFE-C49A-473D-BE84-3FC315D818EA}" destId="{110EF40E-0F94-4087-B493-20E6CF1CF85E}" srcOrd="2" destOrd="0" presId="urn:microsoft.com/office/officeart/2005/8/layout/process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E31E1792-966C-461C-B987-DAE92459E129}" type="doc">
      <dgm:prSet loTypeId="urn:microsoft.com/office/officeart/2005/8/layout/process1" loCatId="process" qsTypeId="urn:microsoft.com/office/officeart/2005/8/quickstyle/simple5" qsCatId="simple" csTypeId="urn:microsoft.com/office/officeart/2005/8/colors/accent2_1" csCatId="accent2" phldr="1"/>
      <dgm:spPr/>
    </dgm:pt>
    <dgm:pt modelId="{F4CA612A-D395-449A-A744-80C7A1279B94}">
      <dgm:prSet phldrT="[Texto]" custT="1"/>
      <dgm:spPr/>
      <dgm:t>
        <a:bodyPr/>
        <a:lstStyle/>
        <a:p>
          <a:endParaRPr lang="es-CO" sz="1600" dirty="0"/>
        </a:p>
      </dgm:t>
    </dgm:pt>
    <dgm:pt modelId="{9E2445C4-6D78-401D-9686-DC07BF6D4171}" type="parTrans" cxnId="{2E1F5B5F-501C-44F5-8DF0-28F1A956031F}">
      <dgm:prSet/>
      <dgm:spPr/>
      <dgm:t>
        <a:bodyPr/>
        <a:lstStyle/>
        <a:p>
          <a:endParaRPr lang="es-CO" sz="1600"/>
        </a:p>
      </dgm:t>
    </dgm:pt>
    <dgm:pt modelId="{1C0627C5-9B93-46B3-9F17-F086DE941149}" type="sibTrans" cxnId="{2E1F5B5F-501C-44F5-8DF0-28F1A956031F}">
      <dgm:prSet custT="1"/>
      <dgm:spPr/>
      <dgm:t>
        <a:bodyPr/>
        <a:lstStyle/>
        <a:p>
          <a:endParaRPr lang="es-CO" sz="1600"/>
        </a:p>
      </dgm:t>
    </dgm:pt>
    <dgm:pt modelId="{D67D4AD6-82FD-4FB5-A0A3-C4FAE166E017}">
      <dgm:prSet phldrT="[Texto]" custT="1"/>
      <dgm:spPr/>
      <dgm:t>
        <a:bodyPr/>
        <a:lstStyle/>
        <a:p>
          <a:endParaRPr lang="es-CO" sz="1600" dirty="0"/>
        </a:p>
      </dgm:t>
    </dgm:pt>
    <dgm:pt modelId="{53038E35-A224-460F-8C8A-EA6F90FCE8FB}" type="parTrans" cxnId="{DB42A2E7-5DB0-48F6-9263-5C3E3182901B}">
      <dgm:prSet/>
      <dgm:spPr/>
      <dgm:t>
        <a:bodyPr/>
        <a:lstStyle/>
        <a:p>
          <a:endParaRPr lang="es-CO" sz="1600"/>
        </a:p>
      </dgm:t>
    </dgm:pt>
    <dgm:pt modelId="{80CB3F14-2E1F-48E8-952D-8AFCFC27E89D}" type="sibTrans" cxnId="{DB42A2E7-5DB0-48F6-9263-5C3E3182901B}">
      <dgm:prSet/>
      <dgm:spPr/>
      <dgm:t>
        <a:bodyPr/>
        <a:lstStyle/>
        <a:p>
          <a:endParaRPr lang="es-CO" sz="1600"/>
        </a:p>
      </dgm:t>
    </dgm:pt>
    <dgm:pt modelId="{0D5DEFFE-C49A-473D-BE84-3FC315D818EA}" type="pres">
      <dgm:prSet presAssocID="{E31E1792-966C-461C-B987-DAE92459E129}" presName="Name0" presStyleCnt="0">
        <dgm:presLayoutVars>
          <dgm:dir/>
          <dgm:resizeHandles val="exact"/>
        </dgm:presLayoutVars>
      </dgm:prSet>
      <dgm:spPr/>
    </dgm:pt>
    <dgm:pt modelId="{BB59B96F-8D10-4959-98F3-EBC5BDFCDD81}" type="pres">
      <dgm:prSet presAssocID="{F4CA612A-D395-449A-A744-80C7A1279B94}" presName="node" presStyleLbl="node1" presStyleIdx="0" presStyleCnt="2">
        <dgm:presLayoutVars>
          <dgm:bulletEnabled val="1"/>
        </dgm:presLayoutVars>
      </dgm:prSet>
      <dgm:spPr/>
    </dgm:pt>
    <dgm:pt modelId="{189B6079-00EA-451C-9CAC-28178EA2C27C}" type="pres">
      <dgm:prSet presAssocID="{1C0627C5-9B93-46B3-9F17-F086DE941149}" presName="sibTrans" presStyleLbl="sibTrans2D1" presStyleIdx="0" presStyleCnt="1"/>
      <dgm:spPr/>
    </dgm:pt>
    <dgm:pt modelId="{3ACFCA07-9060-485C-8E7E-51CEF63AC083}" type="pres">
      <dgm:prSet presAssocID="{1C0627C5-9B93-46B3-9F17-F086DE941149}" presName="connectorText" presStyleLbl="sibTrans2D1" presStyleIdx="0" presStyleCnt="1"/>
      <dgm:spPr/>
    </dgm:pt>
    <dgm:pt modelId="{110EF40E-0F94-4087-B493-20E6CF1CF85E}" type="pres">
      <dgm:prSet presAssocID="{D67D4AD6-82FD-4FB5-A0A3-C4FAE166E017}" presName="node" presStyleLbl="node1" presStyleIdx="1" presStyleCnt="2">
        <dgm:presLayoutVars>
          <dgm:bulletEnabled val="1"/>
        </dgm:presLayoutVars>
      </dgm:prSet>
      <dgm:spPr/>
    </dgm:pt>
  </dgm:ptLst>
  <dgm:cxnLst>
    <dgm:cxn modelId="{9A4B340F-BFF6-4C4E-82B8-E22AFA217406}" type="presOf" srcId="{D67D4AD6-82FD-4FB5-A0A3-C4FAE166E017}" destId="{110EF40E-0F94-4087-B493-20E6CF1CF85E}" srcOrd="0" destOrd="0" presId="urn:microsoft.com/office/officeart/2005/8/layout/process1"/>
    <dgm:cxn modelId="{2E1F5B5F-501C-44F5-8DF0-28F1A956031F}" srcId="{E31E1792-966C-461C-B987-DAE92459E129}" destId="{F4CA612A-D395-449A-A744-80C7A1279B94}" srcOrd="0" destOrd="0" parTransId="{9E2445C4-6D78-401D-9686-DC07BF6D4171}" sibTransId="{1C0627C5-9B93-46B3-9F17-F086DE941149}"/>
    <dgm:cxn modelId="{0542B341-9DFB-4D0D-9388-B3BE8AAD9505}" type="presOf" srcId="{E31E1792-966C-461C-B987-DAE92459E129}" destId="{0D5DEFFE-C49A-473D-BE84-3FC315D818EA}" srcOrd="0" destOrd="0" presId="urn:microsoft.com/office/officeart/2005/8/layout/process1"/>
    <dgm:cxn modelId="{9F16B249-846B-4EDC-B506-167AF7B1EFCD}" type="presOf" srcId="{1C0627C5-9B93-46B3-9F17-F086DE941149}" destId="{3ACFCA07-9060-485C-8E7E-51CEF63AC083}" srcOrd="1" destOrd="0" presId="urn:microsoft.com/office/officeart/2005/8/layout/process1"/>
    <dgm:cxn modelId="{6873F38D-61BE-486D-8F0E-6E25C7ACB006}" type="presOf" srcId="{F4CA612A-D395-449A-A744-80C7A1279B94}" destId="{BB59B96F-8D10-4959-98F3-EBC5BDFCDD81}" srcOrd="0" destOrd="0" presId="urn:microsoft.com/office/officeart/2005/8/layout/process1"/>
    <dgm:cxn modelId="{69F184CC-7E99-486D-8A45-250D1E10A17B}" type="presOf" srcId="{1C0627C5-9B93-46B3-9F17-F086DE941149}" destId="{189B6079-00EA-451C-9CAC-28178EA2C27C}" srcOrd="0" destOrd="0" presId="urn:microsoft.com/office/officeart/2005/8/layout/process1"/>
    <dgm:cxn modelId="{DB42A2E7-5DB0-48F6-9263-5C3E3182901B}" srcId="{E31E1792-966C-461C-B987-DAE92459E129}" destId="{D67D4AD6-82FD-4FB5-A0A3-C4FAE166E017}" srcOrd="1" destOrd="0" parTransId="{53038E35-A224-460F-8C8A-EA6F90FCE8FB}" sibTransId="{80CB3F14-2E1F-48E8-952D-8AFCFC27E89D}"/>
    <dgm:cxn modelId="{BC7AB2CC-C066-47C6-A261-EFE4D00D0A80}" type="presParOf" srcId="{0D5DEFFE-C49A-473D-BE84-3FC315D818EA}" destId="{BB59B96F-8D10-4959-98F3-EBC5BDFCDD81}" srcOrd="0" destOrd="0" presId="urn:microsoft.com/office/officeart/2005/8/layout/process1"/>
    <dgm:cxn modelId="{32F47077-6728-4E5B-A02B-F0E2CDFF2814}" type="presParOf" srcId="{0D5DEFFE-C49A-473D-BE84-3FC315D818EA}" destId="{189B6079-00EA-451C-9CAC-28178EA2C27C}" srcOrd="1" destOrd="0" presId="urn:microsoft.com/office/officeart/2005/8/layout/process1"/>
    <dgm:cxn modelId="{6C672574-513F-4D7C-A343-E7A6C8827F69}" type="presParOf" srcId="{189B6079-00EA-451C-9CAC-28178EA2C27C}" destId="{3ACFCA07-9060-485C-8E7E-51CEF63AC083}" srcOrd="0" destOrd="0" presId="urn:microsoft.com/office/officeart/2005/8/layout/process1"/>
    <dgm:cxn modelId="{0505FA23-BC3A-4A81-86A4-A4B21F44F2D7}" type="presParOf" srcId="{0D5DEFFE-C49A-473D-BE84-3FC315D818EA}" destId="{110EF40E-0F94-4087-B493-20E6CF1CF85E}" srcOrd="2" destOrd="0" presId="urn:microsoft.com/office/officeart/2005/8/layout/process1"/>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E31E1792-966C-461C-B987-DAE92459E129}" type="doc">
      <dgm:prSet loTypeId="urn:microsoft.com/office/officeart/2005/8/layout/equation1" loCatId="process" qsTypeId="urn:microsoft.com/office/officeart/2005/8/quickstyle/simple1" qsCatId="simple" csTypeId="urn:microsoft.com/office/officeart/2005/8/colors/accent2_1" csCatId="accent2" phldr="1"/>
      <dgm:spPr/>
    </dgm:pt>
    <dgm:pt modelId="{FDE85C68-D81A-451F-B8C1-E6BCDD08B4D7}" type="pres">
      <dgm:prSet presAssocID="{E31E1792-966C-461C-B987-DAE92459E129}" presName="linearFlow" presStyleCnt="0">
        <dgm:presLayoutVars>
          <dgm:dir/>
          <dgm:resizeHandles val="exact"/>
        </dgm:presLayoutVars>
      </dgm:prSet>
      <dgm:spPr/>
    </dgm:pt>
  </dgm:ptLst>
  <dgm:cxnLst>
    <dgm:cxn modelId="{EBE91442-E278-4CAD-9E6C-1E4B1EE9FBE8}" type="presOf" srcId="{E31E1792-966C-461C-B987-DAE92459E129}" destId="{FDE85C68-D81A-451F-B8C1-E6BCDD08B4D7}" srcOrd="0"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31E1792-966C-461C-B987-DAE92459E129}" type="doc">
      <dgm:prSet loTypeId="urn:microsoft.com/office/officeart/2005/8/layout/process1" loCatId="process" qsTypeId="urn:microsoft.com/office/officeart/2005/8/quickstyle/simple1" qsCatId="simple" csTypeId="urn:microsoft.com/office/officeart/2005/8/colors/accent2_1" csCatId="accent2" phldr="1"/>
      <dgm:spPr/>
    </dgm:pt>
    <dgm:pt modelId="{F4CA612A-D395-449A-A744-80C7A1279B94}">
      <dgm:prSet phldrT="[Texto]" custT="1"/>
      <dgm:spPr/>
      <dgm:t>
        <a:bodyPr/>
        <a:lstStyle/>
        <a:p>
          <a:r>
            <a:rPr lang="es-ES" sz="2400" dirty="0"/>
            <a:t>Orientación en educación financiera, autoconocimiento y proyecto de vida</a:t>
          </a:r>
          <a:endParaRPr lang="es-CO" sz="2400" dirty="0"/>
        </a:p>
      </dgm:t>
    </dgm:pt>
    <dgm:pt modelId="{9E2445C4-6D78-401D-9686-DC07BF6D4171}" type="parTrans" cxnId="{2E1F5B5F-501C-44F5-8DF0-28F1A956031F}">
      <dgm:prSet/>
      <dgm:spPr/>
      <dgm:t>
        <a:bodyPr/>
        <a:lstStyle/>
        <a:p>
          <a:endParaRPr lang="es-CO" sz="2400"/>
        </a:p>
      </dgm:t>
    </dgm:pt>
    <dgm:pt modelId="{1C0627C5-9B93-46B3-9F17-F086DE941149}" type="sibTrans" cxnId="{2E1F5B5F-501C-44F5-8DF0-28F1A956031F}">
      <dgm:prSet custT="1"/>
      <dgm:spPr/>
      <dgm:t>
        <a:bodyPr/>
        <a:lstStyle/>
        <a:p>
          <a:endParaRPr lang="es-CO" sz="2400"/>
        </a:p>
      </dgm:t>
    </dgm:pt>
    <dgm:pt modelId="{D67D4AD6-82FD-4FB5-A0A3-C4FAE166E017}">
      <dgm:prSet phldrT="[Texto]" custT="1"/>
      <dgm:spPr/>
      <dgm:t>
        <a:bodyPr/>
        <a:lstStyle/>
        <a:p>
          <a:r>
            <a:rPr lang="es-ES" sz="2400" kern="1200" dirty="0"/>
            <a:t>Identificación de la línea de inversión de interés.</a:t>
          </a:r>
        </a:p>
        <a:p>
          <a:r>
            <a:rPr lang="es-CO" sz="1000" kern="1200" dirty="0">
              <a:solidFill>
                <a:prstClr val="black">
                  <a:hueOff val="0"/>
                  <a:satOff val="0"/>
                  <a:lumOff val="0"/>
                  <a:alphaOff val="0"/>
                </a:prstClr>
              </a:solidFill>
              <a:latin typeface="Calibri" panose="020F0502020204030204" pitchFamily="34" charset="0"/>
              <a:ea typeface="Times New Roman" panose="02020603050405020304" pitchFamily="18" charset="0"/>
              <a:cs typeface="Times New Roman" panose="02020603050405020304" pitchFamily="18" charset="0"/>
            </a:rPr>
            <a:t>Formación técnica o profesional </a:t>
          </a:r>
          <a:r>
            <a:rPr lang="es-CO" sz="1000" kern="1200" dirty="0">
              <a:latin typeface="Calibri" panose="020F0502020204030204" pitchFamily="34" charset="0"/>
              <a:ea typeface="Times New Roman" panose="02020603050405020304" pitchFamily="18" charset="0"/>
              <a:cs typeface="Times New Roman" panose="02020603050405020304" pitchFamily="18" charset="0"/>
            </a:rPr>
            <a:t>para las víctimas o los hijos de estas.</a:t>
          </a:r>
        </a:p>
        <a:p>
          <a:pPr>
            <a:buFont typeface="Wingdings" panose="05000000000000000000" pitchFamily="2" charset="2"/>
            <a:buChar char=""/>
          </a:pPr>
          <a:r>
            <a:rPr lang="es-CO" sz="1000" kern="1200" dirty="0">
              <a:latin typeface="Calibri" panose="020F0502020204030204" pitchFamily="34" charset="0"/>
              <a:ea typeface="Times New Roman" panose="02020603050405020304" pitchFamily="18" charset="0"/>
              <a:cs typeface="Times New Roman" panose="02020603050405020304" pitchFamily="18" charset="0"/>
            </a:rPr>
            <a:t>Creación o fortalecimiento de empresas productivas o activos productivos.</a:t>
          </a:r>
        </a:p>
        <a:p>
          <a:pPr>
            <a:buFont typeface="Wingdings" panose="05000000000000000000" pitchFamily="2" charset="2"/>
            <a:buChar char=""/>
          </a:pPr>
          <a:r>
            <a:rPr lang="es-CO" sz="1000" kern="1200" dirty="0">
              <a:latin typeface="Calibri" panose="020F0502020204030204" pitchFamily="34" charset="0"/>
              <a:ea typeface="Times New Roman" panose="02020603050405020304" pitchFamily="18" charset="0"/>
              <a:cs typeface="Times New Roman" panose="02020603050405020304" pitchFamily="18" charset="0"/>
            </a:rPr>
            <a:t>Adquisición o mejoramiento de vivienda nueva o usada.</a:t>
          </a:r>
        </a:p>
        <a:p>
          <a:pPr>
            <a:buFont typeface="Wingdings" panose="05000000000000000000" pitchFamily="2" charset="2"/>
            <a:buChar char=""/>
          </a:pPr>
          <a:r>
            <a:rPr lang="es-CO" sz="1000" kern="1200" dirty="0">
              <a:latin typeface="Calibri" panose="020F0502020204030204" pitchFamily="34" charset="0"/>
              <a:ea typeface="Times New Roman" panose="02020603050405020304" pitchFamily="18" charset="0"/>
              <a:cs typeface="Times New Roman" panose="02020603050405020304" pitchFamily="18" charset="0"/>
            </a:rPr>
            <a:t>Adquisición de inmuebles rurales.</a:t>
          </a:r>
          <a:endParaRPr lang="es-CO" sz="1000" kern="1200" dirty="0"/>
        </a:p>
      </dgm:t>
    </dgm:pt>
    <dgm:pt modelId="{53038E35-A224-460F-8C8A-EA6F90FCE8FB}" type="parTrans" cxnId="{DB42A2E7-5DB0-48F6-9263-5C3E3182901B}">
      <dgm:prSet/>
      <dgm:spPr/>
      <dgm:t>
        <a:bodyPr/>
        <a:lstStyle/>
        <a:p>
          <a:endParaRPr lang="es-CO" sz="2400"/>
        </a:p>
      </dgm:t>
    </dgm:pt>
    <dgm:pt modelId="{80CB3F14-2E1F-48E8-952D-8AFCFC27E89D}" type="sibTrans" cxnId="{DB42A2E7-5DB0-48F6-9263-5C3E3182901B}">
      <dgm:prSet custT="1"/>
      <dgm:spPr/>
      <dgm:t>
        <a:bodyPr/>
        <a:lstStyle/>
        <a:p>
          <a:endParaRPr lang="es-CO" sz="2400"/>
        </a:p>
      </dgm:t>
    </dgm:pt>
    <dgm:pt modelId="{57A40E26-02F2-442E-87AF-EC326BE8BAF4}">
      <dgm:prSet phldrT="[Texto]" custT="1"/>
      <dgm:spPr/>
      <dgm:t>
        <a:bodyPr/>
        <a:lstStyle/>
        <a:p>
          <a:r>
            <a:rPr lang="es-ES" sz="2400" dirty="0"/>
            <a:t>Acercamiento a la oferta</a:t>
          </a:r>
          <a:endParaRPr lang="es-CO" sz="2400" dirty="0"/>
        </a:p>
      </dgm:t>
    </dgm:pt>
    <dgm:pt modelId="{AF2A45B0-A976-4FD7-AC0D-30518D024FF3}" type="parTrans" cxnId="{C4EE9262-2BDF-461A-9A55-7F3331C29735}">
      <dgm:prSet/>
      <dgm:spPr/>
      <dgm:t>
        <a:bodyPr/>
        <a:lstStyle/>
        <a:p>
          <a:endParaRPr lang="es-CO" sz="2400"/>
        </a:p>
      </dgm:t>
    </dgm:pt>
    <dgm:pt modelId="{C298E73C-B2F0-489F-B18C-F340D550173C}" type="sibTrans" cxnId="{C4EE9262-2BDF-461A-9A55-7F3331C29735}">
      <dgm:prSet custT="1"/>
      <dgm:spPr/>
      <dgm:t>
        <a:bodyPr/>
        <a:lstStyle/>
        <a:p>
          <a:endParaRPr lang="es-CO" sz="2400"/>
        </a:p>
      </dgm:t>
    </dgm:pt>
    <dgm:pt modelId="{959B44EC-CD16-4CC3-844C-E52719078BFF}">
      <dgm:prSet phldrT="[Texto]" custT="1"/>
      <dgm:spPr/>
      <dgm:t>
        <a:bodyPr/>
        <a:lstStyle/>
        <a:p>
          <a:r>
            <a:rPr lang="es-ES" sz="2400" dirty="0"/>
            <a:t>Seguimiento y acompañamiento voluntario</a:t>
          </a:r>
          <a:endParaRPr lang="es-CO" sz="2400" dirty="0"/>
        </a:p>
      </dgm:t>
    </dgm:pt>
    <dgm:pt modelId="{A60DFEA1-6A4B-49AE-9E8B-A02617F8426B}" type="parTrans" cxnId="{5CB3FDF3-3161-494C-A582-53C757CD1393}">
      <dgm:prSet/>
      <dgm:spPr/>
      <dgm:t>
        <a:bodyPr/>
        <a:lstStyle/>
        <a:p>
          <a:endParaRPr lang="es-CO" sz="2400"/>
        </a:p>
      </dgm:t>
    </dgm:pt>
    <dgm:pt modelId="{9CD056A4-2258-493B-881A-D22B4A64D5AE}" type="sibTrans" cxnId="{5CB3FDF3-3161-494C-A582-53C757CD1393}">
      <dgm:prSet/>
      <dgm:spPr/>
      <dgm:t>
        <a:bodyPr/>
        <a:lstStyle/>
        <a:p>
          <a:endParaRPr lang="es-CO" sz="2400"/>
        </a:p>
      </dgm:t>
    </dgm:pt>
    <dgm:pt modelId="{0D5DEFFE-C49A-473D-BE84-3FC315D818EA}" type="pres">
      <dgm:prSet presAssocID="{E31E1792-966C-461C-B987-DAE92459E129}" presName="Name0" presStyleCnt="0">
        <dgm:presLayoutVars>
          <dgm:dir/>
          <dgm:resizeHandles val="exact"/>
        </dgm:presLayoutVars>
      </dgm:prSet>
      <dgm:spPr/>
    </dgm:pt>
    <dgm:pt modelId="{BB59B96F-8D10-4959-98F3-EBC5BDFCDD81}" type="pres">
      <dgm:prSet presAssocID="{F4CA612A-D395-449A-A744-80C7A1279B94}" presName="node" presStyleLbl="node1" presStyleIdx="0" presStyleCnt="4" custScaleX="116626">
        <dgm:presLayoutVars>
          <dgm:bulletEnabled val="1"/>
        </dgm:presLayoutVars>
      </dgm:prSet>
      <dgm:spPr/>
    </dgm:pt>
    <dgm:pt modelId="{189B6079-00EA-451C-9CAC-28178EA2C27C}" type="pres">
      <dgm:prSet presAssocID="{1C0627C5-9B93-46B3-9F17-F086DE941149}" presName="sibTrans" presStyleLbl="sibTrans2D1" presStyleIdx="0" presStyleCnt="3"/>
      <dgm:spPr/>
    </dgm:pt>
    <dgm:pt modelId="{3ACFCA07-9060-485C-8E7E-51CEF63AC083}" type="pres">
      <dgm:prSet presAssocID="{1C0627C5-9B93-46B3-9F17-F086DE941149}" presName="connectorText" presStyleLbl="sibTrans2D1" presStyleIdx="0" presStyleCnt="3"/>
      <dgm:spPr/>
    </dgm:pt>
    <dgm:pt modelId="{110EF40E-0F94-4087-B493-20E6CF1CF85E}" type="pres">
      <dgm:prSet presAssocID="{D67D4AD6-82FD-4FB5-A0A3-C4FAE166E017}" presName="node" presStyleLbl="node1" presStyleIdx="1" presStyleCnt="4" custScaleX="166416">
        <dgm:presLayoutVars>
          <dgm:bulletEnabled val="1"/>
        </dgm:presLayoutVars>
      </dgm:prSet>
      <dgm:spPr/>
    </dgm:pt>
    <dgm:pt modelId="{80CDBAC1-F004-4668-B9DA-B4FEFF2D7987}" type="pres">
      <dgm:prSet presAssocID="{80CB3F14-2E1F-48E8-952D-8AFCFC27E89D}" presName="sibTrans" presStyleLbl="sibTrans2D1" presStyleIdx="1" presStyleCnt="3"/>
      <dgm:spPr/>
    </dgm:pt>
    <dgm:pt modelId="{B8E83570-712A-43A3-BAE3-11F97E36BCFF}" type="pres">
      <dgm:prSet presAssocID="{80CB3F14-2E1F-48E8-952D-8AFCFC27E89D}" presName="connectorText" presStyleLbl="sibTrans2D1" presStyleIdx="1" presStyleCnt="3"/>
      <dgm:spPr/>
    </dgm:pt>
    <dgm:pt modelId="{107352ED-4C97-41F3-B370-D0963809511A}" type="pres">
      <dgm:prSet presAssocID="{57A40E26-02F2-442E-87AF-EC326BE8BAF4}" presName="node" presStyleLbl="node1" presStyleIdx="2" presStyleCnt="4" custScaleX="119917">
        <dgm:presLayoutVars>
          <dgm:bulletEnabled val="1"/>
        </dgm:presLayoutVars>
      </dgm:prSet>
      <dgm:spPr/>
    </dgm:pt>
    <dgm:pt modelId="{A1DCEDBF-3263-4A5D-8656-1E32F86C9D0B}" type="pres">
      <dgm:prSet presAssocID="{C298E73C-B2F0-489F-B18C-F340D550173C}" presName="sibTrans" presStyleLbl="sibTrans2D1" presStyleIdx="2" presStyleCnt="3"/>
      <dgm:spPr/>
    </dgm:pt>
    <dgm:pt modelId="{73380B30-BB34-4333-A2A6-B055AC65E2BB}" type="pres">
      <dgm:prSet presAssocID="{C298E73C-B2F0-489F-B18C-F340D550173C}" presName="connectorText" presStyleLbl="sibTrans2D1" presStyleIdx="2" presStyleCnt="3"/>
      <dgm:spPr/>
    </dgm:pt>
    <dgm:pt modelId="{1F7BF4A9-11A3-4283-B657-BD50BD4EFEB4}" type="pres">
      <dgm:prSet presAssocID="{959B44EC-CD16-4CC3-844C-E52719078BFF}" presName="node" presStyleLbl="node1" presStyleIdx="3" presStyleCnt="4" custScaleX="144295">
        <dgm:presLayoutVars>
          <dgm:bulletEnabled val="1"/>
        </dgm:presLayoutVars>
      </dgm:prSet>
      <dgm:spPr/>
    </dgm:pt>
  </dgm:ptLst>
  <dgm:cxnLst>
    <dgm:cxn modelId="{9A4B340F-BFF6-4C4E-82B8-E22AFA217406}" type="presOf" srcId="{D67D4AD6-82FD-4FB5-A0A3-C4FAE166E017}" destId="{110EF40E-0F94-4087-B493-20E6CF1CF85E}" srcOrd="0" destOrd="0" presId="urn:microsoft.com/office/officeart/2005/8/layout/process1"/>
    <dgm:cxn modelId="{2E1F5B5F-501C-44F5-8DF0-28F1A956031F}" srcId="{E31E1792-966C-461C-B987-DAE92459E129}" destId="{F4CA612A-D395-449A-A744-80C7A1279B94}" srcOrd="0" destOrd="0" parTransId="{9E2445C4-6D78-401D-9686-DC07BF6D4171}" sibTransId="{1C0627C5-9B93-46B3-9F17-F086DE941149}"/>
    <dgm:cxn modelId="{0542B341-9DFB-4D0D-9388-B3BE8AAD9505}" type="presOf" srcId="{E31E1792-966C-461C-B987-DAE92459E129}" destId="{0D5DEFFE-C49A-473D-BE84-3FC315D818EA}" srcOrd="0" destOrd="0" presId="urn:microsoft.com/office/officeart/2005/8/layout/process1"/>
    <dgm:cxn modelId="{C4EE9262-2BDF-461A-9A55-7F3331C29735}" srcId="{E31E1792-966C-461C-B987-DAE92459E129}" destId="{57A40E26-02F2-442E-87AF-EC326BE8BAF4}" srcOrd="2" destOrd="0" parTransId="{AF2A45B0-A976-4FD7-AC0D-30518D024FF3}" sibTransId="{C298E73C-B2F0-489F-B18C-F340D550173C}"/>
    <dgm:cxn modelId="{4A1DFE65-FE21-42D4-9BDF-DF8EC31CDE56}" type="presOf" srcId="{959B44EC-CD16-4CC3-844C-E52719078BFF}" destId="{1F7BF4A9-11A3-4283-B657-BD50BD4EFEB4}" srcOrd="0" destOrd="0" presId="urn:microsoft.com/office/officeart/2005/8/layout/process1"/>
    <dgm:cxn modelId="{9F16B249-846B-4EDC-B506-167AF7B1EFCD}" type="presOf" srcId="{1C0627C5-9B93-46B3-9F17-F086DE941149}" destId="{3ACFCA07-9060-485C-8E7E-51CEF63AC083}" srcOrd="1" destOrd="0" presId="urn:microsoft.com/office/officeart/2005/8/layout/process1"/>
    <dgm:cxn modelId="{31F85E86-C963-44A0-BDCD-7EB5A81B6208}" type="presOf" srcId="{C298E73C-B2F0-489F-B18C-F340D550173C}" destId="{73380B30-BB34-4333-A2A6-B055AC65E2BB}" srcOrd="1" destOrd="0" presId="urn:microsoft.com/office/officeart/2005/8/layout/process1"/>
    <dgm:cxn modelId="{6873F38D-61BE-486D-8F0E-6E25C7ACB006}" type="presOf" srcId="{F4CA612A-D395-449A-A744-80C7A1279B94}" destId="{BB59B96F-8D10-4959-98F3-EBC5BDFCDD81}" srcOrd="0" destOrd="0" presId="urn:microsoft.com/office/officeart/2005/8/layout/process1"/>
    <dgm:cxn modelId="{309C85A1-040F-45AC-B1C3-57D7DFE1DBAE}" type="presOf" srcId="{57A40E26-02F2-442E-87AF-EC326BE8BAF4}" destId="{107352ED-4C97-41F3-B370-D0963809511A}" srcOrd="0" destOrd="0" presId="urn:microsoft.com/office/officeart/2005/8/layout/process1"/>
    <dgm:cxn modelId="{0B88E6C7-CE16-49BA-91C6-0AC0F290B87D}" type="presOf" srcId="{C298E73C-B2F0-489F-B18C-F340D550173C}" destId="{A1DCEDBF-3263-4A5D-8656-1E32F86C9D0B}" srcOrd="0" destOrd="0" presId="urn:microsoft.com/office/officeart/2005/8/layout/process1"/>
    <dgm:cxn modelId="{69F184CC-7E99-486D-8A45-250D1E10A17B}" type="presOf" srcId="{1C0627C5-9B93-46B3-9F17-F086DE941149}" destId="{189B6079-00EA-451C-9CAC-28178EA2C27C}" srcOrd="0" destOrd="0" presId="urn:microsoft.com/office/officeart/2005/8/layout/process1"/>
    <dgm:cxn modelId="{7861D4E6-A87E-4ABE-9EC2-F570898B918C}" type="presOf" srcId="{80CB3F14-2E1F-48E8-952D-8AFCFC27E89D}" destId="{B8E83570-712A-43A3-BAE3-11F97E36BCFF}" srcOrd="1" destOrd="0" presId="urn:microsoft.com/office/officeart/2005/8/layout/process1"/>
    <dgm:cxn modelId="{DB42A2E7-5DB0-48F6-9263-5C3E3182901B}" srcId="{E31E1792-966C-461C-B987-DAE92459E129}" destId="{D67D4AD6-82FD-4FB5-A0A3-C4FAE166E017}" srcOrd="1" destOrd="0" parTransId="{53038E35-A224-460F-8C8A-EA6F90FCE8FB}" sibTransId="{80CB3F14-2E1F-48E8-952D-8AFCFC27E89D}"/>
    <dgm:cxn modelId="{0EF53FE8-6EB6-4541-9252-6945A9803DBC}" type="presOf" srcId="{80CB3F14-2E1F-48E8-952D-8AFCFC27E89D}" destId="{80CDBAC1-F004-4668-B9DA-B4FEFF2D7987}" srcOrd="0" destOrd="0" presId="urn:microsoft.com/office/officeart/2005/8/layout/process1"/>
    <dgm:cxn modelId="{5CB3FDF3-3161-494C-A582-53C757CD1393}" srcId="{E31E1792-966C-461C-B987-DAE92459E129}" destId="{959B44EC-CD16-4CC3-844C-E52719078BFF}" srcOrd="3" destOrd="0" parTransId="{A60DFEA1-6A4B-49AE-9E8B-A02617F8426B}" sibTransId="{9CD056A4-2258-493B-881A-D22B4A64D5AE}"/>
    <dgm:cxn modelId="{BC7AB2CC-C066-47C6-A261-EFE4D00D0A80}" type="presParOf" srcId="{0D5DEFFE-C49A-473D-BE84-3FC315D818EA}" destId="{BB59B96F-8D10-4959-98F3-EBC5BDFCDD81}" srcOrd="0" destOrd="0" presId="urn:microsoft.com/office/officeart/2005/8/layout/process1"/>
    <dgm:cxn modelId="{32F47077-6728-4E5B-A02B-F0E2CDFF2814}" type="presParOf" srcId="{0D5DEFFE-C49A-473D-BE84-3FC315D818EA}" destId="{189B6079-00EA-451C-9CAC-28178EA2C27C}" srcOrd="1" destOrd="0" presId="urn:microsoft.com/office/officeart/2005/8/layout/process1"/>
    <dgm:cxn modelId="{6C672574-513F-4D7C-A343-E7A6C8827F69}" type="presParOf" srcId="{189B6079-00EA-451C-9CAC-28178EA2C27C}" destId="{3ACFCA07-9060-485C-8E7E-51CEF63AC083}" srcOrd="0" destOrd="0" presId="urn:microsoft.com/office/officeart/2005/8/layout/process1"/>
    <dgm:cxn modelId="{0505FA23-BC3A-4A81-86A4-A4B21F44F2D7}" type="presParOf" srcId="{0D5DEFFE-C49A-473D-BE84-3FC315D818EA}" destId="{110EF40E-0F94-4087-B493-20E6CF1CF85E}" srcOrd="2" destOrd="0" presId="urn:microsoft.com/office/officeart/2005/8/layout/process1"/>
    <dgm:cxn modelId="{3E93C84C-FFC9-447C-BDD4-B7451446204E}" type="presParOf" srcId="{0D5DEFFE-C49A-473D-BE84-3FC315D818EA}" destId="{80CDBAC1-F004-4668-B9DA-B4FEFF2D7987}" srcOrd="3" destOrd="0" presId="urn:microsoft.com/office/officeart/2005/8/layout/process1"/>
    <dgm:cxn modelId="{574E80BB-D2A2-4423-8361-BFB8CB3FDBE4}" type="presParOf" srcId="{80CDBAC1-F004-4668-B9DA-B4FEFF2D7987}" destId="{B8E83570-712A-43A3-BAE3-11F97E36BCFF}" srcOrd="0" destOrd="0" presId="urn:microsoft.com/office/officeart/2005/8/layout/process1"/>
    <dgm:cxn modelId="{0A348C02-8329-4EA8-A07C-8E3B66F4AA59}" type="presParOf" srcId="{0D5DEFFE-C49A-473D-BE84-3FC315D818EA}" destId="{107352ED-4C97-41F3-B370-D0963809511A}" srcOrd="4" destOrd="0" presId="urn:microsoft.com/office/officeart/2005/8/layout/process1"/>
    <dgm:cxn modelId="{A7AA8E95-061F-4A10-8D24-E86BE8BD5BCF}" type="presParOf" srcId="{0D5DEFFE-C49A-473D-BE84-3FC315D818EA}" destId="{A1DCEDBF-3263-4A5D-8656-1E32F86C9D0B}" srcOrd="5" destOrd="0" presId="urn:microsoft.com/office/officeart/2005/8/layout/process1"/>
    <dgm:cxn modelId="{8EFF1A9C-366D-4769-AE20-2857346A35CD}" type="presParOf" srcId="{A1DCEDBF-3263-4A5D-8656-1E32F86C9D0B}" destId="{73380B30-BB34-4333-A2A6-B055AC65E2BB}" srcOrd="0" destOrd="0" presId="urn:microsoft.com/office/officeart/2005/8/layout/process1"/>
    <dgm:cxn modelId="{D0D94EBF-A0D6-4B78-B255-0A9B07D13531}" type="presParOf" srcId="{0D5DEFFE-C49A-473D-BE84-3FC315D818EA}" destId="{1F7BF4A9-11A3-4283-B657-BD50BD4EFEB4}"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31E1792-966C-461C-B987-DAE92459E129}" type="doc">
      <dgm:prSet loTypeId="urn:microsoft.com/office/officeart/2005/8/layout/process1" loCatId="process" qsTypeId="urn:microsoft.com/office/officeart/2005/8/quickstyle/simple1" qsCatId="simple" csTypeId="urn:microsoft.com/office/officeart/2005/8/colors/accent2_1" csCatId="accent2" phldr="1"/>
      <dgm:spPr/>
    </dgm:pt>
    <dgm:pt modelId="{F4CA612A-D395-449A-A744-80C7A1279B94}">
      <dgm:prSet phldrT="[Texto]" custT="1"/>
      <dgm:spPr/>
      <dgm:t>
        <a:bodyPr/>
        <a:lstStyle/>
        <a:p>
          <a:r>
            <a:rPr lang="es-ES" sz="1600" dirty="0"/>
            <a:t>Jornada Multiplicando Sueños (jóvenes con encargo fiduciario)</a:t>
          </a:r>
          <a:endParaRPr lang="es-CO" sz="1600" dirty="0"/>
        </a:p>
      </dgm:t>
    </dgm:pt>
    <dgm:pt modelId="{9E2445C4-6D78-401D-9686-DC07BF6D4171}" type="parTrans" cxnId="{2E1F5B5F-501C-44F5-8DF0-28F1A956031F}">
      <dgm:prSet/>
      <dgm:spPr/>
      <dgm:t>
        <a:bodyPr/>
        <a:lstStyle/>
        <a:p>
          <a:endParaRPr lang="es-CO" sz="1600"/>
        </a:p>
      </dgm:t>
    </dgm:pt>
    <dgm:pt modelId="{1C0627C5-9B93-46B3-9F17-F086DE941149}" type="sibTrans" cxnId="{2E1F5B5F-501C-44F5-8DF0-28F1A956031F}">
      <dgm:prSet custT="1"/>
      <dgm:spPr/>
      <dgm:t>
        <a:bodyPr/>
        <a:lstStyle/>
        <a:p>
          <a:endParaRPr lang="es-CO" sz="1600"/>
        </a:p>
      </dgm:t>
    </dgm:pt>
    <dgm:pt modelId="{D67D4AD6-82FD-4FB5-A0A3-C4FAE166E017}">
      <dgm:prSet phldrT="[Texto]" custT="1"/>
      <dgm:spPr/>
      <dgm:t>
        <a:bodyPr/>
        <a:lstStyle/>
        <a:p>
          <a:r>
            <a:rPr lang="es-ES" sz="1600" dirty="0"/>
            <a:t>Orientación en la línea de inversión de interés (educación, emprendimientos, vivienda)</a:t>
          </a:r>
          <a:endParaRPr lang="es-CO" sz="1600" dirty="0"/>
        </a:p>
      </dgm:t>
    </dgm:pt>
    <dgm:pt modelId="{53038E35-A224-460F-8C8A-EA6F90FCE8FB}" type="parTrans" cxnId="{DB42A2E7-5DB0-48F6-9263-5C3E3182901B}">
      <dgm:prSet/>
      <dgm:spPr/>
      <dgm:t>
        <a:bodyPr/>
        <a:lstStyle/>
        <a:p>
          <a:endParaRPr lang="es-CO" sz="1600"/>
        </a:p>
      </dgm:t>
    </dgm:pt>
    <dgm:pt modelId="{80CB3F14-2E1F-48E8-952D-8AFCFC27E89D}" type="sibTrans" cxnId="{DB42A2E7-5DB0-48F6-9263-5C3E3182901B}">
      <dgm:prSet/>
      <dgm:spPr/>
      <dgm:t>
        <a:bodyPr/>
        <a:lstStyle/>
        <a:p>
          <a:endParaRPr lang="es-CO" sz="1600"/>
        </a:p>
      </dgm:t>
    </dgm:pt>
    <dgm:pt modelId="{0D5DEFFE-C49A-473D-BE84-3FC315D818EA}" type="pres">
      <dgm:prSet presAssocID="{E31E1792-966C-461C-B987-DAE92459E129}" presName="Name0" presStyleCnt="0">
        <dgm:presLayoutVars>
          <dgm:dir/>
          <dgm:resizeHandles val="exact"/>
        </dgm:presLayoutVars>
      </dgm:prSet>
      <dgm:spPr/>
    </dgm:pt>
    <dgm:pt modelId="{BB59B96F-8D10-4959-98F3-EBC5BDFCDD81}" type="pres">
      <dgm:prSet presAssocID="{F4CA612A-D395-449A-A744-80C7A1279B94}" presName="node" presStyleLbl="node1" presStyleIdx="0" presStyleCnt="2">
        <dgm:presLayoutVars>
          <dgm:bulletEnabled val="1"/>
        </dgm:presLayoutVars>
      </dgm:prSet>
      <dgm:spPr/>
    </dgm:pt>
    <dgm:pt modelId="{189B6079-00EA-451C-9CAC-28178EA2C27C}" type="pres">
      <dgm:prSet presAssocID="{1C0627C5-9B93-46B3-9F17-F086DE941149}" presName="sibTrans" presStyleLbl="sibTrans2D1" presStyleIdx="0" presStyleCnt="1"/>
      <dgm:spPr/>
    </dgm:pt>
    <dgm:pt modelId="{3ACFCA07-9060-485C-8E7E-51CEF63AC083}" type="pres">
      <dgm:prSet presAssocID="{1C0627C5-9B93-46B3-9F17-F086DE941149}" presName="connectorText" presStyleLbl="sibTrans2D1" presStyleIdx="0" presStyleCnt="1"/>
      <dgm:spPr/>
    </dgm:pt>
    <dgm:pt modelId="{110EF40E-0F94-4087-B493-20E6CF1CF85E}" type="pres">
      <dgm:prSet presAssocID="{D67D4AD6-82FD-4FB5-A0A3-C4FAE166E017}" presName="node" presStyleLbl="node1" presStyleIdx="1" presStyleCnt="2">
        <dgm:presLayoutVars>
          <dgm:bulletEnabled val="1"/>
        </dgm:presLayoutVars>
      </dgm:prSet>
      <dgm:spPr/>
    </dgm:pt>
  </dgm:ptLst>
  <dgm:cxnLst>
    <dgm:cxn modelId="{9A4B340F-BFF6-4C4E-82B8-E22AFA217406}" type="presOf" srcId="{D67D4AD6-82FD-4FB5-A0A3-C4FAE166E017}" destId="{110EF40E-0F94-4087-B493-20E6CF1CF85E}" srcOrd="0" destOrd="0" presId="urn:microsoft.com/office/officeart/2005/8/layout/process1"/>
    <dgm:cxn modelId="{2E1F5B5F-501C-44F5-8DF0-28F1A956031F}" srcId="{E31E1792-966C-461C-B987-DAE92459E129}" destId="{F4CA612A-D395-449A-A744-80C7A1279B94}" srcOrd="0" destOrd="0" parTransId="{9E2445C4-6D78-401D-9686-DC07BF6D4171}" sibTransId="{1C0627C5-9B93-46B3-9F17-F086DE941149}"/>
    <dgm:cxn modelId="{0542B341-9DFB-4D0D-9388-B3BE8AAD9505}" type="presOf" srcId="{E31E1792-966C-461C-B987-DAE92459E129}" destId="{0D5DEFFE-C49A-473D-BE84-3FC315D818EA}" srcOrd="0" destOrd="0" presId="urn:microsoft.com/office/officeart/2005/8/layout/process1"/>
    <dgm:cxn modelId="{9F16B249-846B-4EDC-B506-167AF7B1EFCD}" type="presOf" srcId="{1C0627C5-9B93-46B3-9F17-F086DE941149}" destId="{3ACFCA07-9060-485C-8E7E-51CEF63AC083}" srcOrd="1" destOrd="0" presId="urn:microsoft.com/office/officeart/2005/8/layout/process1"/>
    <dgm:cxn modelId="{6873F38D-61BE-486D-8F0E-6E25C7ACB006}" type="presOf" srcId="{F4CA612A-D395-449A-A744-80C7A1279B94}" destId="{BB59B96F-8D10-4959-98F3-EBC5BDFCDD81}" srcOrd="0" destOrd="0" presId="urn:microsoft.com/office/officeart/2005/8/layout/process1"/>
    <dgm:cxn modelId="{69F184CC-7E99-486D-8A45-250D1E10A17B}" type="presOf" srcId="{1C0627C5-9B93-46B3-9F17-F086DE941149}" destId="{189B6079-00EA-451C-9CAC-28178EA2C27C}" srcOrd="0" destOrd="0" presId="urn:microsoft.com/office/officeart/2005/8/layout/process1"/>
    <dgm:cxn modelId="{DB42A2E7-5DB0-48F6-9263-5C3E3182901B}" srcId="{E31E1792-966C-461C-B987-DAE92459E129}" destId="{D67D4AD6-82FD-4FB5-A0A3-C4FAE166E017}" srcOrd="1" destOrd="0" parTransId="{53038E35-A224-460F-8C8A-EA6F90FCE8FB}" sibTransId="{80CB3F14-2E1F-48E8-952D-8AFCFC27E89D}"/>
    <dgm:cxn modelId="{BC7AB2CC-C066-47C6-A261-EFE4D00D0A80}" type="presParOf" srcId="{0D5DEFFE-C49A-473D-BE84-3FC315D818EA}" destId="{BB59B96F-8D10-4959-98F3-EBC5BDFCDD81}" srcOrd="0" destOrd="0" presId="urn:microsoft.com/office/officeart/2005/8/layout/process1"/>
    <dgm:cxn modelId="{32F47077-6728-4E5B-A02B-F0E2CDFF2814}" type="presParOf" srcId="{0D5DEFFE-C49A-473D-BE84-3FC315D818EA}" destId="{189B6079-00EA-451C-9CAC-28178EA2C27C}" srcOrd="1" destOrd="0" presId="urn:microsoft.com/office/officeart/2005/8/layout/process1"/>
    <dgm:cxn modelId="{6C672574-513F-4D7C-A343-E7A6C8827F69}" type="presParOf" srcId="{189B6079-00EA-451C-9CAC-28178EA2C27C}" destId="{3ACFCA07-9060-485C-8E7E-51CEF63AC083}" srcOrd="0" destOrd="0" presId="urn:microsoft.com/office/officeart/2005/8/layout/process1"/>
    <dgm:cxn modelId="{0505FA23-BC3A-4A81-86A4-A4B21F44F2D7}" type="presParOf" srcId="{0D5DEFFE-C49A-473D-BE84-3FC315D818EA}" destId="{110EF40E-0F94-4087-B493-20E6CF1CF85E}" srcOrd="2"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31E1792-966C-461C-B987-DAE92459E129}" type="doc">
      <dgm:prSet loTypeId="urn:microsoft.com/office/officeart/2005/8/layout/process1" loCatId="process" qsTypeId="urn:microsoft.com/office/officeart/2005/8/quickstyle/simple1" qsCatId="simple" csTypeId="urn:microsoft.com/office/officeart/2005/8/colors/accent2_1" csCatId="accent2" phldr="1"/>
      <dgm:spPr/>
    </dgm:pt>
    <dgm:pt modelId="{F4CA612A-D395-449A-A744-80C7A1279B94}">
      <dgm:prSet phldrT="[Texto]" custT="1"/>
      <dgm:spPr/>
      <dgm:t>
        <a:bodyPr/>
        <a:lstStyle/>
        <a:p>
          <a:r>
            <a:rPr lang="es-ES" sz="1600" dirty="0"/>
            <a:t>Decisiones que cuentan (jornadas de notificación)</a:t>
          </a:r>
          <a:endParaRPr lang="es-CO" sz="1600" dirty="0"/>
        </a:p>
      </dgm:t>
    </dgm:pt>
    <dgm:pt modelId="{9E2445C4-6D78-401D-9686-DC07BF6D4171}" type="parTrans" cxnId="{2E1F5B5F-501C-44F5-8DF0-28F1A956031F}">
      <dgm:prSet/>
      <dgm:spPr/>
      <dgm:t>
        <a:bodyPr/>
        <a:lstStyle/>
        <a:p>
          <a:endParaRPr lang="es-CO" sz="1600"/>
        </a:p>
      </dgm:t>
    </dgm:pt>
    <dgm:pt modelId="{1C0627C5-9B93-46B3-9F17-F086DE941149}" type="sibTrans" cxnId="{2E1F5B5F-501C-44F5-8DF0-28F1A956031F}">
      <dgm:prSet custT="1"/>
      <dgm:spPr/>
      <dgm:t>
        <a:bodyPr/>
        <a:lstStyle/>
        <a:p>
          <a:endParaRPr lang="es-CO" sz="1600"/>
        </a:p>
      </dgm:t>
    </dgm:pt>
    <dgm:pt modelId="{D67D4AD6-82FD-4FB5-A0A3-C4FAE166E017}">
      <dgm:prSet phldrT="[Texto]" custT="1"/>
      <dgm:spPr/>
      <dgm:t>
        <a:bodyPr/>
        <a:lstStyle/>
        <a:p>
          <a:r>
            <a:rPr lang="es-ES" sz="1600" dirty="0"/>
            <a:t>Orientación en la línea de inversión de interés (educación, emprendimientos, vivienda)</a:t>
          </a:r>
          <a:endParaRPr lang="es-CO" sz="1600" dirty="0"/>
        </a:p>
      </dgm:t>
    </dgm:pt>
    <dgm:pt modelId="{53038E35-A224-460F-8C8A-EA6F90FCE8FB}" type="parTrans" cxnId="{DB42A2E7-5DB0-48F6-9263-5C3E3182901B}">
      <dgm:prSet/>
      <dgm:spPr/>
      <dgm:t>
        <a:bodyPr/>
        <a:lstStyle/>
        <a:p>
          <a:endParaRPr lang="es-CO" sz="1600"/>
        </a:p>
      </dgm:t>
    </dgm:pt>
    <dgm:pt modelId="{80CB3F14-2E1F-48E8-952D-8AFCFC27E89D}" type="sibTrans" cxnId="{DB42A2E7-5DB0-48F6-9263-5C3E3182901B}">
      <dgm:prSet/>
      <dgm:spPr/>
      <dgm:t>
        <a:bodyPr/>
        <a:lstStyle/>
        <a:p>
          <a:endParaRPr lang="es-CO" sz="1600"/>
        </a:p>
      </dgm:t>
    </dgm:pt>
    <dgm:pt modelId="{0D5DEFFE-C49A-473D-BE84-3FC315D818EA}" type="pres">
      <dgm:prSet presAssocID="{E31E1792-966C-461C-B987-DAE92459E129}" presName="Name0" presStyleCnt="0">
        <dgm:presLayoutVars>
          <dgm:dir/>
          <dgm:resizeHandles val="exact"/>
        </dgm:presLayoutVars>
      </dgm:prSet>
      <dgm:spPr/>
    </dgm:pt>
    <dgm:pt modelId="{BB59B96F-8D10-4959-98F3-EBC5BDFCDD81}" type="pres">
      <dgm:prSet presAssocID="{F4CA612A-D395-449A-A744-80C7A1279B94}" presName="node" presStyleLbl="node1" presStyleIdx="0" presStyleCnt="2">
        <dgm:presLayoutVars>
          <dgm:bulletEnabled val="1"/>
        </dgm:presLayoutVars>
      </dgm:prSet>
      <dgm:spPr/>
    </dgm:pt>
    <dgm:pt modelId="{189B6079-00EA-451C-9CAC-28178EA2C27C}" type="pres">
      <dgm:prSet presAssocID="{1C0627C5-9B93-46B3-9F17-F086DE941149}" presName="sibTrans" presStyleLbl="sibTrans2D1" presStyleIdx="0" presStyleCnt="1"/>
      <dgm:spPr/>
    </dgm:pt>
    <dgm:pt modelId="{3ACFCA07-9060-485C-8E7E-51CEF63AC083}" type="pres">
      <dgm:prSet presAssocID="{1C0627C5-9B93-46B3-9F17-F086DE941149}" presName="connectorText" presStyleLbl="sibTrans2D1" presStyleIdx="0" presStyleCnt="1"/>
      <dgm:spPr/>
    </dgm:pt>
    <dgm:pt modelId="{110EF40E-0F94-4087-B493-20E6CF1CF85E}" type="pres">
      <dgm:prSet presAssocID="{D67D4AD6-82FD-4FB5-A0A3-C4FAE166E017}" presName="node" presStyleLbl="node1" presStyleIdx="1" presStyleCnt="2" custLinFactNeighborX="117" custLinFactNeighborY="-21757">
        <dgm:presLayoutVars>
          <dgm:bulletEnabled val="1"/>
        </dgm:presLayoutVars>
      </dgm:prSet>
      <dgm:spPr/>
    </dgm:pt>
  </dgm:ptLst>
  <dgm:cxnLst>
    <dgm:cxn modelId="{9A4B340F-BFF6-4C4E-82B8-E22AFA217406}" type="presOf" srcId="{D67D4AD6-82FD-4FB5-A0A3-C4FAE166E017}" destId="{110EF40E-0F94-4087-B493-20E6CF1CF85E}" srcOrd="0" destOrd="0" presId="urn:microsoft.com/office/officeart/2005/8/layout/process1"/>
    <dgm:cxn modelId="{2E1F5B5F-501C-44F5-8DF0-28F1A956031F}" srcId="{E31E1792-966C-461C-B987-DAE92459E129}" destId="{F4CA612A-D395-449A-A744-80C7A1279B94}" srcOrd="0" destOrd="0" parTransId="{9E2445C4-6D78-401D-9686-DC07BF6D4171}" sibTransId="{1C0627C5-9B93-46B3-9F17-F086DE941149}"/>
    <dgm:cxn modelId="{0542B341-9DFB-4D0D-9388-B3BE8AAD9505}" type="presOf" srcId="{E31E1792-966C-461C-B987-DAE92459E129}" destId="{0D5DEFFE-C49A-473D-BE84-3FC315D818EA}" srcOrd="0" destOrd="0" presId="urn:microsoft.com/office/officeart/2005/8/layout/process1"/>
    <dgm:cxn modelId="{9F16B249-846B-4EDC-B506-167AF7B1EFCD}" type="presOf" srcId="{1C0627C5-9B93-46B3-9F17-F086DE941149}" destId="{3ACFCA07-9060-485C-8E7E-51CEF63AC083}" srcOrd="1" destOrd="0" presId="urn:microsoft.com/office/officeart/2005/8/layout/process1"/>
    <dgm:cxn modelId="{6873F38D-61BE-486D-8F0E-6E25C7ACB006}" type="presOf" srcId="{F4CA612A-D395-449A-A744-80C7A1279B94}" destId="{BB59B96F-8D10-4959-98F3-EBC5BDFCDD81}" srcOrd="0" destOrd="0" presId="urn:microsoft.com/office/officeart/2005/8/layout/process1"/>
    <dgm:cxn modelId="{69F184CC-7E99-486D-8A45-250D1E10A17B}" type="presOf" srcId="{1C0627C5-9B93-46B3-9F17-F086DE941149}" destId="{189B6079-00EA-451C-9CAC-28178EA2C27C}" srcOrd="0" destOrd="0" presId="urn:microsoft.com/office/officeart/2005/8/layout/process1"/>
    <dgm:cxn modelId="{DB42A2E7-5DB0-48F6-9263-5C3E3182901B}" srcId="{E31E1792-966C-461C-B987-DAE92459E129}" destId="{D67D4AD6-82FD-4FB5-A0A3-C4FAE166E017}" srcOrd="1" destOrd="0" parTransId="{53038E35-A224-460F-8C8A-EA6F90FCE8FB}" sibTransId="{80CB3F14-2E1F-48E8-952D-8AFCFC27E89D}"/>
    <dgm:cxn modelId="{BC7AB2CC-C066-47C6-A261-EFE4D00D0A80}" type="presParOf" srcId="{0D5DEFFE-C49A-473D-BE84-3FC315D818EA}" destId="{BB59B96F-8D10-4959-98F3-EBC5BDFCDD81}" srcOrd="0" destOrd="0" presId="urn:microsoft.com/office/officeart/2005/8/layout/process1"/>
    <dgm:cxn modelId="{32F47077-6728-4E5B-A02B-F0E2CDFF2814}" type="presParOf" srcId="{0D5DEFFE-C49A-473D-BE84-3FC315D818EA}" destId="{189B6079-00EA-451C-9CAC-28178EA2C27C}" srcOrd="1" destOrd="0" presId="urn:microsoft.com/office/officeart/2005/8/layout/process1"/>
    <dgm:cxn modelId="{6C672574-513F-4D7C-A343-E7A6C8827F69}" type="presParOf" srcId="{189B6079-00EA-451C-9CAC-28178EA2C27C}" destId="{3ACFCA07-9060-485C-8E7E-51CEF63AC083}" srcOrd="0" destOrd="0" presId="urn:microsoft.com/office/officeart/2005/8/layout/process1"/>
    <dgm:cxn modelId="{0505FA23-BC3A-4A81-86A4-A4B21F44F2D7}" type="presParOf" srcId="{0D5DEFFE-C49A-473D-BE84-3FC315D818EA}" destId="{110EF40E-0F94-4087-B493-20E6CF1CF85E}" srcOrd="2"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31E1792-966C-461C-B987-DAE92459E129}" type="doc">
      <dgm:prSet loTypeId="urn:microsoft.com/office/officeart/2005/8/layout/process1" loCatId="process" qsTypeId="urn:microsoft.com/office/officeart/2005/8/quickstyle/simple1" qsCatId="simple" csTypeId="urn:microsoft.com/office/officeart/2005/8/colors/accent2_1" csCatId="accent2" phldr="1"/>
      <dgm:spPr/>
    </dgm:pt>
    <dgm:pt modelId="{F4CA612A-D395-449A-A744-80C7A1279B94}">
      <dgm:prSet phldrT="[Texto]" custT="1"/>
      <dgm:spPr/>
      <dgm:t>
        <a:bodyPr/>
        <a:lstStyle/>
        <a:p>
          <a:r>
            <a:rPr lang="es-CO" sz="1600" dirty="0"/>
            <a:t>Mi</a:t>
          </a:r>
          <a:r>
            <a:rPr lang="es-CO" sz="1600" baseline="0" dirty="0"/>
            <a:t> Sueño, Mi vocación </a:t>
          </a:r>
          <a:endParaRPr lang="es-CO" sz="1600" dirty="0"/>
        </a:p>
      </dgm:t>
    </dgm:pt>
    <dgm:pt modelId="{9E2445C4-6D78-401D-9686-DC07BF6D4171}" type="parTrans" cxnId="{2E1F5B5F-501C-44F5-8DF0-28F1A956031F}">
      <dgm:prSet/>
      <dgm:spPr/>
      <dgm:t>
        <a:bodyPr/>
        <a:lstStyle/>
        <a:p>
          <a:endParaRPr lang="es-CO" sz="1600"/>
        </a:p>
      </dgm:t>
    </dgm:pt>
    <dgm:pt modelId="{1C0627C5-9B93-46B3-9F17-F086DE941149}" type="sibTrans" cxnId="{2E1F5B5F-501C-44F5-8DF0-28F1A956031F}">
      <dgm:prSet custT="1"/>
      <dgm:spPr/>
      <dgm:t>
        <a:bodyPr/>
        <a:lstStyle/>
        <a:p>
          <a:endParaRPr lang="es-CO" sz="1600"/>
        </a:p>
      </dgm:t>
    </dgm:pt>
    <dgm:pt modelId="{D67D4AD6-82FD-4FB5-A0A3-C4FAE166E017}">
      <dgm:prSet phldrT="[Texto]" custT="1"/>
      <dgm:spPr/>
      <dgm:t>
        <a:bodyPr/>
        <a:lstStyle/>
        <a:p>
          <a:r>
            <a:rPr lang="es-ES" sz="1600" dirty="0"/>
            <a:t>Orientación vocacional</a:t>
          </a:r>
          <a:endParaRPr lang="es-CO" sz="1600" dirty="0"/>
        </a:p>
      </dgm:t>
    </dgm:pt>
    <dgm:pt modelId="{53038E35-A224-460F-8C8A-EA6F90FCE8FB}" type="parTrans" cxnId="{DB42A2E7-5DB0-48F6-9263-5C3E3182901B}">
      <dgm:prSet/>
      <dgm:spPr/>
      <dgm:t>
        <a:bodyPr/>
        <a:lstStyle/>
        <a:p>
          <a:endParaRPr lang="es-CO" sz="1600"/>
        </a:p>
      </dgm:t>
    </dgm:pt>
    <dgm:pt modelId="{80CB3F14-2E1F-48E8-952D-8AFCFC27E89D}" type="sibTrans" cxnId="{DB42A2E7-5DB0-48F6-9263-5C3E3182901B}">
      <dgm:prSet/>
      <dgm:spPr/>
      <dgm:t>
        <a:bodyPr/>
        <a:lstStyle/>
        <a:p>
          <a:endParaRPr lang="es-CO" sz="1600"/>
        </a:p>
      </dgm:t>
    </dgm:pt>
    <dgm:pt modelId="{0D5DEFFE-C49A-473D-BE84-3FC315D818EA}" type="pres">
      <dgm:prSet presAssocID="{E31E1792-966C-461C-B987-DAE92459E129}" presName="Name0" presStyleCnt="0">
        <dgm:presLayoutVars>
          <dgm:dir/>
          <dgm:resizeHandles val="exact"/>
        </dgm:presLayoutVars>
      </dgm:prSet>
      <dgm:spPr/>
    </dgm:pt>
    <dgm:pt modelId="{BB59B96F-8D10-4959-98F3-EBC5BDFCDD81}" type="pres">
      <dgm:prSet presAssocID="{F4CA612A-D395-449A-A744-80C7A1279B94}" presName="node" presStyleLbl="node1" presStyleIdx="0" presStyleCnt="2">
        <dgm:presLayoutVars>
          <dgm:bulletEnabled val="1"/>
        </dgm:presLayoutVars>
      </dgm:prSet>
      <dgm:spPr/>
    </dgm:pt>
    <dgm:pt modelId="{189B6079-00EA-451C-9CAC-28178EA2C27C}" type="pres">
      <dgm:prSet presAssocID="{1C0627C5-9B93-46B3-9F17-F086DE941149}" presName="sibTrans" presStyleLbl="sibTrans2D1" presStyleIdx="0" presStyleCnt="1"/>
      <dgm:spPr/>
    </dgm:pt>
    <dgm:pt modelId="{3ACFCA07-9060-485C-8E7E-51CEF63AC083}" type="pres">
      <dgm:prSet presAssocID="{1C0627C5-9B93-46B3-9F17-F086DE941149}" presName="connectorText" presStyleLbl="sibTrans2D1" presStyleIdx="0" presStyleCnt="1"/>
      <dgm:spPr/>
    </dgm:pt>
    <dgm:pt modelId="{110EF40E-0F94-4087-B493-20E6CF1CF85E}" type="pres">
      <dgm:prSet presAssocID="{D67D4AD6-82FD-4FB5-A0A3-C4FAE166E017}" presName="node" presStyleLbl="node1" presStyleIdx="1" presStyleCnt="2" custLinFactNeighborX="117" custLinFactNeighborY="-32747">
        <dgm:presLayoutVars>
          <dgm:bulletEnabled val="1"/>
        </dgm:presLayoutVars>
      </dgm:prSet>
      <dgm:spPr/>
    </dgm:pt>
  </dgm:ptLst>
  <dgm:cxnLst>
    <dgm:cxn modelId="{9A4B340F-BFF6-4C4E-82B8-E22AFA217406}" type="presOf" srcId="{D67D4AD6-82FD-4FB5-A0A3-C4FAE166E017}" destId="{110EF40E-0F94-4087-B493-20E6CF1CF85E}" srcOrd="0" destOrd="0" presId="urn:microsoft.com/office/officeart/2005/8/layout/process1"/>
    <dgm:cxn modelId="{2E1F5B5F-501C-44F5-8DF0-28F1A956031F}" srcId="{E31E1792-966C-461C-B987-DAE92459E129}" destId="{F4CA612A-D395-449A-A744-80C7A1279B94}" srcOrd="0" destOrd="0" parTransId="{9E2445C4-6D78-401D-9686-DC07BF6D4171}" sibTransId="{1C0627C5-9B93-46B3-9F17-F086DE941149}"/>
    <dgm:cxn modelId="{0542B341-9DFB-4D0D-9388-B3BE8AAD9505}" type="presOf" srcId="{E31E1792-966C-461C-B987-DAE92459E129}" destId="{0D5DEFFE-C49A-473D-BE84-3FC315D818EA}" srcOrd="0" destOrd="0" presId="urn:microsoft.com/office/officeart/2005/8/layout/process1"/>
    <dgm:cxn modelId="{9F16B249-846B-4EDC-B506-167AF7B1EFCD}" type="presOf" srcId="{1C0627C5-9B93-46B3-9F17-F086DE941149}" destId="{3ACFCA07-9060-485C-8E7E-51CEF63AC083}" srcOrd="1" destOrd="0" presId="urn:microsoft.com/office/officeart/2005/8/layout/process1"/>
    <dgm:cxn modelId="{6873F38D-61BE-486D-8F0E-6E25C7ACB006}" type="presOf" srcId="{F4CA612A-D395-449A-A744-80C7A1279B94}" destId="{BB59B96F-8D10-4959-98F3-EBC5BDFCDD81}" srcOrd="0" destOrd="0" presId="urn:microsoft.com/office/officeart/2005/8/layout/process1"/>
    <dgm:cxn modelId="{69F184CC-7E99-486D-8A45-250D1E10A17B}" type="presOf" srcId="{1C0627C5-9B93-46B3-9F17-F086DE941149}" destId="{189B6079-00EA-451C-9CAC-28178EA2C27C}" srcOrd="0" destOrd="0" presId="urn:microsoft.com/office/officeart/2005/8/layout/process1"/>
    <dgm:cxn modelId="{DB42A2E7-5DB0-48F6-9263-5C3E3182901B}" srcId="{E31E1792-966C-461C-B987-DAE92459E129}" destId="{D67D4AD6-82FD-4FB5-A0A3-C4FAE166E017}" srcOrd="1" destOrd="0" parTransId="{53038E35-A224-460F-8C8A-EA6F90FCE8FB}" sibTransId="{80CB3F14-2E1F-48E8-952D-8AFCFC27E89D}"/>
    <dgm:cxn modelId="{BC7AB2CC-C066-47C6-A261-EFE4D00D0A80}" type="presParOf" srcId="{0D5DEFFE-C49A-473D-BE84-3FC315D818EA}" destId="{BB59B96F-8D10-4959-98F3-EBC5BDFCDD81}" srcOrd="0" destOrd="0" presId="urn:microsoft.com/office/officeart/2005/8/layout/process1"/>
    <dgm:cxn modelId="{32F47077-6728-4E5B-A02B-F0E2CDFF2814}" type="presParOf" srcId="{0D5DEFFE-C49A-473D-BE84-3FC315D818EA}" destId="{189B6079-00EA-451C-9CAC-28178EA2C27C}" srcOrd="1" destOrd="0" presId="urn:microsoft.com/office/officeart/2005/8/layout/process1"/>
    <dgm:cxn modelId="{6C672574-513F-4D7C-A343-E7A6C8827F69}" type="presParOf" srcId="{189B6079-00EA-451C-9CAC-28178EA2C27C}" destId="{3ACFCA07-9060-485C-8E7E-51CEF63AC083}" srcOrd="0" destOrd="0" presId="urn:microsoft.com/office/officeart/2005/8/layout/process1"/>
    <dgm:cxn modelId="{0505FA23-BC3A-4A81-86A4-A4B21F44F2D7}" type="presParOf" srcId="{0D5DEFFE-C49A-473D-BE84-3FC315D818EA}" destId="{110EF40E-0F94-4087-B493-20E6CF1CF85E}" srcOrd="2" destOrd="0" presId="urn:microsoft.com/office/officeart/2005/8/layout/process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31E1792-966C-461C-B987-DAE92459E129}" type="doc">
      <dgm:prSet loTypeId="urn:microsoft.com/office/officeart/2005/8/layout/process1" loCatId="process" qsTypeId="urn:microsoft.com/office/officeart/2005/8/quickstyle/simple1" qsCatId="simple" csTypeId="urn:microsoft.com/office/officeart/2005/8/colors/accent2_1" csCatId="accent2" phldr="1"/>
      <dgm:spPr/>
    </dgm:pt>
    <dgm:pt modelId="{F4CA612A-D395-449A-A744-80C7A1279B94}">
      <dgm:prSet phldrT="[Texto]" custT="1"/>
      <dgm:spPr/>
      <dgm:t>
        <a:bodyPr/>
        <a:lstStyle/>
        <a:p>
          <a:r>
            <a:rPr lang="es-ES" sz="1600" dirty="0"/>
            <a:t>Aprender a Emprender</a:t>
          </a:r>
          <a:endParaRPr lang="es-CO" sz="1600" dirty="0"/>
        </a:p>
      </dgm:t>
    </dgm:pt>
    <dgm:pt modelId="{9E2445C4-6D78-401D-9686-DC07BF6D4171}" type="parTrans" cxnId="{2E1F5B5F-501C-44F5-8DF0-28F1A956031F}">
      <dgm:prSet/>
      <dgm:spPr/>
      <dgm:t>
        <a:bodyPr/>
        <a:lstStyle/>
        <a:p>
          <a:endParaRPr lang="es-CO" sz="1600"/>
        </a:p>
      </dgm:t>
    </dgm:pt>
    <dgm:pt modelId="{1C0627C5-9B93-46B3-9F17-F086DE941149}" type="sibTrans" cxnId="{2E1F5B5F-501C-44F5-8DF0-28F1A956031F}">
      <dgm:prSet custT="1"/>
      <dgm:spPr/>
      <dgm:t>
        <a:bodyPr/>
        <a:lstStyle/>
        <a:p>
          <a:endParaRPr lang="es-CO" sz="1600"/>
        </a:p>
      </dgm:t>
    </dgm:pt>
    <dgm:pt modelId="{D67D4AD6-82FD-4FB5-A0A3-C4FAE166E017}">
      <dgm:prSet phldrT="[Texto]" custT="1"/>
      <dgm:spPr/>
      <dgm:t>
        <a:bodyPr/>
        <a:lstStyle/>
        <a:p>
          <a:r>
            <a:rPr lang="es-ES" sz="1600" dirty="0"/>
            <a:t>Ideación de negocios</a:t>
          </a:r>
          <a:endParaRPr lang="es-CO" sz="1600" dirty="0"/>
        </a:p>
      </dgm:t>
    </dgm:pt>
    <dgm:pt modelId="{53038E35-A224-460F-8C8A-EA6F90FCE8FB}" type="parTrans" cxnId="{DB42A2E7-5DB0-48F6-9263-5C3E3182901B}">
      <dgm:prSet/>
      <dgm:spPr/>
      <dgm:t>
        <a:bodyPr/>
        <a:lstStyle/>
        <a:p>
          <a:endParaRPr lang="es-CO" sz="1600"/>
        </a:p>
      </dgm:t>
    </dgm:pt>
    <dgm:pt modelId="{80CB3F14-2E1F-48E8-952D-8AFCFC27E89D}" type="sibTrans" cxnId="{DB42A2E7-5DB0-48F6-9263-5C3E3182901B}">
      <dgm:prSet/>
      <dgm:spPr/>
      <dgm:t>
        <a:bodyPr/>
        <a:lstStyle/>
        <a:p>
          <a:endParaRPr lang="es-CO" sz="1600"/>
        </a:p>
      </dgm:t>
    </dgm:pt>
    <dgm:pt modelId="{0D5DEFFE-C49A-473D-BE84-3FC315D818EA}" type="pres">
      <dgm:prSet presAssocID="{E31E1792-966C-461C-B987-DAE92459E129}" presName="Name0" presStyleCnt="0">
        <dgm:presLayoutVars>
          <dgm:dir/>
          <dgm:resizeHandles val="exact"/>
        </dgm:presLayoutVars>
      </dgm:prSet>
      <dgm:spPr/>
    </dgm:pt>
    <dgm:pt modelId="{BB59B96F-8D10-4959-98F3-EBC5BDFCDD81}" type="pres">
      <dgm:prSet presAssocID="{F4CA612A-D395-449A-A744-80C7A1279B94}" presName="node" presStyleLbl="node1" presStyleIdx="0" presStyleCnt="2">
        <dgm:presLayoutVars>
          <dgm:bulletEnabled val="1"/>
        </dgm:presLayoutVars>
      </dgm:prSet>
      <dgm:spPr/>
    </dgm:pt>
    <dgm:pt modelId="{189B6079-00EA-451C-9CAC-28178EA2C27C}" type="pres">
      <dgm:prSet presAssocID="{1C0627C5-9B93-46B3-9F17-F086DE941149}" presName="sibTrans" presStyleLbl="sibTrans2D1" presStyleIdx="0" presStyleCnt="1"/>
      <dgm:spPr/>
    </dgm:pt>
    <dgm:pt modelId="{3ACFCA07-9060-485C-8E7E-51CEF63AC083}" type="pres">
      <dgm:prSet presAssocID="{1C0627C5-9B93-46B3-9F17-F086DE941149}" presName="connectorText" presStyleLbl="sibTrans2D1" presStyleIdx="0" presStyleCnt="1"/>
      <dgm:spPr/>
    </dgm:pt>
    <dgm:pt modelId="{110EF40E-0F94-4087-B493-20E6CF1CF85E}" type="pres">
      <dgm:prSet presAssocID="{D67D4AD6-82FD-4FB5-A0A3-C4FAE166E017}" presName="node" presStyleLbl="node1" presStyleIdx="1" presStyleCnt="2">
        <dgm:presLayoutVars>
          <dgm:bulletEnabled val="1"/>
        </dgm:presLayoutVars>
      </dgm:prSet>
      <dgm:spPr/>
    </dgm:pt>
  </dgm:ptLst>
  <dgm:cxnLst>
    <dgm:cxn modelId="{9A4B340F-BFF6-4C4E-82B8-E22AFA217406}" type="presOf" srcId="{D67D4AD6-82FD-4FB5-A0A3-C4FAE166E017}" destId="{110EF40E-0F94-4087-B493-20E6CF1CF85E}" srcOrd="0" destOrd="0" presId="urn:microsoft.com/office/officeart/2005/8/layout/process1"/>
    <dgm:cxn modelId="{2E1F5B5F-501C-44F5-8DF0-28F1A956031F}" srcId="{E31E1792-966C-461C-B987-DAE92459E129}" destId="{F4CA612A-D395-449A-A744-80C7A1279B94}" srcOrd="0" destOrd="0" parTransId="{9E2445C4-6D78-401D-9686-DC07BF6D4171}" sibTransId="{1C0627C5-9B93-46B3-9F17-F086DE941149}"/>
    <dgm:cxn modelId="{0542B341-9DFB-4D0D-9388-B3BE8AAD9505}" type="presOf" srcId="{E31E1792-966C-461C-B987-DAE92459E129}" destId="{0D5DEFFE-C49A-473D-BE84-3FC315D818EA}" srcOrd="0" destOrd="0" presId="urn:microsoft.com/office/officeart/2005/8/layout/process1"/>
    <dgm:cxn modelId="{9F16B249-846B-4EDC-B506-167AF7B1EFCD}" type="presOf" srcId="{1C0627C5-9B93-46B3-9F17-F086DE941149}" destId="{3ACFCA07-9060-485C-8E7E-51CEF63AC083}" srcOrd="1" destOrd="0" presId="urn:microsoft.com/office/officeart/2005/8/layout/process1"/>
    <dgm:cxn modelId="{6873F38D-61BE-486D-8F0E-6E25C7ACB006}" type="presOf" srcId="{F4CA612A-D395-449A-A744-80C7A1279B94}" destId="{BB59B96F-8D10-4959-98F3-EBC5BDFCDD81}" srcOrd="0" destOrd="0" presId="urn:microsoft.com/office/officeart/2005/8/layout/process1"/>
    <dgm:cxn modelId="{69F184CC-7E99-486D-8A45-250D1E10A17B}" type="presOf" srcId="{1C0627C5-9B93-46B3-9F17-F086DE941149}" destId="{189B6079-00EA-451C-9CAC-28178EA2C27C}" srcOrd="0" destOrd="0" presId="urn:microsoft.com/office/officeart/2005/8/layout/process1"/>
    <dgm:cxn modelId="{DB42A2E7-5DB0-48F6-9263-5C3E3182901B}" srcId="{E31E1792-966C-461C-B987-DAE92459E129}" destId="{D67D4AD6-82FD-4FB5-A0A3-C4FAE166E017}" srcOrd="1" destOrd="0" parTransId="{53038E35-A224-460F-8C8A-EA6F90FCE8FB}" sibTransId="{80CB3F14-2E1F-48E8-952D-8AFCFC27E89D}"/>
    <dgm:cxn modelId="{BC7AB2CC-C066-47C6-A261-EFE4D00D0A80}" type="presParOf" srcId="{0D5DEFFE-C49A-473D-BE84-3FC315D818EA}" destId="{BB59B96F-8D10-4959-98F3-EBC5BDFCDD81}" srcOrd="0" destOrd="0" presId="urn:microsoft.com/office/officeart/2005/8/layout/process1"/>
    <dgm:cxn modelId="{32F47077-6728-4E5B-A02B-F0E2CDFF2814}" type="presParOf" srcId="{0D5DEFFE-C49A-473D-BE84-3FC315D818EA}" destId="{189B6079-00EA-451C-9CAC-28178EA2C27C}" srcOrd="1" destOrd="0" presId="urn:microsoft.com/office/officeart/2005/8/layout/process1"/>
    <dgm:cxn modelId="{6C672574-513F-4D7C-A343-E7A6C8827F69}" type="presParOf" srcId="{189B6079-00EA-451C-9CAC-28178EA2C27C}" destId="{3ACFCA07-9060-485C-8E7E-51CEF63AC083}" srcOrd="0" destOrd="0" presId="urn:microsoft.com/office/officeart/2005/8/layout/process1"/>
    <dgm:cxn modelId="{0505FA23-BC3A-4A81-86A4-A4B21F44F2D7}" type="presParOf" srcId="{0D5DEFFE-C49A-473D-BE84-3FC315D818EA}" destId="{110EF40E-0F94-4087-B493-20E6CF1CF85E}" srcOrd="2" destOrd="0" presId="urn:microsoft.com/office/officeart/2005/8/layout/process1"/>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31E1792-966C-461C-B987-DAE92459E129}" type="doc">
      <dgm:prSet loTypeId="urn:microsoft.com/office/officeart/2005/8/layout/process1" loCatId="process" qsTypeId="urn:microsoft.com/office/officeart/2005/8/quickstyle/simple1" qsCatId="simple" csTypeId="urn:microsoft.com/office/officeart/2005/8/colors/accent2_1" csCatId="accent2" phldr="1"/>
      <dgm:spPr/>
    </dgm:pt>
    <dgm:pt modelId="{F4CA612A-D395-449A-A744-80C7A1279B94}">
      <dgm:prSet phldrT="[Texto]" custT="1">
        <dgm:style>
          <a:lnRef idx="0">
            <a:scrgbClr r="0" g="0" b="0"/>
          </a:lnRef>
          <a:fillRef idx="0">
            <a:scrgbClr r="0" g="0" b="0"/>
          </a:fillRef>
          <a:effectRef idx="0">
            <a:scrgbClr r="0" g="0" b="0"/>
          </a:effectRef>
          <a:fontRef idx="minor">
            <a:schemeClr val="lt1"/>
          </a:fontRef>
        </dgm:style>
      </dgm:prSet>
      <dgm:spPr>
        <a:solidFill>
          <a:srgbClr val="FFC000"/>
        </a:solidFill>
        <a:ln>
          <a:noFill/>
        </a:ln>
      </dgm:spPr>
      <dgm:t>
        <a:bodyPr/>
        <a:lstStyle/>
        <a:p>
          <a:pPr algn="ctr"/>
          <a:r>
            <a:rPr lang="es-ES" sz="2400" b="1" dirty="0">
              <a:solidFill>
                <a:schemeClr val="bg1"/>
              </a:solidFill>
              <a:latin typeface="+mj-lt"/>
            </a:rPr>
            <a:t>Apoyo en las Solicitudes realizadas por parte de los profesionales de Territorio</a:t>
          </a:r>
          <a:endParaRPr lang="es-CO" sz="2400" b="1" dirty="0">
            <a:solidFill>
              <a:schemeClr val="bg1"/>
            </a:solidFill>
            <a:latin typeface="+mj-lt"/>
          </a:endParaRPr>
        </a:p>
      </dgm:t>
    </dgm:pt>
    <dgm:pt modelId="{9E2445C4-6D78-401D-9686-DC07BF6D4171}" type="parTrans" cxnId="{2E1F5B5F-501C-44F5-8DF0-28F1A956031F}">
      <dgm:prSet/>
      <dgm:spPr/>
      <dgm:t>
        <a:bodyPr/>
        <a:lstStyle/>
        <a:p>
          <a:endParaRPr lang="es-CO" sz="2400"/>
        </a:p>
      </dgm:t>
    </dgm:pt>
    <dgm:pt modelId="{1C0627C5-9B93-46B3-9F17-F086DE941149}" type="sibTrans" cxnId="{2E1F5B5F-501C-44F5-8DF0-28F1A956031F}">
      <dgm:prSet custT="1"/>
      <dgm:spPr/>
      <dgm:t>
        <a:bodyPr/>
        <a:lstStyle/>
        <a:p>
          <a:endParaRPr lang="es-CO" sz="2400" dirty="0"/>
        </a:p>
      </dgm:t>
    </dgm:pt>
    <dgm:pt modelId="{D67D4AD6-82FD-4FB5-A0A3-C4FAE166E017}">
      <dgm:prSet phldrT="[Texto]" custT="1"/>
      <dgm:spPr/>
      <dgm:t>
        <a:bodyPr/>
        <a:lstStyle/>
        <a:p>
          <a:endParaRPr lang="es-ES" sz="2400" kern="1200" dirty="0"/>
        </a:p>
      </dgm:t>
    </dgm:pt>
    <dgm:pt modelId="{53038E35-A224-460F-8C8A-EA6F90FCE8FB}" type="parTrans" cxnId="{DB42A2E7-5DB0-48F6-9263-5C3E3182901B}">
      <dgm:prSet/>
      <dgm:spPr/>
      <dgm:t>
        <a:bodyPr/>
        <a:lstStyle/>
        <a:p>
          <a:endParaRPr lang="es-CO" sz="2400"/>
        </a:p>
      </dgm:t>
    </dgm:pt>
    <dgm:pt modelId="{80CB3F14-2E1F-48E8-952D-8AFCFC27E89D}" type="sibTrans" cxnId="{DB42A2E7-5DB0-48F6-9263-5C3E3182901B}">
      <dgm:prSet custT="1"/>
      <dgm:spPr/>
      <dgm:t>
        <a:bodyPr/>
        <a:lstStyle/>
        <a:p>
          <a:endParaRPr lang="es-CO" sz="2400" dirty="0"/>
        </a:p>
      </dgm:t>
    </dgm:pt>
    <dgm:pt modelId="{57A40E26-02F2-442E-87AF-EC326BE8BAF4}">
      <dgm:prSet phldrT="[Texto]" custT="1">
        <dgm:style>
          <a:lnRef idx="0">
            <a:scrgbClr r="0" g="0" b="0"/>
          </a:lnRef>
          <a:fillRef idx="0">
            <a:scrgbClr r="0" g="0" b="0"/>
          </a:fillRef>
          <a:effectRef idx="0">
            <a:scrgbClr r="0" g="0" b="0"/>
          </a:effectRef>
          <a:fontRef idx="minor">
            <a:schemeClr val="lt1"/>
          </a:fontRef>
        </dgm:style>
      </dgm:prSet>
      <dgm:spPr>
        <a:solidFill>
          <a:srgbClr val="FFC800"/>
        </a:solidFill>
        <a:ln>
          <a:noFill/>
        </a:ln>
      </dgm:spPr>
      <dgm:t>
        <a:bodyPr/>
        <a:lstStyle/>
        <a:p>
          <a:endParaRPr lang="es-CO" sz="2400" dirty="0"/>
        </a:p>
      </dgm:t>
    </dgm:pt>
    <dgm:pt modelId="{AF2A45B0-A976-4FD7-AC0D-30518D024FF3}" type="parTrans" cxnId="{C4EE9262-2BDF-461A-9A55-7F3331C29735}">
      <dgm:prSet/>
      <dgm:spPr/>
      <dgm:t>
        <a:bodyPr/>
        <a:lstStyle/>
        <a:p>
          <a:endParaRPr lang="es-CO" sz="2400"/>
        </a:p>
      </dgm:t>
    </dgm:pt>
    <dgm:pt modelId="{C298E73C-B2F0-489F-B18C-F340D550173C}" type="sibTrans" cxnId="{C4EE9262-2BDF-461A-9A55-7F3331C29735}">
      <dgm:prSet custT="1"/>
      <dgm:spPr/>
      <dgm:t>
        <a:bodyPr/>
        <a:lstStyle/>
        <a:p>
          <a:endParaRPr lang="es-CO" sz="2400" dirty="0"/>
        </a:p>
      </dgm:t>
    </dgm:pt>
    <dgm:pt modelId="{959B44EC-CD16-4CC3-844C-E52719078BFF}">
      <dgm:prSet phldrT="[Texto]"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dgm:spPr>
      <dgm:t>
        <a:bodyPr/>
        <a:lstStyle/>
        <a:p>
          <a:r>
            <a:rPr lang="es-ES" sz="2000" kern="1200" dirty="0">
              <a:solidFill>
                <a:schemeClr val="bg1"/>
              </a:solidFill>
              <a:latin typeface="+mj-lt"/>
              <a:ea typeface="+mn-ea"/>
              <a:cs typeface="Arial" panose="020B0604020202020204" pitchFamily="34" charset="0"/>
            </a:rPr>
            <a:t>Seguimiento y apoyo en los casos que no se logran entregar en la jornada, revisión de caso que se pueden reprogramar de forma prioritaria</a:t>
          </a:r>
          <a:r>
            <a:rPr lang="es-ES" sz="2000" kern="1200" dirty="0">
              <a:solidFill>
                <a:prstClr val="black">
                  <a:hueOff val="0"/>
                  <a:satOff val="0"/>
                  <a:lumOff val="0"/>
                  <a:alphaOff val="0"/>
                </a:prstClr>
              </a:solidFill>
              <a:latin typeface="+mj-lt"/>
              <a:ea typeface="+mn-ea"/>
              <a:cs typeface="Arial" panose="020B0604020202020204" pitchFamily="34" charset="0"/>
            </a:rPr>
            <a:t>.</a:t>
          </a:r>
          <a:endParaRPr lang="es-CO" sz="2000" kern="1200" dirty="0">
            <a:solidFill>
              <a:prstClr val="black">
                <a:hueOff val="0"/>
                <a:satOff val="0"/>
                <a:lumOff val="0"/>
                <a:alphaOff val="0"/>
              </a:prstClr>
            </a:solidFill>
            <a:latin typeface="+mj-lt"/>
            <a:ea typeface="+mn-ea"/>
            <a:cs typeface="Arial" panose="020B0604020202020204" pitchFamily="34" charset="0"/>
          </a:endParaRPr>
        </a:p>
      </dgm:t>
    </dgm:pt>
    <dgm:pt modelId="{A60DFEA1-6A4B-49AE-9E8B-A02617F8426B}" type="parTrans" cxnId="{5CB3FDF3-3161-494C-A582-53C757CD1393}">
      <dgm:prSet/>
      <dgm:spPr/>
      <dgm:t>
        <a:bodyPr/>
        <a:lstStyle/>
        <a:p>
          <a:endParaRPr lang="es-CO" sz="2400"/>
        </a:p>
      </dgm:t>
    </dgm:pt>
    <dgm:pt modelId="{9CD056A4-2258-493B-881A-D22B4A64D5AE}" type="sibTrans" cxnId="{5CB3FDF3-3161-494C-A582-53C757CD1393}">
      <dgm:prSet/>
      <dgm:spPr/>
      <dgm:t>
        <a:bodyPr/>
        <a:lstStyle/>
        <a:p>
          <a:endParaRPr lang="es-CO" sz="2400"/>
        </a:p>
      </dgm:t>
    </dgm:pt>
    <dgm:pt modelId="{0D5DEFFE-C49A-473D-BE84-3FC315D818EA}" type="pres">
      <dgm:prSet presAssocID="{E31E1792-966C-461C-B987-DAE92459E129}" presName="Name0" presStyleCnt="0">
        <dgm:presLayoutVars>
          <dgm:dir/>
          <dgm:resizeHandles val="exact"/>
        </dgm:presLayoutVars>
      </dgm:prSet>
      <dgm:spPr/>
    </dgm:pt>
    <dgm:pt modelId="{BB59B96F-8D10-4959-98F3-EBC5BDFCDD81}" type="pres">
      <dgm:prSet presAssocID="{F4CA612A-D395-449A-A744-80C7A1279B94}" presName="node" presStyleLbl="node1" presStyleIdx="0" presStyleCnt="4" custScaleX="192749" custScaleY="193536" custLinFactNeighborX="28880" custLinFactNeighborY="-17035">
        <dgm:presLayoutVars>
          <dgm:bulletEnabled val="1"/>
        </dgm:presLayoutVars>
      </dgm:prSet>
      <dgm:spPr/>
    </dgm:pt>
    <dgm:pt modelId="{189B6079-00EA-451C-9CAC-28178EA2C27C}" type="pres">
      <dgm:prSet presAssocID="{1C0627C5-9B93-46B3-9F17-F086DE941149}" presName="sibTrans" presStyleLbl="sibTrans2D1" presStyleIdx="0" presStyleCnt="3"/>
      <dgm:spPr/>
    </dgm:pt>
    <dgm:pt modelId="{3ACFCA07-9060-485C-8E7E-51CEF63AC083}" type="pres">
      <dgm:prSet presAssocID="{1C0627C5-9B93-46B3-9F17-F086DE941149}" presName="connectorText" presStyleLbl="sibTrans2D1" presStyleIdx="0" presStyleCnt="3"/>
      <dgm:spPr/>
    </dgm:pt>
    <dgm:pt modelId="{110EF40E-0F94-4087-B493-20E6CF1CF85E}" type="pres">
      <dgm:prSet presAssocID="{D67D4AD6-82FD-4FB5-A0A3-C4FAE166E017}" presName="node" presStyleLbl="node1" presStyleIdx="1" presStyleCnt="4" custScaleX="230869" custScaleY="193536" custLinFactNeighborX="1400" custLinFactNeighborY="-14842">
        <dgm:presLayoutVars>
          <dgm:bulletEnabled val="1"/>
        </dgm:presLayoutVars>
      </dgm:prSet>
      <dgm:spPr/>
    </dgm:pt>
    <dgm:pt modelId="{80CDBAC1-F004-4668-B9DA-B4FEFF2D7987}" type="pres">
      <dgm:prSet presAssocID="{80CB3F14-2E1F-48E8-952D-8AFCFC27E89D}" presName="sibTrans" presStyleLbl="sibTrans2D1" presStyleIdx="1" presStyleCnt="3"/>
      <dgm:spPr/>
    </dgm:pt>
    <dgm:pt modelId="{B8E83570-712A-43A3-BAE3-11F97E36BCFF}" type="pres">
      <dgm:prSet presAssocID="{80CB3F14-2E1F-48E8-952D-8AFCFC27E89D}" presName="connectorText" presStyleLbl="sibTrans2D1" presStyleIdx="1" presStyleCnt="3"/>
      <dgm:spPr/>
    </dgm:pt>
    <dgm:pt modelId="{107352ED-4C97-41F3-B370-D0963809511A}" type="pres">
      <dgm:prSet presAssocID="{57A40E26-02F2-442E-87AF-EC326BE8BAF4}" presName="node" presStyleLbl="node1" presStyleIdx="2" presStyleCnt="4" custScaleX="259004" custScaleY="193536" custLinFactNeighborX="-15561" custLinFactNeighborY="-604">
        <dgm:presLayoutVars>
          <dgm:bulletEnabled val="1"/>
        </dgm:presLayoutVars>
      </dgm:prSet>
      <dgm:spPr/>
    </dgm:pt>
    <dgm:pt modelId="{A1DCEDBF-3263-4A5D-8656-1E32F86C9D0B}" type="pres">
      <dgm:prSet presAssocID="{C298E73C-B2F0-489F-B18C-F340D550173C}" presName="sibTrans" presStyleLbl="sibTrans2D1" presStyleIdx="2" presStyleCnt="3"/>
      <dgm:spPr/>
    </dgm:pt>
    <dgm:pt modelId="{73380B30-BB34-4333-A2A6-B055AC65E2BB}" type="pres">
      <dgm:prSet presAssocID="{C298E73C-B2F0-489F-B18C-F340D550173C}" presName="connectorText" presStyleLbl="sibTrans2D1" presStyleIdx="2" presStyleCnt="3"/>
      <dgm:spPr/>
    </dgm:pt>
    <dgm:pt modelId="{1F7BF4A9-11A3-4283-B657-BD50BD4EFEB4}" type="pres">
      <dgm:prSet presAssocID="{959B44EC-CD16-4CC3-844C-E52719078BFF}" presName="node" presStyleLbl="node1" presStyleIdx="3" presStyleCnt="4" custScaleX="202586" custScaleY="193536" custLinFactNeighborX="-11277" custLinFactNeighborY="-4718">
        <dgm:presLayoutVars>
          <dgm:bulletEnabled val="1"/>
        </dgm:presLayoutVars>
      </dgm:prSet>
      <dgm:spPr/>
    </dgm:pt>
  </dgm:ptLst>
  <dgm:cxnLst>
    <dgm:cxn modelId="{9A4B340F-BFF6-4C4E-82B8-E22AFA217406}" type="presOf" srcId="{D67D4AD6-82FD-4FB5-A0A3-C4FAE166E017}" destId="{110EF40E-0F94-4087-B493-20E6CF1CF85E}" srcOrd="0" destOrd="0" presId="urn:microsoft.com/office/officeart/2005/8/layout/process1"/>
    <dgm:cxn modelId="{2E1F5B5F-501C-44F5-8DF0-28F1A956031F}" srcId="{E31E1792-966C-461C-B987-DAE92459E129}" destId="{F4CA612A-D395-449A-A744-80C7A1279B94}" srcOrd="0" destOrd="0" parTransId="{9E2445C4-6D78-401D-9686-DC07BF6D4171}" sibTransId="{1C0627C5-9B93-46B3-9F17-F086DE941149}"/>
    <dgm:cxn modelId="{0542B341-9DFB-4D0D-9388-B3BE8AAD9505}" type="presOf" srcId="{E31E1792-966C-461C-B987-DAE92459E129}" destId="{0D5DEFFE-C49A-473D-BE84-3FC315D818EA}" srcOrd="0" destOrd="0" presId="urn:microsoft.com/office/officeart/2005/8/layout/process1"/>
    <dgm:cxn modelId="{C4EE9262-2BDF-461A-9A55-7F3331C29735}" srcId="{E31E1792-966C-461C-B987-DAE92459E129}" destId="{57A40E26-02F2-442E-87AF-EC326BE8BAF4}" srcOrd="2" destOrd="0" parTransId="{AF2A45B0-A976-4FD7-AC0D-30518D024FF3}" sibTransId="{C298E73C-B2F0-489F-B18C-F340D550173C}"/>
    <dgm:cxn modelId="{4A1DFE65-FE21-42D4-9BDF-DF8EC31CDE56}" type="presOf" srcId="{959B44EC-CD16-4CC3-844C-E52719078BFF}" destId="{1F7BF4A9-11A3-4283-B657-BD50BD4EFEB4}" srcOrd="0" destOrd="0" presId="urn:microsoft.com/office/officeart/2005/8/layout/process1"/>
    <dgm:cxn modelId="{9F16B249-846B-4EDC-B506-167AF7B1EFCD}" type="presOf" srcId="{1C0627C5-9B93-46B3-9F17-F086DE941149}" destId="{3ACFCA07-9060-485C-8E7E-51CEF63AC083}" srcOrd="1" destOrd="0" presId="urn:microsoft.com/office/officeart/2005/8/layout/process1"/>
    <dgm:cxn modelId="{31F85E86-C963-44A0-BDCD-7EB5A81B6208}" type="presOf" srcId="{C298E73C-B2F0-489F-B18C-F340D550173C}" destId="{73380B30-BB34-4333-A2A6-B055AC65E2BB}" srcOrd="1" destOrd="0" presId="urn:microsoft.com/office/officeart/2005/8/layout/process1"/>
    <dgm:cxn modelId="{6873F38D-61BE-486D-8F0E-6E25C7ACB006}" type="presOf" srcId="{F4CA612A-D395-449A-A744-80C7A1279B94}" destId="{BB59B96F-8D10-4959-98F3-EBC5BDFCDD81}" srcOrd="0" destOrd="0" presId="urn:microsoft.com/office/officeart/2005/8/layout/process1"/>
    <dgm:cxn modelId="{309C85A1-040F-45AC-B1C3-57D7DFE1DBAE}" type="presOf" srcId="{57A40E26-02F2-442E-87AF-EC326BE8BAF4}" destId="{107352ED-4C97-41F3-B370-D0963809511A}" srcOrd="0" destOrd="0" presId="urn:microsoft.com/office/officeart/2005/8/layout/process1"/>
    <dgm:cxn modelId="{0B88E6C7-CE16-49BA-91C6-0AC0F290B87D}" type="presOf" srcId="{C298E73C-B2F0-489F-B18C-F340D550173C}" destId="{A1DCEDBF-3263-4A5D-8656-1E32F86C9D0B}" srcOrd="0" destOrd="0" presId="urn:microsoft.com/office/officeart/2005/8/layout/process1"/>
    <dgm:cxn modelId="{69F184CC-7E99-486D-8A45-250D1E10A17B}" type="presOf" srcId="{1C0627C5-9B93-46B3-9F17-F086DE941149}" destId="{189B6079-00EA-451C-9CAC-28178EA2C27C}" srcOrd="0" destOrd="0" presId="urn:microsoft.com/office/officeart/2005/8/layout/process1"/>
    <dgm:cxn modelId="{7861D4E6-A87E-4ABE-9EC2-F570898B918C}" type="presOf" srcId="{80CB3F14-2E1F-48E8-952D-8AFCFC27E89D}" destId="{B8E83570-712A-43A3-BAE3-11F97E36BCFF}" srcOrd="1" destOrd="0" presId="urn:microsoft.com/office/officeart/2005/8/layout/process1"/>
    <dgm:cxn modelId="{DB42A2E7-5DB0-48F6-9263-5C3E3182901B}" srcId="{E31E1792-966C-461C-B987-DAE92459E129}" destId="{D67D4AD6-82FD-4FB5-A0A3-C4FAE166E017}" srcOrd="1" destOrd="0" parTransId="{53038E35-A224-460F-8C8A-EA6F90FCE8FB}" sibTransId="{80CB3F14-2E1F-48E8-952D-8AFCFC27E89D}"/>
    <dgm:cxn modelId="{0EF53FE8-6EB6-4541-9252-6945A9803DBC}" type="presOf" srcId="{80CB3F14-2E1F-48E8-952D-8AFCFC27E89D}" destId="{80CDBAC1-F004-4668-B9DA-B4FEFF2D7987}" srcOrd="0" destOrd="0" presId="urn:microsoft.com/office/officeart/2005/8/layout/process1"/>
    <dgm:cxn modelId="{5CB3FDF3-3161-494C-A582-53C757CD1393}" srcId="{E31E1792-966C-461C-B987-DAE92459E129}" destId="{959B44EC-CD16-4CC3-844C-E52719078BFF}" srcOrd="3" destOrd="0" parTransId="{A60DFEA1-6A4B-49AE-9E8B-A02617F8426B}" sibTransId="{9CD056A4-2258-493B-881A-D22B4A64D5AE}"/>
    <dgm:cxn modelId="{BC7AB2CC-C066-47C6-A261-EFE4D00D0A80}" type="presParOf" srcId="{0D5DEFFE-C49A-473D-BE84-3FC315D818EA}" destId="{BB59B96F-8D10-4959-98F3-EBC5BDFCDD81}" srcOrd="0" destOrd="0" presId="urn:microsoft.com/office/officeart/2005/8/layout/process1"/>
    <dgm:cxn modelId="{32F47077-6728-4E5B-A02B-F0E2CDFF2814}" type="presParOf" srcId="{0D5DEFFE-C49A-473D-BE84-3FC315D818EA}" destId="{189B6079-00EA-451C-9CAC-28178EA2C27C}" srcOrd="1" destOrd="0" presId="urn:microsoft.com/office/officeart/2005/8/layout/process1"/>
    <dgm:cxn modelId="{6C672574-513F-4D7C-A343-E7A6C8827F69}" type="presParOf" srcId="{189B6079-00EA-451C-9CAC-28178EA2C27C}" destId="{3ACFCA07-9060-485C-8E7E-51CEF63AC083}" srcOrd="0" destOrd="0" presId="urn:microsoft.com/office/officeart/2005/8/layout/process1"/>
    <dgm:cxn modelId="{0505FA23-BC3A-4A81-86A4-A4B21F44F2D7}" type="presParOf" srcId="{0D5DEFFE-C49A-473D-BE84-3FC315D818EA}" destId="{110EF40E-0F94-4087-B493-20E6CF1CF85E}" srcOrd="2" destOrd="0" presId="urn:microsoft.com/office/officeart/2005/8/layout/process1"/>
    <dgm:cxn modelId="{3E93C84C-FFC9-447C-BDD4-B7451446204E}" type="presParOf" srcId="{0D5DEFFE-C49A-473D-BE84-3FC315D818EA}" destId="{80CDBAC1-F004-4668-B9DA-B4FEFF2D7987}" srcOrd="3" destOrd="0" presId="urn:microsoft.com/office/officeart/2005/8/layout/process1"/>
    <dgm:cxn modelId="{574E80BB-D2A2-4423-8361-BFB8CB3FDBE4}" type="presParOf" srcId="{80CDBAC1-F004-4668-B9DA-B4FEFF2D7987}" destId="{B8E83570-712A-43A3-BAE3-11F97E36BCFF}" srcOrd="0" destOrd="0" presId="urn:microsoft.com/office/officeart/2005/8/layout/process1"/>
    <dgm:cxn modelId="{0A348C02-8329-4EA8-A07C-8E3B66F4AA59}" type="presParOf" srcId="{0D5DEFFE-C49A-473D-BE84-3FC315D818EA}" destId="{107352ED-4C97-41F3-B370-D0963809511A}" srcOrd="4" destOrd="0" presId="urn:microsoft.com/office/officeart/2005/8/layout/process1"/>
    <dgm:cxn modelId="{A7AA8E95-061F-4A10-8D24-E86BE8BD5BCF}" type="presParOf" srcId="{0D5DEFFE-C49A-473D-BE84-3FC315D818EA}" destId="{A1DCEDBF-3263-4A5D-8656-1E32F86C9D0B}" srcOrd="5" destOrd="0" presId="urn:microsoft.com/office/officeart/2005/8/layout/process1"/>
    <dgm:cxn modelId="{8EFF1A9C-366D-4769-AE20-2857346A35CD}" type="presParOf" srcId="{A1DCEDBF-3263-4A5D-8656-1E32F86C9D0B}" destId="{73380B30-BB34-4333-A2A6-B055AC65E2BB}" srcOrd="0" destOrd="0" presId="urn:microsoft.com/office/officeart/2005/8/layout/process1"/>
    <dgm:cxn modelId="{D0D94EBF-A0D6-4B78-B255-0A9B07D13531}" type="presParOf" srcId="{0D5DEFFE-C49A-473D-BE84-3FC315D818EA}" destId="{1F7BF4A9-11A3-4283-B657-BD50BD4EFEB4}"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31E1792-966C-461C-B987-DAE92459E129}" type="doc">
      <dgm:prSet loTypeId="urn:microsoft.com/office/officeart/2005/8/layout/process1" loCatId="process" qsTypeId="urn:microsoft.com/office/officeart/2005/8/quickstyle/simple5" qsCatId="simple" csTypeId="urn:microsoft.com/office/officeart/2005/8/colors/accent2_1" csCatId="accent2" phldr="1"/>
      <dgm:spPr/>
    </dgm:pt>
    <dgm:pt modelId="{F4CA612A-D395-449A-A744-80C7A1279B94}">
      <dgm:prSet phldrT="[Texto]"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dgm:spPr>
      <dgm:t>
        <a:bodyPr/>
        <a:lstStyle/>
        <a:p>
          <a:pPr algn="just"/>
          <a:r>
            <a:rPr lang="es-ES" sz="1800" b="1" dirty="0">
              <a:solidFill>
                <a:schemeClr val="bg1"/>
              </a:solidFill>
            </a:rPr>
            <a:t>Los Cinco primeros días nivel nacional remite municipalización </a:t>
          </a:r>
          <a:endParaRPr lang="es-CO" sz="1800" b="1" dirty="0">
            <a:solidFill>
              <a:schemeClr val="bg1"/>
            </a:solidFill>
          </a:endParaRPr>
        </a:p>
      </dgm:t>
    </dgm:pt>
    <dgm:pt modelId="{9E2445C4-6D78-401D-9686-DC07BF6D4171}" type="parTrans" cxnId="{2E1F5B5F-501C-44F5-8DF0-28F1A956031F}">
      <dgm:prSet/>
      <dgm:spPr/>
      <dgm:t>
        <a:bodyPr/>
        <a:lstStyle/>
        <a:p>
          <a:endParaRPr lang="es-CO" sz="1600"/>
        </a:p>
      </dgm:t>
    </dgm:pt>
    <dgm:pt modelId="{1C0627C5-9B93-46B3-9F17-F086DE941149}" type="sibTrans" cxnId="{2E1F5B5F-501C-44F5-8DF0-28F1A956031F}">
      <dgm:prSet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dgm:spPr>
      <dgm:t>
        <a:bodyPr/>
        <a:lstStyle/>
        <a:p>
          <a:endParaRPr lang="es-CO" sz="1600"/>
        </a:p>
      </dgm:t>
    </dgm:pt>
    <dgm:pt modelId="{D67D4AD6-82FD-4FB5-A0A3-C4FAE166E017}">
      <dgm:prSet phldrT="[Texto]"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dgm:spPr>
      <dgm:t>
        <a:bodyPr/>
        <a:lstStyle/>
        <a:p>
          <a:pPr algn="just"/>
          <a:r>
            <a:rPr lang="es-ES" sz="1600" b="1" dirty="0">
              <a:solidFill>
                <a:schemeClr val="bg1"/>
              </a:solidFill>
            </a:rPr>
            <a:t>Territorio remite a nivel nacional los cronogramas de entregas de cartas.</a:t>
          </a:r>
          <a:endParaRPr lang="es-CO" sz="1600" b="1" dirty="0">
            <a:solidFill>
              <a:schemeClr val="bg1"/>
            </a:solidFill>
          </a:endParaRPr>
        </a:p>
      </dgm:t>
    </dgm:pt>
    <dgm:pt modelId="{53038E35-A224-460F-8C8A-EA6F90FCE8FB}" type="parTrans" cxnId="{DB42A2E7-5DB0-48F6-9263-5C3E3182901B}">
      <dgm:prSet/>
      <dgm:spPr/>
      <dgm:t>
        <a:bodyPr/>
        <a:lstStyle/>
        <a:p>
          <a:endParaRPr lang="es-CO" sz="1600"/>
        </a:p>
      </dgm:t>
    </dgm:pt>
    <dgm:pt modelId="{80CB3F14-2E1F-48E8-952D-8AFCFC27E89D}" type="sibTrans" cxnId="{DB42A2E7-5DB0-48F6-9263-5C3E3182901B}">
      <dgm:prSet/>
      <dgm:spPr/>
      <dgm:t>
        <a:bodyPr/>
        <a:lstStyle/>
        <a:p>
          <a:endParaRPr lang="es-CO" sz="1600"/>
        </a:p>
      </dgm:t>
    </dgm:pt>
    <dgm:pt modelId="{0D5DEFFE-C49A-473D-BE84-3FC315D818EA}" type="pres">
      <dgm:prSet presAssocID="{E31E1792-966C-461C-B987-DAE92459E129}" presName="Name0" presStyleCnt="0">
        <dgm:presLayoutVars>
          <dgm:dir/>
          <dgm:resizeHandles val="exact"/>
        </dgm:presLayoutVars>
      </dgm:prSet>
      <dgm:spPr/>
    </dgm:pt>
    <dgm:pt modelId="{BB59B96F-8D10-4959-98F3-EBC5BDFCDD81}" type="pres">
      <dgm:prSet presAssocID="{F4CA612A-D395-449A-A744-80C7A1279B94}" presName="node" presStyleLbl="node1" presStyleIdx="0" presStyleCnt="2">
        <dgm:presLayoutVars>
          <dgm:bulletEnabled val="1"/>
        </dgm:presLayoutVars>
      </dgm:prSet>
      <dgm:spPr/>
    </dgm:pt>
    <dgm:pt modelId="{189B6079-00EA-451C-9CAC-28178EA2C27C}" type="pres">
      <dgm:prSet presAssocID="{1C0627C5-9B93-46B3-9F17-F086DE941149}" presName="sibTrans" presStyleLbl="sibTrans2D1" presStyleIdx="0" presStyleCnt="1"/>
      <dgm:spPr/>
    </dgm:pt>
    <dgm:pt modelId="{3ACFCA07-9060-485C-8E7E-51CEF63AC083}" type="pres">
      <dgm:prSet presAssocID="{1C0627C5-9B93-46B3-9F17-F086DE941149}" presName="connectorText" presStyleLbl="sibTrans2D1" presStyleIdx="0" presStyleCnt="1"/>
      <dgm:spPr/>
    </dgm:pt>
    <dgm:pt modelId="{110EF40E-0F94-4087-B493-20E6CF1CF85E}" type="pres">
      <dgm:prSet presAssocID="{D67D4AD6-82FD-4FB5-A0A3-C4FAE166E017}" presName="node" presStyleLbl="node1" presStyleIdx="1" presStyleCnt="2">
        <dgm:presLayoutVars>
          <dgm:bulletEnabled val="1"/>
        </dgm:presLayoutVars>
      </dgm:prSet>
      <dgm:spPr/>
    </dgm:pt>
  </dgm:ptLst>
  <dgm:cxnLst>
    <dgm:cxn modelId="{9A4B340F-BFF6-4C4E-82B8-E22AFA217406}" type="presOf" srcId="{D67D4AD6-82FD-4FB5-A0A3-C4FAE166E017}" destId="{110EF40E-0F94-4087-B493-20E6CF1CF85E}" srcOrd="0" destOrd="0" presId="urn:microsoft.com/office/officeart/2005/8/layout/process1"/>
    <dgm:cxn modelId="{2E1F5B5F-501C-44F5-8DF0-28F1A956031F}" srcId="{E31E1792-966C-461C-B987-DAE92459E129}" destId="{F4CA612A-D395-449A-A744-80C7A1279B94}" srcOrd="0" destOrd="0" parTransId="{9E2445C4-6D78-401D-9686-DC07BF6D4171}" sibTransId="{1C0627C5-9B93-46B3-9F17-F086DE941149}"/>
    <dgm:cxn modelId="{0542B341-9DFB-4D0D-9388-B3BE8AAD9505}" type="presOf" srcId="{E31E1792-966C-461C-B987-DAE92459E129}" destId="{0D5DEFFE-C49A-473D-BE84-3FC315D818EA}" srcOrd="0" destOrd="0" presId="urn:microsoft.com/office/officeart/2005/8/layout/process1"/>
    <dgm:cxn modelId="{9F16B249-846B-4EDC-B506-167AF7B1EFCD}" type="presOf" srcId="{1C0627C5-9B93-46B3-9F17-F086DE941149}" destId="{3ACFCA07-9060-485C-8E7E-51CEF63AC083}" srcOrd="1" destOrd="0" presId="urn:microsoft.com/office/officeart/2005/8/layout/process1"/>
    <dgm:cxn modelId="{6873F38D-61BE-486D-8F0E-6E25C7ACB006}" type="presOf" srcId="{F4CA612A-D395-449A-A744-80C7A1279B94}" destId="{BB59B96F-8D10-4959-98F3-EBC5BDFCDD81}" srcOrd="0" destOrd="0" presId="urn:microsoft.com/office/officeart/2005/8/layout/process1"/>
    <dgm:cxn modelId="{69F184CC-7E99-486D-8A45-250D1E10A17B}" type="presOf" srcId="{1C0627C5-9B93-46B3-9F17-F086DE941149}" destId="{189B6079-00EA-451C-9CAC-28178EA2C27C}" srcOrd="0" destOrd="0" presId="urn:microsoft.com/office/officeart/2005/8/layout/process1"/>
    <dgm:cxn modelId="{DB42A2E7-5DB0-48F6-9263-5C3E3182901B}" srcId="{E31E1792-966C-461C-B987-DAE92459E129}" destId="{D67D4AD6-82FD-4FB5-A0A3-C4FAE166E017}" srcOrd="1" destOrd="0" parTransId="{53038E35-A224-460F-8C8A-EA6F90FCE8FB}" sibTransId="{80CB3F14-2E1F-48E8-952D-8AFCFC27E89D}"/>
    <dgm:cxn modelId="{BC7AB2CC-C066-47C6-A261-EFE4D00D0A80}" type="presParOf" srcId="{0D5DEFFE-C49A-473D-BE84-3FC315D818EA}" destId="{BB59B96F-8D10-4959-98F3-EBC5BDFCDD81}" srcOrd="0" destOrd="0" presId="urn:microsoft.com/office/officeart/2005/8/layout/process1"/>
    <dgm:cxn modelId="{32F47077-6728-4E5B-A02B-F0E2CDFF2814}" type="presParOf" srcId="{0D5DEFFE-C49A-473D-BE84-3FC315D818EA}" destId="{189B6079-00EA-451C-9CAC-28178EA2C27C}" srcOrd="1" destOrd="0" presId="urn:microsoft.com/office/officeart/2005/8/layout/process1"/>
    <dgm:cxn modelId="{6C672574-513F-4D7C-A343-E7A6C8827F69}" type="presParOf" srcId="{189B6079-00EA-451C-9CAC-28178EA2C27C}" destId="{3ACFCA07-9060-485C-8E7E-51CEF63AC083}" srcOrd="0" destOrd="0" presId="urn:microsoft.com/office/officeart/2005/8/layout/process1"/>
    <dgm:cxn modelId="{0505FA23-BC3A-4A81-86A4-A4B21F44F2D7}" type="presParOf" srcId="{0D5DEFFE-C49A-473D-BE84-3FC315D818EA}" destId="{110EF40E-0F94-4087-B493-20E6CF1CF85E}" srcOrd="2"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31E1792-966C-461C-B987-DAE92459E129}" type="doc">
      <dgm:prSet loTypeId="urn:microsoft.com/office/officeart/2005/8/layout/process1" loCatId="process" qsTypeId="urn:microsoft.com/office/officeart/2005/8/quickstyle/simple5" qsCatId="simple" csTypeId="urn:microsoft.com/office/officeart/2005/8/colors/accent2_1" csCatId="accent2" phldr="1"/>
      <dgm:spPr/>
    </dgm:pt>
    <dgm:pt modelId="{F4CA612A-D395-449A-A744-80C7A1279B94}">
      <dgm:prSet phldrT="[Texto]"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dgm:spPr>
      <dgm:t>
        <a:bodyPr/>
        <a:lstStyle/>
        <a:p>
          <a:pPr algn="just"/>
          <a:r>
            <a:rPr lang="es-ES" sz="1800" b="1" kern="1200" dirty="0">
              <a:solidFill>
                <a:schemeClr val="bg1"/>
              </a:solidFill>
              <a:latin typeface="Aptos" panose="02110004020202020204"/>
              <a:ea typeface="+mn-ea"/>
              <a:cs typeface="+mn-cs"/>
            </a:rPr>
            <a:t>Descargue de las cartas de indemnización del usuario del director territorial.</a:t>
          </a:r>
          <a:endParaRPr lang="es-CO" sz="1800" b="1" kern="1200" dirty="0">
            <a:solidFill>
              <a:schemeClr val="bg1"/>
            </a:solidFill>
            <a:latin typeface="Aptos" panose="02110004020202020204"/>
            <a:ea typeface="+mn-ea"/>
            <a:cs typeface="+mn-cs"/>
          </a:endParaRPr>
        </a:p>
      </dgm:t>
    </dgm:pt>
    <dgm:pt modelId="{9E2445C4-6D78-401D-9686-DC07BF6D4171}" type="parTrans" cxnId="{2E1F5B5F-501C-44F5-8DF0-28F1A956031F}">
      <dgm:prSet/>
      <dgm:spPr/>
      <dgm:t>
        <a:bodyPr/>
        <a:lstStyle/>
        <a:p>
          <a:endParaRPr lang="es-CO" sz="1600"/>
        </a:p>
      </dgm:t>
    </dgm:pt>
    <dgm:pt modelId="{1C0627C5-9B93-46B3-9F17-F086DE941149}" type="sibTrans" cxnId="{2E1F5B5F-501C-44F5-8DF0-28F1A956031F}">
      <dgm:prSet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dgm:spPr>
      <dgm:t>
        <a:bodyPr/>
        <a:lstStyle/>
        <a:p>
          <a:endParaRPr lang="es-CO" sz="1600"/>
        </a:p>
      </dgm:t>
    </dgm:pt>
    <dgm:pt modelId="{D67D4AD6-82FD-4FB5-A0A3-C4FAE166E017}">
      <dgm:prSet phldrT="[Texto]" custT="1">
        <dgm:style>
          <a:lnRef idx="0">
            <a:scrgbClr r="0" g="0" b="0"/>
          </a:lnRef>
          <a:fillRef idx="0">
            <a:scrgbClr r="0" g="0" b="0"/>
          </a:fillRef>
          <a:effectRef idx="0">
            <a:scrgbClr r="0" g="0" b="0"/>
          </a:effectRef>
          <a:fontRef idx="minor">
            <a:schemeClr val="lt1"/>
          </a:fontRef>
        </dgm:style>
      </dgm:prSet>
      <dgm:spPr>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dgm:spPr>
      <dgm:t>
        <a:bodyPr/>
        <a:lstStyle/>
        <a:p>
          <a:pPr algn="just"/>
          <a:r>
            <a:rPr lang="es-ES" sz="1400" b="1" dirty="0">
              <a:solidFill>
                <a:schemeClr val="bg1"/>
              </a:solidFill>
            </a:rPr>
            <a:t>Auditoria de cartas, para determinar cuales son aptas para la entrega, envio de casos para que nivel nacional apoye en la respuesta</a:t>
          </a:r>
          <a:r>
            <a:rPr lang="es-ES" sz="1600" b="1" dirty="0">
              <a:solidFill>
                <a:schemeClr val="bg1"/>
              </a:solidFill>
            </a:rPr>
            <a:t>.</a:t>
          </a:r>
          <a:endParaRPr lang="es-CO" sz="1600" b="1" dirty="0">
            <a:solidFill>
              <a:schemeClr val="bg1"/>
            </a:solidFill>
          </a:endParaRPr>
        </a:p>
      </dgm:t>
    </dgm:pt>
    <dgm:pt modelId="{53038E35-A224-460F-8C8A-EA6F90FCE8FB}" type="parTrans" cxnId="{DB42A2E7-5DB0-48F6-9263-5C3E3182901B}">
      <dgm:prSet/>
      <dgm:spPr/>
      <dgm:t>
        <a:bodyPr/>
        <a:lstStyle/>
        <a:p>
          <a:endParaRPr lang="es-CO" sz="1600"/>
        </a:p>
      </dgm:t>
    </dgm:pt>
    <dgm:pt modelId="{80CB3F14-2E1F-48E8-952D-8AFCFC27E89D}" type="sibTrans" cxnId="{DB42A2E7-5DB0-48F6-9263-5C3E3182901B}">
      <dgm:prSet/>
      <dgm:spPr/>
      <dgm:t>
        <a:bodyPr/>
        <a:lstStyle/>
        <a:p>
          <a:endParaRPr lang="es-CO" sz="1600"/>
        </a:p>
      </dgm:t>
    </dgm:pt>
    <dgm:pt modelId="{0D5DEFFE-C49A-473D-BE84-3FC315D818EA}" type="pres">
      <dgm:prSet presAssocID="{E31E1792-966C-461C-B987-DAE92459E129}" presName="Name0" presStyleCnt="0">
        <dgm:presLayoutVars>
          <dgm:dir/>
          <dgm:resizeHandles val="exact"/>
        </dgm:presLayoutVars>
      </dgm:prSet>
      <dgm:spPr/>
    </dgm:pt>
    <dgm:pt modelId="{BB59B96F-8D10-4959-98F3-EBC5BDFCDD81}" type="pres">
      <dgm:prSet presAssocID="{F4CA612A-D395-449A-A744-80C7A1279B94}" presName="node" presStyleLbl="node1" presStyleIdx="0" presStyleCnt="2">
        <dgm:presLayoutVars>
          <dgm:bulletEnabled val="1"/>
        </dgm:presLayoutVars>
      </dgm:prSet>
      <dgm:spPr/>
    </dgm:pt>
    <dgm:pt modelId="{189B6079-00EA-451C-9CAC-28178EA2C27C}" type="pres">
      <dgm:prSet presAssocID="{1C0627C5-9B93-46B3-9F17-F086DE941149}" presName="sibTrans" presStyleLbl="sibTrans2D1" presStyleIdx="0" presStyleCnt="1"/>
      <dgm:spPr/>
    </dgm:pt>
    <dgm:pt modelId="{3ACFCA07-9060-485C-8E7E-51CEF63AC083}" type="pres">
      <dgm:prSet presAssocID="{1C0627C5-9B93-46B3-9F17-F086DE941149}" presName="connectorText" presStyleLbl="sibTrans2D1" presStyleIdx="0" presStyleCnt="1"/>
      <dgm:spPr/>
    </dgm:pt>
    <dgm:pt modelId="{110EF40E-0F94-4087-B493-20E6CF1CF85E}" type="pres">
      <dgm:prSet presAssocID="{D67D4AD6-82FD-4FB5-A0A3-C4FAE166E017}" presName="node" presStyleLbl="node1" presStyleIdx="1" presStyleCnt="2" custLinFactNeighborX="117" custLinFactNeighborY="-21757">
        <dgm:presLayoutVars>
          <dgm:bulletEnabled val="1"/>
        </dgm:presLayoutVars>
      </dgm:prSet>
      <dgm:spPr/>
    </dgm:pt>
  </dgm:ptLst>
  <dgm:cxnLst>
    <dgm:cxn modelId="{9A4B340F-BFF6-4C4E-82B8-E22AFA217406}" type="presOf" srcId="{D67D4AD6-82FD-4FB5-A0A3-C4FAE166E017}" destId="{110EF40E-0F94-4087-B493-20E6CF1CF85E}" srcOrd="0" destOrd="0" presId="urn:microsoft.com/office/officeart/2005/8/layout/process1"/>
    <dgm:cxn modelId="{2E1F5B5F-501C-44F5-8DF0-28F1A956031F}" srcId="{E31E1792-966C-461C-B987-DAE92459E129}" destId="{F4CA612A-D395-449A-A744-80C7A1279B94}" srcOrd="0" destOrd="0" parTransId="{9E2445C4-6D78-401D-9686-DC07BF6D4171}" sibTransId="{1C0627C5-9B93-46B3-9F17-F086DE941149}"/>
    <dgm:cxn modelId="{0542B341-9DFB-4D0D-9388-B3BE8AAD9505}" type="presOf" srcId="{E31E1792-966C-461C-B987-DAE92459E129}" destId="{0D5DEFFE-C49A-473D-BE84-3FC315D818EA}" srcOrd="0" destOrd="0" presId="urn:microsoft.com/office/officeart/2005/8/layout/process1"/>
    <dgm:cxn modelId="{9F16B249-846B-4EDC-B506-167AF7B1EFCD}" type="presOf" srcId="{1C0627C5-9B93-46B3-9F17-F086DE941149}" destId="{3ACFCA07-9060-485C-8E7E-51CEF63AC083}" srcOrd="1" destOrd="0" presId="urn:microsoft.com/office/officeart/2005/8/layout/process1"/>
    <dgm:cxn modelId="{6873F38D-61BE-486D-8F0E-6E25C7ACB006}" type="presOf" srcId="{F4CA612A-D395-449A-A744-80C7A1279B94}" destId="{BB59B96F-8D10-4959-98F3-EBC5BDFCDD81}" srcOrd="0" destOrd="0" presId="urn:microsoft.com/office/officeart/2005/8/layout/process1"/>
    <dgm:cxn modelId="{69F184CC-7E99-486D-8A45-250D1E10A17B}" type="presOf" srcId="{1C0627C5-9B93-46B3-9F17-F086DE941149}" destId="{189B6079-00EA-451C-9CAC-28178EA2C27C}" srcOrd="0" destOrd="0" presId="urn:microsoft.com/office/officeart/2005/8/layout/process1"/>
    <dgm:cxn modelId="{DB42A2E7-5DB0-48F6-9263-5C3E3182901B}" srcId="{E31E1792-966C-461C-B987-DAE92459E129}" destId="{D67D4AD6-82FD-4FB5-A0A3-C4FAE166E017}" srcOrd="1" destOrd="0" parTransId="{53038E35-A224-460F-8C8A-EA6F90FCE8FB}" sibTransId="{80CB3F14-2E1F-48E8-952D-8AFCFC27E89D}"/>
    <dgm:cxn modelId="{BC7AB2CC-C066-47C6-A261-EFE4D00D0A80}" type="presParOf" srcId="{0D5DEFFE-C49A-473D-BE84-3FC315D818EA}" destId="{BB59B96F-8D10-4959-98F3-EBC5BDFCDD81}" srcOrd="0" destOrd="0" presId="urn:microsoft.com/office/officeart/2005/8/layout/process1"/>
    <dgm:cxn modelId="{32F47077-6728-4E5B-A02B-F0E2CDFF2814}" type="presParOf" srcId="{0D5DEFFE-C49A-473D-BE84-3FC315D818EA}" destId="{189B6079-00EA-451C-9CAC-28178EA2C27C}" srcOrd="1" destOrd="0" presId="urn:microsoft.com/office/officeart/2005/8/layout/process1"/>
    <dgm:cxn modelId="{6C672574-513F-4D7C-A343-E7A6C8827F69}" type="presParOf" srcId="{189B6079-00EA-451C-9CAC-28178EA2C27C}" destId="{3ACFCA07-9060-485C-8E7E-51CEF63AC083}" srcOrd="0" destOrd="0" presId="urn:microsoft.com/office/officeart/2005/8/layout/process1"/>
    <dgm:cxn modelId="{0505FA23-BC3A-4A81-86A4-A4B21F44F2D7}" type="presParOf" srcId="{0D5DEFFE-C49A-473D-BE84-3FC315D818EA}" destId="{110EF40E-0F94-4087-B493-20E6CF1CF85E}" srcOrd="2"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BD6897-A1CA-4323-92B4-897C8F69546E}">
      <dsp:nvSpPr>
        <dsp:cNvPr id="0" name=""/>
        <dsp:cNvSpPr/>
      </dsp:nvSpPr>
      <dsp:spPr>
        <a:xfrm>
          <a:off x="2480" y="1007072"/>
          <a:ext cx="1208806" cy="1071881"/>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BEA1EDB9-EAD3-401B-9BC2-719858C2D8A9}">
      <dsp:nvSpPr>
        <dsp:cNvPr id="0" name=""/>
        <dsp:cNvSpPr/>
      </dsp:nvSpPr>
      <dsp:spPr>
        <a:xfrm>
          <a:off x="136792" y="1134669"/>
          <a:ext cx="1208806" cy="1071881"/>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s-MX" sz="1500" kern="1200" dirty="0"/>
            <a:t>Encargo Fiduciario</a:t>
          </a:r>
          <a:r>
            <a:rPr lang="es-CO" sz="1500" kern="1200" dirty="0"/>
            <a:t>​</a:t>
          </a:r>
          <a:endParaRPr lang="en-US" sz="1500" kern="1200" dirty="0"/>
        </a:p>
      </dsp:txBody>
      <dsp:txXfrm>
        <a:off x="168186" y="1166063"/>
        <a:ext cx="1146018" cy="1009093"/>
      </dsp:txXfrm>
    </dsp:sp>
    <dsp:sp modelId="{29B39F81-3002-4561-97C7-7235166A909E}">
      <dsp:nvSpPr>
        <dsp:cNvPr id="0" name=""/>
        <dsp:cNvSpPr/>
      </dsp:nvSpPr>
      <dsp:spPr>
        <a:xfrm>
          <a:off x="1479911" y="1007072"/>
          <a:ext cx="1208806" cy="1051701"/>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FB0087A9-42B4-4290-84C5-7F0537C9C6BF}">
      <dsp:nvSpPr>
        <dsp:cNvPr id="0" name=""/>
        <dsp:cNvSpPr/>
      </dsp:nvSpPr>
      <dsp:spPr>
        <a:xfrm>
          <a:off x="1614223" y="1134669"/>
          <a:ext cx="1208806" cy="1051701"/>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s-MX" sz="1500" kern="1200" dirty="0"/>
            <a:t>Giro bancario por 60 días </a:t>
          </a:r>
          <a:endParaRPr lang="en-US" sz="1500" kern="1200" dirty="0"/>
        </a:p>
      </dsp:txBody>
      <dsp:txXfrm>
        <a:off x="1645026" y="1165472"/>
        <a:ext cx="1147200" cy="990095"/>
      </dsp:txXfrm>
    </dsp:sp>
    <dsp:sp modelId="{ADED0C07-4F9C-491F-B20F-F3900904312B}">
      <dsp:nvSpPr>
        <dsp:cNvPr id="0" name=""/>
        <dsp:cNvSpPr/>
      </dsp:nvSpPr>
      <dsp:spPr>
        <a:xfrm>
          <a:off x="2957341" y="1007072"/>
          <a:ext cx="1208806" cy="1012830"/>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B545ED23-9970-40EA-BD28-2EC10F198564}">
      <dsp:nvSpPr>
        <dsp:cNvPr id="0" name=""/>
        <dsp:cNvSpPr/>
      </dsp:nvSpPr>
      <dsp:spPr>
        <a:xfrm>
          <a:off x="3091653" y="1134669"/>
          <a:ext cx="1208806" cy="1012830"/>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s-MX" sz="1500" kern="1200" dirty="0"/>
            <a:t>Abono en cuenta </a:t>
          </a:r>
          <a:r>
            <a:rPr lang="es-CO" sz="1500" kern="1200" dirty="0"/>
            <a:t>​</a:t>
          </a:r>
          <a:endParaRPr lang="en-US" sz="1500" kern="1200" dirty="0"/>
        </a:p>
      </dsp:txBody>
      <dsp:txXfrm>
        <a:off x="3121318" y="1164334"/>
        <a:ext cx="1149476" cy="953500"/>
      </dsp:txXfrm>
    </dsp:sp>
    <dsp:sp modelId="{0E633ECE-A7E7-4DA5-8E4F-D65E74DB0E46}">
      <dsp:nvSpPr>
        <dsp:cNvPr id="0" name=""/>
        <dsp:cNvSpPr/>
      </dsp:nvSpPr>
      <dsp:spPr>
        <a:xfrm>
          <a:off x="4434772" y="1007072"/>
          <a:ext cx="1208806" cy="96944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BAA532F2-707C-464C-8A75-A6CE508E2C63}">
      <dsp:nvSpPr>
        <dsp:cNvPr id="0" name=""/>
        <dsp:cNvSpPr/>
      </dsp:nvSpPr>
      <dsp:spPr>
        <a:xfrm>
          <a:off x="4569084" y="1134669"/>
          <a:ext cx="1208806" cy="969446"/>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s-MX" sz="1500" kern="1200" dirty="0"/>
            <a:t>Giro internacional</a:t>
          </a:r>
          <a:r>
            <a:rPr lang="es-CO" sz="1500" kern="1200" dirty="0"/>
            <a:t>​</a:t>
          </a:r>
          <a:endParaRPr lang="en-US" sz="1500" kern="1200" dirty="0"/>
        </a:p>
      </dsp:txBody>
      <dsp:txXfrm>
        <a:off x="4597478" y="1163063"/>
        <a:ext cx="1152018" cy="912658"/>
      </dsp:txXfrm>
    </dsp:sp>
    <dsp:sp modelId="{35B91014-06E4-4048-81BE-D0C938028FB1}">
      <dsp:nvSpPr>
        <dsp:cNvPr id="0" name=""/>
        <dsp:cNvSpPr/>
      </dsp:nvSpPr>
      <dsp:spPr>
        <a:xfrm>
          <a:off x="5912202" y="1007072"/>
          <a:ext cx="1208806" cy="950770"/>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ADA2ACB7-8680-4421-9DCF-682E7BAADA1F}">
      <dsp:nvSpPr>
        <dsp:cNvPr id="0" name=""/>
        <dsp:cNvSpPr/>
      </dsp:nvSpPr>
      <dsp:spPr>
        <a:xfrm>
          <a:off x="6046514" y="1134669"/>
          <a:ext cx="1208806" cy="950770"/>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s-CO" sz="1500" kern="1200" dirty="0"/>
            <a:t>Pago en frontera</a:t>
          </a:r>
          <a:br>
            <a:rPr lang="es-CO" sz="1500" kern="1200" dirty="0"/>
          </a:br>
          <a:r>
            <a:rPr lang="es-CO" sz="1500" kern="1200" dirty="0"/>
            <a:t>​</a:t>
          </a:r>
          <a:endParaRPr lang="en-US" sz="1500" kern="1200" dirty="0"/>
        </a:p>
      </dsp:txBody>
      <dsp:txXfrm>
        <a:off x="6074361" y="1162516"/>
        <a:ext cx="1153112" cy="89507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9B96F-8D10-4959-98F3-EBC5BDFCDD81}">
      <dsp:nvSpPr>
        <dsp:cNvPr id="0" name=""/>
        <dsp:cNvSpPr/>
      </dsp:nvSpPr>
      <dsp:spPr>
        <a:xfrm>
          <a:off x="1587" y="0"/>
          <a:ext cx="3385343" cy="878187"/>
        </a:xfrm>
        <a:prstGeom prst="roundRect">
          <a:avLst>
            <a:gd name="adj" fmla="val 10000"/>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a:lnSpc>
              <a:spcPct val="90000"/>
            </a:lnSpc>
            <a:spcBef>
              <a:spcPct val="0"/>
            </a:spcBef>
            <a:spcAft>
              <a:spcPct val="35000"/>
            </a:spcAft>
            <a:buNone/>
          </a:pPr>
          <a:r>
            <a:rPr lang="es-CO" sz="1400" b="1" kern="1200" dirty="0">
              <a:solidFill>
                <a:schemeClr val="bg1"/>
              </a:solidFill>
            </a:rPr>
            <a:t>Impresión de las cartas de Indemnización e inicio de las convocatorias para las jornadas de entrega de cartas.</a:t>
          </a:r>
        </a:p>
      </dsp:txBody>
      <dsp:txXfrm>
        <a:off x="27308" y="25721"/>
        <a:ext cx="3333901" cy="826745"/>
      </dsp:txXfrm>
    </dsp:sp>
    <dsp:sp modelId="{189B6079-00EA-451C-9CAC-28178EA2C27C}">
      <dsp:nvSpPr>
        <dsp:cNvPr id="0" name=""/>
        <dsp:cNvSpPr/>
      </dsp:nvSpPr>
      <dsp:spPr>
        <a:xfrm>
          <a:off x="3725861" y="19310"/>
          <a:ext cx="718532" cy="839565"/>
        </a:xfrm>
        <a:prstGeom prst="rightArrow">
          <a:avLst>
            <a:gd name="adj1" fmla="val 60000"/>
            <a:gd name="adj2" fmla="val 50000"/>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s-CO" sz="1600" kern="1200"/>
        </a:p>
      </dsp:txBody>
      <dsp:txXfrm>
        <a:off x="3725861" y="187223"/>
        <a:ext cx="502972" cy="503739"/>
      </dsp:txXfrm>
    </dsp:sp>
    <dsp:sp modelId="{110EF40E-0F94-4087-B493-20E6CF1CF85E}">
      <dsp:nvSpPr>
        <dsp:cNvPr id="0" name=""/>
        <dsp:cNvSpPr/>
      </dsp:nvSpPr>
      <dsp:spPr>
        <a:xfrm>
          <a:off x="4742653" y="0"/>
          <a:ext cx="3385343" cy="878187"/>
        </a:xfrm>
        <a:prstGeom prst="roundRect">
          <a:avLst>
            <a:gd name="adj" fmla="val 10000"/>
          </a:avLst>
        </a:prstGeom>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4"/>
        </a:lnRef>
        <a:fillRef idx="3">
          <a:schemeClr val="accent4"/>
        </a:fillRef>
        <a:effectRef idx="3">
          <a:schemeClr val="accent4"/>
        </a:effectRef>
        <a:fontRef idx="minor">
          <a:schemeClr val="lt1"/>
        </a:fontRef>
      </dsp:style>
      <dsp:txBody>
        <a:bodyPr spcFirstLastPara="0" vert="horz" wrap="square" lIns="60960" tIns="60960" rIns="60960" bIns="60960" numCol="1" spcCol="1270" anchor="ctr" anchorCtr="0">
          <a:noAutofit/>
        </a:bodyPr>
        <a:lstStyle/>
        <a:p>
          <a:pPr marL="0" lvl="0" indent="0" algn="just" defTabSz="711200">
            <a:lnSpc>
              <a:spcPct val="90000"/>
            </a:lnSpc>
            <a:spcBef>
              <a:spcPct val="0"/>
            </a:spcBef>
            <a:spcAft>
              <a:spcPct val="35000"/>
            </a:spcAft>
            <a:buNone/>
          </a:pPr>
          <a:r>
            <a:rPr lang="es-ES" sz="1600" b="1" kern="1200" dirty="0">
              <a:solidFill>
                <a:schemeClr val="bg1"/>
              </a:solidFill>
            </a:rPr>
            <a:t>Alistamiento de la jornada, validación de las bases , organización de paquetes</a:t>
          </a:r>
          <a:r>
            <a:rPr lang="es-ES" sz="1600" kern="1200" dirty="0">
              <a:solidFill>
                <a:schemeClr val="bg1"/>
              </a:solidFill>
            </a:rPr>
            <a:t>. </a:t>
          </a:r>
          <a:endParaRPr lang="es-CO" sz="1600" kern="1200" dirty="0">
            <a:solidFill>
              <a:schemeClr val="bg1"/>
            </a:solidFill>
          </a:endParaRPr>
        </a:p>
      </dsp:txBody>
      <dsp:txXfrm>
        <a:off x="4768374" y="25721"/>
        <a:ext cx="3333901" cy="82674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9B96F-8D10-4959-98F3-EBC5BDFCDD81}">
      <dsp:nvSpPr>
        <dsp:cNvPr id="0" name=""/>
        <dsp:cNvSpPr/>
      </dsp:nvSpPr>
      <dsp:spPr>
        <a:xfrm>
          <a:off x="1587" y="0"/>
          <a:ext cx="3385343" cy="878187"/>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endParaRPr lang="es-CO" sz="1600" kern="1200" dirty="0"/>
        </a:p>
      </dsp:txBody>
      <dsp:txXfrm>
        <a:off x="27308" y="25721"/>
        <a:ext cx="3333901" cy="826745"/>
      </dsp:txXfrm>
    </dsp:sp>
    <dsp:sp modelId="{189B6079-00EA-451C-9CAC-28178EA2C27C}">
      <dsp:nvSpPr>
        <dsp:cNvPr id="0" name=""/>
        <dsp:cNvSpPr/>
      </dsp:nvSpPr>
      <dsp:spPr>
        <a:xfrm>
          <a:off x="3725465" y="19310"/>
          <a:ext cx="717692" cy="839565"/>
        </a:xfrm>
        <a:prstGeom prst="rightArrow">
          <a:avLst>
            <a:gd name="adj1" fmla="val 60000"/>
            <a:gd name="adj2" fmla="val 50000"/>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s-CO" sz="1600" kern="1200"/>
        </a:p>
      </dsp:txBody>
      <dsp:txXfrm>
        <a:off x="3725465" y="187223"/>
        <a:ext cx="502384" cy="503739"/>
      </dsp:txXfrm>
    </dsp:sp>
    <dsp:sp modelId="{110EF40E-0F94-4087-B493-20E6CF1CF85E}">
      <dsp:nvSpPr>
        <dsp:cNvPr id="0" name=""/>
        <dsp:cNvSpPr/>
      </dsp:nvSpPr>
      <dsp:spPr>
        <a:xfrm>
          <a:off x="4741068" y="0"/>
          <a:ext cx="3385343" cy="878187"/>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endParaRPr lang="es-CO" sz="1600" kern="1200" dirty="0"/>
        </a:p>
      </dsp:txBody>
      <dsp:txXfrm>
        <a:off x="4766789" y="25721"/>
        <a:ext cx="3333901" cy="82674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9B96F-8D10-4959-98F3-EBC5BDFCDD81}">
      <dsp:nvSpPr>
        <dsp:cNvPr id="0" name=""/>
        <dsp:cNvSpPr/>
      </dsp:nvSpPr>
      <dsp:spPr>
        <a:xfrm>
          <a:off x="1587" y="0"/>
          <a:ext cx="3385343" cy="878188"/>
        </a:xfrm>
        <a:prstGeom prst="roundRect">
          <a:avLst>
            <a:gd name="adj" fmla="val 10000"/>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just" defTabSz="800100">
            <a:lnSpc>
              <a:spcPct val="90000"/>
            </a:lnSpc>
            <a:spcBef>
              <a:spcPct val="0"/>
            </a:spcBef>
            <a:spcAft>
              <a:spcPct val="35000"/>
            </a:spcAft>
            <a:buNone/>
          </a:pPr>
          <a:r>
            <a:rPr lang="es-CO" sz="1800" kern="1200" dirty="0">
              <a:solidFill>
                <a:schemeClr val="bg1"/>
              </a:solidFill>
            </a:rPr>
            <a:t>Enlace con el Grupo de Víctimas en el exterior Dirección General </a:t>
          </a:r>
        </a:p>
      </dsp:txBody>
      <dsp:txXfrm>
        <a:off x="27308" y="25721"/>
        <a:ext cx="3333901" cy="826746"/>
      </dsp:txXfrm>
    </dsp:sp>
    <dsp:sp modelId="{189B6079-00EA-451C-9CAC-28178EA2C27C}">
      <dsp:nvSpPr>
        <dsp:cNvPr id="0" name=""/>
        <dsp:cNvSpPr/>
      </dsp:nvSpPr>
      <dsp:spPr>
        <a:xfrm>
          <a:off x="3725465" y="19311"/>
          <a:ext cx="717692" cy="839565"/>
        </a:xfrm>
        <a:prstGeom prst="rightArrow">
          <a:avLst>
            <a:gd name="adj1" fmla="val 60000"/>
            <a:gd name="adj2" fmla="val 50000"/>
          </a:avLst>
        </a:prstGeom>
        <a:gradFill rotWithShape="0">
          <a:gsLst>
            <a:gs pos="0">
              <a:schemeClr val="accent2">
                <a:tint val="60000"/>
                <a:hueOff val="0"/>
                <a:satOff val="0"/>
                <a:lumOff val="0"/>
                <a:alphaOff val="0"/>
                <a:satMod val="103000"/>
                <a:lumMod val="102000"/>
                <a:tint val="94000"/>
              </a:schemeClr>
            </a:gs>
            <a:gs pos="50000">
              <a:schemeClr val="accent2">
                <a:tint val="60000"/>
                <a:hueOff val="0"/>
                <a:satOff val="0"/>
                <a:lumOff val="0"/>
                <a:alphaOff val="0"/>
                <a:satMod val="110000"/>
                <a:lumMod val="100000"/>
                <a:shade val="100000"/>
              </a:schemeClr>
            </a:gs>
            <a:gs pos="100000">
              <a:schemeClr val="accent2">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s-CO" sz="1600" kern="1200"/>
        </a:p>
      </dsp:txBody>
      <dsp:txXfrm>
        <a:off x="3725465" y="187224"/>
        <a:ext cx="502384" cy="503739"/>
      </dsp:txXfrm>
    </dsp:sp>
    <dsp:sp modelId="{110EF40E-0F94-4087-B493-20E6CF1CF85E}">
      <dsp:nvSpPr>
        <dsp:cNvPr id="0" name=""/>
        <dsp:cNvSpPr/>
      </dsp:nvSpPr>
      <dsp:spPr>
        <a:xfrm>
          <a:off x="4741068" y="0"/>
          <a:ext cx="3385343" cy="878188"/>
        </a:xfrm>
        <a:prstGeom prst="roundRect">
          <a:avLst>
            <a:gd name="adj" fmla="val 10000"/>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just" defTabSz="711200">
            <a:lnSpc>
              <a:spcPct val="90000"/>
            </a:lnSpc>
            <a:spcBef>
              <a:spcPct val="0"/>
            </a:spcBef>
            <a:spcAft>
              <a:spcPct val="35000"/>
            </a:spcAft>
            <a:buNone/>
          </a:pPr>
          <a:r>
            <a:rPr lang="es-ES" sz="1600" b="1" kern="1200" dirty="0">
              <a:solidFill>
                <a:schemeClr val="bg1"/>
              </a:solidFill>
            </a:rPr>
            <a:t>Apoyo de Jornadas con victimas en el exterior, Validacion y respuesta de casos </a:t>
          </a:r>
          <a:endParaRPr lang="es-CO" sz="1600" b="1" kern="1200" dirty="0">
            <a:solidFill>
              <a:schemeClr val="bg1"/>
            </a:solidFill>
          </a:endParaRPr>
        </a:p>
      </dsp:txBody>
      <dsp:txXfrm>
        <a:off x="4766789" y="25721"/>
        <a:ext cx="3333901" cy="82674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9B96F-8D10-4959-98F3-EBC5BDFCDD81}">
      <dsp:nvSpPr>
        <dsp:cNvPr id="0" name=""/>
        <dsp:cNvSpPr/>
      </dsp:nvSpPr>
      <dsp:spPr>
        <a:xfrm>
          <a:off x="5554" y="0"/>
          <a:ext cx="3382037" cy="878187"/>
        </a:xfrm>
        <a:prstGeom prst="roundRect">
          <a:avLst>
            <a:gd name="adj" fmla="val 10000"/>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just" defTabSz="800100">
            <a:lnSpc>
              <a:spcPct val="90000"/>
            </a:lnSpc>
            <a:spcBef>
              <a:spcPct val="0"/>
            </a:spcBef>
            <a:spcAft>
              <a:spcPct val="35000"/>
            </a:spcAft>
            <a:buNone/>
          </a:pPr>
          <a:r>
            <a:rPr lang="es-ES" sz="1800" kern="1200" dirty="0">
              <a:solidFill>
                <a:schemeClr val="bg1"/>
              </a:solidFill>
              <a:latin typeface="Aptos" panose="02110004020202020204"/>
              <a:ea typeface="+mn-ea"/>
              <a:cs typeface="+mn-cs"/>
            </a:rPr>
            <a:t>Apoyo con el operador BPM en lo relacionado con el pago y respuesta de fondo de victimas en el exterior.</a:t>
          </a:r>
          <a:endParaRPr lang="es-CO" sz="1800" kern="1200" dirty="0">
            <a:solidFill>
              <a:schemeClr val="bg1"/>
            </a:solidFill>
            <a:latin typeface="Aptos" panose="02110004020202020204"/>
            <a:ea typeface="+mn-ea"/>
            <a:cs typeface="+mn-cs"/>
          </a:endParaRPr>
        </a:p>
      </dsp:txBody>
      <dsp:txXfrm>
        <a:off x="31275" y="25721"/>
        <a:ext cx="3330595" cy="826745"/>
      </dsp:txXfrm>
    </dsp:sp>
    <dsp:sp modelId="{189B6079-00EA-451C-9CAC-28178EA2C27C}">
      <dsp:nvSpPr>
        <dsp:cNvPr id="0" name=""/>
        <dsp:cNvSpPr/>
      </dsp:nvSpPr>
      <dsp:spPr>
        <a:xfrm>
          <a:off x="3726191" y="19720"/>
          <a:ext cx="717830" cy="838745"/>
        </a:xfrm>
        <a:prstGeom prst="rightArrow">
          <a:avLst>
            <a:gd name="adj1" fmla="val 60000"/>
            <a:gd name="adj2" fmla="val 50000"/>
          </a:avLst>
        </a:prstGeom>
        <a:gradFill rotWithShape="0">
          <a:gsLst>
            <a:gs pos="0">
              <a:schemeClr val="accent2">
                <a:tint val="60000"/>
                <a:hueOff val="0"/>
                <a:satOff val="0"/>
                <a:lumOff val="0"/>
                <a:alphaOff val="0"/>
                <a:satMod val="103000"/>
                <a:lumMod val="102000"/>
                <a:tint val="94000"/>
              </a:schemeClr>
            </a:gs>
            <a:gs pos="50000">
              <a:schemeClr val="accent2">
                <a:tint val="60000"/>
                <a:hueOff val="0"/>
                <a:satOff val="0"/>
                <a:lumOff val="0"/>
                <a:alphaOff val="0"/>
                <a:satMod val="110000"/>
                <a:lumMod val="100000"/>
                <a:shade val="100000"/>
              </a:schemeClr>
            </a:gs>
            <a:gs pos="100000">
              <a:schemeClr val="accent2">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s-CO" sz="1600" kern="1200"/>
        </a:p>
      </dsp:txBody>
      <dsp:txXfrm>
        <a:off x="3726191" y="187469"/>
        <a:ext cx="502481" cy="503247"/>
      </dsp:txXfrm>
    </dsp:sp>
    <dsp:sp modelId="{110EF40E-0F94-4087-B493-20E6CF1CF85E}">
      <dsp:nvSpPr>
        <dsp:cNvPr id="0" name=""/>
        <dsp:cNvSpPr/>
      </dsp:nvSpPr>
      <dsp:spPr>
        <a:xfrm>
          <a:off x="4741990" y="0"/>
          <a:ext cx="3382037" cy="878187"/>
        </a:xfrm>
        <a:prstGeom prst="roundRect">
          <a:avLst>
            <a:gd name="adj" fmla="val 10000"/>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a:lnSpc>
              <a:spcPct val="90000"/>
            </a:lnSpc>
            <a:spcBef>
              <a:spcPct val="0"/>
            </a:spcBef>
            <a:spcAft>
              <a:spcPct val="35000"/>
            </a:spcAft>
            <a:buNone/>
          </a:pPr>
          <a:r>
            <a:rPr lang="es-ES" sz="1400" b="1" kern="1200" dirty="0">
              <a:solidFill>
                <a:schemeClr val="bg1"/>
              </a:solidFill>
            </a:rPr>
            <a:t>Revisión y lineamientos técnico operativos al personal BPM, para garantizar la respuesta oportuna a las victimas</a:t>
          </a:r>
          <a:endParaRPr lang="es-CO" sz="1600" b="1" kern="1200" dirty="0">
            <a:solidFill>
              <a:schemeClr val="bg1"/>
            </a:solidFill>
          </a:endParaRPr>
        </a:p>
      </dsp:txBody>
      <dsp:txXfrm>
        <a:off x="4767711" y="25721"/>
        <a:ext cx="3330595" cy="826745"/>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9B96F-8D10-4959-98F3-EBC5BDFCDD81}">
      <dsp:nvSpPr>
        <dsp:cNvPr id="0" name=""/>
        <dsp:cNvSpPr/>
      </dsp:nvSpPr>
      <dsp:spPr>
        <a:xfrm>
          <a:off x="269837" y="0"/>
          <a:ext cx="3522456" cy="878187"/>
        </a:xfrm>
        <a:prstGeom prst="roundRect">
          <a:avLst>
            <a:gd name="adj" fmla="val 10000"/>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a:lnSpc>
              <a:spcPct val="90000"/>
            </a:lnSpc>
            <a:spcBef>
              <a:spcPct val="0"/>
            </a:spcBef>
            <a:spcAft>
              <a:spcPct val="35000"/>
            </a:spcAft>
            <a:buNone/>
          </a:pPr>
          <a:r>
            <a:rPr lang="es-CO" sz="1400" kern="1200" dirty="0">
              <a:solidFill>
                <a:schemeClr val="bg1"/>
              </a:solidFill>
            </a:rPr>
            <a:t>Validacion de casos remitidos por los consulados o otras áreas de la entidad. </a:t>
          </a:r>
        </a:p>
      </dsp:txBody>
      <dsp:txXfrm>
        <a:off x="295558" y="25721"/>
        <a:ext cx="3471014" cy="826745"/>
      </dsp:txXfrm>
    </dsp:sp>
    <dsp:sp modelId="{189B6079-00EA-451C-9CAC-28178EA2C27C}">
      <dsp:nvSpPr>
        <dsp:cNvPr id="0" name=""/>
        <dsp:cNvSpPr/>
      </dsp:nvSpPr>
      <dsp:spPr>
        <a:xfrm>
          <a:off x="4077905" y="2308"/>
          <a:ext cx="605496" cy="873569"/>
        </a:xfrm>
        <a:prstGeom prst="rightArrow">
          <a:avLst>
            <a:gd name="adj1" fmla="val 60000"/>
            <a:gd name="adj2" fmla="val 50000"/>
          </a:avLst>
        </a:prstGeom>
        <a:gradFill rotWithShape="0">
          <a:gsLst>
            <a:gs pos="0">
              <a:schemeClr val="accent2">
                <a:tint val="60000"/>
                <a:hueOff val="0"/>
                <a:satOff val="0"/>
                <a:lumOff val="0"/>
                <a:alphaOff val="0"/>
                <a:satMod val="103000"/>
                <a:lumMod val="102000"/>
                <a:tint val="94000"/>
              </a:schemeClr>
            </a:gs>
            <a:gs pos="50000">
              <a:schemeClr val="accent2">
                <a:tint val="60000"/>
                <a:hueOff val="0"/>
                <a:satOff val="0"/>
                <a:lumOff val="0"/>
                <a:alphaOff val="0"/>
                <a:satMod val="110000"/>
                <a:lumMod val="100000"/>
                <a:shade val="100000"/>
              </a:schemeClr>
            </a:gs>
            <a:gs pos="100000">
              <a:schemeClr val="accent2">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s-CO" sz="1600" kern="1200"/>
        </a:p>
      </dsp:txBody>
      <dsp:txXfrm>
        <a:off x="4077905" y="177022"/>
        <a:ext cx="423847" cy="524141"/>
      </dsp:txXfrm>
    </dsp:sp>
    <dsp:sp modelId="{110EF40E-0F94-4087-B493-20E6CF1CF85E}">
      <dsp:nvSpPr>
        <dsp:cNvPr id="0" name=""/>
        <dsp:cNvSpPr/>
      </dsp:nvSpPr>
      <dsp:spPr>
        <a:xfrm>
          <a:off x="4934739" y="0"/>
          <a:ext cx="3522456" cy="878187"/>
        </a:xfrm>
        <a:prstGeom prst="roundRect">
          <a:avLst>
            <a:gd name="adj" fmla="val 10000"/>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just" defTabSz="533400">
            <a:lnSpc>
              <a:spcPct val="90000"/>
            </a:lnSpc>
            <a:spcBef>
              <a:spcPct val="0"/>
            </a:spcBef>
            <a:spcAft>
              <a:spcPct val="35000"/>
            </a:spcAft>
            <a:buNone/>
          </a:pPr>
          <a:r>
            <a:rPr lang="es-CO" sz="1200" b="1" kern="1200" dirty="0">
              <a:solidFill>
                <a:schemeClr val="bg1"/>
              </a:solidFill>
            </a:rPr>
            <a:t>Respuesta oportuna de las solicitudes lo que ha permitido que en las jornadas de Venezuela, Chile y Ecuador, se puedan indemnizar aquellas victimas priorizadas</a:t>
          </a:r>
          <a:r>
            <a:rPr lang="es-CO" sz="1600" kern="1200" dirty="0">
              <a:solidFill>
                <a:schemeClr val="bg1"/>
              </a:solidFill>
            </a:rPr>
            <a:t>.,</a:t>
          </a:r>
        </a:p>
      </dsp:txBody>
      <dsp:txXfrm>
        <a:off x="4960460" y="25721"/>
        <a:ext cx="3471014" cy="826745"/>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9B96F-8D10-4959-98F3-EBC5BDFCDD81}">
      <dsp:nvSpPr>
        <dsp:cNvPr id="0" name=""/>
        <dsp:cNvSpPr/>
      </dsp:nvSpPr>
      <dsp:spPr>
        <a:xfrm>
          <a:off x="1587" y="0"/>
          <a:ext cx="3385343" cy="878187"/>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endParaRPr lang="es-CO" sz="1600" kern="1200" dirty="0"/>
        </a:p>
      </dsp:txBody>
      <dsp:txXfrm>
        <a:off x="27308" y="25721"/>
        <a:ext cx="3333901" cy="826745"/>
      </dsp:txXfrm>
    </dsp:sp>
    <dsp:sp modelId="{189B6079-00EA-451C-9CAC-28178EA2C27C}">
      <dsp:nvSpPr>
        <dsp:cNvPr id="0" name=""/>
        <dsp:cNvSpPr/>
      </dsp:nvSpPr>
      <dsp:spPr>
        <a:xfrm>
          <a:off x="3725465" y="19310"/>
          <a:ext cx="717692" cy="839565"/>
        </a:xfrm>
        <a:prstGeom prst="rightArrow">
          <a:avLst>
            <a:gd name="adj1" fmla="val 60000"/>
            <a:gd name="adj2" fmla="val 50000"/>
          </a:avLst>
        </a:prstGeom>
        <a:gradFill rotWithShape="0">
          <a:gsLst>
            <a:gs pos="0">
              <a:schemeClr val="accent2">
                <a:tint val="60000"/>
                <a:hueOff val="0"/>
                <a:satOff val="0"/>
                <a:lumOff val="0"/>
                <a:alphaOff val="0"/>
                <a:satMod val="103000"/>
                <a:lumMod val="102000"/>
                <a:tint val="94000"/>
              </a:schemeClr>
            </a:gs>
            <a:gs pos="50000">
              <a:schemeClr val="accent2">
                <a:tint val="60000"/>
                <a:hueOff val="0"/>
                <a:satOff val="0"/>
                <a:lumOff val="0"/>
                <a:alphaOff val="0"/>
                <a:satMod val="110000"/>
                <a:lumMod val="100000"/>
                <a:shade val="100000"/>
              </a:schemeClr>
            </a:gs>
            <a:gs pos="100000">
              <a:schemeClr val="accent2">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s-CO" sz="1600" kern="1200"/>
        </a:p>
      </dsp:txBody>
      <dsp:txXfrm>
        <a:off x="3725465" y="187223"/>
        <a:ext cx="502384" cy="503739"/>
      </dsp:txXfrm>
    </dsp:sp>
    <dsp:sp modelId="{110EF40E-0F94-4087-B493-20E6CF1CF85E}">
      <dsp:nvSpPr>
        <dsp:cNvPr id="0" name=""/>
        <dsp:cNvSpPr/>
      </dsp:nvSpPr>
      <dsp:spPr>
        <a:xfrm>
          <a:off x="4741068" y="0"/>
          <a:ext cx="3385343" cy="878187"/>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endParaRPr lang="es-CO" sz="1600" kern="1200" dirty="0"/>
        </a:p>
      </dsp:txBody>
      <dsp:txXfrm>
        <a:off x="4766789" y="25721"/>
        <a:ext cx="3333901" cy="826745"/>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9B96F-8D10-4959-98F3-EBC5BDFCDD81}">
      <dsp:nvSpPr>
        <dsp:cNvPr id="0" name=""/>
        <dsp:cNvSpPr/>
      </dsp:nvSpPr>
      <dsp:spPr>
        <a:xfrm>
          <a:off x="13795" y="295885"/>
          <a:ext cx="2025877" cy="2669800"/>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 sz="2400" kern="1200" dirty="0"/>
            <a:t>Orientación en educación financiera, autoconocimiento y proyecto de vida</a:t>
          </a:r>
          <a:endParaRPr lang="es-CO" sz="2400" kern="1200" dirty="0"/>
        </a:p>
      </dsp:txBody>
      <dsp:txXfrm>
        <a:off x="73131" y="355221"/>
        <a:ext cx="1907205" cy="2551128"/>
      </dsp:txXfrm>
    </dsp:sp>
    <dsp:sp modelId="{189B6079-00EA-451C-9CAC-28178EA2C27C}">
      <dsp:nvSpPr>
        <dsp:cNvPr id="0" name=""/>
        <dsp:cNvSpPr/>
      </dsp:nvSpPr>
      <dsp:spPr>
        <a:xfrm>
          <a:off x="2213380" y="1415389"/>
          <a:ext cx="368259" cy="430793"/>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s-CO" sz="2400" kern="1200"/>
        </a:p>
      </dsp:txBody>
      <dsp:txXfrm>
        <a:off x="2213380" y="1501548"/>
        <a:ext cx="257781" cy="258475"/>
      </dsp:txXfrm>
    </dsp:sp>
    <dsp:sp modelId="{110EF40E-0F94-4087-B493-20E6CF1CF85E}">
      <dsp:nvSpPr>
        <dsp:cNvPr id="0" name=""/>
        <dsp:cNvSpPr/>
      </dsp:nvSpPr>
      <dsp:spPr>
        <a:xfrm>
          <a:off x="2734502" y="295885"/>
          <a:ext cx="2890766" cy="2669800"/>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 sz="2400" kern="1200" dirty="0"/>
            <a:t>Identificación de la línea de inversión de interés.</a:t>
          </a:r>
        </a:p>
        <a:p>
          <a:pPr marL="0" lvl="0" indent="0" algn="ctr" defTabSz="1066800">
            <a:lnSpc>
              <a:spcPct val="90000"/>
            </a:lnSpc>
            <a:spcBef>
              <a:spcPct val="0"/>
            </a:spcBef>
            <a:spcAft>
              <a:spcPct val="35000"/>
            </a:spcAft>
            <a:buNone/>
          </a:pPr>
          <a:r>
            <a:rPr lang="es-CO" sz="1000" kern="1200" dirty="0">
              <a:solidFill>
                <a:prstClr val="black">
                  <a:hueOff val="0"/>
                  <a:satOff val="0"/>
                  <a:lumOff val="0"/>
                  <a:alphaOff val="0"/>
                </a:prstClr>
              </a:solidFill>
              <a:latin typeface="Calibri" panose="020F0502020204030204" pitchFamily="34" charset="0"/>
              <a:ea typeface="Times New Roman" panose="02020603050405020304" pitchFamily="18" charset="0"/>
              <a:cs typeface="Times New Roman" panose="02020603050405020304" pitchFamily="18" charset="0"/>
            </a:rPr>
            <a:t>Formación técnica o profesional </a:t>
          </a:r>
          <a:r>
            <a:rPr lang="es-CO" sz="1000" kern="1200" dirty="0">
              <a:latin typeface="Calibri" panose="020F0502020204030204" pitchFamily="34" charset="0"/>
              <a:ea typeface="Times New Roman" panose="02020603050405020304" pitchFamily="18" charset="0"/>
              <a:cs typeface="Times New Roman" panose="02020603050405020304" pitchFamily="18" charset="0"/>
            </a:rPr>
            <a:t>para las víctimas o los hijos de estas.</a:t>
          </a:r>
        </a:p>
        <a:p>
          <a:pPr marL="0" lvl="0" indent="0" algn="ctr" defTabSz="1066800">
            <a:lnSpc>
              <a:spcPct val="90000"/>
            </a:lnSpc>
            <a:spcBef>
              <a:spcPct val="0"/>
            </a:spcBef>
            <a:spcAft>
              <a:spcPct val="35000"/>
            </a:spcAft>
            <a:buFont typeface="Wingdings" panose="05000000000000000000" pitchFamily="2" charset="2"/>
            <a:buNone/>
          </a:pPr>
          <a:r>
            <a:rPr lang="es-CO" sz="1000" kern="1200" dirty="0">
              <a:latin typeface="Calibri" panose="020F0502020204030204" pitchFamily="34" charset="0"/>
              <a:ea typeface="Times New Roman" panose="02020603050405020304" pitchFamily="18" charset="0"/>
              <a:cs typeface="Times New Roman" panose="02020603050405020304" pitchFamily="18" charset="0"/>
            </a:rPr>
            <a:t>Creación o fortalecimiento de empresas productivas o activos productivos.</a:t>
          </a:r>
        </a:p>
        <a:p>
          <a:pPr marL="0" lvl="0" indent="0" algn="ctr" defTabSz="1066800">
            <a:lnSpc>
              <a:spcPct val="90000"/>
            </a:lnSpc>
            <a:spcBef>
              <a:spcPct val="0"/>
            </a:spcBef>
            <a:spcAft>
              <a:spcPct val="35000"/>
            </a:spcAft>
            <a:buFont typeface="Wingdings" panose="05000000000000000000" pitchFamily="2" charset="2"/>
            <a:buNone/>
          </a:pPr>
          <a:r>
            <a:rPr lang="es-CO" sz="1000" kern="1200" dirty="0">
              <a:latin typeface="Calibri" panose="020F0502020204030204" pitchFamily="34" charset="0"/>
              <a:ea typeface="Times New Roman" panose="02020603050405020304" pitchFamily="18" charset="0"/>
              <a:cs typeface="Times New Roman" panose="02020603050405020304" pitchFamily="18" charset="0"/>
            </a:rPr>
            <a:t>Adquisición o mejoramiento de vivienda nueva o usada.</a:t>
          </a:r>
        </a:p>
        <a:p>
          <a:pPr marL="0" lvl="0" indent="0" algn="ctr" defTabSz="1066800">
            <a:lnSpc>
              <a:spcPct val="90000"/>
            </a:lnSpc>
            <a:spcBef>
              <a:spcPct val="0"/>
            </a:spcBef>
            <a:spcAft>
              <a:spcPct val="35000"/>
            </a:spcAft>
            <a:buFont typeface="Wingdings" panose="05000000000000000000" pitchFamily="2" charset="2"/>
            <a:buNone/>
          </a:pPr>
          <a:r>
            <a:rPr lang="es-CO" sz="1000" kern="1200" dirty="0">
              <a:latin typeface="Calibri" panose="020F0502020204030204" pitchFamily="34" charset="0"/>
              <a:ea typeface="Times New Roman" panose="02020603050405020304" pitchFamily="18" charset="0"/>
              <a:cs typeface="Times New Roman" panose="02020603050405020304" pitchFamily="18" charset="0"/>
            </a:rPr>
            <a:t>Adquisición de inmuebles rurales.</a:t>
          </a:r>
          <a:endParaRPr lang="es-CO" sz="1000" kern="1200" dirty="0"/>
        </a:p>
      </dsp:txBody>
      <dsp:txXfrm>
        <a:off x="2812698" y="374081"/>
        <a:ext cx="2734374" cy="2513408"/>
      </dsp:txXfrm>
    </dsp:sp>
    <dsp:sp modelId="{80CDBAC1-F004-4668-B9DA-B4FEFF2D7987}">
      <dsp:nvSpPr>
        <dsp:cNvPr id="0" name=""/>
        <dsp:cNvSpPr/>
      </dsp:nvSpPr>
      <dsp:spPr>
        <a:xfrm>
          <a:off x="5798976" y="1415389"/>
          <a:ext cx="368259" cy="430793"/>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s-CO" sz="2400" kern="1200"/>
        </a:p>
      </dsp:txBody>
      <dsp:txXfrm>
        <a:off x="5798976" y="1501548"/>
        <a:ext cx="257781" cy="258475"/>
      </dsp:txXfrm>
    </dsp:sp>
    <dsp:sp modelId="{107352ED-4C97-41F3-B370-D0963809511A}">
      <dsp:nvSpPr>
        <dsp:cNvPr id="0" name=""/>
        <dsp:cNvSpPr/>
      </dsp:nvSpPr>
      <dsp:spPr>
        <a:xfrm>
          <a:off x="6320097" y="295885"/>
          <a:ext cx="2083044" cy="2669800"/>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 sz="2400" kern="1200" dirty="0"/>
            <a:t>Acercamiento a la oferta</a:t>
          </a:r>
          <a:endParaRPr lang="es-CO" sz="2400" kern="1200" dirty="0"/>
        </a:p>
      </dsp:txBody>
      <dsp:txXfrm>
        <a:off x="6381107" y="356895"/>
        <a:ext cx="1961024" cy="2547780"/>
      </dsp:txXfrm>
    </dsp:sp>
    <dsp:sp modelId="{A1DCEDBF-3263-4A5D-8656-1E32F86C9D0B}">
      <dsp:nvSpPr>
        <dsp:cNvPr id="0" name=""/>
        <dsp:cNvSpPr/>
      </dsp:nvSpPr>
      <dsp:spPr>
        <a:xfrm>
          <a:off x="8576850" y="1415389"/>
          <a:ext cx="368259" cy="430793"/>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s-CO" sz="2400" kern="1200"/>
        </a:p>
      </dsp:txBody>
      <dsp:txXfrm>
        <a:off x="8576850" y="1501548"/>
        <a:ext cx="257781" cy="258475"/>
      </dsp:txXfrm>
    </dsp:sp>
    <dsp:sp modelId="{1F7BF4A9-11A3-4283-B657-BD50BD4EFEB4}">
      <dsp:nvSpPr>
        <dsp:cNvPr id="0" name=""/>
        <dsp:cNvSpPr/>
      </dsp:nvSpPr>
      <dsp:spPr>
        <a:xfrm>
          <a:off x="9097971" y="295885"/>
          <a:ext cx="2506508" cy="2669800"/>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 sz="2400" kern="1200" dirty="0"/>
            <a:t>Seguimiento y acompañamiento voluntario</a:t>
          </a:r>
          <a:endParaRPr lang="es-CO" sz="2400" kern="1200" dirty="0"/>
        </a:p>
      </dsp:txBody>
      <dsp:txXfrm>
        <a:off x="9171384" y="369298"/>
        <a:ext cx="2359682" cy="252297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9B96F-8D10-4959-98F3-EBC5BDFCDD81}">
      <dsp:nvSpPr>
        <dsp:cNvPr id="0" name=""/>
        <dsp:cNvSpPr/>
      </dsp:nvSpPr>
      <dsp:spPr>
        <a:xfrm>
          <a:off x="1587" y="0"/>
          <a:ext cx="3385343" cy="878188"/>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kern="1200" dirty="0"/>
            <a:t>Jornada Multiplicando Sueños (jóvenes con encargo fiduciario)</a:t>
          </a:r>
          <a:endParaRPr lang="es-CO" sz="1600" kern="1200" dirty="0"/>
        </a:p>
      </dsp:txBody>
      <dsp:txXfrm>
        <a:off x="27308" y="25721"/>
        <a:ext cx="3333901" cy="826746"/>
      </dsp:txXfrm>
    </dsp:sp>
    <dsp:sp modelId="{189B6079-00EA-451C-9CAC-28178EA2C27C}">
      <dsp:nvSpPr>
        <dsp:cNvPr id="0" name=""/>
        <dsp:cNvSpPr/>
      </dsp:nvSpPr>
      <dsp:spPr>
        <a:xfrm>
          <a:off x="3725465" y="19311"/>
          <a:ext cx="717692" cy="839565"/>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s-CO" sz="1600" kern="1200"/>
        </a:p>
      </dsp:txBody>
      <dsp:txXfrm>
        <a:off x="3725465" y="187224"/>
        <a:ext cx="502384" cy="503739"/>
      </dsp:txXfrm>
    </dsp:sp>
    <dsp:sp modelId="{110EF40E-0F94-4087-B493-20E6CF1CF85E}">
      <dsp:nvSpPr>
        <dsp:cNvPr id="0" name=""/>
        <dsp:cNvSpPr/>
      </dsp:nvSpPr>
      <dsp:spPr>
        <a:xfrm>
          <a:off x="4741068" y="0"/>
          <a:ext cx="3385343" cy="878188"/>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kern="1200" dirty="0"/>
            <a:t>Orientación en la línea de inversión de interés (educación, emprendimientos, vivienda)</a:t>
          </a:r>
          <a:endParaRPr lang="es-CO" sz="1600" kern="1200" dirty="0"/>
        </a:p>
      </dsp:txBody>
      <dsp:txXfrm>
        <a:off x="4766789" y="25721"/>
        <a:ext cx="3333901" cy="82674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9B96F-8D10-4959-98F3-EBC5BDFCDD81}">
      <dsp:nvSpPr>
        <dsp:cNvPr id="0" name=""/>
        <dsp:cNvSpPr/>
      </dsp:nvSpPr>
      <dsp:spPr>
        <a:xfrm>
          <a:off x="1587" y="0"/>
          <a:ext cx="3385343" cy="878187"/>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kern="1200" dirty="0"/>
            <a:t>Decisiones que cuentan (jornadas de notificación)</a:t>
          </a:r>
          <a:endParaRPr lang="es-CO" sz="1600" kern="1200" dirty="0"/>
        </a:p>
      </dsp:txBody>
      <dsp:txXfrm>
        <a:off x="27308" y="25721"/>
        <a:ext cx="3333901" cy="826745"/>
      </dsp:txXfrm>
    </dsp:sp>
    <dsp:sp modelId="{189B6079-00EA-451C-9CAC-28178EA2C27C}">
      <dsp:nvSpPr>
        <dsp:cNvPr id="0" name=""/>
        <dsp:cNvSpPr/>
      </dsp:nvSpPr>
      <dsp:spPr>
        <a:xfrm>
          <a:off x="3725861" y="19310"/>
          <a:ext cx="718532" cy="839565"/>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s-CO" sz="1600" kern="1200"/>
        </a:p>
      </dsp:txBody>
      <dsp:txXfrm>
        <a:off x="3725861" y="187223"/>
        <a:ext cx="502972" cy="503739"/>
      </dsp:txXfrm>
    </dsp:sp>
    <dsp:sp modelId="{110EF40E-0F94-4087-B493-20E6CF1CF85E}">
      <dsp:nvSpPr>
        <dsp:cNvPr id="0" name=""/>
        <dsp:cNvSpPr/>
      </dsp:nvSpPr>
      <dsp:spPr>
        <a:xfrm>
          <a:off x="4742653" y="0"/>
          <a:ext cx="3385343" cy="878187"/>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kern="1200" dirty="0"/>
            <a:t>Orientación en la línea de inversión de interés (educación, emprendimientos, vivienda)</a:t>
          </a:r>
          <a:endParaRPr lang="es-CO" sz="1600" kern="1200" dirty="0"/>
        </a:p>
      </dsp:txBody>
      <dsp:txXfrm>
        <a:off x="4768374" y="25721"/>
        <a:ext cx="3333901" cy="82674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9B96F-8D10-4959-98F3-EBC5BDFCDD81}">
      <dsp:nvSpPr>
        <dsp:cNvPr id="0" name=""/>
        <dsp:cNvSpPr/>
      </dsp:nvSpPr>
      <dsp:spPr>
        <a:xfrm>
          <a:off x="1587" y="0"/>
          <a:ext cx="3385343" cy="878187"/>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CO" sz="1600" kern="1200" dirty="0"/>
            <a:t>Mi</a:t>
          </a:r>
          <a:r>
            <a:rPr lang="es-CO" sz="1600" kern="1200" baseline="0" dirty="0"/>
            <a:t> Sueño, Mi vocación </a:t>
          </a:r>
          <a:endParaRPr lang="es-CO" sz="1600" kern="1200" dirty="0"/>
        </a:p>
      </dsp:txBody>
      <dsp:txXfrm>
        <a:off x="27308" y="25721"/>
        <a:ext cx="3333901" cy="826745"/>
      </dsp:txXfrm>
    </dsp:sp>
    <dsp:sp modelId="{189B6079-00EA-451C-9CAC-28178EA2C27C}">
      <dsp:nvSpPr>
        <dsp:cNvPr id="0" name=""/>
        <dsp:cNvSpPr/>
      </dsp:nvSpPr>
      <dsp:spPr>
        <a:xfrm>
          <a:off x="3725861" y="19310"/>
          <a:ext cx="718532" cy="839565"/>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s-CO" sz="1600" kern="1200"/>
        </a:p>
      </dsp:txBody>
      <dsp:txXfrm>
        <a:off x="3725861" y="187223"/>
        <a:ext cx="502972" cy="503739"/>
      </dsp:txXfrm>
    </dsp:sp>
    <dsp:sp modelId="{110EF40E-0F94-4087-B493-20E6CF1CF85E}">
      <dsp:nvSpPr>
        <dsp:cNvPr id="0" name=""/>
        <dsp:cNvSpPr/>
      </dsp:nvSpPr>
      <dsp:spPr>
        <a:xfrm>
          <a:off x="4742653" y="0"/>
          <a:ext cx="3385343" cy="878187"/>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kern="1200" dirty="0"/>
            <a:t>Orientación vocacional</a:t>
          </a:r>
          <a:endParaRPr lang="es-CO" sz="1600" kern="1200" dirty="0"/>
        </a:p>
      </dsp:txBody>
      <dsp:txXfrm>
        <a:off x="4768374" y="25721"/>
        <a:ext cx="3333901" cy="82674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9B96F-8D10-4959-98F3-EBC5BDFCDD81}">
      <dsp:nvSpPr>
        <dsp:cNvPr id="0" name=""/>
        <dsp:cNvSpPr/>
      </dsp:nvSpPr>
      <dsp:spPr>
        <a:xfrm>
          <a:off x="1587" y="0"/>
          <a:ext cx="3385343" cy="878187"/>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kern="1200" dirty="0"/>
            <a:t>Aprender a Emprender</a:t>
          </a:r>
          <a:endParaRPr lang="es-CO" sz="1600" kern="1200" dirty="0"/>
        </a:p>
      </dsp:txBody>
      <dsp:txXfrm>
        <a:off x="27308" y="25721"/>
        <a:ext cx="3333901" cy="826745"/>
      </dsp:txXfrm>
    </dsp:sp>
    <dsp:sp modelId="{189B6079-00EA-451C-9CAC-28178EA2C27C}">
      <dsp:nvSpPr>
        <dsp:cNvPr id="0" name=""/>
        <dsp:cNvSpPr/>
      </dsp:nvSpPr>
      <dsp:spPr>
        <a:xfrm>
          <a:off x="3725465" y="19310"/>
          <a:ext cx="717692" cy="839565"/>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s-CO" sz="1600" kern="1200"/>
        </a:p>
      </dsp:txBody>
      <dsp:txXfrm>
        <a:off x="3725465" y="187223"/>
        <a:ext cx="502384" cy="503739"/>
      </dsp:txXfrm>
    </dsp:sp>
    <dsp:sp modelId="{110EF40E-0F94-4087-B493-20E6CF1CF85E}">
      <dsp:nvSpPr>
        <dsp:cNvPr id="0" name=""/>
        <dsp:cNvSpPr/>
      </dsp:nvSpPr>
      <dsp:spPr>
        <a:xfrm>
          <a:off x="4741068" y="0"/>
          <a:ext cx="3385343" cy="878187"/>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kern="1200" dirty="0"/>
            <a:t>Ideación de negocios</a:t>
          </a:r>
          <a:endParaRPr lang="es-CO" sz="1600" kern="1200" dirty="0"/>
        </a:p>
      </dsp:txBody>
      <dsp:txXfrm>
        <a:off x="4766789" y="25721"/>
        <a:ext cx="3333901" cy="82674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9B96F-8D10-4959-98F3-EBC5BDFCDD81}">
      <dsp:nvSpPr>
        <dsp:cNvPr id="0" name=""/>
        <dsp:cNvSpPr/>
      </dsp:nvSpPr>
      <dsp:spPr>
        <a:xfrm>
          <a:off x="145710" y="0"/>
          <a:ext cx="2223023" cy="3261572"/>
        </a:xfrm>
        <a:prstGeom prst="roundRect">
          <a:avLst>
            <a:gd name="adj" fmla="val 10000"/>
          </a:avLst>
        </a:prstGeom>
        <a:solidFill>
          <a:srgbClr val="FFC000"/>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 sz="2400" b="1" kern="1200" dirty="0">
              <a:solidFill>
                <a:schemeClr val="bg1"/>
              </a:solidFill>
              <a:latin typeface="+mj-lt"/>
            </a:rPr>
            <a:t>Apoyo en las Solicitudes realizadas por parte de los profesionales de Territorio</a:t>
          </a:r>
          <a:endParaRPr lang="es-CO" sz="2400" b="1" kern="1200" dirty="0">
            <a:solidFill>
              <a:schemeClr val="bg1"/>
            </a:solidFill>
            <a:latin typeface="+mj-lt"/>
          </a:endParaRPr>
        </a:p>
      </dsp:txBody>
      <dsp:txXfrm>
        <a:off x="210820" y="65110"/>
        <a:ext cx="2092803" cy="3131352"/>
      </dsp:txXfrm>
    </dsp:sp>
    <dsp:sp modelId="{189B6079-00EA-451C-9CAC-28178EA2C27C}">
      <dsp:nvSpPr>
        <dsp:cNvPr id="0" name=""/>
        <dsp:cNvSpPr/>
      </dsp:nvSpPr>
      <dsp:spPr>
        <a:xfrm>
          <a:off x="2452373" y="1487773"/>
          <a:ext cx="177315" cy="286024"/>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s-CO" sz="2400" kern="1200" dirty="0"/>
        </a:p>
      </dsp:txBody>
      <dsp:txXfrm>
        <a:off x="2452373" y="1544978"/>
        <a:ext cx="124121" cy="171614"/>
      </dsp:txXfrm>
    </dsp:sp>
    <dsp:sp modelId="{110EF40E-0F94-4087-B493-20E6CF1CF85E}">
      <dsp:nvSpPr>
        <dsp:cNvPr id="0" name=""/>
        <dsp:cNvSpPr/>
      </dsp:nvSpPr>
      <dsp:spPr>
        <a:xfrm>
          <a:off x="2703290" y="0"/>
          <a:ext cx="2662670" cy="3261572"/>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endParaRPr lang="es-ES" sz="2400" kern="1200" dirty="0"/>
        </a:p>
      </dsp:txBody>
      <dsp:txXfrm>
        <a:off x="2781277" y="77987"/>
        <a:ext cx="2506696" cy="3105598"/>
      </dsp:txXfrm>
    </dsp:sp>
    <dsp:sp modelId="{80CDBAC1-F004-4668-B9DA-B4FEFF2D7987}">
      <dsp:nvSpPr>
        <dsp:cNvPr id="0" name=""/>
        <dsp:cNvSpPr/>
      </dsp:nvSpPr>
      <dsp:spPr>
        <a:xfrm>
          <a:off x="5461732" y="1487773"/>
          <a:ext cx="203034" cy="286024"/>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s-CO" sz="2400" kern="1200" dirty="0"/>
        </a:p>
      </dsp:txBody>
      <dsp:txXfrm>
        <a:off x="5461732" y="1544978"/>
        <a:ext cx="142124" cy="171614"/>
      </dsp:txXfrm>
    </dsp:sp>
    <dsp:sp modelId="{107352ED-4C97-41F3-B370-D0963809511A}">
      <dsp:nvSpPr>
        <dsp:cNvPr id="0" name=""/>
        <dsp:cNvSpPr/>
      </dsp:nvSpPr>
      <dsp:spPr>
        <a:xfrm>
          <a:off x="5749045" y="0"/>
          <a:ext cx="2987158" cy="3261572"/>
        </a:xfrm>
        <a:prstGeom prst="roundRect">
          <a:avLst>
            <a:gd name="adj" fmla="val 10000"/>
          </a:avLst>
        </a:prstGeom>
        <a:solidFill>
          <a:srgbClr val="FFC800"/>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endParaRPr lang="es-CO" sz="2400" kern="1200" dirty="0"/>
        </a:p>
      </dsp:txBody>
      <dsp:txXfrm>
        <a:off x="5836536" y="87491"/>
        <a:ext cx="2812176" cy="3086590"/>
      </dsp:txXfrm>
    </dsp:sp>
    <dsp:sp modelId="{A1DCEDBF-3263-4A5D-8656-1E32F86C9D0B}">
      <dsp:nvSpPr>
        <dsp:cNvPr id="0" name=""/>
        <dsp:cNvSpPr/>
      </dsp:nvSpPr>
      <dsp:spPr>
        <a:xfrm>
          <a:off x="8856477" y="1487773"/>
          <a:ext cx="254979" cy="286024"/>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s-CO" sz="2400" kern="1200" dirty="0"/>
        </a:p>
      </dsp:txBody>
      <dsp:txXfrm>
        <a:off x="8856477" y="1544978"/>
        <a:ext cx="178485" cy="171614"/>
      </dsp:txXfrm>
    </dsp:sp>
    <dsp:sp modelId="{1F7BF4A9-11A3-4283-B657-BD50BD4EFEB4}">
      <dsp:nvSpPr>
        <dsp:cNvPr id="0" name=""/>
        <dsp:cNvSpPr/>
      </dsp:nvSpPr>
      <dsp:spPr>
        <a:xfrm>
          <a:off x="9217297" y="0"/>
          <a:ext cx="2336475" cy="3261572"/>
        </a:xfrm>
        <a:prstGeom prst="roundRect">
          <a:avLst>
            <a:gd name="adj" fmla="val 10000"/>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kern="1200" dirty="0">
              <a:solidFill>
                <a:schemeClr val="bg1"/>
              </a:solidFill>
              <a:latin typeface="+mj-lt"/>
              <a:ea typeface="+mn-ea"/>
              <a:cs typeface="Arial" panose="020B0604020202020204" pitchFamily="34" charset="0"/>
            </a:rPr>
            <a:t>Seguimiento y apoyo en los casos que no se logran entregar en la jornada, revisión de caso que se pueden reprogramar de forma prioritaria</a:t>
          </a:r>
          <a:r>
            <a:rPr lang="es-ES" sz="2000" kern="1200" dirty="0">
              <a:solidFill>
                <a:prstClr val="black">
                  <a:hueOff val="0"/>
                  <a:satOff val="0"/>
                  <a:lumOff val="0"/>
                  <a:alphaOff val="0"/>
                </a:prstClr>
              </a:solidFill>
              <a:latin typeface="+mj-lt"/>
              <a:ea typeface="+mn-ea"/>
              <a:cs typeface="Arial" panose="020B0604020202020204" pitchFamily="34" charset="0"/>
            </a:rPr>
            <a:t>.</a:t>
          </a:r>
          <a:endParaRPr lang="es-CO" sz="2000" kern="1200" dirty="0">
            <a:solidFill>
              <a:prstClr val="black">
                <a:hueOff val="0"/>
                <a:satOff val="0"/>
                <a:lumOff val="0"/>
                <a:alphaOff val="0"/>
              </a:prstClr>
            </a:solidFill>
            <a:latin typeface="+mj-lt"/>
            <a:ea typeface="+mn-ea"/>
            <a:cs typeface="Arial" panose="020B0604020202020204" pitchFamily="34" charset="0"/>
          </a:endParaRPr>
        </a:p>
      </dsp:txBody>
      <dsp:txXfrm>
        <a:off x="9285730" y="68433"/>
        <a:ext cx="2199609" cy="312470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9B96F-8D10-4959-98F3-EBC5BDFCDD81}">
      <dsp:nvSpPr>
        <dsp:cNvPr id="0" name=""/>
        <dsp:cNvSpPr/>
      </dsp:nvSpPr>
      <dsp:spPr>
        <a:xfrm>
          <a:off x="1587" y="0"/>
          <a:ext cx="3385343" cy="878188"/>
        </a:xfrm>
        <a:prstGeom prst="roundRect">
          <a:avLst>
            <a:gd name="adj" fmla="val 10000"/>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just" defTabSz="800100">
            <a:lnSpc>
              <a:spcPct val="90000"/>
            </a:lnSpc>
            <a:spcBef>
              <a:spcPct val="0"/>
            </a:spcBef>
            <a:spcAft>
              <a:spcPct val="35000"/>
            </a:spcAft>
            <a:buNone/>
          </a:pPr>
          <a:r>
            <a:rPr lang="es-ES" sz="1800" b="1" kern="1200" dirty="0">
              <a:solidFill>
                <a:schemeClr val="bg1"/>
              </a:solidFill>
            </a:rPr>
            <a:t>Los Cinco primeros días nivel nacional remite municipalización </a:t>
          </a:r>
          <a:endParaRPr lang="es-CO" sz="1800" b="1" kern="1200" dirty="0">
            <a:solidFill>
              <a:schemeClr val="bg1"/>
            </a:solidFill>
          </a:endParaRPr>
        </a:p>
      </dsp:txBody>
      <dsp:txXfrm>
        <a:off x="27308" y="25721"/>
        <a:ext cx="3333901" cy="826746"/>
      </dsp:txXfrm>
    </dsp:sp>
    <dsp:sp modelId="{189B6079-00EA-451C-9CAC-28178EA2C27C}">
      <dsp:nvSpPr>
        <dsp:cNvPr id="0" name=""/>
        <dsp:cNvSpPr/>
      </dsp:nvSpPr>
      <dsp:spPr>
        <a:xfrm>
          <a:off x="3725465" y="19311"/>
          <a:ext cx="717692" cy="839565"/>
        </a:xfrm>
        <a:prstGeom prst="rightArrow">
          <a:avLst>
            <a:gd name="adj1" fmla="val 60000"/>
            <a:gd name="adj2" fmla="val 50000"/>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s-CO" sz="1600" kern="1200"/>
        </a:p>
      </dsp:txBody>
      <dsp:txXfrm>
        <a:off x="3725465" y="187224"/>
        <a:ext cx="502384" cy="503739"/>
      </dsp:txXfrm>
    </dsp:sp>
    <dsp:sp modelId="{110EF40E-0F94-4087-B493-20E6CF1CF85E}">
      <dsp:nvSpPr>
        <dsp:cNvPr id="0" name=""/>
        <dsp:cNvSpPr/>
      </dsp:nvSpPr>
      <dsp:spPr>
        <a:xfrm>
          <a:off x="4741068" y="0"/>
          <a:ext cx="3385343" cy="878188"/>
        </a:xfrm>
        <a:prstGeom prst="roundRect">
          <a:avLst>
            <a:gd name="adj" fmla="val 10000"/>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just" defTabSz="711200">
            <a:lnSpc>
              <a:spcPct val="90000"/>
            </a:lnSpc>
            <a:spcBef>
              <a:spcPct val="0"/>
            </a:spcBef>
            <a:spcAft>
              <a:spcPct val="35000"/>
            </a:spcAft>
            <a:buNone/>
          </a:pPr>
          <a:r>
            <a:rPr lang="es-ES" sz="1600" b="1" kern="1200" dirty="0">
              <a:solidFill>
                <a:schemeClr val="bg1"/>
              </a:solidFill>
            </a:rPr>
            <a:t>Territorio remite a nivel nacional los cronogramas de entregas de cartas.</a:t>
          </a:r>
          <a:endParaRPr lang="es-CO" sz="1600" b="1" kern="1200" dirty="0">
            <a:solidFill>
              <a:schemeClr val="bg1"/>
            </a:solidFill>
          </a:endParaRPr>
        </a:p>
      </dsp:txBody>
      <dsp:txXfrm>
        <a:off x="4766789" y="25721"/>
        <a:ext cx="3333901" cy="82674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59B96F-8D10-4959-98F3-EBC5BDFCDD81}">
      <dsp:nvSpPr>
        <dsp:cNvPr id="0" name=""/>
        <dsp:cNvSpPr/>
      </dsp:nvSpPr>
      <dsp:spPr>
        <a:xfrm>
          <a:off x="5554" y="0"/>
          <a:ext cx="3382037" cy="878187"/>
        </a:xfrm>
        <a:prstGeom prst="roundRect">
          <a:avLst>
            <a:gd name="adj" fmla="val 10000"/>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just" defTabSz="800100">
            <a:lnSpc>
              <a:spcPct val="90000"/>
            </a:lnSpc>
            <a:spcBef>
              <a:spcPct val="0"/>
            </a:spcBef>
            <a:spcAft>
              <a:spcPct val="35000"/>
            </a:spcAft>
            <a:buNone/>
          </a:pPr>
          <a:r>
            <a:rPr lang="es-ES" sz="1800" b="1" kern="1200" dirty="0">
              <a:solidFill>
                <a:schemeClr val="bg1"/>
              </a:solidFill>
              <a:latin typeface="Aptos" panose="02110004020202020204"/>
              <a:ea typeface="+mn-ea"/>
              <a:cs typeface="+mn-cs"/>
            </a:rPr>
            <a:t>Descargue de las cartas de indemnización del usuario del director territorial.</a:t>
          </a:r>
          <a:endParaRPr lang="es-CO" sz="1800" b="1" kern="1200" dirty="0">
            <a:solidFill>
              <a:schemeClr val="bg1"/>
            </a:solidFill>
            <a:latin typeface="Aptos" panose="02110004020202020204"/>
            <a:ea typeface="+mn-ea"/>
            <a:cs typeface="+mn-cs"/>
          </a:endParaRPr>
        </a:p>
      </dsp:txBody>
      <dsp:txXfrm>
        <a:off x="31275" y="25721"/>
        <a:ext cx="3330595" cy="826745"/>
      </dsp:txXfrm>
    </dsp:sp>
    <dsp:sp modelId="{189B6079-00EA-451C-9CAC-28178EA2C27C}">
      <dsp:nvSpPr>
        <dsp:cNvPr id="0" name=""/>
        <dsp:cNvSpPr/>
      </dsp:nvSpPr>
      <dsp:spPr>
        <a:xfrm>
          <a:off x="3726191" y="19720"/>
          <a:ext cx="717830" cy="838745"/>
        </a:xfrm>
        <a:prstGeom prst="rightArrow">
          <a:avLst>
            <a:gd name="adj1" fmla="val 60000"/>
            <a:gd name="adj2" fmla="val 50000"/>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s-CO" sz="1600" kern="1200"/>
        </a:p>
      </dsp:txBody>
      <dsp:txXfrm>
        <a:off x="3726191" y="187469"/>
        <a:ext cx="502481" cy="503247"/>
      </dsp:txXfrm>
    </dsp:sp>
    <dsp:sp modelId="{110EF40E-0F94-4087-B493-20E6CF1CF85E}">
      <dsp:nvSpPr>
        <dsp:cNvPr id="0" name=""/>
        <dsp:cNvSpPr/>
      </dsp:nvSpPr>
      <dsp:spPr>
        <a:xfrm>
          <a:off x="4741990" y="0"/>
          <a:ext cx="3382037" cy="878187"/>
        </a:xfrm>
        <a:prstGeom prst="roundRect">
          <a:avLst>
            <a:gd name="adj" fmla="val 10000"/>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a:lnSpc>
              <a:spcPct val="90000"/>
            </a:lnSpc>
            <a:spcBef>
              <a:spcPct val="0"/>
            </a:spcBef>
            <a:spcAft>
              <a:spcPct val="35000"/>
            </a:spcAft>
            <a:buNone/>
          </a:pPr>
          <a:r>
            <a:rPr lang="es-ES" sz="1400" b="1" kern="1200" dirty="0">
              <a:solidFill>
                <a:schemeClr val="bg1"/>
              </a:solidFill>
            </a:rPr>
            <a:t>Auditoria de cartas, para determinar cuales son aptas para la entrega, envio de casos para que nivel nacional apoye en la respuesta</a:t>
          </a:r>
          <a:r>
            <a:rPr lang="es-ES" sz="1600" b="1" kern="1200" dirty="0">
              <a:solidFill>
                <a:schemeClr val="bg1"/>
              </a:solidFill>
            </a:rPr>
            <a:t>.</a:t>
          </a:r>
          <a:endParaRPr lang="es-CO" sz="1600" b="1" kern="1200" dirty="0">
            <a:solidFill>
              <a:schemeClr val="bg1"/>
            </a:solidFill>
          </a:endParaRPr>
        </a:p>
      </dsp:txBody>
      <dsp:txXfrm>
        <a:off x="4767711" y="25721"/>
        <a:ext cx="3330595" cy="82674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60F703-DBF6-5948-822D-4281DFB5C1C9}" type="datetimeFigureOut">
              <a:rPr lang="en-CO" smtClean="0"/>
              <a:t>08/26/2025</a:t>
            </a:fld>
            <a:endParaRPr lang="en-C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C323B6-F316-684C-9D43-4E75A25F2753}" type="slidenum">
              <a:rPr lang="en-CO" smtClean="0"/>
              <a:t>‹Nº›</a:t>
            </a:fld>
            <a:endParaRPr lang="en-CO"/>
          </a:p>
        </p:txBody>
      </p:sp>
    </p:spTree>
    <p:extLst>
      <p:ext uri="{BB962C8B-B14F-4D97-AF65-F5344CB8AC3E}">
        <p14:creationId xmlns:p14="http://schemas.microsoft.com/office/powerpoint/2010/main" val="669739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1C1B18A9-1028-471E-A545-C317C7D44DF1}" type="slidenum">
              <a:rPr lang="es-CO" smtClean="0"/>
              <a:t>26</a:t>
            </a:fld>
            <a:endParaRPr lang="es-CO"/>
          </a:p>
        </p:txBody>
      </p:sp>
    </p:spTree>
    <p:extLst>
      <p:ext uri="{BB962C8B-B14F-4D97-AF65-F5344CB8AC3E}">
        <p14:creationId xmlns:p14="http://schemas.microsoft.com/office/powerpoint/2010/main" val="3773577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87C24C10-3A04-48AF-8B76-91E0B97D8BB6}" type="slidenum">
              <a:rPr lang="es-CO" smtClean="0"/>
              <a:t>35</a:t>
            </a:fld>
            <a:endParaRPr lang="es-CO"/>
          </a:p>
        </p:txBody>
      </p:sp>
    </p:spTree>
    <p:extLst>
      <p:ext uri="{BB962C8B-B14F-4D97-AF65-F5344CB8AC3E}">
        <p14:creationId xmlns:p14="http://schemas.microsoft.com/office/powerpoint/2010/main" val="1941384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DFDEDC2-8FCA-49BE-9197-E269232ED692}" type="slidenum">
              <a:rPr kumimoji="0" lang="es-CO"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s-CO"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10400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6BC873-E563-4C6A-5514-0BE091DF7F4B}"/>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B964A2C7-C8FD-B395-1EFD-791577B19953}"/>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1D0F15BE-E1F2-D712-26B8-B74AE7DDF260}"/>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50FF1911-7093-F9E0-C25B-FF6A0485F55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DFDEDC2-8FCA-49BE-9197-E269232ED692}" type="slidenum">
              <a:rPr kumimoji="0" lang="es-CO"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s-CO"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315957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9FE29C41-08F7-4E99-B255-03379161A7E0}" type="slidenum">
              <a:rPr lang="es-CO" smtClean="0"/>
              <a:t>50</a:t>
            </a:fld>
            <a:endParaRPr lang="es-CO"/>
          </a:p>
        </p:txBody>
      </p:sp>
    </p:spTree>
    <p:extLst>
      <p:ext uri="{BB962C8B-B14F-4D97-AF65-F5344CB8AC3E}">
        <p14:creationId xmlns:p14="http://schemas.microsoft.com/office/powerpoint/2010/main" val="7688499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CC82BA0-2E89-954D-57EA-022B04129A9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3C77602-734B-4BE1-DC7E-94D4ECCAB0F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1FB49327-9B72-AE8C-280F-D9DA36BFB77C}"/>
              </a:ext>
            </a:extLst>
          </p:cNvPr>
          <p:cNvSpPr>
            <a:spLocks noGrp="1"/>
          </p:cNvSpPr>
          <p:nvPr>
            <p:ph type="dt" sz="half" idx="10"/>
          </p:nvPr>
        </p:nvSpPr>
        <p:spPr/>
        <p:txBody>
          <a:bodyPr/>
          <a:lstStyle/>
          <a:p>
            <a:fld id="{2508EBB6-8C5E-1949-B1C4-E81617C84437}" type="datetimeFigureOut">
              <a:rPr lang="es-CO" smtClean="0"/>
              <a:t>26/08/2025</a:t>
            </a:fld>
            <a:endParaRPr lang="es-CO"/>
          </a:p>
        </p:txBody>
      </p:sp>
      <p:sp>
        <p:nvSpPr>
          <p:cNvPr id="5" name="Marcador de pie de página 4">
            <a:extLst>
              <a:ext uri="{FF2B5EF4-FFF2-40B4-BE49-F238E27FC236}">
                <a16:creationId xmlns:a16="http://schemas.microsoft.com/office/drawing/2014/main" id="{94AEB4CC-9471-3E2C-30C2-3FFBA01983A8}"/>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5A231710-F06E-A067-654D-0BBCA9D4D128}"/>
              </a:ext>
            </a:extLst>
          </p:cNvPr>
          <p:cNvSpPr>
            <a:spLocks noGrp="1"/>
          </p:cNvSpPr>
          <p:nvPr>
            <p:ph type="sldNum" sz="quarter" idx="12"/>
          </p:nvPr>
        </p:nvSpPr>
        <p:spPr/>
        <p:txBody>
          <a:bodyPr/>
          <a:lstStyle/>
          <a:p>
            <a:fld id="{CEDBC921-2D86-584A-AFEE-22133C1698C3}" type="slidenum">
              <a:rPr lang="es-CO" smtClean="0"/>
              <a:t>‹Nº›</a:t>
            </a:fld>
            <a:endParaRPr lang="es-CO"/>
          </a:p>
        </p:txBody>
      </p:sp>
    </p:spTree>
    <p:extLst>
      <p:ext uri="{BB962C8B-B14F-4D97-AF65-F5344CB8AC3E}">
        <p14:creationId xmlns:p14="http://schemas.microsoft.com/office/powerpoint/2010/main" val="4275541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FF3B17-A686-6B51-9147-E8AF0022DAA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6FA10B7D-D005-64F1-0EAC-E05FD150CD5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6419A090-EB3F-8875-3B85-E60002B4E48B}"/>
              </a:ext>
            </a:extLst>
          </p:cNvPr>
          <p:cNvSpPr>
            <a:spLocks noGrp="1"/>
          </p:cNvSpPr>
          <p:nvPr>
            <p:ph type="dt" sz="half" idx="10"/>
          </p:nvPr>
        </p:nvSpPr>
        <p:spPr/>
        <p:txBody>
          <a:bodyPr/>
          <a:lstStyle/>
          <a:p>
            <a:fld id="{2508EBB6-8C5E-1949-B1C4-E81617C84437}" type="datetimeFigureOut">
              <a:rPr lang="es-CO" smtClean="0"/>
              <a:t>26/08/2025</a:t>
            </a:fld>
            <a:endParaRPr lang="es-CO"/>
          </a:p>
        </p:txBody>
      </p:sp>
      <p:sp>
        <p:nvSpPr>
          <p:cNvPr id="5" name="Marcador de pie de página 4">
            <a:extLst>
              <a:ext uri="{FF2B5EF4-FFF2-40B4-BE49-F238E27FC236}">
                <a16:creationId xmlns:a16="http://schemas.microsoft.com/office/drawing/2014/main" id="{82787BE7-E7BD-5708-29BE-5605754CC850}"/>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05721DAF-3F80-00F7-5499-37911C787FE9}"/>
              </a:ext>
            </a:extLst>
          </p:cNvPr>
          <p:cNvSpPr>
            <a:spLocks noGrp="1"/>
          </p:cNvSpPr>
          <p:nvPr>
            <p:ph type="sldNum" sz="quarter" idx="12"/>
          </p:nvPr>
        </p:nvSpPr>
        <p:spPr/>
        <p:txBody>
          <a:bodyPr/>
          <a:lstStyle/>
          <a:p>
            <a:fld id="{CEDBC921-2D86-584A-AFEE-22133C1698C3}" type="slidenum">
              <a:rPr lang="es-CO" smtClean="0"/>
              <a:t>‹Nº›</a:t>
            </a:fld>
            <a:endParaRPr lang="es-CO"/>
          </a:p>
        </p:txBody>
      </p:sp>
    </p:spTree>
    <p:extLst>
      <p:ext uri="{BB962C8B-B14F-4D97-AF65-F5344CB8AC3E}">
        <p14:creationId xmlns:p14="http://schemas.microsoft.com/office/powerpoint/2010/main" val="4232416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884B4E1C-3B03-1A9B-6769-47AED8ED9AAC}"/>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65FA376-40C9-2B54-4B76-20080C933B9B}"/>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F1C19D16-AEC8-D195-70ED-3C10A820F9BE}"/>
              </a:ext>
            </a:extLst>
          </p:cNvPr>
          <p:cNvSpPr>
            <a:spLocks noGrp="1"/>
          </p:cNvSpPr>
          <p:nvPr>
            <p:ph type="dt" sz="half" idx="10"/>
          </p:nvPr>
        </p:nvSpPr>
        <p:spPr/>
        <p:txBody>
          <a:bodyPr/>
          <a:lstStyle/>
          <a:p>
            <a:fld id="{2508EBB6-8C5E-1949-B1C4-E81617C84437}" type="datetimeFigureOut">
              <a:rPr lang="es-CO" smtClean="0"/>
              <a:t>26/08/2025</a:t>
            </a:fld>
            <a:endParaRPr lang="es-CO"/>
          </a:p>
        </p:txBody>
      </p:sp>
      <p:sp>
        <p:nvSpPr>
          <p:cNvPr id="5" name="Marcador de pie de página 4">
            <a:extLst>
              <a:ext uri="{FF2B5EF4-FFF2-40B4-BE49-F238E27FC236}">
                <a16:creationId xmlns:a16="http://schemas.microsoft.com/office/drawing/2014/main" id="{942CA32B-1290-FC5D-9ACC-E3171506BD1E}"/>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B9BB374-7F6F-DAC7-2712-7FB949D6C38B}"/>
              </a:ext>
            </a:extLst>
          </p:cNvPr>
          <p:cNvSpPr>
            <a:spLocks noGrp="1"/>
          </p:cNvSpPr>
          <p:nvPr>
            <p:ph type="sldNum" sz="quarter" idx="12"/>
          </p:nvPr>
        </p:nvSpPr>
        <p:spPr/>
        <p:txBody>
          <a:bodyPr/>
          <a:lstStyle/>
          <a:p>
            <a:fld id="{CEDBC921-2D86-584A-AFEE-22133C1698C3}" type="slidenum">
              <a:rPr lang="es-CO" smtClean="0"/>
              <a:t>‹Nº›</a:t>
            </a:fld>
            <a:endParaRPr lang="es-CO"/>
          </a:p>
        </p:txBody>
      </p:sp>
    </p:spTree>
    <p:extLst>
      <p:ext uri="{BB962C8B-B14F-4D97-AF65-F5344CB8AC3E}">
        <p14:creationId xmlns:p14="http://schemas.microsoft.com/office/powerpoint/2010/main" val="2968263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iapositiva de título">
    <p:spTree>
      <p:nvGrpSpPr>
        <p:cNvPr id="1" name=""/>
        <p:cNvGrpSpPr/>
        <p:nvPr/>
      </p:nvGrpSpPr>
      <p:grpSpPr>
        <a:xfrm>
          <a:off x="0" y="0"/>
          <a:ext cx="0" cy="0"/>
          <a:chOff x="0" y="0"/>
          <a:chExt cx="0" cy="0"/>
        </a:xfrm>
      </p:grpSpPr>
      <p:pic>
        <p:nvPicPr>
          <p:cNvPr id="2" name="Imagen 1" descr="Logotipo, nombre de la empresa&#10;&#10;Descripción generada automáticamente">
            <a:extLst>
              <a:ext uri="{FF2B5EF4-FFF2-40B4-BE49-F238E27FC236}">
                <a16:creationId xmlns:a16="http://schemas.microsoft.com/office/drawing/2014/main" id="{A32A19D3-C494-3B3D-B1A3-9303BE7BB1E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49879" y="112644"/>
            <a:ext cx="692241" cy="655706"/>
          </a:xfrm>
          <a:prstGeom prst="rect">
            <a:avLst/>
          </a:prstGeom>
        </p:spPr>
      </p:pic>
    </p:spTree>
    <p:extLst>
      <p:ext uri="{BB962C8B-B14F-4D97-AF65-F5344CB8AC3E}">
        <p14:creationId xmlns:p14="http://schemas.microsoft.com/office/powerpoint/2010/main" val="2704509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A7BF784-466A-150E-3FFA-5791ED686973}"/>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CE5DE11E-AEDB-4DC1-DA4D-602737A309FD}"/>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67CD9244-6481-93F7-28D4-203E28FF58A5}"/>
              </a:ext>
            </a:extLst>
          </p:cNvPr>
          <p:cNvSpPr>
            <a:spLocks noGrp="1"/>
          </p:cNvSpPr>
          <p:nvPr>
            <p:ph type="dt" sz="half" idx="10"/>
          </p:nvPr>
        </p:nvSpPr>
        <p:spPr/>
        <p:txBody>
          <a:bodyPr/>
          <a:lstStyle/>
          <a:p>
            <a:fld id="{2508EBB6-8C5E-1949-B1C4-E81617C84437}" type="datetimeFigureOut">
              <a:rPr lang="es-CO" smtClean="0"/>
              <a:t>26/08/2025</a:t>
            </a:fld>
            <a:endParaRPr lang="es-CO"/>
          </a:p>
        </p:txBody>
      </p:sp>
      <p:sp>
        <p:nvSpPr>
          <p:cNvPr id="5" name="Marcador de pie de página 4">
            <a:extLst>
              <a:ext uri="{FF2B5EF4-FFF2-40B4-BE49-F238E27FC236}">
                <a16:creationId xmlns:a16="http://schemas.microsoft.com/office/drawing/2014/main" id="{2A4869C5-0F47-F20A-8247-BE27EE427F9E}"/>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B6FFFEE0-FB93-2810-B5AD-B9D2DA6E1749}"/>
              </a:ext>
            </a:extLst>
          </p:cNvPr>
          <p:cNvSpPr>
            <a:spLocks noGrp="1"/>
          </p:cNvSpPr>
          <p:nvPr>
            <p:ph type="sldNum" sz="quarter" idx="12"/>
          </p:nvPr>
        </p:nvSpPr>
        <p:spPr/>
        <p:txBody>
          <a:bodyPr/>
          <a:lstStyle/>
          <a:p>
            <a:fld id="{CEDBC921-2D86-584A-AFEE-22133C1698C3}" type="slidenum">
              <a:rPr lang="es-CO" smtClean="0"/>
              <a:t>‹Nº›</a:t>
            </a:fld>
            <a:endParaRPr lang="es-CO"/>
          </a:p>
        </p:txBody>
      </p:sp>
    </p:spTree>
    <p:extLst>
      <p:ext uri="{BB962C8B-B14F-4D97-AF65-F5344CB8AC3E}">
        <p14:creationId xmlns:p14="http://schemas.microsoft.com/office/powerpoint/2010/main" val="39356851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368F8E0-F5BA-A47F-2390-68F227C6E5FC}"/>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70516BCE-7D75-CA37-05C2-ECA9581A44D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6418C8D-DD7D-DEFD-6FDE-E26A8B709190}"/>
              </a:ext>
            </a:extLst>
          </p:cNvPr>
          <p:cNvSpPr>
            <a:spLocks noGrp="1"/>
          </p:cNvSpPr>
          <p:nvPr>
            <p:ph type="dt" sz="half" idx="10"/>
          </p:nvPr>
        </p:nvSpPr>
        <p:spPr/>
        <p:txBody>
          <a:bodyPr/>
          <a:lstStyle/>
          <a:p>
            <a:fld id="{2508EBB6-8C5E-1949-B1C4-E81617C84437}" type="datetimeFigureOut">
              <a:rPr lang="es-CO" smtClean="0"/>
              <a:t>26/08/2025</a:t>
            </a:fld>
            <a:endParaRPr lang="es-CO"/>
          </a:p>
        </p:txBody>
      </p:sp>
      <p:sp>
        <p:nvSpPr>
          <p:cNvPr id="5" name="Marcador de pie de página 4">
            <a:extLst>
              <a:ext uri="{FF2B5EF4-FFF2-40B4-BE49-F238E27FC236}">
                <a16:creationId xmlns:a16="http://schemas.microsoft.com/office/drawing/2014/main" id="{C4ACA799-60F9-6F78-4387-EB93473B4EF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B4D0D31A-81F5-C84F-AAD7-60C995399916}"/>
              </a:ext>
            </a:extLst>
          </p:cNvPr>
          <p:cNvSpPr>
            <a:spLocks noGrp="1"/>
          </p:cNvSpPr>
          <p:nvPr>
            <p:ph type="sldNum" sz="quarter" idx="12"/>
          </p:nvPr>
        </p:nvSpPr>
        <p:spPr/>
        <p:txBody>
          <a:bodyPr/>
          <a:lstStyle/>
          <a:p>
            <a:fld id="{CEDBC921-2D86-584A-AFEE-22133C1698C3}" type="slidenum">
              <a:rPr lang="es-CO" smtClean="0"/>
              <a:t>‹Nº›</a:t>
            </a:fld>
            <a:endParaRPr lang="es-CO"/>
          </a:p>
        </p:txBody>
      </p:sp>
    </p:spTree>
    <p:extLst>
      <p:ext uri="{BB962C8B-B14F-4D97-AF65-F5344CB8AC3E}">
        <p14:creationId xmlns:p14="http://schemas.microsoft.com/office/powerpoint/2010/main" val="2133142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8957CD4-FDEB-301F-92BB-BA627D3B9BE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D90C2125-352E-616D-E5E5-CBCC2765161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091184BF-DB8F-FA28-CCC6-32462831916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F107FEB8-53AD-DEFB-4F0B-C53007F7E199}"/>
              </a:ext>
            </a:extLst>
          </p:cNvPr>
          <p:cNvSpPr>
            <a:spLocks noGrp="1"/>
          </p:cNvSpPr>
          <p:nvPr>
            <p:ph type="dt" sz="half" idx="10"/>
          </p:nvPr>
        </p:nvSpPr>
        <p:spPr/>
        <p:txBody>
          <a:bodyPr/>
          <a:lstStyle/>
          <a:p>
            <a:fld id="{2508EBB6-8C5E-1949-B1C4-E81617C84437}" type="datetimeFigureOut">
              <a:rPr lang="es-CO" smtClean="0"/>
              <a:t>26/08/2025</a:t>
            </a:fld>
            <a:endParaRPr lang="es-CO"/>
          </a:p>
        </p:txBody>
      </p:sp>
      <p:sp>
        <p:nvSpPr>
          <p:cNvPr id="6" name="Marcador de pie de página 5">
            <a:extLst>
              <a:ext uri="{FF2B5EF4-FFF2-40B4-BE49-F238E27FC236}">
                <a16:creationId xmlns:a16="http://schemas.microsoft.com/office/drawing/2014/main" id="{578FB4EF-6288-917D-23D0-7B82A6A17F92}"/>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8255EF55-ACA2-6B24-C5DF-3E4C3862282F}"/>
              </a:ext>
            </a:extLst>
          </p:cNvPr>
          <p:cNvSpPr>
            <a:spLocks noGrp="1"/>
          </p:cNvSpPr>
          <p:nvPr>
            <p:ph type="sldNum" sz="quarter" idx="12"/>
          </p:nvPr>
        </p:nvSpPr>
        <p:spPr/>
        <p:txBody>
          <a:bodyPr/>
          <a:lstStyle/>
          <a:p>
            <a:fld id="{CEDBC921-2D86-584A-AFEE-22133C1698C3}" type="slidenum">
              <a:rPr lang="es-CO" smtClean="0"/>
              <a:t>‹Nº›</a:t>
            </a:fld>
            <a:endParaRPr lang="es-CO"/>
          </a:p>
        </p:txBody>
      </p:sp>
    </p:spTree>
    <p:extLst>
      <p:ext uri="{BB962C8B-B14F-4D97-AF65-F5344CB8AC3E}">
        <p14:creationId xmlns:p14="http://schemas.microsoft.com/office/powerpoint/2010/main" val="1105141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E41E92-CA40-8F21-C4F6-BC18DB89F35C}"/>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0657FFA3-F412-8A99-FD82-FDBFF40E631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30DE7A8C-2F1F-1532-FF40-69477E788EB8}"/>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9DDE1C59-87E9-568B-D224-CA8F294057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B19CA597-AD9D-9B3B-6777-60E8DEEE697F}"/>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D6FDBBC4-99B2-1E80-61E7-7402034E9D16}"/>
              </a:ext>
            </a:extLst>
          </p:cNvPr>
          <p:cNvSpPr>
            <a:spLocks noGrp="1"/>
          </p:cNvSpPr>
          <p:nvPr>
            <p:ph type="dt" sz="half" idx="10"/>
          </p:nvPr>
        </p:nvSpPr>
        <p:spPr/>
        <p:txBody>
          <a:bodyPr/>
          <a:lstStyle/>
          <a:p>
            <a:fld id="{2508EBB6-8C5E-1949-B1C4-E81617C84437}" type="datetimeFigureOut">
              <a:rPr lang="es-CO" smtClean="0"/>
              <a:t>26/08/2025</a:t>
            </a:fld>
            <a:endParaRPr lang="es-CO"/>
          </a:p>
        </p:txBody>
      </p:sp>
      <p:sp>
        <p:nvSpPr>
          <p:cNvPr id="8" name="Marcador de pie de página 7">
            <a:extLst>
              <a:ext uri="{FF2B5EF4-FFF2-40B4-BE49-F238E27FC236}">
                <a16:creationId xmlns:a16="http://schemas.microsoft.com/office/drawing/2014/main" id="{21E698E9-BEED-B2A3-C486-A6DC2CF14BC7}"/>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8268BC30-7D86-52EA-AA6B-74553501B535}"/>
              </a:ext>
            </a:extLst>
          </p:cNvPr>
          <p:cNvSpPr>
            <a:spLocks noGrp="1"/>
          </p:cNvSpPr>
          <p:nvPr>
            <p:ph type="sldNum" sz="quarter" idx="12"/>
          </p:nvPr>
        </p:nvSpPr>
        <p:spPr/>
        <p:txBody>
          <a:bodyPr/>
          <a:lstStyle/>
          <a:p>
            <a:fld id="{CEDBC921-2D86-584A-AFEE-22133C1698C3}" type="slidenum">
              <a:rPr lang="es-CO" smtClean="0"/>
              <a:t>‹Nº›</a:t>
            </a:fld>
            <a:endParaRPr lang="es-CO"/>
          </a:p>
        </p:txBody>
      </p:sp>
    </p:spTree>
    <p:extLst>
      <p:ext uri="{BB962C8B-B14F-4D97-AF65-F5344CB8AC3E}">
        <p14:creationId xmlns:p14="http://schemas.microsoft.com/office/powerpoint/2010/main" val="1186321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167A3D-DF20-987A-662D-85AF32207D0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D844E601-5CDA-3312-5E68-3C888841053E}"/>
              </a:ext>
            </a:extLst>
          </p:cNvPr>
          <p:cNvSpPr>
            <a:spLocks noGrp="1"/>
          </p:cNvSpPr>
          <p:nvPr>
            <p:ph type="dt" sz="half" idx="10"/>
          </p:nvPr>
        </p:nvSpPr>
        <p:spPr/>
        <p:txBody>
          <a:bodyPr/>
          <a:lstStyle/>
          <a:p>
            <a:fld id="{2508EBB6-8C5E-1949-B1C4-E81617C84437}" type="datetimeFigureOut">
              <a:rPr lang="es-CO" smtClean="0"/>
              <a:t>26/08/2025</a:t>
            </a:fld>
            <a:endParaRPr lang="es-CO"/>
          </a:p>
        </p:txBody>
      </p:sp>
      <p:sp>
        <p:nvSpPr>
          <p:cNvPr id="4" name="Marcador de pie de página 3">
            <a:extLst>
              <a:ext uri="{FF2B5EF4-FFF2-40B4-BE49-F238E27FC236}">
                <a16:creationId xmlns:a16="http://schemas.microsoft.com/office/drawing/2014/main" id="{AB8C2754-6A85-DEEB-B912-0EA3F926C39C}"/>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2961C45D-AEEA-8D65-765C-77D209EAB190}"/>
              </a:ext>
            </a:extLst>
          </p:cNvPr>
          <p:cNvSpPr>
            <a:spLocks noGrp="1"/>
          </p:cNvSpPr>
          <p:nvPr>
            <p:ph type="sldNum" sz="quarter" idx="12"/>
          </p:nvPr>
        </p:nvSpPr>
        <p:spPr/>
        <p:txBody>
          <a:bodyPr/>
          <a:lstStyle/>
          <a:p>
            <a:fld id="{CEDBC921-2D86-584A-AFEE-22133C1698C3}" type="slidenum">
              <a:rPr lang="es-CO" smtClean="0"/>
              <a:t>‹Nº›</a:t>
            </a:fld>
            <a:endParaRPr lang="es-CO"/>
          </a:p>
        </p:txBody>
      </p:sp>
    </p:spTree>
    <p:extLst>
      <p:ext uri="{BB962C8B-B14F-4D97-AF65-F5344CB8AC3E}">
        <p14:creationId xmlns:p14="http://schemas.microsoft.com/office/powerpoint/2010/main" val="3324094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01F30E3-B36E-A40F-E266-A519CDFF0945}"/>
              </a:ext>
            </a:extLst>
          </p:cNvPr>
          <p:cNvSpPr>
            <a:spLocks noGrp="1"/>
          </p:cNvSpPr>
          <p:nvPr>
            <p:ph type="dt" sz="half" idx="10"/>
          </p:nvPr>
        </p:nvSpPr>
        <p:spPr/>
        <p:txBody>
          <a:bodyPr/>
          <a:lstStyle/>
          <a:p>
            <a:fld id="{2508EBB6-8C5E-1949-B1C4-E81617C84437}" type="datetimeFigureOut">
              <a:rPr lang="es-CO" smtClean="0"/>
              <a:t>26/08/2025</a:t>
            </a:fld>
            <a:endParaRPr lang="es-CO"/>
          </a:p>
        </p:txBody>
      </p:sp>
      <p:sp>
        <p:nvSpPr>
          <p:cNvPr id="3" name="Marcador de pie de página 2">
            <a:extLst>
              <a:ext uri="{FF2B5EF4-FFF2-40B4-BE49-F238E27FC236}">
                <a16:creationId xmlns:a16="http://schemas.microsoft.com/office/drawing/2014/main" id="{D175E85E-7BE8-D349-FDD9-12E5A7AE930E}"/>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D8DA225D-D2AB-E66D-1B80-3956806F2186}"/>
              </a:ext>
            </a:extLst>
          </p:cNvPr>
          <p:cNvSpPr>
            <a:spLocks noGrp="1"/>
          </p:cNvSpPr>
          <p:nvPr>
            <p:ph type="sldNum" sz="quarter" idx="12"/>
          </p:nvPr>
        </p:nvSpPr>
        <p:spPr/>
        <p:txBody>
          <a:bodyPr/>
          <a:lstStyle/>
          <a:p>
            <a:fld id="{CEDBC921-2D86-584A-AFEE-22133C1698C3}" type="slidenum">
              <a:rPr lang="es-CO" smtClean="0"/>
              <a:t>‹Nº›</a:t>
            </a:fld>
            <a:endParaRPr lang="es-CO"/>
          </a:p>
        </p:txBody>
      </p:sp>
    </p:spTree>
    <p:extLst>
      <p:ext uri="{BB962C8B-B14F-4D97-AF65-F5344CB8AC3E}">
        <p14:creationId xmlns:p14="http://schemas.microsoft.com/office/powerpoint/2010/main" val="23273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DB16CF-ED81-0661-60B6-EF0DC9ED8430}"/>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C5B9807B-6E4B-0FB5-F159-A2ACBF17706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DF9A021A-3EB1-0731-EFD2-6842A82DAC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568548A-615E-2AA7-409E-2AEEE3341894}"/>
              </a:ext>
            </a:extLst>
          </p:cNvPr>
          <p:cNvSpPr>
            <a:spLocks noGrp="1"/>
          </p:cNvSpPr>
          <p:nvPr>
            <p:ph type="dt" sz="half" idx="10"/>
          </p:nvPr>
        </p:nvSpPr>
        <p:spPr/>
        <p:txBody>
          <a:bodyPr/>
          <a:lstStyle/>
          <a:p>
            <a:fld id="{2508EBB6-8C5E-1949-B1C4-E81617C84437}" type="datetimeFigureOut">
              <a:rPr lang="es-CO" smtClean="0"/>
              <a:t>26/08/2025</a:t>
            </a:fld>
            <a:endParaRPr lang="es-CO"/>
          </a:p>
        </p:txBody>
      </p:sp>
      <p:sp>
        <p:nvSpPr>
          <p:cNvPr id="6" name="Marcador de pie de página 5">
            <a:extLst>
              <a:ext uri="{FF2B5EF4-FFF2-40B4-BE49-F238E27FC236}">
                <a16:creationId xmlns:a16="http://schemas.microsoft.com/office/drawing/2014/main" id="{28D15AAD-8E22-ADEC-4809-D5BFFCEF7025}"/>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1D4C4BAD-E287-AA9A-D1E3-88D3EF49722F}"/>
              </a:ext>
            </a:extLst>
          </p:cNvPr>
          <p:cNvSpPr>
            <a:spLocks noGrp="1"/>
          </p:cNvSpPr>
          <p:nvPr>
            <p:ph type="sldNum" sz="quarter" idx="12"/>
          </p:nvPr>
        </p:nvSpPr>
        <p:spPr/>
        <p:txBody>
          <a:bodyPr/>
          <a:lstStyle/>
          <a:p>
            <a:fld id="{CEDBC921-2D86-584A-AFEE-22133C1698C3}" type="slidenum">
              <a:rPr lang="es-CO" smtClean="0"/>
              <a:t>‹Nº›</a:t>
            </a:fld>
            <a:endParaRPr lang="es-CO"/>
          </a:p>
        </p:txBody>
      </p:sp>
    </p:spTree>
    <p:extLst>
      <p:ext uri="{BB962C8B-B14F-4D97-AF65-F5344CB8AC3E}">
        <p14:creationId xmlns:p14="http://schemas.microsoft.com/office/powerpoint/2010/main" val="27516801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C3EBDC-937B-5D25-908E-708769A738D8}"/>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2D5AFFBC-38FA-9CA4-3E4D-7090EED8B76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1CB85ECB-7ADC-D03F-1415-F83FEFC6B7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D44B25B2-C5BB-21EB-9C5A-A6C86B612D6E}"/>
              </a:ext>
            </a:extLst>
          </p:cNvPr>
          <p:cNvSpPr>
            <a:spLocks noGrp="1"/>
          </p:cNvSpPr>
          <p:nvPr>
            <p:ph type="dt" sz="half" idx="10"/>
          </p:nvPr>
        </p:nvSpPr>
        <p:spPr/>
        <p:txBody>
          <a:bodyPr/>
          <a:lstStyle/>
          <a:p>
            <a:fld id="{2508EBB6-8C5E-1949-B1C4-E81617C84437}" type="datetimeFigureOut">
              <a:rPr lang="es-CO" smtClean="0"/>
              <a:t>26/08/2025</a:t>
            </a:fld>
            <a:endParaRPr lang="es-CO"/>
          </a:p>
        </p:txBody>
      </p:sp>
      <p:sp>
        <p:nvSpPr>
          <p:cNvPr id="6" name="Marcador de pie de página 5">
            <a:extLst>
              <a:ext uri="{FF2B5EF4-FFF2-40B4-BE49-F238E27FC236}">
                <a16:creationId xmlns:a16="http://schemas.microsoft.com/office/drawing/2014/main" id="{DF4E54FD-423A-44B6-08E5-272128F061A6}"/>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442B93AB-EDC3-5CDF-6617-72ACE2B062B9}"/>
              </a:ext>
            </a:extLst>
          </p:cNvPr>
          <p:cNvSpPr>
            <a:spLocks noGrp="1"/>
          </p:cNvSpPr>
          <p:nvPr>
            <p:ph type="sldNum" sz="quarter" idx="12"/>
          </p:nvPr>
        </p:nvSpPr>
        <p:spPr/>
        <p:txBody>
          <a:bodyPr/>
          <a:lstStyle/>
          <a:p>
            <a:fld id="{CEDBC921-2D86-584A-AFEE-22133C1698C3}" type="slidenum">
              <a:rPr lang="es-CO" smtClean="0"/>
              <a:t>‹Nº›</a:t>
            </a:fld>
            <a:endParaRPr lang="es-CO"/>
          </a:p>
        </p:txBody>
      </p:sp>
    </p:spTree>
    <p:extLst>
      <p:ext uri="{BB962C8B-B14F-4D97-AF65-F5344CB8AC3E}">
        <p14:creationId xmlns:p14="http://schemas.microsoft.com/office/powerpoint/2010/main" val="19460651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6737844F-1D52-9431-8FF8-92B589E5FEF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FDB2B920-1A5E-C7FD-4F16-BAB460A388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7DAE88C-7802-0409-AD20-47DC9295D9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08EBB6-8C5E-1949-B1C4-E81617C84437}" type="datetimeFigureOut">
              <a:rPr lang="es-CO" smtClean="0"/>
              <a:t>26/08/2025</a:t>
            </a:fld>
            <a:endParaRPr lang="es-CO"/>
          </a:p>
        </p:txBody>
      </p:sp>
      <p:sp>
        <p:nvSpPr>
          <p:cNvPr id="5" name="Marcador de pie de página 4">
            <a:extLst>
              <a:ext uri="{FF2B5EF4-FFF2-40B4-BE49-F238E27FC236}">
                <a16:creationId xmlns:a16="http://schemas.microsoft.com/office/drawing/2014/main" id="{8160A9D5-256E-1DD1-2E06-74F32541F14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875BCDB4-B902-008B-976C-AD26208912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DBC921-2D86-584A-AFEE-22133C1698C3}" type="slidenum">
              <a:rPr lang="es-CO" smtClean="0"/>
              <a:t>‹Nº›</a:t>
            </a:fld>
            <a:endParaRPr lang="es-CO"/>
          </a:p>
        </p:txBody>
      </p:sp>
    </p:spTree>
    <p:extLst>
      <p:ext uri="{BB962C8B-B14F-4D97-AF65-F5344CB8AC3E}">
        <p14:creationId xmlns:p14="http://schemas.microsoft.com/office/powerpoint/2010/main" val="12896159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2.jpe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6.emf"/></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6.emf"/><Relationship Id="rId5" Type="http://schemas.microsoft.com/office/2007/relationships/hdphoto" Target="../media/hdphoto1.wdp"/><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image" Target="../media/image6.emf"/><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8" Type="http://schemas.openxmlformats.org/officeDocument/2006/relationships/image" Target="../media/image24.svg"/><Relationship Id="rId13" Type="http://schemas.openxmlformats.org/officeDocument/2006/relationships/image" Target="../media/image29.png"/><Relationship Id="rId18" Type="http://schemas.openxmlformats.org/officeDocument/2006/relationships/image" Target="../media/image15.emf"/><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svg"/><Relationship Id="rId17" Type="http://schemas.openxmlformats.org/officeDocument/2006/relationships/image" Target="../media/image32.svg"/><Relationship Id="rId2" Type="http://schemas.openxmlformats.org/officeDocument/2006/relationships/image" Target="../media/image17.png"/><Relationship Id="rId16"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22.sv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16.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png"/><Relationship Id="rId14" Type="http://schemas.openxmlformats.org/officeDocument/2006/relationships/image" Target="../media/image30.svg"/></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6.emf"/></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6.emf"/><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4.png"/><Relationship Id="rId1" Type="http://schemas.openxmlformats.org/officeDocument/2006/relationships/slideLayout" Target="../slideLayouts/slideLayout12.xml"/><Relationship Id="rId4" Type="http://schemas.openxmlformats.org/officeDocument/2006/relationships/image" Target="../media/image6.emf"/></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4.emf"/></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6.emf"/><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1.xml.rels><?xml version="1.0" encoding="UTF-8" standalone="yes"?>
<Relationships xmlns="http://schemas.openxmlformats.org/package/2006/relationships"><Relationship Id="rId8" Type="http://schemas.openxmlformats.org/officeDocument/2006/relationships/diagramLayout" Target="../diagrams/layout4.xml"/><Relationship Id="rId13" Type="http://schemas.openxmlformats.org/officeDocument/2006/relationships/diagramLayout" Target="../diagrams/layout5.xml"/><Relationship Id="rId18" Type="http://schemas.openxmlformats.org/officeDocument/2006/relationships/diagramLayout" Target="../diagrams/layout6.xml"/><Relationship Id="rId3" Type="http://schemas.openxmlformats.org/officeDocument/2006/relationships/diagramLayout" Target="../diagrams/layout3.xml"/><Relationship Id="rId21" Type="http://schemas.microsoft.com/office/2007/relationships/diagramDrawing" Target="../diagrams/drawing6.xml"/><Relationship Id="rId7" Type="http://schemas.openxmlformats.org/officeDocument/2006/relationships/diagramData" Target="../diagrams/data4.xml"/><Relationship Id="rId12" Type="http://schemas.openxmlformats.org/officeDocument/2006/relationships/diagramData" Target="../diagrams/data5.xml"/><Relationship Id="rId17" Type="http://schemas.openxmlformats.org/officeDocument/2006/relationships/diagramData" Target="../diagrams/data6.xml"/><Relationship Id="rId2" Type="http://schemas.openxmlformats.org/officeDocument/2006/relationships/diagramData" Target="../diagrams/data3.xml"/><Relationship Id="rId16" Type="http://schemas.microsoft.com/office/2007/relationships/diagramDrawing" Target="../diagrams/drawing5.xml"/><Relationship Id="rId20" Type="http://schemas.openxmlformats.org/officeDocument/2006/relationships/diagramColors" Target="../diagrams/colors6.xml"/><Relationship Id="rId1" Type="http://schemas.openxmlformats.org/officeDocument/2006/relationships/slideLayout" Target="../slideLayouts/slideLayout12.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5" Type="http://schemas.openxmlformats.org/officeDocument/2006/relationships/diagramColors" Target="../diagrams/colors5.xml"/><Relationship Id="rId10" Type="http://schemas.openxmlformats.org/officeDocument/2006/relationships/diagramColors" Target="../diagrams/colors4.xml"/><Relationship Id="rId19" Type="http://schemas.openxmlformats.org/officeDocument/2006/relationships/diagramQuickStyle" Target="../diagrams/quickStyle6.xml"/><Relationship Id="rId4" Type="http://schemas.openxmlformats.org/officeDocument/2006/relationships/diagramQuickStyle" Target="../diagrams/quickStyle3.xml"/><Relationship Id="rId9" Type="http://schemas.openxmlformats.org/officeDocument/2006/relationships/diagramQuickStyle" Target="../diagrams/quickStyle4.xml"/><Relationship Id="rId14" Type="http://schemas.openxmlformats.org/officeDocument/2006/relationships/diagramQuickStyle" Target="../diagrams/quickStyle5.xml"/><Relationship Id="rId22" Type="http://schemas.openxmlformats.org/officeDocument/2006/relationships/image" Target="../media/image15.emf"/></Relationships>
</file>

<file path=ppt/slides/_rels/slide3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38.png"/><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5.emf"/><Relationship Id="rId4" Type="http://schemas.openxmlformats.org/officeDocument/2006/relationships/image" Target="../media/image39.emf"/></Relationships>
</file>

<file path=ppt/slides/_rels/slide3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6.emf"/><Relationship Id="rId5" Type="http://schemas.openxmlformats.org/officeDocument/2006/relationships/image" Target="../media/image41.png"/><Relationship Id="rId4" Type="http://schemas.openxmlformats.org/officeDocument/2006/relationships/image" Target="../media/image40.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5.emf"/><Relationship Id="rId4" Type="http://schemas.openxmlformats.org/officeDocument/2006/relationships/image" Target="../media/image42.png"/></Relationships>
</file>

<file path=ppt/slides/_rels/slide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5.emf"/><Relationship Id="rId5" Type="http://schemas.openxmlformats.org/officeDocument/2006/relationships/chart" Target="../charts/chart2.xml"/><Relationship Id="rId4" Type="http://schemas.openxmlformats.org/officeDocument/2006/relationships/chart" Target="../charts/chart1.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43.emf"/><Relationship Id="rId2" Type="http://schemas.openxmlformats.org/officeDocument/2006/relationships/diagramData" Target="../diagrams/data7.xml"/><Relationship Id="rId1" Type="http://schemas.openxmlformats.org/officeDocument/2006/relationships/slideLayout" Target="../slideLayouts/slideLayout1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3.xml.rels><?xml version="1.0" encoding="UTF-8" standalone="yes"?>
<Relationships xmlns="http://schemas.openxmlformats.org/package/2006/relationships"><Relationship Id="rId8" Type="http://schemas.openxmlformats.org/officeDocument/2006/relationships/diagramLayout" Target="../diagrams/layout9.xml"/><Relationship Id="rId13" Type="http://schemas.openxmlformats.org/officeDocument/2006/relationships/diagramLayout" Target="../diagrams/layout10.xml"/><Relationship Id="rId18" Type="http://schemas.openxmlformats.org/officeDocument/2006/relationships/diagramLayout" Target="../diagrams/layout11.xml"/><Relationship Id="rId3" Type="http://schemas.openxmlformats.org/officeDocument/2006/relationships/diagramLayout" Target="../diagrams/layout8.xml"/><Relationship Id="rId21" Type="http://schemas.microsoft.com/office/2007/relationships/diagramDrawing" Target="../diagrams/drawing11.xml"/><Relationship Id="rId7" Type="http://schemas.openxmlformats.org/officeDocument/2006/relationships/diagramData" Target="../diagrams/data9.xml"/><Relationship Id="rId12" Type="http://schemas.openxmlformats.org/officeDocument/2006/relationships/diagramData" Target="../diagrams/data10.xml"/><Relationship Id="rId17" Type="http://schemas.openxmlformats.org/officeDocument/2006/relationships/diagramData" Target="../diagrams/data11.xml"/><Relationship Id="rId2" Type="http://schemas.openxmlformats.org/officeDocument/2006/relationships/diagramData" Target="../diagrams/data8.xml"/><Relationship Id="rId16" Type="http://schemas.microsoft.com/office/2007/relationships/diagramDrawing" Target="../diagrams/drawing10.xml"/><Relationship Id="rId20" Type="http://schemas.openxmlformats.org/officeDocument/2006/relationships/diagramColors" Target="../diagrams/colors11.xml"/><Relationship Id="rId1" Type="http://schemas.openxmlformats.org/officeDocument/2006/relationships/slideLayout" Target="../slideLayouts/slideLayout12.xml"/><Relationship Id="rId6" Type="http://schemas.microsoft.com/office/2007/relationships/diagramDrawing" Target="../diagrams/drawing8.xml"/><Relationship Id="rId11" Type="http://schemas.microsoft.com/office/2007/relationships/diagramDrawing" Target="../diagrams/drawing9.xml"/><Relationship Id="rId5" Type="http://schemas.openxmlformats.org/officeDocument/2006/relationships/diagramColors" Target="../diagrams/colors8.xml"/><Relationship Id="rId15" Type="http://schemas.openxmlformats.org/officeDocument/2006/relationships/diagramColors" Target="../diagrams/colors10.xml"/><Relationship Id="rId10" Type="http://schemas.openxmlformats.org/officeDocument/2006/relationships/diagramColors" Target="../diagrams/colors9.xml"/><Relationship Id="rId19" Type="http://schemas.openxmlformats.org/officeDocument/2006/relationships/diagramQuickStyle" Target="../diagrams/quickStyle11.xml"/><Relationship Id="rId4" Type="http://schemas.openxmlformats.org/officeDocument/2006/relationships/diagramQuickStyle" Target="../diagrams/quickStyle8.xml"/><Relationship Id="rId9" Type="http://schemas.openxmlformats.org/officeDocument/2006/relationships/diagramQuickStyle" Target="../diagrams/quickStyle9.xml"/><Relationship Id="rId14" Type="http://schemas.openxmlformats.org/officeDocument/2006/relationships/diagramQuickStyle" Target="../diagrams/quickStyle10.xml"/></Relationships>
</file>

<file path=ppt/slides/_rels/slide44.xml.rels><?xml version="1.0" encoding="UTF-8" standalone="yes"?>
<Relationships xmlns="http://schemas.openxmlformats.org/package/2006/relationships"><Relationship Id="rId8" Type="http://schemas.openxmlformats.org/officeDocument/2006/relationships/diagramLayout" Target="../diagrams/layout13.xml"/><Relationship Id="rId13" Type="http://schemas.openxmlformats.org/officeDocument/2006/relationships/diagramLayout" Target="../diagrams/layout14.xml"/><Relationship Id="rId18" Type="http://schemas.openxmlformats.org/officeDocument/2006/relationships/diagramLayout" Target="../diagrams/layout15.xml"/><Relationship Id="rId3" Type="http://schemas.openxmlformats.org/officeDocument/2006/relationships/diagramLayout" Target="../diagrams/layout12.xml"/><Relationship Id="rId21" Type="http://schemas.microsoft.com/office/2007/relationships/diagramDrawing" Target="../diagrams/drawing15.xml"/><Relationship Id="rId7" Type="http://schemas.openxmlformats.org/officeDocument/2006/relationships/diagramData" Target="../diagrams/data13.xml"/><Relationship Id="rId12" Type="http://schemas.openxmlformats.org/officeDocument/2006/relationships/diagramData" Target="../diagrams/data14.xml"/><Relationship Id="rId17" Type="http://schemas.openxmlformats.org/officeDocument/2006/relationships/diagramData" Target="../diagrams/data15.xml"/><Relationship Id="rId2" Type="http://schemas.openxmlformats.org/officeDocument/2006/relationships/diagramData" Target="../diagrams/data12.xml"/><Relationship Id="rId16" Type="http://schemas.microsoft.com/office/2007/relationships/diagramDrawing" Target="../diagrams/drawing14.xml"/><Relationship Id="rId20" Type="http://schemas.openxmlformats.org/officeDocument/2006/relationships/diagramColors" Target="../diagrams/colors15.xml"/><Relationship Id="rId1" Type="http://schemas.openxmlformats.org/officeDocument/2006/relationships/slideLayout" Target="../slideLayouts/slideLayout12.xml"/><Relationship Id="rId6" Type="http://schemas.microsoft.com/office/2007/relationships/diagramDrawing" Target="../diagrams/drawing12.xml"/><Relationship Id="rId11" Type="http://schemas.microsoft.com/office/2007/relationships/diagramDrawing" Target="../diagrams/drawing13.xml"/><Relationship Id="rId5" Type="http://schemas.openxmlformats.org/officeDocument/2006/relationships/diagramColors" Target="../diagrams/colors12.xml"/><Relationship Id="rId15" Type="http://schemas.openxmlformats.org/officeDocument/2006/relationships/diagramColors" Target="../diagrams/colors14.xml"/><Relationship Id="rId10" Type="http://schemas.openxmlformats.org/officeDocument/2006/relationships/diagramColors" Target="../diagrams/colors13.xml"/><Relationship Id="rId19" Type="http://schemas.openxmlformats.org/officeDocument/2006/relationships/diagramQuickStyle" Target="../diagrams/quickStyle15.xml"/><Relationship Id="rId4" Type="http://schemas.openxmlformats.org/officeDocument/2006/relationships/diagramQuickStyle" Target="../diagrams/quickStyle12.xml"/><Relationship Id="rId9" Type="http://schemas.openxmlformats.org/officeDocument/2006/relationships/diagramQuickStyle" Target="../diagrams/quickStyle13.xml"/><Relationship Id="rId14" Type="http://schemas.openxmlformats.org/officeDocument/2006/relationships/diagramQuickStyle" Target="../diagrams/quickStyle14.xml"/></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16.xml"/><Relationship Id="rId7" Type="http://schemas.openxmlformats.org/officeDocument/2006/relationships/image" Target="../media/image44.emf"/><Relationship Id="rId2" Type="http://schemas.openxmlformats.org/officeDocument/2006/relationships/diagramData" Target="../diagrams/data16.xml"/><Relationship Id="rId1" Type="http://schemas.openxmlformats.org/officeDocument/2006/relationships/slideLayout" Target="../slideLayouts/slideLayout1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6.emf"/></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5.emf"/></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package" Target="../embeddings/Microsoft_Excel_Worksheet.xlsx"/><Relationship Id="rId7" Type="http://schemas.openxmlformats.org/officeDocument/2006/relationships/package" Target="../embeddings/Microsoft_Excel_Worksheet2.xlsx"/><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0.emf"/><Relationship Id="rId5" Type="http://schemas.openxmlformats.org/officeDocument/2006/relationships/package" Target="../embeddings/Microsoft_Excel_Worksheet1.xlsx"/><Relationship Id="rId4" Type="http://schemas.openxmlformats.org/officeDocument/2006/relationships/image" Target="../media/image9.emf"/><Relationship Id="rId9"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9904FFD2-08B7-E5AB-6D47-28B7B9AE9681}"/>
              </a:ext>
            </a:extLst>
          </p:cNvPr>
          <p:cNvSpPr>
            <a:spLocks noGrp="1" noRot="1" noMove="1" noResize="1" noEditPoints="1" noAdjustHandles="1" noChangeArrowheads="1" noChangeShapeType="1"/>
          </p:cNvSpPr>
          <p:nvPr/>
        </p:nvSpPr>
        <p:spPr>
          <a:xfrm>
            <a:off x="0" y="765313"/>
            <a:ext cx="12192000" cy="5327374"/>
          </a:xfrm>
          <a:prstGeom prst="rect">
            <a:avLst/>
          </a:prstGeom>
          <a:solidFill>
            <a:srgbClr val="FF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7" name="Imagen 6">
            <a:extLst>
              <a:ext uri="{FF2B5EF4-FFF2-40B4-BE49-F238E27FC236}">
                <a16:creationId xmlns:a16="http://schemas.microsoft.com/office/drawing/2014/main" id="{1D2EC779-33E6-0CDC-A044-0946F9520C22}"/>
              </a:ext>
            </a:extLst>
          </p:cNvPr>
          <p:cNvPicPr>
            <a:picLocks noChangeAspect="1"/>
          </p:cNvPicPr>
          <p:nvPr/>
        </p:nvPicPr>
        <p:blipFill rotWithShape="1">
          <a:blip r:embed="rId2">
            <a:extLst>
              <a:ext uri="{28A0092B-C50C-407E-A947-70E740481C1C}">
                <a14:useLocalDpi xmlns:a14="http://schemas.microsoft.com/office/drawing/2010/main" val="0"/>
              </a:ext>
            </a:extLst>
          </a:blip>
          <a:srcRect t="91013"/>
          <a:stretch/>
        </p:blipFill>
        <p:spPr>
          <a:xfrm>
            <a:off x="4991310" y="6261739"/>
            <a:ext cx="2209380" cy="160233"/>
          </a:xfrm>
          <a:prstGeom prst="rect">
            <a:avLst/>
          </a:prstGeom>
        </p:spPr>
      </p:pic>
      <p:sp>
        <p:nvSpPr>
          <p:cNvPr id="3" name="TextBox 2">
            <a:extLst>
              <a:ext uri="{FF2B5EF4-FFF2-40B4-BE49-F238E27FC236}">
                <a16:creationId xmlns:a16="http://schemas.microsoft.com/office/drawing/2014/main" id="{3286CCAF-5533-A8A0-CB26-AC0708305E94}"/>
              </a:ext>
            </a:extLst>
          </p:cNvPr>
          <p:cNvSpPr txBox="1"/>
          <p:nvPr/>
        </p:nvSpPr>
        <p:spPr>
          <a:xfrm>
            <a:off x="690606" y="3053878"/>
            <a:ext cx="10265918" cy="1754326"/>
          </a:xfrm>
          <a:prstGeom prst="rect">
            <a:avLst/>
          </a:prstGeom>
          <a:noFill/>
        </p:spPr>
        <p:txBody>
          <a:bodyPr wrap="square">
            <a:spAutoFit/>
          </a:bodyPr>
          <a:lstStyle/>
          <a:p>
            <a:pPr algn="ctr"/>
            <a:r>
              <a:rPr lang="es-CO" sz="3600" b="1" dirty="0">
                <a:solidFill>
                  <a:schemeClr val="bg1"/>
                </a:solidFill>
                <a:latin typeface="Verdana" panose="020B0604030504040204" pitchFamily="34" charset="0"/>
                <a:ea typeface="Verdana" panose="020B0604030504040204" pitchFamily="34" charset="0"/>
                <a:cs typeface="Verdana" panose="020B0604030504040204" pitchFamily="34" charset="0"/>
              </a:rPr>
              <a:t>SUBDIRECCIÓN DE REPARACIÓN INIVIDUAL </a:t>
            </a:r>
          </a:p>
          <a:p>
            <a:pPr algn="r"/>
            <a:endParaRPr lang="es-CO" sz="36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pic>
        <p:nvPicPr>
          <p:cNvPr id="12" name="Picture 11" descr="A black and white logo&#10;&#10;AI-generated content may be incorrect.">
            <a:extLst>
              <a:ext uri="{FF2B5EF4-FFF2-40B4-BE49-F238E27FC236}">
                <a16:creationId xmlns:a16="http://schemas.microsoft.com/office/drawing/2014/main" id="{C5823372-D676-8CB1-8A33-1ACFC73B3976}"/>
              </a:ext>
            </a:extLst>
          </p:cNvPr>
          <p:cNvPicPr>
            <a:picLocks noChangeAspect="1"/>
          </p:cNvPicPr>
          <p:nvPr/>
        </p:nvPicPr>
        <p:blipFill>
          <a:blip r:embed="rId3"/>
          <a:stretch>
            <a:fillRect/>
          </a:stretch>
        </p:blipFill>
        <p:spPr>
          <a:xfrm>
            <a:off x="5316742" y="1054628"/>
            <a:ext cx="1558515" cy="1307935"/>
          </a:xfrm>
          <a:prstGeom prst="rect">
            <a:avLst/>
          </a:prstGeom>
        </p:spPr>
      </p:pic>
      <p:pic>
        <p:nvPicPr>
          <p:cNvPr id="2" name="Imagen 23">
            <a:extLst>
              <a:ext uri="{FF2B5EF4-FFF2-40B4-BE49-F238E27FC236}">
                <a16:creationId xmlns:a16="http://schemas.microsoft.com/office/drawing/2014/main" id="{58461D4A-F6CE-417B-A7E0-1D0EE26D9E52}"/>
              </a:ext>
            </a:extLst>
          </p:cNvPr>
          <p:cNvPicPr>
            <a:picLocks noChangeAspect="1"/>
          </p:cNvPicPr>
          <p:nvPr/>
        </p:nvPicPr>
        <p:blipFill rotWithShape="1">
          <a:blip r:embed="rId4">
            <a:alphaModFix amt="30000"/>
          </a:blip>
          <a:srcRect l="40117" t="41172"/>
          <a:stretch/>
        </p:blipFill>
        <p:spPr>
          <a:xfrm>
            <a:off x="-1" y="765313"/>
            <a:ext cx="2253595" cy="2213869"/>
          </a:xfrm>
          <a:prstGeom prst="rect">
            <a:avLst/>
          </a:prstGeom>
        </p:spPr>
      </p:pic>
    </p:spTree>
    <p:extLst>
      <p:ext uri="{BB962C8B-B14F-4D97-AF65-F5344CB8AC3E}">
        <p14:creationId xmlns:p14="http://schemas.microsoft.com/office/powerpoint/2010/main" val="884457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B13382-8085-33FE-BBE2-54E947E9AACF}"/>
            </a:ext>
          </a:extLst>
        </p:cNvPr>
        <p:cNvGrpSpPr/>
        <p:nvPr/>
      </p:nvGrpSpPr>
      <p:grpSpPr>
        <a:xfrm>
          <a:off x="0" y="0"/>
          <a:ext cx="0" cy="0"/>
          <a:chOff x="0" y="0"/>
          <a:chExt cx="0" cy="0"/>
        </a:xfrm>
      </p:grpSpPr>
      <p:pic>
        <p:nvPicPr>
          <p:cNvPr id="2" name="Imagen 1" descr="Logotipo, nombre de la empresa&#10;&#10;Descripción generada automáticamente">
            <a:extLst>
              <a:ext uri="{FF2B5EF4-FFF2-40B4-BE49-F238E27FC236}">
                <a16:creationId xmlns:a16="http://schemas.microsoft.com/office/drawing/2014/main" id="{ACCB1C09-B032-CF0B-93BC-0EE1D67883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9879" y="112644"/>
            <a:ext cx="692241" cy="655706"/>
          </a:xfrm>
          <a:prstGeom prst="rect">
            <a:avLst/>
          </a:prstGeom>
        </p:spPr>
      </p:pic>
      <p:pic>
        <p:nvPicPr>
          <p:cNvPr id="5" name="Picture 10" descr="Un hombre con un sombrero en la cabeza&#10;&#10;Descripción generada automáticamente con confianza media">
            <a:extLst>
              <a:ext uri="{FF2B5EF4-FFF2-40B4-BE49-F238E27FC236}">
                <a16:creationId xmlns:a16="http://schemas.microsoft.com/office/drawing/2014/main" id="{DF69D359-EEEA-387B-623F-F09F471368FA}"/>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l="15290" r="31766"/>
          <a:stretch/>
        </p:blipFill>
        <p:spPr>
          <a:xfrm>
            <a:off x="672063" y="2238363"/>
            <a:ext cx="3222309" cy="3420101"/>
          </a:xfrm>
          <a:prstGeom prst="rect">
            <a:avLst/>
          </a:prstGeom>
        </p:spPr>
      </p:pic>
      <p:graphicFrame>
        <p:nvGraphicFramePr>
          <p:cNvPr id="6" name="CuadroTexto 5">
            <a:extLst>
              <a:ext uri="{FF2B5EF4-FFF2-40B4-BE49-F238E27FC236}">
                <a16:creationId xmlns:a16="http://schemas.microsoft.com/office/drawing/2014/main" id="{840E8205-DEF8-F5CD-F09D-512C2CDCE999}"/>
              </a:ext>
            </a:extLst>
          </p:cNvPr>
          <p:cNvGraphicFramePr/>
          <p:nvPr/>
        </p:nvGraphicFramePr>
        <p:xfrm>
          <a:off x="4262135" y="2341603"/>
          <a:ext cx="7257802" cy="321362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Título 1">
            <a:extLst>
              <a:ext uri="{FF2B5EF4-FFF2-40B4-BE49-F238E27FC236}">
                <a16:creationId xmlns:a16="http://schemas.microsoft.com/office/drawing/2014/main" id="{CE607256-DE59-01D6-5037-DC8F7275E13B}"/>
              </a:ext>
            </a:extLst>
          </p:cNvPr>
          <p:cNvSpPr txBox="1">
            <a:spLocks/>
          </p:cNvSpPr>
          <p:nvPr/>
        </p:nvSpPr>
        <p:spPr>
          <a:xfrm>
            <a:off x="3671129" y="1457523"/>
            <a:ext cx="8439814" cy="132548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Verdana" panose="020B0604030504040204" pitchFamily="34" charset="0"/>
                <a:ea typeface="+mj-ea"/>
                <a:cs typeface="+mj-cs"/>
              </a:defRPr>
            </a:lvl1pPr>
          </a:lstStyle>
          <a:p>
            <a:r>
              <a:rPr lang="es-MX" sz="3600" b="1" dirty="0">
                <a:ea typeface="Verdana" panose="020B0604030504040204" pitchFamily="34" charset="0"/>
                <a:cs typeface="+mn-cs"/>
              </a:rPr>
              <a:t>Modalidades de pago:</a:t>
            </a:r>
            <a:endParaRPr lang="es-CO" sz="3600" b="1" dirty="0">
              <a:ea typeface="Verdana" panose="020B0604030504040204" pitchFamily="34" charset="0"/>
              <a:cs typeface="+mn-cs"/>
            </a:endParaRPr>
          </a:p>
        </p:txBody>
      </p:sp>
      <p:pic>
        <p:nvPicPr>
          <p:cNvPr id="3" name="Imagen 2">
            <a:extLst>
              <a:ext uri="{FF2B5EF4-FFF2-40B4-BE49-F238E27FC236}">
                <a16:creationId xmlns:a16="http://schemas.microsoft.com/office/drawing/2014/main" id="{AF8394C1-5893-D0FF-824F-F220305ADEBC}"/>
              </a:ext>
            </a:extLst>
          </p:cNvPr>
          <p:cNvPicPr>
            <a:picLocks noChangeAspect="1"/>
          </p:cNvPicPr>
          <p:nvPr/>
        </p:nvPicPr>
        <p:blipFill rotWithShape="1">
          <a:blip r:embed="rId9"/>
          <a:srcRect r="46134" b="50000"/>
          <a:stretch/>
        </p:blipFill>
        <p:spPr>
          <a:xfrm>
            <a:off x="10254466" y="5059522"/>
            <a:ext cx="1937534" cy="1798478"/>
          </a:xfrm>
          <a:prstGeom prst="rect">
            <a:avLst/>
          </a:prstGeom>
        </p:spPr>
      </p:pic>
    </p:spTree>
    <p:extLst>
      <p:ext uri="{BB962C8B-B14F-4D97-AF65-F5344CB8AC3E}">
        <p14:creationId xmlns:p14="http://schemas.microsoft.com/office/powerpoint/2010/main" val="36692002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0D6B45-659B-71B1-7938-F0D46E156759}"/>
            </a:ext>
          </a:extLst>
        </p:cNvPr>
        <p:cNvGrpSpPr/>
        <p:nvPr/>
      </p:nvGrpSpPr>
      <p:grpSpPr>
        <a:xfrm>
          <a:off x="0" y="0"/>
          <a:ext cx="0" cy="0"/>
          <a:chOff x="0" y="0"/>
          <a:chExt cx="0" cy="0"/>
        </a:xfrm>
      </p:grpSpPr>
      <p:pic>
        <p:nvPicPr>
          <p:cNvPr id="2" name="Imagen 1" descr="Logotipo, nombre de la empresa&#10;&#10;Descripción generada automáticamente">
            <a:extLst>
              <a:ext uri="{FF2B5EF4-FFF2-40B4-BE49-F238E27FC236}">
                <a16:creationId xmlns:a16="http://schemas.microsoft.com/office/drawing/2014/main" id="{FF8AA27E-B229-C3B4-AEC7-2E2AC86AC7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9879" y="112644"/>
            <a:ext cx="692241" cy="655706"/>
          </a:xfrm>
          <a:prstGeom prst="rect">
            <a:avLst/>
          </a:prstGeom>
        </p:spPr>
      </p:pic>
      <p:sp>
        <p:nvSpPr>
          <p:cNvPr id="6" name="CuadroTexto 5">
            <a:extLst>
              <a:ext uri="{FF2B5EF4-FFF2-40B4-BE49-F238E27FC236}">
                <a16:creationId xmlns:a16="http://schemas.microsoft.com/office/drawing/2014/main" id="{A3D8DB89-832B-5ABE-BAE0-8F127261C8D2}"/>
              </a:ext>
            </a:extLst>
          </p:cNvPr>
          <p:cNvSpPr txBox="1"/>
          <p:nvPr/>
        </p:nvSpPr>
        <p:spPr>
          <a:xfrm>
            <a:off x="2415395" y="869779"/>
            <a:ext cx="7029809" cy="400110"/>
          </a:xfrm>
          <a:prstGeom prst="rect">
            <a:avLst/>
          </a:prstGeom>
          <a:noFill/>
        </p:spPr>
        <p:txBody>
          <a:bodyPr wrap="square">
            <a:spAutoFit/>
          </a:bodyPr>
          <a:lstStyle/>
          <a:p>
            <a:pPr algn="ctr"/>
            <a:r>
              <a:rPr lang="es-CO" sz="2000" b="1" dirty="0">
                <a:latin typeface="Verdana" panose="020B0604030504040204" pitchFamily="34" charset="0"/>
                <a:ea typeface="Verdana" panose="020B0604030504040204" pitchFamily="34" charset="0"/>
                <a:cs typeface="Verdana" panose="020B0604030504040204" pitchFamily="34" charset="0"/>
              </a:rPr>
              <a:t>ENCARGO FIDUCIARIO</a:t>
            </a:r>
          </a:p>
        </p:txBody>
      </p:sp>
      <p:sp>
        <p:nvSpPr>
          <p:cNvPr id="10" name="CuadroTexto 9">
            <a:extLst>
              <a:ext uri="{FF2B5EF4-FFF2-40B4-BE49-F238E27FC236}">
                <a16:creationId xmlns:a16="http://schemas.microsoft.com/office/drawing/2014/main" id="{9148A7A9-D925-0FAC-6633-853CBA449C21}"/>
              </a:ext>
            </a:extLst>
          </p:cNvPr>
          <p:cNvSpPr txBox="1"/>
          <p:nvPr/>
        </p:nvSpPr>
        <p:spPr>
          <a:xfrm>
            <a:off x="168141" y="2413337"/>
            <a:ext cx="2614925" cy="2677656"/>
          </a:xfrm>
          <a:prstGeom prst="rect">
            <a:avLst/>
          </a:prstGeom>
          <a:noFill/>
        </p:spPr>
        <p:txBody>
          <a:bodyPr wrap="square">
            <a:spAutoFit/>
          </a:bodyPr>
          <a:lstStyle/>
          <a:p>
            <a:pPr algn="just"/>
            <a:r>
              <a:rPr lang="es-CO" sz="1200" b="1" i="0" u="none" strike="noStrike" baseline="0" dirty="0">
                <a:latin typeface="Verdana" panose="020B0604030504040204" pitchFamily="34" charset="0"/>
                <a:ea typeface="Verdana" panose="020B0604030504040204" pitchFamily="34" charset="0"/>
              </a:rPr>
              <a:t>Mediante el operador tercerizado, desde la SRI se entrega la base para gestión de casos, que contiene el universo de jóvenes que ya cuentan con la mayoría de edad. </a:t>
            </a:r>
          </a:p>
          <a:p>
            <a:pPr algn="just"/>
            <a:endParaRPr lang="es-CO" sz="1200" b="1" dirty="0">
              <a:effectLst/>
              <a:latin typeface="Verdana" panose="020B0604030504040204" pitchFamily="34" charset="0"/>
              <a:ea typeface="Verdana" panose="020B0604030504040204" pitchFamily="34" charset="0"/>
              <a:cs typeface="Arial MT"/>
            </a:endParaRPr>
          </a:p>
          <a:p>
            <a:pPr algn="just"/>
            <a:r>
              <a:rPr lang="es-CO" sz="1200" b="1" dirty="0">
                <a:latin typeface="Verdana" panose="020B0604030504040204" pitchFamily="34" charset="0"/>
                <a:ea typeface="Verdana" panose="020B0604030504040204" pitchFamily="34" charset="0"/>
                <a:cs typeface="Arial MT"/>
              </a:rPr>
              <a:t>El tercerizado es el encargado de auditar, subsanar, contactar y cargar a orden de pago, los casos potenciales para colocación </a:t>
            </a:r>
            <a:endParaRPr lang="es-CO" sz="1200" b="1" dirty="0">
              <a:effectLst/>
              <a:latin typeface="Verdana" panose="020B0604030504040204" pitchFamily="34" charset="0"/>
              <a:ea typeface="Verdana" panose="020B0604030504040204" pitchFamily="34" charset="0"/>
              <a:cs typeface="Arial MT"/>
            </a:endParaRPr>
          </a:p>
        </p:txBody>
      </p:sp>
      <p:cxnSp>
        <p:nvCxnSpPr>
          <p:cNvPr id="16" name="Conector recto de flecha 15">
            <a:extLst>
              <a:ext uri="{FF2B5EF4-FFF2-40B4-BE49-F238E27FC236}">
                <a16:creationId xmlns:a16="http://schemas.microsoft.com/office/drawing/2014/main" id="{CF1F355A-AC69-53B2-F168-A2819ECD302D}"/>
              </a:ext>
            </a:extLst>
          </p:cNvPr>
          <p:cNvCxnSpPr>
            <a:cxnSpLocks/>
          </p:cNvCxnSpPr>
          <p:nvPr/>
        </p:nvCxnSpPr>
        <p:spPr>
          <a:xfrm>
            <a:off x="3342734" y="2338274"/>
            <a:ext cx="5188791" cy="0"/>
          </a:xfrm>
          <a:prstGeom prst="straightConnector1">
            <a:avLst/>
          </a:prstGeom>
          <a:ln w="57150">
            <a:solidFill>
              <a:srgbClr val="FFC800"/>
            </a:solidFill>
            <a:tailEnd type="triangle"/>
          </a:ln>
        </p:spPr>
        <p:style>
          <a:lnRef idx="1">
            <a:schemeClr val="accent1"/>
          </a:lnRef>
          <a:fillRef idx="0">
            <a:schemeClr val="accent1"/>
          </a:fillRef>
          <a:effectRef idx="0">
            <a:schemeClr val="accent1"/>
          </a:effectRef>
          <a:fontRef idx="minor">
            <a:schemeClr val="tx1"/>
          </a:fontRef>
        </p:style>
      </p:cxnSp>
      <p:sp>
        <p:nvSpPr>
          <p:cNvPr id="17" name="CuadroTexto 16">
            <a:extLst>
              <a:ext uri="{FF2B5EF4-FFF2-40B4-BE49-F238E27FC236}">
                <a16:creationId xmlns:a16="http://schemas.microsoft.com/office/drawing/2014/main" id="{52D5974D-CD68-4562-72FB-9A0DE72E8FB9}"/>
              </a:ext>
            </a:extLst>
          </p:cNvPr>
          <p:cNvSpPr txBox="1"/>
          <p:nvPr/>
        </p:nvSpPr>
        <p:spPr>
          <a:xfrm>
            <a:off x="3325363" y="1818272"/>
            <a:ext cx="5568353" cy="517962"/>
          </a:xfrm>
          <a:prstGeom prst="rect">
            <a:avLst/>
          </a:prstGeom>
          <a:noFill/>
        </p:spPr>
        <p:txBody>
          <a:bodyPr wrap="square">
            <a:spAutoFit/>
          </a:bodyPr>
          <a:lstStyle/>
          <a:p>
            <a:pPr marL="75565" marR="870585" algn="ctr">
              <a:lnSpc>
                <a:spcPct val="103000"/>
              </a:lnSpc>
            </a:pPr>
            <a:r>
              <a:rPr lang="es-CO" sz="1400" b="1" dirty="0">
                <a:latin typeface="Verdana" panose="020B0604030504040204" pitchFamily="34" charset="0"/>
                <a:ea typeface="Verdana" panose="020B0604030504040204" pitchFamily="34" charset="0"/>
                <a:cs typeface="Arial MT"/>
              </a:rPr>
              <a:t>SUBDIRECCIÓN DE REPARACIÓN INDIVIDUAL</a:t>
            </a:r>
            <a:endParaRPr lang="es-CO" sz="1400" b="1" dirty="0">
              <a:effectLst/>
              <a:latin typeface="Verdana" panose="020B0604030504040204" pitchFamily="34" charset="0"/>
              <a:ea typeface="Verdana" panose="020B0604030504040204" pitchFamily="34" charset="0"/>
              <a:cs typeface="Arial MT"/>
            </a:endParaRPr>
          </a:p>
        </p:txBody>
      </p:sp>
      <p:sp>
        <p:nvSpPr>
          <p:cNvPr id="20" name="Elipse 19">
            <a:extLst>
              <a:ext uri="{FF2B5EF4-FFF2-40B4-BE49-F238E27FC236}">
                <a16:creationId xmlns:a16="http://schemas.microsoft.com/office/drawing/2014/main" id="{990483D7-E9D1-72DD-29D1-F37AF245FEC2}"/>
              </a:ext>
            </a:extLst>
          </p:cNvPr>
          <p:cNvSpPr/>
          <p:nvPr/>
        </p:nvSpPr>
        <p:spPr>
          <a:xfrm>
            <a:off x="3059284" y="2830778"/>
            <a:ext cx="1651543" cy="905772"/>
          </a:xfrm>
          <a:prstGeom prst="ellipse">
            <a:avLst/>
          </a:prstGeom>
          <a:solidFill>
            <a:schemeClr val="bg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b="1" dirty="0">
                <a:latin typeface="Verdana" panose="020B0604030504040204" pitchFamily="34" charset="0"/>
                <a:ea typeface="Verdana" panose="020B0604030504040204" pitchFamily="34" charset="0"/>
              </a:rPr>
              <a:t>Cruces </a:t>
            </a:r>
            <a:r>
              <a:rPr lang="es-CO" sz="1200" b="1" dirty="0">
                <a:latin typeface="Verdana" panose="020B0604030504040204" pitchFamily="34" charset="0"/>
                <a:ea typeface="Verdana" panose="020B0604030504040204" pitchFamily="34" charset="0"/>
              </a:rPr>
              <a:t>masivos</a:t>
            </a:r>
            <a:r>
              <a:rPr lang="es-CO" sz="1100" b="1" dirty="0">
                <a:latin typeface="Verdana" panose="020B0604030504040204" pitchFamily="34" charset="0"/>
                <a:ea typeface="Verdana" panose="020B0604030504040204" pitchFamily="34" charset="0"/>
              </a:rPr>
              <a:t> APTOS Y NO APTO</a:t>
            </a:r>
          </a:p>
        </p:txBody>
      </p:sp>
      <p:sp>
        <p:nvSpPr>
          <p:cNvPr id="5" name="Abrir llave 4">
            <a:extLst>
              <a:ext uri="{FF2B5EF4-FFF2-40B4-BE49-F238E27FC236}">
                <a16:creationId xmlns:a16="http://schemas.microsoft.com/office/drawing/2014/main" id="{3333D9F5-C0BA-E678-5648-95CBF9B022BC}"/>
              </a:ext>
            </a:extLst>
          </p:cNvPr>
          <p:cNvSpPr/>
          <p:nvPr/>
        </p:nvSpPr>
        <p:spPr>
          <a:xfrm>
            <a:off x="2833198" y="1771461"/>
            <a:ext cx="365210" cy="2967483"/>
          </a:xfrm>
          <a:prstGeom prst="leftBrac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sz="1400" b="1">
              <a:latin typeface="Verdana" panose="020B0604030504040204" pitchFamily="34" charset="0"/>
              <a:ea typeface="Verdana" panose="020B0604030504040204" pitchFamily="34" charset="0"/>
            </a:endParaRPr>
          </a:p>
        </p:txBody>
      </p:sp>
      <p:sp>
        <p:nvSpPr>
          <p:cNvPr id="7" name="Rectángulo: esquinas redondeadas 6">
            <a:extLst>
              <a:ext uri="{FF2B5EF4-FFF2-40B4-BE49-F238E27FC236}">
                <a16:creationId xmlns:a16="http://schemas.microsoft.com/office/drawing/2014/main" id="{EA58644C-384F-5F7B-12E0-91EC6AD77665}"/>
              </a:ext>
            </a:extLst>
          </p:cNvPr>
          <p:cNvSpPr/>
          <p:nvPr/>
        </p:nvSpPr>
        <p:spPr>
          <a:xfrm>
            <a:off x="9273028" y="4827726"/>
            <a:ext cx="1817594" cy="1367381"/>
          </a:xfrm>
          <a:prstGeom prst="round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just"/>
            <a:r>
              <a:rPr lang="es-CO" sz="900" b="1">
                <a:latin typeface="Verdana" panose="020B0604030504040204" pitchFamily="34" charset="0"/>
                <a:ea typeface="Verdana" panose="020B0604030504040204" pitchFamily="34" charset="0"/>
              </a:rPr>
              <a:t>Entrega del encargo fiduciario constituido a los jóvenes mediante las oficinas a nivel nacional del Banco Agrario de Colombia</a:t>
            </a:r>
          </a:p>
        </p:txBody>
      </p:sp>
      <p:sp>
        <p:nvSpPr>
          <p:cNvPr id="4" name="Elipse 3">
            <a:extLst>
              <a:ext uri="{FF2B5EF4-FFF2-40B4-BE49-F238E27FC236}">
                <a16:creationId xmlns:a16="http://schemas.microsoft.com/office/drawing/2014/main" id="{E43A45F6-6341-C467-7A8F-29201FDD49E1}"/>
              </a:ext>
            </a:extLst>
          </p:cNvPr>
          <p:cNvSpPr/>
          <p:nvPr/>
        </p:nvSpPr>
        <p:spPr>
          <a:xfrm>
            <a:off x="522383" y="1004552"/>
            <a:ext cx="1906439" cy="1171109"/>
          </a:xfrm>
          <a:prstGeom prst="ellipse">
            <a:avLst/>
          </a:prstGeom>
          <a:solidFill>
            <a:schemeClr val="bg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dirty="0">
                <a:latin typeface="Verdana" panose="020B0604030504040204" pitchFamily="34" charset="0"/>
                <a:ea typeface="Verdana" panose="020B0604030504040204" pitchFamily="34" charset="0"/>
              </a:rPr>
              <a:t>Operador tercerizado</a:t>
            </a:r>
          </a:p>
        </p:txBody>
      </p:sp>
      <p:sp>
        <p:nvSpPr>
          <p:cNvPr id="12" name="Elipse 11">
            <a:extLst>
              <a:ext uri="{FF2B5EF4-FFF2-40B4-BE49-F238E27FC236}">
                <a16:creationId xmlns:a16="http://schemas.microsoft.com/office/drawing/2014/main" id="{2BA43C91-D3F6-51B5-66C0-66D03F447885}"/>
              </a:ext>
            </a:extLst>
          </p:cNvPr>
          <p:cNvSpPr/>
          <p:nvPr/>
        </p:nvSpPr>
        <p:spPr>
          <a:xfrm>
            <a:off x="5531180" y="2490404"/>
            <a:ext cx="1679300" cy="1586520"/>
          </a:xfrm>
          <a:prstGeom prst="ellipse">
            <a:avLst/>
          </a:prstGeom>
          <a:solidFill>
            <a:schemeClr val="bg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200" b="1" dirty="0">
                <a:latin typeface="Verdana" panose="020B0604030504040204" pitchFamily="34" charset="0"/>
                <a:ea typeface="Verdana" panose="020B0604030504040204" pitchFamily="34" charset="0"/>
              </a:rPr>
              <a:t>Generación</a:t>
            </a:r>
            <a:r>
              <a:rPr lang="es-CO" sz="900" b="1" dirty="0">
                <a:latin typeface="Verdana" panose="020B0604030504040204" pitchFamily="34" charset="0"/>
                <a:ea typeface="Verdana" panose="020B0604030504040204" pitchFamily="34" charset="0"/>
              </a:rPr>
              <a:t> de memorandos, , ordenes de pago, flujo de firmas y solicitud de pago a FIDUAGRARIA</a:t>
            </a:r>
          </a:p>
        </p:txBody>
      </p:sp>
      <p:cxnSp>
        <p:nvCxnSpPr>
          <p:cNvPr id="13" name="Conector recto de flecha 12">
            <a:extLst>
              <a:ext uri="{FF2B5EF4-FFF2-40B4-BE49-F238E27FC236}">
                <a16:creationId xmlns:a16="http://schemas.microsoft.com/office/drawing/2014/main" id="{D18A1BEF-0033-E803-7194-34E1C363085B}"/>
              </a:ext>
            </a:extLst>
          </p:cNvPr>
          <p:cNvCxnSpPr>
            <a:cxnSpLocks/>
          </p:cNvCxnSpPr>
          <p:nvPr/>
        </p:nvCxnSpPr>
        <p:spPr>
          <a:xfrm>
            <a:off x="4760959" y="3256985"/>
            <a:ext cx="714300" cy="11077"/>
          </a:xfrm>
          <a:prstGeom prst="straightConnector1">
            <a:avLst/>
          </a:prstGeom>
          <a:ln w="57150">
            <a:solidFill>
              <a:srgbClr val="FFC800"/>
            </a:solidFill>
            <a:tailEnd type="triangle"/>
          </a:ln>
        </p:spPr>
        <p:style>
          <a:lnRef idx="1">
            <a:schemeClr val="accent1"/>
          </a:lnRef>
          <a:fillRef idx="0">
            <a:schemeClr val="accent1"/>
          </a:fillRef>
          <a:effectRef idx="0">
            <a:schemeClr val="accent1"/>
          </a:effectRef>
          <a:fontRef idx="minor">
            <a:schemeClr val="tx1"/>
          </a:fontRef>
        </p:style>
      </p:cxnSp>
      <p:pic>
        <p:nvPicPr>
          <p:cNvPr id="15" name="Picture 2" descr="Fiduagraria S.A.">
            <a:extLst>
              <a:ext uri="{FF2B5EF4-FFF2-40B4-BE49-F238E27FC236}">
                <a16:creationId xmlns:a16="http://schemas.microsoft.com/office/drawing/2014/main" id="{4B6AD96D-0890-DC73-AE99-1759A9C9A62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302" t="15101" r="7176" b="23568"/>
          <a:stretch/>
        </p:blipFill>
        <p:spPr bwMode="auto">
          <a:xfrm>
            <a:off x="9703001" y="3130485"/>
            <a:ext cx="1040610" cy="74091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Diferencia entre encargo fiduciario y fiducia mercantil | Gerencie.com">
            <a:extLst>
              <a:ext uri="{FF2B5EF4-FFF2-40B4-BE49-F238E27FC236}">
                <a16:creationId xmlns:a16="http://schemas.microsoft.com/office/drawing/2014/main" id="{4F091D06-7622-01BD-F5B5-B745CF2B157B}"/>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20333" b="79333" l="25417" r="72583">
                        <a14:foregroundMark x1="42750" y1="60667" x2="28833" y2="65667"/>
                        <a14:foregroundMark x1="28833" y1="65667" x2="32833" y2="52833"/>
                        <a14:foregroundMark x1="32833" y1="52833" x2="33333" y2="48333"/>
                        <a14:foregroundMark x1="25417" y1="61167" x2="26250" y2="70000"/>
                        <a14:foregroundMark x1="35000" y1="50667" x2="40083" y2="50000"/>
                        <a14:foregroundMark x1="34131" y1="36579" x2="32917" y2="37000"/>
                        <a14:foregroundMark x1="41083" y1="34167" x2="35591" y2="36072"/>
                        <a14:foregroundMark x1="40714" y1="44797" x2="42250" y2="46333"/>
                        <a14:foregroundMark x1="35909" y1="39992" x2="37003" y2="41086"/>
                        <a14:foregroundMark x1="32917" y1="37000" x2="33417" y2="37500"/>
                        <a14:foregroundMark x1="42250" y1="46333" x2="40000" y2="50333"/>
                        <a14:foregroundMark x1="64667" y1="72333" x2="64500" y2="77333"/>
                        <a14:foregroundMark x1="72083" y1="49000" x2="72583" y2="79333"/>
                        <a14:backgroundMark x1="34750" y1="37500" x2="34750" y2="37500"/>
                        <a14:backgroundMark x1="33750" y1="37667" x2="34917" y2="38000"/>
                        <a14:backgroundMark x1="36417" y1="43000" x2="41833" y2="42333"/>
                        <a14:backgroundMark x1="33333" y1="38000" x2="35833" y2="40167"/>
                      </a14:backgroundRemoval>
                    </a14:imgEffect>
                  </a14:imgLayer>
                </a14:imgProps>
              </a:ext>
              <a:ext uri="{28A0092B-C50C-407E-A947-70E740481C1C}">
                <a14:useLocalDpi xmlns:a14="http://schemas.microsoft.com/office/drawing/2010/main" val="0"/>
              </a:ext>
            </a:extLst>
          </a:blip>
          <a:srcRect l="21901" t="13216" r="25295" b="13849"/>
          <a:stretch/>
        </p:blipFill>
        <p:spPr bwMode="auto">
          <a:xfrm>
            <a:off x="3325363" y="3848213"/>
            <a:ext cx="4299792" cy="2969538"/>
          </a:xfrm>
          <a:prstGeom prst="rect">
            <a:avLst/>
          </a:prstGeom>
          <a:noFill/>
          <a:extLst>
            <a:ext uri="{909E8E84-426E-40DD-AFC4-6F175D3DCCD1}">
              <a14:hiddenFill xmlns:a14="http://schemas.microsoft.com/office/drawing/2010/main">
                <a:solidFill>
                  <a:srgbClr val="FFFFFF"/>
                </a:solidFill>
              </a14:hiddenFill>
            </a:ext>
          </a:extLst>
        </p:spPr>
      </p:pic>
      <p:cxnSp>
        <p:nvCxnSpPr>
          <p:cNvPr id="23" name="Conector recto de flecha 22">
            <a:extLst>
              <a:ext uri="{FF2B5EF4-FFF2-40B4-BE49-F238E27FC236}">
                <a16:creationId xmlns:a16="http://schemas.microsoft.com/office/drawing/2014/main" id="{49CE57FD-D1A4-FD6F-49DF-C8D36A372CEA}"/>
              </a:ext>
            </a:extLst>
          </p:cNvPr>
          <p:cNvCxnSpPr>
            <a:cxnSpLocks/>
          </p:cNvCxnSpPr>
          <p:nvPr/>
        </p:nvCxnSpPr>
        <p:spPr>
          <a:xfrm>
            <a:off x="9640809" y="2188448"/>
            <a:ext cx="2390238" cy="0"/>
          </a:xfrm>
          <a:prstGeom prst="straightConnector1">
            <a:avLst/>
          </a:prstGeom>
          <a:ln w="57150">
            <a:solidFill>
              <a:srgbClr val="FFC800"/>
            </a:solidFill>
            <a:tailEnd type="triangle"/>
          </a:ln>
        </p:spPr>
        <p:style>
          <a:lnRef idx="1">
            <a:schemeClr val="accent1"/>
          </a:lnRef>
          <a:fillRef idx="0">
            <a:schemeClr val="accent1"/>
          </a:fillRef>
          <a:effectRef idx="0">
            <a:schemeClr val="accent1"/>
          </a:effectRef>
          <a:fontRef idx="minor">
            <a:schemeClr val="tx1"/>
          </a:fontRef>
        </p:style>
      </p:cxnSp>
      <p:sp>
        <p:nvSpPr>
          <p:cNvPr id="25" name="Elipse 24">
            <a:extLst>
              <a:ext uri="{FF2B5EF4-FFF2-40B4-BE49-F238E27FC236}">
                <a16:creationId xmlns:a16="http://schemas.microsoft.com/office/drawing/2014/main" id="{1D6D7E75-9EB8-2700-B7CF-2B4C62A72373}"/>
              </a:ext>
            </a:extLst>
          </p:cNvPr>
          <p:cNvSpPr/>
          <p:nvPr/>
        </p:nvSpPr>
        <p:spPr>
          <a:xfrm>
            <a:off x="7990148" y="2490404"/>
            <a:ext cx="1679299" cy="1676420"/>
          </a:xfrm>
          <a:prstGeom prst="ellipse">
            <a:avLst/>
          </a:prstGeom>
          <a:solidFill>
            <a:schemeClr val="bg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900" b="1" dirty="0">
                <a:latin typeface="Verdana" panose="020B0604030504040204" pitchFamily="34" charset="0"/>
                <a:ea typeface="Verdana" panose="020B0604030504040204" pitchFamily="34" charset="0"/>
              </a:rPr>
              <a:t>Gestión de </a:t>
            </a:r>
            <a:r>
              <a:rPr lang="es-CO" sz="900" b="1" dirty="0" err="1">
                <a:latin typeface="Verdana" panose="020B0604030504040204" pitchFamily="34" charset="0"/>
                <a:ea typeface="Verdana" panose="020B0604030504040204" pitchFamily="34" charset="0"/>
              </a:rPr>
              <a:t>contactabilidad</a:t>
            </a:r>
            <a:r>
              <a:rPr lang="es-CO" sz="900" b="1" dirty="0">
                <a:latin typeface="Verdana" panose="020B0604030504040204" pitchFamily="34" charset="0"/>
                <a:ea typeface="Verdana" panose="020B0604030504040204" pitchFamily="34" charset="0"/>
              </a:rPr>
              <a:t> para el cobro de los recursos.</a:t>
            </a:r>
          </a:p>
        </p:txBody>
      </p:sp>
      <p:cxnSp>
        <p:nvCxnSpPr>
          <p:cNvPr id="26" name="Conector recto de flecha 25">
            <a:extLst>
              <a:ext uri="{FF2B5EF4-FFF2-40B4-BE49-F238E27FC236}">
                <a16:creationId xmlns:a16="http://schemas.microsoft.com/office/drawing/2014/main" id="{7852E78D-ADEE-CF44-DD00-B2143AD91CDC}"/>
              </a:ext>
            </a:extLst>
          </p:cNvPr>
          <p:cNvCxnSpPr>
            <a:cxnSpLocks/>
          </p:cNvCxnSpPr>
          <p:nvPr/>
        </p:nvCxnSpPr>
        <p:spPr>
          <a:xfrm>
            <a:off x="10055338" y="4041816"/>
            <a:ext cx="0" cy="764254"/>
          </a:xfrm>
          <a:prstGeom prst="straightConnector1">
            <a:avLst/>
          </a:prstGeom>
          <a:ln w="57150">
            <a:solidFill>
              <a:srgbClr val="5BC5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ector recto de flecha 31">
            <a:extLst>
              <a:ext uri="{FF2B5EF4-FFF2-40B4-BE49-F238E27FC236}">
                <a16:creationId xmlns:a16="http://schemas.microsoft.com/office/drawing/2014/main" id="{BAEDCF99-6C8F-4442-7FED-A16F260300F3}"/>
              </a:ext>
            </a:extLst>
          </p:cNvPr>
          <p:cNvCxnSpPr>
            <a:cxnSpLocks/>
          </p:cNvCxnSpPr>
          <p:nvPr/>
        </p:nvCxnSpPr>
        <p:spPr>
          <a:xfrm>
            <a:off x="7275486" y="3240701"/>
            <a:ext cx="649657" cy="14502"/>
          </a:xfrm>
          <a:prstGeom prst="straightConnector1">
            <a:avLst/>
          </a:prstGeom>
          <a:ln w="57150">
            <a:solidFill>
              <a:srgbClr val="FFC800"/>
            </a:solidFill>
            <a:tailEnd type="triangle"/>
          </a:ln>
        </p:spPr>
        <p:style>
          <a:lnRef idx="1">
            <a:schemeClr val="accent1"/>
          </a:lnRef>
          <a:fillRef idx="0">
            <a:schemeClr val="accent1"/>
          </a:fillRef>
          <a:effectRef idx="0">
            <a:schemeClr val="accent1"/>
          </a:effectRef>
          <a:fontRef idx="minor">
            <a:schemeClr val="tx1"/>
          </a:fontRef>
        </p:style>
      </p:cxnSp>
      <p:sp>
        <p:nvSpPr>
          <p:cNvPr id="34" name="Elipse 33">
            <a:extLst>
              <a:ext uri="{FF2B5EF4-FFF2-40B4-BE49-F238E27FC236}">
                <a16:creationId xmlns:a16="http://schemas.microsoft.com/office/drawing/2014/main" id="{8BB402BC-CDE9-31F5-43D7-FC800E27873F}"/>
              </a:ext>
            </a:extLst>
          </p:cNvPr>
          <p:cNvSpPr/>
          <p:nvPr/>
        </p:nvSpPr>
        <p:spPr>
          <a:xfrm>
            <a:off x="11012822" y="2704564"/>
            <a:ext cx="1179177" cy="1016384"/>
          </a:xfrm>
          <a:prstGeom prst="ellipse">
            <a:avLst/>
          </a:prstGeom>
          <a:solidFill>
            <a:schemeClr val="bg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700" b="1" dirty="0">
                <a:latin typeface="Verdana" panose="020B0604030504040204" pitchFamily="34" charset="0"/>
                <a:ea typeface="Verdana" panose="020B0604030504040204" pitchFamily="34" charset="0"/>
              </a:rPr>
              <a:t>Seguimiento al cobro y cierre de los procesos bancarios</a:t>
            </a:r>
          </a:p>
        </p:txBody>
      </p:sp>
      <p:cxnSp>
        <p:nvCxnSpPr>
          <p:cNvPr id="35" name="Conector recto de flecha 34">
            <a:extLst>
              <a:ext uri="{FF2B5EF4-FFF2-40B4-BE49-F238E27FC236}">
                <a16:creationId xmlns:a16="http://schemas.microsoft.com/office/drawing/2014/main" id="{F38D6309-78E6-D969-522C-D950C993A6F8}"/>
              </a:ext>
            </a:extLst>
          </p:cNvPr>
          <p:cNvCxnSpPr>
            <a:cxnSpLocks/>
          </p:cNvCxnSpPr>
          <p:nvPr/>
        </p:nvCxnSpPr>
        <p:spPr>
          <a:xfrm>
            <a:off x="10602268" y="3233450"/>
            <a:ext cx="394452" cy="11671"/>
          </a:xfrm>
          <a:prstGeom prst="straightConnector1">
            <a:avLst/>
          </a:prstGeom>
          <a:ln w="57150">
            <a:solidFill>
              <a:srgbClr val="FFC800"/>
            </a:solidFill>
            <a:tailEnd type="triangle"/>
          </a:ln>
        </p:spPr>
        <p:style>
          <a:lnRef idx="1">
            <a:schemeClr val="accent1"/>
          </a:lnRef>
          <a:fillRef idx="0">
            <a:schemeClr val="accent1"/>
          </a:fillRef>
          <a:effectRef idx="0">
            <a:schemeClr val="accent1"/>
          </a:effectRef>
          <a:fontRef idx="minor">
            <a:schemeClr val="tx1"/>
          </a:fontRef>
        </p:style>
      </p:cxnSp>
      <p:pic>
        <p:nvPicPr>
          <p:cNvPr id="3" name="Imagen 2">
            <a:extLst>
              <a:ext uri="{FF2B5EF4-FFF2-40B4-BE49-F238E27FC236}">
                <a16:creationId xmlns:a16="http://schemas.microsoft.com/office/drawing/2014/main" id="{61657C1F-1825-96AA-620D-F7BC5320EF74}"/>
              </a:ext>
            </a:extLst>
          </p:cNvPr>
          <p:cNvPicPr>
            <a:picLocks noChangeAspect="1"/>
          </p:cNvPicPr>
          <p:nvPr/>
        </p:nvPicPr>
        <p:blipFill rotWithShape="1">
          <a:blip r:embed="rId6"/>
          <a:srcRect r="46134" b="50000"/>
          <a:stretch/>
        </p:blipFill>
        <p:spPr>
          <a:xfrm>
            <a:off x="11216194" y="5952228"/>
            <a:ext cx="975805" cy="905772"/>
          </a:xfrm>
          <a:prstGeom prst="rect">
            <a:avLst/>
          </a:prstGeom>
        </p:spPr>
      </p:pic>
    </p:spTree>
    <p:extLst>
      <p:ext uri="{BB962C8B-B14F-4D97-AF65-F5344CB8AC3E}">
        <p14:creationId xmlns:p14="http://schemas.microsoft.com/office/powerpoint/2010/main" val="39309376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0604F-C8F6-1021-6BA4-1E1FA68C61CA}"/>
            </a:ext>
          </a:extLst>
        </p:cNvPr>
        <p:cNvGrpSpPr/>
        <p:nvPr/>
      </p:nvGrpSpPr>
      <p:grpSpPr>
        <a:xfrm>
          <a:off x="0" y="0"/>
          <a:ext cx="0" cy="0"/>
          <a:chOff x="0" y="0"/>
          <a:chExt cx="0" cy="0"/>
        </a:xfrm>
      </p:grpSpPr>
      <p:pic>
        <p:nvPicPr>
          <p:cNvPr id="2" name="Imagen 1" descr="Logotipo, nombre de la empresa&#10;&#10;Descripción generada automáticamente">
            <a:extLst>
              <a:ext uri="{FF2B5EF4-FFF2-40B4-BE49-F238E27FC236}">
                <a16:creationId xmlns:a16="http://schemas.microsoft.com/office/drawing/2014/main" id="{455697F5-5F18-D10C-E2DB-A407343F0F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9879" y="112644"/>
            <a:ext cx="692241" cy="655706"/>
          </a:xfrm>
          <a:prstGeom prst="rect">
            <a:avLst/>
          </a:prstGeom>
        </p:spPr>
      </p:pic>
      <p:sp>
        <p:nvSpPr>
          <p:cNvPr id="3" name="CuadroTexto 2">
            <a:extLst>
              <a:ext uri="{FF2B5EF4-FFF2-40B4-BE49-F238E27FC236}">
                <a16:creationId xmlns:a16="http://schemas.microsoft.com/office/drawing/2014/main" id="{4AA0164F-7E37-4F7D-86BB-72962CE0BDBD}"/>
              </a:ext>
            </a:extLst>
          </p:cNvPr>
          <p:cNvSpPr txBox="1"/>
          <p:nvPr/>
        </p:nvSpPr>
        <p:spPr>
          <a:xfrm>
            <a:off x="3240155" y="739913"/>
            <a:ext cx="5711687" cy="400110"/>
          </a:xfrm>
          <a:prstGeom prst="rect">
            <a:avLst/>
          </a:prstGeom>
          <a:noFill/>
        </p:spPr>
        <p:txBody>
          <a:bodyPr wrap="square" rtlCol="0">
            <a:spAutoFit/>
          </a:bodyPr>
          <a:lstStyle/>
          <a:p>
            <a:pPr algn="ctr"/>
            <a:r>
              <a:rPr lang="es-MX" sz="2000" b="1" dirty="0"/>
              <a:t>REPROGRAMACIONES</a:t>
            </a:r>
            <a:endParaRPr lang="es-CO" sz="2000" b="1" dirty="0"/>
          </a:p>
        </p:txBody>
      </p:sp>
      <p:sp>
        <p:nvSpPr>
          <p:cNvPr id="10" name="Rectángulo: esquinas redondeadas 9">
            <a:extLst>
              <a:ext uri="{FF2B5EF4-FFF2-40B4-BE49-F238E27FC236}">
                <a16:creationId xmlns:a16="http://schemas.microsoft.com/office/drawing/2014/main" id="{7F8957E7-8A35-4498-A2B6-9149FA6BA736}"/>
              </a:ext>
            </a:extLst>
          </p:cNvPr>
          <p:cNvSpPr/>
          <p:nvPr/>
        </p:nvSpPr>
        <p:spPr>
          <a:xfrm>
            <a:off x="212036" y="1611152"/>
            <a:ext cx="2372140" cy="834887"/>
          </a:xfrm>
          <a:prstGeom prst="roundRect">
            <a:avLst/>
          </a:prstGeom>
          <a:solidFill>
            <a:schemeClr val="bg2">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a:t>TERCERIZADO</a:t>
            </a:r>
            <a:endParaRPr lang="es-CO" b="1"/>
          </a:p>
        </p:txBody>
      </p:sp>
      <p:sp>
        <p:nvSpPr>
          <p:cNvPr id="11" name="CuadroTexto 10">
            <a:extLst>
              <a:ext uri="{FF2B5EF4-FFF2-40B4-BE49-F238E27FC236}">
                <a16:creationId xmlns:a16="http://schemas.microsoft.com/office/drawing/2014/main" id="{5A573C1A-33A3-4F4C-999A-2A459A08ECCE}"/>
              </a:ext>
            </a:extLst>
          </p:cNvPr>
          <p:cNvSpPr txBox="1"/>
          <p:nvPr/>
        </p:nvSpPr>
        <p:spPr>
          <a:xfrm>
            <a:off x="212036" y="2650436"/>
            <a:ext cx="2642060" cy="3293209"/>
          </a:xfrm>
          <a:prstGeom prst="rect">
            <a:avLst/>
          </a:prstGeom>
          <a:noFill/>
        </p:spPr>
        <p:txBody>
          <a:bodyPr wrap="square" rtlCol="0">
            <a:spAutoFit/>
          </a:bodyPr>
          <a:lstStyle/>
          <a:p>
            <a:pPr algn="just"/>
            <a:r>
              <a:rPr lang="es-MX" sz="1600" dirty="0"/>
              <a:t>Desde la SRI se entrega la base general de casos sujetos de reprogramar. (recursos en cuentas de la Unidad  y en la fiducia.</a:t>
            </a:r>
          </a:p>
          <a:p>
            <a:pPr algn="just"/>
            <a:endParaRPr lang="es-MX" sz="1600" dirty="0"/>
          </a:p>
          <a:p>
            <a:pPr algn="just"/>
            <a:r>
              <a:rPr lang="es-MX" sz="1600" dirty="0"/>
              <a:t>El tercerizado es el encargado de subsanar, contactar y enviar los casos efectivos susceptibles de pago mediante el módulo de reprogramaciones en INDEMNIZA.</a:t>
            </a:r>
            <a:endParaRPr lang="es-MX" dirty="0"/>
          </a:p>
        </p:txBody>
      </p:sp>
      <p:sp>
        <p:nvSpPr>
          <p:cNvPr id="15" name="Elipse 14">
            <a:extLst>
              <a:ext uri="{FF2B5EF4-FFF2-40B4-BE49-F238E27FC236}">
                <a16:creationId xmlns:a16="http://schemas.microsoft.com/office/drawing/2014/main" id="{14E32A06-223D-4A8A-9913-071DA8863E17}"/>
              </a:ext>
            </a:extLst>
          </p:cNvPr>
          <p:cNvSpPr/>
          <p:nvPr/>
        </p:nvSpPr>
        <p:spPr>
          <a:xfrm>
            <a:off x="3013514" y="3661109"/>
            <a:ext cx="1421816" cy="822532"/>
          </a:xfrm>
          <a:prstGeom prst="ellipse">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a:t>Cruces masivos </a:t>
            </a:r>
            <a:endParaRPr lang="es-CO" b="1"/>
          </a:p>
        </p:txBody>
      </p:sp>
      <p:sp>
        <p:nvSpPr>
          <p:cNvPr id="26" name="CuadroTexto 25">
            <a:extLst>
              <a:ext uri="{FF2B5EF4-FFF2-40B4-BE49-F238E27FC236}">
                <a16:creationId xmlns:a16="http://schemas.microsoft.com/office/drawing/2014/main" id="{E12B188C-C963-41B5-B342-D945A1330FE1}"/>
              </a:ext>
            </a:extLst>
          </p:cNvPr>
          <p:cNvSpPr txBox="1"/>
          <p:nvPr/>
        </p:nvSpPr>
        <p:spPr>
          <a:xfrm>
            <a:off x="3904447" y="1338250"/>
            <a:ext cx="914397" cy="369332"/>
          </a:xfrm>
          <a:prstGeom prst="rect">
            <a:avLst/>
          </a:prstGeom>
          <a:noFill/>
        </p:spPr>
        <p:txBody>
          <a:bodyPr wrap="square" rtlCol="0">
            <a:spAutoFit/>
          </a:bodyPr>
          <a:lstStyle/>
          <a:p>
            <a:r>
              <a:rPr lang="es-MX" b="1"/>
              <a:t>APTOS</a:t>
            </a:r>
            <a:endParaRPr lang="es-CO" b="1"/>
          </a:p>
        </p:txBody>
      </p:sp>
      <p:sp>
        <p:nvSpPr>
          <p:cNvPr id="27" name="CuadroTexto 26">
            <a:extLst>
              <a:ext uri="{FF2B5EF4-FFF2-40B4-BE49-F238E27FC236}">
                <a16:creationId xmlns:a16="http://schemas.microsoft.com/office/drawing/2014/main" id="{C8FD6503-9E3D-43EF-9FA8-698E51042876}"/>
              </a:ext>
            </a:extLst>
          </p:cNvPr>
          <p:cNvSpPr txBox="1"/>
          <p:nvPr/>
        </p:nvSpPr>
        <p:spPr>
          <a:xfrm>
            <a:off x="3910045" y="6035978"/>
            <a:ext cx="1485806" cy="369332"/>
          </a:xfrm>
          <a:prstGeom prst="rect">
            <a:avLst/>
          </a:prstGeom>
          <a:noFill/>
        </p:spPr>
        <p:txBody>
          <a:bodyPr wrap="square" rtlCol="0">
            <a:spAutoFit/>
          </a:bodyPr>
          <a:lstStyle/>
          <a:p>
            <a:r>
              <a:rPr lang="es-MX" b="1"/>
              <a:t>NO APTOS</a:t>
            </a:r>
            <a:endParaRPr lang="es-CO" b="1"/>
          </a:p>
        </p:txBody>
      </p:sp>
      <p:sp>
        <p:nvSpPr>
          <p:cNvPr id="28" name="Rectángulo: esquinas redondeadas 27">
            <a:extLst>
              <a:ext uri="{FF2B5EF4-FFF2-40B4-BE49-F238E27FC236}">
                <a16:creationId xmlns:a16="http://schemas.microsoft.com/office/drawing/2014/main" id="{F03C7E97-193C-45E8-A1B6-775AFFBBBB1F}"/>
              </a:ext>
            </a:extLst>
          </p:cNvPr>
          <p:cNvSpPr/>
          <p:nvPr/>
        </p:nvSpPr>
        <p:spPr>
          <a:xfrm>
            <a:off x="5083545" y="5809575"/>
            <a:ext cx="4892517" cy="761876"/>
          </a:xfrm>
          <a:prstGeom prst="roundRect">
            <a:avLst/>
          </a:prstGeom>
          <a:solidFill>
            <a:schemeClr val="accent4">
              <a:lumMod val="40000"/>
              <a:lumOff val="60000"/>
            </a:schemeClr>
          </a:solidFill>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000">
                <a:solidFill>
                  <a:schemeClr val="tx1"/>
                </a:solidFill>
              </a:rPr>
              <a:t>Son devueltos al tercerizado para su correspondiente subsanación.</a:t>
            </a:r>
            <a:endParaRPr lang="es-CO" sz="2000">
              <a:solidFill>
                <a:schemeClr val="tx1"/>
              </a:solidFill>
            </a:endParaRPr>
          </a:p>
        </p:txBody>
      </p:sp>
      <p:sp>
        <p:nvSpPr>
          <p:cNvPr id="4" name="Flecha: doblada 3">
            <a:extLst>
              <a:ext uri="{FF2B5EF4-FFF2-40B4-BE49-F238E27FC236}">
                <a16:creationId xmlns:a16="http://schemas.microsoft.com/office/drawing/2014/main" id="{08362EF8-1456-4F07-B8E5-85EEC9DEDC38}"/>
              </a:ext>
            </a:extLst>
          </p:cNvPr>
          <p:cNvSpPr/>
          <p:nvPr/>
        </p:nvSpPr>
        <p:spPr>
          <a:xfrm>
            <a:off x="2938223" y="1285979"/>
            <a:ext cx="1020967" cy="1770911"/>
          </a:xfrm>
          <a:prstGeom prst="ben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6" name="Flecha: doblada hacia arriba 5">
            <a:extLst>
              <a:ext uri="{FF2B5EF4-FFF2-40B4-BE49-F238E27FC236}">
                <a16:creationId xmlns:a16="http://schemas.microsoft.com/office/drawing/2014/main" id="{5F190998-F2B2-41F0-BAE5-B18D8843CA6A}"/>
              </a:ext>
            </a:extLst>
          </p:cNvPr>
          <p:cNvSpPr/>
          <p:nvPr/>
        </p:nvSpPr>
        <p:spPr>
          <a:xfrm rot="5400000">
            <a:off x="2625258" y="5074258"/>
            <a:ext cx="1708565" cy="1017255"/>
          </a:xfrm>
          <a:prstGeom prst="ben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8" name="Flecha: a la derecha 17">
            <a:extLst>
              <a:ext uri="{FF2B5EF4-FFF2-40B4-BE49-F238E27FC236}">
                <a16:creationId xmlns:a16="http://schemas.microsoft.com/office/drawing/2014/main" id="{5ACEAEB0-0BDB-41B3-8F95-B9E8D05C2058}"/>
              </a:ext>
            </a:extLst>
          </p:cNvPr>
          <p:cNvSpPr/>
          <p:nvPr/>
        </p:nvSpPr>
        <p:spPr>
          <a:xfrm>
            <a:off x="4672728" y="1254864"/>
            <a:ext cx="410817" cy="469164"/>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20" name="Grupo 19">
            <a:extLst>
              <a:ext uri="{FF2B5EF4-FFF2-40B4-BE49-F238E27FC236}">
                <a16:creationId xmlns:a16="http://schemas.microsoft.com/office/drawing/2014/main" id="{FE77605E-04F2-4DDA-9BBC-AF4DAE7E5D08}"/>
              </a:ext>
            </a:extLst>
          </p:cNvPr>
          <p:cNvGrpSpPr/>
          <p:nvPr/>
        </p:nvGrpSpPr>
        <p:grpSpPr>
          <a:xfrm>
            <a:off x="5116237" y="1216163"/>
            <a:ext cx="1903641" cy="754700"/>
            <a:chOff x="1952" y="400379"/>
            <a:chExt cx="1903641" cy="754700"/>
          </a:xfrm>
          <a:scene3d>
            <a:camera prst="orthographicFront"/>
            <a:lightRig rig="threePt" dir="t">
              <a:rot lat="0" lon="0" rev="7500000"/>
            </a:lightRig>
          </a:scene3d>
        </p:grpSpPr>
        <p:sp>
          <p:nvSpPr>
            <p:cNvPr id="21" name="Rectángulo 20">
              <a:extLst>
                <a:ext uri="{FF2B5EF4-FFF2-40B4-BE49-F238E27FC236}">
                  <a16:creationId xmlns:a16="http://schemas.microsoft.com/office/drawing/2014/main" id="{0EF0446D-803E-4400-B9F1-ACB5F626A33A}"/>
                </a:ext>
              </a:extLst>
            </p:cNvPr>
            <p:cNvSpPr/>
            <p:nvPr/>
          </p:nvSpPr>
          <p:spPr>
            <a:xfrm>
              <a:off x="1952" y="400379"/>
              <a:ext cx="1903641" cy="754700"/>
            </a:xfrm>
            <a:prstGeom prst="rect">
              <a:avLst/>
            </a:prstGeom>
            <a:sp3d prstMaterial="plastic">
              <a:bevelT w="127000" h="25400" prst="relaxedInset"/>
            </a:sp3d>
          </p:spPr>
          <p:style>
            <a:lnRef idx="0">
              <a:schemeClr val="accent4">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a:lstStyle/>
            <a:p>
              <a:endParaRPr lang="es-CO"/>
            </a:p>
          </p:txBody>
        </p:sp>
        <p:sp>
          <p:nvSpPr>
            <p:cNvPr id="23" name="CuadroTexto 22">
              <a:extLst>
                <a:ext uri="{FF2B5EF4-FFF2-40B4-BE49-F238E27FC236}">
                  <a16:creationId xmlns:a16="http://schemas.microsoft.com/office/drawing/2014/main" id="{14B56053-2717-42E4-99B7-738D15FF68D7}"/>
                </a:ext>
              </a:extLst>
            </p:cNvPr>
            <p:cNvSpPr txBox="1"/>
            <p:nvPr/>
          </p:nvSpPr>
          <p:spPr>
            <a:xfrm>
              <a:off x="1952" y="400379"/>
              <a:ext cx="1903641" cy="75470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s-MX" sz="1500" b="1">
                  <a:solidFill>
                    <a:schemeClr val="tx1"/>
                  </a:solidFill>
                </a:rPr>
                <a:t>VALIDACIÓN FINANCIERA</a:t>
              </a:r>
              <a:endParaRPr lang="es-CO" sz="1500" b="1" kern="1200">
                <a:solidFill>
                  <a:schemeClr val="tx1"/>
                </a:solidFill>
              </a:endParaRPr>
            </a:p>
          </p:txBody>
        </p:sp>
      </p:grpSp>
      <p:sp>
        <p:nvSpPr>
          <p:cNvPr id="24" name="Rectángulo: esquinas redondeadas 23">
            <a:extLst>
              <a:ext uri="{FF2B5EF4-FFF2-40B4-BE49-F238E27FC236}">
                <a16:creationId xmlns:a16="http://schemas.microsoft.com/office/drawing/2014/main" id="{7558998B-E106-475E-B85C-44FA9D8E242C}"/>
              </a:ext>
            </a:extLst>
          </p:cNvPr>
          <p:cNvSpPr/>
          <p:nvPr/>
        </p:nvSpPr>
        <p:spPr>
          <a:xfrm>
            <a:off x="7155227" y="1216163"/>
            <a:ext cx="4340431" cy="781679"/>
          </a:xfrm>
          <a:prstGeom prst="roundRect">
            <a:avLst/>
          </a:prstGeom>
          <a:solidFill>
            <a:schemeClr val="accent4">
              <a:lumMod val="40000"/>
              <a:lumOff val="60000"/>
            </a:schemeClr>
          </a:solidFill>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s-MX" sz="1600">
                <a:solidFill>
                  <a:schemeClr val="tx1"/>
                </a:solidFill>
              </a:rPr>
              <a:t>Identificación de la cuenta.</a:t>
            </a:r>
          </a:p>
          <a:p>
            <a:pPr marL="342900" indent="-342900">
              <a:buFont typeface="Arial" panose="020B0604020202020204" pitchFamily="34" charset="0"/>
              <a:buChar char="•"/>
            </a:pPr>
            <a:r>
              <a:rPr lang="es-MX" sz="1600">
                <a:solidFill>
                  <a:schemeClr val="tx1"/>
                </a:solidFill>
              </a:rPr>
              <a:t>Gestión para la dispersión de los recursos.</a:t>
            </a:r>
          </a:p>
          <a:p>
            <a:pPr marL="342900" indent="-342900">
              <a:buFont typeface="Arial" panose="020B0604020202020204" pitchFamily="34" charset="0"/>
              <a:buChar char="•"/>
            </a:pPr>
            <a:r>
              <a:rPr lang="es-MX" sz="1600">
                <a:solidFill>
                  <a:schemeClr val="tx1"/>
                </a:solidFill>
              </a:rPr>
              <a:t>Cruces de Información.</a:t>
            </a:r>
            <a:endParaRPr lang="es-CO" sz="1600">
              <a:solidFill>
                <a:schemeClr val="tx1"/>
              </a:solidFill>
            </a:endParaRPr>
          </a:p>
        </p:txBody>
      </p:sp>
      <p:grpSp>
        <p:nvGrpSpPr>
          <p:cNvPr id="30" name="Grupo 29">
            <a:extLst>
              <a:ext uri="{FF2B5EF4-FFF2-40B4-BE49-F238E27FC236}">
                <a16:creationId xmlns:a16="http://schemas.microsoft.com/office/drawing/2014/main" id="{EF01C1A7-1E26-481E-AB14-3908A9DC6B31}"/>
              </a:ext>
            </a:extLst>
          </p:cNvPr>
          <p:cNvGrpSpPr/>
          <p:nvPr/>
        </p:nvGrpSpPr>
        <p:grpSpPr>
          <a:xfrm>
            <a:off x="5226306" y="2516060"/>
            <a:ext cx="2034754" cy="778871"/>
            <a:chOff x="1952" y="376208"/>
            <a:chExt cx="2034754" cy="778871"/>
          </a:xfrm>
          <a:scene3d>
            <a:camera prst="orthographicFront"/>
            <a:lightRig rig="threePt" dir="t">
              <a:rot lat="0" lon="0" rev="7500000"/>
            </a:lightRig>
          </a:scene3d>
        </p:grpSpPr>
        <p:sp>
          <p:nvSpPr>
            <p:cNvPr id="31" name="Rectángulo 30">
              <a:extLst>
                <a:ext uri="{FF2B5EF4-FFF2-40B4-BE49-F238E27FC236}">
                  <a16:creationId xmlns:a16="http://schemas.microsoft.com/office/drawing/2014/main" id="{5723FB98-E90C-480B-9306-12827EB082E8}"/>
                </a:ext>
              </a:extLst>
            </p:cNvPr>
            <p:cNvSpPr/>
            <p:nvPr/>
          </p:nvSpPr>
          <p:spPr>
            <a:xfrm>
              <a:off x="1952" y="400379"/>
              <a:ext cx="1903641" cy="754700"/>
            </a:xfrm>
            <a:prstGeom prst="rect">
              <a:avLst/>
            </a:prstGeom>
            <a:sp3d prstMaterial="plastic">
              <a:bevelT w="127000" h="25400" prst="relaxedInset"/>
            </a:sp3d>
          </p:spPr>
          <p:style>
            <a:lnRef idx="0">
              <a:schemeClr val="accent4">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a:lstStyle/>
            <a:p>
              <a:endParaRPr lang="es-CO"/>
            </a:p>
          </p:txBody>
        </p:sp>
        <p:sp>
          <p:nvSpPr>
            <p:cNvPr id="32" name="CuadroTexto 31">
              <a:extLst>
                <a:ext uri="{FF2B5EF4-FFF2-40B4-BE49-F238E27FC236}">
                  <a16:creationId xmlns:a16="http://schemas.microsoft.com/office/drawing/2014/main" id="{36AA869D-DEBD-4224-982E-F9188222A49F}"/>
                </a:ext>
              </a:extLst>
            </p:cNvPr>
            <p:cNvSpPr txBox="1"/>
            <p:nvPr/>
          </p:nvSpPr>
          <p:spPr>
            <a:xfrm>
              <a:off x="133065" y="376208"/>
              <a:ext cx="1903641" cy="754700"/>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s-MX" sz="1500" b="1" kern="1200">
                  <a:solidFill>
                    <a:schemeClr val="tx1"/>
                  </a:solidFill>
                </a:rPr>
                <a:t>GIRO BANCARIO Y CONSIGNACIONES</a:t>
              </a:r>
              <a:endParaRPr lang="es-CO" sz="1500" b="1" kern="1200">
                <a:solidFill>
                  <a:schemeClr val="tx1"/>
                </a:solidFill>
              </a:endParaRPr>
            </a:p>
          </p:txBody>
        </p:sp>
      </p:grpSp>
      <p:sp>
        <p:nvSpPr>
          <p:cNvPr id="33" name="Rectángulo: esquinas redondeadas 32">
            <a:extLst>
              <a:ext uri="{FF2B5EF4-FFF2-40B4-BE49-F238E27FC236}">
                <a16:creationId xmlns:a16="http://schemas.microsoft.com/office/drawing/2014/main" id="{BEFFFD4D-033C-4F13-A842-74438579CC8B}"/>
              </a:ext>
            </a:extLst>
          </p:cNvPr>
          <p:cNvSpPr/>
          <p:nvPr/>
        </p:nvSpPr>
        <p:spPr>
          <a:xfrm>
            <a:off x="7392173" y="2180728"/>
            <a:ext cx="4471544" cy="1517632"/>
          </a:xfrm>
          <a:prstGeom prst="roundRect">
            <a:avLst/>
          </a:prstGeom>
          <a:solidFill>
            <a:schemeClr val="accent4">
              <a:lumMod val="40000"/>
              <a:lumOff val="60000"/>
            </a:schemeClr>
          </a:solidFill>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buFont typeface="Arial" panose="020B0604020202020204" pitchFamily="34" charset="0"/>
              <a:buChar char="•"/>
            </a:pPr>
            <a:endParaRPr lang="es-MX" sz="1600" b="1" u="sng" dirty="0">
              <a:solidFill>
                <a:schemeClr val="tx1"/>
              </a:solidFill>
            </a:endParaRPr>
          </a:p>
          <a:p>
            <a:pPr marL="285750" lvl="0" indent="-285750">
              <a:buFont typeface="Arial" panose="020B0604020202020204" pitchFamily="34" charset="0"/>
              <a:buChar char="•"/>
            </a:pPr>
            <a:r>
              <a:rPr lang="es-MX" sz="1600" b="1" u="sng" dirty="0">
                <a:solidFill>
                  <a:schemeClr val="tx1"/>
                </a:solidFill>
              </a:rPr>
              <a:t>GIRO BANCARIO: </a:t>
            </a:r>
            <a:r>
              <a:rPr lang="es-MX" sz="1600" dirty="0">
                <a:solidFill>
                  <a:schemeClr val="tx1"/>
                </a:solidFill>
              </a:rPr>
              <a:t>Se realiza proceso bancario  mensual  para realizar la respectiva colocación en articulación con el Banco Agrario.</a:t>
            </a:r>
            <a:endParaRPr lang="es-CO" sz="1600" dirty="0">
              <a:solidFill>
                <a:schemeClr val="tx1"/>
              </a:solidFill>
            </a:endParaRPr>
          </a:p>
          <a:p>
            <a:pPr marL="285750" lvl="0" indent="-285750">
              <a:buFont typeface="Arial" panose="020B0604020202020204" pitchFamily="34" charset="0"/>
              <a:buChar char="•"/>
            </a:pPr>
            <a:r>
              <a:rPr lang="es-MX" sz="1600" b="1" u="sng" dirty="0">
                <a:solidFill>
                  <a:schemeClr val="tx1"/>
                </a:solidFill>
              </a:rPr>
              <a:t>CONSIGNACIONES: </a:t>
            </a:r>
            <a:r>
              <a:rPr lang="es-MX" sz="1600" dirty="0">
                <a:solidFill>
                  <a:schemeClr val="tx1"/>
                </a:solidFill>
              </a:rPr>
              <a:t>Se valida documentación para materializar la consignación. (fase dos).</a:t>
            </a:r>
            <a:endParaRPr lang="es-CO" sz="1600" dirty="0">
              <a:solidFill>
                <a:schemeClr val="tx1"/>
              </a:solidFill>
            </a:endParaRPr>
          </a:p>
          <a:p>
            <a:endParaRPr lang="es-MX" sz="1600" dirty="0">
              <a:solidFill>
                <a:schemeClr val="tx1"/>
              </a:solidFill>
            </a:endParaRPr>
          </a:p>
        </p:txBody>
      </p:sp>
      <p:grpSp>
        <p:nvGrpSpPr>
          <p:cNvPr id="34" name="Grupo 33">
            <a:extLst>
              <a:ext uri="{FF2B5EF4-FFF2-40B4-BE49-F238E27FC236}">
                <a16:creationId xmlns:a16="http://schemas.microsoft.com/office/drawing/2014/main" id="{85498777-6568-44EA-B71F-1794E5889F89}"/>
              </a:ext>
            </a:extLst>
          </p:cNvPr>
          <p:cNvGrpSpPr/>
          <p:nvPr/>
        </p:nvGrpSpPr>
        <p:grpSpPr>
          <a:xfrm>
            <a:off x="4869940" y="3861174"/>
            <a:ext cx="2798946" cy="1201482"/>
            <a:chOff x="-68214" y="401923"/>
            <a:chExt cx="2012175" cy="754700"/>
          </a:xfrm>
          <a:scene3d>
            <a:camera prst="orthographicFront"/>
            <a:lightRig rig="threePt" dir="t">
              <a:rot lat="0" lon="0" rev="7500000"/>
            </a:lightRig>
          </a:scene3d>
        </p:grpSpPr>
        <p:sp>
          <p:nvSpPr>
            <p:cNvPr id="35" name="Rectángulo 34">
              <a:extLst>
                <a:ext uri="{FF2B5EF4-FFF2-40B4-BE49-F238E27FC236}">
                  <a16:creationId xmlns:a16="http://schemas.microsoft.com/office/drawing/2014/main" id="{68952C96-59E2-4FD8-88A4-B69B76C22CA3}"/>
                </a:ext>
              </a:extLst>
            </p:cNvPr>
            <p:cNvSpPr/>
            <p:nvPr/>
          </p:nvSpPr>
          <p:spPr>
            <a:xfrm>
              <a:off x="19496" y="401923"/>
              <a:ext cx="1903641" cy="754700"/>
            </a:xfrm>
            <a:prstGeom prst="rect">
              <a:avLst/>
            </a:prstGeom>
            <a:ln>
              <a:solidFill>
                <a:srgbClr val="FFC800"/>
              </a:solidFill>
            </a:ln>
            <a:sp3d prstMaterial="plastic">
              <a:bevelT w="127000" h="25400" prst="relaxedInset"/>
            </a:sp3d>
          </p:spPr>
          <p:style>
            <a:lnRef idx="0">
              <a:schemeClr val="accent4">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a:lstStyle/>
            <a:p>
              <a:endParaRPr lang="es-CO"/>
            </a:p>
          </p:txBody>
        </p:sp>
        <p:sp>
          <p:nvSpPr>
            <p:cNvPr id="36" name="CuadroTexto 35">
              <a:extLst>
                <a:ext uri="{FF2B5EF4-FFF2-40B4-BE49-F238E27FC236}">
                  <a16:creationId xmlns:a16="http://schemas.microsoft.com/office/drawing/2014/main" id="{1684234D-CC40-44AA-A71D-AB7FBCD34680}"/>
                </a:ext>
              </a:extLst>
            </p:cNvPr>
            <p:cNvSpPr txBox="1"/>
            <p:nvPr/>
          </p:nvSpPr>
          <p:spPr>
            <a:xfrm>
              <a:off x="-68214" y="492133"/>
              <a:ext cx="2012175" cy="655812"/>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s-MX" sz="1500" b="1">
                  <a:solidFill>
                    <a:schemeClr val="tx1"/>
                  </a:solidFill>
                </a:rPr>
                <a:t>DEVOLUCIÓN DEFINITIVA A LA DTN &amp; NUEVA CONSTITUCIÓN DE E.F.</a:t>
              </a:r>
              <a:endParaRPr lang="es-CO" sz="1500" b="1" kern="1200">
                <a:solidFill>
                  <a:schemeClr val="tx1"/>
                </a:solidFill>
              </a:endParaRPr>
            </a:p>
          </p:txBody>
        </p:sp>
      </p:grpSp>
      <p:sp>
        <p:nvSpPr>
          <p:cNvPr id="40" name="Rectángulo: esquinas redondeadas 39">
            <a:extLst>
              <a:ext uri="{FF2B5EF4-FFF2-40B4-BE49-F238E27FC236}">
                <a16:creationId xmlns:a16="http://schemas.microsoft.com/office/drawing/2014/main" id="{7BBB5E44-0991-4433-A04D-9D9A54CB6696}"/>
              </a:ext>
            </a:extLst>
          </p:cNvPr>
          <p:cNvSpPr/>
          <p:nvPr/>
        </p:nvSpPr>
        <p:spPr>
          <a:xfrm>
            <a:off x="7727346" y="3926682"/>
            <a:ext cx="4340431" cy="1155105"/>
          </a:xfrm>
          <a:prstGeom prst="roundRect">
            <a:avLst/>
          </a:prstGeom>
          <a:solidFill>
            <a:schemeClr val="accent4">
              <a:lumMod val="40000"/>
              <a:lumOff val="60000"/>
            </a:schemeClr>
          </a:solidFill>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MX" sz="1600">
              <a:solidFill>
                <a:schemeClr val="tx1"/>
              </a:solidFill>
            </a:endParaRPr>
          </a:p>
          <a:p>
            <a:r>
              <a:rPr lang="es-MX" sz="1600">
                <a:solidFill>
                  <a:schemeClr val="tx1"/>
                </a:solidFill>
              </a:rPr>
              <a:t>Elaboración de memorandos, revisión, flujo de firmas y radicados en el Grupo de Gestión Contable y Financiera.</a:t>
            </a:r>
            <a:endParaRPr lang="es-CO" sz="1600">
              <a:solidFill>
                <a:schemeClr val="tx1"/>
              </a:solidFill>
            </a:endParaRPr>
          </a:p>
          <a:p>
            <a:endParaRPr lang="es-MX" sz="1600">
              <a:solidFill>
                <a:schemeClr val="tx1"/>
              </a:solidFill>
            </a:endParaRPr>
          </a:p>
        </p:txBody>
      </p:sp>
      <p:sp>
        <p:nvSpPr>
          <p:cNvPr id="8" name="Flecha: curvada hacia la derecha 7">
            <a:extLst>
              <a:ext uri="{FF2B5EF4-FFF2-40B4-BE49-F238E27FC236}">
                <a16:creationId xmlns:a16="http://schemas.microsoft.com/office/drawing/2014/main" id="{B442F6E2-C039-4FF9-BEE9-8AF21DB78055}"/>
              </a:ext>
            </a:extLst>
          </p:cNvPr>
          <p:cNvSpPr/>
          <p:nvPr/>
        </p:nvSpPr>
        <p:spPr>
          <a:xfrm>
            <a:off x="4486019" y="2073530"/>
            <a:ext cx="573230" cy="938995"/>
          </a:xfrm>
          <a:prstGeom prst="curvedRightArrow">
            <a:avLst/>
          </a:prstGeom>
          <a:solidFill>
            <a:schemeClr val="accent2">
              <a:lumMod val="60000"/>
              <a:lumOff val="4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42" name="Flecha: curvada hacia la derecha 41">
            <a:extLst>
              <a:ext uri="{FF2B5EF4-FFF2-40B4-BE49-F238E27FC236}">
                <a16:creationId xmlns:a16="http://schemas.microsoft.com/office/drawing/2014/main" id="{EBA4F9D0-DB79-4AA9-B69D-9DBB23A8E38A}"/>
              </a:ext>
            </a:extLst>
          </p:cNvPr>
          <p:cNvSpPr/>
          <p:nvPr/>
        </p:nvSpPr>
        <p:spPr>
          <a:xfrm>
            <a:off x="4428311" y="3087463"/>
            <a:ext cx="502631" cy="1201482"/>
          </a:xfrm>
          <a:prstGeom prst="curvedRightArrow">
            <a:avLst/>
          </a:prstGeom>
          <a:solidFill>
            <a:schemeClr val="accent2">
              <a:lumMod val="60000"/>
              <a:lumOff val="4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pic>
        <p:nvPicPr>
          <p:cNvPr id="5" name="Imagen 4">
            <a:extLst>
              <a:ext uri="{FF2B5EF4-FFF2-40B4-BE49-F238E27FC236}">
                <a16:creationId xmlns:a16="http://schemas.microsoft.com/office/drawing/2014/main" id="{2DC49176-6B49-F052-6F70-842F32B79B0C}"/>
              </a:ext>
            </a:extLst>
          </p:cNvPr>
          <p:cNvPicPr>
            <a:picLocks noChangeAspect="1"/>
          </p:cNvPicPr>
          <p:nvPr/>
        </p:nvPicPr>
        <p:blipFill rotWithShape="1">
          <a:blip r:embed="rId3"/>
          <a:srcRect r="46134" b="50000"/>
          <a:stretch/>
        </p:blipFill>
        <p:spPr>
          <a:xfrm>
            <a:off x="10649242" y="5425966"/>
            <a:ext cx="1542757" cy="1432034"/>
          </a:xfrm>
          <a:prstGeom prst="rect">
            <a:avLst/>
          </a:prstGeom>
        </p:spPr>
      </p:pic>
    </p:spTree>
    <p:extLst>
      <p:ext uri="{BB962C8B-B14F-4D97-AF65-F5344CB8AC3E}">
        <p14:creationId xmlns:p14="http://schemas.microsoft.com/office/powerpoint/2010/main" val="884332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9904FFD2-08B7-E5AB-6D47-28B7B9AE9681}"/>
              </a:ext>
            </a:extLst>
          </p:cNvPr>
          <p:cNvSpPr/>
          <p:nvPr/>
        </p:nvSpPr>
        <p:spPr>
          <a:xfrm>
            <a:off x="0" y="765313"/>
            <a:ext cx="12192000" cy="5327374"/>
          </a:xfrm>
          <a:prstGeom prst="rect">
            <a:avLst/>
          </a:prstGeom>
          <a:solidFill>
            <a:srgbClr val="FF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CuadroTexto 4">
            <a:extLst>
              <a:ext uri="{FF2B5EF4-FFF2-40B4-BE49-F238E27FC236}">
                <a16:creationId xmlns:a16="http://schemas.microsoft.com/office/drawing/2014/main" id="{44EA9D3A-543D-026F-86EC-C7ABD3B7FC65}"/>
              </a:ext>
            </a:extLst>
          </p:cNvPr>
          <p:cNvSpPr txBox="1"/>
          <p:nvPr/>
        </p:nvSpPr>
        <p:spPr>
          <a:xfrm>
            <a:off x="-1" y="3242346"/>
            <a:ext cx="12191999" cy="815608"/>
          </a:xfrm>
          <a:prstGeom prst="rect">
            <a:avLst/>
          </a:prstGeom>
          <a:noFill/>
        </p:spPr>
        <p:txBody>
          <a:bodyPr wrap="square">
            <a:spAutoFit/>
          </a:bodyPr>
          <a:lstStyle/>
          <a:p>
            <a:pPr algn="ctr"/>
            <a:r>
              <a:rPr lang="es-CO" sz="4700" b="1" dirty="0">
                <a:solidFill>
                  <a:schemeClr val="bg1"/>
                </a:solidFill>
                <a:latin typeface="Verdana" panose="020B0604030504040204" pitchFamily="34" charset="0"/>
                <a:ea typeface="Verdana" panose="020B0604030504040204" pitchFamily="34" charset="0"/>
                <a:cs typeface="Verdana" panose="020B0604030504040204" pitchFamily="34" charset="0"/>
              </a:rPr>
              <a:t>PLANEACIÓN</a:t>
            </a:r>
          </a:p>
        </p:txBody>
      </p:sp>
      <p:pic>
        <p:nvPicPr>
          <p:cNvPr id="7" name="Imagen 6">
            <a:extLst>
              <a:ext uri="{FF2B5EF4-FFF2-40B4-BE49-F238E27FC236}">
                <a16:creationId xmlns:a16="http://schemas.microsoft.com/office/drawing/2014/main" id="{1D2EC779-33E6-0CDC-A044-0946F9520C22}"/>
              </a:ext>
            </a:extLst>
          </p:cNvPr>
          <p:cNvPicPr>
            <a:picLocks noChangeAspect="1"/>
          </p:cNvPicPr>
          <p:nvPr/>
        </p:nvPicPr>
        <p:blipFill rotWithShape="1">
          <a:blip r:embed="rId2">
            <a:extLst>
              <a:ext uri="{28A0092B-C50C-407E-A947-70E740481C1C}">
                <a14:useLocalDpi xmlns:a14="http://schemas.microsoft.com/office/drawing/2010/main" val="0"/>
              </a:ext>
            </a:extLst>
          </a:blip>
          <a:srcRect t="91013"/>
          <a:stretch/>
        </p:blipFill>
        <p:spPr>
          <a:xfrm>
            <a:off x="4991310" y="6261739"/>
            <a:ext cx="2209380" cy="160233"/>
          </a:xfrm>
          <a:prstGeom prst="rect">
            <a:avLst/>
          </a:prstGeom>
        </p:spPr>
      </p:pic>
      <p:pic>
        <p:nvPicPr>
          <p:cNvPr id="2" name="Picture 11" descr="A black and white logo&#10;&#10;AI-generated content may be incorrect.">
            <a:extLst>
              <a:ext uri="{FF2B5EF4-FFF2-40B4-BE49-F238E27FC236}">
                <a16:creationId xmlns:a16="http://schemas.microsoft.com/office/drawing/2014/main" id="{1D9BD89F-9D02-3199-545C-09BC23AACF02}"/>
              </a:ext>
            </a:extLst>
          </p:cNvPr>
          <p:cNvPicPr>
            <a:picLocks noChangeAspect="1"/>
          </p:cNvPicPr>
          <p:nvPr/>
        </p:nvPicPr>
        <p:blipFill>
          <a:blip r:embed="rId3"/>
          <a:stretch>
            <a:fillRect/>
          </a:stretch>
        </p:blipFill>
        <p:spPr>
          <a:xfrm>
            <a:off x="5316742" y="1054628"/>
            <a:ext cx="1558515" cy="1307935"/>
          </a:xfrm>
          <a:prstGeom prst="rect">
            <a:avLst/>
          </a:prstGeom>
        </p:spPr>
      </p:pic>
    </p:spTree>
    <p:extLst>
      <p:ext uri="{BB962C8B-B14F-4D97-AF65-F5344CB8AC3E}">
        <p14:creationId xmlns:p14="http://schemas.microsoft.com/office/powerpoint/2010/main" val="6528041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Logotipo, nombre de la empresa&#10;&#10;Descripción generada automáticamente">
            <a:extLst>
              <a:ext uri="{FF2B5EF4-FFF2-40B4-BE49-F238E27FC236}">
                <a16:creationId xmlns:a16="http://schemas.microsoft.com/office/drawing/2014/main" id="{A2611620-57C2-34CC-999A-27CD57C2C6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9879" y="112644"/>
            <a:ext cx="692241" cy="655706"/>
          </a:xfrm>
          <a:prstGeom prst="rect">
            <a:avLst/>
          </a:prstGeom>
        </p:spPr>
      </p:pic>
      <p:sp>
        <p:nvSpPr>
          <p:cNvPr id="7" name="CuadroTexto 6">
            <a:extLst>
              <a:ext uri="{FF2B5EF4-FFF2-40B4-BE49-F238E27FC236}">
                <a16:creationId xmlns:a16="http://schemas.microsoft.com/office/drawing/2014/main" id="{EC685BDA-CAAE-E684-3997-81864CEF5429}"/>
              </a:ext>
            </a:extLst>
          </p:cNvPr>
          <p:cNvSpPr txBox="1"/>
          <p:nvPr/>
        </p:nvSpPr>
        <p:spPr>
          <a:xfrm>
            <a:off x="3047999" y="916098"/>
            <a:ext cx="6096000" cy="461665"/>
          </a:xfrm>
          <a:prstGeom prst="rect">
            <a:avLst/>
          </a:prstGeom>
          <a:noFill/>
        </p:spPr>
        <p:txBody>
          <a:bodyPr wrap="square">
            <a:spAutoFit/>
          </a:bodyPr>
          <a:lstStyle/>
          <a:p>
            <a:pPr algn="ctr"/>
            <a:r>
              <a:rPr lang="es-CO" sz="2400" b="1" dirty="0">
                <a:latin typeface="Verdana" panose="020B0604030504040204" pitchFamily="34" charset="0"/>
                <a:ea typeface="Verdana" panose="020B0604030504040204" pitchFamily="34" charset="0"/>
              </a:rPr>
              <a:t>OBJETIVO ESTRÁTEGICO</a:t>
            </a:r>
          </a:p>
        </p:txBody>
      </p:sp>
      <p:sp>
        <p:nvSpPr>
          <p:cNvPr id="5" name="CuadroTexto 4">
            <a:extLst>
              <a:ext uri="{FF2B5EF4-FFF2-40B4-BE49-F238E27FC236}">
                <a16:creationId xmlns:a16="http://schemas.microsoft.com/office/drawing/2014/main" id="{CADED05F-6741-5354-4DB4-C6FF6EBB5EBD}"/>
              </a:ext>
            </a:extLst>
          </p:cNvPr>
          <p:cNvSpPr txBox="1"/>
          <p:nvPr/>
        </p:nvSpPr>
        <p:spPr>
          <a:xfrm>
            <a:off x="559561" y="1525511"/>
            <a:ext cx="11395880" cy="1971822"/>
          </a:xfrm>
          <a:prstGeom prst="rect">
            <a:avLst/>
          </a:prstGeom>
          <a:solidFill>
            <a:schemeClr val="bg1"/>
          </a:solidFill>
        </p:spPr>
        <p:txBody>
          <a:bodyPr wrap="square">
            <a:spAutoFit/>
          </a:bodyPr>
          <a:lstStyle/>
          <a:p>
            <a:pPr algn="just">
              <a:lnSpc>
                <a:spcPct val="115000"/>
              </a:lnSpc>
              <a:spcAft>
                <a:spcPts val="800"/>
              </a:spcAft>
            </a:pPr>
            <a:r>
              <a:rPr lang="es-CO" sz="1800" kern="100" dirty="0">
                <a:effectLst/>
                <a:latin typeface="Verdana" panose="020B0604030504040204" pitchFamily="34" charset="0"/>
                <a:ea typeface="Verdana" panose="020B0604030504040204" pitchFamily="34" charset="0"/>
                <a:cs typeface="Times New Roman" panose="02020603050405020304" pitchFamily="18" charset="0"/>
              </a:rPr>
              <a:t>Adelantar acciones integrales de prevención, atención, asistencia humanitaria, retornos, reubicaciones sostenibles y </a:t>
            </a:r>
            <a:r>
              <a:rPr lang="es-CO" sz="1800" b="1" kern="100" dirty="0">
                <a:effectLst/>
                <a:latin typeface="Verdana" panose="020B0604030504040204" pitchFamily="34" charset="0"/>
                <a:ea typeface="Verdana" panose="020B0604030504040204" pitchFamily="34" charset="0"/>
                <a:cs typeface="Times New Roman" panose="02020603050405020304" pitchFamily="18" charset="0"/>
              </a:rPr>
              <a:t>reparación transformadora de las víctimas individuales </a:t>
            </a:r>
            <a:r>
              <a:rPr lang="es-CO" sz="1800" kern="100" dirty="0">
                <a:effectLst/>
                <a:latin typeface="Verdana" panose="020B0604030504040204" pitchFamily="34" charset="0"/>
                <a:ea typeface="Verdana" panose="020B0604030504040204" pitchFamily="34" charset="0"/>
                <a:cs typeface="Times New Roman" panose="02020603050405020304" pitchFamily="18" charset="0"/>
              </a:rPr>
              <a:t>y colectivas, con </a:t>
            </a:r>
            <a:r>
              <a:rPr lang="es-CO" sz="1800" b="1" kern="100" dirty="0">
                <a:effectLst/>
                <a:latin typeface="Verdana" panose="020B0604030504040204" pitchFamily="34" charset="0"/>
                <a:ea typeface="Verdana" panose="020B0604030504040204" pitchFamily="34" charset="0"/>
                <a:cs typeface="Times New Roman" panose="02020603050405020304" pitchFamily="18" charset="0"/>
              </a:rPr>
              <a:t>enfoque territorial, diferencial y de centralidad en las víctimas</a:t>
            </a:r>
            <a:r>
              <a:rPr lang="es-CO" sz="1800" kern="100" dirty="0">
                <a:effectLst/>
                <a:latin typeface="Verdana" panose="020B0604030504040204" pitchFamily="34" charset="0"/>
                <a:ea typeface="Verdana" panose="020B0604030504040204" pitchFamily="34" charset="0"/>
                <a:cs typeface="Times New Roman" panose="02020603050405020304" pitchFamily="18" charset="0"/>
              </a:rPr>
              <a:t>, </a:t>
            </a:r>
            <a:r>
              <a:rPr lang="es-CO" sz="1800" b="1" kern="100" dirty="0">
                <a:solidFill>
                  <a:srgbClr val="FFC000"/>
                </a:solidFill>
                <a:effectLst/>
                <a:latin typeface="Verdana" panose="020B0604030504040204" pitchFamily="34" charset="0"/>
                <a:ea typeface="Verdana" panose="020B0604030504040204" pitchFamily="34" charset="0"/>
                <a:cs typeface="Times New Roman" panose="02020603050405020304" pitchFamily="18" charset="0"/>
              </a:rPr>
              <a:t>disminuyendo los rezagos históricos, promoviendo su fortalecimiento comunitario, estabilidad socioeconómica y autonomía</a:t>
            </a:r>
            <a:r>
              <a:rPr lang="es-CO" sz="1800" kern="100" dirty="0">
                <a:effectLst/>
                <a:latin typeface="Verdana" panose="020B0604030504040204" pitchFamily="34" charset="0"/>
                <a:ea typeface="Verdana" panose="020B0604030504040204" pitchFamily="34" charset="0"/>
                <a:cs typeface="Times New Roman" panose="02020603050405020304" pitchFamily="18" charset="0"/>
              </a:rPr>
              <a:t>, para </a:t>
            </a:r>
            <a:r>
              <a:rPr lang="es-CO" sz="1800" b="1" kern="100" dirty="0">
                <a:solidFill>
                  <a:schemeClr val="accent2">
                    <a:lumMod val="75000"/>
                  </a:schemeClr>
                </a:solidFill>
                <a:effectLst/>
                <a:latin typeface="Verdana" panose="020B0604030504040204" pitchFamily="34" charset="0"/>
                <a:ea typeface="Verdana" panose="020B0604030504040204" pitchFamily="34" charset="0"/>
                <a:cs typeface="Times New Roman" panose="02020603050405020304" pitchFamily="18" charset="0"/>
              </a:rPr>
              <a:t>lograr el acceso efectivo y pleno de sus derechos y la reconstrucción de sus proyectos de vida.</a:t>
            </a:r>
          </a:p>
        </p:txBody>
      </p:sp>
      <p:sp>
        <p:nvSpPr>
          <p:cNvPr id="22" name="Rectángulo: esquinas redondeadas 21">
            <a:extLst>
              <a:ext uri="{FF2B5EF4-FFF2-40B4-BE49-F238E27FC236}">
                <a16:creationId xmlns:a16="http://schemas.microsoft.com/office/drawing/2014/main" id="{04C82326-70BE-4B90-591A-A582AB98348E}"/>
              </a:ext>
            </a:extLst>
          </p:cNvPr>
          <p:cNvSpPr/>
          <p:nvPr/>
        </p:nvSpPr>
        <p:spPr>
          <a:xfrm>
            <a:off x="559561" y="3937758"/>
            <a:ext cx="1951629" cy="2166582"/>
          </a:xfrm>
          <a:prstGeom prst="roundRect">
            <a:avLst/>
          </a:prstGeom>
          <a:solidFill>
            <a:schemeClr val="bg1"/>
          </a:solid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kern="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rPr>
              <a:t>Qué hacer</a:t>
            </a:r>
          </a:p>
          <a:p>
            <a:r>
              <a:rPr lang="es-CO" sz="1400" kern="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rPr>
              <a:t> </a:t>
            </a:r>
          </a:p>
          <a:p>
            <a:pPr algn="ctr"/>
            <a:r>
              <a:rPr lang="es-CO" sz="1400" kern="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rPr>
              <a:t>Reparación transformadora de las víctimas individuales.</a:t>
            </a:r>
          </a:p>
        </p:txBody>
      </p:sp>
      <p:sp>
        <p:nvSpPr>
          <p:cNvPr id="25" name="Rectángulo: esquinas redondeadas 24">
            <a:extLst>
              <a:ext uri="{FF2B5EF4-FFF2-40B4-BE49-F238E27FC236}">
                <a16:creationId xmlns:a16="http://schemas.microsoft.com/office/drawing/2014/main" id="{79424373-D3B6-22C4-46EB-22BF180B3E08}"/>
              </a:ext>
            </a:extLst>
          </p:cNvPr>
          <p:cNvSpPr/>
          <p:nvPr/>
        </p:nvSpPr>
        <p:spPr>
          <a:xfrm>
            <a:off x="2786422" y="3937758"/>
            <a:ext cx="1951630" cy="2166582"/>
          </a:xfrm>
          <a:prstGeom prst="roundRect">
            <a:avLst/>
          </a:prstGeom>
          <a:no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500" b="1" kern="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rPr>
              <a:t>Cómo hacerlo</a:t>
            </a:r>
          </a:p>
          <a:p>
            <a:pPr algn="ctr"/>
            <a:endParaRPr lang="es-CO" sz="1500" kern="100" dirty="0">
              <a:solidFill>
                <a:schemeClr val="tx1"/>
              </a:solidFill>
              <a:latin typeface="Verdana" panose="020B0604030504040204" pitchFamily="34" charset="0"/>
              <a:ea typeface="Verdana" panose="020B0604030504040204" pitchFamily="34" charset="0"/>
              <a:cs typeface="Times New Roman" panose="02020603050405020304" pitchFamily="18" charset="0"/>
            </a:endParaRPr>
          </a:p>
          <a:p>
            <a:pPr algn="ctr"/>
            <a:r>
              <a:rPr lang="es-CO" sz="1500" kern="100" dirty="0">
                <a:solidFill>
                  <a:schemeClr val="tx1"/>
                </a:solidFill>
                <a:latin typeface="Verdana" panose="020B0604030504040204" pitchFamily="34" charset="0"/>
                <a:ea typeface="Verdana" panose="020B0604030504040204" pitchFamily="34" charset="0"/>
                <a:cs typeface="Times New Roman" panose="02020603050405020304" pitchFamily="18" charset="0"/>
              </a:rPr>
              <a:t>C</a:t>
            </a:r>
            <a:r>
              <a:rPr lang="es-CO" sz="1500" kern="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rPr>
              <a:t>on enfoque territorial, diferencial y de centralidad en las víctimas</a:t>
            </a:r>
            <a:r>
              <a:rPr lang="es-CO" sz="180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a:t>
            </a:r>
            <a:endParaRPr lang="es-CO" dirty="0">
              <a:solidFill>
                <a:schemeClr val="tx1"/>
              </a:solidFill>
            </a:endParaRPr>
          </a:p>
        </p:txBody>
      </p:sp>
      <p:sp>
        <p:nvSpPr>
          <p:cNvPr id="26" name="Rectángulo: esquinas redondeadas 25">
            <a:extLst>
              <a:ext uri="{FF2B5EF4-FFF2-40B4-BE49-F238E27FC236}">
                <a16:creationId xmlns:a16="http://schemas.microsoft.com/office/drawing/2014/main" id="{499D2FE7-9BCD-8E5E-6321-35B1E391AA1F}"/>
              </a:ext>
            </a:extLst>
          </p:cNvPr>
          <p:cNvSpPr/>
          <p:nvPr/>
        </p:nvSpPr>
        <p:spPr>
          <a:xfrm>
            <a:off x="5962171" y="3850361"/>
            <a:ext cx="1951629" cy="2849430"/>
          </a:xfrm>
          <a:prstGeom prst="roundRect">
            <a:avLst/>
          </a:prstGeom>
          <a:no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5000"/>
              </a:lnSpc>
              <a:spcAft>
                <a:spcPts val="800"/>
              </a:spcAft>
            </a:pPr>
            <a:r>
              <a:rPr lang="es-CO" sz="1600" b="1"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Efectos</a:t>
            </a:r>
            <a:endParaRPr lang="es-CO" sz="160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p>
            <a:pPr algn="ctr"/>
            <a:r>
              <a:rPr lang="es-CO" sz="16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Lograr el acceso efectivo y pleno de sus derechos y la reconstrucción de sus proyectos de vida.</a:t>
            </a:r>
            <a:endParaRPr lang="es-CO" sz="1600" dirty="0">
              <a:solidFill>
                <a:schemeClr val="tx1"/>
              </a:solidFill>
            </a:endParaRPr>
          </a:p>
        </p:txBody>
      </p:sp>
      <p:sp>
        <p:nvSpPr>
          <p:cNvPr id="27" name="Rectángulo: esquinas redondeadas 26">
            <a:extLst>
              <a:ext uri="{FF2B5EF4-FFF2-40B4-BE49-F238E27FC236}">
                <a16:creationId xmlns:a16="http://schemas.microsoft.com/office/drawing/2014/main" id="{482C6EB0-4BC8-8BBD-DF83-279B4F68818D}"/>
              </a:ext>
            </a:extLst>
          </p:cNvPr>
          <p:cNvSpPr/>
          <p:nvPr/>
        </p:nvSpPr>
        <p:spPr>
          <a:xfrm>
            <a:off x="8126092" y="3850361"/>
            <a:ext cx="3443406" cy="2849430"/>
          </a:xfrm>
          <a:prstGeom prst="roundRect">
            <a:avLst/>
          </a:prstGeom>
          <a:no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5000"/>
              </a:lnSpc>
              <a:spcAft>
                <a:spcPts val="800"/>
              </a:spcAft>
            </a:pPr>
            <a:r>
              <a:rPr lang="es-CO" b="1"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Impactos</a:t>
            </a:r>
            <a:endParaRPr lang="es-CO"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p>
            <a:pPr algn="ctr">
              <a:lnSpc>
                <a:spcPct val="115000"/>
              </a:lnSpc>
              <a:spcAft>
                <a:spcPts val="800"/>
              </a:spcAft>
            </a:pPr>
            <a:r>
              <a:rPr lang="es-CO"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 </a:t>
            </a:r>
            <a:r>
              <a:rPr lang="es-CO"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Disminuir los rezagos históricos y promover el fortalecimiento comunitario, estabilidad socioeconómica y autonomía de las víctimas del conflicto armado en Colombia </a:t>
            </a:r>
            <a:endParaRPr lang="es-CO" dirty="0">
              <a:solidFill>
                <a:schemeClr val="tx1"/>
              </a:solidFill>
            </a:endParaRPr>
          </a:p>
        </p:txBody>
      </p:sp>
      <p:sp>
        <p:nvSpPr>
          <p:cNvPr id="28" name="Flecha: cheurón 27">
            <a:extLst>
              <a:ext uri="{FF2B5EF4-FFF2-40B4-BE49-F238E27FC236}">
                <a16:creationId xmlns:a16="http://schemas.microsoft.com/office/drawing/2014/main" id="{5B8F08B2-B458-4DA9-349F-C9391EC75232}"/>
              </a:ext>
            </a:extLst>
          </p:cNvPr>
          <p:cNvSpPr/>
          <p:nvPr/>
        </p:nvSpPr>
        <p:spPr>
          <a:xfrm>
            <a:off x="5101039" y="4299045"/>
            <a:ext cx="648840" cy="1423158"/>
          </a:xfrm>
          <a:prstGeom prst="chevron">
            <a:avLst/>
          </a:prstGeom>
          <a:solidFill>
            <a:srgbClr val="FFC80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s-CO" b="1" dirty="0">
              <a:ln w="22225">
                <a:solidFill>
                  <a:schemeClr val="accent2"/>
                </a:solidFill>
                <a:prstDash val="solid"/>
              </a:ln>
              <a:solidFill>
                <a:schemeClr val="accent2">
                  <a:lumMod val="40000"/>
                  <a:lumOff val="60000"/>
                </a:schemeClr>
              </a:solidFill>
              <a:highlight>
                <a:srgbClr val="FFFF00"/>
              </a:highlight>
            </a:endParaRPr>
          </a:p>
        </p:txBody>
      </p:sp>
    </p:spTree>
    <p:extLst>
      <p:ext uri="{BB962C8B-B14F-4D97-AF65-F5344CB8AC3E}">
        <p14:creationId xmlns:p14="http://schemas.microsoft.com/office/powerpoint/2010/main" val="7004175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057AC-7603-9AFF-0811-D326A1492BE7}"/>
            </a:ext>
          </a:extLst>
        </p:cNvPr>
        <p:cNvGrpSpPr/>
        <p:nvPr/>
      </p:nvGrpSpPr>
      <p:grpSpPr>
        <a:xfrm>
          <a:off x="0" y="0"/>
          <a:ext cx="0" cy="0"/>
          <a:chOff x="0" y="0"/>
          <a:chExt cx="0" cy="0"/>
        </a:xfrm>
      </p:grpSpPr>
      <p:sp>
        <p:nvSpPr>
          <p:cNvPr id="14" name="Rectángulo: esquinas redondeadas 13">
            <a:extLst>
              <a:ext uri="{FF2B5EF4-FFF2-40B4-BE49-F238E27FC236}">
                <a16:creationId xmlns:a16="http://schemas.microsoft.com/office/drawing/2014/main" id="{7F7F0F1E-5FB1-9AD6-3E0F-D8B0CA686681}"/>
              </a:ext>
            </a:extLst>
          </p:cNvPr>
          <p:cNvSpPr/>
          <p:nvPr/>
        </p:nvSpPr>
        <p:spPr>
          <a:xfrm>
            <a:off x="5407382" y="3303278"/>
            <a:ext cx="6323375" cy="3093168"/>
          </a:xfrm>
          <a:prstGeom prst="roundRect">
            <a:avLst>
              <a:gd name="adj" fmla="val 7704"/>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 name="Rectángulo: esquinas redondeadas 11">
            <a:extLst>
              <a:ext uri="{FF2B5EF4-FFF2-40B4-BE49-F238E27FC236}">
                <a16:creationId xmlns:a16="http://schemas.microsoft.com/office/drawing/2014/main" id="{D627B7C3-92A1-2B8F-23A4-AE1CE64B30EB}"/>
              </a:ext>
            </a:extLst>
          </p:cNvPr>
          <p:cNvSpPr/>
          <p:nvPr/>
        </p:nvSpPr>
        <p:spPr>
          <a:xfrm>
            <a:off x="562843" y="4169220"/>
            <a:ext cx="4637483" cy="1577723"/>
          </a:xfrm>
          <a:prstGeom prst="round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2" name="Imagen 1" descr="Logotipo, nombre de la empresa&#10;&#10;Descripción generada automáticamente">
            <a:extLst>
              <a:ext uri="{FF2B5EF4-FFF2-40B4-BE49-F238E27FC236}">
                <a16:creationId xmlns:a16="http://schemas.microsoft.com/office/drawing/2014/main" id="{74950B6A-506D-FBE3-3436-8D5E56D015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9879" y="112644"/>
            <a:ext cx="692241" cy="655706"/>
          </a:xfrm>
          <a:prstGeom prst="rect">
            <a:avLst/>
          </a:prstGeom>
        </p:spPr>
      </p:pic>
      <p:sp>
        <p:nvSpPr>
          <p:cNvPr id="22" name="Rectángulo: esquinas redondeadas 21">
            <a:extLst>
              <a:ext uri="{FF2B5EF4-FFF2-40B4-BE49-F238E27FC236}">
                <a16:creationId xmlns:a16="http://schemas.microsoft.com/office/drawing/2014/main" id="{4B363813-625C-01AA-B327-BA330E6C6F15}"/>
              </a:ext>
            </a:extLst>
          </p:cNvPr>
          <p:cNvSpPr/>
          <p:nvPr/>
        </p:nvSpPr>
        <p:spPr>
          <a:xfrm>
            <a:off x="963582" y="1353843"/>
            <a:ext cx="4280287" cy="1146608"/>
          </a:xfrm>
          <a:prstGeom prst="roundRect">
            <a:avLst/>
          </a:prstGeom>
          <a:no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800" b="1"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Qué hacer</a:t>
            </a:r>
          </a:p>
          <a:p>
            <a:r>
              <a:rPr lang="es-CO" sz="180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 </a:t>
            </a:r>
            <a:endParaRPr lang="es-CO" sz="40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p>
            <a:pPr algn="ctr"/>
            <a:r>
              <a:rPr lang="es-CO" sz="180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Reparación transformadora de las víctimas individuales.</a:t>
            </a:r>
          </a:p>
        </p:txBody>
      </p:sp>
      <p:sp>
        <p:nvSpPr>
          <p:cNvPr id="25" name="Rectángulo: esquinas redondeadas 24">
            <a:extLst>
              <a:ext uri="{FF2B5EF4-FFF2-40B4-BE49-F238E27FC236}">
                <a16:creationId xmlns:a16="http://schemas.microsoft.com/office/drawing/2014/main" id="{8759CD13-F7DE-C391-364E-7C7908B36D32}"/>
              </a:ext>
            </a:extLst>
          </p:cNvPr>
          <p:cNvSpPr/>
          <p:nvPr/>
        </p:nvSpPr>
        <p:spPr>
          <a:xfrm>
            <a:off x="6957686" y="1353843"/>
            <a:ext cx="4280287" cy="1146608"/>
          </a:xfrm>
          <a:prstGeom prst="roundRect">
            <a:avLst/>
          </a:prstGeom>
          <a:no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800" b="1"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Indemnizar a las víctimas del conflicto armado</a:t>
            </a:r>
            <a:endParaRPr lang="es-CO" b="1" kern="100" dirty="0">
              <a:solidFill>
                <a:schemeClr val="tx1"/>
              </a:solidFill>
              <a:latin typeface="Aptos" panose="020B0004020202020204" pitchFamily="34" charset="0"/>
              <a:ea typeface="Aptos" panose="020B0004020202020204" pitchFamily="34" charset="0"/>
              <a:cs typeface="Times New Roman" panose="02020603050405020304" pitchFamily="18" charset="0"/>
            </a:endParaRPr>
          </a:p>
        </p:txBody>
      </p:sp>
      <p:sp>
        <p:nvSpPr>
          <p:cNvPr id="28" name="Flecha: cheurón 27">
            <a:extLst>
              <a:ext uri="{FF2B5EF4-FFF2-40B4-BE49-F238E27FC236}">
                <a16:creationId xmlns:a16="http://schemas.microsoft.com/office/drawing/2014/main" id="{C68DA4EA-B44E-C7E6-4911-B6FCF307B9F9}"/>
              </a:ext>
            </a:extLst>
          </p:cNvPr>
          <p:cNvSpPr/>
          <p:nvPr/>
        </p:nvSpPr>
        <p:spPr>
          <a:xfrm>
            <a:off x="5749879" y="1414883"/>
            <a:ext cx="692241" cy="1024527"/>
          </a:xfrm>
          <a:prstGeom prst="chevron">
            <a:avLst/>
          </a:prstGeom>
          <a:solidFill>
            <a:srgbClr val="FFC80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s-CO" b="1" dirty="0">
              <a:ln w="22225">
                <a:solidFill>
                  <a:schemeClr val="accent2"/>
                </a:solidFill>
                <a:prstDash val="solid"/>
              </a:ln>
              <a:solidFill>
                <a:schemeClr val="accent2">
                  <a:lumMod val="40000"/>
                  <a:lumOff val="60000"/>
                </a:schemeClr>
              </a:solidFill>
            </a:endParaRPr>
          </a:p>
        </p:txBody>
      </p:sp>
      <p:sp>
        <p:nvSpPr>
          <p:cNvPr id="4" name="CuadroTexto 3">
            <a:extLst>
              <a:ext uri="{FF2B5EF4-FFF2-40B4-BE49-F238E27FC236}">
                <a16:creationId xmlns:a16="http://schemas.microsoft.com/office/drawing/2014/main" id="{4C50018E-7C77-4B71-62D7-11935B39A7C2}"/>
              </a:ext>
            </a:extLst>
          </p:cNvPr>
          <p:cNvSpPr txBox="1"/>
          <p:nvPr/>
        </p:nvSpPr>
        <p:spPr>
          <a:xfrm>
            <a:off x="655865" y="4478532"/>
            <a:ext cx="4451439" cy="1231106"/>
          </a:xfrm>
          <a:prstGeom prst="rect">
            <a:avLst/>
          </a:prstGeom>
          <a:noFill/>
        </p:spPr>
        <p:txBody>
          <a:bodyPr wrap="square">
            <a:spAutoFit/>
          </a:bodyPr>
          <a:lstStyle/>
          <a:p>
            <a:pPr algn="ctr"/>
            <a:r>
              <a:rPr lang="es-CO" sz="1400" b="1" kern="100" dirty="0">
                <a:effectLst/>
                <a:latin typeface="Aptos" panose="020B0004020202020204" pitchFamily="34" charset="0"/>
                <a:ea typeface="Aptos" panose="020B0004020202020204" pitchFamily="34" charset="0"/>
                <a:cs typeface="Times New Roman" panose="02020603050405020304" pitchFamily="18" charset="0"/>
              </a:rPr>
              <a:t>ID 39 Víctimas indemnizadas administrativamente </a:t>
            </a:r>
          </a:p>
          <a:p>
            <a:pPr algn="ctr"/>
            <a:endParaRPr lang="es-CO" sz="1200" i="1" dirty="0">
              <a:effectLst/>
              <a:latin typeface="Aptos" panose="020B0004020202020204" pitchFamily="34" charset="0"/>
              <a:ea typeface="Aptos" panose="020B0004020202020204" pitchFamily="34" charset="0"/>
              <a:cs typeface="Times New Roman" panose="02020603050405020304" pitchFamily="18" charset="0"/>
            </a:endParaRPr>
          </a:p>
          <a:p>
            <a:pPr algn="ctr"/>
            <a:r>
              <a:rPr lang="es-CO" sz="1200" i="1" dirty="0">
                <a:effectLst/>
                <a:latin typeface="Aptos" panose="020B0004020202020204" pitchFamily="34" charset="0"/>
                <a:ea typeface="Aptos" panose="020B0004020202020204" pitchFamily="34" charset="0"/>
                <a:cs typeface="Times New Roman" panose="02020603050405020304" pitchFamily="18" charset="0"/>
              </a:rPr>
              <a:t>El indicador mide el número de personas víctimas del conflicto armado interno con indemnización administrativa o judicial otorgada</a:t>
            </a:r>
            <a:endParaRPr lang="es-CO" sz="1200" i="1" kern="100" dirty="0">
              <a:effectLst/>
              <a:latin typeface="Aptos" panose="020B0004020202020204" pitchFamily="34" charset="0"/>
              <a:ea typeface="Aptos" panose="020B0004020202020204" pitchFamily="34" charset="0"/>
              <a:cs typeface="Times New Roman" panose="02020603050405020304" pitchFamily="18" charset="0"/>
            </a:endParaRPr>
          </a:p>
          <a:p>
            <a:pPr marL="628650" lvl="1" indent="-171450" algn="ctr">
              <a:buFont typeface="Arial" panose="020B0604020202020204" pitchFamily="34" charset="0"/>
              <a:buChar char="•"/>
            </a:pPr>
            <a:r>
              <a:rPr lang="es-CO" sz="1200" kern="100" dirty="0">
                <a:effectLst/>
                <a:latin typeface="Aptos" panose="020B0004020202020204" pitchFamily="34" charset="0"/>
                <a:ea typeface="Aptos" panose="020B0004020202020204" pitchFamily="34" charset="0"/>
                <a:cs typeface="Times New Roman" panose="02020603050405020304" pitchFamily="18" charset="0"/>
              </a:rPr>
              <a:t>00041 Número de víctimas indemnizadas</a:t>
            </a:r>
          </a:p>
        </p:txBody>
      </p:sp>
      <p:sp>
        <p:nvSpPr>
          <p:cNvPr id="6" name="CuadroTexto 5">
            <a:extLst>
              <a:ext uri="{FF2B5EF4-FFF2-40B4-BE49-F238E27FC236}">
                <a16:creationId xmlns:a16="http://schemas.microsoft.com/office/drawing/2014/main" id="{72E90AB3-4F19-6B8E-BEDF-9A604538639D}"/>
              </a:ext>
            </a:extLst>
          </p:cNvPr>
          <p:cNvSpPr txBox="1"/>
          <p:nvPr/>
        </p:nvSpPr>
        <p:spPr>
          <a:xfrm>
            <a:off x="2250567" y="4169221"/>
            <a:ext cx="1262035" cy="395173"/>
          </a:xfrm>
          <a:prstGeom prst="rect">
            <a:avLst/>
          </a:prstGeom>
          <a:noFill/>
        </p:spPr>
        <p:txBody>
          <a:bodyPr wrap="square">
            <a:spAutoFit/>
          </a:bodyPr>
          <a:lstStyle/>
          <a:p>
            <a:pPr>
              <a:lnSpc>
                <a:spcPct val="115000"/>
              </a:lnSpc>
              <a:spcAft>
                <a:spcPts val="800"/>
              </a:spcAft>
            </a:pPr>
            <a:r>
              <a:rPr lang="es-CO" sz="1800" b="1" kern="100" dirty="0">
                <a:effectLst/>
                <a:latin typeface="Aptos" panose="020B0004020202020204" pitchFamily="34" charset="0"/>
                <a:ea typeface="Aptos" panose="020B0004020202020204" pitchFamily="34" charset="0"/>
                <a:cs typeface="Times New Roman" panose="02020603050405020304" pitchFamily="18" charset="0"/>
              </a:rPr>
              <a:t>SINERGIA</a:t>
            </a:r>
          </a:p>
        </p:txBody>
      </p:sp>
      <p:sp>
        <p:nvSpPr>
          <p:cNvPr id="8" name="CuadroTexto 7">
            <a:extLst>
              <a:ext uri="{FF2B5EF4-FFF2-40B4-BE49-F238E27FC236}">
                <a16:creationId xmlns:a16="http://schemas.microsoft.com/office/drawing/2014/main" id="{0ABD91D6-B2CD-9DE0-1D3B-97D0076D5847}"/>
              </a:ext>
            </a:extLst>
          </p:cNvPr>
          <p:cNvSpPr txBox="1"/>
          <p:nvPr/>
        </p:nvSpPr>
        <p:spPr>
          <a:xfrm>
            <a:off x="6833585" y="3488358"/>
            <a:ext cx="3171583" cy="395173"/>
          </a:xfrm>
          <a:prstGeom prst="rect">
            <a:avLst/>
          </a:prstGeom>
          <a:noFill/>
        </p:spPr>
        <p:txBody>
          <a:bodyPr wrap="square">
            <a:spAutoFit/>
          </a:bodyPr>
          <a:lstStyle/>
          <a:p>
            <a:pPr algn="ctr">
              <a:lnSpc>
                <a:spcPct val="115000"/>
              </a:lnSpc>
              <a:spcAft>
                <a:spcPts val="800"/>
              </a:spcAft>
            </a:pPr>
            <a:r>
              <a:rPr lang="es-CO" sz="1800" b="1" kern="100" dirty="0">
                <a:effectLst/>
                <a:latin typeface="Aptos" panose="020B0004020202020204" pitchFamily="34" charset="0"/>
                <a:ea typeface="Aptos" panose="020B0004020202020204" pitchFamily="34" charset="0"/>
                <a:cs typeface="Times New Roman" panose="02020603050405020304" pitchFamily="18" charset="0"/>
              </a:rPr>
              <a:t>SISCONPES</a:t>
            </a:r>
            <a:endParaRPr lang="es-CO" b="1" u="sng" kern="100" dirty="0">
              <a:solidFill>
                <a:schemeClr val="accent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CuadroTexto 10">
            <a:extLst>
              <a:ext uri="{FF2B5EF4-FFF2-40B4-BE49-F238E27FC236}">
                <a16:creationId xmlns:a16="http://schemas.microsoft.com/office/drawing/2014/main" id="{5BA84D4A-80F3-74EB-A232-6476E7F526DC}"/>
              </a:ext>
            </a:extLst>
          </p:cNvPr>
          <p:cNvSpPr txBox="1"/>
          <p:nvPr/>
        </p:nvSpPr>
        <p:spPr>
          <a:xfrm>
            <a:off x="5573713" y="3965010"/>
            <a:ext cx="6071538" cy="2431435"/>
          </a:xfrm>
          <a:prstGeom prst="rect">
            <a:avLst/>
          </a:prstGeom>
          <a:noFill/>
        </p:spPr>
        <p:txBody>
          <a:bodyPr wrap="square">
            <a:spAutoFit/>
          </a:bodyPr>
          <a:lstStyle/>
          <a:p>
            <a:pPr algn="ctr"/>
            <a:r>
              <a:rPr lang="es-CO" sz="1400" kern="100" dirty="0">
                <a:effectLst/>
                <a:latin typeface="Aptos" panose="020B0004020202020204" pitchFamily="34" charset="0"/>
                <a:ea typeface="Aptos" panose="020B0004020202020204" pitchFamily="34" charset="0"/>
                <a:cs typeface="Times New Roman" panose="02020603050405020304" pitchFamily="18" charset="0"/>
              </a:rPr>
              <a:t>3.1. </a:t>
            </a:r>
            <a:r>
              <a:rPr lang="es-CO" sz="1400" b="1" kern="100" dirty="0">
                <a:effectLst/>
                <a:latin typeface="Aptos" panose="020B0004020202020204" pitchFamily="34" charset="0"/>
                <a:ea typeface="Aptos" panose="020B0004020202020204" pitchFamily="34" charset="0"/>
                <a:cs typeface="Times New Roman" panose="02020603050405020304" pitchFamily="18" charset="0"/>
              </a:rPr>
              <a:t>Realizar los pagos de indemnización por vía administrativa y judicial a víctimas de desplazamiento forzado. </a:t>
            </a:r>
          </a:p>
          <a:p>
            <a:pPr algn="ctr"/>
            <a:endParaRPr lang="es-CO" sz="1400" kern="100" dirty="0">
              <a:effectLst/>
              <a:latin typeface="Aptos" panose="020B0004020202020204" pitchFamily="34" charset="0"/>
              <a:ea typeface="Aptos" panose="020B0004020202020204" pitchFamily="34" charset="0"/>
              <a:cs typeface="Times New Roman" panose="02020603050405020304" pitchFamily="18" charset="0"/>
            </a:endParaRPr>
          </a:p>
          <a:p>
            <a:pPr algn="ctr"/>
            <a:endParaRPr lang="es-CO" sz="1400" kern="100" dirty="0">
              <a:effectLst/>
              <a:latin typeface="Aptos" panose="020B0004020202020204" pitchFamily="34" charset="0"/>
              <a:ea typeface="Aptos" panose="020B0004020202020204" pitchFamily="34" charset="0"/>
              <a:cs typeface="Times New Roman" panose="02020603050405020304" pitchFamily="18" charset="0"/>
            </a:endParaRPr>
          </a:p>
          <a:p>
            <a:pPr algn="ctr"/>
            <a:r>
              <a:rPr lang="es-CO" sz="1400" kern="100" dirty="0">
                <a:effectLst/>
                <a:latin typeface="Aptos" panose="020B0004020202020204" pitchFamily="34" charset="0"/>
                <a:ea typeface="Aptos" panose="020B0004020202020204" pitchFamily="34" charset="0"/>
                <a:cs typeface="Times New Roman" panose="02020603050405020304" pitchFamily="18" charset="0"/>
              </a:rPr>
              <a:t>3.2. </a:t>
            </a:r>
            <a:r>
              <a:rPr lang="es-CO" sz="1400" b="1" kern="100" dirty="0">
                <a:effectLst/>
                <a:latin typeface="Aptos" panose="020B0004020202020204" pitchFamily="34" charset="0"/>
                <a:ea typeface="Aptos" panose="020B0004020202020204" pitchFamily="34" charset="0"/>
                <a:cs typeface="Times New Roman" panose="02020603050405020304" pitchFamily="18" charset="0"/>
              </a:rPr>
              <a:t>Realizar los pagos de indemnización por vía administrativa y judicial a víctimas de hechos diferentes al desplazamiento forzado. </a:t>
            </a:r>
          </a:p>
          <a:p>
            <a:pPr lvl="1" algn="ctr"/>
            <a:endParaRPr lang="es-CO" sz="1200" b="1" kern="100" dirty="0">
              <a:latin typeface="Aptos" panose="020B0004020202020204" pitchFamily="34" charset="0"/>
              <a:cs typeface="Times New Roman" panose="02020603050405020304" pitchFamily="18" charset="0"/>
            </a:endParaRPr>
          </a:p>
          <a:p>
            <a:pPr algn="ctr"/>
            <a:r>
              <a:rPr lang="es-CO" sz="1400" b="1" kern="100" dirty="0">
                <a:effectLst/>
                <a:latin typeface="Aptos" panose="020B0004020202020204" pitchFamily="34" charset="0"/>
                <a:ea typeface="Aptos" panose="020B0004020202020204" pitchFamily="34" charset="0"/>
                <a:cs typeface="Times New Roman" panose="02020603050405020304" pitchFamily="18" charset="0"/>
              </a:rPr>
              <a:t>3.3. Realizar los pagos de indemnización por vía administrativa y judicial.</a:t>
            </a:r>
          </a:p>
          <a:p>
            <a:pPr algn="ctr"/>
            <a:endParaRPr lang="es-CO" sz="1400" kern="100" dirty="0">
              <a:effectLst/>
              <a:latin typeface="Aptos" panose="020B0004020202020204" pitchFamily="34" charset="0"/>
              <a:ea typeface="Aptos" panose="020B0004020202020204" pitchFamily="34" charset="0"/>
              <a:cs typeface="Times New Roman" panose="02020603050405020304" pitchFamily="18" charset="0"/>
            </a:endParaRPr>
          </a:p>
          <a:p>
            <a:pPr marL="628650" lvl="1" indent="-171450" algn="ctr">
              <a:buFont typeface="Arial" panose="020B0604020202020204" pitchFamily="34" charset="0"/>
              <a:buChar char="•"/>
            </a:pPr>
            <a:r>
              <a:rPr lang="es-CO" sz="1400" kern="100" dirty="0">
                <a:solidFill>
                  <a:schemeClr val="accent2">
                    <a:lumMod val="75000"/>
                  </a:schemeClr>
                </a:solidFill>
                <a:effectLst/>
                <a:latin typeface="Aptos" panose="020B0004020202020204" pitchFamily="34" charset="0"/>
                <a:ea typeface="Aptos" panose="020B0004020202020204" pitchFamily="34" charset="0"/>
                <a:cs typeface="Times New Roman" panose="02020603050405020304" pitchFamily="18" charset="0"/>
              </a:rPr>
              <a:t>00041 Indemnizaciones otorgadas a víctimas del conflicto armado</a:t>
            </a:r>
          </a:p>
          <a:p>
            <a:endParaRPr lang="es-CO" sz="1400" kern="100" dirty="0">
              <a:latin typeface="Aptos" panose="020B0004020202020204" pitchFamily="34" charset="0"/>
              <a:ea typeface="Aptos" panose="020B000402020202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FA1E8A88-7929-140F-05F6-EC365F7EEBD2}"/>
              </a:ext>
            </a:extLst>
          </p:cNvPr>
          <p:cNvPicPr>
            <a:picLocks noChangeAspect="1"/>
          </p:cNvPicPr>
          <p:nvPr/>
        </p:nvPicPr>
        <p:blipFill rotWithShape="1">
          <a:blip r:embed="rId3"/>
          <a:srcRect r="46134" b="50000"/>
          <a:stretch/>
        </p:blipFill>
        <p:spPr>
          <a:xfrm>
            <a:off x="11704783" y="6396444"/>
            <a:ext cx="497242" cy="461555"/>
          </a:xfrm>
          <a:prstGeom prst="rect">
            <a:avLst/>
          </a:prstGeom>
        </p:spPr>
      </p:pic>
    </p:spTree>
    <p:extLst>
      <p:ext uri="{BB962C8B-B14F-4D97-AF65-F5344CB8AC3E}">
        <p14:creationId xmlns:p14="http://schemas.microsoft.com/office/powerpoint/2010/main" val="40975255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9A6E7B-3081-A512-3A87-C62BFFAB0A3E}"/>
            </a:ext>
          </a:extLst>
        </p:cNvPr>
        <p:cNvGrpSpPr/>
        <p:nvPr/>
      </p:nvGrpSpPr>
      <p:grpSpPr>
        <a:xfrm>
          <a:off x="0" y="0"/>
          <a:ext cx="0" cy="0"/>
          <a:chOff x="0" y="0"/>
          <a:chExt cx="0" cy="0"/>
        </a:xfrm>
      </p:grpSpPr>
      <p:pic>
        <p:nvPicPr>
          <p:cNvPr id="2" name="Imagen 1" descr="Logotipo, nombre de la empresa&#10;&#10;Descripción generada automáticamente">
            <a:extLst>
              <a:ext uri="{FF2B5EF4-FFF2-40B4-BE49-F238E27FC236}">
                <a16:creationId xmlns:a16="http://schemas.microsoft.com/office/drawing/2014/main" id="{E39E4723-8CBA-5404-1100-129E115E05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9879" y="112644"/>
            <a:ext cx="692241" cy="655706"/>
          </a:xfrm>
          <a:prstGeom prst="rect">
            <a:avLst/>
          </a:prstGeom>
        </p:spPr>
      </p:pic>
      <p:sp>
        <p:nvSpPr>
          <p:cNvPr id="5" name="CuadroTexto 4">
            <a:extLst>
              <a:ext uri="{FF2B5EF4-FFF2-40B4-BE49-F238E27FC236}">
                <a16:creationId xmlns:a16="http://schemas.microsoft.com/office/drawing/2014/main" id="{BC5ECB84-CED7-61CE-953B-B2A7E8DD0F27}"/>
              </a:ext>
            </a:extLst>
          </p:cNvPr>
          <p:cNvSpPr txBox="1"/>
          <p:nvPr/>
        </p:nvSpPr>
        <p:spPr>
          <a:xfrm>
            <a:off x="673100" y="1338540"/>
            <a:ext cx="5769020" cy="369332"/>
          </a:xfrm>
          <a:prstGeom prst="rect">
            <a:avLst/>
          </a:prstGeom>
          <a:noFill/>
        </p:spPr>
        <p:txBody>
          <a:bodyPr wrap="square" rtlCol="0">
            <a:spAutoFit/>
          </a:bodyPr>
          <a:lstStyle/>
          <a:p>
            <a:r>
              <a:rPr lang="es-CO" b="1" dirty="0"/>
              <a:t>Indemnizaciones administrativas frente a SINERGIA - PND</a:t>
            </a:r>
          </a:p>
        </p:txBody>
      </p:sp>
      <p:graphicFrame>
        <p:nvGraphicFramePr>
          <p:cNvPr id="7" name="Tabla 6">
            <a:extLst>
              <a:ext uri="{FF2B5EF4-FFF2-40B4-BE49-F238E27FC236}">
                <a16:creationId xmlns:a16="http://schemas.microsoft.com/office/drawing/2014/main" id="{1BE5B1C9-C60E-F151-1E84-47BA99C42F67}"/>
              </a:ext>
            </a:extLst>
          </p:cNvPr>
          <p:cNvGraphicFramePr>
            <a:graphicFrameLocks noGrp="1"/>
          </p:cNvGraphicFramePr>
          <p:nvPr/>
        </p:nvGraphicFramePr>
        <p:xfrm>
          <a:off x="1462110" y="2049462"/>
          <a:ext cx="4191000" cy="1143000"/>
        </p:xfrm>
        <a:graphic>
          <a:graphicData uri="http://schemas.openxmlformats.org/drawingml/2006/table">
            <a:tbl>
              <a:tblPr>
                <a:tableStyleId>{5C22544A-7EE6-4342-B048-85BDC9FD1C3A}</a:tableStyleId>
              </a:tblPr>
              <a:tblGrid>
                <a:gridCol w="794658">
                  <a:extLst>
                    <a:ext uri="{9D8B030D-6E8A-4147-A177-3AD203B41FA5}">
                      <a16:colId xmlns:a16="http://schemas.microsoft.com/office/drawing/2014/main" val="2502249270"/>
                    </a:ext>
                  </a:extLst>
                </a:gridCol>
                <a:gridCol w="795646">
                  <a:extLst>
                    <a:ext uri="{9D8B030D-6E8A-4147-A177-3AD203B41FA5}">
                      <a16:colId xmlns:a16="http://schemas.microsoft.com/office/drawing/2014/main" val="3269539307"/>
                    </a:ext>
                  </a:extLst>
                </a:gridCol>
                <a:gridCol w="950026">
                  <a:extLst>
                    <a:ext uri="{9D8B030D-6E8A-4147-A177-3AD203B41FA5}">
                      <a16:colId xmlns:a16="http://schemas.microsoft.com/office/drawing/2014/main" val="2685606559"/>
                    </a:ext>
                  </a:extLst>
                </a:gridCol>
                <a:gridCol w="1650670">
                  <a:extLst>
                    <a:ext uri="{9D8B030D-6E8A-4147-A177-3AD203B41FA5}">
                      <a16:colId xmlns:a16="http://schemas.microsoft.com/office/drawing/2014/main" val="770580954"/>
                    </a:ext>
                  </a:extLst>
                </a:gridCol>
              </a:tblGrid>
              <a:tr h="190500">
                <a:tc>
                  <a:txBody>
                    <a:bodyPr/>
                    <a:lstStyle/>
                    <a:p>
                      <a:pPr algn="ctr" fontAlgn="b">
                        <a:buNone/>
                      </a:pPr>
                      <a:r>
                        <a:rPr lang="es-CO" sz="1100" u="none" strike="noStrike" dirty="0">
                          <a:effectLst/>
                        </a:rPr>
                        <a:t> </a:t>
                      </a:r>
                      <a:endParaRPr lang="es-CO" sz="11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noFill/>
                  </a:tcPr>
                </a:tc>
                <a:tc>
                  <a:txBody>
                    <a:bodyPr/>
                    <a:lstStyle/>
                    <a:p>
                      <a:pPr algn="ctr" fontAlgn="b">
                        <a:buNone/>
                      </a:pPr>
                      <a:r>
                        <a:rPr lang="es-CO" sz="1100" b="1" u="none" strike="noStrike" dirty="0">
                          <a:effectLst/>
                        </a:rPr>
                        <a:t>GIROS</a:t>
                      </a:r>
                      <a:endParaRPr lang="es-CO" sz="1100" b="1"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noFill/>
                  </a:tcPr>
                </a:tc>
                <a:tc>
                  <a:txBody>
                    <a:bodyPr/>
                    <a:lstStyle/>
                    <a:p>
                      <a:pPr algn="ctr" fontAlgn="b">
                        <a:buNone/>
                      </a:pPr>
                      <a:r>
                        <a:rPr lang="es-CO" sz="1100" b="1" u="none" strike="noStrike" dirty="0">
                          <a:effectLst/>
                        </a:rPr>
                        <a:t>PERSONAS</a:t>
                      </a:r>
                      <a:endParaRPr lang="es-CO" sz="1100" b="1"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noFill/>
                  </a:tcPr>
                </a:tc>
                <a:tc>
                  <a:txBody>
                    <a:bodyPr/>
                    <a:lstStyle/>
                    <a:p>
                      <a:pPr algn="ctr" fontAlgn="b">
                        <a:buNone/>
                      </a:pPr>
                      <a:r>
                        <a:rPr lang="es-CO" sz="1100" b="1" u="none" strike="noStrike" dirty="0">
                          <a:effectLst/>
                        </a:rPr>
                        <a:t>VALOR</a:t>
                      </a:r>
                      <a:endParaRPr lang="es-CO" sz="1100" b="1"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5994368"/>
                  </a:ext>
                </a:extLst>
              </a:tr>
              <a:tr h="190500">
                <a:tc>
                  <a:txBody>
                    <a:bodyPr/>
                    <a:lstStyle/>
                    <a:p>
                      <a:pPr algn="r" fontAlgn="b">
                        <a:buNone/>
                      </a:pPr>
                      <a:r>
                        <a:rPr lang="es-CO" sz="1100" u="none" strike="noStrike">
                          <a:effectLst/>
                        </a:rPr>
                        <a:t>AGO-2022</a:t>
                      </a:r>
                      <a:endParaRPr lang="es-CO" sz="1100" b="0" i="0" u="none" strike="noStrike">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noFill/>
                  </a:tcPr>
                </a:tc>
                <a:tc>
                  <a:txBody>
                    <a:bodyPr/>
                    <a:lstStyle/>
                    <a:p>
                      <a:pPr algn="r" fontAlgn="b">
                        <a:buNone/>
                      </a:pPr>
                      <a:r>
                        <a:rPr lang="es-CO" sz="1100" u="none" strike="noStrike">
                          <a:effectLst/>
                        </a:rPr>
                        <a:t>15993</a:t>
                      </a:r>
                      <a:endParaRPr lang="es-CO" sz="1100" b="0" i="0" u="none" strike="noStrike">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noFill/>
                  </a:tcPr>
                </a:tc>
                <a:tc>
                  <a:txBody>
                    <a:bodyPr/>
                    <a:lstStyle/>
                    <a:p>
                      <a:pPr algn="r" fontAlgn="b">
                        <a:buNone/>
                      </a:pPr>
                      <a:r>
                        <a:rPr lang="es-CO" sz="1100" u="none" strike="noStrike">
                          <a:effectLst/>
                        </a:rPr>
                        <a:t>23332</a:t>
                      </a:r>
                      <a:endParaRPr lang="es-CO" sz="1100" b="0" i="0" u="none" strike="noStrike">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noFill/>
                  </a:tcPr>
                </a:tc>
                <a:tc>
                  <a:txBody>
                    <a:bodyPr/>
                    <a:lstStyle/>
                    <a:p>
                      <a:pPr algn="l" fontAlgn="b">
                        <a:buNone/>
                      </a:pPr>
                      <a:r>
                        <a:rPr lang="es-CO" sz="1100" u="none" strike="noStrike">
                          <a:effectLst/>
                        </a:rPr>
                        <a:t> $        185,649,346,481 </a:t>
                      </a:r>
                      <a:endParaRPr lang="es-CO" sz="1100" b="0" i="0" u="none" strike="noStrike">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3218561264"/>
                  </a:ext>
                </a:extLst>
              </a:tr>
              <a:tr h="190500">
                <a:tc>
                  <a:txBody>
                    <a:bodyPr/>
                    <a:lstStyle/>
                    <a:p>
                      <a:pPr algn="r" fontAlgn="b">
                        <a:buNone/>
                      </a:pPr>
                      <a:r>
                        <a:rPr lang="es-CO" sz="1100" u="none" strike="noStrike">
                          <a:effectLst/>
                        </a:rPr>
                        <a:t>2023</a:t>
                      </a:r>
                      <a:endParaRPr lang="es-CO"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buNone/>
                      </a:pPr>
                      <a:r>
                        <a:rPr lang="es-CO" sz="1100" u="none" strike="noStrike" dirty="0">
                          <a:effectLst/>
                        </a:rPr>
                        <a:t>163314</a:t>
                      </a:r>
                      <a:endParaRPr lang="es-CO" sz="1100" b="0" i="0" u="none" strike="noStrike" dirty="0">
                        <a:solidFill>
                          <a:srgbClr val="000000"/>
                        </a:solidFill>
                        <a:effectLst/>
                        <a:latin typeface="Calibri" panose="020F0502020204030204" pitchFamily="34" charset="0"/>
                      </a:endParaRPr>
                    </a:p>
                  </a:txBody>
                  <a:tcPr marL="9525" marR="9525" marT="9525" marB="0" anchor="b">
                    <a:noFill/>
                  </a:tcPr>
                </a:tc>
                <a:tc>
                  <a:txBody>
                    <a:bodyPr/>
                    <a:lstStyle/>
                    <a:p>
                      <a:pPr algn="r" fontAlgn="b">
                        <a:buNone/>
                      </a:pPr>
                      <a:r>
                        <a:rPr lang="es-CO" sz="1100" u="none" strike="noStrike">
                          <a:effectLst/>
                        </a:rPr>
                        <a:t>143602</a:t>
                      </a:r>
                      <a:endParaRPr lang="es-CO"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l" fontAlgn="b">
                        <a:buNone/>
                      </a:pPr>
                      <a:r>
                        <a:rPr lang="es-CO" sz="1100" u="none" strike="noStrike">
                          <a:effectLst/>
                        </a:rPr>
                        <a:t> $    1,420,001,687,053 </a:t>
                      </a:r>
                      <a:endParaRPr lang="es-CO" sz="1100" b="0" i="0" u="none" strike="noStrike">
                        <a:solidFill>
                          <a:srgbClr val="000000"/>
                        </a:solidFill>
                        <a:effectLst/>
                        <a:latin typeface="Calibri" panose="020F0502020204030204" pitchFamily="34" charset="0"/>
                      </a:endParaRPr>
                    </a:p>
                  </a:txBody>
                  <a:tcPr marL="9525" marR="9525" marT="9525" marB="0" anchor="b">
                    <a:noFill/>
                  </a:tcPr>
                </a:tc>
                <a:extLst>
                  <a:ext uri="{0D108BD9-81ED-4DB2-BD59-A6C34878D82A}">
                    <a16:rowId xmlns:a16="http://schemas.microsoft.com/office/drawing/2014/main" val="789204966"/>
                  </a:ext>
                </a:extLst>
              </a:tr>
              <a:tr h="190500">
                <a:tc>
                  <a:txBody>
                    <a:bodyPr/>
                    <a:lstStyle/>
                    <a:p>
                      <a:pPr algn="r" fontAlgn="b">
                        <a:buNone/>
                      </a:pPr>
                      <a:r>
                        <a:rPr lang="es-CO" sz="1100" u="none" strike="noStrike">
                          <a:effectLst/>
                        </a:rPr>
                        <a:t>2024</a:t>
                      </a:r>
                      <a:endParaRPr lang="es-CO"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buNone/>
                      </a:pPr>
                      <a:r>
                        <a:rPr lang="es-CO" sz="1100" u="none" strike="noStrike">
                          <a:effectLst/>
                        </a:rPr>
                        <a:t>307619</a:t>
                      </a:r>
                      <a:endParaRPr lang="es-CO"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r" fontAlgn="b">
                        <a:buNone/>
                      </a:pPr>
                      <a:r>
                        <a:rPr lang="es-CO" sz="1100" u="none" strike="noStrike">
                          <a:effectLst/>
                        </a:rPr>
                        <a:t>285537</a:t>
                      </a:r>
                      <a:endParaRPr lang="es-CO"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l" fontAlgn="b">
                        <a:buNone/>
                      </a:pPr>
                      <a:r>
                        <a:rPr lang="es-CO" sz="1100" u="none" strike="noStrike">
                          <a:effectLst/>
                        </a:rPr>
                        <a:t> $    2,644,427,926,585 </a:t>
                      </a:r>
                      <a:endParaRPr lang="es-CO" sz="1100" b="0" i="0" u="none" strike="noStrike">
                        <a:solidFill>
                          <a:srgbClr val="000000"/>
                        </a:solidFill>
                        <a:effectLst/>
                        <a:latin typeface="Calibri" panose="020F0502020204030204" pitchFamily="34" charset="0"/>
                      </a:endParaRPr>
                    </a:p>
                  </a:txBody>
                  <a:tcPr marL="9525" marR="9525" marT="9525" marB="0" anchor="b">
                    <a:noFill/>
                  </a:tcPr>
                </a:tc>
                <a:extLst>
                  <a:ext uri="{0D108BD9-81ED-4DB2-BD59-A6C34878D82A}">
                    <a16:rowId xmlns:a16="http://schemas.microsoft.com/office/drawing/2014/main" val="306704712"/>
                  </a:ext>
                </a:extLst>
              </a:tr>
              <a:tr h="190500">
                <a:tc>
                  <a:txBody>
                    <a:bodyPr/>
                    <a:lstStyle/>
                    <a:p>
                      <a:pPr algn="r" fontAlgn="b">
                        <a:buNone/>
                      </a:pPr>
                      <a:r>
                        <a:rPr lang="es-CO" sz="1100" u="none" strike="noStrike" dirty="0">
                          <a:effectLst/>
                        </a:rPr>
                        <a:t>2025</a:t>
                      </a:r>
                      <a:endParaRPr lang="es-CO" sz="11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noFill/>
                  </a:tcPr>
                </a:tc>
                <a:tc>
                  <a:txBody>
                    <a:bodyPr/>
                    <a:lstStyle/>
                    <a:p>
                      <a:pPr algn="r" fontAlgn="b">
                        <a:buNone/>
                      </a:pPr>
                      <a:r>
                        <a:rPr lang="es-CO" sz="1100" u="none" strike="noStrike" dirty="0">
                          <a:effectLst/>
                        </a:rPr>
                        <a:t>29810</a:t>
                      </a:r>
                      <a:endParaRPr lang="es-CO" sz="11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noFill/>
                  </a:tcPr>
                </a:tc>
                <a:tc>
                  <a:txBody>
                    <a:bodyPr/>
                    <a:lstStyle/>
                    <a:p>
                      <a:pPr algn="r" fontAlgn="b">
                        <a:buNone/>
                      </a:pPr>
                      <a:r>
                        <a:rPr lang="es-CO" sz="1100" u="none" strike="noStrike" dirty="0">
                          <a:effectLst/>
                        </a:rPr>
                        <a:t>23042</a:t>
                      </a:r>
                      <a:endParaRPr lang="es-CO" sz="11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noFill/>
                  </a:tcPr>
                </a:tc>
                <a:tc>
                  <a:txBody>
                    <a:bodyPr/>
                    <a:lstStyle/>
                    <a:p>
                      <a:pPr algn="l" fontAlgn="b">
                        <a:buNone/>
                      </a:pPr>
                      <a:r>
                        <a:rPr lang="es-CO" sz="1100" u="none" strike="noStrike" dirty="0">
                          <a:effectLst/>
                        </a:rPr>
                        <a:t> $        385,090,530,319 </a:t>
                      </a:r>
                      <a:endParaRPr lang="es-CO" sz="11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9713957"/>
                  </a:ext>
                </a:extLst>
              </a:tr>
              <a:tr h="190500">
                <a:tc>
                  <a:txBody>
                    <a:bodyPr/>
                    <a:lstStyle/>
                    <a:p>
                      <a:pPr algn="l" fontAlgn="b">
                        <a:buNone/>
                      </a:pPr>
                      <a:endParaRPr lang="es-CO" sz="1100" b="0" i="0" u="none" strike="noStrike">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noFill/>
                  </a:tcPr>
                </a:tc>
                <a:tc>
                  <a:txBody>
                    <a:bodyPr/>
                    <a:lstStyle/>
                    <a:p>
                      <a:pPr algn="r" fontAlgn="b">
                        <a:buNone/>
                      </a:pPr>
                      <a:r>
                        <a:rPr lang="es-CO" sz="1100" u="none" strike="noStrike">
                          <a:effectLst/>
                        </a:rPr>
                        <a:t>516736</a:t>
                      </a:r>
                      <a:endParaRPr lang="es-CO" sz="1100" b="0" i="0" u="none" strike="noStrike">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noFill/>
                  </a:tcPr>
                </a:tc>
                <a:tc>
                  <a:txBody>
                    <a:bodyPr/>
                    <a:lstStyle/>
                    <a:p>
                      <a:pPr algn="r" fontAlgn="b">
                        <a:buNone/>
                      </a:pPr>
                      <a:r>
                        <a:rPr lang="es-CO" sz="1100" u="none" strike="noStrike">
                          <a:effectLst/>
                        </a:rPr>
                        <a:t>475513</a:t>
                      </a:r>
                      <a:endParaRPr lang="es-CO" sz="1100" b="0" i="0" u="none" strike="noStrike">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noFill/>
                  </a:tcPr>
                </a:tc>
                <a:tc>
                  <a:txBody>
                    <a:bodyPr/>
                    <a:lstStyle/>
                    <a:p>
                      <a:pPr algn="l" fontAlgn="b">
                        <a:buNone/>
                      </a:pPr>
                      <a:r>
                        <a:rPr lang="es-CO" sz="1100" u="none" strike="noStrike" dirty="0">
                          <a:effectLst/>
                        </a:rPr>
                        <a:t> $    4,635,169,490,438 </a:t>
                      </a:r>
                      <a:endParaRPr lang="es-CO" sz="11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973742896"/>
                  </a:ext>
                </a:extLst>
              </a:tr>
            </a:tbl>
          </a:graphicData>
        </a:graphic>
      </p:graphicFrame>
      <p:graphicFrame>
        <p:nvGraphicFramePr>
          <p:cNvPr id="9" name="Tabla 8">
            <a:extLst>
              <a:ext uri="{FF2B5EF4-FFF2-40B4-BE49-F238E27FC236}">
                <a16:creationId xmlns:a16="http://schemas.microsoft.com/office/drawing/2014/main" id="{3A198776-F1D0-D6B1-F8FA-19E044FCD35C}"/>
              </a:ext>
            </a:extLst>
          </p:cNvPr>
          <p:cNvGraphicFramePr>
            <a:graphicFrameLocks noGrp="1"/>
          </p:cNvGraphicFramePr>
          <p:nvPr/>
        </p:nvGraphicFramePr>
        <p:xfrm>
          <a:off x="6831396" y="1889999"/>
          <a:ext cx="4687506" cy="1320165"/>
        </p:xfrm>
        <a:graphic>
          <a:graphicData uri="http://schemas.openxmlformats.org/drawingml/2006/table">
            <a:tbl>
              <a:tblPr>
                <a:tableStyleId>{5C22544A-7EE6-4342-B048-85BDC9FD1C3A}</a:tableStyleId>
              </a:tblPr>
              <a:tblGrid>
                <a:gridCol w="1369007">
                  <a:extLst>
                    <a:ext uri="{9D8B030D-6E8A-4147-A177-3AD203B41FA5}">
                      <a16:colId xmlns:a16="http://schemas.microsoft.com/office/drawing/2014/main" val="3458640903"/>
                    </a:ext>
                  </a:extLst>
                </a:gridCol>
                <a:gridCol w="941192">
                  <a:extLst>
                    <a:ext uri="{9D8B030D-6E8A-4147-A177-3AD203B41FA5}">
                      <a16:colId xmlns:a16="http://schemas.microsoft.com/office/drawing/2014/main" val="1777907745"/>
                    </a:ext>
                  </a:extLst>
                </a:gridCol>
                <a:gridCol w="295275">
                  <a:extLst>
                    <a:ext uri="{9D8B030D-6E8A-4147-A177-3AD203B41FA5}">
                      <a16:colId xmlns:a16="http://schemas.microsoft.com/office/drawing/2014/main" val="3820555070"/>
                    </a:ext>
                  </a:extLst>
                </a:gridCol>
                <a:gridCol w="760560">
                  <a:extLst>
                    <a:ext uri="{9D8B030D-6E8A-4147-A177-3AD203B41FA5}">
                      <a16:colId xmlns:a16="http://schemas.microsoft.com/office/drawing/2014/main" val="293893390"/>
                    </a:ext>
                  </a:extLst>
                </a:gridCol>
                <a:gridCol w="1321472">
                  <a:extLst>
                    <a:ext uri="{9D8B030D-6E8A-4147-A177-3AD203B41FA5}">
                      <a16:colId xmlns:a16="http://schemas.microsoft.com/office/drawing/2014/main" val="4184763603"/>
                    </a:ext>
                  </a:extLst>
                </a:gridCol>
              </a:tblGrid>
              <a:tr h="571500">
                <a:tc>
                  <a:txBody>
                    <a:bodyPr/>
                    <a:lstStyle/>
                    <a:p>
                      <a:pPr algn="ctr" fontAlgn="ctr">
                        <a:buNone/>
                      </a:pPr>
                      <a:r>
                        <a:rPr lang="es-CO" sz="1100" b="1" u="none" strike="noStrike" dirty="0">
                          <a:effectLst/>
                        </a:rPr>
                        <a:t>Escenarios</a:t>
                      </a:r>
                      <a:endParaRPr lang="es-CO" sz="1100" b="1" i="0" u="none" strike="noStrike" dirty="0">
                        <a:solidFill>
                          <a:srgbClr val="000000"/>
                        </a:solidFill>
                        <a:effectLst/>
                        <a:latin typeface="Calibri" panose="020F0502020204030204" pitchFamily="34" charset="0"/>
                      </a:endParaRPr>
                    </a:p>
                  </a:txBody>
                  <a:tcPr marL="9525" marR="9525" marT="9525" marB="0" anchor="ctr">
                    <a:lnB w="12700" cap="flat" cmpd="sng" algn="ctr">
                      <a:solidFill>
                        <a:schemeClr val="tx1"/>
                      </a:solidFill>
                      <a:prstDash val="solid"/>
                      <a:round/>
                      <a:headEnd type="none" w="med" len="med"/>
                      <a:tailEnd type="none" w="med" len="med"/>
                    </a:lnB>
                    <a:noFill/>
                  </a:tcPr>
                </a:tc>
                <a:tc>
                  <a:txBody>
                    <a:bodyPr/>
                    <a:lstStyle/>
                    <a:p>
                      <a:pPr algn="ctr" fontAlgn="b">
                        <a:buNone/>
                      </a:pPr>
                      <a:r>
                        <a:rPr lang="es-CO" sz="1100" b="1" u="none" strike="noStrike" dirty="0">
                          <a:effectLst/>
                        </a:rPr>
                        <a:t>Víctimas con indemnización otorgada</a:t>
                      </a:r>
                      <a:endParaRPr lang="es-CO" sz="1100" b="1"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noFill/>
                  </a:tcPr>
                </a:tc>
                <a:tc>
                  <a:txBody>
                    <a:bodyPr/>
                    <a:lstStyle/>
                    <a:p>
                      <a:pPr algn="l" fontAlgn="b">
                        <a:buNone/>
                      </a:pPr>
                      <a:endParaRPr lang="es-CO" sz="1100" b="1" i="0" u="none" strike="noStrike" dirty="0">
                        <a:solidFill>
                          <a:srgbClr val="000000"/>
                        </a:solidFill>
                        <a:effectLst/>
                        <a:latin typeface="Calibri" panose="020F0502020204030204" pitchFamily="34" charset="0"/>
                      </a:endParaRPr>
                    </a:p>
                  </a:txBody>
                  <a:tcPr marL="9525" marR="9525" marT="9525" marB="0" anchor="b">
                    <a:noFill/>
                  </a:tcPr>
                </a:tc>
                <a:tc>
                  <a:txBody>
                    <a:bodyPr/>
                    <a:lstStyle/>
                    <a:p>
                      <a:pPr algn="ctr" fontAlgn="b">
                        <a:buNone/>
                      </a:pPr>
                      <a:r>
                        <a:rPr lang="es-CO" sz="1100" b="1" u="none" strike="noStrike" dirty="0">
                          <a:effectLst/>
                        </a:rPr>
                        <a:t>Acumulado cuatrienio cumplido</a:t>
                      </a:r>
                      <a:endParaRPr lang="es-CO" sz="1100" b="1"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noFill/>
                  </a:tcPr>
                </a:tc>
                <a:tc>
                  <a:txBody>
                    <a:bodyPr/>
                    <a:lstStyle/>
                    <a:p>
                      <a:pPr algn="ctr" fontAlgn="ctr">
                        <a:buNone/>
                      </a:pPr>
                      <a:r>
                        <a:rPr lang="es-CO" sz="1400" b="1" u="none" strike="noStrike" dirty="0">
                          <a:effectLst/>
                        </a:rPr>
                        <a:t>%</a:t>
                      </a:r>
                      <a:endParaRPr lang="es-CO" sz="1400" b="1" i="0" u="none" strike="noStrike" dirty="0">
                        <a:solidFill>
                          <a:srgbClr val="000000"/>
                        </a:solidFill>
                        <a:effectLst/>
                        <a:latin typeface="Calibri" panose="020F0502020204030204" pitchFamily="34" charset="0"/>
                      </a:endParaRPr>
                    </a:p>
                  </a:txBody>
                  <a:tcPr marL="9525" marR="9525" marT="9525" marB="0"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06992201"/>
                  </a:ext>
                </a:extLst>
              </a:tr>
              <a:tr h="190500">
                <a:tc>
                  <a:txBody>
                    <a:bodyPr/>
                    <a:lstStyle/>
                    <a:p>
                      <a:pPr algn="r" fontAlgn="b">
                        <a:buNone/>
                      </a:pPr>
                      <a:r>
                        <a:rPr lang="es-CO" sz="1100" u="none" strike="noStrike">
                          <a:effectLst/>
                        </a:rPr>
                        <a:t>META 2025</a:t>
                      </a:r>
                      <a:endParaRPr lang="es-CO" sz="1100" b="0" i="0" u="none" strike="noStrike">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noFill/>
                  </a:tcPr>
                </a:tc>
                <a:tc>
                  <a:txBody>
                    <a:bodyPr/>
                    <a:lstStyle/>
                    <a:p>
                      <a:pPr algn="ctr" fontAlgn="b">
                        <a:buNone/>
                      </a:pPr>
                      <a:r>
                        <a:rPr lang="es-CO" sz="1100" u="none" strike="noStrike" dirty="0">
                          <a:effectLst/>
                        </a:rPr>
                        <a:t>165000</a:t>
                      </a:r>
                      <a:endParaRPr lang="es-CO" sz="11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noFill/>
                  </a:tcPr>
                </a:tc>
                <a:tc>
                  <a:txBody>
                    <a:bodyPr/>
                    <a:lstStyle/>
                    <a:p>
                      <a:pPr algn="l" fontAlgn="b">
                        <a:buNone/>
                      </a:pPr>
                      <a:endParaRPr lang="es-CO"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l" fontAlgn="b">
                        <a:buNone/>
                      </a:pPr>
                      <a:endParaRPr lang="es-CO" sz="1100" b="0" i="0" u="none" strike="noStrike">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noFill/>
                  </a:tcPr>
                </a:tc>
                <a:tc>
                  <a:txBody>
                    <a:bodyPr/>
                    <a:lstStyle/>
                    <a:p>
                      <a:pPr algn="ctr" fontAlgn="ctr">
                        <a:buNone/>
                      </a:pPr>
                      <a:endParaRPr lang="es-CO" sz="1100" b="0" i="0" u="none" strike="noStrike">
                        <a:solidFill>
                          <a:srgbClr val="000000"/>
                        </a:solidFill>
                        <a:effectLst/>
                        <a:latin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3897307739"/>
                  </a:ext>
                </a:extLst>
              </a:tr>
              <a:tr h="190500">
                <a:tc>
                  <a:txBody>
                    <a:bodyPr/>
                    <a:lstStyle/>
                    <a:p>
                      <a:pPr algn="r" fontAlgn="b">
                        <a:buNone/>
                      </a:pPr>
                      <a:r>
                        <a:rPr lang="es-CO" sz="1100" u="none" strike="noStrike">
                          <a:effectLst/>
                        </a:rPr>
                        <a:t>OTORGADAS</a:t>
                      </a:r>
                      <a:endParaRPr lang="es-CO"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ctr" fontAlgn="b">
                        <a:buNone/>
                      </a:pPr>
                      <a:r>
                        <a:rPr lang="es-CO" sz="1100" u="none" strike="noStrike" dirty="0">
                          <a:effectLst/>
                        </a:rPr>
                        <a:t>23042</a:t>
                      </a:r>
                      <a:endParaRPr lang="es-CO" sz="1100" b="0" i="0" u="none" strike="noStrike" dirty="0">
                        <a:solidFill>
                          <a:srgbClr val="000000"/>
                        </a:solidFill>
                        <a:effectLst/>
                        <a:latin typeface="Calibri" panose="020F0502020204030204" pitchFamily="34" charset="0"/>
                      </a:endParaRPr>
                    </a:p>
                  </a:txBody>
                  <a:tcPr marL="9525" marR="9525" marT="9525" marB="0" anchor="b">
                    <a:noFill/>
                  </a:tcPr>
                </a:tc>
                <a:tc>
                  <a:txBody>
                    <a:bodyPr/>
                    <a:lstStyle/>
                    <a:p>
                      <a:pPr algn="ctr" fontAlgn="ctr">
                        <a:buNone/>
                      </a:pPr>
                      <a:r>
                        <a:rPr lang="es-CO" sz="1100" b="0" i="0" u="none" strike="noStrike" dirty="0">
                          <a:solidFill>
                            <a:srgbClr val="000000"/>
                          </a:solidFill>
                          <a:effectLst/>
                          <a:latin typeface="Wingdings" panose="05000000000000000000" pitchFamily="2" charset="2"/>
                          <a:sym typeface="Wingdings" panose="05000000000000000000" pitchFamily="2" charset="2"/>
                        </a:rPr>
                        <a:t></a:t>
                      </a:r>
                      <a:endParaRPr lang="es-CO" sz="1100" b="0" i="0" u="none" strike="noStrike" dirty="0">
                        <a:solidFill>
                          <a:srgbClr val="000000"/>
                        </a:solidFill>
                        <a:effectLst/>
                        <a:latin typeface="Wingdings" panose="05000000000000000000" pitchFamily="2" charset="2"/>
                      </a:endParaRPr>
                    </a:p>
                  </a:txBody>
                  <a:tcPr marL="9525" marR="9525" marT="9525" marB="0" anchor="ctr">
                    <a:noFill/>
                  </a:tcPr>
                </a:tc>
                <a:tc>
                  <a:txBody>
                    <a:bodyPr/>
                    <a:lstStyle/>
                    <a:p>
                      <a:pPr algn="ctr" fontAlgn="b">
                        <a:buNone/>
                      </a:pPr>
                      <a:r>
                        <a:rPr lang="es-CO" sz="1100" u="none" strike="noStrike" dirty="0">
                          <a:effectLst/>
                        </a:rPr>
                        <a:t>475513</a:t>
                      </a:r>
                      <a:endParaRPr lang="es-CO" sz="1100" b="0" i="0" u="none" strike="noStrike" dirty="0">
                        <a:solidFill>
                          <a:srgbClr val="000000"/>
                        </a:solidFill>
                        <a:effectLst/>
                        <a:latin typeface="Calibri" panose="020F0502020204030204" pitchFamily="34" charset="0"/>
                      </a:endParaRPr>
                    </a:p>
                  </a:txBody>
                  <a:tcPr marL="9525" marR="9525" marT="9525" marB="0" anchor="b">
                    <a:noFill/>
                  </a:tcPr>
                </a:tc>
                <a:tc>
                  <a:txBody>
                    <a:bodyPr/>
                    <a:lstStyle/>
                    <a:p>
                      <a:pPr algn="ctr" fontAlgn="ctr">
                        <a:buNone/>
                      </a:pPr>
                      <a:r>
                        <a:rPr lang="es-CO" sz="1100" u="none" strike="noStrike">
                          <a:effectLst/>
                        </a:rPr>
                        <a:t>79%</a:t>
                      </a:r>
                      <a:endParaRPr lang="es-CO" sz="1100" b="0" i="0" u="none" strike="noStrike">
                        <a:solidFill>
                          <a:srgbClr val="000000"/>
                        </a:solidFill>
                        <a:effectLst/>
                        <a:latin typeface="Calibri" panose="020F0502020204030204" pitchFamily="34" charset="0"/>
                      </a:endParaRPr>
                    </a:p>
                  </a:txBody>
                  <a:tcPr marL="9525" marR="9525" marT="9525" marB="0" anchor="ctr">
                    <a:noFill/>
                  </a:tcPr>
                </a:tc>
                <a:extLst>
                  <a:ext uri="{0D108BD9-81ED-4DB2-BD59-A6C34878D82A}">
                    <a16:rowId xmlns:a16="http://schemas.microsoft.com/office/drawing/2014/main" val="669902738"/>
                  </a:ext>
                </a:extLst>
              </a:tr>
              <a:tr h="190500">
                <a:tc>
                  <a:txBody>
                    <a:bodyPr/>
                    <a:lstStyle/>
                    <a:p>
                      <a:pPr algn="r" fontAlgn="b">
                        <a:buNone/>
                      </a:pPr>
                      <a:r>
                        <a:rPr lang="es-CO" sz="1100" u="none" strike="noStrike">
                          <a:effectLst/>
                        </a:rPr>
                        <a:t>PENDIENTES</a:t>
                      </a:r>
                      <a:endParaRPr lang="es-CO"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ctr" fontAlgn="b">
                        <a:buNone/>
                      </a:pPr>
                      <a:r>
                        <a:rPr lang="es-CO" sz="1100" u="none" strike="noStrike" dirty="0">
                          <a:effectLst/>
                        </a:rPr>
                        <a:t>141958</a:t>
                      </a:r>
                      <a:endParaRPr lang="es-CO" sz="1100" b="0" i="0" u="none" strike="noStrike" dirty="0">
                        <a:solidFill>
                          <a:srgbClr val="000000"/>
                        </a:solidFill>
                        <a:effectLst/>
                        <a:latin typeface="Calibri" panose="020F0502020204030204" pitchFamily="34" charset="0"/>
                      </a:endParaRPr>
                    </a:p>
                  </a:txBody>
                  <a:tcPr marL="9525" marR="9525" marT="9525" marB="0" anchor="b">
                    <a:noFill/>
                  </a:tcPr>
                </a:tc>
                <a:tc>
                  <a:txBody>
                    <a:bodyPr/>
                    <a:lstStyle/>
                    <a:p>
                      <a:pPr algn="ctr" fontAlgn="ctr">
                        <a:buNone/>
                      </a:pPr>
                      <a:r>
                        <a:rPr lang="es-CO" sz="1100" b="0" i="0" u="none" strike="noStrike" dirty="0">
                          <a:solidFill>
                            <a:srgbClr val="000000"/>
                          </a:solidFill>
                          <a:effectLst/>
                          <a:latin typeface="Wingdings" panose="05000000000000000000" pitchFamily="2" charset="2"/>
                          <a:sym typeface="Wingdings" panose="05000000000000000000" pitchFamily="2" charset="2"/>
                        </a:rPr>
                        <a:t></a:t>
                      </a:r>
                      <a:endParaRPr lang="es-CO" sz="1100" b="0" i="0" u="none" strike="noStrike" dirty="0">
                        <a:solidFill>
                          <a:srgbClr val="000000"/>
                        </a:solidFill>
                        <a:effectLst/>
                        <a:latin typeface="Wingdings" panose="05000000000000000000" pitchFamily="2" charset="2"/>
                      </a:endParaRPr>
                    </a:p>
                  </a:txBody>
                  <a:tcPr marL="9525" marR="9525" marT="9525" marB="0" anchor="ctr">
                    <a:noFill/>
                  </a:tcPr>
                </a:tc>
                <a:tc>
                  <a:txBody>
                    <a:bodyPr/>
                    <a:lstStyle/>
                    <a:p>
                      <a:pPr algn="ctr" fontAlgn="b">
                        <a:buNone/>
                      </a:pPr>
                      <a:r>
                        <a:rPr lang="es-CO" sz="1100" u="none" strike="noStrike" dirty="0">
                          <a:effectLst/>
                        </a:rPr>
                        <a:t>617471</a:t>
                      </a:r>
                      <a:endParaRPr lang="es-CO" sz="1100" b="0" i="0" u="none" strike="noStrike" dirty="0">
                        <a:solidFill>
                          <a:srgbClr val="000000"/>
                        </a:solidFill>
                        <a:effectLst/>
                        <a:latin typeface="Calibri" panose="020F0502020204030204" pitchFamily="34" charset="0"/>
                      </a:endParaRPr>
                    </a:p>
                  </a:txBody>
                  <a:tcPr marL="9525" marR="9525" marT="9525" marB="0" anchor="b">
                    <a:noFill/>
                  </a:tcPr>
                </a:tc>
                <a:tc>
                  <a:txBody>
                    <a:bodyPr/>
                    <a:lstStyle/>
                    <a:p>
                      <a:pPr algn="ctr" fontAlgn="ctr">
                        <a:buNone/>
                      </a:pPr>
                      <a:r>
                        <a:rPr lang="es-CO" sz="1100" u="none" strike="noStrike">
                          <a:effectLst/>
                        </a:rPr>
                        <a:t>103%</a:t>
                      </a:r>
                      <a:endParaRPr lang="es-CO" sz="1100" b="0" i="0" u="none" strike="noStrike">
                        <a:solidFill>
                          <a:srgbClr val="000000"/>
                        </a:solidFill>
                        <a:effectLst/>
                        <a:latin typeface="Calibri" panose="020F0502020204030204" pitchFamily="34" charset="0"/>
                      </a:endParaRPr>
                    </a:p>
                  </a:txBody>
                  <a:tcPr marL="9525" marR="9525" marT="9525" marB="0" anchor="ctr">
                    <a:noFill/>
                  </a:tcPr>
                </a:tc>
                <a:extLst>
                  <a:ext uri="{0D108BD9-81ED-4DB2-BD59-A6C34878D82A}">
                    <a16:rowId xmlns:a16="http://schemas.microsoft.com/office/drawing/2014/main" val="731782295"/>
                  </a:ext>
                </a:extLst>
              </a:tr>
              <a:tr h="112711">
                <a:tc>
                  <a:txBody>
                    <a:bodyPr/>
                    <a:lstStyle/>
                    <a:p>
                      <a:pPr algn="r" fontAlgn="b">
                        <a:buNone/>
                      </a:pPr>
                      <a:r>
                        <a:rPr lang="es-CO" sz="1100" u="none" strike="noStrike">
                          <a:effectLst/>
                        </a:rPr>
                        <a:t>Proyección 270000</a:t>
                      </a:r>
                      <a:endParaRPr lang="es-CO" sz="1100" b="0" i="0" u="none" strike="noStrike">
                        <a:solidFill>
                          <a:srgbClr val="000000"/>
                        </a:solidFill>
                        <a:effectLst/>
                        <a:latin typeface="Calibri" panose="020F0502020204030204" pitchFamily="34" charset="0"/>
                      </a:endParaRPr>
                    </a:p>
                  </a:txBody>
                  <a:tcPr marL="9525" marR="9525" marT="9525" marB="0" anchor="b">
                    <a:noFill/>
                  </a:tcPr>
                </a:tc>
                <a:tc>
                  <a:txBody>
                    <a:bodyPr/>
                    <a:lstStyle/>
                    <a:p>
                      <a:pPr algn="ctr" fontAlgn="b">
                        <a:buNone/>
                      </a:pPr>
                      <a:r>
                        <a:rPr lang="es-CO" sz="1100" u="none" strike="noStrike" dirty="0">
                          <a:effectLst/>
                        </a:rPr>
                        <a:t>105000</a:t>
                      </a:r>
                      <a:endParaRPr lang="es-CO" sz="1100" b="0" i="0" u="none" strike="noStrike" dirty="0">
                        <a:solidFill>
                          <a:srgbClr val="000000"/>
                        </a:solidFill>
                        <a:effectLst/>
                        <a:latin typeface="Calibri" panose="020F0502020204030204" pitchFamily="34" charset="0"/>
                      </a:endParaRPr>
                    </a:p>
                  </a:txBody>
                  <a:tcPr marL="9525" marR="9525" marT="9525" marB="0" anchor="b">
                    <a:noFill/>
                  </a:tcPr>
                </a:tc>
                <a:tc>
                  <a:txBody>
                    <a:bodyPr/>
                    <a:lstStyle/>
                    <a:p>
                      <a:pPr algn="ctr" fontAlgn="ctr">
                        <a:buNone/>
                      </a:pPr>
                      <a:r>
                        <a:rPr lang="es-CO" sz="1100" b="0" i="0" u="none" strike="noStrike" dirty="0">
                          <a:solidFill>
                            <a:srgbClr val="000000"/>
                          </a:solidFill>
                          <a:effectLst/>
                          <a:latin typeface="Wingdings" panose="05000000000000000000" pitchFamily="2" charset="2"/>
                          <a:sym typeface="Wingdings" panose="05000000000000000000" pitchFamily="2" charset="2"/>
                        </a:rPr>
                        <a:t></a:t>
                      </a:r>
                      <a:endParaRPr lang="es-CO" sz="1100" b="0" i="0" u="none" strike="noStrike" dirty="0">
                        <a:solidFill>
                          <a:srgbClr val="000000"/>
                        </a:solidFill>
                        <a:effectLst/>
                        <a:latin typeface="Wingdings" panose="05000000000000000000" pitchFamily="2" charset="2"/>
                      </a:endParaRPr>
                    </a:p>
                  </a:txBody>
                  <a:tcPr marL="9525" marR="9525" marT="9525" marB="0" anchor="ctr">
                    <a:noFill/>
                  </a:tcPr>
                </a:tc>
                <a:tc>
                  <a:txBody>
                    <a:bodyPr/>
                    <a:lstStyle/>
                    <a:p>
                      <a:pPr algn="ctr" fontAlgn="b">
                        <a:buNone/>
                      </a:pPr>
                      <a:r>
                        <a:rPr lang="es-CO" sz="1100" u="none" strike="noStrike" dirty="0">
                          <a:effectLst/>
                        </a:rPr>
                        <a:t>722471</a:t>
                      </a:r>
                      <a:endParaRPr lang="es-CO" sz="1100" b="0" i="0" u="none" strike="noStrike" dirty="0">
                        <a:solidFill>
                          <a:srgbClr val="000000"/>
                        </a:solidFill>
                        <a:effectLst/>
                        <a:latin typeface="Calibri" panose="020F0502020204030204" pitchFamily="34" charset="0"/>
                      </a:endParaRPr>
                    </a:p>
                  </a:txBody>
                  <a:tcPr marL="9525" marR="9525" marT="9525" marB="0" anchor="b">
                    <a:noFill/>
                  </a:tcPr>
                </a:tc>
                <a:tc>
                  <a:txBody>
                    <a:bodyPr/>
                    <a:lstStyle/>
                    <a:p>
                      <a:pPr algn="ctr" fontAlgn="ctr">
                        <a:buNone/>
                      </a:pPr>
                      <a:r>
                        <a:rPr lang="es-CO" sz="1100" u="none" strike="noStrike" dirty="0">
                          <a:effectLst/>
                        </a:rPr>
                        <a:t>120%</a:t>
                      </a:r>
                      <a:endParaRPr lang="es-CO" sz="1100" b="0" i="0" u="none" strike="noStrike" dirty="0">
                        <a:solidFill>
                          <a:srgbClr val="000000"/>
                        </a:solidFill>
                        <a:effectLst/>
                        <a:latin typeface="Calibri" panose="020F0502020204030204" pitchFamily="34" charset="0"/>
                      </a:endParaRPr>
                    </a:p>
                  </a:txBody>
                  <a:tcPr marL="9525" marR="9525" marT="9525" marB="0" anchor="ctr">
                    <a:noFill/>
                  </a:tcPr>
                </a:tc>
                <a:extLst>
                  <a:ext uri="{0D108BD9-81ED-4DB2-BD59-A6C34878D82A}">
                    <a16:rowId xmlns:a16="http://schemas.microsoft.com/office/drawing/2014/main" val="598576340"/>
                  </a:ext>
                </a:extLst>
              </a:tr>
            </a:tbl>
          </a:graphicData>
        </a:graphic>
      </p:graphicFrame>
      <p:sp>
        <p:nvSpPr>
          <p:cNvPr id="10" name="CuadroTexto 9">
            <a:extLst>
              <a:ext uri="{FF2B5EF4-FFF2-40B4-BE49-F238E27FC236}">
                <a16:creationId xmlns:a16="http://schemas.microsoft.com/office/drawing/2014/main" id="{1903FC37-DF79-38E8-5C4C-147926D35CF7}"/>
              </a:ext>
            </a:extLst>
          </p:cNvPr>
          <p:cNvSpPr txBox="1"/>
          <p:nvPr/>
        </p:nvSpPr>
        <p:spPr>
          <a:xfrm>
            <a:off x="6290639" y="1322189"/>
            <a:ext cx="5769020" cy="369332"/>
          </a:xfrm>
          <a:prstGeom prst="rect">
            <a:avLst/>
          </a:prstGeom>
          <a:noFill/>
        </p:spPr>
        <p:txBody>
          <a:bodyPr wrap="square" rtlCol="0">
            <a:spAutoFit/>
          </a:bodyPr>
          <a:lstStyle/>
          <a:p>
            <a:pPr algn="ctr"/>
            <a:r>
              <a:rPr lang="es-CO" b="1" dirty="0"/>
              <a:t>Escenarios de cumplimiento</a:t>
            </a:r>
          </a:p>
        </p:txBody>
      </p:sp>
      <p:graphicFrame>
        <p:nvGraphicFramePr>
          <p:cNvPr id="13" name="Tabla 12">
            <a:extLst>
              <a:ext uri="{FF2B5EF4-FFF2-40B4-BE49-F238E27FC236}">
                <a16:creationId xmlns:a16="http://schemas.microsoft.com/office/drawing/2014/main" id="{3FC49BAC-1013-DC7C-80AD-343FB382D194}"/>
              </a:ext>
            </a:extLst>
          </p:cNvPr>
          <p:cNvGraphicFramePr>
            <a:graphicFrameLocks noGrp="1"/>
          </p:cNvGraphicFramePr>
          <p:nvPr/>
        </p:nvGraphicFramePr>
        <p:xfrm>
          <a:off x="673100" y="3919539"/>
          <a:ext cx="10845803" cy="2488201"/>
        </p:xfrm>
        <a:graphic>
          <a:graphicData uri="http://schemas.openxmlformats.org/drawingml/2006/table">
            <a:tbl>
              <a:tblPr firstRow="1" firstCol="1" bandRow="1">
                <a:tableStyleId>{5C22544A-7EE6-4342-B048-85BDC9FD1C3A}</a:tableStyleId>
              </a:tblPr>
              <a:tblGrid>
                <a:gridCol w="1983608">
                  <a:extLst>
                    <a:ext uri="{9D8B030D-6E8A-4147-A177-3AD203B41FA5}">
                      <a16:colId xmlns:a16="http://schemas.microsoft.com/office/drawing/2014/main" val="1080482923"/>
                    </a:ext>
                  </a:extLst>
                </a:gridCol>
                <a:gridCol w="3967215">
                  <a:extLst>
                    <a:ext uri="{9D8B030D-6E8A-4147-A177-3AD203B41FA5}">
                      <a16:colId xmlns:a16="http://schemas.microsoft.com/office/drawing/2014/main" val="3956064935"/>
                    </a:ext>
                  </a:extLst>
                </a:gridCol>
                <a:gridCol w="2437804">
                  <a:extLst>
                    <a:ext uri="{9D8B030D-6E8A-4147-A177-3AD203B41FA5}">
                      <a16:colId xmlns:a16="http://schemas.microsoft.com/office/drawing/2014/main" val="2504072777"/>
                    </a:ext>
                  </a:extLst>
                </a:gridCol>
                <a:gridCol w="2457176">
                  <a:extLst>
                    <a:ext uri="{9D8B030D-6E8A-4147-A177-3AD203B41FA5}">
                      <a16:colId xmlns:a16="http://schemas.microsoft.com/office/drawing/2014/main" val="3006883098"/>
                    </a:ext>
                  </a:extLst>
                </a:gridCol>
              </a:tblGrid>
              <a:tr h="353740">
                <a:tc>
                  <a:txBody>
                    <a:bodyPr/>
                    <a:lstStyle/>
                    <a:p>
                      <a:pPr algn="ctr">
                        <a:buNone/>
                      </a:pPr>
                      <a:r>
                        <a:rPr lang="es-CO" sz="1200" dirty="0">
                          <a:solidFill>
                            <a:schemeClr val="tx1"/>
                          </a:solidFill>
                          <a:effectLst/>
                        </a:rPr>
                        <a:t>Indicador</a:t>
                      </a:r>
                      <a:endParaRPr lang="es-CO" sz="120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buNone/>
                      </a:pPr>
                      <a:r>
                        <a:rPr lang="es-CO" sz="1200" dirty="0">
                          <a:solidFill>
                            <a:schemeClr val="tx1"/>
                          </a:solidFill>
                          <a:effectLst/>
                        </a:rPr>
                        <a:t>Desempeño actual</a:t>
                      </a:r>
                      <a:endParaRPr lang="es-CO" sz="120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buNone/>
                      </a:pPr>
                      <a:r>
                        <a:rPr lang="es-CO" sz="1200" dirty="0">
                          <a:solidFill>
                            <a:schemeClr val="tx1"/>
                          </a:solidFill>
                          <a:effectLst/>
                        </a:rPr>
                        <a:t>Causas del retraso/Barrera de gestión</a:t>
                      </a:r>
                      <a:endParaRPr lang="es-CO" sz="120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buNone/>
                      </a:pPr>
                      <a:r>
                        <a:rPr lang="es-CO" sz="1200" dirty="0">
                          <a:solidFill>
                            <a:schemeClr val="tx1"/>
                          </a:solidFill>
                          <a:effectLst/>
                        </a:rPr>
                        <a:t>Acciones y compromisos futuros</a:t>
                      </a:r>
                      <a:endParaRPr lang="es-CO" sz="120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77215401"/>
                  </a:ext>
                </a:extLst>
              </a:tr>
              <a:tr h="2122441">
                <a:tc>
                  <a:txBody>
                    <a:bodyPr/>
                    <a:lstStyle/>
                    <a:p>
                      <a:pPr algn="l">
                        <a:buNone/>
                      </a:pPr>
                      <a:r>
                        <a:rPr lang="es-419" sz="1200" dirty="0">
                          <a:solidFill>
                            <a:schemeClr val="tx1"/>
                          </a:solidFill>
                          <a:effectLst/>
                        </a:rPr>
                        <a:t>Número de víctimas indemnizadas (00041):</a:t>
                      </a:r>
                      <a:endParaRPr lang="es-CO" sz="1200" dirty="0">
                        <a:solidFill>
                          <a:schemeClr val="tx1"/>
                        </a:solidFill>
                        <a:effectLst/>
                      </a:endParaRPr>
                    </a:p>
                    <a:p>
                      <a:pPr algn="l">
                        <a:buNone/>
                      </a:pPr>
                      <a:r>
                        <a:rPr lang="es-CO" sz="1200" dirty="0">
                          <a:solidFill>
                            <a:schemeClr val="tx1"/>
                          </a:solidFill>
                          <a:effectLst/>
                        </a:rPr>
                        <a:t> </a:t>
                      </a:r>
                      <a:endParaRPr lang="es-CO" sz="120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algn="l">
                        <a:buNone/>
                      </a:pPr>
                      <a:r>
                        <a:rPr lang="es-CO" sz="1200" dirty="0">
                          <a:effectLst/>
                        </a:rPr>
                        <a:t>Durante los primeros siete meses de 2025, la SRI gestionó la entrega de medidas de indemnización a un total de 23,042 personas. De ese total, el 41% (9,675 personas) recibió la indemnización en julio.</a:t>
                      </a:r>
                    </a:p>
                    <a:p>
                      <a:pPr algn="l">
                        <a:buNone/>
                      </a:pPr>
                      <a:r>
                        <a:rPr lang="es-CO" sz="1200" dirty="0">
                          <a:effectLst/>
                        </a:rPr>
                        <a:t> </a:t>
                      </a:r>
                    </a:p>
                    <a:p>
                      <a:pPr algn="l">
                        <a:buNone/>
                      </a:pPr>
                      <a:r>
                        <a:rPr lang="es-CO" sz="1200" dirty="0">
                          <a:effectLst/>
                        </a:rPr>
                        <a:t>Este resultado representa un 14% de la meta anual establecida, reflejando un retraso del 44% en la gestión esperada (un incremento del rezago de 13 puntos porcentuales)</a:t>
                      </a:r>
                      <a:endParaRPr lang="es-CO" sz="12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noFill/>
                  </a:tcPr>
                </a:tc>
                <a:tc>
                  <a:txBody>
                    <a:bodyPr/>
                    <a:lstStyle/>
                    <a:p>
                      <a:pPr algn="l">
                        <a:buNone/>
                      </a:pPr>
                      <a:r>
                        <a:rPr lang="es-CO" sz="1200" dirty="0">
                          <a:effectLst/>
                        </a:rPr>
                        <a:t>El principal factor que contribuye a este retraso es la insuficiente disponibilidad de recursos por parte del Gobierno Nacional, sumado a la tardía contratación del operador bancario encargado de la ejecución de giros y pagos.</a:t>
                      </a:r>
                      <a:endParaRPr lang="es-CO" sz="12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noFill/>
                  </a:tcPr>
                </a:tc>
                <a:tc>
                  <a:txBody>
                    <a:bodyPr/>
                    <a:lstStyle/>
                    <a:p>
                      <a:pPr algn="l">
                        <a:buNone/>
                      </a:pPr>
                      <a:r>
                        <a:rPr lang="es-CO" sz="1200" dirty="0">
                          <a:effectLst/>
                        </a:rPr>
                        <a:t>Ajustar la programación de pagos conforme a su evolución real (mínimo 28,391 pagos otorgados por inversión cada mes)</a:t>
                      </a:r>
                    </a:p>
                    <a:p>
                      <a:pPr algn="l">
                        <a:buNone/>
                      </a:pPr>
                      <a:r>
                        <a:rPr lang="es-CO" sz="1200" dirty="0">
                          <a:effectLst/>
                        </a:rPr>
                        <a:t> </a:t>
                      </a:r>
                    </a:p>
                    <a:p>
                      <a:pPr algn="l">
                        <a:buNone/>
                      </a:pPr>
                      <a:r>
                        <a:rPr lang="es-CO" sz="1200" dirty="0">
                          <a:effectLst/>
                        </a:rPr>
                        <a:t>Definir una estrategia de gestión financiera con </a:t>
                      </a:r>
                      <a:r>
                        <a:rPr lang="es-CO" sz="1200" dirty="0" err="1">
                          <a:effectLst/>
                        </a:rPr>
                        <a:t>MinHacienda</a:t>
                      </a:r>
                      <a:r>
                        <a:rPr lang="es-CO" sz="1200" dirty="0">
                          <a:effectLst/>
                        </a:rPr>
                        <a:t> que asegure la programación de pagos establecidos.</a:t>
                      </a:r>
                    </a:p>
                    <a:p>
                      <a:pPr algn="l">
                        <a:buNone/>
                      </a:pPr>
                      <a:r>
                        <a:rPr lang="es-CO" sz="1200" dirty="0">
                          <a:effectLst/>
                        </a:rPr>
                        <a:t> </a:t>
                      </a:r>
                      <a:endParaRPr lang="es-CO" sz="12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685963196"/>
                  </a:ext>
                </a:extLst>
              </a:tr>
            </a:tbl>
          </a:graphicData>
        </a:graphic>
      </p:graphicFrame>
      <p:pic>
        <p:nvPicPr>
          <p:cNvPr id="3" name="Imagen 2">
            <a:extLst>
              <a:ext uri="{FF2B5EF4-FFF2-40B4-BE49-F238E27FC236}">
                <a16:creationId xmlns:a16="http://schemas.microsoft.com/office/drawing/2014/main" id="{504AD850-6224-F916-E271-AD9437CC88F9}"/>
              </a:ext>
            </a:extLst>
          </p:cNvPr>
          <p:cNvPicPr>
            <a:picLocks noChangeAspect="1"/>
          </p:cNvPicPr>
          <p:nvPr/>
        </p:nvPicPr>
        <p:blipFill rotWithShape="1">
          <a:blip r:embed="rId3"/>
          <a:srcRect r="43603" b="50000"/>
          <a:stretch/>
        </p:blipFill>
        <p:spPr>
          <a:xfrm>
            <a:off x="11184407" y="5964702"/>
            <a:ext cx="1007594" cy="893298"/>
          </a:xfrm>
          <a:prstGeom prst="rect">
            <a:avLst/>
          </a:prstGeom>
        </p:spPr>
      </p:pic>
    </p:spTree>
    <p:extLst>
      <p:ext uri="{BB962C8B-B14F-4D97-AF65-F5344CB8AC3E}">
        <p14:creationId xmlns:p14="http://schemas.microsoft.com/office/powerpoint/2010/main" val="42921886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E6380-EF05-D603-DA06-188A8D20A030}"/>
            </a:ext>
          </a:extLst>
        </p:cNvPr>
        <p:cNvGrpSpPr/>
        <p:nvPr/>
      </p:nvGrpSpPr>
      <p:grpSpPr>
        <a:xfrm>
          <a:off x="0" y="0"/>
          <a:ext cx="0" cy="0"/>
          <a:chOff x="0" y="0"/>
          <a:chExt cx="0" cy="0"/>
        </a:xfrm>
      </p:grpSpPr>
      <p:pic>
        <p:nvPicPr>
          <p:cNvPr id="2" name="Imagen 1" descr="Logotipo, nombre de la empresa&#10;&#10;Descripción generada automáticamente">
            <a:extLst>
              <a:ext uri="{FF2B5EF4-FFF2-40B4-BE49-F238E27FC236}">
                <a16:creationId xmlns:a16="http://schemas.microsoft.com/office/drawing/2014/main" id="{E0278D03-42CD-B840-E12F-AD93249083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9879" y="112644"/>
            <a:ext cx="692241" cy="655706"/>
          </a:xfrm>
          <a:prstGeom prst="rect">
            <a:avLst/>
          </a:prstGeom>
        </p:spPr>
      </p:pic>
      <p:sp>
        <p:nvSpPr>
          <p:cNvPr id="22" name="Rectángulo: esquinas redondeadas 21">
            <a:extLst>
              <a:ext uri="{FF2B5EF4-FFF2-40B4-BE49-F238E27FC236}">
                <a16:creationId xmlns:a16="http://schemas.microsoft.com/office/drawing/2014/main" id="{6C060EB1-F224-33E7-07B7-38B2CC4C0FAC}"/>
              </a:ext>
            </a:extLst>
          </p:cNvPr>
          <p:cNvSpPr/>
          <p:nvPr/>
        </p:nvSpPr>
        <p:spPr>
          <a:xfrm>
            <a:off x="551039" y="890040"/>
            <a:ext cx="3106563" cy="1234642"/>
          </a:xfrm>
          <a:prstGeom prst="roundRect">
            <a:avLst/>
          </a:prstGeom>
          <a:no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800" b="1"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Qué hacer</a:t>
            </a:r>
          </a:p>
          <a:p>
            <a:r>
              <a:rPr lang="es-CO" sz="180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 </a:t>
            </a:r>
            <a:endParaRPr lang="es-CO" sz="40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p>
            <a:pPr algn="ctr"/>
            <a:r>
              <a:rPr lang="es-CO" sz="180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Reparación transformadora de las víctimas individuales.</a:t>
            </a:r>
          </a:p>
        </p:txBody>
      </p:sp>
      <p:sp>
        <p:nvSpPr>
          <p:cNvPr id="25" name="Rectángulo: esquinas redondeadas 24">
            <a:extLst>
              <a:ext uri="{FF2B5EF4-FFF2-40B4-BE49-F238E27FC236}">
                <a16:creationId xmlns:a16="http://schemas.microsoft.com/office/drawing/2014/main" id="{E11693D6-F6F4-7EE6-BAA1-694DC279F1F4}"/>
              </a:ext>
            </a:extLst>
          </p:cNvPr>
          <p:cNvSpPr/>
          <p:nvPr/>
        </p:nvSpPr>
        <p:spPr>
          <a:xfrm>
            <a:off x="4328529" y="890040"/>
            <a:ext cx="2848606" cy="1234642"/>
          </a:xfrm>
          <a:prstGeom prst="roundRect">
            <a:avLst/>
          </a:prstGeom>
          <a:no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800" b="1"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Acompañar la inversión adecuada de los recursos de indemnización</a:t>
            </a:r>
            <a:endParaRPr lang="es-CO" b="1" kern="100" dirty="0">
              <a:solidFill>
                <a:schemeClr val="tx1"/>
              </a:solidFill>
              <a:latin typeface="Aptos" panose="020B0004020202020204" pitchFamily="34" charset="0"/>
              <a:ea typeface="Aptos" panose="020B0004020202020204" pitchFamily="34" charset="0"/>
              <a:cs typeface="Times New Roman" panose="02020603050405020304" pitchFamily="18" charset="0"/>
            </a:endParaRPr>
          </a:p>
        </p:txBody>
      </p:sp>
      <p:sp>
        <p:nvSpPr>
          <p:cNvPr id="28" name="Flecha: cheurón 27">
            <a:extLst>
              <a:ext uri="{FF2B5EF4-FFF2-40B4-BE49-F238E27FC236}">
                <a16:creationId xmlns:a16="http://schemas.microsoft.com/office/drawing/2014/main" id="{3D1E276F-0FC1-9B80-E944-23BFCBEF76BC}"/>
              </a:ext>
            </a:extLst>
          </p:cNvPr>
          <p:cNvSpPr/>
          <p:nvPr/>
        </p:nvSpPr>
        <p:spPr>
          <a:xfrm>
            <a:off x="3900089" y="882322"/>
            <a:ext cx="185953" cy="1234642"/>
          </a:xfrm>
          <a:prstGeom prst="chevron">
            <a:avLst/>
          </a:prstGeom>
          <a:solidFill>
            <a:schemeClr val="accent2">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s-CO" b="1">
              <a:ln w="22225">
                <a:solidFill>
                  <a:schemeClr val="accent2"/>
                </a:solidFill>
                <a:prstDash val="solid"/>
              </a:ln>
              <a:solidFill>
                <a:schemeClr val="accent2">
                  <a:lumMod val="40000"/>
                  <a:lumOff val="60000"/>
                </a:schemeClr>
              </a:solidFill>
            </a:endParaRPr>
          </a:p>
        </p:txBody>
      </p:sp>
      <p:grpSp>
        <p:nvGrpSpPr>
          <p:cNvPr id="18" name="Grupo 17">
            <a:extLst>
              <a:ext uri="{FF2B5EF4-FFF2-40B4-BE49-F238E27FC236}">
                <a16:creationId xmlns:a16="http://schemas.microsoft.com/office/drawing/2014/main" id="{7397B0B1-8381-0826-AF57-D8D5BFA02F01}"/>
              </a:ext>
            </a:extLst>
          </p:cNvPr>
          <p:cNvGrpSpPr/>
          <p:nvPr/>
        </p:nvGrpSpPr>
        <p:grpSpPr>
          <a:xfrm>
            <a:off x="551039" y="2360672"/>
            <a:ext cx="4861114" cy="2165608"/>
            <a:chOff x="471587" y="2547033"/>
            <a:chExt cx="4861114" cy="2165608"/>
          </a:xfrm>
        </p:grpSpPr>
        <p:sp>
          <p:nvSpPr>
            <p:cNvPr id="17" name="Rectángulo: esquinas redondeadas 16">
              <a:extLst>
                <a:ext uri="{FF2B5EF4-FFF2-40B4-BE49-F238E27FC236}">
                  <a16:creationId xmlns:a16="http://schemas.microsoft.com/office/drawing/2014/main" id="{E88D59A3-0B4F-9802-538F-7D6B23BB2452}"/>
                </a:ext>
              </a:extLst>
            </p:cNvPr>
            <p:cNvSpPr/>
            <p:nvPr/>
          </p:nvSpPr>
          <p:spPr>
            <a:xfrm>
              <a:off x="471587" y="2547033"/>
              <a:ext cx="4861114" cy="2165608"/>
            </a:xfrm>
            <a:prstGeom prst="roundRect">
              <a:avLst>
                <a:gd name="adj" fmla="val 10145"/>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8" name="CuadroTexto 7">
              <a:extLst>
                <a:ext uri="{FF2B5EF4-FFF2-40B4-BE49-F238E27FC236}">
                  <a16:creationId xmlns:a16="http://schemas.microsoft.com/office/drawing/2014/main" id="{1CE6EE78-8371-D863-5916-DE72E6D3DDBE}"/>
                </a:ext>
              </a:extLst>
            </p:cNvPr>
            <p:cNvSpPr txBox="1"/>
            <p:nvPr/>
          </p:nvSpPr>
          <p:spPr>
            <a:xfrm>
              <a:off x="1570818" y="2785607"/>
              <a:ext cx="2662653" cy="395173"/>
            </a:xfrm>
            <a:prstGeom prst="rect">
              <a:avLst/>
            </a:prstGeom>
            <a:noFill/>
          </p:spPr>
          <p:txBody>
            <a:bodyPr wrap="square">
              <a:spAutoFit/>
            </a:bodyPr>
            <a:lstStyle/>
            <a:p>
              <a:pPr algn="ctr">
                <a:lnSpc>
                  <a:spcPct val="115000"/>
                </a:lnSpc>
                <a:spcAft>
                  <a:spcPts val="800"/>
                </a:spcAft>
              </a:pPr>
              <a:r>
                <a:rPr lang="es-CO" sz="1800" b="1" kern="100" dirty="0">
                  <a:effectLst/>
                  <a:latin typeface="Aptos" panose="020B0004020202020204" pitchFamily="34" charset="0"/>
                  <a:ea typeface="Aptos" panose="020B0004020202020204" pitchFamily="34" charset="0"/>
                  <a:cs typeface="Times New Roman" panose="02020603050405020304" pitchFamily="18" charset="0"/>
                </a:rPr>
                <a:t>SISCONPES</a:t>
              </a:r>
              <a:r>
                <a:rPr lang="es-CO" b="1" kern="100" dirty="0">
                  <a:latin typeface="Aptos" panose="020B0004020202020204" pitchFamily="34" charset="0"/>
                  <a:ea typeface="Aptos" panose="020B0004020202020204" pitchFamily="34" charset="0"/>
                  <a:cs typeface="Times New Roman" panose="02020603050405020304" pitchFamily="18" charset="0"/>
                </a:rPr>
                <a:t> </a:t>
              </a:r>
              <a:r>
                <a:rPr lang="es-CO" b="1" kern="100" dirty="0">
                  <a:latin typeface="Aptos" panose="020B0004020202020204" pitchFamily="34" charset="0"/>
                  <a:ea typeface="Aptos" panose="020B0004020202020204" pitchFamily="34" charset="0"/>
                  <a:cs typeface="Times New Roman" panose="02020603050405020304" pitchFamily="18" charset="0"/>
                  <a:sym typeface="Wingdings" panose="05000000000000000000" pitchFamily="2" charset="2"/>
                </a:rPr>
                <a:t>  </a:t>
              </a:r>
              <a:r>
                <a:rPr lang="es-CO" b="1" u="sng" kern="100" dirty="0">
                  <a:solidFill>
                    <a:schemeClr val="accent2">
                      <a:lumMod val="75000"/>
                    </a:schemeClr>
                  </a:solidFill>
                  <a:latin typeface="Aptos" panose="020B0004020202020204" pitchFamily="34" charset="0"/>
                  <a:ea typeface="Aptos" panose="020B0004020202020204" pitchFamily="34" charset="0"/>
                  <a:cs typeface="Times New Roman" panose="02020603050405020304" pitchFamily="18" charset="0"/>
                </a:rPr>
                <a:t>SIPLAN</a:t>
              </a:r>
              <a:endParaRPr lang="es-CO" sz="1800" b="1" kern="100" dirty="0">
                <a:solidFill>
                  <a:schemeClr val="accent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CuadroTexto 10">
              <a:extLst>
                <a:ext uri="{FF2B5EF4-FFF2-40B4-BE49-F238E27FC236}">
                  <a16:creationId xmlns:a16="http://schemas.microsoft.com/office/drawing/2014/main" id="{F0AA22D2-11E5-0A87-74CB-9F4153EAFBBF}"/>
                </a:ext>
              </a:extLst>
            </p:cNvPr>
            <p:cNvSpPr txBox="1"/>
            <p:nvPr/>
          </p:nvSpPr>
          <p:spPr>
            <a:xfrm>
              <a:off x="551039" y="3234140"/>
              <a:ext cx="4702211" cy="1292662"/>
            </a:xfrm>
            <a:prstGeom prst="rect">
              <a:avLst/>
            </a:prstGeom>
            <a:noFill/>
          </p:spPr>
          <p:txBody>
            <a:bodyPr wrap="square">
              <a:spAutoFit/>
            </a:bodyPr>
            <a:lstStyle/>
            <a:p>
              <a:pPr algn="ctr"/>
              <a:r>
                <a:rPr lang="es-CO" sz="1400" b="1" kern="100" dirty="0">
                  <a:effectLst/>
                  <a:latin typeface="Aptos" panose="020B0004020202020204" pitchFamily="34" charset="0"/>
                  <a:ea typeface="Aptos" panose="020B0004020202020204" pitchFamily="34" charset="0"/>
                  <a:cs typeface="Times New Roman" panose="02020603050405020304" pitchFamily="18" charset="0"/>
                </a:rPr>
                <a:t>3.6. Acompañar la inversión adecuada de los recursos de indemnización.</a:t>
              </a:r>
            </a:p>
            <a:p>
              <a:pPr algn="ctr"/>
              <a:endParaRPr lang="es-CO" sz="1400" kern="100" dirty="0">
                <a:solidFill>
                  <a:schemeClr val="accent2">
                    <a:lumMod val="75000"/>
                  </a:schemeClr>
                </a:solidFill>
                <a:effectLst/>
                <a:latin typeface="Aptos" panose="020B0004020202020204" pitchFamily="34" charset="0"/>
                <a:ea typeface="Aptos" panose="020B0004020202020204" pitchFamily="34" charset="0"/>
                <a:cs typeface="Times New Roman" panose="02020603050405020304" pitchFamily="18" charset="0"/>
              </a:endParaRPr>
            </a:p>
            <a:p>
              <a:pPr algn="ctr"/>
              <a:r>
                <a:rPr lang="es-CO" sz="1200" kern="100" dirty="0">
                  <a:solidFill>
                    <a:schemeClr val="accent2">
                      <a:lumMod val="75000"/>
                    </a:schemeClr>
                  </a:solidFill>
                  <a:effectLst/>
                  <a:latin typeface="Aptos" panose="020B0004020202020204" pitchFamily="34" charset="0"/>
                  <a:ea typeface="Aptos" panose="020B0004020202020204" pitchFamily="34" charset="0"/>
                  <a:cs typeface="Times New Roman" panose="02020603050405020304" pitchFamily="18" charset="0"/>
                </a:rPr>
                <a:t>00042 Número de víctimas con aplicación del procedimiento de la inversión adecuada de los recursos de la indemnización administrativa desagregado por enfoque diferencial.</a:t>
              </a:r>
            </a:p>
          </p:txBody>
        </p:sp>
      </p:grpSp>
      <p:sp>
        <p:nvSpPr>
          <p:cNvPr id="14" name="Flecha: cheurón 13">
            <a:extLst>
              <a:ext uri="{FF2B5EF4-FFF2-40B4-BE49-F238E27FC236}">
                <a16:creationId xmlns:a16="http://schemas.microsoft.com/office/drawing/2014/main" id="{4EE83279-1A6D-FBB0-9D4C-C2051EF68E78}"/>
              </a:ext>
            </a:extLst>
          </p:cNvPr>
          <p:cNvSpPr/>
          <p:nvPr/>
        </p:nvSpPr>
        <p:spPr>
          <a:xfrm>
            <a:off x="7419622" y="890040"/>
            <a:ext cx="185953" cy="1234642"/>
          </a:xfrm>
          <a:prstGeom prst="chevron">
            <a:avLst/>
          </a:prstGeom>
          <a:solidFill>
            <a:schemeClr val="accent2">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s-CO" b="1">
              <a:ln w="22225">
                <a:solidFill>
                  <a:schemeClr val="accent2"/>
                </a:solidFill>
                <a:prstDash val="solid"/>
              </a:ln>
              <a:solidFill>
                <a:schemeClr val="accent2">
                  <a:lumMod val="40000"/>
                  <a:lumOff val="60000"/>
                </a:schemeClr>
              </a:solidFill>
            </a:endParaRPr>
          </a:p>
        </p:txBody>
      </p:sp>
      <p:sp>
        <p:nvSpPr>
          <p:cNvPr id="15" name="Rectángulo: esquinas redondeadas 14">
            <a:extLst>
              <a:ext uri="{FF2B5EF4-FFF2-40B4-BE49-F238E27FC236}">
                <a16:creationId xmlns:a16="http://schemas.microsoft.com/office/drawing/2014/main" id="{716C5292-EC02-85DE-944C-E3F317BC3758}"/>
              </a:ext>
            </a:extLst>
          </p:cNvPr>
          <p:cNvSpPr/>
          <p:nvPr/>
        </p:nvSpPr>
        <p:spPr>
          <a:xfrm>
            <a:off x="7848062" y="890040"/>
            <a:ext cx="3834246" cy="1234642"/>
          </a:xfrm>
          <a:prstGeom prst="roundRect">
            <a:avLst/>
          </a:prstGeom>
          <a:no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5000"/>
              </a:lnSpc>
              <a:spcAft>
                <a:spcPts val="800"/>
              </a:spcAft>
            </a:pPr>
            <a:r>
              <a:rPr lang="es-CO" sz="1800" b="1"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Efectos</a:t>
            </a:r>
            <a:endParaRPr lang="es-CO" sz="180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p>
            <a:pPr algn="ctr"/>
            <a:r>
              <a:rPr lang="es-CO" sz="18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Lograr el acceso efectivo y pleno de sus derechos y la reconstrucción de sus proyectos de vida.</a:t>
            </a:r>
            <a:endParaRPr lang="es-CO" dirty="0">
              <a:solidFill>
                <a:schemeClr val="tx1"/>
              </a:solidFill>
            </a:endParaRPr>
          </a:p>
        </p:txBody>
      </p:sp>
      <p:graphicFrame>
        <p:nvGraphicFramePr>
          <p:cNvPr id="5" name="Tabla 4">
            <a:extLst>
              <a:ext uri="{FF2B5EF4-FFF2-40B4-BE49-F238E27FC236}">
                <a16:creationId xmlns:a16="http://schemas.microsoft.com/office/drawing/2014/main" id="{C106C2D2-A8CB-E0B4-A6FE-3227C1B1B57B}"/>
              </a:ext>
            </a:extLst>
          </p:cNvPr>
          <p:cNvGraphicFramePr>
            <a:graphicFrameLocks noGrp="1"/>
          </p:cNvGraphicFramePr>
          <p:nvPr/>
        </p:nvGraphicFramePr>
        <p:xfrm>
          <a:off x="6511384" y="2242415"/>
          <a:ext cx="4229100" cy="2047875"/>
        </p:xfrm>
        <a:graphic>
          <a:graphicData uri="http://schemas.openxmlformats.org/drawingml/2006/table">
            <a:tbl>
              <a:tblPr>
                <a:tableStyleId>{5C22544A-7EE6-4342-B048-85BDC9FD1C3A}</a:tableStyleId>
              </a:tblPr>
              <a:tblGrid>
                <a:gridCol w="760858">
                  <a:extLst>
                    <a:ext uri="{9D8B030D-6E8A-4147-A177-3AD203B41FA5}">
                      <a16:colId xmlns:a16="http://schemas.microsoft.com/office/drawing/2014/main" val="2706288388"/>
                    </a:ext>
                  </a:extLst>
                </a:gridCol>
                <a:gridCol w="979604">
                  <a:extLst>
                    <a:ext uri="{9D8B030D-6E8A-4147-A177-3AD203B41FA5}">
                      <a16:colId xmlns:a16="http://schemas.microsoft.com/office/drawing/2014/main" val="4127341945"/>
                    </a:ext>
                  </a:extLst>
                </a:gridCol>
                <a:gridCol w="976434">
                  <a:extLst>
                    <a:ext uri="{9D8B030D-6E8A-4147-A177-3AD203B41FA5}">
                      <a16:colId xmlns:a16="http://schemas.microsoft.com/office/drawing/2014/main" val="3100185163"/>
                    </a:ext>
                  </a:extLst>
                </a:gridCol>
                <a:gridCol w="913029">
                  <a:extLst>
                    <a:ext uri="{9D8B030D-6E8A-4147-A177-3AD203B41FA5}">
                      <a16:colId xmlns:a16="http://schemas.microsoft.com/office/drawing/2014/main" val="1565296924"/>
                    </a:ext>
                  </a:extLst>
                </a:gridCol>
                <a:gridCol w="599175">
                  <a:extLst>
                    <a:ext uri="{9D8B030D-6E8A-4147-A177-3AD203B41FA5}">
                      <a16:colId xmlns:a16="http://schemas.microsoft.com/office/drawing/2014/main" val="2665893746"/>
                    </a:ext>
                  </a:extLst>
                </a:gridCol>
              </a:tblGrid>
              <a:tr h="333375">
                <a:tc>
                  <a:txBody>
                    <a:bodyPr/>
                    <a:lstStyle/>
                    <a:p>
                      <a:pPr algn="l" fontAlgn="b">
                        <a:buNone/>
                      </a:pPr>
                      <a:endParaRPr lang="es-CO" sz="1100" b="0" i="0" u="none" strike="noStrike">
                        <a:solidFill>
                          <a:srgbClr val="000000"/>
                        </a:solidFill>
                        <a:effectLst/>
                        <a:latin typeface="Aptos Narrow" panose="020B0004020202020204" pitchFamily="34" charset="0"/>
                      </a:endParaRPr>
                    </a:p>
                  </a:txBody>
                  <a:tcPr marL="9525" marR="9525" marT="9525" marB="0" anchor="b">
                    <a:noFill/>
                  </a:tcPr>
                </a:tc>
                <a:tc>
                  <a:txBody>
                    <a:bodyPr/>
                    <a:lstStyle/>
                    <a:p>
                      <a:pPr algn="l" fontAlgn="b">
                        <a:buNone/>
                      </a:pPr>
                      <a:endParaRPr lang="es-CO" sz="1100" b="0" i="0" u="none" strike="noStrike">
                        <a:solidFill>
                          <a:srgbClr val="000000"/>
                        </a:solidFill>
                        <a:effectLst/>
                        <a:latin typeface="Aptos Narrow" panose="020B0004020202020204" pitchFamily="34" charset="0"/>
                      </a:endParaRPr>
                    </a:p>
                  </a:txBody>
                  <a:tcPr marL="9525" marR="9525" marT="9525" marB="0" anchor="b">
                    <a:noFill/>
                  </a:tcPr>
                </a:tc>
                <a:tc>
                  <a:txBody>
                    <a:bodyPr/>
                    <a:lstStyle/>
                    <a:p>
                      <a:pPr algn="l" fontAlgn="b">
                        <a:buNone/>
                      </a:pPr>
                      <a:endParaRPr lang="es-CO" sz="1100" b="0" i="0" u="none" strike="noStrike">
                        <a:solidFill>
                          <a:srgbClr val="000000"/>
                        </a:solidFill>
                        <a:effectLst/>
                        <a:latin typeface="Aptos Narrow" panose="020B0004020202020204" pitchFamily="34" charset="0"/>
                      </a:endParaRPr>
                    </a:p>
                  </a:txBody>
                  <a:tcPr marL="9525" marR="9525" marT="9525" marB="0" anchor="b">
                    <a:noFill/>
                  </a:tcPr>
                </a:tc>
                <a:tc>
                  <a:txBody>
                    <a:bodyPr/>
                    <a:lstStyle/>
                    <a:p>
                      <a:pPr algn="ctr" fontAlgn="ctr">
                        <a:buNone/>
                      </a:pPr>
                      <a:r>
                        <a:rPr lang="es-CO" sz="1100" u="none" strike="noStrike">
                          <a:effectLst/>
                        </a:rPr>
                        <a:t>31820</a:t>
                      </a:r>
                      <a:endParaRPr lang="es-CO" sz="1100" b="0" i="0" u="none" strike="noStrike">
                        <a:solidFill>
                          <a:srgbClr val="000000"/>
                        </a:solidFill>
                        <a:effectLst/>
                        <a:latin typeface="Aptos Narrow" panose="020B0004020202020204" pitchFamily="34" charset="0"/>
                      </a:endParaRPr>
                    </a:p>
                  </a:txBody>
                  <a:tcPr marL="9525" marR="9525" marT="9525" marB="0" anchor="ctr">
                    <a:noFill/>
                  </a:tcPr>
                </a:tc>
                <a:tc>
                  <a:txBody>
                    <a:bodyPr/>
                    <a:lstStyle/>
                    <a:p>
                      <a:pPr algn="ctr" fontAlgn="ctr">
                        <a:buNone/>
                      </a:pPr>
                      <a:r>
                        <a:rPr lang="es-CO" sz="1100" u="none" strike="noStrike">
                          <a:effectLst/>
                        </a:rPr>
                        <a:t>80777</a:t>
                      </a:r>
                      <a:endParaRPr lang="es-CO" sz="1100" b="0" i="0" u="none" strike="noStrike">
                        <a:solidFill>
                          <a:srgbClr val="000000"/>
                        </a:solidFill>
                        <a:effectLst/>
                        <a:latin typeface="Aptos Narrow" panose="020B0004020202020204" pitchFamily="34" charset="0"/>
                      </a:endParaRPr>
                    </a:p>
                  </a:txBody>
                  <a:tcPr marL="9525" marR="9525" marT="9525" marB="0" anchor="ctr">
                    <a:noFill/>
                  </a:tcPr>
                </a:tc>
                <a:extLst>
                  <a:ext uri="{0D108BD9-81ED-4DB2-BD59-A6C34878D82A}">
                    <a16:rowId xmlns:a16="http://schemas.microsoft.com/office/drawing/2014/main" val="2089035630"/>
                  </a:ext>
                </a:extLst>
              </a:tr>
              <a:tr h="381000">
                <a:tc>
                  <a:txBody>
                    <a:bodyPr/>
                    <a:lstStyle/>
                    <a:p>
                      <a:pPr algn="l" fontAlgn="b">
                        <a:buNone/>
                      </a:pPr>
                      <a:r>
                        <a:rPr lang="es-CO" sz="1100" u="none" strike="noStrike" dirty="0">
                          <a:effectLst/>
                        </a:rPr>
                        <a:t> </a:t>
                      </a:r>
                      <a:endParaRPr lang="es-CO" sz="1100" b="0" i="0" u="none" strike="noStrike" dirty="0">
                        <a:solidFill>
                          <a:srgbClr val="000000"/>
                        </a:solidFill>
                        <a:effectLst/>
                        <a:latin typeface="Aptos Narrow" panose="020B0004020202020204" pitchFamily="34" charset="0"/>
                      </a:endParaRPr>
                    </a:p>
                  </a:txBody>
                  <a:tcPr marL="9525" marR="9525" marT="9525" marB="0" anchor="b">
                    <a:lnB w="12700" cap="flat" cmpd="sng" algn="ctr">
                      <a:solidFill>
                        <a:schemeClr val="tx1"/>
                      </a:solidFill>
                      <a:prstDash val="solid"/>
                      <a:round/>
                      <a:headEnd type="none" w="med" len="med"/>
                      <a:tailEnd type="none" w="med" len="med"/>
                    </a:lnB>
                    <a:noFill/>
                  </a:tcPr>
                </a:tc>
                <a:tc>
                  <a:txBody>
                    <a:bodyPr/>
                    <a:lstStyle/>
                    <a:p>
                      <a:pPr algn="ctr" fontAlgn="b">
                        <a:buNone/>
                      </a:pPr>
                      <a:r>
                        <a:rPr lang="es-CO" sz="1100" b="1" u="none" strike="noStrike" dirty="0">
                          <a:effectLst/>
                        </a:rPr>
                        <a:t>Cumplimiento mensual</a:t>
                      </a:r>
                      <a:endParaRPr lang="es-CO" sz="1100" b="1" i="0" u="none" strike="noStrike" dirty="0">
                        <a:solidFill>
                          <a:srgbClr val="000000"/>
                        </a:solidFill>
                        <a:effectLst/>
                        <a:latin typeface="Aptos Narrow" panose="020B0004020202020204" pitchFamily="34" charset="0"/>
                      </a:endParaRPr>
                    </a:p>
                  </a:txBody>
                  <a:tcPr marL="9525" marR="9525" marT="9525" marB="0" anchor="b">
                    <a:lnB w="12700" cap="flat" cmpd="sng" algn="ctr">
                      <a:solidFill>
                        <a:schemeClr val="tx1"/>
                      </a:solidFill>
                      <a:prstDash val="solid"/>
                      <a:round/>
                      <a:headEnd type="none" w="med" len="med"/>
                      <a:tailEnd type="none" w="med" len="med"/>
                    </a:lnB>
                    <a:noFill/>
                  </a:tcPr>
                </a:tc>
                <a:tc>
                  <a:txBody>
                    <a:bodyPr/>
                    <a:lstStyle/>
                    <a:p>
                      <a:pPr algn="ctr" fontAlgn="b">
                        <a:buNone/>
                      </a:pPr>
                      <a:r>
                        <a:rPr lang="es-CO" sz="1100" b="1" u="none" strike="noStrike" dirty="0">
                          <a:effectLst/>
                        </a:rPr>
                        <a:t>Cumplimiento acumulado</a:t>
                      </a:r>
                      <a:endParaRPr lang="es-CO" sz="1100" b="1" i="0" u="none" strike="noStrike" dirty="0">
                        <a:solidFill>
                          <a:srgbClr val="000000"/>
                        </a:solidFill>
                        <a:effectLst/>
                        <a:latin typeface="Aptos Narrow" panose="020B0004020202020204" pitchFamily="34" charset="0"/>
                      </a:endParaRPr>
                    </a:p>
                  </a:txBody>
                  <a:tcPr marL="9525" marR="9525" marT="9525" marB="0" anchor="b">
                    <a:lnB w="12700" cap="flat" cmpd="sng" algn="ctr">
                      <a:solidFill>
                        <a:schemeClr val="tx1"/>
                      </a:solidFill>
                      <a:prstDash val="solid"/>
                      <a:round/>
                      <a:headEnd type="none" w="med" len="med"/>
                      <a:tailEnd type="none" w="med" len="med"/>
                    </a:lnB>
                    <a:noFill/>
                  </a:tcPr>
                </a:tc>
                <a:tc>
                  <a:txBody>
                    <a:bodyPr/>
                    <a:lstStyle/>
                    <a:p>
                      <a:pPr algn="ctr" fontAlgn="b">
                        <a:buNone/>
                      </a:pPr>
                      <a:r>
                        <a:rPr lang="es-CO" sz="1100" b="1" u="none" strike="noStrike" dirty="0">
                          <a:effectLst/>
                        </a:rPr>
                        <a:t>Meta CONPES 2025</a:t>
                      </a:r>
                      <a:endParaRPr lang="es-CO" sz="1100" b="1" i="0" u="none" strike="noStrike" dirty="0">
                        <a:solidFill>
                          <a:srgbClr val="000000"/>
                        </a:solidFill>
                        <a:effectLst/>
                        <a:latin typeface="Aptos Narrow" panose="020B0004020202020204" pitchFamily="34" charset="0"/>
                      </a:endParaRPr>
                    </a:p>
                  </a:txBody>
                  <a:tcPr marL="9525" marR="9525" marT="9525" marB="0" anchor="b">
                    <a:lnB w="12700" cap="flat" cmpd="sng" algn="ctr">
                      <a:solidFill>
                        <a:schemeClr val="tx1"/>
                      </a:solidFill>
                      <a:prstDash val="solid"/>
                      <a:round/>
                      <a:headEnd type="none" w="med" len="med"/>
                      <a:tailEnd type="none" w="med" len="med"/>
                    </a:lnB>
                    <a:noFill/>
                  </a:tcPr>
                </a:tc>
                <a:tc>
                  <a:txBody>
                    <a:bodyPr/>
                    <a:lstStyle/>
                    <a:p>
                      <a:pPr algn="ctr" fontAlgn="b">
                        <a:buNone/>
                      </a:pPr>
                      <a:r>
                        <a:rPr lang="es-CO" sz="1100" b="1" u="none" strike="noStrike" dirty="0">
                          <a:effectLst/>
                        </a:rPr>
                        <a:t>Meta </a:t>
                      </a:r>
                      <a:r>
                        <a:rPr lang="es-CO" sz="1100" b="1" u="none" strike="noStrike" dirty="0" err="1">
                          <a:effectLst/>
                        </a:rPr>
                        <a:t>Proy</a:t>
                      </a:r>
                      <a:r>
                        <a:rPr lang="es-CO" sz="1100" b="1" u="none" strike="noStrike" dirty="0">
                          <a:effectLst/>
                        </a:rPr>
                        <a:t>. </a:t>
                      </a:r>
                      <a:r>
                        <a:rPr lang="es-CO" sz="1100" b="1" u="none" strike="noStrike" dirty="0" err="1">
                          <a:effectLst/>
                        </a:rPr>
                        <a:t>Inv</a:t>
                      </a:r>
                      <a:endParaRPr lang="es-CO" sz="1100" b="1" i="0" u="none" strike="noStrike" dirty="0">
                        <a:solidFill>
                          <a:srgbClr val="000000"/>
                        </a:solidFill>
                        <a:effectLst/>
                        <a:latin typeface="Aptos Narrow" panose="020B0004020202020204" pitchFamily="34" charset="0"/>
                      </a:endParaRPr>
                    </a:p>
                  </a:txBody>
                  <a:tcPr marL="9525" marR="9525" marT="9525" marB="0" anchor="b">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81553671"/>
                  </a:ext>
                </a:extLst>
              </a:tr>
              <a:tr h="190500">
                <a:tc>
                  <a:txBody>
                    <a:bodyPr/>
                    <a:lstStyle/>
                    <a:p>
                      <a:pPr algn="ctr" fontAlgn="b">
                        <a:buNone/>
                      </a:pPr>
                      <a:r>
                        <a:rPr lang="es-CO" sz="1100" b="1" u="none" strike="noStrike" dirty="0">
                          <a:effectLst/>
                        </a:rPr>
                        <a:t>ENE</a:t>
                      </a:r>
                      <a:endParaRPr lang="es-CO" sz="1100" b="1" i="0" u="none" strike="noStrike" dirty="0">
                        <a:solidFill>
                          <a:srgbClr val="000000"/>
                        </a:solidFill>
                        <a:effectLst/>
                        <a:latin typeface="Aptos Narrow" panose="020B0004020202020204" pitchFamily="34" charset="0"/>
                      </a:endParaRPr>
                    </a:p>
                  </a:txBody>
                  <a:tcPr marL="9525" marR="9525" marT="9525" marB="0" anchor="b">
                    <a:lnT w="12700" cap="flat" cmpd="sng" algn="ctr">
                      <a:solidFill>
                        <a:schemeClr val="tx1"/>
                      </a:solidFill>
                      <a:prstDash val="solid"/>
                      <a:round/>
                      <a:headEnd type="none" w="med" len="med"/>
                      <a:tailEnd type="none" w="med" len="med"/>
                    </a:lnT>
                    <a:noFill/>
                  </a:tcPr>
                </a:tc>
                <a:tc>
                  <a:txBody>
                    <a:bodyPr/>
                    <a:lstStyle/>
                    <a:p>
                      <a:pPr algn="ctr" fontAlgn="b">
                        <a:buNone/>
                      </a:pPr>
                      <a:r>
                        <a:rPr lang="es-CO" sz="1100" u="none" strike="noStrike" dirty="0">
                          <a:effectLst/>
                        </a:rPr>
                        <a:t>0</a:t>
                      </a:r>
                      <a:endParaRPr lang="es-CO" sz="1100" b="0" i="0" u="none" strike="noStrike" dirty="0">
                        <a:solidFill>
                          <a:srgbClr val="000000"/>
                        </a:solidFill>
                        <a:effectLst/>
                        <a:latin typeface="Aptos Narrow" panose="020B0004020202020204" pitchFamily="34" charset="0"/>
                      </a:endParaRPr>
                    </a:p>
                  </a:txBody>
                  <a:tcPr marL="9525" marR="9525" marT="9525" marB="0" anchor="b">
                    <a:lnT w="12700" cap="flat" cmpd="sng" algn="ctr">
                      <a:solidFill>
                        <a:schemeClr val="tx1"/>
                      </a:solidFill>
                      <a:prstDash val="solid"/>
                      <a:round/>
                      <a:headEnd type="none" w="med" len="med"/>
                      <a:tailEnd type="none" w="med" len="med"/>
                    </a:lnT>
                    <a:noFill/>
                  </a:tcPr>
                </a:tc>
                <a:tc>
                  <a:txBody>
                    <a:bodyPr/>
                    <a:lstStyle/>
                    <a:p>
                      <a:pPr algn="ctr" fontAlgn="b">
                        <a:buNone/>
                      </a:pPr>
                      <a:r>
                        <a:rPr lang="es-CO" sz="1100" u="none" strike="noStrike">
                          <a:effectLst/>
                        </a:rPr>
                        <a:t>0</a:t>
                      </a:r>
                      <a:endParaRPr lang="es-CO" sz="1100" b="0" i="0" u="none" strike="noStrike">
                        <a:solidFill>
                          <a:srgbClr val="000000"/>
                        </a:solidFill>
                        <a:effectLst/>
                        <a:latin typeface="Aptos Narrow" panose="020B0004020202020204" pitchFamily="34" charset="0"/>
                      </a:endParaRPr>
                    </a:p>
                  </a:txBody>
                  <a:tcPr marL="9525" marR="9525" marT="9525" marB="0" anchor="b">
                    <a:lnT w="12700" cap="flat" cmpd="sng" algn="ctr">
                      <a:solidFill>
                        <a:schemeClr val="tx1"/>
                      </a:solidFill>
                      <a:prstDash val="solid"/>
                      <a:round/>
                      <a:headEnd type="none" w="med" len="med"/>
                      <a:tailEnd type="none" w="med" len="med"/>
                    </a:lnT>
                    <a:noFill/>
                  </a:tcPr>
                </a:tc>
                <a:tc>
                  <a:txBody>
                    <a:bodyPr/>
                    <a:lstStyle/>
                    <a:p>
                      <a:pPr algn="ctr" fontAlgn="b">
                        <a:buNone/>
                      </a:pPr>
                      <a:r>
                        <a:rPr lang="es-CO" sz="1100" u="none" strike="noStrike">
                          <a:effectLst/>
                        </a:rPr>
                        <a:t>0%</a:t>
                      </a:r>
                      <a:endParaRPr lang="es-CO" sz="1100" b="0" i="0" u="none" strike="noStrike">
                        <a:solidFill>
                          <a:srgbClr val="000000"/>
                        </a:solidFill>
                        <a:effectLst/>
                        <a:latin typeface="Aptos Narrow" panose="020B0004020202020204" pitchFamily="34" charset="0"/>
                      </a:endParaRPr>
                    </a:p>
                  </a:txBody>
                  <a:tcPr marL="9525" marR="9525" marT="9525" marB="0" anchor="b">
                    <a:lnT w="12700" cap="flat" cmpd="sng" algn="ctr">
                      <a:solidFill>
                        <a:schemeClr val="tx1"/>
                      </a:solidFill>
                      <a:prstDash val="solid"/>
                      <a:round/>
                      <a:headEnd type="none" w="med" len="med"/>
                      <a:tailEnd type="none" w="med" len="med"/>
                    </a:lnT>
                    <a:noFill/>
                  </a:tcPr>
                </a:tc>
                <a:tc>
                  <a:txBody>
                    <a:bodyPr/>
                    <a:lstStyle/>
                    <a:p>
                      <a:pPr algn="ctr" fontAlgn="b">
                        <a:buNone/>
                      </a:pPr>
                      <a:r>
                        <a:rPr lang="es-CO" sz="1100" u="none" strike="noStrike">
                          <a:effectLst/>
                        </a:rPr>
                        <a:t>0%</a:t>
                      </a:r>
                      <a:endParaRPr lang="es-CO" sz="1100" b="0" i="0" u="none" strike="noStrike">
                        <a:solidFill>
                          <a:srgbClr val="000000"/>
                        </a:solidFill>
                        <a:effectLst/>
                        <a:latin typeface="Aptos Narrow" panose="020B0004020202020204" pitchFamily="34" charset="0"/>
                      </a:endParaRPr>
                    </a:p>
                  </a:txBody>
                  <a:tcPr marL="9525" marR="9525" marT="9525" marB="0" anchor="b">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3608803601"/>
                  </a:ext>
                </a:extLst>
              </a:tr>
              <a:tr h="190500">
                <a:tc>
                  <a:txBody>
                    <a:bodyPr/>
                    <a:lstStyle/>
                    <a:p>
                      <a:pPr algn="ctr" fontAlgn="b">
                        <a:buNone/>
                      </a:pPr>
                      <a:r>
                        <a:rPr lang="es-CO" sz="1100" b="1" u="none" strike="noStrike" dirty="0">
                          <a:effectLst/>
                        </a:rPr>
                        <a:t>FEB</a:t>
                      </a:r>
                      <a:endParaRPr lang="es-CO" sz="1100" b="1" i="0" u="none" strike="noStrike" dirty="0">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a:effectLst/>
                        </a:rPr>
                        <a:t>1048</a:t>
                      </a:r>
                      <a:endParaRPr lang="es-CO" sz="1100" b="0" i="0" u="none" strike="noStrike">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dirty="0">
                          <a:effectLst/>
                        </a:rPr>
                        <a:t>1048</a:t>
                      </a:r>
                      <a:endParaRPr lang="es-CO" sz="1100" b="0" i="0" u="none" strike="noStrike" dirty="0">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a:effectLst/>
                        </a:rPr>
                        <a:t>3%</a:t>
                      </a:r>
                      <a:endParaRPr lang="es-CO" sz="1100" b="0" i="0" u="none" strike="noStrike">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a:effectLst/>
                        </a:rPr>
                        <a:t>1%</a:t>
                      </a:r>
                      <a:endParaRPr lang="es-CO" sz="1100" b="0" i="0" u="none" strike="noStrike">
                        <a:solidFill>
                          <a:srgbClr val="000000"/>
                        </a:solidFill>
                        <a:effectLst/>
                        <a:latin typeface="Aptos Narrow" panose="020B0004020202020204" pitchFamily="34" charset="0"/>
                      </a:endParaRPr>
                    </a:p>
                  </a:txBody>
                  <a:tcPr marL="9525" marR="9525" marT="9525" marB="0" anchor="b">
                    <a:noFill/>
                  </a:tcPr>
                </a:tc>
                <a:extLst>
                  <a:ext uri="{0D108BD9-81ED-4DB2-BD59-A6C34878D82A}">
                    <a16:rowId xmlns:a16="http://schemas.microsoft.com/office/drawing/2014/main" val="315619478"/>
                  </a:ext>
                </a:extLst>
              </a:tr>
              <a:tr h="190500">
                <a:tc>
                  <a:txBody>
                    <a:bodyPr/>
                    <a:lstStyle/>
                    <a:p>
                      <a:pPr algn="ctr" fontAlgn="b">
                        <a:buNone/>
                      </a:pPr>
                      <a:r>
                        <a:rPr lang="es-CO" sz="1100" b="1" u="none" strike="noStrike" dirty="0">
                          <a:effectLst/>
                        </a:rPr>
                        <a:t>MAR</a:t>
                      </a:r>
                      <a:endParaRPr lang="es-CO" sz="1100" b="1" i="0" u="none" strike="noStrike" dirty="0">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a:effectLst/>
                        </a:rPr>
                        <a:t>1650</a:t>
                      </a:r>
                      <a:endParaRPr lang="es-CO" sz="1100" b="0" i="0" u="none" strike="noStrike">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dirty="0">
                          <a:effectLst/>
                        </a:rPr>
                        <a:t>2698</a:t>
                      </a:r>
                      <a:endParaRPr lang="es-CO" sz="1100" b="0" i="0" u="none" strike="noStrike" dirty="0">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a:effectLst/>
                        </a:rPr>
                        <a:t>8%</a:t>
                      </a:r>
                      <a:endParaRPr lang="es-CO" sz="1100" b="0" i="0" u="none" strike="noStrike">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a:effectLst/>
                        </a:rPr>
                        <a:t>3%</a:t>
                      </a:r>
                      <a:endParaRPr lang="es-CO" sz="1100" b="0" i="0" u="none" strike="noStrike">
                        <a:solidFill>
                          <a:srgbClr val="000000"/>
                        </a:solidFill>
                        <a:effectLst/>
                        <a:latin typeface="Aptos Narrow" panose="020B0004020202020204" pitchFamily="34" charset="0"/>
                      </a:endParaRPr>
                    </a:p>
                  </a:txBody>
                  <a:tcPr marL="9525" marR="9525" marT="9525" marB="0" anchor="b">
                    <a:noFill/>
                  </a:tcPr>
                </a:tc>
                <a:extLst>
                  <a:ext uri="{0D108BD9-81ED-4DB2-BD59-A6C34878D82A}">
                    <a16:rowId xmlns:a16="http://schemas.microsoft.com/office/drawing/2014/main" val="308612645"/>
                  </a:ext>
                </a:extLst>
              </a:tr>
              <a:tr h="190500">
                <a:tc>
                  <a:txBody>
                    <a:bodyPr/>
                    <a:lstStyle/>
                    <a:p>
                      <a:pPr algn="ctr" fontAlgn="b">
                        <a:buNone/>
                      </a:pPr>
                      <a:r>
                        <a:rPr lang="es-CO" sz="1100" b="1" u="none" strike="noStrike" dirty="0">
                          <a:effectLst/>
                        </a:rPr>
                        <a:t>ABR</a:t>
                      </a:r>
                      <a:endParaRPr lang="es-CO" sz="1100" b="1" i="0" u="none" strike="noStrike" dirty="0">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a:effectLst/>
                        </a:rPr>
                        <a:t>2850</a:t>
                      </a:r>
                      <a:endParaRPr lang="es-CO" sz="1100" b="0" i="0" u="none" strike="noStrike">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a:effectLst/>
                        </a:rPr>
                        <a:t>5548</a:t>
                      </a:r>
                      <a:endParaRPr lang="es-CO" sz="1100" b="0" i="0" u="none" strike="noStrike">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dirty="0">
                          <a:effectLst/>
                        </a:rPr>
                        <a:t>17%</a:t>
                      </a:r>
                      <a:endParaRPr lang="es-CO" sz="1100" b="0" i="0" u="none" strike="noStrike" dirty="0">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a:effectLst/>
                        </a:rPr>
                        <a:t>7%</a:t>
                      </a:r>
                      <a:endParaRPr lang="es-CO" sz="1100" b="0" i="0" u="none" strike="noStrike">
                        <a:solidFill>
                          <a:srgbClr val="000000"/>
                        </a:solidFill>
                        <a:effectLst/>
                        <a:latin typeface="Aptos Narrow" panose="020B0004020202020204" pitchFamily="34" charset="0"/>
                      </a:endParaRPr>
                    </a:p>
                  </a:txBody>
                  <a:tcPr marL="9525" marR="9525" marT="9525" marB="0" anchor="b">
                    <a:noFill/>
                  </a:tcPr>
                </a:tc>
                <a:extLst>
                  <a:ext uri="{0D108BD9-81ED-4DB2-BD59-A6C34878D82A}">
                    <a16:rowId xmlns:a16="http://schemas.microsoft.com/office/drawing/2014/main" val="2289035190"/>
                  </a:ext>
                </a:extLst>
              </a:tr>
              <a:tr h="190500">
                <a:tc>
                  <a:txBody>
                    <a:bodyPr/>
                    <a:lstStyle/>
                    <a:p>
                      <a:pPr algn="ctr" fontAlgn="b">
                        <a:buNone/>
                      </a:pPr>
                      <a:r>
                        <a:rPr lang="es-CO" sz="1100" b="1" u="none" strike="noStrike" dirty="0">
                          <a:effectLst/>
                        </a:rPr>
                        <a:t>MAY</a:t>
                      </a:r>
                      <a:endParaRPr lang="es-CO" sz="1100" b="1" i="0" u="none" strike="noStrike" dirty="0">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a:effectLst/>
                        </a:rPr>
                        <a:t>3601</a:t>
                      </a:r>
                      <a:endParaRPr lang="es-CO" sz="1100" b="0" i="0" u="none" strike="noStrike">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a:effectLst/>
                        </a:rPr>
                        <a:t>9149</a:t>
                      </a:r>
                      <a:endParaRPr lang="es-CO" sz="1100" b="0" i="0" u="none" strike="noStrike">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dirty="0">
                          <a:effectLst/>
                        </a:rPr>
                        <a:t>29%</a:t>
                      </a:r>
                      <a:endParaRPr lang="es-CO" sz="1100" b="0" i="0" u="none" strike="noStrike" dirty="0">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a:effectLst/>
                        </a:rPr>
                        <a:t>11%</a:t>
                      </a:r>
                      <a:endParaRPr lang="es-CO" sz="1100" b="0" i="0" u="none" strike="noStrike">
                        <a:solidFill>
                          <a:srgbClr val="000000"/>
                        </a:solidFill>
                        <a:effectLst/>
                        <a:latin typeface="Aptos Narrow" panose="020B0004020202020204" pitchFamily="34" charset="0"/>
                      </a:endParaRPr>
                    </a:p>
                  </a:txBody>
                  <a:tcPr marL="9525" marR="9525" marT="9525" marB="0" anchor="b">
                    <a:noFill/>
                  </a:tcPr>
                </a:tc>
                <a:extLst>
                  <a:ext uri="{0D108BD9-81ED-4DB2-BD59-A6C34878D82A}">
                    <a16:rowId xmlns:a16="http://schemas.microsoft.com/office/drawing/2014/main" val="2411644970"/>
                  </a:ext>
                </a:extLst>
              </a:tr>
              <a:tr h="190500">
                <a:tc>
                  <a:txBody>
                    <a:bodyPr/>
                    <a:lstStyle/>
                    <a:p>
                      <a:pPr algn="ctr" fontAlgn="b">
                        <a:buNone/>
                      </a:pPr>
                      <a:r>
                        <a:rPr lang="es-CO" sz="1100" b="1" u="none" strike="noStrike" dirty="0">
                          <a:effectLst/>
                        </a:rPr>
                        <a:t>JUN</a:t>
                      </a:r>
                      <a:endParaRPr lang="es-CO" sz="1100" b="1" i="0" u="none" strike="noStrike" dirty="0">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a:effectLst/>
                        </a:rPr>
                        <a:t>6665</a:t>
                      </a:r>
                      <a:endParaRPr lang="es-CO" sz="1100" b="0" i="0" u="none" strike="noStrike">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a:effectLst/>
                        </a:rPr>
                        <a:t>15814</a:t>
                      </a:r>
                      <a:endParaRPr lang="es-CO" sz="1100" b="0" i="0" u="none" strike="noStrike">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dirty="0">
                          <a:effectLst/>
                        </a:rPr>
                        <a:t>50%</a:t>
                      </a:r>
                      <a:endParaRPr lang="es-CO" sz="1100" b="0" i="0" u="none" strike="noStrike" dirty="0">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dirty="0">
                          <a:effectLst/>
                        </a:rPr>
                        <a:t>20%</a:t>
                      </a:r>
                      <a:endParaRPr lang="es-CO" sz="1100" b="0" i="0" u="none" strike="noStrike" dirty="0">
                        <a:solidFill>
                          <a:srgbClr val="000000"/>
                        </a:solidFill>
                        <a:effectLst/>
                        <a:latin typeface="Aptos Narrow" panose="020B0004020202020204" pitchFamily="34" charset="0"/>
                      </a:endParaRPr>
                    </a:p>
                  </a:txBody>
                  <a:tcPr marL="9525" marR="9525" marT="9525" marB="0" anchor="b">
                    <a:noFill/>
                  </a:tcPr>
                </a:tc>
                <a:extLst>
                  <a:ext uri="{0D108BD9-81ED-4DB2-BD59-A6C34878D82A}">
                    <a16:rowId xmlns:a16="http://schemas.microsoft.com/office/drawing/2014/main" val="338949428"/>
                  </a:ext>
                </a:extLst>
              </a:tr>
              <a:tr h="190500">
                <a:tc>
                  <a:txBody>
                    <a:bodyPr/>
                    <a:lstStyle/>
                    <a:p>
                      <a:pPr algn="ctr" fontAlgn="b">
                        <a:buNone/>
                      </a:pPr>
                      <a:r>
                        <a:rPr lang="es-CO" sz="1100" b="1" u="none" strike="noStrike" dirty="0">
                          <a:effectLst/>
                        </a:rPr>
                        <a:t>JUL</a:t>
                      </a:r>
                      <a:endParaRPr lang="es-CO" sz="1100" b="1" i="0" u="none" strike="noStrike" dirty="0">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a:effectLst/>
                        </a:rPr>
                        <a:t>8155</a:t>
                      </a:r>
                      <a:endParaRPr lang="es-CO" sz="1100" b="0" i="0" u="none" strike="noStrike">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a:effectLst/>
                        </a:rPr>
                        <a:t>23969</a:t>
                      </a:r>
                      <a:endParaRPr lang="es-CO" sz="1100" b="0" i="0" u="none" strike="noStrike">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a:effectLst/>
                        </a:rPr>
                        <a:t>75%</a:t>
                      </a:r>
                      <a:endParaRPr lang="es-CO" sz="1100" b="0" i="0" u="none" strike="noStrike">
                        <a:solidFill>
                          <a:srgbClr val="000000"/>
                        </a:solidFill>
                        <a:effectLst/>
                        <a:latin typeface="Aptos Narrow" panose="020B0004020202020204" pitchFamily="34" charset="0"/>
                      </a:endParaRPr>
                    </a:p>
                  </a:txBody>
                  <a:tcPr marL="9525" marR="9525" marT="9525" marB="0" anchor="b">
                    <a:noFill/>
                  </a:tcPr>
                </a:tc>
                <a:tc>
                  <a:txBody>
                    <a:bodyPr/>
                    <a:lstStyle/>
                    <a:p>
                      <a:pPr algn="ctr" fontAlgn="b">
                        <a:buNone/>
                      </a:pPr>
                      <a:r>
                        <a:rPr lang="es-CO" sz="1100" u="none" strike="noStrike" dirty="0">
                          <a:effectLst/>
                        </a:rPr>
                        <a:t>30%</a:t>
                      </a:r>
                      <a:endParaRPr lang="es-CO" sz="1100" b="0" i="0" u="none" strike="noStrike" dirty="0">
                        <a:solidFill>
                          <a:srgbClr val="000000"/>
                        </a:solidFill>
                        <a:effectLst/>
                        <a:latin typeface="Aptos Narrow" panose="020B0004020202020204" pitchFamily="34" charset="0"/>
                      </a:endParaRPr>
                    </a:p>
                  </a:txBody>
                  <a:tcPr marL="9525" marR="9525" marT="9525" marB="0" anchor="b">
                    <a:noFill/>
                  </a:tcPr>
                </a:tc>
                <a:extLst>
                  <a:ext uri="{0D108BD9-81ED-4DB2-BD59-A6C34878D82A}">
                    <a16:rowId xmlns:a16="http://schemas.microsoft.com/office/drawing/2014/main" val="1186219312"/>
                  </a:ext>
                </a:extLst>
              </a:tr>
            </a:tbl>
          </a:graphicData>
        </a:graphic>
      </p:graphicFrame>
      <p:graphicFrame>
        <p:nvGraphicFramePr>
          <p:cNvPr id="6" name="Tabla 5">
            <a:extLst>
              <a:ext uri="{FF2B5EF4-FFF2-40B4-BE49-F238E27FC236}">
                <a16:creationId xmlns:a16="http://schemas.microsoft.com/office/drawing/2014/main" id="{93E77B23-327D-44AE-2EF2-F07B5064F2E7}"/>
              </a:ext>
            </a:extLst>
          </p:cNvPr>
          <p:cNvGraphicFramePr>
            <a:graphicFrameLocks noGrp="1"/>
          </p:cNvGraphicFramePr>
          <p:nvPr/>
        </p:nvGraphicFramePr>
        <p:xfrm>
          <a:off x="843564" y="4769988"/>
          <a:ext cx="10504869" cy="1828800"/>
        </p:xfrm>
        <a:graphic>
          <a:graphicData uri="http://schemas.openxmlformats.org/drawingml/2006/table">
            <a:tbl>
              <a:tblPr firstRow="1" firstCol="1" bandRow="1">
                <a:tableStyleId>{5C22544A-7EE6-4342-B048-85BDC9FD1C3A}</a:tableStyleId>
              </a:tblPr>
              <a:tblGrid>
                <a:gridCol w="1543217">
                  <a:extLst>
                    <a:ext uri="{9D8B030D-6E8A-4147-A177-3AD203B41FA5}">
                      <a16:colId xmlns:a16="http://schemas.microsoft.com/office/drawing/2014/main" val="1410000019"/>
                    </a:ext>
                  </a:extLst>
                </a:gridCol>
                <a:gridCol w="3086433">
                  <a:extLst>
                    <a:ext uri="{9D8B030D-6E8A-4147-A177-3AD203B41FA5}">
                      <a16:colId xmlns:a16="http://schemas.microsoft.com/office/drawing/2014/main" val="2446881153"/>
                    </a:ext>
                  </a:extLst>
                </a:gridCol>
                <a:gridCol w="1896573">
                  <a:extLst>
                    <a:ext uri="{9D8B030D-6E8A-4147-A177-3AD203B41FA5}">
                      <a16:colId xmlns:a16="http://schemas.microsoft.com/office/drawing/2014/main" val="2312355440"/>
                    </a:ext>
                  </a:extLst>
                </a:gridCol>
                <a:gridCol w="3978646">
                  <a:extLst>
                    <a:ext uri="{9D8B030D-6E8A-4147-A177-3AD203B41FA5}">
                      <a16:colId xmlns:a16="http://schemas.microsoft.com/office/drawing/2014/main" val="2928326669"/>
                    </a:ext>
                  </a:extLst>
                </a:gridCol>
              </a:tblGrid>
              <a:tr h="1630812">
                <a:tc>
                  <a:txBody>
                    <a:bodyPr/>
                    <a:lstStyle/>
                    <a:p>
                      <a:pPr algn="l">
                        <a:buNone/>
                      </a:pPr>
                      <a:r>
                        <a:rPr lang="es-CO" sz="1200">
                          <a:effectLst/>
                        </a:rPr>
                        <a:t>Número de víctimas acompañadas en la inversión adecuada de los recursos de la indemnización administrativa (00042): </a:t>
                      </a:r>
                      <a:endParaRPr lang="es-CO" sz="12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l">
                        <a:buNone/>
                      </a:pPr>
                      <a:r>
                        <a:rPr lang="es-CO" sz="1200" b="0" dirty="0">
                          <a:effectLst/>
                        </a:rPr>
                        <a:t>Durante los primeros siete meses de 2025, la SRI acompañó en la inversión adecuada de recursos a 24908 víctimas. De ese total, el 33% (8115 personas) se acompañaron en el mes de julio. </a:t>
                      </a:r>
                    </a:p>
                    <a:p>
                      <a:pPr algn="l">
                        <a:buNone/>
                      </a:pPr>
                      <a:r>
                        <a:rPr lang="es-CO" sz="1200" b="0" dirty="0">
                          <a:effectLst/>
                        </a:rPr>
                        <a:t> </a:t>
                      </a:r>
                    </a:p>
                    <a:p>
                      <a:pPr algn="l">
                        <a:buNone/>
                      </a:pPr>
                      <a:r>
                        <a:rPr lang="es-CO" sz="1200" b="0" dirty="0">
                          <a:effectLst/>
                        </a:rPr>
                        <a:t>Este resultado representa un 78,3% de la meta anual establecida, reflejando un sobre cumplimiento del 23.3% en la gestión esperada.</a:t>
                      </a:r>
                      <a:endParaRPr lang="es-CO" sz="1200" b="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l">
                        <a:buNone/>
                      </a:pPr>
                      <a:r>
                        <a:rPr lang="es-CO" sz="1200" b="0" dirty="0">
                          <a:effectLst/>
                        </a:rPr>
                        <a:t>Durante la vigencia se identifica un subregistro producido por Direcciones Territoriales que no reportaron el acompañamiento realizado en MAARIV.</a:t>
                      </a:r>
                      <a:endParaRPr lang="es-CO" sz="1200" b="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just">
                        <a:buNone/>
                      </a:pPr>
                      <a:r>
                        <a:rPr lang="es-CO" sz="1200" b="0" dirty="0">
                          <a:effectLst/>
                        </a:rPr>
                        <a:t>Desarrollar en plan de acción con las Direcciones Territoriales Bolívar y San Andrés, Caquetá y Huila, Norte de Santander y Arauca (casos más críticos), involucradas para adelantar el cargue y minimizar el subregistro.</a:t>
                      </a:r>
                    </a:p>
                    <a:p>
                      <a:pPr algn="just">
                        <a:buNone/>
                      </a:pPr>
                      <a:r>
                        <a:rPr lang="es-CO" sz="1200" b="0" dirty="0">
                          <a:effectLst/>
                        </a:rPr>
                        <a:t> </a:t>
                      </a:r>
                    </a:p>
                    <a:p>
                      <a:pPr algn="just">
                        <a:buNone/>
                      </a:pPr>
                      <a:r>
                        <a:rPr lang="es-CO" sz="1200" b="0" dirty="0">
                          <a:effectLst/>
                        </a:rPr>
                        <a:t>Observar que las víctimas acompañadas en cada mes no sean inferiores a 14,202 para vigilar el cumplimiento de la meta del </a:t>
                      </a:r>
                      <a:r>
                        <a:rPr lang="es-CO" sz="1200" b="0" dirty="0" err="1">
                          <a:effectLst/>
                        </a:rPr>
                        <a:t>Proy</a:t>
                      </a:r>
                      <a:r>
                        <a:rPr lang="es-CO" sz="1200" b="0" dirty="0">
                          <a:effectLst/>
                        </a:rPr>
                        <a:t>. Inversión.</a:t>
                      </a:r>
                      <a:endParaRPr lang="es-CO" sz="1200" b="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818413043"/>
                  </a:ext>
                </a:extLst>
              </a:tr>
            </a:tbl>
          </a:graphicData>
        </a:graphic>
      </p:graphicFrame>
    </p:spTree>
    <p:extLst>
      <p:ext uri="{BB962C8B-B14F-4D97-AF65-F5344CB8AC3E}">
        <p14:creationId xmlns:p14="http://schemas.microsoft.com/office/powerpoint/2010/main" val="9007323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E85774-1D75-7404-5748-242C73A68C31}"/>
            </a:ext>
          </a:extLst>
        </p:cNvPr>
        <p:cNvGrpSpPr/>
        <p:nvPr/>
      </p:nvGrpSpPr>
      <p:grpSpPr>
        <a:xfrm>
          <a:off x="0" y="0"/>
          <a:ext cx="0" cy="0"/>
          <a:chOff x="0" y="0"/>
          <a:chExt cx="0" cy="0"/>
        </a:xfrm>
      </p:grpSpPr>
      <p:pic>
        <p:nvPicPr>
          <p:cNvPr id="2" name="Imagen 1" descr="Logotipo, nombre de la empresa&#10;&#10;Descripción generada automáticamente">
            <a:extLst>
              <a:ext uri="{FF2B5EF4-FFF2-40B4-BE49-F238E27FC236}">
                <a16:creationId xmlns:a16="http://schemas.microsoft.com/office/drawing/2014/main" id="{AAF7EA7C-8DBC-6252-BDE1-F509F20C83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9879" y="112644"/>
            <a:ext cx="692241" cy="655706"/>
          </a:xfrm>
          <a:prstGeom prst="rect">
            <a:avLst/>
          </a:prstGeom>
        </p:spPr>
      </p:pic>
      <p:sp>
        <p:nvSpPr>
          <p:cNvPr id="22" name="Rectángulo: esquinas redondeadas 21">
            <a:extLst>
              <a:ext uri="{FF2B5EF4-FFF2-40B4-BE49-F238E27FC236}">
                <a16:creationId xmlns:a16="http://schemas.microsoft.com/office/drawing/2014/main" id="{4CF0C345-1C7F-2AD3-F39D-965AAA53AF7A}"/>
              </a:ext>
            </a:extLst>
          </p:cNvPr>
          <p:cNvSpPr/>
          <p:nvPr/>
        </p:nvSpPr>
        <p:spPr>
          <a:xfrm>
            <a:off x="551040" y="892312"/>
            <a:ext cx="5062740" cy="1234642"/>
          </a:xfrm>
          <a:prstGeom prst="roundRect">
            <a:avLst/>
          </a:prstGeom>
          <a:no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800" b="1"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Qué hacer</a:t>
            </a:r>
          </a:p>
          <a:p>
            <a:r>
              <a:rPr lang="es-CO" sz="180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 </a:t>
            </a:r>
            <a:endParaRPr lang="es-CO" sz="40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p>
            <a:pPr algn="ctr"/>
            <a:r>
              <a:rPr lang="es-CO" sz="180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Reparación transformadora de las víctimas individuales.</a:t>
            </a:r>
          </a:p>
        </p:txBody>
      </p:sp>
      <p:sp>
        <p:nvSpPr>
          <p:cNvPr id="28" name="Flecha: cheurón 27">
            <a:extLst>
              <a:ext uri="{FF2B5EF4-FFF2-40B4-BE49-F238E27FC236}">
                <a16:creationId xmlns:a16="http://schemas.microsoft.com/office/drawing/2014/main" id="{2E855788-CDB6-2287-4973-7134408FD7D6}"/>
              </a:ext>
            </a:extLst>
          </p:cNvPr>
          <p:cNvSpPr/>
          <p:nvPr/>
        </p:nvSpPr>
        <p:spPr>
          <a:xfrm>
            <a:off x="6004452" y="892312"/>
            <a:ext cx="185953" cy="1234642"/>
          </a:xfrm>
          <a:prstGeom prst="chevron">
            <a:avLst/>
          </a:prstGeom>
          <a:solidFill>
            <a:schemeClr val="accent2">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s-CO" b="1">
              <a:ln w="22225">
                <a:solidFill>
                  <a:schemeClr val="accent2"/>
                </a:solidFill>
                <a:prstDash val="solid"/>
              </a:ln>
              <a:solidFill>
                <a:schemeClr val="accent2">
                  <a:lumMod val="40000"/>
                  <a:lumOff val="60000"/>
                </a:schemeClr>
              </a:solidFill>
            </a:endParaRPr>
          </a:p>
        </p:txBody>
      </p:sp>
      <p:sp>
        <p:nvSpPr>
          <p:cNvPr id="6" name="Rectángulo: esquinas redondeadas 5">
            <a:extLst>
              <a:ext uri="{FF2B5EF4-FFF2-40B4-BE49-F238E27FC236}">
                <a16:creationId xmlns:a16="http://schemas.microsoft.com/office/drawing/2014/main" id="{7ECC6BAB-1A39-52BB-096C-27C636AD05C6}"/>
              </a:ext>
            </a:extLst>
          </p:cNvPr>
          <p:cNvSpPr/>
          <p:nvPr/>
        </p:nvSpPr>
        <p:spPr>
          <a:xfrm>
            <a:off x="6578221" y="892312"/>
            <a:ext cx="5062740" cy="1234642"/>
          </a:xfrm>
          <a:prstGeom prst="roundRect">
            <a:avLst/>
          </a:prstGeom>
          <a:no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800" b="1"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Indemnizar a las víctimas del conflicto armado</a:t>
            </a:r>
            <a:endParaRPr lang="es-CO" b="1" kern="100" dirty="0">
              <a:solidFill>
                <a:schemeClr val="tx1"/>
              </a:solidFill>
              <a:latin typeface="Aptos" panose="020B0004020202020204" pitchFamily="34" charset="0"/>
              <a:ea typeface="Aptos" panose="020B0004020202020204" pitchFamily="34" charset="0"/>
              <a:cs typeface="Times New Roman" panose="02020603050405020304" pitchFamily="18" charset="0"/>
            </a:endParaRPr>
          </a:p>
        </p:txBody>
      </p:sp>
      <p:grpSp>
        <p:nvGrpSpPr>
          <p:cNvPr id="52" name="Grupo 51">
            <a:extLst>
              <a:ext uri="{FF2B5EF4-FFF2-40B4-BE49-F238E27FC236}">
                <a16:creationId xmlns:a16="http://schemas.microsoft.com/office/drawing/2014/main" id="{ED815F11-B525-BFE6-BED0-07C9987BE22A}"/>
              </a:ext>
            </a:extLst>
          </p:cNvPr>
          <p:cNvGrpSpPr/>
          <p:nvPr/>
        </p:nvGrpSpPr>
        <p:grpSpPr>
          <a:xfrm>
            <a:off x="838403" y="2580137"/>
            <a:ext cx="2643966" cy="2135989"/>
            <a:chOff x="746856" y="2807241"/>
            <a:chExt cx="2643966" cy="2135989"/>
          </a:xfrm>
        </p:grpSpPr>
        <p:sp>
          <p:nvSpPr>
            <p:cNvPr id="3" name="CuadroTexto 2">
              <a:extLst>
                <a:ext uri="{FF2B5EF4-FFF2-40B4-BE49-F238E27FC236}">
                  <a16:creationId xmlns:a16="http://schemas.microsoft.com/office/drawing/2014/main" id="{96F67CFB-5437-66F6-E2B2-71A3FF01750E}"/>
                </a:ext>
              </a:extLst>
            </p:cNvPr>
            <p:cNvSpPr txBox="1"/>
            <p:nvPr/>
          </p:nvSpPr>
          <p:spPr>
            <a:xfrm>
              <a:off x="746856" y="2807241"/>
              <a:ext cx="1486688" cy="395173"/>
            </a:xfrm>
            <a:prstGeom prst="rect">
              <a:avLst/>
            </a:prstGeom>
            <a:noFill/>
          </p:spPr>
          <p:txBody>
            <a:bodyPr wrap="square">
              <a:spAutoFit/>
            </a:bodyPr>
            <a:lstStyle/>
            <a:p>
              <a:pPr algn="ctr">
                <a:lnSpc>
                  <a:spcPct val="115000"/>
                </a:lnSpc>
                <a:spcAft>
                  <a:spcPts val="800"/>
                </a:spcAft>
              </a:pPr>
              <a:r>
                <a:rPr lang="es-CO" sz="1800" b="1" kern="100" dirty="0">
                  <a:effectLst/>
                  <a:latin typeface="Aptos" panose="020B0004020202020204" pitchFamily="34" charset="0"/>
                  <a:ea typeface="Aptos" panose="020B0004020202020204" pitchFamily="34" charset="0"/>
                  <a:cs typeface="Times New Roman" panose="02020603050405020304" pitchFamily="18" charset="0"/>
                </a:rPr>
                <a:t>SIPLAN</a:t>
              </a:r>
            </a:p>
          </p:txBody>
        </p:sp>
        <p:sp>
          <p:nvSpPr>
            <p:cNvPr id="10" name="Rectángulo: esquinas redondeadas 9">
              <a:extLst>
                <a:ext uri="{FF2B5EF4-FFF2-40B4-BE49-F238E27FC236}">
                  <a16:creationId xmlns:a16="http://schemas.microsoft.com/office/drawing/2014/main" id="{6CBB32C1-956C-A2CB-50D7-7C462007FD17}"/>
                </a:ext>
              </a:extLst>
            </p:cNvPr>
            <p:cNvSpPr/>
            <p:nvPr/>
          </p:nvSpPr>
          <p:spPr>
            <a:xfrm>
              <a:off x="1071623" y="3434458"/>
              <a:ext cx="2319199" cy="1508772"/>
            </a:xfrm>
            <a:prstGeom prst="roundRect">
              <a:avLst>
                <a:gd name="adj" fmla="val 8638"/>
              </a:avLst>
            </a:prstGeom>
            <a:solidFill>
              <a:schemeClr val="accent2">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lnSpc>
                  <a:spcPct val="115000"/>
                </a:lnSpc>
                <a:spcAft>
                  <a:spcPts val="800"/>
                </a:spcAft>
              </a:pPr>
              <a:r>
                <a:rPr lang="es-CO" sz="140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R0078 Víctimas documentadas para avanzar en el acceso a la medida de indemnización administrativa</a:t>
              </a:r>
            </a:p>
          </p:txBody>
        </p:sp>
      </p:grpSp>
      <p:graphicFrame>
        <p:nvGraphicFramePr>
          <p:cNvPr id="4" name="Tabla 3">
            <a:extLst>
              <a:ext uri="{FF2B5EF4-FFF2-40B4-BE49-F238E27FC236}">
                <a16:creationId xmlns:a16="http://schemas.microsoft.com/office/drawing/2014/main" id="{F6153B28-7BCC-DF85-AC5A-F34F49D85B9B}"/>
              </a:ext>
            </a:extLst>
          </p:cNvPr>
          <p:cNvGraphicFramePr>
            <a:graphicFrameLocks noGrp="1"/>
          </p:cNvGraphicFramePr>
          <p:nvPr/>
        </p:nvGraphicFramePr>
        <p:xfrm>
          <a:off x="5105400" y="2531374"/>
          <a:ext cx="4572000" cy="2667000"/>
        </p:xfrm>
        <a:graphic>
          <a:graphicData uri="http://schemas.openxmlformats.org/drawingml/2006/table">
            <a:tbl>
              <a:tblPr>
                <a:tableStyleId>{5C22544A-7EE6-4342-B048-85BDC9FD1C3A}</a:tableStyleId>
              </a:tblPr>
              <a:tblGrid>
                <a:gridCol w="762000">
                  <a:extLst>
                    <a:ext uri="{9D8B030D-6E8A-4147-A177-3AD203B41FA5}">
                      <a16:colId xmlns:a16="http://schemas.microsoft.com/office/drawing/2014/main" val="3672293330"/>
                    </a:ext>
                  </a:extLst>
                </a:gridCol>
                <a:gridCol w="762000">
                  <a:extLst>
                    <a:ext uri="{9D8B030D-6E8A-4147-A177-3AD203B41FA5}">
                      <a16:colId xmlns:a16="http://schemas.microsoft.com/office/drawing/2014/main" val="2104911224"/>
                    </a:ext>
                  </a:extLst>
                </a:gridCol>
                <a:gridCol w="762000">
                  <a:extLst>
                    <a:ext uri="{9D8B030D-6E8A-4147-A177-3AD203B41FA5}">
                      <a16:colId xmlns:a16="http://schemas.microsoft.com/office/drawing/2014/main" val="3852090806"/>
                    </a:ext>
                  </a:extLst>
                </a:gridCol>
                <a:gridCol w="762000">
                  <a:extLst>
                    <a:ext uri="{9D8B030D-6E8A-4147-A177-3AD203B41FA5}">
                      <a16:colId xmlns:a16="http://schemas.microsoft.com/office/drawing/2014/main" val="515503118"/>
                    </a:ext>
                  </a:extLst>
                </a:gridCol>
                <a:gridCol w="762000">
                  <a:extLst>
                    <a:ext uri="{9D8B030D-6E8A-4147-A177-3AD203B41FA5}">
                      <a16:colId xmlns:a16="http://schemas.microsoft.com/office/drawing/2014/main" val="210275540"/>
                    </a:ext>
                  </a:extLst>
                </a:gridCol>
                <a:gridCol w="762000">
                  <a:extLst>
                    <a:ext uri="{9D8B030D-6E8A-4147-A177-3AD203B41FA5}">
                      <a16:colId xmlns:a16="http://schemas.microsoft.com/office/drawing/2014/main" val="2388936015"/>
                    </a:ext>
                  </a:extLst>
                </a:gridCol>
              </a:tblGrid>
              <a:tr h="190500">
                <a:tc>
                  <a:txBody>
                    <a:bodyPr/>
                    <a:lstStyle/>
                    <a:p>
                      <a:pPr algn="l" fontAlgn="b">
                        <a:buNone/>
                      </a:pPr>
                      <a:r>
                        <a:rPr lang="es-CO" sz="1100" u="none" strike="noStrike" dirty="0">
                          <a:effectLst/>
                        </a:rPr>
                        <a:t> </a:t>
                      </a:r>
                      <a:endParaRPr lang="es-CO" sz="1100" b="0" i="0" u="none" strike="noStrike" dirty="0">
                        <a:solidFill>
                          <a:srgbClr val="000000"/>
                        </a:solidFill>
                        <a:effectLst/>
                        <a:latin typeface="Aptos Narrow" panose="020B0004020202020204" pitchFamily="34" charset="0"/>
                      </a:endParaRPr>
                    </a:p>
                  </a:txBody>
                  <a:tcPr marL="9525" marR="9525" marT="9525" marB="0" anchor="b">
                    <a:lnB w="12700" cap="flat" cmpd="sng" algn="ctr">
                      <a:solidFill>
                        <a:schemeClr val="tx1"/>
                      </a:solidFill>
                      <a:prstDash val="solid"/>
                      <a:round/>
                      <a:headEnd type="none" w="med" len="med"/>
                      <a:tailEnd type="none" w="med" len="med"/>
                    </a:lnB>
                    <a:solidFill>
                      <a:schemeClr val="bg1"/>
                    </a:solidFill>
                  </a:tcPr>
                </a:tc>
                <a:tc>
                  <a:txBody>
                    <a:bodyPr/>
                    <a:lstStyle/>
                    <a:p>
                      <a:pPr algn="ctr" fontAlgn="b">
                        <a:buNone/>
                      </a:pPr>
                      <a:r>
                        <a:rPr lang="es-CO" sz="1100" u="none" strike="noStrike" dirty="0">
                          <a:effectLst/>
                        </a:rPr>
                        <a:t>PROG.</a:t>
                      </a:r>
                      <a:endParaRPr lang="es-CO" sz="1100" b="1" i="0" u="none" strike="noStrike" dirty="0">
                        <a:solidFill>
                          <a:srgbClr val="000000"/>
                        </a:solidFill>
                        <a:effectLst/>
                        <a:latin typeface="Aptos Narrow" panose="020B0004020202020204" pitchFamily="34" charset="0"/>
                      </a:endParaRPr>
                    </a:p>
                  </a:txBody>
                  <a:tcPr marL="9525" marR="9525" marT="9525" marB="0" anchor="b">
                    <a:lnB w="12700" cap="flat" cmpd="sng" algn="ctr">
                      <a:solidFill>
                        <a:schemeClr val="tx1"/>
                      </a:solidFill>
                      <a:prstDash val="solid"/>
                      <a:round/>
                      <a:headEnd type="none" w="med" len="med"/>
                      <a:tailEnd type="none" w="med" len="med"/>
                    </a:lnB>
                    <a:solidFill>
                      <a:schemeClr val="bg1"/>
                    </a:solidFill>
                  </a:tcPr>
                </a:tc>
                <a:tc>
                  <a:txBody>
                    <a:bodyPr/>
                    <a:lstStyle/>
                    <a:p>
                      <a:pPr algn="ctr" fontAlgn="b">
                        <a:buNone/>
                      </a:pPr>
                      <a:r>
                        <a:rPr lang="es-CO" sz="1100" u="none" strike="noStrike" dirty="0">
                          <a:effectLst/>
                        </a:rPr>
                        <a:t>%</a:t>
                      </a:r>
                      <a:endParaRPr lang="es-CO" sz="1100" b="1" i="0" u="none" strike="noStrike" dirty="0">
                        <a:solidFill>
                          <a:srgbClr val="000000"/>
                        </a:solidFill>
                        <a:effectLst/>
                        <a:latin typeface="Aptos Narrow" panose="020B0004020202020204" pitchFamily="34" charset="0"/>
                      </a:endParaRPr>
                    </a:p>
                  </a:txBody>
                  <a:tcPr marL="9525" marR="9525" marT="9525" marB="0" anchor="b">
                    <a:lnB w="12700" cap="flat" cmpd="sng" algn="ctr">
                      <a:solidFill>
                        <a:schemeClr val="tx1"/>
                      </a:solidFill>
                      <a:prstDash val="solid"/>
                      <a:round/>
                      <a:headEnd type="none" w="med" len="med"/>
                      <a:tailEnd type="none" w="med" len="med"/>
                    </a:lnB>
                    <a:solidFill>
                      <a:schemeClr val="bg1"/>
                    </a:solidFill>
                  </a:tcPr>
                </a:tc>
                <a:tc>
                  <a:txBody>
                    <a:bodyPr/>
                    <a:lstStyle/>
                    <a:p>
                      <a:pPr algn="ctr" fontAlgn="b">
                        <a:buNone/>
                      </a:pPr>
                      <a:r>
                        <a:rPr lang="es-CO" sz="1100" u="none" strike="noStrike" dirty="0">
                          <a:effectLst/>
                        </a:rPr>
                        <a:t>REPORT</a:t>
                      </a:r>
                      <a:endParaRPr lang="es-CO" sz="1100" b="1" i="0" u="none" strike="noStrike" dirty="0">
                        <a:solidFill>
                          <a:srgbClr val="000000"/>
                        </a:solidFill>
                        <a:effectLst/>
                        <a:latin typeface="Aptos Narrow" panose="020B0004020202020204" pitchFamily="34" charset="0"/>
                      </a:endParaRPr>
                    </a:p>
                  </a:txBody>
                  <a:tcPr marL="9525" marR="9525" marT="9525" marB="0" anchor="b">
                    <a:lnB w="12700" cap="flat" cmpd="sng" algn="ctr">
                      <a:solidFill>
                        <a:schemeClr val="tx1"/>
                      </a:solidFill>
                      <a:prstDash val="solid"/>
                      <a:round/>
                      <a:headEnd type="none" w="med" len="med"/>
                      <a:tailEnd type="none" w="med" len="med"/>
                    </a:lnB>
                    <a:solidFill>
                      <a:schemeClr val="bg1"/>
                    </a:solidFill>
                  </a:tcPr>
                </a:tc>
                <a:tc>
                  <a:txBody>
                    <a:bodyPr/>
                    <a:lstStyle/>
                    <a:p>
                      <a:pPr algn="ctr" fontAlgn="b">
                        <a:buNone/>
                      </a:pPr>
                      <a:r>
                        <a:rPr lang="es-CO" sz="1100" u="none" strike="noStrike" dirty="0">
                          <a:effectLst/>
                        </a:rPr>
                        <a:t>% </a:t>
                      </a:r>
                      <a:r>
                        <a:rPr lang="es-CO" sz="1100" u="none" strike="noStrike" dirty="0" err="1">
                          <a:effectLst/>
                        </a:rPr>
                        <a:t>Acum</a:t>
                      </a:r>
                      <a:r>
                        <a:rPr lang="es-CO" sz="1100" u="none" strike="noStrike" dirty="0">
                          <a:effectLst/>
                        </a:rPr>
                        <a:t>.</a:t>
                      </a:r>
                      <a:endParaRPr lang="es-CO" sz="1100" b="1" i="0" u="none" strike="noStrike" dirty="0">
                        <a:solidFill>
                          <a:srgbClr val="000000"/>
                        </a:solidFill>
                        <a:effectLst/>
                        <a:latin typeface="Aptos Narrow" panose="020B0004020202020204" pitchFamily="34" charset="0"/>
                      </a:endParaRPr>
                    </a:p>
                  </a:txBody>
                  <a:tcPr marL="9525" marR="9525" marT="9525" marB="0" anchor="b">
                    <a:lnB w="12700" cap="flat" cmpd="sng" algn="ctr">
                      <a:solidFill>
                        <a:schemeClr val="tx1"/>
                      </a:solidFill>
                      <a:prstDash val="solid"/>
                      <a:round/>
                      <a:headEnd type="none" w="med" len="med"/>
                      <a:tailEnd type="none" w="med" len="med"/>
                    </a:lnB>
                    <a:solidFill>
                      <a:schemeClr val="bg1"/>
                    </a:solidFill>
                  </a:tcPr>
                </a:tc>
                <a:tc>
                  <a:txBody>
                    <a:bodyPr/>
                    <a:lstStyle/>
                    <a:p>
                      <a:pPr algn="ctr" fontAlgn="b">
                        <a:buNone/>
                      </a:pPr>
                      <a:r>
                        <a:rPr lang="es-CO" sz="1100" u="none" strike="noStrike" dirty="0">
                          <a:effectLst/>
                        </a:rPr>
                        <a:t>Rezago</a:t>
                      </a:r>
                      <a:endParaRPr lang="es-CO" sz="1100" b="1" i="0" u="none" strike="noStrike" dirty="0">
                        <a:solidFill>
                          <a:srgbClr val="000000"/>
                        </a:solidFill>
                        <a:effectLst/>
                        <a:latin typeface="Aptos Narrow" panose="020B0004020202020204" pitchFamily="34" charset="0"/>
                      </a:endParaRPr>
                    </a:p>
                  </a:txBody>
                  <a:tcPr marL="9525" marR="9525" marT="9525" marB="0" anchor="b">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24448657"/>
                  </a:ext>
                </a:extLst>
              </a:tr>
              <a:tr h="190500">
                <a:tc>
                  <a:txBody>
                    <a:bodyPr/>
                    <a:lstStyle/>
                    <a:p>
                      <a:pPr algn="ctr" fontAlgn="b">
                        <a:buNone/>
                      </a:pPr>
                      <a:r>
                        <a:rPr lang="es-CO" sz="1100" b="1" u="none" strike="noStrike" dirty="0">
                          <a:effectLst/>
                        </a:rPr>
                        <a:t>ENE</a:t>
                      </a:r>
                      <a:endParaRPr lang="es-CO" sz="1100" b="1" i="0" u="none" strike="noStrike" dirty="0">
                        <a:solidFill>
                          <a:srgbClr val="000000"/>
                        </a:solidFill>
                        <a:effectLst/>
                        <a:latin typeface="Aptos Narrow" panose="020B0004020202020204" pitchFamily="34" charset="0"/>
                      </a:endParaRPr>
                    </a:p>
                  </a:txBody>
                  <a:tcPr marL="9525" marR="9525" marT="9525" marB="0" anchor="b">
                    <a:lnT w="12700" cap="flat" cmpd="sng" algn="ctr">
                      <a:solidFill>
                        <a:schemeClr val="tx1"/>
                      </a:solidFill>
                      <a:prstDash val="solid"/>
                      <a:round/>
                      <a:headEnd type="none" w="med" len="med"/>
                      <a:tailEnd type="none" w="med" len="med"/>
                    </a:lnT>
                    <a:solidFill>
                      <a:schemeClr val="bg1"/>
                    </a:solidFill>
                  </a:tcPr>
                </a:tc>
                <a:tc>
                  <a:txBody>
                    <a:bodyPr/>
                    <a:lstStyle/>
                    <a:p>
                      <a:pPr algn="ctr" fontAlgn="b">
                        <a:buNone/>
                      </a:pPr>
                      <a:r>
                        <a:rPr lang="es-CO" sz="1100" u="none" strike="noStrike">
                          <a:effectLst/>
                        </a:rPr>
                        <a:t>0</a:t>
                      </a:r>
                      <a:endParaRPr lang="es-CO" sz="1100" b="0" i="0" u="none" strike="noStrike">
                        <a:solidFill>
                          <a:srgbClr val="000000"/>
                        </a:solidFill>
                        <a:effectLst/>
                        <a:latin typeface="Aptos Narrow" panose="020B0004020202020204" pitchFamily="34" charset="0"/>
                      </a:endParaRPr>
                    </a:p>
                  </a:txBody>
                  <a:tcPr marL="9525" marR="9525" marT="9525" marB="0" anchor="b">
                    <a:lnT w="12700" cap="flat" cmpd="sng" algn="ctr">
                      <a:solidFill>
                        <a:schemeClr val="tx1"/>
                      </a:solidFill>
                      <a:prstDash val="solid"/>
                      <a:round/>
                      <a:headEnd type="none" w="med" len="med"/>
                      <a:tailEnd type="none" w="med" len="med"/>
                    </a:lnT>
                    <a:solidFill>
                      <a:schemeClr val="bg1"/>
                    </a:solidFill>
                  </a:tcPr>
                </a:tc>
                <a:tc>
                  <a:txBody>
                    <a:bodyPr/>
                    <a:lstStyle/>
                    <a:p>
                      <a:pPr algn="ctr" fontAlgn="b">
                        <a:buNone/>
                      </a:pPr>
                      <a:r>
                        <a:rPr lang="es-CO" sz="1100" u="none" strike="noStrike">
                          <a:effectLst/>
                        </a:rPr>
                        <a:t>0%</a:t>
                      </a:r>
                      <a:endParaRPr lang="es-CO" sz="1100" b="0" i="0" u="none" strike="noStrike">
                        <a:solidFill>
                          <a:srgbClr val="000000"/>
                        </a:solidFill>
                        <a:effectLst/>
                        <a:latin typeface="Aptos Narrow" panose="020B0004020202020204" pitchFamily="34" charset="0"/>
                      </a:endParaRPr>
                    </a:p>
                  </a:txBody>
                  <a:tcPr marL="9525" marR="9525" marT="9525" marB="0" anchor="b">
                    <a:lnT w="12700" cap="flat" cmpd="sng" algn="ctr">
                      <a:solidFill>
                        <a:schemeClr val="tx1"/>
                      </a:solidFill>
                      <a:prstDash val="solid"/>
                      <a:round/>
                      <a:headEnd type="none" w="med" len="med"/>
                      <a:tailEnd type="none" w="med" len="med"/>
                    </a:lnT>
                    <a:solidFill>
                      <a:schemeClr val="bg1"/>
                    </a:solidFill>
                  </a:tcPr>
                </a:tc>
                <a:tc>
                  <a:txBody>
                    <a:bodyPr/>
                    <a:lstStyle/>
                    <a:p>
                      <a:pPr algn="ctr" fontAlgn="b">
                        <a:buNone/>
                      </a:pPr>
                      <a:r>
                        <a:rPr lang="es-CO" sz="1100" u="none" strike="noStrike">
                          <a:effectLst/>
                        </a:rPr>
                        <a:t>0</a:t>
                      </a:r>
                      <a:endParaRPr lang="es-CO" sz="1100" b="0" i="0" u="none" strike="noStrike">
                        <a:solidFill>
                          <a:srgbClr val="000000"/>
                        </a:solidFill>
                        <a:effectLst/>
                        <a:latin typeface="Aptos Narrow" panose="020B0004020202020204" pitchFamily="34" charset="0"/>
                      </a:endParaRPr>
                    </a:p>
                  </a:txBody>
                  <a:tcPr marL="9525" marR="9525" marT="9525" marB="0" anchor="b">
                    <a:lnT w="12700" cap="flat" cmpd="sng" algn="ctr">
                      <a:solidFill>
                        <a:schemeClr val="tx1"/>
                      </a:solidFill>
                      <a:prstDash val="solid"/>
                      <a:round/>
                      <a:headEnd type="none" w="med" len="med"/>
                      <a:tailEnd type="none" w="med" len="med"/>
                    </a:lnT>
                    <a:solidFill>
                      <a:schemeClr val="bg1"/>
                    </a:solidFill>
                  </a:tcPr>
                </a:tc>
                <a:tc>
                  <a:txBody>
                    <a:bodyPr/>
                    <a:lstStyle/>
                    <a:p>
                      <a:pPr algn="ctr" fontAlgn="b">
                        <a:buNone/>
                      </a:pPr>
                      <a:endParaRPr lang="es-CO" sz="1100" b="0" i="0" u="none" strike="noStrike">
                        <a:solidFill>
                          <a:srgbClr val="000000"/>
                        </a:solidFill>
                        <a:effectLst/>
                        <a:latin typeface="Aptos Narrow" panose="020B0004020202020204" pitchFamily="34" charset="0"/>
                      </a:endParaRPr>
                    </a:p>
                  </a:txBody>
                  <a:tcPr marL="9525" marR="9525" marT="9525" marB="0" anchor="b">
                    <a:lnT w="12700" cap="flat" cmpd="sng" algn="ctr">
                      <a:solidFill>
                        <a:schemeClr val="tx1"/>
                      </a:solidFill>
                      <a:prstDash val="solid"/>
                      <a:round/>
                      <a:headEnd type="none" w="med" len="med"/>
                      <a:tailEnd type="none" w="med" len="med"/>
                    </a:lnT>
                    <a:solidFill>
                      <a:schemeClr val="bg1"/>
                    </a:solidFill>
                  </a:tcPr>
                </a:tc>
                <a:tc>
                  <a:txBody>
                    <a:bodyPr/>
                    <a:lstStyle/>
                    <a:p>
                      <a:pPr algn="ctr" fontAlgn="b">
                        <a:buNone/>
                      </a:pPr>
                      <a:r>
                        <a:rPr lang="es-CO" sz="1100" u="none" strike="noStrike">
                          <a:effectLst/>
                        </a:rPr>
                        <a:t>0%</a:t>
                      </a:r>
                      <a:endParaRPr lang="es-CO" sz="1100" b="0" i="0" u="none" strike="noStrike">
                        <a:solidFill>
                          <a:srgbClr val="000000"/>
                        </a:solidFill>
                        <a:effectLst/>
                        <a:latin typeface="Aptos Narrow" panose="020B0004020202020204" pitchFamily="34" charset="0"/>
                      </a:endParaRPr>
                    </a:p>
                  </a:txBody>
                  <a:tcPr marL="9525" marR="9525" marT="9525" marB="0" anchor="b">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179632225"/>
                  </a:ext>
                </a:extLst>
              </a:tr>
              <a:tr h="190500">
                <a:tc>
                  <a:txBody>
                    <a:bodyPr/>
                    <a:lstStyle/>
                    <a:p>
                      <a:pPr algn="ctr" fontAlgn="b">
                        <a:buNone/>
                      </a:pPr>
                      <a:r>
                        <a:rPr lang="es-CO" sz="1100" b="1" u="none" strike="noStrike" dirty="0">
                          <a:effectLst/>
                        </a:rPr>
                        <a:t>FEB</a:t>
                      </a:r>
                      <a:endParaRPr lang="es-CO" sz="1100" b="1" i="0" u="none" strike="noStrike" dirty="0">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1000</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0%</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1136</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0%</a:t>
                      </a:r>
                      <a:endParaRPr lang="es-CO" sz="1100" b="0" i="0" u="none" strike="noStrike">
                        <a:solidFill>
                          <a:srgbClr val="196B24"/>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0%</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extLst>
                  <a:ext uri="{0D108BD9-81ED-4DB2-BD59-A6C34878D82A}">
                    <a16:rowId xmlns:a16="http://schemas.microsoft.com/office/drawing/2014/main" val="4065748145"/>
                  </a:ext>
                </a:extLst>
              </a:tr>
              <a:tr h="190500">
                <a:tc>
                  <a:txBody>
                    <a:bodyPr/>
                    <a:lstStyle/>
                    <a:p>
                      <a:pPr algn="ctr" fontAlgn="b">
                        <a:buNone/>
                      </a:pPr>
                      <a:r>
                        <a:rPr lang="es-CO" sz="1100" b="1" u="none" strike="noStrike" dirty="0">
                          <a:effectLst/>
                        </a:rPr>
                        <a:t>MAR</a:t>
                      </a:r>
                      <a:endParaRPr lang="es-CO" sz="1100" b="1" i="0" u="none" strike="noStrike" dirty="0">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3000</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1%</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10484</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3%</a:t>
                      </a:r>
                      <a:endParaRPr lang="es-CO" sz="1100" b="0" i="0" u="none" strike="noStrike">
                        <a:solidFill>
                          <a:srgbClr val="196B24"/>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-2%</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extLst>
                  <a:ext uri="{0D108BD9-81ED-4DB2-BD59-A6C34878D82A}">
                    <a16:rowId xmlns:a16="http://schemas.microsoft.com/office/drawing/2014/main" val="2597104616"/>
                  </a:ext>
                </a:extLst>
              </a:tr>
              <a:tr h="190500">
                <a:tc>
                  <a:txBody>
                    <a:bodyPr/>
                    <a:lstStyle/>
                    <a:p>
                      <a:pPr algn="ctr" fontAlgn="b">
                        <a:buNone/>
                      </a:pPr>
                      <a:r>
                        <a:rPr lang="es-CO" sz="1100" b="1" u="none" strike="noStrike">
                          <a:effectLst/>
                        </a:rPr>
                        <a:t>ABR</a:t>
                      </a:r>
                      <a:endParaRPr lang="es-CO" sz="1100" b="1"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39403</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12%</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15917</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8%</a:t>
                      </a:r>
                      <a:endParaRPr lang="es-CO" sz="1100" b="0" i="0" u="none" strike="noStrike">
                        <a:solidFill>
                          <a:srgbClr val="196B24"/>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5%</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extLst>
                  <a:ext uri="{0D108BD9-81ED-4DB2-BD59-A6C34878D82A}">
                    <a16:rowId xmlns:a16="http://schemas.microsoft.com/office/drawing/2014/main" val="4059270321"/>
                  </a:ext>
                </a:extLst>
              </a:tr>
              <a:tr h="190500">
                <a:tc>
                  <a:txBody>
                    <a:bodyPr/>
                    <a:lstStyle/>
                    <a:p>
                      <a:pPr algn="ctr" fontAlgn="b">
                        <a:buNone/>
                      </a:pPr>
                      <a:r>
                        <a:rPr lang="es-CO" sz="1100" b="1" u="none" strike="noStrike" dirty="0">
                          <a:effectLst/>
                        </a:rPr>
                        <a:t>MAY</a:t>
                      </a:r>
                      <a:endParaRPr lang="es-CO" sz="1100" b="1" i="0" u="none" strike="noStrike" dirty="0">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59104</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29%</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27589</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16%</a:t>
                      </a:r>
                      <a:endParaRPr lang="es-CO" sz="1100" b="0" i="0" u="none" strike="noStrike">
                        <a:solidFill>
                          <a:srgbClr val="FF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14%</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extLst>
                  <a:ext uri="{0D108BD9-81ED-4DB2-BD59-A6C34878D82A}">
                    <a16:rowId xmlns:a16="http://schemas.microsoft.com/office/drawing/2014/main" val="334972501"/>
                  </a:ext>
                </a:extLst>
              </a:tr>
              <a:tr h="190500">
                <a:tc>
                  <a:txBody>
                    <a:bodyPr/>
                    <a:lstStyle/>
                    <a:p>
                      <a:pPr algn="ctr" fontAlgn="b">
                        <a:buNone/>
                      </a:pPr>
                      <a:r>
                        <a:rPr lang="es-CO" sz="1100" b="1" u="none" strike="noStrike">
                          <a:effectLst/>
                        </a:rPr>
                        <a:t>JUN</a:t>
                      </a:r>
                      <a:endParaRPr lang="es-CO" sz="1100" b="1"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80697</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52%</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34646</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26%</a:t>
                      </a:r>
                      <a:endParaRPr lang="es-CO" sz="1100" b="0" i="0" u="none" strike="noStrike">
                        <a:solidFill>
                          <a:srgbClr val="FF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27%</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extLst>
                  <a:ext uri="{0D108BD9-81ED-4DB2-BD59-A6C34878D82A}">
                    <a16:rowId xmlns:a16="http://schemas.microsoft.com/office/drawing/2014/main" val="1109689091"/>
                  </a:ext>
                </a:extLst>
              </a:tr>
              <a:tr h="190500">
                <a:tc>
                  <a:txBody>
                    <a:bodyPr/>
                    <a:lstStyle/>
                    <a:p>
                      <a:pPr algn="ctr" fontAlgn="b">
                        <a:buNone/>
                      </a:pPr>
                      <a:r>
                        <a:rPr lang="es-CO" sz="1100" b="1" u="none" strike="noStrike" dirty="0">
                          <a:effectLst/>
                        </a:rPr>
                        <a:t>JUL</a:t>
                      </a:r>
                      <a:endParaRPr lang="es-CO" sz="1100" b="1" i="0" u="none" strike="noStrike" dirty="0">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41449</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64%</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68219</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45%</a:t>
                      </a:r>
                      <a:endParaRPr lang="es-CO" sz="1100" b="0" i="0" u="none" strike="noStrike">
                        <a:solidFill>
                          <a:srgbClr val="FF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19%</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extLst>
                  <a:ext uri="{0D108BD9-81ED-4DB2-BD59-A6C34878D82A}">
                    <a16:rowId xmlns:a16="http://schemas.microsoft.com/office/drawing/2014/main" val="137582552"/>
                  </a:ext>
                </a:extLst>
              </a:tr>
              <a:tr h="190500">
                <a:tc>
                  <a:txBody>
                    <a:bodyPr/>
                    <a:lstStyle/>
                    <a:p>
                      <a:pPr algn="ctr" fontAlgn="b">
                        <a:buNone/>
                      </a:pPr>
                      <a:r>
                        <a:rPr lang="es-CO" sz="1100" b="1" u="none" strike="noStrike" dirty="0">
                          <a:effectLst/>
                        </a:rPr>
                        <a:t>AGO</a:t>
                      </a:r>
                      <a:endParaRPr lang="es-CO" sz="1100" b="1" i="0" u="none" strike="noStrike" dirty="0">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45314</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77%</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l" fontAlgn="b">
                        <a:buNone/>
                      </a:pP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extLst>
                  <a:ext uri="{0D108BD9-81ED-4DB2-BD59-A6C34878D82A}">
                    <a16:rowId xmlns:a16="http://schemas.microsoft.com/office/drawing/2014/main" val="3590989725"/>
                  </a:ext>
                </a:extLst>
              </a:tr>
              <a:tr h="190500">
                <a:tc>
                  <a:txBody>
                    <a:bodyPr/>
                    <a:lstStyle/>
                    <a:p>
                      <a:pPr algn="ctr" fontAlgn="b">
                        <a:buNone/>
                      </a:pPr>
                      <a:r>
                        <a:rPr lang="es-CO" sz="1100" b="1" u="none" strike="noStrike" dirty="0">
                          <a:effectLst/>
                        </a:rPr>
                        <a:t>SEP</a:t>
                      </a:r>
                      <a:endParaRPr lang="es-CO" sz="1100" b="1" i="0" u="none" strike="noStrike" dirty="0">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45314</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90%</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l" fontAlgn="b">
                        <a:buNone/>
                      </a:pP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extLst>
                  <a:ext uri="{0D108BD9-81ED-4DB2-BD59-A6C34878D82A}">
                    <a16:rowId xmlns:a16="http://schemas.microsoft.com/office/drawing/2014/main" val="262834863"/>
                  </a:ext>
                </a:extLst>
              </a:tr>
              <a:tr h="190500">
                <a:tc>
                  <a:txBody>
                    <a:bodyPr/>
                    <a:lstStyle/>
                    <a:p>
                      <a:pPr algn="ctr" fontAlgn="b">
                        <a:buNone/>
                      </a:pPr>
                      <a:r>
                        <a:rPr lang="es-CO" sz="1100" b="1" u="none" strike="noStrike" dirty="0">
                          <a:effectLst/>
                        </a:rPr>
                        <a:t>OCT</a:t>
                      </a:r>
                      <a:endParaRPr lang="es-CO" sz="1100" b="1" i="0" u="none" strike="noStrike" dirty="0">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22657</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97%</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l" fontAlgn="b">
                        <a:buNone/>
                      </a:pP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extLst>
                  <a:ext uri="{0D108BD9-81ED-4DB2-BD59-A6C34878D82A}">
                    <a16:rowId xmlns:a16="http://schemas.microsoft.com/office/drawing/2014/main" val="371907917"/>
                  </a:ext>
                </a:extLst>
              </a:tr>
              <a:tr h="190500">
                <a:tc>
                  <a:txBody>
                    <a:bodyPr/>
                    <a:lstStyle/>
                    <a:p>
                      <a:pPr algn="ctr" fontAlgn="b">
                        <a:buNone/>
                      </a:pPr>
                      <a:r>
                        <a:rPr lang="es-CO" sz="1100" b="1" u="none" strike="noStrike" dirty="0">
                          <a:effectLst/>
                        </a:rPr>
                        <a:t>NOV</a:t>
                      </a:r>
                      <a:endParaRPr lang="es-CO" sz="1100" b="1" i="0" u="none" strike="noStrike" dirty="0">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9062</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99%</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ctr" fontAlgn="b">
                        <a:buNone/>
                      </a:pPr>
                      <a:r>
                        <a:rPr lang="es-CO" sz="1100" u="none" strike="noStrike">
                          <a:effectLst/>
                        </a:rPr>
                        <a:t>-</a:t>
                      </a: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tc>
                  <a:txBody>
                    <a:bodyPr/>
                    <a:lstStyle/>
                    <a:p>
                      <a:pPr algn="l" fontAlgn="b">
                        <a:buNone/>
                      </a:pPr>
                      <a:endParaRPr lang="es-CO" sz="1100" b="0" i="0" u="none" strike="noStrike">
                        <a:solidFill>
                          <a:srgbClr val="000000"/>
                        </a:solidFill>
                        <a:effectLst/>
                        <a:latin typeface="Aptos Narrow" panose="020B0004020202020204" pitchFamily="34" charset="0"/>
                      </a:endParaRPr>
                    </a:p>
                  </a:txBody>
                  <a:tcPr marL="9525" marR="9525" marT="9525" marB="0" anchor="b">
                    <a:solidFill>
                      <a:schemeClr val="bg1"/>
                    </a:solidFill>
                  </a:tcPr>
                </a:tc>
                <a:extLst>
                  <a:ext uri="{0D108BD9-81ED-4DB2-BD59-A6C34878D82A}">
                    <a16:rowId xmlns:a16="http://schemas.microsoft.com/office/drawing/2014/main" val="3066337413"/>
                  </a:ext>
                </a:extLst>
              </a:tr>
              <a:tr h="190500">
                <a:tc>
                  <a:txBody>
                    <a:bodyPr/>
                    <a:lstStyle/>
                    <a:p>
                      <a:pPr algn="ctr" fontAlgn="b">
                        <a:buNone/>
                      </a:pPr>
                      <a:r>
                        <a:rPr lang="es-CO" sz="1100" b="1" u="none" strike="noStrike" dirty="0">
                          <a:effectLst/>
                        </a:rPr>
                        <a:t>DIC</a:t>
                      </a:r>
                      <a:endParaRPr lang="es-CO" sz="1100" b="1" i="0" u="none" strike="noStrike" dirty="0">
                        <a:solidFill>
                          <a:srgbClr val="000000"/>
                        </a:solidFill>
                        <a:effectLst/>
                        <a:latin typeface="Aptos Narrow" panose="020B0004020202020204" pitchFamily="34" charset="0"/>
                      </a:endParaRPr>
                    </a:p>
                  </a:txBody>
                  <a:tcPr marL="9525" marR="9525" marT="9525" marB="0" anchor="b">
                    <a:lnB w="12700" cap="flat" cmpd="sng" algn="ctr">
                      <a:solidFill>
                        <a:schemeClr val="tx1"/>
                      </a:solidFill>
                      <a:prstDash val="solid"/>
                      <a:round/>
                      <a:headEnd type="none" w="med" len="med"/>
                      <a:tailEnd type="none" w="med" len="med"/>
                    </a:lnB>
                    <a:solidFill>
                      <a:schemeClr val="bg1"/>
                    </a:solidFill>
                  </a:tcPr>
                </a:tc>
                <a:tc>
                  <a:txBody>
                    <a:bodyPr/>
                    <a:lstStyle/>
                    <a:p>
                      <a:pPr algn="ctr" fontAlgn="b">
                        <a:buNone/>
                      </a:pPr>
                      <a:r>
                        <a:rPr lang="es-CO" sz="1100" u="none" strike="noStrike" dirty="0">
                          <a:effectLst/>
                        </a:rPr>
                        <a:t>3000</a:t>
                      </a:r>
                      <a:endParaRPr lang="es-CO" sz="1100" b="0" i="0" u="none" strike="noStrike" dirty="0">
                        <a:solidFill>
                          <a:srgbClr val="000000"/>
                        </a:solidFill>
                        <a:effectLst/>
                        <a:latin typeface="Aptos Narrow" panose="020B0004020202020204" pitchFamily="34" charset="0"/>
                      </a:endParaRPr>
                    </a:p>
                  </a:txBody>
                  <a:tcPr marL="9525" marR="9525" marT="9525" marB="0" anchor="b">
                    <a:lnB w="12700" cap="flat" cmpd="sng" algn="ctr">
                      <a:solidFill>
                        <a:schemeClr val="tx1"/>
                      </a:solidFill>
                      <a:prstDash val="solid"/>
                      <a:round/>
                      <a:headEnd type="none" w="med" len="med"/>
                      <a:tailEnd type="none" w="med" len="med"/>
                    </a:lnB>
                    <a:solidFill>
                      <a:schemeClr val="bg1"/>
                    </a:solidFill>
                  </a:tcPr>
                </a:tc>
                <a:tc>
                  <a:txBody>
                    <a:bodyPr/>
                    <a:lstStyle/>
                    <a:p>
                      <a:pPr algn="ctr" fontAlgn="b">
                        <a:buNone/>
                      </a:pPr>
                      <a:r>
                        <a:rPr lang="es-CO" sz="1100" u="none" strike="noStrike" dirty="0">
                          <a:effectLst/>
                        </a:rPr>
                        <a:t>100%</a:t>
                      </a:r>
                      <a:endParaRPr lang="es-CO" sz="1100" b="0" i="0" u="none" strike="noStrike" dirty="0">
                        <a:solidFill>
                          <a:srgbClr val="000000"/>
                        </a:solidFill>
                        <a:effectLst/>
                        <a:latin typeface="Aptos Narrow" panose="020B0004020202020204" pitchFamily="34" charset="0"/>
                      </a:endParaRPr>
                    </a:p>
                  </a:txBody>
                  <a:tcPr marL="9525" marR="9525" marT="9525" marB="0" anchor="b">
                    <a:lnB w="12700" cap="flat" cmpd="sng" algn="ctr">
                      <a:solidFill>
                        <a:schemeClr val="tx1"/>
                      </a:solidFill>
                      <a:prstDash val="solid"/>
                      <a:round/>
                      <a:headEnd type="none" w="med" len="med"/>
                      <a:tailEnd type="none" w="med" len="med"/>
                    </a:lnB>
                    <a:solidFill>
                      <a:schemeClr val="bg1"/>
                    </a:solidFill>
                  </a:tcPr>
                </a:tc>
                <a:tc>
                  <a:txBody>
                    <a:bodyPr/>
                    <a:lstStyle/>
                    <a:p>
                      <a:pPr algn="ctr" fontAlgn="b">
                        <a:buNone/>
                      </a:pPr>
                      <a:r>
                        <a:rPr lang="es-CO" sz="1100" u="none" strike="noStrike" dirty="0">
                          <a:effectLst/>
                        </a:rPr>
                        <a:t> </a:t>
                      </a:r>
                      <a:endParaRPr lang="es-CO" sz="1100" b="0" i="0" u="none" strike="noStrike" dirty="0">
                        <a:solidFill>
                          <a:srgbClr val="000000"/>
                        </a:solidFill>
                        <a:effectLst/>
                        <a:latin typeface="Aptos Narrow" panose="020B0004020202020204" pitchFamily="34" charset="0"/>
                      </a:endParaRPr>
                    </a:p>
                  </a:txBody>
                  <a:tcPr marL="9525" marR="9525" marT="9525" marB="0" anchor="b">
                    <a:lnB w="12700" cap="flat" cmpd="sng" algn="ctr">
                      <a:solidFill>
                        <a:schemeClr val="tx1"/>
                      </a:solidFill>
                      <a:prstDash val="solid"/>
                      <a:round/>
                      <a:headEnd type="none" w="med" len="med"/>
                      <a:tailEnd type="none" w="med" len="med"/>
                    </a:lnB>
                    <a:solidFill>
                      <a:schemeClr val="bg1"/>
                    </a:solidFill>
                  </a:tcPr>
                </a:tc>
                <a:tc>
                  <a:txBody>
                    <a:bodyPr/>
                    <a:lstStyle/>
                    <a:p>
                      <a:pPr algn="ctr" fontAlgn="b">
                        <a:buNone/>
                      </a:pPr>
                      <a:r>
                        <a:rPr lang="es-CO" sz="1100" u="none" strike="noStrike" dirty="0">
                          <a:effectLst/>
                        </a:rPr>
                        <a:t>-</a:t>
                      </a:r>
                      <a:endParaRPr lang="es-CO" sz="1100" b="0" i="0" u="none" strike="noStrike" dirty="0">
                        <a:solidFill>
                          <a:srgbClr val="000000"/>
                        </a:solidFill>
                        <a:effectLst/>
                        <a:latin typeface="Aptos Narrow" panose="020B0004020202020204" pitchFamily="34" charset="0"/>
                      </a:endParaRPr>
                    </a:p>
                  </a:txBody>
                  <a:tcPr marL="9525" marR="9525" marT="9525" marB="0" anchor="b">
                    <a:lnB w="12700" cap="flat" cmpd="sng" algn="ctr">
                      <a:solidFill>
                        <a:schemeClr val="tx1"/>
                      </a:solidFill>
                      <a:prstDash val="solid"/>
                      <a:round/>
                      <a:headEnd type="none" w="med" len="med"/>
                      <a:tailEnd type="none" w="med" len="med"/>
                    </a:lnB>
                    <a:solidFill>
                      <a:schemeClr val="bg1"/>
                    </a:solidFill>
                  </a:tcPr>
                </a:tc>
                <a:tc>
                  <a:txBody>
                    <a:bodyPr/>
                    <a:lstStyle/>
                    <a:p>
                      <a:pPr algn="l" fontAlgn="b">
                        <a:buNone/>
                      </a:pPr>
                      <a:r>
                        <a:rPr lang="es-CO" sz="1100" u="none" strike="noStrike" dirty="0">
                          <a:effectLst/>
                        </a:rPr>
                        <a:t> </a:t>
                      </a:r>
                      <a:endParaRPr lang="es-CO" sz="1100" b="0" i="0" u="none" strike="noStrike" dirty="0">
                        <a:solidFill>
                          <a:srgbClr val="000000"/>
                        </a:solidFill>
                        <a:effectLst/>
                        <a:latin typeface="Aptos Narrow" panose="020B0004020202020204" pitchFamily="34" charset="0"/>
                      </a:endParaRPr>
                    </a:p>
                  </a:txBody>
                  <a:tcPr marL="9525" marR="9525" marT="9525" marB="0" anchor="b">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5094391"/>
                  </a:ext>
                </a:extLst>
              </a:tr>
              <a:tr h="190500">
                <a:tc>
                  <a:txBody>
                    <a:bodyPr/>
                    <a:lstStyle/>
                    <a:p>
                      <a:pPr algn="l" fontAlgn="b">
                        <a:buNone/>
                      </a:pPr>
                      <a:endParaRPr lang="es-CO" sz="1100" b="0" i="0" u="none" strike="noStrike" dirty="0">
                        <a:solidFill>
                          <a:srgbClr val="000000"/>
                        </a:solidFill>
                        <a:effectLst/>
                        <a:latin typeface="Aptos Narrow" panose="020B0004020202020204" pitchFamily="34" charset="0"/>
                      </a:endParaRPr>
                    </a:p>
                  </a:txBody>
                  <a:tcPr marL="9525" marR="9525" marT="9525" marB="0" anchor="b">
                    <a:lnT w="12700" cap="flat" cmpd="sng" algn="ctr">
                      <a:solidFill>
                        <a:schemeClr val="tx1"/>
                      </a:solidFill>
                      <a:prstDash val="solid"/>
                      <a:round/>
                      <a:headEnd type="none" w="med" len="med"/>
                      <a:tailEnd type="none" w="med" len="med"/>
                    </a:lnT>
                    <a:solidFill>
                      <a:schemeClr val="bg1"/>
                    </a:solidFill>
                  </a:tcPr>
                </a:tc>
                <a:tc>
                  <a:txBody>
                    <a:bodyPr/>
                    <a:lstStyle/>
                    <a:p>
                      <a:pPr algn="l" fontAlgn="b">
                        <a:buNone/>
                      </a:pPr>
                      <a:endParaRPr lang="es-CO" sz="1100" b="0" i="0" u="none" strike="noStrike">
                        <a:solidFill>
                          <a:srgbClr val="000000"/>
                        </a:solidFill>
                        <a:effectLst/>
                        <a:latin typeface="Aptos Narrow" panose="020B0004020202020204" pitchFamily="34" charset="0"/>
                      </a:endParaRPr>
                    </a:p>
                  </a:txBody>
                  <a:tcPr marL="9525" marR="9525" marT="9525" marB="0" anchor="b">
                    <a:lnT w="12700" cap="flat" cmpd="sng" algn="ctr">
                      <a:solidFill>
                        <a:schemeClr val="tx1"/>
                      </a:solidFill>
                      <a:prstDash val="solid"/>
                      <a:round/>
                      <a:headEnd type="none" w="med" len="med"/>
                      <a:tailEnd type="none" w="med" len="med"/>
                    </a:lnT>
                    <a:solidFill>
                      <a:schemeClr val="bg1"/>
                    </a:solidFill>
                  </a:tcPr>
                </a:tc>
                <a:tc>
                  <a:txBody>
                    <a:bodyPr/>
                    <a:lstStyle/>
                    <a:p>
                      <a:pPr algn="l" fontAlgn="b">
                        <a:buNone/>
                      </a:pPr>
                      <a:endParaRPr lang="es-CO" sz="1100" b="0" i="0" u="none" strike="noStrike">
                        <a:solidFill>
                          <a:srgbClr val="000000"/>
                        </a:solidFill>
                        <a:effectLst/>
                        <a:latin typeface="Aptos Narrow" panose="020B0004020202020204" pitchFamily="34" charset="0"/>
                      </a:endParaRPr>
                    </a:p>
                  </a:txBody>
                  <a:tcPr marL="9525" marR="9525" marT="9525" marB="0" anchor="b">
                    <a:lnT w="12700" cap="flat" cmpd="sng" algn="ctr">
                      <a:solidFill>
                        <a:schemeClr val="tx1"/>
                      </a:solidFill>
                      <a:prstDash val="solid"/>
                      <a:round/>
                      <a:headEnd type="none" w="med" len="med"/>
                      <a:tailEnd type="none" w="med" len="med"/>
                    </a:lnT>
                    <a:solidFill>
                      <a:schemeClr val="bg1"/>
                    </a:solidFill>
                  </a:tcPr>
                </a:tc>
                <a:tc>
                  <a:txBody>
                    <a:bodyPr/>
                    <a:lstStyle/>
                    <a:p>
                      <a:pPr algn="ctr" fontAlgn="ctr">
                        <a:buNone/>
                      </a:pPr>
                      <a:r>
                        <a:rPr lang="es-CO" sz="1100" u="none" strike="noStrike">
                          <a:effectLst/>
                        </a:rPr>
                        <a:t>157991</a:t>
                      </a:r>
                      <a:endParaRPr lang="es-CO" sz="1100" b="0" i="0" u="none" strike="noStrike">
                        <a:solidFill>
                          <a:srgbClr val="000000"/>
                        </a:solidFill>
                        <a:effectLst/>
                        <a:latin typeface="Aptos Narrow" panose="020B0004020202020204" pitchFamily="34" charset="0"/>
                      </a:endParaRPr>
                    </a:p>
                  </a:txBody>
                  <a:tcPr marL="9525" marR="9525" marT="9525" marB="0" anchor="ctr">
                    <a:lnT w="12700" cap="flat" cmpd="sng" algn="ctr">
                      <a:solidFill>
                        <a:schemeClr val="tx1"/>
                      </a:solidFill>
                      <a:prstDash val="solid"/>
                      <a:round/>
                      <a:headEnd type="none" w="med" len="med"/>
                      <a:tailEnd type="none" w="med" len="med"/>
                    </a:lnT>
                    <a:solidFill>
                      <a:schemeClr val="bg1"/>
                    </a:solidFill>
                  </a:tcPr>
                </a:tc>
                <a:tc>
                  <a:txBody>
                    <a:bodyPr/>
                    <a:lstStyle/>
                    <a:p>
                      <a:pPr algn="l" fontAlgn="b">
                        <a:buNone/>
                      </a:pPr>
                      <a:endParaRPr lang="es-CO" sz="1100" b="0" i="0" u="none" strike="noStrike">
                        <a:solidFill>
                          <a:srgbClr val="000000"/>
                        </a:solidFill>
                        <a:effectLst/>
                        <a:latin typeface="Aptos Narrow" panose="020B0004020202020204" pitchFamily="34" charset="0"/>
                      </a:endParaRPr>
                    </a:p>
                  </a:txBody>
                  <a:tcPr marL="9525" marR="9525" marT="9525" marB="0" anchor="b">
                    <a:lnT w="12700" cap="flat" cmpd="sng" algn="ctr">
                      <a:solidFill>
                        <a:schemeClr val="tx1"/>
                      </a:solidFill>
                      <a:prstDash val="solid"/>
                      <a:round/>
                      <a:headEnd type="none" w="med" len="med"/>
                      <a:tailEnd type="none" w="med" len="med"/>
                    </a:lnT>
                    <a:solidFill>
                      <a:schemeClr val="bg1"/>
                    </a:solidFill>
                  </a:tcPr>
                </a:tc>
                <a:tc>
                  <a:txBody>
                    <a:bodyPr/>
                    <a:lstStyle/>
                    <a:p>
                      <a:pPr algn="l" fontAlgn="b">
                        <a:buNone/>
                      </a:pPr>
                      <a:endParaRPr lang="es-CO" sz="1100" b="0" i="0" u="none" strike="noStrike" dirty="0">
                        <a:solidFill>
                          <a:srgbClr val="000000"/>
                        </a:solidFill>
                        <a:effectLst/>
                        <a:latin typeface="Aptos Narrow" panose="020B0004020202020204" pitchFamily="34" charset="0"/>
                      </a:endParaRPr>
                    </a:p>
                  </a:txBody>
                  <a:tcPr marL="9525" marR="9525" marT="9525" marB="0" anchor="b">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330425646"/>
                  </a:ext>
                </a:extLst>
              </a:tr>
            </a:tbl>
          </a:graphicData>
        </a:graphic>
      </p:graphicFrame>
      <p:graphicFrame>
        <p:nvGraphicFramePr>
          <p:cNvPr id="5" name="Tabla 4">
            <a:extLst>
              <a:ext uri="{FF2B5EF4-FFF2-40B4-BE49-F238E27FC236}">
                <a16:creationId xmlns:a16="http://schemas.microsoft.com/office/drawing/2014/main" id="{147DF6F3-023E-C82F-19D0-A81D1C430C37}"/>
              </a:ext>
            </a:extLst>
          </p:cNvPr>
          <p:cNvGraphicFramePr>
            <a:graphicFrameLocks noGrp="1"/>
          </p:cNvGraphicFramePr>
          <p:nvPr/>
        </p:nvGraphicFramePr>
        <p:xfrm>
          <a:off x="713105" y="5348468"/>
          <a:ext cx="10589895" cy="1280160"/>
        </p:xfrm>
        <a:graphic>
          <a:graphicData uri="http://schemas.openxmlformats.org/drawingml/2006/table">
            <a:tbl>
              <a:tblPr firstRow="1" firstCol="1" bandRow="1">
                <a:tableStyleId>{5C22544A-7EE6-4342-B048-85BDC9FD1C3A}</a:tableStyleId>
              </a:tblPr>
              <a:tblGrid>
                <a:gridCol w="1936804">
                  <a:extLst>
                    <a:ext uri="{9D8B030D-6E8A-4147-A177-3AD203B41FA5}">
                      <a16:colId xmlns:a16="http://schemas.microsoft.com/office/drawing/2014/main" val="3265743512"/>
                    </a:ext>
                  </a:extLst>
                </a:gridCol>
                <a:gridCol w="3873609">
                  <a:extLst>
                    <a:ext uri="{9D8B030D-6E8A-4147-A177-3AD203B41FA5}">
                      <a16:colId xmlns:a16="http://schemas.microsoft.com/office/drawing/2014/main" val="1214632636"/>
                    </a:ext>
                  </a:extLst>
                </a:gridCol>
                <a:gridCol w="2380283">
                  <a:extLst>
                    <a:ext uri="{9D8B030D-6E8A-4147-A177-3AD203B41FA5}">
                      <a16:colId xmlns:a16="http://schemas.microsoft.com/office/drawing/2014/main" val="1706090405"/>
                    </a:ext>
                  </a:extLst>
                </a:gridCol>
                <a:gridCol w="2399199">
                  <a:extLst>
                    <a:ext uri="{9D8B030D-6E8A-4147-A177-3AD203B41FA5}">
                      <a16:colId xmlns:a16="http://schemas.microsoft.com/office/drawing/2014/main" val="2739078681"/>
                    </a:ext>
                  </a:extLst>
                </a:gridCol>
              </a:tblGrid>
              <a:tr h="1234642">
                <a:tc>
                  <a:txBody>
                    <a:bodyPr/>
                    <a:lstStyle/>
                    <a:p>
                      <a:pPr algn="l">
                        <a:buNone/>
                      </a:pPr>
                      <a:r>
                        <a:rPr lang="es-CO" sz="1200" b="0">
                          <a:effectLst/>
                        </a:rPr>
                        <a:t>Número de Víctimas documentadas para avanzar en el acceso a la medida de indemnización administrativa (R0078). </a:t>
                      </a:r>
                    </a:p>
                    <a:p>
                      <a:pPr algn="l">
                        <a:buNone/>
                      </a:pPr>
                      <a:r>
                        <a:rPr lang="es-CO" sz="1200" b="0">
                          <a:effectLst/>
                        </a:rPr>
                        <a:t> </a:t>
                      </a:r>
                      <a:endParaRPr lang="es-CO" sz="1200" b="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l">
                        <a:buNone/>
                      </a:pPr>
                      <a:r>
                        <a:rPr lang="es-CO" sz="1200" b="0">
                          <a:effectLst/>
                        </a:rPr>
                        <a:t>Durante el transcurso de 2025, con corte a julio, la SRI documentó 157,991 víctimas. De ese total, el 43.18% (68,219 personas) se documentaron en julio.</a:t>
                      </a:r>
                    </a:p>
                    <a:p>
                      <a:pPr algn="l">
                        <a:buNone/>
                      </a:pPr>
                      <a:r>
                        <a:rPr lang="es-CO" sz="1200" b="0">
                          <a:effectLst/>
                        </a:rPr>
                        <a:t> </a:t>
                      </a:r>
                    </a:p>
                    <a:p>
                      <a:pPr algn="l">
                        <a:buNone/>
                      </a:pPr>
                      <a:r>
                        <a:rPr lang="es-CO" sz="1200" b="0">
                          <a:effectLst/>
                        </a:rPr>
                        <a:t>Este resultado representa un 45% de la meta 2025, reflejando un retraso del 19.05%. (una reducción de 8 puntos porcentuales frente a junio)</a:t>
                      </a:r>
                      <a:endParaRPr lang="es-CO" sz="1200" b="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l">
                        <a:buNone/>
                      </a:pPr>
                      <a:r>
                        <a:rPr lang="es-CO" sz="1200" b="0" dirty="0">
                          <a:effectLst/>
                        </a:rPr>
                        <a:t>El inicio tardío del contrato del apoyo operativo externo implica un retraso sustancial en el proceso de documentación para el avance en la medida de indemnización de las víctimas. </a:t>
                      </a:r>
                      <a:endParaRPr lang="es-CO" sz="1200" b="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l">
                        <a:buNone/>
                      </a:pPr>
                      <a:r>
                        <a:rPr lang="es-CO" sz="1200" b="0" dirty="0">
                          <a:effectLst/>
                        </a:rPr>
                        <a:t>Plantear al operador la elaboración de un plan de acción que asuma atender a 192009 víctimas únicas en procesos de documentación entre agosto y diciembre de 2025 (mínimo 38,402 personas documentadas por mes)</a:t>
                      </a:r>
                      <a:endParaRPr lang="es-CO" sz="1200" b="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634933264"/>
                  </a:ext>
                </a:extLst>
              </a:tr>
            </a:tbl>
          </a:graphicData>
        </a:graphic>
      </p:graphicFrame>
    </p:spTree>
    <p:extLst>
      <p:ext uri="{BB962C8B-B14F-4D97-AF65-F5344CB8AC3E}">
        <p14:creationId xmlns:p14="http://schemas.microsoft.com/office/powerpoint/2010/main" val="3951961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8AEF91-31E2-8EE6-7618-2F7769CA4BD2}"/>
            </a:ext>
          </a:extLst>
        </p:cNvPr>
        <p:cNvGrpSpPr/>
        <p:nvPr/>
      </p:nvGrpSpPr>
      <p:grpSpPr>
        <a:xfrm>
          <a:off x="0" y="0"/>
          <a:ext cx="0" cy="0"/>
          <a:chOff x="0" y="0"/>
          <a:chExt cx="0" cy="0"/>
        </a:xfrm>
      </p:grpSpPr>
      <p:pic>
        <p:nvPicPr>
          <p:cNvPr id="2" name="Imagen 1" descr="Logotipo, nombre de la empresa&#10;&#10;Descripción generada automáticamente">
            <a:extLst>
              <a:ext uri="{FF2B5EF4-FFF2-40B4-BE49-F238E27FC236}">
                <a16:creationId xmlns:a16="http://schemas.microsoft.com/office/drawing/2014/main" id="{606D64C4-CDC9-0F1F-6232-8F743F2AC1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9879" y="112644"/>
            <a:ext cx="692241" cy="655706"/>
          </a:xfrm>
          <a:prstGeom prst="rect">
            <a:avLst/>
          </a:prstGeom>
        </p:spPr>
      </p:pic>
      <p:sp>
        <p:nvSpPr>
          <p:cNvPr id="9" name="CuadroTexto 8">
            <a:extLst>
              <a:ext uri="{FF2B5EF4-FFF2-40B4-BE49-F238E27FC236}">
                <a16:creationId xmlns:a16="http://schemas.microsoft.com/office/drawing/2014/main" id="{95CCA6C6-BDD8-A835-9B8C-4CF96EC9F314}"/>
              </a:ext>
            </a:extLst>
          </p:cNvPr>
          <p:cNvSpPr txBox="1"/>
          <p:nvPr/>
        </p:nvSpPr>
        <p:spPr>
          <a:xfrm>
            <a:off x="1638299" y="867834"/>
            <a:ext cx="8915400" cy="369332"/>
          </a:xfrm>
          <a:prstGeom prst="rect">
            <a:avLst/>
          </a:prstGeom>
          <a:noFill/>
        </p:spPr>
        <p:txBody>
          <a:bodyPr wrap="square" rtlCol="0">
            <a:spAutoFit/>
          </a:bodyPr>
          <a:lstStyle/>
          <a:p>
            <a:pPr algn="ctr"/>
            <a:r>
              <a:rPr lang="es-419" b="1" dirty="0"/>
              <a:t>Resultados de gestión en nivel territorial asociados con la Indemnización Administrativa</a:t>
            </a:r>
            <a:endParaRPr lang="es-CO" b="1" dirty="0"/>
          </a:p>
        </p:txBody>
      </p:sp>
      <p:sp>
        <p:nvSpPr>
          <p:cNvPr id="11" name="CuadroTexto 10">
            <a:extLst>
              <a:ext uri="{FF2B5EF4-FFF2-40B4-BE49-F238E27FC236}">
                <a16:creationId xmlns:a16="http://schemas.microsoft.com/office/drawing/2014/main" id="{98EABD02-C0FA-EF09-EB9E-316DEB0FE340}"/>
              </a:ext>
            </a:extLst>
          </p:cNvPr>
          <p:cNvSpPr txBox="1"/>
          <p:nvPr/>
        </p:nvSpPr>
        <p:spPr>
          <a:xfrm>
            <a:off x="977899" y="1748134"/>
            <a:ext cx="9931400" cy="954107"/>
          </a:xfrm>
          <a:prstGeom prst="rect">
            <a:avLst/>
          </a:prstGeom>
          <a:noFill/>
        </p:spPr>
        <p:txBody>
          <a:bodyPr wrap="square">
            <a:spAutoFit/>
          </a:bodyPr>
          <a:lstStyle/>
          <a:p>
            <a:pPr algn="just">
              <a:buNone/>
            </a:pPr>
            <a:r>
              <a:rPr lang="es-CO" sz="1400" dirty="0">
                <a:effectLst/>
                <a:ea typeface="Aptos" panose="020B0004020202020204" pitchFamily="34" charset="0"/>
                <a:cs typeface="Times New Roman" panose="02020603050405020304" pitchFamily="18" charset="0"/>
              </a:rPr>
              <a:t>La SRI y las Direcciones Territoriales monitorean bimestralmente la notificación de cartas de indemnización (00043), midiendo la proporción de cartas aptas entregadas vs. total de cartas aptas generadas en procesos finalizados.</a:t>
            </a:r>
          </a:p>
          <a:p>
            <a:pPr algn="just">
              <a:buNone/>
            </a:pPr>
            <a:r>
              <a:rPr lang="es-CO" sz="1400" dirty="0">
                <a:effectLst/>
                <a:ea typeface="Aptos" panose="020B0004020202020204" pitchFamily="34" charset="0"/>
                <a:cs typeface="Times New Roman" panose="02020603050405020304" pitchFamily="18" charset="0"/>
              </a:rPr>
              <a:t> </a:t>
            </a:r>
          </a:p>
          <a:p>
            <a:pPr>
              <a:buNone/>
            </a:pPr>
            <a:r>
              <a:rPr lang="es-419" sz="1400" kern="0" dirty="0">
                <a:effectLst/>
                <a:ea typeface="Aptos" panose="020B0004020202020204" pitchFamily="34" charset="0"/>
              </a:rPr>
              <a:t>Durante la vigencia 2025, este indicador se reportó en tres oportunidades reflejando los resultados mostrados en la tabla 2</a:t>
            </a:r>
            <a:endParaRPr lang="es-CO" sz="1400" dirty="0"/>
          </a:p>
        </p:txBody>
      </p:sp>
      <p:sp>
        <p:nvSpPr>
          <p:cNvPr id="13" name="CuadroTexto 12">
            <a:extLst>
              <a:ext uri="{FF2B5EF4-FFF2-40B4-BE49-F238E27FC236}">
                <a16:creationId xmlns:a16="http://schemas.microsoft.com/office/drawing/2014/main" id="{98EABD02-C0FA-EF09-EB9E-316DEB0FE340}"/>
              </a:ext>
            </a:extLst>
          </p:cNvPr>
          <p:cNvSpPr txBox="1"/>
          <p:nvPr/>
        </p:nvSpPr>
        <p:spPr>
          <a:xfrm>
            <a:off x="977899" y="3185693"/>
            <a:ext cx="9931400" cy="307777"/>
          </a:xfrm>
          <a:prstGeom prst="rect">
            <a:avLst/>
          </a:prstGeom>
          <a:noFill/>
        </p:spPr>
        <p:txBody>
          <a:bodyPr wrap="square">
            <a:spAutoFit/>
          </a:bodyPr>
          <a:lstStyle/>
          <a:p>
            <a:r>
              <a:rPr lang="es-419" sz="1400" b="1" dirty="0"/>
              <a:t>Tabla 2.</a:t>
            </a:r>
            <a:r>
              <a:rPr lang="es-419" sz="1400" dirty="0"/>
              <a:t> Resultados de la entrega de cartas de indemnización administrativa entregadas aptas</a:t>
            </a:r>
            <a:endParaRPr lang="es-CO" sz="1400" dirty="0"/>
          </a:p>
        </p:txBody>
      </p:sp>
      <p:graphicFrame>
        <p:nvGraphicFramePr>
          <p:cNvPr id="15" name="Tabla 14">
            <a:extLst>
              <a:ext uri="{FF2B5EF4-FFF2-40B4-BE49-F238E27FC236}">
                <a16:creationId xmlns:a16="http://schemas.microsoft.com/office/drawing/2014/main" id="{398463B8-D7B7-1C52-5BDA-A68B6041B8D4}"/>
              </a:ext>
            </a:extLst>
          </p:cNvPr>
          <p:cNvGraphicFramePr>
            <a:graphicFrameLocks noGrp="1"/>
          </p:cNvGraphicFramePr>
          <p:nvPr/>
        </p:nvGraphicFramePr>
        <p:xfrm>
          <a:off x="1084263" y="3687110"/>
          <a:ext cx="9825037" cy="1503656"/>
        </p:xfrm>
        <a:graphic>
          <a:graphicData uri="http://schemas.openxmlformats.org/drawingml/2006/table">
            <a:tbl>
              <a:tblPr firstRow="1" firstCol="1" bandRow="1">
                <a:tableStyleId>{5C22544A-7EE6-4342-B048-85BDC9FD1C3A}</a:tableStyleId>
              </a:tblPr>
              <a:tblGrid>
                <a:gridCol w="1797453">
                  <a:extLst>
                    <a:ext uri="{9D8B030D-6E8A-4147-A177-3AD203B41FA5}">
                      <a16:colId xmlns:a16="http://schemas.microsoft.com/office/drawing/2014/main" val="915842565"/>
                    </a:ext>
                  </a:extLst>
                </a:gridCol>
                <a:gridCol w="829969">
                  <a:extLst>
                    <a:ext uri="{9D8B030D-6E8A-4147-A177-3AD203B41FA5}">
                      <a16:colId xmlns:a16="http://schemas.microsoft.com/office/drawing/2014/main" val="2616939695"/>
                    </a:ext>
                  </a:extLst>
                </a:gridCol>
                <a:gridCol w="6085789">
                  <a:extLst>
                    <a:ext uri="{9D8B030D-6E8A-4147-A177-3AD203B41FA5}">
                      <a16:colId xmlns:a16="http://schemas.microsoft.com/office/drawing/2014/main" val="893785059"/>
                    </a:ext>
                  </a:extLst>
                </a:gridCol>
                <a:gridCol w="1111826">
                  <a:extLst>
                    <a:ext uri="{9D8B030D-6E8A-4147-A177-3AD203B41FA5}">
                      <a16:colId xmlns:a16="http://schemas.microsoft.com/office/drawing/2014/main" val="3741349236"/>
                    </a:ext>
                  </a:extLst>
                </a:gridCol>
              </a:tblGrid>
              <a:tr h="277621">
                <a:tc>
                  <a:txBody>
                    <a:bodyPr/>
                    <a:lstStyle/>
                    <a:p>
                      <a:pPr algn="ctr">
                        <a:buNone/>
                      </a:pPr>
                      <a:r>
                        <a:rPr lang="es-419" sz="1200">
                          <a:effectLst/>
                        </a:rPr>
                        <a:t>Bimestre</a:t>
                      </a:r>
                      <a:endParaRPr lang="es-CO" sz="12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ctr">
                        <a:buNone/>
                      </a:pPr>
                      <a:r>
                        <a:rPr lang="es-419" sz="1200">
                          <a:effectLst/>
                        </a:rPr>
                        <a:t>Meta</a:t>
                      </a:r>
                      <a:endParaRPr lang="es-CO" sz="12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ctr">
                        <a:buNone/>
                      </a:pPr>
                      <a:r>
                        <a:rPr lang="es-419" sz="1200">
                          <a:effectLst/>
                        </a:rPr>
                        <a:t>DT debajo de la meta</a:t>
                      </a:r>
                      <a:endParaRPr lang="es-CO" sz="12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ctr">
                        <a:buNone/>
                      </a:pPr>
                      <a:r>
                        <a:rPr lang="es-419" sz="1200">
                          <a:effectLst/>
                        </a:rPr>
                        <a:t>Cantidad</a:t>
                      </a:r>
                      <a:endParaRPr lang="es-CO" sz="12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814432624"/>
                  </a:ext>
                </a:extLst>
              </a:tr>
              <a:tr h="399774">
                <a:tc>
                  <a:txBody>
                    <a:bodyPr/>
                    <a:lstStyle/>
                    <a:p>
                      <a:pPr algn="ctr">
                        <a:buNone/>
                      </a:pPr>
                      <a:r>
                        <a:rPr lang="es-419" sz="1200">
                          <a:effectLst/>
                        </a:rPr>
                        <a:t>Enero-Febrero</a:t>
                      </a:r>
                      <a:endParaRPr lang="es-CO" sz="12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ctr">
                        <a:buNone/>
                      </a:pPr>
                      <a:r>
                        <a:rPr lang="es-419" sz="1200">
                          <a:effectLst/>
                        </a:rPr>
                        <a:t>90%</a:t>
                      </a:r>
                      <a:endParaRPr lang="es-CO" sz="12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just">
                        <a:buNone/>
                      </a:pPr>
                      <a:r>
                        <a:rPr lang="es-419" sz="1200">
                          <a:effectLst/>
                        </a:rPr>
                        <a:t>Urabá y Darién, Sucre, Norte de Santander y Arauca, Nariño, Córdoba, Chocó, Cesar y Guajira, Caquetá y Huila, </a:t>
                      </a:r>
                      <a:endParaRPr lang="es-CO" sz="1200">
                        <a:effectLst/>
                      </a:endParaRPr>
                    </a:p>
                    <a:p>
                      <a:pPr algn="just">
                        <a:buNone/>
                      </a:pPr>
                      <a:r>
                        <a:rPr lang="es-419" sz="1200">
                          <a:effectLst/>
                        </a:rPr>
                        <a:t>Bolívar - San Andrés, Antioquia</a:t>
                      </a:r>
                      <a:endParaRPr lang="es-CO" sz="12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ctr">
                        <a:buNone/>
                      </a:pPr>
                      <a:r>
                        <a:rPr lang="es-419" sz="1200">
                          <a:effectLst/>
                        </a:rPr>
                        <a:t>10</a:t>
                      </a:r>
                      <a:endParaRPr lang="es-CO" sz="12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338072457"/>
                  </a:ext>
                </a:extLst>
              </a:tr>
              <a:tr h="399774">
                <a:tc>
                  <a:txBody>
                    <a:bodyPr/>
                    <a:lstStyle/>
                    <a:p>
                      <a:pPr algn="ctr">
                        <a:buNone/>
                      </a:pPr>
                      <a:r>
                        <a:rPr lang="es-419" sz="1200">
                          <a:effectLst/>
                        </a:rPr>
                        <a:t>Marzo-Abril</a:t>
                      </a:r>
                      <a:endParaRPr lang="es-CO" sz="12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ctr">
                        <a:buNone/>
                      </a:pPr>
                      <a:r>
                        <a:rPr lang="es-419" sz="1200">
                          <a:effectLst/>
                        </a:rPr>
                        <a:t>100%</a:t>
                      </a:r>
                      <a:endParaRPr lang="es-CO" sz="12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just">
                        <a:buNone/>
                      </a:pPr>
                      <a:r>
                        <a:rPr lang="es-419" sz="1200">
                          <a:effectLst/>
                        </a:rPr>
                        <a:t>Nariño, Meta y Llanos Orientales, Chocó, Cauca, Cesar y Guajira, Norte de Santander y Arauca, Bolívar - San Andrés, Santander, Atlántico</a:t>
                      </a:r>
                      <a:endParaRPr lang="es-CO" sz="12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ctr">
                        <a:buNone/>
                      </a:pPr>
                      <a:r>
                        <a:rPr lang="es-419" sz="1200">
                          <a:effectLst/>
                        </a:rPr>
                        <a:t>9</a:t>
                      </a:r>
                      <a:endParaRPr lang="es-CO" sz="12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547681287"/>
                  </a:ext>
                </a:extLst>
              </a:tr>
              <a:tr h="277621">
                <a:tc>
                  <a:txBody>
                    <a:bodyPr/>
                    <a:lstStyle/>
                    <a:p>
                      <a:pPr algn="ctr">
                        <a:buNone/>
                      </a:pPr>
                      <a:r>
                        <a:rPr lang="es-419" sz="1200">
                          <a:effectLst/>
                        </a:rPr>
                        <a:t>Mayo-Junio</a:t>
                      </a:r>
                      <a:endParaRPr lang="es-CO" sz="12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ctr">
                        <a:buNone/>
                      </a:pPr>
                      <a:r>
                        <a:rPr lang="es-419" sz="1200">
                          <a:effectLst/>
                        </a:rPr>
                        <a:t>100%</a:t>
                      </a:r>
                      <a:endParaRPr lang="es-CO" sz="12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just">
                        <a:buNone/>
                      </a:pPr>
                      <a:r>
                        <a:rPr lang="es-419" sz="1200">
                          <a:effectLst/>
                        </a:rPr>
                        <a:t>Caquetá y Huila, Chocó, Atlántico, Córdoba, Meta y Llanos Orientales, Valle del Cauca, Nariño.</a:t>
                      </a:r>
                      <a:endParaRPr lang="es-CO" sz="12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tc>
                  <a:txBody>
                    <a:bodyPr/>
                    <a:lstStyle/>
                    <a:p>
                      <a:pPr algn="ctr">
                        <a:buNone/>
                      </a:pPr>
                      <a:r>
                        <a:rPr lang="es-419" sz="1200" dirty="0">
                          <a:effectLst/>
                        </a:rPr>
                        <a:t>6</a:t>
                      </a:r>
                      <a:endParaRPr lang="es-CO" sz="12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988554583"/>
                  </a:ext>
                </a:extLst>
              </a:tr>
            </a:tbl>
          </a:graphicData>
        </a:graphic>
      </p:graphicFrame>
    </p:spTree>
    <p:extLst>
      <p:ext uri="{BB962C8B-B14F-4D97-AF65-F5344CB8AC3E}">
        <p14:creationId xmlns:p14="http://schemas.microsoft.com/office/powerpoint/2010/main" val="14106904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994840-893D-6D85-958D-53BE44C9931C}"/>
            </a:ext>
          </a:extLst>
        </p:cNvPr>
        <p:cNvGrpSpPr/>
        <p:nvPr/>
      </p:nvGrpSpPr>
      <p:grpSpPr>
        <a:xfrm>
          <a:off x="0" y="0"/>
          <a:ext cx="0" cy="0"/>
          <a:chOff x="0" y="0"/>
          <a:chExt cx="0" cy="0"/>
        </a:xfrm>
      </p:grpSpPr>
      <p:sp>
        <p:nvSpPr>
          <p:cNvPr id="6" name="Rectángulo 5">
            <a:extLst>
              <a:ext uri="{FF2B5EF4-FFF2-40B4-BE49-F238E27FC236}">
                <a16:creationId xmlns:a16="http://schemas.microsoft.com/office/drawing/2014/main" id="{AF205904-F42E-2C96-D326-E9A8A1827FD2}"/>
              </a:ext>
            </a:extLst>
          </p:cNvPr>
          <p:cNvSpPr/>
          <p:nvPr/>
        </p:nvSpPr>
        <p:spPr>
          <a:xfrm>
            <a:off x="0" y="765313"/>
            <a:ext cx="12192000" cy="5327374"/>
          </a:xfrm>
          <a:prstGeom prst="rect">
            <a:avLst/>
          </a:prstGeom>
          <a:solidFill>
            <a:srgbClr val="FF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5" name="CuadroTexto 4">
            <a:extLst>
              <a:ext uri="{FF2B5EF4-FFF2-40B4-BE49-F238E27FC236}">
                <a16:creationId xmlns:a16="http://schemas.microsoft.com/office/drawing/2014/main" id="{D0525DD9-56A0-5AB8-92EB-CBFCD581426D}"/>
              </a:ext>
            </a:extLst>
          </p:cNvPr>
          <p:cNvSpPr txBox="1"/>
          <p:nvPr/>
        </p:nvSpPr>
        <p:spPr>
          <a:xfrm>
            <a:off x="-1" y="3242346"/>
            <a:ext cx="12191999" cy="584775"/>
          </a:xfrm>
          <a:prstGeom prst="rect">
            <a:avLst/>
          </a:prstGeom>
          <a:noFill/>
        </p:spPr>
        <p:txBody>
          <a:bodyPr wrap="square">
            <a:spAutoFit/>
          </a:bodyPr>
          <a:lstStyle/>
          <a:p>
            <a:pPr algn="ctr"/>
            <a:r>
              <a:rPr lang="es-CO" sz="3200" b="1" dirty="0">
                <a:solidFill>
                  <a:schemeClr val="bg1"/>
                </a:solidFill>
                <a:latin typeface="Verdana" panose="020B0604030504040204" pitchFamily="34" charset="0"/>
                <a:ea typeface="Verdana" panose="020B0604030504040204" pitchFamily="34" charset="0"/>
                <a:cs typeface="Verdana" panose="020B0604030504040204" pitchFamily="34" charset="0"/>
              </a:rPr>
              <a:t>GESTIÓN FINANCIERA Y PRESUPUESTAL</a:t>
            </a:r>
          </a:p>
        </p:txBody>
      </p:sp>
      <p:pic>
        <p:nvPicPr>
          <p:cNvPr id="7" name="Imagen 6">
            <a:extLst>
              <a:ext uri="{FF2B5EF4-FFF2-40B4-BE49-F238E27FC236}">
                <a16:creationId xmlns:a16="http://schemas.microsoft.com/office/drawing/2014/main" id="{E80D1C7E-7463-D2D2-03DF-9ED157E68122}"/>
              </a:ext>
            </a:extLst>
          </p:cNvPr>
          <p:cNvPicPr>
            <a:picLocks noChangeAspect="1"/>
          </p:cNvPicPr>
          <p:nvPr/>
        </p:nvPicPr>
        <p:blipFill rotWithShape="1">
          <a:blip r:embed="rId2">
            <a:extLst>
              <a:ext uri="{28A0092B-C50C-407E-A947-70E740481C1C}">
                <a14:useLocalDpi xmlns:a14="http://schemas.microsoft.com/office/drawing/2010/main" val="0"/>
              </a:ext>
            </a:extLst>
          </a:blip>
          <a:srcRect t="91013"/>
          <a:stretch/>
        </p:blipFill>
        <p:spPr>
          <a:xfrm>
            <a:off x="4991310" y="6261739"/>
            <a:ext cx="2209380" cy="160233"/>
          </a:xfrm>
          <a:prstGeom prst="rect">
            <a:avLst/>
          </a:prstGeom>
        </p:spPr>
      </p:pic>
      <p:pic>
        <p:nvPicPr>
          <p:cNvPr id="2" name="Picture 11" descr="A black and white logo&#10;&#10;AI-generated content may be incorrect.">
            <a:extLst>
              <a:ext uri="{FF2B5EF4-FFF2-40B4-BE49-F238E27FC236}">
                <a16:creationId xmlns:a16="http://schemas.microsoft.com/office/drawing/2014/main" id="{F590197E-BD46-7693-D75B-CCB6ACCCCF3C}"/>
              </a:ext>
            </a:extLst>
          </p:cNvPr>
          <p:cNvPicPr>
            <a:picLocks noChangeAspect="1"/>
          </p:cNvPicPr>
          <p:nvPr/>
        </p:nvPicPr>
        <p:blipFill>
          <a:blip r:embed="rId3"/>
          <a:stretch>
            <a:fillRect/>
          </a:stretch>
        </p:blipFill>
        <p:spPr>
          <a:xfrm>
            <a:off x="5316742" y="1054628"/>
            <a:ext cx="1558515" cy="1307935"/>
          </a:xfrm>
          <a:prstGeom prst="rect">
            <a:avLst/>
          </a:prstGeom>
        </p:spPr>
      </p:pic>
    </p:spTree>
    <p:extLst>
      <p:ext uri="{BB962C8B-B14F-4D97-AF65-F5344CB8AC3E}">
        <p14:creationId xmlns:p14="http://schemas.microsoft.com/office/powerpoint/2010/main" val="30074528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72D6B-CFFF-D1EE-5934-0AD7710FD613}"/>
            </a:ext>
          </a:extLst>
        </p:cNvPr>
        <p:cNvGrpSpPr/>
        <p:nvPr/>
      </p:nvGrpSpPr>
      <p:grpSpPr>
        <a:xfrm>
          <a:off x="0" y="0"/>
          <a:ext cx="0" cy="0"/>
          <a:chOff x="0" y="0"/>
          <a:chExt cx="0" cy="0"/>
        </a:xfrm>
      </p:grpSpPr>
      <p:sp>
        <p:nvSpPr>
          <p:cNvPr id="12" name="Rectángulo: esquinas redondeadas 11">
            <a:extLst>
              <a:ext uri="{FF2B5EF4-FFF2-40B4-BE49-F238E27FC236}">
                <a16:creationId xmlns:a16="http://schemas.microsoft.com/office/drawing/2014/main" id="{8D48788D-3EC8-06F5-FE80-B2BC42EDFAB8}"/>
              </a:ext>
            </a:extLst>
          </p:cNvPr>
          <p:cNvSpPr/>
          <p:nvPr/>
        </p:nvSpPr>
        <p:spPr>
          <a:xfrm>
            <a:off x="551039" y="3241309"/>
            <a:ext cx="5705128" cy="2118091"/>
          </a:xfrm>
          <a:prstGeom prst="roundRect">
            <a:avLst>
              <a:gd name="adj" fmla="val 7106"/>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 name="Imagen 1" descr="Logotipo, nombre de la empresa&#10;&#10;Descripción generada automáticamente">
            <a:extLst>
              <a:ext uri="{FF2B5EF4-FFF2-40B4-BE49-F238E27FC236}">
                <a16:creationId xmlns:a16="http://schemas.microsoft.com/office/drawing/2014/main" id="{5E24DEFE-832A-ACE3-0217-DD67374A6E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9879" y="112644"/>
            <a:ext cx="692241" cy="655706"/>
          </a:xfrm>
          <a:prstGeom prst="rect">
            <a:avLst/>
          </a:prstGeom>
        </p:spPr>
      </p:pic>
      <p:sp>
        <p:nvSpPr>
          <p:cNvPr id="22" name="Rectángulo: esquinas redondeadas 21">
            <a:extLst>
              <a:ext uri="{FF2B5EF4-FFF2-40B4-BE49-F238E27FC236}">
                <a16:creationId xmlns:a16="http://schemas.microsoft.com/office/drawing/2014/main" id="{186B02E6-1EDE-D899-47F7-7D4438469700}"/>
              </a:ext>
            </a:extLst>
          </p:cNvPr>
          <p:cNvSpPr/>
          <p:nvPr/>
        </p:nvSpPr>
        <p:spPr>
          <a:xfrm>
            <a:off x="551039" y="1042440"/>
            <a:ext cx="3106563" cy="1234642"/>
          </a:xfrm>
          <a:prstGeom prst="roundRect">
            <a:avLst/>
          </a:prstGeom>
          <a:no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800" b="1"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Qué hacer</a:t>
            </a:r>
          </a:p>
          <a:p>
            <a:r>
              <a:rPr lang="es-CO" sz="180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 </a:t>
            </a:r>
            <a:endParaRPr lang="es-CO" sz="40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p>
            <a:pPr algn="ctr"/>
            <a:r>
              <a:rPr lang="es-CO" sz="180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Reparación transformadora de las víctimas individuales.</a:t>
            </a:r>
          </a:p>
        </p:txBody>
      </p:sp>
      <p:sp>
        <p:nvSpPr>
          <p:cNvPr id="28" name="Flecha: cheurón 27">
            <a:extLst>
              <a:ext uri="{FF2B5EF4-FFF2-40B4-BE49-F238E27FC236}">
                <a16:creationId xmlns:a16="http://schemas.microsoft.com/office/drawing/2014/main" id="{46B0DB07-D66B-EC61-5E6D-41B4DB43C674}"/>
              </a:ext>
            </a:extLst>
          </p:cNvPr>
          <p:cNvSpPr/>
          <p:nvPr/>
        </p:nvSpPr>
        <p:spPr>
          <a:xfrm>
            <a:off x="3934542" y="1034722"/>
            <a:ext cx="185953" cy="1234642"/>
          </a:xfrm>
          <a:prstGeom prst="chevron">
            <a:avLst/>
          </a:prstGeom>
          <a:solidFill>
            <a:schemeClr val="accent2">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s-CO" b="1">
              <a:ln w="22225">
                <a:solidFill>
                  <a:schemeClr val="accent2"/>
                </a:solidFill>
                <a:prstDash val="solid"/>
              </a:ln>
              <a:solidFill>
                <a:schemeClr val="accent2">
                  <a:lumMod val="40000"/>
                  <a:lumOff val="60000"/>
                </a:schemeClr>
              </a:solidFill>
            </a:endParaRPr>
          </a:p>
        </p:txBody>
      </p:sp>
      <p:sp>
        <p:nvSpPr>
          <p:cNvPr id="14" name="Flecha: cheurón 13">
            <a:extLst>
              <a:ext uri="{FF2B5EF4-FFF2-40B4-BE49-F238E27FC236}">
                <a16:creationId xmlns:a16="http://schemas.microsoft.com/office/drawing/2014/main" id="{A5AA0A18-ACD4-7531-9A2D-102598E34022}"/>
              </a:ext>
            </a:extLst>
          </p:cNvPr>
          <p:cNvSpPr/>
          <p:nvPr/>
        </p:nvSpPr>
        <p:spPr>
          <a:xfrm>
            <a:off x="7482383" y="1042440"/>
            <a:ext cx="185953" cy="1234642"/>
          </a:xfrm>
          <a:prstGeom prst="chevron">
            <a:avLst/>
          </a:prstGeom>
          <a:solidFill>
            <a:schemeClr val="accent2">
              <a:lumMod val="60000"/>
              <a:lumOff val="4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s-CO" b="1">
              <a:ln w="22225">
                <a:solidFill>
                  <a:schemeClr val="accent2"/>
                </a:solidFill>
                <a:prstDash val="solid"/>
              </a:ln>
              <a:solidFill>
                <a:schemeClr val="accent2">
                  <a:lumMod val="40000"/>
                  <a:lumOff val="60000"/>
                </a:schemeClr>
              </a:solidFill>
            </a:endParaRPr>
          </a:p>
        </p:txBody>
      </p:sp>
      <p:sp>
        <p:nvSpPr>
          <p:cNvPr id="3" name="CuadroTexto 2">
            <a:extLst>
              <a:ext uri="{FF2B5EF4-FFF2-40B4-BE49-F238E27FC236}">
                <a16:creationId xmlns:a16="http://schemas.microsoft.com/office/drawing/2014/main" id="{6F2BC4ED-2836-927B-6737-3ADAAA2E253B}"/>
              </a:ext>
            </a:extLst>
          </p:cNvPr>
          <p:cNvSpPr txBox="1"/>
          <p:nvPr/>
        </p:nvSpPr>
        <p:spPr>
          <a:xfrm>
            <a:off x="1555761" y="3440227"/>
            <a:ext cx="3695685" cy="395173"/>
          </a:xfrm>
          <a:prstGeom prst="rect">
            <a:avLst/>
          </a:prstGeom>
          <a:noFill/>
        </p:spPr>
        <p:txBody>
          <a:bodyPr wrap="square">
            <a:spAutoFit/>
          </a:bodyPr>
          <a:lstStyle/>
          <a:p>
            <a:pPr algn="ctr">
              <a:lnSpc>
                <a:spcPct val="115000"/>
              </a:lnSpc>
              <a:spcAft>
                <a:spcPts val="800"/>
              </a:spcAft>
            </a:pPr>
            <a:r>
              <a:rPr lang="es-CO" sz="1800" b="1" kern="100" dirty="0">
                <a:effectLst/>
                <a:latin typeface="Aptos" panose="020B0004020202020204" pitchFamily="34" charset="0"/>
                <a:ea typeface="Aptos" panose="020B0004020202020204" pitchFamily="34" charset="0"/>
                <a:cs typeface="Times New Roman" panose="02020603050405020304" pitchFamily="18" charset="0"/>
              </a:rPr>
              <a:t>Enfoque diferencial </a:t>
            </a:r>
            <a:r>
              <a:rPr lang="es-CO" sz="1800" b="1" kern="100" dirty="0">
                <a:effectLst/>
                <a:latin typeface="Aptos" panose="020B0004020202020204" pitchFamily="34" charset="0"/>
                <a:ea typeface="Aptos" panose="020B0004020202020204" pitchFamily="34" charset="0"/>
                <a:cs typeface="Times New Roman" panose="02020603050405020304" pitchFamily="18" charset="0"/>
                <a:sym typeface="Wingdings" panose="05000000000000000000" pitchFamily="2" charset="2"/>
              </a:rPr>
              <a:t> </a:t>
            </a:r>
            <a:r>
              <a:rPr lang="es-CO" sz="1800" b="1" kern="100" dirty="0">
                <a:effectLst/>
                <a:latin typeface="Aptos" panose="020B0004020202020204" pitchFamily="34" charset="0"/>
                <a:ea typeface="Aptos" panose="020B0004020202020204" pitchFamily="34" charset="0"/>
                <a:cs typeface="Times New Roman" panose="02020603050405020304" pitchFamily="18" charset="0"/>
              </a:rPr>
              <a:t>SIPLAN</a:t>
            </a:r>
          </a:p>
        </p:txBody>
      </p:sp>
      <p:sp>
        <p:nvSpPr>
          <p:cNvPr id="5" name="CuadroTexto 4">
            <a:extLst>
              <a:ext uri="{FF2B5EF4-FFF2-40B4-BE49-F238E27FC236}">
                <a16:creationId xmlns:a16="http://schemas.microsoft.com/office/drawing/2014/main" id="{9EF80CAE-1E8E-40F1-6238-08F308352A4F}"/>
              </a:ext>
            </a:extLst>
          </p:cNvPr>
          <p:cNvSpPr txBox="1"/>
          <p:nvPr/>
        </p:nvSpPr>
        <p:spPr>
          <a:xfrm>
            <a:off x="704716" y="3926534"/>
            <a:ext cx="5397775" cy="1200329"/>
          </a:xfrm>
          <a:prstGeom prst="rect">
            <a:avLst/>
          </a:prstGeom>
          <a:noFill/>
        </p:spPr>
        <p:txBody>
          <a:bodyPr wrap="square">
            <a:spAutoFit/>
          </a:bodyPr>
          <a:lstStyle/>
          <a:p>
            <a:pPr marL="171450" indent="-171450" algn="ctr">
              <a:buFont typeface="Arial" panose="020B0604020202020204" pitchFamily="34" charset="0"/>
              <a:buChar char="•"/>
            </a:pPr>
            <a:r>
              <a:rPr lang="es-CO" sz="1200" kern="100" dirty="0">
                <a:effectLst/>
                <a:latin typeface="Aptos" panose="020B0004020202020204" pitchFamily="34" charset="0"/>
                <a:ea typeface="Aptos" panose="020B0004020202020204" pitchFamily="34" charset="0"/>
                <a:cs typeface="Times New Roman" panose="02020603050405020304" pitchFamily="18" charset="0"/>
              </a:rPr>
              <a:t>Porcentaje de Víctimas individuales del pueblo </a:t>
            </a:r>
            <a:r>
              <a:rPr lang="es-CO" sz="1200" kern="100" dirty="0" err="1">
                <a:effectLst/>
                <a:latin typeface="Aptos" panose="020B0004020202020204" pitchFamily="34" charset="0"/>
                <a:ea typeface="Aptos" panose="020B0004020202020204" pitchFamily="34" charset="0"/>
                <a:cs typeface="Times New Roman" panose="02020603050405020304" pitchFamily="18" charset="0"/>
              </a:rPr>
              <a:t>Rrom</a:t>
            </a:r>
            <a:r>
              <a:rPr lang="es-CO" sz="1200" kern="100" dirty="0">
                <a:effectLst/>
                <a:latin typeface="Aptos" panose="020B0004020202020204" pitchFamily="34" charset="0"/>
                <a:ea typeface="Aptos" panose="020B0004020202020204" pitchFamily="34" charset="0"/>
                <a:cs typeface="Times New Roman" panose="02020603050405020304" pitchFamily="18" charset="0"/>
              </a:rPr>
              <a:t> incluidas en el RUV indemnizadas</a:t>
            </a:r>
          </a:p>
          <a:p>
            <a:pPr marL="171450" indent="-171450" algn="ctr">
              <a:buFont typeface="Arial" panose="020B0604020202020204" pitchFamily="34" charset="0"/>
              <a:buChar char="•"/>
            </a:pPr>
            <a:endParaRPr lang="es-CO" sz="1200" kern="100" dirty="0">
              <a:effectLst/>
              <a:latin typeface="Aptos" panose="020B0004020202020204" pitchFamily="34" charset="0"/>
              <a:ea typeface="Aptos" panose="020B0004020202020204" pitchFamily="34" charset="0"/>
              <a:cs typeface="Times New Roman" panose="02020603050405020304" pitchFamily="18" charset="0"/>
            </a:endParaRPr>
          </a:p>
          <a:p>
            <a:pPr marL="171450" indent="-171450" algn="ctr">
              <a:buFont typeface="Arial" panose="020B0604020202020204" pitchFamily="34" charset="0"/>
              <a:buChar char="•"/>
            </a:pPr>
            <a:r>
              <a:rPr lang="es-CO" sz="1200" kern="100" dirty="0">
                <a:effectLst/>
                <a:latin typeface="Aptos" panose="020B0004020202020204" pitchFamily="34" charset="0"/>
                <a:ea typeface="Aptos" panose="020B0004020202020204" pitchFamily="34" charset="0"/>
                <a:cs typeface="Times New Roman" panose="02020603050405020304" pitchFamily="18" charset="0"/>
              </a:rPr>
              <a:t>Porcentaje de víctimas individuales con pertenencia negra, afrocolombiana, raizal y palanquera de acuerdo con los censos oficiales, incluidas en el RUV; con indemnización otorgada.</a:t>
            </a:r>
          </a:p>
        </p:txBody>
      </p:sp>
      <p:sp>
        <p:nvSpPr>
          <p:cNvPr id="4" name="Rectángulo: esquinas redondeadas 3">
            <a:extLst>
              <a:ext uri="{FF2B5EF4-FFF2-40B4-BE49-F238E27FC236}">
                <a16:creationId xmlns:a16="http://schemas.microsoft.com/office/drawing/2014/main" id="{49F76F93-EF5B-26CE-B4E7-C07B1D361549}"/>
              </a:ext>
            </a:extLst>
          </p:cNvPr>
          <p:cNvSpPr/>
          <p:nvPr/>
        </p:nvSpPr>
        <p:spPr>
          <a:xfrm>
            <a:off x="7945275" y="1034722"/>
            <a:ext cx="3695685" cy="1234642"/>
          </a:xfrm>
          <a:prstGeom prst="roundRect">
            <a:avLst/>
          </a:prstGeom>
          <a:no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800" b="1"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Cómo hacerlo</a:t>
            </a:r>
          </a:p>
          <a:p>
            <a:pPr algn="ctr"/>
            <a:endParaRPr lang="es-CO" kern="100" dirty="0">
              <a:solidFill>
                <a:schemeClr val="tx1"/>
              </a:solidFill>
              <a:latin typeface="Aptos" panose="020B0004020202020204" pitchFamily="34" charset="0"/>
              <a:ea typeface="Aptos" panose="020B0004020202020204" pitchFamily="34" charset="0"/>
              <a:cs typeface="Times New Roman" panose="02020603050405020304" pitchFamily="18" charset="0"/>
            </a:endParaRPr>
          </a:p>
          <a:p>
            <a:pPr algn="ctr"/>
            <a:r>
              <a:rPr lang="es-CO" kern="100" dirty="0">
                <a:solidFill>
                  <a:schemeClr val="tx1"/>
                </a:solidFill>
                <a:latin typeface="Aptos" panose="020B0004020202020204" pitchFamily="34" charset="0"/>
                <a:ea typeface="Aptos" panose="020B0004020202020204" pitchFamily="34" charset="0"/>
                <a:cs typeface="Times New Roman" panose="02020603050405020304" pitchFamily="18" charset="0"/>
              </a:rPr>
              <a:t>C</a:t>
            </a:r>
            <a:r>
              <a:rPr lang="es-CO" sz="180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on enfoque territorial, diferencial y de centralidad en las víctimas.</a:t>
            </a:r>
            <a:endParaRPr lang="es-CO" dirty="0">
              <a:solidFill>
                <a:schemeClr val="tx1"/>
              </a:solidFill>
            </a:endParaRPr>
          </a:p>
        </p:txBody>
      </p:sp>
      <p:sp>
        <p:nvSpPr>
          <p:cNvPr id="6" name="Rectángulo: esquinas redondeadas 5">
            <a:extLst>
              <a:ext uri="{FF2B5EF4-FFF2-40B4-BE49-F238E27FC236}">
                <a16:creationId xmlns:a16="http://schemas.microsoft.com/office/drawing/2014/main" id="{FC176DFE-C938-6518-A2FE-A18F95C958AD}"/>
              </a:ext>
            </a:extLst>
          </p:cNvPr>
          <p:cNvSpPr/>
          <p:nvPr/>
        </p:nvSpPr>
        <p:spPr>
          <a:xfrm>
            <a:off x="4397435" y="1042440"/>
            <a:ext cx="2808008" cy="1234642"/>
          </a:xfrm>
          <a:prstGeom prst="roundRect">
            <a:avLst/>
          </a:prstGeom>
          <a:noFill/>
          <a:ln w="571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800" b="1"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Indemnizar a las víctimas del conflicto armado</a:t>
            </a:r>
            <a:endParaRPr lang="es-CO" b="1" kern="100" dirty="0">
              <a:solidFill>
                <a:schemeClr val="tx1"/>
              </a:solidFill>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8773489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191681-E39A-0DEE-BAEA-C5083408ABD8}"/>
            </a:ext>
          </a:extLst>
        </p:cNvPr>
        <p:cNvGrpSpPr/>
        <p:nvPr/>
      </p:nvGrpSpPr>
      <p:grpSpPr>
        <a:xfrm>
          <a:off x="0" y="0"/>
          <a:ext cx="0" cy="0"/>
          <a:chOff x="0" y="0"/>
          <a:chExt cx="0" cy="0"/>
        </a:xfrm>
      </p:grpSpPr>
      <p:sp>
        <p:nvSpPr>
          <p:cNvPr id="6" name="Rectángulo 5">
            <a:extLst>
              <a:ext uri="{FF2B5EF4-FFF2-40B4-BE49-F238E27FC236}">
                <a16:creationId xmlns:a16="http://schemas.microsoft.com/office/drawing/2014/main" id="{C8FA4D24-4D1A-7C39-EF0B-8939E241AD7F}"/>
              </a:ext>
            </a:extLst>
          </p:cNvPr>
          <p:cNvSpPr/>
          <p:nvPr/>
        </p:nvSpPr>
        <p:spPr>
          <a:xfrm>
            <a:off x="0" y="765313"/>
            <a:ext cx="12192000" cy="5327374"/>
          </a:xfrm>
          <a:prstGeom prst="rect">
            <a:avLst/>
          </a:prstGeom>
          <a:solidFill>
            <a:srgbClr val="FF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CuadroTexto 4">
            <a:extLst>
              <a:ext uri="{FF2B5EF4-FFF2-40B4-BE49-F238E27FC236}">
                <a16:creationId xmlns:a16="http://schemas.microsoft.com/office/drawing/2014/main" id="{664E2C8C-8FBE-5E7D-3618-AF70BEB53C56}"/>
              </a:ext>
            </a:extLst>
          </p:cNvPr>
          <p:cNvSpPr txBox="1"/>
          <p:nvPr/>
        </p:nvSpPr>
        <p:spPr>
          <a:xfrm>
            <a:off x="-1" y="3242346"/>
            <a:ext cx="12191999" cy="815608"/>
          </a:xfrm>
          <a:prstGeom prst="rect">
            <a:avLst/>
          </a:prstGeom>
          <a:noFill/>
        </p:spPr>
        <p:txBody>
          <a:bodyPr wrap="square">
            <a:spAutoFit/>
          </a:bodyPr>
          <a:lstStyle/>
          <a:p>
            <a:pPr algn="ctr"/>
            <a:r>
              <a:rPr lang="es-CO" sz="4700" b="1" dirty="0">
                <a:solidFill>
                  <a:schemeClr val="bg1"/>
                </a:solidFill>
                <a:latin typeface="Verdana" panose="020B0604030504040204" pitchFamily="34" charset="0"/>
                <a:ea typeface="Verdana" panose="020B0604030504040204" pitchFamily="34" charset="0"/>
                <a:cs typeface="Verdana" panose="020B0604030504040204" pitchFamily="34" charset="0"/>
              </a:rPr>
              <a:t>GESTIÓN DE LA INFORMACIÓN</a:t>
            </a:r>
          </a:p>
        </p:txBody>
      </p:sp>
      <p:pic>
        <p:nvPicPr>
          <p:cNvPr id="7" name="Imagen 6">
            <a:extLst>
              <a:ext uri="{FF2B5EF4-FFF2-40B4-BE49-F238E27FC236}">
                <a16:creationId xmlns:a16="http://schemas.microsoft.com/office/drawing/2014/main" id="{51B6C8B2-3192-83A5-5A88-D8CCD81FAA68}"/>
              </a:ext>
            </a:extLst>
          </p:cNvPr>
          <p:cNvPicPr>
            <a:picLocks noChangeAspect="1"/>
          </p:cNvPicPr>
          <p:nvPr/>
        </p:nvPicPr>
        <p:blipFill rotWithShape="1">
          <a:blip r:embed="rId2">
            <a:extLst>
              <a:ext uri="{28A0092B-C50C-407E-A947-70E740481C1C}">
                <a14:useLocalDpi xmlns:a14="http://schemas.microsoft.com/office/drawing/2010/main" val="0"/>
              </a:ext>
            </a:extLst>
          </a:blip>
          <a:srcRect t="91013"/>
          <a:stretch/>
        </p:blipFill>
        <p:spPr>
          <a:xfrm>
            <a:off x="4991310" y="6261739"/>
            <a:ext cx="2209380" cy="160233"/>
          </a:xfrm>
          <a:prstGeom prst="rect">
            <a:avLst/>
          </a:prstGeom>
        </p:spPr>
      </p:pic>
      <p:pic>
        <p:nvPicPr>
          <p:cNvPr id="2" name="Picture 11" descr="A black and white logo&#10;&#10;AI-generated content may be incorrect.">
            <a:extLst>
              <a:ext uri="{FF2B5EF4-FFF2-40B4-BE49-F238E27FC236}">
                <a16:creationId xmlns:a16="http://schemas.microsoft.com/office/drawing/2014/main" id="{F70A90A1-8062-577C-1549-27B428693F23}"/>
              </a:ext>
            </a:extLst>
          </p:cNvPr>
          <p:cNvPicPr>
            <a:picLocks noChangeAspect="1"/>
          </p:cNvPicPr>
          <p:nvPr/>
        </p:nvPicPr>
        <p:blipFill>
          <a:blip r:embed="rId3"/>
          <a:stretch>
            <a:fillRect/>
          </a:stretch>
        </p:blipFill>
        <p:spPr>
          <a:xfrm>
            <a:off x="5316742" y="1054628"/>
            <a:ext cx="1558515" cy="1307935"/>
          </a:xfrm>
          <a:prstGeom prst="rect">
            <a:avLst/>
          </a:prstGeom>
        </p:spPr>
      </p:pic>
    </p:spTree>
    <p:extLst>
      <p:ext uri="{BB962C8B-B14F-4D97-AF65-F5344CB8AC3E}">
        <p14:creationId xmlns:p14="http://schemas.microsoft.com/office/powerpoint/2010/main" val="22593063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562408" y="56186"/>
            <a:ext cx="1067184" cy="815589"/>
          </a:xfrm>
          <a:custGeom>
            <a:avLst/>
            <a:gdLst/>
            <a:ahLst/>
            <a:cxnLst/>
            <a:rect l="l" t="t" r="r" b="b"/>
            <a:pathLst>
              <a:path w="1138330" h="869962">
                <a:moveTo>
                  <a:pt x="0" y="0"/>
                </a:moveTo>
                <a:lnTo>
                  <a:pt x="1138330" y="0"/>
                </a:lnTo>
                <a:lnTo>
                  <a:pt x="1138330" y="869962"/>
                </a:lnTo>
                <a:lnTo>
                  <a:pt x="0" y="869962"/>
                </a:lnTo>
                <a:lnTo>
                  <a:pt x="0" y="0"/>
                </a:lnTo>
                <a:close/>
              </a:path>
            </a:pathLst>
          </a:custGeom>
          <a:blipFill>
            <a:blip r:embed="rId2"/>
            <a:stretch>
              <a:fillRect/>
            </a:stretch>
          </a:blipFill>
        </p:spPr>
        <p:txBody>
          <a:bodyPr/>
          <a:lstStyle/>
          <a:p>
            <a:endParaRPr lang="es-CO" sz="1688"/>
          </a:p>
        </p:txBody>
      </p:sp>
      <p:sp>
        <p:nvSpPr>
          <p:cNvPr id="3" name="Freeform 3"/>
          <p:cNvSpPr/>
          <p:nvPr/>
        </p:nvSpPr>
        <p:spPr>
          <a:xfrm>
            <a:off x="990408" y="6640450"/>
            <a:ext cx="9144000" cy="161364"/>
          </a:xfrm>
          <a:custGeom>
            <a:avLst/>
            <a:gdLst/>
            <a:ahLst/>
            <a:cxnLst/>
            <a:rect l="l" t="t" r="r" b="b"/>
            <a:pathLst>
              <a:path w="9753600" h="172122">
                <a:moveTo>
                  <a:pt x="0" y="0"/>
                </a:moveTo>
                <a:lnTo>
                  <a:pt x="9753600" y="0"/>
                </a:lnTo>
                <a:lnTo>
                  <a:pt x="9753600" y="172122"/>
                </a:lnTo>
                <a:lnTo>
                  <a:pt x="0" y="172122"/>
                </a:lnTo>
                <a:lnTo>
                  <a:pt x="0" y="0"/>
                </a:lnTo>
                <a:close/>
              </a:path>
            </a:pathLst>
          </a:custGeom>
          <a:blipFill>
            <a:blip r:embed="rId3"/>
            <a:stretch>
              <a:fillRect/>
            </a:stretch>
          </a:blipFill>
        </p:spPr>
        <p:txBody>
          <a:bodyPr/>
          <a:lstStyle/>
          <a:p>
            <a:endParaRPr lang="es-CO" sz="1688"/>
          </a:p>
        </p:txBody>
      </p:sp>
      <p:sp>
        <p:nvSpPr>
          <p:cNvPr id="5" name="TextBox 5"/>
          <p:cNvSpPr txBox="1"/>
          <p:nvPr/>
        </p:nvSpPr>
        <p:spPr>
          <a:xfrm>
            <a:off x="1790591" y="1239426"/>
            <a:ext cx="9077706" cy="525785"/>
          </a:xfrm>
          <a:prstGeom prst="rect">
            <a:avLst/>
          </a:prstGeom>
        </p:spPr>
        <p:txBody>
          <a:bodyPr wrap="square" lIns="0" tIns="0" rIns="0" bIns="0" rtlCol="0" anchor="t">
            <a:spAutoFit/>
          </a:bodyPr>
          <a:lstStyle/>
          <a:p>
            <a:pPr algn="ctr">
              <a:lnSpc>
                <a:spcPts val="2537"/>
              </a:lnSpc>
            </a:pPr>
            <a:r>
              <a:rPr lang="en-US" sz="2439" b="1" spc="55" dirty="0">
                <a:solidFill>
                  <a:srgbClr val="000000"/>
                </a:solidFill>
                <a:latin typeface="Verdana" panose="020B0604030504040204" pitchFamily="34" charset="0"/>
                <a:ea typeface="Verdana" panose="020B0604030504040204" pitchFamily="34" charset="0"/>
                <a:cs typeface="League Gothic"/>
                <a:sym typeface="League Gothic"/>
              </a:rPr>
              <a:t>ORGANIZACIÓN GESTIÓN DE LA INFORMACIÓN</a:t>
            </a:r>
          </a:p>
          <a:p>
            <a:pPr algn="ctr">
              <a:lnSpc>
                <a:spcPts val="1562"/>
              </a:lnSpc>
            </a:pPr>
            <a:r>
              <a:rPr lang="en-US" sz="1502" b="1" spc="34" dirty="0">
                <a:solidFill>
                  <a:srgbClr val="000000"/>
                </a:solidFill>
                <a:latin typeface="Verdana" panose="020B0604030504040204" pitchFamily="34" charset="0"/>
                <a:ea typeface="Verdana" panose="020B0604030504040204" pitchFamily="34" charset="0"/>
                <a:cs typeface="League Gothic"/>
                <a:sym typeface="League Gothic"/>
              </a:rPr>
              <a:t>24 CONTRATISTAS </a:t>
            </a:r>
          </a:p>
        </p:txBody>
      </p:sp>
      <p:pic>
        <p:nvPicPr>
          <p:cNvPr id="9" name="Imagen 8">
            <a:extLst>
              <a:ext uri="{FF2B5EF4-FFF2-40B4-BE49-F238E27FC236}">
                <a16:creationId xmlns:a16="http://schemas.microsoft.com/office/drawing/2014/main" id="{B90895A3-DD43-DDB1-02C9-6B6892EAF5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0331" y="1715269"/>
            <a:ext cx="9144000" cy="4583850"/>
          </a:xfrm>
          <a:prstGeom prst="rect">
            <a:avLst/>
          </a:prstGeom>
        </p:spPr>
      </p:pic>
      <p:pic>
        <p:nvPicPr>
          <p:cNvPr id="4" name="Imagen 3">
            <a:extLst>
              <a:ext uri="{FF2B5EF4-FFF2-40B4-BE49-F238E27FC236}">
                <a16:creationId xmlns:a16="http://schemas.microsoft.com/office/drawing/2014/main" id="{CA08B6E1-F2F6-D2DB-C563-D137E27AA7D5}"/>
              </a:ext>
            </a:extLst>
          </p:cNvPr>
          <p:cNvPicPr>
            <a:picLocks noChangeAspect="1"/>
          </p:cNvPicPr>
          <p:nvPr/>
        </p:nvPicPr>
        <p:blipFill rotWithShape="1">
          <a:blip r:embed="rId5"/>
          <a:srcRect r="46134" b="50000"/>
          <a:stretch/>
        </p:blipFill>
        <p:spPr>
          <a:xfrm>
            <a:off x="10264491" y="5059522"/>
            <a:ext cx="1937534" cy="1798478"/>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Freeform 65"/>
          <p:cNvSpPr/>
          <p:nvPr/>
        </p:nvSpPr>
        <p:spPr>
          <a:xfrm>
            <a:off x="1524000" y="6676774"/>
            <a:ext cx="9144000" cy="161364"/>
          </a:xfrm>
          <a:custGeom>
            <a:avLst/>
            <a:gdLst/>
            <a:ahLst/>
            <a:cxnLst/>
            <a:rect l="l" t="t" r="r" b="b"/>
            <a:pathLst>
              <a:path w="9753600" h="172122">
                <a:moveTo>
                  <a:pt x="0" y="0"/>
                </a:moveTo>
                <a:lnTo>
                  <a:pt x="9753600" y="0"/>
                </a:lnTo>
                <a:lnTo>
                  <a:pt x="9753600" y="172122"/>
                </a:lnTo>
                <a:lnTo>
                  <a:pt x="0" y="172122"/>
                </a:lnTo>
                <a:lnTo>
                  <a:pt x="0" y="0"/>
                </a:lnTo>
                <a:close/>
              </a:path>
            </a:pathLst>
          </a:custGeom>
          <a:blipFill>
            <a:blip r:embed="rId2"/>
            <a:stretch>
              <a:fillRect/>
            </a:stretch>
          </a:blipFill>
        </p:spPr>
        <p:txBody>
          <a:bodyPr/>
          <a:lstStyle/>
          <a:p>
            <a:endParaRPr lang="es-CO" sz="1688"/>
          </a:p>
        </p:txBody>
      </p:sp>
      <p:grpSp>
        <p:nvGrpSpPr>
          <p:cNvPr id="222" name="Group 27">
            <a:extLst>
              <a:ext uri="{FF2B5EF4-FFF2-40B4-BE49-F238E27FC236}">
                <a16:creationId xmlns:a16="http://schemas.microsoft.com/office/drawing/2014/main" id="{17278BB2-152A-4F93-8106-F75B93147F95}"/>
              </a:ext>
            </a:extLst>
          </p:cNvPr>
          <p:cNvGrpSpPr/>
          <p:nvPr/>
        </p:nvGrpSpPr>
        <p:grpSpPr>
          <a:xfrm>
            <a:off x="1617805" y="5339549"/>
            <a:ext cx="2042683" cy="453846"/>
            <a:chOff x="0" y="0"/>
            <a:chExt cx="1829137" cy="406400"/>
          </a:xfrm>
        </p:grpSpPr>
        <p:sp>
          <p:nvSpPr>
            <p:cNvPr id="223" name="Freeform 28">
              <a:extLst>
                <a:ext uri="{FF2B5EF4-FFF2-40B4-BE49-F238E27FC236}">
                  <a16:creationId xmlns:a16="http://schemas.microsoft.com/office/drawing/2014/main" id="{C557D46A-4202-443A-A023-1C3D545200B0}"/>
                </a:ext>
              </a:extLst>
            </p:cNvPr>
            <p:cNvSpPr/>
            <p:nvPr/>
          </p:nvSpPr>
          <p:spPr>
            <a:xfrm>
              <a:off x="0" y="0"/>
              <a:ext cx="1829137" cy="406400"/>
            </a:xfrm>
            <a:custGeom>
              <a:avLst/>
              <a:gdLst/>
              <a:ahLst/>
              <a:cxnLst/>
              <a:rect l="l" t="t" r="r" b="b"/>
              <a:pathLst>
                <a:path w="1829137" h="406400">
                  <a:moveTo>
                    <a:pt x="1625937" y="0"/>
                  </a:moveTo>
                  <a:cubicBezTo>
                    <a:pt x="1738161" y="0"/>
                    <a:pt x="1829137" y="90976"/>
                    <a:pt x="1829137" y="203200"/>
                  </a:cubicBezTo>
                  <a:cubicBezTo>
                    <a:pt x="1829137" y="315424"/>
                    <a:pt x="1738161" y="406400"/>
                    <a:pt x="1625937" y="406400"/>
                  </a:cubicBezTo>
                  <a:lnTo>
                    <a:pt x="203200" y="406400"/>
                  </a:lnTo>
                  <a:cubicBezTo>
                    <a:pt x="90976" y="406400"/>
                    <a:pt x="0" y="315424"/>
                    <a:pt x="0" y="203200"/>
                  </a:cubicBezTo>
                  <a:cubicBezTo>
                    <a:pt x="0" y="90976"/>
                    <a:pt x="90976" y="0"/>
                    <a:pt x="203200" y="0"/>
                  </a:cubicBezTo>
                  <a:close/>
                </a:path>
              </a:pathLst>
            </a:custGeom>
            <a:solidFill>
              <a:srgbClr val="000000">
                <a:alpha val="0"/>
              </a:srgbClr>
            </a:solidFill>
            <a:ln w="19050" cap="sq">
              <a:solidFill>
                <a:srgbClr val="000000"/>
              </a:solidFill>
              <a:prstDash val="dash"/>
              <a:miter/>
            </a:ln>
          </p:spPr>
          <p:txBody>
            <a:bodyPr/>
            <a:lstStyle/>
            <a:p>
              <a:endParaRPr lang="es-CO" sz="1688" dirty="0"/>
            </a:p>
          </p:txBody>
        </p:sp>
        <p:sp>
          <p:nvSpPr>
            <p:cNvPr id="224" name="TextBox 29">
              <a:extLst>
                <a:ext uri="{FF2B5EF4-FFF2-40B4-BE49-F238E27FC236}">
                  <a16:creationId xmlns:a16="http://schemas.microsoft.com/office/drawing/2014/main" id="{F9826DF9-FE8A-4588-8D8D-956DED535076}"/>
                </a:ext>
              </a:extLst>
            </p:cNvPr>
            <p:cNvSpPr txBox="1"/>
            <p:nvPr/>
          </p:nvSpPr>
          <p:spPr>
            <a:xfrm>
              <a:off x="0" y="-28575"/>
              <a:ext cx="1829137" cy="434975"/>
            </a:xfrm>
            <a:prstGeom prst="rect">
              <a:avLst/>
            </a:prstGeom>
          </p:spPr>
          <p:txBody>
            <a:bodyPr lIns="42818" tIns="42818" rIns="42818" bIns="42818" rtlCol="0" anchor="ctr"/>
            <a:lstStyle/>
            <a:p>
              <a:pPr algn="ctr">
                <a:lnSpc>
                  <a:spcPts val="2242"/>
                </a:lnSpc>
              </a:pPr>
              <a:endParaRPr sz="1688"/>
            </a:p>
          </p:txBody>
        </p:sp>
      </p:grpSp>
      <p:grpSp>
        <p:nvGrpSpPr>
          <p:cNvPr id="225" name="Group 2">
            <a:extLst>
              <a:ext uri="{FF2B5EF4-FFF2-40B4-BE49-F238E27FC236}">
                <a16:creationId xmlns:a16="http://schemas.microsoft.com/office/drawing/2014/main" id="{D6711DC0-9880-41EC-B3F8-82873A857D78}"/>
              </a:ext>
            </a:extLst>
          </p:cNvPr>
          <p:cNvGrpSpPr/>
          <p:nvPr/>
        </p:nvGrpSpPr>
        <p:grpSpPr>
          <a:xfrm>
            <a:off x="1854631" y="1711083"/>
            <a:ext cx="3518863" cy="3518863"/>
            <a:chOff x="0" y="0"/>
            <a:chExt cx="5004605" cy="5004605"/>
          </a:xfrm>
        </p:grpSpPr>
        <p:grpSp>
          <p:nvGrpSpPr>
            <p:cNvPr id="226" name="Group 3">
              <a:extLst>
                <a:ext uri="{FF2B5EF4-FFF2-40B4-BE49-F238E27FC236}">
                  <a16:creationId xmlns:a16="http://schemas.microsoft.com/office/drawing/2014/main" id="{30B23256-E8C0-44A0-822B-77D6B436B5B5}"/>
                </a:ext>
              </a:extLst>
            </p:cNvPr>
            <p:cNvGrpSpPr/>
            <p:nvPr/>
          </p:nvGrpSpPr>
          <p:grpSpPr>
            <a:xfrm rot="-5400000">
              <a:off x="0" y="0"/>
              <a:ext cx="5004605" cy="5004605"/>
              <a:chOff x="0" y="0"/>
              <a:chExt cx="812800" cy="812800"/>
            </a:xfrm>
          </p:grpSpPr>
          <p:sp>
            <p:nvSpPr>
              <p:cNvPr id="230" name="Freeform 4">
                <a:extLst>
                  <a:ext uri="{FF2B5EF4-FFF2-40B4-BE49-F238E27FC236}">
                    <a16:creationId xmlns:a16="http://schemas.microsoft.com/office/drawing/2014/main" id="{85CF0E2E-710C-4037-BDF6-D6456D96F495}"/>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000000">
                  <a:alpha val="0"/>
                </a:srgbClr>
              </a:solidFill>
              <a:ln w="114300" cap="sq">
                <a:solidFill>
                  <a:srgbClr val="000000"/>
                </a:solidFill>
                <a:prstDash val="solid"/>
                <a:miter/>
              </a:ln>
            </p:spPr>
            <p:txBody>
              <a:bodyPr/>
              <a:lstStyle/>
              <a:p>
                <a:endParaRPr lang="es-CO" sz="1688"/>
              </a:p>
            </p:txBody>
          </p:sp>
          <p:sp>
            <p:nvSpPr>
              <p:cNvPr id="231" name="TextBox 5">
                <a:extLst>
                  <a:ext uri="{FF2B5EF4-FFF2-40B4-BE49-F238E27FC236}">
                    <a16:creationId xmlns:a16="http://schemas.microsoft.com/office/drawing/2014/main" id="{BCD42B9E-EFA6-4DD8-80DC-DD058F33D0FB}"/>
                  </a:ext>
                </a:extLst>
              </p:cNvPr>
              <p:cNvSpPr txBox="1"/>
              <p:nvPr/>
            </p:nvSpPr>
            <p:spPr>
              <a:xfrm>
                <a:off x="76200" y="76200"/>
                <a:ext cx="660400" cy="660400"/>
              </a:xfrm>
              <a:prstGeom prst="rect">
                <a:avLst/>
              </a:prstGeom>
            </p:spPr>
            <p:txBody>
              <a:bodyPr lIns="21533" tIns="21533" rIns="21533" bIns="21533" rtlCol="0" anchor="ctr"/>
              <a:lstStyle/>
              <a:p>
                <a:pPr algn="ctr">
                  <a:lnSpc>
                    <a:spcPts val="1165"/>
                  </a:lnSpc>
                </a:pPr>
                <a:endParaRPr sz="1688"/>
              </a:p>
            </p:txBody>
          </p:sp>
        </p:grpSp>
        <p:grpSp>
          <p:nvGrpSpPr>
            <p:cNvPr id="227" name="Group 6">
              <a:extLst>
                <a:ext uri="{FF2B5EF4-FFF2-40B4-BE49-F238E27FC236}">
                  <a16:creationId xmlns:a16="http://schemas.microsoft.com/office/drawing/2014/main" id="{800B3D7E-87F5-4142-8EBB-B29B318BAD94}"/>
                </a:ext>
              </a:extLst>
            </p:cNvPr>
            <p:cNvGrpSpPr/>
            <p:nvPr/>
          </p:nvGrpSpPr>
          <p:grpSpPr>
            <a:xfrm rot="-5400000">
              <a:off x="263672" y="275134"/>
              <a:ext cx="4477261" cy="4477261"/>
              <a:chOff x="0" y="0"/>
              <a:chExt cx="812800" cy="812800"/>
            </a:xfrm>
          </p:grpSpPr>
          <p:sp>
            <p:nvSpPr>
              <p:cNvPr id="228" name="Freeform 7">
                <a:extLst>
                  <a:ext uri="{FF2B5EF4-FFF2-40B4-BE49-F238E27FC236}">
                    <a16:creationId xmlns:a16="http://schemas.microsoft.com/office/drawing/2014/main" id="{15318B8D-793B-40C6-BAAE-2BC8111C6E5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000000">
                  <a:alpha val="0"/>
                </a:srgbClr>
              </a:solidFill>
              <a:ln w="28575" cap="sq">
                <a:solidFill>
                  <a:srgbClr val="000000"/>
                </a:solidFill>
                <a:prstDash val="dash"/>
                <a:miter/>
              </a:ln>
            </p:spPr>
            <p:txBody>
              <a:bodyPr/>
              <a:lstStyle/>
              <a:p>
                <a:endParaRPr lang="es-CO" sz="1688"/>
              </a:p>
            </p:txBody>
          </p:sp>
          <p:sp>
            <p:nvSpPr>
              <p:cNvPr id="229" name="TextBox 8">
                <a:extLst>
                  <a:ext uri="{FF2B5EF4-FFF2-40B4-BE49-F238E27FC236}">
                    <a16:creationId xmlns:a16="http://schemas.microsoft.com/office/drawing/2014/main" id="{EA515433-510F-47C0-872D-147FDB74FFE7}"/>
                  </a:ext>
                </a:extLst>
              </p:cNvPr>
              <p:cNvSpPr txBox="1"/>
              <p:nvPr/>
            </p:nvSpPr>
            <p:spPr>
              <a:xfrm>
                <a:off x="76200" y="76200"/>
                <a:ext cx="660400" cy="660400"/>
              </a:xfrm>
              <a:prstGeom prst="rect">
                <a:avLst/>
              </a:prstGeom>
            </p:spPr>
            <p:txBody>
              <a:bodyPr lIns="21533" tIns="21533" rIns="21533" bIns="21533" rtlCol="0" anchor="ctr"/>
              <a:lstStyle/>
              <a:p>
                <a:pPr algn="ctr">
                  <a:lnSpc>
                    <a:spcPts val="1165"/>
                  </a:lnSpc>
                </a:pPr>
                <a:endParaRPr sz="1688"/>
              </a:p>
            </p:txBody>
          </p:sp>
        </p:grpSp>
      </p:grpSp>
      <p:grpSp>
        <p:nvGrpSpPr>
          <p:cNvPr id="232" name="Group 9">
            <a:extLst>
              <a:ext uri="{FF2B5EF4-FFF2-40B4-BE49-F238E27FC236}">
                <a16:creationId xmlns:a16="http://schemas.microsoft.com/office/drawing/2014/main" id="{23318327-DD4D-4F35-B85F-4952F8CA0B2F}"/>
              </a:ext>
            </a:extLst>
          </p:cNvPr>
          <p:cNvGrpSpPr/>
          <p:nvPr/>
        </p:nvGrpSpPr>
        <p:grpSpPr>
          <a:xfrm rot="-5400000">
            <a:off x="4482557" y="4828122"/>
            <a:ext cx="225896" cy="225896"/>
            <a:chOff x="0" y="0"/>
            <a:chExt cx="812800" cy="812800"/>
          </a:xfrm>
        </p:grpSpPr>
        <p:sp>
          <p:nvSpPr>
            <p:cNvPr id="233" name="Freeform 10">
              <a:extLst>
                <a:ext uri="{FF2B5EF4-FFF2-40B4-BE49-F238E27FC236}">
                  <a16:creationId xmlns:a16="http://schemas.microsoft.com/office/drawing/2014/main" id="{D2DBBA59-977C-4C3A-923E-36D8C7B5B76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EA934"/>
            </a:solidFill>
          </p:spPr>
          <p:txBody>
            <a:bodyPr/>
            <a:lstStyle/>
            <a:p>
              <a:endParaRPr lang="es-CO" sz="1688"/>
            </a:p>
          </p:txBody>
        </p:sp>
        <p:sp>
          <p:nvSpPr>
            <p:cNvPr id="234" name="TextBox 11">
              <a:extLst>
                <a:ext uri="{FF2B5EF4-FFF2-40B4-BE49-F238E27FC236}">
                  <a16:creationId xmlns:a16="http://schemas.microsoft.com/office/drawing/2014/main" id="{F9CBB6B0-2C0D-40C8-84B9-936992BAC900}"/>
                </a:ext>
              </a:extLst>
            </p:cNvPr>
            <p:cNvSpPr txBox="1"/>
            <p:nvPr/>
          </p:nvSpPr>
          <p:spPr>
            <a:xfrm>
              <a:off x="76200" y="76200"/>
              <a:ext cx="660400" cy="660400"/>
            </a:xfrm>
            <a:prstGeom prst="rect">
              <a:avLst/>
            </a:prstGeom>
          </p:spPr>
          <p:txBody>
            <a:bodyPr lIns="21533" tIns="21533" rIns="21533" bIns="21533" rtlCol="0" anchor="ctr"/>
            <a:lstStyle/>
            <a:p>
              <a:pPr algn="ctr">
                <a:lnSpc>
                  <a:spcPts val="1165"/>
                </a:lnSpc>
              </a:pPr>
              <a:endParaRPr sz="1688"/>
            </a:p>
          </p:txBody>
        </p:sp>
      </p:grpSp>
      <p:grpSp>
        <p:nvGrpSpPr>
          <p:cNvPr id="235" name="Group 12">
            <a:extLst>
              <a:ext uri="{FF2B5EF4-FFF2-40B4-BE49-F238E27FC236}">
                <a16:creationId xmlns:a16="http://schemas.microsoft.com/office/drawing/2014/main" id="{FB1F3BBE-A5E1-4056-BF28-6621CA8461B6}"/>
              </a:ext>
            </a:extLst>
          </p:cNvPr>
          <p:cNvGrpSpPr/>
          <p:nvPr/>
        </p:nvGrpSpPr>
        <p:grpSpPr>
          <a:xfrm rot="-5400000">
            <a:off x="5197500" y="3823508"/>
            <a:ext cx="225896" cy="225896"/>
            <a:chOff x="0" y="0"/>
            <a:chExt cx="812800" cy="812800"/>
          </a:xfrm>
        </p:grpSpPr>
        <p:sp>
          <p:nvSpPr>
            <p:cNvPr id="236" name="Freeform 13">
              <a:extLst>
                <a:ext uri="{FF2B5EF4-FFF2-40B4-BE49-F238E27FC236}">
                  <a16:creationId xmlns:a16="http://schemas.microsoft.com/office/drawing/2014/main" id="{F788EEEA-CD1C-4501-9070-56E498B93C5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636461"/>
            </a:solidFill>
          </p:spPr>
          <p:txBody>
            <a:bodyPr/>
            <a:lstStyle/>
            <a:p>
              <a:endParaRPr lang="es-CO" sz="1688"/>
            </a:p>
          </p:txBody>
        </p:sp>
        <p:sp>
          <p:nvSpPr>
            <p:cNvPr id="237" name="TextBox 14">
              <a:extLst>
                <a:ext uri="{FF2B5EF4-FFF2-40B4-BE49-F238E27FC236}">
                  <a16:creationId xmlns:a16="http://schemas.microsoft.com/office/drawing/2014/main" id="{A9C19B5B-4089-42EC-9802-23E32DB4050A}"/>
                </a:ext>
              </a:extLst>
            </p:cNvPr>
            <p:cNvSpPr txBox="1"/>
            <p:nvPr/>
          </p:nvSpPr>
          <p:spPr>
            <a:xfrm>
              <a:off x="76200" y="76200"/>
              <a:ext cx="660400" cy="660400"/>
            </a:xfrm>
            <a:prstGeom prst="rect">
              <a:avLst/>
            </a:prstGeom>
          </p:spPr>
          <p:txBody>
            <a:bodyPr lIns="21533" tIns="21533" rIns="21533" bIns="21533" rtlCol="0" anchor="ctr"/>
            <a:lstStyle/>
            <a:p>
              <a:pPr algn="ctr">
                <a:lnSpc>
                  <a:spcPts val="1165"/>
                </a:lnSpc>
              </a:pPr>
              <a:endParaRPr sz="1688"/>
            </a:p>
          </p:txBody>
        </p:sp>
      </p:grpSp>
      <p:grpSp>
        <p:nvGrpSpPr>
          <p:cNvPr id="238" name="Group 15">
            <a:extLst>
              <a:ext uri="{FF2B5EF4-FFF2-40B4-BE49-F238E27FC236}">
                <a16:creationId xmlns:a16="http://schemas.microsoft.com/office/drawing/2014/main" id="{CCDB5216-AC79-4483-9C04-73B7563235B5}"/>
              </a:ext>
            </a:extLst>
          </p:cNvPr>
          <p:cNvGrpSpPr/>
          <p:nvPr/>
        </p:nvGrpSpPr>
        <p:grpSpPr>
          <a:xfrm rot="-5400000">
            <a:off x="5258421" y="2936002"/>
            <a:ext cx="225896" cy="225896"/>
            <a:chOff x="0" y="0"/>
            <a:chExt cx="812800" cy="812800"/>
          </a:xfrm>
        </p:grpSpPr>
        <p:sp>
          <p:nvSpPr>
            <p:cNvPr id="239" name="Freeform 16">
              <a:extLst>
                <a:ext uri="{FF2B5EF4-FFF2-40B4-BE49-F238E27FC236}">
                  <a16:creationId xmlns:a16="http://schemas.microsoft.com/office/drawing/2014/main" id="{E2A686A8-DC50-45A3-979F-6007162E498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EA934"/>
            </a:solidFill>
          </p:spPr>
          <p:txBody>
            <a:bodyPr/>
            <a:lstStyle/>
            <a:p>
              <a:endParaRPr lang="es-CO" sz="1688"/>
            </a:p>
          </p:txBody>
        </p:sp>
        <p:sp>
          <p:nvSpPr>
            <p:cNvPr id="240" name="TextBox 17">
              <a:extLst>
                <a:ext uri="{FF2B5EF4-FFF2-40B4-BE49-F238E27FC236}">
                  <a16:creationId xmlns:a16="http://schemas.microsoft.com/office/drawing/2014/main" id="{EEC81DC6-06C2-4CF2-A01E-7ED25E143015}"/>
                </a:ext>
              </a:extLst>
            </p:cNvPr>
            <p:cNvSpPr txBox="1"/>
            <p:nvPr/>
          </p:nvSpPr>
          <p:spPr>
            <a:xfrm>
              <a:off x="76200" y="76200"/>
              <a:ext cx="660400" cy="660400"/>
            </a:xfrm>
            <a:prstGeom prst="rect">
              <a:avLst/>
            </a:prstGeom>
          </p:spPr>
          <p:txBody>
            <a:bodyPr lIns="21533" tIns="21533" rIns="21533" bIns="21533" rtlCol="0" anchor="ctr"/>
            <a:lstStyle/>
            <a:p>
              <a:pPr algn="ctr">
                <a:lnSpc>
                  <a:spcPts val="1165"/>
                </a:lnSpc>
              </a:pPr>
              <a:endParaRPr sz="1688"/>
            </a:p>
          </p:txBody>
        </p:sp>
      </p:grpSp>
      <p:grpSp>
        <p:nvGrpSpPr>
          <p:cNvPr id="241" name="Group 18">
            <a:extLst>
              <a:ext uri="{FF2B5EF4-FFF2-40B4-BE49-F238E27FC236}">
                <a16:creationId xmlns:a16="http://schemas.microsoft.com/office/drawing/2014/main" id="{49617FE9-B710-417D-B36E-654ED12C53C6}"/>
              </a:ext>
            </a:extLst>
          </p:cNvPr>
          <p:cNvGrpSpPr/>
          <p:nvPr/>
        </p:nvGrpSpPr>
        <p:grpSpPr>
          <a:xfrm rot="-5400000">
            <a:off x="4601500" y="2011575"/>
            <a:ext cx="225896" cy="225896"/>
            <a:chOff x="0" y="0"/>
            <a:chExt cx="812800" cy="812800"/>
          </a:xfrm>
        </p:grpSpPr>
        <p:sp>
          <p:nvSpPr>
            <p:cNvPr id="242" name="Freeform 19">
              <a:extLst>
                <a:ext uri="{FF2B5EF4-FFF2-40B4-BE49-F238E27FC236}">
                  <a16:creationId xmlns:a16="http://schemas.microsoft.com/office/drawing/2014/main" id="{B44BC5BD-C070-443B-B700-C374F053F5A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636461"/>
            </a:solidFill>
          </p:spPr>
          <p:txBody>
            <a:bodyPr/>
            <a:lstStyle/>
            <a:p>
              <a:endParaRPr lang="es-CO" sz="1688"/>
            </a:p>
          </p:txBody>
        </p:sp>
        <p:sp>
          <p:nvSpPr>
            <p:cNvPr id="243" name="TextBox 20">
              <a:extLst>
                <a:ext uri="{FF2B5EF4-FFF2-40B4-BE49-F238E27FC236}">
                  <a16:creationId xmlns:a16="http://schemas.microsoft.com/office/drawing/2014/main" id="{7FFD8A67-5B43-4D94-9515-1D6BCE8A21D5}"/>
                </a:ext>
              </a:extLst>
            </p:cNvPr>
            <p:cNvSpPr txBox="1"/>
            <p:nvPr/>
          </p:nvSpPr>
          <p:spPr>
            <a:xfrm>
              <a:off x="76200" y="76200"/>
              <a:ext cx="660400" cy="660400"/>
            </a:xfrm>
            <a:prstGeom prst="rect">
              <a:avLst/>
            </a:prstGeom>
          </p:spPr>
          <p:txBody>
            <a:bodyPr lIns="21533" tIns="21533" rIns="21533" bIns="21533" rtlCol="0" anchor="ctr"/>
            <a:lstStyle/>
            <a:p>
              <a:pPr algn="ctr">
                <a:lnSpc>
                  <a:spcPts val="1165"/>
                </a:lnSpc>
              </a:pPr>
              <a:endParaRPr sz="1688"/>
            </a:p>
          </p:txBody>
        </p:sp>
      </p:grpSp>
      <p:grpSp>
        <p:nvGrpSpPr>
          <p:cNvPr id="244" name="Group 21">
            <a:extLst>
              <a:ext uri="{FF2B5EF4-FFF2-40B4-BE49-F238E27FC236}">
                <a16:creationId xmlns:a16="http://schemas.microsoft.com/office/drawing/2014/main" id="{A781E2B5-343F-4E31-B622-B120A944962D}"/>
              </a:ext>
            </a:extLst>
          </p:cNvPr>
          <p:cNvGrpSpPr/>
          <p:nvPr/>
        </p:nvGrpSpPr>
        <p:grpSpPr>
          <a:xfrm>
            <a:off x="5380230" y="808625"/>
            <a:ext cx="2229720" cy="453846"/>
            <a:chOff x="0" y="0"/>
            <a:chExt cx="1996620" cy="406400"/>
          </a:xfrm>
        </p:grpSpPr>
        <p:sp>
          <p:nvSpPr>
            <p:cNvPr id="245" name="Freeform 22">
              <a:extLst>
                <a:ext uri="{FF2B5EF4-FFF2-40B4-BE49-F238E27FC236}">
                  <a16:creationId xmlns:a16="http://schemas.microsoft.com/office/drawing/2014/main" id="{30CEC7E3-7D47-42B9-9EF9-91C4FDE1DFEE}"/>
                </a:ext>
              </a:extLst>
            </p:cNvPr>
            <p:cNvSpPr/>
            <p:nvPr/>
          </p:nvSpPr>
          <p:spPr>
            <a:xfrm>
              <a:off x="0" y="0"/>
              <a:ext cx="1996620" cy="406400"/>
            </a:xfrm>
            <a:custGeom>
              <a:avLst/>
              <a:gdLst/>
              <a:ahLst/>
              <a:cxnLst/>
              <a:rect l="l" t="t" r="r" b="b"/>
              <a:pathLst>
                <a:path w="1996620" h="406400">
                  <a:moveTo>
                    <a:pt x="1793420" y="0"/>
                  </a:moveTo>
                  <a:cubicBezTo>
                    <a:pt x="1905644" y="0"/>
                    <a:pt x="1996620" y="90976"/>
                    <a:pt x="1996620" y="203200"/>
                  </a:cubicBezTo>
                  <a:cubicBezTo>
                    <a:pt x="1996620" y="315424"/>
                    <a:pt x="1905644" y="406400"/>
                    <a:pt x="1793420" y="406400"/>
                  </a:cubicBezTo>
                  <a:lnTo>
                    <a:pt x="203200" y="406400"/>
                  </a:lnTo>
                  <a:cubicBezTo>
                    <a:pt x="90976" y="406400"/>
                    <a:pt x="0" y="315424"/>
                    <a:pt x="0" y="203200"/>
                  </a:cubicBezTo>
                  <a:cubicBezTo>
                    <a:pt x="0" y="90976"/>
                    <a:pt x="90976" y="0"/>
                    <a:pt x="203200" y="0"/>
                  </a:cubicBezTo>
                  <a:close/>
                </a:path>
              </a:pathLst>
            </a:custGeom>
            <a:solidFill>
              <a:srgbClr val="000000">
                <a:alpha val="0"/>
              </a:srgbClr>
            </a:solidFill>
            <a:ln w="19050" cap="sq">
              <a:solidFill>
                <a:srgbClr val="000000"/>
              </a:solidFill>
              <a:prstDash val="dash"/>
              <a:miter/>
            </a:ln>
          </p:spPr>
          <p:txBody>
            <a:bodyPr/>
            <a:lstStyle/>
            <a:p>
              <a:endParaRPr lang="es-CO" sz="1688"/>
            </a:p>
          </p:txBody>
        </p:sp>
        <p:sp>
          <p:nvSpPr>
            <p:cNvPr id="246" name="TextBox 23">
              <a:extLst>
                <a:ext uri="{FF2B5EF4-FFF2-40B4-BE49-F238E27FC236}">
                  <a16:creationId xmlns:a16="http://schemas.microsoft.com/office/drawing/2014/main" id="{CB4AA9B5-AB5B-4DDB-900E-080C1C97CA02}"/>
                </a:ext>
              </a:extLst>
            </p:cNvPr>
            <p:cNvSpPr txBox="1"/>
            <p:nvPr/>
          </p:nvSpPr>
          <p:spPr>
            <a:xfrm>
              <a:off x="0" y="-28575"/>
              <a:ext cx="1996620" cy="434975"/>
            </a:xfrm>
            <a:prstGeom prst="rect">
              <a:avLst/>
            </a:prstGeom>
          </p:spPr>
          <p:txBody>
            <a:bodyPr lIns="42818" tIns="42818" rIns="42818" bIns="42818" rtlCol="0" anchor="ctr"/>
            <a:lstStyle/>
            <a:p>
              <a:pPr algn="ctr">
                <a:lnSpc>
                  <a:spcPts val="2242"/>
                </a:lnSpc>
              </a:pPr>
              <a:endParaRPr sz="1688"/>
            </a:p>
          </p:txBody>
        </p:sp>
      </p:grpSp>
      <p:grpSp>
        <p:nvGrpSpPr>
          <p:cNvPr id="247" name="Group 24">
            <a:extLst>
              <a:ext uri="{FF2B5EF4-FFF2-40B4-BE49-F238E27FC236}">
                <a16:creationId xmlns:a16="http://schemas.microsoft.com/office/drawing/2014/main" id="{B5E36017-9419-4533-8C81-1BF53E56FC9B}"/>
              </a:ext>
            </a:extLst>
          </p:cNvPr>
          <p:cNvGrpSpPr/>
          <p:nvPr/>
        </p:nvGrpSpPr>
        <p:grpSpPr>
          <a:xfrm>
            <a:off x="6237680" y="2571918"/>
            <a:ext cx="2229720" cy="453846"/>
            <a:chOff x="0" y="0"/>
            <a:chExt cx="1996620" cy="406400"/>
          </a:xfrm>
        </p:grpSpPr>
        <p:sp>
          <p:nvSpPr>
            <p:cNvPr id="248" name="Freeform 25">
              <a:extLst>
                <a:ext uri="{FF2B5EF4-FFF2-40B4-BE49-F238E27FC236}">
                  <a16:creationId xmlns:a16="http://schemas.microsoft.com/office/drawing/2014/main" id="{F036BBC7-21C7-41AF-A6AB-91C1D68FDD7F}"/>
                </a:ext>
              </a:extLst>
            </p:cNvPr>
            <p:cNvSpPr/>
            <p:nvPr/>
          </p:nvSpPr>
          <p:spPr>
            <a:xfrm>
              <a:off x="0" y="0"/>
              <a:ext cx="1996620" cy="406400"/>
            </a:xfrm>
            <a:custGeom>
              <a:avLst/>
              <a:gdLst/>
              <a:ahLst/>
              <a:cxnLst/>
              <a:rect l="l" t="t" r="r" b="b"/>
              <a:pathLst>
                <a:path w="1996620" h="406400">
                  <a:moveTo>
                    <a:pt x="1793420" y="0"/>
                  </a:moveTo>
                  <a:cubicBezTo>
                    <a:pt x="1905644" y="0"/>
                    <a:pt x="1996620" y="90976"/>
                    <a:pt x="1996620" y="203200"/>
                  </a:cubicBezTo>
                  <a:cubicBezTo>
                    <a:pt x="1996620" y="315424"/>
                    <a:pt x="1905644" y="406400"/>
                    <a:pt x="1793420" y="406400"/>
                  </a:cubicBezTo>
                  <a:lnTo>
                    <a:pt x="203200" y="406400"/>
                  </a:lnTo>
                  <a:cubicBezTo>
                    <a:pt x="90976" y="406400"/>
                    <a:pt x="0" y="315424"/>
                    <a:pt x="0" y="203200"/>
                  </a:cubicBezTo>
                  <a:cubicBezTo>
                    <a:pt x="0" y="90976"/>
                    <a:pt x="90976" y="0"/>
                    <a:pt x="203200" y="0"/>
                  </a:cubicBezTo>
                  <a:close/>
                </a:path>
              </a:pathLst>
            </a:custGeom>
            <a:solidFill>
              <a:srgbClr val="000000">
                <a:alpha val="0"/>
              </a:srgbClr>
            </a:solidFill>
            <a:ln w="19050" cap="sq">
              <a:solidFill>
                <a:srgbClr val="000000"/>
              </a:solidFill>
              <a:prstDash val="dash"/>
              <a:miter/>
            </a:ln>
          </p:spPr>
          <p:txBody>
            <a:bodyPr/>
            <a:lstStyle/>
            <a:p>
              <a:endParaRPr lang="es-CO" sz="1688"/>
            </a:p>
          </p:txBody>
        </p:sp>
        <p:sp>
          <p:nvSpPr>
            <p:cNvPr id="249" name="TextBox 26">
              <a:extLst>
                <a:ext uri="{FF2B5EF4-FFF2-40B4-BE49-F238E27FC236}">
                  <a16:creationId xmlns:a16="http://schemas.microsoft.com/office/drawing/2014/main" id="{88C4F24F-FF37-44D0-BCF7-D7764BE1352C}"/>
                </a:ext>
              </a:extLst>
            </p:cNvPr>
            <p:cNvSpPr txBox="1"/>
            <p:nvPr/>
          </p:nvSpPr>
          <p:spPr>
            <a:xfrm>
              <a:off x="0" y="-28575"/>
              <a:ext cx="1996620" cy="434975"/>
            </a:xfrm>
            <a:prstGeom prst="rect">
              <a:avLst/>
            </a:prstGeom>
          </p:spPr>
          <p:txBody>
            <a:bodyPr lIns="42818" tIns="42818" rIns="42818" bIns="42818" rtlCol="0" anchor="ctr"/>
            <a:lstStyle/>
            <a:p>
              <a:pPr algn="ctr">
                <a:lnSpc>
                  <a:spcPts val="2242"/>
                </a:lnSpc>
              </a:pPr>
              <a:endParaRPr sz="1688"/>
            </a:p>
          </p:txBody>
        </p:sp>
      </p:grpSp>
      <p:grpSp>
        <p:nvGrpSpPr>
          <p:cNvPr id="250" name="Group 27">
            <a:extLst>
              <a:ext uri="{FF2B5EF4-FFF2-40B4-BE49-F238E27FC236}">
                <a16:creationId xmlns:a16="http://schemas.microsoft.com/office/drawing/2014/main" id="{512AF65D-F57A-4FDF-91A9-38D435EBF1C5}"/>
              </a:ext>
            </a:extLst>
          </p:cNvPr>
          <p:cNvGrpSpPr/>
          <p:nvPr/>
        </p:nvGrpSpPr>
        <p:grpSpPr>
          <a:xfrm>
            <a:off x="6378001" y="4091952"/>
            <a:ext cx="2042683" cy="453846"/>
            <a:chOff x="0" y="0"/>
            <a:chExt cx="1829137" cy="406400"/>
          </a:xfrm>
        </p:grpSpPr>
        <p:sp>
          <p:nvSpPr>
            <p:cNvPr id="251" name="Freeform 28">
              <a:extLst>
                <a:ext uri="{FF2B5EF4-FFF2-40B4-BE49-F238E27FC236}">
                  <a16:creationId xmlns:a16="http://schemas.microsoft.com/office/drawing/2014/main" id="{F23B17AA-AB3D-4B1B-BE07-28FDB5B7E425}"/>
                </a:ext>
              </a:extLst>
            </p:cNvPr>
            <p:cNvSpPr/>
            <p:nvPr/>
          </p:nvSpPr>
          <p:spPr>
            <a:xfrm>
              <a:off x="0" y="0"/>
              <a:ext cx="1829137" cy="406400"/>
            </a:xfrm>
            <a:custGeom>
              <a:avLst/>
              <a:gdLst/>
              <a:ahLst/>
              <a:cxnLst/>
              <a:rect l="l" t="t" r="r" b="b"/>
              <a:pathLst>
                <a:path w="1829137" h="406400">
                  <a:moveTo>
                    <a:pt x="1625937" y="0"/>
                  </a:moveTo>
                  <a:cubicBezTo>
                    <a:pt x="1738161" y="0"/>
                    <a:pt x="1829137" y="90976"/>
                    <a:pt x="1829137" y="203200"/>
                  </a:cubicBezTo>
                  <a:cubicBezTo>
                    <a:pt x="1829137" y="315424"/>
                    <a:pt x="1738161" y="406400"/>
                    <a:pt x="1625937" y="406400"/>
                  </a:cubicBezTo>
                  <a:lnTo>
                    <a:pt x="203200" y="406400"/>
                  </a:lnTo>
                  <a:cubicBezTo>
                    <a:pt x="90976" y="406400"/>
                    <a:pt x="0" y="315424"/>
                    <a:pt x="0" y="203200"/>
                  </a:cubicBezTo>
                  <a:cubicBezTo>
                    <a:pt x="0" y="90976"/>
                    <a:pt x="90976" y="0"/>
                    <a:pt x="203200" y="0"/>
                  </a:cubicBezTo>
                  <a:close/>
                </a:path>
              </a:pathLst>
            </a:custGeom>
            <a:solidFill>
              <a:srgbClr val="000000">
                <a:alpha val="0"/>
              </a:srgbClr>
            </a:solidFill>
            <a:ln w="19050" cap="sq">
              <a:solidFill>
                <a:srgbClr val="000000"/>
              </a:solidFill>
              <a:prstDash val="dash"/>
              <a:miter/>
            </a:ln>
          </p:spPr>
          <p:txBody>
            <a:bodyPr/>
            <a:lstStyle/>
            <a:p>
              <a:endParaRPr lang="es-CO" sz="1688"/>
            </a:p>
          </p:txBody>
        </p:sp>
        <p:sp>
          <p:nvSpPr>
            <p:cNvPr id="252" name="TextBox 29">
              <a:extLst>
                <a:ext uri="{FF2B5EF4-FFF2-40B4-BE49-F238E27FC236}">
                  <a16:creationId xmlns:a16="http://schemas.microsoft.com/office/drawing/2014/main" id="{8D641F43-84C3-42A9-BE11-108144DED3C3}"/>
                </a:ext>
              </a:extLst>
            </p:cNvPr>
            <p:cNvSpPr txBox="1"/>
            <p:nvPr/>
          </p:nvSpPr>
          <p:spPr>
            <a:xfrm>
              <a:off x="0" y="-28575"/>
              <a:ext cx="1829137" cy="434975"/>
            </a:xfrm>
            <a:prstGeom prst="rect">
              <a:avLst/>
            </a:prstGeom>
          </p:spPr>
          <p:txBody>
            <a:bodyPr lIns="42818" tIns="42818" rIns="42818" bIns="42818" rtlCol="0" anchor="ctr"/>
            <a:lstStyle/>
            <a:p>
              <a:pPr algn="ctr">
                <a:lnSpc>
                  <a:spcPts val="2242"/>
                </a:lnSpc>
              </a:pPr>
              <a:endParaRPr sz="1688"/>
            </a:p>
          </p:txBody>
        </p:sp>
      </p:grpSp>
      <p:grpSp>
        <p:nvGrpSpPr>
          <p:cNvPr id="253" name="Group 30">
            <a:extLst>
              <a:ext uri="{FF2B5EF4-FFF2-40B4-BE49-F238E27FC236}">
                <a16:creationId xmlns:a16="http://schemas.microsoft.com/office/drawing/2014/main" id="{1D690729-636E-40E2-8A2A-5F67E7C22295}"/>
              </a:ext>
            </a:extLst>
          </p:cNvPr>
          <p:cNvGrpSpPr/>
          <p:nvPr/>
        </p:nvGrpSpPr>
        <p:grpSpPr>
          <a:xfrm rot="-5400000">
            <a:off x="4832907" y="547759"/>
            <a:ext cx="878717" cy="878717"/>
            <a:chOff x="0" y="0"/>
            <a:chExt cx="812800" cy="812800"/>
          </a:xfrm>
        </p:grpSpPr>
        <p:sp>
          <p:nvSpPr>
            <p:cNvPr id="254" name="Freeform 31">
              <a:extLst>
                <a:ext uri="{FF2B5EF4-FFF2-40B4-BE49-F238E27FC236}">
                  <a16:creationId xmlns:a16="http://schemas.microsoft.com/office/drawing/2014/main" id="{8F21151B-13F0-4517-A200-A22B8DA7E89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636461"/>
            </a:solidFill>
          </p:spPr>
          <p:txBody>
            <a:bodyPr/>
            <a:lstStyle/>
            <a:p>
              <a:endParaRPr lang="es-CO" sz="1688"/>
            </a:p>
          </p:txBody>
        </p:sp>
        <p:sp>
          <p:nvSpPr>
            <p:cNvPr id="255" name="TextBox 32">
              <a:extLst>
                <a:ext uri="{FF2B5EF4-FFF2-40B4-BE49-F238E27FC236}">
                  <a16:creationId xmlns:a16="http://schemas.microsoft.com/office/drawing/2014/main" id="{C0841C38-594C-49FE-874D-66C6EA3C47E3}"/>
                </a:ext>
              </a:extLst>
            </p:cNvPr>
            <p:cNvSpPr txBox="1"/>
            <p:nvPr/>
          </p:nvSpPr>
          <p:spPr>
            <a:xfrm>
              <a:off x="76200" y="76200"/>
              <a:ext cx="660400" cy="660400"/>
            </a:xfrm>
            <a:prstGeom prst="rect">
              <a:avLst/>
            </a:prstGeom>
          </p:spPr>
          <p:txBody>
            <a:bodyPr lIns="21533" tIns="21533" rIns="21533" bIns="21533" rtlCol="0" anchor="ctr"/>
            <a:lstStyle/>
            <a:p>
              <a:pPr algn="ctr">
                <a:lnSpc>
                  <a:spcPts val="1165"/>
                </a:lnSpc>
              </a:pPr>
              <a:endParaRPr sz="1688"/>
            </a:p>
          </p:txBody>
        </p:sp>
      </p:grpSp>
      <p:grpSp>
        <p:nvGrpSpPr>
          <p:cNvPr id="256" name="Group 33">
            <a:extLst>
              <a:ext uri="{FF2B5EF4-FFF2-40B4-BE49-F238E27FC236}">
                <a16:creationId xmlns:a16="http://schemas.microsoft.com/office/drawing/2014/main" id="{7C1945BF-C10B-428A-8B0C-B6BDB0A32D52}"/>
              </a:ext>
            </a:extLst>
          </p:cNvPr>
          <p:cNvGrpSpPr/>
          <p:nvPr/>
        </p:nvGrpSpPr>
        <p:grpSpPr>
          <a:xfrm rot="-5400000">
            <a:off x="5965648" y="2359482"/>
            <a:ext cx="878717" cy="878717"/>
            <a:chOff x="0" y="0"/>
            <a:chExt cx="812800" cy="812800"/>
          </a:xfrm>
        </p:grpSpPr>
        <p:sp>
          <p:nvSpPr>
            <p:cNvPr id="257" name="Freeform 34">
              <a:extLst>
                <a:ext uri="{FF2B5EF4-FFF2-40B4-BE49-F238E27FC236}">
                  <a16:creationId xmlns:a16="http://schemas.microsoft.com/office/drawing/2014/main" id="{0A967786-5101-47D0-94AA-7EA030210E01}"/>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EA934"/>
            </a:solidFill>
          </p:spPr>
          <p:txBody>
            <a:bodyPr/>
            <a:lstStyle/>
            <a:p>
              <a:endParaRPr lang="es-CO" sz="1688"/>
            </a:p>
          </p:txBody>
        </p:sp>
        <p:sp>
          <p:nvSpPr>
            <p:cNvPr id="258" name="TextBox 35">
              <a:extLst>
                <a:ext uri="{FF2B5EF4-FFF2-40B4-BE49-F238E27FC236}">
                  <a16:creationId xmlns:a16="http://schemas.microsoft.com/office/drawing/2014/main" id="{146385ED-E04F-410C-80EA-965AE4971DBD}"/>
                </a:ext>
              </a:extLst>
            </p:cNvPr>
            <p:cNvSpPr txBox="1"/>
            <p:nvPr/>
          </p:nvSpPr>
          <p:spPr>
            <a:xfrm>
              <a:off x="76200" y="76200"/>
              <a:ext cx="660400" cy="660400"/>
            </a:xfrm>
            <a:prstGeom prst="rect">
              <a:avLst/>
            </a:prstGeom>
          </p:spPr>
          <p:txBody>
            <a:bodyPr lIns="21533" tIns="21533" rIns="21533" bIns="21533" rtlCol="0" anchor="ctr"/>
            <a:lstStyle/>
            <a:p>
              <a:pPr algn="ctr">
                <a:lnSpc>
                  <a:spcPts val="1165"/>
                </a:lnSpc>
              </a:pPr>
              <a:endParaRPr sz="1688"/>
            </a:p>
          </p:txBody>
        </p:sp>
      </p:grpSp>
      <p:grpSp>
        <p:nvGrpSpPr>
          <p:cNvPr id="259" name="Group 36">
            <a:extLst>
              <a:ext uri="{FF2B5EF4-FFF2-40B4-BE49-F238E27FC236}">
                <a16:creationId xmlns:a16="http://schemas.microsoft.com/office/drawing/2014/main" id="{FCAB8FE2-A713-43C2-BB46-E3892A63811C}"/>
              </a:ext>
            </a:extLst>
          </p:cNvPr>
          <p:cNvGrpSpPr/>
          <p:nvPr/>
        </p:nvGrpSpPr>
        <p:grpSpPr>
          <a:xfrm rot="-5400000">
            <a:off x="5938642" y="3845418"/>
            <a:ext cx="878717" cy="878717"/>
            <a:chOff x="0" y="0"/>
            <a:chExt cx="812800" cy="812800"/>
          </a:xfrm>
        </p:grpSpPr>
        <p:sp>
          <p:nvSpPr>
            <p:cNvPr id="260" name="Freeform 37">
              <a:extLst>
                <a:ext uri="{FF2B5EF4-FFF2-40B4-BE49-F238E27FC236}">
                  <a16:creationId xmlns:a16="http://schemas.microsoft.com/office/drawing/2014/main" id="{3D82A063-9565-4362-801A-EC96387A85C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636461"/>
            </a:solidFill>
          </p:spPr>
          <p:txBody>
            <a:bodyPr/>
            <a:lstStyle/>
            <a:p>
              <a:endParaRPr lang="es-CO" sz="1688"/>
            </a:p>
          </p:txBody>
        </p:sp>
        <p:sp>
          <p:nvSpPr>
            <p:cNvPr id="261" name="TextBox 38">
              <a:extLst>
                <a:ext uri="{FF2B5EF4-FFF2-40B4-BE49-F238E27FC236}">
                  <a16:creationId xmlns:a16="http://schemas.microsoft.com/office/drawing/2014/main" id="{28CDD845-C02B-484A-867A-43C47D2357DD}"/>
                </a:ext>
              </a:extLst>
            </p:cNvPr>
            <p:cNvSpPr txBox="1"/>
            <p:nvPr/>
          </p:nvSpPr>
          <p:spPr>
            <a:xfrm>
              <a:off x="76200" y="76200"/>
              <a:ext cx="660400" cy="660400"/>
            </a:xfrm>
            <a:prstGeom prst="rect">
              <a:avLst/>
            </a:prstGeom>
          </p:spPr>
          <p:txBody>
            <a:bodyPr lIns="21533" tIns="21533" rIns="21533" bIns="21533" rtlCol="0" anchor="ctr"/>
            <a:lstStyle/>
            <a:p>
              <a:pPr algn="ctr">
                <a:lnSpc>
                  <a:spcPts val="1165"/>
                </a:lnSpc>
              </a:pPr>
              <a:endParaRPr sz="1688"/>
            </a:p>
          </p:txBody>
        </p:sp>
      </p:grpSp>
      <p:grpSp>
        <p:nvGrpSpPr>
          <p:cNvPr id="262" name="Group 39">
            <a:extLst>
              <a:ext uri="{FF2B5EF4-FFF2-40B4-BE49-F238E27FC236}">
                <a16:creationId xmlns:a16="http://schemas.microsoft.com/office/drawing/2014/main" id="{113FD9CF-90F3-4734-B801-0EDCB290E3F4}"/>
              </a:ext>
            </a:extLst>
          </p:cNvPr>
          <p:cNvGrpSpPr/>
          <p:nvPr/>
        </p:nvGrpSpPr>
        <p:grpSpPr>
          <a:xfrm>
            <a:off x="5412223" y="5559387"/>
            <a:ext cx="2062392" cy="453846"/>
            <a:chOff x="0" y="0"/>
            <a:chExt cx="1846786" cy="406400"/>
          </a:xfrm>
        </p:grpSpPr>
        <p:sp>
          <p:nvSpPr>
            <p:cNvPr id="263" name="Freeform 40">
              <a:extLst>
                <a:ext uri="{FF2B5EF4-FFF2-40B4-BE49-F238E27FC236}">
                  <a16:creationId xmlns:a16="http://schemas.microsoft.com/office/drawing/2014/main" id="{EBBF62DA-F068-4776-AAE5-85D525CF0E0D}"/>
                </a:ext>
              </a:extLst>
            </p:cNvPr>
            <p:cNvSpPr/>
            <p:nvPr/>
          </p:nvSpPr>
          <p:spPr>
            <a:xfrm>
              <a:off x="0" y="0"/>
              <a:ext cx="1846786" cy="406400"/>
            </a:xfrm>
            <a:custGeom>
              <a:avLst/>
              <a:gdLst/>
              <a:ahLst/>
              <a:cxnLst/>
              <a:rect l="l" t="t" r="r" b="b"/>
              <a:pathLst>
                <a:path w="1846786" h="406400">
                  <a:moveTo>
                    <a:pt x="1643586" y="0"/>
                  </a:moveTo>
                  <a:cubicBezTo>
                    <a:pt x="1755810" y="0"/>
                    <a:pt x="1846786" y="90976"/>
                    <a:pt x="1846786" y="203200"/>
                  </a:cubicBezTo>
                  <a:cubicBezTo>
                    <a:pt x="1846786" y="315424"/>
                    <a:pt x="1755810" y="406400"/>
                    <a:pt x="1643586" y="406400"/>
                  </a:cubicBezTo>
                  <a:lnTo>
                    <a:pt x="203200" y="406400"/>
                  </a:lnTo>
                  <a:cubicBezTo>
                    <a:pt x="90976" y="406400"/>
                    <a:pt x="0" y="315424"/>
                    <a:pt x="0" y="203200"/>
                  </a:cubicBezTo>
                  <a:cubicBezTo>
                    <a:pt x="0" y="90976"/>
                    <a:pt x="90976" y="0"/>
                    <a:pt x="203200" y="0"/>
                  </a:cubicBezTo>
                  <a:close/>
                </a:path>
              </a:pathLst>
            </a:custGeom>
            <a:solidFill>
              <a:srgbClr val="000000">
                <a:alpha val="0"/>
              </a:srgbClr>
            </a:solidFill>
            <a:ln w="19050" cap="sq">
              <a:solidFill>
                <a:srgbClr val="000000"/>
              </a:solidFill>
              <a:prstDash val="dash"/>
              <a:miter/>
            </a:ln>
          </p:spPr>
          <p:txBody>
            <a:bodyPr/>
            <a:lstStyle/>
            <a:p>
              <a:endParaRPr lang="es-CO" sz="1688"/>
            </a:p>
          </p:txBody>
        </p:sp>
        <p:sp>
          <p:nvSpPr>
            <p:cNvPr id="264" name="TextBox 41">
              <a:extLst>
                <a:ext uri="{FF2B5EF4-FFF2-40B4-BE49-F238E27FC236}">
                  <a16:creationId xmlns:a16="http://schemas.microsoft.com/office/drawing/2014/main" id="{3D8CB005-F5B2-4265-B57D-A0EB96319CFA}"/>
                </a:ext>
              </a:extLst>
            </p:cNvPr>
            <p:cNvSpPr txBox="1"/>
            <p:nvPr/>
          </p:nvSpPr>
          <p:spPr>
            <a:xfrm>
              <a:off x="0" y="-28575"/>
              <a:ext cx="1846786" cy="434975"/>
            </a:xfrm>
            <a:prstGeom prst="rect">
              <a:avLst/>
            </a:prstGeom>
          </p:spPr>
          <p:txBody>
            <a:bodyPr lIns="42818" tIns="42818" rIns="42818" bIns="42818" rtlCol="0" anchor="ctr"/>
            <a:lstStyle/>
            <a:p>
              <a:pPr algn="ctr">
                <a:lnSpc>
                  <a:spcPts val="2242"/>
                </a:lnSpc>
              </a:pPr>
              <a:endParaRPr sz="1688"/>
            </a:p>
          </p:txBody>
        </p:sp>
      </p:grpSp>
      <p:grpSp>
        <p:nvGrpSpPr>
          <p:cNvPr id="265" name="Group 42">
            <a:extLst>
              <a:ext uri="{FF2B5EF4-FFF2-40B4-BE49-F238E27FC236}">
                <a16:creationId xmlns:a16="http://schemas.microsoft.com/office/drawing/2014/main" id="{C4B25499-6B81-4602-8864-D28CFD5C3D5D}"/>
              </a:ext>
            </a:extLst>
          </p:cNvPr>
          <p:cNvGrpSpPr/>
          <p:nvPr/>
        </p:nvGrpSpPr>
        <p:grpSpPr>
          <a:xfrm rot="-5400000">
            <a:off x="4972864" y="5346952"/>
            <a:ext cx="878717" cy="878717"/>
            <a:chOff x="0" y="0"/>
            <a:chExt cx="812800" cy="812800"/>
          </a:xfrm>
        </p:grpSpPr>
        <p:sp>
          <p:nvSpPr>
            <p:cNvPr id="266" name="Freeform 43">
              <a:extLst>
                <a:ext uri="{FF2B5EF4-FFF2-40B4-BE49-F238E27FC236}">
                  <a16:creationId xmlns:a16="http://schemas.microsoft.com/office/drawing/2014/main" id="{0058865D-AC13-41DC-BCB2-AF6E8E708239}"/>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EA934"/>
            </a:solidFill>
          </p:spPr>
          <p:txBody>
            <a:bodyPr/>
            <a:lstStyle/>
            <a:p>
              <a:endParaRPr lang="es-CO" sz="1688"/>
            </a:p>
          </p:txBody>
        </p:sp>
        <p:sp>
          <p:nvSpPr>
            <p:cNvPr id="267" name="TextBox 44">
              <a:extLst>
                <a:ext uri="{FF2B5EF4-FFF2-40B4-BE49-F238E27FC236}">
                  <a16:creationId xmlns:a16="http://schemas.microsoft.com/office/drawing/2014/main" id="{A8FCBF93-2987-44CC-9E84-1669EC866A1A}"/>
                </a:ext>
              </a:extLst>
            </p:cNvPr>
            <p:cNvSpPr txBox="1"/>
            <p:nvPr/>
          </p:nvSpPr>
          <p:spPr>
            <a:xfrm>
              <a:off x="76200" y="76200"/>
              <a:ext cx="660400" cy="660400"/>
            </a:xfrm>
            <a:prstGeom prst="rect">
              <a:avLst/>
            </a:prstGeom>
          </p:spPr>
          <p:txBody>
            <a:bodyPr lIns="21533" tIns="21533" rIns="21533" bIns="21533" rtlCol="0" anchor="ctr"/>
            <a:lstStyle/>
            <a:p>
              <a:pPr algn="ctr">
                <a:lnSpc>
                  <a:spcPts val="1165"/>
                </a:lnSpc>
              </a:pPr>
              <a:endParaRPr sz="1688"/>
            </a:p>
          </p:txBody>
        </p:sp>
      </p:grpSp>
      <p:sp>
        <p:nvSpPr>
          <p:cNvPr id="268" name="Freeform 45">
            <a:extLst>
              <a:ext uri="{FF2B5EF4-FFF2-40B4-BE49-F238E27FC236}">
                <a16:creationId xmlns:a16="http://schemas.microsoft.com/office/drawing/2014/main" id="{B5FB8982-B5D0-4DF9-A335-9A31C0CC502E}"/>
              </a:ext>
            </a:extLst>
          </p:cNvPr>
          <p:cNvSpPr/>
          <p:nvPr/>
        </p:nvSpPr>
        <p:spPr>
          <a:xfrm>
            <a:off x="5095094" y="5462808"/>
            <a:ext cx="634258" cy="618113"/>
          </a:xfrm>
          <a:custGeom>
            <a:avLst/>
            <a:gdLst/>
            <a:ahLst/>
            <a:cxnLst/>
            <a:rect l="l" t="t" r="r" b="b"/>
            <a:pathLst>
              <a:path w="676542" h="659320">
                <a:moveTo>
                  <a:pt x="0" y="0"/>
                </a:moveTo>
                <a:lnTo>
                  <a:pt x="676541" y="0"/>
                </a:lnTo>
                <a:lnTo>
                  <a:pt x="676541" y="659321"/>
                </a:lnTo>
                <a:lnTo>
                  <a:pt x="0" y="65932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s-CO" sz="1688"/>
          </a:p>
        </p:txBody>
      </p:sp>
      <p:sp>
        <p:nvSpPr>
          <p:cNvPr id="269" name="Freeform 46">
            <a:extLst>
              <a:ext uri="{FF2B5EF4-FFF2-40B4-BE49-F238E27FC236}">
                <a16:creationId xmlns:a16="http://schemas.microsoft.com/office/drawing/2014/main" id="{FD1DCE5D-BC58-4171-8E42-76B521C0A97E}"/>
              </a:ext>
            </a:extLst>
          </p:cNvPr>
          <p:cNvSpPr/>
          <p:nvPr/>
        </p:nvSpPr>
        <p:spPr>
          <a:xfrm>
            <a:off x="4972864" y="680687"/>
            <a:ext cx="598803" cy="549809"/>
          </a:xfrm>
          <a:custGeom>
            <a:avLst/>
            <a:gdLst/>
            <a:ahLst/>
            <a:cxnLst/>
            <a:rect l="l" t="t" r="r" b="b"/>
            <a:pathLst>
              <a:path w="638723" h="586463">
                <a:moveTo>
                  <a:pt x="0" y="0"/>
                </a:moveTo>
                <a:lnTo>
                  <a:pt x="638723" y="0"/>
                </a:lnTo>
                <a:lnTo>
                  <a:pt x="638723" y="586464"/>
                </a:lnTo>
                <a:lnTo>
                  <a:pt x="0" y="58646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s-CO" sz="1688"/>
          </a:p>
        </p:txBody>
      </p:sp>
      <p:sp>
        <p:nvSpPr>
          <p:cNvPr id="270" name="Freeform 47">
            <a:extLst>
              <a:ext uri="{FF2B5EF4-FFF2-40B4-BE49-F238E27FC236}">
                <a16:creationId xmlns:a16="http://schemas.microsoft.com/office/drawing/2014/main" id="{777C86C1-D266-4E14-B176-45757C17315E}"/>
              </a:ext>
            </a:extLst>
          </p:cNvPr>
          <p:cNvSpPr/>
          <p:nvPr/>
        </p:nvSpPr>
        <p:spPr>
          <a:xfrm>
            <a:off x="6162436" y="2566542"/>
            <a:ext cx="561968" cy="546642"/>
          </a:xfrm>
          <a:custGeom>
            <a:avLst/>
            <a:gdLst/>
            <a:ahLst/>
            <a:cxnLst/>
            <a:rect l="l" t="t" r="r" b="b"/>
            <a:pathLst>
              <a:path w="599433" h="583085">
                <a:moveTo>
                  <a:pt x="0" y="0"/>
                </a:moveTo>
                <a:lnTo>
                  <a:pt x="599432" y="0"/>
                </a:lnTo>
                <a:lnTo>
                  <a:pt x="599432" y="583085"/>
                </a:lnTo>
                <a:lnTo>
                  <a:pt x="0" y="58308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s-CO" sz="1688"/>
          </a:p>
        </p:txBody>
      </p:sp>
      <p:sp>
        <p:nvSpPr>
          <p:cNvPr id="271" name="Freeform 48">
            <a:extLst>
              <a:ext uri="{FF2B5EF4-FFF2-40B4-BE49-F238E27FC236}">
                <a16:creationId xmlns:a16="http://schemas.microsoft.com/office/drawing/2014/main" id="{DA086A08-44BA-473F-8536-907F4C73CFFC}"/>
              </a:ext>
            </a:extLst>
          </p:cNvPr>
          <p:cNvSpPr/>
          <p:nvPr/>
        </p:nvSpPr>
        <p:spPr>
          <a:xfrm>
            <a:off x="6098888" y="3985061"/>
            <a:ext cx="583278" cy="532374"/>
          </a:xfrm>
          <a:custGeom>
            <a:avLst/>
            <a:gdLst/>
            <a:ahLst/>
            <a:cxnLst/>
            <a:rect l="l" t="t" r="r" b="b"/>
            <a:pathLst>
              <a:path w="622163" h="567866">
                <a:moveTo>
                  <a:pt x="0" y="0"/>
                </a:moveTo>
                <a:lnTo>
                  <a:pt x="622164" y="0"/>
                </a:lnTo>
                <a:lnTo>
                  <a:pt x="622164" y="567865"/>
                </a:lnTo>
                <a:lnTo>
                  <a:pt x="0" y="56786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s-CO" sz="1688"/>
          </a:p>
        </p:txBody>
      </p:sp>
      <p:sp>
        <p:nvSpPr>
          <p:cNvPr id="272" name="Freeform 49">
            <a:extLst>
              <a:ext uri="{FF2B5EF4-FFF2-40B4-BE49-F238E27FC236}">
                <a16:creationId xmlns:a16="http://schemas.microsoft.com/office/drawing/2014/main" id="{4BD311DE-0257-40E9-8BBD-388287D8B3BE}"/>
              </a:ext>
            </a:extLst>
          </p:cNvPr>
          <p:cNvSpPr/>
          <p:nvPr/>
        </p:nvSpPr>
        <p:spPr>
          <a:xfrm rot="1211952">
            <a:off x="5523286" y="3970909"/>
            <a:ext cx="386169" cy="226104"/>
          </a:xfrm>
          <a:custGeom>
            <a:avLst/>
            <a:gdLst/>
            <a:ahLst/>
            <a:cxnLst/>
            <a:rect l="l" t="t" r="r" b="b"/>
            <a:pathLst>
              <a:path w="411914" h="241178">
                <a:moveTo>
                  <a:pt x="0" y="0"/>
                </a:moveTo>
                <a:lnTo>
                  <a:pt x="411914" y="0"/>
                </a:lnTo>
                <a:lnTo>
                  <a:pt x="411914" y="241178"/>
                </a:lnTo>
                <a:lnTo>
                  <a:pt x="0" y="241178"/>
                </a:lnTo>
                <a:lnTo>
                  <a:pt x="0" y="0"/>
                </a:lnTo>
                <a:close/>
              </a:path>
            </a:pathLst>
          </a:custGeom>
          <a:blipFill>
            <a:blip r:embed="rId11">
              <a:extLst>
                <a:ext uri="{96DAC541-7B7A-43D3-8B79-37D633B846F1}">
                  <asvg:svgBlip xmlns:asvg="http://schemas.microsoft.com/office/drawing/2016/SVG/main" r:embed="rId12"/>
                </a:ext>
              </a:extLst>
            </a:blip>
            <a:stretch>
              <a:fillRect l="-149971"/>
            </a:stretch>
          </a:blipFill>
        </p:spPr>
        <p:txBody>
          <a:bodyPr/>
          <a:lstStyle/>
          <a:p>
            <a:endParaRPr lang="es-CO" sz="1688"/>
          </a:p>
        </p:txBody>
      </p:sp>
      <p:sp>
        <p:nvSpPr>
          <p:cNvPr id="273" name="TextBox 50">
            <a:extLst>
              <a:ext uri="{FF2B5EF4-FFF2-40B4-BE49-F238E27FC236}">
                <a16:creationId xmlns:a16="http://schemas.microsoft.com/office/drawing/2014/main" id="{025B3E90-31F9-4C2F-AE91-CE0634699554}"/>
              </a:ext>
            </a:extLst>
          </p:cNvPr>
          <p:cNvSpPr txBox="1"/>
          <p:nvPr/>
        </p:nvSpPr>
        <p:spPr>
          <a:xfrm>
            <a:off x="1937686" y="2514727"/>
            <a:ext cx="3445607" cy="1897955"/>
          </a:xfrm>
          <a:prstGeom prst="rect">
            <a:avLst/>
          </a:prstGeom>
        </p:spPr>
        <p:txBody>
          <a:bodyPr lIns="0" tIns="0" rIns="0" bIns="0" rtlCol="0" anchor="t">
            <a:spAutoFit/>
          </a:bodyPr>
          <a:lstStyle/>
          <a:p>
            <a:pPr algn="ctr">
              <a:lnSpc>
                <a:spcPts val="3664"/>
              </a:lnSpc>
            </a:pPr>
            <a:r>
              <a:rPr lang="en-US" sz="3523" spc="81" dirty="0">
                <a:solidFill>
                  <a:srgbClr val="000000"/>
                </a:solidFill>
                <a:latin typeface="League Gothic"/>
                <a:ea typeface="League Gothic"/>
                <a:cs typeface="League Gothic"/>
                <a:sym typeface="League Gothic"/>
              </a:rPr>
              <a:t>GESTIÓN DE LA INFORMACIÓN</a:t>
            </a:r>
          </a:p>
          <a:p>
            <a:pPr algn="ctr">
              <a:lnSpc>
                <a:spcPts val="3664"/>
              </a:lnSpc>
            </a:pPr>
            <a:endParaRPr lang="en-US" sz="3523" spc="81" dirty="0">
              <a:solidFill>
                <a:srgbClr val="000000"/>
              </a:solidFill>
              <a:latin typeface="League Gothic"/>
              <a:ea typeface="League Gothic"/>
              <a:cs typeface="League Gothic"/>
              <a:sym typeface="League Gothic"/>
            </a:endParaRPr>
          </a:p>
        </p:txBody>
      </p:sp>
      <p:sp>
        <p:nvSpPr>
          <p:cNvPr id="274" name="TextBox 51">
            <a:extLst>
              <a:ext uri="{FF2B5EF4-FFF2-40B4-BE49-F238E27FC236}">
                <a16:creationId xmlns:a16="http://schemas.microsoft.com/office/drawing/2014/main" id="{CCA9316A-6CAA-4375-8266-52816670602A}"/>
              </a:ext>
            </a:extLst>
          </p:cNvPr>
          <p:cNvSpPr txBox="1"/>
          <p:nvPr/>
        </p:nvSpPr>
        <p:spPr>
          <a:xfrm>
            <a:off x="5918081" y="5628415"/>
            <a:ext cx="1335235" cy="500137"/>
          </a:xfrm>
          <a:prstGeom prst="rect">
            <a:avLst/>
          </a:prstGeom>
        </p:spPr>
        <p:txBody>
          <a:bodyPr lIns="0" tIns="0" rIns="0" bIns="0" rtlCol="0" anchor="t">
            <a:spAutoFit/>
          </a:bodyPr>
          <a:lstStyle/>
          <a:p>
            <a:pPr>
              <a:lnSpc>
                <a:spcPts val="1342"/>
              </a:lnSpc>
              <a:spcBef>
                <a:spcPct val="0"/>
              </a:spcBef>
            </a:pPr>
            <a:r>
              <a:rPr lang="en-US" sz="1278" b="1">
                <a:solidFill>
                  <a:srgbClr val="000000"/>
                </a:solidFill>
                <a:latin typeface="Oswald Bold"/>
                <a:ea typeface="Oswald Bold"/>
                <a:cs typeface="Oswald Bold"/>
                <a:sym typeface="Oswald Bold"/>
              </a:rPr>
              <a:t>Grupo Data Quality y Transversales</a:t>
            </a:r>
          </a:p>
        </p:txBody>
      </p:sp>
      <p:sp>
        <p:nvSpPr>
          <p:cNvPr id="275" name="TextBox 52">
            <a:extLst>
              <a:ext uri="{FF2B5EF4-FFF2-40B4-BE49-F238E27FC236}">
                <a16:creationId xmlns:a16="http://schemas.microsoft.com/office/drawing/2014/main" id="{C238FAA2-620E-41F2-8865-05E7289B2477}"/>
              </a:ext>
            </a:extLst>
          </p:cNvPr>
          <p:cNvSpPr txBox="1"/>
          <p:nvPr/>
        </p:nvSpPr>
        <p:spPr>
          <a:xfrm>
            <a:off x="6924554" y="4217481"/>
            <a:ext cx="1496130" cy="205184"/>
          </a:xfrm>
          <a:prstGeom prst="rect">
            <a:avLst/>
          </a:prstGeom>
        </p:spPr>
        <p:txBody>
          <a:bodyPr lIns="0" tIns="0" rIns="0" bIns="0" rtlCol="0" anchor="t">
            <a:spAutoFit/>
          </a:bodyPr>
          <a:lstStyle/>
          <a:p>
            <a:pPr>
              <a:lnSpc>
                <a:spcPts val="1611"/>
              </a:lnSpc>
              <a:spcBef>
                <a:spcPct val="0"/>
              </a:spcBef>
            </a:pPr>
            <a:r>
              <a:rPr lang="en-US" sz="1534" b="1" dirty="0">
                <a:solidFill>
                  <a:srgbClr val="000000"/>
                </a:solidFill>
                <a:latin typeface="Oswald Bold"/>
                <a:ea typeface="Oswald Bold"/>
                <a:cs typeface="Oswald Bold"/>
                <a:sym typeface="Oswald Bold"/>
              </a:rPr>
              <a:t>Grupo </a:t>
            </a:r>
            <a:r>
              <a:rPr lang="en-US" sz="1534" b="1" dirty="0" err="1">
                <a:solidFill>
                  <a:srgbClr val="000000"/>
                </a:solidFill>
                <a:latin typeface="Oswald Bold"/>
                <a:ea typeface="Oswald Bold"/>
                <a:cs typeface="Oswald Bold"/>
                <a:sym typeface="Oswald Bold"/>
              </a:rPr>
              <a:t>Masivos</a:t>
            </a:r>
            <a:endParaRPr lang="en-US" sz="1534" b="1" dirty="0">
              <a:solidFill>
                <a:srgbClr val="000000"/>
              </a:solidFill>
              <a:latin typeface="Oswald Bold"/>
              <a:ea typeface="Oswald Bold"/>
              <a:cs typeface="Oswald Bold"/>
              <a:sym typeface="Oswald Bold"/>
            </a:endParaRPr>
          </a:p>
        </p:txBody>
      </p:sp>
      <p:sp>
        <p:nvSpPr>
          <p:cNvPr id="276" name="TextBox 53">
            <a:extLst>
              <a:ext uri="{FF2B5EF4-FFF2-40B4-BE49-F238E27FC236}">
                <a16:creationId xmlns:a16="http://schemas.microsoft.com/office/drawing/2014/main" id="{4203545F-8C53-4081-B58B-A477254A2BFC}"/>
              </a:ext>
            </a:extLst>
          </p:cNvPr>
          <p:cNvSpPr txBox="1"/>
          <p:nvPr/>
        </p:nvSpPr>
        <p:spPr>
          <a:xfrm>
            <a:off x="6910865" y="2688675"/>
            <a:ext cx="1428968" cy="410369"/>
          </a:xfrm>
          <a:prstGeom prst="rect">
            <a:avLst/>
          </a:prstGeom>
        </p:spPr>
        <p:txBody>
          <a:bodyPr lIns="0" tIns="0" rIns="0" bIns="0" rtlCol="0" anchor="t">
            <a:spAutoFit/>
          </a:bodyPr>
          <a:lstStyle/>
          <a:p>
            <a:pPr>
              <a:lnSpc>
                <a:spcPts val="1611"/>
              </a:lnSpc>
              <a:spcBef>
                <a:spcPct val="0"/>
              </a:spcBef>
            </a:pPr>
            <a:r>
              <a:rPr lang="en-US" sz="1534" b="1">
                <a:solidFill>
                  <a:srgbClr val="000000"/>
                </a:solidFill>
                <a:latin typeface="Oswald Bold"/>
                <a:ea typeface="Oswald Bold"/>
                <a:cs typeface="Oswald Bold"/>
                <a:sym typeface="Oswald Bold"/>
              </a:rPr>
              <a:t>Grupo Estadístico</a:t>
            </a:r>
          </a:p>
        </p:txBody>
      </p:sp>
      <p:sp>
        <p:nvSpPr>
          <p:cNvPr id="277" name="TextBox 54">
            <a:extLst>
              <a:ext uri="{FF2B5EF4-FFF2-40B4-BE49-F238E27FC236}">
                <a16:creationId xmlns:a16="http://schemas.microsoft.com/office/drawing/2014/main" id="{3180B510-BE71-4112-A052-B21774770E28}"/>
              </a:ext>
            </a:extLst>
          </p:cNvPr>
          <p:cNvSpPr txBox="1"/>
          <p:nvPr/>
        </p:nvSpPr>
        <p:spPr>
          <a:xfrm>
            <a:off x="5827178" y="925384"/>
            <a:ext cx="1603536" cy="205184"/>
          </a:xfrm>
          <a:prstGeom prst="rect">
            <a:avLst/>
          </a:prstGeom>
        </p:spPr>
        <p:txBody>
          <a:bodyPr lIns="0" tIns="0" rIns="0" bIns="0" rtlCol="0" anchor="t">
            <a:spAutoFit/>
          </a:bodyPr>
          <a:lstStyle/>
          <a:p>
            <a:pPr>
              <a:lnSpc>
                <a:spcPts val="1611"/>
              </a:lnSpc>
              <a:spcBef>
                <a:spcPct val="0"/>
              </a:spcBef>
            </a:pPr>
            <a:r>
              <a:rPr lang="en-US" sz="1534" b="1">
                <a:solidFill>
                  <a:srgbClr val="000000"/>
                </a:solidFill>
                <a:latin typeface="Oswald Bold"/>
                <a:ea typeface="Oswald Bold"/>
                <a:cs typeface="Oswald Bold"/>
                <a:sym typeface="Oswald Bold"/>
              </a:rPr>
              <a:t>Grupo Aranda</a:t>
            </a:r>
          </a:p>
        </p:txBody>
      </p:sp>
      <p:sp>
        <p:nvSpPr>
          <p:cNvPr id="278" name="Freeform 55">
            <a:extLst>
              <a:ext uri="{FF2B5EF4-FFF2-40B4-BE49-F238E27FC236}">
                <a16:creationId xmlns:a16="http://schemas.microsoft.com/office/drawing/2014/main" id="{A55E7B66-23A0-4763-B949-3635FD00892B}"/>
              </a:ext>
            </a:extLst>
          </p:cNvPr>
          <p:cNvSpPr/>
          <p:nvPr/>
        </p:nvSpPr>
        <p:spPr>
          <a:xfrm rot="2611871">
            <a:off x="4690223" y="5116894"/>
            <a:ext cx="368665" cy="226104"/>
          </a:xfrm>
          <a:custGeom>
            <a:avLst/>
            <a:gdLst/>
            <a:ahLst/>
            <a:cxnLst/>
            <a:rect l="l" t="t" r="r" b="b"/>
            <a:pathLst>
              <a:path w="393243" h="241178">
                <a:moveTo>
                  <a:pt x="0" y="0"/>
                </a:moveTo>
                <a:lnTo>
                  <a:pt x="393243" y="0"/>
                </a:lnTo>
                <a:lnTo>
                  <a:pt x="393243" y="241178"/>
                </a:lnTo>
                <a:lnTo>
                  <a:pt x="0" y="241178"/>
                </a:lnTo>
                <a:lnTo>
                  <a:pt x="0" y="0"/>
                </a:lnTo>
                <a:close/>
              </a:path>
            </a:pathLst>
          </a:custGeom>
          <a:blipFill>
            <a:blip r:embed="rId13">
              <a:extLst>
                <a:ext uri="{96DAC541-7B7A-43D3-8B79-37D633B846F1}">
                  <asvg:svgBlip xmlns:asvg="http://schemas.microsoft.com/office/drawing/2016/SVG/main" r:embed="rId14"/>
                </a:ext>
              </a:extLst>
            </a:blip>
            <a:stretch>
              <a:fillRect l="-161840"/>
            </a:stretch>
          </a:blipFill>
        </p:spPr>
        <p:txBody>
          <a:bodyPr/>
          <a:lstStyle/>
          <a:p>
            <a:endParaRPr lang="es-CO" sz="1688"/>
          </a:p>
        </p:txBody>
      </p:sp>
      <p:sp>
        <p:nvSpPr>
          <p:cNvPr id="279" name="Freeform 56">
            <a:extLst>
              <a:ext uri="{FF2B5EF4-FFF2-40B4-BE49-F238E27FC236}">
                <a16:creationId xmlns:a16="http://schemas.microsoft.com/office/drawing/2014/main" id="{A2538B21-2D49-4BD2-9998-3C1EE6494EF0}"/>
              </a:ext>
            </a:extLst>
          </p:cNvPr>
          <p:cNvSpPr/>
          <p:nvPr/>
        </p:nvSpPr>
        <p:spPr>
          <a:xfrm rot="20265984">
            <a:off x="5513920" y="2818880"/>
            <a:ext cx="404903" cy="226104"/>
          </a:xfrm>
          <a:custGeom>
            <a:avLst/>
            <a:gdLst/>
            <a:ahLst/>
            <a:cxnLst/>
            <a:rect l="l" t="t" r="r" b="b"/>
            <a:pathLst>
              <a:path w="431897" h="241178">
                <a:moveTo>
                  <a:pt x="0" y="0"/>
                </a:moveTo>
                <a:lnTo>
                  <a:pt x="431896" y="0"/>
                </a:lnTo>
                <a:lnTo>
                  <a:pt x="431896" y="241179"/>
                </a:lnTo>
                <a:lnTo>
                  <a:pt x="0" y="241179"/>
                </a:lnTo>
                <a:lnTo>
                  <a:pt x="0" y="0"/>
                </a:lnTo>
                <a:close/>
              </a:path>
            </a:pathLst>
          </a:custGeom>
          <a:blipFill>
            <a:blip r:embed="rId13">
              <a:extLst>
                <a:ext uri="{96DAC541-7B7A-43D3-8B79-37D633B846F1}">
                  <asvg:svgBlip xmlns:asvg="http://schemas.microsoft.com/office/drawing/2016/SVG/main" r:embed="rId14"/>
                </a:ext>
              </a:extLst>
            </a:blip>
            <a:stretch>
              <a:fillRect l="-138405"/>
            </a:stretch>
          </a:blipFill>
        </p:spPr>
        <p:txBody>
          <a:bodyPr/>
          <a:lstStyle/>
          <a:p>
            <a:endParaRPr lang="es-CO" sz="1688"/>
          </a:p>
        </p:txBody>
      </p:sp>
      <p:sp>
        <p:nvSpPr>
          <p:cNvPr id="280" name="Freeform 57">
            <a:extLst>
              <a:ext uri="{FF2B5EF4-FFF2-40B4-BE49-F238E27FC236}">
                <a16:creationId xmlns:a16="http://schemas.microsoft.com/office/drawing/2014/main" id="{A3EA631F-7C15-409B-BE3D-BF1CA370A3A6}"/>
              </a:ext>
            </a:extLst>
          </p:cNvPr>
          <p:cNvSpPr/>
          <p:nvPr/>
        </p:nvSpPr>
        <p:spPr>
          <a:xfrm rot="18409194">
            <a:off x="4722863" y="1745269"/>
            <a:ext cx="409711" cy="226104"/>
          </a:xfrm>
          <a:custGeom>
            <a:avLst/>
            <a:gdLst/>
            <a:ahLst/>
            <a:cxnLst/>
            <a:rect l="l" t="t" r="r" b="b"/>
            <a:pathLst>
              <a:path w="437025" h="241178">
                <a:moveTo>
                  <a:pt x="0" y="0"/>
                </a:moveTo>
                <a:lnTo>
                  <a:pt x="437025" y="0"/>
                </a:lnTo>
                <a:lnTo>
                  <a:pt x="437025" y="241178"/>
                </a:lnTo>
                <a:lnTo>
                  <a:pt x="0" y="241178"/>
                </a:lnTo>
                <a:lnTo>
                  <a:pt x="0" y="0"/>
                </a:lnTo>
                <a:close/>
              </a:path>
            </a:pathLst>
          </a:custGeom>
          <a:blipFill>
            <a:blip r:embed="rId11">
              <a:extLst>
                <a:ext uri="{96DAC541-7B7A-43D3-8B79-37D633B846F1}">
                  <asvg:svgBlip xmlns:asvg="http://schemas.microsoft.com/office/drawing/2016/SVG/main" r:embed="rId12"/>
                </a:ext>
              </a:extLst>
            </a:blip>
            <a:stretch>
              <a:fillRect l="-135608"/>
            </a:stretch>
          </a:blipFill>
        </p:spPr>
        <p:txBody>
          <a:bodyPr/>
          <a:lstStyle/>
          <a:p>
            <a:endParaRPr lang="es-CO" sz="1688"/>
          </a:p>
        </p:txBody>
      </p:sp>
      <p:sp>
        <p:nvSpPr>
          <p:cNvPr id="281" name="TextBox 58">
            <a:extLst>
              <a:ext uri="{FF2B5EF4-FFF2-40B4-BE49-F238E27FC236}">
                <a16:creationId xmlns:a16="http://schemas.microsoft.com/office/drawing/2014/main" id="{ACE5BDCC-B40E-456C-8BA3-782AC2FA36C3}"/>
              </a:ext>
            </a:extLst>
          </p:cNvPr>
          <p:cNvSpPr txBox="1"/>
          <p:nvPr/>
        </p:nvSpPr>
        <p:spPr>
          <a:xfrm>
            <a:off x="2381157" y="3785266"/>
            <a:ext cx="2451751" cy="761555"/>
          </a:xfrm>
          <a:prstGeom prst="rect">
            <a:avLst/>
          </a:prstGeom>
        </p:spPr>
        <p:txBody>
          <a:bodyPr lIns="0" tIns="0" rIns="0" bIns="0" rtlCol="0" anchor="t">
            <a:spAutoFit/>
          </a:bodyPr>
          <a:lstStyle/>
          <a:p>
            <a:pPr algn="ctr">
              <a:lnSpc>
                <a:spcPts val="1024"/>
              </a:lnSpc>
            </a:pPr>
            <a:r>
              <a:rPr lang="en-US" sz="731">
                <a:solidFill>
                  <a:srgbClr val="000000"/>
                </a:solidFill>
                <a:latin typeface="Open Sans"/>
                <a:ea typeface="Open Sans"/>
                <a:cs typeface="Open Sans"/>
                <a:sym typeface="Open Sans"/>
              </a:rPr>
              <a:t>Gestionar de manera eficiente y precisa la información relacionada con los procesos de reparación individual, indemnización administrativa, y mejora de datos en la herramienta Indemniza, asegurando estándares de calidad, confiabilidad y cumplimiento en los procesos.</a:t>
            </a:r>
          </a:p>
          <a:p>
            <a:pPr algn="ctr">
              <a:lnSpc>
                <a:spcPts val="1024"/>
              </a:lnSpc>
            </a:pPr>
            <a:endParaRPr lang="en-US" sz="731">
              <a:solidFill>
                <a:srgbClr val="000000"/>
              </a:solidFill>
              <a:latin typeface="Open Sans"/>
              <a:ea typeface="Open Sans"/>
              <a:cs typeface="Open Sans"/>
              <a:sym typeface="Open Sans"/>
            </a:endParaRPr>
          </a:p>
        </p:txBody>
      </p:sp>
      <p:sp>
        <p:nvSpPr>
          <p:cNvPr id="282" name="TextBox 59">
            <a:extLst>
              <a:ext uri="{FF2B5EF4-FFF2-40B4-BE49-F238E27FC236}">
                <a16:creationId xmlns:a16="http://schemas.microsoft.com/office/drawing/2014/main" id="{A1FD377D-0AA0-43A9-AE69-AFC973551395}"/>
              </a:ext>
            </a:extLst>
          </p:cNvPr>
          <p:cNvSpPr txBox="1"/>
          <p:nvPr/>
        </p:nvSpPr>
        <p:spPr>
          <a:xfrm>
            <a:off x="7790471" y="429952"/>
            <a:ext cx="3907200" cy="1969385"/>
          </a:xfrm>
          <a:prstGeom prst="rect">
            <a:avLst/>
          </a:prstGeom>
        </p:spPr>
        <p:txBody>
          <a:bodyPr wrap="square" lIns="0" tIns="0" rIns="0" bIns="0" rtlCol="0" anchor="t">
            <a:spAutoFit/>
          </a:bodyPr>
          <a:lstStyle/>
          <a:p>
            <a:pPr algn="ctr">
              <a:lnSpc>
                <a:spcPts val="1050"/>
              </a:lnSpc>
            </a:pPr>
            <a:endParaRPr sz="900" dirty="0"/>
          </a:p>
          <a:p>
            <a:pPr algn="ctr">
              <a:lnSpc>
                <a:spcPts val="1050"/>
              </a:lnSpc>
            </a:pPr>
            <a:r>
              <a:rPr lang="en-US" sz="900" dirty="0" err="1">
                <a:solidFill>
                  <a:srgbClr val="000000"/>
                </a:solidFill>
                <a:latin typeface="Open Sans"/>
                <a:ea typeface="Open Sans"/>
                <a:cs typeface="Open Sans"/>
                <a:sym typeface="Open Sans"/>
              </a:rPr>
              <a:t>Gestionar</a:t>
            </a:r>
            <a:r>
              <a:rPr lang="en-US" sz="900" dirty="0">
                <a:solidFill>
                  <a:srgbClr val="000000"/>
                </a:solidFill>
                <a:latin typeface="Open Sans"/>
                <a:ea typeface="Open Sans"/>
                <a:cs typeface="Open Sans"/>
                <a:sym typeface="Open Sans"/>
              </a:rPr>
              <a:t> y </a:t>
            </a:r>
            <a:r>
              <a:rPr lang="en-US" sz="900" dirty="0" err="1">
                <a:solidFill>
                  <a:srgbClr val="000000"/>
                </a:solidFill>
                <a:latin typeface="Open Sans"/>
                <a:ea typeface="Open Sans"/>
                <a:cs typeface="Open Sans"/>
                <a:sym typeface="Open Sans"/>
              </a:rPr>
              <a:t>dar</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seguimiento</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oportuno</a:t>
            </a:r>
            <a:r>
              <a:rPr lang="en-US" sz="900" dirty="0">
                <a:solidFill>
                  <a:srgbClr val="000000"/>
                </a:solidFill>
                <a:latin typeface="Open Sans"/>
                <a:ea typeface="Open Sans"/>
                <a:cs typeface="Open Sans"/>
                <a:sym typeface="Open Sans"/>
              </a:rPr>
              <a:t> a las solicitudes y </a:t>
            </a:r>
            <a:r>
              <a:rPr lang="en-US" sz="900" dirty="0" err="1">
                <a:solidFill>
                  <a:srgbClr val="000000"/>
                </a:solidFill>
                <a:latin typeface="Open Sans"/>
                <a:ea typeface="Open Sans"/>
                <a:cs typeface="Open Sans"/>
                <a:sym typeface="Open Sans"/>
              </a:rPr>
              <a:t>requerimientos</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enviados</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por</a:t>
            </a:r>
            <a:r>
              <a:rPr lang="en-US" sz="900" dirty="0">
                <a:solidFill>
                  <a:srgbClr val="000000"/>
                </a:solidFill>
                <a:latin typeface="Open Sans"/>
                <a:ea typeface="Open Sans"/>
                <a:cs typeface="Open Sans"/>
                <a:sym typeface="Open Sans"/>
              </a:rPr>
              <a:t> la </a:t>
            </a:r>
            <a:r>
              <a:rPr lang="en-US" sz="900" dirty="0" err="1">
                <a:solidFill>
                  <a:srgbClr val="000000"/>
                </a:solidFill>
                <a:latin typeface="Open Sans"/>
                <a:ea typeface="Open Sans"/>
                <a:cs typeface="Open Sans"/>
                <a:sym typeface="Open Sans"/>
              </a:rPr>
              <a:t>Subdirección</a:t>
            </a:r>
            <a:r>
              <a:rPr lang="en-US" sz="900" dirty="0">
                <a:solidFill>
                  <a:srgbClr val="000000"/>
                </a:solidFill>
                <a:latin typeface="Open Sans"/>
                <a:ea typeface="Open Sans"/>
                <a:cs typeface="Open Sans"/>
                <a:sym typeface="Open Sans"/>
              </a:rPr>
              <a:t> de </a:t>
            </a:r>
            <a:r>
              <a:rPr lang="en-US" sz="900" dirty="0" err="1">
                <a:solidFill>
                  <a:srgbClr val="000000"/>
                </a:solidFill>
                <a:latin typeface="Open Sans"/>
                <a:ea typeface="Open Sans"/>
                <a:cs typeface="Open Sans"/>
                <a:sym typeface="Open Sans"/>
              </a:rPr>
              <a:t>Reparación</a:t>
            </a:r>
            <a:r>
              <a:rPr lang="en-US" sz="900" dirty="0">
                <a:solidFill>
                  <a:srgbClr val="000000"/>
                </a:solidFill>
                <a:latin typeface="Open Sans"/>
                <a:ea typeface="Open Sans"/>
                <a:cs typeface="Open Sans"/>
                <a:sym typeface="Open Sans"/>
              </a:rPr>
              <a:t> Individual (SRI), </a:t>
            </a:r>
            <a:r>
              <a:rPr lang="en-US" sz="900" dirty="0" err="1">
                <a:solidFill>
                  <a:srgbClr val="000000"/>
                </a:solidFill>
                <a:latin typeface="Open Sans"/>
                <a:ea typeface="Open Sans"/>
                <a:cs typeface="Open Sans"/>
                <a:sym typeface="Open Sans"/>
              </a:rPr>
              <a:t>asegurando</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el</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cumplimiento</a:t>
            </a:r>
            <a:r>
              <a:rPr lang="en-US" sz="900" dirty="0">
                <a:solidFill>
                  <a:srgbClr val="000000"/>
                </a:solidFill>
                <a:latin typeface="Open Sans"/>
                <a:ea typeface="Open Sans"/>
                <a:cs typeface="Open Sans"/>
                <a:sym typeface="Open Sans"/>
              </a:rPr>
              <a:t> de </a:t>
            </a:r>
            <a:r>
              <a:rPr lang="en-US" sz="900" dirty="0" err="1">
                <a:solidFill>
                  <a:srgbClr val="000000"/>
                </a:solidFill>
                <a:latin typeface="Open Sans"/>
                <a:ea typeface="Open Sans"/>
                <a:cs typeface="Open Sans"/>
                <a:sym typeface="Open Sans"/>
              </a:rPr>
              <a:t>los</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plazos</a:t>
            </a:r>
            <a:r>
              <a:rPr lang="en-US" sz="900" dirty="0">
                <a:solidFill>
                  <a:srgbClr val="000000"/>
                </a:solidFill>
                <a:latin typeface="Open Sans"/>
                <a:ea typeface="Open Sans"/>
                <a:cs typeface="Open Sans"/>
                <a:sym typeface="Open Sans"/>
              </a:rPr>
              <a:t> y </a:t>
            </a:r>
            <a:r>
              <a:rPr lang="en-US" sz="900" dirty="0" err="1">
                <a:solidFill>
                  <a:srgbClr val="000000"/>
                </a:solidFill>
                <a:latin typeface="Open Sans"/>
                <a:ea typeface="Open Sans"/>
                <a:cs typeface="Open Sans"/>
                <a:sym typeface="Open Sans"/>
              </a:rPr>
              <a:t>estándares</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operativos</a:t>
            </a:r>
            <a:r>
              <a:rPr lang="en-US" sz="900" dirty="0">
                <a:solidFill>
                  <a:srgbClr val="000000"/>
                </a:solidFill>
                <a:latin typeface="Open Sans"/>
                <a:ea typeface="Open Sans"/>
                <a:cs typeface="Open Sans"/>
                <a:sym typeface="Open Sans"/>
              </a:rPr>
              <a:t>.</a:t>
            </a:r>
          </a:p>
          <a:p>
            <a:pPr algn="ctr">
              <a:lnSpc>
                <a:spcPts val="1050"/>
              </a:lnSpc>
            </a:pPr>
            <a:endParaRPr lang="en-US" sz="900" dirty="0">
              <a:solidFill>
                <a:srgbClr val="000000"/>
              </a:solidFill>
              <a:latin typeface="Open Sans"/>
              <a:ea typeface="Open Sans"/>
              <a:cs typeface="Open Sans"/>
              <a:sym typeface="Open Sans"/>
            </a:endParaRPr>
          </a:p>
          <a:p>
            <a:pPr algn="ctr">
              <a:lnSpc>
                <a:spcPts val="1050"/>
              </a:lnSpc>
            </a:pPr>
            <a:r>
              <a:rPr lang="en-US" sz="900" b="1" dirty="0" err="1">
                <a:solidFill>
                  <a:srgbClr val="000000"/>
                </a:solidFill>
                <a:latin typeface="Open Sans"/>
                <a:ea typeface="Open Sans"/>
                <a:cs typeface="Open Sans"/>
                <a:sym typeface="Open Sans"/>
              </a:rPr>
              <a:t>Alcance</a:t>
            </a:r>
            <a:r>
              <a:rPr lang="en-US" sz="900" b="1" dirty="0">
                <a:solidFill>
                  <a:srgbClr val="000000"/>
                </a:solidFill>
                <a:latin typeface="Open Sans"/>
                <a:ea typeface="Open Sans"/>
                <a:cs typeface="Open Sans"/>
                <a:sym typeface="Open Sans"/>
              </a:rPr>
              <a:t>:</a:t>
            </a:r>
          </a:p>
          <a:p>
            <a:pPr>
              <a:lnSpc>
                <a:spcPts val="1050"/>
              </a:lnSpc>
            </a:pPr>
            <a:r>
              <a:rPr lang="en-US" sz="900" dirty="0" err="1">
                <a:solidFill>
                  <a:srgbClr val="000000"/>
                </a:solidFill>
                <a:latin typeface="Open Sans"/>
                <a:ea typeface="Open Sans"/>
                <a:cs typeface="Open Sans"/>
                <a:sym typeface="Open Sans"/>
              </a:rPr>
              <a:t>Recepción</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priorización</a:t>
            </a:r>
            <a:r>
              <a:rPr lang="en-US" sz="900" dirty="0">
                <a:solidFill>
                  <a:srgbClr val="000000"/>
                </a:solidFill>
                <a:latin typeface="Open Sans"/>
                <a:ea typeface="Open Sans"/>
                <a:cs typeface="Open Sans"/>
                <a:sym typeface="Open Sans"/>
              </a:rPr>
              <a:t> y </a:t>
            </a:r>
            <a:r>
              <a:rPr lang="en-US" sz="900" dirty="0" err="1">
                <a:solidFill>
                  <a:srgbClr val="000000"/>
                </a:solidFill>
                <a:latin typeface="Open Sans"/>
                <a:ea typeface="Open Sans"/>
                <a:cs typeface="Open Sans"/>
                <a:sym typeface="Open Sans"/>
              </a:rPr>
              <a:t>resolución</a:t>
            </a:r>
            <a:r>
              <a:rPr lang="en-US" sz="900" dirty="0">
                <a:solidFill>
                  <a:srgbClr val="000000"/>
                </a:solidFill>
                <a:latin typeface="Open Sans"/>
                <a:ea typeface="Open Sans"/>
                <a:cs typeface="Open Sans"/>
                <a:sym typeface="Open Sans"/>
              </a:rPr>
              <a:t> de </a:t>
            </a:r>
            <a:r>
              <a:rPr lang="en-US" sz="900" dirty="0" err="1">
                <a:solidFill>
                  <a:srgbClr val="000000"/>
                </a:solidFill>
                <a:latin typeface="Open Sans"/>
                <a:ea typeface="Open Sans"/>
                <a:cs typeface="Open Sans"/>
                <a:sym typeface="Open Sans"/>
              </a:rPr>
              <a:t>demandas</a:t>
            </a:r>
            <a:r>
              <a:rPr lang="en-US" sz="900" dirty="0">
                <a:solidFill>
                  <a:srgbClr val="000000"/>
                </a:solidFill>
                <a:latin typeface="Open Sans"/>
                <a:ea typeface="Open Sans"/>
                <a:cs typeface="Open Sans"/>
                <a:sym typeface="Open Sans"/>
              </a:rPr>
              <a:t>.</a:t>
            </a:r>
          </a:p>
          <a:p>
            <a:pPr>
              <a:lnSpc>
                <a:spcPts val="1050"/>
              </a:lnSpc>
            </a:pPr>
            <a:r>
              <a:rPr lang="en-US" sz="900" dirty="0" err="1">
                <a:solidFill>
                  <a:srgbClr val="000000"/>
                </a:solidFill>
                <a:latin typeface="Open Sans"/>
                <a:ea typeface="Open Sans"/>
                <a:cs typeface="Open Sans"/>
                <a:sym typeface="Open Sans"/>
              </a:rPr>
              <a:t>Comunicación</a:t>
            </a:r>
            <a:r>
              <a:rPr lang="en-US" sz="900" dirty="0">
                <a:solidFill>
                  <a:srgbClr val="000000"/>
                </a:solidFill>
                <a:latin typeface="Open Sans"/>
                <a:ea typeface="Open Sans"/>
                <a:cs typeface="Open Sans"/>
                <a:sym typeface="Open Sans"/>
              </a:rPr>
              <a:t> con partes </a:t>
            </a:r>
            <a:r>
              <a:rPr lang="en-US" sz="900" dirty="0" err="1">
                <a:solidFill>
                  <a:srgbClr val="000000"/>
                </a:solidFill>
                <a:latin typeface="Open Sans"/>
                <a:ea typeface="Open Sans"/>
                <a:cs typeface="Open Sans"/>
                <a:sym typeface="Open Sans"/>
              </a:rPr>
              <a:t>involucradas</a:t>
            </a:r>
            <a:r>
              <a:rPr lang="en-US" sz="900" dirty="0">
                <a:solidFill>
                  <a:srgbClr val="000000"/>
                </a:solidFill>
                <a:latin typeface="Open Sans"/>
                <a:ea typeface="Open Sans"/>
                <a:cs typeface="Open Sans"/>
                <a:sym typeface="Open Sans"/>
              </a:rPr>
              <a:t> para </a:t>
            </a:r>
            <a:r>
              <a:rPr lang="en-US" sz="900" dirty="0" err="1">
                <a:solidFill>
                  <a:srgbClr val="000000"/>
                </a:solidFill>
                <a:latin typeface="Open Sans"/>
                <a:ea typeface="Open Sans"/>
                <a:cs typeface="Open Sans"/>
                <a:sym typeface="Open Sans"/>
              </a:rPr>
              <a:t>garantizar</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resultados</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óptimos</a:t>
            </a:r>
            <a:r>
              <a:rPr lang="en-US" sz="900" dirty="0">
                <a:solidFill>
                  <a:srgbClr val="000000"/>
                </a:solidFill>
                <a:latin typeface="Open Sans"/>
                <a:ea typeface="Open Sans"/>
                <a:cs typeface="Open Sans"/>
                <a:sym typeface="Open Sans"/>
              </a:rPr>
              <a:t>.</a:t>
            </a:r>
          </a:p>
          <a:p>
            <a:pPr>
              <a:lnSpc>
                <a:spcPts val="1050"/>
              </a:lnSpc>
            </a:pPr>
            <a:r>
              <a:rPr lang="en-US" sz="900" dirty="0" err="1">
                <a:solidFill>
                  <a:srgbClr val="000000"/>
                </a:solidFill>
                <a:latin typeface="Open Sans"/>
                <a:ea typeface="Open Sans"/>
                <a:cs typeface="Open Sans"/>
                <a:sym typeface="Open Sans"/>
              </a:rPr>
              <a:t>Resolución</a:t>
            </a:r>
            <a:r>
              <a:rPr lang="en-US" sz="900" dirty="0">
                <a:solidFill>
                  <a:srgbClr val="000000"/>
                </a:solidFill>
                <a:latin typeface="Open Sans"/>
                <a:ea typeface="Open Sans"/>
                <a:cs typeface="Open Sans"/>
                <a:sym typeface="Open Sans"/>
              </a:rPr>
              <a:t> de:</a:t>
            </a:r>
          </a:p>
          <a:p>
            <a:pPr marL="324095" lvl="2" indent="-108032">
              <a:lnSpc>
                <a:spcPts val="1050"/>
              </a:lnSpc>
              <a:buFont typeface="Arial"/>
              <a:buChar char="⚬"/>
            </a:pPr>
            <a:r>
              <a:rPr lang="en-US" sz="900" dirty="0" err="1">
                <a:solidFill>
                  <a:srgbClr val="000000"/>
                </a:solidFill>
                <a:latin typeface="Open Sans"/>
                <a:ea typeface="Open Sans"/>
                <a:cs typeface="Open Sans"/>
                <a:sym typeface="Open Sans"/>
              </a:rPr>
              <a:t>Requerimientos</a:t>
            </a:r>
            <a:endParaRPr lang="en-US" sz="900" dirty="0">
              <a:solidFill>
                <a:srgbClr val="000000"/>
              </a:solidFill>
              <a:latin typeface="Open Sans"/>
              <a:ea typeface="Open Sans"/>
              <a:cs typeface="Open Sans"/>
              <a:sym typeface="Open Sans"/>
            </a:endParaRPr>
          </a:p>
          <a:p>
            <a:pPr marL="324095" lvl="2" indent="-108032">
              <a:lnSpc>
                <a:spcPts val="1050"/>
              </a:lnSpc>
              <a:buFont typeface="Arial"/>
              <a:buChar char="⚬"/>
            </a:pPr>
            <a:r>
              <a:rPr lang="en-US" sz="900" dirty="0" err="1">
                <a:solidFill>
                  <a:srgbClr val="000000"/>
                </a:solidFill>
                <a:latin typeface="Open Sans"/>
                <a:ea typeface="Open Sans"/>
                <a:cs typeface="Open Sans"/>
                <a:sym typeface="Open Sans"/>
              </a:rPr>
              <a:t>Incidencias</a:t>
            </a:r>
            <a:endParaRPr lang="en-US" sz="900" dirty="0">
              <a:solidFill>
                <a:srgbClr val="000000"/>
              </a:solidFill>
              <a:latin typeface="Open Sans"/>
              <a:ea typeface="Open Sans"/>
              <a:cs typeface="Open Sans"/>
              <a:sym typeface="Open Sans"/>
            </a:endParaRPr>
          </a:p>
          <a:p>
            <a:pPr marL="324095" lvl="2" indent="-108032">
              <a:lnSpc>
                <a:spcPts val="1050"/>
              </a:lnSpc>
              <a:buFont typeface="Arial"/>
              <a:buChar char="⚬"/>
            </a:pPr>
            <a:r>
              <a:rPr lang="en-US" sz="900" dirty="0" err="1">
                <a:solidFill>
                  <a:srgbClr val="000000"/>
                </a:solidFill>
                <a:latin typeface="Open Sans"/>
                <a:ea typeface="Open Sans"/>
                <a:cs typeface="Open Sans"/>
                <a:sym typeface="Open Sans"/>
              </a:rPr>
              <a:t>Novedades</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Vivanto</a:t>
            </a:r>
            <a:endParaRPr lang="en-US" sz="900" dirty="0">
              <a:solidFill>
                <a:srgbClr val="000000"/>
              </a:solidFill>
              <a:latin typeface="Open Sans"/>
              <a:ea typeface="Open Sans"/>
              <a:cs typeface="Open Sans"/>
              <a:sym typeface="Open Sans"/>
            </a:endParaRPr>
          </a:p>
          <a:p>
            <a:pPr algn="ctr">
              <a:lnSpc>
                <a:spcPts val="1050"/>
              </a:lnSpc>
            </a:pPr>
            <a:endParaRPr lang="en-US" sz="900" dirty="0">
              <a:solidFill>
                <a:srgbClr val="000000"/>
              </a:solidFill>
              <a:latin typeface="Open Sans"/>
              <a:ea typeface="Open Sans"/>
              <a:cs typeface="Open Sans"/>
              <a:sym typeface="Open Sans"/>
            </a:endParaRPr>
          </a:p>
        </p:txBody>
      </p:sp>
      <p:sp>
        <p:nvSpPr>
          <p:cNvPr id="283" name="TextBox 60">
            <a:extLst>
              <a:ext uri="{FF2B5EF4-FFF2-40B4-BE49-F238E27FC236}">
                <a16:creationId xmlns:a16="http://schemas.microsoft.com/office/drawing/2014/main" id="{5B75AD81-6343-43AA-AA96-915F694EA1B3}"/>
              </a:ext>
            </a:extLst>
          </p:cNvPr>
          <p:cNvSpPr txBox="1"/>
          <p:nvPr/>
        </p:nvSpPr>
        <p:spPr>
          <a:xfrm>
            <a:off x="3042499" y="3528095"/>
            <a:ext cx="1235979" cy="187552"/>
          </a:xfrm>
          <a:prstGeom prst="rect">
            <a:avLst/>
          </a:prstGeom>
        </p:spPr>
        <p:txBody>
          <a:bodyPr lIns="0" tIns="0" rIns="0" bIns="0" rtlCol="0" anchor="t">
            <a:spAutoFit/>
          </a:bodyPr>
          <a:lstStyle/>
          <a:p>
            <a:pPr algn="ctr">
              <a:lnSpc>
                <a:spcPts val="1614"/>
              </a:lnSpc>
            </a:pPr>
            <a:r>
              <a:rPr lang="en-US" sz="1153" b="1">
                <a:solidFill>
                  <a:srgbClr val="000000"/>
                </a:solidFill>
                <a:latin typeface="Open Sans Bold"/>
                <a:ea typeface="Open Sans Bold"/>
                <a:cs typeface="Open Sans Bold"/>
                <a:sym typeface="Open Sans Bold"/>
              </a:rPr>
              <a:t>Objetivo General</a:t>
            </a:r>
          </a:p>
        </p:txBody>
      </p:sp>
      <p:sp>
        <p:nvSpPr>
          <p:cNvPr id="284" name="TextBox 61">
            <a:extLst>
              <a:ext uri="{FF2B5EF4-FFF2-40B4-BE49-F238E27FC236}">
                <a16:creationId xmlns:a16="http://schemas.microsoft.com/office/drawing/2014/main" id="{DE1803DB-01F6-4CCB-B12C-843C89A90539}"/>
              </a:ext>
            </a:extLst>
          </p:cNvPr>
          <p:cNvSpPr txBox="1"/>
          <p:nvPr/>
        </p:nvSpPr>
        <p:spPr>
          <a:xfrm>
            <a:off x="8420684" y="2410399"/>
            <a:ext cx="3507030" cy="1385892"/>
          </a:xfrm>
          <a:prstGeom prst="rect">
            <a:avLst/>
          </a:prstGeom>
        </p:spPr>
        <p:txBody>
          <a:bodyPr wrap="square" lIns="0" tIns="0" rIns="0" bIns="0" rtlCol="0" anchor="t">
            <a:spAutoFit/>
          </a:bodyPr>
          <a:lstStyle/>
          <a:p>
            <a:pPr algn="ctr">
              <a:lnSpc>
                <a:spcPts val="1049"/>
              </a:lnSpc>
            </a:pPr>
            <a:r>
              <a:rPr lang="en-US" sz="900" dirty="0" err="1">
                <a:solidFill>
                  <a:srgbClr val="000000"/>
                </a:solidFill>
                <a:latin typeface="Open Sans"/>
                <a:ea typeface="Open Sans"/>
                <a:cs typeface="Open Sans"/>
                <a:sym typeface="Open Sans"/>
              </a:rPr>
              <a:t>Procesar</a:t>
            </a:r>
            <a:r>
              <a:rPr lang="en-US" sz="900" dirty="0">
                <a:solidFill>
                  <a:srgbClr val="000000"/>
                </a:solidFill>
                <a:latin typeface="Open Sans"/>
                <a:ea typeface="Open Sans"/>
                <a:cs typeface="Open Sans"/>
                <a:sym typeface="Open Sans"/>
              </a:rPr>
              <a:t> y </a:t>
            </a:r>
            <a:r>
              <a:rPr lang="en-US" sz="900" dirty="0" err="1">
                <a:solidFill>
                  <a:srgbClr val="000000"/>
                </a:solidFill>
                <a:latin typeface="Open Sans"/>
                <a:ea typeface="Open Sans"/>
                <a:cs typeface="Open Sans"/>
                <a:sym typeface="Open Sans"/>
              </a:rPr>
              <a:t>generar</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cifras</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relacionadas</a:t>
            </a:r>
            <a:r>
              <a:rPr lang="en-US" sz="900" dirty="0">
                <a:solidFill>
                  <a:srgbClr val="000000"/>
                </a:solidFill>
                <a:latin typeface="Open Sans"/>
                <a:ea typeface="Open Sans"/>
                <a:cs typeface="Open Sans"/>
                <a:sym typeface="Open Sans"/>
              </a:rPr>
              <a:t> con la </a:t>
            </a:r>
            <a:r>
              <a:rPr lang="en-US" sz="900" dirty="0" err="1">
                <a:solidFill>
                  <a:srgbClr val="000000"/>
                </a:solidFill>
                <a:latin typeface="Open Sans"/>
                <a:ea typeface="Open Sans"/>
                <a:cs typeface="Open Sans"/>
                <a:sym typeface="Open Sans"/>
              </a:rPr>
              <a:t>indemnización</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administrativa</a:t>
            </a:r>
            <a:r>
              <a:rPr lang="en-US" sz="900" dirty="0">
                <a:solidFill>
                  <a:srgbClr val="000000"/>
                </a:solidFill>
                <a:latin typeface="Open Sans"/>
                <a:ea typeface="Open Sans"/>
                <a:cs typeface="Open Sans"/>
                <a:sym typeface="Open Sans"/>
              </a:rPr>
              <a:t> y solicitudes </a:t>
            </a:r>
            <a:r>
              <a:rPr lang="en-US" sz="900" dirty="0" err="1">
                <a:solidFill>
                  <a:srgbClr val="000000"/>
                </a:solidFill>
                <a:latin typeface="Open Sans"/>
                <a:ea typeface="Open Sans"/>
                <a:cs typeface="Open Sans"/>
                <a:sym typeface="Open Sans"/>
              </a:rPr>
              <a:t>escritas</a:t>
            </a:r>
            <a:r>
              <a:rPr lang="en-US" sz="900" dirty="0">
                <a:solidFill>
                  <a:srgbClr val="000000"/>
                </a:solidFill>
                <a:latin typeface="Open Sans"/>
                <a:ea typeface="Open Sans"/>
                <a:cs typeface="Open Sans"/>
                <a:sym typeface="Open Sans"/>
              </a:rPr>
              <a:t> o </a:t>
            </a:r>
            <a:r>
              <a:rPr lang="en-US" sz="900" dirty="0" err="1">
                <a:solidFill>
                  <a:srgbClr val="000000"/>
                </a:solidFill>
                <a:latin typeface="Open Sans"/>
                <a:ea typeface="Open Sans"/>
                <a:cs typeface="Open Sans"/>
                <a:sym typeface="Open Sans"/>
              </a:rPr>
              <a:t>verbales</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asegurando</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precisión</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confiabilidad</a:t>
            </a:r>
            <a:r>
              <a:rPr lang="en-US" sz="900" dirty="0">
                <a:solidFill>
                  <a:srgbClr val="000000"/>
                </a:solidFill>
                <a:latin typeface="Open Sans"/>
                <a:ea typeface="Open Sans"/>
                <a:cs typeface="Open Sans"/>
                <a:sym typeface="Open Sans"/>
              </a:rPr>
              <a:t> y </a:t>
            </a:r>
            <a:r>
              <a:rPr lang="en-US" sz="900" dirty="0" err="1">
                <a:solidFill>
                  <a:srgbClr val="000000"/>
                </a:solidFill>
                <a:latin typeface="Open Sans"/>
                <a:ea typeface="Open Sans"/>
                <a:cs typeface="Open Sans"/>
                <a:sym typeface="Open Sans"/>
              </a:rPr>
              <a:t>cumplimiento</a:t>
            </a:r>
            <a:r>
              <a:rPr lang="en-US" sz="900" dirty="0">
                <a:solidFill>
                  <a:srgbClr val="000000"/>
                </a:solidFill>
                <a:latin typeface="Open Sans"/>
                <a:ea typeface="Open Sans"/>
                <a:cs typeface="Open Sans"/>
                <a:sym typeface="Open Sans"/>
              </a:rPr>
              <a:t> de </a:t>
            </a:r>
            <a:r>
              <a:rPr lang="en-US" sz="900" dirty="0" err="1">
                <a:solidFill>
                  <a:srgbClr val="000000"/>
                </a:solidFill>
                <a:latin typeface="Open Sans"/>
                <a:ea typeface="Open Sans"/>
                <a:cs typeface="Open Sans"/>
                <a:sym typeface="Open Sans"/>
              </a:rPr>
              <a:t>estándares</a:t>
            </a:r>
            <a:r>
              <a:rPr lang="en-US" sz="900" dirty="0">
                <a:solidFill>
                  <a:srgbClr val="000000"/>
                </a:solidFill>
                <a:latin typeface="Open Sans"/>
                <a:ea typeface="Open Sans"/>
                <a:cs typeface="Open Sans"/>
                <a:sym typeface="Open Sans"/>
              </a:rPr>
              <a:t>.</a:t>
            </a:r>
          </a:p>
          <a:p>
            <a:pPr algn="ctr">
              <a:lnSpc>
                <a:spcPts val="1049"/>
              </a:lnSpc>
            </a:pPr>
            <a:endParaRPr lang="en-US" sz="900" b="1" dirty="0">
              <a:solidFill>
                <a:srgbClr val="000000"/>
              </a:solidFill>
              <a:latin typeface="Open Sans"/>
              <a:ea typeface="Open Sans"/>
              <a:cs typeface="Open Sans"/>
              <a:sym typeface="Open Sans"/>
            </a:endParaRPr>
          </a:p>
          <a:p>
            <a:pPr algn="ctr">
              <a:lnSpc>
                <a:spcPts val="1049"/>
              </a:lnSpc>
            </a:pPr>
            <a:r>
              <a:rPr lang="en-US" sz="900" b="1" dirty="0" err="1">
                <a:solidFill>
                  <a:srgbClr val="000000"/>
                </a:solidFill>
                <a:latin typeface="Open Sans"/>
                <a:ea typeface="Open Sans"/>
                <a:cs typeface="Open Sans"/>
                <a:sym typeface="Open Sans"/>
              </a:rPr>
              <a:t>Alcance</a:t>
            </a:r>
            <a:r>
              <a:rPr lang="en-US" sz="900" b="1" dirty="0">
                <a:solidFill>
                  <a:srgbClr val="000000"/>
                </a:solidFill>
                <a:latin typeface="Open Sans"/>
                <a:ea typeface="Open Sans"/>
                <a:cs typeface="Open Sans"/>
                <a:sym typeface="Open Sans"/>
              </a:rPr>
              <a:t>:</a:t>
            </a:r>
          </a:p>
          <a:p>
            <a:pPr marL="323850" lvl="2" indent="-107950">
              <a:lnSpc>
                <a:spcPts val="1049"/>
              </a:lnSpc>
              <a:buFont typeface="Arial"/>
              <a:buChar char="⚬"/>
            </a:pPr>
            <a:r>
              <a:rPr lang="en-US" sz="900" dirty="0" err="1">
                <a:solidFill>
                  <a:srgbClr val="000000"/>
                </a:solidFill>
                <a:latin typeface="Open Sans"/>
                <a:ea typeface="Open Sans"/>
                <a:cs typeface="Open Sans"/>
                <a:sym typeface="Open Sans"/>
              </a:rPr>
              <a:t>Creación</a:t>
            </a:r>
            <a:r>
              <a:rPr lang="en-US" sz="900" dirty="0">
                <a:solidFill>
                  <a:srgbClr val="000000"/>
                </a:solidFill>
                <a:latin typeface="Open Sans"/>
                <a:ea typeface="Open Sans"/>
                <a:cs typeface="Open Sans"/>
                <a:sym typeface="Open Sans"/>
              </a:rPr>
              <a:t> de </a:t>
            </a:r>
            <a:r>
              <a:rPr lang="en-US" sz="900" dirty="0" err="1">
                <a:solidFill>
                  <a:srgbClr val="000000"/>
                </a:solidFill>
                <a:latin typeface="Open Sans"/>
                <a:ea typeface="Open Sans"/>
                <a:cs typeface="Open Sans"/>
                <a:sym typeface="Open Sans"/>
              </a:rPr>
              <a:t>informes</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diarios</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por</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bandeja</a:t>
            </a:r>
            <a:r>
              <a:rPr lang="en-US" sz="900" dirty="0">
                <a:solidFill>
                  <a:srgbClr val="000000"/>
                </a:solidFill>
                <a:latin typeface="Open Sans"/>
                <a:ea typeface="Open Sans"/>
                <a:cs typeface="Open Sans"/>
                <a:sym typeface="Open Sans"/>
              </a:rPr>
              <a:t>.</a:t>
            </a:r>
          </a:p>
          <a:p>
            <a:pPr marL="323850" lvl="2" indent="-107950">
              <a:lnSpc>
                <a:spcPts val="1049"/>
              </a:lnSpc>
              <a:buFont typeface="Arial"/>
              <a:buChar char="⚬"/>
            </a:pPr>
            <a:r>
              <a:rPr lang="en-US" sz="900" dirty="0">
                <a:solidFill>
                  <a:srgbClr val="000000"/>
                </a:solidFill>
                <a:latin typeface="Open Sans"/>
                <a:ea typeface="Open Sans"/>
                <a:cs typeface="Open Sans"/>
                <a:sym typeface="Open Sans"/>
              </a:rPr>
              <a:t>Desarrollo de </a:t>
            </a:r>
            <a:r>
              <a:rPr lang="en-US" sz="900" dirty="0" err="1">
                <a:solidFill>
                  <a:srgbClr val="000000"/>
                </a:solidFill>
                <a:latin typeface="Open Sans"/>
                <a:ea typeface="Open Sans"/>
                <a:cs typeface="Open Sans"/>
                <a:sym typeface="Open Sans"/>
              </a:rPr>
              <a:t>informes</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mensuales</a:t>
            </a:r>
            <a:r>
              <a:rPr lang="en-US" sz="900" dirty="0">
                <a:solidFill>
                  <a:srgbClr val="000000"/>
                </a:solidFill>
                <a:latin typeface="Open Sans"/>
                <a:ea typeface="Open Sans"/>
                <a:cs typeface="Open Sans"/>
                <a:sym typeface="Open Sans"/>
              </a:rPr>
              <a:t> y de </a:t>
            </a:r>
            <a:r>
              <a:rPr lang="en-US" sz="900" dirty="0" err="1">
                <a:solidFill>
                  <a:srgbClr val="000000"/>
                </a:solidFill>
                <a:latin typeface="Open Sans"/>
                <a:ea typeface="Open Sans"/>
                <a:cs typeface="Open Sans"/>
                <a:sym typeface="Open Sans"/>
              </a:rPr>
              <a:t>planeación</a:t>
            </a:r>
            <a:r>
              <a:rPr lang="en-US" sz="900" dirty="0">
                <a:solidFill>
                  <a:srgbClr val="000000"/>
                </a:solidFill>
                <a:latin typeface="Open Sans"/>
                <a:ea typeface="Open Sans"/>
                <a:cs typeface="Open Sans"/>
                <a:sym typeface="Open Sans"/>
              </a:rPr>
              <a:t>.</a:t>
            </a:r>
          </a:p>
          <a:p>
            <a:pPr marL="323850" lvl="2" indent="-107950">
              <a:lnSpc>
                <a:spcPts val="1049"/>
              </a:lnSpc>
              <a:buFont typeface="Arial"/>
              <a:buChar char="⚬"/>
            </a:pPr>
            <a:r>
              <a:rPr lang="en-US" sz="900" dirty="0" err="1">
                <a:solidFill>
                  <a:srgbClr val="000000"/>
                </a:solidFill>
                <a:latin typeface="Open Sans"/>
                <a:ea typeface="Open Sans"/>
                <a:cs typeface="Open Sans"/>
                <a:sym typeface="Open Sans"/>
              </a:rPr>
              <a:t>Elaboración</a:t>
            </a:r>
            <a:r>
              <a:rPr lang="en-US" sz="900" dirty="0">
                <a:solidFill>
                  <a:srgbClr val="000000"/>
                </a:solidFill>
                <a:latin typeface="Open Sans"/>
                <a:ea typeface="Open Sans"/>
                <a:cs typeface="Open Sans"/>
                <a:sym typeface="Open Sans"/>
              </a:rPr>
              <a:t> de </a:t>
            </a:r>
            <a:r>
              <a:rPr lang="en-US" sz="900" dirty="0" err="1">
                <a:solidFill>
                  <a:srgbClr val="000000"/>
                </a:solidFill>
                <a:latin typeface="Open Sans"/>
                <a:ea typeface="Open Sans"/>
                <a:cs typeface="Open Sans"/>
                <a:sym typeface="Open Sans"/>
              </a:rPr>
              <a:t>informes</a:t>
            </a:r>
            <a:r>
              <a:rPr lang="en-US" sz="900" dirty="0">
                <a:solidFill>
                  <a:srgbClr val="000000"/>
                </a:solidFill>
                <a:latin typeface="Open Sans"/>
                <a:ea typeface="Open Sans"/>
                <a:cs typeface="Open Sans"/>
                <a:sym typeface="Open Sans"/>
              </a:rPr>
              <a:t> para jornadas y </a:t>
            </a:r>
            <a:r>
              <a:rPr lang="en-US" sz="900" dirty="0" err="1">
                <a:solidFill>
                  <a:srgbClr val="000000"/>
                </a:solidFill>
                <a:latin typeface="Open Sans"/>
                <a:ea typeface="Open Sans"/>
                <a:cs typeface="Open Sans"/>
                <a:sym typeface="Open Sans"/>
              </a:rPr>
              <a:t>varios</a:t>
            </a:r>
            <a:r>
              <a:rPr lang="en-US" sz="900" dirty="0">
                <a:solidFill>
                  <a:srgbClr val="000000"/>
                </a:solidFill>
                <a:latin typeface="Open Sans"/>
                <a:ea typeface="Open Sans"/>
                <a:cs typeface="Open Sans"/>
                <a:sym typeface="Open Sans"/>
              </a:rPr>
              <a:t>.</a:t>
            </a:r>
          </a:p>
          <a:p>
            <a:pPr marL="323850" lvl="2" indent="-107950">
              <a:lnSpc>
                <a:spcPts val="1049"/>
              </a:lnSpc>
              <a:buFont typeface="Arial"/>
              <a:buChar char="⚬"/>
            </a:pPr>
            <a:r>
              <a:rPr lang="en-US" sz="900" dirty="0" err="1">
                <a:solidFill>
                  <a:srgbClr val="000000"/>
                </a:solidFill>
                <a:latin typeface="Open Sans"/>
                <a:ea typeface="Open Sans"/>
                <a:cs typeface="Open Sans"/>
                <a:sym typeface="Open Sans"/>
              </a:rPr>
              <a:t>Aplicación</a:t>
            </a:r>
            <a:r>
              <a:rPr lang="en-US" sz="900" dirty="0">
                <a:solidFill>
                  <a:srgbClr val="000000"/>
                </a:solidFill>
                <a:latin typeface="Open Sans"/>
                <a:ea typeface="Open Sans"/>
                <a:cs typeface="Open Sans"/>
                <a:sym typeface="Open Sans"/>
              </a:rPr>
              <a:t> de Dashboards y BI</a:t>
            </a:r>
          </a:p>
          <a:p>
            <a:pPr>
              <a:lnSpc>
                <a:spcPts val="854"/>
              </a:lnSpc>
            </a:pPr>
            <a:endParaRPr lang="en-US" sz="900" dirty="0">
              <a:solidFill>
                <a:srgbClr val="000000"/>
              </a:solidFill>
              <a:latin typeface="Open Sans"/>
              <a:ea typeface="Open Sans"/>
              <a:cs typeface="Open Sans"/>
              <a:sym typeface="Open Sans"/>
            </a:endParaRPr>
          </a:p>
          <a:p>
            <a:pPr algn="ctr">
              <a:lnSpc>
                <a:spcPts val="854"/>
              </a:lnSpc>
            </a:pPr>
            <a:endParaRPr lang="en-US" sz="900" dirty="0">
              <a:solidFill>
                <a:srgbClr val="000000"/>
              </a:solidFill>
              <a:latin typeface="Open Sans"/>
              <a:ea typeface="Open Sans"/>
              <a:cs typeface="Open Sans"/>
              <a:sym typeface="Open Sans"/>
            </a:endParaRPr>
          </a:p>
        </p:txBody>
      </p:sp>
      <p:sp>
        <p:nvSpPr>
          <p:cNvPr id="285" name="TextBox 62">
            <a:extLst>
              <a:ext uri="{FF2B5EF4-FFF2-40B4-BE49-F238E27FC236}">
                <a16:creationId xmlns:a16="http://schemas.microsoft.com/office/drawing/2014/main" id="{664729C2-A745-4385-BC58-AE7842BF7D5E}"/>
              </a:ext>
            </a:extLst>
          </p:cNvPr>
          <p:cNvSpPr txBox="1"/>
          <p:nvPr/>
        </p:nvSpPr>
        <p:spPr>
          <a:xfrm>
            <a:off x="8643300" y="3914534"/>
            <a:ext cx="3388139" cy="1282402"/>
          </a:xfrm>
          <a:prstGeom prst="rect">
            <a:avLst/>
          </a:prstGeom>
        </p:spPr>
        <p:txBody>
          <a:bodyPr wrap="square" lIns="0" tIns="0" rIns="0" bIns="0" rtlCol="0" anchor="t">
            <a:spAutoFit/>
          </a:bodyPr>
          <a:lstStyle/>
          <a:p>
            <a:pPr algn="ctr">
              <a:lnSpc>
                <a:spcPts val="1049"/>
              </a:lnSpc>
            </a:pPr>
            <a:r>
              <a:rPr lang="en-US" sz="900" dirty="0" err="1">
                <a:solidFill>
                  <a:srgbClr val="000000"/>
                </a:solidFill>
                <a:latin typeface="Open Sans"/>
                <a:ea typeface="Open Sans"/>
                <a:cs typeface="Open Sans"/>
                <a:sym typeface="Open Sans"/>
              </a:rPr>
              <a:t>Procesar</a:t>
            </a:r>
            <a:r>
              <a:rPr lang="en-US" sz="900" dirty="0">
                <a:solidFill>
                  <a:srgbClr val="000000"/>
                </a:solidFill>
                <a:latin typeface="Open Sans"/>
                <a:ea typeface="Open Sans"/>
                <a:cs typeface="Open Sans"/>
                <a:sym typeface="Open Sans"/>
              </a:rPr>
              <a:t> solicitudes </a:t>
            </a:r>
            <a:r>
              <a:rPr lang="en-US" sz="900" dirty="0" err="1">
                <a:solidFill>
                  <a:srgbClr val="000000"/>
                </a:solidFill>
                <a:latin typeface="Open Sans"/>
                <a:ea typeface="Open Sans"/>
                <a:cs typeface="Open Sans"/>
                <a:sym typeface="Open Sans"/>
              </a:rPr>
              <a:t>masivas</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aplicando</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metodologías</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precisas</a:t>
            </a:r>
            <a:r>
              <a:rPr lang="en-US" sz="900" dirty="0">
                <a:solidFill>
                  <a:srgbClr val="000000"/>
                </a:solidFill>
                <a:latin typeface="Open Sans"/>
                <a:ea typeface="Open Sans"/>
                <a:cs typeface="Open Sans"/>
                <a:sym typeface="Open Sans"/>
              </a:rPr>
              <a:t> y </a:t>
            </a:r>
            <a:r>
              <a:rPr lang="en-US" sz="900" dirty="0" err="1">
                <a:solidFill>
                  <a:srgbClr val="000000"/>
                </a:solidFill>
                <a:latin typeface="Open Sans"/>
                <a:ea typeface="Open Sans"/>
                <a:cs typeface="Open Sans"/>
                <a:sym typeface="Open Sans"/>
              </a:rPr>
              <a:t>utilizando</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fuentes</a:t>
            </a:r>
            <a:r>
              <a:rPr lang="en-US" sz="900" dirty="0">
                <a:solidFill>
                  <a:srgbClr val="000000"/>
                </a:solidFill>
                <a:latin typeface="Open Sans"/>
                <a:ea typeface="Open Sans"/>
                <a:cs typeface="Open Sans"/>
                <a:sym typeface="Open Sans"/>
              </a:rPr>
              <a:t> de </a:t>
            </a:r>
            <a:r>
              <a:rPr lang="en-US" sz="900" dirty="0" err="1">
                <a:solidFill>
                  <a:srgbClr val="000000"/>
                </a:solidFill>
                <a:latin typeface="Open Sans"/>
                <a:ea typeface="Open Sans"/>
                <a:cs typeface="Open Sans"/>
                <a:sym typeface="Open Sans"/>
              </a:rPr>
              <a:t>información</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variadas</a:t>
            </a:r>
            <a:r>
              <a:rPr lang="en-US" sz="900" dirty="0">
                <a:solidFill>
                  <a:srgbClr val="000000"/>
                </a:solidFill>
                <a:latin typeface="Open Sans"/>
                <a:ea typeface="Open Sans"/>
                <a:cs typeface="Open Sans"/>
                <a:sym typeface="Open Sans"/>
              </a:rPr>
              <a:t> para </a:t>
            </a:r>
            <a:r>
              <a:rPr lang="en-US" sz="900" dirty="0" err="1">
                <a:solidFill>
                  <a:srgbClr val="000000"/>
                </a:solidFill>
                <a:latin typeface="Open Sans"/>
                <a:ea typeface="Open Sans"/>
                <a:cs typeface="Open Sans"/>
                <a:sym typeface="Open Sans"/>
              </a:rPr>
              <a:t>garantizar</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consistencia</a:t>
            </a:r>
            <a:r>
              <a:rPr lang="en-US" sz="900" dirty="0">
                <a:solidFill>
                  <a:srgbClr val="000000"/>
                </a:solidFill>
                <a:latin typeface="Open Sans"/>
                <a:ea typeface="Open Sans"/>
                <a:cs typeface="Open Sans"/>
                <a:sym typeface="Open Sans"/>
              </a:rPr>
              <a:t> y </a:t>
            </a:r>
            <a:r>
              <a:rPr lang="en-US" sz="900" dirty="0" err="1">
                <a:solidFill>
                  <a:srgbClr val="000000"/>
                </a:solidFill>
                <a:latin typeface="Open Sans"/>
                <a:ea typeface="Open Sans"/>
                <a:cs typeface="Open Sans"/>
                <a:sym typeface="Open Sans"/>
              </a:rPr>
              <a:t>exactitud</a:t>
            </a:r>
            <a:r>
              <a:rPr lang="en-US" sz="900" dirty="0">
                <a:solidFill>
                  <a:srgbClr val="000000"/>
                </a:solidFill>
                <a:latin typeface="Open Sans"/>
                <a:ea typeface="Open Sans"/>
                <a:cs typeface="Open Sans"/>
                <a:sym typeface="Open Sans"/>
              </a:rPr>
              <a:t>.</a:t>
            </a:r>
          </a:p>
          <a:p>
            <a:pPr algn="ctr">
              <a:lnSpc>
                <a:spcPts val="1049"/>
              </a:lnSpc>
            </a:pPr>
            <a:endParaRPr lang="en-US" sz="900" b="1" dirty="0">
              <a:solidFill>
                <a:srgbClr val="000000"/>
              </a:solidFill>
              <a:latin typeface="Open Sans"/>
              <a:ea typeface="Open Sans"/>
              <a:cs typeface="Open Sans"/>
              <a:sym typeface="Open Sans"/>
            </a:endParaRPr>
          </a:p>
          <a:p>
            <a:pPr algn="ctr">
              <a:lnSpc>
                <a:spcPts val="1049"/>
              </a:lnSpc>
            </a:pPr>
            <a:r>
              <a:rPr lang="en-US" sz="900" b="1" dirty="0" err="1">
                <a:solidFill>
                  <a:srgbClr val="000000"/>
                </a:solidFill>
                <a:latin typeface="Open Sans"/>
                <a:ea typeface="Open Sans"/>
                <a:cs typeface="Open Sans"/>
                <a:sym typeface="Open Sans"/>
              </a:rPr>
              <a:t>Alcance</a:t>
            </a:r>
            <a:r>
              <a:rPr lang="en-US" sz="900" b="1" dirty="0">
                <a:solidFill>
                  <a:srgbClr val="000000"/>
                </a:solidFill>
                <a:latin typeface="Open Sans"/>
                <a:ea typeface="Open Sans"/>
                <a:cs typeface="Open Sans"/>
                <a:sym typeface="Open Sans"/>
              </a:rPr>
              <a:t>:</a:t>
            </a:r>
          </a:p>
          <a:p>
            <a:pPr>
              <a:lnSpc>
                <a:spcPts val="1049"/>
              </a:lnSpc>
            </a:pPr>
            <a:r>
              <a:rPr lang="en-US" sz="900" b="1" dirty="0" err="1">
                <a:solidFill>
                  <a:srgbClr val="000000"/>
                </a:solidFill>
                <a:latin typeface="Open Sans Bold"/>
                <a:ea typeface="Open Sans Bold"/>
                <a:cs typeface="Open Sans Bold"/>
                <a:sym typeface="Open Sans Bold"/>
              </a:rPr>
              <a:t>Tramitación</a:t>
            </a:r>
            <a:r>
              <a:rPr lang="en-US" sz="900" b="1" dirty="0">
                <a:solidFill>
                  <a:srgbClr val="000000"/>
                </a:solidFill>
                <a:latin typeface="Open Sans Bold"/>
                <a:ea typeface="Open Sans Bold"/>
                <a:cs typeface="Open Sans Bold"/>
                <a:sym typeface="Open Sans Bold"/>
              </a:rPr>
              <a:t> de:</a:t>
            </a:r>
          </a:p>
          <a:p>
            <a:pPr marL="323850" lvl="2" indent="-107950">
              <a:lnSpc>
                <a:spcPts val="1049"/>
              </a:lnSpc>
              <a:buFont typeface="Arial"/>
              <a:buChar char="⚬"/>
            </a:pPr>
            <a:r>
              <a:rPr lang="en-US" sz="900" dirty="0">
                <a:solidFill>
                  <a:srgbClr val="000000"/>
                </a:solidFill>
                <a:latin typeface="Open Sans"/>
                <a:ea typeface="Open Sans"/>
                <a:cs typeface="Open Sans"/>
                <a:sym typeface="Open Sans"/>
              </a:rPr>
              <a:t>Actos </a:t>
            </a:r>
            <a:r>
              <a:rPr lang="en-US" sz="900" dirty="0" err="1">
                <a:solidFill>
                  <a:srgbClr val="000000"/>
                </a:solidFill>
                <a:latin typeface="Open Sans"/>
                <a:ea typeface="Open Sans"/>
                <a:cs typeface="Open Sans"/>
                <a:sym typeface="Open Sans"/>
              </a:rPr>
              <a:t>administrativos</a:t>
            </a:r>
            <a:r>
              <a:rPr lang="en-US" sz="900" dirty="0">
                <a:solidFill>
                  <a:srgbClr val="000000"/>
                </a:solidFill>
                <a:latin typeface="Open Sans"/>
                <a:ea typeface="Open Sans"/>
                <a:cs typeface="Open Sans"/>
                <a:sym typeface="Open Sans"/>
              </a:rPr>
              <a:t>.</a:t>
            </a:r>
          </a:p>
          <a:p>
            <a:pPr marL="323850" lvl="2" indent="-107950">
              <a:lnSpc>
                <a:spcPts val="1049"/>
              </a:lnSpc>
              <a:buFont typeface="Arial"/>
              <a:buChar char="⚬"/>
            </a:pPr>
            <a:r>
              <a:rPr lang="en-US" sz="900" dirty="0" err="1">
                <a:solidFill>
                  <a:srgbClr val="000000"/>
                </a:solidFill>
                <a:latin typeface="Open Sans"/>
                <a:ea typeface="Open Sans"/>
                <a:cs typeface="Open Sans"/>
                <a:sym typeface="Open Sans"/>
              </a:rPr>
              <a:t>Oficios</a:t>
            </a:r>
            <a:r>
              <a:rPr lang="en-US" sz="900" dirty="0">
                <a:solidFill>
                  <a:srgbClr val="000000"/>
                </a:solidFill>
                <a:latin typeface="Open Sans"/>
                <a:ea typeface="Open Sans"/>
                <a:cs typeface="Open Sans"/>
                <a:sym typeface="Open Sans"/>
              </a:rPr>
              <a:t>.</a:t>
            </a:r>
          </a:p>
          <a:p>
            <a:pPr marL="323850" lvl="2" indent="-107950">
              <a:lnSpc>
                <a:spcPts val="1049"/>
              </a:lnSpc>
              <a:buFont typeface="Arial"/>
              <a:buChar char="⚬"/>
            </a:pPr>
            <a:r>
              <a:rPr lang="en-US" sz="900" dirty="0">
                <a:solidFill>
                  <a:srgbClr val="000000"/>
                </a:solidFill>
                <a:latin typeface="Open Sans"/>
                <a:ea typeface="Open Sans"/>
                <a:cs typeface="Open Sans"/>
                <a:sym typeface="Open Sans"/>
              </a:rPr>
              <a:t>Toma </a:t>
            </a:r>
            <a:r>
              <a:rPr lang="en-US" sz="900" dirty="0" err="1">
                <a:solidFill>
                  <a:srgbClr val="000000"/>
                </a:solidFill>
                <a:latin typeface="Open Sans"/>
                <a:ea typeface="Open Sans"/>
                <a:cs typeface="Open Sans"/>
                <a:sym typeface="Open Sans"/>
              </a:rPr>
              <a:t>simplificada</a:t>
            </a:r>
            <a:r>
              <a:rPr lang="en-US" sz="900" dirty="0">
                <a:solidFill>
                  <a:srgbClr val="000000"/>
                </a:solidFill>
                <a:latin typeface="Open Sans"/>
                <a:ea typeface="Open Sans"/>
                <a:cs typeface="Open Sans"/>
                <a:sym typeface="Open Sans"/>
              </a:rPr>
              <a:t>.</a:t>
            </a:r>
          </a:p>
          <a:p>
            <a:pPr>
              <a:lnSpc>
                <a:spcPts val="1049"/>
              </a:lnSpc>
            </a:pPr>
            <a:endParaRPr lang="en-US" sz="900" dirty="0">
              <a:solidFill>
                <a:srgbClr val="000000"/>
              </a:solidFill>
              <a:latin typeface="Open Sans"/>
              <a:ea typeface="Open Sans"/>
              <a:cs typeface="Open Sans"/>
              <a:sym typeface="Open Sans"/>
            </a:endParaRPr>
          </a:p>
        </p:txBody>
      </p:sp>
      <p:sp>
        <p:nvSpPr>
          <p:cNvPr id="286" name="TextBox 63">
            <a:extLst>
              <a:ext uri="{FF2B5EF4-FFF2-40B4-BE49-F238E27FC236}">
                <a16:creationId xmlns:a16="http://schemas.microsoft.com/office/drawing/2014/main" id="{573950ED-7EE4-49CB-BD85-33E48696B7FD}"/>
              </a:ext>
            </a:extLst>
          </p:cNvPr>
          <p:cNvSpPr txBox="1"/>
          <p:nvPr/>
        </p:nvSpPr>
        <p:spPr>
          <a:xfrm>
            <a:off x="7503331" y="5364456"/>
            <a:ext cx="3064778" cy="1257652"/>
          </a:xfrm>
          <a:prstGeom prst="rect">
            <a:avLst/>
          </a:prstGeom>
        </p:spPr>
        <p:txBody>
          <a:bodyPr wrap="square" lIns="0" tIns="0" rIns="0" bIns="0" rtlCol="0" anchor="t">
            <a:spAutoFit/>
          </a:bodyPr>
          <a:lstStyle/>
          <a:p>
            <a:pPr algn="ctr">
              <a:lnSpc>
                <a:spcPts val="1049"/>
              </a:lnSpc>
            </a:pPr>
            <a:r>
              <a:rPr lang="en-US" sz="900" dirty="0" err="1">
                <a:solidFill>
                  <a:srgbClr val="000000"/>
                </a:solidFill>
                <a:latin typeface="Open Sans"/>
                <a:ea typeface="Open Sans"/>
                <a:cs typeface="Open Sans"/>
                <a:sym typeface="Open Sans"/>
              </a:rPr>
              <a:t>Realizar</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limpieza</a:t>
            </a:r>
            <a:r>
              <a:rPr lang="en-US" sz="900" dirty="0">
                <a:solidFill>
                  <a:srgbClr val="000000"/>
                </a:solidFill>
                <a:latin typeface="Open Sans"/>
                <a:ea typeface="Open Sans"/>
                <a:cs typeface="Open Sans"/>
                <a:sym typeface="Open Sans"/>
              </a:rPr>
              <a:t> y </a:t>
            </a:r>
            <a:r>
              <a:rPr lang="en-US" sz="900" dirty="0" err="1">
                <a:solidFill>
                  <a:srgbClr val="000000"/>
                </a:solidFill>
                <a:latin typeface="Open Sans"/>
                <a:ea typeface="Open Sans"/>
                <a:cs typeface="Open Sans"/>
                <a:sym typeface="Open Sans"/>
              </a:rPr>
              <a:t>mejora</a:t>
            </a:r>
            <a:r>
              <a:rPr lang="en-US" sz="900" dirty="0">
                <a:solidFill>
                  <a:srgbClr val="000000"/>
                </a:solidFill>
                <a:latin typeface="Open Sans"/>
                <a:ea typeface="Open Sans"/>
                <a:cs typeface="Open Sans"/>
                <a:sym typeface="Open Sans"/>
              </a:rPr>
              <a:t> de </a:t>
            </a:r>
            <a:r>
              <a:rPr lang="en-US" sz="900" dirty="0" err="1">
                <a:solidFill>
                  <a:srgbClr val="000000"/>
                </a:solidFill>
                <a:latin typeface="Open Sans"/>
                <a:ea typeface="Open Sans"/>
                <a:cs typeface="Open Sans"/>
                <a:sym typeface="Open Sans"/>
              </a:rPr>
              <a:t>los</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datos</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históricos</a:t>
            </a:r>
            <a:r>
              <a:rPr lang="en-US" sz="900" dirty="0">
                <a:solidFill>
                  <a:srgbClr val="000000"/>
                </a:solidFill>
                <a:latin typeface="Open Sans"/>
                <a:ea typeface="Open Sans"/>
                <a:cs typeface="Open Sans"/>
                <a:sym typeface="Open Sans"/>
              </a:rPr>
              <a:t> y </a:t>
            </a:r>
            <a:r>
              <a:rPr lang="en-US" sz="900" dirty="0" err="1">
                <a:solidFill>
                  <a:srgbClr val="000000"/>
                </a:solidFill>
                <a:latin typeface="Open Sans"/>
                <a:ea typeface="Open Sans"/>
                <a:cs typeface="Open Sans"/>
                <a:sym typeface="Open Sans"/>
              </a:rPr>
              <a:t>nuevos</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en</a:t>
            </a:r>
            <a:r>
              <a:rPr lang="en-US" sz="900" dirty="0">
                <a:solidFill>
                  <a:srgbClr val="000000"/>
                </a:solidFill>
                <a:latin typeface="Open Sans"/>
                <a:ea typeface="Open Sans"/>
                <a:cs typeface="Open Sans"/>
                <a:sym typeface="Open Sans"/>
              </a:rPr>
              <a:t> la base de </a:t>
            </a:r>
            <a:r>
              <a:rPr lang="en-US" sz="900" dirty="0" err="1">
                <a:solidFill>
                  <a:srgbClr val="000000"/>
                </a:solidFill>
                <a:latin typeface="Open Sans"/>
                <a:ea typeface="Open Sans"/>
                <a:cs typeface="Open Sans"/>
                <a:sym typeface="Open Sans"/>
              </a:rPr>
              <a:t>datos</a:t>
            </a:r>
            <a:r>
              <a:rPr lang="en-US" sz="900" dirty="0">
                <a:solidFill>
                  <a:srgbClr val="000000"/>
                </a:solidFill>
                <a:latin typeface="Open Sans"/>
                <a:ea typeface="Open Sans"/>
                <a:cs typeface="Open Sans"/>
                <a:sym typeface="Open Sans"/>
              </a:rPr>
              <a:t> para </a:t>
            </a:r>
            <a:r>
              <a:rPr lang="en-US" sz="900" dirty="0" err="1">
                <a:solidFill>
                  <a:srgbClr val="000000"/>
                </a:solidFill>
                <a:latin typeface="Open Sans"/>
                <a:ea typeface="Open Sans"/>
                <a:cs typeface="Open Sans"/>
                <a:sym typeface="Open Sans"/>
              </a:rPr>
              <a:t>optimizar</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el</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uso</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en</a:t>
            </a:r>
            <a:r>
              <a:rPr lang="en-US" sz="900" dirty="0">
                <a:solidFill>
                  <a:srgbClr val="000000"/>
                </a:solidFill>
                <a:latin typeface="Open Sans"/>
                <a:ea typeface="Open Sans"/>
                <a:cs typeface="Open Sans"/>
                <a:sym typeface="Open Sans"/>
              </a:rPr>
              <a:t> la </a:t>
            </a:r>
            <a:r>
              <a:rPr lang="en-US" sz="900" dirty="0" err="1">
                <a:solidFill>
                  <a:srgbClr val="000000"/>
                </a:solidFill>
                <a:latin typeface="Open Sans"/>
                <a:ea typeface="Open Sans"/>
                <a:cs typeface="Open Sans"/>
                <a:sym typeface="Open Sans"/>
              </a:rPr>
              <a:t>herramienta</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Indemniza</a:t>
            </a:r>
            <a:r>
              <a:rPr lang="en-US" sz="900" dirty="0">
                <a:solidFill>
                  <a:srgbClr val="000000"/>
                </a:solidFill>
                <a:latin typeface="Open Sans"/>
                <a:ea typeface="Open Sans"/>
                <a:cs typeface="Open Sans"/>
                <a:sym typeface="Open Sans"/>
              </a:rPr>
              <a:t>.</a:t>
            </a:r>
          </a:p>
          <a:p>
            <a:pPr algn="ctr">
              <a:lnSpc>
                <a:spcPts val="1049"/>
              </a:lnSpc>
            </a:pPr>
            <a:endParaRPr lang="en-US" sz="900" b="1" dirty="0">
              <a:solidFill>
                <a:srgbClr val="000000"/>
              </a:solidFill>
              <a:latin typeface="Open Sans Bold"/>
              <a:ea typeface="Open Sans Bold"/>
              <a:cs typeface="Open Sans Bold"/>
              <a:sym typeface="Open Sans Bold"/>
            </a:endParaRPr>
          </a:p>
          <a:p>
            <a:pPr algn="ctr">
              <a:lnSpc>
                <a:spcPts val="1049"/>
              </a:lnSpc>
            </a:pPr>
            <a:r>
              <a:rPr lang="en-US" sz="900" b="1" dirty="0" err="1">
                <a:solidFill>
                  <a:srgbClr val="000000"/>
                </a:solidFill>
                <a:latin typeface="Open Sans Bold"/>
                <a:ea typeface="Open Sans Bold"/>
                <a:cs typeface="Open Sans Bold"/>
                <a:sym typeface="Open Sans Bold"/>
              </a:rPr>
              <a:t>Alcance</a:t>
            </a:r>
            <a:r>
              <a:rPr lang="en-US" sz="900" b="1" dirty="0">
                <a:solidFill>
                  <a:srgbClr val="000000"/>
                </a:solidFill>
                <a:latin typeface="Open Sans Bold"/>
                <a:ea typeface="Open Sans Bold"/>
                <a:cs typeface="Open Sans Bold"/>
                <a:sym typeface="Open Sans Bold"/>
              </a:rPr>
              <a:t>:</a:t>
            </a:r>
          </a:p>
          <a:p>
            <a:pPr marL="323850" lvl="2" indent="-107950">
              <a:lnSpc>
                <a:spcPts val="1049"/>
              </a:lnSpc>
              <a:buFont typeface="Arial"/>
              <a:buChar char="⚬"/>
            </a:pPr>
            <a:r>
              <a:rPr lang="en-US" sz="900" dirty="0" err="1">
                <a:solidFill>
                  <a:srgbClr val="000000"/>
                </a:solidFill>
                <a:latin typeface="Open Sans"/>
                <a:ea typeface="Open Sans"/>
                <a:cs typeface="Open Sans"/>
                <a:sym typeface="Open Sans"/>
              </a:rPr>
              <a:t>Validación</a:t>
            </a:r>
            <a:r>
              <a:rPr lang="en-US" sz="900" dirty="0">
                <a:solidFill>
                  <a:srgbClr val="000000"/>
                </a:solidFill>
                <a:latin typeface="Open Sans"/>
                <a:ea typeface="Open Sans"/>
                <a:cs typeface="Open Sans"/>
                <a:sym typeface="Open Sans"/>
              </a:rPr>
              <a:t> de data </a:t>
            </a:r>
            <a:r>
              <a:rPr lang="en-US" sz="900" dirty="0" err="1">
                <a:solidFill>
                  <a:srgbClr val="000000"/>
                </a:solidFill>
                <a:latin typeface="Open Sans"/>
                <a:ea typeface="Open Sans"/>
                <a:cs typeface="Open Sans"/>
                <a:sym typeface="Open Sans"/>
              </a:rPr>
              <a:t>histórica</a:t>
            </a:r>
            <a:r>
              <a:rPr lang="en-US" sz="900" dirty="0">
                <a:solidFill>
                  <a:srgbClr val="000000"/>
                </a:solidFill>
                <a:latin typeface="Open Sans"/>
                <a:ea typeface="Open Sans"/>
                <a:cs typeface="Open Sans"/>
                <a:sym typeface="Open Sans"/>
              </a:rPr>
              <a:t>.</a:t>
            </a:r>
          </a:p>
          <a:p>
            <a:pPr marL="323850" lvl="2" indent="-107950">
              <a:lnSpc>
                <a:spcPts val="1049"/>
              </a:lnSpc>
              <a:buFont typeface="Arial"/>
              <a:buChar char="⚬"/>
            </a:pPr>
            <a:r>
              <a:rPr lang="en-US" sz="900" dirty="0" err="1">
                <a:solidFill>
                  <a:srgbClr val="000000"/>
                </a:solidFill>
                <a:latin typeface="Open Sans"/>
                <a:ea typeface="Open Sans"/>
                <a:cs typeface="Open Sans"/>
                <a:sym typeface="Open Sans"/>
              </a:rPr>
              <a:t>Implementación</a:t>
            </a:r>
            <a:r>
              <a:rPr lang="en-US" sz="900" dirty="0">
                <a:solidFill>
                  <a:srgbClr val="000000"/>
                </a:solidFill>
                <a:latin typeface="Open Sans"/>
                <a:ea typeface="Open Sans"/>
                <a:cs typeface="Open Sans"/>
                <a:sym typeface="Open Sans"/>
              </a:rPr>
              <a:t> de </a:t>
            </a:r>
            <a:r>
              <a:rPr lang="en-US" sz="900" dirty="0" err="1">
                <a:solidFill>
                  <a:srgbClr val="000000"/>
                </a:solidFill>
                <a:latin typeface="Open Sans"/>
                <a:ea typeface="Open Sans"/>
                <a:cs typeface="Open Sans"/>
                <a:sym typeface="Open Sans"/>
              </a:rPr>
              <a:t>desarrollos</a:t>
            </a:r>
            <a:r>
              <a:rPr lang="en-US" sz="900" dirty="0">
                <a:solidFill>
                  <a:srgbClr val="000000"/>
                </a:solidFill>
                <a:latin typeface="Open Sans"/>
                <a:ea typeface="Open Sans"/>
                <a:cs typeface="Open Sans"/>
                <a:sym typeface="Open Sans"/>
              </a:rPr>
              <a:t> y </a:t>
            </a:r>
            <a:r>
              <a:rPr lang="en-US" sz="900" dirty="0" err="1">
                <a:solidFill>
                  <a:srgbClr val="000000"/>
                </a:solidFill>
                <a:latin typeface="Open Sans"/>
                <a:ea typeface="Open Sans"/>
                <a:cs typeface="Open Sans"/>
                <a:sym typeface="Open Sans"/>
              </a:rPr>
              <a:t>automatización</a:t>
            </a:r>
            <a:r>
              <a:rPr lang="en-US" sz="900" dirty="0">
                <a:solidFill>
                  <a:srgbClr val="000000"/>
                </a:solidFill>
                <a:latin typeface="Open Sans"/>
                <a:ea typeface="Open Sans"/>
                <a:cs typeface="Open Sans"/>
                <a:sym typeface="Open Sans"/>
              </a:rPr>
              <a:t>.</a:t>
            </a:r>
          </a:p>
          <a:p>
            <a:pPr marL="323850" lvl="2" indent="-107950">
              <a:lnSpc>
                <a:spcPts val="1049"/>
              </a:lnSpc>
              <a:buFont typeface="Arial"/>
              <a:buChar char="⚬"/>
            </a:pPr>
            <a:r>
              <a:rPr lang="en-US" sz="900" dirty="0" err="1">
                <a:solidFill>
                  <a:srgbClr val="000000"/>
                </a:solidFill>
                <a:latin typeface="Open Sans"/>
                <a:ea typeface="Open Sans"/>
                <a:cs typeface="Open Sans"/>
                <a:sym typeface="Open Sans"/>
              </a:rPr>
              <a:t>Soporte</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en</a:t>
            </a:r>
            <a:r>
              <a:rPr lang="en-US" sz="900" dirty="0">
                <a:solidFill>
                  <a:srgbClr val="000000"/>
                </a:solidFill>
                <a:latin typeface="Open Sans"/>
                <a:ea typeface="Open Sans"/>
                <a:cs typeface="Open Sans"/>
                <a:sym typeface="Open Sans"/>
              </a:rPr>
              <a:t> DR.</a:t>
            </a:r>
          </a:p>
          <a:p>
            <a:pPr>
              <a:lnSpc>
                <a:spcPts val="854"/>
              </a:lnSpc>
            </a:pPr>
            <a:endParaRPr lang="en-US" sz="900" dirty="0">
              <a:solidFill>
                <a:srgbClr val="000000"/>
              </a:solidFill>
              <a:latin typeface="Open Sans"/>
              <a:ea typeface="Open Sans"/>
              <a:cs typeface="Open Sans"/>
              <a:sym typeface="Open Sans"/>
            </a:endParaRPr>
          </a:p>
          <a:p>
            <a:pPr>
              <a:lnSpc>
                <a:spcPts val="854"/>
              </a:lnSpc>
            </a:pPr>
            <a:endParaRPr lang="en-US" sz="900" dirty="0">
              <a:solidFill>
                <a:srgbClr val="000000"/>
              </a:solidFill>
              <a:latin typeface="Open Sans"/>
              <a:ea typeface="Open Sans"/>
              <a:cs typeface="Open Sans"/>
              <a:sym typeface="Open Sans"/>
            </a:endParaRPr>
          </a:p>
        </p:txBody>
      </p:sp>
      <p:sp>
        <p:nvSpPr>
          <p:cNvPr id="287" name="Freeform 64">
            <a:extLst>
              <a:ext uri="{FF2B5EF4-FFF2-40B4-BE49-F238E27FC236}">
                <a16:creationId xmlns:a16="http://schemas.microsoft.com/office/drawing/2014/main" id="{B3D35BDA-CD18-41D2-A5CA-53840AC0D84A}"/>
              </a:ext>
            </a:extLst>
          </p:cNvPr>
          <p:cNvSpPr/>
          <p:nvPr/>
        </p:nvSpPr>
        <p:spPr>
          <a:xfrm>
            <a:off x="1493067" y="0"/>
            <a:ext cx="1433467" cy="1095518"/>
          </a:xfrm>
          <a:custGeom>
            <a:avLst/>
            <a:gdLst/>
            <a:ahLst/>
            <a:cxnLst/>
            <a:rect l="l" t="t" r="r" b="b"/>
            <a:pathLst>
              <a:path w="1529031" h="1168552">
                <a:moveTo>
                  <a:pt x="0" y="0"/>
                </a:moveTo>
                <a:lnTo>
                  <a:pt x="1529032" y="0"/>
                </a:lnTo>
                <a:lnTo>
                  <a:pt x="1529032" y="1168552"/>
                </a:lnTo>
                <a:lnTo>
                  <a:pt x="0" y="1168552"/>
                </a:lnTo>
                <a:lnTo>
                  <a:pt x="0" y="0"/>
                </a:lnTo>
                <a:close/>
              </a:path>
            </a:pathLst>
          </a:custGeom>
          <a:blipFill>
            <a:blip r:embed="rId15"/>
            <a:stretch>
              <a:fillRect/>
            </a:stretch>
          </a:blipFill>
        </p:spPr>
        <p:txBody>
          <a:bodyPr/>
          <a:lstStyle/>
          <a:p>
            <a:endParaRPr lang="es-CO" sz="1688"/>
          </a:p>
        </p:txBody>
      </p:sp>
      <p:sp>
        <p:nvSpPr>
          <p:cNvPr id="288" name="TextBox 66">
            <a:extLst>
              <a:ext uri="{FF2B5EF4-FFF2-40B4-BE49-F238E27FC236}">
                <a16:creationId xmlns:a16="http://schemas.microsoft.com/office/drawing/2014/main" id="{D633B3C9-4313-4645-B249-23391682C036}"/>
              </a:ext>
            </a:extLst>
          </p:cNvPr>
          <p:cNvSpPr txBox="1"/>
          <p:nvPr/>
        </p:nvSpPr>
        <p:spPr>
          <a:xfrm>
            <a:off x="2975741" y="119440"/>
            <a:ext cx="6240517" cy="323037"/>
          </a:xfrm>
          <a:prstGeom prst="rect">
            <a:avLst/>
          </a:prstGeom>
        </p:spPr>
        <p:txBody>
          <a:bodyPr wrap="square" lIns="0" tIns="0" rIns="0" bIns="0" rtlCol="0" anchor="t">
            <a:spAutoFit/>
          </a:bodyPr>
          <a:lstStyle/>
          <a:p>
            <a:pPr algn="ctr">
              <a:lnSpc>
                <a:spcPts val="2537"/>
              </a:lnSpc>
            </a:pPr>
            <a:r>
              <a:rPr lang="en-US" sz="2439" b="1" spc="55" dirty="0">
                <a:solidFill>
                  <a:srgbClr val="000000"/>
                </a:solidFill>
                <a:latin typeface="League Gothic"/>
                <a:ea typeface="League Gothic"/>
                <a:cs typeface="League Gothic"/>
                <a:sym typeface="League Gothic"/>
              </a:rPr>
              <a:t>OBJETIVOS Y ALCANCE POR EQUIPO</a:t>
            </a:r>
          </a:p>
        </p:txBody>
      </p:sp>
      <p:grpSp>
        <p:nvGrpSpPr>
          <p:cNvPr id="289" name="Group 36">
            <a:extLst>
              <a:ext uri="{FF2B5EF4-FFF2-40B4-BE49-F238E27FC236}">
                <a16:creationId xmlns:a16="http://schemas.microsoft.com/office/drawing/2014/main" id="{0F0EAFF1-A1AF-4F35-8566-27DE93B32799}"/>
              </a:ext>
            </a:extLst>
          </p:cNvPr>
          <p:cNvGrpSpPr/>
          <p:nvPr/>
        </p:nvGrpSpPr>
        <p:grpSpPr>
          <a:xfrm rot="-5400000">
            <a:off x="803529" y="4790587"/>
            <a:ext cx="878717" cy="878717"/>
            <a:chOff x="0" y="0"/>
            <a:chExt cx="812800" cy="812800"/>
          </a:xfrm>
        </p:grpSpPr>
        <p:sp>
          <p:nvSpPr>
            <p:cNvPr id="290" name="Freeform 37">
              <a:extLst>
                <a:ext uri="{FF2B5EF4-FFF2-40B4-BE49-F238E27FC236}">
                  <a16:creationId xmlns:a16="http://schemas.microsoft.com/office/drawing/2014/main" id="{EDBE8063-6089-4943-A56F-AE4262CF7E7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636461"/>
            </a:solidFill>
          </p:spPr>
          <p:txBody>
            <a:bodyPr/>
            <a:lstStyle/>
            <a:p>
              <a:endParaRPr lang="es-CO" sz="1688" dirty="0"/>
            </a:p>
          </p:txBody>
        </p:sp>
        <p:sp>
          <p:nvSpPr>
            <p:cNvPr id="291" name="TextBox 38">
              <a:extLst>
                <a:ext uri="{FF2B5EF4-FFF2-40B4-BE49-F238E27FC236}">
                  <a16:creationId xmlns:a16="http://schemas.microsoft.com/office/drawing/2014/main" id="{8A3307FB-2ED4-4CCA-860C-E43F7FF88D38}"/>
                </a:ext>
              </a:extLst>
            </p:cNvPr>
            <p:cNvSpPr txBox="1"/>
            <p:nvPr/>
          </p:nvSpPr>
          <p:spPr>
            <a:xfrm>
              <a:off x="76200" y="76200"/>
              <a:ext cx="660400" cy="660400"/>
            </a:xfrm>
            <a:prstGeom prst="rect">
              <a:avLst/>
            </a:prstGeom>
          </p:spPr>
          <p:txBody>
            <a:bodyPr lIns="21533" tIns="21533" rIns="21533" bIns="21533" rtlCol="0" anchor="ctr"/>
            <a:lstStyle/>
            <a:p>
              <a:pPr algn="ctr">
                <a:lnSpc>
                  <a:spcPts val="1165"/>
                </a:lnSpc>
              </a:pPr>
              <a:endParaRPr sz="1688"/>
            </a:p>
          </p:txBody>
        </p:sp>
      </p:grpSp>
      <p:grpSp>
        <p:nvGrpSpPr>
          <p:cNvPr id="292" name="Group 12">
            <a:extLst>
              <a:ext uri="{FF2B5EF4-FFF2-40B4-BE49-F238E27FC236}">
                <a16:creationId xmlns:a16="http://schemas.microsoft.com/office/drawing/2014/main" id="{C139CF08-401A-497A-8E30-0EB275523828}"/>
              </a:ext>
            </a:extLst>
          </p:cNvPr>
          <p:cNvGrpSpPr/>
          <p:nvPr/>
        </p:nvGrpSpPr>
        <p:grpSpPr>
          <a:xfrm rot="-5400000">
            <a:off x="2009654" y="4429125"/>
            <a:ext cx="225896" cy="225896"/>
            <a:chOff x="0" y="0"/>
            <a:chExt cx="812800" cy="812800"/>
          </a:xfrm>
        </p:grpSpPr>
        <p:sp>
          <p:nvSpPr>
            <p:cNvPr id="293" name="Freeform 13">
              <a:extLst>
                <a:ext uri="{FF2B5EF4-FFF2-40B4-BE49-F238E27FC236}">
                  <a16:creationId xmlns:a16="http://schemas.microsoft.com/office/drawing/2014/main" id="{A012B980-4777-4E1E-A143-43CA38AAAF2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636461"/>
            </a:solidFill>
          </p:spPr>
          <p:txBody>
            <a:bodyPr/>
            <a:lstStyle/>
            <a:p>
              <a:endParaRPr lang="es-CO" sz="1688"/>
            </a:p>
          </p:txBody>
        </p:sp>
        <p:sp>
          <p:nvSpPr>
            <p:cNvPr id="294" name="TextBox 14">
              <a:extLst>
                <a:ext uri="{FF2B5EF4-FFF2-40B4-BE49-F238E27FC236}">
                  <a16:creationId xmlns:a16="http://schemas.microsoft.com/office/drawing/2014/main" id="{5A4AB253-6046-468C-B581-D8DF96965AAB}"/>
                </a:ext>
              </a:extLst>
            </p:cNvPr>
            <p:cNvSpPr txBox="1"/>
            <p:nvPr/>
          </p:nvSpPr>
          <p:spPr>
            <a:xfrm>
              <a:off x="76200" y="76200"/>
              <a:ext cx="660400" cy="660400"/>
            </a:xfrm>
            <a:prstGeom prst="rect">
              <a:avLst/>
            </a:prstGeom>
          </p:spPr>
          <p:txBody>
            <a:bodyPr lIns="21533" tIns="21533" rIns="21533" bIns="21533" rtlCol="0" anchor="ctr"/>
            <a:lstStyle/>
            <a:p>
              <a:pPr algn="ctr">
                <a:lnSpc>
                  <a:spcPts val="1165"/>
                </a:lnSpc>
              </a:pPr>
              <a:endParaRPr sz="1688"/>
            </a:p>
          </p:txBody>
        </p:sp>
      </p:grpSp>
      <p:sp>
        <p:nvSpPr>
          <p:cNvPr id="295" name="Freeform 49">
            <a:extLst>
              <a:ext uri="{FF2B5EF4-FFF2-40B4-BE49-F238E27FC236}">
                <a16:creationId xmlns:a16="http://schemas.microsoft.com/office/drawing/2014/main" id="{A8DF4C68-BE0F-4E65-B313-7AFEAA7DC47C}"/>
              </a:ext>
            </a:extLst>
          </p:cNvPr>
          <p:cNvSpPr/>
          <p:nvPr/>
        </p:nvSpPr>
        <p:spPr>
          <a:xfrm rot="8009002">
            <a:off x="1559597" y="4693757"/>
            <a:ext cx="532730" cy="215656"/>
          </a:xfrm>
          <a:custGeom>
            <a:avLst/>
            <a:gdLst/>
            <a:ahLst/>
            <a:cxnLst/>
            <a:rect l="l" t="t" r="r" b="b"/>
            <a:pathLst>
              <a:path w="411914" h="241178">
                <a:moveTo>
                  <a:pt x="0" y="0"/>
                </a:moveTo>
                <a:lnTo>
                  <a:pt x="411914" y="0"/>
                </a:lnTo>
                <a:lnTo>
                  <a:pt x="411914" y="241178"/>
                </a:lnTo>
                <a:lnTo>
                  <a:pt x="0" y="241178"/>
                </a:lnTo>
                <a:lnTo>
                  <a:pt x="0" y="0"/>
                </a:lnTo>
                <a:close/>
              </a:path>
            </a:pathLst>
          </a:custGeom>
          <a:blipFill>
            <a:blip r:embed="rId11">
              <a:extLst>
                <a:ext uri="{96DAC541-7B7A-43D3-8B79-37D633B846F1}">
                  <asvg:svgBlip xmlns:asvg="http://schemas.microsoft.com/office/drawing/2016/SVG/main" r:embed="rId12"/>
                </a:ext>
              </a:extLst>
            </a:blip>
            <a:stretch>
              <a:fillRect l="-149971"/>
            </a:stretch>
          </a:blipFill>
        </p:spPr>
        <p:txBody>
          <a:bodyPr/>
          <a:lstStyle/>
          <a:p>
            <a:endParaRPr lang="es-CO" sz="1688"/>
          </a:p>
        </p:txBody>
      </p:sp>
      <p:sp>
        <p:nvSpPr>
          <p:cNvPr id="296" name="TextBox 52">
            <a:extLst>
              <a:ext uri="{FF2B5EF4-FFF2-40B4-BE49-F238E27FC236}">
                <a16:creationId xmlns:a16="http://schemas.microsoft.com/office/drawing/2014/main" id="{2FA9A7C3-E4B0-42AA-91B9-F58D273D3458}"/>
              </a:ext>
            </a:extLst>
          </p:cNvPr>
          <p:cNvSpPr txBox="1"/>
          <p:nvPr/>
        </p:nvSpPr>
        <p:spPr>
          <a:xfrm>
            <a:off x="1903545" y="5456060"/>
            <a:ext cx="1496130" cy="410369"/>
          </a:xfrm>
          <a:prstGeom prst="rect">
            <a:avLst/>
          </a:prstGeom>
        </p:spPr>
        <p:txBody>
          <a:bodyPr lIns="0" tIns="0" rIns="0" bIns="0" rtlCol="0" anchor="t">
            <a:spAutoFit/>
          </a:bodyPr>
          <a:lstStyle/>
          <a:p>
            <a:pPr>
              <a:lnSpc>
                <a:spcPts val="1611"/>
              </a:lnSpc>
              <a:spcBef>
                <a:spcPct val="0"/>
              </a:spcBef>
            </a:pPr>
            <a:r>
              <a:rPr lang="en-US" sz="1534" b="1" dirty="0" err="1">
                <a:solidFill>
                  <a:srgbClr val="000000"/>
                </a:solidFill>
                <a:latin typeface="Oswald Bold"/>
                <a:ea typeface="Oswald Bold"/>
                <a:cs typeface="Oswald Bold"/>
                <a:sym typeface="Oswald Bold"/>
              </a:rPr>
              <a:t>Georeferenciaci</a:t>
            </a:r>
            <a:r>
              <a:rPr lang="es-CO" sz="1534" b="1" dirty="0" err="1">
                <a:solidFill>
                  <a:srgbClr val="000000"/>
                </a:solidFill>
                <a:latin typeface="Oswald Bold"/>
                <a:ea typeface="Oswald Bold"/>
                <a:cs typeface="Oswald Bold"/>
                <a:sym typeface="Oswald Bold"/>
              </a:rPr>
              <a:t>ón</a:t>
            </a:r>
            <a:endParaRPr lang="en-US" sz="1534" b="1" dirty="0">
              <a:solidFill>
                <a:srgbClr val="000000"/>
              </a:solidFill>
              <a:latin typeface="Oswald Bold"/>
              <a:ea typeface="Oswald Bold"/>
              <a:cs typeface="Oswald Bold"/>
              <a:sym typeface="Oswald Bold"/>
            </a:endParaRPr>
          </a:p>
        </p:txBody>
      </p:sp>
      <p:pic>
        <p:nvPicPr>
          <p:cNvPr id="297" name="Graphic 83" descr="Map with pin outline">
            <a:extLst>
              <a:ext uri="{FF2B5EF4-FFF2-40B4-BE49-F238E27FC236}">
                <a16:creationId xmlns:a16="http://schemas.microsoft.com/office/drawing/2014/main" id="{A6E983FB-D806-4394-B11D-4AD3F39F14C0}"/>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738313" y="5266804"/>
            <a:ext cx="733946" cy="733946"/>
          </a:xfrm>
          <a:prstGeom prst="rect">
            <a:avLst/>
          </a:prstGeom>
        </p:spPr>
      </p:pic>
      <p:sp>
        <p:nvSpPr>
          <p:cNvPr id="298" name="TextBox 62">
            <a:extLst>
              <a:ext uri="{FF2B5EF4-FFF2-40B4-BE49-F238E27FC236}">
                <a16:creationId xmlns:a16="http://schemas.microsoft.com/office/drawing/2014/main" id="{21956AD8-2FD5-4201-81D3-844C4B9B9F67}"/>
              </a:ext>
            </a:extLst>
          </p:cNvPr>
          <p:cNvSpPr txBox="1"/>
          <p:nvPr/>
        </p:nvSpPr>
        <p:spPr>
          <a:xfrm>
            <a:off x="1068946" y="5929873"/>
            <a:ext cx="3867957" cy="769441"/>
          </a:xfrm>
          <a:prstGeom prst="rect">
            <a:avLst/>
          </a:prstGeom>
        </p:spPr>
        <p:txBody>
          <a:bodyPr wrap="square" lIns="0" tIns="0" rIns="0" bIns="0" rtlCol="0" anchor="t">
            <a:spAutoFit/>
          </a:bodyPr>
          <a:lstStyle/>
          <a:p>
            <a:pPr algn="ctr">
              <a:lnSpc>
                <a:spcPts val="1049"/>
              </a:lnSpc>
            </a:pPr>
            <a:r>
              <a:rPr lang="en-US" sz="900" dirty="0" err="1">
                <a:solidFill>
                  <a:srgbClr val="000000"/>
                </a:solidFill>
                <a:latin typeface="Open Sans"/>
                <a:ea typeface="Open Sans"/>
                <a:cs typeface="Open Sans"/>
                <a:sym typeface="Open Sans"/>
              </a:rPr>
              <a:t>Mapear</a:t>
            </a:r>
            <a:r>
              <a:rPr lang="en-US" sz="900" dirty="0">
                <a:solidFill>
                  <a:srgbClr val="000000"/>
                </a:solidFill>
                <a:latin typeface="Open Sans"/>
                <a:ea typeface="Open Sans"/>
                <a:cs typeface="Open Sans"/>
                <a:sym typeface="Open Sans"/>
              </a:rPr>
              <a:t> variables, </a:t>
            </a:r>
            <a:r>
              <a:rPr lang="en-US" sz="900" dirty="0" err="1">
                <a:solidFill>
                  <a:srgbClr val="000000"/>
                </a:solidFill>
                <a:latin typeface="Open Sans"/>
                <a:ea typeface="Open Sans"/>
                <a:cs typeface="Open Sans"/>
                <a:sym typeface="Open Sans"/>
              </a:rPr>
              <a:t>estadisticas</a:t>
            </a:r>
            <a:r>
              <a:rPr lang="en-US" sz="900" dirty="0">
                <a:solidFill>
                  <a:srgbClr val="000000"/>
                </a:solidFill>
                <a:latin typeface="Open Sans"/>
                <a:ea typeface="Open Sans"/>
                <a:cs typeface="Open Sans"/>
                <a:sym typeface="Open Sans"/>
              </a:rPr>
              <a:t> y </a:t>
            </a:r>
            <a:r>
              <a:rPr lang="en-US" sz="900" dirty="0" err="1">
                <a:solidFill>
                  <a:srgbClr val="000000"/>
                </a:solidFill>
                <a:latin typeface="Open Sans"/>
                <a:ea typeface="Open Sans"/>
                <a:cs typeface="Open Sans"/>
                <a:sym typeface="Open Sans"/>
              </a:rPr>
              <a:t>caracterización</a:t>
            </a:r>
            <a:r>
              <a:rPr lang="en-US" sz="900" dirty="0">
                <a:solidFill>
                  <a:srgbClr val="000000"/>
                </a:solidFill>
                <a:latin typeface="Open Sans"/>
                <a:ea typeface="Open Sans"/>
                <a:cs typeface="Open Sans"/>
                <a:sym typeface="Open Sans"/>
              </a:rPr>
              <a:t> de la </a:t>
            </a:r>
            <a:r>
              <a:rPr lang="en-US" sz="900" dirty="0" err="1">
                <a:solidFill>
                  <a:srgbClr val="000000"/>
                </a:solidFill>
                <a:latin typeface="Open Sans"/>
                <a:ea typeface="Open Sans"/>
                <a:cs typeface="Open Sans"/>
                <a:sym typeface="Open Sans"/>
              </a:rPr>
              <a:t>infromación</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optenida</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en</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Indemniza</a:t>
            </a:r>
            <a:r>
              <a:rPr lang="en-US" sz="900" dirty="0">
                <a:solidFill>
                  <a:srgbClr val="000000"/>
                </a:solidFill>
                <a:latin typeface="Open Sans"/>
                <a:ea typeface="Open Sans"/>
                <a:cs typeface="Open Sans"/>
                <a:sym typeface="Open Sans"/>
              </a:rPr>
              <a:t>, y </a:t>
            </a:r>
            <a:r>
              <a:rPr lang="en-US" sz="900" dirty="0" err="1">
                <a:solidFill>
                  <a:srgbClr val="000000"/>
                </a:solidFill>
                <a:latin typeface="Open Sans"/>
                <a:ea typeface="Open Sans"/>
                <a:cs typeface="Open Sans"/>
                <a:sym typeface="Open Sans"/>
              </a:rPr>
              <a:t>generar</a:t>
            </a:r>
            <a:r>
              <a:rPr lang="en-US" sz="900" dirty="0">
                <a:solidFill>
                  <a:srgbClr val="000000"/>
                </a:solidFill>
                <a:latin typeface="Open Sans"/>
                <a:ea typeface="Open Sans"/>
                <a:cs typeface="Open Sans"/>
                <a:sym typeface="Open Sans"/>
              </a:rPr>
              <a:t> </a:t>
            </a:r>
            <a:r>
              <a:rPr lang="en-US" sz="900" dirty="0" err="1">
                <a:solidFill>
                  <a:srgbClr val="000000"/>
                </a:solidFill>
                <a:latin typeface="Open Sans"/>
                <a:ea typeface="Open Sans"/>
                <a:cs typeface="Open Sans"/>
                <a:sym typeface="Open Sans"/>
              </a:rPr>
              <a:t>insumos</a:t>
            </a:r>
            <a:r>
              <a:rPr lang="en-US" sz="900" dirty="0">
                <a:solidFill>
                  <a:srgbClr val="000000"/>
                </a:solidFill>
                <a:latin typeface="Open Sans"/>
                <a:ea typeface="Open Sans"/>
                <a:cs typeface="Open Sans"/>
                <a:sym typeface="Open Sans"/>
              </a:rPr>
              <a:t> para </a:t>
            </a:r>
            <a:r>
              <a:rPr lang="en-US" sz="900" dirty="0" err="1">
                <a:solidFill>
                  <a:srgbClr val="000000"/>
                </a:solidFill>
                <a:latin typeface="Open Sans"/>
                <a:ea typeface="Open Sans"/>
                <a:cs typeface="Open Sans"/>
                <a:sym typeface="Open Sans"/>
              </a:rPr>
              <a:t>análisis</a:t>
            </a:r>
            <a:r>
              <a:rPr lang="en-US" sz="900" dirty="0">
                <a:solidFill>
                  <a:srgbClr val="000000"/>
                </a:solidFill>
                <a:latin typeface="Open Sans"/>
                <a:ea typeface="Open Sans"/>
                <a:cs typeface="Open Sans"/>
                <a:sym typeface="Open Sans"/>
              </a:rPr>
              <a:t> y </a:t>
            </a:r>
            <a:r>
              <a:rPr lang="en-US" sz="900" dirty="0" err="1">
                <a:solidFill>
                  <a:srgbClr val="000000"/>
                </a:solidFill>
                <a:latin typeface="Open Sans"/>
                <a:ea typeface="Open Sans"/>
                <a:cs typeface="Open Sans"/>
                <a:sym typeface="Open Sans"/>
              </a:rPr>
              <a:t>toma</a:t>
            </a:r>
            <a:r>
              <a:rPr lang="en-US" sz="900" dirty="0">
                <a:solidFill>
                  <a:srgbClr val="000000"/>
                </a:solidFill>
                <a:latin typeface="Open Sans"/>
                <a:ea typeface="Open Sans"/>
                <a:cs typeface="Open Sans"/>
                <a:sym typeface="Open Sans"/>
              </a:rPr>
              <a:t> de </a:t>
            </a:r>
            <a:r>
              <a:rPr lang="en-US" sz="900" dirty="0" err="1">
                <a:solidFill>
                  <a:srgbClr val="000000"/>
                </a:solidFill>
                <a:latin typeface="Open Sans"/>
                <a:ea typeface="Open Sans"/>
                <a:cs typeface="Open Sans"/>
                <a:sym typeface="Open Sans"/>
              </a:rPr>
              <a:t>desición</a:t>
            </a:r>
            <a:r>
              <a:rPr lang="en-US" sz="900" dirty="0">
                <a:solidFill>
                  <a:srgbClr val="000000"/>
                </a:solidFill>
                <a:latin typeface="Open Sans"/>
                <a:ea typeface="Open Sans"/>
                <a:cs typeface="Open Sans"/>
                <a:sym typeface="Open Sans"/>
              </a:rPr>
              <a:t>. </a:t>
            </a:r>
          </a:p>
          <a:p>
            <a:pPr algn="ctr">
              <a:lnSpc>
                <a:spcPts val="1049"/>
              </a:lnSpc>
            </a:pPr>
            <a:endParaRPr lang="en-US" sz="900" dirty="0">
              <a:solidFill>
                <a:srgbClr val="000000"/>
              </a:solidFill>
              <a:latin typeface="Open Sans"/>
              <a:ea typeface="Open Sans"/>
              <a:cs typeface="Open Sans"/>
              <a:sym typeface="Open Sans"/>
            </a:endParaRPr>
          </a:p>
          <a:p>
            <a:pPr algn="ctr">
              <a:lnSpc>
                <a:spcPts val="1049"/>
              </a:lnSpc>
            </a:pPr>
            <a:r>
              <a:rPr lang="en-US" sz="900" dirty="0" err="1">
                <a:solidFill>
                  <a:srgbClr val="000000"/>
                </a:solidFill>
                <a:latin typeface="Open Sans"/>
                <a:ea typeface="Open Sans"/>
                <a:cs typeface="Open Sans"/>
                <a:sym typeface="Open Sans"/>
              </a:rPr>
              <a:t>Alcance</a:t>
            </a:r>
            <a:r>
              <a:rPr lang="en-US" sz="900" dirty="0">
                <a:solidFill>
                  <a:srgbClr val="000000"/>
                </a:solidFill>
                <a:latin typeface="Open Sans"/>
                <a:ea typeface="Open Sans"/>
                <a:cs typeface="Open Sans"/>
                <a:sym typeface="Open Sans"/>
              </a:rPr>
              <a:t>: Generación de </a:t>
            </a:r>
            <a:r>
              <a:rPr lang="en-US" sz="900" dirty="0" err="1">
                <a:solidFill>
                  <a:srgbClr val="000000"/>
                </a:solidFill>
                <a:latin typeface="Open Sans"/>
                <a:ea typeface="Open Sans"/>
                <a:cs typeface="Open Sans"/>
                <a:sym typeface="Open Sans"/>
              </a:rPr>
              <a:t>herramientas</a:t>
            </a:r>
            <a:r>
              <a:rPr lang="en-US" sz="900" dirty="0">
                <a:solidFill>
                  <a:srgbClr val="000000"/>
                </a:solidFill>
                <a:latin typeface="Open Sans"/>
                <a:ea typeface="Open Sans"/>
                <a:cs typeface="Open Sans"/>
                <a:sym typeface="Open Sans"/>
              </a:rPr>
              <a:t> de </a:t>
            </a:r>
            <a:r>
              <a:rPr lang="en-US" sz="900" dirty="0" err="1">
                <a:solidFill>
                  <a:srgbClr val="000000"/>
                </a:solidFill>
                <a:latin typeface="Open Sans"/>
                <a:ea typeface="Open Sans"/>
                <a:cs typeface="Open Sans"/>
                <a:sym typeface="Open Sans"/>
              </a:rPr>
              <a:t>georeferenciación</a:t>
            </a:r>
            <a:r>
              <a:rPr lang="en-US" sz="900" dirty="0">
                <a:solidFill>
                  <a:srgbClr val="000000"/>
                </a:solidFill>
                <a:latin typeface="Open Sans"/>
                <a:ea typeface="Open Sans"/>
                <a:cs typeface="Open Sans"/>
                <a:sym typeface="Open Sans"/>
              </a:rPr>
              <a:t> y </a:t>
            </a:r>
            <a:r>
              <a:rPr lang="en-US" sz="900" dirty="0" err="1">
                <a:solidFill>
                  <a:srgbClr val="000000"/>
                </a:solidFill>
                <a:latin typeface="Open Sans"/>
                <a:ea typeface="Open Sans"/>
                <a:cs typeface="Open Sans"/>
                <a:sym typeface="Open Sans"/>
              </a:rPr>
              <a:t>cartografía</a:t>
            </a:r>
            <a:r>
              <a:rPr lang="en-US" sz="900" dirty="0">
                <a:solidFill>
                  <a:srgbClr val="000000"/>
                </a:solidFill>
                <a:latin typeface="Open Sans"/>
                <a:ea typeface="Open Sans"/>
                <a:cs typeface="Open Sans"/>
                <a:sym typeface="Open Sans"/>
              </a:rPr>
              <a:t>, y la  </a:t>
            </a:r>
            <a:r>
              <a:rPr lang="en-US" sz="900" dirty="0" err="1">
                <a:solidFill>
                  <a:srgbClr val="000000"/>
                </a:solidFill>
                <a:latin typeface="Open Sans"/>
                <a:ea typeface="Open Sans"/>
                <a:cs typeface="Open Sans"/>
                <a:sym typeface="Open Sans"/>
              </a:rPr>
              <a:t>visualización</a:t>
            </a:r>
            <a:r>
              <a:rPr lang="en-US" sz="900" dirty="0">
                <a:solidFill>
                  <a:srgbClr val="000000"/>
                </a:solidFill>
                <a:latin typeface="Open Sans"/>
                <a:ea typeface="Open Sans"/>
                <a:cs typeface="Open Sans"/>
                <a:sym typeface="Open Sans"/>
              </a:rPr>
              <a:t> y </a:t>
            </a:r>
            <a:r>
              <a:rPr lang="en-US" sz="900" dirty="0" err="1">
                <a:solidFill>
                  <a:srgbClr val="000000"/>
                </a:solidFill>
                <a:latin typeface="Open Sans"/>
                <a:ea typeface="Open Sans"/>
                <a:cs typeface="Open Sans"/>
                <a:sym typeface="Open Sans"/>
              </a:rPr>
              <a:t>análisis</a:t>
            </a:r>
            <a:r>
              <a:rPr lang="en-US" sz="900" dirty="0">
                <a:solidFill>
                  <a:srgbClr val="000000"/>
                </a:solidFill>
                <a:latin typeface="Open Sans"/>
                <a:ea typeface="Open Sans"/>
                <a:cs typeface="Open Sans"/>
                <a:sym typeface="Open Sans"/>
              </a:rPr>
              <a:t> especial de la </a:t>
            </a:r>
            <a:r>
              <a:rPr lang="en-US" sz="900" dirty="0" err="1">
                <a:solidFill>
                  <a:srgbClr val="000000"/>
                </a:solidFill>
                <a:latin typeface="Open Sans"/>
                <a:ea typeface="Open Sans"/>
                <a:cs typeface="Open Sans"/>
                <a:sym typeface="Open Sans"/>
              </a:rPr>
              <a:t>información</a:t>
            </a:r>
            <a:r>
              <a:rPr lang="en-US" sz="900" dirty="0">
                <a:solidFill>
                  <a:srgbClr val="000000"/>
                </a:solidFill>
                <a:latin typeface="Open Sans"/>
                <a:ea typeface="Open Sans"/>
                <a:cs typeface="Open Sans"/>
                <a:sym typeface="Open Sans"/>
              </a:rPr>
              <a:t> </a:t>
            </a:r>
          </a:p>
        </p:txBody>
      </p:sp>
      <p:pic>
        <p:nvPicPr>
          <p:cNvPr id="2" name="Imagen 1">
            <a:extLst>
              <a:ext uri="{FF2B5EF4-FFF2-40B4-BE49-F238E27FC236}">
                <a16:creationId xmlns:a16="http://schemas.microsoft.com/office/drawing/2014/main" id="{BD21DB0E-7E72-8AA0-01CF-171688D4B371}"/>
              </a:ext>
            </a:extLst>
          </p:cNvPr>
          <p:cNvPicPr>
            <a:picLocks noChangeAspect="1"/>
          </p:cNvPicPr>
          <p:nvPr/>
        </p:nvPicPr>
        <p:blipFill rotWithShape="1">
          <a:blip r:embed="rId18"/>
          <a:srcRect r="43603" b="50000"/>
          <a:stretch/>
        </p:blipFill>
        <p:spPr>
          <a:xfrm>
            <a:off x="10789408" y="5614510"/>
            <a:ext cx="1402593" cy="124349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429827" y="63795"/>
            <a:ext cx="1067184" cy="815589"/>
          </a:xfrm>
          <a:custGeom>
            <a:avLst/>
            <a:gdLst/>
            <a:ahLst/>
            <a:cxnLst/>
            <a:rect l="l" t="t" r="r" b="b"/>
            <a:pathLst>
              <a:path w="1138330" h="869962">
                <a:moveTo>
                  <a:pt x="0" y="0"/>
                </a:moveTo>
                <a:lnTo>
                  <a:pt x="1138330" y="0"/>
                </a:lnTo>
                <a:lnTo>
                  <a:pt x="1138330" y="869962"/>
                </a:lnTo>
                <a:lnTo>
                  <a:pt x="0" y="869962"/>
                </a:lnTo>
                <a:lnTo>
                  <a:pt x="0" y="0"/>
                </a:lnTo>
                <a:close/>
              </a:path>
            </a:pathLst>
          </a:custGeom>
          <a:blipFill>
            <a:blip r:embed="rId2"/>
            <a:stretch>
              <a:fillRect/>
            </a:stretch>
          </a:blipFill>
        </p:spPr>
        <p:txBody>
          <a:bodyPr/>
          <a:lstStyle/>
          <a:p>
            <a:endParaRPr lang="es-CO" sz="1688"/>
          </a:p>
        </p:txBody>
      </p:sp>
      <p:sp>
        <p:nvSpPr>
          <p:cNvPr id="8" name="Freeform 8"/>
          <p:cNvSpPr/>
          <p:nvPr/>
        </p:nvSpPr>
        <p:spPr>
          <a:xfrm>
            <a:off x="857827" y="6632841"/>
            <a:ext cx="9144000" cy="161364"/>
          </a:xfrm>
          <a:custGeom>
            <a:avLst/>
            <a:gdLst/>
            <a:ahLst/>
            <a:cxnLst/>
            <a:rect l="l" t="t" r="r" b="b"/>
            <a:pathLst>
              <a:path w="9753600" h="172122">
                <a:moveTo>
                  <a:pt x="0" y="0"/>
                </a:moveTo>
                <a:lnTo>
                  <a:pt x="9753600" y="0"/>
                </a:lnTo>
                <a:lnTo>
                  <a:pt x="9753600" y="172122"/>
                </a:lnTo>
                <a:lnTo>
                  <a:pt x="0" y="172122"/>
                </a:lnTo>
                <a:lnTo>
                  <a:pt x="0" y="0"/>
                </a:lnTo>
                <a:close/>
              </a:path>
            </a:pathLst>
          </a:custGeom>
          <a:blipFill>
            <a:blip r:embed="rId3"/>
            <a:stretch>
              <a:fillRect/>
            </a:stretch>
          </a:blipFill>
        </p:spPr>
        <p:txBody>
          <a:bodyPr/>
          <a:lstStyle/>
          <a:p>
            <a:endParaRPr lang="es-CO" sz="1688"/>
          </a:p>
        </p:txBody>
      </p:sp>
      <p:sp>
        <p:nvSpPr>
          <p:cNvPr id="9" name="CuadroTexto 8">
            <a:extLst>
              <a:ext uri="{FF2B5EF4-FFF2-40B4-BE49-F238E27FC236}">
                <a16:creationId xmlns:a16="http://schemas.microsoft.com/office/drawing/2014/main" id="{88759167-1066-460B-8DF5-C0880D12FE39}"/>
              </a:ext>
            </a:extLst>
          </p:cNvPr>
          <p:cNvSpPr txBox="1"/>
          <p:nvPr/>
        </p:nvSpPr>
        <p:spPr>
          <a:xfrm>
            <a:off x="1953144" y="1579331"/>
            <a:ext cx="8285711" cy="1910588"/>
          </a:xfrm>
          <a:prstGeom prst="rect">
            <a:avLst/>
          </a:prstGeom>
          <a:noFill/>
        </p:spPr>
        <p:txBody>
          <a:bodyPr wrap="square" rtlCol="0">
            <a:spAutoFit/>
          </a:bodyPr>
          <a:lstStyle/>
          <a:p>
            <a:pPr algn="just"/>
            <a:r>
              <a:rPr lang="es-CO" sz="1688" dirty="0">
                <a:latin typeface="Verdana" panose="020B0604030504040204" pitchFamily="34" charset="0"/>
                <a:ea typeface="Verdana" panose="020B0604030504040204" pitchFamily="34" charset="0"/>
              </a:rPr>
              <a:t>En relación con el </a:t>
            </a:r>
            <a:r>
              <a:rPr lang="es-CO" sz="1688" b="1" dirty="0">
                <a:latin typeface="Verdana" panose="020B0604030504040204" pitchFamily="34" charset="0"/>
                <a:ea typeface="Verdana" panose="020B0604030504040204" pitchFamily="34" charset="0"/>
              </a:rPr>
              <a:t>MTP 2025</a:t>
            </a:r>
            <a:r>
              <a:rPr lang="es-CO" sz="1688" dirty="0">
                <a:latin typeface="Verdana" panose="020B0604030504040204" pitchFamily="34" charset="0"/>
                <a:ea typeface="Verdana" panose="020B0604030504040204" pitchFamily="34" charset="0"/>
              </a:rPr>
              <a:t>, y conforme al cronograma establecido para la emisión de los puntajes del método en la presente vigencia, se informa que el proceso se encuentra actualmente por fuera de los tiempos estipulados. Esta desviación en los plazos programados debe ser considerada dentro de la planificación y gestión operativa para adoptar las medidas correctivas necesarias que permitan mitigar el impacto en la ejecución general del cronograma.</a:t>
            </a:r>
          </a:p>
        </p:txBody>
      </p:sp>
      <p:sp>
        <p:nvSpPr>
          <p:cNvPr id="10" name="CuadroTexto 9">
            <a:extLst>
              <a:ext uri="{FF2B5EF4-FFF2-40B4-BE49-F238E27FC236}">
                <a16:creationId xmlns:a16="http://schemas.microsoft.com/office/drawing/2014/main" id="{4931B751-5884-4DB4-A093-55E9FB1C1718}"/>
              </a:ext>
            </a:extLst>
          </p:cNvPr>
          <p:cNvSpPr txBox="1"/>
          <p:nvPr/>
        </p:nvSpPr>
        <p:spPr>
          <a:xfrm>
            <a:off x="1953144" y="3844477"/>
            <a:ext cx="8581925" cy="2430089"/>
          </a:xfrm>
          <a:prstGeom prst="rect">
            <a:avLst/>
          </a:prstGeom>
          <a:noFill/>
        </p:spPr>
        <p:txBody>
          <a:bodyPr wrap="square" rtlCol="0">
            <a:spAutoFit/>
          </a:bodyPr>
          <a:lstStyle/>
          <a:p>
            <a:pPr algn="just"/>
            <a:r>
              <a:rPr lang="es-CO" sz="1688" dirty="0">
                <a:latin typeface="Verdana" panose="020B0604030504040204" pitchFamily="34" charset="0"/>
                <a:ea typeface="Verdana" panose="020B0604030504040204" pitchFamily="34" charset="0"/>
              </a:rPr>
              <a:t>En materia de desarrollos, se está trabajando para atender la mayor cantidad posible de avances y requerimientos formulados por la Subdirección de Reparación Individual (SRI), garantizando el soporte necesario para la operación. No obstante, debido al alto volumen y complejidad de los procesos, no ha sido posible dar cumplimiento total a todas las solicitudes en los tiempos previstos. Desde el equipo técnico se continuará avanzando en la implementación de mejoras y en la optimización de los tiempos de respuesta, con el objetivo de ofrecer soluciones más ágiles, oportunas y alineadas con las necesidades operativas de la SRI.</a:t>
            </a:r>
          </a:p>
        </p:txBody>
      </p:sp>
      <p:sp>
        <p:nvSpPr>
          <p:cNvPr id="11" name="TextBox 7">
            <a:extLst>
              <a:ext uri="{FF2B5EF4-FFF2-40B4-BE49-F238E27FC236}">
                <a16:creationId xmlns:a16="http://schemas.microsoft.com/office/drawing/2014/main" id="{40C22094-7353-4902-A6D7-2C2E23C889C6}"/>
              </a:ext>
            </a:extLst>
          </p:cNvPr>
          <p:cNvSpPr txBox="1"/>
          <p:nvPr/>
        </p:nvSpPr>
        <p:spPr>
          <a:xfrm>
            <a:off x="4658617" y="1092937"/>
            <a:ext cx="2874766" cy="371897"/>
          </a:xfrm>
          <a:prstGeom prst="rect">
            <a:avLst/>
          </a:prstGeom>
        </p:spPr>
        <p:txBody>
          <a:bodyPr wrap="square" lIns="0" tIns="0" rIns="0" bIns="0" rtlCol="0" anchor="t">
            <a:spAutoFit/>
          </a:bodyPr>
          <a:lstStyle/>
          <a:p>
            <a:pPr algn="ctr">
              <a:lnSpc>
                <a:spcPts val="2854"/>
              </a:lnSpc>
              <a:spcBef>
                <a:spcPct val="0"/>
              </a:spcBef>
            </a:pPr>
            <a:r>
              <a:rPr lang="en-US" sz="2718" b="1" dirty="0">
                <a:solidFill>
                  <a:srgbClr val="000000"/>
                </a:solidFill>
                <a:latin typeface="Verdana" panose="020B0604030504040204" pitchFamily="34" charset="0"/>
                <a:ea typeface="Verdana" panose="020B0604030504040204" pitchFamily="34" charset="0"/>
                <a:cs typeface="League Gothic"/>
                <a:sym typeface="League Gothic"/>
              </a:rPr>
              <a:t>ALERTAS</a:t>
            </a:r>
          </a:p>
        </p:txBody>
      </p:sp>
      <p:pic>
        <p:nvPicPr>
          <p:cNvPr id="3" name="Imagen 2">
            <a:extLst>
              <a:ext uri="{FF2B5EF4-FFF2-40B4-BE49-F238E27FC236}">
                <a16:creationId xmlns:a16="http://schemas.microsoft.com/office/drawing/2014/main" id="{6E9BE4F1-6D08-131F-1989-E6E6B7BCF3DA}"/>
              </a:ext>
            </a:extLst>
          </p:cNvPr>
          <p:cNvPicPr>
            <a:picLocks noChangeAspect="1"/>
          </p:cNvPicPr>
          <p:nvPr/>
        </p:nvPicPr>
        <p:blipFill rotWithShape="1">
          <a:blip r:embed="rId4"/>
          <a:srcRect r="46134" b="50000"/>
          <a:stretch/>
        </p:blipFill>
        <p:spPr>
          <a:xfrm>
            <a:off x="10264491" y="5059522"/>
            <a:ext cx="1937534" cy="1798478"/>
          </a:xfrm>
          <a:prstGeom prst="rect">
            <a:avLst/>
          </a:prstGeom>
        </p:spPr>
      </p:pic>
    </p:spTree>
    <p:extLst>
      <p:ext uri="{BB962C8B-B14F-4D97-AF65-F5344CB8AC3E}">
        <p14:creationId xmlns:p14="http://schemas.microsoft.com/office/powerpoint/2010/main" val="38867442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423AD2-31E7-8AD9-33AD-8FAA82969F05}"/>
            </a:ext>
          </a:extLst>
        </p:cNvPr>
        <p:cNvGrpSpPr/>
        <p:nvPr/>
      </p:nvGrpSpPr>
      <p:grpSpPr>
        <a:xfrm>
          <a:off x="0" y="0"/>
          <a:ext cx="0" cy="0"/>
          <a:chOff x="0" y="0"/>
          <a:chExt cx="0" cy="0"/>
        </a:xfrm>
      </p:grpSpPr>
      <p:sp>
        <p:nvSpPr>
          <p:cNvPr id="6" name="Rectángulo 5">
            <a:extLst>
              <a:ext uri="{FF2B5EF4-FFF2-40B4-BE49-F238E27FC236}">
                <a16:creationId xmlns:a16="http://schemas.microsoft.com/office/drawing/2014/main" id="{36A9718B-F2CF-BA08-9205-1F2826856E49}"/>
              </a:ext>
            </a:extLst>
          </p:cNvPr>
          <p:cNvSpPr/>
          <p:nvPr/>
        </p:nvSpPr>
        <p:spPr>
          <a:xfrm>
            <a:off x="0" y="765313"/>
            <a:ext cx="12192000" cy="5327374"/>
          </a:xfrm>
          <a:prstGeom prst="rect">
            <a:avLst/>
          </a:prstGeom>
          <a:solidFill>
            <a:srgbClr val="FF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CuadroTexto 4">
            <a:extLst>
              <a:ext uri="{FF2B5EF4-FFF2-40B4-BE49-F238E27FC236}">
                <a16:creationId xmlns:a16="http://schemas.microsoft.com/office/drawing/2014/main" id="{D8E2EDA8-71CD-FEE9-E837-9D94B1961B84}"/>
              </a:ext>
            </a:extLst>
          </p:cNvPr>
          <p:cNvSpPr txBox="1"/>
          <p:nvPr/>
        </p:nvSpPr>
        <p:spPr>
          <a:xfrm>
            <a:off x="-1" y="3242346"/>
            <a:ext cx="12191999" cy="815608"/>
          </a:xfrm>
          <a:prstGeom prst="rect">
            <a:avLst/>
          </a:prstGeom>
          <a:noFill/>
        </p:spPr>
        <p:txBody>
          <a:bodyPr wrap="square">
            <a:spAutoFit/>
          </a:bodyPr>
          <a:lstStyle/>
          <a:p>
            <a:pPr algn="ctr"/>
            <a:r>
              <a:rPr lang="es-CO" sz="4700" b="1" dirty="0">
                <a:solidFill>
                  <a:schemeClr val="bg1"/>
                </a:solidFill>
                <a:latin typeface="Verdana" panose="020B0604030504040204" pitchFamily="34" charset="0"/>
                <a:ea typeface="Verdana" panose="020B0604030504040204" pitchFamily="34" charset="0"/>
                <a:cs typeface="Verdana" panose="020B0604030504040204" pitchFamily="34" charset="0"/>
              </a:rPr>
              <a:t>REQUERIMIENTOS JURÍDICOS</a:t>
            </a:r>
          </a:p>
        </p:txBody>
      </p:sp>
      <p:pic>
        <p:nvPicPr>
          <p:cNvPr id="7" name="Imagen 6">
            <a:extLst>
              <a:ext uri="{FF2B5EF4-FFF2-40B4-BE49-F238E27FC236}">
                <a16:creationId xmlns:a16="http://schemas.microsoft.com/office/drawing/2014/main" id="{3029C96A-D15B-29B1-55A4-5F24D61D130B}"/>
              </a:ext>
            </a:extLst>
          </p:cNvPr>
          <p:cNvPicPr>
            <a:picLocks noChangeAspect="1"/>
          </p:cNvPicPr>
          <p:nvPr/>
        </p:nvPicPr>
        <p:blipFill rotWithShape="1">
          <a:blip r:embed="rId2">
            <a:extLst>
              <a:ext uri="{28A0092B-C50C-407E-A947-70E740481C1C}">
                <a14:useLocalDpi xmlns:a14="http://schemas.microsoft.com/office/drawing/2010/main" val="0"/>
              </a:ext>
            </a:extLst>
          </a:blip>
          <a:srcRect t="91013"/>
          <a:stretch/>
        </p:blipFill>
        <p:spPr>
          <a:xfrm>
            <a:off x="4991310" y="6261739"/>
            <a:ext cx="2209380" cy="160233"/>
          </a:xfrm>
          <a:prstGeom prst="rect">
            <a:avLst/>
          </a:prstGeom>
        </p:spPr>
      </p:pic>
      <p:pic>
        <p:nvPicPr>
          <p:cNvPr id="2" name="Picture 11" descr="A black and white logo&#10;&#10;AI-generated content may be incorrect.">
            <a:extLst>
              <a:ext uri="{FF2B5EF4-FFF2-40B4-BE49-F238E27FC236}">
                <a16:creationId xmlns:a16="http://schemas.microsoft.com/office/drawing/2014/main" id="{87EAE888-D85E-FCCD-3658-2EA55F138976}"/>
              </a:ext>
            </a:extLst>
          </p:cNvPr>
          <p:cNvPicPr>
            <a:picLocks noChangeAspect="1"/>
          </p:cNvPicPr>
          <p:nvPr/>
        </p:nvPicPr>
        <p:blipFill>
          <a:blip r:embed="rId3"/>
          <a:stretch>
            <a:fillRect/>
          </a:stretch>
        </p:blipFill>
        <p:spPr>
          <a:xfrm>
            <a:off x="5316742" y="1054628"/>
            <a:ext cx="1558515" cy="1307935"/>
          </a:xfrm>
          <a:prstGeom prst="rect">
            <a:avLst/>
          </a:prstGeom>
        </p:spPr>
      </p:pic>
    </p:spTree>
    <p:extLst>
      <p:ext uri="{BB962C8B-B14F-4D97-AF65-F5344CB8AC3E}">
        <p14:creationId xmlns:p14="http://schemas.microsoft.com/office/powerpoint/2010/main" val="29512975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35D7D1-1281-5736-D0E6-0C132E44CD66}"/>
            </a:ext>
          </a:extLst>
        </p:cNvPr>
        <p:cNvGrpSpPr/>
        <p:nvPr/>
      </p:nvGrpSpPr>
      <p:grpSpPr>
        <a:xfrm>
          <a:off x="0" y="0"/>
          <a:ext cx="0" cy="0"/>
          <a:chOff x="0" y="0"/>
          <a:chExt cx="0" cy="0"/>
        </a:xfrm>
      </p:grpSpPr>
      <p:pic>
        <p:nvPicPr>
          <p:cNvPr id="10" name="Imagen 9" descr="Logotipo, nombre de la empresa&#10;&#10;Descripción generada automáticamente">
            <a:extLst>
              <a:ext uri="{FF2B5EF4-FFF2-40B4-BE49-F238E27FC236}">
                <a16:creationId xmlns:a16="http://schemas.microsoft.com/office/drawing/2014/main" id="{108F694B-7053-DB7F-B094-CBE6BDC3F7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9879" y="177736"/>
            <a:ext cx="692241" cy="655706"/>
          </a:xfrm>
          <a:prstGeom prst="rect">
            <a:avLst/>
          </a:prstGeom>
        </p:spPr>
      </p:pic>
      <p:pic>
        <p:nvPicPr>
          <p:cNvPr id="12" name="Imagen 11" descr="Diagrama&#10;&#10;El contenido generado por IA puede ser incorrecto.">
            <a:extLst>
              <a:ext uri="{FF2B5EF4-FFF2-40B4-BE49-F238E27FC236}">
                <a16:creationId xmlns:a16="http://schemas.microsoft.com/office/drawing/2014/main" id="{81BE6DD6-C01E-46A4-75B6-11D540DAEC64}"/>
              </a:ext>
            </a:extLst>
          </p:cNvPr>
          <p:cNvPicPr>
            <a:picLocks noChangeAspect="1"/>
          </p:cNvPicPr>
          <p:nvPr/>
        </p:nvPicPr>
        <p:blipFill>
          <a:blip r:embed="rId4"/>
          <a:stretch>
            <a:fillRect/>
          </a:stretch>
        </p:blipFill>
        <p:spPr>
          <a:xfrm>
            <a:off x="0" y="0"/>
            <a:ext cx="12192000" cy="6858000"/>
          </a:xfrm>
          <a:prstGeom prst="rect">
            <a:avLst/>
          </a:prstGeom>
        </p:spPr>
      </p:pic>
      <p:pic>
        <p:nvPicPr>
          <p:cNvPr id="13" name="Imagen 12" descr="Logotipo, nombre de la empresa&#10;&#10;Descripción generada automáticamente">
            <a:extLst>
              <a:ext uri="{FF2B5EF4-FFF2-40B4-BE49-F238E27FC236}">
                <a16:creationId xmlns:a16="http://schemas.microsoft.com/office/drawing/2014/main" id="{86E5BDD1-DC77-34F9-4470-1D2C7A0F7A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9879" y="177736"/>
            <a:ext cx="692241" cy="655706"/>
          </a:xfrm>
          <a:prstGeom prst="rect">
            <a:avLst/>
          </a:prstGeom>
        </p:spPr>
      </p:pic>
      <p:pic>
        <p:nvPicPr>
          <p:cNvPr id="2" name="Imagen 1">
            <a:extLst>
              <a:ext uri="{FF2B5EF4-FFF2-40B4-BE49-F238E27FC236}">
                <a16:creationId xmlns:a16="http://schemas.microsoft.com/office/drawing/2014/main" id="{A43EBEDA-FF65-E023-9AF4-76313AC16156}"/>
              </a:ext>
            </a:extLst>
          </p:cNvPr>
          <p:cNvPicPr>
            <a:picLocks noChangeAspect="1"/>
          </p:cNvPicPr>
          <p:nvPr/>
        </p:nvPicPr>
        <p:blipFill rotWithShape="1">
          <a:blip r:embed="rId5"/>
          <a:srcRect r="46134" b="50000"/>
          <a:stretch/>
        </p:blipFill>
        <p:spPr>
          <a:xfrm>
            <a:off x="10650827" y="5418132"/>
            <a:ext cx="1551197" cy="1439868"/>
          </a:xfrm>
          <a:prstGeom prst="rect">
            <a:avLst/>
          </a:prstGeom>
        </p:spPr>
      </p:pic>
    </p:spTree>
    <p:extLst>
      <p:ext uri="{BB962C8B-B14F-4D97-AF65-F5344CB8AC3E}">
        <p14:creationId xmlns:p14="http://schemas.microsoft.com/office/powerpoint/2010/main" val="17749157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8A5BAC52-E9A3-657D-BB7E-C36E87424111}"/>
              </a:ext>
            </a:extLst>
          </p:cNvPr>
          <p:cNvSpPr>
            <a:spLocks noChangeArrowheads="1"/>
          </p:cNvSpPr>
          <p:nvPr/>
        </p:nvSpPr>
        <p:spPr bwMode="auto">
          <a:xfrm>
            <a:off x="838200" y="30083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s-CO" altLang="es-CO" sz="1200" b="0" i="0" u="none" strike="noStrike" cap="none" normalizeH="0" baseline="0">
                <a:ln>
                  <a:noFill/>
                </a:ln>
                <a:solidFill>
                  <a:srgbClr val="000000"/>
                </a:solidFill>
                <a:effectLst/>
                <a:latin typeface="Aptos" panose="020B0004020202020204" pitchFamily="34" charset="0"/>
              </a:rPr>
            </a:br>
            <a:endParaRPr kumimoji="0" lang="es-CO" altLang="es-CO" sz="1800" b="0" i="0" u="none" strike="noStrike" cap="none" normalizeH="0" baseline="0">
              <a:ln>
                <a:noFill/>
              </a:ln>
              <a:solidFill>
                <a:schemeClr val="tx1"/>
              </a:solidFill>
              <a:effectLst/>
              <a:latin typeface="Arial" panose="020B0604020202020204" pitchFamily="34" charset="0"/>
            </a:endParaRPr>
          </a:p>
        </p:txBody>
      </p:sp>
      <p:sp>
        <p:nvSpPr>
          <p:cNvPr id="6" name="CuadroTexto 5">
            <a:extLst>
              <a:ext uri="{FF2B5EF4-FFF2-40B4-BE49-F238E27FC236}">
                <a16:creationId xmlns:a16="http://schemas.microsoft.com/office/drawing/2014/main" id="{88D8D74C-B285-299A-65B1-5C2CC34EB134}"/>
              </a:ext>
            </a:extLst>
          </p:cNvPr>
          <p:cNvSpPr txBox="1"/>
          <p:nvPr/>
        </p:nvSpPr>
        <p:spPr>
          <a:xfrm>
            <a:off x="994375" y="867011"/>
            <a:ext cx="10789794" cy="2677656"/>
          </a:xfrm>
          <a:prstGeom prst="rect">
            <a:avLst/>
          </a:prstGeom>
          <a:noFill/>
        </p:spPr>
        <p:txBody>
          <a:bodyPr wrap="square" rtlCol="0">
            <a:spAutoFit/>
          </a:bodyPr>
          <a:lstStyle/>
          <a:p>
            <a:pPr algn="ctr"/>
            <a:r>
              <a:rPr lang="es-CO" sz="2400" b="1" dirty="0">
                <a:latin typeface="Verdana" panose="020B0604030504040204" pitchFamily="34" charset="0"/>
                <a:ea typeface="Verdana" panose="020B0604030504040204" pitchFamily="34" charset="0"/>
              </a:rPr>
              <a:t>GESTIÓN JUDICIAL – ACCIONES CONSTITUCIONALES</a:t>
            </a:r>
          </a:p>
          <a:p>
            <a:endParaRPr lang="es-CO" sz="1600" dirty="0">
              <a:latin typeface="Verdana" panose="020B0604030504040204" pitchFamily="34" charset="0"/>
              <a:ea typeface="Verdana" panose="020B0604030504040204" pitchFamily="34" charset="0"/>
            </a:endParaRPr>
          </a:p>
          <a:p>
            <a:pPr algn="just"/>
            <a:r>
              <a:rPr lang="es-CO" sz="1600" dirty="0">
                <a:latin typeface="Verdana" panose="020B0604030504040204" pitchFamily="34" charset="0"/>
                <a:ea typeface="Verdana" panose="020B0604030504040204" pitchFamily="34" charset="0"/>
              </a:rPr>
              <a:t>En el mes de mayo, se implementó un Plan de Choque con la Dirección de Reparación a fin de atender 608 </a:t>
            </a:r>
            <a:r>
              <a:rPr lang="es-CO" sz="1600" b="1" dirty="0">
                <a:latin typeface="Verdana" panose="020B0604030504040204" pitchFamily="34" charset="0"/>
                <a:ea typeface="Verdana" panose="020B0604030504040204" pitchFamily="34" charset="0"/>
              </a:rPr>
              <a:t>acciones constitucionales </a:t>
            </a:r>
            <a:r>
              <a:rPr lang="es-CO" sz="1600" dirty="0">
                <a:latin typeface="Verdana" panose="020B0604030504040204" pitchFamily="34" charset="0"/>
                <a:ea typeface="Verdana" panose="020B0604030504040204" pitchFamily="34" charset="0"/>
              </a:rPr>
              <a:t>y 394 </a:t>
            </a:r>
            <a:r>
              <a:rPr lang="es-CO" sz="1600" b="1" dirty="0">
                <a:latin typeface="Verdana" panose="020B0604030504040204" pitchFamily="34" charset="0"/>
                <a:ea typeface="Verdana" panose="020B0604030504040204" pitchFamily="34" charset="0"/>
              </a:rPr>
              <a:t>sentencias de tierras</a:t>
            </a:r>
            <a:r>
              <a:rPr lang="es-CO" sz="1600" dirty="0">
                <a:latin typeface="Verdana" panose="020B0604030504040204" pitchFamily="34" charset="0"/>
                <a:ea typeface="Verdana" panose="020B0604030504040204" pitchFamily="34" charset="0"/>
              </a:rPr>
              <a:t>, a la Oficina Asesora Jurídica - OAJ a través de Lex y de las cuales se requería insumo para ejercer defensa judicial.</a:t>
            </a:r>
          </a:p>
          <a:p>
            <a:pPr algn="just"/>
            <a:endParaRPr lang="es-CO" sz="1600" dirty="0">
              <a:latin typeface="Verdana" panose="020B0604030504040204" pitchFamily="34" charset="0"/>
              <a:ea typeface="Verdana" panose="020B0604030504040204" pitchFamily="34" charset="0"/>
            </a:endParaRPr>
          </a:p>
          <a:p>
            <a:pPr algn="just"/>
            <a:r>
              <a:rPr lang="es-CO" sz="1600" dirty="0">
                <a:latin typeface="Verdana" panose="020B0604030504040204" pitchFamily="34" charset="0"/>
                <a:ea typeface="Verdana" panose="020B0604030504040204" pitchFamily="34" charset="0"/>
              </a:rPr>
              <a:t>El 4 de agosto, la Subdirección de Reparación Individual cumplió con la gestión del 100% de las </a:t>
            </a:r>
            <a:r>
              <a:rPr lang="es-CO" sz="1600" b="1" dirty="0">
                <a:latin typeface="Verdana" panose="020B0604030504040204" pitchFamily="34" charset="0"/>
                <a:ea typeface="Verdana" panose="020B0604030504040204" pitchFamily="34" charset="0"/>
              </a:rPr>
              <a:t>acciones constitucionales</a:t>
            </a:r>
            <a:r>
              <a:rPr lang="es-CO" sz="1600" dirty="0">
                <a:latin typeface="Verdana" panose="020B0604030504040204" pitchFamily="34" charset="0"/>
                <a:ea typeface="Verdana" panose="020B0604030504040204" pitchFamily="34" charset="0"/>
              </a:rPr>
              <a:t> que se encontraban pendientes de respuesta en el marco del Plan de Choque, y el 11 de agosto, la Dirección de Reparación y Subdirección de Reparación Individual no cuentan con sanciones en contra, marcando este hecho como hito en la respuesta judicial del área. </a:t>
            </a:r>
          </a:p>
        </p:txBody>
      </p:sp>
      <p:graphicFrame>
        <p:nvGraphicFramePr>
          <p:cNvPr id="8" name="Tabla 7">
            <a:extLst>
              <a:ext uri="{FF2B5EF4-FFF2-40B4-BE49-F238E27FC236}">
                <a16:creationId xmlns:a16="http://schemas.microsoft.com/office/drawing/2014/main" id="{CC10A31E-9D82-72CE-F82E-CC434BB28F43}"/>
              </a:ext>
            </a:extLst>
          </p:cNvPr>
          <p:cNvGraphicFramePr>
            <a:graphicFrameLocks noGrp="1"/>
          </p:cNvGraphicFramePr>
          <p:nvPr>
            <p:extLst>
              <p:ext uri="{D42A27DB-BD31-4B8C-83A1-F6EECF244321}">
                <p14:modId xmlns:p14="http://schemas.microsoft.com/office/powerpoint/2010/main" val="2365904162"/>
              </p:ext>
            </p:extLst>
          </p:nvPr>
        </p:nvGraphicFramePr>
        <p:xfrm>
          <a:off x="508669" y="3726577"/>
          <a:ext cx="11455804" cy="1959392"/>
        </p:xfrm>
        <a:graphic>
          <a:graphicData uri="http://schemas.openxmlformats.org/drawingml/2006/table">
            <a:tbl>
              <a:tblPr/>
              <a:tblGrid>
                <a:gridCol w="829411">
                  <a:extLst>
                    <a:ext uri="{9D8B030D-6E8A-4147-A177-3AD203B41FA5}">
                      <a16:colId xmlns:a16="http://schemas.microsoft.com/office/drawing/2014/main" val="3975838204"/>
                    </a:ext>
                  </a:extLst>
                </a:gridCol>
                <a:gridCol w="963909">
                  <a:extLst>
                    <a:ext uri="{9D8B030D-6E8A-4147-A177-3AD203B41FA5}">
                      <a16:colId xmlns:a16="http://schemas.microsoft.com/office/drawing/2014/main" val="2654092038"/>
                    </a:ext>
                  </a:extLst>
                </a:gridCol>
                <a:gridCol w="1381369">
                  <a:extLst>
                    <a:ext uri="{9D8B030D-6E8A-4147-A177-3AD203B41FA5}">
                      <a16:colId xmlns:a16="http://schemas.microsoft.com/office/drawing/2014/main" val="3277221990"/>
                    </a:ext>
                  </a:extLst>
                </a:gridCol>
                <a:gridCol w="846179">
                  <a:extLst>
                    <a:ext uri="{9D8B030D-6E8A-4147-A177-3AD203B41FA5}">
                      <a16:colId xmlns:a16="http://schemas.microsoft.com/office/drawing/2014/main" val="676279810"/>
                    </a:ext>
                  </a:extLst>
                </a:gridCol>
                <a:gridCol w="891420">
                  <a:extLst>
                    <a:ext uri="{9D8B030D-6E8A-4147-A177-3AD203B41FA5}">
                      <a16:colId xmlns:a16="http://schemas.microsoft.com/office/drawing/2014/main" val="34699858"/>
                    </a:ext>
                  </a:extLst>
                </a:gridCol>
                <a:gridCol w="1147465">
                  <a:extLst>
                    <a:ext uri="{9D8B030D-6E8A-4147-A177-3AD203B41FA5}">
                      <a16:colId xmlns:a16="http://schemas.microsoft.com/office/drawing/2014/main" val="3480568405"/>
                    </a:ext>
                  </a:extLst>
                </a:gridCol>
                <a:gridCol w="1156948">
                  <a:extLst>
                    <a:ext uri="{9D8B030D-6E8A-4147-A177-3AD203B41FA5}">
                      <a16:colId xmlns:a16="http://schemas.microsoft.com/office/drawing/2014/main" val="2141361619"/>
                    </a:ext>
                  </a:extLst>
                </a:gridCol>
                <a:gridCol w="1033667">
                  <a:extLst>
                    <a:ext uri="{9D8B030D-6E8A-4147-A177-3AD203B41FA5}">
                      <a16:colId xmlns:a16="http://schemas.microsoft.com/office/drawing/2014/main" val="1271939773"/>
                    </a:ext>
                  </a:extLst>
                </a:gridCol>
                <a:gridCol w="948318">
                  <a:extLst>
                    <a:ext uri="{9D8B030D-6E8A-4147-A177-3AD203B41FA5}">
                      <a16:colId xmlns:a16="http://schemas.microsoft.com/office/drawing/2014/main" val="1255225415"/>
                    </a:ext>
                  </a:extLst>
                </a:gridCol>
                <a:gridCol w="1188172">
                  <a:extLst>
                    <a:ext uri="{9D8B030D-6E8A-4147-A177-3AD203B41FA5}">
                      <a16:colId xmlns:a16="http://schemas.microsoft.com/office/drawing/2014/main" val="1351525354"/>
                    </a:ext>
                  </a:extLst>
                </a:gridCol>
                <a:gridCol w="1068946">
                  <a:extLst>
                    <a:ext uri="{9D8B030D-6E8A-4147-A177-3AD203B41FA5}">
                      <a16:colId xmlns:a16="http://schemas.microsoft.com/office/drawing/2014/main" val="1841479088"/>
                    </a:ext>
                  </a:extLst>
                </a:gridCol>
              </a:tblGrid>
              <a:tr h="1111337">
                <a:tc gridSpan="2">
                  <a:txBody>
                    <a:bodyPr/>
                    <a:lstStyle/>
                    <a:p>
                      <a:pPr algn="ctr" fontAlgn="ctr">
                        <a:buNone/>
                      </a:pPr>
                      <a:r>
                        <a:rPr lang="es-CO" sz="1200" b="1" i="0" u="none" strike="noStrike" dirty="0">
                          <a:solidFill>
                            <a:srgbClr val="000000"/>
                          </a:solidFill>
                          <a:effectLst/>
                          <a:latin typeface="Verdana" panose="020B0604030504040204" pitchFamily="34" charset="0"/>
                          <a:ea typeface="Verdana" panose="020B0604030504040204" pitchFamily="34" charset="0"/>
                        </a:rPr>
                        <a:t>PROCESO</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s-CO"/>
                    </a:p>
                  </a:txBody>
                  <a:tcPr/>
                </a:tc>
                <a:tc>
                  <a:txBody>
                    <a:bodyPr/>
                    <a:lstStyle/>
                    <a:p>
                      <a:pPr algn="ctr" fontAlgn="ctr">
                        <a:buNone/>
                      </a:pPr>
                      <a:r>
                        <a:rPr lang="es-CO" sz="1200" b="1" i="0" u="none" strike="noStrike" dirty="0">
                          <a:solidFill>
                            <a:srgbClr val="FFFFFF"/>
                          </a:solidFill>
                          <a:effectLst/>
                          <a:latin typeface="Verdana" panose="020B0604030504040204" pitchFamily="34" charset="0"/>
                          <a:ea typeface="Verdana" panose="020B0604030504040204" pitchFamily="34" charset="0"/>
                        </a:rPr>
                        <a:t>BASE INICIAL (REMITIDAS)</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15C98"/>
                    </a:solidFill>
                  </a:tcPr>
                </a:tc>
                <a:tc>
                  <a:txBody>
                    <a:bodyPr/>
                    <a:lstStyle/>
                    <a:p>
                      <a:pPr algn="ctr" fontAlgn="ctr">
                        <a:buNone/>
                      </a:pPr>
                      <a:r>
                        <a:rPr lang="es-CO" sz="1200" b="1" i="0" u="none" strike="noStrike" dirty="0">
                          <a:solidFill>
                            <a:srgbClr val="FFFFFF"/>
                          </a:solidFill>
                          <a:effectLst/>
                          <a:latin typeface="Verdana" panose="020B0604030504040204" pitchFamily="34" charset="0"/>
                          <a:ea typeface="Verdana" panose="020B0604030504040204" pitchFamily="34" charset="0"/>
                        </a:rPr>
                        <a:t>CIERRES DE REZAGO</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15C98"/>
                    </a:solidFill>
                  </a:tcPr>
                </a:tc>
                <a:tc>
                  <a:txBody>
                    <a:bodyPr/>
                    <a:lstStyle/>
                    <a:p>
                      <a:pPr algn="ctr" fontAlgn="ctr">
                        <a:buNone/>
                      </a:pPr>
                      <a:r>
                        <a:rPr lang="es-CO" sz="1200" b="1" i="0" u="none" strike="noStrike" dirty="0">
                          <a:solidFill>
                            <a:srgbClr val="000000"/>
                          </a:solidFill>
                          <a:effectLst/>
                          <a:latin typeface="Verdana" panose="020B0604030504040204" pitchFamily="34" charset="0"/>
                          <a:ea typeface="Verdana" panose="020B0604030504040204" pitchFamily="34" charset="0"/>
                        </a:rPr>
                        <a:t>% </a:t>
                      </a:r>
                    </a:p>
                    <a:p>
                      <a:pPr algn="ctr" fontAlgn="ctr">
                        <a:buNone/>
                      </a:pPr>
                      <a:r>
                        <a:rPr lang="es-CO" sz="1200" b="1" i="0" u="none" strike="noStrike" dirty="0">
                          <a:solidFill>
                            <a:srgbClr val="000000"/>
                          </a:solidFill>
                          <a:effectLst/>
                          <a:latin typeface="Verdana" panose="020B0604030504040204" pitchFamily="34" charset="0"/>
                          <a:ea typeface="Verdana" panose="020B0604030504040204" pitchFamily="34" charset="0"/>
                        </a:rPr>
                        <a:t>AVANCE</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B3E1"/>
                    </a:solidFill>
                  </a:tcPr>
                </a:tc>
                <a:tc>
                  <a:txBody>
                    <a:bodyPr/>
                    <a:lstStyle/>
                    <a:p>
                      <a:pPr algn="ctr" fontAlgn="ctr">
                        <a:buNone/>
                      </a:pPr>
                      <a:r>
                        <a:rPr lang="es-CO" sz="1200" b="1" i="0" u="none" strike="noStrike" dirty="0">
                          <a:solidFill>
                            <a:srgbClr val="FFFFFF"/>
                          </a:solidFill>
                          <a:effectLst/>
                          <a:latin typeface="Verdana" panose="020B0604030504040204" pitchFamily="34" charset="0"/>
                          <a:ea typeface="Verdana" panose="020B0604030504040204" pitchFamily="34" charset="0"/>
                        </a:rPr>
                        <a:t>PENDIENTES DEL REGAZO</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15C98"/>
                    </a:solidFill>
                  </a:tcPr>
                </a:tc>
                <a:tc>
                  <a:txBody>
                    <a:bodyPr/>
                    <a:lstStyle/>
                    <a:p>
                      <a:pPr algn="ctr" fontAlgn="ctr">
                        <a:buNone/>
                      </a:pPr>
                      <a:r>
                        <a:rPr lang="es-CO" sz="1200" b="1" i="0" u="none" strike="noStrike" dirty="0">
                          <a:solidFill>
                            <a:srgbClr val="FFFFFF"/>
                          </a:solidFill>
                          <a:effectLst/>
                          <a:latin typeface="Verdana" panose="020B0604030504040204" pitchFamily="34" charset="0"/>
                          <a:ea typeface="Verdana" panose="020B0604030504040204" pitchFamily="34" charset="0"/>
                        </a:rPr>
                        <a:t>BASE POSTERIOR A LA INICIAL</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C7D22"/>
                    </a:solidFill>
                  </a:tcPr>
                </a:tc>
                <a:tc>
                  <a:txBody>
                    <a:bodyPr/>
                    <a:lstStyle/>
                    <a:p>
                      <a:pPr algn="ctr" fontAlgn="ctr">
                        <a:buNone/>
                      </a:pPr>
                      <a:r>
                        <a:rPr lang="es-CO" sz="1200" b="1" i="0" u="none" strike="noStrike" dirty="0">
                          <a:solidFill>
                            <a:srgbClr val="FFFFFF"/>
                          </a:solidFill>
                          <a:effectLst/>
                          <a:latin typeface="Verdana" panose="020B0604030504040204" pitchFamily="34" charset="0"/>
                          <a:ea typeface="Verdana" panose="020B0604030504040204" pitchFamily="34" charset="0"/>
                        </a:rPr>
                        <a:t>CIERRES DEL PERIODO</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C7D22"/>
                    </a:solidFill>
                  </a:tcPr>
                </a:tc>
                <a:tc>
                  <a:txBody>
                    <a:bodyPr/>
                    <a:lstStyle/>
                    <a:p>
                      <a:pPr algn="ctr" fontAlgn="ctr">
                        <a:buNone/>
                      </a:pPr>
                      <a:r>
                        <a:rPr lang="es-CO" sz="1200" b="1" i="0" u="none" strike="noStrike" dirty="0">
                          <a:solidFill>
                            <a:srgbClr val="000000"/>
                          </a:solidFill>
                          <a:effectLst/>
                          <a:latin typeface="Verdana" panose="020B0604030504040204" pitchFamily="34" charset="0"/>
                          <a:ea typeface="Verdana" panose="020B0604030504040204" pitchFamily="34" charset="0"/>
                        </a:rPr>
                        <a:t>% </a:t>
                      </a:r>
                    </a:p>
                    <a:p>
                      <a:pPr algn="ctr" fontAlgn="ctr">
                        <a:buNone/>
                      </a:pPr>
                      <a:r>
                        <a:rPr lang="es-CO" sz="1200" b="1" i="0" u="none" strike="noStrike" dirty="0">
                          <a:solidFill>
                            <a:srgbClr val="000000"/>
                          </a:solidFill>
                          <a:effectLst/>
                          <a:latin typeface="Verdana" panose="020B0604030504040204" pitchFamily="34" charset="0"/>
                          <a:ea typeface="Verdana" panose="020B0604030504040204" pitchFamily="34" charset="0"/>
                        </a:rPr>
                        <a:t>AVANCE</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3E28E"/>
                    </a:solidFill>
                  </a:tcPr>
                </a:tc>
                <a:tc>
                  <a:txBody>
                    <a:bodyPr/>
                    <a:lstStyle/>
                    <a:p>
                      <a:pPr algn="ctr" fontAlgn="ctr">
                        <a:buNone/>
                      </a:pPr>
                      <a:r>
                        <a:rPr lang="es-CO" sz="1200" b="1" i="0" u="none" strike="noStrike" dirty="0">
                          <a:solidFill>
                            <a:srgbClr val="FFFFFF"/>
                          </a:solidFill>
                          <a:effectLst/>
                          <a:latin typeface="Verdana" panose="020B0604030504040204" pitchFamily="34" charset="0"/>
                          <a:ea typeface="Verdana" panose="020B0604030504040204" pitchFamily="34" charset="0"/>
                        </a:rPr>
                        <a:t>PENDIENTES DEL PERIODO</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C7D22"/>
                    </a:solidFill>
                  </a:tcPr>
                </a:tc>
                <a:tc>
                  <a:txBody>
                    <a:bodyPr/>
                    <a:lstStyle/>
                    <a:p>
                      <a:pPr algn="ctr" fontAlgn="ctr">
                        <a:buNone/>
                      </a:pPr>
                      <a:r>
                        <a:rPr lang="es-CO" sz="1200" b="1" i="0" u="none" strike="noStrike" dirty="0">
                          <a:solidFill>
                            <a:srgbClr val="FFFFFF"/>
                          </a:solidFill>
                          <a:effectLst/>
                          <a:latin typeface="Verdana" panose="020B0604030504040204" pitchFamily="34" charset="0"/>
                          <a:ea typeface="Verdana" panose="020B0604030504040204" pitchFamily="34" charset="0"/>
                        </a:rPr>
                        <a:t>CANTIDAD ACTUAL</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F9ED5"/>
                    </a:solidFill>
                  </a:tcPr>
                </a:tc>
                <a:extLst>
                  <a:ext uri="{0D108BD9-81ED-4DB2-BD59-A6C34878D82A}">
                    <a16:rowId xmlns:a16="http://schemas.microsoft.com/office/drawing/2014/main" val="1242400163"/>
                  </a:ext>
                </a:extLst>
              </a:tr>
              <a:tr h="282685">
                <a:tc rowSpan="2">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TUTELAS</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BAJAS</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a:solidFill>
                            <a:srgbClr val="000000"/>
                          </a:solidFill>
                          <a:effectLst/>
                          <a:latin typeface="Verdana" panose="020B0604030504040204" pitchFamily="34" charset="0"/>
                          <a:ea typeface="Verdana" panose="020B0604030504040204" pitchFamily="34" charset="0"/>
                        </a:rPr>
                        <a:t>466</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464</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a:solidFill>
                            <a:srgbClr val="000000"/>
                          </a:solidFill>
                          <a:effectLst/>
                          <a:latin typeface="Verdana" panose="020B0604030504040204" pitchFamily="34" charset="0"/>
                          <a:ea typeface="Verdana" panose="020B0604030504040204" pitchFamily="34" charset="0"/>
                        </a:rPr>
                        <a:t>99,6%</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2</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1498</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a:solidFill>
                            <a:srgbClr val="000000"/>
                          </a:solidFill>
                          <a:effectLst/>
                          <a:latin typeface="Verdana" panose="020B0604030504040204" pitchFamily="34" charset="0"/>
                          <a:ea typeface="Verdana" panose="020B0604030504040204" pitchFamily="34" charset="0"/>
                        </a:rPr>
                        <a:t>1393</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a:solidFill>
                            <a:srgbClr val="000000"/>
                          </a:solidFill>
                          <a:effectLst/>
                          <a:latin typeface="Verdana" panose="020B0604030504040204" pitchFamily="34" charset="0"/>
                          <a:ea typeface="Verdana" panose="020B0604030504040204" pitchFamily="34" charset="0"/>
                        </a:rPr>
                        <a:t>92,99%</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105</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a:solidFill>
                            <a:srgbClr val="000000"/>
                          </a:solidFill>
                          <a:effectLst/>
                          <a:latin typeface="Verdana" panose="020B0604030504040204" pitchFamily="34" charset="0"/>
                          <a:ea typeface="Verdana" panose="020B0604030504040204" pitchFamily="34" charset="0"/>
                        </a:rPr>
                        <a:t>107</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426243691"/>
                  </a:ext>
                </a:extLst>
              </a:tr>
              <a:tr h="282685">
                <a:tc vMerge="1">
                  <a:txBody>
                    <a:bodyPr/>
                    <a:lstStyle/>
                    <a:p>
                      <a:endParaRPr lang="es-CO"/>
                    </a:p>
                  </a:txBody>
                  <a:tcPr/>
                </a:tc>
                <a:tc>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ALTAS</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142</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141</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a:solidFill>
                            <a:srgbClr val="000000"/>
                          </a:solidFill>
                          <a:effectLst/>
                          <a:latin typeface="Verdana" panose="020B0604030504040204" pitchFamily="34" charset="0"/>
                          <a:ea typeface="Verdana" panose="020B0604030504040204" pitchFamily="34" charset="0"/>
                        </a:rPr>
                        <a:t>99,3%</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1</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783</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768</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98,08%</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15</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16</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670073826"/>
                  </a:ext>
                </a:extLst>
              </a:tr>
              <a:tr h="282685">
                <a:tc gridSpan="2">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TIERRAS</a:t>
                      </a:r>
                    </a:p>
                  </a:txBody>
                  <a:tcPr marL="5709" marR="5709" marT="57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hMerge="1">
                  <a:txBody>
                    <a:bodyPr/>
                    <a:lstStyle/>
                    <a:p>
                      <a:endParaRPr lang="es-CO"/>
                    </a:p>
                  </a:txBody>
                  <a:tcPr/>
                </a:tc>
                <a:tc>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394</a:t>
                      </a:r>
                    </a:p>
                  </a:txBody>
                  <a:tcPr marL="5709" marR="5709" marT="5709"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337</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85,5%</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a:solidFill>
                            <a:srgbClr val="000000"/>
                          </a:solidFill>
                          <a:effectLst/>
                          <a:latin typeface="Verdana" panose="020B0604030504040204" pitchFamily="34" charset="0"/>
                          <a:ea typeface="Verdana" panose="020B0604030504040204" pitchFamily="34" charset="0"/>
                        </a:rPr>
                        <a:t>57</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502</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364</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72,51%</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138</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buNone/>
                      </a:pPr>
                      <a:r>
                        <a:rPr lang="es-CO" sz="1200" b="0" i="0" u="none" strike="noStrike" dirty="0">
                          <a:solidFill>
                            <a:srgbClr val="000000"/>
                          </a:solidFill>
                          <a:effectLst/>
                          <a:latin typeface="Verdana" panose="020B0604030504040204" pitchFamily="34" charset="0"/>
                          <a:ea typeface="Verdana" panose="020B0604030504040204" pitchFamily="34" charset="0"/>
                        </a:rPr>
                        <a:t>195</a:t>
                      </a:r>
                    </a:p>
                  </a:txBody>
                  <a:tcPr marL="5709" marR="5709" marT="570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111088258"/>
                  </a:ext>
                </a:extLst>
              </a:tr>
            </a:tbl>
          </a:graphicData>
        </a:graphic>
      </p:graphicFrame>
      <p:sp>
        <p:nvSpPr>
          <p:cNvPr id="11" name="CuadroTexto 10">
            <a:extLst>
              <a:ext uri="{FF2B5EF4-FFF2-40B4-BE49-F238E27FC236}">
                <a16:creationId xmlns:a16="http://schemas.microsoft.com/office/drawing/2014/main" id="{F90000C5-D884-1641-8689-A833E514D74B}"/>
              </a:ext>
            </a:extLst>
          </p:cNvPr>
          <p:cNvSpPr txBox="1"/>
          <p:nvPr/>
        </p:nvSpPr>
        <p:spPr>
          <a:xfrm>
            <a:off x="4395354" y="5809079"/>
            <a:ext cx="3401292" cy="307777"/>
          </a:xfrm>
          <a:prstGeom prst="rect">
            <a:avLst/>
          </a:prstGeom>
          <a:noFill/>
        </p:spPr>
        <p:txBody>
          <a:bodyPr wrap="square" rtlCol="0">
            <a:spAutoFit/>
          </a:bodyPr>
          <a:lstStyle/>
          <a:p>
            <a:r>
              <a:rPr lang="es-CO" sz="1400" b="1" dirty="0"/>
              <a:t>**Corte de información: 25 de agosto 2 pm</a:t>
            </a:r>
          </a:p>
        </p:txBody>
      </p:sp>
      <p:pic>
        <p:nvPicPr>
          <p:cNvPr id="2" name="Imagen 1">
            <a:extLst>
              <a:ext uri="{FF2B5EF4-FFF2-40B4-BE49-F238E27FC236}">
                <a16:creationId xmlns:a16="http://schemas.microsoft.com/office/drawing/2014/main" id="{EA6C2418-9FB8-795A-FD64-093E424A39C9}"/>
              </a:ext>
            </a:extLst>
          </p:cNvPr>
          <p:cNvPicPr>
            <a:picLocks noChangeAspect="1"/>
          </p:cNvPicPr>
          <p:nvPr/>
        </p:nvPicPr>
        <p:blipFill rotWithShape="1">
          <a:blip r:embed="rId2"/>
          <a:srcRect r="43603" b="50000"/>
          <a:stretch/>
        </p:blipFill>
        <p:spPr>
          <a:xfrm>
            <a:off x="10959921" y="5765680"/>
            <a:ext cx="1232080" cy="1092319"/>
          </a:xfrm>
          <a:prstGeom prst="rect">
            <a:avLst/>
          </a:prstGeom>
        </p:spPr>
      </p:pic>
    </p:spTree>
    <p:extLst>
      <p:ext uri="{BB962C8B-B14F-4D97-AF65-F5344CB8AC3E}">
        <p14:creationId xmlns:p14="http://schemas.microsoft.com/office/powerpoint/2010/main" val="11571405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CBE8751E-AB59-85B8-986E-C69CEEE05121}"/>
              </a:ext>
            </a:extLst>
          </p:cNvPr>
          <p:cNvSpPr txBox="1"/>
          <p:nvPr/>
        </p:nvSpPr>
        <p:spPr>
          <a:xfrm>
            <a:off x="610775" y="6533082"/>
            <a:ext cx="6414940" cy="276999"/>
          </a:xfrm>
          <a:prstGeom prst="rect">
            <a:avLst/>
          </a:prstGeom>
          <a:noFill/>
        </p:spPr>
        <p:txBody>
          <a:bodyPr wrap="square">
            <a:spAutoFit/>
          </a:bodyPr>
          <a:lstStyle/>
          <a:p>
            <a:r>
              <a:rPr lang="es-ES_tradnl" sz="1200" dirty="0">
                <a:effectLst/>
                <a:latin typeface="Verdana" panose="020B0604030504040204" pitchFamily="34" charset="0"/>
                <a:ea typeface="Verdana" panose="020B0604030504040204" pitchFamily="34" charset="0"/>
                <a:cs typeface="Times New Roman" panose="02020603050405020304" pitchFamily="18" charset="0"/>
              </a:rPr>
              <a:t>*Corte </a:t>
            </a:r>
            <a:r>
              <a:rPr lang="es-ES_tradnl" sz="1200" dirty="0">
                <a:latin typeface="Verdana" panose="020B0604030504040204" pitchFamily="34" charset="0"/>
                <a:ea typeface="Verdana" panose="020B0604030504040204" pitchFamily="34" charset="0"/>
                <a:cs typeface="Times New Roman" panose="02020603050405020304" pitchFamily="18" charset="0"/>
              </a:rPr>
              <a:t>31</a:t>
            </a:r>
            <a:r>
              <a:rPr lang="es-ES_tradnl" sz="1200" dirty="0">
                <a:effectLst/>
                <a:latin typeface="Verdana" panose="020B0604030504040204" pitchFamily="34" charset="0"/>
                <a:ea typeface="Verdana" panose="020B0604030504040204" pitchFamily="34" charset="0"/>
                <a:cs typeface="Times New Roman" panose="02020603050405020304" pitchFamily="18" charset="0"/>
              </a:rPr>
              <a:t> de julio de 2025</a:t>
            </a:r>
            <a:endParaRPr lang="es-CO" sz="1200" dirty="0">
              <a:effectLst/>
              <a:latin typeface="Verdana" panose="020B0604030504040204" pitchFamily="34" charset="0"/>
              <a:ea typeface="Verdana" panose="020B0604030504040204" pitchFamily="34" charset="0"/>
              <a:cs typeface="Times New Roman" panose="02020603050405020304" pitchFamily="18" charset="0"/>
            </a:endParaRPr>
          </a:p>
        </p:txBody>
      </p:sp>
      <p:pic>
        <p:nvPicPr>
          <p:cNvPr id="10" name="Imagen 9" descr="Escala de tiempo&#10;&#10;El contenido generado por IA puede ser incorrecto.">
            <a:extLst>
              <a:ext uri="{FF2B5EF4-FFF2-40B4-BE49-F238E27FC236}">
                <a16:creationId xmlns:a16="http://schemas.microsoft.com/office/drawing/2014/main" id="{F4F87F42-DAE9-A7D5-DFD9-D288DE3B5700}"/>
              </a:ext>
            </a:extLst>
          </p:cNvPr>
          <p:cNvPicPr>
            <a:picLocks noChangeAspect="1"/>
          </p:cNvPicPr>
          <p:nvPr/>
        </p:nvPicPr>
        <p:blipFill>
          <a:blip r:embed="rId2"/>
          <a:stretch>
            <a:fillRect/>
          </a:stretch>
        </p:blipFill>
        <p:spPr>
          <a:xfrm>
            <a:off x="10024" y="0"/>
            <a:ext cx="12192000" cy="6858000"/>
          </a:xfrm>
          <a:prstGeom prst="rect">
            <a:avLst/>
          </a:prstGeom>
        </p:spPr>
      </p:pic>
      <p:pic>
        <p:nvPicPr>
          <p:cNvPr id="11" name="Imagen 10" descr="Logotipo, nombre de la empresa&#10;&#10;Descripción generada automáticamente">
            <a:extLst>
              <a:ext uri="{FF2B5EF4-FFF2-40B4-BE49-F238E27FC236}">
                <a16:creationId xmlns:a16="http://schemas.microsoft.com/office/drawing/2014/main" id="{AEF1C2E8-482F-9C04-FB1E-2E370AF5AB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775" y="325517"/>
            <a:ext cx="692241" cy="655706"/>
          </a:xfrm>
          <a:prstGeom prst="rect">
            <a:avLst/>
          </a:prstGeom>
        </p:spPr>
      </p:pic>
      <p:pic>
        <p:nvPicPr>
          <p:cNvPr id="3" name="Imagen 2">
            <a:extLst>
              <a:ext uri="{FF2B5EF4-FFF2-40B4-BE49-F238E27FC236}">
                <a16:creationId xmlns:a16="http://schemas.microsoft.com/office/drawing/2014/main" id="{1D93C036-B38F-F088-87DC-4072D87269CF}"/>
              </a:ext>
            </a:extLst>
          </p:cNvPr>
          <p:cNvPicPr>
            <a:picLocks noChangeAspect="1"/>
          </p:cNvPicPr>
          <p:nvPr/>
        </p:nvPicPr>
        <p:blipFill rotWithShape="1">
          <a:blip r:embed="rId4"/>
          <a:srcRect r="46134" b="50000"/>
          <a:stretch/>
        </p:blipFill>
        <p:spPr>
          <a:xfrm>
            <a:off x="10779871" y="5537914"/>
            <a:ext cx="1422153" cy="1320085"/>
          </a:xfrm>
          <a:prstGeom prst="rect">
            <a:avLst/>
          </a:prstGeom>
        </p:spPr>
      </p:pic>
    </p:spTree>
    <p:extLst>
      <p:ext uri="{BB962C8B-B14F-4D97-AF65-F5344CB8AC3E}">
        <p14:creationId xmlns:p14="http://schemas.microsoft.com/office/powerpoint/2010/main" val="39407521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C3B161-6330-EA24-C707-B5E6C55A7844}"/>
            </a:ext>
          </a:extLst>
        </p:cNvPr>
        <p:cNvGrpSpPr/>
        <p:nvPr/>
      </p:nvGrpSpPr>
      <p:grpSpPr>
        <a:xfrm>
          <a:off x="0" y="0"/>
          <a:ext cx="0" cy="0"/>
          <a:chOff x="0" y="0"/>
          <a:chExt cx="0" cy="0"/>
        </a:xfrm>
      </p:grpSpPr>
      <p:sp>
        <p:nvSpPr>
          <p:cNvPr id="6" name="Rectángulo 5">
            <a:extLst>
              <a:ext uri="{FF2B5EF4-FFF2-40B4-BE49-F238E27FC236}">
                <a16:creationId xmlns:a16="http://schemas.microsoft.com/office/drawing/2014/main" id="{ABEA6FE9-41AB-993A-865B-D209E7610BF0}"/>
              </a:ext>
            </a:extLst>
          </p:cNvPr>
          <p:cNvSpPr/>
          <p:nvPr/>
        </p:nvSpPr>
        <p:spPr>
          <a:xfrm>
            <a:off x="0" y="765313"/>
            <a:ext cx="12192000" cy="5327374"/>
          </a:xfrm>
          <a:prstGeom prst="rect">
            <a:avLst/>
          </a:prstGeom>
          <a:solidFill>
            <a:srgbClr val="FF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CuadroTexto 4">
            <a:extLst>
              <a:ext uri="{FF2B5EF4-FFF2-40B4-BE49-F238E27FC236}">
                <a16:creationId xmlns:a16="http://schemas.microsoft.com/office/drawing/2014/main" id="{6540D1BD-C13D-E5D6-0F94-77A62DDDB22A}"/>
              </a:ext>
            </a:extLst>
          </p:cNvPr>
          <p:cNvSpPr txBox="1"/>
          <p:nvPr/>
        </p:nvSpPr>
        <p:spPr>
          <a:xfrm>
            <a:off x="0" y="3242346"/>
            <a:ext cx="12191999" cy="1538883"/>
          </a:xfrm>
          <a:prstGeom prst="rect">
            <a:avLst/>
          </a:prstGeom>
          <a:noFill/>
        </p:spPr>
        <p:txBody>
          <a:bodyPr wrap="square">
            <a:spAutoFit/>
          </a:bodyPr>
          <a:lstStyle/>
          <a:p>
            <a:pPr algn="ctr"/>
            <a:r>
              <a:rPr lang="es-CO" sz="4700" b="1" dirty="0">
                <a:solidFill>
                  <a:schemeClr val="bg1"/>
                </a:solidFill>
                <a:latin typeface="Verdana" panose="020B0604030504040204" pitchFamily="34" charset="0"/>
                <a:ea typeface="Verdana" panose="020B0604030504040204" pitchFamily="34" charset="0"/>
                <a:cs typeface="Verdana" panose="020B0604030504040204" pitchFamily="34" charset="0"/>
              </a:rPr>
              <a:t>INVERSIÓN ADECUADA DE LOS RECURSOS</a:t>
            </a:r>
          </a:p>
        </p:txBody>
      </p:sp>
      <p:pic>
        <p:nvPicPr>
          <p:cNvPr id="7" name="Imagen 6">
            <a:extLst>
              <a:ext uri="{FF2B5EF4-FFF2-40B4-BE49-F238E27FC236}">
                <a16:creationId xmlns:a16="http://schemas.microsoft.com/office/drawing/2014/main" id="{D6D54608-3D37-02B9-C16B-F90E5B0E4905}"/>
              </a:ext>
            </a:extLst>
          </p:cNvPr>
          <p:cNvPicPr>
            <a:picLocks noChangeAspect="1"/>
          </p:cNvPicPr>
          <p:nvPr/>
        </p:nvPicPr>
        <p:blipFill rotWithShape="1">
          <a:blip r:embed="rId2">
            <a:extLst>
              <a:ext uri="{28A0092B-C50C-407E-A947-70E740481C1C}">
                <a14:useLocalDpi xmlns:a14="http://schemas.microsoft.com/office/drawing/2010/main" val="0"/>
              </a:ext>
            </a:extLst>
          </a:blip>
          <a:srcRect t="91013"/>
          <a:stretch/>
        </p:blipFill>
        <p:spPr>
          <a:xfrm>
            <a:off x="4991310" y="6261739"/>
            <a:ext cx="2209380" cy="160233"/>
          </a:xfrm>
          <a:prstGeom prst="rect">
            <a:avLst/>
          </a:prstGeom>
        </p:spPr>
      </p:pic>
      <p:pic>
        <p:nvPicPr>
          <p:cNvPr id="2" name="Picture 11" descr="A black and white logo&#10;&#10;AI-generated content may be incorrect.">
            <a:extLst>
              <a:ext uri="{FF2B5EF4-FFF2-40B4-BE49-F238E27FC236}">
                <a16:creationId xmlns:a16="http://schemas.microsoft.com/office/drawing/2014/main" id="{D5AF12BF-4BA2-2F06-C188-5736C0EA72D5}"/>
              </a:ext>
            </a:extLst>
          </p:cNvPr>
          <p:cNvPicPr>
            <a:picLocks noChangeAspect="1"/>
          </p:cNvPicPr>
          <p:nvPr/>
        </p:nvPicPr>
        <p:blipFill>
          <a:blip r:embed="rId3"/>
          <a:stretch>
            <a:fillRect/>
          </a:stretch>
        </p:blipFill>
        <p:spPr>
          <a:xfrm>
            <a:off x="5316742" y="1054628"/>
            <a:ext cx="1558515" cy="1307935"/>
          </a:xfrm>
          <a:prstGeom prst="rect">
            <a:avLst/>
          </a:prstGeom>
        </p:spPr>
      </p:pic>
    </p:spTree>
    <p:extLst>
      <p:ext uri="{BB962C8B-B14F-4D97-AF65-F5344CB8AC3E}">
        <p14:creationId xmlns:p14="http://schemas.microsoft.com/office/powerpoint/2010/main" val="20101052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541AA-5346-6D0C-0D32-E5E5DE22D626}"/>
            </a:ext>
          </a:extLst>
        </p:cNvPr>
        <p:cNvGrpSpPr/>
        <p:nvPr/>
      </p:nvGrpSpPr>
      <p:grpSpPr>
        <a:xfrm>
          <a:off x="0" y="0"/>
          <a:ext cx="0" cy="0"/>
          <a:chOff x="0" y="0"/>
          <a:chExt cx="0" cy="0"/>
        </a:xfrm>
      </p:grpSpPr>
      <p:pic>
        <p:nvPicPr>
          <p:cNvPr id="4" name="Imagen 3" descr="Patrón de fondo&#10;&#10;Descripción generada automáticamente">
            <a:extLst>
              <a:ext uri="{FF2B5EF4-FFF2-40B4-BE49-F238E27FC236}">
                <a16:creationId xmlns:a16="http://schemas.microsoft.com/office/drawing/2014/main" id="{9728DCBD-B210-0000-4719-A3888CBF2563}"/>
              </a:ext>
            </a:extLst>
          </p:cNvPr>
          <p:cNvPicPr>
            <a:picLocks noGrp="1" noRot="1" noChangeAspect="1" noMove="1" noResize="1" noEditPoints="1" noAdjustHandles="1" noChangeArrowheads="1" noChangeShapeType="1" noCrop="1"/>
          </p:cNvPicPr>
          <p:nvPr/>
        </p:nvPicPr>
        <p:blipFill rotWithShape="1">
          <a:blip r:embed="rId2">
            <a:alphaModFix amt="50000"/>
          </a:blip>
          <a:srcRect/>
          <a:stretch/>
        </p:blipFill>
        <p:spPr>
          <a:xfrm>
            <a:off x="10025" y="0"/>
            <a:ext cx="12181975" cy="6858000"/>
          </a:xfrm>
          <a:prstGeom prst="rect">
            <a:avLst/>
          </a:prstGeom>
        </p:spPr>
      </p:pic>
      <p:pic>
        <p:nvPicPr>
          <p:cNvPr id="7" name="Imagen 6">
            <a:extLst>
              <a:ext uri="{FF2B5EF4-FFF2-40B4-BE49-F238E27FC236}">
                <a16:creationId xmlns:a16="http://schemas.microsoft.com/office/drawing/2014/main" id="{A3CD6419-ABB1-8073-9EE5-CE33A7B6C024}"/>
              </a:ext>
            </a:extLst>
          </p:cNvPr>
          <p:cNvPicPr>
            <a:picLocks noChangeAspect="1"/>
          </p:cNvPicPr>
          <p:nvPr/>
        </p:nvPicPr>
        <p:blipFill rotWithShape="1">
          <a:blip r:embed="rId3"/>
          <a:srcRect r="46134" b="50000"/>
          <a:stretch/>
        </p:blipFill>
        <p:spPr>
          <a:xfrm>
            <a:off x="10264491" y="5059522"/>
            <a:ext cx="1937534" cy="1798478"/>
          </a:xfrm>
          <a:prstGeom prst="rect">
            <a:avLst/>
          </a:prstGeom>
        </p:spPr>
      </p:pic>
      <p:pic>
        <p:nvPicPr>
          <p:cNvPr id="12" name="Imagen 23">
            <a:extLst>
              <a:ext uri="{FF2B5EF4-FFF2-40B4-BE49-F238E27FC236}">
                <a16:creationId xmlns:a16="http://schemas.microsoft.com/office/drawing/2014/main" id="{26A2818A-F5C9-241D-D670-0A915B8A2DC7}"/>
              </a:ext>
            </a:extLst>
          </p:cNvPr>
          <p:cNvPicPr>
            <a:picLocks noChangeAspect="1"/>
          </p:cNvPicPr>
          <p:nvPr/>
        </p:nvPicPr>
        <p:blipFill rotWithShape="1">
          <a:blip r:embed="rId4">
            <a:alphaModFix amt="30000"/>
          </a:blip>
          <a:srcRect l="40117" t="41172"/>
          <a:stretch/>
        </p:blipFill>
        <p:spPr>
          <a:xfrm>
            <a:off x="-1" y="-32308"/>
            <a:ext cx="2253595" cy="2213869"/>
          </a:xfrm>
          <a:prstGeom prst="rect">
            <a:avLst/>
          </a:prstGeom>
        </p:spPr>
      </p:pic>
      <p:sp>
        <p:nvSpPr>
          <p:cNvPr id="5" name="Google Shape;141;p22">
            <a:extLst>
              <a:ext uri="{FF2B5EF4-FFF2-40B4-BE49-F238E27FC236}">
                <a16:creationId xmlns:a16="http://schemas.microsoft.com/office/drawing/2014/main" id="{1C5AC78D-6A13-67E8-58BE-5558AD9E8FE0}"/>
              </a:ext>
            </a:extLst>
          </p:cNvPr>
          <p:cNvSpPr txBox="1">
            <a:spLocks/>
          </p:cNvSpPr>
          <p:nvPr/>
        </p:nvSpPr>
        <p:spPr>
          <a:xfrm>
            <a:off x="2007440" y="1126323"/>
            <a:ext cx="8409313" cy="857293"/>
          </a:xfrm>
          <a:prstGeom prst="rect">
            <a:avLst/>
          </a:prstGeom>
          <a:noFill/>
          <a:ln>
            <a:noFill/>
          </a:ln>
        </p:spPr>
        <p:txBody>
          <a:bodyPr spcFirstLastPara="1" vert="horz" wrap="square" lIns="90099" tIns="45033" rIns="90099" bIns="45033" rtlCol="0" anchor="ctr" anchorCtr="0">
            <a:noAutofit/>
          </a:bodyPr>
          <a:lstStyle>
            <a:lvl1pPr algn="ctr" defTabSz="914400" rtl="0" eaLnBrk="1" latinLnBrk="0" hangingPunct="1">
              <a:lnSpc>
                <a:spcPct val="90000"/>
              </a:lnSpc>
              <a:spcBef>
                <a:spcPct val="0"/>
              </a:spcBef>
              <a:buNone/>
              <a:defRPr sz="6000" kern="1200">
                <a:solidFill>
                  <a:schemeClr val="tx1"/>
                </a:solidFill>
                <a:latin typeface="Verdana" panose="020B0604030504040204" pitchFamily="34" charset="0"/>
                <a:ea typeface="+mj-ea"/>
                <a:cs typeface="+mj-cs"/>
              </a:defRPr>
            </a:lvl1pPr>
          </a:lstStyle>
          <a:p>
            <a:pPr>
              <a:lnSpc>
                <a:spcPct val="107000"/>
              </a:lnSpc>
            </a:pPr>
            <a:r>
              <a:rPr lang="es-ES_tradnl" sz="1400" b="1" kern="100" dirty="0">
                <a:ea typeface="Verdana" panose="020B0604030504040204" pitchFamily="34" charset="0"/>
              </a:rPr>
              <a:t>RECURSOS ASIGNADOS 2025</a:t>
            </a:r>
            <a:br>
              <a:rPr lang="es-CO" sz="1400" b="1" kern="100" dirty="0">
                <a:ea typeface="Verdana" panose="020B0604030504040204" pitchFamily="34" charset="0"/>
                <a:cs typeface="Times New Roman" panose="02020603050405020304" pitchFamily="18" charset="0"/>
              </a:rPr>
            </a:br>
            <a:r>
              <a:rPr lang="es-CO" sz="1400" b="1" i="0" u="none" strike="noStrike" dirty="0">
                <a:solidFill>
                  <a:srgbClr val="FF0000"/>
                </a:solidFill>
                <a:effectLst/>
                <a:ea typeface="Verdana" panose="020B0604030504040204" pitchFamily="34" charset="0"/>
              </a:rPr>
              <a:t>$ 2.570.066.141.092</a:t>
            </a:r>
          </a:p>
        </p:txBody>
      </p:sp>
      <p:graphicFrame>
        <p:nvGraphicFramePr>
          <p:cNvPr id="8" name="Tabla 7">
            <a:extLst>
              <a:ext uri="{FF2B5EF4-FFF2-40B4-BE49-F238E27FC236}">
                <a16:creationId xmlns:a16="http://schemas.microsoft.com/office/drawing/2014/main" id="{64E4A119-A382-FDE0-9CAE-6922CE10744B}"/>
              </a:ext>
            </a:extLst>
          </p:cNvPr>
          <p:cNvGraphicFramePr>
            <a:graphicFrameLocks noGrp="1"/>
          </p:cNvGraphicFramePr>
          <p:nvPr>
            <p:extLst>
              <p:ext uri="{D42A27DB-BD31-4B8C-83A1-F6EECF244321}">
                <p14:modId xmlns:p14="http://schemas.microsoft.com/office/powerpoint/2010/main" val="2935270075"/>
              </p:ext>
            </p:extLst>
          </p:nvPr>
        </p:nvGraphicFramePr>
        <p:xfrm>
          <a:off x="975529" y="2381848"/>
          <a:ext cx="4795284" cy="2681827"/>
        </p:xfrm>
        <a:graphic>
          <a:graphicData uri="http://schemas.openxmlformats.org/drawingml/2006/table">
            <a:tbl>
              <a:tblPr firstRow="1" firstCol="1" bandRow="1"/>
              <a:tblGrid>
                <a:gridCol w="2838156">
                  <a:extLst>
                    <a:ext uri="{9D8B030D-6E8A-4147-A177-3AD203B41FA5}">
                      <a16:colId xmlns:a16="http://schemas.microsoft.com/office/drawing/2014/main" val="3069632418"/>
                    </a:ext>
                  </a:extLst>
                </a:gridCol>
                <a:gridCol w="1957128">
                  <a:extLst>
                    <a:ext uri="{9D8B030D-6E8A-4147-A177-3AD203B41FA5}">
                      <a16:colId xmlns:a16="http://schemas.microsoft.com/office/drawing/2014/main" val="878227117"/>
                    </a:ext>
                  </a:extLst>
                </a:gridCol>
              </a:tblGrid>
              <a:tr h="329314">
                <a:tc gridSpan="2">
                  <a:txBody>
                    <a:bodyPr/>
                    <a:lstStyle/>
                    <a:p>
                      <a:pPr algn="ctr"/>
                      <a:r>
                        <a:rPr lang="es-CO" sz="1400" b="1" dirty="0">
                          <a:solidFill>
                            <a:srgbClr val="000000"/>
                          </a:solidFill>
                          <a:effectLst/>
                          <a:latin typeface="Verdana" panose="020B0604030504040204" pitchFamily="34" charset="0"/>
                          <a:ea typeface="Verdana" panose="020B0604030504040204" pitchFamily="34" charset="0"/>
                        </a:rPr>
                        <a:t>PROYECTO DE INVERSIÓN</a:t>
                      </a:r>
                      <a:endParaRPr lang="es-CO" sz="1400" dirty="0">
                        <a:effectLst/>
                        <a:latin typeface="Verdana" panose="020B0604030504040204" pitchFamily="34" charset="0"/>
                        <a:ea typeface="Verdana" panose="020B060403050404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solidFill>
                  </a:tcPr>
                </a:tc>
                <a:tc hMerge="1">
                  <a:txBody>
                    <a:bodyPr/>
                    <a:lstStyle/>
                    <a:p>
                      <a:endParaRPr lang="es-CO"/>
                    </a:p>
                  </a:txBody>
                  <a:tcPr/>
                </a:tc>
                <a:extLst>
                  <a:ext uri="{0D108BD9-81ED-4DB2-BD59-A6C34878D82A}">
                    <a16:rowId xmlns:a16="http://schemas.microsoft.com/office/drawing/2014/main" val="661711659"/>
                  </a:ext>
                </a:extLst>
              </a:tr>
              <a:tr h="329314">
                <a:tc>
                  <a:txBody>
                    <a:bodyPr/>
                    <a:lstStyle/>
                    <a:p>
                      <a:r>
                        <a:rPr lang="es-CO" sz="1400" dirty="0">
                          <a:solidFill>
                            <a:srgbClr val="000000"/>
                          </a:solidFill>
                          <a:effectLst/>
                          <a:latin typeface="Verdana" panose="020B0604030504040204" pitchFamily="34" charset="0"/>
                          <a:ea typeface="Verdana" panose="020B0604030504040204" pitchFamily="34" charset="0"/>
                        </a:rPr>
                        <a:t>Intermediación bancaria*</a:t>
                      </a:r>
                      <a:endParaRPr lang="es-CO" sz="1400" dirty="0">
                        <a:effectLst/>
                        <a:latin typeface="Verdana" panose="020B0604030504040204" pitchFamily="34" charset="0"/>
                        <a:ea typeface="Verdana" panose="020B060403050404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r>
                        <a:rPr lang="es-CO" sz="1400" dirty="0">
                          <a:effectLst/>
                          <a:latin typeface="Verdana" panose="020B0604030504040204" pitchFamily="34" charset="0"/>
                          <a:ea typeface="Verdana" panose="020B0604030504040204" pitchFamily="34" charset="0"/>
                        </a:rPr>
                        <a:t>1.679.199.540 </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8092389"/>
                  </a:ext>
                </a:extLst>
              </a:tr>
              <a:tr h="329314">
                <a:tc>
                  <a:txBody>
                    <a:bodyPr/>
                    <a:lstStyle/>
                    <a:p>
                      <a:r>
                        <a:rPr lang="es-CO" sz="1400" dirty="0">
                          <a:solidFill>
                            <a:srgbClr val="000000"/>
                          </a:solidFill>
                          <a:effectLst/>
                          <a:latin typeface="Verdana" panose="020B0604030504040204" pitchFamily="34" charset="0"/>
                          <a:ea typeface="Verdana" panose="020B0604030504040204" pitchFamily="34" charset="0"/>
                        </a:rPr>
                        <a:t>Operador logístico IAR</a:t>
                      </a:r>
                      <a:endParaRPr lang="es-CO" sz="1400" dirty="0">
                        <a:effectLst/>
                        <a:latin typeface="Verdana" panose="020B0604030504040204" pitchFamily="34" charset="0"/>
                        <a:ea typeface="Verdana" panose="020B060403050404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r>
                        <a:rPr lang="es-CO" sz="1400" dirty="0">
                          <a:effectLst/>
                          <a:latin typeface="Verdana" panose="020B0604030504040204" pitchFamily="34" charset="0"/>
                          <a:ea typeface="Verdana" panose="020B0604030504040204" pitchFamily="34" charset="0"/>
                        </a:rPr>
                        <a:t>3.778.101.929 </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6042580"/>
                  </a:ext>
                </a:extLst>
              </a:tr>
              <a:tr h="329314">
                <a:tc>
                  <a:txBody>
                    <a:bodyPr/>
                    <a:lstStyle/>
                    <a:p>
                      <a:r>
                        <a:rPr lang="es-CO" sz="1400" dirty="0">
                          <a:solidFill>
                            <a:srgbClr val="000000"/>
                          </a:solidFill>
                          <a:effectLst/>
                          <a:latin typeface="Verdana" panose="020B0604030504040204" pitchFamily="34" charset="0"/>
                          <a:ea typeface="Verdana" panose="020B0604030504040204" pitchFamily="34" charset="0"/>
                        </a:rPr>
                        <a:t>OPS - ARL</a:t>
                      </a:r>
                      <a:endParaRPr lang="es-CO" sz="1400" dirty="0">
                        <a:effectLst/>
                        <a:latin typeface="Verdana" panose="020B0604030504040204" pitchFamily="34" charset="0"/>
                        <a:ea typeface="Verdana" panose="020B060403050404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r>
                        <a:rPr lang="es-CO" sz="1400" dirty="0">
                          <a:effectLst/>
                          <a:latin typeface="Verdana" panose="020B0604030504040204" pitchFamily="34" charset="0"/>
                          <a:ea typeface="Verdana" panose="020B0604030504040204" pitchFamily="34" charset="0"/>
                        </a:rPr>
                        <a:t> 11.362.461.793 </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99172911"/>
                  </a:ext>
                </a:extLst>
              </a:tr>
              <a:tr h="329314">
                <a:tc>
                  <a:txBody>
                    <a:bodyPr/>
                    <a:lstStyle/>
                    <a:p>
                      <a:r>
                        <a:rPr lang="es-CO" sz="1400" dirty="0">
                          <a:solidFill>
                            <a:srgbClr val="000000"/>
                          </a:solidFill>
                          <a:effectLst/>
                          <a:latin typeface="Verdana" panose="020B0604030504040204" pitchFamily="34" charset="0"/>
                          <a:ea typeface="Verdana" panose="020B0604030504040204" pitchFamily="34" charset="0"/>
                        </a:rPr>
                        <a:t>BPO</a:t>
                      </a:r>
                      <a:endParaRPr lang="es-CO" sz="1400" dirty="0">
                        <a:effectLst/>
                        <a:latin typeface="Verdana" panose="020B0604030504040204" pitchFamily="34" charset="0"/>
                        <a:ea typeface="Verdana" panose="020B060403050404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r>
                        <a:rPr lang="es-CO" sz="1400" dirty="0">
                          <a:effectLst/>
                          <a:latin typeface="Verdana" panose="020B0604030504040204" pitchFamily="34" charset="0"/>
                          <a:ea typeface="Verdana" panose="020B0604030504040204" pitchFamily="34" charset="0"/>
                        </a:rPr>
                        <a:t>51.328.350.178 </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4851709"/>
                  </a:ext>
                </a:extLst>
              </a:tr>
              <a:tr h="395177">
                <a:tc>
                  <a:txBody>
                    <a:bodyPr/>
                    <a:lstStyle/>
                    <a:p>
                      <a:r>
                        <a:rPr lang="es-CO" sz="1400" dirty="0">
                          <a:solidFill>
                            <a:srgbClr val="000000"/>
                          </a:solidFill>
                          <a:effectLst/>
                          <a:latin typeface="Verdana" panose="020B0604030504040204" pitchFamily="34" charset="0"/>
                          <a:ea typeface="Verdana" panose="020B0604030504040204" pitchFamily="34" charset="0"/>
                        </a:rPr>
                        <a:t>Indemnización*</a:t>
                      </a:r>
                      <a:endParaRPr lang="es-CO" sz="1400" dirty="0">
                        <a:effectLst/>
                        <a:latin typeface="Verdana" panose="020B0604030504040204" pitchFamily="34" charset="0"/>
                        <a:ea typeface="Verdana" panose="020B060403050404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r>
                        <a:rPr lang="es-CO" sz="1400" dirty="0">
                          <a:effectLst/>
                          <a:latin typeface="Verdana" panose="020B0604030504040204" pitchFamily="34" charset="0"/>
                          <a:ea typeface="Verdana" panose="020B0604030504040204" pitchFamily="34" charset="0"/>
                        </a:rPr>
                        <a:t> 1.330.160.335.596 </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361574"/>
                  </a:ext>
                </a:extLst>
              </a:tr>
              <a:tr h="329314">
                <a:tc>
                  <a:txBody>
                    <a:bodyPr/>
                    <a:lstStyle/>
                    <a:p>
                      <a:r>
                        <a:rPr lang="es-CO" sz="1400" b="1" dirty="0">
                          <a:solidFill>
                            <a:srgbClr val="000000"/>
                          </a:solidFill>
                          <a:effectLst/>
                          <a:latin typeface="Verdana" panose="020B0604030504040204" pitchFamily="34" charset="0"/>
                          <a:ea typeface="Verdana" panose="020B0604030504040204" pitchFamily="34" charset="0"/>
                        </a:rPr>
                        <a:t>Total</a:t>
                      </a:r>
                      <a:endParaRPr lang="es-CO" sz="1400" dirty="0">
                        <a:effectLst/>
                        <a:latin typeface="Verdana" panose="020B0604030504040204" pitchFamily="34" charset="0"/>
                        <a:ea typeface="Verdana" panose="020B060403050404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r"/>
                      <a:r>
                        <a:rPr lang="es-CO" sz="1400" b="1" dirty="0">
                          <a:solidFill>
                            <a:srgbClr val="000000"/>
                          </a:solidFill>
                          <a:effectLst/>
                          <a:latin typeface="Verdana" panose="020B0604030504040204" pitchFamily="34" charset="0"/>
                          <a:ea typeface="Verdana" panose="020B0604030504040204" pitchFamily="34" charset="0"/>
                        </a:rPr>
                        <a:t> 1.398.308.449.036</a:t>
                      </a:r>
                      <a:endParaRPr lang="es-CO" sz="1400" dirty="0">
                        <a:effectLst/>
                        <a:latin typeface="Verdana" panose="020B0604030504040204" pitchFamily="34" charset="0"/>
                        <a:ea typeface="Verdana" panose="020B060403050404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818241854"/>
                  </a:ext>
                </a:extLst>
              </a:tr>
            </a:tbl>
          </a:graphicData>
        </a:graphic>
      </p:graphicFrame>
      <p:sp>
        <p:nvSpPr>
          <p:cNvPr id="14" name="CuadroTexto 13">
            <a:extLst>
              <a:ext uri="{FF2B5EF4-FFF2-40B4-BE49-F238E27FC236}">
                <a16:creationId xmlns:a16="http://schemas.microsoft.com/office/drawing/2014/main" id="{1EE0E574-2078-5268-97BE-C04DA8639954}"/>
              </a:ext>
            </a:extLst>
          </p:cNvPr>
          <p:cNvSpPr txBox="1"/>
          <p:nvPr/>
        </p:nvSpPr>
        <p:spPr>
          <a:xfrm>
            <a:off x="741406" y="5839038"/>
            <a:ext cx="6097772" cy="307777"/>
          </a:xfrm>
          <a:prstGeom prst="rect">
            <a:avLst/>
          </a:prstGeom>
          <a:noFill/>
        </p:spPr>
        <p:txBody>
          <a:bodyPr wrap="square">
            <a:spAutoFit/>
          </a:bodyPr>
          <a:lstStyle/>
          <a:p>
            <a:r>
              <a:rPr lang="es-CO" sz="1400" dirty="0">
                <a:effectLst/>
                <a:latin typeface="Verdana" panose="020B0604030504040204" pitchFamily="34" charset="0"/>
                <a:ea typeface="Verdana" panose="020B0604030504040204" pitchFamily="34" charset="0"/>
              </a:rPr>
              <a:t>*</a:t>
            </a:r>
            <a:r>
              <a:rPr lang="es-CO" sz="1400" dirty="0">
                <a:solidFill>
                  <a:srgbClr val="000000"/>
                </a:solidFill>
                <a:effectLst/>
                <a:latin typeface="Verdana" panose="020B0604030504040204" pitchFamily="34" charset="0"/>
                <a:ea typeface="Verdana" panose="020B0604030504040204" pitchFamily="34" charset="0"/>
              </a:rPr>
              <a:t>Financiados con recursos de funcionamiento e inversión</a:t>
            </a:r>
            <a:endParaRPr lang="es-CO" sz="1400" dirty="0">
              <a:effectLst/>
              <a:latin typeface="Verdana" panose="020B0604030504040204" pitchFamily="34" charset="0"/>
              <a:ea typeface="Verdana" panose="020B0604030504040204" pitchFamily="34" charset="0"/>
            </a:endParaRPr>
          </a:p>
        </p:txBody>
      </p:sp>
      <p:pic>
        <p:nvPicPr>
          <p:cNvPr id="15" name="Imagen 14" descr="Logotipo, nombre de la empresa&#10;&#10;Descripción generada automáticamente">
            <a:extLst>
              <a:ext uri="{FF2B5EF4-FFF2-40B4-BE49-F238E27FC236}">
                <a16:creationId xmlns:a16="http://schemas.microsoft.com/office/drawing/2014/main" id="{4662694C-D5A9-3D11-F295-EC5FAA1B56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65977" y="131787"/>
            <a:ext cx="692241" cy="655706"/>
          </a:xfrm>
          <a:prstGeom prst="rect">
            <a:avLst/>
          </a:prstGeom>
        </p:spPr>
      </p:pic>
      <p:graphicFrame>
        <p:nvGraphicFramePr>
          <p:cNvPr id="16" name="Tabla 15">
            <a:extLst>
              <a:ext uri="{FF2B5EF4-FFF2-40B4-BE49-F238E27FC236}">
                <a16:creationId xmlns:a16="http://schemas.microsoft.com/office/drawing/2014/main" id="{301EA78A-57EF-3D0B-312E-0CF3DECAE878}"/>
              </a:ext>
            </a:extLst>
          </p:cNvPr>
          <p:cNvGraphicFramePr>
            <a:graphicFrameLocks noGrp="1"/>
          </p:cNvGraphicFramePr>
          <p:nvPr>
            <p:extLst>
              <p:ext uri="{D42A27DB-BD31-4B8C-83A1-F6EECF244321}">
                <p14:modId xmlns:p14="http://schemas.microsoft.com/office/powerpoint/2010/main" val="1776860843"/>
              </p:ext>
            </p:extLst>
          </p:nvPr>
        </p:nvGraphicFramePr>
        <p:xfrm>
          <a:off x="6558218" y="2381848"/>
          <a:ext cx="4795284" cy="2628757"/>
        </p:xfrm>
        <a:graphic>
          <a:graphicData uri="http://schemas.openxmlformats.org/drawingml/2006/table">
            <a:tbl>
              <a:tblPr firstRow="1" firstCol="1" bandRow="1"/>
              <a:tblGrid>
                <a:gridCol w="2784283">
                  <a:extLst>
                    <a:ext uri="{9D8B030D-6E8A-4147-A177-3AD203B41FA5}">
                      <a16:colId xmlns:a16="http://schemas.microsoft.com/office/drawing/2014/main" val="3912994401"/>
                    </a:ext>
                  </a:extLst>
                </a:gridCol>
                <a:gridCol w="2011001">
                  <a:extLst>
                    <a:ext uri="{9D8B030D-6E8A-4147-A177-3AD203B41FA5}">
                      <a16:colId xmlns:a16="http://schemas.microsoft.com/office/drawing/2014/main" val="2851990595"/>
                    </a:ext>
                  </a:extLst>
                </a:gridCol>
              </a:tblGrid>
              <a:tr h="297872">
                <a:tc gridSpan="2">
                  <a:txBody>
                    <a:bodyPr/>
                    <a:lstStyle/>
                    <a:p>
                      <a:pPr algn="ctr"/>
                      <a:r>
                        <a:rPr lang="es-CO" sz="1400" b="1" dirty="0">
                          <a:solidFill>
                            <a:srgbClr val="000000"/>
                          </a:solidFill>
                          <a:effectLst/>
                          <a:latin typeface="Verdana" panose="020B0604030504040204" pitchFamily="34" charset="0"/>
                          <a:ea typeface="Verdana" panose="020B0604030504040204" pitchFamily="34" charset="0"/>
                        </a:rPr>
                        <a:t>TRANSFERENCIAS (FUNCIONAMIENTO)</a:t>
                      </a:r>
                      <a:endParaRPr lang="es-CO" sz="1400" dirty="0">
                        <a:effectLst/>
                        <a:latin typeface="Verdana" panose="020B0604030504040204" pitchFamily="34" charset="0"/>
                        <a:ea typeface="Verdana" panose="020B060403050404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solidFill>
                  </a:tcPr>
                </a:tc>
                <a:tc hMerge="1">
                  <a:txBody>
                    <a:bodyPr/>
                    <a:lstStyle/>
                    <a:p>
                      <a:endParaRPr lang="es-CO"/>
                    </a:p>
                  </a:txBody>
                  <a:tcPr/>
                </a:tc>
                <a:extLst>
                  <a:ext uri="{0D108BD9-81ED-4DB2-BD59-A6C34878D82A}">
                    <a16:rowId xmlns:a16="http://schemas.microsoft.com/office/drawing/2014/main" val="3643665205"/>
                  </a:ext>
                </a:extLst>
              </a:tr>
              <a:tr h="297872">
                <a:tc>
                  <a:txBody>
                    <a:bodyPr/>
                    <a:lstStyle/>
                    <a:p>
                      <a:r>
                        <a:rPr lang="es-CO" sz="1400" dirty="0">
                          <a:solidFill>
                            <a:srgbClr val="000000"/>
                          </a:solidFill>
                          <a:effectLst/>
                          <a:latin typeface="Verdana" panose="020B0604030504040204" pitchFamily="34" charset="0"/>
                          <a:ea typeface="Verdana" panose="020B0604030504040204" pitchFamily="34" charset="0"/>
                        </a:rPr>
                        <a:t>Intermediación bancaria*</a:t>
                      </a:r>
                      <a:endParaRPr lang="es-CO" sz="1400" dirty="0">
                        <a:effectLst/>
                        <a:latin typeface="Verdana" panose="020B0604030504040204" pitchFamily="34" charset="0"/>
                        <a:ea typeface="Verdana" panose="020B060403050404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r>
                        <a:rPr lang="es-CO" sz="1400" dirty="0">
                          <a:effectLst/>
                          <a:latin typeface="Verdana" panose="020B0604030504040204" pitchFamily="34" charset="0"/>
                          <a:ea typeface="Verdana" panose="020B0604030504040204" pitchFamily="34" charset="0"/>
                        </a:rPr>
                        <a:t>2.231.341.958</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972954"/>
                  </a:ext>
                </a:extLst>
              </a:tr>
              <a:tr h="297872">
                <a:tc>
                  <a:txBody>
                    <a:bodyPr/>
                    <a:lstStyle/>
                    <a:p>
                      <a:r>
                        <a:rPr lang="es-CO" sz="1400" dirty="0">
                          <a:solidFill>
                            <a:srgbClr val="000000"/>
                          </a:solidFill>
                          <a:effectLst/>
                          <a:latin typeface="Verdana" panose="020B0604030504040204" pitchFamily="34" charset="0"/>
                          <a:ea typeface="Verdana" panose="020B0604030504040204" pitchFamily="34" charset="0"/>
                        </a:rPr>
                        <a:t>Encargo Fiduciario NNA</a:t>
                      </a:r>
                      <a:endParaRPr lang="es-CO" sz="1400" dirty="0">
                        <a:effectLst/>
                        <a:latin typeface="Verdana" panose="020B0604030504040204" pitchFamily="34" charset="0"/>
                        <a:ea typeface="Verdana" panose="020B060403050404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r>
                        <a:rPr lang="es-CO" sz="1400" dirty="0">
                          <a:effectLst/>
                          <a:latin typeface="Verdana" panose="020B0604030504040204" pitchFamily="34" charset="0"/>
                          <a:ea typeface="Verdana" panose="020B0604030504040204" pitchFamily="34" charset="0"/>
                        </a:rPr>
                        <a:t>1.173.989.827</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5156434"/>
                  </a:ext>
                </a:extLst>
              </a:tr>
              <a:tr h="524255">
                <a:tc>
                  <a:txBody>
                    <a:bodyPr/>
                    <a:lstStyle/>
                    <a:p>
                      <a:r>
                        <a:rPr lang="es-CO" sz="1400" dirty="0">
                          <a:solidFill>
                            <a:schemeClr val="tx1"/>
                          </a:solidFill>
                          <a:effectLst/>
                          <a:latin typeface="Verdana" panose="020B0604030504040204" pitchFamily="34" charset="0"/>
                          <a:ea typeface="Verdana" panose="020B0604030504040204" pitchFamily="34" charset="0"/>
                        </a:rPr>
                        <a:t>Comisión Giros al Exterior </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r>
                        <a:rPr lang="es-CO" sz="1400" dirty="0">
                          <a:effectLst/>
                          <a:latin typeface="Verdana" panose="020B0604030504040204" pitchFamily="34" charset="0"/>
                          <a:ea typeface="Verdana" panose="020B0604030504040204" pitchFamily="34" charset="0"/>
                        </a:rPr>
                        <a:t> 207.925.885</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277684"/>
                  </a:ext>
                </a:extLst>
              </a:tr>
              <a:tr h="357446">
                <a:tc>
                  <a:txBody>
                    <a:bodyPr/>
                    <a:lstStyle/>
                    <a:p>
                      <a:r>
                        <a:rPr lang="es-CO" sz="1400" dirty="0">
                          <a:solidFill>
                            <a:schemeClr val="tx1"/>
                          </a:solidFill>
                          <a:effectLst/>
                          <a:latin typeface="Verdana" panose="020B0604030504040204" pitchFamily="34" charset="0"/>
                          <a:ea typeface="Verdana" panose="020B0604030504040204" pitchFamily="34" charset="0"/>
                        </a:rPr>
                        <a:t>Comisión Giros al Exterior VE 2023</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r>
                        <a:rPr lang="es-CO" sz="1400" dirty="0">
                          <a:effectLst/>
                          <a:latin typeface="Verdana" panose="020B0604030504040204" pitchFamily="34" charset="0"/>
                          <a:ea typeface="Verdana" panose="020B0604030504040204" pitchFamily="34" charset="0"/>
                        </a:rPr>
                        <a:t> 24.382.800</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27618315"/>
                  </a:ext>
                </a:extLst>
              </a:tr>
              <a:tr h="3574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1400" dirty="0">
                          <a:solidFill>
                            <a:srgbClr val="000000"/>
                          </a:solidFill>
                          <a:effectLst/>
                          <a:latin typeface="Verdana" panose="020B0604030504040204" pitchFamily="34" charset="0"/>
                          <a:ea typeface="Verdana" panose="020B0604030504040204" pitchFamily="34" charset="0"/>
                        </a:rPr>
                        <a:t>Indemnización*</a:t>
                      </a:r>
                      <a:endParaRPr lang="es-CO" sz="1400" dirty="0">
                        <a:effectLst/>
                        <a:latin typeface="Verdana" panose="020B0604030504040204" pitchFamily="34" charset="0"/>
                        <a:ea typeface="Verdana" panose="020B060403050404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s-CO" sz="1400" dirty="0">
                          <a:effectLst/>
                          <a:latin typeface="Verdana" panose="020B0604030504040204" pitchFamily="34" charset="0"/>
                          <a:ea typeface="Verdana" panose="020B0604030504040204" pitchFamily="34" charset="0"/>
                        </a:rPr>
                        <a:t>1.168.120.051.586</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5691727"/>
                  </a:ext>
                </a:extLst>
              </a:tr>
              <a:tr h="297872">
                <a:tc>
                  <a:txBody>
                    <a:bodyPr/>
                    <a:lstStyle/>
                    <a:p>
                      <a:r>
                        <a:rPr lang="es-CO" sz="1400" b="1" dirty="0">
                          <a:solidFill>
                            <a:srgbClr val="000000"/>
                          </a:solidFill>
                          <a:effectLst/>
                          <a:latin typeface="Verdana" panose="020B0604030504040204" pitchFamily="34" charset="0"/>
                          <a:ea typeface="Verdana" panose="020B0604030504040204" pitchFamily="34" charset="0"/>
                        </a:rPr>
                        <a:t>Total</a:t>
                      </a:r>
                      <a:endParaRPr lang="es-CO" sz="1400" dirty="0">
                        <a:effectLst/>
                        <a:latin typeface="Verdana" panose="020B0604030504040204" pitchFamily="34" charset="0"/>
                        <a:ea typeface="Verdana" panose="020B060403050404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r"/>
                      <a:r>
                        <a:rPr lang="es-CO" sz="1400" b="1" dirty="0">
                          <a:effectLst/>
                          <a:latin typeface="Verdana" panose="020B0604030504040204" pitchFamily="34" charset="0"/>
                          <a:ea typeface="Verdana" panose="020B0604030504040204" pitchFamily="34" charset="0"/>
                        </a:rPr>
                        <a:t> 1.171.757.692.056</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094997773"/>
                  </a:ext>
                </a:extLst>
              </a:tr>
            </a:tbl>
          </a:graphicData>
        </a:graphic>
      </p:graphicFrame>
    </p:spTree>
    <p:extLst>
      <p:ext uri="{BB962C8B-B14F-4D97-AF65-F5344CB8AC3E}">
        <p14:creationId xmlns:p14="http://schemas.microsoft.com/office/powerpoint/2010/main" val="1436551316"/>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00372-1F09-E2E5-2248-4D7A07183E7C}"/>
            </a:ext>
          </a:extLst>
        </p:cNvPr>
        <p:cNvGrpSpPr/>
        <p:nvPr/>
      </p:nvGrpSpPr>
      <p:grpSpPr>
        <a:xfrm>
          <a:off x="0" y="0"/>
          <a:ext cx="0" cy="0"/>
          <a:chOff x="0" y="0"/>
          <a:chExt cx="0" cy="0"/>
        </a:xfrm>
      </p:grpSpPr>
      <p:sp>
        <p:nvSpPr>
          <p:cNvPr id="7" name="our mission">
            <a:extLst>
              <a:ext uri="{FF2B5EF4-FFF2-40B4-BE49-F238E27FC236}">
                <a16:creationId xmlns:a16="http://schemas.microsoft.com/office/drawing/2014/main" id="{7BDE3820-3D7D-C702-1AFD-AF4C6D70D0D9}"/>
              </a:ext>
            </a:extLst>
          </p:cNvPr>
          <p:cNvSpPr txBox="1"/>
          <p:nvPr/>
        </p:nvSpPr>
        <p:spPr>
          <a:xfrm>
            <a:off x="1853562" y="766043"/>
            <a:ext cx="8703651" cy="8781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b">
            <a:spAutoFit/>
          </a:bodyPr>
          <a:lstStyle>
            <a:lvl1pPr>
              <a:lnSpc>
                <a:spcPct val="90000"/>
              </a:lnSpc>
              <a:defRPr sz="7500" cap="all" spc="0">
                <a:latin typeface="+mn-lt"/>
                <a:ea typeface="+mn-ea"/>
                <a:cs typeface="+mn-cs"/>
                <a:sym typeface="Montserrat ExtraBold"/>
              </a:defRPr>
            </a:lvl1pPr>
          </a:lstStyle>
          <a:p>
            <a:pPr algn="ctr"/>
            <a:r>
              <a:rPr lang="en-US" sz="2800" b="1" dirty="0" err="1">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Programa</a:t>
            </a:r>
            <a:r>
              <a:rPr lang="en-US" sz="28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 de </a:t>
            </a:r>
            <a:r>
              <a:rPr lang="en-US" sz="2800" b="1" dirty="0" err="1">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acompañamiento</a:t>
            </a:r>
            <a:r>
              <a:rPr lang="en-US" sz="28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 </a:t>
            </a:r>
            <a:r>
              <a:rPr lang="en-US" sz="2800" b="1" dirty="0" err="1">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Inversión</a:t>
            </a:r>
            <a:r>
              <a:rPr lang="en-US" sz="28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 </a:t>
            </a:r>
            <a:r>
              <a:rPr lang="en-US" sz="2800" b="1" dirty="0" err="1">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adecuada</a:t>
            </a:r>
            <a:r>
              <a:rPr lang="en-US" sz="28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 de </a:t>
            </a:r>
            <a:r>
              <a:rPr lang="en-US" sz="2800" b="1" dirty="0" err="1">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recursos</a:t>
            </a:r>
            <a:endParaRPr lang="en-US" sz="28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endParaRPr>
          </a:p>
        </p:txBody>
      </p:sp>
      <p:graphicFrame>
        <p:nvGraphicFramePr>
          <p:cNvPr id="8" name="Diagrama 7">
            <a:extLst>
              <a:ext uri="{FF2B5EF4-FFF2-40B4-BE49-F238E27FC236}">
                <a16:creationId xmlns:a16="http://schemas.microsoft.com/office/drawing/2014/main" id="{1B2708C6-B4C9-5243-CE1E-7A1EF5FF8FC1}"/>
              </a:ext>
            </a:extLst>
          </p:cNvPr>
          <p:cNvGraphicFramePr/>
          <p:nvPr>
            <p:extLst>
              <p:ext uri="{D42A27DB-BD31-4B8C-83A1-F6EECF244321}">
                <p14:modId xmlns:p14="http://schemas.microsoft.com/office/powerpoint/2010/main" val="1561777014"/>
              </p:ext>
            </p:extLst>
          </p:nvPr>
        </p:nvGraphicFramePr>
        <p:xfrm>
          <a:off x="396250" y="1952196"/>
          <a:ext cx="11618276" cy="32615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uadroTexto 3">
            <a:extLst>
              <a:ext uri="{FF2B5EF4-FFF2-40B4-BE49-F238E27FC236}">
                <a16:creationId xmlns:a16="http://schemas.microsoft.com/office/drawing/2014/main" id="{B19778F6-6D4B-89C4-2A7C-1939BCDB5875}"/>
              </a:ext>
            </a:extLst>
          </p:cNvPr>
          <p:cNvSpPr txBox="1"/>
          <p:nvPr/>
        </p:nvSpPr>
        <p:spPr>
          <a:xfrm>
            <a:off x="2739723" y="1644232"/>
            <a:ext cx="7185164" cy="369332"/>
          </a:xfrm>
          <a:prstGeom prst="rect">
            <a:avLst/>
          </a:prstGeom>
          <a:noFill/>
        </p:spPr>
        <p:txBody>
          <a:bodyPr wrap="square">
            <a:spAutoFit/>
          </a:bodyPr>
          <a:lstStyle/>
          <a:p>
            <a:r>
              <a:rPr lang="es-CO" dirty="0"/>
              <a:t>Se crea a partir de lo dispuesto por el artículo 134 de la Ley 1448 de 2011</a:t>
            </a:r>
          </a:p>
        </p:txBody>
      </p:sp>
      <p:graphicFrame>
        <p:nvGraphicFramePr>
          <p:cNvPr id="5" name="Tabla 4">
            <a:extLst>
              <a:ext uri="{FF2B5EF4-FFF2-40B4-BE49-F238E27FC236}">
                <a16:creationId xmlns:a16="http://schemas.microsoft.com/office/drawing/2014/main" id="{AA7E8F62-0297-B25F-8DEB-879C90D5811A}"/>
              </a:ext>
            </a:extLst>
          </p:cNvPr>
          <p:cNvGraphicFramePr>
            <a:graphicFrameLocks noGrp="1"/>
          </p:cNvGraphicFramePr>
          <p:nvPr/>
        </p:nvGraphicFramePr>
        <p:xfrm>
          <a:off x="3683514" y="5213768"/>
          <a:ext cx="4627880" cy="1049872"/>
        </p:xfrm>
        <a:graphic>
          <a:graphicData uri="http://schemas.openxmlformats.org/drawingml/2006/table">
            <a:tbl>
              <a:tblPr firstRow="1" firstCol="1" bandRow="1">
                <a:tableStyleId>{0660B408-B3CF-4A94-85FC-2B1E0A45F4A2}</a:tableStyleId>
              </a:tblPr>
              <a:tblGrid>
                <a:gridCol w="3127435">
                  <a:extLst>
                    <a:ext uri="{9D8B030D-6E8A-4147-A177-3AD203B41FA5}">
                      <a16:colId xmlns:a16="http://schemas.microsoft.com/office/drawing/2014/main" val="603116373"/>
                    </a:ext>
                  </a:extLst>
                </a:gridCol>
                <a:gridCol w="1500445">
                  <a:extLst>
                    <a:ext uri="{9D8B030D-6E8A-4147-A177-3AD203B41FA5}">
                      <a16:colId xmlns:a16="http://schemas.microsoft.com/office/drawing/2014/main" val="1865242571"/>
                    </a:ext>
                  </a:extLst>
                </a:gridCol>
              </a:tblGrid>
              <a:tr h="338668">
                <a:tc>
                  <a:txBody>
                    <a:bodyPr/>
                    <a:lstStyle/>
                    <a:p>
                      <a:pPr algn="ctr">
                        <a:lnSpc>
                          <a:spcPct val="107000"/>
                        </a:lnSpc>
                        <a:spcAft>
                          <a:spcPts val="800"/>
                        </a:spcAft>
                        <a:buNone/>
                      </a:pPr>
                      <a:r>
                        <a:rPr lang="es-CO" sz="1200" dirty="0">
                          <a:effectLst/>
                        </a:rPr>
                        <a:t>ORIGEN DE META</a:t>
                      </a:r>
                      <a:endParaRPr lang="es-CO"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buNone/>
                      </a:pPr>
                      <a:r>
                        <a:rPr lang="es-CO" sz="1200">
                          <a:effectLst/>
                        </a:rPr>
                        <a:t>META 2025</a:t>
                      </a:r>
                      <a:endParaRPr lang="es-CO"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63356192"/>
                  </a:ext>
                </a:extLst>
              </a:tr>
              <a:tr h="355602">
                <a:tc>
                  <a:txBody>
                    <a:bodyPr/>
                    <a:lstStyle/>
                    <a:p>
                      <a:pPr algn="ctr">
                        <a:lnSpc>
                          <a:spcPct val="107000"/>
                        </a:lnSpc>
                        <a:spcAft>
                          <a:spcPts val="800"/>
                        </a:spcAft>
                        <a:buNone/>
                      </a:pPr>
                      <a:r>
                        <a:rPr lang="es-CO" sz="1200" dirty="0">
                          <a:effectLst/>
                        </a:rPr>
                        <a:t>CONPES 4031 DE 2021</a:t>
                      </a:r>
                      <a:endParaRPr lang="es-CO"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buNone/>
                      </a:pPr>
                      <a:r>
                        <a:rPr lang="es-CO" sz="1200" dirty="0">
                          <a:effectLst/>
                        </a:rPr>
                        <a:t>31.820 </a:t>
                      </a:r>
                      <a:endParaRPr lang="es-CO"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801892722"/>
                  </a:ext>
                </a:extLst>
              </a:tr>
              <a:tr h="355602">
                <a:tc>
                  <a:txBody>
                    <a:bodyPr/>
                    <a:lstStyle/>
                    <a:p>
                      <a:pPr algn="ctr">
                        <a:lnSpc>
                          <a:spcPct val="107000"/>
                        </a:lnSpc>
                        <a:spcAft>
                          <a:spcPts val="800"/>
                        </a:spcAft>
                        <a:buNone/>
                      </a:pPr>
                      <a:r>
                        <a:rPr lang="es-CO" sz="1200" dirty="0">
                          <a:effectLst/>
                        </a:rPr>
                        <a:t>META PLAN DE ACCIÓN 2025</a:t>
                      </a:r>
                      <a:endParaRPr lang="es-CO"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buNone/>
                      </a:pPr>
                      <a:r>
                        <a:rPr lang="es-CO" sz="1200" dirty="0">
                          <a:effectLst/>
                        </a:rPr>
                        <a:t>80.777 </a:t>
                      </a:r>
                      <a:endParaRPr lang="es-CO"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496892411"/>
                  </a:ext>
                </a:extLst>
              </a:tr>
            </a:tbl>
          </a:graphicData>
        </a:graphic>
      </p:graphicFrame>
      <p:pic>
        <p:nvPicPr>
          <p:cNvPr id="2" name="Imagen 1">
            <a:extLst>
              <a:ext uri="{FF2B5EF4-FFF2-40B4-BE49-F238E27FC236}">
                <a16:creationId xmlns:a16="http://schemas.microsoft.com/office/drawing/2014/main" id="{9365520A-2756-22C1-F2DA-E9B7D6ACD040}"/>
              </a:ext>
            </a:extLst>
          </p:cNvPr>
          <p:cNvPicPr>
            <a:picLocks noChangeAspect="1"/>
          </p:cNvPicPr>
          <p:nvPr/>
        </p:nvPicPr>
        <p:blipFill rotWithShape="1">
          <a:blip r:embed="rId7"/>
          <a:srcRect r="46134" b="50000"/>
          <a:stretch/>
        </p:blipFill>
        <p:spPr>
          <a:xfrm>
            <a:off x="10779871" y="5537914"/>
            <a:ext cx="1422153" cy="1320085"/>
          </a:xfrm>
          <a:prstGeom prst="rect">
            <a:avLst/>
          </a:prstGeom>
        </p:spPr>
      </p:pic>
    </p:spTree>
    <p:extLst>
      <p:ext uri="{BB962C8B-B14F-4D97-AF65-F5344CB8AC3E}">
        <p14:creationId xmlns:p14="http://schemas.microsoft.com/office/powerpoint/2010/main" val="2618640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dvAuto="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685394-36BF-5E95-299A-0C3BFA041C8B}"/>
            </a:ext>
          </a:extLst>
        </p:cNvPr>
        <p:cNvGrpSpPr/>
        <p:nvPr/>
      </p:nvGrpSpPr>
      <p:grpSpPr>
        <a:xfrm>
          <a:off x="0" y="0"/>
          <a:ext cx="0" cy="0"/>
          <a:chOff x="0" y="0"/>
          <a:chExt cx="0" cy="0"/>
        </a:xfrm>
      </p:grpSpPr>
      <p:sp>
        <p:nvSpPr>
          <p:cNvPr id="7" name="our mission">
            <a:extLst>
              <a:ext uri="{FF2B5EF4-FFF2-40B4-BE49-F238E27FC236}">
                <a16:creationId xmlns:a16="http://schemas.microsoft.com/office/drawing/2014/main" id="{163CB21E-78E0-52F2-2E4C-5FC0D869C3E4}"/>
              </a:ext>
            </a:extLst>
          </p:cNvPr>
          <p:cNvSpPr txBox="1"/>
          <p:nvPr/>
        </p:nvSpPr>
        <p:spPr>
          <a:xfrm>
            <a:off x="1154722" y="804351"/>
            <a:ext cx="10567717" cy="490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b">
            <a:spAutoFit/>
          </a:bodyPr>
          <a:lstStyle>
            <a:lvl1pPr>
              <a:lnSpc>
                <a:spcPct val="90000"/>
              </a:lnSpc>
              <a:defRPr sz="7500" cap="all" spc="0">
                <a:latin typeface="+mn-lt"/>
                <a:ea typeface="+mn-ea"/>
                <a:cs typeface="+mn-cs"/>
                <a:sym typeface="Montserrat ExtraBold"/>
              </a:defRPr>
            </a:lvl1pPr>
          </a:lstStyle>
          <a:p>
            <a:pPr algn="ctr"/>
            <a:r>
              <a:rPr lang="en-US" sz="28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AJUSTES AL </a:t>
            </a:r>
            <a:r>
              <a:rPr lang="en-US" sz="2800" b="1" dirty="0" err="1">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Programa</a:t>
            </a:r>
            <a:r>
              <a:rPr lang="en-US" sz="28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 de </a:t>
            </a:r>
            <a:r>
              <a:rPr lang="en-US" sz="2800" b="1" dirty="0" err="1">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acompañamiento</a:t>
            </a:r>
            <a:r>
              <a:rPr lang="en-US" sz="28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 </a:t>
            </a:r>
            <a:r>
              <a:rPr lang="en-US" sz="2800" b="1" dirty="0" err="1">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iar</a:t>
            </a:r>
            <a:endParaRPr lang="en-US" sz="28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endParaRPr>
          </a:p>
        </p:txBody>
      </p:sp>
      <p:graphicFrame>
        <p:nvGraphicFramePr>
          <p:cNvPr id="8" name="Diagrama 7">
            <a:extLst>
              <a:ext uri="{FF2B5EF4-FFF2-40B4-BE49-F238E27FC236}">
                <a16:creationId xmlns:a16="http://schemas.microsoft.com/office/drawing/2014/main" id="{650B9204-640E-5169-DF65-4FAAB9C52DC5}"/>
              </a:ext>
            </a:extLst>
          </p:cNvPr>
          <p:cNvGraphicFramePr/>
          <p:nvPr/>
        </p:nvGraphicFramePr>
        <p:xfrm>
          <a:off x="1886153" y="1496298"/>
          <a:ext cx="8128000" cy="8781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 name="Diagrama 1">
            <a:extLst>
              <a:ext uri="{FF2B5EF4-FFF2-40B4-BE49-F238E27FC236}">
                <a16:creationId xmlns:a16="http://schemas.microsoft.com/office/drawing/2014/main" id="{AEC70147-80C4-5518-017E-A9EE6A7D0271}"/>
              </a:ext>
            </a:extLst>
          </p:cNvPr>
          <p:cNvGraphicFramePr/>
          <p:nvPr/>
        </p:nvGraphicFramePr>
        <p:xfrm>
          <a:off x="1886153" y="2613809"/>
          <a:ext cx="8128000" cy="87818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3" name="Diagrama 2">
            <a:extLst>
              <a:ext uri="{FF2B5EF4-FFF2-40B4-BE49-F238E27FC236}">
                <a16:creationId xmlns:a16="http://schemas.microsoft.com/office/drawing/2014/main" id="{A4E04F7A-3CD0-15DE-C9BF-394143D7DDFD}"/>
              </a:ext>
            </a:extLst>
          </p:cNvPr>
          <p:cNvGraphicFramePr/>
          <p:nvPr/>
        </p:nvGraphicFramePr>
        <p:xfrm>
          <a:off x="1886153" y="3797725"/>
          <a:ext cx="8128000" cy="87818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4" name="Diagrama 3">
            <a:extLst>
              <a:ext uri="{FF2B5EF4-FFF2-40B4-BE49-F238E27FC236}">
                <a16:creationId xmlns:a16="http://schemas.microsoft.com/office/drawing/2014/main" id="{125910C9-07B5-68F5-854C-9D99E7EFDB7D}"/>
              </a:ext>
            </a:extLst>
          </p:cNvPr>
          <p:cNvGraphicFramePr/>
          <p:nvPr/>
        </p:nvGraphicFramePr>
        <p:xfrm>
          <a:off x="1886153" y="4922608"/>
          <a:ext cx="8128000" cy="878187"/>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5" name="Flecha: arriba y abajo 4">
            <a:extLst>
              <a:ext uri="{FF2B5EF4-FFF2-40B4-BE49-F238E27FC236}">
                <a16:creationId xmlns:a16="http://schemas.microsoft.com/office/drawing/2014/main" id="{FC76F813-1692-41EF-4FF4-66916D16408A}"/>
              </a:ext>
            </a:extLst>
          </p:cNvPr>
          <p:cNvSpPr/>
          <p:nvPr/>
        </p:nvSpPr>
        <p:spPr>
          <a:xfrm>
            <a:off x="0" y="1230181"/>
            <a:ext cx="1769808" cy="4881714"/>
          </a:xfrm>
          <a:prstGeom prst="up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sz="1400" dirty="0"/>
              <a:t>Territorio</a:t>
            </a:r>
            <a:endParaRPr lang="es-CO" sz="1400" dirty="0"/>
          </a:p>
        </p:txBody>
      </p:sp>
      <p:sp>
        <p:nvSpPr>
          <p:cNvPr id="9" name="Flecha: a la izquierda y derecha 8">
            <a:extLst>
              <a:ext uri="{FF2B5EF4-FFF2-40B4-BE49-F238E27FC236}">
                <a16:creationId xmlns:a16="http://schemas.microsoft.com/office/drawing/2014/main" id="{0F1D68D0-ADE5-C912-3816-58167CB2B5B1}"/>
              </a:ext>
            </a:extLst>
          </p:cNvPr>
          <p:cNvSpPr/>
          <p:nvPr/>
        </p:nvSpPr>
        <p:spPr>
          <a:xfrm>
            <a:off x="1598329" y="6025405"/>
            <a:ext cx="8128000" cy="729356"/>
          </a:xfrm>
          <a:prstGeom prst="lef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dirty="0"/>
              <a:t>Conexión con oferta oportuna y funcional</a:t>
            </a:r>
            <a:endParaRPr lang="es-CO" dirty="0"/>
          </a:p>
        </p:txBody>
      </p:sp>
      <p:sp>
        <p:nvSpPr>
          <p:cNvPr id="10" name="Flecha: arriba y abajo 9">
            <a:extLst>
              <a:ext uri="{FF2B5EF4-FFF2-40B4-BE49-F238E27FC236}">
                <a16:creationId xmlns:a16="http://schemas.microsoft.com/office/drawing/2014/main" id="{D847ECEE-7494-2312-FC6A-38FDBBF09490}"/>
              </a:ext>
            </a:extLst>
          </p:cNvPr>
          <p:cNvSpPr/>
          <p:nvPr/>
        </p:nvSpPr>
        <p:spPr>
          <a:xfrm>
            <a:off x="10130498" y="1356868"/>
            <a:ext cx="1769808" cy="4881714"/>
          </a:xfrm>
          <a:prstGeom prst="up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sz="1400" dirty="0"/>
              <a:t>Seguimiento</a:t>
            </a:r>
            <a:endParaRPr lang="es-CO" sz="1400" dirty="0"/>
          </a:p>
        </p:txBody>
      </p:sp>
      <p:pic>
        <p:nvPicPr>
          <p:cNvPr id="6" name="Imagen 5">
            <a:extLst>
              <a:ext uri="{FF2B5EF4-FFF2-40B4-BE49-F238E27FC236}">
                <a16:creationId xmlns:a16="http://schemas.microsoft.com/office/drawing/2014/main" id="{E8EEBC9F-433F-060A-5324-FBDF70CB6396}"/>
              </a:ext>
            </a:extLst>
          </p:cNvPr>
          <p:cNvPicPr>
            <a:picLocks noChangeAspect="1"/>
          </p:cNvPicPr>
          <p:nvPr/>
        </p:nvPicPr>
        <p:blipFill rotWithShape="1">
          <a:blip r:embed="rId22"/>
          <a:srcRect r="43603" b="50000"/>
          <a:stretch/>
        </p:blipFill>
        <p:spPr>
          <a:xfrm>
            <a:off x="11252877" y="6025404"/>
            <a:ext cx="939124" cy="832595"/>
          </a:xfrm>
          <a:prstGeom prst="rect">
            <a:avLst/>
          </a:prstGeom>
        </p:spPr>
      </p:pic>
    </p:spTree>
    <p:extLst>
      <p:ext uri="{BB962C8B-B14F-4D97-AF65-F5344CB8AC3E}">
        <p14:creationId xmlns:p14="http://schemas.microsoft.com/office/powerpoint/2010/main" val="1996362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dvAuto="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30364B-89CD-0A14-DE12-FFAE83D796C6}"/>
            </a:ext>
          </a:extLst>
        </p:cNvPr>
        <p:cNvGrpSpPr/>
        <p:nvPr/>
      </p:nvGrpSpPr>
      <p:grpSpPr>
        <a:xfrm>
          <a:off x="0" y="0"/>
          <a:ext cx="0" cy="0"/>
          <a:chOff x="0" y="0"/>
          <a:chExt cx="0" cy="0"/>
        </a:xfrm>
      </p:grpSpPr>
      <p:sp>
        <p:nvSpPr>
          <p:cNvPr id="7" name="our mission">
            <a:extLst>
              <a:ext uri="{FF2B5EF4-FFF2-40B4-BE49-F238E27FC236}">
                <a16:creationId xmlns:a16="http://schemas.microsoft.com/office/drawing/2014/main" id="{033130D0-2A70-B52E-0263-DD2B02E294F0}"/>
              </a:ext>
            </a:extLst>
          </p:cNvPr>
          <p:cNvSpPr txBox="1"/>
          <p:nvPr/>
        </p:nvSpPr>
        <p:spPr>
          <a:xfrm>
            <a:off x="2043659" y="750327"/>
            <a:ext cx="8703651" cy="4903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b">
            <a:spAutoFit/>
          </a:bodyPr>
          <a:lstStyle>
            <a:lvl1pPr>
              <a:lnSpc>
                <a:spcPct val="90000"/>
              </a:lnSpc>
              <a:defRPr sz="7500" cap="all" spc="0">
                <a:latin typeface="+mn-lt"/>
                <a:ea typeface="+mn-ea"/>
                <a:cs typeface="+mn-cs"/>
                <a:sym typeface="Montserrat ExtraBold"/>
              </a:defRPr>
            </a:lvl1pPr>
          </a:lstStyle>
          <a:p>
            <a:pPr algn="ctr"/>
            <a:r>
              <a:rPr lang="es-CO" sz="28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Alertas del proceso</a:t>
            </a:r>
            <a:endParaRPr lang="en-US" sz="28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endParaRPr>
          </a:p>
        </p:txBody>
      </p:sp>
      <p:graphicFrame>
        <p:nvGraphicFramePr>
          <p:cNvPr id="12" name="Tabla 11">
            <a:extLst>
              <a:ext uri="{FF2B5EF4-FFF2-40B4-BE49-F238E27FC236}">
                <a16:creationId xmlns:a16="http://schemas.microsoft.com/office/drawing/2014/main" id="{FD021707-85EC-0294-E682-A1567C555794}"/>
              </a:ext>
            </a:extLst>
          </p:cNvPr>
          <p:cNvGraphicFramePr>
            <a:graphicFrameLocks noGrp="1"/>
          </p:cNvGraphicFramePr>
          <p:nvPr/>
        </p:nvGraphicFramePr>
        <p:xfrm>
          <a:off x="1508025" y="1491091"/>
          <a:ext cx="8824698" cy="1760374"/>
        </p:xfrm>
        <a:graphic>
          <a:graphicData uri="http://schemas.openxmlformats.org/drawingml/2006/table">
            <a:tbl>
              <a:tblPr firstRow="1" firstCol="1" bandRow="1"/>
              <a:tblGrid>
                <a:gridCol w="1819650">
                  <a:extLst>
                    <a:ext uri="{9D8B030D-6E8A-4147-A177-3AD203B41FA5}">
                      <a16:colId xmlns:a16="http://schemas.microsoft.com/office/drawing/2014/main" val="1616599757"/>
                    </a:ext>
                  </a:extLst>
                </a:gridCol>
                <a:gridCol w="878939">
                  <a:extLst>
                    <a:ext uri="{9D8B030D-6E8A-4147-A177-3AD203B41FA5}">
                      <a16:colId xmlns:a16="http://schemas.microsoft.com/office/drawing/2014/main" val="3235160286"/>
                    </a:ext>
                  </a:extLst>
                </a:gridCol>
                <a:gridCol w="508303">
                  <a:extLst>
                    <a:ext uri="{9D8B030D-6E8A-4147-A177-3AD203B41FA5}">
                      <a16:colId xmlns:a16="http://schemas.microsoft.com/office/drawing/2014/main" val="410392474"/>
                    </a:ext>
                  </a:extLst>
                </a:gridCol>
                <a:gridCol w="508303">
                  <a:extLst>
                    <a:ext uri="{9D8B030D-6E8A-4147-A177-3AD203B41FA5}">
                      <a16:colId xmlns:a16="http://schemas.microsoft.com/office/drawing/2014/main" val="2575818026"/>
                    </a:ext>
                  </a:extLst>
                </a:gridCol>
                <a:gridCol w="508303">
                  <a:extLst>
                    <a:ext uri="{9D8B030D-6E8A-4147-A177-3AD203B41FA5}">
                      <a16:colId xmlns:a16="http://schemas.microsoft.com/office/drawing/2014/main" val="617423268"/>
                    </a:ext>
                  </a:extLst>
                </a:gridCol>
                <a:gridCol w="508303">
                  <a:extLst>
                    <a:ext uri="{9D8B030D-6E8A-4147-A177-3AD203B41FA5}">
                      <a16:colId xmlns:a16="http://schemas.microsoft.com/office/drawing/2014/main" val="911248768"/>
                    </a:ext>
                  </a:extLst>
                </a:gridCol>
                <a:gridCol w="545288">
                  <a:extLst>
                    <a:ext uri="{9D8B030D-6E8A-4147-A177-3AD203B41FA5}">
                      <a16:colId xmlns:a16="http://schemas.microsoft.com/office/drawing/2014/main" val="261191820"/>
                    </a:ext>
                  </a:extLst>
                </a:gridCol>
                <a:gridCol w="471319">
                  <a:extLst>
                    <a:ext uri="{9D8B030D-6E8A-4147-A177-3AD203B41FA5}">
                      <a16:colId xmlns:a16="http://schemas.microsoft.com/office/drawing/2014/main" val="4221947555"/>
                    </a:ext>
                  </a:extLst>
                </a:gridCol>
                <a:gridCol w="508303">
                  <a:extLst>
                    <a:ext uri="{9D8B030D-6E8A-4147-A177-3AD203B41FA5}">
                      <a16:colId xmlns:a16="http://schemas.microsoft.com/office/drawing/2014/main" val="4196774945"/>
                    </a:ext>
                  </a:extLst>
                </a:gridCol>
                <a:gridCol w="508303">
                  <a:extLst>
                    <a:ext uri="{9D8B030D-6E8A-4147-A177-3AD203B41FA5}">
                      <a16:colId xmlns:a16="http://schemas.microsoft.com/office/drawing/2014/main" val="3021315348"/>
                    </a:ext>
                  </a:extLst>
                </a:gridCol>
                <a:gridCol w="508303">
                  <a:extLst>
                    <a:ext uri="{9D8B030D-6E8A-4147-A177-3AD203B41FA5}">
                      <a16:colId xmlns:a16="http://schemas.microsoft.com/office/drawing/2014/main" val="3929356832"/>
                    </a:ext>
                  </a:extLst>
                </a:gridCol>
                <a:gridCol w="508962">
                  <a:extLst>
                    <a:ext uri="{9D8B030D-6E8A-4147-A177-3AD203B41FA5}">
                      <a16:colId xmlns:a16="http://schemas.microsoft.com/office/drawing/2014/main" val="3431572864"/>
                    </a:ext>
                  </a:extLst>
                </a:gridCol>
                <a:gridCol w="507644">
                  <a:extLst>
                    <a:ext uri="{9D8B030D-6E8A-4147-A177-3AD203B41FA5}">
                      <a16:colId xmlns:a16="http://schemas.microsoft.com/office/drawing/2014/main" val="1299503061"/>
                    </a:ext>
                  </a:extLst>
                </a:gridCol>
                <a:gridCol w="534775">
                  <a:extLst>
                    <a:ext uri="{9D8B030D-6E8A-4147-A177-3AD203B41FA5}">
                      <a16:colId xmlns:a16="http://schemas.microsoft.com/office/drawing/2014/main" val="3175752386"/>
                    </a:ext>
                  </a:extLst>
                </a:gridCol>
              </a:tblGrid>
              <a:tr h="147518">
                <a:tc>
                  <a:txBody>
                    <a:bodyPr/>
                    <a:lstStyle/>
                    <a:p>
                      <a:pPr algn="just">
                        <a:lnSpc>
                          <a:spcPct val="107000"/>
                        </a:lnSpc>
                        <a:spcAft>
                          <a:spcPts val="800"/>
                        </a:spcAft>
                        <a:buNone/>
                      </a:pPr>
                      <a:r>
                        <a:rPr lang="es-CO" sz="900" b="1"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CONCEPTO</a:t>
                      </a:r>
                      <a:endParaRPr lang="es-CO"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7331"/>
                    </a:solidFill>
                  </a:tcPr>
                </a:tc>
                <a:tc>
                  <a:txBody>
                    <a:bodyPr/>
                    <a:lstStyle/>
                    <a:p>
                      <a:pPr algn="just">
                        <a:lnSpc>
                          <a:spcPct val="107000"/>
                        </a:lnSpc>
                        <a:spcAft>
                          <a:spcPts val="800"/>
                        </a:spcAft>
                        <a:buNone/>
                      </a:pPr>
                      <a:r>
                        <a:rPr lang="es-CO" sz="900" b="1">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ENE</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7331"/>
                    </a:solidFill>
                  </a:tcPr>
                </a:tc>
                <a:tc>
                  <a:txBody>
                    <a:bodyPr/>
                    <a:lstStyle/>
                    <a:p>
                      <a:pPr algn="just">
                        <a:lnSpc>
                          <a:spcPct val="107000"/>
                        </a:lnSpc>
                        <a:spcAft>
                          <a:spcPts val="800"/>
                        </a:spcAft>
                        <a:buNone/>
                      </a:pPr>
                      <a:r>
                        <a:rPr lang="es-CO" sz="900" b="1">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FEB*</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7331"/>
                    </a:solidFill>
                  </a:tcPr>
                </a:tc>
                <a:tc>
                  <a:txBody>
                    <a:bodyPr/>
                    <a:lstStyle/>
                    <a:p>
                      <a:pPr algn="just">
                        <a:lnSpc>
                          <a:spcPct val="107000"/>
                        </a:lnSpc>
                        <a:spcAft>
                          <a:spcPts val="800"/>
                        </a:spcAft>
                        <a:buNone/>
                      </a:pPr>
                      <a:r>
                        <a:rPr lang="es-CO" sz="900" b="1">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MAR</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7331"/>
                    </a:solidFill>
                  </a:tcPr>
                </a:tc>
                <a:tc>
                  <a:txBody>
                    <a:bodyPr/>
                    <a:lstStyle/>
                    <a:p>
                      <a:pPr algn="just">
                        <a:lnSpc>
                          <a:spcPct val="107000"/>
                        </a:lnSpc>
                        <a:spcAft>
                          <a:spcPts val="800"/>
                        </a:spcAft>
                        <a:buNone/>
                      </a:pPr>
                      <a:r>
                        <a:rPr lang="es-CO" sz="900" b="1">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ABR</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7331"/>
                    </a:solidFill>
                  </a:tcPr>
                </a:tc>
                <a:tc>
                  <a:txBody>
                    <a:bodyPr/>
                    <a:lstStyle/>
                    <a:p>
                      <a:pPr algn="just">
                        <a:lnSpc>
                          <a:spcPct val="107000"/>
                        </a:lnSpc>
                        <a:spcAft>
                          <a:spcPts val="800"/>
                        </a:spcAft>
                        <a:buNone/>
                      </a:pPr>
                      <a:r>
                        <a:rPr lang="es-CO" sz="900" b="1">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MAY</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7331"/>
                    </a:solidFill>
                  </a:tcPr>
                </a:tc>
                <a:tc>
                  <a:txBody>
                    <a:bodyPr/>
                    <a:lstStyle/>
                    <a:p>
                      <a:pPr algn="just">
                        <a:lnSpc>
                          <a:spcPct val="107000"/>
                        </a:lnSpc>
                        <a:spcAft>
                          <a:spcPts val="800"/>
                        </a:spcAft>
                        <a:buNone/>
                      </a:pPr>
                      <a:r>
                        <a:rPr lang="es-CO" sz="900" b="1">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JUN</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7331"/>
                    </a:solidFill>
                  </a:tcPr>
                </a:tc>
                <a:tc>
                  <a:txBody>
                    <a:bodyPr/>
                    <a:lstStyle/>
                    <a:p>
                      <a:pPr algn="just">
                        <a:lnSpc>
                          <a:spcPct val="107000"/>
                        </a:lnSpc>
                        <a:spcAft>
                          <a:spcPts val="800"/>
                        </a:spcAft>
                        <a:buNone/>
                      </a:pPr>
                      <a:r>
                        <a:rPr lang="es-CO" sz="900" b="1">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JUL</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7331"/>
                    </a:solidFill>
                  </a:tcPr>
                </a:tc>
                <a:tc>
                  <a:txBody>
                    <a:bodyPr/>
                    <a:lstStyle/>
                    <a:p>
                      <a:pPr algn="just">
                        <a:lnSpc>
                          <a:spcPct val="107000"/>
                        </a:lnSpc>
                        <a:spcAft>
                          <a:spcPts val="800"/>
                        </a:spcAft>
                        <a:buNone/>
                      </a:pPr>
                      <a:r>
                        <a:rPr lang="es-CO" sz="900" b="1">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AGO</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7331"/>
                    </a:solidFill>
                  </a:tcPr>
                </a:tc>
                <a:tc>
                  <a:txBody>
                    <a:bodyPr/>
                    <a:lstStyle/>
                    <a:p>
                      <a:pPr algn="just">
                        <a:lnSpc>
                          <a:spcPct val="107000"/>
                        </a:lnSpc>
                        <a:spcAft>
                          <a:spcPts val="800"/>
                        </a:spcAft>
                        <a:buNone/>
                      </a:pPr>
                      <a:r>
                        <a:rPr lang="es-CO" sz="900" b="1">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SEP</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7331"/>
                    </a:solidFill>
                  </a:tcPr>
                </a:tc>
                <a:tc>
                  <a:txBody>
                    <a:bodyPr/>
                    <a:lstStyle/>
                    <a:p>
                      <a:pPr algn="just">
                        <a:lnSpc>
                          <a:spcPct val="107000"/>
                        </a:lnSpc>
                        <a:spcAft>
                          <a:spcPts val="800"/>
                        </a:spcAft>
                        <a:buNone/>
                      </a:pPr>
                      <a:r>
                        <a:rPr lang="es-CO" sz="900" b="1">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OCT</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7331"/>
                    </a:solidFill>
                  </a:tcPr>
                </a:tc>
                <a:tc>
                  <a:txBody>
                    <a:bodyPr/>
                    <a:lstStyle/>
                    <a:p>
                      <a:pPr algn="just">
                        <a:lnSpc>
                          <a:spcPct val="107000"/>
                        </a:lnSpc>
                        <a:spcAft>
                          <a:spcPts val="800"/>
                        </a:spcAft>
                        <a:buNone/>
                      </a:pPr>
                      <a:r>
                        <a:rPr lang="es-CO" sz="900" b="1">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NOV</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7331"/>
                    </a:solidFill>
                  </a:tcPr>
                </a:tc>
                <a:tc>
                  <a:txBody>
                    <a:bodyPr/>
                    <a:lstStyle/>
                    <a:p>
                      <a:pPr algn="just">
                        <a:lnSpc>
                          <a:spcPct val="107000"/>
                        </a:lnSpc>
                        <a:spcAft>
                          <a:spcPts val="800"/>
                        </a:spcAft>
                        <a:buNone/>
                      </a:pPr>
                      <a:r>
                        <a:rPr lang="es-CO" sz="900" b="1">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DIC</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7331"/>
                    </a:solidFill>
                  </a:tcPr>
                </a:tc>
                <a:tc>
                  <a:txBody>
                    <a:bodyPr/>
                    <a:lstStyle/>
                    <a:p>
                      <a:pPr algn="just">
                        <a:lnSpc>
                          <a:spcPct val="107000"/>
                        </a:lnSpc>
                        <a:spcAft>
                          <a:spcPts val="800"/>
                        </a:spcAft>
                        <a:buNone/>
                      </a:pPr>
                      <a:r>
                        <a:rPr lang="es-CO" sz="900" b="1">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META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7331"/>
                    </a:solidFill>
                  </a:tcPr>
                </a:tc>
                <a:extLst>
                  <a:ext uri="{0D108BD9-81ED-4DB2-BD59-A6C34878D82A}">
                    <a16:rowId xmlns:a16="http://schemas.microsoft.com/office/drawing/2014/main" val="1538387313"/>
                  </a:ext>
                </a:extLst>
              </a:tr>
              <a:tr h="147518">
                <a:tc>
                  <a:txBody>
                    <a:bodyPr/>
                    <a:lstStyle/>
                    <a:p>
                      <a:pPr algn="just">
                        <a:lnSpc>
                          <a:spcPct val="107000"/>
                        </a:lnSpc>
                        <a:spcAft>
                          <a:spcPts val="800"/>
                        </a:spcAft>
                        <a:buNone/>
                      </a:pPr>
                      <a:r>
                        <a:rPr lang="es-CO" sz="9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Meta CONPES 4031</a:t>
                      </a:r>
                      <a:endParaRPr lang="es-CO"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407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1.090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2.985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2.985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3.985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5.970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5.043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3.485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3.285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1.792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793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31.820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extLst>
                  <a:ext uri="{0D108BD9-81ED-4DB2-BD59-A6C34878D82A}">
                    <a16:rowId xmlns:a16="http://schemas.microsoft.com/office/drawing/2014/main" val="932089386"/>
                  </a:ext>
                </a:extLst>
              </a:tr>
              <a:tr h="248469">
                <a:tc>
                  <a:txBody>
                    <a:bodyPr/>
                    <a:lstStyle/>
                    <a:p>
                      <a:pPr algn="just">
                        <a:lnSpc>
                          <a:spcPct val="107000"/>
                        </a:lnSpc>
                        <a:spcAft>
                          <a:spcPts val="800"/>
                        </a:spcAft>
                        <a:buNone/>
                      </a:pPr>
                      <a:r>
                        <a:rPr lang="es-CO" sz="9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Meta Plan de Acción</a:t>
                      </a:r>
                      <a:endParaRPr lang="es-CO"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buNone/>
                      </a:pPr>
                      <a:endParaRPr lang="es-CO" sz="160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1.033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2.767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7.577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7.577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10.120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15.155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12.801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8.846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8.339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4.549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2.013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80.777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47380779"/>
                  </a:ext>
                </a:extLst>
              </a:tr>
              <a:tr h="283394">
                <a:tc>
                  <a:txBody>
                    <a:bodyPr/>
                    <a:lstStyle/>
                    <a:p>
                      <a:pPr algn="just">
                        <a:lnSpc>
                          <a:spcPct val="107000"/>
                        </a:lnSpc>
                        <a:spcAft>
                          <a:spcPts val="800"/>
                        </a:spcAft>
                        <a:buNone/>
                      </a:pPr>
                      <a:r>
                        <a:rPr lang="es-CO" sz="9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Total gestionado independiente a jornadas de entrega cartas.</a:t>
                      </a:r>
                      <a:endParaRPr lang="es-CO"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nSpc>
                          <a:spcPct val="107000"/>
                        </a:lnSpc>
                        <a:buNone/>
                      </a:pPr>
                      <a:endParaRPr lang="es-CO" sz="1600" dirty="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125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275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451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992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679</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nSpc>
                          <a:spcPct val="107000"/>
                        </a:lnSpc>
                        <a:buNone/>
                      </a:pPr>
                      <a:endParaRPr lang="es-CO" sz="160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nSpc>
                          <a:spcPct val="107000"/>
                        </a:lnSpc>
                        <a:buNone/>
                      </a:pPr>
                      <a:endParaRPr lang="es-CO" sz="160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nSpc>
                          <a:spcPct val="107000"/>
                        </a:lnSpc>
                        <a:buNone/>
                      </a:pPr>
                      <a:endParaRPr lang="es-CO" sz="160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nSpc>
                          <a:spcPct val="107000"/>
                        </a:lnSpc>
                        <a:buNone/>
                      </a:pPr>
                      <a:endParaRPr lang="es-CO" sz="160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nSpc>
                          <a:spcPct val="107000"/>
                        </a:lnSpc>
                        <a:buNone/>
                      </a:pPr>
                      <a:endParaRPr lang="es-CO" sz="160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1.843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extLst>
                  <a:ext uri="{0D108BD9-81ED-4DB2-BD59-A6C34878D82A}">
                    <a16:rowId xmlns:a16="http://schemas.microsoft.com/office/drawing/2014/main" val="3595972183"/>
                  </a:ext>
                </a:extLst>
              </a:tr>
              <a:tr h="330607">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Total gestionado jornadas entrega de cartas</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buNone/>
                      </a:pPr>
                      <a:endParaRPr lang="es-CO" sz="160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1.048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1.525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2.575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3.510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5.673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7476</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buNone/>
                      </a:pPr>
                      <a:endParaRPr lang="es-CO" sz="160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buNone/>
                      </a:pPr>
                      <a:endParaRPr lang="es-CO" sz="160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buNone/>
                      </a:pPr>
                      <a:endParaRPr lang="es-CO" sz="160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buNone/>
                      </a:pPr>
                      <a:endParaRPr lang="es-CO" sz="160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buNone/>
                      </a:pPr>
                      <a:endParaRPr lang="es-CO" sz="160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14.331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8021035"/>
                  </a:ext>
                </a:extLst>
              </a:tr>
              <a:tr h="248469">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Reportado en informe</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nSpc>
                          <a:spcPct val="107000"/>
                        </a:lnSpc>
                        <a:buNone/>
                      </a:pPr>
                      <a:endParaRPr lang="es-CO" sz="160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1.048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1.650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2.850 </a:t>
                      </a:r>
                      <a:endParaRPr lang="es-CO"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3.601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6.665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8165</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nSpc>
                          <a:spcPct val="107000"/>
                        </a:lnSpc>
                        <a:buNone/>
                      </a:pPr>
                      <a:endParaRPr lang="es-CO" sz="160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nSpc>
                          <a:spcPct val="107000"/>
                        </a:lnSpc>
                        <a:buNone/>
                      </a:pPr>
                      <a:endParaRPr lang="es-CO" sz="160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nSpc>
                          <a:spcPct val="107000"/>
                        </a:lnSpc>
                        <a:buNone/>
                      </a:pPr>
                      <a:endParaRPr lang="es-CO" sz="160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nSpc>
                          <a:spcPct val="107000"/>
                        </a:lnSpc>
                        <a:buNone/>
                      </a:pPr>
                      <a:endParaRPr lang="es-CO" sz="160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nSpc>
                          <a:spcPct val="107000"/>
                        </a:lnSpc>
                        <a:buNone/>
                      </a:pPr>
                      <a:endParaRPr lang="es-CO" sz="160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21.979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2D5"/>
                    </a:solidFill>
                  </a:tcPr>
                </a:tc>
                <a:extLst>
                  <a:ext uri="{0D108BD9-81ED-4DB2-BD59-A6C34878D82A}">
                    <a16:rowId xmlns:a16="http://schemas.microsoft.com/office/drawing/2014/main" val="2150159589"/>
                  </a:ext>
                </a:extLst>
              </a:tr>
              <a:tr h="248469">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Rezago</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buNone/>
                      </a:pPr>
                      <a:endParaRPr lang="es-CO" sz="160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15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-1.102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-5.829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-9.805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-13.260 </a:t>
                      </a:r>
                      <a:endParaRPr lang="es-CO" sz="16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spcAft>
                          <a:spcPts val="800"/>
                        </a:spcAft>
                        <a:buNone/>
                      </a:pPr>
                      <a:r>
                        <a:rPr lang="es-CO" sz="900" dirty="0">
                          <a:solidFill>
                            <a:srgbClr val="FF0000"/>
                          </a:solidFill>
                          <a:effectLst/>
                          <a:latin typeface="Calibri Light" panose="020F0302020204030204" pitchFamily="34" charset="0"/>
                          <a:ea typeface="Times New Roman" panose="02020603050405020304" pitchFamily="18" charset="0"/>
                          <a:cs typeface="Times New Roman" panose="02020603050405020304" pitchFamily="18" charset="0"/>
                        </a:rPr>
                        <a:t>-20.260 </a:t>
                      </a:r>
                      <a:endParaRPr lang="es-CO" sz="16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buNone/>
                      </a:pPr>
                      <a:endParaRPr lang="es-CO" sz="1600" dirty="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buNone/>
                      </a:pPr>
                      <a:endParaRPr lang="es-CO" sz="1600" dirty="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buNone/>
                      </a:pPr>
                      <a:endParaRPr lang="es-CO" sz="1600" dirty="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buNone/>
                      </a:pPr>
                      <a:endParaRPr lang="es-CO" sz="1600" dirty="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buNone/>
                      </a:pPr>
                      <a:endParaRPr lang="es-CO" sz="1600" dirty="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buNone/>
                      </a:pPr>
                      <a:endParaRPr lang="es-CO" sz="1600" dirty="0">
                        <a:effectLst/>
                        <a:latin typeface="Calibri" panose="020F0502020204030204" pitchFamily="34" charset="0"/>
                        <a:cs typeface="Times New Roman" panose="02020603050405020304" pitchFamily="18" charset="0"/>
                      </a:endParaRPr>
                    </a:p>
                  </a:txBody>
                  <a:tcPr marL="44450" marR="44450"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77026530"/>
                  </a:ext>
                </a:extLst>
              </a:tr>
            </a:tbl>
          </a:graphicData>
        </a:graphic>
      </p:graphicFrame>
      <p:sp>
        <p:nvSpPr>
          <p:cNvPr id="13" name="CuadroTexto 12">
            <a:extLst>
              <a:ext uri="{FF2B5EF4-FFF2-40B4-BE49-F238E27FC236}">
                <a16:creationId xmlns:a16="http://schemas.microsoft.com/office/drawing/2014/main" id="{9533EDB0-4124-128E-4446-BA9A648C7A92}"/>
              </a:ext>
            </a:extLst>
          </p:cNvPr>
          <p:cNvSpPr txBox="1"/>
          <p:nvPr/>
        </p:nvSpPr>
        <p:spPr>
          <a:xfrm>
            <a:off x="889877" y="1071284"/>
            <a:ext cx="9857433" cy="369332"/>
          </a:xfrm>
          <a:prstGeom prst="rect">
            <a:avLst/>
          </a:prstGeom>
          <a:noFill/>
        </p:spPr>
        <p:txBody>
          <a:bodyPr wrap="square">
            <a:spAutoFit/>
          </a:bodyPr>
          <a:lstStyle/>
          <a:p>
            <a:r>
              <a:rPr lang="es-CO" sz="1400" dirty="0"/>
              <a:t>1</a:t>
            </a:r>
            <a:r>
              <a:rPr lang="es-CO" dirty="0"/>
              <a:t>. </a:t>
            </a:r>
            <a:r>
              <a:rPr lang="es-CO" sz="1400" dirty="0"/>
              <a:t>Bajo registro de jornadas en MAARIV por parte de los enlaces IAR en territorio, lo que influye en la meta : Rezago de -</a:t>
            </a:r>
            <a:r>
              <a:rPr lang="es-CO" sz="1600" dirty="0">
                <a:solidFill>
                  <a:srgbClr val="FF0000"/>
                </a:solidFill>
                <a:latin typeface="Calibri Light" panose="020F0302020204030204" pitchFamily="34" charset="0"/>
                <a:ea typeface="Times New Roman" panose="02020603050405020304" pitchFamily="18" charset="0"/>
                <a:cs typeface="Times New Roman" panose="02020603050405020304" pitchFamily="18" charset="0"/>
              </a:rPr>
              <a:t>20.260</a:t>
            </a:r>
            <a:endParaRPr lang="es-CO" dirty="0"/>
          </a:p>
        </p:txBody>
      </p:sp>
      <p:sp>
        <p:nvSpPr>
          <p:cNvPr id="14" name="CuadroTexto 13">
            <a:extLst>
              <a:ext uri="{FF2B5EF4-FFF2-40B4-BE49-F238E27FC236}">
                <a16:creationId xmlns:a16="http://schemas.microsoft.com/office/drawing/2014/main" id="{D60B9401-7E63-A924-38A2-C09DB8614942}"/>
              </a:ext>
            </a:extLst>
          </p:cNvPr>
          <p:cNvSpPr txBox="1"/>
          <p:nvPr/>
        </p:nvSpPr>
        <p:spPr>
          <a:xfrm>
            <a:off x="889877" y="3429000"/>
            <a:ext cx="10787011" cy="738664"/>
          </a:xfrm>
          <a:prstGeom prst="rect">
            <a:avLst/>
          </a:prstGeom>
          <a:noFill/>
        </p:spPr>
        <p:txBody>
          <a:bodyPr wrap="square">
            <a:spAutoFit/>
          </a:bodyPr>
          <a:lstStyle/>
          <a:p>
            <a:r>
              <a:rPr lang="es-CO" sz="1400" dirty="0"/>
              <a:t>2. Con corte al 13 de agosto de 2025, se evidencia una disminución significativa del saldo presupuestal de </a:t>
            </a:r>
            <a:r>
              <a:rPr lang="es-CO" sz="1400" b="1" dirty="0"/>
              <a:t>Operador Logístico</a:t>
            </a:r>
            <a:r>
              <a:rPr lang="es-CO" sz="1400" dirty="0"/>
              <a:t>, derivada del alto número de jornadas realizadas en el mes. Esta situación genera una limitación para la operación en los meses restantes, por lo cual se requiere una revisión de la ejecución financiera</a:t>
            </a:r>
          </a:p>
        </p:txBody>
      </p:sp>
      <p:pic>
        <p:nvPicPr>
          <p:cNvPr id="16" name="Imagen 15">
            <a:extLst>
              <a:ext uri="{FF2B5EF4-FFF2-40B4-BE49-F238E27FC236}">
                <a16:creationId xmlns:a16="http://schemas.microsoft.com/office/drawing/2014/main" id="{7C62D7C5-3193-4C94-22A1-560EDE8FC747}"/>
              </a:ext>
            </a:extLst>
          </p:cNvPr>
          <p:cNvPicPr>
            <a:picLocks noChangeAspect="1"/>
          </p:cNvPicPr>
          <p:nvPr/>
        </p:nvPicPr>
        <p:blipFill>
          <a:blip r:embed="rId2"/>
          <a:stretch>
            <a:fillRect/>
          </a:stretch>
        </p:blipFill>
        <p:spPr>
          <a:xfrm>
            <a:off x="1031678" y="4178019"/>
            <a:ext cx="10128643" cy="740423"/>
          </a:xfrm>
          <a:prstGeom prst="rect">
            <a:avLst/>
          </a:prstGeom>
        </p:spPr>
      </p:pic>
      <p:sp>
        <p:nvSpPr>
          <p:cNvPr id="17" name="CuadroTexto 16">
            <a:extLst>
              <a:ext uri="{FF2B5EF4-FFF2-40B4-BE49-F238E27FC236}">
                <a16:creationId xmlns:a16="http://schemas.microsoft.com/office/drawing/2014/main" id="{F1276795-17AB-5C95-AB09-94112B4BE153}"/>
              </a:ext>
            </a:extLst>
          </p:cNvPr>
          <p:cNvSpPr txBox="1"/>
          <p:nvPr/>
        </p:nvSpPr>
        <p:spPr>
          <a:xfrm>
            <a:off x="889876" y="5094218"/>
            <a:ext cx="10457827" cy="1384995"/>
          </a:xfrm>
          <a:prstGeom prst="rect">
            <a:avLst/>
          </a:prstGeom>
          <a:noFill/>
        </p:spPr>
        <p:txBody>
          <a:bodyPr wrap="square">
            <a:spAutoFit/>
          </a:bodyPr>
          <a:lstStyle/>
          <a:p>
            <a:r>
              <a:rPr lang="es-CO" sz="1400" dirty="0"/>
              <a:t>3. Falta de funcionarios para la ejecución de las actividades, que los asignados tengan dedicación exclusiva a IAR. En el equipo IAR de nivel nacional se requiere apoyo de una persona que realice soporte a MAARIV (usuarios, capacitación, soporte a asociación de personas), otra persona para seguimiento a NNA con excepcionalidad y TDA</a:t>
            </a:r>
          </a:p>
          <a:p>
            <a:endParaRPr lang="es-CO" sz="1400" dirty="0"/>
          </a:p>
          <a:p>
            <a:r>
              <a:rPr lang="es-CO" sz="1400" dirty="0"/>
              <a:t>4. Socialización a nuevos DT del Programa IAR y la META 80.777, para que se apropien y organicen sus equipos y brinden el apoyo que se necesita en territorio</a:t>
            </a:r>
          </a:p>
        </p:txBody>
      </p:sp>
      <p:pic>
        <p:nvPicPr>
          <p:cNvPr id="2" name="Imagen 1">
            <a:extLst>
              <a:ext uri="{FF2B5EF4-FFF2-40B4-BE49-F238E27FC236}">
                <a16:creationId xmlns:a16="http://schemas.microsoft.com/office/drawing/2014/main" id="{DF8B33DB-04B4-B8BD-08F3-6CF82525B688}"/>
              </a:ext>
            </a:extLst>
          </p:cNvPr>
          <p:cNvPicPr>
            <a:picLocks noChangeAspect="1"/>
          </p:cNvPicPr>
          <p:nvPr/>
        </p:nvPicPr>
        <p:blipFill rotWithShape="1">
          <a:blip r:embed="rId3"/>
          <a:srcRect r="46134" b="50000"/>
          <a:stretch/>
        </p:blipFill>
        <p:spPr>
          <a:xfrm>
            <a:off x="10709943" y="5473004"/>
            <a:ext cx="1492082" cy="1384996"/>
          </a:xfrm>
          <a:prstGeom prst="rect">
            <a:avLst/>
          </a:prstGeom>
        </p:spPr>
      </p:pic>
    </p:spTree>
    <p:extLst>
      <p:ext uri="{BB962C8B-B14F-4D97-AF65-F5344CB8AC3E}">
        <p14:creationId xmlns:p14="http://schemas.microsoft.com/office/powerpoint/2010/main" val="2496094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dvAuto="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ABF446-133A-DDD7-0F27-6BC278B1891A}"/>
            </a:ext>
          </a:extLst>
        </p:cNvPr>
        <p:cNvGrpSpPr/>
        <p:nvPr/>
      </p:nvGrpSpPr>
      <p:grpSpPr>
        <a:xfrm>
          <a:off x="0" y="0"/>
          <a:ext cx="0" cy="0"/>
          <a:chOff x="0" y="0"/>
          <a:chExt cx="0" cy="0"/>
        </a:xfrm>
      </p:grpSpPr>
      <p:sp>
        <p:nvSpPr>
          <p:cNvPr id="6" name="Rectángulo 5">
            <a:extLst>
              <a:ext uri="{FF2B5EF4-FFF2-40B4-BE49-F238E27FC236}">
                <a16:creationId xmlns:a16="http://schemas.microsoft.com/office/drawing/2014/main" id="{D69104FF-3600-591F-EE89-629648B066F9}"/>
              </a:ext>
            </a:extLst>
          </p:cNvPr>
          <p:cNvSpPr/>
          <p:nvPr/>
        </p:nvSpPr>
        <p:spPr>
          <a:xfrm>
            <a:off x="0" y="765313"/>
            <a:ext cx="12192000" cy="5327374"/>
          </a:xfrm>
          <a:prstGeom prst="rect">
            <a:avLst/>
          </a:prstGeom>
          <a:solidFill>
            <a:srgbClr val="FF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CuadroTexto 4">
            <a:extLst>
              <a:ext uri="{FF2B5EF4-FFF2-40B4-BE49-F238E27FC236}">
                <a16:creationId xmlns:a16="http://schemas.microsoft.com/office/drawing/2014/main" id="{C285400F-1CAC-BB68-C9BB-B20F37C6B5D7}"/>
              </a:ext>
            </a:extLst>
          </p:cNvPr>
          <p:cNvSpPr txBox="1"/>
          <p:nvPr/>
        </p:nvSpPr>
        <p:spPr>
          <a:xfrm>
            <a:off x="0" y="3242346"/>
            <a:ext cx="12191999" cy="815608"/>
          </a:xfrm>
          <a:prstGeom prst="rect">
            <a:avLst/>
          </a:prstGeom>
          <a:noFill/>
        </p:spPr>
        <p:txBody>
          <a:bodyPr wrap="square">
            <a:spAutoFit/>
          </a:bodyPr>
          <a:lstStyle/>
          <a:p>
            <a:pPr algn="ctr"/>
            <a:r>
              <a:rPr lang="es-CO" sz="4700" b="1" dirty="0">
                <a:solidFill>
                  <a:schemeClr val="bg1"/>
                </a:solidFill>
                <a:latin typeface="Verdana" panose="020B0604030504040204" pitchFamily="34" charset="0"/>
                <a:ea typeface="Verdana" panose="020B0604030504040204" pitchFamily="34" charset="0"/>
                <a:cs typeface="Verdana" panose="020B0604030504040204" pitchFamily="34" charset="0"/>
              </a:rPr>
              <a:t>REPROGRAMACIONES</a:t>
            </a:r>
          </a:p>
        </p:txBody>
      </p:sp>
      <p:pic>
        <p:nvPicPr>
          <p:cNvPr id="7" name="Imagen 6">
            <a:extLst>
              <a:ext uri="{FF2B5EF4-FFF2-40B4-BE49-F238E27FC236}">
                <a16:creationId xmlns:a16="http://schemas.microsoft.com/office/drawing/2014/main" id="{4011D29F-6B0C-43F9-317B-2656E558B376}"/>
              </a:ext>
            </a:extLst>
          </p:cNvPr>
          <p:cNvPicPr>
            <a:picLocks noChangeAspect="1"/>
          </p:cNvPicPr>
          <p:nvPr/>
        </p:nvPicPr>
        <p:blipFill rotWithShape="1">
          <a:blip r:embed="rId2">
            <a:extLst>
              <a:ext uri="{28A0092B-C50C-407E-A947-70E740481C1C}">
                <a14:useLocalDpi xmlns:a14="http://schemas.microsoft.com/office/drawing/2010/main" val="0"/>
              </a:ext>
            </a:extLst>
          </a:blip>
          <a:srcRect t="91013"/>
          <a:stretch/>
        </p:blipFill>
        <p:spPr>
          <a:xfrm>
            <a:off x="4991310" y="6261739"/>
            <a:ext cx="2209380" cy="160233"/>
          </a:xfrm>
          <a:prstGeom prst="rect">
            <a:avLst/>
          </a:prstGeom>
        </p:spPr>
      </p:pic>
      <p:pic>
        <p:nvPicPr>
          <p:cNvPr id="2" name="Picture 11" descr="A black and white logo&#10;&#10;AI-generated content may be incorrect.">
            <a:extLst>
              <a:ext uri="{FF2B5EF4-FFF2-40B4-BE49-F238E27FC236}">
                <a16:creationId xmlns:a16="http://schemas.microsoft.com/office/drawing/2014/main" id="{42D4A2E9-B170-2C5D-E135-614D113360B8}"/>
              </a:ext>
            </a:extLst>
          </p:cNvPr>
          <p:cNvPicPr>
            <a:picLocks noChangeAspect="1"/>
          </p:cNvPicPr>
          <p:nvPr/>
        </p:nvPicPr>
        <p:blipFill>
          <a:blip r:embed="rId3"/>
          <a:stretch>
            <a:fillRect/>
          </a:stretch>
        </p:blipFill>
        <p:spPr>
          <a:xfrm>
            <a:off x="5316742" y="1054628"/>
            <a:ext cx="1558515" cy="1307935"/>
          </a:xfrm>
          <a:prstGeom prst="rect">
            <a:avLst/>
          </a:prstGeom>
        </p:spPr>
      </p:pic>
    </p:spTree>
    <p:extLst>
      <p:ext uri="{BB962C8B-B14F-4D97-AF65-F5344CB8AC3E}">
        <p14:creationId xmlns:p14="http://schemas.microsoft.com/office/powerpoint/2010/main" val="35918961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454D32-B8F2-CF6E-D56D-7C5F644FDE48}"/>
            </a:ext>
          </a:extLst>
        </p:cNvPr>
        <p:cNvGrpSpPr/>
        <p:nvPr/>
      </p:nvGrpSpPr>
      <p:grpSpPr>
        <a:xfrm>
          <a:off x="0" y="0"/>
          <a:ext cx="0" cy="0"/>
          <a:chOff x="0" y="0"/>
          <a:chExt cx="0" cy="0"/>
        </a:xfrm>
      </p:grpSpPr>
      <p:pic>
        <p:nvPicPr>
          <p:cNvPr id="2" name="Imagen 1" descr="Logotipo, nombre de la empresa&#10;&#10;Descripción generada automáticamente">
            <a:extLst>
              <a:ext uri="{FF2B5EF4-FFF2-40B4-BE49-F238E27FC236}">
                <a16:creationId xmlns:a16="http://schemas.microsoft.com/office/drawing/2014/main" id="{EA2618C3-1601-7273-9A8B-5235E6ABBD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9879" y="112644"/>
            <a:ext cx="692241" cy="655706"/>
          </a:xfrm>
          <a:prstGeom prst="rect">
            <a:avLst/>
          </a:prstGeom>
        </p:spPr>
      </p:pic>
      <p:pic>
        <p:nvPicPr>
          <p:cNvPr id="10" name="Imagen 9">
            <a:extLst>
              <a:ext uri="{FF2B5EF4-FFF2-40B4-BE49-F238E27FC236}">
                <a16:creationId xmlns:a16="http://schemas.microsoft.com/office/drawing/2014/main" id="{C4E9BEFB-F607-BC74-843E-9DCA3E8380F4}"/>
              </a:ext>
            </a:extLst>
          </p:cNvPr>
          <p:cNvPicPr>
            <a:picLocks noChangeAspect="1"/>
          </p:cNvPicPr>
          <p:nvPr/>
        </p:nvPicPr>
        <p:blipFill>
          <a:blip r:embed="rId3"/>
          <a:stretch>
            <a:fillRect/>
          </a:stretch>
        </p:blipFill>
        <p:spPr>
          <a:xfrm>
            <a:off x="1026632" y="2158191"/>
            <a:ext cx="4921017" cy="1759002"/>
          </a:xfrm>
          <a:prstGeom prst="rect">
            <a:avLst/>
          </a:prstGeom>
        </p:spPr>
      </p:pic>
      <p:pic>
        <p:nvPicPr>
          <p:cNvPr id="14" name="Imagen 13">
            <a:extLst>
              <a:ext uri="{FF2B5EF4-FFF2-40B4-BE49-F238E27FC236}">
                <a16:creationId xmlns:a16="http://schemas.microsoft.com/office/drawing/2014/main" id="{5FF06AD7-1BDE-EAE2-5CC1-B7297637AC68}"/>
              </a:ext>
            </a:extLst>
          </p:cNvPr>
          <p:cNvPicPr>
            <a:picLocks noChangeAspect="1"/>
          </p:cNvPicPr>
          <p:nvPr/>
        </p:nvPicPr>
        <p:blipFill>
          <a:blip r:embed="rId4"/>
          <a:stretch>
            <a:fillRect/>
          </a:stretch>
        </p:blipFill>
        <p:spPr>
          <a:xfrm>
            <a:off x="1026632" y="4584347"/>
            <a:ext cx="4921017" cy="1815588"/>
          </a:xfrm>
          <a:prstGeom prst="rect">
            <a:avLst/>
          </a:prstGeom>
        </p:spPr>
      </p:pic>
      <p:sp>
        <p:nvSpPr>
          <p:cNvPr id="15" name="Rectángulo 14">
            <a:extLst>
              <a:ext uri="{FF2B5EF4-FFF2-40B4-BE49-F238E27FC236}">
                <a16:creationId xmlns:a16="http://schemas.microsoft.com/office/drawing/2014/main" id="{BB744398-1133-8E9E-FA60-7DBC52D6C993}"/>
              </a:ext>
            </a:extLst>
          </p:cNvPr>
          <p:cNvSpPr/>
          <p:nvPr/>
        </p:nvSpPr>
        <p:spPr>
          <a:xfrm>
            <a:off x="1266283" y="1747775"/>
            <a:ext cx="4204997" cy="400110"/>
          </a:xfrm>
          <a:prstGeom prst="rect">
            <a:avLst/>
          </a:prstGeom>
          <a:noFill/>
        </p:spPr>
        <p:txBody>
          <a:bodyPr wrap="none" lIns="91440" tIns="45720" rIns="91440" bIns="45720">
            <a:spAutoFit/>
          </a:bodyPr>
          <a:lstStyle/>
          <a:p>
            <a:pPr algn="ctr"/>
            <a:r>
              <a:rPr lang="es-ES" sz="2000" b="1" cap="none" spc="0" dirty="0">
                <a:ln w="0"/>
                <a:solidFill>
                  <a:srgbClr val="FFC000"/>
                </a:solidFill>
                <a:effectLst>
                  <a:outerShdw blurRad="38100" dist="25400" dir="5400000" algn="ctr" rotWithShape="0">
                    <a:srgbClr val="6E747A">
                      <a:alpha val="43000"/>
                    </a:srgbClr>
                  </a:outerShdw>
                </a:effectLst>
                <a:latin typeface="Verdana" panose="020B0604030504040204" pitchFamily="34" charset="0"/>
                <a:ea typeface="Verdana" panose="020B0604030504040204" pitchFamily="34" charset="0"/>
              </a:rPr>
              <a:t>Reprogramación de Trámite</a:t>
            </a:r>
          </a:p>
        </p:txBody>
      </p:sp>
      <p:sp>
        <p:nvSpPr>
          <p:cNvPr id="16" name="Rectángulo 15">
            <a:extLst>
              <a:ext uri="{FF2B5EF4-FFF2-40B4-BE49-F238E27FC236}">
                <a16:creationId xmlns:a16="http://schemas.microsoft.com/office/drawing/2014/main" id="{1349E93C-9E7D-5CA1-03B5-0D317FA78444}"/>
              </a:ext>
            </a:extLst>
          </p:cNvPr>
          <p:cNvSpPr/>
          <p:nvPr/>
        </p:nvSpPr>
        <p:spPr>
          <a:xfrm>
            <a:off x="1504065" y="4214926"/>
            <a:ext cx="3966150" cy="400110"/>
          </a:xfrm>
          <a:prstGeom prst="rect">
            <a:avLst/>
          </a:prstGeom>
          <a:noFill/>
        </p:spPr>
        <p:txBody>
          <a:bodyPr wrap="none" lIns="91440" tIns="45720" rIns="91440" bIns="45720">
            <a:spAutoFit/>
          </a:bodyPr>
          <a:lstStyle/>
          <a:p>
            <a:pPr algn="ctr"/>
            <a:r>
              <a:rPr lang="es-ES" sz="2000" b="1" cap="none" spc="0" dirty="0">
                <a:ln w="0"/>
                <a:solidFill>
                  <a:srgbClr val="FFC000"/>
                </a:solidFill>
                <a:effectLst>
                  <a:outerShdw blurRad="38100" dist="25400" dir="5400000" algn="ctr" rotWithShape="0">
                    <a:srgbClr val="6E747A">
                      <a:alpha val="43000"/>
                    </a:srgbClr>
                  </a:outerShdw>
                </a:effectLst>
                <a:latin typeface="Verdana" panose="020B0604030504040204" pitchFamily="34" charset="0"/>
                <a:ea typeface="Verdana" panose="020B0604030504040204" pitchFamily="34" charset="0"/>
              </a:rPr>
              <a:t>Reprogramación de Fondo</a:t>
            </a:r>
          </a:p>
        </p:txBody>
      </p:sp>
      <p:sp>
        <p:nvSpPr>
          <p:cNvPr id="18" name="Google Shape;141;p22">
            <a:extLst>
              <a:ext uri="{FF2B5EF4-FFF2-40B4-BE49-F238E27FC236}">
                <a16:creationId xmlns:a16="http://schemas.microsoft.com/office/drawing/2014/main" id="{C7C72537-A2C1-0C44-4BFB-6C2E99B156AD}"/>
              </a:ext>
            </a:extLst>
          </p:cNvPr>
          <p:cNvSpPr txBox="1">
            <a:spLocks/>
          </p:cNvSpPr>
          <p:nvPr/>
        </p:nvSpPr>
        <p:spPr>
          <a:xfrm>
            <a:off x="2068015" y="756609"/>
            <a:ext cx="8641928" cy="505554"/>
          </a:xfrm>
          <a:prstGeom prst="rect">
            <a:avLst/>
          </a:prstGeom>
          <a:solidFill>
            <a:schemeClr val="bg1"/>
          </a:solidFill>
          <a:ln>
            <a:noFill/>
          </a:ln>
        </p:spPr>
        <p:txBody>
          <a:bodyPr spcFirstLastPara="1" vert="horz" wrap="square" lIns="68571" tIns="34273" rIns="68571" bIns="34273" rtlCol="0" anchor="ctr" anchorCtr="0">
            <a:noAutofit/>
          </a:bodyPr>
          <a:lstStyle>
            <a:defPPr>
              <a:defRPr lang="es-CO"/>
            </a:defPPr>
            <a:lvl1pPr marL="0" algn="l" defTabSz="695950" rtl="0" eaLnBrk="1" latinLnBrk="0" hangingPunct="1">
              <a:lnSpc>
                <a:spcPct val="90000"/>
              </a:lnSpc>
              <a:spcBef>
                <a:spcPct val="0"/>
              </a:spcBef>
              <a:buNone/>
              <a:defRPr sz="3349" kern="1200">
                <a:solidFill>
                  <a:schemeClr val="tx1"/>
                </a:solidFill>
                <a:latin typeface="+mj-lt"/>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altLang="es-CO" sz="24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PROCESO DE REPROGRAMACIONES</a:t>
            </a:r>
            <a:endParaRPr lang="en-US" sz="2400"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endParaRPr>
          </a:p>
        </p:txBody>
      </p:sp>
      <p:pic>
        <p:nvPicPr>
          <p:cNvPr id="24" name="Imagen 23">
            <a:extLst>
              <a:ext uri="{FF2B5EF4-FFF2-40B4-BE49-F238E27FC236}">
                <a16:creationId xmlns:a16="http://schemas.microsoft.com/office/drawing/2014/main" id="{71E0EAC2-421C-4506-72FF-F73C9D0697C2}"/>
              </a:ext>
            </a:extLst>
          </p:cNvPr>
          <p:cNvPicPr>
            <a:picLocks noChangeAspect="1"/>
          </p:cNvPicPr>
          <p:nvPr/>
        </p:nvPicPr>
        <p:blipFill>
          <a:blip r:embed="rId5"/>
          <a:stretch>
            <a:fillRect/>
          </a:stretch>
        </p:blipFill>
        <p:spPr>
          <a:xfrm>
            <a:off x="7839091" y="2334901"/>
            <a:ext cx="3398998" cy="3164584"/>
          </a:xfrm>
          <a:prstGeom prst="rect">
            <a:avLst/>
          </a:prstGeom>
        </p:spPr>
      </p:pic>
      <p:sp>
        <p:nvSpPr>
          <p:cNvPr id="25" name="Rectángulo 24">
            <a:extLst>
              <a:ext uri="{FF2B5EF4-FFF2-40B4-BE49-F238E27FC236}">
                <a16:creationId xmlns:a16="http://schemas.microsoft.com/office/drawing/2014/main" id="{FE3EEB56-971A-49E7-85EE-6FBEDC5772A2}"/>
              </a:ext>
            </a:extLst>
          </p:cNvPr>
          <p:cNvSpPr/>
          <p:nvPr/>
        </p:nvSpPr>
        <p:spPr>
          <a:xfrm>
            <a:off x="7497962" y="1670831"/>
            <a:ext cx="3740127" cy="400110"/>
          </a:xfrm>
          <a:prstGeom prst="rect">
            <a:avLst/>
          </a:prstGeom>
          <a:noFill/>
        </p:spPr>
        <p:txBody>
          <a:bodyPr wrap="none" lIns="91440" tIns="45720" rIns="91440" bIns="45720">
            <a:spAutoFit/>
          </a:bodyPr>
          <a:lstStyle/>
          <a:p>
            <a:pPr algn="ctr"/>
            <a:r>
              <a:rPr lang="es-ES" sz="2000" b="1" cap="none" spc="0" dirty="0">
                <a:ln w="0"/>
                <a:solidFill>
                  <a:srgbClr val="FFC000"/>
                </a:solidFill>
                <a:effectLst>
                  <a:outerShdw blurRad="38100" dist="25400" dir="5400000" algn="ctr" rotWithShape="0">
                    <a:srgbClr val="6E747A">
                      <a:alpha val="43000"/>
                    </a:srgbClr>
                  </a:outerShdw>
                </a:effectLst>
                <a:latin typeface="Verdana" panose="020B0604030504040204" pitchFamily="34" charset="0"/>
                <a:ea typeface="Verdana" panose="020B0604030504040204" pitchFamily="34" charset="0"/>
              </a:rPr>
              <a:t>Certificados de Recursos</a:t>
            </a:r>
          </a:p>
        </p:txBody>
      </p:sp>
      <p:pic>
        <p:nvPicPr>
          <p:cNvPr id="3" name="Imagen 2">
            <a:extLst>
              <a:ext uri="{FF2B5EF4-FFF2-40B4-BE49-F238E27FC236}">
                <a16:creationId xmlns:a16="http://schemas.microsoft.com/office/drawing/2014/main" id="{FDA2B165-2BDE-8D89-5A7F-C5A20AAB10CB}"/>
              </a:ext>
            </a:extLst>
          </p:cNvPr>
          <p:cNvPicPr>
            <a:picLocks noChangeAspect="1"/>
          </p:cNvPicPr>
          <p:nvPr/>
        </p:nvPicPr>
        <p:blipFill rotWithShape="1">
          <a:blip r:embed="rId6"/>
          <a:srcRect r="46134" b="50000"/>
          <a:stretch/>
        </p:blipFill>
        <p:spPr>
          <a:xfrm>
            <a:off x="10709943" y="5473004"/>
            <a:ext cx="1492082" cy="1384996"/>
          </a:xfrm>
          <a:prstGeom prst="rect">
            <a:avLst/>
          </a:prstGeom>
        </p:spPr>
      </p:pic>
    </p:spTree>
    <p:extLst>
      <p:ext uri="{BB962C8B-B14F-4D97-AF65-F5344CB8AC3E}">
        <p14:creationId xmlns:p14="http://schemas.microsoft.com/office/powerpoint/2010/main" val="41281978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A54FFB-14CA-908D-DA92-E66B1EA2E9CE}"/>
            </a:ext>
          </a:extLst>
        </p:cNvPr>
        <p:cNvGrpSpPr/>
        <p:nvPr/>
      </p:nvGrpSpPr>
      <p:grpSpPr>
        <a:xfrm>
          <a:off x="0" y="0"/>
          <a:ext cx="0" cy="0"/>
          <a:chOff x="0" y="0"/>
          <a:chExt cx="0" cy="0"/>
        </a:xfrm>
      </p:grpSpPr>
      <p:pic>
        <p:nvPicPr>
          <p:cNvPr id="2" name="Imagen 1" descr="Logotipo, nombre de la empresa&#10;&#10;Descripción generada automáticamente">
            <a:extLst>
              <a:ext uri="{FF2B5EF4-FFF2-40B4-BE49-F238E27FC236}">
                <a16:creationId xmlns:a16="http://schemas.microsoft.com/office/drawing/2014/main" id="{905F7CA4-25DF-2E22-CC6B-313AFB18C9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0163" y="218952"/>
            <a:ext cx="692241" cy="655706"/>
          </a:xfrm>
          <a:prstGeom prst="rect">
            <a:avLst/>
          </a:prstGeom>
        </p:spPr>
      </p:pic>
      <p:sp>
        <p:nvSpPr>
          <p:cNvPr id="6" name="TextBox 5">
            <a:extLst>
              <a:ext uri="{FF2B5EF4-FFF2-40B4-BE49-F238E27FC236}">
                <a16:creationId xmlns:a16="http://schemas.microsoft.com/office/drawing/2014/main" id="{1502AB24-3BC8-0556-B5E2-002B7124CA48}"/>
              </a:ext>
            </a:extLst>
          </p:cNvPr>
          <p:cNvSpPr txBox="1"/>
          <p:nvPr/>
        </p:nvSpPr>
        <p:spPr>
          <a:xfrm>
            <a:off x="3526311" y="1572838"/>
            <a:ext cx="4679949"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CO" sz="1200" b="1" dirty="0">
                <a:ea typeface="Calibri"/>
                <a:cs typeface="Calibri"/>
              </a:rPr>
              <a:t>Corte de información: 25 de Agosto</a:t>
            </a:r>
          </a:p>
        </p:txBody>
      </p:sp>
      <p:sp>
        <p:nvSpPr>
          <p:cNvPr id="8" name="Google Shape;141;p22">
            <a:extLst>
              <a:ext uri="{FF2B5EF4-FFF2-40B4-BE49-F238E27FC236}">
                <a16:creationId xmlns:a16="http://schemas.microsoft.com/office/drawing/2014/main" id="{50F9C695-4380-DE45-3F62-3B5E0CB3ADBC}"/>
              </a:ext>
            </a:extLst>
          </p:cNvPr>
          <p:cNvSpPr txBox="1">
            <a:spLocks/>
          </p:cNvSpPr>
          <p:nvPr/>
        </p:nvSpPr>
        <p:spPr>
          <a:xfrm>
            <a:off x="1652572" y="1074323"/>
            <a:ext cx="8427425" cy="505554"/>
          </a:xfrm>
          <a:prstGeom prst="rect">
            <a:avLst/>
          </a:prstGeom>
          <a:solidFill>
            <a:schemeClr val="bg1"/>
          </a:solidFill>
          <a:ln>
            <a:noFill/>
          </a:ln>
        </p:spPr>
        <p:txBody>
          <a:bodyPr spcFirstLastPara="1" vert="horz" wrap="square" lIns="68571" tIns="34273" rIns="68571" bIns="34273" rtlCol="0" anchor="ctr" anchorCtr="0">
            <a:noAutofit/>
          </a:bodyPr>
          <a:lstStyle>
            <a:defPPr>
              <a:defRPr lang="es-CO"/>
            </a:defPPr>
            <a:lvl1pPr marL="0" algn="l" defTabSz="695950" rtl="0" eaLnBrk="1" latinLnBrk="0" hangingPunct="1">
              <a:lnSpc>
                <a:spcPct val="90000"/>
              </a:lnSpc>
              <a:spcBef>
                <a:spcPct val="0"/>
              </a:spcBef>
              <a:buNone/>
              <a:defRPr sz="3349" kern="1200">
                <a:solidFill>
                  <a:schemeClr val="tx1"/>
                </a:solidFill>
                <a:latin typeface="+mj-lt"/>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altLang="es-CO" sz="24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ESTADO ACTUAL - REPROGRAMACIONES</a:t>
            </a:r>
            <a:endParaRPr lang="en-US" sz="2400"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endParaRPr>
          </a:p>
        </p:txBody>
      </p:sp>
      <p:sp>
        <p:nvSpPr>
          <p:cNvPr id="10" name="CuadroTexto 9">
            <a:extLst>
              <a:ext uri="{FF2B5EF4-FFF2-40B4-BE49-F238E27FC236}">
                <a16:creationId xmlns:a16="http://schemas.microsoft.com/office/drawing/2014/main" id="{F404A3EF-C5F0-632D-E379-943AC285622D}"/>
              </a:ext>
            </a:extLst>
          </p:cNvPr>
          <p:cNvSpPr txBox="1"/>
          <p:nvPr/>
        </p:nvSpPr>
        <p:spPr>
          <a:xfrm>
            <a:off x="6896419" y="2300674"/>
            <a:ext cx="4527554" cy="1384995"/>
          </a:xfrm>
          <a:prstGeom prst="rect">
            <a:avLst/>
          </a:prstGeom>
          <a:noFill/>
        </p:spPr>
        <p:txBody>
          <a:bodyPr wrap="square" lIns="91440" tIns="45720" rIns="91440" bIns="45720" anchor="t">
            <a:spAutoFit/>
          </a:bodyPr>
          <a:lstStyle/>
          <a:p>
            <a:pPr algn="just"/>
            <a:r>
              <a:rPr lang="es-ES" sz="1200" dirty="0">
                <a:latin typeface="Verdana" panose="020B0604030504040204" pitchFamily="34" charset="0"/>
                <a:ea typeface="Verdana" panose="020B0604030504040204" pitchFamily="34" charset="0"/>
              </a:rPr>
              <a:t>Al cierre del mes de julio, el operador registró el procesamiento de insumo de </a:t>
            </a:r>
            <a:r>
              <a:rPr lang="es-ES" sz="1200" b="1" dirty="0">
                <a:latin typeface="Verdana" panose="020B0604030504040204" pitchFamily="34" charset="0"/>
                <a:ea typeface="Verdana" panose="020B0604030504040204" pitchFamily="34" charset="0"/>
              </a:rPr>
              <a:t>4.070 reprogramaciones</a:t>
            </a:r>
            <a:r>
              <a:rPr lang="es-ES" sz="1200" dirty="0">
                <a:latin typeface="Verdana" panose="020B0604030504040204" pitchFamily="34" charset="0"/>
                <a:ea typeface="Verdana" panose="020B0604030504040204" pitchFamily="34" charset="0"/>
              </a:rPr>
              <a:t>, de las cuales </a:t>
            </a:r>
            <a:r>
              <a:rPr lang="es-ES" sz="1200" b="1" dirty="0">
                <a:latin typeface="Verdana" panose="020B0604030504040204" pitchFamily="34" charset="0"/>
                <a:ea typeface="Verdana" panose="020B0604030504040204" pitchFamily="34" charset="0"/>
              </a:rPr>
              <a:t>1.736 correspondieron a trámite</a:t>
            </a:r>
            <a:r>
              <a:rPr lang="es-ES" sz="1200" dirty="0">
                <a:latin typeface="Verdana" panose="020B0604030504040204" pitchFamily="34" charset="0"/>
                <a:ea typeface="Verdana" panose="020B0604030504040204" pitchFamily="34" charset="0"/>
              </a:rPr>
              <a:t> y </a:t>
            </a:r>
            <a:r>
              <a:rPr lang="es-ES" sz="1200" b="1" dirty="0">
                <a:latin typeface="Verdana" panose="020B0604030504040204" pitchFamily="34" charset="0"/>
                <a:ea typeface="Verdana" panose="020B0604030504040204" pitchFamily="34" charset="0"/>
              </a:rPr>
              <a:t>2.334 a fondo</a:t>
            </a:r>
            <a:r>
              <a:rPr lang="es-ES" sz="1200" dirty="0">
                <a:latin typeface="Verdana" panose="020B0604030504040204" pitchFamily="34" charset="0"/>
                <a:ea typeface="Verdana" panose="020B0604030504040204" pitchFamily="34" charset="0"/>
              </a:rPr>
              <a:t>. Durante lo corrido de agosto, se han procesado </a:t>
            </a:r>
            <a:r>
              <a:rPr lang="es-ES" sz="1200" b="1" dirty="0">
                <a:latin typeface="Verdana" panose="020B0604030504040204" pitchFamily="34" charset="0"/>
                <a:ea typeface="Verdana" panose="020B0604030504040204" pitchFamily="34" charset="0"/>
              </a:rPr>
              <a:t>3.478 reprogramaciones</a:t>
            </a:r>
            <a:r>
              <a:rPr lang="es-ES" sz="1200" dirty="0">
                <a:latin typeface="Verdana" panose="020B0604030504040204" pitchFamily="34" charset="0"/>
                <a:ea typeface="Verdana" panose="020B0604030504040204" pitchFamily="34" charset="0"/>
              </a:rPr>
              <a:t>, discriminadas en </a:t>
            </a:r>
            <a:r>
              <a:rPr lang="es-ES" sz="1200" b="1" dirty="0">
                <a:latin typeface="Verdana" panose="020B0604030504040204" pitchFamily="34" charset="0"/>
                <a:ea typeface="Verdana" panose="020B0604030504040204" pitchFamily="34" charset="0"/>
              </a:rPr>
              <a:t>1.642 de trámite</a:t>
            </a:r>
            <a:r>
              <a:rPr lang="es-ES" sz="1200" dirty="0">
                <a:latin typeface="Verdana" panose="020B0604030504040204" pitchFamily="34" charset="0"/>
                <a:ea typeface="Verdana" panose="020B0604030504040204" pitchFamily="34" charset="0"/>
              </a:rPr>
              <a:t> y </a:t>
            </a:r>
            <a:r>
              <a:rPr lang="es-ES" sz="1200" b="1" dirty="0">
                <a:latin typeface="Verdana" panose="020B0604030504040204" pitchFamily="34" charset="0"/>
                <a:ea typeface="Verdana" panose="020B0604030504040204" pitchFamily="34" charset="0"/>
              </a:rPr>
              <a:t>1.836 de fondo</a:t>
            </a:r>
            <a:r>
              <a:rPr lang="es-ES" sz="1200" dirty="0">
                <a:latin typeface="Verdana" panose="020B0604030504040204" pitchFamily="34" charset="0"/>
                <a:ea typeface="Verdana" panose="020B0604030504040204" pitchFamily="34" charset="0"/>
              </a:rPr>
              <a:t>.</a:t>
            </a:r>
          </a:p>
        </p:txBody>
      </p:sp>
      <p:pic>
        <p:nvPicPr>
          <p:cNvPr id="7" name="Imagen 6">
            <a:extLst>
              <a:ext uri="{FF2B5EF4-FFF2-40B4-BE49-F238E27FC236}">
                <a16:creationId xmlns:a16="http://schemas.microsoft.com/office/drawing/2014/main" id="{686E0DE6-E00A-0E75-7D70-3CCB3EBE2727}"/>
              </a:ext>
            </a:extLst>
          </p:cNvPr>
          <p:cNvPicPr>
            <a:picLocks noChangeAspect="1"/>
          </p:cNvPicPr>
          <p:nvPr/>
        </p:nvPicPr>
        <p:blipFill>
          <a:blip r:embed="rId4"/>
          <a:stretch>
            <a:fillRect/>
          </a:stretch>
        </p:blipFill>
        <p:spPr>
          <a:xfrm>
            <a:off x="480407" y="2049502"/>
            <a:ext cx="6220268" cy="3344861"/>
          </a:xfrm>
          <a:prstGeom prst="rect">
            <a:avLst/>
          </a:prstGeom>
        </p:spPr>
      </p:pic>
      <p:sp>
        <p:nvSpPr>
          <p:cNvPr id="12" name="CuadroTexto 11">
            <a:extLst>
              <a:ext uri="{FF2B5EF4-FFF2-40B4-BE49-F238E27FC236}">
                <a16:creationId xmlns:a16="http://schemas.microsoft.com/office/drawing/2014/main" id="{3663CA8B-9337-427A-310E-753C664CDF00}"/>
              </a:ext>
            </a:extLst>
          </p:cNvPr>
          <p:cNvSpPr txBox="1"/>
          <p:nvPr/>
        </p:nvSpPr>
        <p:spPr>
          <a:xfrm>
            <a:off x="6896419" y="3774068"/>
            <a:ext cx="4527554" cy="2308324"/>
          </a:xfrm>
          <a:prstGeom prst="rect">
            <a:avLst/>
          </a:prstGeom>
          <a:noFill/>
        </p:spPr>
        <p:txBody>
          <a:bodyPr wrap="square" lIns="91440" tIns="45720" rIns="91440" bIns="45720" anchor="t">
            <a:spAutoFit/>
          </a:bodyPr>
          <a:lstStyle/>
          <a:p>
            <a:pPr algn="just"/>
            <a:r>
              <a:rPr lang="es-ES" sz="1200" dirty="0">
                <a:latin typeface="Verdana" panose="020B0604030504040204" pitchFamily="34" charset="0"/>
                <a:ea typeface="Verdana" panose="020B0604030504040204" pitchFamily="34" charset="0"/>
              </a:rPr>
              <a:t>Con base en el insumo suministrado por la operación, el equipo de abogados y técnicos de reprogramaciones entregó al equipo de pagos e indemnizaciones de la Subdirección un total de </a:t>
            </a:r>
            <a:r>
              <a:rPr lang="es-ES" sz="1200" b="1" dirty="0">
                <a:latin typeface="Verdana" panose="020B0604030504040204" pitchFamily="34" charset="0"/>
                <a:ea typeface="Verdana" panose="020B0604030504040204" pitchFamily="34" charset="0"/>
              </a:rPr>
              <a:t>2.367 reprogramaciones</a:t>
            </a:r>
            <a:r>
              <a:rPr lang="es-ES" sz="1200" dirty="0">
                <a:latin typeface="Verdana" panose="020B0604030504040204" pitchFamily="34" charset="0"/>
                <a:ea typeface="Verdana" panose="020B0604030504040204" pitchFamily="34" charset="0"/>
              </a:rPr>
              <a:t>, de las cuales </a:t>
            </a:r>
            <a:r>
              <a:rPr lang="es-ES" sz="1200" b="1" dirty="0">
                <a:latin typeface="Verdana" panose="020B0604030504040204" pitchFamily="34" charset="0"/>
                <a:ea typeface="Verdana" panose="020B0604030504040204" pitchFamily="34" charset="0"/>
              </a:rPr>
              <a:t>1.705 correspondieron a trámite</a:t>
            </a:r>
            <a:r>
              <a:rPr lang="es-ES" sz="1200" dirty="0">
                <a:latin typeface="Verdana" panose="020B0604030504040204" pitchFamily="34" charset="0"/>
                <a:ea typeface="Verdana" panose="020B0604030504040204" pitchFamily="34" charset="0"/>
              </a:rPr>
              <a:t> y </a:t>
            </a:r>
            <a:r>
              <a:rPr lang="es-ES" sz="1200" b="1" dirty="0">
                <a:latin typeface="Verdana" panose="020B0604030504040204" pitchFamily="34" charset="0"/>
                <a:ea typeface="Verdana" panose="020B0604030504040204" pitchFamily="34" charset="0"/>
              </a:rPr>
              <a:t>662 a fondo</a:t>
            </a:r>
            <a:r>
              <a:rPr lang="es-ES" sz="1200" dirty="0">
                <a:latin typeface="Verdana" panose="020B0604030504040204" pitchFamily="34" charset="0"/>
                <a:ea typeface="Verdana" panose="020B0604030504040204" pitchFamily="34" charset="0"/>
              </a:rPr>
              <a:t>. En lo corrido de agosto, se han entregado </a:t>
            </a:r>
            <a:r>
              <a:rPr lang="es-ES" sz="1200" b="1" dirty="0">
                <a:latin typeface="Verdana" panose="020B0604030504040204" pitchFamily="34" charset="0"/>
                <a:ea typeface="Verdana" panose="020B0604030504040204" pitchFamily="34" charset="0"/>
              </a:rPr>
              <a:t>1.652 reprogramaciones</a:t>
            </a:r>
            <a:r>
              <a:rPr lang="es-ES" sz="1200" dirty="0">
                <a:latin typeface="Verdana" panose="020B0604030504040204" pitchFamily="34" charset="0"/>
                <a:ea typeface="Verdana" panose="020B0604030504040204" pitchFamily="34" charset="0"/>
              </a:rPr>
              <a:t>, discriminadas en </a:t>
            </a:r>
            <a:r>
              <a:rPr lang="es-ES" sz="1200" b="1" dirty="0">
                <a:latin typeface="Verdana" panose="020B0604030504040204" pitchFamily="34" charset="0"/>
                <a:ea typeface="Verdana" panose="020B0604030504040204" pitchFamily="34" charset="0"/>
              </a:rPr>
              <a:t>1.316 de trámite</a:t>
            </a:r>
            <a:r>
              <a:rPr lang="es-ES" sz="1200" dirty="0">
                <a:latin typeface="Verdana" panose="020B0604030504040204" pitchFamily="34" charset="0"/>
                <a:ea typeface="Verdana" panose="020B0604030504040204" pitchFamily="34" charset="0"/>
              </a:rPr>
              <a:t> y </a:t>
            </a:r>
            <a:r>
              <a:rPr lang="es-ES" sz="1200" b="1" dirty="0">
                <a:latin typeface="Verdana" panose="020B0604030504040204" pitchFamily="34" charset="0"/>
                <a:ea typeface="Verdana" panose="020B0604030504040204" pitchFamily="34" charset="0"/>
              </a:rPr>
              <a:t>336 de fondo</a:t>
            </a:r>
            <a:r>
              <a:rPr lang="es-ES" sz="1200" dirty="0">
                <a:latin typeface="Verdana" panose="020B0604030504040204" pitchFamily="34" charset="0"/>
                <a:ea typeface="Verdana" panose="020B0604030504040204" pitchFamily="34" charset="0"/>
              </a:rPr>
              <a:t>.</a:t>
            </a:r>
          </a:p>
          <a:p>
            <a:pPr algn="just"/>
            <a:endParaRPr lang="es-ES" sz="1200" dirty="0">
              <a:latin typeface="Verdana" panose="020B0604030504040204" pitchFamily="34" charset="0"/>
              <a:ea typeface="Verdana" panose="020B0604030504040204" pitchFamily="34" charset="0"/>
            </a:endParaRPr>
          </a:p>
          <a:p>
            <a:pPr algn="just"/>
            <a:r>
              <a:rPr lang="es-ES" sz="1200" dirty="0">
                <a:latin typeface="Verdana" panose="020B0604030504040204" pitchFamily="34" charset="0"/>
                <a:ea typeface="Verdana" panose="020B0604030504040204" pitchFamily="34" charset="0"/>
              </a:rPr>
              <a:t>El equipo de abogados de reprogramaciones proyectó </a:t>
            </a:r>
            <a:r>
              <a:rPr lang="es-ES" sz="1200" b="1" dirty="0">
                <a:latin typeface="Verdana" panose="020B0604030504040204" pitchFamily="34" charset="0"/>
                <a:ea typeface="Verdana" panose="020B0604030504040204" pitchFamily="34" charset="0"/>
              </a:rPr>
              <a:t>702 certificados de recursos</a:t>
            </a:r>
            <a:r>
              <a:rPr lang="es-ES" sz="1200" dirty="0">
                <a:latin typeface="Verdana" panose="020B0604030504040204" pitchFamily="34" charset="0"/>
                <a:ea typeface="Verdana" panose="020B0604030504040204" pitchFamily="34" charset="0"/>
              </a:rPr>
              <a:t> durante los meses de julio y agosto.</a:t>
            </a:r>
          </a:p>
        </p:txBody>
      </p:sp>
      <p:pic>
        <p:nvPicPr>
          <p:cNvPr id="3" name="Imagen 2">
            <a:extLst>
              <a:ext uri="{FF2B5EF4-FFF2-40B4-BE49-F238E27FC236}">
                <a16:creationId xmlns:a16="http://schemas.microsoft.com/office/drawing/2014/main" id="{FB9CAA84-83A3-C5F3-9C89-CB360320FB6E}"/>
              </a:ext>
            </a:extLst>
          </p:cNvPr>
          <p:cNvPicPr>
            <a:picLocks noChangeAspect="1"/>
          </p:cNvPicPr>
          <p:nvPr/>
        </p:nvPicPr>
        <p:blipFill rotWithShape="1">
          <a:blip r:embed="rId5"/>
          <a:srcRect r="43603" b="50000"/>
          <a:stretch/>
        </p:blipFill>
        <p:spPr>
          <a:xfrm>
            <a:off x="11088710" y="5879860"/>
            <a:ext cx="1103291" cy="978140"/>
          </a:xfrm>
          <a:prstGeom prst="rect">
            <a:avLst/>
          </a:prstGeom>
        </p:spPr>
      </p:pic>
    </p:spTree>
    <p:extLst>
      <p:ext uri="{BB962C8B-B14F-4D97-AF65-F5344CB8AC3E}">
        <p14:creationId xmlns:p14="http://schemas.microsoft.com/office/powerpoint/2010/main" val="29145014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8A17F-8A24-CD3C-15B5-BDA7FA25C434}"/>
            </a:ext>
          </a:extLst>
        </p:cNvPr>
        <p:cNvGrpSpPr/>
        <p:nvPr/>
      </p:nvGrpSpPr>
      <p:grpSpPr>
        <a:xfrm>
          <a:off x="0" y="0"/>
          <a:ext cx="0" cy="0"/>
          <a:chOff x="0" y="0"/>
          <a:chExt cx="0" cy="0"/>
        </a:xfrm>
      </p:grpSpPr>
      <p:pic>
        <p:nvPicPr>
          <p:cNvPr id="2" name="Imagen 1" descr="Logotipo, nombre de la empresa&#10;&#10;Descripción generada automáticamente">
            <a:extLst>
              <a:ext uri="{FF2B5EF4-FFF2-40B4-BE49-F238E27FC236}">
                <a16:creationId xmlns:a16="http://schemas.microsoft.com/office/drawing/2014/main" id="{0722EC67-EE35-96F5-5FD1-2C677F00E4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9879" y="112644"/>
            <a:ext cx="692241" cy="655706"/>
          </a:xfrm>
          <a:prstGeom prst="rect">
            <a:avLst/>
          </a:prstGeom>
        </p:spPr>
      </p:pic>
      <p:sp>
        <p:nvSpPr>
          <p:cNvPr id="3" name="Google Shape;141;p22">
            <a:extLst>
              <a:ext uri="{FF2B5EF4-FFF2-40B4-BE49-F238E27FC236}">
                <a16:creationId xmlns:a16="http://schemas.microsoft.com/office/drawing/2014/main" id="{9CEEEE0A-7547-4928-27B1-9EE231A2B92D}"/>
              </a:ext>
            </a:extLst>
          </p:cNvPr>
          <p:cNvSpPr txBox="1">
            <a:spLocks/>
          </p:cNvSpPr>
          <p:nvPr/>
        </p:nvSpPr>
        <p:spPr>
          <a:xfrm>
            <a:off x="1882286" y="906586"/>
            <a:ext cx="8427425" cy="505554"/>
          </a:xfrm>
          <a:prstGeom prst="rect">
            <a:avLst/>
          </a:prstGeom>
          <a:solidFill>
            <a:schemeClr val="bg1"/>
          </a:solidFill>
          <a:ln>
            <a:noFill/>
          </a:ln>
        </p:spPr>
        <p:txBody>
          <a:bodyPr spcFirstLastPara="1" vert="horz" wrap="square" lIns="68571" tIns="34273" rIns="68571" bIns="34273" rtlCol="0" anchor="ctr" anchorCtr="0">
            <a:noAutofit/>
          </a:bodyPr>
          <a:lstStyle>
            <a:defPPr>
              <a:defRPr lang="es-CO"/>
            </a:defPPr>
            <a:lvl1pPr marL="0" algn="l" defTabSz="695950" rtl="0" eaLnBrk="1" latinLnBrk="0" hangingPunct="1">
              <a:lnSpc>
                <a:spcPct val="90000"/>
              </a:lnSpc>
              <a:spcBef>
                <a:spcPct val="0"/>
              </a:spcBef>
              <a:buNone/>
              <a:defRPr sz="3349" kern="1200">
                <a:solidFill>
                  <a:schemeClr val="tx1"/>
                </a:solidFill>
                <a:latin typeface="+mj-lt"/>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altLang="es-CO" sz="24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ALERTAS DEL PROCESO</a:t>
            </a:r>
          </a:p>
        </p:txBody>
      </p:sp>
      <p:sp>
        <p:nvSpPr>
          <p:cNvPr id="5" name="TextBox 5">
            <a:extLst>
              <a:ext uri="{FF2B5EF4-FFF2-40B4-BE49-F238E27FC236}">
                <a16:creationId xmlns:a16="http://schemas.microsoft.com/office/drawing/2014/main" id="{72B41144-551D-A42B-CC09-E480E6768BEE}"/>
              </a:ext>
            </a:extLst>
          </p:cNvPr>
          <p:cNvSpPr txBox="1"/>
          <p:nvPr/>
        </p:nvSpPr>
        <p:spPr>
          <a:xfrm>
            <a:off x="725133" y="1858599"/>
            <a:ext cx="958457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28600" indent="-228600" algn="just">
              <a:buFont typeface="+mj-lt"/>
              <a:buAutoNum type="arabicPeriod"/>
            </a:pPr>
            <a:endParaRPr lang="es-ES" sz="1200" dirty="0">
              <a:latin typeface="Aptos Narrow"/>
              <a:ea typeface="Calibri"/>
              <a:cs typeface="Calibri"/>
            </a:endParaRPr>
          </a:p>
          <a:p>
            <a:pPr marL="228600" indent="-228600" algn="just">
              <a:buFont typeface="+mj-lt"/>
              <a:buAutoNum type="arabicPeriod"/>
            </a:pPr>
            <a:endParaRPr lang="es-CO" sz="1200" dirty="0">
              <a:latin typeface="Aptos Narrow"/>
              <a:ea typeface="Calibri"/>
              <a:cs typeface="Calibri"/>
            </a:endParaRPr>
          </a:p>
        </p:txBody>
      </p:sp>
      <p:sp>
        <p:nvSpPr>
          <p:cNvPr id="6" name="Rectangle 2">
            <a:extLst>
              <a:ext uri="{FF2B5EF4-FFF2-40B4-BE49-F238E27FC236}">
                <a16:creationId xmlns:a16="http://schemas.microsoft.com/office/drawing/2014/main" id="{F901D531-A5FB-8331-FBFC-3B891F75E2A2}"/>
              </a:ext>
            </a:extLst>
          </p:cNvPr>
          <p:cNvSpPr>
            <a:spLocks noChangeArrowheads="1"/>
          </p:cNvSpPr>
          <p:nvPr/>
        </p:nvSpPr>
        <p:spPr bwMode="auto">
          <a:xfrm>
            <a:off x="1167064" y="1643156"/>
            <a:ext cx="9432758" cy="289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just" defTabSz="914400" rtl="0" eaLnBrk="0" fontAlgn="base" latinLnBrk="0" hangingPunct="0">
              <a:lnSpc>
                <a:spcPct val="100000"/>
              </a:lnSpc>
              <a:spcBef>
                <a:spcPct val="0"/>
              </a:spcBef>
              <a:spcAft>
                <a:spcPct val="0"/>
              </a:spcAft>
              <a:buClrTx/>
              <a:buSzTx/>
              <a:tabLst/>
            </a:pPr>
            <a:r>
              <a:rPr kumimoji="0" lang="es-CO" altLang="es-CO" sz="1400" b="1" i="0" u="none" strike="noStrike" cap="none" normalizeH="0" baseline="0" dirty="0">
                <a:ln>
                  <a:noFill/>
                </a:ln>
                <a:solidFill>
                  <a:schemeClr val="tx1"/>
                </a:solidFill>
                <a:effectLst/>
                <a:latin typeface="Verdana" panose="020B0604030504040204" pitchFamily="34" charset="0"/>
                <a:ea typeface="Verdana" panose="020B0604030504040204" pitchFamily="34" charset="0"/>
              </a:rPr>
              <a:t>1.  Disminuir los ingresos de reprogramaciones por pagos nuevos</a:t>
            </a:r>
            <a:r>
              <a:rPr kumimoji="0" lang="es-CO" altLang="es-CO" sz="1400" b="0" i="0" u="none" strike="noStrike" cap="none" normalizeH="0" baseline="0" dirty="0">
                <a:ln>
                  <a:noFill/>
                </a:ln>
                <a:solidFill>
                  <a:schemeClr val="tx1"/>
                </a:solidFill>
                <a:effectLst/>
                <a:latin typeface="Verdana" panose="020B0604030504040204" pitchFamily="34" charset="0"/>
                <a:ea typeface="Verdana" panose="020B0604030504040204" pitchFamily="34" charset="0"/>
              </a:rPr>
              <a:t>, a través de:</a:t>
            </a:r>
          </a:p>
          <a:p>
            <a:pPr marR="0" lvl="0" algn="just" defTabSz="914400" rtl="0" eaLnBrk="0" fontAlgn="base" latinLnBrk="0" hangingPunct="0">
              <a:lnSpc>
                <a:spcPct val="100000"/>
              </a:lnSpc>
              <a:spcBef>
                <a:spcPct val="0"/>
              </a:spcBef>
              <a:spcAft>
                <a:spcPct val="0"/>
              </a:spcAft>
              <a:buClrTx/>
              <a:buSzTx/>
              <a:tabLst/>
            </a:pPr>
            <a:endParaRPr kumimoji="0" lang="es-CO" altLang="es-CO" sz="1400" b="0" i="0" u="none" strike="noStrike" cap="none" normalizeH="0" baseline="0" dirty="0">
              <a:ln>
                <a:noFill/>
              </a:ln>
              <a:solidFill>
                <a:schemeClr val="tx1"/>
              </a:solidFill>
              <a:effectLst/>
              <a:latin typeface="Verdana" panose="020B0604030504040204" pitchFamily="34" charset="0"/>
              <a:ea typeface="Verdana" panose="020B0604030504040204" pitchFamily="34" charset="0"/>
            </a:endParaRPr>
          </a:p>
          <a:p>
            <a:pPr marL="285750" marR="0" lvl="0" indent="-28575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CO" altLang="es-CO" sz="1400" b="0" i="0" u="none" strike="noStrike" cap="none" normalizeH="0" baseline="0" dirty="0">
                <a:ln>
                  <a:noFill/>
                </a:ln>
                <a:solidFill>
                  <a:schemeClr val="tx1"/>
                </a:solidFill>
                <a:effectLst/>
                <a:latin typeface="Verdana" panose="020B0604030504040204" pitchFamily="34" charset="0"/>
                <a:ea typeface="Verdana" panose="020B0604030504040204" pitchFamily="34" charset="0"/>
              </a:rPr>
              <a:t>Estrategias de acompañamiento a las direcciones territoriales para fortalecer la contactabilidad.</a:t>
            </a:r>
          </a:p>
          <a:p>
            <a:pPr marL="285750" marR="0" lvl="0" indent="-28575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CO" altLang="es-CO" sz="1400" b="0" i="0" u="none" strike="noStrike" cap="none" normalizeH="0" baseline="0" dirty="0">
                <a:ln>
                  <a:noFill/>
                </a:ln>
                <a:solidFill>
                  <a:schemeClr val="tx1"/>
                </a:solidFill>
                <a:effectLst/>
                <a:latin typeface="Verdana" panose="020B0604030504040204" pitchFamily="34" charset="0"/>
                <a:ea typeface="Verdana" panose="020B0604030504040204" pitchFamily="34" charset="0"/>
              </a:rPr>
              <a:t>Auditoría y subsanación de cartas de indemnización.</a:t>
            </a:r>
          </a:p>
          <a:p>
            <a:pPr marL="285750" marR="0" lvl="0" indent="-28575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s-CO" altLang="es-CO" sz="1400" b="0" i="0" u="none" strike="noStrike" cap="none" normalizeH="0" baseline="0" dirty="0">
                <a:ln>
                  <a:noFill/>
                </a:ln>
                <a:solidFill>
                  <a:schemeClr val="tx1"/>
                </a:solidFill>
                <a:effectLst/>
                <a:latin typeface="Verdana" panose="020B0604030504040204" pitchFamily="34" charset="0"/>
                <a:ea typeface="Verdana" panose="020B0604030504040204" pitchFamily="34" charset="0"/>
              </a:rPr>
              <a:t>Ejecución mensual de procesos de </a:t>
            </a:r>
            <a:r>
              <a:rPr kumimoji="0" lang="es-CO" altLang="es-CO" sz="1400" b="1" i="0" u="none" strike="noStrike" cap="none" normalizeH="0" baseline="0" dirty="0">
                <a:ln>
                  <a:noFill/>
                </a:ln>
                <a:solidFill>
                  <a:schemeClr val="tx1"/>
                </a:solidFill>
                <a:effectLst/>
                <a:latin typeface="Verdana" panose="020B0604030504040204" pitchFamily="34" charset="0"/>
                <a:ea typeface="Verdana" panose="020B0604030504040204" pitchFamily="34" charset="0"/>
              </a:rPr>
              <a:t>reprogramaciones express</a:t>
            </a:r>
            <a:r>
              <a:rPr kumimoji="0" lang="es-CO" altLang="es-CO" sz="1400" b="0" i="0" u="none" strike="noStrike" cap="none" normalizeH="0" baseline="0" dirty="0">
                <a:ln>
                  <a:noFill/>
                </a:ln>
                <a:solidFill>
                  <a:schemeClr val="tx1"/>
                </a:solidFill>
                <a:effectLst/>
                <a:latin typeface="Verdana" panose="020B0604030504040204" pitchFamily="34" charset="0"/>
                <a:ea typeface="Verdana" panose="020B0604030504040204" pitchFamily="34" charset="0"/>
              </a:rPr>
              <a:t>, con el fin de realizar nuevamente la colocación de recursos antes de la constitución de acreedores por parte del equipo de pagos e indemnizaciones.</a:t>
            </a:r>
          </a:p>
          <a:p>
            <a:pPr marR="0" lvl="0" algn="just" defTabSz="914400" rtl="0" eaLnBrk="0" fontAlgn="base" latinLnBrk="0" hangingPunct="0">
              <a:lnSpc>
                <a:spcPct val="100000"/>
              </a:lnSpc>
              <a:spcBef>
                <a:spcPct val="0"/>
              </a:spcBef>
              <a:spcAft>
                <a:spcPct val="0"/>
              </a:spcAft>
              <a:buClrTx/>
              <a:buSzTx/>
              <a:tabLst/>
            </a:pPr>
            <a:endParaRPr kumimoji="0" lang="es-CO" altLang="es-CO" sz="1400" b="0" i="0" u="none" strike="noStrike" cap="none" normalizeH="0" baseline="0" dirty="0">
              <a:ln>
                <a:noFill/>
              </a:ln>
              <a:solidFill>
                <a:schemeClr val="tx1"/>
              </a:solidFill>
              <a:effectLst/>
              <a:latin typeface="Verdana" panose="020B0604030504040204" pitchFamily="34" charset="0"/>
              <a:ea typeface="Verdana" panose="020B0604030504040204" pitchFamily="34" charset="0"/>
            </a:endParaRPr>
          </a:p>
          <a:p>
            <a:pPr marR="0" lvl="0" algn="just" defTabSz="914400" rtl="0" eaLnBrk="0" fontAlgn="base" latinLnBrk="0" hangingPunct="0">
              <a:lnSpc>
                <a:spcPct val="100000"/>
              </a:lnSpc>
              <a:spcBef>
                <a:spcPct val="0"/>
              </a:spcBef>
              <a:spcAft>
                <a:spcPct val="0"/>
              </a:spcAft>
              <a:buClrTx/>
              <a:buSzTx/>
              <a:tabLst/>
            </a:pPr>
            <a:r>
              <a:rPr kumimoji="0" lang="es-CO" altLang="es-CO" sz="1400" b="1" i="0" u="none" strike="noStrike" cap="none" normalizeH="0" baseline="0" dirty="0">
                <a:ln>
                  <a:noFill/>
                </a:ln>
                <a:solidFill>
                  <a:schemeClr val="tx1"/>
                </a:solidFill>
                <a:effectLst/>
                <a:latin typeface="Verdana" panose="020B0604030504040204" pitchFamily="34" charset="0"/>
                <a:ea typeface="Verdana" panose="020B0604030504040204" pitchFamily="34" charset="0"/>
              </a:rPr>
              <a:t>2. Análisis y proyección</a:t>
            </a:r>
            <a:r>
              <a:rPr kumimoji="0" lang="es-CO" altLang="es-CO" sz="1400" b="0" i="0" u="none" strike="noStrike" cap="none" normalizeH="0" baseline="0" dirty="0">
                <a:ln>
                  <a:noFill/>
                </a:ln>
                <a:solidFill>
                  <a:schemeClr val="tx1"/>
                </a:solidFill>
                <a:effectLst/>
                <a:latin typeface="Verdana" panose="020B0604030504040204" pitchFamily="34" charset="0"/>
                <a:ea typeface="Verdana" panose="020B0604030504040204" pitchFamily="34" charset="0"/>
              </a:rPr>
              <a:t> del proceso de reprogramaciones </a:t>
            </a:r>
            <a:r>
              <a:rPr lang="es-CO" altLang="es-CO" sz="1400" dirty="0">
                <a:latin typeface="Verdana" panose="020B0604030504040204" pitchFamily="34" charset="0"/>
                <a:ea typeface="Verdana" panose="020B0604030504040204" pitchFamily="34" charset="0"/>
              </a:rPr>
              <a:t>jurídica, técnica y operativamente </a:t>
            </a:r>
            <a:r>
              <a:rPr kumimoji="0" lang="es-CO" altLang="es-CO" sz="1400" b="0" i="0" u="none" strike="noStrike" cap="none" normalizeH="0" baseline="0" dirty="0">
                <a:ln>
                  <a:noFill/>
                </a:ln>
                <a:solidFill>
                  <a:schemeClr val="tx1"/>
                </a:solidFill>
                <a:effectLst/>
                <a:latin typeface="Verdana" panose="020B0604030504040204" pitchFamily="34" charset="0"/>
                <a:ea typeface="Verdana" panose="020B0604030504040204" pitchFamily="34" charset="0"/>
              </a:rPr>
              <a:t>de los lineamientos jurídicos emitidos por la Subdirección de Reparación durante la presente semana.</a:t>
            </a:r>
          </a:p>
          <a:p>
            <a:pPr marR="0" lvl="0" algn="just" defTabSz="914400" rtl="0" eaLnBrk="0" fontAlgn="base" latinLnBrk="0" hangingPunct="0">
              <a:lnSpc>
                <a:spcPct val="100000"/>
              </a:lnSpc>
              <a:spcBef>
                <a:spcPct val="0"/>
              </a:spcBef>
              <a:spcAft>
                <a:spcPct val="0"/>
              </a:spcAft>
              <a:buClrTx/>
              <a:buSzTx/>
              <a:tabLst/>
            </a:pPr>
            <a:endParaRPr kumimoji="0" lang="es-CO" altLang="es-CO" sz="1400" b="0" i="0" u="none" strike="noStrike" cap="none" normalizeH="0" baseline="0" dirty="0">
              <a:ln>
                <a:noFill/>
              </a:ln>
              <a:solidFill>
                <a:schemeClr val="tx1"/>
              </a:solidFill>
              <a:effectLst/>
              <a:latin typeface="Verdana" panose="020B0604030504040204" pitchFamily="34" charset="0"/>
              <a:ea typeface="Verdana" panose="020B0604030504040204" pitchFamily="34" charset="0"/>
            </a:endParaRPr>
          </a:p>
          <a:p>
            <a:pPr marL="0" marR="0" lvl="0" indent="0" algn="just" defTabSz="914400" rtl="0" eaLnBrk="0" fontAlgn="base" latinLnBrk="0" hangingPunct="0">
              <a:lnSpc>
                <a:spcPct val="100000"/>
              </a:lnSpc>
              <a:spcBef>
                <a:spcPct val="0"/>
              </a:spcBef>
              <a:spcAft>
                <a:spcPct val="0"/>
              </a:spcAft>
              <a:buClrTx/>
              <a:buSzTx/>
              <a:tabLst/>
            </a:pPr>
            <a:r>
              <a:rPr kumimoji="0" lang="es-CO" altLang="es-CO" sz="1400" b="1" i="0" u="none" strike="noStrike" cap="none" normalizeH="0" baseline="0" dirty="0">
                <a:ln>
                  <a:noFill/>
                </a:ln>
                <a:solidFill>
                  <a:schemeClr val="tx1"/>
                </a:solidFill>
                <a:effectLst/>
                <a:latin typeface="Verdana" panose="020B0604030504040204" pitchFamily="34" charset="0"/>
                <a:ea typeface="Verdana" panose="020B0604030504040204" pitchFamily="34" charset="0"/>
              </a:rPr>
              <a:t>3. Actualización de los procedimientos de reprogramaciones</a:t>
            </a:r>
            <a:r>
              <a:rPr kumimoji="0" lang="es-CO" altLang="es-CO" sz="1400" b="0" i="0" u="none" strike="noStrike" cap="none" normalizeH="0" baseline="0" dirty="0">
                <a:ln>
                  <a:noFill/>
                </a:ln>
                <a:solidFill>
                  <a:schemeClr val="tx1"/>
                </a:solidFill>
                <a:effectLst/>
                <a:latin typeface="Verdana" panose="020B0604030504040204" pitchFamily="34" charset="0"/>
                <a:ea typeface="Verdana" panose="020B0604030504040204" pitchFamily="34" charset="0"/>
              </a:rPr>
              <a:t> en el Sistema Integrado de Gestión de la Unidad.</a:t>
            </a:r>
          </a:p>
        </p:txBody>
      </p:sp>
      <p:pic>
        <p:nvPicPr>
          <p:cNvPr id="4" name="Imagen 3">
            <a:extLst>
              <a:ext uri="{FF2B5EF4-FFF2-40B4-BE49-F238E27FC236}">
                <a16:creationId xmlns:a16="http://schemas.microsoft.com/office/drawing/2014/main" id="{518A867E-9019-DCCF-C506-F052FC4FF18D}"/>
              </a:ext>
            </a:extLst>
          </p:cNvPr>
          <p:cNvPicPr>
            <a:picLocks noChangeAspect="1"/>
          </p:cNvPicPr>
          <p:nvPr/>
        </p:nvPicPr>
        <p:blipFill rotWithShape="1">
          <a:blip r:embed="rId3"/>
          <a:srcRect r="46134" b="50000"/>
          <a:stretch/>
        </p:blipFill>
        <p:spPr>
          <a:xfrm>
            <a:off x="10264491" y="5059522"/>
            <a:ext cx="1937534" cy="1798478"/>
          </a:xfrm>
          <a:prstGeom prst="rect">
            <a:avLst/>
          </a:prstGeom>
        </p:spPr>
      </p:pic>
    </p:spTree>
    <p:extLst>
      <p:ext uri="{BB962C8B-B14F-4D97-AF65-F5344CB8AC3E}">
        <p14:creationId xmlns:p14="http://schemas.microsoft.com/office/powerpoint/2010/main" val="8280800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C2A109-4CC1-B12B-C644-3C57BF8EBFB7}"/>
            </a:ext>
          </a:extLst>
        </p:cNvPr>
        <p:cNvGrpSpPr/>
        <p:nvPr/>
      </p:nvGrpSpPr>
      <p:grpSpPr>
        <a:xfrm>
          <a:off x="0" y="0"/>
          <a:ext cx="0" cy="0"/>
          <a:chOff x="0" y="0"/>
          <a:chExt cx="0" cy="0"/>
        </a:xfrm>
      </p:grpSpPr>
      <p:sp>
        <p:nvSpPr>
          <p:cNvPr id="6" name="Rectángulo 5">
            <a:extLst>
              <a:ext uri="{FF2B5EF4-FFF2-40B4-BE49-F238E27FC236}">
                <a16:creationId xmlns:a16="http://schemas.microsoft.com/office/drawing/2014/main" id="{1676726B-BCA7-131E-4F3F-4C0703E15C00}"/>
              </a:ext>
            </a:extLst>
          </p:cNvPr>
          <p:cNvSpPr/>
          <p:nvPr/>
        </p:nvSpPr>
        <p:spPr>
          <a:xfrm>
            <a:off x="0" y="765313"/>
            <a:ext cx="12192000" cy="5327374"/>
          </a:xfrm>
          <a:prstGeom prst="rect">
            <a:avLst/>
          </a:prstGeom>
          <a:solidFill>
            <a:srgbClr val="FF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CuadroTexto 4">
            <a:extLst>
              <a:ext uri="{FF2B5EF4-FFF2-40B4-BE49-F238E27FC236}">
                <a16:creationId xmlns:a16="http://schemas.microsoft.com/office/drawing/2014/main" id="{02E2AD30-AA71-FAF9-0B17-920EF7AFB4CB}"/>
              </a:ext>
            </a:extLst>
          </p:cNvPr>
          <p:cNvSpPr txBox="1"/>
          <p:nvPr/>
        </p:nvSpPr>
        <p:spPr>
          <a:xfrm>
            <a:off x="0" y="3242346"/>
            <a:ext cx="12191999" cy="815608"/>
          </a:xfrm>
          <a:prstGeom prst="rect">
            <a:avLst/>
          </a:prstGeom>
          <a:noFill/>
        </p:spPr>
        <p:txBody>
          <a:bodyPr wrap="square">
            <a:spAutoFit/>
          </a:bodyPr>
          <a:lstStyle/>
          <a:p>
            <a:pPr algn="ctr"/>
            <a:r>
              <a:rPr lang="es-CO" sz="4700" b="1" dirty="0">
                <a:solidFill>
                  <a:schemeClr val="bg1"/>
                </a:solidFill>
                <a:latin typeface="Verdana" panose="020B0604030504040204" pitchFamily="34" charset="0"/>
                <a:ea typeface="Verdana" panose="020B0604030504040204" pitchFamily="34" charset="0"/>
                <a:cs typeface="Verdana" panose="020B0604030504040204" pitchFamily="34" charset="0"/>
              </a:rPr>
              <a:t>SEGUIMIENTO OPERATIVO</a:t>
            </a:r>
          </a:p>
        </p:txBody>
      </p:sp>
      <p:pic>
        <p:nvPicPr>
          <p:cNvPr id="7" name="Imagen 6">
            <a:extLst>
              <a:ext uri="{FF2B5EF4-FFF2-40B4-BE49-F238E27FC236}">
                <a16:creationId xmlns:a16="http://schemas.microsoft.com/office/drawing/2014/main" id="{64F6BF76-4852-86AD-5398-8823FD2CE8C2}"/>
              </a:ext>
            </a:extLst>
          </p:cNvPr>
          <p:cNvPicPr>
            <a:picLocks noChangeAspect="1"/>
          </p:cNvPicPr>
          <p:nvPr/>
        </p:nvPicPr>
        <p:blipFill rotWithShape="1">
          <a:blip r:embed="rId2">
            <a:extLst>
              <a:ext uri="{28A0092B-C50C-407E-A947-70E740481C1C}">
                <a14:useLocalDpi xmlns:a14="http://schemas.microsoft.com/office/drawing/2010/main" val="0"/>
              </a:ext>
            </a:extLst>
          </a:blip>
          <a:srcRect t="91013"/>
          <a:stretch/>
        </p:blipFill>
        <p:spPr>
          <a:xfrm>
            <a:off x="4991310" y="6261739"/>
            <a:ext cx="2209380" cy="160233"/>
          </a:xfrm>
          <a:prstGeom prst="rect">
            <a:avLst/>
          </a:prstGeom>
        </p:spPr>
      </p:pic>
      <p:pic>
        <p:nvPicPr>
          <p:cNvPr id="2" name="Picture 11" descr="A black and white logo&#10;&#10;AI-generated content may be incorrect.">
            <a:extLst>
              <a:ext uri="{FF2B5EF4-FFF2-40B4-BE49-F238E27FC236}">
                <a16:creationId xmlns:a16="http://schemas.microsoft.com/office/drawing/2014/main" id="{7912ADE1-4F66-EBFD-FF3C-93F5C9CCB4A0}"/>
              </a:ext>
            </a:extLst>
          </p:cNvPr>
          <p:cNvPicPr>
            <a:picLocks noChangeAspect="1"/>
          </p:cNvPicPr>
          <p:nvPr/>
        </p:nvPicPr>
        <p:blipFill>
          <a:blip r:embed="rId3"/>
          <a:stretch>
            <a:fillRect/>
          </a:stretch>
        </p:blipFill>
        <p:spPr>
          <a:xfrm>
            <a:off x="5316742" y="1054628"/>
            <a:ext cx="1558515" cy="1307935"/>
          </a:xfrm>
          <a:prstGeom prst="rect">
            <a:avLst/>
          </a:prstGeom>
        </p:spPr>
      </p:pic>
    </p:spTree>
    <p:extLst>
      <p:ext uri="{BB962C8B-B14F-4D97-AF65-F5344CB8AC3E}">
        <p14:creationId xmlns:p14="http://schemas.microsoft.com/office/powerpoint/2010/main" val="25186282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Logotipo, nombre de la empresa&#10;&#10;Descripción generada automáticamente">
            <a:extLst>
              <a:ext uri="{FF2B5EF4-FFF2-40B4-BE49-F238E27FC236}">
                <a16:creationId xmlns:a16="http://schemas.microsoft.com/office/drawing/2014/main" id="{A2611620-57C2-34CC-999A-27CD57C2C6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9879" y="112644"/>
            <a:ext cx="692241" cy="655706"/>
          </a:xfrm>
          <a:prstGeom prst="rect">
            <a:avLst/>
          </a:prstGeom>
        </p:spPr>
      </p:pic>
      <p:pic>
        <p:nvPicPr>
          <p:cNvPr id="12" name="Imagen 11">
            <a:extLst>
              <a:ext uri="{FF2B5EF4-FFF2-40B4-BE49-F238E27FC236}">
                <a16:creationId xmlns:a16="http://schemas.microsoft.com/office/drawing/2014/main" id="{E2F8AC54-79DB-C0EE-DB82-12EFA2BBC50D}"/>
              </a:ext>
            </a:extLst>
          </p:cNvPr>
          <p:cNvPicPr>
            <a:picLocks noChangeAspect="1"/>
          </p:cNvPicPr>
          <p:nvPr/>
        </p:nvPicPr>
        <p:blipFill rotWithShape="1">
          <a:blip r:embed="rId3">
            <a:extLst>
              <a:ext uri="{28A0092B-C50C-407E-A947-70E740481C1C}">
                <a14:useLocalDpi xmlns:a14="http://schemas.microsoft.com/office/drawing/2010/main" val="0"/>
              </a:ext>
            </a:extLst>
          </a:blip>
          <a:srcRect t="91013"/>
          <a:stretch/>
        </p:blipFill>
        <p:spPr>
          <a:xfrm>
            <a:off x="4943685" y="6471289"/>
            <a:ext cx="2209380" cy="160233"/>
          </a:xfrm>
          <a:prstGeom prst="rect">
            <a:avLst/>
          </a:prstGeom>
        </p:spPr>
      </p:pic>
      <p:pic>
        <p:nvPicPr>
          <p:cNvPr id="6" name="Imagen 5">
            <a:extLst>
              <a:ext uri="{FF2B5EF4-FFF2-40B4-BE49-F238E27FC236}">
                <a16:creationId xmlns:a16="http://schemas.microsoft.com/office/drawing/2014/main" id="{D07BC028-7471-6E93-0C1D-B625EB5ACDF2}"/>
              </a:ext>
            </a:extLst>
          </p:cNvPr>
          <p:cNvPicPr>
            <a:picLocks noChangeAspect="1"/>
          </p:cNvPicPr>
          <p:nvPr/>
        </p:nvPicPr>
        <p:blipFill>
          <a:blip r:embed="rId4"/>
          <a:stretch>
            <a:fillRect/>
          </a:stretch>
        </p:blipFill>
        <p:spPr>
          <a:xfrm>
            <a:off x="659475" y="793479"/>
            <a:ext cx="11008658" cy="5951877"/>
          </a:xfrm>
          <a:prstGeom prst="rect">
            <a:avLst/>
          </a:prstGeom>
        </p:spPr>
      </p:pic>
      <p:sp>
        <p:nvSpPr>
          <p:cNvPr id="3" name="CuadroTexto 2">
            <a:extLst>
              <a:ext uri="{FF2B5EF4-FFF2-40B4-BE49-F238E27FC236}">
                <a16:creationId xmlns:a16="http://schemas.microsoft.com/office/drawing/2014/main" id="{B7E6861E-00FB-C923-2D51-27A5E6DF042A}"/>
              </a:ext>
            </a:extLst>
          </p:cNvPr>
          <p:cNvSpPr txBox="1"/>
          <p:nvPr/>
        </p:nvSpPr>
        <p:spPr>
          <a:xfrm>
            <a:off x="8153967" y="361049"/>
            <a:ext cx="3514166" cy="461665"/>
          </a:xfrm>
          <a:prstGeom prst="rect">
            <a:avLst/>
          </a:prstGeom>
          <a:noFill/>
        </p:spPr>
        <p:txBody>
          <a:bodyPr wrap="square">
            <a:spAutoFit/>
          </a:bodyPr>
          <a:lstStyle/>
          <a:p>
            <a:r>
              <a:rPr lang="es-CO" sz="1200" b="1" dirty="0">
                <a:solidFill>
                  <a:srgbClr val="FFC800"/>
                </a:solidFill>
                <a:latin typeface="Verdana" panose="020B0604030504040204" pitchFamily="34" charset="0"/>
                <a:ea typeface="Verdana" panose="020B0604030504040204" pitchFamily="34" charset="0"/>
              </a:rPr>
              <a:t>BPM Consulting </a:t>
            </a:r>
          </a:p>
          <a:p>
            <a:r>
              <a:rPr lang="es-CO" sz="1200" b="1" dirty="0">
                <a:solidFill>
                  <a:srgbClr val="FFC800"/>
                </a:solidFill>
                <a:latin typeface="Verdana" panose="020B0604030504040204" pitchFamily="34" charset="0"/>
                <a:ea typeface="Verdana" panose="020B0604030504040204" pitchFamily="34" charset="0"/>
              </a:rPr>
              <a:t>10 de ab de 2025 a 31 de dic de 2025</a:t>
            </a:r>
          </a:p>
        </p:txBody>
      </p:sp>
      <p:sp>
        <p:nvSpPr>
          <p:cNvPr id="8" name="CuadroTexto 7">
            <a:extLst>
              <a:ext uri="{FF2B5EF4-FFF2-40B4-BE49-F238E27FC236}">
                <a16:creationId xmlns:a16="http://schemas.microsoft.com/office/drawing/2014/main" id="{E69EE02D-C885-8660-CC1E-4B77E5DB6096}"/>
              </a:ext>
            </a:extLst>
          </p:cNvPr>
          <p:cNvSpPr txBox="1"/>
          <p:nvPr/>
        </p:nvSpPr>
        <p:spPr>
          <a:xfrm>
            <a:off x="9923727" y="819236"/>
            <a:ext cx="1846730" cy="369332"/>
          </a:xfrm>
          <a:prstGeom prst="rect">
            <a:avLst/>
          </a:prstGeom>
          <a:noFill/>
        </p:spPr>
        <p:txBody>
          <a:bodyPr wrap="square">
            <a:spAutoFit/>
          </a:bodyPr>
          <a:lstStyle/>
          <a:p>
            <a:r>
              <a:rPr lang="es-CO" sz="1800" b="1" dirty="0">
                <a:solidFill>
                  <a:srgbClr val="FFC800"/>
                </a:solidFill>
                <a:latin typeface="Verdana" panose="020B0604030504040204" pitchFamily="34" charset="0"/>
                <a:ea typeface="Verdana" panose="020B0604030504040204" pitchFamily="34" charset="0"/>
              </a:rPr>
              <a:t>OC 144351</a:t>
            </a:r>
          </a:p>
        </p:txBody>
      </p:sp>
      <p:pic>
        <p:nvPicPr>
          <p:cNvPr id="13" name="Imagen 12">
            <a:extLst>
              <a:ext uri="{FF2B5EF4-FFF2-40B4-BE49-F238E27FC236}">
                <a16:creationId xmlns:a16="http://schemas.microsoft.com/office/drawing/2014/main" id="{A59E117F-FECE-9FF7-7218-9B9747233B65}"/>
              </a:ext>
            </a:extLst>
          </p:cNvPr>
          <p:cNvPicPr>
            <a:picLocks noChangeAspect="1"/>
          </p:cNvPicPr>
          <p:nvPr/>
        </p:nvPicPr>
        <p:blipFill>
          <a:blip r:embed="rId5"/>
          <a:stretch>
            <a:fillRect/>
          </a:stretch>
        </p:blipFill>
        <p:spPr>
          <a:xfrm>
            <a:off x="10399299" y="101633"/>
            <a:ext cx="895587" cy="516964"/>
          </a:xfrm>
          <a:prstGeom prst="rect">
            <a:avLst/>
          </a:prstGeom>
        </p:spPr>
      </p:pic>
      <p:pic>
        <p:nvPicPr>
          <p:cNvPr id="4" name="Imagen 3">
            <a:extLst>
              <a:ext uri="{FF2B5EF4-FFF2-40B4-BE49-F238E27FC236}">
                <a16:creationId xmlns:a16="http://schemas.microsoft.com/office/drawing/2014/main" id="{43179B94-68E0-5DEB-59D1-C9C84736FF69}"/>
              </a:ext>
            </a:extLst>
          </p:cNvPr>
          <p:cNvPicPr>
            <a:picLocks noChangeAspect="1"/>
          </p:cNvPicPr>
          <p:nvPr/>
        </p:nvPicPr>
        <p:blipFill rotWithShape="1">
          <a:blip r:embed="rId6"/>
          <a:srcRect r="46134" b="50000"/>
          <a:stretch/>
        </p:blipFill>
        <p:spPr>
          <a:xfrm>
            <a:off x="10560675" y="5334450"/>
            <a:ext cx="1641349" cy="1523550"/>
          </a:xfrm>
          <a:prstGeom prst="rect">
            <a:avLst/>
          </a:prstGeom>
        </p:spPr>
      </p:pic>
    </p:spTree>
    <p:extLst>
      <p:ext uri="{BB962C8B-B14F-4D97-AF65-F5344CB8AC3E}">
        <p14:creationId xmlns:p14="http://schemas.microsoft.com/office/powerpoint/2010/main" val="35484516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6DFE9-FE32-04B1-D0E1-DCA3EE90338C}"/>
            </a:ext>
          </a:extLst>
        </p:cNvPr>
        <p:cNvGrpSpPr/>
        <p:nvPr/>
      </p:nvGrpSpPr>
      <p:grpSpPr>
        <a:xfrm>
          <a:off x="0" y="0"/>
          <a:ext cx="0" cy="0"/>
          <a:chOff x="0" y="0"/>
          <a:chExt cx="0" cy="0"/>
        </a:xfrm>
      </p:grpSpPr>
      <p:pic>
        <p:nvPicPr>
          <p:cNvPr id="2" name="Imagen 1" descr="Logotipo, nombre de la empresa&#10;&#10;Descripción generada automáticamente">
            <a:extLst>
              <a:ext uri="{FF2B5EF4-FFF2-40B4-BE49-F238E27FC236}">
                <a16:creationId xmlns:a16="http://schemas.microsoft.com/office/drawing/2014/main" id="{11875B46-1838-785E-D2AB-2BA2A872B8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9879" y="112644"/>
            <a:ext cx="692241" cy="655706"/>
          </a:xfrm>
          <a:prstGeom prst="rect">
            <a:avLst/>
          </a:prstGeom>
        </p:spPr>
      </p:pic>
      <p:pic>
        <p:nvPicPr>
          <p:cNvPr id="6" name="Imagen 5">
            <a:extLst>
              <a:ext uri="{FF2B5EF4-FFF2-40B4-BE49-F238E27FC236}">
                <a16:creationId xmlns:a16="http://schemas.microsoft.com/office/drawing/2014/main" id="{CA35280A-1BBD-91FA-E99A-63348A34F70D}"/>
              </a:ext>
            </a:extLst>
          </p:cNvPr>
          <p:cNvPicPr>
            <a:picLocks noChangeAspect="1"/>
          </p:cNvPicPr>
          <p:nvPr/>
        </p:nvPicPr>
        <p:blipFill rotWithShape="1">
          <a:blip r:embed="rId3">
            <a:extLst>
              <a:ext uri="{28A0092B-C50C-407E-A947-70E740481C1C}">
                <a14:useLocalDpi xmlns:a14="http://schemas.microsoft.com/office/drawing/2010/main" val="0"/>
              </a:ext>
            </a:extLst>
          </a:blip>
          <a:srcRect t="91013"/>
          <a:stretch/>
        </p:blipFill>
        <p:spPr>
          <a:xfrm>
            <a:off x="4991309" y="6476892"/>
            <a:ext cx="2209380" cy="160233"/>
          </a:xfrm>
          <a:prstGeom prst="rect">
            <a:avLst/>
          </a:prstGeom>
        </p:spPr>
      </p:pic>
      <p:sp>
        <p:nvSpPr>
          <p:cNvPr id="10" name="Marcador de contenido 8">
            <a:extLst>
              <a:ext uri="{FF2B5EF4-FFF2-40B4-BE49-F238E27FC236}">
                <a16:creationId xmlns:a16="http://schemas.microsoft.com/office/drawing/2014/main" id="{A562AE1D-0282-1D57-6374-870CFF224C3F}"/>
              </a:ext>
            </a:extLst>
          </p:cNvPr>
          <p:cNvSpPr txBox="1">
            <a:spLocks/>
          </p:cNvSpPr>
          <p:nvPr/>
        </p:nvSpPr>
        <p:spPr>
          <a:xfrm>
            <a:off x="685799" y="1049338"/>
            <a:ext cx="10515600" cy="50501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CO" sz="2800" b="1" dirty="0">
                <a:latin typeface="Verdana" panose="020B0604030504040204" pitchFamily="34" charset="0"/>
                <a:ea typeface="Verdana" panose="020B0604030504040204" pitchFamily="34" charset="0"/>
                <a:cs typeface="Vani" panose="020B0502040204020203" pitchFamily="18" charset="0"/>
              </a:rPr>
              <a:t>STATUS DE CONTRATACIÓN</a:t>
            </a:r>
          </a:p>
        </p:txBody>
      </p:sp>
      <p:pic>
        <p:nvPicPr>
          <p:cNvPr id="8" name="Imagen 7">
            <a:extLst>
              <a:ext uri="{FF2B5EF4-FFF2-40B4-BE49-F238E27FC236}">
                <a16:creationId xmlns:a16="http://schemas.microsoft.com/office/drawing/2014/main" id="{8ED3C991-9D94-70E4-974F-7A3CFBFA3F99}"/>
              </a:ext>
            </a:extLst>
          </p:cNvPr>
          <p:cNvPicPr>
            <a:picLocks noChangeAspect="1"/>
          </p:cNvPicPr>
          <p:nvPr/>
        </p:nvPicPr>
        <p:blipFill>
          <a:blip r:embed="rId4"/>
          <a:stretch>
            <a:fillRect/>
          </a:stretch>
        </p:blipFill>
        <p:spPr>
          <a:xfrm>
            <a:off x="2429043" y="1768645"/>
            <a:ext cx="6641671" cy="3922246"/>
          </a:xfrm>
          <a:prstGeom prst="rect">
            <a:avLst/>
          </a:prstGeom>
        </p:spPr>
      </p:pic>
      <p:sp>
        <p:nvSpPr>
          <p:cNvPr id="3" name="Marcador de contenido 8">
            <a:extLst>
              <a:ext uri="{FF2B5EF4-FFF2-40B4-BE49-F238E27FC236}">
                <a16:creationId xmlns:a16="http://schemas.microsoft.com/office/drawing/2014/main" id="{CA535F64-FC5F-A44F-CCA3-D786C920E3DA}"/>
              </a:ext>
            </a:extLst>
          </p:cNvPr>
          <p:cNvSpPr txBox="1">
            <a:spLocks/>
          </p:cNvSpPr>
          <p:nvPr/>
        </p:nvSpPr>
        <p:spPr>
          <a:xfrm>
            <a:off x="7200689" y="5744952"/>
            <a:ext cx="3092824" cy="16023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CO" sz="1000" b="1" dirty="0">
                <a:solidFill>
                  <a:srgbClr val="FFC800"/>
                </a:solidFill>
                <a:latin typeface="Verdana" panose="020B0604030504040204" pitchFamily="34" charset="0"/>
                <a:ea typeface="Verdana" panose="020B0604030504040204" pitchFamily="34" charset="0"/>
              </a:rPr>
              <a:t>*118 agentes contratados en territorio</a:t>
            </a:r>
          </a:p>
        </p:txBody>
      </p:sp>
      <p:pic>
        <p:nvPicPr>
          <p:cNvPr id="4" name="Imagen 3">
            <a:extLst>
              <a:ext uri="{FF2B5EF4-FFF2-40B4-BE49-F238E27FC236}">
                <a16:creationId xmlns:a16="http://schemas.microsoft.com/office/drawing/2014/main" id="{D5E81B33-8C02-0D3D-B1B8-45AE288812CD}"/>
              </a:ext>
            </a:extLst>
          </p:cNvPr>
          <p:cNvPicPr>
            <a:picLocks noChangeAspect="1"/>
          </p:cNvPicPr>
          <p:nvPr/>
        </p:nvPicPr>
        <p:blipFill rotWithShape="1">
          <a:blip r:embed="rId5"/>
          <a:srcRect r="43603" b="50000"/>
          <a:stretch/>
        </p:blipFill>
        <p:spPr>
          <a:xfrm>
            <a:off x="10264462" y="5149110"/>
            <a:ext cx="1927539" cy="1708890"/>
          </a:xfrm>
          <a:prstGeom prst="rect">
            <a:avLst/>
          </a:prstGeom>
        </p:spPr>
      </p:pic>
    </p:spTree>
    <p:extLst>
      <p:ext uri="{BB962C8B-B14F-4D97-AF65-F5344CB8AC3E}">
        <p14:creationId xmlns:p14="http://schemas.microsoft.com/office/powerpoint/2010/main" val="9031879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3BF6D852-541B-AA4A-B2E1-7DB9D12A7D5A}"/>
              </a:ext>
            </a:extLst>
          </p:cNvPr>
          <p:cNvSpPr txBox="1"/>
          <p:nvPr/>
        </p:nvSpPr>
        <p:spPr>
          <a:xfrm>
            <a:off x="0" y="873212"/>
            <a:ext cx="12192000" cy="512576"/>
          </a:xfrm>
          <a:prstGeom prst="rect">
            <a:avLst/>
          </a:prstGeom>
          <a:noFill/>
        </p:spPr>
        <p:txBody>
          <a:bodyPr wrap="square">
            <a:spAutoFit/>
          </a:bodyPr>
          <a:lstStyle/>
          <a:p>
            <a:pPr algn="ctr">
              <a:lnSpc>
                <a:spcPct val="107000"/>
              </a:lnSpc>
            </a:pPr>
            <a:r>
              <a:rPr lang="es-ES_tradnl" sz="2800" b="1" kern="100" dirty="0">
                <a:effectLst/>
                <a:latin typeface="Verdana" panose="020B0604030504040204" pitchFamily="34" charset="0"/>
                <a:ea typeface="Verdana" panose="020B0604030504040204" pitchFamily="34" charset="0"/>
              </a:rPr>
              <a:t>EJECUCIÓN 2025</a:t>
            </a:r>
            <a:endParaRPr lang="es-CO" sz="2800" b="1" kern="100" dirty="0">
              <a:effectLst/>
              <a:latin typeface="Verdana" panose="020B0604030504040204" pitchFamily="34" charset="0"/>
              <a:ea typeface="Verdana" panose="020B0604030504040204" pitchFamily="34" charset="0"/>
              <a:cs typeface="Times New Roman" panose="02020603050405020304" pitchFamily="18" charset="0"/>
            </a:endParaRPr>
          </a:p>
        </p:txBody>
      </p:sp>
      <p:graphicFrame>
        <p:nvGraphicFramePr>
          <p:cNvPr id="13" name="Tabla 12">
            <a:extLst>
              <a:ext uri="{FF2B5EF4-FFF2-40B4-BE49-F238E27FC236}">
                <a16:creationId xmlns:a16="http://schemas.microsoft.com/office/drawing/2014/main" id="{B201E45D-C02A-8E33-8068-94DA9690A6B4}"/>
              </a:ext>
            </a:extLst>
          </p:cNvPr>
          <p:cNvGraphicFramePr>
            <a:graphicFrameLocks noGrp="1"/>
          </p:cNvGraphicFramePr>
          <p:nvPr/>
        </p:nvGraphicFramePr>
        <p:xfrm>
          <a:off x="663631" y="4239044"/>
          <a:ext cx="10515600" cy="1745744"/>
        </p:xfrm>
        <a:graphic>
          <a:graphicData uri="http://schemas.openxmlformats.org/drawingml/2006/table">
            <a:tbl>
              <a:tblPr firstRow="1" firstCol="1" bandRow="1">
                <a:tableStyleId>{17292A2E-F333-43FB-9621-5CBBE7FDCDCB}</a:tableStyleId>
              </a:tblPr>
              <a:tblGrid>
                <a:gridCol w="3709904">
                  <a:extLst>
                    <a:ext uri="{9D8B030D-6E8A-4147-A177-3AD203B41FA5}">
                      <a16:colId xmlns:a16="http://schemas.microsoft.com/office/drawing/2014/main" val="2291876500"/>
                    </a:ext>
                  </a:extLst>
                </a:gridCol>
                <a:gridCol w="2532156">
                  <a:extLst>
                    <a:ext uri="{9D8B030D-6E8A-4147-A177-3AD203B41FA5}">
                      <a16:colId xmlns:a16="http://schemas.microsoft.com/office/drawing/2014/main" val="188858013"/>
                    </a:ext>
                  </a:extLst>
                </a:gridCol>
                <a:gridCol w="2734056">
                  <a:extLst>
                    <a:ext uri="{9D8B030D-6E8A-4147-A177-3AD203B41FA5}">
                      <a16:colId xmlns:a16="http://schemas.microsoft.com/office/drawing/2014/main" val="281339808"/>
                    </a:ext>
                  </a:extLst>
                </a:gridCol>
                <a:gridCol w="1539484">
                  <a:extLst>
                    <a:ext uri="{9D8B030D-6E8A-4147-A177-3AD203B41FA5}">
                      <a16:colId xmlns:a16="http://schemas.microsoft.com/office/drawing/2014/main" val="1531426528"/>
                    </a:ext>
                  </a:extLst>
                </a:gridCol>
              </a:tblGrid>
              <a:tr h="381000">
                <a:tc>
                  <a:txBody>
                    <a:bodyPr/>
                    <a:lstStyle/>
                    <a:p>
                      <a:pPr algn="ctr">
                        <a:lnSpc>
                          <a:spcPct val="107000"/>
                        </a:lnSpc>
                      </a:pPr>
                      <a:r>
                        <a:rPr lang="es-CO" sz="1400" b="1" kern="100">
                          <a:solidFill>
                            <a:schemeClr val="tx1"/>
                          </a:solidFill>
                          <a:effectLst/>
                          <a:latin typeface="Verdana" panose="020B0604030504040204" pitchFamily="34" charset="0"/>
                          <a:ea typeface="Verdana" panose="020B0604030504040204" pitchFamily="34" charset="0"/>
                        </a:rPr>
                        <a:t>RUBRO </a:t>
                      </a:r>
                      <a:endParaRPr lang="es-CO" sz="1600" b="1" kern="10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44450" marR="44450" marT="0" marB="0" anchor="b"/>
                </a:tc>
                <a:tc>
                  <a:txBody>
                    <a:bodyPr/>
                    <a:lstStyle/>
                    <a:p>
                      <a:pPr algn="ctr">
                        <a:lnSpc>
                          <a:spcPct val="107000"/>
                        </a:lnSpc>
                      </a:pPr>
                      <a:r>
                        <a:rPr lang="es-CO" sz="1400" b="1" kern="100">
                          <a:solidFill>
                            <a:schemeClr val="tx1"/>
                          </a:solidFill>
                          <a:effectLst/>
                          <a:latin typeface="Verdana" panose="020B0604030504040204" pitchFamily="34" charset="0"/>
                          <a:ea typeface="Verdana" panose="020B0604030504040204" pitchFamily="34" charset="0"/>
                        </a:rPr>
                        <a:t>APROPIACIÓN ASIGNADA </a:t>
                      </a:r>
                      <a:endParaRPr lang="es-CO" sz="1600" b="1" kern="10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44450" marR="44450" marT="0" marB="0" anchor="b"/>
                </a:tc>
                <a:tc>
                  <a:txBody>
                    <a:bodyPr/>
                    <a:lstStyle/>
                    <a:p>
                      <a:pPr algn="ctr">
                        <a:lnSpc>
                          <a:spcPct val="107000"/>
                        </a:lnSpc>
                      </a:pPr>
                      <a:r>
                        <a:rPr lang="es-CO" sz="1400" b="1" kern="100">
                          <a:solidFill>
                            <a:schemeClr val="tx1"/>
                          </a:solidFill>
                          <a:effectLst/>
                          <a:latin typeface="Verdana" panose="020B0604030504040204" pitchFamily="34" charset="0"/>
                          <a:ea typeface="Verdana" panose="020B0604030504040204" pitchFamily="34" charset="0"/>
                        </a:rPr>
                        <a:t>VALOR COMPROMETIDO* </a:t>
                      </a:r>
                      <a:endParaRPr lang="es-CO" sz="1600" b="1" kern="10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44450" marR="44450" marT="0" marB="0" anchor="b"/>
                </a:tc>
                <a:tc>
                  <a:txBody>
                    <a:bodyPr/>
                    <a:lstStyle/>
                    <a:p>
                      <a:pPr algn="ctr">
                        <a:lnSpc>
                          <a:spcPct val="107000"/>
                        </a:lnSpc>
                      </a:pPr>
                      <a:r>
                        <a:rPr lang="es-CO" sz="1400" b="1" kern="100">
                          <a:solidFill>
                            <a:schemeClr val="tx1"/>
                          </a:solidFill>
                          <a:effectLst/>
                          <a:latin typeface="Verdana" panose="020B0604030504040204" pitchFamily="34" charset="0"/>
                          <a:ea typeface="Verdana" panose="020B0604030504040204" pitchFamily="34" charset="0"/>
                        </a:rPr>
                        <a:t>EJECUCIÓN %</a:t>
                      </a:r>
                      <a:endParaRPr lang="es-CO" sz="1600" b="1" kern="10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44450" marR="44450" marT="0" marB="0" anchor="b"/>
                </a:tc>
                <a:extLst>
                  <a:ext uri="{0D108BD9-81ED-4DB2-BD59-A6C34878D82A}">
                    <a16:rowId xmlns:a16="http://schemas.microsoft.com/office/drawing/2014/main" val="4070102194"/>
                  </a:ext>
                </a:extLst>
              </a:tr>
              <a:tr h="381000">
                <a:tc>
                  <a:txBody>
                    <a:bodyPr/>
                    <a:lstStyle/>
                    <a:p>
                      <a:pPr>
                        <a:lnSpc>
                          <a:spcPct val="107000"/>
                        </a:lnSpc>
                      </a:pPr>
                      <a:r>
                        <a:rPr lang="es-CO" sz="1400" b="0" kern="100">
                          <a:effectLst/>
                          <a:latin typeface="Verdana" panose="020B0604030504040204" pitchFamily="34" charset="0"/>
                          <a:ea typeface="Verdana" panose="020B0604030504040204" pitchFamily="34" charset="0"/>
                        </a:rPr>
                        <a:t>FUNCIONAMIENTO  A-03-03-01-057</a:t>
                      </a:r>
                      <a:endParaRPr lang="es-CO" sz="1400" b="0" kern="100">
                        <a:effectLst/>
                        <a:latin typeface="Verdana" panose="020B0604030504040204" pitchFamily="34" charset="0"/>
                        <a:ea typeface="Verdana" panose="020B0604030504040204" pitchFamily="34" charset="0"/>
                        <a:cs typeface="Times New Roman" panose="02020603050405020304" pitchFamily="18" charset="0"/>
                      </a:endParaRPr>
                    </a:p>
                  </a:txBody>
                  <a:tcPr marL="44450" marR="44450" marT="0" marB="0" anchor="b"/>
                </a:tc>
                <a:tc>
                  <a:txBody>
                    <a:bodyPr/>
                    <a:lstStyle/>
                    <a:p>
                      <a:pPr algn="r">
                        <a:lnSpc>
                          <a:spcPct val="107000"/>
                        </a:lnSpc>
                      </a:pPr>
                      <a:r>
                        <a:rPr lang="es-CO" sz="1400" kern="100" dirty="0">
                          <a:effectLst/>
                          <a:latin typeface="Verdana" panose="020B0604030504040204" pitchFamily="34" charset="0"/>
                          <a:ea typeface="Verdana" panose="020B0604030504040204" pitchFamily="34" charset="0"/>
                        </a:rPr>
                        <a:t> $ 1.168.039.609.023</a:t>
                      </a:r>
                      <a:endParaRPr lang="es-CO" sz="1400" kern="100" dirty="0">
                        <a:effectLst/>
                        <a:latin typeface="Verdana" panose="020B0604030504040204" pitchFamily="34" charset="0"/>
                        <a:ea typeface="Verdana" panose="020B0604030504040204" pitchFamily="34" charset="0"/>
                        <a:cs typeface="Times New Roman" panose="02020603050405020304" pitchFamily="18" charset="0"/>
                      </a:endParaRPr>
                    </a:p>
                  </a:txBody>
                  <a:tcPr marL="44450" marR="44450" marT="0" marB="0" anchor="b"/>
                </a:tc>
                <a:tc>
                  <a:txBody>
                    <a:bodyPr/>
                    <a:lstStyle/>
                    <a:p>
                      <a:pPr algn="r">
                        <a:lnSpc>
                          <a:spcPct val="107000"/>
                        </a:lnSpc>
                      </a:pPr>
                      <a:r>
                        <a:rPr lang="es-CO" sz="1400" kern="100" dirty="0">
                          <a:effectLst/>
                          <a:latin typeface="Verdana" panose="020B0604030504040204" pitchFamily="34" charset="0"/>
                          <a:ea typeface="Verdana" panose="020B0604030504040204" pitchFamily="34" charset="0"/>
                        </a:rPr>
                        <a:t> </a:t>
                      </a:r>
                    </a:p>
                    <a:p>
                      <a:pPr algn="r">
                        <a:lnSpc>
                          <a:spcPct val="107000"/>
                        </a:lnSpc>
                      </a:pPr>
                      <a:r>
                        <a:rPr lang="es-CO" sz="1400" kern="100" dirty="0">
                          <a:effectLst/>
                          <a:latin typeface="Verdana" panose="020B0604030504040204" pitchFamily="34" charset="0"/>
                          <a:ea typeface="Verdana" panose="020B0604030504040204" pitchFamily="34" charset="0"/>
                        </a:rPr>
                        <a:t>$ 1.168.039.609.023  </a:t>
                      </a:r>
                      <a:endParaRPr lang="es-CO" sz="1400" kern="100" dirty="0">
                        <a:effectLst/>
                        <a:latin typeface="Verdana" panose="020B0604030504040204" pitchFamily="34" charset="0"/>
                        <a:ea typeface="Verdana" panose="020B0604030504040204" pitchFamily="34" charset="0"/>
                        <a:cs typeface="Times New Roman" panose="02020603050405020304" pitchFamily="18" charset="0"/>
                      </a:endParaRPr>
                    </a:p>
                  </a:txBody>
                  <a:tcPr marL="44450" marR="44450" marT="0" marB="0" anchor="b"/>
                </a:tc>
                <a:tc>
                  <a:txBody>
                    <a:bodyPr/>
                    <a:lstStyle/>
                    <a:p>
                      <a:pPr algn="r">
                        <a:lnSpc>
                          <a:spcPct val="107000"/>
                        </a:lnSpc>
                      </a:pPr>
                      <a:r>
                        <a:rPr lang="es-CO" sz="1400" kern="100" dirty="0">
                          <a:effectLst/>
                          <a:latin typeface="Verdana" panose="020B0604030504040204" pitchFamily="34" charset="0"/>
                          <a:ea typeface="Verdana" panose="020B0604030504040204" pitchFamily="34" charset="0"/>
                        </a:rPr>
                        <a:t>24,24%</a:t>
                      </a:r>
                      <a:endParaRPr lang="es-CO" sz="1400" kern="100" dirty="0">
                        <a:effectLst/>
                        <a:latin typeface="Verdana" panose="020B0604030504040204" pitchFamily="34" charset="0"/>
                        <a:ea typeface="Verdana" panose="020B0604030504040204" pitchFamily="34" charset="0"/>
                        <a:cs typeface="Times New Roman" panose="02020603050405020304" pitchFamily="18" charset="0"/>
                      </a:endParaRPr>
                    </a:p>
                  </a:txBody>
                  <a:tcPr marL="44450" marR="44450" marT="0" marB="0" anchor="b"/>
                </a:tc>
                <a:extLst>
                  <a:ext uri="{0D108BD9-81ED-4DB2-BD59-A6C34878D82A}">
                    <a16:rowId xmlns:a16="http://schemas.microsoft.com/office/drawing/2014/main" val="548754609"/>
                  </a:ext>
                </a:extLst>
              </a:tr>
              <a:tr h="242165">
                <a:tc>
                  <a:txBody>
                    <a:bodyPr/>
                    <a:lstStyle/>
                    <a:p>
                      <a:pPr>
                        <a:lnSpc>
                          <a:spcPct val="107000"/>
                        </a:lnSpc>
                      </a:pPr>
                      <a:r>
                        <a:rPr lang="es-CO" sz="1400" b="0" kern="100">
                          <a:effectLst/>
                          <a:latin typeface="Verdana" panose="020B0604030504040204" pitchFamily="34" charset="0"/>
                          <a:ea typeface="Verdana" panose="020B0604030504040204" pitchFamily="34" charset="0"/>
                        </a:rPr>
                        <a:t>INVERSIÓN C-4101-1500-28</a:t>
                      </a:r>
                      <a:endParaRPr lang="es-CO" sz="1400" b="0" kern="100">
                        <a:effectLst/>
                        <a:latin typeface="Verdana" panose="020B0604030504040204" pitchFamily="34" charset="0"/>
                        <a:ea typeface="Verdana" panose="020B0604030504040204" pitchFamily="34" charset="0"/>
                        <a:cs typeface="Times New Roman" panose="02020603050405020304" pitchFamily="18" charset="0"/>
                      </a:endParaRPr>
                    </a:p>
                  </a:txBody>
                  <a:tcPr marL="44450" marR="44450" marT="0" marB="0" anchor="b"/>
                </a:tc>
                <a:tc>
                  <a:txBody>
                    <a:bodyPr/>
                    <a:lstStyle/>
                    <a:p>
                      <a:pPr algn="r">
                        <a:lnSpc>
                          <a:spcPct val="107000"/>
                        </a:lnSpc>
                      </a:pPr>
                      <a:r>
                        <a:rPr lang="es-CO" sz="1400" kern="100" dirty="0">
                          <a:effectLst/>
                          <a:latin typeface="Verdana" panose="020B0604030504040204" pitchFamily="34" charset="0"/>
                          <a:ea typeface="Verdana" panose="020B0604030504040204" pitchFamily="34" charset="0"/>
                        </a:rPr>
                        <a:t> $ 1.330.160.335.596</a:t>
                      </a:r>
                      <a:endParaRPr lang="es-CO" sz="1400" kern="100" dirty="0">
                        <a:effectLst/>
                        <a:latin typeface="Verdana" panose="020B0604030504040204" pitchFamily="34" charset="0"/>
                        <a:ea typeface="Verdana" panose="020B0604030504040204" pitchFamily="34" charset="0"/>
                        <a:cs typeface="Times New Roman" panose="02020603050405020304" pitchFamily="18" charset="0"/>
                      </a:endParaRPr>
                    </a:p>
                  </a:txBody>
                  <a:tcPr marL="44450" marR="44450" marT="0" marB="0" anchor="b"/>
                </a:tc>
                <a:tc>
                  <a:txBody>
                    <a:bodyPr/>
                    <a:lstStyle/>
                    <a:p>
                      <a:pPr algn="r">
                        <a:lnSpc>
                          <a:spcPct val="107000"/>
                        </a:lnSpc>
                      </a:pPr>
                      <a:r>
                        <a:rPr lang="es-CO" sz="1400" kern="100" dirty="0">
                          <a:effectLst/>
                          <a:latin typeface="Verdana" panose="020B0604030504040204" pitchFamily="34" charset="0"/>
                          <a:ea typeface="Verdana" panose="020B0604030504040204" pitchFamily="34" charset="0"/>
                        </a:rPr>
                        <a:t> </a:t>
                      </a:r>
                    </a:p>
                    <a:p>
                      <a:pPr marL="0" marR="0" lvl="0" indent="0" algn="r" defTabSz="914400" rtl="0" eaLnBrk="1" fontAlgn="auto" latinLnBrk="0" hangingPunct="1">
                        <a:lnSpc>
                          <a:spcPct val="107000"/>
                        </a:lnSpc>
                        <a:spcBef>
                          <a:spcPts val="0"/>
                        </a:spcBef>
                        <a:spcAft>
                          <a:spcPts val="0"/>
                        </a:spcAft>
                        <a:buClrTx/>
                        <a:buSzTx/>
                        <a:buFontTx/>
                        <a:buNone/>
                        <a:tabLst/>
                        <a:defRPr/>
                      </a:pPr>
                      <a:r>
                        <a:rPr lang="es-CO" sz="1400" kern="100" dirty="0">
                          <a:effectLst/>
                          <a:latin typeface="Verdana" panose="020B0604030504040204" pitchFamily="34" charset="0"/>
                          <a:ea typeface="Verdana" panose="020B0604030504040204" pitchFamily="34" charset="0"/>
                        </a:rPr>
                        <a:t>$ 1.330.160.335.596</a:t>
                      </a:r>
                      <a:endParaRPr lang="es-CO" sz="1400" kern="100" dirty="0">
                        <a:solidFill>
                          <a:schemeClr val="tx1"/>
                        </a:solidFill>
                        <a:effectLst/>
                        <a:latin typeface="Verdana" panose="020B0604030504040204" pitchFamily="34" charset="0"/>
                        <a:ea typeface="Verdana" panose="020B0604030504040204" pitchFamily="34" charset="0"/>
                        <a:cs typeface="+mn-cs"/>
                      </a:endParaRPr>
                    </a:p>
                  </a:txBody>
                  <a:tcPr marL="44450" marR="44450" marT="0" marB="0" anchor="b"/>
                </a:tc>
                <a:tc>
                  <a:txBody>
                    <a:bodyPr/>
                    <a:lstStyle/>
                    <a:p>
                      <a:pPr algn="r">
                        <a:lnSpc>
                          <a:spcPct val="107000"/>
                        </a:lnSpc>
                      </a:pPr>
                      <a:r>
                        <a:rPr lang="es-CO" sz="1400" kern="100" dirty="0">
                          <a:effectLst/>
                          <a:latin typeface="Verdana" panose="020B0604030504040204" pitchFamily="34" charset="0"/>
                          <a:ea typeface="Verdana" panose="020B0604030504040204" pitchFamily="34" charset="0"/>
                        </a:rPr>
                        <a:t>7,67%</a:t>
                      </a:r>
                      <a:endParaRPr lang="es-CO" sz="1400" kern="100" dirty="0">
                        <a:effectLst/>
                        <a:latin typeface="Verdana" panose="020B0604030504040204" pitchFamily="34" charset="0"/>
                        <a:ea typeface="Verdana" panose="020B0604030504040204" pitchFamily="34" charset="0"/>
                        <a:cs typeface="Times New Roman" panose="02020603050405020304" pitchFamily="18" charset="0"/>
                      </a:endParaRPr>
                    </a:p>
                  </a:txBody>
                  <a:tcPr marL="44450" marR="44450" marT="0" marB="0" anchor="b"/>
                </a:tc>
                <a:extLst>
                  <a:ext uri="{0D108BD9-81ED-4DB2-BD59-A6C34878D82A}">
                    <a16:rowId xmlns:a16="http://schemas.microsoft.com/office/drawing/2014/main" val="1277130420"/>
                  </a:ext>
                </a:extLst>
              </a:tr>
              <a:tr h="190500">
                <a:tc>
                  <a:txBody>
                    <a:bodyPr/>
                    <a:lstStyle/>
                    <a:p>
                      <a:pPr>
                        <a:lnSpc>
                          <a:spcPct val="107000"/>
                        </a:lnSpc>
                      </a:pPr>
                      <a:r>
                        <a:rPr lang="es-CO" sz="1400" kern="100" dirty="0">
                          <a:effectLst/>
                          <a:latin typeface="Verdana" panose="020B0604030504040204" pitchFamily="34" charset="0"/>
                          <a:ea typeface="Verdana" panose="020B0604030504040204" pitchFamily="34" charset="0"/>
                        </a:rPr>
                        <a:t>TOTAL APROPIACIÓN INDEMNIZACIÓN ADMINISTRATIVA</a:t>
                      </a:r>
                      <a:endParaRPr lang="es-CO" sz="1400" kern="100" dirty="0">
                        <a:effectLst/>
                        <a:latin typeface="Verdana" panose="020B0604030504040204" pitchFamily="34" charset="0"/>
                        <a:ea typeface="Verdana" panose="020B0604030504040204" pitchFamily="34" charset="0"/>
                        <a:cs typeface="Times New Roman" panose="02020603050405020304" pitchFamily="18" charset="0"/>
                      </a:endParaRPr>
                    </a:p>
                  </a:txBody>
                  <a:tcPr marL="44450" marR="44450" marT="0" marB="0" anchor="b">
                    <a:solidFill>
                      <a:schemeClr val="bg1">
                        <a:lumMod val="85000"/>
                      </a:schemeClr>
                    </a:solidFill>
                  </a:tcPr>
                </a:tc>
                <a:tc>
                  <a:txBody>
                    <a:bodyPr/>
                    <a:lstStyle/>
                    <a:p>
                      <a:pPr algn="r">
                        <a:lnSpc>
                          <a:spcPct val="107000"/>
                        </a:lnSpc>
                      </a:pPr>
                      <a:r>
                        <a:rPr lang="es-CO" sz="1400" b="1" kern="100" dirty="0">
                          <a:effectLst/>
                          <a:latin typeface="Verdana" panose="020B0604030504040204" pitchFamily="34" charset="0"/>
                          <a:ea typeface="Verdana" panose="020B0604030504040204" pitchFamily="34" charset="0"/>
                        </a:rPr>
                        <a:t> $ 2.498.199.944.619</a:t>
                      </a:r>
                      <a:endParaRPr lang="es-CO" sz="1400" b="1" kern="100" dirty="0">
                        <a:effectLst/>
                        <a:latin typeface="Verdana" panose="020B0604030504040204" pitchFamily="34" charset="0"/>
                        <a:ea typeface="Verdana" panose="020B0604030504040204" pitchFamily="34" charset="0"/>
                        <a:cs typeface="Times New Roman" panose="02020603050405020304" pitchFamily="18" charset="0"/>
                      </a:endParaRPr>
                    </a:p>
                  </a:txBody>
                  <a:tcPr marL="44450" marR="44450" marT="0" marB="0" anchor="b">
                    <a:solidFill>
                      <a:schemeClr val="bg1">
                        <a:lumMod val="85000"/>
                      </a:schemeClr>
                    </a:solidFill>
                  </a:tcPr>
                </a:tc>
                <a:tc>
                  <a:txBody>
                    <a:bodyPr/>
                    <a:lstStyle/>
                    <a:p>
                      <a:pPr algn="r">
                        <a:lnSpc>
                          <a:spcPct val="107000"/>
                        </a:lnSpc>
                      </a:pPr>
                      <a:r>
                        <a:rPr lang="es-CO" sz="1400" b="1" kern="100" dirty="0">
                          <a:effectLst/>
                          <a:latin typeface="Verdana" panose="020B0604030504040204" pitchFamily="34" charset="0"/>
                          <a:ea typeface="Verdana" panose="020B0604030504040204" pitchFamily="34" charset="0"/>
                        </a:rPr>
                        <a:t> </a:t>
                      </a:r>
                      <a:r>
                        <a:rPr lang="es-CO" sz="1400" b="1" kern="100" dirty="0">
                          <a:solidFill>
                            <a:schemeClr val="tx1"/>
                          </a:solidFill>
                          <a:effectLst/>
                          <a:latin typeface="Verdana" panose="020B0604030504040204" pitchFamily="34" charset="0"/>
                          <a:ea typeface="Verdana" panose="020B0604030504040204" pitchFamily="34" charset="0"/>
                          <a:cs typeface="+mn-cs"/>
                        </a:rPr>
                        <a:t>$ </a:t>
                      </a:r>
                      <a:r>
                        <a:rPr lang="es-CO" sz="1400" b="1" kern="100" dirty="0">
                          <a:effectLst/>
                          <a:latin typeface="Verdana" panose="020B0604030504040204" pitchFamily="34" charset="0"/>
                          <a:ea typeface="Verdana" panose="020B0604030504040204" pitchFamily="34" charset="0"/>
                        </a:rPr>
                        <a:t>2.498.199.944.619</a:t>
                      </a:r>
                      <a:endParaRPr lang="es-CO" sz="1400" b="1" kern="100" dirty="0">
                        <a:solidFill>
                          <a:schemeClr val="tx1"/>
                        </a:solidFill>
                        <a:effectLst/>
                        <a:latin typeface="Verdana" panose="020B0604030504040204" pitchFamily="34" charset="0"/>
                        <a:ea typeface="Verdana" panose="020B0604030504040204" pitchFamily="34" charset="0"/>
                        <a:cs typeface="+mn-cs"/>
                      </a:endParaRPr>
                    </a:p>
                  </a:txBody>
                  <a:tcPr marL="44450" marR="44450" marT="0" marB="0" anchor="b">
                    <a:solidFill>
                      <a:schemeClr val="bg1">
                        <a:lumMod val="85000"/>
                      </a:schemeClr>
                    </a:solidFill>
                  </a:tcPr>
                </a:tc>
                <a:tc>
                  <a:txBody>
                    <a:bodyPr/>
                    <a:lstStyle/>
                    <a:p>
                      <a:pPr algn="r">
                        <a:lnSpc>
                          <a:spcPct val="107000"/>
                        </a:lnSpc>
                      </a:pPr>
                      <a:r>
                        <a:rPr lang="es-CO" sz="1400" b="1" kern="100" dirty="0">
                          <a:effectLst/>
                          <a:latin typeface="Verdana" panose="020B0604030504040204" pitchFamily="34" charset="0"/>
                          <a:ea typeface="Verdana" panose="020B0604030504040204" pitchFamily="34" charset="0"/>
                        </a:rPr>
                        <a:t>15,41%</a:t>
                      </a:r>
                      <a:endParaRPr lang="es-CO" sz="1400" b="1" kern="100" dirty="0">
                        <a:effectLst/>
                        <a:latin typeface="Verdana" panose="020B0604030504040204" pitchFamily="34" charset="0"/>
                        <a:ea typeface="Verdana" panose="020B0604030504040204" pitchFamily="34" charset="0"/>
                        <a:cs typeface="Times New Roman" panose="02020603050405020304" pitchFamily="18" charset="0"/>
                      </a:endParaRPr>
                    </a:p>
                  </a:txBody>
                  <a:tcPr marL="44450" marR="44450" marT="0" marB="0" anchor="b">
                    <a:solidFill>
                      <a:schemeClr val="bg1">
                        <a:lumMod val="85000"/>
                      </a:schemeClr>
                    </a:solidFill>
                  </a:tcPr>
                </a:tc>
                <a:extLst>
                  <a:ext uri="{0D108BD9-81ED-4DB2-BD59-A6C34878D82A}">
                    <a16:rowId xmlns:a16="http://schemas.microsoft.com/office/drawing/2014/main" val="2690942020"/>
                  </a:ext>
                </a:extLst>
              </a:tr>
            </a:tbl>
          </a:graphicData>
        </a:graphic>
      </p:graphicFrame>
      <p:sp>
        <p:nvSpPr>
          <p:cNvPr id="14" name="Rectangle 2">
            <a:extLst>
              <a:ext uri="{FF2B5EF4-FFF2-40B4-BE49-F238E27FC236}">
                <a16:creationId xmlns:a16="http://schemas.microsoft.com/office/drawing/2014/main" id="{24095D71-D6A8-9176-8CC3-61F478A73236}"/>
              </a:ext>
            </a:extLst>
          </p:cNvPr>
          <p:cNvSpPr>
            <a:spLocks noChangeArrowheads="1"/>
          </p:cNvSpPr>
          <p:nvPr/>
        </p:nvSpPr>
        <p:spPr bwMode="auto">
          <a:xfrm>
            <a:off x="632710" y="3854465"/>
            <a:ext cx="869340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_tradnl" altLang="es-CO" sz="1200" b="1" i="0" u="none" strike="noStrike" cap="none" normalizeH="0" baseline="0" dirty="0">
                <a:ln>
                  <a:noFill/>
                </a:ln>
                <a:solidFill>
                  <a:schemeClr val="tx1"/>
                </a:solidFill>
                <a:effectLst/>
                <a:latin typeface="Verdana" panose="020B0604030504040204" pitchFamily="34" charset="0"/>
                <a:ea typeface="Verdana" panose="020B0604030504040204" pitchFamily="34" charset="0"/>
                <a:cs typeface="Times New Roman" panose="02020603050405020304" pitchFamily="18" charset="0"/>
              </a:rPr>
              <a:t>EJECUCIÓN DE LOS RECURSOS ASIGNADOS A LA MEDIDA DE INDEMNIZACIÓN ADMINISTRATIVA</a:t>
            </a:r>
            <a:endParaRPr kumimoji="0" lang="es-CO" altLang="es-CO" sz="800" b="0" i="0" u="none" strike="noStrike" cap="none" normalizeH="0" baseline="0" dirty="0">
              <a:ln>
                <a:noFill/>
              </a:ln>
              <a:solidFill>
                <a:schemeClr val="tx1"/>
              </a:solidFill>
              <a:effectLst/>
              <a:latin typeface="Verdana" panose="020B0604030504040204" pitchFamily="34" charset="0"/>
              <a:ea typeface="Verdan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CO" altLang="es-CO" sz="1800" b="0" i="0" u="none" strike="noStrike" cap="none" normalizeH="0" baseline="0" dirty="0">
              <a:ln>
                <a:noFill/>
              </a:ln>
              <a:solidFill>
                <a:schemeClr val="tx1"/>
              </a:solidFill>
              <a:effectLst/>
              <a:latin typeface="Verdana" panose="020B0604030504040204" pitchFamily="34" charset="0"/>
              <a:ea typeface="Verdana" panose="020B0604030504040204" pitchFamily="34" charset="0"/>
            </a:endParaRPr>
          </a:p>
        </p:txBody>
      </p:sp>
      <p:graphicFrame>
        <p:nvGraphicFramePr>
          <p:cNvPr id="3" name="Tabla 2">
            <a:extLst>
              <a:ext uri="{FF2B5EF4-FFF2-40B4-BE49-F238E27FC236}">
                <a16:creationId xmlns:a16="http://schemas.microsoft.com/office/drawing/2014/main" id="{CF4C7C16-52E8-9129-7479-A5A35E532115}"/>
              </a:ext>
            </a:extLst>
          </p:cNvPr>
          <p:cNvGraphicFramePr>
            <a:graphicFrameLocks noGrp="1"/>
          </p:cNvGraphicFramePr>
          <p:nvPr>
            <p:extLst>
              <p:ext uri="{D42A27DB-BD31-4B8C-83A1-F6EECF244321}">
                <p14:modId xmlns:p14="http://schemas.microsoft.com/office/powerpoint/2010/main" val="3447277466"/>
              </p:ext>
            </p:extLst>
          </p:nvPr>
        </p:nvGraphicFramePr>
        <p:xfrm>
          <a:off x="663630" y="1507176"/>
          <a:ext cx="10953112" cy="1831280"/>
        </p:xfrm>
        <a:graphic>
          <a:graphicData uri="http://schemas.openxmlformats.org/drawingml/2006/table">
            <a:tbl>
              <a:tblPr/>
              <a:tblGrid>
                <a:gridCol w="3682350">
                  <a:extLst>
                    <a:ext uri="{9D8B030D-6E8A-4147-A177-3AD203B41FA5}">
                      <a16:colId xmlns:a16="http://schemas.microsoft.com/office/drawing/2014/main" val="3800378564"/>
                    </a:ext>
                  </a:extLst>
                </a:gridCol>
                <a:gridCol w="2874488">
                  <a:extLst>
                    <a:ext uri="{9D8B030D-6E8A-4147-A177-3AD203B41FA5}">
                      <a16:colId xmlns:a16="http://schemas.microsoft.com/office/drawing/2014/main" val="443972382"/>
                    </a:ext>
                  </a:extLst>
                </a:gridCol>
                <a:gridCol w="2836912">
                  <a:extLst>
                    <a:ext uri="{9D8B030D-6E8A-4147-A177-3AD203B41FA5}">
                      <a16:colId xmlns:a16="http://schemas.microsoft.com/office/drawing/2014/main" val="1131162726"/>
                    </a:ext>
                  </a:extLst>
                </a:gridCol>
                <a:gridCol w="1559362">
                  <a:extLst>
                    <a:ext uri="{9D8B030D-6E8A-4147-A177-3AD203B41FA5}">
                      <a16:colId xmlns:a16="http://schemas.microsoft.com/office/drawing/2014/main" val="391376952"/>
                    </a:ext>
                  </a:extLst>
                </a:gridCol>
              </a:tblGrid>
              <a:tr h="209550">
                <a:tc>
                  <a:txBody>
                    <a:bodyPr/>
                    <a:lstStyle/>
                    <a:p>
                      <a:pPr algn="ctr">
                        <a:buNone/>
                      </a:pPr>
                      <a:r>
                        <a:rPr lang="es-CO" sz="1400" b="1" dirty="0">
                          <a:solidFill>
                            <a:srgbClr val="000000"/>
                          </a:solidFill>
                          <a:effectLst/>
                          <a:latin typeface="Verdana" panose="020B0604030504040204" pitchFamily="34" charset="0"/>
                          <a:ea typeface="Verdana" panose="020B0604030504040204" pitchFamily="34" charset="0"/>
                        </a:rPr>
                        <a:t>RUBRO </a:t>
                      </a:r>
                      <a:endParaRPr lang="es-CO" sz="1400" dirty="0">
                        <a:effectLst/>
                        <a:latin typeface="Verdana" panose="020B0604030504040204" pitchFamily="34" charset="0"/>
                        <a:ea typeface="Verdana" panose="020B0604030504040204" pitchFamily="34" charset="0"/>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buNone/>
                      </a:pPr>
                      <a:r>
                        <a:rPr lang="es-CO" sz="1400" b="1" dirty="0">
                          <a:solidFill>
                            <a:srgbClr val="000000"/>
                          </a:solidFill>
                          <a:effectLst/>
                          <a:latin typeface="Verdana" panose="020B0604030504040204" pitchFamily="34" charset="0"/>
                          <a:ea typeface="Verdana" panose="020B0604030504040204" pitchFamily="34" charset="0"/>
                        </a:rPr>
                        <a:t>APROPIACIÓN ASIGNADA </a:t>
                      </a:r>
                      <a:endParaRPr lang="es-CO" sz="1400" dirty="0">
                        <a:effectLst/>
                        <a:latin typeface="Verdana" panose="020B0604030504040204" pitchFamily="34" charset="0"/>
                        <a:ea typeface="Verdana" panose="020B0604030504040204" pitchFamily="34" charset="0"/>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buNone/>
                      </a:pPr>
                      <a:r>
                        <a:rPr lang="es-CO" sz="1400" b="1" dirty="0">
                          <a:solidFill>
                            <a:srgbClr val="000000"/>
                          </a:solidFill>
                          <a:effectLst/>
                          <a:latin typeface="Verdana" panose="020B0604030504040204" pitchFamily="34" charset="0"/>
                          <a:ea typeface="Verdana" panose="020B0604030504040204" pitchFamily="34" charset="0"/>
                        </a:rPr>
                        <a:t>VALOR COMPROMETIDO* </a:t>
                      </a:r>
                      <a:endParaRPr lang="es-CO" sz="1400" dirty="0">
                        <a:effectLst/>
                        <a:latin typeface="Verdana" panose="020B0604030504040204" pitchFamily="34" charset="0"/>
                        <a:ea typeface="Verdana" panose="020B0604030504040204" pitchFamily="34" charset="0"/>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buNone/>
                      </a:pPr>
                      <a:r>
                        <a:rPr lang="es-CO" sz="1400" b="1">
                          <a:solidFill>
                            <a:srgbClr val="000000"/>
                          </a:solidFill>
                          <a:effectLst/>
                          <a:latin typeface="Verdana" panose="020B0604030504040204" pitchFamily="34" charset="0"/>
                          <a:ea typeface="Verdana" panose="020B0604030504040204" pitchFamily="34" charset="0"/>
                        </a:rPr>
                        <a:t>EJECUCIÓN %</a:t>
                      </a:r>
                      <a:endParaRPr lang="es-CO" sz="1400">
                        <a:effectLst/>
                        <a:latin typeface="Verdana" panose="020B0604030504040204" pitchFamily="34" charset="0"/>
                        <a:ea typeface="Verdana" panose="020B0604030504040204" pitchFamily="34" charset="0"/>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303890268"/>
                  </a:ext>
                </a:extLst>
              </a:tr>
              <a:tr h="563671">
                <a:tc>
                  <a:txBody>
                    <a:bodyPr/>
                    <a:lstStyle/>
                    <a:p>
                      <a:pPr>
                        <a:buNone/>
                      </a:pPr>
                      <a:r>
                        <a:rPr lang="es-CO" sz="1400" dirty="0">
                          <a:solidFill>
                            <a:srgbClr val="000000"/>
                          </a:solidFill>
                          <a:effectLst/>
                          <a:latin typeface="Verdana" panose="020B0604030504040204" pitchFamily="34" charset="0"/>
                          <a:ea typeface="Verdana" panose="020B0604030504040204" pitchFamily="34" charset="0"/>
                        </a:rPr>
                        <a:t>FUNCIONAMIENTO A-03-03-01-057</a:t>
                      </a:r>
                      <a:endParaRPr lang="es-CO" sz="1400" dirty="0">
                        <a:effectLst/>
                        <a:latin typeface="Verdana" panose="020B0604030504040204" pitchFamily="34" charset="0"/>
                        <a:ea typeface="Verdana" panose="020B0604030504040204" pitchFamily="34" charset="0"/>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buNone/>
                      </a:pPr>
                      <a:r>
                        <a:rPr lang="es-CO" sz="1400" dirty="0">
                          <a:solidFill>
                            <a:srgbClr val="000000"/>
                          </a:solidFill>
                          <a:effectLst/>
                          <a:latin typeface="Verdana" panose="020B0604030504040204" pitchFamily="34" charset="0"/>
                          <a:ea typeface="Verdana" panose="020B0604030504040204" pitchFamily="34" charset="0"/>
                        </a:rPr>
                        <a:t>$       1.171.757.692.056</a:t>
                      </a:r>
                      <a:endParaRPr lang="es-CO" sz="1400" dirty="0">
                        <a:effectLst/>
                        <a:latin typeface="Verdana" panose="020B0604030504040204" pitchFamily="34" charset="0"/>
                        <a:ea typeface="Verdana" panose="020B0604030504040204" pitchFamily="34" charset="0"/>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buNone/>
                      </a:pPr>
                      <a:r>
                        <a:rPr lang="es-CO" sz="1400" dirty="0">
                          <a:solidFill>
                            <a:srgbClr val="000000"/>
                          </a:solidFill>
                          <a:effectLst/>
                          <a:latin typeface="Verdana" panose="020B0604030504040204" pitchFamily="34" charset="0"/>
                          <a:ea typeface="Verdana" panose="020B0604030504040204" pitchFamily="34" charset="0"/>
                        </a:rPr>
                        <a:t> $      1.171.733.166.377</a:t>
                      </a:r>
                      <a:endParaRPr lang="es-CO" sz="1400" dirty="0">
                        <a:effectLst/>
                        <a:latin typeface="Verdana" panose="020B0604030504040204" pitchFamily="34" charset="0"/>
                        <a:ea typeface="Verdana" panose="020B0604030504040204" pitchFamily="34" charset="0"/>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buNone/>
                      </a:pPr>
                      <a:r>
                        <a:rPr lang="es-CO" sz="1400" dirty="0">
                          <a:solidFill>
                            <a:srgbClr val="000000"/>
                          </a:solidFill>
                          <a:effectLst/>
                          <a:latin typeface="Verdana" panose="020B0604030504040204" pitchFamily="34" charset="0"/>
                          <a:ea typeface="Verdana" panose="020B0604030504040204" pitchFamily="34" charset="0"/>
                        </a:rPr>
                        <a:t>24,44% </a:t>
                      </a:r>
                      <a:endParaRPr lang="es-CO" sz="1400" dirty="0">
                        <a:effectLst/>
                        <a:latin typeface="Verdana" panose="020B0604030504040204" pitchFamily="34" charset="0"/>
                        <a:ea typeface="Verdana" panose="020B0604030504040204" pitchFamily="34" charset="0"/>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35446769"/>
                  </a:ext>
                </a:extLst>
              </a:tr>
              <a:tr h="548086">
                <a:tc>
                  <a:txBody>
                    <a:bodyPr/>
                    <a:lstStyle/>
                    <a:p>
                      <a:pPr>
                        <a:buNone/>
                      </a:pPr>
                      <a:r>
                        <a:rPr lang="es-CO" sz="1400" dirty="0">
                          <a:solidFill>
                            <a:srgbClr val="000000"/>
                          </a:solidFill>
                          <a:effectLst/>
                          <a:latin typeface="Verdana" panose="020B0604030504040204" pitchFamily="34" charset="0"/>
                          <a:ea typeface="Verdana" panose="020B0604030504040204" pitchFamily="34" charset="0"/>
                        </a:rPr>
                        <a:t>INVERSIÓN  C-4101-1500-28</a:t>
                      </a:r>
                      <a:endParaRPr lang="es-CO" sz="1400" dirty="0">
                        <a:effectLst/>
                        <a:latin typeface="Verdana" panose="020B0604030504040204" pitchFamily="34" charset="0"/>
                        <a:ea typeface="Verdana" panose="020B0604030504040204" pitchFamily="34" charset="0"/>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buNone/>
                      </a:pPr>
                      <a:r>
                        <a:rPr lang="es-CO" sz="1400" dirty="0">
                          <a:solidFill>
                            <a:srgbClr val="000000"/>
                          </a:solidFill>
                          <a:effectLst/>
                          <a:latin typeface="Verdana" panose="020B0604030504040204" pitchFamily="34" charset="0"/>
                          <a:ea typeface="Verdana" panose="020B0604030504040204" pitchFamily="34" charset="0"/>
                        </a:rPr>
                        <a:t>$       1.398.308.449.036</a:t>
                      </a:r>
                      <a:endParaRPr lang="es-CO" sz="1400" dirty="0">
                        <a:effectLst/>
                        <a:latin typeface="Verdana" panose="020B0604030504040204" pitchFamily="34" charset="0"/>
                        <a:ea typeface="Verdana" panose="020B0604030504040204" pitchFamily="34" charset="0"/>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buNone/>
                      </a:pPr>
                      <a:r>
                        <a:rPr lang="es-CO" sz="1400" dirty="0">
                          <a:solidFill>
                            <a:srgbClr val="000000"/>
                          </a:solidFill>
                          <a:effectLst/>
                          <a:latin typeface="Verdana" panose="020B0604030504040204" pitchFamily="34" charset="0"/>
                          <a:ea typeface="Verdana" panose="020B0604030504040204" pitchFamily="34" charset="0"/>
                        </a:rPr>
                        <a:t> $      1.378.308.022.056</a:t>
                      </a:r>
                      <a:endParaRPr lang="es-CO" sz="1400" dirty="0">
                        <a:effectLst/>
                        <a:latin typeface="Verdana" panose="020B0604030504040204" pitchFamily="34" charset="0"/>
                        <a:ea typeface="Verdana" panose="020B0604030504040204" pitchFamily="34" charset="0"/>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buNone/>
                      </a:pPr>
                      <a:r>
                        <a:rPr lang="es-CO" sz="1400" dirty="0">
                          <a:solidFill>
                            <a:srgbClr val="000000"/>
                          </a:solidFill>
                          <a:effectLst/>
                          <a:latin typeface="Verdana" panose="020B0604030504040204" pitchFamily="34" charset="0"/>
                          <a:ea typeface="Verdana" panose="020B0604030504040204" pitchFamily="34" charset="0"/>
                        </a:rPr>
                        <a:t>10,46%</a:t>
                      </a:r>
                      <a:endParaRPr lang="es-CO" sz="1400" dirty="0">
                        <a:effectLst/>
                        <a:latin typeface="Verdana" panose="020B0604030504040204" pitchFamily="34" charset="0"/>
                        <a:ea typeface="Verdana" panose="020B0604030504040204" pitchFamily="34" charset="0"/>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7439473"/>
                  </a:ext>
                </a:extLst>
              </a:tr>
              <a:tr h="506163">
                <a:tc>
                  <a:txBody>
                    <a:bodyPr/>
                    <a:lstStyle/>
                    <a:p>
                      <a:pPr>
                        <a:buNone/>
                      </a:pPr>
                      <a:r>
                        <a:rPr lang="es-CO" sz="1400" b="1" dirty="0">
                          <a:solidFill>
                            <a:srgbClr val="000000"/>
                          </a:solidFill>
                          <a:effectLst/>
                          <a:latin typeface="Verdana" panose="020B0604030504040204" pitchFamily="34" charset="0"/>
                          <a:ea typeface="Verdana" panose="020B0604030504040204" pitchFamily="34" charset="0"/>
                        </a:rPr>
                        <a:t>TOTAL  SRI</a:t>
                      </a:r>
                      <a:endParaRPr lang="es-CO" sz="1400" dirty="0">
                        <a:effectLst/>
                        <a:latin typeface="Verdana" panose="020B0604030504040204" pitchFamily="34" charset="0"/>
                        <a:ea typeface="Verdana" panose="020B0604030504040204" pitchFamily="34" charset="0"/>
                      </a:endParaRPr>
                    </a:p>
                  </a:txBody>
                  <a:tcPr marL="44450" marR="4445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r">
                        <a:buNone/>
                      </a:pPr>
                      <a:r>
                        <a:rPr lang="es-CO" sz="1400" b="1" dirty="0">
                          <a:solidFill>
                            <a:srgbClr val="000000"/>
                          </a:solidFill>
                          <a:effectLst/>
                          <a:latin typeface="Verdana" panose="020B0604030504040204" pitchFamily="34" charset="0"/>
                          <a:ea typeface="Verdana" panose="020B0604030504040204" pitchFamily="34" charset="0"/>
                        </a:rPr>
                        <a:t>$       2.570.066.141.092</a:t>
                      </a:r>
                      <a:endParaRPr lang="es-CO" sz="1400" dirty="0">
                        <a:effectLst/>
                        <a:latin typeface="Verdana" panose="020B0604030504040204" pitchFamily="34" charset="0"/>
                        <a:ea typeface="Verdana" panose="020B0604030504040204" pitchFamily="34" charset="0"/>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r">
                        <a:buNone/>
                      </a:pPr>
                      <a:r>
                        <a:rPr lang="es-CO" sz="1400" b="1" dirty="0">
                          <a:solidFill>
                            <a:srgbClr val="000000"/>
                          </a:solidFill>
                          <a:effectLst/>
                          <a:latin typeface="Verdana" panose="020B0604030504040204" pitchFamily="34" charset="0"/>
                          <a:ea typeface="Verdana" panose="020B0604030504040204" pitchFamily="34" charset="0"/>
                        </a:rPr>
                        <a:t> $      2.568.553.981.618</a:t>
                      </a:r>
                      <a:endParaRPr lang="es-CO" sz="1400" dirty="0">
                        <a:effectLst/>
                        <a:latin typeface="Verdana" panose="020B0604030504040204" pitchFamily="34" charset="0"/>
                        <a:ea typeface="Verdana" panose="020B0604030504040204" pitchFamily="34" charset="0"/>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r">
                        <a:buNone/>
                      </a:pPr>
                      <a:r>
                        <a:rPr lang="es-CO" sz="1400" b="1" dirty="0">
                          <a:solidFill>
                            <a:srgbClr val="000000"/>
                          </a:solidFill>
                          <a:effectLst/>
                          <a:latin typeface="Verdana" panose="020B0604030504040204" pitchFamily="34" charset="0"/>
                          <a:ea typeface="Verdana" panose="020B0604030504040204" pitchFamily="34" charset="0"/>
                        </a:rPr>
                        <a:t>16,83%</a:t>
                      </a:r>
                      <a:endParaRPr lang="es-CO" sz="1400" dirty="0">
                        <a:effectLst/>
                        <a:latin typeface="Verdana" panose="020B0604030504040204" pitchFamily="34" charset="0"/>
                        <a:ea typeface="Verdana" panose="020B0604030504040204" pitchFamily="34" charset="0"/>
                      </a:endParaRPr>
                    </a:p>
                  </a:txBody>
                  <a:tcPr marL="44450" marR="4445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253161327"/>
                  </a:ext>
                </a:extLst>
              </a:tr>
            </a:tbl>
          </a:graphicData>
        </a:graphic>
      </p:graphicFrame>
      <p:sp>
        <p:nvSpPr>
          <p:cNvPr id="2" name="CuadroTexto 1">
            <a:extLst>
              <a:ext uri="{FF2B5EF4-FFF2-40B4-BE49-F238E27FC236}">
                <a16:creationId xmlns:a16="http://schemas.microsoft.com/office/drawing/2014/main" id="{CBE8751E-AB59-85B8-986E-C69CEEE05121}"/>
              </a:ext>
            </a:extLst>
          </p:cNvPr>
          <p:cNvSpPr txBox="1"/>
          <p:nvPr/>
        </p:nvSpPr>
        <p:spPr>
          <a:xfrm>
            <a:off x="610775" y="6533082"/>
            <a:ext cx="6414940" cy="276999"/>
          </a:xfrm>
          <a:prstGeom prst="rect">
            <a:avLst/>
          </a:prstGeom>
          <a:noFill/>
        </p:spPr>
        <p:txBody>
          <a:bodyPr wrap="square">
            <a:spAutoFit/>
          </a:bodyPr>
          <a:lstStyle/>
          <a:p>
            <a:r>
              <a:rPr lang="es-ES_tradnl" sz="1200" dirty="0">
                <a:effectLst/>
                <a:latin typeface="Verdana" panose="020B0604030504040204" pitchFamily="34" charset="0"/>
                <a:ea typeface="Verdana" panose="020B0604030504040204" pitchFamily="34" charset="0"/>
                <a:cs typeface="Times New Roman" panose="02020603050405020304" pitchFamily="18" charset="0"/>
              </a:rPr>
              <a:t>*Corte </a:t>
            </a:r>
            <a:r>
              <a:rPr lang="es-ES_tradnl" sz="1200" dirty="0">
                <a:latin typeface="Verdana" panose="020B0604030504040204" pitchFamily="34" charset="0"/>
                <a:ea typeface="Verdana" panose="020B0604030504040204" pitchFamily="34" charset="0"/>
                <a:cs typeface="Times New Roman" panose="02020603050405020304" pitchFamily="18" charset="0"/>
              </a:rPr>
              <a:t>31</a:t>
            </a:r>
            <a:r>
              <a:rPr lang="es-ES_tradnl" sz="1200" dirty="0">
                <a:effectLst/>
                <a:latin typeface="Verdana" panose="020B0604030504040204" pitchFamily="34" charset="0"/>
                <a:ea typeface="Verdana" panose="020B0604030504040204" pitchFamily="34" charset="0"/>
                <a:cs typeface="Times New Roman" panose="02020603050405020304" pitchFamily="18" charset="0"/>
              </a:rPr>
              <a:t> de julio de 2025</a:t>
            </a:r>
            <a:endParaRPr lang="es-CO" sz="1200" dirty="0">
              <a:effectLst/>
              <a:latin typeface="Verdana" panose="020B0604030504040204" pitchFamily="34" charset="0"/>
              <a:ea typeface="Verdana" panose="020B0604030504040204" pitchFamily="34" charset="0"/>
              <a:cs typeface="Times New Roman" panose="02020603050405020304" pitchFamily="18" charset="0"/>
            </a:endParaRPr>
          </a:p>
        </p:txBody>
      </p:sp>
      <p:pic>
        <p:nvPicPr>
          <p:cNvPr id="5" name="Imagen 4">
            <a:extLst>
              <a:ext uri="{FF2B5EF4-FFF2-40B4-BE49-F238E27FC236}">
                <a16:creationId xmlns:a16="http://schemas.microsoft.com/office/drawing/2014/main" id="{575886C6-0F73-DE62-5E73-BC837FC3E906}"/>
              </a:ext>
            </a:extLst>
          </p:cNvPr>
          <p:cNvPicPr>
            <a:picLocks noChangeAspect="1"/>
          </p:cNvPicPr>
          <p:nvPr/>
        </p:nvPicPr>
        <p:blipFill rotWithShape="1">
          <a:blip r:embed="rId2"/>
          <a:srcRect r="46134" b="50000"/>
          <a:stretch/>
        </p:blipFill>
        <p:spPr>
          <a:xfrm>
            <a:off x="11261298" y="5984788"/>
            <a:ext cx="940727" cy="873212"/>
          </a:xfrm>
          <a:prstGeom prst="rect">
            <a:avLst/>
          </a:prstGeom>
        </p:spPr>
      </p:pic>
    </p:spTree>
    <p:extLst>
      <p:ext uri="{BB962C8B-B14F-4D97-AF65-F5344CB8AC3E}">
        <p14:creationId xmlns:p14="http://schemas.microsoft.com/office/powerpoint/2010/main" val="2366389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2A7AE6-D1D3-8612-8F6E-E25ADBCB4F2D}"/>
            </a:ext>
          </a:extLst>
        </p:cNvPr>
        <p:cNvGrpSpPr/>
        <p:nvPr/>
      </p:nvGrpSpPr>
      <p:grpSpPr>
        <a:xfrm>
          <a:off x="0" y="0"/>
          <a:ext cx="0" cy="0"/>
          <a:chOff x="0" y="0"/>
          <a:chExt cx="0" cy="0"/>
        </a:xfrm>
      </p:grpSpPr>
      <p:pic>
        <p:nvPicPr>
          <p:cNvPr id="2" name="Imagen 1" descr="Logotipo, nombre de la empresa&#10;&#10;Descripción generada automáticamente">
            <a:extLst>
              <a:ext uri="{FF2B5EF4-FFF2-40B4-BE49-F238E27FC236}">
                <a16:creationId xmlns:a16="http://schemas.microsoft.com/office/drawing/2014/main" id="{70154CF0-C6F3-C406-2017-293D542CA9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03758" y="22622"/>
            <a:ext cx="692241" cy="655706"/>
          </a:xfrm>
          <a:prstGeom prst="rect">
            <a:avLst/>
          </a:prstGeom>
        </p:spPr>
      </p:pic>
      <p:pic>
        <p:nvPicPr>
          <p:cNvPr id="6" name="Imagen 5">
            <a:extLst>
              <a:ext uri="{FF2B5EF4-FFF2-40B4-BE49-F238E27FC236}">
                <a16:creationId xmlns:a16="http://schemas.microsoft.com/office/drawing/2014/main" id="{A5B7EEF0-2BD0-2909-B559-A8DE6674847C}"/>
              </a:ext>
            </a:extLst>
          </p:cNvPr>
          <p:cNvPicPr>
            <a:picLocks noChangeAspect="1"/>
          </p:cNvPicPr>
          <p:nvPr/>
        </p:nvPicPr>
        <p:blipFill rotWithShape="1">
          <a:blip r:embed="rId3">
            <a:extLst>
              <a:ext uri="{28A0092B-C50C-407E-A947-70E740481C1C}">
                <a14:useLocalDpi xmlns:a14="http://schemas.microsoft.com/office/drawing/2010/main" val="0"/>
              </a:ext>
            </a:extLst>
          </a:blip>
          <a:srcRect t="91013"/>
          <a:stretch/>
        </p:blipFill>
        <p:spPr>
          <a:xfrm>
            <a:off x="4991309" y="6476892"/>
            <a:ext cx="2209380" cy="160233"/>
          </a:xfrm>
          <a:prstGeom prst="rect">
            <a:avLst/>
          </a:prstGeom>
        </p:spPr>
      </p:pic>
      <p:sp>
        <p:nvSpPr>
          <p:cNvPr id="10" name="Marcador de contenido 8">
            <a:extLst>
              <a:ext uri="{FF2B5EF4-FFF2-40B4-BE49-F238E27FC236}">
                <a16:creationId xmlns:a16="http://schemas.microsoft.com/office/drawing/2014/main" id="{A797F2EC-4CAC-325F-00F7-EBC1D6BF486F}"/>
              </a:ext>
            </a:extLst>
          </p:cNvPr>
          <p:cNvSpPr txBox="1">
            <a:spLocks/>
          </p:cNvSpPr>
          <p:nvPr/>
        </p:nvSpPr>
        <p:spPr>
          <a:xfrm>
            <a:off x="685799" y="678329"/>
            <a:ext cx="10515600" cy="50501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CO" sz="3200" b="1" dirty="0">
                <a:latin typeface="Verdana" panose="020B0604030504040204" pitchFamily="34" charset="0"/>
                <a:ea typeface="Verdana" panose="020B0604030504040204" pitchFamily="34" charset="0"/>
              </a:rPr>
              <a:t>ESTADO DE LOS PROCESOS</a:t>
            </a:r>
          </a:p>
        </p:txBody>
      </p:sp>
      <p:sp>
        <p:nvSpPr>
          <p:cNvPr id="3" name="Marcador de contenido 8">
            <a:extLst>
              <a:ext uri="{FF2B5EF4-FFF2-40B4-BE49-F238E27FC236}">
                <a16:creationId xmlns:a16="http://schemas.microsoft.com/office/drawing/2014/main" id="{207CABBD-B6A6-572B-9FAF-A99EB2888F09}"/>
              </a:ext>
            </a:extLst>
          </p:cNvPr>
          <p:cNvSpPr txBox="1">
            <a:spLocks/>
          </p:cNvSpPr>
          <p:nvPr/>
        </p:nvSpPr>
        <p:spPr>
          <a:xfrm>
            <a:off x="405689" y="6572089"/>
            <a:ext cx="1474692" cy="20402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CO" sz="1000" b="1" dirty="0">
                <a:solidFill>
                  <a:srgbClr val="FFC800"/>
                </a:solidFill>
                <a:latin typeface="Verdana" panose="020B0604030504040204" pitchFamily="34" charset="0"/>
                <a:ea typeface="Verdana" panose="020B0604030504040204" pitchFamily="34" charset="0"/>
              </a:rPr>
              <a:t>*Corte 22 agosto</a:t>
            </a:r>
          </a:p>
        </p:txBody>
      </p:sp>
      <p:graphicFrame>
        <p:nvGraphicFramePr>
          <p:cNvPr id="4" name="Gráfico 3">
            <a:extLst>
              <a:ext uri="{FF2B5EF4-FFF2-40B4-BE49-F238E27FC236}">
                <a16:creationId xmlns:a16="http://schemas.microsoft.com/office/drawing/2014/main" id="{BB838E58-4028-47D3-8560-FE5F37CF0F26}"/>
              </a:ext>
            </a:extLst>
          </p:cNvPr>
          <p:cNvGraphicFramePr>
            <a:graphicFrameLocks/>
          </p:cNvGraphicFramePr>
          <p:nvPr/>
        </p:nvGraphicFramePr>
        <p:xfrm>
          <a:off x="1398518" y="1231770"/>
          <a:ext cx="8702722" cy="298524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Gráfico 6">
            <a:extLst>
              <a:ext uri="{FF2B5EF4-FFF2-40B4-BE49-F238E27FC236}">
                <a16:creationId xmlns:a16="http://schemas.microsoft.com/office/drawing/2014/main" id="{4AC3F779-5F2D-4AB0-A043-BC8717E12F78}"/>
              </a:ext>
            </a:extLst>
          </p:cNvPr>
          <p:cNvGraphicFramePr>
            <a:graphicFrameLocks/>
          </p:cNvGraphicFramePr>
          <p:nvPr/>
        </p:nvGraphicFramePr>
        <p:xfrm>
          <a:off x="1326778" y="3779623"/>
          <a:ext cx="8702722" cy="2857501"/>
        </p:xfrm>
        <a:graphic>
          <a:graphicData uri="http://schemas.openxmlformats.org/drawingml/2006/chart">
            <c:chart xmlns:c="http://schemas.openxmlformats.org/drawingml/2006/chart" xmlns:r="http://schemas.openxmlformats.org/officeDocument/2006/relationships" r:id="rId5"/>
          </a:graphicData>
        </a:graphic>
      </p:graphicFrame>
      <p:sp>
        <p:nvSpPr>
          <p:cNvPr id="9" name="CuadroTexto 8">
            <a:extLst>
              <a:ext uri="{FF2B5EF4-FFF2-40B4-BE49-F238E27FC236}">
                <a16:creationId xmlns:a16="http://schemas.microsoft.com/office/drawing/2014/main" id="{7ACE7A84-25D1-2202-D381-699361C0357A}"/>
              </a:ext>
            </a:extLst>
          </p:cNvPr>
          <p:cNvSpPr txBox="1"/>
          <p:nvPr/>
        </p:nvSpPr>
        <p:spPr>
          <a:xfrm>
            <a:off x="10252576" y="1881317"/>
            <a:ext cx="681317" cy="400110"/>
          </a:xfrm>
          <a:prstGeom prst="rect">
            <a:avLst/>
          </a:prstGeom>
          <a:noFill/>
        </p:spPr>
        <p:txBody>
          <a:bodyPr wrap="square">
            <a:spAutoFit/>
          </a:bodyPr>
          <a:lstStyle/>
          <a:p>
            <a:r>
              <a:rPr lang="es-CO" sz="2000" b="1" i="0" u="none" strike="noStrike" dirty="0">
                <a:solidFill>
                  <a:srgbClr val="FFC000"/>
                </a:solidFill>
                <a:effectLst/>
                <a:latin typeface="Aptos Narrow" panose="020B0004020202020204" pitchFamily="34" charset="0"/>
              </a:rPr>
              <a:t>52%</a:t>
            </a:r>
            <a:r>
              <a:rPr lang="es-CO" sz="2000" b="1" dirty="0">
                <a:solidFill>
                  <a:srgbClr val="FFC000"/>
                </a:solidFill>
              </a:rPr>
              <a:t> </a:t>
            </a:r>
          </a:p>
        </p:txBody>
      </p:sp>
      <p:sp>
        <p:nvSpPr>
          <p:cNvPr id="12" name="CuadroTexto 11">
            <a:extLst>
              <a:ext uri="{FF2B5EF4-FFF2-40B4-BE49-F238E27FC236}">
                <a16:creationId xmlns:a16="http://schemas.microsoft.com/office/drawing/2014/main" id="{3629AFF4-7632-E5B4-5A26-ECD69CE845FB}"/>
              </a:ext>
            </a:extLst>
          </p:cNvPr>
          <p:cNvSpPr txBox="1"/>
          <p:nvPr/>
        </p:nvSpPr>
        <p:spPr>
          <a:xfrm>
            <a:off x="10369117" y="4665120"/>
            <a:ext cx="681318" cy="400110"/>
          </a:xfrm>
          <a:prstGeom prst="rect">
            <a:avLst/>
          </a:prstGeom>
          <a:noFill/>
        </p:spPr>
        <p:txBody>
          <a:bodyPr wrap="square">
            <a:spAutoFit/>
          </a:bodyPr>
          <a:lstStyle/>
          <a:p>
            <a:r>
              <a:rPr lang="es-CO" sz="2000" b="1" i="0" u="none" strike="noStrike" dirty="0">
                <a:solidFill>
                  <a:srgbClr val="FFC000"/>
                </a:solidFill>
                <a:effectLst/>
                <a:latin typeface="Aptos Narrow" panose="020B0004020202020204" pitchFamily="34" charset="0"/>
              </a:rPr>
              <a:t>43%</a:t>
            </a:r>
            <a:r>
              <a:rPr lang="es-CO" sz="2000" b="1" dirty="0">
                <a:solidFill>
                  <a:srgbClr val="FFC000"/>
                </a:solidFill>
              </a:rPr>
              <a:t> </a:t>
            </a:r>
          </a:p>
        </p:txBody>
      </p:sp>
      <p:pic>
        <p:nvPicPr>
          <p:cNvPr id="5" name="Imagen 4">
            <a:extLst>
              <a:ext uri="{FF2B5EF4-FFF2-40B4-BE49-F238E27FC236}">
                <a16:creationId xmlns:a16="http://schemas.microsoft.com/office/drawing/2014/main" id="{A4454C37-9196-B90B-6C05-2E7F2032FA75}"/>
              </a:ext>
            </a:extLst>
          </p:cNvPr>
          <p:cNvPicPr>
            <a:picLocks noChangeAspect="1"/>
          </p:cNvPicPr>
          <p:nvPr/>
        </p:nvPicPr>
        <p:blipFill rotWithShape="1">
          <a:blip r:embed="rId6"/>
          <a:srcRect r="43603" b="50000"/>
          <a:stretch/>
        </p:blipFill>
        <p:spPr>
          <a:xfrm>
            <a:off x="10264462" y="5149110"/>
            <a:ext cx="1927539" cy="1708890"/>
          </a:xfrm>
          <a:prstGeom prst="rect">
            <a:avLst/>
          </a:prstGeom>
        </p:spPr>
      </p:pic>
    </p:spTree>
    <p:extLst>
      <p:ext uri="{BB962C8B-B14F-4D97-AF65-F5344CB8AC3E}">
        <p14:creationId xmlns:p14="http://schemas.microsoft.com/office/powerpoint/2010/main" val="20464547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950D69-1E87-1A38-6C6D-817792435B9A}"/>
            </a:ext>
          </a:extLst>
        </p:cNvPr>
        <p:cNvGrpSpPr/>
        <p:nvPr/>
      </p:nvGrpSpPr>
      <p:grpSpPr>
        <a:xfrm>
          <a:off x="0" y="0"/>
          <a:ext cx="0" cy="0"/>
          <a:chOff x="0" y="0"/>
          <a:chExt cx="0" cy="0"/>
        </a:xfrm>
      </p:grpSpPr>
      <p:sp>
        <p:nvSpPr>
          <p:cNvPr id="6" name="Rectángulo 5">
            <a:extLst>
              <a:ext uri="{FF2B5EF4-FFF2-40B4-BE49-F238E27FC236}">
                <a16:creationId xmlns:a16="http://schemas.microsoft.com/office/drawing/2014/main" id="{6B35DBD7-0663-AA80-C145-00A40BD5B096}"/>
              </a:ext>
            </a:extLst>
          </p:cNvPr>
          <p:cNvSpPr/>
          <p:nvPr/>
        </p:nvSpPr>
        <p:spPr>
          <a:xfrm>
            <a:off x="0" y="765313"/>
            <a:ext cx="12192000" cy="5327374"/>
          </a:xfrm>
          <a:prstGeom prst="rect">
            <a:avLst/>
          </a:prstGeom>
          <a:solidFill>
            <a:srgbClr val="FF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CuadroTexto 4">
            <a:extLst>
              <a:ext uri="{FF2B5EF4-FFF2-40B4-BE49-F238E27FC236}">
                <a16:creationId xmlns:a16="http://schemas.microsoft.com/office/drawing/2014/main" id="{2CF039C7-8166-FE06-7832-94F299DA5516}"/>
              </a:ext>
            </a:extLst>
          </p:cNvPr>
          <p:cNvSpPr txBox="1"/>
          <p:nvPr/>
        </p:nvSpPr>
        <p:spPr>
          <a:xfrm>
            <a:off x="0" y="3242346"/>
            <a:ext cx="12191999" cy="815608"/>
          </a:xfrm>
          <a:prstGeom prst="rect">
            <a:avLst/>
          </a:prstGeom>
          <a:noFill/>
        </p:spPr>
        <p:txBody>
          <a:bodyPr wrap="square">
            <a:spAutoFit/>
          </a:bodyPr>
          <a:lstStyle/>
          <a:p>
            <a:pPr algn="ctr"/>
            <a:r>
              <a:rPr lang="es-CO" sz="4700" b="1" dirty="0">
                <a:solidFill>
                  <a:schemeClr val="bg1"/>
                </a:solidFill>
                <a:latin typeface="Verdana" panose="020B0604030504040204" pitchFamily="34" charset="0"/>
                <a:ea typeface="Verdana" panose="020B0604030504040204" pitchFamily="34" charset="0"/>
                <a:cs typeface="Verdana" panose="020B0604030504040204" pitchFamily="34" charset="0"/>
              </a:rPr>
              <a:t>TERRITORIO</a:t>
            </a:r>
          </a:p>
        </p:txBody>
      </p:sp>
      <p:pic>
        <p:nvPicPr>
          <p:cNvPr id="7" name="Imagen 6">
            <a:extLst>
              <a:ext uri="{FF2B5EF4-FFF2-40B4-BE49-F238E27FC236}">
                <a16:creationId xmlns:a16="http://schemas.microsoft.com/office/drawing/2014/main" id="{92B8144E-DC38-983E-1E31-7BB301310C59}"/>
              </a:ext>
            </a:extLst>
          </p:cNvPr>
          <p:cNvPicPr>
            <a:picLocks noChangeAspect="1"/>
          </p:cNvPicPr>
          <p:nvPr/>
        </p:nvPicPr>
        <p:blipFill rotWithShape="1">
          <a:blip r:embed="rId2">
            <a:extLst>
              <a:ext uri="{28A0092B-C50C-407E-A947-70E740481C1C}">
                <a14:useLocalDpi xmlns:a14="http://schemas.microsoft.com/office/drawing/2010/main" val="0"/>
              </a:ext>
            </a:extLst>
          </a:blip>
          <a:srcRect t="91013"/>
          <a:stretch/>
        </p:blipFill>
        <p:spPr>
          <a:xfrm>
            <a:off x="4991310" y="6261739"/>
            <a:ext cx="2209380" cy="160233"/>
          </a:xfrm>
          <a:prstGeom prst="rect">
            <a:avLst/>
          </a:prstGeom>
        </p:spPr>
      </p:pic>
      <p:pic>
        <p:nvPicPr>
          <p:cNvPr id="2" name="Picture 11" descr="A black and white logo&#10;&#10;AI-generated content may be incorrect.">
            <a:extLst>
              <a:ext uri="{FF2B5EF4-FFF2-40B4-BE49-F238E27FC236}">
                <a16:creationId xmlns:a16="http://schemas.microsoft.com/office/drawing/2014/main" id="{2EF353A8-93A4-3CA3-52B1-4DFE9156E302}"/>
              </a:ext>
            </a:extLst>
          </p:cNvPr>
          <p:cNvPicPr>
            <a:picLocks noChangeAspect="1"/>
          </p:cNvPicPr>
          <p:nvPr/>
        </p:nvPicPr>
        <p:blipFill>
          <a:blip r:embed="rId3"/>
          <a:stretch>
            <a:fillRect/>
          </a:stretch>
        </p:blipFill>
        <p:spPr>
          <a:xfrm>
            <a:off x="5316742" y="1054628"/>
            <a:ext cx="1558515" cy="1307935"/>
          </a:xfrm>
          <a:prstGeom prst="rect">
            <a:avLst/>
          </a:prstGeom>
        </p:spPr>
      </p:pic>
    </p:spTree>
    <p:extLst>
      <p:ext uri="{BB962C8B-B14F-4D97-AF65-F5344CB8AC3E}">
        <p14:creationId xmlns:p14="http://schemas.microsoft.com/office/powerpoint/2010/main" val="23267615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00372-1F09-E2E5-2248-4D7A07183E7C}"/>
            </a:ext>
          </a:extLst>
        </p:cNvPr>
        <p:cNvGrpSpPr/>
        <p:nvPr/>
      </p:nvGrpSpPr>
      <p:grpSpPr>
        <a:xfrm>
          <a:off x="0" y="0"/>
          <a:ext cx="0" cy="0"/>
          <a:chOff x="0" y="0"/>
          <a:chExt cx="0" cy="0"/>
        </a:xfrm>
      </p:grpSpPr>
      <p:sp>
        <p:nvSpPr>
          <p:cNvPr id="7" name="our mission">
            <a:extLst>
              <a:ext uri="{FF2B5EF4-FFF2-40B4-BE49-F238E27FC236}">
                <a16:creationId xmlns:a16="http://schemas.microsoft.com/office/drawing/2014/main" id="{7BDE3820-3D7D-C702-1AFD-AF4C6D70D0D9}"/>
              </a:ext>
            </a:extLst>
          </p:cNvPr>
          <p:cNvSpPr txBox="1"/>
          <p:nvPr/>
        </p:nvSpPr>
        <p:spPr>
          <a:xfrm>
            <a:off x="711958" y="884360"/>
            <a:ext cx="11480042" cy="4903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b">
            <a:spAutoFit/>
          </a:bodyPr>
          <a:lstStyle>
            <a:lvl1pPr>
              <a:lnSpc>
                <a:spcPct val="90000"/>
              </a:lnSpc>
              <a:defRPr sz="7500" cap="all" spc="0">
                <a:latin typeface="+mn-lt"/>
                <a:ea typeface="+mn-ea"/>
                <a:cs typeface="+mn-cs"/>
                <a:sym typeface="Montserrat ExtraBold"/>
              </a:defRPr>
            </a:lvl1pPr>
          </a:lstStyle>
          <a:p>
            <a:pPr algn="ctr"/>
            <a:r>
              <a:rPr lang="en-US" sz="2800" b="1" dirty="0" err="1">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Acompañamiento</a:t>
            </a:r>
            <a:r>
              <a:rPr lang="en-US" sz="28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 </a:t>
            </a:r>
            <a:r>
              <a:rPr lang="en-US" sz="2800" b="1" dirty="0" err="1">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direcciones</a:t>
            </a:r>
            <a:r>
              <a:rPr lang="en-US" sz="28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 </a:t>
            </a:r>
            <a:r>
              <a:rPr lang="en-US" sz="2800" b="1" dirty="0" err="1">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territoriales</a:t>
            </a:r>
            <a:endParaRPr lang="en-US" sz="28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endParaRPr>
          </a:p>
        </p:txBody>
      </p:sp>
      <p:graphicFrame>
        <p:nvGraphicFramePr>
          <p:cNvPr id="8" name="Diagrama 7">
            <a:extLst>
              <a:ext uri="{FF2B5EF4-FFF2-40B4-BE49-F238E27FC236}">
                <a16:creationId xmlns:a16="http://schemas.microsoft.com/office/drawing/2014/main" id="{1B2708C6-B4C9-5243-CE1E-7A1EF5FF8FC1}"/>
              </a:ext>
            </a:extLst>
          </p:cNvPr>
          <p:cNvGraphicFramePr/>
          <p:nvPr>
            <p:extLst>
              <p:ext uri="{D42A27DB-BD31-4B8C-83A1-F6EECF244321}">
                <p14:modId xmlns:p14="http://schemas.microsoft.com/office/powerpoint/2010/main" val="3248868484"/>
              </p:ext>
            </p:extLst>
          </p:nvPr>
        </p:nvGraphicFramePr>
        <p:xfrm>
          <a:off x="286862" y="1823537"/>
          <a:ext cx="11618276" cy="32615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uadroTexto 3">
            <a:extLst>
              <a:ext uri="{FF2B5EF4-FFF2-40B4-BE49-F238E27FC236}">
                <a16:creationId xmlns:a16="http://schemas.microsoft.com/office/drawing/2014/main" id="{B19778F6-6D4B-89C4-2A7C-1939BCDB5875}"/>
              </a:ext>
            </a:extLst>
          </p:cNvPr>
          <p:cNvSpPr txBox="1"/>
          <p:nvPr/>
        </p:nvSpPr>
        <p:spPr>
          <a:xfrm>
            <a:off x="2503418" y="1333146"/>
            <a:ext cx="7185164" cy="369332"/>
          </a:xfrm>
          <a:prstGeom prst="rect">
            <a:avLst/>
          </a:prstGeom>
          <a:noFill/>
        </p:spPr>
        <p:txBody>
          <a:bodyPr wrap="square">
            <a:spAutoFit/>
          </a:bodyPr>
          <a:lstStyle/>
          <a:p>
            <a:pPr algn="ctr"/>
            <a:r>
              <a:rPr lang="es-CO" b="1" dirty="0">
                <a:solidFill>
                  <a:srgbClr val="FFC000"/>
                </a:solidFill>
                <a:latin typeface="+mj-lt"/>
              </a:rPr>
              <a:t>20 DIRECCIONES TERRITORIALES</a:t>
            </a:r>
          </a:p>
        </p:txBody>
      </p:sp>
      <p:pic>
        <p:nvPicPr>
          <p:cNvPr id="3" name="Imagen 2">
            <a:extLst>
              <a:ext uri="{FF2B5EF4-FFF2-40B4-BE49-F238E27FC236}">
                <a16:creationId xmlns:a16="http://schemas.microsoft.com/office/drawing/2014/main" id="{2DEE7913-161B-26F4-04F8-F12BF4866883}"/>
              </a:ext>
            </a:extLst>
          </p:cNvPr>
          <p:cNvPicPr>
            <a:picLocks noChangeAspect="1"/>
          </p:cNvPicPr>
          <p:nvPr/>
        </p:nvPicPr>
        <p:blipFill>
          <a:blip r:embed="rId7"/>
          <a:stretch>
            <a:fillRect/>
          </a:stretch>
        </p:blipFill>
        <p:spPr>
          <a:xfrm>
            <a:off x="3863662" y="5159659"/>
            <a:ext cx="4254329" cy="1657350"/>
          </a:xfrm>
          <a:prstGeom prst="rect">
            <a:avLst/>
          </a:prstGeom>
        </p:spPr>
      </p:pic>
      <p:sp>
        <p:nvSpPr>
          <p:cNvPr id="6" name="CuadroTexto 5">
            <a:extLst>
              <a:ext uri="{FF2B5EF4-FFF2-40B4-BE49-F238E27FC236}">
                <a16:creationId xmlns:a16="http://schemas.microsoft.com/office/drawing/2014/main" id="{1F39B92F-FB5B-20A9-FD2E-4D9C634AC21A}"/>
              </a:ext>
            </a:extLst>
          </p:cNvPr>
          <p:cNvSpPr txBox="1"/>
          <p:nvPr/>
        </p:nvSpPr>
        <p:spPr>
          <a:xfrm>
            <a:off x="6322494" y="2243597"/>
            <a:ext cx="2266734" cy="2492990"/>
          </a:xfrm>
          <a:prstGeom prst="rect">
            <a:avLst/>
          </a:prstGeom>
          <a:noFill/>
        </p:spPr>
        <p:txBody>
          <a:bodyPr wrap="square" rtlCol="0">
            <a:spAutoFit/>
          </a:bodyPr>
          <a:lstStyle/>
          <a:p>
            <a:pPr algn="ctr"/>
            <a:r>
              <a:rPr lang="es-CO" sz="2000" b="1" kern="1200" dirty="0">
                <a:solidFill>
                  <a:schemeClr val="bg1"/>
                </a:solidFill>
                <a:latin typeface="+mj-lt"/>
                <a:ea typeface="Times New Roman" panose="02020603050405020304" pitchFamily="18" charset="0"/>
                <a:cs typeface="Arial" panose="020B0604020202020204" pitchFamily="34" charset="0"/>
              </a:rPr>
              <a:t>Para el mes de </a:t>
            </a:r>
            <a:r>
              <a:rPr lang="es-CO" sz="2000" b="1" dirty="0">
                <a:solidFill>
                  <a:schemeClr val="bg1"/>
                </a:solidFill>
                <a:latin typeface="+mj-lt"/>
                <a:cs typeface="Arial" panose="020B0604020202020204" pitchFamily="34" charset="0"/>
              </a:rPr>
              <a:t>septiembre se entregaran en todo el país un total de  37290 por un valor de $ 397.808.063.653</a:t>
            </a:r>
          </a:p>
          <a:p>
            <a:pPr lvl="0" algn="ctr"/>
            <a:endParaRPr lang="es-CO" sz="1600" b="1" kern="1200" dirty="0">
              <a:solidFill>
                <a:prstClr val="black">
                  <a:hueOff val="0"/>
                  <a:satOff val="0"/>
                  <a:lumOff val="0"/>
                  <a:alphaOff val="0"/>
                </a:prstClr>
              </a:solidFill>
              <a:latin typeface="+mj-lt"/>
              <a:ea typeface="Times New Roman" panose="02020603050405020304" pitchFamily="18" charset="0"/>
              <a:cs typeface="Arial" panose="020B0604020202020204" pitchFamily="34" charset="0"/>
            </a:endParaRPr>
          </a:p>
        </p:txBody>
      </p:sp>
      <p:sp>
        <p:nvSpPr>
          <p:cNvPr id="9" name="CuadroTexto 8">
            <a:extLst>
              <a:ext uri="{FF2B5EF4-FFF2-40B4-BE49-F238E27FC236}">
                <a16:creationId xmlns:a16="http://schemas.microsoft.com/office/drawing/2014/main" id="{6DF6CD92-6ED4-F9AA-9249-86B646E74B61}"/>
              </a:ext>
            </a:extLst>
          </p:cNvPr>
          <p:cNvSpPr txBox="1"/>
          <p:nvPr/>
        </p:nvSpPr>
        <p:spPr>
          <a:xfrm>
            <a:off x="3055996" y="2151264"/>
            <a:ext cx="2509077" cy="2677656"/>
          </a:xfrm>
          <a:prstGeom prst="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lvl="0" algn="ctr"/>
            <a:r>
              <a:rPr lang="es-ES_tradnl" sz="1400" dirty="0">
                <a:solidFill>
                  <a:schemeClr val="bg1"/>
                </a:solidFill>
                <a:latin typeface="+mj-lt"/>
                <a:cs typeface="Arial" panose="020B0604020202020204" pitchFamily="34" charset="0"/>
              </a:rPr>
              <a:t>Realización</a:t>
            </a:r>
            <a:r>
              <a:rPr lang="es-CO" sz="1400" dirty="0">
                <a:solidFill>
                  <a:schemeClr val="bg1"/>
                </a:solidFill>
                <a:latin typeface="+mj-lt"/>
                <a:cs typeface="Arial" panose="020B0604020202020204" pitchFamily="34" charset="0"/>
              </a:rPr>
              <a:t> de formaciones en el proceso de Indemnización administrativa, que incluye auditoria de cartas y escalamientos por Indemniza y SGV.</a:t>
            </a:r>
          </a:p>
          <a:p>
            <a:pPr lvl="0" algn="ctr"/>
            <a:r>
              <a:rPr lang="es-CO" sz="1400" dirty="0">
                <a:solidFill>
                  <a:schemeClr val="bg1"/>
                </a:solidFill>
                <a:latin typeface="+mj-lt"/>
                <a:cs typeface="Arial" panose="020B0604020202020204" pitchFamily="34" charset="0"/>
              </a:rPr>
              <a:t>Apoyo en casos puntuales ,por ejemplo dudas al momento de la notificación.</a:t>
            </a:r>
          </a:p>
          <a:p>
            <a:pPr lvl="0" algn="ctr"/>
            <a:r>
              <a:rPr lang="es-CO" sz="1400" dirty="0">
                <a:solidFill>
                  <a:schemeClr val="bg1"/>
                </a:solidFill>
                <a:latin typeface="+mj-lt"/>
                <a:cs typeface="Arial" panose="020B0604020202020204" pitchFamily="34" charset="0"/>
              </a:rPr>
              <a:t>Seguimiento a las Jornadas de entregas de Cartas de Indemnizació</a:t>
            </a:r>
            <a:r>
              <a:rPr lang="es-CO" sz="1400" kern="1200" dirty="0">
                <a:solidFill>
                  <a:schemeClr val="bg1"/>
                </a:solidFill>
                <a:latin typeface="+mj-lt"/>
                <a:ea typeface="+mn-ea"/>
                <a:cs typeface="Arial" panose="020B0604020202020204" pitchFamily="34" charset="0"/>
              </a:rPr>
              <a:t>n </a:t>
            </a:r>
          </a:p>
        </p:txBody>
      </p:sp>
    </p:spTree>
    <p:extLst>
      <p:ext uri="{BB962C8B-B14F-4D97-AF65-F5344CB8AC3E}">
        <p14:creationId xmlns:p14="http://schemas.microsoft.com/office/powerpoint/2010/main" val="1208409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dvAuto="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685394-36BF-5E95-299A-0C3BFA041C8B}"/>
            </a:ext>
          </a:extLst>
        </p:cNvPr>
        <p:cNvGrpSpPr/>
        <p:nvPr/>
      </p:nvGrpSpPr>
      <p:grpSpPr>
        <a:xfrm>
          <a:off x="0" y="0"/>
          <a:ext cx="0" cy="0"/>
          <a:chOff x="0" y="0"/>
          <a:chExt cx="0" cy="0"/>
        </a:xfrm>
      </p:grpSpPr>
      <p:sp>
        <p:nvSpPr>
          <p:cNvPr id="7" name="our mission">
            <a:extLst>
              <a:ext uri="{FF2B5EF4-FFF2-40B4-BE49-F238E27FC236}">
                <a16:creationId xmlns:a16="http://schemas.microsoft.com/office/drawing/2014/main" id="{163CB21E-78E0-52F2-2E4C-5FC0D869C3E4}"/>
              </a:ext>
            </a:extLst>
          </p:cNvPr>
          <p:cNvSpPr txBox="1"/>
          <p:nvPr/>
        </p:nvSpPr>
        <p:spPr>
          <a:xfrm>
            <a:off x="745091" y="733964"/>
            <a:ext cx="11174306" cy="4349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b">
            <a:spAutoFit/>
          </a:bodyPr>
          <a:lstStyle>
            <a:lvl1pPr>
              <a:lnSpc>
                <a:spcPct val="90000"/>
              </a:lnSpc>
              <a:defRPr sz="7500" cap="all" spc="0">
                <a:latin typeface="+mn-lt"/>
                <a:ea typeface="+mn-ea"/>
                <a:cs typeface="+mn-cs"/>
                <a:sym typeface="Montserrat ExtraBold"/>
              </a:defRPr>
            </a:lvl1pPr>
          </a:lstStyle>
          <a:p>
            <a:pPr algn="ctr"/>
            <a:r>
              <a:rPr lang="es-CO" sz="24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RUTA PARA LA </a:t>
            </a:r>
            <a:r>
              <a:rPr lang="en-US" sz="24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 ENTREGA DE LAS CARTAS DE INDEMNIZACIóN</a:t>
            </a:r>
          </a:p>
        </p:txBody>
      </p:sp>
      <p:graphicFrame>
        <p:nvGraphicFramePr>
          <p:cNvPr id="8" name="Diagrama 7">
            <a:extLst>
              <a:ext uri="{FF2B5EF4-FFF2-40B4-BE49-F238E27FC236}">
                <a16:creationId xmlns:a16="http://schemas.microsoft.com/office/drawing/2014/main" id="{650B9204-640E-5169-DF65-4FAAB9C52DC5}"/>
              </a:ext>
            </a:extLst>
          </p:cNvPr>
          <p:cNvGraphicFramePr/>
          <p:nvPr/>
        </p:nvGraphicFramePr>
        <p:xfrm>
          <a:off x="1886153" y="1496298"/>
          <a:ext cx="8128000" cy="8781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 name="Diagrama 1">
            <a:extLst>
              <a:ext uri="{FF2B5EF4-FFF2-40B4-BE49-F238E27FC236}">
                <a16:creationId xmlns:a16="http://schemas.microsoft.com/office/drawing/2014/main" id="{AEC70147-80C4-5518-017E-A9EE6A7D0271}"/>
              </a:ext>
            </a:extLst>
          </p:cNvPr>
          <p:cNvGraphicFramePr/>
          <p:nvPr/>
        </p:nvGraphicFramePr>
        <p:xfrm>
          <a:off x="1886153" y="2613809"/>
          <a:ext cx="8128000" cy="87818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3" name="Diagrama 2">
            <a:extLst>
              <a:ext uri="{FF2B5EF4-FFF2-40B4-BE49-F238E27FC236}">
                <a16:creationId xmlns:a16="http://schemas.microsoft.com/office/drawing/2014/main" id="{A4E04F7A-3CD0-15DE-C9BF-394143D7DDFD}"/>
              </a:ext>
            </a:extLst>
          </p:cNvPr>
          <p:cNvGraphicFramePr/>
          <p:nvPr/>
        </p:nvGraphicFramePr>
        <p:xfrm>
          <a:off x="1886153" y="3797725"/>
          <a:ext cx="8128000" cy="87818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4" name="Diagrama 3">
            <a:extLst>
              <a:ext uri="{FF2B5EF4-FFF2-40B4-BE49-F238E27FC236}">
                <a16:creationId xmlns:a16="http://schemas.microsoft.com/office/drawing/2014/main" id="{125910C9-07B5-68F5-854C-9D99E7EFDB7D}"/>
              </a:ext>
            </a:extLst>
          </p:cNvPr>
          <p:cNvGraphicFramePr/>
          <p:nvPr/>
        </p:nvGraphicFramePr>
        <p:xfrm>
          <a:off x="1886153" y="4922608"/>
          <a:ext cx="8128000" cy="878187"/>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5" name="Flecha: arriba y abajo 4">
            <a:extLst>
              <a:ext uri="{FF2B5EF4-FFF2-40B4-BE49-F238E27FC236}">
                <a16:creationId xmlns:a16="http://schemas.microsoft.com/office/drawing/2014/main" id="{FC76F813-1692-41EF-4FF4-66916D16408A}"/>
              </a:ext>
            </a:extLst>
          </p:cNvPr>
          <p:cNvSpPr/>
          <p:nvPr/>
        </p:nvSpPr>
        <p:spPr>
          <a:xfrm>
            <a:off x="201787" y="1207429"/>
            <a:ext cx="1769808" cy="4881714"/>
          </a:xfrm>
          <a:prstGeom prst="upDownArrow">
            <a:avLst/>
          </a:prstGeom>
          <a:solidFill>
            <a:schemeClr val="accent5">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s-ES" sz="1400" dirty="0"/>
              <a:t>Nivel </a:t>
            </a:r>
          </a:p>
          <a:p>
            <a:pPr algn="ctr"/>
            <a:r>
              <a:rPr lang="es-ES" sz="1400" dirty="0"/>
              <a:t>Nacional</a:t>
            </a:r>
          </a:p>
          <a:p>
            <a:pPr algn="ctr"/>
            <a:endParaRPr lang="es-ES" sz="1400" dirty="0"/>
          </a:p>
          <a:p>
            <a:pPr algn="ctr"/>
            <a:r>
              <a:rPr lang="es-ES" sz="1400" dirty="0"/>
              <a:t>Territorio</a:t>
            </a:r>
            <a:endParaRPr lang="es-CO" sz="1400" dirty="0"/>
          </a:p>
        </p:txBody>
      </p:sp>
      <p:sp>
        <p:nvSpPr>
          <p:cNvPr id="9" name="Flecha: a la izquierda y derecha 8">
            <a:extLst>
              <a:ext uri="{FF2B5EF4-FFF2-40B4-BE49-F238E27FC236}">
                <a16:creationId xmlns:a16="http://schemas.microsoft.com/office/drawing/2014/main" id="{0F1D68D0-ADE5-C912-3816-58167CB2B5B1}"/>
              </a:ext>
            </a:extLst>
          </p:cNvPr>
          <p:cNvSpPr/>
          <p:nvPr/>
        </p:nvSpPr>
        <p:spPr>
          <a:xfrm>
            <a:off x="1598329" y="6025405"/>
            <a:ext cx="8128000" cy="729356"/>
          </a:xfrm>
          <a:prstGeom prst="leftRightArrow">
            <a:avLst/>
          </a:prstGeom>
          <a:solidFill>
            <a:srgbClr val="0070C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s-ES" dirty="0"/>
              <a:t>Apoyo a las 20 Direcciones territoriales durante todo el proceso. </a:t>
            </a:r>
            <a:endParaRPr lang="es-CO" dirty="0"/>
          </a:p>
        </p:txBody>
      </p:sp>
      <p:sp>
        <p:nvSpPr>
          <p:cNvPr id="10" name="Flecha: arriba y abajo 9">
            <a:extLst>
              <a:ext uri="{FF2B5EF4-FFF2-40B4-BE49-F238E27FC236}">
                <a16:creationId xmlns:a16="http://schemas.microsoft.com/office/drawing/2014/main" id="{D847ECEE-7494-2312-FC6A-38FDBBF09490}"/>
              </a:ext>
            </a:extLst>
          </p:cNvPr>
          <p:cNvSpPr/>
          <p:nvPr/>
        </p:nvSpPr>
        <p:spPr>
          <a:xfrm>
            <a:off x="9784501" y="1207428"/>
            <a:ext cx="2336379" cy="5416891"/>
          </a:xfrm>
          <a:prstGeom prst="upDownArrow">
            <a:avLst/>
          </a:prstGeom>
          <a:solidFill>
            <a:srgbClr val="0070C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s-ES" sz="1400" dirty="0"/>
          </a:p>
          <a:p>
            <a:pPr algn="ctr"/>
            <a:endParaRPr lang="es-ES" sz="1400" dirty="0"/>
          </a:p>
          <a:p>
            <a:pPr algn="ctr"/>
            <a:endParaRPr lang="es-ES" sz="1400" dirty="0"/>
          </a:p>
          <a:p>
            <a:pPr algn="ctr"/>
            <a:endParaRPr lang="es-ES" sz="1400" dirty="0"/>
          </a:p>
          <a:p>
            <a:pPr algn="ctr"/>
            <a:endParaRPr lang="es-ES" sz="1400" dirty="0"/>
          </a:p>
          <a:p>
            <a:pPr algn="ctr"/>
            <a:r>
              <a:rPr lang="es-ES" sz="1400" dirty="0"/>
              <a:t>Seguimiento </a:t>
            </a:r>
          </a:p>
          <a:p>
            <a:pPr algn="ctr"/>
            <a:endParaRPr lang="es-ES" sz="1400" dirty="0"/>
          </a:p>
          <a:p>
            <a:pPr algn="ctr"/>
            <a:endParaRPr lang="es-ES" sz="1400" dirty="0"/>
          </a:p>
          <a:p>
            <a:pPr algn="ctr"/>
            <a:endParaRPr lang="es-ES" sz="1400" dirty="0"/>
          </a:p>
          <a:p>
            <a:pPr algn="ctr"/>
            <a:endParaRPr lang="es-ES" sz="1400" dirty="0"/>
          </a:p>
          <a:p>
            <a:pPr algn="ctr"/>
            <a:endParaRPr lang="es-ES" sz="1400" dirty="0"/>
          </a:p>
          <a:p>
            <a:pPr algn="ctr"/>
            <a:r>
              <a:rPr lang="es-ES" sz="1400" dirty="0"/>
              <a:t>Revisión </a:t>
            </a:r>
          </a:p>
          <a:p>
            <a:pPr algn="ctr"/>
            <a:endParaRPr lang="es-ES" sz="1400" dirty="0"/>
          </a:p>
          <a:p>
            <a:pPr algn="ctr"/>
            <a:endParaRPr lang="es-ES" sz="1400" dirty="0"/>
          </a:p>
          <a:p>
            <a:pPr algn="ctr"/>
            <a:endParaRPr lang="es-ES" sz="1400" dirty="0"/>
          </a:p>
          <a:p>
            <a:pPr algn="ctr"/>
            <a:endParaRPr lang="es-ES" sz="1400" dirty="0"/>
          </a:p>
          <a:p>
            <a:pPr algn="ctr"/>
            <a:endParaRPr lang="es-ES" sz="1400" dirty="0"/>
          </a:p>
          <a:p>
            <a:pPr algn="ctr"/>
            <a:endParaRPr lang="es-ES" sz="1400" dirty="0"/>
          </a:p>
          <a:p>
            <a:pPr algn="ctr"/>
            <a:endParaRPr lang="es-ES" sz="1400" dirty="0"/>
          </a:p>
          <a:p>
            <a:pPr algn="ctr"/>
            <a:endParaRPr lang="es-ES" sz="1400" dirty="0"/>
          </a:p>
          <a:p>
            <a:pPr algn="ctr"/>
            <a:r>
              <a:rPr lang="es-ES" sz="1400" dirty="0"/>
              <a:t>Acompañamiento </a:t>
            </a:r>
          </a:p>
          <a:p>
            <a:pPr algn="ctr"/>
            <a:endParaRPr lang="es-ES" sz="1400" dirty="0"/>
          </a:p>
          <a:p>
            <a:pPr algn="ctr"/>
            <a:endParaRPr lang="es-ES" sz="1400" dirty="0"/>
          </a:p>
        </p:txBody>
      </p:sp>
      <p:sp>
        <p:nvSpPr>
          <p:cNvPr id="6" name="CuadroTexto 5">
            <a:extLst>
              <a:ext uri="{FF2B5EF4-FFF2-40B4-BE49-F238E27FC236}">
                <a16:creationId xmlns:a16="http://schemas.microsoft.com/office/drawing/2014/main" id="{68FFFDD7-EB7E-F70D-121B-3A3C45E84435}"/>
              </a:ext>
            </a:extLst>
          </p:cNvPr>
          <p:cNvSpPr txBox="1"/>
          <p:nvPr/>
        </p:nvSpPr>
        <p:spPr>
          <a:xfrm>
            <a:off x="1906712" y="4920573"/>
            <a:ext cx="3178337" cy="954107"/>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just"/>
            <a:r>
              <a:rPr lang="es-CO" sz="1400" b="1" dirty="0">
                <a:solidFill>
                  <a:schemeClr val="bg1"/>
                </a:solidFill>
              </a:rPr>
              <a:t>Realización de las jornadas, cargue de las cartas en la herramienta envio de las cartas a nivel nacional </a:t>
            </a:r>
          </a:p>
        </p:txBody>
      </p:sp>
      <p:sp>
        <p:nvSpPr>
          <p:cNvPr id="11" name="CuadroTexto 10">
            <a:extLst>
              <a:ext uri="{FF2B5EF4-FFF2-40B4-BE49-F238E27FC236}">
                <a16:creationId xmlns:a16="http://schemas.microsoft.com/office/drawing/2014/main" id="{4CCF7EE8-5085-F44E-C247-D96BC1C99D66}"/>
              </a:ext>
            </a:extLst>
          </p:cNvPr>
          <p:cNvSpPr txBox="1"/>
          <p:nvPr/>
        </p:nvSpPr>
        <p:spPr>
          <a:xfrm>
            <a:off x="6651533" y="4994353"/>
            <a:ext cx="3342223" cy="954107"/>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s-CO" sz="1400" b="1" dirty="0">
                <a:solidFill>
                  <a:schemeClr val="bg1"/>
                </a:solidFill>
                <a:latin typeface="Aptos" panose="02110004020202020204"/>
              </a:rPr>
              <a:t>Revisión de las cartas no  entregadas, solicitud de orden de no pago, apoyo en lo relacionado con el envio de cartas</a:t>
            </a:r>
          </a:p>
        </p:txBody>
      </p:sp>
    </p:spTree>
    <p:extLst>
      <p:ext uri="{BB962C8B-B14F-4D97-AF65-F5344CB8AC3E}">
        <p14:creationId xmlns:p14="http://schemas.microsoft.com/office/powerpoint/2010/main" val="1911579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dvAuto="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07D305-4EDC-A921-7F79-7A3D0D5F63A5}"/>
            </a:ext>
          </a:extLst>
        </p:cNvPr>
        <p:cNvGrpSpPr/>
        <p:nvPr/>
      </p:nvGrpSpPr>
      <p:grpSpPr>
        <a:xfrm>
          <a:off x="0" y="0"/>
          <a:ext cx="0" cy="0"/>
          <a:chOff x="0" y="0"/>
          <a:chExt cx="0" cy="0"/>
        </a:xfrm>
      </p:grpSpPr>
      <p:sp>
        <p:nvSpPr>
          <p:cNvPr id="7" name="our mission">
            <a:extLst>
              <a:ext uri="{FF2B5EF4-FFF2-40B4-BE49-F238E27FC236}">
                <a16:creationId xmlns:a16="http://schemas.microsoft.com/office/drawing/2014/main" id="{1B568D24-E41C-07B4-00F3-A21F8DC22FF9}"/>
              </a:ext>
            </a:extLst>
          </p:cNvPr>
          <p:cNvSpPr txBox="1"/>
          <p:nvPr/>
        </p:nvSpPr>
        <p:spPr>
          <a:xfrm>
            <a:off x="1240928" y="853043"/>
            <a:ext cx="10517483" cy="4903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b">
            <a:spAutoFit/>
          </a:bodyPr>
          <a:lstStyle>
            <a:lvl1pPr>
              <a:lnSpc>
                <a:spcPct val="90000"/>
              </a:lnSpc>
              <a:defRPr sz="7500" cap="all" spc="0">
                <a:latin typeface="+mn-lt"/>
                <a:ea typeface="+mn-ea"/>
                <a:cs typeface="+mn-cs"/>
                <a:sym typeface="Montserrat ExtraBold"/>
              </a:defRPr>
            </a:lvl1pPr>
          </a:lstStyle>
          <a:p>
            <a:pPr algn="ctr"/>
            <a:r>
              <a:rPr lang="es-CO" sz="28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RUTA PARA atención a Victimas exterior</a:t>
            </a:r>
            <a:endParaRPr lang="en-US" sz="28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endParaRPr>
          </a:p>
        </p:txBody>
      </p:sp>
      <p:graphicFrame>
        <p:nvGraphicFramePr>
          <p:cNvPr id="8" name="Diagrama 7">
            <a:extLst>
              <a:ext uri="{FF2B5EF4-FFF2-40B4-BE49-F238E27FC236}">
                <a16:creationId xmlns:a16="http://schemas.microsoft.com/office/drawing/2014/main" id="{8B477EE1-5A2C-E2C4-EE3A-B4AF9EAE4A83}"/>
              </a:ext>
            </a:extLst>
          </p:cNvPr>
          <p:cNvGraphicFramePr/>
          <p:nvPr/>
        </p:nvGraphicFramePr>
        <p:xfrm>
          <a:off x="1886153" y="1496298"/>
          <a:ext cx="8128000" cy="8781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 name="Diagrama 1">
            <a:extLst>
              <a:ext uri="{FF2B5EF4-FFF2-40B4-BE49-F238E27FC236}">
                <a16:creationId xmlns:a16="http://schemas.microsoft.com/office/drawing/2014/main" id="{C826729D-1005-031F-29E2-31B663FBD073}"/>
              </a:ext>
            </a:extLst>
          </p:cNvPr>
          <p:cNvGraphicFramePr/>
          <p:nvPr/>
        </p:nvGraphicFramePr>
        <p:xfrm>
          <a:off x="1886153" y="2613809"/>
          <a:ext cx="8128000" cy="87818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3" name="Diagrama 2">
            <a:extLst>
              <a:ext uri="{FF2B5EF4-FFF2-40B4-BE49-F238E27FC236}">
                <a16:creationId xmlns:a16="http://schemas.microsoft.com/office/drawing/2014/main" id="{0004398E-E362-4063-3C46-0C969D2DA8D2}"/>
              </a:ext>
            </a:extLst>
          </p:cNvPr>
          <p:cNvGraphicFramePr/>
          <p:nvPr>
            <p:extLst>
              <p:ext uri="{D42A27DB-BD31-4B8C-83A1-F6EECF244321}">
                <p14:modId xmlns:p14="http://schemas.microsoft.com/office/powerpoint/2010/main" val="365575897"/>
              </p:ext>
            </p:extLst>
          </p:nvPr>
        </p:nvGraphicFramePr>
        <p:xfrm>
          <a:off x="1598329" y="3760852"/>
          <a:ext cx="8457200" cy="87818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4" name="Diagrama 3">
            <a:extLst>
              <a:ext uri="{FF2B5EF4-FFF2-40B4-BE49-F238E27FC236}">
                <a16:creationId xmlns:a16="http://schemas.microsoft.com/office/drawing/2014/main" id="{74B2275D-1091-500D-C69C-4E2CB71BB65C}"/>
              </a:ext>
            </a:extLst>
          </p:cNvPr>
          <p:cNvGraphicFramePr/>
          <p:nvPr/>
        </p:nvGraphicFramePr>
        <p:xfrm>
          <a:off x="1886153" y="4922608"/>
          <a:ext cx="8128000" cy="878187"/>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5" name="Flecha: arriba y abajo 4">
            <a:extLst>
              <a:ext uri="{FF2B5EF4-FFF2-40B4-BE49-F238E27FC236}">
                <a16:creationId xmlns:a16="http://schemas.microsoft.com/office/drawing/2014/main" id="{3E6B6A5C-5F17-DFD2-A702-7F36439626EB}"/>
              </a:ext>
            </a:extLst>
          </p:cNvPr>
          <p:cNvSpPr/>
          <p:nvPr/>
        </p:nvSpPr>
        <p:spPr>
          <a:xfrm>
            <a:off x="116345" y="1435986"/>
            <a:ext cx="1769808" cy="4881714"/>
          </a:xfrm>
          <a:prstGeom prst="upDownArrow">
            <a:avLst/>
          </a:prstGeom>
          <a:solidFill>
            <a:srgbClr val="0070C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s-ES" sz="1400" b="1" dirty="0"/>
              <a:t>Nivel </a:t>
            </a:r>
          </a:p>
          <a:p>
            <a:pPr algn="ctr"/>
            <a:r>
              <a:rPr lang="es-ES" sz="1400" b="1" dirty="0"/>
              <a:t>Nacional</a:t>
            </a:r>
          </a:p>
          <a:p>
            <a:pPr algn="ctr"/>
            <a:endParaRPr lang="es-ES" sz="1400" b="1" dirty="0"/>
          </a:p>
        </p:txBody>
      </p:sp>
      <p:sp>
        <p:nvSpPr>
          <p:cNvPr id="9" name="Flecha: a la izquierda y derecha 8">
            <a:extLst>
              <a:ext uri="{FF2B5EF4-FFF2-40B4-BE49-F238E27FC236}">
                <a16:creationId xmlns:a16="http://schemas.microsoft.com/office/drawing/2014/main" id="{EE700F2C-20EC-B09D-F987-2DD2A1401B87}"/>
              </a:ext>
            </a:extLst>
          </p:cNvPr>
          <p:cNvSpPr/>
          <p:nvPr/>
        </p:nvSpPr>
        <p:spPr>
          <a:xfrm>
            <a:off x="1598329" y="6025405"/>
            <a:ext cx="8128000" cy="729356"/>
          </a:xfrm>
          <a:prstGeom prst="leftRightArrow">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s-ES" sz="1600" dirty="0"/>
              <a:t>Apoyo en la Gestión y Orientación para Victimas residentes Connacionales </a:t>
            </a:r>
            <a:r>
              <a:rPr lang="es-ES" dirty="0"/>
              <a:t>. </a:t>
            </a:r>
            <a:endParaRPr lang="es-CO" dirty="0"/>
          </a:p>
        </p:txBody>
      </p:sp>
      <p:sp>
        <p:nvSpPr>
          <p:cNvPr id="10" name="Flecha: arriba y abajo 9">
            <a:extLst>
              <a:ext uri="{FF2B5EF4-FFF2-40B4-BE49-F238E27FC236}">
                <a16:creationId xmlns:a16="http://schemas.microsoft.com/office/drawing/2014/main" id="{C24E2BE8-0268-B147-A8BB-6D1153730963}"/>
              </a:ext>
            </a:extLst>
          </p:cNvPr>
          <p:cNvSpPr/>
          <p:nvPr/>
        </p:nvSpPr>
        <p:spPr>
          <a:xfrm>
            <a:off x="10055529" y="1435987"/>
            <a:ext cx="2305568" cy="4881714"/>
          </a:xfrm>
          <a:prstGeom prst="upDownArrow">
            <a:avLst/>
          </a:prstGeom>
          <a:solidFill>
            <a:srgbClr val="0070C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s-ES" sz="1400" b="1" dirty="0"/>
          </a:p>
          <a:p>
            <a:pPr algn="ctr"/>
            <a:endParaRPr lang="es-ES" sz="1400" b="1" dirty="0"/>
          </a:p>
          <a:p>
            <a:pPr algn="ctr"/>
            <a:endParaRPr lang="es-ES" sz="1400" b="1" dirty="0"/>
          </a:p>
          <a:p>
            <a:pPr algn="ctr"/>
            <a:endParaRPr lang="es-ES" sz="1400" b="1" dirty="0"/>
          </a:p>
          <a:p>
            <a:pPr algn="ctr"/>
            <a:endParaRPr lang="es-ES" sz="1400" b="1" dirty="0"/>
          </a:p>
          <a:p>
            <a:pPr algn="ctr"/>
            <a:r>
              <a:rPr lang="es-ES" sz="1400" b="1" dirty="0"/>
              <a:t>Seguimiento </a:t>
            </a:r>
          </a:p>
          <a:p>
            <a:pPr algn="ctr"/>
            <a:endParaRPr lang="es-ES" sz="1400" b="1" dirty="0"/>
          </a:p>
          <a:p>
            <a:pPr algn="ctr"/>
            <a:endParaRPr lang="es-ES" sz="1400" b="1" dirty="0"/>
          </a:p>
          <a:p>
            <a:pPr algn="ctr"/>
            <a:endParaRPr lang="es-ES" sz="1400" b="1" dirty="0"/>
          </a:p>
          <a:p>
            <a:pPr algn="ctr"/>
            <a:endParaRPr lang="es-ES" sz="1400" b="1" dirty="0"/>
          </a:p>
          <a:p>
            <a:pPr algn="ctr"/>
            <a:endParaRPr lang="es-ES" sz="1400" b="1" dirty="0"/>
          </a:p>
          <a:p>
            <a:pPr algn="ctr"/>
            <a:r>
              <a:rPr lang="es-ES" sz="1400" b="1" dirty="0"/>
              <a:t>Revisión </a:t>
            </a:r>
          </a:p>
          <a:p>
            <a:pPr algn="ctr"/>
            <a:endParaRPr lang="es-ES" sz="1400" b="1" dirty="0"/>
          </a:p>
          <a:p>
            <a:pPr algn="ctr"/>
            <a:endParaRPr lang="es-ES" sz="1400" b="1" dirty="0"/>
          </a:p>
          <a:p>
            <a:pPr algn="ctr"/>
            <a:endParaRPr lang="es-ES" sz="1400" b="1" dirty="0"/>
          </a:p>
          <a:p>
            <a:pPr algn="ctr"/>
            <a:endParaRPr lang="es-ES" sz="1400" b="1" dirty="0"/>
          </a:p>
          <a:p>
            <a:pPr algn="ctr"/>
            <a:endParaRPr lang="es-ES" sz="1400" b="1" dirty="0"/>
          </a:p>
          <a:p>
            <a:pPr algn="ctr"/>
            <a:endParaRPr lang="es-ES" sz="1400" b="1" dirty="0"/>
          </a:p>
          <a:p>
            <a:pPr algn="ctr"/>
            <a:endParaRPr lang="es-ES" sz="1400" b="1" dirty="0"/>
          </a:p>
          <a:p>
            <a:pPr algn="ctr"/>
            <a:endParaRPr lang="es-ES" sz="1400" b="1" dirty="0"/>
          </a:p>
          <a:p>
            <a:pPr algn="ctr"/>
            <a:r>
              <a:rPr lang="es-ES" sz="1400" b="1" dirty="0"/>
              <a:t>Acompañamiento </a:t>
            </a:r>
          </a:p>
          <a:p>
            <a:pPr algn="ctr"/>
            <a:endParaRPr lang="es-ES" sz="1400" b="1" dirty="0"/>
          </a:p>
          <a:p>
            <a:pPr algn="ctr"/>
            <a:endParaRPr lang="es-ES" sz="1400" b="1" dirty="0"/>
          </a:p>
        </p:txBody>
      </p:sp>
      <p:sp>
        <p:nvSpPr>
          <p:cNvPr id="6" name="CuadroTexto 5">
            <a:extLst>
              <a:ext uri="{FF2B5EF4-FFF2-40B4-BE49-F238E27FC236}">
                <a16:creationId xmlns:a16="http://schemas.microsoft.com/office/drawing/2014/main" id="{8441D1B2-1219-E9FD-4EF5-C75914BEF02D}"/>
              </a:ext>
            </a:extLst>
          </p:cNvPr>
          <p:cNvSpPr txBox="1"/>
          <p:nvPr/>
        </p:nvSpPr>
        <p:spPr>
          <a:xfrm>
            <a:off x="2029767" y="4994353"/>
            <a:ext cx="3074796" cy="738664"/>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just"/>
            <a:r>
              <a:rPr lang="es-CO" sz="1400" dirty="0"/>
              <a:t>Validación de casos escalados por territorio en los cuales se identifican victimas en el exterior. </a:t>
            </a:r>
          </a:p>
        </p:txBody>
      </p:sp>
      <p:sp>
        <p:nvSpPr>
          <p:cNvPr id="11" name="CuadroTexto 10">
            <a:extLst>
              <a:ext uri="{FF2B5EF4-FFF2-40B4-BE49-F238E27FC236}">
                <a16:creationId xmlns:a16="http://schemas.microsoft.com/office/drawing/2014/main" id="{E9AD6CB0-B772-A347-EA9C-578BEE1B66E9}"/>
              </a:ext>
            </a:extLst>
          </p:cNvPr>
          <p:cNvSpPr txBox="1"/>
          <p:nvPr/>
        </p:nvSpPr>
        <p:spPr>
          <a:xfrm>
            <a:off x="6651533" y="4994353"/>
            <a:ext cx="3342223" cy="861774"/>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s-CO" sz="1200" b="1" dirty="0">
                <a:solidFill>
                  <a:schemeClr val="bg1"/>
                </a:solidFill>
                <a:latin typeface="Aptos" panose="02110004020202020204"/>
              </a:rPr>
              <a:t>Revisión  y formación a territorio para que orienten a las victimas de la documentación que requieren para estos pagos. </a:t>
            </a:r>
          </a:p>
          <a:p>
            <a:endParaRPr lang="es-CO" sz="1400" dirty="0">
              <a:solidFill>
                <a:prstClr val="black">
                  <a:hueOff val="0"/>
                  <a:satOff val="0"/>
                  <a:lumOff val="0"/>
                  <a:alphaOff val="0"/>
                </a:prstClr>
              </a:solidFill>
              <a:latin typeface="Aptos" panose="02110004020202020204"/>
            </a:endParaRPr>
          </a:p>
        </p:txBody>
      </p:sp>
    </p:spTree>
    <p:extLst>
      <p:ext uri="{BB962C8B-B14F-4D97-AF65-F5344CB8AC3E}">
        <p14:creationId xmlns:p14="http://schemas.microsoft.com/office/powerpoint/2010/main" val="3884296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dvAuto="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A0135C-09AB-DA65-7A3D-E0CD996F4C3F}"/>
            </a:ext>
          </a:extLst>
        </p:cNvPr>
        <p:cNvGrpSpPr/>
        <p:nvPr/>
      </p:nvGrpSpPr>
      <p:grpSpPr>
        <a:xfrm>
          <a:off x="0" y="0"/>
          <a:ext cx="0" cy="0"/>
          <a:chOff x="0" y="0"/>
          <a:chExt cx="0" cy="0"/>
        </a:xfrm>
      </p:grpSpPr>
      <p:sp>
        <p:nvSpPr>
          <p:cNvPr id="6" name="Rectángulo 5">
            <a:extLst>
              <a:ext uri="{FF2B5EF4-FFF2-40B4-BE49-F238E27FC236}">
                <a16:creationId xmlns:a16="http://schemas.microsoft.com/office/drawing/2014/main" id="{C4C9141B-33F7-9544-A29C-886B89D5B1B1}"/>
              </a:ext>
            </a:extLst>
          </p:cNvPr>
          <p:cNvSpPr/>
          <p:nvPr/>
        </p:nvSpPr>
        <p:spPr>
          <a:xfrm>
            <a:off x="0" y="765313"/>
            <a:ext cx="12192000" cy="5327374"/>
          </a:xfrm>
          <a:prstGeom prst="rect">
            <a:avLst/>
          </a:prstGeom>
          <a:solidFill>
            <a:srgbClr val="FF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CuadroTexto 4">
            <a:extLst>
              <a:ext uri="{FF2B5EF4-FFF2-40B4-BE49-F238E27FC236}">
                <a16:creationId xmlns:a16="http://schemas.microsoft.com/office/drawing/2014/main" id="{2726CF66-C9A6-B938-3636-938C70450A05}"/>
              </a:ext>
            </a:extLst>
          </p:cNvPr>
          <p:cNvSpPr txBox="1"/>
          <p:nvPr/>
        </p:nvSpPr>
        <p:spPr>
          <a:xfrm>
            <a:off x="0" y="3282687"/>
            <a:ext cx="12191999" cy="815608"/>
          </a:xfrm>
          <a:prstGeom prst="rect">
            <a:avLst/>
          </a:prstGeom>
          <a:noFill/>
        </p:spPr>
        <p:txBody>
          <a:bodyPr wrap="square">
            <a:spAutoFit/>
          </a:bodyPr>
          <a:lstStyle/>
          <a:p>
            <a:pPr algn="ctr"/>
            <a:r>
              <a:rPr lang="es-CO" sz="4700" b="1" dirty="0">
                <a:solidFill>
                  <a:schemeClr val="bg1"/>
                </a:solidFill>
                <a:latin typeface="Verdana" panose="020B0604030504040204" pitchFamily="34" charset="0"/>
                <a:ea typeface="Verdana" panose="020B0604030504040204" pitchFamily="34" charset="0"/>
                <a:cs typeface="Verdana" panose="020B0604030504040204" pitchFamily="34" charset="0"/>
              </a:rPr>
              <a:t>VÍTIMAS EN EL EXTERIOR</a:t>
            </a:r>
          </a:p>
        </p:txBody>
      </p:sp>
      <p:pic>
        <p:nvPicPr>
          <p:cNvPr id="7" name="Imagen 6">
            <a:extLst>
              <a:ext uri="{FF2B5EF4-FFF2-40B4-BE49-F238E27FC236}">
                <a16:creationId xmlns:a16="http://schemas.microsoft.com/office/drawing/2014/main" id="{2F52BF3E-573A-9A94-806A-405F393EAF08}"/>
              </a:ext>
            </a:extLst>
          </p:cNvPr>
          <p:cNvPicPr>
            <a:picLocks noChangeAspect="1"/>
          </p:cNvPicPr>
          <p:nvPr/>
        </p:nvPicPr>
        <p:blipFill rotWithShape="1">
          <a:blip r:embed="rId2">
            <a:extLst>
              <a:ext uri="{28A0092B-C50C-407E-A947-70E740481C1C}">
                <a14:useLocalDpi xmlns:a14="http://schemas.microsoft.com/office/drawing/2010/main" val="0"/>
              </a:ext>
            </a:extLst>
          </a:blip>
          <a:srcRect t="91013"/>
          <a:stretch/>
        </p:blipFill>
        <p:spPr>
          <a:xfrm>
            <a:off x="4991310" y="6261739"/>
            <a:ext cx="2209380" cy="160233"/>
          </a:xfrm>
          <a:prstGeom prst="rect">
            <a:avLst/>
          </a:prstGeom>
        </p:spPr>
      </p:pic>
      <p:pic>
        <p:nvPicPr>
          <p:cNvPr id="2" name="Picture 11" descr="A black and white logo&#10;&#10;AI-generated content may be incorrect.">
            <a:extLst>
              <a:ext uri="{FF2B5EF4-FFF2-40B4-BE49-F238E27FC236}">
                <a16:creationId xmlns:a16="http://schemas.microsoft.com/office/drawing/2014/main" id="{3A2E1C74-5C7E-0D71-5CAF-0B74A9B4D603}"/>
              </a:ext>
            </a:extLst>
          </p:cNvPr>
          <p:cNvPicPr>
            <a:picLocks noChangeAspect="1"/>
          </p:cNvPicPr>
          <p:nvPr/>
        </p:nvPicPr>
        <p:blipFill>
          <a:blip r:embed="rId3"/>
          <a:stretch>
            <a:fillRect/>
          </a:stretch>
        </p:blipFill>
        <p:spPr>
          <a:xfrm>
            <a:off x="5316742" y="1054628"/>
            <a:ext cx="1558515" cy="1307935"/>
          </a:xfrm>
          <a:prstGeom prst="rect">
            <a:avLst/>
          </a:prstGeom>
        </p:spPr>
      </p:pic>
    </p:spTree>
    <p:extLst>
      <p:ext uri="{BB962C8B-B14F-4D97-AF65-F5344CB8AC3E}">
        <p14:creationId xmlns:p14="http://schemas.microsoft.com/office/powerpoint/2010/main" val="41173074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696559-ED78-101A-472E-B357BB31D173}"/>
            </a:ext>
          </a:extLst>
        </p:cNvPr>
        <p:cNvGrpSpPr/>
        <p:nvPr/>
      </p:nvGrpSpPr>
      <p:grpSpPr>
        <a:xfrm>
          <a:off x="0" y="0"/>
          <a:ext cx="0" cy="0"/>
          <a:chOff x="0" y="0"/>
          <a:chExt cx="0" cy="0"/>
        </a:xfrm>
      </p:grpSpPr>
      <p:sp>
        <p:nvSpPr>
          <p:cNvPr id="7" name="our mission">
            <a:extLst>
              <a:ext uri="{FF2B5EF4-FFF2-40B4-BE49-F238E27FC236}">
                <a16:creationId xmlns:a16="http://schemas.microsoft.com/office/drawing/2014/main" id="{F7DCBAD4-87FD-B0D7-B272-FFE423D43064}"/>
              </a:ext>
            </a:extLst>
          </p:cNvPr>
          <p:cNvSpPr txBox="1"/>
          <p:nvPr/>
        </p:nvSpPr>
        <p:spPr>
          <a:xfrm>
            <a:off x="1609262" y="676847"/>
            <a:ext cx="8703651" cy="4903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b">
            <a:spAutoFit/>
          </a:bodyPr>
          <a:lstStyle>
            <a:lvl1pPr>
              <a:lnSpc>
                <a:spcPct val="90000"/>
              </a:lnSpc>
              <a:defRPr sz="7500" cap="all" spc="0">
                <a:latin typeface="+mn-lt"/>
                <a:ea typeface="+mn-ea"/>
                <a:cs typeface="+mn-cs"/>
                <a:sym typeface="Montserrat ExtraBold"/>
              </a:defRPr>
            </a:lvl1pPr>
          </a:lstStyle>
          <a:p>
            <a:pPr algn="ctr"/>
            <a:r>
              <a:rPr lang="es-CO" sz="28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Alertas del proceso</a:t>
            </a:r>
            <a:endParaRPr lang="en-US" sz="2800"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endParaRPr>
          </a:p>
        </p:txBody>
      </p:sp>
      <p:graphicFrame>
        <p:nvGraphicFramePr>
          <p:cNvPr id="8" name="Diagrama 7">
            <a:extLst>
              <a:ext uri="{FF2B5EF4-FFF2-40B4-BE49-F238E27FC236}">
                <a16:creationId xmlns:a16="http://schemas.microsoft.com/office/drawing/2014/main" id="{B78AFF6D-E29C-87C9-CA5C-69DDCCE3E8E1}"/>
              </a:ext>
            </a:extLst>
          </p:cNvPr>
          <p:cNvGraphicFramePr/>
          <p:nvPr/>
        </p:nvGraphicFramePr>
        <p:xfrm>
          <a:off x="54948" y="1528755"/>
          <a:ext cx="12137051" cy="51232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uadroTexto 3">
            <a:extLst>
              <a:ext uri="{FF2B5EF4-FFF2-40B4-BE49-F238E27FC236}">
                <a16:creationId xmlns:a16="http://schemas.microsoft.com/office/drawing/2014/main" id="{98304557-A563-0A9E-ADD0-7FED9CD55110}"/>
              </a:ext>
            </a:extLst>
          </p:cNvPr>
          <p:cNvSpPr txBox="1"/>
          <p:nvPr/>
        </p:nvSpPr>
        <p:spPr>
          <a:xfrm>
            <a:off x="1771647" y="1106864"/>
            <a:ext cx="8703651" cy="369332"/>
          </a:xfrm>
          <a:prstGeom prst="rect">
            <a:avLst/>
          </a:prstGeom>
          <a:noFill/>
        </p:spPr>
        <p:txBody>
          <a:bodyPr wrap="square">
            <a:spAutoFit/>
          </a:bodyPr>
          <a:lstStyle/>
          <a:p>
            <a:pPr algn="ctr"/>
            <a:r>
              <a:rPr lang="es-CO" dirty="0">
                <a:latin typeface="+mj-lt"/>
              </a:rPr>
              <a:t>20 DIRECCIONES TERRITORIALES Y OPERADOR BPM PROCESO  VICTIMAS EN EL EXTERIOR</a:t>
            </a:r>
          </a:p>
        </p:txBody>
      </p:sp>
      <p:sp>
        <p:nvSpPr>
          <p:cNvPr id="12" name="CuadroTexto 11">
            <a:extLst>
              <a:ext uri="{FF2B5EF4-FFF2-40B4-BE49-F238E27FC236}">
                <a16:creationId xmlns:a16="http://schemas.microsoft.com/office/drawing/2014/main" id="{277ED845-7330-103D-32F1-06882CEF5707}"/>
              </a:ext>
            </a:extLst>
          </p:cNvPr>
          <p:cNvSpPr txBox="1"/>
          <p:nvPr/>
        </p:nvSpPr>
        <p:spPr>
          <a:xfrm>
            <a:off x="3485463" y="1611921"/>
            <a:ext cx="3988904" cy="1754326"/>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es-CO" dirty="0"/>
              <a:t>Falta de Personal </a:t>
            </a:r>
          </a:p>
          <a:p>
            <a:pPr algn="ctr"/>
            <a:r>
              <a:rPr lang="es-CO" dirty="0"/>
              <a:t>DT y en el operador para aumentar el </a:t>
            </a:r>
          </a:p>
          <a:p>
            <a:pPr algn="ctr"/>
            <a:r>
              <a:rPr lang="es-CO" dirty="0"/>
              <a:t>Número de pagos a víctimas en el exterior</a:t>
            </a:r>
          </a:p>
          <a:p>
            <a:pPr algn="ctr"/>
            <a:endParaRPr lang="es-CO" dirty="0"/>
          </a:p>
        </p:txBody>
      </p:sp>
      <p:sp>
        <p:nvSpPr>
          <p:cNvPr id="17" name="CuadroTexto 16">
            <a:extLst>
              <a:ext uri="{FF2B5EF4-FFF2-40B4-BE49-F238E27FC236}">
                <a16:creationId xmlns:a16="http://schemas.microsoft.com/office/drawing/2014/main" id="{B63C2AE2-EB8B-E955-1708-0A0C188AAA5E}"/>
              </a:ext>
            </a:extLst>
          </p:cNvPr>
          <p:cNvSpPr txBox="1"/>
          <p:nvPr/>
        </p:nvSpPr>
        <p:spPr>
          <a:xfrm>
            <a:off x="3510724" y="3429000"/>
            <a:ext cx="3988904" cy="646331"/>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es-CO" dirty="0"/>
              <a:t>Alto numero de ilocalizados y Anulación de cartas por Víctima en el exterior.</a:t>
            </a:r>
          </a:p>
        </p:txBody>
      </p:sp>
      <p:pic>
        <p:nvPicPr>
          <p:cNvPr id="19" name="Imagen 18">
            <a:extLst>
              <a:ext uri="{FF2B5EF4-FFF2-40B4-BE49-F238E27FC236}">
                <a16:creationId xmlns:a16="http://schemas.microsoft.com/office/drawing/2014/main" id="{A9A74A79-5E93-66CD-ED38-DAE52F43673F}"/>
              </a:ext>
            </a:extLst>
          </p:cNvPr>
          <p:cNvPicPr>
            <a:picLocks noChangeAspect="1"/>
          </p:cNvPicPr>
          <p:nvPr/>
        </p:nvPicPr>
        <p:blipFill>
          <a:blip r:embed="rId7"/>
          <a:stretch>
            <a:fillRect/>
          </a:stretch>
        </p:blipFill>
        <p:spPr>
          <a:xfrm>
            <a:off x="371203" y="2323582"/>
            <a:ext cx="2781300" cy="32085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1" name="CuadroTexto 20">
            <a:extLst>
              <a:ext uri="{FF2B5EF4-FFF2-40B4-BE49-F238E27FC236}">
                <a16:creationId xmlns:a16="http://schemas.microsoft.com/office/drawing/2014/main" id="{B326045E-A2FB-A913-D60F-839610EEF477}"/>
              </a:ext>
            </a:extLst>
          </p:cNvPr>
          <p:cNvSpPr txBox="1"/>
          <p:nvPr/>
        </p:nvSpPr>
        <p:spPr>
          <a:xfrm>
            <a:off x="3468757" y="4163340"/>
            <a:ext cx="4039427" cy="1200329"/>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es-CO" dirty="0"/>
              <a:t>Alto Volumen de cartas  notificadas que desde territorio , no se han enviado a Gestión Documental. </a:t>
            </a:r>
          </a:p>
          <a:p>
            <a:pPr algn="ctr"/>
            <a:endParaRPr lang="es-CO" dirty="0"/>
          </a:p>
        </p:txBody>
      </p:sp>
      <p:sp>
        <p:nvSpPr>
          <p:cNvPr id="22" name="CuadroTexto 21">
            <a:extLst>
              <a:ext uri="{FF2B5EF4-FFF2-40B4-BE49-F238E27FC236}">
                <a16:creationId xmlns:a16="http://schemas.microsoft.com/office/drawing/2014/main" id="{CAB05641-692F-0E1C-BCE2-2084458922F9}"/>
              </a:ext>
            </a:extLst>
          </p:cNvPr>
          <p:cNvSpPr txBox="1"/>
          <p:nvPr/>
        </p:nvSpPr>
        <p:spPr>
          <a:xfrm>
            <a:off x="7790621" y="1601703"/>
            <a:ext cx="3756991" cy="5078313"/>
          </a:xfrm>
          <a:prstGeom prst="rect">
            <a:avLst/>
          </a:prstGeom>
          <a:solidFill>
            <a:srgbClr val="0070C0"/>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endParaRPr lang="es-CO" dirty="0"/>
          </a:p>
          <a:p>
            <a:pPr algn="ctr"/>
            <a:r>
              <a:rPr lang="es-CO" dirty="0"/>
              <a:t>Se han implementado los mecanismos que permitan contrarrestar las alertas anteriores, como son capacitación por parte de gestión documental.</a:t>
            </a:r>
          </a:p>
          <a:p>
            <a:pPr algn="ctr"/>
            <a:r>
              <a:rPr lang="es-CO" dirty="0"/>
              <a:t>Validación de bases de datos de </a:t>
            </a:r>
            <a:r>
              <a:rPr lang="es-CO" dirty="0" err="1"/>
              <a:t>ilocalizados</a:t>
            </a:r>
            <a:r>
              <a:rPr lang="es-CO" dirty="0"/>
              <a:t>.</a:t>
            </a:r>
          </a:p>
          <a:p>
            <a:pPr algn="ctr"/>
            <a:endParaRPr lang="es-CO" dirty="0"/>
          </a:p>
          <a:p>
            <a:pPr algn="ctr"/>
            <a:r>
              <a:rPr lang="es-CO" dirty="0"/>
              <a:t>Solicitud de apoyo por parte del personal del operador para apoyar a las DT, actualmente se ha logrado con Nariño. </a:t>
            </a:r>
          </a:p>
          <a:p>
            <a:pPr algn="ctr"/>
            <a:endParaRPr lang="es-CO" dirty="0"/>
          </a:p>
          <a:p>
            <a:pPr algn="ctr"/>
            <a:r>
              <a:rPr lang="es-CO" dirty="0"/>
              <a:t>Formación y Acompañamiento </a:t>
            </a:r>
          </a:p>
          <a:p>
            <a:pPr algn="ctr"/>
            <a:r>
              <a:rPr lang="es-CO" dirty="0"/>
              <a:t>A los gestores del operador</a:t>
            </a:r>
          </a:p>
          <a:p>
            <a:pPr algn="ctr"/>
            <a:endParaRPr lang="es-CO" dirty="0"/>
          </a:p>
          <a:p>
            <a:pPr algn="ctr"/>
            <a:endParaRPr lang="es-CO" dirty="0"/>
          </a:p>
          <a:p>
            <a:pPr algn="ctr"/>
            <a:endParaRPr lang="es-CO" dirty="0"/>
          </a:p>
        </p:txBody>
      </p:sp>
      <p:sp>
        <p:nvSpPr>
          <p:cNvPr id="23" name="CuadroTexto 22">
            <a:extLst>
              <a:ext uri="{FF2B5EF4-FFF2-40B4-BE49-F238E27FC236}">
                <a16:creationId xmlns:a16="http://schemas.microsoft.com/office/drawing/2014/main" id="{7E5CACFE-331A-ACB0-DCA3-21B9D0D14BCD}"/>
              </a:ext>
            </a:extLst>
          </p:cNvPr>
          <p:cNvSpPr txBox="1"/>
          <p:nvPr/>
        </p:nvSpPr>
        <p:spPr>
          <a:xfrm>
            <a:off x="3510723" y="5514433"/>
            <a:ext cx="3963643" cy="923330"/>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es-CO" dirty="0"/>
              <a:t>Bajo numero de pagos para víctimas en el exterior, se requiere mayor autonomía frente al proceso..</a:t>
            </a:r>
          </a:p>
        </p:txBody>
      </p:sp>
    </p:spTree>
    <p:extLst>
      <p:ext uri="{BB962C8B-B14F-4D97-AF65-F5344CB8AC3E}">
        <p14:creationId xmlns:p14="http://schemas.microsoft.com/office/powerpoint/2010/main" val="1128010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dvAuto="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atrón de fondo&#10;&#10;Descripción generada automáticamente">
            <a:extLst>
              <a:ext uri="{FF2B5EF4-FFF2-40B4-BE49-F238E27FC236}">
                <a16:creationId xmlns:a16="http://schemas.microsoft.com/office/drawing/2014/main" id="{1058455A-72EA-1023-A198-75A5CBEC1101}"/>
              </a:ext>
            </a:extLst>
          </p:cNvPr>
          <p:cNvPicPr>
            <a:picLocks noGrp="1" noRot="1" noChangeAspect="1" noMove="1" noResize="1" noEditPoints="1" noAdjustHandles="1" noChangeArrowheads="1" noChangeShapeType="1" noCrop="1"/>
          </p:cNvPicPr>
          <p:nvPr/>
        </p:nvPicPr>
        <p:blipFill rotWithShape="1">
          <a:blip r:embed="rId2">
            <a:alphaModFix amt="50000"/>
          </a:blip>
          <a:srcRect/>
          <a:stretch/>
        </p:blipFill>
        <p:spPr>
          <a:xfrm>
            <a:off x="10025" y="0"/>
            <a:ext cx="12181975" cy="6858000"/>
          </a:xfrm>
          <a:prstGeom prst="rect">
            <a:avLst/>
          </a:prstGeom>
        </p:spPr>
      </p:pic>
      <p:pic>
        <p:nvPicPr>
          <p:cNvPr id="2" name="Imagen 1" descr="Logotipo, nombre de la empresa&#10;&#10;Descripción generada automáticamente">
            <a:extLst>
              <a:ext uri="{FF2B5EF4-FFF2-40B4-BE49-F238E27FC236}">
                <a16:creationId xmlns:a16="http://schemas.microsoft.com/office/drawing/2014/main" id="{A2611620-57C2-34CC-999A-27CD57C2C6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9879" y="418920"/>
            <a:ext cx="692241" cy="655706"/>
          </a:xfrm>
          <a:prstGeom prst="rect">
            <a:avLst/>
          </a:prstGeom>
        </p:spPr>
      </p:pic>
      <p:pic>
        <p:nvPicPr>
          <p:cNvPr id="7" name="Imagen 6">
            <a:extLst>
              <a:ext uri="{FF2B5EF4-FFF2-40B4-BE49-F238E27FC236}">
                <a16:creationId xmlns:a16="http://schemas.microsoft.com/office/drawing/2014/main" id="{C00FF982-3F79-7C50-A7DF-2D624529B298}"/>
              </a:ext>
            </a:extLst>
          </p:cNvPr>
          <p:cNvPicPr>
            <a:picLocks noChangeAspect="1"/>
          </p:cNvPicPr>
          <p:nvPr/>
        </p:nvPicPr>
        <p:blipFill rotWithShape="1">
          <a:blip r:embed="rId4"/>
          <a:srcRect r="46134" b="50000"/>
          <a:stretch/>
        </p:blipFill>
        <p:spPr>
          <a:xfrm>
            <a:off x="10264491" y="5059522"/>
            <a:ext cx="1937534" cy="1798478"/>
          </a:xfrm>
          <a:prstGeom prst="rect">
            <a:avLst/>
          </a:prstGeom>
        </p:spPr>
      </p:pic>
      <p:pic>
        <p:nvPicPr>
          <p:cNvPr id="12" name="Imagen 23">
            <a:extLst>
              <a:ext uri="{FF2B5EF4-FFF2-40B4-BE49-F238E27FC236}">
                <a16:creationId xmlns:a16="http://schemas.microsoft.com/office/drawing/2014/main" id="{567BC29A-40C1-019B-6D98-155F7DAB9250}"/>
              </a:ext>
            </a:extLst>
          </p:cNvPr>
          <p:cNvPicPr>
            <a:picLocks noChangeAspect="1"/>
          </p:cNvPicPr>
          <p:nvPr/>
        </p:nvPicPr>
        <p:blipFill rotWithShape="1">
          <a:blip r:embed="rId5">
            <a:alphaModFix amt="30000"/>
          </a:blip>
          <a:srcRect l="40117" t="41172"/>
          <a:stretch/>
        </p:blipFill>
        <p:spPr>
          <a:xfrm>
            <a:off x="-1" y="-32308"/>
            <a:ext cx="2253595" cy="2213869"/>
          </a:xfrm>
          <a:prstGeom prst="rect">
            <a:avLst/>
          </a:prstGeom>
        </p:spPr>
      </p:pic>
      <p:sp>
        <p:nvSpPr>
          <p:cNvPr id="8" name="CuadroTexto 7">
            <a:extLst>
              <a:ext uri="{FF2B5EF4-FFF2-40B4-BE49-F238E27FC236}">
                <a16:creationId xmlns:a16="http://schemas.microsoft.com/office/drawing/2014/main" id="{877E2145-29ED-FF44-8B12-2DB48239604E}"/>
              </a:ext>
            </a:extLst>
          </p:cNvPr>
          <p:cNvSpPr txBox="1"/>
          <p:nvPr/>
        </p:nvSpPr>
        <p:spPr>
          <a:xfrm>
            <a:off x="2327750" y="2181561"/>
            <a:ext cx="7536500" cy="286232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3600" b="1" i="0" u="none" strike="noStrike" kern="1200" cap="none" spc="0" normalizeH="0" baseline="0" noProof="0" dirty="0">
              <a:ln>
                <a:noFill/>
              </a:ln>
              <a:solidFill>
                <a:srgbClr val="FFC000"/>
              </a:solidFill>
              <a:effectLst/>
              <a:uLnTx/>
              <a:uFillTx/>
              <a:latin typeface="Verdana" panose="020B0604030504040204" pitchFamily="34" charset="0"/>
              <a:ea typeface="Verdana" panose="020B060403050404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s-CO" sz="3600" b="1" dirty="0">
                <a:solidFill>
                  <a:srgbClr val="FFC000"/>
                </a:solidFill>
                <a:latin typeface="Verdana" panose="020B0604030504040204" pitchFamily="34" charset="0"/>
                <a:ea typeface="Verdana" panose="020B0604030504040204" pitchFamily="34" charset="0"/>
              </a:rPr>
              <a:t>NECESIDADES CONTRACTUALES OPS SRI</a:t>
            </a:r>
            <a:endParaRPr kumimoji="0" lang="es-CO" sz="3600" b="1" i="0" u="none" strike="noStrike" kern="1200" cap="none" spc="0" normalizeH="0" baseline="0" noProof="0" dirty="0">
              <a:ln>
                <a:noFill/>
              </a:ln>
              <a:solidFill>
                <a:srgbClr val="FFC000"/>
              </a:solidFill>
              <a:effectLst/>
              <a:uLnTx/>
              <a:uFillTx/>
              <a:latin typeface="Verdana" panose="020B0604030504040204" pitchFamily="34" charset="0"/>
              <a:ea typeface="Verdana" panose="020B060403050404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3600" b="1" i="0" u="none" strike="noStrike" kern="1200" cap="none" spc="0" normalizeH="0" baseline="0" noProof="0" dirty="0">
              <a:ln>
                <a:noFill/>
              </a:ln>
              <a:solidFill>
                <a:srgbClr val="FFC000"/>
              </a:solidFill>
              <a:effectLst/>
              <a:uLnTx/>
              <a:uFillTx/>
              <a:latin typeface="Verdana" panose="020B0604030504040204" pitchFamily="34" charset="0"/>
              <a:ea typeface="Verdana" panose="020B060403050404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3600" b="0" i="0" u="none" strike="noStrike" kern="1200" cap="none" spc="0" normalizeH="0" baseline="0" noProof="0" dirty="0">
              <a:ln>
                <a:noFill/>
              </a:ln>
              <a:solidFill>
                <a:srgbClr val="FFC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6486627"/>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D9508F3D-4E32-B5D2-1117-C149D28C2890}"/>
              </a:ext>
            </a:extLst>
          </p:cNvPr>
          <p:cNvSpPr txBox="1"/>
          <p:nvPr/>
        </p:nvSpPr>
        <p:spPr>
          <a:xfrm>
            <a:off x="674811" y="2841127"/>
            <a:ext cx="6108192"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En proceso de contratación: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11" name="Tabla 10">
            <a:extLst>
              <a:ext uri="{FF2B5EF4-FFF2-40B4-BE49-F238E27FC236}">
                <a16:creationId xmlns:a16="http://schemas.microsoft.com/office/drawing/2014/main" id="{29DFBB53-6632-0D00-97C3-AB9F7BCFBC4B}"/>
              </a:ext>
            </a:extLst>
          </p:cNvPr>
          <p:cNvGraphicFramePr>
            <a:graphicFrameLocks noGrp="1"/>
          </p:cNvGraphicFramePr>
          <p:nvPr>
            <p:extLst>
              <p:ext uri="{D42A27DB-BD31-4B8C-83A1-F6EECF244321}">
                <p14:modId xmlns:p14="http://schemas.microsoft.com/office/powerpoint/2010/main" val="3829849634"/>
              </p:ext>
            </p:extLst>
          </p:nvPr>
        </p:nvGraphicFramePr>
        <p:xfrm>
          <a:off x="779314" y="1473011"/>
          <a:ext cx="10842376" cy="1137283"/>
        </p:xfrm>
        <a:graphic>
          <a:graphicData uri="http://schemas.openxmlformats.org/drawingml/2006/table">
            <a:tbl>
              <a:tblPr>
                <a:tableStyleId>{5C22544A-7EE6-4342-B048-85BDC9FD1C3A}</a:tableStyleId>
              </a:tblPr>
              <a:tblGrid>
                <a:gridCol w="877589">
                  <a:extLst>
                    <a:ext uri="{9D8B030D-6E8A-4147-A177-3AD203B41FA5}">
                      <a16:colId xmlns:a16="http://schemas.microsoft.com/office/drawing/2014/main" val="3845704592"/>
                    </a:ext>
                  </a:extLst>
                </a:gridCol>
                <a:gridCol w="5233273">
                  <a:extLst>
                    <a:ext uri="{9D8B030D-6E8A-4147-A177-3AD203B41FA5}">
                      <a16:colId xmlns:a16="http://schemas.microsoft.com/office/drawing/2014/main" val="3130761849"/>
                    </a:ext>
                  </a:extLst>
                </a:gridCol>
                <a:gridCol w="2244852">
                  <a:extLst>
                    <a:ext uri="{9D8B030D-6E8A-4147-A177-3AD203B41FA5}">
                      <a16:colId xmlns:a16="http://schemas.microsoft.com/office/drawing/2014/main" val="2170520516"/>
                    </a:ext>
                  </a:extLst>
                </a:gridCol>
                <a:gridCol w="2486662">
                  <a:extLst>
                    <a:ext uri="{9D8B030D-6E8A-4147-A177-3AD203B41FA5}">
                      <a16:colId xmlns:a16="http://schemas.microsoft.com/office/drawing/2014/main" val="480847357"/>
                    </a:ext>
                  </a:extLst>
                </a:gridCol>
              </a:tblGrid>
              <a:tr h="329368">
                <a:tc>
                  <a:txBody>
                    <a:bodyPr/>
                    <a:lstStyle/>
                    <a:p>
                      <a:pPr algn="ctr" fontAlgn="b"/>
                      <a:r>
                        <a:rPr lang="es-CO" sz="1100" b="1" u="none" strike="noStrike" dirty="0">
                          <a:effectLst/>
                          <a:latin typeface="Verdana" panose="020B0604030504040204" pitchFamily="34" charset="0"/>
                          <a:ea typeface="Verdana" panose="020B0604030504040204" pitchFamily="34" charset="0"/>
                        </a:rPr>
                        <a:t>No.</a:t>
                      </a:r>
                      <a:endParaRPr lang="es-CO" sz="1100" b="1" i="0" u="none" strike="noStrike" dirty="0">
                        <a:solidFill>
                          <a:srgbClr val="000000"/>
                        </a:solidFill>
                        <a:effectLst/>
                        <a:latin typeface="Verdana" panose="020B0604030504040204" pitchFamily="34" charset="0"/>
                        <a:ea typeface="Verdana" panose="020B0604030504040204" pitchFamily="34" charset="0"/>
                      </a:endParaRPr>
                    </a:p>
                  </a:txBody>
                  <a:tcPr marL="7054" marR="7054" marT="7054" marB="0" anchor="ctr">
                    <a:solidFill>
                      <a:srgbClr val="FFC000"/>
                    </a:solidFill>
                  </a:tcPr>
                </a:tc>
                <a:tc>
                  <a:txBody>
                    <a:bodyPr/>
                    <a:lstStyle/>
                    <a:p>
                      <a:pPr algn="ctr" fontAlgn="b"/>
                      <a:r>
                        <a:rPr lang="es-CO" sz="1100" b="1" u="none" strike="noStrike" dirty="0">
                          <a:effectLst/>
                          <a:latin typeface="Verdana" panose="020B0604030504040204" pitchFamily="34" charset="0"/>
                          <a:ea typeface="Verdana" panose="020B0604030504040204" pitchFamily="34" charset="0"/>
                        </a:rPr>
                        <a:t>PROFESION</a:t>
                      </a:r>
                      <a:endParaRPr lang="es-CO" sz="1100" b="1" i="0" u="none" strike="noStrike" dirty="0">
                        <a:solidFill>
                          <a:srgbClr val="000000"/>
                        </a:solidFill>
                        <a:effectLst/>
                        <a:latin typeface="Verdana" panose="020B0604030504040204" pitchFamily="34" charset="0"/>
                        <a:ea typeface="Verdana" panose="020B0604030504040204" pitchFamily="34" charset="0"/>
                      </a:endParaRPr>
                    </a:p>
                  </a:txBody>
                  <a:tcPr marL="7054" marR="7054" marT="7054" marB="0" anchor="ctr">
                    <a:solidFill>
                      <a:srgbClr val="FFC000"/>
                    </a:solidFill>
                  </a:tcPr>
                </a:tc>
                <a:tc>
                  <a:txBody>
                    <a:bodyPr/>
                    <a:lstStyle/>
                    <a:p>
                      <a:pPr algn="ctr" fontAlgn="b"/>
                      <a:r>
                        <a:rPr lang="es-CO" sz="1100" b="1" u="none" strike="noStrike">
                          <a:effectLst/>
                          <a:latin typeface="Verdana" panose="020B0604030504040204" pitchFamily="34" charset="0"/>
                          <a:ea typeface="Verdana" panose="020B0604030504040204" pitchFamily="34" charset="0"/>
                        </a:rPr>
                        <a:t> VALOR </a:t>
                      </a:r>
                    </a:p>
                    <a:p>
                      <a:pPr algn="ctr" fontAlgn="b"/>
                      <a:r>
                        <a:rPr lang="es-CO" sz="1100" b="1" u="none" strike="noStrike">
                          <a:effectLst/>
                          <a:latin typeface="Verdana" panose="020B0604030504040204" pitchFamily="34" charset="0"/>
                          <a:ea typeface="Verdana" panose="020B0604030504040204" pitchFamily="34" charset="0"/>
                        </a:rPr>
                        <a:t>MENSUAL </a:t>
                      </a:r>
                      <a:endParaRPr lang="es-CO" sz="1100" b="1" i="0" u="none" strike="noStrike">
                        <a:solidFill>
                          <a:srgbClr val="000000"/>
                        </a:solidFill>
                        <a:effectLst/>
                        <a:latin typeface="Verdana" panose="020B0604030504040204" pitchFamily="34" charset="0"/>
                        <a:ea typeface="Verdana" panose="020B0604030504040204" pitchFamily="34" charset="0"/>
                      </a:endParaRPr>
                    </a:p>
                  </a:txBody>
                  <a:tcPr marL="7054" marR="7054" marT="7054" marB="0" anchor="ctr">
                    <a:solidFill>
                      <a:srgbClr val="FFC000"/>
                    </a:solidFill>
                  </a:tcPr>
                </a:tc>
                <a:tc>
                  <a:txBody>
                    <a:bodyPr/>
                    <a:lstStyle/>
                    <a:p>
                      <a:pPr algn="ctr" fontAlgn="b"/>
                      <a:r>
                        <a:rPr lang="es-CO" sz="1100" b="1" u="none" strike="noStrike" dirty="0">
                          <a:effectLst/>
                          <a:latin typeface="Verdana" panose="020B0604030504040204" pitchFamily="34" charset="0"/>
                          <a:ea typeface="Verdana" panose="020B0604030504040204" pitchFamily="34" charset="0"/>
                        </a:rPr>
                        <a:t>GRUPO</a:t>
                      </a:r>
                      <a:endParaRPr lang="es-CO" sz="1100" b="1" i="0" u="none" strike="noStrike" dirty="0">
                        <a:solidFill>
                          <a:srgbClr val="000000"/>
                        </a:solidFill>
                        <a:effectLst/>
                        <a:latin typeface="Verdana" panose="020B0604030504040204" pitchFamily="34" charset="0"/>
                        <a:ea typeface="Verdana" panose="020B0604030504040204" pitchFamily="34" charset="0"/>
                      </a:endParaRPr>
                    </a:p>
                  </a:txBody>
                  <a:tcPr marL="7054" marR="7054" marT="7054" marB="0" anchor="ctr">
                    <a:solidFill>
                      <a:srgbClr val="FFC000"/>
                    </a:solidFill>
                  </a:tcPr>
                </a:tc>
                <a:extLst>
                  <a:ext uri="{0D108BD9-81ED-4DB2-BD59-A6C34878D82A}">
                    <a16:rowId xmlns:a16="http://schemas.microsoft.com/office/drawing/2014/main" val="3939253171"/>
                  </a:ext>
                </a:extLst>
              </a:tr>
              <a:tr h="264983">
                <a:tc>
                  <a:txBody>
                    <a:bodyPr/>
                    <a:lstStyle/>
                    <a:p>
                      <a:pPr algn="ctr" fontAlgn="b"/>
                      <a:r>
                        <a:rPr lang="es-CO" sz="1200" b="1" u="none" strike="noStrike" dirty="0">
                          <a:effectLst/>
                          <a:latin typeface="Verdana"/>
                          <a:ea typeface="Verdana"/>
                        </a:rPr>
                        <a:t>1</a:t>
                      </a:r>
                      <a:endParaRPr lang="es-CO" sz="1200" b="1" i="0" u="none" strike="noStrike" dirty="0">
                        <a:solidFill>
                          <a:srgbClr val="000000"/>
                        </a:solidFill>
                        <a:effectLst/>
                        <a:latin typeface="Verdana"/>
                        <a:ea typeface="Verdana"/>
                      </a:endParaRPr>
                    </a:p>
                  </a:txBody>
                  <a:tcPr marL="7054" marR="7054" marT="7054" marB="0" anchor="ctr">
                    <a:solidFill>
                      <a:schemeClr val="bg1">
                        <a:lumMod val="95000"/>
                      </a:schemeClr>
                    </a:solidFill>
                  </a:tcPr>
                </a:tc>
                <a:tc>
                  <a:txBody>
                    <a:bodyPr/>
                    <a:lstStyle/>
                    <a:p>
                      <a:pPr algn="ctr" fontAlgn="b"/>
                      <a:r>
                        <a:rPr lang="es-CO" sz="1000" b="0" i="0" u="none" strike="noStrike" dirty="0">
                          <a:solidFill>
                            <a:srgbClr val="000000"/>
                          </a:solidFill>
                          <a:effectLst/>
                          <a:latin typeface="Verdana"/>
                          <a:ea typeface="Verdana"/>
                        </a:rPr>
                        <a:t>PROFESIONAL EN SISTEMAS DE LA INFORMACIÓN</a:t>
                      </a:r>
                    </a:p>
                  </a:txBody>
                  <a:tcPr marL="7054" marR="7054" marT="7054" marB="0" anchor="ctr">
                    <a:solidFill>
                      <a:schemeClr val="bg1">
                        <a:lumMod val="95000"/>
                      </a:schemeClr>
                    </a:solidFill>
                  </a:tcPr>
                </a:tc>
                <a:tc>
                  <a:txBody>
                    <a:bodyPr/>
                    <a:lstStyle/>
                    <a:p>
                      <a:pPr algn="ctr" fontAlgn="b"/>
                      <a:r>
                        <a:rPr lang="es-CO" sz="1000" u="none" strike="noStrike" dirty="0">
                          <a:effectLst/>
                          <a:latin typeface="Verdana"/>
                          <a:ea typeface="Verdana"/>
                        </a:rPr>
                        <a:t>                         6.000.000 </a:t>
                      </a:r>
                      <a:endParaRPr lang="es-CO" sz="1000" b="0" i="0" u="none" strike="noStrike" dirty="0">
                        <a:solidFill>
                          <a:srgbClr val="000000"/>
                        </a:solidFill>
                        <a:effectLst/>
                        <a:latin typeface="Verdana"/>
                        <a:ea typeface="Verdana"/>
                      </a:endParaRPr>
                    </a:p>
                  </a:txBody>
                  <a:tcPr marL="7054" marR="7054" marT="7054" marB="0" anchor="ctr">
                    <a:solidFill>
                      <a:schemeClr val="bg1">
                        <a:lumMod val="95000"/>
                      </a:schemeClr>
                    </a:solidFill>
                  </a:tcPr>
                </a:tc>
                <a:tc>
                  <a:txBody>
                    <a:bodyPr/>
                    <a:lstStyle/>
                    <a:p>
                      <a:pPr algn="ctr" fontAlgn="b"/>
                      <a:r>
                        <a:rPr lang="es-CO" sz="1000" b="0" i="0" u="none" strike="noStrike" dirty="0">
                          <a:solidFill>
                            <a:srgbClr val="000000"/>
                          </a:solidFill>
                          <a:effectLst/>
                          <a:latin typeface="Verdana"/>
                          <a:ea typeface="Verdana"/>
                        </a:rPr>
                        <a:t>GESTIÓN DE LA INFORMACIÓN</a:t>
                      </a:r>
                    </a:p>
                  </a:txBody>
                  <a:tcPr marL="7054" marR="7054" marT="7054" marB="0" anchor="ctr">
                    <a:solidFill>
                      <a:schemeClr val="bg1">
                        <a:lumMod val="95000"/>
                      </a:schemeClr>
                    </a:solidFill>
                  </a:tcPr>
                </a:tc>
                <a:extLst>
                  <a:ext uri="{0D108BD9-81ED-4DB2-BD59-A6C34878D82A}">
                    <a16:rowId xmlns:a16="http://schemas.microsoft.com/office/drawing/2014/main" val="765949695"/>
                  </a:ext>
                </a:extLst>
              </a:tr>
              <a:tr h="264983">
                <a:tc>
                  <a:txBody>
                    <a:bodyPr/>
                    <a:lstStyle/>
                    <a:p>
                      <a:pPr algn="ctr" fontAlgn="b"/>
                      <a:r>
                        <a:rPr lang="es-CO" sz="1200" b="1" i="0" u="none" strike="noStrike" dirty="0">
                          <a:solidFill>
                            <a:srgbClr val="000000"/>
                          </a:solidFill>
                          <a:effectLst/>
                          <a:latin typeface="Verdana"/>
                          <a:ea typeface="Verdana"/>
                        </a:rPr>
                        <a:t>1</a:t>
                      </a:r>
                    </a:p>
                  </a:txBody>
                  <a:tcPr marL="7054" marR="7054" marT="7054" marB="0" anchor="ctr">
                    <a:solidFill>
                      <a:schemeClr val="bg1">
                        <a:lumMod val="95000"/>
                      </a:schemeClr>
                    </a:solidFill>
                  </a:tcPr>
                </a:tc>
                <a:tc>
                  <a:txBody>
                    <a:bodyPr/>
                    <a:lstStyle/>
                    <a:p>
                      <a:pPr algn="ctr" fontAlgn="b"/>
                      <a:r>
                        <a:rPr lang="es-CO" sz="1000" b="0" i="0" u="none" strike="noStrike" dirty="0">
                          <a:solidFill>
                            <a:srgbClr val="000000"/>
                          </a:solidFill>
                          <a:effectLst/>
                          <a:latin typeface="Verdana"/>
                          <a:ea typeface="Verdana"/>
                        </a:rPr>
                        <a:t>PROFESIONAL INGENIERO DE SISTEMAS</a:t>
                      </a:r>
                    </a:p>
                  </a:txBody>
                  <a:tcPr marL="7054" marR="7054" marT="7054" marB="0" anchor="ctr">
                    <a:solidFill>
                      <a:schemeClr val="bg1">
                        <a:lumMod val="95000"/>
                      </a:schemeClr>
                    </a:solidFill>
                  </a:tcPr>
                </a:tc>
                <a:tc>
                  <a:txBody>
                    <a:bodyPr/>
                    <a:lstStyle/>
                    <a:p>
                      <a:pPr algn="ctr" fontAlgn="b"/>
                      <a:r>
                        <a:rPr lang="es-CO" sz="1000" u="none" strike="noStrike" dirty="0">
                          <a:effectLst/>
                          <a:latin typeface="Verdana"/>
                          <a:ea typeface="Verdana"/>
                        </a:rPr>
                        <a:t>                         6.000.000 </a:t>
                      </a:r>
                      <a:endParaRPr lang="es-CO" sz="1000" b="0" i="0" u="none" strike="noStrike" dirty="0">
                        <a:solidFill>
                          <a:srgbClr val="000000"/>
                        </a:solidFill>
                        <a:effectLst/>
                        <a:latin typeface="Verdana"/>
                        <a:ea typeface="Verdana"/>
                      </a:endParaRPr>
                    </a:p>
                  </a:txBody>
                  <a:tcPr marL="7054" marR="7054" marT="7054" marB="0" anchor="ctr">
                    <a:solidFill>
                      <a:schemeClr val="bg1">
                        <a:lumMod val="95000"/>
                      </a:schemeClr>
                    </a:solidFill>
                  </a:tcPr>
                </a:tc>
                <a:tc>
                  <a:txBody>
                    <a:bodyPr/>
                    <a:lstStyle/>
                    <a:p>
                      <a:pPr algn="ctr" fontAlgn="b"/>
                      <a:r>
                        <a:rPr lang="es-CO" sz="1000" u="none" strike="noStrike" dirty="0">
                          <a:effectLst/>
                          <a:latin typeface="Verdana"/>
                          <a:ea typeface="Verdana"/>
                        </a:rPr>
                        <a:t>GRUPO DE PAGOS</a:t>
                      </a:r>
                      <a:endParaRPr lang="es-CO" sz="1000" b="0" i="0" u="none" strike="noStrike" dirty="0">
                        <a:solidFill>
                          <a:srgbClr val="000000"/>
                        </a:solidFill>
                        <a:effectLst/>
                        <a:latin typeface="Verdana"/>
                        <a:ea typeface="Verdana"/>
                      </a:endParaRPr>
                    </a:p>
                  </a:txBody>
                  <a:tcPr marL="7054" marR="7054" marT="7054" marB="0" anchor="ctr">
                    <a:solidFill>
                      <a:schemeClr val="bg1">
                        <a:lumMod val="95000"/>
                      </a:schemeClr>
                    </a:solidFill>
                  </a:tcPr>
                </a:tc>
                <a:extLst>
                  <a:ext uri="{0D108BD9-81ED-4DB2-BD59-A6C34878D82A}">
                    <a16:rowId xmlns:a16="http://schemas.microsoft.com/office/drawing/2014/main" val="984409748"/>
                  </a:ext>
                </a:extLst>
              </a:tr>
              <a:tr h="264983">
                <a:tc>
                  <a:txBody>
                    <a:bodyPr/>
                    <a:lstStyle/>
                    <a:p>
                      <a:pPr algn="ctr" fontAlgn="b"/>
                      <a:r>
                        <a:rPr lang="es-CO" sz="1200" b="1" u="none" strike="noStrike" dirty="0">
                          <a:effectLst/>
                          <a:latin typeface="Verdana"/>
                          <a:ea typeface="Verdana"/>
                        </a:rPr>
                        <a:t>1</a:t>
                      </a:r>
                      <a:endParaRPr lang="es-CO" sz="1200" b="1" i="0" u="none" strike="noStrike" dirty="0">
                        <a:solidFill>
                          <a:srgbClr val="000000"/>
                        </a:solidFill>
                        <a:effectLst/>
                        <a:latin typeface="Verdana"/>
                        <a:ea typeface="Verdana"/>
                      </a:endParaRPr>
                    </a:p>
                  </a:txBody>
                  <a:tcPr marL="7054" marR="7054" marT="7054" marB="0" anchor="ctr">
                    <a:solidFill>
                      <a:schemeClr val="bg1">
                        <a:lumMod val="95000"/>
                      </a:schemeClr>
                    </a:solidFill>
                  </a:tcPr>
                </a:tc>
                <a:tc>
                  <a:txBody>
                    <a:bodyPr/>
                    <a:lstStyle/>
                    <a:p>
                      <a:pPr algn="ctr" fontAlgn="b"/>
                      <a:r>
                        <a:rPr lang="es-CO" sz="1000" b="0" i="0" u="none" strike="noStrike" dirty="0">
                          <a:solidFill>
                            <a:srgbClr val="000000"/>
                          </a:solidFill>
                          <a:effectLst/>
                          <a:latin typeface="Verdana"/>
                          <a:ea typeface="Verdana"/>
                        </a:rPr>
                        <a:t>PROFESIONAL EN SICOLOGÍA</a:t>
                      </a:r>
                    </a:p>
                  </a:txBody>
                  <a:tcPr marL="7054" marR="7054" marT="7054" marB="0" anchor="ctr">
                    <a:solidFill>
                      <a:schemeClr val="bg1">
                        <a:lumMod val="95000"/>
                      </a:schemeClr>
                    </a:solidFill>
                  </a:tcPr>
                </a:tc>
                <a:tc>
                  <a:txBody>
                    <a:bodyPr/>
                    <a:lstStyle/>
                    <a:p>
                      <a:pPr algn="ctr" fontAlgn="b"/>
                      <a:r>
                        <a:rPr lang="es-CO" sz="1000" u="none" strike="noStrike" dirty="0">
                          <a:effectLst/>
                          <a:latin typeface="Verdana"/>
                          <a:ea typeface="Verdana"/>
                        </a:rPr>
                        <a:t>                         6.000.000 </a:t>
                      </a:r>
                      <a:endParaRPr lang="es-CO" sz="1000" b="0" i="0" u="none" strike="noStrike" dirty="0">
                        <a:solidFill>
                          <a:srgbClr val="000000"/>
                        </a:solidFill>
                        <a:effectLst/>
                        <a:latin typeface="Verdana"/>
                        <a:ea typeface="Verdana"/>
                      </a:endParaRPr>
                    </a:p>
                  </a:txBody>
                  <a:tcPr marL="7054" marR="7054" marT="7054" marB="0" anchor="ctr">
                    <a:solidFill>
                      <a:schemeClr val="bg1">
                        <a:lumMod val="95000"/>
                      </a:schemeClr>
                    </a:solidFill>
                  </a:tcPr>
                </a:tc>
                <a:tc>
                  <a:txBody>
                    <a:bodyPr/>
                    <a:lstStyle/>
                    <a:p>
                      <a:pPr algn="ctr" fontAlgn="b"/>
                      <a:r>
                        <a:rPr lang="es-CO" sz="1000" u="none" strike="noStrike" dirty="0">
                          <a:effectLst/>
                          <a:latin typeface="Verdana"/>
                          <a:ea typeface="Verdana"/>
                        </a:rPr>
                        <a:t>IAR</a:t>
                      </a:r>
                      <a:endParaRPr lang="es-CO" sz="1000" b="0" i="0" u="none" strike="noStrike" dirty="0">
                        <a:solidFill>
                          <a:srgbClr val="000000"/>
                        </a:solidFill>
                        <a:effectLst/>
                        <a:latin typeface="Verdana"/>
                        <a:ea typeface="Verdana"/>
                      </a:endParaRPr>
                    </a:p>
                  </a:txBody>
                  <a:tcPr marL="7054" marR="7054" marT="7054" marB="0" anchor="ctr">
                    <a:solidFill>
                      <a:schemeClr val="bg1">
                        <a:lumMod val="95000"/>
                      </a:schemeClr>
                    </a:solidFill>
                  </a:tcPr>
                </a:tc>
                <a:extLst>
                  <a:ext uri="{0D108BD9-81ED-4DB2-BD59-A6C34878D82A}">
                    <a16:rowId xmlns:a16="http://schemas.microsoft.com/office/drawing/2014/main" val="1475442643"/>
                  </a:ext>
                </a:extLst>
              </a:tr>
            </a:tbl>
          </a:graphicData>
        </a:graphic>
      </p:graphicFrame>
      <p:pic>
        <p:nvPicPr>
          <p:cNvPr id="3" name="Imagen 2" descr="Logotipo, nombre de la empresa&#10;&#10;Descripción generada automáticamente">
            <a:extLst>
              <a:ext uri="{FF2B5EF4-FFF2-40B4-BE49-F238E27FC236}">
                <a16:creationId xmlns:a16="http://schemas.microsoft.com/office/drawing/2014/main" id="{AB4CF81D-86F8-ACC9-5B3F-F74DFB6BF1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9879" y="112644"/>
            <a:ext cx="692241" cy="655706"/>
          </a:xfrm>
          <a:prstGeom prst="rect">
            <a:avLst/>
          </a:prstGeom>
        </p:spPr>
      </p:pic>
      <p:graphicFrame>
        <p:nvGraphicFramePr>
          <p:cNvPr id="4" name="Tabla 3">
            <a:extLst>
              <a:ext uri="{FF2B5EF4-FFF2-40B4-BE49-F238E27FC236}">
                <a16:creationId xmlns:a16="http://schemas.microsoft.com/office/drawing/2014/main" id="{3CBCD8EE-695F-7066-F765-36EA03EA630B}"/>
              </a:ext>
            </a:extLst>
          </p:cNvPr>
          <p:cNvGraphicFramePr>
            <a:graphicFrameLocks noGrp="1"/>
          </p:cNvGraphicFramePr>
          <p:nvPr>
            <p:extLst>
              <p:ext uri="{D42A27DB-BD31-4B8C-83A1-F6EECF244321}">
                <p14:modId xmlns:p14="http://schemas.microsoft.com/office/powerpoint/2010/main" val="3664800475"/>
              </p:ext>
            </p:extLst>
          </p:nvPr>
        </p:nvGraphicFramePr>
        <p:xfrm>
          <a:off x="674811" y="3302792"/>
          <a:ext cx="10842376" cy="2801414"/>
        </p:xfrm>
        <a:graphic>
          <a:graphicData uri="http://schemas.openxmlformats.org/drawingml/2006/table">
            <a:tbl>
              <a:tblPr>
                <a:tableStyleId>{5C22544A-7EE6-4342-B048-85BDC9FD1C3A}</a:tableStyleId>
              </a:tblPr>
              <a:tblGrid>
                <a:gridCol w="1106731">
                  <a:extLst>
                    <a:ext uri="{9D8B030D-6E8A-4147-A177-3AD203B41FA5}">
                      <a16:colId xmlns:a16="http://schemas.microsoft.com/office/drawing/2014/main" val="3845704592"/>
                    </a:ext>
                  </a:extLst>
                </a:gridCol>
                <a:gridCol w="6599704">
                  <a:extLst>
                    <a:ext uri="{9D8B030D-6E8A-4147-A177-3AD203B41FA5}">
                      <a16:colId xmlns:a16="http://schemas.microsoft.com/office/drawing/2014/main" val="3130761849"/>
                    </a:ext>
                  </a:extLst>
                </a:gridCol>
                <a:gridCol w="3135941">
                  <a:extLst>
                    <a:ext uri="{9D8B030D-6E8A-4147-A177-3AD203B41FA5}">
                      <a16:colId xmlns:a16="http://schemas.microsoft.com/office/drawing/2014/main" val="480847357"/>
                    </a:ext>
                  </a:extLst>
                </a:gridCol>
              </a:tblGrid>
              <a:tr h="329368">
                <a:tc>
                  <a:txBody>
                    <a:bodyPr/>
                    <a:lstStyle/>
                    <a:p>
                      <a:pPr algn="ctr" fontAlgn="b"/>
                      <a:r>
                        <a:rPr lang="es-CO" sz="1100" b="1" u="none" strike="noStrike" dirty="0">
                          <a:effectLst/>
                          <a:latin typeface="Verdana" panose="020B0604030504040204" pitchFamily="34" charset="0"/>
                          <a:ea typeface="Verdana" panose="020B0604030504040204" pitchFamily="34" charset="0"/>
                        </a:rPr>
                        <a:t>No.</a:t>
                      </a:r>
                      <a:endParaRPr lang="es-CO" sz="1100" b="1" i="0" u="none" strike="noStrike" dirty="0">
                        <a:solidFill>
                          <a:srgbClr val="000000"/>
                        </a:solidFill>
                        <a:effectLst/>
                        <a:latin typeface="Verdana" panose="020B0604030504040204" pitchFamily="34" charset="0"/>
                        <a:ea typeface="Verdana" panose="020B0604030504040204" pitchFamily="34" charset="0"/>
                      </a:endParaRPr>
                    </a:p>
                  </a:txBody>
                  <a:tcPr marL="7054" marR="7054" marT="7054" marB="0" anchor="ctr">
                    <a:solidFill>
                      <a:srgbClr val="FFC000"/>
                    </a:solidFill>
                  </a:tcPr>
                </a:tc>
                <a:tc>
                  <a:txBody>
                    <a:bodyPr/>
                    <a:lstStyle/>
                    <a:p>
                      <a:pPr algn="ctr" fontAlgn="b"/>
                      <a:r>
                        <a:rPr lang="es-CO" sz="1100" b="1" u="none" strike="noStrike" dirty="0">
                          <a:effectLst/>
                          <a:latin typeface="Verdana" panose="020B0604030504040204" pitchFamily="34" charset="0"/>
                          <a:ea typeface="Verdana" panose="020B0604030504040204" pitchFamily="34" charset="0"/>
                        </a:rPr>
                        <a:t>PROFESION</a:t>
                      </a:r>
                      <a:endParaRPr lang="es-CO" sz="1100" b="1" i="0" u="none" strike="noStrike" dirty="0">
                        <a:solidFill>
                          <a:srgbClr val="000000"/>
                        </a:solidFill>
                        <a:effectLst/>
                        <a:latin typeface="Verdana" panose="020B0604030504040204" pitchFamily="34" charset="0"/>
                        <a:ea typeface="Verdana" panose="020B0604030504040204" pitchFamily="34" charset="0"/>
                      </a:endParaRPr>
                    </a:p>
                  </a:txBody>
                  <a:tcPr marL="7054" marR="7054" marT="7054" marB="0" anchor="ctr">
                    <a:solidFill>
                      <a:srgbClr val="FFC000"/>
                    </a:solidFill>
                  </a:tcPr>
                </a:tc>
                <a:tc>
                  <a:txBody>
                    <a:bodyPr/>
                    <a:lstStyle/>
                    <a:p>
                      <a:pPr algn="ctr" fontAlgn="b"/>
                      <a:r>
                        <a:rPr lang="es-CO" sz="1100" b="1" u="none" strike="noStrike" dirty="0">
                          <a:effectLst/>
                          <a:latin typeface="Verdana" panose="020B0604030504040204" pitchFamily="34" charset="0"/>
                          <a:ea typeface="Verdana" panose="020B0604030504040204" pitchFamily="34" charset="0"/>
                        </a:rPr>
                        <a:t>GRUPO</a:t>
                      </a:r>
                      <a:endParaRPr lang="es-CO" sz="1100" b="1" i="0" u="none" strike="noStrike" dirty="0">
                        <a:solidFill>
                          <a:srgbClr val="000000"/>
                        </a:solidFill>
                        <a:effectLst/>
                        <a:latin typeface="Verdana" panose="020B0604030504040204" pitchFamily="34" charset="0"/>
                        <a:ea typeface="Verdana" panose="020B0604030504040204" pitchFamily="34" charset="0"/>
                      </a:endParaRPr>
                    </a:p>
                  </a:txBody>
                  <a:tcPr marL="7054" marR="7054" marT="7054" marB="0" anchor="ctr">
                    <a:solidFill>
                      <a:srgbClr val="FFC000"/>
                    </a:solidFill>
                  </a:tcPr>
                </a:tc>
                <a:extLst>
                  <a:ext uri="{0D108BD9-81ED-4DB2-BD59-A6C34878D82A}">
                    <a16:rowId xmlns:a16="http://schemas.microsoft.com/office/drawing/2014/main" val="3939253171"/>
                  </a:ext>
                </a:extLst>
              </a:tr>
              <a:tr h="264983">
                <a:tc>
                  <a:txBody>
                    <a:bodyPr/>
                    <a:lstStyle/>
                    <a:p>
                      <a:pPr algn="ctr" fontAlgn="b"/>
                      <a:r>
                        <a:rPr lang="es-CO" sz="1200" b="1" u="none" strike="noStrike" dirty="0">
                          <a:effectLst/>
                          <a:latin typeface="Verdana"/>
                          <a:ea typeface="Verdana"/>
                        </a:rPr>
                        <a:t>1</a:t>
                      </a:r>
                      <a:endParaRPr lang="es-CO" sz="1200" b="1" i="0" u="none" strike="noStrike" dirty="0">
                        <a:solidFill>
                          <a:srgbClr val="000000"/>
                        </a:solidFill>
                        <a:effectLst/>
                        <a:latin typeface="Verdana"/>
                        <a:ea typeface="Verdana"/>
                      </a:endParaRPr>
                    </a:p>
                  </a:txBody>
                  <a:tcPr marL="7054" marR="7054" marT="7054" marB="0" anchor="ctr">
                    <a:solidFill>
                      <a:schemeClr val="bg1">
                        <a:lumMod val="95000"/>
                      </a:schemeClr>
                    </a:solidFill>
                  </a:tcPr>
                </a:tc>
                <a:tc>
                  <a:txBody>
                    <a:bodyPr/>
                    <a:lstStyle/>
                    <a:p>
                      <a:pPr algn="ctr" fontAlgn="b"/>
                      <a:r>
                        <a:rPr lang="es-CO" sz="1000" b="0" i="0" u="none" strike="noStrike" dirty="0">
                          <a:solidFill>
                            <a:srgbClr val="000000"/>
                          </a:solidFill>
                          <a:effectLst/>
                          <a:latin typeface="Verdana"/>
                          <a:ea typeface="Verdana"/>
                        </a:rPr>
                        <a:t>INGENIERO DE SISTEMAS</a:t>
                      </a:r>
                    </a:p>
                  </a:txBody>
                  <a:tcPr marL="7054" marR="7054" marT="7054" marB="0" anchor="ctr">
                    <a:solidFill>
                      <a:schemeClr val="bg1">
                        <a:lumMod val="95000"/>
                      </a:schemeClr>
                    </a:solidFill>
                  </a:tcPr>
                </a:tc>
                <a:tc>
                  <a:txBody>
                    <a:bodyPr/>
                    <a:lstStyle/>
                    <a:p>
                      <a:pPr algn="ctr" fontAlgn="b"/>
                      <a:r>
                        <a:rPr lang="es-CO" sz="1000" u="none" strike="noStrike" dirty="0">
                          <a:effectLst/>
                          <a:latin typeface="Verdana"/>
                          <a:ea typeface="Verdana"/>
                        </a:rPr>
                        <a:t>GRUPO DE PAGOS</a:t>
                      </a:r>
                      <a:endParaRPr lang="es-CO" sz="1000" b="0" i="0" u="none" strike="noStrike" dirty="0">
                        <a:solidFill>
                          <a:srgbClr val="000000"/>
                        </a:solidFill>
                        <a:effectLst/>
                        <a:latin typeface="Verdana"/>
                        <a:ea typeface="Verdana"/>
                      </a:endParaRPr>
                    </a:p>
                  </a:txBody>
                  <a:tcPr marL="7054" marR="7054" marT="7054" marB="0" anchor="ctr">
                    <a:solidFill>
                      <a:schemeClr val="bg1">
                        <a:lumMod val="95000"/>
                      </a:schemeClr>
                    </a:solidFill>
                  </a:tcPr>
                </a:tc>
                <a:extLst>
                  <a:ext uri="{0D108BD9-81ED-4DB2-BD59-A6C34878D82A}">
                    <a16:rowId xmlns:a16="http://schemas.microsoft.com/office/drawing/2014/main" val="765949695"/>
                  </a:ext>
                </a:extLst>
              </a:tr>
              <a:tr h="264983">
                <a:tc>
                  <a:txBody>
                    <a:bodyPr/>
                    <a:lstStyle/>
                    <a:p>
                      <a:pPr algn="ctr" fontAlgn="b"/>
                      <a:r>
                        <a:rPr lang="es-CO" sz="1200" b="1" i="0" u="none" strike="noStrike" dirty="0">
                          <a:solidFill>
                            <a:srgbClr val="000000"/>
                          </a:solidFill>
                          <a:effectLst/>
                          <a:latin typeface="Verdana"/>
                          <a:ea typeface="Verdana"/>
                        </a:rPr>
                        <a:t>1</a:t>
                      </a:r>
                    </a:p>
                  </a:txBody>
                  <a:tcPr marL="7054" marR="7054" marT="7054" marB="0" anchor="ctr">
                    <a:solidFill>
                      <a:schemeClr val="bg1">
                        <a:lumMod val="95000"/>
                      </a:schemeClr>
                    </a:solidFill>
                  </a:tcPr>
                </a:tc>
                <a:tc>
                  <a:txBody>
                    <a:bodyPr/>
                    <a:lstStyle/>
                    <a:p>
                      <a:pPr algn="ctr" fontAlgn="b"/>
                      <a:r>
                        <a:rPr lang="es-CO" sz="1000" b="0" i="0" u="none" strike="noStrike" dirty="0">
                          <a:solidFill>
                            <a:srgbClr val="000000"/>
                          </a:solidFill>
                          <a:effectLst/>
                          <a:latin typeface="Verdana"/>
                          <a:ea typeface="Verdana"/>
                        </a:rPr>
                        <a:t>INGENIERO DE SISTEMAS</a:t>
                      </a:r>
                    </a:p>
                  </a:txBody>
                  <a:tcPr marL="7054" marR="7054" marT="7054" marB="0" anchor="ctr">
                    <a:solidFill>
                      <a:schemeClr val="bg1">
                        <a:lumMod val="95000"/>
                      </a:schemeClr>
                    </a:solidFill>
                  </a:tcPr>
                </a:tc>
                <a:tc>
                  <a:txBody>
                    <a:bodyPr/>
                    <a:lstStyle/>
                    <a:p>
                      <a:pPr algn="ctr" fontAlgn="b"/>
                      <a:r>
                        <a:rPr lang="es-CO" sz="1000" u="none" strike="noStrike" dirty="0">
                          <a:effectLst/>
                          <a:latin typeface="Verdana"/>
                          <a:ea typeface="Verdana"/>
                        </a:rPr>
                        <a:t>GRUPO DE PAGOS</a:t>
                      </a:r>
                      <a:endParaRPr lang="es-CO" sz="1000" b="0" i="0" u="none" strike="noStrike" dirty="0">
                        <a:solidFill>
                          <a:srgbClr val="000000"/>
                        </a:solidFill>
                        <a:effectLst/>
                        <a:latin typeface="Verdana"/>
                        <a:ea typeface="Verdana"/>
                      </a:endParaRPr>
                    </a:p>
                  </a:txBody>
                  <a:tcPr marL="7054" marR="7054" marT="7054" marB="0" anchor="ctr">
                    <a:solidFill>
                      <a:schemeClr val="bg1">
                        <a:lumMod val="95000"/>
                      </a:schemeClr>
                    </a:solidFill>
                  </a:tcPr>
                </a:tc>
                <a:extLst>
                  <a:ext uri="{0D108BD9-81ED-4DB2-BD59-A6C34878D82A}">
                    <a16:rowId xmlns:a16="http://schemas.microsoft.com/office/drawing/2014/main" val="984409748"/>
                  </a:ext>
                </a:extLst>
              </a:tr>
              <a:tr h="264983">
                <a:tc>
                  <a:txBody>
                    <a:bodyPr/>
                    <a:lstStyle/>
                    <a:p>
                      <a:pPr algn="ctr" fontAlgn="b"/>
                      <a:r>
                        <a:rPr lang="es-CO" sz="1200" b="1" u="none" strike="noStrike" dirty="0">
                          <a:effectLst/>
                          <a:latin typeface="Verdana"/>
                          <a:ea typeface="Verdana"/>
                        </a:rPr>
                        <a:t>1</a:t>
                      </a:r>
                      <a:endParaRPr lang="es-CO" sz="1200" b="1" i="0" u="none" strike="noStrike" dirty="0">
                        <a:solidFill>
                          <a:srgbClr val="000000"/>
                        </a:solidFill>
                        <a:effectLst/>
                        <a:latin typeface="Verdana"/>
                        <a:ea typeface="Verdana"/>
                      </a:endParaRPr>
                    </a:p>
                  </a:txBody>
                  <a:tcPr marL="7054" marR="7054" marT="7054" marB="0" anchor="ctr">
                    <a:solidFill>
                      <a:schemeClr val="bg1">
                        <a:lumMod val="95000"/>
                      </a:schemeClr>
                    </a:solidFill>
                  </a:tcPr>
                </a:tc>
                <a:tc>
                  <a:txBody>
                    <a:bodyPr/>
                    <a:lstStyle/>
                    <a:p>
                      <a:pPr algn="ctr" fontAlgn="b"/>
                      <a:r>
                        <a:rPr lang="es-CO" sz="1000" b="0" i="0" u="none" strike="noStrike" dirty="0">
                          <a:solidFill>
                            <a:srgbClr val="000000"/>
                          </a:solidFill>
                          <a:effectLst/>
                          <a:latin typeface="Verdana"/>
                          <a:ea typeface="Verdana"/>
                        </a:rPr>
                        <a:t>PROFESIONAL EN SISTEMAS DE LA INFORMACIÓN</a:t>
                      </a:r>
                    </a:p>
                  </a:txBody>
                  <a:tcPr marL="7054" marR="7054" marT="7054" marB="0" anchor="ctr">
                    <a:solidFill>
                      <a:schemeClr val="bg1">
                        <a:lumMod val="95000"/>
                      </a:schemeClr>
                    </a:solidFill>
                  </a:tcPr>
                </a:tc>
                <a:tc>
                  <a:txBody>
                    <a:bodyPr/>
                    <a:lstStyle/>
                    <a:p>
                      <a:pPr algn="ctr" fontAlgn="b"/>
                      <a:r>
                        <a:rPr lang="es-CO" sz="1000" u="none" strike="noStrike" dirty="0">
                          <a:effectLst/>
                          <a:latin typeface="Verdana"/>
                          <a:ea typeface="Verdana"/>
                        </a:rPr>
                        <a:t>GRUPO GESTIÓN DE LA INFORMACIÓN</a:t>
                      </a:r>
                      <a:endParaRPr lang="es-CO" sz="1000" b="0" i="0" u="none" strike="noStrike" dirty="0">
                        <a:solidFill>
                          <a:srgbClr val="000000"/>
                        </a:solidFill>
                        <a:effectLst/>
                        <a:latin typeface="Verdana"/>
                        <a:ea typeface="Verdana"/>
                      </a:endParaRPr>
                    </a:p>
                  </a:txBody>
                  <a:tcPr marL="7054" marR="7054" marT="7054" marB="0" anchor="ctr">
                    <a:solidFill>
                      <a:schemeClr val="bg1">
                        <a:lumMod val="95000"/>
                      </a:schemeClr>
                    </a:solidFill>
                  </a:tcPr>
                </a:tc>
                <a:extLst>
                  <a:ext uri="{0D108BD9-81ED-4DB2-BD59-A6C34878D82A}">
                    <a16:rowId xmlns:a16="http://schemas.microsoft.com/office/drawing/2014/main" val="1475442643"/>
                  </a:ext>
                </a:extLst>
              </a:tr>
              <a:tr h="233674">
                <a:tc>
                  <a:txBody>
                    <a:bodyPr/>
                    <a:lstStyle/>
                    <a:p>
                      <a:pPr algn="ctr" fontAlgn="b"/>
                      <a:r>
                        <a:rPr lang="es-CO" sz="1200" b="1" i="0" u="none" strike="noStrike" dirty="0">
                          <a:solidFill>
                            <a:srgbClr val="000000"/>
                          </a:solidFill>
                          <a:effectLst/>
                          <a:latin typeface="Verdana"/>
                          <a:ea typeface="Verdana"/>
                        </a:rPr>
                        <a:t>1</a:t>
                      </a:r>
                    </a:p>
                  </a:txBody>
                  <a:tcPr marL="7054" marR="7054" marT="7054" marB="0" anchor="ctr">
                    <a:solidFill>
                      <a:schemeClr val="bg1">
                        <a:lumMod val="95000"/>
                      </a:schemeClr>
                    </a:solidFill>
                  </a:tcPr>
                </a:tc>
                <a:tc>
                  <a:txBody>
                    <a:bodyPr/>
                    <a:lstStyle/>
                    <a:p>
                      <a:pPr algn="ctr" fontAlgn="b"/>
                      <a:r>
                        <a:rPr lang="es-CO" sz="1000" b="0" i="0" u="none" strike="noStrike" dirty="0">
                          <a:solidFill>
                            <a:srgbClr val="000000"/>
                          </a:solidFill>
                          <a:effectLst/>
                          <a:latin typeface="Verdana"/>
                          <a:ea typeface="Verdana"/>
                        </a:rPr>
                        <a:t>SICOLOGO</a:t>
                      </a:r>
                    </a:p>
                  </a:txBody>
                  <a:tcPr marL="7054" marR="7054" marT="7054" marB="0" anchor="ctr">
                    <a:solidFill>
                      <a:schemeClr val="bg1">
                        <a:lumMod val="95000"/>
                      </a:schemeClr>
                    </a:solidFill>
                  </a:tcPr>
                </a:tc>
                <a:tc>
                  <a:txBody>
                    <a:bodyPr/>
                    <a:lstStyle/>
                    <a:p>
                      <a:pPr algn="ctr" fontAlgn="b"/>
                      <a:r>
                        <a:rPr lang="es-CO" sz="1000" b="0" i="0" u="none" strike="noStrike" dirty="0">
                          <a:solidFill>
                            <a:srgbClr val="000000"/>
                          </a:solidFill>
                          <a:effectLst/>
                          <a:latin typeface="Verdana"/>
                          <a:ea typeface="Verdana"/>
                        </a:rPr>
                        <a:t>IAR</a:t>
                      </a:r>
                    </a:p>
                  </a:txBody>
                  <a:tcPr marL="7054" marR="7054" marT="7054" marB="0" anchor="ctr">
                    <a:solidFill>
                      <a:schemeClr val="bg1">
                        <a:lumMod val="95000"/>
                      </a:schemeClr>
                    </a:solidFill>
                  </a:tcPr>
                </a:tc>
                <a:extLst>
                  <a:ext uri="{0D108BD9-81ED-4DB2-BD59-A6C34878D82A}">
                    <a16:rowId xmlns:a16="http://schemas.microsoft.com/office/drawing/2014/main" val="2766706261"/>
                  </a:ext>
                </a:extLst>
              </a:tr>
              <a:tr h="264983">
                <a:tc>
                  <a:txBody>
                    <a:bodyPr/>
                    <a:lstStyle/>
                    <a:p>
                      <a:pPr algn="ctr" fontAlgn="b"/>
                      <a:r>
                        <a:rPr lang="es-CO" sz="1200" b="1" i="0" u="none" strike="noStrike" dirty="0">
                          <a:solidFill>
                            <a:srgbClr val="000000"/>
                          </a:solidFill>
                          <a:effectLst/>
                          <a:latin typeface="Verdana"/>
                          <a:ea typeface="Verdana"/>
                        </a:rPr>
                        <a:t>1</a:t>
                      </a:r>
                    </a:p>
                  </a:txBody>
                  <a:tcPr marL="7054" marR="7054" marT="7054" marB="0" anchor="ctr">
                    <a:solidFill>
                      <a:schemeClr val="bg1">
                        <a:lumMod val="95000"/>
                      </a:schemeClr>
                    </a:solidFill>
                  </a:tcPr>
                </a:tc>
                <a:tc>
                  <a:txBody>
                    <a:bodyPr/>
                    <a:lstStyle/>
                    <a:p>
                      <a:pPr algn="ctr" fontAlgn="b"/>
                      <a:r>
                        <a:rPr lang="es-CO" sz="1000" b="0" i="0" u="none" strike="noStrike" dirty="0">
                          <a:solidFill>
                            <a:srgbClr val="000000"/>
                          </a:solidFill>
                          <a:effectLst/>
                          <a:latin typeface="Verdana"/>
                          <a:ea typeface="Verdana"/>
                        </a:rPr>
                        <a:t>INGENIERO INDUSTRIAL</a:t>
                      </a:r>
                    </a:p>
                  </a:txBody>
                  <a:tcPr marL="7054" marR="7054" marT="7054" marB="0" anchor="ctr">
                    <a:solidFill>
                      <a:schemeClr val="bg1">
                        <a:lumMod val="95000"/>
                      </a:schemeClr>
                    </a:solidFill>
                  </a:tcPr>
                </a:tc>
                <a:tc>
                  <a:txBody>
                    <a:bodyPr/>
                    <a:lstStyle/>
                    <a:p>
                      <a:pPr algn="ctr" fontAlgn="b"/>
                      <a:r>
                        <a:rPr lang="es-CO" sz="1000" b="0" i="0" u="none" strike="noStrike" dirty="0">
                          <a:solidFill>
                            <a:srgbClr val="000000"/>
                          </a:solidFill>
                          <a:effectLst/>
                          <a:latin typeface="Verdana"/>
                          <a:ea typeface="Verdana"/>
                        </a:rPr>
                        <a:t>PLANEACIÓN</a:t>
                      </a:r>
                    </a:p>
                  </a:txBody>
                  <a:tcPr marL="7054" marR="7054" marT="7054" marB="0" anchor="ctr">
                    <a:solidFill>
                      <a:schemeClr val="bg1">
                        <a:lumMod val="95000"/>
                      </a:schemeClr>
                    </a:solidFill>
                  </a:tcPr>
                </a:tc>
                <a:extLst>
                  <a:ext uri="{0D108BD9-81ED-4DB2-BD59-A6C34878D82A}">
                    <a16:rowId xmlns:a16="http://schemas.microsoft.com/office/drawing/2014/main" val="4231503086"/>
                  </a:ext>
                </a:extLst>
              </a:tr>
              <a:tr h="264983">
                <a:tc>
                  <a:txBody>
                    <a:bodyPr/>
                    <a:lstStyle/>
                    <a:p>
                      <a:pPr algn="ctr" fontAlgn="b"/>
                      <a:r>
                        <a:rPr lang="es-CO" sz="1200" b="1" i="0" u="none" strike="noStrike" dirty="0">
                          <a:solidFill>
                            <a:srgbClr val="000000"/>
                          </a:solidFill>
                          <a:effectLst/>
                          <a:latin typeface="Verdana"/>
                          <a:ea typeface="Verdana"/>
                        </a:rPr>
                        <a:t>1</a:t>
                      </a:r>
                    </a:p>
                  </a:txBody>
                  <a:tcPr marL="7054" marR="7054" marT="7054" marB="0" anchor="ctr">
                    <a:solidFill>
                      <a:schemeClr val="bg1">
                        <a:lumMod val="95000"/>
                      </a:schemeClr>
                    </a:solidFill>
                  </a:tcPr>
                </a:tc>
                <a:tc>
                  <a:txBody>
                    <a:bodyPr/>
                    <a:lstStyle/>
                    <a:p>
                      <a:pPr algn="ctr" fontAlgn="b"/>
                      <a:r>
                        <a:rPr lang="es-CO" sz="1000" b="0" i="0" u="none" strike="noStrike" dirty="0">
                          <a:solidFill>
                            <a:srgbClr val="000000"/>
                          </a:solidFill>
                          <a:effectLst/>
                          <a:latin typeface="Verdana"/>
                          <a:ea typeface="Verdana"/>
                        </a:rPr>
                        <a:t>ANTROPOLOGO </a:t>
                      </a:r>
                    </a:p>
                  </a:txBody>
                  <a:tcPr marL="7054" marR="7054" marT="7054" marB="0" anchor="ctr">
                    <a:solidFill>
                      <a:schemeClr val="bg1">
                        <a:lumMod val="95000"/>
                      </a:schemeClr>
                    </a:solidFill>
                  </a:tcPr>
                </a:tc>
                <a:tc>
                  <a:txBody>
                    <a:bodyPr/>
                    <a:lstStyle/>
                    <a:p>
                      <a:pPr algn="ctr" fontAlgn="b"/>
                      <a:r>
                        <a:rPr lang="es-CO" sz="1000" b="0" i="0" u="none" strike="noStrike" dirty="0">
                          <a:solidFill>
                            <a:srgbClr val="000000"/>
                          </a:solidFill>
                          <a:effectLst/>
                          <a:latin typeface="Verdana"/>
                          <a:ea typeface="Verdana"/>
                        </a:rPr>
                        <a:t>GRUPO ENFOQUES</a:t>
                      </a:r>
                    </a:p>
                  </a:txBody>
                  <a:tcPr marL="7054" marR="7054" marT="7054" marB="0" anchor="ctr">
                    <a:solidFill>
                      <a:schemeClr val="bg1">
                        <a:lumMod val="95000"/>
                      </a:schemeClr>
                    </a:solidFill>
                  </a:tcPr>
                </a:tc>
                <a:extLst>
                  <a:ext uri="{0D108BD9-81ED-4DB2-BD59-A6C34878D82A}">
                    <a16:rowId xmlns:a16="http://schemas.microsoft.com/office/drawing/2014/main" val="43639934"/>
                  </a:ext>
                </a:extLst>
              </a:tr>
              <a:tr h="264983">
                <a:tc>
                  <a:txBody>
                    <a:bodyPr/>
                    <a:lstStyle/>
                    <a:p>
                      <a:pPr algn="ctr" fontAlgn="b"/>
                      <a:r>
                        <a:rPr lang="es-CO" sz="1200" b="1" i="0" u="none" strike="noStrike" dirty="0">
                          <a:solidFill>
                            <a:srgbClr val="000000"/>
                          </a:solidFill>
                          <a:effectLst/>
                          <a:latin typeface="Verdana"/>
                          <a:ea typeface="Verdana"/>
                        </a:rPr>
                        <a:t>1</a:t>
                      </a:r>
                    </a:p>
                  </a:txBody>
                  <a:tcPr marL="7054" marR="7054" marT="7054" marB="0" anchor="ctr">
                    <a:solidFill>
                      <a:schemeClr val="bg1">
                        <a:lumMod val="95000"/>
                      </a:schemeClr>
                    </a:solidFill>
                  </a:tcPr>
                </a:tc>
                <a:tc>
                  <a:txBody>
                    <a:bodyPr/>
                    <a:lstStyle/>
                    <a:p>
                      <a:pPr algn="ctr" fontAlgn="b"/>
                      <a:r>
                        <a:rPr lang="es-CO" sz="1000" b="0" i="0" u="none" strike="noStrike" dirty="0">
                          <a:solidFill>
                            <a:srgbClr val="000000"/>
                          </a:solidFill>
                          <a:effectLst/>
                          <a:latin typeface="Verdana"/>
                          <a:ea typeface="Verdana"/>
                        </a:rPr>
                        <a:t>ABOGADO</a:t>
                      </a:r>
                    </a:p>
                  </a:txBody>
                  <a:tcPr marL="7054" marR="7054" marT="7054" marB="0" anchor="ctr">
                    <a:solidFill>
                      <a:schemeClr val="bg1">
                        <a:lumMod val="95000"/>
                      </a:schemeClr>
                    </a:solidFill>
                  </a:tcPr>
                </a:tc>
                <a:tc>
                  <a:txBody>
                    <a:bodyPr/>
                    <a:lstStyle/>
                    <a:p>
                      <a:pPr algn="ctr" fontAlgn="b"/>
                      <a:r>
                        <a:rPr lang="es-CO" sz="1000" b="0" i="0" u="none" strike="noStrike" dirty="0">
                          <a:solidFill>
                            <a:srgbClr val="000000"/>
                          </a:solidFill>
                          <a:effectLst/>
                          <a:latin typeface="Verdana"/>
                          <a:ea typeface="Verdana"/>
                        </a:rPr>
                        <a:t>GRUPO JURIDÍCO – TIERRAS</a:t>
                      </a:r>
                    </a:p>
                  </a:txBody>
                  <a:tcPr marL="7054" marR="7054" marT="7054" marB="0" anchor="ctr">
                    <a:solidFill>
                      <a:schemeClr val="bg1">
                        <a:lumMod val="95000"/>
                      </a:schemeClr>
                    </a:solidFill>
                  </a:tcPr>
                </a:tc>
                <a:extLst>
                  <a:ext uri="{0D108BD9-81ED-4DB2-BD59-A6C34878D82A}">
                    <a16:rowId xmlns:a16="http://schemas.microsoft.com/office/drawing/2014/main" val="861576589"/>
                  </a:ext>
                </a:extLst>
              </a:tr>
              <a:tr h="216158">
                <a:tc>
                  <a:txBody>
                    <a:bodyPr/>
                    <a:lstStyle/>
                    <a:p>
                      <a:pPr algn="ctr" fontAlgn="b"/>
                      <a:r>
                        <a:rPr lang="es-CO" sz="1200" b="1" i="0" u="none" strike="noStrike" dirty="0">
                          <a:solidFill>
                            <a:srgbClr val="000000"/>
                          </a:solidFill>
                          <a:effectLst/>
                          <a:latin typeface="Verdana"/>
                          <a:ea typeface="Verdana"/>
                        </a:rPr>
                        <a:t>2</a:t>
                      </a:r>
                    </a:p>
                  </a:txBody>
                  <a:tcPr marL="7054" marR="7054" marT="7054" marB="0" anchor="ctr">
                    <a:solidFill>
                      <a:schemeClr val="bg1">
                        <a:lumMod val="95000"/>
                      </a:schemeClr>
                    </a:solidFill>
                  </a:tcPr>
                </a:tc>
                <a:tc>
                  <a:txBody>
                    <a:bodyPr/>
                    <a:lstStyle/>
                    <a:p>
                      <a:pPr algn="ctr" fontAlgn="b"/>
                      <a:r>
                        <a:rPr lang="es-CO" sz="1000" b="0" i="0" u="none" strike="noStrike" dirty="0">
                          <a:solidFill>
                            <a:srgbClr val="000000"/>
                          </a:solidFill>
                          <a:effectLst/>
                          <a:latin typeface="Verdana"/>
                          <a:ea typeface="Verdana"/>
                        </a:rPr>
                        <a:t>ABOGADO</a:t>
                      </a:r>
                    </a:p>
                  </a:txBody>
                  <a:tcPr marL="7054" marR="7054" marT="7054" marB="0" anchor="ctr">
                    <a:solidFill>
                      <a:schemeClr val="bg1">
                        <a:lumMod val="95000"/>
                      </a:schemeClr>
                    </a:solidFill>
                  </a:tcPr>
                </a:tc>
                <a:tc>
                  <a:txBody>
                    <a:bodyPr/>
                    <a:lstStyle/>
                    <a:p>
                      <a:pPr algn="ctr" fontAlgn="b"/>
                      <a:r>
                        <a:rPr lang="es-CO" sz="1000" b="0" i="0" u="none" strike="noStrike" dirty="0">
                          <a:solidFill>
                            <a:srgbClr val="000000"/>
                          </a:solidFill>
                          <a:effectLst/>
                          <a:latin typeface="Verdana"/>
                          <a:ea typeface="Verdana"/>
                        </a:rPr>
                        <a:t>GRUPO REPROGRAMACIONES</a:t>
                      </a:r>
                    </a:p>
                  </a:txBody>
                  <a:tcPr marL="7054" marR="7054" marT="7054" marB="0" anchor="ctr">
                    <a:solidFill>
                      <a:schemeClr val="bg1">
                        <a:lumMod val="95000"/>
                      </a:schemeClr>
                    </a:solidFill>
                  </a:tcPr>
                </a:tc>
                <a:extLst>
                  <a:ext uri="{0D108BD9-81ED-4DB2-BD59-A6C34878D82A}">
                    <a16:rowId xmlns:a16="http://schemas.microsoft.com/office/drawing/2014/main" val="4192781388"/>
                  </a:ext>
                </a:extLst>
              </a:tr>
              <a:tr h="216158">
                <a:tc>
                  <a:txBody>
                    <a:bodyPr/>
                    <a:lstStyle/>
                    <a:p>
                      <a:pPr algn="ctr" fontAlgn="b"/>
                      <a:r>
                        <a:rPr lang="es-CO" sz="1200" b="1" i="0" u="none" strike="noStrike" dirty="0">
                          <a:solidFill>
                            <a:srgbClr val="000000"/>
                          </a:solidFill>
                          <a:effectLst/>
                          <a:latin typeface="Verdana"/>
                          <a:ea typeface="Verdana"/>
                        </a:rPr>
                        <a:t>1</a:t>
                      </a:r>
                    </a:p>
                  </a:txBody>
                  <a:tcPr marL="7054" marR="7054" marT="7054" marB="0" anchor="ctr">
                    <a:solidFill>
                      <a:schemeClr val="bg1">
                        <a:lumMod val="95000"/>
                      </a:schemeClr>
                    </a:solidFill>
                  </a:tcPr>
                </a:tc>
                <a:tc>
                  <a:txBody>
                    <a:bodyPr/>
                    <a:lstStyle/>
                    <a:p>
                      <a:pPr algn="ctr" fontAlgn="b"/>
                      <a:r>
                        <a:rPr lang="es-CO" sz="1000" b="0" i="0" u="none" strike="noStrike" dirty="0">
                          <a:solidFill>
                            <a:srgbClr val="000000"/>
                          </a:solidFill>
                          <a:effectLst/>
                          <a:latin typeface="Verdana"/>
                          <a:ea typeface="Verdana"/>
                        </a:rPr>
                        <a:t>AUXILIAR ADMINISTRATIVO</a:t>
                      </a:r>
                    </a:p>
                  </a:txBody>
                  <a:tcPr marL="7054" marR="7054" marT="7054" marB="0" anchor="ctr">
                    <a:solidFill>
                      <a:schemeClr val="bg1">
                        <a:lumMod val="95000"/>
                      </a:schemeClr>
                    </a:solidFill>
                  </a:tcPr>
                </a:tc>
                <a:tc>
                  <a:txBody>
                    <a:bodyPr/>
                    <a:lstStyle/>
                    <a:p>
                      <a:pPr algn="ctr" fontAlgn="b"/>
                      <a:r>
                        <a:rPr lang="es-CO" sz="1000" b="0" i="0" u="none" strike="noStrike" dirty="0">
                          <a:solidFill>
                            <a:srgbClr val="000000"/>
                          </a:solidFill>
                          <a:effectLst/>
                          <a:latin typeface="Verdana"/>
                          <a:ea typeface="Verdana"/>
                        </a:rPr>
                        <a:t>SUBDIRECCIÓN </a:t>
                      </a:r>
                    </a:p>
                  </a:txBody>
                  <a:tcPr marL="7054" marR="7054" marT="7054" marB="0" anchor="ctr">
                    <a:solidFill>
                      <a:schemeClr val="bg1">
                        <a:lumMod val="95000"/>
                      </a:schemeClr>
                    </a:solidFill>
                  </a:tcPr>
                </a:tc>
                <a:extLst>
                  <a:ext uri="{0D108BD9-81ED-4DB2-BD59-A6C34878D82A}">
                    <a16:rowId xmlns:a16="http://schemas.microsoft.com/office/drawing/2014/main" val="3677601900"/>
                  </a:ext>
                </a:extLst>
              </a:tr>
              <a:tr h="216158">
                <a:tc>
                  <a:txBody>
                    <a:bodyPr/>
                    <a:lstStyle/>
                    <a:p>
                      <a:pPr algn="ctr" fontAlgn="b"/>
                      <a:endParaRPr lang="es-CO" sz="1200" b="1" i="0" u="none" strike="noStrike" dirty="0">
                        <a:solidFill>
                          <a:srgbClr val="000000"/>
                        </a:solidFill>
                        <a:effectLst/>
                        <a:latin typeface="Verdana"/>
                        <a:ea typeface="Verdana"/>
                      </a:endParaRPr>
                    </a:p>
                  </a:txBody>
                  <a:tcPr marL="7054" marR="7054" marT="7054" marB="0" anchor="ctr">
                    <a:solidFill>
                      <a:schemeClr val="bg1">
                        <a:lumMod val="95000"/>
                      </a:schemeClr>
                    </a:solidFill>
                  </a:tcPr>
                </a:tc>
                <a:tc>
                  <a:txBody>
                    <a:bodyPr/>
                    <a:lstStyle/>
                    <a:p>
                      <a:pPr algn="ctr" fontAlgn="b"/>
                      <a:endParaRPr lang="es-CO" sz="1000" b="0" i="0" u="none" strike="noStrike" dirty="0">
                        <a:solidFill>
                          <a:srgbClr val="000000"/>
                        </a:solidFill>
                        <a:effectLst/>
                        <a:latin typeface="Verdana"/>
                        <a:ea typeface="Verdana"/>
                      </a:endParaRPr>
                    </a:p>
                  </a:txBody>
                  <a:tcPr marL="7054" marR="7054" marT="7054" marB="0" anchor="ctr">
                    <a:solidFill>
                      <a:schemeClr val="bg1">
                        <a:lumMod val="95000"/>
                      </a:schemeClr>
                    </a:solidFill>
                  </a:tcPr>
                </a:tc>
                <a:tc>
                  <a:txBody>
                    <a:bodyPr/>
                    <a:lstStyle/>
                    <a:p>
                      <a:pPr algn="ctr" fontAlgn="b"/>
                      <a:endParaRPr lang="es-CO" sz="1000" b="0" i="0" u="none" strike="noStrike" dirty="0">
                        <a:solidFill>
                          <a:srgbClr val="000000"/>
                        </a:solidFill>
                        <a:effectLst/>
                        <a:latin typeface="Verdana"/>
                        <a:ea typeface="Verdana"/>
                      </a:endParaRPr>
                    </a:p>
                  </a:txBody>
                  <a:tcPr marL="7054" marR="7054" marT="7054" marB="0" anchor="ctr">
                    <a:solidFill>
                      <a:schemeClr val="bg1">
                        <a:lumMod val="95000"/>
                      </a:schemeClr>
                    </a:solidFill>
                  </a:tcPr>
                </a:tc>
                <a:extLst>
                  <a:ext uri="{0D108BD9-81ED-4DB2-BD59-A6C34878D82A}">
                    <a16:rowId xmlns:a16="http://schemas.microsoft.com/office/drawing/2014/main" val="2942628718"/>
                  </a:ext>
                </a:extLst>
              </a:tr>
            </a:tbl>
          </a:graphicData>
        </a:graphic>
      </p:graphicFrame>
      <p:sp>
        <p:nvSpPr>
          <p:cNvPr id="7" name="CuadroTexto 6">
            <a:extLst>
              <a:ext uri="{FF2B5EF4-FFF2-40B4-BE49-F238E27FC236}">
                <a16:creationId xmlns:a16="http://schemas.microsoft.com/office/drawing/2014/main" id="{4152791D-8372-B737-414B-56764B599F8B}"/>
              </a:ext>
            </a:extLst>
          </p:cNvPr>
          <p:cNvSpPr txBox="1"/>
          <p:nvPr/>
        </p:nvSpPr>
        <p:spPr>
          <a:xfrm>
            <a:off x="674811" y="1045349"/>
            <a:ext cx="7435916" cy="369332"/>
          </a:xfrm>
          <a:prstGeom prst="rect">
            <a:avLst/>
          </a:prstGeom>
          <a:noFill/>
        </p:spPr>
        <p:txBody>
          <a:bodyPr wrap="square">
            <a:spAutoFit/>
          </a:bodyPr>
          <a:lstStyle/>
          <a:p>
            <a:r>
              <a:rPr kumimoji="0" lang="es-CO" sz="18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Nivel </a:t>
            </a:r>
            <a:r>
              <a:rPr kumimoji="0" lang="es-CO" sz="1800" b="1" i="0" u="none" strike="noStrike" kern="1200" cap="none" spc="0" normalizeH="0" baseline="0" dirty="0">
                <a:ln>
                  <a:noFill/>
                </a:ln>
                <a:solidFill>
                  <a:prstClr val="black"/>
                </a:solidFill>
                <a:effectLst/>
                <a:uLnTx/>
                <a:uFillTx/>
                <a:latin typeface="Verdana" panose="020B0604030504040204" pitchFamily="34" charset="0"/>
                <a:ea typeface="Verdana" panose="020B0604030504040204" pitchFamily="34" charset="0"/>
                <a:cs typeface="+mn-cs"/>
              </a:rPr>
              <a:t>Nacional – Pendientes de correo de aprobación</a:t>
            </a:r>
            <a:r>
              <a:rPr kumimoji="0" lang="es-CO" sz="18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a:t>
            </a:r>
            <a:endParaRPr lang="es-CO" dirty="0"/>
          </a:p>
        </p:txBody>
      </p:sp>
    </p:spTree>
    <p:extLst>
      <p:ext uri="{BB962C8B-B14F-4D97-AF65-F5344CB8AC3E}">
        <p14:creationId xmlns:p14="http://schemas.microsoft.com/office/powerpoint/2010/main" val="35990945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EE4F62-72FB-2814-48AE-F6239027375A}"/>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8B060D32-C11C-E194-1B87-5B1049A5A536}"/>
              </a:ext>
            </a:extLst>
          </p:cNvPr>
          <p:cNvSpPr txBox="1"/>
          <p:nvPr/>
        </p:nvSpPr>
        <p:spPr>
          <a:xfrm>
            <a:off x="674812" y="585957"/>
            <a:ext cx="10032812" cy="12618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2000" b="1" i="0" u="none" strike="noStrike" kern="1200" cap="none" spc="0" normalizeH="0" baseline="0" noProof="0" dirty="0">
              <a:ln>
                <a:noFill/>
              </a:ln>
              <a:solidFill>
                <a:srgbClr val="0070C0"/>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Necesidades contractuales </a:t>
            </a:r>
            <a:r>
              <a:rPr kumimoji="0" lang="es-CO" sz="2000" b="1" i="0" u="none" strike="noStrike" kern="1200" cap="none" spc="0" normalizeH="0" baseline="0" noProof="0" dirty="0" err="1">
                <a:ln>
                  <a:noFill/>
                </a:ln>
                <a:solidFill>
                  <a:prstClr val="black"/>
                </a:solidFill>
                <a:effectLst/>
                <a:uLnTx/>
                <a:uFillTx/>
                <a:latin typeface="Verdana" panose="020B0604030504040204" pitchFamily="34" charset="0"/>
                <a:ea typeface="Verdana" panose="020B0604030504040204" pitchFamily="34" charset="0"/>
                <a:cs typeface="+mn-cs"/>
              </a:rPr>
              <a:t>DTs</a:t>
            </a:r>
            <a:r>
              <a:rPr kumimoji="0" lang="es-CO" sz="20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 name="Imagen 2" descr="Logotipo, nombre de la empresa&#10;&#10;Descripción generada automáticamente">
            <a:extLst>
              <a:ext uri="{FF2B5EF4-FFF2-40B4-BE49-F238E27FC236}">
                <a16:creationId xmlns:a16="http://schemas.microsoft.com/office/drawing/2014/main" id="{83603FB6-6E53-766D-BEBA-AF3AC6A90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9879" y="112644"/>
            <a:ext cx="692241" cy="655706"/>
          </a:xfrm>
          <a:prstGeom prst="rect">
            <a:avLst/>
          </a:prstGeom>
        </p:spPr>
      </p:pic>
      <p:sp>
        <p:nvSpPr>
          <p:cNvPr id="4" name="CuadroTexto 3">
            <a:extLst>
              <a:ext uri="{FF2B5EF4-FFF2-40B4-BE49-F238E27FC236}">
                <a16:creationId xmlns:a16="http://schemas.microsoft.com/office/drawing/2014/main" id="{3ED9F116-31D9-DB97-C689-F21FF8A2244D}"/>
              </a:ext>
            </a:extLst>
          </p:cNvPr>
          <p:cNvSpPr txBox="1"/>
          <p:nvPr/>
        </p:nvSpPr>
        <p:spPr>
          <a:xfrm>
            <a:off x="674812" y="1058592"/>
            <a:ext cx="6108192"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2000" b="1" i="0" u="none" strike="noStrike" kern="1200" cap="none" spc="0" normalizeH="0" baseline="0" noProof="0" dirty="0">
              <a:ln>
                <a:noFill/>
              </a:ln>
              <a:solidFill>
                <a:srgbClr val="0070C0"/>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dirty="0">
                <a:ln>
                  <a:noFill/>
                </a:ln>
                <a:solidFill>
                  <a:prstClr val="black"/>
                </a:solidFill>
                <a:effectLst/>
                <a:uLnTx/>
                <a:uFillTx/>
                <a:latin typeface="Verdana" panose="020B0604030504040204" pitchFamily="34" charset="0"/>
                <a:ea typeface="Verdana" panose="020B0604030504040204" pitchFamily="34" charset="0"/>
                <a:cs typeface="+mn-cs"/>
              </a:rPr>
              <a:t>Pendientes de correo de aprobación</a:t>
            </a:r>
            <a:r>
              <a:rPr kumimoji="0" lang="es-CO" sz="18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7" name="Tabla 6">
            <a:extLst>
              <a:ext uri="{FF2B5EF4-FFF2-40B4-BE49-F238E27FC236}">
                <a16:creationId xmlns:a16="http://schemas.microsoft.com/office/drawing/2014/main" id="{8E67A851-C714-5F52-39C0-C287DC35C8E9}"/>
              </a:ext>
            </a:extLst>
          </p:cNvPr>
          <p:cNvGraphicFramePr>
            <a:graphicFrameLocks noGrp="1"/>
          </p:cNvGraphicFramePr>
          <p:nvPr/>
        </p:nvGraphicFramePr>
        <p:xfrm>
          <a:off x="2205068" y="1847841"/>
          <a:ext cx="8220774" cy="4351339"/>
        </p:xfrm>
        <a:graphic>
          <a:graphicData uri="http://schemas.openxmlformats.org/drawingml/2006/table">
            <a:tbl>
              <a:tblPr>
                <a:tableStyleId>{5C22544A-7EE6-4342-B048-85BDC9FD1C3A}</a:tableStyleId>
              </a:tblPr>
              <a:tblGrid>
                <a:gridCol w="3353051">
                  <a:extLst>
                    <a:ext uri="{9D8B030D-6E8A-4147-A177-3AD203B41FA5}">
                      <a16:colId xmlns:a16="http://schemas.microsoft.com/office/drawing/2014/main" val="2657210104"/>
                    </a:ext>
                  </a:extLst>
                </a:gridCol>
                <a:gridCol w="2473560">
                  <a:extLst>
                    <a:ext uri="{9D8B030D-6E8A-4147-A177-3AD203B41FA5}">
                      <a16:colId xmlns:a16="http://schemas.microsoft.com/office/drawing/2014/main" val="1317470363"/>
                    </a:ext>
                  </a:extLst>
                </a:gridCol>
                <a:gridCol w="2394163">
                  <a:extLst>
                    <a:ext uri="{9D8B030D-6E8A-4147-A177-3AD203B41FA5}">
                      <a16:colId xmlns:a16="http://schemas.microsoft.com/office/drawing/2014/main" val="884420004"/>
                    </a:ext>
                  </a:extLst>
                </a:gridCol>
              </a:tblGrid>
              <a:tr h="291806">
                <a:tc>
                  <a:txBody>
                    <a:bodyPr/>
                    <a:lstStyle/>
                    <a:p>
                      <a:pPr algn="ctr" fontAlgn="ctr">
                        <a:buNone/>
                      </a:pPr>
                      <a:r>
                        <a:rPr lang="es-CO" sz="900" b="1" u="none" strike="noStrike" dirty="0">
                          <a:effectLst/>
                          <a:latin typeface="Verdana" panose="020B0604030504040204" pitchFamily="34" charset="0"/>
                          <a:ea typeface="Verdana" panose="020B0604030504040204" pitchFamily="34" charset="0"/>
                        </a:rPr>
                        <a:t>DIRECCION TERRITORIAL</a:t>
                      </a:r>
                      <a:endParaRPr lang="es-CO" sz="900" b="1"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rgbClr val="FFC000"/>
                    </a:solidFill>
                  </a:tcPr>
                </a:tc>
                <a:tc>
                  <a:txBody>
                    <a:bodyPr/>
                    <a:lstStyle/>
                    <a:p>
                      <a:pPr algn="ctr" fontAlgn="ctr">
                        <a:buNone/>
                      </a:pPr>
                      <a:r>
                        <a:rPr lang="es-CO" sz="900" b="1" u="none" strike="noStrike" dirty="0">
                          <a:effectLst/>
                          <a:latin typeface="Verdana" panose="020B0604030504040204" pitchFamily="34" charset="0"/>
                          <a:ea typeface="Verdana" panose="020B0604030504040204" pitchFamily="34" charset="0"/>
                        </a:rPr>
                        <a:t>CIUDAD</a:t>
                      </a:r>
                      <a:endParaRPr lang="es-CO" sz="900" b="1"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rgbClr val="FFC000"/>
                    </a:solidFill>
                  </a:tcPr>
                </a:tc>
                <a:tc>
                  <a:txBody>
                    <a:bodyPr/>
                    <a:lstStyle/>
                    <a:p>
                      <a:pPr algn="ctr" fontAlgn="ctr">
                        <a:buNone/>
                      </a:pPr>
                      <a:r>
                        <a:rPr lang="es-CO" sz="900" b="1" i="0" u="none" strike="noStrike" dirty="0">
                          <a:solidFill>
                            <a:srgbClr val="000000"/>
                          </a:solidFill>
                          <a:effectLst/>
                          <a:latin typeface="Verdana" panose="020B0604030504040204" pitchFamily="34" charset="0"/>
                          <a:ea typeface="Verdana" panose="020B0604030504040204" pitchFamily="34" charset="0"/>
                        </a:rPr>
                        <a:t>PERSONAS REQUERIDAS</a:t>
                      </a:r>
                    </a:p>
                  </a:txBody>
                  <a:tcPr marL="8583" marR="8583" marT="8583" marB="0" anchor="ctr">
                    <a:solidFill>
                      <a:srgbClr val="FFC000"/>
                    </a:solidFill>
                  </a:tcPr>
                </a:tc>
                <a:extLst>
                  <a:ext uri="{0D108BD9-81ED-4DB2-BD59-A6C34878D82A}">
                    <a16:rowId xmlns:a16="http://schemas.microsoft.com/office/drawing/2014/main" val="1738923507"/>
                  </a:ext>
                </a:extLst>
              </a:tr>
              <a:tr h="180233">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ANTIOQUIA</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MEDELLIN</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tc>
                  <a:txBody>
                    <a:bodyPr/>
                    <a:lstStyle/>
                    <a:p>
                      <a:pPr algn="ctr" fontAlgn="ctr">
                        <a:buNone/>
                      </a:pPr>
                      <a:r>
                        <a:rPr lang="es-CO" sz="1100" u="none" strike="noStrike" dirty="0">
                          <a:effectLst/>
                          <a:latin typeface="Verdana" panose="020B0604030504040204" pitchFamily="34" charset="0"/>
                          <a:ea typeface="Verdana" panose="020B0604030504040204" pitchFamily="34" charset="0"/>
                        </a:rPr>
                        <a:t>2</a:t>
                      </a:r>
                      <a:endParaRPr lang="es-CO" sz="11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extLst>
                  <a:ext uri="{0D108BD9-81ED-4DB2-BD59-A6C34878D82A}">
                    <a16:rowId xmlns:a16="http://schemas.microsoft.com/office/drawing/2014/main" val="3033474303"/>
                  </a:ext>
                </a:extLst>
              </a:tr>
              <a:tr h="180233">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BOLIVAR Y SAN ANDRES </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CARTAGENA</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tc>
                  <a:txBody>
                    <a:bodyPr/>
                    <a:lstStyle/>
                    <a:p>
                      <a:pPr algn="ctr" fontAlgn="ctr">
                        <a:buNone/>
                      </a:pPr>
                      <a:r>
                        <a:rPr lang="es-CO" sz="1100" u="none" strike="noStrike" dirty="0">
                          <a:effectLst/>
                          <a:latin typeface="Verdana" panose="020B0604030504040204" pitchFamily="34" charset="0"/>
                          <a:ea typeface="Verdana" panose="020B0604030504040204" pitchFamily="34" charset="0"/>
                        </a:rPr>
                        <a:t>1</a:t>
                      </a:r>
                      <a:endParaRPr lang="es-CO" sz="11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extLst>
                  <a:ext uri="{0D108BD9-81ED-4DB2-BD59-A6C34878D82A}">
                    <a16:rowId xmlns:a16="http://schemas.microsoft.com/office/drawing/2014/main" val="3325415301"/>
                  </a:ext>
                </a:extLst>
              </a:tr>
              <a:tr h="180233">
                <a:tc>
                  <a:txBody>
                    <a:bodyPr/>
                    <a:lstStyle/>
                    <a:p>
                      <a:pPr algn="ctr" fontAlgn="ctr">
                        <a:buNone/>
                      </a:pPr>
                      <a:r>
                        <a:rPr lang="es-CO" sz="900" u="none" strike="noStrike">
                          <a:effectLst/>
                          <a:latin typeface="Verdana" panose="020B0604030504040204" pitchFamily="34" charset="0"/>
                          <a:ea typeface="Verdana" panose="020B0604030504040204" pitchFamily="34" charset="0"/>
                        </a:rPr>
                        <a:t>CAQUETA Y HUILA</a:t>
                      </a:r>
                      <a:endParaRPr lang="es-CO" sz="900" b="0" i="0" u="none" strike="noStrike">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tc>
                  <a:txBody>
                    <a:bodyPr/>
                    <a:lstStyle/>
                    <a:p>
                      <a:pPr algn="ctr" fontAlgn="ctr">
                        <a:buNone/>
                      </a:pPr>
                      <a:r>
                        <a:rPr lang="es-CO" sz="900" u="none" strike="noStrike">
                          <a:effectLst/>
                          <a:latin typeface="Verdana" panose="020B0604030504040204" pitchFamily="34" charset="0"/>
                          <a:ea typeface="Verdana" panose="020B0604030504040204" pitchFamily="34" charset="0"/>
                        </a:rPr>
                        <a:t>FLORENCIA</a:t>
                      </a:r>
                      <a:endParaRPr lang="es-CO" sz="900" b="0" i="0" u="none" strike="noStrike">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tc>
                  <a:txBody>
                    <a:bodyPr/>
                    <a:lstStyle/>
                    <a:p>
                      <a:pPr algn="ctr" fontAlgn="ctr">
                        <a:buNone/>
                      </a:pPr>
                      <a:r>
                        <a:rPr lang="es-CO" sz="1100" u="none" strike="noStrike" dirty="0">
                          <a:effectLst/>
                          <a:latin typeface="Verdana" panose="020B0604030504040204" pitchFamily="34" charset="0"/>
                          <a:ea typeface="Verdana" panose="020B0604030504040204" pitchFamily="34" charset="0"/>
                        </a:rPr>
                        <a:t>1</a:t>
                      </a:r>
                      <a:endParaRPr lang="es-CO" sz="11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extLst>
                  <a:ext uri="{0D108BD9-81ED-4DB2-BD59-A6C34878D82A}">
                    <a16:rowId xmlns:a16="http://schemas.microsoft.com/office/drawing/2014/main" val="2595765473"/>
                  </a:ext>
                </a:extLst>
              </a:tr>
              <a:tr h="180233">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CAUCA</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POPAYAN</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tc>
                  <a:txBody>
                    <a:bodyPr/>
                    <a:lstStyle/>
                    <a:p>
                      <a:pPr algn="ctr" fontAlgn="ctr">
                        <a:buNone/>
                      </a:pPr>
                      <a:r>
                        <a:rPr lang="es-CO" sz="1100" u="none" strike="noStrike" dirty="0">
                          <a:effectLst/>
                          <a:latin typeface="Verdana" panose="020B0604030504040204" pitchFamily="34" charset="0"/>
                          <a:ea typeface="Verdana" panose="020B0604030504040204" pitchFamily="34" charset="0"/>
                        </a:rPr>
                        <a:t>1</a:t>
                      </a:r>
                      <a:endParaRPr lang="es-CO" sz="11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extLst>
                  <a:ext uri="{0D108BD9-81ED-4DB2-BD59-A6C34878D82A}">
                    <a16:rowId xmlns:a16="http://schemas.microsoft.com/office/drawing/2014/main" val="762444471"/>
                  </a:ext>
                </a:extLst>
              </a:tr>
              <a:tr h="180233">
                <a:tc rowSpan="3">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CENTRAL</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tc>
                  <a:txBody>
                    <a:bodyPr/>
                    <a:lstStyle/>
                    <a:p>
                      <a:pPr algn="ctr" fontAlgn="ctr">
                        <a:buNone/>
                      </a:pPr>
                      <a:r>
                        <a:rPr lang="es-CO" sz="900" u="none" strike="noStrike">
                          <a:effectLst/>
                          <a:latin typeface="Verdana" panose="020B0604030504040204" pitchFamily="34" charset="0"/>
                          <a:ea typeface="Verdana" panose="020B0604030504040204" pitchFamily="34" charset="0"/>
                        </a:rPr>
                        <a:t>TUNJA</a:t>
                      </a:r>
                      <a:endParaRPr lang="es-CO" sz="900" b="0" i="0" u="none" strike="noStrike">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tc>
                  <a:txBody>
                    <a:bodyPr/>
                    <a:lstStyle/>
                    <a:p>
                      <a:pPr algn="ctr" fontAlgn="ctr">
                        <a:buNone/>
                      </a:pPr>
                      <a:r>
                        <a:rPr lang="es-CO" sz="1100" u="none" strike="noStrike">
                          <a:effectLst/>
                          <a:latin typeface="Verdana" panose="020B0604030504040204" pitchFamily="34" charset="0"/>
                          <a:ea typeface="Verdana" panose="020B0604030504040204" pitchFamily="34" charset="0"/>
                        </a:rPr>
                        <a:t>1</a:t>
                      </a:r>
                      <a:endParaRPr lang="es-CO" sz="1100" b="0" i="0" u="none" strike="noStrike">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extLst>
                  <a:ext uri="{0D108BD9-81ED-4DB2-BD59-A6C34878D82A}">
                    <a16:rowId xmlns:a16="http://schemas.microsoft.com/office/drawing/2014/main" val="3117346136"/>
                  </a:ext>
                </a:extLst>
              </a:tr>
              <a:tr h="180233">
                <a:tc vMerge="1">
                  <a:txBody>
                    <a:bodyPr/>
                    <a:lstStyle/>
                    <a:p>
                      <a:endParaRPr lang="es-CO"/>
                    </a:p>
                  </a:txBody>
                  <a:tcPr/>
                </a:tc>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IBAGUE</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tc>
                  <a:txBody>
                    <a:bodyPr/>
                    <a:lstStyle/>
                    <a:p>
                      <a:pPr algn="ctr" fontAlgn="ctr">
                        <a:buNone/>
                      </a:pPr>
                      <a:r>
                        <a:rPr lang="es-CO" sz="1100" u="none" strike="noStrike" dirty="0">
                          <a:effectLst/>
                          <a:latin typeface="Verdana" panose="020B0604030504040204" pitchFamily="34" charset="0"/>
                          <a:ea typeface="Verdana" panose="020B0604030504040204" pitchFamily="34" charset="0"/>
                        </a:rPr>
                        <a:t>1</a:t>
                      </a:r>
                      <a:endParaRPr lang="es-CO" sz="11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extLst>
                  <a:ext uri="{0D108BD9-81ED-4DB2-BD59-A6C34878D82A}">
                    <a16:rowId xmlns:a16="http://schemas.microsoft.com/office/drawing/2014/main" val="970715971"/>
                  </a:ext>
                </a:extLst>
              </a:tr>
              <a:tr h="180233">
                <a:tc vMerge="1">
                  <a:txBody>
                    <a:bodyPr/>
                    <a:lstStyle/>
                    <a:p>
                      <a:endParaRPr lang="es-CO"/>
                    </a:p>
                  </a:txBody>
                  <a:tcPr/>
                </a:tc>
                <a:tc>
                  <a:txBody>
                    <a:bodyPr/>
                    <a:lstStyle/>
                    <a:p>
                      <a:pPr algn="ctr" fontAlgn="ctr">
                        <a:buNone/>
                      </a:pPr>
                      <a:r>
                        <a:rPr lang="es-CO" sz="900" u="none" strike="noStrike">
                          <a:effectLst/>
                          <a:latin typeface="Verdana" panose="020B0604030504040204" pitchFamily="34" charset="0"/>
                          <a:ea typeface="Verdana" panose="020B0604030504040204" pitchFamily="34" charset="0"/>
                        </a:rPr>
                        <a:t>BOGOTA</a:t>
                      </a:r>
                      <a:endParaRPr lang="es-CO" sz="900" b="0" i="0" u="none" strike="noStrike">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tc>
                  <a:txBody>
                    <a:bodyPr/>
                    <a:lstStyle/>
                    <a:p>
                      <a:pPr algn="ctr" fontAlgn="ctr">
                        <a:buNone/>
                      </a:pPr>
                      <a:r>
                        <a:rPr lang="es-CO" sz="1100" u="none" strike="noStrike">
                          <a:effectLst/>
                          <a:latin typeface="Verdana" panose="020B0604030504040204" pitchFamily="34" charset="0"/>
                          <a:ea typeface="Verdana" panose="020B0604030504040204" pitchFamily="34" charset="0"/>
                        </a:rPr>
                        <a:t>2</a:t>
                      </a:r>
                      <a:endParaRPr lang="es-CO" sz="1100" b="0" i="0" u="none" strike="noStrike">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extLst>
                  <a:ext uri="{0D108BD9-81ED-4DB2-BD59-A6C34878D82A}">
                    <a16:rowId xmlns:a16="http://schemas.microsoft.com/office/drawing/2014/main" val="2848361205"/>
                  </a:ext>
                </a:extLst>
              </a:tr>
              <a:tr h="180233">
                <a:tc rowSpan="2">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CESAR Y GUAJIRA </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VALLEDUPAR</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tc>
                  <a:txBody>
                    <a:bodyPr/>
                    <a:lstStyle/>
                    <a:p>
                      <a:pPr algn="ctr" fontAlgn="ctr">
                        <a:buNone/>
                      </a:pPr>
                      <a:r>
                        <a:rPr lang="es-CO" sz="1100" u="none" strike="noStrike">
                          <a:effectLst/>
                          <a:latin typeface="Verdana" panose="020B0604030504040204" pitchFamily="34" charset="0"/>
                          <a:ea typeface="Verdana" panose="020B0604030504040204" pitchFamily="34" charset="0"/>
                        </a:rPr>
                        <a:t>1</a:t>
                      </a:r>
                      <a:endParaRPr lang="es-CO" sz="1100" b="0" i="0" u="none" strike="noStrike">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extLst>
                  <a:ext uri="{0D108BD9-81ED-4DB2-BD59-A6C34878D82A}">
                    <a16:rowId xmlns:a16="http://schemas.microsoft.com/office/drawing/2014/main" val="1193371269"/>
                  </a:ext>
                </a:extLst>
              </a:tr>
              <a:tr h="180233">
                <a:tc vMerge="1">
                  <a:txBody>
                    <a:bodyPr/>
                    <a:lstStyle/>
                    <a:p>
                      <a:endParaRPr lang="es-CO"/>
                    </a:p>
                  </a:txBody>
                  <a:tcPr/>
                </a:tc>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GUAJIRA</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tc>
                  <a:txBody>
                    <a:bodyPr/>
                    <a:lstStyle/>
                    <a:p>
                      <a:pPr algn="ctr" fontAlgn="ctr">
                        <a:buNone/>
                      </a:pPr>
                      <a:r>
                        <a:rPr lang="es-CO" sz="1100" u="none" strike="noStrike" dirty="0">
                          <a:effectLst/>
                          <a:latin typeface="Verdana" panose="020B0604030504040204" pitchFamily="34" charset="0"/>
                          <a:ea typeface="Verdana" panose="020B0604030504040204" pitchFamily="34" charset="0"/>
                        </a:rPr>
                        <a:t>1</a:t>
                      </a:r>
                      <a:endParaRPr lang="es-CO" sz="11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extLst>
                  <a:ext uri="{0D108BD9-81ED-4DB2-BD59-A6C34878D82A}">
                    <a16:rowId xmlns:a16="http://schemas.microsoft.com/office/drawing/2014/main" val="3494524527"/>
                  </a:ext>
                </a:extLst>
              </a:tr>
              <a:tr h="180233">
                <a:tc>
                  <a:txBody>
                    <a:bodyPr/>
                    <a:lstStyle/>
                    <a:p>
                      <a:pPr algn="ctr" fontAlgn="ctr">
                        <a:buNone/>
                      </a:pPr>
                      <a:r>
                        <a:rPr lang="es-CO" sz="900" u="none" strike="noStrike">
                          <a:effectLst/>
                          <a:latin typeface="Verdana" panose="020B0604030504040204" pitchFamily="34" charset="0"/>
                          <a:ea typeface="Verdana" panose="020B0604030504040204" pitchFamily="34" charset="0"/>
                        </a:rPr>
                        <a:t>CHOCO</a:t>
                      </a:r>
                      <a:endParaRPr lang="es-CO" sz="900" b="0" i="0" u="none" strike="noStrike">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tc>
                  <a:txBody>
                    <a:bodyPr/>
                    <a:lstStyle/>
                    <a:p>
                      <a:pPr algn="ctr" fontAlgn="ctr">
                        <a:buNone/>
                      </a:pPr>
                      <a:r>
                        <a:rPr lang="es-CO" sz="900" u="none" strike="noStrike">
                          <a:effectLst/>
                          <a:latin typeface="Verdana" panose="020B0604030504040204" pitchFamily="34" charset="0"/>
                          <a:ea typeface="Verdana" panose="020B0604030504040204" pitchFamily="34" charset="0"/>
                        </a:rPr>
                        <a:t>QUIBDO</a:t>
                      </a:r>
                      <a:endParaRPr lang="es-CO" sz="900" b="0" i="0" u="none" strike="noStrike">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tc>
                  <a:txBody>
                    <a:bodyPr/>
                    <a:lstStyle/>
                    <a:p>
                      <a:pPr algn="ctr" fontAlgn="ctr">
                        <a:buNone/>
                      </a:pPr>
                      <a:r>
                        <a:rPr lang="es-CO" sz="1100" u="none" strike="noStrike" dirty="0">
                          <a:effectLst/>
                          <a:latin typeface="Verdana" panose="020B0604030504040204" pitchFamily="34" charset="0"/>
                          <a:ea typeface="Verdana" panose="020B0604030504040204" pitchFamily="34" charset="0"/>
                        </a:rPr>
                        <a:t>1</a:t>
                      </a:r>
                      <a:endParaRPr lang="es-CO" sz="11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extLst>
                  <a:ext uri="{0D108BD9-81ED-4DB2-BD59-A6C34878D82A}">
                    <a16:rowId xmlns:a16="http://schemas.microsoft.com/office/drawing/2014/main" val="1507668053"/>
                  </a:ext>
                </a:extLst>
              </a:tr>
              <a:tr h="180233">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CORDOBA </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MONTERIA</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tc>
                  <a:txBody>
                    <a:bodyPr/>
                    <a:lstStyle/>
                    <a:p>
                      <a:pPr algn="ctr" fontAlgn="ctr">
                        <a:buNone/>
                      </a:pPr>
                      <a:r>
                        <a:rPr lang="es-CO" sz="1100" u="none" strike="noStrike" dirty="0">
                          <a:effectLst/>
                          <a:latin typeface="Verdana" panose="020B0604030504040204" pitchFamily="34" charset="0"/>
                          <a:ea typeface="Verdana" panose="020B0604030504040204" pitchFamily="34" charset="0"/>
                        </a:rPr>
                        <a:t>2</a:t>
                      </a:r>
                      <a:endParaRPr lang="es-CO" sz="11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extLst>
                  <a:ext uri="{0D108BD9-81ED-4DB2-BD59-A6C34878D82A}">
                    <a16:rowId xmlns:a16="http://schemas.microsoft.com/office/drawing/2014/main" val="898676814"/>
                  </a:ext>
                </a:extLst>
              </a:tr>
              <a:tr h="180233">
                <a:tc rowSpan="2">
                  <a:txBody>
                    <a:bodyPr/>
                    <a:lstStyle/>
                    <a:p>
                      <a:pPr algn="ctr" fontAlgn="ctr">
                        <a:buNone/>
                      </a:pPr>
                      <a:r>
                        <a:rPr lang="es-CO" sz="900" u="none" strike="noStrike">
                          <a:effectLst/>
                          <a:latin typeface="Verdana" panose="020B0604030504040204" pitchFamily="34" charset="0"/>
                          <a:ea typeface="Verdana" panose="020B0604030504040204" pitchFamily="34" charset="0"/>
                        </a:rPr>
                        <a:t>EJE CAFETERO</a:t>
                      </a:r>
                      <a:endParaRPr lang="es-CO" sz="900" b="0" i="0" u="none" strike="noStrike">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ARMENIA</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tc>
                  <a:txBody>
                    <a:bodyPr/>
                    <a:lstStyle/>
                    <a:p>
                      <a:pPr algn="ctr" fontAlgn="ctr">
                        <a:buNone/>
                      </a:pPr>
                      <a:r>
                        <a:rPr lang="es-CO" sz="1100" u="none" strike="noStrike">
                          <a:effectLst/>
                          <a:latin typeface="Verdana" panose="020B0604030504040204" pitchFamily="34" charset="0"/>
                          <a:ea typeface="Verdana" panose="020B0604030504040204" pitchFamily="34" charset="0"/>
                        </a:rPr>
                        <a:t>1</a:t>
                      </a:r>
                      <a:endParaRPr lang="es-CO" sz="1100" b="0" i="0" u="none" strike="noStrike">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extLst>
                  <a:ext uri="{0D108BD9-81ED-4DB2-BD59-A6C34878D82A}">
                    <a16:rowId xmlns:a16="http://schemas.microsoft.com/office/drawing/2014/main" val="2458845812"/>
                  </a:ext>
                </a:extLst>
              </a:tr>
              <a:tr h="171650">
                <a:tc vMerge="1">
                  <a:txBody>
                    <a:bodyPr/>
                    <a:lstStyle/>
                    <a:p>
                      <a:endParaRPr lang="es-CO"/>
                    </a:p>
                  </a:txBody>
                  <a:tcPr/>
                </a:tc>
                <a:tc>
                  <a:txBody>
                    <a:bodyPr/>
                    <a:lstStyle/>
                    <a:p>
                      <a:pPr algn="ctr" fontAlgn="ctr">
                        <a:buNone/>
                      </a:pPr>
                      <a:r>
                        <a:rPr lang="es-CO" sz="900" u="none" strike="noStrike">
                          <a:effectLst/>
                          <a:latin typeface="Verdana" panose="020B0604030504040204" pitchFamily="34" charset="0"/>
                          <a:ea typeface="Verdana" panose="020B0604030504040204" pitchFamily="34" charset="0"/>
                        </a:rPr>
                        <a:t>MANIZALEZ</a:t>
                      </a:r>
                      <a:endParaRPr lang="es-CO" sz="900" b="0" i="0" u="none" strike="noStrike">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tc>
                  <a:txBody>
                    <a:bodyPr/>
                    <a:lstStyle/>
                    <a:p>
                      <a:pPr algn="ctr" fontAlgn="ctr">
                        <a:buNone/>
                      </a:pPr>
                      <a:r>
                        <a:rPr lang="es-CO" sz="1000" u="none" strike="noStrike" dirty="0">
                          <a:effectLst/>
                          <a:latin typeface="Verdana" panose="020B0604030504040204" pitchFamily="34" charset="0"/>
                          <a:ea typeface="Verdana" panose="020B0604030504040204" pitchFamily="34" charset="0"/>
                        </a:rPr>
                        <a:t>1</a:t>
                      </a:r>
                      <a:endParaRPr lang="es-CO" sz="10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extLst>
                  <a:ext uri="{0D108BD9-81ED-4DB2-BD59-A6C34878D82A}">
                    <a16:rowId xmlns:a16="http://schemas.microsoft.com/office/drawing/2014/main" val="3192348619"/>
                  </a:ext>
                </a:extLst>
              </a:tr>
              <a:tr h="180233">
                <a:tc rowSpan="2">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META Y LLANOS ORIENTALES</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VILLAVICENCIO</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tc>
                  <a:txBody>
                    <a:bodyPr/>
                    <a:lstStyle/>
                    <a:p>
                      <a:pPr algn="ctr" fontAlgn="ctr">
                        <a:buNone/>
                      </a:pPr>
                      <a:r>
                        <a:rPr lang="es-CO" sz="1100" u="none" strike="noStrike">
                          <a:effectLst/>
                          <a:latin typeface="Verdana" panose="020B0604030504040204" pitchFamily="34" charset="0"/>
                          <a:ea typeface="Verdana" panose="020B0604030504040204" pitchFamily="34" charset="0"/>
                        </a:rPr>
                        <a:t>1</a:t>
                      </a:r>
                      <a:endParaRPr lang="es-CO" sz="1100" b="0" i="0" u="none" strike="noStrike">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extLst>
                  <a:ext uri="{0D108BD9-81ED-4DB2-BD59-A6C34878D82A}">
                    <a16:rowId xmlns:a16="http://schemas.microsoft.com/office/drawing/2014/main" val="604452325"/>
                  </a:ext>
                </a:extLst>
              </a:tr>
              <a:tr h="180233">
                <a:tc vMerge="1">
                  <a:txBody>
                    <a:bodyPr/>
                    <a:lstStyle/>
                    <a:p>
                      <a:endParaRPr lang="es-CO"/>
                    </a:p>
                  </a:txBody>
                  <a:tcPr/>
                </a:tc>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YOPAL</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tc>
                  <a:txBody>
                    <a:bodyPr/>
                    <a:lstStyle/>
                    <a:p>
                      <a:pPr algn="ctr" fontAlgn="ctr">
                        <a:buNone/>
                      </a:pPr>
                      <a:r>
                        <a:rPr lang="es-CO" sz="1100" u="none" strike="noStrike" dirty="0">
                          <a:effectLst/>
                          <a:latin typeface="Verdana" panose="020B0604030504040204" pitchFamily="34" charset="0"/>
                          <a:ea typeface="Verdana" panose="020B0604030504040204" pitchFamily="34" charset="0"/>
                        </a:rPr>
                        <a:t>1</a:t>
                      </a:r>
                      <a:endParaRPr lang="es-CO" sz="11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extLst>
                  <a:ext uri="{0D108BD9-81ED-4DB2-BD59-A6C34878D82A}">
                    <a16:rowId xmlns:a16="http://schemas.microsoft.com/office/drawing/2014/main" val="3092284579"/>
                  </a:ext>
                </a:extLst>
              </a:tr>
              <a:tr h="180233">
                <a:tc>
                  <a:txBody>
                    <a:bodyPr/>
                    <a:lstStyle/>
                    <a:p>
                      <a:pPr algn="ctr" fontAlgn="ctr">
                        <a:buNone/>
                      </a:pPr>
                      <a:r>
                        <a:rPr lang="es-CO" sz="900" u="none" strike="noStrike">
                          <a:effectLst/>
                          <a:latin typeface="Verdana" panose="020B0604030504040204" pitchFamily="34" charset="0"/>
                          <a:ea typeface="Verdana" panose="020B0604030504040204" pitchFamily="34" charset="0"/>
                        </a:rPr>
                        <a:t>NARIÑO </a:t>
                      </a:r>
                      <a:endParaRPr lang="es-CO" sz="900" b="0" i="0" u="none" strike="noStrike">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tc>
                  <a:txBody>
                    <a:bodyPr/>
                    <a:lstStyle/>
                    <a:p>
                      <a:pPr algn="ctr" fontAlgn="ctr">
                        <a:buNone/>
                      </a:pPr>
                      <a:r>
                        <a:rPr lang="es-CO" sz="900" u="none" strike="noStrike">
                          <a:effectLst/>
                          <a:latin typeface="Verdana" panose="020B0604030504040204" pitchFamily="34" charset="0"/>
                          <a:ea typeface="Verdana" panose="020B0604030504040204" pitchFamily="34" charset="0"/>
                        </a:rPr>
                        <a:t>PASTO</a:t>
                      </a:r>
                      <a:endParaRPr lang="es-CO" sz="900" b="0" i="0" u="none" strike="noStrike">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tc>
                  <a:txBody>
                    <a:bodyPr/>
                    <a:lstStyle/>
                    <a:p>
                      <a:pPr algn="ctr" fontAlgn="ctr">
                        <a:buNone/>
                      </a:pPr>
                      <a:r>
                        <a:rPr lang="es-CO" sz="1100" u="none" strike="noStrike" dirty="0">
                          <a:effectLst/>
                          <a:latin typeface="Verdana" panose="020B0604030504040204" pitchFamily="34" charset="0"/>
                          <a:ea typeface="Verdana" panose="020B0604030504040204" pitchFamily="34" charset="0"/>
                        </a:rPr>
                        <a:t>2</a:t>
                      </a:r>
                      <a:endParaRPr lang="es-CO" sz="11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extLst>
                  <a:ext uri="{0D108BD9-81ED-4DB2-BD59-A6C34878D82A}">
                    <a16:rowId xmlns:a16="http://schemas.microsoft.com/office/drawing/2014/main" val="2455210864"/>
                  </a:ext>
                </a:extLst>
              </a:tr>
              <a:tr h="283223">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NORTE DE SANTANDER Y ARAUCA</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ARAUCA</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tc>
                  <a:txBody>
                    <a:bodyPr/>
                    <a:lstStyle/>
                    <a:p>
                      <a:pPr algn="ctr" fontAlgn="ctr">
                        <a:buNone/>
                      </a:pPr>
                      <a:r>
                        <a:rPr lang="es-CO" sz="1100" u="none" strike="noStrike" dirty="0">
                          <a:effectLst/>
                          <a:latin typeface="Verdana" panose="020B0604030504040204" pitchFamily="34" charset="0"/>
                          <a:ea typeface="Verdana" panose="020B0604030504040204" pitchFamily="34" charset="0"/>
                        </a:rPr>
                        <a:t>2</a:t>
                      </a:r>
                      <a:endParaRPr lang="es-CO" sz="11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extLst>
                  <a:ext uri="{0D108BD9-81ED-4DB2-BD59-A6C34878D82A}">
                    <a16:rowId xmlns:a16="http://schemas.microsoft.com/office/drawing/2014/main" val="2999551639"/>
                  </a:ext>
                </a:extLst>
              </a:tr>
              <a:tr h="180233">
                <a:tc>
                  <a:txBody>
                    <a:bodyPr/>
                    <a:lstStyle/>
                    <a:p>
                      <a:pPr algn="ctr" fontAlgn="ctr">
                        <a:buNone/>
                      </a:pPr>
                      <a:r>
                        <a:rPr lang="es-CO" sz="900" u="none" strike="noStrike">
                          <a:effectLst/>
                          <a:latin typeface="Verdana" panose="020B0604030504040204" pitchFamily="34" charset="0"/>
                          <a:ea typeface="Verdana" panose="020B0604030504040204" pitchFamily="34" charset="0"/>
                        </a:rPr>
                        <a:t>PUTUMAYO</a:t>
                      </a:r>
                      <a:endParaRPr lang="es-CO" sz="900" b="0" i="0" u="none" strike="noStrike">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tc>
                  <a:txBody>
                    <a:bodyPr/>
                    <a:lstStyle/>
                    <a:p>
                      <a:pPr algn="ctr" fontAlgn="ctr">
                        <a:buNone/>
                      </a:pPr>
                      <a:r>
                        <a:rPr lang="es-CO" sz="900" u="none" strike="noStrike">
                          <a:effectLst/>
                          <a:latin typeface="Verdana" panose="020B0604030504040204" pitchFamily="34" charset="0"/>
                          <a:ea typeface="Verdana" panose="020B0604030504040204" pitchFamily="34" charset="0"/>
                        </a:rPr>
                        <a:t>PUTUMAYO</a:t>
                      </a:r>
                      <a:endParaRPr lang="es-CO" sz="900" b="0" i="0" u="none" strike="noStrike">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tc>
                  <a:txBody>
                    <a:bodyPr/>
                    <a:lstStyle/>
                    <a:p>
                      <a:pPr algn="ctr" fontAlgn="ctr">
                        <a:buNone/>
                      </a:pPr>
                      <a:r>
                        <a:rPr lang="es-CO" sz="1100" u="none" strike="noStrike" dirty="0">
                          <a:effectLst/>
                          <a:latin typeface="Verdana" panose="020B0604030504040204" pitchFamily="34" charset="0"/>
                          <a:ea typeface="Verdana" panose="020B0604030504040204" pitchFamily="34" charset="0"/>
                        </a:rPr>
                        <a:t>1</a:t>
                      </a:r>
                      <a:endParaRPr lang="es-CO" sz="11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extLst>
                  <a:ext uri="{0D108BD9-81ED-4DB2-BD59-A6C34878D82A}">
                    <a16:rowId xmlns:a16="http://schemas.microsoft.com/office/drawing/2014/main" val="171124592"/>
                  </a:ext>
                </a:extLst>
              </a:tr>
              <a:tr h="180233">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SUCRE </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SUCRE</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tc>
                  <a:txBody>
                    <a:bodyPr/>
                    <a:lstStyle/>
                    <a:p>
                      <a:pPr algn="ctr" fontAlgn="ctr">
                        <a:buNone/>
                      </a:pPr>
                      <a:r>
                        <a:rPr lang="es-CO" sz="1100" u="none" strike="noStrike" dirty="0">
                          <a:effectLst/>
                          <a:latin typeface="Verdana" panose="020B0604030504040204" pitchFamily="34" charset="0"/>
                          <a:ea typeface="Verdana" panose="020B0604030504040204" pitchFamily="34" charset="0"/>
                        </a:rPr>
                        <a:t>1</a:t>
                      </a:r>
                      <a:endParaRPr lang="es-CO" sz="11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extLst>
                  <a:ext uri="{0D108BD9-81ED-4DB2-BD59-A6C34878D82A}">
                    <a16:rowId xmlns:a16="http://schemas.microsoft.com/office/drawing/2014/main" val="1060420798"/>
                  </a:ext>
                </a:extLst>
              </a:tr>
              <a:tr h="180233">
                <a:tc>
                  <a:txBody>
                    <a:bodyPr/>
                    <a:lstStyle/>
                    <a:p>
                      <a:pPr algn="ctr" fontAlgn="ctr">
                        <a:buNone/>
                      </a:pPr>
                      <a:r>
                        <a:rPr lang="es-CO" sz="900" u="none" strike="noStrike">
                          <a:effectLst/>
                          <a:latin typeface="Verdana" panose="020B0604030504040204" pitchFamily="34" charset="0"/>
                          <a:ea typeface="Verdana" panose="020B0604030504040204" pitchFamily="34" charset="0"/>
                        </a:rPr>
                        <a:t>URABÁ</a:t>
                      </a:r>
                      <a:endParaRPr lang="es-CO" sz="900" b="0" i="0" u="none" strike="noStrike">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tc>
                  <a:txBody>
                    <a:bodyPr/>
                    <a:lstStyle/>
                    <a:p>
                      <a:pPr algn="ctr" fontAlgn="ctr">
                        <a:buNone/>
                      </a:pPr>
                      <a:r>
                        <a:rPr lang="es-CO" sz="900" u="none" strike="noStrike">
                          <a:effectLst/>
                          <a:latin typeface="Verdana" panose="020B0604030504040204" pitchFamily="34" charset="0"/>
                          <a:ea typeface="Verdana" panose="020B0604030504040204" pitchFamily="34" charset="0"/>
                        </a:rPr>
                        <a:t>APARTADO</a:t>
                      </a:r>
                      <a:endParaRPr lang="es-CO" sz="900" b="0" i="0" u="none" strike="noStrike">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tc>
                  <a:txBody>
                    <a:bodyPr/>
                    <a:lstStyle/>
                    <a:p>
                      <a:pPr algn="ctr" fontAlgn="ctr">
                        <a:buNone/>
                      </a:pPr>
                      <a:r>
                        <a:rPr lang="es-CO" sz="1100" u="none" strike="noStrike" dirty="0">
                          <a:effectLst/>
                          <a:latin typeface="Verdana" panose="020B0604030504040204" pitchFamily="34" charset="0"/>
                          <a:ea typeface="Verdana" panose="020B0604030504040204" pitchFamily="34" charset="0"/>
                        </a:rPr>
                        <a:t>1</a:t>
                      </a:r>
                      <a:endParaRPr lang="es-CO" sz="11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lumMod val="95000"/>
                      </a:schemeClr>
                    </a:solidFill>
                  </a:tcPr>
                </a:tc>
                <a:extLst>
                  <a:ext uri="{0D108BD9-81ED-4DB2-BD59-A6C34878D82A}">
                    <a16:rowId xmlns:a16="http://schemas.microsoft.com/office/drawing/2014/main" val="2399619847"/>
                  </a:ext>
                </a:extLst>
              </a:tr>
              <a:tr h="180233">
                <a:tc rowSpan="2">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VALLE DEL CAUCA</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tc>
                  <a:txBody>
                    <a:bodyPr/>
                    <a:lstStyle/>
                    <a:p>
                      <a:pPr algn="ctr" fontAlgn="ctr">
                        <a:buNone/>
                      </a:pPr>
                      <a:r>
                        <a:rPr lang="es-CO" sz="900" u="none" strike="noStrike">
                          <a:effectLst/>
                          <a:latin typeface="Verdana" panose="020B0604030504040204" pitchFamily="34" charset="0"/>
                          <a:ea typeface="Verdana" panose="020B0604030504040204" pitchFamily="34" charset="0"/>
                        </a:rPr>
                        <a:t>CALI</a:t>
                      </a:r>
                      <a:endParaRPr lang="es-CO" sz="900" b="0" i="0" u="none" strike="noStrike">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tc>
                  <a:txBody>
                    <a:bodyPr/>
                    <a:lstStyle/>
                    <a:p>
                      <a:pPr algn="ctr" fontAlgn="ctr">
                        <a:buNone/>
                      </a:pPr>
                      <a:r>
                        <a:rPr lang="es-CO" sz="1100" u="none" strike="noStrike" dirty="0">
                          <a:effectLst/>
                          <a:latin typeface="Verdana" panose="020B0604030504040204" pitchFamily="34" charset="0"/>
                          <a:ea typeface="Verdana" panose="020B0604030504040204" pitchFamily="34" charset="0"/>
                        </a:rPr>
                        <a:t>1</a:t>
                      </a:r>
                      <a:endParaRPr lang="es-CO" sz="11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extLst>
                  <a:ext uri="{0D108BD9-81ED-4DB2-BD59-A6C34878D82A}">
                    <a16:rowId xmlns:a16="http://schemas.microsoft.com/office/drawing/2014/main" val="2245636735"/>
                  </a:ext>
                </a:extLst>
              </a:tr>
              <a:tr h="180233">
                <a:tc vMerge="1">
                  <a:txBody>
                    <a:bodyPr/>
                    <a:lstStyle/>
                    <a:p>
                      <a:endParaRPr lang="es-CO"/>
                    </a:p>
                  </a:txBody>
                  <a:tcPr/>
                </a:tc>
                <a:tc>
                  <a:txBody>
                    <a:bodyPr/>
                    <a:lstStyle/>
                    <a:p>
                      <a:pPr algn="ctr" fontAlgn="ctr">
                        <a:buNone/>
                      </a:pPr>
                      <a:r>
                        <a:rPr lang="es-CO" sz="900" u="none" strike="noStrike" dirty="0">
                          <a:effectLst/>
                          <a:latin typeface="Verdana" panose="020B0604030504040204" pitchFamily="34" charset="0"/>
                          <a:ea typeface="Verdana" panose="020B0604030504040204" pitchFamily="34" charset="0"/>
                        </a:rPr>
                        <a:t>BUENAVENTURA</a:t>
                      </a:r>
                      <a:endParaRPr lang="es-CO" sz="9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tc>
                  <a:txBody>
                    <a:bodyPr/>
                    <a:lstStyle/>
                    <a:p>
                      <a:pPr algn="ctr" fontAlgn="ctr">
                        <a:buNone/>
                      </a:pPr>
                      <a:r>
                        <a:rPr lang="es-CO" sz="1100" u="none" strike="noStrike" dirty="0">
                          <a:effectLst/>
                          <a:latin typeface="Verdana" panose="020B0604030504040204" pitchFamily="34" charset="0"/>
                          <a:ea typeface="Verdana" panose="020B0604030504040204" pitchFamily="34" charset="0"/>
                        </a:rPr>
                        <a:t>2 </a:t>
                      </a:r>
                      <a:endParaRPr lang="es-CO" sz="1100" b="0" i="0" u="none" strike="noStrike" dirty="0">
                        <a:solidFill>
                          <a:srgbClr val="000000"/>
                        </a:solidFill>
                        <a:effectLst/>
                        <a:latin typeface="Verdana" panose="020B0604030504040204" pitchFamily="34" charset="0"/>
                        <a:ea typeface="Verdana" panose="020B0604030504040204" pitchFamily="34" charset="0"/>
                      </a:endParaRPr>
                    </a:p>
                  </a:txBody>
                  <a:tcPr marL="8583" marR="8583" marT="8583" marB="0" anchor="ctr">
                    <a:solidFill>
                      <a:schemeClr val="bg1"/>
                    </a:solidFill>
                  </a:tcPr>
                </a:tc>
                <a:extLst>
                  <a:ext uri="{0D108BD9-81ED-4DB2-BD59-A6C34878D82A}">
                    <a16:rowId xmlns:a16="http://schemas.microsoft.com/office/drawing/2014/main" val="4050067889"/>
                  </a:ext>
                </a:extLst>
              </a:tr>
            </a:tbl>
          </a:graphicData>
        </a:graphic>
      </p:graphicFrame>
      <p:pic>
        <p:nvPicPr>
          <p:cNvPr id="5" name="Imagen 4">
            <a:extLst>
              <a:ext uri="{FF2B5EF4-FFF2-40B4-BE49-F238E27FC236}">
                <a16:creationId xmlns:a16="http://schemas.microsoft.com/office/drawing/2014/main" id="{E92AA1C1-88BA-60D6-B5A6-4C8E9FA1AA77}"/>
              </a:ext>
            </a:extLst>
          </p:cNvPr>
          <p:cNvPicPr>
            <a:picLocks noChangeAspect="1"/>
          </p:cNvPicPr>
          <p:nvPr/>
        </p:nvPicPr>
        <p:blipFill rotWithShape="1">
          <a:blip r:embed="rId4"/>
          <a:srcRect r="43603" b="50000"/>
          <a:stretch/>
        </p:blipFill>
        <p:spPr>
          <a:xfrm>
            <a:off x="10264462" y="5149110"/>
            <a:ext cx="1927539" cy="1708890"/>
          </a:xfrm>
          <a:prstGeom prst="rect">
            <a:avLst/>
          </a:prstGeom>
        </p:spPr>
      </p:pic>
    </p:spTree>
    <p:extLst>
      <p:ext uri="{BB962C8B-B14F-4D97-AF65-F5344CB8AC3E}">
        <p14:creationId xmlns:p14="http://schemas.microsoft.com/office/powerpoint/2010/main" val="8069836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a 6">
            <a:extLst>
              <a:ext uri="{FF2B5EF4-FFF2-40B4-BE49-F238E27FC236}">
                <a16:creationId xmlns:a16="http://schemas.microsoft.com/office/drawing/2014/main" id="{4E5EAB3D-6726-C059-E83F-9961A9942D41}"/>
              </a:ext>
            </a:extLst>
          </p:cNvPr>
          <p:cNvGraphicFramePr>
            <a:graphicFrameLocks noGrp="1"/>
          </p:cNvGraphicFramePr>
          <p:nvPr>
            <p:extLst>
              <p:ext uri="{D42A27DB-BD31-4B8C-83A1-F6EECF244321}">
                <p14:modId xmlns:p14="http://schemas.microsoft.com/office/powerpoint/2010/main" val="713106124"/>
              </p:ext>
            </p:extLst>
          </p:nvPr>
        </p:nvGraphicFramePr>
        <p:xfrm>
          <a:off x="779344" y="1175466"/>
          <a:ext cx="10481954" cy="5357616"/>
        </p:xfrm>
        <a:graphic>
          <a:graphicData uri="http://schemas.openxmlformats.org/drawingml/2006/table">
            <a:tbl>
              <a:tblPr firstRow="1" bandRow="1">
                <a:tableStyleId>{C083E6E3-FA7D-4D7B-A595-EF9225AFEA82}</a:tableStyleId>
              </a:tblPr>
              <a:tblGrid>
                <a:gridCol w="3621185">
                  <a:extLst>
                    <a:ext uri="{9D8B030D-6E8A-4147-A177-3AD203B41FA5}">
                      <a16:colId xmlns:a16="http://schemas.microsoft.com/office/drawing/2014/main" val="2694620321"/>
                    </a:ext>
                  </a:extLst>
                </a:gridCol>
                <a:gridCol w="2586561">
                  <a:extLst>
                    <a:ext uri="{9D8B030D-6E8A-4147-A177-3AD203B41FA5}">
                      <a16:colId xmlns:a16="http://schemas.microsoft.com/office/drawing/2014/main" val="1371059098"/>
                    </a:ext>
                  </a:extLst>
                </a:gridCol>
                <a:gridCol w="2616122">
                  <a:extLst>
                    <a:ext uri="{9D8B030D-6E8A-4147-A177-3AD203B41FA5}">
                      <a16:colId xmlns:a16="http://schemas.microsoft.com/office/drawing/2014/main" val="2622184847"/>
                    </a:ext>
                  </a:extLst>
                </a:gridCol>
                <a:gridCol w="1658086">
                  <a:extLst>
                    <a:ext uri="{9D8B030D-6E8A-4147-A177-3AD203B41FA5}">
                      <a16:colId xmlns:a16="http://schemas.microsoft.com/office/drawing/2014/main" val="1486211295"/>
                    </a:ext>
                  </a:extLst>
                </a:gridCol>
              </a:tblGrid>
              <a:tr h="484506">
                <a:tc>
                  <a:txBody>
                    <a:bodyPr/>
                    <a:lstStyle/>
                    <a:p>
                      <a:r>
                        <a:rPr lang="es-MX" sz="1400" dirty="0">
                          <a:latin typeface="Verdana" panose="020B0604030504040204" pitchFamily="34" charset="0"/>
                          <a:ea typeface="Verdana" panose="020B0604030504040204" pitchFamily="34" charset="0"/>
                        </a:rPr>
                        <a:t> </a:t>
                      </a:r>
                      <a:endParaRPr lang="es-CO" sz="1400" dirty="0">
                        <a:latin typeface="Verdana" panose="020B0604030504040204" pitchFamily="34" charset="0"/>
                        <a:ea typeface="Verdana" panose="020B0604030504040204" pitchFamily="34" charset="0"/>
                      </a:endParaRPr>
                    </a:p>
                  </a:txBody>
                  <a:tcPr>
                    <a:solidFill>
                      <a:srgbClr val="FFC800"/>
                    </a:solidFill>
                  </a:tcPr>
                </a:tc>
                <a:tc>
                  <a:txBody>
                    <a:bodyPr/>
                    <a:lstStyle/>
                    <a:p>
                      <a:pPr algn="ctr"/>
                      <a:r>
                        <a:rPr lang="es-MX" sz="1400" dirty="0">
                          <a:latin typeface="Verdana" panose="020B0604030504040204" pitchFamily="34" charset="0"/>
                          <a:ea typeface="Verdana" panose="020B0604030504040204" pitchFamily="34" charset="0"/>
                        </a:rPr>
                        <a:t>Presupuesto en el PAA</a:t>
                      </a:r>
                      <a:endParaRPr lang="es-CO" sz="1400" b="0" dirty="0">
                        <a:latin typeface="Verdana" panose="020B0604030504040204" pitchFamily="34" charset="0"/>
                        <a:ea typeface="Verdana" panose="020B0604030504040204" pitchFamily="34" charset="0"/>
                      </a:endParaRPr>
                    </a:p>
                  </a:txBody>
                  <a:tcPr anchor="ctr">
                    <a:solidFill>
                      <a:srgbClr val="FFC800"/>
                    </a:solidFill>
                  </a:tcPr>
                </a:tc>
                <a:tc>
                  <a:txBody>
                    <a:bodyPr/>
                    <a:lstStyle/>
                    <a:p>
                      <a:pPr algn="ctr"/>
                      <a:r>
                        <a:rPr lang="es-MX" sz="1400" dirty="0">
                          <a:latin typeface="Verdana" panose="020B0604030504040204" pitchFamily="34" charset="0"/>
                          <a:ea typeface="Verdana" panose="020B0604030504040204" pitchFamily="34" charset="0"/>
                        </a:rPr>
                        <a:t>Tipo de modalidad</a:t>
                      </a:r>
                      <a:endParaRPr lang="es-CO" sz="1400" dirty="0">
                        <a:latin typeface="Verdana" panose="020B0604030504040204" pitchFamily="34" charset="0"/>
                        <a:ea typeface="Verdana" panose="020B0604030504040204" pitchFamily="34" charset="0"/>
                      </a:endParaRPr>
                    </a:p>
                  </a:txBody>
                  <a:tcPr anchor="ctr">
                    <a:solidFill>
                      <a:srgbClr val="FFC800"/>
                    </a:solidFill>
                  </a:tcPr>
                </a:tc>
                <a:tc>
                  <a:txBody>
                    <a:bodyPr/>
                    <a:lstStyle/>
                    <a:p>
                      <a:pPr algn="ctr"/>
                      <a:r>
                        <a:rPr lang="es-MX" sz="1400" dirty="0">
                          <a:latin typeface="Verdana" panose="020B0604030504040204" pitchFamily="34" charset="0"/>
                          <a:ea typeface="Verdana" panose="020B0604030504040204" pitchFamily="34" charset="0"/>
                        </a:rPr>
                        <a:t>% ejecución</a:t>
                      </a:r>
                      <a:endParaRPr lang="es-CO" sz="1400" dirty="0">
                        <a:latin typeface="Verdana" panose="020B0604030504040204" pitchFamily="34" charset="0"/>
                        <a:ea typeface="Verdana" panose="020B0604030504040204" pitchFamily="34" charset="0"/>
                      </a:endParaRPr>
                    </a:p>
                  </a:txBody>
                  <a:tcPr anchor="ctr">
                    <a:solidFill>
                      <a:srgbClr val="FFC800"/>
                    </a:solidFill>
                  </a:tcPr>
                </a:tc>
                <a:extLst>
                  <a:ext uri="{0D108BD9-81ED-4DB2-BD59-A6C34878D82A}">
                    <a16:rowId xmlns:a16="http://schemas.microsoft.com/office/drawing/2014/main" val="66543782"/>
                  </a:ext>
                </a:extLst>
              </a:tr>
              <a:tr h="334667">
                <a:tc>
                  <a:txBody>
                    <a:bodyPr/>
                    <a:lstStyle/>
                    <a:p>
                      <a:r>
                        <a:rPr lang="es-MX" sz="1100" b="0" i="0" u="none" strike="noStrike" kern="1200" dirty="0">
                          <a:solidFill>
                            <a:srgbClr val="000000"/>
                          </a:solidFill>
                          <a:effectLst/>
                          <a:latin typeface="Verdana" panose="020B0604030504040204" pitchFamily="34" charset="0"/>
                          <a:ea typeface="Verdana" panose="020B0604030504040204" pitchFamily="34" charset="0"/>
                          <a:cs typeface="+mn-cs"/>
                        </a:rPr>
                        <a:t>Contratos prestación de servicios</a:t>
                      </a:r>
                      <a:endParaRPr lang="es-CO" sz="1100" b="0" i="0" u="none" strike="noStrike" kern="1200" dirty="0">
                        <a:solidFill>
                          <a:srgbClr val="000000"/>
                        </a:solidFill>
                        <a:effectLst/>
                        <a:latin typeface="Verdana" panose="020B0604030504040204" pitchFamily="34" charset="0"/>
                        <a:ea typeface="Verdana" panose="020B0604030504040204" pitchFamily="34" charset="0"/>
                        <a:cs typeface="+mn-cs"/>
                      </a:endParaRPr>
                    </a:p>
                  </a:txBody>
                  <a:tcPr anchor="ctr">
                    <a:solidFill>
                      <a:schemeClr val="bg1">
                        <a:lumMod val="75000"/>
                        <a:alpha val="20000"/>
                      </a:schemeClr>
                    </a:solidFill>
                  </a:tcPr>
                </a:tc>
                <a:tc>
                  <a:txBody>
                    <a:bodyPr/>
                    <a:lstStyle/>
                    <a:p>
                      <a:pPr algn="ctr" rtl="0" fontAlgn="ctr"/>
                      <a:r>
                        <a:rPr lang="es-CO" sz="1100" b="0" i="0" u="none" strike="noStrike" dirty="0">
                          <a:solidFill>
                            <a:srgbClr val="000000"/>
                          </a:solidFill>
                          <a:effectLst/>
                          <a:latin typeface="Verdana" panose="020B0604030504040204" pitchFamily="34" charset="0"/>
                          <a:ea typeface="Verdana" panose="020B0604030504040204" pitchFamily="34" charset="0"/>
                        </a:rPr>
                        <a:t> $ 11.362.461.793</a:t>
                      </a:r>
                    </a:p>
                  </a:txBody>
                  <a:tcPr marL="9525" marR="9525" marT="9525" marB="0" anchor="ctr">
                    <a:solidFill>
                      <a:schemeClr val="bg1">
                        <a:lumMod val="75000"/>
                        <a:alpha val="20000"/>
                      </a:schemeClr>
                    </a:solidFill>
                  </a:tcPr>
                </a:tc>
                <a:tc>
                  <a:txBody>
                    <a:bodyPr/>
                    <a:lstStyle/>
                    <a:p>
                      <a:pPr algn="ctr" fontAlgn="ctr"/>
                      <a:r>
                        <a:rPr lang="es-CO" sz="1100" b="0" u="none" strike="noStrike" dirty="0">
                          <a:solidFill>
                            <a:srgbClr val="000000"/>
                          </a:solidFill>
                          <a:effectLst/>
                          <a:latin typeface="Verdana" panose="020B0604030504040204" pitchFamily="34" charset="0"/>
                          <a:ea typeface="Verdana" panose="020B0604030504040204" pitchFamily="34" charset="0"/>
                        </a:rPr>
                        <a:t>CONTRATACION_DIRECTA</a:t>
                      </a:r>
                      <a:endParaRPr lang="es-CO" sz="1100" b="0" i="0" u="none" strike="noStrike" dirty="0">
                        <a:solidFill>
                          <a:srgbClr val="000000"/>
                        </a:solidFill>
                        <a:effectLst/>
                        <a:latin typeface="Verdana" panose="020B0604030504040204" pitchFamily="34" charset="0"/>
                        <a:ea typeface="Verdana" panose="020B0604030504040204" pitchFamily="34" charset="0"/>
                      </a:endParaRPr>
                    </a:p>
                  </a:txBody>
                  <a:tcPr marL="0" marR="0" marT="0" marB="0" anchor="ctr">
                    <a:solidFill>
                      <a:schemeClr val="bg1">
                        <a:lumMod val="75000"/>
                        <a:alpha val="20000"/>
                      </a:schemeClr>
                    </a:solidFill>
                  </a:tcPr>
                </a:tc>
                <a:tc>
                  <a:txBody>
                    <a:bodyPr/>
                    <a:lstStyle/>
                    <a:p>
                      <a:r>
                        <a:rPr lang="es-CO" sz="1100" dirty="0">
                          <a:latin typeface="Verdana" panose="020B0604030504040204" pitchFamily="34" charset="0"/>
                          <a:ea typeface="Verdana" panose="020B0604030504040204" pitchFamily="34" charset="0"/>
                        </a:rPr>
                        <a:t>           75,79%</a:t>
                      </a:r>
                    </a:p>
                  </a:txBody>
                  <a:tcPr anchor="ctr">
                    <a:solidFill>
                      <a:schemeClr val="bg1">
                        <a:lumMod val="75000"/>
                        <a:alpha val="20000"/>
                      </a:schemeClr>
                    </a:solidFill>
                  </a:tcPr>
                </a:tc>
                <a:extLst>
                  <a:ext uri="{0D108BD9-81ED-4DB2-BD59-A6C34878D82A}">
                    <a16:rowId xmlns:a16="http://schemas.microsoft.com/office/drawing/2014/main" val="3864412658"/>
                  </a:ext>
                </a:extLst>
              </a:tr>
              <a:tr h="534650">
                <a:tc>
                  <a:txBody>
                    <a:bodyPr/>
                    <a:lstStyle/>
                    <a:p>
                      <a:pPr marL="87313" indent="0" algn="l" rtl="0" fontAlgn="t"/>
                      <a:r>
                        <a:rPr lang="es-MX" sz="1100" b="0" i="0" u="none" strike="noStrike" dirty="0">
                          <a:solidFill>
                            <a:srgbClr val="000000"/>
                          </a:solidFill>
                          <a:effectLst/>
                          <a:latin typeface="Verdana" panose="020B0604030504040204" pitchFamily="34" charset="0"/>
                          <a:ea typeface="Verdana" panose="020B0604030504040204" pitchFamily="34" charset="0"/>
                        </a:rPr>
                        <a:t>Contratar la prestación de servicios bancarios para el pago a los beneficiarios de la medida de indemnización (…) </a:t>
                      </a:r>
                      <a:r>
                        <a:rPr lang="es-MX" sz="1100" b="0" i="0" u="none" strike="noStrike" dirty="0">
                          <a:solidFill>
                            <a:srgbClr val="FF0000"/>
                          </a:solidFill>
                          <a:effectLst/>
                          <a:latin typeface="Verdana" panose="020B0604030504040204" pitchFamily="34" charset="0"/>
                          <a:ea typeface="Verdana" panose="020B0604030504040204" pitchFamily="34" charset="0"/>
                        </a:rPr>
                        <a:t>integrado con FRV *</a:t>
                      </a:r>
                      <a:endParaRPr lang="es-MX" sz="1100" b="0" i="0" u="none" strike="noStrike" dirty="0">
                        <a:solidFill>
                          <a:srgbClr val="000000"/>
                        </a:solidFill>
                        <a:effectLst/>
                        <a:latin typeface="Verdana" panose="020B0604030504040204" pitchFamily="34" charset="0"/>
                        <a:ea typeface="Verdana" panose="020B0604030504040204" pitchFamily="34" charset="0"/>
                      </a:endParaRPr>
                    </a:p>
                  </a:txBody>
                  <a:tcPr marL="0" marR="0" marT="0" marB="0"/>
                </a:tc>
                <a:tc>
                  <a:txBody>
                    <a:bodyPr/>
                    <a:lstStyle/>
                    <a:p>
                      <a:pPr algn="ctr" fontAlgn="ctr"/>
                      <a:r>
                        <a:rPr lang="es-CO" sz="1100" b="0" i="0" u="none" strike="noStrike" dirty="0">
                          <a:solidFill>
                            <a:srgbClr val="000000"/>
                          </a:solidFill>
                          <a:effectLst/>
                          <a:latin typeface="Verdana" panose="020B0604030504040204" pitchFamily="34" charset="0"/>
                          <a:ea typeface="Verdana" panose="020B0604030504040204" pitchFamily="34" charset="0"/>
                        </a:rPr>
                        <a:t> $ 3.910.541.498 </a:t>
                      </a:r>
                    </a:p>
                  </a:txBody>
                  <a:tcPr marL="0" marR="0" marT="0" marB="0" anchor="ctr"/>
                </a:tc>
                <a:tc>
                  <a:txBody>
                    <a:bodyPr/>
                    <a:lstStyle/>
                    <a:p>
                      <a:pPr algn="ctr" fontAlgn="ctr"/>
                      <a:r>
                        <a:rPr lang="es-CO" sz="1100" b="0" i="0" u="none" strike="noStrike" dirty="0">
                          <a:solidFill>
                            <a:srgbClr val="000000"/>
                          </a:solidFill>
                          <a:effectLst/>
                          <a:latin typeface="Verdana" panose="020B0604030504040204" pitchFamily="34" charset="0"/>
                          <a:ea typeface="Verdana" panose="020B0604030504040204" pitchFamily="34" charset="0"/>
                        </a:rPr>
                        <a:t>CONVENIO INTERADMINISTRATIVO </a:t>
                      </a:r>
                      <a:br>
                        <a:rPr lang="es-CO" sz="1100" b="0" i="0" u="none" strike="noStrike" dirty="0">
                          <a:solidFill>
                            <a:srgbClr val="000000"/>
                          </a:solidFill>
                          <a:effectLst/>
                          <a:latin typeface="Verdana" panose="020B0604030504040204" pitchFamily="34" charset="0"/>
                          <a:ea typeface="Verdana" panose="020B0604030504040204" pitchFamily="34" charset="0"/>
                        </a:rPr>
                      </a:br>
                      <a:r>
                        <a:rPr lang="es-CO" sz="1100" b="1" i="0" u="none" strike="noStrike" dirty="0">
                          <a:solidFill>
                            <a:srgbClr val="FF0000"/>
                          </a:solidFill>
                          <a:effectLst/>
                          <a:latin typeface="Verdana" panose="020B0604030504040204" pitchFamily="34" charset="0"/>
                          <a:ea typeface="Verdana" panose="020B0604030504040204" pitchFamily="34" charset="0"/>
                        </a:rPr>
                        <a:t>(Se requiere adición 736 millones)</a:t>
                      </a:r>
                    </a:p>
                  </a:txBody>
                  <a:tcPr marL="0" marR="0" marT="0" marB="0" anchor="ctr"/>
                </a:tc>
                <a:tc>
                  <a:txBody>
                    <a:bodyPr/>
                    <a:lstStyle/>
                    <a:p>
                      <a:r>
                        <a:rPr lang="es-CO" sz="1100" dirty="0">
                          <a:latin typeface="Verdana" panose="020B0604030504040204" pitchFamily="34" charset="0"/>
                          <a:ea typeface="Verdana" panose="020B0604030504040204" pitchFamily="34" charset="0"/>
                        </a:rPr>
                        <a:t>             0,00%</a:t>
                      </a:r>
                    </a:p>
                  </a:txBody>
                  <a:tcPr anchor="ctr"/>
                </a:tc>
                <a:extLst>
                  <a:ext uri="{0D108BD9-81ED-4DB2-BD59-A6C34878D82A}">
                    <a16:rowId xmlns:a16="http://schemas.microsoft.com/office/drawing/2014/main" val="824198963"/>
                  </a:ext>
                </a:extLst>
              </a:tr>
              <a:tr h="356433">
                <a:tc>
                  <a:txBody>
                    <a:bodyPr/>
                    <a:lstStyle/>
                    <a:p>
                      <a:pPr marL="87313" marR="0" lvl="0" indent="0" algn="l" defTabSz="914400" rtl="0" eaLnBrk="1" fontAlgn="t" latinLnBrk="0" hangingPunct="1">
                        <a:lnSpc>
                          <a:spcPct val="100000"/>
                        </a:lnSpc>
                        <a:spcBef>
                          <a:spcPts val="0"/>
                        </a:spcBef>
                        <a:spcAft>
                          <a:spcPts val="0"/>
                        </a:spcAft>
                        <a:buClrTx/>
                        <a:buSzTx/>
                        <a:buFontTx/>
                        <a:buNone/>
                        <a:tabLst/>
                        <a:defRPr/>
                      </a:pPr>
                      <a:r>
                        <a:rPr lang="es-MX" sz="1100" b="0" i="0" u="none" strike="noStrike" dirty="0">
                          <a:solidFill>
                            <a:srgbClr val="000000"/>
                          </a:solidFill>
                          <a:effectLst/>
                          <a:latin typeface="Verdana" panose="020B0604030504040204" pitchFamily="34" charset="0"/>
                          <a:ea typeface="Verdana" panose="020B0604030504040204" pitchFamily="34" charset="0"/>
                        </a:rPr>
                        <a:t>Contratar servicios financieros para la constitución de encargos fiduciarios a NNA*</a:t>
                      </a:r>
                    </a:p>
                  </a:txBody>
                  <a:tcPr marL="0" marR="0" marT="0" marB="0">
                    <a:solidFill>
                      <a:schemeClr val="bg1">
                        <a:lumMod val="75000"/>
                        <a:alpha val="20000"/>
                      </a:schemeClr>
                    </a:solidFill>
                  </a:tcPr>
                </a:tc>
                <a:tc>
                  <a:txBody>
                    <a:bodyPr/>
                    <a:lstStyle/>
                    <a:p>
                      <a:pPr algn="ctr" fontAlgn="ctr"/>
                      <a:r>
                        <a:rPr lang="es-CO" sz="1100" b="0" i="0" u="none" strike="noStrike" dirty="0">
                          <a:solidFill>
                            <a:srgbClr val="000000"/>
                          </a:solidFill>
                          <a:effectLst/>
                          <a:latin typeface="Verdana" panose="020B0604030504040204" pitchFamily="34" charset="0"/>
                          <a:ea typeface="Verdana" panose="020B0604030504040204" pitchFamily="34" charset="0"/>
                        </a:rPr>
                        <a:t>  $ 333.065.657</a:t>
                      </a:r>
                    </a:p>
                  </a:txBody>
                  <a:tcPr marL="0" marR="0" marT="0" marB="0" anchor="ctr">
                    <a:solidFill>
                      <a:schemeClr val="bg1">
                        <a:lumMod val="75000"/>
                        <a:alpha val="20000"/>
                      </a:schemeClr>
                    </a:solidFill>
                  </a:tcPr>
                </a:tc>
                <a:tc>
                  <a:txBody>
                    <a:bodyPr/>
                    <a:lstStyle/>
                    <a:p>
                      <a:pPr algn="ctr" fontAlgn="ctr"/>
                      <a:r>
                        <a:rPr lang="es-CO" sz="1100" b="0" i="0" u="none" strike="noStrike" dirty="0">
                          <a:solidFill>
                            <a:srgbClr val="000000"/>
                          </a:solidFill>
                          <a:effectLst/>
                          <a:latin typeface="Verdana" panose="020B0604030504040204" pitchFamily="34" charset="0"/>
                          <a:ea typeface="Verdana" panose="020B0604030504040204" pitchFamily="34" charset="0"/>
                        </a:rPr>
                        <a:t>Contrato 2024 con adición recursos de 2025</a:t>
                      </a:r>
                    </a:p>
                  </a:txBody>
                  <a:tcPr marL="0" marR="0" marT="0" marB="0" anchor="ctr">
                    <a:solidFill>
                      <a:schemeClr val="bg1">
                        <a:lumMod val="75000"/>
                        <a:alpha val="20000"/>
                      </a:schemeClr>
                    </a:solidFill>
                  </a:tcPr>
                </a:tc>
                <a:tc>
                  <a:txBody>
                    <a:bodyPr/>
                    <a:lstStyle/>
                    <a:p>
                      <a:r>
                        <a:rPr lang="es-CO" sz="1100" dirty="0">
                          <a:latin typeface="Verdana" panose="020B0604030504040204" pitchFamily="34" charset="0"/>
                          <a:ea typeface="Verdana" panose="020B0604030504040204" pitchFamily="34" charset="0"/>
                        </a:rPr>
                        <a:t>           </a:t>
                      </a:r>
                      <a:r>
                        <a:rPr lang="es-CO" sz="1100" kern="1200" dirty="0">
                          <a:solidFill>
                            <a:schemeClr val="tx1"/>
                          </a:solidFill>
                          <a:latin typeface="Verdana" panose="020B0604030504040204" pitchFamily="34" charset="0"/>
                          <a:ea typeface="Verdana" panose="020B0604030504040204" pitchFamily="34" charset="0"/>
                          <a:cs typeface="+mn-cs"/>
                        </a:rPr>
                        <a:t>40,00%</a:t>
                      </a:r>
                      <a:endParaRPr lang="es-CO" sz="1100" dirty="0">
                        <a:latin typeface="Verdana" panose="020B0604030504040204" pitchFamily="34" charset="0"/>
                        <a:ea typeface="Verdana" panose="020B0604030504040204" pitchFamily="34" charset="0"/>
                      </a:endParaRPr>
                    </a:p>
                  </a:txBody>
                  <a:tcPr anchor="ctr">
                    <a:solidFill>
                      <a:schemeClr val="bg1">
                        <a:lumMod val="75000"/>
                        <a:alpha val="20000"/>
                      </a:schemeClr>
                    </a:solidFill>
                  </a:tcPr>
                </a:tc>
                <a:extLst>
                  <a:ext uri="{0D108BD9-81ED-4DB2-BD59-A6C34878D82A}">
                    <a16:rowId xmlns:a16="http://schemas.microsoft.com/office/drawing/2014/main" val="2727124916"/>
                  </a:ext>
                </a:extLst>
              </a:tr>
              <a:tr h="356433">
                <a:tc>
                  <a:txBody>
                    <a:bodyPr/>
                    <a:lstStyle/>
                    <a:p>
                      <a:pPr marL="87313" indent="0" algn="l" fontAlgn="t"/>
                      <a:r>
                        <a:rPr lang="es-MX" sz="1100" b="0" i="0" u="none" strike="noStrike" dirty="0">
                          <a:solidFill>
                            <a:srgbClr val="000000"/>
                          </a:solidFill>
                          <a:effectLst/>
                          <a:latin typeface="Verdana" panose="020B0604030504040204" pitchFamily="34" charset="0"/>
                          <a:ea typeface="Verdana" panose="020B0604030504040204" pitchFamily="34" charset="0"/>
                        </a:rPr>
                        <a:t>Contratar servicios financieros para la constitución de encargos fiduciarios a NNA *</a:t>
                      </a:r>
                    </a:p>
                  </a:txBody>
                  <a:tcPr marL="0" marR="0" marT="0" marB="0"/>
                </a:tc>
                <a:tc>
                  <a:txBody>
                    <a:bodyPr/>
                    <a:lstStyle/>
                    <a:p>
                      <a:pPr algn="ctr" fontAlgn="ctr"/>
                      <a:r>
                        <a:rPr lang="es-CO" sz="1100" b="0" i="0" u="none" strike="noStrike" dirty="0">
                          <a:solidFill>
                            <a:srgbClr val="000000"/>
                          </a:solidFill>
                          <a:effectLst/>
                          <a:latin typeface="Verdana" panose="020B0604030504040204" pitchFamily="34" charset="0"/>
                          <a:ea typeface="Verdana" panose="020B0604030504040204" pitchFamily="34" charset="0"/>
                        </a:rPr>
                        <a:t> $ 650.401.656</a:t>
                      </a:r>
                    </a:p>
                  </a:txBody>
                  <a:tcPr marL="0" marR="0" marT="0" marB="0" anchor="ctr"/>
                </a:tc>
                <a:tc>
                  <a:txBody>
                    <a:bodyPr/>
                    <a:lstStyle/>
                    <a:p>
                      <a:pPr algn="ctr" fontAlgn="ctr"/>
                      <a:r>
                        <a:rPr lang="es-CO" sz="1100" b="0" i="0" u="none" strike="noStrike" kern="1200" dirty="0">
                          <a:solidFill>
                            <a:srgbClr val="000000"/>
                          </a:solidFill>
                          <a:effectLst/>
                          <a:latin typeface="Verdana" panose="020B0604030504040204" pitchFamily="34" charset="0"/>
                          <a:ea typeface="Verdana" panose="020B0604030504040204" pitchFamily="34" charset="0"/>
                          <a:cs typeface="+mn-cs"/>
                        </a:rPr>
                        <a:t>SELECCION_ABREVIADA</a:t>
                      </a:r>
                      <a:br>
                        <a:rPr lang="es-CO" sz="1100" b="0" i="0" u="none" strike="noStrike" kern="1200" dirty="0">
                          <a:solidFill>
                            <a:srgbClr val="000000"/>
                          </a:solidFill>
                          <a:effectLst/>
                          <a:latin typeface="Verdana" panose="020B0604030504040204" pitchFamily="34" charset="0"/>
                          <a:ea typeface="Verdana" panose="020B0604030504040204" pitchFamily="34" charset="0"/>
                          <a:cs typeface="+mn-cs"/>
                        </a:rPr>
                      </a:br>
                      <a:r>
                        <a:rPr lang="es-CO" sz="1100" b="1" i="0" u="none" strike="noStrike" dirty="0">
                          <a:solidFill>
                            <a:srgbClr val="FF0000"/>
                          </a:solidFill>
                          <a:effectLst/>
                          <a:latin typeface="Verdana" panose="020B0604030504040204" pitchFamily="34" charset="0"/>
                          <a:ea typeface="Verdana" panose="020B0604030504040204" pitchFamily="34" charset="0"/>
                        </a:rPr>
                        <a:t>(Solicitud de Vigencia Futura 2026)</a:t>
                      </a:r>
                      <a:endParaRPr lang="es-CO" sz="1100" b="0" i="0" u="none" strike="noStrike" dirty="0">
                        <a:solidFill>
                          <a:srgbClr val="000000"/>
                        </a:solidFill>
                        <a:effectLst/>
                        <a:latin typeface="Verdana" panose="020B0604030504040204" pitchFamily="34" charset="0"/>
                        <a:ea typeface="Verdana" panose="020B0604030504040204" pitchFamily="34" charset="0"/>
                      </a:endParaRPr>
                    </a:p>
                  </a:txBody>
                  <a:tcPr marL="0" marR="0" marT="0" marB="0" anchor="ctr"/>
                </a:tc>
                <a:tc>
                  <a:txBody>
                    <a:bodyPr/>
                    <a:lstStyle/>
                    <a:p>
                      <a:r>
                        <a:rPr lang="es-CO" sz="1100" dirty="0">
                          <a:latin typeface="Verdana" panose="020B0604030504040204" pitchFamily="34" charset="0"/>
                          <a:ea typeface="Verdana" panose="020B0604030504040204" pitchFamily="34" charset="0"/>
                        </a:rPr>
                        <a:t>            </a:t>
                      </a:r>
                      <a:r>
                        <a:rPr lang="es-CO" sz="1100" kern="1200" dirty="0">
                          <a:solidFill>
                            <a:schemeClr val="tx1"/>
                          </a:solidFill>
                          <a:latin typeface="Verdana" panose="020B0604030504040204" pitchFamily="34" charset="0"/>
                          <a:ea typeface="Verdana" panose="020B0604030504040204" pitchFamily="34" charset="0"/>
                          <a:cs typeface="+mn-cs"/>
                        </a:rPr>
                        <a:t>27,15%</a:t>
                      </a:r>
                      <a:endParaRPr lang="es-CO" sz="1100" dirty="0">
                        <a:latin typeface="Verdana" panose="020B0604030504040204" pitchFamily="34" charset="0"/>
                        <a:ea typeface="Verdana" panose="020B0604030504040204" pitchFamily="34" charset="0"/>
                      </a:endParaRPr>
                    </a:p>
                  </a:txBody>
                  <a:tcPr anchor="ctr"/>
                </a:tc>
                <a:extLst>
                  <a:ext uri="{0D108BD9-81ED-4DB2-BD59-A6C34878D82A}">
                    <a16:rowId xmlns:a16="http://schemas.microsoft.com/office/drawing/2014/main" val="3192443442"/>
                  </a:ext>
                </a:extLst>
              </a:tr>
              <a:tr h="534650">
                <a:tc>
                  <a:txBody>
                    <a:bodyPr/>
                    <a:lstStyle/>
                    <a:p>
                      <a:pPr marL="87313" indent="0" algn="l" fontAlgn="t"/>
                      <a:r>
                        <a:rPr lang="es-MX" sz="1100" b="0" i="0" u="none" strike="noStrike" dirty="0">
                          <a:solidFill>
                            <a:srgbClr val="000000"/>
                          </a:solidFill>
                          <a:effectLst/>
                          <a:latin typeface="Verdana" panose="020B0604030504040204" pitchFamily="34" charset="0"/>
                          <a:ea typeface="Verdana" panose="020B0604030504040204" pitchFamily="34" charset="0"/>
                        </a:rPr>
                        <a:t>Contratar la prestación de servicios bancarios para el pago a los beneficiarios de la medida de indemnización en el exterior </a:t>
                      </a:r>
                    </a:p>
                  </a:txBody>
                  <a:tcPr marL="0" marR="0" marT="0" marB="0"/>
                </a:tc>
                <a:tc>
                  <a:txBody>
                    <a:bodyPr/>
                    <a:lstStyle/>
                    <a:p>
                      <a:pPr algn="ctr" fontAlgn="ctr"/>
                      <a:r>
                        <a:rPr lang="es-CO" sz="1100" b="0" i="0" u="none" strike="noStrike" dirty="0">
                          <a:solidFill>
                            <a:srgbClr val="000000"/>
                          </a:solidFill>
                          <a:effectLst/>
                          <a:latin typeface="Verdana" panose="020B0604030504040204" pitchFamily="34" charset="0"/>
                          <a:ea typeface="Verdana" panose="020B0604030504040204" pitchFamily="34" charset="0"/>
                        </a:rPr>
                        <a:t> $ 207.925.885</a:t>
                      </a:r>
                    </a:p>
                  </a:txBody>
                  <a:tcPr marL="0" marR="0" marT="0" marB="0" anchor="ctr"/>
                </a:tc>
                <a:tc>
                  <a:txBody>
                    <a:bodyPr/>
                    <a:lstStyle/>
                    <a:p>
                      <a:pPr algn="ctr" fontAlgn="ctr"/>
                      <a:r>
                        <a:rPr lang="es-CO" sz="1100" b="0" i="0" u="none" strike="noStrike" dirty="0">
                          <a:solidFill>
                            <a:srgbClr val="000000"/>
                          </a:solidFill>
                          <a:effectLst/>
                          <a:latin typeface="Verdana" panose="020B0604030504040204" pitchFamily="34" charset="0"/>
                          <a:ea typeface="Verdana" panose="020B0604030504040204" pitchFamily="34" charset="0"/>
                        </a:rPr>
                        <a:t>MINIMA_CUANTIA</a:t>
                      </a:r>
                    </a:p>
                  </a:txBody>
                  <a:tcPr marL="0" marR="0" marT="0" marB="0" anchor="ctr"/>
                </a:tc>
                <a:tc>
                  <a:txBody>
                    <a:bodyPr/>
                    <a:lstStyle/>
                    <a:p>
                      <a:r>
                        <a:rPr lang="es-CO" sz="1100" dirty="0">
                          <a:latin typeface="Verdana" panose="020B0604030504040204" pitchFamily="34" charset="0"/>
                          <a:ea typeface="Verdana" panose="020B0604030504040204" pitchFamily="34" charset="0"/>
                        </a:rPr>
                        <a:t>         </a:t>
                      </a:r>
                      <a:r>
                        <a:rPr lang="es-CO" sz="1100" kern="1200" dirty="0">
                          <a:solidFill>
                            <a:schemeClr val="tx1"/>
                          </a:solidFill>
                          <a:latin typeface="Verdana" panose="020B0604030504040204" pitchFamily="34" charset="0"/>
                          <a:ea typeface="Verdana" panose="020B0604030504040204" pitchFamily="34" charset="0"/>
                          <a:cs typeface="+mn-cs"/>
                        </a:rPr>
                        <a:t>No se ha contratado</a:t>
                      </a:r>
                      <a:endParaRPr lang="es-CO" sz="1100" dirty="0">
                        <a:latin typeface="Verdana" panose="020B0604030504040204" pitchFamily="34" charset="0"/>
                        <a:ea typeface="Verdana" panose="020B0604030504040204" pitchFamily="34" charset="0"/>
                      </a:endParaRPr>
                    </a:p>
                  </a:txBody>
                  <a:tcPr anchor="ctr"/>
                </a:tc>
                <a:extLst>
                  <a:ext uri="{0D108BD9-81ED-4DB2-BD59-A6C34878D82A}">
                    <a16:rowId xmlns:a16="http://schemas.microsoft.com/office/drawing/2014/main" val="882585942"/>
                  </a:ext>
                </a:extLst>
              </a:tr>
              <a:tr h="534650">
                <a:tc>
                  <a:txBody>
                    <a:bodyPr/>
                    <a:lstStyle/>
                    <a:p>
                      <a:pPr marL="87313" indent="0" algn="l" fontAlgn="t"/>
                      <a:r>
                        <a:rPr lang="es-MX" sz="1100" b="0" i="0" u="none" strike="noStrike" dirty="0">
                          <a:solidFill>
                            <a:srgbClr val="000000"/>
                          </a:solidFill>
                          <a:effectLst/>
                          <a:latin typeface="Verdana" panose="020B0604030504040204" pitchFamily="34" charset="0"/>
                          <a:ea typeface="Verdana" panose="020B0604030504040204" pitchFamily="34" charset="0"/>
                        </a:rPr>
                        <a:t>Contratar la prestación de servicios bancarios para el pago a los beneficiarios de la medida de indemnización en el exterior *</a:t>
                      </a:r>
                    </a:p>
                  </a:txBody>
                  <a:tcPr marL="0" marR="0" marT="0" marB="0"/>
                </a:tc>
                <a:tc>
                  <a:txBody>
                    <a:bodyPr/>
                    <a:lstStyle/>
                    <a:p>
                      <a:pPr algn="ctr" fontAlgn="ctr"/>
                      <a:r>
                        <a:rPr lang="es-CO" sz="1100" b="0" i="0" u="none" strike="noStrike" dirty="0">
                          <a:solidFill>
                            <a:srgbClr val="000000"/>
                          </a:solidFill>
                          <a:effectLst/>
                          <a:latin typeface="Verdana" panose="020B0604030504040204" pitchFamily="34" charset="0"/>
                          <a:ea typeface="Verdana" panose="020B0604030504040204" pitchFamily="34" charset="0"/>
                        </a:rPr>
                        <a:t>  $ 24.382.800</a:t>
                      </a:r>
                    </a:p>
                  </a:txBody>
                  <a:tcPr marL="0" marR="0" marT="0" marB="0" anchor="ctr"/>
                </a:tc>
                <a:tc>
                  <a:txBody>
                    <a:bodyPr/>
                    <a:lstStyle/>
                    <a:p>
                      <a:pPr algn="ctr" fontAlgn="ctr"/>
                      <a:r>
                        <a:rPr lang="es-CO" sz="1100" b="0" i="0" u="none" strike="noStrike" dirty="0">
                          <a:solidFill>
                            <a:srgbClr val="000000"/>
                          </a:solidFill>
                          <a:effectLst/>
                          <a:latin typeface="Verdana" panose="020B0604030504040204" pitchFamily="34" charset="0"/>
                          <a:ea typeface="Verdana" panose="020B0604030504040204" pitchFamily="34" charset="0"/>
                        </a:rPr>
                        <a:t>Contrato 2023 con vigencia expirada</a:t>
                      </a:r>
                    </a:p>
                  </a:txBody>
                  <a:tcPr marL="0" marR="0" marT="0" marB="0" anchor="ctr"/>
                </a:tc>
                <a:tc>
                  <a:txBody>
                    <a:bodyPr/>
                    <a:lstStyle/>
                    <a:p>
                      <a:r>
                        <a:rPr lang="es-CO" sz="1100" kern="1200" dirty="0">
                          <a:solidFill>
                            <a:schemeClr val="tx1"/>
                          </a:solidFill>
                          <a:latin typeface="Verdana" panose="020B0604030504040204" pitchFamily="34" charset="0"/>
                          <a:ea typeface="Verdana" panose="020B0604030504040204" pitchFamily="34" charset="0"/>
                          <a:cs typeface="+mn-cs"/>
                        </a:rPr>
                        <a:t>         100,00%</a:t>
                      </a:r>
                      <a:endParaRPr lang="es-CO" sz="1100" dirty="0">
                        <a:latin typeface="Verdana" panose="020B0604030504040204" pitchFamily="34" charset="0"/>
                        <a:ea typeface="Verdana" panose="020B0604030504040204" pitchFamily="34" charset="0"/>
                      </a:endParaRPr>
                    </a:p>
                  </a:txBody>
                  <a:tcPr anchor="ctr"/>
                </a:tc>
                <a:extLst>
                  <a:ext uri="{0D108BD9-81ED-4DB2-BD59-A6C34878D82A}">
                    <a16:rowId xmlns:a16="http://schemas.microsoft.com/office/drawing/2014/main" val="138767569"/>
                  </a:ext>
                </a:extLst>
              </a:tr>
              <a:tr h="534650">
                <a:tc>
                  <a:txBody>
                    <a:bodyPr/>
                    <a:lstStyle/>
                    <a:p>
                      <a:pPr marL="93663" indent="0" algn="l" fontAlgn="t"/>
                      <a:r>
                        <a:rPr lang="es-MX" sz="1100" b="0" i="0" u="none" strike="noStrike" dirty="0">
                          <a:solidFill>
                            <a:srgbClr val="000000"/>
                          </a:solidFill>
                          <a:effectLst/>
                          <a:latin typeface="Verdana" panose="020B0604030504040204" pitchFamily="34" charset="0"/>
                          <a:ea typeface="Verdana" panose="020B0604030504040204" pitchFamily="34" charset="0"/>
                        </a:rPr>
                        <a:t>Operación y ejecución de actividades logísticas necesarias para la realización de eventos institucionales (…) </a:t>
                      </a:r>
                      <a:r>
                        <a:rPr lang="es-MX" sz="1100" b="0" i="0" u="none" strike="noStrike" dirty="0">
                          <a:solidFill>
                            <a:srgbClr val="FF0000"/>
                          </a:solidFill>
                          <a:effectLst/>
                          <a:latin typeface="Verdana" panose="020B0604030504040204" pitchFamily="34" charset="0"/>
                          <a:ea typeface="Verdana" panose="020B0604030504040204" pitchFamily="34" charset="0"/>
                        </a:rPr>
                        <a:t>integrado con otras direcciones </a:t>
                      </a:r>
                    </a:p>
                  </a:txBody>
                  <a:tcPr marL="0" marR="0" marT="0" marB="0"/>
                </a:tc>
                <a:tc>
                  <a:txBody>
                    <a:bodyPr/>
                    <a:lstStyle/>
                    <a:p>
                      <a:pPr algn="ctr" fontAlgn="ctr"/>
                      <a:r>
                        <a:rPr lang="es-CO" sz="1100" b="0" i="0" u="none" strike="noStrike" dirty="0">
                          <a:solidFill>
                            <a:srgbClr val="000000"/>
                          </a:solidFill>
                          <a:effectLst/>
                          <a:latin typeface="Verdana" panose="020B0604030504040204" pitchFamily="34" charset="0"/>
                          <a:ea typeface="Verdana" panose="020B0604030504040204" pitchFamily="34" charset="0"/>
                        </a:rPr>
                        <a:t>  $ 3.000.000.000</a:t>
                      </a:r>
                    </a:p>
                  </a:txBody>
                  <a:tcPr marL="0" marR="0" marT="0" marB="0" anchor="ctr"/>
                </a:tc>
                <a:tc>
                  <a:txBody>
                    <a:bodyPr/>
                    <a:lstStyle/>
                    <a:p>
                      <a:pPr algn="ctr" fontAlgn="ctr"/>
                      <a:r>
                        <a:rPr lang="es-CO" sz="1100" b="0" u="none" strike="noStrike" kern="1200" dirty="0">
                          <a:solidFill>
                            <a:srgbClr val="000000"/>
                          </a:solidFill>
                          <a:effectLst/>
                          <a:latin typeface="Verdana" panose="020B0604030504040204" pitchFamily="34" charset="0"/>
                          <a:ea typeface="Verdana" panose="020B0604030504040204" pitchFamily="34" charset="0"/>
                          <a:cs typeface="+mn-cs"/>
                        </a:rPr>
                        <a:t>CONTRATACION_DIRECTA</a:t>
                      </a:r>
                      <a:br>
                        <a:rPr lang="es-CO" sz="1100" b="0" u="none" strike="noStrike" kern="1200" dirty="0">
                          <a:solidFill>
                            <a:srgbClr val="000000"/>
                          </a:solidFill>
                          <a:effectLst/>
                          <a:latin typeface="Verdana" panose="020B0604030504040204" pitchFamily="34" charset="0"/>
                          <a:ea typeface="Verdana" panose="020B0604030504040204" pitchFamily="34" charset="0"/>
                          <a:cs typeface="+mn-cs"/>
                        </a:rPr>
                      </a:br>
                      <a:r>
                        <a:rPr lang="es-CO" sz="1100" b="1" i="0" u="none" strike="noStrike" dirty="0">
                          <a:solidFill>
                            <a:srgbClr val="FF0000"/>
                          </a:solidFill>
                          <a:effectLst/>
                          <a:latin typeface="Verdana" panose="020B0604030504040204" pitchFamily="34" charset="0"/>
                          <a:ea typeface="Verdana" panose="020B0604030504040204" pitchFamily="34" charset="0"/>
                        </a:rPr>
                        <a:t>(Se requiere adición 778 millones)</a:t>
                      </a:r>
                      <a:endParaRPr lang="es-CO" sz="1100" b="0" i="0" u="none" strike="noStrike" kern="1200" dirty="0">
                        <a:solidFill>
                          <a:srgbClr val="FF0000"/>
                        </a:solidFill>
                        <a:effectLst/>
                        <a:latin typeface="Verdana" panose="020B0604030504040204" pitchFamily="34" charset="0"/>
                        <a:ea typeface="Verdana" panose="020B0604030504040204" pitchFamily="34" charset="0"/>
                        <a:cs typeface="+mn-cs"/>
                      </a:endParaRPr>
                    </a:p>
                  </a:txBody>
                  <a:tcPr marL="0" marR="0" marT="0" marB="0" anchor="ctr"/>
                </a:tc>
                <a:tc>
                  <a:txBody>
                    <a:bodyPr/>
                    <a:lstStyle/>
                    <a:p>
                      <a:r>
                        <a:rPr lang="es-CO" sz="1100" dirty="0">
                          <a:latin typeface="Verdana" panose="020B0604030504040204" pitchFamily="34" charset="0"/>
                          <a:ea typeface="Verdana" panose="020B0604030504040204" pitchFamily="34" charset="0"/>
                        </a:rPr>
                        <a:t>           </a:t>
                      </a:r>
                      <a:r>
                        <a:rPr lang="es-CO" sz="1100" kern="1200" dirty="0">
                          <a:solidFill>
                            <a:schemeClr val="tx1"/>
                          </a:solidFill>
                          <a:latin typeface="Verdana" panose="020B0604030504040204" pitchFamily="34" charset="0"/>
                          <a:ea typeface="Verdana" panose="020B0604030504040204" pitchFamily="34" charset="0"/>
                          <a:cs typeface="+mn-cs"/>
                        </a:rPr>
                        <a:t>87,11%</a:t>
                      </a:r>
                      <a:endParaRPr lang="es-CO" sz="1100" dirty="0">
                        <a:latin typeface="Verdana" panose="020B0604030504040204" pitchFamily="34" charset="0"/>
                        <a:ea typeface="Verdana" panose="020B0604030504040204" pitchFamily="34" charset="0"/>
                      </a:endParaRPr>
                    </a:p>
                  </a:txBody>
                  <a:tcPr anchor="ctr"/>
                </a:tc>
                <a:extLst>
                  <a:ext uri="{0D108BD9-81ED-4DB2-BD59-A6C34878D82A}">
                    <a16:rowId xmlns:a16="http://schemas.microsoft.com/office/drawing/2014/main" val="3167583950"/>
                  </a:ext>
                </a:extLst>
              </a:tr>
              <a:tr h="534650">
                <a:tc>
                  <a:txBody>
                    <a:bodyPr/>
                    <a:lstStyle/>
                    <a:p>
                      <a:pPr marL="93663" indent="0" algn="l" fontAlgn="t"/>
                      <a:r>
                        <a:rPr lang="es-MX" sz="1100" b="0" i="0" u="none" strike="noStrike" kern="1200" dirty="0">
                          <a:solidFill>
                            <a:srgbClr val="000000"/>
                          </a:solidFill>
                          <a:effectLst/>
                          <a:latin typeface="Verdana" panose="020B0604030504040204" pitchFamily="34" charset="0"/>
                          <a:ea typeface="Verdana" panose="020B0604030504040204" pitchFamily="34" charset="0"/>
                          <a:cs typeface="+mn-cs"/>
                        </a:rPr>
                        <a:t>Servicios BPO (documentación y auditoria para la medida de indemnización)*</a:t>
                      </a:r>
                    </a:p>
                  </a:txBody>
                  <a:tcPr marL="0" marR="0" marT="0" marB="0">
                    <a:solidFill>
                      <a:schemeClr val="bg1">
                        <a:alpha val="20000"/>
                      </a:schemeClr>
                    </a:solidFill>
                  </a:tcPr>
                </a:tc>
                <a:tc>
                  <a:txBody>
                    <a:bodyPr/>
                    <a:lstStyle/>
                    <a:p>
                      <a:pPr marL="0" algn="ctr" defTabSz="914400" rtl="0" eaLnBrk="1" fontAlgn="ctr" latinLnBrk="0" hangingPunct="1"/>
                      <a:r>
                        <a:rPr lang="es-CO" sz="1100" b="0" i="0" u="none" strike="noStrike" kern="1200" dirty="0">
                          <a:solidFill>
                            <a:srgbClr val="000000"/>
                          </a:solidFill>
                          <a:effectLst/>
                          <a:latin typeface="Verdana" panose="020B0604030504040204" pitchFamily="34" charset="0"/>
                          <a:ea typeface="Verdana" panose="020B0604030504040204" pitchFamily="34" charset="0"/>
                          <a:cs typeface="+mn-cs"/>
                        </a:rPr>
                        <a:t>$ 34.555.555.556</a:t>
                      </a:r>
                    </a:p>
                  </a:txBody>
                  <a:tcPr marL="0" marR="0" marT="0" marB="0" anchor="ctr">
                    <a:solidFill>
                      <a:schemeClr val="bg1">
                        <a:alpha val="20000"/>
                      </a:schemeClr>
                    </a:solidFill>
                  </a:tcPr>
                </a:tc>
                <a:tc>
                  <a:txBody>
                    <a:bodyPr/>
                    <a:lstStyle/>
                    <a:p>
                      <a:pPr algn="ctr" fontAlgn="ctr"/>
                      <a:r>
                        <a:rPr lang="es-CO" sz="1100" b="0" i="0" u="none" strike="noStrike" dirty="0">
                          <a:solidFill>
                            <a:srgbClr val="000000"/>
                          </a:solidFill>
                          <a:effectLst/>
                          <a:latin typeface="Verdana" panose="020B0604030504040204" pitchFamily="34" charset="0"/>
                          <a:ea typeface="Verdana" panose="020B0604030504040204" pitchFamily="34" charset="0"/>
                        </a:rPr>
                        <a:t>Acuerdo Marco de Precios </a:t>
                      </a:r>
                      <a:br>
                        <a:rPr lang="es-CO" sz="1100" b="0" i="0" u="none" strike="noStrike" dirty="0">
                          <a:solidFill>
                            <a:srgbClr val="000000"/>
                          </a:solidFill>
                          <a:effectLst/>
                          <a:latin typeface="Verdana" panose="020B0604030504040204" pitchFamily="34" charset="0"/>
                          <a:ea typeface="Verdana" panose="020B0604030504040204" pitchFamily="34" charset="0"/>
                        </a:rPr>
                      </a:br>
                      <a:r>
                        <a:rPr lang="es-CO" sz="1100" b="1" i="0" u="none" strike="noStrike" dirty="0">
                          <a:solidFill>
                            <a:srgbClr val="FF0000"/>
                          </a:solidFill>
                          <a:effectLst/>
                          <a:latin typeface="Verdana" panose="020B0604030504040204" pitchFamily="34" charset="0"/>
                          <a:ea typeface="Verdana" panose="020B0604030504040204" pitchFamily="34" charset="0"/>
                        </a:rPr>
                        <a:t>(Solicitud de Vigencia Futura 2026)</a:t>
                      </a:r>
                    </a:p>
                  </a:txBody>
                  <a:tcPr marL="0" marR="0" marT="0" marB="0" anchor="ctr">
                    <a:solidFill>
                      <a:schemeClr val="bg1">
                        <a:alpha val="20000"/>
                      </a:schemeClr>
                    </a:solidFill>
                  </a:tcPr>
                </a:tc>
                <a:tc>
                  <a:txBody>
                    <a:bodyPr/>
                    <a:lstStyle/>
                    <a:p>
                      <a:r>
                        <a:rPr lang="es-CO" sz="1100" dirty="0">
                          <a:latin typeface="Verdana" panose="020B0604030504040204" pitchFamily="34" charset="0"/>
                          <a:ea typeface="Verdana" panose="020B0604030504040204" pitchFamily="34" charset="0"/>
                        </a:rPr>
                        <a:t>          15,58%</a:t>
                      </a:r>
                    </a:p>
                  </a:txBody>
                  <a:tcPr anchor="ctr">
                    <a:solidFill>
                      <a:schemeClr val="bg1">
                        <a:alpha val="20000"/>
                      </a:schemeClr>
                    </a:solidFill>
                  </a:tcPr>
                </a:tc>
                <a:extLst>
                  <a:ext uri="{0D108BD9-81ED-4DB2-BD59-A6C34878D82A}">
                    <a16:rowId xmlns:a16="http://schemas.microsoft.com/office/drawing/2014/main" val="1675726469"/>
                  </a:ext>
                </a:extLst>
              </a:tr>
              <a:tr h="534650">
                <a:tc>
                  <a:txBody>
                    <a:bodyPr/>
                    <a:lstStyle/>
                    <a:p>
                      <a:pPr marL="93663" indent="0" algn="l" fontAlgn="t"/>
                      <a:r>
                        <a:rPr lang="es-MX" sz="1100" b="0" i="0" u="none" strike="noStrike" kern="1200" dirty="0">
                          <a:solidFill>
                            <a:srgbClr val="000000"/>
                          </a:solidFill>
                          <a:effectLst/>
                          <a:latin typeface="Verdana" panose="020B0604030504040204" pitchFamily="34" charset="0"/>
                          <a:ea typeface="Verdana" panose="020B0604030504040204" pitchFamily="34" charset="0"/>
                          <a:cs typeface="+mn-cs"/>
                        </a:rPr>
                        <a:t>Otorgar la medida de indemnización Administrativa</a:t>
                      </a:r>
                    </a:p>
                  </a:txBody>
                  <a:tcPr marL="0" marR="0" marT="0" marB="0" anchor="ctr">
                    <a:solidFill>
                      <a:schemeClr val="bg1">
                        <a:lumMod val="65000"/>
                        <a:alpha val="20000"/>
                      </a:schemeClr>
                    </a:solidFill>
                  </a:tcPr>
                </a:tc>
                <a:tc>
                  <a:txBody>
                    <a:bodyPr/>
                    <a:lstStyle/>
                    <a:p>
                      <a:pPr marL="0" algn="ctr" defTabSz="914400" rtl="0" eaLnBrk="1" fontAlgn="ctr" latinLnBrk="0" hangingPunct="1"/>
                      <a:r>
                        <a:rPr lang="es-CO" sz="1100" b="0" i="0" u="none" strike="noStrike" kern="1200" dirty="0">
                          <a:solidFill>
                            <a:srgbClr val="000000"/>
                          </a:solidFill>
                          <a:effectLst/>
                          <a:latin typeface="Verdana" panose="020B0604030504040204" pitchFamily="34" charset="0"/>
                          <a:ea typeface="Verdana" panose="020B0604030504040204" pitchFamily="34" charset="0"/>
                          <a:cs typeface="+mn-cs"/>
                        </a:rPr>
                        <a:t> $ 2.498.280.387.182</a:t>
                      </a:r>
                    </a:p>
                  </a:txBody>
                  <a:tcPr marL="0" marR="0" marT="0" marB="0" anchor="ctr">
                    <a:solidFill>
                      <a:schemeClr val="bg1">
                        <a:lumMod val="65000"/>
                        <a:alpha val="2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CO" sz="1100" b="0" i="0" u="none" strike="noStrike" kern="1200" dirty="0">
                          <a:solidFill>
                            <a:srgbClr val="000000"/>
                          </a:solidFill>
                          <a:effectLst/>
                          <a:latin typeface="Verdana" panose="020B0604030504040204" pitchFamily="34" charset="0"/>
                          <a:ea typeface="Verdana" panose="020B0604030504040204" pitchFamily="34" charset="0"/>
                          <a:cs typeface="+mn-cs"/>
                        </a:rPr>
                        <a:t>Acto Administrativo</a:t>
                      </a:r>
                    </a:p>
                  </a:txBody>
                  <a:tcPr marL="0" marR="0" marT="0" marB="0" anchor="ctr">
                    <a:solidFill>
                      <a:schemeClr val="bg1">
                        <a:lumMod val="65000"/>
                        <a:alpha val="20000"/>
                      </a:schemeClr>
                    </a:solidFill>
                  </a:tcPr>
                </a:tc>
                <a:tc>
                  <a:txBody>
                    <a:bodyPr/>
                    <a:lstStyle/>
                    <a:p>
                      <a:r>
                        <a:rPr lang="es-CO" sz="1100" dirty="0">
                          <a:latin typeface="Verdana" panose="020B0604030504040204" pitchFamily="34" charset="0"/>
                          <a:ea typeface="Verdana" panose="020B0604030504040204" pitchFamily="34" charset="0"/>
                        </a:rPr>
                        <a:t>          15,41% </a:t>
                      </a:r>
                    </a:p>
                  </a:txBody>
                  <a:tcPr anchor="ctr">
                    <a:solidFill>
                      <a:schemeClr val="bg1">
                        <a:lumMod val="65000"/>
                        <a:alpha val="20000"/>
                      </a:schemeClr>
                    </a:solidFill>
                  </a:tcPr>
                </a:tc>
                <a:extLst>
                  <a:ext uri="{0D108BD9-81ED-4DB2-BD59-A6C34878D82A}">
                    <a16:rowId xmlns:a16="http://schemas.microsoft.com/office/drawing/2014/main" val="1681790059"/>
                  </a:ext>
                </a:extLst>
              </a:tr>
              <a:tr h="334057">
                <a:tc>
                  <a:txBody>
                    <a:bodyPr/>
                    <a:lstStyle/>
                    <a:p>
                      <a:pPr marL="88900" indent="0" algn="l" fontAlgn="t"/>
                      <a:r>
                        <a:rPr lang="es-MX" sz="1600" b="1" u="none" strike="noStrike" dirty="0">
                          <a:solidFill>
                            <a:srgbClr val="000000"/>
                          </a:solidFill>
                          <a:effectLst/>
                          <a:latin typeface="Verdana" panose="020B0604030504040204" pitchFamily="34" charset="0"/>
                          <a:ea typeface="Verdana" panose="020B0604030504040204" pitchFamily="34" charset="0"/>
                        </a:rPr>
                        <a:t>TOTAL PAA </a:t>
                      </a:r>
                      <a:endParaRPr lang="es-MX" sz="1600" b="1" i="0" u="none" strike="noStrike" dirty="0">
                        <a:solidFill>
                          <a:srgbClr val="000000"/>
                        </a:solidFill>
                        <a:effectLst/>
                        <a:latin typeface="Verdana" panose="020B0604030504040204" pitchFamily="34" charset="0"/>
                        <a:ea typeface="Verdana" panose="020B0604030504040204" pitchFamily="34" charset="0"/>
                      </a:endParaRPr>
                    </a:p>
                  </a:txBody>
                  <a:tcPr marL="9525" marR="9525" marT="9525" marB="0" anchor="ctr"/>
                </a:tc>
                <a:tc>
                  <a:txBody>
                    <a:bodyPr/>
                    <a:lstStyle/>
                    <a:p>
                      <a:pPr algn="ctr" fontAlgn="ctr"/>
                      <a:r>
                        <a:rPr lang="es-CO" sz="1600" b="1" i="0" u="none" strike="noStrike" dirty="0">
                          <a:solidFill>
                            <a:srgbClr val="000000"/>
                          </a:solidFill>
                          <a:effectLst/>
                          <a:latin typeface="Verdana" panose="020B0604030504040204" pitchFamily="34" charset="0"/>
                          <a:ea typeface="Verdana" panose="020B0604030504040204" pitchFamily="34" charset="0"/>
                        </a:rPr>
                        <a:t> $ 2.570.066.141.092 </a:t>
                      </a:r>
                    </a:p>
                  </a:txBody>
                  <a:tcPr marL="0" marR="0" marT="0" marB="0" anchor="ctr"/>
                </a:tc>
                <a:tc>
                  <a:txBody>
                    <a:bodyPr/>
                    <a:lstStyle/>
                    <a:p>
                      <a:endParaRPr lang="es-CO" sz="1600" b="1" dirty="0">
                        <a:latin typeface="Verdana" panose="020B0604030504040204" pitchFamily="34" charset="0"/>
                        <a:ea typeface="Verdana" panose="020B0604030504040204" pitchFamily="34" charset="0"/>
                      </a:endParaRPr>
                    </a:p>
                  </a:txBody>
                  <a:tcPr anchor="ctr"/>
                </a:tc>
                <a:tc>
                  <a:txBody>
                    <a:bodyPr/>
                    <a:lstStyle/>
                    <a:p>
                      <a:endParaRPr lang="es-CO" sz="1600" b="1" dirty="0">
                        <a:latin typeface="Verdana" panose="020B0604030504040204" pitchFamily="34" charset="0"/>
                        <a:ea typeface="Verdana" panose="020B0604030504040204" pitchFamily="34" charset="0"/>
                      </a:endParaRPr>
                    </a:p>
                  </a:txBody>
                  <a:tcPr anchor="ctr"/>
                </a:tc>
                <a:extLst>
                  <a:ext uri="{0D108BD9-81ED-4DB2-BD59-A6C34878D82A}">
                    <a16:rowId xmlns:a16="http://schemas.microsoft.com/office/drawing/2014/main" val="760710805"/>
                  </a:ext>
                </a:extLst>
              </a:tr>
            </a:tbl>
          </a:graphicData>
        </a:graphic>
      </p:graphicFrame>
      <p:sp>
        <p:nvSpPr>
          <p:cNvPr id="12" name="CuadroTexto 11">
            <a:extLst>
              <a:ext uri="{FF2B5EF4-FFF2-40B4-BE49-F238E27FC236}">
                <a16:creationId xmlns:a16="http://schemas.microsoft.com/office/drawing/2014/main" id="{6E710E98-C6C6-F24E-1360-D604EB2CA060}"/>
              </a:ext>
            </a:extLst>
          </p:cNvPr>
          <p:cNvSpPr txBox="1"/>
          <p:nvPr/>
        </p:nvSpPr>
        <p:spPr>
          <a:xfrm>
            <a:off x="-75679" y="693943"/>
            <a:ext cx="12192000" cy="512576"/>
          </a:xfrm>
          <a:prstGeom prst="rect">
            <a:avLst/>
          </a:prstGeom>
          <a:noFill/>
        </p:spPr>
        <p:txBody>
          <a:bodyPr wrap="square">
            <a:spAutoFit/>
          </a:bodyPr>
          <a:lstStyle/>
          <a:p>
            <a:pPr algn="ctr">
              <a:lnSpc>
                <a:spcPct val="107000"/>
              </a:lnSpc>
            </a:pPr>
            <a:r>
              <a:rPr lang="es-ES_tradnl" sz="2800" b="1" kern="100" dirty="0">
                <a:effectLst/>
                <a:latin typeface="Verdana" panose="020B0604030504040204" pitchFamily="34" charset="0"/>
                <a:ea typeface="Verdana" panose="020B0604030504040204" pitchFamily="34" charset="0"/>
              </a:rPr>
              <a:t>CONTRATOS 2025</a:t>
            </a:r>
            <a:endParaRPr lang="es-CO" sz="2800" b="1" kern="100" dirty="0">
              <a:effectLst/>
              <a:latin typeface="Verdana" panose="020B0604030504040204" pitchFamily="34" charset="0"/>
              <a:ea typeface="Verdana" panose="020B0604030504040204" pitchFamily="34" charset="0"/>
              <a:cs typeface="Times New Roman" panose="02020603050405020304" pitchFamily="18" charset="0"/>
            </a:endParaRPr>
          </a:p>
        </p:txBody>
      </p:sp>
      <p:sp>
        <p:nvSpPr>
          <p:cNvPr id="13" name="CuadroTexto 12">
            <a:extLst>
              <a:ext uri="{FF2B5EF4-FFF2-40B4-BE49-F238E27FC236}">
                <a16:creationId xmlns:a16="http://schemas.microsoft.com/office/drawing/2014/main" id="{F3739DB3-E5A2-7593-C694-EF480F988D80}"/>
              </a:ext>
            </a:extLst>
          </p:cNvPr>
          <p:cNvSpPr txBox="1"/>
          <p:nvPr/>
        </p:nvSpPr>
        <p:spPr>
          <a:xfrm>
            <a:off x="779344" y="6580125"/>
            <a:ext cx="6414940" cy="230832"/>
          </a:xfrm>
          <a:prstGeom prst="rect">
            <a:avLst/>
          </a:prstGeom>
          <a:noFill/>
        </p:spPr>
        <p:txBody>
          <a:bodyPr wrap="square">
            <a:spAutoFit/>
          </a:bodyPr>
          <a:lstStyle/>
          <a:p>
            <a:r>
              <a:rPr lang="es-ES_tradnl" sz="900" dirty="0">
                <a:effectLst/>
                <a:latin typeface="Verdana" panose="020B0604030504040204" pitchFamily="34" charset="0"/>
                <a:ea typeface="Verdana" panose="020B0604030504040204" pitchFamily="34" charset="0"/>
                <a:cs typeface="Times New Roman" panose="02020603050405020304" pitchFamily="18" charset="0"/>
              </a:rPr>
              <a:t>*Corte </a:t>
            </a:r>
            <a:r>
              <a:rPr lang="es-ES_tradnl" sz="900" dirty="0">
                <a:latin typeface="Verdana" panose="020B0604030504040204" pitchFamily="34" charset="0"/>
                <a:ea typeface="Verdana" panose="020B0604030504040204" pitchFamily="34" charset="0"/>
                <a:cs typeface="Times New Roman" panose="02020603050405020304" pitchFamily="18" charset="0"/>
              </a:rPr>
              <a:t>31</a:t>
            </a:r>
            <a:r>
              <a:rPr lang="es-ES_tradnl" sz="900" dirty="0">
                <a:effectLst/>
                <a:latin typeface="Verdana" panose="020B0604030504040204" pitchFamily="34" charset="0"/>
                <a:ea typeface="Verdana" panose="020B0604030504040204" pitchFamily="34" charset="0"/>
                <a:cs typeface="Times New Roman" panose="02020603050405020304" pitchFamily="18" charset="0"/>
              </a:rPr>
              <a:t> de julio de 2025</a:t>
            </a:r>
            <a:endParaRPr lang="es-CO" sz="900" dirty="0">
              <a:effectLst/>
              <a:latin typeface="Verdana" panose="020B0604030504040204" pitchFamily="34" charset="0"/>
              <a:ea typeface="Verdana" panose="020B0604030504040204" pitchFamily="34" charset="0"/>
              <a:cs typeface="Times New Roman" panose="02020603050405020304" pitchFamily="18" charset="0"/>
            </a:endParaRPr>
          </a:p>
        </p:txBody>
      </p:sp>
      <p:pic>
        <p:nvPicPr>
          <p:cNvPr id="2" name="Imagen 1">
            <a:extLst>
              <a:ext uri="{FF2B5EF4-FFF2-40B4-BE49-F238E27FC236}">
                <a16:creationId xmlns:a16="http://schemas.microsoft.com/office/drawing/2014/main" id="{95F901BB-CF3C-B8AB-B8A1-D42C92C4F88A}"/>
              </a:ext>
            </a:extLst>
          </p:cNvPr>
          <p:cNvPicPr>
            <a:picLocks noChangeAspect="1"/>
          </p:cNvPicPr>
          <p:nvPr/>
        </p:nvPicPr>
        <p:blipFill rotWithShape="1">
          <a:blip r:embed="rId2"/>
          <a:srcRect r="46134" b="50000"/>
          <a:stretch/>
        </p:blipFill>
        <p:spPr>
          <a:xfrm>
            <a:off x="11261298" y="5984788"/>
            <a:ext cx="940727" cy="873212"/>
          </a:xfrm>
          <a:prstGeom prst="rect">
            <a:avLst/>
          </a:prstGeom>
        </p:spPr>
      </p:pic>
    </p:spTree>
    <p:extLst>
      <p:ext uri="{BB962C8B-B14F-4D97-AF65-F5344CB8AC3E}">
        <p14:creationId xmlns:p14="http://schemas.microsoft.com/office/powerpoint/2010/main" val="7555541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3B434452-0126-A190-C469-04B6AA376A5A}"/>
              </a:ext>
            </a:extLst>
          </p:cNvPr>
          <p:cNvSpPr txBox="1"/>
          <p:nvPr/>
        </p:nvSpPr>
        <p:spPr>
          <a:xfrm>
            <a:off x="1033813" y="1116503"/>
            <a:ext cx="6108192" cy="18158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Necesidades contractuales: </a:t>
            </a:r>
          </a:p>
          <a:p>
            <a:pPr marL="0" marR="0" lvl="0" indent="0" algn="l" defTabSz="914400" rtl="0" eaLnBrk="1" fontAlgn="auto" latinLnBrk="0" hangingPunct="1">
              <a:lnSpc>
                <a:spcPct val="100000"/>
              </a:lnSpc>
              <a:spcBef>
                <a:spcPts val="0"/>
              </a:spcBef>
              <a:spcAft>
                <a:spcPts val="0"/>
              </a:spcAft>
              <a:buClrTx/>
              <a:buSzTx/>
              <a:buFontTx/>
              <a:buNone/>
              <a:tabLst/>
              <a:defRPr/>
            </a:pPr>
            <a:r>
              <a:rPr lang="es-CO" sz="2000" b="1" dirty="0">
                <a:latin typeface="Verdana" panose="020B0604030504040204" pitchFamily="34" charset="0"/>
                <a:ea typeface="Verdana" panose="020B0604030504040204" pitchFamily="34" charset="0"/>
              </a:rPr>
              <a:t>Avance</a:t>
            </a:r>
            <a:r>
              <a:rPr kumimoji="0" lang="es-CO" sz="2000" b="1" i="0" u="none" strike="noStrike" kern="1200" cap="none" spc="0" normalizeH="0" baseline="0" noProof="0" dirty="0">
                <a:ln>
                  <a:noFill/>
                </a:ln>
                <a:effectLst/>
                <a:uLnTx/>
                <a:uFillTx/>
                <a:latin typeface="Verdana" panose="020B0604030504040204" pitchFamily="34" charset="0"/>
                <a:ea typeface="Verdana" panose="020B0604030504040204" pitchFamily="34" charset="0"/>
                <a:cs typeface="+mn-cs"/>
              </a:rPr>
              <a:t> por territorio:</a:t>
            </a:r>
            <a:r>
              <a:rPr kumimoji="0" lang="es-CO" sz="2000" b="1" i="0" u="none" strike="noStrike" kern="1200" cap="none" spc="0" normalizeH="0" baseline="0" noProof="0" dirty="0">
                <a:ln>
                  <a:noFill/>
                </a:ln>
                <a:solidFill>
                  <a:srgbClr val="0070C0"/>
                </a:solidFill>
                <a:effectLst/>
                <a:uLnTx/>
                <a:uFillTx/>
                <a:latin typeface="Verdana" panose="020B0604030504040204" pitchFamily="34" charset="0"/>
                <a:ea typeface="Verdana" panose="020B0604030504040204" pitchFamily="34" charset="0"/>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 name="Imagen 2" descr="Logotipo, nombre de la empresa&#10;&#10;Descripción generada automáticamente">
            <a:extLst>
              <a:ext uri="{FF2B5EF4-FFF2-40B4-BE49-F238E27FC236}">
                <a16:creationId xmlns:a16="http://schemas.microsoft.com/office/drawing/2014/main" id="{520E04EC-795A-AB9C-8393-EB8AB32CD9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9879" y="112644"/>
            <a:ext cx="692241" cy="655706"/>
          </a:xfrm>
          <a:prstGeom prst="rect">
            <a:avLst/>
          </a:prstGeom>
        </p:spPr>
      </p:pic>
      <p:graphicFrame>
        <p:nvGraphicFramePr>
          <p:cNvPr id="7" name="Tabla 6">
            <a:extLst>
              <a:ext uri="{FF2B5EF4-FFF2-40B4-BE49-F238E27FC236}">
                <a16:creationId xmlns:a16="http://schemas.microsoft.com/office/drawing/2014/main" id="{C3EEDC7F-35F2-066B-5BE4-114B674B7167}"/>
              </a:ext>
            </a:extLst>
          </p:cNvPr>
          <p:cNvGraphicFramePr>
            <a:graphicFrameLocks noGrp="1"/>
          </p:cNvGraphicFramePr>
          <p:nvPr>
            <p:extLst>
              <p:ext uri="{D42A27DB-BD31-4B8C-83A1-F6EECF244321}">
                <p14:modId xmlns:p14="http://schemas.microsoft.com/office/powerpoint/2010/main" val="208203187"/>
              </p:ext>
            </p:extLst>
          </p:nvPr>
        </p:nvGraphicFramePr>
        <p:xfrm>
          <a:off x="1033813" y="2024444"/>
          <a:ext cx="9601199" cy="2213610"/>
        </p:xfrm>
        <a:graphic>
          <a:graphicData uri="http://schemas.openxmlformats.org/drawingml/2006/table">
            <a:tbl>
              <a:tblPr>
                <a:tableStyleId>{5C22544A-7EE6-4342-B048-85BDC9FD1C3A}</a:tableStyleId>
              </a:tblPr>
              <a:tblGrid>
                <a:gridCol w="4261163">
                  <a:extLst>
                    <a:ext uri="{9D8B030D-6E8A-4147-A177-3AD203B41FA5}">
                      <a16:colId xmlns:a16="http://schemas.microsoft.com/office/drawing/2014/main" val="713493233"/>
                    </a:ext>
                  </a:extLst>
                </a:gridCol>
                <a:gridCol w="3477233">
                  <a:extLst>
                    <a:ext uri="{9D8B030D-6E8A-4147-A177-3AD203B41FA5}">
                      <a16:colId xmlns:a16="http://schemas.microsoft.com/office/drawing/2014/main" val="3002608528"/>
                    </a:ext>
                  </a:extLst>
                </a:gridCol>
                <a:gridCol w="1862803">
                  <a:extLst>
                    <a:ext uri="{9D8B030D-6E8A-4147-A177-3AD203B41FA5}">
                      <a16:colId xmlns:a16="http://schemas.microsoft.com/office/drawing/2014/main" val="922011905"/>
                    </a:ext>
                  </a:extLst>
                </a:gridCol>
              </a:tblGrid>
              <a:tr h="323850">
                <a:tc>
                  <a:txBody>
                    <a:bodyPr/>
                    <a:lstStyle/>
                    <a:p>
                      <a:pPr algn="ctr" fontAlgn="ctr">
                        <a:buNone/>
                      </a:pPr>
                      <a:r>
                        <a:rPr lang="es-CO" sz="1000" b="1" u="none" strike="noStrike" dirty="0">
                          <a:effectLst/>
                        </a:rPr>
                        <a:t>DIRECCION TERRITORIAL</a:t>
                      </a:r>
                      <a:endParaRPr lang="es-CO" sz="1000" b="1" i="0" u="none" strike="noStrike" dirty="0">
                        <a:solidFill>
                          <a:srgbClr val="000000"/>
                        </a:solidFill>
                        <a:effectLst/>
                        <a:latin typeface="Aptos Display" panose="020B0004020202020204" pitchFamily="34" charset="0"/>
                      </a:endParaRPr>
                    </a:p>
                  </a:txBody>
                  <a:tcPr marL="0" marR="0" marT="0" marB="0" anchor="ctr">
                    <a:solidFill>
                      <a:srgbClr val="FFC000"/>
                    </a:solidFill>
                  </a:tcPr>
                </a:tc>
                <a:tc>
                  <a:txBody>
                    <a:bodyPr/>
                    <a:lstStyle/>
                    <a:p>
                      <a:pPr algn="ctr" fontAlgn="ctr">
                        <a:buNone/>
                      </a:pPr>
                      <a:r>
                        <a:rPr lang="es-CO" sz="1000" b="1" u="none" strike="noStrike" dirty="0">
                          <a:effectLst/>
                        </a:rPr>
                        <a:t>CIUDAD</a:t>
                      </a:r>
                      <a:endParaRPr lang="es-CO" sz="1000" b="1" i="0" u="none" strike="noStrike" dirty="0">
                        <a:solidFill>
                          <a:srgbClr val="000000"/>
                        </a:solidFill>
                        <a:effectLst/>
                        <a:latin typeface="Aptos Display" panose="020B0004020202020204" pitchFamily="34" charset="0"/>
                      </a:endParaRPr>
                    </a:p>
                  </a:txBody>
                  <a:tcPr marL="0" marR="0" marT="0" marB="0" anchor="ctr">
                    <a:solidFill>
                      <a:srgbClr val="FFC000"/>
                    </a:solidFill>
                  </a:tcPr>
                </a:tc>
                <a:tc>
                  <a:txBody>
                    <a:bodyPr/>
                    <a:lstStyle/>
                    <a:p>
                      <a:pPr algn="ctr" fontAlgn="ctr">
                        <a:buNone/>
                      </a:pPr>
                      <a:r>
                        <a:rPr lang="es-CO" sz="1000" b="1" i="0" u="none" strike="noStrike" dirty="0">
                          <a:solidFill>
                            <a:srgbClr val="000000"/>
                          </a:solidFill>
                          <a:effectLst/>
                          <a:latin typeface="Aptos Display" panose="020B0004020202020204" pitchFamily="34" charset="0"/>
                        </a:rPr>
                        <a:t>NUMERO DE PERSONAS REMITIDAS PARA CONTRATACIÓN</a:t>
                      </a:r>
                    </a:p>
                  </a:txBody>
                  <a:tcPr marL="0" marR="0" marT="0" marB="0" anchor="ctr">
                    <a:solidFill>
                      <a:srgbClr val="FFC000"/>
                    </a:solidFill>
                  </a:tcPr>
                </a:tc>
                <a:extLst>
                  <a:ext uri="{0D108BD9-81ED-4DB2-BD59-A6C34878D82A}">
                    <a16:rowId xmlns:a16="http://schemas.microsoft.com/office/drawing/2014/main" val="1829268977"/>
                  </a:ext>
                </a:extLst>
              </a:tr>
              <a:tr h="200025">
                <a:tc>
                  <a:txBody>
                    <a:bodyPr/>
                    <a:lstStyle/>
                    <a:p>
                      <a:pPr algn="ctr" fontAlgn="ctr">
                        <a:buNone/>
                      </a:pPr>
                      <a:r>
                        <a:rPr lang="es-CO" sz="1000" u="none" strike="noStrike" dirty="0">
                          <a:effectLst/>
                        </a:rPr>
                        <a:t>ATLÁNTICO  </a:t>
                      </a:r>
                      <a:endParaRPr lang="es-CO" sz="1000" b="0" i="0" u="none" strike="noStrike" dirty="0">
                        <a:solidFill>
                          <a:srgbClr val="000000"/>
                        </a:solidFill>
                        <a:effectLst/>
                        <a:latin typeface="Aptos Display" panose="020B0004020202020204" pitchFamily="34" charset="0"/>
                      </a:endParaRPr>
                    </a:p>
                  </a:txBody>
                  <a:tcPr marL="0" marR="0" marT="0" marB="0" anchor="ctr">
                    <a:solidFill>
                      <a:schemeClr val="bg1">
                        <a:lumMod val="95000"/>
                      </a:schemeClr>
                    </a:solidFill>
                  </a:tcPr>
                </a:tc>
                <a:tc>
                  <a:txBody>
                    <a:bodyPr/>
                    <a:lstStyle/>
                    <a:p>
                      <a:pPr algn="ctr" fontAlgn="ctr">
                        <a:buNone/>
                      </a:pPr>
                      <a:r>
                        <a:rPr lang="es-CO" sz="1000" u="none" strike="noStrike">
                          <a:effectLst/>
                        </a:rPr>
                        <a:t>BARRANQUILLA</a:t>
                      </a:r>
                      <a:endParaRPr lang="es-CO" sz="1000" b="0" i="0" u="none" strike="noStrike">
                        <a:solidFill>
                          <a:srgbClr val="000000"/>
                        </a:solidFill>
                        <a:effectLst/>
                        <a:latin typeface="Aptos Display" panose="020B0004020202020204" pitchFamily="34" charset="0"/>
                      </a:endParaRPr>
                    </a:p>
                  </a:txBody>
                  <a:tcPr marL="0" marR="0" marT="0" marB="0" anchor="ctr">
                    <a:solidFill>
                      <a:schemeClr val="bg1">
                        <a:lumMod val="95000"/>
                      </a:schemeClr>
                    </a:solidFill>
                  </a:tcPr>
                </a:tc>
                <a:tc>
                  <a:txBody>
                    <a:bodyPr/>
                    <a:lstStyle/>
                    <a:p>
                      <a:pPr algn="ctr" fontAlgn="ctr">
                        <a:buNone/>
                      </a:pPr>
                      <a:r>
                        <a:rPr lang="es-CO" sz="1200" u="none" strike="noStrike">
                          <a:effectLst/>
                        </a:rPr>
                        <a:t>1</a:t>
                      </a:r>
                      <a:endParaRPr lang="es-CO" sz="1200" b="0" i="0" u="none" strike="noStrike">
                        <a:solidFill>
                          <a:srgbClr val="000000"/>
                        </a:solidFill>
                        <a:effectLst/>
                        <a:latin typeface="Aptos Display" panose="020B0004020202020204" pitchFamily="34" charset="0"/>
                      </a:endParaRPr>
                    </a:p>
                  </a:txBody>
                  <a:tcPr marL="0" marR="0" marT="0" marB="0" anchor="ctr">
                    <a:solidFill>
                      <a:schemeClr val="bg1">
                        <a:lumMod val="95000"/>
                      </a:schemeClr>
                    </a:solidFill>
                  </a:tcPr>
                </a:tc>
                <a:extLst>
                  <a:ext uri="{0D108BD9-81ED-4DB2-BD59-A6C34878D82A}">
                    <a16:rowId xmlns:a16="http://schemas.microsoft.com/office/drawing/2014/main" val="1681833786"/>
                  </a:ext>
                </a:extLst>
              </a:tr>
              <a:tr h="200025">
                <a:tc>
                  <a:txBody>
                    <a:bodyPr/>
                    <a:lstStyle/>
                    <a:p>
                      <a:pPr algn="ctr" fontAlgn="ctr">
                        <a:buNone/>
                      </a:pPr>
                      <a:r>
                        <a:rPr lang="es-CO" sz="1000" u="none" strike="noStrike" dirty="0">
                          <a:effectLst/>
                        </a:rPr>
                        <a:t> CAQUETA Y HUILA</a:t>
                      </a:r>
                      <a:endParaRPr lang="es-CO" sz="1000" b="0" i="0" u="none" strike="noStrike" dirty="0">
                        <a:solidFill>
                          <a:srgbClr val="000000"/>
                        </a:solidFill>
                        <a:effectLst/>
                        <a:latin typeface="Aptos Display" panose="020B0004020202020204" pitchFamily="34" charset="0"/>
                      </a:endParaRPr>
                    </a:p>
                  </a:txBody>
                  <a:tcPr marL="0" marR="0" marT="0" marB="0" anchor="ctr">
                    <a:solidFill>
                      <a:schemeClr val="bg1">
                        <a:lumMod val="95000"/>
                      </a:schemeClr>
                    </a:solidFill>
                  </a:tcPr>
                </a:tc>
                <a:tc>
                  <a:txBody>
                    <a:bodyPr/>
                    <a:lstStyle/>
                    <a:p>
                      <a:pPr algn="ctr" fontAlgn="ctr">
                        <a:buNone/>
                      </a:pPr>
                      <a:r>
                        <a:rPr lang="es-CO" sz="1000" u="none" strike="noStrike">
                          <a:effectLst/>
                        </a:rPr>
                        <a:t>NEIVA</a:t>
                      </a:r>
                      <a:endParaRPr lang="es-CO" sz="1000" b="0" i="0" u="none" strike="noStrike">
                        <a:solidFill>
                          <a:srgbClr val="000000"/>
                        </a:solidFill>
                        <a:effectLst/>
                        <a:latin typeface="Aptos Display" panose="020B0004020202020204" pitchFamily="34" charset="0"/>
                      </a:endParaRPr>
                    </a:p>
                  </a:txBody>
                  <a:tcPr marL="0" marR="0" marT="0" marB="0" anchor="ctr">
                    <a:solidFill>
                      <a:schemeClr val="bg1">
                        <a:lumMod val="95000"/>
                      </a:schemeClr>
                    </a:solidFill>
                  </a:tcPr>
                </a:tc>
                <a:tc>
                  <a:txBody>
                    <a:bodyPr/>
                    <a:lstStyle/>
                    <a:p>
                      <a:pPr algn="ctr" fontAlgn="ctr">
                        <a:buNone/>
                      </a:pPr>
                      <a:r>
                        <a:rPr lang="es-CO" sz="1200" u="none" strike="noStrike">
                          <a:effectLst/>
                        </a:rPr>
                        <a:t>1</a:t>
                      </a:r>
                      <a:endParaRPr lang="es-CO" sz="1200" b="0" i="0" u="none" strike="noStrike">
                        <a:solidFill>
                          <a:srgbClr val="000000"/>
                        </a:solidFill>
                        <a:effectLst/>
                        <a:latin typeface="Aptos Display" panose="020B0004020202020204" pitchFamily="34" charset="0"/>
                      </a:endParaRPr>
                    </a:p>
                  </a:txBody>
                  <a:tcPr marL="0" marR="0" marT="0" marB="0" anchor="ctr">
                    <a:solidFill>
                      <a:schemeClr val="bg1">
                        <a:lumMod val="95000"/>
                      </a:schemeClr>
                    </a:solidFill>
                  </a:tcPr>
                </a:tc>
                <a:extLst>
                  <a:ext uri="{0D108BD9-81ED-4DB2-BD59-A6C34878D82A}">
                    <a16:rowId xmlns:a16="http://schemas.microsoft.com/office/drawing/2014/main" val="1573669234"/>
                  </a:ext>
                </a:extLst>
              </a:tr>
              <a:tr h="200025">
                <a:tc>
                  <a:txBody>
                    <a:bodyPr/>
                    <a:lstStyle/>
                    <a:p>
                      <a:pPr algn="ctr" fontAlgn="ctr">
                        <a:buNone/>
                      </a:pPr>
                      <a:r>
                        <a:rPr lang="es-CO" sz="1000" u="none" strike="noStrike">
                          <a:effectLst/>
                        </a:rPr>
                        <a:t>CAUCA</a:t>
                      </a:r>
                      <a:endParaRPr lang="es-CO" sz="1000" b="0" i="0" u="none" strike="noStrike">
                        <a:solidFill>
                          <a:srgbClr val="000000"/>
                        </a:solidFill>
                        <a:effectLst/>
                        <a:latin typeface="Aptos Display" panose="020B0004020202020204" pitchFamily="34" charset="0"/>
                      </a:endParaRPr>
                    </a:p>
                  </a:txBody>
                  <a:tcPr marL="0" marR="0" marT="0" marB="0" anchor="ctr">
                    <a:solidFill>
                      <a:schemeClr val="bg1">
                        <a:lumMod val="95000"/>
                      </a:schemeClr>
                    </a:solidFill>
                  </a:tcPr>
                </a:tc>
                <a:tc>
                  <a:txBody>
                    <a:bodyPr/>
                    <a:lstStyle/>
                    <a:p>
                      <a:pPr algn="ctr" fontAlgn="ctr">
                        <a:buNone/>
                      </a:pPr>
                      <a:r>
                        <a:rPr lang="es-CO" sz="1000" u="none" strike="noStrike" dirty="0">
                          <a:effectLst/>
                        </a:rPr>
                        <a:t>POPAYAN</a:t>
                      </a:r>
                      <a:endParaRPr lang="es-CO" sz="1000" b="0" i="0" u="none" strike="noStrike" dirty="0">
                        <a:solidFill>
                          <a:srgbClr val="000000"/>
                        </a:solidFill>
                        <a:effectLst/>
                        <a:latin typeface="Aptos Display" panose="020B0004020202020204" pitchFamily="34" charset="0"/>
                      </a:endParaRPr>
                    </a:p>
                  </a:txBody>
                  <a:tcPr marL="0" marR="0" marT="0" marB="0" anchor="ctr">
                    <a:solidFill>
                      <a:schemeClr val="bg1">
                        <a:lumMod val="95000"/>
                      </a:schemeClr>
                    </a:solidFill>
                  </a:tcPr>
                </a:tc>
                <a:tc>
                  <a:txBody>
                    <a:bodyPr/>
                    <a:lstStyle/>
                    <a:p>
                      <a:pPr algn="ctr" fontAlgn="ctr">
                        <a:buNone/>
                      </a:pPr>
                      <a:r>
                        <a:rPr lang="es-CO" sz="1200" u="none" strike="noStrike">
                          <a:effectLst/>
                        </a:rPr>
                        <a:t>2</a:t>
                      </a:r>
                      <a:endParaRPr lang="es-CO" sz="1200" b="0" i="0" u="none" strike="noStrike">
                        <a:solidFill>
                          <a:srgbClr val="000000"/>
                        </a:solidFill>
                        <a:effectLst/>
                        <a:latin typeface="Aptos Display" panose="020B0004020202020204" pitchFamily="34" charset="0"/>
                      </a:endParaRPr>
                    </a:p>
                  </a:txBody>
                  <a:tcPr marL="0" marR="0" marT="0" marB="0" anchor="ctr">
                    <a:solidFill>
                      <a:schemeClr val="bg1">
                        <a:lumMod val="95000"/>
                      </a:schemeClr>
                    </a:solidFill>
                  </a:tcPr>
                </a:tc>
                <a:extLst>
                  <a:ext uri="{0D108BD9-81ED-4DB2-BD59-A6C34878D82A}">
                    <a16:rowId xmlns:a16="http://schemas.microsoft.com/office/drawing/2014/main" val="578625616"/>
                  </a:ext>
                </a:extLst>
              </a:tr>
              <a:tr h="0">
                <a:tc>
                  <a:txBody>
                    <a:bodyPr/>
                    <a:lstStyle/>
                    <a:p>
                      <a:pPr algn="ctr" fontAlgn="ctr">
                        <a:buNone/>
                      </a:pPr>
                      <a:r>
                        <a:rPr lang="es-CO" sz="1000" u="none" strike="noStrike" dirty="0">
                          <a:effectLst/>
                        </a:rPr>
                        <a:t>EJE CAFETERO </a:t>
                      </a:r>
                      <a:endParaRPr lang="es-CO" sz="1000" b="0" i="0" u="none" strike="noStrike" dirty="0">
                        <a:solidFill>
                          <a:srgbClr val="000000"/>
                        </a:solidFill>
                        <a:effectLst/>
                        <a:latin typeface="Aptos Display" panose="020B0004020202020204" pitchFamily="34" charset="0"/>
                      </a:endParaRPr>
                    </a:p>
                  </a:txBody>
                  <a:tcPr marL="0" marR="0" marT="0" marB="0" anchor="ctr">
                    <a:solidFill>
                      <a:schemeClr val="bg1">
                        <a:lumMod val="95000"/>
                      </a:schemeClr>
                    </a:solidFill>
                  </a:tcPr>
                </a:tc>
                <a:tc>
                  <a:txBody>
                    <a:bodyPr/>
                    <a:lstStyle/>
                    <a:p>
                      <a:pPr algn="ctr" fontAlgn="ctr">
                        <a:buNone/>
                      </a:pPr>
                      <a:r>
                        <a:rPr lang="es-CO" sz="1000" u="none" strike="noStrike" dirty="0">
                          <a:effectLst/>
                        </a:rPr>
                        <a:t>PEREIRA</a:t>
                      </a:r>
                      <a:endParaRPr lang="es-CO" sz="1000" b="0" i="0" u="none" strike="noStrike" dirty="0">
                        <a:solidFill>
                          <a:srgbClr val="000000"/>
                        </a:solidFill>
                        <a:effectLst/>
                        <a:latin typeface="Aptos Display" panose="020B0004020202020204" pitchFamily="34" charset="0"/>
                      </a:endParaRPr>
                    </a:p>
                  </a:txBody>
                  <a:tcPr marL="0" marR="0" marT="0" marB="0" anchor="ctr">
                    <a:solidFill>
                      <a:schemeClr val="bg1">
                        <a:lumMod val="95000"/>
                      </a:schemeClr>
                    </a:solidFill>
                  </a:tcPr>
                </a:tc>
                <a:tc>
                  <a:txBody>
                    <a:bodyPr/>
                    <a:lstStyle/>
                    <a:p>
                      <a:pPr algn="ctr" fontAlgn="ctr">
                        <a:buNone/>
                      </a:pPr>
                      <a:r>
                        <a:rPr lang="es-CO" sz="1200" u="none" strike="noStrike">
                          <a:effectLst/>
                        </a:rPr>
                        <a:t>2</a:t>
                      </a:r>
                      <a:endParaRPr lang="es-CO" sz="1200" b="0" i="0" u="none" strike="noStrike">
                        <a:solidFill>
                          <a:srgbClr val="000000"/>
                        </a:solidFill>
                        <a:effectLst/>
                        <a:latin typeface="Aptos Display" panose="020B0004020202020204" pitchFamily="34" charset="0"/>
                      </a:endParaRPr>
                    </a:p>
                  </a:txBody>
                  <a:tcPr marL="0" marR="0" marT="0" marB="0" anchor="ctr">
                    <a:solidFill>
                      <a:schemeClr val="bg1">
                        <a:lumMod val="95000"/>
                      </a:schemeClr>
                    </a:solidFill>
                  </a:tcPr>
                </a:tc>
                <a:extLst>
                  <a:ext uri="{0D108BD9-81ED-4DB2-BD59-A6C34878D82A}">
                    <a16:rowId xmlns:a16="http://schemas.microsoft.com/office/drawing/2014/main" val="2355717223"/>
                  </a:ext>
                </a:extLst>
              </a:tr>
              <a:tr h="200025">
                <a:tc>
                  <a:txBody>
                    <a:bodyPr/>
                    <a:lstStyle/>
                    <a:p>
                      <a:pPr algn="ctr" fontAlgn="ctr">
                        <a:buNone/>
                      </a:pPr>
                      <a:r>
                        <a:rPr lang="es-CO" sz="1000" u="none" strike="noStrike">
                          <a:effectLst/>
                        </a:rPr>
                        <a:t>MAGDALENA </a:t>
                      </a:r>
                      <a:endParaRPr lang="es-CO" sz="1000" b="0" i="0" u="none" strike="noStrike">
                        <a:solidFill>
                          <a:srgbClr val="000000"/>
                        </a:solidFill>
                        <a:effectLst/>
                        <a:latin typeface="Aptos Display" panose="020B0004020202020204" pitchFamily="34" charset="0"/>
                      </a:endParaRPr>
                    </a:p>
                  </a:txBody>
                  <a:tcPr marL="0" marR="0" marT="0" marB="0" anchor="ctr">
                    <a:solidFill>
                      <a:schemeClr val="bg1">
                        <a:lumMod val="95000"/>
                      </a:schemeClr>
                    </a:solidFill>
                  </a:tcPr>
                </a:tc>
                <a:tc>
                  <a:txBody>
                    <a:bodyPr/>
                    <a:lstStyle/>
                    <a:p>
                      <a:pPr algn="ctr" fontAlgn="ctr">
                        <a:buNone/>
                      </a:pPr>
                      <a:r>
                        <a:rPr lang="es-CO" sz="1000" u="none" strike="noStrike" dirty="0">
                          <a:effectLst/>
                        </a:rPr>
                        <a:t>SANTA MARTA</a:t>
                      </a:r>
                      <a:endParaRPr lang="es-CO" sz="1000" b="0" i="0" u="none" strike="noStrike" dirty="0">
                        <a:solidFill>
                          <a:srgbClr val="000000"/>
                        </a:solidFill>
                        <a:effectLst/>
                        <a:latin typeface="Aptos Display" panose="020B0004020202020204" pitchFamily="34" charset="0"/>
                      </a:endParaRPr>
                    </a:p>
                  </a:txBody>
                  <a:tcPr marL="0" marR="0" marT="0" marB="0" anchor="ctr">
                    <a:solidFill>
                      <a:schemeClr val="bg1">
                        <a:lumMod val="95000"/>
                      </a:schemeClr>
                    </a:solidFill>
                  </a:tcPr>
                </a:tc>
                <a:tc>
                  <a:txBody>
                    <a:bodyPr/>
                    <a:lstStyle/>
                    <a:p>
                      <a:pPr algn="ctr" fontAlgn="ctr">
                        <a:buNone/>
                      </a:pPr>
                      <a:r>
                        <a:rPr lang="es-CO" sz="1200" u="none" strike="noStrike">
                          <a:effectLst/>
                        </a:rPr>
                        <a:t>1</a:t>
                      </a:r>
                      <a:endParaRPr lang="es-CO" sz="1200" b="0" i="0" u="none" strike="noStrike">
                        <a:solidFill>
                          <a:srgbClr val="000000"/>
                        </a:solidFill>
                        <a:effectLst/>
                        <a:latin typeface="Aptos Display" panose="020B0004020202020204" pitchFamily="34" charset="0"/>
                      </a:endParaRPr>
                    </a:p>
                  </a:txBody>
                  <a:tcPr marL="0" marR="0" marT="0" marB="0" anchor="ctr">
                    <a:solidFill>
                      <a:schemeClr val="bg1">
                        <a:lumMod val="95000"/>
                      </a:schemeClr>
                    </a:solidFill>
                  </a:tcPr>
                </a:tc>
                <a:extLst>
                  <a:ext uri="{0D108BD9-81ED-4DB2-BD59-A6C34878D82A}">
                    <a16:rowId xmlns:a16="http://schemas.microsoft.com/office/drawing/2014/main" val="2243339346"/>
                  </a:ext>
                </a:extLst>
              </a:tr>
              <a:tr h="200025">
                <a:tc>
                  <a:txBody>
                    <a:bodyPr/>
                    <a:lstStyle/>
                    <a:p>
                      <a:pPr algn="ctr" fontAlgn="ctr">
                        <a:buNone/>
                      </a:pPr>
                      <a:r>
                        <a:rPr lang="es-CO" sz="1000" u="none" strike="noStrike">
                          <a:effectLst/>
                        </a:rPr>
                        <a:t>MAGDALENA MEDIO </a:t>
                      </a:r>
                      <a:endParaRPr lang="es-CO" sz="1000" b="0" i="0" u="none" strike="noStrike">
                        <a:solidFill>
                          <a:srgbClr val="000000"/>
                        </a:solidFill>
                        <a:effectLst/>
                        <a:latin typeface="Aptos Display" panose="020B0004020202020204" pitchFamily="34" charset="0"/>
                      </a:endParaRPr>
                    </a:p>
                  </a:txBody>
                  <a:tcPr marL="0" marR="0" marT="0" marB="0" anchor="ctr">
                    <a:solidFill>
                      <a:schemeClr val="bg1">
                        <a:lumMod val="95000"/>
                      </a:schemeClr>
                    </a:solidFill>
                  </a:tcPr>
                </a:tc>
                <a:tc>
                  <a:txBody>
                    <a:bodyPr/>
                    <a:lstStyle/>
                    <a:p>
                      <a:pPr algn="ctr" fontAlgn="ctr">
                        <a:buNone/>
                      </a:pPr>
                      <a:r>
                        <a:rPr lang="es-CO" sz="1000" u="none" strike="noStrike">
                          <a:effectLst/>
                        </a:rPr>
                        <a:t>BARRANCABERMEJA</a:t>
                      </a:r>
                      <a:endParaRPr lang="es-CO" sz="1000" b="0" i="0" u="none" strike="noStrike">
                        <a:solidFill>
                          <a:srgbClr val="000000"/>
                        </a:solidFill>
                        <a:effectLst/>
                        <a:latin typeface="Aptos Display" panose="020B0004020202020204" pitchFamily="34" charset="0"/>
                      </a:endParaRPr>
                    </a:p>
                  </a:txBody>
                  <a:tcPr marL="0" marR="0" marT="0" marB="0" anchor="ctr">
                    <a:solidFill>
                      <a:schemeClr val="bg1">
                        <a:lumMod val="95000"/>
                      </a:schemeClr>
                    </a:solidFill>
                  </a:tcPr>
                </a:tc>
                <a:tc>
                  <a:txBody>
                    <a:bodyPr/>
                    <a:lstStyle/>
                    <a:p>
                      <a:pPr algn="ctr" fontAlgn="ctr">
                        <a:buNone/>
                      </a:pPr>
                      <a:r>
                        <a:rPr lang="es-CO" sz="1200" u="none" strike="noStrike">
                          <a:effectLst/>
                        </a:rPr>
                        <a:t>2</a:t>
                      </a:r>
                      <a:endParaRPr lang="es-CO" sz="1200" b="0" i="0" u="none" strike="noStrike">
                        <a:solidFill>
                          <a:srgbClr val="000000"/>
                        </a:solidFill>
                        <a:effectLst/>
                        <a:latin typeface="Aptos Display" panose="020B0004020202020204" pitchFamily="34" charset="0"/>
                      </a:endParaRPr>
                    </a:p>
                  </a:txBody>
                  <a:tcPr marL="0" marR="0" marT="0" marB="0" anchor="ctr">
                    <a:solidFill>
                      <a:schemeClr val="bg1">
                        <a:lumMod val="95000"/>
                      </a:schemeClr>
                    </a:solidFill>
                  </a:tcPr>
                </a:tc>
                <a:extLst>
                  <a:ext uri="{0D108BD9-81ED-4DB2-BD59-A6C34878D82A}">
                    <a16:rowId xmlns:a16="http://schemas.microsoft.com/office/drawing/2014/main" val="2929105205"/>
                  </a:ext>
                </a:extLst>
              </a:tr>
              <a:tr h="200025">
                <a:tc>
                  <a:txBody>
                    <a:bodyPr/>
                    <a:lstStyle/>
                    <a:p>
                      <a:pPr algn="ctr" fontAlgn="ctr">
                        <a:buNone/>
                      </a:pPr>
                      <a:r>
                        <a:rPr lang="es-CO" sz="1000" u="none" strike="noStrike">
                          <a:effectLst/>
                        </a:rPr>
                        <a:t>META Y LLANOS ORIENTALES</a:t>
                      </a:r>
                      <a:endParaRPr lang="es-CO" sz="1000" b="0" i="0" u="none" strike="noStrike">
                        <a:solidFill>
                          <a:srgbClr val="000000"/>
                        </a:solidFill>
                        <a:effectLst/>
                        <a:latin typeface="Aptos Display" panose="020B0004020202020204" pitchFamily="34" charset="0"/>
                      </a:endParaRPr>
                    </a:p>
                  </a:txBody>
                  <a:tcPr marL="0" marR="0" marT="0" marB="0" anchor="ctr">
                    <a:solidFill>
                      <a:schemeClr val="bg1">
                        <a:lumMod val="95000"/>
                      </a:schemeClr>
                    </a:solidFill>
                  </a:tcPr>
                </a:tc>
                <a:tc>
                  <a:txBody>
                    <a:bodyPr/>
                    <a:lstStyle/>
                    <a:p>
                      <a:pPr algn="ctr" fontAlgn="ctr">
                        <a:buNone/>
                      </a:pPr>
                      <a:r>
                        <a:rPr lang="es-CO" sz="1000" u="none" strike="noStrike" dirty="0">
                          <a:effectLst/>
                        </a:rPr>
                        <a:t>SAN JOSE DEL GUAVIARE</a:t>
                      </a:r>
                      <a:endParaRPr lang="es-CO" sz="1000" b="0" i="0" u="none" strike="noStrike" dirty="0">
                        <a:solidFill>
                          <a:srgbClr val="000000"/>
                        </a:solidFill>
                        <a:effectLst/>
                        <a:latin typeface="Aptos Display" panose="020B0004020202020204" pitchFamily="34" charset="0"/>
                      </a:endParaRPr>
                    </a:p>
                  </a:txBody>
                  <a:tcPr marL="0" marR="0" marT="0" marB="0" anchor="ctr">
                    <a:solidFill>
                      <a:schemeClr val="bg1">
                        <a:lumMod val="95000"/>
                      </a:schemeClr>
                    </a:solidFill>
                  </a:tcPr>
                </a:tc>
                <a:tc>
                  <a:txBody>
                    <a:bodyPr/>
                    <a:lstStyle/>
                    <a:p>
                      <a:pPr algn="ctr" fontAlgn="ctr">
                        <a:buNone/>
                      </a:pPr>
                      <a:r>
                        <a:rPr lang="es-CO" sz="1200" u="none" strike="noStrike">
                          <a:effectLst/>
                        </a:rPr>
                        <a:t>1</a:t>
                      </a:r>
                      <a:endParaRPr lang="es-CO" sz="1200" b="0" i="0" u="none" strike="noStrike">
                        <a:solidFill>
                          <a:srgbClr val="000000"/>
                        </a:solidFill>
                        <a:effectLst/>
                        <a:latin typeface="Aptos Display" panose="020B0004020202020204" pitchFamily="34" charset="0"/>
                      </a:endParaRPr>
                    </a:p>
                  </a:txBody>
                  <a:tcPr marL="0" marR="0" marT="0" marB="0" anchor="ctr">
                    <a:solidFill>
                      <a:schemeClr val="bg1">
                        <a:lumMod val="95000"/>
                      </a:schemeClr>
                    </a:solidFill>
                  </a:tcPr>
                </a:tc>
                <a:extLst>
                  <a:ext uri="{0D108BD9-81ED-4DB2-BD59-A6C34878D82A}">
                    <a16:rowId xmlns:a16="http://schemas.microsoft.com/office/drawing/2014/main" val="4007533178"/>
                  </a:ext>
                </a:extLst>
              </a:tr>
              <a:tr h="0">
                <a:tc>
                  <a:txBody>
                    <a:bodyPr/>
                    <a:lstStyle/>
                    <a:p>
                      <a:pPr algn="ctr" fontAlgn="ctr">
                        <a:buNone/>
                      </a:pPr>
                      <a:r>
                        <a:rPr lang="es-CO" sz="1000" u="none" strike="noStrike">
                          <a:effectLst/>
                        </a:rPr>
                        <a:t>NORTE DE SANTANDER Y ARAUCA </a:t>
                      </a:r>
                      <a:endParaRPr lang="es-CO" sz="1000" b="0" i="0" u="none" strike="noStrike">
                        <a:solidFill>
                          <a:srgbClr val="000000"/>
                        </a:solidFill>
                        <a:effectLst/>
                        <a:latin typeface="Aptos Display" panose="020B0004020202020204" pitchFamily="34" charset="0"/>
                      </a:endParaRPr>
                    </a:p>
                  </a:txBody>
                  <a:tcPr marL="0" marR="0" marT="0" marB="0" anchor="ctr">
                    <a:solidFill>
                      <a:schemeClr val="bg1">
                        <a:lumMod val="95000"/>
                      </a:schemeClr>
                    </a:solidFill>
                  </a:tcPr>
                </a:tc>
                <a:tc>
                  <a:txBody>
                    <a:bodyPr/>
                    <a:lstStyle/>
                    <a:p>
                      <a:pPr algn="ctr" fontAlgn="ctr">
                        <a:buNone/>
                      </a:pPr>
                      <a:r>
                        <a:rPr lang="es-CO" sz="1000" u="none" strike="noStrike" dirty="0">
                          <a:effectLst/>
                        </a:rPr>
                        <a:t>CUCUTA</a:t>
                      </a:r>
                      <a:endParaRPr lang="es-CO" sz="1000" b="0" i="0" u="none" strike="noStrike" dirty="0">
                        <a:solidFill>
                          <a:srgbClr val="000000"/>
                        </a:solidFill>
                        <a:effectLst/>
                        <a:latin typeface="Aptos Display" panose="020B0004020202020204" pitchFamily="34" charset="0"/>
                      </a:endParaRPr>
                    </a:p>
                  </a:txBody>
                  <a:tcPr marL="0" marR="0" marT="0" marB="0" anchor="ctr">
                    <a:solidFill>
                      <a:schemeClr val="bg1">
                        <a:lumMod val="95000"/>
                      </a:schemeClr>
                    </a:solidFill>
                  </a:tcPr>
                </a:tc>
                <a:tc>
                  <a:txBody>
                    <a:bodyPr/>
                    <a:lstStyle/>
                    <a:p>
                      <a:pPr algn="ctr" fontAlgn="ctr">
                        <a:buNone/>
                      </a:pPr>
                      <a:r>
                        <a:rPr lang="es-CO" sz="1200" u="none" strike="noStrike">
                          <a:effectLst/>
                        </a:rPr>
                        <a:t>4</a:t>
                      </a:r>
                      <a:endParaRPr lang="es-CO" sz="1200" b="0" i="0" u="none" strike="noStrike">
                        <a:solidFill>
                          <a:srgbClr val="000000"/>
                        </a:solidFill>
                        <a:effectLst/>
                        <a:latin typeface="Aptos Display" panose="020B0004020202020204" pitchFamily="34" charset="0"/>
                      </a:endParaRPr>
                    </a:p>
                  </a:txBody>
                  <a:tcPr marL="0" marR="0" marT="0" marB="0" anchor="ctr">
                    <a:solidFill>
                      <a:schemeClr val="bg1">
                        <a:lumMod val="95000"/>
                      </a:schemeClr>
                    </a:solidFill>
                  </a:tcPr>
                </a:tc>
                <a:extLst>
                  <a:ext uri="{0D108BD9-81ED-4DB2-BD59-A6C34878D82A}">
                    <a16:rowId xmlns:a16="http://schemas.microsoft.com/office/drawing/2014/main" val="1565991797"/>
                  </a:ext>
                </a:extLst>
              </a:tr>
              <a:tr h="190500">
                <a:tc>
                  <a:txBody>
                    <a:bodyPr/>
                    <a:lstStyle/>
                    <a:p>
                      <a:pPr algn="ctr" fontAlgn="ctr">
                        <a:buNone/>
                      </a:pPr>
                      <a:r>
                        <a:rPr lang="es-CO" sz="1000" u="none" strike="noStrike">
                          <a:effectLst/>
                        </a:rPr>
                        <a:t>SANTANDER</a:t>
                      </a:r>
                      <a:endParaRPr lang="es-CO" sz="1000" b="0" i="0" u="none" strike="noStrike">
                        <a:solidFill>
                          <a:srgbClr val="000000"/>
                        </a:solidFill>
                        <a:effectLst/>
                        <a:latin typeface="Aptos Display" panose="020B0004020202020204" pitchFamily="34" charset="0"/>
                      </a:endParaRPr>
                    </a:p>
                  </a:txBody>
                  <a:tcPr marL="0" marR="0" marT="0" marB="0" anchor="ctr">
                    <a:solidFill>
                      <a:schemeClr val="bg1">
                        <a:lumMod val="95000"/>
                      </a:schemeClr>
                    </a:solidFill>
                  </a:tcPr>
                </a:tc>
                <a:tc>
                  <a:txBody>
                    <a:bodyPr/>
                    <a:lstStyle/>
                    <a:p>
                      <a:pPr algn="ctr" fontAlgn="ctr">
                        <a:buNone/>
                      </a:pPr>
                      <a:r>
                        <a:rPr lang="es-CO" sz="1000" u="none" strike="noStrike">
                          <a:effectLst/>
                        </a:rPr>
                        <a:t>BUCARAMANGA</a:t>
                      </a:r>
                      <a:endParaRPr lang="es-CO" sz="1000" b="0" i="0" u="none" strike="noStrike">
                        <a:solidFill>
                          <a:srgbClr val="000000"/>
                        </a:solidFill>
                        <a:effectLst/>
                        <a:latin typeface="Aptos Display" panose="020B0004020202020204" pitchFamily="34" charset="0"/>
                      </a:endParaRPr>
                    </a:p>
                  </a:txBody>
                  <a:tcPr marL="0" marR="0" marT="0" marB="0" anchor="ctr">
                    <a:solidFill>
                      <a:schemeClr val="bg1">
                        <a:lumMod val="95000"/>
                      </a:schemeClr>
                    </a:solidFill>
                  </a:tcPr>
                </a:tc>
                <a:tc>
                  <a:txBody>
                    <a:bodyPr/>
                    <a:lstStyle/>
                    <a:p>
                      <a:pPr algn="ctr" fontAlgn="ctr">
                        <a:buNone/>
                      </a:pPr>
                      <a:r>
                        <a:rPr lang="es-CO" sz="1000" u="none" strike="noStrike" dirty="0">
                          <a:effectLst/>
                        </a:rPr>
                        <a:t>2</a:t>
                      </a:r>
                      <a:endParaRPr lang="es-CO" sz="1000" b="0" i="0" u="none" strike="noStrike" dirty="0">
                        <a:solidFill>
                          <a:srgbClr val="000000"/>
                        </a:solidFill>
                        <a:effectLst/>
                        <a:latin typeface="Aptos Display" panose="020B0004020202020204" pitchFamily="34" charset="0"/>
                      </a:endParaRPr>
                    </a:p>
                  </a:txBody>
                  <a:tcPr marL="0" marR="0" marT="0" marB="0" anchor="ctr">
                    <a:solidFill>
                      <a:schemeClr val="bg1">
                        <a:lumMod val="95000"/>
                      </a:schemeClr>
                    </a:solidFill>
                  </a:tcPr>
                </a:tc>
                <a:extLst>
                  <a:ext uri="{0D108BD9-81ED-4DB2-BD59-A6C34878D82A}">
                    <a16:rowId xmlns:a16="http://schemas.microsoft.com/office/drawing/2014/main" val="3621442812"/>
                  </a:ext>
                </a:extLst>
              </a:tr>
            </a:tbl>
          </a:graphicData>
        </a:graphic>
      </p:graphicFrame>
      <p:sp>
        <p:nvSpPr>
          <p:cNvPr id="8" name="CuadroTexto 7">
            <a:extLst>
              <a:ext uri="{FF2B5EF4-FFF2-40B4-BE49-F238E27FC236}">
                <a16:creationId xmlns:a16="http://schemas.microsoft.com/office/drawing/2014/main" id="{CC216CC1-F848-E67B-8599-C85BC1E75D3A}"/>
              </a:ext>
            </a:extLst>
          </p:cNvPr>
          <p:cNvSpPr txBox="1"/>
          <p:nvPr/>
        </p:nvSpPr>
        <p:spPr>
          <a:xfrm>
            <a:off x="9774935" y="4510288"/>
            <a:ext cx="1993392" cy="276999"/>
          </a:xfrm>
          <a:prstGeom prst="rect">
            <a:avLst/>
          </a:prstGeom>
          <a:noFill/>
        </p:spPr>
        <p:txBody>
          <a:bodyPr wrap="square" rtlCol="0">
            <a:spAutoFit/>
          </a:bodyPr>
          <a:lstStyle/>
          <a:p>
            <a:r>
              <a:rPr lang="es-CO" sz="1200" dirty="0"/>
              <a:t>26/08/2025</a:t>
            </a:r>
          </a:p>
        </p:txBody>
      </p:sp>
      <p:pic>
        <p:nvPicPr>
          <p:cNvPr id="2" name="Imagen 1">
            <a:extLst>
              <a:ext uri="{FF2B5EF4-FFF2-40B4-BE49-F238E27FC236}">
                <a16:creationId xmlns:a16="http://schemas.microsoft.com/office/drawing/2014/main" id="{A50D5F4B-8F5F-B91C-337D-E2284F044983}"/>
              </a:ext>
            </a:extLst>
          </p:cNvPr>
          <p:cNvPicPr>
            <a:picLocks noChangeAspect="1"/>
          </p:cNvPicPr>
          <p:nvPr/>
        </p:nvPicPr>
        <p:blipFill rotWithShape="1">
          <a:blip r:embed="rId4"/>
          <a:srcRect r="46134" b="50000"/>
          <a:stretch/>
        </p:blipFill>
        <p:spPr>
          <a:xfrm>
            <a:off x="10254466" y="5059521"/>
            <a:ext cx="1937534" cy="1798478"/>
          </a:xfrm>
          <a:prstGeom prst="rect">
            <a:avLst/>
          </a:prstGeom>
        </p:spPr>
      </p:pic>
    </p:spTree>
    <p:extLst>
      <p:ext uri="{BB962C8B-B14F-4D97-AF65-F5344CB8AC3E}">
        <p14:creationId xmlns:p14="http://schemas.microsoft.com/office/powerpoint/2010/main" val="17787279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F70DB-F3B5-6CB9-C12F-BEBC1488F66C}"/>
            </a:ext>
          </a:extLst>
        </p:cNvPr>
        <p:cNvGrpSpPr/>
        <p:nvPr/>
      </p:nvGrpSpPr>
      <p:grpSpPr>
        <a:xfrm>
          <a:off x="0" y="0"/>
          <a:ext cx="0" cy="0"/>
          <a:chOff x="0" y="0"/>
          <a:chExt cx="0" cy="0"/>
        </a:xfrm>
      </p:grpSpPr>
      <p:sp>
        <p:nvSpPr>
          <p:cNvPr id="6" name="Rectángulo 5">
            <a:extLst>
              <a:ext uri="{FF2B5EF4-FFF2-40B4-BE49-F238E27FC236}">
                <a16:creationId xmlns:a16="http://schemas.microsoft.com/office/drawing/2014/main" id="{0CB32A7B-25CA-3035-8E2D-7BDFA81AFCF6}"/>
              </a:ext>
            </a:extLst>
          </p:cNvPr>
          <p:cNvSpPr/>
          <p:nvPr/>
        </p:nvSpPr>
        <p:spPr>
          <a:xfrm>
            <a:off x="0" y="765313"/>
            <a:ext cx="12192000" cy="5327374"/>
          </a:xfrm>
          <a:prstGeom prst="rect">
            <a:avLst/>
          </a:prstGeom>
          <a:solidFill>
            <a:srgbClr val="FFC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5" name="CuadroTexto 4">
            <a:extLst>
              <a:ext uri="{FF2B5EF4-FFF2-40B4-BE49-F238E27FC236}">
                <a16:creationId xmlns:a16="http://schemas.microsoft.com/office/drawing/2014/main" id="{3194ACD9-339A-CD33-4944-CC4F0C8464B9}"/>
              </a:ext>
            </a:extLst>
          </p:cNvPr>
          <p:cNvSpPr txBox="1"/>
          <p:nvPr/>
        </p:nvSpPr>
        <p:spPr>
          <a:xfrm>
            <a:off x="-1" y="3242346"/>
            <a:ext cx="12191999" cy="584775"/>
          </a:xfrm>
          <a:prstGeom prst="rect">
            <a:avLst/>
          </a:prstGeom>
          <a:noFill/>
        </p:spPr>
        <p:txBody>
          <a:bodyPr wrap="square">
            <a:spAutoFit/>
          </a:bodyPr>
          <a:lstStyle/>
          <a:p>
            <a:pPr algn="ctr"/>
            <a:r>
              <a:rPr lang="es-CO" sz="3200" b="1" dirty="0">
                <a:solidFill>
                  <a:schemeClr val="bg1"/>
                </a:solidFill>
                <a:latin typeface="Verdana" panose="020B0604030504040204" pitchFamily="34" charset="0"/>
                <a:ea typeface="Verdana" panose="020B0604030504040204" pitchFamily="34" charset="0"/>
                <a:cs typeface="Verdana" panose="020B0604030504040204" pitchFamily="34" charset="0"/>
              </a:rPr>
              <a:t>PROCEDIMIENTO DE PAGOS E INDEMNIZACION</a:t>
            </a:r>
          </a:p>
        </p:txBody>
      </p:sp>
      <p:pic>
        <p:nvPicPr>
          <p:cNvPr id="7" name="Imagen 6">
            <a:extLst>
              <a:ext uri="{FF2B5EF4-FFF2-40B4-BE49-F238E27FC236}">
                <a16:creationId xmlns:a16="http://schemas.microsoft.com/office/drawing/2014/main" id="{7D600858-3278-4FE9-0A83-2777AEE152BF}"/>
              </a:ext>
            </a:extLst>
          </p:cNvPr>
          <p:cNvPicPr>
            <a:picLocks noChangeAspect="1"/>
          </p:cNvPicPr>
          <p:nvPr/>
        </p:nvPicPr>
        <p:blipFill rotWithShape="1">
          <a:blip r:embed="rId2">
            <a:extLst>
              <a:ext uri="{28A0092B-C50C-407E-A947-70E740481C1C}">
                <a14:useLocalDpi xmlns:a14="http://schemas.microsoft.com/office/drawing/2010/main" val="0"/>
              </a:ext>
            </a:extLst>
          </a:blip>
          <a:srcRect t="91013"/>
          <a:stretch/>
        </p:blipFill>
        <p:spPr>
          <a:xfrm>
            <a:off x="4991310" y="6261739"/>
            <a:ext cx="2209380" cy="160233"/>
          </a:xfrm>
          <a:prstGeom prst="rect">
            <a:avLst/>
          </a:prstGeom>
        </p:spPr>
      </p:pic>
      <p:pic>
        <p:nvPicPr>
          <p:cNvPr id="2" name="Picture 11" descr="A black and white logo&#10;&#10;AI-generated content may be incorrect.">
            <a:extLst>
              <a:ext uri="{FF2B5EF4-FFF2-40B4-BE49-F238E27FC236}">
                <a16:creationId xmlns:a16="http://schemas.microsoft.com/office/drawing/2014/main" id="{0E26ADA6-3D3E-0F14-FC24-8D03E9597739}"/>
              </a:ext>
            </a:extLst>
          </p:cNvPr>
          <p:cNvPicPr>
            <a:picLocks noChangeAspect="1"/>
          </p:cNvPicPr>
          <p:nvPr/>
        </p:nvPicPr>
        <p:blipFill>
          <a:blip r:embed="rId3"/>
          <a:stretch>
            <a:fillRect/>
          </a:stretch>
        </p:blipFill>
        <p:spPr>
          <a:xfrm>
            <a:off x="5316742" y="1054628"/>
            <a:ext cx="1558515" cy="1307935"/>
          </a:xfrm>
          <a:prstGeom prst="rect">
            <a:avLst/>
          </a:prstGeom>
        </p:spPr>
      </p:pic>
    </p:spTree>
    <p:extLst>
      <p:ext uri="{BB962C8B-B14F-4D97-AF65-F5344CB8AC3E}">
        <p14:creationId xmlns:p14="http://schemas.microsoft.com/office/powerpoint/2010/main" val="9745035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16B6E5-FD5B-36BC-F08B-D7991E8D86CC}"/>
            </a:ext>
          </a:extLst>
        </p:cNvPr>
        <p:cNvGrpSpPr/>
        <p:nvPr/>
      </p:nvGrpSpPr>
      <p:grpSpPr>
        <a:xfrm>
          <a:off x="0" y="0"/>
          <a:ext cx="0" cy="0"/>
          <a:chOff x="0" y="0"/>
          <a:chExt cx="0" cy="0"/>
        </a:xfrm>
      </p:grpSpPr>
      <p:pic>
        <p:nvPicPr>
          <p:cNvPr id="2" name="Imagen 1" descr="Logotipo, nombre de la empresa&#10;&#10;Descripción generada automáticamente">
            <a:extLst>
              <a:ext uri="{FF2B5EF4-FFF2-40B4-BE49-F238E27FC236}">
                <a16:creationId xmlns:a16="http://schemas.microsoft.com/office/drawing/2014/main" id="{D07CAB3A-9A4F-9D3C-D8BD-675DDD67D6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9879" y="112644"/>
            <a:ext cx="692241" cy="655706"/>
          </a:xfrm>
          <a:prstGeom prst="rect">
            <a:avLst/>
          </a:prstGeom>
        </p:spPr>
      </p:pic>
      <p:sp>
        <p:nvSpPr>
          <p:cNvPr id="3" name="CuadroTexto 2">
            <a:extLst>
              <a:ext uri="{FF2B5EF4-FFF2-40B4-BE49-F238E27FC236}">
                <a16:creationId xmlns:a16="http://schemas.microsoft.com/office/drawing/2014/main" id="{33447367-EF75-CD0E-370B-1D63A4300AB8}"/>
              </a:ext>
            </a:extLst>
          </p:cNvPr>
          <p:cNvSpPr txBox="1"/>
          <p:nvPr/>
        </p:nvSpPr>
        <p:spPr>
          <a:xfrm>
            <a:off x="4223909" y="928231"/>
            <a:ext cx="4250389"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just"/>
            <a:r>
              <a:rPr lang="es-CO" sz="2400" b="1" dirty="0">
                <a:latin typeface="Verdana" panose="020B0604030504040204" pitchFamily="34" charset="0"/>
                <a:ea typeface="Verdana" panose="020B0604030504040204" pitchFamily="34" charset="0"/>
              </a:rPr>
              <a:t>OBJETIVO Y ALCANCE</a:t>
            </a:r>
          </a:p>
        </p:txBody>
      </p:sp>
      <p:sp>
        <p:nvSpPr>
          <p:cNvPr id="4" name="Rectángulo 3">
            <a:extLst>
              <a:ext uri="{FF2B5EF4-FFF2-40B4-BE49-F238E27FC236}">
                <a16:creationId xmlns:a16="http://schemas.microsoft.com/office/drawing/2014/main" id="{52AF3C5D-EB3B-F67E-9784-4348F5D11049}"/>
              </a:ext>
            </a:extLst>
          </p:cNvPr>
          <p:cNvSpPr/>
          <p:nvPr/>
        </p:nvSpPr>
        <p:spPr>
          <a:xfrm>
            <a:off x="1047562" y="1389896"/>
            <a:ext cx="10185696" cy="4185761"/>
          </a:xfrm>
          <a:prstGeom prst="rect">
            <a:avLst/>
          </a:prstGeom>
        </p:spPr>
        <p:txBody>
          <a:bodyPr wrap="square">
            <a:spAutoFit/>
          </a:bodyPr>
          <a:lstStyle/>
          <a:p>
            <a:pPr lvl="0" algn="just"/>
            <a:endParaRPr lang="es-CO" sz="1400" b="1" dirty="0">
              <a:latin typeface="Verdana" panose="020B0604030504040204" pitchFamily="34" charset="0"/>
              <a:ea typeface="Verdana" panose="020B0604030504040204" pitchFamily="34" charset="0"/>
            </a:endParaRPr>
          </a:p>
          <a:p>
            <a:pPr lvl="0" algn="just"/>
            <a:r>
              <a:rPr lang="es-CO" sz="1400" dirty="0">
                <a:latin typeface="Verdana" panose="020B0604030504040204" pitchFamily="34" charset="0"/>
                <a:ea typeface="Verdana" panose="020B0604030504040204" pitchFamily="34" charset="0"/>
              </a:rPr>
              <a:t>El equipo de Indemnizaciones y Pagos de la Subdirección de Reparación Individual tiene como objetivo principal la materialización de la medida de indemnización administrativa de acuerdo con los lineamientos establecidos por la Unidad y de acuerdo con los recursos asignados por el Gobierno Nacional.  Este objetivo principal tiene varias actividades que buscan la efectividad del proceso a través del análisis y la verificación de las bases de datos llevando a cabo el cumplimiento de protocolos que buscan la reducción de los riesgos. Se implementan las siguientes acciones necesarias para efectuar llevar a cabo este proceso: </a:t>
            </a:r>
          </a:p>
          <a:p>
            <a:pPr lvl="0" algn="just"/>
            <a:endParaRPr lang="es-CO" sz="1400" dirty="0">
              <a:latin typeface="Verdana" panose="020B0604030504040204" pitchFamily="34" charset="0"/>
              <a:ea typeface="Verdana" panose="020B0604030504040204" pitchFamily="34" charset="0"/>
            </a:endParaRPr>
          </a:p>
          <a:p>
            <a:pPr marL="285750" indent="-285750" algn="just">
              <a:buFont typeface="Arial" panose="020B0604020202020204" pitchFamily="34" charset="0"/>
              <a:buChar char="•"/>
            </a:pPr>
            <a:r>
              <a:rPr lang="es-CO" sz="1400" dirty="0">
                <a:latin typeface="Verdana" panose="020B0604030504040204" pitchFamily="34" charset="0"/>
                <a:ea typeface="Verdana" panose="020B0604030504040204" pitchFamily="34" charset="0"/>
              </a:rPr>
              <a:t>Planeación de la ejecución presupuestal para la vigencia.</a:t>
            </a:r>
          </a:p>
          <a:p>
            <a:pPr marL="285750" indent="-285750" algn="just">
              <a:buFont typeface="Arial" panose="020B0604020202020204" pitchFamily="34" charset="0"/>
              <a:buChar char="•"/>
            </a:pPr>
            <a:r>
              <a:rPr lang="es-CO" sz="1400" dirty="0">
                <a:latin typeface="Verdana" panose="020B0604030504040204" pitchFamily="34" charset="0"/>
                <a:ea typeface="Verdana" panose="020B0604030504040204" pitchFamily="34" charset="0"/>
              </a:rPr>
              <a:t>Ejecución de pagos por concepto de indemnización como lo establece la normatividad vigente y PAC proyectado.</a:t>
            </a:r>
          </a:p>
          <a:p>
            <a:pPr marL="285750" indent="-285750" algn="just">
              <a:buFont typeface="Arial" panose="020B0604020202020204" pitchFamily="34" charset="0"/>
              <a:buChar char="•"/>
            </a:pPr>
            <a:r>
              <a:rPr lang="es-CO" sz="1400" dirty="0">
                <a:latin typeface="Verdana" panose="020B0604030504040204" pitchFamily="34" charset="0"/>
                <a:ea typeface="Verdana" panose="020B0604030504040204" pitchFamily="34" charset="0"/>
              </a:rPr>
              <a:t>Constituir los encargos fiduciarios de los Niños, Niñas y Adolescentes a quienes se les reconozca la medida y hacer efectivo el pago cuando cumplen la mayoría de edad, una vez actualizada la documentación.</a:t>
            </a:r>
          </a:p>
          <a:p>
            <a:pPr marL="285750" indent="-285750" algn="just">
              <a:buFont typeface="Arial" panose="020B0604020202020204" pitchFamily="34" charset="0"/>
              <a:buChar char="•"/>
            </a:pPr>
            <a:r>
              <a:rPr lang="es-CO" sz="1400" dirty="0">
                <a:latin typeface="Verdana" panose="020B0604030504040204" pitchFamily="34" charset="0"/>
                <a:ea typeface="Verdana" panose="020B0604030504040204" pitchFamily="34" charset="0"/>
              </a:rPr>
              <a:t>Reprogramar los pagos no cobrados.</a:t>
            </a:r>
          </a:p>
          <a:p>
            <a:pPr marL="285750" indent="-285750" algn="just">
              <a:buFont typeface="Arial" panose="020B0604020202020204" pitchFamily="34" charset="0"/>
              <a:buChar char="•"/>
            </a:pPr>
            <a:r>
              <a:rPr lang="es-CO" sz="1400" dirty="0">
                <a:latin typeface="Verdana" panose="020B0604030504040204" pitchFamily="34" charset="0"/>
                <a:ea typeface="Verdana" panose="020B0604030504040204" pitchFamily="34" charset="0"/>
              </a:rPr>
              <a:t>Depuración del histórico ley 418 – Ley 1290</a:t>
            </a:r>
          </a:p>
          <a:p>
            <a:pPr marL="285750" indent="-285750" algn="just">
              <a:buFont typeface="Arial" panose="020B0604020202020204" pitchFamily="34" charset="0"/>
              <a:buChar char="•"/>
            </a:pPr>
            <a:r>
              <a:rPr lang="es-CO" sz="1400" dirty="0">
                <a:latin typeface="Verdana" panose="020B0604030504040204" pitchFamily="34" charset="0"/>
                <a:ea typeface="Verdana" panose="020B0604030504040204" pitchFamily="34" charset="0"/>
              </a:rPr>
              <a:t>Control y Seguimiento a las cuentas centralizadoras y acreedores de los recursos de Indemnizaciones Administrativas</a:t>
            </a:r>
          </a:p>
          <a:p>
            <a:pPr marL="285750" indent="-285750" algn="just">
              <a:buFont typeface="Arial" panose="020B0604020202020204" pitchFamily="34" charset="0"/>
              <a:buChar char="•"/>
            </a:pPr>
            <a:r>
              <a:rPr lang="es-CO" sz="1400" dirty="0">
                <a:latin typeface="Verdana" panose="020B0604030504040204" pitchFamily="34" charset="0"/>
                <a:ea typeface="Verdana" panose="020B0604030504040204" pitchFamily="34" charset="0"/>
              </a:rPr>
              <a:t>Realizar la supervisión contractual con los operadores bancarios.</a:t>
            </a:r>
          </a:p>
          <a:p>
            <a:pPr marL="285750" indent="-285750" algn="just">
              <a:buFont typeface="Arial" panose="020B0604020202020204" pitchFamily="34" charset="0"/>
              <a:buChar char="•"/>
            </a:pPr>
            <a:r>
              <a:rPr lang="es-CO" sz="1400" dirty="0">
                <a:latin typeface="Verdana" panose="020B0604030504040204" pitchFamily="34" charset="0"/>
                <a:ea typeface="Verdana" panose="020B0604030504040204" pitchFamily="34" charset="0"/>
              </a:rPr>
              <a:t>Atender las auditarías financieras y de cumplimiento de la CGR</a:t>
            </a:r>
          </a:p>
        </p:txBody>
      </p:sp>
      <p:pic>
        <p:nvPicPr>
          <p:cNvPr id="5" name="Imagen 4">
            <a:extLst>
              <a:ext uri="{FF2B5EF4-FFF2-40B4-BE49-F238E27FC236}">
                <a16:creationId xmlns:a16="http://schemas.microsoft.com/office/drawing/2014/main" id="{B610A0B9-6754-C069-AF87-B7854215F13E}"/>
              </a:ext>
            </a:extLst>
          </p:cNvPr>
          <p:cNvPicPr>
            <a:picLocks noChangeAspect="1"/>
          </p:cNvPicPr>
          <p:nvPr/>
        </p:nvPicPr>
        <p:blipFill rotWithShape="1">
          <a:blip r:embed="rId3"/>
          <a:srcRect r="46134" b="50000"/>
          <a:stretch/>
        </p:blipFill>
        <p:spPr>
          <a:xfrm>
            <a:off x="10264491" y="5059522"/>
            <a:ext cx="1937534" cy="1798478"/>
          </a:xfrm>
          <a:prstGeom prst="rect">
            <a:avLst/>
          </a:prstGeom>
        </p:spPr>
      </p:pic>
    </p:spTree>
    <p:extLst>
      <p:ext uri="{BB962C8B-B14F-4D97-AF65-F5344CB8AC3E}">
        <p14:creationId xmlns:p14="http://schemas.microsoft.com/office/powerpoint/2010/main" val="31793877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C08DD5-AD51-274B-B63D-74CA99B843C7}"/>
            </a:ext>
          </a:extLst>
        </p:cNvPr>
        <p:cNvGrpSpPr/>
        <p:nvPr/>
      </p:nvGrpSpPr>
      <p:grpSpPr>
        <a:xfrm>
          <a:off x="0" y="0"/>
          <a:ext cx="0" cy="0"/>
          <a:chOff x="0" y="0"/>
          <a:chExt cx="0" cy="0"/>
        </a:xfrm>
      </p:grpSpPr>
      <p:pic>
        <p:nvPicPr>
          <p:cNvPr id="2" name="Imagen 1" descr="Logotipo, nombre de la empresa&#10;&#10;Descripción generada automáticamente">
            <a:extLst>
              <a:ext uri="{FF2B5EF4-FFF2-40B4-BE49-F238E27FC236}">
                <a16:creationId xmlns:a16="http://schemas.microsoft.com/office/drawing/2014/main" id="{E8EA164A-1CA4-B6B9-ECB3-80571D2E3D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9879" y="112644"/>
            <a:ext cx="692241" cy="655706"/>
          </a:xfrm>
          <a:prstGeom prst="rect">
            <a:avLst/>
          </a:prstGeom>
        </p:spPr>
      </p:pic>
      <p:sp>
        <p:nvSpPr>
          <p:cNvPr id="3" name="CuadroTexto 2">
            <a:extLst>
              <a:ext uri="{FF2B5EF4-FFF2-40B4-BE49-F238E27FC236}">
                <a16:creationId xmlns:a16="http://schemas.microsoft.com/office/drawing/2014/main" id="{0FC29D56-624E-511A-1DC8-4FFD68FD2D01}"/>
              </a:ext>
            </a:extLst>
          </p:cNvPr>
          <p:cNvSpPr txBox="1"/>
          <p:nvPr/>
        </p:nvSpPr>
        <p:spPr>
          <a:xfrm>
            <a:off x="2340092" y="940703"/>
            <a:ext cx="8204056" cy="553992"/>
          </a:xfrm>
          <a:prstGeom prst="rect">
            <a:avLst/>
          </a:prstGeom>
          <a:noFill/>
        </p:spPr>
        <p:txBody>
          <a:bodyPr rot="0" spcFirstLastPara="0" vertOverflow="overflow" horzOverflow="overflow" vert="horz" wrap="square" lIns="91435" tIns="45717" rIns="91435" bIns="45717" numCol="1" spcCol="0" rtlCol="0" fromWordArt="0" anchor="t" anchorCtr="0" forceAA="0" compatLnSpc="1">
            <a:prstTxWarp prst="textNoShape">
              <a:avLst/>
            </a:prstTxWarp>
            <a:spAutoFit/>
          </a:bodyPr>
          <a:lstStyle/>
          <a:p>
            <a:r>
              <a:rPr lang="es-ES" sz="3000" b="1" dirty="0">
                <a:latin typeface="Verdana" panose="020B0604030504040204" pitchFamily="34" charset="0"/>
                <a:ea typeface="Verdana" panose="020B0604030504040204" pitchFamily="34" charset="0"/>
                <a:cs typeface="Arial"/>
              </a:rPr>
              <a:t>VALIDACIONES PREVIAS AL PAGO </a:t>
            </a:r>
            <a:r>
              <a:rPr lang="es-ES" sz="3000" dirty="0">
                <a:latin typeface="Verdana" panose="020B0604030504040204" pitchFamily="34" charset="0"/>
                <a:ea typeface="Verdana" panose="020B0604030504040204" pitchFamily="34" charset="0"/>
                <a:cs typeface="Arial"/>
              </a:rPr>
              <a:t>​</a:t>
            </a:r>
            <a:endParaRPr lang="es-ES" sz="3000" dirty="0">
              <a:latin typeface="Verdana" panose="020B0604030504040204" pitchFamily="34" charset="0"/>
              <a:ea typeface="Verdana" panose="020B0604030504040204" pitchFamily="34" charset="0"/>
            </a:endParaRPr>
          </a:p>
        </p:txBody>
      </p:sp>
      <p:pic>
        <p:nvPicPr>
          <p:cNvPr id="4" name="Imagen 5">
            <a:extLst>
              <a:ext uri="{FF2B5EF4-FFF2-40B4-BE49-F238E27FC236}">
                <a16:creationId xmlns:a16="http://schemas.microsoft.com/office/drawing/2014/main" id="{0217AFEA-6E23-927B-4EAD-5D81EAF09081}"/>
              </a:ext>
            </a:extLst>
          </p:cNvPr>
          <p:cNvPicPr>
            <a:picLocks noChangeAspect="1"/>
          </p:cNvPicPr>
          <p:nvPr/>
        </p:nvPicPr>
        <p:blipFill>
          <a:blip r:embed="rId3">
            <a:grayscl/>
          </a:blip>
          <a:stretch>
            <a:fillRect/>
          </a:stretch>
        </p:blipFill>
        <p:spPr>
          <a:xfrm>
            <a:off x="868845" y="1876800"/>
            <a:ext cx="533370" cy="533370"/>
          </a:xfrm>
          <a:prstGeom prst="rect">
            <a:avLst/>
          </a:prstGeom>
        </p:spPr>
      </p:pic>
      <p:pic>
        <p:nvPicPr>
          <p:cNvPr id="5" name="Imagen 13" descr="Imagen que contiene luz, oscuro, noche, iluminado&#10;&#10;Descripción generada automáticamente">
            <a:extLst>
              <a:ext uri="{FF2B5EF4-FFF2-40B4-BE49-F238E27FC236}">
                <a16:creationId xmlns:a16="http://schemas.microsoft.com/office/drawing/2014/main" id="{89917A1D-65A4-33FD-CF77-94D4A6539A09}"/>
              </a:ext>
            </a:extLst>
          </p:cNvPr>
          <p:cNvPicPr>
            <a:picLocks noChangeAspect="1"/>
          </p:cNvPicPr>
          <p:nvPr/>
        </p:nvPicPr>
        <p:blipFill>
          <a:blip r:embed="rId4">
            <a:duotone>
              <a:schemeClr val="accent2">
                <a:shade val="45000"/>
                <a:satMod val="135000"/>
              </a:schemeClr>
              <a:prstClr val="white"/>
            </a:duotone>
          </a:blip>
          <a:stretch>
            <a:fillRect/>
          </a:stretch>
        </p:blipFill>
        <p:spPr>
          <a:xfrm rot="19560000" flipH="1">
            <a:off x="504874" y="2913798"/>
            <a:ext cx="1261313" cy="2191348"/>
          </a:xfrm>
          <a:prstGeom prst="rect">
            <a:avLst/>
          </a:prstGeom>
        </p:spPr>
      </p:pic>
      <p:sp>
        <p:nvSpPr>
          <p:cNvPr id="7" name="CuadroTexto 6">
            <a:extLst>
              <a:ext uri="{FF2B5EF4-FFF2-40B4-BE49-F238E27FC236}">
                <a16:creationId xmlns:a16="http://schemas.microsoft.com/office/drawing/2014/main" id="{95BE5961-61B9-150E-E2E8-E11FBAD5928B}"/>
              </a:ext>
            </a:extLst>
          </p:cNvPr>
          <p:cNvSpPr txBox="1"/>
          <p:nvPr/>
        </p:nvSpPr>
        <p:spPr>
          <a:xfrm>
            <a:off x="707004" y="1667049"/>
            <a:ext cx="9725838" cy="5078307"/>
          </a:xfrm>
          <a:prstGeom prst="rect">
            <a:avLst/>
          </a:prstGeom>
          <a:noFill/>
        </p:spPr>
        <p:txBody>
          <a:bodyPr wrap="square" lIns="91435" tIns="45717" rIns="91435" bIns="45717" rtlCol="0" anchor="t">
            <a:spAutoFit/>
          </a:bodyPr>
          <a:lstStyle/>
          <a:p>
            <a:r>
              <a:rPr lang="es-ES_tradnl" b="1" dirty="0">
                <a:latin typeface="Verdana"/>
                <a:ea typeface="Verdana"/>
                <a:cs typeface="Times New Roman"/>
              </a:rPr>
              <a:t>Objetivo:</a:t>
            </a:r>
          </a:p>
          <a:p>
            <a:endParaRPr lang="es-ES_tradnl" b="1" dirty="0">
              <a:latin typeface="Verdana"/>
              <a:ea typeface="Verdana"/>
              <a:cs typeface="Times New Roman"/>
            </a:endParaRPr>
          </a:p>
          <a:p>
            <a:pPr algn="just"/>
            <a:r>
              <a:rPr lang="es-ES_tradnl" dirty="0">
                <a:latin typeface="Verdana"/>
                <a:ea typeface="Verdana"/>
                <a:cs typeface="Times New Roman"/>
              </a:rPr>
              <a:t>Este proceso se realiza previo al reconocimiento y orden de pago de la Indemnización Administrativa con el objetivo de definir los casos aptos que se incluirán en cada ejecución presupuestal de acuerdo con el resultado de estas validaciones y el valor del PAC asignado para cada mes.</a:t>
            </a:r>
            <a:endParaRPr lang="es-CO" dirty="0">
              <a:latin typeface="Verdana"/>
              <a:ea typeface="Verdana"/>
              <a:cs typeface="Times New Roman"/>
            </a:endParaRPr>
          </a:p>
          <a:p>
            <a:endParaRPr lang="es-ES_tradnl" dirty="0">
              <a:latin typeface="Verdana"/>
              <a:ea typeface="Verdana"/>
              <a:cs typeface="Times New Roman" panose="02020603050405020304" pitchFamily="18" charset="0"/>
            </a:endParaRPr>
          </a:p>
          <a:p>
            <a:r>
              <a:rPr lang="es-ES_tradnl" b="1" dirty="0">
                <a:latin typeface="Verdana"/>
                <a:ea typeface="Verdana"/>
                <a:cs typeface="Times New Roman"/>
              </a:rPr>
              <a:t>¿Qué validamos?</a:t>
            </a:r>
          </a:p>
          <a:p>
            <a:endParaRPr lang="es-ES_tradnl" b="1" dirty="0">
              <a:latin typeface="Verdana" panose="020B0604030504040204" pitchFamily="34" charset="0"/>
              <a:ea typeface="Verdana" panose="020B0604030504040204" pitchFamily="34" charset="0"/>
              <a:cs typeface="Times New Roman"/>
            </a:endParaRPr>
          </a:p>
          <a:p>
            <a:pPr marL="285752" indent="-285752" algn="just">
              <a:buFont typeface="Courier New"/>
              <a:buChar char="o"/>
            </a:pPr>
            <a:r>
              <a:rPr lang="es-ES_tradnl" dirty="0">
                <a:latin typeface="Verdana"/>
                <a:ea typeface="Verdana"/>
                <a:cs typeface="Times New Roman"/>
              </a:rPr>
              <a:t>Estado de inclusión en el RUV y Relación Cercana y Suficiente con el conflicto.</a:t>
            </a:r>
            <a:endParaRPr lang="es-CO" dirty="0">
              <a:latin typeface="Verdana"/>
              <a:ea typeface="Verdana"/>
              <a:cs typeface="Times New Roman"/>
            </a:endParaRPr>
          </a:p>
          <a:p>
            <a:pPr marL="285752" indent="-285752" algn="just">
              <a:buFont typeface="Courier New"/>
              <a:buChar char="o"/>
            </a:pPr>
            <a:r>
              <a:rPr lang="es-ES_tradnl" dirty="0">
                <a:latin typeface="Verdana"/>
                <a:ea typeface="Verdana"/>
                <a:cs typeface="Times New Roman"/>
              </a:rPr>
              <a:t>Vigencia e identidad de las víctimas en Registraduría.</a:t>
            </a:r>
            <a:endParaRPr lang="es-CO" dirty="0">
              <a:latin typeface="Verdana"/>
              <a:ea typeface="Verdana"/>
              <a:cs typeface="Times New Roman"/>
            </a:endParaRPr>
          </a:p>
          <a:p>
            <a:pPr marL="285752" indent="-285752" algn="just">
              <a:buFont typeface="Courier New"/>
              <a:buChar char="o"/>
            </a:pPr>
            <a:r>
              <a:rPr lang="es-ES_tradnl" dirty="0">
                <a:latin typeface="Verdana"/>
                <a:ea typeface="Verdana"/>
                <a:cs typeface="Times New Roman"/>
              </a:rPr>
              <a:t>Consistencia de la información de las víctimas y casos en Indemniza.</a:t>
            </a:r>
            <a:endParaRPr lang="es-CO" dirty="0">
              <a:latin typeface="Verdana"/>
              <a:ea typeface="Verdana"/>
              <a:cs typeface="Times New Roman"/>
            </a:endParaRPr>
          </a:p>
          <a:p>
            <a:pPr marL="285752" indent="-285752" algn="just">
              <a:buFont typeface="Courier New"/>
              <a:buChar char="o"/>
            </a:pPr>
            <a:r>
              <a:rPr lang="es-ES_tradnl" dirty="0">
                <a:latin typeface="Verdana"/>
                <a:ea typeface="Verdana"/>
                <a:cs typeface="Times New Roman"/>
              </a:rPr>
              <a:t>Correcta liquidación según los hechos victimizantes y destinatarios.</a:t>
            </a:r>
            <a:endParaRPr lang="es-CO" dirty="0">
              <a:latin typeface="Verdana"/>
              <a:ea typeface="Verdana"/>
              <a:cs typeface="Times New Roman"/>
            </a:endParaRPr>
          </a:p>
          <a:p>
            <a:pPr marL="285752" indent="-285752" algn="just">
              <a:buFont typeface="Courier New"/>
              <a:buChar char="o"/>
            </a:pPr>
            <a:r>
              <a:rPr lang="es-ES_tradnl" dirty="0">
                <a:latin typeface="Verdana"/>
                <a:ea typeface="Verdana"/>
                <a:cs typeface="Times New Roman"/>
              </a:rPr>
              <a:t>Correcta priorización según los criterios establecidos para los casos que aplique.</a:t>
            </a:r>
            <a:endParaRPr lang="es-CO" dirty="0">
              <a:latin typeface="Verdana"/>
              <a:ea typeface="Verdana"/>
              <a:cs typeface="Times New Roman"/>
            </a:endParaRPr>
          </a:p>
          <a:p>
            <a:pPr marL="285752" indent="-285752" algn="just">
              <a:buFont typeface="Courier New"/>
              <a:buChar char="o"/>
            </a:pPr>
            <a:r>
              <a:rPr lang="es-ES_tradnl" dirty="0">
                <a:latin typeface="Verdana"/>
                <a:ea typeface="Verdana"/>
                <a:cs typeface="Times New Roman"/>
              </a:rPr>
              <a:t>Evitar dobles reconocimiento o superación de topes de salarios.</a:t>
            </a:r>
            <a:endParaRPr lang="es-CO" dirty="0">
              <a:latin typeface="Verdana"/>
              <a:ea typeface="Verdana"/>
              <a:cs typeface="Times New Roman"/>
            </a:endParaRPr>
          </a:p>
          <a:p>
            <a:pPr marL="285752" indent="-285752" algn="just">
              <a:buFont typeface="Courier New"/>
              <a:buChar char="o"/>
            </a:pPr>
            <a:r>
              <a:rPr lang="es-ES_tradnl" dirty="0">
                <a:latin typeface="Verdana"/>
                <a:ea typeface="Verdana"/>
                <a:cs typeface="Times New Roman"/>
              </a:rPr>
              <a:t>Definición de la modalidad de pago (Giro bancario, encargo fiduciario, consignación)</a:t>
            </a:r>
            <a:endParaRPr lang="es-CO" dirty="0">
              <a:latin typeface="Verdana"/>
              <a:ea typeface="Verdana"/>
              <a:cs typeface="Times New Roman"/>
            </a:endParaRPr>
          </a:p>
          <a:p>
            <a:endParaRPr lang="es-CO" dirty="0">
              <a:latin typeface="Verdana"/>
              <a:ea typeface="Verdana"/>
            </a:endParaRPr>
          </a:p>
        </p:txBody>
      </p:sp>
      <p:pic>
        <p:nvPicPr>
          <p:cNvPr id="6" name="Imagen 5">
            <a:extLst>
              <a:ext uri="{FF2B5EF4-FFF2-40B4-BE49-F238E27FC236}">
                <a16:creationId xmlns:a16="http://schemas.microsoft.com/office/drawing/2014/main" id="{0EBF4637-B4DD-D11A-720A-C223F02C113B}"/>
              </a:ext>
            </a:extLst>
          </p:cNvPr>
          <p:cNvPicPr>
            <a:picLocks noChangeAspect="1"/>
          </p:cNvPicPr>
          <p:nvPr/>
        </p:nvPicPr>
        <p:blipFill rotWithShape="1">
          <a:blip r:embed="rId5"/>
          <a:srcRect r="46134" b="50000"/>
          <a:stretch/>
        </p:blipFill>
        <p:spPr>
          <a:xfrm>
            <a:off x="10254466" y="5059522"/>
            <a:ext cx="1937534" cy="1798478"/>
          </a:xfrm>
          <a:prstGeom prst="rect">
            <a:avLst/>
          </a:prstGeom>
        </p:spPr>
      </p:pic>
    </p:spTree>
    <p:extLst>
      <p:ext uri="{BB962C8B-B14F-4D97-AF65-F5344CB8AC3E}">
        <p14:creationId xmlns:p14="http://schemas.microsoft.com/office/powerpoint/2010/main" val="31511181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AA73A-2C7C-EB03-0C1E-C859D8B6C4B4}"/>
            </a:ext>
          </a:extLst>
        </p:cNvPr>
        <p:cNvGrpSpPr/>
        <p:nvPr/>
      </p:nvGrpSpPr>
      <p:grpSpPr>
        <a:xfrm>
          <a:off x="0" y="0"/>
          <a:ext cx="0" cy="0"/>
          <a:chOff x="0" y="0"/>
          <a:chExt cx="0" cy="0"/>
        </a:xfrm>
      </p:grpSpPr>
      <p:pic>
        <p:nvPicPr>
          <p:cNvPr id="2" name="Imagen 1" descr="Logotipo, nombre de la empresa&#10;&#10;Descripción generada automáticamente">
            <a:extLst>
              <a:ext uri="{FF2B5EF4-FFF2-40B4-BE49-F238E27FC236}">
                <a16:creationId xmlns:a16="http://schemas.microsoft.com/office/drawing/2014/main" id="{527D1AF8-CD9F-858D-5B0D-9B99838A20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9879" y="112644"/>
            <a:ext cx="692241" cy="655706"/>
          </a:xfrm>
          <a:prstGeom prst="rect">
            <a:avLst/>
          </a:prstGeom>
        </p:spPr>
      </p:pic>
      <p:sp>
        <p:nvSpPr>
          <p:cNvPr id="5" name="CuadroTexto 4">
            <a:extLst>
              <a:ext uri="{FF2B5EF4-FFF2-40B4-BE49-F238E27FC236}">
                <a16:creationId xmlns:a16="http://schemas.microsoft.com/office/drawing/2014/main" id="{F78D9D88-3AA3-8445-9A13-B7BD40757843}"/>
              </a:ext>
            </a:extLst>
          </p:cNvPr>
          <p:cNvSpPr txBox="1"/>
          <p:nvPr/>
        </p:nvSpPr>
        <p:spPr>
          <a:xfrm>
            <a:off x="667370" y="829530"/>
            <a:ext cx="1085726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2000" b="1" dirty="0">
                <a:ea typeface="+mn-lt"/>
                <a:cs typeface="+mn-lt"/>
              </a:rPr>
              <a:t>ESCENARIOS DISTRIBUCIÓN DEL PRESUPUESTO  DE ACUERDO CON EL TIPO DE SOLICITUD 2025</a:t>
            </a:r>
            <a:endParaRPr lang="es-ES" sz="2000" b="1" dirty="0">
              <a:latin typeface="Montserrat"/>
            </a:endParaRPr>
          </a:p>
        </p:txBody>
      </p:sp>
      <p:graphicFrame>
        <p:nvGraphicFramePr>
          <p:cNvPr id="13" name="Objeto 12">
            <a:extLst>
              <a:ext uri="{FF2B5EF4-FFF2-40B4-BE49-F238E27FC236}">
                <a16:creationId xmlns:a16="http://schemas.microsoft.com/office/drawing/2014/main" id="{A22E31D8-0473-8961-F2BF-2BC74ADADCE3}"/>
              </a:ext>
            </a:extLst>
          </p:cNvPr>
          <p:cNvGraphicFramePr>
            <a:graphicFrameLocks noChangeAspect="1"/>
          </p:cNvGraphicFramePr>
          <p:nvPr>
            <p:extLst>
              <p:ext uri="{D42A27DB-BD31-4B8C-83A1-F6EECF244321}">
                <p14:modId xmlns:p14="http://schemas.microsoft.com/office/powerpoint/2010/main" val="2011941033"/>
              </p:ext>
            </p:extLst>
          </p:nvPr>
        </p:nvGraphicFramePr>
        <p:xfrm>
          <a:off x="2172650" y="1388339"/>
          <a:ext cx="7678328" cy="532421"/>
        </p:xfrm>
        <a:graphic>
          <a:graphicData uri="http://schemas.openxmlformats.org/presentationml/2006/ole">
            <mc:AlternateContent xmlns:mc="http://schemas.openxmlformats.org/markup-compatibility/2006">
              <mc:Choice xmlns:v="urn:schemas-microsoft-com:vml" Requires="v">
                <p:oleObj name="Worksheet" r:id="rId3" imgW="9776550" imgH="678108" progId="Excel.Sheet.12">
                  <p:embed/>
                </p:oleObj>
              </mc:Choice>
              <mc:Fallback>
                <p:oleObj name="Worksheet" r:id="rId3" imgW="9776550" imgH="678108" progId="Excel.Sheet.12">
                  <p:embed/>
                  <p:pic>
                    <p:nvPicPr>
                      <p:cNvPr id="13" name="Objeto 12">
                        <a:extLst>
                          <a:ext uri="{FF2B5EF4-FFF2-40B4-BE49-F238E27FC236}">
                            <a16:creationId xmlns:a16="http://schemas.microsoft.com/office/drawing/2014/main" id="{A22E31D8-0473-8961-F2BF-2BC74ADADCE3}"/>
                          </a:ext>
                        </a:extLst>
                      </p:cNvPr>
                      <p:cNvPicPr/>
                      <p:nvPr/>
                    </p:nvPicPr>
                    <p:blipFill>
                      <a:blip r:embed="rId4"/>
                      <a:stretch>
                        <a:fillRect/>
                      </a:stretch>
                    </p:blipFill>
                    <p:spPr>
                      <a:xfrm>
                        <a:off x="2172650" y="1388339"/>
                        <a:ext cx="7678328" cy="532421"/>
                      </a:xfrm>
                      <a:prstGeom prst="rect">
                        <a:avLst/>
                      </a:prstGeom>
                    </p:spPr>
                  </p:pic>
                </p:oleObj>
              </mc:Fallback>
            </mc:AlternateContent>
          </a:graphicData>
        </a:graphic>
      </p:graphicFrame>
      <p:graphicFrame>
        <p:nvGraphicFramePr>
          <p:cNvPr id="15" name="Objeto 14">
            <a:extLst>
              <a:ext uri="{FF2B5EF4-FFF2-40B4-BE49-F238E27FC236}">
                <a16:creationId xmlns:a16="http://schemas.microsoft.com/office/drawing/2014/main" id="{1C675ADF-C37D-29C4-87E4-3D8B2F4BD30E}"/>
              </a:ext>
            </a:extLst>
          </p:cNvPr>
          <p:cNvGraphicFramePr>
            <a:graphicFrameLocks noChangeAspect="1"/>
          </p:cNvGraphicFramePr>
          <p:nvPr>
            <p:extLst>
              <p:ext uri="{D42A27DB-BD31-4B8C-83A1-F6EECF244321}">
                <p14:modId xmlns:p14="http://schemas.microsoft.com/office/powerpoint/2010/main" val="2276599295"/>
              </p:ext>
            </p:extLst>
          </p:nvPr>
        </p:nvGraphicFramePr>
        <p:xfrm>
          <a:off x="1789803" y="2310728"/>
          <a:ext cx="8612392" cy="1179179"/>
        </p:xfrm>
        <a:graphic>
          <a:graphicData uri="http://schemas.openxmlformats.org/presentationml/2006/ole">
            <mc:AlternateContent xmlns:mc="http://schemas.openxmlformats.org/markup-compatibility/2006">
              <mc:Choice xmlns:v="urn:schemas-microsoft-com:vml" Requires="v">
                <p:oleObj name="Worksheet" r:id="rId5" imgW="10667977" imgH="1333418" progId="Excel.Sheet.12">
                  <p:embed/>
                </p:oleObj>
              </mc:Choice>
              <mc:Fallback>
                <p:oleObj name="Worksheet" r:id="rId5" imgW="10667977" imgH="1333418" progId="Excel.Sheet.12">
                  <p:embed/>
                  <p:pic>
                    <p:nvPicPr>
                      <p:cNvPr id="15" name="Objeto 14">
                        <a:extLst>
                          <a:ext uri="{FF2B5EF4-FFF2-40B4-BE49-F238E27FC236}">
                            <a16:creationId xmlns:a16="http://schemas.microsoft.com/office/drawing/2014/main" id="{1C675ADF-C37D-29C4-87E4-3D8B2F4BD30E}"/>
                          </a:ext>
                        </a:extLst>
                      </p:cNvPr>
                      <p:cNvPicPr/>
                      <p:nvPr/>
                    </p:nvPicPr>
                    <p:blipFill>
                      <a:blip r:embed="rId6"/>
                      <a:stretch>
                        <a:fillRect/>
                      </a:stretch>
                    </p:blipFill>
                    <p:spPr>
                      <a:xfrm>
                        <a:off x="1789803" y="2310728"/>
                        <a:ext cx="8612392" cy="1179179"/>
                      </a:xfrm>
                      <a:prstGeom prst="rect">
                        <a:avLst/>
                      </a:prstGeom>
                    </p:spPr>
                  </p:pic>
                </p:oleObj>
              </mc:Fallback>
            </mc:AlternateContent>
          </a:graphicData>
        </a:graphic>
      </p:graphicFrame>
      <p:graphicFrame>
        <p:nvGraphicFramePr>
          <p:cNvPr id="9" name="Objeto 8">
            <a:extLst>
              <a:ext uri="{FF2B5EF4-FFF2-40B4-BE49-F238E27FC236}">
                <a16:creationId xmlns:a16="http://schemas.microsoft.com/office/drawing/2014/main" id="{FA7283EA-9AE3-D626-82AE-84C0961F9463}"/>
              </a:ext>
            </a:extLst>
          </p:cNvPr>
          <p:cNvGraphicFramePr>
            <a:graphicFrameLocks noChangeAspect="1"/>
          </p:cNvGraphicFramePr>
          <p:nvPr>
            <p:extLst>
              <p:ext uri="{D42A27DB-BD31-4B8C-83A1-F6EECF244321}">
                <p14:modId xmlns:p14="http://schemas.microsoft.com/office/powerpoint/2010/main" val="778455181"/>
              </p:ext>
            </p:extLst>
          </p:nvPr>
        </p:nvGraphicFramePr>
        <p:xfrm>
          <a:off x="835742" y="3879875"/>
          <a:ext cx="10688888" cy="1767576"/>
        </p:xfrm>
        <a:graphic>
          <a:graphicData uri="http://schemas.openxmlformats.org/presentationml/2006/ole">
            <mc:AlternateContent xmlns:mc="http://schemas.openxmlformats.org/markup-compatibility/2006">
              <mc:Choice xmlns:v="urn:schemas-microsoft-com:vml" Requires="v">
                <p:oleObj name="Worksheet" r:id="rId7" imgW="13944687" imgH="1516359" progId="Excel.Sheet.12">
                  <p:embed/>
                </p:oleObj>
              </mc:Choice>
              <mc:Fallback>
                <p:oleObj name="Worksheet" r:id="rId7" imgW="13944687" imgH="1516359" progId="Excel.Sheet.12">
                  <p:embed/>
                  <p:pic>
                    <p:nvPicPr>
                      <p:cNvPr id="9" name="Objeto 8">
                        <a:extLst>
                          <a:ext uri="{FF2B5EF4-FFF2-40B4-BE49-F238E27FC236}">
                            <a16:creationId xmlns:a16="http://schemas.microsoft.com/office/drawing/2014/main" id="{FA7283EA-9AE3-D626-82AE-84C0961F9463}"/>
                          </a:ext>
                        </a:extLst>
                      </p:cNvPr>
                      <p:cNvPicPr/>
                      <p:nvPr/>
                    </p:nvPicPr>
                    <p:blipFill>
                      <a:blip r:embed="rId8"/>
                      <a:stretch>
                        <a:fillRect/>
                      </a:stretch>
                    </p:blipFill>
                    <p:spPr>
                      <a:xfrm>
                        <a:off x="835742" y="3879875"/>
                        <a:ext cx="10688888" cy="1767576"/>
                      </a:xfrm>
                      <a:prstGeom prst="rect">
                        <a:avLst/>
                      </a:prstGeom>
                    </p:spPr>
                  </p:pic>
                </p:oleObj>
              </mc:Fallback>
            </mc:AlternateContent>
          </a:graphicData>
        </a:graphic>
      </p:graphicFrame>
      <p:pic>
        <p:nvPicPr>
          <p:cNvPr id="3" name="Imagen 2">
            <a:extLst>
              <a:ext uri="{FF2B5EF4-FFF2-40B4-BE49-F238E27FC236}">
                <a16:creationId xmlns:a16="http://schemas.microsoft.com/office/drawing/2014/main" id="{88864F2C-3D32-113E-0691-31BC33F92B36}"/>
              </a:ext>
            </a:extLst>
          </p:cNvPr>
          <p:cNvPicPr>
            <a:picLocks noChangeAspect="1"/>
          </p:cNvPicPr>
          <p:nvPr/>
        </p:nvPicPr>
        <p:blipFill rotWithShape="1">
          <a:blip r:embed="rId9"/>
          <a:srcRect r="46134" b="50000"/>
          <a:stretch/>
        </p:blipFill>
        <p:spPr>
          <a:xfrm>
            <a:off x="11093234" y="5838092"/>
            <a:ext cx="1098766" cy="1019908"/>
          </a:xfrm>
          <a:prstGeom prst="rect">
            <a:avLst/>
          </a:prstGeom>
        </p:spPr>
      </p:pic>
    </p:spTree>
    <p:extLst>
      <p:ext uri="{BB962C8B-B14F-4D97-AF65-F5344CB8AC3E}">
        <p14:creationId xmlns:p14="http://schemas.microsoft.com/office/powerpoint/2010/main" val="4280907813"/>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5964d9f2-aeb6-48d9-a53d-7ab5cb1d07e8}" enabled="0" method="" siteId="{5964d9f2-aeb6-48d9-a53d-7ab5cb1d07e8}" removed="1"/>
</clbl:labelList>
</file>

<file path=docProps/app.xml><?xml version="1.0" encoding="utf-8"?>
<Properties xmlns="http://schemas.openxmlformats.org/officeDocument/2006/extended-properties" xmlns:vt="http://schemas.openxmlformats.org/officeDocument/2006/docPropsVTypes">
  <TotalTime>3227</TotalTime>
  <Words>4820</Words>
  <Application>Microsoft Office PowerPoint</Application>
  <PresentationFormat>Panorámica</PresentationFormat>
  <Paragraphs>942</Paragraphs>
  <Slides>50</Slides>
  <Notes>5</Notes>
  <HiddenSlides>0</HiddenSlides>
  <MMClips>0</MMClips>
  <ScaleCrop>false</ScaleCrop>
  <HeadingPairs>
    <vt:vector size="8" baseType="variant">
      <vt:variant>
        <vt:lpstr>Fuentes usadas</vt:lpstr>
      </vt:variant>
      <vt:variant>
        <vt:i4>14</vt:i4>
      </vt:variant>
      <vt:variant>
        <vt:lpstr>Tema</vt:lpstr>
      </vt:variant>
      <vt:variant>
        <vt:i4>1</vt:i4>
      </vt:variant>
      <vt:variant>
        <vt:lpstr>Servidores OLE incrustados</vt:lpstr>
      </vt:variant>
      <vt:variant>
        <vt:i4>1</vt:i4>
      </vt:variant>
      <vt:variant>
        <vt:lpstr>Títulos de diapositiva</vt:lpstr>
      </vt:variant>
      <vt:variant>
        <vt:i4>50</vt:i4>
      </vt:variant>
    </vt:vector>
  </HeadingPairs>
  <TitlesOfParts>
    <vt:vector size="66" baseType="lpstr">
      <vt:lpstr>Aptos</vt:lpstr>
      <vt:lpstr>Aptos Display</vt:lpstr>
      <vt:lpstr>Aptos Narrow</vt:lpstr>
      <vt:lpstr>Arial</vt:lpstr>
      <vt:lpstr>Calibri</vt:lpstr>
      <vt:lpstr>Calibri Light</vt:lpstr>
      <vt:lpstr>Courier New</vt:lpstr>
      <vt:lpstr>League Gothic</vt:lpstr>
      <vt:lpstr>Montserrat</vt:lpstr>
      <vt:lpstr>Open Sans</vt:lpstr>
      <vt:lpstr>Open Sans Bold</vt:lpstr>
      <vt:lpstr>Oswald Bold</vt:lpstr>
      <vt:lpstr>Verdana</vt:lpstr>
      <vt:lpstr>Wingdings</vt:lpstr>
      <vt:lpstr>Tema de Office</vt:lpstr>
      <vt:lpstr>Worksheet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Luis Alfonso Tello Cardenas</dc:creator>
  <cp:lastModifiedBy>Laura Juliana Cuervo Morales</cp:lastModifiedBy>
  <cp:revision>121</cp:revision>
  <dcterms:created xsi:type="dcterms:W3CDTF">2024-06-19T14:18:25Z</dcterms:created>
  <dcterms:modified xsi:type="dcterms:W3CDTF">2025-08-26T18:26:37Z</dcterms:modified>
</cp:coreProperties>
</file>