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</p:sldIdLst>
  <p:sldSz cy="6858000" cx="12192000"/>
  <p:notesSz cx="6858000" cy="9144000"/>
  <p:embeddedFontLst>
    <p:embeddedFont>
      <p:font typeface="Play"/>
      <p:regular r:id="rId8"/>
      <p:bold r:id="rId9"/>
    </p:embeddedFont>
    <p:embeddedFont>
      <p:font typeface="Oswald"/>
      <p:regular r:id="rId10"/>
      <p:bold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2" roundtripDataSignature="AMtx7mgaRu/64qs8RCNzGwudx7N23r40W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font" Target="fonts/Oswald-bold.fntdata"/><Relationship Id="rId10" Type="http://schemas.openxmlformats.org/officeDocument/2006/relationships/font" Target="fonts/Oswald-regular.fntdata"/><Relationship Id="rId12" Type="http://customschemas.google.com/relationships/presentationmetadata" Target="metadata"/><Relationship Id="rId9" Type="http://schemas.openxmlformats.org/officeDocument/2006/relationships/font" Target="fonts/Play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font" Target="fonts/Play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s-CO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95" name="Google Shape;95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58" name="Google Shape;158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5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6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4" name="Google Shape;24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8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0" name="Google Shape;30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0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0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0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1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7.png"/><Relationship Id="rId6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1"/>
            <a:ext cx="12192000" cy="6878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" title="LOGO SDDE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5749" y="5943600"/>
            <a:ext cx="3462363" cy="769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/>
          <p:cNvPicPr preferRelativeResize="0"/>
          <p:nvPr/>
        </p:nvPicPr>
        <p:blipFill rotWithShape="1">
          <a:blip r:embed="rId5">
            <a:alphaModFix/>
          </a:blip>
          <a:srcRect b="114" l="0" r="-2" t="0"/>
          <a:stretch/>
        </p:blipFill>
        <p:spPr>
          <a:xfrm>
            <a:off x="5063089" y="1"/>
            <a:ext cx="7128913" cy="6853457"/>
          </a:xfrm>
          <a:custGeom>
            <a:rect b="b" l="l" r="r" t="t"/>
            <a:pathLst>
              <a:path extrusionOk="0" h="6853457" w="7128913">
                <a:moveTo>
                  <a:pt x="2343548" y="0"/>
                </a:moveTo>
                <a:lnTo>
                  <a:pt x="5168877" y="0"/>
                </a:lnTo>
                <a:lnTo>
                  <a:pt x="5218299" y="19487"/>
                </a:lnTo>
                <a:cubicBezTo>
                  <a:pt x="5976640" y="340238"/>
                  <a:pt x="6607722" y="902948"/>
                  <a:pt x="7014769" y="1610837"/>
                </a:cubicBezTo>
                <a:lnTo>
                  <a:pt x="7128913" y="1827198"/>
                </a:lnTo>
                <a:lnTo>
                  <a:pt x="7128913" y="5131581"/>
                </a:lnTo>
                <a:lnTo>
                  <a:pt x="7091067" y="5210750"/>
                </a:lnTo>
                <a:cubicBezTo>
                  <a:pt x="6744936" y="5876527"/>
                  <a:pt x="6205281" y="6425584"/>
                  <a:pt x="5546646" y="6783375"/>
                </a:cubicBezTo>
                <a:lnTo>
                  <a:pt x="5409811" y="6853457"/>
                </a:lnTo>
                <a:lnTo>
                  <a:pt x="2102613" y="6853457"/>
                </a:lnTo>
                <a:lnTo>
                  <a:pt x="1965779" y="6783375"/>
                </a:lnTo>
                <a:cubicBezTo>
                  <a:pt x="794873" y="6147301"/>
                  <a:pt x="0" y="4906735"/>
                  <a:pt x="0" y="3480517"/>
                </a:cubicBezTo>
                <a:cubicBezTo>
                  <a:pt x="0" y="1924643"/>
                  <a:pt x="945964" y="589711"/>
                  <a:pt x="2294125" y="19487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91" name="Google Shape;91;p1"/>
          <p:cNvSpPr txBox="1"/>
          <p:nvPr>
            <p:ph type="title"/>
          </p:nvPr>
        </p:nvSpPr>
        <p:spPr>
          <a:xfrm>
            <a:off x="285749" y="3429000"/>
            <a:ext cx="4480072" cy="2339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Play"/>
              <a:buNone/>
            </a:pPr>
            <a:r>
              <a:rPr b="1" lang="es-CO" sz="2600">
                <a:solidFill>
                  <a:schemeClr val="lt1"/>
                </a:solidFill>
              </a:rPr>
              <a:t>COMITÉ TÉCNICO</a:t>
            </a:r>
            <a:br>
              <a:rPr b="1" lang="es-CO" sz="2600">
                <a:solidFill>
                  <a:schemeClr val="lt1"/>
                </a:solidFill>
              </a:rPr>
            </a:br>
            <a:r>
              <a:rPr b="1" lang="es-CO" sz="2600">
                <a:solidFill>
                  <a:schemeClr val="lt1"/>
                </a:solidFill>
              </a:rPr>
              <a:t>SOCIOS TALENTO CAPITAL 2.0</a:t>
            </a:r>
            <a:br>
              <a:rPr lang="es-CO" sz="26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</a:br>
            <a:br>
              <a:rPr lang="es-CO" sz="26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</a:br>
            <a:r>
              <a:rPr lang="es-CO" sz="2600">
                <a:solidFill>
                  <a:schemeClr val="lt1"/>
                </a:solidFill>
              </a:rPr>
              <a:t>20</a:t>
            </a:r>
            <a:r>
              <a:rPr lang="es-CO" sz="2600">
                <a:solidFill>
                  <a:schemeClr val="lt1"/>
                </a:solidFill>
              </a:rPr>
              <a:t>/03/2026</a:t>
            </a:r>
            <a:endParaRPr b="1" sz="260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descr="Logotipo, nombre de la empresa&#10;&#10;El contenido generado por IA puede ser incorrecto." id="92" name="Google Shape;92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19167" y="833479"/>
            <a:ext cx="2595520" cy="2595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1312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 txBox="1"/>
          <p:nvPr>
            <p:ph type="title"/>
          </p:nvPr>
        </p:nvSpPr>
        <p:spPr>
          <a:xfrm>
            <a:off x="441126" y="412548"/>
            <a:ext cx="9853755" cy="133742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F4861"/>
              </a:buClr>
              <a:buSzPts val="4000"/>
              <a:buFont typeface="Oswald"/>
              <a:buNone/>
            </a:pPr>
            <a:r>
              <a:rPr lang="es-CO" sz="4000">
                <a:solidFill>
                  <a:srgbClr val="0F4861"/>
                </a:solidFill>
                <a:latin typeface="Oswald"/>
                <a:ea typeface="Oswald"/>
                <a:cs typeface="Oswald"/>
                <a:sym typeface="Oswald"/>
              </a:rPr>
              <a:t>ATENDIDOS PARA EL CORTE DE LA ENTREGA DEL 01/02/2026 AL 19/03/2026</a:t>
            </a:r>
            <a:endParaRPr/>
          </a:p>
        </p:txBody>
      </p:sp>
      <p:grpSp>
        <p:nvGrpSpPr>
          <p:cNvPr id="99" name="Google Shape;99;p2"/>
          <p:cNvGrpSpPr/>
          <p:nvPr/>
        </p:nvGrpSpPr>
        <p:grpSpPr>
          <a:xfrm>
            <a:off x="380160" y="2149847"/>
            <a:ext cx="11394587" cy="3188927"/>
            <a:chOff x="2094" y="1579648"/>
            <a:chExt cx="11394587" cy="3188927"/>
          </a:xfrm>
        </p:grpSpPr>
        <p:sp>
          <p:nvSpPr>
            <p:cNvPr id="100" name="Google Shape;100;p2"/>
            <p:cNvSpPr/>
            <p:nvPr/>
          </p:nvSpPr>
          <p:spPr>
            <a:xfrm>
              <a:off x="2094" y="1579648"/>
              <a:ext cx="1668337" cy="835497"/>
            </a:xfrm>
            <a:prstGeom prst="roundRect">
              <a:avLst>
                <a:gd fmla="val 10000" name="adj"/>
              </a:avLst>
            </a:prstGeom>
            <a:solidFill>
              <a:srgbClr val="126082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2"/>
            <p:cNvSpPr txBox="1"/>
            <p:nvPr/>
          </p:nvSpPr>
          <p:spPr>
            <a:xfrm>
              <a:off x="26565" y="1604119"/>
              <a:ext cx="1619395" cy="7865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300" lIns="30475" spcFirstLastPara="1" rIns="30475" wrap="square" tIns="203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es-CO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PAQUETE DE SERVICIOS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168927" y="2415146"/>
              <a:ext cx="166833" cy="6694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03" name="Google Shape;103;p2"/>
            <p:cNvSpPr/>
            <p:nvPr/>
          </p:nvSpPr>
          <p:spPr>
            <a:xfrm>
              <a:off x="335761" y="2577250"/>
              <a:ext cx="1334669" cy="1014610"/>
            </a:xfrm>
            <a:prstGeom prst="roundRect">
              <a:avLst>
                <a:gd fmla="val 10000" name="adj"/>
              </a:avLst>
            </a:prstGeom>
            <a:solidFill>
              <a:srgbClr val="D9E5F8">
                <a:alpha val="88235"/>
              </a:srgb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2"/>
            <p:cNvSpPr txBox="1"/>
            <p:nvPr/>
          </p:nvSpPr>
          <p:spPr>
            <a:xfrm>
              <a:off x="365478" y="2606967"/>
              <a:ext cx="1275235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b="0" i="0" lang="es-CO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Básico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168927" y="2415146"/>
              <a:ext cx="166833" cy="184612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06" name="Google Shape;106;p2"/>
            <p:cNvSpPr/>
            <p:nvPr/>
          </p:nvSpPr>
          <p:spPr>
            <a:xfrm>
              <a:off x="335761" y="3753965"/>
              <a:ext cx="1334669" cy="1014610"/>
            </a:xfrm>
            <a:prstGeom prst="roundRect">
              <a:avLst>
                <a:gd fmla="val 10000" name="adj"/>
              </a:avLst>
            </a:prstGeom>
            <a:solidFill>
              <a:srgbClr val="D9E5F8">
                <a:alpha val="88235"/>
              </a:srgb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2"/>
            <p:cNvSpPr txBox="1"/>
            <p:nvPr/>
          </p:nvSpPr>
          <p:spPr>
            <a:xfrm>
              <a:off x="365478" y="3783682"/>
              <a:ext cx="1275235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b="0" i="0" lang="es-CO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Especializado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1994639" y="1579648"/>
              <a:ext cx="1296833" cy="835497"/>
            </a:xfrm>
            <a:prstGeom prst="roundRect">
              <a:avLst>
                <a:gd fmla="val 10000" name="adj"/>
              </a:avLst>
            </a:prstGeom>
            <a:solidFill>
              <a:srgbClr val="126082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2"/>
            <p:cNvSpPr txBox="1"/>
            <p:nvPr/>
          </p:nvSpPr>
          <p:spPr>
            <a:xfrm>
              <a:off x="2019110" y="1604119"/>
              <a:ext cx="1247891" cy="7865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300" lIns="30475" spcFirstLastPara="1" rIns="30475" wrap="square" tIns="203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es-CO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Número de mujeres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2124323" y="2415146"/>
              <a:ext cx="129683" cy="6694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11" name="Google Shape;111;p2"/>
            <p:cNvSpPr/>
            <p:nvPr/>
          </p:nvSpPr>
          <p:spPr>
            <a:xfrm>
              <a:off x="2254006" y="2577250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235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2"/>
            <p:cNvSpPr txBox="1"/>
            <p:nvPr/>
          </p:nvSpPr>
          <p:spPr>
            <a:xfrm>
              <a:off x="2283723" y="2606967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152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2124323" y="2415146"/>
              <a:ext cx="129683" cy="184612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14" name="Google Shape;114;p2"/>
            <p:cNvSpPr/>
            <p:nvPr/>
          </p:nvSpPr>
          <p:spPr>
            <a:xfrm>
              <a:off x="2254006" y="3753965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235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2"/>
            <p:cNvSpPr txBox="1"/>
            <p:nvPr/>
          </p:nvSpPr>
          <p:spPr>
            <a:xfrm>
              <a:off x="2283723" y="3783682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100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615681" y="1579648"/>
              <a:ext cx="1296833" cy="835497"/>
            </a:xfrm>
            <a:prstGeom prst="roundRect">
              <a:avLst>
                <a:gd fmla="val 10000" name="adj"/>
              </a:avLst>
            </a:prstGeom>
            <a:solidFill>
              <a:srgbClr val="126082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2"/>
            <p:cNvSpPr txBox="1"/>
            <p:nvPr/>
          </p:nvSpPr>
          <p:spPr>
            <a:xfrm>
              <a:off x="3640152" y="1604119"/>
              <a:ext cx="1247891" cy="7865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300" lIns="30475" spcFirstLastPara="1" rIns="30475" wrap="square" tIns="203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es-CO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Número de personas &gt;50años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745364" y="2415146"/>
              <a:ext cx="129683" cy="6694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19" name="Google Shape;119;p2"/>
            <p:cNvSpPr/>
            <p:nvPr/>
          </p:nvSpPr>
          <p:spPr>
            <a:xfrm>
              <a:off x="3875048" y="2577250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235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2"/>
            <p:cNvSpPr txBox="1"/>
            <p:nvPr/>
          </p:nvSpPr>
          <p:spPr>
            <a:xfrm>
              <a:off x="3904765" y="2606967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19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3745364" y="2415146"/>
              <a:ext cx="129683" cy="184612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22" name="Google Shape;122;p2"/>
            <p:cNvSpPr/>
            <p:nvPr/>
          </p:nvSpPr>
          <p:spPr>
            <a:xfrm>
              <a:off x="3875048" y="3753965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235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2"/>
            <p:cNvSpPr txBox="1"/>
            <p:nvPr/>
          </p:nvSpPr>
          <p:spPr>
            <a:xfrm>
              <a:off x="3904765" y="3783682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6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5236723" y="1579648"/>
              <a:ext cx="1296833" cy="835497"/>
            </a:xfrm>
            <a:prstGeom prst="roundRect">
              <a:avLst>
                <a:gd fmla="val 10000" name="adj"/>
              </a:avLst>
            </a:prstGeom>
            <a:solidFill>
              <a:srgbClr val="126082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2"/>
            <p:cNvSpPr txBox="1"/>
            <p:nvPr/>
          </p:nvSpPr>
          <p:spPr>
            <a:xfrm>
              <a:off x="5261194" y="1604119"/>
              <a:ext cx="1247891" cy="7865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300" lIns="30475" spcFirstLastPara="1" rIns="30475" wrap="square" tIns="203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es-CO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Número de Migrantes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5366406" y="2415146"/>
              <a:ext cx="129683" cy="6694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27" name="Google Shape;127;p2"/>
            <p:cNvSpPr/>
            <p:nvPr/>
          </p:nvSpPr>
          <p:spPr>
            <a:xfrm>
              <a:off x="5496089" y="2577250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235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2"/>
            <p:cNvSpPr txBox="1"/>
            <p:nvPr/>
          </p:nvSpPr>
          <p:spPr>
            <a:xfrm>
              <a:off x="5525806" y="2606967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0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5366406" y="2415146"/>
              <a:ext cx="129683" cy="184612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30" name="Google Shape;130;p2"/>
            <p:cNvSpPr/>
            <p:nvPr/>
          </p:nvSpPr>
          <p:spPr>
            <a:xfrm>
              <a:off x="5496089" y="3753965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235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2"/>
            <p:cNvSpPr txBox="1"/>
            <p:nvPr/>
          </p:nvSpPr>
          <p:spPr>
            <a:xfrm>
              <a:off x="5525806" y="3783682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0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6857764" y="1579648"/>
              <a:ext cx="1296833" cy="835497"/>
            </a:xfrm>
            <a:prstGeom prst="roundRect">
              <a:avLst>
                <a:gd fmla="val 10000" name="adj"/>
              </a:avLst>
            </a:prstGeom>
            <a:solidFill>
              <a:srgbClr val="126082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2"/>
            <p:cNvSpPr txBox="1"/>
            <p:nvPr/>
          </p:nvSpPr>
          <p:spPr>
            <a:xfrm>
              <a:off x="6882235" y="1604119"/>
              <a:ext cx="1247891" cy="7865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300" lIns="30475" spcFirstLastPara="1" rIns="30475" wrap="square" tIns="203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es-CO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Número de Jóvenes Vulnerables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6987448" y="2415146"/>
              <a:ext cx="129683" cy="6694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35" name="Google Shape;135;p2"/>
            <p:cNvSpPr/>
            <p:nvPr/>
          </p:nvSpPr>
          <p:spPr>
            <a:xfrm>
              <a:off x="7117131" y="2577250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235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2"/>
            <p:cNvSpPr txBox="1"/>
            <p:nvPr/>
          </p:nvSpPr>
          <p:spPr>
            <a:xfrm>
              <a:off x="7146848" y="2606967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429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6987448" y="2415146"/>
              <a:ext cx="129683" cy="184612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38" name="Google Shape;138;p2"/>
            <p:cNvSpPr/>
            <p:nvPr/>
          </p:nvSpPr>
          <p:spPr>
            <a:xfrm>
              <a:off x="7117131" y="3753965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235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2"/>
            <p:cNvSpPr txBox="1"/>
            <p:nvPr/>
          </p:nvSpPr>
          <p:spPr>
            <a:xfrm>
              <a:off x="7146848" y="3783682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333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8478806" y="1579648"/>
              <a:ext cx="1296833" cy="835497"/>
            </a:xfrm>
            <a:prstGeom prst="roundRect">
              <a:avLst>
                <a:gd fmla="val 10000" name="adj"/>
              </a:avLst>
            </a:prstGeom>
            <a:solidFill>
              <a:srgbClr val="126082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2"/>
            <p:cNvSpPr txBox="1"/>
            <p:nvPr/>
          </p:nvSpPr>
          <p:spPr>
            <a:xfrm>
              <a:off x="8503277" y="1604119"/>
              <a:ext cx="1247891" cy="7865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300" lIns="30475" spcFirstLastPara="1" rIns="30475" wrap="square" tIns="203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es-CO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Número de personal sin énfasis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8608490" y="2415146"/>
              <a:ext cx="129683" cy="6694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43" name="Google Shape;143;p2"/>
            <p:cNvSpPr/>
            <p:nvPr/>
          </p:nvSpPr>
          <p:spPr>
            <a:xfrm>
              <a:off x="8738173" y="2577250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235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2"/>
            <p:cNvSpPr txBox="1"/>
            <p:nvPr/>
          </p:nvSpPr>
          <p:spPr>
            <a:xfrm>
              <a:off x="8767890" y="2606967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53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8608490" y="2415146"/>
              <a:ext cx="129683" cy="184612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46" name="Google Shape;146;p2"/>
            <p:cNvSpPr/>
            <p:nvPr/>
          </p:nvSpPr>
          <p:spPr>
            <a:xfrm>
              <a:off x="8738173" y="3753965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235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2"/>
            <p:cNvSpPr txBox="1"/>
            <p:nvPr/>
          </p:nvSpPr>
          <p:spPr>
            <a:xfrm>
              <a:off x="8767890" y="3783682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10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10099848" y="1579648"/>
              <a:ext cx="1296833" cy="835497"/>
            </a:xfrm>
            <a:prstGeom prst="roundRect">
              <a:avLst>
                <a:gd fmla="val 10000" name="adj"/>
              </a:avLst>
            </a:prstGeom>
            <a:solidFill>
              <a:srgbClr val="126082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2"/>
            <p:cNvSpPr txBox="1"/>
            <p:nvPr/>
          </p:nvSpPr>
          <p:spPr>
            <a:xfrm>
              <a:off x="10124319" y="1604119"/>
              <a:ext cx="1247891" cy="7865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300" lIns="30475" spcFirstLastPara="1" rIns="30475" wrap="square" tIns="203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es-CO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TOTAL DE ATENDIDOS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10229531" y="2415146"/>
              <a:ext cx="129683" cy="6694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51" name="Google Shape;151;p2"/>
            <p:cNvSpPr/>
            <p:nvPr/>
          </p:nvSpPr>
          <p:spPr>
            <a:xfrm>
              <a:off x="10359215" y="2577250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235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"/>
            <p:cNvSpPr txBox="1"/>
            <p:nvPr/>
          </p:nvSpPr>
          <p:spPr>
            <a:xfrm>
              <a:off x="10388932" y="2606967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653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10229531" y="2415146"/>
              <a:ext cx="129683" cy="184612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9050">
              <a:solidFill>
                <a:srgbClr val="0D4C67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54" name="Google Shape;154;p2"/>
            <p:cNvSpPr/>
            <p:nvPr/>
          </p:nvSpPr>
          <p:spPr>
            <a:xfrm>
              <a:off x="10359215" y="3753965"/>
              <a:ext cx="1037466" cy="101461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8235"/>
              </a:schemeClr>
            </a:solidFill>
            <a:ln cap="flat" cmpd="sng" w="19050">
              <a:solidFill>
                <a:srgbClr val="12608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2"/>
            <p:cNvSpPr txBox="1"/>
            <p:nvPr/>
          </p:nvSpPr>
          <p:spPr>
            <a:xfrm>
              <a:off x="10388932" y="3783682"/>
              <a:ext cx="978032" cy="9551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28575" spcFirstLastPara="1" rIns="28575" wrap="square" tIns="1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r>
                <a:rPr lang="es-CO" sz="1500">
                  <a:solidFill>
                    <a:schemeClr val="dk1"/>
                  </a:solidFill>
                </a:rPr>
                <a:t>449</a:t>
              </a: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318" y="-1"/>
            <a:ext cx="12155681" cy="6878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4" title="LOGO SDDE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42250" y="2742925"/>
            <a:ext cx="7343826" cy="153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2025-07-02T07:23:31Z</dcterms:created>
  <dc:creator>Natalia Mora Roa</dc:creator>
</cp:coreProperties>
</file>