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4"/>
  </p:sldMasterIdLst>
  <p:notesMasterIdLst>
    <p:notesMasterId r:id="rId16"/>
  </p:notesMasterIdLst>
  <p:sldIdLst>
    <p:sldId id="256" r:id="rId5"/>
    <p:sldId id="4103" r:id="rId6"/>
    <p:sldId id="258" r:id="rId7"/>
    <p:sldId id="4208" r:id="rId8"/>
    <p:sldId id="4210" r:id="rId9"/>
    <p:sldId id="4212" r:id="rId10"/>
    <p:sldId id="4214" r:id="rId11"/>
    <p:sldId id="4215" r:id="rId12"/>
    <p:sldId id="4213" r:id="rId13"/>
    <p:sldId id="4211" r:id="rId14"/>
    <p:sldId id="4216" r:id="rId1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ción predeterminada" id="{0B9375FE-E4F7-4266-9CFE-E3E5CC5F8FC5}">
          <p14:sldIdLst>
            <p14:sldId id="256"/>
            <p14:sldId id="4103"/>
            <p14:sldId id="258"/>
            <p14:sldId id="4208"/>
            <p14:sldId id="4210"/>
            <p14:sldId id="4212"/>
            <p14:sldId id="4214"/>
            <p14:sldId id="4215"/>
            <p14:sldId id="4213"/>
            <p14:sldId id="4211"/>
            <p14:sldId id="4216"/>
          </p14:sldIdLst>
        </p14:section>
        <p14:section name="Sección sin título" id="{9BC9F75C-3512-4FFE-AC4B-4C37C792368E}">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0962B4E-430D-5B2A-1E15-2A0189C4F9CB}" name="Lady Johana Medina Murillo" initials="LM" userId="S::lady.medina@gobiernobogota.gov.co::5244e083-cc32-4eb5-a24e-48c940ba57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A809C7-F4CD-0905-7F72-33852D9A8E84}" v="25" dt="2026-05-22T14:16:54.480"/>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Estilo medio 3 - Énfasis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75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ha Mireya Sanchez Figueroa" userId="S::martha.figueroa@gobiernobogota.gov.co::6a91a7dc-6809-49c8-a4eb-6ecb7aa82f99" providerId="AD" clId="Web-{89A809C7-F4CD-0905-7F72-33852D9A8E84}"/>
    <pc:docChg chg="addSld delSld modSld modSection">
      <pc:chgData name="Martha Mireya Sanchez Figueroa" userId="S::martha.figueroa@gobiernobogota.gov.co::6a91a7dc-6809-49c8-a4eb-6ecb7aa82f99" providerId="AD" clId="Web-{89A809C7-F4CD-0905-7F72-33852D9A8E84}" dt="2026-05-22T14:16:54.480" v="20"/>
      <pc:docMkLst>
        <pc:docMk/>
      </pc:docMkLst>
      <pc:sldChg chg="modSp">
        <pc:chgData name="Martha Mireya Sanchez Figueroa" userId="S::martha.figueroa@gobiernobogota.gov.co::6a91a7dc-6809-49c8-a4eb-6ecb7aa82f99" providerId="AD" clId="Web-{89A809C7-F4CD-0905-7F72-33852D9A8E84}" dt="2026-05-22T14:16:54.480" v="20"/>
        <pc:sldMkLst>
          <pc:docMk/>
          <pc:sldMk cId="3070592662" sldId="4213"/>
        </pc:sldMkLst>
        <pc:graphicFrameChg chg="mod modGraphic">
          <ac:chgData name="Martha Mireya Sanchez Figueroa" userId="S::martha.figueroa@gobiernobogota.gov.co::6a91a7dc-6809-49c8-a4eb-6ecb7aa82f99" providerId="AD" clId="Web-{89A809C7-F4CD-0905-7F72-33852D9A8E84}" dt="2026-05-22T14:16:54.480" v="20"/>
          <ac:graphicFrameMkLst>
            <pc:docMk/>
            <pc:sldMk cId="3070592662" sldId="4213"/>
            <ac:graphicFrameMk id="4" creationId="{00000000-0000-0000-0000-000000000000}"/>
          </ac:graphicFrameMkLst>
        </pc:graphicFrameChg>
      </pc:sldChg>
      <pc:sldChg chg="new del">
        <pc:chgData name="Martha Mireya Sanchez Figueroa" userId="S::martha.figueroa@gobiernobogota.gov.co::6a91a7dc-6809-49c8-a4eb-6ecb7aa82f99" providerId="AD" clId="Web-{89A809C7-F4CD-0905-7F72-33852D9A8E84}" dt="2026-05-22T14:16:38.948" v="19"/>
        <pc:sldMkLst>
          <pc:docMk/>
          <pc:sldMk cId="3657081678" sldId="421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2abf9f62662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82" name="Google Shape;82;g2abf9f62662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42233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515878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29692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7260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8422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atin typeface="Oswald" panose="00000500000000000000"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atin typeface="Garamond" panose="02020404030301010803" pitchFamily="18" charset="0"/>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atin typeface="Oswald" panose="00000500000000000000"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None/>
              <a:defRPr>
                <a:latin typeface="Garamond" panose="02020404030301010803" pitchFamily="18" charset="0"/>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txBody>
          <a:bodyPr/>
          <a:lstStyle/>
          <a:p>
            <a:endParaRPr lang="es-CO"/>
          </a:p>
        </p:txBody>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CO"/>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4579" y="-1829"/>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85" name="Google Shape;85;p13"/>
          <p:cNvSpPr/>
          <p:nvPr/>
        </p:nvSpPr>
        <p:spPr>
          <a:xfrm flipH="1">
            <a:off x="10943664" y="2532197"/>
            <a:ext cx="1245319" cy="4325448"/>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6" name="Google Shape;86;p13"/>
          <p:cNvSpPr/>
          <p:nvPr/>
        </p:nvSpPr>
        <p:spPr>
          <a:xfrm rot="10800000">
            <a:off x="10943664" y="-52"/>
            <a:ext cx="1245319" cy="2532249"/>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7" name="Google Shape;87;p13"/>
          <p:cNvPicPr preferRelativeResize="0"/>
          <p:nvPr/>
        </p:nvPicPr>
        <p:blipFill>
          <a:blip r:embed="rId3">
            <a:alphaModFix/>
          </a:blip>
          <a:stretch>
            <a:fillRect/>
          </a:stretch>
        </p:blipFill>
        <p:spPr>
          <a:xfrm>
            <a:off x="4073236" y="5418250"/>
            <a:ext cx="3620655" cy="1130332"/>
          </a:xfrm>
          <a:prstGeom prst="rect">
            <a:avLst/>
          </a:prstGeom>
          <a:noFill/>
          <a:ln>
            <a:noFill/>
          </a:ln>
        </p:spPr>
      </p:pic>
      <p:sp>
        <p:nvSpPr>
          <p:cNvPr id="88" name="Google Shape;88;p13"/>
          <p:cNvSpPr txBox="1"/>
          <p:nvPr/>
        </p:nvSpPr>
        <p:spPr>
          <a:xfrm>
            <a:off x="1526959" y="683581"/>
            <a:ext cx="8731000" cy="4062620"/>
          </a:xfrm>
          <a:prstGeom prst="rect">
            <a:avLst/>
          </a:prstGeom>
          <a:noFill/>
          <a:ln>
            <a:noFill/>
          </a:ln>
        </p:spPr>
        <p:txBody>
          <a:bodyPr spcFirstLastPara="1" wrap="square" lIns="91425" tIns="91425" rIns="91425" bIns="91425" anchor="t" anchorCtr="0">
            <a:spAutoFit/>
          </a:bodyPr>
          <a:lstStyle/>
          <a:p>
            <a:pPr algn="ctr"/>
            <a:r>
              <a:rPr lang="en-US" sz="6300" b="1" dirty="0">
                <a:solidFill>
                  <a:schemeClr val="lt1"/>
                </a:solidFill>
                <a:latin typeface="Garamond" panose="02020404030301010803" pitchFamily="18" charset="0"/>
              </a:rPr>
              <a:t>Apertura de Auditoria al </a:t>
            </a:r>
            <a:r>
              <a:rPr lang="en-US" sz="6300" b="1" dirty="0" err="1">
                <a:solidFill>
                  <a:schemeClr val="lt1"/>
                </a:solidFill>
                <a:latin typeface="Garamond" panose="02020404030301010803" pitchFamily="18" charset="0"/>
              </a:rPr>
              <a:t>Proceso</a:t>
            </a:r>
            <a:r>
              <a:rPr lang="en-US" sz="6300" b="1" dirty="0">
                <a:solidFill>
                  <a:schemeClr val="lt1"/>
                </a:solidFill>
                <a:latin typeface="Garamond" panose="02020404030301010803" pitchFamily="18" charset="0"/>
              </a:rPr>
              <a:t> de </a:t>
            </a:r>
            <a:r>
              <a:rPr lang="en-US" sz="6300" b="1" dirty="0" err="1">
                <a:solidFill>
                  <a:schemeClr val="lt1"/>
                </a:solidFill>
                <a:latin typeface="Garamond" panose="02020404030301010803" pitchFamily="18" charset="0"/>
              </a:rPr>
              <a:t>Gestión</a:t>
            </a:r>
            <a:r>
              <a:rPr lang="en-US" sz="6300" b="1" dirty="0">
                <a:solidFill>
                  <a:schemeClr val="lt1"/>
                </a:solidFill>
                <a:latin typeface="Garamond" panose="02020404030301010803" pitchFamily="18" charset="0"/>
              </a:rPr>
              <a:t> Contractual- </a:t>
            </a:r>
            <a:r>
              <a:rPr lang="en-US" sz="6300" b="1" dirty="0" err="1">
                <a:solidFill>
                  <a:schemeClr val="lt1"/>
                </a:solidFill>
                <a:latin typeface="Garamond" panose="02020404030301010803" pitchFamily="18" charset="0"/>
              </a:rPr>
              <a:t>Nivel</a:t>
            </a:r>
            <a:r>
              <a:rPr lang="en-US" sz="6300" b="1" dirty="0">
                <a:solidFill>
                  <a:schemeClr val="lt1"/>
                </a:solidFill>
                <a:latin typeface="Garamond" panose="02020404030301010803" pitchFamily="18" charset="0"/>
              </a:rPr>
              <a:t> Central 2026 </a:t>
            </a:r>
          </a:p>
        </p:txBody>
      </p:sp>
      <p:sp>
        <p:nvSpPr>
          <p:cNvPr id="89" name="Google Shape;89;p13"/>
          <p:cNvSpPr/>
          <p:nvPr/>
        </p:nvSpPr>
        <p:spPr>
          <a:xfrm flipH="1">
            <a:off x="-23109" y="316154"/>
            <a:ext cx="3074100" cy="6378300"/>
          </a:xfrm>
          <a:prstGeom prst="parallelogram">
            <a:avLst>
              <a:gd name="adj" fmla="val 71939"/>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90" name="Google Shape;90;p13"/>
          <p:cNvSpPr txBox="1"/>
          <p:nvPr/>
        </p:nvSpPr>
        <p:spPr>
          <a:xfrm>
            <a:off x="4513422" y="4860922"/>
            <a:ext cx="2980428" cy="597300"/>
          </a:xfrm>
          <a:prstGeom prst="rect">
            <a:avLst/>
          </a:prstGeom>
          <a:noFill/>
          <a:ln>
            <a:noFill/>
          </a:ln>
        </p:spPr>
        <p:txBody>
          <a:bodyPr spcFirstLastPara="1" wrap="square" lIns="91425" tIns="91425" rIns="91425" bIns="91425" anchor="t" anchorCtr="0">
            <a:noAutofit/>
          </a:bodyPr>
          <a:lstStyle/>
          <a:p>
            <a:pPr algn="ctr"/>
            <a:r>
              <a:rPr lang="en-CO" sz="2300" dirty="0">
                <a:solidFill>
                  <a:schemeClr val="lt1"/>
                </a:solidFill>
                <a:latin typeface="Lexend Deca"/>
                <a:ea typeface="Lexend Deca"/>
                <a:cs typeface="Lexend Deca"/>
                <a:sym typeface="Lexend Deca"/>
              </a:rPr>
              <a:t>2</a:t>
            </a:r>
            <a:r>
              <a:rPr lang="es-MX" sz="2300" dirty="0">
                <a:solidFill>
                  <a:schemeClr val="lt1"/>
                </a:solidFill>
                <a:latin typeface="Lexend Deca"/>
                <a:ea typeface="Lexend Deca"/>
                <a:cs typeface="Lexend Deca"/>
                <a:sym typeface="Lexend Deca"/>
              </a:rPr>
              <a:t>2 de mayo de 2026 </a:t>
            </a:r>
            <a:endParaRPr lang="en-US" sz="2300" dirty="0">
              <a:solidFill>
                <a:schemeClr val="lt1"/>
              </a:solidFill>
              <a:latin typeface="Lexend Deca"/>
              <a:ea typeface="Lexend Deca"/>
              <a:cs typeface="Lexend Deca"/>
              <a:sym typeface="Lexend Deca"/>
            </a:endParaRPr>
          </a:p>
          <a:p>
            <a:pPr algn="ctr"/>
            <a:endParaRPr sz="2300" dirty="0">
              <a:solidFill>
                <a:schemeClr val="lt1"/>
              </a:solidFill>
              <a:latin typeface="Lexend Deca"/>
              <a:ea typeface="Lexend Deca"/>
              <a:cs typeface="Lexend Dec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sz="3200" b="1" dirty="0">
                <a:solidFill>
                  <a:srgbClr val="CC0000"/>
                </a:solidFill>
                <a:latin typeface="Oswald"/>
                <a:ea typeface="Oswald"/>
                <a:cs typeface="Oswald"/>
                <a:sym typeface="Oswald"/>
              </a:rPr>
              <a:t>6. </a:t>
            </a:r>
            <a:r>
              <a:rPr lang="es-MX" sz="3200" b="1" dirty="0">
                <a:solidFill>
                  <a:srgbClr val="CC0000"/>
                </a:solidFill>
                <a:latin typeface="Garamond" panose="02020404030301010803" pitchFamily="18" charset="0"/>
                <a:ea typeface="Oswald"/>
                <a:cs typeface="Oswald"/>
                <a:sym typeface="Oswald"/>
              </a:rPr>
              <a:t>Solicitud de Información </a:t>
            </a:r>
            <a:br>
              <a:rPr lang="es-MX" sz="3200" b="1" dirty="0">
                <a:solidFill>
                  <a:srgbClr val="CC0000"/>
                </a:solidFill>
                <a:latin typeface="Garamond" panose="02020404030301010803" pitchFamily="18" charset="0"/>
                <a:ea typeface="Oswald"/>
                <a:cs typeface="Oswald"/>
                <a:sym typeface="Oswald"/>
              </a:rPr>
            </a:br>
            <a:endParaRPr lang="es-CO" sz="3200" dirty="0">
              <a:latin typeface="Garamond" panose="02020404030301010803" pitchFamily="18" charset="0"/>
            </a:endParaRPr>
          </a:p>
        </p:txBody>
      </p:sp>
      <p:sp>
        <p:nvSpPr>
          <p:cNvPr id="3" name="Marcador de texto 2"/>
          <p:cNvSpPr>
            <a:spLocks noGrp="1"/>
          </p:cNvSpPr>
          <p:nvPr>
            <p:ph type="body" idx="1"/>
          </p:nvPr>
        </p:nvSpPr>
        <p:spPr>
          <a:xfrm>
            <a:off x="932872" y="1062182"/>
            <a:ext cx="10420927" cy="5114781"/>
          </a:xfrm>
        </p:spPr>
        <p:txBody>
          <a:bodyPr/>
          <a:lstStyle/>
          <a:p>
            <a:pPr marL="114300" indent="0"/>
            <a:endParaRPr lang="es-MX" b="1" dirty="0"/>
          </a:p>
          <a:p>
            <a:pPr marL="571500" indent="-457200">
              <a:buFontTx/>
              <a:buChar char="-"/>
            </a:pPr>
            <a:r>
              <a:rPr lang="es-MX" b="1" dirty="0"/>
              <a:t>La oficina de  Control Interno solicita usuario </a:t>
            </a:r>
            <a:r>
              <a:rPr lang="es-MX" b="1" dirty="0" err="1"/>
              <a:t>Secop</a:t>
            </a:r>
            <a:r>
              <a:rPr lang="es-MX" b="1" dirty="0"/>
              <a:t> II para su consulta.</a:t>
            </a:r>
          </a:p>
          <a:p>
            <a:pPr marL="571500" indent="-457200">
              <a:buFontTx/>
              <a:buChar char="-"/>
            </a:pPr>
            <a:r>
              <a:rPr lang="es-MX" b="1" dirty="0"/>
              <a:t>Expedientes digitales de los contratos de la muestra </a:t>
            </a:r>
          </a:p>
          <a:p>
            <a:pPr marL="571500" indent="-457200">
              <a:buFontTx/>
              <a:buChar char="-"/>
            </a:pPr>
            <a:r>
              <a:rPr lang="es-MX" b="1" dirty="0"/>
              <a:t>Actas de las sesiones de comité de contratación de la vigencia 2025.</a:t>
            </a:r>
          </a:p>
          <a:p>
            <a:pPr marL="571500" indent="-457200">
              <a:buFontTx/>
              <a:buChar char="-"/>
            </a:pPr>
            <a:endParaRPr lang="es-MX" b="1" dirty="0"/>
          </a:p>
          <a:p>
            <a:pPr marL="571500" indent="-457200">
              <a:buFontTx/>
              <a:buChar char="-"/>
            </a:pPr>
            <a:endParaRPr lang="es-MX" b="1" dirty="0"/>
          </a:p>
          <a:p>
            <a:pPr marL="571500" indent="-457200">
              <a:buFontTx/>
              <a:buChar char="-"/>
            </a:pPr>
            <a:endParaRPr lang="es-MX" b="1" dirty="0"/>
          </a:p>
          <a:p>
            <a:pPr marL="571500" indent="-457200">
              <a:buFontTx/>
              <a:buChar char="-"/>
            </a:pPr>
            <a:endParaRPr lang="es-MX" dirty="0"/>
          </a:p>
          <a:p>
            <a:pPr marL="114300" indent="0"/>
            <a:endParaRPr lang="es-CO" dirty="0"/>
          </a:p>
        </p:txBody>
      </p:sp>
    </p:spTree>
    <p:extLst>
      <p:ext uri="{BB962C8B-B14F-4D97-AF65-F5344CB8AC3E}">
        <p14:creationId xmlns:p14="http://schemas.microsoft.com/office/powerpoint/2010/main" val="321984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1"/>
          </p:nvPr>
        </p:nvSpPr>
        <p:spPr/>
        <p:txBody>
          <a:bodyPr>
            <a:normAutofit/>
          </a:bodyPr>
          <a:lstStyle/>
          <a:p>
            <a:pPr lvl="0" algn="ctr"/>
            <a:r>
              <a:rPr lang="es-CO" sz="7200" b="1" dirty="0">
                <a:solidFill>
                  <a:srgbClr val="C8102C"/>
                </a:solidFill>
                <a:latin typeface="Arial"/>
                <a:ea typeface="Arial"/>
                <a:cs typeface="Arial"/>
                <a:sym typeface="Arial"/>
              </a:rPr>
              <a:t>GRACIAS</a:t>
            </a:r>
            <a:endParaRPr lang="es-CO" sz="7200" dirty="0">
              <a:solidFill>
                <a:srgbClr val="000000"/>
              </a:solidFill>
              <a:latin typeface="Arial"/>
              <a:ea typeface="Arial"/>
              <a:cs typeface="Arial"/>
              <a:sym typeface="Arial"/>
            </a:endParaRPr>
          </a:p>
          <a:p>
            <a:pPr algn="ctr"/>
            <a:endParaRPr lang="es-CO" sz="7200" dirty="0"/>
          </a:p>
        </p:txBody>
      </p:sp>
      <p:pic>
        <p:nvPicPr>
          <p:cNvPr id="6" name="Imagen 5"/>
          <p:cNvPicPr>
            <a:picLocks noChangeAspect="1"/>
          </p:cNvPicPr>
          <p:nvPr/>
        </p:nvPicPr>
        <p:blipFill>
          <a:blip r:embed="rId2"/>
          <a:stretch>
            <a:fillRect/>
          </a:stretch>
        </p:blipFill>
        <p:spPr>
          <a:xfrm>
            <a:off x="4397538" y="3602086"/>
            <a:ext cx="3877216" cy="1371791"/>
          </a:xfrm>
          <a:prstGeom prst="rect">
            <a:avLst/>
          </a:prstGeom>
        </p:spPr>
      </p:pic>
    </p:spTree>
    <p:extLst>
      <p:ext uri="{BB962C8B-B14F-4D97-AF65-F5344CB8AC3E}">
        <p14:creationId xmlns:p14="http://schemas.microsoft.com/office/powerpoint/2010/main" val="2614457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rotWithShape="1">
          <a:blip r:embed="rId3">
            <a:alphaModFix/>
          </a:blip>
          <a:srcRect b="15139"/>
          <a:stretch/>
        </p:blipFill>
        <p:spPr>
          <a:xfrm>
            <a:off x="-154175" y="0"/>
            <a:ext cx="12192000" cy="6895499"/>
          </a:xfrm>
          <a:prstGeom prst="rect">
            <a:avLst/>
          </a:prstGeom>
          <a:noFill/>
          <a:ln>
            <a:noFill/>
          </a:ln>
        </p:spPr>
      </p:pic>
      <p:grpSp>
        <p:nvGrpSpPr>
          <p:cNvPr id="106" name="Google Shape;106;p15"/>
          <p:cNvGrpSpPr/>
          <p:nvPr/>
        </p:nvGrpSpPr>
        <p:grpSpPr>
          <a:xfrm>
            <a:off x="10943664" y="-52"/>
            <a:ext cx="1245319" cy="6857697"/>
            <a:chOff x="10950525" y="35050"/>
            <a:chExt cx="1239000" cy="6822900"/>
          </a:xfrm>
        </p:grpSpPr>
        <p:sp>
          <p:nvSpPr>
            <p:cNvPr id="107" name="Google Shape;107;p15"/>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10" name="Google Shape;110;p15"/>
          <p:cNvSpPr txBox="1"/>
          <p:nvPr/>
        </p:nvSpPr>
        <p:spPr>
          <a:xfrm>
            <a:off x="1016628" y="455845"/>
            <a:ext cx="4913655" cy="615523"/>
          </a:xfrm>
          <a:prstGeom prst="rect">
            <a:avLst/>
          </a:prstGeom>
          <a:noFill/>
          <a:ln>
            <a:noFill/>
          </a:ln>
        </p:spPr>
        <p:txBody>
          <a:bodyPr spcFirstLastPara="1" wrap="square" lIns="91425" tIns="91425" rIns="91425" bIns="91425" anchor="t" anchorCtr="0">
            <a:spAutoFit/>
          </a:bodyPr>
          <a:lstStyle/>
          <a:p>
            <a:r>
              <a:rPr lang="es-MX" sz="2800" b="1" dirty="0">
                <a:solidFill>
                  <a:srgbClr val="CC0000"/>
                </a:solidFill>
                <a:latin typeface="Oswald" panose="00000500000000000000" pitchFamily="2" charset="0"/>
                <a:ea typeface="Oswald"/>
                <a:cs typeface="Oswald"/>
              </a:rPr>
              <a:t>1</a:t>
            </a:r>
            <a:r>
              <a:rPr lang="es-MX" sz="2800" b="1" dirty="0">
                <a:solidFill>
                  <a:srgbClr val="CC0000"/>
                </a:solidFill>
                <a:latin typeface="Garamond" panose="02020404030301010803" pitchFamily="18" charset="0"/>
                <a:ea typeface="Oswald"/>
                <a:cs typeface="Oswald"/>
              </a:rPr>
              <a:t>. Temas a Tratar </a:t>
            </a:r>
          </a:p>
        </p:txBody>
      </p:sp>
      <p:sp>
        <p:nvSpPr>
          <p:cNvPr id="111" name="Google Shape;111;p15"/>
          <p:cNvSpPr txBox="1"/>
          <p:nvPr/>
        </p:nvSpPr>
        <p:spPr>
          <a:xfrm>
            <a:off x="378692" y="1163782"/>
            <a:ext cx="10488332" cy="4368800"/>
          </a:xfrm>
          <a:prstGeom prst="rect">
            <a:avLst/>
          </a:prstGeom>
          <a:noFill/>
          <a:ln>
            <a:noFill/>
          </a:ln>
        </p:spPr>
        <p:txBody>
          <a:bodyPr spcFirstLastPara="1" wrap="square" lIns="91425" tIns="91425" rIns="91425" bIns="91425" anchor="t" anchorCtr="0">
            <a:noAutofit/>
          </a:bodyPr>
          <a:lstStyle/>
          <a:p>
            <a:pPr marL="176213" lvl="0" indent="452438"/>
            <a:r>
              <a:rPr lang="es-MX" sz="1800" b="1" dirty="0">
                <a:solidFill>
                  <a:schemeClr val="dk1"/>
                </a:solidFill>
                <a:latin typeface="Lexend Deca"/>
                <a:ea typeface="Lexend Deca"/>
                <a:cs typeface="Lexend Deca"/>
              </a:rPr>
              <a:t>1</a:t>
            </a:r>
            <a:r>
              <a:rPr lang="es-MX" sz="2000" b="1" dirty="0">
                <a:solidFill>
                  <a:schemeClr val="dk1"/>
                </a:solidFill>
                <a:latin typeface="Garamond" panose="02020404030301010803" pitchFamily="18" charset="0"/>
                <a:ea typeface="Lexend Deca"/>
                <a:cs typeface="Lexend Deca"/>
              </a:rPr>
              <a:t>. Presentación del equipo auditor</a:t>
            </a:r>
          </a:p>
          <a:p>
            <a:pPr marL="176213" lvl="0" indent="452438"/>
            <a:endParaRPr lang="es-MX" sz="2000" b="1" dirty="0">
              <a:solidFill>
                <a:schemeClr val="dk1"/>
              </a:solidFill>
              <a:latin typeface="Garamond" panose="02020404030301010803" pitchFamily="18" charset="0"/>
              <a:ea typeface="Lexend Deca"/>
              <a:cs typeface="Lexend Deca"/>
            </a:endParaRPr>
          </a:p>
          <a:p>
            <a:pPr marL="176213" lvl="0" indent="452438"/>
            <a:r>
              <a:rPr lang="es-MX" sz="2000" b="1" dirty="0">
                <a:solidFill>
                  <a:schemeClr val="dk1"/>
                </a:solidFill>
                <a:latin typeface="Garamond" panose="02020404030301010803" pitchFamily="18" charset="0"/>
                <a:ea typeface="Lexend Deca"/>
                <a:cs typeface="Lexend Deca"/>
              </a:rPr>
              <a:t>2. Objetivo y alcance</a:t>
            </a:r>
          </a:p>
          <a:p>
            <a:pPr marL="176213" lvl="0" indent="452438"/>
            <a:endParaRPr lang="es-MX" sz="2000" b="1" dirty="0">
              <a:solidFill>
                <a:schemeClr val="dk1"/>
              </a:solidFill>
              <a:latin typeface="Garamond" panose="02020404030301010803" pitchFamily="18" charset="0"/>
              <a:ea typeface="Lexend Deca"/>
              <a:cs typeface="Lexend Deca"/>
            </a:endParaRPr>
          </a:p>
          <a:p>
            <a:pPr marL="176213" lvl="0" indent="452438"/>
            <a:r>
              <a:rPr lang="es-MX" sz="2000" b="1" dirty="0">
                <a:solidFill>
                  <a:schemeClr val="dk1"/>
                </a:solidFill>
                <a:latin typeface="Garamond" panose="02020404030301010803" pitchFamily="18" charset="0"/>
                <a:ea typeface="Lexend Deca"/>
                <a:cs typeface="Lexend Deca"/>
              </a:rPr>
              <a:t>3. Criterios de auditoría</a:t>
            </a:r>
          </a:p>
          <a:p>
            <a:pPr marL="176213" lvl="0" indent="452438"/>
            <a:endParaRPr lang="es-MX" sz="2000" b="1" dirty="0">
              <a:solidFill>
                <a:schemeClr val="dk1"/>
              </a:solidFill>
              <a:latin typeface="Garamond" panose="02020404030301010803" pitchFamily="18" charset="0"/>
              <a:ea typeface="Lexend Deca"/>
              <a:cs typeface="Lexend Deca"/>
            </a:endParaRPr>
          </a:p>
          <a:p>
            <a:pPr marL="176213" lvl="0" indent="452438"/>
            <a:r>
              <a:rPr lang="es-MX" sz="2000" b="1" dirty="0">
                <a:solidFill>
                  <a:schemeClr val="dk1"/>
                </a:solidFill>
                <a:latin typeface="Garamond" panose="02020404030301010803" pitchFamily="18" charset="0"/>
                <a:ea typeface="Lexend Deca"/>
                <a:cs typeface="Lexend Deca"/>
              </a:rPr>
              <a:t>4. Metodología de auditoría</a:t>
            </a:r>
          </a:p>
          <a:p>
            <a:pPr marL="176213" lvl="0" indent="452438"/>
            <a:endParaRPr lang="es-MX" sz="2000" b="1" dirty="0">
              <a:solidFill>
                <a:schemeClr val="dk1"/>
              </a:solidFill>
              <a:latin typeface="Garamond" panose="02020404030301010803" pitchFamily="18" charset="0"/>
              <a:ea typeface="Lexend Deca"/>
              <a:cs typeface="Lexend Deca"/>
            </a:endParaRPr>
          </a:p>
          <a:p>
            <a:pPr marL="176213" lvl="0" indent="452438"/>
            <a:r>
              <a:rPr lang="es-MX" sz="2000" b="1" dirty="0">
                <a:solidFill>
                  <a:schemeClr val="dk1"/>
                </a:solidFill>
                <a:latin typeface="Garamond" panose="02020404030301010803" pitchFamily="18" charset="0"/>
                <a:ea typeface="Lexend Deca"/>
                <a:cs typeface="Lexend Deca"/>
              </a:rPr>
              <a:t>5. Definición de enlaces y canales de comunicación</a:t>
            </a:r>
          </a:p>
          <a:p>
            <a:pPr marL="176213" lvl="0" indent="452438"/>
            <a:endParaRPr lang="es-MX" sz="2000" b="1" dirty="0">
              <a:solidFill>
                <a:schemeClr val="dk1"/>
              </a:solidFill>
              <a:latin typeface="Garamond" panose="02020404030301010803" pitchFamily="18" charset="0"/>
              <a:ea typeface="Lexend Deca"/>
              <a:cs typeface="Lexend Deca"/>
            </a:endParaRPr>
          </a:p>
          <a:p>
            <a:pPr marL="176213" lvl="0" indent="452438"/>
            <a:r>
              <a:rPr lang="es-MX" sz="2000" b="1" dirty="0">
                <a:solidFill>
                  <a:schemeClr val="dk1"/>
                </a:solidFill>
                <a:latin typeface="Garamond" panose="02020404030301010803" pitchFamily="18" charset="0"/>
                <a:ea typeface="Lexend Deca"/>
                <a:cs typeface="Lexend Deca"/>
              </a:rPr>
              <a:t>7.Carta de representación</a:t>
            </a:r>
          </a:p>
          <a:p>
            <a:pPr marL="176213" lvl="0" indent="452438"/>
            <a:endParaRPr lang="es-MX" sz="2000" b="1" dirty="0">
              <a:solidFill>
                <a:schemeClr val="dk1"/>
              </a:solidFill>
              <a:latin typeface="Garamond" panose="02020404030301010803" pitchFamily="18" charset="0"/>
              <a:ea typeface="Lexend Deca"/>
              <a:cs typeface="Lexend Deca"/>
            </a:endParaRPr>
          </a:p>
          <a:p>
            <a:pPr marL="176213" indent="452438" fontAlgn="base"/>
            <a:r>
              <a:rPr lang="es-MX" sz="2000" b="1" dirty="0">
                <a:latin typeface="Garamond" panose="02020404030301010803" pitchFamily="18" charset="0"/>
              </a:rPr>
              <a:t>8. Presentación de la muestra contractual</a:t>
            </a:r>
          </a:p>
          <a:p>
            <a:pPr marL="176213" indent="452438" fontAlgn="base"/>
            <a:endParaRPr lang="es-MX" sz="2000" b="1" dirty="0">
              <a:latin typeface="Garamond" panose="02020404030301010803" pitchFamily="18" charset="0"/>
            </a:endParaRPr>
          </a:p>
          <a:p>
            <a:pPr marL="176213" indent="452438" fontAlgn="base"/>
            <a:r>
              <a:rPr lang="es-MX" sz="2000" b="1" dirty="0">
                <a:latin typeface="Garamond" panose="02020404030301010803" pitchFamily="18" charset="0"/>
              </a:rPr>
              <a:t>9. Solicitud de información </a:t>
            </a:r>
            <a:endParaRPr lang="en-US" sz="2000" b="1" dirty="0">
              <a:latin typeface="Garamond" panose="02020404030301010803" pitchFamily="18" charset="0"/>
            </a:endParaRPr>
          </a:p>
          <a:p>
            <a:pPr lvl="0"/>
            <a:endParaRPr lang="es-MX" dirty="0">
              <a:solidFill>
                <a:schemeClr val="dk1"/>
              </a:solidFill>
              <a:latin typeface="Garamond" panose="02020404030301010803" pitchFamily="18" charset="0"/>
              <a:ea typeface="Lexend Deca"/>
              <a:cs typeface="Lexend Deca"/>
            </a:endParaRPr>
          </a:p>
          <a:p>
            <a:pPr lvl="0"/>
            <a:endParaRPr lang="es-MX" dirty="0">
              <a:solidFill>
                <a:schemeClr val="dk1"/>
              </a:solidFill>
              <a:latin typeface="Lexend Deca"/>
              <a:ea typeface="Lexend Deca"/>
              <a:cs typeface="Lexend Deca"/>
            </a:endParaRPr>
          </a:p>
          <a:p>
            <a:pPr lvl="0"/>
            <a:endParaRPr lang="es-MX" dirty="0">
              <a:solidFill>
                <a:schemeClr val="dk1"/>
              </a:solidFill>
              <a:latin typeface="Lexend Deca"/>
              <a:ea typeface="Lexend Deca"/>
              <a:cs typeface="Lexend Deca"/>
            </a:endParaRPr>
          </a:p>
          <a:p>
            <a:pPr lvl="0"/>
            <a:endParaRPr lang="es-MX" dirty="0">
              <a:solidFill>
                <a:schemeClr val="dk1"/>
              </a:solidFill>
              <a:latin typeface="Lexend Deca"/>
              <a:ea typeface="Lexend Deca"/>
              <a:cs typeface="Lexend Deca"/>
            </a:endParaRPr>
          </a:p>
        </p:txBody>
      </p:sp>
    </p:spTree>
    <p:extLst>
      <p:ext uri="{BB962C8B-B14F-4D97-AF65-F5344CB8AC3E}">
        <p14:creationId xmlns:p14="http://schemas.microsoft.com/office/powerpoint/2010/main" val="3727094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p:cNvGrpSpPr/>
          <p:nvPr/>
        </p:nvGrpSpPr>
        <p:grpSpPr>
          <a:xfrm>
            <a:off x="10943664" y="-52"/>
            <a:ext cx="1245319" cy="6857697"/>
            <a:chOff x="10950525" y="35050"/>
            <a:chExt cx="1239000" cy="6822900"/>
          </a:xfrm>
        </p:grpSpPr>
        <p:sp>
          <p:nvSpPr>
            <p:cNvPr id="107" name="Google Shape;107;p15"/>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10" name="Google Shape;110;p15"/>
          <p:cNvSpPr txBox="1"/>
          <p:nvPr/>
        </p:nvSpPr>
        <p:spPr>
          <a:xfrm>
            <a:off x="322874" y="214650"/>
            <a:ext cx="9907137" cy="1061799"/>
          </a:xfrm>
          <a:prstGeom prst="rect">
            <a:avLst/>
          </a:prstGeom>
          <a:noFill/>
          <a:ln>
            <a:noFill/>
          </a:ln>
        </p:spPr>
        <p:txBody>
          <a:bodyPr spcFirstLastPara="1" wrap="square" lIns="91425" tIns="91425" rIns="91425" bIns="91425" anchor="t" anchorCtr="0">
            <a:spAutoFit/>
          </a:bodyPr>
          <a:lstStyle/>
          <a:p>
            <a:r>
              <a:rPr lang="en-CO" sz="3200" b="1" dirty="0">
                <a:solidFill>
                  <a:srgbClr val="CC0000"/>
                </a:solidFill>
                <a:latin typeface="Oswald"/>
                <a:ea typeface="Oswald"/>
                <a:cs typeface="Oswald"/>
                <a:sym typeface="Oswald"/>
              </a:rPr>
              <a:t>2. </a:t>
            </a:r>
            <a:r>
              <a:rPr lang="es-MX" sz="3200" b="1" dirty="0">
                <a:solidFill>
                  <a:srgbClr val="CC0000"/>
                </a:solidFill>
                <a:latin typeface="Garamond" panose="02020404030301010803" pitchFamily="18" charset="0"/>
                <a:ea typeface="Oswald"/>
                <a:cs typeface="Oswald"/>
                <a:sym typeface="Oswald"/>
              </a:rPr>
              <a:t>Presentación Equipo Auditor </a:t>
            </a:r>
            <a:r>
              <a:rPr lang="en-CO" sz="5700" b="1" dirty="0">
                <a:solidFill>
                  <a:srgbClr val="CC0000"/>
                </a:solidFill>
                <a:latin typeface="Garamond" panose="02020404030301010803" pitchFamily="18" charset="0"/>
                <a:ea typeface="Oswald"/>
                <a:cs typeface="Oswald"/>
                <a:sym typeface="Oswald"/>
              </a:rPr>
              <a:t> </a:t>
            </a:r>
            <a:endParaRPr sz="5700" b="1" dirty="0">
              <a:solidFill>
                <a:srgbClr val="CC0000"/>
              </a:solidFill>
              <a:latin typeface="Garamond" panose="02020404030301010803" pitchFamily="18" charset="0"/>
              <a:ea typeface="Oswald"/>
              <a:cs typeface="Oswald"/>
              <a:sym typeface="Oswald"/>
            </a:endParaRPr>
          </a:p>
        </p:txBody>
      </p:sp>
      <p:sp>
        <p:nvSpPr>
          <p:cNvPr id="111" name="Google Shape;111;p15"/>
          <p:cNvSpPr txBox="1"/>
          <p:nvPr/>
        </p:nvSpPr>
        <p:spPr>
          <a:xfrm>
            <a:off x="526614" y="1583403"/>
            <a:ext cx="9703398" cy="4846415"/>
          </a:xfrm>
          <a:prstGeom prst="rect">
            <a:avLst/>
          </a:prstGeom>
          <a:noFill/>
          <a:ln>
            <a:noFill/>
          </a:ln>
        </p:spPr>
        <p:txBody>
          <a:bodyPr spcFirstLastPara="1" wrap="square" lIns="91425" tIns="91425" rIns="91425" bIns="91425" anchor="t" anchorCtr="0">
            <a:noAutofit/>
          </a:bodyPr>
          <a:lstStyle/>
          <a:p>
            <a:pPr lvl="0" algn="l">
              <a:spcBef>
                <a:spcPts val="0"/>
              </a:spcBef>
              <a:spcAft>
                <a:spcPts val="0"/>
              </a:spcAft>
            </a:pPr>
            <a:endParaRPr lang="en-US" sz="2400" dirty="0">
              <a:solidFill>
                <a:schemeClr val="dk1"/>
              </a:solidFill>
              <a:ea typeface="Lexend Deca"/>
            </a:endParaRPr>
          </a:p>
          <a:p>
            <a:endParaRPr lang="en-US" sz="2400" dirty="0">
              <a:solidFill>
                <a:schemeClr val="dk1"/>
              </a:solidFill>
              <a:latin typeface="Lexend Deca"/>
              <a:ea typeface="Lexend Deca"/>
              <a:cs typeface="Lexend Deca"/>
            </a:endParaRPr>
          </a:p>
        </p:txBody>
      </p:sp>
      <p:grpSp>
        <p:nvGrpSpPr>
          <p:cNvPr id="9" name="Google Shape;111;p15"/>
          <p:cNvGrpSpPr/>
          <p:nvPr/>
        </p:nvGrpSpPr>
        <p:grpSpPr>
          <a:xfrm>
            <a:off x="3009530" y="1454349"/>
            <a:ext cx="5898498" cy="4706754"/>
            <a:chOff x="713572" y="974"/>
            <a:chExt cx="6381684" cy="5009346"/>
          </a:xfrm>
        </p:grpSpPr>
        <p:sp>
          <p:nvSpPr>
            <p:cNvPr id="10" name="Google Shape;112;p15"/>
            <p:cNvSpPr/>
            <p:nvPr/>
          </p:nvSpPr>
          <p:spPr>
            <a:xfrm>
              <a:off x="3663495" y="1303375"/>
              <a:ext cx="271576" cy="1198209"/>
            </a:xfrm>
            <a:custGeom>
              <a:avLst/>
              <a:gdLst/>
              <a:ahLst/>
              <a:cxnLst/>
              <a:rect l="l" t="t" r="r" b="b"/>
              <a:pathLst>
                <a:path w="120000" h="120000" extrusionOk="0">
                  <a:moveTo>
                    <a:pt x="120000" y="0"/>
                  </a:moveTo>
                  <a:lnTo>
                    <a:pt x="120000" y="120000"/>
                  </a:lnTo>
                  <a:lnTo>
                    <a:pt x="0" y="120000"/>
                  </a:lnTo>
                </a:path>
              </a:pathLst>
            </a:custGeom>
            <a:noFill/>
            <a:ln w="25400" cap="flat" cmpd="sng">
              <a:solidFill>
                <a:srgbClr val="BE6404"/>
              </a:solidFill>
              <a:prstDash val="solid"/>
              <a:round/>
              <a:headEnd type="none" w="sm" len="sm"/>
              <a:tailEnd type="none" w="sm" len="s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lang="es-CO"/>
            </a:p>
          </p:txBody>
        </p:sp>
        <p:sp>
          <p:nvSpPr>
            <p:cNvPr id="11" name="Google Shape;113;p15"/>
            <p:cNvSpPr/>
            <p:nvPr/>
          </p:nvSpPr>
          <p:spPr>
            <a:xfrm>
              <a:off x="3935072" y="1303375"/>
              <a:ext cx="1668831" cy="2396418"/>
            </a:xfrm>
            <a:custGeom>
              <a:avLst/>
              <a:gdLst/>
              <a:ahLst/>
              <a:cxnLst/>
              <a:rect l="l" t="t" r="r" b="b"/>
              <a:pathLst>
                <a:path w="120000" h="120000" extrusionOk="0">
                  <a:moveTo>
                    <a:pt x="0" y="0"/>
                  </a:moveTo>
                  <a:lnTo>
                    <a:pt x="0" y="106304"/>
                  </a:lnTo>
                  <a:lnTo>
                    <a:pt x="120000" y="106304"/>
                  </a:lnTo>
                  <a:lnTo>
                    <a:pt x="120000" y="120000"/>
                  </a:lnTo>
                </a:path>
              </a:pathLst>
            </a:custGeom>
            <a:noFill/>
            <a:ln w="25400" cap="flat" cmpd="sng">
              <a:solidFill>
                <a:srgbClr val="BE6404"/>
              </a:solidFill>
              <a:prstDash val="solid"/>
              <a:round/>
              <a:headEnd type="none" w="sm" len="sm"/>
              <a:tailEnd type="none" w="sm" len="s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lang="es-CO"/>
            </a:p>
          </p:txBody>
        </p:sp>
        <p:sp>
          <p:nvSpPr>
            <p:cNvPr id="12" name="Google Shape;114;p15"/>
            <p:cNvSpPr/>
            <p:nvPr/>
          </p:nvSpPr>
          <p:spPr>
            <a:xfrm>
              <a:off x="2172142" y="1303375"/>
              <a:ext cx="1762930" cy="2396418"/>
            </a:xfrm>
            <a:custGeom>
              <a:avLst/>
              <a:gdLst/>
              <a:ahLst/>
              <a:cxnLst/>
              <a:rect l="l" t="t" r="r" b="b"/>
              <a:pathLst>
                <a:path w="120000" h="120000" extrusionOk="0">
                  <a:moveTo>
                    <a:pt x="120000" y="0"/>
                  </a:moveTo>
                  <a:lnTo>
                    <a:pt x="120000" y="106304"/>
                  </a:lnTo>
                  <a:lnTo>
                    <a:pt x="0" y="106304"/>
                  </a:lnTo>
                  <a:lnTo>
                    <a:pt x="0" y="120000"/>
                  </a:lnTo>
                </a:path>
              </a:pathLst>
            </a:custGeom>
            <a:noFill/>
            <a:ln w="25400" cap="flat" cmpd="sng">
              <a:solidFill>
                <a:srgbClr val="BE6404"/>
              </a:solidFill>
              <a:prstDash val="solid"/>
              <a:round/>
              <a:headEnd type="none" w="sm" len="sm"/>
              <a:tailEnd type="none" w="sm" len="s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lang="es-CO"/>
            </a:p>
          </p:txBody>
        </p:sp>
        <p:sp>
          <p:nvSpPr>
            <p:cNvPr id="13" name="Google Shape;115;p15"/>
            <p:cNvSpPr/>
            <p:nvPr/>
          </p:nvSpPr>
          <p:spPr>
            <a:xfrm>
              <a:off x="2632671" y="974"/>
              <a:ext cx="2604802" cy="1302401"/>
            </a:xfrm>
            <a:prstGeom prst="rect">
              <a:avLst/>
            </a:prstGeom>
            <a:solidFill>
              <a:srgbClr val="F9B26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4" name="Google Shape;116;p15"/>
            <p:cNvSpPr txBox="1"/>
            <p:nvPr/>
          </p:nvSpPr>
          <p:spPr>
            <a:xfrm>
              <a:off x="2632671" y="974"/>
              <a:ext cx="2604802" cy="1302401"/>
            </a:xfrm>
            <a:prstGeom prst="rect">
              <a:avLst/>
            </a:prstGeom>
            <a:noFill/>
            <a:ln>
              <a:noFill/>
            </a:ln>
          </p:spPr>
          <p:txBody>
            <a:bodyPr spcFirstLastPara="1" wrap="square" lIns="12700" tIns="12700" rIns="12700" bIns="12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s-MX" sz="2000" b="1" dirty="0">
                  <a:solidFill>
                    <a:schemeClr val="dk2"/>
                  </a:solidFill>
                  <a:latin typeface="Garamond" panose="02020404030301010803" pitchFamily="18" charset="0"/>
                </a:rPr>
                <a:t>Martha Sanchez </a:t>
              </a:r>
            </a:p>
            <a:p>
              <a:pPr marL="0" marR="0" lvl="0" indent="0" algn="ctr" rtl="0">
                <a:lnSpc>
                  <a:spcPct val="90000"/>
                </a:lnSpc>
                <a:spcBef>
                  <a:spcPts val="0"/>
                </a:spcBef>
                <a:spcAft>
                  <a:spcPts val="0"/>
                </a:spcAft>
                <a:buNone/>
              </a:pPr>
              <a:r>
                <a:rPr lang="es-MX" sz="2000" b="1" dirty="0">
                  <a:solidFill>
                    <a:schemeClr val="bg1"/>
                  </a:solidFill>
                  <a:latin typeface="Garamond" panose="02020404030301010803" pitchFamily="18" charset="0"/>
                </a:rPr>
                <a:t>Líder de Auditoria </a:t>
              </a:r>
              <a:endParaRPr dirty="0">
                <a:solidFill>
                  <a:schemeClr val="bg1"/>
                </a:solidFill>
                <a:latin typeface="Garamond" panose="02020404030301010803" pitchFamily="18" charset="0"/>
              </a:endParaRPr>
            </a:p>
          </p:txBody>
        </p:sp>
        <p:sp>
          <p:nvSpPr>
            <p:cNvPr id="15" name="Google Shape;117;p15"/>
            <p:cNvSpPr/>
            <p:nvPr/>
          </p:nvSpPr>
          <p:spPr>
            <a:xfrm>
              <a:off x="778742" y="3699793"/>
              <a:ext cx="2786799" cy="1302401"/>
            </a:xfrm>
            <a:prstGeom prst="rect">
              <a:avLst/>
            </a:prstGeom>
            <a:solidFill>
              <a:srgbClr val="F9B26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118;p15"/>
            <p:cNvSpPr txBox="1"/>
            <p:nvPr/>
          </p:nvSpPr>
          <p:spPr>
            <a:xfrm>
              <a:off x="713572" y="3707919"/>
              <a:ext cx="2786799" cy="1302401"/>
            </a:xfrm>
            <a:prstGeom prst="rect">
              <a:avLst/>
            </a:prstGeom>
            <a:noFill/>
            <a:ln>
              <a:noFill/>
            </a:ln>
          </p:spPr>
          <p:txBody>
            <a:bodyPr spcFirstLastPara="1" wrap="square" lIns="12700" tIns="12700" rIns="12700" bIns="12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700"/>
                </a:spcBef>
                <a:spcAft>
                  <a:spcPts val="0"/>
                </a:spcAft>
                <a:buNone/>
              </a:pPr>
              <a:r>
                <a:rPr lang="es-CO" sz="2000" b="1" i="0" u="none" strike="noStrike" cap="none" dirty="0" err="1">
                  <a:solidFill>
                    <a:schemeClr val="tx1"/>
                  </a:solidFill>
                  <a:latin typeface="Garamond" panose="02020404030301010803" pitchFamily="18" charset="0"/>
                  <a:sym typeface="Arial"/>
                </a:rPr>
                <a:t>Sanda</a:t>
              </a:r>
              <a:r>
                <a:rPr lang="es-CO" sz="2000" b="1" i="0" u="none" strike="noStrike" cap="none" dirty="0">
                  <a:solidFill>
                    <a:schemeClr val="tx1"/>
                  </a:solidFill>
                  <a:latin typeface="Garamond" panose="02020404030301010803" pitchFamily="18" charset="0"/>
                  <a:sym typeface="Arial"/>
                </a:rPr>
                <a:t> </a:t>
              </a:r>
              <a:r>
                <a:rPr lang="es-CO" sz="2000" b="1" i="0" u="none" strike="noStrike" cap="none" dirty="0" err="1">
                  <a:solidFill>
                    <a:schemeClr val="tx1"/>
                  </a:solidFill>
                  <a:latin typeface="Garamond" panose="02020404030301010803" pitchFamily="18" charset="0"/>
                  <a:sym typeface="Arial"/>
                </a:rPr>
                <a:t>Yoleida</a:t>
              </a:r>
              <a:r>
                <a:rPr lang="es-CO" sz="2000" b="1" i="0" u="none" strike="noStrike" cap="none" dirty="0">
                  <a:solidFill>
                    <a:schemeClr val="tx1"/>
                  </a:solidFill>
                  <a:latin typeface="Garamond" panose="02020404030301010803" pitchFamily="18" charset="0"/>
                  <a:sym typeface="Arial"/>
                </a:rPr>
                <a:t> Bello</a:t>
              </a:r>
            </a:p>
            <a:p>
              <a:pPr marL="0" marR="0" lvl="0" indent="0" algn="ctr" rtl="0">
                <a:lnSpc>
                  <a:spcPct val="90000"/>
                </a:lnSpc>
                <a:spcBef>
                  <a:spcPts val="700"/>
                </a:spcBef>
                <a:spcAft>
                  <a:spcPts val="0"/>
                </a:spcAft>
                <a:buNone/>
              </a:pPr>
              <a:r>
                <a:rPr lang="es-CO" sz="2000" b="0" i="0" u="none" strike="noStrike" cap="none" dirty="0">
                  <a:solidFill>
                    <a:schemeClr val="lt1"/>
                  </a:solidFill>
                  <a:latin typeface="Garamond" panose="02020404030301010803" pitchFamily="18" charset="0"/>
                  <a:sym typeface="Arial"/>
                </a:rPr>
                <a:t>Apoyo Equipo Auditor  </a:t>
              </a:r>
              <a:endParaRPr sz="2000" b="0" i="0" u="none" strike="noStrike" cap="none" dirty="0">
                <a:solidFill>
                  <a:schemeClr val="lt1"/>
                </a:solidFill>
                <a:latin typeface="Garamond" panose="02020404030301010803" pitchFamily="18" charset="0"/>
                <a:sym typeface="Arial"/>
              </a:endParaRPr>
            </a:p>
          </p:txBody>
        </p:sp>
        <p:sp>
          <p:nvSpPr>
            <p:cNvPr id="17" name="Google Shape;119;p15"/>
            <p:cNvSpPr/>
            <p:nvPr/>
          </p:nvSpPr>
          <p:spPr>
            <a:xfrm>
              <a:off x="4112550" y="3699793"/>
              <a:ext cx="2982706" cy="1302401"/>
            </a:xfrm>
            <a:prstGeom prst="rect">
              <a:avLst/>
            </a:prstGeom>
            <a:solidFill>
              <a:srgbClr val="F9B26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Google Shape;120;p15"/>
            <p:cNvSpPr txBox="1"/>
            <p:nvPr/>
          </p:nvSpPr>
          <p:spPr>
            <a:xfrm>
              <a:off x="4112550" y="3699793"/>
              <a:ext cx="2982706" cy="1302401"/>
            </a:xfrm>
            <a:prstGeom prst="rect">
              <a:avLst/>
            </a:prstGeom>
            <a:noFill/>
            <a:ln>
              <a:noFill/>
            </a:ln>
          </p:spPr>
          <p:txBody>
            <a:bodyPr spcFirstLastPara="1" wrap="square" lIns="12700" tIns="12700" rIns="12700" bIns="12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lnSpc>
                  <a:spcPct val="90000"/>
                </a:lnSpc>
              </a:pPr>
              <a:r>
                <a:rPr lang="es-MX" sz="2000" b="1" i="0" u="none" strike="noStrike" cap="none" dirty="0">
                  <a:solidFill>
                    <a:schemeClr val="tx1"/>
                  </a:solidFill>
                  <a:latin typeface="Garamond" panose="02020404030301010803" pitchFamily="18" charset="0"/>
                  <a:sym typeface="Arial"/>
                </a:rPr>
                <a:t>Camilo </a:t>
              </a:r>
              <a:r>
                <a:rPr lang="es-MX" sz="2000" b="1" i="0" u="none" strike="noStrike" cap="none" dirty="0" err="1">
                  <a:solidFill>
                    <a:schemeClr val="tx1"/>
                  </a:solidFill>
                  <a:latin typeface="Garamond" panose="02020404030301010803" pitchFamily="18" charset="0"/>
                  <a:sym typeface="Arial"/>
                </a:rPr>
                <a:t>Andres</a:t>
              </a:r>
              <a:r>
                <a:rPr lang="es-MX" sz="2000" b="1" i="0" u="none" strike="noStrike" cap="none" dirty="0">
                  <a:solidFill>
                    <a:schemeClr val="tx1"/>
                  </a:solidFill>
                  <a:latin typeface="Garamond" panose="02020404030301010803" pitchFamily="18" charset="0"/>
                  <a:sym typeface="Arial"/>
                </a:rPr>
                <a:t> </a:t>
              </a:r>
              <a:r>
                <a:rPr lang="es-MX" sz="2000" b="1" i="0" u="none" strike="noStrike" cap="none" dirty="0" err="1">
                  <a:solidFill>
                    <a:schemeClr val="tx1"/>
                  </a:solidFill>
                  <a:latin typeface="Garamond" panose="02020404030301010803" pitchFamily="18" charset="0"/>
                  <a:sym typeface="Arial"/>
                </a:rPr>
                <a:t>Olivella</a:t>
              </a:r>
              <a:r>
                <a:rPr lang="es-MX" sz="2000" b="1" i="0" u="none" strike="noStrike" cap="none" dirty="0">
                  <a:solidFill>
                    <a:schemeClr val="tx1"/>
                  </a:solidFill>
                  <a:latin typeface="Garamond" panose="02020404030301010803" pitchFamily="18" charset="0"/>
                  <a:sym typeface="Arial"/>
                </a:rPr>
                <a:t> </a:t>
              </a:r>
              <a:endParaRPr lang="es-CO" sz="2000" b="1" i="0" u="none" strike="noStrike" cap="none" dirty="0">
                <a:solidFill>
                  <a:schemeClr val="tx1"/>
                </a:solidFill>
                <a:latin typeface="Garamond" panose="02020404030301010803" pitchFamily="18" charset="0"/>
                <a:sym typeface="Arial"/>
              </a:endParaRPr>
            </a:p>
            <a:p>
              <a:pPr lvl="0" algn="ctr">
                <a:lnSpc>
                  <a:spcPct val="90000"/>
                </a:lnSpc>
              </a:pPr>
              <a:r>
                <a:rPr lang="es-CO" sz="2000" b="0" i="0" u="none" strike="noStrike" cap="none" dirty="0">
                  <a:solidFill>
                    <a:schemeClr val="lt1"/>
                  </a:solidFill>
                  <a:latin typeface="Garamond" panose="02020404030301010803" pitchFamily="18" charset="0"/>
                  <a:sym typeface="Arial"/>
                </a:rPr>
                <a:t>Apoyo Equipo Auditor </a:t>
              </a:r>
              <a:endParaRPr sz="2000" b="0" i="0" u="none" strike="noStrike" cap="none" dirty="0">
                <a:solidFill>
                  <a:schemeClr val="lt1"/>
                </a:solidFill>
                <a:latin typeface="Garamond" panose="02020404030301010803" pitchFamily="18" charset="0"/>
                <a:sym typeface="Aria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rotWithShape="1">
          <a:blip r:embed="rId3">
            <a:alphaModFix/>
          </a:blip>
          <a:srcRect b="15139"/>
          <a:stretch/>
        </p:blipFill>
        <p:spPr>
          <a:xfrm>
            <a:off x="322874" y="541538"/>
            <a:ext cx="11147075" cy="2689935"/>
          </a:xfrm>
          <a:prstGeom prst="rect">
            <a:avLst/>
          </a:prstGeom>
          <a:noFill/>
          <a:ln>
            <a:noFill/>
          </a:ln>
        </p:spPr>
      </p:pic>
      <p:grpSp>
        <p:nvGrpSpPr>
          <p:cNvPr id="106" name="Google Shape;106;p15"/>
          <p:cNvGrpSpPr/>
          <p:nvPr/>
        </p:nvGrpSpPr>
        <p:grpSpPr>
          <a:xfrm>
            <a:off x="10943664" y="-52"/>
            <a:ext cx="1245319" cy="6857697"/>
            <a:chOff x="10950525" y="35050"/>
            <a:chExt cx="1239000" cy="6822900"/>
          </a:xfrm>
        </p:grpSpPr>
        <p:sp>
          <p:nvSpPr>
            <p:cNvPr id="107" name="Google Shape;107;p15"/>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10" name="Google Shape;110;p15"/>
          <p:cNvSpPr txBox="1"/>
          <p:nvPr/>
        </p:nvSpPr>
        <p:spPr>
          <a:xfrm>
            <a:off x="322875" y="214650"/>
            <a:ext cx="6379766" cy="1061799"/>
          </a:xfrm>
          <a:prstGeom prst="rect">
            <a:avLst/>
          </a:prstGeom>
          <a:noFill/>
          <a:ln>
            <a:noFill/>
          </a:ln>
        </p:spPr>
        <p:txBody>
          <a:bodyPr spcFirstLastPara="1" wrap="square" lIns="91425" tIns="91425" rIns="91425" bIns="91425" anchor="t" anchorCtr="0">
            <a:spAutoFit/>
          </a:bodyPr>
          <a:lstStyle/>
          <a:p>
            <a:r>
              <a:rPr lang="en-CO" sz="3200" b="1" dirty="0">
                <a:solidFill>
                  <a:srgbClr val="CC0000"/>
                </a:solidFill>
                <a:latin typeface="Garamond" panose="02020404030301010803" pitchFamily="18" charset="0"/>
                <a:ea typeface="Oswald"/>
                <a:cs typeface="Oswald"/>
                <a:sym typeface="Oswald"/>
              </a:rPr>
              <a:t>2. </a:t>
            </a:r>
            <a:r>
              <a:rPr lang="es-CO" sz="3200" b="1" dirty="0">
                <a:solidFill>
                  <a:srgbClr val="CC0000"/>
                </a:solidFill>
                <a:latin typeface="Garamond" panose="02020404030301010803" pitchFamily="18" charset="0"/>
                <a:ea typeface="Oswald"/>
                <a:cs typeface="Oswald"/>
                <a:sym typeface="Oswald"/>
              </a:rPr>
              <a:t>OBJETIVO</a:t>
            </a:r>
            <a:r>
              <a:rPr lang="en-CO" sz="5700" b="1" dirty="0">
                <a:solidFill>
                  <a:srgbClr val="CC0000"/>
                </a:solidFill>
                <a:latin typeface="Oswald"/>
                <a:ea typeface="Oswald"/>
                <a:cs typeface="Oswald"/>
                <a:sym typeface="Oswald"/>
              </a:rPr>
              <a:t> </a:t>
            </a:r>
            <a:endParaRPr sz="5700" b="1" dirty="0">
              <a:solidFill>
                <a:srgbClr val="CC0000"/>
              </a:solidFill>
              <a:latin typeface="Oswald"/>
              <a:ea typeface="Oswald"/>
              <a:cs typeface="Oswald"/>
              <a:sym typeface="Oswald"/>
            </a:endParaRPr>
          </a:p>
        </p:txBody>
      </p:sp>
      <p:sp>
        <p:nvSpPr>
          <p:cNvPr id="111" name="Google Shape;111;p15"/>
          <p:cNvSpPr txBox="1"/>
          <p:nvPr/>
        </p:nvSpPr>
        <p:spPr>
          <a:xfrm>
            <a:off x="480291" y="1340528"/>
            <a:ext cx="10767718" cy="4339835"/>
          </a:xfrm>
          <a:prstGeom prst="rect">
            <a:avLst/>
          </a:prstGeom>
          <a:noFill/>
          <a:ln>
            <a:noFill/>
          </a:ln>
        </p:spPr>
        <p:txBody>
          <a:bodyPr spcFirstLastPara="1" wrap="square" lIns="91425" tIns="91425" rIns="91425" bIns="91425" anchor="t" anchorCtr="0">
            <a:noAutofit/>
          </a:bodyPr>
          <a:lstStyle/>
          <a:p>
            <a:pPr lvl="0"/>
            <a:r>
              <a:rPr lang="es-ES" sz="2400" b="1" dirty="0">
                <a:latin typeface="Garamond" panose="02020404030301010803" pitchFamily="18" charset="0"/>
              </a:rPr>
              <a:t>Verificar que las actuaciones y procedimientos adelantados por la Secretaria Distrital de Gobierno  en la gestión contractual, se desarrollen dando cumplimiento a la normatividad que regula la contratación estatal, durante todas sus etapas: precontractual, contractual y pos contractual</a:t>
            </a:r>
          </a:p>
          <a:p>
            <a:pPr lvl="0"/>
            <a:endParaRPr lang="es-ES" sz="2400" dirty="0">
              <a:solidFill>
                <a:schemeClr val="dk1"/>
              </a:solidFill>
              <a:latin typeface="Lexend Deca"/>
              <a:ea typeface="Lexend Deca"/>
              <a:cs typeface="Lexend Deca"/>
            </a:endParaRPr>
          </a:p>
          <a:p>
            <a:pPr lvl="0"/>
            <a:endParaRPr lang="es-ES" sz="2400" dirty="0">
              <a:solidFill>
                <a:schemeClr val="dk1"/>
              </a:solidFill>
              <a:latin typeface="Lexend Deca"/>
              <a:ea typeface="Lexend Deca"/>
              <a:cs typeface="Lexend Deca"/>
            </a:endParaRPr>
          </a:p>
          <a:p>
            <a:pPr lvl="0"/>
            <a:endParaRPr lang="es-ES" sz="2000" dirty="0">
              <a:solidFill>
                <a:schemeClr val="dk1"/>
              </a:solidFill>
              <a:latin typeface="Lexend Deca"/>
              <a:ea typeface="Lexend Deca"/>
              <a:cs typeface="Lexend Deca"/>
            </a:endParaRPr>
          </a:p>
          <a:p>
            <a:pPr lvl="0"/>
            <a:endParaRPr lang="es-ES" sz="2000" dirty="0">
              <a:solidFill>
                <a:schemeClr val="dk1"/>
              </a:solidFill>
              <a:latin typeface="Lexend Deca"/>
              <a:ea typeface="Lexend Deca"/>
              <a:cs typeface="Lexend Deca"/>
            </a:endParaRPr>
          </a:p>
          <a:p>
            <a:r>
              <a:rPr lang="es-CO" sz="3200" b="1" dirty="0">
                <a:solidFill>
                  <a:srgbClr val="CC0000"/>
                </a:solidFill>
                <a:latin typeface="Oswald"/>
                <a:ea typeface="Oswald"/>
                <a:cs typeface="Oswald"/>
                <a:sym typeface="Oswald"/>
              </a:rPr>
              <a:t>Alcance  </a:t>
            </a:r>
          </a:p>
          <a:p>
            <a:r>
              <a:rPr lang="es-ES" sz="2400" b="1" dirty="0">
                <a:latin typeface="Garamond" panose="02020404030301010803" pitchFamily="18" charset="0"/>
              </a:rPr>
              <a:t>Se realizará la verificación contractual de todas las etapas de la muestra de la vigencia 2025.</a:t>
            </a:r>
            <a:endParaRPr lang="es-CO" sz="2400" b="1" dirty="0">
              <a:solidFill>
                <a:srgbClr val="CC0000"/>
              </a:solidFill>
              <a:latin typeface="Garamond" panose="02020404030301010803" pitchFamily="18" charset="0"/>
              <a:ea typeface="Oswald"/>
              <a:cs typeface="Oswald"/>
              <a:sym typeface="Oswald"/>
            </a:endParaRPr>
          </a:p>
          <a:p>
            <a:pPr lvl="0"/>
            <a:endParaRPr lang="en-US" sz="2000" dirty="0">
              <a:solidFill>
                <a:schemeClr val="dk1"/>
              </a:solidFill>
              <a:latin typeface="Lexend Deca"/>
              <a:ea typeface="Lexend Deca"/>
              <a:cs typeface="Lexend Deca"/>
            </a:endParaRPr>
          </a:p>
        </p:txBody>
      </p:sp>
    </p:spTree>
    <p:extLst>
      <p:ext uri="{BB962C8B-B14F-4D97-AF65-F5344CB8AC3E}">
        <p14:creationId xmlns:p14="http://schemas.microsoft.com/office/powerpoint/2010/main" val="34437749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rotWithShape="1">
          <a:blip r:embed="rId3">
            <a:alphaModFix/>
          </a:blip>
          <a:srcRect b="15139"/>
          <a:stretch/>
        </p:blipFill>
        <p:spPr>
          <a:xfrm>
            <a:off x="322874" y="541538"/>
            <a:ext cx="11147075" cy="2689935"/>
          </a:xfrm>
          <a:prstGeom prst="rect">
            <a:avLst/>
          </a:prstGeom>
          <a:noFill/>
          <a:ln>
            <a:noFill/>
          </a:ln>
        </p:spPr>
      </p:pic>
      <p:grpSp>
        <p:nvGrpSpPr>
          <p:cNvPr id="106" name="Google Shape;106;p15"/>
          <p:cNvGrpSpPr/>
          <p:nvPr/>
        </p:nvGrpSpPr>
        <p:grpSpPr>
          <a:xfrm>
            <a:off x="10943664" y="-52"/>
            <a:ext cx="1245319" cy="6857697"/>
            <a:chOff x="10950525" y="35050"/>
            <a:chExt cx="1239000" cy="6822900"/>
          </a:xfrm>
        </p:grpSpPr>
        <p:sp>
          <p:nvSpPr>
            <p:cNvPr id="107" name="Google Shape;107;p15"/>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10" name="Google Shape;110;p15"/>
          <p:cNvSpPr txBox="1"/>
          <p:nvPr/>
        </p:nvSpPr>
        <p:spPr>
          <a:xfrm>
            <a:off x="322875" y="214650"/>
            <a:ext cx="9815424" cy="1061799"/>
          </a:xfrm>
          <a:prstGeom prst="rect">
            <a:avLst/>
          </a:prstGeom>
          <a:noFill/>
          <a:ln>
            <a:noFill/>
          </a:ln>
        </p:spPr>
        <p:txBody>
          <a:bodyPr spcFirstLastPara="1" wrap="square" lIns="91425" tIns="91425" rIns="91425" bIns="91425" anchor="t" anchorCtr="0">
            <a:spAutoFit/>
          </a:bodyPr>
          <a:lstStyle/>
          <a:p>
            <a:r>
              <a:rPr lang="es-MX" sz="3200" b="1" dirty="0">
                <a:solidFill>
                  <a:srgbClr val="CC0000"/>
                </a:solidFill>
                <a:latin typeface="Oswald"/>
                <a:ea typeface="Oswald"/>
                <a:cs typeface="Oswald"/>
                <a:sym typeface="Oswald"/>
              </a:rPr>
              <a:t>3</a:t>
            </a:r>
            <a:r>
              <a:rPr lang="en-CO" sz="3200" b="1" dirty="0">
                <a:solidFill>
                  <a:srgbClr val="CC0000"/>
                </a:solidFill>
                <a:latin typeface="Oswald"/>
                <a:ea typeface="Oswald"/>
                <a:cs typeface="Oswald"/>
                <a:sym typeface="Oswald"/>
              </a:rPr>
              <a:t>.</a:t>
            </a:r>
            <a:r>
              <a:rPr lang="es-MX" sz="3200" b="1" dirty="0">
                <a:solidFill>
                  <a:srgbClr val="CC0000"/>
                </a:solidFill>
                <a:latin typeface="Oswald"/>
                <a:ea typeface="Oswald"/>
                <a:cs typeface="Oswald"/>
                <a:sym typeface="Oswald"/>
              </a:rPr>
              <a:t>Criterios de Auditoria </a:t>
            </a:r>
            <a:r>
              <a:rPr lang="en-CO" sz="3200" b="1" dirty="0">
                <a:solidFill>
                  <a:srgbClr val="CC0000"/>
                </a:solidFill>
                <a:latin typeface="Oswald"/>
                <a:ea typeface="Oswald"/>
                <a:cs typeface="Oswald"/>
                <a:sym typeface="Oswald"/>
              </a:rPr>
              <a:t> </a:t>
            </a:r>
            <a:r>
              <a:rPr lang="en-CO" sz="5700" b="1" dirty="0">
                <a:solidFill>
                  <a:srgbClr val="CC0000"/>
                </a:solidFill>
                <a:latin typeface="Oswald"/>
                <a:ea typeface="Oswald"/>
                <a:cs typeface="Oswald"/>
                <a:sym typeface="Oswald"/>
              </a:rPr>
              <a:t> </a:t>
            </a:r>
            <a:endParaRPr sz="5700" b="1" dirty="0">
              <a:solidFill>
                <a:srgbClr val="CC0000"/>
              </a:solidFill>
              <a:latin typeface="Oswald"/>
              <a:ea typeface="Oswald"/>
              <a:cs typeface="Oswald"/>
              <a:sym typeface="Oswald"/>
            </a:endParaRPr>
          </a:p>
        </p:txBody>
      </p:sp>
      <p:sp>
        <p:nvSpPr>
          <p:cNvPr id="111" name="Google Shape;111;p15"/>
          <p:cNvSpPr txBox="1"/>
          <p:nvPr/>
        </p:nvSpPr>
        <p:spPr>
          <a:xfrm>
            <a:off x="840509" y="1012055"/>
            <a:ext cx="10314710" cy="5028527"/>
          </a:xfrm>
          <a:prstGeom prst="rect">
            <a:avLst/>
          </a:prstGeom>
          <a:noFill/>
          <a:ln>
            <a:noFill/>
          </a:ln>
        </p:spPr>
        <p:txBody>
          <a:bodyPr spcFirstLastPara="1" wrap="square" lIns="91425" tIns="91425" rIns="91425" bIns="91425" anchor="t" anchorCtr="0">
            <a:noAutofit/>
          </a:bodyPr>
          <a:lstStyle/>
          <a:p>
            <a:r>
              <a:rPr lang="es-MX" sz="1600" b="1" dirty="0">
                <a:latin typeface="Garamond" panose="02020404030301010803" pitchFamily="18" charset="0"/>
              </a:rPr>
              <a:t>1</a:t>
            </a:r>
            <a:r>
              <a:rPr lang="es-MX" b="1" dirty="0">
                <a:latin typeface="Garamond" panose="02020404030301010803" pitchFamily="18" charset="0"/>
              </a:rPr>
              <a:t>. Constitución Política de Colombia de 1991 -Especialmente:Art. 209 (principios de la función administrativa)</a:t>
            </a:r>
          </a:p>
          <a:p>
            <a:r>
              <a:rPr lang="es-MX" b="1" dirty="0">
                <a:latin typeface="Garamond" panose="02020404030301010803" pitchFamily="18" charset="0"/>
              </a:rPr>
              <a:t>     Art. 355 (contratación con entidades sin ánimo de lucro</a:t>
            </a:r>
          </a:p>
          <a:p>
            <a:pPr>
              <a:tabLst>
                <a:tab pos="628650" algn="l"/>
              </a:tabLst>
            </a:pPr>
            <a:r>
              <a:rPr lang="es-MX" b="1" dirty="0">
                <a:latin typeface="Garamond" panose="02020404030301010803" pitchFamily="18" charset="0"/>
              </a:rPr>
              <a:t>2.    Ley 87 de 1993. Por la cual se establecen normas para el ejercicio del control interno en las entidades y organismos del estado    y se dictan otras disposiciones.</a:t>
            </a:r>
          </a:p>
          <a:p>
            <a:r>
              <a:rPr lang="es-MX" b="1" dirty="0">
                <a:latin typeface="Garamond" panose="02020404030301010803" pitchFamily="18" charset="0"/>
              </a:rPr>
              <a:t>3.   Ley 80 de 1993 y sus decretos reglamentarios. Por la cual se expide el Estatuto General de Contratación de la Administración       Pública.</a:t>
            </a:r>
          </a:p>
          <a:p>
            <a:r>
              <a:rPr lang="es-MX" b="1" dirty="0">
                <a:latin typeface="Garamond" panose="02020404030301010803" pitchFamily="18" charset="0"/>
              </a:rPr>
              <a:t>4.   Ley 1712 de 2014. Por la cual se expide la Ley de Transparencia y del Derecho de Acceso a la Información Pública Nacional.</a:t>
            </a:r>
          </a:p>
          <a:p>
            <a:pPr>
              <a:buAutoNum type="arabicPeriod" startAt="5"/>
            </a:pPr>
            <a:r>
              <a:rPr lang="es-MX" b="1" dirty="0">
                <a:latin typeface="Garamond" panose="02020404030301010803" pitchFamily="18" charset="0"/>
              </a:rPr>
              <a:t>   Ley 1474 de 2011. Por la cual se expide el Estatuto Anticorrupción.</a:t>
            </a:r>
          </a:p>
          <a:p>
            <a:pPr>
              <a:buAutoNum type="arabicPeriod" startAt="5"/>
            </a:pPr>
            <a:r>
              <a:rPr lang="es-MX" b="1" dirty="0">
                <a:latin typeface="Garamond" panose="02020404030301010803" pitchFamily="18" charset="0"/>
              </a:rPr>
              <a:t>   Ley 1150 de 2007 y sus decretos reglamentarios. Por medio de la cual se introducen medidas para la eficiencia y la transparencia en la Ley 80 de 1993 y se dictan otras disposiciones generales sobre la contratación con Recursos Públicos.</a:t>
            </a:r>
          </a:p>
          <a:p>
            <a:r>
              <a:rPr lang="es-MX" b="1" dirty="0">
                <a:latin typeface="Garamond" panose="02020404030301010803" pitchFamily="18" charset="0"/>
              </a:rPr>
              <a:t>7.   Decreto 371 de 2010. Por el cual se establecen lineamientos para preservar y fortalecer la transparencia y para la prevención de   la corrupción en las Entidades y Organismos del Distrito Capital.</a:t>
            </a:r>
          </a:p>
          <a:p>
            <a:r>
              <a:rPr lang="es-MX" b="1" dirty="0">
                <a:latin typeface="Garamond" panose="02020404030301010803" pitchFamily="18" charset="0"/>
              </a:rPr>
              <a:t>8.   Decreto 1082 de 2015. Por medio del cual se expide el decreto único reglamentario del sector Administrativo de Planeación   Nacional.</a:t>
            </a:r>
          </a:p>
          <a:p>
            <a:r>
              <a:rPr lang="es-MX" b="1" dirty="0">
                <a:latin typeface="Garamond" panose="02020404030301010803" pitchFamily="18" charset="0"/>
              </a:rPr>
              <a:t>9.    GCO-GCI-M003 Manual de Contratación.</a:t>
            </a:r>
          </a:p>
          <a:p>
            <a:r>
              <a:rPr lang="es-MX" b="1" dirty="0">
                <a:latin typeface="Garamond" panose="02020404030301010803" pitchFamily="18" charset="0"/>
              </a:rPr>
              <a:t>10.  GCO-GCI-M004 Manual de supervisión e interventoría.GCO-GCI-M005 Manual de buenas prácticas en la actividad contractual. </a:t>
            </a:r>
          </a:p>
          <a:p>
            <a:r>
              <a:rPr lang="es-MX" b="1" dirty="0">
                <a:latin typeface="Garamond" panose="02020404030301010803" pitchFamily="18" charset="0"/>
              </a:rPr>
              <a:t>11.  GCO-GCI-IN014 Instrucciones para liquidación del contrato o liberaciones de saldo. </a:t>
            </a:r>
          </a:p>
          <a:p>
            <a:r>
              <a:rPr lang="es-MX" b="1" dirty="0">
                <a:latin typeface="Garamond" panose="02020404030301010803" pitchFamily="18" charset="0"/>
              </a:rPr>
              <a:t>12.  GCO-GCI-IN015 Instrucciones para modificaciones contractuales. </a:t>
            </a:r>
          </a:p>
          <a:p>
            <a:r>
              <a:rPr lang="es-MX" b="1" dirty="0">
                <a:latin typeface="Garamond" panose="02020404030301010803" pitchFamily="18" charset="0"/>
              </a:rPr>
              <a:t>13.  Lineamientos Internos</a:t>
            </a:r>
          </a:p>
          <a:p>
            <a:r>
              <a:rPr lang="es-MX" b="1" dirty="0">
                <a:latin typeface="Garamond" panose="02020404030301010803" pitchFamily="18" charset="0"/>
              </a:rPr>
              <a:t>14.  Pliegos de Condiciones, estudios previos o términos de referencia, según el caso, así como el contrato celebrado por la Secretaría Distrital de Gobierno y el prestador del servicio. </a:t>
            </a:r>
          </a:p>
          <a:p>
            <a:r>
              <a:rPr lang="es-MX" b="1" dirty="0">
                <a:latin typeface="Garamond" panose="02020404030301010803" pitchFamily="18" charset="0"/>
              </a:rPr>
              <a:t>15. Guías y manuales de Colombia Compra Eficiente -SECOP II </a:t>
            </a:r>
          </a:p>
          <a:p>
            <a:br>
              <a:rPr lang="es-MX" b="1" dirty="0">
                <a:latin typeface="Garamond" panose="02020404030301010803" pitchFamily="18" charset="0"/>
              </a:rPr>
            </a:br>
            <a:endParaRPr lang="es-MX" b="1" dirty="0">
              <a:latin typeface="Garamond" panose="02020404030301010803" pitchFamily="18" charset="0"/>
            </a:endParaRPr>
          </a:p>
          <a:p>
            <a:br>
              <a:rPr lang="es-MX" dirty="0"/>
            </a:br>
            <a:endParaRPr lang="en-US" dirty="0">
              <a:solidFill>
                <a:schemeClr val="dk1"/>
              </a:solidFill>
              <a:latin typeface="Lexend Deca"/>
              <a:ea typeface="Lexend Deca"/>
              <a:cs typeface="Lexend Deca"/>
            </a:endParaRPr>
          </a:p>
        </p:txBody>
      </p:sp>
    </p:spTree>
    <p:extLst>
      <p:ext uri="{BB962C8B-B14F-4D97-AF65-F5344CB8AC3E}">
        <p14:creationId xmlns:p14="http://schemas.microsoft.com/office/powerpoint/2010/main" val="1026677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rotWithShape="1">
          <a:blip r:embed="rId3">
            <a:alphaModFix/>
          </a:blip>
          <a:srcRect b="15139"/>
          <a:stretch/>
        </p:blipFill>
        <p:spPr>
          <a:xfrm>
            <a:off x="322874" y="541538"/>
            <a:ext cx="11147075" cy="2689935"/>
          </a:xfrm>
          <a:prstGeom prst="rect">
            <a:avLst/>
          </a:prstGeom>
          <a:noFill/>
          <a:ln>
            <a:noFill/>
          </a:ln>
        </p:spPr>
      </p:pic>
      <p:grpSp>
        <p:nvGrpSpPr>
          <p:cNvPr id="106" name="Google Shape;106;p15"/>
          <p:cNvGrpSpPr/>
          <p:nvPr/>
        </p:nvGrpSpPr>
        <p:grpSpPr>
          <a:xfrm>
            <a:off x="10943664" y="-52"/>
            <a:ext cx="1245319" cy="6857697"/>
            <a:chOff x="10950525" y="35050"/>
            <a:chExt cx="1239000" cy="6822900"/>
          </a:xfrm>
        </p:grpSpPr>
        <p:sp>
          <p:nvSpPr>
            <p:cNvPr id="107" name="Google Shape;107;p15"/>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10" name="Google Shape;110;p15"/>
          <p:cNvSpPr txBox="1"/>
          <p:nvPr/>
        </p:nvSpPr>
        <p:spPr>
          <a:xfrm>
            <a:off x="322875" y="214650"/>
            <a:ext cx="9815424" cy="1061799"/>
          </a:xfrm>
          <a:prstGeom prst="rect">
            <a:avLst/>
          </a:prstGeom>
          <a:noFill/>
          <a:ln>
            <a:noFill/>
          </a:ln>
        </p:spPr>
        <p:txBody>
          <a:bodyPr spcFirstLastPara="1" wrap="square" lIns="91425" tIns="91425" rIns="91425" bIns="91425" anchor="t" anchorCtr="0">
            <a:spAutoFit/>
          </a:bodyPr>
          <a:lstStyle/>
          <a:p>
            <a:r>
              <a:rPr lang="es-MX" sz="3200" b="1" dirty="0">
                <a:solidFill>
                  <a:srgbClr val="CC0000"/>
                </a:solidFill>
                <a:latin typeface="Oswald"/>
                <a:ea typeface="Oswald"/>
                <a:cs typeface="Oswald"/>
                <a:sym typeface="Oswald"/>
              </a:rPr>
              <a:t>4</a:t>
            </a:r>
            <a:r>
              <a:rPr lang="en-CO" sz="3200" b="1" dirty="0">
                <a:solidFill>
                  <a:srgbClr val="CC0000"/>
                </a:solidFill>
                <a:latin typeface="Oswald"/>
                <a:ea typeface="Oswald"/>
                <a:cs typeface="Oswald"/>
                <a:sym typeface="Oswald"/>
              </a:rPr>
              <a:t>.</a:t>
            </a:r>
            <a:r>
              <a:rPr lang="es-MX" sz="3200" b="1" dirty="0" err="1">
                <a:solidFill>
                  <a:srgbClr val="CC0000"/>
                </a:solidFill>
                <a:latin typeface="Oswald"/>
                <a:ea typeface="Oswald"/>
                <a:cs typeface="Oswald"/>
                <a:sym typeface="Oswald"/>
              </a:rPr>
              <a:t>Metodologia</a:t>
            </a:r>
            <a:r>
              <a:rPr lang="es-MX" sz="3200" b="1" dirty="0">
                <a:solidFill>
                  <a:srgbClr val="CC0000"/>
                </a:solidFill>
                <a:latin typeface="Oswald"/>
                <a:ea typeface="Oswald"/>
                <a:cs typeface="Oswald"/>
                <a:sym typeface="Oswald"/>
              </a:rPr>
              <a:t>  </a:t>
            </a:r>
            <a:r>
              <a:rPr lang="en-CO" sz="5700" b="1" dirty="0">
                <a:solidFill>
                  <a:srgbClr val="CC0000"/>
                </a:solidFill>
                <a:latin typeface="Oswald"/>
                <a:ea typeface="Oswald"/>
                <a:cs typeface="Oswald"/>
                <a:sym typeface="Oswald"/>
              </a:rPr>
              <a:t> </a:t>
            </a:r>
            <a:endParaRPr sz="5700" b="1" dirty="0">
              <a:solidFill>
                <a:srgbClr val="CC0000"/>
              </a:solidFill>
              <a:latin typeface="Oswald"/>
              <a:ea typeface="Oswald"/>
              <a:cs typeface="Oswald"/>
              <a:sym typeface="Oswald"/>
            </a:endParaRPr>
          </a:p>
        </p:txBody>
      </p:sp>
      <p:sp>
        <p:nvSpPr>
          <p:cNvPr id="111" name="Google Shape;111;p15"/>
          <p:cNvSpPr txBox="1"/>
          <p:nvPr/>
        </p:nvSpPr>
        <p:spPr>
          <a:xfrm>
            <a:off x="443345" y="1276450"/>
            <a:ext cx="9910619" cy="4330024"/>
          </a:xfrm>
          <a:prstGeom prst="rect">
            <a:avLst/>
          </a:prstGeom>
          <a:noFill/>
          <a:ln>
            <a:noFill/>
          </a:ln>
        </p:spPr>
        <p:txBody>
          <a:bodyPr spcFirstLastPara="1" wrap="square" lIns="91425" tIns="91425" rIns="91425" bIns="91425" anchor="t" anchorCtr="0">
            <a:noAutofit/>
          </a:bodyPr>
          <a:lstStyle/>
          <a:p>
            <a:pPr marL="342900" indent="-342900">
              <a:buAutoNum type="arabicPeriod"/>
            </a:pPr>
            <a:r>
              <a:rPr lang="es-MX" sz="2400" b="1" dirty="0">
                <a:latin typeface="Garamond" panose="02020404030301010803" pitchFamily="18" charset="0"/>
                <a:ea typeface="Lexend Deca"/>
              </a:rPr>
              <a:t>Comunicación de apertura  mediante memorando No 20261500187143</a:t>
            </a:r>
          </a:p>
          <a:p>
            <a:pPr marL="342900" indent="-342900">
              <a:buAutoNum type="arabicPeriod"/>
            </a:pPr>
            <a:endParaRPr lang="es-MX" sz="2400" b="1" dirty="0">
              <a:latin typeface="Garamond" panose="02020404030301010803" pitchFamily="18" charset="0"/>
              <a:ea typeface="Lexend Deca"/>
            </a:endParaRPr>
          </a:p>
          <a:p>
            <a:pPr marL="342900" indent="-342900">
              <a:buAutoNum type="arabicPeriod"/>
            </a:pPr>
            <a:r>
              <a:rPr lang="en-US" sz="2400" b="1" dirty="0">
                <a:solidFill>
                  <a:schemeClr val="tx1"/>
                </a:solidFill>
                <a:latin typeface="Garamond" panose="02020404030301010803" pitchFamily="18" charset="0"/>
                <a:ea typeface="Lexend Deca"/>
                <a:cs typeface="Lexend Deca"/>
              </a:rPr>
              <a:t>Reunion de apertura – 22 mayo 2026 </a:t>
            </a:r>
          </a:p>
          <a:p>
            <a:pPr marL="342900" indent="-342900">
              <a:buAutoNum type="arabicPeriod"/>
            </a:pPr>
            <a:endParaRPr lang="en-US" sz="2400" b="1" dirty="0">
              <a:solidFill>
                <a:schemeClr val="tx1"/>
              </a:solidFill>
              <a:latin typeface="Garamond" panose="02020404030301010803" pitchFamily="18" charset="0"/>
              <a:ea typeface="Lexend Deca"/>
              <a:cs typeface="Lexend Deca"/>
            </a:endParaRPr>
          </a:p>
          <a:p>
            <a:pPr marL="342900" indent="-342900">
              <a:buAutoNum type="arabicPeriod"/>
            </a:pPr>
            <a:r>
              <a:rPr lang="en-US" sz="2400" b="1" dirty="0">
                <a:solidFill>
                  <a:schemeClr val="tx1"/>
                </a:solidFill>
                <a:latin typeface="Garamond" panose="02020404030301010803" pitchFamily="18" charset="0"/>
                <a:ea typeface="Lexend Deca"/>
                <a:cs typeface="Lexend Deca"/>
              </a:rPr>
              <a:t>Ejecucion  de Auditoria – Verificación  de los  contratos de la muestra.</a:t>
            </a:r>
          </a:p>
          <a:p>
            <a:pPr marL="342900" indent="-342900">
              <a:buAutoNum type="arabicPeriod"/>
            </a:pPr>
            <a:endParaRPr lang="en-US" sz="2400" b="1" dirty="0">
              <a:solidFill>
                <a:schemeClr val="tx1"/>
              </a:solidFill>
              <a:latin typeface="Garamond" panose="02020404030301010803" pitchFamily="18" charset="0"/>
              <a:ea typeface="Lexend Deca"/>
              <a:cs typeface="Lexend Deca"/>
            </a:endParaRPr>
          </a:p>
          <a:p>
            <a:pPr marL="342900" indent="-342900">
              <a:buAutoNum type="arabicPeriod"/>
            </a:pPr>
            <a:r>
              <a:rPr lang="en-US" sz="2400" b="1" dirty="0">
                <a:solidFill>
                  <a:schemeClr val="tx1"/>
                </a:solidFill>
                <a:latin typeface="Garamond" panose="02020404030301010803" pitchFamily="18" charset="0"/>
                <a:ea typeface="Lexend Deca"/>
                <a:cs typeface="Lexend Deca"/>
              </a:rPr>
              <a:t>Socialization de informe </a:t>
            </a:r>
            <a:r>
              <a:rPr lang="es-CO" sz="2400" b="1" dirty="0">
                <a:solidFill>
                  <a:schemeClr val="tx1"/>
                </a:solidFill>
                <a:latin typeface="Garamond" panose="02020404030301010803" pitchFamily="18" charset="0"/>
                <a:ea typeface="Lexend Deca"/>
                <a:cs typeface="Lexend Deca"/>
              </a:rPr>
              <a:t>preliminar</a:t>
            </a:r>
            <a:r>
              <a:rPr lang="en-US" sz="2400" b="1" dirty="0">
                <a:solidFill>
                  <a:schemeClr val="tx1"/>
                </a:solidFill>
                <a:latin typeface="Garamond" panose="02020404030301010803" pitchFamily="18" charset="0"/>
                <a:ea typeface="Lexend Deca"/>
                <a:cs typeface="Lexend Deca"/>
              </a:rPr>
              <a:t> </a:t>
            </a:r>
          </a:p>
          <a:p>
            <a:pPr marL="342900" indent="-342900">
              <a:buAutoNum type="arabicPeriod"/>
            </a:pPr>
            <a:endParaRPr lang="en-US" sz="2400" b="1" dirty="0">
              <a:solidFill>
                <a:schemeClr val="tx1"/>
              </a:solidFill>
              <a:latin typeface="Garamond" panose="02020404030301010803" pitchFamily="18" charset="0"/>
              <a:ea typeface="Lexend Deca"/>
              <a:cs typeface="Lexend Deca"/>
            </a:endParaRPr>
          </a:p>
          <a:p>
            <a:pPr marL="342900" indent="-342900">
              <a:buAutoNum type="arabicPeriod"/>
            </a:pPr>
            <a:r>
              <a:rPr lang="es-CO" sz="2400" b="1" dirty="0">
                <a:solidFill>
                  <a:schemeClr val="tx1"/>
                </a:solidFill>
                <a:latin typeface="Garamond" panose="02020404030301010803" pitchFamily="18" charset="0"/>
                <a:ea typeface="Lexend Deca"/>
                <a:cs typeface="Lexend Deca"/>
              </a:rPr>
              <a:t>Publicación </a:t>
            </a:r>
            <a:r>
              <a:rPr lang="en-US" sz="2400" b="1" dirty="0">
                <a:solidFill>
                  <a:schemeClr val="tx1"/>
                </a:solidFill>
                <a:latin typeface="Garamond" panose="02020404030301010803" pitchFamily="18" charset="0"/>
                <a:ea typeface="Lexend Deca"/>
                <a:cs typeface="Lexend Deca"/>
              </a:rPr>
              <a:t> de informe final </a:t>
            </a:r>
          </a:p>
        </p:txBody>
      </p:sp>
    </p:spTree>
    <p:extLst>
      <p:ext uri="{BB962C8B-B14F-4D97-AF65-F5344CB8AC3E}">
        <p14:creationId xmlns:p14="http://schemas.microsoft.com/office/powerpoint/2010/main" val="229901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sz="3600" b="1" dirty="0">
                <a:solidFill>
                  <a:srgbClr val="CC0000"/>
                </a:solidFill>
                <a:latin typeface="Garamond" panose="02020404030301010803" pitchFamily="18" charset="0"/>
                <a:ea typeface="Oswald"/>
                <a:cs typeface="Oswald"/>
                <a:sym typeface="Oswald"/>
              </a:rPr>
              <a:t>5. </a:t>
            </a:r>
            <a:r>
              <a:rPr lang="es-MX" sz="3600" b="1" dirty="0" err="1">
                <a:solidFill>
                  <a:srgbClr val="CC0000"/>
                </a:solidFill>
                <a:latin typeface="Garamond" panose="02020404030301010803" pitchFamily="18" charset="0"/>
                <a:ea typeface="Oswald"/>
                <a:cs typeface="Oswald"/>
                <a:sym typeface="Oswald"/>
              </a:rPr>
              <a:t>Definicion</a:t>
            </a:r>
            <a:r>
              <a:rPr lang="es-MX" sz="3600" b="1" dirty="0">
                <a:solidFill>
                  <a:srgbClr val="CC0000"/>
                </a:solidFill>
                <a:latin typeface="Garamond" panose="02020404030301010803" pitchFamily="18" charset="0"/>
                <a:ea typeface="Oswald"/>
                <a:cs typeface="Oswald"/>
                <a:sym typeface="Oswald"/>
              </a:rPr>
              <a:t> de enlaces</a:t>
            </a:r>
            <a:endParaRPr lang="es-CO" sz="3600" dirty="0">
              <a:latin typeface="Garamond" panose="02020404030301010803" pitchFamily="18" charset="0"/>
            </a:endParaRPr>
          </a:p>
        </p:txBody>
      </p:sp>
      <p:sp>
        <p:nvSpPr>
          <p:cNvPr id="3" name="Marcador de texto 2"/>
          <p:cNvSpPr>
            <a:spLocks noGrp="1"/>
          </p:cNvSpPr>
          <p:nvPr>
            <p:ph type="body" idx="1"/>
          </p:nvPr>
        </p:nvSpPr>
        <p:spPr>
          <a:xfrm>
            <a:off x="838200" y="1302327"/>
            <a:ext cx="10515600" cy="4267200"/>
          </a:xfrm>
        </p:spPr>
        <p:txBody>
          <a:bodyPr/>
          <a:lstStyle/>
          <a:p>
            <a:pPr marL="114300" indent="0"/>
            <a:r>
              <a:rPr lang="es-MX" dirty="0"/>
              <a:t> </a:t>
            </a:r>
            <a:r>
              <a:rPr lang="es-MX" sz="3600" b="1" dirty="0">
                <a:solidFill>
                  <a:schemeClr val="tx1"/>
                </a:solidFill>
                <a:ea typeface="Oswald"/>
                <a:cs typeface="Oswald"/>
              </a:rPr>
              <a:t>- Se solicita definir un enlace para facilitar la comunicación.</a:t>
            </a:r>
          </a:p>
          <a:p>
            <a:pPr marL="114300" indent="0"/>
            <a:endParaRPr lang="es-MX" sz="3600" b="1" dirty="0">
              <a:solidFill>
                <a:schemeClr val="tx1"/>
              </a:solidFill>
              <a:ea typeface="Oswald"/>
              <a:cs typeface="Oswald"/>
            </a:endParaRPr>
          </a:p>
          <a:p>
            <a:pPr marL="114300" indent="0"/>
            <a:r>
              <a:rPr lang="es-MX" sz="3600" b="1" dirty="0">
                <a:solidFill>
                  <a:srgbClr val="CC0000"/>
                </a:solidFill>
                <a:ea typeface="Oswald"/>
                <a:cs typeface="Oswald"/>
                <a:sym typeface="Oswald"/>
              </a:rPr>
              <a:t>6.Carta de representación </a:t>
            </a:r>
          </a:p>
          <a:p>
            <a:pPr marL="114300" indent="0"/>
            <a:r>
              <a:rPr lang="es-MX" sz="3600" b="1" dirty="0">
                <a:solidFill>
                  <a:schemeClr val="tx1"/>
                </a:solidFill>
                <a:ea typeface="Oswald"/>
                <a:cs typeface="Oswald"/>
                <a:sym typeface="Oswald"/>
              </a:rPr>
              <a:t>Documento de auditoria </a:t>
            </a:r>
            <a:r>
              <a:rPr lang="es-MX" sz="3600" b="1" dirty="0" err="1">
                <a:solidFill>
                  <a:schemeClr val="tx1"/>
                </a:solidFill>
                <a:ea typeface="Oswald"/>
                <a:cs typeface="Oswald"/>
                <a:sym typeface="Oswald"/>
              </a:rPr>
              <a:t>fimrado</a:t>
            </a:r>
            <a:r>
              <a:rPr lang="es-MX" sz="3600" b="1" dirty="0">
                <a:solidFill>
                  <a:schemeClr val="tx1"/>
                </a:solidFill>
                <a:ea typeface="Oswald"/>
                <a:cs typeface="Oswald"/>
                <a:sym typeface="Oswald"/>
              </a:rPr>
              <a:t> por el líder del proceso </a:t>
            </a:r>
          </a:p>
          <a:p>
            <a:pPr marL="857250" indent="-742950">
              <a:buAutoNum type="arabicPeriod" startAt="6"/>
            </a:pPr>
            <a:endParaRPr lang="es-MX" sz="3600" dirty="0"/>
          </a:p>
        </p:txBody>
      </p:sp>
    </p:spTree>
    <p:extLst>
      <p:ext uri="{BB962C8B-B14F-4D97-AF65-F5344CB8AC3E}">
        <p14:creationId xmlns:p14="http://schemas.microsoft.com/office/powerpoint/2010/main" val="542612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b="1" dirty="0">
                <a:solidFill>
                  <a:srgbClr val="CC0000"/>
                </a:solidFill>
                <a:latin typeface="Oswald"/>
                <a:ea typeface="Oswald"/>
                <a:cs typeface="Oswald"/>
                <a:sym typeface="Oswald"/>
              </a:rPr>
              <a:t>5. </a:t>
            </a:r>
            <a:r>
              <a:rPr lang="es-MX" b="1" dirty="0">
                <a:solidFill>
                  <a:srgbClr val="CC0000"/>
                </a:solidFill>
                <a:latin typeface="Garamond" panose="02020404030301010803" pitchFamily="18" charset="0"/>
                <a:ea typeface="Oswald"/>
                <a:cs typeface="Oswald"/>
                <a:sym typeface="Oswald"/>
              </a:rPr>
              <a:t>Definición de muestra </a:t>
            </a:r>
            <a:r>
              <a:rPr lang="es-MX" sz="8000" b="1" dirty="0">
                <a:solidFill>
                  <a:srgbClr val="CC0000"/>
                </a:solidFill>
                <a:latin typeface="Oswald"/>
                <a:ea typeface="Oswald"/>
                <a:cs typeface="Oswald"/>
                <a:sym typeface="Oswald"/>
              </a:rPr>
              <a:t> </a:t>
            </a:r>
          </a:p>
        </p:txBody>
      </p:sp>
      <p:sp>
        <p:nvSpPr>
          <p:cNvPr id="3" name="Marcador de texto 2"/>
          <p:cNvSpPr>
            <a:spLocks noGrp="1"/>
          </p:cNvSpPr>
          <p:nvPr>
            <p:ph type="body" idx="1"/>
          </p:nvPr>
        </p:nvSpPr>
        <p:spPr>
          <a:xfrm>
            <a:off x="618836" y="1690688"/>
            <a:ext cx="10734963" cy="4784003"/>
          </a:xfrm>
        </p:spPr>
        <p:txBody>
          <a:bodyPr>
            <a:noAutofit/>
          </a:bodyPr>
          <a:lstStyle/>
          <a:p>
            <a:pPr marL="504825" algn="just">
              <a:buFont typeface="Arial" panose="020B0604020202020204" pitchFamily="34" charset="0"/>
              <a:buChar char="•"/>
              <a:tabLst>
                <a:tab pos="176213" algn="l"/>
              </a:tabLst>
            </a:pPr>
            <a:r>
              <a:rPr lang="es-MX" sz="2000" dirty="0"/>
              <a:t>la muestra contractual fue definida mediante un proceso de depuración y selección orientado a priorizar los contratos de áreas y dependencias con menor frecuencia auditada por parte d </a:t>
            </a:r>
            <a:r>
              <a:rPr lang="es-MX" sz="2000" dirty="0" err="1"/>
              <a:t>ela</a:t>
            </a:r>
            <a:endParaRPr lang="es-MX" sz="2000" dirty="0"/>
          </a:p>
          <a:p>
            <a:pPr marL="504825" algn="just">
              <a:buFont typeface="Arial" panose="020B0604020202020204" pitchFamily="34" charset="0"/>
              <a:buChar char="•"/>
              <a:tabLst>
                <a:tab pos="176213" algn="l"/>
              </a:tabLst>
            </a:pPr>
            <a:r>
              <a:rPr lang="es-MX" sz="2000" dirty="0"/>
              <a:t>Para ello, se tomó como base la contratación de la vigencia 2025, conformada por 1.498 contratos. Posteriormente, se realizó un cruce de información de los contratos auditados por  la Contraloría Distrital de Bogotá, en la Auditoria 47 – 2026,  mediante el cual se excluyeron 31 registros, consolidando un universo de 1.472 contratos para análisis.</a:t>
            </a:r>
          </a:p>
          <a:p>
            <a:pPr marL="504825" algn="just">
              <a:buFont typeface="Arial" panose="020B0604020202020204" pitchFamily="34" charset="0"/>
              <a:buChar char="•"/>
              <a:tabLst>
                <a:tab pos="176213" algn="l"/>
              </a:tabLst>
            </a:pPr>
            <a:r>
              <a:rPr lang="es-MX" sz="2000" dirty="0"/>
              <a:t>De este universo, se efectuó una nueva depuración excluyendo los contratos en estado “terminado”, con el propósito de enfocar la revisión en aquellos con mayor pertinencia para seguimiento, identificándose 562 contratos bajo dicha condición.</a:t>
            </a:r>
          </a:p>
          <a:p>
            <a:pPr marL="504825" algn="just">
              <a:buFont typeface="Arial" panose="020B0604020202020204" pitchFamily="34" charset="0"/>
              <a:buChar char="•"/>
              <a:tabLst>
                <a:tab pos="176213" algn="l"/>
              </a:tabLst>
            </a:pPr>
            <a:r>
              <a:rPr lang="es-MX" sz="2000" dirty="0"/>
              <a:t>La selección final de la muestra se orientó principalmente a contratos pertenecientes a áreas no auditadas recientemente, con el fin de ampliar la cobertura de evaluación, así como a contratos de mayor cuantía, considerando su impacto y nivel de riesgo. Adicionalmente, la muestra se definió teniendo en cuenta la capacidad operativa del equipo auditor, conformado por tres (3) contratistas durante un periodo de un (1) mes, priorizando un volumen de contratos que permitiera desarrollar un análisis detallado y oportuno.</a:t>
            </a:r>
          </a:p>
          <a:p>
            <a:pPr marL="504825" algn="just">
              <a:buFont typeface="Arial" panose="020B0604020202020204" pitchFamily="34" charset="0"/>
              <a:buChar char="•"/>
              <a:tabLst>
                <a:tab pos="176213" algn="l"/>
              </a:tabLst>
            </a:pPr>
            <a:endParaRPr lang="es-MX" sz="2000" b="1" dirty="0">
              <a:solidFill>
                <a:srgbClr val="CC0000"/>
              </a:solidFill>
              <a:latin typeface="Oswald"/>
              <a:ea typeface="Oswald"/>
              <a:cs typeface="Oswald"/>
              <a:sym typeface="Oswald"/>
            </a:endParaRPr>
          </a:p>
        </p:txBody>
      </p:sp>
    </p:spTree>
    <p:extLst>
      <p:ext uri="{BB962C8B-B14F-4D97-AF65-F5344CB8AC3E}">
        <p14:creationId xmlns:p14="http://schemas.microsoft.com/office/powerpoint/2010/main" val="3237416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rotWithShape="1">
          <a:blip r:embed="rId3">
            <a:alphaModFix/>
          </a:blip>
          <a:srcRect b="15139"/>
          <a:stretch/>
        </p:blipFill>
        <p:spPr>
          <a:xfrm>
            <a:off x="322874" y="541538"/>
            <a:ext cx="11147075" cy="2689935"/>
          </a:xfrm>
          <a:prstGeom prst="rect">
            <a:avLst/>
          </a:prstGeom>
          <a:noFill/>
          <a:ln>
            <a:noFill/>
          </a:ln>
        </p:spPr>
      </p:pic>
      <p:grpSp>
        <p:nvGrpSpPr>
          <p:cNvPr id="106" name="Google Shape;106;p15"/>
          <p:cNvGrpSpPr/>
          <p:nvPr/>
        </p:nvGrpSpPr>
        <p:grpSpPr>
          <a:xfrm>
            <a:off x="10943664" y="-52"/>
            <a:ext cx="1245319" cy="6857697"/>
            <a:chOff x="10950525" y="35050"/>
            <a:chExt cx="1239000" cy="6822900"/>
          </a:xfrm>
        </p:grpSpPr>
        <p:sp>
          <p:nvSpPr>
            <p:cNvPr id="107" name="Google Shape;107;p15"/>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10" name="Google Shape;110;p15"/>
          <p:cNvSpPr txBox="1"/>
          <p:nvPr/>
        </p:nvSpPr>
        <p:spPr>
          <a:xfrm>
            <a:off x="489527" y="-64042"/>
            <a:ext cx="7250545" cy="1061799"/>
          </a:xfrm>
          <a:prstGeom prst="rect">
            <a:avLst/>
          </a:prstGeom>
          <a:noFill/>
          <a:ln>
            <a:noFill/>
          </a:ln>
        </p:spPr>
        <p:txBody>
          <a:bodyPr spcFirstLastPara="1" wrap="square" lIns="91425" tIns="91425" rIns="91425" bIns="91425" anchor="t" anchorCtr="0">
            <a:spAutoFit/>
          </a:bodyPr>
          <a:lstStyle/>
          <a:p>
            <a:r>
              <a:rPr lang="es-MX" sz="3200" b="1" dirty="0">
                <a:solidFill>
                  <a:srgbClr val="CC0000"/>
                </a:solidFill>
                <a:latin typeface="Garamond" panose="02020404030301010803" pitchFamily="18" charset="0"/>
                <a:ea typeface="Oswald"/>
                <a:cs typeface="Oswald"/>
                <a:sym typeface="Oswald"/>
              </a:rPr>
              <a:t>Muestra:</a:t>
            </a:r>
            <a:r>
              <a:rPr lang="en-CO" sz="5700" b="1" dirty="0">
                <a:solidFill>
                  <a:srgbClr val="CC0000"/>
                </a:solidFill>
                <a:latin typeface="Oswald"/>
                <a:ea typeface="Oswald"/>
                <a:cs typeface="Oswald"/>
                <a:sym typeface="Oswald"/>
              </a:rPr>
              <a:t> </a:t>
            </a:r>
            <a:endParaRPr sz="5700" b="1" dirty="0">
              <a:solidFill>
                <a:srgbClr val="CC0000"/>
              </a:solidFill>
              <a:latin typeface="Oswald"/>
              <a:ea typeface="Oswald"/>
              <a:cs typeface="Oswald"/>
              <a:sym typeface="Oswald"/>
            </a:endParaRPr>
          </a:p>
        </p:txBody>
      </p:sp>
      <p:sp>
        <p:nvSpPr>
          <p:cNvPr id="111" name="Google Shape;111;p15"/>
          <p:cNvSpPr txBox="1"/>
          <p:nvPr/>
        </p:nvSpPr>
        <p:spPr>
          <a:xfrm>
            <a:off x="489527" y="997757"/>
            <a:ext cx="10980422" cy="5778272"/>
          </a:xfrm>
          <a:prstGeom prst="rect">
            <a:avLst/>
          </a:prstGeom>
          <a:noFill/>
          <a:ln>
            <a:noFill/>
          </a:ln>
        </p:spPr>
        <p:txBody>
          <a:bodyPr spcFirstLastPara="1" wrap="square" lIns="91425" tIns="91425" rIns="91425" bIns="91425" anchor="t" anchorCtr="0">
            <a:noAutofit/>
          </a:bodyPr>
          <a:lstStyle/>
          <a:p>
            <a:pPr marL="342900" indent="-342900">
              <a:buAutoNum type="arabicPeriod"/>
            </a:pPr>
            <a:endParaRPr lang="en-US" sz="2400" dirty="0">
              <a:solidFill>
                <a:schemeClr val="tx1"/>
              </a:solidFill>
              <a:latin typeface="Lexend Deca"/>
              <a:ea typeface="Lexend Deca"/>
              <a:cs typeface="Lexend Deca"/>
            </a:endParaRPr>
          </a:p>
        </p:txBody>
      </p:sp>
      <p:graphicFrame>
        <p:nvGraphicFramePr>
          <p:cNvPr id="4" name="Tabla 3"/>
          <p:cNvGraphicFramePr>
            <a:graphicFrameLocks noGrp="1"/>
          </p:cNvGraphicFramePr>
          <p:nvPr>
            <p:extLst>
              <p:ext uri="{D42A27DB-BD31-4B8C-83A1-F6EECF244321}">
                <p14:modId xmlns:p14="http://schemas.microsoft.com/office/powerpoint/2010/main" val="1848230816"/>
              </p:ext>
            </p:extLst>
          </p:nvPr>
        </p:nvGraphicFramePr>
        <p:xfrm>
          <a:off x="271220" y="142068"/>
          <a:ext cx="11108749" cy="6552437"/>
        </p:xfrm>
        <a:graphic>
          <a:graphicData uri="http://schemas.openxmlformats.org/drawingml/2006/table">
            <a:tbl>
              <a:tblPr firstRow="1" firstCol="1" bandRow="1">
                <a:tableStyleId>{5C22544A-7EE6-4342-B048-85BDC9FD1C3A}</a:tableStyleId>
              </a:tblPr>
              <a:tblGrid>
                <a:gridCol w="1180143">
                  <a:extLst>
                    <a:ext uri="{9D8B030D-6E8A-4147-A177-3AD203B41FA5}">
                      <a16:colId xmlns:a16="http://schemas.microsoft.com/office/drawing/2014/main" val="4220715256"/>
                    </a:ext>
                  </a:extLst>
                </a:gridCol>
                <a:gridCol w="1992428">
                  <a:extLst>
                    <a:ext uri="{9D8B030D-6E8A-4147-A177-3AD203B41FA5}">
                      <a16:colId xmlns:a16="http://schemas.microsoft.com/office/drawing/2014/main" val="1487721581"/>
                    </a:ext>
                  </a:extLst>
                </a:gridCol>
                <a:gridCol w="1120661">
                  <a:extLst>
                    <a:ext uri="{9D8B030D-6E8A-4147-A177-3AD203B41FA5}">
                      <a16:colId xmlns:a16="http://schemas.microsoft.com/office/drawing/2014/main" val="78919875"/>
                    </a:ext>
                  </a:extLst>
                </a:gridCol>
                <a:gridCol w="1925264">
                  <a:extLst>
                    <a:ext uri="{9D8B030D-6E8A-4147-A177-3AD203B41FA5}">
                      <a16:colId xmlns:a16="http://schemas.microsoft.com/office/drawing/2014/main" val="4252503661"/>
                    </a:ext>
                  </a:extLst>
                </a:gridCol>
                <a:gridCol w="3802357">
                  <a:extLst>
                    <a:ext uri="{9D8B030D-6E8A-4147-A177-3AD203B41FA5}">
                      <a16:colId xmlns:a16="http://schemas.microsoft.com/office/drawing/2014/main" val="3882049386"/>
                    </a:ext>
                  </a:extLst>
                </a:gridCol>
                <a:gridCol w="1087896">
                  <a:extLst>
                    <a:ext uri="{9D8B030D-6E8A-4147-A177-3AD203B41FA5}">
                      <a16:colId xmlns:a16="http://schemas.microsoft.com/office/drawing/2014/main" val="3723969182"/>
                    </a:ext>
                  </a:extLst>
                </a:gridCol>
              </a:tblGrid>
              <a:tr h="249784">
                <a:tc>
                  <a:txBody>
                    <a:bodyPr/>
                    <a:lstStyle/>
                    <a:p>
                      <a:pPr algn="ctr">
                        <a:lnSpc>
                          <a:spcPct val="107000"/>
                        </a:lnSpc>
                        <a:spcAft>
                          <a:spcPts val="0"/>
                        </a:spcAft>
                      </a:pPr>
                      <a:r>
                        <a:rPr lang="es-CO" sz="800" dirty="0">
                          <a:effectLst/>
                        </a:rPr>
                        <a:t>Numero contrato vigencia 2025</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dirty="0">
                          <a:effectLst/>
                        </a:rPr>
                        <a:t>Nombre contratista</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Modalidad de selección</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Tipo de contrato</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Objeto contractual</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Plazo</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extLst>
                  <a:ext uri="{0D108BD9-81ED-4DB2-BD59-A6C34878D82A}">
                    <a16:rowId xmlns:a16="http://schemas.microsoft.com/office/drawing/2014/main" val="1112251600"/>
                  </a:ext>
                </a:extLst>
              </a:tr>
              <a:tr h="713667">
                <a:tc>
                  <a:txBody>
                    <a:bodyPr/>
                    <a:lstStyle/>
                    <a:p>
                      <a:pPr algn="ctr">
                        <a:lnSpc>
                          <a:spcPct val="107000"/>
                        </a:lnSpc>
                        <a:spcAft>
                          <a:spcPts val="0"/>
                        </a:spcAft>
                      </a:pPr>
                      <a:r>
                        <a:rPr lang="es-CO" sz="800">
                          <a:effectLst/>
                        </a:rPr>
                        <a:t>134</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JULIAN  LIBERATO ORJUELA</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12 12-CONTRATACION DIRECTA (LEY 1150 DE 2007)</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CONTRATO DE PRESTACIÓN DE SERVICIOS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just">
                        <a:lnSpc>
                          <a:spcPct val="107000"/>
                        </a:lnSpc>
                        <a:spcAft>
                          <a:spcPts val="0"/>
                        </a:spcAft>
                      </a:pPr>
                      <a:r>
                        <a:rPr lang="es-CO" sz="800" dirty="0">
                          <a:effectLst/>
                        </a:rPr>
                        <a:t>Prestar servicios profesionales para la administración, configuración y desarrollo de los servicios nuevos y existentes del observatorio de conflictividad social y derechos humanos de la subsecretaria de gobernabilidad de la entidad, implementados en la nube de </a:t>
                      </a:r>
                      <a:r>
                        <a:rPr lang="es-CO" sz="800" dirty="0" err="1">
                          <a:effectLst/>
                        </a:rPr>
                        <a:t>oracle</a:t>
                      </a:r>
                      <a:r>
                        <a:rPr lang="es-CO" sz="800" dirty="0">
                          <a:effectLst/>
                        </a:rPr>
                        <a:t> (</a:t>
                      </a:r>
                      <a:r>
                        <a:rPr lang="es-CO" sz="800" dirty="0" err="1">
                          <a:effectLst/>
                        </a:rPr>
                        <a:t>oci</a:t>
                      </a:r>
                      <a:r>
                        <a:rPr lang="es-CO" sz="800" dirty="0">
                          <a:effectLst/>
                        </a:rPr>
                        <a:t>, </a:t>
                      </a:r>
                      <a:r>
                        <a:rPr lang="es-CO" sz="800" dirty="0" err="1">
                          <a:effectLst/>
                        </a:rPr>
                        <a:t>apex</a:t>
                      </a:r>
                      <a:r>
                        <a:rPr lang="es-CO" sz="800" dirty="0">
                          <a:effectLst/>
                        </a:rPr>
                        <a:t>, data </a:t>
                      </a:r>
                      <a:r>
                        <a:rPr lang="es-CO" sz="800" dirty="0" err="1">
                          <a:effectLst/>
                        </a:rPr>
                        <a:t>visualizer</a:t>
                      </a:r>
                      <a:r>
                        <a:rPr lang="es-CO" sz="800" dirty="0">
                          <a:effectLst/>
                        </a:rPr>
                        <a:t>)</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11 mes(es)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extLst>
                  <a:ext uri="{0D108BD9-81ED-4DB2-BD59-A6C34878D82A}">
                    <a16:rowId xmlns:a16="http://schemas.microsoft.com/office/drawing/2014/main" val="1436125050"/>
                  </a:ext>
                </a:extLst>
              </a:tr>
              <a:tr h="570934">
                <a:tc>
                  <a:txBody>
                    <a:bodyPr/>
                    <a:lstStyle/>
                    <a:p>
                      <a:pPr algn="ctr">
                        <a:lnSpc>
                          <a:spcPct val="107000"/>
                        </a:lnSpc>
                        <a:spcAft>
                          <a:spcPts val="0"/>
                        </a:spcAft>
                      </a:pPr>
                      <a:r>
                        <a:rPr lang="es-CO" sz="800">
                          <a:effectLst/>
                        </a:rPr>
                        <a:t>273</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EDWIN  CAICEDO MARINEZ</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12 12-CONTRATACION DIRECTA (LEY 1150 DE 2007)</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CONTRATO DE PRESTACIÓN DE SERVICIOS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just">
                        <a:lnSpc>
                          <a:spcPct val="107000"/>
                        </a:lnSpc>
                        <a:spcAft>
                          <a:spcPts val="0"/>
                        </a:spcAft>
                      </a:pPr>
                      <a:r>
                        <a:rPr lang="es-CO" sz="800">
                          <a:effectLst/>
                        </a:rPr>
                        <a:t>Prestar servicios profesionales para la gestión, implementación y seguimiento de la Política Pública De Las Comunidades Negra Afrocolombiana.</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9 mes(es)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extLst>
                  <a:ext uri="{0D108BD9-81ED-4DB2-BD59-A6C34878D82A}">
                    <a16:rowId xmlns:a16="http://schemas.microsoft.com/office/drawing/2014/main" val="2198382595"/>
                  </a:ext>
                </a:extLst>
              </a:tr>
              <a:tr h="570934">
                <a:tc>
                  <a:txBody>
                    <a:bodyPr/>
                    <a:lstStyle/>
                    <a:p>
                      <a:pPr algn="ctr">
                        <a:lnSpc>
                          <a:spcPct val="107000"/>
                        </a:lnSpc>
                        <a:spcAft>
                          <a:spcPts val="0"/>
                        </a:spcAft>
                      </a:pPr>
                      <a:r>
                        <a:rPr lang="es-CO" sz="800">
                          <a:effectLst/>
                        </a:rPr>
                        <a:t>366</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JONATHAN WILMER LANDINEZ ROJAS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12 12-CONTRATACION DIRECTA (LEY 1150 DE 2007)</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dirty="0">
                          <a:effectLst/>
                        </a:rPr>
                        <a:t>CONTRATO DE PRESTACIÓN DE SERVICIOS</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just">
                        <a:lnSpc>
                          <a:spcPct val="107000"/>
                        </a:lnSpc>
                        <a:spcAft>
                          <a:spcPts val="0"/>
                        </a:spcAft>
                      </a:pPr>
                      <a:r>
                        <a:rPr lang="es-CO" sz="800">
                          <a:effectLst/>
                        </a:rPr>
                        <a:t>Prestar los servicios profesionales a la dirección para la gestión policiva para el manejo, administración, soporte técnico y mantenimiento de las herramientas tecnológicas, bases de datos y repositorios a cargo de la DGP.</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10 mes(es), 15 día(s)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extLst>
                  <a:ext uri="{0D108BD9-81ED-4DB2-BD59-A6C34878D82A}">
                    <a16:rowId xmlns:a16="http://schemas.microsoft.com/office/drawing/2014/main" val="1186063089"/>
                  </a:ext>
                </a:extLst>
              </a:tr>
              <a:tr h="570934">
                <a:tc>
                  <a:txBody>
                    <a:bodyPr/>
                    <a:lstStyle/>
                    <a:p>
                      <a:pPr algn="ctr">
                        <a:lnSpc>
                          <a:spcPct val="107000"/>
                        </a:lnSpc>
                        <a:spcAft>
                          <a:spcPts val="0"/>
                        </a:spcAft>
                      </a:pPr>
                      <a:r>
                        <a:rPr lang="es-CO" sz="800">
                          <a:effectLst/>
                        </a:rPr>
                        <a:t>897</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dirty="0">
                          <a:effectLst/>
                        </a:rPr>
                        <a:t>EMPRESA DE TRANSPORTE DEL TERCER MILENIO TRANSMILENIO S.A.</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dirty="0">
                          <a:effectLst/>
                        </a:rPr>
                        <a:t>1 1-CONTRATACION DIRECTA (CONVENIOS)</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dirty="0">
                          <a:effectLst/>
                        </a:rPr>
                        <a:t>CONVENIO INTERADMINISTRATIVO</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just">
                        <a:lnSpc>
                          <a:spcPct val="107000"/>
                        </a:lnSpc>
                        <a:spcAft>
                          <a:spcPts val="0"/>
                        </a:spcAft>
                      </a:pPr>
                      <a:r>
                        <a:rPr lang="es-CO" sz="800">
                          <a:effectLst/>
                        </a:rPr>
                        <a:t>Aunar esfuerzos técnicos, administrativos y financieros, con el fin de dar cumplimiento al decreto distrital 058 de 2022, en materia de ¿estímulos para la movilidad¿ de los y las consejeras locales de juventud de Bogotá distrito capital.</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9 mes(es)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extLst>
                  <a:ext uri="{0D108BD9-81ED-4DB2-BD59-A6C34878D82A}">
                    <a16:rowId xmlns:a16="http://schemas.microsoft.com/office/drawing/2014/main" val="3482688909"/>
                  </a:ext>
                </a:extLst>
              </a:tr>
              <a:tr h="570934">
                <a:tc>
                  <a:txBody>
                    <a:bodyPr/>
                    <a:lstStyle/>
                    <a:p>
                      <a:pPr algn="ctr">
                        <a:lnSpc>
                          <a:spcPct val="107000"/>
                        </a:lnSpc>
                        <a:spcAft>
                          <a:spcPts val="0"/>
                        </a:spcAft>
                      </a:pPr>
                      <a:r>
                        <a:rPr lang="es-CO" sz="800">
                          <a:effectLst/>
                        </a:rPr>
                        <a:t>1458</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FUNDACION HABITAT SOCIAL - PARA EL BIENESTAR DE LA FAMILIA Y  LA SOCIEDAD ( FUHS )</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14 14-SELECCION ABREVIADA - 10% MENOR CUANTÍA</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dirty="0">
                          <a:effectLst/>
                        </a:rPr>
                        <a:t>CONTRATO DE COMPRAVENTA</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just">
                        <a:lnSpc>
                          <a:spcPct val="107000"/>
                        </a:lnSpc>
                        <a:spcAft>
                          <a:spcPts val="0"/>
                        </a:spcAft>
                      </a:pPr>
                      <a:r>
                        <a:rPr lang="es-CO" sz="800">
                          <a:effectLst/>
                        </a:rPr>
                        <a:t>Adquirir insumos para apoyar en las actividades preelectorales y electorales, que contribuyan en el ejercicio de la democracia y participación ciudadana, en el marco de las funciones de La Dirección De Relaciones Políticas.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dirty="0">
                          <a:effectLst/>
                        </a:rPr>
                        <a:t>20 día(s)</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extLst>
                  <a:ext uri="{0D108BD9-81ED-4DB2-BD59-A6C34878D82A}">
                    <a16:rowId xmlns:a16="http://schemas.microsoft.com/office/drawing/2014/main" val="3282023876"/>
                  </a:ext>
                </a:extLst>
              </a:tr>
              <a:tr h="695827">
                <a:tc>
                  <a:txBody>
                    <a:bodyPr/>
                    <a:lstStyle/>
                    <a:p>
                      <a:pPr algn="ctr">
                        <a:lnSpc>
                          <a:spcPct val="107000"/>
                        </a:lnSpc>
                        <a:spcAft>
                          <a:spcPts val="0"/>
                        </a:spcAft>
                      </a:pPr>
                      <a:r>
                        <a:rPr lang="es-CO" sz="800">
                          <a:effectLst/>
                        </a:rPr>
                        <a:t>1477</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COMERCIALIZADORA MUNDIAL DE DEPORTES SAS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SELECCIÓN ABREVIADA POR ACUERDO MARCO DE PRECIOS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CONTRATO DE COMPRAVENTA</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just">
                        <a:lnSpc>
                          <a:spcPct val="107000"/>
                        </a:lnSpc>
                        <a:spcAft>
                          <a:spcPts val="0"/>
                        </a:spcAft>
                      </a:pPr>
                      <a:r>
                        <a:rPr lang="es-CO" sz="800" dirty="0">
                          <a:effectLst/>
                        </a:rPr>
                        <a:t>Adquirir elementos de material pedagógico para el fortalecimiento de las iniciativas seleccionadas en el marco del programa de iniciativas ciudadanas y del banco de proyectos de cooperación para la Libertad Religiosa De La Secretaria Distrital De Gobierno.</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51 día(s)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extLst>
                  <a:ext uri="{0D108BD9-81ED-4DB2-BD59-A6C34878D82A}">
                    <a16:rowId xmlns:a16="http://schemas.microsoft.com/office/drawing/2014/main" val="2943734474"/>
                  </a:ext>
                </a:extLst>
              </a:tr>
              <a:tr h="695827">
                <a:tc>
                  <a:txBody>
                    <a:bodyPr/>
                    <a:lstStyle/>
                    <a:p>
                      <a:pPr algn="ctr">
                        <a:lnSpc>
                          <a:spcPct val="107000"/>
                        </a:lnSpc>
                        <a:spcAft>
                          <a:spcPts val="0"/>
                        </a:spcAft>
                      </a:pPr>
                      <a:r>
                        <a:rPr lang="es-CO" sz="800">
                          <a:effectLst/>
                        </a:rPr>
                        <a:t>1479</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COMERCIALIZADORA VINARTA S A 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SELECCIÓN ABREVIADA POR ACUERDO MARCO DE PRECIOS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CONTRATO DE COMPRAVENTA</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just">
                        <a:lnSpc>
                          <a:spcPct val="107000"/>
                        </a:lnSpc>
                        <a:spcAft>
                          <a:spcPts val="0"/>
                        </a:spcAft>
                      </a:pPr>
                      <a:r>
                        <a:rPr lang="es-CO" sz="800" dirty="0">
                          <a:effectLst/>
                        </a:rPr>
                        <a:t>Adquirir elementos de material pedagógico para el fortalecimiento de las iniciativas seleccionadas en el marco del programa de iniciativas ciudadanas y del banco de proyectos de cooperación para la libertad religiosa de la Secretaria Distrital De Gobierno.</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dirty="0">
                          <a:effectLst/>
                        </a:rPr>
                        <a:t>51 día(s)</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extLst>
                  <a:ext uri="{0D108BD9-81ED-4DB2-BD59-A6C34878D82A}">
                    <a16:rowId xmlns:a16="http://schemas.microsoft.com/office/drawing/2014/main" val="354663237"/>
                  </a:ext>
                </a:extLst>
              </a:tr>
              <a:tr h="838560">
                <a:tc>
                  <a:txBody>
                    <a:bodyPr/>
                    <a:lstStyle/>
                    <a:p>
                      <a:pPr algn="ctr">
                        <a:lnSpc>
                          <a:spcPct val="107000"/>
                        </a:lnSpc>
                        <a:spcAft>
                          <a:spcPts val="0"/>
                        </a:spcAft>
                      </a:pPr>
                      <a:r>
                        <a:rPr lang="es-CO" sz="800">
                          <a:effectLst/>
                        </a:rPr>
                        <a:t>1488</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METLAB SAS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14 14-SELECCION ABREVIADA - 10% MENOR CUANTIA</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dirty="0">
                          <a:effectLst/>
                        </a:rPr>
                        <a:t>CONTRATO DE COMPRAVENTA</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just">
                        <a:lnSpc>
                          <a:spcPct val="107000"/>
                        </a:lnSpc>
                        <a:spcAft>
                          <a:spcPts val="0"/>
                        </a:spcAft>
                      </a:pPr>
                      <a:r>
                        <a:rPr lang="es-CO" sz="800" dirty="0">
                          <a:effectLst/>
                        </a:rPr>
                        <a:t>¿realizar la adquisición de instrumentos de pesaje de funcionamiento no automatizado - balanzas y recipientes volumétricos para la verificación de surtidores de combustible líquido en el marco de las acciones de inspección vigilancia y control de acuerdo con la normatividad vigente y las competencias de la dirección para la Gestión Policiva De La Secretaría Distrital De Gobierno.</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30 día(s)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extLst>
                  <a:ext uri="{0D108BD9-81ED-4DB2-BD59-A6C34878D82A}">
                    <a16:rowId xmlns:a16="http://schemas.microsoft.com/office/drawing/2014/main" val="4016139169"/>
                  </a:ext>
                </a:extLst>
              </a:tr>
              <a:tr h="499568">
                <a:tc>
                  <a:txBody>
                    <a:bodyPr/>
                    <a:lstStyle/>
                    <a:p>
                      <a:pPr algn="ctr">
                        <a:lnSpc>
                          <a:spcPct val="107000"/>
                        </a:lnSpc>
                        <a:spcAft>
                          <a:spcPts val="0"/>
                        </a:spcAft>
                      </a:pPr>
                      <a:r>
                        <a:rPr lang="es-CO" sz="800">
                          <a:effectLst/>
                        </a:rPr>
                        <a:t>1497</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TECNO OUTLET SAS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14 14-SELECCION ABREVIADA - 10% MENOR CUANTIA</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CONTRATO DE COMPRAVENTA</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just">
                        <a:lnSpc>
                          <a:spcPct val="107000"/>
                        </a:lnSpc>
                        <a:spcAft>
                          <a:spcPts val="0"/>
                        </a:spcAft>
                      </a:pPr>
                      <a:r>
                        <a:rPr lang="es-CO" sz="800" dirty="0">
                          <a:effectLst/>
                        </a:rPr>
                        <a:t>Adquirir accesorios necesarios para el funcionamiento de los equipos audiovisuales ya existentes a cargo de la oficina asesora de Comunicaciones De La Secretaría Distrital.</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1 mes(es)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extLst>
                  <a:ext uri="{0D108BD9-81ED-4DB2-BD59-A6C34878D82A}">
                    <a16:rowId xmlns:a16="http://schemas.microsoft.com/office/drawing/2014/main" val="3225376450"/>
                  </a:ext>
                </a:extLst>
              </a:tr>
              <a:tr h="570934">
                <a:tc>
                  <a:txBody>
                    <a:bodyPr/>
                    <a:lstStyle/>
                    <a:p>
                      <a:pPr algn="ctr">
                        <a:lnSpc>
                          <a:spcPct val="107000"/>
                        </a:lnSpc>
                        <a:spcAft>
                          <a:spcPts val="0"/>
                        </a:spcAft>
                      </a:pPr>
                      <a:r>
                        <a:rPr lang="es-CO" sz="800" dirty="0">
                          <a:effectLst/>
                        </a:rPr>
                        <a:t>1502</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ROKA INDUSTRIAL S A S</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14 14-SELECCION ABREVIADA - 10% MENOR CUANTIA</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a:effectLst/>
                        </a:rPr>
                        <a:t>CONTRATO DE COMPRAVENTA</a:t>
                      </a:r>
                      <a:endParaRPr lang="es-CO" sz="80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just">
                        <a:lnSpc>
                          <a:spcPct val="107000"/>
                        </a:lnSpc>
                        <a:spcAft>
                          <a:spcPts val="0"/>
                        </a:spcAft>
                      </a:pPr>
                      <a:r>
                        <a:rPr lang="es-CO" sz="800" dirty="0">
                          <a:effectLst/>
                        </a:rPr>
                        <a:t>Realizar la adquisición de sonómetros para el monitoreo y control de la contaminación acústica en el distrito capital en el ejercicio de las funciones y competencias a cargo de la dirección para la gestión policiva de la Secretaría Distrital De Gobierno</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tc>
                  <a:txBody>
                    <a:bodyPr/>
                    <a:lstStyle/>
                    <a:p>
                      <a:pPr algn="ctr">
                        <a:lnSpc>
                          <a:spcPct val="107000"/>
                        </a:lnSpc>
                        <a:spcAft>
                          <a:spcPts val="0"/>
                        </a:spcAft>
                      </a:pPr>
                      <a:r>
                        <a:rPr lang="es-CO" sz="800" dirty="0">
                          <a:effectLst/>
                        </a:rPr>
                        <a:t>35 día(s)</a:t>
                      </a:r>
                      <a:endParaRPr lang="es-CO"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4566" marR="24566" marT="0" marB="0" anchor="ctr"/>
                </a:tc>
                <a:extLst>
                  <a:ext uri="{0D108BD9-81ED-4DB2-BD59-A6C34878D82A}">
                    <a16:rowId xmlns:a16="http://schemas.microsoft.com/office/drawing/2014/main" val="492238048"/>
                  </a:ext>
                </a:extLst>
              </a:tr>
            </a:tbl>
          </a:graphicData>
        </a:graphic>
      </p:graphicFrame>
    </p:spTree>
    <p:extLst>
      <p:ext uri="{BB962C8B-B14F-4D97-AF65-F5344CB8AC3E}">
        <p14:creationId xmlns:p14="http://schemas.microsoft.com/office/powerpoint/2010/main" val="3070592662"/>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f1a0024-6d61-4f4c-b3df-5a227450014d" xsi:nil="true"/>
    <Noviembre xmlns="aa7095be-6fc4-440a-9422-8bd9f01f6955" xsi:nil="true"/>
    <_Flow_SignoffStatus xmlns="aa7095be-6fc4-440a-9422-8bd9f01f6955" xsi:nil="true"/>
    <lcf76f155ced4ddcb4097134ff3c332f xmlns="aa7095be-6fc4-440a-9422-8bd9f01f695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3C7614B093F5A94B81D051C0038E4C18" ma:contentTypeVersion="21" ma:contentTypeDescription="Crear nuevo documento." ma:contentTypeScope="" ma:versionID="9f54f3dffb3174a29bfd1bca4e26134c">
  <xsd:schema xmlns:xsd="http://www.w3.org/2001/XMLSchema" xmlns:xs="http://www.w3.org/2001/XMLSchema" xmlns:p="http://schemas.microsoft.com/office/2006/metadata/properties" xmlns:ns2="3f1a0024-6d61-4f4c-b3df-5a227450014d" xmlns:ns3="aa7095be-6fc4-440a-9422-8bd9f01f6955" targetNamespace="http://schemas.microsoft.com/office/2006/metadata/properties" ma:root="true" ma:fieldsID="453574def632b6c7500e1cf2278b3590" ns2:_="" ns3:_="">
    <xsd:import namespace="3f1a0024-6d61-4f4c-b3df-5a227450014d"/>
    <xsd:import namespace="aa7095be-6fc4-440a-9422-8bd9f01f695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EventHashCode" minOccurs="0"/>
                <xsd:element ref="ns3:MediaServiceGenerationTime" minOccurs="0"/>
                <xsd:element ref="ns3:Noviembre" minOccurs="0"/>
                <xsd:element ref="ns3:MediaServiceAutoKeyPoints" minOccurs="0"/>
                <xsd:element ref="ns3:MediaServiceKeyPoints" minOccurs="0"/>
                <xsd:element ref="ns3:MediaLengthInSeconds" minOccurs="0"/>
                <xsd:element ref="ns3:_Flow_SignoffStatu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1a0024-6d61-4f4c-b3df-5a227450014d" elementFormDefault="qualified">
    <xsd:import namespace="http://schemas.microsoft.com/office/2006/documentManagement/types"/>
    <xsd:import namespace="http://schemas.microsoft.com/office/infopath/2007/PartnerControls"/>
    <xsd:element name="SharedWithUsers" ma:index="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talles de uso compartido" ma:internalName="SharedWithDetails" ma:readOnly="true">
      <xsd:simpleType>
        <xsd:restriction base="dms:Note">
          <xsd:maxLength value="255"/>
        </xsd:restriction>
      </xsd:simpleType>
    </xsd:element>
    <xsd:element name="TaxCatchAll" ma:index="25" nillable="true" ma:displayName="Taxonomy Catch All Column" ma:hidden="true" ma:list="{2feba3f7-180d-45a3-8c5f-50747735b82b}" ma:internalName="TaxCatchAll" ma:showField="CatchAllData" ma:web="3f1a0024-6d61-4f4c-b3df-5a227450014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a7095be-6fc4-440a-9422-8bd9f01f695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Noviembre" ma:index="18" nillable="true" ma:displayName="." ma:format="Dropdown" ma:internalName="Noviembr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_Flow_SignoffStatus" ma:index="22" nillable="true" ma:displayName="Estado de aprobación" ma:internalName="Estado_x0020_de_x0020_aprobaci_x00f3_n">
      <xsd:simpleType>
        <xsd:restriction base="dms:Text"/>
      </xsd:simpleType>
    </xsd:element>
    <xsd:element name="lcf76f155ced4ddcb4097134ff3c332f" ma:index="24" nillable="true" ma:taxonomy="true" ma:internalName="lcf76f155ced4ddcb4097134ff3c332f" ma:taxonomyFieldName="MediaServiceImageTags" ma:displayName="Etiquetas de imagen" ma:readOnly="false" ma:fieldId="{5cf76f15-5ced-4ddc-b409-7134ff3c332f}" ma:taxonomyMulti="true" ma:sspId="1310d8ee-99bf-4ea4-9dbe-e9e068685e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9EB095-1E38-47CE-A620-716856AFDD7E}">
  <ds:schemaRefs>
    <ds:schemaRef ds:uri="3f1a0024-6d61-4f4c-b3df-5a227450014d"/>
    <ds:schemaRef ds:uri="http://purl.org/dc/dcmitype/"/>
    <ds:schemaRef ds:uri="http://schemas.openxmlformats.org/package/2006/metadata/core-properties"/>
    <ds:schemaRef ds:uri="aa7095be-6fc4-440a-9422-8bd9f01f6955"/>
    <ds:schemaRef ds:uri="http://schemas.microsoft.com/office/2006/documentManagement/types"/>
    <ds:schemaRef ds:uri="http://schemas.microsoft.com/office/infopath/2007/PartnerControls"/>
    <ds:schemaRef ds:uri="http://schemas.microsoft.com/office/2006/metadata/properties"/>
    <ds:schemaRef ds:uri="http://www.w3.org/XML/1998/namespace"/>
    <ds:schemaRef ds:uri="http://purl.org/dc/terms/"/>
    <ds:schemaRef ds:uri="http://purl.org/dc/elements/1.1/"/>
  </ds:schemaRefs>
</ds:datastoreItem>
</file>

<file path=customXml/itemProps2.xml><?xml version="1.0" encoding="utf-8"?>
<ds:datastoreItem xmlns:ds="http://schemas.openxmlformats.org/officeDocument/2006/customXml" ds:itemID="{203FB080-AD3F-4BAD-B557-9F5E89E03730}">
  <ds:schemaRefs>
    <ds:schemaRef ds:uri="3f1a0024-6d61-4f4c-b3df-5a227450014d"/>
    <ds:schemaRef ds:uri="aa7095be-6fc4-440a-9422-8bd9f01f695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50A20B2-9175-4870-B42A-85E05641511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83</TotalTime>
  <Words>1421</Words>
  <Application>Microsoft Office PowerPoint</Application>
  <PresentationFormat>Panorámica</PresentationFormat>
  <Paragraphs>158</Paragraphs>
  <Slides>11</Slides>
  <Notes>7</Notes>
  <HiddenSlides>0</HiddenSlides>
  <MMClips>0</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5. Definicion de enlaces</vt:lpstr>
      <vt:lpstr>5. Definición de muestra  </vt:lpstr>
      <vt:lpstr>Presentación de PowerPoint</vt:lpstr>
      <vt:lpstr>6. Solicitud de Información  </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martha mireya sanchez figueroa</dc:creator>
  <cp:lastModifiedBy>Martha Mireya Sanchez Figueroa</cp:lastModifiedBy>
  <cp:revision>81</cp:revision>
  <dcterms:modified xsi:type="dcterms:W3CDTF">2026-05-22T14:17:04Z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0x0101003C7614B093F5A94B81D051C0038E4C18</vt:lpwstr>
  </property>
  <property fmtid="{D5CDD505-2E9C-101B-9397-08002B2CF9AE}" pid="3" name="MediaServiceImageTags">
    <vt:lpwstr/>
  </property>
  <property fmtid="{D5CDD505-2E9C-101B-9397-08002B2CF9AE}" pid="4" name="MSIP_Label_fc111285-cafa-4fc9-8a9a-bd902089b24f_Enabled">
    <vt:lpwstr>true</vt:lpwstr>
  </property>
  <property fmtid="{D5CDD505-2E9C-101B-9397-08002B2CF9AE}" pid="5" name="MSIP_Label_fc111285-cafa-4fc9-8a9a-bd902089b24f_SetDate">
    <vt:lpwstr>2026-03-25T07:41:03Z</vt:lpwstr>
  </property>
  <property fmtid="{D5CDD505-2E9C-101B-9397-08002B2CF9AE}" pid="6" name="MSIP_Label_fc111285-cafa-4fc9-8a9a-bd902089b24f_Method">
    <vt:lpwstr>Privileged</vt:lpwstr>
  </property>
  <property fmtid="{D5CDD505-2E9C-101B-9397-08002B2CF9AE}" pid="7" name="MSIP_Label_fc111285-cafa-4fc9-8a9a-bd902089b24f_Name">
    <vt:lpwstr>Public</vt:lpwstr>
  </property>
  <property fmtid="{D5CDD505-2E9C-101B-9397-08002B2CF9AE}" pid="8" name="MSIP_Label_fc111285-cafa-4fc9-8a9a-bd902089b24f_SiteId">
    <vt:lpwstr>cbc2c381-2f2e-4d93-91d1-506c9316ace7</vt:lpwstr>
  </property>
  <property fmtid="{D5CDD505-2E9C-101B-9397-08002B2CF9AE}" pid="9" name="MSIP_Label_fc111285-cafa-4fc9-8a9a-bd902089b24f_ActionId">
    <vt:lpwstr>a61ff3b4-8ecc-468d-98c6-094af02817d8</vt:lpwstr>
  </property>
  <property fmtid="{D5CDD505-2E9C-101B-9397-08002B2CF9AE}" pid="10" name="MSIP_Label_fc111285-cafa-4fc9-8a9a-bd902089b24f_ContentBits">
    <vt:lpwstr>0</vt:lpwstr>
  </property>
  <property fmtid="{D5CDD505-2E9C-101B-9397-08002B2CF9AE}" pid="11" name="MSIP_Label_fc111285-cafa-4fc9-8a9a-bd902089b24f_Tag">
    <vt:lpwstr>10, 0, 1, 1</vt:lpwstr>
  </property>
</Properties>
</file>