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7" r:id="rId2"/>
    <p:sldId id="361" r:id="rId3"/>
    <p:sldId id="3438" r:id="rId4"/>
    <p:sldId id="3453" r:id="rId5"/>
    <p:sldId id="262" r:id="rId6"/>
    <p:sldId id="263" r:id="rId7"/>
    <p:sldId id="3448" r:id="rId8"/>
    <p:sldId id="370" r:id="rId9"/>
    <p:sldId id="371" r:id="rId10"/>
    <p:sldId id="372" r:id="rId11"/>
    <p:sldId id="514" r:id="rId12"/>
    <p:sldId id="393" r:id="rId13"/>
    <p:sldId id="3447" r:id="rId14"/>
    <p:sldId id="3458" r:id="rId15"/>
    <p:sldId id="3450" r:id="rId16"/>
    <p:sldId id="376" r:id="rId17"/>
    <p:sldId id="358" r:id="rId18"/>
    <p:sldId id="510" r:id="rId19"/>
    <p:sldId id="261" r:id="rId20"/>
    <p:sldId id="268" r:id="rId21"/>
  </p:sldIdLst>
  <p:sldSz cx="12192000" cy="6858000"/>
  <p:notesSz cx="7010400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A6"/>
    <a:srgbClr val="A9D044"/>
    <a:srgbClr val="0774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7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svg"/><Relationship Id="rId1" Type="http://schemas.openxmlformats.org/officeDocument/2006/relationships/image" Target="../media/image18.svg"/><Relationship Id="rId5" Type="http://schemas.openxmlformats.org/officeDocument/2006/relationships/image" Target="../media/image22.svg"/><Relationship Id="rId4" Type="http://schemas.openxmlformats.org/officeDocument/2006/relationships/image" Target="../media/image21.sv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svg"/><Relationship Id="rId1" Type="http://schemas.openxmlformats.org/officeDocument/2006/relationships/image" Target="../media/image39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svg"/><Relationship Id="rId1" Type="http://schemas.openxmlformats.org/officeDocument/2006/relationships/image" Target="../media/image18.svg"/><Relationship Id="rId5" Type="http://schemas.openxmlformats.org/officeDocument/2006/relationships/image" Target="../media/image22.svg"/><Relationship Id="rId4" Type="http://schemas.openxmlformats.org/officeDocument/2006/relationships/image" Target="../media/image21.sv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svg"/><Relationship Id="rId1" Type="http://schemas.openxmlformats.org/officeDocument/2006/relationships/image" Target="../media/image3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2CAF5F-52D6-455D-B567-D47ED3128AF1}" type="doc">
      <dgm:prSet loTypeId="urn:microsoft.com/office/officeart/2005/8/layout/h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82923605-2AFC-432B-BF32-4182A5095D27}" type="pres">
      <dgm:prSet presAssocID="{662CAF5F-52D6-455D-B567-D47ED3128AF1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52359166-AE63-4A94-87A7-16F3DE9E1F39}" type="presOf" srcId="{662CAF5F-52D6-455D-B567-D47ED3128AF1}" destId="{82923605-2AFC-432B-BF32-4182A5095D27}" srcOrd="0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18CA5A-9332-4FF4-BD9A-D5EE1E2BAACC}" type="doc">
      <dgm:prSet loTypeId="urn:microsoft.com/office/officeart/2005/8/layout/arrow2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CO"/>
        </a:p>
      </dgm:t>
    </dgm:pt>
    <dgm:pt modelId="{CDEFE6CA-2266-4580-BA55-66118362E588}">
      <dgm:prSet phldrT="[Texto]" custT="1"/>
      <dgm:spPr/>
      <dgm:t>
        <a:bodyPr/>
        <a:lstStyle/>
        <a:p>
          <a:pPr algn="ctr"/>
          <a:r>
            <a:rPr lang="es-MX" sz="2000" dirty="0"/>
            <a:t>50%</a:t>
          </a:r>
        </a:p>
        <a:p>
          <a:pPr algn="ctr"/>
          <a:r>
            <a:rPr lang="es-MX" sz="2000" dirty="0"/>
            <a:t>Emprendimiento Verde</a:t>
          </a:r>
          <a:endParaRPr lang="es-CO" sz="2000" dirty="0"/>
        </a:p>
      </dgm:t>
    </dgm:pt>
    <dgm:pt modelId="{AA7BD463-8433-4B9A-987F-667CFD469198}" type="parTrans" cxnId="{DD225462-3A4C-472E-AB6B-ADCAC0062395}">
      <dgm:prSet/>
      <dgm:spPr/>
      <dgm:t>
        <a:bodyPr/>
        <a:lstStyle/>
        <a:p>
          <a:endParaRPr lang="es-CO"/>
        </a:p>
      </dgm:t>
    </dgm:pt>
    <dgm:pt modelId="{2EA247BA-0CDF-4A42-A3C0-58E8F7293398}" type="sibTrans" cxnId="{DD225462-3A4C-472E-AB6B-ADCAC0062395}">
      <dgm:prSet/>
      <dgm:spPr/>
      <dgm:t>
        <a:bodyPr/>
        <a:lstStyle/>
        <a:p>
          <a:endParaRPr lang="es-CO"/>
        </a:p>
      </dgm:t>
    </dgm:pt>
    <dgm:pt modelId="{1308532D-F676-4F0B-913E-7C005FE58FEE}">
      <dgm:prSet phldrT="[Texto]" custT="1"/>
      <dgm:spPr/>
      <dgm:t>
        <a:bodyPr/>
        <a:lstStyle/>
        <a:p>
          <a:pPr algn="ctr"/>
          <a:r>
            <a:rPr lang="es-MX" sz="2000" dirty="0"/>
            <a:t>50,1%</a:t>
          </a:r>
        </a:p>
        <a:p>
          <a:pPr algn="l"/>
          <a:r>
            <a:rPr lang="es-MX" sz="2000" dirty="0"/>
            <a:t>Negocio verde avalado</a:t>
          </a:r>
          <a:endParaRPr lang="es-CO" sz="2000" dirty="0"/>
        </a:p>
      </dgm:t>
    </dgm:pt>
    <dgm:pt modelId="{E1627BFF-8D2B-4226-AD10-E99E8B27C11D}" type="parTrans" cxnId="{EB95E46B-E1CE-4ECA-B844-D72B0E8BBB06}">
      <dgm:prSet/>
      <dgm:spPr/>
      <dgm:t>
        <a:bodyPr/>
        <a:lstStyle/>
        <a:p>
          <a:endParaRPr lang="es-CO"/>
        </a:p>
      </dgm:t>
    </dgm:pt>
    <dgm:pt modelId="{10F1258C-9F40-4CAA-A173-2633FB646C9C}" type="sibTrans" cxnId="{EB95E46B-E1CE-4ECA-B844-D72B0E8BBB06}">
      <dgm:prSet/>
      <dgm:spPr/>
      <dgm:t>
        <a:bodyPr/>
        <a:lstStyle/>
        <a:p>
          <a:endParaRPr lang="es-CO"/>
        </a:p>
      </dgm:t>
    </dgm:pt>
    <dgm:pt modelId="{76526FE6-B58C-4FA3-BE66-7C939B8DF78D}">
      <dgm:prSet phldrT="[Texto]" custT="1"/>
      <dgm:spPr/>
      <dgm:t>
        <a:bodyPr/>
        <a:lstStyle/>
        <a:p>
          <a:pPr algn="ctr"/>
          <a:r>
            <a:rPr lang="es-MX" sz="2000" dirty="0"/>
            <a:t>100%</a:t>
          </a:r>
        </a:p>
        <a:p>
          <a:pPr algn="l"/>
          <a:r>
            <a:rPr lang="es-MX" sz="2000" dirty="0"/>
            <a:t>Empresa Ancla verde</a:t>
          </a:r>
          <a:endParaRPr lang="es-CO" sz="2000" dirty="0"/>
        </a:p>
      </dgm:t>
    </dgm:pt>
    <dgm:pt modelId="{2E870D7E-457D-4C86-9DFB-63153481BFE1}" type="parTrans" cxnId="{A2FCBBC4-F921-40D9-8DFB-5431C8E73360}">
      <dgm:prSet/>
      <dgm:spPr/>
      <dgm:t>
        <a:bodyPr/>
        <a:lstStyle/>
        <a:p>
          <a:endParaRPr lang="es-CO"/>
        </a:p>
      </dgm:t>
    </dgm:pt>
    <dgm:pt modelId="{AE75A580-93D2-4A2A-B492-3DC6A6BEF496}" type="sibTrans" cxnId="{A2FCBBC4-F921-40D9-8DFB-5431C8E73360}">
      <dgm:prSet/>
      <dgm:spPr/>
      <dgm:t>
        <a:bodyPr/>
        <a:lstStyle/>
        <a:p>
          <a:endParaRPr lang="es-CO"/>
        </a:p>
      </dgm:t>
    </dgm:pt>
    <dgm:pt modelId="{441688CB-DBC0-4EE8-A958-C440654B61E8}" type="pres">
      <dgm:prSet presAssocID="{2218CA5A-9332-4FF4-BD9A-D5EE1E2BAACC}" presName="arrowDiagram" presStyleCnt="0">
        <dgm:presLayoutVars>
          <dgm:chMax val="5"/>
          <dgm:dir/>
          <dgm:resizeHandles val="exact"/>
        </dgm:presLayoutVars>
      </dgm:prSet>
      <dgm:spPr/>
    </dgm:pt>
    <dgm:pt modelId="{31B339ED-C7FC-44B3-B1E4-0FDCAD55E83E}" type="pres">
      <dgm:prSet presAssocID="{2218CA5A-9332-4FF4-BD9A-D5EE1E2BAACC}" presName="arrow" presStyleLbl="bgShp" presStyleIdx="0" presStyleCnt="1" custLinFactNeighborX="-666"/>
      <dgm:spPr/>
    </dgm:pt>
    <dgm:pt modelId="{9C72F987-CA87-409C-A910-31AE6DC8A653}" type="pres">
      <dgm:prSet presAssocID="{2218CA5A-9332-4FF4-BD9A-D5EE1E2BAACC}" presName="arrowDiagram3" presStyleCnt="0"/>
      <dgm:spPr/>
    </dgm:pt>
    <dgm:pt modelId="{6B0751BC-D961-4B34-810B-67082E6A7E63}" type="pres">
      <dgm:prSet presAssocID="{CDEFE6CA-2266-4580-BA55-66118362E588}" presName="bullet3a" presStyleLbl="node1" presStyleIdx="0" presStyleCnt="3"/>
      <dgm:spPr/>
    </dgm:pt>
    <dgm:pt modelId="{2E95B799-5FFC-4A89-9F29-C32D8FE05A11}" type="pres">
      <dgm:prSet presAssocID="{CDEFE6CA-2266-4580-BA55-66118362E588}" presName="textBox3a" presStyleLbl="revTx" presStyleIdx="0" presStyleCnt="3" custScaleX="124915" custScaleY="33785" custLinFactNeighborX="-32893" custLinFactNeighborY="-40188">
        <dgm:presLayoutVars>
          <dgm:bulletEnabled val="1"/>
        </dgm:presLayoutVars>
      </dgm:prSet>
      <dgm:spPr/>
    </dgm:pt>
    <dgm:pt modelId="{B722F97E-F85A-4BC1-B4EE-B4CACDF11C28}" type="pres">
      <dgm:prSet presAssocID="{1308532D-F676-4F0B-913E-7C005FE58FEE}" presName="bullet3b" presStyleLbl="node1" presStyleIdx="1" presStyleCnt="3"/>
      <dgm:spPr/>
    </dgm:pt>
    <dgm:pt modelId="{0FD2D1AC-5072-4FC9-861A-D03F22F0C84C}" type="pres">
      <dgm:prSet presAssocID="{1308532D-F676-4F0B-913E-7C005FE58FEE}" presName="textBox3b" presStyleLbl="revTx" presStyleIdx="1" presStyleCnt="3" custScaleX="150493" custLinFactNeighborX="-27328" custLinFactNeighborY="-1248">
        <dgm:presLayoutVars>
          <dgm:bulletEnabled val="1"/>
        </dgm:presLayoutVars>
      </dgm:prSet>
      <dgm:spPr/>
    </dgm:pt>
    <dgm:pt modelId="{12B5859A-08DC-4BD1-B1F9-5337DB6EEA9D}" type="pres">
      <dgm:prSet presAssocID="{76526FE6-B58C-4FA3-BE66-7C939B8DF78D}" presName="bullet3c" presStyleLbl="node1" presStyleIdx="2" presStyleCnt="3"/>
      <dgm:spPr/>
    </dgm:pt>
    <dgm:pt modelId="{8F041C14-9D3E-46DF-92F7-9B9FE9E48AC5}" type="pres">
      <dgm:prSet presAssocID="{76526FE6-B58C-4FA3-BE66-7C939B8DF78D}" presName="textBox3c" presStyleLbl="revTx" presStyleIdx="2" presStyleCnt="3" custScaleX="148825" custScaleY="17648" custLinFactNeighborX="-22259" custLinFactNeighborY="-42618">
        <dgm:presLayoutVars>
          <dgm:bulletEnabled val="1"/>
        </dgm:presLayoutVars>
      </dgm:prSet>
      <dgm:spPr/>
    </dgm:pt>
  </dgm:ptLst>
  <dgm:cxnLst>
    <dgm:cxn modelId="{B61B532A-ADBA-46AC-8DCD-DAA2CCBF4599}" type="presOf" srcId="{1308532D-F676-4F0B-913E-7C005FE58FEE}" destId="{0FD2D1AC-5072-4FC9-861A-D03F22F0C84C}" srcOrd="0" destOrd="0" presId="urn:microsoft.com/office/officeart/2005/8/layout/arrow2"/>
    <dgm:cxn modelId="{DD225462-3A4C-472E-AB6B-ADCAC0062395}" srcId="{2218CA5A-9332-4FF4-BD9A-D5EE1E2BAACC}" destId="{CDEFE6CA-2266-4580-BA55-66118362E588}" srcOrd="0" destOrd="0" parTransId="{AA7BD463-8433-4B9A-987F-667CFD469198}" sibTransId="{2EA247BA-0CDF-4A42-A3C0-58E8F7293398}"/>
    <dgm:cxn modelId="{EB95E46B-E1CE-4ECA-B844-D72B0E8BBB06}" srcId="{2218CA5A-9332-4FF4-BD9A-D5EE1E2BAACC}" destId="{1308532D-F676-4F0B-913E-7C005FE58FEE}" srcOrd="1" destOrd="0" parTransId="{E1627BFF-8D2B-4226-AD10-E99E8B27C11D}" sibTransId="{10F1258C-9F40-4CAA-A173-2633FB646C9C}"/>
    <dgm:cxn modelId="{CF9E3988-E122-41EA-A8DB-F33173CDCEBC}" type="presOf" srcId="{CDEFE6CA-2266-4580-BA55-66118362E588}" destId="{2E95B799-5FFC-4A89-9F29-C32D8FE05A11}" srcOrd="0" destOrd="0" presId="urn:microsoft.com/office/officeart/2005/8/layout/arrow2"/>
    <dgm:cxn modelId="{C3639997-1E97-4230-86D3-6908C173D4A9}" type="presOf" srcId="{2218CA5A-9332-4FF4-BD9A-D5EE1E2BAACC}" destId="{441688CB-DBC0-4EE8-A958-C440654B61E8}" srcOrd="0" destOrd="0" presId="urn:microsoft.com/office/officeart/2005/8/layout/arrow2"/>
    <dgm:cxn modelId="{8BEB299A-27CA-422B-8D46-49CCB63BE4DD}" type="presOf" srcId="{76526FE6-B58C-4FA3-BE66-7C939B8DF78D}" destId="{8F041C14-9D3E-46DF-92F7-9B9FE9E48AC5}" srcOrd="0" destOrd="0" presId="urn:microsoft.com/office/officeart/2005/8/layout/arrow2"/>
    <dgm:cxn modelId="{A2FCBBC4-F921-40D9-8DFB-5431C8E73360}" srcId="{2218CA5A-9332-4FF4-BD9A-D5EE1E2BAACC}" destId="{76526FE6-B58C-4FA3-BE66-7C939B8DF78D}" srcOrd="2" destOrd="0" parTransId="{2E870D7E-457D-4C86-9DFB-63153481BFE1}" sibTransId="{AE75A580-93D2-4A2A-B492-3DC6A6BEF496}"/>
    <dgm:cxn modelId="{573FFE0C-DFC1-40BF-BC2F-734D6FE4BF26}" type="presParOf" srcId="{441688CB-DBC0-4EE8-A958-C440654B61E8}" destId="{31B339ED-C7FC-44B3-B1E4-0FDCAD55E83E}" srcOrd="0" destOrd="0" presId="urn:microsoft.com/office/officeart/2005/8/layout/arrow2"/>
    <dgm:cxn modelId="{CE67E5FA-1EDD-41B5-B0A2-5B2681A932B6}" type="presParOf" srcId="{441688CB-DBC0-4EE8-A958-C440654B61E8}" destId="{9C72F987-CA87-409C-A910-31AE6DC8A653}" srcOrd="1" destOrd="0" presId="urn:microsoft.com/office/officeart/2005/8/layout/arrow2"/>
    <dgm:cxn modelId="{697BE085-5FA4-4882-899C-F1C0AEDCEBC1}" type="presParOf" srcId="{9C72F987-CA87-409C-A910-31AE6DC8A653}" destId="{6B0751BC-D961-4B34-810B-67082E6A7E63}" srcOrd="0" destOrd="0" presId="urn:microsoft.com/office/officeart/2005/8/layout/arrow2"/>
    <dgm:cxn modelId="{E08D822E-BEB4-4E1B-B856-115EAD5D009F}" type="presParOf" srcId="{9C72F987-CA87-409C-A910-31AE6DC8A653}" destId="{2E95B799-5FFC-4A89-9F29-C32D8FE05A11}" srcOrd="1" destOrd="0" presId="urn:microsoft.com/office/officeart/2005/8/layout/arrow2"/>
    <dgm:cxn modelId="{57CF096B-B656-4051-885D-2D0F5E6D0795}" type="presParOf" srcId="{9C72F987-CA87-409C-A910-31AE6DC8A653}" destId="{B722F97E-F85A-4BC1-B4EE-B4CACDF11C28}" srcOrd="2" destOrd="0" presId="urn:microsoft.com/office/officeart/2005/8/layout/arrow2"/>
    <dgm:cxn modelId="{ABBEDAE9-D612-4C58-9D6E-D378CB0A5FDC}" type="presParOf" srcId="{9C72F987-CA87-409C-A910-31AE6DC8A653}" destId="{0FD2D1AC-5072-4FC9-861A-D03F22F0C84C}" srcOrd="3" destOrd="0" presId="urn:microsoft.com/office/officeart/2005/8/layout/arrow2"/>
    <dgm:cxn modelId="{5F9B7C5B-4327-4142-A5C8-0CDF941D8B2C}" type="presParOf" srcId="{9C72F987-CA87-409C-A910-31AE6DC8A653}" destId="{12B5859A-08DC-4BD1-B1F9-5337DB6EEA9D}" srcOrd="4" destOrd="0" presId="urn:microsoft.com/office/officeart/2005/8/layout/arrow2"/>
    <dgm:cxn modelId="{7010AB99-EEB1-4BB8-A996-353A40B0F46A}" type="presParOf" srcId="{9C72F987-CA87-409C-A910-31AE6DC8A653}" destId="{8F041C14-9D3E-46DF-92F7-9B9FE9E48AC5}" srcOrd="5" destOrd="0" presId="urn:microsoft.com/office/officeart/2005/8/layout/arrow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F8F25E6-1B3F-4E17-8DF6-18B4AFFE4CB3}" type="doc">
      <dgm:prSet loTypeId="urn:microsoft.com/office/officeart/2005/8/layout/process4" loCatId="process" qsTypeId="urn:microsoft.com/office/officeart/2005/8/quickstyle/simple1" qsCatId="simple" csTypeId="urn:microsoft.com/office/officeart/2005/8/colors/accent6_1" csCatId="accent6"/>
      <dgm:spPr/>
      <dgm:t>
        <a:bodyPr/>
        <a:lstStyle/>
        <a:p>
          <a:endParaRPr lang="en-US"/>
        </a:p>
      </dgm:t>
    </dgm:pt>
    <dgm:pt modelId="{179A296E-6351-48A5-858A-4EA0AE273B72}">
      <dgm:prSet/>
      <dgm:spPr/>
      <dgm:t>
        <a:bodyPr/>
        <a:lstStyle/>
        <a:p>
          <a:r>
            <a:rPr lang="en-US" dirty="0"/>
            <a:t>Son </a:t>
          </a:r>
          <a:r>
            <a:rPr lang="en-US" dirty="0" err="1"/>
            <a:t>grupos</a:t>
          </a:r>
          <a:r>
            <a:rPr lang="en-US" dirty="0"/>
            <a:t> </a:t>
          </a:r>
          <a:r>
            <a:rPr lang="en-US" dirty="0" err="1"/>
            <a:t>técnicos</a:t>
          </a:r>
          <a:r>
            <a:rPr lang="en-US" dirty="0"/>
            <a:t> y de </a:t>
          </a:r>
          <a:r>
            <a:rPr lang="en-US" dirty="0" err="1"/>
            <a:t>gestión</a:t>
          </a:r>
          <a:r>
            <a:rPr lang="en-US" dirty="0"/>
            <a:t> al interior de las </a:t>
          </a:r>
          <a:r>
            <a:rPr lang="es-CO" dirty="0"/>
            <a:t>Autoridades Ambientales</a:t>
          </a:r>
          <a:r>
            <a:rPr lang="es-MX" dirty="0"/>
            <a:t>.</a:t>
          </a:r>
          <a:endParaRPr lang="en-US" dirty="0"/>
        </a:p>
      </dgm:t>
    </dgm:pt>
    <dgm:pt modelId="{93F534DE-D845-4D76-9567-1D96924218B8}" type="parTrans" cxnId="{A535F29B-A9BD-48F6-B667-88E486E24656}">
      <dgm:prSet/>
      <dgm:spPr/>
      <dgm:t>
        <a:bodyPr/>
        <a:lstStyle/>
        <a:p>
          <a:endParaRPr lang="en-US"/>
        </a:p>
      </dgm:t>
    </dgm:pt>
    <dgm:pt modelId="{BE454A4B-CF50-4D90-96DB-5F5736BDB6A8}" type="sibTrans" cxnId="{A535F29B-A9BD-48F6-B667-88E486E24656}">
      <dgm:prSet/>
      <dgm:spPr/>
      <dgm:t>
        <a:bodyPr/>
        <a:lstStyle/>
        <a:p>
          <a:endParaRPr lang="en-US"/>
        </a:p>
      </dgm:t>
    </dgm:pt>
    <dgm:pt modelId="{62580109-E992-4C1B-9135-8B81ED6B1FA7}">
      <dgm:prSet/>
      <dgm:spPr/>
      <dgm:t>
        <a:bodyPr/>
        <a:lstStyle/>
        <a:p>
          <a:r>
            <a:rPr lang="es-MX"/>
            <a:t>Es la entidad que identifica, fortalece y avala el negocio verde.</a:t>
          </a:r>
          <a:endParaRPr lang="en-US"/>
        </a:p>
      </dgm:t>
    </dgm:pt>
    <dgm:pt modelId="{D3DF9AE4-26F5-4069-9731-EB66CA419F16}" type="parTrans" cxnId="{50C452BB-66E6-4BC2-990C-55B3E1A9D2EB}">
      <dgm:prSet/>
      <dgm:spPr/>
      <dgm:t>
        <a:bodyPr/>
        <a:lstStyle/>
        <a:p>
          <a:endParaRPr lang="en-US"/>
        </a:p>
      </dgm:t>
    </dgm:pt>
    <dgm:pt modelId="{B56708DE-9E2E-421E-A037-5AD825947A96}" type="sibTrans" cxnId="{50C452BB-66E6-4BC2-990C-55B3E1A9D2EB}">
      <dgm:prSet/>
      <dgm:spPr/>
      <dgm:t>
        <a:bodyPr/>
        <a:lstStyle/>
        <a:p>
          <a:endParaRPr lang="en-US"/>
        </a:p>
      </dgm:t>
    </dgm:pt>
    <dgm:pt modelId="{13E7A763-C8A6-4110-832C-1DB841BDEBDD}">
      <dgm:prSet/>
      <dgm:spPr/>
      <dgm:t>
        <a:bodyPr/>
        <a:lstStyle/>
        <a:p>
          <a:r>
            <a:rPr lang="es-CO"/>
            <a:t>Es el organismo articulador y punto de encuentro entre el negocio verde y el ministerio de ambiente y desarrollo sostenible y similares.</a:t>
          </a:r>
          <a:endParaRPr lang="en-US"/>
        </a:p>
      </dgm:t>
    </dgm:pt>
    <dgm:pt modelId="{1920C401-7930-4FEF-A6D0-455B80EA256A}" type="parTrans" cxnId="{9069D797-C910-43E7-9DF2-FF59AA38B1CE}">
      <dgm:prSet/>
      <dgm:spPr/>
      <dgm:t>
        <a:bodyPr/>
        <a:lstStyle/>
        <a:p>
          <a:endParaRPr lang="en-US"/>
        </a:p>
      </dgm:t>
    </dgm:pt>
    <dgm:pt modelId="{E29D5E01-0173-490B-9708-99C3FB5D1345}" type="sibTrans" cxnId="{9069D797-C910-43E7-9DF2-FF59AA38B1CE}">
      <dgm:prSet/>
      <dgm:spPr/>
      <dgm:t>
        <a:bodyPr/>
        <a:lstStyle/>
        <a:p>
          <a:endParaRPr lang="en-US"/>
        </a:p>
      </dgm:t>
    </dgm:pt>
    <dgm:pt modelId="{1CA0819E-5722-4CC5-A1CB-D0C6D829F19A}">
      <dgm:prSet/>
      <dgm:spPr/>
      <dgm:t>
        <a:bodyPr/>
        <a:lstStyle/>
        <a:p>
          <a:r>
            <a:rPr lang="es-MX"/>
            <a:t>Son Aliados para el planteamiento, implementación y seguimiento de </a:t>
          </a:r>
          <a:r>
            <a:rPr lang="en-US"/>
            <a:t>alianza</a:t>
          </a:r>
          <a:r>
            <a:rPr lang="es-MX"/>
            <a:t>s</a:t>
          </a:r>
          <a:r>
            <a:rPr lang="en-US"/>
            <a:t> entre la autoridad ambiental y una  entidad de </a:t>
          </a:r>
          <a:r>
            <a:rPr lang="es-MX"/>
            <a:t>apoyo a </a:t>
          </a:r>
          <a:r>
            <a:rPr lang="en-US"/>
            <a:t>emprendimiento</a:t>
          </a:r>
          <a:r>
            <a:rPr lang="es-MX"/>
            <a:t>s</a:t>
          </a:r>
          <a:r>
            <a:rPr lang="en-US"/>
            <a:t>, que </a:t>
          </a:r>
          <a:r>
            <a:rPr lang="es-MX"/>
            <a:t>tengan</a:t>
          </a:r>
          <a:r>
            <a:rPr lang="en-US"/>
            <a:t> como misión  posicionar los negocios verdes como un nuevo renglón de la  economía regional.</a:t>
          </a:r>
        </a:p>
      </dgm:t>
    </dgm:pt>
    <dgm:pt modelId="{3A4FC87A-7CB7-44F6-A617-F2257ED9EB2F}" type="parTrans" cxnId="{433CF439-1832-4BA1-AC88-430C19C5A87E}">
      <dgm:prSet/>
      <dgm:spPr/>
      <dgm:t>
        <a:bodyPr/>
        <a:lstStyle/>
        <a:p>
          <a:endParaRPr lang="en-US"/>
        </a:p>
      </dgm:t>
    </dgm:pt>
    <dgm:pt modelId="{1514A343-7391-4143-A02B-919CC9F8E210}" type="sibTrans" cxnId="{433CF439-1832-4BA1-AC88-430C19C5A87E}">
      <dgm:prSet/>
      <dgm:spPr/>
      <dgm:t>
        <a:bodyPr/>
        <a:lstStyle/>
        <a:p>
          <a:endParaRPr lang="en-US"/>
        </a:p>
      </dgm:t>
    </dgm:pt>
    <dgm:pt modelId="{53662E1E-0735-4845-80B2-F6EA4556219E}" type="pres">
      <dgm:prSet presAssocID="{3F8F25E6-1B3F-4E17-8DF6-18B4AFFE4CB3}" presName="Name0" presStyleCnt="0">
        <dgm:presLayoutVars>
          <dgm:dir/>
          <dgm:animLvl val="lvl"/>
          <dgm:resizeHandles val="exact"/>
        </dgm:presLayoutVars>
      </dgm:prSet>
      <dgm:spPr/>
    </dgm:pt>
    <dgm:pt modelId="{A151580B-9157-4A9B-A82E-D2A792762299}" type="pres">
      <dgm:prSet presAssocID="{1CA0819E-5722-4CC5-A1CB-D0C6D829F19A}" presName="boxAndChildren" presStyleCnt="0"/>
      <dgm:spPr/>
    </dgm:pt>
    <dgm:pt modelId="{105499FC-351A-4A3D-8BCB-7792F3CFC860}" type="pres">
      <dgm:prSet presAssocID="{1CA0819E-5722-4CC5-A1CB-D0C6D829F19A}" presName="parentTextBox" presStyleLbl="node1" presStyleIdx="0" presStyleCnt="4"/>
      <dgm:spPr/>
    </dgm:pt>
    <dgm:pt modelId="{F7A7B1C1-1A46-4F7D-B0BF-64730FC8420D}" type="pres">
      <dgm:prSet presAssocID="{E29D5E01-0173-490B-9708-99C3FB5D1345}" presName="sp" presStyleCnt="0"/>
      <dgm:spPr/>
    </dgm:pt>
    <dgm:pt modelId="{33555B7C-2DEA-41FD-A5D0-2FA87563B4FC}" type="pres">
      <dgm:prSet presAssocID="{13E7A763-C8A6-4110-832C-1DB841BDEBDD}" presName="arrowAndChildren" presStyleCnt="0"/>
      <dgm:spPr/>
    </dgm:pt>
    <dgm:pt modelId="{82E56D8D-7AB8-429B-8340-632431BF0B02}" type="pres">
      <dgm:prSet presAssocID="{13E7A763-C8A6-4110-832C-1DB841BDEBDD}" presName="parentTextArrow" presStyleLbl="node1" presStyleIdx="1" presStyleCnt="4"/>
      <dgm:spPr/>
    </dgm:pt>
    <dgm:pt modelId="{D0307900-609A-402C-B5C1-20B7E9EB05AE}" type="pres">
      <dgm:prSet presAssocID="{B56708DE-9E2E-421E-A037-5AD825947A96}" presName="sp" presStyleCnt="0"/>
      <dgm:spPr/>
    </dgm:pt>
    <dgm:pt modelId="{C463BF69-5AA1-4212-A445-C732502490B7}" type="pres">
      <dgm:prSet presAssocID="{62580109-E992-4C1B-9135-8B81ED6B1FA7}" presName="arrowAndChildren" presStyleCnt="0"/>
      <dgm:spPr/>
    </dgm:pt>
    <dgm:pt modelId="{651362E7-111B-4F87-A52F-EC341A521F0A}" type="pres">
      <dgm:prSet presAssocID="{62580109-E992-4C1B-9135-8B81ED6B1FA7}" presName="parentTextArrow" presStyleLbl="node1" presStyleIdx="2" presStyleCnt="4"/>
      <dgm:spPr/>
    </dgm:pt>
    <dgm:pt modelId="{F224520B-5F78-41BF-8323-6CEF00B8CFF9}" type="pres">
      <dgm:prSet presAssocID="{BE454A4B-CF50-4D90-96DB-5F5736BDB6A8}" presName="sp" presStyleCnt="0"/>
      <dgm:spPr/>
    </dgm:pt>
    <dgm:pt modelId="{EB129295-1BFC-4F68-A8B4-56C96C9EDE4B}" type="pres">
      <dgm:prSet presAssocID="{179A296E-6351-48A5-858A-4EA0AE273B72}" presName="arrowAndChildren" presStyleCnt="0"/>
      <dgm:spPr/>
    </dgm:pt>
    <dgm:pt modelId="{3F00445B-5A71-48FB-87FE-1F7A5C0C0F4B}" type="pres">
      <dgm:prSet presAssocID="{179A296E-6351-48A5-858A-4EA0AE273B72}" presName="parentTextArrow" presStyleLbl="node1" presStyleIdx="3" presStyleCnt="4"/>
      <dgm:spPr/>
    </dgm:pt>
  </dgm:ptLst>
  <dgm:cxnLst>
    <dgm:cxn modelId="{78BC810A-8BD7-42AB-B6A0-18F846812DED}" type="presOf" srcId="{13E7A763-C8A6-4110-832C-1DB841BDEBDD}" destId="{82E56D8D-7AB8-429B-8340-632431BF0B02}" srcOrd="0" destOrd="0" presId="urn:microsoft.com/office/officeart/2005/8/layout/process4"/>
    <dgm:cxn modelId="{754CDA15-8BD1-46AF-BDBC-140E613D61BC}" type="presOf" srcId="{1CA0819E-5722-4CC5-A1CB-D0C6D829F19A}" destId="{105499FC-351A-4A3D-8BCB-7792F3CFC860}" srcOrd="0" destOrd="0" presId="urn:microsoft.com/office/officeart/2005/8/layout/process4"/>
    <dgm:cxn modelId="{1EEA5F2C-6B8E-4FC6-9B59-856B434F1F58}" type="presOf" srcId="{179A296E-6351-48A5-858A-4EA0AE273B72}" destId="{3F00445B-5A71-48FB-87FE-1F7A5C0C0F4B}" srcOrd="0" destOrd="0" presId="urn:microsoft.com/office/officeart/2005/8/layout/process4"/>
    <dgm:cxn modelId="{631FA531-E8F0-48D6-8381-C7EA358D1EEA}" type="presOf" srcId="{62580109-E992-4C1B-9135-8B81ED6B1FA7}" destId="{651362E7-111B-4F87-A52F-EC341A521F0A}" srcOrd="0" destOrd="0" presId="urn:microsoft.com/office/officeart/2005/8/layout/process4"/>
    <dgm:cxn modelId="{433CF439-1832-4BA1-AC88-430C19C5A87E}" srcId="{3F8F25E6-1B3F-4E17-8DF6-18B4AFFE4CB3}" destId="{1CA0819E-5722-4CC5-A1CB-D0C6D829F19A}" srcOrd="3" destOrd="0" parTransId="{3A4FC87A-7CB7-44F6-A617-F2257ED9EB2F}" sibTransId="{1514A343-7391-4143-A02B-919CC9F8E210}"/>
    <dgm:cxn modelId="{9069D797-C910-43E7-9DF2-FF59AA38B1CE}" srcId="{3F8F25E6-1B3F-4E17-8DF6-18B4AFFE4CB3}" destId="{13E7A763-C8A6-4110-832C-1DB841BDEBDD}" srcOrd="2" destOrd="0" parTransId="{1920C401-7930-4FEF-A6D0-455B80EA256A}" sibTransId="{E29D5E01-0173-490B-9708-99C3FB5D1345}"/>
    <dgm:cxn modelId="{A535F29B-A9BD-48F6-B667-88E486E24656}" srcId="{3F8F25E6-1B3F-4E17-8DF6-18B4AFFE4CB3}" destId="{179A296E-6351-48A5-858A-4EA0AE273B72}" srcOrd="0" destOrd="0" parTransId="{93F534DE-D845-4D76-9567-1D96924218B8}" sibTransId="{BE454A4B-CF50-4D90-96DB-5F5736BDB6A8}"/>
    <dgm:cxn modelId="{50C452BB-66E6-4BC2-990C-55B3E1A9D2EB}" srcId="{3F8F25E6-1B3F-4E17-8DF6-18B4AFFE4CB3}" destId="{62580109-E992-4C1B-9135-8B81ED6B1FA7}" srcOrd="1" destOrd="0" parTransId="{D3DF9AE4-26F5-4069-9731-EB66CA419F16}" sibTransId="{B56708DE-9E2E-421E-A037-5AD825947A96}"/>
    <dgm:cxn modelId="{05D198FA-7B82-4868-A8EC-0AB7F917DD4A}" type="presOf" srcId="{3F8F25E6-1B3F-4E17-8DF6-18B4AFFE4CB3}" destId="{53662E1E-0735-4845-80B2-F6EA4556219E}" srcOrd="0" destOrd="0" presId="urn:microsoft.com/office/officeart/2005/8/layout/process4"/>
    <dgm:cxn modelId="{17FE1F3A-AB3A-4493-92CC-7BF69FB0AE06}" type="presParOf" srcId="{53662E1E-0735-4845-80B2-F6EA4556219E}" destId="{A151580B-9157-4A9B-A82E-D2A792762299}" srcOrd="0" destOrd="0" presId="urn:microsoft.com/office/officeart/2005/8/layout/process4"/>
    <dgm:cxn modelId="{D9E51420-3DC6-455B-B5FA-90475D3C7343}" type="presParOf" srcId="{A151580B-9157-4A9B-A82E-D2A792762299}" destId="{105499FC-351A-4A3D-8BCB-7792F3CFC860}" srcOrd="0" destOrd="0" presId="urn:microsoft.com/office/officeart/2005/8/layout/process4"/>
    <dgm:cxn modelId="{15E706AE-6E31-4080-A5E1-58E849094E5F}" type="presParOf" srcId="{53662E1E-0735-4845-80B2-F6EA4556219E}" destId="{F7A7B1C1-1A46-4F7D-B0BF-64730FC8420D}" srcOrd="1" destOrd="0" presId="urn:microsoft.com/office/officeart/2005/8/layout/process4"/>
    <dgm:cxn modelId="{788C4156-4D90-433B-8C95-F0D2B7949306}" type="presParOf" srcId="{53662E1E-0735-4845-80B2-F6EA4556219E}" destId="{33555B7C-2DEA-41FD-A5D0-2FA87563B4FC}" srcOrd="2" destOrd="0" presId="urn:microsoft.com/office/officeart/2005/8/layout/process4"/>
    <dgm:cxn modelId="{30B808ED-246E-4DC9-9E04-2DC11E9B14E9}" type="presParOf" srcId="{33555B7C-2DEA-41FD-A5D0-2FA87563B4FC}" destId="{82E56D8D-7AB8-429B-8340-632431BF0B02}" srcOrd="0" destOrd="0" presId="urn:microsoft.com/office/officeart/2005/8/layout/process4"/>
    <dgm:cxn modelId="{899231A0-74BB-4FB6-B9D0-DB23FE342A22}" type="presParOf" srcId="{53662E1E-0735-4845-80B2-F6EA4556219E}" destId="{D0307900-609A-402C-B5C1-20B7E9EB05AE}" srcOrd="3" destOrd="0" presId="urn:microsoft.com/office/officeart/2005/8/layout/process4"/>
    <dgm:cxn modelId="{17A4F9B5-FE88-4275-B233-144AF0015A55}" type="presParOf" srcId="{53662E1E-0735-4845-80B2-F6EA4556219E}" destId="{C463BF69-5AA1-4212-A445-C732502490B7}" srcOrd="4" destOrd="0" presId="urn:microsoft.com/office/officeart/2005/8/layout/process4"/>
    <dgm:cxn modelId="{B6E9BF71-DC7D-493C-86E6-1930CBBC1D5B}" type="presParOf" srcId="{C463BF69-5AA1-4212-A445-C732502490B7}" destId="{651362E7-111B-4F87-A52F-EC341A521F0A}" srcOrd="0" destOrd="0" presId="urn:microsoft.com/office/officeart/2005/8/layout/process4"/>
    <dgm:cxn modelId="{8867479D-1AC9-4728-8286-AA64AFA7A2D7}" type="presParOf" srcId="{53662E1E-0735-4845-80B2-F6EA4556219E}" destId="{F224520B-5F78-41BF-8323-6CEF00B8CFF9}" srcOrd="5" destOrd="0" presId="urn:microsoft.com/office/officeart/2005/8/layout/process4"/>
    <dgm:cxn modelId="{521671DB-8A91-422F-AC93-CBD230AE0DA8}" type="presParOf" srcId="{53662E1E-0735-4845-80B2-F6EA4556219E}" destId="{EB129295-1BFC-4F68-A8B4-56C96C9EDE4B}" srcOrd="6" destOrd="0" presId="urn:microsoft.com/office/officeart/2005/8/layout/process4"/>
    <dgm:cxn modelId="{290649CC-AA6D-4151-8B89-FE98FF1FB873}" type="presParOf" srcId="{EB129295-1BFC-4F68-A8B4-56C96C9EDE4B}" destId="{3F00445B-5A71-48FB-87FE-1F7A5C0C0F4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AC8A725-E2F9-4BBC-9602-0603DE8842C7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F8636565-E033-439F-8BF6-0F81F5649509}">
      <dgm:prSet custT="1"/>
      <dgm:spPr/>
      <dgm:t>
        <a:bodyPr/>
        <a:lstStyle/>
        <a:p>
          <a:r>
            <a:rPr lang="es-ES" sz="1400" dirty="0"/>
            <a:t>Liderar  las acciones y estrategias de articulación  con los actores regionales para la implementación de programas locales de negocios verdes</a:t>
          </a:r>
          <a:endParaRPr lang="es-CO" sz="1400" dirty="0"/>
        </a:p>
      </dgm:t>
    </dgm:pt>
    <dgm:pt modelId="{15179677-F357-4760-B7DF-74722F3F56D8}" type="parTrans" cxnId="{CB293B39-A386-488D-BDB4-098CE55EA72F}">
      <dgm:prSet/>
      <dgm:spPr/>
      <dgm:t>
        <a:bodyPr/>
        <a:lstStyle/>
        <a:p>
          <a:endParaRPr lang="es-CO" sz="1400"/>
        </a:p>
      </dgm:t>
    </dgm:pt>
    <dgm:pt modelId="{1A66B61E-E3F6-41E1-86DA-B86E8982975A}" type="sibTrans" cxnId="{CB293B39-A386-488D-BDB4-098CE55EA72F}">
      <dgm:prSet/>
      <dgm:spPr/>
      <dgm:t>
        <a:bodyPr/>
        <a:lstStyle/>
        <a:p>
          <a:endParaRPr lang="es-CO" sz="1400"/>
        </a:p>
      </dgm:t>
    </dgm:pt>
    <dgm:pt modelId="{C99FAD8C-EB80-49D2-AC33-9010C1F32ECE}">
      <dgm:prSet custT="1"/>
      <dgm:spPr/>
      <dgm:t>
        <a:bodyPr/>
        <a:lstStyle/>
        <a:p>
          <a:r>
            <a:rPr lang="es-ES" sz="1400" dirty="0"/>
            <a:t>Validar  mediante la “ identificación y verificación “ la presencia de negocios verdes que operan en su jurisdicción.</a:t>
          </a:r>
          <a:endParaRPr lang="es-CO" sz="1400" dirty="0"/>
        </a:p>
      </dgm:t>
    </dgm:pt>
    <dgm:pt modelId="{F20CAE83-811A-4AF0-992D-F96CA4919423}" type="parTrans" cxnId="{5B2F155C-711A-43E0-8878-699FA2433982}">
      <dgm:prSet/>
      <dgm:spPr/>
      <dgm:t>
        <a:bodyPr/>
        <a:lstStyle/>
        <a:p>
          <a:endParaRPr lang="es-CO" sz="1400"/>
        </a:p>
      </dgm:t>
    </dgm:pt>
    <dgm:pt modelId="{3E47679E-135A-4807-97A6-5407165CF91A}" type="sibTrans" cxnId="{5B2F155C-711A-43E0-8878-699FA2433982}">
      <dgm:prSet/>
      <dgm:spPr/>
      <dgm:t>
        <a:bodyPr/>
        <a:lstStyle/>
        <a:p>
          <a:endParaRPr lang="es-CO" sz="1400"/>
        </a:p>
      </dgm:t>
    </dgm:pt>
    <dgm:pt modelId="{AFF01A26-51E2-426F-83AE-4EF9A8C03A33}">
      <dgm:prSet custT="1"/>
      <dgm:spPr/>
      <dgm:t>
        <a:bodyPr/>
        <a:lstStyle/>
        <a:p>
          <a:r>
            <a:rPr lang="es-ES" sz="1400" dirty="0"/>
            <a:t>Desarrollar juntamente con los emprendimientos, negocios o empresarios, la implementación de los planes de mejora bajo el seguimiento y cumplimiento de los criterios de verificación  establecidos en la   ficha de verificación de negocios verdes. </a:t>
          </a:r>
          <a:endParaRPr lang="es-CO" sz="1400" dirty="0"/>
        </a:p>
      </dgm:t>
    </dgm:pt>
    <dgm:pt modelId="{5DFA8EA3-A605-4370-9A6C-1214DA749BE4}" type="parTrans" cxnId="{C56F8C42-C15D-475E-BFB5-0C5305B7A829}">
      <dgm:prSet/>
      <dgm:spPr/>
      <dgm:t>
        <a:bodyPr/>
        <a:lstStyle/>
        <a:p>
          <a:endParaRPr lang="es-CO" sz="1400"/>
        </a:p>
      </dgm:t>
    </dgm:pt>
    <dgm:pt modelId="{B5EEE886-90E0-4BC7-80BC-1C1EC3B1F74A}" type="sibTrans" cxnId="{C56F8C42-C15D-475E-BFB5-0C5305B7A829}">
      <dgm:prSet/>
      <dgm:spPr/>
      <dgm:t>
        <a:bodyPr/>
        <a:lstStyle/>
        <a:p>
          <a:endParaRPr lang="es-CO" sz="1400"/>
        </a:p>
      </dgm:t>
    </dgm:pt>
    <dgm:pt modelId="{8A42D3E2-717B-45F8-83F3-AEBFE9CC71A1}" type="pres">
      <dgm:prSet presAssocID="{DAC8A725-E2F9-4BBC-9602-0603DE8842C7}" presName="CompostProcess" presStyleCnt="0">
        <dgm:presLayoutVars>
          <dgm:dir/>
          <dgm:resizeHandles val="exact"/>
        </dgm:presLayoutVars>
      </dgm:prSet>
      <dgm:spPr/>
    </dgm:pt>
    <dgm:pt modelId="{7D7AA92E-8ABA-458E-B17D-392E29AB31F1}" type="pres">
      <dgm:prSet presAssocID="{DAC8A725-E2F9-4BBC-9602-0603DE8842C7}" presName="arrow" presStyleLbl="bgShp" presStyleIdx="0" presStyleCnt="1"/>
      <dgm:spPr/>
    </dgm:pt>
    <dgm:pt modelId="{9AB626CA-CD4F-4985-93AC-78541877358F}" type="pres">
      <dgm:prSet presAssocID="{DAC8A725-E2F9-4BBC-9602-0603DE8842C7}" presName="linearProcess" presStyleCnt="0"/>
      <dgm:spPr/>
    </dgm:pt>
    <dgm:pt modelId="{807724BC-1516-4999-9C2A-67EFDEB5A9F8}" type="pres">
      <dgm:prSet presAssocID="{F8636565-E033-439F-8BF6-0F81F5649509}" presName="textNode" presStyleLbl="node1" presStyleIdx="0" presStyleCnt="3" custScaleX="63263">
        <dgm:presLayoutVars>
          <dgm:bulletEnabled val="1"/>
        </dgm:presLayoutVars>
      </dgm:prSet>
      <dgm:spPr/>
    </dgm:pt>
    <dgm:pt modelId="{43EEE88A-D368-4671-AB25-C98141328903}" type="pres">
      <dgm:prSet presAssocID="{1A66B61E-E3F6-41E1-86DA-B86E8982975A}" presName="sibTrans" presStyleCnt="0"/>
      <dgm:spPr/>
    </dgm:pt>
    <dgm:pt modelId="{2CC14C23-ADAE-45DC-A809-E9389755E95C}" type="pres">
      <dgm:prSet presAssocID="{C99FAD8C-EB80-49D2-AC33-9010C1F32ECE}" presName="textNode" presStyleLbl="node1" presStyleIdx="1" presStyleCnt="3">
        <dgm:presLayoutVars>
          <dgm:bulletEnabled val="1"/>
        </dgm:presLayoutVars>
      </dgm:prSet>
      <dgm:spPr/>
    </dgm:pt>
    <dgm:pt modelId="{1E5C78ED-CC72-4D1F-BD2E-7D55000E03B0}" type="pres">
      <dgm:prSet presAssocID="{3E47679E-135A-4807-97A6-5407165CF91A}" presName="sibTrans" presStyleCnt="0"/>
      <dgm:spPr/>
    </dgm:pt>
    <dgm:pt modelId="{3A61D16E-7411-439A-9332-5E5F5A4D5BD1}" type="pres">
      <dgm:prSet presAssocID="{AFF01A26-51E2-426F-83AE-4EF9A8C03A33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1CD76028-F550-4FC7-81C6-FAAA285C7990}" type="presOf" srcId="{DAC8A725-E2F9-4BBC-9602-0603DE8842C7}" destId="{8A42D3E2-717B-45F8-83F3-AEBFE9CC71A1}" srcOrd="0" destOrd="0" presId="urn:microsoft.com/office/officeart/2005/8/layout/hProcess9"/>
    <dgm:cxn modelId="{20385D29-DE8C-4CD0-A82D-F5449F772C8F}" type="presOf" srcId="{F8636565-E033-439F-8BF6-0F81F5649509}" destId="{807724BC-1516-4999-9C2A-67EFDEB5A9F8}" srcOrd="0" destOrd="0" presId="urn:microsoft.com/office/officeart/2005/8/layout/hProcess9"/>
    <dgm:cxn modelId="{CB293B39-A386-488D-BDB4-098CE55EA72F}" srcId="{DAC8A725-E2F9-4BBC-9602-0603DE8842C7}" destId="{F8636565-E033-439F-8BF6-0F81F5649509}" srcOrd="0" destOrd="0" parTransId="{15179677-F357-4760-B7DF-74722F3F56D8}" sibTransId="{1A66B61E-E3F6-41E1-86DA-B86E8982975A}"/>
    <dgm:cxn modelId="{5B2F155C-711A-43E0-8878-699FA2433982}" srcId="{DAC8A725-E2F9-4BBC-9602-0603DE8842C7}" destId="{C99FAD8C-EB80-49D2-AC33-9010C1F32ECE}" srcOrd="1" destOrd="0" parTransId="{F20CAE83-811A-4AF0-992D-F96CA4919423}" sibTransId="{3E47679E-135A-4807-97A6-5407165CF91A}"/>
    <dgm:cxn modelId="{C56F8C42-C15D-475E-BFB5-0C5305B7A829}" srcId="{DAC8A725-E2F9-4BBC-9602-0603DE8842C7}" destId="{AFF01A26-51E2-426F-83AE-4EF9A8C03A33}" srcOrd="2" destOrd="0" parTransId="{5DFA8EA3-A605-4370-9A6C-1214DA749BE4}" sibTransId="{B5EEE886-90E0-4BC7-80BC-1C1EC3B1F74A}"/>
    <dgm:cxn modelId="{29A27578-B6BB-48EE-A833-7F15478F7AEC}" type="presOf" srcId="{AFF01A26-51E2-426F-83AE-4EF9A8C03A33}" destId="{3A61D16E-7411-439A-9332-5E5F5A4D5BD1}" srcOrd="0" destOrd="0" presId="urn:microsoft.com/office/officeart/2005/8/layout/hProcess9"/>
    <dgm:cxn modelId="{AC1945C6-E0B1-4087-8554-DCD3DD962B73}" type="presOf" srcId="{C99FAD8C-EB80-49D2-AC33-9010C1F32ECE}" destId="{2CC14C23-ADAE-45DC-A809-E9389755E95C}" srcOrd="0" destOrd="0" presId="urn:microsoft.com/office/officeart/2005/8/layout/hProcess9"/>
    <dgm:cxn modelId="{D1EA96DF-82E4-4C46-812F-3BE54F21EF89}" type="presParOf" srcId="{8A42D3E2-717B-45F8-83F3-AEBFE9CC71A1}" destId="{7D7AA92E-8ABA-458E-B17D-392E29AB31F1}" srcOrd="0" destOrd="0" presId="urn:microsoft.com/office/officeart/2005/8/layout/hProcess9"/>
    <dgm:cxn modelId="{08EBF95E-E328-48C9-B38E-4D65DDF294B6}" type="presParOf" srcId="{8A42D3E2-717B-45F8-83F3-AEBFE9CC71A1}" destId="{9AB626CA-CD4F-4985-93AC-78541877358F}" srcOrd="1" destOrd="0" presId="urn:microsoft.com/office/officeart/2005/8/layout/hProcess9"/>
    <dgm:cxn modelId="{3405FC9C-5100-4C96-9178-AC6E9E1E7920}" type="presParOf" srcId="{9AB626CA-CD4F-4985-93AC-78541877358F}" destId="{807724BC-1516-4999-9C2A-67EFDEB5A9F8}" srcOrd="0" destOrd="0" presId="urn:microsoft.com/office/officeart/2005/8/layout/hProcess9"/>
    <dgm:cxn modelId="{1832137C-F8A9-4A26-B6AC-5A34DE3EE9E8}" type="presParOf" srcId="{9AB626CA-CD4F-4985-93AC-78541877358F}" destId="{43EEE88A-D368-4671-AB25-C98141328903}" srcOrd="1" destOrd="0" presId="urn:microsoft.com/office/officeart/2005/8/layout/hProcess9"/>
    <dgm:cxn modelId="{037E3A61-D05F-4837-A01A-D51001D5657C}" type="presParOf" srcId="{9AB626CA-CD4F-4985-93AC-78541877358F}" destId="{2CC14C23-ADAE-45DC-A809-E9389755E95C}" srcOrd="2" destOrd="0" presId="urn:microsoft.com/office/officeart/2005/8/layout/hProcess9"/>
    <dgm:cxn modelId="{44A57113-1EB0-4853-8526-6CA4305DA138}" type="presParOf" srcId="{9AB626CA-CD4F-4985-93AC-78541877358F}" destId="{1E5C78ED-CC72-4D1F-BD2E-7D55000E03B0}" srcOrd="3" destOrd="0" presId="urn:microsoft.com/office/officeart/2005/8/layout/hProcess9"/>
    <dgm:cxn modelId="{6CB71DAC-324D-4A4A-9B6F-18DB32911BD9}" type="presParOf" srcId="{9AB626CA-CD4F-4985-93AC-78541877358F}" destId="{3A61D16E-7411-439A-9332-5E5F5A4D5BD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AC8A725-E2F9-4BBC-9602-0603DE8842C7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92510C7D-153A-4F40-98A2-A6DB1D628666}">
      <dgm:prSet custT="1"/>
      <dgm:spPr/>
      <dgm:t>
        <a:bodyPr/>
        <a:lstStyle/>
        <a:p>
          <a:r>
            <a:rPr lang="es-ES" sz="1400" dirty="0"/>
            <a:t>Desarrollar estrategias que permitan generar encadenamientos y  escalamientos como negocio verde.</a:t>
          </a:r>
          <a:endParaRPr lang="es-CO" sz="1400" dirty="0"/>
        </a:p>
      </dgm:t>
    </dgm:pt>
    <dgm:pt modelId="{54D08C20-E269-4F34-A850-01FD3559E3A7}" type="parTrans" cxnId="{0CC1B3DC-FE6C-4B22-AC8C-434FF27EAF07}">
      <dgm:prSet/>
      <dgm:spPr/>
      <dgm:t>
        <a:bodyPr/>
        <a:lstStyle/>
        <a:p>
          <a:endParaRPr lang="es-CO" sz="1400"/>
        </a:p>
      </dgm:t>
    </dgm:pt>
    <dgm:pt modelId="{CBA21729-10EC-4A6D-BE61-03654E852524}" type="sibTrans" cxnId="{0CC1B3DC-FE6C-4B22-AC8C-434FF27EAF07}">
      <dgm:prSet/>
      <dgm:spPr/>
      <dgm:t>
        <a:bodyPr/>
        <a:lstStyle/>
        <a:p>
          <a:endParaRPr lang="es-CO" sz="1400"/>
        </a:p>
      </dgm:t>
    </dgm:pt>
    <dgm:pt modelId="{BB13FACC-4080-4095-B794-8FD93EC36CDF}">
      <dgm:prSet custT="1"/>
      <dgm:spPr/>
      <dgm:t>
        <a:bodyPr/>
        <a:lstStyle/>
        <a:p>
          <a:r>
            <a:rPr lang="es-ES" sz="1400" dirty="0"/>
            <a:t>Crear  de manera continua y duradera, con los actores claves de negocios verdes, alianzas y estrategias que contribuyan a la consolidación,  promoción y posicionamiento de los Negocios verdes de la región</a:t>
          </a:r>
          <a:endParaRPr lang="es-CO" sz="1400" dirty="0"/>
        </a:p>
      </dgm:t>
    </dgm:pt>
    <dgm:pt modelId="{590DF0FD-69DA-4DDA-9D8D-5B83AE5AF008}" type="parTrans" cxnId="{8328AD97-54A2-4295-AE09-7F765CB81239}">
      <dgm:prSet/>
      <dgm:spPr/>
      <dgm:t>
        <a:bodyPr/>
        <a:lstStyle/>
        <a:p>
          <a:endParaRPr lang="es-CO" sz="1400"/>
        </a:p>
      </dgm:t>
    </dgm:pt>
    <dgm:pt modelId="{AB70CD44-32B4-455A-9DD9-8E557450837F}" type="sibTrans" cxnId="{8328AD97-54A2-4295-AE09-7F765CB81239}">
      <dgm:prSet/>
      <dgm:spPr/>
      <dgm:t>
        <a:bodyPr/>
        <a:lstStyle/>
        <a:p>
          <a:endParaRPr lang="es-CO" sz="1400"/>
        </a:p>
      </dgm:t>
    </dgm:pt>
    <dgm:pt modelId="{8E8CA4D9-93F7-4C2A-B62B-B40073523D89}">
      <dgm:prSet custT="1"/>
      <dgm:spPr/>
      <dgm:t>
        <a:bodyPr/>
        <a:lstStyle/>
        <a:p>
          <a:r>
            <a:rPr lang="es-ES" sz="1400" dirty="0"/>
            <a:t>Generar estadísticas con :</a:t>
          </a:r>
        </a:p>
        <a:p>
          <a:r>
            <a:rPr lang="es-ES" sz="1400" dirty="0"/>
            <a:t> Impacto positivo en los negocios verdes. </a:t>
          </a:r>
        </a:p>
        <a:p>
          <a:r>
            <a:rPr lang="es-ES" sz="1400" dirty="0"/>
            <a:t>que contribuyan al desarrollo económico de la región, y con impacto para la generación de empleos verdes y conservación de los Recursos Naturales</a:t>
          </a:r>
          <a:endParaRPr lang="es-CO" sz="1400" dirty="0"/>
        </a:p>
      </dgm:t>
    </dgm:pt>
    <dgm:pt modelId="{5AA57D8C-F963-4D08-A0E5-738C5A2E217A}" type="parTrans" cxnId="{07DE50A6-062A-4FD0-B04F-24E999CAF33C}">
      <dgm:prSet/>
      <dgm:spPr/>
      <dgm:t>
        <a:bodyPr/>
        <a:lstStyle/>
        <a:p>
          <a:endParaRPr lang="es-CO" sz="1400"/>
        </a:p>
      </dgm:t>
    </dgm:pt>
    <dgm:pt modelId="{E03572DC-8229-48DD-85EB-F1AC8F9182A2}" type="sibTrans" cxnId="{07DE50A6-062A-4FD0-B04F-24E999CAF33C}">
      <dgm:prSet/>
      <dgm:spPr/>
      <dgm:t>
        <a:bodyPr/>
        <a:lstStyle/>
        <a:p>
          <a:endParaRPr lang="es-CO" sz="1400"/>
        </a:p>
      </dgm:t>
    </dgm:pt>
    <dgm:pt modelId="{8A42D3E2-717B-45F8-83F3-AEBFE9CC71A1}" type="pres">
      <dgm:prSet presAssocID="{DAC8A725-E2F9-4BBC-9602-0603DE8842C7}" presName="CompostProcess" presStyleCnt="0">
        <dgm:presLayoutVars>
          <dgm:dir/>
          <dgm:resizeHandles val="exact"/>
        </dgm:presLayoutVars>
      </dgm:prSet>
      <dgm:spPr/>
    </dgm:pt>
    <dgm:pt modelId="{7D7AA92E-8ABA-458E-B17D-392E29AB31F1}" type="pres">
      <dgm:prSet presAssocID="{DAC8A725-E2F9-4BBC-9602-0603DE8842C7}" presName="arrow" presStyleLbl="bgShp" presStyleIdx="0" presStyleCnt="1"/>
      <dgm:spPr/>
    </dgm:pt>
    <dgm:pt modelId="{9AB626CA-CD4F-4985-93AC-78541877358F}" type="pres">
      <dgm:prSet presAssocID="{DAC8A725-E2F9-4BBC-9602-0603DE8842C7}" presName="linearProcess" presStyleCnt="0"/>
      <dgm:spPr/>
    </dgm:pt>
    <dgm:pt modelId="{1B41BFE6-5E60-468E-9016-1665CC9675E4}" type="pres">
      <dgm:prSet presAssocID="{92510C7D-153A-4F40-98A2-A6DB1D628666}" presName="textNode" presStyleLbl="node1" presStyleIdx="0" presStyleCnt="3" custScaleX="75513" custScaleY="88321">
        <dgm:presLayoutVars>
          <dgm:bulletEnabled val="1"/>
        </dgm:presLayoutVars>
      </dgm:prSet>
      <dgm:spPr/>
    </dgm:pt>
    <dgm:pt modelId="{E39F47D6-CDBC-4EC8-8BB9-CC9E6651D61F}" type="pres">
      <dgm:prSet presAssocID="{CBA21729-10EC-4A6D-BE61-03654E852524}" presName="sibTrans" presStyleCnt="0"/>
      <dgm:spPr/>
    </dgm:pt>
    <dgm:pt modelId="{BB89C862-170F-4432-842F-277B3F16C76A}" type="pres">
      <dgm:prSet presAssocID="{BB13FACC-4080-4095-B794-8FD93EC36CDF}" presName="textNode" presStyleLbl="node1" presStyleIdx="1" presStyleCnt="3" custScaleX="97082" custScaleY="89696">
        <dgm:presLayoutVars>
          <dgm:bulletEnabled val="1"/>
        </dgm:presLayoutVars>
      </dgm:prSet>
      <dgm:spPr/>
    </dgm:pt>
    <dgm:pt modelId="{275A7BB0-5C9F-420D-9FA8-0FDD4C74B00B}" type="pres">
      <dgm:prSet presAssocID="{AB70CD44-32B4-455A-9DD9-8E557450837F}" presName="sibTrans" presStyleCnt="0"/>
      <dgm:spPr/>
    </dgm:pt>
    <dgm:pt modelId="{B872BEBF-27F2-48EE-887A-44ABBEF70A5C}" type="pres">
      <dgm:prSet presAssocID="{8E8CA4D9-93F7-4C2A-B62B-B40073523D89}" presName="textNode" presStyleLbl="node1" presStyleIdx="2" presStyleCnt="3" custScaleX="123953" custScaleY="88308" custLinFactNeighborX="-37101" custLinFactNeighborY="208">
        <dgm:presLayoutVars>
          <dgm:bulletEnabled val="1"/>
        </dgm:presLayoutVars>
      </dgm:prSet>
      <dgm:spPr/>
    </dgm:pt>
  </dgm:ptLst>
  <dgm:cxnLst>
    <dgm:cxn modelId="{673B4918-0F2D-49F2-923E-F6BF20B4DE50}" type="presOf" srcId="{BB13FACC-4080-4095-B794-8FD93EC36CDF}" destId="{BB89C862-170F-4432-842F-277B3F16C76A}" srcOrd="0" destOrd="0" presId="urn:microsoft.com/office/officeart/2005/8/layout/hProcess9"/>
    <dgm:cxn modelId="{1CD76028-F550-4FC7-81C6-FAAA285C7990}" type="presOf" srcId="{DAC8A725-E2F9-4BBC-9602-0603DE8842C7}" destId="{8A42D3E2-717B-45F8-83F3-AEBFE9CC71A1}" srcOrd="0" destOrd="0" presId="urn:microsoft.com/office/officeart/2005/8/layout/hProcess9"/>
    <dgm:cxn modelId="{7299C630-4A51-4351-9CFD-1C1C39D56286}" type="presOf" srcId="{92510C7D-153A-4F40-98A2-A6DB1D628666}" destId="{1B41BFE6-5E60-468E-9016-1665CC9675E4}" srcOrd="0" destOrd="0" presId="urn:microsoft.com/office/officeart/2005/8/layout/hProcess9"/>
    <dgm:cxn modelId="{8328AD97-54A2-4295-AE09-7F765CB81239}" srcId="{DAC8A725-E2F9-4BBC-9602-0603DE8842C7}" destId="{BB13FACC-4080-4095-B794-8FD93EC36CDF}" srcOrd="1" destOrd="0" parTransId="{590DF0FD-69DA-4DDA-9D8D-5B83AE5AF008}" sibTransId="{AB70CD44-32B4-455A-9DD9-8E557450837F}"/>
    <dgm:cxn modelId="{07DE50A6-062A-4FD0-B04F-24E999CAF33C}" srcId="{DAC8A725-E2F9-4BBC-9602-0603DE8842C7}" destId="{8E8CA4D9-93F7-4C2A-B62B-B40073523D89}" srcOrd="2" destOrd="0" parTransId="{5AA57D8C-F963-4D08-A0E5-738C5A2E217A}" sibTransId="{E03572DC-8229-48DD-85EB-F1AC8F9182A2}"/>
    <dgm:cxn modelId="{0CC1B3DC-FE6C-4B22-AC8C-434FF27EAF07}" srcId="{DAC8A725-E2F9-4BBC-9602-0603DE8842C7}" destId="{92510C7D-153A-4F40-98A2-A6DB1D628666}" srcOrd="0" destOrd="0" parTransId="{54D08C20-E269-4F34-A850-01FD3559E3A7}" sibTransId="{CBA21729-10EC-4A6D-BE61-03654E852524}"/>
    <dgm:cxn modelId="{96A9BBF4-E5FA-46A2-BFBD-95BE60F34488}" type="presOf" srcId="{8E8CA4D9-93F7-4C2A-B62B-B40073523D89}" destId="{B872BEBF-27F2-48EE-887A-44ABBEF70A5C}" srcOrd="0" destOrd="0" presId="urn:microsoft.com/office/officeart/2005/8/layout/hProcess9"/>
    <dgm:cxn modelId="{D1EA96DF-82E4-4C46-812F-3BE54F21EF89}" type="presParOf" srcId="{8A42D3E2-717B-45F8-83F3-AEBFE9CC71A1}" destId="{7D7AA92E-8ABA-458E-B17D-392E29AB31F1}" srcOrd="0" destOrd="0" presId="urn:microsoft.com/office/officeart/2005/8/layout/hProcess9"/>
    <dgm:cxn modelId="{08EBF95E-E328-48C9-B38E-4D65DDF294B6}" type="presParOf" srcId="{8A42D3E2-717B-45F8-83F3-AEBFE9CC71A1}" destId="{9AB626CA-CD4F-4985-93AC-78541877358F}" srcOrd="1" destOrd="0" presId="urn:microsoft.com/office/officeart/2005/8/layout/hProcess9"/>
    <dgm:cxn modelId="{F0674CF6-3B2B-482B-AAD7-96902360F3CE}" type="presParOf" srcId="{9AB626CA-CD4F-4985-93AC-78541877358F}" destId="{1B41BFE6-5E60-468E-9016-1665CC9675E4}" srcOrd="0" destOrd="0" presId="urn:microsoft.com/office/officeart/2005/8/layout/hProcess9"/>
    <dgm:cxn modelId="{BFA90C43-188D-4841-B270-E5BCEC2F5E58}" type="presParOf" srcId="{9AB626CA-CD4F-4985-93AC-78541877358F}" destId="{E39F47D6-CDBC-4EC8-8BB9-CC9E6651D61F}" srcOrd="1" destOrd="0" presId="urn:microsoft.com/office/officeart/2005/8/layout/hProcess9"/>
    <dgm:cxn modelId="{3AE7D047-90A7-4A16-88F7-90F0A4C246C0}" type="presParOf" srcId="{9AB626CA-CD4F-4985-93AC-78541877358F}" destId="{BB89C862-170F-4432-842F-277B3F16C76A}" srcOrd="2" destOrd="0" presId="urn:microsoft.com/office/officeart/2005/8/layout/hProcess9"/>
    <dgm:cxn modelId="{23F2A755-2001-4893-BD17-60CF4A08F444}" type="presParOf" srcId="{9AB626CA-CD4F-4985-93AC-78541877358F}" destId="{275A7BB0-5C9F-420D-9FA8-0FDD4C74B00B}" srcOrd="3" destOrd="0" presId="urn:microsoft.com/office/officeart/2005/8/layout/hProcess9"/>
    <dgm:cxn modelId="{5F21E470-8678-43D4-BD4E-901058A7063B}" type="presParOf" srcId="{9AB626CA-CD4F-4985-93AC-78541877358F}" destId="{B872BEBF-27F2-48EE-887A-44ABBEF70A5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EFF210-C115-6F40-9538-7EA5ACD59A4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MX"/>
        </a:p>
      </dgm:t>
    </dgm:pt>
    <dgm:pt modelId="{ABE102D7-E766-D44D-870B-E013B440A182}">
      <dgm:prSet/>
      <dgm:spPr/>
      <dgm:t>
        <a:bodyPr/>
        <a:lstStyle/>
        <a:p>
          <a:pPr>
            <a:lnSpc>
              <a:spcPct val="100000"/>
            </a:lnSpc>
          </a:pPr>
          <a:r>
            <a:rPr lang="es-CO" dirty="0"/>
            <a:t>Reducen impactos ambientales y optimizan recursos.</a:t>
          </a:r>
        </a:p>
      </dgm:t>
    </dgm:pt>
    <dgm:pt modelId="{3924950B-68A6-D04D-A65E-2EB6FF7C3233}" type="parTrans" cxnId="{4B802B84-9C1A-D14A-8E6E-B2418EFB6D1E}">
      <dgm:prSet/>
      <dgm:spPr/>
      <dgm:t>
        <a:bodyPr/>
        <a:lstStyle/>
        <a:p>
          <a:endParaRPr lang="es-MX"/>
        </a:p>
      </dgm:t>
    </dgm:pt>
    <dgm:pt modelId="{550F1AC8-C505-F84F-827C-4DB3687E83EA}" type="sibTrans" cxnId="{4B802B84-9C1A-D14A-8E6E-B2418EFB6D1E}">
      <dgm:prSet/>
      <dgm:spPr/>
      <dgm:t>
        <a:bodyPr/>
        <a:lstStyle/>
        <a:p>
          <a:endParaRPr lang="es-MX"/>
        </a:p>
      </dgm:t>
    </dgm:pt>
    <dgm:pt modelId="{8A87F0FE-398E-CF43-8497-AD196C1BF78A}">
      <dgm:prSet/>
      <dgm:spPr/>
      <dgm:t>
        <a:bodyPr/>
        <a:lstStyle/>
        <a:p>
          <a:pPr>
            <a:lnSpc>
              <a:spcPct val="100000"/>
            </a:lnSpc>
          </a:pPr>
          <a:r>
            <a:rPr lang="es-CO"/>
            <a:t>Impulsan innovación y competitividad empresarial.</a:t>
          </a:r>
        </a:p>
      </dgm:t>
    </dgm:pt>
    <dgm:pt modelId="{7C4D6BB7-D8F0-3843-8338-3F22E95C2225}" type="parTrans" cxnId="{690AF698-E54C-344F-AC40-439642BABE51}">
      <dgm:prSet/>
      <dgm:spPr/>
      <dgm:t>
        <a:bodyPr/>
        <a:lstStyle/>
        <a:p>
          <a:endParaRPr lang="es-MX"/>
        </a:p>
      </dgm:t>
    </dgm:pt>
    <dgm:pt modelId="{5348A48F-557A-C749-BC83-2105251EC8B5}" type="sibTrans" cxnId="{690AF698-E54C-344F-AC40-439642BABE51}">
      <dgm:prSet/>
      <dgm:spPr/>
      <dgm:t>
        <a:bodyPr/>
        <a:lstStyle/>
        <a:p>
          <a:endParaRPr lang="es-MX"/>
        </a:p>
      </dgm:t>
    </dgm:pt>
    <dgm:pt modelId="{CC73C2D4-A2D6-8C41-AC5B-CE8E2D92B0A9}">
      <dgm:prSet/>
      <dgm:spPr/>
      <dgm:t>
        <a:bodyPr/>
        <a:lstStyle/>
        <a:p>
          <a:pPr>
            <a:lnSpc>
              <a:spcPct val="100000"/>
            </a:lnSpc>
          </a:pPr>
          <a:r>
            <a:rPr lang="es-CO"/>
            <a:t>Responden a nuevas demandas del mercado (consumo responsable).</a:t>
          </a:r>
        </a:p>
      </dgm:t>
    </dgm:pt>
    <dgm:pt modelId="{2CC061CF-A62D-964D-99AE-62854C8F7891}" type="parTrans" cxnId="{054D7311-779D-B046-AF45-EB5AA4B85593}">
      <dgm:prSet/>
      <dgm:spPr/>
      <dgm:t>
        <a:bodyPr/>
        <a:lstStyle/>
        <a:p>
          <a:endParaRPr lang="es-MX"/>
        </a:p>
      </dgm:t>
    </dgm:pt>
    <dgm:pt modelId="{8EAB426C-E47D-1448-833D-F1B116AF55CA}" type="sibTrans" cxnId="{054D7311-779D-B046-AF45-EB5AA4B85593}">
      <dgm:prSet/>
      <dgm:spPr/>
      <dgm:t>
        <a:bodyPr/>
        <a:lstStyle/>
        <a:p>
          <a:endParaRPr lang="es-MX"/>
        </a:p>
      </dgm:t>
    </dgm:pt>
    <dgm:pt modelId="{CBD5B6A1-6E3D-3442-8F8F-461BCBA8DB83}">
      <dgm:prSet/>
      <dgm:spPr/>
      <dgm:t>
        <a:bodyPr/>
        <a:lstStyle/>
        <a:p>
          <a:pPr>
            <a:lnSpc>
              <a:spcPct val="100000"/>
            </a:lnSpc>
          </a:pPr>
          <a:r>
            <a:rPr lang="es-CO"/>
            <a:t>Generan acceso a financiamiento e inversión sostenible.</a:t>
          </a:r>
        </a:p>
      </dgm:t>
    </dgm:pt>
    <dgm:pt modelId="{EFE74EB3-6DDD-454F-A321-B5A0022F7DFC}" type="parTrans" cxnId="{82BA6A24-E0F3-FD48-A0AB-00ED0600B7F0}">
      <dgm:prSet/>
      <dgm:spPr/>
      <dgm:t>
        <a:bodyPr/>
        <a:lstStyle/>
        <a:p>
          <a:endParaRPr lang="es-MX"/>
        </a:p>
      </dgm:t>
    </dgm:pt>
    <dgm:pt modelId="{29BC79E7-A8A1-C846-9A26-A9152FDDE922}" type="sibTrans" cxnId="{82BA6A24-E0F3-FD48-A0AB-00ED0600B7F0}">
      <dgm:prSet/>
      <dgm:spPr/>
      <dgm:t>
        <a:bodyPr/>
        <a:lstStyle/>
        <a:p>
          <a:endParaRPr lang="es-MX"/>
        </a:p>
      </dgm:t>
    </dgm:pt>
    <dgm:pt modelId="{660C86BE-E796-5C4C-B599-AD05C457DC74}">
      <dgm:prSet/>
      <dgm:spPr/>
      <dgm:t>
        <a:bodyPr/>
        <a:lstStyle/>
        <a:p>
          <a:pPr>
            <a:lnSpc>
              <a:spcPct val="100000"/>
            </a:lnSpc>
          </a:pPr>
          <a:r>
            <a:rPr lang="es-CO"/>
            <a:t>Contribuyen a metas climáticas y de desarrollo.</a:t>
          </a:r>
        </a:p>
      </dgm:t>
    </dgm:pt>
    <dgm:pt modelId="{064B308F-2789-4047-BA9C-E54481C0A3DA}" type="parTrans" cxnId="{57196F0B-7CBC-F145-AC9C-96FBD782B00E}">
      <dgm:prSet/>
      <dgm:spPr/>
      <dgm:t>
        <a:bodyPr/>
        <a:lstStyle/>
        <a:p>
          <a:endParaRPr lang="es-MX"/>
        </a:p>
      </dgm:t>
    </dgm:pt>
    <dgm:pt modelId="{150214EF-054B-9F4E-9554-8DAC6F964607}" type="sibTrans" cxnId="{57196F0B-7CBC-F145-AC9C-96FBD782B00E}">
      <dgm:prSet/>
      <dgm:spPr/>
      <dgm:t>
        <a:bodyPr/>
        <a:lstStyle/>
        <a:p>
          <a:endParaRPr lang="es-MX"/>
        </a:p>
      </dgm:t>
    </dgm:pt>
    <dgm:pt modelId="{D37C78A4-E305-4189-85AA-2A4C72A60887}" type="pres">
      <dgm:prSet presAssocID="{E4EFF210-C115-6F40-9538-7EA5ACD59A4A}" presName="root" presStyleCnt="0">
        <dgm:presLayoutVars>
          <dgm:dir/>
          <dgm:resizeHandles val="exact"/>
        </dgm:presLayoutVars>
      </dgm:prSet>
      <dgm:spPr/>
    </dgm:pt>
    <dgm:pt modelId="{1159BBA6-2219-4ADB-B999-594434F4B83C}" type="pres">
      <dgm:prSet presAssocID="{ABE102D7-E766-D44D-870B-E013B440A182}" presName="compNode" presStyleCnt="0"/>
      <dgm:spPr/>
    </dgm:pt>
    <dgm:pt modelId="{590A5ECE-307E-4AF9-AC6A-5AF859EF070F}" type="pres">
      <dgm:prSet presAssocID="{ABE102D7-E766-D44D-870B-E013B440A182}" presName="bgRect" presStyleLbl="bgShp" presStyleIdx="0" presStyleCnt="5"/>
      <dgm:spPr/>
    </dgm:pt>
    <dgm:pt modelId="{EF898D23-96F2-4CC5-81D6-4CDA8E43923E}" type="pres">
      <dgm:prSet presAssocID="{ABE102D7-E766-D44D-870B-E013B440A182}" presName="iconRect" presStyleLbl="node1" presStyleIdx="0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eciduous tree"/>
        </a:ext>
      </dgm:extLst>
    </dgm:pt>
    <dgm:pt modelId="{3B67D01E-7681-4619-BC14-87D8D89456B7}" type="pres">
      <dgm:prSet presAssocID="{ABE102D7-E766-D44D-870B-E013B440A182}" presName="spaceRect" presStyleCnt="0"/>
      <dgm:spPr/>
    </dgm:pt>
    <dgm:pt modelId="{B31CEE13-4E6C-4898-8FB3-D4AC14D4223E}" type="pres">
      <dgm:prSet presAssocID="{ABE102D7-E766-D44D-870B-E013B440A182}" presName="parTx" presStyleLbl="revTx" presStyleIdx="0" presStyleCnt="5">
        <dgm:presLayoutVars>
          <dgm:chMax val="0"/>
          <dgm:chPref val="0"/>
        </dgm:presLayoutVars>
      </dgm:prSet>
      <dgm:spPr/>
    </dgm:pt>
    <dgm:pt modelId="{07D64F15-584D-4F61-9257-BF0E63475B54}" type="pres">
      <dgm:prSet presAssocID="{550F1AC8-C505-F84F-827C-4DB3687E83EA}" presName="sibTrans" presStyleCnt="0"/>
      <dgm:spPr/>
    </dgm:pt>
    <dgm:pt modelId="{EB389DCF-68FC-4643-AF7D-2C8408470247}" type="pres">
      <dgm:prSet presAssocID="{8A87F0FE-398E-CF43-8497-AD196C1BF78A}" presName="compNode" presStyleCnt="0"/>
      <dgm:spPr/>
    </dgm:pt>
    <dgm:pt modelId="{E8265F22-8CE7-4DEC-8E8B-BD5DD82A9A87}" type="pres">
      <dgm:prSet presAssocID="{8A87F0FE-398E-CF43-8497-AD196C1BF78A}" presName="bgRect" presStyleLbl="bgShp" presStyleIdx="1" presStyleCnt="5"/>
      <dgm:spPr/>
    </dgm:pt>
    <dgm:pt modelId="{1AFF7299-B204-47DD-BB52-CF7A7299D523}" type="pres">
      <dgm:prSet presAssocID="{8A87F0FE-398E-CF43-8497-AD196C1BF78A}" presName="iconRect" presStyleLbl="node1" presStyleIdx="1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rofeo"/>
        </a:ext>
      </dgm:extLst>
    </dgm:pt>
    <dgm:pt modelId="{0763092F-6E00-41EC-877B-DC3CB62FA534}" type="pres">
      <dgm:prSet presAssocID="{8A87F0FE-398E-CF43-8497-AD196C1BF78A}" presName="spaceRect" presStyleCnt="0"/>
      <dgm:spPr/>
    </dgm:pt>
    <dgm:pt modelId="{0002D5B0-6378-4896-9632-79785D1490DB}" type="pres">
      <dgm:prSet presAssocID="{8A87F0FE-398E-CF43-8497-AD196C1BF78A}" presName="parTx" presStyleLbl="revTx" presStyleIdx="1" presStyleCnt="5">
        <dgm:presLayoutVars>
          <dgm:chMax val="0"/>
          <dgm:chPref val="0"/>
        </dgm:presLayoutVars>
      </dgm:prSet>
      <dgm:spPr/>
    </dgm:pt>
    <dgm:pt modelId="{E6F92976-7445-43EB-B8B1-8E4D755DA22F}" type="pres">
      <dgm:prSet presAssocID="{5348A48F-557A-C749-BC83-2105251EC8B5}" presName="sibTrans" presStyleCnt="0"/>
      <dgm:spPr/>
    </dgm:pt>
    <dgm:pt modelId="{1EED9423-E5C5-4ABC-AAAC-8E8E906B5D45}" type="pres">
      <dgm:prSet presAssocID="{CC73C2D4-A2D6-8C41-AC5B-CE8E2D92B0A9}" presName="compNode" presStyleCnt="0"/>
      <dgm:spPr/>
    </dgm:pt>
    <dgm:pt modelId="{708B24E4-9907-4115-A0FD-66CC2995286E}" type="pres">
      <dgm:prSet presAssocID="{CC73C2D4-A2D6-8C41-AC5B-CE8E2D92B0A9}" presName="bgRect" presStyleLbl="bgShp" presStyleIdx="2" presStyleCnt="5"/>
      <dgm:spPr/>
    </dgm:pt>
    <dgm:pt modelId="{C8D1E2C6-2091-4750-851C-020AA5816E9E}" type="pres">
      <dgm:prSet presAssocID="{CC73C2D4-A2D6-8C41-AC5B-CE8E2D92B0A9}" presName="iconRect" presStyleLbl="node1" presStyleIdx="2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EE65410E-7DF6-4C79-A81E-E1ED52AEEE6C}" type="pres">
      <dgm:prSet presAssocID="{CC73C2D4-A2D6-8C41-AC5B-CE8E2D92B0A9}" presName="spaceRect" presStyleCnt="0"/>
      <dgm:spPr/>
    </dgm:pt>
    <dgm:pt modelId="{6CDC88CC-BD09-484C-BED6-2D2D969726D6}" type="pres">
      <dgm:prSet presAssocID="{CC73C2D4-A2D6-8C41-AC5B-CE8E2D92B0A9}" presName="parTx" presStyleLbl="revTx" presStyleIdx="2" presStyleCnt="5">
        <dgm:presLayoutVars>
          <dgm:chMax val="0"/>
          <dgm:chPref val="0"/>
        </dgm:presLayoutVars>
      </dgm:prSet>
      <dgm:spPr/>
    </dgm:pt>
    <dgm:pt modelId="{9BC023DD-85A1-4D0E-BB0B-FBE73D91746A}" type="pres">
      <dgm:prSet presAssocID="{8EAB426C-E47D-1448-833D-F1B116AF55CA}" presName="sibTrans" presStyleCnt="0"/>
      <dgm:spPr/>
    </dgm:pt>
    <dgm:pt modelId="{85D8CC23-8BA0-467B-BED9-34A7B2190270}" type="pres">
      <dgm:prSet presAssocID="{CBD5B6A1-6E3D-3442-8F8F-461BCBA8DB83}" presName="compNode" presStyleCnt="0"/>
      <dgm:spPr/>
    </dgm:pt>
    <dgm:pt modelId="{5D2D3605-5618-4AAD-BE91-A8E5A23752BA}" type="pres">
      <dgm:prSet presAssocID="{CBD5B6A1-6E3D-3442-8F8F-461BCBA8DB83}" presName="bgRect" presStyleLbl="bgShp" presStyleIdx="3" presStyleCnt="5"/>
      <dgm:spPr/>
    </dgm:pt>
    <dgm:pt modelId="{D1D01030-123B-43CE-B997-7F96703988B1}" type="pres">
      <dgm:prSet presAssocID="{CBD5B6A1-6E3D-3442-8F8F-461BCBA8DB83}" presName="iconRect" presStyleLbl="node1" presStyleIdx="3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nero"/>
        </a:ext>
      </dgm:extLst>
    </dgm:pt>
    <dgm:pt modelId="{27683056-0BC3-4311-9DB6-54F6C58CFCB0}" type="pres">
      <dgm:prSet presAssocID="{CBD5B6A1-6E3D-3442-8F8F-461BCBA8DB83}" presName="spaceRect" presStyleCnt="0"/>
      <dgm:spPr/>
    </dgm:pt>
    <dgm:pt modelId="{91C2DB3B-FBF1-4421-883F-830D8E1A61C1}" type="pres">
      <dgm:prSet presAssocID="{CBD5B6A1-6E3D-3442-8F8F-461BCBA8DB83}" presName="parTx" presStyleLbl="revTx" presStyleIdx="3" presStyleCnt="5">
        <dgm:presLayoutVars>
          <dgm:chMax val="0"/>
          <dgm:chPref val="0"/>
        </dgm:presLayoutVars>
      </dgm:prSet>
      <dgm:spPr/>
    </dgm:pt>
    <dgm:pt modelId="{CB26E0EE-CB3C-4644-B6F2-86C556235506}" type="pres">
      <dgm:prSet presAssocID="{29BC79E7-A8A1-C846-9A26-A9152FDDE922}" presName="sibTrans" presStyleCnt="0"/>
      <dgm:spPr/>
    </dgm:pt>
    <dgm:pt modelId="{63A9395B-61C0-4048-9A2B-3FC16488692E}" type="pres">
      <dgm:prSet presAssocID="{660C86BE-E796-5C4C-B599-AD05C457DC74}" presName="compNode" presStyleCnt="0"/>
      <dgm:spPr/>
    </dgm:pt>
    <dgm:pt modelId="{D0DB38A4-2E4F-403A-88F0-9051B8E7ED4D}" type="pres">
      <dgm:prSet presAssocID="{660C86BE-E796-5C4C-B599-AD05C457DC74}" presName="bgRect" presStyleLbl="bgShp" presStyleIdx="4" presStyleCnt="5"/>
      <dgm:spPr/>
    </dgm:pt>
    <dgm:pt modelId="{F151B0EE-A747-4DF6-9C52-B55C9A958AAA}" type="pres">
      <dgm:prSet presAssocID="{660C86BE-E796-5C4C-B599-AD05C457DC74}" presName="iconRect" presStyleLbl="node1" presStyleIdx="4" presStyleCnt="5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ana"/>
        </a:ext>
      </dgm:extLst>
    </dgm:pt>
    <dgm:pt modelId="{C3FAC665-38CF-41CC-A9B6-074B20959FC8}" type="pres">
      <dgm:prSet presAssocID="{660C86BE-E796-5C4C-B599-AD05C457DC74}" presName="spaceRect" presStyleCnt="0"/>
      <dgm:spPr/>
    </dgm:pt>
    <dgm:pt modelId="{5CE77E8E-CD87-47CA-A59A-258755889BCE}" type="pres">
      <dgm:prSet presAssocID="{660C86BE-E796-5C4C-B599-AD05C457DC74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57196F0B-7CBC-F145-AC9C-96FBD782B00E}" srcId="{E4EFF210-C115-6F40-9538-7EA5ACD59A4A}" destId="{660C86BE-E796-5C4C-B599-AD05C457DC74}" srcOrd="4" destOrd="0" parTransId="{064B308F-2789-4047-BA9C-E54481C0A3DA}" sibTransId="{150214EF-054B-9F4E-9554-8DAC6F964607}"/>
    <dgm:cxn modelId="{054D7311-779D-B046-AF45-EB5AA4B85593}" srcId="{E4EFF210-C115-6F40-9538-7EA5ACD59A4A}" destId="{CC73C2D4-A2D6-8C41-AC5B-CE8E2D92B0A9}" srcOrd="2" destOrd="0" parTransId="{2CC061CF-A62D-964D-99AE-62854C8F7891}" sibTransId="{8EAB426C-E47D-1448-833D-F1B116AF55CA}"/>
    <dgm:cxn modelId="{A88A4F17-2DBA-46AC-992B-7B9D68E44572}" type="presOf" srcId="{E4EFF210-C115-6F40-9538-7EA5ACD59A4A}" destId="{D37C78A4-E305-4189-85AA-2A4C72A60887}" srcOrd="0" destOrd="0" presId="urn:microsoft.com/office/officeart/2018/2/layout/IconVerticalSolidList"/>
    <dgm:cxn modelId="{EDF97D1C-857F-4988-95E5-21CF68A72CD1}" type="presOf" srcId="{ABE102D7-E766-D44D-870B-E013B440A182}" destId="{B31CEE13-4E6C-4898-8FB3-D4AC14D4223E}" srcOrd="0" destOrd="0" presId="urn:microsoft.com/office/officeart/2018/2/layout/IconVerticalSolidList"/>
    <dgm:cxn modelId="{82BA6A24-E0F3-FD48-A0AB-00ED0600B7F0}" srcId="{E4EFF210-C115-6F40-9538-7EA5ACD59A4A}" destId="{CBD5B6A1-6E3D-3442-8F8F-461BCBA8DB83}" srcOrd="3" destOrd="0" parTransId="{EFE74EB3-6DDD-454F-A321-B5A0022F7DFC}" sibTransId="{29BC79E7-A8A1-C846-9A26-A9152FDDE922}"/>
    <dgm:cxn modelId="{4CC0835B-65F8-4542-BB20-959294386E66}" type="presOf" srcId="{8A87F0FE-398E-CF43-8497-AD196C1BF78A}" destId="{0002D5B0-6378-4896-9632-79785D1490DB}" srcOrd="0" destOrd="0" presId="urn:microsoft.com/office/officeart/2018/2/layout/IconVerticalSolidList"/>
    <dgm:cxn modelId="{D6760474-F150-4D2F-8625-89DF1E63A505}" type="presOf" srcId="{660C86BE-E796-5C4C-B599-AD05C457DC74}" destId="{5CE77E8E-CD87-47CA-A59A-258755889BCE}" srcOrd="0" destOrd="0" presId="urn:microsoft.com/office/officeart/2018/2/layout/IconVerticalSolidList"/>
    <dgm:cxn modelId="{4B802B84-9C1A-D14A-8E6E-B2418EFB6D1E}" srcId="{E4EFF210-C115-6F40-9538-7EA5ACD59A4A}" destId="{ABE102D7-E766-D44D-870B-E013B440A182}" srcOrd="0" destOrd="0" parTransId="{3924950B-68A6-D04D-A65E-2EB6FF7C3233}" sibTransId="{550F1AC8-C505-F84F-827C-4DB3687E83EA}"/>
    <dgm:cxn modelId="{F1A0AC89-31C6-48AF-99C0-77FED5BA01B9}" type="presOf" srcId="{CC73C2D4-A2D6-8C41-AC5B-CE8E2D92B0A9}" destId="{6CDC88CC-BD09-484C-BED6-2D2D969726D6}" srcOrd="0" destOrd="0" presId="urn:microsoft.com/office/officeart/2018/2/layout/IconVerticalSolidList"/>
    <dgm:cxn modelId="{690AF698-E54C-344F-AC40-439642BABE51}" srcId="{E4EFF210-C115-6F40-9538-7EA5ACD59A4A}" destId="{8A87F0FE-398E-CF43-8497-AD196C1BF78A}" srcOrd="1" destOrd="0" parTransId="{7C4D6BB7-D8F0-3843-8338-3F22E95C2225}" sibTransId="{5348A48F-557A-C749-BC83-2105251EC8B5}"/>
    <dgm:cxn modelId="{F1BDC5A7-E832-46C1-B3F2-733B31758C1C}" type="presOf" srcId="{CBD5B6A1-6E3D-3442-8F8F-461BCBA8DB83}" destId="{91C2DB3B-FBF1-4421-883F-830D8E1A61C1}" srcOrd="0" destOrd="0" presId="urn:microsoft.com/office/officeart/2018/2/layout/IconVerticalSolidList"/>
    <dgm:cxn modelId="{FFF6F286-B436-4A2D-9805-2D4CB219DF31}" type="presParOf" srcId="{D37C78A4-E305-4189-85AA-2A4C72A60887}" destId="{1159BBA6-2219-4ADB-B999-594434F4B83C}" srcOrd="0" destOrd="0" presId="urn:microsoft.com/office/officeart/2018/2/layout/IconVerticalSolidList"/>
    <dgm:cxn modelId="{CF337C10-EF62-4DDB-B737-C8FDC3101DAF}" type="presParOf" srcId="{1159BBA6-2219-4ADB-B999-594434F4B83C}" destId="{590A5ECE-307E-4AF9-AC6A-5AF859EF070F}" srcOrd="0" destOrd="0" presId="urn:microsoft.com/office/officeart/2018/2/layout/IconVerticalSolidList"/>
    <dgm:cxn modelId="{024640FC-A011-4446-BE01-1BBEC30BE8DB}" type="presParOf" srcId="{1159BBA6-2219-4ADB-B999-594434F4B83C}" destId="{EF898D23-96F2-4CC5-81D6-4CDA8E43923E}" srcOrd="1" destOrd="0" presId="urn:microsoft.com/office/officeart/2018/2/layout/IconVerticalSolidList"/>
    <dgm:cxn modelId="{A8A10C64-DA84-47D1-B4EA-8FF28CEB53CC}" type="presParOf" srcId="{1159BBA6-2219-4ADB-B999-594434F4B83C}" destId="{3B67D01E-7681-4619-BC14-87D8D89456B7}" srcOrd="2" destOrd="0" presId="urn:microsoft.com/office/officeart/2018/2/layout/IconVerticalSolidList"/>
    <dgm:cxn modelId="{78285594-35B2-47F1-B5FA-02DF6007551F}" type="presParOf" srcId="{1159BBA6-2219-4ADB-B999-594434F4B83C}" destId="{B31CEE13-4E6C-4898-8FB3-D4AC14D4223E}" srcOrd="3" destOrd="0" presId="urn:microsoft.com/office/officeart/2018/2/layout/IconVerticalSolidList"/>
    <dgm:cxn modelId="{F585DCE6-1DA3-4EAC-8B9F-CA06A97C155A}" type="presParOf" srcId="{D37C78A4-E305-4189-85AA-2A4C72A60887}" destId="{07D64F15-584D-4F61-9257-BF0E63475B54}" srcOrd="1" destOrd="0" presId="urn:microsoft.com/office/officeart/2018/2/layout/IconVerticalSolidList"/>
    <dgm:cxn modelId="{5A161A4E-6EFC-4E66-94DA-1A130DF99143}" type="presParOf" srcId="{D37C78A4-E305-4189-85AA-2A4C72A60887}" destId="{EB389DCF-68FC-4643-AF7D-2C8408470247}" srcOrd="2" destOrd="0" presId="urn:microsoft.com/office/officeart/2018/2/layout/IconVerticalSolidList"/>
    <dgm:cxn modelId="{79B49703-6CD7-4E1C-AF7D-CCFA18FF422F}" type="presParOf" srcId="{EB389DCF-68FC-4643-AF7D-2C8408470247}" destId="{E8265F22-8CE7-4DEC-8E8B-BD5DD82A9A87}" srcOrd="0" destOrd="0" presId="urn:microsoft.com/office/officeart/2018/2/layout/IconVerticalSolidList"/>
    <dgm:cxn modelId="{9E09B0A5-EA5C-4B0E-8411-17FC21F64A62}" type="presParOf" srcId="{EB389DCF-68FC-4643-AF7D-2C8408470247}" destId="{1AFF7299-B204-47DD-BB52-CF7A7299D523}" srcOrd="1" destOrd="0" presId="urn:microsoft.com/office/officeart/2018/2/layout/IconVerticalSolidList"/>
    <dgm:cxn modelId="{893374B0-49B3-4BBC-A9C4-028D1304A922}" type="presParOf" srcId="{EB389DCF-68FC-4643-AF7D-2C8408470247}" destId="{0763092F-6E00-41EC-877B-DC3CB62FA534}" srcOrd="2" destOrd="0" presId="urn:microsoft.com/office/officeart/2018/2/layout/IconVerticalSolidList"/>
    <dgm:cxn modelId="{EC742E17-6F1E-47CB-AD77-87C481EAB356}" type="presParOf" srcId="{EB389DCF-68FC-4643-AF7D-2C8408470247}" destId="{0002D5B0-6378-4896-9632-79785D1490DB}" srcOrd="3" destOrd="0" presId="urn:microsoft.com/office/officeart/2018/2/layout/IconVerticalSolidList"/>
    <dgm:cxn modelId="{D0DEF220-7E69-4E9D-B1A3-59CC291099A6}" type="presParOf" srcId="{D37C78A4-E305-4189-85AA-2A4C72A60887}" destId="{E6F92976-7445-43EB-B8B1-8E4D755DA22F}" srcOrd="3" destOrd="0" presId="urn:microsoft.com/office/officeart/2018/2/layout/IconVerticalSolidList"/>
    <dgm:cxn modelId="{493F5ABA-EE65-49E7-9685-CCF83366D58E}" type="presParOf" srcId="{D37C78A4-E305-4189-85AA-2A4C72A60887}" destId="{1EED9423-E5C5-4ABC-AAAC-8E8E906B5D45}" srcOrd="4" destOrd="0" presId="urn:microsoft.com/office/officeart/2018/2/layout/IconVerticalSolidList"/>
    <dgm:cxn modelId="{909F1334-EF7B-4D09-AB1B-CBE233DFC2D3}" type="presParOf" srcId="{1EED9423-E5C5-4ABC-AAAC-8E8E906B5D45}" destId="{708B24E4-9907-4115-A0FD-66CC2995286E}" srcOrd="0" destOrd="0" presId="urn:microsoft.com/office/officeart/2018/2/layout/IconVerticalSolidList"/>
    <dgm:cxn modelId="{ECE872F6-3521-4377-8005-41F0C071E9A9}" type="presParOf" srcId="{1EED9423-E5C5-4ABC-AAAC-8E8E906B5D45}" destId="{C8D1E2C6-2091-4750-851C-020AA5816E9E}" srcOrd="1" destOrd="0" presId="urn:microsoft.com/office/officeart/2018/2/layout/IconVerticalSolidList"/>
    <dgm:cxn modelId="{1FE656AA-6063-48C5-80CB-ACC411CE35C3}" type="presParOf" srcId="{1EED9423-E5C5-4ABC-AAAC-8E8E906B5D45}" destId="{EE65410E-7DF6-4C79-A81E-E1ED52AEEE6C}" srcOrd="2" destOrd="0" presId="urn:microsoft.com/office/officeart/2018/2/layout/IconVerticalSolidList"/>
    <dgm:cxn modelId="{61687CFC-280B-48F2-A26D-73C5109DA18E}" type="presParOf" srcId="{1EED9423-E5C5-4ABC-AAAC-8E8E906B5D45}" destId="{6CDC88CC-BD09-484C-BED6-2D2D969726D6}" srcOrd="3" destOrd="0" presId="urn:microsoft.com/office/officeart/2018/2/layout/IconVerticalSolidList"/>
    <dgm:cxn modelId="{978D0116-F42E-4588-A14E-7E6E520F9DF8}" type="presParOf" srcId="{D37C78A4-E305-4189-85AA-2A4C72A60887}" destId="{9BC023DD-85A1-4D0E-BB0B-FBE73D91746A}" srcOrd="5" destOrd="0" presId="urn:microsoft.com/office/officeart/2018/2/layout/IconVerticalSolidList"/>
    <dgm:cxn modelId="{CB5E6D3D-F717-42B4-82B6-9A3907729FF7}" type="presParOf" srcId="{D37C78A4-E305-4189-85AA-2A4C72A60887}" destId="{85D8CC23-8BA0-467B-BED9-34A7B2190270}" srcOrd="6" destOrd="0" presId="urn:microsoft.com/office/officeart/2018/2/layout/IconVerticalSolidList"/>
    <dgm:cxn modelId="{E043BEFC-AE83-43CF-8557-7038B4BF572C}" type="presParOf" srcId="{85D8CC23-8BA0-467B-BED9-34A7B2190270}" destId="{5D2D3605-5618-4AAD-BE91-A8E5A23752BA}" srcOrd="0" destOrd="0" presId="urn:microsoft.com/office/officeart/2018/2/layout/IconVerticalSolidList"/>
    <dgm:cxn modelId="{82EA3431-96F4-465E-BF4C-22E7183559B4}" type="presParOf" srcId="{85D8CC23-8BA0-467B-BED9-34A7B2190270}" destId="{D1D01030-123B-43CE-B997-7F96703988B1}" srcOrd="1" destOrd="0" presId="urn:microsoft.com/office/officeart/2018/2/layout/IconVerticalSolidList"/>
    <dgm:cxn modelId="{DE2DFED7-BFC1-4234-9E45-7E7F587BA160}" type="presParOf" srcId="{85D8CC23-8BA0-467B-BED9-34A7B2190270}" destId="{27683056-0BC3-4311-9DB6-54F6C58CFCB0}" srcOrd="2" destOrd="0" presId="urn:microsoft.com/office/officeart/2018/2/layout/IconVerticalSolidList"/>
    <dgm:cxn modelId="{EAD91EE8-3357-4444-8FED-536724CBAA0E}" type="presParOf" srcId="{85D8CC23-8BA0-467B-BED9-34A7B2190270}" destId="{91C2DB3B-FBF1-4421-883F-830D8E1A61C1}" srcOrd="3" destOrd="0" presId="urn:microsoft.com/office/officeart/2018/2/layout/IconVerticalSolidList"/>
    <dgm:cxn modelId="{996AC517-DCDE-4A81-8A2B-3646C7B40F7B}" type="presParOf" srcId="{D37C78A4-E305-4189-85AA-2A4C72A60887}" destId="{CB26E0EE-CB3C-4644-B6F2-86C556235506}" srcOrd="7" destOrd="0" presId="urn:microsoft.com/office/officeart/2018/2/layout/IconVerticalSolidList"/>
    <dgm:cxn modelId="{4B5254D3-797B-475A-9817-4774E43AE86C}" type="presParOf" srcId="{D37C78A4-E305-4189-85AA-2A4C72A60887}" destId="{63A9395B-61C0-4048-9A2B-3FC16488692E}" srcOrd="8" destOrd="0" presId="urn:microsoft.com/office/officeart/2018/2/layout/IconVerticalSolidList"/>
    <dgm:cxn modelId="{B9B95EB9-4523-408D-BB07-5FE2BFE9EE5F}" type="presParOf" srcId="{63A9395B-61C0-4048-9A2B-3FC16488692E}" destId="{D0DB38A4-2E4F-403A-88F0-9051B8E7ED4D}" srcOrd="0" destOrd="0" presId="urn:microsoft.com/office/officeart/2018/2/layout/IconVerticalSolidList"/>
    <dgm:cxn modelId="{E523DBBE-1E11-4FFB-89B2-435862749360}" type="presParOf" srcId="{63A9395B-61C0-4048-9A2B-3FC16488692E}" destId="{F151B0EE-A747-4DF6-9C52-B55C9A958AAA}" srcOrd="1" destOrd="0" presId="urn:microsoft.com/office/officeart/2018/2/layout/IconVerticalSolidList"/>
    <dgm:cxn modelId="{97062117-C104-44C6-86FE-101EF464293D}" type="presParOf" srcId="{63A9395B-61C0-4048-9A2B-3FC16488692E}" destId="{C3FAC665-38CF-41CC-A9B6-074B20959FC8}" srcOrd="2" destOrd="0" presId="urn:microsoft.com/office/officeart/2018/2/layout/IconVerticalSolidList"/>
    <dgm:cxn modelId="{698F13A1-A01B-449E-BDF5-AEAA45F6866F}" type="presParOf" srcId="{63A9395B-61C0-4048-9A2B-3FC16488692E}" destId="{5CE77E8E-CD87-47CA-A59A-258755889BC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5E200C-CAA3-4E42-A7C3-E4F05EB13A3C}" type="doc">
      <dgm:prSet loTypeId="urn:microsoft.com/office/officeart/2005/8/layout/venn1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14686B6E-26F9-D240-BB83-573D6DEDEB92}">
      <dgm:prSet/>
      <dgm:spPr/>
      <dgm:t>
        <a:bodyPr/>
        <a:lstStyle/>
        <a:p>
          <a:r>
            <a:rPr lang="es-CO"/>
            <a:t>Base del modelo de crecimiento sostenible.</a:t>
          </a:r>
        </a:p>
      </dgm:t>
    </dgm:pt>
    <dgm:pt modelId="{58F678AD-C228-0641-834D-406BAAA75762}" type="parTrans" cxnId="{0FECD5D2-2BB3-C643-8E72-0BEDD7E56237}">
      <dgm:prSet/>
      <dgm:spPr/>
      <dgm:t>
        <a:bodyPr/>
        <a:lstStyle/>
        <a:p>
          <a:endParaRPr lang="es-MX"/>
        </a:p>
      </dgm:t>
    </dgm:pt>
    <dgm:pt modelId="{B9BFE443-1FDE-8B41-8C6E-71ED10778629}" type="sibTrans" cxnId="{0FECD5D2-2BB3-C643-8E72-0BEDD7E56237}">
      <dgm:prSet/>
      <dgm:spPr/>
      <dgm:t>
        <a:bodyPr/>
        <a:lstStyle/>
        <a:p>
          <a:endParaRPr lang="es-MX"/>
        </a:p>
      </dgm:t>
    </dgm:pt>
    <dgm:pt modelId="{A68ABD5C-E813-F74C-AE16-4580DFEBCE16}">
      <dgm:prSet/>
      <dgm:spPr/>
      <dgm:t>
        <a:bodyPr/>
        <a:lstStyle/>
        <a:p>
          <a:r>
            <a:rPr lang="es-CO"/>
            <a:t>Articulan cadenas de valor responsables</a:t>
          </a:r>
        </a:p>
      </dgm:t>
    </dgm:pt>
    <dgm:pt modelId="{E1A66D1D-9243-5147-B64E-80665162ED3E}" type="parTrans" cxnId="{F855427A-663D-FF41-988C-E27A4EC497CF}">
      <dgm:prSet/>
      <dgm:spPr/>
      <dgm:t>
        <a:bodyPr/>
        <a:lstStyle/>
        <a:p>
          <a:endParaRPr lang="es-MX"/>
        </a:p>
      </dgm:t>
    </dgm:pt>
    <dgm:pt modelId="{3AFDECD3-EC98-ED46-B08D-F672C4A2127C}" type="sibTrans" cxnId="{F855427A-663D-FF41-988C-E27A4EC497CF}">
      <dgm:prSet/>
      <dgm:spPr/>
      <dgm:t>
        <a:bodyPr/>
        <a:lstStyle/>
        <a:p>
          <a:endParaRPr lang="es-MX"/>
        </a:p>
      </dgm:t>
    </dgm:pt>
    <dgm:pt modelId="{4199C0B9-211A-B44F-A304-DF86FBEDD6AA}">
      <dgm:prSet/>
      <dgm:spPr/>
      <dgm:t>
        <a:bodyPr/>
        <a:lstStyle/>
        <a:p>
          <a:r>
            <a:rPr lang="es-CO"/>
            <a:t>Se fortalecen mediante procesos de verificación</a:t>
          </a:r>
        </a:p>
      </dgm:t>
    </dgm:pt>
    <dgm:pt modelId="{D40E0E97-6AF7-1B48-816B-3877A6E2FB7B}" type="parTrans" cxnId="{8A966829-D718-4F4C-934A-4999FE3457E4}">
      <dgm:prSet/>
      <dgm:spPr/>
      <dgm:t>
        <a:bodyPr/>
        <a:lstStyle/>
        <a:p>
          <a:endParaRPr lang="es-MX"/>
        </a:p>
      </dgm:t>
    </dgm:pt>
    <dgm:pt modelId="{FFA9C476-7BCA-5C44-BF02-1B36B0AA65D5}" type="sibTrans" cxnId="{8A966829-D718-4F4C-934A-4999FE3457E4}">
      <dgm:prSet/>
      <dgm:spPr/>
      <dgm:t>
        <a:bodyPr/>
        <a:lstStyle/>
        <a:p>
          <a:endParaRPr lang="es-MX"/>
        </a:p>
      </dgm:t>
    </dgm:pt>
    <dgm:pt modelId="{5142853F-B052-BD47-983F-4578BEB5DA6B}">
      <dgm:prSet/>
      <dgm:spPr/>
      <dgm:t>
        <a:bodyPr/>
        <a:lstStyle/>
        <a:p>
          <a:r>
            <a:rPr lang="es-CO"/>
            <a:t>Se escalan a través de empresas ancla y aliados estratégicos.</a:t>
          </a:r>
        </a:p>
      </dgm:t>
    </dgm:pt>
    <dgm:pt modelId="{446ABC85-9366-AD49-B851-7BCDD962EB3E}" type="parTrans" cxnId="{BD66F618-A682-A144-87D4-FD60AAA08A0D}">
      <dgm:prSet/>
      <dgm:spPr/>
      <dgm:t>
        <a:bodyPr/>
        <a:lstStyle/>
        <a:p>
          <a:endParaRPr lang="es-MX"/>
        </a:p>
      </dgm:t>
    </dgm:pt>
    <dgm:pt modelId="{79072FD9-51FF-CC45-81F4-6EB314D946D3}" type="sibTrans" cxnId="{BD66F618-A682-A144-87D4-FD60AAA08A0D}">
      <dgm:prSet/>
      <dgm:spPr/>
      <dgm:t>
        <a:bodyPr/>
        <a:lstStyle/>
        <a:p>
          <a:endParaRPr lang="es-MX"/>
        </a:p>
      </dgm:t>
    </dgm:pt>
    <dgm:pt modelId="{2B8B8ED4-E93B-43C0-A093-5BBA6BD5BD37}" type="pres">
      <dgm:prSet presAssocID="{CD5E200C-CAA3-4E42-A7C3-E4F05EB13A3C}" presName="compositeShape" presStyleCnt="0">
        <dgm:presLayoutVars>
          <dgm:chMax val="7"/>
          <dgm:dir/>
          <dgm:resizeHandles val="exact"/>
        </dgm:presLayoutVars>
      </dgm:prSet>
      <dgm:spPr/>
    </dgm:pt>
    <dgm:pt modelId="{EB538B66-3564-456B-9110-12972048E79F}" type="pres">
      <dgm:prSet presAssocID="{14686B6E-26F9-D240-BB83-573D6DEDEB92}" presName="circ1" presStyleLbl="vennNode1" presStyleIdx="0" presStyleCnt="4"/>
      <dgm:spPr/>
    </dgm:pt>
    <dgm:pt modelId="{8B5E5BDE-1E08-4FEF-89EA-7F43E9009816}" type="pres">
      <dgm:prSet presAssocID="{14686B6E-26F9-D240-BB83-573D6DEDEB9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F96EB44-14F7-4876-A2A4-4655AE5C405F}" type="pres">
      <dgm:prSet presAssocID="{A68ABD5C-E813-F74C-AE16-4580DFEBCE16}" presName="circ2" presStyleLbl="vennNode1" presStyleIdx="1" presStyleCnt="4"/>
      <dgm:spPr/>
    </dgm:pt>
    <dgm:pt modelId="{19855B94-2595-411B-A1FD-2809BF6F387A}" type="pres">
      <dgm:prSet presAssocID="{A68ABD5C-E813-F74C-AE16-4580DFEBCE1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6D42E44-47B7-4D97-8508-C4EE6F60CF77}" type="pres">
      <dgm:prSet presAssocID="{4199C0B9-211A-B44F-A304-DF86FBEDD6AA}" presName="circ3" presStyleLbl="vennNode1" presStyleIdx="2" presStyleCnt="4"/>
      <dgm:spPr/>
    </dgm:pt>
    <dgm:pt modelId="{3EF7FE6B-134B-4307-B082-E6DF4967C37A}" type="pres">
      <dgm:prSet presAssocID="{4199C0B9-211A-B44F-A304-DF86FBEDD6A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4D360FF4-5AFE-4F01-830E-9C8B19F28455}" type="pres">
      <dgm:prSet presAssocID="{5142853F-B052-BD47-983F-4578BEB5DA6B}" presName="circ4" presStyleLbl="vennNode1" presStyleIdx="3" presStyleCnt="4"/>
      <dgm:spPr/>
    </dgm:pt>
    <dgm:pt modelId="{9308D173-FFD2-40C6-B01A-B8D1C3BCEA66}" type="pres">
      <dgm:prSet presAssocID="{5142853F-B052-BD47-983F-4578BEB5DA6B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D66F618-A682-A144-87D4-FD60AAA08A0D}" srcId="{CD5E200C-CAA3-4E42-A7C3-E4F05EB13A3C}" destId="{5142853F-B052-BD47-983F-4578BEB5DA6B}" srcOrd="3" destOrd="0" parTransId="{446ABC85-9366-AD49-B851-7BCDD962EB3E}" sibTransId="{79072FD9-51FF-CC45-81F4-6EB314D946D3}"/>
    <dgm:cxn modelId="{8A966829-D718-4F4C-934A-4999FE3457E4}" srcId="{CD5E200C-CAA3-4E42-A7C3-E4F05EB13A3C}" destId="{4199C0B9-211A-B44F-A304-DF86FBEDD6AA}" srcOrd="2" destOrd="0" parTransId="{D40E0E97-6AF7-1B48-816B-3877A6E2FB7B}" sibTransId="{FFA9C476-7BCA-5C44-BF02-1B36B0AA65D5}"/>
    <dgm:cxn modelId="{B9B88B75-B109-489E-A96D-051DF7CE3B38}" type="presOf" srcId="{CD5E200C-CAA3-4E42-A7C3-E4F05EB13A3C}" destId="{2B8B8ED4-E93B-43C0-A093-5BBA6BD5BD37}" srcOrd="0" destOrd="0" presId="urn:microsoft.com/office/officeart/2005/8/layout/venn1"/>
    <dgm:cxn modelId="{250D9557-46D4-43D4-9D83-04D29FF723E6}" type="presOf" srcId="{14686B6E-26F9-D240-BB83-573D6DEDEB92}" destId="{8B5E5BDE-1E08-4FEF-89EA-7F43E9009816}" srcOrd="1" destOrd="0" presId="urn:microsoft.com/office/officeart/2005/8/layout/venn1"/>
    <dgm:cxn modelId="{F855427A-663D-FF41-988C-E27A4EC497CF}" srcId="{CD5E200C-CAA3-4E42-A7C3-E4F05EB13A3C}" destId="{A68ABD5C-E813-F74C-AE16-4580DFEBCE16}" srcOrd="1" destOrd="0" parTransId="{E1A66D1D-9243-5147-B64E-80665162ED3E}" sibTransId="{3AFDECD3-EC98-ED46-B08D-F672C4A2127C}"/>
    <dgm:cxn modelId="{39D88E84-9E22-49A4-8ED0-F01DDACCED78}" type="presOf" srcId="{14686B6E-26F9-D240-BB83-573D6DEDEB92}" destId="{EB538B66-3564-456B-9110-12972048E79F}" srcOrd="0" destOrd="0" presId="urn:microsoft.com/office/officeart/2005/8/layout/venn1"/>
    <dgm:cxn modelId="{4B1E7F8E-D8C6-4DA5-9A69-A707ECB9E6B5}" type="presOf" srcId="{A68ABD5C-E813-F74C-AE16-4580DFEBCE16}" destId="{7F96EB44-14F7-4876-A2A4-4655AE5C405F}" srcOrd="0" destOrd="0" presId="urn:microsoft.com/office/officeart/2005/8/layout/venn1"/>
    <dgm:cxn modelId="{F99A2093-AA51-43BB-9A79-52D09F0EB910}" type="presOf" srcId="{A68ABD5C-E813-F74C-AE16-4580DFEBCE16}" destId="{19855B94-2595-411B-A1FD-2809BF6F387A}" srcOrd="1" destOrd="0" presId="urn:microsoft.com/office/officeart/2005/8/layout/venn1"/>
    <dgm:cxn modelId="{3C9382B7-670A-46FC-A72A-BC53E3F0A13C}" type="presOf" srcId="{4199C0B9-211A-B44F-A304-DF86FBEDD6AA}" destId="{3EF7FE6B-134B-4307-B082-E6DF4967C37A}" srcOrd="1" destOrd="0" presId="urn:microsoft.com/office/officeart/2005/8/layout/venn1"/>
    <dgm:cxn modelId="{D8C5EEC0-44E5-4C83-8303-9F5B3012A705}" type="presOf" srcId="{4199C0B9-211A-B44F-A304-DF86FBEDD6AA}" destId="{16D42E44-47B7-4D97-8508-C4EE6F60CF77}" srcOrd="0" destOrd="0" presId="urn:microsoft.com/office/officeart/2005/8/layout/venn1"/>
    <dgm:cxn modelId="{0FECD5D2-2BB3-C643-8E72-0BEDD7E56237}" srcId="{CD5E200C-CAA3-4E42-A7C3-E4F05EB13A3C}" destId="{14686B6E-26F9-D240-BB83-573D6DEDEB92}" srcOrd="0" destOrd="0" parTransId="{58F678AD-C228-0641-834D-406BAAA75762}" sibTransId="{B9BFE443-1FDE-8B41-8C6E-71ED10778629}"/>
    <dgm:cxn modelId="{39F60FDD-7F9E-41A7-A944-200E6EC14044}" type="presOf" srcId="{5142853F-B052-BD47-983F-4578BEB5DA6B}" destId="{4D360FF4-5AFE-4F01-830E-9C8B19F28455}" srcOrd="0" destOrd="0" presId="urn:microsoft.com/office/officeart/2005/8/layout/venn1"/>
    <dgm:cxn modelId="{629C2FE4-30FB-4C82-BE20-DED1F4D2FDC8}" type="presOf" srcId="{5142853F-B052-BD47-983F-4578BEB5DA6B}" destId="{9308D173-FFD2-40C6-B01A-B8D1C3BCEA66}" srcOrd="1" destOrd="0" presId="urn:microsoft.com/office/officeart/2005/8/layout/venn1"/>
    <dgm:cxn modelId="{8434C81B-F8A2-4B1A-9C65-44A253E9480E}" type="presParOf" srcId="{2B8B8ED4-E93B-43C0-A093-5BBA6BD5BD37}" destId="{EB538B66-3564-456B-9110-12972048E79F}" srcOrd="0" destOrd="0" presId="urn:microsoft.com/office/officeart/2005/8/layout/venn1"/>
    <dgm:cxn modelId="{42DDBC4B-52C1-4106-9375-BE58AB528F4B}" type="presParOf" srcId="{2B8B8ED4-E93B-43C0-A093-5BBA6BD5BD37}" destId="{8B5E5BDE-1E08-4FEF-89EA-7F43E9009816}" srcOrd="1" destOrd="0" presId="urn:microsoft.com/office/officeart/2005/8/layout/venn1"/>
    <dgm:cxn modelId="{45D8D152-5C73-4F16-9958-74AB3229E0FD}" type="presParOf" srcId="{2B8B8ED4-E93B-43C0-A093-5BBA6BD5BD37}" destId="{7F96EB44-14F7-4876-A2A4-4655AE5C405F}" srcOrd="2" destOrd="0" presId="urn:microsoft.com/office/officeart/2005/8/layout/venn1"/>
    <dgm:cxn modelId="{82603D67-E999-44F2-A76C-CD0F419B8C48}" type="presParOf" srcId="{2B8B8ED4-E93B-43C0-A093-5BBA6BD5BD37}" destId="{19855B94-2595-411B-A1FD-2809BF6F387A}" srcOrd="3" destOrd="0" presId="urn:microsoft.com/office/officeart/2005/8/layout/venn1"/>
    <dgm:cxn modelId="{DAF5D551-4C7E-44D5-93CA-FB234D9CCA27}" type="presParOf" srcId="{2B8B8ED4-E93B-43C0-A093-5BBA6BD5BD37}" destId="{16D42E44-47B7-4D97-8508-C4EE6F60CF77}" srcOrd="4" destOrd="0" presId="urn:microsoft.com/office/officeart/2005/8/layout/venn1"/>
    <dgm:cxn modelId="{3CDD4882-9673-4230-B020-7EBAE4155826}" type="presParOf" srcId="{2B8B8ED4-E93B-43C0-A093-5BBA6BD5BD37}" destId="{3EF7FE6B-134B-4307-B082-E6DF4967C37A}" srcOrd="5" destOrd="0" presId="urn:microsoft.com/office/officeart/2005/8/layout/venn1"/>
    <dgm:cxn modelId="{A80B51A4-3553-4F71-B134-1480DE893615}" type="presParOf" srcId="{2B8B8ED4-E93B-43C0-A093-5BBA6BD5BD37}" destId="{4D360FF4-5AFE-4F01-830E-9C8B19F28455}" srcOrd="6" destOrd="0" presId="urn:microsoft.com/office/officeart/2005/8/layout/venn1"/>
    <dgm:cxn modelId="{4D244EB4-829B-479F-9DAD-0B961C2CB942}" type="presParOf" srcId="{2B8B8ED4-E93B-43C0-A093-5BBA6BD5BD37}" destId="{9308D173-FFD2-40C6-B01A-B8D1C3BCEA66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FD1383-8A57-4BD8-90AF-08FDBED0515E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D3BF9714-C981-47AE-8E63-A83BE67EEDCD}">
      <dgm:prSet phldrT="[Texto]" custT="1"/>
      <dgm:spPr/>
      <dgm:t>
        <a:bodyPr/>
        <a:lstStyle/>
        <a:p>
          <a:r>
            <a:rPr lang="es-CO" sz="3200" dirty="0"/>
            <a:t>Económicos</a:t>
          </a:r>
        </a:p>
      </dgm:t>
    </dgm:pt>
    <dgm:pt modelId="{F2FFA281-8C36-4933-87CD-3AE43715E82C}" type="parTrans" cxnId="{6CA3F229-0F20-4816-B1CC-F5B613D352AD}">
      <dgm:prSet/>
      <dgm:spPr/>
      <dgm:t>
        <a:bodyPr/>
        <a:lstStyle/>
        <a:p>
          <a:endParaRPr lang="es-CO"/>
        </a:p>
      </dgm:t>
    </dgm:pt>
    <dgm:pt modelId="{79F8EB70-3FBC-4A20-87D0-C4E718F8951D}" type="sibTrans" cxnId="{6CA3F229-0F20-4816-B1CC-F5B613D352AD}">
      <dgm:prSet/>
      <dgm:spPr/>
      <dgm:t>
        <a:bodyPr/>
        <a:lstStyle/>
        <a:p>
          <a:endParaRPr lang="es-CO"/>
        </a:p>
      </dgm:t>
    </dgm:pt>
    <dgm:pt modelId="{51ABBCBF-7B4D-4516-9B2E-4382A0C13DD1}">
      <dgm:prSet phldrT="[Texto]" custT="1"/>
      <dgm:spPr/>
      <dgm:t>
        <a:bodyPr/>
        <a:lstStyle/>
        <a:p>
          <a:r>
            <a:rPr lang="es-CO" sz="3200" dirty="0"/>
            <a:t>Sociales</a:t>
          </a:r>
        </a:p>
      </dgm:t>
    </dgm:pt>
    <dgm:pt modelId="{51EACDC4-67D4-4F22-AAF2-E60C8616D374}" type="parTrans" cxnId="{6440D1E5-31FE-4C71-8835-6810D79A898A}">
      <dgm:prSet/>
      <dgm:spPr/>
      <dgm:t>
        <a:bodyPr/>
        <a:lstStyle/>
        <a:p>
          <a:endParaRPr lang="es-CO"/>
        </a:p>
      </dgm:t>
    </dgm:pt>
    <dgm:pt modelId="{D856B070-53CE-47C7-A292-66B38688E2D5}" type="sibTrans" cxnId="{6440D1E5-31FE-4C71-8835-6810D79A898A}">
      <dgm:prSet/>
      <dgm:spPr/>
      <dgm:t>
        <a:bodyPr/>
        <a:lstStyle/>
        <a:p>
          <a:endParaRPr lang="es-CO"/>
        </a:p>
      </dgm:t>
    </dgm:pt>
    <dgm:pt modelId="{1A1A4D89-A23E-4B90-95F6-A8B189B0AA29}">
      <dgm:prSet phldrT="[Texto]" custT="1"/>
      <dgm:spPr/>
      <dgm:t>
        <a:bodyPr/>
        <a:lstStyle/>
        <a:p>
          <a:r>
            <a:rPr lang="es-CO" sz="3200" dirty="0"/>
            <a:t>Avanzados</a:t>
          </a:r>
          <a:endParaRPr lang="es-CO" sz="1700" dirty="0"/>
        </a:p>
      </dgm:t>
    </dgm:pt>
    <dgm:pt modelId="{97C01050-2C61-4E3E-B3A9-A906F086F6DE}" type="parTrans" cxnId="{58EDD5FF-8356-4EEB-AEF7-A0973ADCB08A}">
      <dgm:prSet/>
      <dgm:spPr/>
      <dgm:t>
        <a:bodyPr/>
        <a:lstStyle/>
        <a:p>
          <a:endParaRPr lang="es-CO"/>
        </a:p>
      </dgm:t>
    </dgm:pt>
    <dgm:pt modelId="{104BC47A-4746-44A0-8E77-B986D94458E2}" type="sibTrans" cxnId="{58EDD5FF-8356-4EEB-AEF7-A0973ADCB08A}">
      <dgm:prSet/>
      <dgm:spPr/>
      <dgm:t>
        <a:bodyPr/>
        <a:lstStyle/>
        <a:p>
          <a:endParaRPr lang="es-CO"/>
        </a:p>
      </dgm:t>
    </dgm:pt>
    <dgm:pt modelId="{1F57A632-2278-4401-A969-A715534F0FA9}">
      <dgm:prSet phldrT="[Texto]" custT="1"/>
      <dgm:spPr/>
      <dgm:t>
        <a:bodyPr/>
        <a:lstStyle/>
        <a:p>
          <a:r>
            <a:rPr lang="es-CO" sz="3200" dirty="0"/>
            <a:t>Ambientales  </a:t>
          </a:r>
        </a:p>
      </dgm:t>
    </dgm:pt>
    <dgm:pt modelId="{B0131661-7626-415E-9F39-EBE463DD3B70}" type="parTrans" cxnId="{1712C608-CB1E-4B5B-99A7-D3A6F3C38FB0}">
      <dgm:prSet/>
      <dgm:spPr/>
      <dgm:t>
        <a:bodyPr/>
        <a:lstStyle/>
        <a:p>
          <a:endParaRPr lang="es-CO"/>
        </a:p>
      </dgm:t>
    </dgm:pt>
    <dgm:pt modelId="{74690285-080C-4651-9E16-BBA5D91281EE}" type="sibTrans" cxnId="{1712C608-CB1E-4B5B-99A7-D3A6F3C38FB0}">
      <dgm:prSet/>
      <dgm:spPr/>
      <dgm:t>
        <a:bodyPr/>
        <a:lstStyle/>
        <a:p>
          <a:endParaRPr lang="es-CO"/>
        </a:p>
      </dgm:t>
    </dgm:pt>
    <dgm:pt modelId="{A38BB217-319F-424E-9F20-CE0B92560A77}" type="pres">
      <dgm:prSet presAssocID="{6FFD1383-8A57-4BD8-90AF-08FDBED0515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567CF98-00D1-4EF4-85B0-189F6195CC8C}" type="pres">
      <dgm:prSet presAssocID="{D3BF9714-C981-47AE-8E63-A83BE67EEDCD}" presName="hierRoot1" presStyleCnt="0">
        <dgm:presLayoutVars>
          <dgm:hierBranch val="init"/>
        </dgm:presLayoutVars>
      </dgm:prSet>
      <dgm:spPr/>
    </dgm:pt>
    <dgm:pt modelId="{D27B34C3-368F-4677-B795-59822B7D0DA6}" type="pres">
      <dgm:prSet presAssocID="{D3BF9714-C981-47AE-8E63-A83BE67EEDCD}" presName="rootComposite1" presStyleCnt="0"/>
      <dgm:spPr/>
    </dgm:pt>
    <dgm:pt modelId="{BE382193-D1BA-4B61-8B6B-39CF216B6B6E}" type="pres">
      <dgm:prSet presAssocID="{D3BF9714-C981-47AE-8E63-A83BE67EEDCD}" presName="rootText1" presStyleLbl="node0" presStyleIdx="0" presStyleCnt="4" custScaleX="189194">
        <dgm:presLayoutVars>
          <dgm:chPref val="3"/>
        </dgm:presLayoutVars>
      </dgm:prSet>
      <dgm:spPr/>
    </dgm:pt>
    <dgm:pt modelId="{11929D5E-24B7-47E8-9F3B-39278EC8A013}" type="pres">
      <dgm:prSet presAssocID="{D3BF9714-C981-47AE-8E63-A83BE67EEDCD}" presName="rootConnector1" presStyleLbl="node1" presStyleIdx="0" presStyleCnt="0"/>
      <dgm:spPr/>
    </dgm:pt>
    <dgm:pt modelId="{D8CA3682-A957-4D1B-A42F-564D41F70CBA}" type="pres">
      <dgm:prSet presAssocID="{D3BF9714-C981-47AE-8E63-A83BE67EEDCD}" presName="hierChild2" presStyleCnt="0"/>
      <dgm:spPr/>
    </dgm:pt>
    <dgm:pt modelId="{7CF6F4B8-DE67-4001-9E55-E11F5133788E}" type="pres">
      <dgm:prSet presAssocID="{D3BF9714-C981-47AE-8E63-A83BE67EEDCD}" presName="hierChild3" presStyleCnt="0"/>
      <dgm:spPr/>
    </dgm:pt>
    <dgm:pt modelId="{CE21FD46-0504-409D-A29B-6CEE3DE144B2}" type="pres">
      <dgm:prSet presAssocID="{1F57A632-2278-4401-A969-A715534F0FA9}" presName="hierRoot1" presStyleCnt="0">
        <dgm:presLayoutVars>
          <dgm:hierBranch val="init"/>
        </dgm:presLayoutVars>
      </dgm:prSet>
      <dgm:spPr/>
    </dgm:pt>
    <dgm:pt modelId="{945A3899-BE65-4DF5-84FC-72A17CAA694F}" type="pres">
      <dgm:prSet presAssocID="{1F57A632-2278-4401-A969-A715534F0FA9}" presName="rootComposite1" presStyleCnt="0"/>
      <dgm:spPr/>
    </dgm:pt>
    <dgm:pt modelId="{C95FF5E6-02B4-4C21-B590-75178322FA0A}" type="pres">
      <dgm:prSet presAssocID="{1F57A632-2278-4401-A969-A715534F0FA9}" presName="rootText1" presStyleLbl="node0" presStyleIdx="1" presStyleCnt="4" custScaleX="195850">
        <dgm:presLayoutVars>
          <dgm:chPref val="3"/>
        </dgm:presLayoutVars>
      </dgm:prSet>
      <dgm:spPr/>
    </dgm:pt>
    <dgm:pt modelId="{44FEAB2B-A6F1-4F37-8076-E8AA4ABC4705}" type="pres">
      <dgm:prSet presAssocID="{1F57A632-2278-4401-A969-A715534F0FA9}" presName="rootConnector1" presStyleLbl="node1" presStyleIdx="0" presStyleCnt="0"/>
      <dgm:spPr/>
    </dgm:pt>
    <dgm:pt modelId="{92A22878-193F-46BC-9F25-0D5F90FBB24B}" type="pres">
      <dgm:prSet presAssocID="{1F57A632-2278-4401-A969-A715534F0FA9}" presName="hierChild2" presStyleCnt="0"/>
      <dgm:spPr/>
    </dgm:pt>
    <dgm:pt modelId="{F9828A83-66C5-4135-B277-84BF6C4A2094}" type="pres">
      <dgm:prSet presAssocID="{1F57A632-2278-4401-A969-A715534F0FA9}" presName="hierChild3" presStyleCnt="0"/>
      <dgm:spPr/>
    </dgm:pt>
    <dgm:pt modelId="{9A815EF0-0716-4EFE-869F-73597DB962EA}" type="pres">
      <dgm:prSet presAssocID="{51ABBCBF-7B4D-4516-9B2E-4382A0C13DD1}" presName="hierRoot1" presStyleCnt="0">
        <dgm:presLayoutVars>
          <dgm:hierBranch val="init"/>
        </dgm:presLayoutVars>
      </dgm:prSet>
      <dgm:spPr/>
    </dgm:pt>
    <dgm:pt modelId="{A455D527-A123-4CD4-8646-622905FEB4CC}" type="pres">
      <dgm:prSet presAssocID="{51ABBCBF-7B4D-4516-9B2E-4382A0C13DD1}" presName="rootComposite1" presStyleCnt="0"/>
      <dgm:spPr/>
    </dgm:pt>
    <dgm:pt modelId="{9C3D08AA-5821-4F63-9D4D-48833A4DE556}" type="pres">
      <dgm:prSet presAssocID="{51ABBCBF-7B4D-4516-9B2E-4382A0C13DD1}" presName="rootText1" presStyleLbl="node0" presStyleIdx="2" presStyleCnt="4" custScaleX="227478">
        <dgm:presLayoutVars>
          <dgm:chPref val="3"/>
        </dgm:presLayoutVars>
      </dgm:prSet>
      <dgm:spPr/>
    </dgm:pt>
    <dgm:pt modelId="{6D71B0EC-EC01-4A31-93E7-2374CE36D22C}" type="pres">
      <dgm:prSet presAssocID="{51ABBCBF-7B4D-4516-9B2E-4382A0C13DD1}" presName="rootConnector1" presStyleLbl="node1" presStyleIdx="0" presStyleCnt="0"/>
      <dgm:spPr/>
    </dgm:pt>
    <dgm:pt modelId="{696C0E4E-DCC7-411D-A573-CC6CF9D1F9C1}" type="pres">
      <dgm:prSet presAssocID="{51ABBCBF-7B4D-4516-9B2E-4382A0C13DD1}" presName="hierChild2" presStyleCnt="0"/>
      <dgm:spPr/>
    </dgm:pt>
    <dgm:pt modelId="{1D02E266-0462-474E-A1BC-95D491571441}" type="pres">
      <dgm:prSet presAssocID="{51ABBCBF-7B4D-4516-9B2E-4382A0C13DD1}" presName="hierChild3" presStyleCnt="0"/>
      <dgm:spPr/>
    </dgm:pt>
    <dgm:pt modelId="{099B7A93-F6BC-4EFA-9081-9F78B7EAB078}" type="pres">
      <dgm:prSet presAssocID="{1A1A4D89-A23E-4B90-95F6-A8B189B0AA29}" presName="hierRoot1" presStyleCnt="0">
        <dgm:presLayoutVars>
          <dgm:hierBranch val="init"/>
        </dgm:presLayoutVars>
      </dgm:prSet>
      <dgm:spPr/>
    </dgm:pt>
    <dgm:pt modelId="{01DF3C20-DF6E-40B9-B1C2-47EA15D11906}" type="pres">
      <dgm:prSet presAssocID="{1A1A4D89-A23E-4B90-95F6-A8B189B0AA29}" presName="rootComposite1" presStyleCnt="0"/>
      <dgm:spPr/>
    </dgm:pt>
    <dgm:pt modelId="{25251DE5-9C8C-4A50-97C6-745753B0000F}" type="pres">
      <dgm:prSet presAssocID="{1A1A4D89-A23E-4B90-95F6-A8B189B0AA29}" presName="rootText1" presStyleLbl="node0" presStyleIdx="3" presStyleCnt="4" custScaleX="205523">
        <dgm:presLayoutVars>
          <dgm:chPref val="3"/>
        </dgm:presLayoutVars>
      </dgm:prSet>
      <dgm:spPr/>
    </dgm:pt>
    <dgm:pt modelId="{543B5698-4BC8-401D-A14D-86EABD839A0C}" type="pres">
      <dgm:prSet presAssocID="{1A1A4D89-A23E-4B90-95F6-A8B189B0AA29}" presName="rootConnector1" presStyleLbl="node1" presStyleIdx="0" presStyleCnt="0"/>
      <dgm:spPr/>
    </dgm:pt>
    <dgm:pt modelId="{B930B220-6800-47D0-8798-7651659677D1}" type="pres">
      <dgm:prSet presAssocID="{1A1A4D89-A23E-4B90-95F6-A8B189B0AA29}" presName="hierChild2" presStyleCnt="0"/>
      <dgm:spPr/>
    </dgm:pt>
    <dgm:pt modelId="{F7D3BD76-A0A4-46F7-A305-FC3E45406FE0}" type="pres">
      <dgm:prSet presAssocID="{1A1A4D89-A23E-4B90-95F6-A8B189B0AA29}" presName="hierChild3" presStyleCnt="0"/>
      <dgm:spPr/>
    </dgm:pt>
  </dgm:ptLst>
  <dgm:cxnLst>
    <dgm:cxn modelId="{1712C608-CB1E-4B5B-99A7-D3A6F3C38FB0}" srcId="{6FFD1383-8A57-4BD8-90AF-08FDBED0515E}" destId="{1F57A632-2278-4401-A969-A715534F0FA9}" srcOrd="1" destOrd="0" parTransId="{B0131661-7626-415E-9F39-EBE463DD3B70}" sibTransId="{74690285-080C-4651-9E16-BBA5D91281EE}"/>
    <dgm:cxn modelId="{63F38C0C-05C9-4F31-A2E0-338E66A86DE0}" type="presOf" srcId="{D3BF9714-C981-47AE-8E63-A83BE67EEDCD}" destId="{11929D5E-24B7-47E8-9F3B-39278EC8A013}" srcOrd="1" destOrd="0" presId="urn:microsoft.com/office/officeart/2005/8/layout/orgChart1"/>
    <dgm:cxn modelId="{741C401F-D9C5-42A8-8CDA-70C12D9C9D7E}" type="presOf" srcId="{D3BF9714-C981-47AE-8E63-A83BE67EEDCD}" destId="{BE382193-D1BA-4B61-8B6B-39CF216B6B6E}" srcOrd="0" destOrd="0" presId="urn:microsoft.com/office/officeart/2005/8/layout/orgChart1"/>
    <dgm:cxn modelId="{6CA3F229-0F20-4816-B1CC-F5B613D352AD}" srcId="{6FFD1383-8A57-4BD8-90AF-08FDBED0515E}" destId="{D3BF9714-C981-47AE-8E63-A83BE67EEDCD}" srcOrd="0" destOrd="0" parTransId="{F2FFA281-8C36-4933-87CD-3AE43715E82C}" sibTransId="{79F8EB70-3FBC-4A20-87D0-C4E718F8951D}"/>
    <dgm:cxn modelId="{B9ED7379-8881-4A3B-A8F9-69A8FAC81BCB}" type="presOf" srcId="{1A1A4D89-A23E-4B90-95F6-A8B189B0AA29}" destId="{543B5698-4BC8-401D-A14D-86EABD839A0C}" srcOrd="1" destOrd="0" presId="urn:microsoft.com/office/officeart/2005/8/layout/orgChart1"/>
    <dgm:cxn modelId="{F3368A5A-A495-4539-A922-BF3892912D25}" type="presOf" srcId="{6FFD1383-8A57-4BD8-90AF-08FDBED0515E}" destId="{A38BB217-319F-424E-9F20-CE0B92560A77}" srcOrd="0" destOrd="0" presId="urn:microsoft.com/office/officeart/2005/8/layout/orgChart1"/>
    <dgm:cxn modelId="{E69F8B8A-C645-4BC1-838C-509346A2B217}" type="presOf" srcId="{1F57A632-2278-4401-A969-A715534F0FA9}" destId="{44FEAB2B-A6F1-4F37-8076-E8AA4ABC4705}" srcOrd="1" destOrd="0" presId="urn:microsoft.com/office/officeart/2005/8/layout/orgChart1"/>
    <dgm:cxn modelId="{FB26DDA3-960C-4CDE-A28C-5789F129C94C}" type="presOf" srcId="{51ABBCBF-7B4D-4516-9B2E-4382A0C13DD1}" destId="{9C3D08AA-5821-4F63-9D4D-48833A4DE556}" srcOrd="0" destOrd="0" presId="urn:microsoft.com/office/officeart/2005/8/layout/orgChart1"/>
    <dgm:cxn modelId="{962947B8-7F45-42CC-8E39-BB11EB6E5DD3}" type="presOf" srcId="{1F57A632-2278-4401-A969-A715534F0FA9}" destId="{C95FF5E6-02B4-4C21-B590-75178322FA0A}" srcOrd="0" destOrd="0" presId="urn:microsoft.com/office/officeart/2005/8/layout/orgChart1"/>
    <dgm:cxn modelId="{5FE7F5C0-DBC4-48CE-B566-F3120CEED3AB}" type="presOf" srcId="{51ABBCBF-7B4D-4516-9B2E-4382A0C13DD1}" destId="{6D71B0EC-EC01-4A31-93E7-2374CE36D22C}" srcOrd="1" destOrd="0" presId="urn:microsoft.com/office/officeart/2005/8/layout/orgChart1"/>
    <dgm:cxn modelId="{9D3AB9E1-05B5-465C-AB01-8CB1084F887C}" type="presOf" srcId="{1A1A4D89-A23E-4B90-95F6-A8B189B0AA29}" destId="{25251DE5-9C8C-4A50-97C6-745753B0000F}" srcOrd="0" destOrd="0" presId="urn:microsoft.com/office/officeart/2005/8/layout/orgChart1"/>
    <dgm:cxn modelId="{6440D1E5-31FE-4C71-8835-6810D79A898A}" srcId="{6FFD1383-8A57-4BD8-90AF-08FDBED0515E}" destId="{51ABBCBF-7B4D-4516-9B2E-4382A0C13DD1}" srcOrd="2" destOrd="0" parTransId="{51EACDC4-67D4-4F22-AAF2-E60C8616D374}" sibTransId="{D856B070-53CE-47C7-A292-66B38688E2D5}"/>
    <dgm:cxn modelId="{58EDD5FF-8356-4EEB-AEF7-A0973ADCB08A}" srcId="{6FFD1383-8A57-4BD8-90AF-08FDBED0515E}" destId="{1A1A4D89-A23E-4B90-95F6-A8B189B0AA29}" srcOrd="3" destOrd="0" parTransId="{97C01050-2C61-4E3E-B3A9-A906F086F6DE}" sibTransId="{104BC47A-4746-44A0-8E77-B986D94458E2}"/>
    <dgm:cxn modelId="{511FD69F-2A7E-4AD5-BAC8-E04577D6A9DD}" type="presParOf" srcId="{A38BB217-319F-424E-9F20-CE0B92560A77}" destId="{C567CF98-00D1-4EF4-85B0-189F6195CC8C}" srcOrd="0" destOrd="0" presId="urn:microsoft.com/office/officeart/2005/8/layout/orgChart1"/>
    <dgm:cxn modelId="{52BAE566-67B5-48AB-AE1B-836DF9009F98}" type="presParOf" srcId="{C567CF98-00D1-4EF4-85B0-189F6195CC8C}" destId="{D27B34C3-368F-4677-B795-59822B7D0DA6}" srcOrd="0" destOrd="0" presId="urn:microsoft.com/office/officeart/2005/8/layout/orgChart1"/>
    <dgm:cxn modelId="{1FA946DE-F53F-43C1-A192-05CAF293ED6A}" type="presParOf" srcId="{D27B34C3-368F-4677-B795-59822B7D0DA6}" destId="{BE382193-D1BA-4B61-8B6B-39CF216B6B6E}" srcOrd="0" destOrd="0" presId="urn:microsoft.com/office/officeart/2005/8/layout/orgChart1"/>
    <dgm:cxn modelId="{44A6667D-421C-4CFC-9B86-5C1534971ADA}" type="presParOf" srcId="{D27B34C3-368F-4677-B795-59822B7D0DA6}" destId="{11929D5E-24B7-47E8-9F3B-39278EC8A013}" srcOrd="1" destOrd="0" presId="urn:microsoft.com/office/officeart/2005/8/layout/orgChart1"/>
    <dgm:cxn modelId="{57072B71-7FA0-4769-8E20-177F6BBD3FDC}" type="presParOf" srcId="{C567CF98-00D1-4EF4-85B0-189F6195CC8C}" destId="{D8CA3682-A957-4D1B-A42F-564D41F70CBA}" srcOrd="1" destOrd="0" presId="urn:microsoft.com/office/officeart/2005/8/layout/orgChart1"/>
    <dgm:cxn modelId="{B5ED8105-534F-40D0-8CD8-520248AE3A56}" type="presParOf" srcId="{C567CF98-00D1-4EF4-85B0-189F6195CC8C}" destId="{7CF6F4B8-DE67-4001-9E55-E11F5133788E}" srcOrd="2" destOrd="0" presId="urn:microsoft.com/office/officeart/2005/8/layout/orgChart1"/>
    <dgm:cxn modelId="{310DF1BD-E5CA-4CBF-8BA4-19F094E1C282}" type="presParOf" srcId="{A38BB217-319F-424E-9F20-CE0B92560A77}" destId="{CE21FD46-0504-409D-A29B-6CEE3DE144B2}" srcOrd="1" destOrd="0" presId="urn:microsoft.com/office/officeart/2005/8/layout/orgChart1"/>
    <dgm:cxn modelId="{882AD6F9-1183-400C-AB3F-C65EDDAEBF61}" type="presParOf" srcId="{CE21FD46-0504-409D-A29B-6CEE3DE144B2}" destId="{945A3899-BE65-4DF5-84FC-72A17CAA694F}" srcOrd="0" destOrd="0" presId="urn:microsoft.com/office/officeart/2005/8/layout/orgChart1"/>
    <dgm:cxn modelId="{2DD074F2-E95E-4256-A871-C06CDE81639B}" type="presParOf" srcId="{945A3899-BE65-4DF5-84FC-72A17CAA694F}" destId="{C95FF5E6-02B4-4C21-B590-75178322FA0A}" srcOrd="0" destOrd="0" presId="urn:microsoft.com/office/officeart/2005/8/layout/orgChart1"/>
    <dgm:cxn modelId="{00D3547E-6DF4-42F8-A86E-EB5F7F9BABC8}" type="presParOf" srcId="{945A3899-BE65-4DF5-84FC-72A17CAA694F}" destId="{44FEAB2B-A6F1-4F37-8076-E8AA4ABC4705}" srcOrd="1" destOrd="0" presId="urn:microsoft.com/office/officeart/2005/8/layout/orgChart1"/>
    <dgm:cxn modelId="{948C172A-D69F-4AB7-8051-C716E4EB387C}" type="presParOf" srcId="{CE21FD46-0504-409D-A29B-6CEE3DE144B2}" destId="{92A22878-193F-46BC-9F25-0D5F90FBB24B}" srcOrd="1" destOrd="0" presId="urn:microsoft.com/office/officeart/2005/8/layout/orgChart1"/>
    <dgm:cxn modelId="{54001DCF-697D-447B-B7F5-8AF7E8B3E53D}" type="presParOf" srcId="{CE21FD46-0504-409D-A29B-6CEE3DE144B2}" destId="{F9828A83-66C5-4135-B277-84BF6C4A2094}" srcOrd="2" destOrd="0" presId="urn:microsoft.com/office/officeart/2005/8/layout/orgChart1"/>
    <dgm:cxn modelId="{C269BC45-D829-49B9-A5B7-292106B0953B}" type="presParOf" srcId="{A38BB217-319F-424E-9F20-CE0B92560A77}" destId="{9A815EF0-0716-4EFE-869F-73597DB962EA}" srcOrd="2" destOrd="0" presId="urn:microsoft.com/office/officeart/2005/8/layout/orgChart1"/>
    <dgm:cxn modelId="{7AB2665A-D945-43DD-B601-F475EF9424CE}" type="presParOf" srcId="{9A815EF0-0716-4EFE-869F-73597DB962EA}" destId="{A455D527-A123-4CD4-8646-622905FEB4CC}" srcOrd="0" destOrd="0" presId="urn:microsoft.com/office/officeart/2005/8/layout/orgChart1"/>
    <dgm:cxn modelId="{750462EB-17C6-4158-8149-F85582C3F192}" type="presParOf" srcId="{A455D527-A123-4CD4-8646-622905FEB4CC}" destId="{9C3D08AA-5821-4F63-9D4D-48833A4DE556}" srcOrd="0" destOrd="0" presId="urn:microsoft.com/office/officeart/2005/8/layout/orgChart1"/>
    <dgm:cxn modelId="{938B8220-33AD-4A5E-86F1-BD32E73D2B75}" type="presParOf" srcId="{A455D527-A123-4CD4-8646-622905FEB4CC}" destId="{6D71B0EC-EC01-4A31-93E7-2374CE36D22C}" srcOrd="1" destOrd="0" presId="urn:microsoft.com/office/officeart/2005/8/layout/orgChart1"/>
    <dgm:cxn modelId="{423E4380-E6B5-4115-AC18-8054557E8206}" type="presParOf" srcId="{9A815EF0-0716-4EFE-869F-73597DB962EA}" destId="{696C0E4E-DCC7-411D-A573-CC6CF9D1F9C1}" srcOrd="1" destOrd="0" presId="urn:microsoft.com/office/officeart/2005/8/layout/orgChart1"/>
    <dgm:cxn modelId="{E09058CB-7E1B-4BEF-838D-50F3F54A5EB2}" type="presParOf" srcId="{9A815EF0-0716-4EFE-869F-73597DB962EA}" destId="{1D02E266-0462-474E-A1BC-95D491571441}" srcOrd="2" destOrd="0" presId="urn:microsoft.com/office/officeart/2005/8/layout/orgChart1"/>
    <dgm:cxn modelId="{19814F3E-8913-452B-8023-7F416FC03B6E}" type="presParOf" srcId="{A38BB217-319F-424E-9F20-CE0B92560A77}" destId="{099B7A93-F6BC-4EFA-9081-9F78B7EAB078}" srcOrd="3" destOrd="0" presId="urn:microsoft.com/office/officeart/2005/8/layout/orgChart1"/>
    <dgm:cxn modelId="{16E0AD9A-AC51-4175-AAE8-E94722E3286F}" type="presParOf" srcId="{099B7A93-F6BC-4EFA-9081-9F78B7EAB078}" destId="{01DF3C20-DF6E-40B9-B1C2-47EA15D11906}" srcOrd="0" destOrd="0" presId="urn:microsoft.com/office/officeart/2005/8/layout/orgChart1"/>
    <dgm:cxn modelId="{5C394B9B-8FD9-46E7-B9AF-9EF0113D169F}" type="presParOf" srcId="{01DF3C20-DF6E-40B9-B1C2-47EA15D11906}" destId="{25251DE5-9C8C-4A50-97C6-745753B0000F}" srcOrd="0" destOrd="0" presId="urn:microsoft.com/office/officeart/2005/8/layout/orgChart1"/>
    <dgm:cxn modelId="{87DD4D53-D5A0-4CA5-B6C3-5A58C5D19563}" type="presParOf" srcId="{01DF3C20-DF6E-40B9-B1C2-47EA15D11906}" destId="{543B5698-4BC8-401D-A14D-86EABD839A0C}" srcOrd="1" destOrd="0" presId="urn:microsoft.com/office/officeart/2005/8/layout/orgChart1"/>
    <dgm:cxn modelId="{B6464D9B-2EF7-4A53-8B87-CF6024120CCE}" type="presParOf" srcId="{099B7A93-F6BC-4EFA-9081-9F78B7EAB078}" destId="{B930B220-6800-47D0-8798-7651659677D1}" srcOrd="1" destOrd="0" presId="urn:microsoft.com/office/officeart/2005/8/layout/orgChart1"/>
    <dgm:cxn modelId="{BE1D8472-87B4-4D00-82A8-13953C61C78E}" type="presParOf" srcId="{099B7A93-F6BC-4EFA-9081-9F78B7EAB078}" destId="{F7D3BD76-A0A4-46F7-A305-FC3E45406FE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F710EAD-72F8-4618-8EA6-DAF2376509BD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90E8FB8-C8CC-4198-80A4-E2B8F69FEC5C}">
      <dgm:prSet phldrT="[Texto]" custT="1"/>
      <dgm:spPr/>
      <dgm:t>
        <a:bodyPr/>
        <a:lstStyle/>
        <a:p>
          <a:r>
            <a:rPr lang="es-419" sz="1200" dirty="0">
              <a:sym typeface="Montserrat Medium"/>
            </a:rPr>
            <a:t>1. Viabilidad económica.</a:t>
          </a:r>
          <a:endParaRPr lang="es-CO" sz="1200" dirty="0"/>
        </a:p>
      </dgm:t>
    </dgm:pt>
    <dgm:pt modelId="{BC4F2D44-E4FF-4B3B-9BF1-1F90EADDF165}" type="parTrans" cxnId="{91FCBCCA-795A-457B-91D7-CDD1B8DC1543}">
      <dgm:prSet/>
      <dgm:spPr/>
      <dgm:t>
        <a:bodyPr/>
        <a:lstStyle/>
        <a:p>
          <a:endParaRPr lang="es-CO"/>
        </a:p>
      </dgm:t>
    </dgm:pt>
    <dgm:pt modelId="{2052C77D-26CA-4945-BF51-351793921AA5}" type="sibTrans" cxnId="{91FCBCCA-795A-457B-91D7-CDD1B8DC1543}">
      <dgm:prSet/>
      <dgm:spPr/>
      <dgm:t>
        <a:bodyPr/>
        <a:lstStyle/>
        <a:p>
          <a:endParaRPr lang="es-CO"/>
        </a:p>
      </dgm:t>
    </dgm:pt>
    <dgm:pt modelId="{B788E1C2-A7F5-48B9-B015-7C2F19FCB6A0}" type="pres">
      <dgm:prSet presAssocID="{4F710EAD-72F8-4618-8EA6-DAF2376509BD}" presName="linearFlow" presStyleCnt="0">
        <dgm:presLayoutVars>
          <dgm:dir/>
          <dgm:resizeHandles val="exact"/>
        </dgm:presLayoutVars>
      </dgm:prSet>
      <dgm:spPr/>
    </dgm:pt>
    <dgm:pt modelId="{0ACA1FB3-25DB-4FBF-A444-04047D50C3CB}" type="pres">
      <dgm:prSet presAssocID="{990E8FB8-C8CC-4198-80A4-E2B8F69FEC5C}" presName="composite" presStyleCnt="0"/>
      <dgm:spPr/>
    </dgm:pt>
    <dgm:pt modelId="{5AF15396-7CFF-410D-8230-29239498BB72}" type="pres">
      <dgm:prSet presAssocID="{990E8FB8-C8CC-4198-80A4-E2B8F69FEC5C}" presName="imgShp" presStyleLbl="fgImgPlace1" presStyleIdx="0" presStyleCnt="1"/>
      <dgm:spPr>
        <a:blipFill rotWithShape="1">
          <a:blip xmlns:r="http://schemas.openxmlformats.org/officeDocument/2006/relationships" r:embed="rId1"/>
          <a:srcRect/>
          <a:stretch>
            <a:fillRect t="-1000" b="-1000"/>
          </a:stretch>
        </a:blipFill>
      </dgm:spPr>
    </dgm:pt>
    <dgm:pt modelId="{256F52AD-FBEB-4FB2-8315-6034A0AED251}" type="pres">
      <dgm:prSet presAssocID="{990E8FB8-C8CC-4198-80A4-E2B8F69FEC5C}" presName="txShp" presStyleLbl="node1" presStyleIdx="0" presStyleCnt="1">
        <dgm:presLayoutVars>
          <dgm:bulletEnabled val="1"/>
        </dgm:presLayoutVars>
      </dgm:prSet>
      <dgm:spPr/>
    </dgm:pt>
  </dgm:ptLst>
  <dgm:cxnLst>
    <dgm:cxn modelId="{D337FF50-066B-41A2-A6E9-92E8482C1285}" type="presOf" srcId="{990E8FB8-C8CC-4198-80A4-E2B8F69FEC5C}" destId="{256F52AD-FBEB-4FB2-8315-6034A0AED251}" srcOrd="0" destOrd="0" presId="urn:microsoft.com/office/officeart/2005/8/layout/vList3"/>
    <dgm:cxn modelId="{CAAEDB56-5EDA-4771-8691-B48A2704E6A1}" type="presOf" srcId="{4F710EAD-72F8-4618-8EA6-DAF2376509BD}" destId="{B788E1C2-A7F5-48B9-B015-7C2F19FCB6A0}" srcOrd="0" destOrd="0" presId="urn:microsoft.com/office/officeart/2005/8/layout/vList3"/>
    <dgm:cxn modelId="{91FCBCCA-795A-457B-91D7-CDD1B8DC1543}" srcId="{4F710EAD-72F8-4618-8EA6-DAF2376509BD}" destId="{990E8FB8-C8CC-4198-80A4-E2B8F69FEC5C}" srcOrd="0" destOrd="0" parTransId="{BC4F2D44-E4FF-4B3B-9BF1-1F90EADDF165}" sibTransId="{2052C77D-26CA-4945-BF51-351793921AA5}"/>
    <dgm:cxn modelId="{ACB77FB4-41C3-47BB-8CA7-1FF0FBF9D4A6}" type="presParOf" srcId="{B788E1C2-A7F5-48B9-B015-7C2F19FCB6A0}" destId="{0ACA1FB3-25DB-4FBF-A444-04047D50C3CB}" srcOrd="0" destOrd="0" presId="urn:microsoft.com/office/officeart/2005/8/layout/vList3"/>
    <dgm:cxn modelId="{E173CD48-20B9-40D1-8FA9-BF26707AF486}" type="presParOf" srcId="{0ACA1FB3-25DB-4FBF-A444-04047D50C3CB}" destId="{5AF15396-7CFF-410D-8230-29239498BB72}" srcOrd="0" destOrd="0" presId="urn:microsoft.com/office/officeart/2005/8/layout/vList3"/>
    <dgm:cxn modelId="{F8668BEE-026E-44A9-956A-0EC8E7DE4005}" type="presParOf" srcId="{0ACA1FB3-25DB-4FBF-A444-04047D50C3CB}" destId="{256F52AD-FBEB-4FB2-8315-6034A0AED25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C2BD889-BED4-4136-A79B-18AC10FC77AB}" type="doc">
      <dgm:prSet loTypeId="urn:microsoft.com/office/officeart/2005/8/layout/vList3" loCatId="picture" qsTypeId="urn:microsoft.com/office/officeart/2005/8/quickstyle/simple1" qsCatId="simple" csTypeId="urn:microsoft.com/office/officeart/2005/8/colors/accent6_2" csCatId="accent6" phldr="1"/>
      <dgm:spPr/>
    </dgm:pt>
    <dgm:pt modelId="{C4DE2819-73E5-491E-AA15-6999C751A837}">
      <dgm:prSet phldrT="[Texto]" custT="1"/>
      <dgm:spPr/>
      <dgm:t>
        <a:bodyPr/>
        <a:lstStyle/>
        <a:p>
          <a:pPr>
            <a:buNone/>
          </a:pPr>
          <a:r>
            <a:rPr lang="es-419" sz="1200" dirty="0">
              <a:latin typeface="Montserrat Medium"/>
              <a:ea typeface="Montserrat Medium"/>
              <a:cs typeface="Montserrat Medium"/>
              <a:sym typeface="Montserrat Medium"/>
            </a:rPr>
            <a:t>2.</a:t>
          </a:r>
          <a:endParaRPr lang="es-419" sz="1200" dirty="0"/>
        </a:p>
        <a:p>
          <a:pPr>
            <a:buNone/>
          </a:pPr>
          <a:r>
            <a:rPr lang="es-419" sz="1200" dirty="0">
              <a:latin typeface="Montserrat Medium"/>
              <a:ea typeface="Montserrat Medium"/>
              <a:cs typeface="Montserrat Medium"/>
              <a:sym typeface="Montserrat Medium"/>
            </a:rPr>
            <a:t>Impacto ambiental-social Positivo.</a:t>
          </a:r>
          <a:endParaRPr lang="es-CO" sz="1200" dirty="0"/>
        </a:p>
      </dgm:t>
    </dgm:pt>
    <dgm:pt modelId="{60707697-E19E-4A42-9460-CE956CAFA074}" type="parTrans" cxnId="{B20AF39A-0550-40D7-81C1-61D30DEB847C}">
      <dgm:prSet/>
      <dgm:spPr/>
      <dgm:t>
        <a:bodyPr/>
        <a:lstStyle/>
        <a:p>
          <a:endParaRPr lang="es-CO"/>
        </a:p>
      </dgm:t>
    </dgm:pt>
    <dgm:pt modelId="{432313E3-B630-4703-8CB1-DF3806F8138F}" type="sibTrans" cxnId="{B20AF39A-0550-40D7-81C1-61D30DEB847C}">
      <dgm:prSet/>
      <dgm:spPr/>
      <dgm:t>
        <a:bodyPr/>
        <a:lstStyle/>
        <a:p>
          <a:endParaRPr lang="es-CO"/>
        </a:p>
      </dgm:t>
    </dgm:pt>
    <dgm:pt modelId="{436B3CCA-3C49-4DAA-83F3-CB4C8291B87E}">
      <dgm:prSet phldrT="[Texto]" custT="1"/>
      <dgm:spPr/>
      <dgm:t>
        <a:bodyPr/>
        <a:lstStyle/>
        <a:p>
          <a:pPr>
            <a:buNone/>
          </a:pPr>
          <a:r>
            <a:rPr lang="es-419" sz="1200">
              <a:latin typeface="Montserrat Medium"/>
              <a:ea typeface="Montserrat Medium"/>
              <a:cs typeface="Montserrat Medium"/>
              <a:sym typeface="Montserrat Medium"/>
            </a:rPr>
            <a:t>3. Enfoque ciclo de vida</a:t>
          </a:r>
          <a:endParaRPr lang="es-CO" sz="1200" dirty="0"/>
        </a:p>
      </dgm:t>
    </dgm:pt>
    <dgm:pt modelId="{4BA943C9-123A-45CA-8A7F-C8D30E34FE63}" type="parTrans" cxnId="{E28CF200-B941-4B80-BA4E-1BFFB99DA23F}">
      <dgm:prSet/>
      <dgm:spPr/>
      <dgm:t>
        <a:bodyPr/>
        <a:lstStyle/>
        <a:p>
          <a:endParaRPr lang="es-CO"/>
        </a:p>
      </dgm:t>
    </dgm:pt>
    <dgm:pt modelId="{3543A03D-07CC-4A79-A2AC-3E83B2FB4B7D}" type="sibTrans" cxnId="{E28CF200-B941-4B80-BA4E-1BFFB99DA23F}">
      <dgm:prSet/>
      <dgm:spPr/>
      <dgm:t>
        <a:bodyPr/>
        <a:lstStyle/>
        <a:p>
          <a:endParaRPr lang="es-CO"/>
        </a:p>
      </dgm:t>
    </dgm:pt>
    <dgm:pt modelId="{96B9852A-9846-43CE-9468-F5003D93FB21}">
      <dgm:prSet phldrT="[Texto]" custT="1"/>
      <dgm:spPr/>
      <dgm:t>
        <a:bodyPr/>
        <a:lstStyle/>
        <a:p>
          <a:pPr>
            <a:buNone/>
          </a:pPr>
          <a:r>
            <a:rPr lang="es-419" sz="1200" dirty="0">
              <a:latin typeface="Montserrat Medium"/>
              <a:ea typeface="Montserrat Medium"/>
              <a:cs typeface="Montserrat Medium"/>
              <a:sym typeface="Montserrat Medium"/>
            </a:rPr>
            <a:t>4. Vida útil.</a:t>
          </a:r>
          <a:endParaRPr lang="es-CO" sz="1200" dirty="0"/>
        </a:p>
      </dgm:t>
    </dgm:pt>
    <dgm:pt modelId="{9206AEA9-EB28-4B44-960F-9E0F812EFB69}" type="parTrans" cxnId="{725CDEA6-1137-4C88-ACDD-07B7A88CFC63}">
      <dgm:prSet/>
      <dgm:spPr/>
      <dgm:t>
        <a:bodyPr/>
        <a:lstStyle/>
        <a:p>
          <a:endParaRPr lang="es-CO"/>
        </a:p>
      </dgm:t>
    </dgm:pt>
    <dgm:pt modelId="{5D52776F-FF79-4BB8-94CA-BC96AF89715F}" type="sibTrans" cxnId="{725CDEA6-1137-4C88-ACDD-07B7A88CFC63}">
      <dgm:prSet/>
      <dgm:spPr/>
      <dgm:t>
        <a:bodyPr/>
        <a:lstStyle/>
        <a:p>
          <a:endParaRPr lang="es-CO"/>
        </a:p>
      </dgm:t>
    </dgm:pt>
    <dgm:pt modelId="{96D81FA6-9512-4723-8884-7CACF15D5F73}">
      <dgm:prSet phldrT="[Texto]" custT="1"/>
      <dgm:spPr/>
      <dgm:t>
        <a:bodyPr/>
        <a:lstStyle/>
        <a:p>
          <a:pPr>
            <a:buNone/>
          </a:pPr>
          <a:r>
            <a:rPr lang="es-419" sz="1200" dirty="0">
              <a:latin typeface="Montserrat Medium"/>
              <a:ea typeface="Montserrat Medium"/>
              <a:cs typeface="Montserrat Medium"/>
              <a:sym typeface="Montserrat Medium"/>
            </a:rPr>
            <a:t>7. Uso eficiente y sostenible de recursos.</a:t>
          </a:r>
          <a:endParaRPr lang="es-CO" sz="1200" dirty="0"/>
        </a:p>
      </dgm:t>
    </dgm:pt>
    <dgm:pt modelId="{71693312-B114-4137-BAA7-514C87ECD24E}" type="parTrans" cxnId="{BCF1A522-D746-4372-85E9-34B11593B812}">
      <dgm:prSet/>
      <dgm:spPr/>
      <dgm:t>
        <a:bodyPr/>
        <a:lstStyle/>
        <a:p>
          <a:endParaRPr lang="es-CO"/>
        </a:p>
      </dgm:t>
    </dgm:pt>
    <dgm:pt modelId="{1A6C7088-9951-4B23-B122-1B44BB0071AC}" type="sibTrans" cxnId="{BCF1A522-D746-4372-85E9-34B11593B812}">
      <dgm:prSet/>
      <dgm:spPr/>
      <dgm:t>
        <a:bodyPr/>
        <a:lstStyle/>
        <a:p>
          <a:endParaRPr lang="es-CO"/>
        </a:p>
      </dgm:t>
    </dgm:pt>
    <dgm:pt modelId="{80D9091E-2A0A-442C-99B5-1D2418C3C29A}">
      <dgm:prSet phldrT="[Texto]" custT="1"/>
      <dgm:spPr/>
      <dgm:t>
        <a:bodyPr/>
        <a:lstStyle/>
        <a:p>
          <a:r>
            <a:rPr lang="es-419" sz="1200" dirty="0">
              <a:latin typeface="Montserrat Medium"/>
              <a:ea typeface="Montserrat Medium"/>
              <a:cs typeface="Montserrat Medium"/>
              <a:sym typeface="Montserrat Medium"/>
            </a:rPr>
            <a:t>5. Sustitución de sustancias o materiales peligrosos.</a:t>
          </a:r>
          <a:endParaRPr lang="es-CO" sz="1200" dirty="0"/>
        </a:p>
      </dgm:t>
    </dgm:pt>
    <dgm:pt modelId="{2E82C833-C06A-4A0C-BA48-F6105DBCE16A}" type="parTrans" cxnId="{9B685B44-B282-4124-A22B-A2B12EF700A5}">
      <dgm:prSet/>
      <dgm:spPr/>
      <dgm:t>
        <a:bodyPr/>
        <a:lstStyle/>
        <a:p>
          <a:endParaRPr lang="es-CO"/>
        </a:p>
      </dgm:t>
    </dgm:pt>
    <dgm:pt modelId="{3F0EA7F6-8146-4BC9-8A70-D535A663C053}" type="sibTrans" cxnId="{9B685B44-B282-4124-A22B-A2B12EF700A5}">
      <dgm:prSet/>
      <dgm:spPr/>
      <dgm:t>
        <a:bodyPr/>
        <a:lstStyle/>
        <a:p>
          <a:endParaRPr lang="es-CO"/>
        </a:p>
      </dgm:t>
    </dgm:pt>
    <dgm:pt modelId="{4039405B-D366-4F44-B276-263B16C851A4}">
      <dgm:prSet phldrT="[Texto]" custT="1"/>
      <dgm:spPr/>
      <dgm:t>
        <a:bodyPr/>
        <a:lstStyle/>
        <a:p>
          <a:pPr>
            <a:buNone/>
          </a:pPr>
          <a:r>
            <a:rPr lang="es-419" sz="1200" dirty="0">
              <a:latin typeface="Montserrat Medium"/>
              <a:ea typeface="Montserrat Medium"/>
              <a:cs typeface="Montserrat Medium"/>
              <a:sym typeface="Montserrat Medium"/>
            </a:rPr>
            <a:t>6. Uso de materiales reciclados</a:t>
          </a:r>
          <a:r>
            <a:rPr lang="es-419" sz="1200" dirty="0">
              <a:latin typeface="Montserrat Light"/>
              <a:ea typeface="Montserrat Light"/>
              <a:cs typeface="Montserrat Light"/>
              <a:sym typeface="Montserrat Light"/>
            </a:rPr>
            <a:t>.</a:t>
          </a:r>
          <a:endParaRPr lang="es-CO" sz="1200" dirty="0"/>
        </a:p>
      </dgm:t>
    </dgm:pt>
    <dgm:pt modelId="{604C27BE-528C-4DE8-8CA4-06D98F5C11D4}" type="parTrans" cxnId="{21361C00-1B3E-4694-A743-862ABC45791A}">
      <dgm:prSet/>
      <dgm:spPr/>
      <dgm:t>
        <a:bodyPr/>
        <a:lstStyle/>
        <a:p>
          <a:endParaRPr lang="es-CO"/>
        </a:p>
      </dgm:t>
    </dgm:pt>
    <dgm:pt modelId="{F1034CF1-76AE-419A-B17A-539346A7C75A}" type="sibTrans" cxnId="{21361C00-1B3E-4694-A743-862ABC45791A}">
      <dgm:prSet/>
      <dgm:spPr/>
      <dgm:t>
        <a:bodyPr/>
        <a:lstStyle/>
        <a:p>
          <a:endParaRPr lang="es-CO"/>
        </a:p>
      </dgm:t>
    </dgm:pt>
    <dgm:pt modelId="{E0455F4F-3FAF-4ACE-8942-5D555E780E38}" type="pres">
      <dgm:prSet presAssocID="{BC2BD889-BED4-4136-A79B-18AC10FC77AB}" presName="linearFlow" presStyleCnt="0">
        <dgm:presLayoutVars>
          <dgm:dir/>
          <dgm:resizeHandles val="exact"/>
        </dgm:presLayoutVars>
      </dgm:prSet>
      <dgm:spPr/>
    </dgm:pt>
    <dgm:pt modelId="{C74AB6AA-6432-491A-BEAC-6E07FE9C8810}" type="pres">
      <dgm:prSet presAssocID="{C4DE2819-73E5-491E-AA15-6999C751A837}" presName="composite" presStyleCnt="0"/>
      <dgm:spPr/>
    </dgm:pt>
    <dgm:pt modelId="{0250B6A9-0052-4E76-A7F1-879834A80C0B}" type="pres">
      <dgm:prSet presAssocID="{C4DE2819-73E5-491E-AA15-6999C751A837}" presName="imgShp" presStyleLbl="fgImgPlace1" presStyleIdx="0" presStyleCnt="6"/>
      <dgm:spPr>
        <a:blipFill rotWithShape="1">
          <a:blip xmlns:r="http://schemas.openxmlformats.org/officeDocument/2006/relationships" r:embed="rId1">
            <a:alphaModFix/>
          </a:blip>
          <a:srcRect/>
          <a:stretch>
            <a:fillRect t="-1000" b="-1000"/>
          </a:stretch>
        </a:blipFill>
      </dgm:spPr>
    </dgm:pt>
    <dgm:pt modelId="{DE2EA2A9-BF8D-4292-92CA-57DB535A820D}" type="pres">
      <dgm:prSet presAssocID="{C4DE2819-73E5-491E-AA15-6999C751A837}" presName="txShp" presStyleLbl="node1" presStyleIdx="0" presStyleCnt="6">
        <dgm:presLayoutVars>
          <dgm:bulletEnabled val="1"/>
        </dgm:presLayoutVars>
      </dgm:prSet>
      <dgm:spPr/>
    </dgm:pt>
    <dgm:pt modelId="{808279AB-10C9-4690-9B74-8D9062F8DB31}" type="pres">
      <dgm:prSet presAssocID="{432313E3-B630-4703-8CB1-DF3806F8138F}" presName="spacing" presStyleCnt="0"/>
      <dgm:spPr/>
    </dgm:pt>
    <dgm:pt modelId="{F3020382-B2C5-4A70-9038-247C00870689}" type="pres">
      <dgm:prSet presAssocID="{436B3CCA-3C49-4DAA-83F3-CB4C8291B87E}" presName="composite" presStyleCnt="0"/>
      <dgm:spPr/>
    </dgm:pt>
    <dgm:pt modelId="{C6B0537D-BFC6-443E-8768-7EF8B0E4BA64}" type="pres">
      <dgm:prSet presAssocID="{436B3CCA-3C49-4DAA-83F3-CB4C8291B87E}" presName="imgShp" presStyleLbl="fgImgPlace1" presStyleIdx="1" presStyleCnt="6" custLinFactNeighborY="-16115"/>
      <dgm:spPr>
        <a:blipFill rotWithShape="1">
          <a:blip xmlns:r="http://schemas.openxmlformats.org/officeDocument/2006/relationships" r:embed="rId2">
            <a:alphaModFix/>
          </a:blip>
          <a:srcRect/>
          <a:stretch>
            <a:fillRect t="-1000" b="-1000"/>
          </a:stretch>
        </a:blipFill>
      </dgm:spPr>
    </dgm:pt>
    <dgm:pt modelId="{23872594-ED6E-4F20-8B19-2E7280CE8D04}" type="pres">
      <dgm:prSet presAssocID="{436B3CCA-3C49-4DAA-83F3-CB4C8291B87E}" presName="txShp" presStyleLbl="node1" presStyleIdx="1" presStyleCnt="6" custLinFactNeighborY="-17579">
        <dgm:presLayoutVars>
          <dgm:bulletEnabled val="1"/>
        </dgm:presLayoutVars>
      </dgm:prSet>
      <dgm:spPr/>
    </dgm:pt>
    <dgm:pt modelId="{08CFD5FB-003E-466D-9458-40742567D64A}" type="pres">
      <dgm:prSet presAssocID="{3543A03D-07CC-4A79-A2AC-3E83B2FB4B7D}" presName="spacing" presStyleCnt="0"/>
      <dgm:spPr/>
    </dgm:pt>
    <dgm:pt modelId="{56E037E6-F451-4973-A346-1494B173A400}" type="pres">
      <dgm:prSet presAssocID="{96B9852A-9846-43CE-9468-F5003D93FB21}" presName="composite" presStyleCnt="0"/>
      <dgm:spPr/>
    </dgm:pt>
    <dgm:pt modelId="{4C864287-00FD-48B2-938B-374118CEC3EF}" type="pres">
      <dgm:prSet presAssocID="{96B9852A-9846-43CE-9468-F5003D93FB21}" presName="imgShp" presStyleLbl="fgImgPlace1" presStyleIdx="2" presStyleCnt="6" custLinFactNeighborY="-36624"/>
      <dgm:spPr>
        <a:blipFill rotWithShape="1">
          <a:blip xmlns:r="http://schemas.openxmlformats.org/officeDocument/2006/relationships" r:embed="rId3">
            <a:alphaModFix/>
          </a:blip>
          <a:srcRect/>
          <a:stretch>
            <a:fillRect t="-1000" b="-1000"/>
          </a:stretch>
        </a:blipFill>
      </dgm:spPr>
    </dgm:pt>
    <dgm:pt modelId="{D898FB1A-700F-47E7-BA08-E3DDDA245704}" type="pres">
      <dgm:prSet presAssocID="{96B9852A-9846-43CE-9468-F5003D93FB21}" presName="txShp" presStyleLbl="node1" presStyleIdx="2" presStyleCnt="6" custLinFactNeighborY="-36624">
        <dgm:presLayoutVars>
          <dgm:bulletEnabled val="1"/>
        </dgm:presLayoutVars>
      </dgm:prSet>
      <dgm:spPr/>
    </dgm:pt>
    <dgm:pt modelId="{D84FD1ED-7228-49DB-B77B-A61A1D668C70}" type="pres">
      <dgm:prSet presAssocID="{5D52776F-FF79-4BB8-94CA-BC96AF89715F}" presName="spacing" presStyleCnt="0"/>
      <dgm:spPr/>
    </dgm:pt>
    <dgm:pt modelId="{2B6595F4-4F46-4D4E-B737-082EC79FE9D7}" type="pres">
      <dgm:prSet presAssocID="{80D9091E-2A0A-442C-99B5-1D2418C3C29A}" presName="composite" presStyleCnt="0"/>
      <dgm:spPr/>
    </dgm:pt>
    <dgm:pt modelId="{F6FCE86C-C52F-48F4-BB4D-093C08BB97DD}" type="pres">
      <dgm:prSet presAssocID="{80D9091E-2A0A-442C-99B5-1D2418C3C29A}" presName="imgShp" presStyleLbl="fgImgPlace1" presStyleIdx="3" presStyleCnt="6" custLinFactNeighborY="-55670"/>
      <dgm:spPr>
        <a:blipFill rotWithShape="1">
          <a:blip xmlns:r="http://schemas.openxmlformats.org/officeDocument/2006/relationships" r:embed="rId4">
            <a:alphaModFix/>
          </a:blip>
          <a:srcRect/>
          <a:stretch>
            <a:fillRect t="-1000" b="-1000"/>
          </a:stretch>
        </a:blipFill>
      </dgm:spPr>
    </dgm:pt>
    <dgm:pt modelId="{7C24A96E-A806-4219-B9F0-12F0CB695FAC}" type="pres">
      <dgm:prSet presAssocID="{80D9091E-2A0A-442C-99B5-1D2418C3C29A}" presName="txShp" presStyleLbl="node1" presStyleIdx="3" presStyleCnt="6" custLinFactNeighborY="-55670">
        <dgm:presLayoutVars>
          <dgm:bulletEnabled val="1"/>
        </dgm:presLayoutVars>
      </dgm:prSet>
      <dgm:spPr/>
    </dgm:pt>
    <dgm:pt modelId="{CB0C494B-B14A-494C-B5A3-440D10E4A21C}" type="pres">
      <dgm:prSet presAssocID="{3F0EA7F6-8146-4BC9-8A70-D535A663C053}" presName="spacing" presStyleCnt="0"/>
      <dgm:spPr/>
    </dgm:pt>
    <dgm:pt modelId="{1FA549AF-6F5B-4048-85FD-45A88D43242C}" type="pres">
      <dgm:prSet presAssocID="{4039405B-D366-4F44-B276-263B16C851A4}" presName="composite" presStyleCnt="0"/>
      <dgm:spPr/>
    </dgm:pt>
    <dgm:pt modelId="{7EDC2370-DC46-4BF9-89DC-4FF4CF94A624}" type="pres">
      <dgm:prSet presAssocID="{4039405B-D366-4F44-B276-263B16C851A4}" presName="imgShp" presStyleLbl="fgImgPlace1" presStyleIdx="4" presStyleCnt="6" custLinFactNeighborY="-73250"/>
      <dgm:spPr>
        <a:blipFill rotWithShape="1">
          <a:blip xmlns:r="http://schemas.openxmlformats.org/officeDocument/2006/relationships" r:embed="rId5">
            <a:alphaModFix/>
          </a:blip>
          <a:srcRect/>
          <a:stretch>
            <a:fillRect t="-1000" b="-1000"/>
          </a:stretch>
        </a:blipFill>
      </dgm:spPr>
    </dgm:pt>
    <dgm:pt modelId="{BA1AEC3F-3341-42E2-BBE6-BADA16395722}" type="pres">
      <dgm:prSet presAssocID="{4039405B-D366-4F44-B276-263B16C851A4}" presName="txShp" presStyleLbl="node1" presStyleIdx="4" presStyleCnt="6" custLinFactNeighborY="-73250">
        <dgm:presLayoutVars>
          <dgm:bulletEnabled val="1"/>
        </dgm:presLayoutVars>
      </dgm:prSet>
      <dgm:spPr/>
    </dgm:pt>
    <dgm:pt modelId="{75C070CD-9708-48A8-82E9-D85B1D8AB2D8}" type="pres">
      <dgm:prSet presAssocID="{F1034CF1-76AE-419A-B17A-539346A7C75A}" presName="spacing" presStyleCnt="0"/>
      <dgm:spPr/>
    </dgm:pt>
    <dgm:pt modelId="{55194A5B-AF60-442A-82A3-329529E04747}" type="pres">
      <dgm:prSet presAssocID="{96D81FA6-9512-4723-8884-7CACF15D5F73}" presName="composite" presStyleCnt="0"/>
      <dgm:spPr/>
    </dgm:pt>
    <dgm:pt modelId="{F3E57BBE-D942-40D7-B978-E7CAED03F50C}" type="pres">
      <dgm:prSet presAssocID="{96D81FA6-9512-4723-8884-7CACF15D5F73}" presName="imgShp" presStyleLbl="fgImgPlace1" presStyleIdx="5" presStyleCnt="6" custLinFactNeighborY="-95225"/>
      <dgm:spPr>
        <a:blipFill rotWithShape="1">
          <a:blip xmlns:r="http://schemas.openxmlformats.org/officeDocument/2006/relationships" r:embed="rId6">
            <a:alphaModFix/>
          </a:blip>
          <a:srcRect/>
          <a:stretch>
            <a:fillRect t="-1000" b="-1000"/>
          </a:stretch>
        </a:blipFill>
      </dgm:spPr>
    </dgm:pt>
    <dgm:pt modelId="{4CC969F4-2E56-4D84-B7B0-D7EFD4215041}" type="pres">
      <dgm:prSet presAssocID="{96D81FA6-9512-4723-8884-7CACF15D5F73}" presName="txShp" presStyleLbl="node1" presStyleIdx="5" presStyleCnt="6" custLinFactNeighborY="-95225">
        <dgm:presLayoutVars>
          <dgm:bulletEnabled val="1"/>
        </dgm:presLayoutVars>
      </dgm:prSet>
      <dgm:spPr/>
    </dgm:pt>
  </dgm:ptLst>
  <dgm:cxnLst>
    <dgm:cxn modelId="{21361C00-1B3E-4694-A743-862ABC45791A}" srcId="{BC2BD889-BED4-4136-A79B-18AC10FC77AB}" destId="{4039405B-D366-4F44-B276-263B16C851A4}" srcOrd="4" destOrd="0" parTransId="{604C27BE-528C-4DE8-8CA4-06D98F5C11D4}" sibTransId="{F1034CF1-76AE-419A-B17A-539346A7C75A}"/>
    <dgm:cxn modelId="{E28CF200-B941-4B80-BA4E-1BFFB99DA23F}" srcId="{BC2BD889-BED4-4136-A79B-18AC10FC77AB}" destId="{436B3CCA-3C49-4DAA-83F3-CB4C8291B87E}" srcOrd="1" destOrd="0" parTransId="{4BA943C9-123A-45CA-8A7F-C8D30E34FE63}" sibTransId="{3543A03D-07CC-4A79-A2AC-3E83B2FB4B7D}"/>
    <dgm:cxn modelId="{FFD79A20-BA48-48D7-88AE-BF2A38AEFA20}" type="presOf" srcId="{80D9091E-2A0A-442C-99B5-1D2418C3C29A}" destId="{7C24A96E-A806-4219-B9F0-12F0CB695FAC}" srcOrd="0" destOrd="0" presId="urn:microsoft.com/office/officeart/2005/8/layout/vList3"/>
    <dgm:cxn modelId="{BCF1A522-D746-4372-85E9-34B11593B812}" srcId="{BC2BD889-BED4-4136-A79B-18AC10FC77AB}" destId="{96D81FA6-9512-4723-8884-7CACF15D5F73}" srcOrd="5" destOrd="0" parTransId="{71693312-B114-4137-BAA7-514C87ECD24E}" sibTransId="{1A6C7088-9951-4B23-B122-1B44BB0071AC}"/>
    <dgm:cxn modelId="{EDFE103C-3731-4261-B3F3-8A8CB3F5774E}" type="presOf" srcId="{C4DE2819-73E5-491E-AA15-6999C751A837}" destId="{DE2EA2A9-BF8D-4292-92CA-57DB535A820D}" srcOrd="0" destOrd="0" presId="urn:microsoft.com/office/officeart/2005/8/layout/vList3"/>
    <dgm:cxn modelId="{9B685B44-B282-4124-A22B-A2B12EF700A5}" srcId="{BC2BD889-BED4-4136-A79B-18AC10FC77AB}" destId="{80D9091E-2A0A-442C-99B5-1D2418C3C29A}" srcOrd="3" destOrd="0" parTransId="{2E82C833-C06A-4A0C-BA48-F6105DBCE16A}" sibTransId="{3F0EA7F6-8146-4BC9-8A70-D535A663C053}"/>
    <dgm:cxn modelId="{5DE4F36F-30CB-45E3-8431-88539AC4831D}" type="presOf" srcId="{BC2BD889-BED4-4136-A79B-18AC10FC77AB}" destId="{E0455F4F-3FAF-4ACE-8942-5D555E780E38}" srcOrd="0" destOrd="0" presId="urn:microsoft.com/office/officeart/2005/8/layout/vList3"/>
    <dgm:cxn modelId="{B20AF39A-0550-40D7-81C1-61D30DEB847C}" srcId="{BC2BD889-BED4-4136-A79B-18AC10FC77AB}" destId="{C4DE2819-73E5-491E-AA15-6999C751A837}" srcOrd="0" destOrd="0" parTransId="{60707697-E19E-4A42-9460-CE956CAFA074}" sibTransId="{432313E3-B630-4703-8CB1-DF3806F8138F}"/>
    <dgm:cxn modelId="{725CDEA6-1137-4C88-ACDD-07B7A88CFC63}" srcId="{BC2BD889-BED4-4136-A79B-18AC10FC77AB}" destId="{96B9852A-9846-43CE-9468-F5003D93FB21}" srcOrd="2" destOrd="0" parTransId="{9206AEA9-EB28-4B44-960F-9E0F812EFB69}" sibTransId="{5D52776F-FF79-4BB8-94CA-BC96AF89715F}"/>
    <dgm:cxn modelId="{BD038EC1-3F05-4409-B0D9-CEB9C1B9F798}" type="presOf" srcId="{4039405B-D366-4F44-B276-263B16C851A4}" destId="{BA1AEC3F-3341-42E2-BBE6-BADA16395722}" srcOrd="0" destOrd="0" presId="urn:microsoft.com/office/officeart/2005/8/layout/vList3"/>
    <dgm:cxn modelId="{741B76C5-5607-4EAC-9454-F689CE8583F2}" type="presOf" srcId="{96D81FA6-9512-4723-8884-7CACF15D5F73}" destId="{4CC969F4-2E56-4D84-B7B0-D7EFD4215041}" srcOrd="0" destOrd="0" presId="urn:microsoft.com/office/officeart/2005/8/layout/vList3"/>
    <dgm:cxn modelId="{902D8AC5-E5EF-418E-911E-9A7813F91812}" type="presOf" srcId="{96B9852A-9846-43CE-9468-F5003D93FB21}" destId="{D898FB1A-700F-47E7-BA08-E3DDDA245704}" srcOrd="0" destOrd="0" presId="urn:microsoft.com/office/officeart/2005/8/layout/vList3"/>
    <dgm:cxn modelId="{A23E2BCF-76A8-468C-A507-7C7CEFD2ED0C}" type="presOf" srcId="{436B3CCA-3C49-4DAA-83F3-CB4C8291B87E}" destId="{23872594-ED6E-4F20-8B19-2E7280CE8D04}" srcOrd="0" destOrd="0" presId="urn:microsoft.com/office/officeart/2005/8/layout/vList3"/>
    <dgm:cxn modelId="{2E5A2FE1-A9FB-40D1-8492-BEED15F4CD6F}" type="presParOf" srcId="{E0455F4F-3FAF-4ACE-8942-5D555E780E38}" destId="{C74AB6AA-6432-491A-BEAC-6E07FE9C8810}" srcOrd="0" destOrd="0" presId="urn:microsoft.com/office/officeart/2005/8/layout/vList3"/>
    <dgm:cxn modelId="{6E15184E-DE0F-4413-ACF4-814AD9EDF370}" type="presParOf" srcId="{C74AB6AA-6432-491A-BEAC-6E07FE9C8810}" destId="{0250B6A9-0052-4E76-A7F1-879834A80C0B}" srcOrd="0" destOrd="0" presId="urn:microsoft.com/office/officeart/2005/8/layout/vList3"/>
    <dgm:cxn modelId="{ECDBC1D9-F2F2-4FEC-957C-833E66DA7407}" type="presParOf" srcId="{C74AB6AA-6432-491A-BEAC-6E07FE9C8810}" destId="{DE2EA2A9-BF8D-4292-92CA-57DB535A820D}" srcOrd="1" destOrd="0" presId="urn:microsoft.com/office/officeart/2005/8/layout/vList3"/>
    <dgm:cxn modelId="{D2698C1F-C1AE-47EA-A6D7-100A959A2785}" type="presParOf" srcId="{E0455F4F-3FAF-4ACE-8942-5D555E780E38}" destId="{808279AB-10C9-4690-9B74-8D9062F8DB31}" srcOrd="1" destOrd="0" presId="urn:microsoft.com/office/officeart/2005/8/layout/vList3"/>
    <dgm:cxn modelId="{F3793FAA-B361-45F0-B38E-25CD861E3AEA}" type="presParOf" srcId="{E0455F4F-3FAF-4ACE-8942-5D555E780E38}" destId="{F3020382-B2C5-4A70-9038-247C00870689}" srcOrd="2" destOrd="0" presId="urn:microsoft.com/office/officeart/2005/8/layout/vList3"/>
    <dgm:cxn modelId="{8D201202-790D-442B-A46F-78E8B365E0A6}" type="presParOf" srcId="{F3020382-B2C5-4A70-9038-247C00870689}" destId="{C6B0537D-BFC6-443E-8768-7EF8B0E4BA64}" srcOrd="0" destOrd="0" presId="urn:microsoft.com/office/officeart/2005/8/layout/vList3"/>
    <dgm:cxn modelId="{5847D6A5-425F-46D8-831C-769BDA402A37}" type="presParOf" srcId="{F3020382-B2C5-4A70-9038-247C00870689}" destId="{23872594-ED6E-4F20-8B19-2E7280CE8D04}" srcOrd="1" destOrd="0" presId="urn:microsoft.com/office/officeart/2005/8/layout/vList3"/>
    <dgm:cxn modelId="{1E144085-794F-4037-ACD7-B9FD955B1900}" type="presParOf" srcId="{E0455F4F-3FAF-4ACE-8942-5D555E780E38}" destId="{08CFD5FB-003E-466D-9458-40742567D64A}" srcOrd="3" destOrd="0" presId="urn:microsoft.com/office/officeart/2005/8/layout/vList3"/>
    <dgm:cxn modelId="{C283D2DA-9C5F-4DF1-B294-8A978625385D}" type="presParOf" srcId="{E0455F4F-3FAF-4ACE-8942-5D555E780E38}" destId="{56E037E6-F451-4973-A346-1494B173A400}" srcOrd="4" destOrd="0" presId="urn:microsoft.com/office/officeart/2005/8/layout/vList3"/>
    <dgm:cxn modelId="{6BCD5D22-551E-4A21-A375-2F97083E9154}" type="presParOf" srcId="{56E037E6-F451-4973-A346-1494B173A400}" destId="{4C864287-00FD-48B2-938B-374118CEC3EF}" srcOrd="0" destOrd="0" presId="urn:microsoft.com/office/officeart/2005/8/layout/vList3"/>
    <dgm:cxn modelId="{9DE4EF5E-FA4B-4417-A65E-7ABAC7931924}" type="presParOf" srcId="{56E037E6-F451-4973-A346-1494B173A400}" destId="{D898FB1A-700F-47E7-BA08-E3DDDA245704}" srcOrd="1" destOrd="0" presId="urn:microsoft.com/office/officeart/2005/8/layout/vList3"/>
    <dgm:cxn modelId="{1D30DD36-FC71-43B1-BEDA-4A999AB638EC}" type="presParOf" srcId="{E0455F4F-3FAF-4ACE-8942-5D555E780E38}" destId="{D84FD1ED-7228-49DB-B77B-A61A1D668C70}" srcOrd="5" destOrd="0" presId="urn:microsoft.com/office/officeart/2005/8/layout/vList3"/>
    <dgm:cxn modelId="{DD13A618-3F40-4279-B04C-3207AEFC458F}" type="presParOf" srcId="{E0455F4F-3FAF-4ACE-8942-5D555E780E38}" destId="{2B6595F4-4F46-4D4E-B737-082EC79FE9D7}" srcOrd="6" destOrd="0" presId="urn:microsoft.com/office/officeart/2005/8/layout/vList3"/>
    <dgm:cxn modelId="{FFC4D3B5-80E9-49EB-BAA7-593C12674770}" type="presParOf" srcId="{2B6595F4-4F46-4D4E-B737-082EC79FE9D7}" destId="{F6FCE86C-C52F-48F4-BB4D-093C08BB97DD}" srcOrd="0" destOrd="0" presId="urn:microsoft.com/office/officeart/2005/8/layout/vList3"/>
    <dgm:cxn modelId="{43EEDFBC-BBBC-4505-8776-76997E326CA8}" type="presParOf" srcId="{2B6595F4-4F46-4D4E-B737-082EC79FE9D7}" destId="{7C24A96E-A806-4219-B9F0-12F0CB695FAC}" srcOrd="1" destOrd="0" presId="urn:microsoft.com/office/officeart/2005/8/layout/vList3"/>
    <dgm:cxn modelId="{47CC004A-52B2-4ED1-9089-C1295ABB390D}" type="presParOf" srcId="{E0455F4F-3FAF-4ACE-8942-5D555E780E38}" destId="{CB0C494B-B14A-494C-B5A3-440D10E4A21C}" srcOrd="7" destOrd="0" presId="urn:microsoft.com/office/officeart/2005/8/layout/vList3"/>
    <dgm:cxn modelId="{3EF895B0-EB24-4A69-8C19-75312D7A8A51}" type="presParOf" srcId="{E0455F4F-3FAF-4ACE-8942-5D555E780E38}" destId="{1FA549AF-6F5B-4048-85FD-45A88D43242C}" srcOrd="8" destOrd="0" presId="urn:microsoft.com/office/officeart/2005/8/layout/vList3"/>
    <dgm:cxn modelId="{F95189EC-DE98-4C1D-9254-8AD646D5F7FF}" type="presParOf" srcId="{1FA549AF-6F5B-4048-85FD-45A88D43242C}" destId="{7EDC2370-DC46-4BF9-89DC-4FF4CF94A624}" srcOrd="0" destOrd="0" presId="urn:microsoft.com/office/officeart/2005/8/layout/vList3"/>
    <dgm:cxn modelId="{BF57E032-84C0-428B-896A-AAA9BCA18D62}" type="presParOf" srcId="{1FA549AF-6F5B-4048-85FD-45A88D43242C}" destId="{BA1AEC3F-3341-42E2-BBE6-BADA16395722}" srcOrd="1" destOrd="0" presId="urn:microsoft.com/office/officeart/2005/8/layout/vList3"/>
    <dgm:cxn modelId="{852B3198-CDBF-4CAA-BD15-F421ED31C5BB}" type="presParOf" srcId="{E0455F4F-3FAF-4ACE-8942-5D555E780E38}" destId="{75C070CD-9708-48A8-82E9-D85B1D8AB2D8}" srcOrd="9" destOrd="0" presId="urn:microsoft.com/office/officeart/2005/8/layout/vList3"/>
    <dgm:cxn modelId="{633F2BB2-69FA-43E7-AE0D-E44852BBD594}" type="presParOf" srcId="{E0455F4F-3FAF-4ACE-8942-5D555E780E38}" destId="{55194A5B-AF60-442A-82A3-329529E04747}" srcOrd="10" destOrd="0" presId="urn:microsoft.com/office/officeart/2005/8/layout/vList3"/>
    <dgm:cxn modelId="{74D74078-1BE8-47EB-8942-D593FCD9F98D}" type="presParOf" srcId="{55194A5B-AF60-442A-82A3-329529E04747}" destId="{F3E57BBE-D942-40D7-B978-E7CAED03F50C}" srcOrd="0" destOrd="0" presId="urn:microsoft.com/office/officeart/2005/8/layout/vList3"/>
    <dgm:cxn modelId="{DC14DFF9-779A-45BA-9B14-1C679E180AA0}" type="presParOf" srcId="{55194A5B-AF60-442A-82A3-329529E04747}" destId="{4CC969F4-2E56-4D84-B7B0-D7EFD421504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ECF6C75-83F4-46CD-8EA9-AAE534B6528D}" type="doc">
      <dgm:prSet loTypeId="urn:microsoft.com/office/officeart/2005/8/layout/vList3" loCatId="picture" qsTypeId="urn:microsoft.com/office/officeart/2005/8/quickstyle/simple1" qsCatId="simple" csTypeId="urn:microsoft.com/office/officeart/2005/8/colors/accent2_2" csCatId="accent2" phldr="1"/>
      <dgm:spPr/>
    </dgm:pt>
    <dgm:pt modelId="{6E70292B-3B89-414B-860D-C175D07A6CE6}">
      <dgm:prSet phldrT="[Texto]" custT="1"/>
      <dgm:spPr/>
      <dgm:t>
        <a:bodyPr/>
        <a:lstStyle/>
        <a:p>
          <a:r>
            <a:rPr lang="es-419" sz="1200" dirty="0">
              <a:sym typeface="Montserrat Medium"/>
            </a:rPr>
            <a:t>8.</a:t>
          </a:r>
          <a:endParaRPr lang="es-419" sz="1200" dirty="0"/>
        </a:p>
        <a:p>
          <a:r>
            <a:rPr lang="es-419" sz="1200" dirty="0">
              <a:sym typeface="Montserrat Medium"/>
            </a:rPr>
            <a:t>Responsabilidad</a:t>
          </a:r>
          <a:endParaRPr lang="es-419" sz="1200" dirty="0"/>
        </a:p>
        <a:p>
          <a:r>
            <a:rPr lang="es-419" sz="1200" dirty="0">
              <a:sym typeface="Montserrat Medium"/>
            </a:rPr>
            <a:t>social al interior</a:t>
          </a:r>
          <a:endParaRPr lang="es-CO" sz="1200" dirty="0"/>
        </a:p>
      </dgm:t>
    </dgm:pt>
    <dgm:pt modelId="{EC038266-F621-49BB-B9FC-E624D7FC6ED2}" type="parTrans" cxnId="{30F0919F-250E-4EB7-B3B6-0BE1A039F501}">
      <dgm:prSet/>
      <dgm:spPr/>
      <dgm:t>
        <a:bodyPr/>
        <a:lstStyle/>
        <a:p>
          <a:endParaRPr lang="es-CO"/>
        </a:p>
      </dgm:t>
    </dgm:pt>
    <dgm:pt modelId="{E6D2C71B-A327-40E8-852C-1A248A3EA9B6}" type="sibTrans" cxnId="{30F0919F-250E-4EB7-B3B6-0BE1A039F501}">
      <dgm:prSet/>
      <dgm:spPr/>
      <dgm:t>
        <a:bodyPr/>
        <a:lstStyle/>
        <a:p>
          <a:endParaRPr lang="es-CO"/>
        </a:p>
      </dgm:t>
    </dgm:pt>
    <dgm:pt modelId="{1035B609-31B9-4A37-AB82-E9C3888F6685}">
      <dgm:prSet phldrT="[Texto]" custT="1"/>
      <dgm:spPr/>
      <dgm:t>
        <a:bodyPr/>
        <a:lstStyle/>
        <a:p>
          <a:r>
            <a:rPr lang="es-419" sz="1200" dirty="0">
              <a:sym typeface="Montserrat Medium"/>
            </a:rPr>
            <a:t>9. Responsabilidad social en la cadena de valor</a:t>
          </a:r>
          <a:endParaRPr lang="es-CO" sz="1200" dirty="0"/>
        </a:p>
      </dgm:t>
    </dgm:pt>
    <dgm:pt modelId="{3209DEF3-485D-4C9C-B1DF-1F8455CEB67C}" type="parTrans" cxnId="{5F15A7CA-50E1-415C-B645-74F38B586E05}">
      <dgm:prSet/>
      <dgm:spPr/>
      <dgm:t>
        <a:bodyPr/>
        <a:lstStyle/>
        <a:p>
          <a:endParaRPr lang="es-CO"/>
        </a:p>
      </dgm:t>
    </dgm:pt>
    <dgm:pt modelId="{2F6E3CB9-9964-40C9-9967-C03721423BE8}" type="sibTrans" cxnId="{5F15A7CA-50E1-415C-B645-74F38B586E05}">
      <dgm:prSet/>
      <dgm:spPr/>
      <dgm:t>
        <a:bodyPr/>
        <a:lstStyle/>
        <a:p>
          <a:endParaRPr lang="es-CO"/>
        </a:p>
      </dgm:t>
    </dgm:pt>
    <dgm:pt modelId="{9C4EC743-0295-4945-BF68-A29B577FEF1C}">
      <dgm:prSet phldrT="[Texto]" custT="1"/>
      <dgm:spPr/>
      <dgm:t>
        <a:bodyPr/>
        <a:lstStyle/>
        <a:p>
          <a:r>
            <a:rPr lang="es-419" sz="1200" dirty="0">
              <a:sym typeface="Montserrat Medium"/>
            </a:rPr>
            <a:t>10. Responsabilidad social en el exterior</a:t>
          </a:r>
          <a:endParaRPr lang="es-CO" sz="1200" dirty="0"/>
        </a:p>
      </dgm:t>
    </dgm:pt>
    <dgm:pt modelId="{4CE60644-263C-456B-BF56-07C902F3E37B}" type="parTrans" cxnId="{EE2CBF07-8929-4C63-BCF1-A623471CF59F}">
      <dgm:prSet/>
      <dgm:spPr/>
      <dgm:t>
        <a:bodyPr/>
        <a:lstStyle/>
        <a:p>
          <a:endParaRPr lang="es-CO"/>
        </a:p>
      </dgm:t>
    </dgm:pt>
    <dgm:pt modelId="{13355B89-EEBC-424F-AADC-8AF875A1F0A2}" type="sibTrans" cxnId="{EE2CBF07-8929-4C63-BCF1-A623471CF59F}">
      <dgm:prSet/>
      <dgm:spPr/>
      <dgm:t>
        <a:bodyPr/>
        <a:lstStyle/>
        <a:p>
          <a:endParaRPr lang="es-CO"/>
        </a:p>
      </dgm:t>
    </dgm:pt>
    <dgm:pt modelId="{7649C35A-7BDC-43D3-A679-2C500F163E97}" type="pres">
      <dgm:prSet presAssocID="{0ECF6C75-83F4-46CD-8EA9-AAE534B6528D}" presName="linearFlow" presStyleCnt="0">
        <dgm:presLayoutVars>
          <dgm:dir/>
          <dgm:resizeHandles val="exact"/>
        </dgm:presLayoutVars>
      </dgm:prSet>
      <dgm:spPr/>
    </dgm:pt>
    <dgm:pt modelId="{F4E8543A-02FB-4449-BFFC-BE3CC82F835F}" type="pres">
      <dgm:prSet presAssocID="{6E70292B-3B89-414B-860D-C175D07A6CE6}" presName="composite" presStyleCnt="0"/>
      <dgm:spPr/>
    </dgm:pt>
    <dgm:pt modelId="{98E52C0B-23EB-46B8-9F61-910DC06B519F}" type="pres">
      <dgm:prSet presAssocID="{6E70292B-3B89-414B-860D-C175D07A6CE6}" presName="imgShp" presStyleLbl="fgImgPlace1" presStyleIdx="0" presStyleCnt="3"/>
      <dgm:spPr>
        <a:blipFill rotWithShape="1">
          <a:blip xmlns:r="http://schemas.openxmlformats.org/officeDocument/2006/relationships" r:embed="rId1"/>
          <a:srcRect/>
          <a:stretch>
            <a:fillRect t="-1000" b="-1000"/>
          </a:stretch>
        </a:blipFill>
      </dgm:spPr>
    </dgm:pt>
    <dgm:pt modelId="{C503B5E0-7F04-423D-B0C1-72B4D47B2722}" type="pres">
      <dgm:prSet presAssocID="{6E70292B-3B89-414B-860D-C175D07A6CE6}" presName="txShp" presStyleLbl="node1" presStyleIdx="0" presStyleCnt="3">
        <dgm:presLayoutVars>
          <dgm:bulletEnabled val="1"/>
        </dgm:presLayoutVars>
      </dgm:prSet>
      <dgm:spPr/>
    </dgm:pt>
    <dgm:pt modelId="{57A9FA92-3069-4B94-9AC0-5A060711D852}" type="pres">
      <dgm:prSet presAssocID="{E6D2C71B-A327-40E8-852C-1A248A3EA9B6}" presName="spacing" presStyleCnt="0"/>
      <dgm:spPr/>
    </dgm:pt>
    <dgm:pt modelId="{D086FA2B-596A-4331-BEF6-554664FC0811}" type="pres">
      <dgm:prSet presAssocID="{1035B609-31B9-4A37-AB82-E9C3888F6685}" presName="composite" presStyleCnt="0"/>
      <dgm:spPr/>
    </dgm:pt>
    <dgm:pt modelId="{3746A7CC-5746-4583-8BE6-66B8178D1A59}" type="pres">
      <dgm:prSet presAssocID="{1035B609-31B9-4A37-AB82-E9C3888F6685}" presName="imgShp" presStyleLbl="fgImgPlace1" presStyleIdx="1" presStyleCnt="3" custLinFactNeighborY="-18993"/>
      <dgm:spPr>
        <a:blipFill rotWithShape="1">
          <a:blip xmlns:r="http://schemas.openxmlformats.org/officeDocument/2006/relationships" r:embed="rId2"/>
          <a:srcRect/>
          <a:stretch>
            <a:fillRect t="-1000" b="-1000"/>
          </a:stretch>
        </a:blipFill>
      </dgm:spPr>
    </dgm:pt>
    <dgm:pt modelId="{F68C6886-C734-4CCA-8142-F6D96D98F3C9}" type="pres">
      <dgm:prSet presAssocID="{1035B609-31B9-4A37-AB82-E9C3888F6685}" presName="txShp" presStyleLbl="node1" presStyleIdx="1" presStyleCnt="3" custLinFactNeighborY="-18993">
        <dgm:presLayoutVars>
          <dgm:bulletEnabled val="1"/>
        </dgm:presLayoutVars>
      </dgm:prSet>
      <dgm:spPr/>
    </dgm:pt>
    <dgm:pt modelId="{05631D12-4E7C-4F86-B5EE-5690FEE62B66}" type="pres">
      <dgm:prSet presAssocID="{2F6E3CB9-9964-40C9-9967-C03721423BE8}" presName="spacing" presStyleCnt="0"/>
      <dgm:spPr/>
    </dgm:pt>
    <dgm:pt modelId="{7506C156-5141-4E8A-8AB2-31D0F2C04139}" type="pres">
      <dgm:prSet presAssocID="{9C4EC743-0295-4945-BF68-A29B577FEF1C}" presName="composite" presStyleCnt="0"/>
      <dgm:spPr/>
    </dgm:pt>
    <dgm:pt modelId="{2D901CEB-DA17-4BEF-9CDB-25F67056727D}" type="pres">
      <dgm:prSet presAssocID="{9C4EC743-0295-4945-BF68-A29B577FEF1C}" presName="imgShp" presStyleLbl="fgImgPlace1" presStyleIdx="2" presStyleCnt="3" custLinFactNeighborY="-36525"/>
      <dgm:spPr>
        <a:blipFill rotWithShape="1">
          <a:blip xmlns:r="http://schemas.openxmlformats.org/officeDocument/2006/relationships" r:embed="rId3"/>
          <a:srcRect/>
          <a:stretch>
            <a:fillRect t="-1000" b="-1000"/>
          </a:stretch>
        </a:blipFill>
      </dgm:spPr>
    </dgm:pt>
    <dgm:pt modelId="{A7212474-E190-4971-81E2-F4626426E0F8}" type="pres">
      <dgm:prSet presAssocID="{9C4EC743-0295-4945-BF68-A29B577FEF1C}" presName="txShp" presStyleLbl="node1" presStyleIdx="2" presStyleCnt="3" custLinFactNeighborY="-36525">
        <dgm:presLayoutVars>
          <dgm:bulletEnabled val="1"/>
        </dgm:presLayoutVars>
      </dgm:prSet>
      <dgm:spPr/>
    </dgm:pt>
  </dgm:ptLst>
  <dgm:cxnLst>
    <dgm:cxn modelId="{EE2CBF07-8929-4C63-BCF1-A623471CF59F}" srcId="{0ECF6C75-83F4-46CD-8EA9-AAE534B6528D}" destId="{9C4EC743-0295-4945-BF68-A29B577FEF1C}" srcOrd="2" destOrd="0" parTransId="{4CE60644-263C-456B-BF56-07C902F3E37B}" sibTransId="{13355B89-EEBC-424F-AADC-8AF875A1F0A2}"/>
    <dgm:cxn modelId="{B2E83C57-5FFF-4198-B232-C676672905D0}" type="presOf" srcId="{1035B609-31B9-4A37-AB82-E9C3888F6685}" destId="{F68C6886-C734-4CCA-8142-F6D96D98F3C9}" srcOrd="0" destOrd="0" presId="urn:microsoft.com/office/officeart/2005/8/layout/vList3"/>
    <dgm:cxn modelId="{62D9088F-1376-4AB1-9577-B476FD698E37}" type="presOf" srcId="{0ECF6C75-83F4-46CD-8EA9-AAE534B6528D}" destId="{7649C35A-7BDC-43D3-A679-2C500F163E97}" srcOrd="0" destOrd="0" presId="urn:microsoft.com/office/officeart/2005/8/layout/vList3"/>
    <dgm:cxn modelId="{30F0919F-250E-4EB7-B3B6-0BE1A039F501}" srcId="{0ECF6C75-83F4-46CD-8EA9-AAE534B6528D}" destId="{6E70292B-3B89-414B-860D-C175D07A6CE6}" srcOrd="0" destOrd="0" parTransId="{EC038266-F621-49BB-B9FC-E624D7FC6ED2}" sibTransId="{E6D2C71B-A327-40E8-852C-1A248A3EA9B6}"/>
    <dgm:cxn modelId="{2011D9C9-C80D-4AD0-89BB-9217ACB08986}" type="presOf" srcId="{6E70292B-3B89-414B-860D-C175D07A6CE6}" destId="{C503B5E0-7F04-423D-B0C1-72B4D47B2722}" srcOrd="0" destOrd="0" presId="urn:microsoft.com/office/officeart/2005/8/layout/vList3"/>
    <dgm:cxn modelId="{5F15A7CA-50E1-415C-B645-74F38B586E05}" srcId="{0ECF6C75-83F4-46CD-8EA9-AAE534B6528D}" destId="{1035B609-31B9-4A37-AB82-E9C3888F6685}" srcOrd="1" destOrd="0" parTransId="{3209DEF3-485D-4C9C-B1DF-1F8455CEB67C}" sibTransId="{2F6E3CB9-9964-40C9-9967-C03721423BE8}"/>
    <dgm:cxn modelId="{53C14CD4-8CDF-4E86-8314-F622BBD56C61}" type="presOf" srcId="{9C4EC743-0295-4945-BF68-A29B577FEF1C}" destId="{A7212474-E190-4971-81E2-F4626426E0F8}" srcOrd="0" destOrd="0" presId="urn:microsoft.com/office/officeart/2005/8/layout/vList3"/>
    <dgm:cxn modelId="{87CA2D31-ED8F-4DCA-A8D7-ED597ECE746F}" type="presParOf" srcId="{7649C35A-7BDC-43D3-A679-2C500F163E97}" destId="{F4E8543A-02FB-4449-BFFC-BE3CC82F835F}" srcOrd="0" destOrd="0" presId="urn:microsoft.com/office/officeart/2005/8/layout/vList3"/>
    <dgm:cxn modelId="{56CAFBC0-8CFB-4B62-974A-8F589C84E8CA}" type="presParOf" srcId="{F4E8543A-02FB-4449-BFFC-BE3CC82F835F}" destId="{98E52C0B-23EB-46B8-9F61-910DC06B519F}" srcOrd="0" destOrd="0" presId="urn:microsoft.com/office/officeart/2005/8/layout/vList3"/>
    <dgm:cxn modelId="{5DAD1FF8-755A-4C71-985C-C4D4FE3C2F2B}" type="presParOf" srcId="{F4E8543A-02FB-4449-BFFC-BE3CC82F835F}" destId="{C503B5E0-7F04-423D-B0C1-72B4D47B2722}" srcOrd="1" destOrd="0" presId="urn:microsoft.com/office/officeart/2005/8/layout/vList3"/>
    <dgm:cxn modelId="{7B694042-36D7-48C6-90F8-92CAC0CA4303}" type="presParOf" srcId="{7649C35A-7BDC-43D3-A679-2C500F163E97}" destId="{57A9FA92-3069-4B94-9AC0-5A060711D852}" srcOrd="1" destOrd="0" presId="urn:microsoft.com/office/officeart/2005/8/layout/vList3"/>
    <dgm:cxn modelId="{FB6F5460-F53D-41E3-A127-1795CFA64E87}" type="presParOf" srcId="{7649C35A-7BDC-43D3-A679-2C500F163E97}" destId="{D086FA2B-596A-4331-BEF6-554664FC0811}" srcOrd="2" destOrd="0" presId="urn:microsoft.com/office/officeart/2005/8/layout/vList3"/>
    <dgm:cxn modelId="{2A0BEE68-E9B5-4745-B570-E09F00C700C8}" type="presParOf" srcId="{D086FA2B-596A-4331-BEF6-554664FC0811}" destId="{3746A7CC-5746-4583-8BE6-66B8178D1A59}" srcOrd="0" destOrd="0" presId="urn:microsoft.com/office/officeart/2005/8/layout/vList3"/>
    <dgm:cxn modelId="{A5596A92-B4F6-484F-BA3A-CC82FD74D00A}" type="presParOf" srcId="{D086FA2B-596A-4331-BEF6-554664FC0811}" destId="{F68C6886-C734-4CCA-8142-F6D96D98F3C9}" srcOrd="1" destOrd="0" presId="urn:microsoft.com/office/officeart/2005/8/layout/vList3"/>
    <dgm:cxn modelId="{69EDF697-8F02-4D57-8FBF-875A271B692F}" type="presParOf" srcId="{7649C35A-7BDC-43D3-A679-2C500F163E97}" destId="{05631D12-4E7C-4F86-B5EE-5690FEE62B66}" srcOrd="3" destOrd="0" presId="urn:microsoft.com/office/officeart/2005/8/layout/vList3"/>
    <dgm:cxn modelId="{835C42CF-B43A-4B43-9E49-66EAF3A9695F}" type="presParOf" srcId="{7649C35A-7BDC-43D3-A679-2C500F163E97}" destId="{7506C156-5141-4E8A-8AB2-31D0F2C04139}" srcOrd="4" destOrd="0" presId="urn:microsoft.com/office/officeart/2005/8/layout/vList3"/>
    <dgm:cxn modelId="{95E7BDF4-2696-4A9A-B4DA-97BFF45C5360}" type="presParOf" srcId="{7506C156-5141-4E8A-8AB2-31D0F2C04139}" destId="{2D901CEB-DA17-4BEF-9CDB-25F67056727D}" srcOrd="0" destOrd="0" presId="urn:microsoft.com/office/officeart/2005/8/layout/vList3"/>
    <dgm:cxn modelId="{3BBCB748-4EFE-4E73-A4EC-6E9AA18B1DFC}" type="presParOf" srcId="{7506C156-5141-4E8A-8AB2-31D0F2C04139}" destId="{A7212474-E190-4971-81E2-F4626426E0F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6A2DDB9-5B38-45F2-9A29-E064B32B06BE}" type="doc">
      <dgm:prSet loTypeId="urn:microsoft.com/office/officeart/2005/8/layout/vList3" loCatId="picture" qsTypeId="urn:microsoft.com/office/officeart/2005/8/quickstyle/simple1" qsCatId="simple" csTypeId="urn:microsoft.com/office/officeart/2005/8/colors/accent4_2" csCatId="accent4" phldr="1"/>
      <dgm:spPr/>
    </dgm:pt>
    <dgm:pt modelId="{821A5055-196E-42B1-974D-A9AB6CB298AB}">
      <dgm:prSet phldrT="[Texto]"/>
      <dgm:spPr/>
      <dgm:t>
        <a:bodyPr/>
        <a:lstStyle/>
        <a:p>
          <a:pPr>
            <a:buNone/>
          </a:pPr>
          <a:r>
            <a:rPr lang="es-419">
              <a:latin typeface="Montserrat Medium"/>
              <a:ea typeface="Montserrat Medium"/>
              <a:cs typeface="Montserrat Medium"/>
              <a:sym typeface="Montserrat Medium"/>
            </a:rPr>
            <a:t>11. Comunicación de atributos.</a:t>
          </a:r>
          <a:endParaRPr lang="es-CO" dirty="0"/>
        </a:p>
      </dgm:t>
    </dgm:pt>
    <dgm:pt modelId="{C4C68C25-C688-4890-9312-03E97478C3A4}" type="parTrans" cxnId="{818ADC64-DB4C-4DD0-AD2D-2D63B03FF166}">
      <dgm:prSet/>
      <dgm:spPr/>
      <dgm:t>
        <a:bodyPr/>
        <a:lstStyle/>
        <a:p>
          <a:endParaRPr lang="es-CO"/>
        </a:p>
      </dgm:t>
    </dgm:pt>
    <dgm:pt modelId="{6254EC88-6431-4E0A-B2AF-3773C811D13E}" type="sibTrans" cxnId="{818ADC64-DB4C-4DD0-AD2D-2D63B03FF166}">
      <dgm:prSet/>
      <dgm:spPr/>
      <dgm:t>
        <a:bodyPr/>
        <a:lstStyle/>
        <a:p>
          <a:endParaRPr lang="es-CO"/>
        </a:p>
      </dgm:t>
    </dgm:pt>
    <dgm:pt modelId="{B167C909-94C2-4F55-AC1C-23C8065A9413}">
      <dgm:prSet phldrT="[Texto]"/>
      <dgm:spPr/>
      <dgm:t>
        <a:bodyPr/>
        <a:lstStyle/>
        <a:p>
          <a:pPr>
            <a:buNone/>
          </a:pPr>
          <a:r>
            <a:rPr lang="es-419" dirty="0">
              <a:latin typeface="Montserrat Medium"/>
              <a:ea typeface="Montserrat Medium"/>
              <a:cs typeface="Montserrat Medium"/>
              <a:sym typeface="Montserrat Medium"/>
            </a:rPr>
            <a:t>12. Certificaciones y reconocimientos.</a:t>
          </a:r>
          <a:endParaRPr lang="es-CO" dirty="0"/>
        </a:p>
      </dgm:t>
    </dgm:pt>
    <dgm:pt modelId="{0D1A18D5-9567-4A74-876C-6BF96B9E785B}" type="parTrans" cxnId="{F2413028-B890-4298-9A90-705A6FC9B4DB}">
      <dgm:prSet/>
      <dgm:spPr/>
      <dgm:t>
        <a:bodyPr/>
        <a:lstStyle/>
        <a:p>
          <a:endParaRPr lang="es-CO"/>
        </a:p>
      </dgm:t>
    </dgm:pt>
    <dgm:pt modelId="{4620BADC-4B60-43B3-9BD6-C62343541747}" type="sibTrans" cxnId="{F2413028-B890-4298-9A90-705A6FC9B4DB}">
      <dgm:prSet/>
      <dgm:spPr/>
      <dgm:t>
        <a:bodyPr/>
        <a:lstStyle/>
        <a:p>
          <a:endParaRPr lang="es-CO"/>
        </a:p>
      </dgm:t>
    </dgm:pt>
    <dgm:pt modelId="{FC8CCC95-B575-49DB-9FDF-B02BF1B53DC8}" type="pres">
      <dgm:prSet presAssocID="{46A2DDB9-5B38-45F2-9A29-E064B32B06BE}" presName="linearFlow" presStyleCnt="0">
        <dgm:presLayoutVars>
          <dgm:dir/>
          <dgm:resizeHandles val="exact"/>
        </dgm:presLayoutVars>
      </dgm:prSet>
      <dgm:spPr/>
    </dgm:pt>
    <dgm:pt modelId="{F79366B4-B8EE-4911-B759-557762CDED3E}" type="pres">
      <dgm:prSet presAssocID="{821A5055-196E-42B1-974D-A9AB6CB298AB}" presName="composite" presStyleCnt="0"/>
      <dgm:spPr/>
    </dgm:pt>
    <dgm:pt modelId="{B9753C2F-A199-4956-8388-58B29DE47CCF}" type="pres">
      <dgm:prSet presAssocID="{821A5055-196E-42B1-974D-A9AB6CB298AB}" presName="imgShp" presStyleLbl="fgImgPlace1" presStyleIdx="0" presStyleCnt="2"/>
      <dgm:spPr>
        <a:blipFill rotWithShape="1">
          <a:blip xmlns:r="http://schemas.openxmlformats.org/officeDocument/2006/relationships" r:embed="rId1">
            <a:alphaModFix/>
          </a:blip>
          <a:srcRect/>
          <a:stretch>
            <a:fillRect t="-1000" b="-1000"/>
          </a:stretch>
        </a:blipFill>
      </dgm:spPr>
    </dgm:pt>
    <dgm:pt modelId="{E83B2322-9B63-42F0-AC9A-6864D9DA3F76}" type="pres">
      <dgm:prSet presAssocID="{821A5055-196E-42B1-974D-A9AB6CB298AB}" presName="txShp" presStyleLbl="node1" presStyleIdx="0" presStyleCnt="2">
        <dgm:presLayoutVars>
          <dgm:bulletEnabled val="1"/>
        </dgm:presLayoutVars>
      </dgm:prSet>
      <dgm:spPr/>
    </dgm:pt>
    <dgm:pt modelId="{8755649C-9C12-4FF1-933C-2BC26CCA72D9}" type="pres">
      <dgm:prSet presAssocID="{6254EC88-6431-4E0A-B2AF-3773C811D13E}" presName="spacing" presStyleCnt="0"/>
      <dgm:spPr/>
    </dgm:pt>
    <dgm:pt modelId="{6F7E667C-C482-41A2-A569-25ED0F14FF6E}" type="pres">
      <dgm:prSet presAssocID="{B167C909-94C2-4F55-AC1C-23C8065A9413}" presName="composite" presStyleCnt="0"/>
      <dgm:spPr/>
    </dgm:pt>
    <dgm:pt modelId="{9032638B-DDEB-46B6-B171-13F6452E2CD8}" type="pres">
      <dgm:prSet presAssocID="{B167C909-94C2-4F55-AC1C-23C8065A9413}" presName="imgShp" presStyleLbl="fgImgPlace1" presStyleIdx="1" presStyleCnt="2" custLinFactNeighborY="-23868"/>
      <dgm:spPr>
        <a:blipFill rotWithShape="1">
          <a:blip xmlns:r="http://schemas.openxmlformats.org/officeDocument/2006/relationships" r:embed="rId2">
            <a:alphaModFix/>
          </a:blip>
          <a:srcRect/>
          <a:stretch>
            <a:fillRect t="-1000" b="-1000"/>
          </a:stretch>
        </a:blipFill>
      </dgm:spPr>
    </dgm:pt>
    <dgm:pt modelId="{C059209F-2E3C-43A9-8DDF-3641AA0FDC57}" type="pres">
      <dgm:prSet presAssocID="{B167C909-94C2-4F55-AC1C-23C8065A9413}" presName="txShp" presStyleLbl="node1" presStyleIdx="1" presStyleCnt="2" custLinFactNeighborY="-23868">
        <dgm:presLayoutVars>
          <dgm:bulletEnabled val="1"/>
        </dgm:presLayoutVars>
      </dgm:prSet>
      <dgm:spPr/>
    </dgm:pt>
  </dgm:ptLst>
  <dgm:cxnLst>
    <dgm:cxn modelId="{F2413028-B890-4298-9A90-705A6FC9B4DB}" srcId="{46A2DDB9-5B38-45F2-9A29-E064B32B06BE}" destId="{B167C909-94C2-4F55-AC1C-23C8065A9413}" srcOrd="1" destOrd="0" parTransId="{0D1A18D5-9567-4A74-876C-6BF96B9E785B}" sibTransId="{4620BADC-4B60-43B3-9BD6-C62343541747}"/>
    <dgm:cxn modelId="{818ADC64-DB4C-4DD0-AD2D-2D63B03FF166}" srcId="{46A2DDB9-5B38-45F2-9A29-E064B32B06BE}" destId="{821A5055-196E-42B1-974D-A9AB6CB298AB}" srcOrd="0" destOrd="0" parTransId="{C4C68C25-C688-4890-9312-03E97478C3A4}" sibTransId="{6254EC88-6431-4E0A-B2AF-3773C811D13E}"/>
    <dgm:cxn modelId="{7706C0C6-9F51-469C-ACD5-F17B78FBC370}" type="presOf" srcId="{B167C909-94C2-4F55-AC1C-23C8065A9413}" destId="{C059209F-2E3C-43A9-8DDF-3641AA0FDC57}" srcOrd="0" destOrd="0" presId="urn:microsoft.com/office/officeart/2005/8/layout/vList3"/>
    <dgm:cxn modelId="{3C72E1D6-B485-4D00-B5E2-8AFA07E588E5}" type="presOf" srcId="{821A5055-196E-42B1-974D-A9AB6CB298AB}" destId="{E83B2322-9B63-42F0-AC9A-6864D9DA3F76}" srcOrd="0" destOrd="0" presId="urn:microsoft.com/office/officeart/2005/8/layout/vList3"/>
    <dgm:cxn modelId="{7C08E0F6-FD21-49E8-B90A-6E4CD239B133}" type="presOf" srcId="{46A2DDB9-5B38-45F2-9A29-E064B32B06BE}" destId="{FC8CCC95-B575-49DB-9FDF-B02BF1B53DC8}" srcOrd="0" destOrd="0" presId="urn:microsoft.com/office/officeart/2005/8/layout/vList3"/>
    <dgm:cxn modelId="{28BCE55F-3D49-4B92-9BC7-D21E7FDFFD81}" type="presParOf" srcId="{FC8CCC95-B575-49DB-9FDF-B02BF1B53DC8}" destId="{F79366B4-B8EE-4911-B759-557762CDED3E}" srcOrd="0" destOrd="0" presId="urn:microsoft.com/office/officeart/2005/8/layout/vList3"/>
    <dgm:cxn modelId="{D5769C5A-7C71-4E05-9F4D-5D089D5FA243}" type="presParOf" srcId="{F79366B4-B8EE-4911-B759-557762CDED3E}" destId="{B9753C2F-A199-4956-8388-58B29DE47CCF}" srcOrd="0" destOrd="0" presId="urn:microsoft.com/office/officeart/2005/8/layout/vList3"/>
    <dgm:cxn modelId="{F8DAD843-5053-4030-AA41-A0B85F527300}" type="presParOf" srcId="{F79366B4-B8EE-4911-B759-557762CDED3E}" destId="{E83B2322-9B63-42F0-AC9A-6864D9DA3F76}" srcOrd="1" destOrd="0" presId="urn:microsoft.com/office/officeart/2005/8/layout/vList3"/>
    <dgm:cxn modelId="{592D3834-0688-428C-9A03-DE6EE1F326C3}" type="presParOf" srcId="{FC8CCC95-B575-49DB-9FDF-B02BF1B53DC8}" destId="{8755649C-9C12-4FF1-933C-2BC26CCA72D9}" srcOrd="1" destOrd="0" presId="urn:microsoft.com/office/officeart/2005/8/layout/vList3"/>
    <dgm:cxn modelId="{424AD1ED-6B4B-486C-8FC2-CD617A739CDE}" type="presParOf" srcId="{FC8CCC95-B575-49DB-9FDF-B02BF1B53DC8}" destId="{6F7E667C-C482-41A2-A569-25ED0F14FF6E}" srcOrd="2" destOrd="0" presId="urn:microsoft.com/office/officeart/2005/8/layout/vList3"/>
    <dgm:cxn modelId="{C9C08521-9013-434F-A250-2C8BFA06092E}" type="presParOf" srcId="{6F7E667C-C482-41A2-A569-25ED0F14FF6E}" destId="{9032638B-DDEB-46B6-B171-13F6452E2CD8}" srcOrd="0" destOrd="0" presId="urn:microsoft.com/office/officeart/2005/8/layout/vList3"/>
    <dgm:cxn modelId="{C040B408-4E3A-45B3-9892-AAA3395898F0}" type="presParOf" srcId="{6F7E667C-C482-41A2-A569-25ED0F14FF6E}" destId="{C059209F-2E3C-43A9-8DDF-3641AA0FDC5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34FFD03-7D89-4E3D-B7A8-CCF910CFB2A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BEDFB57-423C-4998-8DBD-7578342AD848}">
      <dgm:prSet/>
      <dgm:spPr/>
      <dgm:t>
        <a:bodyPr/>
        <a:lstStyle/>
        <a:p>
          <a:r>
            <a:rPr lang="es-MX" b="1" dirty="0"/>
            <a:t>Inscripción:  </a:t>
          </a:r>
          <a:r>
            <a:rPr lang="es-MX" dirty="0"/>
            <a:t>Recoge la información básica del Negocio o actividad productiva, determina la categoría del negocio, su impacto ambiental y social positivo y el concepto de la ventanilla de negocios verdes o del verificador si la actividad es o no un Negocio verde.</a:t>
          </a:r>
          <a:endParaRPr lang="en-US" dirty="0"/>
        </a:p>
      </dgm:t>
    </dgm:pt>
    <dgm:pt modelId="{9831CA80-F980-4502-87E3-5468C07E70EF}" type="parTrans" cxnId="{F621629B-46D0-41B4-8C1F-92B21DAE0B64}">
      <dgm:prSet/>
      <dgm:spPr/>
      <dgm:t>
        <a:bodyPr/>
        <a:lstStyle/>
        <a:p>
          <a:endParaRPr lang="en-US"/>
        </a:p>
      </dgm:t>
    </dgm:pt>
    <dgm:pt modelId="{20C9B4A4-CA35-48E5-9F62-90DBDCAC4AF6}" type="sibTrans" cxnId="{F621629B-46D0-41B4-8C1F-92B21DAE0B64}">
      <dgm:prSet/>
      <dgm:spPr/>
      <dgm:t>
        <a:bodyPr/>
        <a:lstStyle/>
        <a:p>
          <a:endParaRPr lang="en-US"/>
        </a:p>
      </dgm:t>
    </dgm:pt>
    <dgm:pt modelId="{67E82515-7761-4757-98D1-29A62E78BFFC}">
      <dgm:prSet/>
      <dgm:spPr/>
      <dgm:t>
        <a:bodyPr/>
        <a:lstStyle/>
        <a:p>
          <a:r>
            <a:rPr lang="es-MX" b="1" dirty="0"/>
            <a:t>Caracterización: </a:t>
          </a:r>
          <a:r>
            <a:rPr lang="es-MX" dirty="0"/>
            <a:t>Son datos puntuales de la actividad económica del negocio (temas como lo económico, social, laboral, normativo ambiental y demás que permitan “hacer una definición del ” del tipo de negocio verde para ubicarlo en la caracterización que mejor se ajuste a su actividad económica.  </a:t>
          </a:r>
          <a:endParaRPr lang="en-US" dirty="0"/>
        </a:p>
      </dgm:t>
    </dgm:pt>
    <dgm:pt modelId="{B75EEFB2-FDAD-480C-8CB5-B52CDAE9167F}" type="parTrans" cxnId="{5F1CDB84-381E-4EDF-BB51-84A332254FE0}">
      <dgm:prSet/>
      <dgm:spPr/>
      <dgm:t>
        <a:bodyPr/>
        <a:lstStyle/>
        <a:p>
          <a:endParaRPr lang="en-US"/>
        </a:p>
      </dgm:t>
    </dgm:pt>
    <dgm:pt modelId="{632263BD-451D-4427-86BF-42127D3810A4}" type="sibTrans" cxnId="{5F1CDB84-381E-4EDF-BB51-84A332254FE0}">
      <dgm:prSet/>
      <dgm:spPr/>
      <dgm:t>
        <a:bodyPr/>
        <a:lstStyle/>
        <a:p>
          <a:endParaRPr lang="en-US"/>
        </a:p>
      </dgm:t>
    </dgm:pt>
    <dgm:pt modelId="{9A973FF5-BA48-4FEE-A323-E18F833477A0}">
      <dgm:prSet/>
      <dgm:spPr/>
      <dgm:t>
        <a:bodyPr/>
        <a:lstStyle/>
        <a:p>
          <a:r>
            <a:rPr lang="es-MX" b="1" dirty="0"/>
            <a:t>Verificación</a:t>
          </a:r>
          <a:r>
            <a:rPr lang="es-MX" dirty="0"/>
            <a:t>: Es la observación y asignación   de  indicadores a los criterios de verificación  para determinar el estado de la actividad productiva como negocio verde, éste es el principal insumo para definir el plan de mejora.</a:t>
          </a:r>
          <a:endParaRPr lang="en-US" dirty="0"/>
        </a:p>
      </dgm:t>
    </dgm:pt>
    <dgm:pt modelId="{F1F24886-5ECB-4F5D-A514-CF09912F2FEF}" type="parTrans" cxnId="{BDEB7DF0-46C4-4AF6-AFA6-4FFF17B72E3F}">
      <dgm:prSet/>
      <dgm:spPr/>
      <dgm:t>
        <a:bodyPr/>
        <a:lstStyle/>
        <a:p>
          <a:endParaRPr lang="en-US"/>
        </a:p>
      </dgm:t>
    </dgm:pt>
    <dgm:pt modelId="{FC594D7C-F765-4B7B-B7F0-A0ECC91FC9C7}" type="sibTrans" cxnId="{BDEB7DF0-46C4-4AF6-AFA6-4FFF17B72E3F}">
      <dgm:prSet/>
      <dgm:spPr/>
      <dgm:t>
        <a:bodyPr/>
        <a:lstStyle/>
        <a:p>
          <a:endParaRPr lang="en-US"/>
        </a:p>
      </dgm:t>
    </dgm:pt>
    <dgm:pt modelId="{2D97CCBE-030F-4283-B396-AE1A8782804F}" type="pres">
      <dgm:prSet presAssocID="{634FFD03-7D89-4E3D-B7A8-CCF910CFB2AB}" presName="root" presStyleCnt="0">
        <dgm:presLayoutVars>
          <dgm:dir/>
          <dgm:resizeHandles val="exact"/>
        </dgm:presLayoutVars>
      </dgm:prSet>
      <dgm:spPr/>
    </dgm:pt>
    <dgm:pt modelId="{3299BDEA-7FF7-4FA8-8917-4D4BB4C51F13}" type="pres">
      <dgm:prSet presAssocID="{ABEDFB57-423C-4998-8DBD-7578342AD848}" presName="compNode" presStyleCnt="0"/>
      <dgm:spPr/>
    </dgm:pt>
    <dgm:pt modelId="{B2C87BF0-BE71-4B6C-8EFB-EA27F3E775B5}" type="pres">
      <dgm:prSet presAssocID="{ABEDFB57-423C-4998-8DBD-7578342AD848}" presName="bgRect" presStyleLbl="bgShp" presStyleIdx="0" presStyleCnt="3" custLinFactNeighborY="10999"/>
      <dgm:spPr>
        <a:solidFill>
          <a:schemeClr val="accent6">
            <a:lumMod val="60000"/>
            <a:lumOff val="40000"/>
          </a:schemeClr>
        </a:solidFill>
      </dgm:spPr>
    </dgm:pt>
    <dgm:pt modelId="{3A597758-7236-473A-833D-604673AB6D95}" type="pres">
      <dgm:prSet presAssocID="{ABEDFB57-423C-4998-8DBD-7578342AD848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sta de comprobación"/>
        </a:ext>
      </dgm:extLst>
    </dgm:pt>
    <dgm:pt modelId="{07048757-751E-475B-BC16-E1070E325AC5}" type="pres">
      <dgm:prSet presAssocID="{ABEDFB57-423C-4998-8DBD-7578342AD848}" presName="spaceRect" presStyleCnt="0"/>
      <dgm:spPr/>
    </dgm:pt>
    <dgm:pt modelId="{84B357B0-F124-4E5D-9D5A-A0BF4AEEEA1B}" type="pres">
      <dgm:prSet presAssocID="{ABEDFB57-423C-4998-8DBD-7578342AD848}" presName="parTx" presStyleLbl="revTx" presStyleIdx="0" presStyleCnt="3" custLinFactNeighborX="-2254" custLinFactNeighborY="11339">
        <dgm:presLayoutVars>
          <dgm:chMax val="0"/>
          <dgm:chPref val="0"/>
        </dgm:presLayoutVars>
      </dgm:prSet>
      <dgm:spPr/>
    </dgm:pt>
    <dgm:pt modelId="{17CC3D48-5BC3-4C86-9DD4-9679EE946D96}" type="pres">
      <dgm:prSet presAssocID="{20C9B4A4-CA35-48E5-9F62-90DBDCAC4AF6}" presName="sibTrans" presStyleCnt="0"/>
      <dgm:spPr/>
    </dgm:pt>
    <dgm:pt modelId="{77E946F1-52CC-4F8C-9D5B-0B0E98BB88BE}" type="pres">
      <dgm:prSet presAssocID="{67E82515-7761-4757-98D1-29A62E78BFFC}" presName="compNode" presStyleCnt="0"/>
      <dgm:spPr/>
    </dgm:pt>
    <dgm:pt modelId="{F4E000C9-B283-4174-97CA-8A8D7081E165}" type="pres">
      <dgm:prSet presAssocID="{67E82515-7761-4757-98D1-29A62E78BFFC}" presName="bgRect" presStyleLbl="bgShp" presStyleIdx="1" presStyleCnt="3"/>
      <dgm:spPr>
        <a:solidFill>
          <a:schemeClr val="accent6">
            <a:lumMod val="60000"/>
            <a:lumOff val="40000"/>
          </a:schemeClr>
        </a:solidFill>
      </dgm:spPr>
    </dgm:pt>
    <dgm:pt modelId="{EF7042D8-F539-4C64-AA0A-E4E89D32662D}" type="pres">
      <dgm:prSet presAssocID="{67E82515-7761-4757-98D1-29A62E78BFFC}" presName="iconRect" presStyleLbl="node1" presStyleIdx="1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ama"/>
        </a:ext>
      </dgm:extLst>
    </dgm:pt>
    <dgm:pt modelId="{0981CE54-AF6C-4CE6-B06E-D90575CC10A6}" type="pres">
      <dgm:prSet presAssocID="{67E82515-7761-4757-98D1-29A62E78BFFC}" presName="spaceRect" presStyleCnt="0"/>
      <dgm:spPr/>
    </dgm:pt>
    <dgm:pt modelId="{40267283-8AA5-4D26-8AAB-2E0C9C777DB2}" type="pres">
      <dgm:prSet presAssocID="{67E82515-7761-4757-98D1-29A62E78BFFC}" presName="parTx" presStyleLbl="revTx" presStyleIdx="1" presStyleCnt="3" custLinFactNeighborX="-2254" custLinFactNeighborY="1783">
        <dgm:presLayoutVars>
          <dgm:chMax val="0"/>
          <dgm:chPref val="0"/>
        </dgm:presLayoutVars>
      </dgm:prSet>
      <dgm:spPr/>
    </dgm:pt>
    <dgm:pt modelId="{A89E8BCB-1983-40DA-A7FC-84ADD682C57C}" type="pres">
      <dgm:prSet presAssocID="{632263BD-451D-4427-86BF-42127D3810A4}" presName="sibTrans" presStyleCnt="0"/>
      <dgm:spPr/>
    </dgm:pt>
    <dgm:pt modelId="{8DDD3C46-C045-4EAF-90B9-A800035D0F0F}" type="pres">
      <dgm:prSet presAssocID="{9A973FF5-BA48-4FEE-A323-E18F833477A0}" presName="compNode" presStyleCnt="0"/>
      <dgm:spPr/>
    </dgm:pt>
    <dgm:pt modelId="{E27D6697-69E8-4BCC-A0A5-4D667143C69F}" type="pres">
      <dgm:prSet presAssocID="{9A973FF5-BA48-4FEE-A323-E18F833477A0}" presName="bgRect" presStyleLbl="bgShp" presStyleIdx="2" presStyleCnt="3" custLinFactNeighborY="-10429"/>
      <dgm:spPr>
        <a:solidFill>
          <a:schemeClr val="accent6">
            <a:lumMod val="60000"/>
            <a:lumOff val="40000"/>
          </a:schemeClr>
        </a:solidFill>
      </dgm:spPr>
    </dgm:pt>
    <dgm:pt modelId="{139B2D81-B186-4F8F-B03E-7E0210AD0D11}" type="pres">
      <dgm:prSet presAssocID="{9A973FF5-BA48-4FEE-A323-E18F833477A0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ódigo de barras"/>
        </a:ext>
      </dgm:extLst>
    </dgm:pt>
    <dgm:pt modelId="{A8365D29-12A5-41C1-AF16-FB544029AB88}" type="pres">
      <dgm:prSet presAssocID="{9A973FF5-BA48-4FEE-A323-E18F833477A0}" presName="spaceRect" presStyleCnt="0"/>
      <dgm:spPr/>
    </dgm:pt>
    <dgm:pt modelId="{817CD17B-559F-4456-99A1-7D9154483975}" type="pres">
      <dgm:prSet presAssocID="{9A973FF5-BA48-4FEE-A323-E18F833477A0}" presName="parTx" presStyleLbl="revTx" presStyleIdx="2" presStyleCnt="3" custLinFactNeighborX="-2029" custLinFactNeighborY="-10429">
        <dgm:presLayoutVars>
          <dgm:chMax val="0"/>
          <dgm:chPref val="0"/>
        </dgm:presLayoutVars>
      </dgm:prSet>
      <dgm:spPr/>
    </dgm:pt>
  </dgm:ptLst>
  <dgm:cxnLst>
    <dgm:cxn modelId="{E8154F19-F48C-43C5-B4AB-1A7F648C499E}" type="presOf" srcId="{9A973FF5-BA48-4FEE-A323-E18F833477A0}" destId="{817CD17B-559F-4456-99A1-7D9154483975}" srcOrd="0" destOrd="0" presId="urn:microsoft.com/office/officeart/2018/2/layout/IconVerticalSolidList"/>
    <dgm:cxn modelId="{DEA9E91E-2722-48A3-8746-94C9A2A1CE59}" type="presOf" srcId="{634FFD03-7D89-4E3D-B7A8-CCF910CFB2AB}" destId="{2D97CCBE-030F-4283-B396-AE1A8782804F}" srcOrd="0" destOrd="0" presId="urn:microsoft.com/office/officeart/2018/2/layout/IconVerticalSolidList"/>
    <dgm:cxn modelId="{CE15194B-EB36-41F6-92E8-6FD9240863A5}" type="presOf" srcId="{67E82515-7761-4757-98D1-29A62E78BFFC}" destId="{40267283-8AA5-4D26-8AAB-2E0C9C777DB2}" srcOrd="0" destOrd="0" presId="urn:microsoft.com/office/officeart/2018/2/layout/IconVerticalSolidList"/>
    <dgm:cxn modelId="{5F1CDB84-381E-4EDF-BB51-84A332254FE0}" srcId="{634FFD03-7D89-4E3D-B7A8-CCF910CFB2AB}" destId="{67E82515-7761-4757-98D1-29A62E78BFFC}" srcOrd="1" destOrd="0" parTransId="{B75EEFB2-FDAD-480C-8CB5-B52CDAE9167F}" sibTransId="{632263BD-451D-4427-86BF-42127D3810A4}"/>
    <dgm:cxn modelId="{F621629B-46D0-41B4-8C1F-92B21DAE0B64}" srcId="{634FFD03-7D89-4E3D-B7A8-CCF910CFB2AB}" destId="{ABEDFB57-423C-4998-8DBD-7578342AD848}" srcOrd="0" destOrd="0" parTransId="{9831CA80-F980-4502-87E3-5468C07E70EF}" sibTransId="{20C9B4A4-CA35-48E5-9F62-90DBDCAC4AF6}"/>
    <dgm:cxn modelId="{9CBBB8EA-5C30-4B3A-9CBA-C643966443D9}" type="presOf" srcId="{ABEDFB57-423C-4998-8DBD-7578342AD848}" destId="{84B357B0-F124-4E5D-9D5A-A0BF4AEEEA1B}" srcOrd="0" destOrd="0" presId="urn:microsoft.com/office/officeart/2018/2/layout/IconVerticalSolidList"/>
    <dgm:cxn modelId="{BDEB7DF0-46C4-4AF6-AFA6-4FFF17B72E3F}" srcId="{634FFD03-7D89-4E3D-B7A8-CCF910CFB2AB}" destId="{9A973FF5-BA48-4FEE-A323-E18F833477A0}" srcOrd="2" destOrd="0" parTransId="{F1F24886-5ECB-4F5D-A514-CF09912F2FEF}" sibTransId="{FC594D7C-F765-4B7B-B7F0-A0ECC91FC9C7}"/>
    <dgm:cxn modelId="{2115B192-BEE5-4049-81DE-4A8E1AAD8A3E}" type="presParOf" srcId="{2D97CCBE-030F-4283-B396-AE1A8782804F}" destId="{3299BDEA-7FF7-4FA8-8917-4D4BB4C51F13}" srcOrd="0" destOrd="0" presId="urn:microsoft.com/office/officeart/2018/2/layout/IconVerticalSolidList"/>
    <dgm:cxn modelId="{DE4ADC90-1AF3-4538-89A1-C24244280A33}" type="presParOf" srcId="{3299BDEA-7FF7-4FA8-8917-4D4BB4C51F13}" destId="{B2C87BF0-BE71-4B6C-8EFB-EA27F3E775B5}" srcOrd="0" destOrd="0" presId="urn:microsoft.com/office/officeart/2018/2/layout/IconVerticalSolidList"/>
    <dgm:cxn modelId="{A7F75028-14A0-4A04-86FE-5FD31B5BCEA7}" type="presParOf" srcId="{3299BDEA-7FF7-4FA8-8917-4D4BB4C51F13}" destId="{3A597758-7236-473A-833D-604673AB6D95}" srcOrd="1" destOrd="0" presId="urn:microsoft.com/office/officeart/2018/2/layout/IconVerticalSolidList"/>
    <dgm:cxn modelId="{78388CCB-C914-4A82-85D9-DD5645D1B597}" type="presParOf" srcId="{3299BDEA-7FF7-4FA8-8917-4D4BB4C51F13}" destId="{07048757-751E-475B-BC16-E1070E325AC5}" srcOrd="2" destOrd="0" presId="urn:microsoft.com/office/officeart/2018/2/layout/IconVerticalSolidList"/>
    <dgm:cxn modelId="{D017FA6F-CB5D-4F32-8B4B-8223DAF0C3CA}" type="presParOf" srcId="{3299BDEA-7FF7-4FA8-8917-4D4BB4C51F13}" destId="{84B357B0-F124-4E5D-9D5A-A0BF4AEEEA1B}" srcOrd="3" destOrd="0" presId="urn:microsoft.com/office/officeart/2018/2/layout/IconVerticalSolidList"/>
    <dgm:cxn modelId="{0EA43FC7-0533-4782-80CC-3DC200C8A6A3}" type="presParOf" srcId="{2D97CCBE-030F-4283-B396-AE1A8782804F}" destId="{17CC3D48-5BC3-4C86-9DD4-9679EE946D96}" srcOrd="1" destOrd="0" presId="urn:microsoft.com/office/officeart/2018/2/layout/IconVerticalSolidList"/>
    <dgm:cxn modelId="{8F284EC9-AAB9-42C5-86DA-01777A983D84}" type="presParOf" srcId="{2D97CCBE-030F-4283-B396-AE1A8782804F}" destId="{77E946F1-52CC-4F8C-9D5B-0B0E98BB88BE}" srcOrd="2" destOrd="0" presId="urn:microsoft.com/office/officeart/2018/2/layout/IconVerticalSolidList"/>
    <dgm:cxn modelId="{5AB369EE-0EDE-4686-AA67-39B898D347E5}" type="presParOf" srcId="{77E946F1-52CC-4F8C-9D5B-0B0E98BB88BE}" destId="{F4E000C9-B283-4174-97CA-8A8D7081E165}" srcOrd="0" destOrd="0" presId="urn:microsoft.com/office/officeart/2018/2/layout/IconVerticalSolidList"/>
    <dgm:cxn modelId="{B9429723-C836-453B-BC21-B7DD3B9E1F51}" type="presParOf" srcId="{77E946F1-52CC-4F8C-9D5B-0B0E98BB88BE}" destId="{EF7042D8-F539-4C64-AA0A-E4E89D32662D}" srcOrd="1" destOrd="0" presId="urn:microsoft.com/office/officeart/2018/2/layout/IconVerticalSolidList"/>
    <dgm:cxn modelId="{835406ED-FF37-4DEF-9C54-879AF8A1F4CD}" type="presParOf" srcId="{77E946F1-52CC-4F8C-9D5B-0B0E98BB88BE}" destId="{0981CE54-AF6C-4CE6-B06E-D90575CC10A6}" srcOrd="2" destOrd="0" presId="urn:microsoft.com/office/officeart/2018/2/layout/IconVerticalSolidList"/>
    <dgm:cxn modelId="{E5B15714-F998-4093-88A5-20543DA07EDC}" type="presParOf" srcId="{77E946F1-52CC-4F8C-9D5B-0B0E98BB88BE}" destId="{40267283-8AA5-4D26-8AAB-2E0C9C777DB2}" srcOrd="3" destOrd="0" presId="urn:microsoft.com/office/officeart/2018/2/layout/IconVerticalSolidList"/>
    <dgm:cxn modelId="{CF260840-F476-4510-99E9-22FFF7FE8856}" type="presParOf" srcId="{2D97CCBE-030F-4283-B396-AE1A8782804F}" destId="{A89E8BCB-1983-40DA-A7FC-84ADD682C57C}" srcOrd="3" destOrd="0" presId="urn:microsoft.com/office/officeart/2018/2/layout/IconVerticalSolidList"/>
    <dgm:cxn modelId="{9C403286-A8A1-4160-9AD5-6849FC1BC2BC}" type="presParOf" srcId="{2D97CCBE-030F-4283-B396-AE1A8782804F}" destId="{8DDD3C46-C045-4EAF-90B9-A800035D0F0F}" srcOrd="4" destOrd="0" presId="urn:microsoft.com/office/officeart/2018/2/layout/IconVerticalSolidList"/>
    <dgm:cxn modelId="{0E78FFD3-6F96-40DF-9DBE-CF6611F3C712}" type="presParOf" srcId="{8DDD3C46-C045-4EAF-90B9-A800035D0F0F}" destId="{E27D6697-69E8-4BCC-A0A5-4D667143C69F}" srcOrd="0" destOrd="0" presId="urn:microsoft.com/office/officeart/2018/2/layout/IconVerticalSolidList"/>
    <dgm:cxn modelId="{2F2DCDE9-0523-4834-9EA1-CC25BACB94FE}" type="presParOf" srcId="{8DDD3C46-C045-4EAF-90B9-A800035D0F0F}" destId="{139B2D81-B186-4F8F-B03E-7E0210AD0D11}" srcOrd="1" destOrd="0" presId="urn:microsoft.com/office/officeart/2018/2/layout/IconVerticalSolidList"/>
    <dgm:cxn modelId="{32BE6D35-7753-466F-A644-36DEB1016F59}" type="presParOf" srcId="{8DDD3C46-C045-4EAF-90B9-A800035D0F0F}" destId="{A8365D29-12A5-41C1-AF16-FB544029AB88}" srcOrd="2" destOrd="0" presId="urn:microsoft.com/office/officeart/2018/2/layout/IconVerticalSolidList"/>
    <dgm:cxn modelId="{6BC55E5D-48CA-4FB9-BBFC-92FA3C2AD788}" type="presParOf" srcId="{8DDD3C46-C045-4EAF-90B9-A800035D0F0F}" destId="{817CD17B-559F-4456-99A1-7D915448397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B339ED-C7FC-44B3-B1E4-0FDCAD55E83E}">
      <dsp:nvSpPr>
        <dsp:cNvPr id="0" name=""/>
        <dsp:cNvSpPr/>
      </dsp:nvSpPr>
      <dsp:spPr>
        <a:xfrm>
          <a:off x="1157283" y="0"/>
          <a:ext cx="8967412" cy="560463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0751BC-D961-4B34-810B-67082E6A7E63}">
      <dsp:nvSpPr>
        <dsp:cNvPr id="0" name=""/>
        <dsp:cNvSpPr/>
      </dsp:nvSpPr>
      <dsp:spPr>
        <a:xfrm>
          <a:off x="2355867" y="3868317"/>
          <a:ext cx="233152" cy="2331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95B799-5FFC-4A89-9F29-C32D8FE05A11}">
      <dsp:nvSpPr>
        <dsp:cNvPr id="0" name=""/>
        <dsp:cNvSpPr/>
      </dsp:nvSpPr>
      <dsp:spPr>
        <a:xfrm>
          <a:off x="1524887" y="3870208"/>
          <a:ext cx="2609982" cy="5472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543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50%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Emprendimiento Verde</a:t>
          </a:r>
          <a:endParaRPr lang="es-CO" sz="2000" kern="1200" dirty="0"/>
        </a:p>
      </dsp:txBody>
      <dsp:txXfrm>
        <a:off x="1524887" y="3870208"/>
        <a:ext cx="2609982" cy="547228"/>
      </dsp:txXfrm>
    </dsp:sp>
    <dsp:sp modelId="{B722F97E-F85A-4BC1-B4EE-B4CACDF11C28}">
      <dsp:nvSpPr>
        <dsp:cNvPr id="0" name=""/>
        <dsp:cNvSpPr/>
      </dsp:nvSpPr>
      <dsp:spPr>
        <a:xfrm>
          <a:off x="4413888" y="2344978"/>
          <a:ext cx="421468" cy="4214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D2D1AC-5072-4FC9-861A-D03F22F0C84C}">
      <dsp:nvSpPr>
        <dsp:cNvPr id="0" name=""/>
        <dsp:cNvSpPr/>
      </dsp:nvSpPr>
      <dsp:spPr>
        <a:xfrm>
          <a:off x="3493125" y="2517662"/>
          <a:ext cx="3238878" cy="3048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327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50,1%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Negocio verde avalado</a:t>
          </a:r>
          <a:endParaRPr lang="es-CO" sz="2000" kern="1200" dirty="0"/>
        </a:p>
      </dsp:txBody>
      <dsp:txXfrm>
        <a:off x="3493125" y="2517662"/>
        <a:ext cx="3238878" cy="3048920"/>
      </dsp:txXfrm>
    </dsp:sp>
    <dsp:sp modelId="{12B5859A-08DC-4BD1-B1F9-5337DB6EEA9D}">
      <dsp:nvSpPr>
        <dsp:cNvPr id="0" name=""/>
        <dsp:cNvSpPr/>
      </dsp:nvSpPr>
      <dsp:spPr>
        <a:xfrm>
          <a:off x="6888894" y="1417972"/>
          <a:ext cx="582881" cy="5828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041C14-9D3E-46DF-92F7-9B9FE9E48AC5}">
      <dsp:nvSpPr>
        <dsp:cNvPr id="0" name=""/>
        <dsp:cNvSpPr/>
      </dsp:nvSpPr>
      <dsp:spPr>
        <a:xfrm>
          <a:off x="6175881" y="1653243"/>
          <a:ext cx="3202980" cy="687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8857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100%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Empresa Ancla verde</a:t>
          </a:r>
          <a:endParaRPr lang="es-CO" sz="2000" kern="1200" dirty="0"/>
        </a:p>
      </dsp:txBody>
      <dsp:txXfrm>
        <a:off x="6175881" y="1653243"/>
        <a:ext cx="3202980" cy="68742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5499FC-351A-4A3D-8BCB-7792F3CFC860}">
      <dsp:nvSpPr>
        <dsp:cNvPr id="0" name=""/>
        <dsp:cNvSpPr/>
      </dsp:nvSpPr>
      <dsp:spPr>
        <a:xfrm>
          <a:off x="0" y="3997428"/>
          <a:ext cx="6172199" cy="8745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300" kern="1200"/>
            <a:t>Son Aliados para el planteamiento, implementación y seguimiento de </a:t>
          </a:r>
          <a:r>
            <a:rPr lang="en-US" sz="1300" kern="1200"/>
            <a:t>alianza</a:t>
          </a:r>
          <a:r>
            <a:rPr lang="es-MX" sz="1300" kern="1200"/>
            <a:t>s</a:t>
          </a:r>
          <a:r>
            <a:rPr lang="en-US" sz="1300" kern="1200"/>
            <a:t> entre la autoridad ambiental y una  entidad de </a:t>
          </a:r>
          <a:r>
            <a:rPr lang="es-MX" sz="1300" kern="1200"/>
            <a:t>apoyo a </a:t>
          </a:r>
          <a:r>
            <a:rPr lang="en-US" sz="1300" kern="1200"/>
            <a:t>emprendimiento</a:t>
          </a:r>
          <a:r>
            <a:rPr lang="es-MX" sz="1300" kern="1200"/>
            <a:t>s</a:t>
          </a:r>
          <a:r>
            <a:rPr lang="en-US" sz="1300" kern="1200"/>
            <a:t>, que </a:t>
          </a:r>
          <a:r>
            <a:rPr lang="es-MX" sz="1300" kern="1200"/>
            <a:t>tengan</a:t>
          </a:r>
          <a:r>
            <a:rPr lang="en-US" sz="1300" kern="1200"/>
            <a:t> como misión  posicionar los negocios verdes como un nuevo renglón de la  economía regional.</a:t>
          </a:r>
        </a:p>
      </dsp:txBody>
      <dsp:txXfrm>
        <a:off x="0" y="3997428"/>
        <a:ext cx="6172199" cy="874539"/>
      </dsp:txXfrm>
    </dsp:sp>
    <dsp:sp modelId="{82E56D8D-7AB8-429B-8340-632431BF0B02}">
      <dsp:nvSpPr>
        <dsp:cNvPr id="0" name=""/>
        <dsp:cNvSpPr/>
      </dsp:nvSpPr>
      <dsp:spPr>
        <a:xfrm rot="10800000">
          <a:off x="0" y="2665504"/>
          <a:ext cx="6172199" cy="134504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kern="1200"/>
            <a:t>Es el organismo articulador y punto de encuentro entre el negocio verde y el ministerio de ambiente y desarrollo sostenible y similares.</a:t>
          </a:r>
          <a:endParaRPr lang="en-US" sz="1300" kern="1200"/>
        </a:p>
      </dsp:txBody>
      <dsp:txXfrm rot="10800000">
        <a:off x="0" y="2665504"/>
        <a:ext cx="6172199" cy="873967"/>
      </dsp:txXfrm>
    </dsp:sp>
    <dsp:sp modelId="{651362E7-111B-4F87-A52F-EC341A521F0A}">
      <dsp:nvSpPr>
        <dsp:cNvPr id="0" name=""/>
        <dsp:cNvSpPr/>
      </dsp:nvSpPr>
      <dsp:spPr>
        <a:xfrm rot="10800000">
          <a:off x="0" y="1333580"/>
          <a:ext cx="6172199" cy="134504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300" kern="1200"/>
            <a:t>Es la entidad que identifica, fortalece y avala el negocio verde.</a:t>
          </a:r>
          <a:endParaRPr lang="en-US" sz="1300" kern="1200"/>
        </a:p>
      </dsp:txBody>
      <dsp:txXfrm rot="10800000">
        <a:off x="0" y="1333580"/>
        <a:ext cx="6172199" cy="873967"/>
      </dsp:txXfrm>
    </dsp:sp>
    <dsp:sp modelId="{3F00445B-5A71-48FB-87FE-1F7A5C0C0F4B}">
      <dsp:nvSpPr>
        <dsp:cNvPr id="0" name=""/>
        <dsp:cNvSpPr/>
      </dsp:nvSpPr>
      <dsp:spPr>
        <a:xfrm rot="10800000">
          <a:off x="0" y="1656"/>
          <a:ext cx="6172199" cy="134504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Son </a:t>
          </a:r>
          <a:r>
            <a:rPr lang="en-US" sz="1300" kern="1200" dirty="0" err="1"/>
            <a:t>grupos</a:t>
          </a:r>
          <a:r>
            <a:rPr lang="en-US" sz="1300" kern="1200" dirty="0"/>
            <a:t> </a:t>
          </a:r>
          <a:r>
            <a:rPr lang="en-US" sz="1300" kern="1200" dirty="0" err="1"/>
            <a:t>técnicos</a:t>
          </a:r>
          <a:r>
            <a:rPr lang="en-US" sz="1300" kern="1200" dirty="0"/>
            <a:t> y de </a:t>
          </a:r>
          <a:r>
            <a:rPr lang="en-US" sz="1300" kern="1200" dirty="0" err="1"/>
            <a:t>gestión</a:t>
          </a:r>
          <a:r>
            <a:rPr lang="en-US" sz="1300" kern="1200" dirty="0"/>
            <a:t> al interior de las </a:t>
          </a:r>
          <a:r>
            <a:rPr lang="es-CO" sz="1300" kern="1200" dirty="0"/>
            <a:t>Autoridades Ambientales</a:t>
          </a:r>
          <a:r>
            <a:rPr lang="es-MX" sz="1300" kern="1200" dirty="0"/>
            <a:t>.</a:t>
          </a:r>
          <a:endParaRPr lang="en-US" sz="1300" kern="1200" dirty="0"/>
        </a:p>
      </dsp:txBody>
      <dsp:txXfrm rot="10800000">
        <a:off x="0" y="1656"/>
        <a:ext cx="6172199" cy="87396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7AA92E-8ABA-458E-B17D-392E29AB31F1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7724BC-1516-4999-9C2A-67EFDEB5A9F8}">
      <dsp:nvSpPr>
        <dsp:cNvPr id="0" name=""/>
        <dsp:cNvSpPr/>
      </dsp:nvSpPr>
      <dsp:spPr>
        <a:xfrm>
          <a:off x="276677" y="1305401"/>
          <a:ext cx="2141268" cy="174053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Liderar  las acciones y estrategias de articulación  con los actores regionales para la implementación de programas locales de negocios verdes</a:t>
          </a:r>
          <a:endParaRPr lang="es-CO" sz="1400" kern="1200" dirty="0"/>
        </a:p>
      </dsp:txBody>
      <dsp:txXfrm>
        <a:off x="361643" y="1390367"/>
        <a:ext cx="1971336" cy="1570603"/>
      </dsp:txXfrm>
    </dsp:sp>
    <dsp:sp modelId="{2CC14C23-ADAE-45DC-A809-E9389755E95C}">
      <dsp:nvSpPr>
        <dsp:cNvPr id="0" name=""/>
        <dsp:cNvSpPr/>
      </dsp:nvSpPr>
      <dsp:spPr>
        <a:xfrm>
          <a:off x="2943725" y="1305401"/>
          <a:ext cx="3384708" cy="1740535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Validar  mediante la “ identificación y verificación “ la presencia de negocios verdes que operan en su jurisdicción.</a:t>
          </a:r>
          <a:endParaRPr lang="es-CO" sz="1400" kern="1200" dirty="0"/>
        </a:p>
      </dsp:txBody>
      <dsp:txXfrm>
        <a:off x="3028691" y="1390367"/>
        <a:ext cx="3214776" cy="1570603"/>
      </dsp:txXfrm>
    </dsp:sp>
    <dsp:sp modelId="{3A61D16E-7411-439A-9332-5E5F5A4D5BD1}">
      <dsp:nvSpPr>
        <dsp:cNvPr id="0" name=""/>
        <dsp:cNvSpPr/>
      </dsp:nvSpPr>
      <dsp:spPr>
        <a:xfrm>
          <a:off x="6854214" y="1305401"/>
          <a:ext cx="3384708" cy="1740535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Desarrollar juntamente con los emprendimientos, negocios o empresarios, la implementación de los planes de mejora bajo el seguimiento y cumplimiento de los criterios de verificación  establecidos en la   ficha de verificación de negocios verdes. </a:t>
          </a:r>
          <a:endParaRPr lang="es-CO" sz="1400" kern="1200" dirty="0"/>
        </a:p>
      </dsp:txBody>
      <dsp:txXfrm>
        <a:off x="6939180" y="1390367"/>
        <a:ext cx="3214776" cy="157060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7AA92E-8ABA-458E-B17D-392E29AB31F1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41BFE6-5E60-468E-9016-1665CC9675E4}">
      <dsp:nvSpPr>
        <dsp:cNvPr id="0" name=""/>
        <dsp:cNvSpPr/>
      </dsp:nvSpPr>
      <dsp:spPr>
        <a:xfrm>
          <a:off x="4535" y="1407039"/>
          <a:ext cx="2436378" cy="15372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Desarrollar estrategias que permitan generar encadenamientos y  escalamientos como negocio verde.</a:t>
          </a:r>
          <a:endParaRPr lang="es-CO" sz="1400" kern="1200" dirty="0"/>
        </a:p>
      </dsp:txBody>
      <dsp:txXfrm>
        <a:off x="79578" y="1482082"/>
        <a:ext cx="2286292" cy="1387172"/>
      </dsp:txXfrm>
    </dsp:sp>
    <dsp:sp modelId="{BB89C862-170F-4432-842F-277B3F16C76A}">
      <dsp:nvSpPr>
        <dsp:cNvPr id="0" name=""/>
        <dsp:cNvSpPr/>
      </dsp:nvSpPr>
      <dsp:spPr>
        <a:xfrm>
          <a:off x="2910213" y="1395073"/>
          <a:ext cx="3132288" cy="156119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Crear  de manera continua y duradera, con los actores claves de negocios verdes, alianzas y estrategias que contribuyan a la consolidación,  promoción y posicionamiento de los Negocios verdes de la región</a:t>
          </a:r>
          <a:endParaRPr lang="es-CO" sz="1400" kern="1200" dirty="0"/>
        </a:p>
      </dsp:txBody>
      <dsp:txXfrm>
        <a:off x="2986424" y="1471284"/>
        <a:ext cx="2979866" cy="1408768"/>
      </dsp:txXfrm>
    </dsp:sp>
    <dsp:sp modelId="{B872BEBF-27F2-48EE-887A-44ABBEF70A5C}">
      <dsp:nvSpPr>
        <dsp:cNvPr id="0" name=""/>
        <dsp:cNvSpPr/>
      </dsp:nvSpPr>
      <dsp:spPr>
        <a:xfrm>
          <a:off x="6337686" y="1410773"/>
          <a:ext cx="3999263" cy="1537031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Generar estadísticas con 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 Impacto positivo en los negocios verdes.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que contribuyan al desarrollo económico de la región, y con impacto para la generación de empleos verdes y conservación de los Recursos Naturales</a:t>
          </a:r>
          <a:endParaRPr lang="es-CO" sz="1400" kern="1200" dirty="0"/>
        </a:p>
      </dsp:txBody>
      <dsp:txXfrm>
        <a:off x="6412718" y="1485805"/>
        <a:ext cx="3849199" cy="13869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0A5ECE-307E-4AF9-AC6A-5AF859EF070F}">
      <dsp:nvSpPr>
        <dsp:cNvPr id="0" name=""/>
        <dsp:cNvSpPr/>
      </dsp:nvSpPr>
      <dsp:spPr>
        <a:xfrm>
          <a:off x="0" y="3807"/>
          <a:ext cx="6172199" cy="811001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898D23-96F2-4CC5-81D6-4CDA8E43923E}">
      <dsp:nvSpPr>
        <dsp:cNvPr id="0" name=""/>
        <dsp:cNvSpPr/>
      </dsp:nvSpPr>
      <dsp:spPr>
        <a:xfrm>
          <a:off x="245328" y="186282"/>
          <a:ext cx="446050" cy="44605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1CEE13-4E6C-4898-8FB3-D4AC14D4223E}">
      <dsp:nvSpPr>
        <dsp:cNvPr id="0" name=""/>
        <dsp:cNvSpPr/>
      </dsp:nvSpPr>
      <dsp:spPr>
        <a:xfrm>
          <a:off x="936706" y="3807"/>
          <a:ext cx="5235493" cy="811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31" tIns="85831" rIns="85831" bIns="8583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 dirty="0"/>
            <a:t>Reducen impactos ambientales y optimizan recursos.</a:t>
          </a:r>
        </a:p>
      </dsp:txBody>
      <dsp:txXfrm>
        <a:off x="936706" y="3807"/>
        <a:ext cx="5235493" cy="811001"/>
      </dsp:txXfrm>
    </dsp:sp>
    <dsp:sp modelId="{E8265F22-8CE7-4DEC-8E8B-BD5DD82A9A87}">
      <dsp:nvSpPr>
        <dsp:cNvPr id="0" name=""/>
        <dsp:cNvSpPr/>
      </dsp:nvSpPr>
      <dsp:spPr>
        <a:xfrm>
          <a:off x="0" y="1017559"/>
          <a:ext cx="6172199" cy="811001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FF7299-B204-47DD-BB52-CF7A7299D523}">
      <dsp:nvSpPr>
        <dsp:cNvPr id="0" name=""/>
        <dsp:cNvSpPr/>
      </dsp:nvSpPr>
      <dsp:spPr>
        <a:xfrm>
          <a:off x="245328" y="1200034"/>
          <a:ext cx="446050" cy="44605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02D5B0-6378-4896-9632-79785D1490DB}">
      <dsp:nvSpPr>
        <dsp:cNvPr id="0" name=""/>
        <dsp:cNvSpPr/>
      </dsp:nvSpPr>
      <dsp:spPr>
        <a:xfrm>
          <a:off x="936706" y="1017559"/>
          <a:ext cx="5235493" cy="811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31" tIns="85831" rIns="85831" bIns="8583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/>
            <a:t>Impulsan innovación y competitividad empresarial.</a:t>
          </a:r>
        </a:p>
      </dsp:txBody>
      <dsp:txXfrm>
        <a:off x="936706" y="1017559"/>
        <a:ext cx="5235493" cy="811001"/>
      </dsp:txXfrm>
    </dsp:sp>
    <dsp:sp modelId="{708B24E4-9907-4115-A0FD-66CC2995286E}">
      <dsp:nvSpPr>
        <dsp:cNvPr id="0" name=""/>
        <dsp:cNvSpPr/>
      </dsp:nvSpPr>
      <dsp:spPr>
        <a:xfrm>
          <a:off x="0" y="2031311"/>
          <a:ext cx="6172199" cy="811001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D1E2C6-2091-4750-851C-020AA5816E9E}">
      <dsp:nvSpPr>
        <dsp:cNvPr id="0" name=""/>
        <dsp:cNvSpPr/>
      </dsp:nvSpPr>
      <dsp:spPr>
        <a:xfrm>
          <a:off x="245328" y="2213787"/>
          <a:ext cx="446050" cy="44605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DC88CC-BD09-484C-BED6-2D2D969726D6}">
      <dsp:nvSpPr>
        <dsp:cNvPr id="0" name=""/>
        <dsp:cNvSpPr/>
      </dsp:nvSpPr>
      <dsp:spPr>
        <a:xfrm>
          <a:off x="936706" y="2031311"/>
          <a:ext cx="5235493" cy="811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31" tIns="85831" rIns="85831" bIns="8583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/>
            <a:t>Responden a nuevas demandas del mercado (consumo responsable).</a:t>
          </a:r>
        </a:p>
      </dsp:txBody>
      <dsp:txXfrm>
        <a:off x="936706" y="2031311"/>
        <a:ext cx="5235493" cy="811001"/>
      </dsp:txXfrm>
    </dsp:sp>
    <dsp:sp modelId="{5D2D3605-5618-4AAD-BE91-A8E5A23752BA}">
      <dsp:nvSpPr>
        <dsp:cNvPr id="0" name=""/>
        <dsp:cNvSpPr/>
      </dsp:nvSpPr>
      <dsp:spPr>
        <a:xfrm>
          <a:off x="0" y="3045063"/>
          <a:ext cx="6172199" cy="811001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D01030-123B-43CE-B997-7F96703988B1}">
      <dsp:nvSpPr>
        <dsp:cNvPr id="0" name=""/>
        <dsp:cNvSpPr/>
      </dsp:nvSpPr>
      <dsp:spPr>
        <a:xfrm>
          <a:off x="245328" y="3227539"/>
          <a:ext cx="446050" cy="44605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C2DB3B-FBF1-4421-883F-830D8E1A61C1}">
      <dsp:nvSpPr>
        <dsp:cNvPr id="0" name=""/>
        <dsp:cNvSpPr/>
      </dsp:nvSpPr>
      <dsp:spPr>
        <a:xfrm>
          <a:off x="936706" y="3045063"/>
          <a:ext cx="5235493" cy="811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31" tIns="85831" rIns="85831" bIns="8583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/>
            <a:t>Generan acceso a financiamiento e inversión sostenible.</a:t>
          </a:r>
        </a:p>
      </dsp:txBody>
      <dsp:txXfrm>
        <a:off x="936706" y="3045063"/>
        <a:ext cx="5235493" cy="811001"/>
      </dsp:txXfrm>
    </dsp:sp>
    <dsp:sp modelId="{D0DB38A4-2E4F-403A-88F0-9051B8E7ED4D}">
      <dsp:nvSpPr>
        <dsp:cNvPr id="0" name=""/>
        <dsp:cNvSpPr/>
      </dsp:nvSpPr>
      <dsp:spPr>
        <a:xfrm>
          <a:off x="0" y="4058815"/>
          <a:ext cx="6172199" cy="811001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51B0EE-A747-4DF6-9C52-B55C9A958AAA}">
      <dsp:nvSpPr>
        <dsp:cNvPr id="0" name=""/>
        <dsp:cNvSpPr/>
      </dsp:nvSpPr>
      <dsp:spPr>
        <a:xfrm>
          <a:off x="245328" y="4241291"/>
          <a:ext cx="446050" cy="44605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E77E8E-CD87-47CA-A59A-258755889BCE}">
      <dsp:nvSpPr>
        <dsp:cNvPr id="0" name=""/>
        <dsp:cNvSpPr/>
      </dsp:nvSpPr>
      <dsp:spPr>
        <a:xfrm>
          <a:off x="936706" y="4058815"/>
          <a:ext cx="5235493" cy="811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31" tIns="85831" rIns="85831" bIns="8583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/>
            <a:t>Contribuyen a metas climáticas y de desarrollo.</a:t>
          </a:r>
        </a:p>
      </dsp:txBody>
      <dsp:txXfrm>
        <a:off x="936706" y="4058815"/>
        <a:ext cx="5235493" cy="8110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538B66-3564-456B-9110-12972048E79F}">
      <dsp:nvSpPr>
        <dsp:cNvPr id="0" name=""/>
        <dsp:cNvSpPr/>
      </dsp:nvSpPr>
      <dsp:spPr>
        <a:xfrm>
          <a:off x="2144652" y="57874"/>
          <a:ext cx="3009472" cy="3009472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/>
            <a:t>Base del modelo de crecimiento sostenible.</a:t>
          </a:r>
        </a:p>
      </dsp:txBody>
      <dsp:txXfrm>
        <a:off x="2491898" y="462995"/>
        <a:ext cx="2314979" cy="954928"/>
      </dsp:txXfrm>
    </dsp:sp>
    <dsp:sp modelId="{7F96EB44-14F7-4876-A2A4-4655AE5C405F}">
      <dsp:nvSpPr>
        <dsp:cNvPr id="0" name=""/>
        <dsp:cNvSpPr/>
      </dsp:nvSpPr>
      <dsp:spPr>
        <a:xfrm>
          <a:off x="3475765" y="1388987"/>
          <a:ext cx="3009472" cy="3009472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alpha val="50000"/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alpha val="50000"/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/>
            <a:t>Articulan cadenas de valor responsables</a:t>
          </a:r>
        </a:p>
      </dsp:txBody>
      <dsp:txXfrm>
        <a:off x="5096250" y="1736234"/>
        <a:ext cx="1157489" cy="2314979"/>
      </dsp:txXfrm>
    </dsp:sp>
    <dsp:sp modelId="{16D42E44-47B7-4D97-8508-C4EE6F60CF77}">
      <dsp:nvSpPr>
        <dsp:cNvPr id="0" name=""/>
        <dsp:cNvSpPr/>
      </dsp:nvSpPr>
      <dsp:spPr>
        <a:xfrm>
          <a:off x="2144652" y="2720100"/>
          <a:ext cx="3009472" cy="3009472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alpha val="50000"/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alpha val="50000"/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/>
            <a:t>Se fortalecen mediante procesos de verificación</a:t>
          </a:r>
        </a:p>
      </dsp:txBody>
      <dsp:txXfrm>
        <a:off x="2491898" y="4369523"/>
        <a:ext cx="2314979" cy="954928"/>
      </dsp:txXfrm>
    </dsp:sp>
    <dsp:sp modelId="{4D360FF4-5AFE-4F01-830E-9C8B19F28455}">
      <dsp:nvSpPr>
        <dsp:cNvPr id="0" name=""/>
        <dsp:cNvSpPr/>
      </dsp:nvSpPr>
      <dsp:spPr>
        <a:xfrm>
          <a:off x="813538" y="1388987"/>
          <a:ext cx="3009472" cy="3009472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alpha val="50000"/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alpha val="50000"/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/>
            <a:t>Se escalan a través de empresas ancla y aliados estratégicos.</a:t>
          </a:r>
        </a:p>
      </dsp:txBody>
      <dsp:txXfrm>
        <a:off x="1045036" y="1736234"/>
        <a:ext cx="1157489" cy="23149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382193-D1BA-4B61-8B6B-39CF216B6B6E}">
      <dsp:nvSpPr>
        <dsp:cNvPr id="0" name=""/>
        <dsp:cNvSpPr/>
      </dsp:nvSpPr>
      <dsp:spPr>
        <a:xfrm>
          <a:off x="6732" y="320"/>
          <a:ext cx="2545380" cy="672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 dirty="0"/>
            <a:t>Económicos</a:t>
          </a:r>
        </a:p>
      </dsp:txBody>
      <dsp:txXfrm>
        <a:off x="6732" y="320"/>
        <a:ext cx="2545380" cy="672690"/>
      </dsp:txXfrm>
    </dsp:sp>
    <dsp:sp modelId="{C95FF5E6-02B4-4C21-B590-75178322FA0A}">
      <dsp:nvSpPr>
        <dsp:cNvPr id="0" name=""/>
        <dsp:cNvSpPr/>
      </dsp:nvSpPr>
      <dsp:spPr>
        <a:xfrm>
          <a:off x="2834643" y="320"/>
          <a:ext cx="2634929" cy="672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 dirty="0"/>
            <a:t>Ambientales  </a:t>
          </a:r>
        </a:p>
      </dsp:txBody>
      <dsp:txXfrm>
        <a:off x="2834643" y="320"/>
        <a:ext cx="2634929" cy="672690"/>
      </dsp:txXfrm>
    </dsp:sp>
    <dsp:sp modelId="{9C3D08AA-5821-4F63-9D4D-48833A4DE556}">
      <dsp:nvSpPr>
        <dsp:cNvPr id="0" name=""/>
        <dsp:cNvSpPr/>
      </dsp:nvSpPr>
      <dsp:spPr>
        <a:xfrm>
          <a:off x="5752102" y="320"/>
          <a:ext cx="3060446" cy="672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 dirty="0"/>
            <a:t>Sociales</a:t>
          </a:r>
        </a:p>
      </dsp:txBody>
      <dsp:txXfrm>
        <a:off x="5752102" y="320"/>
        <a:ext cx="3060446" cy="672690"/>
      </dsp:txXfrm>
    </dsp:sp>
    <dsp:sp modelId="{25251DE5-9C8C-4A50-97C6-745753B0000F}">
      <dsp:nvSpPr>
        <dsp:cNvPr id="0" name=""/>
        <dsp:cNvSpPr/>
      </dsp:nvSpPr>
      <dsp:spPr>
        <a:xfrm>
          <a:off x="9095079" y="320"/>
          <a:ext cx="2765068" cy="672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kern="1200" dirty="0"/>
            <a:t>Avanzados</a:t>
          </a:r>
          <a:endParaRPr lang="es-CO" sz="1700" kern="1200" dirty="0"/>
        </a:p>
      </dsp:txBody>
      <dsp:txXfrm>
        <a:off x="9095079" y="320"/>
        <a:ext cx="2765068" cy="6726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6F52AD-FBEB-4FB2-8315-6034A0AED251}">
      <dsp:nvSpPr>
        <dsp:cNvPr id="0" name=""/>
        <dsp:cNvSpPr/>
      </dsp:nvSpPr>
      <dsp:spPr>
        <a:xfrm rot="10800000">
          <a:off x="620025" y="0"/>
          <a:ext cx="1716125" cy="75107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1203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sym typeface="Montserrat Medium"/>
            </a:rPr>
            <a:t>1. Viabilidad económica.</a:t>
          </a:r>
          <a:endParaRPr lang="es-CO" sz="1200" kern="1200" dirty="0"/>
        </a:p>
      </dsp:txBody>
      <dsp:txXfrm rot="10800000">
        <a:off x="807794" y="0"/>
        <a:ext cx="1528356" cy="751075"/>
      </dsp:txXfrm>
    </dsp:sp>
    <dsp:sp modelId="{5AF15396-7CFF-410D-8230-29239498BB72}">
      <dsp:nvSpPr>
        <dsp:cNvPr id="0" name=""/>
        <dsp:cNvSpPr/>
      </dsp:nvSpPr>
      <dsp:spPr>
        <a:xfrm>
          <a:off x="244488" y="0"/>
          <a:ext cx="751075" cy="75107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2EA2A9-BF8D-4292-92CA-57DB535A820D}">
      <dsp:nvSpPr>
        <dsp:cNvPr id="0" name=""/>
        <dsp:cNvSpPr/>
      </dsp:nvSpPr>
      <dsp:spPr>
        <a:xfrm rot="10800000">
          <a:off x="809174" y="3048"/>
          <a:ext cx="2567027" cy="650370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95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latin typeface="Montserrat Medium"/>
              <a:ea typeface="Montserrat Medium"/>
              <a:cs typeface="Montserrat Medium"/>
              <a:sym typeface="Montserrat Medium"/>
            </a:rPr>
            <a:t>2.</a:t>
          </a:r>
          <a:endParaRPr lang="es-419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latin typeface="Montserrat Medium"/>
              <a:ea typeface="Montserrat Medium"/>
              <a:cs typeface="Montserrat Medium"/>
              <a:sym typeface="Montserrat Medium"/>
            </a:rPr>
            <a:t>Impacto ambiental-social Positivo.</a:t>
          </a:r>
          <a:endParaRPr lang="es-CO" sz="1200" kern="1200" dirty="0"/>
        </a:p>
      </dsp:txBody>
      <dsp:txXfrm rot="10800000">
        <a:off x="971766" y="3048"/>
        <a:ext cx="2404435" cy="650370"/>
      </dsp:txXfrm>
    </dsp:sp>
    <dsp:sp modelId="{0250B6A9-0052-4E76-A7F1-879834A80C0B}">
      <dsp:nvSpPr>
        <dsp:cNvPr id="0" name=""/>
        <dsp:cNvSpPr/>
      </dsp:nvSpPr>
      <dsp:spPr>
        <a:xfrm>
          <a:off x="483989" y="3048"/>
          <a:ext cx="650370" cy="650370"/>
        </a:xfrm>
        <a:prstGeom prst="ellipse">
          <a:avLst/>
        </a:prstGeom>
        <a:blipFill rotWithShape="1">
          <a:blip xmlns:r="http://schemas.openxmlformats.org/officeDocument/2006/relationships" r:embed="rId1">
            <a:alphaModFix/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872594-ED6E-4F20-8B19-2E7280CE8D04}">
      <dsp:nvSpPr>
        <dsp:cNvPr id="0" name=""/>
        <dsp:cNvSpPr/>
      </dsp:nvSpPr>
      <dsp:spPr>
        <a:xfrm rot="10800000">
          <a:off x="809174" y="733230"/>
          <a:ext cx="2567027" cy="650370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95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>
              <a:latin typeface="Montserrat Medium"/>
              <a:ea typeface="Montserrat Medium"/>
              <a:cs typeface="Montserrat Medium"/>
              <a:sym typeface="Montserrat Medium"/>
            </a:rPr>
            <a:t>3. Enfoque ciclo de vida</a:t>
          </a:r>
          <a:endParaRPr lang="es-CO" sz="1200" kern="1200" dirty="0"/>
        </a:p>
      </dsp:txBody>
      <dsp:txXfrm rot="10800000">
        <a:off x="971766" y="733230"/>
        <a:ext cx="2404435" cy="650370"/>
      </dsp:txXfrm>
    </dsp:sp>
    <dsp:sp modelId="{C6B0537D-BFC6-443E-8768-7EF8B0E4BA64}">
      <dsp:nvSpPr>
        <dsp:cNvPr id="0" name=""/>
        <dsp:cNvSpPr/>
      </dsp:nvSpPr>
      <dsp:spPr>
        <a:xfrm>
          <a:off x="483989" y="742751"/>
          <a:ext cx="650370" cy="650370"/>
        </a:xfrm>
        <a:prstGeom prst="ellipse">
          <a:avLst/>
        </a:prstGeom>
        <a:blipFill rotWithShape="1">
          <a:blip xmlns:r="http://schemas.openxmlformats.org/officeDocument/2006/relationships" r:embed="rId2">
            <a:alphaModFix/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98FB1A-700F-47E7-BA08-E3DDDA245704}">
      <dsp:nvSpPr>
        <dsp:cNvPr id="0" name=""/>
        <dsp:cNvSpPr/>
      </dsp:nvSpPr>
      <dsp:spPr>
        <a:xfrm rot="10800000">
          <a:off x="809174" y="1453878"/>
          <a:ext cx="2567027" cy="650370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95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latin typeface="Montserrat Medium"/>
              <a:ea typeface="Montserrat Medium"/>
              <a:cs typeface="Montserrat Medium"/>
              <a:sym typeface="Montserrat Medium"/>
            </a:rPr>
            <a:t>4. Vida útil.</a:t>
          </a:r>
          <a:endParaRPr lang="es-CO" sz="1200" kern="1200" dirty="0"/>
        </a:p>
      </dsp:txBody>
      <dsp:txXfrm rot="10800000">
        <a:off x="971766" y="1453878"/>
        <a:ext cx="2404435" cy="650370"/>
      </dsp:txXfrm>
    </dsp:sp>
    <dsp:sp modelId="{4C864287-00FD-48B2-938B-374118CEC3EF}">
      <dsp:nvSpPr>
        <dsp:cNvPr id="0" name=""/>
        <dsp:cNvSpPr/>
      </dsp:nvSpPr>
      <dsp:spPr>
        <a:xfrm>
          <a:off x="483989" y="1453878"/>
          <a:ext cx="650370" cy="650370"/>
        </a:xfrm>
        <a:prstGeom prst="ellipse">
          <a:avLst/>
        </a:prstGeom>
        <a:blipFill rotWithShape="1">
          <a:blip xmlns:r="http://schemas.openxmlformats.org/officeDocument/2006/relationships" r:embed="rId3">
            <a:alphaModFix/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24A96E-A806-4219-B9F0-12F0CB695FAC}">
      <dsp:nvSpPr>
        <dsp:cNvPr id="0" name=""/>
        <dsp:cNvSpPr/>
      </dsp:nvSpPr>
      <dsp:spPr>
        <a:xfrm rot="10800000">
          <a:off x="809174" y="2174519"/>
          <a:ext cx="2567027" cy="650370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95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latin typeface="Montserrat Medium"/>
              <a:ea typeface="Montserrat Medium"/>
              <a:cs typeface="Montserrat Medium"/>
              <a:sym typeface="Montserrat Medium"/>
            </a:rPr>
            <a:t>5. Sustitución de sustancias o materiales peligrosos.</a:t>
          </a:r>
          <a:endParaRPr lang="es-CO" sz="1200" kern="1200" dirty="0"/>
        </a:p>
      </dsp:txBody>
      <dsp:txXfrm rot="10800000">
        <a:off x="971766" y="2174519"/>
        <a:ext cx="2404435" cy="650370"/>
      </dsp:txXfrm>
    </dsp:sp>
    <dsp:sp modelId="{F6FCE86C-C52F-48F4-BB4D-093C08BB97DD}">
      <dsp:nvSpPr>
        <dsp:cNvPr id="0" name=""/>
        <dsp:cNvSpPr/>
      </dsp:nvSpPr>
      <dsp:spPr>
        <a:xfrm>
          <a:off x="483989" y="2174519"/>
          <a:ext cx="650370" cy="650370"/>
        </a:xfrm>
        <a:prstGeom prst="ellipse">
          <a:avLst/>
        </a:prstGeom>
        <a:blipFill rotWithShape="1">
          <a:blip xmlns:r="http://schemas.openxmlformats.org/officeDocument/2006/relationships" r:embed="rId4">
            <a:alphaModFix/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1AEC3F-3341-42E2-BBE6-BADA16395722}">
      <dsp:nvSpPr>
        <dsp:cNvPr id="0" name=""/>
        <dsp:cNvSpPr/>
      </dsp:nvSpPr>
      <dsp:spPr>
        <a:xfrm rot="10800000">
          <a:off x="809174" y="2904695"/>
          <a:ext cx="2567027" cy="650370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95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latin typeface="Montserrat Medium"/>
              <a:ea typeface="Montserrat Medium"/>
              <a:cs typeface="Montserrat Medium"/>
              <a:sym typeface="Montserrat Medium"/>
            </a:rPr>
            <a:t>6. Uso de materiales reciclados</a:t>
          </a:r>
          <a:r>
            <a:rPr lang="es-419" sz="1200" kern="1200" dirty="0">
              <a:latin typeface="Montserrat Light"/>
              <a:ea typeface="Montserrat Light"/>
              <a:cs typeface="Montserrat Light"/>
              <a:sym typeface="Montserrat Light"/>
            </a:rPr>
            <a:t>.</a:t>
          </a:r>
          <a:endParaRPr lang="es-CO" sz="1200" kern="1200" dirty="0"/>
        </a:p>
      </dsp:txBody>
      <dsp:txXfrm rot="10800000">
        <a:off x="971766" y="2904695"/>
        <a:ext cx="2404435" cy="650370"/>
      </dsp:txXfrm>
    </dsp:sp>
    <dsp:sp modelId="{7EDC2370-DC46-4BF9-89DC-4FF4CF94A624}">
      <dsp:nvSpPr>
        <dsp:cNvPr id="0" name=""/>
        <dsp:cNvSpPr/>
      </dsp:nvSpPr>
      <dsp:spPr>
        <a:xfrm>
          <a:off x="483989" y="2904695"/>
          <a:ext cx="650370" cy="650370"/>
        </a:xfrm>
        <a:prstGeom prst="ellipse">
          <a:avLst/>
        </a:prstGeom>
        <a:blipFill rotWithShape="1">
          <a:blip xmlns:r="http://schemas.openxmlformats.org/officeDocument/2006/relationships" r:embed="rId5">
            <a:alphaModFix/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969F4-2E56-4D84-B7B0-D7EFD4215041}">
      <dsp:nvSpPr>
        <dsp:cNvPr id="0" name=""/>
        <dsp:cNvSpPr/>
      </dsp:nvSpPr>
      <dsp:spPr>
        <a:xfrm rot="10800000">
          <a:off x="809174" y="3606287"/>
          <a:ext cx="2567027" cy="650370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795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latin typeface="Montserrat Medium"/>
              <a:ea typeface="Montserrat Medium"/>
              <a:cs typeface="Montserrat Medium"/>
              <a:sym typeface="Montserrat Medium"/>
            </a:rPr>
            <a:t>7. Uso eficiente y sostenible de recursos.</a:t>
          </a:r>
          <a:endParaRPr lang="es-CO" sz="1200" kern="1200" dirty="0"/>
        </a:p>
      </dsp:txBody>
      <dsp:txXfrm rot="10800000">
        <a:off x="971766" y="3606287"/>
        <a:ext cx="2404435" cy="650370"/>
      </dsp:txXfrm>
    </dsp:sp>
    <dsp:sp modelId="{F3E57BBE-D942-40D7-B978-E7CAED03F50C}">
      <dsp:nvSpPr>
        <dsp:cNvPr id="0" name=""/>
        <dsp:cNvSpPr/>
      </dsp:nvSpPr>
      <dsp:spPr>
        <a:xfrm>
          <a:off x="483989" y="3606287"/>
          <a:ext cx="650370" cy="650370"/>
        </a:xfrm>
        <a:prstGeom prst="ellipse">
          <a:avLst/>
        </a:prstGeom>
        <a:blipFill rotWithShape="1">
          <a:blip xmlns:r="http://schemas.openxmlformats.org/officeDocument/2006/relationships" r:embed="rId6">
            <a:alphaModFix/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03B5E0-7F04-423D-B0C1-72B4D47B2722}">
      <dsp:nvSpPr>
        <dsp:cNvPr id="0" name=""/>
        <dsp:cNvSpPr/>
      </dsp:nvSpPr>
      <dsp:spPr>
        <a:xfrm rot="10800000">
          <a:off x="823374" y="864"/>
          <a:ext cx="2621793" cy="65199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11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sym typeface="Montserrat Medium"/>
            </a:rPr>
            <a:t>8.</a:t>
          </a:r>
          <a:endParaRPr lang="es-419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sym typeface="Montserrat Medium"/>
            </a:rPr>
            <a:t>Responsabilidad</a:t>
          </a:r>
          <a:endParaRPr lang="es-419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sym typeface="Montserrat Medium"/>
            </a:rPr>
            <a:t>social al interior</a:t>
          </a:r>
          <a:endParaRPr lang="es-CO" sz="1200" kern="1200" dirty="0"/>
        </a:p>
      </dsp:txBody>
      <dsp:txXfrm rot="10800000">
        <a:off x="986372" y="864"/>
        <a:ext cx="2458795" cy="651992"/>
      </dsp:txXfrm>
    </dsp:sp>
    <dsp:sp modelId="{98E52C0B-23EB-46B8-9F61-910DC06B519F}">
      <dsp:nvSpPr>
        <dsp:cNvPr id="0" name=""/>
        <dsp:cNvSpPr/>
      </dsp:nvSpPr>
      <dsp:spPr>
        <a:xfrm>
          <a:off x="497378" y="864"/>
          <a:ext cx="651992" cy="651992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8C6886-C734-4CCA-8142-F6D96D98F3C9}">
      <dsp:nvSpPr>
        <dsp:cNvPr id="0" name=""/>
        <dsp:cNvSpPr/>
      </dsp:nvSpPr>
      <dsp:spPr>
        <a:xfrm rot="10800000">
          <a:off x="823374" y="723648"/>
          <a:ext cx="2621793" cy="65199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11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sym typeface="Montserrat Medium"/>
            </a:rPr>
            <a:t>9. Responsabilidad social en la cadena de valor</a:t>
          </a:r>
          <a:endParaRPr lang="es-CO" sz="1200" kern="1200" dirty="0"/>
        </a:p>
      </dsp:txBody>
      <dsp:txXfrm rot="10800000">
        <a:off x="986372" y="723648"/>
        <a:ext cx="2458795" cy="651992"/>
      </dsp:txXfrm>
    </dsp:sp>
    <dsp:sp modelId="{3746A7CC-5746-4583-8BE6-66B8178D1A59}">
      <dsp:nvSpPr>
        <dsp:cNvPr id="0" name=""/>
        <dsp:cNvSpPr/>
      </dsp:nvSpPr>
      <dsp:spPr>
        <a:xfrm>
          <a:off x="497378" y="723648"/>
          <a:ext cx="651992" cy="651992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212474-E190-4971-81E2-F4626426E0F8}">
      <dsp:nvSpPr>
        <dsp:cNvPr id="0" name=""/>
        <dsp:cNvSpPr/>
      </dsp:nvSpPr>
      <dsp:spPr>
        <a:xfrm rot="10800000">
          <a:off x="823374" y="1455958"/>
          <a:ext cx="2621793" cy="65199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511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200" kern="1200" dirty="0">
              <a:sym typeface="Montserrat Medium"/>
            </a:rPr>
            <a:t>10. Responsabilidad social en el exterior</a:t>
          </a:r>
          <a:endParaRPr lang="es-CO" sz="1200" kern="1200" dirty="0"/>
        </a:p>
      </dsp:txBody>
      <dsp:txXfrm rot="10800000">
        <a:off x="986372" y="1455958"/>
        <a:ext cx="2458795" cy="651992"/>
      </dsp:txXfrm>
    </dsp:sp>
    <dsp:sp modelId="{2D901CEB-DA17-4BEF-9CDB-25F67056727D}">
      <dsp:nvSpPr>
        <dsp:cNvPr id="0" name=""/>
        <dsp:cNvSpPr/>
      </dsp:nvSpPr>
      <dsp:spPr>
        <a:xfrm>
          <a:off x="497378" y="1455958"/>
          <a:ext cx="651992" cy="651992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3B2322-9B63-42F0-AC9A-6864D9DA3F76}">
      <dsp:nvSpPr>
        <dsp:cNvPr id="0" name=""/>
        <dsp:cNvSpPr/>
      </dsp:nvSpPr>
      <dsp:spPr>
        <a:xfrm rot="10800000">
          <a:off x="829984" y="470"/>
          <a:ext cx="2621793" cy="678433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170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>
              <a:latin typeface="Montserrat Medium"/>
              <a:ea typeface="Montserrat Medium"/>
              <a:cs typeface="Montserrat Medium"/>
              <a:sym typeface="Montserrat Medium"/>
            </a:rPr>
            <a:t>11. Comunicación de atributos.</a:t>
          </a:r>
          <a:endParaRPr lang="es-CO" sz="1400" kern="1200" dirty="0"/>
        </a:p>
      </dsp:txBody>
      <dsp:txXfrm rot="10800000">
        <a:off x="999592" y="470"/>
        <a:ext cx="2452185" cy="678433"/>
      </dsp:txXfrm>
    </dsp:sp>
    <dsp:sp modelId="{B9753C2F-A199-4956-8388-58B29DE47CCF}">
      <dsp:nvSpPr>
        <dsp:cNvPr id="0" name=""/>
        <dsp:cNvSpPr/>
      </dsp:nvSpPr>
      <dsp:spPr>
        <a:xfrm>
          <a:off x="490768" y="470"/>
          <a:ext cx="678433" cy="678433"/>
        </a:xfrm>
        <a:prstGeom prst="ellipse">
          <a:avLst/>
        </a:prstGeom>
        <a:blipFill rotWithShape="1">
          <a:blip xmlns:r="http://schemas.openxmlformats.org/officeDocument/2006/relationships" r:embed="rId1">
            <a:alphaModFix/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59209F-2E3C-43A9-8DDF-3641AA0FDC57}">
      <dsp:nvSpPr>
        <dsp:cNvPr id="0" name=""/>
        <dsp:cNvSpPr/>
      </dsp:nvSpPr>
      <dsp:spPr>
        <a:xfrm rot="10800000">
          <a:off x="829984" y="717034"/>
          <a:ext cx="2621793" cy="678433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170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400" kern="1200" dirty="0">
              <a:latin typeface="Montserrat Medium"/>
              <a:ea typeface="Montserrat Medium"/>
              <a:cs typeface="Montserrat Medium"/>
              <a:sym typeface="Montserrat Medium"/>
            </a:rPr>
            <a:t>12. Certificaciones y reconocimientos.</a:t>
          </a:r>
          <a:endParaRPr lang="es-CO" sz="1400" kern="1200" dirty="0"/>
        </a:p>
      </dsp:txBody>
      <dsp:txXfrm rot="10800000">
        <a:off x="999592" y="717034"/>
        <a:ext cx="2452185" cy="678433"/>
      </dsp:txXfrm>
    </dsp:sp>
    <dsp:sp modelId="{9032638B-DDEB-46B6-B171-13F6452E2CD8}">
      <dsp:nvSpPr>
        <dsp:cNvPr id="0" name=""/>
        <dsp:cNvSpPr/>
      </dsp:nvSpPr>
      <dsp:spPr>
        <a:xfrm>
          <a:off x="490768" y="717034"/>
          <a:ext cx="678433" cy="678433"/>
        </a:xfrm>
        <a:prstGeom prst="ellipse">
          <a:avLst/>
        </a:prstGeom>
        <a:blipFill rotWithShape="1">
          <a:blip xmlns:r="http://schemas.openxmlformats.org/officeDocument/2006/relationships" r:embed="rId2">
            <a:alphaModFix/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C87BF0-BE71-4B6C-8EFB-EA27F3E775B5}">
      <dsp:nvSpPr>
        <dsp:cNvPr id="0" name=""/>
        <dsp:cNvSpPr/>
      </dsp:nvSpPr>
      <dsp:spPr>
        <a:xfrm>
          <a:off x="0" y="170832"/>
          <a:ext cx="10153650" cy="154715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597758-7236-473A-833D-604673AB6D95}">
      <dsp:nvSpPr>
        <dsp:cNvPr id="0" name=""/>
        <dsp:cNvSpPr/>
      </dsp:nvSpPr>
      <dsp:spPr>
        <a:xfrm>
          <a:off x="468013" y="348770"/>
          <a:ext cx="850934" cy="85093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B357B0-F124-4E5D-9D5A-A0BF4AEEEA1B}">
      <dsp:nvSpPr>
        <dsp:cNvPr id="0" name=""/>
        <dsp:cNvSpPr/>
      </dsp:nvSpPr>
      <dsp:spPr>
        <a:xfrm>
          <a:off x="1598376" y="176092"/>
          <a:ext cx="8366687" cy="1547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740" tIns="163740" rIns="163740" bIns="16374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/>
            <a:t>Inscripción:  </a:t>
          </a:r>
          <a:r>
            <a:rPr lang="es-MX" sz="1800" kern="1200" dirty="0"/>
            <a:t>Recoge la información básica del Negocio o actividad productiva, determina la categoría del negocio, su impacto ambiental y social positivo y el concepto de la ventanilla de negocios verdes o del verificador si la actividad es o no un Negocio verde.</a:t>
          </a:r>
          <a:endParaRPr lang="en-US" sz="1800" kern="1200" dirty="0"/>
        </a:p>
      </dsp:txBody>
      <dsp:txXfrm>
        <a:off x="1598376" y="176092"/>
        <a:ext cx="8366687" cy="1547153"/>
      </dsp:txXfrm>
    </dsp:sp>
    <dsp:sp modelId="{F4E000C9-B283-4174-97CA-8A8D7081E165}">
      <dsp:nvSpPr>
        <dsp:cNvPr id="0" name=""/>
        <dsp:cNvSpPr/>
      </dsp:nvSpPr>
      <dsp:spPr>
        <a:xfrm>
          <a:off x="0" y="1934602"/>
          <a:ext cx="10153650" cy="154715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7042D8-F539-4C64-AA0A-E4E89D32662D}">
      <dsp:nvSpPr>
        <dsp:cNvPr id="0" name=""/>
        <dsp:cNvSpPr/>
      </dsp:nvSpPr>
      <dsp:spPr>
        <a:xfrm>
          <a:off x="468013" y="2282712"/>
          <a:ext cx="850934" cy="85093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267283-8AA5-4D26-8AAB-2E0C9C777DB2}">
      <dsp:nvSpPr>
        <dsp:cNvPr id="0" name=""/>
        <dsp:cNvSpPr/>
      </dsp:nvSpPr>
      <dsp:spPr>
        <a:xfrm>
          <a:off x="1598376" y="1962188"/>
          <a:ext cx="8366687" cy="1547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740" tIns="163740" rIns="163740" bIns="16374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/>
            <a:t>Caracterización: </a:t>
          </a:r>
          <a:r>
            <a:rPr lang="es-MX" sz="1800" kern="1200" dirty="0"/>
            <a:t>Son datos puntuales de la actividad económica del negocio (temas como lo económico, social, laboral, normativo ambiental y demás que permitan “hacer una definición del ” del tipo de negocio verde para ubicarlo en la caracterización que mejor se ajuste a su actividad económica.  </a:t>
          </a:r>
          <a:endParaRPr lang="en-US" sz="1800" kern="1200" dirty="0"/>
        </a:p>
      </dsp:txBody>
      <dsp:txXfrm>
        <a:off x="1598376" y="1962188"/>
        <a:ext cx="8366687" cy="1547153"/>
      </dsp:txXfrm>
    </dsp:sp>
    <dsp:sp modelId="{E27D6697-69E8-4BCC-A0A5-4D667143C69F}">
      <dsp:nvSpPr>
        <dsp:cNvPr id="0" name=""/>
        <dsp:cNvSpPr/>
      </dsp:nvSpPr>
      <dsp:spPr>
        <a:xfrm>
          <a:off x="0" y="3707191"/>
          <a:ext cx="10153650" cy="154715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9B2D81-B186-4F8F-B03E-7E0210AD0D11}">
      <dsp:nvSpPr>
        <dsp:cNvPr id="0" name=""/>
        <dsp:cNvSpPr/>
      </dsp:nvSpPr>
      <dsp:spPr>
        <a:xfrm>
          <a:off x="468013" y="4216653"/>
          <a:ext cx="850934" cy="85093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7CD17B-559F-4456-99A1-7D9154483975}">
      <dsp:nvSpPr>
        <dsp:cNvPr id="0" name=""/>
        <dsp:cNvSpPr/>
      </dsp:nvSpPr>
      <dsp:spPr>
        <a:xfrm>
          <a:off x="1617201" y="3707191"/>
          <a:ext cx="8366687" cy="1547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740" tIns="163740" rIns="163740" bIns="16374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/>
            <a:t>Verificación</a:t>
          </a:r>
          <a:r>
            <a:rPr lang="es-MX" sz="1800" kern="1200" dirty="0"/>
            <a:t>: Es la observación y asignación   de  indicadores a los criterios de verificación  para determinar el estado de la actividad productiva como negocio verde, éste es el principal insumo para definir el plan de mejora.</a:t>
          </a:r>
          <a:endParaRPr lang="en-US" sz="1800" kern="1200" dirty="0"/>
        </a:p>
      </dsp:txBody>
      <dsp:txXfrm>
        <a:off x="1617201" y="3707191"/>
        <a:ext cx="8366687" cy="15471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5/05/2026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546D40A-96B8-D561-0EFF-E423FA89E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FE73CBD-6DB6-1214-E362-FB219C18C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E0D5B4D-8D04-D303-11C5-903527568E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5/05/2026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Data" Target="../diagrams/data6.xml"/><Relationship Id="rId18" Type="http://schemas.openxmlformats.org/officeDocument/2006/relationships/diagramData" Target="../diagrams/data7.xml"/><Relationship Id="rId26" Type="http://schemas.openxmlformats.org/officeDocument/2006/relationships/diagramColors" Target="../diagrams/colors8.xml"/><Relationship Id="rId3" Type="http://schemas.openxmlformats.org/officeDocument/2006/relationships/diagramData" Target="../diagrams/data4.xml"/><Relationship Id="rId21" Type="http://schemas.openxmlformats.org/officeDocument/2006/relationships/diagramColors" Target="../diagrams/colors7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17" Type="http://schemas.microsoft.com/office/2007/relationships/diagramDrawing" Target="../diagrams/drawing6.xml"/><Relationship Id="rId25" Type="http://schemas.openxmlformats.org/officeDocument/2006/relationships/diagramQuickStyle" Target="../diagrams/quickStyle8.xml"/><Relationship Id="rId2" Type="http://schemas.openxmlformats.org/officeDocument/2006/relationships/image" Target="../media/image6.png"/><Relationship Id="rId16" Type="http://schemas.openxmlformats.org/officeDocument/2006/relationships/diagramColors" Target="../diagrams/colors6.xml"/><Relationship Id="rId20" Type="http://schemas.openxmlformats.org/officeDocument/2006/relationships/diagramQuickStyle" Target="../diagrams/quickStyl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24" Type="http://schemas.openxmlformats.org/officeDocument/2006/relationships/diagramLayout" Target="../diagrams/layout8.xml"/><Relationship Id="rId5" Type="http://schemas.openxmlformats.org/officeDocument/2006/relationships/diagramQuickStyle" Target="../diagrams/quickStyle4.xml"/><Relationship Id="rId15" Type="http://schemas.openxmlformats.org/officeDocument/2006/relationships/diagramQuickStyle" Target="../diagrams/quickStyle6.xml"/><Relationship Id="rId23" Type="http://schemas.openxmlformats.org/officeDocument/2006/relationships/diagramData" Target="../diagrams/data8.xml"/><Relationship Id="rId10" Type="http://schemas.openxmlformats.org/officeDocument/2006/relationships/diagramQuickStyle" Target="../diagrams/quickStyle5.xml"/><Relationship Id="rId19" Type="http://schemas.openxmlformats.org/officeDocument/2006/relationships/diagramLayout" Target="../diagrams/layout7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Relationship Id="rId14" Type="http://schemas.openxmlformats.org/officeDocument/2006/relationships/diagramLayout" Target="../diagrams/layout6.xml"/><Relationship Id="rId22" Type="http://schemas.microsoft.com/office/2007/relationships/diagramDrawing" Target="../diagrams/drawing7.xml"/><Relationship Id="rId27" Type="http://schemas.microsoft.com/office/2007/relationships/diagramDrawing" Target="../diagrams/drawin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46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openxmlformats.org/officeDocument/2006/relationships/image" Target="../media/image4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44.png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43.png"/><Relationship Id="rId4" Type="http://schemas.openxmlformats.org/officeDocument/2006/relationships/diagramLayout" Target="../diagrams/layout10.xml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49.jp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bacevedo@minambiente.gov.c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r/6nnNwCy8e9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svg"/><Relationship Id="rId5" Type="http://schemas.openxmlformats.org/officeDocument/2006/relationships/image" Target="../media/image14.svg"/><Relationship Id="rId4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adroTexto 17">
            <a:extLst>
              <a:ext uri="{FF2B5EF4-FFF2-40B4-BE49-F238E27FC236}">
                <a16:creationId xmlns:a16="http://schemas.microsoft.com/office/drawing/2014/main" id="{8C989309-5542-1C24-5E62-48AB0707B747}"/>
              </a:ext>
            </a:extLst>
          </p:cNvPr>
          <p:cNvSpPr txBox="1"/>
          <p:nvPr/>
        </p:nvSpPr>
        <p:spPr>
          <a:xfrm>
            <a:off x="-2" y="937362"/>
            <a:ext cx="934122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8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Negocios Verdes Y Desarrollo Sostenible</a:t>
            </a:r>
          </a:p>
        </p:txBody>
      </p:sp>
      <p:sp>
        <p:nvSpPr>
          <p:cNvPr id="27" name="Google Shape;1361;p52">
            <a:extLst>
              <a:ext uri="{FF2B5EF4-FFF2-40B4-BE49-F238E27FC236}">
                <a16:creationId xmlns:a16="http://schemas.microsoft.com/office/drawing/2014/main" id="{CD4BEA8F-2A34-778D-B449-FA4D2F073560}"/>
              </a:ext>
            </a:extLst>
          </p:cNvPr>
          <p:cNvSpPr/>
          <p:nvPr/>
        </p:nvSpPr>
        <p:spPr>
          <a:xfrm rot="10800000" flipH="1">
            <a:off x="-54855" y="4595750"/>
            <a:ext cx="11075392" cy="2262249"/>
          </a:xfrm>
          <a:custGeom>
            <a:avLst/>
            <a:gdLst/>
            <a:ahLst/>
            <a:cxnLst/>
            <a:rect l="l" t="t" r="r" b="b"/>
            <a:pathLst>
              <a:path w="49975" h="20252" extrusionOk="0">
                <a:moveTo>
                  <a:pt x="1" y="0"/>
                </a:moveTo>
                <a:lnTo>
                  <a:pt x="1" y="15"/>
                </a:lnTo>
                <a:lnTo>
                  <a:pt x="1" y="20020"/>
                </a:lnTo>
                <a:cubicBezTo>
                  <a:pt x="1050" y="20177"/>
                  <a:pt x="2117" y="20251"/>
                  <a:pt x="3187" y="20251"/>
                </a:cubicBezTo>
                <a:cubicBezTo>
                  <a:pt x="4928" y="20251"/>
                  <a:pt x="6676" y="20053"/>
                  <a:pt x="8365" y="19685"/>
                </a:cubicBezTo>
                <a:cubicBezTo>
                  <a:pt x="12966" y="18695"/>
                  <a:pt x="17278" y="16561"/>
                  <a:pt x="21240" y="13987"/>
                </a:cubicBezTo>
                <a:cubicBezTo>
                  <a:pt x="26740" y="10406"/>
                  <a:pt x="31844" y="5912"/>
                  <a:pt x="38151" y="4022"/>
                </a:cubicBezTo>
                <a:cubicBezTo>
                  <a:pt x="41229" y="3108"/>
                  <a:pt x="44505" y="2849"/>
                  <a:pt x="47461" y="1554"/>
                </a:cubicBezTo>
                <a:cubicBezTo>
                  <a:pt x="48329" y="1173"/>
                  <a:pt x="49213" y="640"/>
                  <a:pt x="499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3266FB58-A356-4E83-7EE3-827364B9F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03702"/>
            <a:ext cx="1332320" cy="53727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751679F-E009-92E7-FD40-4A6346D9126B}"/>
              </a:ext>
            </a:extLst>
          </p:cNvPr>
          <p:cNvSpPr txBox="1"/>
          <p:nvPr/>
        </p:nvSpPr>
        <p:spPr>
          <a:xfrm>
            <a:off x="-1" y="2981999"/>
            <a:ext cx="856548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Ministerio de Ambiente y Desarrollo Sostenible</a:t>
            </a:r>
          </a:p>
          <a:p>
            <a:pPr algn="ctr"/>
            <a:endParaRPr lang="es-CO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Oficina de Negocios Verdes</a:t>
            </a: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6FF8D59-AC5F-2286-349A-70F1823FD195}"/>
              </a:ext>
            </a:extLst>
          </p:cNvPr>
          <p:cNvSpPr txBox="1"/>
          <p:nvPr/>
        </p:nvSpPr>
        <p:spPr>
          <a:xfrm>
            <a:off x="4981753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86CE22D-AF15-CA90-F49E-9CA08CF0CC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932" y="1221188"/>
            <a:ext cx="8989652" cy="517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2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2A28902F-A0F9-FC38-BCD5-347BC2F6CEDA}"/>
              </a:ext>
            </a:extLst>
          </p:cNvPr>
          <p:cNvGrpSpPr/>
          <p:nvPr/>
        </p:nvGrpSpPr>
        <p:grpSpPr>
          <a:xfrm>
            <a:off x="0" y="-11091"/>
            <a:ext cx="12192000" cy="989485"/>
            <a:chOff x="0" y="-11091"/>
            <a:chExt cx="12192000" cy="989485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C60B54DB-0054-46A1-64E0-0999781AE736}"/>
                </a:ext>
              </a:extLst>
            </p:cNvPr>
            <p:cNvSpPr/>
            <p:nvPr/>
          </p:nvSpPr>
          <p:spPr>
            <a:xfrm>
              <a:off x="0" y="0"/>
              <a:ext cx="12192000" cy="978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DAC45402-877E-26D7-A645-FD9DB56DF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62" t="1878" r="35318" b="84241"/>
            <a:stretch/>
          </p:blipFill>
          <p:spPr bwMode="auto">
            <a:xfrm>
              <a:off x="5086350" y="-11091"/>
              <a:ext cx="2139128" cy="9288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ángulo 1">
            <a:extLst>
              <a:ext uri="{FF2B5EF4-FFF2-40B4-BE49-F238E27FC236}">
                <a16:creationId xmlns:a16="http://schemas.microsoft.com/office/drawing/2014/main" id="{08A0A0AD-BA14-DE6D-B02C-BF98795EC033}"/>
              </a:ext>
            </a:extLst>
          </p:cNvPr>
          <p:cNvSpPr/>
          <p:nvPr/>
        </p:nvSpPr>
        <p:spPr>
          <a:xfrm>
            <a:off x="3676" y="5848350"/>
            <a:ext cx="12191999" cy="8228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4D821766-30E5-34FD-240E-4BFF6521EC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5205187"/>
              </p:ext>
            </p:extLst>
          </p:nvPr>
        </p:nvGraphicFramePr>
        <p:xfrm>
          <a:off x="162560" y="775538"/>
          <a:ext cx="11866880" cy="673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C4013937-F9E2-6EC1-1034-A04C1F4B17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5942173"/>
              </p:ext>
            </p:extLst>
          </p:nvPr>
        </p:nvGraphicFramePr>
        <p:xfrm>
          <a:off x="162560" y="1513758"/>
          <a:ext cx="2580640" cy="751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5F272FE5-4244-C9B2-5482-88DDBD3583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0248929"/>
              </p:ext>
            </p:extLst>
          </p:nvPr>
        </p:nvGraphicFramePr>
        <p:xfrm>
          <a:off x="2153760" y="1513757"/>
          <a:ext cx="3860191" cy="4879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DABE6493-C19F-98A2-3261-4043454868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653395"/>
              </p:ext>
            </p:extLst>
          </p:nvPr>
        </p:nvGraphicFramePr>
        <p:xfrm>
          <a:off x="5440990" y="1513756"/>
          <a:ext cx="3942546" cy="23469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6554FAEF-1F79-2C9D-FDEB-CF1E97A517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0214282"/>
              </p:ext>
            </p:extLst>
          </p:nvPr>
        </p:nvGraphicFramePr>
        <p:xfrm>
          <a:off x="8543169" y="1523912"/>
          <a:ext cx="3942546" cy="1557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EE951D64-3303-AE21-80FC-4FD90F2600EF}"/>
              </a:ext>
            </a:extLst>
          </p:cNvPr>
          <p:cNvSpPr txBox="1"/>
          <p:nvPr/>
        </p:nvSpPr>
        <p:spPr>
          <a:xfrm>
            <a:off x="162560" y="5987077"/>
            <a:ext cx="118668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628015" algn="ctr">
              <a:lnSpc>
                <a:spcPct val="100499"/>
              </a:lnSpc>
              <a:spcBef>
                <a:spcPts val="70"/>
              </a:spcBef>
            </a:pPr>
            <a:r>
              <a:rPr lang="es-ES" sz="3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Criterios de Verificación para aplicar a ser </a:t>
            </a:r>
            <a:r>
              <a:rPr lang="es-ES" sz="3200" b="1" dirty="0">
                <a:solidFill>
                  <a:srgbClr val="A9D044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Negocios Verdes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B8956C6-445F-F53F-4B36-E77B9ABBB111}"/>
              </a:ext>
            </a:extLst>
          </p:cNvPr>
          <p:cNvSpPr txBox="1"/>
          <p:nvPr/>
        </p:nvSpPr>
        <p:spPr>
          <a:xfrm>
            <a:off x="4966526" y="6639446"/>
            <a:ext cx="2258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628971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B336457A-ACDB-AE63-D8DE-BA3B8DE19BDD}"/>
              </a:ext>
            </a:extLst>
          </p:cNvPr>
          <p:cNvGrpSpPr/>
          <p:nvPr/>
        </p:nvGrpSpPr>
        <p:grpSpPr>
          <a:xfrm>
            <a:off x="0" y="47625"/>
            <a:ext cx="12192000" cy="989485"/>
            <a:chOff x="0" y="-11091"/>
            <a:chExt cx="12192000" cy="989485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6393716A-E12D-4409-2418-69DC3F65CFAD}"/>
                </a:ext>
              </a:extLst>
            </p:cNvPr>
            <p:cNvSpPr/>
            <p:nvPr/>
          </p:nvSpPr>
          <p:spPr>
            <a:xfrm>
              <a:off x="0" y="0"/>
              <a:ext cx="12192000" cy="978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DA03876A-E483-9A8B-8ED2-7AA81FC6A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62" t="1878" r="35318" b="84241"/>
            <a:stretch/>
          </p:blipFill>
          <p:spPr bwMode="auto">
            <a:xfrm>
              <a:off x="5086350" y="-11091"/>
              <a:ext cx="2139128" cy="928899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C62F8A50-BFA9-21D3-978C-3800E7C864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3503460"/>
              </p:ext>
            </p:extLst>
          </p:nvPr>
        </p:nvGraphicFramePr>
        <p:xfrm>
          <a:off x="1609725" y="1162501"/>
          <a:ext cx="10153650" cy="5416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2A2DC8E8-7B99-1965-1C1B-50C5F1542AEC}"/>
              </a:ext>
            </a:extLst>
          </p:cNvPr>
          <p:cNvSpPr/>
          <p:nvPr/>
        </p:nvSpPr>
        <p:spPr>
          <a:xfrm>
            <a:off x="1" y="-66675"/>
            <a:ext cx="1543050" cy="67061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0258E31-A422-E3DF-65FF-D9B6DCD20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85725"/>
            <a:ext cx="1238250" cy="6429375"/>
          </a:xfrm>
        </p:spPr>
        <p:txBody>
          <a:bodyPr vert="vert270" anchor="ctr">
            <a:normAutofit fontScale="90000"/>
          </a:bodyPr>
          <a:lstStyle/>
          <a:p>
            <a:pPr algn="ctr"/>
            <a:r>
              <a:rPr lang="es-MX" sz="4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Componentes de la ficha de verificación </a:t>
            </a:r>
            <a:endParaRPr lang="es-CO" sz="40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B2A2F7A-BBC8-F0EF-7C36-E79545970919}"/>
              </a:ext>
            </a:extLst>
          </p:cNvPr>
          <p:cNvSpPr txBox="1"/>
          <p:nvPr/>
        </p:nvSpPr>
        <p:spPr>
          <a:xfrm>
            <a:off x="4966526" y="6639446"/>
            <a:ext cx="2258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4117685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BE77C067-F679-D27D-8385-1014E4A83763}"/>
              </a:ext>
            </a:extLst>
          </p:cNvPr>
          <p:cNvGrpSpPr/>
          <p:nvPr/>
        </p:nvGrpSpPr>
        <p:grpSpPr>
          <a:xfrm>
            <a:off x="39421" y="-62968"/>
            <a:ext cx="12192000" cy="989485"/>
            <a:chOff x="0" y="-11091"/>
            <a:chExt cx="12192000" cy="989485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35022F35-6EB3-59A4-8394-204F3BB861FC}"/>
                </a:ext>
              </a:extLst>
            </p:cNvPr>
            <p:cNvSpPr/>
            <p:nvPr/>
          </p:nvSpPr>
          <p:spPr>
            <a:xfrm>
              <a:off x="0" y="0"/>
              <a:ext cx="12192000" cy="978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83738B4-20BB-9BF5-5BDE-A2C52966C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62" t="1878" r="35318" b="84241"/>
            <a:stretch/>
          </p:blipFill>
          <p:spPr bwMode="auto">
            <a:xfrm>
              <a:off x="5086350" y="-11091"/>
              <a:ext cx="2139128" cy="9288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Rectángulo 2">
            <a:extLst>
              <a:ext uri="{FF2B5EF4-FFF2-40B4-BE49-F238E27FC236}">
                <a16:creationId xmlns:a16="http://schemas.microsoft.com/office/drawing/2014/main" id="{31C7E5B3-FFBD-11A3-E0DE-0E435612F9FE}"/>
              </a:ext>
            </a:extLst>
          </p:cNvPr>
          <p:cNvSpPr/>
          <p:nvPr/>
        </p:nvSpPr>
        <p:spPr>
          <a:xfrm>
            <a:off x="-1754" y="5838363"/>
            <a:ext cx="12193754" cy="8269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B5C4DC4-76DE-4567-9D23-F998872DFB1E}"/>
              </a:ext>
            </a:extLst>
          </p:cNvPr>
          <p:cNvSpPr txBox="1"/>
          <p:nvPr/>
        </p:nvSpPr>
        <p:spPr>
          <a:xfrm>
            <a:off x="224285" y="5910737"/>
            <a:ext cx="11621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TIPOLOGÍA DE LOS </a:t>
            </a:r>
            <a:r>
              <a:rPr lang="es-CO" sz="4000" b="1" dirty="0">
                <a:solidFill>
                  <a:srgbClr val="A9D044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NEGOCIOS VERDES</a:t>
            </a:r>
            <a:endParaRPr lang="es-CO" sz="4000" b="1" dirty="0">
              <a:solidFill>
                <a:srgbClr val="00B0A6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4145EE95-7BB2-38D3-1D93-09DC33D161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217089"/>
              </p:ext>
            </p:extLst>
          </p:nvPr>
        </p:nvGraphicFramePr>
        <p:xfrm>
          <a:off x="4966061" y="4536913"/>
          <a:ext cx="2258124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9062">
                  <a:extLst>
                    <a:ext uri="{9D8B030D-6E8A-4147-A177-3AD203B41FA5}">
                      <a16:colId xmlns:a16="http://schemas.microsoft.com/office/drawing/2014/main" val="3551771188"/>
                    </a:ext>
                  </a:extLst>
                </a:gridCol>
                <a:gridCol w="1129062">
                  <a:extLst>
                    <a:ext uri="{9D8B030D-6E8A-4147-A177-3AD203B41FA5}">
                      <a16:colId xmlns:a16="http://schemas.microsoft.com/office/drawing/2014/main" val="2982206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Satisfactorio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50,1-70%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621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Avanzado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70,1-90%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7413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90,1-100%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988478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1F0D4D8D-6081-E5EE-2744-A866C2C202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094487"/>
              </p:ext>
            </p:extLst>
          </p:nvPr>
        </p:nvGraphicFramePr>
        <p:xfrm>
          <a:off x="9103361" y="4557959"/>
          <a:ext cx="2068580" cy="3158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3287">
                  <a:extLst>
                    <a:ext uri="{9D8B030D-6E8A-4147-A177-3AD203B41FA5}">
                      <a16:colId xmlns:a16="http://schemas.microsoft.com/office/drawing/2014/main" val="3551771188"/>
                    </a:ext>
                  </a:extLst>
                </a:gridCol>
                <a:gridCol w="805293">
                  <a:extLst>
                    <a:ext uri="{9D8B030D-6E8A-4147-A177-3AD203B41FA5}">
                      <a16:colId xmlns:a16="http://schemas.microsoft.com/office/drawing/2014/main" val="2982206517"/>
                    </a:ext>
                  </a:extLst>
                </a:gridCol>
              </a:tblGrid>
              <a:tr h="315844">
                <a:tc>
                  <a:txBody>
                    <a:bodyPr/>
                    <a:lstStyle/>
                    <a:p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Dinamizadores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621718"/>
                  </a:ext>
                </a:extLst>
              </a:tr>
            </a:tbl>
          </a:graphicData>
        </a:graphic>
      </p:graphicFrame>
      <p:sp>
        <p:nvSpPr>
          <p:cNvPr id="82" name="Rectángulo redondeado 81">
            <a:extLst>
              <a:ext uri="{FF2B5EF4-FFF2-40B4-BE49-F238E27FC236}">
                <a16:creationId xmlns:a16="http://schemas.microsoft.com/office/drawing/2014/main" id="{E23A6A45-F9CF-3300-7A0F-6BD512FBB283}"/>
              </a:ext>
            </a:extLst>
          </p:cNvPr>
          <p:cNvSpPr/>
          <p:nvPr/>
        </p:nvSpPr>
        <p:spPr>
          <a:xfrm>
            <a:off x="344575" y="1661864"/>
            <a:ext cx="3475516" cy="650928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Emprendimientos Verdes</a:t>
            </a:r>
          </a:p>
        </p:txBody>
      </p:sp>
      <p:sp>
        <p:nvSpPr>
          <p:cNvPr id="83" name="Rectángulo redondeado 82">
            <a:extLst>
              <a:ext uri="{FF2B5EF4-FFF2-40B4-BE49-F238E27FC236}">
                <a16:creationId xmlns:a16="http://schemas.microsoft.com/office/drawing/2014/main" id="{3CB364C4-C60F-74CE-4CC4-D02B0973E680}"/>
              </a:ext>
            </a:extLst>
          </p:cNvPr>
          <p:cNvSpPr/>
          <p:nvPr/>
        </p:nvSpPr>
        <p:spPr>
          <a:xfrm>
            <a:off x="4357365" y="1661864"/>
            <a:ext cx="3475516" cy="650928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Negocios Verdes Avalados</a:t>
            </a:r>
          </a:p>
        </p:txBody>
      </p:sp>
      <p:sp>
        <p:nvSpPr>
          <p:cNvPr id="84" name="Rectángulo redondeado 83">
            <a:extLst>
              <a:ext uri="{FF2B5EF4-FFF2-40B4-BE49-F238E27FC236}">
                <a16:creationId xmlns:a16="http://schemas.microsoft.com/office/drawing/2014/main" id="{B091D114-B5D1-C656-08D2-B40EF0962167}"/>
              </a:ext>
            </a:extLst>
          </p:cNvPr>
          <p:cNvSpPr/>
          <p:nvPr/>
        </p:nvSpPr>
        <p:spPr>
          <a:xfrm>
            <a:off x="8370155" y="1661864"/>
            <a:ext cx="3475516" cy="650928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Anclas Verdes</a:t>
            </a:r>
          </a:p>
        </p:txBody>
      </p:sp>
      <p:sp>
        <p:nvSpPr>
          <p:cNvPr id="85" name="Rectángulo redondeado 84">
            <a:extLst>
              <a:ext uri="{FF2B5EF4-FFF2-40B4-BE49-F238E27FC236}">
                <a16:creationId xmlns:a16="http://schemas.microsoft.com/office/drawing/2014/main" id="{6E8B9410-68FC-D9B1-1909-142DD414BA74}"/>
              </a:ext>
            </a:extLst>
          </p:cNvPr>
          <p:cNvSpPr/>
          <p:nvPr/>
        </p:nvSpPr>
        <p:spPr>
          <a:xfrm>
            <a:off x="344575" y="2356816"/>
            <a:ext cx="3475516" cy="2012213"/>
          </a:xfrm>
          <a:prstGeom prst="roundRect">
            <a:avLst/>
          </a:prstGeom>
          <a:noFill/>
          <a:ln w="19050">
            <a:solidFill>
              <a:srgbClr val="00B0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Negocios en gestación que desde su ideación se orientan al cumplimiento de los criterios de los negocios verdes.</a:t>
            </a:r>
          </a:p>
        </p:txBody>
      </p:sp>
      <p:sp>
        <p:nvSpPr>
          <p:cNvPr id="86" name="Rectángulo redondeado 85">
            <a:extLst>
              <a:ext uri="{FF2B5EF4-FFF2-40B4-BE49-F238E27FC236}">
                <a16:creationId xmlns:a16="http://schemas.microsoft.com/office/drawing/2014/main" id="{1BDC9FFB-6C72-6736-29D4-9CEC5501EE60}"/>
              </a:ext>
            </a:extLst>
          </p:cNvPr>
          <p:cNvSpPr/>
          <p:nvPr/>
        </p:nvSpPr>
        <p:spPr>
          <a:xfrm>
            <a:off x="4357365" y="2358107"/>
            <a:ext cx="3475516" cy="2012213"/>
          </a:xfrm>
          <a:prstGeom prst="roundRect">
            <a:avLst/>
          </a:prstGeom>
          <a:noFill/>
          <a:ln w="19050">
            <a:solidFill>
              <a:srgbClr val="A9D0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Negocios conformados que cuentan con operaciones comerciales y cumplen con los criterios de los negocios verdes.</a:t>
            </a:r>
          </a:p>
        </p:txBody>
      </p:sp>
      <p:sp>
        <p:nvSpPr>
          <p:cNvPr id="87" name="Rectángulo redondeado 86">
            <a:extLst>
              <a:ext uri="{FF2B5EF4-FFF2-40B4-BE49-F238E27FC236}">
                <a16:creationId xmlns:a16="http://schemas.microsoft.com/office/drawing/2014/main" id="{AFC9B459-BE97-E5D6-8077-06CCCB95E349}"/>
              </a:ext>
            </a:extLst>
          </p:cNvPr>
          <p:cNvSpPr/>
          <p:nvPr/>
        </p:nvSpPr>
        <p:spPr>
          <a:xfrm>
            <a:off x="8370155" y="2356816"/>
            <a:ext cx="3475516" cy="2012213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Negocios que cumplen con los criterios de NV o que homologan certificaciones de sostenibilidad. Están consolidados e incorporan otros NV en sus redes de suministro y cadenas de valor</a:t>
            </a:r>
          </a:p>
        </p:txBody>
      </p:sp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C6039939-A039-CD89-C62B-409515644DA9}"/>
              </a:ext>
            </a:extLst>
          </p:cNvPr>
          <p:cNvSpPr/>
          <p:nvPr/>
        </p:nvSpPr>
        <p:spPr>
          <a:xfrm>
            <a:off x="3796049" y="827673"/>
            <a:ext cx="4723238" cy="650928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rgbClr val="00B0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NEGOCIOS VERDES VERIFICADOS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67CAC54-760F-465D-88F6-0CD086C4D632}"/>
              </a:ext>
            </a:extLst>
          </p:cNvPr>
          <p:cNvSpPr txBox="1"/>
          <p:nvPr/>
        </p:nvSpPr>
        <p:spPr>
          <a:xfrm>
            <a:off x="4966526" y="6639446"/>
            <a:ext cx="2258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2068474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DAEC6AA3-DED3-F9E0-D7E7-C01A6941E2D1}"/>
              </a:ext>
            </a:extLst>
          </p:cNvPr>
          <p:cNvGrpSpPr/>
          <p:nvPr/>
        </p:nvGrpSpPr>
        <p:grpSpPr>
          <a:xfrm>
            <a:off x="39421" y="-62968"/>
            <a:ext cx="12192000" cy="989485"/>
            <a:chOff x="0" y="-11091"/>
            <a:chExt cx="12192000" cy="989485"/>
          </a:xfrm>
        </p:grpSpPr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FC9300F6-4AA3-91DA-0034-CBC4E5330F38}"/>
                </a:ext>
              </a:extLst>
            </p:cNvPr>
            <p:cNvSpPr/>
            <p:nvPr/>
          </p:nvSpPr>
          <p:spPr>
            <a:xfrm>
              <a:off x="0" y="0"/>
              <a:ext cx="12192000" cy="978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EA8B9EB2-A60D-CBA3-F8C1-BC1995F874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62" t="1878" r="35318" b="84241"/>
            <a:stretch/>
          </p:blipFill>
          <p:spPr bwMode="auto">
            <a:xfrm>
              <a:off x="5086350" y="-11091"/>
              <a:ext cx="2139128" cy="928899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7BC403EA-CC8B-5559-E00C-3B73896C0B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8394768"/>
              </p:ext>
            </p:extLst>
          </p:nvPr>
        </p:nvGraphicFramePr>
        <p:xfrm>
          <a:off x="-190500" y="180975"/>
          <a:ext cx="11401425" cy="5604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1BD1EA0E-5C27-A648-765F-E7E647CB6F34}"/>
              </a:ext>
            </a:extLst>
          </p:cNvPr>
          <p:cNvSpPr txBox="1"/>
          <p:nvPr/>
        </p:nvSpPr>
        <p:spPr>
          <a:xfrm rot="19644880">
            <a:off x="506389" y="2203503"/>
            <a:ext cx="6731295" cy="411953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lvl="0" algn="ctr"/>
            <a:r>
              <a:rPr lang="es-MX" sz="4000" dirty="0"/>
              <a:t>Criterios de Verificación </a:t>
            </a:r>
            <a:endParaRPr lang="es-CO" sz="4000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7286B4AC-82F7-E49D-A04A-FE72DE2156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55614" y="3374316"/>
            <a:ext cx="1718129" cy="69286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4A6AD24-4F0A-097F-C2BA-DA13B64CD6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7568" y="4141718"/>
            <a:ext cx="573501" cy="71965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C86969F-459C-A776-AAFE-348B114ABC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20156" y="4911922"/>
            <a:ext cx="799887" cy="69286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C15F03BA-3A7E-9F3C-1AE7-64E24295F88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77470" y="4878275"/>
            <a:ext cx="816689" cy="62973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8839261-01A0-4AAC-B04F-CEC4733388A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74639" y="4123635"/>
            <a:ext cx="538472" cy="69286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CD008601-8BF0-91C2-DA1A-2981B762C8E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53303" y="4136303"/>
            <a:ext cx="684949" cy="701297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7B4F2D5D-DC77-70C8-B683-33791FD2C270}"/>
              </a:ext>
            </a:extLst>
          </p:cNvPr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894" y="4231089"/>
            <a:ext cx="1374145" cy="164150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Diagrama de flujo: conector 20">
            <a:extLst>
              <a:ext uri="{FF2B5EF4-FFF2-40B4-BE49-F238E27FC236}">
                <a16:creationId xmlns:a16="http://schemas.microsoft.com/office/drawing/2014/main" id="{D20809A7-414C-7DB8-2CD4-4CBDBF0F25D3}"/>
              </a:ext>
            </a:extLst>
          </p:cNvPr>
          <p:cNvSpPr/>
          <p:nvPr/>
        </p:nvSpPr>
        <p:spPr>
          <a:xfrm>
            <a:off x="5486400" y="2076450"/>
            <a:ext cx="482593" cy="485775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Bocadillo: rectángulo 21">
            <a:extLst>
              <a:ext uri="{FF2B5EF4-FFF2-40B4-BE49-F238E27FC236}">
                <a16:creationId xmlns:a16="http://schemas.microsoft.com/office/drawing/2014/main" id="{9BEB418A-1005-B17A-F1BB-15FDF56D54DC}"/>
              </a:ext>
            </a:extLst>
          </p:cNvPr>
          <p:cNvSpPr/>
          <p:nvPr/>
        </p:nvSpPr>
        <p:spPr>
          <a:xfrm>
            <a:off x="8433117" y="3118409"/>
            <a:ext cx="2828925" cy="1060657"/>
          </a:xfrm>
          <a:prstGeom prst="wedgeRectCallout">
            <a:avLst>
              <a:gd name="adj1" fmla="val -141709"/>
              <a:gd name="adj2" fmla="val -105894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ysClr val="windowText" lastClr="000000"/>
                </a:solidFill>
              </a:rPr>
              <a:t>70%</a:t>
            </a:r>
          </a:p>
          <a:p>
            <a:pPr algn="ctr"/>
            <a:r>
              <a:rPr lang="es-MX" dirty="0">
                <a:solidFill>
                  <a:sysClr val="windowText" lastClr="000000"/>
                </a:solidFill>
              </a:rPr>
              <a:t>Sello Negocios verdes</a:t>
            </a:r>
          </a:p>
          <a:p>
            <a:pPr algn="ctr"/>
            <a:r>
              <a:rPr lang="es-MX" dirty="0">
                <a:solidFill>
                  <a:sysClr val="windowText" lastClr="000000"/>
                </a:solidFill>
              </a:rPr>
              <a:t>Reconocimiento internacional 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E7C02734-9439-5DA2-8E76-3F5BA369AC45}"/>
              </a:ext>
            </a:extLst>
          </p:cNvPr>
          <p:cNvSpPr/>
          <p:nvPr/>
        </p:nvSpPr>
        <p:spPr>
          <a:xfrm>
            <a:off x="0" y="5910473"/>
            <a:ext cx="12192000" cy="7473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60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3CA9593-F934-ACA6-9EA3-D13322F6C9BF}"/>
              </a:ext>
            </a:extLst>
          </p:cNvPr>
          <p:cNvSpPr txBox="1"/>
          <p:nvPr/>
        </p:nvSpPr>
        <p:spPr>
          <a:xfrm>
            <a:off x="-221240" y="5997455"/>
            <a:ext cx="12413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RECONOCIMIENTOS DE LOS </a:t>
            </a:r>
            <a:r>
              <a:rPr lang="es-CO" sz="3200" b="1" dirty="0">
                <a:solidFill>
                  <a:srgbClr val="A9D044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NEGOCIOS VERDES</a:t>
            </a:r>
            <a:endParaRPr lang="es-CO" sz="3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85332F1F-3A4B-DF7D-2360-D12087F4BF0F}"/>
              </a:ext>
            </a:extLst>
          </p:cNvPr>
          <p:cNvSpPr txBox="1"/>
          <p:nvPr/>
        </p:nvSpPr>
        <p:spPr>
          <a:xfrm>
            <a:off x="4966526" y="6639446"/>
            <a:ext cx="2258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2003636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85259415-4DB7-9D2F-6599-4C9443943064}"/>
              </a:ext>
            </a:extLst>
          </p:cNvPr>
          <p:cNvGrpSpPr/>
          <p:nvPr/>
        </p:nvGrpSpPr>
        <p:grpSpPr>
          <a:xfrm>
            <a:off x="0" y="-11091"/>
            <a:ext cx="12192000" cy="989485"/>
            <a:chOff x="0" y="-11091"/>
            <a:chExt cx="12192000" cy="989485"/>
          </a:xfrm>
        </p:grpSpPr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E4573297-F4A1-8569-82A2-C5E6324A0170}"/>
                </a:ext>
              </a:extLst>
            </p:cNvPr>
            <p:cNvSpPr/>
            <p:nvPr/>
          </p:nvSpPr>
          <p:spPr>
            <a:xfrm>
              <a:off x="0" y="0"/>
              <a:ext cx="12192000" cy="978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540207B2-AA1E-13D4-4525-A385376E4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62" t="1878" r="35318" b="84241"/>
            <a:stretch/>
          </p:blipFill>
          <p:spPr bwMode="auto">
            <a:xfrm>
              <a:off x="5086350" y="-11091"/>
              <a:ext cx="2139128" cy="9288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" name="Google Shape;9383;p86">
            <a:extLst>
              <a:ext uri="{FF2B5EF4-FFF2-40B4-BE49-F238E27FC236}">
                <a16:creationId xmlns:a16="http://schemas.microsoft.com/office/drawing/2014/main" id="{27460C6D-A9E1-006E-777A-C91E2207D631}"/>
              </a:ext>
            </a:extLst>
          </p:cNvPr>
          <p:cNvGrpSpPr/>
          <p:nvPr/>
        </p:nvGrpSpPr>
        <p:grpSpPr>
          <a:xfrm>
            <a:off x="4373887" y="3561838"/>
            <a:ext cx="7497565" cy="3124680"/>
            <a:chOff x="2426706" y="3740044"/>
            <a:chExt cx="1391778" cy="674582"/>
          </a:xfrm>
        </p:grpSpPr>
        <p:grpSp>
          <p:nvGrpSpPr>
            <p:cNvPr id="5" name="Google Shape;9384;p86">
              <a:extLst>
                <a:ext uri="{FF2B5EF4-FFF2-40B4-BE49-F238E27FC236}">
                  <a16:creationId xmlns:a16="http://schemas.microsoft.com/office/drawing/2014/main" id="{705A62DF-8F2E-9CA2-A7A5-2F0D09077DC1}"/>
                </a:ext>
              </a:extLst>
            </p:cNvPr>
            <p:cNvGrpSpPr/>
            <p:nvPr/>
          </p:nvGrpSpPr>
          <p:grpSpPr>
            <a:xfrm>
              <a:off x="2426706" y="3740044"/>
              <a:ext cx="1391778" cy="674582"/>
              <a:chOff x="2426706" y="3740044"/>
              <a:chExt cx="1391778" cy="674582"/>
            </a:xfrm>
          </p:grpSpPr>
          <p:sp>
            <p:nvSpPr>
              <p:cNvPr id="9" name="Google Shape;9385;p86">
                <a:extLst>
                  <a:ext uri="{FF2B5EF4-FFF2-40B4-BE49-F238E27FC236}">
                    <a16:creationId xmlns:a16="http://schemas.microsoft.com/office/drawing/2014/main" id="{C09A50AD-B84D-01D9-B967-A6F878AE9D08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00B0A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" name="Google Shape;9386;p86">
                <a:extLst>
                  <a:ext uri="{FF2B5EF4-FFF2-40B4-BE49-F238E27FC236}">
                    <a16:creationId xmlns:a16="http://schemas.microsoft.com/office/drawing/2014/main" id="{72D06F36-D313-0A8F-9455-BBA37FE013A4}"/>
                  </a:ext>
                </a:extLst>
              </p:cNvPr>
              <p:cNvGrpSpPr/>
              <p:nvPr/>
            </p:nvGrpSpPr>
            <p:grpSpPr>
              <a:xfrm>
                <a:off x="2701158" y="3765725"/>
                <a:ext cx="270482" cy="154740"/>
                <a:chOff x="2701158" y="3765725"/>
                <a:chExt cx="270482" cy="154740"/>
              </a:xfrm>
            </p:grpSpPr>
            <p:sp>
              <p:nvSpPr>
                <p:cNvPr id="23" name="Google Shape;9387;p86">
                  <a:extLst>
                    <a:ext uri="{FF2B5EF4-FFF2-40B4-BE49-F238E27FC236}">
                      <a16:creationId xmlns:a16="http://schemas.microsoft.com/office/drawing/2014/main" id="{7BB0BCA1-39F6-0AB3-26C5-5B7AFE969AA0}"/>
                    </a:ext>
                  </a:extLst>
                </p:cNvPr>
                <p:cNvSpPr/>
                <p:nvPr/>
              </p:nvSpPr>
              <p:spPr>
                <a:xfrm>
                  <a:off x="2868763" y="3795804"/>
                  <a:ext cx="102877" cy="124661"/>
                </a:xfrm>
                <a:prstGeom prst="ellipse">
                  <a:avLst/>
                </a:prstGeom>
                <a:solidFill>
                  <a:srgbClr val="A9D04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24" name="Google Shape;9388;p86">
                  <a:extLst>
                    <a:ext uri="{FF2B5EF4-FFF2-40B4-BE49-F238E27FC236}">
                      <a16:creationId xmlns:a16="http://schemas.microsoft.com/office/drawing/2014/main" id="{8149EC34-E823-CB89-1423-DF8D501B177C}"/>
                    </a:ext>
                  </a:extLst>
                </p:cNvPr>
                <p:cNvCxnSpPr/>
                <p:nvPr/>
              </p:nvCxnSpPr>
              <p:spPr>
                <a:xfrm rot="10800000">
                  <a:off x="2701158" y="3765725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solidFill>
                  <a:srgbClr val="A9D044"/>
                </a:solidFill>
                <a:ln w="19050" cap="flat" cmpd="sng">
                  <a:solidFill>
                    <a:srgbClr val="A9D044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1" name="Google Shape;9389;p86">
                <a:extLst>
                  <a:ext uri="{FF2B5EF4-FFF2-40B4-BE49-F238E27FC236}">
                    <a16:creationId xmlns:a16="http://schemas.microsoft.com/office/drawing/2014/main" id="{C03C9A8B-B2C0-5965-DFCA-5509009A5684}"/>
                  </a:ext>
                </a:extLst>
              </p:cNvPr>
              <p:cNvGrpSpPr/>
              <p:nvPr/>
            </p:nvGrpSpPr>
            <p:grpSpPr>
              <a:xfrm>
                <a:off x="3566051" y="4014060"/>
                <a:ext cx="252433" cy="151038"/>
                <a:chOff x="3566051" y="4014060"/>
                <a:chExt cx="252433" cy="151038"/>
              </a:xfrm>
            </p:grpSpPr>
            <p:sp>
              <p:nvSpPr>
                <p:cNvPr id="21" name="Google Shape;9390;p86">
                  <a:extLst>
                    <a:ext uri="{FF2B5EF4-FFF2-40B4-BE49-F238E27FC236}">
                      <a16:creationId xmlns:a16="http://schemas.microsoft.com/office/drawing/2014/main" id="{710786B0-ED37-7970-498B-C8D98CA9E9D6}"/>
                    </a:ext>
                  </a:extLst>
                </p:cNvPr>
                <p:cNvSpPr/>
                <p:nvPr/>
              </p:nvSpPr>
              <p:spPr>
                <a:xfrm>
                  <a:off x="3566051" y="4040437"/>
                  <a:ext cx="102877" cy="124661"/>
                </a:xfrm>
                <a:prstGeom prst="ellipse">
                  <a:avLst/>
                </a:prstGeom>
                <a:solidFill>
                  <a:srgbClr val="A9D04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22" name="Google Shape;9391;p86">
                  <a:extLst>
                    <a:ext uri="{FF2B5EF4-FFF2-40B4-BE49-F238E27FC236}">
                      <a16:creationId xmlns:a16="http://schemas.microsoft.com/office/drawing/2014/main" id="{DDE8B377-8685-C265-0760-A47D45D3CEAA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619584" y="4014060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solidFill>
                  <a:srgbClr val="A9D044"/>
                </a:solidFill>
                <a:ln w="19050" cap="flat" cmpd="sng">
                  <a:solidFill>
                    <a:srgbClr val="A9D044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2" name="Google Shape;9392;p86">
                <a:extLst>
                  <a:ext uri="{FF2B5EF4-FFF2-40B4-BE49-F238E27FC236}">
                    <a16:creationId xmlns:a16="http://schemas.microsoft.com/office/drawing/2014/main" id="{00D076A2-AB9B-53A7-AB85-1271C7A3BF86}"/>
                  </a:ext>
                </a:extLst>
              </p:cNvPr>
              <p:cNvGrpSpPr/>
              <p:nvPr/>
            </p:nvGrpSpPr>
            <p:grpSpPr>
              <a:xfrm>
                <a:off x="3271999" y="3740044"/>
                <a:ext cx="102877" cy="190232"/>
                <a:chOff x="3271999" y="3740044"/>
                <a:chExt cx="102877" cy="190232"/>
              </a:xfrm>
            </p:grpSpPr>
            <p:sp>
              <p:nvSpPr>
                <p:cNvPr id="19" name="Google Shape;9393;p86">
                  <a:extLst>
                    <a:ext uri="{FF2B5EF4-FFF2-40B4-BE49-F238E27FC236}">
                      <a16:creationId xmlns:a16="http://schemas.microsoft.com/office/drawing/2014/main" id="{D3B07285-6C61-79A8-8B3D-195FD86F9E77}"/>
                    </a:ext>
                  </a:extLst>
                </p:cNvPr>
                <p:cNvSpPr/>
                <p:nvPr/>
              </p:nvSpPr>
              <p:spPr>
                <a:xfrm>
                  <a:off x="3271999" y="3805615"/>
                  <a:ext cx="102877" cy="124661"/>
                </a:xfrm>
                <a:prstGeom prst="ellipse">
                  <a:avLst/>
                </a:prstGeom>
                <a:solidFill>
                  <a:srgbClr val="A9D04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20" name="Google Shape;9394;p86">
                  <a:extLst>
                    <a:ext uri="{FF2B5EF4-FFF2-40B4-BE49-F238E27FC236}">
                      <a16:creationId xmlns:a16="http://schemas.microsoft.com/office/drawing/2014/main" id="{950C2BA5-1145-C4C5-BAAA-64DA5DA2EE10}"/>
                    </a:ext>
                  </a:extLst>
                </p:cNvPr>
                <p:cNvCxnSpPr/>
                <p:nvPr/>
              </p:nvCxnSpPr>
              <p:spPr>
                <a:xfrm rot="16200000">
                  <a:off x="3272405" y="3790294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solidFill>
                  <a:srgbClr val="A9D044"/>
                </a:solidFill>
                <a:ln w="19050" cap="flat" cmpd="sng">
                  <a:solidFill>
                    <a:srgbClr val="A9D044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3" name="Google Shape;9395;p86">
                <a:extLst>
                  <a:ext uri="{FF2B5EF4-FFF2-40B4-BE49-F238E27FC236}">
                    <a16:creationId xmlns:a16="http://schemas.microsoft.com/office/drawing/2014/main" id="{5DC9C467-977E-89A1-A62D-4E8F0760ED07}"/>
                  </a:ext>
                </a:extLst>
              </p:cNvPr>
              <p:cNvGrpSpPr/>
              <p:nvPr/>
            </p:nvGrpSpPr>
            <p:grpSpPr>
              <a:xfrm>
                <a:off x="2426706" y="4000905"/>
                <a:ext cx="247313" cy="124661"/>
                <a:chOff x="2426706" y="4000905"/>
                <a:chExt cx="247313" cy="124661"/>
              </a:xfrm>
            </p:grpSpPr>
            <p:sp>
              <p:nvSpPr>
                <p:cNvPr id="17" name="Google Shape;9396;p86">
                  <a:extLst>
                    <a:ext uri="{FF2B5EF4-FFF2-40B4-BE49-F238E27FC236}">
                      <a16:creationId xmlns:a16="http://schemas.microsoft.com/office/drawing/2014/main" id="{3AB626B0-EED3-0E03-3E0F-B871A920F6B4}"/>
                    </a:ext>
                  </a:extLst>
                </p:cNvPr>
                <p:cNvSpPr/>
                <p:nvPr/>
              </p:nvSpPr>
              <p:spPr>
                <a:xfrm>
                  <a:off x="2571142" y="4000905"/>
                  <a:ext cx="102877" cy="124661"/>
                </a:xfrm>
                <a:prstGeom prst="ellipse">
                  <a:avLst/>
                </a:prstGeom>
                <a:solidFill>
                  <a:srgbClr val="A9D04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18" name="Google Shape;9397;p86">
                  <a:extLst>
                    <a:ext uri="{FF2B5EF4-FFF2-40B4-BE49-F238E27FC236}">
                      <a16:creationId xmlns:a16="http://schemas.microsoft.com/office/drawing/2014/main" id="{7557B70E-9F0B-1F95-423C-FC6B29452883}"/>
                    </a:ext>
                  </a:extLst>
                </p:cNvPr>
                <p:cNvCxnSpPr/>
                <p:nvPr/>
              </p:nvCxnSpPr>
              <p:spPr>
                <a:xfrm flipH="1">
                  <a:off x="2426706" y="4079773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solidFill>
                  <a:srgbClr val="A9D044"/>
                </a:solidFill>
                <a:ln w="19050" cap="flat" cmpd="sng">
                  <a:solidFill>
                    <a:srgbClr val="A9D044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6" name="Google Shape;9401;p86">
              <a:extLst>
                <a:ext uri="{FF2B5EF4-FFF2-40B4-BE49-F238E27FC236}">
                  <a16:creationId xmlns:a16="http://schemas.microsoft.com/office/drawing/2014/main" id="{1D5068EE-9B51-78A0-7582-83BF63BF0F33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7" name="Google Shape;9402;p86">
                <a:extLst>
                  <a:ext uri="{FF2B5EF4-FFF2-40B4-BE49-F238E27FC236}">
                    <a16:creationId xmlns:a16="http://schemas.microsoft.com/office/drawing/2014/main" id="{44CD08D6-70E1-7D1B-711C-CDDE4AFC3188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9403;p86">
                <a:extLst>
                  <a:ext uri="{FF2B5EF4-FFF2-40B4-BE49-F238E27FC236}">
                    <a16:creationId xmlns:a16="http://schemas.microsoft.com/office/drawing/2014/main" id="{20C256E9-E29B-DCCE-46FF-1BA1B833EE52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</p:grp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1468FC7-EB34-55CB-8719-BDC2E9300DF6}"/>
              </a:ext>
            </a:extLst>
          </p:cNvPr>
          <p:cNvSpPr txBox="1"/>
          <p:nvPr/>
        </p:nvSpPr>
        <p:spPr>
          <a:xfrm>
            <a:off x="3166009" y="4491919"/>
            <a:ext cx="2705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Minambiente </a:t>
            </a:r>
          </a:p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(ONVS)</a:t>
            </a:r>
            <a:endParaRPr lang="es-CO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979A834D-18C8-AAE4-FD71-BB53896CD0E5}"/>
              </a:ext>
            </a:extLst>
          </p:cNvPr>
          <p:cNvSpPr txBox="1"/>
          <p:nvPr/>
        </p:nvSpPr>
        <p:spPr>
          <a:xfrm>
            <a:off x="3505888" y="3467355"/>
            <a:ext cx="2705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Ventanillas de NV</a:t>
            </a:r>
          </a:p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(AA)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89D9B4B1-AEC3-557F-A62C-E8D06923416F}"/>
              </a:ext>
            </a:extLst>
          </p:cNvPr>
          <p:cNvSpPr txBox="1"/>
          <p:nvPr/>
        </p:nvSpPr>
        <p:spPr>
          <a:xfrm>
            <a:off x="7468047" y="3182289"/>
            <a:ext cx="2705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Empresarios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95D9C93B-E343-080D-2EA8-95F07C5FBD6F}"/>
              </a:ext>
            </a:extLst>
          </p:cNvPr>
          <p:cNvSpPr txBox="1"/>
          <p:nvPr/>
        </p:nvSpPr>
        <p:spPr>
          <a:xfrm>
            <a:off x="4810385" y="2532401"/>
            <a:ext cx="3912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rgbClr val="00B0A6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PROCESO </a:t>
            </a:r>
          </a:p>
          <a:p>
            <a:pPr algn="ctr"/>
            <a:r>
              <a:rPr lang="es-CO" b="1" dirty="0">
                <a:solidFill>
                  <a:srgbClr val="00B0A6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VERIFICACIÓN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0248E534-202B-36EC-F2DD-6FCAE5CA5FFF}"/>
              </a:ext>
            </a:extLst>
          </p:cNvPr>
          <p:cNvSpPr txBox="1"/>
          <p:nvPr/>
        </p:nvSpPr>
        <p:spPr>
          <a:xfrm>
            <a:off x="10174019" y="3876771"/>
            <a:ext cx="1779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Nodos</a:t>
            </a:r>
          </a:p>
          <a:p>
            <a:pPr algn="r"/>
            <a:r>
              <a:rPr lang="es-CO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Empresas Ancla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F4B91D0-AD9C-F1AD-9F02-C6FD8D66CFD3}"/>
              </a:ext>
            </a:extLst>
          </p:cNvPr>
          <p:cNvSpPr txBox="1"/>
          <p:nvPr/>
        </p:nvSpPr>
        <p:spPr>
          <a:xfrm>
            <a:off x="5338364" y="699948"/>
            <a:ext cx="42593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CO" sz="1600" i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Solicitud / Inscripción</a:t>
            </a:r>
          </a:p>
          <a:p>
            <a:pPr marL="342900" indent="-342900">
              <a:buAutoNum type="arabicPeriod"/>
            </a:pPr>
            <a:r>
              <a:rPr lang="es-CO" sz="1600" i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Socialización al empresario</a:t>
            </a:r>
          </a:p>
          <a:p>
            <a:pPr marL="342900" indent="-342900">
              <a:buAutoNum type="arabicPeriod"/>
            </a:pPr>
            <a:r>
              <a:rPr lang="es-CO" sz="1600" i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Visita, caracterización y verificación</a:t>
            </a:r>
          </a:p>
          <a:p>
            <a:pPr marL="342900" indent="-342900">
              <a:buAutoNum type="arabicPeriod"/>
            </a:pPr>
            <a:r>
              <a:rPr lang="es-CO" sz="1600" i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Plan de Mejora</a:t>
            </a:r>
          </a:p>
          <a:p>
            <a:pPr marL="342900" indent="-342900">
              <a:buAutoNum type="arabicPeriod"/>
            </a:pPr>
            <a:r>
              <a:rPr lang="es-CO" sz="1600" i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Seguimiento, asesoramiento y fortalecimiento 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F26E5D6C-54FD-910E-6A4D-E360250A6AE4}"/>
              </a:ext>
            </a:extLst>
          </p:cNvPr>
          <p:cNvSpPr txBox="1"/>
          <p:nvPr/>
        </p:nvSpPr>
        <p:spPr>
          <a:xfrm>
            <a:off x="9705288" y="2935448"/>
            <a:ext cx="21906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1600" i="1" dirty="0">
                <a:latin typeface="Arial" panose="020B0604020202020204" pitchFamily="34" charset="0"/>
                <a:cs typeface="Arial" panose="020B0604020202020204" pitchFamily="34" charset="0"/>
              </a:rPr>
              <a:t>Impulsan dinámica empresarial y comercial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96C1E5D5-6057-8E44-12BD-5AF28B7AC6E1}"/>
              </a:ext>
            </a:extLst>
          </p:cNvPr>
          <p:cNvSpPr/>
          <p:nvPr/>
        </p:nvSpPr>
        <p:spPr>
          <a:xfrm>
            <a:off x="0" y="1"/>
            <a:ext cx="3177153" cy="66275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7717E6C9-C3A2-2043-BBCC-0CD73D9C73F0}"/>
              </a:ext>
            </a:extLst>
          </p:cNvPr>
          <p:cNvSpPr txBox="1"/>
          <p:nvPr/>
        </p:nvSpPr>
        <p:spPr>
          <a:xfrm>
            <a:off x="239445" y="2036513"/>
            <a:ext cx="27207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¿CÓMO SER UN </a:t>
            </a:r>
            <a:r>
              <a:rPr lang="es-CO" sz="4000" b="1" dirty="0">
                <a:solidFill>
                  <a:srgbClr val="A9D044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NEGOCIO VERDE?</a:t>
            </a:r>
            <a:endParaRPr lang="es-CO" sz="4000" b="1" dirty="0">
              <a:solidFill>
                <a:srgbClr val="00B0A6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Gráfico 41" descr="Clipboard Badge con relleno sólido">
            <a:extLst>
              <a:ext uri="{FF2B5EF4-FFF2-40B4-BE49-F238E27FC236}">
                <a16:creationId xmlns:a16="http://schemas.microsoft.com/office/drawing/2014/main" id="{8404F5E6-1003-10F8-7A04-49B93C02C8E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49640" y="548669"/>
            <a:ext cx="1656116" cy="1656116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60E25B04-EC9F-2FDB-C55B-945794AA4B34}"/>
              </a:ext>
            </a:extLst>
          </p:cNvPr>
          <p:cNvSpPr txBox="1"/>
          <p:nvPr/>
        </p:nvSpPr>
        <p:spPr>
          <a:xfrm>
            <a:off x="4966526" y="6639446"/>
            <a:ext cx="2258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20655992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6FF8D59-AC5F-2286-349A-70F1823FD195}"/>
              </a:ext>
            </a:extLst>
          </p:cNvPr>
          <p:cNvSpPr txBox="1"/>
          <p:nvPr/>
        </p:nvSpPr>
        <p:spPr>
          <a:xfrm>
            <a:off x="4981753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6DACFAED-6E0F-776E-46ED-576C990C264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11" name="object 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3200" b="1" spc="-5" dirty="0">
                <a:solidFill>
                  <a:schemeClr val="accent6">
                    <a:lumMod val="75000"/>
                  </a:schemeClr>
                </a:solidFill>
              </a:rPr>
              <a:t>¿QUIÉN ES LA VENTANILLA DE NEGOCIOS VERDES?</a:t>
            </a:r>
          </a:p>
        </p:txBody>
      </p:sp>
      <p:graphicFrame>
        <p:nvGraphicFramePr>
          <p:cNvPr id="17" name="object 2">
            <a:extLst>
              <a:ext uri="{FF2B5EF4-FFF2-40B4-BE49-F238E27FC236}">
                <a16:creationId xmlns:a16="http://schemas.microsoft.com/office/drawing/2014/main" id="{DE63011F-9FC1-507B-7029-378B141135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1068268"/>
              </p:ext>
            </p:extLst>
          </p:nvPr>
        </p:nvGraphicFramePr>
        <p:xfrm>
          <a:off x="5183188" y="987425"/>
          <a:ext cx="61722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object 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62321" y="2344190"/>
            <a:ext cx="3487169" cy="34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031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C8F88FB-1F4A-2C8F-9B9C-15F3D61DE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000" b="1" dirty="0">
                <a:solidFill>
                  <a:schemeClr val="accent6">
                    <a:lumMod val="50000"/>
                  </a:schemeClr>
                </a:solidFill>
              </a:rPr>
              <a:t>Objetivos de las ventanillas de negocios verdes</a:t>
            </a:r>
            <a:endParaRPr lang="es-CO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3C073168-F637-6166-4088-AB9C678025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384422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E5A1A1F8-BA51-9A99-FC25-D454736107DB}"/>
              </a:ext>
            </a:extLst>
          </p:cNvPr>
          <p:cNvSpPr txBox="1"/>
          <p:nvPr/>
        </p:nvSpPr>
        <p:spPr>
          <a:xfrm>
            <a:off x="10689732" y="6307720"/>
            <a:ext cx="1215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>
                <a:solidFill>
                  <a:schemeClr val="accent6">
                    <a:lumMod val="50000"/>
                  </a:schemeClr>
                </a:solidFill>
                <a:latin typeface="Raleway" panose="020B0503030101060003" pitchFamily="34" charset="0"/>
              </a:rPr>
              <a:t>Módulo 2</a:t>
            </a:r>
          </a:p>
          <a:p>
            <a:endParaRPr lang="es-CO" dirty="0">
              <a:solidFill>
                <a:srgbClr val="FF0000"/>
              </a:solidFill>
              <a:latin typeface="Raleway" panose="020B0503030101060003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0B8423E-1E43-EFB8-450B-3FD07C576722}"/>
              </a:ext>
            </a:extLst>
          </p:cNvPr>
          <p:cNvSpPr txBox="1"/>
          <p:nvPr/>
        </p:nvSpPr>
        <p:spPr>
          <a:xfrm>
            <a:off x="-313530" y="1693539"/>
            <a:ext cx="196079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  <a:p>
            <a:endParaRPr lang="es-CO" sz="16600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118EA2B-FE14-0354-2294-DFB82C25BCA3}"/>
              </a:ext>
            </a:extLst>
          </p:cNvPr>
          <p:cNvSpPr txBox="1"/>
          <p:nvPr/>
        </p:nvSpPr>
        <p:spPr>
          <a:xfrm>
            <a:off x="3034518" y="1578152"/>
            <a:ext cx="196079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  <a:p>
            <a:endParaRPr lang="es-CO" sz="16600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600A10B-0C74-D937-E7A6-673EEB324770}"/>
              </a:ext>
            </a:extLst>
          </p:cNvPr>
          <p:cNvSpPr txBox="1"/>
          <p:nvPr/>
        </p:nvSpPr>
        <p:spPr>
          <a:xfrm>
            <a:off x="6292515" y="1656058"/>
            <a:ext cx="196079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  <a:p>
            <a:endParaRPr lang="es-CO" sz="16600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8509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C8F88FB-1F4A-2C8F-9B9C-15F3D61DE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000" b="1" dirty="0">
                <a:solidFill>
                  <a:schemeClr val="accent6">
                    <a:lumMod val="50000"/>
                  </a:schemeClr>
                </a:solidFill>
              </a:rPr>
              <a:t>Objetivos de las ventanillas de negocios verdes</a:t>
            </a:r>
            <a:endParaRPr lang="es-CO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3C073168-F637-6166-4088-AB9C678025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436586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E5A1A1F8-BA51-9A99-FC25-D454736107DB}"/>
              </a:ext>
            </a:extLst>
          </p:cNvPr>
          <p:cNvSpPr txBox="1"/>
          <p:nvPr/>
        </p:nvSpPr>
        <p:spPr>
          <a:xfrm>
            <a:off x="10689732" y="6307720"/>
            <a:ext cx="1215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>
                <a:solidFill>
                  <a:schemeClr val="accent6">
                    <a:lumMod val="50000"/>
                  </a:schemeClr>
                </a:solidFill>
                <a:latin typeface="Raleway" panose="020B0503030101060003" pitchFamily="34" charset="0"/>
              </a:rPr>
              <a:t>Módulo 2</a:t>
            </a:r>
          </a:p>
          <a:p>
            <a:endParaRPr lang="es-CO" dirty="0">
              <a:solidFill>
                <a:srgbClr val="FF0000"/>
              </a:solidFill>
              <a:latin typeface="Raleway" panose="020B0503030101060003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A30A28E-436E-0F31-BA45-C1D97D5F8A16}"/>
              </a:ext>
            </a:extLst>
          </p:cNvPr>
          <p:cNvSpPr txBox="1"/>
          <p:nvPr/>
        </p:nvSpPr>
        <p:spPr>
          <a:xfrm>
            <a:off x="-400399" y="1339310"/>
            <a:ext cx="196079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  <a:p>
            <a:endParaRPr lang="es-CO" sz="16600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DFB92D1-6A7D-D036-349A-B27A87E68807}"/>
              </a:ext>
            </a:extLst>
          </p:cNvPr>
          <p:cNvSpPr txBox="1"/>
          <p:nvPr/>
        </p:nvSpPr>
        <p:spPr>
          <a:xfrm>
            <a:off x="3173007" y="1198059"/>
            <a:ext cx="196079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  <a:p>
            <a:endParaRPr lang="es-CO" sz="16600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D770E46-A978-2E82-D344-A117B6194C47}"/>
              </a:ext>
            </a:extLst>
          </p:cNvPr>
          <p:cNvSpPr txBox="1"/>
          <p:nvPr/>
        </p:nvSpPr>
        <p:spPr>
          <a:xfrm>
            <a:off x="6651378" y="1198059"/>
            <a:ext cx="196079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  <a:p>
            <a:endParaRPr lang="es-CO" sz="16600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065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D5BAD3F6-BDC6-8977-BDA3-02F24633CCEA}"/>
              </a:ext>
            </a:extLst>
          </p:cNvPr>
          <p:cNvSpPr txBox="1">
            <a:spLocks/>
          </p:cNvSpPr>
          <p:nvPr/>
        </p:nvSpPr>
        <p:spPr>
          <a:xfrm>
            <a:off x="5158790" y="4570960"/>
            <a:ext cx="6315741" cy="12546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s-CO" sz="2000" b="1" i="1" dirty="0">
                <a:solidFill>
                  <a:schemeClr val="bg2">
                    <a:lumMod val="50000"/>
                  </a:schemeClr>
                </a:solidFill>
                <a:latin typeface="Baguet Script" panose="020F0502020204030204" pitchFamily="2" charset="0"/>
              </a:rPr>
              <a:t>Beatriz Adriana Acevedo Perez</a:t>
            </a:r>
          </a:p>
          <a:p>
            <a:pPr algn="r">
              <a:lnSpc>
                <a:spcPct val="100000"/>
              </a:lnSpc>
            </a:pPr>
            <a:r>
              <a:rPr lang="es-CO" sz="1800" i="1" dirty="0">
                <a:solidFill>
                  <a:schemeClr val="bg2">
                    <a:lumMod val="50000"/>
                  </a:schemeClr>
                </a:solidFill>
                <a:latin typeface="Abadi" panose="020F0502020204030204" pitchFamily="34" charset="0"/>
              </a:rPr>
              <a:t>Bióloga</a:t>
            </a:r>
          </a:p>
          <a:p>
            <a:pPr algn="r">
              <a:lnSpc>
                <a:spcPct val="100000"/>
              </a:lnSpc>
            </a:pPr>
            <a:r>
              <a:rPr lang="es-CO" sz="1800" i="1" dirty="0">
                <a:solidFill>
                  <a:schemeClr val="bg2">
                    <a:lumMod val="50000"/>
                  </a:schemeClr>
                </a:solidFill>
                <a:latin typeface="Abadi" panose="020F0502020204030204" pitchFamily="34" charset="0"/>
              </a:rPr>
              <a:t>Grupo de Competitividad y Promoción </a:t>
            </a:r>
          </a:p>
          <a:p>
            <a:pPr algn="r">
              <a:lnSpc>
                <a:spcPct val="100000"/>
              </a:lnSpc>
            </a:pPr>
            <a:r>
              <a:rPr lang="es-CO" sz="1800" i="1" dirty="0">
                <a:solidFill>
                  <a:schemeClr val="bg2">
                    <a:lumMod val="50000"/>
                  </a:schemeClr>
                </a:solidFill>
                <a:latin typeface="Abadi" panose="020F0502020204030204" pitchFamily="34" charset="0"/>
              </a:rPr>
              <a:t>Oficina de Negocios Verdes Sostenibles </a:t>
            </a:r>
          </a:p>
          <a:p>
            <a:pPr algn="r">
              <a:lnSpc>
                <a:spcPct val="100000"/>
              </a:lnSpc>
            </a:pPr>
            <a:r>
              <a:rPr lang="es-CO" sz="1800" dirty="0">
                <a:solidFill>
                  <a:schemeClr val="bg2">
                    <a:lumMod val="50000"/>
                  </a:schemeClr>
                </a:solidFill>
                <a:latin typeface="Abadi" panose="020F0502020204030204" pitchFamily="34" charset="0"/>
                <a:hlinkClick r:id="rId2"/>
              </a:rPr>
              <a:t>bacevedo@minambiente.gov.co</a:t>
            </a:r>
            <a:r>
              <a:rPr lang="es-CO" sz="1800" dirty="0">
                <a:solidFill>
                  <a:schemeClr val="bg2">
                    <a:lumMod val="50000"/>
                  </a:schemeClr>
                </a:solidFill>
                <a:latin typeface="Abad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F81F597B-9B64-2F47-08C8-AA638791FCD3}"/>
              </a:ext>
            </a:extLst>
          </p:cNvPr>
          <p:cNvGrpSpPr/>
          <p:nvPr/>
        </p:nvGrpSpPr>
        <p:grpSpPr>
          <a:xfrm>
            <a:off x="0" y="-11091"/>
            <a:ext cx="12192000" cy="989485"/>
            <a:chOff x="0" y="-11091"/>
            <a:chExt cx="12192000" cy="989485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DAC0A713-F632-3C50-8517-E8900357D39A}"/>
                </a:ext>
              </a:extLst>
            </p:cNvPr>
            <p:cNvSpPr/>
            <p:nvPr/>
          </p:nvSpPr>
          <p:spPr>
            <a:xfrm>
              <a:off x="0" y="0"/>
              <a:ext cx="12192000" cy="978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0AEAD474-34EC-A56C-486D-96FA8B4FC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62" t="1878" r="35318" b="84241"/>
            <a:stretch/>
          </p:blipFill>
          <p:spPr bwMode="auto">
            <a:xfrm>
              <a:off x="5086350" y="-11091"/>
              <a:ext cx="2139128" cy="9288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66FF8D59-AC5F-2286-349A-70F1823FD195}"/>
              </a:ext>
            </a:extLst>
          </p:cNvPr>
          <p:cNvSpPr txBox="1"/>
          <p:nvPr/>
        </p:nvSpPr>
        <p:spPr>
          <a:xfrm>
            <a:off x="4966526" y="6639446"/>
            <a:ext cx="2258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www.minambiente.gov.co</a:t>
            </a:r>
          </a:p>
        </p:txBody>
      </p:sp>
      <p:pic>
        <p:nvPicPr>
          <p:cNvPr id="3" name="Imagen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4" r="-1125"/>
          <a:stretch/>
        </p:blipFill>
        <p:spPr bwMode="auto">
          <a:xfrm>
            <a:off x="657523" y="1139198"/>
            <a:ext cx="11134157" cy="4364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3884220" y="769866"/>
            <a:ext cx="7283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>
                <a:solidFill>
                  <a:schemeClr val="accent6">
                    <a:lumMod val="50000"/>
                  </a:schemeClr>
                </a:solidFill>
                <a:latin typeface="Raleway" panose="020B0503030101060003" pitchFamily="34" charset="0"/>
              </a:rPr>
              <a:t>Principales instrumentos de política relacionados con los NV hasta 2014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0" y="6530243"/>
            <a:ext cx="30043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>
                <a:solidFill>
                  <a:schemeClr val="accent6">
                    <a:lumMod val="50000"/>
                  </a:schemeClr>
                </a:solidFill>
                <a:latin typeface="Raleway" panose="020B0503030101060003" pitchFamily="34" charset="0"/>
              </a:rPr>
              <a:t>Fuente: Biointropic – Corporación Biocomercio Sostenible, 2022</a:t>
            </a:r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A6359A03-4E7B-1B4F-8241-D8ABA190D52B}"/>
              </a:ext>
            </a:extLst>
          </p:cNvPr>
          <p:cNvGraphicFramePr/>
          <p:nvPr/>
        </p:nvGraphicFramePr>
        <p:xfrm>
          <a:off x="2595589" y="5379427"/>
          <a:ext cx="3356976" cy="1417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65066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477DDD9-C12D-8868-1A1D-A3023019F023}"/>
              </a:ext>
            </a:extLst>
          </p:cNvPr>
          <p:cNvSpPr txBox="1">
            <a:spLocks/>
          </p:cNvSpPr>
          <p:nvPr/>
        </p:nvSpPr>
        <p:spPr>
          <a:xfrm>
            <a:off x="552932" y="1368128"/>
            <a:ext cx="4652705" cy="321012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s-ES" sz="1600" b="0" dirty="0">
                <a:solidFill>
                  <a:schemeClr val="tx1"/>
                </a:solidFill>
              </a:rPr>
              <a:t>Amablemente le solicitamos diligenciar la siguiente encuesta,</a:t>
            </a:r>
            <a:r>
              <a:rPr lang="es-CO" sz="1600" b="0" dirty="0">
                <a:solidFill>
                  <a:schemeClr val="tx1"/>
                </a:solidFill>
              </a:rPr>
              <a:t> </a:t>
            </a:r>
            <a:r>
              <a:rPr lang="es-ES" sz="1600" dirty="0"/>
              <a:t>la cual tiene por objeto conocer su opinión sobre el desarrollo de las actividades de acompañamiento que usted ha recibido en el ejercicio misional del Ministerio de Ambiente y Desarrollo Sostenible. 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8E33F345-935A-BD34-D30F-6B399D46A931}"/>
              </a:ext>
            </a:extLst>
          </p:cNvPr>
          <p:cNvGrpSpPr>
            <a:grpSpLocks noChangeAspect="1"/>
          </p:cNvGrpSpPr>
          <p:nvPr/>
        </p:nvGrpSpPr>
        <p:grpSpPr>
          <a:xfrm>
            <a:off x="6149068" y="1055914"/>
            <a:ext cx="5490000" cy="5400000"/>
            <a:chOff x="6986365" y="1523999"/>
            <a:chExt cx="4392000" cy="4320000"/>
          </a:xfrm>
        </p:grpSpPr>
        <p:sp>
          <p:nvSpPr>
            <p:cNvPr id="6" name="Rectángulo: esquinas redondeadas 5">
              <a:extLst>
                <a:ext uri="{FF2B5EF4-FFF2-40B4-BE49-F238E27FC236}">
                  <a16:creationId xmlns:a16="http://schemas.microsoft.com/office/drawing/2014/main" id="{61E33735-CDA0-FE0C-03F5-3EC6B67E73EE}"/>
                </a:ext>
              </a:extLst>
            </p:cNvPr>
            <p:cNvSpPr/>
            <p:nvPr/>
          </p:nvSpPr>
          <p:spPr>
            <a:xfrm>
              <a:off x="6986365" y="1523999"/>
              <a:ext cx="4392000" cy="4320000"/>
            </a:xfrm>
            <a:prstGeom prst="roundRect">
              <a:avLst/>
            </a:prstGeom>
            <a:solidFill>
              <a:srgbClr val="0D69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8F1D4663-08F1-E757-79C4-B0B6ED731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18699" y="2063999"/>
              <a:ext cx="3327332" cy="3240000"/>
            </a:xfrm>
            <a:prstGeom prst="rect">
              <a:avLst/>
            </a:prstGeom>
          </p:spPr>
        </p:pic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94C32BF-30E8-A35F-0177-249F0E0C78A6}"/>
              </a:ext>
            </a:extLst>
          </p:cNvPr>
          <p:cNvSpPr txBox="1"/>
          <p:nvPr/>
        </p:nvSpPr>
        <p:spPr>
          <a:xfrm>
            <a:off x="552932" y="5299421"/>
            <a:ext cx="4652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hlinkClick r:id="rId3" tooltip="Dirección URL original: https://forms.office.com/r/6nnNwCy8e9. Haga clic o pulse si confía en este vínculo."/>
              </a:rPr>
              <a:t>https://forms.office.com/r/6nnNwCy8e9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687075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802907F2-1196-388A-0F4B-D17DF94D2432}"/>
              </a:ext>
            </a:extLst>
          </p:cNvPr>
          <p:cNvSpPr txBox="1"/>
          <p:nvPr/>
        </p:nvSpPr>
        <p:spPr>
          <a:xfrm>
            <a:off x="5096856" y="5230961"/>
            <a:ext cx="66973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PLAN NACIONAL DE </a:t>
            </a:r>
            <a:r>
              <a:rPr lang="es-CO" sz="2800" b="1" dirty="0">
                <a:solidFill>
                  <a:srgbClr val="00B0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NEGOCIOS VERDES </a:t>
            </a:r>
          </a:p>
          <a:p>
            <a:pPr algn="r"/>
            <a:r>
              <a:rPr lang="es-CO" sz="2800" b="1" dirty="0">
                <a:solidFill>
                  <a:srgbClr val="A9D0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2022-2030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808B530-AD7F-79B6-E7C4-168B10133700}"/>
              </a:ext>
            </a:extLst>
          </p:cNvPr>
          <p:cNvGrpSpPr/>
          <p:nvPr/>
        </p:nvGrpSpPr>
        <p:grpSpPr>
          <a:xfrm>
            <a:off x="0" y="-358587"/>
            <a:ext cx="12192000" cy="1336982"/>
            <a:chOff x="0" y="-11091"/>
            <a:chExt cx="12192000" cy="989485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192F26AA-9C18-8C0F-A5FD-7CEFE6F66B6E}"/>
                </a:ext>
              </a:extLst>
            </p:cNvPr>
            <p:cNvSpPr/>
            <p:nvPr/>
          </p:nvSpPr>
          <p:spPr>
            <a:xfrm>
              <a:off x="0" y="0"/>
              <a:ext cx="12192000" cy="978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03298B13-7A2B-5534-1000-ED88A78DC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62" t="1878" r="35318" b="84241"/>
            <a:stretch/>
          </p:blipFill>
          <p:spPr bwMode="auto">
            <a:xfrm>
              <a:off x="5086350" y="-11091"/>
              <a:ext cx="2139128" cy="92889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D3A5ACD1-2115-BFB0-3161-366578877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28" y="267191"/>
            <a:ext cx="4630457" cy="5998972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B742D164-DD02-660F-585D-B37468142DBC}"/>
              </a:ext>
            </a:extLst>
          </p:cNvPr>
          <p:cNvGrpSpPr/>
          <p:nvPr/>
        </p:nvGrpSpPr>
        <p:grpSpPr>
          <a:xfrm>
            <a:off x="5912646" y="742151"/>
            <a:ext cx="5439434" cy="4127220"/>
            <a:chOff x="5096856" y="562854"/>
            <a:chExt cx="5439434" cy="4127220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871470A3-1C36-EB89-098B-18A2BC3BCA21}"/>
                </a:ext>
              </a:extLst>
            </p:cNvPr>
            <p:cNvPicPr/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8504" y="1934096"/>
              <a:ext cx="2129738" cy="2755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DF2FC353-D8BA-344D-6F82-0F9E6FC65942}"/>
                </a:ext>
              </a:extLst>
            </p:cNvPr>
            <p:cNvPicPr/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6856" y="562854"/>
              <a:ext cx="2119193" cy="27424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C25189E5-56D3-7584-C6D2-32662AB4F35D}"/>
                </a:ext>
              </a:extLst>
            </p:cNvPr>
            <p:cNvPicPr/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7736" y="562854"/>
              <a:ext cx="2218554" cy="287088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720786A-81FE-A971-C52F-6F7ADBFCE268}"/>
              </a:ext>
            </a:extLst>
          </p:cNvPr>
          <p:cNvSpPr txBox="1"/>
          <p:nvPr/>
        </p:nvSpPr>
        <p:spPr>
          <a:xfrm>
            <a:off x="4966526" y="6639446"/>
            <a:ext cx="2258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3392832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DC21FBB4-E954-D958-9F56-5A28ABDF3042}"/>
              </a:ext>
            </a:extLst>
          </p:cNvPr>
          <p:cNvGrpSpPr/>
          <p:nvPr/>
        </p:nvGrpSpPr>
        <p:grpSpPr>
          <a:xfrm>
            <a:off x="0" y="-358587"/>
            <a:ext cx="12192000" cy="1336982"/>
            <a:chOff x="0" y="-11091"/>
            <a:chExt cx="12192000" cy="989485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5A6D4B5D-A4CB-F6C2-40B1-703779018461}"/>
                </a:ext>
              </a:extLst>
            </p:cNvPr>
            <p:cNvSpPr/>
            <p:nvPr/>
          </p:nvSpPr>
          <p:spPr>
            <a:xfrm>
              <a:off x="0" y="0"/>
              <a:ext cx="12192000" cy="978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34319C31-1A56-5E54-65A2-5656F44A6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62" t="1878" r="35318" b="84241"/>
            <a:stretch/>
          </p:blipFill>
          <p:spPr bwMode="auto">
            <a:xfrm>
              <a:off x="5086350" y="-11091"/>
              <a:ext cx="2139128" cy="9288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" name="Rectángulo 9">
            <a:extLst>
              <a:ext uri="{FF2B5EF4-FFF2-40B4-BE49-F238E27FC236}">
                <a16:creationId xmlns:a16="http://schemas.microsoft.com/office/drawing/2014/main" id="{9770C379-990F-764B-53E7-AE6D747AEA16}"/>
              </a:ext>
            </a:extLst>
          </p:cNvPr>
          <p:cNvSpPr/>
          <p:nvPr/>
        </p:nvSpPr>
        <p:spPr>
          <a:xfrm>
            <a:off x="142465" y="152164"/>
            <a:ext cx="5393896" cy="64872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  <a:p>
            <a:pPr algn="ctr"/>
            <a:endParaRPr lang="es-CO"/>
          </a:p>
        </p:txBody>
      </p:sp>
      <p:sp>
        <p:nvSpPr>
          <p:cNvPr id="38" name="Lágrima 37">
            <a:extLst>
              <a:ext uri="{FF2B5EF4-FFF2-40B4-BE49-F238E27FC236}">
                <a16:creationId xmlns:a16="http://schemas.microsoft.com/office/drawing/2014/main" id="{C42E8C26-263B-DEE4-9F5F-CFDB6D698169}"/>
              </a:ext>
            </a:extLst>
          </p:cNvPr>
          <p:cNvSpPr/>
          <p:nvPr/>
        </p:nvSpPr>
        <p:spPr>
          <a:xfrm>
            <a:off x="6535647" y="2090558"/>
            <a:ext cx="2135854" cy="2111568"/>
          </a:xfrm>
          <a:prstGeom prst="teardrop">
            <a:avLst/>
          </a:prstGeom>
          <a:solidFill>
            <a:schemeClr val="bg2">
              <a:alpha val="8100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60AF30A-B9C9-BAEA-64A5-90ECCD6C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0" t="22986" r="2030" b="5948"/>
          <a:stretch/>
        </p:blipFill>
        <p:spPr bwMode="auto">
          <a:xfrm>
            <a:off x="8855287" y="978395"/>
            <a:ext cx="2866953" cy="5448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611604C-D74E-E374-BBD2-8DA8C01C702A}"/>
              </a:ext>
            </a:extLst>
          </p:cNvPr>
          <p:cNvSpPr txBox="1"/>
          <p:nvPr/>
        </p:nvSpPr>
        <p:spPr>
          <a:xfrm>
            <a:off x="7011472" y="2527961"/>
            <a:ext cx="1367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92D050"/>
                </a:solidFill>
              </a:rPr>
              <a:t>6230</a:t>
            </a:r>
          </a:p>
          <a:p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Avenir Book" panose="02000503020000020003" pitchFamily="2" charset="0"/>
              </a:rPr>
              <a:t>Negocios Verdes Verificados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85DE6BFA-1064-B7BB-B52B-A4C06B465EE8}"/>
              </a:ext>
            </a:extLst>
          </p:cNvPr>
          <p:cNvSpPr txBox="1"/>
          <p:nvPr/>
        </p:nvSpPr>
        <p:spPr>
          <a:xfrm>
            <a:off x="1539186" y="396382"/>
            <a:ext cx="3857567" cy="67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Actividades económicas o negocios que ofrecen bienes o servicios</a:t>
            </a:r>
            <a:endParaRPr lang="es-CO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1EC5CBC-B414-306C-2E78-4A27F855586E}"/>
              </a:ext>
            </a:extLst>
          </p:cNvPr>
          <p:cNvSpPr txBox="1"/>
          <p:nvPr/>
        </p:nvSpPr>
        <p:spPr>
          <a:xfrm>
            <a:off x="1539182" y="1742126"/>
            <a:ext cx="3857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Que integran un enfoque de ciclo de vida</a:t>
            </a:r>
            <a:endParaRPr lang="es-CO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960072ED-5CF3-3857-4ED9-EEAF647663FE}"/>
              </a:ext>
            </a:extLst>
          </p:cNvPr>
          <p:cNvSpPr txBox="1"/>
          <p:nvPr/>
        </p:nvSpPr>
        <p:spPr>
          <a:xfrm>
            <a:off x="1539183" y="2919434"/>
            <a:ext cx="3857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Desarrollados con prácticas sostenibles</a:t>
            </a:r>
            <a:endParaRPr lang="es-CO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963E0D1-4FCB-4A1F-A564-5E26955D58C4}"/>
              </a:ext>
            </a:extLst>
          </p:cNvPr>
          <p:cNvSpPr txBox="1"/>
          <p:nvPr/>
        </p:nvSpPr>
        <p:spPr>
          <a:xfrm>
            <a:off x="1539184" y="5407461"/>
            <a:ext cx="377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Generan un impacto positivo (ambiental y social) </a:t>
            </a:r>
            <a:endParaRPr lang="es-CO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D8ADC7C2-D2C8-A909-F1E7-DCE0E7D52FD5}"/>
              </a:ext>
            </a:extLst>
          </p:cNvPr>
          <p:cNvSpPr txBox="1"/>
          <p:nvPr/>
        </p:nvSpPr>
        <p:spPr>
          <a:xfrm>
            <a:off x="1539184" y="4142639"/>
            <a:ext cx="3857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Aportan a la reducción de GEI y al desarrollo de los territorios</a:t>
            </a:r>
            <a:endParaRPr lang="es-CO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6161DC7B-AB06-6FDD-1C09-73E491020EA4}"/>
              </a:ext>
            </a:extLst>
          </p:cNvPr>
          <p:cNvSpPr/>
          <p:nvPr/>
        </p:nvSpPr>
        <p:spPr>
          <a:xfrm>
            <a:off x="167088" y="115269"/>
            <a:ext cx="1096727" cy="1133622"/>
          </a:xfrm>
          <a:prstGeom prst="ellipse">
            <a:avLst/>
          </a:prstGeom>
          <a:solidFill>
            <a:srgbClr val="A9D04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C9E9C0B7-D937-384C-21CF-ABB61F258263}"/>
              </a:ext>
            </a:extLst>
          </p:cNvPr>
          <p:cNvSpPr/>
          <p:nvPr/>
        </p:nvSpPr>
        <p:spPr>
          <a:xfrm>
            <a:off x="167087" y="1415236"/>
            <a:ext cx="1096727" cy="1133622"/>
          </a:xfrm>
          <a:prstGeom prst="ellipse">
            <a:avLst/>
          </a:prstGeom>
          <a:solidFill>
            <a:srgbClr val="A9D04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D6B8B6EB-FD4B-F562-5050-C7970747E93B}"/>
              </a:ext>
            </a:extLst>
          </p:cNvPr>
          <p:cNvSpPr/>
          <p:nvPr/>
        </p:nvSpPr>
        <p:spPr>
          <a:xfrm>
            <a:off x="167087" y="2715203"/>
            <a:ext cx="1096727" cy="1133622"/>
          </a:xfrm>
          <a:prstGeom prst="ellipse">
            <a:avLst/>
          </a:prstGeom>
          <a:solidFill>
            <a:srgbClr val="A9D04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A71770B-5095-7534-F7A8-F25DF9783577}"/>
              </a:ext>
            </a:extLst>
          </p:cNvPr>
          <p:cNvSpPr/>
          <p:nvPr/>
        </p:nvSpPr>
        <p:spPr>
          <a:xfrm>
            <a:off x="167087" y="4015170"/>
            <a:ext cx="1096727" cy="1133622"/>
          </a:xfrm>
          <a:prstGeom prst="ellipse">
            <a:avLst/>
          </a:prstGeom>
          <a:solidFill>
            <a:srgbClr val="A9D04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2C8FEC0-4F29-D224-1D20-CAE8D9FC7F04}"/>
              </a:ext>
            </a:extLst>
          </p:cNvPr>
          <p:cNvSpPr/>
          <p:nvPr/>
        </p:nvSpPr>
        <p:spPr>
          <a:xfrm>
            <a:off x="167087" y="5315137"/>
            <a:ext cx="1096727" cy="1133622"/>
          </a:xfrm>
          <a:prstGeom prst="ellipse">
            <a:avLst/>
          </a:prstGeom>
          <a:solidFill>
            <a:srgbClr val="A9D04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1" name="Gráfico 30" descr="Sustainability con relleno sólido">
            <a:extLst>
              <a:ext uri="{FF2B5EF4-FFF2-40B4-BE49-F238E27FC236}">
                <a16:creationId xmlns:a16="http://schemas.microsoft.com/office/drawing/2014/main" id="{48E77363-4A66-190F-0A79-7DB2D47FE05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1507" y="2928071"/>
            <a:ext cx="707886" cy="707886"/>
          </a:xfrm>
          <a:prstGeom prst="rect">
            <a:avLst/>
          </a:prstGeom>
        </p:spPr>
      </p:pic>
      <p:pic>
        <p:nvPicPr>
          <p:cNvPr id="32" name="Gráfico 31" descr="Downward trend graph con relleno sólido">
            <a:extLst>
              <a:ext uri="{FF2B5EF4-FFF2-40B4-BE49-F238E27FC236}">
                <a16:creationId xmlns:a16="http://schemas.microsoft.com/office/drawing/2014/main" id="{05772E25-DD08-454A-D782-0FDD9D3FBA0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1507" y="4204228"/>
            <a:ext cx="707886" cy="707886"/>
          </a:xfrm>
          <a:prstGeom prst="rect">
            <a:avLst/>
          </a:prstGeom>
        </p:spPr>
      </p:pic>
      <p:pic>
        <p:nvPicPr>
          <p:cNvPr id="33" name="Gráfico 32" descr="Thumbs up sign con relleno sólido">
            <a:extLst>
              <a:ext uri="{FF2B5EF4-FFF2-40B4-BE49-F238E27FC236}">
                <a16:creationId xmlns:a16="http://schemas.microsoft.com/office/drawing/2014/main" id="{BC19EA17-C935-461B-B7F9-16A35EBE5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0637" y="5528180"/>
            <a:ext cx="648756" cy="648756"/>
          </a:xfrm>
          <a:prstGeom prst="rect">
            <a:avLst/>
          </a:prstGeom>
        </p:spPr>
      </p:pic>
      <p:pic>
        <p:nvPicPr>
          <p:cNvPr id="34" name="Gráfico 33" descr="Continuous Improvement con relleno sólido">
            <a:extLst>
              <a:ext uri="{FF2B5EF4-FFF2-40B4-BE49-F238E27FC236}">
                <a16:creationId xmlns:a16="http://schemas.microsoft.com/office/drawing/2014/main" id="{B61FE1F2-1CED-D4B7-F901-41EF313C38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8250" y="1530276"/>
            <a:ext cx="914400" cy="914400"/>
          </a:xfrm>
          <a:prstGeom prst="rect">
            <a:avLst/>
          </a:prstGeom>
        </p:spPr>
      </p:pic>
      <p:pic>
        <p:nvPicPr>
          <p:cNvPr id="35" name="Gráfico 34" descr="Dollar con relleno sólido">
            <a:extLst>
              <a:ext uri="{FF2B5EF4-FFF2-40B4-BE49-F238E27FC236}">
                <a16:creationId xmlns:a16="http://schemas.microsoft.com/office/drawing/2014/main" id="{8E239D99-E98C-1984-704E-D0EB680641D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1833" y="420133"/>
            <a:ext cx="587233" cy="587233"/>
          </a:xfrm>
          <a:prstGeom prst="rect">
            <a:avLst/>
          </a:prstGeom>
        </p:spPr>
      </p:pic>
      <p:sp>
        <p:nvSpPr>
          <p:cNvPr id="41" name="Rectángulo 40">
            <a:extLst>
              <a:ext uri="{FF2B5EF4-FFF2-40B4-BE49-F238E27FC236}">
                <a16:creationId xmlns:a16="http://schemas.microsoft.com/office/drawing/2014/main" id="{332491FA-4744-07AF-09DF-7BEF3994BC71}"/>
              </a:ext>
            </a:extLst>
          </p:cNvPr>
          <p:cNvSpPr/>
          <p:nvPr/>
        </p:nvSpPr>
        <p:spPr>
          <a:xfrm>
            <a:off x="9334005" y="4939254"/>
            <a:ext cx="1650670" cy="1552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Lágrima 38">
            <a:extLst>
              <a:ext uri="{FF2B5EF4-FFF2-40B4-BE49-F238E27FC236}">
                <a16:creationId xmlns:a16="http://schemas.microsoft.com/office/drawing/2014/main" id="{78E8E4DF-B2A1-D147-68B7-8EA4359F6E2A}"/>
              </a:ext>
            </a:extLst>
          </p:cNvPr>
          <p:cNvSpPr/>
          <p:nvPr/>
        </p:nvSpPr>
        <p:spPr>
          <a:xfrm>
            <a:off x="9226668" y="4895743"/>
            <a:ext cx="1551775" cy="1506853"/>
          </a:xfrm>
          <a:prstGeom prst="teardrop">
            <a:avLst/>
          </a:prstGeom>
          <a:solidFill>
            <a:schemeClr val="bg2">
              <a:alpha val="8100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9A65A81D-38E2-63DD-3301-83974758932A}"/>
              </a:ext>
            </a:extLst>
          </p:cNvPr>
          <p:cNvSpPr txBox="1"/>
          <p:nvPr/>
        </p:nvSpPr>
        <p:spPr>
          <a:xfrm>
            <a:off x="9410453" y="5151304"/>
            <a:ext cx="13679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>
                <a:solidFill>
                  <a:schemeClr val="accent2"/>
                </a:solidFill>
              </a:rPr>
              <a:t>1300</a:t>
            </a:r>
          </a:p>
          <a:p>
            <a:r>
              <a:rPr lang="es-CO" sz="1200" dirty="0">
                <a:solidFill>
                  <a:schemeClr val="bg2">
                    <a:lumMod val="50000"/>
                  </a:schemeClr>
                </a:solidFill>
                <a:latin typeface="Avenir Book" panose="02000503020000020003" pitchFamily="2" charset="0"/>
              </a:rPr>
              <a:t>Negocios en municipios PDET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B6FFCF2-CE38-FD7C-74B2-2872DD7400B7}"/>
              </a:ext>
            </a:extLst>
          </p:cNvPr>
          <p:cNvSpPr txBox="1"/>
          <p:nvPr/>
        </p:nvSpPr>
        <p:spPr>
          <a:xfrm>
            <a:off x="7084923" y="323894"/>
            <a:ext cx="4811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>
                <a:solidFill>
                  <a:srgbClr val="A9D044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NEGOCIO VERDE</a:t>
            </a:r>
            <a:endParaRPr lang="es-CO" sz="4000" b="1" dirty="0">
              <a:solidFill>
                <a:srgbClr val="00B0A6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BFFD054-C597-C326-DE47-15758006AC87}"/>
              </a:ext>
            </a:extLst>
          </p:cNvPr>
          <p:cNvSpPr txBox="1"/>
          <p:nvPr/>
        </p:nvSpPr>
        <p:spPr>
          <a:xfrm>
            <a:off x="4966526" y="6639446"/>
            <a:ext cx="2258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1017278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960FB-3ECB-9F1D-36D6-BBBC54C78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>
            <a:extLst>
              <a:ext uri="{FF2B5EF4-FFF2-40B4-BE49-F238E27FC236}">
                <a16:creationId xmlns:a16="http://schemas.microsoft.com/office/drawing/2014/main" id="{14C102DD-E5C9-409F-AA39-6138FEA9DF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kumimoji="0" lang="es-CO" altLang="es-CO" b="0" i="0" u="none" strike="noStrike" cap="none" normalizeH="0" baseline="0">
                <a:ln>
                  <a:noFill/>
                </a:ln>
                <a:effectLst/>
              </a:rPr>
              <a:t>¿Por qué son clave los Negocios Verdes?</a:t>
            </a:r>
          </a:p>
        </p:txBody>
      </p:sp>
      <p:sp>
        <p:nvSpPr>
          <p:cNvPr id="17" name="Marcador de contenido 13">
            <a:extLst>
              <a:ext uri="{FF2B5EF4-FFF2-40B4-BE49-F238E27FC236}">
                <a16:creationId xmlns:a16="http://schemas.microsoft.com/office/drawing/2014/main" id="{8F2A185C-360A-D834-6365-EEA9E6F08313}"/>
              </a:ext>
            </a:extLst>
          </p:cNvPr>
          <p:cNvSpPr txBox="1">
            <a:spLocks/>
          </p:cNvSpPr>
          <p:nvPr/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90000"/>
              </a:lnSpc>
              <a:buNone/>
            </a:pPr>
            <a:r>
              <a:rPr lang="es-ES" sz="16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rPr>
              <a:t>** </a:t>
            </a:r>
            <a:r>
              <a:rPr lang="es-ES" sz="1600" b="1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rPr>
              <a:t>Son una ventaja competitiva, no solo una responsabilidad ambiental. 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E1927120-C31C-899C-52C6-DE2D1E33539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697408"/>
              </p:ext>
            </p:extLst>
          </p:nvPr>
        </p:nvGraphicFramePr>
        <p:xfrm>
          <a:off x="5183188" y="987425"/>
          <a:ext cx="61722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8383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1E0DB-022B-B69E-0368-0DC7EFFC3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>
            <a:extLst>
              <a:ext uri="{FF2B5EF4-FFF2-40B4-BE49-F238E27FC236}">
                <a16:creationId xmlns:a16="http://schemas.microsoft.com/office/drawing/2014/main" id="{050C1A28-E919-2C75-84D8-8B5EE05BB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es-CO"/>
              <a:t>Negocios Verdes dentro del Ecosistema</a:t>
            </a:r>
            <a:endParaRPr kumimoji="0" lang="es-CO" altLang="es-CO" b="0" i="0" u="none" strike="noStrike" cap="none" normalizeH="0" baseline="0">
              <a:ln>
                <a:noFill/>
              </a:ln>
              <a:effectLst/>
            </a:endParaRPr>
          </a:p>
        </p:txBody>
      </p:sp>
      <p:sp>
        <p:nvSpPr>
          <p:cNvPr id="17" name="Marcador de contenido 13">
            <a:extLst>
              <a:ext uri="{FF2B5EF4-FFF2-40B4-BE49-F238E27FC236}">
                <a16:creationId xmlns:a16="http://schemas.microsoft.com/office/drawing/2014/main" id="{1E93C4AC-A7CE-2691-7031-A076D30C79A2}"/>
              </a:ext>
            </a:extLst>
          </p:cNvPr>
          <p:cNvSpPr txBox="1">
            <a:spLocks/>
          </p:cNvSpPr>
          <p:nvPr/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90000"/>
              </a:lnSpc>
              <a:buNone/>
            </a:pPr>
            <a:r>
              <a:rPr lang="es-ES" sz="16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rPr>
              <a:t>** </a:t>
            </a:r>
            <a:r>
              <a:rPr lang="es-ES" sz="1600" b="1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rPr>
              <a:t>Los negocios verdes no funcionan aislados: son parte de un ecosistema estructurado que permite escalar impacto.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1FC4480D-506D-FF51-EF60-1A7B1EF929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7391773"/>
              </p:ext>
            </p:extLst>
          </p:nvPr>
        </p:nvGraphicFramePr>
        <p:xfrm>
          <a:off x="4056611" y="987425"/>
          <a:ext cx="7298777" cy="5787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9169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2E5CBA10-FC19-0BF1-82CC-D2291E05F505}"/>
              </a:ext>
            </a:extLst>
          </p:cNvPr>
          <p:cNvGrpSpPr/>
          <p:nvPr/>
        </p:nvGrpSpPr>
        <p:grpSpPr>
          <a:xfrm>
            <a:off x="0" y="-11091"/>
            <a:ext cx="12192000" cy="989485"/>
            <a:chOff x="0" y="-11091"/>
            <a:chExt cx="12192000" cy="989485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8E81A384-4053-99EB-F113-378882737B28}"/>
                </a:ext>
              </a:extLst>
            </p:cNvPr>
            <p:cNvSpPr/>
            <p:nvPr/>
          </p:nvSpPr>
          <p:spPr>
            <a:xfrm>
              <a:off x="0" y="0"/>
              <a:ext cx="12192000" cy="978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30C4EAC-ACF0-EEA8-AC23-4456A0171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62" t="1878" r="35318" b="84241"/>
            <a:stretch/>
          </p:blipFill>
          <p:spPr bwMode="auto">
            <a:xfrm>
              <a:off x="5086350" y="-11091"/>
              <a:ext cx="2139128" cy="9288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Rectángulo 2">
            <a:extLst>
              <a:ext uri="{FF2B5EF4-FFF2-40B4-BE49-F238E27FC236}">
                <a16:creationId xmlns:a16="http://schemas.microsoft.com/office/drawing/2014/main" id="{31C7E5B3-FFBD-11A3-E0DE-0E435612F9FE}"/>
              </a:ext>
            </a:extLst>
          </p:cNvPr>
          <p:cNvSpPr/>
          <p:nvPr/>
        </p:nvSpPr>
        <p:spPr>
          <a:xfrm>
            <a:off x="7795647" y="0"/>
            <a:ext cx="4396353" cy="66275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B5C4DC4-76DE-4567-9D23-F998872DFB1E}"/>
              </a:ext>
            </a:extLst>
          </p:cNvPr>
          <p:cNvSpPr txBox="1"/>
          <p:nvPr/>
        </p:nvSpPr>
        <p:spPr>
          <a:xfrm>
            <a:off x="8205575" y="2036512"/>
            <a:ext cx="3576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CATEGORÍAS DE LOS </a:t>
            </a:r>
            <a:r>
              <a:rPr lang="es-CO" sz="4000" b="1" dirty="0">
                <a:solidFill>
                  <a:srgbClr val="A9D044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NEGOCIOS VERDES</a:t>
            </a:r>
            <a:endParaRPr lang="es-CO" sz="4000" b="1" dirty="0">
              <a:solidFill>
                <a:srgbClr val="00B0A6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AD18B67-176F-7D4B-1BA2-E0AE460044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813"/>
            <a:ext cx="7413625" cy="445975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BFA4762-3EAF-801B-8AAA-7ACB617F7E33}"/>
              </a:ext>
            </a:extLst>
          </p:cNvPr>
          <p:cNvSpPr txBox="1"/>
          <p:nvPr/>
        </p:nvSpPr>
        <p:spPr>
          <a:xfrm>
            <a:off x="174144" y="4712266"/>
            <a:ext cx="23671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Agrosistemas</a:t>
            </a:r>
            <a:endParaRPr lang="es-CO" sz="1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Agroindustria sostenible</a:t>
            </a:r>
          </a:p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Biocomercio</a:t>
            </a:r>
          </a:p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Biotecnología</a:t>
            </a:r>
          </a:p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Turismo sostenible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A36F62B-97F8-EF8B-3890-8C3D9885688A}"/>
              </a:ext>
            </a:extLst>
          </p:cNvPr>
          <p:cNvSpPr txBox="1"/>
          <p:nvPr/>
        </p:nvSpPr>
        <p:spPr>
          <a:xfrm>
            <a:off x="2689734" y="4712265"/>
            <a:ext cx="23671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Aprovechamiento y valorización de residuos</a:t>
            </a:r>
          </a:p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Moda sostenible</a:t>
            </a:r>
          </a:p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Construcción e infraestructura sostenible</a:t>
            </a:r>
          </a:p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Empaques y envases ecológicos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4BEE0AC-1825-B0FA-02BF-AC52B0C50192}"/>
              </a:ext>
            </a:extLst>
          </p:cNvPr>
          <p:cNvSpPr txBox="1"/>
          <p:nvPr/>
        </p:nvSpPr>
        <p:spPr>
          <a:xfrm>
            <a:off x="5280057" y="4707571"/>
            <a:ext cx="23671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Tecnologías verdes</a:t>
            </a:r>
          </a:p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Transporte sostenible</a:t>
            </a:r>
          </a:p>
          <a:p>
            <a:pPr marL="139700" indent="-139700">
              <a:buClr>
                <a:srgbClr val="A9D044"/>
              </a:buClr>
              <a:buFont typeface="Wingdings" pitchFamily="2" charset="2"/>
              <a:buChar char="§"/>
            </a:pPr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Negocios asociados con la preservación y restauración de ecosistemas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014D353-A144-CEA8-0BE7-9D7C6309EAA2}"/>
              </a:ext>
            </a:extLst>
          </p:cNvPr>
          <p:cNvSpPr txBox="1"/>
          <p:nvPr/>
        </p:nvSpPr>
        <p:spPr>
          <a:xfrm>
            <a:off x="4966526" y="6639446"/>
            <a:ext cx="2258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1465629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6FF8D59-AC5F-2286-349A-70F1823FD195}"/>
              </a:ext>
            </a:extLst>
          </p:cNvPr>
          <p:cNvSpPr txBox="1"/>
          <p:nvPr/>
        </p:nvSpPr>
        <p:spPr>
          <a:xfrm>
            <a:off x="4981753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D1F3BD7-8A1F-81F0-688E-A2F4409799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706" y="573741"/>
            <a:ext cx="8094503" cy="59515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5491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6FF8D59-AC5F-2286-349A-70F1823FD195}"/>
              </a:ext>
            </a:extLst>
          </p:cNvPr>
          <p:cNvSpPr txBox="1"/>
          <p:nvPr/>
        </p:nvSpPr>
        <p:spPr>
          <a:xfrm>
            <a:off x="4981753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EBB698B-C537-D180-8ECE-A8999C4D67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158" y="1007185"/>
            <a:ext cx="9399019" cy="552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4714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5936</TotalTime>
  <Words>1096</Words>
  <Application>Microsoft Office PowerPoint</Application>
  <PresentationFormat>Panorámica</PresentationFormat>
  <Paragraphs>154</Paragraphs>
  <Slides>20</Slides>
  <Notes>0</Notes>
  <HiddenSlides>1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32" baseType="lpstr">
      <vt:lpstr>Abadi</vt:lpstr>
      <vt:lpstr>Arial</vt:lpstr>
      <vt:lpstr>Arial Black</vt:lpstr>
      <vt:lpstr>Avenir Book</vt:lpstr>
      <vt:lpstr>Baguet Script</vt:lpstr>
      <vt:lpstr>Calibri</vt:lpstr>
      <vt:lpstr>Montserrat Light</vt:lpstr>
      <vt:lpstr>Montserrat Medium</vt:lpstr>
      <vt:lpstr>Raleway</vt:lpstr>
      <vt:lpstr>Verdana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¿Por qué son clave los Negocios Verdes?</vt:lpstr>
      <vt:lpstr>Negocios Verdes dentro del Ecosistema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Componentes de la ficha de verificación </vt:lpstr>
      <vt:lpstr>Presentación de PowerPoint</vt:lpstr>
      <vt:lpstr>Presentación de PowerPoint</vt:lpstr>
      <vt:lpstr>Presentación de PowerPoint</vt:lpstr>
      <vt:lpstr>¿QUIÉN ES LA VENTANILLA DE NEGOCIOS VERDES?</vt:lpstr>
      <vt:lpstr>Objetivos de las ventanillas de negocios verdes</vt:lpstr>
      <vt:lpstr>Objetivos de las ventanillas de negocios verdes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Beatriz Adriana Acevedo Perez</cp:lastModifiedBy>
  <cp:revision>34</cp:revision>
  <cp:lastPrinted>2026-02-18T16:55:37Z</cp:lastPrinted>
  <dcterms:created xsi:type="dcterms:W3CDTF">2023-05-08T00:34:42Z</dcterms:created>
  <dcterms:modified xsi:type="dcterms:W3CDTF">2026-05-05T17:25:41Z</dcterms:modified>
</cp:coreProperties>
</file>