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0"/>
  </p:notesMasterIdLst>
  <p:sldIdLst>
    <p:sldId id="275" r:id="rId5"/>
    <p:sldId id="2145707544" r:id="rId6"/>
    <p:sldId id="2145708269" r:id="rId7"/>
    <p:sldId id="2145708307" r:id="rId8"/>
    <p:sldId id="2145708323" r:id="rId9"/>
    <p:sldId id="2145708324" r:id="rId10"/>
    <p:sldId id="2145708318" r:id="rId11"/>
    <p:sldId id="2145708325" r:id="rId12"/>
    <p:sldId id="2145708326" r:id="rId13"/>
    <p:sldId id="2145708327" r:id="rId14"/>
    <p:sldId id="2145708328" r:id="rId15"/>
    <p:sldId id="2145708330" r:id="rId16"/>
    <p:sldId id="2145708329" r:id="rId17"/>
    <p:sldId id="2145708331" r:id="rId18"/>
    <p:sldId id="266" r:id="rId19"/>
  </p:sldIdLst>
  <p:sldSz cx="18288000" cy="10287000"/>
  <p:notesSz cx="6858000" cy="9144000"/>
  <p:embeddedFontLst>
    <p:embeddedFont>
      <p:font typeface="Aptos" panose="020B0004020202020204" pitchFamily="34" charset="0"/>
      <p:regular r:id="rId21"/>
      <p:bold r:id="rId22"/>
      <p:italic r:id="rId23"/>
      <p:boldItalic r:id="rId24"/>
    </p:embeddedFont>
    <p:embeddedFont>
      <p:font typeface="Arial Bold" panose="020F0502020204030204" pitchFamily="34" charset="0"/>
      <p:regular r:id="rId25"/>
      <p:bold r:id="rId25"/>
      <p:italic r:id="rId25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Helvetica" pitchFamily="2" charset="0"/>
      <p:regular r:id="rId25"/>
      <p:bold r:id="rId25"/>
      <p:italic r:id="rId25"/>
      <p:boldItalic r:id="rId25"/>
    </p:embeddedFont>
    <p:embeddedFont>
      <p:font typeface="Poppins 1" pitchFamily="2" charset="77"/>
      <p:regular r:id="rId25"/>
    </p:embeddedFont>
    <p:embeddedFont>
      <p:font typeface="Poppins 1 Bold" pitchFamily="2" charset="77"/>
      <p:regular r:id="rId25"/>
      <p:bold r:id="rId25"/>
    </p:embeddedFont>
    <p:embeddedFont>
      <p:font typeface="Poppins 2 Medium" pitchFamily="2" charset="77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1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7"/>
    <p:restoredTop sz="94927"/>
  </p:normalViewPr>
  <p:slideViewPr>
    <p:cSldViewPr snapToGrid="0">
      <p:cViewPr varScale="1">
        <p:scale>
          <a:sx n="80" d="100"/>
          <a:sy n="80" d="100"/>
        </p:scale>
        <p:origin x="55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NUL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0C442-4F40-4093-A0F1-F938F4329738}" type="datetimeFigureOut">
              <a:rPr lang="es-CO" smtClean="0"/>
              <a:t>20/11/25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111AF-8320-4FCD-88E4-4A2E4308F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578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9301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0030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4322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873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7847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018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11AF-8320-4FCD-88E4-4A2E4308F994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936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hyperlink" Target="https://isolucion.esap.edu.co/IsolucionEsap/BancoConocimientoIsolucionEsap/3/3b58227b660543c89ff22bf8247aa65a/3b58227b660543c89ff22bf8247aa65a.asp?IdArticulo=5644#4.6%20Horizonte%20de%20tiempo%20del%20plan%20y%20de%20la%20pol%C3%ADtica%20GESCO+I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18" Type="http://schemas.openxmlformats.org/officeDocument/2006/relationships/image" Target="../media/image48.pn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26E6C-F397-AE9C-656F-886A08301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9">
            <a:extLst>
              <a:ext uri="{FF2B5EF4-FFF2-40B4-BE49-F238E27FC236}">
                <a16:creationId xmlns:a16="http://schemas.microsoft.com/office/drawing/2014/main" id="{65849586-C8BF-D091-D590-66E0E174CF49}"/>
              </a:ext>
            </a:extLst>
          </p:cNvPr>
          <p:cNvGrpSpPr/>
          <p:nvPr/>
        </p:nvGrpSpPr>
        <p:grpSpPr>
          <a:xfrm>
            <a:off x="2901420" y="403769"/>
            <a:ext cx="11729954" cy="9247909"/>
            <a:chOff x="38027" y="0"/>
            <a:chExt cx="825284" cy="795802"/>
          </a:xfrm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58ACE2D8-8212-D7C3-D008-9DF13924110E}"/>
                </a:ext>
              </a:extLst>
            </p:cNvPr>
            <p:cNvSpPr/>
            <p:nvPr/>
          </p:nvSpPr>
          <p:spPr>
            <a:xfrm>
              <a:off x="191596" y="9044"/>
              <a:ext cx="671715" cy="741203"/>
            </a:xfrm>
            <a:custGeom>
              <a:avLst/>
              <a:gdLst/>
              <a:ahLst/>
              <a:cxnLst/>
              <a:rect l="l" t="t" r="r" b="b"/>
              <a:pathLst>
                <a:path w="671715" h="741203">
                  <a:moveTo>
                    <a:pt x="0" y="0"/>
                  </a:moveTo>
                  <a:lnTo>
                    <a:pt x="671715" y="0"/>
                  </a:lnTo>
                  <a:lnTo>
                    <a:pt x="671715" y="741203"/>
                  </a:lnTo>
                  <a:lnTo>
                    <a:pt x="0" y="7412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7183C559-F634-7ECB-E292-23B618E74B68}"/>
                </a:ext>
              </a:extLst>
            </p:cNvPr>
            <p:cNvSpPr/>
            <p:nvPr/>
          </p:nvSpPr>
          <p:spPr>
            <a:xfrm>
              <a:off x="38027" y="360985"/>
              <a:ext cx="386929" cy="119737"/>
            </a:xfrm>
            <a:custGeom>
              <a:avLst/>
              <a:gdLst/>
              <a:ahLst/>
              <a:cxnLst/>
              <a:rect l="l" t="t" r="r" b="b"/>
              <a:pathLst>
                <a:path w="386929" h="119737">
                  <a:moveTo>
                    <a:pt x="0" y="0"/>
                  </a:moveTo>
                  <a:lnTo>
                    <a:pt x="386928" y="0"/>
                  </a:lnTo>
                  <a:lnTo>
                    <a:pt x="386928" y="119737"/>
                  </a:lnTo>
                  <a:lnTo>
                    <a:pt x="0" y="1197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5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-954" t="-325544" r="-112453" b="-2390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356F6ED-B2C3-475A-9F12-5C60A3FCD273}"/>
                </a:ext>
              </a:extLst>
            </p:cNvPr>
            <p:cNvSpPr/>
            <p:nvPr/>
          </p:nvSpPr>
          <p:spPr>
            <a:xfrm>
              <a:off x="160629" y="0"/>
              <a:ext cx="531463" cy="115523"/>
            </a:xfrm>
            <a:custGeom>
              <a:avLst/>
              <a:gdLst/>
              <a:ahLst/>
              <a:cxnLst/>
              <a:rect l="l" t="t" r="r" b="b"/>
              <a:pathLst>
                <a:path w="531463" h="115523">
                  <a:moveTo>
                    <a:pt x="0" y="0"/>
                  </a:moveTo>
                  <a:lnTo>
                    <a:pt x="531463" y="0"/>
                  </a:lnTo>
                  <a:lnTo>
                    <a:pt x="531463" y="115523"/>
                  </a:lnTo>
                  <a:lnTo>
                    <a:pt x="0" y="1155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5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-23763" r="-31606" b="-5888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3BAAA1C0-4DFD-9908-76BC-0188C5F93193}"/>
                </a:ext>
              </a:extLst>
            </p:cNvPr>
            <p:cNvSpPr/>
            <p:nvPr/>
          </p:nvSpPr>
          <p:spPr>
            <a:xfrm>
              <a:off x="774412" y="221790"/>
              <a:ext cx="85658" cy="193077"/>
            </a:xfrm>
            <a:custGeom>
              <a:avLst/>
              <a:gdLst/>
              <a:ahLst/>
              <a:cxnLst/>
              <a:rect l="l" t="t" r="r" b="b"/>
              <a:pathLst>
                <a:path w="85658" h="193077">
                  <a:moveTo>
                    <a:pt x="0" y="0"/>
                  </a:moveTo>
                  <a:lnTo>
                    <a:pt x="85658" y="0"/>
                  </a:lnTo>
                  <a:lnTo>
                    <a:pt x="85658" y="193077"/>
                  </a:lnTo>
                  <a:lnTo>
                    <a:pt x="0" y="193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5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-863991" t="-114871" b="-19729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2D1A334-6712-D29D-4ADF-B643B2EE1904}"/>
                </a:ext>
              </a:extLst>
            </p:cNvPr>
            <p:cNvSpPr/>
            <p:nvPr/>
          </p:nvSpPr>
          <p:spPr>
            <a:xfrm>
              <a:off x="290972" y="654342"/>
              <a:ext cx="472963" cy="141460"/>
            </a:xfrm>
            <a:custGeom>
              <a:avLst/>
              <a:gdLst/>
              <a:ahLst/>
              <a:cxnLst/>
              <a:rect l="l" t="t" r="r" b="b"/>
              <a:pathLst>
                <a:path w="472963" h="141460">
                  <a:moveTo>
                    <a:pt x="0" y="0"/>
                  </a:moveTo>
                  <a:lnTo>
                    <a:pt x="472963" y="0"/>
                  </a:lnTo>
                  <a:lnTo>
                    <a:pt x="472963" y="141460"/>
                  </a:lnTo>
                  <a:lnTo>
                    <a:pt x="0" y="141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15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-54261" t="-462561" r="-2032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D75A1706-146F-4A60-C95D-2EF6CFF1D15D}"/>
                </a:ext>
              </a:extLst>
            </p:cNvPr>
            <p:cNvSpPr/>
            <p:nvPr/>
          </p:nvSpPr>
          <p:spPr>
            <a:xfrm rot="2545257">
              <a:off x="680568" y="94076"/>
              <a:ext cx="58924" cy="70147"/>
            </a:xfrm>
            <a:custGeom>
              <a:avLst/>
              <a:gdLst/>
              <a:ahLst/>
              <a:cxnLst/>
              <a:rect l="l" t="t" r="r" b="b"/>
              <a:pathLst>
                <a:path w="58924" h="70147">
                  <a:moveTo>
                    <a:pt x="0" y="0"/>
                  </a:moveTo>
                  <a:lnTo>
                    <a:pt x="58924" y="0"/>
                  </a:lnTo>
                  <a:lnTo>
                    <a:pt x="58924" y="70147"/>
                  </a:lnTo>
                  <a:lnTo>
                    <a:pt x="0" y="701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5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4C9AB1B5-1F1D-8693-949A-5D7919C51491}"/>
                </a:ext>
              </a:extLst>
            </p:cNvPr>
            <p:cNvSpPr/>
            <p:nvPr/>
          </p:nvSpPr>
          <p:spPr>
            <a:xfrm rot="5643241">
              <a:off x="796599" y="407843"/>
              <a:ext cx="58924" cy="70147"/>
            </a:xfrm>
            <a:custGeom>
              <a:avLst/>
              <a:gdLst/>
              <a:ahLst/>
              <a:cxnLst/>
              <a:rect l="l" t="t" r="r" b="b"/>
              <a:pathLst>
                <a:path w="58924" h="70147">
                  <a:moveTo>
                    <a:pt x="0" y="0"/>
                  </a:moveTo>
                  <a:lnTo>
                    <a:pt x="58924" y="0"/>
                  </a:lnTo>
                  <a:lnTo>
                    <a:pt x="58924" y="70148"/>
                  </a:lnTo>
                  <a:lnTo>
                    <a:pt x="0" y="70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5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6D2A8411-E6AF-6DA2-DE71-856EBB35DF68}"/>
                </a:ext>
              </a:extLst>
            </p:cNvPr>
            <p:cNvSpPr/>
            <p:nvPr/>
          </p:nvSpPr>
          <p:spPr>
            <a:xfrm rot="-9095139">
              <a:off x="235731" y="702815"/>
              <a:ext cx="58924" cy="70147"/>
            </a:xfrm>
            <a:custGeom>
              <a:avLst/>
              <a:gdLst/>
              <a:ahLst/>
              <a:cxnLst/>
              <a:rect l="l" t="t" r="r" b="b"/>
              <a:pathLst>
                <a:path w="58924" h="70147">
                  <a:moveTo>
                    <a:pt x="0" y="0"/>
                  </a:moveTo>
                  <a:lnTo>
                    <a:pt x="58924" y="0"/>
                  </a:lnTo>
                  <a:lnTo>
                    <a:pt x="58924" y="70147"/>
                  </a:lnTo>
                  <a:lnTo>
                    <a:pt x="0" y="701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5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EA859203-837F-3D9A-B266-BE151479211F}"/>
                </a:ext>
              </a:extLst>
            </p:cNvPr>
            <p:cNvSpPr/>
            <p:nvPr/>
          </p:nvSpPr>
          <p:spPr>
            <a:xfrm rot="-5005900">
              <a:off x="46616" y="290223"/>
              <a:ext cx="58924" cy="70147"/>
            </a:xfrm>
            <a:custGeom>
              <a:avLst/>
              <a:gdLst/>
              <a:ahLst/>
              <a:cxnLst/>
              <a:rect l="l" t="t" r="r" b="b"/>
              <a:pathLst>
                <a:path w="58924" h="70147">
                  <a:moveTo>
                    <a:pt x="0" y="0"/>
                  </a:moveTo>
                  <a:lnTo>
                    <a:pt x="58923" y="0"/>
                  </a:lnTo>
                  <a:lnTo>
                    <a:pt x="58923" y="70148"/>
                  </a:lnTo>
                  <a:lnTo>
                    <a:pt x="0" y="701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alphaModFix amt="15000"/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619BEB46-1362-79B2-FD45-EC24CB4C35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" r="2691"/>
          <a:stretch/>
        </p:blipFill>
        <p:spPr>
          <a:xfrm>
            <a:off x="-16124" y="79893"/>
            <a:ext cx="18320247" cy="10287000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id="{96B00E7E-9663-F827-E04C-1D9E1406534B}"/>
              </a:ext>
            </a:extLst>
          </p:cNvPr>
          <p:cNvSpPr/>
          <p:nvPr/>
        </p:nvSpPr>
        <p:spPr>
          <a:xfrm>
            <a:off x="78523" y="9161504"/>
            <a:ext cx="161764" cy="799768"/>
          </a:xfrm>
          <a:custGeom>
            <a:avLst/>
            <a:gdLst/>
            <a:ahLst/>
            <a:cxnLst/>
            <a:rect l="l" t="t" r="r" b="b"/>
            <a:pathLst>
              <a:path w="161764" h="799768">
                <a:moveTo>
                  <a:pt x="0" y="0"/>
                </a:moveTo>
                <a:lnTo>
                  <a:pt x="161764" y="0"/>
                </a:lnTo>
                <a:lnTo>
                  <a:pt x="161764" y="799768"/>
                </a:lnTo>
                <a:lnTo>
                  <a:pt x="0" y="7997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65000"/>
            </a:blip>
            <a:stretch>
              <a:fillRect l="-619508" t="-26105" r="-46791" b="-28888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822431B-E27B-74E3-D4EB-0A9E3AC2E07F}"/>
              </a:ext>
            </a:extLst>
          </p:cNvPr>
          <p:cNvSpPr/>
          <p:nvPr/>
        </p:nvSpPr>
        <p:spPr>
          <a:xfrm flipH="1">
            <a:off x="0" y="8381100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6A7FF4E-A156-4D43-4739-5C1AC11072D7}"/>
              </a:ext>
            </a:extLst>
          </p:cNvPr>
          <p:cNvSpPr/>
          <p:nvPr/>
        </p:nvSpPr>
        <p:spPr>
          <a:xfrm>
            <a:off x="16899643" y="9161504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8" name="Freeform 17">
            <a:extLst>
              <a:ext uri="{FF2B5EF4-FFF2-40B4-BE49-F238E27FC236}">
                <a16:creationId xmlns:a16="http://schemas.microsoft.com/office/drawing/2014/main" id="{001B12A5-79BF-6574-88E1-714E3F651760}"/>
              </a:ext>
            </a:extLst>
          </p:cNvPr>
          <p:cNvSpPr/>
          <p:nvPr/>
        </p:nvSpPr>
        <p:spPr>
          <a:xfrm rot="2545257">
            <a:off x="11243269" y="2178952"/>
            <a:ext cx="541009" cy="644059"/>
          </a:xfrm>
          <a:custGeom>
            <a:avLst/>
            <a:gdLst/>
            <a:ahLst/>
            <a:cxnLst/>
            <a:rect l="l" t="t" r="r" b="b"/>
            <a:pathLst>
              <a:path w="541009" h="644059">
                <a:moveTo>
                  <a:pt x="0" y="0"/>
                </a:moveTo>
                <a:lnTo>
                  <a:pt x="541009" y="0"/>
                </a:lnTo>
                <a:lnTo>
                  <a:pt x="541009" y="644059"/>
                </a:lnTo>
                <a:lnTo>
                  <a:pt x="0" y="64405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/>
          <a:p>
            <a:endParaRPr lang="es-CO">
              <a:solidFill>
                <a:schemeClr val="tx2"/>
              </a:solidFill>
            </a:endParaRPr>
          </a:p>
        </p:txBody>
      </p:sp>
      <p:sp>
        <p:nvSpPr>
          <p:cNvPr id="62" name="TextBox 21">
            <a:extLst>
              <a:ext uri="{FF2B5EF4-FFF2-40B4-BE49-F238E27FC236}">
                <a16:creationId xmlns:a16="http://schemas.microsoft.com/office/drawing/2014/main" id="{24DAE224-048F-2604-445B-007EB05B6545}"/>
              </a:ext>
            </a:extLst>
          </p:cNvPr>
          <p:cNvSpPr txBox="1"/>
          <p:nvPr/>
        </p:nvSpPr>
        <p:spPr>
          <a:xfrm>
            <a:off x="4493126" y="2784249"/>
            <a:ext cx="8874706" cy="49859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s-CO" sz="5400" b="1" dirty="0">
                <a:solidFill>
                  <a:schemeClr val="tx2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Reunión Seguimiento GESCO+I y Socialización Guía para la implementación de  la política de GESCO+I - </a:t>
            </a:r>
            <a:r>
              <a:rPr lang="es-CO" sz="5400" b="1" dirty="0">
                <a:solidFill>
                  <a:schemeClr val="tx2"/>
                </a:solidFill>
                <a:latin typeface="Poppins 1 Bold"/>
                <a:cs typeface="Poppins 1 Bold"/>
              </a:rPr>
              <a:t>EI-GU-002 - V1</a:t>
            </a:r>
            <a:r>
              <a:rPr lang="es-CO" sz="5400" b="1" dirty="0">
                <a:solidFill>
                  <a:schemeClr val="tx2"/>
                </a:solidFill>
                <a:latin typeface="Poppins 1 Bold"/>
                <a:cs typeface="Poppins 1 Bold"/>
                <a:sym typeface="Poppins 1 Bold"/>
              </a:rPr>
              <a:t>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B5416B-DE88-F619-9B0F-E2F0739FB8F7}"/>
              </a:ext>
            </a:extLst>
          </p:cNvPr>
          <p:cNvSpPr txBox="1"/>
          <p:nvPr/>
        </p:nvSpPr>
        <p:spPr>
          <a:xfrm>
            <a:off x="6496586" y="7919435"/>
            <a:ext cx="478445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400" b="1" i="1" dirty="0">
                <a:solidFill>
                  <a:schemeClr val="accent1">
                    <a:lumMod val="50000"/>
                  </a:schemeClr>
                </a:solidFill>
                <a:latin typeface="Poppins 1"/>
                <a:cs typeface="Poppins 1"/>
              </a:rPr>
              <a:t>20 de </a:t>
            </a:r>
            <a:r>
              <a:rPr lang="es-CO" sz="2400" b="1" i="1" dirty="0" err="1">
                <a:solidFill>
                  <a:schemeClr val="accent1">
                    <a:lumMod val="50000"/>
                  </a:schemeClr>
                </a:solidFill>
                <a:latin typeface="Poppins 1"/>
                <a:cs typeface="Poppins 1"/>
              </a:rPr>
              <a:t>Novirembre</a:t>
            </a:r>
            <a:r>
              <a:rPr lang="es-CO" sz="2400" b="1" i="1" dirty="0">
                <a:solidFill>
                  <a:schemeClr val="accent1">
                    <a:lumMod val="50000"/>
                  </a:schemeClr>
                </a:solidFill>
                <a:latin typeface="Poppins 1"/>
                <a:cs typeface="Poppins 1"/>
              </a:rPr>
              <a:t> de 2025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B21F23BF-919D-ED53-3756-02BCFEA6DB53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97166" y="890524"/>
            <a:ext cx="2997684" cy="2997684"/>
          </a:xfrm>
          <a:prstGeom prst="rect">
            <a:avLst/>
          </a:prstGeom>
        </p:spPr>
      </p:pic>
      <p:pic>
        <p:nvPicPr>
          <p:cNvPr id="27" name="Imagen 26" descr="Imagen que contiene Flecha&#10;&#10;Descripción generada automáticamente">
            <a:extLst>
              <a:ext uri="{FF2B5EF4-FFF2-40B4-BE49-F238E27FC236}">
                <a16:creationId xmlns:a16="http://schemas.microsoft.com/office/drawing/2014/main" id="{32F9B95C-946A-9B3D-AEEE-466A8228E1F6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908281">
            <a:off x="3167458" y="6116985"/>
            <a:ext cx="3241411" cy="3236480"/>
          </a:xfrm>
          <a:prstGeom prst="rect">
            <a:avLst/>
          </a:prstGeom>
        </p:spPr>
      </p:pic>
      <p:pic>
        <p:nvPicPr>
          <p:cNvPr id="28" name="Imagen 27" descr="Imagen que contiene clip, luz&#10;&#10;El contenido generado por inteligencia artificial puede ser incorrecto.">
            <a:extLst>
              <a:ext uri="{FF2B5EF4-FFF2-40B4-BE49-F238E27FC236}">
                <a16:creationId xmlns:a16="http://schemas.microsoft.com/office/drawing/2014/main" id="{B80E3627-B11D-BC3B-0C49-FF8B63AED0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281055" y="811193"/>
            <a:ext cx="3511544" cy="3483211"/>
          </a:xfrm>
          <a:prstGeom prst="rect">
            <a:avLst/>
          </a:prstGeom>
        </p:spPr>
      </p:pic>
      <p:pic>
        <p:nvPicPr>
          <p:cNvPr id="29" name="Imagen 28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24CE3167-3FF2-7860-F310-D8316CE0D5FD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rot="4647974">
            <a:off x="12487423" y="5513018"/>
            <a:ext cx="2998447" cy="299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– Otros componentes de la guía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917B89F-A8AD-8E49-9878-59860D4B76B3}"/>
              </a:ext>
            </a:extLst>
          </p:cNvPr>
          <p:cNvSpPr txBox="1"/>
          <p:nvPr/>
        </p:nvSpPr>
        <p:spPr>
          <a:xfrm>
            <a:off x="-4984124" y="-11075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435AE992-FB92-1C42-A536-3053B81D8961}"/>
              </a:ext>
            </a:extLst>
          </p:cNvPr>
          <p:cNvGrpSpPr/>
          <p:nvPr/>
        </p:nvGrpSpPr>
        <p:grpSpPr>
          <a:xfrm>
            <a:off x="3654470" y="1952174"/>
            <a:ext cx="9494859" cy="7191825"/>
            <a:chOff x="408995" y="265043"/>
            <a:chExt cx="8872534" cy="6581172"/>
          </a:xfrm>
        </p:grpSpPr>
        <p:grpSp>
          <p:nvGrpSpPr>
            <p:cNvPr id="9" name="Group 2">
              <a:extLst>
                <a:ext uri="{FF2B5EF4-FFF2-40B4-BE49-F238E27FC236}">
                  <a16:creationId xmlns:a16="http://schemas.microsoft.com/office/drawing/2014/main" id="{A7B11690-9669-6146-BDF6-EFFE9B4B77EE}"/>
                </a:ext>
              </a:extLst>
            </p:cNvPr>
            <p:cNvGrpSpPr/>
            <p:nvPr/>
          </p:nvGrpSpPr>
          <p:grpSpPr>
            <a:xfrm>
              <a:off x="408995" y="3358350"/>
              <a:ext cx="2096255" cy="2061539"/>
              <a:chOff x="0" y="0"/>
              <a:chExt cx="922255" cy="906982"/>
            </a:xfrm>
          </p:grpSpPr>
          <p:sp>
            <p:nvSpPr>
              <p:cNvPr id="10" name="Freeform 3">
                <a:extLst>
                  <a:ext uri="{FF2B5EF4-FFF2-40B4-BE49-F238E27FC236}">
                    <a16:creationId xmlns:a16="http://schemas.microsoft.com/office/drawing/2014/main" id="{9B0BCF0C-5BC5-2845-8EAB-EFDB347466E4}"/>
                  </a:ext>
                </a:extLst>
              </p:cNvPr>
              <p:cNvSpPr/>
              <p:nvPr/>
            </p:nvSpPr>
            <p:spPr>
              <a:xfrm>
                <a:off x="0" y="0"/>
                <a:ext cx="922255" cy="906982"/>
              </a:xfrm>
              <a:custGeom>
                <a:avLst/>
                <a:gdLst/>
                <a:ahLst/>
                <a:cxnLst/>
                <a:rect l="l" t="t" r="r" b="b"/>
                <a:pathLst>
                  <a:path w="922255" h="906982">
                    <a:moveTo>
                      <a:pt x="461128" y="0"/>
                    </a:moveTo>
                    <a:cubicBezTo>
                      <a:pt x="206454" y="0"/>
                      <a:pt x="0" y="203035"/>
                      <a:pt x="0" y="453491"/>
                    </a:cubicBezTo>
                    <a:cubicBezTo>
                      <a:pt x="0" y="703947"/>
                      <a:pt x="206454" y="906982"/>
                      <a:pt x="461128" y="906982"/>
                    </a:cubicBezTo>
                    <a:cubicBezTo>
                      <a:pt x="715801" y="906982"/>
                      <a:pt x="922255" y="703947"/>
                      <a:pt x="922255" y="453491"/>
                    </a:cubicBezTo>
                    <a:cubicBezTo>
                      <a:pt x="922255" y="203035"/>
                      <a:pt x="715801" y="0"/>
                      <a:pt x="461128" y="0"/>
                    </a:cubicBezTo>
                    <a:close/>
                  </a:path>
                </a:pathLst>
              </a:custGeom>
              <a:solidFill>
                <a:srgbClr val="FC873D"/>
              </a:solidFill>
            </p:spPr>
          </p:sp>
          <p:sp>
            <p:nvSpPr>
              <p:cNvPr id="11" name="TextBox 4">
                <a:extLst>
                  <a:ext uri="{FF2B5EF4-FFF2-40B4-BE49-F238E27FC236}">
                    <a16:creationId xmlns:a16="http://schemas.microsoft.com/office/drawing/2014/main" id="{9E547F1B-5CB4-4340-9B2E-A9E5AA8B54A6}"/>
                  </a:ext>
                </a:extLst>
              </p:cNvPr>
              <p:cNvSpPr txBox="1"/>
              <p:nvPr/>
            </p:nvSpPr>
            <p:spPr>
              <a:xfrm>
                <a:off x="86461" y="37405"/>
                <a:ext cx="749332" cy="7845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Elementos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de control y seguimiento</a:t>
                </a:r>
              </a:p>
            </p:txBody>
          </p:sp>
        </p:grpSp>
        <p:grpSp>
          <p:nvGrpSpPr>
            <p:cNvPr id="13" name="Group 5">
              <a:extLst>
                <a:ext uri="{FF2B5EF4-FFF2-40B4-BE49-F238E27FC236}">
                  <a16:creationId xmlns:a16="http://schemas.microsoft.com/office/drawing/2014/main" id="{3930F73F-2458-5343-BA60-1247FFAD342C}"/>
                </a:ext>
              </a:extLst>
            </p:cNvPr>
            <p:cNvGrpSpPr/>
            <p:nvPr/>
          </p:nvGrpSpPr>
          <p:grpSpPr>
            <a:xfrm>
              <a:off x="848139" y="265043"/>
              <a:ext cx="2139152" cy="2022580"/>
              <a:chOff x="0" y="0"/>
              <a:chExt cx="1030600" cy="974438"/>
            </a:xfrm>
          </p:grpSpPr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4BF322DF-B0C4-5B43-84A5-D81928056CBA}"/>
                  </a:ext>
                </a:extLst>
              </p:cNvPr>
              <p:cNvSpPr/>
              <p:nvPr/>
            </p:nvSpPr>
            <p:spPr>
              <a:xfrm>
                <a:off x="0" y="0"/>
                <a:ext cx="1030600" cy="974438"/>
              </a:xfrm>
              <a:custGeom>
                <a:avLst/>
                <a:gdLst/>
                <a:ahLst/>
                <a:cxnLst/>
                <a:rect l="l" t="t" r="r" b="b"/>
                <a:pathLst>
                  <a:path w="1030600" h="974438">
                    <a:moveTo>
                      <a:pt x="515300" y="0"/>
                    </a:moveTo>
                    <a:cubicBezTo>
                      <a:pt x="230708" y="0"/>
                      <a:pt x="0" y="218135"/>
                      <a:pt x="0" y="487219"/>
                    </a:cubicBezTo>
                    <a:cubicBezTo>
                      <a:pt x="0" y="756303"/>
                      <a:pt x="230708" y="974438"/>
                      <a:pt x="515300" y="974438"/>
                    </a:cubicBezTo>
                    <a:cubicBezTo>
                      <a:pt x="799893" y="974438"/>
                      <a:pt x="1030600" y="756303"/>
                      <a:pt x="1030600" y="487219"/>
                    </a:cubicBezTo>
                    <a:cubicBezTo>
                      <a:pt x="1030600" y="218135"/>
                      <a:pt x="799893" y="0"/>
                      <a:pt x="515300" y="0"/>
                    </a:cubicBezTo>
                    <a:close/>
                  </a:path>
                </a:pathLst>
              </a:custGeom>
              <a:solidFill>
                <a:srgbClr val="34C77B"/>
              </a:solidFill>
            </p:spPr>
          </p:sp>
          <p:sp>
            <p:nvSpPr>
              <p:cNvPr id="15" name="TextBox 7">
                <a:extLst>
                  <a:ext uri="{FF2B5EF4-FFF2-40B4-BE49-F238E27FC236}">
                    <a16:creationId xmlns:a16="http://schemas.microsoft.com/office/drawing/2014/main" id="{E685A152-50FA-A14F-ADEB-23410328490E}"/>
                  </a:ext>
                </a:extLst>
              </p:cNvPr>
              <p:cNvSpPr txBox="1"/>
              <p:nvPr/>
            </p:nvSpPr>
            <p:spPr>
              <a:xfrm>
                <a:off x="96619" y="43729"/>
                <a:ext cx="837363" cy="83935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Horizonte de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tiempo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del plan y de la política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Gesco+I</a:t>
                </a:r>
                <a:endParaRPr lang="en-US" sz="1600" b="1" dirty="0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endParaRPr>
              </a:p>
            </p:txBody>
          </p:sp>
        </p:grpSp>
        <p:grpSp>
          <p:nvGrpSpPr>
            <p:cNvPr id="16" name="Group 8">
              <a:extLst>
                <a:ext uri="{FF2B5EF4-FFF2-40B4-BE49-F238E27FC236}">
                  <a16:creationId xmlns:a16="http://schemas.microsoft.com/office/drawing/2014/main" id="{D715D919-B4E4-B546-B336-7D2980C52C1E}"/>
                </a:ext>
              </a:extLst>
            </p:cNvPr>
            <p:cNvGrpSpPr/>
            <p:nvPr/>
          </p:nvGrpSpPr>
          <p:grpSpPr>
            <a:xfrm>
              <a:off x="6623382" y="265043"/>
              <a:ext cx="2096255" cy="1992327"/>
              <a:chOff x="0" y="0"/>
              <a:chExt cx="1021371" cy="970733"/>
            </a:xfrm>
          </p:grpSpPr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id="{BDF68672-4FEE-5542-9DFA-936573601D86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86BC7DCB-075A-5143-866C-72C6CD498BBC}"/>
                  </a:ext>
                </a:extLst>
              </p:cNvPr>
              <p:cNvSpPr txBox="1"/>
              <p:nvPr/>
            </p:nvSpPr>
            <p:spPr>
              <a:xfrm>
                <a:off x="95754" y="43381"/>
                <a:ext cx="829864" cy="8363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sz="2000"/>
              </a:p>
            </p:txBody>
          </p:sp>
        </p:grpSp>
        <p:grpSp>
          <p:nvGrpSpPr>
            <p:cNvPr id="19" name="Group 11">
              <a:extLst>
                <a:ext uri="{FF2B5EF4-FFF2-40B4-BE49-F238E27FC236}">
                  <a16:creationId xmlns:a16="http://schemas.microsoft.com/office/drawing/2014/main" id="{4BA1DA28-2C10-6A4B-AB73-FD408F164FA9}"/>
                </a:ext>
              </a:extLst>
            </p:cNvPr>
            <p:cNvGrpSpPr/>
            <p:nvPr/>
          </p:nvGrpSpPr>
          <p:grpSpPr>
            <a:xfrm>
              <a:off x="7185274" y="3143033"/>
              <a:ext cx="2096255" cy="1992327"/>
              <a:chOff x="0" y="0"/>
              <a:chExt cx="1021371" cy="970733"/>
            </a:xfrm>
          </p:grpSpPr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id="{3D8555BC-B093-B446-BF61-2B14A63B08A0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5CE1E6"/>
              </a:solidFill>
            </p:spPr>
          </p:sp>
          <p:sp>
            <p:nvSpPr>
              <p:cNvPr id="21" name="TextBox 13">
                <a:extLst>
                  <a:ext uri="{FF2B5EF4-FFF2-40B4-BE49-F238E27FC236}">
                    <a16:creationId xmlns:a16="http://schemas.microsoft.com/office/drawing/2014/main" id="{8379754E-0992-AB4A-9060-DC69ADEE9236}"/>
                  </a:ext>
                </a:extLst>
              </p:cNvPr>
              <p:cNvSpPr txBox="1"/>
              <p:nvPr/>
            </p:nvSpPr>
            <p:spPr>
              <a:xfrm>
                <a:off x="95754" y="43381"/>
                <a:ext cx="829864" cy="8363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>
                    <a:solidFill>
                      <a:srgbClr val="000000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Repositorios de buenas prácticas y lecciones aprendidas</a:t>
                </a:r>
              </a:p>
            </p:txBody>
          </p:sp>
        </p:grpSp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id="{8922AC39-BD86-7A43-9723-4DA8763D368A}"/>
                </a:ext>
              </a:extLst>
            </p:cNvPr>
            <p:cNvGrpSpPr/>
            <p:nvPr/>
          </p:nvGrpSpPr>
          <p:grpSpPr>
            <a:xfrm>
              <a:off x="3828673" y="4853888"/>
              <a:ext cx="2096255" cy="1992327"/>
              <a:chOff x="0" y="0"/>
              <a:chExt cx="1021371" cy="970733"/>
            </a:xfrm>
          </p:grpSpPr>
          <p:sp>
            <p:nvSpPr>
              <p:cNvPr id="23" name="Freeform 15">
                <a:extLst>
                  <a:ext uri="{FF2B5EF4-FFF2-40B4-BE49-F238E27FC236}">
                    <a16:creationId xmlns:a16="http://schemas.microsoft.com/office/drawing/2014/main" id="{62C1D559-CE2F-A843-BA74-E029A8C187A1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5B80FC"/>
              </a:solidFill>
            </p:spPr>
          </p:sp>
          <p:sp>
            <p:nvSpPr>
              <p:cNvPr id="24" name="TextBox 16">
                <a:extLst>
                  <a:ext uri="{FF2B5EF4-FFF2-40B4-BE49-F238E27FC236}">
                    <a16:creationId xmlns:a16="http://schemas.microsoft.com/office/drawing/2014/main" id="{BABA23BE-E7D3-3848-BB93-6712CA77AE4A}"/>
                  </a:ext>
                </a:extLst>
              </p:cNvPr>
              <p:cNvSpPr txBox="1"/>
              <p:nvPr/>
            </p:nvSpPr>
            <p:spPr>
              <a:xfrm>
                <a:off x="95754" y="43381"/>
                <a:ext cx="829864" cy="8363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Etapas para la construcción de mapas de conocimiento</a:t>
                </a:r>
              </a:p>
            </p:txBody>
          </p:sp>
        </p:grp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E1B05BE0-B010-9441-B3AD-060F0DE3854A}"/>
                </a:ext>
              </a:extLst>
            </p:cNvPr>
            <p:cNvSpPr/>
            <p:nvPr/>
          </p:nvSpPr>
          <p:spPr>
            <a:xfrm>
              <a:off x="3413760" y="1630029"/>
              <a:ext cx="2926080" cy="2926080"/>
            </a:xfrm>
            <a:custGeom>
              <a:avLst/>
              <a:gdLst/>
              <a:ahLst/>
              <a:cxnLst/>
              <a:rect l="l" t="t" r="r" b="b"/>
              <a:pathLst>
                <a:path w="2926080" h="2926080">
                  <a:moveTo>
                    <a:pt x="0" y="0"/>
                  </a:moveTo>
                  <a:lnTo>
                    <a:pt x="2926080" y="0"/>
                  </a:lnTo>
                  <a:lnTo>
                    <a:pt x="2926080" y="2926080"/>
                  </a:lnTo>
                  <a:lnTo>
                    <a:pt x="0" y="29260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TextBox 18">
              <a:extLst>
                <a:ext uri="{FF2B5EF4-FFF2-40B4-BE49-F238E27FC236}">
                  <a16:creationId xmlns:a16="http://schemas.microsoft.com/office/drawing/2014/main" id="{B25E85DE-87D8-7F4B-ABD0-66C8AC573303}"/>
                </a:ext>
              </a:extLst>
            </p:cNvPr>
            <p:cNvSpPr txBox="1"/>
            <p:nvPr/>
          </p:nvSpPr>
          <p:spPr>
            <a:xfrm>
              <a:off x="6623382" y="875014"/>
              <a:ext cx="2096255" cy="7550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r>
                <a:rPr lang="en-US" sz="16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Responsables del desarrollo de la fase de planeación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9660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– Otros componentes de la guía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917B89F-A8AD-8E49-9878-59860D4B76B3}"/>
              </a:ext>
            </a:extLst>
          </p:cNvPr>
          <p:cNvSpPr txBox="1"/>
          <p:nvPr/>
        </p:nvSpPr>
        <p:spPr>
          <a:xfrm>
            <a:off x="-4984124" y="-11075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71B455A-3C0A-DC40-91F6-DD4DFCBADB5E}"/>
              </a:ext>
            </a:extLst>
          </p:cNvPr>
          <p:cNvGrpSpPr/>
          <p:nvPr/>
        </p:nvGrpSpPr>
        <p:grpSpPr>
          <a:xfrm>
            <a:off x="3590078" y="1952174"/>
            <a:ext cx="9494859" cy="7240082"/>
            <a:chOff x="408995" y="265043"/>
            <a:chExt cx="8872534" cy="6581172"/>
          </a:xfrm>
        </p:grpSpPr>
        <p:grpSp>
          <p:nvGrpSpPr>
            <p:cNvPr id="27" name="Group 2">
              <a:extLst>
                <a:ext uri="{FF2B5EF4-FFF2-40B4-BE49-F238E27FC236}">
                  <a16:creationId xmlns:a16="http://schemas.microsoft.com/office/drawing/2014/main" id="{5D6E3795-AAA5-7E44-BC5E-9A734A2A50BA}"/>
                </a:ext>
              </a:extLst>
            </p:cNvPr>
            <p:cNvGrpSpPr/>
            <p:nvPr/>
          </p:nvGrpSpPr>
          <p:grpSpPr>
            <a:xfrm>
              <a:off x="408995" y="3358350"/>
              <a:ext cx="2096255" cy="2061539"/>
              <a:chOff x="0" y="0"/>
              <a:chExt cx="922255" cy="906982"/>
            </a:xfrm>
          </p:grpSpPr>
          <p:sp>
            <p:nvSpPr>
              <p:cNvPr id="28" name="Freeform 3">
                <a:extLst>
                  <a:ext uri="{FF2B5EF4-FFF2-40B4-BE49-F238E27FC236}">
                    <a16:creationId xmlns:a16="http://schemas.microsoft.com/office/drawing/2014/main" id="{1F17930F-A2C2-F548-843F-E398FF30320A}"/>
                  </a:ext>
                </a:extLst>
              </p:cNvPr>
              <p:cNvSpPr/>
              <p:nvPr/>
            </p:nvSpPr>
            <p:spPr>
              <a:xfrm>
                <a:off x="0" y="0"/>
                <a:ext cx="922255" cy="906982"/>
              </a:xfrm>
              <a:custGeom>
                <a:avLst/>
                <a:gdLst/>
                <a:ahLst/>
                <a:cxnLst/>
                <a:rect l="l" t="t" r="r" b="b"/>
                <a:pathLst>
                  <a:path w="922255" h="906982">
                    <a:moveTo>
                      <a:pt x="461128" y="0"/>
                    </a:moveTo>
                    <a:cubicBezTo>
                      <a:pt x="206454" y="0"/>
                      <a:pt x="0" y="203035"/>
                      <a:pt x="0" y="453491"/>
                    </a:cubicBezTo>
                    <a:cubicBezTo>
                      <a:pt x="0" y="703947"/>
                      <a:pt x="206454" y="906982"/>
                      <a:pt x="461128" y="906982"/>
                    </a:cubicBezTo>
                    <a:cubicBezTo>
                      <a:pt x="715801" y="906982"/>
                      <a:pt x="922255" y="703947"/>
                      <a:pt x="922255" y="453491"/>
                    </a:cubicBezTo>
                    <a:cubicBezTo>
                      <a:pt x="922255" y="203035"/>
                      <a:pt x="715801" y="0"/>
                      <a:pt x="461128" y="0"/>
                    </a:cubicBezTo>
                    <a:close/>
                  </a:path>
                </a:pathLst>
              </a:custGeom>
              <a:solidFill>
                <a:srgbClr val="A6A6A6"/>
              </a:solidFill>
            </p:spPr>
          </p:sp>
          <p:sp>
            <p:nvSpPr>
              <p:cNvPr id="29" name="TextBox 4">
                <a:extLst>
                  <a:ext uri="{FF2B5EF4-FFF2-40B4-BE49-F238E27FC236}">
                    <a16:creationId xmlns:a16="http://schemas.microsoft.com/office/drawing/2014/main" id="{D98E8749-4CA0-8648-A363-0235016A6C5D}"/>
                  </a:ext>
                </a:extLst>
              </p:cNvPr>
              <p:cNvSpPr txBox="1"/>
              <p:nvPr/>
            </p:nvSpPr>
            <p:spPr>
              <a:xfrm>
                <a:off x="86461" y="37405"/>
                <a:ext cx="749332" cy="78454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Gestión con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Direcciones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Territoriales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y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otras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dependencias</a:t>
                </a:r>
                <a:endParaRPr lang="en-US" sz="1600" b="1" dirty="0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endParaRPr>
              </a:p>
            </p:txBody>
          </p:sp>
        </p:grp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BB1279C-7A8A-4940-B3BE-B5B145E5E22D}"/>
                </a:ext>
              </a:extLst>
            </p:cNvPr>
            <p:cNvGrpSpPr/>
            <p:nvPr/>
          </p:nvGrpSpPr>
          <p:grpSpPr>
            <a:xfrm>
              <a:off x="848139" y="265043"/>
              <a:ext cx="2139152" cy="2022580"/>
              <a:chOff x="0" y="0"/>
              <a:chExt cx="1030600" cy="974438"/>
            </a:xfrm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75D6C18F-A4C5-E943-96A7-2E3A3A5F7484}"/>
                  </a:ext>
                </a:extLst>
              </p:cNvPr>
              <p:cNvSpPr/>
              <p:nvPr/>
            </p:nvSpPr>
            <p:spPr>
              <a:xfrm>
                <a:off x="0" y="0"/>
                <a:ext cx="1030600" cy="974438"/>
              </a:xfrm>
              <a:custGeom>
                <a:avLst/>
                <a:gdLst/>
                <a:ahLst/>
                <a:cxnLst/>
                <a:rect l="l" t="t" r="r" b="b"/>
                <a:pathLst>
                  <a:path w="1030600" h="974438">
                    <a:moveTo>
                      <a:pt x="515300" y="0"/>
                    </a:moveTo>
                    <a:cubicBezTo>
                      <a:pt x="230708" y="0"/>
                      <a:pt x="0" y="218135"/>
                      <a:pt x="0" y="487219"/>
                    </a:cubicBezTo>
                    <a:cubicBezTo>
                      <a:pt x="0" y="756303"/>
                      <a:pt x="230708" y="974438"/>
                      <a:pt x="515300" y="974438"/>
                    </a:cubicBezTo>
                    <a:cubicBezTo>
                      <a:pt x="799893" y="974438"/>
                      <a:pt x="1030600" y="756303"/>
                      <a:pt x="1030600" y="487219"/>
                    </a:cubicBezTo>
                    <a:cubicBezTo>
                      <a:pt x="1030600" y="218135"/>
                      <a:pt x="799893" y="0"/>
                      <a:pt x="515300" y="0"/>
                    </a:cubicBezTo>
                    <a:close/>
                  </a:path>
                </a:pathLst>
              </a:custGeom>
              <a:solidFill>
                <a:srgbClr val="CB6CE6"/>
              </a:solidFill>
            </p:spPr>
          </p:sp>
          <p:sp>
            <p:nvSpPr>
              <p:cNvPr id="33" name="TextBox 7">
                <a:extLst>
                  <a:ext uri="{FF2B5EF4-FFF2-40B4-BE49-F238E27FC236}">
                    <a16:creationId xmlns:a16="http://schemas.microsoft.com/office/drawing/2014/main" id="{72BCD33C-951A-1F46-B9FB-C39B448F6BA0}"/>
                  </a:ext>
                </a:extLst>
              </p:cNvPr>
              <p:cNvSpPr txBox="1"/>
              <p:nvPr/>
            </p:nvSpPr>
            <p:spPr>
              <a:xfrm>
                <a:off x="96619" y="43729"/>
                <a:ext cx="837363" cy="83935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Acciones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frente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a actividades </a:t>
                </a:r>
                <a:r>
                  <a:rPr lang="en-US" sz="1600" b="1" dirty="0" err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transversales</a:t>
                </a:r>
                <a:r>
                  <a:rPr lang="en-US" sz="1600" b="1" dirty="0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 de innovación</a:t>
                </a:r>
                <a:endParaRPr lang="en-US" sz="1600" b="1" dirty="0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  <a:hlinkClick r:id="rId5" tooltip="https://isolucion.esap.edu.co/IsolucionEsap/BancoConocimientoIsolucionEsap/3/3b58227b660543c89ff22bf8247aa65a/3b58227b660543c89ff22bf8247aa65a.asp?IdArticulo=5644#4.6%20Horizonte%20de%20tiempo%20del%20plan%20y%20de%20la%20pol%C3%ADtica%20GESCO+I"/>
                </a:endParaRPr>
              </a:p>
            </p:txBody>
          </p:sp>
        </p:grpSp>
        <p:grpSp>
          <p:nvGrpSpPr>
            <p:cNvPr id="34" name="Group 8">
              <a:extLst>
                <a:ext uri="{FF2B5EF4-FFF2-40B4-BE49-F238E27FC236}">
                  <a16:creationId xmlns:a16="http://schemas.microsoft.com/office/drawing/2014/main" id="{0C7F8298-6154-B14D-854C-24EB75739B3C}"/>
                </a:ext>
              </a:extLst>
            </p:cNvPr>
            <p:cNvGrpSpPr/>
            <p:nvPr/>
          </p:nvGrpSpPr>
          <p:grpSpPr>
            <a:xfrm>
              <a:off x="6623382" y="265043"/>
              <a:ext cx="2096255" cy="1992327"/>
              <a:chOff x="0" y="0"/>
              <a:chExt cx="1021371" cy="970733"/>
            </a:xfrm>
          </p:grpSpPr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2A4A5D00-5E0B-E043-B933-FCECF74ACE6E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  <p:sp>
            <p:nvSpPr>
              <p:cNvPr id="36" name="TextBox 10">
                <a:extLst>
                  <a:ext uri="{FF2B5EF4-FFF2-40B4-BE49-F238E27FC236}">
                    <a16:creationId xmlns:a16="http://schemas.microsoft.com/office/drawing/2014/main" id="{3A07C1E0-9C0E-4B49-BBF0-A141DD5B240F}"/>
                  </a:ext>
                </a:extLst>
              </p:cNvPr>
              <p:cNvSpPr txBox="1"/>
              <p:nvPr/>
            </p:nvSpPr>
            <p:spPr>
              <a:xfrm>
                <a:off x="95754" y="62431"/>
                <a:ext cx="829864" cy="8172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sz="2000"/>
              </a:p>
            </p:txBody>
          </p:sp>
        </p:grpSp>
        <p:grpSp>
          <p:nvGrpSpPr>
            <p:cNvPr id="37" name="Group 11">
              <a:extLst>
                <a:ext uri="{FF2B5EF4-FFF2-40B4-BE49-F238E27FC236}">
                  <a16:creationId xmlns:a16="http://schemas.microsoft.com/office/drawing/2014/main" id="{93C1746A-3837-A84D-8184-0A6397A67A5B}"/>
                </a:ext>
              </a:extLst>
            </p:cNvPr>
            <p:cNvGrpSpPr/>
            <p:nvPr/>
          </p:nvGrpSpPr>
          <p:grpSpPr>
            <a:xfrm>
              <a:off x="7185274" y="3143033"/>
              <a:ext cx="2096255" cy="1992327"/>
              <a:chOff x="0" y="0"/>
              <a:chExt cx="1021371" cy="970733"/>
            </a:xfrm>
          </p:grpSpPr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F9E41D48-1FB8-3E43-9FF7-045E926F41AC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C1FF72"/>
              </a:solidFill>
            </p:spPr>
          </p:sp>
          <p:sp>
            <p:nvSpPr>
              <p:cNvPr id="39" name="TextBox 13">
                <a:extLst>
                  <a:ext uri="{FF2B5EF4-FFF2-40B4-BE49-F238E27FC236}">
                    <a16:creationId xmlns:a16="http://schemas.microsoft.com/office/drawing/2014/main" id="{7D4B4CD5-F846-6546-91DC-BBF02A58F1D9}"/>
                  </a:ext>
                </a:extLst>
              </p:cNvPr>
              <p:cNvSpPr txBox="1"/>
              <p:nvPr/>
            </p:nvSpPr>
            <p:spPr>
              <a:xfrm>
                <a:off x="95754" y="43381"/>
                <a:ext cx="829864" cy="8363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>
                    <a:solidFill>
                      <a:srgbClr val="000000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Marco normativo y de orientación</a:t>
                </a:r>
              </a:p>
            </p:txBody>
          </p:sp>
        </p:grpSp>
        <p:grpSp>
          <p:nvGrpSpPr>
            <p:cNvPr id="40" name="Group 14">
              <a:extLst>
                <a:ext uri="{FF2B5EF4-FFF2-40B4-BE49-F238E27FC236}">
                  <a16:creationId xmlns:a16="http://schemas.microsoft.com/office/drawing/2014/main" id="{3B7910CB-A7E2-5E4F-8B07-4584185767D6}"/>
                </a:ext>
              </a:extLst>
            </p:cNvPr>
            <p:cNvGrpSpPr/>
            <p:nvPr/>
          </p:nvGrpSpPr>
          <p:grpSpPr>
            <a:xfrm>
              <a:off x="3828673" y="4853888"/>
              <a:ext cx="2096255" cy="1992327"/>
              <a:chOff x="0" y="0"/>
              <a:chExt cx="1021371" cy="970733"/>
            </a:xfrm>
          </p:grpSpPr>
          <p:sp>
            <p:nvSpPr>
              <p:cNvPr id="41" name="Freeform 15">
                <a:extLst>
                  <a:ext uri="{FF2B5EF4-FFF2-40B4-BE49-F238E27FC236}">
                    <a16:creationId xmlns:a16="http://schemas.microsoft.com/office/drawing/2014/main" id="{F7DF5360-14EC-F442-81E0-10C9185FA110}"/>
                  </a:ext>
                </a:extLst>
              </p:cNvPr>
              <p:cNvSpPr/>
              <p:nvPr/>
            </p:nvSpPr>
            <p:spPr>
              <a:xfrm>
                <a:off x="0" y="0"/>
                <a:ext cx="1021371" cy="970733"/>
              </a:xfrm>
              <a:custGeom>
                <a:avLst/>
                <a:gdLst/>
                <a:ahLst/>
                <a:cxnLst/>
                <a:rect l="l" t="t" r="r" b="b"/>
                <a:pathLst>
                  <a:path w="1021371" h="970733">
                    <a:moveTo>
                      <a:pt x="510685" y="0"/>
                    </a:moveTo>
                    <a:cubicBezTo>
                      <a:pt x="228642" y="0"/>
                      <a:pt x="0" y="217306"/>
                      <a:pt x="0" y="485367"/>
                    </a:cubicBezTo>
                    <a:cubicBezTo>
                      <a:pt x="0" y="753427"/>
                      <a:pt x="228642" y="970733"/>
                      <a:pt x="510685" y="970733"/>
                    </a:cubicBezTo>
                    <a:cubicBezTo>
                      <a:pt x="792729" y="970733"/>
                      <a:pt x="1021371" y="753427"/>
                      <a:pt x="1021371" y="485367"/>
                    </a:cubicBezTo>
                    <a:cubicBezTo>
                      <a:pt x="1021371" y="217306"/>
                      <a:pt x="792729" y="0"/>
                      <a:pt x="510685" y="0"/>
                    </a:cubicBezTo>
                    <a:close/>
                  </a:path>
                </a:pathLst>
              </a:custGeom>
              <a:solidFill>
                <a:srgbClr val="004AAD"/>
              </a:solidFill>
            </p:spPr>
          </p:sp>
          <p:sp>
            <p:nvSpPr>
              <p:cNvPr id="42" name="TextBox 16">
                <a:extLst>
                  <a:ext uri="{FF2B5EF4-FFF2-40B4-BE49-F238E27FC236}">
                    <a16:creationId xmlns:a16="http://schemas.microsoft.com/office/drawing/2014/main" id="{509BDBB7-9DF4-C744-AA48-B2EF4FD8295A}"/>
                  </a:ext>
                </a:extLst>
              </p:cNvPr>
              <p:cNvSpPr txBox="1"/>
              <p:nvPr/>
            </p:nvSpPr>
            <p:spPr>
              <a:xfrm>
                <a:off x="95754" y="43381"/>
                <a:ext cx="829864" cy="8363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r>
                  <a:rPr lang="en-US" sz="1600" b="1">
                    <a:solidFill>
                      <a:srgbClr val="FFFFFF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Definiciones</a:t>
                </a:r>
              </a:p>
            </p:txBody>
          </p:sp>
        </p:grp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CA46D173-0602-2246-85ED-1A9FAEE4625F}"/>
                </a:ext>
              </a:extLst>
            </p:cNvPr>
            <p:cNvSpPr/>
            <p:nvPr/>
          </p:nvSpPr>
          <p:spPr>
            <a:xfrm>
              <a:off x="3413760" y="1630029"/>
              <a:ext cx="2926080" cy="2926080"/>
            </a:xfrm>
            <a:custGeom>
              <a:avLst/>
              <a:gdLst/>
              <a:ahLst/>
              <a:cxnLst/>
              <a:rect l="l" t="t" r="r" b="b"/>
              <a:pathLst>
                <a:path w="2926080" h="2926080">
                  <a:moveTo>
                    <a:pt x="0" y="0"/>
                  </a:moveTo>
                  <a:lnTo>
                    <a:pt x="2926080" y="0"/>
                  </a:lnTo>
                  <a:lnTo>
                    <a:pt x="2926080" y="2926080"/>
                  </a:lnTo>
                  <a:lnTo>
                    <a:pt x="0" y="29260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4" name="TextBox 18">
              <a:extLst>
                <a:ext uri="{FF2B5EF4-FFF2-40B4-BE49-F238E27FC236}">
                  <a16:creationId xmlns:a16="http://schemas.microsoft.com/office/drawing/2014/main" id="{87AE8163-D9DC-334B-B416-218422FDF35F}"/>
                </a:ext>
              </a:extLst>
            </p:cNvPr>
            <p:cNvSpPr txBox="1"/>
            <p:nvPr/>
          </p:nvSpPr>
          <p:spPr>
            <a:xfrm>
              <a:off x="6623382" y="875014"/>
              <a:ext cx="2096255" cy="10159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r>
                <a:rPr lang="en-US" sz="1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Identificación de elementos para comunicar, compartir y divulgar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4777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– Formatos asociados a la guía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917B89F-A8AD-8E49-9878-59860D4B76B3}"/>
              </a:ext>
            </a:extLst>
          </p:cNvPr>
          <p:cNvSpPr txBox="1"/>
          <p:nvPr/>
        </p:nvSpPr>
        <p:spPr>
          <a:xfrm>
            <a:off x="-4984124" y="-11075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835BB40-7C8C-7045-9CC1-BE1EDAD69686}"/>
              </a:ext>
            </a:extLst>
          </p:cNvPr>
          <p:cNvSpPr txBox="1"/>
          <p:nvPr/>
        </p:nvSpPr>
        <p:spPr>
          <a:xfrm>
            <a:off x="7689114" y="2317700"/>
            <a:ext cx="2909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 dirty="0">
                <a:solidFill>
                  <a:srgbClr val="012750"/>
                </a:solidFill>
                <a:latin typeface="Poppins 1 Bold"/>
                <a:cs typeface="Poppins 1 Bold"/>
              </a:rPr>
              <a:t>EI-FO-054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462258CE-B883-1F43-923A-DE69A4A268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60193"/>
            <a:ext cx="18288000" cy="197302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C9C8B98-A74B-D848-8E6B-FAF6A4800F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08358"/>
            <a:ext cx="18288000" cy="2013995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3071125D-BFA0-3041-AE3A-3A212CD81B16}"/>
              </a:ext>
            </a:extLst>
          </p:cNvPr>
          <p:cNvSpPr txBox="1"/>
          <p:nvPr/>
        </p:nvSpPr>
        <p:spPr>
          <a:xfrm>
            <a:off x="7689114" y="5884820"/>
            <a:ext cx="28953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4000" b="1" dirty="0">
                <a:solidFill>
                  <a:srgbClr val="012750"/>
                </a:solidFill>
                <a:latin typeface="Poppins 1 Bold"/>
                <a:cs typeface="Poppins 1 Bold"/>
              </a:rPr>
              <a:t>EI-FO-055</a:t>
            </a:r>
          </a:p>
        </p:txBody>
      </p:sp>
    </p:spTree>
    <p:extLst>
      <p:ext uri="{BB962C8B-B14F-4D97-AF65-F5344CB8AC3E}">
        <p14:creationId xmlns:p14="http://schemas.microsoft.com/office/powerpoint/2010/main" val="449741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4F44A-163C-DDFD-7D5E-6DA559505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231B27A-EF65-5209-DE4B-0017B2682FAD}"/>
              </a:ext>
            </a:extLst>
          </p:cNvPr>
          <p:cNvSpPr/>
          <p:nvPr/>
        </p:nvSpPr>
        <p:spPr>
          <a:xfrm flipH="1">
            <a:off x="0" y="7945671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309F8112-D12C-250C-0D3B-98EF7476771F}"/>
              </a:ext>
            </a:extLst>
          </p:cNvPr>
          <p:cNvSpPr/>
          <p:nvPr/>
        </p:nvSpPr>
        <p:spPr>
          <a:xfrm>
            <a:off x="16899643" y="9161504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F176E2F3-2203-B7E4-0104-057CB68213C0}"/>
              </a:ext>
            </a:extLst>
          </p:cNvPr>
          <p:cNvSpPr txBox="1">
            <a:spLocks/>
          </p:cNvSpPr>
          <p:nvPr/>
        </p:nvSpPr>
        <p:spPr>
          <a:xfrm>
            <a:off x="3903849" y="2654490"/>
            <a:ext cx="9772236" cy="863384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es-CO" sz="6600" b="1" dirty="0">
                <a:solidFill>
                  <a:srgbClr val="0070C0"/>
                </a:solidFill>
                <a:latin typeface="Poppins 1 Bold" panose="020B0604020202020204" charset="0"/>
                <a:cs typeface="Poppins 1 Bold" panose="020B0604020202020204" charset="0"/>
              </a:rPr>
              <a:t>Seguimiento y lineamientos plan estratégico </a:t>
            </a:r>
            <a:r>
              <a:rPr lang="es-CO" sz="6600" b="1" dirty="0" err="1">
                <a:solidFill>
                  <a:srgbClr val="0070C0"/>
                </a:solidFill>
                <a:latin typeface="Poppins 1 Bold" panose="020B0604020202020204" charset="0"/>
                <a:cs typeface="Poppins 1 Bold" panose="020B0604020202020204" charset="0"/>
              </a:rPr>
              <a:t>Gesco</a:t>
            </a:r>
            <a:r>
              <a:rPr lang="es-CO" sz="6600" b="1" dirty="0">
                <a:solidFill>
                  <a:srgbClr val="0070C0"/>
                </a:solidFill>
                <a:latin typeface="Poppins 1 Bold" panose="020B0604020202020204" charset="0"/>
                <a:cs typeface="Poppins 1 Bold" panose="020B0604020202020204" charset="0"/>
              </a:rPr>
              <a:t> +I y Alertas</a:t>
            </a:r>
          </a:p>
        </p:txBody>
      </p:sp>
    </p:spTree>
    <p:extLst>
      <p:ext uri="{BB962C8B-B14F-4D97-AF65-F5344CB8AC3E}">
        <p14:creationId xmlns:p14="http://schemas.microsoft.com/office/powerpoint/2010/main" val="23557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4F44A-163C-DDFD-7D5E-6DA559505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231B27A-EF65-5209-DE4B-0017B2682FAD}"/>
              </a:ext>
            </a:extLst>
          </p:cNvPr>
          <p:cNvSpPr/>
          <p:nvPr/>
        </p:nvSpPr>
        <p:spPr>
          <a:xfrm flipH="1">
            <a:off x="0" y="7945671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309F8112-D12C-250C-0D3B-98EF7476771F}"/>
              </a:ext>
            </a:extLst>
          </p:cNvPr>
          <p:cNvSpPr/>
          <p:nvPr/>
        </p:nvSpPr>
        <p:spPr>
          <a:xfrm>
            <a:off x="16899643" y="9161504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43CE38F-6A9B-5646-AC45-BC2FA496B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7" y="0"/>
            <a:ext cx="17930965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99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12283C">
                <a:alpha val="100000"/>
              </a:srgbClr>
            </a:gs>
            <a:gs pos="50000">
              <a:srgbClr val="144A8A">
                <a:alpha val="100000"/>
              </a:srgbClr>
            </a:gs>
            <a:gs pos="100000">
              <a:srgbClr val="12283C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63951" y="2735527"/>
            <a:ext cx="10960097" cy="3872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902"/>
              </a:lnSpc>
              <a:spcBef>
                <a:spcPct val="0"/>
              </a:spcBef>
            </a:pPr>
            <a:r>
              <a:rPr lang="en-US" sz="21358" b="1">
                <a:solidFill>
                  <a:srgbClr val="FFFFFF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Gracias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458565" y="9258300"/>
            <a:ext cx="1415775" cy="397091"/>
            <a:chOff x="0" y="0"/>
            <a:chExt cx="1887703" cy="52945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29455" cy="529455"/>
            </a:xfrm>
            <a:custGeom>
              <a:avLst/>
              <a:gdLst/>
              <a:ahLst/>
              <a:cxnLst/>
              <a:rect l="l" t="t" r="r" b="b"/>
              <a:pathLst>
                <a:path w="529455" h="529455">
                  <a:moveTo>
                    <a:pt x="0" y="0"/>
                  </a:moveTo>
                  <a:lnTo>
                    <a:pt x="529455" y="0"/>
                  </a:lnTo>
                  <a:lnTo>
                    <a:pt x="529455" y="529455"/>
                  </a:lnTo>
                  <a:lnTo>
                    <a:pt x="0" y="529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" name="Freeform 5"/>
            <p:cNvSpPr/>
            <p:nvPr/>
          </p:nvSpPr>
          <p:spPr>
            <a:xfrm>
              <a:off x="815981" y="0"/>
              <a:ext cx="250167" cy="529455"/>
            </a:xfrm>
            <a:custGeom>
              <a:avLst/>
              <a:gdLst/>
              <a:ahLst/>
              <a:cxnLst/>
              <a:rect l="l" t="t" r="r" b="b"/>
              <a:pathLst>
                <a:path w="250167" h="529455">
                  <a:moveTo>
                    <a:pt x="0" y="0"/>
                  </a:moveTo>
                  <a:lnTo>
                    <a:pt x="250167" y="0"/>
                  </a:lnTo>
                  <a:lnTo>
                    <a:pt x="250167" y="529455"/>
                  </a:lnTo>
                  <a:lnTo>
                    <a:pt x="0" y="529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Freeform 6"/>
            <p:cNvSpPr/>
            <p:nvPr/>
          </p:nvSpPr>
          <p:spPr>
            <a:xfrm>
              <a:off x="1358248" y="0"/>
              <a:ext cx="529455" cy="529455"/>
            </a:xfrm>
            <a:custGeom>
              <a:avLst/>
              <a:gdLst/>
              <a:ahLst/>
              <a:cxnLst/>
              <a:rect l="l" t="t" r="r" b="b"/>
              <a:pathLst>
                <a:path w="529455" h="529455">
                  <a:moveTo>
                    <a:pt x="0" y="0"/>
                  </a:moveTo>
                  <a:lnTo>
                    <a:pt x="529455" y="0"/>
                  </a:lnTo>
                  <a:lnTo>
                    <a:pt x="529455" y="529455"/>
                  </a:lnTo>
                  <a:lnTo>
                    <a:pt x="0" y="529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17933" y="9693491"/>
            <a:ext cx="1497042" cy="313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56"/>
              </a:lnSpc>
              <a:spcBef>
                <a:spcPct val="0"/>
              </a:spcBef>
            </a:pPr>
            <a:r>
              <a:rPr lang="en-US" sz="1754" b="1">
                <a:solidFill>
                  <a:srgbClr val="FFFFFF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@EsapOficial</a:t>
            </a:r>
          </a:p>
        </p:txBody>
      </p:sp>
      <p:sp>
        <p:nvSpPr>
          <p:cNvPr id="8" name="Freeform 8"/>
          <p:cNvSpPr/>
          <p:nvPr/>
        </p:nvSpPr>
        <p:spPr>
          <a:xfrm rot="-5400000">
            <a:off x="-78919" y="892521"/>
            <a:ext cx="1009204" cy="188876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" name="AutoShape 9"/>
          <p:cNvSpPr/>
          <p:nvPr/>
        </p:nvSpPr>
        <p:spPr>
          <a:xfrm flipV="1">
            <a:off x="14909812" y="805284"/>
            <a:ext cx="0" cy="743344"/>
          </a:xfrm>
          <a:prstGeom prst="line">
            <a:avLst/>
          </a:prstGeom>
          <a:ln w="28575" cap="flat">
            <a:solidFill>
              <a:srgbClr val="CCC9C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grpSp>
        <p:nvGrpSpPr>
          <p:cNvPr id="10" name="Group 10"/>
          <p:cNvGrpSpPr/>
          <p:nvPr/>
        </p:nvGrpSpPr>
        <p:grpSpPr>
          <a:xfrm>
            <a:off x="15094977" y="755452"/>
            <a:ext cx="2564115" cy="793176"/>
            <a:chOff x="0" y="0"/>
            <a:chExt cx="3418821" cy="1057568"/>
          </a:xfrm>
        </p:grpSpPr>
        <p:sp>
          <p:nvSpPr>
            <p:cNvPr id="11" name="TextBox 11"/>
            <p:cNvSpPr txBox="1"/>
            <p:nvPr/>
          </p:nvSpPr>
          <p:spPr>
            <a:xfrm>
              <a:off x="27235" y="831108"/>
              <a:ext cx="3391585" cy="2264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457"/>
                </a:lnSpc>
                <a:spcBef>
                  <a:spcPct val="0"/>
                </a:spcBef>
              </a:pPr>
              <a:r>
                <a:rPr lang="en-US" sz="928" spc="8" err="1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Competencia</a:t>
              </a:r>
              <a:r>
                <a:rPr lang="en-US" sz="928" spc="8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 - </a:t>
              </a:r>
              <a:r>
                <a:rPr lang="en-US" sz="928" spc="8" err="1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Compromiso</a:t>
              </a:r>
              <a:r>
                <a:rPr lang="en-US" sz="928" spc="8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 - </a:t>
              </a:r>
              <a:r>
                <a:rPr lang="en-US" sz="928" spc="8" err="1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Confianza</a:t>
              </a:r>
              <a:endParaRPr lang="en-US" sz="928" spc="8">
                <a:solidFill>
                  <a:srgbClr val="CCC9C9"/>
                </a:solidFill>
                <a:latin typeface="Poppins 1"/>
                <a:ea typeface="Poppins 1"/>
                <a:cs typeface="Poppins 1"/>
                <a:sym typeface="Poppins 1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460197"/>
              <a:ext cx="3340599" cy="4317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2677"/>
                </a:lnSpc>
                <a:spcBef>
                  <a:spcPct val="0"/>
                </a:spcBef>
              </a:pPr>
              <a:r>
                <a:rPr lang="en-US" sz="1705" spc="15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Gestión por resultados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95250"/>
              <a:ext cx="3310312" cy="748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501"/>
                </a:lnSpc>
                <a:spcBef>
                  <a:spcPct val="0"/>
                </a:spcBef>
              </a:pPr>
              <a:r>
                <a:rPr lang="en-US" sz="3215" b="1" err="1">
                  <a:solidFill>
                    <a:srgbClr val="FFFFFF"/>
                  </a:solidFill>
                  <a:latin typeface="Poppins 1 Bold"/>
                  <a:ea typeface="Poppins 1 Bold"/>
                  <a:cs typeface="Poppins 1 Bold"/>
                  <a:sym typeface="Poppins 1 Bold"/>
                </a:rPr>
                <a:t>Estrategia</a:t>
              </a:r>
              <a:endParaRPr lang="en-US" sz="3215" b="1">
                <a:solidFill>
                  <a:srgbClr val="FFFFFF"/>
                </a:solidFill>
                <a:latin typeface="Poppins 1 Bold"/>
                <a:ea typeface="Poppins 1 Bold"/>
                <a:cs typeface="Poppins 1 Bold"/>
                <a:sym typeface="Poppins 1 Bold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151029" y="909845"/>
            <a:ext cx="573046" cy="510460"/>
            <a:chOff x="8967" y="0"/>
            <a:chExt cx="764061" cy="680615"/>
          </a:xfrm>
        </p:grpSpPr>
        <p:sp>
          <p:nvSpPr>
            <p:cNvPr id="15" name="Freeform 15"/>
            <p:cNvSpPr/>
            <p:nvPr/>
          </p:nvSpPr>
          <p:spPr>
            <a:xfrm>
              <a:off x="122694" y="42518"/>
              <a:ext cx="574489" cy="633918"/>
            </a:xfrm>
            <a:custGeom>
              <a:avLst/>
              <a:gdLst/>
              <a:ahLst/>
              <a:cxnLst/>
              <a:rect l="l" t="t" r="r" b="b"/>
              <a:pathLst>
                <a:path w="574489" h="633918">
                  <a:moveTo>
                    <a:pt x="0" y="0"/>
                  </a:moveTo>
                  <a:lnTo>
                    <a:pt x="574489" y="0"/>
                  </a:lnTo>
                  <a:lnTo>
                    <a:pt x="574489" y="633918"/>
                  </a:lnTo>
                  <a:lnTo>
                    <a:pt x="0" y="6339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5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32523" y="308735"/>
              <a:ext cx="330924" cy="102406"/>
            </a:xfrm>
            <a:custGeom>
              <a:avLst/>
              <a:gdLst/>
              <a:ahLst/>
              <a:cxnLst/>
              <a:rect l="l" t="t" r="r" b="b"/>
              <a:pathLst>
                <a:path w="330924" h="102406">
                  <a:moveTo>
                    <a:pt x="0" y="0"/>
                  </a:moveTo>
                  <a:lnTo>
                    <a:pt x="330923" y="0"/>
                  </a:lnTo>
                  <a:lnTo>
                    <a:pt x="330923" y="102406"/>
                  </a:lnTo>
                  <a:lnTo>
                    <a:pt x="0" y="1024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15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954" t="-325544" r="-112453" b="-2390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37379" y="0"/>
              <a:ext cx="454537" cy="98802"/>
            </a:xfrm>
            <a:custGeom>
              <a:avLst/>
              <a:gdLst/>
              <a:ahLst/>
              <a:cxnLst/>
              <a:rect l="l" t="t" r="r" b="b"/>
              <a:pathLst>
                <a:path w="454537" h="98802">
                  <a:moveTo>
                    <a:pt x="0" y="0"/>
                  </a:moveTo>
                  <a:lnTo>
                    <a:pt x="454538" y="0"/>
                  </a:lnTo>
                  <a:lnTo>
                    <a:pt x="454538" y="98802"/>
                  </a:lnTo>
                  <a:lnTo>
                    <a:pt x="0" y="988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15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23763" r="-31606" b="-5888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662321" y="189687"/>
              <a:ext cx="73259" cy="165130"/>
            </a:xfrm>
            <a:custGeom>
              <a:avLst/>
              <a:gdLst/>
              <a:ahLst/>
              <a:cxnLst/>
              <a:rect l="l" t="t" r="r" b="b"/>
              <a:pathLst>
                <a:path w="73259" h="165130">
                  <a:moveTo>
                    <a:pt x="0" y="0"/>
                  </a:moveTo>
                  <a:lnTo>
                    <a:pt x="73259" y="0"/>
                  </a:lnTo>
                  <a:lnTo>
                    <a:pt x="73259" y="165131"/>
                  </a:lnTo>
                  <a:lnTo>
                    <a:pt x="0" y="1651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15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863991" t="-114871" b="-19729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248856" y="559630"/>
              <a:ext cx="404505" cy="120985"/>
            </a:xfrm>
            <a:custGeom>
              <a:avLst/>
              <a:gdLst/>
              <a:ahLst/>
              <a:cxnLst/>
              <a:rect l="l" t="t" r="r" b="b"/>
              <a:pathLst>
                <a:path w="404505" h="120985">
                  <a:moveTo>
                    <a:pt x="0" y="0"/>
                  </a:moveTo>
                  <a:lnTo>
                    <a:pt x="404504" y="0"/>
                  </a:lnTo>
                  <a:lnTo>
                    <a:pt x="404504" y="120985"/>
                  </a:lnTo>
                  <a:lnTo>
                    <a:pt x="0" y="1209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15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-54261" t="-462561" r="-2032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571039" y="92448"/>
              <a:ext cx="201989" cy="148811"/>
            </a:xfrm>
            <a:custGeom>
              <a:avLst/>
              <a:gdLst/>
              <a:ahLst/>
              <a:cxnLst/>
              <a:rect l="l" t="t" r="r" b="b"/>
              <a:pathLst>
                <a:path w="201989" h="148811">
                  <a:moveTo>
                    <a:pt x="0" y="0"/>
                  </a:moveTo>
                  <a:lnTo>
                    <a:pt x="201989" y="0"/>
                  </a:lnTo>
                  <a:lnTo>
                    <a:pt x="201989" y="148811"/>
                  </a:lnTo>
                  <a:lnTo>
                    <a:pt x="0" y="1488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 t="-3677" b="-367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Freeform 21"/>
            <p:cNvSpPr/>
            <p:nvPr/>
          </p:nvSpPr>
          <p:spPr>
            <a:xfrm rot="335688">
              <a:off x="8967" y="421389"/>
              <a:ext cx="283644" cy="197822"/>
            </a:xfrm>
            <a:custGeom>
              <a:avLst/>
              <a:gdLst/>
              <a:ahLst/>
              <a:cxnLst/>
              <a:rect l="l" t="t" r="r" b="b"/>
              <a:pathLst>
                <a:path w="283644" h="197822">
                  <a:moveTo>
                    <a:pt x="0" y="0"/>
                  </a:moveTo>
                  <a:lnTo>
                    <a:pt x="283644" y="0"/>
                  </a:lnTo>
                  <a:lnTo>
                    <a:pt x="283644" y="197821"/>
                  </a:lnTo>
                  <a:lnTo>
                    <a:pt x="0" y="1978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563999" y="390868"/>
              <a:ext cx="209029" cy="166240"/>
            </a:xfrm>
            <a:custGeom>
              <a:avLst/>
              <a:gdLst/>
              <a:ahLst/>
              <a:cxnLst/>
              <a:rect l="l" t="t" r="r" b="b"/>
              <a:pathLst>
                <a:path w="209029" h="166240">
                  <a:moveTo>
                    <a:pt x="0" y="0"/>
                  </a:moveTo>
                  <a:lnTo>
                    <a:pt x="209029" y="0"/>
                  </a:lnTo>
                  <a:lnTo>
                    <a:pt x="209029" y="166240"/>
                  </a:lnTo>
                  <a:lnTo>
                    <a:pt x="0" y="1662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 l="-63" t="-354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58959" y="92448"/>
              <a:ext cx="91830" cy="158182"/>
            </a:xfrm>
            <a:custGeom>
              <a:avLst/>
              <a:gdLst/>
              <a:ahLst/>
              <a:cxnLst/>
              <a:rect l="l" t="t" r="r" b="b"/>
              <a:pathLst>
                <a:path w="91830" h="158182">
                  <a:moveTo>
                    <a:pt x="0" y="0"/>
                  </a:moveTo>
                  <a:lnTo>
                    <a:pt x="91830" y="0"/>
                  </a:lnTo>
                  <a:lnTo>
                    <a:pt x="91830" y="158183"/>
                  </a:lnTo>
                  <a:lnTo>
                    <a:pt x="0" y="1581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/>
            <p:cNvSpPr/>
            <p:nvPr/>
          </p:nvSpPr>
          <p:spPr>
            <a:xfrm rot="2545257">
              <a:off x="582061" y="80459"/>
              <a:ext cx="50395" cy="59994"/>
            </a:xfrm>
            <a:custGeom>
              <a:avLst/>
              <a:gdLst/>
              <a:ahLst/>
              <a:cxnLst/>
              <a:rect l="l" t="t" r="r" b="b"/>
              <a:pathLst>
                <a:path w="50395" h="59994">
                  <a:moveTo>
                    <a:pt x="0" y="0"/>
                  </a:moveTo>
                  <a:lnTo>
                    <a:pt x="50395" y="0"/>
                  </a:lnTo>
                  <a:lnTo>
                    <a:pt x="50395" y="59994"/>
                  </a:lnTo>
                  <a:lnTo>
                    <a:pt x="0" y="59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alphaModFix amt="15000"/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Freeform 25"/>
            <p:cNvSpPr/>
            <p:nvPr/>
          </p:nvSpPr>
          <p:spPr>
            <a:xfrm rot="5643241">
              <a:off x="681297" y="348811"/>
              <a:ext cx="50395" cy="59994"/>
            </a:xfrm>
            <a:custGeom>
              <a:avLst/>
              <a:gdLst/>
              <a:ahLst/>
              <a:cxnLst/>
              <a:rect l="l" t="t" r="r" b="b"/>
              <a:pathLst>
                <a:path w="50395" h="59994">
                  <a:moveTo>
                    <a:pt x="0" y="0"/>
                  </a:moveTo>
                  <a:lnTo>
                    <a:pt x="50395" y="0"/>
                  </a:lnTo>
                  <a:lnTo>
                    <a:pt x="50395" y="59994"/>
                  </a:lnTo>
                  <a:lnTo>
                    <a:pt x="0" y="59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alphaModFix amt="15000"/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6" name="Freeform 26"/>
            <p:cNvSpPr/>
            <p:nvPr/>
          </p:nvSpPr>
          <p:spPr>
            <a:xfrm rot="-9095139">
              <a:off x="201611" y="601087"/>
              <a:ext cx="50395" cy="59994"/>
            </a:xfrm>
            <a:custGeom>
              <a:avLst/>
              <a:gdLst/>
              <a:ahLst/>
              <a:cxnLst/>
              <a:rect l="l" t="t" r="r" b="b"/>
              <a:pathLst>
                <a:path w="50395" h="59994">
                  <a:moveTo>
                    <a:pt x="0" y="0"/>
                  </a:moveTo>
                  <a:lnTo>
                    <a:pt x="50395" y="0"/>
                  </a:lnTo>
                  <a:lnTo>
                    <a:pt x="50395" y="59994"/>
                  </a:lnTo>
                  <a:lnTo>
                    <a:pt x="0" y="59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alphaModFix amt="15000"/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 rot="-5005900">
              <a:off x="39868" y="248215"/>
              <a:ext cx="50395" cy="59994"/>
            </a:xfrm>
            <a:custGeom>
              <a:avLst/>
              <a:gdLst/>
              <a:ahLst/>
              <a:cxnLst/>
              <a:rect l="l" t="t" r="r" b="b"/>
              <a:pathLst>
                <a:path w="50395" h="59994">
                  <a:moveTo>
                    <a:pt x="0" y="0"/>
                  </a:moveTo>
                  <a:lnTo>
                    <a:pt x="50395" y="0"/>
                  </a:lnTo>
                  <a:lnTo>
                    <a:pt x="50395" y="59994"/>
                  </a:lnTo>
                  <a:lnTo>
                    <a:pt x="0" y="599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alphaModFix amt="15000"/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51415" y="266206"/>
              <a:ext cx="470952" cy="1119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40"/>
                </a:lnSpc>
                <a:spcBef>
                  <a:spcPct val="0"/>
                </a:spcBef>
              </a:pPr>
              <a:r>
                <a:rPr lang="en-US" sz="457" b="1">
                  <a:solidFill>
                    <a:srgbClr val="FFFFFF"/>
                  </a:solidFill>
                  <a:latin typeface="Poppins 1 Bold"/>
                  <a:ea typeface="Poppins 1 Bold"/>
                  <a:cs typeface="Poppins 1 Bold"/>
                  <a:sym typeface="Poppins 1 Bold"/>
                </a:rPr>
                <a:t>Armonízate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151777" y="359094"/>
              <a:ext cx="470590" cy="36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206"/>
                </a:lnSpc>
                <a:spcBef>
                  <a:spcPct val="0"/>
                </a:spcBef>
              </a:pPr>
              <a:r>
                <a:rPr lang="en-US" sz="131" spc="1">
                  <a:solidFill>
                    <a:srgbClr val="CCC9C9"/>
                  </a:solidFill>
                  <a:latin typeface="Poppins 1"/>
                  <a:ea typeface="Poppins 1"/>
                  <a:cs typeface="Poppins 1"/>
                  <a:sym typeface="Poppins 1"/>
                </a:rPr>
                <a:t>Competencia - Compromiso - Confianza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4F44A-163C-DDFD-7D5E-6DA559505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231B27A-EF65-5209-DE4B-0017B2682FAD}"/>
              </a:ext>
            </a:extLst>
          </p:cNvPr>
          <p:cNvSpPr/>
          <p:nvPr/>
        </p:nvSpPr>
        <p:spPr>
          <a:xfrm flipH="1">
            <a:off x="0" y="7945671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309F8112-D12C-250C-0D3B-98EF7476771F}"/>
              </a:ext>
            </a:extLst>
          </p:cNvPr>
          <p:cNvSpPr/>
          <p:nvPr/>
        </p:nvSpPr>
        <p:spPr>
          <a:xfrm>
            <a:off x="16899643" y="9161504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F176E2F3-2203-B7E4-0104-057CB68213C0}"/>
              </a:ext>
            </a:extLst>
          </p:cNvPr>
          <p:cNvSpPr txBox="1">
            <a:spLocks/>
          </p:cNvSpPr>
          <p:nvPr/>
        </p:nvSpPr>
        <p:spPr>
          <a:xfrm>
            <a:off x="3903849" y="2654490"/>
            <a:ext cx="9772236" cy="863384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r>
              <a:rPr lang="es-CO" sz="6600" b="1">
                <a:solidFill>
                  <a:srgbClr val="0070C0"/>
                </a:solidFill>
                <a:latin typeface="Poppins 1 Bold" panose="020B0604020202020204" charset="0"/>
                <a:cs typeface="Poppins 1 Bold" panose="020B0604020202020204" charset="0"/>
              </a:rPr>
              <a:t>Agenda</a:t>
            </a:r>
          </a:p>
        </p:txBody>
      </p:sp>
      <p:sp>
        <p:nvSpPr>
          <p:cNvPr id="23" name="Rectángulo: esquinas redondeadas 10">
            <a:extLst>
              <a:ext uri="{FF2B5EF4-FFF2-40B4-BE49-F238E27FC236}">
                <a16:creationId xmlns:a16="http://schemas.microsoft.com/office/drawing/2014/main" id="{E4739E3A-8010-7ABF-A95F-BC6DC80C2F92}"/>
              </a:ext>
            </a:extLst>
          </p:cNvPr>
          <p:cNvSpPr/>
          <p:nvPr/>
        </p:nvSpPr>
        <p:spPr>
          <a:xfrm>
            <a:off x="2550484" y="3960092"/>
            <a:ext cx="745499" cy="528885"/>
          </a:xfrm>
          <a:prstGeom prst="roundRect">
            <a:avLst/>
          </a:prstGeom>
          <a:solidFill>
            <a:schemeClr val="accent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35">
              <a:defRPr/>
            </a:pPr>
            <a:r>
              <a:rPr lang="es-CO" sz="2800" b="1">
                <a:solidFill>
                  <a:schemeClr val="bg1"/>
                </a:solidFill>
                <a:latin typeface="Poppins 1" panose="020B0604020202020204" charset="0"/>
                <a:ea typeface="Verdana" panose="020B0604030504040204" pitchFamily="34" charset="0"/>
                <a:cs typeface="Poppins 1" panose="020B0604020202020204" charset="0"/>
              </a:rPr>
              <a:t>1</a:t>
            </a:r>
          </a:p>
        </p:txBody>
      </p:sp>
      <p:sp>
        <p:nvSpPr>
          <p:cNvPr id="24" name="Rectángulo: esquinas redondeadas 12">
            <a:extLst>
              <a:ext uri="{FF2B5EF4-FFF2-40B4-BE49-F238E27FC236}">
                <a16:creationId xmlns:a16="http://schemas.microsoft.com/office/drawing/2014/main" id="{85CA682E-9FC7-663E-785B-514CAB423D53}"/>
              </a:ext>
            </a:extLst>
          </p:cNvPr>
          <p:cNvSpPr/>
          <p:nvPr/>
        </p:nvSpPr>
        <p:spPr>
          <a:xfrm>
            <a:off x="3448749" y="4799908"/>
            <a:ext cx="12538239" cy="499196"/>
          </a:xfrm>
          <a:prstGeom prst="roundRect">
            <a:avLst/>
          </a:prstGeom>
          <a:noFill/>
          <a:ln>
            <a:solidFill>
              <a:srgbClr val="3399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2000">
              <a:solidFill>
                <a:srgbClr val="505050"/>
              </a:solidFill>
              <a:latin typeface="Poppins 1" panose="020B0604020202020204" charset="0"/>
              <a:ea typeface="Verdana"/>
              <a:cs typeface="Poppins 1" panose="020B0604020202020204" charset="0"/>
            </a:endParaRPr>
          </a:p>
        </p:txBody>
      </p:sp>
      <p:sp>
        <p:nvSpPr>
          <p:cNvPr id="25" name="Rectángulo: esquinas redondeadas 14">
            <a:extLst>
              <a:ext uri="{FF2B5EF4-FFF2-40B4-BE49-F238E27FC236}">
                <a16:creationId xmlns:a16="http://schemas.microsoft.com/office/drawing/2014/main" id="{1AD4DE8F-C4B0-4D80-AA70-8621AC71C35A}"/>
              </a:ext>
            </a:extLst>
          </p:cNvPr>
          <p:cNvSpPr/>
          <p:nvPr/>
        </p:nvSpPr>
        <p:spPr>
          <a:xfrm>
            <a:off x="2550484" y="4779398"/>
            <a:ext cx="745499" cy="528885"/>
          </a:xfrm>
          <a:prstGeom prst="roundRect">
            <a:avLst/>
          </a:prstGeom>
          <a:solidFill>
            <a:schemeClr val="accent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35">
              <a:defRPr/>
            </a:pPr>
            <a:r>
              <a:rPr lang="es-CO" sz="2800" b="1">
                <a:solidFill>
                  <a:schemeClr val="bg1"/>
                </a:solidFill>
                <a:latin typeface="Poppins 1" panose="020B0604020202020204" charset="0"/>
                <a:ea typeface="Verdana" panose="020B0604030504040204" pitchFamily="34" charset="0"/>
                <a:cs typeface="Poppins 1" panose="020B0604020202020204" charset="0"/>
              </a:rPr>
              <a:t>2</a:t>
            </a:r>
          </a:p>
        </p:txBody>
      </p:sp>
      <p:sp>
        <p:nvSpPr>
          <p:cNvPr id="28" name="Rectángulo: esquinas redondeadas 16">
            <a:extLst>
              <a:ext uri="{FF2B5EF4-FFF2-40B4-BE49-F238E27FC236}">
                <a16:creationId xmlns:a16="http://schemas.microsoft.com/office/drawing/2014/main" id="{1C982556-0CE6-6C43-2ADC-91C1EC80A636}"/>
              </a:ext>
            </a:extLst>
          </p:cNvPr>
          <p:cNvSpPr/>
          <p:nvPr/>
        </p:nvSpPr>
        <p:spPr>
          <a:xfrm>
            <a:off x="3492833" y="5478960"/>
            <a:ext cx="12538239" cy="499197"/>
          </a:xfrm>
          <a:prstGeom prst="roundRect">
            <a:avLst/>
          </a:prstGeom>
          <a:noFill/>
          <a:ln>
            <a:solidFill>
              <a:srgbClr val="3399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 dirty="0">
                <a:solidFill>
                  <a:srgbClr val="505050"/>
                </a:solidFill>
                <a:latin typeface="Poppins 1" panose="020B0604020202020204" charset="0"/>
                <a:ea typeface="Verdana"/>
                <a:cs typeface="Poppins 1" panose="020B0604020202020204" charset="0"/>
              </a:rPr>
              <a:t>Alertas Generales</a:t>
            </a:r>
            <a:endParaRPr lang="es-CO" sz="2400" dirty="0">
              <a:solidFill>
                <a:srgbClr val="000000"/>
              </a:solidFill>
              <a:latin typeface="Poppins 1" panose="020B0604020202020204" charset="0"/>
              <a:ea typeface="Verdana"/>
              <a:cs typeface="Poppins 1" panose="020B0604020202020204" charset="0"/>
            </a:endParaRPr>
          </a:p>
        </p:txBody>
      </p:sp>
      <p:sp>
        <p:nvSpPr>
          <p:cNvPr id="29" name="Rectángulo: esquinas redondeadas 18">
            <a:extLst>
              <a:ext uri="{FF2B5EF4-FFF2-40B4-BE49-F238E27FC236}">
                <a16:creationId xmlns:a16="http://schemas.microsoft.com/office/drawing/2014/main" id="{6F21539A-A143-66AF-7F24-115B7F4781CF}"/>
              </a:ext>
            </a:extLst>
          </p:cNvPr>
          <p:cNvSpPr/>
          <p:nvPr/>
        </p:nvSpPr>
        <p:spPr>
          <a:xfrm>
            <a:off x="2546739" y="5501369"/>
            <a:ext cx="745499" cy="528885"/>
          </a:xfrm>
          <a:prstGeom prst="roundRect">
            <a:avLst/>
          </a:prstGeom>
          <a:solidFill>
            <a:schemeClr val="accent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35">
              <a:defRPr/>
            </a:pPr>
            <a:r>
              <a:rPr lang="es-CO" sz="2800" b="1">
                <a:solidFill>
                  <a:schemeClr val="bg1"/>
                </a:solidFill>
                <a:latin typeface="Poppins 1" panose="020B0604020202020204" charset="0"/>
                <a:ea typeface="Verdana" panose="020B0604030504040204" pitchFamily="34" charset="0"/>
                <a:cs typeface="Poppins 1" panose="020B0604020202020204" charset="0"/>
              </a:rPr>
              <a:t>3</a:t>
            </a:r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DC6CF199-CFB7-C843-9731-8C7F855004C4}"/>
              </a:ext>
            </a:extLst>
          </p:cNvPr>
          <p:cNvSpPr/>
          <p:nvPr/>
        </p:nvSpPr>
        <p:spPr>
          <a:xfrm>
            <a:off x="1955548" y="4172636"/>
            <a:ext cx="381182" cy="184397"/>
          </a:xfrm>
          <a:custGeom>
            <a:avLst/>
            <a:gdLst/>
            <a:ahLst/>
            <a:cxnLst/>
            <a:rect l="l" t="t" r="r" b="b"/>
            <a:pathLst>
              <a:path w="396241" h="191682">
                <a:moveTo>
                  <a:pt x="0" y="0"/>
                </a:moveTo>
                <a:lnTo>
                  <a:pt x="396241" y="0"/>
                </a:lnTo>
                <a:lnTo>
                  <a:pt x="396241" y="191682"/>
                </a:lnTo>
                <a:lnTo>
                  <a:pt x="0" y="1916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8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2" name="Freeform 11">
            <a:extLst>
              <a:ext uri="{FF2B5EF4-FFF2-40B4-BE49-F238E27FC236}">
                <a16:creationId xmlns:a16="http://schemas.microsoft.com/office/drawing/2014/main" id="{2686A0CE-2B58-7067-4E71-0058BB73C9C9}"/>
              </a:ext>
            </a:extLst>
          </p:cNvPr>
          <p:cNvSpPr/>
          <p:nvPr/>
        </p:nvSpPr>
        <p:spPr>
          <a:xfrm>
            <a:off x="1955554" y="4987288"/>
            <a:ext cx="381182" cy="184397"/>
          </a:xfrm>
          <a:custGeom>
            <a:avLst/>
            <a:gdLst/>
            <a:ahLst/>
            <a:cxnLst/>
            <a:rect l="l" t="t" r="r" b="b"/>
            <a:pathLst>
              <a:path w="396241" h="191682">
                <a:moveTo>
                  <a:pt x="0" y="0"/>
                </a:moveTo>
                <a:lnTo>
                  <a:pt x="396241" y="0"/>
                </a:lnTo>
                <a:lnTo>
                  <a:pt x="396241" y="191682"/>
                </a:lnTo>
                <a:lnTo>
                  <a:pt x="0" y="1916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8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3" name="Freeform 11">
            <a:extLst>
              <a:ext uri="{FF2B5EF4-FFF2-40B4-BE49-F238E27FC236}">
                <a16:creationId xmlns:a16="http://schemas.microsoft.com/office/drawing/2014/main" id="{9E32DE15-A9FA-BF3A-20F8-7326B848F4C1}"/>
              </a:ext>
            </a:extLst>
          </p:cNvPr>
          <p:cNvSpPr/>
          <p:nvPr/>
        </p:nvSpPr>
        <p:spPr>
          <a:xfrm>
            <a:off x="1951799" y="5679666"/>
            <a:ext cx="381182" cy="184397"/>
          </a:xfrm>
          <a:custGeom>
            <a:avLst/>
            <a:gdLst/>
            <a:ahLst/>
            <a:cxnLst/>
            <a:rect l="l" t="t" r="r" b="b"/>
            <a:pathLst>
              <a:path w="396241" h="191682">
                <a:moveTo>
                  <a:pt x="0" y="0"/>
                </a:moveTo>
                <a:lnTo>
                  <a:pt x="396241" y="0"/>
                </a:lnTo>
                <a:lnTo>
                  <a:pt x="396241" y="191682"/>
                </a:lnTo>
                <a:lnTo>
                  <a:pt x="0" y="1916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8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4D80EA8E-7E14-7A2A-494C-50FFDC5BB2CB}"/>
              </a:ext>
            </a:extLst>
          </p:cNvPr>
          <p:cNvSpPr txBox="1"/>
          <p:nvPr/>
        </p:nvSpPr>
        <p:spPr>
          <a:xfrm>
            <a:off x="3561175" y="4790492"/>
            <a:ext cx="12578579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2400" dirty="0">
                <a:solidFill>
                  <a:srgbClr val="505050"/>
                </a:solidFill>
                <a:latin typeface="Poppins 1" panose="020B0604020202020204" charset="0"/>
                <a:ea typeface="Verdana"/>
                <a:cs typeface="Poppins 1" panose="020B0604020202020204" charset="0"/>
                <a:sym typeface="Poppins 1 Bold"/>
              </a:rPr>
              <a:t>Seguimiento y lineamientos plan estratégico GESCO+I - 2025</a:t>
            </a:r>
            <a:endParaRPr lang="es-CO" sz="2400" dirty="0">
              <a:solidFill>
                <a:srgbClr val="505050"/>
              </a:solidFill>
              <a:latin typeface="Poppins 1" panose="020B0604020202020204" charset="0"/>
              <a:ea typeface="Verdana"/>
              <a:cs typeface="Poppins 1" panose="020B0604020202020204" charset="0"/>
            </a:endParaRPr>
          </a:p>
        </p:txBody>
      </p:sp>
      <p:sp>
        <p:nvSpPr>
          <p:cNvPr id="39" name="Rectángulo: esquinas redondeadas 16">
            <a:extLst>
              <a:ext uri="{FF2B5EF4-FFF2-40B4-BE49-F238E27FC236}">
                <a16:creationId xmlns:a16="http://schemas.microsoft.com/office/drawing/2014/main" id="{CBE4051D-6EB1-1B6E-F791-F41235B1F82F}"/>
              </a:ext>
            </a:extLst>
          </p:cNvPr>
          <p:cNvSpPr/>
          <p:nvPr/>
        </p:nvSpPr>
        <p:spPr>
          <a:xfrm>
            <a:off x="3492832" y="3965821"/>
            <a:ext cx="12538239" cy="499197"/>
          </a:xfrm>
          <a:prstGeom prst="roundRect">
            <a:avLst/>
          </a:prstGeom>
          <a:noFill/>
          <a:ln>
            <a:solidFill>
              <a:srgbClr val="3399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>
                <a:solidFill>
                  <a:srgbClr val="505050"/>
                </a:solidFill>
                <a:latin typeface="Poppins 1"/>
                <a:ea typeface="Verdana"/>
                <a:cs typeface="Poppins 1"/>
              </a:rPr>
              <a:t>Socialización de la guía</a:t>
            </a:r>
            <a:endParaRPr lang="es-CO" sz="2400" dirty="0">
              <a:solidFill>
                <a:srgbClr val="000000"/>
              </a:solidFill>
              <a:latin typeface="Poppins 1"/>
              <a:ea typeface="Verdana"/>
              <a:cs typeface="Poppins 1"/>
            </a:endParaRPr>
          </a:p>
        </p:txBody>
      </p:sp>
      <p:sp>
        <p:nvSpPr>
          <p:cNvPr id="18" name="Rectángulo: esquinas redondeadas 18">
            <a:extLst>
              <a:ext uri="{FF2B5EF4-FFF2-40B4-BE49-F238E27FC236}">
                <a16:creationId xmlns:a16="http://schemas.microsoft.com/office/drawing/2014/main" id="{B362B618-A193-9EFA-CF25-E476E2468EE5}"/>
              </a:ext>
            </a:extLst>
          </p:cNvPr>
          <p:cNvSpPr/>
          <p:nvPr/>
        </p:nvSpPr>
        <p:spPr>
          <a:xfrm>
            <a:off x="2546739" y="6217954"/>
            <a:ext cx="745499" cy="528885"/>
          </a:xfrm>
          <a:prstGeom prst="roundRect">
            <a:avLst/>
          </a:prstGeom>
          <a:solidFill>
            <a:schemeClr val="accent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35">
              <a:defRPr/>
            </a:pPr>
            <a:r>
              <a:rPr lang="es-CO" sz="2800" b="1">
                <a:solidFill>
                  <a:schemeClr val="bg1"/>
                </a:solidFill>
                <a:latin typeface="Poppins 1" panose="020B0604020202020204" charset="0"/>
                <a:ea typeface="Verdana" panose="020B0604030504040204" pitchFamily="34" charset="0"/>
                <a:cs typeface="Poppins 1" panose="020B0604020202020204" charset="0"/>
              </a:rPr>
              <a:t>4</a:t>
            </a:r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1AC37F10-5F62-B440-6DC7-440EC38E891F}"/>
              </a:ext>
            </a:extLst>
          </p:cNvPr>
          <p:cNvSpPr/>
          <p:nvPr/>
        </p:nvSpPr>
        <p:spPr>
          <a:xfrm>
            <a:off x="1951799" y="6396251"/>
            <a:ext cx="381182" cy="184397"/>
          </a:xfrm>
          <a:custGeom>
            <a:avLst/>
            <a:gdLst/>
            <a:ahLst/>
            <a:cxnLst/>
            <a:rect l="l" t="t" r="r" b="b"/>
            <a:pathLst>
              <a:path w="396241" h="191682">
                <a:moveTo>
                  <a:pt x="0" y="0"/>
                </a:moveTo>
                <a:lnTo>
                  <a:pt x="396241" y="0"/>
                </a:lnTo>
                <a:lnTo>
                  <a:pt x="396241" y="191682"/>
                </a:lnTo>
                <a:lnTo>
                  <a:pt x="0" y="1916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sz="18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20" name="Rectángulo: esquinas redondeadas 16">
            <a:extLst>
              <a:ext uri="{FF2B5EF4-FFF2-40B4-BE49-F238E27FC236}">
                <a16:creationId xmlns:a16="http://schemas.microsoft.com/office/drawing/2014/main" id="{31E9315E-1BA6-7D54-EF52-E2EED131164E}"/>
              </a:ext>
            </a:extLst>
          </p:cNvPr>
          <p:cNvSpPr/>
          <p:nvPr/>
        </p:nvSpPr>
        <p:spPr>
          <a:xfrm>
            <a:off x="3448749" y="6228092"/>
            <a:ext cx="12538239" cy="499197"/>
          </a:xfrm>
          <a:prstGeom prst="roundRect">
            <a:avLst/>
          </a:prstGeom>
          <a:noFill/>
          <a:ln>
            <a:solidFill>
              <a:srgbClr val="3399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>
            <a:defPPr>
              <a:defRPr lang="es-CO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>
                <a:solidFill>
                  <a:srgbClr val="505050"/>
                </a:solidFill>
                <a:latin typeface="Poppins 1" panose="020B0604020202020204" charset="0"/>
                <a:ea typeface="Verdana"/>
                <a:cs typeface="Poppins 1" panose="020B0604020202020204" charset="0"/>
              </a:rPr>
              <a:t>Otros</a:t>
            </a:r>
            <a:endParaRPr lang="es-CO" sz="2800" dirty="0">
              <a:solidFill>
                <a:srgbClr val="000000"/>
              </a:solidFill>
              <a:latin typeface="Poppins 1" panose="020B0604020202020204" charset="0"/>
              <a:ea typeface="Verdana"/>
              <a:cs typeface="Poppins 1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23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C3D85-8AF1-82E5-8D5C-0DFB7A079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D191C93-FE60-D03F-ABD1-788D50422F4C}"/>
              </a:ext>
            </a:extLst>
          </p:cNvPr>
          <p:cNvSpPr/>
          <p:nvPr/>
        </p:nvSpPr>
        <p:spPr>
          <a:xfrm>
            <a:off x="78523" y="9161504"/>
            <a:ext cx="161764" cy="799768"/>
          </a:xfrm>
          <a:custGeom>
            <a:avLst/>
            <a:gdLst/>
            <a:ahLst/>
            <a:cxnLst/>
            <a:rect l="l" t="t" r="r" b="b"/>
            <a:pathLst>
              <a:path w="161764" h="799768">
                <a:moveTo>
                  <a:pt x="0" y="0"/>
                </a:moveTo>
                <a:lnTo>
                  <a:pt x="161764" y="0"/>
                </a:lnTo>
                <a:lnTo>
                  <a:pt x="161764" y="799768"/>
                </a:lnTo>
                <a:lnTo>
                  <a:pt x="0" y="7997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l="-619508" t="-26105" r="-46791" b="-28888"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DB38661-6CD1-32FD-2C30-01104478A48E}"/>
              </a:ext>
            </a:extLst>
          </p:cNvPr>
          <p:cNvSpPr/>
          <p:nvPr/>
        </p:nvSpPr>
        <p:spPr>
          <a:xfrm rot="-5400000">
            <a:off x="-162751" y="747725"/>
            <a:ext cx="1009204" cy="188876"/>
          </a:xfrm>
          <a:custGeom>
            <a:avLst/>
            <a:gdLst/>
            <a:ahLst/>
            <a:cxnLst/>
            <a:rect l="l" t="t" r="r" b="b"/>
            <a:pathLst>
              <a:path w="1009204" h="188876">
                <a:moveTo>
                  <a:pt x="0" y="0"/>
                </a:moveTo>
                <a:lnTo>
                  <a:pt x="1009204" y="0"/>
                </a:lnTo>
                <a:lnTo>
                  <a:pt x="1009204" y="188876"/>
                </a:lnTo>
                <a:lnTo>
                  <a:pt x="0" y="1888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00597" b="-971836"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46203A6-2966-FA37-5972-5A6525C81DF9}"/>
              </a:ext>
            </a:extLst>
          </p:cNvPr>
          <p:cNvSpPr txBox="1"/>
          <p:nvPr/>
        </p:nvSpPr>
        <p:spPr>
          <a:xfrm>
            <a:off x="3492035" y="3712339"/>
            <a:ext cx="11541777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7200" b="1" dirty="0">
                <a:solidFill>
                  <a:schemeClr val="tx2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</a:t>
            </a:r>
            <a:endParaRPr lang="es-CO" noProof="0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76DE8EE-91B2-3663-01A0-7726A70769A2}"/>
              </a:ext>
            </a:extLst>
          </p:cNvPr>
          <p:cNvSpPr/>
          <p:nvPr/>
        </p:nvSpPr>
        <p:spPr>
          <a:xfrm flipH="1">
            <a:off x="0" y="7750268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4D0A35F-8F1C-FCDA-F75D-78DE41D4E9E9}"/>
              </a:ext>
            </a:extLst>
          </p:cNvPr>
          <p:cNvSpPr/>
          <p:nvPr/>
        </p:nvSpPr>
        <p:spPr>
          <a:xfrm>
            <a:off x="16899643" y="9161504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29" name="Freeform 3">
            <a:extLst>
              <a:ext uri="{FF2B5EF4-FFF2-40B4-BE49-F238E27FC236}">
                <a16:creationId xmlns:a16="http://schemas.microsoft.com/office/drawing/2014/main" id="{9CBC75AC-54E8-B9B6-59DC-6A9749B4CB09}"/>
              </a:ext>
            </a:extLst>
          </p:cNvPr>
          <p:cNvSpPr/>
          <p:nvPr/>
        </p:nvSpPr>
        <p:spPr>
          <a:xfrm>
            <a:off x="89668" y="9172211"/>
            <a:ext cx="161764" cy="799768"/>
          </a:xfrm>
          <a:custGeom>
            <a:avLst/>
            <a:gdLst/>
            <a:ahLst/>
            <a:cxnLst/>
            <a:rect l="l" t="t" r="r" b="b"/>
            <a:pathLst>
              <a:path w="161764" h="799768">
                <a:moveTo>
                  <a:pt x="0" y="0"/>
                </a:moveTo>
                <a:lnTo>
                  <a:pt x="161764" y="0"/>
                </a:lnTo>
                <a:lnTo>
                  <a:pt x="161764" y="799768"/>
                </a:lnTo>
                <a:lnTo>
                  <a:pt x="0" y="7997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5000"/>
            </a:blip>
            <a:stretch>
              <a:fillRect l="-619508" t="-26105" r="-46791" b="-28888"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47A130B-CA09-B62F-3ABE-B10F63A71DA8}"/>
              </a:ext>
            </a:extLst>
          </p:cNvPr>
          <p:cNvSpPr txBox="1"/>
          <p:nvPr/>
        </p:nvSpPr>
        <p:spPr>
          <a:xfrm>
            <a:off x="1433946" y="3137714"/>
            <a:ext cx="1330036" cy="37702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ES" sz="23900" b="1">
                <a:solidFill>
                  <a:schemeClr val="tx2">
                    <a:lumMod val="60000"/>
                    <a:lumOff val="40000"/>
                  </a:schemeClr>
                </a:solidFill>
                <a:latin typeface="Poppins 1 Bold"/>
                <a:cs typeface="Poppins 1 Bold"/>
              </a:rPr>
              <a:t>1</a:t>
            </a:r>
            <a:endParaRPr lang="es-CO" sz="23900" b="1">
              <a:solidFill>
                <a:schemeClr val="tx2">
                  <a:lumMod val="60000"/>
                  <a:lumOff val="40000"/>
                </a:schemeClr>
              </a:solidFill>
              <a:latin typeface="Poppins 1 Bold"/>
              <a:cs typeface="Poppins 1 Bold"/>
            </a:endParaRPr>
          </a:p>
        </p:txBody>
      </p:sp>
    </p:spTree>
    <p:extLst>
      <p:ext uri="{BB962C8B-B14F-4D97-AF65-F5344CB8AC3E}">
        <p14:creationId xmlns:p14="http://schemas.microsoft.com/office/powerpoint/2010/main" val="3179414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563661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461131" y="233140"/>
            <a:ext cx="15798037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4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-Objetivo</a:t>
            </a:r>
          </a:p>
          <a:p>
            <a:pPr>
              <a:spcBef>
                <a:spcPct val="0"/>
              </a:spcBef>
            </a:pPr>
            <a:endParaRPr lang="es-CO" sz="4400" b="1" dirty="0">
              <a:solidFill>
                <a:srgbClr val="012750"/>
              </a:solidFill>
              <a:latin typeface="Poppins 1 Bold"/>
              <a:ea typeface="Poppins 1 Bold"/>
              <a:cs typeface="Poppins 1 Bold"/>
              <a:sym typeface="Poppins 1 Bold"/>
            </a:endParaRPr>
          </a:p>
        </p:txBody>
      </p:sp>
      <p:sp>
        <p:nvSpPr>
          <p:cNvPr id="44" name="TextBox 4">
            <a:extLst>
              <a:ext uri="{FF2B5EF4-FFF2-40B4-BE49-F238E27FC236}">
                <a16:creationId xmlns:a16="http://schemas.microsoft.com/office/drawing/2014/main" id="{CF89559C-963F-EC4C-B54E-38E9257386BD}"/>
              </a:ext>
            </a:extLst>
          </p:cNvPr>
          <p:cNvSpPr txBox="1"/>
          <p:nvPr/>
        </p:nvSpPr>
        <p:spPr>
          <a:xfrm>
            <a:off x="804162" y="4549891"/>
            <a:ext cx="10555670" cy="593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016043C7-FB6D-8C49-BABD-26520F42F95B}"/>
              </a:ext>
            </a:extLst>
          </p:cNvPr>
          <p:cNvGrpSpPr/>
          <p:nvPr/>
        </p:nvGrpSpPr>
        <p:grpSpPr>
          <a:xfrm>
            <a:off x="4597758" y="2163652"/>
            <a:ext cx="7598535" cy="7572776"/>
            <a:chOff x="5693366" y="2802219"/>
            <a:chExt cx="6119951" cy="6018600"/>
          </a:xfrm>
        </p:grpSpPr>
        <p:grpSp>
          <p:nvGrpSpPr>
            <p:cNvPr id="45" name="Group 2">
              <a:extLst>
                <a:ext uri="{FF2B5EF4-FFF2-40B4-BE49-F238E27FC236}">
                  <a16:creationId xmlns:a16="http://schemas.microsoft.com/office/drawing/2014/main" id="{8EB9C430-1983-D249-9A0E-6ABD6F11A09C}"/>
                </a:ext>
              </a:extLst>
            </p:cNvPr>
            <p:cNvGrpSpPr/>
            <p:nvPr/>
          </p:nvGrpSpPr>
          <p:grpSpPr>
            <a:xfrm>
              <a:off x="5693366" y="2802219"/>
              <a:ext cx="6119951" cy="6018600"/>
              <a:chOff x="0" y="0"/>
              <a:chExt cx="922255" cy="906982"/>
            </a:xfrm>
          </p:grpSpPr>
          <p:sp>
            <p:nvSpPr>
              <p:cNvPr id="46" name="Freeform 3">
                <a:extLst>
                  <a:ext uri="{FF2B5EF4-FFF2-40B4-BE49-F238E27FC236}">
                    <a16:creationId xmlns:a16="http://schemas.microsoft.com/office/drawing/2014/main" id="{0458CC53-6D19-5B46-981F-1751A8206AE9}"/>
                  </a:ext>
                </a:extLst>
              </p:cNvPr>
              <p:cNvSpPr/>
              <p:nvPr/>
            </p:nvSpPr>
            <p:spPr>
              <a:xfrm>
                <a:off x="0" y="0"/>
                <a:ext cx="922255" cy="906982"/>
              </a:xfrm>
              <a:custGeom>
                <a:avLst/>
                <a:gdLst/>
                <a:ahLst/>
                <a:cxnLst/>
                <a:rect l="l" t="t" r="r" b="b"/>
                <a:pathLst>
                  <a:path w="922255" h="906982">
                    <a:moveTo>
                      <a:pt x="461128" y="0"/>
                    </a:moveTo>
                    <a:cubicBezTo>
                      <a:pt x="206454" y="0"/>
                      <a:pt x="0" y="203035"/>
                      <a:pt x="0" y="453491"/>
                    </a:cubicBezTo>
                    <a:cubicBezTo>
                      <a:pt x="0" y="703947"/>
                      <a:pt x="206454" y="906982"/>
                      <a:pt x="461128" y="906982"/>
                    </a:cubicBezTo>
                    <a:cubicBezTo>
                      <a:pt x="715801" y="906982"/>
                      <a:pt x="922255" y="703947"/>
                      <a:pt x="922255" y="453491"/>
                    </a:cubicBezTo>
                    <a:cubicBezTo>
                      <a:pt x="922255" y="203035"/>
                      <a:pt x="715801" y="0"/>
                      <a:pt x="461128" y="0"/>
                    </a:cubicBezTo>
                    <a:close/>
                  </a:path>
                </a:pathLst>
              </a:custGeom>
              <a:solidFill>
                <a:srgbClr val="FC873D"/>
              </a:solidFill>
            </p:spPr>
          </p:sp>
          <p:sp>
            <p:nvSpPr>
              <p:cNvPr id="47" name="TextBox 4">
                <a:extLst>
                  <a:ext uri="{FF2B5EF4-FFF2-40B4-BE49-F238E27FC236}">
                    <a16:creationId xmlns:a16="http://schemas.microsoft.com/office/drawing/2014/main" id="{4B7774FD-4265-974F-B5C3-84AA1C8FA760}"/>
                  </a:ext>
                </a:extLst>
              </p:cNvPr>
              <p:cNvSpPr txBox="1"/>
              <p:nvPr/>
            </p:nvSpPr>
            <p:spPr>
              <a:xfrm>
                <a:off x="86461" y="56455"/>
                <a:ext cx="749332" cy="76549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/>
              </a:p>
            </p:txBody>
          </p:sp>
        </p:grpSp>
        <p:grpSp>
          <p:nvGrpSpPr>
            <p:cNvPr id="48" name="Group 5">
              <a:extLst>
                <a:ext uri="{FF2B5EF4-FFF2-40B4-BE49-F238E27FC236}">
                  <a16:creationId xmlns:a16="http://schemas.microsoft.com/office/drawing/2014/main" id="{DE6EC898-E086-A24B-B109-4EE784E49B34}"/>
                </a:ext>
              </a:extLst>
            </p:cNvPr>
            <p:cNvGrpSpPr/>
            <p:nvPr/>
          </p:nvGrpSpPr>
          <p:grpSpPr>
            <a:xfrm>
              <a:off x="6383368" y="3497147"/>
              <a:ext cx="4739946" cy="4628744"/>
              <a:chOff x="0" y="0"/>
              <a:chExt cx="1246709" cy="1217460"/>
            </a:xfrm>
          </p:grpSpPr>
          <p:sp>
            <p:nvSpPr>
              <p:cNvPr id="49" name="Freeform 6">
                <a:extLst>
                  <a:ext uri="{FF2B5EF4-FFF2-40B4-BE49-F238E27FC236}">
                    <a16:creationId xmlns:a16="http://schemas.microsoft.com/office/drawing/2014/main" id="{895FB5F1-ACC4-124F-9463-5082B5AB1D47}"/>
                  </a:ext>
                </a:extLst>
              </p:cNvPr>
              <p:cNvSpPr/>
              <p:nvPr/>
            </p:nvSpPr>
            <p:spPr>
              <a:xfrm>
                <a:off x="0" y="0"/>
                <a:ext cx="1246709" cy="1217460"/>
              </a:xfrm>
              <a:custGeom>
                <a:avLst/>
                <a:gdLst/>
                <a:ahLst/>
                <a:cxnLst/>
                <a:rect l="l" t="t" r="r" b="b"/>
                <a:pathLst>
                  <a:path w="1246709" h="1217460">
                    <a:moveTo>
                      <a:pt x="623354" y="0"/>
                    </a:moveTo>
                    <a:cubicBezTo>
                      <a:pt x="279085" y="0"/>
                      <a:pt x="0" y="272538"/>
                      <a:pt x="0" y="608730"/>
                    </a:cubicBezTo>
                    <a:cubicBezTo>
                      <a:pt x="0" y="944922"/>
                      <a:pt x="279085" y="1217460"/>
                      <a:pt x="623354" y="1217460"/>
                    </a:cubicBezTo>
                    <a:cubicBezTo>
                      <a:pt x="967623" y="1217460"/>
                      <a:pt x="1246709" y="944922"/>
                      <a:pt x="1246709" y="608730"/>
                    </a:cubicBezTo>
                    <a:cubicBezTo>
                      <a:pt x="1246709" y="272538"/>
                      <a:pt x="967623" y="0"/>
                      <a:pt x="623354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50" name="TextBox 7">
                <a:extLst>
                  <a:ext uri="{FF2B5EF4-FFF2-40B4-BE49-F238E27FC236}">
                    <a16:creationId xmlns:a16="http://schemas.microsoft.com/office/drawing/2014/main" id="{5FF92D2B-5FF9-D549-81BD-7C75815EA74B}"/>
                  </a:ext>
                </a:extLst>
              </p:cNvPr>
              <p:cNvSpPr txBox="1"/>
              <p:nvPr/>
            </p:nvSpPr>
            <p:spPr>
              <a:xfrm>
                <a:off x="116879" y="85562"/>
                <a:ext cx="1012951" cy="101776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/>
              </a:p>
            </p:txBody>
          </p:sp>
        </p:grp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531C364F-6143-4E42-9FD0-AF9F5BD8D6B3}"/>
                </a:ext>
              </a:extLst>
            </p:cNvPr>
            <p:cNvSpPr/>
            <p:nvPr/>
          </p:nvSpPr>
          <p:spPr>
            <a:xfrm>
              <a:off x="8288694" y="3643838"/>
              <a:ext cx="869893" cy="691169"/>
            </a:xfrm>
            <a:custGeom>
              <a:avLst/>
              <a:gdLst/>
              <a:ahLst/>
              <a:cxnLst/>
              <a:rect l="l" t="t" r="r" b="b"/>
              <a:pathLst>
                <a:path w="869893" h="691169">
                  <a:moveTo>
                    <a:pt x="0" y="0"/>
                  </a:moveTo>
                  <a:lnTo>
                    <a:pt x="869892" y="0"/>
                  </a:lnTo>
                  <a:lnTo>
                    <a:pt x="869892" y="691170"/>
                  </a:lnTo>
                  <a:lnTo>
                    <a:pt x="0" y="691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52" name="Group 9">
              <a:extLst>
                <a:ext uri="{FF2B5EF4-FFF2-40B4-BE49-F238E27FC236}">
                  <a16:creationId xmlns:a16="http://schemas.microsoft.com/office/drawing/2014/main" id="{66A7AB11-3D67-BE44-8FA7-ECDD320EE4B0}"/>
                </a:ext>
              </a:extLst>
            </p:cNvPr>
            <p:cNvGrpSpPr/>
            <p:nvPr/>
          </p:nvGrpSpPr>
          <p:grpSpPr>
            <a:xfrm>
              <a:off x="7271796" y="4459843"/>
              <a:ext cx="2963091" cy="3423407"/>
              <a:chOff x="0" y="-47625"/>
              <a:chExt cx="3950788" cy="4564543"/>
            </a:xfrm>
          </p:grpSpPr>
          <p:sp>
            <p:nvSpPr>
              <p:cNvPr id="53" name="TextBox 10">
                <a:extLst>
                  <a:ext uri="{FF2B5EF4-FFF2-40B4-BE49-F238E27FC236}">
                    <a16:creationId xmlns:a16="http://schemas.microsoft.com/office/drawing/2014/main" id="{0E8A927A-B5ED-B54F-A9DC-18C10A5899F6}"/>
                  </a:ext>
                </a:extLst>
              </p:cNvPr>
              <p:cNvSpPr txBox="1"/>
              <p:nvPr/>
            </p:nvSpPr>
            <p:spPr>
              <a:xfrm>
                <a:off x="0" y="407656"/>
                <a:ext cx="3950788" cy="4109262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929"/>
                  </a:lnSpc>
                </a:pP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Definir las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orientaciones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metodológicas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requeridas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para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desarrollar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la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implementación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 la política de gestión del conocimiento y la innovación en la Escuela Superior de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Administración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Pública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-ESAP,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desde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el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liderazgo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 la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oficina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planeación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, con el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propósito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 gestionar y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hacer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seguimiento a las actividades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transversales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que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permitirán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la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adecuada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armonización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 los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ejes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del conocimiento y su </a:t>
                </a:r>
                <a:r>
                  <a:rPr lang="en-US" sz="2000" dirty="0" err="1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adecuada</a:t>
                </a:r>
                <a:r>
                  <a:rPr lang="en-US" sz="20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ejecución</a:t>
                </a:r>
                <a:r>
                  <a:rPr lang="en-US" sz="1378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</a:p>
              <a:p>
                <a:pPr marL="0" lvl="0" indent="0" algn="ctr">
                  <a:lnSpc>
                    <a:spcPts val="1929"/>
                  </a:lnSpc>
                  <a:spcBef>
                    <a:spcPct val="0"/>
                  </a:spcBef>
                </a:pPr>
                <a:endParaRPr lang="en-US" sz="1378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TextBox 11">
                <a:extLst>
                  <a:ext uri="{FF2B5EF4-FFF2-40B4-BE49-F238E27FC236}">
                    <a16:creationId xmlns:a16="http://schemas.microsoft.com/office/drawing/2014/main" id="{4188A934-4C53-4146-9CF3-A9083D476299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3950788" cy="3174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 algn="ctr">
                  <a:lnSpc>
                    <a:spcPts val="2227"/>
                  </a:lnSpc>
                  <a:spcBef>
                    <a:spcPct val="0"/>
                  </a:spcBef>
                </a:pPr>
                <a:r>
                  <a:rPr lang="en-US" sz="2600" b="1" dirty="0">
                    <a:solidFill>
                      <a:srgbClr val="000000"/>
                    </a:solidFill>
                    <a:latin typeface="Arial Bold"/>
                    <a:ea typeface="Arial Bold"/>
                    <a:cs typeface="Arial Bold"/>
                    <a:sym typeface="Arial Bold"/>
                  </a:rPr>
                  <a:t>Objetivo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4364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563661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461131" y="233140"/>
            <a:ext cx="15798037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4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- Alcance</a:t>
            </a:r>
          </a:p>
          <a:p>
            <a:pPr>
              <a:spcBef>
                <a:spcPct val="0"/>
              </a:spcBef>
            </a:pPr>
            <a:endParaRPr lang="es-CO" sz="4400" b="1" dirty="0">
              <a:solidFill>
                <a:srgbClr val="012750"/>
              </a:solidFill>
              <a:latin typeface="Poppins 1 Bold"/>
              <a:ea typeface="Poppins 1 Bold"/>
              <a:cs typeface="Poppins 1 Bold"/>
              <a:sym typeface="Poppins 1 Bold"/>
            </a:endParaRP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C1E3C264-3F2C-1043-817D-7850A83FD37E}"/>
              </a:ext>
            </a:extLst>
          </p:cNvPr>
          <p:cNvGrpSpPr/>
          <p:nvPr/>
        </p:nvGrpSpPr>
        <p:grpSpPr>
          <a:xfrm>
            <a:off x="4494726" y="2099256"/>
            <a:ext cx="7830355" cy="7650051"/>
            <a:chOff x="0" y="0"/>
            <a:chExt cx="958391" cy="937011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190EC121-3671-C641-880D-1C9D69BF5AE1}"/>
                </a:ext>
              </a:extLst>
            </p:cNvPr>
            <p:cNvSpPr/>
            <p:nvPr/>
          </p:nvSpPr>
          <p:spPr>
            <a:xfrm>
              <a:off x="0" y="0"/>
              <a:ext cx="958391" cy="937011"/>
            </a:xfrm>
            <a:custGeom>
              <a:avLst/>
              <a:gdLst/>
              <a:ahLst/>
              <a:cxnLst/>
              <a:rect l="l" t="t" r="r" b="b"/>
              <a:pathLst>
                <a:path w="958391" h="937011">
                  <a:moveTo>
                    <a:pt x="479195" y="0"/>
                  </a:moveTo>
                  <a:cubicBezTo>
                    <a:pt x="214543" y="0"/>
                    <a:pt x="0" y="209757"/>
                    <a:pt x="0" y="468505"/>
                  </a:cubicBezTo>
                  <a:cubicBezTo>
                    <a:pt x="0" y="727254"/>
                    <a:pt x="214543" y="937011"/>
                    <a:pt x="479195" y="937011"/>
                  </a:cubicBezTo>
                  <a:cubicBezTo>
                    <a:pt x="743848" y="937011"/>
                    <a:pt x="958391" y="727254"/>
                    <a:pt x="958391" y="468505"/>
                  </a:cubicBezTo>
                  <a:cubicBezTo>
                    <a:pt x="958391" y="209757"/>
                    <a:pt x="743848" y="0"/>
                    <a:pt x="479195" y="0"/>
                  </a:cubicBezTo>
                  <a:close/>
                </a:path>
              </a:pathLst>
            </a:custGeom>
            <a:solidFill>
              <a:srgbClr val="5B80FC"/>
            </a:solidFill>
          </p:spPr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CC1BCE0F-ADE5-9B4A-8E8E-16E256A31832}"/>
                </a:ext>
              </a:extLst>
            </p:cNvPr>
            <p:cNvSpPr txBox="1"/>
            <p:nvPr/>
          </p:nvSpPr>
          <p:spPr>
            <a:xfrm>
              <a:off x="89849" y="59270"/>
              <a:ext cx="778693" cy="7898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5">
            <a:extLst>
              <a:ext uri="{FF2B5EF4-FFF2-40B4-BE49-F238E27FC236}">
                <a16:creationId xmlns:a16="http://schemas.microsoft.com/office/drawing/2014/main" id="{11784773-4919-F040-A0E7-A927234B4DC1}"/>
              </a:ext>
            </a:extLst>
          </p:cNvPr>
          <p:cNvGrpSpPr/>
          <p:nvPr/>
        </p:nvGrpSpPr>
        <p:grpSpPr>
          <a:xfrm>
            <a:off x="5280341" y="2896938"/>
            <a:ext cx="6272013" cy="6092535"/>
            <a:chOff x="9528" y="21447"/>
            <a:chExt cx="1159905" cy="1127117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CFD3E79-04AD-3E47-9BEF-EB7F4BD1EC5D}"/>
                </a:ext>
              </a:extLst>
            </p:cNvPr>
            <p:cNvSpPr/>
            <p:nvPr/>
          </p:nvSpPr>
          <p:spPr>
            <a:xfrm>
              <a:off x="9528" y="21447"/>
              <a:ext cx="1159905" cy="1127117"/>
            </a:xfrm>
            <a:custGeom>
              <a:avLst/>
              <a:gdLst/>
              <a:ahLst/>
              <a:cxnLst/>
              <a:rect l="l" t="t" r="r" b="b"/>
              <a:pathLst>
                <a:path w="1159905" h="1127117">
                  <a:moveTo>
                    <a:pt x="579952" y="0"/>
                  </a:moveTo>
                  <a:cubicBezTo>
                    <a:pt x="259654" y="0"/>
                    <a:pt x="0" y="252314"/>
                    <a:pt x="0" y="563558"/>
                  </a:cubicBezTo>
                  <a:cubicBezTo>
                    <a:pt x="0" y="874803"/>
                    <a:pt x="259654" y="1127117"/>
                    <a:pt x="579952" y="1127117"/>
                  </a:cubicBezTo>
                  <a:cubicBezTo>
                    <a:pt x="900251" y="1127117"/>
                    <a:pt x="1159905" y="874803"/>
                    <a:pt x="1159905" y="563558"/>
                  </a:cubicBezTo>
                  <a:cubicBezTo>
                    <a:pt x="1159905" y="252314"/>
                    <a:pt x="900251" y="0"/>
                    <a:pt x="57995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947DCBB5-195F-8044-A3DD-4AD2DABB5D77}"/>
                </a:ext>
              </a:extLst>
            </p:cNvPr>
            <p:cNvSpPr txBox="1"/>
            <p:nvPr/>
          </p:nvSpPr>
          <p:spPr>
            <a:xfrm>
              <a:off x="108741" y="77092"/>
              <a:ext cx="942423" cy="9443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3" name="Freeform 8">
            <a:extLst>
              <a:ext uri="{FF2B5EF4-FFF2-40B4-BE49-F238E27FC236}">
                <a16:creationId xmlns:a16="http://schemas.microsoft.com/office/drawing/2014/main" id="{D6DFF345-481C-424E-BD3E-D833CDFD7E69}"/>
              </a:ext>
            </a:extLst>
          </p:cNvPr>
          <p:cNvSpPr/>
          <p:nvPr/>
        </p:nvSpPr>
        <p:spPr>
          <a:xfrm>
            <a:off x="7754688" y="3138436"/>
            <a:ext cx="1323317" cy="1129673"/>
          </a:xfrm>
          <a:custGeom>
            <a:avLst/>
            <a:gdLst/>
            <a:ahLst/>
            <a:cxnLst/>
            <a:rect l="l" t="t" r="r" b="b"/>
            <a:pathLst>
              <a:path w="1015603" h="891884">
                <a:moveTo>
                  <a:pt x="0" y="0"/>
                </a:moveTo>
                <a:lnTo>
                  <a:pt x="1015603" y="0"/>
                </a:lnTo>
                <a:lnTo>
                  <a:pt x="1015603" y="891885"/>
                </a:lnTo>
                <a:lnTo>
                  <a:pt x="0" y="89188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id="{EAB75376-20B5-5D42-9DEA-55B46DC6A137}"/>
              </a:ext>
            </a:extLst>
          </p:cNvPr>
          <p:cNvGrpSpPr/>
          <p:nvPr/>
        </p:nvGrpSpPr>
        <p:grpSpPr>
          <a:xfrm>
            <a:off x="6559599" y="4502873"/>
            <a:ext cx="3713726" cy="3590830"/>
            <a:chOff x="0" y="-57150"/>
            <a:chExt cx="3800221" cy="3779977"/>
          </a:xfrm>
        </p:grpSpPr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23D18414-EB93-5446-B575-2610C6BFD580}"/>
                </a:ext>
              </a:extLst>
            </p:cNvPr>
            <p:cNvSpPr txBox="1"/>
            <p:nvPr/>
          </p:nvSpPr>
          <p:spPr>
            <a:xfrm>
              <a:off x="0" y="482940"/>
              <a:ext cx="3800221" cy="3239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969"/>
                </a:lnSpc>
                <a:spcBef>
                  <a:spcPct val="0"/>
                </a:spcBef>
              </a:pP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Esta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guía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inicia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con las actividades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propias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la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fase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planeación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en las que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interviene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la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oficina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planeación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y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lideres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procesos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, para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proyectar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el plan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estratégico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y la política interna,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continúa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con los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controles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y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seguimientos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requeridos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y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finaliza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con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orientaciones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para la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elaboración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los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informes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2000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cuatrimestrales</a:t>
              </a:r>
              <a:r>
                <a:rPr lang="en-US" sz="2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seguimiento.</a:t>
              </a:r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BCDCC461-673E-0541-9B96-516DE6A7E58C}"/>
                </a:ext>
              </a:extLst>
            </p:cNvPr>
            <p:cNvSpPr txBox="1"/>
            <p:nvPr/>
          </p:nvSpPr>
          <p:spPr>
            <a:xfrm>
              <a:off x="0" y="-57150"/>
              <a:ext cx="3800221" cy="3659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726"/>
                </a:lnSpc>
                <a:spcBef>
                  <a:spcPct val="0"/>
                </a:spcBef>
              </a:pPr>
              <a:r>
                <a:rPr lang="en-US" sz="2600" b="1" dirty="0" err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Alcance</a:t>
              </a:r>
              <a:endParaRPr lang="en-US" sz="2600" b="1" dirty="0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3318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– Diagnóstico Inicial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E50894E-950E-D54D-BF77-E9D8EEB90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884" y="1481870"/>
            <a:ext cx="9473801" cy="81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3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7922439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- </a:t>
            </a:r>
            <a:r>
              <a:rPr lang="es-CO" sz="4000" b="1" dirty="0">
                <a:solidFill>
                  <a:srgbClr val="012750"/>
                </a:solidFill>
                <a:latin typeface="Poppins 1 Bold"/>
                <a:cs typeface="Poppins 1 Bold"/>
              </a:rPr>
              <a:t>Instancias de aprobación, divulgación y socialización de la política y del plan GESCO+I</a:t>
            </a:r>
            <a:endParaRPr lang="es-CO" sz="4000" b="1" dirty="0">
              <a:solidFill>
                <a:srgbClr val="012750"/>
              </a:solidFill>
              <a:latin typeface="Poppins 1 Bold"/>
              <a:cs typeface="Poppins 1 Bold"/>
              <a:sym typeface="Poppins 1 Bold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40FD606-2F26-594D-8B5C-330F4DFD03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20" y="2152792"/>
            <a:ext cx="11809926" cy="837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31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- Elaboración de los informes cuatrimestrales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917B89F-A8AD-8E49-9878-59860D4B76B3}"/>
              </a:ext>
            </a:extLst>
          </p:cNvPr>
          <p:cNvSpPr txBox="1"/>
          <p:nvPr/>
        </p:nvSpPr>
        <p:spPr>
          <a:xfrm>
            <a:off x="-4984124" y="-11075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A54954D-54A8-4A4C-83F1-7A3EC3DEF5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85" y="1745609"/>
            <a:ext cx="14958384" cy="816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212C9-5F8F-B5C3-E332-069BA1720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4F7EBD3-734F-426C-71A5-EA987DB22E16}"/>
              </a:ext>
            </a:extLst>
          </p:cNvPr>
          <p:cNvSpPr txBox="1"/>
          <p:nvPr/>
        </p:nvSpPr>
        <p:spPr>
          <a:xfrm>
            <a:off x="211015" y="250764"/>
            <a:ext cx="18288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sz="4000" b="1" dirty="0">
                <a:solidFill>
                  <a:srgbClr val="012750"/>
                </a:solidFill>
                <a:latin typeface="Poppins 1 Bold"/>
                <a:ea typeface="Poppins 1 Bold"/>
                <a:cs typeface="Poppins 1 Bold"/>
                <a:sym typeface="Poppins 1 Bold"/>
              </a:rPr>
              <a:t>Socialización -  Guía para la implementación de  la política de GESCO+I – Gestión de repositorios digitales</a:t>
            </a: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9A3EAF-80C0-553C-4B34-B05406A715AF}"/>
              </a:ext>
            </a:extLst>
          </p:cNvPr>
          <p:cNvSpPr/>
          <p:nvPr/>
        </p:nvSpPr>
        <p:spPr>
          <a:xfrm flipH="1">
            <a:off x="0" y="7615356"/>
            <a:ext cx="18288000" cy="5120640"/>
          </a:xfrm>
          <a:custGeom>
            <a:avLst/>
            <a:gdLst/>
            <a:ahLst/>
            <a:cxnLst/>
            <a:rect l="l" t="t" r="r" b="b"/>
            <a:pathLst>
              <a:path w="18288000" h="5120640">
                <a:moveTo>
                  <a:pt x="18288000" y="0"/>
                </a:moveTo>
                <a:lnTo>
                  <a:pt x="0" y="0"/>
                </a:lnTo>
                <a:lnTo>
                  <a:pt x="0" y="5120640"/>
                </a:lnTo>
                <a:lnTo>
                  <a:pt x="18288000" y="512064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noProof="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AA6CAD3-4A77-D4C5-B6BD-4BA07B26CFD5}"/>
              </a:ext>
            </a:extLst>
          </p:cNvPr>
          <p:cNvSpPr/>
          <p:nvPr/>
        </p:nvSpPr>
        <p:spPr>
          <a:xfrm>
            <a:off x="16259169" y="9358573"/>
            <a:ext cx="1045779" cy="695287"/>
          </a:xfrm>
          <a:custGeom>
            <a:avLst/>
            <a:gdLst/>
            <a:ahLst/>
            <a:cxnLst/>
            <a:rect l="l" t="t" r="r" b="b"/>
            <a:pathLst>
              <a:path w="1045779" h="695287">
                <a:moveTo>
                  <a:pt x="0" y="0"/>
                </a:moveTo>
                <a:lnTo>
                  <a:pt x="1045778" y="0"/>
                </a:lnTo>
                <a:lnTo>
                  <a:pt x="1045778" y="695287"/>
                </a:lnTo>
                <a:lnTo>
                  <a:pt x="0" y="6952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75" t="-30498" r="-9695" b="-48445"/>
            </a:stretch>
          </a:blipFill>
        </p:spPr>
        <p:txBody>
          <a:bodyPr/>
          <a:lstStyle/>
          <a:p>
            <a:endParaRPr lang="es-CO" sz="2200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8D905609-F04F-79AC-1339-D7D7EBAB2F5A}"/>
              </a:ext>
            </a:extLst>
          </p:cNvPr>
          <p:cNvSpPr/>
          <p:nvPr/>
        </p:nvSpPr>
        <p:spPr>
          <a:xfrm>
            <a:off x="0" y="1431425"/>
            <a:ext cx="6907442" cy="19051"/>
          </a:xfrm>
          <a:prstGeom prst="line">
            <a:avLst/>
          </a:prstGeom>
          <a:ln w="38100" cap="flat">
            <a:solidFill>
              <a:srgbClr val="01275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s-CO" noProof="0">
              <a:latin typeface="Poppins 1" panose="020B0604020202020204" charset="0"/>
              <a:cs typeface="Poppins 1" panose="020B060402020202020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E5F8B2B-25A2-E44C-8733-05052F3C89B8}"/>
              </a:ext>
            </a:extLst>
          </p:cNvPr>
          <p:cNvSpPr txBox="1"/>
          <p:nvPr/>
        </p:nvSpPr>
        <p:spPr>
          <a:xfrm>
            <a:off x="621282" y="5491437"/>
            <a:ext cx="3979602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endParaRPr lang="es-CO" sz="2200" dirty="0">
              <a:latin typeface="Helvetica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917B89F-A8AD-8E49-9878-59860D4B76B3}"/>
              </a:ext>
            </a:extLst>
          </p:cNvPr>
          <p:cNvSpPr txBox="1"/>
          <p:nvPr/>
        </p:nvSpPr>
        <p:spPr>
          <a:xfrm>
            <a:off x="-4984124" y="-11075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49D167F-08B7-A642-BC46-2E550769E6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2060816"/>
            <a:ext cx="14833600" cy="764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06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5bb8150-b35f-46eb-b022-eb95dd0a3ceb" xsi:nil="true"/>
    <Usuario xmlns="ac9f3b94-3255-4e07-a62a-c27915f6fda4">
      <UserInfo>
        <DisplayName/>
        <AccountId xsi:nil="true"/>
        <AccountType/>
      </UserInfo>
    </Usuario>
    <lcf76f155ced4ddcb4097134ff3c332f xmlns="ac9f3b94-3255-4e07-a62a-c27915f6fda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BBC0B89517D24181FBEB3C39061828" ma:contentTypeVersion="16" ma:contentTypeDescription="Crear nuevo documento." ma:contentTypeScope="" ma:versionID="71686309eb8e4bdf68020915f2391b67">
  <xsd:schema xmlns:xsd="http://www.w3.org/2001/XMLSchema" xmlns:xs="http://www.w3.org/2001/XMLSchema" xmlns:p="http://schemas.microsoft.com/office/2006/metadata/properties" xmlns:ns2="05bb8150-b35f-46eb-b022-eb95dd0a3ceb" xmlns:ns3="ac9f3b94-3255-4e07-a62a-c27915f6fda4" targetNamespace="http://schemas.microsoft.com/office/2006/metadata/properties" ma:root="true" ma:fieldsID="189272cffacaaca294d6441cb7144d8b" ns2:_="" ns3:_="">
    <xsd:import namespace="05bb8150-b35f-46eb-b022-eb95dd0a3ceb"/>
    <xsd:import namespace="ac9f3b94-3255-4e07-a62a-c27915f6fda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MediaServiceLocation" minOccurs="0"/>
                <xsd:element ref="ns3:Usuari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bb8150-b35f-46eb-b022-eb95dd0a3ce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d7eb94a7-79c2-4e4e-b6e6-9c90d6403242}" ma:internalName="TaxCatchAll" ma:showField="CatchAllData" ma:web="05bb8150-b35f-46eb-b022-eb95dd0a3c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9f3b94-3255-4e07-a62a-c27915f6fd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a4a955e5-26ec-4fe8-839c-b956cabe2b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Usuario" ma:index="23" nillable="true" ma:displayName="Usuario" ma:format="Dropdown" ma:list="UserInfo" ma:SharePointGroup="0" ma:internalName="Usuari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D2548B-7805-499C-B97F-4A153DD5AE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D0DE3B-E14A-4D14-B9ED-861F39F260FC}">
  <ds:schemaRefs>
    <ds:schemaRef ds:uri="http://schemas.microsoft.com/office/2006/documentManagement/types"/>
    <ds:schemaRef ds:uri="http://purl.org/dc/elements/1.1/"/>
    <ds:schemaRef ds:uri="ac9f3b94-3255-4e07-a62a-c27915f6fda4"/>
    <ds:schemaRef ds:uri="05bb8150-b35f-46eb-b022-eb95dd0a3ceb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3D64CEC-7AD8-4939-A2E5-591BD0C6E841}">
  <ds:schemaRefs>
    <ds:schemaRef ds:uri="05bb8150-b35f-46eb-b022-eb95dd0a3ceb"/>
    <ds:schemaRef ds:uri="ac9f3b94-3255-4e07-a62a-c27915f6fd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b24f0388-e61b-43e0-b9e7-baa5b0d5121e}" enabled="0" method="" siteId="{b24f0388-e61b-43e0-b9e7-baa5b0d5121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2072</TotalTime>
  <Words>462</Words>
  <Application>Microsoft Macintosh PowerPoint</Application>
  <PresentationFormat>Personalizado</PresentationFormat>
  <Paragraphs>53</Paragraphs>
  <Slides>15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Poppins 2 Medium</vt:lpstr>
      <vt:lpstr>Poppins 1 Bold</vt:lpstr>
      <vt:lpstr>Calibri</vt:lpstr>
      <vt:lpstr>Arial</vt:lpstr>
      <vt:lpstr>Poppins 1</vt:lpstr>
      <vt:lpstr>Arial Bold</vt:lpstr>
      <vt:lpstr>Helvetica</vt:lpstr>
      <vt:lpstr>Aptos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Armonízate día 2</dc:title>
  <dc:creator>Leidy Rocio Castillo Patino</dc:creator>
  <cp:lastModifiedBy>Edward Suárez Gómez</cp:lastModifiedBy>
  <cp:revision>61</cp:revision>
  <dcterms:created xsi:type="dcterms:W3CDTF">2006-08-16T00:00:00Z</dcterms:created>
  <dcterms:modified xsi:type="dcterms:W3CDTF">2025-11-20T15:37:08Z</dcterms:modified>
  <dc:identifier>DAGdBtQ7iQM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0x010100C2BBC0B89517D24181FBEB3C39061828</vt:lpwstr>
  </property>
  <property fmtid="{D5CDD505-2E9C-101B-9397-08002B2CF9AE}" pid="3" name="MediaServiceImageTags">
    <vt:lpwstr/>
  </property>
</Properties>
</file>