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sldIdLst>
    <p:sldId id="2145708883" r:id="rId5"/>
    <p:sldId id="2145708884" r:id="rId6"/>
    <p:sldId id="2145708881" r:id="rId7"/>
    <p:sldId id="2145708882" r:id="rId8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D47AEA-C5AE-FD47-D1AF-EC7484F034A2}" v="50" dt="2026-02-09T15:58:07.6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6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onatan David Bonilla Sicacha" userId="S::jhonatan.bonilla@esap.edu.co::c4fe588b-3276-4728-9d66-19228a754bbd" providerId="AD" clId="Web-{9DD47AEA-C5AE-FD47-D1AF-EC7484F034A2}"/>
    <pc:docChg chg="modSld">
      <pc:chgData name="Jhonatan David Bonilla Sicacha" userId="S::jhonatan.bonilla@esap.edu.co::c4fe588b-3276-4728-9d66-19228a754bbd" providerId="AD" clId="Web-{9DD47AEA-C5AE-FD47-D1AF-EC7484F034A2}" dt="2026-02-09T15:58:05.268" v="20" actId="20577"/>
      <pc:docMkLst>
        <pc:docMk/>
      </pc:docMkLst>
      <pc:sldChg chg="modSp">
        <pc:chgData name="Jhonatan David Bonilla Sicacha" userId="S::jhonatan.bonilla@esap.edu.co::c4fe588b-3276-4728-9d66-19228a754bbd" providerId="AD" clId="Web-{9DD47AEA-C5AE-FD47-D1AF-EC7484F034A2}" dt="2026-02-09T15:57:58.002" v="15" actId="20577"/>
        <pc:sldMkLst>
          <pc:docMk/>
          <pc:sldMk cId="3542762883" sldId="2145708881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58.002" v="15" actId="20577"/>
          <ac:spMkLst>
            <pc:docMk/>
            <pc:sldMk cId="3542762883" sldId="2145708881"/>
            <ac:spMk id="4" creationId="{2CF32A03-541B-A0C0-B4D6-D641258983F2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8:05.268" v="20" actId="20577"/>
        <pc:sldMkLst>
          <pc:docMk/>
          <pc:sldMk cId="581298474" sldId="2145708882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8:05.268" v="20" actId="20577"/>
          <ac:spMkLst>
            <pc:docMk/>
            <pc:sldMk cId="581298474" sldId="2145708882"/>
            <ac:spMk id="4" creationId="{5F63C5F1-BF7B-E6AB-DA81-79B4EA96291B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7:37.861" v="5" actId="20577"/>
        <pc:sldMkLst>
          <pc:docMk/>
          <pc:sldMk cId="3540468092" sldId="2145708883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37.861" v="5" actId="20577"/>
          <ac:spMkLst>
            <pc:docMk/>
            <pc:sldMk cId="3540468092" sldId="2145708883"/>
            <ac:spMk id="4" creationId="{2CF32A03-541B-A0C0-B4D6-D641258983F2}"/>
          </ac:spMkLst>
        </pc:spChg>
      </pc:sldChg>
      <pc:sldChg chg="modSp">
        <pc:chgData name="Jhonatan David Bonilla Sicacha" userId="S::jhonatan.bonilla@esap.edu.co::c4fe588b-3276-4728-9d66-19228a754bbd" providerId="AD" clId="Web-{9DD47AEA-C5AE-FD47-D1AF-EC7484F034A2}" dt="2026-02-09T15:57:46.455" v="12" actId="20577"/>
        <pc:sldMkLst>
          <pc:docMk/>
          <pc:sldMk cId="3329597205" sldId="2145708884"/>
        </pc:sldMkLst>
        <pc:spChg chg="mod">
          <ac:chgData name="Jhonatan David Bonilla Sicacha" userId="S::jhonatan.bonilla@esap.edu.co::c4fe588b-3276-4728-9d66-19228a754bbd" providerId="AD" clId="Web-{9DD47AEA-C5AE-FD47-D1AF-EC7484F034A2}" dt="2026-02-09T15:57:46.455" v="12" actId="20577"/>
          <ac:spMkLst>
            <pc:docMk/>
            <pc:sldMk cId="3329597205" sldId="2145708884"/>
            <ac:spMk id="4" creationId="{5F63C5F1-BF7B-E6AB-DA81-79B4EA96291B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iliana.mperdomo\Downloads\Ejecuci&#243;n%20presupuestal%2031-0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'Datos presentación'!$C$3</c:f>
              <c:strCache>
                <c:ptCount val="1"/>
                <c:pt idx="0">
                  <c:v>Apr Vigente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 w="38100" cap="rnd">
              <a:solidFill>
                <a:schemeClr val="tx2">
                  <a:lumMod val="20000"/>
                  <a:lumOff val="80000"/>
                </a:schemeClr>
              </a:solidFill>
              <a:round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20000"/>
                  <a:lumOff val="80000"/>
                </a:schemeClr>
              </a:solidFill>
              <a:ln w="38100" cap="rnd">
                <a:solidFill>
                  <a:schemeClr val="tx2">
                    <a:lumMod val="20000"/>
                    <a:lumOff val="80000"/>
                  </a:schemeClr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0A6-4EE6-947B-C2E905C0A6C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'Datos presentación'!$B$4:$B$6</c:f>
              <c:strCache>
                <c:ptCount val="3"/>
                <c:pt idx="0">
                  <c:v>Funcionamiento</c:v>
                </c:pt>
                <c:pt idx="1">
                  <c:v>Inversión</c:v>
                </c:pt>
                <c:pt idx="2">
                  <c:v>TOTAL</c:v>
                </c:pt>
              </c:strCache>
            </c:strRef>
          </c:cat>
          <c:val>
            <c:numRef>
              <c:f>'Datos presentación'!$C$4:$C$6</c:f>
              <c:numCache>
                <c:formatCode>_-"$"* #,##0_-;\-"$"* #,##0_-;_-"$"* "-"_-;_-@_-</c:formatCode>
                <c:ptCount val="3"/>
                <c:pt idx="0">
                  <c:v>3535.7734399999999</c:v>
                </c:pt>
                <c:pt idx="1">
                  <c:v>8026.6447401999994</c:v>
                </c:pt>
                <c:pt idx="2">
                  <c:v>11562.4181802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0A6-4EE6-947B-C2E905C0A6C5}"/>
            </c:ext>
          </c:extLst>
        </c:ser>
        <c:ser>
          <c:idx val="1"/>
          <c:order val="1"/>
          <c:tx>
            <c:strRef>
              <c:f>'Datos presentación'!$D$3</c:f>
              <c:strCache>
                <c:ptCount val="1"/>
                <c:pt idx="0">
                  <c:v>Compromiso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'Datos presentación'!$B$4:$B$6</c:f>
              <c:strCache>
                <c:ptCount val="3"/>
                <c:pt idx="0">
                  <c:v>Funcionamiento</c:v>
                </c:pt>
                <c:pt idx="1">
                  <c:v>Inversión</c:v>
                </c:pt>
                <c:pt idx="2">
                  <c:v>TOTAL</c:v>
                </c:pt>
              </c:strCache>
            </c:strRef>
          </c:cat>
          <c:val>
            <c:numRef>
              <c:f>'Datos presentación'!$D$4:$D$6</c:f>
              <c:numCache>
                <c:formatCode>_-"$"* #,##0_-;\-"$"* #,##0_-;_-"$"* "-"_-;_-@_-</c:formatCode>
                <c:ptCount val="3"/>
                <c:pt idx="0">
                  <c:v>300.81005900000002</c:v>
                </c:pt>
                <c:pt idx="1">
                  <c:v>2812.5386789999998</c:v>
                </c:pt>
                <c:pt idx="2">
                  <c:v>3113.3487380000001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0A6-4EE6-947B-C2E905C0A6C5}"/>
            </c:ext>
          </c:extLst>
        </c:ser>
        <c:ser>
          <c:idx val="2"/>
          <c:order val="2"/>
          <c:tx>
            <c:strRef>
              <c:f>'Datos presentación'!$E$3</c:f>
              <c:strCache>
                <c:ptCount val="1"/>
                <c:pt idx="0">
                  <c:v>Obligación</c:v>
                </c:pt>
              </c:strCache>
            </c:strRef>
          </c:tx>
          <c:spPr>
            <a:solidFill>
              <a:srgbClr val="78D848"/>
            </a:solidFill>
            <a:ln w="38100">
              <a:solidFill>
                <a:srgbClr val="92D050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Poppins" panose="00000500000000000000" pitchFamily="2" charset="0"/>
                    <a:ea typeface="+mn-ea"/>
                    <a:cs typeface="Poppins" panose="00000500000000000000" pitchFamily="2" charset="0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'Datos presentación'!$B$4:$B$6</c:f>
              <c:strCache>
                <c:ptCount val="3"/>
                <c:pt idx="0">
                  <c:v>Funcionamiento</c:v>
                </c:pt>
                <c:pt idx="1">
                  <c:v>Inversión</c:v>
                </c:pt>
                <c:pt idx="2">
                  <c:v>TOTAL</c:v>
                </c:pt>
              </c:strCache>
            </c:strRef>
          </c:cat>
          <c:val>
            <c:numRef>
              <c:f>'Datos presentación'!$E$4:$E$6</c:f>
              <c:numCache>
                <c:formatCode>_-"$"* #,##0_-;\-"$"* #,##0_-;_-"$"* "-"_-;_-@_-</c:formatCode>
                <c:ptCount val="3"/>
                <c:pt idx="0">
                  <c:v>159.97085899999999</c:v>
                </c:pt>
                <c:pt idx="1">
                  <c:v>9.2584979999999995</c:v>
                </c:pt>
                <c:pt idx="2">
                  <c:v>169.22935699999999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0A6-4EE6-947B-C2E905C0A6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2"/>
        <c:axId val="65452383"/>
        <c:axId val="65452863"/>
      </c:barChart>
      <c:catAx>
        <c:axId val="654523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anose="00000500000000000000" pitchFamily="2" charset="0"/>
                <a:ea typeface="+mn-ea"/>
                <a:cs typeface="Poppins" panose="00000500000000000000" pitchFamily="2" charset="0"/>
              </a:defRPr>
            </a:pPr>
            <a:endParaRPr lang="es-CO"/>
          </a:p>
        </c:txPr>
        <c:crossAx val="65452863"/>
        <c:crosses val="autoZero"/>
        <c:auto val="1"/>
        <c:lblAlgn val="ctr"/>
        <c:lblOffset val="100"/>
        <c:noMultiLvlLbl val="0"/>
      </c:catAx>
      <c:valAx>
        <c:axId val="65452863"/>
        <c:scaling>
          <c:orientation val="minMax"/>
        </c:scaling>
        <c:delete val="1"/>
        <c:axPos val="l"/>
        <c:numFmt formatCode="_-&quot;$&quot;* #,##0_-;\-&quot;$&quot;* #,##0_-;_-&quot;$&quot;* &quot;-&quot;_-;_-@_-" sourceLinked="1"/>
        <c:majorTickMark val="none"/>
        <c:minorTickMark val="none"/>
        <c:tickLblPos val="nextTo"/>
        <c:crossAx val="65452383"/>
        <c:crosses val="autoZero"/>
        <c:crossBetween val="between"/>
      </c:valAx>
      <c:spPr>
        <a:noFill/>
        <a:ln>
          <a:noFill/>
          <a:miter lim="800000"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 rot="-5400000" vert="horz"/>
    <a:lstStyle/>
    <a:p>
      <a:pPr>
        <a:defRPr/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'Datos presentación'!$C$45</c:f>
              <c:strCache>
                <c:ptCount val="1"/>
                <c:pt idx="0">
                  <c:v>Apr Vigente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'Datos presentación'!$B$46:$B$50</c:f>
              <c:strCache>
                <c:ptCount val="5"/>
                <c:pt idx="0">
                  <c:v>ACADÉMICA</c:v>
                </c:pt>
                <c:pt idx="1">
                  <c:v>GESTIÓN ADMINISTRATIVA</c:v>
                </c:pt>
                <c:pt idx="2">
                  <c:v>GESTIÓN ESTATAL</c:v>
                </c:pt>
                <c:pt idx="3">
                  <c:v>INFRAESTRUCTURA</c:v>
                </c:pt>
                <c:pt idx="4">
                  <c:v>OTIC</c:v>
                </c:pt>
              </c:strCache>
            </c:strRef>
          </c:cat>
          <c:val>
            <c:numRef>
              <c:f>'Datos presentación'!$C$46:$C$50</c:f>
              <c:numCache>
                <c:formatCode>_-"$"* #,##0_-;\-"$"* #,##0_-;_-"$"* "-"_-;_-@_-</c:formatCode>
                <c:ptCount val="5"/>
                <c:pt idx="0">
                  <c:v>77188.224734999996</c:v>
                </c:pt>
                <c:pt idx="1">
                  <c:v>14873.424279000001</c:v>
                </c:pt>
                <c:pt idx="2">
                  <c:v>3000.404614</c:v>
                </c:pt>
                <c:pt idx="3">
                  <c:v>2994.6664409999998</c:v>
                </c:pt>
                <c:pt idx="4">
                  <c:v>1289.8720000000001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7C5-4FFB-866E-FBB955F7A859}"/>
            </c:ext>
          </c:extLst>
        </c:ser>
        <c:ser>
          <c:idx val="1"/>
          <c:order val="1"/>
          <c:tx>
            <c:strRef>
              <c:f>'Datos presentación'!$D$45</c:f>
              <c:strCache>
                <c:ptCount val="1"/>
                <c:pt idx="0">
                  <c:v>Compromiso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'Datos presentación'!$B$46:$B$50</c:f>
              <c:strCache>
                <c:ptCount val="5"/>
                <c:pt idx="0">
                  <c:v>ACADÉMICA</c:v>
                </c:pt>
                <c:pt idx="1">
                  <c:v>GESTIÓN ADMINISTRATIVA</c:v>
                </c:pt>
                <c:pt idx="2">
                  <c:v>GESTIÓN ESTATAL</c:v>
                </c:pt>
                <c:pt idx="3">
                  <c:v>INFRAESTRUCTURA</c:v>
                </c:pt>
                <c:pt idx="4">
                  <c:v>OTIC</c:v>
                </c:pt>
              </c:strCache>
            </c:strRef>
          </c:cat>
          <c:val>
            <c:numRef>
              <c:f>'Datos presentación'!$D$46:$D$50</c:f>
              <c:numCache>
                <c:formatCode>_-"$"* #,##0_-;\-"$"* #,##0_-;_-"$"* "-"_-;_-@_-</c:formatCode>
                <c:ptCount val="5"/>
                <c:pt idx="0">
                  <c:v>32708.096359650001</c:v>
                </c:pt>
                <c:pt idx="1">
                  <c:v>12245.52730233</c:v>
                </c:pt>
                <c:pt idx="2">
                  <c:v>2849.4959733299997</c:v>
                </c:pt>
                <c:pt idx="3">
                  <c:v>1915.330809</c:v>
                </c:pt>
                <c:pt idx="4">
                  <c:v>1033.93994866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7C5-4FFB-866E-FBB955F7A859}"/>
            </c:ext>
          </c:extLst>
        </c:ser>
        <c:ser>
          <c:idx val="2"/>
          <c:order val="2"/>
          <c:tx>
            <c:strRef>
              <c:f>'Datos presentación'!$E$45</c:f>
              <c:strCache>
                <c:ptCount val="1"/>
                <c:pt idx="0">
                  <c:v>Obligación</c:v>
                </c:pt>
              </c:strCache>
            </c:strRef>
          </c:tx>
          <c:spPr>
            <a:solidFill>
              <a:srgbClr val="78D848"/>
            </a:solidFill>
            <a:ln>
              <a:solidFill>
                <a:srgbClr val="78D848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'Datos presentación'!$B$46:$B$50</c:f>
              <c:strCache>
                <c:ptCount val="5"/>
                <c:pt idx="0">
                  <c:v>ACADÉMICA</c:v>
                </c:pt>
                <c:pt idx="1">
                  <c:v>GESTIÓN ADMINISTRATIVA</c:v>
                </c:pt>
                <c:pt idx="2">
                  <c:v>GESTIÓN ESTATAL</c:v>
                </c:pt>
                <c:pt idx="3">
                  <c:v>INFRAESTRUCTURA</c:v>
                </c:pt>
                <c:pt idx="4">
                  <c:v>OTIC</c:v>
                </c:pt>
              </c:strCache>
            </c:strRef>
          </c:cat>
          <c:val>
            <c:numRef>
              <c:f>'Datos presentación'!$E$46:$E$50</c:f>
              <c:numCache>
                <c:formatCode>_-"$"* #,##0_-;\-"$"* #,##0_-;_-"$"* "-"_-;_-@_-</c:formatCode>
                <c:ptCount val="5"/>
                <c:pt idx="0">
                  <c:v>110.049229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7C5-4FFB-866E-FBB955F7A85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2"/>
        <c:axId val="65452383"/>
        <c:axId val="65452863"/>
      </c:barChart>
      <c:catAx>
        <c:axId val="6545238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65452863"/>
        <c:crosses val="autoZero"/>
        <c:auto val="1"/>
        <c:lblAlgn val="ctr"/>
        <c:lblOffset val="100"/>
        <c:noMultiLvlLbl val="0"/>
      </c:catAx>
      <c:valAx>
        <c:axId val="65452863"/>
        <c:scaling>
          <c:orientation val="minMax"/>
        </c:scaling>
        <c:delete val="1"/>
        <c:axPos val="l"/>
        <c:numFmt formatCode="_-&quot;$&quot;* #,##0_-;\-&quot;$&quot;* #,##0_-;_-&quot;$&quot;* &quot;-&quot;_-;_-@_-" sourceLinked="1"/>
        <c:majorTickMark val="none"/>
        <c:minorTickMark val="none"/>
        <c:tickLblPos val="nextTo"/>
        <c:crossAx val="65452383"/>
        <c:crosses val="autoZero"/>
        <c:crossBetween val="between"/>
      </c:valAx>
      <c:spPr>
        <a:noFill/>
        <a:ln>
          <a:noFill/>
          <a:miter lim="800000"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anose="00000500000000000000" pitchFamily="2" charset="0"/>
              <a:ea typeface="+mn-ea"/>
              <a:cs typeface="Poppins" panose="00000500000000000000" pitchFamily="2" charset="0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 rot="-5400000" vert="horz"/>
    <a:lstStyle/>
    <a:p>
      <a:pPr>
        <a:defRPr/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48AAC-2DEB-43BA-A944-E74EDCD5A930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A8102-312D-455F-9246-4DBB3A4AE7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456612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72155-74CB-E8E2-6D54-BF1EACF1E3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B4B9299-A152-BCB3-8502-53149C71A3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FF07CCED-477D-8B02-AFD7-F26FB8E057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1B0C10F-4B52-A3E2-B63E-768A9E662B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7468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D37C94-0A3B-8E8B-03FE-EAA37C88A1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CD8C0E00-8E16-2A0E-782F-1C3201C594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3177BFA-4943-F747-FE96-345900433E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E9691DB-1EBA-0923-4182-5680BD904B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B86FDD8-6AE9-4332-83CA-BB668D6BDD81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17788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E19043-5EEF-7ED5-B0F8-D9FDA24F22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791B9EF-800A-1EC0-5F35-FC3BD9ECC7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9CAF803-3769-9759-CEED-A6DB04196A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E52868A-CAC3-E08D-E693-DD5D06C76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DEF980-0B05-4192-9B6F-C288DDF98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726385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731F99-C887-7317-76FD-0CF47FE5CF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7E177CF-5F68-7CCF-4E8A-8920EFA564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8BF2B9-C44C-F082-FDF6-13ED52F96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34BCC8-F7D9-703C-27AC-355DE6F0E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2581DC2-2F99-B56D-E556-D7F5C6509C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42038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F7F62F8-6845-2AAC-C1B9-1AC5281788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88A197C-F5A3-AAD7-5B8A-31DFA14091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318DD5-30DF-8A53-8006-D71165CF9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35D05B9-1455-D99D-C01F-3519F1C9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04D704C-CCA2-574E-26D7-0FAA7C434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18594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96B8AD1-523A-B932-6033-3652310FF1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377AD2-AC12-5FE2-BF73-BFAB4508D3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220EEB3-9B4E-D9E1-07CE-99B67C33C1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6809D52-A721-F465-FD56-13F632DAC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00A764-4478-CDDA-ACD6-BED4B0910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22229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6D88CE-5124-AA46-CB94-590B5FDA0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70FC044-8BD8-C8B9-7500-75F1490946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DEE25C0-213F-87FA-753D-B20C690416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CDBC70C-06D7-C21B-FAE8-8C61C9C59E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944C5-1441-C971-5272-677F90C48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2627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927374-66BF-6AEA-5AD7-06FCCF5C3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B91EC97-4223-BF85-F65E-41E79246C5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998D7F1-BC52-5F08-A7FD-127752058B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DD2C9F9-A483-5AF3-2284-E1E1A07A4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D7DB565-2D4F-1CDC-1CC6-F69A0FDDC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7CBF36-983A-EA70-A021-A47A3CC51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75708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C02AD48-498F-EC7D-24B3-AB716292A3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8D241C1-65CE-73F4-0025-7343E30E2A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11256FC-4037-624E-8E9C-B80FB87F28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EBB29684-B73A-E14E-BC0D-2784530F0C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50B8B56-793B-0E2B-C7BE-CCDB7767B0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950A3F03-7B2C-60AD-C947-E5A71B85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ED127F0-8A8C-2C26-BB6A-9147EE78E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93A238B-8490-45A1-3B9E-0FE1A3C85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7614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F39692-1022-4665-3894-FF6906BF6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02F6731-04DE-1816-64D7-C5C7CBF54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D9407-1087-9113-753E-7E804C9E8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0A9E2B7-D9DB-CD92-14ED-367C17B9D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9926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C493BED-79DE-AC0F-742D-B54D74DF9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9D8FA3C-9235-1418-5EA7-18ACFCB656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BC6988B-3BF4-C06A-64ED-CD6E658A5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0753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3B679E-9992-F8F6-4A6B-21484DD57A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B59E489-D320-F89E-E0AF-A18FBAD2FD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83ACAD6-7FD5-0C6C-11FF-82AB652321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76342B9-979A-8540-0370-A339DDF59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60444F0-FEEE-8FB3-AEA0-4C3C8634FC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67502E1-44A2-C661-0D43-B26A32AB7C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1855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9B0DA8-41D2-EB8E-975B-AAD2C3F8D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6489E06-2DA0-6544-FF34-A6FF1765750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D3851EF-443C-F404-561C-4B7F8BCABF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9CA0C6C-112F-70A7-651D-89BFF3657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802829-A23F-6B6C-64C4-089BC6500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48F9F9C-6BEA-AA0A-019A-B6181C2CB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1749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FA345B5-7D56-AFE0-4564-DCA2C53840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A98522B-C793-05F3-151D-EF14E1AC80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A56E3B-ECB5-C505-198B-FD8811613C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93D2DD-7F1D-4D30-BF3F-EE72EADFC772}" type="datetimeFigureOut">
              <a:rPr lang="es-CO" smtClean="0"/>
              <a:t>11/02/2026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68C95C-A071-4068-7F01-F89ADDC49A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D66BAB0-5428-E390-161C-3C3D9E2458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356817F-155B-41C7-AA81-170E838E311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63975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9305312" y="379412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600281"/>
            <a:ext cx="7865900" cy="737894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5941977"/>
            <a:ext cx="5113671" cy="389850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50" noProof="0" dirty="0">
                <a:latin typeface="Poppins 1"/>
                <a:cs typeface="Poppins 1"/>
              </a:rPr>
              <a:t>Fuente: </a:t>
            </a:r>
            <a:r>
              <a:rPr lang="es-CO" sz="1050" dirty="0">
                <a:latin typeface="Poppins 1"/>
                <a:cs typeface="Poppins 1"/>
              </a:rPr>
              <a:t>SIIF Nación. </a:t>
            </a:r>
            <a:r>
              <a:rPr lang="es-CO" sz="1050" b="1" dirty="0">
                <a:latin typeface="Poppins 1"/>
                <a:cs typeface="Poppins 1"/>
              </a:rPr>
              <a:t>Corte 31 de enero 2026</a:t>
            </a:r>
            <a:r>
              <a:rPr lang="es-CO" sz="1050" noProof="0" dirty="0">
                <a:latin typeface="Poppins 1"/>
                <a:cs typeface="Poppins 1"/>
              </a:rPr>
              <a:t> </a:t>
            </a:r>
          </a:p>
          <a:p>
            <a:r>
              <a:rPr lang="es-CO" sz="1050" dirty="0">
                <a:latin typeface="Poppins 1"/>
                <a:cs typeface="Poppins 1"/>
              </a:rPr>
              <a:t>*Valores en millones de pesos</a:t>
            </a:r>
          </a:p>
        </p:txBody>
      </p:sp>
      <p:graphicFrame>
        <p:nvGraphicFramePr>
          <p:cNvPr id="16" name="Gráfico 15">
            <a:extLst>
              <a:ext uri="{FF2B5EF4-FFF2-40B4-BE49-F238E27FC236}">
                <a16:creationId xmlns:a16="http://schemas.microsoft.com/office/drawing/2014/main" id="{915F7760-2888-49CF-AFA8-C04AB8D97C03}"/>
              </a:ext>
              <a:ext uri="{147F2762-F138-4A5C-976F-8EAC2B608ADB}">
                <a16:predDERef xmlns:a16="http://schemas.microsoft.com/office/drawing/2014/main" pred="{769FC58D-77F3-4D83-BD29-1F048D4A9B6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282951"/>
              </p:ext>
            </p:extLst>
          </p:nvPr>
        </p:nvGraphicFramePr>
        <p:xfrm>
          <a:off x="781652" y="1790138"/>
          <a:ext cx="8171624" cy="39370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7" name="Imagen 16">
            <a:extLst>
              <a:ext uri="{FF2B5EF4-FFF2-40B4-BE49-F238E27FC236}">
                <a16:creationId xmlns:a16="http://schemas.microsoft.com/office/drawing/2014/main" id="{F07E130E-C996-5BCC-B902-2D998D299AD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9488" r="30934"/>
          <a:stretch>
            <a:fillRect/>
          </a:stretch>
        </p:blipFill>
        <p:spPr>
          <a:xfrm>
            <a:off x="9657349" y="1575308"/>
            <a:ext cx="2197767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4680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5F63C5F1-BF7B-E6AB-DA81-79B4EA96291B}"/>
              </a:ext>
            </a:extLst>
          </p:cNvPr>
          <p:cNvSpPr txBox="1"/>
          <p:nvPr/>
        </p:nvSpPr>
        <p:spPr>
          <a:xfrm>
            <a:off x="530821" y="852833"/>
            <a:ext cx="11130357" cy="424925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8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982329" y="5329873"/>
            <a:ext cx="5113671" cy="223138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sz="1050" noProof="0" dirty="0">
                <a:latin typeface="Poppins 1"/>
                <a:cs typeface="Poppins 1"/>
              </a:rPr>
              <a:t>Fuente: </a:t>
            </a:r>
            <a:r>
              <a:rPr lang="es-CO" sz="1050" dirty="0">
                <a:latin typeface="Poppins 1"/>
                <a:cs typeface="Poppins 1"/>
              </a:rPr>
              <a:t>SIIF Nación. </a:t>
            </a:r>
            <a:r>
              <a:rPr lang="es-CO" sz="1050" b="1" dirty="0">
                <a:latin typeface="Poppins 1"/>
                <a:cs typeface="Poppins 1"/>
              </a:rPr>
              <a:t>Corte 31 de enero 2026</a:t>
            </a:r>
            <a:endParaRPr lang="es-CO" sz="1050" noProof="0" dirty="0">
              <a:latin typeface="Poppins 1"/>
              <a:cs typeface="Poppins 1"/>
            </a:endParaRPr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E0F8A81-06D4-F75D-A38E-796866E67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2743991"/>
              </p:ext>
            </p:extLst>
          </p:nvPr>
        </p:nvGraphicFramePr>
        <p:xfrm>
          <a:off x="1294106" y="1979056"/>
          <a:ext cx="9603785" cy="29939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26475">
                  <a:extLst>
                    <a:ext uri="{9D8B030D-6E8A-4147-A177-3AD203B41FA5}">
                      <a16:colId xmlns:a16="http://schemas.microsoft.com/office/drawing/2014/main" val="3559286008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654495533"/>
                    </a:ext>
                  </a:extLst>
                </a:gridCol>
                <a:gridCol w="2526839">
                  <a:extLst>
                    <a:ext uri="{9D8B030D-6E8A-4147-A177-3AD203B41FA5}">
                      <a16:colId xmlns:a16="http://schemas.microsoft.com/office/drawing/2014/main" val="2439943318"/>
                    </a:ext>
                  </a:extLst>
                </a:gridCol>
                <a:gridCol w="2523632">
                  <a:extLst>
                    <a:ext uri="{9D8B030D-6E8A-4147-A177-3AD203B41FA5}">
                      <a16:colId xmlns:a16="http://schemas.microsoft.com/office/drawing/2014/main" val="460688490"/>
                    </a:ext>
                  </a:extLst>
                </a:gridCol>
              </a:tblGrid>
              <a:tr h="458332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Datos 31/01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Apr Vigente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Compromiso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Obligación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2617000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Funcionamiento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$ 3.535.773.440,00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$ 300.810.059,00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20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$ 159.970.859,00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35483"/>
                  </a:ext>
                </a:extLst>
              </a:tr>
              <a:tr h="82957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u="none" strike="noStrike" dirty="0">
                          <a:effectLst/>
                        </a:rPr>
                        <a:t>Inversión</a:t>
                      </a:r>
                      <a:endParaRPr lang="es-CO" sz="20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$ 8.026.644.740,20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$ 2.812.538.679,00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2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$ 9.258.498,00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46327"/>
                  </a:ext>
                </a:extLst>
              </a:tr>
              <a:tr h="876507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2000" b="1" u="none" strike="noStrike" dirty="0">
                          <a:effectLst/>
                        </a:rPr>
                        <a:t>TOTAL</a:t>
                      </a:r>
                      <a:endParaRPr lang="es-CO" sz="20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2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$ 11.562.418.180,20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2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$ 3.113.348.738,00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>
                        <a:buNone/>
                      </a:pPr>
                      <a:r>
                        <a:rPr lang="es-CO" sz="20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$ 169.229.357,00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72118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29597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644E68-3331-76C9-8F3B-74FAB6EA85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ector recto 7">
            <a:extLst>
              <a:ext uri="{FF2B5EF4-FFF2-40B4-BE49-F238E27FC236}">
                <a16:creationId xmlns:a16="http://schemas.microsoft.com/office/drawing/2014/main" id="{F24E5436-3898-C5A4-6474-A434DC4B3873}"/>
              </a:ext>
            </a:extLst>
          </p:cNvPr>
          <p:cNvCxnSpPr>
            <a:cxnSpLocks/>
          </p:cNvCxnSpPr>
          <p:nvPr/>
        </p:nvCxnSpPr>
        <p:spPr>
          <a:xfrm>
            <a:off x="10081050" y="456367"/>
            <a:ext cx="0" cy="6099176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" name="object 4">
            <a:extLst>
              <a:ext uri="{FF2B5EF4-FFF2-40B4-BE49-F238E27FC236}">
                <a16:creationId xmlns:a16="http://schemas.microsoft.com/office/drawing/2014/main" id="{F7B66DC3-9E75-49FE-CA1E-9EE77589AE5C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2CF32A03-541B-A0C0-B4D6-D641258983F2}"/>
              </a:ext>
            </a:extLst>
          </p:cNvPr>
          <p:cNvSpPr txBox="1"/>
          <p:nvPr/>
        </p:nvSpPr>
        <p:spPr>
          <a:xfrm>
            <a:off x="436001" y="919211"/>
            <a:ext cx="10937852" cy="364843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400" b="1" spc="-10" dirty="0">
                <a:solidFill>
                  <a:srgbClr val="092D6C"/>
                </a:solidFill>
                <a:latin typeface="Verdana"/>
                <a:ea typeface="Verdana"/>
              </a:rPr>
              <a:t>Total Territorial Huila, Caquetá y Bajo Putumayo 2026</a:t>
            </a:r>
            <a:endParaRPr lang="en-US" sz="1600" b="1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7DA10ED6-D471-C250-4814-4BAD9122B826}"/>
              </a:ext>
            </a:extLst>
          </p:cNvPr>
          <p:cNvSpPr txBox="1"/>
          <p:nvPr/>
        </p:nvSpPr>
        <p:spPr>
          <a:xfrm>
            <a:off x="436001" y="6329993"/>
            <a:ext cx="5113671" cy="430887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31 de Enero 2026</a:t>
            </a:r>
            <a:r>
              <a:rPr lang="es-CO" noProof="0" dirty="0">
                <a:latin typeface="Poppins 1"/>
                <a:cs typeface="Poppins 1"/>
              </a:rPr>
              <a:t> </a:t>
            </a:r>
          </a:p>
          <a:p>
            <a:r>
              <a:rPr lang="es-CO" dirty="0">
                <a:latin typeface="Poppins 1"/>
                <a:cs typeface="Poppins 1"/>
              </a:rPr>
              <a:t>*Valores en millones de pesos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ECAE9DA-2B6B-7E0D-F1D8-09F357066E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3572" t="5609" r="38168" b="8816"/>
          <a:stretch>
            <a:fillRect/>
          </a:stretch>
        </p:blipFill>
        <p:spPr>
          <a:xfrm>
            <a:off x="10347158" y="1746893"/>
            <a:ext cx="1569260" cy="3928798"/>
          </a:xfrm>
          <a:prstGeom prst="rect">
            <a:avLst/>
          </a:prstGeom>
        </p:spPr>
      </p:pic>
      <p:graphicFrame>
        <p:nvGraphicFramePr>
          <p:cNvPr id="9" name="Gráfico 8">
            <a:extLst>
              <a:ext uri="{FF2B5EF4-FFF2-40B4-BE49-F238E27FC236}">
                <a16:creationId xmlns:a16="http://schemas.microsoft.com/office/drawing/2014/main" id="{E0A4D1B0-ABF7-4C6A-8D39-A1A9D2B47EC7}"/>
              </a:ext>
              <a:ext uri="{147F2762-F138-4A5C-976F-8EAC2B608ADB}">
                <a16:predDERef xmlns:a16="http://schemas.microsoft.com/office/drawing/2014/main" pred="{0C55C972-0D66-430C-B931-DB6DF0995C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9684410"/>
              </p:ext>
            </p:extLst>
          </p:nvPr>
        </p:nvGraphicFramePr>
        <p:xfrm>
          <a:off x="275582" y="1947643"/>
          <a:ext cx="9539358" cy="3991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5427628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228602-55C4-6547-10EF-D06AB25BA1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4">
            <a:extLst>
              <a:ext uri="{FF2B5EF4-FFF2-40B4-BE49-F238E27FC236}">
                <a16:creationId xmlns:a16="http://schemas.microsoft.com/office/drawing/2014/main" id="{A237F397-8748-09BA-9813-C218480A7B47}"/>
              </a:ext>
            </a:extLst>
          </p:cNvPr>
          <p:cNvSpPr/>
          <p:nvPr/>
        </p:nvSpPr>
        <p:spPr>
          <a:xfrm>
            <a:off x="0" y="1416558"/>
            <a:ext cx="3060700" cy="158750"/>
          </a:xfrm>
          <a:custGeom>
            <a:avLst/>
            <a:gdLst/>
            <a:ahLst/>
            <a:cxnLst/>
            <a:rect l="l" t="t" r="r" b="b"/>
            <a:pathLst>
              <a:path w="3060700" h="158750">
                <a:moveTo>
                  <a:pt x="3060446" y="0"/>
                </a:moveTo>
                <a:lnTo>
                  <a:pt x="0" y="0"/>
                </a:lnTo>
                <a:lnTo>
                  <a:pt x="0" y="158623"/>
                </a:lnTo>
                <a:lnTo>
                  <a:pt x="3060446" y="158623"/>
                </a:lnTo>
                <a:lnTo>
                  <a:pt x="3060446" y="0"/>
                </a:lnTo>
                <a:close/>
              </a:path>
            </a:pathLst>
          </a:custGeom>
          <a:solidFill>
            <a:schemeClr val="accent1"/>
          </a:solidFill>
        </p:spPr>
        <p:txBody>
          <a:bodyPr wrap="square" lIns="0" tIns="0" rIns="0" bIns="0" rtlCol="0"/>
          <a:lstStyle/>
          <a:p>
            <a:endParaRPr lang="es-CO" noProof="0"/>
          </a:p>
        </p:txBody>
      </p:sp>
      <p:sp>
        <p:nvSpPr>
          <p:cNvPr id="4" name="object 3">
            <a:extLst>
              <a:ext uri="{FF2B5EF4-FFF2-40B4-BE49-F238E27FC236}">
                <a16:creationId xmlns:a16="http://schemas.microsoft.com/office/drawing/2014/main" id="{5F63C5F1-BF7B-E6AB-DA81-79B4EA96291B}"/>
              </a:ext>
            </a:extLst>
          </p:cNvPr>
          <p:cNvSpPr txBox="1"/>
          <p:nvPr/>
        </p:nvSpPr>
        <p:spPr>
          <a:xfrm>
            <a:off x="436001" y="1015755"/>
            <a:ext cx="5944795" cy="421397"/>
          </a:xfrm>
          <a:prstGeom prst="rect">
            <a:avLst/>
          </a:prstGeom>
        </p:spPr>
        <p:txBody>
          <a:bodyPr vert="horz" wrap="square" lIns="0" tIns="4445" rIns="0" bIns="0" rtlCol="0" anchor="t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35"/>
              </a:spcBef>
            </a:pPr>
            <a:r>
              <a:rPr lang="es-CO" sz="2800" spc="-10" dirty="0">
                <a:solidFill>
                  <a:srgbClr val="092D6C"/>
                </a:solidFill>
                <a:latin typeface="Verdana"/>
                <a:ea typeface="Verdana"/>
              </a:rPr>
              <a:t>Total Territorial 2026</a:t>
            </a:r>
            <a:endParaRPr lang="en-US" dirty="0"/>
          </a:p>
        </p:txBody>
      </p:sp>
      <p:sp>
        <p:nvSpPr>
          <p:cNvPr id="7" name="CuadroTexto 2">
            <a:extLst>
              <a:ext uri="{FF2B5EF4-FFF2-40B4-BE49-F238E27FC236}">
                <a16:creationId xmlns:a16="http://schemas.microsoft.com/office/drawing/2014/main" id="{5D047DF0-BF11-AF2E-0F5F-1474574628E1}"/>
              </a:ext>
            </a:extLst>
          </p:cNvPr>
          <p:cNvSpPr txBox="1"/>
          <p:nvPr/>
        </p:nvSpPr>
        <p:spPr>
          <a:xfrm>
            <a:off x="503864" y="6084353"/>
            <a:ext cx="5248007" cy="246221"/>
          </a:xfrm>
          <a:prstGeom prst="rect">
            <a:avLst/>
          </a:prstGeom>
          <a:noFill/>
        </p:spPr>
        <p:txBody>
          <a:bodyPr wrap="square" lIns="60960" tIns="30480" rIns="60960" bIns="30480" rtlCol="0" anchor="t">
            <a:spAutoFit/>
          </a:bodyPr>
          <a:lstStyle>
            <a:defPPr>
              <a:defRPr lang="en-US"/>
            </a:defPPr>
            <a:lvl1pPr marL="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04770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0953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309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1907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23848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2861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33387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38156" algn="l" defTabSz="609539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CO" noProof="0" dirty="0">
                <a:latin typeface="Poppins 1"/>
                <a:cs typeface="Poppins 1"/>
              </a:rPr>
              <a:t>Fuente: </a:t>
            </a:r>
            <a:r>
              <a:rPr lang="es-CO" dirty="0">
                <a:latin typeface="Poppins 1"/>
                <a:cs typeface="Poppins 1"/>
              </a:rPr>
              <a:t>SIIF Nación. </a:t>
            </a:r>
            <a:r>
              <a:rPr lang="es-CO" b="1" dirty="0">
                <a:latin typeface="Poppins 1"/>
                <a:cs typeface="Poppins 1"/>
              </a:rPr>
              <a:t>Corte 31 de Enero 2026</a:t>
            </a:r>
            <a:r>
              <a:rPr lang="es-CO" dirty="0">
                <a:latin typeface="Poppins 1"/>
                <a:cs typeface="Poppins 1"/>
              </a:rPr>
              <a:t> </a:t>
            </a:r>
            <a:endParaRPr lang="es-CO" noProof="0" dirty="0">
              <a:latin typeface="Poppins 1"/>
              <a:cs typeface="Poppins 1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60ED562-097F-5E4B-A6AC-44EC8FE2DF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810343"/>
              </p:ext>
            </p:extLst>
          </p:nvPr>
        </p:nvGraphicFramePr>
        <p:xfrm>
          <a:off x="587745" y="1837955"/>
          <a:ext cx="10328252" cy="31992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05210">
                  <a:extLst>
                    <a:ext uri="{9D8B030D-6E8A-4147-A177-3AD203B41FA5}">
                      <a16:colId xmlns:a16="http://schemas.microsoft.com/office/drawing/2014/main" val="12721211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63290306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1838833655"/>
                    </a:ext>
                  </a:extLst>
                </a:gridCol>
                <a:gridCol w="2641014">
                  <a:extLst>
                    <a:ext uri="{9D8B030D-6E8A-4147-A177-3AD203B41FA5}">
                      <a16:colId xmlns:a16="http://schemas.microsoft.com/office/drawing/2014/main" val="3273158433"/>
                    </a:ext>
                  </a:extLst>
                </a:gridCol>
              </a:tblGrid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Proyectos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Apr Vigente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Compromiso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Obligación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012742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ACADÉMICA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$ 77.188.224.735,00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$ 32.708.096.359,65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$ 110.049.229,00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70841088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ESTATAL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$ 14.873.424.279,00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$ 12.245.527.302,33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$ 0,00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103609109"/>
                  </a:ext>
                </a:extLst>
              </a:tr>
              <a:tr h="576631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GESTIÓN ADMINISTRATIVA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$ 3.000.404.614,00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$ 2.849.495.973,33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$ 0,00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646854089"/>
                  </a:ext>
                </a:extLst>
              </a:tr>
              <a:tr h="428376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INFRAESTRUCTURA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$ 2.994.666.441,00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$ 1.915.330.809,00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$ 0,00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5944483"/>
                  </a:ext>
                </a:extLst>
              </a:tr>
              <a:tr h="668753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CO" sz="1600" b="1" u="none" strike="noStrike" dirty="0">
                          <a:effectLst/>
                        </a:rPr>
                        <a:t>Total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$ 99.346.592.069,00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$ 50.752.390.392,97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s-CO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$ 110.049.229,00</a:t>
                      </a:r>
                    </a:p>
                  </a:txBody>
                  <a:tcPr marL="9525" marR="9525" marT="9525" marB="0" anchor="b">
                    <a:solidFill>
                      <a:schemeClr val="tx2">
                        <a:lumMod val="25000"/>
                        <a:lumOff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8146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12984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D720354CA5EBC843A57AC3556F81D4EB" ma:contentTypeVersion="14" ma:contentTypeDescription="Crear nuevo documento." ma:contentTypeScope="" ma:versionID="eddaf27c62c16d59073447faa1e4993d">
  <xsd:schema xmlns:xsd="http://www.w3.org/2001/XMLSchema" xmlns:xs="http://www.w3.org/2001/XMLSchema" xmlns:p="http://schemas.microsoft.com/office/2006/metadata/properties" xmlns:ns3="6ca4f8dd-9a5f-4968-8db6-72f9f6cb5360" xmlns:ns4="fbd133e5-5097-454b-9c00-6426aed7aa6d" targetNamespace="http://schemas.microsoft.com/office/2006/metadata/properties" ma:root="true" ma:fieldsID="289f136930e780c8db212f1ee224aac1" ns3:_="" ns4:_="">
    <xsd:import namespace="6ca4f8dd-9a5f-4968-8db6-72f9f6cb5360"/>
    <xsd:import namespace="fbd133e5-5097-454b-9c00-6426aed7aa6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_activity" minOccurs="0"/>
                <xsd:element ref="ns3:MediaServiceObjectDetectorVersions" minOccurs="0"/>
                <xsd:element ref="ns3:MediaServiceSearchProperties" minOccurs="0"/>
                <xsd:element ref="ns3:MediaServiceDateTaken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ca4f8dd-9a5f-4968-8db6-72f9f6cb536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ystemTags" ma:index="17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d133e5-5097-454b-9c00-6426aed7aa6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Hash de la sugerencia para compartir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6ca4f8dd-9a5f-4968-8db6-72f9f6cb5360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8D88C2-DBC6-4F69-9263-3EA66DFB79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ca4f8dd-9a5f-4968-8db6-72f9f6cb5360"/>
    <ds:schemaRef ds:uri="fbd133e5-5097-454b-9c00-6426aed7aa6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3C4C7FB-3CCE-457D-87F0-E2C66E806D45}">
  <ds:schemaRefs>
    <ds:schemaRef ds:uri="http://purl.org/dc/elements/1.1/"/>
    <ds:schemaRef ds:uri="http://purl.org/dc/terms/"/>
    <ds:schemaRef ds:uri="6ca4f8dd-9a5f-4968-8db6-72f9f6cb5360"/>
    <ds:schemaRef ds:uri="fbd133e5-5097-454b-9c00-6426aed7aa6d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F658B0D-398B-4678-BA98-A32DF9AA73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155</Words>
  <Application>Microsoft Office PowerPoint</Application>
  <PresentationFormat>Panorámica</PresentationFormat>
  <Paragraphs>54</Paragraphs>
  <Slides>4</Slides>
  <Notes>4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2" baseType="lpstr">
      <vt:lpstr>Aptos</vt:lpstr>
      <vt:lpstr>Aptos Display</vt:lpstr>
      <vt:lpstr>Aptos Narrow</vt:lpstr>
      <vt:lpstr>Arial</vt:lpstr>
      <vt:lpstr>Calibri</vt:lpstr>
      <vt:lpstr>Poppins 1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Santiago  Rios Florez</dc:creator>
  <cp:lastModifiedBy>Liliana Marcela Perdomo Diaz</cp:lastModifiedBy>
  <cp:revision>37</cp:revision>
  <dcterms:created xsi:type="dcterms:W3CDTF">2025-12-16T22:47:25Z</dcterms:created>
  <dcterms:modified xsi:type="dcterms:W3CDTF">2026-02-11T17:48:54Z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0x010100D720354CA5EBC843A57AC3556F81D4EB</vt:lpwstr>
  </property>
</Properties>
</file>