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8" r:id="rId4"/>
  </p:sldMasterIdLst>
  <p:notesMasterIdLst>
    <p:notesMasterId r:id="rId55"/>
  </p:notesMasterIdLst>
  <p:sldIdLst>
    <p:sldId id="2147376854" r:id="rId5"/>
    <p:sldId id="2147376855" r:id="rId6"/>
    <p:sldId id="2147376872" r:id="rId7"/>
    <p:sldId id="2147376856" r:id="rId8"/>
    <p:sldId id="2147376857" r:id="rId9"/>
    <p:sldId id="2147376858" r:id="rId10"/>
    <p:sldId id="2147376859" r:id="rId11"/>
    <p:sldId id="2147376823" r:id="rId12"/>
    <p:sldId id="2147376860" r:id="rId13"/>
    <p:sldId id="2147376874" r:id="rId14"/>
    <p:sldId id="2147376875" r:id="rId15"/>
    <p:sldId id="2147376864" r:id="rId16"/>
    <p:sldId id="2147376866" r:id="rId17"/>
    <p:sldId id="2147376867" r:id="rId18"/>
    <p:sldId id="2147376869" r:id="rId19"/>
    <p:sldId id="2147376871" r:id="rId20"/>
    <p:sldId id="2147376873" r:id="rId21"/>
    <p:sldId id="2147376850" r:id="rId22"/>
    <p:sldId id="2147376851" r:id="rId23"/>
    <p:sldId id="2147376852" r:id="rId24"/>
    <p:sldId id="2147376853" r:id="rId25"/>
    <p:sldId id="2147376824" r:id="rId26"/>
    <p:sldId id="2147376876" r:id="rId27"/>
    <p:sldId id="2147376846" r:id="rId28"/>
    <p:sldId id="2147376877" r:id="rId29"/>
    <p:sldId id="2147376886" r:id="rId30"/>
    <p:sldId id="2147376887" r:id="rId31"/>
    <p:sldId id="2147376888" r:id="rId32"/>
    <p:sldId id="2147376889" r:id="rId33"/>
    <p:sldId id="2147376890" r:id="rId34"/>
    <p:sldId id="2147376891" r:id="rId35"/>
    <p:sldId id="2147376892" r:id="rId36"/>
    <p:sldId id="2147376894" r:id="rId37"/>
    <p:sldId id="2147376893" r:id="rId38"/>
    <p:sldId id="2147376895" r:id="rId39"/>
    <p:sldId id="2147376896" r:id="rId40"/>
    <p:sldId id="2147376897" r:id="rId41"/>
    <p:sldId id="2147376899" r:id="rId42"/>
    <p:sldId id="2147376900" r:id="rId43"/>
    <p:sldId id="2147376901" r:id="rId44"/>
    <p:sldId id="2147376902" r:id="rId45"/>
    <p:sldId id="2147376898" r:id="rId46"/>
    <p:sldId id="2147376878" r:id="rId47"/>
    <p:sldId id="2147376879" r:id="rId48"/>
    <p:sldId id="2147376880" r:id="rId49"/>
    <p:sldId id="2147376881" r:id="rId50"/>
    <p:sldId id="2147376882" r:id="rId51"/>
    <p:sldId id="2147376883" r:id="rId52"/>
    <p:sldId id="2147376884" r:id="rId53"/>
    <p:sldId id="2147376472" r:id="rId54"/>
  </p:sldIdLst>
  <p:sldSz cx="12192000" cy="6858000"/>
  <p:notesSz cx="6858000" cy="9144000"/>
  <p:embeddedFontLst>
    <p:embeddedFont>
      <p:font typeface="Arial Black" panose="020B0A04020102020204" pitchFamily="34" charset="0"/>
      <p:bold r:id="rId56"/>
    </p:embeddedFont>
    <p:embeddedFont>
      <p:font typeface="Arial Narrow" panose="020B0606020202030204" pitchFamily="34" charset="0"/>
      <p:regular r:id="rId57"/>
      <p:bold r:id="rId58"/>
      <p:italic r:id="rId59"/>
      <p:boldItalic r:id="rId60"/>
    </p:embeddedFont>
    <p:embeddedFont>
      <p:font typeface="Barlow" panose="00000500000000000000" pitchFamily="2" charset="0"/>
      <p:regular r:id="rId61"/>
      <p:bold r:id="rId62"/>
      <p:italic r:id="rId63"/>
      <p:boldItalic r:id="rId64"/>
    </p:embeddedFont>
    <p:embeddedFont>
      <p:font typeface="Museo Sans 300" panose="02000000000000000000" charset="0"/>
      <p:regular r:id="rId65"/>
      <p:bold r:id="rId66"/>
      <p:italic r:id="rId67"/>
      <p:boldItalic r:id="rId68"/>
    </p:embeddedFont>
    <p:embeddedFont>
      <p:font typeface="Museo Sans 700" panose="02000000000000000000" charset="0"/>
      <p:regular r:id="rId69"/>
      <p:bold r:id="rId70"/>
      <p:italic r:id="rId71"/>
      <p:boldItalic r:id="rId72"/>
    </p:embeddedFont>
    <p:embeddedFont>
      <p:font typeface="Segoe UI Symbol" panose="020B0502040204020203" pitchFamily="34" charset="0"/>
      <p:regular r:id="rId7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98" roundtripDataSignature="AMtx7mhAGRYhuxshZvQEbuGCPV9QCJ97a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E92"/>
    <a:srgbClr val="E8913E"/>
    <a:srgbClr val="F78E1D"/>
    <a:srgbClr val="F7A820"/>
    <a:srgbClr val="FFA940"/>
    <a:srgbClr val="CDE3BF"/>
    <a:srgbClr val="B295FF"/>
    <a:srgbClr val="0040FF"/>
    <a:srgbClr val="A0B8FF"/>
    <a:srgbClr val="FFFC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BE0521-E511-48DF-9EAD-EF44CDE22AEA}" v="54" dt="2025-12-09T20:53:03.723"/>
  </p1510:revLst>
</p1510:revInfo>
</file>

<file path=ppt/tableStyles.xml><?xml version="1.0" encoding="utf-8"?>
<a:tblStyleLst xmlns:a="http://schemas.openxmlformats.org/drawingml/2006/main" def="{A3E22C4A-C6A3-40CC-BB64-73E4FA6B414F}">
  <a:tblStyle styleId="{A3E22C4A-C6A3-40CC-BB64-73E4FA6B414F}"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rgbClr val="FFFFFF"/>
      </a:tcTxStyle>
      <a:tcStyle>
        <a:tcBdr/>
        <a:fill>
          <a:solidFill>
            <a:srgbClr val="4472C4"/>
          </a:solidFill>
        </a:fill>
      </a:tcStyle>
    </a:lastCol>
    <a:firstCol>
      <a:tcTxStyle b="on" i="off">
        <a:font>
          <a:latin typeface="Calibri"/>
          <a:ea typeface="Calibri"/>
          <a:cs typeface="Calibri"/>
        </a:font>
        <a:srgbClr val="FFFFFF"/>
      </a:tcTxStyle>
      <a:tcStyle>
        <a:tcBdr/>
        <a:fill>
          <a:solidFill>
            <a:srgbClr val="4472C4"/>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4472C4"/>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4472C4"/>
          </a:solidFill>
        </a:fill>
      </a:tcStyle>
    </a:firstRow>
    <a:neCell>
      <a:tcTxStyle b="off" i="off"/>
      <a:tcStyle>
        <a:tcBdr/>
      </a:tcStyle>
    </a:neCell>
    <a:nwCell>
      <a:tcTxStyle b="off" i="off"/>
      <a:tcStyle>
        <a:tcBdr/>
      </a:tcStyle>
    </a:nwCell>
  </a:tblStyle>
  <a:tblStyle styleId="{C31E146B-D6E6-44AE-9060-3FDA3E41315A}" styleName="Table_1">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CDDBDCFE-AAA7-430A-A6B2-96F96A55E349}" styleName="Table_2">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D27102A9-8310-4765-A935-A1911B00CA55}" styleName="Estilo claro 1 - Acento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5126" autoAdjust="0"/>
  </p:normalViewPr>
  <p:slideViewPr>
    <p:cSldViewPr snapToGrid="0">
      <p:cViewPr varScale="1">
        <p:scale>
          <a:sx n="64" d="100"/>
          <a:sy n="64" d="100"/>
        </p:scale>
        <p:origin x="96" y="133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font" Target="fonts/font8.fntdata"/><Relationship Id="rId68" Type="http://schemas.openxmlformats.org/officeDocument/2006/relationships/font" Target="fonts/font13.fntdata"/><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font" Target="fonts/font3.fntdata"/><Relationship Id="rId66" Type="http://schemas.openxmlformats.org/officeDocument/2006/relationships/font" Target="fonts/font11.fntdata"/><Relationship Id="rId102"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font" Target="fonts/font6.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1.fntdata"/><Relationship Id="rId64" Type="http://schemas.openxmlformats.org/officeDocument/2006/relationships/font" Target="fonts/font9.fntdata"/><Relationship Id="rId69" Type="http://schemas.openxmlformats.org/officeDocument/2006/relationships/font" Target="fonts/font14.fntdata"/><Relationship Id="rId100"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font" Target="fonts/font17.fntdata"/><Relationship Id="rId98" Type="http://customschemas.google.com/relationships/presentationmetadata" Target="meta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4.fntdata"/><Relationship Id="rId67" Type="http://schemas.openxmlformats.org/officeDocument/2006/relationships/font" Target="fonts/font12.fntdata"/><Relationship Id="rId103"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font" Target="fonts/font7.fntdata"/><Relationship Id="rId70" Type="http://schemas.openxmlformats.org/officeDocument/2006/relationships/font" Target="fonts/font15.fnt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font" Target="fonts/font2.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font" Target="fonts/font5.fntdata"/><Relationship Id="rId65" Type="http://schemas.openxmlformats.org/officeDocument/2006/relationships/font" Target="fonts/font10.fntdata"/><Relationship Id="rId73" Type="http://schemas.openxmlformats.org/officeDocument/2006/relationships/font" Target="fonts/font18.fntdata"/><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notesMaster" Target="notesMasters/notesMaster1.xml"/><Relationship Id="rId104" Type="http://schemas.microsoft.com/office/2015/10/relationships/revisionInfo" Target="revisionInfo.xml"/><Relationship Id="rId7" Type="http://schemas.openxmlformats.org/officeDocument/2006/relationships/slide" Target="slides/slide3.xml"/><Relationship Id="rId71" Type="http://schemas.openxmlformats.org/officeDocument/2006/relationships/font" Target="fonts/font16.fntdata"/><Relationship Id="rId2" Type="http://schemas.openxmlformats.org/officeDocument/2006/relationships/customXml" Target="../customXml/item2.xml"/><Relationship Id="rId29" Type="http://schemas.openxmlformats.org/officeDocument/2006/relationships/slide" Target="slides/slide2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ynthia Benitez Pardo" userId="1026e903-2cbf-45b6-adbe-fad41f2a3658" providerId="ADAL" clId="{97B7821E-C272-9343-BF85-8F0BAB288139}"/>
    <pc:docChg chg="undo custSel addSld modSld">
      <pc:chgData name="Cynthia Benitez Pardo" userId="1026e903-2cbf-45b6-adbe-fad41f2a3658" providerId="ADAL" clId="{97B7821E-C272-9343-BF85-8F0BAB288139}" dt="2025-11-19T19:30:10.251" v="38"/>
      <pc:docMkLst>
        <pc:docMk/>
      </pc:docMkLst>
      <pc:sldChg chg="addSp delSp modSp add mod">
        <pc:chgData name="Cynthia Benitez Pardo" userId="1026e903-2cbf-45b6-adbe-fad41f2a3658" providerId="ADAL" clId="{97B7821E-C272-9343-BF85-8F0BAB288139}" dt="2025-11-19T19:22:40.957" v="14" actId="14100"/>
        <pc:sldMkLst>
          <pc:docMk/>
          <pc:sldMk cId="1595925941" sldId="2147376850"/>
        </pc:sldMkLst>
        <pc:picChg chg="add mod">
          <ac:chgData name="Cynthia Benitez Pardo" userId="1026e903-2cbf-45b6-adbe-fad41f2a3658" providerId="ADAL" clId="{97B7821E-C272-9343-BF85-8F0BAB288139}" dt="2025-11-19T19:22:40.957" v="14" actId="14100"/>
          <ac:picMkLst>
            <pc:docMk/>
            <pc:sldMk cId="1595925941" sldId="2147376850"/>
            <ac:picMk id="5" creationId="{8B594DFC-C4CE-C7A3-EA2B-CDE597F9FA81}"/>
          </ac:picMkLst>
        </pc:picChg>
      </pc:sldChg>
      <pc:sldChg chg="addSp modSp add mod">
        <pc:chgData name="Cynthia Benitez Pardo" userId="1026e903-2cbf-45b6-adbe-fad41f2a3658" providerId="ADAL" clId="{97B7821E-C272-9343-BF85-8F0BAB288139}" dt="2025-11-19T19:23:17.170" v="18" actId="14100"/>
        <pc:sldMkLst>
          <pc:docMk/>
          <pc:sldMk cId="4261902837" sldId="2147376851"/>
        </pc:sldMkLst>
        <pc:picChg chg="add mod">
          <ac:chgData name="Cynthia Benitez Pardo" userId="1026e903-2cbf-45b6-adbe-fad41f2a3658" providerId="ADAL" clId="{97B7821E-C272-9343-BF85-8F0BAB288139}" dt="2025-11-19T19:23:17.170" v="18" actId="14100"/>
          <ac:picMkLst>
            <pc:docMk/>
            <pc:sldMk cId="4261902837" sldId="2147376851"/>
            <ac:picMk id="3" creationId="{AF2633DF-7385-04B3-1278-1B97CB5098C4}"/>
          </ac:picMkLst>
        </pc:picChg>
      </pc:sldChg>
      <pc:sldChg chg="addSp modSp add mod">
        <pc:chgData name="Cynthia Benitez Pardo" userId="1026e903-2cbf-45b6-adbe-fad41f2a3658" providerId="ADAL" clId="{97B7821E-C272-9343-BF85-8F0BAB288139}" dt="2025-11-19T19:23:47.944" v="22" actId="14100"/>
        <pc:sldMkLst>
          <pc:docMk/>
          <pc:sldMk cId="2651527314" sldId="2147376852"/>
        </pc:sldMkLst>
        <pc:picChg chg="add mod">
          <ac:chgData name="Cynthia Benitez Pardo" userId="1026e903-2cbf-45b6-adbe-fad41f2a3658" providerId="ADAL" clId="{97B7821E-C272-9343-BF85-8F0BAB288139}" dt="2025-11-19T19:23:47.944" v="22" actId="14100"/>
          <ac:picMkLst>
            <pc:docMk/>
            <pc:sldMk cId="2651527314" sldId="2147376852"/>
            <ac:picMk id="3" creationId="{9EBDB72A-F422-AFFE-ECC6-02A7E4B8426F}"/>
          </ac:picMkLst>
        </pc:picChg>
      </pc:sldChg>
      <pc:sldChg chg="addSp modSp add mod">
        <pc:chgData name="Cynthia Benitez Pardo" userId="1026e903-2cbf-45b6-adbe-fad41f2a3658" providerId="ADAL" clId="{97B7821E-C272-9343-BF85-8F0BAB288139}" dt="2025-11-19T19:24:23.662" v="26" actId="14100"/>
        <pc:sldMkLst>
          <pc:docMk/>
          <pc:sldMk cId="1307761518" sldId="2147376853"/>
        </pc:sldMkLst>
        <pc:picChg chg="add mod">
          <ac:chgData name="Cynthia Benitez Pardo" userId="1026e903-2cbf-45b6-adbe-fad41f2a3658" providerId="ADAL" clId="{97B7821E-C272-9343-BF85-8F0BAB288139}" dt="2025-11-19T19:24:23.662" v="26" actId="14100"/>
          <ac:picMkLst>
            <pc:docMk/>
            <pc:sldMk cId="1307761518" sldId="2147376853"/>
            <ac:picMk id="3" creationId="{F5D09A12-CF37-00D0-02EE-238F69B29E0D}"/>
          </ac:picMkLst>
        </pc:picChg>
      </pc:sldChg>
    </pc:docChg>
  </pc:docChgLst>
  <pc:docChgLst>
    <pc:chgData name="Cynthia Benitez Pardo" userId="1026e903-2cbf-45b6-adbe-fad41f2a3658" providerId="ADAL" clId="{29FB5D7A-03D5-A049-914E-C05B1318D658}"/>
    <pc:docChg chg="undo custSel addSld delSld modSld">
      <pc:chgData name="Cynthia Benitez Pardo" userId="1026e903-2cbf-45b6-adbe-fad41f2a3658" providerId="ADAL" clId="{29FB5D7A-03D5-A049-914E-C05B1318D658}" dt="2025-11-11T14:26:06.423" v="266" actId="1076"/>
      <pc:docMkLst>
        <pc:docMk/>
      </pc:docMkLst>
      <pc:sldMasterChg chg="delSldLayout">
        <pc:chgData name="Cynthia Benitez Pardo" userId="1026e903-2cbf-45b6-adbe-fad41f2a3658" providerId="ADAL" clId="{29FB5D7A-03D5-A049-914E-C05B1318D658}" dt="2025-11-10T13:57:24.043" v="8" actId="2696"/>
        <pc:sldMasterMkLst>
          <pc:docMk/>
          <pc:sldMasterMk cId="3733607087" sldId="2147483678"/>
        </pc:sldMasterMkLst>
      </pc:sldMasterChg>
    </pc:docChg>
  </pc:docChgLst>
  <pc:docChgLst>
    <pc:chgData name="Cynthia Benitez Pardo" userId="S::cbenitez@sdp.gov.co::1026e903-2cbf-45b6-adbe-fad41f2a3658" providerId="AD" clId="Web-{D62A4E2B-09CC-C59F-9B19-FE6A340AE782}"/>
    <pc:docChg chg="delSld modSld">
      <pc:chgData name="Cynthia Benitez Pardo" userId="S::cbenitez@sdp.gov.co::1026e903-2cbf-45b6-adbe-fad41f2a3658" providerId="AD" clId="Web-{D62A4E2B-09CC-C59F-9B19-FE6A340AE782}" dt="2025-12-04T20:56:40.929" v="15"/>
      <pc:docMkLst>
        <pc:docMk/>
      </pc:docMkLst>
      <pc:sldChg chg="modSp">
        <pc:chgData name="Cynthia Benitez Pardo" userId="S::cbenitez@sdp.gov.co::1026e903-2cbf-45b6-adbe-fad41f2a3658" providerId="AD" clId="Web-{D62A4E2B-09CC-C59F-9B19-FE6A340AE782}" dt="2025-12-04T20:55:38.069" v="2" actId="20577"/>
        <pc:sldMkLst>
          <pc:docMk/>
          <pc:sldMk cId="276111726" sldId="2147376824"/>
        </pc:sldMkLst>
      </pc:sldChg>
    </pc:docChg>
  </pc:docChgLst>
  <pc:docChgLst>
    <pc:chgData name="Carlos Sebastian Castaneda Salamanca" userId="S::ccastanedas@sdp.gov.co::16e49385-0595-4c43-bcb0-ca49dd72f86e" providerId="AD" clId="Web-{09FB6122-98A7-C02C-44AB-7166631975B6}"/>
    <pc:docChg chg="modSld">
      <pc:chgData name="Carlos Sebastian Castaneda Salamanca" userId="S::ccastanedas@sdp.gov.co::16e49385-0595-4c43-bcb0-ca49dd72f86e" providerId="AD" clId="Web-{09FB6122-98A7-C02C-44AB-7166631975B6}" dt="2025-11-11T14:09:15.274" v="12" actId="20577"/>
      <pc:docMkLst>
        <pc:docMk/>
      </pc:docMkLst>
    </pc:docChg>
  </pc:docChgLst>
  <pc:docChgLst>
    <pc:chgData name="Cynthia Benitez Pardo" userId="S::cbenitez@sdp.gov.co::1026e903-2cbf-45b6-adbe-fad41f2a3658" providerId="AD" clId="Web-{19723096-398F-9B3F-716D-36985358DB5A}"/>
    <pc:docChg chg="delSld modSld">
      <pc:chgData name="Cynthia Benitez Pardo" userId="S::cbenitez@sdp.gov.co::1026e903-2cbf-45b6-adbe-fad41f2a3658" providerId="AD" clId="Web-{19723096-398F-9B3F-716D-36985358DB5A}" dt="2025-11-19T19:14:15.805" v="13"/>
      <pc:docMkLst>
        <pc:docMk/>
      </pc:docMkLst>
    </pc:docChg>
  </pc:docChgLst>
  <pc:docChgLst>
    <pc:chgData name="Cynthia Benitez Pardo" userId="S::cbenitez@sdp.gov.co::1026e903-2cbf-45b6-adbe-fad41f2a3658" providerId="AD" clId="Web-{A2256F17-9066-9800-74E7-3086C63879A0}"/>
    <pc:docChg chg="addSld delSld modSld sldOrd">
      <pc:chgData name="Cynthia Benitez Pardo" userId="S::cbenitez@sdp.gov.co::1026e903-2cbf-45b6-adbe-fad41f2a3658" providerId="AD" clId="Web-{A2256F17-9066-9800-74E7-3086C63879A0}" dt="2025-11-19T19:41:45.891" v="75" actId="14100"/>
      <pc:docMkLst>
        <pc:docMk/>
      </pc:docMkLst>
      <pc:sldChg chg="ord">
        <pc:chgData name="Cynthia Benitez Pardo" userId="S::cbenitez@sdp.gov.co::1026e903-2cbf-45b6-adbe-fad41f2a3658" providerId="AD" clId="Web-{A2256F17-9066-9800-74E7-3086C63879A0}" dt="2025-11-19T19:31:16.095" v="1"/>
        <pc:sldMkLst>
          <pc:docMk/>
          <pc:sldMk cId="3079115019" sldId="2147376823"/>
        </pc:sldMkLst>
      </pc:sldChg>
      <pc:sldChg chg="ord">
        <pc:chgData name="Cynthia Benitez Pardo" userId="S::cbenitez@sdp.gov.co::1026e903-2cbf-45b6-adbe-fad41f2a3658" providerId="AD" clId="Web-{A2256F17-9066-9800-74E7-3086C63879A0}" dt="2025-11-19T19:31:16.095" v="0"/>
        <pc:sldMkLst>
          <pc:docMk/>
          <pc:sldMk cId="276111726" sldId="2147376824"/>
        </pc:sldMkLst>
      </pc:sldChg>
      <pc:sldChg chg="modSp">
        <pc:chgData name="Cynthia Benitez Pardo" userId="S::cbenitez@sdp.gov.co::1026e903-2cbf-45b6-adbe-fad41f2a3658" providerId="AD" clId="Web-{A2256F17-9066-9800-74E7-3086C63879A0}" dt="2025-11-19T19:33:47.767" v="27" actId="14100"/>
        <pc:sldMkLst>
          <pc:docMk/>
          <pc:sldMk cId="3124395156" sldId="2147376846"/>
        </pc:sldMkLst>
        <pc:spChg chg="mod">
          <ac:chgData name="Cynthia Benitez Pardo" userId="S::cbenitez@sdp.gov.co::1026e903-2cbf-45b6-adbe-fad41f2a3658" providerId="AD" clId="Web-{A2256F17-9066-9800-74E7-3086C63879A0}" dt="2025-11-19T19:33:47.767" v="27" actId="14100"/>
          <ac:spMkLst>
            <pc:docMk/>
            <pc:sldMk cId="3124395156" sldId="2147376846"/>
            <ac:spMk id="10" creationId="{1804421B-2692-B27E-7063-8851EB0550FB}"/>
          </ac:spMkLst>
        </pc:spChg>
      </pc:sldChg>
    </pc:docChg>
  </pc:docChgLst>
  <pc:docChgLst>
    <pc:chgData name="Carlos Sebastian Castaneda Salamanca" userId="S::ccastanedas@sdp.gov.co::16e49385-0595-4c43-bcb0-ca49dd72f86e" providerId="AD" clId="Web-{DDDC8F05-3D8E-04C8-DECC-1EDCFB0D766B}"/>
    <pc:docChg chg="modSld">
      <pc:chgData name="Carlos Sebastian Castaneda Salamanca" userId="S::ccastanedas@sdp.gov.co::16e49385-0595-4c43-bcb0-ca49dd72f86e" providerId="AD" clId="Web-{DDDC8F05-3D8E-04C8-DECC-1EDCFB0D766B}" dt="2025-11-19T19:46:20.075" v="60"/>
      <pc:docMkLst>
        <pc:docMk/>
      </pc:docMkLst>
    </pc:docChg>
  </pc:docChgLst>
  <pc:docChgLst>
    <pc:chgData name="Cynthia Benitez Pardo" userId="S::cbenitez@sdp.gov.co::1026e903-2cbf-45b6-adbe-fad41f2a3658" providerId="AD" clId="Web-{98287BA6-3ACA-71A6-3EE8-C92942D99045}"/>
    <pc:docChg chg="addSld modSld">
      <pc:chgData name="Cynthia Benitez Pardo" userId="S::cbenitez@sdp.gov.co::1026e903-2cbf-45b6-adbe-fad41f2a3658" providerId="AD" clId="Web-{98287BA6-3ACA-71A6-3EE8-C92942D99045}" dt="2025-11-10T23:25:54.469" v="34"/>
      <pc:docMkLst>
        <pc:docMk/>
      </pc:docMkLst>
      <pc:sldChg chg="modSp add replId">
        <pc:chgData name="Cynthia Benitez Pardo" userId="S::cbenitez@sdp.gov.co::1026e903-2cbf-45b6-adbe-fad41f2a3658" providerId="AD" clId="Web-{98287BA6-3ACA-71A6-3EE8-C92942D99045}" dt="2025-11-10T23:12:19.342" v="26" actId="20577"/>
        <pc:sldMkLst>
          <pc:docMk/>
          <pc:sldMk cId="3124395156" sldId="2147376846"/>
        </pc:sldMkLst>
        <pc:spChg chg="mod">
          <ac:chgData name="Cynthia Benitez Pardo" userId="S::cbenitez@sdp.gov.co::1026e903-2cbf-45b6-adbe-fad41f2a3658" providerId="AD" clId="Web-{98287BA6-3ACA-71A6-3EE8-C92942D99045}" dt="2025-11-10T23:12:19.342" v="26" actId="20577"/>
          <ac:spMkLst>
            <pc:docMk/>
            <pc:sldMk cId="3124395156" sldId="2147376846"/>
            <ac:spMk id="10" creationId="{1804421B-2692-B27E-7063-8851EB0550FB}"/>
          </ac:spMkLst>
        </pc:spChg>
      </pc:sldChg>
    </pc:docChg>
  </pc:docChgLst>
  <pc:docChgLst>
    <pc:chgData name="Jose Monterroza" userId="2feb5208-9169-4c67-94b7-5226b1736bf4" providerId="ADAL" clId="{98B91B3E-9F03-4B96-B3B5-8946B621610E}"/>
    <pc:docChg chg="undo redo custSel addSld delSld modSld">
      <pc:chgData name="Jose Monterroza" userId="2feb5208-9169-4c67-94b7-5226b1736bf4" providerId="ADAL" clId="{98B91B3E-9F03-4B96-B3B5-8946B621610E}" dt="2025-12-09T20:54:03.571" v="486" actId="403"/>
      <pc:docMkLst>
        <pc:docMk/>
      </pc:docMkLst>
      <pc:sldChg chg="addSp delSp modSp mod">
        <pc:chgData name="Jose Monterroza" userId="2feb5208-9169-4c67-94b7-5226b1736bf4" providerId="ADAL" clId="{98B91B3E-9F03-4B96-B3B5-8946B621610E}" dt="2025-12-09T20:36:03.775" v="25" actId="14100"/>
        <pc:sldMkLst>
          <pc:docMk/>
          <pc:sldMk cId="2894057263" sldId="2147376877"/>
        </pc:sldMkLst>
        <pc:spChg chg="add del mod">
          <ac:chgData name="Jose Monterroza" userId="2feb5208-9169-4c67-94b7-5226b1736bf4" providerId="ADAL" clId="{98B91B3E-9F03-4B96-B3B5-8946B621610E}" dt="2025-12-09T20:34:17.706" v="2" actId="478"/>
          <ac:spMkLst>
            <pc:docMk/>
            <pc:sldMk cId="2894057263" sldId="2147376877"/>
            <ac:spMk id="7" creationId="{679E40BF-04F6-BABA-BC78-D1E47F8E55BD}"/>
          </ac:spMkLst>
        </pc:spChg>
        <pc:spChg chg="del">
          <ac:chgData name="Jose Monterroza" userId="2feb5208-9169-4c67-94b7-5226b1736bf4" providerId="ADAL" clId="{98B91B3E-9F03-4B96-B3B5-8946B621610E}" dt="2025-12-09T20:34:19.285" v="3" actId="478"/>
          <ac:spMkLst>
            <pc:docMk/>
            <pc:sldMk cId="2894057263" sldId="2147376877"/>
            <ac:spMk id="8" creationId="{00000000-0000-0000-0000-000000000000}"/>
          </ac:spMkLst>
        </pc:spChg>
        <pc:spChg chg="add mod">
          <ac:chgData name="Jose Monterroza" userId="2feb5208-9169-4c67-94b7-5226b1736bf4" providerId="ADAL" clId="{98B91B3E-9F03-4B96-B3B5-8946B621610E}" dt="2025-12-09T20:36:03.775" v="25" actId="14100"/>
          <ac:spMkLst>
            <pc:docMk/>
            <pc:sldMk cId="2894057263" sldId="2147376877"/>
            <ac:spMk id="9" creationId="{28293B9A-38A3-AE76-A95E-61AD2A652FFE}"/>
          </ac:spMkLst>
        </pc:spChg>
        <pc:spChg chg="del">
          <ac:chgData name="Jose Monterroza" userId="2feb5208-9169-4c67-94b7-5226b1736bf4" providerId="ADAL" clId="{98B91B3E-9F03-4B96-B3B5-8946B621610E}" dt="2025-12-09T20:34:16.541" v="1" actId="478"/>
          <ac:spMkLst>
            <pc:docMk/>
            <pc:sldMk cId="2894057263" sldId="2147376877"/>
            <ac:spMk id="56" creationId="{128EF316-F63F-AD5E-655C-BF02E03356A5}"/>
          </ac:spMkLst>
        </pc:spChg>
      </pc:sldChg>
      <pc:sldChg chg="add del">
        <pc:chgData name="Jose Monterroza" userId="2feb5208-9169-4c67-94b7-5226b1736bf4" providerId="ADAL" clId="{98B91B3E-9F03-4B96-B3B5-8946B621610E}" dt="2025-12-09T20:50:24.458" v="365" actId="47"/>
        <pc:sldMkLst>
          <pc:docMk/>
          <pc:sldMk cId="4078776202" sldId="2147376885"/>
        </pc:sldMkLst>
      </pc:sldChg>
      <pc:sldChg chg="addSp delSp modSp add mod">
        <pc:chgData name="Jose Monterroza" userId="2feb5208-9169-4c67-94b7-5226b1736bf4" providerId="ADAL" clId="{98B91B3E-9F03-4B96-B3B5-8946B621610E}" dt="2025-12-09T20:36:54.008" v="39" actId="1076"/>
        <pc:sldMkLst>
          <pc:docMk/>
          <pc:sldMk cId="1461502952" sldId="2147376886"/>
        </pc:sldMkLst>
        <pc:spChg chg="add del mod">
          <ac:chgData name="Jose Monterroza" userId="2feb5208-9169-4c67-94b7-5226b1736bf4" providerId="ADAL" clId="{98B91B3E-9F03-4B96-B3B5-8946B621610E}" dt="2025-12-09T20:36:13.347" v="28" actId="478"/>
          <ac:spMkLst>
            <pc:docMk/>
            <pc:sldMk cId="1461502952" sldId="2147376886"/>
            <ac:spMk id="7" creationId="{A9C1CAD2-01FF-C8B5-57D5-D3C0558A6C6E}"/>
          </ac:spMkLst>
        </pc:spChg>
        <pc:spChg chg="del">
          <ac:chgData name="Jose Monterroza" userId="2feb5208-9169-4c67-94b7-5226b1736bf4" providerId="ADAL" clId="{98B91B3E-9F03-4B96-B3B5-8946B621610E}" dt="2025-12-09T20:36:11.037" v="27" actId="478"/>
          <ac:spMkLst>
            <pc:docMk/>
            <pc:sldMk cId="1461502952" sldId="2147376886"/>
            <ac:spMk id="9" creationId="{759E61E6-EBA5-4047-B50C-74A833425F92}"/>
          </ac:spMkLst>
        </pc:spChg>
        <pc:spChg chg="add mod">
          <ac:chgData name="Jose Monterroza" userId="2feb5208-9169-4c67-94b7-5226b1736bf4" providerId="ADAL" clId="{98B91B3E-9F03-4B96-B3B5-8946B621610E}" dt="2025-12-09T20:36:54.008" v="39" actId="1076"/>
          <ac:spMkLst>
            <pc:docMk/>
            <pc:sldMk cId="1461502952" sldId="2147376886"/>
            <ac:spMk id="10" creationId="{33006A3B-834E-8FA3-8972-276695E85879}"/>
          </ac:spMkLst>
        </pc:spChg>
      </pc:sldChg>
      <pc:sldChg chg="addSp modSp add mod">
        <pc:chgData name="Jose Monterroza" userId="2feb5208-9169-4c67-94b7-5226b1736bf4" providerId="ADAL" clId="{98B91B3E-9F03-4B96-B3B5-8946B621610E}" dt="2025-12-09T20:40:39.934" v="118" actId="14734"/>
        <pc:sldMkLst>
          <pc:docMk/>
          <pc:sldMk cId="342689802" sldId="2147376887"/>
        </pc:sldMkLst>
        <pc:spChg chg="mod">
          <ac:chgData name="Jose Monterroza" userId="2feb5208-9169-4c67-94b7-5226b1736bf4" providerId="ADAL" clId="{98B91B3E-9F03-4B96-B3B5-8946B621610E}" dt="2025-12-09T20:37:53.557" v="100" actId="6549"/>
          <ac:spMkLst>
            <pc:docMk/>
            <pc:sldMk cId="342689802" sldId="2147376887"/>
            <ac:spMk id="10" creationId="{D776A9A0-B8F4-3F22-1E40-B5F87939FF18}"/>
          </ac:spMkLst>
        </pc:spChg>
        <pc:graphicFrameChg chg="add mod modGraphic">
          <ac:chgData name="Jose Monterroza" userId="2feb5208-9169-4c67-94b7-5226b1736bf4" providerId="ADAL" clId="{98B91B3E-9F03-4B96-B3B5-8946B621610E}" dt="2025-12-09T20:40:39.934" v="118" actId="14734"/>
          <ac:graphicFrameMkLst>
            <pc:docMk/>
            <pc:sldMk cId="342689802" sldId="2147376887"/>
            <ac:graphicFrameMk id="2" creationId="{C13B0B8D-4287-0870-A746-92C33FCFD6AA}"/>
          </ac:graphicFrameMkLst>
        </pc:graphicFrameChg>
      </pc:sldChg>
      <pc:sldChg chg="addSp delSp modSp add mod">
        <pc:chgData name="Jose Monterroza" userId="2feb5208-9169-4c67-94b7-5226b1736bf4" providerId="ADAL" clId="{98B91B3E-9F03-4B96-B3B5-8946B621610E}" dt="2025-12-09T20:41:22.865" v="128" actId="404"/>
        <pc:sldMkLst>
          <pc:docMk/>
          <pc:sldMk cId="1435007949" sldId="2147376888"/>
        </pc:sldMkLst>
        <pc:spChg chg="add mod">
          <ac:chgData name="Jose Monterroza" userId="2feb5208-9169-4c67-94b7-5226b1736bf4" providerId="ADAL" clId="{98B91B3E-9F03-4B96-B3B5-8946B621610E}" dt="2025-12-09T20:41:22.865" v="128" actId="404"/>
          <ac:spMkLst>
            <pc:docMk/>
            <pc:sldMk cId="1435007949" sldId="2147376888"/>
            <ac:spMk id="8" creationId="{21BC8293-9BB0-3590-C168-F683F661C595}"/>
          </ac:spMkLst>
        </pc:spChg>
        <pc:spChg chg="mod">
          <ac:chgData name="Jose Monterroza" userId="2feb5208-9169-4c67-94b7-5226b1736bf4" providerId="ADAL" clId="{98B91B3E-9F03-4B96-B3B5-8946B621610E}" dt="2025-12-09T20:40:58.955" v="119" actId="6549"/>
          <ac:spMkLst>
            <pc:docMk/>
            <pc:sldMk cId="1435007949" sldId="2147376888"/>
            <ac:spMk id="10" creationId="{B91D5D70-E375-6C58-CA65-30A425BBE2EC}"/>
          </ac:spMkLst>
        </pc:spChg>
        <pc:graphicFrameChg chg="del">
          <ac:chgData name="Jose Monterroza" userId="2feb5208-9169-4c67-94b7-5226b1736bf4" providerId="ADAL" clId="{98B91B3E-9F03-4B96-B3B5-8946B621610E}" dt="2025-12-09T20:40:25.813" v="115" actId="478"/>
          <ac:graphicFrameMkLst>
            <pc:docMk/>
            <pc:sldMk cId="1435007949" sldId="2147376888"/>
            <ac:graphicFrameMk id="2" creationId="{7F84C798-7561-75F1-5ABD-F59956666771}"/>
          </ac:graphicFrameMkLst>
        </pc:graphicFrameChg>
      </pc:sldChg>
      <pc:sldChg chg="modSp add mod">
        <pc:chgData name="Jose Monterroza" userId="2feb5208-9169-4c67-94b7-5226b1736bf4" providerId="ADAL" clId="{98B91B3E-9F03-4B96-B3B5-8946B621610E}" dt="2025-12-09T20:42:18.298" v="158" actId="1035"/>
        <pc:sldMkLst>
          <pc:docMk/>
          <pc:sldMk cId="621033763" sldId="2147376889"/>
        </pc:sldMkLst>
        <pc:spChg chg="mod">
          <ac:chgData name="Jose Monterroza" userId="2feb5208-9169-4c67-94b7-5226b1736bf4" providerId="ADAL" clId="{98B91B3E-9F03-4B96-B3B5-8946B621610E}" dt="2025-12-09T20:42:18.298" v="158" actId="1035"/>
          <ac:spMkLst>
            <pc:docMk/>
            <pc:sldMk cId="621033763" sldId="2147376889"/>
            <ac:spMk id="8" creationId="{21278CB1-FAEB-6B3B-5D33-C2428DD2EBB7}"/>
          </ac:spMkLst>
        </pc:spChg>
      </pc:sldChg>
      <pc:sldChg chg="modSp add mod">
        <pc:chgData name="Jose Monterroza" userId="2feb5208-9169-4c67-94b7-5226b1736bf4" providerId="ADAL" clId="{98B91B3E-9F03-4B96-B3B5-8946B621610E}" dt="2025-12-09T20:42:12.319" v="148" actId="20577"/>
        <pc:sldMkLst>
          <pc:docMk/>
          <pc:sldMk cId="1446645745" sldId="2147376890"/>
        </pc:sldMkLst>
        <pc:spChg chg="mod">
          <ac:chgData name="Jose Monterroza" userId="2feb5208-9169-4c67-94b7-5226b1736bf4" providerId="ADAL" clId="{98B91B3E-9F03-4B96-B3B5-8946B621610E}" dt="2025-12-09T20:42:12.319" v="148" actId="20577"/>
          <ac:spMkLst>
            <pc:docMk/>
            <pc:sldMk cId="1446645745" sldId="2147376890"/>
            <ac:spMk id="8" creationId="{B9645EAA-2173-708F-B1EC-77CAF4D733B6}"/>
          </ac:spMkLst>
        </pc:spChg>
      </pc:sldChg>
      <pc:sldChg chg="modSp add mod">
        <pc:chgData name="Jose Monterroza" userId="2feb5208-9169-4c67-94b7-5226b1736bf4" providerId="ADAL" clId="{98B91B3E-9F03-4B96-B3B5-8946B621610E}" dt="2025-12-09T20:42:58.188" v="211" actId="404"/>
        <pc:sldMkLst>
          <pc:docMk/>
          <pc:sldMk cId="2866207513" sldId="2147376891"/>
        </pc:sldMkLst>
        <pc:spChg chg="mod">
          <ac:chgData name="Jose Monterroza" userId="2feb5208-9169-4c67-94b7-5226b1736bf4" providerId="ADAL" clId="{98B91B3E-9F03-4B96-B3B5-8946B621610E}" dt="2025-12-09T20:42:58.188" v="211" actId="404"/>
          <ac:spMkLst>
            <pc:docMk/>
            <pc:sldMk cId="2866207513" sldId="2147376891"/>
            <ac:spMk id="8" creationId="{5C9DF6DE-2BFE-650F-8BFE-45E836377F51}"/>
          </ac:spMkLst>
        </pc:spChg>
        <pc:spChg chg="mod">
          <ac:chgData name="Jose Monterroza" userId="2feb5208-9169-4c67-94b7-5226b1736bf4" providerId="ADAL" clId="{98B91B3E-9F03-4B96-B3B5-8946B621610E}" dt="2025-12-09T20:42:45.715" v="205" actId="6549"/>
          <ac:spMkLst>
            <pc:docMk/>
            <pc:sldMk cId="2866207513" sldId="2147376891"/>
            <ac:spMk id="10" creationId="{747D1CBF-CAD2-CC07-9BA1-B86793F0D003}"/>
          </ac:spMkLst>
        </pc:spChg>
      </pc:sldChg>
      <pc:sldChg chg="modSp add mod">
        <pc:chgData name="Jose Monterroza" userId="2feb5208-9169-4c67-94b7-5226b1736bf4" providerId="ADAL" clId="{98B91B3E-9F03-4B96-B3B5-8946B621610E}" dt="2025-12-09T20:45:52.732" v="291" actId="20577"/>
        <pc:sldMkLst>
          <pc:docMk/>
          <pc:sldMk cId="1144402343" sldId="2147376892"/>
        </pc:sldMkLst>
        <pc:spChg chg="mod">
          <ac:chgData name="Jose Monterroza" userId="2feb5208-9169-4c67-94b7-5226b1736bf4" providerId="ADAL" clId="{98B91B3E-9F03-4B96-B3B5-8946B621610E}" dt="2025-12-09T20:45:52.732" v="291" actId="20577"/>
          <ac:spMkLst>
            <pc:docMk/>
            <pc:sldMk cId="1144402343" sldId="2147376892"/>
            <ac:spMk id="8" creationId="{D478A5BE-BA32-607E-3BE5-8353013A87D2}"/>
          </ac:spMkLst>
        </pc:spChg>
        <pc:spChg chg="mod">
          <ac:chgData name="Jose Monterroza" userId="2feb5208-9169-4c67-94b7-5226b1736bf4" providerId="ADAL" clId="{98B91B3E-9F03-4B96-B3B5-8946B621610E}" dt="2025-12-09T20:43:34.023" v="263" actId="6549"/>
          <ac:spMkLst>
            <pc:docMk/>
            <pc:sldMk cId="1144402343" sldId="2147376892"/>
            <ac:spMk id="10" creationId="{F43FC913-3C62-1A63-6A25-7C45702FEC10}"/>
          </ac:spMkLst>
        </pc:spChg>
      </pc:sldChg>
      <pc:sldChg chg="modSp add mod">
        <pc:chgData name="Jose Monterroza" userId="2feb5208-9169-4c67-94b7-5226b1736bf4" providerId="ADAL" clId="{98B91B3E-9F03-4B96-B3B5-8946B621610E}" dt="2025-12-09T20:47:12.787" v="304" actId="20577"/>
        <pc:sldMkLst>
          <pc:docMk/>
          <pc:sldMk cId="3021287235" sldId="2147376893"/>
        </pc:sldMkLst>
        <pc:spChg chg="mod">
          <ac:chgData name="Jose Monterroza" userId="2feb5208-9169-4c67-94b7-5226b1736bf4" providerId="ADAL" clId="{98B91B3E-9F03-4B96-B3B5-8946B621610E}" dt="2025-12-09T20:47:12.787" v="304" actId="20577"/>
          <ac:spMkLst>
            <pc:docMk/>
            <pc:sldMk cId="3021287235" sldId="2147376893"/>
            <ac:spMk id="8" creationId="{85859C03-8EEC-5B60-FB30-72CA6093C338}"/>
          </ac:spMkLst>
        </pc:spChg>
        <pc:spChg chg="mod">
          <ac:chgData name="Jose Monterroza" userId="2feb5208-9169-4c67-94b7-5226b1736bf4" providerId="ADAL" clId="{98B91B3E-9F03-4B96-B3B5-8946B621610E}" dt="2025-12-09T20:46:56.032" v="297" actId="6549"/>
          <ac:spMkLst>
            <pc:docMk/>
            <pc:sldMk cId="3021287235" sldId="2147376893"/>
            <ac:spMk id="10" creationId="{6F451547-9AEB-68C5-27A5-3E36041EFB6C}"/>
          </ac:spMkLst>
        </pc:spChg>
      </pc:sldChg>
      <pc:sldChg chg="modSp add mod">
        <pc:chgData name="Jose Monterroza" userId="2feb5208-9169-4c67-94b7-5226b1736bf4" providerId="ADAL" clId="{98B91B3E-9F03-4B96-B3B5-8946B621610E}" dt="2025-12-09T20:45:38.658" v="290" actId="404"/>
        <pc:sldMkLst>
          <pc:docMk/>
          <pc:sldMk cId="281698084" sldId="2147376894"/>
        </pc:sldMkLst>
        <pc:spChg chg="mod">
          <ac:chgData name="Jose Monterroza" userId="2feb5208-9169-4c67-94b7-5226b1736bf4" providerId="ADAL" clId="{98B91B3E-9F03-4B96-B3B5-8946B621610E}" dt="2025-12-09T20:45:38.658" v="290" actId="404"/>
          <ac:spMkLst>
            <pc:docMk/>
            <pc:sldMk cId="281698084" sldId="2147376894"/>
            <ac:spMk id="8" creationId="{1B71142E-3EF1-09B8-AE03-4421BE7BC70E}"/>
          </ac:spMkLst>
        </pc:spChg>
      </pc:sldChg>
      <pc:sldChg chg="modSp add mod">
        <pc:chgData name="Jose Monterroza" userId="2feb5208-9169-4c67-94b7-5226b1736bf4" providerId="ADAL" clId="{98B91B3E-9F03-4B96-B3B5-8946B621610E}" dt="2025-12-09T20:47:29.088" v="310" actId="404"/>
        <pc:sldMkLst>
          <pc:docMk/>
          <pc:sldMk cId="3846370078" sldId="2147376895"/>
        </pc:sldMkLst>
        <pc:spChg chg="mod">
          <ac:chgData name="Jose Monterroza" userId="2feb5208-9169-4c67-94b7-5226b1736bf4" providerId="ADAL" clId="{98B91B3E-9F03-4B96-B3B5-8946B621610E}" dt="2025-12-09T20:47:29.088" v="310" actId="404"/>
          <ac:spMkLst>
            <pc:docMk/>
            <pc:sldMk cId="3846370078" sldId="2147376895"/>
            <ac:spMk id="8" creationId="{986E205B-10CC-06E1-DD39-98E92B4F22C5}"/>
          </ac:spMkLst>
        </pc:spChg>
      </pc:sldChg>
      <pc:sldChg chg="modSp add mod">
        <pc:chgData name="Jose Monterroza" userId="2feb5208-9169-4c67-94b7-5226b1736bf4" providerId="ADAL" clId="{98B91B3E-9F03-4B96-B3B5-8946B621610E}" dt="2025-12-09T20:49:38.970" v="342" actId="20577"/>
        <pc:sldMkLst>
          <pc:docMk/>
          <pc:sldMk cId="525116864" sldId="2147376896"/>
        </pc:sldMkLst>
        <pc:spChg chg="mod">
          <ac:chgData name="Jose Monterroza" userId="2feb5208-9169-4c67-94b7-5226b1736bf4" providerId="ADAL" clId="{98B91B3E-9F03-4B96-B3B5-8946B621610E}" dt="2025-12-09T20:49:38.970" v="342" actId="20577"/>
          <ac:spMkLst>
            <pc:docMk/>
            <pc:sldMk cId="525116864" sldId="2147376896"/>
            <ac:spMk id="8" creationId="{21C7B525-A96C-3E5E-AFF1-91385A4C3B38}"/>
          </ac:spMkLst>
        </pc:spChg>
        <pc:spChg chg="mod">
          <ac:chgData name="Jose Monterroza" userId="2feb5208-9169-4c67-94b7-5226b1736bf4" providerId="ADAL" clId="{98B91B3E-9F03-4B96-B3B5-8946B621610E}" dt="2025-12-09T20:47:54.065" v="318" actId="6549"/>
          <ac:spMkLst>
            <pc:docMk/>
            <pc:sldMk cId="525116864" sldId="2147376896"/>
            <ac:spMk id="10" creationId="{F6251C06-D051-196A-A89A-26F99414AB44}"/>
          </ac:spMkLst>
        </pc:spChg>
      </pc:sldChg>
      <pc:sldChg chg="modSp add mod">
        <pc:chgData name="Jose Monterroza" userId="2feb5208-9169-4c67-94b7-5226b1736bf4" providerId="ADAL" clId="{98B91B3E-9F03-4B96-B3B5-8946B621610E}" dt="2025-12-09T20:50:19.340" v="363" actId="20577"/>
        <pc:sldMkLst>
          <pc:docMk/>
          <pc:sldMk cId="1569043571" sldId="2147376897"/>
        </pc:sldMkLst>
        <pc:spChg chg="mod">
          <ac:chgData name="Jose Monterroza" userId="2feb5208-9169-4c67-94b7-5226b1736bf4" providerId="ADAL" clId="{98B91B3E-9F03-4B96-B3B5-8946B621610E}" dt="2025-12-09T20:50:19.340" v="363" actId="20577"/>
          <ac:spMkLst>
            <pc:docMk/>
            <pc:sldMk cId="1569043571" sldId="2147376897"/>
            <ac:spMk id="8" creationId="{B14583E5-1C4D-60CC-807B-B0454B06FFD8}"/>
          </ac:spMkLst>
        </pc:spChg>
      </pc:sldChg>
      <pc:sldChg chg="add">
        <pc:chgData name="Jose Monterroza" userId="2feb5208-9169-4c67-94b7-5226b1736bf4" providerId="ADAL" clId="{98B91B3E-9F03-4B96-B3B5-8946B621610E}" dt="2025-12-09T20:50:22.041" v="364"/>
        <pc:sldMkLst>
          <pc:docMk/>
          <pc:sldMk cId="287233192" sldId="2147376898"/>
        </pc:sldMkLst>
      </pc:sldChg>
      <pc:sldChg chg="modSp add mod">
        <pc:chgData name="Jose Monterroza" userId="2feb5208-9169-4c67-94b7-5226b1736bf4" providerId="ADAL" clId="{98B91B3E-9F03-4B96-B3B5-8946B621610E}" dt="2025-12-09T20:50:46.684" v="381" actId="20577"/>
        <pc:sldMkLst>
          <pc:docMk/>
          <pc:sldMk cId="1379953465" sldId="2147376899"/>
        </pc:sldMkLst>
        <pc:spChg chg="mod">
          <ac:chgData name="Jose Monterroza" userId="2feb5208-9169-4c67-94b7-5226b1736bf4" providerId="ADAL" clId="{98B91B3E-9F03-4B96-B3B5-8946B621610E}" dt="2025-12-09T20:50:46.684" v="381" actId="20577"/>
          <ac:spMkLst>
            <pc:docMk/>
            <pc:sldMk cId="1379953465" sldId="2147376899"/>
            <ac:spMk id="8" creationId="{6C7F4926-E89B-51C6-DCD1-7852663CE006}"/>
          </ac:spMkLst>
        </pc:spChg>
      </pc:sldChg>
      <pc:sldChg chg="modSp add mod">
        <pc:chgData name="Jose Monterroza" userId="2feb5208-9169-4c67-94b7-5226b1736bf4" providerId="ADAL" clId="{98B91B3E-9F03-4B96-B3B5-8946B621610E}" dt="2025-12-09T20:52:25.319" v="447" actId="20577"/>
        <pc:sldMkLst>
          <pc:docMk/>
          <pc:sldMk cId="2439089712" sldId="2147376900"/>
        </pc:sldMkLst>
        <pc:spChg chg="mod">
          <ac:chgData name="Jose Monterroza" userId="2feb5208-9169-4c67-94b7-5226b1736bf4" providerId="ADAL" clId="{98B91B3E-9F03-4B96-B3B5-8946B621610E}" dt="2025-12-09T20:52:25.319" v="447" actId="20577"/>
          <ac:spMkLst>
            <pc:docMk/>
            <pc:sldMk cId="2439089712" sldId="2147376900"/>
            <ac:spMk id="8" creationId="{693C0104-942F-F32C-0123-83ACB2732950}"/>
          </ac:spMkLst>
        </pc:spChg>
        <pc:spChg chg="mod">
          <ac:chgData name="Jose Monterroza" userId="2feb5208-9169-4c67-94b7-5226b1736bf4" providerId="ADAL" clId="{98B91B3E-9F03-4B96-B3B5-8946B621610E}" dt="2025-12-09T20:51:20.032" v="433" actId="6549"/>
          <ac:spMkLst>
            <pc:docMk/>
            <pc:sldMk cId="2439089712" sldId="2147376900"/>
            <ac:spMk id="10" creationId="{54B6AFF1-0512-176A-0793-B77BF106DFAB}"/>
          </ac:spMkLst>
        </pc:spChg>
      </pc:sldChg>
      <pc:sldChg chg="modSp add mod">
        <pc:chgData name="Jose Monterroza" userId="2feb5208-9169-4c67-94b7-5226b1736bf4" providerId="ADAL" clId="{98B91B3E-9F03-4B96-B3B5-8946B621610E}" dt="2025-12-09T20:54:03.571" v="486" actId="403"/>
        <pc:sldMkLst>
          <pc:docMk/>
          <pc:sldMk cId="2634015567" sldId="2147376901"/>
        </pc:sldMkLst>
        <pc:spChg chg="mod">
          <ac:chgData name="Jose Monterroza" userId="2feb5208-9169-4c67-94b7-5226b1736bf4" providerId="ADAL" clId="{98B91B3E-9F03-4B96-B3B5-8946B621610E}" dt="2025-12-09T20:54:03.571" v="486" actId="403"/>
          <ac:spMkLst>
            <pc:docMk/>
            <pc:sldMk cId="2634015567" sldId="2147376901"/>
            <ac:spMk id="8" creationId="{5E6A366A-D81E-2EB6-43CD-07B72DC4D838}"/>
          </ac:spMkLst>
        </pc:spChg>
      </pc:sldChg>
      <pc:sldChg chg="modSp add mod">
        <pc:chgData name="Jose Monterroza" userId="2feb5208-9169-4c67-94b7-5226b1736bf4" providerId="ADAL" clId="{98B91B3E-9F03-4B96-B3B5-8946B621610E}" dt="2025-12-09T20:53:54.421" v="485" actId="1035"/>
        <pc:sldMkLst>
          <pc:docMk/>
          <pc:sldMk cId="3636417951" sldId="2147376902"/>
        </pc:sldMkLst>
        <pc:spChg chg="mod">
          <ac:chgData name="Jose Monterroza" userId="2feb5208-9169-4c67-94b7-5226b1736bf4" providerId="ADAL" clId="{98B91B3E-9F03-4B96-B3B5-8946B621610E}" dt="2025-12-09T20:53:54.421" v="485" actId="1035"/>
          <ac:spMkLst>
            <pc:docMk/>
            <pc:sldMk cId="3636417951" sldId="2147376902"/>
            <ac:spMk id="8" creationId="{1FB6E2F0-5AEF-6B98-FF19-1428B432687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158750" indent="0">
              <a:buNone/>
            </a:pPr>
            <a:r>
              <a:rPr lang="es-MX" dirty="0"/>
              <a:t>Origen</a:t>
            </a:r>
            <a:r>
              <a:rPr lang="es-MX" baseline="0" dirty="0"/>
              <a:t> atiende una solicitud de la comunidad </a:t>
            </a:r>
          </a:p>
          <a:p>
            <a:pPr marL="158750" indent="0">
              <a:buNone/>
            </a:pPr>
            <a:r>
              <a:rPr lang="es-MX" baseline="0" dirty="0"/>
              <a:t>Permanencia como opción, hay oportunidades</a:t>
            </a:r>
            <a:endParaRPr lang="es-CO" dirty="0"/>
          </a:p>
        </p:txBody>
      </p:sp>
    </p:spTree>
    <p:extLst>
      <p:ext uri="{BB962C8B-B14F-4D97-AF65-F5344CB8AC3E}">
        <p14:creationId xmlns:p14="http://schemas.microsoft.com/office/powerpoint/2010/main" val="36737537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a:buNone/>
            </a:pPr>
            <a:r>
              <a:rPr lang="es-ES"/>
              <a:t>Desde la normativa hemos venido trabajando en soluciones que habiliten suelo </a:t>
            </a:r>
          </a:p>
          <a:p>
            <a:pPr>
              <a:buNone/>
            </a:pPr>
            <a:endParaRPr lang="es-ES"/>
          </a:p>
          <a:p>
            <a:pPr>
              <a:buNone/>
            </a:pPr>
            <a:r>
              <a:rPr lang="es-ES"/>
              <a:t>4.2.2.1. Ciudad Florida</a:t>
            </a:r>
            <a:endParaRPr lang="es-MX"/>
          </a:p>
          <a:p>
            <a:pPr marL="158750" indent="0">
              <a:buNone/>
            </a:pPr>
            <a:endParaRPr lang="es-MX" sz="1100" b="0" i="0" u="none" strike="noStrike" cap="none">
              <a:solidFill>
                <a:srgbClr val="000000"/>
              </a:solidFill>
              <a:effectLst/>
              <a:latin typeface="Arial"/>
              <a:ea typeface="Arial"/>
              <a:cs typeface="Arial"/>
            </a:endParaRPr>
          </a:p>
        </p:txBody>
      </p:sp>
    </p:spTree>
    <p:extLst>
      <p:ext uri="{BB962C8B-B14F-4D97-AF65-F5344CB8AC3E}">
        <p14:creationId xmlns:p14="http://schemas.microsoft.com/office/powerpoint/2010/main" val="22737228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7"/>
        <p:cNvGrpSpPr/>
        <p:nvPr/>
      </p:nvGrpSpPr>
      <p:grpSpPr>
        <a:xfrm>
          <a:off x="0" y="0"/>
          <a:ext cx="0" cy="0"/>
          <a:chOff x="0" y="0"/>
          <a:chExt cx="0" cy="0"/>
        </a:xfrm>
      </p:grpSpPr>
      <p:sp>
        <p:nvSpPr>
          <p:cNvPr id="918" name="Google Shape;918;g2d7b95ba9f5_0_6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9" name="Google Shape;919;g2d7b95ba9f5_0_6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71450" lvl="0" indent="-171450" algn="l" rtl="0">
              <a:lnSpc>
                <a:spcPct val="100000"/>
              </a:lnSpc>
              <a:spcBef>
                <a:spcPts val="0"/>
              </a:spcBef>
              <a:spcAft>
                <a:spcPts val="0"/>
              </a:spcAft>
              <a:buSzPts val="1400"/>
              <a:buNone/>
            </a:pPr>
            <a:endParaRPr/>
          </a:p>
          <a:p>
            <a:pPr marL="171450" lvl="0" indent="-171450" algn="l" rtl="0">
              <a:lnSpc>
                <a:spcPct val="100000"/>
              </a:lnSpc>
              <a:spcBef>
                <a:spcPts val="0"/>
              </a:spcBef>
              <a:spcAft>
                <a:spcPts val="0"/>
              </a:spcAft>
              <a:buSzPts val="1400"/>
              <a:buNone/>
            </a:pPr>
            <a:endParaRPr/>
          </a:p>
          <a:p>
            <a:pPr marL="0" lvl="0" indent="0" algn="l" rtl="0">
              <a:lnSpc>
                <a:spcPct val="100000"/>
              </a:lnSpc>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32972534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a:buNone/>
            </a:pPr>
            <a:r>
              <a:rPr lang="es-ES"/>
              <a:t>        4.2.2.1. Ciudad Florida</a:t>
            </a:r>
            <a:endParaRPr lang="es-MX"/>
          </a:p>
          <a:p>
            <a:pPr marL="158750" indent="0">
              <a:buNone/>
            </a:pPr>
            <a:endParaRPr lang="es-MX" sz="1100" b="0" i="0" u="none" strike="noStrike" cap="none">
              <a:solidFill>
                <a:srgbClr val="000000"/>
              </a:solidFill>
              <a:effectLst/>
              <a:latin typeface="Arial"/>
              <a:ea typeface="Arial"/>
              <a:cs typeface="Arial"/>
            </a:endParaRPr>
          </a:p>
        </p:txBody>
      </p:sp>
    </p:spTree>
    <p:extLst>
      <p:ext uri="{BB962C8B-B14F-4D97-AF65-F5344CB8AC3E}">
        <p14:creationId xmlns:p14="http://schemas.microsoft.com/office/powerpoint/2010/main" val="40557371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indent="0">
              <a:buNone/>
            </a:pPr>
            <a:r>
              <a:rPr lang="es-ES"/>
              <a:t>4.000 millones de </a:t>
            </a:r>
            <a:r>
              <a:rPr lang="es-ES" err="1"/>
              <a:t>inversion</a:t>
            </a:r>
            <a:r>
              <a:rPr lang="es-ES"/>
              <a:t> que se vienen </a:t>
            </a:r>
            <a:endParaRPr lang="en-US">
              <a:solidFill>
                <a:srgbClr val="444444"/>
              </a:solidFill>
            </a:endParaRPr>
          </a:p>
          <a:p>
            <a:pPr marL="0" indent="0">
              <a:buNone/>
            </a:pPr>
            <a:endParaRPr lang="es-ES"/>
          </a:p>
          <a:p>
            <a:pPr marL="0" indent="0">
              <a:buNone/>
            </a:pPr>
            <a:r>
              <a:rPr lang="es-ES"/>
              <a:t>4.2.3. Priorización de Proyectos regionales</a:t>
            </a:r>
            <a:endParaRPr lang="en-US">
              <a:solidFill>
                <a:srgbClr val="444444"/>
              </a:solidFill>
            </a:endParaRPr>
          </a:p>
          <a:p>
            <a:pPr marL="0" indent="0">
              <a:buNone/>
            </a:pPr>
            <a:r>
              <a:rPr lang="es-ES"/>
              <a:t>   </a:t>
            </a:r>
            <a:endParaRPr lang="en-US">
              <a:solidFill>
                <a:srgbClr val="444444"/>
              </a:solidFill>
            </a:endParaRPr>
          </a:p>
        </p:txBody>
      </p:sp>
    </p:spTree>
    <p:extLst>
      <p:ext uri="{BB962C8B-B14F-4D97-AF65-F5344CB8AC3E}">
        <p14:creationId xmlns:p14="http://schemas.microsoft.com/office/powerpoint/2010/main" val="1833336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A78096-7083-E5E2-8CC1-F1A403B17372}"/>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3F3B8F09-609C-5BC5-64CE-303A397A71B8}"/>
              </a:ext>
            </a:extLst>
          </p:cNvPr>
          <p:cNvSpPr>
            <a:spLocks noGrp="1" noRot="1" noChangeAspect="1"/>
          </p:cNvSpPr>
          <p:nvPr>
            <p:ph type="sldImg"/>
          </p:nvPr>
        </p:nvSpPr>
        <p:spPr>
          <a:xfrm>
            <a:off x="381000" y="685800"/>
            <a:ext cx="6096000" cy="3429000"/>
          </a:xfrm>
        </p:spPr>
      </p:sp>
      <p:sp>
        <p:nvSpPr>
          <p:cNvPr id="3" name="Marcador de notas 2">
            <a:extLst>
              <a:ext uri="{FF2B5EF4-FFF2-40B4-BE49-F238E27FC236}">
                <a16:creationId xmlns:a16="http://schemas.microsoft.com/office/drawing/2014/main" id="{5E24AB8D-962B-1614-F03F-8F4F87DA7974}"/>
              </a:ext>
            </a:extLst>
          </p:cNvPr>
          <p:cNvSpPr>
            <a:spLocks noGrp="1"/>
          </p:cNvSpPr>
          <p:nvPr>
            <p:ph type="body" idx="1"/>
          </p:nvPr>
        </p:nvSpPr>
        <p:spPr/>
        <p:txBody>
          <a:bodyPr/>
          <a:lstStyle/>
          <a:p>
            <a:pPr marL="0" indent="0">
              <a:buNone/>
            </a:pPr>
            <a:r>
              <a:rPr lang="es-ES" b="1"/>
              <a:t>4.  APUESTA DEL PROGRAMA BOGOTÁ CIUDAD AEROPUERTO</a:t>
            </a:r>
            <a:endParaRPr lang="en-US">
              <a:solidFill>
                <a:srgbClr val="444444"/>
              </a:solidFill>
            </a:endParaRPr>
          </a:p>
          <a:p>
            <a:pPr marL="0" indent="0">
              <a:buNone/>
            </a:pPr>
            <a:r>
              <a:rPr lang="es-ES"/>
              <a:t>  </a:t>
            </a:r>
            <a:endParaRPr lang="en-US">
              <a:solidFill>
                <a:srgbClr val="444444"/>
              </a:solidFill>
              <a:ea typeface="Calibri"/>
            </a:endParaRPr>
          </a:p>
        </p:txBody>
      </p:sp>
    </p:spTree>
    <p:extLst>
      <p:ext uri="{BB962C8B-B14F-4D97-AF65-F5344CB8AC3E}">
        <p14:creationId xmlns:p14="http://schemas.microsoft.com/office/powerpoint/2010/main" val="26617109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a:buNone/>
            </a:pPr>
            <a:r>
              <a:rPr lang="es-ES"/>
              <a:t>2.3. Datos de El Dorado</a:t>
            </a:r>
            <a:endParaRPr lang="en-US"/>
          </a:p>
          <a:p>
            <a:pPr>
              <a:buNone/>
            </a:pPr>
            <a:endParaRPr lang="en-US">
              <a:latin typeface="Calibri"/>
              <a:ea typeface="Calibri"/>
              <a:cs typeface="Calibri"/>
            </a:endParaRPr>
          </a:p>
        </p:txBody>
      </p:sp>
    </p:spTree>
    <p:extLst>
      <p:ext uri="{BB962C8B-B14F-4D97-AF65-F5344CB8AC3E}">
        <p14:creationId xmlns:p14="http://schemas.microsoft.com/office/powerpoint/2010/main" val="9952100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indent="0">
              <a:buNone/>
            </a:pPr>
            <a:r>
              <a:rPr lang="es-ES" b="1"/>
              <a:t>3.  PROBLEMÁTICA ESTRUCTURAL</a:t>
            </a:r>
            <a:endParaRPr lang="en-US">
              <a:solidFill>
                <a:srgbClr val="444444"/>
              </a:solidFill>
            </a:endParaRPr>
          </a:p>
          <a:p>
            <a:pPr marL="0" indent="0">
              <a:buNone/>
            </a:pPr>
            <a:r>
              <a:rPr lang="es-ES"/>
              <a:t>   3.1. Modelo de enclave de El Dorado (Instrumentos de planeación de todo nivel, independientes e incoherentes      entre sí)</a:t>
            </a:r>
            <a:endParaRPr lang="en-US">
              <a:solidFill>
                <a:srgbClr val="444444"/>
              </a:solidFill>
            </a:endParaRPr>
          </a:p>
          <a:p>
            <a:pPr marL="0" indent="0">
              <a:buNone/>
            </a:pPr>
            <a:r>
              <a:rPr lang="es-ES"/>
              <a:t>   3.2. Dinámica de ocupación desorganizada (sin planificación)</a:t>
            </a:r>
            <a:endParaRPr lang="en-US">
              <a:solidFill>
                <a:srgbClr val="444444"/>
              </a:solidFill>
            </a:endParaRPr>
          </a:p>
          <a:p>
            <a:pPr marL="0" indent="0">
              <a:buNone/>
            </a:pPr>
            <a:r>
              <a:rPr lang="es-ES"/>
              <a:t>   3.3. Efectos (Personas afectadas, operación del aeropuerto afectada, y grandes costos de oportunidad)</a:t>
            </a:r>
            <a:endParaRPr lang="en-US">
              <a:solidFill>
                <a:srgbClr val="444444"/>
              </a:solidFill>
            </a:endParaRPr>
          </a:p>
        </p:txBody>
      </p:sp>
    </p:spTree>
    <p:extLst>
      <p:ext uri="{BB962C8B-B14F-4D97-AF65-F5344CB8AC3E}">
        <p14:creationId xmlns:p14="http://schemas.microsoft.com/office/powerpoint/2010/main" val="2129609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indent="0">
              <a:buNone/>
            </a:pPr>
            <a:r>
              <a:rPr lang="es-ES" b="1"/>
              <a:t>4.  APUESTA DEL PROGRAMA BOGOTÁ CIUDAD AEROPUERTO</a:t>
            </a:r>
            <a:endParaRPr lang="en-US">
              <a:solidFill>
                <a:srgbClr val="444444"/>
              </a:solidFill>
            </a:endParaRPr>
          </a:p>
          <a:p>
            <a:pPr marL="0" indent="0">
              <a:buNone/>
            </a:pPr>
            <a:r>
              <a:rPr lang="es-ES"/>
              <a:t>  </a:t>
            </a:r>
            <a:endParaRPr lang="en-US">
              <a:solidFill>
                <a:srgbClr val="444444"/>
              </a:solidFill>
              <a:ea typeface="Calibri"/>
            </a:endParaRPr>
          </a:p>
        </p:txBody>
      </p:sp>
    </p:spTree>
    <p:extLst>
      <p:ext uri="{BB962C8B-B14F-4D97-AF65-F5344CB8AC3E}">
        <p14:creationId xmlns:p14="http://schemas.microsoft.com/office/powerpoint/2010/main" val="34666874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indent="0">
              <a:buNone/>
            </a:pPr>
            <a:r>
              <a:rPr lang="es-ES"/>
              <a:t>4.1. Proyecto Integral: planeación con enfoque de gestión. Más que un proyecto de desarrollo urbano es una      apuesta integral territorial</a:t>
            </a:r>
            <a:endParaRPr lang="en-US">
              <a:solidFill>
                <a:srgbClr val="444444"/>
              </a:solidFill>
            </a:endParaRPr>
          </a:p>
          <a:p>
            <a:pPr marL="0" indent="0">
              <a:buNone/>
            </a:pPr>
            <a:endParaRPr lang="es-ES"/>
          </a:p>
          <a:p>
            <a:pPr>
              <a:buNone/>
            </a:pPr>
            <a:endParaRPr lang="en-US">
              <a:solidFill>
                <a:srgbClr val="444444"/>
              </a:solidFill>
            </a:endParaRPr>
          </a:p>
          <a:p>
            <a:pPr>
              <a:buNone/>
            </a:pPr>
            <a:endParaRPr lang="en-US">
              <a:latin typeface="Calibri"/>
              <a:ea typeface="Calibri"/>
              <a:cs typeface="Calibri"/>
            </a:endParaRPr>
          </a:p>
        </p:txBody>
      </p:sp>
    </p:spTree>
    <p:extLst>
      <p:ext uri="{BB962C8B-B14F-4D97-AF65-F5344CB8AC3E}">
        <p14:creationId xmlns:p14="http://schemas.microsoft.com/office/powerpoint/2010/main" val="33808993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C43EA-C9AE-B94E-9EB2-7718286732A4}"/>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61BD3CB6-7A18-695F-5E96-C16EACC461A3}"/>
              </a:ext>
            </a:extLst>
          </p:cNvPr>
          <p:cNvSpPr>
            <a:spLocks noGrp="1" noRot="1" noChangeAspect="1"/>
          </p:cNvSpPr>
          <p:nvPr>
            <p:ph type="sldImg"/>
          </p:nvPr>
        </p:nvSpPr>
        <p:spPr>
          <a:xfrm>
            <a:off x="381000" y="685800"/>
            <a:ext cx="6096000" cy="3429000"/>
          </a:xfrm>
        </p:spPr>
      </p:sp>
      <p:sp>
        <p:nvSpPr>
          <p:cNvPr id="3" name="Marcador de notas 2">
            <a:extLst>
              <a:ext uri="{FF2B5EF4-FFF2-40B4-BE49-F238E27FC236}">
                <a16:creationId xmlns:a16="http://schemas.microsoft.com/office/drawing/2014/main" id="{EC69EB9A-7DD5-379A-C598-3D5854A9E0A3}"/>
              </a:ext>
            </a:extLst>
          </p:cNvPr>
          <p:cNvSpPr>
            <a:spLocks noGrp="1"/>
          </p:cNvSpPr>
          <p:nvPr>
            <p:ph type="body" idx="1"/>
          </p:nvPr>
        </p:nvSpPr>
        <p:spPr/>
        <p:txBody>
          <a:bodyPr/>
          <a:lstStyle/>
          <a:p>
            <a:pPr marL="0" indent="0">
              <a:buNone/>
            </a:pPr>
            <a:r>
              <a:rPr lang="es-ES"/>
              <a:t>Arreglo institucional, para garantizar un dialogo articulado y concesuado para</a:t>
            </a:r>
          </a:p>
          <a:p>
            <a:pPr marL="0" indent="0">
              <a:buNone/>
            </a:pPr>
            <a:endParaRPr lang="es-ES"/>
          </a:p>
          <a:p>
            <a:pPr marL="0" indent="0">
              <a:buNone/>
            </a:pPr>
            <a:r>
              <a:rPr lang="es-ES"/>
              <a:t>4.3.2. ICA, Predial y delineación urbana. (Condiciones de inversión y empleo)</a:t>
            </a:r>
            <a:endParaRPr lang="en-US">
              <a:solidFill>
                <a:srgbClr val="444444"/>
              </a:solidFill>
            </a:endParaRPr>
          </a:p>
          <a:p>
            <a:pPr>
              <a:buNone/>
            </a:pPr>
            <a:endParaRPr lang="en-US">
              <a:solidFill>
                <a:srgbClr val="444444"/>
              </a:solidFill>
            </a:endParaRPr>
          </a:p>
          <a:p>
            <a:pPr marL="0" indent="0">
              <a:buNone/>
            </a:pPr>
            <a:endParaRPr lang="es-ES"/>
          </a:p>
          <a:p>
            <a:pPr marL="0" indent="0">
              <a:buNone/>
            </a:pPr>
            <a:r>
              <a:rPr lang="es-ES"/>
              <a:t>     </a:t>
            </a:r>
            <a:endParaRPr lang="en-US">
              <a:solidFill>
                <a:srgbClr val="444444"/>
              </a:solidFill>
            </a:endParaRPr>
          </a:p>
        </p:txBody>
      </p:sp>
    </p:spTree>
    <p:extLst>
      <p:ext uri="{BB962C8B-B14F-4D97-AF65-F5344CB8AC3E}">
        <p14:creationId xmlns:p14="http://schemas.microsoft.com/office/powerpoint/2010/main" val="38511039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indent="0">
              <a:buNone/>
            </a:pPr>
            <a:endParaRPr lang="en-US" dirty="0">
              <a:solidFill>
                <a:srgbClr val="444444"/>
              </a:solidFill>
              <a:ea typeface="Calibri"/>
            </a:endParaRPr>
          </a:p>
        </p:txBody>
      </p:sp>
    </p:spTree>
    <p:extLst>
      <p:ext uri="{BB962C8B-B14F-4D97-AF65-F5344CB8AC3E}">
        <p14:creationId xmlns:p14="http://schemas.microsoft.com/office/powerpoint/2010/main" val="10088906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6"/>
        <p:cNvGrpSpPr/>
        <p:nvPr/>
      </p:nvGrpSpPr>
      <p:grpSpPr>
        <a:xfrm>
          <a:off x="0" y="0"/>
          <a:ext cx="0" cy="0"/>
          <a:chOff x="0" y="0"/>
          <a:chExt cx="0" cy="0"/>
        </a:xfrm>
      </p:grpSpPr>
      <p:sp>
        <p:nvSpPr>
          <p:cNvPr id="877" name="Google Shape;877;g2d7b95ba9f5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8" name="Google Shape;878;g2d7b95ba9f5_0_1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20252713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6"/>
        <p:cNvGrpSpPr/>
        <p:nvPr/>
      </p:nvGrpSpPr>
      <p:grpSpPr>
        <a:xfrm>
          <a:off x="0" y="0"/>
          <a:ext cx="0" cy="0"/>
          <a:chOff x="0" y="0"/>
          <a:chExt cx="0" cy="0"/>
        </a:xfrm>
      </p:grpSpPr>
      <p:sp>
        <p:nvSpPr>
          <p:cNvPr id="877" name="Google Shape;877;g2d7b95ba9f5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8" name="Google Shape;878;g2d7b95ba9f5_0_1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24207556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title and description" preserve="1" userDrawn="1">
  <p:cSld name="Portada 2">
    <p:spTree>
      <p:nvGrpSpPr>
        <p:cNvPr id="1" name="Shape 98"/>
        <p:cNvGrpSpPr/>
        <p:nvPr/>
      </p:nvGrpSpPr>
      <p:grpSpPr>
        <a:xfrm>
          <a:off x="0" y="0"/>
          <a:ext cx="0" cy="0"/>
          <a:chOff x="0" y="0"/>
          <a:chExt cx="0" cy="0"/>
        </a:xfrm>
      </p:grpSpPr>
      <p:pic>
        <p:nvPicPr>
          <p:cNvPr id="3" name="Imagen 2">
            <a:extLst>
              <a:ext uri="{FF2B5EF4-FFF2-40B4-BE49-F238E27FC236}">
                <a16:creationId xmlns:a16="http://schemas.microsoft.com/office/drawing/2014/main" id="{3F11E00B-8342-E8F8-0323-30047F045296}"/>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995053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En blanc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36952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12/9/2025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33626808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Cierre">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3CB01E3C-0B97-4CD6-9EE6-E99EA8215062}"/>
              </a:ext>
            </a:extLst>
          </p:cNvPr>
          <p:cNvPicPr>
            <a:picLocks noChangeAspect="1"/>
          </p:cNvPicPr>
          <p:nvPr userDrawn="1"/>
        </p:nvPicPr>
        <p:blipFill>
          <a:blip r:embed="rId2"/>
          <a:srcRect/>
          <a:stretch/>
        </p:blipFill>
        <p:spPr>
          <a:xfrm>
            <a:off x="0" y="0"/>
            <a:ext cx="12192000" cy="6858000"/>
          </a:xfrm>
          <a:prstGeom prst="rect">
            <a:avLst/>
          </a:prstGeom>
        </p:spPr>
      </p:pic>
    </p:spTree>
    <p:extLst>
      <p:ext uri="{BB962C8B-B14F-4D97-AF65-F5344CB8AC3E}">
        <p14:creationId xmlns:p14="http://schemas.microsoft.com/office/powerpoint/2010/main" val="20569732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En blanco">
  <p:cSld name="En blanco">
    <p:bg>
      <p:bgPr>
        <a:blipFill>
          <a:blip r:embed="rId2">
            <a:alphaModFix/>
          </a:blip>
          <a:stretch>
            <a:fillRect/>
          </a:stretch>
        </a:blipFill>
        <a:effectLst/>
      </p:bgPr>
    </p:bg>
    <p:spTree>
      <p:nvGrpSpPr>
        <p:cNvPr id="1" name="Shape 11"/>
        <p:cNvGrpSpPr/>
        <p:nvPr/>
      </p:nvGrpSpPr>
      <p:grpSpPr>
        <a:xfrm>
          <a:off x="0" y="0"/>
          <a:ext cx="0" cy="0"/>
          <a:chOff x="0" y="0"/>
          <a:chExt cx="0" cy="0"/>
        </a:xfrm>
      </p:grpSpPr>
    </p:spTree>
    <p:extLst>
      <p:ext uri="{BB962C8B-B14F-4D97-AF65-F5344CB8AC3E}">
        <p14:creationId xmlns:p14="http://schemas.microsoft.com/office/powerpoint/2010/main" val="13067051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18C165-68B5-4CB9-8BAF-95C61BB7DBA6}"/>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20D34E87-E44B-4A57-8A6C-14534F2E59FD}"/>
              </a:ext>
            </a:extLst>
          </p:cNvPr>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B9B1E073-75F9-434E-98C8-AD830BDDBDDC}"/>
              </a:ext>
            </a:extLst>
          </p:cNvPr>
          <p:cNvSpPr>
            <a:spLocks noGrp="1"/>
          </p:cNvSpPr>
          <p:nvPr>
            <p:ph type="dt" sz="half" idx="10"/>
          </p:nvPr>
        </p:nvSpPr>
        <p:spPr/>
        <p:txBody>
          <a:bodyPr/>
          <a:lstStyle/>
          <a:p>
            <a:fld id="{FA410FFA-F56A-4709-BC87-F0BF91D6F2B6}" type="datetimeFigureOut">
              <a:rPr lang="es-CO" smtClean="0"/>
              <a:t>9/12/2025</a:t>
            </a:fld>
            <a:endParaRPr lang="es-CO"/>
          </a:p>
        </p:txBody>
      </p:sp>
      <p:sp>
        <p:nvSpPr>
          <p:cNvPr id="5" name="Marcador de pie de página 4">
            <a:extLst>
              <a:ext uri="{FF2B5EF4-FFF2-40B4-BE49-F238E27FC236}">
                <a16:creationId xmlns:a16="http://schemas.microsoft.com/office/drawing/2014/main" id="{A6F47B83-57E0-4196-8AAE-CD70B6C96428}"/>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006561C1-461B-4679-A107-F57312D35477}"/>
              </a:ext>
            </a:extLst>
          </p:cNvPr>
          <p:cNvSpPr>
            <a:spLocks noGrp="1"/>
          </p:cNvSpPr>
          <p:nvPr>
            <p:ph type="sldNum" sz="quarter" idx="12"/>
          </p:nvPr>
        </p:nvSpPr>
        <p:spPr/>
        <p:txBody>
          <a:bodyPr/>
          <a:lstStyle/>
          <a:p>
            <a:fld id="{E489F7CC-F170-4E92-832D-EB51ECE55CDE}" type="slidenum">
              <a:rPr lang="es-CO" smtClean="0"/>
              <a:t>‹Nº›</a:t>
            </a:fld>
            <a:endParaRPr lang="es-CO"/>
          </a:p>
        </p:txBody>
      </p:sp>
    </p:spTree>
    <p:extLst>
      <p:ext uri="{BB962C8B-B14F-4D97-AF65-F5344CB8AC3E}">
        <p14:creationId xmlns:p14="http://schemas.microsoft.com/office/powerpoint/2010/main" val="4335923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bg>
      <p:bgPr>
        <a:solidFill>
          <a:srgbClr val="353535"/>
        </a:solidFill>
        <a:effectLst/>
      </p:bgPr>
    </p:bg>
    <p:spTree>
      <p:nvGrpSpPr>
        <p:cNvPr id="1" name="Shape 72"/>
        <p:cNvGrpSpPr/>
        <p:nvPr/>
      </p:nvGrpSpPr>
      <p:grpSpPr>
        <a:xfrm>
          <a:off x="0" y="0"/>
          <a:ext cx="0" cy="0"/>
          <a:chOff x="0" y="0"/>
          <a:chExt cx="0" cy="0"/>
        </a:xfrm>
      </p:grpSpPr>
    </p:spTree>
    <p:extLst>
      <p:ext uri="{BB962C8B-B14F-4D97-AF65-F5344CB8AC3E}">
        <p14:creationId xmlns:p14="http://schemas.microsoft.com/office/powerpoint/2010/main" val="3917947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userDrawn="1">
  <p:cSld name="Title and two columns">
    <p:bg>
      <p:bgPr>
        <a:blipFill dpi="0" rotWithShape="1">
          <a:blip r:embed="rId2">
            <a:lum/>
          </a:blip>
          <a:srcRect/>
          <a:stretch>
            <a:fillRect/>
          </a:stretch>
        </a:blipFill>
        <a:effectLst/>
      </p:bgPr>
    </p:bg>
    <p:spTree>
      <p:nvGrpSpPr>
        <p:cNvPr id="1" name="Shape 83"/>
        <p:cNvGrpSpPr/>
        <p:nvPr/>
      </p:nvGrpSpPr>
      <p:grpSpPr>
        <a:xfrm>
          <a:off x="0" y="0"/>
          <a:ext cx="0" cy="0"/>
          <a:chOff x="0" y="0"/>
          <a:chExt cx="0" cy="0"/>
        </a:xfrm>
      </p:grpSpPr>
      <p:sp>
        <p:nvSpPr>
          <p:cNvPr id="2" name="Rectángulo 1"/>
          <p:cNvSpPr/>
          <p:nvPr userDrawn="1"/>
        </p:nvSpPr>
        <p:spPr>
          <a:xfrm>
            <a:off x="9304422" y="5550568"/>
            <a:ext cx="1524000" cy="1155032"/>
          </a:xfrm>
          <a:prstGeom prst="rect">
            <a:avLst/>
          </a:prstGeom>
          <a:solidFill>
            <a:srgbClr val="FFFC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16370514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body" type="tx">
  <p:cSld name="1_Title and body">
    <p:spTree>
      <p:nvGrpSpPr>
        <p:cNvPr id="1" name="Shape 21"/>
        <p:cNvGrpSpPr/>
        <p:nvPr/>
      </p:nvGrpSpPr>
      <p:grpSpPr>
        <a:xfrm>
          <a:off x="0" y="0"/>
          <a:ext cx="0" cy="0"/>
          <a:chOff x="0" y="0"/>
          <a:chExt cx="0" cy="0"/>
        </a:xfrm>
      </p:grpSpPr>
      <p:sp>
        <p:nvSpPr>
          <p:cNvPr id="22" name="Google Shape;22;g2d7a9e4f342_2_372"/>
          <p:cNvSpPr txBox="1">
            <a:spLocks noGrp="1"/>
          </p:cNvSpPr>
          <p:nvPr>
            <p:ph type="title"/>
          </p:nvPr>
        </p:nvSpPr>
        <p:spPr>
          <a:xfrm>
            <a:off x="609600" y="547200"/>
            <a:ext cx="10972800" cy="763500"/>
          </a:xfrm>
          <a:prstGeom prst="rect">
            <a:avLst/>
          </a:prstGeom>
          <a:noFill/>
          <a:ln>
            <a:noFill/>
          </a:ln>
        </p:spPr>
        <p:txBody>
          <a:bodyPr spcFirstLastPara="1" wrap="square" lIns="91425" tIns="91425" rIns="91425" bIns="91425" anchor="t" anchorCtr="0">
            <a:noAutofit/>
          </a:bodyPr>
          <a:lstStyle>
            <a:lvl1pPr lvl="0" algn="ctr">
              <a:lnSpc>
                <a:spcPct val="90000"/>
              </a:lnSpc>
              <a:spcBef>
                <a:spcPts val="0"/>
              </a:spcBef>
              <a:spcAft>
                <a:spcPts val="0"/>
              </a:spcAft>
              <a:buClr>
                <a:schemeClr val="dk1"/>
              </a:buClr>
              <a:buSzPts val="2400"/>
              <a:buFont typeface="Calibri"/>
              <a:buNone/>
              <a:defRPr sz="3200"/>
            </a:lvl1pPr>
            <a:lvl2pPr lvl="1" algn="ctr">
              <a:lnSpc>
                <a:spcPct val="100000"/>
              </a:lnSpc>
              <a:spcBef>
                <a:spcPts val="0"/>
              </a:spcBef>
              <a:spcAft>
                <a:spcPts val="0"/>
              </a:spcAft>
              <a:buSzPts val="2400"/>
              <a:buNone/>
              <a:defRPr sz="3200"/>
            </a:lvl2pPr>
            <a:lvl3pPr lvl="2" algn="ctr">
              <a:lnSpc>
                <a:spcPct val="100000"/>
              </a:lnSpc>
              <a:spcBef>
                <a:spcPts val="0"/>
              </a:spcBef>
              <a:spcAft>
                <a:spcPts val="0"/>
              </a:spcAft>
              <a:buSzPts val="2400"/>
              <a:buNone/>
              <a:defRPr sz="3200"/>
            </a:lvl3pPr>
            <a:lvl4pPr lvl="3" algn="ctr">
              <a:lnSpc>
                <a:spcPct val="100000"/>
              </a:lnSpc>
              <a:spcBef>
                <a:spcPts val="0"/>
              </a:spcBef>
              <a:spcAft>
                <a:spcPts val="0"/>
              </a:spcAft>
              <a:buSzPts val="2400"/>
              <a:buNone/>
              <a:defRPr sz="3200"/>
            </a:lvl4pPr>
            <a:lvl5pPr lvl="4" algn="ctr">
              <a:lnSpc>
                <a:spcPct val="100000"/>
              </a:lnSpc>
              <a:spcBef>
                <a:spcPts val="0"/>
              </a:spcBef>
              <a:spcAft>
                <a:spcPts val="0"/>
              </a:spcAft>
              <a:buSzPts val="2400"/>
              <a:buNone/>
              <a:defRPr sz="3200"/>
            </a:lvl5pPr>
            <a:lvl6pPr lvl="5" algn="ctr">
              <a:lnSpc>
                <a:spcPct val="100000"/>
              </a:lnSpc>
              <a:spcBef>
                <a:spcPts val="0"/>
              </a:spcBef>
              <a:spcAft>
                <a:spcPts val="0"/>
              </a:spcAft>
              <a:buSzPts val="2400"/>
              <a:buNone/>
              <a:defRPr sz="3200"/>
            </a:lvl6pPr>
            <a:lvl7pPr lvl="6" algn="ctr">
              <a:lnSpc>
                <a:spcPct val="100000"/>
              </a:lnSpc>
              <a:spcBef>
                <a:spcPts val="0"/>
              </a:spcBef>
              <a:spcAft>
                <a:spcPts val="0"/>
              </a:spcAft>
              <a:buSzPts val="2400"/>
              <a:buNone/>
              <a:defRPr sz="3200"/>
            </a:lvl7pPr>
            <a:lvl8pPr lvl="7" algn="ctr">
              <a:lnSpc>
                <a:spcPct val="100000"/>
              </a:lnSpc>
              <a:spcBef>
                <a:spcPts val="0"/>
              </a:spcBef>
              <a:spcAft>
                <a:spcPts val="0"/>
              </a:spcAft>
              <a:buSzPts val="2400"/>
              <a:buNone/>
              <a:defRPr sz="3200"/>
            </a:lvl8pPr>
            <a:lvl9pPr lvl="8" algn="ctr">
              <a:lnSpc>
                <a:spcPct val="100000"/>
              </a:lnSpc>
              <a:spcBef>
                <a:spcPts val="0"/>
              </a:spcBef>
              <a:spcAft>
                <a:spcPts val="0"/>
              </a:spcAft>
              <a:buSzPts val="2400"/>
              <a:buNone/>
              <a:defRPr sz="3200"/>
            </a:lvl9pPr>
          </a:lstStyle>
          <a:p>
            <a:endParaRPr/>
          </a:p>
        </p:txBody>
      </p:sp>
      <p:sp>
        <p:nvSpPr>
          <p:cNvPr id="23" name="Google Shape;23;g2d7a9e4f342_2_372"/>
          <p:cNvSpPr txBox="1">
            <a:spLocks noGrp="1"/>
          </p:cNvSpPr>
          <p:nvPr>
            <p:ph type="sldNum" idx="12"/>
          </p:nvPr>
        </p:nvSpPr>
        <p:spPr>
          <a:xfrm>
            <a:off x="11296611" y="6217623"/>
            <a:ext cx="731700" cy="5247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MX"/>
              <a:t>‹Nº›</a:t>
            </a:fld>
            <a:endParaRPr/>
          </a:p>
        </p:txBody>
      </p:sp>
    </p:spTree>
    <p:extLst>
      <p:ext uri="{BB962C8B-B14F-4D97-AF65-F5344CB8AC3E}">
        <p14:creationId xmlns:p14="http://schemas.microsoft.com/office/powerpoint/2010/main" val="34476391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En blanc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18448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En blanc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97445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9"/>
        <p:cNvGrpSpPr/>
        <p:nvPr/>
      </p:nvGrpSpPr>
      <p:grpSpPr>
        <a:xfrm>
          <a:off x="0" y="0"/>
          <a:ext cx="0" cy="0"/>
          <a:chOff x="0" y="0"/>
          <a:chExt cx="0" cy="0"/>
        </a:xfrm>
      </p:grpSpPr>
      <p:sp>
        <p:nvSpPr>
          <p:cNvPr id="10" name="Google Shape;10;g14caff5d96b_2_0"/>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a:bodyPr>
          <a:lstStyle>
            <a:lvl1pPr marR="0" lvl="0"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1" name="Google Shape;11;g14caff5d96b_2_0"/>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lvl1pPr marL="457200" marR="0" lvl="0" indent="-381000" algn="l" rtl="0">
              <a:lnSpc>
                <a:spcPct val="115000"/>
              </a:lnSpc>
              <a:spcBef>
                <a:spcPts val="0"/>
              </a:spcBef>
              <a:spcAft>
                <a:spcPts val="0"/>
              </a:spcAft>
              <a:buClr>
                <a:schemeClr val="dk2"/>
              </a:buClr>
              <a:buSzPts val="2400"/>
              <a:buFont typeface="Arial"/>
              <a:buChar char="●"/>
              <a:defRPr sz="2400" b="0" i="0" u="none" strike="noStrike" cap="none">
                <a:solidFill>
                  <a:schemeClr val="dk2"/>
                </a:solidFill>
                <a:latin typeface="Arial"/>
                <a:ea typeface="Arial"/>
                <a:cs typeface="Arial"/>
                <a:sym typeface="Arial"/>
              </a:defRPr>
            </a:lvl1pPr>
            <a:lvl2pPr marL="914400" marR="0" lvl="1"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2pPr>
            <a:lvl3pPr marL="1371600" marR="0" lvl="2"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3pPr>
            <a:lvl4pPr marL="1828800" marR="0" lvl="3"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4pPr>
            <a:lvl5pPr marL="2286000" marR="0" lvl="4"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5pPr>
            <a:lvl6pPr marL="2743200" marR="0" lvl="5"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6pPr>
            <a:lvl7pPr marL="3200400" marR="0" lvl="6"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7pPr>
            <a:lvl8pPr marL="3657600" marR="0" lvl="7"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8pPr>
            <a:lvl9pPr marL="4114800" marR="0" lvl="8"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9pPr>
          </a:lstStyle>
          <a:p>
            <a:endParaRPr/>
          </a:p>
        </p:txBody>
      </p:sp>
      <p:sp>
        <p:nvSpPr>
          <p:cNvPr id="12" name="Google Shape;12;g14caff5d96b_2_0"/>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s-CO"/>
              <a:t>‹Nº›</a:t>
            </a:fld>
            <a:endParaRPr/>
          </a:p>
        </p:txBody>
      </p:sp>
    </p:spTree>
    <p:extLst>
      <p:ext uri="{BB962C8B-B14F-4D97-AF65-F5344CB8AC3E}">
        <p14:creationId xmlns:p14="http://schemas.microsoft.com/office/powerpoint/2010/main" val="3733607087"/>
      </p:ext>
    </p:extLst>
  </p:cSld>
  <p:clrMap bg1="lt1" tx1="dk1" bg2="dk2" tx2="lt2" accent1="accent1" accent2="accent2" accent3="accent3" accent4="accent4" accent5="accent5" accent6="accent6" hlink="hlink" folHlink="folHlink"/>
  <p:sldLayoutIdLst>
    <p:sldLayoutId id="2147483691" r:id="rId1"/>
    <p:sldLayoutId id="2147483690" r:id="rId2"/>
    <p:sldLayoutId id="2147483694" r:id="rId3"/>
    <p:sldLayoutId id="2147483695" r:id="rId4"/>
    <p:sldLayoutId id="2147483697" r:id="rId5"/>
    <p:sldLayoutId id="2147483698" r:id="rId6"/>
    <p:sldLayoutId id="2147483699" r:id="rId7"/>
    <p:sldLayoutId id="2147483700" r:id="rId8"/>
    <p:sldLayoutId id="2147483701" r:id="rId9"/>
    <p:sldLayoutId id="2147483702" r:id="rId10"/>
    <p:sldLayoutId id="214748370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emf"/><Relationship Id="rId4" Type="http://schemas.openxmlformats.org/officeDocument/2006/relationships/image" Target="../media/image8.emf"/></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image" Target="../media/image16.png"/><Relationship Id="rId4" Type="http://schemas.openxmlformats.org/officeDocument/2006/relationships/image" Target="../media/image8.emf"/></Relationships>
</file>

<file path=ppt/slides/_rels/slide13.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30.emf"/><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51.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 Id="rId1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image" Target="../media/image16.png"/><Relationship Id="rId4" Type="http://schemas.openxmlformats.org/officeDocument/2006/relationships/image" Target="../media/image8.emf"/></Relationships>
</file>

<file path=ppt/slides/_rels/slide15.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4.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image" Target="../media/image16.png"/><Relationship Id="rId4" Type="http://schemas.openxmlformats.org/officeDocument/2006/relationships/image" Target="../media/image8.emf"/></Relationships>
</file>

<file path=ppt/slides/_rels/slide1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56.svg"/><Relationship Id="rId7" Type="http://schemas.openxmlformats.org/officeDocument/2006/relationships/image" Target="../media/image60.svg"/><Relationship Id="rId2" Type="http://schemas.openxmlformats.org/officeDocument/2006/relationships/image" Target="../media/image55.png"/><Relationship Id="rId1" Type="http://schemas.openxmlformats.org/officeDocument/2006/relationships/slideLayout" Target="../slideLayouts/slideLayout4.xml"/><Relationship Id="rId6" Type="http://schemas.openxmlformats.org/officeDocument/2006/relationships/image" Target="../media/image59.png"/><Relationship Id="rId5" Type="http://schemas.openxmlformats.org/officeDocument/2006/relationships/image" Target="../media/image58.svg"/><Relationship Id="rId10" Type="http://schemas.openxmlformats.org/officeDocument/2006/relationships/image" Target="../media/image13.png"/><Relationship Id="rId4" Type="http://schemas.openxmlformats.org/officeDocument/2006/relationships/image" Target="../media/image57.png"/><Relationship Id="rId9" Type="http://schemas.openxmlformats.org/officeDocument/2006/relationships/image" Target="../media/image61.png"/></Relationships>
</file>

<file path=ppt/slides/_rels/slide1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emf"/><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emf"/><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emf"/><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emf"/><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emf"/><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emf"/><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emf"/><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emf"/><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emf"/><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emf"/><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emf"/><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emf"/><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emf"/><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emf"/><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emf"/><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emf"/><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emf"/><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emf"/><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emf"/><Relationship Id="rId1" Type="http://schemas.openxmlformats.org/officeDocument/2006/relationships/slideLayout" Target="../slideLayouts/slideLayout7.xml"/><Relationship Id="rId5" Type="http://schemas.openxmlformats.org/officeDocument/2006/relationships/image" Target="../media/image67.png"/><Relationship Id="rId4" Type="http://schemas.openxmlformats.org/officeDocument/2006/relationships/image" Target="../media/image66.png"/></Relationships>
</file>

<file path=ppt/slides/_rels/slide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emf"/><Relationship Id="rId1" Type="http://schemas.openxmlformats.org/officeDocument/2006/relationships/slideLayout" Target="../slideLayouts/slideLayout7.xml"/><Relationship Id="rId5" Type="http://schemas.openxmlformats.org/officeDocument/2006/relationships/image" Target="../media/image69.png"/><Relationship Id="rId4" Type="http://schemas.openxmlformats.org/officeDocument/2006/relationships/image" Target="../media/image68.png"/></Relationships>
</file>

<file path=ppt/slides/_rels/slide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emf"/><Relationship Id="rId1" Type="http://schemas.openxmlformats.org/officeDocument/2006/relationships/slideLayout" Target="../slideLayouts/slideLayout7.xml"/><Relationship Id="rId5" Type="http://schemas.openxmlformats.org/officeDocument/2006/relationships/image" Target="../media/image71.png"/><Relationship Id="rId4" Type="http://schemas.openxmlformats.org/officeDocument/2006/relationships/image" Target="../media/image70.png"/></Relationships>
</file>

<file path=ppt/slides/_rels/slide4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emf"/><Relationship Id="rId1" Type="http://schemas.openxmlformats.org/officeDocument/2006/relationships/slideLayout" Target="../slideLayouts/slideLayout7.xml"/><Relationship Id="rId5" Type="http://schemas.openxmlformats.org/officeDocument/2006/relationships/image" Target="../media/image73.png"/><Relationship Id="rId4" Type="http://schemas.openxmlformats.org/officeDocument/2006/relationships/image" Target="../media/image72.png"/></Relationships>
</file>

<file path=ppt/slides/_rels/slide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emf"/><Relationship Id="rId1" Type="http://schemas.openxmlformats.org/officeDocument/2006/relationships/slideLayout" Target="../slideLayouts/slideLayout7.xml"/><Relationship Id="rId5" Type="http://schemas.openxmlformats.org/officeDocument/2006/relationships/image" Target="../media/image75.png"/><Relationship Id="rId4" Type="http://schemas.openxmlformats.org/officeDocument/2006/relationships/image" Target="../media/image74.png"/></Relationships>
</file>

<file path=ppt/slides/_rels/slide4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emf"/><Relationship Id="rId1" Type="http://schemas.openxmlformats.org/officeDocument/2006/relationships/slideLayout" Target="../slideLayouts/slideLayout7.xml"/><Relationship Id="rId5" Type="http://schemas.openxmlformats.org/officeDocument/2006/relationships/image" Target="../media/image77.png"/><Relationship Id="rId4" Type="http://schemas.openxmlformats.org/officeDocument/2006/relationships/image" Target="../media/image76.png"/></Relationships>
</file>

<file path=ppt/slides/_rels/slide4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6.png"/><Relationship Id="rId5" Type="http://schemas.openxmlformats.org/officeDocument/2006/relationships/image" Target="../media/image8.emf"/><Relationship Id="rId4" Type="http://schemas.openxmlformats.org/officeDocument/2006/relationships/image" Target="../media/image15.png"/></Relationships>
</file>

<file path=ppt/slides/_rels/slide50.x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image" Target="../media/image8.emf"/><Relationship Id="rId1" Type="http://schemas.openxmlformats.org/officeDocument/2006/relationships/slideLayout" Target="../slideLayouts/slideLayout2.xml"/><Relationship Id="rId5" Type="http://schemas.openxmlformats.org/officeDocument/2006/relationships/image" Target="../media/image9.emf"/><Relationship Id="rId4" Type="http://schemas.openxmlformats.org/officeDocument/2006/relationships/image" Target="../media/image79.emf"/></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image" Target="../media/image16.png"/><Relationship Id="rId4" Type="http://schemas.openxmlformats.org/officeDocument/2006/relationships/image" Target="../media/image8.emf"/></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16.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8.emf"/><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29.png"/><Relationship Id="rId10" Type="http://schemas.openxmlformats.org/officeDocument/2006/relationships/image" Target="../media/image26.png"/><Relationship Id="rId4" Type="http://schemas.openxmlformats.org/officeDocument/2006/relationships/image" Target="../media/image20.svg"/><Relationship Id="rId9" Type="http://schemas.openxmlformats.org/officeDocument/2006/relationships/image" Target="../media/image25.png"/><Relationship Id="rId14" Type="http://schemas.openxmlformats.org/officeDocument/2006/relationships/image" Target="../media/image28.png"/></Relationships>
</file>

<file path=ppt/slides/_rels/slide9.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png"/><Relationship Id="rId3" Type="http://schemas.openxmlformats.org/officeDocument/2006/relationships/image" Target="../media/image30.emf"/><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31.svg"/><Relationship Id="rId11" Type="http://schemas.openxmlformats.org/officeDocument/2006/relationships/image" Target="../media/image36.png"/><Relationship Id="rId5" Type="http://schemas.openxmlformats.org/officeDocument/2006/relationships/image" Target="../media/image19.png"/><Relationship Id="rId10" Type="http://schemas.openxmlformats.org/officeDocument/2006/relationships/image" Target="../media/image35.png"/><Relationship Id="rId4" Type="http://schemas.openxmlformats.org/officeDocument/2006/relationships/image" Target="../media/image12.png"/><Relationship Id="rId9" Type="http://schemas.openxmlformats.org/officeDocument/2006/relationships/image" Target="../media/image34.png"/><Relationship Id="rId14"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a:extLst>
              <a:ext uri="{FF2B5EF4-FFF2-40B4-BE49-F238E27FC236}">
                <a16:creationId xmlns:a16="http://schemas.microsoft.com/office/drawing/2014/main" id="{1184423C-85A3-F260-9FB5-1337AB753CB9}"/>
              </a:ext>
            </a:extLst>
          </p:cNvPr>
          <p:cNvPicPr>
            <a:picLocks noChangeAspect="1"/>
          </p:cNvPicPr>
          <p:nvPr/>
        </p:nvPicPr>
        <p:blipFill>
          <a:blip r:embed="rId2"/>
          <a:srcRect/>
          <a:stretch/>
        </p:blipFill>
        <p:spPr>
          <a:xfrm>
            <a:off x="0" y="0"/>
            <a:ext cx="12192000" cy="6858000"/>
          </a:xfrm>
          <a:prstGeom prst="rect">
            <a:avLst/>
          </a:prstGeom>
        </p:spPr>
      </p:pic>
      <p:sp>
        <p:nvSpPr>
          <p:cNvPr id="10" name="CuadroTexto 9">
            <a:extLst>
              <a:ext uri="{FF2B5EF4-FFF2-40B4-BE49-F238E27FC236}">
                <a16:creationId xmlns:a16="http://schemas.microsoft.com/office/drawing/2014/main" id="{21948BA1-5B1C-64EE-28E9-E95247784992}"/>
              </a:ext>
            </a:extLst>
          </p:cNvPr>
          <p:cNvSpPr txBox="1"/>
          <p:nvPr/>
        </p:nvSpPr>
        <p:spPr>
          <a:xfrm>
            <a:off x="4163499" y="4771473"/>
            <a:ext cx="3674216" cy="523220"/>
          </a:xfrm>
          <a:prstGeom prst="rect">
            <a:avLst/>
          </a:prstGeom>
          <a:solidFill>
            <a:schemeClr val="bg1"/>
          </a:solidFill>
          <a:effectLst>
            <a:outerShdw blurRad="50800" dist="38100" dir="2700000" algn="tl" rotWithShape="0">
              <a:prstClr val="black">
                <a:alpha val="40000"/>
              </a:prstClr>
            </a:outerShdw>
          </a:effectLst>
        </p:spPr>
        <p:txBody>
          <a:bodyPr wrap="square" rtlCol="0">
            <a:spAutoFit/>
          </a:bodyPr>
          <a:lstStyle/>
          <a:p>
            <a:pPr algn="ctr"/>
            <a:r>
              <a:rPr lang="es-ES_tradnl" b="1" spc="600" dirty="0">
                <a:solidFill>
                  <a:schemeClr val="accent4">
                    <a:lumMod val="75000"/>
                  </a:schemeClr>
                </a:solidFill>
              </a:rPr>
              <a:t>RETO DE INNOVACIÓN ABIERTA</a:t>
            </a:r>
          </a:p>
        </p:txBody>
      </p:sp>
      <p:pic>
        <p:nvPicPr>
          <p:cNvPr id="15" name="Imagen 14">
            <a:extLst>
              <a:ext uri="{FF2B5EF4-FFF2-40B4-BE49-F238E27FC236}">
                <a16:creationId xmlns:a16="http://schemas.microsoft.com/office/drawing/2014/main" id="{5248B9F0-FB8B-AE84-1FBD-25C0E19C629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52588" y="6105191"/>
            <a:ext cx="1486825" cy="487063"/>
          </a:xfrm>
          <a:prstGeom prst="rect">
            <a:avLst/>
          </a:prstGeom>
        </p:spPr>
      </p:pic>
      <p:pic>
        <p:nvPicPr>
          <p:cNvPr id="2" name="Imagen 1">
            <a:extLst>
              <a:ext uri="{FF2B5EF4-FFF2-40B4-BE49-F238E27FC236}">
                <a16:creationId xmlns:a16="http://schemas.microsoft.com/office/drawing/2014/main" id="{B9B0890E-24FA-8175-3536-359515CA6C29}"/>
              </a:ext>
            </a:extLst>
          </p:cNvPr>
          <p:cNvPicPr>
            <a:picLocks noChangeAspect="1"/>
          </p:cNvPicPr>
          <p:nvPr/>
        </p:nvPicPr>
        <p:blipFill>
          <a:blip r:embed="rId4"/>
          <a:stretch>
            <a:fillRect/>
          </a:stretch>
        </p:blipFill>
        <p:spPr>
          <a:xfrm>
            <a:off x="3689350" y="1716284"/>
            <a:ext cx="4813300" cy="2870200"/>
          </a:xfrm>
          <a:prstGeom prst="rect">
            <a:avLst/>
          </a:prstGeom>
        </p:spPr>
      </p:pic>
      <p:pic>
        <p:nvPicPr>
          <p:cNvPr id="4" name="Imagen 3">
            <a:extLst>
              <a:ext uri="{FF2B5EF4-FFF2-40B4-BE49-F238E27FC236}">
                <a16:creationId xmlns:a16="http://schemas.microsoft.com/office/drawing/2014/main" id="{D2D8E87F-22DB-A6E9-078B-AD3120F5B76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2785" y="364299"/>
            <a:ext cx="930316" cy="773632"/>
          </a:xfrm>
          <a:prstGeom prst="rect">
            <a:avLst/>
          </a:prstGeom>
        </p:spPr>
      </p:pic>
    </p:spTree>
    <p:extLst>
      <p:ext uri="{BB962C8B-B14F-4D97-AF65-F5344CB8AC3E}">
        <p14:creationId xmlns:p14="http://schemas.microsoft.com/office/powerpoint/2010/main" val="15179198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79"/>
        <p:cNvGrpSpPr/>
        <p:nvPr/>
      </p:nvGrpSpPr>
      <p:grpSpPr>
        <a:xfrm>
          <a:off x="0" y="0"/>
          <a:ext cx="0" cy="0"/>
          <a:chOff x="0" y="0"/>
          <a:chExt cx="0" cy="0"/>
        </a:xfrm>
      </p:grpSpPr>
      <p:sp>
        <p:nvSpPr>
          <p:cNvPr id="14" name="CuadroTexto 146">
            <a:extLst>
              <a:ext uri="{FF2B5EF4-FFF2-40B4-BE49-F238E27FC236}">
                <a16:creationId xmlns:a16="http://schemas.microsoft.com/office/drawing/2014/main" id="{D6A093DF-5636-D4EE-0FE4-AF5B4F1C0818}"/>
              </a:ext>
            </a:extLst>
          </p:cNvPr>
          <p:cNvSpPr txBox="1">
            <a:spLocks/>
          </p:cNvSpPr>
          <p:nvPr/>
        </p:nvSpPr>
        <p:spPr>
          <a:xfrm>
            <a:off x="551664" y="443835"/>
            <a:ext cx="2974712" cy="1938992"/>
          </a:xfrm>
          <a:prstGeom prst="rect">
            <a:avLst/>
          </a:prstGeom>
          <a:noFill/>
        </p:spPr>
        <p:txBody>
          <a:bodyPr wrap="square">
            <a:spAutoFit/>
          </a:bodyPr>
          <a:lstStyle/>
          <a:p>
            <a:pPr lvl="0">
              <a:defRPr/>
            </a:pPr>
            <a:r>
              <a:rPr lang="es-MX" sz="2400" dirty="0">
                <a:solidFill>
                  <a:srgbClr val="000000">
                    <a:lumMod val="65000"/>
                    <a:lumOff val="35000"/>
                  </a:srgbClr>
                </a:solidFill>
                <a:latin typeface="Museo Sans 300" panose="02000000000000000000" pitchFamily="50" charset="0"/>
              </a:rPr>
              <a:t>ZONA DE INFLUENCIA DIRECTA AEROPORTUARIA (ZIDA) </a:t>
            </a:r>
          </a:p>
        </p:txBody>
      </p:sp>
      <p:cxnSp>
        <p:nvCxnSpPr>
          <p:cNvPr id="15" name="Conector recto 14">
            <a:extLst>
              <a:ext uri="{FF2B5EF4-FFF2-40B4-BE49-F238E27FC236}">
                <a16:creationId xmlns:a16="http://schemas.microsoft.com/office/drawing/2014/main" id="{80ACCBE4-C25A-23A8-B535-297423EFC773}"/>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Elipse 15">
            <a:extLst>
              <a:ext uri="{FF2B5EF4-FFF2-40B4-BE49-F238E27FC236}">
                <a16:creationId xmlns:a16="http://schemas.microsoft.com/office/drawing/2014/main" id="{CFD7BFA0-9147-066B-B86E-48E8BE3CEDA8}"/>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3" name="CuadroTexto 12">
            <a:extLst>
              <a:ext uri="{FF2B5EF4-FFF2-40B4-BE49-F238E27FC236}">
                <a16:creationId xmlns:a16="http://schemas.microsoft.com/office/drawing/2014/main" id="{17B9567E-9A8D-C0E5-CDE6-B2476F403B45}"/>
              </a:ext>
            </a:extLst>
          </p:cNvPr>
          <p:cNvSpPr txBox="1"/>
          <p:nvPr/>
        </p:nvSpPr>
        <p:spPr>
          <a:xfrm>
            <a:off x="584922" y="2550284"/>
            <a:ext cx="2758779" cy="4016484"/>
          </a:xfrm>
          <a:prstGeom prst="rect">
            <a:avLst/>
          </a:prstGeom>
          <a:noFill/>
        </p:spPr>
        <p:txBody>
          <a:bodyPr wrap="square" lIns="91440" tIns="45720" rIns="91440" bIns="45720" rtlCol="0" anchor="t">
            <a:spAutoFit/>
          </a:bodyPr>
          <a:lstStyle/>
          <a:p>
            <a:pPr>
              <a:buClr>
                <a:srgbClr val="FFA940"/>
              </a:buClr>
            </a:pPr>
            <a:r>
              <a:rPr lang="es-MX" sz="2000" dirty="0">
                <a:solidFill>
                  <a:schemeClr val="tx1">
                    <a:lumMod val="65000"/>
                    <a:lumOff val="35000"/>
                  </a:schemeClr>
                </a:solidFill>
                <a:latin typeface="Museo Sans 700" panose="02000000000000000000" pitchFamily="50" charset="0"/>
              </a:rPr>
              <a:t>¿Qué es?</a:t>
            </a:r>
          </a:p>
          <a:p>
            <a:pPr marL="174625" indent="-174625">
              <a:buClr>
                <a:srgbClr val="FFA940"/>
              </a:buClr>
              <a:buFont typeface="Arial" panose="020B0604020202020204" pitchFamily="34" charset="0"/>
              <a:buChar char="•"/>
            </a:pPr>
            <a:r>
              <a:rPr lang="es-MX" sz="1300" dirty="0">
                <a:solidFill>
                  <a:schemeClr val="tx1">
                    <a:lumMod val="65000"/>
                    <a:lumOff val="35000"/>
                  </a:schemeClr>
                </a:solidFill>
                <a:latin typeface="Museo Sans 300" panose="02000000000000000000" pitchFamily="50" charset="0"/>
              </a:rPr>
              <a:t>Área cercana al aeropuerto donde se regulan usos, alturas y actividades.</a:t>
            </a:r>
          </a:p>
          <a:p>
            <a:pPr marL="174625" indent="-174625">
              <a:buClr>
                <a:srgbClr val="FFA940"/>
              </a:buClr>
              <a:buFont typeface="Arial" panose="020B0604020202020204" pitchFamily="34" charset="0"/>
              <a:buChar char="•"/>
            </a:pPr>
            <a:r>
              <a:rPr lang="es-MX" sz="1300" dirty="0">
                <a:solidFill>
                  <a:schemeClr val="tx1">
                    <a:lumMod val="65000"/>
                    <a:lumOff val="35000"/>
                  </a:schemeClr>
                </a:solidFill>
                <a:latin typeface="Museo Sans 300" panose="02000000000000000000" pitchFamily="50" charset="0"/>
              </a:rPr>
              <a:t>Razón: seguridad operacional aeroportuaria.</a:t>
            </a:r>
          </a:p>
          <a:p>
            <a:pPr marL="174625" indent="-174625">
              <a:buClr>
                <a:srgbClr val="FFA940"/>
              </a:buClr>
              <a:buFont typeface="Arial" panose="020B0604020202020204" pitchFamily="34" charset="0"/>
              <a:buChar char="•"/>
            </a:pPr>
            <a:r>
              <a:rPr lang="es-MX" sz="1300" dirty="0">
                <a:solidFill>
                  <a:schemeClr val="tx1">
                    <a:lumMod val="65000"/>
                    <a:lumOff val="35000"/>
                  </a:schemeClr>
                </a:solidFill>
                <a:latin typeface="Museo Sans 300" panose="02000000000000000000" pitchFamily="50" charset="0"/>
              </a:rPr>
              <a:t>No implica expulsión ni expropiación.</a:t>
            </a:r>
          </a:p>
          <a:p>
            <a:pPr marL="174625" indent="-174625">
              <a:buClr>
                <a:srgbClr val="FFA940"/>
              </a:buClr>
              <a:buFont typeface="Arial" panose="020B0604020202020204" pitchFamily="34" charset="0"/>
              <a:buChar char="•"/>
            </a:pPr>
            <a:r>
              <a:rPr lang="es-MX" sz="1300" dirty="0">
                <a:solidFill>
                  <a:schemeClr val="tx1">
                    <a:lumMod val="65000"/>
                    <a:lumOff val="35000"/>
                  </a:schemeClr>
                </a:solidFill>
                <a:latin typeface="Museo Sans 300" panose="02000000000000000000" pitchFamily="50" charset="0"/>
              </a:rPr>
              <a:t>No prohíbe el uso actual del suelo.</a:t>
            </a:r>
          </a:p>
          <a:p>
            <a:pPr>
              <a:buClr>
                <a:srgbClr val="FFA940"/>
              </a:buClr>
            </a:pPr>
            <a:endParaRPr lang="es-MX" sz="1300" dirty="0">
              <a:solidFill>
                <a:schemeClr val="tx1">
                  <a:lumMod val="65000"/>
                  <a:lumOff val="35000"/>
                </a:schemeClr>
              </a:solidFill>
              <a:latin typeface="Museo Sans 300" panose="02000000000000000000" pitchFamily="50" charset="0"/>
            </a:endParaRPr>
          </a:p>
          <a:p>
            <a:pPr>
              <a:buClr>
                <a:srgbClr val="FFA940"/>
              </a:buClr>
            </a:pPr>
            <a:r>
              <a:rPr lang="es-MX" sz="2000" dirty="0">
                <a:solidFill>
                  <a:schemeClr val="tx1">
                    <a:lumMod val="65000"/>
                    <a:lumOff val="35000"/>
                  </a:schemeClr>
                </a:solidFill>
                <a:latin typeface="Museo Sans 700" panose="02000000000000000000" pitchFamily="50" charset="0"/>
              </a:rPr>
              <a:t>¿Qué implica para los propietarios?</a:t>
            </a:r>
          </a:p>
          <a:p>
            <a:pPr marL="174625" indent="-174625">
              <a:buClr>
                <a:srgbClr val="FFA940"/>
              </a:buClr>
              <a:buFont typeface="Arial" panose="020B0604020202020204" pitchFamily="34" charset="0"/>
              <a:buChar char="•"/>
            </a:pPr>
            <a:r>
              <a:rPr lang="es-MX" sz="1300" dirty="0">
                <a:solidFill>
                  <a:schemeClr val="tx1">
                    <a:lumMod val="65000"/>
                    <a:lumOff val="35000"/>
                  </a:schemeClr>
                </a:solidFill>
                <a:latin typeface="Museo Sans 300" panose="02000000000000000000" pitchFamily="50" charset="0"/>
              </a:rPr>
              <a:t>Límites de altura según cercanía a pistas</a:t>
            </a:r>
          </a:p>
          <a:p>
            <a:pPr marL="174625" indent="-174625">
              <a:buClr>
                <a:srgbClr val="FFA940"/>
              </a:buClr>
              <a:buFont typeface="Arial" panose="020B0604020202020204" pitchFamily="34" charset="0"/>
              <a:buChar char="•"/>
            </a:pPr>
            <a:r>
              <a:rPr lang="es-MX" sz="1300" dirty="0">
                <a:solidFill>
                  <a:schemeClr val="tx1">
                    <a:lumMod val="65000"/>
                    <a:lumOff val="35000"/>
                  </a:schemeClr>
                </a:solidFill>
                <a:latin typeface="Museo Sans 300" panose="02000000000000000000" pitchFamily="50" charset="0"/>
              </a:rPr>
              <a:t>Posibilidad de actividades compatibles con la operación aérea</a:t>
            </a:r>
          </a:p>
        </p:txBody>
      </p:sp>
      <p:pic>
        <p:nvPicPr>
          <p:cNvPr id="19" name="Google Shape;317;p7"/>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579637" y="0"/>
            <a:ext cx="8612363" cy="6858000"/>
          </a:xfrm>
          <a:prstGeom prst="rect">
            <a:avLst/>
          </a:prstGeom>
          <a:noFill/>
          <a:ln>
            <a:noFill/>
          </a:ln>
        </p:spPr>
      </p:pic>
      <p:pic>
        <p:nvPicPr>
          <p:cNvPr id="23" name="Imagen 22">
            <a:extLst>
              <a:ext uri="{FF2B5EF4-FFF2-40B4-BE49-F238E27FC236}">
                <a16:creationId xmlns:a16="http://schemas.microsoft.com/office/drawing/2014/main" id="{B8862AC2-81D8-38A4-C894-FB44F902F40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97456" y="6285174"/>
            <a:ext cx="1954306" cy="385432"/>
          </a:xfrm>
          <a:prstGeom prst="rect">
            <a:avLst/>
          </a:prstGeom>
        </p:spPr>
      </p:pic>
    </p:spTree>
    <p:extLst>
      <p:ext uri="{BB962C8B-B14F-4D97-AF65-F5344CB8AC3E}">
        <p14:creationId xmlns:p14="http://schemas.microsoft.com/office/powerpoint/2010/main" val="23794634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79"/>
        <p:cNvGrpSpPr/>
        <p:nvPr/>
      </p:nvGrpSpPr>
      <p:grpSpPr>
        <a:xfrm>
          <a:off x="0" y="0"/>
          <a:ext cx="0" cy="0"/>
          <a:chOff x="0" y="0"/>
          <a:chExt cx="0" cy="0"/>
        </a:xfrm>
      </p:grpSpPr>
      <p:sp>
        <p:nvSpPr>
          <p:cNvPr id="14" name="CuadroTexto 146">
            <a:extLst>
              <a:ext uri="{FF2B5EF4-FFF2-40B4-BE49-F238E27FC236}">
                <a16:creationId xmlns:a16="http://schemas.microsoft.com/office/drawing/2014/main" id="{D6A093DF-5636-D4EE-0FE4-AF5B4F1C0818}"/>
              </a:ext>
            </a:extLst>
          </p:cNvPr>
          <p:cNvSpPr txBox="1">
            <a:spLocks/>
          </p:cNvSpPr>
          <p:nvPr/>
        </p:nvSpPr>
        <p:spPr>
          <a:xfrm>
            <a:off x="551663" y="443835"/>
            <a:ext cx="3486937" cy="830997"/>
          </a:xfrm>
          <a:prstGeom prst="rect">
            <a:avLst/>
          </a:prstGeom>
          <a:noFill/>
        </p:spPr>
        <p:txBody>
          <a:bodyPr wrap="square">
            <a:spAutoFit/>
          </a:bodyPr>
          <a:lstStyle/>
          <a:p>
            <a:pPr lvl="0">
              <a:defRPr/>
            </a:pPr>
            <a:r>
              <a:rPr lang="es-MX" sz="2400" dirty="0">
                <a:solidFill>
                  <a:srgbClr val="000000">
                    <a:lumMod val="65000"/>
                    <a:lumOff val="35000"/>
                  </a:srgbClr>
                </a:solidFill>
                <a:latin typeface="Museo Sans 300" panose="02000000000000000000" pitchFamily="50" charset="0"/>
              </a:rPr>
              <a:t>TRATAMIENTOS URBANÍSTICOS </a:t>
            </a:r>
          </a:p>
        </p:txBody>
      </p:sp>
      <p:cxnSp>
        <p:nvCxnSpPr>
          <p:cNvPr id="15" name="Conector recto 14">
            <a:extLst>
              <a:ext uri="{FF2B5EF4-FFF2-40B4-BE49-F238E27FC236}">
                <a16:creationId xmlns:a16="http://schemas.microsoft.com/office/drawing/2014/main" id="{80ACCBE4-C25A-23A8-B535-297423EFC773}"/>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Elipse 15">
            <a:extLst>
              <a:ext uri="{FF2B5EF4-FFF2-40B4-BE49-F238E27FC236}">
                <a16:creationId xmlns:a16="http://schemas.microsoft.com/office/drawing/2014/main" id="{CFD7BFA0-9147-066B-B86E-48E8BE3CEDA8}"/>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3" name="CuadroTexto 12">
            <a:extLst>
              <a:ext uri="{FF2B5EF4-FFF2-40B4-BE49-F238E27FC236}">
                <a16:creationId xmlns:a16="http://schemas.microsoft.com/office/drawing/2014/main" id="{17B9567E-9A8D-C0E5-CDE6-B2476F403B45}"/>
              </a:ext>
            </a:extLst>
          </p:cNvPr>
          <p:cNvSpPr txBox="1"/>
          <p:nvPr/>
        </p:nvSpPr>
        <p:spPr>
          <a:xfrm>
            <a:off x="584922" y="2180952"/>
            <a:ext cx="3453678" cy="892552"/>
          </a:xfrm>
          <a:prstGeom prst="rect">
            <a:avLst/>
          </a:prstGeom>
          <a:noFill/>
        </p:spPr>
        <p:txBody>
          <a:bodyPr wrap="square" lIns="91440" tIns="45720" rIns="91440" bIns="45720" rtlCol="0" anchor="t">
            <a:spAutoFit/>
          </a:bodyPr>
          <a:lstStyle/>
          <a:p>
            <a:pPr marL="174625" indent="-174625">
              <a:buClr>
                <a:srgbClr val="FFA940"/>
              </a:buClr>
              <a:buFont typeface="Arial" panose="020B0604020202020204" pitchFamily="34" charset="0"/>
              <a:buChar char="•"/>
            </a:pPr>
            <a:r>
              <a:rPr lang="es-MX" sz="1300" dirty="0">
                <a:solidFill>
                  <a:schemeClr val="tx1">
                    <a:lumMod val="65000"/>
                    <a:lumOff val="35000"/>
                  </a:schemeClr>
                </a:solidFill>
                <a:latin typeface="Museo Sans 300" panose="02000000000000000000" pitchFamily="50" charset="0"/>
              </a:rPr>
              <a:t>Renovación urbana</a:t>
            </a:r>
          </a:p>
          <a:p>
            <a:pPr marL="174625" indent="-174625">
              <a:buClr>
                <a:srgbClr val="FFA940"/>
              </a:buClr>
              <a:buFont typeface="Arial" panose="020B0604020202020204" pitchFamily="34" charset="0"/>
              <a:buChar char="•"/>
            </a:pPr>
            <a:r>
              <a:rPr lang="es-MX" sz="1300" dirty="0">
                <a:solidFill>
                  <a:schemeClr val="tx1">
                    <a:lumMod val="65000"/>
                    <a:lumOff val="35000"/>
                  </a:schemeClr>
                </a:solidFill>
                <a:latin typeface="Museo Sans 300" panose="02000000000000000000" pitchFamily="50" charset="0"/>
              </a:rPr>
              <a:t>Conservación</a:t>
            </a:r>
          </a:p>
          <a:p>
            <a:pPr marL="174625" indent="-174625">
              <a:buClr>
                <a:srgbClr val="FFA940"/>
              </a:buClr>
              <a:buFont typeface="Arial" panose="020B0604020202020204" pitchFamily="34" charset="0"/>
              <a:buChar char="•"/>
            </a:pPr>
            <a:r>
              <a:rPr lang="es-MX" sz="1300" dirty="0">
                <a:solidFill>
                  <a:schemeClr val="tx1">
                    <a:lumMod val="65000"/>
                    <a:lumOff val="35000"/>
                  </a:schemeClr>
                </a:solidFill>
                <a:latin typeface="Museo Sans 300" panose="02000000000000000000" pitchFamily="50" charset="0"/>
              </a:rPr>
              <a:t>Desarrollo</a:t>
            </a:r>
          </a:p>
          <a:p>
            <a:pPr marL="174625" indent="-174625">
              <a:buClr>
                <a:srgbClr val="FFA940"/>
              </a:buClr>
              <a:buFont typeface="Arial" panose="020B0604020202020204" pitchFamily="34" charset="0"/>
              <a:buChar char="•"/>
            </a:pPr>
            <a:r>
              <a:rPr lang="es-MX" sz="1300" dirty="0">
                <a:solidFill>
                  <a:schemeClr val="tx1">
                    <a:lumMod val="65000"/>
                    <a:lumOff val="35000"/>
                  </a:schemeClr>
                </a:solidFill>
                <a:latin typeface="Museo Sans 300" panose="02000000000000000000" pitchFamily="50" charset="0"/>
              </a:rPr>
              <a:t>Reactivación </a:t>
            </a:r>
          </a:p>
        </p:txBody>
      </p:sp>
    </p:spTree>
    <p:extLst>
      <p:ext uri="{BB962C8B-B14F-4D97-AF65-F5344CB8AC3E}">
        <p14:creationId xmlns:p14="http://schemas.microsoft.com/office/powerpoint/2010/main" val="6660911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78" y="0"/>
            <a:ext cx="12166843" cy="6857999"/>
          </a:xfrm>
          <a:prstGeom prst="rect">
            <a:avLst/>
          </a:prstGeom>
        </p:spPr>
      </p:pic>
      <p:pic>
        <p:nvPicPr>
          <p:cNvPr id="7" name="Imagen 6">
            <a:extLst>
              <a:ext uri="{FF2B5EF4-FFF2-40B4-BE49-F238E27FC236}">
                <a16:creationId xmlns:a16="http://schemas.microsoft.com/office/drawing/2014/main" id="{9C0B86FF-71E2-5516-6D16-36C2154D0B4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808143" y="302693"/>
            <a:ext cx="1047515" cy="624640"/>
          </a:xfrm>
          <a:prstGeom prst="rect">
            <a:avLst/>
          </a:prstGeom>
        </p:spPr>
      </p:pic>
      <p:pic>
        <p:nvPicPr>
          <p:cNvPr id="8" name="Google Shape;8;p10" descr="logosdpcurvasBLANCO.png">
            <a:extLst>
              <a:ext uri="{FF2B5EF4-FFF2-40B4-BE49-F238E27FC236}">
                <a16:creationId xmlns:a16="http://schemas.microsoft.com/office/drawing/2014/main" id="{E7514319-984F-49A0-AE16-93BA6C5F72D4}"/>
              </a:ext>
            </a:extLst>
          </p:cNvPr>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882942" y="6237799"/>
            <a:ext cx="1968820" cy="576791"/>
          </a:xfrm>
          <a:prstGeom prst="rect">
            <a:avLst/>
          </a:prstGeom>
          <a:noFill/>
          <a:ln>
            <a:noFill/>
          </a:ln>
        </p:spPr>
      </p:pic>
      <p:sp>
        <p:nvSpPr>
          <p:cNvPr id="9" name="Rectángulo 8"/>
          <p:cNvSpPr/>
          <p:nvPr/>
        </p:nvSpPr>
        <p:spPr>
          <a:xfrm>
            <a:off x="8342413" y="5096145"/>
            <a:ext cx="3509349" cy="1015663"/>
          </a:xfrm>
          <a:prstGeom prst="rect">
            <a:avLst/>
          </a:prstGeom>
          <a:solidFill>
            <a:schemeClr val="bg1">
              <a:alpha val="80000"/>
            </a:schemeClr>
          </a:solidFill>
        </p:spPr>
        <p:txBody>
          <a:bodyPr wrap="square">
            <a:spAutoFit/>
          </a:bodyPr>
          <a:lstStyle/>
          <a:p>
            <a:pPr marL="176213"/>
            <a:r>
              <a:rPr lang="es-CO" sz="1000">
                <a:solidFill>
                  <a:srgbClr val="353535"/>
                </a:solidFill>
                <a:latin typeface="Museo Sans 300" panose="02000000000000000000" pitchFamily="50" charset="0"/>
              </a:rPr>
              <a:t>Actuación Estratégica Distrito Aeroportuario Engativá</a:t>
            </a:r>
          </a:p>
          <a:p>
            <a:pPr marL="176213"/>
            <a:r>
              <a:rPr lang="es-CO" sz="1000">
                <a:solidFill>
                  <a:srgbClr val="353535"/>
                </a:solidFill>
                <a:latin typeface="Museo Sans 300" panose="02000000000000000000" pitchFamily="50" charset="0"/>
              </a:rPr>
              <a:t>Actuación Estratégica Distrito Aeroportuario Fontibón</a:t>
            </a:r>
          </a:p>
          <a:p>
            <a:pPr marL="176213"/>
            <a:r>
              <a:rPr lang="es-CO" sz="1000">
                <a:solidFill>
                  <a:srgbClr val="353535"/>
                </a:solidFill>
                <a:latin typeface="Museo Sans 300" panose="02000000000000000000" pitchFamily="50" charset="0"/>
              </a:rPr>
              <a:t>Anillo Logístico de Occidente</a:t>
            </a:r>
          </a:p>
          <a:p>
            <a:pPr marL="176213"/>
            <a:r>
              <a:rPr lang="es-CO" sz="1000" err="1">
                <a:solidFill>
                  <a:srgbClr val="353535"/>
                </a:solidFill>
                <a:latin typeface="Museo Sans 300" panose="02000000000000000000" pitchFamily="50" charset="0"/>
              </a:rPr>
              <a:t>Regiotram</a:t>
            </a:r>
            <a:r>
              <a:rPr lang="es-CO" sz="1000">
                <a:solidFill>
                  <a:srgbClr val="353535"/>
                </a:solidFill>
                <a:latin typeface="Museo Sans 300" panose="02000000000000000000" pitchFamily="50" charset="0"/>
              </a:rPr>
              <a:t> de Occidente</a:t>
            </a:r>
          </a:p>
          <a:p>
            <a:pPr marL="176213"/>
            <a:r>
              <a:rPr lang="es-CO" sz="1000">
                <a:solidFill>
                  <a:srgbClr val="353535"/>
                </a:solidFill>
                <a:latin typeface="Museo Sans 300" panose="02000000000000000000" pitchFamily="50" charset="0"/>
              </a:rPr>
              <a:t>Nodo Económico Existente</a:t>
            </a:r>
          </a:p>
          <a:p>
            <a:pPr marL="176213"/>
            <a:r>
              <a:rPr lang="es-CO" sz="1000">
                <a:solidFill>
                  <a:srgbClr val="353535"/>
                </a:solidFill>
                <a:latin typeface="Museo Sans 300" panose="02000000000000000000" pitchFamily="50" charset="0"/>
              </a:rPr>
              <a:t>Nodo Económico por Consolidar</a:t>
            </a:r>
            <a:endParaRPr lang="es-MX" sz="1000">
              <a:solidFill>
                <a:srgbClr val="353535"/>
              </a:solidFill>
              <a:latin typeface="Museo Sans 300" panose="02000000000000000000" pitchFamily="50" charset="0"/>
            </a:endParaRPr>
          </a:p>
        </p:txBody>
      </p:sp>
      <p:pic>
        <p:nvPicPr>
          <p:cNvPr id="10" name="Imagen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06581" y="5179446"/>
            <a:ext cx="137481" cy="836344"/>
          </a:xfrm>
          <a:prstGeom prst="rect">
            <a:avLst/>
          </a:prstGeom>
        </p:spPr>
      </p:pic>
      <p:sp>
        <p:nvSpPr>
          <p:cNvPr id="11" name="Google Shape;195;p11"/>
          <p:cNvSpPr txBox="1"/>
          <p:nvPr/>
        </p:nvSpPr>
        <p:spPr>
          <a:xfrm>
            <a:off x="1133773" y="463805"/>
            <a:ext cx="5458305" cy="769401"/>
          </a:xfrm>
          <a:prstGeom prst="rect">
            <a:avLst/>
          </a:prstGeom>
          <a:solidFill>
            <a:srgbClr val="353535">
              <a:alpha val="80000"/>
            </a:srgbClr>
          </a:solidFill>
          <a:ln>
            <a:noFill/>
          </a:ln>
        </p:spPr>
        <p:txBody>
          <a:bodyPr spcFirstLastPara="1" wrap="square" lIns="91425" tIns="45700" rIns="91425" bIns="45700" anchor="t" anchorCtr="0">
            <a:spAutoFit/>
          </a:bodyPr>
          <a:lstStyle/>
          <a:p>
            <a:pPr lvl="0">
              <a:buSzPts val="2400"/>
            </a:pPr>
            <a:r>
              <a:rPr lang="es-MX" sz="2200">
                <a:solidFill>
                  <a:schemeClr val="bg1"/>
                </a:solidFill>
                <a:latin typeface="Museo Sans 300" panose="02000000000000000000" pitchFamily="50" charset="0"/>
              </a:rPr>
              <a:t>ACTUACIÓN ESTRATÉGICA </a:t>
            </a:r>
          </a:p>
          <a:p>
            <a:pPr lvl="0">
              <a:buSzPts val="2400"/>
            </a:pPr>
            <a:r>
              <a:rPr lang="es-MX" sz="2200">
                <a:solidFill>
                  <a:schemeClr val="bg1"/>
                </a:solidFill>
                <a:latin typeface="Museo Sans 700" panose="02000000000000000000" pitchFamily="50" charset="0"/>
              </a:rPr>
              <a:t>DISTRITO AEROPORTUARIO ENGATIVÁ</a:t>
            </a:r>
          </a:p>
        </p:txBody>
      </p:sp>
      <p:grpSp>
        <p:nvGrpSpPr>
          <p:cNvPr id="30" name="Google Shape;688;p6"/>
          <p:cNvGrpSpPr/>
          <p:nvPr/>
        </p:nvGrpSpPr>
        <p:grpSpPr>
          <a:xfrm rot="2208494">
            <a:off x="5883269" y="1835009"/>
            <a:ext cx="973293" cy="652550"/>
            <a:chOff x="13746149" y="504949"/>
            <a:chExt cx="6915679" cy="4590661"/>
          </a:xfrm>
          <a:noFill/>
        </p:grpSpPr>
        <p:sp>
          <p:nvSpPr>
            <p:cNvPr id="34" name="Google Shape;689;p6"/>
            <p:cNvSpPr/>
            <p:nvPr/>
          </p:nvSpPr>
          <p:spPr>
            <a:xfrm>
              <a:off x="13746149" y="3206628"/>
              <a:ext cx="5958055" cy="1888982"/>
            </a:xfrm>
            <a:custGeom>
              <a:avLst/>
              <a:gdLst/>
              <a:ahLst/>
              <a:cxnLst/>
              <a:rect l="l" t="t" r="r" b="b"/>
              <a:pathLst>
                <a:path w="5848350" h="1854200" extrusionOk="0">
                  <a:moveTo>
                    <a:pt x="3759200" y="19050"/>
                  </a:moveTo>
                  <a:lnTo>
                    <a:pt x="3759200" y="774700"/>
                  </a:lnTo>
                  <a:lnTo>
                    <a:pt x="5848350" y="774700"/>
                  </a:lnTo>
                  <a:lnTo>
                    <a:pt x="5848350" y="1619250"/>
                  </a:lnTo>
                  <a:lnTo>
                    <a:pt x="5835650" y="1657350"/>
                  </a:lnTo>
                  <a:lnTo>
                    <a:pt x="5810250" y="1682750"/>
                  </a:lnTo>
                  <a:lnTo>
                    <a:pt x="5689600" y="1720850"/>
                  </a:lnTo>
                  <a:lnTo>
                    <a:pt x="5530850" y="1784350"/>
                  </a:lnTo>
                  <a:lnTo>
                    <a:pt x="5365750" y="1828800"/>
                  </a:lnTo>
                  <a:lnTo>
                    <a:pt x="5118100" y="1854200"/>
                  </a:lnTo>
                  <a:lnTo>
                    <a:pt x="1727200" y="1854200"/>
                  </a:lnTo>
                  <a:lnTo>
                    <a:pt x="1276350" y="1797050"/>
                  </a:lnTo>
                  <a:lnTo>
                    <a:pt x="749300" y="1727200"/>
                  </a:lnTo>
                  <a:lnTo>
                    <a:pt x="501650" y="1701800"/>
                  </a:lnTo>
                  <a:lnTo>
                    <a:pt x="0" y="1238250"/>
                  </a:lnTo>
                  <a:lnTo>
                    <a:pt x="673100" y="812800"/>
                  </a:lnTo>
                  <a:lnTo>
                    <a:pt x="952500" y="654050"/>
                  </a:lnTo>
                  <a:lnTo>
                    <a:pt x="1555750" y="368300"/>
                  </a:lnTo>
                  <a:lnTo>
                    <a:pt x="1993900" y="82550"/>
                  </a:lnTo>
                  <a:lnTo>
                    <a:pt x="2051050" y="0"/>
                  </a:lnTo>
                  <a:lnTo>
                    <a:pt x="3759200" y="19050"/>
                  </a:lnTo>
                  <a:close/>
                </a:path>
              </a:pathLst>
            </a:custGeom>
            <a:grpFill/>
            <a:ln w="25400" cap="flat" cmpd="sng">
              <a:solidFill>
                <a:srgbClr val="35353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200" b="0" i="0" u="none" strike="noStrike" cap="none">
                <a:solidFill>
                  <a:srgbClr val="FFFFFF"/>
                </a:solidFill>
                <a:latin typeface="+mn-lt"/>
                <a:ea typeface="Arial"/>
                <a:cs typeface="Arial"/>
                <a:sym typeface="Arial"/>
              </a:endParaRPr>
            </a:p>
          </p:txBody>
        </p:sp>
        <p:sp>
          <p:nvSpPr>
            <p:cNvPr id="35" name="Google Shape;690;p6"/>
            <p:cNvSpPr/>
            <p:nvPr/>
          </p:nvSpPr>
          <p:spPr>
            <a:xfrm>
              <a:off x="16034416" y="2502931"/>
              <a:ext cx="4627412" cy="2177109"/>
            </a:xfrm>
            <a:custGeom>
              <a:avLst/>
              <a:gdLst/>
              <a:ahLst/>
              <a:cxnLst/>
              <a:rect l="l" t="t" r="r" b="b"/>
              <a:pathLst>
                <a:path w="4534786" h="2190307" extrusionOk="0">
                  <a:moveTo>
                    <a:pt x="1616149" y="1451344"/>
                  </a:moveTo>
                  <a:lnTo>
                    <a:pt x="3636335" y="1451344"/>
                  </a:lnTo>
                  <a:lnTo>
                    <a:pt x="3636335" y="2190307"/>
                  </a:lnTo>
                  <a:lnTo>
                    <a:pt x="4401879" y="2190307"/>
                  </a:lnTo>
                  <a:lnTo>
                    <a:pt x="4455042" y="2062716"/>
                  </a:lnTo>
                  <a:lnTo>
                    <a:pt x="4534786" y="1663995"/>
                  </a:lnTo>
                  <a:lnTo>
                    <a:pt x="4470991" y="1642730"/>
                  </a:lnTo>
                  <a:lnTo>
                    <a:pt x="4481623" y="1047307"/>
                  </a:lnTo>
                  <a:lnTo>
                    <a:pt x="4460358" y="956930"/>
                  </a:lnTo>
                  <a:lnTo>
                    <a:pt x="4369982" y="829339"/>
                  </a:lnTo>
                  <a:lnTo>
                    <a:pt x="4226442" y="643269"/>
                  </a:lnTo>
                  <a:lnTo>
                    <a:pt x="4125433" y="462516"/>
                  </a:lnTo>
                  <a:lnTo>
                    <a:pt x="4066954" y="297711"/>
                  </a:lnTo>
                  <a:lnTo>
                    <a:pt x="3934047" y="69111"/>
                  </a:lnTo>
                  <a:lnTo>
                    <a:pt x="3891516" y="0"/>
                  </a:lnTo>
                  <a:lnTo>
                    <a:pt x="318977" y="0"/>
                  </a:lnTo>
                  <a:lnTo>
                    <a:pt x="276447" y="132907"/>
                  </a:lnTo>
                  <a:lnTo>
                    <a:pt x="132907" y="366823"/>
                  </a:lnTo>
                  <a:lnTo>
                    <a:pt x="0" y="542260"/>
                  </a:lnTo>
                  <a:lnTo>
                    <a:pt x="74428" y="627320"/>
                  </a:lnTo>
                  <a:lnTo>
                    <a:pt x="122275" y="669851"/>
                  </a:lnTo>
                  <a:lnTo>
                    <a:pt x="1610833" y="669851"/>
                  </a:lnTo>
                  <a:lnTo>
                    <a:pt x="1616149" y="1451344"/>
                  </a:lnTo>
                  <a:close/>
                </a:path>
              </a:pathLst>
            </a:custGeom>
            <a:grpFill/>
            <a:ln w="25400" cap="flat" cmpd="sng">
              <a:solidFill>
                <a:srgbClr val="35353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200" b="0" i="0" u="none" strike="noStrike" cap="none">
                <a:solidFill>
                  <a:srgbClr val="FFFFFF"/>
                </a:solidFill>
                <a:latin typeface="+mn-lt"/>
                <a:ea typeface="Arial"/>
                <a:cs typeface="Arial"/>
                <a:sym typeface="Arial"/>
              </a:endParaRPr>
            </a:p>
          </p:txBody>
        </p:sp>
        <p:sp>
          <p:nvSpPr>
            <p:cNvPr id="36" name="Google Shape;691;p6"/>
            <p:cNvSpPr/>
            <p:nvPr/>
          </p:nvSpPr>
          <p:spPr>
            <a:xfrm>
              <a:off x="16463212" y="504949"/>
              <a:ext cx="3403800" cy="1940564"/>
            </a:xfrm>
            <a:custGeom>
              <a:avLst/>
              <a:gdLst/>
              <a:ahLst/>
              <a:cxnLst/>
              <a:rect l="l" t="t" r="r" b="b"/>
              <a:pathLst>
                <a:path w="3131288" h="1812851" extrusionOk="0">
                  <a:moveTo>
                    <a:pt x="127590" y="871870"/>
                  </a:moveTo>
                  <a:lnTo>
                    <a:pt x="127590" y="1812851"/>
                  </a:lnTo>
                  <a:lnTo>
                    <a:pt x="3131288" y="1812851"/>
                  </a:lnTo>
                  <a:lnTo>
                    <a:pt x="3067493" y="1658679"/>
                  </a:lnTo>
                  <a:lnTo>
                    <a:pt x="2918637" y="1483242"/>
                  </a:lnTo>
                  <a:lnTo>
                    <a:pt x="2748516" y="1318438"/>
                  </a:lnTo>
                  <a:lnTo>
                    <a:pt x="2594344" y="1222745"/>
                  </a:lnTo>
                  <a:lnTo>
                    <a:pt x="2243469" y="1010093"/>
                  </a:lnTo>
                  <a:lnTo>
                    <a:pt x="1951074" y="829340"/>
                  </a:lnTo>
                  <a:lnTo>
                    <a:pt x="1562986" y="457200"/>
                  </a:lnTo>
                  <a:lnTo>
                    <a:pt x="1515139" y="329610"/>
                  </a:lnTo>
                  <a:lnTo>
                    <a:pt x="1472609" y="132907"/>
                  </a:lnTo>
                  <a:lnTo>
                    <a:pt x="1435395" y="69112"/>
                  </a:lnTo>
                  <a:lnTo>
                    <a:pt x="1360967" y="15949"/>
                  </a:lnTo>
                  <a:lnTo>
                    <a:pt x="1307804" y="0"/>
                  </a:lnTo>
                  <a:lnTo>
                    <a:pt x="175437" y="0"/>
                  </a:lnTo>
                  <a:lnTo>
                    <a:pt x="74427" y="26582"/>
                  </a:lnTo>
                  <a:lnTo>
                    <a:pt x="0" y="143540"/>
                  </a:lnTo>
                  <a:lnTo>
                    <a:pt x="0" y="212651"/>
                  </a:lnTo>
                  <a:lnTo>
                    <a:pt x="31897" y="366824"/>
                  </a:lnTo>
                  <a:lnTo>
                    <a:pt x="95693" y="595424"/>
                  </a:lnTo>
                  <a:lnTo>
                    <a:pt x="116958" y="770861"/>
                  </a:lnTo>
                  <a:lnTo>
                    <a:pt x="127590" y="871870"/>
                  </a:lnTo>
                  <a:close/>
                </a:path>
              </a:pathLst>
            </a:custGeom>
            <a:grpFill/>
            <a:ln w="25400" cap="flat" cmpd="sng">
              <a:solidFill>
                <a:srgbClr val="35353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200" b="0" i="0" u="none" strike="noStrike" cap="none">
                <a:solidFill>
                  <a:srgbClr val="FFFFFF"/>
                </a:solidFill>
                <a:latin typeface="+mn-lt"/>
                <a:ea typeface="Arial"/>
                <a:cs typeface="Arial"/>
                <a:sym typeface="Arial"/>
              </a:endParaRPr>
            </a:p>
          </p:txBody>
        </p:sp>
      </p:grpSp>
      <p:sp>
        <p:nvSpPr>
          <p:cNvPr id="23" name="Google Shape;713;p6"/>
          <p:cNvSpPr/>
          <p:nvPr/>
        </p:nvSpPr>
        <p:spPr>
          <a:xfrm flipH="1">
            <a:off x="6764650" y="1565836"/>
            <a:ext cx="2725035" cy="592091"/>
          </a:xfrm>
          <a:prstGeom prst="homePlate">
            <a:avLst>
              <a:gd name="adj" fmla="val 25989"/>
            </a:avLst>
          </a:prstGeom>
          <a:solidFill>
            <a:schemeClr val="bg1"/>
          </a:solidFill>
          <a:ln>
            <a:solidFill>
              <a:schemeClr val="bg1"/>
            </a:solidFill>
          </a:ln>
        </p:spPr>
        <p:txBody>
          <a:bodyPr spcFirstLastPara="1" wrap="square" lIns="91425" tIns="45700" rIns="91425" bIns="45700" anchor="ctr" anchorCtr="0">
            <a:noAutofit/>
          </a:bodyPr>
          <a:lstStyle/>
          <a:p>
            <a:pPr marL="269875" marR="0" lvl="0" indent="-173038" algn="l" rtl="0">
              <a:lnSpc>
                <a:spcPct val="100000"/>
              </a:lnSpc>
              <a:spcBef>
                <a:spcPts val="0"/>
              </a:spcBef>
              <a:spcAft>
                <a:spcPts val="0"/>
              </a:spcAft>
              <a:buClr>
                <a:srgbClr val="000000"/>
              </a:buClr>
              <a:buSzPts val="1200"/>
              <a:buFont typeface="Arial"/>
              <a:buNone/>
            </a:pPr>
            <a:r>
              <a:rPr lang="es-ES" sz="1200" b="1" i="0" u="none" strike="noStrike" cap="none">
                <a:solidFill>
                  <a:srgbClr val="E8913E"/>
                </a:solidFill>
                <a:latin typeface="Museo Sans 700" panose="02000000000000000000" pitchFamily="50" charset="0"/>
                <a:ea typeface="Barlow"/>
                <a:cs typeface="Barlow"/>
                <a:sym typeface="Barlow"/>
              </a:rPr>
              <a:t>1. Ciudad Florida</a:t>
            </a:r>
            <a:endParaRPr sz="1200" b="0" i="0" u="none" strike="noStrike" cap="none">
              <a:solidFill>
                <a:srgbClr val="E8913E"/>
              </a:solidFill>
              <a:latin typeface="Museo Sans 700" panose="02000000000000000000" pitchFamily="50" charset="0"/>
              <a:sym typeface="Arial"/>
            </a:endParaRPr>
          </a:p>
          <a:p>
            <a:pPr marL="269875" marR="0" lvl="0" indent="-173038" algn="l" rtl="0">
              <a:lnSpc>
                <a:spcPct val="100000"/>
              </a:lnSpc>
              <a:spcBef>
                <a:spcPts val="0"/>
              </a:spcBef>
              <a:spcAft>
                <a:spcPts val="0"/>
              </a:spcAft>
              <a:buClr>
                <a:srgbClr val="E8913E"/>
              </a:buClr>
              <a:buSzPct val="100000"/>
              <a:buFont typeface="Barlow"/>
              <a:buChar char="●"/>
            </a:pPr>
            <a:r>
              <a:rPr lang="es-ES" sz="1100" b="0" i="0" u="none" strike="noStrike" cap="none">
                <a:solidFill>
                  <a:srgbClr val="3F3F3F"/>
                </a:solidFill>
                <a:latin typeface="Museo Sans 300" panose="02000000000000000000" pitchFamily="50" charset="0"/>
                <a:ea typeface="Barlow"/>
                <a:cs typeface="Barlow"/>
                <a:sym typeface="Barlow"/>
              </a:rPr>
              <a:t>14.000 viviendas VIP y VIP aprox.</a:t>
            </a:r>
            <a:endParaRPr sz="1100" b="0" i="0" u="none" strike="noStrike" cap="none">
              <a:solidFill>
                <a:srgbClr val="000000"/>
              </a:solidFill>
              <a:latin typeface="Museo Sans 300" panose="02000000000000000000" pitchFamily="50" charset="0"/>
              <a:sym typeface="Arial"/>
            </a:endParaRPr>
          </a:p>
          <a:p>
            <a:pPr marL="269875" marR="0" lvl="0" indent="-173038" algn="l" rtl="0">
              <a:lnSpc>
                <a:spcPct val="100000"/>
              </a:lnSpc>
              <a:spcBef>
                <a:spcPts val="0"/>
              </a:spcBef>
              <a:spcAft>
                <a:spcPts val="0"/>
              </a:spcAft>
              <a:buClr>
                <a:srgbClr val="E8913E"/>
              </a:buClr>
              <a:buSzPct val="100000"/>
              <a:buFont typeface="Barlow"/>
              <a:buChar char="●"/>
            </a:pPr>
            <a:r>
              <a:rPr lang="es-ES" sz="1100" b="0" i="0" u="none" strike="noStrike" cap="none">
                <a:solidFill>
                  <a:srgbClr val="3F3F3F"/>
                </a:solidFill>
                <a:latin typeface="Museo Sans 300" panose="02000000000000000000" pitchFamily="50" charset="0"/>
                <a:ea typeface="Barlow"/>
                <a:cs typeface="Barlow"/>
                <a:sym typeface="Barlow"/>
              </a:rPr>
              <a:t>2.240 para 2027</a:t>
            </a:r>
            <a:endParaRPr sz="1100" b="0" i="0" u="none" strike="noStrike" cap="none">
              <a:solidFill>
                <a:srgbClr val="000000"/>
              </a:solidFill>
              <a:latin typeface="Museo Sans 300" panose="02000000000000000000" pitchFamily="50" charset="0"/>
              <a:sym typeface="Arial"/>
            </a:endParaRPr>
          </a:p>
        </p:txBody>
      </p:sp>
      <p:sp>
        <p:nvSpPr>
          <p:cNvPr id="37" name="Google Shape;713;p6"/>
          <p:cNvSpPr/>
          <p:nvPr/>
        </p:nvSpPr>
        <p:spPr>
          <a:xfrm>
            <a:off x="2462740" y="1895333"/>
            <a:ext cx="3292620" cy="592091"/>
          </a:xfrm>
          <a:prstGeom prst="homePlate">
            <a:avLst>
              <a:gd name="adj" fmla="val 25989"/>
            </a:avLst>
          </a:prstGeom>
          <a:solidFill>
            <a:schemeClr val="bg1"/>
          </a:solidFill>
          <a:ln>
            <a:solidFill>
              <a:schemeClr val="bg1"/>
            </a:solidFill>
          </a:ln>
        </p:spPr>
        <p:txBody>
          <a:bodyPr spcFirstLastPara="1" wrap="square" lIns="91425" tIns="45700" rIns="91425" bIns="45700" anchor="ctr" anchorCtr="0">
            <a:noAutofit/>
          </a:bodyPr>
          <a:lstStyle/>
          <a:p>
            <a:pPr marL="269875" lvl="0" indent="-173038">
              <a:buSzPts val="1200"/>
            </a:pPr>
            <a:r>
              <a:rPr lang="es-ES" sz="1200" b="1">
                <a:solidFill>
                  <a:srgbClr val="E8913E"/>
                </a:solidFill>
                <a:latin typeface="Museo Sans 700" panose="02000000000000000000" pitchFamily="50" charset="0"/>
                <a:ea typeface="Barlow"/>
                <a:cs typeface="Barlow"/>
                <a:sym typeface="Barlow"/>
              </a:rPr>
              <a:t>3. Ciudad Aeropuerto</a:t>
            </a:r>
          </a:p>
          <a:p>
            <a:pPr marL="269875" lvl="0" indent="-173038">
              <a:buClr>
                <a:srgbClr val="E8913E"/>
              </a:buClr>
              <a:buSzPct val="100000"/>
              <a:buFont typeface="Barlow"/>
              <a:buChar char="●"/>
            </a:pPr>
            <a:r>
              <a:rPr lang="es-MX" sz="1100">
                <a:solidFill>
                  <a:srgbClr val="3F3F3F"/>
                </a:solidFill>
                <a:latin typeface="Museo Sans 300" panose="02000000000000000000" pitchFamily="50" charset="0"/>
                <a:ea typeface="Barlow"/>
                <a:cs typeface="Barlow"/>
                <a:sym typeface="Barlow"/>
              </a:rPr>
              <a:t>2 </a:t>
            </a:r>
            <a:r>
              <a:rPr lang="es-MX" sz="1100" err="1">
                <a:solidFill>
                  <a:srgbClr val="3F3F3F"/>
                </a:solidFill>
                <a:latin typeface="Museo Sans 300" panose="02000000000000000000" pitchFamily="50" charset="0"/>
                <a:ea typeface="Barlow"/>
                <a:cs typeface="Barlow"/>
                <a:sym typeface="Barlow"/>
              </a:rPr>
              <a:t>supermanzanas</a:t>
            </a:r>
            <a:r>
              <a:rPr lang="es-MX" sz="1100">
                <a:solidFill>
                  <a:srgbClr val="3F3F3F"/>
                </a:solidFill>
                <a:latin typeface="Museo Sans 300" panose="02000000000000000000" pitchFamily="50" charset="0"/>
                <a:ea typeface="Barlow"/>
                <a:cs typeface="Barlow"/>
                <a:sym typeface="Barlow"/>
              </a:rPr>
              <a:t> de 22.8 Ha. y 8.5 Ha. de GSM, para usos industriales y logísticos </a:t>
            </a:r>
          </a:p>
        </p:txBody>
      </p:sp>
      <p:sp>
        <p:nvSpPr>
          <p:cNvPr id="38" name="Google Shape;713;p6"/>
          <p:cNvSpPr/>
          <p:nvPr/>
        </p:nvSpPr>
        <p:spPr>
          <a:xfrm flipH="1">
            <a:off x="6764649" y="2270788"/>
            <a:ext cx="2725035" cy="792000"/>
          </a:xfrm>
          <a:prstGeom prst="homePlate">
            <a:avLst>
              <a:gd name="adj" fmla="val 25989"/>
            </a:avLst>
          </a:prstGeom>
          <a:solidFill>
            <a:schemeClr val="bg1"/>
          </a:solidFill>
          <a:ln>
            <a:solidFill>
              <a:schemeClr val="bg1"/>
            </a:solidFill>
          </a:ln>
        </p:spPr>
        <p:txBody>
          <a:bodyPr spcFirstLastPara="1" wrap="square" lIns="91425" tIns="45700" rIns="91425" bIns="45700" anchor="ctr" anchorCtr="0">
            <a:noAutofit/>
          </a:bodyPr>
          <a:lstStyle/>
          <a:p>
            <a:pPr marL="269875" lvl="0" indent="-173038">
              <a:buSzPts val="1200"/>
            </a:pPr>
            <a:r>
              <a:rPr lang="es-ES" sz="1200" b="1">
                <a:solidFill>
                  <a:srgbClr val="E8913E"/>
                </a:solidFill>
                <a:latin typeface="Museo Sans 700" panose="02000000000000000000" pitchFamily="50" charset="0"/>
                <a:ea typeface="Barlow"/>
                <a:cs typeface="Barlow"/>
                <a:sym typeface="Barlow"/>
              </a:rPr>
              <a:t>2. Ciudad del Cuidado</a:t>
            </a:r>
          </a:p>
          <a:p>
            <a:pPr marL="269875" lvl="0" indent="-173038">
              <a:buClr>
                <a:srgbClr val="E8913E"/>
              </a:buClr>
              <a:buSzPct val="100000"/>
              <a:buFont typeface="Barlow"/>
              <a:buChar char="●"/>
            </a:pPr>
            <a:r>
              <a:rPr lang="es-MX" sz="1100">
                <a:solidFill>
                  <a:srgbClr val="3F3F3F"/>
                </a:solidFill>
                <a:latin typeface="Museo Sans 300" panose="02000000000000000000" pitchFamily="50" charset="0"/>
                <a:ea typeface="Barlow"/>
                <a:cs typeface="Barlow"/>
                <a:sym typeface="Barlow"/>
              </a:rPr>
              <a:t>6.7 Ha. para equipamientos</a:t>
            </a:r>
          </a:p>
          <a:p>
            <a:pPr marL="269875" lvl="0" indent="-173038">
              <a:buClr>
                <a:srgbClr val="E8913E"/>
              </a:buClr>
              <a:buSzPct val="100000"/>
              <a:buFont typeface="Barlow"/>
              <a:buChar char="●"/>
            </a:pPr>
            <a:r>
              <a:rPr lang="es-MX" sz="1100">
                <a:solidFill>
                  <a:srgbClr val="3F3F3F"/>
                </a:solidFill>
                <a:latin typeface="Museo Sans 300" panose="02000000000000000000" pitchFamily="50" charset="0"/>
                <a:ea typeface="Barlow"/>
                <a:cs typeface="Barlow"/>
                <a:sym typeface="Barlow"/>
              </a:rPr>
              <a:t>18.7 Ha. parques, plazas y plazoletas (22% total UF) </a:t>
            </a:r>
          </a:p>
        </p:txBody>
      </p:sp>
      <p:sp>
        <p:nvSpPr>
          <p:cNvPr id="3" name="Elipse 2"/>
          <p:cNvSpPr/>
          <p:nvPr/>
        </p:nvSpPr>
        <p:spPr>
          <a:xfrm>
            <a:off x="6412078" y="1943003"/>
            <a:ext cx="180000" cy="1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200" b="1">
                <a:solidFill>
                  <a:srgbClr val="E8913E"/>
                </a:solidFill>
                <a:latin typeface="Museo Sans 700" panose="02000000000000000000" pitchFamily="50" charset="0"/>
                <a:ea typeface="Barlow"/>
                <a:cs typeface="Barlow"/>
              </a:rPr>
              <a:t>1</a:t>
            </a:r>
            <a:endParaRPr lang="es-CO" sz="1200" b="1">
              <a:solidFill>
                <a:srgbClr val="E8913E"/>
              </a:solidFill>
              <a:latin typeface="Museo Sans 700" panose="02000000000000000000" pitchFamily="50" charset="0"/>
              <a:ea typeface="Barlow"/>
              <a:cs typeface="Barlow"/>
            </a:endParaRPr>
          </a:p>
        </p:txBody>
      </p:sp>
      <p:sp>
        <p:nvSpPr>
          <p:cNvPr id="39" name="Elipse 38"/>
          <p:cNvSpPr/>
          <p:nvPr/>
        </p:nvSpPr>
        <p:spPr>
          <a:xfrm>
            <a:off x="6430350" y="2255458"/>
            <a:ext cx="180000" cy="1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200" b="1">
                <a:solidFill>
                  <a:srgbClr val="E8913E"/>
                </a:solidFill>
                <a:latin typeface="Museo Sans 700" panose="02000000000000000000" pitchFamily="50" charset="0"/>
                <a:ea typeface="Barlow"/>
                <a:cs typeface="Barlow"/>
              </a:rPr>
              <a:t>2</a:t>
            </a:r>
            <a:endParaRPr lang="es-CO" sz="1200" b="1">
              <a:solidFill>
                <a:srgbClr val="E8913E"/>
              </a:solidFill>
              <a:latin typeface="Museo Sans 700" panose="02000000000000000000" pitchFamily="50" charset="0"/>
              <a:ea typeface="Barlow"/>
              <a:cs typeface="Barlow"/>
            </a:endParaRPr>
          </a:p>
        </p:txBody>
      </p:sp>
      <p:sp>
        <p:nvSpPr>
          <p:cNvPr id="40" name="Elipse 39"/>
          <p:cNvSpPr/>
          <p:nvPr/>
        </p:nvSpPr>
        <p:spPr>
          <a:xfrm>
            <a:off x="6077779" y="2175842"/>
            <a:ext cx="180000" cy="1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200" b="1">
                <a:solidFill>
                  <a:srgbClr val="E8913E"/>
                </a:solidFill>
                <a:latin typeface="Museo Sans 700" panose="02000000000000000000" pitchFamily="50" charset="0"/>
                <a:ea typeface="Barlow"/>
                <a:cs typeface="Barlow"/>
              </a:rPr>
              <a:t>3</a:t>
            </a:r>
            <a:endParaRPr lang="es-CO" sz="1200" b="1">
              <a:solidFill>
                <a:srgbClr val="E8913E"/>
              </a:solidFill>
              <a:latin typeface="Museo Sans 700" panose="02000000000000000000" pitchFamily="50" charset="0"/>
              <a:ea typeface="Barlow"/>
              <a:cs typeface="Barlow"/>
            </a:endParaRPr>
          </a:p>
        </p:txBody>
      </p:sp>
      <p:cxnSp>
        <p:nvCxnSpPr>
          <p:cNvPr id="48" name="Google Shape;196;p11"/>
          <p:cNvCxnSpPr/>
          <p:nvPr/>
        </p:nvCxnSpPr>
        <p:spPr>
          <a:xfrm>
            <a:off x="677436" y="-8709"/>
            <a:ext cx="2801" cy="729326"/>
          </a:xfrm>
          <a:prstGeom prst="straightConnector1">
            <a:avLst/>
          </a:prstGeom>
          <a:noFill/>
          <a:ln w="9525" cap="flat" cmpd="sng">
            <a:solidFill>
              <a:srgbClr val="A5A5A5"/>
            </a:solidFill>
            <a:prstDash val="dash"/>
            <a:round/>
            <a:headEnd type="none" w="sm" len="sm"/>
            <a:tailEnd type="none" w="sm" len="sm"/>
          </a:ln>
        </p:spPr>
      </p:cxnSp>
      <p:sp>
        <p:nvSpPr>
          <p:cNvPr id="45" name="Google Shape;984;p8"/>
          <p:cNvSpPr/>
          <p:nvPr/>
        </p:nvSpPr>
        <p:spPr>
          <a:xfrm>
            <a:off x="355538" y="492861"/>
            <a:ext cx="646597" cy="646598"/>
          </a:xfrm>
          <a:custGeom>
            <a:avLst/>
            <a:gdLst/>
            <a:ahLst/>
            <a:cxnLst/>
            <a:rect l="l" t="t" r="r" b="b"/>
            <a:pathLst>
              <a:path w="1052788" h="1052789" extrusionOk="0">
                <a:moveTo>
                  <a:pt x="974876" y="271274"/>
                </a:moveTo>
                <a:cubicBezTo>
                  <a:pt x="832657" y="24908"/>
                  <a:pt x="517650" y="-59512"/>
                  <a:pt x="271284" y="82707"/>
                </a:cubicBezTo>
                <a:cubicBezTo>
                  <a:pt x="24918" y="224925"/>
                  <a:pt x="-59515" y="539933"/>
                  <a:pt x="82703" y="786299"/>
                </a:cubicBezTo>
                <a:cubicBezTo>
                  <a:pt x="224922" y="1032664"/>
                  <a:pt x="539942" y="1117098"/>
                  <a:pt x="786308" y="974866"/>
                </a:cubicBezTo>
                <a:cubicBezTo>
                  <a:pt x="786348" y="974853"/>
                  <a:pt x="786387" y="974827"/>
                  <a:pt x="786427" y="974801"/>
                </a:cubicBezTo>
                <a:cubicBezTo>
                  <a:pt x="1032727" y="832608"/>
                  <a:pt x="1117121" y="517680"/>
                  <a:pt x="974942" y="271380"/>
                </a:cubicBezTo>
                <a:cubicBezTo>
                  <a:pt x="974915" y="271340"/>
                  <a:pt x="974902" y="271314"/>
                  <a:pt x="974876" y="271274"/>
                </a:cubicBezTo>
                <a:close/>
              </a:path>
            </a:pathLst>
          </a:custGeom>
          <a:solidFill>
            <a:srgbClr val="FFA94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pic>
        <p:nvPicPr>
          <p:cNvPr id="46" name="Google Shape;1001;p8"/>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491381" y="630105"/>
            <a:ext cx="372109" cy="372110"/>
          </a:xfrm>
          <a:prstGeom prst="rect">
            <a:avLst/>
          </a:prstGeom>
          <a:noFill/>
          <a:ln>
            <a:noFill/>
          </a:ln>
        </p:spPr>
      </p:pic>
    </p:spTree>
    <p:extLst>
      <p:ext uri="{BB962C8B-B14F-4D97-AF65-F5344CB8AC3E}">
        <p14:creationId xmlns:p14="http://schemas.microsoft.com/office/powerpoint/2010/main" val="12622423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20"/>
        <p:cNvGrpSpPr/>
        <p:nvPr/>
      </p:nvGrpSpPr>
      <p:grpSpPr>
        <a:xfrm>
          <a:off x="0" y="0"/>
          <a:ext cx="0" cy="0"/>
          <a:chOff x="0" y="0"/>
          <a:chExt cx="0" cy="0"/>
        </a:xfrm>
      </p:grpSpPr>
      <p:cxnSp>
        <p:nvCxnSpPr>
          <p:cNvPr id="46" name="Conector recto 45">
            <a:extLst>
              <a:ext uri="{FF2B5EF4-FFF2-40B4-BE49-F238E27FC236}">
                <a16:creationId xmlns:a16="http://schemas.microsoft.com/office/drawing/2014/main" id="{80ACCBE4-C25A-23A8-B535-297423EFC773}"/>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925" name="Google Shape;925;g2d7b95ba9f5_0_618"/>
          <p:cNvSpPr/>
          <p:nvPr/>
        </p:nvSpPr>
        <p:spPr>
          <a:xfrm>
            <a:off x="2578550" y="1318075"/>
            <a:ext cx="9284400" cy="5212800"/>
          </a:xfrm>
          <a:prstGeom prst="roundRect">
            <a:avLst>
              <a:gd name="adj" fmla="val 6486"/>
            </a:avLst>
          </a:prstGeom>
          <a:solidFill>
            <a:srgbClr val="F3F3F3"/>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926" name="Google Shape;926;g2d7b95ba9f5_0_618"/>
          <p:cNvSpPr/>
          <p:nvPr/>
        </p:nvSpPr>
        <p:spPr>
          <a:xfrm>
            <a:off x="307225" y="4175600"/>
            <a:ext cx="2053800" cy="2276100"/>
          </a:xfrm>
          <a:prstGeom prst="roundRect">
            <a:avLst>
              <a:gd name="adj" fmla="val 16667"/>
            </a:avLst>
          </a:prstGeom>
          <a:solidFill>
            <a:srgbClr val="F3F3F3"/>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927" name="Google Shape;927;g2d7b95ba9f5_0_618"/>
          <p:cNvSpPr/>
          <p:nvPr/>
        </p:nvSpPr>
        <p:spPr>
          <a:xfrm>
            <a:off x="307225" y="1318075"/>
            <a:ext cx="2053800" cy="2745000"/>
          </a:xfrm>
          <a:prstGeom prst="roundRect">
            <a:avLst>
              <a:gd name="adj" fmla="val 16667"/>
            </a:avLst>
          </a:prstGeom>
          <a:solidFill>
            <a:srgbClr val="F3F3F3"/>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928" name="Google Shape;928;g2d7b95ba9f5_0_618"/>
          <p:cNvSpPr/>
          <p:nvPr/>
        </p:nvSpPr>
        <p:spPr>
          <a:xfrm>
            <a:off x="1043334" y="1521241"/>
            <a:ext cx="560078" cy="558708"/>
          </a:xfrm>
          <a:custGeom>
            <a:avLst/>
            <a:gdLst/>
            <a:ahLst/>
            <a:cxnLst/>
            <a:rect l="l" t="t" r="r" b="b"/>
            <a:pathLst>
              <a:path w="378" h="377" extrusionOk="0">
                <a:moveTo>
                  <a:pt x="373" y="0"/>
                </a:moveTo>
                <a:cubicBezTo>
                  <a:pt x="4" y="0"/>
                  <a:pt x="4" y="0"/>
                  <a:pt x="4" y="0"/>
                </a:cubicBezTo>
                <a:cubicBezTo>
                  <a:pt x="2" y="0"/>
                  <a:pt x="0" y="3"/>
                  <a:pt x="0" y="5"/>
                </a:cubicBezTo>
                <a:cubicBezTo>
                  <a:pt x="0" y="373"/>
                  <a:pt x="0" y="373"/>
                  <a:pt x="0" y="373"/>
                </a:cubicBezTo>
                <a:cubicBezTo>
                  <a:pt x="0" y="375"/>
                  <a:pt x="2" y="377"/>
                  <a:pt x="4" y="377"/>
                </a:cubicBezTo>
                <a:cubicBezTo>
                  <a:pt x="373" y="377"/>
                  <a:pt x="373" y="377"/>
                  <a:pt x="373" y="377"/>
                </a:cubicBezTo>
                <a:cubicBezTo>
                  <a:pt x="376" y="377"/>
                  <a:pt x="378" y="375"/>
                  <a:pt x="378" y="373"/>
                </a:cubicBezTo>
                <a:cubicBezTo>
                  <a:pt x="378" y="5"/>
                  <a:pt x="378" y="5"/>
                  <a:pt x="378" y="5"/>
                </a:cubicBezTo>
                <a:cubicBezTo>
                  <a:pt x="378" y="3"/>
                  <a:pt x="376" y="0"/>
                  <a:pt x="373" y="0"/>
                </a:cubicBezTo>
                <a:cubicBezTo>
                  <a:pt x="373" y="0"/>
                  <a:pt x="373" y="0"/>
                  <a:pt x="373" y="0"/>
                </a:cubicBezTo>
                <a:cubicBezTo>
                  <a:pt x="373" y="0"/>
                  <a:pt x="373" y="0"/>
                  <a:pt x="373" y="0"/>
                </a:cubicBezTo>
                <a:close/>
                <a:moveTo>
                  <a:pt x="252" y="368"/>
                </a:moveTo>
                <a:cubicBezTo>
                  <a:pt x="193" y="328"/>
                  <a:pt x="193" y="328"/>
                  <a:pt x="193" y="328"/>
                </a:cubicBezTo>
                <a:cubicBezTo>
                  <a:pt x="193" y="282"/>
                  <a:pt x="193" y="282"/>
                  <a:pt x="193" y="282"/>
                </a:cubicBezTo>
                <a:cubicBezTo>
                  <a:pt x="321" y="368"/>
                  <a:pt x="321" y="368"/>
                  <a:pt x="321" y="368"/>
                </a:cubicBezTo>
                <a:cubicBezTo>
                  <a:pt x="252" y="368"/>
                  <a:pt x="252" y="368"/>
                  <a:pt x="252" y="368"/>
                </a:cubicBezTo>
                <a:cubicBezTo>
                  <a:pt x="252" y="368"/>
                  <a:pt x="252" y="368"/>
                  <a:pt x="252" y="368"/>
                </a:cubicBezTo>
                <a:close/>
                <a:moveTo>
                  <a:pt x="166" y="368"/>
                </a:moveTo>
                <a:cubicBezTo>
                  <a:pt x="9" y="262"/>
                  <a:pt x="9" y="262"/>
                  <a:pt x="9" y="262"/>
                </a:cubicBezTo>
                <a:cubicBezTo>
                  <a:pt x="9" y="216"/>
                  <a:pt x="9" y="216"/>
                  <a:pt x="9" y="216"/>
                </a:cubicBezTo>
                <a:cubicBezTo>
                  <a:pt x="184" y="334"/>
                  <a:pt x="184" y="334"/>
                  <a:pt x="184" y="334"/>
                </a:cubicBezTo>
                <a:cubicBezTo>
                  <a:pt x="184" y="368"/>
                  <a:pt x="184" y="368"/>
                  <a:pt x="184" y="368"/>
                </a:cubicBezTo>
                <a:cubicBezTo>
                  <a:pt x="167" y="368"/>
                  <a:pt x="167" y="368"/>
                  <a:pt x="167" y="368"/>
                </a:cubicBezTo>
                <a:cubicBezTo>
                  <a:pt x="166" y="368"/>
                  <a:pt x="166" y="368"/>
                  <a:pt x="166" y="368"/>
                </a:cubicBezTo>
                <a:close/>
                <a:moveTo>
                  <a:pt x="81" y="368"/>
                </a:moveTo>
                <a:cubicBezTo>
                  <a:pt x="9" y="320"/>
                  <a:pt x="9" y="320"/>
                  <a:pt x="9" y="320"/>
                </a:cubicBezTo>
                <a:cubicBezTo>
                  <a:pt x="9" y="274"/>
                  <a:pt x="9" y="274"/>
                  <a:pt x="9" y="274"/>
                </a:cubicBezTo>
                <a:cubicBezTo>
                  <a:pt x="150" y="368"/>
                  <a:pt x="150" y="368"/>
                  <a:pt x="150" y="368"/>
                </a:cubicBezTo>
                <a:cubicBezTo>
                  <a:pt x="81" y="368"/>
                  <a:pt x="81" y="368"/>
                  <a:pt x="81" y="368"/>
                </a:cubicBezTo>
                <a:cubicBezTo>
                  <a:pt x="81" y="368"/>
                  <a:pt x="81" y="368"/>
                  <a:pt x="81" y="368"/>
                </a:cubicBezTo>
                <a:close/>
                <a:moveTo>
                  <a:pt x="193" y="340"/>
                </a:moveTo>
                <a:cubicBezTo>
                  <a:pt x="235" y="368"/>
                  <a:pt x="235" y="368"/>
                  <a:pt x="235" y="368"/>
                </a:cubicBezTo>
                <a:cubicBezTo>
                  <a:pt x="193" y="368"/>
                  <a:pt x="193" y="368"/>
                  <a:pt x="193" y="368"/>
                </a:cubicBezTo>
                <a:cubicBezTo>
                  <a:pt x="193" y="340"/>
                  <a:pt x="193" y="340"/>
                  <a:pt x="193" y="340"/>
                </a:cubicBezTo>
                <a:cubicBezTo>
                  <a:pt x="193" y="340"/>
                  <a:pt x="193" y="340"/>
                  <a:pt x="193" y="340"/>
                </a:cubicBezTo>
                <a:close/>
                <a:moveTo>
                  <a:pt x="184" y="322"/>
                </a:moveTo>
                <a:cubicBezTo>
                  <a:pt x="9" y="205"/>
                  <a:pt x="9" y="205"/>
                  <a:pt x="9" y="205"/>
                </a:cubicBezTo>
                <a:cubicBezTo>
                  <a:pt x="9" y="196"/>
                  <a:pt x="9" y="196"/>
                  <a:pt x="9" y="196"/>
                </a:cubicBezTo>
                <a:cubicBezTo>
                  <a:pt x="65" y="196"/>
                  <a:pt x="65" y="196"/>
                  <a:pt x="65" y="196"/>
                </a:cubicBezTo>
                <a:cubicBezTo>
                  <a:pt x="65" y="196"/>
                  <a:pt x="65" y="196"/>
                  <a:pt x="65" y="196"/>
                </a:cubicBezTo>
                <a:cubicBezTo>
                  <a:pt x="184" y="276"/>
                  <a:pt x="184" y="276"/>
                  <a:pt x="184" y="276"/>
                </a:cubicBezTo>
                <a:cubicBezTo>
                  <a:pt x="184" y="322"/>
                  <a:pt x="184" y="322"/>
                  <a:pt x="184" y="322"/>
                </a:cubicBezTo>
                <a:cubicBezTo>
                  <a:pt x="184" y="322"/>
                  <a:pt x="184" y="322"/>
                  <a:pt x="184" y="322"/>
                </a:cubicBezTo>
                <a:close/>
                <a:moveTo>
                  <a:pt x="82" y="196"/>
                </a:moveTo>
                <a:cubicBezTo>
                  <a:pt x="151" y="196"/>
                  <a:pt x="151" y="196"/>
                  <a:pt x="151" y="196"/>
                </a:cubicBezTo>
                <a:cubicBezTo>
                  <a:pt x="151" y="196"/>
                  <a:pt x="151" y="196"/>
                  <a:pt x="151" y="196"/>
                </a:cubicBezTo>
                <a:cubicBezTo>
                  <a:pt x="184" y="218"/>
                  <a:pt x="184" y="218"/>
                  <a:pt x="184" y="218"/>
                </a:cubicBezTo>
                <a:cubicBezTo>
                  <a:pt x="184" y="265"/>
                  <a:pt x="184" y="265"/>
                  <a:pt x="184" y="265"/>
                </a:cubicBezTo>
                <a:cubicBezTo>
                  <a:pt x="82" y="196"/>
                  <a:pt x="82" y="196"/>
                  <a:pt x="82" y="196"/>
                </a:cubicBezTo>
                <a:cubicBezTo>
                  <a:pt x="82" y="196"/>
                  <a:pt x="82" y="196"/>
                  <a:pt x="82" y="196"/>
                </a:cubicBezTo>
                <a:close/>
                <a:moveTo>
                  <a:pt x="168" y="196"/>
                </a:moveTo>
                <a:cubicBezTo>
                  <a:pt x="184" y="196"/>
                  <a:pt x="184" y="196"/>
                  <a:pt x="184" y="196"/>
                </a:cubicBezTo>
                <a:cubicBezTo>
                  <a:pt x="184" y="207"/>
                  <a:pt x="184" y="207"/>
                  <a:pt x="184" y="207"/>
                </a:cubicBezTo>
                <a:cubicBezTo>
                  <a:pt x="168" y="196"/>
                  <a:pt x="168" y="196"/>
                  <a:pt x="168" y="196"/>
                </a:cubicBezTo>
                <a:cubicBezTo>
                  <a:pt x="168" y="196"/>
                  <a:pt x="168" y="196"/>
                  <a:pt x="168" y="196"/>
                </a:cubicBezTo>
                <a:close/>
                <a:moveTo>
                  <a:pt x="193" y="196"/>
                </a:moveTo>
                <a:cubicBezTo>
                  <a:pt x="237" y="196"/>
                  <a:pt x="237" y="196"/>
                  <a:pt x="237" y="196"/>
                </a:cubicBezTo>
                <a:cubicBezTo>
                  <a:pt x="237" y="196"/>
                  <a:pt x="237" y="196"/>
                  <a:pt x="237" y="196"/>
                </a:cubicBezTo>
                <a:cubicBezTo>
                  <a:pt x="367" y="284"/>
                  <a:pt x="367" y="284"/>
                  <a:pt x="367" y="284"/>
                </a:cubicBezTo>
                <a:cubicBezTo>
                  <a:pt x="367" y="284"/>
                  <a:pt x="368" y="284"/>
                  <a:pt x="368" y="284"/>
                </a:cubicBezTo>
                <a:cubicBezTo>
                  <a:pt x="368" y="331"/>
                  <a:pt x="368" y="331"/>
                  <a:pt x="368" y="331"/>
                </a:cubicBezTo>
                <a:cubicBezTo>
                  <a:pt x="193" y="213"/>
                  <a:pt x="193" y="213"/>
                  <a:pt x="193" y="213"/>
                </a:cubicBezTo>
                <a:cubicBezTo>
                  <a:pt x="193" y="196"/>
                  <a:pt x="193" y="196"/>
                  <a:pt x="193" y="196"/>
                </a:cubicBezTo>
                <a:cubicBezTo>
                  <a:pt x="193" y="196"/>
                  <a:pt x="193" y="196"/>
                  <a:pt x="193" y="196"/>
                </a:cubicBezTo>
                <a:close/>
                <a:moveTo>
                  <a:pt x="368" y="216"/>
                </a:moveTo>
                <a:cubicBezTo>
                  <a:pt x="339" y="196"/>
                  <a:pt x="339" y="196"/>
                  <a:pt x="339" y="196"/>
                </a:cubicBezTo>
                <a:cubicBezTo>
                  <a:pt x="368" y="196"/>
                  <a:pt x="368" y="196"/>
                  <a:pt x="368" y="196"/>
                </a:cubicBezTo>
                <a:cubicBezTo>
                  <a:pt x="368" y="216"/>
                  <a:pt x="368" y="216"/>
                  <a:pt x="368" y="216"/>
                </a:cubicBezTo>
                <a:cubicBezTo>
                  <a:pt x="368" y="216"/>
                  <a:pt x="368" y="216"/>
                  <a:pt x="368" y="216"/>
                </a:cubicBezTo>
                <a:close/>
                <a:moveTo>
                  <a:pt x="323" y="196"/>
                </a:moveTo>
                <a:cubicBezTo>
                  <a:pt x="323" y="196"/>
                  <a:pt x="323" y="196"/>
                  <a:pt x="323" y="196"/>
                </a:cubicBezTo>
                <a:cubicBezTo>
                  <a:pt x="367" y="227"/>
                  <a:pt x="367" y="227"/>
                  <a:pt x="367" y="227"/>
                </a:cubicBezTo>
                <a:cubicBezTo>
                  <a:pt x="367" y="227"/>
                  <a:pt x="368" y="227"/>
                  <a:pt x="368" y="227"/>
                </a:cubicBezTo>
                <a:cubicBezTo>
                  <a:pt x="368" y="273"/>
                  <a:pt x="368" y="273"/>
                  <a:pt x="368" y="273"/>
                </a:cubicBezTo>
                <a:cubicBezTo>
                  <a:pt x="253" y="196"/>
                  <a:pt x="253" y="196"/>
                  <a:pt x="253" y="196"/>
                </a:cubicBezTo>
                <a:cubicBezTo>
                  <a:pt x="322" y="196"/>
                  <a:pt x="322" y="196"/>
                  <a:pt x="322" y="196"/>
                </a:cubicBezTo>
                <a:cubicBezTo>
                  <a:pt x="323" y="196"/>
                  <a:pt x="323" y="196"/>
                  <a:pt x="323" y="196"/>
                </a:cubicBezTo>
                <a:close/>
                <a:moveTo>
                  <a:pt x="368" y="187"/>
                </a:moveTo>
                <a:cubicBezTo>
                  <a:pt x="193" y="187"/>
                  <a:pt x="193" y="187"/>
                  <a:pt x="193" y="187"/>
                </a:cubicBezTo>
                <a:cubicBezTo>
                  <a:pt x="193" y="11"/>
                  <a:pt x="193" y="11"/>
                  <a:pt x="193" y="11"/>
                </a:cubicBezTo>
                <a:cubicBezTo>
                  <a:pt x="193" y="11"/>
                  <a:pt x="193" y="10"/>
                  <a:pt x="193" y="10"/>
                </a:cubicBezTo>
                <a:cubicBezTo>
                  <a:pt x="369" y="10"/>
                  <a:pt x="369" y="10"/>
                  <a:pt x="369" y="10"/>
                </a:cubicBezTo>
                <a:cubicBezTo>
                  <a:pt x="369" y="187"/>
                  <a:pt x="369" y="187"/>
                  <a:pt x="369" y="187"/>
                </a:cubicBezTo>
                <a:cubicBezTo>
                  <a:pt x="368" y="187"/>
                  <a:pt x="368" y="187"/>
                  <a:pt x="368" y="187"/>
                </a:cubicBezTo>
                <a:close/>
                <a:moveTo>
                  <a:pt x="184" y="10"/>
                </a:moveTo>
                <a:cubicBezTo>
                  <a:pt x="184" y="10"/>
                  <a:pt x="184" y="11"/>
                  <a:pt x="184" y="11"/>
                </a:cubicBezTo>
                <a:cubicBezTo>
                  <a:pt x="184" y="187"/>
                  <a:pt x="184" y="187"/>
                  <a:pt x="184" y="187"/>
                </a:cubicBezTo>
                <a:cubicBezTo>
                  <a:pt x="9" y="187"/>
                  <a:pt x="9" y="187"/>
                  <a:pt x="9" y="187"/>
                </a:cubicBezTo>
                <a:cubicBezTo>
                  <a:pt x="9" y="10"/>
                  <a:pt x="9" y="10"/>
                  <a:pt x="9" y="10"/>
                </a:cubicBezTo>
                <a:cubicBezTo>
                  <a:pt x="184" y="10"/>
                  <a:pt x="184" y="10"/>
                  <a:pt x="184" y="10"/>
                </a:cubicBezTo>
                <a:cubicBezTo>
                  <a:pt x="184" y="10"/>
                  <a:pt x="184" y="10"/>
                  <a:pt x="184" y="10"/>
                </a:cubicBezTo>
                <a:close/>
                <a:moveTo>
                  <a:pt x="9" y="331"/>
                </a:moveTo>
                <a:cubicBezTo>
                  <a:pt x="64" y="368"/>
                  <a:pt x="64" y="368"/>
                  <a:pt x="64" y="368"/>
                </a:cubicBezTo>
                <a:cubicBezTo>
                  <a:pt x="9" y="368"/>
                  <a:pt x="9" y="368"/>
                  <a:pt x="9" y="368"/>
                </a:cubicBezTo>
                <a:cubicBezTo>
                  <a:pt x="9" y="331"/>
                  <a:pt x="9" y="331"/>
                  <a:pt x="9" y="331"/>
                </a:cubicBezTo>
                <a:cubicBezTo>
                  <a:pt x="9" y="331"/>
                  <a:pt x="9" y="331"/>
                  <a:pt x="9" y="331"/>
                </a:cubicBezTo>
                <a:close/>
                <a:moveTo>
                  <a:pt x="338" y="368"/>
                </a:moveTo>
                <a:cubicBezTo>
                  <a:pt x="193" y="271"/>
                  <a:pt x="193" y="271"/>
                  <a:pt x="193" y="271"/>
                </a:cubicBezTo>
                <a:cubicBezTo>
                  <a:pt x="193" y="225"/>
                  <a:pt x="193" y="225"/>
                  <a:pt x="193" y="225"/>
                </a:cubicBezTo>
                <a:cubicBezTo>
                  <a:pt x="368" y="342"/>
                  <a:pt x="368" y="342"/>
                  <a:pt x="368" y="342"/>
                </a:cubicBezTo>
                <a:cubicBezTo>
                  <a:pt x="368" y="368"/>
                  <a:pt x="368" y="368"/>
                  <a:pt x="368" y="368"/>
                </a:cubicBezTo>
                <a:cubicBezTo>
                  <a:pt x="338" y="368"/>
                  <a:pt x="338" y="368"/>
                  <a:pt x="338" y="368"/>
                </a:cubicBezTo>
                <a:cubicBezTo>
                  <a:pt x="338" y="368"/>
                  <a:pt x="338" y="368"/>
                  <a:pt x="338" y="368"/>
                </a:cubicBezTo>
                <a:close/>
              </a:path>
            </a:pathLst>
          </a:custGeom>
          <a:solidFill>
            <a:schemeClr val="lt1"/>
          </a:solidFill>
          <a:ln w="12700" cap="flat" cmpd="sng">
            <a:solidFill>
              <a:srgbClr val="C00000"/>
            </a:solidFill>
            <a:prstDash val="solid"/>
            <a:round/>
            <a:headEnd type="none" w="sm" len="sm"/>
            <a:tailEnd type="none" w="sm" len="sm"/>
          </a:ln>
        </p:spPr>
        <p:txBody>
          <a:bodyPr spcFirstLastPara="1" wrap="square" lIns="91400" tIns="45700" rIns="91400" bIns="45700" anchor="t" anchorCtr="0">
            <a:noAutofit/>
          </a:bodyPr>
          <a:lstStyle/>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chemeClr val="dk1"/>
              </a:solidFill>
              <a:latin typeface="Barlow"/>
              <a:ea typeface="Barlow"/>
              <a:cs typeface="Barlow"/>
              <a:sym typeface="Barlow"/>
            </a:endParaRPr>
          </a:p>
        </p:txBody>
      </p:sp>
      <p:sp>
        <p:nvSpPr>
          <p:cNvPr id="929" name="Google Shape;929;g2d7b95ba9f5_0_618"/>
          <p:cNvSpPr txBox="1"/>
          <p:nvPr/>
        </p:nvSpPr>
        <p:spPr>
          <a:xfrm>
            <a:off x="296475" y="2135550"/>
            <a:ext cx="2053800" cy="13056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1400"/>
              <a:buFont typeface="Barlow"/>
              <a:buNone/>
            </a:pPr>
            <a:r>
              <a:rPr lang="es-MX" sz="1400" b="1" i="0" u="none" strike="noStrike" cap="none" dirty="0">
                <a:solidFill>
                  <a:srgbClr val="262626"/>
                </a:solidFill>
                <a:latin typeface="Barlow"/>
                <a:ea typeface="Barlow"/>
                <a:cs typeface="Barlow"/>
                <a:sym typeface="Barlow"/>
              </a:rPr>
              <a:t>Las manzanas en las que se planteen usos industriales y o logísticos podrán superar el área útil de 2 Ha.</a:t>
            </a:r>
            <a:endParaRPr sz="1400" b="1" i="0" u="none" strike="noStrike" cap="none" dirty="0">
              <a:solidFill>
                <a:srgbClr val="262626"/>
              </a:solidFill>
              <a:latin typeface="Barlow"/>
              <a:ea typeface="Barlow"/>
              <a:cs typeface="Barlow"/>
              <a:sym typeface="Barlow"/>
            </a:endParaRPr>
          </a:p>
          <a:p>
            <a:pPr marL="0" marR="0" lvl="0" indent="0" algn="ctr" rtl="0">
              <a:lnSpc>
                <a:spcPct val="100000"/>
              </a:lnSpc>
              <a:spcBef>
                <a:spcPts val="0"/>
              </a:spcBef>
              <a:spcAft>
                <a:spcPts val="0"/>
              </a:spcAft>
              <a:buClr>
                <a:schemeClr val="dk1"/>
              </a:buClr>
              <a:buSzPts val="1200"/>
              <a:buFont typeface="Arial"/>
              <a:buNone/>
            </a:pPr>
            <a:r>
              <a:rPr lang="es-MX" sz="1300" b="0" i="0" u="none" strike="noStrike" cap="none" dirty="0">
                <a:solidFill>
                  <a:schemeClr val="accent4"/>
                </a:solidFill>
                <a:latin typeface="Barlow"/>
                <a:ea typeface="Barlow"/>
                <a:cs typeface="Barlow"/>
                <a:sym typeface="Barlow"/>
              </a:rPr>
              <a:t>Área de influencia directa del aeropuerto.</a:t>
            </a:r>
            <a:endParaRPr sz="1300" b="1" i="0" u="none" strike="noStrike" cap="none" dirty="0">
              <a:solidFill>
                <a:srgbClr val="262626"/>
              </a:solidFill>
              <a:latin typeface="Barlow"/>
              <a:ea typeface="Barlow"/>
              <a:cs typeface="Barlow"/>
              <a:sym typeface="Barlow"/>
            </a:endParaRPr>
          </a:p>
        </p:txBody>
      </p:sp>
      <p:sp>
        <p:nvSpPr>
          <p:cNvPr id="930" name="Google Shape;930;g2d7b95ba9f5_0_618"/>
          <p:cNvSpPr txBox="1"/>
          <p:nvPr/>
        </p:nvSpPr>
        <p:spPr>
          <a:xfrm>
            <a:off x="2631675" y="2135550"/>
            <a:ext cx="2694300" cy="11043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rgbClr val="262626"/>
              </a:buClr>
              <a:buSzPts val="1514"/>
              <a:buFont typeface="Barlow"/>
              <a:buNone/>
            </a:pPr>
            <a:r>
              <a:rPr lang="es-MX" sz="1400" b="1" i="0" u="none" strike="noStrike" cap="none">
                <a:solidFill>
                  <a:srgbClr val="C22531"/>
                </a:solidFill>
                <a:latin typeface="Barlow"/>
                <a:ea typeface="Barlow"/>
                <a:cs typeface="Barlow"/>
                <a:sym typeface="Barlow"/>
              </a:rPr>
              <a:t>Incentivo </a:t>
            </a:r>
            <a:endParaRPr sz="1400" b="0" i="0" u="none" strike="noStrike" cap="none">
              <a:solidFill>
                <a:srgbClr val="C22531"/>
              </a:solidFill>
              <a:latin typeface="Arial"/>
              <a:ea typeface="Arial"/>
              <a:cs typeface="Arial"/>
              <a:sym typeface="Arial"/>
            </a:endParaRPr>
          </a:p>
          <a:p>
            <a:pPr marL="0" marR="0" lvl="0" indent="0" algn="ctr" rtl="0">
              <a:lnSpc>
                <a:spcPct val="100000"/>
              </a:lnSpc>
              <a:spcBef>
                <a:spcPts val="0"/>
              </a:spcBef>
              <a:spcAft>
                <a:spcPts val="0"/>
              </a:spcAft>
              <a:buClr>
                <a:srgbClr val="262626"/>
              </a:buClr>
              <a:buSzPts val="1514"/>
              <a:buFont typeface="Barlow"/>
              <a:buNone/>
            </a:pPr>
            <a:r>
              <a:rPr lang="es-MX" sz="1400" b="1" i="0" u="none" strike="noStrike" cap="none">
                <a:solidFill>
                  <a:srgbClr val="262626"/>
                </a:solidFill>
                <a:latin typeface="Barlow"/>
                <a:ea typeface="Barlow"/>
                <a:cs typeface="Barlow"/>
                <a:sym typeface="Barlow"/>
              </a:rPr>
              <a:t>Índice de Construcción* efectivo adicional </a:t>
            </a:r>
            <a:r>
              <a:rPr lang="es-MX" sz="1400" b="0" i="0" u="none" strike="noStrike" cap="none">
                <a:solidFill>
                  <a:srgbClr val="262626"/>
                </a:solidFill>
                <a:latin typeface="Barlow"/>
                <a:ea typeface="Barlow"/>
                <a:cs typeface="Barlow"/>
                <a:sym typeface="Barlow"/>
              </a:rPr>
              <a:t>en englobes</a:t>
            </a:r>
            <a:endParaRPr sz="1400" b="0" i="0" u="none" strike="noStrike" cap="none">
              <a:solidFill>
                <a:srgbClr val="262626"/>
              </a:solidFill>
              <a:latin typeface="Barlow"/>
              <a:ea typeface="Barlow"/>
              <a:cs typeface="Barlow"/>
              <a:sym typeface="Barlow"/>
            </a:endParaRPr>
          </a:p>
        </p:txBody>
      </p:sp>
      <p:sp>
        <p:nvSpPr>
          <p:cNvPr id="932" name="Google Shape;932;g2d7b95ba9f5_0_618"/>
          <p:cNvSpPr/>
          <p:nvPr/>
        </p:nvSpPr>
        <p:spPr>
          <a:xfrm>
            <a:off x="307225" y="4751000"/>
            <a:ext cx="2053800" cy="13851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s-MX" sz="1400" b="1" i="0" u="none" strike="noStrike" cap="none">
                <a:solidFill>
                  <a:srgbClr val="262626"/>
                </a:solidFill>
                <a:latin typeface="Barlow"/>
                <a:ea typeface="Barlow"/>
                <a:cs typeface="Barlow"/>
                <a:sym typeface="Barlow"/>
              </a:rPr>
              <a:t>Los proyectos que se desarrollan al interior del área influencia aeroportuaria no deberán cumplir con la obligación de VIS y VIP</a:t>
            </a:r>
            <a:endParaRPr sz="1400" b="1" i="0" u="none" strike="noStrike" cap="none">
              <a:solidFill>
                <a:srgbClr val="262626"/>
              </a:solidFill>
              <a:latin typeface="Barlow"/>
              <a:ea typeface="Barlow"/>
              <a:cs typeface="Barlow"/>
              <a:sym typeface="Barlow"/>
            </a:endParaRPr>
          </a:p>
          <a:p>
            <a:pPr marL="0" marR="0" lvl="0" indent="0" algn="ctr" rtl="0">
              <a:lnSpc>
                <a:spcPct val="100000"/>
              </a:lnSpc>
              <a:spcBef>
                <a:spcPts val="0"/>
              </a:spcBef>
              <a:spcAft>
                <a:spcPts val="0"/>
              </a:spcAft>
              <a:buClr>
                <a:schemeClr val="dk1"/>
              </a:buClr>
              <a:buSzPts val="1200"/>
              <a:buFont typeface="Arial"/>
              <a:buNone/>
            </a:pPr>
            <a:r>
              <a:rPr lang="es-MX" sz="1300" b="0" i="0" u="none" strike="noStrike" cap="none">
                <a:solidFill>
                  <a:schemeClr val="accent4"/>
                </a:solidFill>
                <a:latin typeface="Barlow"/>
                <a:ea typeface="Barlow"/>
                <a:cs typeface="Barlow"/>
                <a:sym typeface="Barlow"/>
              </a:rPr>
              <a:t>Licenciamiento Directo</a:t>
            </a:r>
            <a:endParaRPr sz="1300" b="1" i="0" u="none" strike="noStrike" cap="none">
              <a:solidFill>
                <a:srgbClr val="262626"/>
              </a:solidFill>
              <a:latin typeface="Barlow"/>
              <a:ea typeface="Barlow"/>
              <a:cs typeface="Barlow"/>
              <a:sym typeface="Barlow"/>
            </a:endParaRPr>
          </a:p>
        </p:txBody>
      </p:sp>
      <p:pic>
        <p:nvPicPr>
          <p:cNvPr id="933" name="Google Shape;933;g2d7b95ba9f5_0_618"/>
          <p:cNvPicPr preferRelativeResize="0"/>
          <p:nvPr/>
        </p:nvPicPr>
        <p:blipFill rotWithShape="1">
          <a:blip r:embed="rId3">
            <a:alphaModFix/>
          </a:blip>
          <a:srcRect/>
          <a:stretch/>
        </p:blipFill>
        <p:spPr>
          <a:xfrm>
            <a:off x="2730100" y="2878212"/>
            <a:ext cx="2144955" cy="1540574"/>
          </a:xfrm>
          <a:prstGeom prst="rect">
            <a:avLst/>
          </a:prstGeom>
          <a:noFill/>
          <a:ln>
            <a:noFill/>
          </a:ln>
        </p:spPr>
      </p:pic>
      <p:sp>
        <p:nvSpPr>
          <p:cNvPr id="934" name="Google Shape;934;g2d7b95ba9f5_0_618"/>
          <p:cNvSpPr txBox="1"/>
          <p:nvPr/>
        </p:nvSpPr>
        <p:spPr>
          <a:xfrm>
            <a:off x="2637575" y="4246050"/>
            <a:ext cx="2798400" cy="1155000"/>
          </a:xfrm>
          <a:prstGeom prst="rect">
            <a:avLst/>
          </a:prstGeom>
          <a:noFill/>
          <a:ln>
            <a:noFill/>
          </a:ln>
        </p:spPr>
        <p:txBody>
          <a:bodyPr spcFirstLastPara="1" wrap="square" lIns="91425" tIns="45700" rIns="91425" bIns="45700" anchor="t" anchorCtr="0">
            <a:normAutofit/>
          </a:bodyPr>
          <a:lstStyle/>
          <a:p>
            <a:pPr marL="0" marR="0" lvl="0" indent="0" algn="l" rtl="0">
              <a:lnSpc>
                <a:spcPct val="80000"/>
              </a:lnSpc>
              <a:spcBef>
                <a:spcPts val="0"/>
              </a:spcBef>
              <a:spcAft>
                <a:spcPts val="0"/>
              </a:spcAft>
              <a:buClr>
                <a:srgbClr val="262626"/>
              </a:buClr>
              <a:buSzPts val="875"/>
              <a:buFont typeface="Barlow"/>
              <a:buNone/>
            </a:pPr>
            <a:r>
              <a:rPr lang="es-MX" sz="800" b="0" i="0" u="none" strike="noStrike" cap="none">
                <a:solidFill>
                  <a:srgbClr val="262626"/>
                </a:solidFill>
                <a:latin typeface="Barlow"/>
                <a:ea typeface="Barlow"/>
                <a:cs typeface="Barlow"/>
                <a:sym typeface="Barlow"/>
              </a:rPr>
              <a:t>*Número máximo de veces que se puede convertir la superficie de un terreno en área construida. Se calcula dividiendo el área total de construcción por el área total del predio.</a:t>
            </a:r>
            <a:r>
              <a:rPr lang="es-MX" sz="800" b="0" i="0" u="none" strike="noStrike" cap="none">
                <a:solidFill>
                  <a:srgbClr val="000000"/>
                </a:solidFill>
                <a:latin typeface="Arial"/>
                <a:ea typeface="Arial"/>
                <a:cs typeface="Arial"/>
                <a:sym typeface="Arial"/>
              </a:rPr>
              <a:t> </a:t>
            </a:r>
            <a:r>
              <a:rPr lang="es-MX" sz="800" b="0" i="1" u="none" strike="noStrike" cap="none">
                <a:solidFill>
                  <a:srgbClr val="262626"/>
                </a:solidFill>
                <a:latin typeface="Barlow"/>
                <a:ea typeface="Barlow"/>
                <a:cs typeface="Barlow"/>
                <a:sym typeface="Barlow"/>
              </a:rPr>
              <a:t>Ej: </a:t>
            </a:r>
            <a:endParaRPr sz="800" b="0" i="0" u="none" strike="noStrike" cap="none">
              <a:solidFill>
                <a:srgbClr val="000000"/>
              </a:solidFill>
              <a:latin typeface="Arial"/>
              <a:ea typeface="Arial"/>
              <a:cs typeface="Arial"/>
              <a:sym typeface="Arial"/>
            </a:endParaRPr>
          </a:p>
          <a:p>
            <a:pPr marL="285750" marR="0" lvl="0" indent="-254316" algn="l" rtl="0">
              <a:lnSpc>
                <a:spcPct val="80000"/>
              </a:lnSpc>
              <a:spcBef>
                <a:spcPts val="0"/>
              </a:spcBef>
              <a:spcAft>
                <a:spcPts val="0"/>
              </a:spcAft>
              <a:buClr>
                <a:srgbClr val="262626"/>
              </a:buClr>
              <a:buSzPts val="800"/>
              <a:buFont typeface="Arial"/>
              <a:buChar char="•"/>
            </a:pPr>
            <a:r>
              <a:rPr lang="es-MX" sz="800" b="0" i="0" u="none" strike="noStrike" cap="none">
                <a:solidFill>
                  <a:srgbClr val="262626"/>
                </a:solidFill>
                <a:latin typeface="Barlow"/>
                <a:ea typeface="Barlow"/>
                <a:cs typeface="Barlow"/>
                <a:sym typeface="Barlow"/>
              </a:rPr>
              <a:t>ICe 1.4 = Área total construida 2 pisos 200 m2/Área del predio 140m2 </a:t>
            </a:r>
            <a:endParaRPr sz="800" b="0" i="0" u="none" strike="noStrike" cap="none">
              <a:solidFill>
                <a:srgbClr val="000000"/>
              </a:solidFill>
              <a:latin typeface="Arial"/>
              <a:ea typeface="Arial"/>
              <a:cs typeface="Arial"/>
              <a:sym typeface="Arial"/>
            </a:endParaRPr>
          </a:p>
          <a:p>
            <a:pPr marL="285750" marR="0" lvl="0" indent="-254316" algn="l" rtl="0">
              <a:lnSpc>
                <a:spcPct val="80000"/>
              </a:lnSpc>
              <a:spcBef>
                <a:spcPts val="0"/>
              </a:spcBef>
              <a:spcAft>
                <a:spcPts val="0"/>
              </a:spcAft>
              <a:buClr>
                <a:srgbClr val="262626"/>
              </a:buClr>
              <a:buSzPts val="800"/>
              <a:buFont typeface="Arial"/>
              <a:buChar char="•"/>
            </a:pPr>
            <a:r>
              <a:rPr lang="es-MX" sz="800" b="0" i="0" u="none" strike="noStrike" cap="none">
                <a:solidFill>
                  <a:srgbClr val="262626"/>
                </a:solidFill>
                <a:latin typeface="Barlow"/>
                <a:ea typeface="Barlow"/>
                <a:cs typeface="Barlow"/>
                <a:sym typeface="Barlow"/>
              </a:rPr>
              <a:t>ICe 2.1  = Área total construida 3 pisos 300 m2/Área del predio 140m2 </a:t>
            </a:r>
            <a:endParaRPr sz="800" b="0" i="0" u="none" strike="noStrike" cap="none">
              <a:solidFill>
                <a:srgbClr val="262626"/>
              </a:solidFill>
              <a:latin typeface="Barlow"/>
              <a:ea typeface="Barlow"/>
              <a:cs typeface="Barlow"/>
              <a:sym typeface="Barlow"/>
            </a:endParaRPr>
          </a:p>
        </p:txBody>
      </p:sp>
      <p:pic>
        <p:nvPicPr>
          <p:cNvPr id="935" name="Google Shape;935;g2d7b95ba9f5_0_618"/>
          <p:cNvPicPr preferRelativeResize="0"/>
          <p:nvPr/>
        </p:nvPicPr>
        <p:blipFill rotWithShape="1">
          <a:blip r:embed="rId4">
            <a:alphaModFix/>
          </a:blip>
          <a:srcRect r="72550" b="14951"/>
          <a:stretch/>
        </p:blipFill>
        <p:spPr>
          <a:xfrm>
            <a:off x="5615287" y="2295927"/>
            <a:ext cx="900562" cy="1454599"/>
          </a:xfrm>
          <a:prstGeom prst="rect">
            <a:avLst/>
          </a:prstGeom>
          <a:noFill/>
          <a:ln>
            <a:noFill/>
          </a:ln>
        </p:spPr>
      </p:pic>
      <p:sp>
        <p:nvSpPr>
          <p:cNvPr id="936" name="Google Shape;936;g2d7b95ba9f5_0_618"/>
          <p:cNvSpPr/>
          <p:nvPr/>
        </p:nvSpPr>
        <p:spPr>
          <a:xfrm>
            <a:off x="6805150" y="1424450"/>
            <a:ext cx="1477500" cy="1459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s-MX" sz="1200" b="1" i="0" u="none" strike="noStrike" cap="none">
                <a:solidFill>
                  <a:srgbClr val="C22531"/>
                </a:solidFill>
                <a:latin typeface="Barlow"/>
                <a:ea typeface="Barlow"/>
                <a:cs typeface="Barlow"/>
                <a:sym typeface="Barlow"/>
              </a:rPr>
              <a:t>1. </a:t>
            </a:r>
            <a:r>
              <a:rPr lang="es-MX" sz="1200" b="1" i="0" u="none" strike="noStrike" cap="none">
                <a:solidFill>
                  <a:srgbClr val="262626"/>
                </a:solidFill>
                <a:latin typeface="Barlow"/>
                <a:ea typeface="Barlow"/>
                <a:cs typeface="Barlow"/>
                <a:sym typeface="Barlow"/>
              </a:rPr>
              <a:t>Englobe o lote con área menor a 2.000 m2 </a:t>
            </a:r>
            <a:r>
              <a:rPr lang="es-MX" sz="1200" b="0" i="0" u="none" strike="noStrike" cap="none">
                <a:solidFill>
                  <a:srgbClr val="262626"/>
                </a:solidFill>
                <a:latin typeface="Barlow"/>
                <a:ea typeface="Barlow"/>
                <a:cs typeface="Barlow"/>
                <a:sym typeface="Barlow"/>
              </a:rPr>
              <a:t>que no sea objeto de englobe de manzana completa</a:t>
            </a:r>
            <a:endParaRPr sz="1200" b="1" i="0" u="none" strike="noStrike" cap="none">
              <a:solidFill>
                <a:srgbClr val="F49C00"/>
              </a:solidFill>
              <a:latin typeface="Arial"/>
              <a:ea typeface="Arial"/>
              <a:cs typeface="Arial"/>
              <a:sym typeface="Arial"/>
            </a:endParaRPr>
          </a:p>
        </p:txBody>
      </p:sp>
      <p:sp>
        <p:nvSpPr>
          <p:cNvPr id="937" name="Google Shape;937;g2d7b95ba9f5_0_618"/>
          <p:cNvSpPr/>
          <p:nvPr/>
        </p:nvSpPr>
        <p:spPr>
          <a:xfrm>
            <a:off x="6805150" y="2981050"/>
            <a:ext cx="1477500" cy="523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s-MX" sz="1200" b="1" i="0" u="none" strike="noStrike" cap="none">
                <a:solidFill>
                  <a:srgbClr val="C22531"/>
                </a:solidFill>
                <a:latin typeface="Barlow"/>
                <a:ea typeface="Barlow"/>
                <a:cs typeface="Barlow"/>
                <a:sym typeface="Barlow"/>
              </a:rPr>
              <a:t>2. </a:t>
            </a:r>
            <a:r>
              <a:rPr lang="es-MX" sz="1200" b="1" i="0" u="none" strike="noStrike" cap="none">
                <a:solidFill>
                  <a:srgbClr val="262626"/>
                </a:solidFill>
                <a:latin typeface="Barlow"/>
                <a:ea typeface="Barlow"/>
                <a:cs typeface="Barlow"/>
                <a:sym typeface="Barlow"/>
              </a:rPr>
              <a:t>Englobe o lote con área mayor o igual a 2.000 m2 </a:t>
            </a:r>
            <a:r>
              <a:rPr lang="es-MX" sz="1200" b="0" i="0" u="none" strike="noStrike" cap="none">
                <a:solidFill>
                  <a:srgbClr val="262626"/>
                </a:solidFill>
                <a:latin typeface="Barlow"/>
                <a:ea typeface="Barlow"/>
                <a:cs typeface="Barlow"/>
                <a:sym typeface="Barlow"/>
              </a:rPr>
              <a:t>que no sea objeto de englobe de manzana completa</a:t>
            </a:r>
            <a:endParaRPr sz="1400" b="1" i="0" u="none" strike="noStrike" cap="none">
              <a:solidFill>
                <a:srgbClr val="F49C00"/>
              </a:solidFill>
              <a:latin typeface="Arial"/>
              <a:ea typeface="Arial"/>
              <a:cs typeface="Arial"/>
              <a:sym typeface="Arial"/>
            </a:endParaRPr>
          </a:p>
        </p:txBody>
      </p:sp>
      <p:sp>
        <p:nvSpPr>
          <p:cNvPr id="938" name="Google Shape;938;g2d7b95ba9f5_0_618"/>
          <p:cNvSpPr/>
          <p:nvPr/>
        </p:nvSpPr>
        <p:spPr>
          <a:xfrm>
            <a:off x="10170301" y="2981050"/>
            <a:ext cx="10614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s-MX" sz="1200" b="1" i="0" u="none" strike="noStrike" cap="none">
                <a:solidFill>
                  <a:srgbClr val="E4032E"/>
                </a:solidFill>
                <a:latin typeface="Barlow"/>
                <a:ea typeface="Barlow"/>
                <a:cs typeface="Barlow"/>
                <a:sym typeface="Barlow"/>
              </a:rPr>
              <a:t>3. </a:t>
            </a:r>
            <a:r>
              <a:rPr lang="es-MX" sz="1200" b="1" i="0" u="none" strike="noStrike" cap="none">
                <a:solidFill>
                  <a:srgbClr val="262626"/>
                </a:solidFill>
                <a:latin typeface="Barlow"/>
                <a:ea typeface="Barlow"/>
                <a:cs typeface="Barlow"/>
                <a:sym typeface="Barlow"/>
              </a:rPr>
              <a:t>Englobe de manzana completa</a:t>
            </a:r>
            <a:endParaRPr sz="1200" b="1" i="0" u="none" strike="noStrike" cap="none">
              <a:solidFill>
                <a:srgbClr val="262626"/>
              </a:solidFill>
              <a:latin typeface="Barlow"/>
              <a:ea typeface="Barlow"/>
              <a:cs typeface="Barlow"/>
              <a:sym typeface="Barlow"/>
            </a:endParaRPr>
          </a:p>
        </p:txBody>
      </p:sp>
      <p:sp>
        <p:nvSpPr>
          <p:cNvPr id="939" name="Google Shape;939;g2d7b95ba9f5_0_618"/>
          <p:cNvSpPr/>
          <p:nvPr/>
        </p:nvSpPr>
        <p:spPr>
          <a:xfrm>
            <a:off x="5912600" y="4325525"/>
            <a:ext cx="2561400" cy="523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s-MX" sz="1200" b="1" i="0" u="none" strike="noStrike" cap="none">
                <a:solidFill>
                  <a:srgbClr val="C22531"/>
                </a:solidFill>
                <a:latin typeface="Barlow"/>
                <a:ea typeface="Barlow"/>
                <a:cs typeface="Barlow"/>
                <a:sym typeface="Barlow"/>
              </a:rPr>
              <a:t>4.</a:t>
            </a:r>
            <a:r>
              <a:rPr lang="es-MX" sz="1200" b="1" i="0" u="none" strike="noStrike" cap="none">
                <a:solidFill>
                  <a:srgbClr val="262626"/>
                </a:solidFill>
                <a:latin typeface="Barlow"/>
                <a:ea typeface="Barlow"/>
                <a:cs typeface="Barlow"/>
                <a:sym typeface="Barlow"/>
              </a:rPr>
              <a:t> Integración parcial o completa de 2 o más manzanas</a:t>
            </a:r>
            <a:endParaRPr sz="1400" b="1" i="0" u="none" strike="noStrike" cap="none">
              <a:solidFill>
                <a:srgbClr val="F49C00"/>
              </a:solidFill>
              <a:latin typeface="Arial"/>
              <a:ea typeface="Arial"/>
              <a:cs typeface="Arial"/>
              <a:sym typeface="Arial"/>
            </a:endParaRPr>
          </a:p>
        </p:txBody>
      </p:sp>
      <p:sp>
        <p:nvSpPr>
          <p:cNvPr id="940" name="Google Shape;940;g2d7b95ba9f5_0_618"/>
          <p:cNvSpPr/>
          <p:nvPr/>
        </p:nvSpPr>
        <p:spPr>
          <a:xfrm>
            <a:off x="9246850" y="4325525"/>
            <a:ext cx="24480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s-MX" sz="1200" b="1" i="0" u="none" strike="noStrike" cap="none">
                <a:solidFill>
                  <a:srgbClr val="C22531"/>
                </a:solidFill>
                <a:latin typeface="Barlow"/>
                <a:ea typeface="Barlow"/>
                <a:cs typeface="Barlow"/>
                <a:sym typeface="Barlow"/>
              </a:rPr>
              <a:t>5. </a:t>
            </a:r>
            <a:r>
              <a:rPr lang="es-MX" sz="1200" b="1" i="0" u="none" strike="noStrike" cap="none">
                <a:solidFill>
                  <a:srgbClr val="262626"/>
                </a:solidFill>
                <a:latin typeface="Barlow"/>
                <a:ea typeface="Barlow"/>
                <a:cs typeface="Barlow"/>
                <a:sym typeface="Barlow"/>
              </a:rPr>
              <a:t>Reconfiguración de manzana</a:t>
            </a:r>
            <a:endParaRPr sz="1200" b="1" i="0" u="none" strike="noStrike" cap="none">
              <a:solidFill>
                <a:srgbClr val="262626"/>
              </a:solidFill>
              <a:latin typeface="Barlow"/>
              <a:ea typeface="Barlow"/>
              <a:cs typeface="Barlow"/>
              <a:sym typeface="Barlow"/>
            </a:endParaRPr>
          </a:p>
        </p:txBody>
      </p:sp>
      <p:pic>
        <p:nvPicPr>
          <p:cNvPr id="941" name="Google Shape;941;g2d7b95ba9f5_0_618"/>
          <p:cNvPicPr preferRelativeResize="0"/>
          <p:nvPr/>
        </p:nvPicPr>
        <p:blipFill rotWithShape="1">
          <a:blip r:embed="rId4">
            <a:alphaModFix/>
          </a:blip>
          <a:srcRect l="27457" b="24749"/>
          <a:stretch/>
        </p:blipFill>
        <p:spPr>
          <a:xfrm>
            <a:off x="8370267" y="1501175"/>
            <a:ext cx="2379952" cy="1287040"/>
          </a:xfrm>
          <a:prstGeom prst="rect">
            <a:avLst/>
          </a:prstGeom>
          <a:noFill/>
          <a:ln>
            <a:noFill/>
          </a:ln>
        </p:spPr>
      </p:pic>
      <p:pic>
        <p:nvPicPr>
          <p:cNvPr id="942" name="Google Shape;942;g2d7b95ba9f5_0_618"/>
          <p:cNvPicPr preferRelativeResize="0"/>
          <p:nvPr/>
        </p:nvPicPr>
        <p:blipFill rotWithShape="1">
          <a:blip r:embed="rId5">
            <a:alphaModFix/>
          </a:blip>
          <a:srcRect r="52178" b="29062"/>
          <a:stretch/>
        </p:blipFill>
        <p:spPr>
          <a:xfrm>
            <a:off x="8370263" y="2870848"/>
            <a:ext cx="1570920" cy="1356544"/>
          </a:xfrm>
          <a:prstGeom prst="rect">
            <a:avLst/>
          </a:prstGeom>
          <a:noFill/>
          <a:ln>
            <a:noFill/>
          </a:ln>
        </p:spPr>
      </p:pic>
      <p:pic>
        <p:nvPicPr>
          <p:cNvPr id="943" name="Google Shape;943;g2d7b95ba9f5_0_618"/>
          <p:cNvPicPr preferRelativeResize="0"/>
          <p:nvPr/>
        </p:nvPicPr>
        <p:blipFill rotWithShape="1">
          <a:blip r:embed="rId6">
            <a:alphaModFix/>
          </a:blip>
          <a:srcRect l="58550" b="10982"/>
          <a:stretch/>
        </p:blipFill>
        <p:spPr>
          <a:xfrm>
            <a:off x="11134774" y="3028126"/>
            <a:ext cx="560076" cy="1240749"/>
          </a:xfrm>
          <a:prstGeom prst="rect">
            <a:avLst/>
          </a:prstGeom>
          <a:noFill/>
          <a:ln>
            <a:noFill/>
          </a:ln>
        </p:spPr>
      </p:pic>
      <p:pic>
        <p:nvPicPr>
          <p:cNvPr id="944" name="Google Shape;944;g2d7b95ba9f5_0_618"/>
          <p:cNvPicPr preferRelativeResize="0"/>
          <p:nvPr/>
        </p:nvPicPr>
        <p:blipFill rotWithShape="1">
          <a:blip r:embed="rId7">
            <a:alphaModFix/>
          </a:blip>
          <a:srcRect r="52335" b="33096"/>
          <a:stretch/>
        </p:blipFill>
        <p:spPr>
          <a:xfrm>
            <a:off x="9498149" y="4741031"/>
            <a:ext cx="1945409" cy="1405048"/>
          </a:xfrm>
          <a:prstGeom prst="rect">
            <a:avLst/>
          </a:prstGeom>
          <a:noFill/>
          <a:ln>
            <a:noFill/>
          </a:ln>
        </p:spPr>
      </p:pic>
      <p:cxnSp>
        <p:nvCxnSpPr>
          <p:cNvPr id="945" name="Google Shape;945;g2d7b95ba9f5_0_618"/>
          <p:cNvCxnSpPr/>
          <p:nvPr/>
        </p:nvCxnSpPr>
        <p:spPr>
          <a:xfrm>
            <a:off x="6514925" y="1567050"/>
            <a:ext cx="267600" cy="0"/>
          </a:xfrm>
          <a:prstGeom prst="straightConnector1">
            <a:avLst/>
          </a:prstGeom>
          <a:noFill/>
          <a:ln w="9525" cap="flat" cmpd="sng">
            <a:solidFill>
              <a:srgbClr val="C22531"/>
            </a:solidFill>
            <a:prstDash val="solid"/>
            <a:round/>
            <a:headEnd type="none" w="sm" len="sm"/>
            <a:tailEnd type="oval" w="med" len="med"/>
          </a:ln>
        </p:spPr>
      </p:cxnSp>
      <p:sp>
        <p:nvSpPr>
          <p:cNvPr id="946" name="Google Shape;946;g2d7b95ba9f5_0_618"/>
          <p:cNvSpPr txBox="1"/>
          <p:nvPr/>
        </p:nvSpPr>
        <p:spPr>
          <a:xfrm>
            <a:off x="5495400" y="1946638"/>
            <a:ext cx="996900" cy="307800"/>
          </a:xfrm>
          <a:prstGeom prst="rect">
            <a:avLst/>
          </a:prstGeom>
          <a:noFill/>
          <a:ln>
            <a:noFill/>
          </a:ln>
        </p:spPr>
        <p:txBody>
          <a:bodyPr spcFirstLastPara="1" wrap="square" lIns="91425" tIns="45700" rIns="91425" bIns="45700" anchor="t" anchorCtr="0">
            <a:normAutofit fontScale="92500"/>
          </a:bodyPr>
          <a:lstStyle/>
          <a:p>
            <a:pPr marL="0" marR="0" lvl="0" indent="0" algn="ctr" rtl="0">
              <a:lnSpc>
                <a:spcPct val="100000"/>
              </a:lnSpc>
              <a:spcBef>
                <a:spcPts val="0"/>
              </a:spcBef>
              <a:spcAft>
                <a:spcPts val="0"/>
              </a:spcAft>
              <a:buClr>
                <a:srgbClr val="262626"/>
              </a:buClr>
              <a:buSzPct val="108107"/>
              <a:buFont typeface="Barlow"/>
              <a:buNone/>
            </a:pPr>
            <a:r>
              <a:rPr lang="es-MX" sz="1400" b="1" i="0" u="none" strike="noStrike" cap="none">
                <a:solidFill>
                  <a:srgbClr val="C22531"/>
                </a:solidFill>
                <a:latin typeface="Barlow"/>
                <a:ea typeface="Barlow"/>
                <a:cs typeface="Barlow"/>
                <a:sym typeface="Barlow"/>
              </a:rPr>
              <a:t>ENGLOBES</a:t>
            </a:r>
            <a:endParaRPr sz="1400" b="0" i="0" u="none" strike="noStrike" cap="none">
              <a:solidFill>
                <a:srgbClr val="C22531"/>
              </a:solidFill>
              <a:latin typeface="Barlow"/>
              <a:ea typeface="Barlow"/>
              <a:cs typeface="Barlow"/>
              <a:sym typeface="Barlow"/>
            </a:endParaRPr>
          </a:p>
        </p:txBody>
      </p:sp>
      <p:pic>
        <p:nvPicPr>
          <p:cNvPr id="947" name="Google Shape;947;g2d7b95ba9f5_0_618"/>
          <p:cNvPicPr preferRelativeResize="0"/>
          <p:nvPr/>
        </p:nvPicPr>
        <p:blipFill rotWithShape="1">
          <a:blip r:embed="rId8">
            <a:alphaModFix/>
          </a:blip>
          <a:srcRect/>
          <a:stretch/>
        </p:blipFill>
        <p:spPr>
          <a:xfrm>
            <a:off x="5708050" y="4835700"/>
            <a:ext cx="2843300" cy="1540572"/>
          </a:xfrm>
          <a:prstGeom prst="rect">
            <a:avLst/>
          </a:prstGeom>
          <a:noFill/>
          <a:ln>
            <a:noFill/>
          </a:ln>
        </p:spPr>
      </p:pic>
      <p:cxnSp>
        <p:nvCxnSpPr>
          <p:cNvPr id="948" name="Google Shape;948;g2d7b95ba9f5_0_618"/>
          <p:cNvCxnSpPr/>
          <p:nvPr/>
        </p:nvCxnSpPr>
        <p:spPr>
          <a:xfrm>
            <a:off x="6537550" y="3134950"/>
            <a:ext cx="267600" cy="0"/>
          </a:xfrm>
          <a:prstGeom prst="straightConnector1">
            <a:avLst/>
          </a:prstGeom>
          <a:noFill/>
          <a:ln w="9525" cap="flat" cmpd="sng">
            <a:solidFill>
              <a:srgbClr val="C22531"/>
            </a:solidFill>
            <a:prstDash val="solid"/>
            <a:round/>
            <a:headEnd type="none" w="sm" len="sm"/>
            <a:tailEnd type="oval" w="med" len="med"/>
          </a:ln>
        </p:spPr>
      </p:cxnSp>
      <p:cxnSp>
        <p:nvCxnSpPr>
          <p:cNvPr id="949" name="Google Shape;949;g2d7b95ba9f5_0_618"/>
          <p:cNvCxnSpPr/>
          <p:nvPr/>
        </p:nvCxnSpPr>
        <p:spPr>
          <a:xfrm>
            <a:off x="9902700" y="3134950"/>
            <a:ext cx="267600" cy="0"/>
          </a:xfrm>
          <a:prstGeom prst="straightConnector1">
            <a:avLst/>
          </a:prstGeom>
          <a:noFill/>
          <a:ln w="9525" cap="flat" cmpd="sng">
            <a:solidFill>
              <a:srgbClr val="C22531"/>
            </a:solidFill>
            <a:prstDash val="solid"/>
            <a:round/>
            <a:headEnd type="none" w="sm" len="sm"/>
            <a:tailEnd type="oval" w="med" len="med"/>
          </a:ln>
        </p:spPr>
      </p:cxnSp>
      <p:cxnSp>
        <p:nvCxnSpPr>
          <p:cNvPr id="950" name="Google Shape;950;g2d7b95ba9f5_0_618"/>
          <p:cNvCxnSpPr/>
          <p:nvPr/>
        </p:nvCxnSpPr>
        <p:spPr>
          <a:xfrm>
            <a:off x="5645000" y="4479425"/>
            <a:ext cx="267600" cy="0"/>
          </a:xfrm>
          <a:prstGeom prst="straightConnector1">
            <a:avLst/>
          </a:prstGeom>
          <a:noFill/>
          <a:ln w="9525" cap="flat" cmpd="sng">
            <a:solidFill>
              <a:srgbClr val="C22531"/>
            </a:solidFill>
            <a:prstDash val="solid"/>
            <a:round/>
            <a:headEnd type="none" w="sm" len="sm"/>
            <a:tailEnd type="oval" w="med" len="med"/>
          </a:ln>
        </p:spPr>
      </p:cxnSp>
      <p:cxnSp>
        <p:nvCxnSpPr>
          <p:cNvPr id="951" name="Google Shape;951;g2d7b95ba9f5_0_618"/>
          <p:cNvCxnSpPr/>
          <p:nvPr/>
        </p:nvCxnSpPr>
        <p:spPr>
          <a:xfrm>
            <a:off x="9021900" y="4479425"/>
            <a:ext cx="267600" cy="0"/>
          </a:xfrm>
          <a:prstGeom prst="straightConnector1">
            <a:avLst/>
          </a:prstGeom>
          <a:noFill/>
          <a:ln w="9525" cap="flat" cmpd="sng">
            <a:solidFill>
              <a:srgbClr val="C22531"/>
            </a:solidFill>
            <a:prstDash val="solid"/>
            <a:round/>
            <a:headEnd type="none" w="sm" len="sm"/>
            <a:tailEnd type="oval" w="med" len="med"/>
          </a:ln>
        </p:spPr>
      </p:cxnSp>
      <p:cxnSp>
        <p:nvCxnSpPr>
          <p:cNvPr id="952" name="Google Shape;952;g2d7b95ba9f5_0_618"/>
          <p:cNvCxnSpPr/>
          <p:nvPr/>
        </p:nvCxnSpPr>
        <p:spPr>
          <a:xfrm>
            <a:off x="5435950" y="1516225"/>
            <a:ext cx="0" cy="4737300"/>
          </a:xfrm>
          <a:prstGeom prst="straightConnector1">
            <a:avLst/>
          </a:prstGeom>
          <a:noFill/>
          <a:ln w="9525" cap="flat" cmpd="sng">
            <a:solidFill>
              <a:srgbClr val="C22531"/>
            </a:solidFill>
            <a:prstDash val="dot"/>
            <a:round/>
            <a:headEnd type="none" w="sm" len="sm"/>
            <a:tailEnd type="none" w="sm" len="sm"/>
          </a:ln>
        </p:spPr>
      </p:cxnSp>
      <p:sp>
        <p:nvSpPr>
          <p:cNvPr id="953" name="Google Shape;953;g2d7b95ba9f5_0_618"/>
          <p:cNvSpPr/>
          <p:nvPr/>
        </p:nvSpPr>
        <p:spPr>
          <a:xfrm>
            <a:off x="2726188" y="5643375"/>
            <a:ext cx="1570800" cy="8853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s-MX" sz="1400" b="1" i="0" u="none" strike="noStrike" cap="none">
                <a:solidFill>
                  <a:srgbClr val="262626"/>
                </a:solidFill>
                <a:latin typeface="Barlow"/>
                <a:ea typeface="Barlow"/>
                <a:cs typeface="Barlow"/>
                <a:sym typeface="Barlow"/>
              </a:rPr>
              <a:t>Reconfiguración urbana</a:t>
            </a:r>
            <a:endParaRPr sz="1400" b="1" i="0" u="none" strike="noStrike" cap="none">
              <a:solidFill>
                <a:srgbClr val="262626"/>
              </a:solidFill>
              <a:latin typeface="Barlow"/>
              <a:ea typeface="Barlow"/>
              <a:cs typeface="Barlow"/>
              <a:sym typeface="Barlow"/>
            </a:endParaRPr>
          </a:p>
          <a:p>
            <a:pPr marL="0" marR="0" lvl="0" indent="0" algn="ctr" rtl="0">
              <a:lnSpc>
                <a:spcPct val="100000"/>
              </a:lnSpc>
              <a:spcBef>
                <a:spcPts val="0"/>
              </a:spcBef>
              <a:spcAft>
                <a:spcPts val="0"/>
              </a:spcAft>
              <a:buClr>
                <a:schemeClr val="dk1"/>
              </a:buClr>
              <a:buSzPts val="1200"/>
              <a:buFont typeface="Arial"/>
              <a:buNone/>
            </a:pPr>
            <a:r>
              <a:rPr lang="es-MX" sz="1200" b="0" i="0" u="none" strike="noStrike" cap="none">
                <a:solidFill>
                  <a:schemeClr val="accent4"/>
                </a:solidFill>
                <a:latin typeface="Barlow"/>
                <a:ea typeface="Barlow"/>
                <a:cs typeface="Barlow"/>
                <a:sym typeface="Barlow"/>
              </a:rPr>
              <a:t>Mejor espacio público </a:t>
            </a:r>
            <a:endParaRPr sz="1200" b="1" i="0" u="none" strike="noStrike" cap="none">
              <a:solidFill>
                <a:srgbClr val="262626"/>
              </a:solidFill>
              <a:latin typeface="Barlow"/>
              <a:ea typeface="Barlow"/>
              <a:cs typeface="Barlow"/>
              <a:sym typeface="Barlow"/>
            </a:endParaRPr>
          </a:p>
        </p:txBody>
      </p:sp>
      <p:sp>
        <p:nvSpPr>
          <p:cNvPr id="954" name="Google Shape;954;g2d7b95ba9f5_0_618"/>
          <p:cNvSpPr/>
          <p:nvPr/>
        </p:nvSpPr>
        <p:spPr>
          <a:xfrm>
            <a:off x="4345963" y="5643375"/>
            <a:ext cx="996900" cy="8853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s-MX" sz="1400" b="1" i="0" u="none" strike="noStrike" cap="none">
                <a:solidFill>
                  <a:srgbClr val="262626"/>
                </a:solidFill>
                <a:latin typeface="Barlow"/>
                <a:ea typeface="Barlow"/>
                <a:cs typeface="Barlow"/>
                <a:sym typeface="Barlow"/>
              </a:rPr>
              <a:t>Mayor avalúo </a:t>
            </a:r>
            <a:endParaRPr sz="1400" b="1" i="0" u="none" strike="noStrike" cap="none">
              <a:solidFill>
                <a:srgbClr val="262626"/>
              </a:solidFill>
              <a:latin typeface="Barlow"/>
              <a:ea typeface="Barlow"/>
              <a:cs typeface="Barlow"/>
              <a:sym typeface="Barlow"/>
            </a:endParaRPr>
          </a:p>
          <a:p>
            <a:pPr marL="0" marR="0" lvl="0" indent="0" algn="ctr" rtl="0">
              <a:lnSpc>
                <a:spcPct val="100000"/>
              </a:lnSpc>
              <a:spcBef>
                <a:spcPts val="0"/>
              </a:spcBef>
              <a:spcAft>
                <a:spcPts val="0"/>
              </a:spcAft>
              <a:buClr>
                <a:schemeClr val="dk1"/>
              </a:buClr>
              <a:buSzPts val="1200"/>
              <a:buFont typeface="Arial"/>
              <a:buNone/>
            </a:pPr>
            <a:r>
              <a:rPr lang="es-MX" sz="1200" b="0" i="0" u="none" strike="noStrike" cap="none">
                <a:solidFill>
                  <a:schemeClr val="accent4"/>
                </a:solidFill>
                <a:latin typeface="Barlow"/>
                <a:ea typeface="Barlow"/>
                <a:cs typeface="Barlow"/>
                <a:sym typeface="Barlow"/>
              </a:rPr>
              <a:t>Mayor predial</a:t>
            </a:r>
            <a:endParaRPr sz="1200" b="1" i="0" u="none" strike="noStrike" cap="none">
              <a:solidFill>
                <a:srgbClr val="262626"/>
              </a:solidFill>
              <a:latin typeface="Barlow"/>
              <a:ea typeface="Barlow"/>
              <a:cs typeface="Barlow"/>
              <a:sym typeface="Barlow"/>
            </a:endParaRPr>
          </a:p>
        </p:txBody>
      </p:sp>
      <p:sp>
        <p:nvSpPr>
          <p:cNvPr id="955" name="Google Shape;955;g2d7b95ba9f5_0_618"/>
          <p:cNvSpPr/>
          <p:nvPr/>
        </p:nvSpPr>
        <p:spPr>
          <a:xfrm>
            <a:off x="4206963" y="5643375"/>
            <a:ext cx="337200" cy="8853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200"/>
              <a:buFont typeface="Arial"/>
              <a:buNone/>
            </a:pPr>
            <a:r>
              <a:rPr lang="es-MX" sz="2300" b="1" i="0" u="none" strike="noStrike" cap="none">
                <a:solidFill>
                  <a:srgbClr val="C22531"/>
                </a:solidFill>
                <a:latin typeface="Barlow"/>
                <a:ea typeface="Barlow"/>
                <a:cs typeface="Barlow"/>
                <a:sym typeface="Barlow"/>
              </a:rPr>
              <a:t>=</a:t>
            </a:r>
            <a:endParaRPr sz="2100" b="1" i="0" u="none" strike="noStrike" cap="none">
              <a:solidFill>
                <a:srgbClr val="C22531"/>
              </a:solidFill>
              <a:latin typeface="Barlow"/>
              <a:ea typeface="Barlow"/>
              <a:cs typeface="Barlow"/>
              <a:sym typeface="Barlow"/>
            </a:endParaRPr>
          </a:p>
        </p:txBody>
      </p:sp>
      <p:pic>
        <p:nvPicPr>
          <p:cNvPr id="956" name="Google Shape;956;g2d7b95ba9f5_0_618"/>
          <p:cNvPicPr preferRelativeResize="0"/>
          <p:nvPr/>
        </p:nvPicPr>
        <p:blipFill rotWithShape="1">
          <a:blip r:embed="rId9">
            <a:alphaModFix/>
          </a:blip>
          <a:srcRect/>
          <a:stretch/>
        </p:blipFill>
        <p:spPr>
          <a:xfrm>
            <a:off x="3560513" y="1400538"/>
            <a:ext cx="800125" cy="800125"/>
          </a:xfrm>
          <a:prstGeom prst="rect">
            <a:avLst/>
          </a:prstGeom>
          <a:noFill/>
          <a:ln>
            <a:noFill/>
          </a:ln>
        </p:spPr>
      </p:pic>
      <p:pic>
        <p:nvPicPr>
          <p:cNvPr id="957" name="Google Shape;957;g2d7b95ba9f5_0_618"/>
          <p:cNvPicPr preferRelativeResize="0"/>
          <p:nvPr/>
        </p:nvPicPr>
        <p:blipFill rotWithShape="1">
          <a:blip r:embed="rId10">
            <a:alphaModFix/>
          </a:blip>
          <a:srcRect/>
          <a:stretch/>
        </p:blipFill>
        <p:spPr>
          <a:xfrm>
            <a:off x="4609650" y="5208775"/>
            <a:ext cx="469550" cy="469550"/>
          </a:xfrm>
          <a:prstGeom prst="rect">
            <a:avLst/>
          </a:prstGeom>
          <a:noFill/>
          <a:ln>
            <a:noFill/>
          </a:ln>
        </p:spPr>
      </p:pic>
      <p:pic>
        <p:nvPicPr>
          <p:cNvPr id="958" name="Google Shape;958;g2d7b95ba9f5_0_618"/>
          <p:cNvPicPr preferRelativeResize="0"/>
          <p:nvPr/>
        </p:nvPicPr>
        <p:blipFill rotWithShape="1">
          <a:blip r:embed="rId11">
            <a:alphaModFix/>
          </a:blip>
          <a:srcRect/>
          <a:stretch/>
        </p:blipFill>
        <p:spPr>
          <a:xfrm>
            <a:off x="3276821" y="5208775"/>
            <a:ext cx="469550" cy="469550"/>
          </a:xfrm>
          <a:prstGeom prst="rect">
            <a:avLst/>
          </a:prstGeom>
          <a:noFill/>
          <a:ln>
            <a:noFill/>
          </a:ln>
        </p:spPr>
      </p:pic>
      <p:pic>
        <p:nvPicPr>
          <p:cNvPr id="959" name="Google Shape;959;g2d7b95ba9f5_0_618"/>
          <p:cNvPicPr preferRelativeResize="0"/>
          <p:nvPr/>
        </p:nvPicPr>
        <p:blipFill rotWithShape="1">
          <a:blip r:embed="rId12">
            <a:alphaModFix/>
          </a:blip>
          <a:srcRect/>
          <a:stretch/>
        </p:blipFill>
        <p:spPr>
          <a:xfrm>
            <a:off x="1043325" y="4251788"/>
            <a:ext cx="560075" cy="560075"/>
          </a:xfrm>
          <a:prstGeom prst="rect">
            <a:avLst/>
          </a:prstGeom>
          <a:noFill/>
          <a:ln>
            <a:noFill/>
          </a:ln>
        </p:spPr>
      </p:pic>
      <p:sp>
        <p:nvSpPr>
          <p:cNvPr id="42" name="CuadroTexto 146">
            <a:extLst>
              <a:ext uri="{FF2B5EF4-FFF2-40B4-BE49-F238E27FC236}">
                <a16:creationId xmlns:a16="http://schemas.microsoft.com/office/drawing/2014/main" id="{D6A093DF-5636-D4EE-0FE4-AF5B4F1C0818}"/>
              </a:ext>
            </a:extLst>
          </p:cNvPr>
          <p:cNvSpPr txBox="1">
            <a:spLocks/>
          </p:cNvSpPr>
          <p:nvPr/>
        </p:nvSpPr>
        <p:spPr>
          <a:xfrm>
            <a:off x="584923" y="443835"/>
            <a:ext cx="6220228" cy="830997"/>
          </a:xfrm>
          <a:prstGeom prst="rect">
            <a:avLst/>
          </a:prstGeom>
          <a:noFill/>
        </p:spPr>
        <p:txBody>
          <a:bodyPr wrap="square">
            <a:spAutoFit/>
          </a:bodyPr>
          <a:lstStyle/>
          <a:p>
            <a:pPr lvl="0">
              <a:defRPr/>
            </a:pPr>
            <a:r>
              <a:rPr lang="es-MX" sz="2400" b="1">
                <a:solidFill>
                  <a:schemeClr val="tx1">
                    <a:lumMod val="65000"/>
                    <a:lumOff val="35000"/>
                  </a:schemeClr>
                </a:solidFill>
                <a:latin typeface="Museo Sans 700" panose="02000000000000000000" pitchFamily="50" charset="0"/>
              </a:rPr>
              <a:t>INCENTIVOS LICENCIAMIENTO DIRECTO </a:t>
            </a:r>
            <a:r>
              <a:rPr lang="es-MX" sz="2400">
                <a:solidFill>
                  <a:schemeClr val="tx1">
                    <a:lumMod val="65000"/>
                    <a:lumOff val="35000"/>
                  </a:schemeClr>
                </a:solidFill>
                <a:latin typeface="Museo Sans 300" panose="02000000000000000000" pitchFamily="50" charset="0"/>
              </a:rPr>
              <a:t>Y UNIDADES FUNCIONALES</a:t>
            </a:r>
          </a:p>
        </p:txBody>
      </p:sp>
      <p:sp>
        <p:nvSpPr>
          <p:cNvPr id="43" name="Elipse 42">
            <a:extLst>
              <a:ext uri="{FF2B5EF4-FFF2-40B4-BE49-F238E27FC236}">
                <a16:creationId xmlns:a16="http://schemas.microsoft.com/office/drawing/2014/main" id="{2E272733-3E77-FC69-9A6E-A84F28A4CC1F}"/>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44" name="Imagen 43">
            <a:extLst>
              <a:ext uri="{FF2B5EF4-FFF2-40B4-BE49-F238E27FC236}">
                <a16:creationId xmlns:a16="http://schemas.microsoft.com/office/drawing/2014/main" id="{605C0164-65FA-AD36-89B6-E28375DE7DDC}"/>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0813726" y="307602"/>
            <a:ext cx="1038036" cy="621843"/>
          </a:xfrm>
          <a:prstGeom prst="rect">
            <a:avLst/>
          </a:prstGeom>
        </p:spPr>
      </p:pic>
      <p:pic>
        <p:nvPicPr>
          <p:cNvPr id="45" name="Imagen 44">
            <a:extLst>
              <a:ext uri="{FF2B5EF4-FFF2-40B4-BE49-F238E27FC236}">
                <a16:creationId xmlns:a16="http://schemas.microsoft.com/office/drawing/2014/main" id="{7FC647E9-FC2B-9756-1AFF-F3DADA092FA7}"/>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9897456" y="6285174"/>
            <a:ext cx="1954306" cy="385432"/>
          </a:xfrm>
          <a:prstGeom prst="rect">
            <a:avLst/>
          </a:prstGeom>
        </p:spPr>
      </p:pic>
    </p:spTree>
    <p:extLst>
      <p:ext uri="{BB962C8B-B14F-4D97-AF65-F5344CB8AC3E}">
        <p14:creationId xmlns:p14="http://schemas.microsoft.com/office/powerpoint/2010/main" val="19416588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78" y="0"/>
            <a:ext cx="12166843" cy="6858000"/>
          </a:xfrm>
          <a:prstGeom prst="rect">
            <a:avLst/>
          </a:prstGeom>
        </p:spPr>
      </p:pic>
      <p:pic>
        <p:nvPicPr>
          <p:cNvPr id="7" name="Imagen 6">
            <a:extLst>
              <a:ext uri="{FF2B5EF4-FFF2-40B4-BE49-F238E27FC236}">
                <a16:creationId xmlns:a16="http://schemas.microsoft.com/office/drawing/2014/main" id="{9C0B86FF-71E2-5516-6D16-36C2154D0B4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808143" y="302693"/>
            <a:ext cx="1047515" cy="624640"/>
          </a:xfrm>
          <a:prstGeom prst="rect">
            <a:avLst/>
          </a:prstGeom>
        </p:spPr>
      </p:pic>
      <p:pic>
        <p:nvPicPr>
          <p:cNvPr id="8" name="Google Shape;8;p10" descr="logosdpcurvasBLANCO.png">
            <a:extLst>
              <a:ext uri="{FF2B5EF4-FFF2-40B4-BE49-F238E27FC236}">
                <a16:creationId xmlns:a16="http://schemas.microsoft.com/office/drawing/2014/main" id="{E7514319-984F-49A0-AE16-93BA6C5F72D4}"/>
              </a:ext>
            </a:extLst>
          </p:cNvPr>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882942" y="6237799"/>
            <a:ext cx="1968820" cy="576791"/>
          </a:xfrm>
          <a:prstGeom prst="rect">
            <a:avLst/>
          </a:prstGeom>
          <a:noFill/>
          <a:ln>
            <a:noFill/>
          </a:ln>
        </p:spPr>
      </p:pic>
      <p:sp>
        <p:nvSpPr>
          <p:cNvPr id="9" name="Rectángulo 8"/>
          <p:cNvSpPr/>
          <p:nvPr/>
        </p:nvSpPr>
        <p:spPr>
          <a:xfrm>
            <a:off x="8342413" y="5096145"/>
            <a:ext cx="3509349" cy="1015663"/>
          </a:xfrm>
          <a:prstGeom prst="rect">
            <a:avLst/>
          </a:prstGeom>
          <a:solidFill>
            <a:schemeClr val="bg1">
              <a:alpha val="80000"/>
            </a:schemeClr>
          </a:solidFill>
        </p:spPr>
        <p:txBody>
          <a:bodyPr wrap="square">
            <a:spAutoFit/>
          </a:bodyPr>
          <a:lstStyle/>
          <a:p>
            <a:pPr marL="176213"/>
            <a:r>
              <a:rPr lang="es-CO" sz="1000">
                <a:solidFill>
                  <a:srgbClr val="353535"/>
                </a:solidFill>
                <a:latin typeface="Museo Sans 300" panose="02000000000000000000" pitchFamily="50" charset="0"/>
              </a:rPr>
              <a:t>Actuación Estratégica Distrito Aeroportuario Engativá</a:t>
            </a:r>
          </a:p>
          <a:p>
            <a:pPr marL="176213"/>
            <a:r>
              <a:rPr lang="es-CO" sz="1000">
                <a:solidFill>
                  <a:srgbClr val="353535"/>
                </a:solidFill>
                <a:latin typeface="Museo Sans 300" panose="02000000000000000000" pitchFamily="50" charset="0"/>
              </a:rPr>
              <a:t>Actuación Estratégica Distrito Aeroportuario Fontibón</a:t>
            </a:r>
          </a:p>
          <a:p>
            <a:pPr marL="176213"/>
            <a:r>
              <a:rPr lang="es-CO" sz="1000">
                <a:solidFill>
                  <a:srgbClr val="353535"/>
                </a:solidFill>
                <a:latin typeface="Museo Sans 300" panose="02000000000000000000" pitchFamily="50" charset="0"/>
              </a:rPr>
              <a:t>Anillo Logístico de Occidente</a:t>
            </a:r>
          </a:p>
          <a:p>
            <a:pPr marL="176213"/>
            <a:r>
              <a:rPr lang="es-CO" sz="1000" err="1">
                <a:solidFill>
                  <a:srgbClr val="353535"/>
                </a:solidFill>
                <a:latin typeface="Museo Sans 300" panose="02000000000000000000" pitchFamily="50" charset="0"/>
              </a:rPr>
              <a:t>Regiotram</a:t>
            </a:r>
            <a:r>
              <a:rPr lang="es-CO" sz="1000">
                <a:solidFill>
                  <a:srgbClr val="353535"/>
                </a:solidFill>
                <a:latin typeface="Museo Sans 300" panose="02000000000000000000" pitchFamily="50" charset="0"/>
              </a:rPr>
              <a:t> de Occidente</a:t>
            </a:r>
          </a:p>
          <a:p>
            <a:pPr marL="176213"/>
            <a:r>
              <a:rPr lang="es-CO" sz="1000">
                <a:solidFill>
                  <a:srgbClr val="353535"/>
                </a:solidFill>
                <a:latin typeface="Museo Sans 300" panose="02000000000000000000" pitchFamily="50" charset="0"/>
              </a:rPr>
              <a:t>Nodo Económico Existente</a:t>
            </a:r>
          </a:p>
          <a:p>
            <a:pPr marL="176213"/>
            <a:r>
              <a:rPr lang="es-CO" sz="1000">
                <a:solidFill>
                  <a:srgbClr val="353535"/>
                </a:solidFill>
                <a:latin typeface="Museo Sans 300" panose="02000000000000000000" pitchFamily="50" charset="0"/>
              </a:rPr>
              <a:t>Nodo Económico por Consolidar</a:t>
            </a:r>
            <a:endParaRPr lang="es-MX" sz="1000">
              <a:solidFill>
                <a:srgbClr val="353535"/>
              </a:solidFill>
              <a:latin typeface="Museo Sans 300" panose="02000000000000000000" pitchFamily="50" charset="0"/>
            </a:endParaRPr>
          </a:p>
        </p:txBody>
      </p:sp>
      <p:pic>
        <p:nvPicPr>
          <p:cNvPr id="10" name="Imagen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06581" y="5179446"/>
            <a:ext cx="137481" cy="836344"/>
          </a:xfrm>
          <a:prstGeom prst="rect">
            <a:avLst/>
          </a:prstGeom>
        </p:spPr>
      </p:pic>
      <p:sp>
        <p:nvSpPr>
          <p:cNvPr id="14" name="Google Shape;195;p11"/>
          <p:cNvSpPr txBox="1"/>
          <p:nvPr/>
        </p:nvSpPr>
        <p:spPr>
          <a:xfrm>
            <a:off x="1133773" y="463805"/>
            <a:ext cx="5523701" cy="769401"/>
          </a:xfrm>
          <a:prstGeom prst="rect">
            <a:avLst/>
          </a:prstGeom>
          <a:solidFill>
            <a:srgbClr val="353535">
              <a:alpha val="80000"/>
            </a:srgbClr>
          </a:solidFill>
          <a:ln>
            <a:noFill/>
          </a:ln>
        </p:spPr>
        <p:txBody>
          <a:bodyPr spcFirstLastPara="1" wrap="square" lIns="91425" tIns="45700" rIns="91425" bIns="45700" anchor="t" anchorCtr="0">
            <a:spAutoFit/>
          </a:bodyPr>
          <a:lstStyle/>
          <a:p>
            <a:pPr lvl="0">
              <a:buSzPts val="2400"/>
            </a:pPr>
            <a:r>
              <a:rPr lang="es-MX" sz="2200">
                <a:solidFill>
                  <a:schemeClr val="bg1"/>
                </a:solidFill>
                <a:latin typeface="Museo Sans 300" panose="02000000000000000000" pitchFamily="50" charset="0"/>
              </a:rPr>
              <a:t>ACTUACIÓN ESTRATÉGICA </a:t>
            </a:r>
          </a:p>
          <a:p>
            <a:pPr lvl="0">
              <a:buSzPts val="2400"/>
            </a:pPr>
            <a:r>
              <a:rPr lang="es-MX" sz="2200">
                <a:solidFill>
                  <a:schemeClr val="bg1"/>
                </a:solidFill>
                <a:latin typeface="Museo Sans 700" panose="02000000000000000000" pitchFamily="50" charset="0"/>
              </a:rPr>
              <a:t>DISTRITO AEROPORTUARIO FONTIBÓN</a:t>
            </a:r>
          </a:p>
        </p:txBody>
      </p:sp>
      <p:cxnSp>
        <p:nvCxnSpPr>
          <p:cNvPr id="15" name="Google Shape;196;p11"/>
          <p:cNvCxnSpPr/>
          <p:nvPr/>
        </p:nvCxnSpPr>
        <p:spPr>
          <a:xfrm>
            <a:off x="677436" y="-8709"/>
            <a:ext cx="2801" cy="729326"/>
          </a:xfrm>
          <a:prstGeom prst="straightConnector1">
            <a:avLst/>
          </a:prstGeom>
          <a:noFill/>
          <a:ln w="9525" cap="flat" cmpd="sng">
            <a:solidFill>
              <a:srgbClr val="A5A5A5"/>
            </a:solidFill>
            <a:prstDash val="dash"/>
            <a:round/>
            <a:headEnd type="none" w="sm" len="sm"/>
            <a:tailEnd type="none" w="sm" len="sm"/>
          </a:ln>
        </p:spPr>
      </p:cxnSp>
      <p:sp>
        <p:nvSpPr>
          <p:cNvPr id="16" name="Google Shape;984;p8"/>
          <p:cNvSpPr/>
          <p:nvPr/>
        </p:nvSpPr>
        <p:spPr>
          <a:xfrm>
            <a:off x="355538" y="492861"/>
            <a:ext cx="646597" cy="646598"/>
          </a:xfrm>
          <a:custGeom>
            <a:avLst/>
            <a:gdLst/>
            <a:ahLst/>
            <a:cxnLst/>
            <a:rect l="l" t="t" r="r" b="b"/>
            <a:pathLst>
              <a:path w="1052788" h="1052789" extrusionOk="0">
                <a:moveTo>
                  <a:pt x="974876" y="271274"/>
                </a:moveTo>
                <a:cubicBezTo>
                  <a:pt x="832657" y="24908"/>
                  <a:pt x="517650" y="-59512"/>
                  <a:pt x="271284" y="82707"/>
                </a:cubicBezTo>
                <a:cubicBezTo>
                  <a:pt x="24918" y="224925"/>
                  <a:pt x="-59515" y="539933"/>
                  <a:pt x="82703" y="786299"/>
                </a:cubicBezTo>
                <a:cubicBezTo>
                  <a:pt x="224922" y="1032664"/>
                  <a:pt x="539942" y="1117098"/>
                  <a:pt x="786308" y="974866"/>
                </a:cubicBezTo>
                <a:cubicBezTo>
                  <a:pt x="786348" y="974853"/>
                  <a:pt x="786387" y="974827"/>
                  <a:pt x="786427" y="974801"/>
                </a:cubicBezTo>
                <a:cubicBezTo>
                  <a:pt x="1032727" y="832608"/>
                  <a:pt x="1117121" y="517680"/>
                  <a:pt x="974942" y="271380"/>
                </a:cubicBezTo>
                <a:cubicBezTo>
                  <a:pt x="974915" y="271340"/>
                  <a:pt x="974902" y="271314"/>
                  <a:pt x="974876" y="271274"/>
                </a:cubicBezTo>
                <a:close/>
              </a:path>
            </a:pathLst>
          </a:custGeom>
          <a:solidFill>
            <a:srgbClr val="FFA94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pic>
        <p:nvPicPr>
          <p:cNvPr id="17" name="Google Shape;1001;p8"/>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491381" y="630105"/>
            <a:ext cx="372109" cy="372110"/>
          </a:xfrm>
          <a:prstGeom prst="rect">
            <a:avLst/>
          </a:prstGeom>
          <a:noFill/>
          <a:ln>
            <a:noFill/>
          </a:ln>
        </p:spPr>
      </p:pic>
      <p:sp>
        <p:nvSpPr>
          <p:cNvPr id="11" name="Google Shape;713;p6"/>
          <p:cNvSpPr/>
          <p:nvPr/>
        </p:nvSpPr>
        <p:spPr>
          <a:xfrm>
            <a:off x="2309247" y="3556099"/>
            <a:ext cx="2578207" cy="395967"/>
          </a:xfrm>
          <a:prstGeom prst="homePlate">
            <a:avLst>
              <a:gd name="adj" fmla="val 25989"/>
            </a:avLst>
          </a:prstGeom>
          <a:solidFill>
            <a:schemeClr val="bg1"/>
          </a:solidFill>
          <a:ln>
            <a:solidFill>
              <a:schemeClr val="bg1"/>
            </a:solidFill>
          </a:ln>
        </p:spPr>
        <p:txBody>
          <a:bodyPr spcFirstLastPara="1" wrap="square" lIns="91425" tIns="45700" rIns="91425" bIns="45700" anchor="ctr" anchorCtr="0">
            <a:noAutofit/>
          </a:bodyPr>
          <a:lstStyle/>
          <a:p>
            <a:pPr marL="269875" lvl="0" indent="-173038">
              <a:buSzPts val="1200"/>
            </a:pPr>
            <a:r>
              <a:rPr lang="es-ES" sz="1200" b="1">
                <a:solidFill>
                  <a:srgbClr val="E8913E"/>
                </a:solidFill>
                <a:latin typeface="Museo Sans 700" panose="02000000000000000000" pitchFamily="50" charset="0"/>
                <a:ea typeface="Barlow"/>
                <a:cs typeface="Barlow"/>
                <a:sym typeface="Barlow"/>
              </a:rPr>
              <a:t>En actualización de directrices</a:t>
            </a:r>
          </a:p>
        </p:txBody>
      </p:sp>
    </p:spTree>
    <p:extLst>
      <p:ext uri="{BB962C8B-B14F-4D97-AF65-F5344CB8AC3E}">
        <p14:creationId xmlns:p14="http://schemas.microsoft.com/office/powerpoint/2010/main" val="42907434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78" y="0"/>
            <a:ext cx="12166843" cy="6858000"/>
          </a:xfrm>
          <a:prstGeom prst="rect">
            <a:avLst/>
          </a:prstGeom>
        </p:spPr>
      </p:pic>
      <p:pic>
        <p:nvPicPr>
          <p:cNvPr id="9" name="Imagen 8">
            <a:extLst>
              <a:ext uri="{FF2B5EF4-FFF2-40B4-BE49-F238E27FC236}">
                <a16:creationId xmlns:a16="http://schemas.microsoft.com/office/drawing/2014/main" id="{9C0B86FF-71E2-5516-6D16-36C2154D0B4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808143" y="302693"/>
            <a:ext cx="1047515" cy="624640"/>
          </a:xfrm>
          <a:prstGeom prst="rect">
            <a:avLst/>
          </a:prstGeom>
        </p:spPr>
      </p:pic>
      <p:pic>
        <p:nvPicPr>
          <p:cNvPr id="10" name="Google Shape;8;p10" descr="logosdpcurvasBLANCO.png">
            <a:extLst>
              <a:ext uri="{FF2B5EF4-FFF2-40B4-BE49-F238E27FC236}">
                <a16:creationId xmlns:a16="http://schemas.microsoft.com/office/drawing/2014/main" id="{E7514319-984F-49A0-AE16-93BA6C5F72D4}"/>
              </a:ext>
            </a:extLst>
          </p:cNvPr>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882942" y="6237799"/>
            <a:ext cx="1968820" cy="576791"/>
          </a:xfrm>
          <a:prstGeom prst="rect">
            <a:avLst/>
          </a:prstGeom>
          <a:noFill/>
          <a:ln>
            <a:noFill/>
          </a:ln>
        </p:spPr>
      </p:pic>
      <p:sp>
        <p:nvSpPr>
          <p:cNvPr id="13" name="Google Shape;195;p11"/>
          <p:cNvSpPr txBox="1"/>
          <p:nvPr/>
        </p:nvSpPr>
        <p:spPr>
          <a:xfrm>
            <a:off x="1133774" y="463805"/>
            <a:ext cx="3887406" cy="769401"/>
          </a:xfrm>
          <a:prstGeom prst="rect">
            <a:avLst/>
          </a:prstGeom>
          <a:solidFill>
            <a:srgbClr val="353535">
              <a:alpha val="80000"/>
            </a:srgbClr>
          </a:solidFill>
          <a:ln>
            <a:noFill/>
          </a:ln>
        </p:spPr>
        <p:txBody>
          <a:bodyPr spcFirstLastPara="1" wrap="square" lIns="91425" tIns="45700" rIns="91425" bIns="45700" anchor="t" anchorCtr="0">
            <a:spAutoFit/>
          </a:bodyPr>
          <a:lstStyle/>
          <a:p>
            <a:pPr lvl="0">
              <a:buSzPts val="2400"/>
            </a:pPr>
            <a:r>
              <a:rPr lang="es-MX" sz="2200">
                <a:solidFill>
                  <a:schemeClr val="bg1"/>
                </a:solidFill>
                <a:latin typeface="Museo Sans 300" panose="02000000000000000000" pitchFamily="50" charset="0"/>
              </a:rPr>
              <a:t>INVERSIÓN EN  </a:t>
            </a:r>
          </a:p>
          <a:p>
            <a:pPr lvl="0">
              <a:buSzPts val="2400"/>
            </a:pPr>
            <a:r>
              <a:rPr lang="es-MX" sz="2200">
                <a:solidFill>
                  <a:schemeClr val="bg1"/>
                </a:solidFill>
                <a:latin typeface="Museo Sans 700" panose="02000000000000000000" pitchFamily="50" charset="0"/>
              </a:rPr>
              <a:t>PROYECTOS HABILITANTES</a:t>
            </a:r>
          </a:p>
        </p:txBody>
      </p:sp>
      <p:cxnSp>
        <p:nvCxnSpPr>
          <p:cNvPr id="14" name="Google Shape;196;p11"/>
          <p:cNvCxnSpPr/>
          <p:nvPr/>
        </p:nvCxnSpPr>
        <p:spPr>
          <a:xfrm>
            <a:off x="677436" y="-8709"/>
            <a:ext cx="2801" cy="729326"/>
          </a:xfrm>
          <a:prstGeom prst="straightConnector1">
            <a:avLst/>
          </a:prstGeom>
          <a:noFill/>
          <a:ln w="9525" cap="flat" cmpd="sng">
            <a:solidFill>
              <a:srgbClr val="A5A5A5"/>
            </a:solidFill>
            <a:prstDash val="dash"/>
            <a:round/>
            <a:headEnd type="none" w="sm" len="sm"/>
            <a:tailEnd type="none" w="sm" len="sm"/>
          </a:ln>
        </p:spPr>
      </p:cxnSp>
      <p:sp>
        <p:nvSpPr>
          <p:cNvPr id="15" name="Google Shape;984;p8"/>
          <p:cNvSpPr/>
          <p:nvPr/>
        </p:nvSpPr>
        <p:spPr>
          <a:xfrm>
            <a:off x="355538" y="492861"/>
            <a:ext cx="646597" cy="646598"/>
          </a:xfrm>
          <a:custGeom>
            <a:avLst/>
            <a:gdLst/>
            <a:ahLst/>
            <a:cxnLst/>
            <a:rect l="l" t="t" r="r" b="b"/>
            <a:pathLst>
              <a:path w="1052788" h="1052789" extrusionOk="0">
                <a:moveTo>
                  <a:pt x="974876" y="271274"/>
                </a:moveTo>
                <a:cubicBezTo>
                  <a:pt x="832657" y="24908"/>
                  <a:pt x="517650" y="-59512"/>
                  <a:pt x="271284" y="82707"/>
                </a:cubicBezTo>
                <a:cubicBezTo>
                  <a:pt x="24918" y="224925"/>
                  <a:pt x="-59515" y="539933"/>
                  <a:pt x="82703" y="786299"/>
                </a:cubicBezTo>
                <a:cubicBezTo>
                  <a:pt x="224922" y="1032664"/>
                  <a:pt x="539942" y="1117098"/>
                  <a:pt x="786308" y="974866"/>
                </a:cubicBezTo>
                <a:cubicBezTo>
                  <a:pt x="786348" y="974853"/>
                  <a:pt x="786387" y="974827"/>
                  <a:pt x="786427" y="974801"/>
                </a:cubicBezTo>
                <a:cubicBezTo>
                  <a:pt x="1032727" y="832608"/>
                  <a:pt x="1117121" y="517680"/>
                  <a:pt x="974942" y="271380"/>
                </a:cubicBezTo>
                <a:cubicBezTo>
                  <a:pt x="974915" y="271340"/>
                  <a:pt x="974902" y="271314"/>
                  <a:pt x="974876" y="271274"/>
                </a:cubicBezTo>
                <a:close/>
              </a:path>
            </a:pathLst>
          </a:custGeom>
          <a:solidFill>
            <a:srgbClr val="FFA94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pic>
        <p:nvPicPr>
          <p:cNvPr id="17" name="Google Shape;1002;p8"/>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445724" y="581646"/>
            <a:ext cx="469026" cy="469027"/>
          </a:xfrm>
          <a:prstGeom prst="rect">
            <a:avLst/>
          </a:prstGeom>
          <a:noFill/>
          <a:ln>
            <a:noFill/>
          </a:ln>
        </p:spPr>
      </p:pic>
      <p:grpSp>
        <p:nvGrpSpPr>
          <p:cNvPr id="16" name="Grupo 15"/>
          <p:cNvGrpSpPr/>
          <p:nvPr/>
        </p:nvGrpSpPr>
        <p:grpSpPr>
          <a:xfrm>
            <a:off x="8902376" y="2620434"/>
            <a:ext cx="1018678" cy="898563"/>
            <a:chOff x="8902376" y="2620434"/>
            <a:chExt cx="1018678" cy="898563"/>
          </a:xfrm>
        </p:grpSpPr>
        <p:pic>
          <p:nvPicPr>
            <p:cNvPr id="12" name="Imagen 11"/>
            <p:cNvPicPr>
              <a:picLocks noChangeAspect="1"/>
            </p:cNvPicPr>
            <p:nvPr/>
          </p:nvPicPr>
          <p:blipFill>
            <a:blip r:embed="rId7">
              <a:biLevel thresh="25000"/>
              <a:extLst>
                <a:ext uri="{28A0092B-C50C-407E-A947-70E740481C1C}">
                  <a14:useLocalDpi xmlns:a14="http://schemas.microsoft.com/office/drawing/2010/main" val="0"/>
                </a:ext>
              </a:extLst>
            </a:blip>
            <a:stretch>
              <a:fillRect/>
            </a:stretch>
          </p:blipFill>
          <p:spPr>
            <a:xfrm>
              <a:off x="8902376" y="3128434"/>
              <a:ext cx="309357" cy="390563"/>
            </a:xfrm>
            <a:prstGeom prst="rect">
              <a:avLst/>
            </a:prstGeom>
          </p:spPr>
        </p:pic>
        <p:cxnSp>
          <p:nvCxnSpPr>
            <p:cNvPr id="7" name="Conector recto 6"/>
            <p:cNvCxnSpPr/>
            <p:nvPr/>
          </p:nvCxnSpPr>
          <p:spPr>
            <a:xfrm flipV="1">
              <a:off x="9057054" y="2620434"/>
              <a:ext cx="0" cy="508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ángulo 7"/>
            <p:cNvSpPr/>
            <p:nvPr/>
          </p:nvSpPr>
          <p:spPr>
            <a:xfrm>
              <a:off x="9057054" y="2620434"/>
              <a:ext cx="864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a:solidFill>
                    <a:srgbClr val="353535"/>
                  </a:solidFill>
                  <a:latin typeface="Museo Sans 700" panose="02000000000000000000" pitchFamily="50" charset="0"/>
                </a:rPr>
                <a:t>AV. ALO</a:t>
              </a:r>
            </a:p>
          </p:txBody>
        </p:sp>
      </p:grpSp>
      <p:grpSp>
        <p:nvGrpSpPr>
          <p:cNvPr id="18" name="Grupo 17"/>
          <p:cNvGrpSpPr/>
          <p:nvPr/>
        </p:nvGrpSpPr>
        <p:grpSpPr>
          <a:xfrm>
            <a:off x="7115617" y="1860080"/>
            <a:ext cx="2219485" cy="2252606"/>
            <a:chOff x="8902376" y="1266391"/>
            <a:chExt cx="2219485" cy="2252606"/>
          </a:xfrm>
        </p:grpSpPr>
        <p:pic>
          <p:nvPicPr>
            <p:cNvPr id="19" name="Imagen 18"/>
            <p:cNvPicPr>
              <a:picLocks noChangeAspect="1"/>
            </p:cNvPicPr>
            <p:nvPr/>
          </p:nvPicPr>
          <p:blipFill>
            <a:blip r:embed="rId7">
              <a:biLevel thresh="25000"/>
              <a:extLst>
                <a:ext uri="{28A0092B-C50C-407E-A947-70E740481C1C}">
                  <a14:useLocalDpi xmlns:a14="http://schemas.microsoft.com/office/drawing/2010/main" val="0"/>
                </a:ext>
              </a:extLst>
            </a:blip>
            <a:stretch>
              <a:fillRect/>
            </a:stretch>
          </p:blipFill>
          <p:spPr>
            <a:xfrm>
              <a:off x="8902376" y="3128434"/>
              <a:ext cx="309357" cy="390563"/>
            </a:xfrm>
            <a:prstGeom prst="rect">
              <a:avLst/>
            </a:prstGeom>
          </p:spPr>
        </p:pic>
        <p:cxnSp>
          <p:nvCxnSpPr>
            <p:cNvPr id="20" name="Conector recto 19"/>
            <p:cNvCxnSpPr/>
            <p:nvPr/>
          </p:nvCxnSpPr>
          <p:spPr>
            <a:xfrm flipV="1">
              <a:off x="9057054" y="1266391"/>
              <a:ext cx="0" cy="186204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Rectángulo 20"/>
            <p:cNvSpPr/>
            <p:nvPr/>
          </p:nvSpPr>
          <p:spPr>
            <a:xfrm>
              <a:off x="9057054" y="1266391"/>
              <a:ext cx="2064807" cy="50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a:solidFill>
                    <a:srgbClr val="353535"/>
                  </a:solidFill>
                  <a:latin typeface="Museo Sans 700" panose="02000000000000000000" pitchFamily="50" charset="0"/>
                </a:rPr>
                <a:t>Centro Internacional </a:t>
              </a:r>
            </a:p>
            <a:p>
              <a:pPr algn="ctr"/>
              <a:r>
                <a:rPr lang="es-CO">
                  <a:solidFill>
                    <a:srgbClr val="353535"/>
                  </a:solidFill>
                  <a:latin typeface="Museo Sans 700" panose="02000000000000000000" pitchFamily="50" charset="0"/>
                </a:rPr>
                <a:t>Modal Aeroportuario</a:t>
              </a:r>
            </a:p>
          </p:txBody>
        </p:sp>
      </p:grpSp>
      <p:grpSp>
        <p:nvGrpSpPr>
          <p:cNvPr id="28" name="Grupo 27"/>
          <p:cNvGrpSpPr/>
          <p:nvPr/>
        </p:nvGrpSpPr>
        <p:grpSpPr>
          <a:xfrm>
            <a:off x="7110873" y="4483104"/>
            <a:ext cx="1564047" cy="867030"/>
            <a:chOff x="8902376" y="3128434"/>
            <a:chExt cx="1564047" cy="867030"/>
          </a:xfrm>
        </p:grpSpPr>
        <p:pic>
          <p:nvPicPr>
            <p:cNvPr id="29" name="Imagen 28"/>
            <p:cNvPicPr>
              <a:picLocks noChangeAspect="1"/>
            </p:cNvPicPr>
            <p:nvPr/>
          </p:nvPicPr>
          <p:blipFill>
            <a:blip r:embed="rId7">
              <a:biLevel thresh="25000"/>
              <a:extLst>
                <a:ext uri="{28A0092B-C50C-407E-A947-70E740481C1C}">
                  <a14:useLocalDpi xmlns:a14="http://schemas.microsoft.com/office/drawing/2010/main" val="0"/>
                </a:ext>
              </a:extLst>
            </a:blip>
            <a:stretch>
              <a:fillRect/>
            </a:stretch>
          </p:blipFill>
          <p:spPr>
            <a:xfrm>
              <a:off x="8902376" y="3128434"/>
              <a:ext cx="309357" cy="390563"/>
            </a:xfrm>
            <a:prstGeom prst="rect">
              <a:avLst/>
            </a:prstGeom>
          </p:spPr>
        </p:pic>
        <p:cxnSp>
          <p:nvCxnSpPr>
            <p:cNvPr id="30" name="Conector recto 29"/>
            <p:cNvCxnSpPr/>
            <p:nvPr/>
          </p:nvCxnSpPr>
          <p:spPr>
            <a:xfrm flipV="1">
              <a:off x="9057054" y="3480100"/>
              <a:ext cx="0" cy="3629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Rectángulo 30"/>
            <p:cNvSpPr/>
            <p:nvPr/>
          </p:nvSpPr>
          <p:spPr>
            <a:xfrm>
              <a:off x="9062423" y="3690664"/>
              <a:ext cx="1404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a:solidFill>
                    <a:srgbClr val="353535"/>
                  </a:solidFill>
                  <a:latin typeface="Museo Sans 700" panose="02000000000000000000" pitchFamily="50" charset="0"/>
                </a:rPr>
                <a:t>AV. Esperanza</a:t>
              </a:r>
            </a:p>
          </p:txBody>
        </p:sp>
      </p:grpSp>
      <p:grpSp>
        <p:nvGrpSpPr>
          <p:cNvPr id="32" name="Grupo 31"/>
          <p:cNvGrpSpPr/>
          <p:nvPr/>
        </p:nvGrpSpPr>
        <p:grpSpPr>
          <a:xfrm>
            <a:off x="3701840" y="1599288"/>
            <a:ext cx="2098679" cy="875064"/>
            <a:chOff x="7113054" y="3128434"/>
            <a:chExt cx="2098679" cy="875064"/>
          </a:xfrm>
        </p:grpSpPr>
        <p:pic>
          <p:nvPicPr>
            <p:cNvPr id="33" name="Imagen 32"/>
            <p:cNvPicPr>
              <a:picLocks noChangeAspect="1"/>
            </p:cNvPicPr>
            <p:nvPr/>
          </p:nvPicPr>
          <p:blipFill>
            <a:blip r:embed="rId7">
              <a:biLevel thresh="25000"/>
              <a:extLst>
                <a:ext uri="{28A0092B-C50C-407E-A947-70E740481C1C}">
                  <a14:useLocalDpi xmlns:a14="http://schemas.microsoft.com/office/drawing/2010/main" val="0"/>
                </a:ext>
              </a:extLst>
            </a:blip>
            <a:stretch>
              <a:fillRect/>
            </a:stretch>
          </p:blipFill>
          <p:spPr>
            <a:xfrm>
              <a:off x="8902376" y="3128434"/>
              <a:ext cx="309357" cy="390563"/>
            </a:xfrm>
            <a:prstGeom prst="rect">
              <a:avLst/>
            </a:prstGeom>
          </p:spPr>
        </p:pic>
        <p:cxnSp>
          <p:nvCxnSpPr>
            <p:cNvPr id="34" name="Conector recto 33"/>
            <p:cNvCxnSpPr/>
            <p:nvPr/>
          </p:nvCxnSpPr>
          <p:spPr>
            <a:xfrm flipV="1">
              <a:off x="9057054" y="3486789"/>
              <a:ext cx="0" cy="508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Rectángulo 34"/>
            <p:cNvSpPr/>
            <p:nvPr/>
          </p:nvSpPr>
          <p:spPr>
            <a:xfrm>
              <a:off x="7113054" y="3700364"/>
              <a:ext cx="1944000" cy="3031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a:solidFill>
                    <a:srgbClr val="353535"/>
                  </a:solidFill>
                  <a:latin typeface="Museo Sans 700" panose="02000000000000000000" pitchFamily="50" charset="0"/>
                </a:rPr>
                <a:t>Calle 63 </a:t>
              </a:r>
              <a:r>
                <a:rPr lang="es-CO">
                  <a:solidFill>
                    <a:srgbClr val="353535"/>
                  </a:solidFill>
                  <a:latin typeface="Museo Sans 300" panose="02000000000000000000" pitchFamily="50" charset="0"/>
                </a:rPr>
                <a:t>hasta Funza</a:t>
              </a:r>
            </a:p>
          </p:txBody>
        </p:sp>
      </p:grpSp>
      <p:grpSp>
        <p:nvGrpSpPr>
          <p:cNvPr id="36" name="Grupo 35"/>
          <p:cNvGrpSpPr/>
          <p:nvPr/>
        </p:nvGrpSpPr>
        <p:grpSpPr>
          <a:xfrm>
            <a:off x="4016200" y="3892772"/>
            <a:ext cx="1004980" cy="901224"/>
            <a:chOff x="8206753" y="3128434"/>
            <a:chExt cx="1004980" cy="901224"/>
          </a:xfrm>
        </p:grpSpPr>
        <p:pic>
          <p:nvPicPr>
            <p:cNvPr id="37" name="Imagen 36"/>
            <p:cNvPicPr>
              <a:picLocks noChangeAspect="1"/>
            </p:cNvPicPr>
            <p:nvPr/>
          </p:nvPicPr>
          <p:blipFill>
            <a:blip r:embed="rId7">
              <a:biLevel thresh="25000"/>
              <a:extLst>
                <a:ext uri="{28A0092B-C50C-407E-A947-70E740481C1C}">
                  <a14:useLocalDpi xmlns:a14="http://schemas.microsoft.com/office/drawing/2010/main" val="0"/>
                </a:ext>
              </a:extLst>
            </a:blip>
            <a:stretch>
              <a:fillRect/>
            </a:stretch>
          </p:blipFill>
          <p:spPr>
            <a:xfrm>
              <a:off x="8902376" y="3128434"/>
              <a:ext cx="309357" cy="390563"/>
            </a:xfrm>
            <a:prstGeom prst="rect">
              <a:avLst/>
            </a:prstGeom>
          </p:spPr>
        </p:pic>
        <p:cxnSp>
          <p:nvCxnSpPr>
            <p:cNvPr id="38" name="Conector recto 37"/>
            <p:cNvCxnSpPr/>
            <p:nvPr/>
          </p:nvCxnSpPr>
          <p:spPr>
            <a:xfrm flipV="1">
              <a:off x="9057054" y="3486789"/>
              <a:ext cx="0" cy="508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Rectángulo 38"/>
            <p:cNvSpPr/>
            <p:nvPr/>
          </p:nvSpPr>
          <p:spPr>
            <a:xfrm>
              <a:off x="8206753" y="3726524"/>
              <a:ext cx="864000" cy="3031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a:solidFill>
                    <a:srgbClr val="353535"/>
                  </a:solidFill>
                  <a:latin typeface="Museo Sans 700" panose="02000000000000000000" pitchFamily="50" charset="0"/>
                </a:rPr>
                <a:t>Calle 13</a:t>
              </a:r>
              <a:endParaRPr lang="es-CO">
                <a:solidFill>
                  <a:srgbClr val="353535"/>
                </a:solidFill>
                <a:latin typeface="Museo Sans 300" panose="02000000000000000000" pitchFamily="50" charset="0"/>
              </a:endParaRPr>
            </a:p>
          </p:txBody>
        </p:sp>
      </p:grpSp>
      <p:grpSp>
        <p:nvGrpSpPr>
          <p:cNvPr id="40" name="Grupo 39"/>
          <p:cNvGrpSpPr/>
          <p:nvPr/>
        </p:nvGrpSpPr>
        <p:grpSpPr>
          <a:xfrm>
            <a:off x="4023217" y="4490862"/>
            <a:ext cx="2494679" cy="1148700"/>
            <a:chOff x="6717054" y="3128434"/>
            <a:chExt cx="2494679" cy="1148700"/>
          </a:xfrm>
        </p:grpSpPr>
        <p:pic>
          <p:nvPicPr>
            <p:cNvPr id="41" name="Imagen 40"/>
            <p:cNvPicPr>
              <a:picLocks noChangeAspect="1"/>
            </p:cNvPicPr>
            <p:nvPr/>
          </p:nvPicPr>
          <p:blipFill>
            <a:blip r:embed="rId7">
              <a:biLevel thresh="25000"/>
              <a:extLst>
                <a:ext uri="{28A0092B-C50C-407E-A947-70E740481C1C}">
                  <a14:useLocalDpi xmlns:a14="http://schemas.microsoft.com/office/drawing/2010/main" val="0"/>
                </a:ext>
              </a:extLst>
            </a:blip>
            <a:stretch>
              <a:fillRect/>
            </a:stretch>
          </p:blipFill>
          <p:spPr>
            <a:xfrm>
              <a:off x="8902376" y="3128434"/>
              <a:ext cx="309357" cy="390563"/>
            </a:xfrm>
            <a:prstGeom prst="rect">
              <a:avLst/>
            </a:prstGeom>
          </p:spPr>
        </p:pic>
        <p:cxnSp>
          <p:nvCxnSpPr>
            <p:cNvPr id="42" name="Conector recto 41"/>
            <p:cNvCxnSpPr/>
            <p:nvPr/>
          </p:nvCxnSpPr>
          <p:spPr>
            <a:xfrm flipV="1">
              <a:off x="9057054" y="3486789"/>
              <a:ext cx="0" cy="79034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Rectángulo 42"/>
            <p:cNvSpPr/>
            <p:nvPr/>
          </p:nvSpPr>
          <p:spPr>
            <a:xfrm>
              <a:off x="6717054" y="3974000"/>
              <a:ext cx="2340000" cy="3031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err="1">
                  <a:solidFill>
                    <a:srgbClr val="353535"/>
                  </a:solidFill>
                  <a:latin typeface="Museo Sans 700" panose="02000000000000000000" pitchFamily="50" charset="0"/>
                </a:rPr>
                <a:t>RegioTram</a:t>
              </a:r>
              <a:r>
                <a:rPr lang="es-CO">
                  <a:solidFill>
                    <a:srgbClr val="353535"/>
                  </a:solidFill>
                  <a:latin typeface="Museo Sans 700" panose="02000000000000000000" pitchFamily="50" charset="0"/>
                </a:rPr>
                <a:t> de occidente</a:t>
              </a:r>
              <a:endParaRPr lang="es-CO">
                <a:solidFill>
                  <a:srgbClr val="353535"/>
                </a:solidFill>
                <a:latin typeface="Museo Sans 300" panose="02000000000000000000" pitchFamily="50" charset="0"/>
              </a:endParaRPr>
            </a:p>
          </p:txBody>
        </p:sp>
      </p:grpSp>
      <p:sp>
        <p:nvSpPr>
          <p:cNvPr id="3" name="CuadroTexto 2">
            <a:extLst>
              <a:ext uri="{FF2B5EF4-FFF2-40B4-BE49-F238E27FC236}">
                <a16:creationId xmlns:a16="http://schemas.microsoft.com/office/drawing/2014/main" id="{1DB80ACA-57AF-D854-91E0-C6115D991707}"/>
              </a:ext>
            </a:extLst>
          </p:cNvPr>
          <p:cNvSpPr txBox="1"/>
          <p:nvPr/>
        </p:nvSpPr>
        <p:spPr>
          <a:xfrm>
            <a:off x="679076" y="5060576"/>
            <a:ext cx="2743200" cy="67710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CO">
                <a:solidFill>
                  <a:schemeClr val="bg1"/>
                </a:solidFill>
                <a:latin typeface="Museo Sans 700"/>
              </a:rPr>
              <a:t>MÁS DE </a:t>
            </a:r>
            <a:r>
              <a:rPr lang="es-CO" sz="2400">
                <a:solidFill>
                  <a:schemeClr val="bg1"/>
                </a:solidFill>
                <a:latin typeface="Museo Sans 700"/>
              </a:rPr>
              <a:t>USD 4.000</a:t>
            </a:r>
            <a:r>
              <a:rPr lang="es-CO">
                <a:solidFill>
                  <a:schemeClr val="bg1"/>
                </a:solidFill>
                <a:latin typeface="Museo Sans 700"/>
              </a:rPr>
              <a:t> MILLONNES  DE INVERSIÓN</a:t>
            </a:r>
            <a:endParaRPr lang="es-ES" err="1">
              <a:solidFill>
                <a:schemeClr val="bg1"/>
              </a:solidFill>
            </a:endParaRPr>
          </a:p>
        </p:txBody>
      </p:sp>
    </p:spTree>
    <p:extLst>
      <p:ext uri="{BB962C8B-B14F-4D97-AF65-F5344CB8AC3E}">
        <p14:creationId xmlns:p14="http://schemas.microsoft.com/office/powerpoint/2010/main" val="39297764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ángulo 37"/>
          <p:cNvSpPr/>
          <p:nvPr/>
        </p:nvSpPr>
        <p:spPr>
          <a:xfrm>
            <a:off x="362791" y="3292327"/>
            <a:ext cx="2394923" cy="295381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7" name="Rectángulo 36"/>
          <p:cNvSpPr/>
          <p:nvPr/>
        </p:nvSpPr>
        <p:spPr>
          <a:xfrm>
            <a:off x="2883934" y="1338033"/>
            <a:ext cx="5004000" cy="4908107"/>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5" name="Rectángulo 34"/>
          <p:cNvSpPr/>
          <p:nvPr/>
        </p:nvSpPr>
        <p:spPr>
          <a:xfrm>
            <a:off x="362791" y="1338033"/>
            <a:ext cx="2394923" cy="1766690"/>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TextBox 28"/>
          <p:cNvSpPr txBox="1"/>
          <p:nvPr/>
        </p:nvSpPr>
        <p:spPr>
          <a:xfrm>
            <a:off x="1002135" y="1444987"/>
            <a:ext cx="1755579" cy="738664"/>
          </a:xfrm>
          <a:prstGeom prst="rect">
            <a:avLst/>
          </a:prstGeom>
        </p:spPr>
        <p:txBody>
          <a:bodyPr wrap="square" lIns="0" tIns="0" rIns="0" bIns="0" rtlCol="0" anchor="t">
            <a:spAutoFit/>
          </a:bodyPr>
          <a:lstStyle/>
          <a:p>
            <a:r>
              <a:rPr lang="es-CO" sz="1600" b="1" spc="19">
                <a:solidFill>
                  <a:srgbClr val="FFA940"/>
                </a:solidFill>
                <a:latin typeface="Museo Sans 700" panose="02000000000000000000" pitchFamily="50" charset="0"/>
                <a:ea typeface="TT Rounds Condensed Bold"/>
                <a:cs typeface="TT Rounds Condensed Bold"/>
                <a:sym typeface="TT Rounds Condensed Bold"/>
              </a:rPr>
              <a:t>ARTICULACIÓN REGIONAL </a:t>
            </a:r>
            <a:r>
              <a:rPr lang="es-CO" sz="1600" b="1" spc="19">
                <a:solidFill>
                  <a:srgbClr val="FFA940"/>
                </a:solidFill>
                <a:latin typeface="Museo Sans 300" panose="02000000000000000000" pitchFamily="50" charset="0"/>
                <a:ea typeface="TT Rounds Condensed Bold"/>
                <a:cs typeface="TT Rounds Condensed Bold"/>
                <a:sym typeface="TT Rounds Condensed Bold"/>
              </a:rPr>
              <a:t>DEL PSCSS</a:t>
            </a:r>
          </a:p>
        </p:txBody>
      </p:sp>
      <p:sp>
        <p:nvSpPr>
          <p:cNvPr id="6" name="TextBox 97"/>
          <p:cNvSpPr txBox="1"/>
          <p:nvPr/>
        </p:nvSpPr>
        <p:spPr>
          <a:xfrm>
            <a:off x="686393" y="2235246"/>
            <a:ext cx="1838812" cy="800219"/>
          </a:xfrm>
          <a:prstGeom prst="rect">
            <a:avLst/>
          </a:prstGeom>
        </p:spPr>
        <p:txBody>
          <a:bodyPr wrap="square" lIns="0" tIns="0" rIns="0" bIns="0" rtlCol="0" anchor="t">
            <a:spAutoFit/>
          </a:bodyPr>
          <a:lstStyle/>
          <a:p>
            <a:r>
              <a:rPr lang="es-CO" sz="1300" b="1" spc="-9" dirty="0">
                <a:solidFill>
                  <a:schemeClr val="tx1">
                    <a:lumMod val="65000"/>
                    <a:lumOff val="35000"/>
                  </a:schemeClr>
                </a:solidFill>
                <a:latin typeface="Museo Sans 300" panose="02000000000000000000" pitchFamily="50" charset="0"/>
                <a:ea typeface="TT Rounds Condensed"/>
                <a:cs typeface="TT Rounds Condensed"/>
                <a:sym typeface="TT Rounds Condensed"/>
              </a:rPr>
              <a:t>Priorizar servicios en UPL deficitarias  colindantes con municipios</a:t>
            </a:r>
          </a:p>
        </p:txBody>
      </p:sp>
      <p:graphicFrame>
        <p:nvGraphicFramePr>
          <p:cNvPr id="9" name="Tabla 8"/>
          <p:cNvGraphicFramePr>
            <a:graphicFrameLocks noGrp="1"/>
          </p:cNvGraphicFramePr>
          <p:nvPr/>
        </p:nvGraphicFramePr>
        <p:xfrm>
          <a:off x="5136627" y="2972380"/>
          <a:ext cx="2679924" cy="3127042"/>
        </p:xfrm>
        <a:graphic>
          <a:graphicData uri="http://schemas.openxmlformats.org/drawingml/2006/table">
            <a:tbl>
              <a:tblPr firstRow="1" firstCol="1" bandRow="1">
                <a:tableStyleId>{17292A2E-F333-43FB-9621-5CBBE7FDCDCB}</a:tableStyleId>
              </a:tblPr>
              <a:tblGrid>
                <a:gridCol w="1500804">
                  <a:extLst>
                    <a:ext uri="{9D8B030D-6E8A-4147-A177-3AD203B41FA5}">
                      <a16:colId xmlns:a16="http://schemas.microsoft.com/office/drawing/2014/main" val="1028501031"/>
                    </a:ext>
                  </a:extLst>
                </a:gridCol>
                <a:gridCol w="1179120">
                  <a:extLst>
                    <a:ext uri="{9D8B030D-6E8A-4147-A177-3AD203B41FA5}">
                      <a16:colId xmlns:a16="http://schemas.microsoft.com/office/drawing/2014/main" val="1010646623"/>
                    </a:ext>
                  </a:extLst>
                </a:gridCol>
              </a:tblGrid>
              <a:tr h="588909">
                <a:tc>
                  <a:txBody>
                    <a:bodyPr/>
                    <a:lstStyle/>
                    <a:p>
                      <a:pPr algn="l">
                        <a:lnSpc>
                          <a:spcPct val="115000"/>
                        </a:lnSpc>
                        <a:spcBef>
                          <a:spcPts val="300"/>
                        </a:spcBef>
                        <a:spcAft>
                          <a:spcPts val="300"/>
                        </a:spcAft>
                      </a:pPr>
                      <a:r>
                        <a:rPr lang="es-CO" sz="1000" b="0">
                          <a:solidFill>
                            <a:schemeClr val="tx1">
                              <a:lumMod val="65000"/>
                              <a:lumOff val="35000"/>
                            </a:schemeClr>
                          </a:solidFill>
                        </a:rPr>
                        <a:t>- Certificación EASA </a:t>
                      </a:r>
                      <a:r>
                        <a:rPr lang="es-CO" sz="1000" b="0" err="1">
                          <a:solidFill>
                            <a:schemeClr val="tx1">
                              <a:lumMod val="65000"/>
                              <a:lumOff val="35000"/>
                            </a:schemeClr>
                          </a:solidFill>
                        </a:rPr>
                        <a:t>Part</a:t>
                      </a:r>
                      <a:r>
                        <a:rPr lang="es-CO" sz="1000" b="0">
                          <a:solidFill>
                            <a:schemeClr val="tx1">
                              <a:lumMod val="65000"/>
                              <a:lumOff val="35000"/>
                            </a:schemeClr>
                          </a:solidFill>
                        </a:rPr>
                        <a:t> 21 (Diseño)</a:t>
                      </a:r>
                      <a:br>
                        <a:rPr lang="es-CO" sz="1000" b="0">
                          <a:solidFill>
                            <a:schemeClr val="tx1">
                              <a:lumMod val="65000"/>
                              <a:lumOff val="35000"/>
                            </a:schemeClr>
                          </a:solidFill>
                        </a:rPr>
                      </a:br>
                      <a:r>
                        <a:rPr lang="es-CO" sz="1000" b="0">
                          <a:solidFill>
                            <a:schemeClr val="tx1">
                              <a:lumMod val="65000"/>
                              <a:lumOff val="35000"/>
                            </a:schemeClr>
                          </a:solidFill>
                        </a:rPr>
                        <a:t>- CS-25/FAR 25</a:t>
                      </a:r>
                      <a:endParaRPr lang="es-CO" sz="1000" b="0">
                        <a:solidFill>
                          <a:schemeClr val="tx1">
                            <a:lumMod val="65000"/>
                            <a:lumOff val="35000"/>
                          </a:schemeClr>
                        </a:solidFill>
                        <a:latin typeface="+mn-lt"/>
                      </a:endParaRPr>
                    </a:p>
                  </a:txBody>
                  <a:tcPr marL="27348" marR="27348" marT="27348" marB="2734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115000"/>
                        </a:lnSpc>
                        <a:spcBef>
                          <a:spcPts val="300"/>
                        </a:spcBef>
                        <a:spcAft>
                          <a:spcPts val="300"/>
                        </a:spcAft>
                      </a:pPr>
                      <a:r>
                        <a:rPr lang="es-CO" sz="1000" b="0">
                          <a:solidFill>
                            <a:schemeClr val="tx1">
                              <a:lumMod val="65000"/>
                              <a:lumOff val="35000"/>
                            </a:schemeClr>
                          </a:solidFill>
                        </a:rPr>
                        <a:t>Airbus, </a:t>
                      </a:r>
                      <a:r>
                        <a:rPr lang="es-CO" sz="1000" b="0" err="1">
                          <a:solidFill>
                            <a:schemeClr val="tx1">
                              <a:lumMod val="65000"/>
                              <a:lumOff val="35000"/>
                            </a:schemeClr>
                          </a:solidFill>
                        </a:rPr>
                        <a:t>Bombardier</a:t>
                      </a:r>
                      <a:r>
                        <a:rPr lang="es-CO" sz="1000" b="0">
                          <a:solidFill>
                            <a:schemeClr val="tx1">
                              <a:lumMod val="65000"/>
                              <a:lumOff val="35000"/>
                            </a:schemeClr>
                          </a:solidFill>
                        </a:rPr>
                        <a:t>, ITP Aero</a:t>
                      </a:r>
                      <a:endParaRPr lang="es-CO" sz="1000" b="0">
                        <a:solidFill>
                          <a:schemeClr val="tx1">
                            <a:lumMod val="65000"/>
                            <a:lumOff val="35000"/>
                          </a:schemeClr>
                        </a:solidFill>
                        <a:latin typeface="+mn-lt"/>
                      </a:endParaRPr>
                    </a:p>
                  </a:txBody>
                  <a:tcPr marL="27348" marR="27348" marT="27348" marB="2734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51012618"/>
                  </a:ext>
                </a:extLst>
              </a:tr>
              <a:tr h="771406">
                <a:tc>
                  <a:txBody>
                    <a:bodyPr/>
                    <a:lstStyle/>
                    <a:p>
                      <a:pPr algn="l">
                        <a:lnSpc>
                          <a:spcPct val="115000"/>
                        </a:lnSpc>
                        <a:spcBef>
                          <a:spcPts val="300"/>
                        </a:spcBef>
                        <a:spcAft>
                          <a:spcPts val="300"/>
                        </a:spcAft>
                      </a:pPr>
                      <a:r>
                        <a:rPr lang="es-CO" sz="1000" b="0">
                          <a:solidFill>
                            <a:schemeClr val="tx1">
                              <a:lumMod val="65000"/>
                              <a:lumOff val="35000"/>
                            </a:schemeClr>
                          </a:solidFill>
                        </a:rPr>
                        <a:t>- Certificación INCOSE (CSEP)</a:t>
                      </a:r>
                      <a:br>
                        <a:rPr lang="es-CO" sz="1000" b="0">
                          <a:solidFill>
                            <a:schemeClr val="tx1">
                              <a:lumMod val="65000"/>
                              <a:lumOff val="35000"/>
                            </a:schemeClr>
                          </a:solidFill>
                        </a:rPr>
                      </a:br>
                      <a:r>
                        <a:rPr lang="es-CO" sz="1000" b="0">
                          <a:solidFill>
                            <a:schemeClr val="tx1">
                              <a:lumMod val="65000"/>
                              <a:lumOff val="35000"/>
                            </a:schemeClr>
                          </a:solidFill>
                        </a:rPr>
                        <a:t>- CISSP para sistemas críticos</a:t>
                      </a:r>
                      <a:endParaRPr lang="es-CO" sz="1000" b="0">
                        <a:solidFill>
                          <a:schemeClr val="tx1">
                            <a:lumMod val="65000"/>
                            <a:lumOff val="35000"/>
                          </a:schemeClr>
                        </a:solidFill>
                        <a:latin typeface="+mn-lt"/>
                      </a:endParaRPr>
                    </a:p>
                  </a:txBody>
                  <a:tcPr marL="27348" marR="27348" marT="27348" marB="2734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115000"/>
                        </a:lnSpc>
                        <a:spcBef>
                          <a:spcPts val="300"/>
                        </a:spcBef>
                        <a:spcAft>
                          <a:spcPts val="300"/>
                        </a:spcAft>
                      </a:pPr>
                      <a:r>
                        <a:rPr lang="es-CO" sz="1000" b="0" err="1">
                          <a:solidFill>
                            <a:schemeClr val="tx1">
                              <a:lumMod val="65000"/>
                              <a:lumOff val="35000"/>
                            </a:schemeClr>
                          </a:solidFill>
                        </a:rPr>
                        <a:t>Safran</a:t>
                      </a:r>
                      <a:r>
                        <a:rPr lang="es-CO" sz="1000" b="0">
                          <a:solidFill>
                            <a:schemeClr val="tx1">
                              <a:lumMod val="65000"/>
                              <a:lumOff val="35000"/>
                            </a:schemeClr>
                          </a:solidFill>
                        </a:rPr>
                        <a:t>, Diehl, Airbus</a:t>
                      </a:r>
                      <a:endParaRPr lang="es-CO" sz="1000" b="0">
                        <a:solidFill>
                          <a:schemeClr val="tx1">
                            <a:lumMod val="65000"/>
                            <a:lumOff val="35000"/>
                          </a:schemeClr>
                        </a:solidFill>
                        <a:latin typeface="+mn-lt"/>
                      </a:endParaRPr>
                    </a:p>
                  </a:txBody>
                  <a:tcPr marL="27348" marR="27348" marT="27348" marB="2734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18366740"/>
                  </a:ext>
                </a:extLst>
              </a:tr>
              <a:tr h="588909">
                <a:tc>
                  <a:txBody>
                    <a:bodyPr/>
                    <a:lstStyle/>
                    <a:p>
                      <a:pPr algn="l">
                        <a:lnSpc>
                          <a:spcPct val="115000"/>
                        </a:lnSpc>
                        <a:spcBef>
                          <a:spcPts val="300"/>
                        </a:spcBef>
                        <a:spcAft>
                          <a:spcPts val="300"/>
                        </a:spcAft>
                      </a:pPr>
                      <a:r>
                        <a:rPr lang="es-CO" sz="1000" b="0">
                          <a:solidFill>
                            <a:schemeClr val="tx1">
                              <a:lumMod val="65000"/>
                              <a:lumOff val="35000"/>
                            </a:schemeClr>
                          </a:solidFill>
                        </a:rPr>
                        <a:t>- </a:t>
                      </a:r>
                      <a:r>
                        <a:rPr lang="es-CO" sz="1000" b="0" err="1">
                          <a:solidFill>
                            <a:schemeClr val="tx1">
                              <a:lumMod val="65000"/>
                              <a:lumOff val="35000"/>
                            </a:schemeClr>
                          </a:solidFill>
                        </a:rPr>
                        <a:t>Six</a:t>
                      </a:r>
                      <a:r>
                        <a:rPr lang="es-CO" sz="1000" b="0">
                          <a:solidFill>
                            <a:schemeClr val="tx1">
                              <a:lumMod val="65000"/>
                              <a:lumOff val="35000"/>
                            </a:schemeClr>
                          </a:solidFill>
                        </a:rPr>
                        <a:t> Sigma Black </a:t>
                      </a:r>
                      <a:r>
                        <a:rPr lang="es-CO" sz="1000" b="0" err="1">
                          <a:solidFill>
                            <a:schemeClr val="tx1">
                              <a:lumMod val="65000"/>
                              <a:lumOff val="35000"/>
                            </a:schemeClr>
                          </a:solidFill>
                        </a:rPr>
                        <a:t>Belt</a:t>
                      </a:r>
                      <a:br>
                        <a:rPr lang="es-CO" sz="1000" b="0">
                          <a:solidFill>
                            <a:schemeClr val="tx1">
                              <a:lumMod val="65000"/>
                              <a:lumOff val="35000"/>
                            </a:schemeClr>
                          </a:solidFill>
                        </a:rPr>
                      </a:br>
                      <a:r>
                        <a:rPr lang="es-CO" sz="1000" b="0">
                          <a:solidFill>
                            <a:schemeClr val="tx1">
                              <a:lumMod val="65000"/>
                              <a:lumOff val="35000"/>
                            </a:schemeClr>
                          </a:solidFill>
                        </a:rPr>
                        <a:t>- Certificación en soldadura (EN 287)</a:t>
                      </a:r>
                      <a:endParaRPr lang="es-CO" sz="1000" b="0">
                        <a:solidFill>
                          <a:schemeClr val="tx1">
                            <a:lumMod val="65000"/>
                            <a:lumOff val="35000"/>
                          </a:schemeClr>
                        </a:solidFill>
                        <a:latin typeface="+mn-lt"/>
                      </a:endParaRPr>
                    </a:p>
                  </a:txBody>
                  <a:tcPr marL="27348" marR="27348" marT="27348" marB="2734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115000"/>
                        </a:lnSpc>
                        <a:spcBef>
                          <a:spcPts val="300"/>
                        </a:spcBef>
                        <a:spcAft>
                          <a:spcPts val="300"/>
                        </a:spcAft>
                      </a:pPr>
                      <a:r>
                        <a:rPr lang="es-CO" sz="1000" b="0">
                          <a:solidFill>
                            <a:schemeClr val="tx1">
                              <a:lumMod val="65000"/>
                              <a:lumOff val="35000"/>
                            </a:schemeClr>
                          </a:solidFill>
                        </a:rPr>
                        <a:t>Airbus, ITP Aero, </a:t>
                      </a:r>
                      <a:r>
                        <a:rPr lang="es-CO" sz="1000" b="0" err="1">
                          <a:solidFill>
                            <a:schemeClr val="tx1">
                              <a:lumMod val="65000"/>
                              <a:lumOff val="35000"/>
                            </a:schemeClr>
                          </a:solidFill>
                        </a:rPr>
                        <a:t>Safran</a:t>
                      </a:r>
                      <a:endParaRPr lang="es-CO" sz="1000" b="0" err="1">
                        <a:solidFill>
                          <a:schemeClr val="tx1">
                            <a:lumMod val="65000"/>
                            <a:lumOff val="35000"/>
                          </a:schemeClr>
                        </a:solidFill>
                        <a:latin typeface="+mn-lt"/>
                      </a:endParaRPr>
                    </a:p>
                  </a:txBody>
                  <a:tcPr marL="27348" marR="27348" marT="27348" marB="2734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64606585"/>
                  </a:ext>
                </a:extLst>
              </a:tr>
              <a:tr h="588909">
                <a:tc>
                  <a:txBody>
                    <a:bodyPr/>
                    <a:lstStyle/>
                    <a:p>
                      <a:pPr algn="l">
                        <a:lnSpc>
                          <a:spcPct val="115000"/>
                        </a:lnSpc>
                        <a:spcBef>
                          <a:spcPts val="300"/>
                        </a:spcBef>
                        <a:spcAft>
                          <a:spcPts val="300"/>
                        </a:spcAft>
                      </a:pPr>
                      <a:r>
                        <a:rPr lang="en-US" sz="1000" b="0">
                          <a:solidFill>
                            <a:schemeClr val="tx1">
                              <a:lumMod val="65000"/>
                              <a:lumOff val="35000"/>
                            </a:schemeClr>
                          </a:solidFill>
                        </a:rPr>
                        <a:t>- Type Rating (A320, B787)</a:t>
                      </a:r>
                      <a:br>
                        <a:rPr lang="en-US" sz="1000" b="0">
                          <a:solidFill>
                            <a:schemeClr val="tx1">
                              <a:lumMod val="65000"/>
                              <a:lumOff val="35000"/>
                            </a:schemeClr>
                          </a:solidFill>
                        </a:rPr>
                      </a:br>
                      <a:r>
                        <a:rPr lang="en-US" sz="1000" b="0">
                          <a:solidFill>
                            <a:schemeClr val="tx1">
                              <a:lumMod val="65000"/>
                              <a:lumOff val="35000"/>
                            </a:schemeClr>
                          </a:solidFill>
                        </a:rPr>
                        <a:t>- OSHA 30</a:t>
                      </a:r>
                      <a:endParaRPr lang="es-CO" sz="1000" b="0">
                        <a:solidFill>
                          <a:schemeClr val="tx1">
                            <a:lumMod val="65000"/>
                            <a:lumOff val="35000"/>
                          </a:schemeClr>
                        </a:solidFill>
                        <a:latin typeface="+mn-lt"/>
                      </a:endParaRPr>
                    </a:p>
                  </a:txBody>
                  <a:tcPr marL="27348" marR="27348" marT="27348" marB="2734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115000"/>
                        </a:lnSpc>
                        <a:spcBef>
                          <a:spcPts val="300"/>
                        </a:spcBef>
                        <a:spcAft>
                          <a:spcPts val="300"/>
                        </a:spcAft>
                      </a:pPr>
                      <a:r>
                        <a:rPr lang="es-CO" sz="1000" b="0">
                          <a:solidFill>
                            <a:schemeClr val="tx1">
                              <a:lumMod val="65000"/>
                              <a:lumOff val="35000"/>
                            </a:schemeClr>
                          </a:solidFill>
                        </a:rPr>
                        <a:t>FL </a:t>
                      </a:r>
                      <a:r>
                        <a:rPr lang="es-CO" sz="1000" b="0" err="1">
                          <a:solidFill>
                            <a:schemeClr val="tx1">
                              <a:lumMod val="65000"/>
                              <a:lumOff val="35000"/>
                            </a:schemeClr>
                          </a:solidFill>
                        </a:rPr>
                        <a:t>Technics</a:t>
                      </a:r>
                      <a:r>
                        <a:rPr lang="es-CO" sz="1000" b="0">
                          <a:solidFill>
                            <a:schemeClr val="tx1">
                              <a:lumMod val="65000"/>
                              <a:lumOff val="35000"/>
                            </a:schemeClr>
                          </a:solidFill>
                        </a:rPr>
                        <a:t>, Airbus, </a:t>
                      </a:r>
                      <a:r>
                        <a:rPr lang="es-CO" sz="1000" b="0" err="1">
                          <a:solidFill>
                            <a:schemeClr val="tx1">
                              <a:lumMod val="65000"/>
                              <a:lumOff val="35000"/>
                            </a:schemeClr>
                          </a:solidFill>
                        </a:rPr>
                        <a:t>Bombardier</a:t>
                      </a:r>
                      <a:endParaRPr lang="es-CO" sz="1000" b="0">
                        <a:solidFill>
                          <a:schemeClr val="tx1">
                            <a:lumMod val="65000"/>
                            <a:lumOff val="35000"/>
                          </a:schemeClr>
                        </a:solidFill>
                        <a:latin typeface="+mn-lt"/>
                      </a:endParaRPr>
                    </a:p>
                  </a:txBody>
                  <a:tcPr marL="27348" marR="27348" marT="27348" marB="2734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12436058"/>
                  </a:ext>
                </a:extLst>
              </a:tr>
              <a:tr h="588909">
                <a:tc>
                  <a:txBody>
                    <a:bodyPr/>
                    <a:lstStyle/>
                    <a:p>
                      <a:pPr algn="l">
                        <a:lnSpc>
                          <a:spcPct val="115000"/>
                        </a:lnSpc>
                        <a:spcBef>
                          <a:spcPts val="300"/>
                        </a:spcBef>
                        <a:spcAft>
                          <a:spcPts val="300"/>
                        </a:spcAft>
                      </a:pPr>
                      <a:r>
                        <a:rPr lang="es-CO" sz="1000" b="0">
                          <a:solidFill>
                            <a:schemeClr val="tx1">
                              <a:lumMod val="65000"/>
                              <a:lumOff val="35000"/>
                            </a:schemeClr>
                          </a:solidFill>
                        </a:rPr>
                        <a:t>- CISSP/CISM</a:t>
                      </a:r>
                      <a:br>
                        <a:rPr lang="es-CO" sz="1000" b="0">
                          <a:solidFill>
                            <a:schemeClr val="tx1">
                              <a:lumMod val="65000"/>
                              <a:lumOff val="35000"/>
                            </a:schemeClr>
                          </a:solidFill>
                        </a:rPr>
                      </a:br>
                      <a:r>
                        <a:rPr lang="es-CO" sz="1000" b="0">
                          <a:solidFill>
                            <a:schemeClr val="tx1">
                              <a:lumMod val="65000"/>
                              <a:lumOff val="35000"/>
                            </a:schemeClr>
                          </a:solidFill>
                        </a:rPr>
                        <a:t>- Certificación GSEC/GIAC</a:t>
                      </a:r>
                      <a:endParaRPr lang="es-CO" sz="1000" b="0">
                        <a:solidFill>
                          <a:schemeClr val="tx1">
                            <a:lumMod val="65000"/>
                            <a:lumOff val="35000"/>
                          </a:schemeClr>
                        </a:solidFill>
                        <a:latin typeface="+mn-lt"/>
                      </a:endParaRPr>
                    </a:p>
                  </a:txBody>
                  <a:tcPr marL="27348" marR="27348" marT="27348" marB="2734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115000"/>
                        </a:lnSpc>
                        <a:spcBef>
                          <a:spcPts val="300"/>
                        </a:spcBef>
                        <a:spcAft>
                          <a:spcPts val="300"/>
                        </a:spcAft>
                      </a:pPr>
                      <a:r>
                        <a:rPr lang="es-CO" sz="1000" b="0" err="1">
                          <a:solidFill>
                            <a:schemeClr val="tx1">
                              <a:lumMod val="65000"/>
                              <a:lumOff val="35000"/>
                            </a:schemeClr>
                          </a:solidFill>
                        </a:rPr>
                        <a:t>Safran</a:t>
                      </a:r>
                      <a:r>
                        <a:rPr lang="es-CO" sz="1000" b="0">
                          <a:solidFill>
                            <a:schemeClr val="tx1">
                              <a:lumMod val="65000"/>
                              <a:lumOff val="35000"/>
                            </a:schemeClr>
                          </a:solidFill>
                        </a:rPr>
                        <a:t>, Airbus, Diehl</a:t>
                      </a:r>
                      <a:endParaRPr lang="es-CO" sz="1000" b="0">
                        <a:solidFill>
                          <a:schemeClr val="tx1">
                            <a:lumMod val="65000"/>
                            <a:lumOff val="35000"/>
                          </a:schemeClr>
                        </a:solidFill>
                        <a:latin typeface="+mn-lt"/>
                      </a:endParaRPr>
                    </a:p>
                  </a:txBody>
                  <a:tcPr marL="27348" marR="27348" marT="27348" marB="27348"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93752306"/>
                  </a:ext>
                </a:extLst>
              </a:tr>
            </a:tbl>
          </a:graphicData>
        </a:graphic>
      </p:graphicFrame>
      <p:sp>
        <p:nvSpPr>
          <p:cNvPr id="10" name="TextBox 28"/>
          <p:cNvSpPr txBox="1"/>
          <p:nvPr/>
        </p:nvSpPr>
        <p:spPr>
          <a:xfrm>
            <a:off x="3628796" y="1535710"/>
            <a:ext cx="1742722" cy="246221"/>
          </a:xfrm>
          <a:prstGeom prst="rect">
            <a:avLst/>
          </a:prstGeom>
        </p:spPr>
        <p:txBody>
          <a:bodyPr wrap="square" lIns="0" tIns="0" rIns="0" bIns="0" rtlCol="0" anchor="t">
            <a:spAutoFit/>
          </a:bodyPr>
          <a:lstStyle/>
          <a:p>
            <a:r>
              <a:rPr lang="es-CO" sz="1600" b="1" spc="19">
                <a:solidFill>
                  <a:srgbClr val="FFA940"/>
                </a:solidFill>
                <a:latin typeface="Museo Sans 700" panose="02000000000000000000" pitchFamily="50" charset="0"/>
                <a:ea typeface="TT Rounds Condensed Bold"/>
                <a:cs typeface="TT Rounds Condensed Bold"/>
                <a:sym typeface="TT Rounds Condensed Bold"/>
              </a:rPr>
              <a:t>EMPLEOS</a:t>
            </a:r>
          </a:p>
        </p:txBody>
      </p:sp>
      <p:sp>
        <p:nvSpPr>
          <p:cNvPr id="12" name="Elipse 11">
            <a:extLst>
              <a:ext uri="{FF2B5EF4-FFF2-40B4-BE49-F238E27FC236}">
                <a16:creationId xmlns:a16="http://schemas.microsoft.com/office/drawing/2014/main" id="{A132F9E8-93DA-543C-E81A-3EF3167744ED}"/>
              </a:ext>
            </a:extLst>
          </p:cNvPr>
          <p:cNvSpPr/>
          <p:nvPr/>
        </p:nvSpPr>
        <p:spPr>
          <a:xfrm>
            <a:off x="446051" y="3425110"/>
            <a:ext cx="453172" cy="453172"/>
          </a:xfrm>
          <a:prstGeom prst="ellipse">
            <a:avLst/>
          </a:prstGeom>
          <a:noFill/>
          <a:ln>
            <a:solidFill>
              <a:srgbClr val="FFA9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2400" b="1">
              <a:solidFill>
                <a:srgbClr val="404040"/>
              </a:solidFill>
            </a:endParaRPr>
          </a:p>
        </p:txBody>
      </p:sp>
      <p:sp>
        <p:nvSpPr>
          <p:cNvPr id="13" name="CuadroTexto 12">
            <a:extLst>
              <a:ext uri="{FF2B5EF4-FFF2-40B4-BE49-F238E27FC236}">
                <a16:creationId xmlns:a16="http://schemas.microsoft.com/office/drawing/2014/main" id="{17B9567E-9A8D-C0E5-CDE6-B2476F403B45}"/>
              </a:ext>
            </a:extLst>
          </p:cNvPr>
          <p:cNvSpPr txBox="1"/>
          <p:nvPr/>
        </p:nvSpPr>
        <p:spPr>
          <a:xfrm>
            <a:off x="578871" y="4151768"/>
            <a:ext cx="2178843" cy="1892826"/>
          </a:xfrm>
          <a:prstGeom prst="rect">
            <a:avLst/>
          </a:prstGeom>
          <a:noFill/>
        </p:spPr>
        <p:txBody>
          <a:bodyPr wrap="square" lIns="91440" tIns="45720" rIns="91440" bIns="45720" rtlCol="0" anchor="t">
            <a:spAutoFit/>
          </a:bodyPr>
          <a:lstStyle/>
          <a:p>
            <a:pPr marL="174625" indent="-174625">
              <a:buClr>
                <a:srgbClr val="FFA940"/>
              </a:buClr>
              <a:buFont typeface="Arial" panose="020B0604020202020204" pitchFamily="34" charset="0"/>
              <a:buChar char="•"/>
            </a:pPr>
            <a:r>
              <a:rPr lang="es-MX" sz="1300" dirty="0">
                <a:solidFill>
                  <a:schemeClr val="tx1">
                    <a:lumMod val="65000"/>
                    <a:lumOff val="35000"/>
                  </a:schemeClr>
                </a:solidFill>
                <a:latin typeface="Museo Sans 300" panose="02000000000000000000" pitchFamily="50" charset="0"/>
              </a:rPr>
              <a:t>Área requerida: </a:t>
            </a:r>
            <a:r>
              <a:rPr lang="es-MX" sz="1300" b="1" dirty="0">
                <a:solidFill>
                  <a:schemeClr val="tx1">
                    <a:lumMod val="65000"/>
                    <a:lumOff val="35000"/>
                  </a:schemeClr>
                </a:solidFill>
                <a:latin typeface="Museo Sans 300" panose="02000000000000000000" pitchFamily="50" charset="0"/>
              </a:rPr>
              <a:t>40.000 m² construidos.</a:t>
            </a:r>
            <a:endParaRPr lang="es-ES" sz="1300" dirty="0">
              <a:solidFill>
                <a:schemeClr val="tx1">
                  <a:lumMod val="65000"/>
                  <a:lumOff val="35000"/>
                </a:schemeClr>
              </a:solidFill>
              <a:latin typeface="Museo Sans 300" panose="02000000000000000000" pitchFamily="50" charset="0"/>
            </a:endParaRPr>
          </a:p>
          <a:p>
            <a:pPr marL="174625" indent="-174625">
              <a:buClr>
                <a:srgbClr val="FFA940"/>
              </a:buClr>
              <a:buFont typeface="Arial" panose="020B0604020202020204" pitchFamily="34" charset="0"/>
              <a:buChar char="•"/>
            </a:pPr>
            <a:r>
              <a:rPr lang="es-MX" sz="1300" dirty="0">
                <a:solidFill>
                  <a:schemeClr val="tx1">
                    <a:lumMod val="65000"/>
                    <a:lumOff val="35000"/>
                  </a:schemeClr>
                </a:solidFill>
                <a:latin typeface="Museo Sans 300" panose="02000000000000000000" pitchFamily="50" charset="0"/>
              </a:rPr>
              <a:t>Bloque aeronáutico</a:t>
            </a:r>
          </a:p>
          <a:p>
            <a:pPr marL="174625" indent="-174625">
              <a:buClr>
                <a:srgbClr val="FFA940"/>
              </a:buClr>
              <a:buFont typeface="Arial" panose="020B0604020202020204" pitchFamily="34" charset="0"/>
              <a:buChar char="•"/>
            </a:pPr>
            <a:r>
              <a:rPr lang="es-MX" sz="1300" b="1" dirty="0">
                <a:solidFill>
                  <a:schemeClr val="tx1">
                    <a:lumMod val="65000"/>
                    <a:lumOff val="35000"/>
                  </a:schemeClr>
                </a:solidFill>
                <a:latin typeface="Museo Sans 300" panose="02000000000000000000" pitchFamily="50" charset="0"/>
              </a:rPr>
              <a:t>Hibridación</a:t>
            </a:r>
            <a:r>
              <a:rPr lang="es-MX" sz="1300" dirty="0">
                <a:solidFill>
                  <a:schemeClr val="tx1">
                    <a:lumMod val="65000"/>
                    <a:lumOff val="35000"/>
                  </a:schemeClr>
                </a:solidFill>
                <a:latin typeface="Museo Sans 300" panose="02000000000000000000" pitchFamily="50" charset="0"/>
              </a:rPr>
              <a:t>: biblioteca, cafetería, salas de lactancia, zonas deportivas.</a:t>
            </a:r>
          </a:p>
          <a:p>
            <a:pPr marL="174625" indent="-174625">
              <a:buClr>
                <a:srgbClr val="FFA940"/>
              </a:buClr>
              <a:buFont typeface="Arial" panose="020B0604020202020204" pitchFamily="34" charset="0"/>
              <a:buChar char="•"/>
            </a:pPr>
            <a:r>
              <a:rPr lang="es-MX" sz="1300" b="1" dirty="0">
                <a:solidFill>
                  <a:schemeClr val="tx1">
                    <a:lumMod val="65000"/>
                    <a:lumOff val="35000"/>
                  </a:schemeClr>
                </a:solidFill>
                <a:latin typeface="Museo Sans 300" panose="02000000000000000000" pitchFamily="50" charset="0"/>
              </a:rPr>
              <a:t>Meta de formación: </a:t>
            </a:r>
            <a:r>
              <a:rPr lang="es-MX" sz="1300" dirty="0">
                <a:solidFill>
                  <a:schemeClr val="tx1">
                    <a:lumMod val="65000"/>
                    <a:lumOff val="35000"/>
                  </a:schemeClr>
                </a:solidFill>
                <a:latin typeface="Museo Sans 300" panose="02000000000000000000" pitchFamily="50" charset="0"/>
              </a:rPr>
              <a:t>5.000 aprendices/año.</a:t>
            </a:r>
          </a:p>
        </p:txBody>
      </p:sp>
      <p:sp>
        <p:nvSpPr>
          <p:cNvPr id="14" name="Elipse 13">
            <a:extLst>
              <a:ext uri="{FF2B5EF4-FFF2-40B4-BE49-F238E27FC236}">
                <a16:creationId xmlns:a16="http://schemas.microsoft.com/office/drawing/2014/main" id="{A132F9E8-93DA-543C-E81A-3EF3167744ED}"/>
              </a:ext>
            </a:extLst>
          </p:cNvPr>
          <p:cNvSpPr/>
          <p:nvPr/>
        </p:nvSpPr>
        <p:spPr>
          <a:xfrm>
            <a:off x="446051" y="1457472"/>
            <a:ext cx="453172" cy="453172"/>
          </a:xfrm>
          <a:prstGeom prst="ellipse">
            <a:avLst/>
          </a:prstGeom>
          <a:noFill/>
          <a:ln>
            <a:solidFill>
              <a:srgbClr val="FFA9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2400" b="1">
              <a:solidFill>
                <a:srgbClr val="404040"/>
              </a:solidFill>
            </a:endParaRPr>
          </a:p>
        </p:txBody>
      </p:sp>
      <p:sp>
        <p:nvSpPr>
          <p:cNvPr id="15" name="Elipse 14">
            <a:extLst>
              <a:ext uri="{FF2B5EF4-FFF2-40B4-BE49-F238E27FC236}">
                <a16:creationId xmlns:a16="http://schemas.microsoft.com/office/drawing/2014/main" id="{A132F9E8-93DA-543C-E81A-3EF3167744ED}"/>
              </a:ext>
            </a:extLst>
          </p:cNvPr>
          <p:cNvSpPr/>
          <p:nvPr/>
        </p:nvSpPr>
        <p:spPr>
          <a:xfrm>
            <a:off x="3050001" y="1450780"/>
            <a:ext cx="453172" cy="453172"/>
          </a:xfrm>
          <a:prstGeom prst="ellipse">
            <a:avLst/>
          </a:prstGeom>
          <a:noFill/>
          <a:ln>
            <a:solidFill>
              <a:srgbClr val="FFA9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2400" b="1">
              <a:solidFill>
                <a:srgbClr val="404040"/>
              </a:solidFill>
            </a:endParaRPr>
          </a:p>
        </p:txBody>
      </p:sp>
      <p:sp>
        <p:nvSpPr>
          <p:cNvPr id="16" name="TextBox 28"/>
          <p:cNvSpPr txBox="1"/>
          <p:nvPr/>
        </p:nvSpPr>
        <p:spPr>
          <a:xfrm>
            <a:off x="1002136" y="3413104"/>
            <a:ext cx="1632539" cy="738664"/>
          </a:xfrm>
          <a:prstGeom prst="rect">
            <a:avLst/>
          </a:prstGeom>
        </p:spPr>
        <p:txBody>
          <a:bodyPr wrap="square" lIns="0" tIns="0" rIns="0" bIns="0" rtlCol="0" anchor="t">
            <a:spAutoFit/>
          </a:bodyPr>
          <a:lstStyle/>
          <a:p>
            <a:r>
              <a:rPr lang="es-CO" sz="1600" b="1" spc="19">
                <a:solidFill>
                  <a:srgbClr val="FFA940"/>
                </a:solidFill>
                <a:latin typeface="Museo Sans 700" panose="02000000000000000000" pitchFamily="50" charset="0"/>
                <a:ea typeface="TT Rounds Condensed Bold"/>
                <a:cs typeface="TT Rounds Condensed Bold"/>
                <a:sym typeface="TT Rounds Condensed Bold"/>
              </a:rPr>
              <a:t>CAMPUS INTEGRADO DEL SENA </a:t>
            </a:r>
          </a:p>
        </p:txBody>
      </p:sp>
      <p:sp>
        <p:nvSpPr>
          <p:cNvPr id="17" name="TextBox 97"/>
          <p:cNvSpPr txBox="1"/>
          <p:nvPr/>
        </p:nvSpPr>
        <p:spPr>
          <a:xfrm>
            <a:off x="3099634" y="2079109"/>
            <a:ext cx="3997852" cy="243656"/>
          </a:xfrm>
          <a:prstGeom prst="rect">
            <a:avLst/>
          </a:prstGeom>
        </p:spPr>
        <p:txBody>
          <a:bodyPr wrap="square" lIns="0" tIns="0" rIns="0" bIns="0" rtlCol="0" anchor="t">
            <a:spAutoFit/>
          </a:bodyPr>
          <a:lstStyle/>
          <a:p>
            <a:pPr>
              <a:lnSpc>
                <a:spcPts val="1919"/>
              </a:lnSpc>
            </a:pPr>
            <a:r>
              <a:rPr lang="es-MX" b="1" spc="-9">
                <a:solidFill>
                  <a:schemeClr val="tx1">
                    <a:lumMod val="65000"/>
                    <a:lumOff val="35000"/>
                  </a:schemeClr>
                </a:solidFill>
                <a:latin typeface="Museo Sans 300" panose="02000000000000000000" pitchFamily="50" charset="0"/>
                <a:ea typeface="TT Rounds Condensed"/>
                <a:cs typeface="TT Rounds Condensed"/>
                <a:sym typeface="TT Rounds Condensed"/>
              </a:rPr>
              <a:t>Top 5/16 de necesidades de capacitación</a:t>
            </a:r>
            <a:endParaRPr lang="es-CO" spc="-9">
              <a:solidFill>
                <a:schemeClr val="tx1">
                  <a:lumMod val="65000"/>
                  <a:lumOff val="35000"/>
                </a:schemeClr>
              </a:solidFill>
              <a:latin typeface="Museo Sans 300" panose="02000000000000000000" pitchFamily="50" charset="0"/>
              <a:ea typeface="TT Rounds Condensed"/>
              <a:cs typeface="TT Rounds Condensed"/>
              <a:sym typeface="TT Rounds Condensed"/>
            </a:endParaRPr>
          </a:p>
        </p:txBody>
      </p:sp>
      <p:sp>
        <p:nvSpPr>
          <p:cNvPr id="18" name="Rectángulo redondeado 17"/>
          <p:cNvSpPr/>
          <p:nvPr/>
        </p:nvSpPr>
        <p:spPr>
          <a:xfrm>
            <a:off x="3097063" y="2441503"/>
            <a:ext cx="1904048" cy="412139"/>
          </a:xfrm>
          <a:prstGeom prst="roundRect">
            <a:avLst/>
          </a:prstGeom>
          <a:solidFill>
            <a:srgbClr val="FFA9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1200" b="1">
                <a:solidFill>
                  <a:schemeClr val="tx1">
                    <a:lumMod val="65000"/>
                    <a:lumOff val="35000"/>
                  </a:schemeClr>
                </a:solidFill>
                <a:latin typeface="Museo Sans 300" panose="02000000000000000000" pitchFamily="50" charset="0"/>
              </a:rPr>
              <a:t>Puesto Consolidado</a:t>
            </a:r>
          </a:p>
        </p:txBody>
      </p:sp>
      <p:sp>
        <p:nvSpPr>
          <p:cNvPr id="19" name="Rectángulo redondeado 18"/>
          <p:cNvSpPr/>
          <p:nvPr/>
        </p:nvSpPr>
        <p:spPr>
          <a:xfrm>
            <a:off x="5090328" y="2441503"/>
            <a:ext cx="1492769" cy="412139"/>
          </a:xfrm>
          <a:prstGeom prst="roundRect">
            <a:avLst/>
          </a:prstGeom>
          <a:solidFill>
            <a:srgbClr val="FFA9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1200" b="1">
                <a:solidFill>
                  <a:schemeClr val="tx1">
                    <a:lumMod val="65000"/>
                    <a:lumOff val="35000"/>
                  </a:schemeClr>
                </a:solidFill>
                <a:latin typeface="Museo Sans 300" panose="02000000000000000000" pitchFamily="50" charset="0"/>
              </a:rPr>
              <a:t>Certificaciones Clave</a:t>
            </a:r>
          </a:p>
        </p:txBody>
      </p:sp>
      <p:sp>
        <p:nvSpPr>
          <p:cNvPr id="20" name="Rectángulo redondeado 19"/>
          <p:cNvSpPr/>
          <p:nvPr/>
        </p:nvSpPr>
        <p:spPr>
          <a:xfrm>
            <a:off x="3097063" y="2954398"/>
            <a:ext cx="1904048" cy="548400"/>
          </a:xfrm>
          <a:prstGeom prst="roundRect">
            <a:avLst/>
          </a:prstGeom>
          <a:noFill/>
          <a:ln w="6350">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1200">
                <a:solidFill>
                  <a:schemeClr val="tx1">
                    <a:lumMod val="65000"/>
                    <a:lumOff val="35000"/>
                  </a:schemeClr>
                </a:solidFill>
                <a:latin typeface="Museo Sans 300" panose="02000000000000000000" pitchFamily="50" charset="0"/>
              </a:rPr>
              <a:t>Ingeniero de Diseño Aeroespacial</a:t>
            </a:r>
          </a:p>
        </p:txBody>
      </p:sp>
      <p:sp>
        <p:nvSpPr>
          <p:cNvPr id="21" name="Rectángulo redondeado 20"/>
          <p:cNvSpPr/>
          <p:nvPr/>
        </p:nvSpPr>
        <p:spPr>
          <a:xfrm>
            <a:off x="3097063" y="3603554"/>
            <a:ext cx="1904048" cy="548400"/>
          </a:xfrm>
          <a:prstGeom prst="roundRect">
            <a:avLst/>
          </a:prstGeom>
          <a:noFill/>
          <a:ln w="6350">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1200">
                <a:solidFill>
                  <a:schemeClr val="tx1">
                    <a:lumMod val="65000"/>
                    <a:lumOff val="35000"/>
                  </a:schemeClr>
                </a:solidFill>
                <a:latin typeface="Museo Sans 300" panose="02000000000000000000" pitchFamily="50" charset="0"/>
              </a:rPr>
              <a:t>Ingeniero de Software </a:t>
            </a:r>
            <a:r>
              <a:rPr lang="es-MX" sz="1200" err="1">
                <a:solidFill>
                  <a:schemeClr val="tx1">
                    <a:lumMod val="65000"/>
                    <a:lumOff val="35000"/>
                  </a:schemeClr>
                </a:solidFill>
                <a:latin typeface="Museo Sans 300" panose="02000000000000000000" pitchFamily="50" charset="0"/>
              </a:rPr>
              <a:t>Aviónico</a:t>
            </a:r>
            <a:endParaRPr lang="es-MX" sz="1200">
              <a:solidFill>
                <a:schemeClr val="tx1">
                  <a:lumMod val="65000"/>
                  <a:lumOff val="35000"/>
                </a:schemeClr>
              </a:solidFill>
              <a:latin typeface="Museo Sans 300" panose="02000000000000000000" pitchFamily="50" charset="0"/>
            </a:endParaRPr>
          </a:p>
        </p:txBody>
      </p:sp>
      <p:sp>
        <p:nvSpPr>
          <p:cNvPr id="22" name="Rectángulo redondeado 21"/>
          <p:cNvSpPr/>
          <p:nvPr/>
        </p:nvSpPr>
        <p:spPr>
          <a:xfrm>
            <a:off x="3097063" y="4252710"/>
            <a:ext cx="1904048" cy="548400"/>
          </a:xfrm>
          <a:prstGeom prst="roundRect">
            <a:avLst/>
          </a:prstGeom>
          <a:noFill/>
          <a:ln w="6350">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1200">
                <a:solidFill>
                  <a:schemeClr val="tx1">
                    <a:lumMod val="65000"/>
                    <a:lumOff val="35000"/>
                  </a:schemeClr>
                </a:solidFill>
                <a:latin typeface="Museo Sans 300" panose="02000000000000000000" pitchFamily="50" charset="0"/>
              </a:rPr>
              <a:t>Especialista en Producción Lean</a:t>
            </a:r>
          </a:p>
        </p:txBody>
      </p:sp>
      <p:sp>
        <p:nvSpPr>
          <p:cNvPr id="23" name="Rectángulo redondeado 22"/>
          <p:cNvSpPr/>
          <p:nvPr/>
        </p:nvSpPr>
        <p:spPr>
          <a:xfrm>
            <a:off x="3097063" y="4901866"/>
            <a:ext cx="1904048" cy="548400"/>
          </a:xfrm>
          <a:prstGeom prst="roundRect">
            <a:avLst/>
          </a:prstGeom>
          <a:noFill/>
          <a:ln w="6350">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1200">
                <a:solidFill>
                  <a:schemeClr val="tx1">
                    <a:lumMod val="65000"/>
                    <a:lumOff val="35000"/>
                  </a:schemeClr>
                </a:solidFill>
                <a:latin typeface="Museo Sans 300" panose="02000000000000000000" pitchFamily="50" charset="0"/>
              </a:rPr>
              <a:t>Técnico Mantenimiento (B1/B2)</a:t>
            </a:r>
          </a:p>
        </p:txBody>
      </p:sp>
      <p:sp>
        <p:nvSpPr>
          <p:cNvPr id="24" name="Rectángulo redondeado 23"/>
          <p:cNvSpPr/>
          <p:nvPr/>
        </p:nvSpPr>
        <p:spPr>
          <a:xfrm>
            <a:off x="3097063" y="5551020"/>
            <a:ext cx="1904048" cy="548400"/>
          </a:xfrm>
          <a:prstGeom prst="roundRect">
            <a:avLst/>
          </a:prstGeom>
          <a:noFill/>
          <a:ln w="6350">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1200">
                <a:solidFill>
                  <a:schemeClr val="tx1">
                    <a:lumMod val="65000"/>
                    <a:lumOff val="35000"/>
                  </a:schemeClr>
                </a:solidFill>
                <a:latin typeface="Museo Sans 300" panose="02000000000000000000" pitchFamily="50" charset="0"/>
              </a:rPr>
              <a:t>Ingeniero de Ciberseguridad Aviónica</a:t>
            </a:r>
          </a:p>
        </p:txBody>
      </p:sp>
      <p:sp>
        <p:nvSpPr>
          <p:cNvPr id="25" name="Rectángulo redondeado 24"/>
          <p:cNvSpPr/>
          <p:nvPr/>
        </p:nvSpPr>
        <p:spPr>
          <a:xfrm>
            <a:off x="6672549" y="2441503"/>
            <a:ext cx="1144002" cy="412139"/>
          </a:xfrm>
          <a:prstGeom prst="roundRect">
            <a:avLst/>
          </a:prstGeom>
          <a:solidFill>
            <a:srgbClr val="FFA9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1200" b="1">
                <a:solidFill>
                  <a:schemeClr val="tx1">
                    <a:lumMod val="65000"/>
                    <a:lumOff val="35000"/>
                  </a:schemeClr>
                </a:solidFill>
                <a:latin typeface="Museo Sans 300" panose="02000000000000000000" pitchFamily="50" charset="0"/>
              </a:rPr>
              <a:t>Empresas Relevantes</a:t>
            </a:r>
          </a:p>
        </p:txBody>
      </p:sp>
      <p:pic>
        <p:nvPicPr>
          <p:cNvPr id="26" name="Picture Placeholder 184">
            <a:extLst>
              <a:ext uri="{FF2B5EF4-FFF2-40B4-BE49-F238E27FC236}">
                <a16:creationId xmlns:a16="http://schemas.microsoft.com/office/drawing/2014/main" id="{96FA91EF-55F3-9E91-8497-E93F7EB5CFE9}"/>
              </a:ext>
            </a:extLst>
          </p:cNvPr>
          <p:cNvPicPr>
            <a:picLocks noChangeAspect="1"/>
          </p:cNvPicPr>
          <p:nvPr/>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515597" y="1577740"/>
            <a:ext cx="314080" cy="314080"/>
          </a:xfrm>
          <a:prstGeom prst="rect">
            <a:avLst/>
          </a:prstGeom>
        </p:spPr>
      </p:pic>
      <p:pic>
        <p:nvPicPr>
          <p:cNvPr id="27" name="Picture Placeholder 274">
            <a:extLst>
              <a:ext uri="{FF2B5EF4-FFF2-40B4-BE49-F238E27FC236}">
                <a16:creationId xmlns:a16="http://schemas.microsoft.com/office/drawing/2014/main" id="{35A67484-D6E2-35B6-4D41-9F30A36EE796}"/>
              </a:ext>
            </a:extLst>
          </p:cNvPr>
          <p:cNvPicPr>
            <a:picLocks noChangeAspect="1"/>
          </p:cNvPicPr>
          <p:nvPr/>
        </p:nvPicPr>
        <p:blipFill rotWithShape="1">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3119547" y="1520326"/>
            <a:ext cx="314080" cy="314080"/>
          </a:xfrm>
          <a:prstGeom prst="rect">
            <a:avLst/>
          </a:prstGeom>
        </p:spPr>
      </p:pic>
      <p:pic>
        <p:nvPicPr>
          <p:cNvPr id="28" name="Picture Placeholder 320">
            <a:extLst>
              <a:ext uri="{FF2B5EF4-FFF2-40B4-BE49-F238E27FC236}">
                <a16:creationId xmlns:a16="http://schemas.microsoft.com/office/drawing/2014/main" id="{456A509A-8846-5FA2-9ACA-4DF4D39EBCF1}"/>
              </a:ext>
            </a:extLst>
          </p:cNvPr>
          <p:cNvPicPr>
            <a:picLocks noChangeAspect="1"/>
          </p:cNvPicPr>
          <p:nvPr/>
        </p:nvPicPr>
        <p:blipFill rotWithShape="1">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515597" y="3520767"/>
            <a:ext cx="314080" cy="314080"/>
          </a:xfrm>
          <a:prstGeom prst="rect">
            <a:avLst/>
          </a:prstGeom>
        </p:spPr>
      </p:pic>
      <p:sp>
        <p:nvSpPr>
          <p:cNvPr id="31" name="Google Shape;195;p11"/>
          <p:cNvSpPr txBox="1"/>
          <p:nvPr/>
        </p:nvSpPr>
        <p:spPr>
          <a:xfrm>
            <a:off x="1133774" y="493112"/>
            <a:ext cx="8858293" cy="769401"/>
          </a:xfrm>
          <a:prstGeom prst="rect">
            <a:avLst/>
          </a:prstGeom>
          <a:noFill/>
          <a:ln>
            <a:noFill/>
          </a:ln>
        </p:spPr>
        <p:txBody>
          <a:bodyPr spcFirstLastPara="1" wrap="square" lIns="91425" tIns="45700" rIns="91425" bIns="45700" anchor="t" anchorCtr="0">
            <a:spAutoFit/>
          </a:bodyPr>
          <a:lstStyle/>
          <a:p>
            <a:pPr lvl="0">
              <a:buSzPts val="2400"/>
            </a:pPr>
            <a:r>
              <a:rPr lang="es-MX" sz="2200" dirty="0">
                <a:solidFill>
                  <a:srgbClr val="353535"/>
                </a:solidFill>
                <a:latin typeface="Museo Sans 300"/>
              </a:rPr>
              <a:t>FORMACIÓN:</a:t>
            </a:r>
          </a:p>
          <a:p>
            <a:pPr>
              <a:buSzPts val="2400"/>
            </a:pPr>
            <a:r>
              <a:rPr lang="es-MX" sz="2200" dirty="0">
                <a:solidFill>
                  <a:srgbClr val="353535"/>
                </a:solidFill>
                <a:latin typeface="Museo Sans 700"/>
              </a:rPr>
              <a:t>EQUIPAMIENTO DE FORMACIÓN ESPECIALIZADA DE BOGOTÁ </a:t>
            </a:r>
          </a:p>
        </p:txBody>
      </p:sp>
      <p:cxnSp>
        <p:nvCxnSpPr>
          <p:cNvPr id="32" name="Google Shape;196;p11"/>
          <p:cNvCxnSpPr/>
          <p:nvPr/>
        </p:nvCxnSpPr>
        <p:spPr>
          <a:xfrm>
            <a:off x="677436" y="-8709"/>
            <a:ext cx="2801" cy="729326"/>
          </a:xfrm>
          <a:prstGeom prst="straightConnector1">
            <a:avLst/>
          </a:prstGeom>
          <a:noFill/>
          <a:ln w="9525" cap="flat" cmpd="sng">
            <a:solidFill>
              <a:srgbClr val="A5A5A5"/>
            </a:solidFill>
            <a:prstDash val="dash"/>
            <a:round/>
            <a:headEnd type="none" w="sm" len="sm"/>
            <a:tailEnd type="none" w="sm" len="sm"/>
          </a:ln>
        </p:spPr>
      </p:cxnSp>
      <p:sp>
        <p:nvSpPr>
          <p:cNvPr id="33" name="Google Shape;984;p8"/>
          <p:cNvSpPr/>
          <p:nvPr/>
        </p:nvSpPr>
        <p:spPr>
          <a:xfrm>
            <a:off x="355538" y="492861"/>
            <a:ext cx="646597" cy="646598"/>
          </a:xfrm>
          <a:custGeom>
            <a:avLst/>
            <a:gdLst/>
            <a:ahLst/>
            <a:cxnLst/>
            <a:rect l="l" t="t" r="r" b="b"/>
            <a:pathLst>
              <a:path w="1052788" h="1052789" extrusionOk="0">
                <a:moveTo>
                  <a:pt x="974876" y="271274"/>
                </a:moveTo>
                <a:cubicBezTo>
                  <a:pt x="832657" y="24908"/>
                  <a:pt x="517650" y="-59512"/>
                  <a:pt x="271284" y="82707"/>
                </a:cubicBezTo>
                <a:cubicBezTo>
                  <a:pt x="24918" y="224925"/>
                  <a:pt x="-59515" y="539933"/>
                  <a:pt x="82703" y="786299"/>
                </a:cubicBezTo>
                <a:cubicBezTo>
                  <a:pt x="224922" y="1032664"/>
                  <a:pt x="539942" y="1117098"/>
                  <a:pt x="786308" y="974866"/>
                </a:cubicBezTo>
                <a:cubicBezTo>
                  <a:pt x="786348" y="974853"/>
                  <a:pt x="786387" y="974827"/>
                  <a:pt x="786427" y="974801"/>
                </a:cubicBezTo>
                <a:cubicBezTo>
                  <a:pt x="1032727" y="832608"/>
                  <a:pt x="1117121" y="517680"/>
                  <a:pt x="974942" y="271380"/>
                </a:cubicBezTo>
                <a:cubicBezTo>
                  <a:pt x="974915" y="271340"/>
                  <a:pt x="974902" y="271314"/>
                  <a:pt x="974876" y="271274"/>
                </a:cubicBezTo>
                <a:close/>
              </a:path>
            </a:pathLst>
          </a:custGeom>
          <a:solidFill>
            <a:srgbClr val="FFA94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pic>
        <p:nvPicPr>
          <p:cNvPr id="34" name="Google Shape;1002;p8"/>
          <p:cNvPicPr preferRelativeResize="0"/>
          <p:nvPr/>
        </p:nvPicPr>
        <p:blipFill rotWithShape="1">
          <a:blip r:embed="rId8" cstate="screen">
            <a:alphaModFix/>
            <a:extLst>
              <a:ext uri="{28A0092B-C50C-407E-A947-70E740481C1C}">
                <a14:useLocalDpi xmlns:a14="http://schemas.microsoft.com/office/drawing/2010/main"/>
              </a:ext>
            </a:extLst>
          </a:blip>
          <a:srcRect/>
          <a:stretch/>
        </p:blipFill>
        <p:spPr>
          <a:xfrm>
            <a:off x="445724" y="597688"/>
            <a:ext cx="469026" cy="469027"/>
          </a:xfrm>
          <a:prstGeom prst="rect">
            <a:avLst/>
          </a:prstGeom>
          <a:noFill/>
          <a:ln>
            <a:noFill/>
          </a:ln>
        </p:spPr>
      </p:pic>
      <p:pic>
        <p:nvPicPr>
          <p:cNvPr id="2" name="Imagen 1" descr="Vista de una ciudad desde lo alto de un puente&#10;&#10;El contenido generado por IA puede ser incorrecto.">
            <a:extLst>
              <a:ext uri="{FF2B5EF4-FFF2-40B4-BE49-F238E27FC236}">
                <a16:creationId xmlns:a16="http://schemas.microsoft.com/office/drawing/2014/main" id="{C9D89872-9BEB-90DA-561C-C87F94150E7B}"/>
              </a:ext>
            </a:extLst>
          </p:cNvPr>
          <p:cNvPicPr>
            <a:picLocks noChangeAspect="1"/>
          </p:cNvPicPr>
          <p:nvPr/>
        </p:nvPicPr>
        <p:blipFill rotWithShape="1">
          <a:blip r:embed="rId9"/>
          <a:srcRect r="19524"/>
          <a:stretch/>
        </p:blipFill>
        <p:spPr>
          <a:xfrm>
            <a:off x="8013558" y="1352411"/>
            <a:ext cx="3975242" cy="4893729"/>
          </a:xfrm>
          <a:prstGeom prst="rect">
            <a:avLst/>
          </a:prstGeom>
        </p:spPr>
      </p:pic>
      <p:pic>
        <p:nvPicPr>
          <p:cNvPr id="39" name="Google Shape;235;p11">
            <a:extLst>
              <a:ext uri="{FF2B5EF4-FFF2-40B4-BE49-F238E27FC236}">
                <a16:creationId xmlns:a16="http://schemas.microsoft.com/office/drawing/2014/main" id="{61525270-840E-4529-A9FB-6B8A02A74C7F}"/>
              </a:ext>
            </a:extLst>
          </p:cNvPr>
          <p:cNvPicPr preferRelativeResize="0"/>
          <p:nvPr/>
        </p:nvPicPr>
        <p:blipFill rotWithShape="1">
          <a:blip r:embed="rId10" cstate="screen">
            <a:alphaModFix/>
            <a:extLst>
              <a:ext uri="{28A0092B-C50C-407E-A947-70E740481C1C}">
                <a14:useLocalDpi xmlns:a14="http://schemas.microsoft.com/office/drawing/2010/main"/>
              </a:ext>
            </a:extLst>
          </a:blip>
          <a:srcRect/>
          <a:stretch/>
        </p:blipFill>
        <p:spPr>
          <a:xfrm>
            <a:off x="10813726" y="307602"/>
            <a:ext cx="1038036" cy="621843"/>
          </a:xfrm>
          <a:prstGeom prst="rect">
            <a:avLst/>
          </a:prstGeom>
          <a:noFill/>
          <a:ln>
            <a:noFill/>
          </a:ln>
        </p:spPr>
      </p:pic>
    </p:spTree>
    <p:extLst>
      <p:ext uri="{BB962C8B-B14F-4D97-AF65-F5344CB8AC3E}">
        <p14:creationId xmlns:p14="http://schemas.microsoft.com/office/powerpoint/2010/main" val="10572971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9D6178-2104-DC7D-C0B8-FEC6B0A351D8}"/>
            </a:ext>
          </a:extLst>
        </p:cNvPr>
        <p:cNvGrpSpPr/>
        <p:nvPr/>
      </p:nvGrpSpPr>
      <p:grpSpPr>
        <a:xfrm>
          <a:off x="0" y="0"/>
          <a:ext cx="0" cy="0"/>
          <a:chOff x="0" y="0"/>
          <a:chExt cx="0" cy="0"/>
        </a:xfrm>
      </p:grpSpPr>
      <p:pic>
        <p:nvPicPr>
          <p:cNvPr id="7" name="Imagen 6">
            <a:extLst>
              <a:ext uri="{FF2B5EF4-FFF2-40B4-BE49-F238E27FC236}">
                <a16:creationId xmlns:a16="http://schemas.microsoft.com/office/drawing/2014/main" id="{1F88BCC6-B010-A9AA-5D35-3C59C9495E8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0112"/>
            <a:ext cx="12192000" cy="6847888"/>
          </a:xfrm>
          <a:prstGeom prst="rect">
            <a:avLst/>
          </a:prstGeom>
        </p:spPr>
      </p:pic>
      <p:sp>
        <p:nvSpPr>
          <p:cNvPr id="6" name="Rectángulo 5">
            <a:extLst>
              <a:ext uri="{FF2B5EF4-FFF2-40B4-BE49-F238E27FC236}">
                <a16:creationId xmlns:a16="http://schemas.microsoft.com/office/drawing/2014/main" id="{4ECDFE6D-DBFE-94D8-6968-2673CA383D04}"/>
              </a:ext>
            </a:extLst>
          </p:cNvPr>
          <p:cNvSpPr/>
          <p:nvPr/>
        </p:nvSpPr>
        <p:spPr>
          <a:xfrm>
            <a:off x="0" y="0"/>
            <a:ext cx="12192000" cy="6883249"/>
          </a:xfrm>
          <a:prstGeom prst="rect">
            <a:avLst/>
          </a:prstGeom>
          <a:solidFill>
            <a:srgbClr val="202C2B">
              <a:alpha val="5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Rectángulo 3">
            <a:extLst>
              <a:ext uri="{FF2B5EF4-FFF2-40B4-BE49-F238E27FC236}">
                <a16:creationId xmlns:a16="http://schemas.microsoft.com/office/drawing/2014/main" id="{BFF3CCF3-037C-0A64-5E27-0C94E7D59D80}"/>
              </a:ext>
            </a:extLst>
          </p:cNvPr>
          <p:cNvSpPr/>
          <p:nvPr/>
        </p:nvSpPr>
        <p:spPr>
          <a:xfrm>
            <a:off x="-1" y="-1"/>
            <a:ext cx="10471802" cy="688325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CuadroTexto 9">
            <a:extLst>
              <a:ext uri="{FF2B5EF4-FFF2-40B4-BE49-F238E27FC236}">
                <a16:creationId xmlns:a16="http://schemas.microsoft.com/office/drawing/2014/main" id="{1804421B-2692-B27E-7063-8851EB0550FB}"/>
              </a:ext>
            </a:extLst>
          </p:cNvPr>
          <p:cNvSpPr txBox="1"/>
          <p:nvPr/>
        </p:nvSpPr>
        <p:spPr>
          <a:xfrm>
            <a:off x="527517" y="2564461"/>
            <a:ext cx="6306419" cy="1754326"/>
          </a:xfrm>
          <a:prstGeom prst="rect">
            <a:avLst/>
          </a:prstGeom>
          <a:noFill/>
          <a:effectLst>
            <a:outerShdw blurRad="50800" dist="38100" dir="2700000" algn="tl" rotWithShape="0">
              <a:prstClr val="black">
                <a:alpha val="40000"/>
              </a:prstClr>
            </a:outerShdw>
          </a:effectLst>
        </p:spPr>
        <p:txBody>
          <a:bodyPr wrap="square" lIns="91440" tIns="45720" rIns="91440" bIns="45720" rtlCol="0" anchor="t">
            <a:spAutoFit/>
          </a:bodyPr>
          <a:lstStyle/>
          <a:p>
            <a:r>
              <a:rPr lang="es-MX" sz="3600" b="1" dirty="0">
                <a:solidFill>
                  <a:schemeClr val="bg1"/>
                </a:solidFill>
                <a:latin typeface="Museo Sans 700" panose="02000000000000000000" pitchFamily="50" charset="0"/>
              </a:rPr>
              <a:t>EL RETO: </a:t>
            </a:r>
          </a:p>
          <a:p>
            <a:r>
              <a:rPr lang="es-MX" sz="3600" dirty="0">
                <a:solidFill>
                  <a:schemeClr val="bg1"/>
                </a:solidFill>
                <a:latin typeface="Museo Sans 300"/>
              </a:rPr>
              <a:t>CONSTRUIR MECANISMOS ASOCIATIVOS</a:t>
            </a:r>
          </a:p>
        </p:txBody>
      </p:sp>
      <p:pic>
        <p:nvPicPr>
          <p:cNvPr id="5" name="Imagen 4">
            <a:extLst>
              <a:ext uri="{FF2B5EF4-FFF2-40B4-BE49-F238E27FC236}">
                <a16:creationId xmlns:a16="http://schemas.microsoft.com/office/drawing/2014/main" id="{F3A3BAA9-88B8-A0DE-A660-FACB54A3729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08143" y="302693"/>
            <a:ext cx="1047515" cy="624640"/>
          </a:xfrm>
          <a:prstGeom prst="rect">
            <a:avLst/>
          </a:prstGeom>
        </p:spPr>
      </p:pic>
    </p:spTree>
    <p:extLst>
      <p:ext uri="{BB962C8B-B14F-4D97-AF65-F5344CB8AC3E}">
        <p14:creationId xmlns:p14="http://schemas.microsoft.com/office/powerpoint/2010/main" val="25416173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8B594DFC-C4CE-C7A3-EA2B-CDE597F9FA81}"/>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5959259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AF2633DF-7385-04B3-1278-1B97CB5098C4}"/>
              </a:ext>
            </a:extLst>
          </p:cNvPr>
          <p:cNvPicPr>
            <a:picLocks noChangeAspect="1"/>
          </p:cNvPicPr>
          <p:nvPr/>
        </p:nvPicPr>
        <p:blipFill>
          <a:blip r:embed="rId2"/>
          <a:stretch>
            <a:fillRect/>
          </a:stretch>
        </p:blipFill>
        <p:spPr>
          <a:xfrm>
            <a:off x="-1" y="0"/>
            <a:ext cx="12192001" cy="6858000"/>
          </a:xfrm>
          <a:prstGeom prst="rect">
            <a:avLst/>
          </a:prstGeom>
        </p:spPr>
      </p:pic>
    </p:spTree>
    <p:extLst>
      <p:ext uri="{BB962C8B-B14F-4D97-AF65-F5344CB8AC3E}">
        <p14:creationId xmlns:p14="http://schemas.microsoft.com/office/powerpoint/2010/main" val="4261902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9D6178-2104-DC7D-C0B8-FEC6B0A351D8}"/>
            </a:ext>
          </a:extLst>
        </p:cNvPr>
        <p:cNvGrpSpPr/>
        <p:nvPr/>
      </p:nvGrpSpPr>
      <p:grpSpPr>
        <a:xfrm>
          <a:off x="0" y="0"/>
          <a:ext cx="0" cy="0"/>
          <a:chOff x="0" y="0"/>
          <a:chExt cx="0" cy="0"/>
        </a:xfrm>
      </p:grpSpPr>
      <p:pic>
        <p:nvPicPr>
          <p:cNvPr id="7" name="Imagen 6">
            <a:extLst>
              <a:ext uri="{FF2B5EF4-FFF2-40B4-BE49-F238E27FC236}">
                <a16:creationId xmlns:a16="http://schemas.microsoft.com/office/drawing/2014/main" id="{1F88BCC6-B010-A9AA-5D35-3C59C9495E8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0112"/>
            <a:ext cx="12192000" cy="6847888"/>
          </a:xfrm>
          <a:prstGeom prst="rect">
            <a:avLst/>
          </a:prstGeom>
        </p:spPr>
      </p:pic>
      <p:sp>
        <p:nvSpPr>
          <p:cNvPr id="6" name="Rectángulo 5">
            <a:extLst>
              <a:ext uri="{FF2B5EF4-FFF2-40B4-BE49-F238E27FC236}">
                <a16:creationId xmlns:a16="http://schemas.microsoft.com/office/drawing/2014/main" id="{4ECDFE6D-DBFE-94D8-6968-2673CA383D04}"/>
              </a:ext>
            </a:extLst>
          </p:cNvPr>
          <p:cNvSpPr/>
          <p:nvPr/>
        </p:nvSpPr>
        <p:spPr>
          <a:xfrm>
            <a:off x="0" y="0"/>
            <a:ext cx="12192000" cy="6883249"/>
          </a:xfrm>
          <a:prstGeom prst="rect">
            <a:avLst/>
          </a:prstGeom>
          <a:solidFill>
            <a:srgbClr val="202C2B">
              <a:alpha val="5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Rectángulo 3">
            <a:extLst>
              <a:ext uri="{FF2B5EF4-FFF2-40B4-BE49-F238E27FC236}">
                <a16:creationId xmlns:a16="http://schemas.microsoft.com/office/drawing/2014/main" id="{BFF3CCF3-037C-0A64-5E27-0C94E7D59D80}"/>
              </a:ext>
            </a:extLst>
          </p:cNvPr>
          <p:cNvSpPr/>
          <p:nvPr/>
        </p:nvSpPr>
        <p:spPr>
          <a:xfrm>
            <a:off x="-1" y="-1"/>
            <a:ext cx="10471802" cy="688325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CuadroTexto 9">
            <a:extLst>
              <a:ext uri="{FF2B5EF4-FFF2-40B4-BE49-F238E27FC236}">
                <a16:creationId xmlns:a16="http://schemas.microsoft.com/office/drawing/2014/main" id="{1804421B-2692-B27E-7063-8851EB0550FB}"/>
              </a:ext>
            </a:extLst>
          </p:cNvPr>
          <p:cNvSpPr txBox="1"/>
          <p:nvPr/>
        </p:nvSpPr>
        <p:spPr>
          <a:xfrm>
            <a:off x="527518" y="2833891"/>
            <a:ext cx="5568482" cy="1200329"/>
          </a:xfrm>
          <a:prstGeom prst="rect">
            <a:avLst/>
          </a:prstGeom>
          <a:noFill/>
          <a:effectLst>
            <a:outerShdw blurRad="50800" dist="38100" dir="2700000" algn="tl" rotWithShape="0">
              <a:prstClr val="black">
                <a:alpha val="40000"/>
              </a:prstClr>
            </a:outerShdw>
          </a:effectLst>
        </p:spPr>
        <p:txBody>
          <a:bodyPr wrap="square" lIns="91440" tIns="45720" rIns="91440" bIns="45720" rtlCol="0" anchor="t">
            <a:spAutoFit/>
          </a:bodyPr>
          <a:lstStyle/>
          <a:p>
            <a:r>
              <a:rPr lang="es-ES_tradnl" sz="3600" b="1" dirty="0">
                <a:solidFill>
                  <a:schemeClr val="bg1"/>
                </a:solidFill>
                <a:latin typeface="Museo Sans 300"/>
              </a:rPr>
              <a:t>OBJETIVO DEL ENCUENTRO</a:t>
            </a:r>
          </a:p>
        </p:txBody>
      </p:sp>
      <p:pic>
        <p:nvPicPr>
          <p:cNvPr id="5" name="Imagen 4">
            <a:extLst>
              <a:ext uri="{FF2B5EF4-FFF2-40B4-BE49-F238E27FC236}">
                <a16:creationId xmlns:a16="http://schemas.microsoft.com/office/drawing/2014/main" id="{F3A3BAA9-88B8-A0DE-A660-FACB54A3729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808143" y="302693"/>
            <a:ext cx="1047515" cy="624640"/>
          </a:xfrm>
          <a:prstGeom prst="rect">
            <a:avLst/>
          </a:prstGeom>
        </p:spPr>
      </p:pic>
    </p:spTree>
    <p:extLst>
      <p:ext uri="{BB962C8B-B14F-4D97-AF65-F5344CB8AC3E}">
        <p14:creationId xmlns:p14="http://schemas.microsoft.com/office/powerpoint/2010/main" val="38168056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9EBDB72A-F422-AFFE-ECC6-02A7E4B8426F}"/>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6515273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F5D09A12-CF37-00D0-02EE-238F69B29E0D}"/>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3077615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8BA438-4EB3-560F-F3FA-FFE9EA9D12C2}"/>
            </a:ext>
          </a:extLst>
        </p:cNvPr>
        <p:cNvGrpSpPr/>
        <p:nvPr/>
      </p:nvGrpSpPr>
      <p:grpSpPr>
        <a:xfrm>
          <a:off x="0" y="0"/>
          <a:ext cx="0" cy="0"/>
          <a:chOff x="0" y="0"/>
          <a:chExt cx="0" cy="0"/>
        </a:xfrm>
      </p:grpSpPr>
      <p:sp>
        <p:nvSpPr>
          <p:cNvPr id="5" name="Elipse 4">
            <a:extLst>
              <a:ext uri="{FF2B5EF4-FFF2-40B4-BE49-F238E27FC236}">
                <a16:creationId xmlns:a16="http://schemas.microsoft.com/office/drawing/2014/main" id="{5231F44B-3DDE-A9B2-70B1-1180E5534274}"/>
              </a:ext>
            </a:extLst>
          </p:cNvPr>
          <p:cNvSpPr/>
          <p:nvPr/>
        </p:nvSpPr>
        <p:spPr>
          <a:xfrm>
            <a:off x="778859" y="1443486"/>
            <a:ext cx="3945277" cy="4001876"/>
          </a:xfrm>
          <a:prstGeom prst="ellipse">
            <a:avLst/>
          </a:prstGeom>
          <a:solidFill>
            <a:srgbClr val="F78E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Elipse 3">
            <a:extLst>
              <a:ext uri="{FF2B5EF4-FFF2-40B4-BE49-F238E27FC236}">
                <a16:creationId xmlns:a16="http://schemas.microsoft.com/office/drawing/2014/main" id="{71C93E55-7AAB-D4A9-E0AF-33DB804992AA}"/>
              </a:ext>
            </a:extLst>
          </p:cNvPr>
          <p:cNvSpPr/>
          <p:nvPr/>
        </p:nvSpPr>
        <p:spPr>
          <a:xfrm>
            <a:off x="1698396" y="3132475"/>
            <a:ext cx="2188396" cy="21888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dirty="0">
                <a:solidFill>
                  <a:schemeClr val="tx1"/>
                </a:solidFill>
                <a:latin typeface="Museo Sans 700" panose="02000000000000000000" pitchFamily="50" charset="0"/>
              </a:rPr>
              <a:t>Suelo potencial</a:t>
            </a:r>
          </a:p>
          <a:p>
            <a:pPr algn="ctr"/>
            <a:r>
              <a:rPr lang="es-MX" dirty="0">
                <a:solidFill>
                  <a:schemeClr val="tx1"/>
                </a:solidFill>
                <a:latin typeface="Museo Sans 700" panose="02000000000000000000" pitchFamily="50" charset="0"/>
              </a:rPr>
              <a:t>Moradores </a:t>
            </a:r>
          </a:p>
        </p:txBody>
      </p:sp>
      <p:sp>
        <p:nvSpPr>
          <p:cNvPr id="8" name="CuadroTexto 7">
            <a:extLst>
              <a:ext uri="{FF2B5EF4-FFF2-40B4-BE49-F238E27FC236}">
                <a16:creationId xmlns:a16="http://schemas.microsoft.com/office/drawing/2014/main" id="{F0279909-70EE-1831-08A5-4DAC5A58F21B}"/>
              </a:ext>
            </a:extLst>
          </p:cNvPr>
          <p:cNvSpPr txBox="1"/>
          <p:nvPr/>
        </p:nvSpPr>
        <p:spPr>
          <a:xfrm>
            <a:off x="1441541" y="2030187"/>
            <a:ext cx="2619911" cy="646290"/>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algn="ctr">
              <a:buSzPts val="1400"/>
              <a:defRPr sz="3200">
                <a:solidFill>
                  <a:srgbClr val="E8913E"/>
                </a:solidFill>
                <a:latin typeface="Museo Sans 700"/>
                <a:ea typeface="Barlow"/>
                <a:cs typeface="Barlow"/>
              </a:defRPr>
            </a:lvl1pPr>
          </a:lstStyle>
          <a:p>
            <a:r>
              <a:rPr lang="es-MX" sz="1800" dirty="0">
                <a:solidFill>
                  <a:schemeClr val="tx1"/>
                </a:solidFill>
              </a:rPr>
              <a:t>Ámbito territorial estratégico</a:t>
            </a:r>
            <a:endParaRPr lang="es-CO" sz="1800" dirty="0">
              <a:solidFill>
                <a:schemeClr val="tx1"/>
              </a:solidFill>
            </a:endParaRPr>
          </a:p>
        </p:txBody>
      </p:sp>
      <p:sp>
        <p:nvSpPr>
          <p:cNvPr id="9" name="Elipse 8">
            <a:extLst>
              <a:ext uri="{FF2B5EF4-FFF2-40B4-BE49-F238E27FC236}">
                <a16:creationId xmlns:a16="http://schemas.microsoft.com/office/drawing/2014/main" id="{36C79B22-55F4-746E-C7BE-30D6831548A7}"/>
              </a:ext>
            </a:extLst>
          </p:cNvPr>
          <p:cNvSpPr/>
          <p:nvPr/>
        </p:nvSpPr>
        <p:spPr>
          <a:xfrm>
            <a:off x="9328670" y="3132475"/>
            <a:ext cx="2188396" cy="2188800"/>
          </a:xfrm>
          <a:prstGeom prst="ellipse">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dirty="0">
                <a:solidFill>
                  <a:schemeClr val="tx1"/>
                </a:solidFill>
                <a:latin typeface="Museo Sans 700" panose="02000000000000000000" pitchFamily="50" charset="0"/>
              </a:rPr>
              <a:t>Empresario interesado</a:t>
            </a:r>
          </a:p>
        </p:txBody>
      </p:sp>
      <p:cxnSp>
        <p:nvCxnSpPr>
          <p:cNvPr id="11" name="Conector recto de flecha 10">
            <a:extLst>
              <a:ext uri="{FF2B5EF4-FFF2-40B4-BE49-F238E27FC236}">
                <a16:creationId xmlns:a16="http://schemas.microsoft.com/office/drawing/2014/main" id="{57BE497E-7D01-79DB-C86F-4650FEB967CC}"/>
              </a:ext>
            </a:extLst>
          </p:cNvPr>
          <p:cNvCxnSpPr>
            <a:stCxn id="4" idx="6"/>
            <a:endCxn id="9" idx="2"/>
          </p:cNvCxnSpPr>
          <p:nvPr/>
        </p:nvCxnSpPr>
        <p:spPr>
          <a:xfrm>
            <a:off x="3886792" y="4226875"/>
            <a:ext cx="5441878" cy="0"/>
          </a:xfrm>
          <a:prstGeom prst="straightConnector1">
            <a:avLst/>
          </a:prstGeom>
          <a:ln w="57150">
            <a:solidFill>
              <a:schemeClr val="tx1"/>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 name="Elipse 13">
            <a:extLst>
              <a:ext uri="{FF2B5EF4-FFF2-40B4-BE49-F238E27FC236}">
                <a16:creationId xmlns:a16="http://schemas.microsoft.com/office/drawing/2014/main" id="{A1CB730E-0C90-0DC5-8C67-0872C2355A63}"/>
              </a:ext>
            </a:extLst>
          </p:cNvPr>
          <p:cNvSpPr/>
          <p:nvPr/>
        </p:nvSpPr>
        <p:spPr>
          <a:xfrm>
            <a:off x="5643673" y="2897142"/>
            <a:ext cx="2486346" cy="2505898"/>
          </a:xfrm>
          <a:prstGeom prst="ellipse">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s-MX" sz="1800">
                <a:latin typeface="Museo Sans 700" panose="02000000000000000000" pitchFamily="50" charset="0"/>
              </a:rPr>
              <a:t>Reto</a:t>
            </a:r>
            <a:endParaRPr lang="es-CO" sz="1800">
              <a:latin typeface="Museo Sans 700" panose="02000000000000000000" pitchFamily="50" charset="0"/>
            </a:endParaRPr>
          </a:p>
        </p:txBody>
      </p:sp>
      <p:sp>
        <p:nvSpPr>
          <p:cNvPr id="2" name="CuadroTexto 1">
            <a:extLst>
              <a:ext uri="{FF2B5EF4-FFF2-40B4-BE49-F238E27FC236}">
                <a16:creationId xmlns:a16="http://schemas.microsoft.com/office/drawing/2014/main" id="{1C8DCEF0-8966-FC9C-D3FF-893485E5CA40}"/>
              </a:ext>
            </a:extLst>
          </p:cNvPr>
          <p:cNvSpPr txBox="1"/>
          <p:nvPr/>
        </p:nvSpPr>
        <p:spPr>
          <a:xfrm>
            <a:off x="2076562" y="4483479"/>
            <a:ext cx="1828800" cy="1384995"/>
          </a:xfrm>
          <a:prstGeom prst="rect">
            <a:avLst/>
          </a:prstGeom>
          <a:noFill/>
        </p:spPr>
        <p:txBody>
          <a:bodyPr wrap="square" rtlCol="0">
            <a:spAutoFit/>
          </a:bodyPr>
          <a:lstStyle/>
          <a:p>
            <a:pPr marL="285750" indent="-285750" algn="l">
              <a:buFont typeface="Arial" panose="020B0604020202020204" pitchFamily="34" charset="0"/>
              <a:buChar char="•"/>
            </a:pPr>
            <a:r>
              <a:rPr lang="es-US">
                <a:solidFill>
                  <a:schemeClr val="tx1">
                    <a:lumMod val="75000"/>
                    <a:lumOff val="25000"/>
                  </a:schemeClr>
                </a:solidFill>
              </a:rPr>
              <a:t>Expectativas</a:t>
            </a:r>
          </a:p>
          <a:p>
            <a:pPr marL="285750" indent="-285750" algn="l">
              <a:buFont typeface="Arial" panose="020B0604020202020204" pitchFamily="34" charset="0"/>
              <a:buChar char="•"/>
            </a:pPr>
            <a:r>
              <a:rPr lang="es-US">
                <a:solidFill>
                  <a:schemeClr val="tx1">
                    <a:lumMod val="75000"/>
                    <a:lumOff val="25000"/>
                  </a:schemeClr>
                </a:solidFill>
              </a:rPr>
              <a:t>Intereses</a:t>
            </a:r>
          </a:p>
          <a:p>
            <a:pPr marL="285750" indent="-285750" algn="l">
              <a:buFont typeface="Arial" panose="020B0604020202020204" pitchFamily="34" charset="0"/>
              <a:buChar char="•"/>
            </a:pPr>
            <a:r>
              <a:rPr lang="es-US">
                <a:solidFill>
                  <a:schemeClr val="tx1">
                    <a:lumMod val="75000"/>
                    <a:lumOff val="25000"/>
                  </a:schemeClr>
                </a:solidFill>
              </a:rPr>
              <a:t>Temores</a:t>
            </a:r>
          </a:p>
          <a:p>
            <a:pPr marL="285750" indent="-285750" algn="l">
              <a:buFont typeface="Arial" panose="020B0604020202020204" pitchFamily="34" charset="0"/>
              <a:buChar char="•"/>
            </a:pPr>
            <a:r>
              <a:rPr lang="es-US">
                <a:solidFill>
                  <a:schemeClr val="tx1">
                    <a:lumMod val="75000"/>
                    <a:lumOff val="25000"/>
                  </a:schemeClr>
                </a:solidFill>
              </a:rPr>
              <a:t>Barreras</a:t>
            </a:r>
          </a:p>
          <a:p>
            <a:pPr marL="285750" indent="-285750" algn="l">
              <a:buFont typeface="Arial" panose="020B0604020202020204" pitchFamily="34" charset="0"/>
              <a:buChar char="•"/>
            </a:pPr>
            <a:r>
              <a:rPr lang="es-US">
                <a:solidFill>
                  <a:schemeClr val="tx1">
                    <a:lumMod val="75000"/>
                    <a:lumOff val="25000"/>
                  </a:schemeClr>
                </a:solidFill>
              </a:rPr>
              <a:t>Capacidades</a:t>
            </a:r>
          </a:p>
          <a:p>
            <a:pPr marL="285750" indent="-285750" algn="l">
              <a:buFont typeface="Arial" panose="020B0604020202020204" pitchFamily="34" charset="0"/>
              <a:buChar char="•"/>
            </a:pPr>
            <a:endParaRPr lang="es-US">
              <a:solidFill>
                <a:schemeClr val="tx1">
                  <a:lumMod val="75000"/>
                  <a:lumOff val="25000"/>
                </a:schemeClr>
              </a:solidFill>
            </a:endParaRPr>
          </a:p>
        </p:txBody>
      </p:sp>
      <p:sp>
        <p:nvSpPr>
          <p:cNvPr id="10" name="CuadroTexto 9">
            <a:extLst>
              <a:ext uri="{FF2B5EF4-FFF2-40B4-BE49-F238E27FC236}">
                <a16:creationId xmlns:a16="http://schemas.microsoft.com/office/drawing/2014/main" id="{8FDFCE29-FEE8-2676-F21F-85FB19773C9B}"/>
              </a:ext>
            </a:extLst>
          </p:cNvPr>
          <p:cNvSpPr txBox="1"/>
          <p:nvPr/>
        </p:nvSpPr>
        <p:spPr>
          <a:xfrm>
            <a:off x="9688266" y="4483479"/>
            <a:ext cx="1828800" cy="1384995"/>
          </a:xfrm>
          <a:prstGeom prst="rect">
            <a:avLst/>
          </a:prstGeom>
          <a:noFill/>
        </p:spPr>
        <p:txBody>
          <a:bodyPr wrap="square" rtlCol="0">
            <a:spAutoFit/>
          </a:bodyPr>
          <a:lstStyle/>
          <a:p>
            <a:pPr marL="285750" indent="-285750" algn="l">
              <a:buFont typeface="Arial" panose="020B0604020202020204" pitchFamily="34" charset="0"/>
              <a:buChar char="•"/>
            </a:pPr>
            <a:r>
              <a:rPr lang="es-US" dirty="0">
                <a:solidFill>
                  <a:schemeClr val="tx1">
                    <a:lumMod val="75000"/>
                    <a:lumOff val="25000"/>
                  </a:schemeClr>
                </a:solidFill>
              </a:rPr>
              <a:t>Expectativas</a:t>
            </a:r>
          </a:p>
          <a:p>
            <a:pPr marL="285750" indent="-285750" algn="l">
              <a:buFont typeface="Arial" panose="020B0604020202020204" pitchFamily="34" charset="0"/>
              <a:buChar char="•"/>
            </a:pPr>
            <a:r>
              <a:rPr lang="es-US" dirty="0">
                <a:solidFill>
                  <a:schemeClr val="tx1">
                    <a:lumMod val="75000"/>
                    <a:lumOff val="25000"/>
                  </a:schemeClr>
                </a:solidFill>
              </a:rPr>
              <a:t>Intereses</a:t>
            </a:r>
          </a:p>
          <a:p>
            <a:pPr marL="285750" indent="-285750" algn="l">
              <a:buFont typeface="Arial" panose="020B0604020202020204" pitchFamily="34" charset="0"/>
              <a:buChar char="•"/>
            </a:pPr>
            <a:r>
              <a:rPr lang="es-US" dirty="0">
                <a:solidFill>
                  <a:schemeClr val="tx1">
                    <a:lumMod val="75000"/>
                    <a:lumOff val="25000"/>
                  </a:schemeClr>
                </a:solidFill>
              </a:rPr>
              <a:t>Urgencias</a:t>
            </a:r>
          </a:p>
          <a:p>
            <a:pPr marL="285750" indent="-285750" algn="l">
              <a:buFont typeface="Arial" panose="020B0604020202020204" pitchFamily="34" charset="0"/>
              <a:buChar char="•"/>
            </a:pPr>
            <a:r>
              <a:rPr lang="es-US" dirty="0">
                <a:solidFill>
                  <a:schemeClr val="tx1">
                    <a:lumMod val="75000"/>
                    <a:lumOff val="25000"/>
                  </a:schemeClr>
                </a:solidFill>
              </a:rPr>
              <a:t>Barreras</a:t>
            </a:r>
          </a:p>
          <a:p>
            <a:pPr marL="285750" indent="-285750" algn="l">
              <a:buFont typeface="Arial" panose="020B0604020202020204" pitchFamily="34" charset="0"/>
              <a:buChar char="•"/>
            </a:pPr>
            <a:r>
              <a:rPr lang="es-US" dirty="0">
                <a:solidFill>
                  <a:schemeClr val="tx1">
                    <a:lumMod val="75000"/>
                    <a:lumOff val="25000"/>
                  </a:schemeClr>
                </a:solidFill>
              </a:rPr>
              <a:t>Capacidades</a:t>
            </a:r>
          </a:p>
          <a:p>
            <a:pPr marL="285750" indent="-285750" algn="l">
              <a:buFont typeface="Arial" panose="020B0604020202020204" pitchFamily="34" charset="0"/>
              <a:buChar char="•"/>
            </a:pPr>
            <a:endParaRPr lang="es-US" dirty="0">
              <a:solidFill>
                <a:schemeClr val="tx1">
                  <a:lumMod val="75000"/>
                  <a:lumOff val="25000"/>
                </a:schemeClr>
              </a:solidFill>
            </a:endParaRPr>
          </a:p>
        </p:txBody>
      </p:sp>
      <p:pic>
        <p:nvPicPr>
          <p:cNvPr id="12" name="Google Shape;194;p11"/>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9897456" y="6285174"/>
            <a:ext cx="1954306" cy="385432"/>
          </a:xfrm>
          <a:prstGeom prst="rect">
            <a:avLst/>
          </a:prstGeom>
          <a:noFill/>
          <a:ln>
            <a:noFill/>
          </a:ln>
        </p:spPr>
      </p:pic>
      <p:pic>
        <p:nvPicPr>
          <p:cNvPr id="13" name="Google Shape;235;p11"/>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0813726" y="307602"/>
            <a:ext cx="1038036" cy="621843"/>
          </a:xfrm>
          <a:prstGeom prst="rect">
            <a:avLst/>
          </a:prstGeom>
          <a:noFill/>
          <a:ln>
            <a:noFill/>
          </a:ln>
        </p:spPr>
      </p:pic>
      <p:sp>
        <p:nvSpPr>
          <p:cNvPr id="18" name="CuadroTexto 17">
            <a:extLst>
              <a:ext uri="{FF2B5EF4-FFF2-40B4-BE49-F238E27FC236}">
                <a16:creationId xmlns:a16="http://schemas.microsoft.com/office/drawing/2014/main" id="{17B9567E-9A8D-C0E5-CDE6-B2476F403B45}"/>
              </a:ext>
            </a:extLst>
          </p:cNvPr>
          <p:cNvSpPr txBox="1"/>
          <p:nvPr/>
        </p:nvSpPr>
        <p:spPr>
          <a:xfrm>
            <a:off x="451684" y="522990"/>
            <a:ext cx="5339516" cy="692497"/>
          </a:xfrm>
          <a:prstGeom prst="rect">
            <a:avLst/>
          </a:prstGeom>
          <a:noFill/>
        </p:spPr>
        <p:txBody>
          <a:bodyPr wrap="square" lIns="91440" tIns="45720" rIns="91440" bIns="45720" rtlCol="0" anchor="t">
            <a:spAutoFit/>
          </a:bodyPr>
          <a:lstStyle/>
          <a:p>
            <a:pPr marL="174625" indent="-174625">
              <a:buClr>
                <a:srgbClr val="FFA940"/>
              </a:buClr>
              <a:buFont typeface="Arial" panose="020B0604020202020204" pitchFamily="34" charset="0"/>
              <a:buChar char="•"/>
            </a:pPr>
            <a:r>
              <a:rPr lang="es-MX" sz="1300" b="1" dirty="0">
                <a:solidFill>
                  <a:schemeClr val="tx1">
                    <a:lumMod val="65000"/>
                    <a:lumOff val="35000"/>
                  </a:schemeClr>
                </a:solidFill>
                <a:latin typeface="Museo Sans 300" panose="02000000000000000000" pitchFamily="50" charset="0"/>
              </a:rPr>
              <a:t>Dos actores: </a:t>
            </a:r>
            <a:r>
              <a:rPr lang="es-MX" sz="1300" dirty="0">
                <a:solidFill>
                  <a:schemeClr val="tx1">
                    <a:lumMod val="65000"/>
                    <a:lumOff val="35000"/>
                  </a:schemeClr>
                </a:solidFill>
                <a:latin typeface="Museo Sans 300" panose="02000000000000000000" pitchFamily="50" charset="0"/>
              </a:rPr>
              <a:t>propietarios + empresas</a:t>
            </a:r>
          </a:p>
          <a:p>
            <a:pPr marL="174625" indent="-174625">
              <a:buClr>
                <a:srgbClr val="FFA940"/>
              </a:buClr>
              <a:buFont typeface="Arial" panose="020B0604020202020204" pitchFamily="34" charset="0"/>
              <a:buChar char="•"/>
            </a:pPr>
            <a:r>
              <a:rPr lang="es-MX" sz="1300" dirty="0">
                <a:solidFill>
                  <a:schemeClr val="tx1">
                    <a:lumMod val="65000"/>
                    <a:lumOff val="35000"/>
                  </a:schemeClr>
                </a:solidFill>
                <a:latin typeface="Museo Sans 300" panose="02000000000000000000" pitchFamily="50" charset="0"/>
              </a:rPr>
              <a:t>Necesitamos identificar intereses comunes</a:t>
            </a:r>
          </a:p>
          <a:p>
            <a:pPr marL="174625" indent="-174625">
              <a:buClr>
                <a:srgbClr val="FFA940"/>
              </a:buClr>
              <a:buFont typeface="Arial" panose="020B0604020202020204" pitchFamily="34" charset="0"/>
              <a:buChar char="•"/>
            </a:pPr>
            <a:r>
              <a:rPr lang="es-MX" sz="1300" b="1" dirty="0">
                <a:solidFill>
                  <a:schemeClr val="tx1">
                    <a:lumMod val="65000"/>
                    <a:lumOff val="35000"/>
                  </a:schemeClr>
                </a:solidFill>
                <a:latin typeface="Museo Sans 300" panose="02000000000000000000" pitchFamily="50" charset="0"/>
              </a:rPr>
              <a:t>Producto final: </a:t>
            </a:r>
            <a:r>
              <a:rPr lang="es-MX" sz="1300" dirty="0">
                <a:solidFill>
                  <a:schemeClr val="tx1">
                    <a:lumMod val="65000"/>
                    <a:lumOff val="35000"/>
                  </a:schemeClr>
                </a:solidFill>
                <a:latin typeface="Museo Sans 300" panose="02000000000000000000" pitchFamily="50" charset="0"/>
              </a:rPr>
              <a:t>catálogo de mecanismos asociativos</a:t>
            </a:r>
          </a:p>
        </p:txBody>
      </p:sp>
    </p:spTree>
    <p:extLst>
      <p:ext uri="{BB962C8B-B14F-4D97-AF65-F5344CB8AC3E}">
        <p14:creationId xmlns:p14="http://schemas.microsoft.com/office/powerpoint/2010/main" val="2761117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2B377-AFD6-F730-77F9-91061CA5D57B}"/>
            </a:ext>
          </a:extLst>
        </p:cNvPr>
        <p:cNvGrpSpPr/>
        <p:nvPr/>
      </p:nvGrpSpPr>
      <p:grpSpPr>
        <a:xfrm>
          <a:off x="0" y="0"/>
          <a:ext cx="0" cy="0"/>
          <a:chOff x="0" y="0"/>
          <a:chExt cx="0" cy="0"/>
        </a:xfrm>
      </p:grpSpPr>
      <p:pic>
        <p:nvPicPr>
          <p:cNvPr id="15" name="Google Shape;194;p11"/>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9897456" y="6285174"/>
            <a:ext cx="1954306" cy="385432"/>
          </a:xfrm>
          <a:prstGeom prst="rect">
            <a:avLst/>
          </a:prstGeom>
          <a:noFill/>
          <a:ln>
            <a:noFill/>
          </a:ln>
        </p:spPr>
      </p:pic>
      <p:pic>
        <p:nvPicPr>
          <p:cNvPr id="16" name="Google Shape;235;p11"/>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0813726" y="307602"/>
            <a:ext cx="1038036" cy="621843"/>
          </a:xfrm>
          <a:prstGeom prst="rect">
            <a:avLst/>
          </a:prstGeom>
          <a:noFill/>
          <a:ln>
            <a:noFill/>
          </a:ln>
        </p:spPr>
      </p:pic>
      <p:sp>
        <p:nvSpPr>
          <p:cNvPr id="17" name="CuadroTexto 146">
            <a:extLst>
              <a:ext uri="{FF2B5EF4-FFF2-40B4-BE49-F238E27FC236}">
                <a16:creationId xmlns:a16="http://schemas.microsoft.com/office/drawing/2014/main" id="{D6A093DF-5636-D4EE-0FE4-AF5B4F1C0818}"/>
              </a:ext>
            </a:extLst>
          </p:cNvPr>
          <p:cNvSpPr txBox="1">
            <a:spLocks/>
          </p:cNvSpPr>
          <p:nvPr/>
        </p:nvSpPr>
        <p:spPr>
          <a:xfrm>
            <a:off x="551663" y="443835"/>
            <a:ext cx="4323918" cy="461665"/>
          </a:xfrm>
          <a:prstGeom prst="rect">
            <a:avLst/>
          </a:prstGeom>
          <a:noFill/>
        </p:spPr>
        <p:txBody>
          <a:bodyPr wrap="square">
            <a:spAutoFit/>
          </a:bodyPr>
          <a:lstStyle/>
          <a:p>
            <a:pPr lvl="0">
              <a:defRPr/>
            </a:pPr>
            <a:r>
              <a:rPr lang="es-ES" sz="2400" b="1" dirty="0">
                <a:solidFill>
                  <a:srgbClr val="000000">
                    <a:lumMod val="65000"/>
                    <a:lumOff val="35000"/>
                  </a:srgbClr>
                </a:solidFill>
                <a:latin typeface="Museo Sans 700" panose="02000000000000000000" pitchFamily="50" charset="0"/>
              </a:rPr>
              <a:t>LINEAMIENTOS ÉTICOS</a:t>
            </a:r>
          </a:p>
        </p:txBody>
      </p:sp>
      <p:cxnSp>
        <p:nvCxnSpPr>
          <p:cNvPr id="18" name="Conector recto 17">
            <a:extLst>
              <a:ext uri="{FF2B5EF4-FFF2-40B4-BE49-F238E27FC236}">
                <a16:creationId xmlns:a16="http://schemas.microsoft.com/office/drawing/2014/main" id="{80ACCBE4-C25A-23A8-B535-297423EFC773}"/>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Elipse 18">
            <a:extLst>
              <a:ext uri="{FF2B5EF4-FFF2-40B4-BE49-F238E27FC236}">
                <a16:creationId xmlns:a16="http://schemas.microsoft.com/office/drawing/2014/main" id="{CFD7BFA0-9147-066B-B86E-48E8BE3CEDA8}"/>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3" name="Elipse 2"/>
          <p:cNvSpPr/>
          <p:nvPr/>
        </p:nvSpPr>
        <p:spPr>
          <a:xfrm>
            <a:off x="690295" y="1629683"/>
            <a:ext cx="2170963" cy="217096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0" name="Elipse 19"/>
          <p:cNvSpPr/>
          <p:nvPr/>
        </p:nvSpPr>
        <p:spPr>
          <a:xfrm>
            <a:off x="3484662" y="1629683"/>
            <a:ext cx="2170963" cy="217096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1" name="Elipse 20"/>
          <p:cNvSpPr/>
          <p:nvPr/>
        </p:nvSpPr>
        <p:spPr>
          <a:xfrm>
            <a:off x="6279029" y="1629683"/>
            <a:ext cx="2170963" cy="217096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2" name="Elipse 21"/>
          <p:cNvSpPr/>
          <p:nvPr/>
        </p:nvSpPr>
        <p:spPr>
          <a:xfrm>
            <a:off x="9073396" y="1629683"/>
            <a:ext cx="2170963" cy="217096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3" name="Elipse 22"/>
          <p:cNvSpPr/>
          <p:nvPr/>
        </p:nvSpPr>
        <p:spPr>
          <a:xfrm>
            <a:off x="1884473" y="3798039"/>
            <a:ext cx="2170963" cy="217096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5" name="Elipse 24"/>
          <p:cNvSpPr/>
          <p:nvPr/>
        </p:nvSpPr>
        <p:spPr>
          <a:xfrm>
            <a:off x="4875581" y="3798038"/>
            <a:ext cx="2170963" cy="217096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6" name="Elipse 25"/>
          <p:cNvSpPr/>
          <p:nvPr/>
        </p:nvSpPr>
        <p:spPr>
          <a:xfrm>
            <a:off x="7866689" y="3798037"/>
            <a:ext cx="2170963" cy="217096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CuadroTexto 3"/>
          <p:cNvSpPr txBox="1"/>
          <p:nvPr/>
        </p:nvSpPr>
        <p:spPr>
          <a:xfrm>
            <a:off x="739753" y="2163162"/>
            <a:ext cx="2072045" cy="1446550"/>
          </a:xfrm>
          <a:prstGeom prst="rect">
            <a:avLst/>
          </a:prstGeom>
          <a:noFill/>
        </p:spPr>
        <p:txBody>
          <a:bodyPr wrap="square" rtlCol="0">
            <a:spAutoFit/>
          </a:bodyPr>
          <a:lstStyle/>
          <a:p>
            <a:pPr algn="ctr"/>
            <a:r>
              <a:rPr lang="es-MX" sz="1800" b="1" dirty="0">
                <a:solidFill>
                  <a:schemeClr val="tx1">
                    <a:lumMod val="75000"/>
                    <a:lumOff val="25000"/>
                  </a:schemeClr>
                </a:solidFill>
                <a:latin typeface="Museo Sans 700" panose="02000000000000000000" pitchFamily="50" charset="0"/>
              </a:rPr>
              <a:t>Transparencia </a:t>
            </a:r>
            <a:r>
              <a:rPr lang="es-MX" dirty="0">
                <a:solidFill>
                  <a:schemeClr val="tx1">
                    <a:lumMod val="75000"/>
                    <a:lumOff val="25000"/>
                  </a:schemeClr>
                </a:solidFill>
                <a:latin typeface="+mn-lt"/>
              </a:rPr>
              <a:t>Cada encuentro debe registrar objetivo, participantes y acuerdos. </a:t>
            </a:r>
          </a:p>
          <a:p>
            <a:pPr algn="ctr"/>
            <a:endParaRPr lang="es-CO" dirty="0">
              <a:solidFill>
                <a:schemeClr val="tx1">
                  <a:lumMod val="75000"/>
                  <a:lumOff val="25000"/>
                </a:schemeClr>
              </a:solidFill>
            </a:endParaRPr>
          </a:p>
        </p:txBody>
      </p:sp>
      <p:sp>
        <p:nvSpPr>
          <p:cNvPr id="29" name="CuadroTexto 28"/>
          <p:cNvSpPr txBox="1"/>
          <p:nvPr/>
        </p:nvSpPr>
        <p:spPr>
          <a:xfrm>
            <a:off x="3534120" y="2163162"/>
            <a:ext cx="2072045" cy="1661993"/>
          </a:xfrm>
          <a:prstGeom prst="rect">
            <a:avLst/>
          </a:prstGeom>
          <a:noFill/>
        </p:spPr>
        <p:txBody>
          <a:bodyPr wrap="square" rtlCol="0">
            <a:spAutoFit/>
          </a:bodyPr>
          <a:lstStyle/>
          <a:p>
            <a:pPr algn="ctr"/>
            <a:r>
              <a:rPr lang="es-MX" sz="1800" b="1" dirty="0">
                <a:solidFill>
                  <a:schemeClr val="tx1">
                    <a:lumMod val="75000"/>
                    <a:lumOff val="25000"/>
                  </a:schemeClr>
                </a:solidFill>
                <a:latin typeface="Museo Sans 700" panose="02000000000000000000" pitchFamily="50" charset="0"/>
              </a:rPr>
              <a:t>Respeto </a:t>
            </a:r>
          </a:p>
          <a:p>
            <a:pPr algn="ctr"/>
            <a:r>
              <a:rPr lang="es-MX" dirty="0">
                <a:solidFill>
                  <a:schemeClr val="tx1">
                    <a:lumMod val="75000"/>
                    <a:lumOff val="25000"/>
                  </a:schemeClr>
                </a:solidFill>
                <a:latin typeface="+mn-lt"/>
              </a:rPr>
              <a:t>Evitar cualquier juicio sobre condiciones socioeconómicas o actividad económica. </a:t>
            </a:r>
          </a:p>
          <a:p>
            <a:pPr algn="ctr"/>
            <a:endParaRPr lang="es-MX" dirty="0">
              <a:solidFill>
                <a:schemeClr val="tx1">
                  <a:lumMod val="75000"/>
                  <a:lumOff val="25000"/>
                </a:schemeClr>
              </a:solidFill>
              <a:latin typeface="+mn-lt"/>
            </a:endParaRPr>
          </a:p>
          <a:p>
            <a:pPr algn="ctr"/>
            <a:endParaRPr lang="es-CO" dirty="0">
              <a:solidFill>
                <a:schemeClr val="tx1">
                  <a:lumMod val="75000"/>
                  <a:lumOff val="25000"/>
                </a:schemeClr>
              </a:solidFill>
            </a:endParaRPr>
          </a:p>
        </p:txBody>
      </p:sp>
      <p:sp>
        <p:nvSpPr>
          <p:cNvPr id="30" name="CuadroTexto 29"/>
          <p:cNvSpPr txBox="1"/>
          <p:nvPr/>
        </p:nvSpPr>
        <p:spPr>
          <a:xfrm>
            <a:off x="6270921" y="2168727"/>
            <a:ext cx="2173249" cy="1231106"/>
          </a:xfrm>
          <a:prstGeom prst="rect">
            <a:avLst/>
          </a:prstGeom>
          <a:noFill/>
        </p:spPr>
        <p:txBody>
          <a:bodyPr wrap="square" rtlCol="0">
            <a:spAutoFit/>
          </a:bodyPr>
          <a:lstStyle/>
          <a:p>
            <a:pPr algn="ctr"/>
            <a:r>
              <a:rPr lang="es-MX" sz="1800" b="1" dirty="0">
                <a:solidFill>
                  <a:schemeClr val="tx1">
                    <a:lumMod val="75000"/>
                    <a:lumOff val="25000"/>
                  </a:schemeClr>
                </a:solidFill>
                <a:latin typeface="Museo Sans 700" panose="02000000000000000000" pitchFamily="50" charset="0"/>
              </a:rPr>
              <a:t>Neutralidad</a:t>
            </a:r>
          </a:p>
          <a:p>
            <a:pPr algn="ctr"/>
            <a:r>
              <a:rPr lang="es-MX" dirty="0">
                <a:solidFill>
                  <a:schemeClr val="tx1">
                    <a:lumMod val="75000"/>
                    <a:lumOff val="25000"/>
                  </a:schemeClr>
                </a:solidFill>
                <a:latin typeface="+mn-lt"/>
              </a:rPr>
              <a:t>No generar expectativas sobre proyectos ni comprometer decisiones de política pública. </a:t>
            </a:r>
          </a:p>
        </p:txBody>
      </p:sp>
      <p:sp>
        <p:nvSpPr>
          <p:cNvPr id="31" name="CuadroTexto 30"/>
          <p:cNvSpPr txBox="1"/>
          <p:nvPr/>
        </p:nvSpPr>
        <p:spPr>
          <a:xfrm>
            <a:off x="9125140" y="2168727"/>
            <a:ext cx="2072045" cy="1661993"/>
          </a:xfrm>
          <a:prstGeom prst="rect">
            <a:avLst/>
          </a:prstGeom>
          <a:noFill/>
        </p:spPr>
        <p:txBody>
          <a:bodyPr wrap="square" rtlCol="0">
            <a:spAutoFit/>
          </a:bodyPr>
          <a:lstStyle/>
          <a:p>
            <a:pPr algn="ctr"/>
            <a:r>
              <a:rPr lang="es-MX" sz="1800" b="1" dirty="0">
                <a:solidFill>
                  <a:schemeClr val="tx1">
                    <a:lumMod val="75000"/>
                    <a:lumOff val="25000"/>
                  </a:schemeClr>
                </a:solidFill>
                <a:latin typeface="Museo Sans 700" panose="02000000000000000000" pitchFamily="50" charset="0"/>
              </a:rPr>
              <a:t>Confidencialidad</a:t>
            </a:r>
          </a:p>
          <a:p>
            <a:pPr algn="ctr"/>
            <a:r>
              <a:rPr lang="es-MX" dirty="0">
                <a:solidFill>
                  <a:schemeClr val="tx1">
                    <a:lumMod val="75000"/>
                    <a:lumOff val="25000"/>
                  </a:schemeClr>
                </a:solidFill>
                <a:latin typeface="+mn-lt"/>
              </a:rPr>
              <a:t>No divulgar información de contacto o percepciones sin autorización. </a:t>
            </a:r>
          </a:p>
          <a:p>
            <a:pPr algn="ctr"/>
            <a:endParaRPr lang="es-MX" dirty="0">
              <a:solidFill>
                <a:schemeClr val="tx1">
                  <a:lumMod val="75000"/>
                  <a:lumOff val="25000"/>
                </a:schemeClr>
              </a:solidFill>
              <a:latin typeface="+mn-lt"/>
            </a:endParaRPr>
          </a:p>
          <a:p>
            <a:pPr algn="ctr"/>
            <a:endParaRPr lang="es-CO" dirty="0">
              <a:solidFill>
                <a:schemeClr val="tx1">
                  <a:lumMod val="75000"/>
                  <a:lumOff val="25000"/>
                </a:schemeClr>
              </a:solidFill>
            </a:endParaRPr>
          </a:p>
        </p:txBody>
      </p:sp>
      <p:sp>
        <p:nvSpPr>
          <p:cNvPr id="32" name="CuadroTexto 31"/>
          <p:cNvSpPr txBox="1"/>
          <p:nvPr/>
        </p:nvSpPr>
        <p:spPr>
          <a:xfrm>
            <a:off x="1933931" y="4217794"/>
            <a:ext cx="2072045" cy="1446550"/>
          </a:xfrm>
          <a:prstGeom prst="rect">
            <a:avLst/>
          </a:prstGeom>
          <a:noFill/>
        </p:spPr>
        <p:txBody>
          <a:bodyPr wrap="square" rtlCol="0">
            <a:spAutoFit/>
          </a:bodyPr>
          <a:lstStyle/>
          <a:p>
            <a:pPr algn="ctr"/>
            <a:r>
              <a:rPr lang="es-MX" sz="1800" b="1" dirty="0">
                <a:solidFill>
                  <a:schemeClr val="tx1">
                    <a:lumMod val="75000"/>
                    <a:lumOff val="25000"/>
                  </a:schemeClr>
                </a:solidFill>
                <a:latin typeface="Museo Sans 700" panose="02000000000000000000" pitchFamily="50" charset="0"/>
              </a:rPr>
              <a:t>Consistencia </a:t>
            </a:r>
          </a:p>
          <a:p>
            <a:pPr algn="ctr"/>
            <a:r>
              <a:rPr lang="es-MX" dirty="0">
                <a:solidFill>
                  <a:schemeClr val="tx1">
                    <a:lumMod val="75000"/>
                    <a:lumOff val="25000"/>
                  </a:schemeClr>
                </a:solidFill>
                <a:latin typeface="+mn-lt"/>
              </a:rPr>
              <a:t>Usar lenguaje y mensajes aprobados por la Estrategia de Comunicación. </a:t>
            </a:r>
          </a:p>
          <a:p>
            <a:pPr algn="ctr"/>
            <a:endParaRPr lang="es-CO" dirty="0">
              <a:solidFill>
                <a:schemeClr val="tx1">
                  <a:lumMod val="75000"/>
                  <a:lumOff val="25000"/>
                </a:schemeClr>
              </a:solidFill>
            </a:endParaRPr>
          </a:p>
        </p:txBody>
      </p:sp>
      <p:sp>
        <p:nvSpPr>
          <p:cNvPr id="33" name="CuadroTexto 32"/>
          <p:cNvSpPr txBox="1"/>
          <p:nvPr/>
        </p:nvSpPr>
        <p:spPr>
          <a:xfrm>
            <a:off x="4875581" y="4217794"/>
            <a:ext cx="2170963" cy="1877437"/>
          </a:xfrm>
          <a:prstGeom prst="rect">
            <a:avLst/>
          </a:prstGeom>
          <a:noFill/>
        </p:spPr>
        <p:txBody>
          <a:bodyPr wrap="square" rtlCol="0">
            <a:spAutoFit/>
          </a:bodyPr>
          <a:lstStyle/>
          <a:p>
            <a:pPr algn="ctr"/>
            <a:r>
              <a:rPr lang="es-MX" sz="1800" b="1" dirty="0">
                <a:solidFill>
                  <a:schemeClr val="tx1">
                    <a:lumMod val="75000"/>
                    <a:lumOff val="25000"/>
                  </a:schemeClr>
                </a:solidFill>
                <a:latin typeface="Museo Sans 700" panose="02000000000000000000" pitchFamily="50" charset="0"/>
              </a:rPr>
              <a:t>Devolución</a:t>
            </a:r>
          </a:p>
          <a:p>
            <a:pPr algn="ctr"/>
            <a:r>
              <a:rPr lang="es-MX" dirty="0">
                <a:solidFill>
                  <a:schemeClr val="tx1">
                    <a:lumMod val="75000"/>
                    <a:lumOff val="25000"/>
                  </a:schemeClr>
                </a:solidFill>
                <a:latin typeface="+mn-lt"/>
              </a:rPr>
              <a:t>Si una persona comparte su información tendrá pleno derecho a conocer el resultado que se derive de allí. </a:t>
            </a:r>
          </a:p>
          <a:p>
            <a:pPr algn="ctr"/>
            <a:endParaRPr lang="es-MX" dirty="0">
              <a:solidFill>
                <a:schemeClr val="tx1">
                  <a:lumMod val="75000"/>
                  <a:lumOff val="25000"/>
                </a:schemeClr>
              </a:solidFill>
              <a:latin typeface="+mn-lt"/>
            </a:endParaRPr>
          </a:p>
          <a:p>
            <a:pPr algn="ctr"/>
            <a:endParaRPr lang="es-CO" dirty="0">
              <a:solidFill>
                <a:schemeClr val="tx1">
                  <a:lumMod val="75000"/>
                  <a:lumOff val="25000"/>
                </a:schemeClr>
              </a:solidFill>
            </a:endParaRPr>
          </a:p>
        </p:txBody>
      </p:sp>
      <p:sp>
        <p:nvSpPr>
          <p:cNvPr id="34" name="CuadroTexto 33"/>
          <p:cNvSpPr txBox="1"/>
          <p:nvPr/>
        </p:nvSpPr>
        <p:spPr>
          <a:xfrm>
            <a:off x="7894431" y="4079294"/>
            <a:ext cx="2173249" cy="1723549"/>
          </a:xfrm>
          <a:prstGeom prst="rect">
            <a:avLst/>
          </a:prstGeom>
          <a:noFill/>
        </p:spPr>
        <p:txBody>
          <a:bodyPr wrap="square" rtlCol="0">
            <a:spAutoFit/>
          </a:bodyPr>
          <a:lstStyle/>
          <a:p>
            <a:pPr algn="ctr"/>
            <a:r>
              <a:rPr lang="es-MX" sz="1800" b="1" dirty="0">
                <a:solidFill>
                  <a:schemeClr val="tx1">
                    <a:lumMod val="75000"/>
                    <a:lumOff val="25000"/>
                  </a:schemeClr>
                </a:solidFill>
                <a:latin typeface="Museo Sans 700" panose="02000000000000000000" pitchFamily="50" charset="0"/>
              </a:rPr>
              <a:t>Respeto a los moradores</a:t>
            </a:r>
          </a:p>
          <a:p>
            <a:pPr algn="ctr"/>
            <a:r>
              <a:rPr lang="es-MX" dirty="0">
                <a:solidFill>
                  <a:schemeClr val="tx1">
                    <a:lumMod val="75000"/>
                    <a:lumOff val="25000"/>
                  </a:schemeClr>
                </a:solidFill>
                <a:latin typeface="+mn-lt"/>
              </a:rPr>
              <a:t>Si un morador no quiere dar información o manifiesta su interés de permanecer, validar y reconocer.</a:t>
            </a:r>
          </a:p>
        </p:txBody>
      </p:sp>
    </p:spTree>
    <p:extLst>
      <p:ext uri="{BB962C8B-B14F-4D97-AF65-F5344CB8AC3E}">
        <p14:creationId xmlns:p14="http://schemas.microsoft.com/office/powerpoint/2010/main" val="42467954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9D6178-2104-DC7D-C0B8-FEC6B0A351D8}"/>
            </a:ext>
          </a:extLst>
        </p:cNvPr>
        <p:cNvGrpSpPr/>
        <p:nvPr/>
      </p:nvGrpSpPr>
      <p:grpSpPr>
        <a:xfrm>
          <a:off x="0" y="0"/>
          <a:ext cx="0" cy="0"/>
          <a:chOff x="0" y="0"/>
          <a:chExt cx="0" cy="0"/>
        </a:xfrm>
      </p:grpSpPr>
      <p:pic>
        <p:nvPicPr>
          <p:cNvPr id="7" name="Imagen 6">
            <a:extLst>
              <a:ext uri="{FF2B5EF4-FFF2-40B4-BE49-F238E27FC236}">
                <a16:creationId xmlns:a16="http://schemas.microsoft.com/office/drawing/2014/main" id="{1F88BCC6-B010-A9AA-5D35-3C59C9495E8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0112"/>
            <a:ext cx="12192000" cy="6847888"/>
          </a:xfrm>
          <a:prstGeom prst="rect">
            <a:avLst/>
          </a:prstGeom>
        </p:spPr>
      </p:pic>
      <p:sp>
        <p:nvSpPr>
          <p:cNvPr id="6" name="Rectángulo 5">
            <a:extLst>
              <a:ext uri="{FF2B5EF4-FFF2-40B4-BE49-F238E27FC236}">
                <a16:creationId xmlns:a16="http://schemas.microsoft.com/office/drawing/2014/main" id="{4ECDFE6D-DBFE-94D8-6968-2673CA383D04}"/>
              </a:ext>
            </a:extLst>
          </p:cNvPr>
          <p:cNvSpPr/>
          <p:nvPr/>
        </p:nvSpPr>
        <p:spPr>
          <a:xfrm>
            <a:off x="0" y="0"/>
            <a:ext cx="12192000" cy="6883249"/>
          </a:xfrm>
          <a:prstGeom prst="rect">
            <a:avLst/>
          </a:prstGeom>
          <a:solidFill>
            <a:srgbClr val="202C2B">
              <a:alpha val="5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Rectángulo 3">
            <a:extLst>
              <a:ext uri="{FF2B5EF4-FFF2-40B4-BE49-F238E27FC236}">
                <a16:creationId xmlns:a16="http://schemas.microsoft.com/office/drawing/2014/main" id="{BFF3CCF3-037C-0A64-5E27-0C94E7D59D80}"/>
              </a:ext>
            </a:extLst>
          </p:cNvPr>
          <p:cNvSpPr/>
          <p:nvPr/>
        </p:nvSpPr>
        <p:spPr>
          <a:xfrm>
            <a:off x="-1" y="-1"/>
            <a:ext cx="10471802" cy="688325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CuadroTexto 9">
            <a:extLst>
              <a:ext uri="{FF2B5EF4-FFF2-40B4-BE49-F238E27FC236}">
                <a16:creationId xmlns:a16="http://schemas.microsoft.com/office/drawing/2014/main" id="{1804421B-2692-B27E-7063-8851EB0550FB}"/>
              </a:ext>
            </a:extLst>
          </p:cNvPr>
          <p:cNvSpPr txBox="1"/>
          <p:nvPr/>
        </p:nvSpPr>
        <p:spPr>
          <a:xfrm>
            <a:off x="1514490" y="3130126"/>
            <a:ext cx="3731278" cy="1200329"/>
          </a:xfrm>
          <a:prstGeom prst="rect">
            <a:avLst/>
          </a:prstGeom>
          <a:noFill/>
          <a:effectLst>
            <a:outerShdw blurRad="50800" dist="38100" dir="2700000" algn="tl" rotWithShape="0">
              <a:prstClr val="black">
                <a:alpha val="40000"/>
              </a:prstClr>
            </a:outerShdw>
          </a:effectLst>
        </p:spPr>
        <p:txBody>
          <a:bodyPr wrap="square" lIns="91440" tIns="45720" rIns="91440" bIns="45720" rtlCol="0" anchor="t">
            <a:spAutoFit/>
          </a:bodyPr>
          <a:lstStyle/>
          <a:p>
            <a:r>
              <a:rPr lang="es-MX" sz="3600" b="1" dirty="0">
                <a:solidFill>
                  <a:schemeClr val="bg1"/>
                </a:solidFill>
                <a:latin typeface="Museo Sans 300"/>
              </a:rPr>
              <a:t>CUESTIONARIO</a:t>
            </a:r>
            <a:endParaRPr lang="en-US" dirty="0">
              <a:solidFill>
                <a:schemeClr val="bg1"/>
              </a:solidFill>
            </a:endParaRPr>
          </a:p>
          <a:p>
            <a:endParaRPr lang="es-ES_tradnl" sz="3600" b="1" dirty="0">
              <a:solidFill>
                <a:schemeClr val="bg1"/>
              </a:solidFill>
              <a:latin typeface="Museo Sans 300"/>
            </a:endParaRPr>
          </a:p>
        </p:txBody>
      </p:sp>
      <p:pic>
        <p:nvPicPr>
          <p:cNvPr id="5" name="Imagen 4">
            <a:extLst>
              <a:ext uri="{FF2B5EF4-FFF2-40B4-BE49-F238E27FC236}">
                <a16:creationId xmlns:a16="http://schemas.microsoft.com/office/drawing/2014/main" id="{F3A3BAA9-88B8-A0DE-A660-FACB54A3729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08143" y="302693"/>
            <a:ext cx="1047515" cy="624640"/>
          </a:xfrm>
          <a:prstGeom prst="rect">
            <a:avLst/>
          </a:prstGeom>
        </p:spPr>
      </p:pic>
    </p:spTree>
    <p:extLst>
      <p:ext uri="{BB962C8B-B14F-4D97-AF65-F5344CB8AC3E}">
        <p14:creationId xmlns:p14="http://schemas.microsoft.com/office/powerpoint/2010/main" val="31243951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56384E-BEC2-FA80-CC4D-2B95DBAD83C3}"/>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7CBBFCBF-0F93-376A-79B0-CC3C17D9F4D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13726" y="307602"/>
            <a:ext cx="1038036" cy="621843"/>
          </a:xfrm>
          <a:prstGeom prst="rect">
            <a:avLst/>
          </a:prstGeom>
        </p:spPr>
      </p:pic>
      <p:pic>
        <p:nvPicPr>
          <p:cNvPr id="4" name="Imagen 3">
            <a:extLst>
              <a:ext uri="{FF2B5EF4-FFF2-40B4-BE49-F238E27FC236}">
                <a16:creationId xmlns:a16="http://schemas.microsoft.com/office/drawing/2014/main" id="{923BA9C4-D05F-C6EE-9157-45734F3482F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97456" y="6285174"/>
            <a:ext cx="1954306" cy="385432"/>
          </a:xfrm>
          <a:prstGeom prst="rect">
            <a:avLst/>
          </a:prstGeom>
        </p:spPr>
      </p:pic>
      <p:cxnSp>
        <p:nvCxnSpPr>
          <p:cNvPr id="5" name="Conector recto 4">
            <a:extLst>
              <a:ext uri="{FF2B5EF4-FFF2-40B4-BE49-F238E27FC236}">
                <a16:creationId xmlns:a16="http://schemas.microsoft.com/office/drawing/2014/main" id="{FAA310E4-BDEB-BA98-25C9-B9AAB2260CF3}"/>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Elipse 5">
            <a:extLst>
              <a:ext uri="{FF2B5EF4-FFF2-40B4-BE49-F238E27FC236}">
                <a16:creationId xmlns:a16="http://schemas.microsoft.com/office/drawing/2014/main" id="{35CD6ED9-47C3-08B9-4550-45CE0B20E6E7}"/>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9" name="Marcador de contenido 55">
            <a:extLst>
              <a:ext uri="{FF2B5EF4-FFF2-40B4-BE49-F238E27FC236}">
                <a16:creationId xmlns:a16="http://schemas.microsoft.com/office/drawing/2014/main" id="{28293B9A-38A3-AE76-A95E-61AD2A652FFE}"/>
              </a:ext>
            </a:extLst>
          </p:cNvPr>
          <p:cNvSpPr>
            <a:spLocks noGrp="1"/>
          </p:cNvSpPr>
          <p:nvPr>
            <p:ph idx="1"/>
          </p:nvPr>
        </p:nvSpPr>
        <p:spPr>
          <a:xfrm>
            <a:off x="838201" y="929445"/>
            <a:ext cx="10515600" cy="5269832"/>
          </a:xfrm>
        </p:spPr>
        <p:txBody>
          <a:bodyPr>
            <a:normAutofit fontScale="92500" lnSpcReduction="10000"/>
          </a:bodyPr>
          <a:lstStyle/>
          <a:p>
            <a:pPr marL="76200" indent="0">
              <a:buNone/>
            </a:pPr>
            <a:r>
              <a:rPr lang="es-ES" dirty="0">
                <a:solidFill>
                  <a:schemeClr val="tx1"/>
                </a:solidFill>
              </a:rPr>
              <a:t>El propósito de este cuestionario es conocer mejor sus condiciones, expectativas y opiniones frente al futuro de su barrio y ante posibles procesos de desarrollo urbano. Según la norma urbana, aquí no se permiten nuevos proyectos de vivienda, sino únicamente usos económicos, como logística, industria o servicios. Por eso queremos entender sus perspectivas para proponer alternativas que le permitan participar en condiciones más favorables.</a:t>
            </a:r>
          </a:p>
          <a:p>
            <a:endParaRPr lang="es-ES" dirty="0">
              <a:solidFill>
                <a:schemeClr val="tx1"/>
              </a:solidFill>
            </a:endParaRPr>
          </a:p>
          <a:p>
            <a:pPr marL="76200" indent="0">
              <a:buNone/>
            </a:pPr>
            <a:r>
              <a:rPr lang="es-ES" dirty="0">
                <a:solidFill>
                  <a:schemeClr val="tx1"/>
                </a:solidFill>
              </a:rPr>
              <a:t>Resaltamos tres puntos importantes antes de comenzar: </a:t>
            </a:r>
          </a:p>
          <a:p>
            <a:pPr marL="76200" indent="0">
              <a:buNone/>
            </a:pPr>
            <a:r>
              <a:rPr lang="es-ES" dirty="0">
                <a:solidFill>
                  <a:schemeClr val="tx1"/>
                </a:solidFill>
              </a:rPr>
              <a:t>1. La decisión de vender o no vender su predio siempre será únicamente del propietario. </a:t>
            </a:r>
          </a:p>
          <a:p>
            <a:pPr marL="76200" indent="0">
              <a:buNone/>
            </a:pPr>
            <a:r>
              <a:rPr lang="es-ES" dirty="0">
                <a:solidFill>
                  <a:schemeClr val="tx1"/>
                </a:solidFill>
              </a:rPr>
              <a:t>2. Esta encuesta es voluntaria, no tiene ningún carácter vinculante ni genera compromisos. </a:t>
            </a:r>
          </a:p>
          <a:p>
            <a:pPr marL="76200" indent="0">
              <a:buNone/>
            </a:pPr>
            <a:r>
              <a:rPr lang="es-ES" dirty="0">
                <a:solidFill>
                  <a:schemeClr val="tx1"/>
                </a:solidFill>
              </a:rPr>
              <a:t>3. Toda la información se utilizará únicamente con fines estadísticos, será confidencial y no se compartirá con terceros. </a:t>
            </a:r>
          </a:p>
        </p:txBody>
      </p:sp>
    </p:spTree>
    <p:extLst>
      <p:ext uri="{BB962C8B-B14F-4D97-AF65-F5344CB8AC3E}">
        <p14:creationId xmlns:p14="http://schemas.microsoft.com/office/powerpoint/2010/main" val="28940572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B7B586-7983-8A62-F303-87047E3C38B5}"/>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F59C8C2B-702C-3DF3-F6C6-C2D7D0C2ED2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13726" y="307602"/>
            <a:ext cx="1038036" cy="621843"/>
          </a:xfrm>
          <a:prstGeom prst="rect">
            <a:avLst/>
          </a:prstGeom>
        </p:spPr>
      </p:pic>
      <p:pic>
        <p:nvPicPr>
          <p:cNvPr id="4" name="Imagen 3">
            <a:extLst>
              <a:ext uri="{FF2B5EF4-FFF2-40B4-BE49-F238E27FC236}">
                <a16:creationId xmlns:a16="http://schemas.microsoft.com/office/drawing/2014/main" id="{490C2CBE-74F2-3F1D-95A2-63354BC65A8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97456" y="6285174"/>
            <a:ext cx="1954306" cy="385432"/>
          </a:xfrm>
          <a:prstGeom prst="rect">
            <a:avLst/>
          </a:prstGeom>
        </p:spPr>
      </p:pic>
      <p:cxnSp>
        <p:nvCxnSpPr>
          <p:cNvPr id="5" name="Conector recto 4">
            <a:extLst>
              <a:ext uri="{FF2B5EF4-FFF2-40B4-BE49-F238E27FC236}">
                <a16:creationId xmlns:a16="http://schemas.microsoft.com/office/drawing/2014/main" id="{184DEEA3-2C47-134C-A215-DD6C13FC131F}"/>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Elipse 5">
            <a:extLst>
              <a:ext uri="{FF2B5EF4-FFF2-40B4-BE49-F238E27FC236}">
                <a16:creationId xmlns:a16="http://schemas.microsoft.com/office/drawing/2014/main" id="{D00F4FD1-6CC8-5E1F-3038-3BA6105031EE}"/>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0" name="CuadroTexto 9">
            <a:extLst>
              <a:ext uri="{FF2B5EF4-FFF2-40B4-BE49-F238E27FC236}">
                <a16:creationId xmlns:a16="http://schemas.microsoft.com/office/drawing/2014/main" id="{33006A3B-834E-8FA3-8972-276695E85879}"/>
              </a:ext>
            </a:extLst>
          </p:cNvPr>
          <p:cNvSpPr txBox="1"/>
          <p:nvPr/>
        </p:nvSpPr>
        <p:spPr>
          <a:xfrm>
            <a:off x="584921" y="1087237"/>
            <a:ext cx="10929299" cy="4683526"/>
          </a:xfrm>
          <a:prstGeom prst="rect">
            <a:avLst/>
          </a:prstGeom>
          <a:noFill/>
        </p:spPr>
        <p:txBody>
          <a:bodyPr wrap="square">
            <a:spAutoFit/>
          </a:bodyPr>
          <a:lstStyle/>
          <a:p>
            <a:pPr algn="just">
              <a:lnSpc>
                <a:spcPct val="115000"/>
              </a:lnSpc>
              <a:spcAft>
                <a:spcPts val="800"/>
              </a:spcAft>
              <a:buNone/>
            </a:pPr>
            <a:r>
              <a:rPr lang="es-ES" sz="2400" b="1" kern="100" dirty="0">
                <a:effectLst/>
                <a:latin typeface="Arial Narrow" panose="020B0606020202030204" pitchFamily="34" charset="0"/>
                <a:ea typeface="Aptos" panose="020B0004020202020204" pitchFamily="34" charset="0"/>
                <a:cs typeface="Times New Roman" panose="02020603050405020304" pitchFamily="18" charset="0"/>
              </a:rPr>
              <a:t>Sección 1. Identificación básica del predio y del morador:</a:t>
            </a: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Aft>
                <a:spcPts val="800"/>
              </a:spcAft>
              <a:buNone/>
            </a:pPr>
            <a:r>
              <a:rPr lang="es-ES" sz="2000" kern="100" dirty="0">
                <a:effectLst/>
                <a:latin typeface="Arial Narrow" panose="020B0606020202030204" pitchFamily="34" charset="0"/>
                <a:ea typeface="Aptos" panose="020B0004020202020204" pitchFamily="34" charset="0"/>
                <a:cs typeface="Times New Roman" panose="02020603050405020304" pitchFamily="18" charset="0"/>
              </a:rPr>
              <a:t> </a:t>
            </a: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lvl="1" indent="-285750" algn="just">
              <a:lnSpc>
                <a:spcPct val="200000"/>
              </a:lnSpc>
              <a:buFont typeface="+mj-lt"/>
              <a:buAutoNum type="arabicPeriod"/>
            </a:pPr>
            <a:r>
              <a:rPr lang="es-ES" sz="2000" b="1" kern="100" dirty="0">
                <a:effectLst/>
                <a:latin typeface="Arial Narrow" panose="020B0606020202030204" pitchFamily="34" charset="0"/>
                <a:ea typeface="Aptos" panose="020B0004020202020204" pitchFamily="34" charset="0"/>
                <a:cs typeface="Times New Roman" panose="02020603050405020304" pitchFamily="18" charset="0"/>
              </a:rPr>
              <a:t>Nombre del morador: ___________________________________________________________________</a:t>
            </a: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lvl="1" indent="-285750" algn="just">
              <a:lnSpc>
                <a:spcPct val="200000"/>
              </a:lnSpc>
              <a:buFont typeface="+mj-lt"/>
              <a:buAutoNum type="arabicPeriod"/>
            </a:pPr>
            <a:r>
              <a:rPr lang="es-ES" sz="2000" b="1" kern="100" dirty="0">
                <a:effectLst/>
                <a:latin typeface="Arial Narrow" panose="020B0606020202030204" pitchFamily="34" charset="0"/>
                <a:ea typeface="Aptos" panose="020B0004020202020204" pitchFamily="34" charset="0"/>
                <a:cs typeface="Times New Roman" panose="02020603050405020304" pitchFamily="18" charset="0"/>
              </a:rPr>
              <a:t>Documento de identidad: _______________________________________________________________</a:t>
            </a: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lvl="1" indent="-285750" algn="just">
              <a:lnSpc>
                <a:spcPct val="200000"/>
              </a:lnSpc>
              <a:buFont typeface="+mj-lt"/>
              <a:buAutoNum type="arabicPeriod"/>
            </a:pPr>
            <a:r>
              <a:rPr lang="es-ES" sz="2000" b="1" kern="100" dirty="0">
                <a:effectLst/>
                <a:latin typeface="Arial Narrow" panose="020B0606020202030204" pitchFamily="34" charset="0"/>
                <a:ea typeface="Aptos" panose="020B0004020202020204" pitchFamily="34" charset="0"/>
                <a:cs typeface="Times New Roman" panose="02020603050405020304" pitchFamily="18" charset="0"/>
              </a:rPr>
              <a:t>El morador es:</a:t>
            </a:r>
            <a:r>
              <a:rPr lang="es-ES" sz="2000" kern="100" dirty="0">
                <a:effectLst/>
                <a:latin typeface="Arial Narrow" panose="020B0606020202030204" pitchFamily="34" charset="0"/>
                <a:ea typeface="Aptos" panose="020B0004020202020204" pitchFamily="34" charset="0"/>
                <a:cs typeface="Times New Roman" panose="02020603050405020304" pitchFamily="18" charset="0"/>
              </a:rPr>
              <a:t>    </a:t>
            </a:r>
            <a:r>
              <a:rPr lang="es-ES" sz="20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s-ES" sz="2000" kern="100" dirty="0">
                <a:effectLst/>
                <a:latin typeface="Arial Narrow" panose="020B0606020202030204" pitchFamily="34" charset="0"/>
                <a:ea typeface="Aptos" panose="020B0004020202020204" pitchFamily="34" charset="0"/>
                <a:cs typeface="Times New Roman" panose="02020603050405020304" pitchFamily="18" charset="0"/>
              </a:rPr>
              <a:t>  Propietario	</a:t>
            </a:r>
            <a:r>
              <a:rPr lang="es-ES" sz="20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s-ES" sz="2000" kern="100" dirty="0">
                <a:effectLst/>
                <a:latin typeface="Arial Narrow" panose="020B0606020202030204" pitchFamily="34" charset="0"/>
                <a:ea typeface="Aptos" panose="020B0004020202020204" pitchFamily="34" charset="0"/>
                <a:cs typeface="Times New Roman" panose="02020603050405020304" pitchFamily="18" charset="0"/>
              </a:rPr>
              <a:t>Arrendatario</a:t>
            </a: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lvl="1" indent="-285750" algn="just">
              <a:lnSpc>
                <a:spcPct val="200000"/>
              </a:lnSpc>
              <a:buFont typeface="+mj-lt"/>
              <a:buAutoNum type="arabicPeriod"/>
            </a:pPr>
            <a:r>
              <a:rPr lang="es-ES" sz="2000" b="1" kern="100" dirty="0">
                <a:effectLst/>
                <a:latin typeface="Arial Narrow" panose="020B0606020202030204" pitchFamily="34" charset="0"/>
                <a:ea typeface="Aptos" panose="020B0004020202020204" pitchFamily="34" charset="0"/>
                <a:cs typeface="Times New Roman" panose="02020603050405020304" pitchFamily="18" charset="0"/>
              </a:rPr>
              <a:t>Dirección de la vivienda:  _______________________________________________________________</a:t>
            </a: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lvl="1" indent="-285750" algn="just">
              <a:lnSpc>
                <a:spcPct val="200000"/>
              </a:lnSpc>
              <a:buFont typeface="+mj-lt"/>
              <a:buAutoNum type="arabicPeriod"/>
            </a:pPr>
            <a:r>
              <a:rPr lang="es-ES" sz="2000" b="1" kern="100" dirty="0">
                <a:effectLst/>
                <a:latin typeface="Arial Narrow" panose="020B0606020202030204" pitchFamily="34" charset="0"/>
                <a:ea typeface="Aptos" panose="020B0004020202020204" pitchFamily="34" charset="0"/>
                <a:cs typeface="Times New Roman" panose="02020603050405020304" pitchFamily="18" charset="0"/>
              </a:rPr>
              <a:t>Edad (años cumplidos):</a:t>
            </a:r>
            <a:r>
              <a:rPr lang="es-ES" sz="2000" kern="100" dirty="0">
                <a:effectLst/>
                <a:latin typeface="Arial Narrow" panose="020B0606020202030204" pitchFamily="34" charset="0"/>
                <a:ea typeface="Aptos" panose="020B0004020202020204" pitchFamily="34" charset="0"/>
                <a:cs typeface="Times New Roman" panose="02020603050405020304" pitchFamily="18" charset="0"/>
              </a:rPr>
              <a:t> _____________</a:t>
            </a: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lvl="1" indent="-285750" algn="just">
              <a:lnSpc>
                <a:spcPct val="200000"/>
              </a:lnSpc>
              <a:spcAft>
                <a:spcPts val="800"/>
              </a:spcAft>
              <a:buFont typeface="+mj-lt"/>
              <a:buAutoNum type="arabicPeriod"/>
            </a:pPr>
            <a:r>
              <a:rPr lang="es-ES" sz="2000" b="1" kern="100" dirty="0">
                <a:effectLst/>
                <a:latin typeface="Arial Narrow" panose="020B0606020202030204" pitchFamily="34" charset="0"/>
                <a:ea typeface="Aptos" panose="020B0004020202020204" pitchFamily="34" charset="0"/>
                <a:cs typeface="Times New Roman" panose="02020603050405020304" pitchFamily="18" charset="0"/>
              </a:rPr>
              <a:t>Teléfono/Celular:</a:t>
            </a:r>
            <a:r>
              <a:rPr lang="es-ES" sz="2000" kern="100" dirty="0">
                <a:effectLst/>
                <a:latin typeface="Arial Narrow" panose="020B0606020202030204" pitchFamily="34" charset="0"/>
                <a:ea typeface="Aptos" panose="020B0004020202020204" pitchFamily="34" charset="0"/>
                <a:cs typeface="Times New Roman" panose="02020603050405020304" pitchFamily="18" charset="0"/>
              </a:rPr>
              <a:t> _______________________________________</a:t>
            </a: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4615029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CBCF9D-6421-925F-C734-42C4E71DF7D2}"/>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D1E1A994-1F6C-E927-C5A9-91F13DB4287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13726" y="307602"/>
            <a:ext cx="1038036" cy="621843"/>
          </a:xfrm>
          <a:prstGeom prst="rect">
            <a:avLst/>
          </a:prstGeom>
        </p:spPr>
      </p:pic>
      <p:pic>
        <p:nvPicPr>
          <p:cNvPr id="4" name="Imagen 3">
            <a:extLst>
              <a:ext uri="{FF2B5EF4-FFF2-40B4-BE49-F238E27FC236}">
                <a16:creationId xmlns:a16="http://schemas.microsoft.com/office/drawing/2014/main" id="{8B8F14C7-DDF4-A6BA-D17F-172D2D68B3B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97456" y="6285174"/>
            <a:ext cx="1954306" cy="385432"/>
          </a:xfrm>
          <a:prstGeom prst="rect">
            <a:avLst/>
          </a:prstGeom>
        </p:spPr>
      </p:pic>
      <p:cxnSp>
        <p:nvCxnSpPr>
          <p:cNvPr id="5" name="Conector recto 4">
            <a:extLst>
              <a:ext uri="{FF2B5EF4-FFF2-40B4-BE49-F238E27FC236}">
                <a16:creationId xmlns:a16="http://schemas.microsoft.com/office/drawing/2014/main" id="{85F24E6B-86CA-E8EF-F620-473DA2667CED}"/>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Elipse 5">
            <a:extLst>
              <a:ext uri="{FF2B5EF4-FFF2-40B4-BE49-F238E27FC236}">
                <a16:creationId xmlns:a16="http://schemas.microsoft.com/office/drawing/2014/main" id="{DD420CA5-CAC9-E37A-3BCE-7955B8C8090F}"/>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0" name="CuadroTexto 9">
            <a:extLst>
              <a:ext uri="{FF2B5EF4-FFF2-40B4-BE49-F238E27FC236}">
                <a16:creationId xmlns:a16="http://schemas.microsoft.com/office/drawing/2014/main" id="{D776A9A0-B8F4-3F22-1E40-B5F87939FF18}"/>
              </a:ext>
            </a:extLst>
          </p:cNvPr>
          <p:cNvSpPr txBox="1"/>
          <p:nvPr/>
        </p:nvSpPr>
        <p:spPr>
          <a:xfrm>
            <a:off x="584921" y="1087237"/>
            <a:ext cx="10929299" cy="956159"/>
          </a:xfrm>
          <a:prstGeom prst="rect">
            <a:avLst/>
          </a:prstGeom>
          <a:noFill/>
        </p:spPr>
        <p:txBody>
          <a:bodyPr wrap="square">
            <a:spAutoFit/>
          </a:bodyPr>
          <a:lstStyle/>
          <a:p>
            <a:pPr algn="just">
              <a:lnSpc>
                <a:spcPct val="115000"/>
              </a:lnSpc>
              <a:spcAft>
                <a:spcPts val="800"/>
              </a:spcAft>
            </a:pPr>
            <a:r>
              <a:rPr lang="es-ES" sz="2400" b="1" kern="100" dirty="0">
                <a:latin typeface="Arial Narrow" panose="020B0606020202030204" pitchFamily="34" charset="0"/>
                <a:cs typeface="Times New Roman" panose="02020603050405020304" pitchFamily="18" charset="0"/>
              </a:rPr>
              <a:t>Sección 2. Percepción de condiciones actuales del entorno.</a:t>
            </a:r>
          </a:p>
          <a:p>
            <a:pPr algn="just">
              <a:lnSpc>
                <a:spcPct val="115000"/>
              </a:lnSpc>
              <a:spcAft>
                <a:spcPts val="800"/>
              </a:spcAft>
              <a:buNone/>
            </a:pP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p:txBody>
      </p:sp>
      <p:graphicFrame>
        <p:nvGraphicFramePr>
          <p:cNvPr id="2" name="Tabla 1">
            <a:extLst>
              <a:ext uri="{FF2B5EF4-FFF2-40B4-BE49-F238E27FC236}">
                <a16:creationId xmlns:a16="http://schemas.microsoft.com/office/drawing/2014/main" id="{C13B0B8D-4287-0870-A746-92C33FCFD6AA}"/>
              </a:ext>
            </a:extLst>
          </p:cNvPr>
          <p:cNvGraphicFramePr>
            <a:graphicFrameLocks noGrp="1"/>
          </p:cNvGraphicFramePr>
          <p:nvPr>
            <p:extLst>
              <p:ext uri="{D42A27DB-BD31-4B8C-83A1-F6EECF244321}">
                <p14:modId xmlns:p14="http://schemas.microsoft.com/office/powerpoint/2010/main" val="1350761240"/>
              </p:ext>
            </p:extLst>
          </p:nvPr>
        </p:nvGraphicFramePr>
        <p:xfrm>
          <a:off x="677780" y="1720516"/>
          <a:ext cx="10929298" cy="4355431"/>
        </p:xfrm>
        <a:graphic>
          <a:graphicData uri="http://schemas.openxmlformats.org/drawingml/2006/table">
            <a:tbl>
              <a:tblPr firstRow="1" firstCol="1" bandRow="1">
                <a:tableStyleId>{CDDBDCFE-AAA7-430A-A6B2-96F96A55E349}</a:tableStyleId>
              </a:tblPr>
              <a:tblGrid>
                <a:gridCol w="1824788">
                  <a:extLst>
                    <a:ext uri="{9D8B030D-6E8A-4147-A177-3AD203B41FA5}">
                      <a16:colId xmlns:a16="http://schemas.microsoft.com/office/drawing/2014/main" val="2616427211"/>
                    </a:ext>
                  </a:extLst>
                </a:gridCol>
                <a:gridCol w="1816918">
                  <a:extLst>
                    <a:ext uri="{9D8B030D-6E8A-4147-A177-3AD203B41FA5}">
                      <a16:colId xmlns:a16="http://schemas.microsoft.com/office/drawing/2014/main" val="141745193"/>
                    </a:ext>
                  </a:extLst>
                </a:gridCol>
                <a:gridCol w="1821898">
                  <a:extLst>
                    <a:ext uri="{9D8B030D-6E8A-4147-A177-3AD203B41FA5}">
                      <a16:colId xmlns:a16="http://schemas.microsoft.com/office/drawing/2014/main" val="2719482546"/>
                    </a:ext>
                  </a:extLst>
                </a:gridCol>
                <a:gridCol w="1821898">
                  <a:extLst>
                    <a:ext uri="{9D8B030D-6E8A-4147-A177-3AD203B41FA5}">
                      <a16:colId xmlns:a16="http://schemas.microsoft.com/office/drawing/2014/main" val="314863453"/>
                    </a:ext>
                  </a:extLst>
                </a:gridCol>
                <a:gridCol w="1821898">
                  <a:extLst>
                    <a:ext uri="{9D8B030D-6E8A-4147-A177-3AD203B41FA5}">
                      <a16:colId xmlns:a16="http://schemas.microsoft.com/office/drawing/2014/main" val="1675564961"/>
                    </a:ext>
                  </a:extLst>
                </a:gridCol>
                <a:gridCol w="1821898">
                  <a:extLst>
                    <a:ext uri="{9D8B030D-6E8A-4147-A177-3AD203B41FA5}">
                      <a16:colId xmlns:a16="http://schemas.microsoft.com/office/drawing/2014/main" val="950719247"/>
                    </a:ext>
                  </a:extLst>
                </a:gridCol>
              </a:tblGrid>
              <a:tr h="874692">
                <a:tc>
                  <a:txBody>
                    <a:bodyPr/>
                    <a:lstStyle/>
                    <a:p>
                      <a:pPr algn="just">
                        <a:lnSpc>
                          <a:spcPct val="115000"/>
                        </a:lnSpc>
                        <a:spcAft>
                          <a:spcPts val="800"/>
                        </a:spcAft>
                        <a:buNone/>
                      </a:pPr>
                      <a:r>
                        <a:rPr lang="es-ES" sz="1800" kern="100" dirty="0">
                          <a:effectLst/>
                        </a:rPr>
                        <a:t> </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s-ES" sz="1800" b="1" kern="100" dirty="0">
                          <a:effectLst/>
                        </a:rPr>
                        <a:t>Muy Negativo</a:t>
                      </a:r>
                      <a:endParaRPr lang="es-ES" sz="18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15000"/>
                        </a:lnSpc>
                        <a:spcAft>
                          <a:spcPts val="800"/>
                        </a:spcAft>
                        <a:buNone/>
                      </a:pPr>
                      <a:r>
                        <a:rPr lang="es-ES" sz="1800" b="1" kern="100">
                          <a:effectLst/>
                        </a:rPr>
                        <a:t>Negativo</a:t>
                      </a:r>
                      <a:endParaRPr lang="es-ES" sz="1800" b="1"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15000"/>
                        </a:lnSpc>
                        <a:spcAft>
                          <a:spcPts val="800"/>
                        </a:spcAft>
                        <a:buNone/>
                      </a:pPr>
                      <a:r>
                        <a:rPr lang="es-ES" sz="1800" b="1" kern="100" dirty="0">
                          <a:effectLst/>
                        </a:rPr>
                        <a:t>Ni Positivo/ Ni Negativo</a:t>
                      </a:r>
                      <a:endParaRPr lang="es-ES" sz="18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15000"/>
                        </a:lnSpc>
                        <a:spcAft>
                          <a:spcPts val="800"/>
                        </a:spcAft>
                        <a:buNone/>
                      </a:pPr>
                      <a:r>
                        <a:rPr lang="es-ES" sz="1800" b="1" kern="100" dirty="0">
                          <a:effectLst/>
                        </a:rPr>
                        <a:t>Positivo</a:t>
                      </a:r>
                      <a:endParaRPr lang="es-ES" sz="18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15000"/>
                        </a:lnSpc>
                        <a:spcAft>
                          <a:spcPts val="800"/>
                        </a:spcAft>
                        <a:buNone/>
                      </a:pPr>
                      <a:r>
                        <a:rPr lang="es-ES" sz="1800" b="1" kern="100" dirty="0">
                          <a:effectLst/>
                        </a:rPr>
                        <a:t>Muy Positivo</a:t>
                      </a:r>
                      <a:endParaRPr lang="es-ES" sz="18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510570012"/>
                  </a:ext>
                </a:extLst>
              </a:tr>
              <a:tr h="856663">
                <a:tc>
                  <a:txBody>
                    <a:bodyPr/>
                    <a:lstStyle/>
                    <a:p>
                      <a:pPr>
                        <a:lnSpc>
                          <a:spcPct val="115000"/>
                        </a:lnSpc>
                        <a:spcAft>
                          <a:spcPts val="800"/>
                        </a:spcAft>
                        <a:buNone/>
                      </a:pPr>
                      <a:r>
                        <a:rPr lang="es-ES" sz="1800" b="1" kern="100" dirty="0">
                          <a:effectLst/>
                        </a:rPr>
                        <a:t>Ruido</a:t>
                      </a:r>
                      <a:endParaRPr lang="es-ES" sz="18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just">
                        <a:lnSpc>
                          <a:spcPct val="115000"/>
                        </a:lnSpc>
                        <a:spcAft>
                          <a:spcPts val="800"/>
                        </a:spcAft>
                        <a:buNone/>
                      </a:pPr>
                      <a:r>
                        <a:rPr lang="es-ES" sz="1800" kern="100">
                          <a:effectLst/>
                        </a:rPr>
                        <a:t> </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s-ES" sz="1800" kern="100">
                          <a:effectLst/>
                        </a:rPr>
                        <a:t> </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s-ES" sz="1800" kern="100">
                          <a:effectLst/>
                        </a:rPr>
                        <a:t> </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s-ES" sz="1800" kern="100">
                          <a:effectLst/>
                        </a:rPr>
                        <a:t> </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s-ES" sz="1800" kern="100">
                          <a:effectLst/>
                        </a:rPr>
                        <a:t> </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83227305"/>
                  </a:ext>
                </a:extLst>
              </a:tr>
              <a:tr h="874692">
                <a:tc>
                  <a:txBody>
                    <a:bodyPr/>
                    <a:lstStyle/>
                    <a:p>
                      <a:pPr>
                        <a:lnSpc>
                          <a:spcPct val="115000"/>
                        </a:lnSpc>
                        <a:spcAft>
                          <a:spcPts val="800"/>
                        </a:spcAft>
                        <a:buNone/>
                      </a:pPr>
                      <a:r>
                        <a:rPr lang="es-ES" sz="1800" b="1" kern="100" dirty="0">
                          <a:effectLst/>
                        </a:rPr>
                        <a:t>Contaminación del Aire</a:t>
                      </a:r>
                      <a:endParaRPr lang="es-ES" sz="18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just">
                        <a:lnSpc>
                          <a:spcPct val="115000"/>
                        </a:lnSpc>
                        <a:spcAft>
                          <a:spcPts val="800"/>
                        </a:spcAft>
                        <a:buNone/>
                      </a:pPr>
                      <a:r>
                        <a:rPr lang="es-ES" sz="1800" kern="100" dirty="0">
                          <a:effectLst/>
                        </a:rPr>
                        <a:t> </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s-ES" sz="1800" kern="100">
                          <a:effectLst/>
                        </a:rPr>
                        <a:t> </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s-ES" sz="1800" kern="100">
                          <a:effectLst/>
                        </a:rPr>
                        <a:t> </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s-ES" sz="1800" kern="100">
                          <a:effectLst/>
                        </a:rPr>
                        <a:t> </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s-ES" sz="1800" kern="100">
                          <a:effectLst/>
                        </a:rPr>
                        <a:t> </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5654685"/>
                  </a:ext>
                </a:extLst>
              </a:tr>
              <a:tr h="874692">
                <a:tc>
                  <a:txBody>
                    <a:bodyPr/>
                    <a:lstStyle/>
                    <a:p>
                      <a:pPr>
                        <a:lnSpc>
                          <a:spcPct val="115000"/>
                        </a:lnSpc>
                        <a:spcAft>
                          <a:spcPts val="800"/>
                        </a:spcAft>
                        <a:buNone/>
                      </a:pPr>
                      <a:r>
                        <a:rPr lang="es-ES" sz="1800" b="1" kern="100" dirty="0">
                          <a:effectLst/>
                        </a:rPr>
                        <a:t>Tráfico Vehicular</a:t>
                      </a:r>
                      <a:endParaRPr lang="es-ES" sz="18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just">
                        <a:lnSpc>
                          <a:spcPct val="115000"/>
                        </a:lnSpc>
                        <a:spcAft>
                          <a:spcPts val="800"/>
                        </a:spcAft>
                        <a:buNone/>
                      </a:pPr>
                      <a:r>
                        <a:rPr lang="es-ES" sz="1800" kern="100">
                          <a:effectLst/>
                        </a:rPr>
                        <a:t> </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s-ES" sz="1800" kern="100">
                          <a:effectLst/>
                        </a:rPr>
                        <a:t> </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s-ES" sz="1800" kern="100">
                          <a:effectLst/>
                        </a:rPr>
                        <a:t> </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s-ES" sz="1800" kern="100">
                          <a:effectLst/>
                        </a:rPr>
                        <a:t> </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s-ES" sz="1800" kern="100">
                          <a:effectLst/>
                        </a:rPr>
                        <a:t> </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230147702"/>
                  </a:ext>
                </a:extLst>
              </a:tr>
              <a:tr h="874692">
                <a:tc>
                  <a:txBody>
                    <a:bodyPr/>
                    <a:lstStyle/>
                    <a:p>
                      <a:pPr>
                        <a:lnSpc>
                          <a:spcPct val="115000"/>
                        </a:lnSpc>
                        <a:spcAft>
                          <a:spcPts val="800"/>
                        </a:spcAft>
                        <a:buNone/>
                      </a:pPr>
                      <a:r>
                        <a:rPr lang="es-ES" sz="1800" b="1" kern="100" dirty="0">
                          <a:effectLst/>
                        </a:rPr>
                        <a:t>Tráfico de Carga</a:t>
                      </a:r>
                      <a:endParaRPr lang="es-ES" sz="18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just">
                        <a:lnSpc>
                          <a:spcPct val="115000"/>
                        </a:lnSpc>
                        <a:spcAft>
                          <a:spcPts val="800"/>
                        </a:spcAft>
                        <a:buNone/>
                      </a:pPr>
                      <a:r>
                        <a:rPr lang="es-ES" sz="1800" kern="100">
                          <a:effectLst/>
                        </a:rPr>
                        <a:t> </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s-ES" sz="1800" kern="100">
                          <a:effectLst/>
                        </a:rPr>
                        <a:t> </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s-ES" sz="1800" kern="100">
                          <a:effectLst/>
                        </a:rPr>
                        <a:t> </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s-ES" sz="1800" kern="100">
                          <a:effectLst/>
                        </a:rPr>
                        <a:t> </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s-ES" sz="1800" kern="100" dirty="0">
                          <a:effectLst/>
                        </a:rPr>
                        <a:t> </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86149294"/>
                  </a:ext>
                </a:extLst>
              </a:tr>
            </a:tbl>
          </a:graphicData>
        </a:graphic>
      </p:graphicFrame>
    </p:spTree>
    <p:extLst>
      <p:ext uri="{BB962C8B-B14F-4D97-AF65-F5344CB8AC3E}">
        <p14:creationId xmlns:p14="http://schemas.microsoft.com/office/powerpoint/2010/main" val="3426898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ACDCB-2AAC-95DC-5C59-9CCA01E8D146}"/>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8EE361A3-605D-8459-4D71-4BFACDBEDBB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13726" y="307602"/>
            <a:ext cx="1038036" cy="621843"/>
          </a:xfrm>
          <a:prstGeom prst="rect">
            <a:avLst/>
          </a:prstGeom>
        </p:spPr>
      </p:pic>
      <p:pic>
        <p:nvPicPr>
          <p:cNvPr id="4" name="Imagen 3">
            <a:extLst>
              <a:ext uri="{FF2B5EF4-FFF2-40B4-BE49-F238E27FC236}">
                <a16:creationId xmlns:a16="http://schemas.microsoft.com/office/drawing/2014/main" id="{BF7E0D93-B832-CB42-F1D4-558D473518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97456" y="6285174"/>
            <a:ext cx="1954306" cy="385432"/>
          </a:xfrm>
          <a:prstGeom prst="rect">
            <a:avLst/>
          </a:prstGeom>
        </p:spPr>
      </p:pic>
      <p:cxnSp>
        <p:nvCxnSpPr>
          <p:cNvPr id="5" name="Conector recto 4">
            <a:extLst>
              <a:ext uri="{FF2B5EF4-FFF2-40B4-BE49-F238E27FC236}">
                <a16:creationId xmlns:a16="http://schemas.microsoft.com/office/drawing/2014/main" id="{E22224DC-822A-2754-6041-C26D1033E888}"/>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Elipse 5">
            <a:extLst>
              <a:ext uri="{FF2B5EF4-FFF2-40B4-BE49-F238E27FC236}">
                <a16:creationId xmlns:a16="http://schemas.microsoft.com/office/drawing/2014/main" id="{7F64B94F-CF7C-D34D-22F7-9C9EA17123FC}"/>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0" name="CuadroTexto 9">
            <a:extLst>
              <a:ext uri="{FF2B5EF4-FFF2-40B4-BE49-F238E27FC236}">
                <a16:creationId xmlns:a16="http://schemas.microsoft.com/office/drawing/2014/main" id="{B91D5D70-E375-6C58-CA65-30A425BBE2EC}"/>
              </a:ext>
            </a:extLst>
          </p:cNvPr>
          <p:cNvSpPr txBox="1"/>
          <p:nvPr/>
        </p:nvSpPr>
        <p:spPr>
          <a:xfrm>
            <a:off x="584921" y="1087237"/>
            <a:ext cx="10929299" cy="798167"/>
          </a:xfrm>
          <a:prstGeom prst="rect">
            <a:avLst/>
          </a:prstGeom>
          <a:noFill/>
        </p:spPr>
        <p:txBody>
          <a:bodyPr wrap="square">
            <a:spAutoFit/>
          </a:bodyPr>
          <a:lstStyle/>
          <a:p>
            <a:r>
              <a:rPr lang="es-ES" sz="2400" b="1" kern="100" dirty="0">
                <a:latin typeface="Arial Narrow" panose="020B0606020202030204" pitchFamily="34" charset="0"/>
                <a:cs typeface="Times New Roman" panose="02020603050405020304" pitchFamily="18" charset="0"/>
              </a:rPr>
              <a:t>Sección 3. Relación con el programa “Bogotá Ciudad Aeropuerto” y oportunidades. </a:t>
            </a:r>
          </a:p>
          <a:p>
            <a:pPr algn="just">
              <a:lnSpc>
                <a:spcPct val="115000"/>
              </a:lnSpc>
              <a:spcAft>
                <a:spcPts val="800"/>
              </a:spcAft>
              <a:buNone/>
            </a:pP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CuadroTexto 7">
            <a:extLst>
              <a:ext uri="{FF2B5EF4-FFF2-40B4-BE49-F238E27FC236}">
                <a16:creationId xmlns:a16="http://schemas.microsoft.com/office/drawing/2014/main" id="{21BC8293-9BB0-3590-C168-F683F661C595}"/>
              </a:ext>
            </a:extLst>
          </p:cNvPr>
          <p:cNvSpPr txBox="1"/>
          <p:nvPr/>
        </p:nvSpPr>
        <p:spPr>
          <a:xfrm>
            <a:off x="584920" y="2311654"/>
            <a:ext cx="11266841" cy="3026470"/>
          </a:xfrm>
          <a:prstGeom prst="rect">
            <a:avLst/>
          </a:prstGeom>
          <a:noFill/>
        </p:spPr>
        <p:txBody>
          <a:bodyPr wrap="square">
            <a:spAutoFit/>
          </a:bodyPr>
          <a:lstStyle/>
          <a:p>
            <a:pPr algn="just">
              <a:lnSpc>
                <a:spcPct val="115000"/>
              </a:lnSpc>
              <a:spcAft>
                <a:spcPts val="800"/>
              </a:spcAft>
              <a:buNone/>
            </a:pPr>
            <a:r>
              <a:rPr lang="es-ES" sz="2400" b="1" kern="100" dirty="0">
                <a:effectLst/>
                <a:latin typeface="Arial Narrow" panose="020B0606020202030204" pitchFamily="34" charset="0"/>
                <a:ea typeface="Aptos" panose="020B0004020202020204" pitchFamily="34" charset="0"/>
                <a:cs typeface="Times New Roman" panose="02020603050405020304" pitchFamily="18" charset="0"/>
              </a:rPr>
              <a:t>3.1. Antes de esta conversación, ¿qué tanto había escuchado o sabía usted sobre la idea de “Bogotá Ciudad Aeropuerto” y los cambios alrededor del aeropuerto? </a:t>
            </a:r>
            <a:r>
              <a:rPr lang="es-ES" sz="2400" kern="100" dirty="0">
                <a:effectLst/>
                <a:latin typeface="Arial Narrow" panose="020B0606020202030204" pitchFamily="34" charset="0"/>
                <a:ea typeface="Aptos" panose="020B0004020202020204" pitchFamily="34" charset="0"/>
                <a:cs typeface="Times New Roman" panose="02020603050405020304" pitchFamily="18" charset="0"/>
              </a:rPr>
              <a:t>(Opción única)</a:t>
            </a:r>
            <a:endParaRPr lang="es-ES" sz="24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Aft>
                <a:spcPts val="800"/>
              </a:spcAft>
              <a:buNone/>
            </a:pPr>
            <a:r>
              <a:rPr lang="es-ES" sz="24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s-ES" sz="2400" kern="100" dirty="0">
                <a:effectLst/>
                <a:latin typeface="Arial Narrow" panose="020B0606020202030204" pitchFamily="34" charset="0"/>
                <a:ea typeface="Aptos" panose="020B0004020202020204" pitchFamily="34" charset="0"/>
                <a:cs typeface="Times New Roman" panose="02020603050405020304" pitchFamily="18" charset="0"/>
              </a:rPr>
              <a:t> Nunca había oído del tema</a:t>
            </a:r>
            <a:endParaRPr lang="es-ES" sz="24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Aft>
                <a:spcPts val="800"/>
              </a:spcAft>
              <a:buNone/>
            </a:pPr>
            <a:r>
              <a:rPr lang="es-ES" sz="24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s-ES" sz="2400" kern="100" dirty="0">
                <a:effectLst/>
                <a:latin typeface="Arial Narrow" panose="020B0606020202030204" pitchFamily="34" charset="0"/>
                <a:ea typeface="Aptos" panose="020B0004020202020204" pitchFamily="34" charset="0"/>
                <a:cs typeface="Times New Roman" panose="02020603050405020304" pitchFamily="18" charset="0"/>
              </a:rPr>
              <a:t> Había oído el nombre, pero no sabía de qué se trataba</a:t>
            </a:r>
            <a:endParaRPr lang="es-ES" sz="24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Aft>
                <a:spcPts val="800"/>
              </a:spcAft>
              <a:buNone/>
            </a:pPr>
            <a:r>
              <a:rPr lang="es-ES" sz="24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s-ES" sz="2400" kern="100" dirty="0">
                <a:effectLst/>
                <a:latin typeface="Arial Narrow" panose="020B0606020202030204" pitchFamily="34" charset="0"/>
                <a:ea typeface="Aptos" panose="020B0004020202020204" pitchFamily="34" charset="0"/>
                <a:cs typeface="Times New Roman" panose="02020603050405020304" pitchFamily="18" charset="0"/>
              </a:rPr>
              <a:t> Tenía una idea general, pero sin muchos detalles</a:t>
            </a:r>
            <a:endParaRPr lang="es-ES" sz="24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Aft>
                <a:spcPts val="800"/>
              </a:spcAft>
              <a:buNone/>
            </a:pPr>
            <a:r>
              <a:rPr lang="es-ES" sz="24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s-ES" sz="2400" kern="100" dirty="0">
                <a:effectLst/>
                <a:latin typeface="Arial Narrow" panose="020B0606020202030204" pitchFamily="34" charset="0"/>
                <a:ea typeface="Aptos" panose="020B0004020202020204" pitchFamily="34" charset="0"/>
                <a:cs typeface="Times New Roman" panose="02020603050405020304" pitchFamily="18" charset="0"/>
              </a:rPr>
              <a:t> Tenía buena información y conocía bastante del tema</a:t>
            </a:r>
            <a:endParaRPr lang="es-E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4350079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12BE56-2877-D536-023D-A738B3EF555E}"/>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7BFFE066-08DF-CE12-3B38-366024087DA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13726" y="307602"/>
            <a:ext cx="1038036" cy="621843"/>
          </a:xfrm>
          <a:prstGeom prst="rect">
            <a:avLst/>
          </a:prstGeom>
        </p:spPr>
      </p:pic>
      <p:pic>
        <p:nvPicPr>
          <p:cNvPr id="4" name="Imagen 3">
            <a:extLst>
              <a:ext uri="{FF2B5EF4-FFF2-40B4-BE49-F238E27FC236}">
                <a16:creationId xmlns:a16="http://schemas.microsoft.com/office/drawing/2014/main" id="{CE81A058-2AE9-7123-C48C-839815D0A1A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97456" y="6285174"/>
            <a:ext cx="1954306" cy="385432"/>
          </a:xfrm>
          <a:prstGeom prst="rect">
            <a:avLst/>
          </a:prstGeom>
        </p:spPr>
      </p:pic>
      <p:cxnSp>
        <p:nvCxnSpPr>
          <p:cNvPr id="5" name="Conector recto 4">
            <a:extLst>
              <a:ext uri="{FF2B5EF4-FFF2-40B4-BE49-F238E27FC236}">
                <a16:creationId xmlns:a16="http://schemas.microsoft.com/office/drawing/2014/main" id="{BE23D2AD-6F9E-E8EC-439A-E128A9165326}"/>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Elipse 5">
            <a:extLst>
              <a:ext uri="{FF2B5EF4-FFF2-40B4-BE49-F238E27FC236}">
                <a16:creationId xmlns:a16="http://schemas.microsoft.com/office/drawing/2014/main" id="{68CD4C50-C7B6-5284-AD62-EFC8D3D63AD2}"/>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0" name="CuadroTexto 9">
            <a:extLst>
              <a:ext uri="{FF2B5EF4-FFF2-40B4-BE49-F238E27FC236}">
                <a16:creationId xmlns:a16="http://schemas.microsoft.com/office/drawing/2014/main" id="{022C6EB6-ED51-3B07-5811-59C105021164}"/>
              </a:ext>
            </a:extLst>
          </p:cNvPr>
          <p:cNvSpPr txBox="1"/>
          <p:nvPr/>
        </p:nvSpPr>
        <p:spPr>
          <a:xfrm>
            <a:off x="584921" y="1087237"/>
            <a:ext cx="10929299" cy="798167"/>
          </a:xfrm>
          <a:prstGeom prst="rect">
            <a:avLst/>
          </a:prstGeom>
          <a:noFill/>
        </p:spPr>
        <p:txBody>
          <a:bodyPr wrap="square">
            <a:spAutoFit/>
          </a:bodyPr>
          <a:lstStyle/>
          <a:p>
            <a:r>
              <a:rPr lang="es-ES" sz="2400" b="1" kern="100" dirty="0">
                <a:latin typeface="Arial Narrow" panose="020B0606020202030204" pitchFamily="34" charset="0"/>
                <a:cs typeface="Times New Roman" panose="02020603050405020304" pitchFamily="18" charset="0"/>
              </a:rPr>
              <a:t>Sección 3. Relación con el programa “Bogotá Ciudad Aeropuerto” y oportunidades. </a:t>
            </a:r>
          </a:p>
          <a:p>
            <a:pPr algn="just">
              <a:lnSpc>
                <a:spcPct val="115000"/>
              </a:lnSpc>
              <a:spcAft>
                <a:spcPts val="800"/>
              </a:spcAft>
              <a:buNone/>
            </a:pP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CuadroTexto 7">
            <a:extLst>
              <a:ext uri="{FF2B5EF4-FFF2-40B4-BE49-F238E27FC236}">
                <a16:creationId xmlns:a16="http://schemas.microsoft.com/office/drawing/2014/main" id="{21278CB1-FAEB-6B3B-5D33-C2428DD2EBB7}"/>
              </a:ext>
            </a:extLst>
          </p:cNvPr>
          <p:cNvSpPr txBox="1"/>
          <p:nvPr/>
        </p:nvSpPr>
        <p:spPr>
          <a:xfrm>
            <a:off x="584920" y="1741023"/>
            <a:ext cx="11266841" cy="4801314"/>
          </a:xfrm>
          <a:prstGeom prst="rect">
            <a:avLst/>
          </a:prstGeom>
          <a:noFill/>
        </p:spPr>
        <p:txBody>
          <a:bodyPr wrap="square">
            <a:spAutoFit/>
          </a:bodyPr>
          <a:lstStyle/>
          <a:p>
            <a:r>
              <a:rPr lang="es-ES" sz="1800" b="1" dirty="0"/>
              <a:t>3.2. ¿Qué tanto está de acuerdo con las siguientes afirmaciones sobre el futuro económico del sector?</a:t>
            </a:r>
          </a:p>
          <a:p>
            <a:endParaRPr lang="es-ES" sz="1800" dirty="0"/>
          </a:p>
          <a:p>
            <a:r>
              <a:rPr lang="es-ES" sz="1800" b="1" dirty="0"/>
              <a:t>a) En el entorno del aeropuerto podrían generarse nuevas oportunidades de empleo por estar cerca del aeropuerto.</a:t>
            </a:r>
            <a:endParaRPr lang="es-ES" sz="1800" dirty="0"/>
          </a:p>
          <a:p>
            <a:r>
              <a:rPr lang="es-ES" sz="1800" dirty="0"/>
              <a:t>☐  Muy en desacuerdo   ☐ En desacuerdo    ☐ Ni acuerdo ni desacuerdo   ☐ De acuerdo   ☐ Muy de acuerdo</a:t>
            </a:r>
          </a:p>
          <a:p>
            <a:br>
              <a:rPr lang="es-ES" sz="1800" dirty="0"/>
            </a:br>
            <a:r>
              <a:rPr lang="es-ES" sz="1800" b="1" dirty="0"/>
              <a:t>b) En el entorno del aeropuerto podrían desarrollarse proyectos que aumenten el valor de los predios.</a:t>
            </a:r>
            <a:endParaRPr lang="es-ES" sz="1800" dirty="0"/>
          </a:p>
          <a:p>
            <a:r>
              <a:rPr lang="es-ES" sz="1800" dirty="0"/>
              <a:t>☐  Muy en desacuerdo   ☐ En desacuerdo    ☐ Ni acuerdo ni desacuerdo   ☐ De acuerdo   ☐ Muy de acuerdo</a:t>
            </a:r>
          </a:p>
          <a:p>
            <a:br>
              <a:rPr lang="es-ES" sz="1800" dirty="0"/>
            </a:br>
            <a:r>
              <a:rPr lang="es-ES" sz="1800" b="1" dirty="0"/>
              <a:t>c) Los cambios que vienen al sector podrían beneficiar a quienes ya vivimos aquí, si se hacen las cosas bien.</a:t>
            </a:r>
            <a:endParaRPr lang="es-ES" sz="1800" dirty="0"/>
          </a:p>
          <a:p>
            <a:r>
              <a:rPr lang="es-ES" sz="1800" dirty="0"/>
              <a:t>☐  Muy en desacuerdo   ☐ En desacuerdo    ☐ Ni acuerdo ni desacuerdo   ☐ De acuerdo   ☐ Muy de acuerdo</a:t>
            </a:r>
          </a:p>
        </p:txBody>
      </p:sp>
    </p:spTree>
    <p:extLst>
      <p:ext uri="{BB962C8B-B14F-4D97-AF65-F5344CB8AC3E}">
        <p14:creationId xmlns:p14="http://schemas.microsoft.com/office/powerpoint/2010/main" val="6210337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9D6178-2104-DC7D-C0B8-FEC6B0A351D8}"/>
            </a:ext>
          </a:extLst>
        </p:cNvPr>
        <p:cNvGrpSpPr/>
        <p:nvPr/>
      </p:nvGrpSpPr>
      <p:grpSpPr>
        <a:xfrm>
          <a:off x="0" y="0"/>
          <a:ext cx="0" cy="0"/>
          <a:chOff x="0" y="0"/>
          <a:chExt cx="0" cy="0"/>
        </a:xfrm>
      </p:grpSpPr>
      <p:pic>
        <p:nvPicPr>
          <p:cNvPr id="7" name="Imagen 6">
            <a:extLst>
              <a:ext uri="{FF2B5EF4-FFF2-40B4-BE49-F238E27FC236}">
                <a16:creationId xmlns:a16="http://schemas.microsoft.com/office/drawing/2014/main" id="{1F88BCC6-B010-A9AA-5D35-3C59C9495E8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0112"/>
            <a:ext cx="12192000" cy="6847888"/>
          </a:xfrm>
          <a:prstGeom prst="rect">
            <a:avLst/>
          </a:prstGeom>
        </p:spPr>
      </p:pic>
      <p:sp>
        <p:nvSpPr>
          <p:cNvPr id="6" name="Rectángulo 5">
            <a:extLst>
              <a:ext uri="{FF2B5EF4-FFF2-40B4-BE49-F238E27FC236}">
                <a16:creationId xmlns:a16="http://schemas.microsoft.com/office/drawing/2014/main" id="{4ECDFE6D-DBFE-94D8-6968-2673CA383D04}"/>
              </a:ext>
            </a:extLst>
          </p:cNvPr>
          <p:cNvSpPr/>
          <p:nvPr/>
        </p:nvSpPr>
        <p:spPr>
          <a:xfrm>
            <a:off x="0" y="0"/>
            <a:ext cx="12192000" cy="6883249"/>
          </a:xfrm>
          <a:prstGeom prst="rect">
            <a:avLst/>
          </a:prstGeom>
          <a:solidFill>
            <a:srgbClr val="202C2B">
              <a:alpha val="5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Rectángulo 3">
            <a:extLst>
              <a:ext uri="{FF2B5EF4-FFF2-40B4-BE49-F238E27FC236}">
                <a16:creationId xmlns:a16="http://schemas.microsoft.com/office/drawing/2014/main" id="{BFF3CCF3-037C-0A64-5E27-0C94E7D59D80}"/>
              </a:ext>
            </a:extLst>
          </p:cNvPr>
          <p:cNvSpPr/>
          <p:nvPr/>
        </p:nvSpPr>
        <p:spPr>
          <a:xfrm>
            <a:off x="-1" y="-1"/>
            <a:ext cx="10471802" cy="688325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CuadroTexto 9">
            <a:extLst>
              <a:ext uri="{FF2B5EF4-FFF2-40B4-BE49-F238E27FC236}">
                <a16:creationId xmlns:a16="http://schemas.microsoft.com/office/drawing/2014/main" id="{1804421B-2692-B27E-7063-8851EB0550FB}"/>
              </a:ext>
            </a:extLst>
          </p:cNvPr>
          <p:cNvSpPr txBox="1"/>
          <p:nvPr/>
        </p:nvSpPr>
        <p:spPr>
          <a:xfrm>
            <a:off x="527518" y="2564461"/>
            <a:ext cx="5568482" cy="1754326"/>
          </a:xfrm>
          <a:prstGeom prst="rect">
            <a:avLst/>
          </a:prstGeom>
          <a:noFill/>
          <a:effectLst>
            <a:outerShdw blurRad="50800" dist="38100" dir="2700000" algn="tl" rotWithShape="0">
              <a:prstClr val="black">
                <a:alpha val="40000"/>
              </a:prstClr>
            </a:outerShdw>
          </a:effectLst>
        </p:spPr>
        <p:txBody>
          <a:bodyPr wrap="square" lIns="91440" tIns="45720" rIns="91440" bIns="45720" rtlCol="0" anchor="t">
            <a:spAutoFit/>
          </a:bodyPr>
          <a:lstStyle/>
          <a:p>
            <a:r>
              <a:rPr lang="es-MX" sz="3600" b="1" dirty="0">
                <a:solidFill>
                  <a:schemeClr val="bg1"/>
                </a:solidFill>
                <a:latin typeface="Museo Sans 300"/>
              </a:rPr>
              <a:t>¿QUÉ ES BOGOTÁ CIUDAD AEROPUERTO? ​</a:t>
            </a:r>
          </a:p>
        </p:txBody>
      </p:sp>
      <p:pic>
        <p:nvPicPr>
          <p:cNvPr id="5" name="Imagen 4">
            <a:extLst>
              <a:ext uri="{FF2B5EF4-FFF2-40B4-BE49-F238E27FC236}">
                <a16:creationId xmlns:a16="http://schemas.microsoft.com/office/drawing/2014/main" id="{F3A3BAA9-88B8-A0DE-A660-FACB54A3729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08143" y="302693"/>
            <a:ext cx="1047515" cy="624640"/>
          </a:xfrm>
          <a:prstGeom prst="rect">
            <a:avLst/>
          </a:prstGeom>
        </p:spPr>
      </p:pic>
    </p:spTree>
    <p:extLst>
      <p:ext uri="{BB962C8B-B14F-4D97-AF65-F5344CB8AC3E}">
        <p14:creationId xmlns:p14="http://schemas.microsoft.com/office/powerpoint/2010/main" val="41031056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96CE24-4191-3C66-B6CF-DBCA65DF477B}"/>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7F206048-37B4-E15F-FBEF-694B3672CB9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13726" y="307602"/>
            <a:ext cx="1038036" cy="621843"/>
          </a:xfrm>
          <a:prstGeom prst="rect">
            <a:avLst/>
          </a:prstGeom>
        </p:spPr>
      </p:pic>
      <p:pic>
        <p:nvPicPr>
          <p:cNvPr id="4" name="Imagen 3">
            <a:extLst>
              <a:ext uri="{FF2B5EF4-FFF2-40B4-BE49-F238E27FC236}">
                <a16:creationId xmlns:a16="http://schemas.microsoft.com/office/drawing/2014/main" id="{CE7AED7D-44E7-FA76-EE05-9845B1274F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97456" y="6285174"/>
            <a:ext cx="1954306" cy="385432"/>
          </a:xfrm>
          <a:prstGeom prst="rect">
            <a:avLst/>
          </a:prstGeom>
        </p:spPr>
      </p:pic>
      <p:cxnSp>
        <p:nvCxnSpPr>
          <p:cNvPr id="5" name="Conector recto 4">
            <a:extLst>
              <a:ext uri="{FF2B5EF4-FFF2-40B4-BE49-F238E27FC236}">
                <a16:creationId xmlns:a16="http://schemas.microsoft.com/office/drawing/2014/main" id="{062790F2-1BD3-0E4C-8EF5-7F9FB5A1B328}"/>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Elipse 5">
            <a:extLst>
              <a:ext uri="{FF2B5EF4-FFF2-40B4-BE49-F238E27FC236}">
                <a16:creationId xmlns:a16="http://schemas.microsoft.com/office/drawing/2014/main" id="{E0FFD24B-66AE-BDCB-B3F6-67BE998222EA}"/>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0" name="CuadroTexto 9">
            <a:extLst>
              <a:ext uri="{FF2B5EF4-FFF2-40B4-BE49-F238E27FC236}">
                <a16:creationId xmlns:a16="http://schemas.microsoft.com/office/drawing/2014/main" id="{F534B070-96A4-9BB4-067D-CAB67C0EF8A9}"/>
              </a:ext>
            </a:extLst>
          </p:cNvPr>
          <p:cNvSpPr txBox="1"/>
          <p:nvPr/>
        </p:nvSpPr>
        <p:spPr>
          <a:xfrm>
            <a:off x="584921" y="1087237"/>
            <a:ext cx="10929299" cy="798167"/>
          </a:xfrm>
          <a:prstGeom prst="rect">
            <a:avLst/>
          </a:prstGeom>
          <a:noFill/>
        </p:spPr>
        <p:txBody>
          <a:bodyPr wrap="square">
            <a:spAutoFit/>
          </a:bodyPr>
          <a:lstStyle/>
          <a:p>
            <a:r>
              <a:rPr lang="es-ES" sz="2400" b="1" kern="100" dirty="0">
                <a:latin typeface="Arial Narrow" panose="020B0606020202030204" pitchFamily="34" charset="0"/>
                <a:cs typeface="Times New Roman" panose="02020603050405020304" pitchFamily="18" charset="0"/>
              </a:rPr>
              <a:t>Sección 3. Relación con el programa “Bogotá Ciudad Aeropuerto” y oportunidades. </a:t>
            </a:r>
          </a:p>
          <a:p>
            <a:pPr algn="just">
              <a:lnSpc>
                <a:spcPct val="115000"/>
              </a:lnSpc>
              <a:spcAft>
                <a:spcPts val="800"/>
              </a:spcAft>
              <a:buNone/>
            </a:pP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CuadroTexto 7">
            <a:extLst>
              <a:ext uri="{FF2B5EF4-FFF2-40B4-BE49-F238E27FC236}">
                <a16:creationId xmlns:a16="http://schemas.microsoft.com/office/drawing/2014/main" id="{B9645EAA-2173-708F-B1EC-77CAF4D733B6}"/>
              </a:ext>
            </a:extLst>
          </p:cNvPr>
          <p:cNvSpPr txBox="1"/>
          <p:nvPr/>
        </p:nvSpPr>
        <p:spPr>
          <a:xfrm>
            <a:off x="584920" y="1885404"/>
            <a:ext cx="11266841" cy="3785652"/>
          </a:xfrm>
          <a:prstGeom prst="rect">
            <a:avLst/>
          </a:prstGeom>
          <a:noFill/>
        </p:spPr>
        <p:txBody>
          <a:bodyPr wrap="square">
            <a:spAutoFit/>
          </a:bodyPr>
          <a:lstStyle/>
          <a:p>
            <a:r>
              <a:rPr lang="es-ES" sz="2000" b="1" dirty="0"/>
              <a:t>3.3. ¿Qué tipos de proyectos o actividades económicas consideraría usted más adecuados para el futuro de del entorno del aeropuerto, pensando en que usted pueda beneficiarse de alguna forma (quedándose, trabajando o recibiendo ingresos)? </a:t>
            </a:r>
            <a:r>
              <a:rPr lang="es-ES" sz="2000" dirty="0"/>
              <a:t>(Respuesta múltiple: puede marcar varias opciones)</a:t>
            </a:r>
          </a:p>
          <a:p>
            <a:endParaRPr lang="es-ES" sz="2000" dirty="0"/>
          </a:p>
          <a:p>
            <a:r>
              <a:rPr lang="es-ES" sz="2000" dirty="0"/>
              <a:t>☐ Bodegas y actividades logísticas</a:t>
            </a:r>
          </a:p>
          <a:p>
            <a:r>
              <a:rPr lang="es-ES" sz="2000" dirty="0"/>
              <a:t>☐ Actividades industriales livianas  (Bodegas) </a:t>
            </a:r>
          </a:p>
          <a:p>
            <a:r>
              <a:rPr lang="es-ES" sz="2000" dirty="0"/>
              <a:t>☐ Comercio y servicios (restaurantes, tiendas, oficinas, etc.)</a:t>
            </a:r>
          </a:p>
          <a:p>
            <a:r>
              <a:rPr lang="es-ES" sz="2000" dirty="0"/>
              <a:t>☐ Servicios relacionados directamente con el aeropuerto (turismo, carga, etc.)</a:t>
            </a:r>
          </a:p>
          <a:p>
            <a:r>
              <a:rPr lang="es-ES" sz="2000" dirty="0"/>
              <a:t>☐ No me parece adecuado ningún tipo de proyecto nuevo</a:t>
            </a:r>
          </a:p>
          <a:p>
            <a:r>
              <a:rPr lang="es-ES" sz="2000" dirty="0"/>
              <a:t>☐ No lo sé / No tengo opinión</a:t>
            </a:r>
          </a:p>
          <a:p>
            <a:r>
              <a:rPr lang="es-ES" sz="2000" dirty="0"/>
              <a:t> incluir ejemplos</a:t>
            </a:r>
          </a:p>
        </p:txBody>
      </p:sp>
    </p:spTree>
    <p:extLst>
      <p:ext uri="{BB962C8B-B14F-4D97-AF65-F5344CB8AC3E}">
        <p14:creationId xmlns:p14="http://schemas.microsoft.com/office/powerpoint/2010/main" val="14466457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4B0EC9-276B-E288-50A8-059174EA382D}"/>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55D95213-C748-143D-4A45-66B3C5263A8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13726" y="307602"/>
            <a:ext cx="1038036" cy="621843"/>
          </a:xfrm>
          <a:prstGeom prst="rect">
            <a:avLst/>
          </a:prstGeom>
        </p:spPr>
      </p:pic>
      <p:pic>
        <p:nvPicPr>
          <p:cNvPr id="4" name="Imagen 3">
            <a:extLst>
              <a:ext uri="{FF2B5EF4-FFF2-40B4-BE49-F238E27FC236}">
                <a16:creationId xmlns:a16="http://schemas.microsoft.com/office/drawing/2014/main" id="{161E1644-541B-214E-D729-3E2D1314552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97456" y="6285174"/>
            <a:ext cx="1954306" cy="385432"/>
          </a:xfrm>
          <a:prstGeom prst="rect">
            <a:avLst/>
          </a:prstGeom>
        </p:spPr>
      </p:pic>
      <p:cxnSp>
        <p:nvCxnSpPr>
          <p:cNvPr id="5" name="Conector recto 4">
            <a:extLst>
              <a:ext uri="{FF2B5EF4-FFF2-40B4-BE49-F238E27FC236}">
                <a16:creationId xmlns:a16="http://schemas.microsoft.com/office/drawing/2014/main" id="{8D5C2FFF-7A00-AAD5-349B-EBA7F53F97B0}"/>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Elipse 5">
            <a:extLst>
              <a:ext uri="{FF2B5EF4-FFF2-40B4-BE49-F238E27FC236}">
                <a16:creationId xmlns:a16="http://schemas.microsoft.com/office/drawing/2014/main" id="{DEFD3A71-B046-8AA2-7FB1-AA235E2455C2}"/>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0" name="CuadroTexto 9">
            <a:extLst>
              <a:ext uri="{FF2B5EF4-FFF2-40B4-BE49-F238E27FC236}">
                <a16:creationId xmlns:a16="http://schemas.microsoft.com/office/drawing/2014/main" id="{747D1CBF-CAD2-CC07-9BA1-B86793F0D003}"/>
              </a:ext>
            </a:extLst>
          </p:cNvPr>
          <p:cNvSpPr txBox="1"/>
          <p:nvPr/>
        </p:nvSpPr>
        <p:spPr>
          <a:xfrm>
            <a:off x="584921" y="1087237"/>
            <a:ext cx="10929299" cy="461665"/>
          </a:xfrm>
          <a:prstGeom prst="rect">
            <a:avLst/>
          </a:prstGeom>
          <a:noFill/>
        </p:spPr>
        <p:txBody>
          <a:bodyPr wrap="square">
            <a:spAutoFit/>
          </a:bodyPr>
          <a:lstStyle/>
          <a:p>
            <a:r>
              <a:rPr lang="es-ES" sz="2400" b="1" kern="100" dirty="0">
                <a:latin typeface="Arial Narrow" panose="020B0606020202030204" pitchFamily="34" charset="0"/>
                <a:cs typeface="Times New Roman" panose="02020603050405020304" pitchFamily="18" charset="0"/>
              </a:rPr>
              <a:t>Sección 4. Exposición al mercado</a:t>
            </a: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CuadroTexto 7">
            <a:extLst>
              <a:ext uri="{FF2B5EF4-FFF2-40B4-BE49-F238E27FC236}">
                <a16:creationId xmlns:a16="http://schemas.microsoft.com/office/drawing/2014/main" id="{5C9DF6DE-2BFE-650F-8BFE-45E836377F51}"/>
              </a:ext>
            </a:extLst>
          </p:cNvPr>
          <p:cNvSpPr txBox="1"/>
          <p:nvPr/>
        </p:nvSpPr>
        <p:spPr>
          <a:xfrm>
            <a:off x="584920" y="1885404"/>
            <a:ext cx="11266841" cy="2246769"/>
          </a:xfrm>
          <a:prstGeom prst="rect">
            <a:avLst/>
          </a:prstGeom>
          <a:noFill/>
        </p:spPr>
        <p:txBody>
          <a:bodyPr wrap="square">
            <a:spAutoFit/>
          </a:bodyPr>
          <a:lstStyle/>
          <a:p>
            <a:r>
              <a:rPr lang="es-ES" sz="2000" b="1" dirty="0"/>
              <a:t>4.1. Respecto a su predio, o al predio que ocupa, en el último año…</a:t>
            </a:r>
            <a:r>
              <a:rPr lang="es-ES" sz="2000" dirty="0"/>
              <a:t> (Opción única)</a:t>
            </a:r>
          </a:p>
          <a:p>
            <a:r>
              <a:rPr lang="es-ES" sz="2000" dirty="0"/>
              <a:t>☐ Ha pensado vender (o el dueño)    ☐ Ha recibido ofertas de compra (o el dueño)    ☐ Ambas    ☐ Ninguna</a:t>
            </a:r>
          </a:p>
          <a:p>
            <a:r>
              <a:rPr lang="es-ES" sz="2000" dirty="0"/>
              <a:t> </a:t>
            </a:r>
          </a:p>
          <a:p>
            <a:r>
              <a:rPr lang="es-ES" sz="2000" b="1" dirty="0"/>
              <a:t>4.2. ¿Cree que a otros vecinos propietarios podría interesarles asociarse para vender predios agrupados o desarrollar proyectos en conjunto?</a:t>
            </a:r>
            <a:r>
              <a:rPr lang="es-ES" sz="2000" dirty="0"/>
              <a:t> (Opción única)</a:t>
            </a:r>
          </a:p>
          <a:p>
            <a:r>
              <a:rPr lang="es-ES" sz="2000" dirty="0"/>
              <a:t>☐ Muy probable    ☐ Algo probable    ☐ Poco probable    ☐ Nada probable</a:t>
            </a:r>
          </a:p>
        </p:txBody>
      </p:sp>
    </p:spTree>
    <p:extLst>
      <p:ext uri="{BB962C8B-B14F-4D97-AF65-F5344CB8AC3E}">
        <p14:creationId xmlns:p14="http://schemas.microsoft.com/office/powerpoint/2010/main" val="28662075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543BC-FC7B-CACC-C116-53727F1171CE}"/>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0DE952BE-28C9-1C1E-87E6-1B61F90129C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13726" y="307602"/>
            <a:ext cx="1038036" cy="621843"/>
          </a:xfrm>
          <a:prstGeom prst="rect">
            <a:avLst/>
          </a:prstGeom>
        </p:spPr>
      </p:pic>
      <p:pic>
        <p:nvPicPr>
          <p:cNvPr id="4" name="Imagen 3">
            <a:extLst>
              <a:ext uri="{FF2B5EF4-FFF2-40B4-BE49-F238E27FC236}">
                <a16:creationId xmlns:a16="http://schemas.microsoft.com/office/drawing/2014/main" id="{AE853E1C-9648-F905-3750-F01CDDC2D88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97456" y="6285174"/>
            <a:ext cx="1954306" cy="385432"/>
          </a:xfrm>
          <a:prstGeom prst="rect">
            <a:avLst/>
          </a:prstGeom>
        </p:spPr>
      </p:pic>
      <p:cxnSp>
        <p:nvCxnSpPr>
          <p:cNvPr id="5" name="Conector recto 4">
            <a:extLst>
              <a:ext uri="{FF2B5EF4-FFF2-40B4-BE49-F238E27FC236}">
                <a16:creationId xmlns:a16="http://schemas.microsoft.com/office/drawing/2014/main" id="{CC4E2350-4CC5-30ED-8A49-F74E4C0A02F8}"/>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Elipse 5">
            <a:extLst>
              <a:ext uri="{FF2B5EF4-FFF2-40B4-BE49-F238E27FC236}">
                <a16:creationId xmlns:a16="http://schemas.microsoft.com/office/drawing/2014/main" id="{0687E82B-1FD9-6F4D-AF20-F89DABE0CF0F}"/>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0" name="CuadroTexto 9">
            <a:extLst>
              <a:ext uri="{FF2B5EF4-FFF2-40B4-BE49-F238E27FC236}">
                <a16:creationId xmlns:a16="http://schemas.microsoft.com/office/drawing/2014/main" id="{F43FC913-3C62-1A63-6A25-7C45702FEC10}"/>
              </a:ext>
            </a:extLst>
          </p:cNvPr>
          <p:cNvSpPr txBox="1"/>
          <p:nvPr/>
        </p:nvSpPr>
        <p:spPr>
          <a:xfrm>
            <a:off x="584921" y="1087237"/>
            <a:ext cx="10929299" cy="798167"/>
          </a:xfrm>
          <a:prstGeom prst="rect">
            <a:avLst/>
          </a:prstGeom>
          <a:noFill/>
        </p:spPr>
        <p:txBody>
          <a:bodyPr wrap="square">
            <a:spAutoFit/>
          </a:bodyPr>
          <a:lstStyle/>
          <a:p>
            <a:r>
              <a:rPr lang="es-ES" sz="2400" b="1" kern="100" dirty="0">
                <a:latin typeface="Arial Narrow" panose="020B0606020202030204" pitchFamily="34" charset="0"/>
                <a:cs typeface="Times New Roman" panose="02020603050405020304" pitchFamily="18" charset="0"/>
              </a:rPr>
              <a:t>Sección 5. Disposición frente a alternativas y asociatividad básica</a:t>
            </a:r>
          </a:p>
          <a:p>
            <a:pPr algn="just">
              <a:lnSpc>
                <a:spcPct val="115000"/>
              </a:lnSpc>
              <a:spcAft>
                <a:spcPts val="800"/>
              </a:spcAft>
              <a:buNone/>
            </a:pP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CuadroTexto 7">
            <a:extLst>
              <a:ext uri="{FF2B5EF4-FFF2-40B4-BE49-F238E27FC236}">
                <a16:creationId xmlns:a16="http://schemas.microsoft.com/office/drawing/2014/main" id="{D478A5BE-BA32-607E-3BE5-8353013A87D2}"/>
              </a:ext>
            </a:extLst>
          </p:cNvPr>
          <p:cNvSpPr txBox="1"/>
          <p:nvPr/>
        </p:nvSpPr>
        <p:spPr>
          <a:xfrm>
            <a:off x="584920" y="1885404"/>
            <a:ext cx="11266841" cy="4093428"/>
          </a:xfrm>
          <a:prstGeom prst="rect">
            <a:avLst/>
          </a:prstGeom>
          <a:noFill/>
        </p:spPr>
        <p:txBody>
          <a:bodyPr wrap="square">
            <a:spAutoFit/>
          </a:bodyPr>
          <a:lstStyle/>
          <a:p>
            <a:r>
              <a:rPr lang="es-ES" sz="2000" b="1" dirty="0"/>
              <a:t>5.1. Si tuviera que optar por alguna de las alternativas a continuación sobre su residencia actual, ¿cuál de ellas preferiría? </a:t>
            </a:r>
            <a:r>
              <a:rPr lang="es-ES" sz="2000" dirty="0"/>
              <a:t>(Opción única)</a:t>
            </a:r>
          </a:p>
          <a:p>
            <a:r>
              <a:rPr lang="es-ES" sz="2000" dirty="0"/>
              <a:t>☐ Quedarme en mi predio (no vender)		☐ Vender y mudarme a otro lugar</a:t>
            </a:r>
          </a:p>
          <a:p>
            <a:endParaRPr lang="es-ES" sz="2000" b="1" dirty="0"/>
          </a:p>
          <a:p>
            <a:r>
              <a:rPr lang="es-ES" sz="2000" b="1" dirty="0"/>
              <a:t>(Solo si eligió “Vender y mudarme a otro lugar”)</a:t>
            </a:r>
            <a:r>
              <a:rPr lang="es-ES" sz="2000" dirty="0"/>
              <a:t> ¿qué preferiría principalmente? (Opción única)</a:t>
            </a:r>
          </a:p>
          <a:p>
            <a:r>
              <a:rPr lang="es-ES" sz="2000" dirty="0"/>
              <a:t>☐ Comprar en el mismo sector    ☐ Comprar algo en otro sector    ☐ Otra opción: ___________________________</a:t>
            </a:r>
          </a:p>
          <a:p>
            <a:endParaRPr lang="es-ES" sz="2000" dirty="0"/>
          </a:p>
          <a:p>
            <a:r>
              <a:rPr lang="es-ES" sz="2000" b="1" dirty="0"/>
              <a:t>5.2. ¿Le interesaría asociarse con sus vecinos para negociar o desarrollar un proyecto inmobiliario que transforme el uso del suelo (venta, construcción, etc.)?</a:t>
            </a:r>
            <a:r>
              <a:rPr lang="es-ES" sz="2000" dirty="0"/>
              <a:t> (Opción única)</a:t>
            </a:r>
          </a:p>
          <a:p>
            <a:r>
              <a:rPr lang="es-ES" sz="2000" dirty="0"/>
              <a:t>☐ Sí me interesa    ☐ Tal vez, si los beneficios están claros    ☐ No me interesa    ☐ Me es indiferente</a:t>
            </a:r>
          </a:p>
        </p:txBody>
      </p:sp>
    </p:spTree>
    <p:extLst>
      <p:ext uri="{BB962C8B-B14F-4D97-AF65-F5344CB8AC3E}">
        <p14:creationId xmlns:p14="http://schemas.microsoft.com/office/powerpoint/2010/main" val="11444023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36034E-2510-BD8B-EA59-3A7F655285A2}"/>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C5E06A9E-FA97-33AE-1B8C-3AEAF3D0504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13726" y="307602"/>
            <a:ext cx="1038036" cy="621843"/>
          </a:xfrm>
          <a:prstGeom prst="rect">
            <a:avLst/>
          </a:prstGeom>
        </p:spPr>
      </p:pic>
      <p:pic>
        <p:nvPicPr>
          <p:cNvPr id="4" name="Imagen 3">
            <a:extLst>
              <a:ext uri="{FF2B5EF4-FFF2-40B4-BE49-F238E27FC236}">
                <a16:creationId xmlns:a16="http://schemas.microsoft.com/office/drawing/2014/main" id="{1A60DAC8-E64B-9D1D-432E-2B8559720A4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97456" y="6285174"/>
            <a:ext cx="1954306" cy="385432"/>
          </a:xfrm>
          <a:prstGeom prst="rect">
            <a:avLst/>
          </a:prstGeom>
        </p:spPr>
      </p:pic>
      <p:cxnSp>
        <p:nvCxnSpPr>
          <p:cNvPr id="5" name="Conector recto 4">
            <a:extLst>
              <a:ext uri="{FF2B5EF4-FFF2-40B4-BE49-F238E27FC236}">
                <a16:creationId xmlns:a16="http://schemas.microsoft.com/office/drawing/2014/main" id="{C9029673-712A-C11A-CC08-365ED61E016B}"/>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Elipse 5">
            <a:extLst>
              <a:ext uri="{FF2B5EF4-FFF2-40B4-BE49-F238E27FC236}">
                <a16:creationId xmlns:a16="http://schemas.microsoft.com/office/drawing/2014/main" id="{0769F2C2-0A98-702D-28B8-C38F6C389454}"/>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0" name="CuadroTexto 9">
            <a:extLst>
              <a:ext uri="{FF2B5EF4-FFF2-40B4-BE49-F238E27FC236}">
                <a16:creationId xmlns:a16="http://schemas.microsoft.com/office/drawing/2014/main" id="{3519B789-6D58-EEDD-6137-AF8633D948C5}"/>
              </a:ext>
            </a:extLst>
          </p:cNvPr>
          <p:cNvSpPr txBox="1"/>
          <p:nvPr/>
        </p:nvSpPr>
        <p:spPr>
          <a:xfrm>
            <a:off x="584921" y="1087237"/>
            <a:ext cx="10929299" cy="798167"/>
          </a:xfrm>
          <a:prstGeom prst="rect">
            <a:avLst/>
          </a:prstGeom>
          <a:noFill/>
        </p:spPr>
        <p:txBody>
          <a:bodyPr wrap="square">
            <a:spAutoFit/>
          </a:bodyPr>
          <a:lstStyle/>
          <a:p>
            <a:r>
              <a:rPr lang="es-ES" sz="2400" b="1" kern="100" dirty="0">
                <a:latin typeface="Arial Narrow" panose="020B0606020202030204" pitchFamily="34" charset="0"/>
                <a:cs typeface="Times New Roman" panose="02020603050405020304" pitchFamily="18" charset="0"/>
              </a:rPr>
              <a:t>Sección 5. Disposición frente a alternativas y asociatividad básica</a:t>
            </a:r>
          </a:p>
          <a:p>
            <a:pPr algn="just">
              <a:lnSpc>
                <a:spcPct val="115000"/>
              </a:lnSpc>
              <a:spcAft>
                <a:spcPts val="800"/>
              </a:spcAft>
              <a:buNone/>
            </a:pP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CuadroTexto 7">
            <a:extLst>
              <a:ext uri="{FF2B5EF4-FFF2-40B4-BE49-F238E27FC236}">
                <a16:creationId xmlns:a16="http://schemas.microsoft.com/office/drawing/2014/main" id="{1B71142E-3EF1-09B8-AE03-4421BE7BC70E}"/>
              </a:ext>
            </a:extLst>
          </p:cNvPr>
          <p:cNvSpPr txBox="1"/>
          <p:nvPr/>
        </p:nvSpPr>
        <p:spPr>
          <a:xfrm>
            <a:off x="584920" y="1885404"/>
            <a:ext cx="11266841" cy="2862322"/>
          </a:xfrm>
          <a:prstGeom prst="rect">
            <a:avLst/>
          </a:prstGeom>
          <a:noFill/>
        </p:spPr>
        <p:txBody>
          <a:bodyPr wrap="square">
            <a:spAutoFit/>
          </a:bodyPr>
          <a:lstStyle/>
          <a:p>
            <a:r>
              <a:rPr lang="es-ES" sz="2000" b="1" dirty="0"/>
              <a:t>5.3. ¿Qué aspectos le parecen más atractivos para asociarse en el desarrollo de un proyecto inmobiliario que transforme el uso del suelo?</a:t>
            </a:r>
            <a:r>
              <a:rPr lang="es-ES" sz="2000" dirty="0"/>
              <a:t> (marque máximo 3 opciones).</a:t>
            </a:r>
          </a:p>
          <a:p>
            <a:endParaRPr lang="es-ES" sz="2000" dirty="0"/>
          </a:p>
          <a:p>
            <a:r>
              <a:rPr lang="es-ES" sz="2000" dirty="0"/>
              <a:t>☐ Tener información clara sobre los beneficios derivados de la asociación</a:t>
            </a:r>
          </a:p>
          <a:p>
            <a:r>
              <a:rPr lang="es-ES" sz="2000" dirty="0"/>
              <a:t>☐ Obtener mayor ganancia por venta de predios en conjunto</a:t>
            </a:r>
          </a:p>
          <a:p>
            <a:r>
              <a:rPr lang="es-ES" sz="2000" dirty="0"/>
              <a:t>☐ Recibir ingresos periódicos y constantes (arriendo o participación en el negocio)</a:t>
            </a:r>
          </a:p>
          <a:p>
            <a:r>
              <a:rPr lang="es-ES" sz="2000" dirty="0"/>
              <a:t>☐ Recibir un pago único por mi propiedad</a:t>
            </a:r>
          </a:p>
          <a:p>
            <a:r>
              <a:rPr lang="es-ES" sz="2000" dirty="0"/>
              <a:t>☐ Contar con opciones de reubicación seguras y adecuadas</a:t>
            </a:r>
          </a:p>
          <a:p>
            <a:r>
              <a:rPr lang="es-ES" sz="2000" dirty="0"/>
              <a:t>☐ Otra opción: ___________________________</a:t>
            </a:r>
          </a:p>
        </p:txBody>
      </p:sp>
    </p:spTree>
    <p:extLst>
      <p:ext uri="{BB962C8B-B14F-4D97-AF65-F5344CB8AC3E}">
        <p14:creationId xmlns:p14="http://schemas.microsoft.com/office/powerpoint/2010/main" val="2816980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760783-D913-C70C-A800-375C6A8A0820}"/>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20F2AD85-29D8-25FD-2B7C-344ED836234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13726" y="307602"/>
            <a:ext cx="1038036" cy="621843"/>
          </a:xfrm>
          <a:prstGeom prst="rect">
            <a:avLst/>
          </a:prstGeom>
        </p:spPr>
      </p:pic>
      <p:pic>
        <p:nvPicPr>
          <p:cNvPr id="4" name="Imagen 3">
            <a:extLst>
              <a:ext uri="{FF2B5EF4-FFF2-40B4-BE49-F238E27FC236}">
                <a16:creationId xmlns:a16="http://schemas.microsoft.com/office/drawing/2014/main" id="{679FB699-55F1-0E24-839C-40FBBAA51E8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97456" y="6285174"/>
            <a:ext cx="1954306" cy="385432"/>
          </a:xfrm>
          <a:prstGeom prst="rect">
            <a:avLst/>
          </a:prstGeom>
        </p:spPr>
      </p:pic>
      <p:cxnSp>
        <p:nvCxnSpPr>
          <p:cNvPr id="5" name="Conector recto 4">
            <a:extLst>
              <a:ext uri="{FF2B5EF4-FFF2-40B4-BE49-F238E27FC236}">
                <a16:creationId xmlns:a16="http://schemas.microsoft.com/office/drawing/2014/main" id="{146BEF10-E081-23ED-FD7E-780583F4664B}"/>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Elipse 5">
            <a:extLst>
              <a:ext uri="{FF2B5EF4-FFF2-40B4-BE49-F238E27FC236}">
                <a16:creationId xmlns:a16="http://schemas.microsoft.com/office/drawing/2014/main" id="{9130CD5D-55E4-09E9-2107-13FAF13E006C}"/>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0" name="CuadroTexto 9">
            <a:extLst>
              <a:ext uri="{FF2B5EF4-FFF2-40B4-BE49-F238E27FC236}">
                <a16:creationId xmlns:a16="http://schemas.microsoft.com/office/drawing/2014/main" id="{6F451547-9AEB-68C5-27A5-3E36041EFB6C}"/>
              </a:ext>
            </a:extLst>
          </p:cNvPr>
          <p:cNvSpPr txBox="1"/>
          <p:nvPr/>
        </p:nvSpPr>
        <p:spPr>
          <a:xfrm>
            <a:off x="584921" y="1087237"/>
            <a:ext cx="10929299" cy="1167499"/>
          </a:xfrm>
          <a:prstGeom prst="rect">
            <a:avLst/>
          </a:prstGeom>
          <a:noFill/>
        </p:spPr>
        <p:txBody>
          <a:bodyPr wrap="square">
            <a:spAutoFit/>
          </a:bodyPr>
          <a:lstStyle/>
          <a:p>
            <a:r>
              <a:rPr lang="es-ES" sz="2400" b="1" kern="100" dirty="0">
                <a:latin typeface="Arial Narrow" panose="020B0606020202030204" pitchFamily="34" charset="0"/>
                <a:cs typeface="Times New Roman" panose="02020603050405020304" pitchFamily="18" charset="0"/>
              </a:rPr>
              <a:t>Sección 6. Condiciones para participar en proyectos asociativos y uso de herramientas</a:t>
            </a:r>
          </a:p>
          <a:p>
            <a:r>
              <a:rPr lang="es-ES" sz="2400" b="1" kern="100" dirty="0">
                <a:latin typeface="Arial Narrow" panose="020B0606020202030204" pitchFamily="34" charset="0"/>
                <a:cs typeface="Times New Roman" panose="02020603050405020304" pitchFamily="18" charset="0"/>
              </a:rPr>
              <a:t> </a:t>
            </a:r>
          </a:p>
          <a:p>
            <a:pPr algn="just">
              <a:lnSpc>
                <a:spcPct val="115000"/>
              </a:lnSpc>
              <a:spcAft>
                <a:spcPts val="800"/>
              </a:spcAft>
              <a:buNone/>
            </a:pP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CuadroTexto 7">
            <a:extLst>
              <a:ext uri="{FF2B5EF4-FFF2-40B4-BE49-F238E27FC236}">
                <a16:creationId xmlns:a16="http://schemas.microsoft.com/office/drawing/2014/main" id="{85859C03-8EEC-5B60-FB30-72CA6093C338}"/>
              </a:ext>
            </a:extLst>
          </p:cNvPr>
          <p:cNvSpPr txBox="1"/>
          <p:nvPr/>
        </p:nvSpPr>
        <p:spPr>
          <a:xfrm>
            <a:off x="584920" y="1885404"/>
            <a:ext cx="11266841" cy="3785652"/>
          </a:xfrm>
          <a:prstGeom prst="rect">
            <a:avLst/>
          </a:prstGeom>
          <a:noFill/>
        </p:spPr>
        <p:txBody>
          <a:bodyPr wrap="square">
            <a:spAutoFit/>
          </a:bodyPr>
          <a:lstStyle/>
          <a:p>
            <a:r>
              <a:rPr lang="es-ES" sz="2000" b="1" dirty="0"/>
              <a:t>6.1. Si se llegara a proponer un proyecto en el sector, ¿en cuánto tiempo cree que usted podría tomar una decisión informada (quedarse / asociarse / vender)? </a:t>
            </a:r>
            <a:r>
              <a:rPr lang="es-ES" sz="2000" dirty="0"/>
              <a:t>(Opción única)</a:t>
            </a:r>
          </a:p>
          <a:p>
            <a:r>
              <a:rPr lang="es-ES" sz="2000" dirty="0"/>
              <a:t>☐ Menos de 6 meses     ☐ Entre 6 meses y 1 año     ☐ Entre 1 y 3 años     ☐ Más de 3 años     </a:t>
            </a:r>
          </a:p>
          <a:p>
            <a:r>
              <a:rPr lang="es-ES" sz="2000" dirty="0"/>
              <a:t>☐ No lo sé</a:t>
            </a:r>
          </a:p>
          <a:p>
            <a:r>
              <a:rPr lang="es-ES" sz="2000" dirty="0"/>
              <a:t> </a:t>
            </a:r>
          </a:p>
          <a:p>
            <a:r>
              <a:rPr lang="es-ES" sz="2000" b="1" dirty="0"/>
              <a:t>6.2. Pensando en vecinos y posibles socios, ¿con qué tamaño de grupo se sentiría más cómodo para asociarse en un proyecto?</a:t>
            </a:r>
            <a:r>
              <a:rPr lang="es-ES" sz="2000" dirty="0"/>
              <a:t> (Opción única)</a:t>
            </a:r>
          </a:p>
          <a:p>
            <a:r>
              <a:rPr lang="es-ES" sz="2000" dirty="0"/>
              <a:t>☐ Solo con 2 o 3 vecinos cercanos     ☐ Con la manzana completa     ☐ Con varias manzanas del barrio</a:t>
            </a:r>
          </a:p>
          <a:p>
            <a:r>
              <a:rPr lang="es-ES" sz="2000" dirty="0"/>
              <a:t>☐ Con un grupo definido por la Alcaldía / operador urbano     ☐ Me sentiría incómodo asociándome con otros vecinos</a:t>
            </a:r>
          </a:p>
          <a:p>
            <a:r>
              <a:rPr lang="es-ES" sz="2000" dirty="0"/>
              <a:t>☐ No lo sé</a:t>
            </a:r>
          </a:p>
        </p:txBody>
      </p:sp>
    </p:spTree>
    <p:extLst>
      <p:ext uri="{BB962C8B-B14F-4D97-AF65-F5344CB8AC3E}">
        <p14:creationId xmlns:p14="http://schemas.microsoft.com/office/powerpoint/2010/main" val="30212872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6ED4C9-A6CF-828B-3028-4D822FA9C7E5}"/>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8979625D-5930-E3D4-F6A9-CBF7042720E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13726" y="307602"/>
            <a:ext cx="1038036" cy="621843"/>
          </a:xfrm>
          <a:prstGeom prst="rect">
            <a:avLst/>
          </a:prstGeom>
        </p:spPr>
      </p:pic>
      <p:pic>
        <p:nvPicPr>
          <p:cNvPr id="4" name="Imagen 3">
            <a:extLst>
              <a:ext uri="{FF2B5EF4-FFF2-40B4-BE49-F238E27FC236}">
                <a16:creationId xmlns:a16="http://schemas.microsoft.com/office/drawing/2014/main" id="{AB7C9F7A-7C75-0A78-8C41-974E7AD912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97456" y="6285174"/>
            <a:ext cx="1954306" cy="385432"/>
          </a:xfrm>
          <a:prstGeom prst="rect">
            <a:avLst/>
          </a:prstGeom>
        </p:spPr>
      </p:pic>
      <p:cxnSp>
        <p:nvCxnSpPr>
          <p:cNvPr id="5" name="Conector recto 4">
            <a:extLst>
              <a:ext uri="{FF2B5EF4-FFF2-40B4-BE49-F238E27FC236}">
                <a16:creationId xmlns:a16="http://schemas.microsoft.com/office/drawing/2014/main" id="{2A90A6E0-192E-048F-A401-F23286EB1456}"/>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Elipse 5">
            <a:extLst>
              <a:ext uri="{FF2B5EF4-FFF2-40B4-BE49-F238E27FC236}">
                <a16:creationId xmlns:a16="http://schemas.microsoft.com/office/drawing/2014/main" id="{AEDA92BC-364E-4F2E-FB8D-C33B776A5C19}"/>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0" name="CuadroTexto 9">
            <a:extLst>
              <a:ext uri="{FF2B5EF4-FFF2-40B4-BE49-F238E27FC236}">
                <a16:creationId xmlns:a16="http://schemas.microsoft.com/office/drawing/2014/main" id="{E421317E-1EB9-6C7B-96D3-FFE03453EDE9}"/>
              </a:ext>
            </a:extLst>
          </p:cNvPr>
          <p:cNvSpPr txBox="1"/>
          <p:nvPr/>
        </p:nvSpPr>
        <p:spPr>
          <a:xfrm>
            <a:off x="584921" y="1087237"/>
            <a:ext cx="10929299" cy="1167499"/>
          </a:xfrm>
          <a:prstGeom prst="rect">
            <a:avLst/>
          </a:prstGeom>
          <a:noFill/>
        </p:spPr>
        <p:txBody>
          <a:bodyPr wrap="square">
            <a:spAutoFit/>
          </a:bodyPr>
          <a:lstStyle/>
          <a:p>
            <a:r>
              <a:rPr lang="es-ES" sz="2400" b="1" kern="100" dirty="0">
                <a:latin typeface="Arial Narrow" panose="020B0606020202030204" pitchFamily="34" charset="0"/>
                <a:cs typeface="Times New Roman" panose="02020603050405020304" pitchFamily="18" charset="0"/>
              </a:rPr>
              <a:t>Sección 6. Condiciones para participar en proyectos asociativos y uso de herramientas</a:t>
            </a:r>
          </a:p>
          <a:p>
            <a:r>
              <a:rPr lang="es-ES" sz="2400" b="1" kern="100" dirty="0">
                <a:latin typeface="Arial Narrow" panose="020B0606020202030204" pitchFamily="34" charset="0"/>
                <a:cs typeface="Times New Roman" panose="02020603050405020304" pitchFamily="18" charset="0"/>
              </a:rPr>
              <a:t> </a:t>
            </a:r>
          </a:p>
          <a:p>
            <a:pPr algn="just">
              <a:lnSpc>
                <a:spcPct val="115000"/>
              </a:lnSpc>
              <a:spcAft>
                <a:spcPts val="800"/>
              </a:spcAft>
              <a:buNone/>
            </a:pP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CuadroTexto 7">
            <a:extLst>
              <a:ext uri="{FF2B5EF4-FFF2-40B4-BE49-F238E27FC236}">
                <a16:creationId xmlns:a16="http://schemas.microsoft.com/office/drawing/2014/main" id="{986E205B-10CC-06E1-DD39-98E92B4F22C5}"/>
              </a:ext>
            </a:extLst>
          </p:cNvPr>
          <p:cNvSpPr txBox="1"/>
          <p:nvPr/>
        </p:nvSpPr>
        <p:spPr>
          <a:xfrm>
            <a:off x="584920" y="1885404"/>
            <a:ext cx="11266841" cy="3970318"/>
          </a:xfrm>
          <a:prstGeom prst="rect">
            <a:avLst/>
          </a:prstGeom>
          <a:noFill/>
        </p:spPr>
        <p:txBody>
          <a:bodyPr wrap="square">
            <a:spAutoFit/>
          </a:bodyPr>
          <a:lstStyle/>
          <a:p>
            <a:r>
              <a:rPr lang="es-ES" sz="1800" b="1" dirty="0"/>
              <a:t>6.3. Disposición a usar herramientas digitales para informarse o decidir</a:t>
            </a:r>
            <a:endParaRPr lang="es-ES" sz="1800" dirty="0"/>
          </a:p>
          <a:p>
            <a:r>
              <a:rPr lang="es-ES" sz="1800" b="1" dirty="0"/>
              <a:t>a) Me sentiría cómodo usando una herramienta en internet o en el celular para ver opciones de proyectos y decisiones sobre mi predio.</a:t>
            </a:r>
            <a:endParaRPr lang="es-ES" sz="1800" dirty="0"/>
          </a:p>
          <a:p>
            <a:r>
              <a:rPr lang="es-ES" sz="1800" dirty="0"/>
              <a:t>☐  Muy en desacuerdo   ☐ En desacuerdo    ☐ Ni acuerdo ni desacuerdo   ☐ De acuerdo   ☐ Muy de acuerdo</a:t>
            </a:r>
          </a:p>
          <a:p>
            <a:r>
              <a:rPr lang="es-ES" sz="1800" dirty="0"/>
              <a:t> </a:t>
            </a:r>
          </a:p>
          <a:p>
            <a:r>
              <a:rPr lang="es-ES" sz="1800" b="1" dirty="0"/>
              <a:t>b) Preferiría recibir apoyo de alguien (funcionario, gestor, etc.) que me ayude a usar esa herramienta.</a:t>
            </a:r>
            <a:endParaRPr lang="es-ES" sz="1800" dirty="0"/>
          </a:p>
          <a:p>
            <a:r>
              <a:rPr lang="es-ES" sz="1800" dirty="0"/>
              <a:t>☐  Muy en desacuerdo   ☐ En desacuerdo    ☐ Ni acuerdo ni desacuerdo   ☐ De acuerdo   ☐ Muy de acuerdo</a:t>
            </a:r>
          </a:p>
          <a:p>
            <a:r>
              <a:rPr lang="es-ES" sz="1800" dirty="0"/>
              <a:t> </a:t>
            </a:r>
          </a:p>
          <a:p>
            <a:r>
              <a:rPr lang="es-ES" sz="1800" b="1" dirty="0"/>
              <a:t>c) Aunque exista una herramienta tecnológica, necesito de reuniones presenciales para entender bien las cosas.</a:t>
            </a:r>
            <a:endParaRPr lang="es-ES" sz="1800" dirty="0"/>
          </a:p>
          <a:p>
            <a:r>
              <a:rPr lang="es-ES" sz="1800" dirty="0"/>
              <a:t>☐  Muy en desacuerdo   ☐ En desacuerdo    ☐ Ni acuerdo ni desacuerdo   ☐ De acuerdo   ☐ Muy de acuerdo</a:t>
            </a:r>
          </a:p>
        </p:txBody>
      </p:sp>
    </p:spTree>
    <p:extLst>
      <p:ext uri="{BB962C8B-B14F-4D97-AF65-F5344CB8AC3E}">
        <p14:creationId xmlns:p14="http://schemas.microsoft.com/office/powerpoint/2010/main" val="38463700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73D03D-1F0F-C5A6-CC60-73F83CEA3FE4}"/>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FA1050BC-8BE7-B796-9885-B11CEA84B19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13726" y="307602"/>
            <a:ext cx="1038036" cy="621843"/>
          </a:xfrm>
          <a:prstGeom prst="rect">
            <a:avLst/>
          </a:prstGeom>
        </p:spPr>
      </p:pic>
      <p:pic>
        <p:nvPicPr>
          <p:cNvPr id="4" name="Imagen 3">
            <a:extLst>
              <a:ext uri="{FF2B5EF4-FFF2-40B4-BE49-F238E27FC236}">
                <a16:creationId xmlns:a16="http://schemas.microsoft.com/office/drawing/2014/main" id="{1A316686-DDAA-17E0-E511-D3DF5614F2A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97456" y="6285174"/>
            <a:ext cx="1954306" cy="385432"/>
          </a:xfrm>
          <a:prstGeom prst="rect">
            <a:avLst/>
          </a:prstGeom>
        </p:spPr>
      </p:pic>
      <p:cxnSp>
        <p:nvCxnSpPr>
          <p:cNvPr id="5" name="Conector recto 4">
            <a:extLst>
              <a:ext uri="{FF2B5EF4-FFF2-40B4-BE49-F238E27FC236}">
                <a16:creationId xmlns:a16="http://schemas.microsoft.com/office/drawing/2014/main" id="{719000EA-05E1-A85C-227A-21E05BBFA398}"/>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Elipse 5">
            <a:extLst>
              <a:ext uri="{FF2B5EF4-FFF2-40B4-BE49-F238E27FC236}">
                <a16:creationId xmlns:a16="http://schemas.microsoft.com/office/drawing/2014/main" id="{696214B7-6647-7B51-4CE4-CE899DDB1085}"/>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0" name="CuadroTexto 9">
            <a:extLst>
              <a:ext uri="{FF2B5EF4-FFF2-40B4-BE49-F238E27FC236}">
                <a16:creationId xmlns:a16="http://schemas.microsoft.com/office/drawing/2014/main" id="{F6251C06-D051-196A-A89A-26F99414AB44}"/>
              </a:ext>
            </a:extLst>
          </p:cNvPr>
          <p:cNvSpPr txBox="1"/>
          <p:nvPr/>
        </p:nvSpPr>
        <p:spPr>
          <a:xfrm>
            <a:off x="584921" y="1087237"/>
            <a:ext cx="10929299" cy="798167"/>
          </a:xfrm>
          <a:prstGeom prst="rect">
            <a:avLst/>
          </a:prstGeom>
          <a:noFill/>
        </p:spPr>
        <p:txBody>
          <a:bodyPr wrap="square">
            <a:spAutoFit/>
          </a:bodyPr>
          <a:lstStyle/>
          <a:p>
            <a:r>
              <a:rPr lang="es-ES" sz="2400" b="1" kern="100" dirty="0">
                <a:latin typeface="Arial Narrow" panose="020B0606020202030204" pitchFamily="34" charset="0"/>
                <a:cs typeface="Times New Roman" panose="02020603050405020304" pitchFamily="18" charset="0"/>
              </a:rPr>
              <a:t>Sección 7. Barreras y limitaciones percibidas</a:t>
            </a:r>
          </a:p>
          <a:p>
            <a:pPr algn="just">
              <a:lnSpc>
                <a:spcPct val="115000"/>
              </a:lnSpc>
              <a:spcAft>
                <a:spcPts val="800"/>
              </a:spcAft>
              <a:buNone/>
            </a:pP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CuadroTexto 7">
            <a:extLst>
              <a:ext uri="{FF2B5EF4-FFF2-40B4-BE49-F238E27FC236}">
                <a16:creationId xmlns:a16="http://schemas.microsoft.com/office/drawing/2014/main" id="{21C7B525-A96C-3E5E-AFF1-91385A4C3B38}"/>
              </a:ext>
            </a:extLst>
          </p:cNvPr>
          <p:cNvSpPr txBox="1"/>
          <p:nvPr/>
        </p:nvSpPr>
        <p:spPr>
          <a:xfrm>
            <a:off x="584920" y="1841417"/>
            <a:ext cx="11266841" cy="4247317"/>
          </a:xfrm>
          <a:prstGeom prst="rect">
            <a:avLst/>
          </a:prstGeom>
          <a:noFill/>
        </p:spPr>
        <p:txBody>
          <a:bodyPr wrap="square">
            <a:spAutoFit/>
          </a:bodyPr>
          <a:lstStyle/>
          <a:p>
            <a:r>
              <a:rPr lang="es-ES" sz="1800" dirty="0"/>
              <a:t>Ahora les voy a leer una serie de afirmaciones sobre factores que pueden limitar su decisión de asociarse o de trabajar en un proyecto inmobiliario en conjunto con vecinos y empresas. </a:t>
            </a:r>
          </a:p>
          <a:p>
            <a:r>
              <a:rPr lang="es-ES" sz="1800" dirty="0"/>
              <a:t>En una escala de 1 a 4, donde 1 indica que </a:t>
            </a:r>
            <a:r>
              <a:rPr lang="es-ES" sz="1800" b="1" dirty="0"/>
              <a:t>no es un factor que lo limite</a:t>
            </a:r>
            <a:r>
              <a:rPr lang="es-ES" sz="1800" dirty="0"/>
              <a:t> y 4 indica que </a:t>
            </a:r>
            <a:r>
              <a:rPr lang="es-ES" sz="1800" b="1" dirty="0"/>
              <a:t>lo limita mucho</a:t>
            </a:r>
            <a:r>
              <a:rPr lang="es-ES" sz="1800" dirty="0"/>
              <a:t>, por favor responda:</a:t>
            </a:r>
          </a:p>
          <a:p>
            <a:endParaRPr lang="es-ES" sz="1800" dirty="0"/>
          </a:p>
          <a:p>
            <a:r>
              <a:rPr lang="es-ES" sz="1800" b="1" dirty="0"/>
              <a:t>7.1. ¿Qué tanto lo limitaría cada uno de los siguientes factores?</a:t>
            </a:r>
          </a:p>
          <a:p>
            <a:endParaRPr lang="es-ES" sz="1800" dirty="0"/>
          </a:p>
          <a:p>
            <a:pPr lvl="0"/>
            <a:r>
              <a:rPr lang="es-ES" sz="1800" b="1" dirty="0"/>
              <a:t>a. La falta de información o el no conocer bien el proceso.</a:t>
            </a:r>
            <a:endParaRPr lang="es-ES" sz="1800" dirty="0"/>
          </a:p>
          <a:p>
            <a:r>
              <a:rPr lang="es-ES" sz="1800" dirty="0"/>
              <a:t>☐ Nada     ☐ Poco     ☐ Algo     ☐ Mucho</a:t>
            </a:r>
          </a:p>
          <a:p>
            <a:r>
              <a:rPr lang="es-ES" sz="1800" dirty="0"/>
              <a:t> </a:t>
            </a:r>
          </a:p>
          <a:p>
            <a:pPr lvl="0"/>
            <a:r>
              <a:rPr lang="es-ES" sz="1800" b="1" dirty="0"/>
              <a:t>b. La desconfianza para trabajar en conjunto asociado.</a:t>
            </a:r>
            <a:endParaRPr lang="es-ES" sz="1800" dirty="0"/>
          </a:p>
          <a:p>
            <a:r>
              <a:rPr lang="es-ES" sz="1800" dirty="0"/>
              <a:t>☐ Nada     ☐ Poco     ☐ Algo     ☐ Mucho</a:t>
            </a:r>
          </a:p>
          <a:p>
            <a:r>
              <a:rPr lang="es-ES" sz="1800" dirty="0"/>
              <a:t> </a:t>
            </a:r>
          </a:p>
          <a:p>
            <a:pPr lvl="0"/>
            <a:r>
              <a:rPr lang="es-ES" sz="1800" b="1" dirty="0"/>
              <a:t>c. Falta de claridad en las condiciones y reglas.</a:t>
            </a:r>
            <a:endParaRPr lang="es-ES" sz="1800" dirty="0"/>
          </a:p>
          <a:p>
            <a:r>
              <a:rPr lang="es-ES" sz="1800" dirty="0"/>
              <a:t>☐ Nada     ☐ Poco     ☐ Algo     ☐ Mucho</a:t>
            </a:r>
          </a:p>
        </p:txBody>
      </p:sp>
    </p:spTree>
    <p:extLst>
      <p:ext uri="{BB962C8B-B14F-4D97-AF65-F5344CB8AC3E}">
        <p14:creationId xmlns:p14="http://schemas.microsoft.com/office/powerpoint/2010/main" val="5251168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5F347-CEB0-6B26-FB8C-78C51AC2B9B4}"/>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63B9AED0-2CB5-82C3-134D-AE93897D5FB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13726" y="307602"/>
            <a:ext cx="1038036" cy="621843"/>
          </a:xfrm>
          <a:prstGeom prst="rect">
            <a:avLst/>
          </a:prstGeom>
        </p:spPr>
      </p:pic>
      <p:pic>
        <p:nvPicPr>
          <p:cNvPr id="4" name="Imagen 3">
            <a:extLst>
              <a:ext uri="{FF2B5EF4-FFF2-40B4-BE49-F238E27FC236}">
                <a16:creationId xmlns:a16="http://schemas.microsoft.com/office/drawing/2014/main" id="{5F652A8E-B7CB-54B4-58C1-DAAF150C7B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97456" y="6285174"/>
            <a:ext cx="1954306" cy="385432"/>
          </a:xfrm>
          <a:prstGeom prst="rect">
            <a:avLst/>
          </a:prstGeom>
        </p:spPr>
      </p:pic>
      <p:cxnSp>
        <p:nvCxnSpPr>
          <p:cNvPr id="5" name="Conector recto 4">
            <a:extLst>
              <a:ext uri="{FF2B5EF4-FFF2-40B4-BE49-F238E27FC236}">
                <a16:creationId xmlns:a16="http://schemas.microsoft.com/office/drawing/2014/main" id="{F626973D-D80E-ED18-B358-CF8F50D51E23}"/>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Elipse 5">
            <a:extLst>
              <a:ext uri="{FF2B5EF4-FFF2-40B4-BE49-F238E27FC236}">
                <a16:creationId xmlns:a16="http://schemas.microsoft.com/office/drawing/2014/main" id="{9E5D385D-4F3D-37AA-D787-78B502932172}"/>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0" name="CuadroTexto 9">
            <a:extLst>
              <a:ext uri="{FF2B5EF4-FFF2-40B4-BE49-F238E27FC236}">
                <a16:creationId xmlns:a16="http://schemas.microsoft.com/office/drawing/2014/main" id="{DC3255B6-F32A-8743-04EE-3F5530038B34}"/>
              </a:ext>
            </a:extLst>
          </p:cNvPr>
          <p:cNvSpPr txBox="1"/>
          <p:nvPr/>
        </p:nvSpPr>
        <p:spPr>
          <a:xfrm>
            <a:off x="584921" y="1087237"/>
            <a:ext cx="10929299" cy="798167"/>
          </a:xfrm>
          <a:prstGeom prst="rect">
            <a:avLst/>
          </a:prstGeom>
          <a:noFill/>
        </p:spPr>
        <p:txBody>
          <a:bodyPr wrap="square">
            <a:spAutoFit/>
          </a:bodyPr>
          <a:lstStyle/>
          <a:p>
            <a:r>
              <a:rPr lang="es-ES" sz="2400" b="1" kern="100" dirty="0">
                <a:latin typeface="Arial Narrow" panose="020B0606020202030204" pitchFamily="34" charset="0"/>
                <a:cs typeface="Times New Roman" panose="02020603050405020304" pitchFamily="18" charset="0"/>
              </a:rPr>
              <a:t>Sección 7. Barreras y limitaciones percibidas</a:t>
            </a:r>
          </a:p>
          <a:p>
            <a:pPr algn="just">
              <a:lnSpc>
                <a:spcPct val="115000"/>
              </a:lnSpc>
              <a:spcAft>
                <a:spcPts val="800"/>
              </a:spcAft>
              <a:buNone/>
            </a:pP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CuadroTexto 7">
            <a:extLst>
              <a:ext uri="{FF2B5EF4-FFF2-40B4-BE49-F238E27FC236}">
                <a16:creationId xmlns:a16="http://schemas.microsoft.com/office/drawing/2014/main" id="{B14583E5-1C4D-60CC-807B-B0454B06FFD8}"/>
              </a:ext>
            </a:extLst>
          </p:cNvPr>
          <p:cNvSpPr txBox="1"/>
          <p:nvPr/>
        </p:nvSpPr>
        <p:spPr>
          <a:xfrm>
            <a:off x="584920" y="1841417"/>
            <a:ext cx="11266841" cy="4247317"/>
          </a:xfrm>
          <a:prstGeom prst="rect">
            <a:avLst/>
          </a:prstGeom>
          <a:noFill/>
        </p:spPr>
        <p:txBody>
          <a:bodyPr wrap="square">
            <a:spAutoFit/>
          </a:bodyPr>
          <a:lstStyle/>
          <a:p>
            <a:pPr lvl="0"/>
            <a:r>
              <a:rPr lang="es-ES" sz="1800" b="1" dirty="0"/>
              <a:t>d. Que su predio tenga algún problema legal o jurídico que pueda demorar el proceso.</a:t>
            </a:r>
            <a:endParaRPr lang="es-ES" sz="1800" dirty="0"/>
          </a:p>
          <a:p>
            <a:r>
              <a:rPr lang="es-ES" sz="1800" dirty="0"/>
              <a:t>☐ Nada     ☐ Poco     ☐ Algo     ☐ Mucho</a:t>
            </a:r>
          </a:p>
          <a:p>
            <a:r>
              <a:rPr lang="es-ES" sz="1800" dirty="0"/>
              <a:t> </a:t>
            </a:r>
          </a:p>
          <a:p>
            <a:pPr lvl="0"/>
            <a:r>
              <a:rPr lang="es-ES" sz="1800" b="1" dirty="0"/>
              <a:t>e. El tener que esperar más de un año para recibir algún beneficio económico.</a:t>
            </a:r>
            <a:endParaRPr lang="es-ES" sz="1800" dirty="0"/>
          </a:p>
          <a:p>
            <a:r>
              <a:rPr lang="es-ES" sz="1800" dirty="0"/>
              <a:t>☐ Nada     ☐ Poco     ☐ Algo     ☐ Mucho</a:t>
            </a:r>
          </a:p>
          <a:p>
            <a:r>
              <a:rPr lang="es-ES" sz="1800" dirty="0"/>
              <a:t> </a:t>
            </a:r>
          </a:p>
          <a:p>
            <a:pPr lvl="0"/>
            <a:r>
              <a:rPr lang="es-ES" sz="1800" b="1" dirty="0"/>
              <a:t>f. La opinión de su familia en la decisión.</a:t>
            </a:r>
            <a:endParaRPr lang="es-ES" sz="1800" dirty="0"/>
          </a:p>
          <a:p>
            <a:r>
              <a:rPr lang="es-ES" sz="1800" dirty="0"/>
              <a:t>☐ Nada     ☐ Poco     ☐ Algo     ☐ Mucho</a:t>
            </a:r>
          </a:p>
          <a:p>
            <a:r>
              <a:rPr lang="es-ES" sz="1800" dirty="0"/>
              <a:t> </a:t>
            </a:r>
          </a:p>
          <a:p>
            <a:pPr lvl="0"/>
            <a:r>
              <a:rPr lang="es-ES" sz="1800" b="1" dirty="0"/>
              <a:t>g. El depender de los ingresos que actualmente obtiene de su predio (por ejemplo, arriendo o negocio).</a:t>
            </a:r>
            <a:endParaRPr lang="es-ES" sz="1800" dirty="0"/>
          </a:p>
          <a:p>
            <a:r>
              <a:rPr lang="es-ES" sz="1800" dirty="0"/>
              <a:t>☐ Nada     ☐ Poco     ☐ Algo     ☐ Mucho</a:t>
            </a:r>
          </a:p>
          <a:p>
            <a:r>
              <a:rPr lang="es-ES" sz="1800" dirty="0"/>
              <a:t> </a:t>
            </a:r>
          </a:p>
          <a:p>
            <a:pPr lvl="0"/>
            <a:r>
              <a:rPr lang="es-ES" sz="1800" b="1" dirty="0"/>
              <a:t>h. El deseo de quedarse por las relaciones sociales y de vecindad que ha construido en el barrio.</a:t>
            </a:r>
            <a:endParaRPr lang="es-ES" sz="1800" dirty="0"/>
          </a:p>
          <a:p>
            <a:r>
              <a:rPr lang="es-ES" sz="1800" dirty="0"/>
              <a:t>☐ Nada     ☐ Poco     ☐ Algo     ☐ Mucho</a:t>
            </a:r>
          </a:p>
        </p:txBody>
      </p:sp>
    </p:spTree>
    <p:extLst>
      <p:ext uri="{BB962C8B-B14F-4D97-AF65-F5344CB8AC3E}">
        <p14:creationId xmlns:p14="http://schemas.microsoft.com/office/powerpoint/2010/main" val="15690435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9C9FAF-402D-0349-0907-9044C7958873}"/>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C98865C0-8433-6433-CC2B-F4DFC3A3F2C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13726" y="307602"/>
            <a:ext cx="1038036" cy="621843"/>
          </a:xfrm>
          <a:prstGeom prst="rect">
            <a:avLst/>
          </a:prstGeom>
        </p:spPr>
      </p:pic>
      <p:pic>
        <p:nvPicPr>
          <p:cNvPr id="4" name="Imagen 3">
            <a:extLst>
              <a:ext uri="{FF2B5EF4-FFF2-40B4-BE49-F238E27FC236}">
                <a16:creationId xmlns:a16="http://schemas.microsoft.com/office/drawing/2014/main" id="{33605365-F03D-EB59-57C6-35477842476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97456" y="6285174"/>
            <a:ext cx="1954306" cy="385432"/>
          </a:xfrm>
          <a:prstGeom prst="rect">
            <a:avLst/>
          </a:prstGeom>
        </p:spPr>
      </p:pic>
      <p:cxnSp>
        <p:nvCxnSpPr>
          <p:cNvPr id="5" name="Conector recto 4">
            <a:extLst>
              <a:ext uri="{FF2B5EF4-FFF2-40B4-BE49-F238E27FC236}">
                <a16:creationId xmlns:a16="http://schemas.microsoft.com/office/drawing/2014/main" id="{6C04F035-FFEE-640B-E600-6295F857A788}"/>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Elipse 5">
            <a:extLst>
              <a:ext uri="{FF2B5EF4-FFF2-40B4-BE49-F238E27FC236}">
                <a16:creationId xmlns:a16="http://schemas.microsoft.com/office/drawing/2014/main" id="{D2F264BE-E9BD-511B-7DB4-847A41458BA0}"/>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0" name="CuadroTexto 9">
            <a:extLst>
              <a:ext uri="{FF2B5EF4-FFF2-40B4-BE49-F238E27FC236}">
                <a16:creationId xmlns:a16="http://schemas.microsoft.com/office/drawing/2014/main" id="{E7A2B626-BD14-EF57-788C-A4B7BA25FC0E}"/>
              </a:ext>
            </a:extLst>
          </p:cNvPr>
          <p:cNvSpPr txBox="1"/>
          <p:nvPr/>
        </p:nvSpPr>
        <p:spPr>
          <a:xfrm>
            <a:off x="584921" y="1087237"/>
            <a:ext cx="10929299" cy="798167"/>
          </a:xfrm>
          <a:prstGeom prst="rect">
            <a:avLst/>
          </a:prstGeom>
          <a:noFill/>
        </p:spPr>
        <p:txBody>
          <a:bodyPr wrap="square">
            <a:spAutoFit/>
          </a:bodyPr>
          <a:lstStyle/>
          <a:p>
            <a:r>
              <a:rPr lang="es-ES" sz="2400" b="1" kern="100" dirty="0">
                <a:latin typeface="Arial Narrow" panose="020B0606020202030204" pitchFamily="34" charset="0"/>
                <a:cs typeface="Times New Roman" panose="02020603050405020304" pitchFamily="18" charset="0"/>
              </a:rPr>
              <a:t>Sección 7. Barreras y limitaciones percibidas</a:t>
            </a:r>
          </a:p>
          <a:p>
            <a:pPr algn="just">
              <a:lnSpc>
                <a:spcPct val="115000"/>
              </a:lnSpc>
              <a:spcAft>
                <a:spcPts val="800"/>
              </a:spcAft>
              <a:buNone/>
            </a:pP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CuadroTexto 7">
            <a:extLst>
              <a:ext uri="{FF2B5EF4-FFF2-40B4-BE49-F238E27FC236}">
                <a16:creationId xmlns:a16="http://schemas.microsoft.com/office/drawing/2014/main" id="{6C7F4926-E89B-51C6-DCD1-7852663CE006}"/>
              </a:ext>
            </a:extLst>
          </p:cNvPr>
          <p:cNvSpPr txBox="1"/>
          <p:nvPr/>
        </p:nvSpPr>
        <p:spPr>
          <a:xfrm>
            <a:off x="584920" y="1841417"/>
            <a:ext cx="11266841" cy="2862322"/>
          </a:xfrm>
          <a:prstGeom prst="rect">
            <a:avLst/>
          </a:prstGeom>
          <a:noFill/>
        </p:spPr>
        <p:txBody>
          <a:bodyPr wrap="square">
            <a:spAutoFit/>
          </a:bodyPr>
          <a:lstStyle/>
          <a:p>
            <a:pPr lvl="0"/>
            <a:r>
              <a:rPr lang="es-ES" sz="2000" b="1" dirty="0"/>
              <a:t>i. El sentir que no cuenta con suficiente experiencia en negocios para participar en proyectos inmobiliarios.</a:t>
            </a:r>
            <a:endParaRPr lang="es-ES" sz="2000" dirty="0"/>
          </a:p>
          <a:p>
            <a:r>
              <a:rPr lang="es-ES" sz="2000" dirty="0"/>
              <a:t>☐ Nada     ☐ Poco     ☐ Algo     ☐ Mucho</a:t>
            </a:r>
          </a:p>
          <a:p>
            <a:r>
              <a:rPr lang="es-ES" sz="2000" dirty="0"/>
              <a:t> </a:t>
            </a:r>
          </a:p>
          <a:p>
            <a:pPr lvl="0"/>
            <a:r>
              <a:rPr lang="es-ES" sz="2000" b="1" dirty="0"/>
              <a:t>j. El temor a irse y no encontrar un lugar que le guste (por precio, tamaño o ubicación).</a:t>
            </a:r>
            <a:endParaRPr lang="es-ES" sz="2000" dirty="0"/>
          </a:p>
          <a:p>
            <a:r>
              <a:rPr lang="es-ES" sz="2000" dirty="0"/>
              <a:t>☐ Nada     ☐ Poco     ☐ Algo     ☐ Mucho</a:t>
            </a:r>
          </a:p>
          <a:p>
            <a:r>
              <a:rPr lang="es-ES" sz="2000" dirty="0"/>
              <a:t> </a:t>
            </a:r>
          </a:p>
          <a:p>
            <a:pPr lvl="0"/>
            <a:r>
              <a:rPr lang="es-ES" sz="2000" b="1" dirty="0"/>
              <a:t>k. El temor a que el proyecto no se concrete o no sea rentable.</a:t>
            </a:r>
            <a:endParaRPr lang="es-ES" sz="2000" dirty="0"/>
          </a:p>
          <a:p>
            <a:r>
              <a:rPr lang="es-ES" sz="2000" dirty="0"/>
              <a:t>☐ Nada     ☐ Poco     ☐ Algo     ☐ Mucho</a:t>
            </a:r>
          </a:p>
        </p:txBody>
      </p:sp>
    </p:spTree>
    <p:extLst>
      <p:ext uri="{BB962C8B-B14F-4D97-AF65-F5344CB8AC3E}">
        <p14:creationId xmlns:p14="http://schemas.microsoft.com/office/powerpoint/2010/main" val="13799534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C8F6A-39C1-1447-58AA-977DE0199BCE}"/>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6B59B891-6DC8-57FC-68E8-E86205B4B97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13726" y="307602"/>
            <a:ext cx="1038036" cy="621843"/>
          </a:xfrm>
          <a:prstGeom prst="rect">
            <a:avLst/>
          </a:prstGeom>
        </p:spPr>
      </p:pic>
      <p:pic>
        <p:nvPicPr>
          <p:cNvPr id="4" name="Imagen 3">
            <a:extLst>
              <a:ext uri="{FF2B5EF4-FFF2-40B4-BE49-F238E27FC236}">
                <a16:creationId xmlns:a16="http://schemas.microsoft.com/office/drawing/2014/main" id="{1265C655-B86C-5997-F967-E40C10B2BD0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97456" y="6285174"/>
            <a:ext cx="1954306" cy="385432"/>
          </a:xfrm>
          <a:prstGeom prst="rect">
            <a:avLst/>
          </a:prstGeom>
        </p:spPr>
      </p:pic>
      <p:cxnSp>
        <p:nvCxnSpPr>
          <p:cNvPr id="5" name="Conector recto 4">
            <a:extLst>
              <a:ext uri="{FF2B5EF4-FFF2-40B4-BE49-F238E27FC236}">
                <a16:creationId xmlns:a16="http://schemas.microsoft.com/office/drawing/2014/main" id="{E61DFAC2-75E4-FC36-8729-FD74AD01A3BE}"/>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Elipse 5">
            <a:extLst>
              <a:ext uri="{FF2B5EF4-FFF2-40B4-BE49-F238E27FC236}">
                <a16:creationId xmlns:a16="http://schemas.microsoft.com/office/drawing/2014/main" id="{8F4E1D56-9D3B-EB3B-175A-3E31E9FD5928}"/>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0" name="CuadroTexto 9">
            <a:extLst>
              <a:ext uri="{FF2B5EF4-FFF2-40B4-BE49-F238E27FC236}">
                <a16:creationId xmlns:a16="http://schemas.microsoft.com/office/drawing/2014/main" id="{54B6AFF1-0512-176A-0793-B77BF106DFAB}"/>
              </a:ext>
            </a:extLst>
          </p:cNvPr>
          <p:cNvSpPr txBox="1"/>
          <p:nvPr/>
        </p:nvSpPr>
        <p:spPr>
          <a:xfrm>
            <a:off x="584921" y="1087237"/>
            <a:ext cx="10929299" cy="461665"/>
          </a:xfrm>
          <a:prstGeom prst="rect">
            <a:avLst/>
          </a:prstGeom>
          <a:noFill/>
        </p:spPr>
        <p:txBody>
          <a:bodyPr wrap="square">
            <a:spAutoFit/>
          </a:bodyPr>
          <a:lstStyle/>
          <a:p>
            <a:r>
              <a:rPr lang="es-ES" sz="2400" b="1" kern="100" dirty="0">
                <a:latin typeface="Arial Narrow" panose="020B0606020202030204" pitchFamily="34" charset="0"/>
                <a:cs typeface="Times New Roman" panose="02020603050405020304" pitchFamily="18" charset="0"/>
              </a:rPr>
              <a:t>Sección 8. Prioridades personales frente a la transformación del sector</a:t>
            </a: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CuadroTexto 7">
            <a:extLst>
              <a:ext uri="{FF2B5EF4-FFF2-40B4-BE49-F238E27FC236}">
                <a16:creationId xmlns:a16="http://schemas.microsoft.com/office/drawing/2014/main" id="{693C0104-942F-F32C-0123-83ACB2732950}"/>
              </a:ext>
            </a:extLst>
          </p:cNvPr>
          <p:cNvSpPr txBox="1"/>
          <p:nvPr/>
        </p:nvSpPr>
        <p:spPr>
          <a:xfrm>
            <a:off x="584920" y="1841417"/>
            <a:ext cx="11266841" cy="4093428"/>
          </a:xfrm>
          <a:prstGeom prst="rect">
            <a:avLst/>
          </a:prstGeom>
          <a:noFill/>
        </p:spPr>
        <p:txBody>
          <a:bodyPr wrap="square">
            <a:spAutoFit/>
          </a:bodyPr>
          <a:lstStyle/>
          <a:p>
            <a:r>
              <a:rPr lang="es-ES" sz="2000" b="1" dirty="0"/>
              <a:t>8.1. Importancia relativa de distintos aspectos</a:t>
            </a:r>
            <a:endParaRPr lang="es-ES" sz="2000" dirty="0"/>
          </a:p>
          <a:p>
            <a:r>
              <a:rPr lang="es-ES" sz="2000" dirty="0"/>
              <a:t>En una escala de 1 a 5, donde 1 es “nada importante” y 5 es “muy importante”, ¿qué tan importantes son para usted los siguientes aspectos al pensar en el futuro de su predio y del barrio?</a:t>
            </a:r>
          </a:p>
          <a:p>
            <a:endParaRPr lang="es-ES" sz="2000" dirty="0"/>
          </a:p>
          <a:p>
            <a:pPr lvl="0"/>
            <a:r>
              <a:rPr lang="es-ES" sz="2000" b="1" dirty="0"/>
              <a:t>a. Mantener la cercanía a mi red de apoyo (familia, amigos, vecinos).</a:t>
            </a:r>
            <a:endParaRPr lang="es-ES" sz="2000" dirty="0"/>
          </a:p>
          <a:p>
            <a:r>
              <a:rPr lang="es-ES" sz="2000" dirty="0"/>
              <a:t>☐  Nada importante   ☐ Poco importante    ☐ Algo importante   ☐ Importante   ☐ Muy importante</a:t>
            </a:r>
          </a:p>
          <a:p>
            <a:r>
              <a:rPr lang="es-ES" sz="2000" dirty="0"/>
              <a:t> </a:t>
            </a:r>
          </a:p>
          <a:p>
            <a:pPr lvl="0"/>
            <a:r>
              <a:rPr lang="es-ES" sz="2000" b="1" dirty="0"/>
              <a:t>b. Mejorar mis ingresos o la estabilidad económica de mi hogar.</a:t>
            </a:r>
            <a:endParaRPr lang="es-ES" sz="2000" dirty="0"/>
          </a:p>
          <a:p>
            <a:r>
              <a:rPr lang="es-ES" sz="2000" dirty="0"/>
              <a:t>☐  Nada importante   ☐ Poco importante    ☐ Algo importante   ☐ Importante   ☐ Muy importante</a:t>
            </a:r>
          </a:p>
          <a:p>
            <a:r>
              <a:rPr lang="es-ES" sz="2000" dirty="0"/>
              <a:t> </a:t>
            </a:r>
          </a:p>
          <a:p>
            <a:pPr lvl="0"/>
            <a:r>
              <a:rPr lang="es-ES" sz="2000" b="1" dirty="0"/>
              <a:t>c. Mejorar la calidad de la vivienda (estado físico, espacio, servicios).</a:t>
            </a:r>
            <a:endParaRPr lang="es-ES" sz="2000" dirty="0"/>
          </a:p>
          <a:p>
            <a:r>
              <a:rPr lang="es-ES" sz="2000" dirty="0"/>
              <a:t>☐  Nada importante   ☐ Poco importante    ☐ Algo importante   ☐ Importante   ☐ Muy importante</a:t>
            </a:r>
          </a:p>
        </p:txBody>
      </p:sp>
    </p:spTree>
    <p:extLst>
      <p:ext uri="{BB962C8B-B14F-4D97-AF65-F5344CB8AC3E}">
        <p14:creationId xmlns:p14="http://schemas.microsoft.com/office/powerpoint/2010/main" val="24390897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Google Shape;216;p4"/>
          <p:cNvSpPr/>
          <p:nvPr/>
        </p:nvSpPr>
        <p:spPr>
          <a:xfrm>
            <a:off x="4656168" y="1523998"/>
            <a:ext cx="7204396" cy="482107"/>
          </a:xfrm>
          <a:prstGeom prst="roundRect">
            <a:avLst>
              <a:gd name="adj" fmla="val 50000"/>
            </a:avLst>
          </a:prstGeom>
          <a:solidFill>
            <a:srgbClr val="353535"/>
          </a:solid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1" i="0" u="none" strike="noStrike" cap="none">
              <a:solidFill>
                <a:srgbClr val="EFF2F1"/>
              </a:solidFill>
              <a:latin typeface="Museo Sans 700" panose="02000000000000000000" pitchFamily="50" charset="0"/>
              <a:sym typeface="Arial"/>
            </a:endParaRPr>
          </a:p>
        </p:txBody>
      </p:sp>
      <p:pic>
        <p:nvPicPr>
          <p:cNvPr id="113" name="Imagen 112"/>
          <p:cNvPicPr>
            <a:picLocks noChangeAspect="1"/>
          </p:cNvPicPr>
          <p:nvPr/>
        </p:nvPicPr>
        <p:blipFill rotWithShape="1">
          <a:blip r:embed="rId3">
            <a:extLst>
              <a:ext uri="{28A0092B-C50C-407E-A947-70E740481C1C}">
                <a14:useLocalDpi xmlns:a14="http://schemas.microsoft.com/office/drawing/2010/main" val="0"/>
              </a:ext>
            </a:extLst>
          </a:blip>
          <a:srcRect r="58290"/>
          <a:stretch/>
        </p:blipFill>
        <p:spPr>
          <a:xfrm>
            <a:off x="0" y="-8710"/>
            <a:ext cx="5085347" cy="6871115"/>
          </a:xfrm>
          <a:prstGeom prst="rect">
            <a:avLst/>
          </a:prstGeom>
          <a:solidFill>
            <a:srgbClr val="353535"/>
          </a:solidFill>
        </p:spPr>
      </p:pic>
      <p:sp>
        <p:nvSpPr>
          <p:cNvPr id="65" name="Google Shape;229;p4"/>
          <p:cNvSpPr txBox="1"/>
          <p:nvPr/>
        </p:nvSpPr>
        <p:spPr>
          <a:xfrm>
            <a:off x="5346293" y="5516307"/>
            <a:ext cx="1095421" cy="623712"/>
          </a:xfrm>
          <a:prstGeom prst="rect">
            <a:avLst/>
          </a:prstGeom>
          <a:noFill/>
          <a:ln>
            <a:noFill/>
          </a:ln>
        </p:spPr>
        <p:txBody>
          <a:bodyPr spcFirstLastPara="1" wrap="square" lIns="65000" tIns="65000" rIns="65000" bIns="650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s-ES" sz="3200" b="1" i="0" u="none" strike="noStrike" cap="none">
                <a:solidFill>
                  <a:srgbClr val="353535"/>
                </a:solidFill>
                <a:latin typeface="+mn-lt"/>
                <a:ea typeface="Barlow"/>
                <a:cs typeface="Barlow"/>
                <a:sym typeface="Barlow"/>
              </a:rPr>
              <a:t>16%</a:t>
            </a:r>
            <a:endParaRPr sz="3200" b="1" i="0" u="none" strike="noStrike" cap="none">
              <a:solidFill>
                <a:srgbClr val="353535"/>
              </a:solidFill>
              <a:latin typeface="+mn-lt"/>
              <a:ea typeface="Barlow"/>
              <a:cs typeface="Barlow"/>
              <a:sym typeface="Barlow"/>
            </a:endParaRPr>
          </a:p>
        </p:txBody>
      </p:sp>
      <p:sp>
        <p:nvSpPr>
          <p:cNvPr id="66" name="Google Shape;230;p4"/>
          <p:cNvSpPr txBox="1"/>
          <p:nvPr/>
        </p:nvSpPr>
        <p:spPr>
          <a:xfrm>
            <a:off x="8487128" y="5604730"/>
            <a:ext cx="1256765" cy="463668"/>
          </a:xfrm>
          <a:prstGeom prst="rect">
            <a:avLst/>
          </a:prstGeom>
          <a:noFill/>
          <a:ln>
            <a:noFill/>
          </a:ln>
        </p:spPr>
        <p:txBody>
          <a:bodyPr spcFirstLastPara="1" wrap="square" lIns="65000" tIns="65000" rIns="65000" bIns="65000" anchor="t" anchorCtr="0">
            <a:spAutoFit/>
          </a:bodyPr>
          <a:lstStyle/>
          <a:p>
            <a:pPr marL="0" marR="0" lvl="0" indent="0" algn="l" rtl="0">
              <a:lnSpc>
                <a:spcPct val="90000"/>
              </a:lnSpc>
              <a:spcBef>
                <a:spcPts val="0"/>
              </a:spcBef>
              <a:spcAft>
                <a:spcPts val="0"/>
              </a:spcAft>
              <a:buClr>
                <a:srgbClr val="000000"/>
              </a:buClr>
              <a:buSzPts val="1300"/>
              <a:buFont typeface="Arial"/>
              <a:buNone/>
            </a:pPr>
            <a:r>
              <a:rPr lang="es-ES" sz="1200" b="1" i="0" u="none" strike="noStrike" cap="none">
                <a:solidFill>
                  <a:srgbClr val="353535"/>
                </a:solidFill>
                <a:latin typeface="+mn-lt"/>
                <a:ea typeface="Barlow"/>
                <a:cs typeface="Barlow"/>
                <a:sym typeface="Barlow"/>
              </a:rPr>
              <a:t>del PIB - Bogotá Región</a:t>
            </a:r>
            <a:endParaRPr sz="1200" b="1" i="0" u="none" strike="noStrike" cap="none">
              <a:solidFill>
                <a:srgbClr val="353535"/>
              </a:solidFill>
              <a:latin typeface="+mn-lt"/>
              <a:ea typeface="Barlow"/>
              <a:cs typeface="Barlow"/>
              <a:sym typeface="Barlow"/>
            </a:endParaRPr>
          </a:p>
        </p:txBody>
      </p:sp>
      <p:sp>
        <p:nvSpPr>
          <p:cNvPr id="67" name="Google Shape;231;p4"/>
          <p:cNvSpPr txBox="1"/>
          <p:nvPr/>
        </p:nvSpPr>
        <p:spPr>
          <a:xfrm>
            <a:off x="10964673" y="5604730"/>
            <a:ext cx="1302155" cy="463668"/>
          </a:xfrm>
          <a:prstGeom prst="rect">
            <a:avLst/>
          </a:prstGeom>
          <a:noFill/>
          <a:ln>
            <a:noFill/>
          </a:ln>
        </p:spPr>
        <p:txBody>
          <a:bodyPr spcFirstLastPara="1" wrap="square" lIns="65000" tIns="65000" rIns="65000" bIns="65000" anchor="t" anchorCtr="0">
            <a:spAutoFit/>
          </a:bodyPr>
          <a:lstStyle/>
          <a:p>
            <a:pPr marL="0" marR="0" lvl="0" indent="0" algn="l" rtl="0">
              <a:lnSpc>
                <a:spcPct val="90000"/>
              </a:lnSpc>
              <a:spcBef>
                <a:spcPts val="0"/>
              </a:spcBef>
              <a:spcAft>
                <a:spcPts val="0"/>
              </a:spcAft>
              <a:buClr>
                <a:srgbClr val="000000"/>
              </a:buClr>
              <a:buSzPts val="1300"/>
              <a:buFont typeface="Arial"/>
              <a:buNone/>
            </a:pPr>
            <a:r>
              <a:rPr lang="es-ES" sz="1200" b="1" i="0" u="none" strike="noStrike" cap="none">
                <a:solidFill>
                  <a:srgbClr val="353535"/>
                </a:solidFill>
                <a:latin typeface="+mn-lt"/>
                <a:ea typeface="Barlow"/>
                <a:cs typeface="Barlow"/>
                <a:sym typeface="Barlow"/>
              </a:rPr>
              <a:t>del empleo formal</a:t>
            </a:r>
            <a:endParaRPr sz="1200" b="0" i="0" u="none" strike="noStrike" cap="none">
              <a:solidFill>
                <a:srgbClr val="353535"/>
              </a:solidFill>
              <a:latin typeface="+mn-lt"/>
              <a:sym typeface="Arial"/>
            </a:endParaRPr>
          </a:p>
        </p:txBody>
      </p:sp>
      <p:sp>
        <p:nvSpPr>
          <p:cNvPr id="68" name="Google Shape;232;p4"/>
          <p:cNvSpPr txBox="1"/>
          <p:nvPr/>
        </p:nvSpPr>
        <p:spPr>
          <a:xfrm>
            <a:off x="5320136" y="5005110"/>
            <a:ext cx="3125976" cy="439046"/>
          </a:xfrm>
          <a:prstGeom prst="rect">
            <a:avLst/>
          </a:prstGeom>
          <a:noFill/>
          <a:ln>
            <a:noFill/>
          </a:ln>
        </p:spPr>
        <p:txBody>
          <a:bodyPr spcFirstLastPara="1" wrap="square" lIns="65000" tIns="65000" rIns="65000" bIns="650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s-ES" sz="2000" b="1" u="none" strike="noStrike" cap="none">
                <a:solidFill>
                  <a:srgbClr val="E8913E"/>
                </a:solidFill>
                <a:latin typeface="Arial Black" panose="020B0604020202020204" pitchFamily="34" charset="0"/>
                <a:ea typeface="Barlow"/>
                <a:cs typeface="Arial Black" panose="020B0604020202020204" pitchFamily="34" charset="0"/>
                <a:sym typeface="Barlow"/>
              </a:rPr>
              <a:t>BOGOTÁ REGIÓN ES:</a:t>
            </a:r>
            <a:endParaRPr sz="1400" b="1" u="none" strike="noStrike" cap="none">
              <a:solidFill>
                <a:srgbClr val="E8913E"/>
              </a:solidFill>
              <a:latin typeface="Arial Black" panose="020B0604020202020204" pitchFamily="34" charset="0"/>
              <a:cs typeface="Arial Black" panose="020B0604020202020204" pitchFamily="34" charset="0"/>
              <a:sym typeface="Arial"/>
            </a:endParaRPr>
          </a:p>
        </p:txBody>
      </p:sp>
      <p:sp>
        <p:nvSpPr>
          <p:cNvPr id="69" name="Google Shape;233;p4"/>
          <p:cNvSpPr txBox="1"/>
          <p:nvPr/>
        </p:nvSpPr>
        <p:spPr>
          <a:xfrm>
            <a:off x="5858501" y="399398"/>
            <a:ext cx="4622173" cy="1054599"/>
          </a:xfrm>
          <a:prstGeom prst="rect">
            <a:avLst/>
          </a:prstGeom>
          <a:noFill/>
          <a:ln>
            <a:noFill/>
          </a:ln>
        </p:spPr>
        <p:txBody>
          <a:bodyPr spcFirstLastPara="1" wrap="square" lIns="65000" tIns="65000" rIns="65000" bIns="650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s-ES" sz="2000" b="1" i="0" u="none" strike="noStrike" cap="none">
                <a:solidFill>
                  <a:srgbClr val="E8913E"/>
                </a:solidFill>
                <a:latin typeface="Museo Sans 700" panose="02000000000000000000" pitchFamily="50" charset="0"/>
                <a:ea typeface="Barlow"/>
                <a:cs typeface="Barlow"/>
                <a:sym typeface="Barlow"/>
              </a:rPr>
              <a:t>El Dorado está a 4,8 horas en promedio de las principales ciudades de América y tiene:</a:t>
            </a:r>
            <a:endParaRPr sz="1400" b="0" i="0" u="none" strike="noStrike" cap="none">
              <a:solidFill>
                <a:srgbClr val="E8913E"/>
              </a:solidFill>
              <a:latin typeface="Museo Sans 700" panose="02000000000000000000" pitchFamily="50" charset="0"/>
              <a:sym typeface="Arial"/>
            </a:endParaRPr>
          </a:p>
        </p:txBody>
      </p:sp>
      <p:sp>
        <p:nvSpPr>
          <p:cNvPr id="115" name="Google Shape;279;p4"/>
          <p:cNvSpPr/>
          <p:nvPr/>
        </p:nvSpPr>
        <p:spPr>
          <a:xfrm>
            <a:off x="5604815" y="2828212"/>
            <a:ext cx="3476016" cy="954067"/>
          </a:xfrm>
          <a:prstGeom prst="rect">
            <a:avLst/>
          </a:prstGeom>
          <a:noFill/>
          <a:ln>
            <a:noFill/>
          </a:ln>
        </p:spPr>
        <p:txBody>
          <a:bodyPr spcFirstLastPara="1" wrap="square" lIns="91425" tIns="45700" rIns="91425" bIns="45700" anchor="t" anchorCtr="0">
            <a:spAutoFit/>
          </a:bodyPr>
          <a:lstStyle/>
          <a:p>
            <a:pPr>
              <a:buSzPts val="1500"/>
            </a:pPr>
            <a:r>
              <a:rPr lang="es-ES" b="0" i="0" u="none" strike="noStrike" cap="none">
                <a:solidFill>
                  <a:srgbClr val="3F3F3F"/>
                </a:solidFill>
                <a:latin typeface="Museo Sans 300"/>
                <a:ea typeface="Barlow"/>
                <a:cs typeface="Barlow"/>
                <a:sym typeface="Barlow"/>
              </a:rPr>
              <a:t>Es el 1er aeropuerto por cantidad de carga movilizada en América latina: </a:t>
            </a:r>
            <a:r>
              <a:rPr lang="es-ES">
                <a:solidFill>
                  <a:srgbClr val="3F3F3F"/>
                </a:solidFill>
                <a:latin typeface="Museo Sans 300"/>
                <a:ea typeface="Barlow"/>
                <a:cs typeface="Barlow"/>
                <a:sym typeface="Barlow"/>
              </a:rPr>
              <a:t>809 </a:t>
            </a:r>
            <a:r>
              <a:rPr lang="es-ES" b="0" i="0" u="none" strike="noStrike" cap="none">
                <a:solidFill>
                  <a:srgbClr val="3F3F3F"/>
                </a:solidFill>
                <a:latin typeface="Museo Sans 300"/>
                <a:ea typeface="Barlow"/>
                <a:cs typeface="Barlow"/>
                <a:sym typeface="Barlow"/>
              </a:rPr>
              <a:t>mil toneladas al año. El 70% del país.</a:t>
            </a:r>
            <a:endParaRPr b="0" i="0" u="none" strike="noStrike" cap="none">
              <a:solidFill>
                <a:srgbClr val="000000"/>
              </a:solidFill>
              <a:latin typeface="Museo Sans 300"/>
              <a:sym typeface="Arial"/>
            </a:endParaRPr>
          </a:p>
        </p:txBody>
      </p:sp>
      <p:sp>
        <p:nvSpPr>
          <p:cNvPr id="116" name="Google Shape;280;p4"/>
          <p:cNvSpPr/>
          <p:nvPr/>
        </p:nvSpPr>
        <p:spPr>
          <a:xfrm>
            <a:off x="5604815" y="3684728"/>
            <a:ext cx="3476016" cy="738623"/>
          </a:xfrm>
          <a:prstGeom prst="rect">
            <a:avLst/>
          </a:prstGeom>
          <a:noFill/>
          <a:ln>
            <a:noFill/>
          </a:ln>
        </p:spPr>
        <p:txBody>
          <a:bodyPr spcFirstLastPara="1" wrap="square" lIns="91425" tIns="45700" rIns="91425" bIns="45700" anchor="t" anchorCtr="0">
            <a:spAutoFit/>
          </a:bodyPr>
          <a:lstStyle/>
          <a:p>
            <a:pPr>
              <a:buSzPts val="1500"/>
            </a:pPr>
            <a:r>
              <a:rPr lang="es-ES" b="0" i="0" u="none" strike="noStrike" cap="none">
                <a:solidFill>
                  <a:srgbClr val="3F3F3F"/>
                </a:solidFill>
                <a:latin typeface="Museo Sans 300"/>
                <a:ea typeface="Barlow"/>
                <a:cs typeface="Barlow"/>
                <a:sym typeface="Barlow"/>
              </a:rPr>
              <a:t>Es el 1er aeropuerto por número de pasajeros en América latina: </a:t>
            </a:r>
            <a:r>
              <a:rPr lang="es-ES" b="1">
                <a:solidFill>
                  <a:srgbClr val="3F3F3F"/>
                </a:solidFill>
                <a:latin typeface="Museo Sans 300"/>
                <a:ea typeface="Barlow"/>
                <a:cs typeface="Barlow"/>
                <a:sym typeface="Barlow"/>
              </a:rPr>
              <a:t>46 </a:t>
            </a:r>
            <a:r>
              <a:rPr lang="es-ES" b="0" i="0" u="none" strike="noStrike" cap="none">
                <a:solidFill>
                  <a:srgbClr val="3F3F3F"/>
                </a:solidFill>
                <a:latin typeface="Museo Sans 300"/>
                <a:ea typeface="Barlow"/>
                <a:cs typeface="Barlow"/>
                <a:sym typeface="Barlow"/>
              </a:rPr>
              <a:t>millones </a:t>
            </a:r>
            <a:r>
              <a:rPr lang="es-ES">
                <a:solidFill>
                  <a:srgbClr val="3F3F3F"/>
                </a:solidFill>
                <a:latin typeface="Museo Sans 300"/>
                <a:ea typeface="Barlow"/>
                <a:cs typeface="Barlow"/>
                <a:sym typeface="Barlow"/>
              </a:rPr>
              <a:t>(2024) </a:t>
            </a:r>
            <a:r>
              <a:rPr lang="es-ES" b="0" i="0" u="none" strike="noStrike" cap="none">
                <a:solidFill>
                  <a:srgbClr val="3F3F3F"/>
                </a:solidFill>
                <a:latin typeface="Museo Sans 300"/>
                <a:ea typeface="Barlow"/>
                <a:cs typeface="Barlow"/>
                <a:sym typeface="Barlow"/>
              </a:rPr>
              <a:t>y en 2030 serán 55 millones.</a:t>
            </a:r>
            <a:endParaRPr b="0" i="0" u="none" strike="noStrike" cap="none">
              <a:solidFill>
                <a:srgbClr val="000000"/>
              </a:solidFill>
              <a:latin typeface="Museo Sans 300"/>
              <a:sym typeface="Arial"/>
            </a:endParaRPr>
          </a:p>
        </p:txBody>
      </p:sp>
      <p:sp>
        <p:nvSpPr>
          <p:cNvPr id="117" name="Google Shape;281;p4"/>
          <p:cNvSpPr/>
          <p:nvPr/>
        </p:nvSpPr>
        <p:spPr>
          <a:xfrm>
            <a:off x="9436430" y="2828212"/>
            <a:ext cx="2552486"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es-ES" b="0" i="0" u="none" strike="noStrike" cap="none">
                <a:solidFill>
                  <a:srgbClr val="3F3F3F"/>
                </a:solidFill>
                <a:latin typeface="Museo Sans 300" panose="02000000000000000000" pitchFamily="50" charset="0"/>
                <a:ea typeface="Barlow"/>
                <a:cs typeface="Barlow"/>
                <a:sym typeface="Barlow"/>
              </a:rPr>
              <a:t>Bogotá exporta el 8% de su PIB. NY el 9%, el DF el 2,5% y Santiago de Chile el 1,5%. </a:t>
            </a:r>
            <a:endParaRPr b="0" i="0" u="none" strike="noStrike" cap="none">
              <a:solidFill>
                <a:srgbClr val="000000"/>
              </a:solidFill>
              <a:latin typeface="Museo Sans 300" panose="02000000000000000000" pitchFamily="50" charset="0"/>
              <a:sym typeface="Arial"/>
            </a:endParaRPr>
          </a:p>
        </p:txBody>
      </p:sp>
      <p:sp>
        <p:nvSpPr>
          <p:cNvPr id="118" name="Google Shape;282;p4"/>
          <p:cNvSpPr/>
          <p:nvPr/>
        </p:nvSpPr>
        <p:spPr>
          <a:xfrm>
            <a:off x="9436430" y="3684728"/>
            <a:ext cx="2552486"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es-ES" b="0" i="0" u="none" strike="noStrike" cap="none">
                <a:solidFill>
                  <a:srgbClr val="3F3F3F"/>
                </a:solidFill>
                <a:latin typeface="Museo Sans 300" panose="02000000000000000000" pitchFamily="50" charset="0"/>
                <a:ea typeface="Barlow"/>
                <a:cs typeface="Barlow"/>
                <a:sym typeface="Barlow"/>
              </a:rPr>
              <a:t>Bogotá atiende 4,5 pasajeros por habitante, el DF 2, Sao Paulo 3,4 y Londres 12.</a:t>
            </a:r>
            <a:endParaRPr b="0" i="0" u="none" strike="noStrike" cap="none">
              <a:solidFill>
                <a:srgbClr val="000000"/>
              </a:solidFill>
              <a:latin typeface="Museo Sans 300" panose="02000000000000000000" pitchFamily="50" charset="0"/>
              <a:sym typeface="Arial"/>
            </a:endParaRPr>
          </a:p>
        </p:txBody>
      </p:sp>
      <p:sp>
        <p:nvSpPr>
          <p:cNvPr id="119" name="Google Shape;283;p4"/>
          <p:cNvSpPr/>
          <p:nvPr/>
        </p:nvSpPr>
        <p:spPr>
          <a:xfrm>
            <a:off x="5346293" y="2405190"/>
            <a:ext cx="3524752"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ES" sz="1600" b="1" i="0" u="none" strike="noStrike" cap="none">
                <a:solidFill>
                  <a:srgbClr val="E8913E"/>
                </a:solidFill>
                <a:latin typeface="Museo Sans 700" panose="02000000000000000000" pitchFamily="50" charset="0"/>
                <a:ea typeface="Barlow"/>
                <a:cs typeface="Barlow"/>
                <a:sym typeface="Barlow"/>
              </a:rPr>
              <a:t>Líder en carga y pasajeros</a:t>
            </a:r>
            <a:endParaRPr sz="1600" b="0" i="0" u="none" strike="noStrike" cap="none">
              <a:solidFill>
                <a:srgbClr val="E8913E"/>
              </a:solidFill>
              <a:latin typeface="Museo Sans 700" panose="02000000000000000000" pitchFamily="50" charset="0"/>
              <a:ea typeface="Barlow"/>
              <a:cs typeface="Barlow"/>
              <a:sym typeface="Barlow"/>
            </a:endParaRPr>
          </a:p>
        </p:txBody>
      </p:sp>
      <p:sp>
        <p:nvSpPr>
          <p:cNvPr id="120" name="Google Shape;284;p4"/>
          <p:cNvSpPr/>
          <p:nvPr/>
        </p:nvSpPr>
        <p:spPr>
          <a:xfrm>
            <a:off x="9177908" y="2405190"/>
            <a:ext cx="2811008"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ES" sz="1600" b="1" i="0" u="none" strike="noStrike" cap="none">
                <a:solidFill>
                  <a:srgbClr val="E8913E"/>
                </a:solidFill>
                <a:latin typeface="Museo Sans 700" panose="02000000000000000000" pitchFamily="50" charset="0"/>
                <a:ea typeface="Barlow"/>
                <a:cs typeface="Barlow"/>
                <a:sym typeface="Barlow"/>
              </a:rPr>
              <a:t>Vocación aeroportuaria</a:t>
            </a:r>
            <a:endParaRPr sz="1600" b="0" i="0" u="none" strike="noStrike" cap="none">
              <a:solidFill>
                <a:srgbClr val="E8913E"/>
              </a:solidFill>
              <a:latin typeface="Museo Sans 700" panose="02000000000000000000" pitchFamily="50" charset="0"/>
              <a:ea typeface="Barlow"/>
              <a:cs typeface="Barlow"/>
              <a:sym typeface="Barlow"/>
            </a:endParaRPr>
          </a:p>
        </p:txBody>
      </p:sp>
      <p:sp>
        <p:nvSpPr>
          <p:cNvPr id="121" name="Google Shape;286;p4"/>
          <p:cNvSpPr txBox="1"/>
          <p:nvPr/>
        </p:nvSpPr>
        <p:spPr>
          <a:xfrm>
            <a:off x="6306323" y="5604730"/>
            <a:ext cx="1346799" cy="463668"/>
          </a:xfrm>
          <a:prstGeom prst="rect">
            <a:avLst/>
          </a:prstGeom>
          <a:noFill/>
          <a:ln>
            <a:noFill/>
          </a:ln>
        </p:spPr>
        <p:txBody>
          <a:bodyPr spcFirstLastPara="1" wrap="square" lIns="65000" tIns="65000" rIns="65000" bIns="65000" anchor="t" anchorCtr="0">
            <a:spAutoFit/>
          </a:bodyPr>
          <a:lstStyle/>
          <a:p>
            <a:pPr marL="0" marR="0" lvl="0" indent="0" algn="l" rtl="0">
              <a:lnSpc>
                <a:spcPct val="90000"/>
              </a:lnSpc>
              <a:spcBef>
                <a:spcPts val="0"/>
              </a:spcBef>
              <a:spcAft>
                <a:spcPts val="0"/>
              </a:spcAft>
              <a:buClr>
                <a:srgbClr val="000000"/>
              </a:buClr>
              <a:buSzPts val="1300"/>
              <a:buFont typeface="Arial"/>
              <a:buNone/>
            </a:pPr>
            <a:r>
              <a:rPr lang="es-ES" sz="1200" b="1" i="0" u="none" strike="noStrike" cap="none">
                <a:solidFill>
                  <a:srgbClr val="353535"/>
                </a:solidFill>
                <a:latin typeface="+mn-lt"/>
                <a:ea typeface="Barlow"/>
                <a:cs typeface="Barlow"/>
                <a:sym typeface="Barlow"/>
              </a:rPr>
              <a:t>de la población nacional</a:t>
            </a:r>
            <a:endParaRPr sz="1200" b="0" i="0" u="none" strike="noStrike" cap="none">
              <a:solidFill>
                <a:srgbClr val="353535"/>
              </a:solidFill>
              <a:latin typeface="+mn-lt"/>
              <a:sym typeface="Arial"/>
            </a:endParaRPr>
          </a:p>
        </p:txBody>
      </p:sp>
      <p:sp>
        <p:nvSpPr>
          <p:cNvPr id="122" name="Google Shape;287;p4"/>
          <p:cNvSpPr txBox="1"/>
          <p:nvPr/>
        </p:nvSpPr>
        <p:spPr>
          <a:xfrm>
            <a:off x="7505904" y="5516307"/>
            <a:ext cx="1165490" cy="623712"/>
          </a:xfrm>
          <a:prstGeom prst="rect">
            <a:avLst/>
          </a:prstGeom>
          <a:noFill/>
          <a:ln>
            <a:noFill/>
          </a:ln>
        </p:spPr>
        <p:txBody>
          <a:bodyPr spcFirstLastPara="1" wrap="square" lIns="65000" tIns="65000" rIns="65000" bIns="650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s-ES" sz="3200" b="1" i="0" u="none" strike="noStrike" cap="none">
                <a:solidFill>
                  <a:srgbClr val="353535"/>
                </a:solidFill>
                <a:latin typeface="+mn-lt"/>
                <a:ea typeface="Barlow"/>
                <a:cs typeface="Barlow"/>
                <a:sym typeface="Barlow"/>
              </a:rPr>
              <a:t>31%</a:t>
            </a:r>
            <a:endParaRPr sz="3200" b="1" i="0" u="none" strike="noStrike" cap="none">
              <a:solidFill>
                <a:srgbClr val="353535"/>
              </a:solidFill>
              <a:latin typeface="+mn-lt"/>
              <a:ea typeface="Barlow"/>
              <a:cs typeface="Barlow"/>
              <a:sym typeface="Barlow"/>
            </a:endParaRPr>
          </a:p>
        </p:txBody>
      </p:sp>
      <p:sp>
        <p:nvSpPr>
          <p:cNvPr id="123" name="Google Shape;288;p4"/>
          <p:cNvSpPr txBox="1"/>
          <p:nvPr/>
        </p:nvSpPr>
        <p:spPr>
          <a:xfrm>
            <a:off x="10034780" y="5516307"/>
            <a:ext cx="1050631" cy="623712"/>
          </a:xfrm>
          <a:prstGeom prst="rect">
            <a:avLst/>
          </a:prstGeom>
          <a:noFill/>
          <a:ln>
            <a:noFill/>
          </a:ln>
        </p:spPr>
        <p:txBody>
          <a:bodyPr spcFirstLastPara="1" wrap="square" lIns="65000" tIns="65000" rIns="65000" bIns="650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s-ES" sz="3200" b="1" i="0" u="none" strike="noStrike" cap="none">
                <a:solidFill>
                  <a:srgbClr val="353535"/>
                </a:solidFill>
                <a:latin typeface="+mn-lt"/>
                <a:ea typeface="Barlow"/>
                <a:cs typeface="Barlow"/>
                <a:sym typeface="Barlow"/>
              </a:rPr>
              <a:t>19%</a:t>
            </a:r>
            <a:endParaRPr sz="3200" b="1" i="0" u="none" strike="noStrike" cap="none">
              <a:solidFill>
                <a:srgbClr val="353535"/>
              </a:solidFill>
              <a:latin typeface="+mn-lt"/>
              <a:ea typeface="Barlow"/>
              <a:cs typeface="Barlow"/>
              <a:sym typeface="Barlow"/>
            </a:endParaRPr>
          </a:p>
        </p:txBody>
      </p:sp>
      <p:cxnSp>
        <p:nvCxnSpPr>
          <p:cNvPr id="125" name="Google Shape;290;p4"/>
          <p:cNvCxnSpPr/>
          <p:nvPr/>
        </p:nvCxnSpPr>
        <p:spPr>
          <a:xfrm>
            <a:off x="6881869" y="1486288"/>
            <a:ext cx="0" cy="385944"/>
          </a:xfrm>
          <a:prstGeom prst="straightConnector1">
            <a:avLst/>
          </a:prstGeom>
          <a:noFill/>
          <a:ln w="12700" cap="flat" cmpd="sng">
            <a:solidFill>
              <a:schemeClr val="lt1"/>
            </a:solidFill>
            <a:prstDash val="solid"/>
            <a:miter lim="800000"/>
            <a:headEnd type="none" w="sm" len="sm"/>
            <a:tailEnd type="none" w="sm" len="sm"/>
          </a:ln>
        </p:spPr>
      </p:cxnSp>
      <p:cxnSp>
        <p:nvCxnSpPr>
          <p:cNvPr id="126" name="Google Shape;291;p4"/>
          <p:cNvCxnSpPr/>
          <p:nvPr/>
        </p:nvCxnSpPr>
        <p:spPr>
          <a:xfrm>
            <a:off x="9088519" y="1550456"/>
            <a:ext cx="0" cy="385944"/>
          </a:xfrm>
          <a:prstGeom prst="straightConnector1">
            <a:avLst/>
          </a:prstGeom>
          <a:noFill/>
          <a:ln w="12700" cap="flat" cmpd="sng">
            <a:solidFill>
              <a:schemeClr val="lt1"/>
            </a:solidFill>
            <a:prstDash val="solid"/>
            <a:miter lim="800000"/>
            <a:headEnd type="none" w="sm" len="sm"/>
            <a:tailEnd type="none" w="sm" len="sm"/>
          </a:ln>
        </p:spPr>
      </p:cxnSp>
      <p:grpSp>
        <p:nvGrpSpPr>
          <p:cNvPr id="23" name="Grupo 22"/>
          <p:cNvGrpSpPr/>
          <p:nvPr/>
        </p:nvGrpSpPr>
        <p:grpSpPr>
          <a:xfrm>
            <a:off x="5419333" y="2865860"/>
            <a:ext cx="206343" cy="206343"/>
            <a:chOff x="5419333" y="2995714"/>
            <a:chExt cx="206343" cy="206343"/>
          </a:xfrm>
        </p:grpSpPr>
        <p:sp>
          <p:nvSpPr>
            <p:cNvPr id="131" name="Google Shape;296;p4"/>
            <p:cNvSpPr/>
            <p:nvPr/>
          </p:nvSpPr>
          <p:spPr>
            <a:xfrm>
              <a:off x="5464405" y="3040786"/>
              <a:ext cx="116199" cy="116199"/>
            </a:xfrm>
            <a:prstGeom prst="ellipse">
              <a:avLst/>
            </a:prstGeom>
            <a:solidFill>
              <a:srgbClr val="E8913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262626"/>
                </a:solidFill>
                <a:latin typeface="Arial"/>
                <a:ea typeface="Arial"/>
                <a:cs typeface="Arial"/>
                <a:sym typeface="Arial"/>
              </a:endParaRPr>
            </a:p>
          </p:txBody>
        </p:sp>
        <p:sp>
          <p:nvSpPr>
            <p:cNvPr id="132" name="Google Shape;297;p4"/>
            <p:cNvSpPr/>
            <p:nvPr/>
          </p:nvSpPr>
          <p:spPr>
            <a:xfrm>
              <a:off x="5419333" y="2995714"/>
              <a:ext cx="206343" cy="206343"/>
            </a:xfrm>
            <a:prstGeom prst="ellipse">
              <a:avLst/>
            </a:prstGeom>
            <a:noFill/>
            <a:ln w="19050" cap="flat" cmpd="sng">
              <a:solidFill>
                <a:srgbClr val="E8913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262626"/>
                </a:solidFill>
                <a:latin typeface="Arial"/>
                <a:ea typeface="Arial"/>
                <a:cs typeface="Arial"/>
                <a:sym typeface="Arial"/>
              </a:endParaRPr>
            </a:p>
          </p:txBody>
        </p:sp>
      </p:grpSp>
      <p:grpSp>
        <p:nvGrpSpPr>
          <p:cNvPr id="22" name="Grupo 21">
            <a:extLst>
              <a:ext uri="{FF2B5EF4-FFF2-40B4-BE49-F238E27FC236}">
                <a16:creationId xmlns:a16="http://schemas.microsoft.com/office/drawing/2014/main" id="{877CFCF0-F048-6D18-1797-D553592D59C6}"/>
              </a:ext>
            </a:extLst>
          </p:cNvPr>
          <p:cNvGrpSpPr/>
          <p:nvPr/>
        </p:nvGrpSpPr>
        <p:grpSpPr>
          <a:xfrm>
            <a:off x="5346293" y="532494"/>
            <a:ext cx="525372" cy="700198"/>
            <a:chOff x="4128923" y="1711160"/>
            <a:chExt cx="525372" cy="700198"/>
          </a:xfrm>
        </p:grpSpPr>
        <p:sp>
          <p:nvSpPr>
            <p:cNvPr id="124" name="Google Shape;289;p4"/>
            <p:cNvSpPr txBox="1"/>
            <p:nvPr/>
          </p:nvSpPr>
          <p:spPr>
            <a:xfrm>
              <a:off x="4128923" y="2110811"/>
              <a:ext cx="442292" cy="300547"/>
            </a:xfrm>
            <a:prstGeom prst="rect">
              <a:avLst/>
            </a:prstGeom>
            <a:noFill/>
            <a:ln>
              <a:noFill/>
            </a:ln>
          </p:spPr>
          <p:txBody>
            <a:bodyPr spcFirstLastPara="1" wrap="square" lIns="65000" tIns="65000" rIns="65000" bIns="650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ES" sz="1100" b="1" i="0" u="none" strike="noStrike" cap="none">
                  <a:solidFill>
                    <a:srgbClr val="F78E1D"/>
                  </a:solidFill>
                  <a:latin typeface="+mn-lt"/>
                  <a:ea typeface="Barlow"/>
                  <a:cs typeface="Barlow"/>
                  <a:sym typeface="Barlow"/>
                </a:rPr>
                <a:t>HUB</a:t>
              </a:r>
              <a:endParaRPr lang="es-ES" sz="1100" b="1" i="0" u="none" strike="noStrike" cap="none">
                <a:solidFill>
                  <a:srgbClr val="F78E1D"/>
                </a:solidFill>
                <a:latin typeface="+mn-lt"/>
                <a:sym typeface="Arial"/>
              </a:endParaRPr>
            </a:p>
          </p:txBody>
        </p:sp>
        <p:sp>
          <p:nvSpPr>
            <p:cNvPr id="145" name="Google Shape;289;p4"/>
            <p:cNvSpPr txBox="1"/>
            <p:nvPr/>
          </p:nvSpPr>
          <p:spPr>
            <a:xfrm>
              <a:off x="4212003" y="1711160"/>
              <a:ext cx="442292" cy="315935"/>
            </a:xfrm>
            <a:prstGeom prst="rect">
              <a:avLst/>
            </a:prstGeom>
            <a:noFill/>
            <a:ln>
              <a:noFill/>
            </a:ln>
          </p:spPr>
          <p:txBody>
            <a:bodyPr spcFirstLastPara="1" wrap="square" lIns="65000" tIns="65000" rIns="65000" bIns="650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ES" sz="1200" b="1" u="none" strike="noStrike" cap="none">
                  <a:solidFill>
                    <a:srgbClr val="F78E1D"/>
                  </a:solidFill>
                  <a:latin typeface="Arial Black" panose="020B0604020202020204" pitchFamily="34" charset="0"/>
                  <a:ea typeface="Barlow"/>
                  <a:cs typeface="Arial Black" panose="020B0604020202020204" pitchFamily="34" charset="0"/>
                  <a:sym typeface="Barlow"/>
                </a:rPr>
                <a:t>1</a:t>
              </a:r>
              <a:endParaRPr sz="1200" b="1" u="none" strike="noStrike" cap="none">
                <a:solidFill>
                  <a:srgbClr val="F78E1D"/>
                </a:solidFill>
                <a:latin typeface="Arial Black" panose="020B0604020202020204" pitchFamily="34" charset="0"/>
                <a:cs typeface="Arial Black" panose="020B0604020202020204" pitchFamily="34" charset="0"/>
                <a:sym typeface="Arial"/>
              </a:endParaRPr>
            </a:p>
          </p:txBody>
        </p:sp>
        <p:grpSp>
          <p:nvGrpSpPr>
            <p:cNvPr id="21" name="Grupo 20">
              <a:extLst>
                <a:ext uri="{FF2B5EF4-FFF2-40B4-BE49-F238E27FC236}">
                  <a16:creationId xmlns:a16="http://schemas.microsoft.com/office/drawing/2014/main" id="{4ACE4EFB-37A0-B3B6-28DD-6239F21F32B4}"/>
                </a:ext>
              </a:extLst>
            </p:cNvPr>
            <p:cNvGrpSpPr/>
            <p:nvPr/>
          </p:nvGrpSpPr>
          <p:grpSpPr>
            <a:xfrm>
              <a:off x="4158177" y="1722437"/>
              <a:ext cx="347724" cy="431750"/>
              <a:chOff x="4158177" y="1722437"/>
              <a:chExt cx="347724" cy="431750"/>
            </a:xfrm>
          </p:grpSpPr>
          <p:sp>
            <p:nvSpPr>
              <p:cNvPr id="16" name="Forma libre 15">
                <a:extLst>
                  <a:ext uri="{FF2B5EF4-FFF2-40B4-BE49-F238E27FC236}">
                    <a16:creationId xmlns:a16="http://schemas.microsoft.com/office/drawing/2014/main" id="{9C5B3495-F159-4AC7-BCD2-BB4E38D0C62E}"/>
                  </a:ext>
                </a:extLst>
              </p:cNvPr>
              <p:cNvSpPr/>
              <p:nvPr/>
            </p:nvSpPr>
            <p:spPr>
              <a:xfrm>
                <a:off x="4184212" y="1722437"/>
                <a:ext cx="295146" cy="282517"/>
              </a:xfrm>
              <a:custGeom>
                <a:avLst/>
                <a:gdLst>
                  <a:gd name="connsiteX0" fmla="*/ 295146 w 295146"/>
                  <a:gd name="connsiteY0" fmla="*/ 141176 h 282517"/>
                  <a:gd name="connsiteX1" fmla="*/ 271524 w 295146"/>
                  <a:gd name="connsiteY1" fmla="*/ 181435 h 282517"/>
                  <a:gd name="connsiteX2" fmla="*/ 266952 w 295146"/>
                  <a:gd name="connsiteY2" fmla="*/ 228043 h 282517"/>
                  <a:gd name="connsiteX3" fmla="*/ 224154 w 295146"/>
                  <a:gd name="connsiteY3" fmla="*/ 246585 h 282517"/>
                  <a:gd name="connsiteX4" fmla="*/ 193166 w 295146"/>
                  <a:gd name="connsiteY4" fmla="*/ 281637 h 282517"/>
                  <a:gd name="connsiteX5" fmla="*/ 147573 w 295146"/>
                  <a:gd name="connsiteY5" fmla="*/ 271477 h 282517"/>
                  <a:gd name="connsiteX6" fmla="*/ 101980 w 295146"/>
                  <a:gd name="connsiteY6" fmla="*/ 281637 h 282517"/>
                  <a:gd name="connsiteX7" fmla="*/ 70993 w 295146"/>
                  <a:gd name="connsiteY7" fmla="*/ 246585 h 282517"/>
                  <a:gd name="connsiteX8" fmla="*/ 28194 w 295146"/>
                  <a:gd name="connsiteY8" fmla="*/ 228043 h 282517"/>
                  <a:gd name="connsiteX9" fmla="*/ 23622 w 295146"/>
                  <a:gd name="connsiteY9" fmla="*/ 181435 h 282517"/>
                  <a:gd name="connsiteX10" fmla="*/ 0 w 295146"/>
                  <a:gd name="connsiteY10" fmla="*/ 141176 h 282517"/>
                  <a:gd name="connsiteX11" fmla="*/ 23622 w 295146"/>
                  <a:gd name="connsiteY11" fmla="*/ 100917 h 282517"/>
                  <a:gd name="connsiteX12" fmla="*/ 28194 w 295146"/>
                  <a:gd name="connsiteY12" fmla="*/ 54436 h 282517"/>
                  <a:gd name="connsiteX13" fmla="*/ 70993 w 295146"/>
                  <a:gd name="connsiteY13" fmla="*/ 35894 h 282517"/>
                  <a:gd name="connsiteX14" fmla="*/ 101980 w 295146"/>
                  <a:gd name="connsiteY14" fmla="*/ 842 h 282517"/>
                  <a:gd name="connsiteX15" fmla="*/ 147573 w 295146"/>
                  <a:gd name="connsiteY15" fmla="*/ 11002 h 282517"/>
                  <a:gd name="connsiteX16" fmla="*/ 193166 w 295146"/>
                  <a:gd name="connsiteY16" fmla="*/ 842 h 282517"/>
                  <a:gd name="connsiteX17" fmla="*/ 224154 w 295146"/>
                  <a:gd name="connsiteY17" fmla="*/ 35894 h 282517"/>
                  <a:gd name="connsiteX18" fmla="*/ 267079 w 295146"/>
                  <a:gd name="connsiteY18" fmla="*/ 54436 h 282517"/>
                  <a:gd name="connsiteX19" fmla="*/ 271524 w 295146"/>
                  <a:gd name="connsiteY19" fmla="*/ 100917 h 282517"/>
                  <a:gd name="connsiteX20" fmla="*/ 295146 w 295146"/>
                  <a:gd name="connsiteY20" fmla="*/ 141176 h 282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5146" h="282517">
                    <a:moveTo>
                      <a:pt x="295146" y="141176"/>
                    </a:moveTo>
                    <a:cubicBezTo>
                      <a:pt x="295146" y="156162"/>
                      <a:pt x="275842" y="167973"/>
                      <a:pt x="271524" y="181435"/>
                    </a:cubicBezTo>
                    <a:cubicBezTo>
                      <a:pt x="267206" y="194897"/>
                      <a:pt x="275461" y="216360"/>
                      <a:pt x="266952" y="228043"/>
                    </a:cubicBezTo>
                    <a:cubicBezTo>
                      <a:pt x="258443" y="239727"/>
                      <a:pt x="235965" y="238076"/>
                      <a:pt x="224154" y="246585"/>
                    </a:cubicBezTo>
                    <a:cubicBezTo>
                      <a:pt x="212343" y="255094"/>
                      <a:pt x="207263" y="277065"/>
                      <a:pt x="193166" y="281637"/>
                    </a:cubicBezTo>
                    <a:cubicBezTo>
                      <a:pt x="179069" y="286209"/>
                      <a:pt x="162559" y="271477"/>
                      <a:pt x="147573" y="271477"/>
                    </a:cubicBezTo>
                    <a:cubicBezTo>
                      <a:pt x="132587" y="271477"/>
                      <a:pt x="115442" y="286082"/>
                      <a:pt x="101980" y="281637"/>
                    </a:cubicBezTo>
                    <a:cubicBezTo>
                      <a:pt x="88518" y="277192"/>
                      <a:pt x="82677" y="255094"/>
                      <a:pt x="70993" y="246585"/>
                    </a:cubicBezTo>
                    <a:cubicBezTo>
                      <a:pt x="59309" y="238076"/>
                      <a:pt x="36703" y="239727"/>
                      <a:pt x="28194" y="228043"/>
                    </a:cubicBezTo>
                    <a:cubicBezTo>
                      <a:pt x="19685" y="216360"/>
                      <a:pt x="28194" y="195532"/>
                      <a:pt x="23622" y="181435"/>
                    </a:cubicBezTo>
                    <a:cubicBezTo>
                      <a:pt x="19050" y="167338"/>
                      <a:pt x="0" y="156035"/>
                      <a:pt x="0" y="141176"/>
                    </a:cubicBezTo>
                    <a:cubicBezTo>
                      <a:pt x="0" y="126317"/>
                      <a:pt x="19304" y="114506"/>
                      <a:pt x="23622" y="100917"/>
                    </a:cubicBezTo>
                    <a:cubicBezTo>
                      <a:pt x="27940" y="87328"/>
                      <a:pt x="19685" y="66119"/>
                      <a:pt x="28194" y="54436"/>
                    </a:cubicBezTo>
                    <a:cubicBezTo>
                      <a:pt x="36703" y="42752"/>
                      <a:pt x="59309" y="44403"/>
                      <a:pt x="70993" y="35894"/>
                    </a:cubicBezTo>
                    <a:cubicBezTo>
                      <a:pt x="82677" y="27385"/>
                      <a:pt x="88010" y="5287"/>
                      <a:pt x="101980" y="842"/>
                    </a:cubicBezTo>
                    <a:cubicBezTo>
                      <a:pt x="115950" y="-3603"/>
                      <a:pt x="132587" y="11002"/>
                      <a:pt x="147573" y="11002"/>
                    </a:cubicBezTo>
                    <a:cubicBezTo>
                      <a:pt x="162559" y="11002"/>
                      <a:pt x="179704" y="-3603"/>
                      <a:pt x="193166" y="842"/>
                    </a:cubicBezTo>
                    <a:cubicBezTo>
                      <a:pt x="206628" y="5287"/>
                      <a:pt x="212470" y="27385"/>
                      <a:pt x="224154" y="35894"/>
                    </a:cubicBezTo>
                    <a:cubicBezTo>
                      <a:pt x="235838" y="44403"/>
                      <a:pt x="258443" y="42625"/>
                      <a:pt x="267079" y="54436"/>
                    </a:cubicBezTo>
                    <a:cubicBezTo>
                      <a:pt x="275715" y="66246"/>
                      <a:pt x="267079" y="86947"/>
                      <a:pt x="271524" y="100917"/>
                    </a:cubicBezTo>
                    <a:cubicBezTo>
                      <a:pt x="275969" y="114887"/>
                      <a:pt x="295146" y="126190"/>
                      <a:pt x="295146" y="141176"/>
                    </a:cubicBezTo>
                    <a:close/>
                  </a:path>
                </a:pathLst>
              </a:custGeom>
              <a:noFill/>
              <a:ln w="18684" cap="rnd">
                <a:solidFill>
                  <a:srgbClr val="F78E1D"/>
                </a:solidFill>
                <a:prstDash val="solid"/>
                <a:round/>
              </a:ln>
            </p:spPr>
            <p:txBody>
              <a:bodyPr rtlCol="0" anchor="ctr"/>
              <a:lstStyle/>
              <a:p>
                <a:endParaRPr lang="es-ES_tradnl"/>
              </a:p>
            </p:txBody>
          </p:sp>
          <p:sp>
            <p:nvSpPr>
              <p:cNvPr id="18" name="Forma libre 17">
                <a:extLst>
                  <a:ext uri="{FF2B5EF4-FFF2-40B4-BE49-F238E27FC236}">
                    <a16:creationId xmlns:a16="http://schemas.microsoft.com/office/drawing/2014/main" id="{B2C89F04-57FB-9600-91FB-87BBDB1667CF}"/>
                  </a:ext>
                </a:extLst>
              </p:cNvPr>
              <p:cNvSpPr/>
              <p:nvPr/>
            </p:nvSpPr>
            <p:spPr>
              <a:xfrm rot="16750833">
                <a:off x="4236420" y="1767184"/>
                <a:ext cx="191550" cy="191550"/>
              </a:xfrm>
              <a:custGeom>
                <a:avLst/>
                <a:gdLst>
                  <a:gd name="connsiteX0" fmla="*/ 191550 w 191550"/>
                  <a:gd name="connsiteY0" fmla="*/ 95775 h 191550"/>
                  <a:gd name="connsiteX1" fmla="*/ 95775 w 191550"/>
                  <a:gd name="connsiteY1" fmla="*/ 191550 h 191550"/>
                  <a:gd name="connsiteX2" fmla="*/ 0 w 191550"/>
                  <a:gd name="connsiteY2" fmla="*/ 95775 h 191550"/>
                  <a:gd name="connsiteX3" fmla="*/ 95775 w 191550"/>
                  <a:gd name="connsiteY3" fmla="*/ 0 h 191550"/>
                  <a:gd name="connsiteX4" fmla="*/ 191550 w 191550"/>
                  <a:gd name="connsiteY4" fmla="*/ 95775 h 19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550" h="191550">
                    <a:moveTo>
                      <a:pt x="191550" y="95775"/>
                    </a:moveTo>
                    <a:cubicBezTo>
                      <a:pt x="191550" y="148670"/>
                      <a:pt x="148670" y="191550"/>
                      <a:pt x="95775" y="191550"/>
                    </a:cubicBezTo>
                    <a:cubicBezTo>
                      <a:pt x="42880" y="191550"/>
                      <a:pt x="0" y="148670"/>
                      <a:pt x="0" y="95775"/>
                    </a:cubicBezTo>
                    <a:cubicBezTo>
                      <a:pt x="0" y="42880"/>
                      <a:pt x="42880" y="0"/>
                      <a:pt x="95775" y="0"/>
                    </a:cubicBezTo>
                    <a:cubicBezTo>
                      <a:pt x="148670" y="0"/>
                      <a:pt x="191550" y="42880"/>
                      <a:pt x="191550" y="95775"/>
                    </a:cubicBezTo>
                    <a:close/>
                  </a:path>
                </a:pathLst>
              </a:custGeom>
              <a:noFill/>
              <a:ln w="18737" cap="rnd">
                <a:solidFill>
                  <a:srgbClr val="F78E1D"/>
                </a:solidFill>
                <a:prstDash val="solid"/>
                <a:round/>
              </a:ln>
            </p:spPr>
            <p:txBody>
              <a:bodyPr rtlCol="0" anchor="ctr"/>
              <a:lstStyle/>
              <a:p>
                <a:endParaRPr lang="es-ES_tradnl"/>
              </a:p>
            </p:txBody>
          </p:sp>
          <p:sp>
            <p:nvSpPr>
              <p:cNvPr id="19" name="Forma libre 18">
                <a:extLst>
                  <a:ext uri="{FF2B5EF4-FFF2-40B4-BE49-F238E27FC236}">
                    <a16:creationId xmlns:a16="http://schemas.microsoft.com/office/drawing/2014/main" id="{6860F1E6-1BFE-2B19-5705-011938A4C99B}"/>
                  </a:ext>
                </a:extLst>
              </p:cNvPr>
              <p:cNvSpPr/>
              <p:nvPr/>
            </p:nvSpPr>
            <p:spPr>
              <a:xfrm>
                <a:off x="4341945" y="1958101"/>
                <a:ext cx="163956" cy="196086"/>
              </a:xfrm>
              <a:custGeom>
                <a:avLst/>
                <a:gdLst>
                  <a:gd name="connsiteX0" fmla="*/ 98170 w 163956"/>
                  <a:gd name="connsiteY0" fmla="*/ 0 h 196086"/>
                  <a:gd name="connsiteX1" fmla="*/ 66421 w 163956"/>
                  <a:gd name="connsiteY1" fmla="*/ 10922 h 196086"/>
                  <a:gd name="connsiteX2" fmla="*/ 35433 w 163956"/>
                  <a:gd name="connsiteY2" fmla="*/ 45974 h 196086"/>
                  <a:gd name="connsiteX3" fmla="*/ 0 w 163956"/>
                  <a:gd name="connsiteY3" fmla="*/ 37592 h 196086"/>
                  <a:gd name="connsiteX4" fmla="*/ 66294 w 163956"/>
                  <a:gd name="connsiteY4" fmla="*/ 196087 h 196086"/>
                  <a:gd name="connsiteX5" fmla="*/ 94741 w 163956"/>
                  <a:gd name="connsiteY5" fmla="*/ 128015 h 196086"/>
                  <a:gd name="connsiteX6" fmla="*/ 163956 w 163956"/>
                  <a:gd name="connsiteY6" fmla="*/ 156209 h 196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956" h="196086">
                    <a:moveTo>
                      <a:pt x="98170" y="0"/>
                    </a:moveTo>
                    <a:cubicBezTo>
                      <a:pt x="87196" y="2386"/>
                      <a:pt x="76540" y="6053"/>
                      <a:pt x="66421" y="10922"/>
                    </a:cubicBezTo>
                    <a:cubicBezTo>
                      <a:pt x="54737" y="19431"/>
                      <a:pt x="49530" y="41402"/>
                      <a:pt x="35433" y="45974"/>
                    </a:cubicBezTo>
                    <a:cubicBezTo>
                      <a:pt x="24892" y="49403"/>
                      <a:pt x="12192" y="41402"/>
                      <a:pt x="0" y="37592"/>
                    </a:cubicBezTo>
                    <a:lnTo>
                      <a:pt x="66294" y="196087"/>
                    </a:lnTo>
                    <a:lnTo>
                      <a:pt x="94741" y="128015"/>
                    </a:lnTo>
                    <a:lnTo>
                      <a:pt x="163956" y="156209"/>
                    </a:lnTo>
                    <a:close/>
                  </a:path>
                </a:pathLst>
              </a:custGeom>
              <a:noFill/>
              <a:ln w="18684" cap="rnd">
                <a:solidFill>
                  <a:srgbClr val="F78E1D"/>
                </a:solidFill>
                <a:prstDash val="solid"/>
                <a:round/>
              </a:ln>
            </p:spPr>
            <p:txBody>
              <a:bodyPr rtlCol="0" anchor="ctr"/>
              <a:lstStyle/>
              <a:p>
                <a:endParaRPr lang="es-ES_tradnl"/>
              </a:p>
            </p:txBody>
          </p:sp>
          <p:sp>
            <p:nvSpPr>
              <p:cNvPr id="20" name="Forma libre 19">
                <a:extLst>
                  <a:ext uri="{FF2B5EF4-FFF2-40B4-BE49-F238E27FC236}">
                    <a16:creationId xmlns:a16="http://schemas.microsoft.com/office/drawing/2014/main" id="{E5D28DE1-8E27-44B6-E134-51C5A8BF3A52}"/>
                  </a:ext>
                </a:extLst>
              </p:cNvPr>
              <p:cNvSpPr/>
              <p:nvPr/>
            </p:nvSpPr>
            <p:spPr>
              <a:xfrm>
                <a:off x="4158177" y="1958101"/>
                <a:ext cx="163067" cy="196086"/>
              </a:xfrm>
              <a:custGeom>
                <a:avLst/>
                <a:gdLst>
                  <a:gd name="connsiteX0" fmla="*/ 128015 w 163067"/>
                  <a:gd name="connsiteY0" fmla="*/ 45974 h 196086"/>
                  <a:gd name="connsiteX1" fmla="*/ 97027 w 163067"/>
                  <a:gd name="connsiteY1" fmla="*/ 10922 h 196086"/>
                  <a:gd name="connsiteX2" fmla="*/ 65278 w 163067"/>
                  <a:gd name="connsiteY2" fmla="*/ 0 h 196086"/>
                  <a:gd name="connsiteX3" fmla="*/ 0 w 163067"/>
                  <a:gd name="connsiteY3" fmla="*/ 156209 h 196086"/>
                  <a:gd name="connsiteX4" fmla="*/ 68326 w 163067"/>
                  <a:gd name="connsiteY4" fmla="*/ 128015 h 196086"/>
                  <a:gd name="connsiteX5" fmla="*/ 96773 w 163067"/>
                  <a:gd name="connsiteY5" fmla="*/ 196087 h 196086"/>
                  <a:gd name="connsiteX6" fmla="*/ 163067 w 163067"/>
                  <a:gd name="connsiteY6" fmla="*/ 37592 h 196086"/>
                  <a:gd name="connsiteX7" fmla="*/ 128015 w 163067"/>
                  <a:gd name="connsiteY7" fmla="*/ 45974 h 196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067" h="196086">
                    <a:moveTo>
                      <a:pt x="128015" y="45974"/>
                    </a:moveTo>
                    <a:cubicBezTo>
                      <a:pt x="113918" y="41402"/>
                      <a:pt x="108711" y="19431"/>
                      <a:pt x="97027" y="10922"/>
                    </a:cubicBezTo>
                    <a:cubicBezTo>
                      <a:pt x="86908" y="6053"/>
                      <a:pt x="76252" y="2386"/>
                      <a:pt x="65278" y="0"/>
                    </a:cubicBezTo>
                    <a:lnTo>
                      <a:pt x="0" y="156209"/>
                    </a:lnTo>
                    <a:lnTo>
                      <a:pt x="68326" y="128015"/>
                    </a:lnTo>
                    <a:lnTo>
                      <a:pt x="96773" y="196087"/>
                    </a:lnTo>
                    <a:lnTo>
                      <a:pt x="163067" y="37592"/>
                    </a:lnTo>
                    <a:cubicBezTo>
                      <a:pt x="151256" y="41402"/>
                      <a:pt x="138556" y="49403"/>
                      <a:pt x="128015" y="45974"/>
                    </a:cubicBezTo>
                    <a:close/>
                  </a:path>
                </a:pathLst>
              </a:custGeom>
              <a:noFill/>
              <a:ln w="18684" cap="rnd">
                <a:solidFill>
                  <a:srgbClr val="F78E1D"/>
                </a:solidFill>
                <a:prstDash val="solid"/>
                <a:round/>
              </a:ln>
            </p:spPr>
            <p:txBody>
              <a:bodyPr rtlCol="0" anchor="ctr"/>
              <a:lstStyle/>
              <a:p>
                <a:endParaRPr lang="es-ES_tradnl"/>
              </a:p>
            </p:txBody>
          </p:sp>
        </p:grpSp>
      </p:grpSp>
      <p:cxnSp>
        <p:nvCxnSpPr>
          <p:cNvPr id="33" name="Conector recto 32">
            <a:extLst>
              <a:ext uri="{FF2B5EF4-FFF2-40B4-BE49-F238E27FC236}">
                <a16:creationId xmlns:a16="http://schemas.microsoft.com/office/drawing/2014/main" id="{172905BF-C1C3-8A9F-DC07-2A05FB4AF58A}"/>
              </a:ext>
            </a:extLst>
          </p:cNvPr>
          <p:cNvCxnSpPr/>
          <p:nvPr/>
        </p:nvCxnSpPr>
        <p:spPr>
          <a:xfrm>
            <a:off x="5320136" y="5495041"/>
            <a:ext cx="6408000" cy="0"/>
          </a:xfrm>
          <a:prstGeom prst="line">
            <a:avLst/>
          </a:prstGeom>
          <a:ln w="12700">
            <a:solidFill>
              <a:srgbClr val="E8913E"/>
            </a:solidFill>
            <a:prstDash val="dash"/>
          </a:ln>
        </p:spPr>
        <p:style>
          <a:lnRef idx="1">
            <a:schemeClr val="accent1"/>
          </a:lnRef>
          <a:fillRef idx="0">
            <a:schemeClr val="accent1"/>
          </a:fillRef>
          <a:effectRef idx="0">
            <a:schemeClr val="accent1"/>
          </a:effectRef>
          <a:fontRef idx="minor">
            <a:schemeClr val="tx1"/>
          </a:fontRef>
        </p:style>
      </p:cxnSp>
      <p:pic>
        <p:nvPicPr>
          <p:cNvPr id="127" name="Google Shape;194;p11"/>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9897456" y="6285174"/>
            <a:ext cx="1954306" cy="385432"/>
          </a:xfrm>
          <a:prstGeom prst="rect">
            <a:avLst/>
          </a:prstGeom>
          <a:noFill/>
          <a:ln>
            <a:noFill/>
          </a:ln>
        </p:spPr>
      </p:pic>
      <p:pic>
        <p:nvPicPr>
          <p:cNvPr id="128" name="Google Shape;235;p11"/>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10813726" y="307602"/>
            <a:ext cx="1038036" cy="621843"/>
          </a:xfrm>
          <a:prstGeom prst="rect">
            <a:avLst/>
          </a:prstGeom>
          <a:noFill/>
          <a:ln>
            <a:noFill/>
          </a:ln>
        </p:spPr>
      </p:pic>
      <p:sp>
        <p:nvSpPr>
          <p:cNvPr id="134" name="Google Shape;195;p11"/>
          <p:cNvSpPr txBox="1"/>
          <p:nvPr/>
        </p:nvSpPr>
        <p:spPr>
          <a:xfrm>
            <a:off x="584322" y="411177"/>
            <a:ext cx="4305760" cy="830956"/>
          </a:xfrm>
          <a:prstGeom prst="rect">
            <a:avLst/>
          </a:prstGeom>
          <a:noFill/>
          <a:ln>
            <a:noFill/>
          </a:ln>
        </p:spPr>
        <p:txBody>
          <a:bodyPr spcFirstLastPara="1" wrap="square" lIns="91425" tIns="45700" rIns="91425" bIns="45700" anchor="t" anchorCtr="0">
            <a:spAutoFit/>
          </a:bodyPr>
          <a:lstStyle/>
          <a:p>
            <a:pPr lvl="0">
              <a:buSzPts val="2400"/>
            </a:pPr>
            <a:r>
              <a:rPr lang="es-MX" sz="2400" b="1">
                <a:solidFill>
                  <a:schemeClr val="bg1"/>
                </a:solidFill>
                <a:latin typeface="Museo Sans 700" panose="02000000000000000000" pitchFamily="50" charset="0"/>
              </a:rPr>
              <a:t>EL DORADO: </a:t>
            </a:r>
            <a:r>
              <a:rPr lang="es-MX" sz="2400">
                <a:solidFill>
                  <a:schemeClr val="bg1"/>
                </a:solidFill>
                <a:latin typeface="Museo Sans 300" panose="02000000000000000000" pitchFamily="50" charset="0"/>
              </a:rPr>
              <a:t>LA JOYA COMPETITIVA </a:t>
            </a:r>
            <a:r>
              <a:rPr lang="es-MX" sz="2400">
                <a:solidFill>
                  <a:srgbClr val="E8913E"/>
                </a:solidFill>
                <a:latin typeface="Museo Sans 300" panose="02000000000000000000" pitchFamily="50" charset="0"/>
              </a:rPr>
              <a:t>DE BOGOTÁ</a:t>
            </a:r>
          </a:p>
        </p:txBody>
      </p:sp>
      <p:cxnSp>
        <p:nvCxnSpPr>
          <p:cNvPr id="135" name="Google Shape;196;p11"/>
          <p:cNvCxnSpPr/>
          <p:nvPr/>
        </p:nvCxnSpPr>
        <p:spPr>
          <a:xfrm>
            <a:off x="528859" y="-8709"/>
            <a:ext cx="2801" cy="729326"/>
          </a:xfrm>
          <a:prstGeom prst="straightConnector1">
            <a:avLst/>
          </a:prstGeom>
          <a:noFill/>
          <a:ln w="9525" cap="flat" cmpd="sng">
            <a:solidFill>
              <a:srgbClr val="A5A5A5"/>
            </a:solidFill>
            <a:prstDash val="dash"/>
            <a:round/>
            <a:headEnd type="none" w="sm" len="sm"/>
            <a:tailEnd type="none" w="sm" len="sm"/>
          </a:ln>
        </p:spPr>
      </p:cxnSp>
      <p:sp>
        <p:nvSpPr>
          <p:cNvPr id="136" name="Google Shape;197;p11"/>
          <p:cNvSpPr/>
          <p:nvPr/>
        </p:nvSpPr>
        <p:spPr>
          <a:xfrm>
            <a:off x="475597" y="611292"/>
            <a:ext cx="109325" cy="109325"/>
          </a:xfrm>
          <a:prstGeom prst="ellipse">
            <a:avLst/>
          </a:prstGeom>
          <a:solidFill>
            <a:schemeClr val="lt1"/>
          </a:solidFill>
          <a:ln w="28575" cap="flat" cmpd="sng">
            <a:solidFill>
              <a:srgbClr val="F78E1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38" name="Google Shape;223;p4"/>
          <p:cNvSpPr txBox="1"/>
          <p:nvPr/>
        </p:nvSpPr>
        <p:spPr>
          <a:xfrm>
            <a:off x="9177908" y="1545528"/>
            <a:ext cx="2621407" cy="439046"/>
          </a:xfrm>
          <a:prstGeom prst="rect">
            <a:avLst/>
          </a:prstGeom>
          <a:noFill/>
          <a:ln>
            <a:noFill/>
          </a:ln>
        </p:spPr>
        <p:txBody>
          <a:bodyPr spcFirstLastPara="1" wrap="square" lIns="65000" tIns="65000" rIns="65000" bIns="65000" anchor="t" anchorCtr="0">
            <a:spAutoFit/>
          </a:bodyPr>
          <a:lstStyle/>
          <a:p>
            <a:pPr>
              <a:buSzPts val="2000"/>
            </a:pPr>
            <a:r>
              <a:rPr lang="es-ES" sz="2000" b="1">
                <a:solidFill>
                  <a:schemeClr val="bg1"/>
                </a:solidFill>
                <a:latin typeface="Museo Sans 700" panose="02000000000000000000" pitchFamily="50" charset="0"/>
                <a:ea typeface="Barlow"/>
                <a:cs typeface="Barlow"/>
                <a:sym typeface="Barlow"/>
              </a:rPr>
              <a:t> 51 </a:t>
            </a:r>
            <a:r>
              <a:rPr lang="en-US" err="1">
                <a:solidFill>
                  <a:schemeClr val="bg1"/>
                </a:solidFill>
                <a:latin typeface="Museo Sans 300" panose="02000000000000000000" pitchFamily="50" charset="0"/>
                <a:ea typeface="Barlow"/>
                <a:cs typeface="Barlow"/>
                <a:sym typeface="Barlow"/>
              </a:rPr>
              <a:t>Destinos</a:t>
            </a:r>
            <a:r>
              <a:rPr lang="en-US">
                <a:solidFill>
                  <a:schemeClr val="bg1"/>
                </a:solidFill>
                <a:latin typeface="Museo Sans 300" panose="02000000000000000000" pitchFamily="50" charset="0"/>
                <a:ea typeface="Barlow"/>
                <a:cs typeface="Barlow"/>
                <a:sym typeface="Barlow"/>
              </a:rPr>
              <a:t> </a:t>
            </a:r>
            <a:r>
              <a:rPr lang="en-US" err="1">
                <a:solidFill>
                  <a:schemeClr val="bg1"/>
                </a:solidFill>
                <a:latin typeface="Museo Sans 300" panose="02000000000000000000" pitchFamily="50" charset="0"/>
                <a:ea typeface="Barlow"/>
                <a:cs typeface="Barlow"/>
                <a:sym typeface="Barlow"/>
              </a:rPr>
              <a:t>internacionales</a:t>
            </a:r>
            <a:endParaRPr lang="en-US">
              <a:solidFill>
                <a:schemeClr val="bg1"/>
              </a:solidFill>
              <a:latin typeface="Museo Sans 300" panose="02000000000000000000" pitchFamily="50" charset="0"/>
              <a:ea typeface="Barlow"/>
              <a:cs typeface="Barlow"/>
              <a:sym typeface="Barlow"/>
            </a:endParaRPr>
          </a:p>
        </p:txBody>
      </p:sp>
      <p:sp>
        <p:nvSpPr>
          <p:cNvPr id="139" name="Google Shape;223;p4"/>
          <p:cNvSpPr txBox="1"/>
          <p:nvPr/>
        </p:nvSpPr>
        <p:spPr>
          <a:xfrm>
            <a:off x="6881869" y="1538078"/>
            <a:ext cx="2306829" cy="439046"/>
          </a:xfrm>
          <a:prstGeom prst="rect">
            <a:avLst/>
          </a:prstGeom>
          <a:noFill/>
          <a:ln>
            <a:noFill/>
          </a:ln>
        </p:spPr>
        <p:txBody>
          <a:bodyPr spcFirstLastPara="1" wrap="square" lIns="65000" tIns="65000" rIns="65000" bIns="65000" anchor="t" anchorCtr="0">
            <a:spAutoFit/>
          </a:bodyPr>
          <a:lstStyle/>
          <a:p>
            <a:pPr>
              <a:buSzPts val="2000"/>
            </a:pPr>
            <a:r>
              <a:rPr lang="es-ES" sz="2000" b="1">
                <a:solidFill>
                  <a:schemeClr val="bg1"/>
                </a:solidFill>
                <a:latin typeface="Museo Sans 700" panose="02000000000000000000" pitchFamily="50" charset="0"/>
                <a:ea typeface="Barlow"/>
                <a:cs typeface="Barlow"/>
                <a:sym typeface="Barlow"/>
              </a:rPr>
              <a:t>42 </a:t>
            </a:r>
            <a:r>
              <a:rPr lang="en-US" err="1">
                <a:solidFill>
                  <a:schemeClr val="bg1"/>
                </a:solidFill>
                <a:latin typeface="Museo Sans 300" panose="02000000000000000000" pitchFamily="50" charset="0"/>
                <a:ea typeface="Barlow"/>
                <a:cs typeface="Barlow"/>
                <a:sym typeface="Barlow"/>
              </a:rPr>
              <a:t>Destinos</a:t>
            </a:r>
            <a:r>
              <a:rPr lang="en-US">
                <a:solidFill>
                  <a:schemeClr val="bg1"/>
                </a:solidFill>
                <a:latin typeface="Museo Sans 300" panose="02000000000000000000" pitchFamily="50" charset="0"/>
                <a:ea typeface="Barlow"/>
                <a:cs typeface="Barlow"/>
                <a:sym typeface="Barlow"/>
              </a:rPr>
              <a:t> </a:t>
            </a:r>
            <a:r>
              <a:rPr lang="en-US" err="1">
                <a:solidFill>
                  <a:schemeClr val="bg1"/>
                </a:solidFill>
                <a:latin typeface="Museo Sans 300" panose="02000000000000000000" pitchFamily="50" charset="0"/>
                <a:ea typeface="Barlow"/>
                <a:cs typeface="Barlow"/>
                <a:sym typeface="Barlow"/>
              </a:rPr>
              <a:t>nacionales</a:t>
            </a:r>
            <a:endParaRPr lang="en-US">
              <a:solidFill>
                <a:schemeClr val="bg1"/>
              </a:solidFill>
              <a:latin typeface="Museo Sans 300" panose="02000000000000000000" pitchFamily="50" charset="0"/>
              <a:ea typeface="Barlow"/>
              <a:cs typeface="Barlow"/>
              <a:sym typeface="Barlow"/>
            </a:endParaRPr>
          </a:p>
        </p:txBody>
      </p:sp>
      <p:sp>
        <p:nvSpPr>
          <p:cNvPr id="140" name="Google Shape;223;p4"/>
          <p:cNvSpPr txBox="1"/>
          <p:nvPr/>
        </p:nvSpPr>
        <p:spPr>
          <a:xfrm>
            <a:off x="5346293" y="1515616"/>
            <a:ext cx="2306829" cy="439046"/>
          </a:xfrm>
          <a:prstGeom prst="rect">
            <a:avLst/>
          </a:prstGeom>
          <a:noFill/>
          <a:ln>
            <a:noFill/>
          </a:ln>
        </p:spPr>
        <p:txBody>
          <a:bodyPr spcFirstLastPara="1" wrap="square" lIns="65000" tIns="65000" rIns="65000" bIns="65000" anchor="t" anchorCtr="0">
            <a:spAutoFit/>
          </a:bodyPr>
          <a:lstStyle/>
          <a:p>
            <a:pPr>
              <a:buSzPts val="2000"/>
            </a:pPr>
            <a:r>
              <a:rPr lang="es-ES" sz="2000" b="1">
                <a:solidFill>
                  <a:schemeClr val="bg1"/>
                </a:solidFill>
                <a:latin typeface="Museo Sans 700" panose="02000000000000000000" pitchFamily="50" charset="0"/>
                <a:ea typeface="Barlow"/>
                <a:cs typeface="Barlow"/>
                <a:sym typeface="Barlow"/>
              </a:rPr>
              <a:t>35 </a:t>
            </a:r>
            <a:r>
              <a:rPr lang="en-US" err="1">
                <a:solidFill>
                  <a:schemeClr val="bg1"/>
                </a:solidFill>
                <a:latin typeface="Museo Sans 300" panose="02000000000000000000" pitchFamily="50" charset="0"/>
                <a:ea typeface="Barlow"/>
                <a:cs typeface="Barlow"/>
                <a:sym typeface="Barlow"/>
              </a:rPr>
              <a:t>Aerolíneas</a:t>
            </a:r>
            <a:endParaRPr lang="en-US">
              <a:solidFill>
                <a:schemeClr val="bg1"/>
              </a:solidFill>
              <a:latin typeface="Museo Sans 300" panose="02000000000000000000" pitchFamily="50" charset="0"/>
              <a:ea typeface="Barlow"/>
              <a:cs typeface="Barlow"/>
              <a:sym typeface="Barlow"/>
            </a:endParaRPr>
          </a:p>
        </p:txBody>
      </p:sp>
      <p:cxnSp>
        <p:nvCxnSpPr>
          <p:cNvPr id="141" name="Conector recto 140">
            <a:extLst>
              <a:ext uri="{FF2B5EF4-FFF2-40B4-BE49-F238E27FC236}">
                <a16:creationId xmlns:a16="http://schemas.microsoft.com/office/drawing/2014/main" id="{172905BF-C1C3-8A9F-DC07-2A05FB4AF58A}"/>
              </a:ext>
            </a:extLst>
          </p:cNvPr>
          <p:cNvCxnSpPr/>
          <p:nvPr/>
        </p:nvCxnSpPr>
        <p:spPr>
          <a:xfrm>
            <a:off x="5320136" y="4925546"/>
            <a:ext cx="6408000" cy="0"/>
          </a:xfrm>
          <a:prstGeom prst="line">
            <a:avLst/>
          </a:prstGeom>
          <a:ln w="12700">
            <a:solidFill>
              <a:srgbClr val="E8913E"/>
            </a:solidFill>
            <a:prstDash val="dash"/>
          </a:ln>
        </p:spPr>
        <p:style>
          <a:lnRef idx="1">
            <a:schemeClr val="accent1"/>
          </a:lnRef>
          <a:fillRef idx="0">
            <a:schemeClr val="accent1"/>
          </a:fillRef>
          <a:effectRef idx="0">
            <a:schemeClr val="accent1"/>
          </a:effectRef>
          <a:fontRef idx="minor">
            <a:schemeClr val="tx1"/>
          </a:fontRef>
        </p:style>
      </p:cxnSp>
      <p:grpSp>
        <p:nvGrpSpPr>
          <p:cNvPr id="142" name="Grupo 141"/>
          <p:cNvGrpSpPr/>
          <p:nvPr/>
        </p:nvGrpSpPr>
        <p:grpSpPr>
          <a:xfrm>
            <a:off x="5401582" y="3727064"/>
            <a:ext cx="206343" cy="206343"/>
            <a:chOff x="5419333" y="2995714"/>
            <a:chExt cx="206343" cy="206343"/>
          </a:xfrm>
        </p:grpSpPr>
        <p:sp>
          <p:nvSpPr>
            <p:cNvPr id="143" name="Google Shape;296;p4"/>
            <p:cNvSpPr/>
            <p:nvPr/>
          </p:nvSpPr>
          <p:spPr>
            <a:xfrm>
              <a:off x="5464405" y="3040786"/>
              <a:ext cx="116199" cy="116199"/>
            </a:xfrm>
            <a:prstGeom prst="ellipse">
              <a:avLst/>
            </a:prstGeom>
            <a:solidFill>
              <a:srgbClr val="E8913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262626"/>
                </a:solidFill>
                <a:latin typeface="Arial"/>
                <a:ea typeface="Arial"/>
                <a:cs typeface="Arial"/>
                <a:sym typeface="Arial"/>
              </a:endParaRPr>
            </a:p>
          </p:txBody>
        </p:sp>
        <p:sp>
          <p:nvSpPr>
            <p:cNvPr id="144" name="Google Shape;297;p4"/>
            <p:cNvSpPr/>
            <p:nvPr/>
          </p:nvSpPr>
          <p:spPr>
            <a:xfrm>
              <a:off x="5419333" y="2995714"/>
              <a:ext cx="206343" cy="206343"/>
            </a:xfrm>
            <a:prstGeom prst="ellipse">
              <a:avLst/>
            </a:prstGeom>
            <a:noFill/>
            <a:ln w="19050" cap="flat" cmpd="sng">
              <a:solidFill>
                <a:srgbClr val="E8913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262626"/>
                </a:solidFill>
                <a:latin typeface="Arial"/>
                <a:ea typeface="Arial"/>
                <a:cs typeface="Arial"/>
                <a:sym typeface="Arial"/>
              </a:endParaRPr>
            </a:p>
          </p:txBody>
        </p:sp>
      </p:grpSp>
      <p:grpSp>
        <p:nvGrpSpPr>
          <p:cNvPr id="146" name="Grupo 145"/>
          <p:cNvGrpSpPr/>
          <p:nvPr/>
        </p:nvGrpSpPr>
        <p:grpSpPr>
          <a:xfrm>
            <a:off x="9266313" y="2865860"/>
            <a:ext cx="206343" cy="206343"/>
            <a:chOff x="5419333" y="2995714"/>
            <a:chExt cx="206343" cy="206343"/>
          </a:xfrm>
        </p:grpSpPr>
        <p:sp>
          <p:nvSpPr>
            <p:cNvPr id="147" name="Google Shape;296;p4"/>
            <p:cNvSpPr/>
            <p:nvPr/>
          </p:nvSpPr>
          <p:spPr>
            <a:xfrm>
              <a:off x="5464405" y="3040786"/>
              <a:ext cx="116199" cy="116199"/>
            </a:xfrm>
            <a:prstGeom prst="ellipse">
              <a:avLst/>
            </a:prstGeom>
            <a:solidFill>
              <a:srgbClr val="E8913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262626"/>
                </a:solidFill>
                <a:latin typeface="Arial"/>
                <a:ea typeface="Arial"/>
                <a:cs typeface="Arial"/>
                <a:sym typeface="Arial"/>
              </a:endParaRPr>
            </a:p>
          </p:txBody>
        </p:sp>
        <p:sp>
          <p:nvSpPr>
            <p:cNvPr id="148" name="Google Shape;297;p4"/>
            <p:cNvSpPr/>
            <p:nvPr/>
          </p:nvSpPr>
          <p:spPr>
            <a:xfrm>
              <a:off x="5419333" y="2995714"/>
              <a:ext cx="206343" cy="206343"/>
            </a:xfrm>
            <a:prstGeom prst="ellipse">
              <a:avLst/>
            </a:prstGeom>
            <a:noFill/>
            <a:ln w="19050" cap="flat" cmpd="sng">
              <a:solidFill>
                <a:srgbClr val="E8913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262626"/>
                </a:solidFill>
                <a:latin typeface="Arial"/>
                <a:ea typeface="Arial"/>
                <a:cs typeface="Arial"/>
                <a:sym typeface="Arial"/>
              </a:endParaRPr>
            </a:p>
          </p:txBody>
        </p:sp>
      </p:grpSp>
      <p:grpSp>
        <p:nvGrpSpPr>
          <p:cNvPr id="149" name="Grupo 148"/>
          <p:cNvGrpSpPr/>
          <p:nvPr/>
        </p:nvGrpSpPr>
        <p:grpSpPr>
          <a:xfrm>
            <a:off x="9248562" y="3727064"/>
            <a:ext cx="206343" cy="206343"/>
            <a:chOff x="5419333" y="2995714"/>
            <a:chExt cx="206343" cy="206343"/>
          </a:xfrm>
        </p:grpSpPr>
        <p:sp>
          <p:nvSpPr>
            <p:cNvPr id="150" name="Google Shape;296;p4"/>
            <p:cNvSpPr/>
            <p:nvPr/>
          </p:nvSpPr>
          <p:spPr>
            <a:xfrm>
              <a:off x="5464405" y="3040786"/>
              <a:ext cx="116199" cy="116199"/>
            </a:xfrm>
            <a:prstGeom prst="ellipse">
              <a:avLst/>
            </a:prstGeom>
            <a:solidFill>
              <a:srgbClr val="E8913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262626"/>
                </a:solidFill>
                <a:latin typeface="Arial"/>
                <a:ea typeface="Arial"/>
                <a:cs typeface="Arial"/>
                <a:sym typeface="Arial"/>
              </a:endParaRPr>
            </a:p>
          </p:txBody>
        </p:sp>
        <p:sp>
          <p:nvSpPr>
            <p:cNvPr id="151" name="Google Shape;297;p4"/>
            <p:cNvSpPr/>
            <p:nvPr/>
          </p:nvSpPr>
          <p:spPr>
            <a:xfrm>
              <a:off x="5419333" y="2995714"/>
              <a:ext cx="206343" cy="206343"/>
            </a:xfrm>
            <a:prstGeom prst="ellipse">
              <a:avLst/>
            </a:prstGeom>
            <a:noFill/>
            <a:ln w="19050" cap="flat" cmpd="sng">
              <a:solidFill>
                <a:srgbClr val="E8913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262626"/>
                </a:solidFill>
                <a:latin typeface="Arial"/>
                <a:ea typeface="Arial"/>
                <a:cs typeface="Arial"/>
                <a:sym typeface="Arial"/>
              </a:endParaRPr>
            </a:p>
          </p:txBody>
        </p:sp>
      </p:grpSp>
    </p:spTree>
    <p:extLst>
      <p:ext uri="{BB962C8B-B14F-4D97-AF65-F5344CB8AC3E}">
        <p14:creationId xmlns:p14="http://schemas.microsoft.com/office/powerpoint/2010/main" val="3887328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AFB134-7337-6EB3-F996-F6C67FA99406}"/>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46955E67-30BD-7F55-8435-18C63C9FBF1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13726" y="307602"/>
            <a:ext cx="1038036" cy="621843"/>
          </a:xfrm>
          <a:prstGeom prst="rect">
            <a:avLst/>
          </a:prstGeom>
        </p:spPr>
      </p:pic>
      <p:pic>
        <p:nvPicPr>
          <p:cNvPr id="4" name="Imagen 3">
            <a:extLst>
              <a:ext uri="{FF2B5EF4-FFF2-40B4-BE49-F238E27FC236}">
                <a16:creationId xmlns:a16="http://schemas.microsoft.com/office/drawing/2014/main" id="{A6927285-3516-E062-D0E9-17959082C5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97456" y="6285174"/>
            <a:ext cx="1954306" cy="385432"/>
          </a:xfrm>
          <a:prstGeom prst="rect">
            <a:avLst/>
          </a:prstGeom>
        </p:spPr>
      </p:pic>
      <p:cxnSp>
        <p:nvCxnSpPr>
          <p:cNvPr id="5" name="Conector recto 4">
            <a:extLst>
              <a:ext uri="{FF2B5EF4-FFF2-40B4-BE49-F238E27FC236}">
                <a16:creationId xmlns:a16="http://schemas.microsoft.com/office/drawing/2014/main" id="{8E98C0ED-FE07-169A-6EF7-E50B1CA5F481}"/>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Elipse 5">
            <a:extLst>
              <a:ext uri="{FF2B5EF4-FFF2-40B4-BE49-F238E27FC236}">
                <a16:creationId xmlns:a16="http://schemas.microsoft.com/office/drawing/2014/main" id="{EBCA4EC2-77C1-839F-2CE0-7E62B35F6A57}"/>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0" name="CuadroTexto 9">
            <a:extLst>
              <a:ext uri="{FF2B5EF4-FFF2-40B4-BE49-F238E27FC236}">
                <a16:creationId xmlns:a16="http://schemas.microsoft.com/office/drawing/2014/main" id="{1698FCCA-4FC0-B302-F58D-A6BBF4DE70D8}"/>
              </a:ext>
            </a:extLst>
          </p:cNvPr>
          <p:cNvSpPr txBox="1"/>
          <p:nvPr/>
        </p:nvSpPr>
        <p:spPr>
          <a:xfrm>
            <a:off x="584921" y="1087237"/>
            <a:ext cx="10929299" cy="461665"/>
          </a:xfrm>
          <a:prstGeom prst="rect">
            <a:avLst/>
          </a:prstGeom>
          <a:noFill/>
        </p:spPr>
        <p:txBody>
          <a:bodyPr wrap="square">
            <a:spAutoFit/>
          </a:bodyPr>
          <a:lstStyle/>
          <a:p>
            <a:r>
              <a:rPr lang="es-ES" sz="2400" b="1" kern="100" dirty="0">
                <a:latin typeface="Arial Narrow" panose="020B0606020202030204" pitchFamily="34" charset="0"/>
                <a:cs typeface="Times New Roman" panose="02020603050405020304" pitchFamily="18" charset="0"/>
              </a:rPr>
              <a:t>Sección 8. Prioridades personales frente a la transformación del sector</a:t>
            </a: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CuadroTexto 7">
            <a:extLst>
              <a:ext uri="{FF2B5EF4-FFF2-40B4-BE49-F238E27FC236}">
                <a16:creationId xmlns:a16="http://schemas.microsoft.com/office/drawing/2014/main" id="{5E6A366A-D81E-2EB6-43CD-07B72DC4D838}"/>
              </a:ext>
            </a:extLst>
          </p:cNvPr>
          <p:cNvSpPr txBox="1"/>
          <p:nvPr/>
        </p:nvSpPr>
        <p:spPr>
          <a:xfrm>
            <a:off x="584920" y="1841417"/>
            <a:ext cx="11266841" cy="3231654"/>
          </a:xfrm>
          <a:prstGeom prst="rect">
            <a:avLst/>
          </a:prstGeom>
          <a:noFill/>
        </p:spPr>
        <p:txBody>
          <a:bodyPr wrap="square">
            <a:spAutoFit/>
          </a:bodyPr>
          <a:lstStyle/>
          <a:p>
            <a:r>
              <a:rPr lang="es-ES" sz="2000" b="1" dirty="0"/>
              <a:t>8.1. Importancia relativa de distintos aspectos</a:t>
            </a:r>
            <a:endParaRPr lang="es-ES" sz="2000" dirty="0"/>
          </a:p>
          <a:p>
            <a:r>
              <a:rPr lang="es-ES" sz="2000" dirty="0"/>
              <a:t>En una escala de 1 a 5, donde 1 es “nada importante” y 5 es “muy importante”, ¿qué tan importantes son para usted los siguientes aspectos al pensar en el futuro de su predio y del barrio?</a:t>
            </a:r>
          </a:p>
          <a:p>
            <a:endParaRPr lang="es-ES" sz="2400" dirty="0"/>
          </a:p>
          <a:p>
            <a:pPr lvl="0"/>
            <a:r>
              <a:rPr lang="es-ES" sz="2000" b="1" dirty="0"/>
              <a:t>d. Tener claridad jurídica sobre mi predio y mis derechos.</a:t>
            </a:r>
            <a:endParaRPr lang="es-ES" sz="2000" dirty="0"/>
          </a:p>
          <a:p>
            <a:r>
              <a:rPr lang="es-ES" sz="2000" dirty="0"/>
              <a:t>☐  Nada importante   ☐ Poco importante    ☐ Algo importante   ☐ Importante   ☐ Muy importante</a:t>
            </a:r>
          </a:p>
          <a:p>
            <a:r>
              <a:rPr lang="es-ES" sz="2000" dirty="0"/>
              <a:t> </a:t>
            </a:r>
          </a:p>
          <a:p>
            <a:pPr lvl="0"/>
            <a:r>
              <a:rPr lang="es-ES" sz="2000" b="1" dirty="0"/>
              <a:t>e. Mantener la posibilidad de desarrollar actividades económicas (negocio, taller, arriendo).</a:t>
            </a:r>
            <a:endParaRPr lang="es-ES" sz="2000" dirty="0"/>
          </a:p>
          <a:p>
            <a:r>
              <a:rPr lang="es-ES" sz="2000" dirty="0"/>
              <a:t>☐  Nada importante   ☐ Poco importante    ☐ Algo importante   ☐ Importante   ☐ Muy importante</a:t>
            </a:r>
          </a:p>
        </p:txBody>
      </p:sp>
    </p:spTree>
    <p:extLst>
      <p:ext uri="{BB962C8B-B14F-4D97-AF65-F5344CB8AC3E}">
        <p14:creationId xmlns:p14="http://schemas.microsoft.com/office/powerpoint/2010/main" val="26340155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D0B9D3-46A8-8BE4-89E3-91EDB12D6128}"/>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7C1D9689-4756-A398-D445-9B6900F646E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13726" y="307602"/>
            <a:ext cx="1038036" cy="621843"/>
          </a:xfrm>
          <a:prstGeom prst="rect">
            <a:avLst/>
          </a:prstGeom>
        </p:spPr>
      </p:pic>
      <p:pic>
        <p:nvPicPr>
          <p:cNvPr id="4" name="Imagen 3">
            <a:extLst>
              <a:ext uri="{FF2B5EF4-FFF2-40B4-BE49-F238E27FC236}">
                <a16:creationId xmlns:a16="http://schemas.microsoft.com/office/drawing/2014/main" id="{91E58F1B-30D1-C3B5-F09D-ED99F08546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97456" y="6285174"/>
            <a:ext cx="1954306" cy="385432"/>
          </a:xfrm>
          <a:prstGeom prst="rect">
            <a:avLst/>
          </a:prstGeom>
        </p:spPr>
      </p:pic>
      <p:cxnSp>
        <p:nvCxnSpPr>
          <p:cNvPr id="5" name="Conector recto 4">
            <a:extLst>
              <a:ext uri="{FF2B5EF4-FFF2-40B4-BE49-F238E27FC236}">
                <a16:creationId xmlns:a16="http://schemas.microsoft.com/office/drawing/2014/main" id="{8DF0F697-68A6-FD6E-3EC5-62314C6C4DC4}"/>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Elipse 5">
            <a:extLst>
              <a:ext uri="{FF2B5EF4-FFF2-40B4-BE49-F238E27FC236}">
                <a16:creationId xmlns:a16="http://schemas.microsoft.com/office/drawing/2014/main" id="{0432F570-3CA1-5916-A2E5-238FDAC67FA9}"/>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0" name="CuadroTexto 9">
            <a:extLst>
              <a:ext uri="{FF2B5EF4-FFF2-40B4-BE49-F238E27FC236}">
                <a16:creationId xmlns:a16="http://schemas.microsoft.com/office/drawing/2014/main" id="{45095F80-2190-6746-9FE3-B96556705E0F}"/>
              </a:ext>
            </a:extLst>
          </p:cNvPr>
          <p:cNvSpPr txBox="1"/>
          <p:nvPr/>
        </p:nvSpPr>
        <p:spPr>
          <a:xfrm>
            <a:off x="584921" y="1087237"/>
            <a:ext cx="10929299" cy="461665"/>
          </a:xfrm>
          <a:prstGeom prst="rect">
            <a:avLst/>
          </a:prstGeom>
          <a:noFill/>
        </p:spPr>
        <p:txBody>
          <a:bodyPr wrap="square">
            <a:spAutoFit/>
          </a:bodyPr>
          <a:lstStyle/>
          <a:p>
            <a:r>
              <a:rPr lang="es-ES" sz="2400" b="1" kern="100" dirty="0">
                <a:latin typeface="Arial Narrow" panose="020B0606020202030204" pitchFamily="34" charset="0"/>
                <a:cs typeface="Times New Roman" panose="02020603050405020304" pitchFamily="18" charset="0"/>
              </a:rPr>
              <a:t>Sección 8. Prioridades personales frente a la transformación del sector</a:t>
            </a: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CuadroTexto 7">
            <a:extLst>
              <a:ext uri="{FF2B5EF4-FFF2-40B4-BE49-F238E27FC236}">
                <a16:creationId xmlns:a16="http://schemas.microsoft.com/office/drawing/2014/main" id="{1FB6E2F0-5AEF-6B98-FF19-1428B4326876}"/>
              </a:ext>
            </a:extLst>
          </p:cNvPr>
          <p:cNvSpPr txBox="1"/>
          <p:nvPr/>
        </p:nvSpPr>
        <p:spPr>
          <a:xfrm>
            <a:off x="584920" y="1769225"/>
            <a:ext cx="11266841" cy="4801314"/>
          </a:xfrm>
          <a:prstGeom prst="rect">
            <a:avLst/>
          </a:prstGeom>
          <a:noFill/>
        </p:spPr>
        <p:txBody>
          <a:bodyPr wrap="square">
            <a:spAutoFit/>
          </a:bodyPr>
          <a:lstStyle/>
          <a:p>
            <a:r>
              <a:rPr lang="es-ES" sz="1800" b="1" dirty="0"/>
              <a:t>8.2. Actitud general frente a los cambios</a:t>
            </a:r>
            <a:endParaRPr lang="es-ES" sz="1800" dirty="0"/>
          </a:p>
          <a:p>
            <a:pPr lvl="0"/>
            <a:r>
              <a:rPr lang="es-ES" sz="1800" b="1" dirty="0"/>
              <a:t>a. Prefiero que nada cambie, aunque eso signifique no aprovechar posibles oportunidades nuevas.</a:t>
            </a:r>
            <a:endParaRPr lang="es-ES" sz="1800" dirty="0"/>
          </a:p>
          <a:p>
            <a:r>
              <a:rPr lang="es-ES" sz="1800" dirty="0"/>
              <a:t>☐  Muy en desacuerdo   ☐ En desacuerdo    ☐ Ni acuerdo ni desacuerdo   ☐ De acuerdo   </a:t>
            </a:r>
          </a:p>
          <a:p>
            <a:r>
              <a:rPr lang="es-ES" sz="1800" dirty="0"/>
              <a:t>☐ Muy de acuerdo</a:t>
            </a:r>
          </a:p>
          <a:p>
            <a:r>
              <a:rPr lang="es-ES" sz="1800" dirty="0"/>
              <a:t> </a:t>
            </a:r>
          </a:p>
          <a:p>
            <a:pPr lvl="0"/>
            <a:r>
              <a:rPr lang="es-ES" sz="1800" b="1" dirty="0"/>
              <a:t>b. Estoy dispuesto(a) a considerar cambios importantes, si se traduce en beneficios claros para mi.</a:t>
            </a:r>
            <a:endParaRPr lang="es-ES" sz="1800" dirty="0"/>
          </a:p>
          <a:p>
            <a:r>
              <a:rPr lang="es-ES" sz="1800" dirty="0"/>
              <a:t>☐  Muy en desacuerdo   ☐ En desacuerdo    ☐ Ni acuerdo ni desacuerdo   ☐ De acuerdo   </a:t>
            </a:r>
          </a:p>
          <a:p>
            <a:r>
              <a:rPr lang="es-ES" sz="1800" dirty="0"/>
              <a:t>☐ Muy de acuerdo</a:t>
            </a:r>
          </a:p>
          <a:p>
            <a:r>
              <a:rPr lang="es-ES" sz="1800" dirty="0"/>
              <a:t> </a:t>
            </a:r>
          </a:p>
          <a:p>
            <a:pPr lvl="0"/>
            <a:r>
              <a:rPr lang="es-ES" sz="1800" b="1" dirty="0"/>
              <a:t>c. Me preocupa que se tomen decisiones sobre este sector sin tener en cuenta a quienes vivimos aquí.</a:t>
            </a:r>
            <a:endParaRPr lang="es-ES" sz="1800" dirty="0"/>
          </a:p>
          <a:p>
            <a:r>
              <a:rPr lang="es-ES" sz="1800" dirty="0"/>
              <a:t>☐  Muy en desacuerdo   ☐ En desacuerdo    ☐ Ni acuerdo ni desacuerdo   ☐ De acuerdo   </a:t>
            </a:r>
          </a:p>
          <a:p>
            <a:r>
              <a:rPr lang="es-ES" sz="1800" dirty="0"/>
              <a:t>☐ Muy de acuerdo</a:t>
            </a:r>
          </a:p>
          <a:p>
            <a:r>
              <a:rPr lang="es-ES" sz="1800" dirty="0"/>
              <a:t> </a:t>
            </a:r>
          </a:p>
          <a:p>
            <a:pPr lvl="0"/>
            <a:r>
              <a:rPr lang="es-ES" sz="1800" b="1" dirty="0"/>
              <a:t>d. Me gustaría seguir participando en espacios donde se hable del futuro de este territorio.</a:t>
            </a:r>
            <a:endParaRPr lang="es-ES" sz="1800" dirty="0"/>
          </a:p>
          <a:p>
            <a:r>
              <a:rPr lang="es-ES" sz="1800" dirty="0"/>
              <a:t>☐  Muy en desacuerdo   ☐ En desacuerdo    ☐ Ni acuerdo ni desacuerdo   ☐ De acuerdo   </a:t>
            </a:r>
          </a:p>
          <a:p>
            <a:r>
              <a:rPr lang="es-ES" sz="1800" dirty="0"/>
              <a:t>☐ Muy de acuerdo</a:t>
            </a:r>
          </a:p>
        </p:txBody>
      </p:sp>
    </p:spTree>
    <p:extLst>
      <p:ext uri="{BB962C8B-B14F-4D97-AF65-F5344CB8AC3E}">
        <p14:creationId xmlns:p14="http://schemas.microsoft.com/office/powerpoint/2010/main" val="36364179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5CFA91-DFE8-5293-438A-0EF5FC68F6AE}"/>
            </a:ext>
          </a:extLst>
        </p:cNvPr>
        <p:cNvGrpSpPr/>
        <p:nvPr/>
      </p:nvGrpSpPr>
      <p:grpSpPr>
        <a:xfrm>
          <a:off x="0" y="0"/>
          <a:ext cx="0" cy="0"/>
          <a:chOff x="0" y="0"/>
          <a:chExt cx="0" cy="0"/>
        </a:xfrm>
      </p:grpSpPr>
      <p:sp>
        <p:nvSpPr>
          <p:cNvPr id="56" name="Marcador de contenido 55">
            <a:extLst>
              <a:ext uri="{FF2B5EF4-FFF2-40B4-BE49-F238E27FC236}">
                <a16:creationId xmlns:a16="http://schemas.microsoft.com/office/drawing/2014/main" id="{54A8CCC1-F0B0-01DE-0732-F12D44E0260D}"/>
              </a:ext>
            </a:extLst>
          </p:cNvPr>
          <p:cNvSpPr>
            <a:spLocks noGrp="1"/>
          </p:cNvSpPr>
          <p:nvPr>
            <p:ph idx="1"/>
          </p:nvPr>
        </p:nvSpPr>
        <p:spPr>
          <a:xfrm>
            <a:off x="838201" y="1565628"/>
            <a:ext cx="10515600" cy="4377972"/>
          </a:xfrm>
        </p:spPr>
        <p:txBody>
          <a:bodyPr>
            <a:normAutofit/>
          </a:bodyPr>
          <a:lstStyle/>
          <a:p>
            <a:pPr marL="76200" indent="0">
              <a:buNone/>
            </a:pPr>
            <a:r>
              <a:rPr lang="es-ES" dirty="0"/>
              <a:t>A continuación, se le planteará un ejercicio hipotético: usted ha decidido invertir $10 millones de pesos en su zona. En cada ficha verá dos alternativas cotidianas del barrio. Elija la que prefiera considerando la ganancia estimada (total al final del plazo), el tiempo de espera, el nivel de riesgo y quién toma las decisiones. La información aquí solicitada no implica, en ningún caso, su vinculación a un proyecto ni la aceptación de condiciones de negociación. Este cuestionario tiene únicamente fines informativos y de análisis.</a:t>
            </a:r>
          </a:p>
        </p:txBody>
      </p:sp>
      <p:pic>
        <p:nvPicPr>
          <p:cNvPr id="3" name="Imagen 2">
            <a:extLst>
              <a:ext uri="{FF2B5EF4-FFF2-40B4-BE49-F238E27FC236}">
                <a16:creationId xmlns:a16="http://schemas.microsoft.com/office/drawing/2014/main" id="{C6544E48-566E-CB03-C554-F8783AE97A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13726" y="307602"/>
            <a:ext cx="1038036" cy="621843"/>
          </a:xfrm>
          <a:prstGeom prst="rect">
            <a:avLst/>
          </a:prstGeom>
        </p:spPr>
      </p:pic>
      <p:pic>
        <p:nvPicPr>
          <p:cNvPr id="4" name="Imagen 3">
            <a:extLst>
              <a:ext uri="{FF2B5EF4-FFF2-40B4-BE49-F238E27FC236}">
                <a16:creationId xmlns:a16="http://schemas.microsoft.com/office/drawing/2014/main" id="{EC3B1C0D-CAEA-BB91-4F95-1BBBC89A98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97456" y="6285174"/>
            <a:ext cx="1954306" cy="385432"/>
          </a:xfrm>
          <a:prstGeom prst="rect">
            <a:avLst/>
          </a:prstGeom>
        </p:spPr>
      </p:pic>
      <p:cxnSp>
        <p:nvCxnSpPr>
          <p:cNvPr id="5" name="Conector recto 4">
            <a:extLst>
              <a:ext uri="{FF2B5EF4-FFF2-40B4-BE49-F238E27FC236}">
                <a16:creationId xmlns:a16="http://schemas.microsoft.com/office/drawing/2014/main" id="{3C1AF7D1-276B-1233-2FB5-ED7ED680235A}"/>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Elipse 5">
            <a:extLst>
              <a:ext uri="{FF2B5EF4-FFF2-40B4-BE49-F238E27FC236}">
                <a16:creationId xmlns:a16="http://schemas.microsoft.com/office/drawing/2014/main" id="{09201C1A-0816-2D92-6371-FD976FCB6ADE}"/>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8" name="Google Shape;195;p11">
            <a:extLst>
              <a:ext uri="{FF2B5EF4-FFF2-40B4-BE49-F238E27FC236}">
                <a16:creationId xmlns:a16="http://schemas.microsoft.com/office/drawing/2014/main" id="{7C73DEA5-DDAF-6E5F-D5C5-0687B5A771D7}"/>
              </a:ext>
            </a:extLst>
          </p:cNvPr>
          <p:cNvSpPr txBox="1"/>
          <p:nvPr/>
        </p:nvSpPr>
        <p:spPr>
          <a:xfrm>
            <a:off x="1133774" y="493112"/>
            <a:ext cx="8858293" cy="430847"/>
          </a:xfrm>
          <a:prstGeom prst="rect">
            <a:avLst/>
          </a:prstGeom>
          <a:noFill/>
          <a:ln>
            <a:noFill/>
          </a:ln>
        </p:spPr>
        <p:txBody>
          <a:bodyPr spcFirstLastPara="1" wrap="square" lIns="91425" tIns="45700" rIns="91425" bIns="45700" anchor="t" anchorCtr="0">
            <a:spAutoFit/>
          </a:bodyPr>
          <a:lstStyle/>
          <a:p>
            <a:pPr>
              <a:buSzPts val="2400"/>
            </a:pPr>
            <a:r>
              <a:rPr lang="es-MX" sz="2200" dirty="0">
                <a:solidFill>
                  <a:srgbClr val="353535"/>
                </a:solidFill>
                <a:latin typeface="Museo Sans 700"/>
              </a:rPr>
              <a:t>EJERCICIO PREFERENCIAS DECLARADAS</a:t>
            </a:r>
          </a:p>
        </p:txBody>
      </p:sp>
    </p:spTree>
    <p:extLst>
      <p:ext uri="{BB962C8B-B14F-4D97-AF65-F5344CB8AC3E}">
        <p14:creationId xmlns:p14="http://schemas.microsoft.com/office/powerpoint/2010/main" val="2872331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285741-8C0F-50B2-7E3F-3B7EC0541E2E}"/>
            </a:ext>
          </a:extLst>
        </p:cNvPr>
        <p:cNvGrpSpPr/>
        <p:nvPr/>
      </p:nvGrpSpPr>
      <p:grpSpPr>
        <a:xfrm>
          <a:off x="0" y="0"/>
          <a:ext cx="0" cy="0"/>
          <a:chOff x="0" y="0"/>
          <a:chExt cx="0" cy="0"/>
        </a:xfrm>
      </p:grpSpPr>
      <p:sp>
        <p:nvSpPr>
          <p:cNvPr id="55" name="Título 54">
            <a:extLst>
              <a:ext uri="{FF2B5EF4-FFF2-40B4-BE49-F238E27FC236}">
                <a16:creationId xmlns:a16="http://schemas.microsoft.com/office/drawing/2014/main" id="{F0CABC99-4614-1A01-5145-BF0F12EBB682}"/>
              </a:ext>
            </a:extLst>
          </p:cNvPr>
          <p:cNvSpPr>
            <a:spLocks noGrp="1"/>
          </p:cNvSpPr>
          <p:nvPr>
            <p:ph type="title"/>
          </p:nvPr>
        </p:nvSpPr>
        <p:spPr>
          <a:xfrm>
            <a:off x="1129194" y="165945"/>
            <a:ext cx="9684532" cy="763500"/>
          </a:xfrm>
        </p:spPr>
        <p:txBody>
          <a:bodyPr/>
          <a:lstStyle/>
          <a:p>
            <a:r>
              <a:rPr lang="es-CO" b="1" dirty="0"/>
              <a:t>Ficha 1</a:t>
            </a:r>
          </a:p>
        </p:txBody>
      </p:sp>
      <p:pic>
        <p:nvPicPr>
          <p:cNvPr id="3" name="Imagen 2">
            <a:extLst>
              <a:ext uri="{FF2B5EF4-FFF2-40B4-BE49-F238E27FC236}">
                <a16:creationId xmlns:a16="http://schemas.microsoft.com/office/drawing/2014/main" id="{E090DEBF-0894-F47C-4B0C-4833BCFF624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13726" y="307602"/>
            <a:ext cx="1038036" cy="621843"/>
          </a:xfrm>
          <a:prstGeom prst="rect">
            <a:avLst/>
          </a:prstGeom>
        </p:spPr>
      </p:pic>
      <p:pic>
        <p:nvPicPr>
          <p:cNvPr id="4" name="Imagen 3">
            <a:extLst>
              <a:ext uri="{FF2B5EF4-FFF2-40B4-BE49-F238E27FC236}">
                <a16:creationId xmlns:a16="http://schemas.microsoft.com/office/drawing/2014/main" id="{0B35769A-4809-6702-CAED-28275295C04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97456" y="6285174"/>
            <a:ext cx="1954306" cy="385432"/>
          </a:xfrm>
          <a:prstGeom prst="rect">
            <a:avLst/>
          </a:prstGeom>
        </p:spPr>
      </p:pic>
      <p:cxnSp>
        <p:nvCxnSpPr>
          <p:cNvPr id="5" name="Conector recto 4">
            <a:extLst>
              <a:ext uri="{FF2B5EF4-FFF2-40B4-BE49-F238E27FC236}">
                <a16:creationId xmlns:a16="http://schemas.microsoft.com/office/drawing/2014/main" id="{65E248CC-2B32-7A6F-B67B-80067F82067B}"/>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Elipse 5">
            <a:extLst>
              <a:ext uri="{FF2B5EF4-FFF2-40B4-BE49-F238E27FC236}">
                <a16:creationId xmlns:a16="http://schemas.microsoft.com/office/drawing/2014/main" id="{32101879-AFD5-2FF8-4A3E-C4301AA27EC4}"/>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14" name="Imagen 13">
            <a:extLst>
              <a:ext uri="{FF2B5EF4-FFF2-40B4-BE49-F238E27FC236}">
                <a16:creationId xmlns:a16="http://schemas.microsoft.com/office/drawing/2014/main" id="{B1CBC4CF-DC9E-7CF9-7602-51457F7C60CD}"/>
              </a:ext>
            </a:extLst>
          </p:cNvPr>
          <p:cNvPicPr>
            <a:picLocks noChangeAspect="1"/>
          </p:cNvPicPr>
          <p:nvPr/>
        </p:nvPicPr>
        <p:blipFill>
          <a:blip r:embed="rId4"/>
          <a:stretch>
            <a:fillRect/>
          </a:stretch>
        </p:blipFill>
        <p:spPr>
          <a:xfrm>
            <a:off x="1884886" y="843736"/>
            <a:ext cx="8422228" cy="2720719"/>
          </a:xfrm>
          <a:prstGeom prst="rect">
            <a:avLst/>
          </a:prstGeom>
        </p:spPr>
      </p:pic>
      <p:pic>
        <p:nvPicPr>
          <p:cNvPr id="16" name="Imagen 15">
            <a:extLst>
              <a:ext uri="{FF2B5EF4-FFF2-40B4-BE49-F238E27FC236}">
                <a16:creationId xmlns:a16="http://schemas.microsoft.com/office/drawing/2014/main" id="{AE933F4A-BFA9-8AD8-6613-6C427E00C716}"/>
              </a:ext>
            </a:extLst>
          </p:cNvPr>
          <p:cNvPicPr>
            <a:picLocks noChangeAspect="1"/>
          </p:cNvPicPr>
          <p:nvPr/>
        </p:nvPicPr>
        <p:blipFill>
          <a:blip r:embed="rId5"/>
          <a:stretch>
            <a:fillRect/>
          </a:stretch>
        </p:blipFill>
        <p:spPr>
          <a:xfrm>
            <a:off x="1878218" y="3564455"/>
            <a:ext cx="8428896" cy="2674041"/>
          </a:xfrm>
          <a:prstGeom prst="rect">
            <a:avLst/>
          </a:prstGeom>
        </p:spPr>
      </p:pic>
    </p:spTree>
    <p:extLst>
      <p:ext uri="{BB962C8B-B14F-4D97-AF65-F5344CB8AC3E}">
        <p14:creationId xmlns:p14="http://schemas.microsoft.com/office/powerpoint/2010/main" val="18395661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54365-1422-79DF-C9F0-B10C991F48E1}"/>
            </a:ext>
          </a:extLst>
        </p:cNvPr>
        <p:cNvGrpSpPr/>
        <p:nvPr/>
      </p:nvGrpSpPr>
      <p:grpSpPr>
        <a:xfrm>
          <a:off x="0" y="0"/>
          <a:ext cx="0" cy="0"/>
          <a:chOff x="0" y="0"/>
          <a:chExt cx="0" cy="0"/>
        </a:xfrm>
      </p:grpSpPr>
      <p:sp>
        <p:nvSpPr>
          <p:cNvPr id="55" name="Título 54">
            <a:extLst>
              <a:ext uri="{FF2B5EF4-FFF2-40B4-BE49-F238E27FC236}">
                <a16:creationId xmlns:a16="http://schemas.microsoft.com/office/drawing/2014/main" id="{16AEA74A-13C8-7C08-711D-97D985455466}"/>
              </a:ext>
            </a:extLst>
          </p:cNvPr>
          <p:cNvSpPr>
            <a:spLocks noGrp="1"/>
          </p:cNvSpPr>
          <p:nvPr>
            <p:ph type="title"/>
          </p:nvPr>
        </p:nvSpPr>
        <p:spPr>
          <a:xfrm>
            <a:off x="1129194" y="165945"/>
            <a:ext cx="9684532" cy="763500"/>
          </a:xfrm>
        </p:spPr>
        <p:txBody>
          <a:bodyPr/>
          <a:lstStyle/>
          <a:p>
            <a:r>
              <a:rPr lang="es-CO" b="1" dirty="0"/>
              <a:t>Ficha 2</a:t>
            </a:r>
          </a:p>
        </p:txBody>
      </p:sp>
      <p:pic>
        <p:nvPicPr>
          <p:cNvPr id="3" name="Imagen 2">
            <a:extLst>
              <a:ext uri="{FF2B5EF4-FFF2-40B4-BE49-F238E27FC236}">
                <a16:creationId xmlns:a16="http://schemas.microsoft.com/office/drawing/2014/main" id="{C1B84D14-4F23-2B71-68C6-BA73A1BA5C7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13726" y="307602"/>
            <a:ext cx="1038036" cy="621843"/>
          </a:xfrm>
          <a:prstGeom prst="rect">
            <a:avLst/>
          </a:prstGeom>
        </p:spPr>
      </p:pic>
      <p:pic>
        <p:nvPicPr>
          <p:cNvPr id="4" name="Imagen 3">
            <a:extLst>
              <a:ext uri="{FF2B5EF4-FFF2-40B4-BE49-F238E27FC236}">
                <a16:creationId xmlns:a16="http://schemas.microsoft.com/office/drawing/2014/main" id="{3D49209F-FD98-2BF2-3C63-ED2750C6D8D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97456" y="6285174"/>
            <a:ext cx="1954306" cy="385432"/>
          </a:xfrm>
          <a:prstGeom prst="rect">
            <a:avLst/>
          </a:prstGeom>
        </p:spPr>
      </p:pic>
      <p:cxnSp>
        <p:nvCxnSpPr>
          <p:cNvPr id="5" name="Conector recto 4">
            <a:extLst>
              <a:ext uri="{FF2B5EF4-FFF2-40B4-BE49-F238E27FC236}">
                <a16:creationId xmlns:a16="http://schemas.microsoft.com/office/drawing/2014/main" id="{260DF981-4378-ACC3-43A8-2844B46C430A}"/>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Elipse 5">
            <a:extLst>
              <a:ext uri="{FF2B5EF4-FFF2-40B4-BE49-F238E27FC236}">
                <a16:creationId xmlns:a16="http://schemas.microsoft.com/office/drawing/2014/main" id="{99A9356B-0490-77DE-E223-A3DA2058A093}"/>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7" name="Imagen 6">
            <a:extLst>
              <a:ext uri="{FF2B5EF4-FFF2-40B4-BE49-F238E27FC236}">
                <a16:creationId xmlns:a16="http://schemas.microsoft.com/office/drawing/2014/main" id="{D9D651F4-CA73-2EC7-1C64-A667C35C4D30}"/>
              </a:ext>
            </a:extLst>
          </p:cNvPr>
          <p:cNvPicPr>
            <a:picLocks noChangeAspect="1"/>
          </p:cNvPicPr>
          <p:nvPr/>
        </p:nvPicPr>
        <p:blipFill>
          <a:blip r:embed="rId4"/>
          <a:stretch>
            <a:fillRect/>
          </a:stretch>
        </p:blipFill>
        <p:spPr>
          <a:xfrm>
            <a:off x="1884886" y="754959"/>
            <a:ext cx="8422228" cy="2674041"/>
          </a:xfrm>
          <a:prstGeom prst="rect">
            <a:avLst/>
          </a:prstGeom>
        </p:spPr>
      </p:pic>
      <p:pic>
        <p:nvPicPr>
          <p:cNvPr id="9" name="Imagen 8">
            <a:extLst>
              <a:ext uri="{FF2B5EF4-FFF2-40B4-BE49-F238E27FC236}">
                <a16:creationId xmlns:a16="http://schemas.microsoft.com/office/drawing/2014/main" id="{BE1D32BF-10BF-F92A-1566-5570D7C4698C}"/>
              </a:ext>
            </a:extLst>
          </p:cNvPr>
          <p:cNvPicPr>
            <a:picLocks noChangeAspect="1"/>
          </p:cNvPicPr>
          <p:nvPr/>
        </p:nvPicPr>
        <p:blipFill>
          <a:blip r:embed="rId5"/>
          <a:stretch>
            <a:fillRect/>
          </a:stretch>
        </p:blipFill>
        <p:spPr>
          <a:xfrm>
            <a:off x="1884886" y="3516732"/>
            <a:ext cx="8415560" cy="2680709"/>
          </a:xfrm>
          <a:prstGeom prst="rect">
            <a:avLst/>
          </a:prstGeom>
        </p:spPr>
      </p:pic>
    </p:spTree>
    <p:extLst>
      <p:ext uri="{BB962C8B-B14F-4D97-AF65-F5344CB8AC3E}">
        <p14:creationId xmlns:p14="http://schemas.microsoft.com/office/powerpoint/2010/main" val="31147078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32B0F2-22D2-5082-0AE3-565EAB210EB2}"/>
            </a:ext>
          </a:extLst>
        </p:cNvPr>
        <p:cNvGrpSpPr/>
        <p:nvPr/>
      </p:nvGrpSpPr>
      <p:grpSpPr>
        <a:xfrm>
          <a:off x="0" y="0"/>
          <a:ext cx="0" cy="0"/>
          <a:chOff x="0" y="0"/>
          <a:chExt cx="0" cy="0"/>
        </a:xfrm>
      </p:grpSpPr>
      <p:sp>
        <p:nvSpPr>
          <p:cNvPr id="55" name="Título 54">
            <a:extLst>
              <a:ext uri="{FF2B5EF4-FFF2-40B4-BE49-F238E27FC236}">
                <a16:creationId xmlns:a16="http://schemas.microsoft.com/office/drawing/2014/main" id="{BCE8C469-1D42-F12A-73E7-26032CFC10DA}"/>
              </a:ext>
            </a:extLst>
          </p:cNvPr>
          <p:cNvSpPr>
            <a:spLocks noGrp="1"/>
          </p:cNvSpPr>
          <p:nvPr>
            <p:ph type="title"/>
          </p:nvPr>
        </p:nvSpPr>
        <p:spPr>
          <a:xfrm>
            <a:off x="1129194" y="165945"/>
            <a:ext cx="9684532" cy="763500"/>
          </a:xfrm>
        </p:spPr>
        <p:txBody>
          <a:bodyPr/>
          <a:lstStyle/>
          <a:p>
            <a:r>
              <a:rPr lang="es-CO" b="1" dirty="0"/>
              <a:t>Ficha 3</a:t>
            </a:r>
          </a:p>
        </p:txBody>
      </p:sp>
      <p:pic>
        <p:nvPicPr>
          <p:cNvPr id="3" name="Imagen 2">
            <a:extLst>
              <a:ext uri="{FF2B5EF4-FFF2-40B4-BE49-F238E27FC236}">
                <a16:creationId xmlns:a16="http://schemas.microsoft.com/office/drawing/2014/main" id="{C929A704-BEE1-684C-7818-7B85B9BB704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13726" y="307602"/>
            <a:ext cx="1038036" cy="621843"/>
          </a:xfrm>
          <a:prstGeom prst="rect">
            <a:avLst/>
          </a:prstGeom>
        </p:spPr>
      </p:pic>
      <p:pic>
        <p:nvPicPr>
          <p:cNvPr id="4" name="Imagen 3">
            <a:extLst>
              <a:ext uri="{FF2B5EF4-FFF2-40B4-BE49-F238E27FC236}">
                <a16:creationId xmlns:a16="http://schemas.microsoft.com/office/drawing/2014/main" id="{D650C8DD-ADB2-8042-B66B-1088915023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97456" y="6285174"/>
            <a:ext cx="1954306" cy="385432"/>
          </a:xfrm>
          <a:prstGeom prst="rect">
            <a:avLst/>
          </a:prstGeom>
        </p:spPr>
      </p:pic>
      <p:cxnSp>
        <p:nvCxnSpPr>
          <p:cNvPr id="5" name="Conector recto 4">
            <a:extLst>
              <a:ext uri="{FF2B5EF4-FFF2-40B4-BE49-F238E27FC236}">
                <a16:creationId xmlns:a16="http://schemas.microsoft.com/office/drawing/2014/main" id="{0358E8E4-4EEA-DCF4-5A53-20CC2CD2EEB0}"/>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Elipse 5">
            <a:extLst>
              <a:ext uri="{FF2B5EF4-FFF2-40B4-BE49-F238E27FC236}">
                <a16:creationId xmlns:a16="http://schemas.microsoft.com/office/drawing/2014/main" id="{ECC52436-F7BC-07C2-E171-06167945AF93}"/>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8" name="Imagen 7">
            <a:extLst>
              <a:ext uri="{FF2B5EF4-FFF2-40B4-BE49-F238E27FC236}">
                <a16:creationId xmlns:a16="http://schemas.microsoft.com/office/drawing/2014/main" id="{A3F64B59-B69D-30FC-7BD3-0E82BA9D5F39}"/>
              </a:ext>
            </a:extLst>
          </p:cNvPr>
          <p:cNvPicPr>
            <a:picLocks noChangeAspect="1"/>
          </p:cNvPicPr>
          <p:nvPr/>
        </p:nvPicPr>
        <p:blipFill>
          <a:blip r:embed="rId4"/>
          <a:stretch>
            <a:fillRect/>
          </a:stretch>
        </p:blipFill>
        <p:spPr>
          <a:xfrm>
            <a:off x="1891554" y="822686"/>
            <a:ext cx="8422228" cy="2694046"/>
          </a:xfrm>
          <a:prstGeom prst="rect">
            <a:avLst/>
          </a:prstGeom>
        </p:spPr>
      </p:pic>
      <p:pic>
        <p:nvPicPr>
          <p:cNvPr id="11" name="Imagen 10">
            <a:extLst>
              <a:ext uri="{FF2B5EF4-FFF2-40B4-BE49-F238E27FC236}">
                <a16:creationId xmlns:a16="http://schemas.microsoft.com/office/drawing/2014/main" id="{B2949EA4-1F2A-F225-B820-CAF00E5882E5}"/>
              </a:ext>
            </a:extLst>
          </p:cNvPr>
          <p:cNvPicPr>
            <a:picLocks noChangeAspect="1"/>
          </p:cNvPicPr>
          <p:nvPr/>
        </p:nvPicPr>
        <p:blipFill>
          <a:blip r:embed="rId5"/>
          <a:stretch>
            <a:fillRect/>
          </a:stretch>
        </p:blipFill>
        <p:spPr>
          <a:xfrm>
            <a:off x="1891554" y="3516732"/>
            <a:ext cx="8408891" cy="2654035"/>
          </a:xfrm>
          <a:prstGeom prst="rect">
            <a:avLst/>
          </a:prstGeom>
        </p:spPr>
      </p:pic>
    </p:spTree>
    <p:extLst>
      <p:ext uri="{BB962C8B-B14F-4D97-AF65-F5344CB8AC3E}">
        <p14:creationId xmlns:p14="http://schemas.microsoft.com/office/powerpoint/2010/main" val="29712370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37B6EB-4902-4456-C6D1-A9029BF42D16}"/>
            </a:ext>
          </a:extLst>
        </p:cNvPr>
        <p:cNvGrpSpPr/>
        <p:nvPr/>
      </p:nvGrpSpPr>
      <p:grpSpPr>
        <a:xfrm>
          <a:off x="0" y="0"/>
          <a:ext cx="0" cy="0"/>
          <a:chOff x="0" y="0"/>
          <a:chExt cx="0" cy="0"/>
        </a:xfrm>
      </p:grpSpPr>
      <p:sp>
        <p:nvSpPr>
          <p:cNvPr id="55" name="Título 54">
            <a:extLst>
              <a:ext uri="{FF2B5EF4-FFF2-40B4-BE49-F238E27FC236}">
                <a16:creationId xmlns:a16="http://schemas.microsoft.com/office/drawing/2014/main" id="{1AE9F7F8-43FD-AAAF-6F82-558A18A255E4}"/>
              </a:ext>
            </a:extLst>
          </p:cNvPr>
          <p:cNvSpPr>
            <a:spLocks noGrp="1"/>
          </p:cNvSpPr>
          <p:nvPr>
            <p:ph type="title"/>
          </p:nvPr>
        </p:nvSpPr>
        <p:spPr>
          <a:xfrm>
            <a:off x="1129194" y="165945"/>
            <a:ext cx="9684532" cy="763500"/>
          </a:xfrm>
        </p:spPr>
        <p:txBody>
          <a:bodyPr/>
          <a:lstStyle/>
          <a:p>
            <a:r>
              <a:rPr lang="es-CO" b="1" dirty="0"/>
              <a:t>Ficha 4</a:t>
            </a:r>
          </a:p>
        </p:txBody>
      </p:sp>
      <p:pic>
        <p:nvPicPr>
          <p:cNvPr id="3" name="Imagen 2">
            <a:extLst>
              <a:ext uri="{FF2B5EF4-FFF2-40B4-BE49-F238E27FC236}">
                <a16:creationId xmlns:a16="http://schemas.microsoft.com/office/drawing/2014/main" id="{20B0D28C-8285-5B9D-E8DE-838034CC3E1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13726" y="307602"/>
            <a:ext cx="1038036" cy="621843"/>
          </a:xfrm>
          <a:prstGeom prst="rect">
            <a:avLst/>
          </a:prstGeom>
        </p:spPr>
      </p:pic>
      <p:pic>
        <p:nvPicPr>
          <p:cNvPr id="4" name="Imagen 3">
            <a:extLst>
              <a:ext uri="{FF2B5EF4-FFF2-40B4-BE49-F238E27FC236}">
                <a16:creationId xmlns:a16="http://schemas.microsoft.com/office/drawing/2014/main" id="{20ECF136-4B05-0AC5-E9C6-E219E9860E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97456" y="6285174"/>
            <a:ext cx="1954306" cy="385432"/>
          </a:xfrm>
          <a:prstGeom prst="rect">
            <a:avLst/>
          </a:prstGeom>
        </p:spPr>
      </p:pic>
      <p:cxnSp>
        <p:nvCxnSpPr>
          <p:cNvPr id="5" name="Conector recto 4">
            <a:extLst>
              <a:ext uri="{FF2B5EF4-FFF2-40B4-BE49-F238E27FC236}">
                <a16:creationId xmlns:a16="http://schemas.microsoft.com/office/drawing/2014/main" id="{E91FDF5A-3E05-EF9B-7733-0BBF144F00F3}"/>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Elipse 5">
            <a:extLst>
              <a:ext uri="{FF2B5EF4-FFF2-40B4-BE49-F238E27FC236}">
                <a16:creationId xmlns:a16="http://schemas.microsoft.com/office/drawing/2014/main" id="{C31FE5B6-CE97-7784-7845-B69D2AA63560}"/>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7" name="Imagen 6">
            <a:extLst>
              <a:ext uri="{FF2B5EF4-FFF2-40B4-BE49-F238E27FC236}">
                <a16:creationId xmlns:a16="http://schemas.microsoft.com/office/drawing/2014/main" id="{47231CC5-3BD7-7825-6B3A-2537199011C0}"/>
              </a:ext>
            </a:extLst>
          </p:cNvPr>
          <p:cNvPicPr>
            <a:picLocks noChangeAspect="1"/>
          </p:cNvPicPr>
          <p:nvPr/>
        </p:nvPicPr>
        <p:blipFill>
          <a:blip r:embed="rId4"/>
          <a:stretch>
            <a:fillRect/>
          </a:stretch>
        </p:blipFill>
        <p:spPr>
          <a:xfrm>
            <a:off x="1891554" y="836023"/>
            <a:ext cx="8402223" cy="2680709"/>
          </a:xfrm>
          <a:prstGeom prst="rect">
            <a:avLst/>
          </a:prstGeom>
        </p:spPr>
      </p:pic>
      <p:pic>
        <p:nvPicPr>
          <p:cNvPr id="10" name="Imagen 9">
            <a:extLst>
              <a:ext uri="{FF2B5EF4-FFF2-40B4-BE49-F238E27FC236}">
                <a16:creationId xmlns:a16="http://schemas.microsoft.com/office/drawing/2014/main" id="{67E2A9EA-E252-74FA-5463-4439C160F74D}"/>
              </a:ext>
            </a:extLst>
          </p:cNvPr>
          <p:cNvPicPr>
            <a:picLocks noChangeAspect="1"/>
          </p:cNvPicPr>
          <p:nvPr/>
        </p:nvPicPr>
        <p:blipFill>
          <a:blip r:embed="rId5"/>
          <a:stretch>
            <a:fillRect/>
          </a:stretch>
        </p:blipFill>
        <p:spPr>
          <a:xfrm>
            <a:off x="1871549" y="3516732"/>
            <a:ext cx="8422228" cy="2687378"/>
          </a:xfrm>
          <a:prstGeom prst="rect">
            <a:avLst/>
          </a:prstGeom>
        </p:spPr>
      </p:pic>
    </p:spTree>
    <p:extLst>
      <p:ext uri="{BB962C8B-B14F-4D97-AF65-F5344CB8AC3E}">
        <p14:creationId xmlns:p14="http://schemas.microsoft.com/office/powerpoint/2010/main" val="4616295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DB4C95-6B35-099E-8E99-DCACD43143DC}"/>
            </a:ext>
          </a:extLst>
        </p:cNvPr>
        <p:cNvGrpSpPr/>
        <p:nvPr/>
      </p:nvGrpSpPr>
      <p:grpSpPr>
        <a:xfrm>
          <a:off x="0" y="0"/>
          <a:ext cx="0" cy="0"/>
          <a:chOff x="0" y="0"/>
          <a:chExt cx="0" cy="0"/>
        </a:xfrm>
      </p:grpSpPr>
      <p:sp>
        <p:nvSpPr>
          <p:cNvPr id="55" name="Título 54">
            <a:extLst>
              <a:ext uri="{FF2B5EF4-FFF2-40B4-BE49-F238E27FC236}">
                <a16:creationId xmlns:a16="http://schemas.microsoft.com/office/drawing/2014/main" id="{B8B5100D-F828-6295-37C2-AEBBD89B96DB}"/>
              </a:ext>
            </a:extLst>
          </p:cNvPr>
          <p:cNvSpPr>
            <a:spLocks noGrp="1"/>
          </p:cNvSpPr>
          <p:nvPr>
            <p:ph type="title"/>
          </p:nvPr>
        </p:nvSpPr>
        <p:spPr>
          <a:xfrm>
            <a:off x="1129194" y="165945"/>
            <a:ext cx="9684532" cy="763500"/>
          </a:xfrm>
        </p:spPr>
        <p:txBody>
          <a:bodyPr/>
          <a:lstStyle/>
          <a:p>
            <a:r>
              <a:rPr lang="es-CO" b="1" dirty="0"/>
              <a:t>Ficha 5</a:t>
            </a:r>
          </a:p>
        </p:txBody>
      </p:sp>
      <p:pic>
        <p:nvPicPr>
          <p:cNvPr id="3" name="Imagen 2">
            <a:extLst>
              <a:ext uri="{FF2B5EF4-FFF2-40B4-BE49-F238E27FC236}">
                <a16:creationId xmlns:a16="http://schemas.microsoft.com/office/drawing/2014/main" id="{3833024B-4341-0857-40B4-9C5FC36ACC0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13726" y="307602"/>
            <a:ext cx="1038036" cy="621843"/>
          </a:xfrm>
          <a:prstGeom prst="rect">
            <a:avLst/>
          </a:prstGeom>
        </p:spPr>
      </p:pic>
      <p:pic>
        <p:nvPicPr>
          <p:cNvPr id="4" name="Imagen 3">
            <a:extLst>
              <a:ext uri="{FF2B5EF4-FFF2-40B4-BE49-F238E27FC236}">
                <a16:creationId xmlns:a16="http://schemas.microsoft.com/office/drawing/2014/main" id="{0ED5AB5D-EA89-572B-0F80-A10E23E022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97456" y="6285174"/>
            <a:ext cx="1954306" cy="385432"/>
          </a:xfrm>
          <a:prstGeom prst="rect">
            <a:avLst/>
          </a:prstGeom>
        </p:spPr>
      </p:pic>
      <p:cxnSp>
        <p:nvCxnSpPr>
          <p:cNvPr id="5" name="Conector recto 4">
            <a:extLst>
              <a:ext uri="{FF2B5EF4-FFF2-40B4-BE49-F238E27FC236}">
                <a16:creationId xmlns:a16="http://schemas.microsoft.com/office/drawing/2014/main" id="{08C3490A-C40F-F1DA-FAB5-130A3D57DEEA}"/>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Elipse 5">
            <a:extLst>
              <a:ext uri="{FF2B5EF4-FFF2-40B4-BE49-F238E27FC236}">
                <a16:creationId xmlns:a16="http://schemas.microsoft.com/office/drawing/2014/main" id="{FCE3D24E-58D1-EE07-9534-69C250790B0E}"/>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8" name="Imagen 7">
            <a:extLst>
              <a:ext uri="{FF2B5EF4-FFF2-40B4-BE49-F238E27FC236}">
                <a16:creationId xmlns:a16="http://schemas.microsoft.com/office/drawing/2014/main" id="{D2948B39-8573-0B73-405F-10127E2E7079}"/>
              </a:ext>
            </a:extLst>
          </p:cNvPr>
          <p:cNvPicPr>
            <a:picLocks noChangeAspect="1"/>
          </p:cNvPicPr>
          <p:nvPr/>
        </p:nvPicPr>
        <p:blipFill>
          <a:blip r:embed="rId4"/>
          <a:stretch>
            <a:fillRect/>
          </a:stretch>
        </p:blipFill>
        <p:spPr>
          <a:xfrm>
            <a:off x="1871549" y="872732"/>
            <a:ext cx="8402223" cy="2700714"/>
          </a:xfrm>
          <a:prstGeom prst="rect">
            <a:avLst/>
          </a:prstGeom>
        </p:spPr>
      </p:pic>
      <p:pic>
        <p:nvPicPr>
          <p:cNvPr id="11" name="Imagen 10">
            <a:extLst>
              <a:ext uri="{FF2B5EF4-FFF2-40B4-BE49-F238E27FC236}">
                <a16:creationId xmlns:a16="http://schemas.microsoft.com/office/drawing/2014/main" id="{D96D4314-8F32-EF22-AF57-104A538B5F02}"/>
              </a:ext>
            </a:extLst>
          </p:cNvPr>
          <p:cNvPicPr>
            <a:picLocks noChangeAspect="1"/>
          </p:cNvPicPr>
          <p:nvPr/>
        </p:nvPicPr>
        <p:blipFill>
          <a:blip r:embed="rId5"/>
          <a:stretch>
            <a:fillRect/>
          </a:stretch>
        </p:blipFill>
        <p:spPr>
          <a:xfrm>
            <a:off x="1871548" y="3573446"/>
            <a:ext cx="8402223" cy="2680709"/>
          </a:xfrm>
          <a:prstGeom prst="rect">
            <a:avLst/>
          </a:prstGeom>
        </p:spPr>
      </p:pic>
    </p:spTree>
    <p:extLst>
      <p:ext uri="{BB962C8B-B14F-4D97-AF65-F5344CB8AC3E}">
        <p14:creationId xmlns:p14="http://schemas.microsoft.com/office/powerpoint/2010/main" val="10561200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FB538B-233E-EEC8-93F6-5BD30ED2CA47}"/>
            </a:ext>
          </a:extLst>
        </p:cNvPr>
        <p:cNvGrpSpPr/>
        <p:nvPr/>
      </p:nvGrpSpPr>
      <p:grpSpPr>
        <a:xfrm>
          <a:off x="0" y="0"/>
          <a:ext cx="0" cy="0"/>
          <a:chOff x="0" y="0"/>
          <a:chExt cx="0" cy="0"/>
        </a:xfrm>
      </p:grpSpPr>
      <p:sp>
        <p:nvSpPr>
          <p:cNvPr id="55" name="Título 54">
            <a:extLst>
              <a:ext uri="{FF2B5EF4-FFF2-40B4-BE49-F238E27FC236}">
                <a16:creationId xmlns:a16="http://schemas.microsoft.com/office/drawing/2014/main" id="{697B251D-C337-39C1-1C66-961EEDDB0CC6}"/>
              </a:ext>
            </a:extLst>
          </p:cNvPr>
          <p:cNvSpPr>
            <a:spLocks noGrp="1"/>
          </p:cNvSpPr>
          <p:nvPr>
            <p:ph type="title"/>
          </p:nvPr>
        </p:nvSpPr>
        <p:spPr>
          <a:xfrm>
            <a:off x="1129194" y="165945"/>
            <a:ext cx="9684532" cy="763500"/>
          </a:xfrm>
        </p:spPr>
        <p:txBody>
          <a:bodyPr/>
          <a:lstStyle/>
          <a:p>
            <a:r>
              <a:rPr lang="es-CO" b="1" dirty="0"/>
              <a:t>Ficha 6</a:t>
            </a:r>
          </a:p>
        </p:txBody>
      </p:sp>
      <p:pic>
        <p:nvPicPr>
          <p:cNvPr id="3" name="Imagen 2">
            <a:extLst>
              <a:ext uri="{FF2B5EF4-FFF2-40B4-BE49-F238E27FC236}">
                <a16:creationId xmlns:a16="http://schemas.microsoft.com/office/drawing/2014/main" id="{F7038DD8-330A-4083-8AED-A2E0C59CF45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13726" y="307602"/>
            <a:ext cx="1038036" cy="621843"/>
          </a:xfrm>
          <a:prstGeom prst="rect">
            <a:avLst/>
          </a:prstGeom>
        </p:spPr>
      </p:pic>
      <p:pic>
        <p:nvPicPr>
          <p:cNvPr id="4" name="Imagen 3">
            <a:extLst>
              <a:ext uri="{FF2B5EF4-FFF2-40B4-BE49-F238E27FC236}">
                <a16:creationId xmlns:a16="http://schemas.microsoft.com/office/drawing/2014/main" id="{A261C5BC-2F32-37A0-A63E-E3E02B95DE7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97456" y="6285174"/>
            <a:ext cx="1954306" cy="385432"/>
          </a:xfrm>
          <a:prstGeom prst="rect">
            <a:avLst/>
          </a:prstGeom>
        </p:spPr>
      </p:pic>
      <p:cxnSp>
        <p:nvCxnSpPr>
          <p:cNvPr id="5" name="Conector recto 4">
            <a:extLst>
              <a:ext uri="{FF2B5EF4-FFF2-40B4-BE49-F238E27FC236}">
                <a16:creationId xmlns:a16="http://schemas.microsoft.com/office/drawing/2014/main" id="{2C3ED66C-378D-3B77-8D58-507DB76B8CC8}"/>
              </a:ext>
            </a:extLst>
          </p:cNvPr>
          <p:cNvCxnSpPr>
            <a:cxnSpLocks/>
          </p:cNvCxnSpPr>
          <p:nvPr/>
        </p:nvCxnSpPr>
        <p:spPr>
          <a:xfrm>
            <a:off x="528859" y="-8709"/>
            <a:ext cx="2801" cy="72932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Elipse 5">
            <a:extLst>
              <a:ext uri="{FF2B5EF4-FFF2-40B4-BE49-F238E27FC236}">
                <a16:creationId xmlns:a16="http://schemas.microsoft.com/office/drawing/2014/main" id="{167379BC-D951-0A7C-8AB6-07FD0C453AC8}"/>
              </a:ext>
            </a:extLst>
          </p:cNvPr>
          <p:cNvSpPr/>
          <p:nvPr/>
        </p:nvSpPr>
        <p:spPr>
          <a:xfrm>
            <a:off x="475597" y="611292"/>
            <a:ext cx="109325" cy="109325"/>
          </a:xfrm>
          <a:prstGeom prst="ellipse">
            <a:avLst/>
          </a:prstGeom>
          <a:solidFill>
            <a:schemeClr val="bg1"/>
          </a:solidFill>
          <a:ln w="28575">
            <a:solidFill>
              <a:srgbClr val="F78E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7" name="Imagen 6">
            <a:extLst>
              <a:ext uri="{FF2B5EF4-FFF2-40B4-BE49-F238E27FC236}">
                <a16:creationId xmlns:a16="http://schemas.microsoft.com/office/drawing/2014/main" id="{7BAD1277-26E4-3B82-4BDA-4E39D33431FE}"/>
              </a:ext>
            </a:extLst>
          </p:cNvPr>
          <p:cNvPicPr>
            <a:picLocks noChangeAspect="1"/>
          </p:cNvPicPr>
          <p:nvPr/>
        </p:nvPicPr>
        <p:blipFill>
          <a:blip r:embed="rId4"/>
          <a:stretch>
            <a:fillRect/>
          </a:stretch>
        </p:blipFill>
        <p:spPr>
          <a:xfrm>
            <a:off x="1888220" y="861718"/>
            <a:ext cx="8415560" cy="2680709"/>
          </a:xfrm>
          <a:prstGeom prst="rect">
            <a:avLst/>
          </a:prstGeom>
        </p:spPr>
      </p:pic>
      <p:pic>
        <p:nvPicPr>
          <p:cNvPr id="10" name="Imagen 9">
            <a:extLst>
              <a:ext uri="{FF2B5EF4-FFF2-40B4-BE49-F238E27FC236}">
                <a16:creationId xmlns:a16="http://schemas.microsoft.com/office/drawing/2014/main" id="{47C87FDA-2066-3122-5C56-77A257963215}"/>
              </a:ext>
            </a:extLst>
          </p:cNvPr>
          <p:cNvPicPr>
            <a:picLocks noChangeAspect="1"/>
          </p:cNvPicPr>
          <p:nvPr/>
        </p:nvPicPr>
        <p:blipFill>
          <a:blip r:embed="rId5"/>
          <a:stretch>
            <a:fillRect/>
          </a:stretch>
        </p:blipFill>
        <p:spPr>
          <a:xfrm>
            <a:off x="1888220" y="3542427"/>
            <a:ext cx="8382217" cy="2660704"/>
          </a:xfrm>
          <a:prstGeom prst="rect">
            <a:avLst/>
          </a:prstGeom>
        </p:spPr>
      </p:pic>
    </p:spTree>
    <p:extLst>
      <p:ext uri="{BB962C8B-B14F-4D97-AF65-F5344CB8AC3E}">
        <p14:creationId xmlns:p14="http://schemas.microsoft.com/office/powerpoint/2010/main" val="12320649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9D6178-2104-DC7D-C0B8-FEC6B0A351D8}"/>
            </a:ext>
          </a:extLst>
        </p:cNvPr>
        <p:cNvGrpSpPr/>
        <p:nvPr/>
      </p:nvGrpSpPr>
      <p:grpSpPr>
        <a:xfrm>
          <a:off x="0" y="0"/>
          <a:ext cx="0" cy="0"/>
          <a:chOff x="0" y="0"/>
          <a:chExt cx="0" cy="0"/>
        </a:xfrm>
      </p:grpSpPr>
      <p:pic>
        <p:nvPicPr>
          <p:cNvPr id="7" name="Imagen 6">
            <a:extLst>
              <a:ext uri="{FF2B5EF4-FFF2-40B4-BE49-F238E27FC236}">
                <a16:creationId xmlns:a16="http://schemas.microsoft.com/office/drawing/2014/main" id="{1F88BCC6-B010-A9AA-5D35-3C59C9495E8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0112"/>
            <a:ext cx="12192000" cy="6847888"/>
          </a:xfrm>
          <a:prstGeom prst="rect">
            <a:avLst/>
          </a:prstGeom>
        </p:spPr>
      </p:pic>
      <p:sp>
        <p:nvSpPr>
          <p:cNvPr id="6" name="Rectángulo 5">
            <a:extLst>
              <a:ext uri="{FF2B5EF4-FFF2-40B4-BE49-F238E27FC236}">
                <a16:creationId xmlns:a16="http://schemas.microsoft.com/office/drawing/2014/main" id="{4ECDFE6D-DBFE-94D8-6968-2673CA383D04}"/>
              </a:ext>
            </a:extLst>
          </p:cNvPr>
          <p:cNvSpPr/>
          <p:nvPr/>
        </p:nvSpPr>
        <p:spPr>
          <a:xfrm>
            <a:off x="0" y="0"/>
            <a:ext cx="12192000" cy="6883249"/>
          </a:xfrm>
          <a:prstGeom prst="rect">
            <a:avLst/>
          </a:prstGeom>
          <a:solidFill>
            <a:srgbClr val="202C2B">
              <a:alpha val="5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Rectángulo 3">
            <a:extLst>
              <a:ext uri="{FF2B5EF4-FFF2-40B4-BE49-F238E27FC236}">
                <a16:creationId xmlns:a16="http://schemas.microsoft.com/office/drawing/2014/main" id="{BFF3CCF3-037C-0A64-5E27-0C94E7D59D80}"/>
              </a:ext>
            </a:extLst>
          </p:cNvPr>
          <p:cNvSpPr/>
          <p:nvPr/>
        </p:nvSpPr>
        <p:spPr>
          <a:xfrm>
            <a:off x="-1" y="-1"/>
            <a:ext cx="10471802" cy="688325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CuadroTexto 9">
            <a:extLst>
              <a:ext uri="{FF2B5EF4-FFF2-40B4-BE49-F238E27FC236}">
                <a16:creationId xmlns:a16="http://schemas.microsoft.com/office/drawing/2014/main" id="{1804421B-2692-B27E-7063-8851EB0550FB}"/>
              </a:ext>
            </a:extLst>
          </p:cNvPr>
          <p:cNvSpPr txBox="1"/>
          <p:nvPr/>
        </p:nvSpPr>
        <p:spPr>
          <a:xfrm>
            <a:off x="1514490" y="2841459"/>
            <a:ext cx="3731278" cy="1200329"/>
          </a:xfrm>
          <a:prstGeom prst="rect">
            <a:avLst/>
          </a:prstGeom>
          <a:noFill/>
          <a:effectLst>
            <a:outerShdw blurRad="50800" dist="38100" dir="2700000" algn="tl" rotWithShape="0">
              <a:prstClr val="black">
                <a:alpha val="40000"/>
              </a:prstClr>
            </a:outerShdw>
          </a:effectLst>
        </p:spPr>
        <p:txBody>
          <a:bodyPr wrap="square" lIns="91440" tIns="45720" rIns="91440" bIns="45720" rtlCol="0" anchor="t">
            <a:spAutoFit/>
          </a:bodyPr>
          <a:lstStyle/>
          <a:p>
            <a:r>
              <a:rPr lang="es-MX" sz="3600" b="1" dirty="0">
                <a:solidFill>
                  <a:schemeClr val="bg1"/>
                </a:solidFill>
                <a:latin typeface="Museo Sans 300"/>
              </a:rPr>
              <a:t>PRÓXIMOS PASOS</a:t>
            </a:r>
            <a:endParaRPr lang="en-US" dirty="0">
              <a:solidFill>
                <a:schemeClr val="bg1"/>
              </a:solidFill>
            </a:endParaRPr>
          </a:p>
        </p:txBody>
      </p:sp>
      <p:pic>
        <p:nvPicPr>
          <p:cNvPr id="5" name="Imagen 4">
            <a:extLst>
              <a:ext uri="{FF2B5EF4-FFF2-40B4-BE49-F238E27FC236}">
                <a16:creationId xmlns:a16="http://schemas.microsoft.com/office/drawing/2014/main" id="{F3A3BAA9-88B8-A0DE-A660-FACB54A3729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08143" y="302693"/>
            <a:ext cx="1047515" cy="624640"/>
          </a:xfrm>
          <a:prstGeom prst="rect">
            <a:avLst/>
          </a:prstGeom>
        </p:spPr>
      </p:pic>
    </p:spTree>
    <p:extLst>
      <p:ext uri="{BB962C8B-B14F-4D97-AF65-F5344CB8AC3E}">
        <p14:creationId xmlns:p14="http://schemas.microsoft.com/office/powerpoint/2010/main" val="19902106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71115"/>
          </a:xfrm>
          <a:prstGeom prst="rect">
            <a:avLst/>
          </a:prstGeom>
        </p:spPr>
      </p:pic>
      <p:sp>
        <p:nvSpPr>
          <p:cNvPr id="10" name="Rectángulo 9">
            <a:extLst>
              <a:ext uri="{FF2B5EF4-FFF2-40B4-BE49-F238E27FC236}">
                <a16:creationId xmlns:a16="http://schemas.microsoft.com/office/drawing/2014/main" id="{5C127E1D-51F3-4C8A-A2EF-AD91DBEB2EAD}"/>
              </a:ext>
            </a:extLst>
          </p:cNvPr>
          <p:cNvSpPr/>
          <p:nvPr/>
        </p:nvSpPr>
        <p:spPr>
          <a:xfrm>
            <a:off x="584321" y="2109134"/>
            <a:ext cx="4016708" cy="1892826"/>
          </a:xfrm>
          <a:prstGeom prst="rect">
            <a:avLst/>
          </a:prstGeom>
          <a:solidFill>
            <a:schemeClr val="bg1">
              <a:alpha val="80000"/>
            </a:schemeClr>
          </a:solidFill>
        </p:spPr>
        <p:txBody>
          <a:bodyPr wrap="square" lIns="91440" tIns="45720" rIns="91440" bIns="45720" anchor="t">
            <a:spAutoFit/>
          </a:bodyPr>
          <a:lstStyle/>
          <a:p>
            <a:pPr marL="171450" indent="-171450">
              <a:buFont typeface="Arial" panose="020B0604020202020204" pitchFamily="34" charset="0"/>
              <a:buChar char="•"/>
            </a:pPr>
            <a:r>
              <a:rPr lang="es-MX" sz="1300">
                <a:solidFill>
                  <a:schemeClr val="tx1"/>
                </a:solidFill>
                <a:latin typeface="Museo Sans 300"/>
                <a:ea typeface="Play"/>
                <a:sym typeface="Play"/>
              </a:rPr>
              <a:t>Más de </a:t>
            </a:r>
            <a:r>
              <a:rPr lang="es-MX" sz="1300" b="1">
                <a:solidFill>
                  <a:schemeClr val="tx1"/>
                </a:solidFill>
                <a:latin typeface="Museo Sans 300"/>
                <a:ea typeface="Play"/>
                <a:sym typeface="Play"/>
              </a:rPr>
              <a:t>85.000 personas viven en la zona de influencia directa </a:t>
            </a:r>
            <a:r>
              <a:rPr lang="es-MX" sz="1300">
                <a:solidFill>
                  <a:schemeClr val="tx1"/>
                </a:solidFill>
                <a:latin typeface="Museo Sans 300"/>
                <a:ea typeface="Play"/>
                <a:sym typeface="Play"/>
              </a:rPr>
              <a:t>del Aeropuerto, expuestos a problemas de salud.​</a:t>
            </a:r>
            <a:endParaRPr lang="es-MX" sz="1300">
              <a:solidFill>
                <a:schemeClr val="tx1"/>
              </a:solidFill>
              <a:latin typeface="Museo Sans 300"/>
              <a:ea typeface="Play"/>
            </a:endParaRPr>
          </a:p>
          <a:p>
            <a:pPr marL="171450" indent="-171450">
              <a:buFont typeface="Arial" panose="020B0604020202020204" pitchFamily="34" charset="0"/>
              <a:buChar char="•"/>
            </a:pPr>
            <a:r>
              <a:rPr lang="es-MX" sz="1300" b="1">
                <a:solidFill>
                  <a:schemeClr val="tx1"/>
                </a:solidFill>
                <a:latin typeface="Museo Sans 300"/>
                <a:ea typeface="Play"/>
                <a:sym typeface="Play"/>
              </a:rPr>
              <a:t>El Aeropuerto tiene restricciones en su operación</a:t>
            </a:r>
            <a:r>
              <a:rPr lang="es-MX" sz="1300">
                <a:solidFill>
                  <a:schemeClr val="tx1"/>
                </a:solidFill>
                <a:latin typeface="Museo Sans 300"/>
                <a:ea typeface="Play"/>
                <a:sym typeface="Play"/>
              </a:rPr>
              <a:t> y una relación compleja con Bogotá y los vecinos.​</a:t>
            </a:r>
            <a:endParaRPr lang="es-MX" sz="1300">
              <a:solidFill>
                <a:schemeClr val="tx1"/>
              </a:solidFill>
              <a:latin typeface="Museo Sans 300"/>
              <a:ea typeface="Play"/>
            </a:endParaRPr>
          </a:p>
          <a:p>
            <a:pPr marL="171450" indent="-171450">
              <a:buFont typeface="Arial" panose="020B0604020202020204" pitchFamily="34" charset="0"/>
              <a:buChar char="•"/>
            </a:pPr>
            <a:r>
              <a:rPr lang="es-MX" sz="1300">
                <a:solidFill>
                  <a:schemeClr val="tx1"/>
                </a:solidFill>
                <a:latin typeface="Museo Sans 300"/>
                <a:ea typeface="Microsoft YaHei"/>
              </a:rPr>
              <a:t>El aeropuerto y su entorno es estratégico para la ciudad y tenemos un paquete de instrumentos y acciones en curso para ponerlo en valor.</a:t>
            </a:r>
            <a:r>
              <a:rPr lang="es-MX" sz="1300" b="1">
                <a:solidFill>
                  <a:schemeClr val="tx1"/>
                </a:solidFill>
                <a:latin typeface="Museo Sans 300"/>
                <a:ea typeface="Microsoft YaHei"/>
              </a:rPr>
              <a:t> </a:t>
            </a:r>
          </a:p>
        </p:txBody>
      </p:sp>
      <p:sp>
        <p:nvSpPr>
          <p:cNvPr id="7" name="Google Shape;195;p11"/>
          <p:cNvSpPr txBox="1"/>
          <p:nvPr/>
        </p:nvSpPr>
        <p:spPr>
          <a:xfrm>
            <a:off x="584321" y="411177"/>
            <a:ext cx="5784395" cy="1569620"/>
          </a:xfrm>
          <a:prstGeom prst="rect">
            <a:avLst/>
          </a:prstGeom>
          <a:solidFill>
            <a:srgbClr val="353535">
              <a:alpha val="80000"/>
            </a:srgbClr>
          </a:solidFill>
          <a:ln>
            <a:noFill/>
          </a:ln>
        </p:spPr>
        <p:txBody>
          <a:bodyPr spcFirstLastPara="1" wrap="square" lIns="91425" tIns="45700" rIns="91425" bIns="45700" anchor="t" anchorCtr="0">
            <a:spAutoFit/>
          </a:bodyPr>
          <a:lstStyle/>
          <a:p>
            <a:pPr lvl="0">
              <a:buSzPts val="2400"/>
            </a:pPr>
            <a:r>
              <a:rPr lang="es-MX" sz="2400">
                <a:solidFill>
                  <a:schemeClr val="bg1"/>
                </a:solidFill>
                <a:latin typeface="Museo Sans 300" panose="02000000000000000000" pitchFamily="50" charset="0"/>
              </a:rPr>
              <a:t>POR MÁS DE 70 AÑOS, LAS </a:t>
            </a:r>
            <a:r>
              <a:rPr lang="es-MX" sz="2400">
                <a:solidFill>
                  <a:schemeClr val="bg1"/>
                </a:solidFill>
                <a:latin typeface="Museo Sans 700" panose="02000000000000000000" pitchFamily="50" charset="0"/>
              </a:rPr>
              <a:t>RELACIONES DE INDIFERENCIA ENTRE EL AEROPUERTO Y SU ENTORNO </a:t>
            </a:r>
            <a:r>
              <a:rPr lang="es-MX" sz="2400">
                <a:solidFill>
                  <a:schemeClr val="bg1"/>
                </a:solidFill>
                <a:latin typeface="Museo Sans 300" panose="02000000000000000000" pitchFamily="50" charset="0"/>
              </a:rPr>
              <a:t>HAN GENERADO CONFLICTOS</a:t>
            </a:r>
          </a:p>
        </p:txBody>
      </p:sp>
      <p:sp>
        <p:nvSpPr>
          <p:cNvPr id="3" name="Rectángulo 2"/>
          <p:cNvSpPr/>
          <p:nvPr/>
        </p:nvSpPr>
        <p:spPr>
          <a:xfrm>
            <a:off x="584321" y="4520896"/>
            <a:ext cx="1620957" cy="2031325"/>
          </a:xfrm>
          <a:prstGeom prst="rect">
            <a:avLst/>
          </a:prstGeom>
        </p:spPr>
        <p:txBody>
          <a:bodyPr wrap="none">
            <a:spAutoFit/>
          </a:bodyPr>
          <a:lstStyle/>
          <a:p>
            <a:pPr>
              <a:lnSpc>
                <a:spcPct val="150000"/>
              </a:lnSpc>
            </a:pPr>
            <a:r>
              <a:rPr lang="es-CO" sz="1200">
                <a:solidFill>
                  <a:srgbClr val="FFEB8A"/>
                </a:solidFill>
                <a:latin typeface="Museo Sans 700" panose="02000000000000000000" pitchFamily="50" charset="0"/>
              </a:rPr>
              <a:t>2000 EN ADELANTE</a:t>
            </a:r>
          </a:p>
          <a:p>
            <a:pPr>
              <a:lnSpc>
                <a:spcPct val="150000"/>
              </a:lnSpc>
            </a:pPr>
            <a:r>
              <a:rPr lang="es-MX" sz="1200">
                <a:solidFill>
                  <a:srgbClr val="FAD35C"/>
                </a:solidFill>
                <a:latin typeface="Museo Sans 700" panose="02000000000000000000" pitchFamily="50" charset="0"/>
              </a:rPr>
              <a:t>HASTA 2000</a:t>
            </a:r>
          </a:p>
          <a:p>
            <a:pPr>
              <a:lnSpc>
                <a:spcPct val="150000"/>
              </a:lnSpc>
            </a:pPr>
            <a:r>
              <a:rPr lang="es-MX" sz="1200">
                <a:solidFill>
                  <a:srgbClr val="F3BD51"/>
                </a:solidFill>
                <a:latin typeface="Museo Sans 700" panose="02000000000000000000" pitchFamily="50" charset="0"/>
              </a:rPr>
              <a:t>HASTA 1990</a:t>
            </a:r>
          </a:p>
          <a:p>
            <a:pPr>
              <a:lnSpc>
                <a:spcPct val="150000"/>
              </a:lnSpc>
            </a:pPr>
            <a:r>
              <a:rPr lang="es-MX" sz="1200">
                <a:solidFill>
                  <a:srgbClr val="F2A545"/>
                </a:solidFill>
                <a:latin typeface="Museo Sans 700" panose="02000000000000000000" pitchFamily="50" charset="0"/>
              </a:rPr>
              <a:t>HASTA 1980</a:t>
            </a:r>
          </a:p>
          <a:p>
            <a:pPr>
              <a:lnSpc>
                <a:spcPct val="150000"/>
              </a:lnSpc>
            </a:pPr>
            <a:r>
              <a:rPr lang="es-MX" sz="1200">
                <a:solidFill>
                  <a:srgbClr val="E8923F"/>
                </a:solidFill>
                <a:latin typeface="Museo Sans 700" panose="02000000000000000000" pitchFamily="50" charset="0"/>
              </a:rPr>
              <a:t>HASTA 1970</a:t>
            </a:r>
          </a:p>
          <a:p>
            <a:pPr>
              <a:lnSpc>
                <a:spcPct val="150000"/>
              </a:lnSpc>
            </a:pPr>
            <a:r>
              <a:rPr lang="es-MX" sz="1200">
                <a:solidFill>
                  <a:srgbClr val="DF7C24"/>
                </a:solidFill>
                <a:latin typeface="Museo Sans 700" panose="02000000000000000000" pitchFamily="50" charset="0"/>
              </a:rPr>
              <a:t>HASTA 1960</a:t>
            </a:r>
          </a:p>
          <a:p>
            <a:pPr>
              <a:lnSpc>
                <a:spcPct val="150000"/>
              </a:lnSpc>
            </a:pPr>
            <a:r>
              <a:rPr lang="es-MX" sz="1200">
                <a:solidFill>
                  <a:srgbClr val="71350C"/>
                </a:solidFill>
                <a:latin typeface="Museo Sans 700" panose="02000000000000000000" pitchFamily="50" charset="0"/>
              </a:rPr>
              <a:t>FUNDACÍONAL</a:t>
            </a:r>
          </a:p>
        </p:txBody>
      </p:sp>
      <p:pic>
        <p:nvPicPr>
          <p:cNvPr id="14" name="Imagen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7508" y="4640069"/>
            <a:ext cx="2254439" cy="1792815"/>
          </a:xfrm>
          <a:prstGeom prst="rect">
            <a:avLst/>
          </a:prstGeom>
        </p:spPr>
      </p:pic>
      <p:pic>
        <p:nvPicPr>
          <p:cNvPr id="8" name="Imagen 7">
            <a:extLst>
              <a:ext uri="{FF2B5EF4-FFF2-40B4-BE49-F238E27FC236}">
                <a16:creationId xmlns:a16="http://schemas.microsoft.com/office/drawing/2014/main" id="{9C0B86FF-71E2-5516-6D16-36C2154D0B4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808143" y="302693"/>
            <a:ext cx="1047515" cy="624640"/>
          </a:xfrm>
          <a:prstGeom prst="rect">
            <a:avLst/>
          </a:prstGeom>
        </p:spPr>
      </p:pic>
      <p:pic>
        <p:nvPicPr>
          <p:cNvPr id="9" name="Google Shape;8;p10" descr="logosdpcurvasBLANCO.png">
            <a:extLst>
              <a:ext uri="{FF2B5EF4-FFF2-40B4-BE49-F238E27FC236}">
                <a16:creationId xmlns:a16="http://schemas.microsoft.com/office/drawing/2014/main" id="{E7514319-984F-49A0-AE16-93BA6C5F72D4}"/>
              </a:ext>
            </a:extLst>
          </p:cNvPr>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9882942" y="6237799"/>
            <a:ext cx="1968820" cy="576791"/>
          </a:xfrm>
          <a:prstGeom prst="rect">
            <a:avLst/>
          </a:prstGeom>
          <a:noFill/>
          <a:ln>
            <a:noFill/>
          </a:ln>
        </p:spPr>
      </p:pic>
    </p:spTree>
    <p:extLst>
      <p:ext uri="{BB962C8B-B14F-4D97-AF65-F5344CB8AC3E}">
        <p14:creationId xmlns:p14="http://schemas.microsoft.com/office/powerpoint/2010/main" val="110197339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FCF2C1-750A-3062-FC23-04765A209D20}"/>
            </a:ext>
          </a:extLst>
        </p:cNvPr>
        <p:cNvGrpSpPr/>
        <p:nvPr/>
      </p:nvGrpSpPr>
      <p:grpSpPr>
        <a:xfrm>
          <a:off x="0" y="0"/>
          <a:ext cx="0" cy="0"/>
          <a:chOff x="0" y="0"/>
          <a:chExt cx="0" cy="0"/>
        </a:xfrm>
      </p:grpSpPr>
      <p:pic>
        <p:nvPicPr>
          <p:cNvPr id="2" name="Imagen 1">
            <a:extLst>
              <a:ext uri="{FF2B5EF4-FFF2-40B4-BE49-F238E27FC236}">
                <a16:creationId xmlns:a16="http://schemas.microsoft.com/office/drawing/2014/main" id="{6F9FADCC-10C9-F828-BF42-53607E38ADBA}"/>
              </a:ext>
            </a:extLst>
          </p:cNvPr>
          <p:cNvPicPr>
            <a:picLocks noChangeAspect="1"/>
          </p:cNvPicPr>
          <p:nvPr/>
        </p:nvPicPr>
        <p:blipFill>
          <a:blip r:embed="rId2"/>
          <a:stretch>
            <a:fillRect/>
          </a:stretch>
        </p:blipFill>
        <p:spPr>
          <a:xfrm>
            <a:off x="3689350" y="1596541"/>
            <a:ext cx="4813300" cy="2870200"/>
          </a:xfrm>
          <a:prstGeom prst="rect">
            <a:avLst/>
          </a:prstGeom>
        </p:spPr>
      </p:pic>
      <p:pic>
        <p:nvPicPr>
          <p:cNvPr id="3" name="Imagen 2">
            <a:extLst>
              <a:ext uri="{FF2B5EF4-FFF2-40B4-BE49-F238E27FC236}">
                <a16:creationId xmlns:a16="http://schemas.microsoft.com/office/drawing/2014/main" id="{456CEB2A-6593-75F2-838F-AFD5003537BE}"/>
              </a:ext>
            </a:extLst>
          </p:cNvPr>
          <p:cNvPicPr>
            <a:picLocks noChangeAspect="1"/>
          </p:cNvPicPr>
          <p:nvPr/>
        </p:nvPicPr>
        <p:blipFill>
          <a:blip r:embed="rId3"/>
          <a:stretch>
            <a:fillRect/>
          </a:stretch>
        </p:blipFill>
        <p:spPr>
          <a:xfrm>
            <a:off x="4895223" y="4876148"/>
            <a:ext cx="2401554" cy="286753"/>
          </a:xfrm>
          <a:prstGeom prst="rect">
            <a:avLst/>
          </a:prstGeom>
        </p:spPr>
      </p:pic>
      <p:pic>
        <p:nvPicPr>
          <p:cNvPr id="5" name="Imagen 4">
            <a:extLst>
              <a:ext uri="{FF2B5EF4-FFF2-40B4-BE49-F238E27FC236}">
                <a16:creationId xmlns:a16="http://schemas.microsoft.com/office/drawing/2014/main" id="{5E763588-F592-64FE-0A9A-D8DBB08B18AC}"/>
              </a:ext>
            </a:extLst>
          </p:cNvPr>
          <p:cNvPicPr>
            <a:picLocks noChangeAspect="1"/>
          </p:cNvPicPr>
          <p:nvPr/>
        </p:nvPicPr>
        <p:blipFill>
          <a:blip r:embed="rId4"/>
          <a:stretch>
            <a:fillRect/>
          </a:stretch>
        </p:blipFill>
        <p:spPr>
          <a:xfrm>
            <a:off x="4974725" y="6084940"/>
            <a:ext cx="2242550" cy="435780"/>
          </a:xfrm>
          <a:prstGeom prst="rect">
            <a:avLst/>
          </a:prstGeom>
        </p:spPr>
      </p:pic>
      <p:pic>
        <p:nvPicPr>
          <p:cNvPr id="6" name="Imagen 5">
            <a:extLst>
              <a:ext uri="{FF2B5EF4-FFF2-40B4-BE49-F238E27FC236}">
                <a16:creationId xmlns:a16="http://schemas.microsoft.com/office/drawing/2014/main" id="{8D56EA44-57DD-E812-CC23-7E59D0434171}"/>
              </a:ext>
            </a:extLst>
          </p:cNvPr>
          <p:cNvPicPr>
            <a:picLocks noChangeAspect="1"/>
          </p:cNvPicPr>
          <p:nvPr/>
        </p:nvPicPr>
        <p:blipFill>
          <a:blip r:embed="rId5"/>
          <a:stretch>
            <a:fillRect/>
          </a:stretch>
        </p:blipFill>
        <p:spPr>
          <a:xfrm>
            <a:off x="492785" y="364299"/>
            <a:ext cx="680417" cy="565821"/>
          </a:xfrm>
          <a:prstGeom prst="rect">
            <a:avLst/>
          </a:prstGeom>
        </p:spPr>
      </p:pic>
    </p:spTree>
    <p:extLst>
      <p:ext uri="{BB962C8B-B14F-4D97-AF65-F5344CB8AC3E}">
        <p14:creationId xmlns:p14="http://schemas.microsoft.com/office/powerpoint/2010/main" val="26661433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lipse 1"/>
          <p:cNvSpPr/>
          <p:nvPr/>
        </p:nvSpPr>
        <p:spPr>
          <a:xfrm>
            <a:off x="3764215" y="1526465"/>
            <a:ext cx="4371936" cy="4371936"/>
          </a:xfrm>
          <a:prstGeom prst="ellipse">
            <a:avLst/>
          </a:prstGeom>
          <a:solidFill>
            <a:srgbClr val="3535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6" name="Imagen 5">
            <a:extLst>
              <a:ext uri="{FF2B5EF4-FFF2-40B4-BE49-F238E27FC236}">
                <a16:creationId xmlns:a16="http://schemas.microsoft.com/office/drawing/2014/main" id="{9C0B86FF-71E2-5516-6D16-36C2154D0B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89918" y="2681117"/>
            <a:ext cx="3520530" cy="2099315"/>
          </a:xfrm>
          <a:prstGeom prst="rect">
            <a:avLst/>
          </a:prstGeom>
        </p:spPr>
      </p:pic>
      <p:sp>
        <p:nvSpPr>
          <p:cNvPr id="7" name="Google Shape;480;p10"/>
          <p:cNvSpPr txBox="1"/>
          <p:nvPr/>
        </p:nvSpPr>
        <p:spPr>
          <a:xfrm>
            <a:off x="3764216" y="583821"/>
            <a:ext cx="4371936" cy="584735"/>
          </a:xfrm>
          <a:prstGeom prst="rect">
            <a:avLst/>
          </a:prstGeom>
          <a:noFill/>
          <a:ln>
            <a:noFill/>
          </a:ln>
        </p:spPr>
        <p:txBody>
          <a:bodyPr spcFirstLastPara="1" wrap="square" lIns="91425" tIns="45700" rIns="91425" bIns="45700" anchor="t" anchorCtr="0">
            <a:spAutoFit/>
          </a:bodyPr>
          <a:lstStyle/>
          <a:p>
            <a:pPr lvl="0" algn="ctr">
              <a:buSzPts val="1400"/>
            </a:pPr>
            <a:r>
              <a:rPr lang="es-MX" sz="3200">
                <a:solidFill>
                  <a:srgbClr val="353535"/>
                </a:solidFill>
                <a:latin typeface="Museo Sans 700"/>
                <a:ea typeface="Barlow"/>
                <a:cs typeface="Barlow"/>
                <a:sym typeface="Barlow"/>
              </a:rPr>
              <a:t>NUESTRA APUESTA</a:t>
            </a:r>
            <a:endParaRPr lang="es-MX" sz="3200" b="1" i="0" u="none" strike="noStrike" cap="none">
              <a:solidFill>
                <a:srgbClr val="353535"/>
              </a:solidFill>
              <a:latin typeface="Museo Sans 700"/>
            </a:endParaRPr>
          </a:p>
        </p:txBody>
      </p:sp>
    </p:spTree>
    <p:extLst>
      <p:ext uri="{BB962C8B-B14F-4D97-AF65-F5344CB8AC3E}">
        <p14:creationId xmlns:p14="http://schemas.microsoft.com/office/powerpoint/2010/main" val="15722752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78" y="0"/>
            <a:ext cx="12166843" cy="6858000"/>
          </a:xfrm>
          <a:prstGeom prst="rect">
            <a:avLst/>
          </a:prstGeom>
        </p:spPr>
      </p:pic>
      <p:sp>
        <p:nvSpPr>
          <p:cNvPr id="9" name="Rectángulo 8">
            <a:extLst>
              <a:ext uri="{FF2B5EF4-FFF2-40B4-BE49-F238E27FC236}">
                <a16:creationId xmlns:a16="http://schemas.microsoft.com/office/drawing/2014/main" id="{5C127E1D-51F3-4C8A-A2EF-AD91DBEB2EAD}"/>
              </a:ext>
            </a:extLst>
          </p:cNvPr>
          <p:cNvSpPr/>
          <p:nvPr/>
        </p:nvSpPr>
        <p:spPr>
          <a:xfrm>
            <a:off x="584321" y="1084736"/>
            <a:ext cx="3750863" cy="1092607"/>
          </a:xfrm>
          <a:prstGeom prst="rect">
            <a:avLst/>
          </a:prstGeom>
          <a:solidFill>
            <a:srgbClr val="353535">
              <a:alpha val="80000"/>
            </a:srgbClr>
          </a:solidFill>
        </p:spPr>
        <p:txBody>
          <a:bodyPr wrap="square">
            <a:spAutoFit/>
          </a:bodyPr>
          <a:lstStyle/>
          <a:p>
            <a:pPr marL="285750" indent="-285750">
              <a:buClr>
                <a:schemeClr val="bg1"/>
              </a:buClr>
              <a:buFont typeface="Arial" panose="020B0604020202020204" pitchFamily="34" charset="0"/>
              <a:buChar char="•"/>
            </a:pPr>
            <a:r>
              <a:rPr lang="es-MX" sz="1300">
                <a:solidFill>
                  <a:schemeClr val="bg1"/>
                </a:solidFill>
                <a:latin typeface="Museo Sans 300" panose="02000000000000000000" pitchFamily="50" charset="0"/>
                <a:ea typeface="Play"/>
                <a:cs typeface="Arial" panose="020B0604020202020204" pitchFamily="34" charset="0"/>
                <a:sym typeface="Play"/>
              </a:rPr>
              <a:t>Es una forma diferente de ver la relación entre Bogotá y El Dorado: </a:t>
            </a:r>
            <a:r>
              <a:rPr lang="es-MX" sz="1300" b="1">
                <a:solidFill>
                  <a:schemeClr val="bg1"/>
                </a:solidFill>
                <a:latin typeface="Museo Sans 300" panose="02000000000000000000" pitchFamily="50" charset="0"/>
                <a:ea typeface="Play"/>
                <a:cs typeface="Arial" panose="020B0604020202020204" pitchFamily="34" charset="0"/>
                <a:sym typeface="Play"/>
              </a:rPr>
              <a:t>pasamos de conflicto a cooperación. ​</a:t>
            </a:r>
          </a:p>
          <a:p>
            <a:pPr marL="285750" indent="-285750">
              <a:buClr>
                <a:schemeClr val="bg1"/>
              </a:buClr>
              <a:buFont typeface="Arial" panose="020B0604020202020204" pitchFamily="34" charset="0"/>
              <a:buChar char="•"/>
            </a:pPr>
            <a:r>
              <a:rPr lang="es-MX" sz="1300">
                <a:solidFill>
                  <a:schemeClr val="bg1"/>
                </a:solidFill>
                <a:latin typeface="Museo Sans 300" panose="02000000000000000000" pitchFamily="50" charset="0"/>
                <a:ea typeface="Play"/>
                <a:cs typeface="Arial" panose="020B0604020202020204" pitchFamily="34" charset="0"/>
                <a:sym typeface="Play"/>
              </a:rPr>
              <a:t>Es un modelo de </a:t>
            </a:r>
            <a:r>
              <a:rPr lang="es-MX" sz="1300" b="1">
                <a:solidFill>
                  <a:schemeClr val="bg1"/>
                </a:solidFill>
                <a:latin typeface="Museo Sans 300" panose="02000000000000000000" pitchFamily="50" charset="0"/>
                <a:ea typeface="Play"/>
                <a:cs typeface="Arial" panose="020B0604020202020204" pitchFamily="34" charset="0"/>
                <a:sym typeface="Play"/>
              </a:rPr>
              <a:t>planeación y gestión </a:t>
            </a:r>
            <a:r>
              <a:rPr lang="es-MX" sz="1300">
                <a:solidFill>
                  <a:schemeClr val="bg1"/>
                </a:solidFill>
                <a:latin typeface="Museo Sans 300" panose="02000000000000000000" pitchFamily="50" charset="0"/>
                <a:ea typeface="Play"/>
                <a:cs typeface="Arial" panose="020B0604020202020204" pitchFamily="34" charset="0"/>
                <a:sym typeface="Play"/>
              </a:rPr>
              <a:t>centrada en nuestro Aeropuerto. ​</a:t>
            </a:r>
            <a:endParaRPr lang="es-MX" sz="1300" b="1">
              <a:solidFill>
                <a:schemeClr val="bg1"/>
              </a:solidFill>
              <a:latin typeface="Museo Sans 300" panose="02000000000000000000" pitchFamily="50" charset="0"/>
              <a:ea typeface="Microsoft YaHei" panose="020B0503020204020204" pitchFamily="34" charset="-122"/>
              <a:cs typeface="Arial" panose="020B0604020202020204" pitchFamily="34" charset="0"/>
            </a:endParaRPr>
          </a:p>
        </p:txBody>
      </p:sp>
      <p:sp>
        <p:nvSpPr>
          <p:cNvPr id="4" name="Elipse 3"/>
          <p:cNvSpPr/>
          <p:nvPr/>
        </p:nvSpPr>
        <p:spPr>
          <a:xfrm>
            <a:off x="548182" y="2980953"/>
            <a:ext cx="484875" cy="484875"/>
          </a:xfrm>
          <a:prstGeom prst="ellipse">
            <a:avLst/>
          </a:prstGeom>
          <a:solidFill>
            <a:srgbClr val="9473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Rectángulo 9">
            <a:extLst>
              <a:ext uri="{FF2B5EF4-FFF2-40B4-BE49-F238E27FC236}">
                <a16:creationId xmlns:a16="http://schemas.microsoft.com/office/drawing/2014/main" id="{D23DF476-CCC3-4E39-BFF0-65EAE101659B}"/>
              </a:ext>
            </a:extLst>
          </p:cNvPr>
          <p:cNvSpPr/>
          <p:nvPr/>
        </p:nvSpPr>
        <p:spPr>
          <a:xfrm>
            <a:off x="668720" y="2976987"/>
            <a:ext cx="995475" cy="769441"/>
          </a:xfrm>
          <a:prstGeom prst="rect">
            <a:avLst/>
          </a:prstGeom>
        </p:spPr>
        <p:txBody>
          <a:bodyPr wrap="square">
            <a:spAutoFit/>
          </a:bodyPr>
          <a:lstStyle/>
          <a:p>
            <a:r>
              <a:rPr lang="es-ES" sz="4400" b="1">
                <a:solidFill>
                  <a:schemeClr val="bg1"/>
                </a:solidFill>
                <a:latin typeface="Museo Sans 700" panose="02000000000000000000" pitchFamily="50" charset="0"/>
                <a:cs typeface="Arial" panose="020B0604020202020204" pitchFamily="34" charset="0"/>
                <a:sym typeface="Play"/>
              </a:rPr>
              <a:t>1</a:t>
            </a:r>
            <a:endParaRPr lang="es-CO" sz="4400" b="1">
              <a:solidFill>
                <a:schemeClr val="bg1"/>
              </a:solidFill>
              <a:latin typeface="Museo Sans 700" panose="02000000000000000000" pitchFamily="50" charset="0"/>
              <a:cs typeface="Arial" panose="020B0604020202020204" pitchFamily="34" charset="0"/>
            </a:endParaRPr>
          </a:p>
        </p:txBody>
      </p:sp>
      <p:sp>
        <p:nvSpPr>
          <p:cNvPr id="11" name="Elipse 10"/>
          <p:cNvSpPr/>
          <p:nvPr/>
        </p:nvSpPr>
        <p:spPr>
          <a:xfrm>
            <a:off x="548182" y="4326704"/>
            <a:ext cx="484875" cy="484875"/>
          </a:xfrm>
          <a:prstGeom prst="ellipse">
            <a:avLst/>
          </a:prstGeom>
          <a:solidFill>
            <a:srgbClr val="9473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 name="Rectángulo 11">
            <a:extLst>
              <a:ext uri="{FF2B5EF4-FFF2-40B4-BE49-F238E27FC236}">
                <a16:creationId xmlns:a16="http://schemas.microsoft.com/office/drawing/2014/main" id="{D23DF476-CCC3-4E39-BFF0-65EAE101659B}"/>
              </a:ext>
            </a:extLst>
          </p:cNvPr>
          <p:cNvSpPr/>
          <p:nvPr/>
        </p:nvSpPr>
        <p:spPr>
          <a:xfrm>
            <a:off x="668720" y="4326704"/>
            <a:ext cx="995475" cy="769441"/>
          </a:xfrm>
          <a:prstGeom prst="rect">
            <a:avLst/>
          </a:prstGeom>
        </p:spPr>
        <p:txBody>
          <a:bodyPr wrap="square">
            <a:spAutoFit/>
          </a:bodyPr>
          <a:lstStyle/>
          <a:p>
            <a:r>
              <a:rPr lang="es-ES" sz="4400" b="1">
                <a:solidFill>
                  <a:schemeClr val="bg1"/>
                </a:solidFill>
                <a:latin typeface="Museo Sans 700" panose="02000000000000000000" pitchFamily="50" charset="0"/>
                <a:ea typeface="Play"/>
                <a:cs typeface="Arial" panose="020B0604020202020204" pitchFamily="34" charset="0"/>
                <a:sym typeface="Play"/>
              </a:rPr>
              <a:t>2</a:t>
            </a:r>
            <a:endParaRPr lang="es-CO" sz="4400" b="1">
              <a:solidFill>
                <a:schemeClr val="bg1"/>
              </a:solidFill>
              <a:latin typeface="Museo Sans 700" panose="02000000000000000000" pitchFamily="50" charset="0"/>
              <a:cs typeface="Arial" panose="020B0604020202020204" pitchFamily="34" charset="0"/>
            </a:endParaRPr>
          </a:p>
        </p:txBody>
      </p:sp>
      <p:sp>
        <p:nvSpPr>
          <p:cNvPr id="13" name="Elipse 12"/>
          <p:cNvSpPr/>
          <p:nvPr/>
        </p:nvSpPr>
        <p:spPr>
          <a:xfrm>
            <a:off x="548182" y="5360750"/>
            <a:ext cx="484875" cy="484875"/>
          </a:xfrm>
          <a:prstGeom prst="ellipse">
            <a:avLst/>
          </a:prstGeom>
          <a:solidFill>
            <a:srgbClr val="9473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 name="Rectángulo 13">
            <a:extLst>
              <a:ext uri="{FF2B5EF4-FFF2-40B4-BE49-F238E27FC236}">
                <a16:creationId xmlns:a16="http://schemas.microsoft.com/office/drawing/2014/main" id="{D23DF476-CCC3-4E39-BFF0-65EAE101659B}"/>
              </a:ext>
            </a:extLst>
          </p:cNvPr>
          <p:cNvSpPr/>
          <p:nvPr/>
        </p:nvSpPr>
        <p:spPr>
          <a:xfrm>
            <a:off x="668720" y="5322004"/>
            <a:ext cx="995475" cy="769441"/>
          </a:xfrm>
          <a:prstGeom prst="rect">
            <a:avLst/>
          </a:prstGeom>
        </p:spPr>
        <p:txBody>
          <a:bodyPr wrap="square">
            <a:spAutoFit/>
          </a:bodyPr>
          <a:lstStyle/>
          <a:p>
            <a:r>
              <a:rPr lang="es-ES" sz="4400" b="1">
                <a:solidFill>
                  <a:schemeClr val="bg1"/>
                </a:solidFill>
                <a:latin typeface="Museo Sans 700" panose="02000000000000000000" pitchFamily="50" charset="0"/>
                <a:ea typeface="Play"/>
                <a:cs typeface="Arial" panose="020B0604020202020204" pitchFamily="34" charset="0"/>
                <a:sym typeface="Play"/>
              </a:rPr>
              <a:t>3</a:t>
            </a:r>
            <a:endParaRPr lang="es-CO" sz="4400" b="1">
              <a:solidFill>
                <a:schemeClr val="bg1"/>
              </a:solidFill>
              <a:latin typeface="Museo Sans 700" panose="02000000000000000000" pitchFamily="50" charset="0"/>
              <a:cs typeface="Arial" panose="020B0604020202020204" pitchFamily="34" charset="0"/>
            </a:endParaRPr>
          </a:p>
        </p:txBody>
      </p:sp>
      <p:sp>
        <p:nvSpPr>
          <p:cNvPr id="15" name="Rectángulo 14">
            <a:extLst>
              <a:ext uri="{FF2B5EF4-FFF2-40B4-BE49-F238E27FC236}">
                <a16:creationId xmlns:a16="http://schemas.microsoft.com/office/drawing/2014/main" id="{5C127E1D-51F3-4C8A-A2EF-AD91DBEB2EAD}"/>
              </a:ext>
            </a:extLst>
          </p:cNvPr>
          <p:cNvSpPr/>
          <p:nvPr/>
        </p:nvSpPr>
        <p:spPr>
          <a:xfrm>
            <a:off x="1166510" y="2968398"/>
            <a:ext cx="2613649" cy="938719"/>
          </a:xfrm>
          <a:prstGeom prst="rect">
            <a:avLst/>
          </a:prstGeom>
          <a:solidFill>
            <a:srgbClr val="353535">
              <a:alpha val="80000"/>
            </a:srgbClr>
          </a:solidFill>
        </p:spPr>
        <p:txBody>
          <a:bodyPr wrap="square">
            <a:spAutoFit/>
          </a:bodyPr>
          <a:lstStyle/>
          <a:p>
            <a:pPr>
              <a:buClr>
                <a:schemeClr val="bg1"/>
              </a:buClr>
            </a:pPr>
            <a:r>
              <a:rPr lang="es-MX" sz="1100">
                <a:solidFill>
                  <a:schemeClr val="bg1"/>
                </a:solidFill>
                <a:latin typeface="Museo Sans 300" panose="02000000000000000000" pitchFamily="50" charset="0"/>
                <a:ea typeface="Play"/>
                <a:cs typeface="Arial" panose="020B0604020202020204" pitchFamily="34" charset="0"/>
                <a:sym typeface="Play"/>
              </a:rPr>
              <a:t>Por primera vez, el entorno del Aeropuerto es estratégico en nuestro modelo de ciudad (POT) y en nuestras apuestas de gobierno (PDD Bogotá Camina Segura)​.</a:t>
            </a:r>
            <a:endParaRPr lang="es-MX" sz="1100" b="1">
              <a:solidFill>
                <a:schemeClr val="bg1"/>
              </a:solidFill>
              <a:latin typeface="Museo Sans 300" panose="02000000000000000000" pitchFamily="50" charset="0"/>
              <a:ea typeface="Microsoft YaHei" panose="020B0503020204020204" pitchFamily="34" charset="-122"/>
              <a:cs typeface="Arial" panose="020B0604020202020204" pitchFamily="34" charset="0"/>
            </a:endParaRPr>
          </a:p>
        </p:txBody>
      </p:sp>
      <p:sp>
        <p:nvSpPr>
          <p:cNvPr id="16" name="Rectángulo 15">
            <a:extLst>
              <a:ext uri="{FF2B5EF4-FFF2-40B4-BE49-F238E27FC236}">
                <a16:creationId xmlns:a16="http://schemas.microsoft.com/office/drawing/2014/main" id="{5C127E1D-51F3-4C8A-A2EF-AD91DBEB2EAD}"/>
              </a:ext>
            </a:extLst>
          </p:cNvPr>
          <p:cNvSpPr/>
          <p:nvPr/>
        </p:nvSpPr>
        <p:spPr>
          <a:xfrm>
            <a:off x="1166510" y="4326705"/>
            <a:ext cx="2587819" cy="769441"/>
          </a:xfrm>
          <a:prstGeom prst="rect">
            <a:avLst/>
          </a:prstGeom>
          <a:solidFill>
            <a:srgbClr val="353535">
              <a:alpha val="80000"/>
            </a:srgbClr>
          </a:solidFill>
        </p:spPr>
        <p:txBody>
          <a:bodyPr wrap="square">
            <a:spAutoFit/>
          </a:bodyPr>
          <a:lstStyle/>
          <a:p>
            <a:pPr>
              <a:buClr>
                <a:schemeClr val="bg1"/>
              </a:buClr>
            </a:pPr>
            <a:r>
              <a:rPr lang="es-MX" sz="1100">
                <a:solidFill>
                  <a:schemeClr val="bg1"/>
                </a:solidFill>
                <a:latin typeface="Museo Sans 300" panose="02000000000000000000" pitchFamily="50" charset="0"/>
                <a:ea typeface="Play"/>
                <a:cs typeface="Arial" panose="020B0604020202020204" pitchFamily="34" charset="0"/>
                <a:sym typeface="Play"/>
              </a:rPr>
              <a:t>Estamos en un momento en el que la perspectiva del Aeropuerto ha cambiado y se está pensando también la relación con su entorno.​</a:t>
            </a:r>
            <a:endParaRPr lang="es-MX" sz="1100" b="1">
              <a:solidFill>
                <a:schemeClr val="bg1"/>
              </a:solidFill>
              <a:latin typeface="Museo Sans 300" panose="02000000000000000000" pitchFamily="50" charset="0"/>
              <a:ea typeface="Microsoft YaHei" panose="020B0503020204020204" pitchFamily="34" charset="-122"/>
              <a:cs typeface="Arial" panose="020B0604020202020204" pitchFamily="34" charset="0"/>
            </a:endParaRPr>
          </a:p>
        </p:txBody>
      </p:sp>
      <p:sp>
        <p:nvSpPr>
          <p:cNvPr id="17" name="Rectángulo 16">
            <a:extLst>
              <a:ext uri="{FF2B5EF4-FFF2-40B4-BE49-F238E27FC236}">
                <a16:creationId xmlns:a16="http://schemas.microsoft.com/office/drawing/2014/main" id="{5C127E1D-51F3-4C8A-A2EF-AD91DBEB2EAD}"/>
              </a:ext>
            </a:extLst>
          </p:cNvPr>
          <p:cNvSpPr/>
          <p:nvPr/>
        </p:nvSpPr>
        <p:spPr>
          <a:xfrm>
            <a:off x="1166510" y="5412411"/>
            <a:ext cx="2574904" cy="1277273"/>
          </a:xfrm>
          <a:prstGeom prst="rect">
            <a:avLst/>
          </a:prstGeom>
          <a:solidFill>
            <a:srgbClr val="353535">
              <a:alpha val="80000"/>
            </a:srgbClr>
          </a:solidFill>
        </p:spPr>
        <p:txBody>
          <a:bodyPr wrap="square" lIns="91440" tIns="45720" rIns="91440" bIns="45720" anchor="t">
            <a:spAutoFit/>
          </a:bodyPr>
          <a:lstStyle/>
          <a:p>
            <a:pPr>
              <a:buClr>
                <a:schemeClr val="bg1"/>
              </a:buClr>
            </a:pPr>
            <a:r>
              <a:rPr lang="es-MX" sz="1100">
                <a:solidFill>
                  <a:schemeClr val="bg1"/>
                </a:solidFill>
                <a:latin typeface="Museo Sans 300"/>
                <a:sym typeface="Play"/>
              </a:rPr>
              <a:t>Resultados</a:t>
            </a:r>
            <a:r>
              <a:rPr lang="es-MX" sz="1100">
                <a:solidFill>
                  <a:schemeClr val="bg1"/>
                </a:solidFill>
                <a:latin typeface="Museo Sans 300"/>
                <a:ea typeface="Play"/>
                <a:sym typeface="Play"/>
              </a:rPr>
              <a:t> de impacto esperados: i. Diminución</a:t>
            </a:r>
            <a:r>
              <a:rPr lang="es-MX" sz="1100">
                <a:solidFill>
                  <a:schemeClr val="bg1"/>
                </a:solidFill>
                <a:latin typeface="Museo Sans 300"/>
                <a:sym typeface="Play"/>
              </a:rPr>
              <a:t> de habitantes expuestos a contaminación acústica, </a:t>
            </a:r>
            <a:r>
              <a:rPr lang="es-MX" sz="1100" err="1">
                <a:solidFill>
                  <a:schemeClr val="bg1"/>
                </a:solidFill>
                <a:latin typeface="Museo Sans 300"/>
                <a:sym typeface="Play"/>
              </a:rPr>
              <a:t>ii</a:t>
            </a:r>
            <a:r>
              <a:rPr lang="es-MX" sz="1100">
                <a:solidFill>
                  <a:schemeClr val="bg1"/>
                </a:solidFill>
                <a:latin typeface="Museo Sans 300"/>
                <a:sym typeface="Play"/>
              </a:rPr>
              <a:t>. Capitalización económica del aeropuerto y localización de más empresas. </a:t>
            </a:r>
            <a:r>
              <a:rPr lang="es-MX" sz="1100" err="1">
                <a:solidFill>
                  <a:schemeClr val="bg1"/>
                </a:solidFill>
                <a:latin typeface="Museo Sans 300"/>
                <a:sym typeface="Play"/>
              </a:rPr>
              <a:t>iii</a:t>
            </a:r>
            <a:r>
              <a:rPr lang="es-MX" sz="1100">
                <a:solidFill>
                  <a:schemeClr val="bg1"/>
                </a:solidFill>
                <a:latin typeface="Museo Sans 300"/>
                <a:sym typeface="Play"/>
              </a:rPr>
              <a:t>. Operación aeroportuaria 24/7</a:t>
            </a:r>
            <a:endParaRPr lang="es-MX" sz="1100">
              <a:solidFill>
                <a:schemeClr val="bg1"/>
              </a:solidFill>
              <a:latin typeface="Museo Sans 300"/>
            </a:endParaRPr>
          </a:p>
        </p:txBody>
      </p:sp>
      <p:pic>
        <p:nvPicPr>
          <p:cNvPr id="19" name="Imagen 18">
            <a:extLst>
              <a:ext uri="{FF2B5EF4-FFF2-40B4-BE49-F238E27FC236}">
                <a16:creationId xmlns:a16="http://schemas.microsoft.com/office/drawing/2014/main" id="{9C0B86FF-71E2-5516-6D16-36C2154D0B4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808143" y="302693"/>
            <a:ext cx="1047515" cy="624640"/>
          </a:xfrm>
          <a:prstGeom prst="rect">
            <a:avLst/>
          </a:prstGeom>
        </p:spPr>
      </p:pic>
      <p:pic>
        <p:nvPicPr>
          <p:cNvPr id="20" name="Google Shape;8;p10" descr="logosdpcurvasBLANCO.png">
            <a:extLst>
              <a:ext uri="{FF2B5EF4-FFF2-40B4-BE49-F238E27FC236}">
                <a16:creationId xmlns:a16="http://schemas.microsoft.com/office/drawing/2014/main" id="{E7514319-984F-49A0-AE16-93BA6C5F72D4}"/>
              </a:ext>
            </a:extLst>
          </p:cNvPr>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882942" y="6237799"/>
            <a:ext cx="1968820" cy="576791"/>
          </a:xfrm>
          <a:prstGeom prst="rect">
            <a:avLst/>
          </a:prstGeom>
          <a:noFill/>
          <a:ln>
            <a:noFill/>
          </a:ln>
        </p:spPr>
      </p:pic>
      <p:sp>
        <p:nvSpPr>
          <p:cNvPr id="18" name="Rectángulo 17"/>
          <p:cNvSpPr/>
          <p:nvPr/>
        </p:nvSpPr>
        <p:spPr>
          <a:xfrm>
            <a:off x="8342413" y="5096145"/>
            <a:ext cx="3509349" cy="1015663"/>
          </a:xfrm>
          <a:prstGeom prst="rect">
            <a:avLst/>
          </a:prstGeom>
          <a:solidFill>
            <a:schemeClr val="bg1">
              <a:alpha val="80000"/>
            </a:schemeClr>
          </a:solidFill>
        </p:spPr>
        <p:txBody>
          <a:bodyPr wrap="square">
            <a:spAutoFit/>
          </a:bodyPr>
          <a:lstStyle/>
          <a:p>
            <a:pPr marL="176213"/>
            <a:r>
              <a:rPr lang="es-CO" sz="1000">
                <a:solidFill>
                  <a:srgbClr val="353535"/>
                </a:solidFill>
                <a:latin typeface="Museo Sans 300" panose="02000000000000000000" pitchFamily="50" charset="0"/>
              </a:rPr>
              <a:t>Actuación Estratégica Distrito Aeroportuario Engativá</a:t>
            </a:r>
          </a:p>
          <a:p>
            <a:pPr marL="176213"/>
            <a:r>
              <a:rPr lang="es-CO" sz="1000">
                <a:solidFill>
                  <a:srgbClr val="353535"/>
                </a:solidFill>
                <a:latin typeface="Museo Sans 300" panose="02000000000000000000" pitchFamily="50" charset="0"/>
              </a:rPr>
              <a:t>Actuación Estratégica Distrito Aeroportuario Fontibón</a:t>
            </a:r>
          </a:p>
          <a:p>
            <a:pPr marL="176213"/>
            <a:r>
              <a:rPr lang="es-CO" sz="1000">
                <a:solidFill>
                  <a:srgbClr val="353535"/>
                </a:solidFill>
                <a:latin typeface="Museo Sans 300" panose="02000000000000000000" pitchFamily="50" charset="0"/>
              </a:rPr>
              <a:t>Anillo Logístico de Occidente</a:t>
            </a:r>
          </a:p>
          <a:p>
            <a:pPr marL="176213"/>
            <a:r>
              <a:rPr lang="es-CO" sz="1000" err="1">
                <a:solidFill>
                  <a:srgbClr val="353535"/>
                </a:solidFill>
                <a:latin typeface="Museo Sans 300" panose="02000000000000000000" pitchFamily="50" charset="0"/>
              </a:rPr>
              <a:t>Regiotram</a:t>
            </a:r>
            <a:r>
              <a:rPr lang="es-CO" sz="1000">
                <a:solidFill>
                  <a:srgbClr val="353535"/>
                </a:solidFill>
                <a:latin typeface="Museo Sans 300" panose="02000000000000000000" pitchFamily="50" charset="0"/>
              </a:rPr>
              <a:t> de Occidente</a:t>
            </a:r>
          </a:p>
          <a:p>
            <a:pPr marL="176213"/>
            <a:r>
              <a:rPr lang="es-CO" sz="1000">
                <a:solidFill>
                  <a:srgbClr val="353535"/>
                </a:solidFill>
                <a:latin typeface="Museo Sans 300" panose="02000000000000000000" pitchFamily="50" charset="0"/>
              </a:rPr>
              <a:t>Nodo Económico Existente</a:t>
            </a:r>
          </a:p>
          <a:p>
            <a:pPr marL="176213"/>
            <a:r>
              <a:rPr lang="es-CO" sz="1000">
                <a:solidFill>
                  <a:srgbClr val="353535"/>
                </a:solidFill>
                <a:latin typeface="Museo Sans 300" panose="02000000000000000000" pitchFamily="50" charset="0"/>
              </a:rPr>
              <a:t>Nodo Económico por Consolidar</a:t>
            </a:r>
            <a:endParaRPr lang="es-MX" sz="1000">
              <a:solidFill>
                <a:srgbClr val="353535"/>
              </a:solidFill>
              <a:latin typeface="Museo Sans 300" panose="02000000000000000000" pitchFamily="50" charset="0"/>
            </a:endParaRPr>
          </a:p>
        </p:txBody>
      </p:sp>
      <p:sp>
        <p:nvSpPr>
          <p:cNvPr id="21" name="Google Shape;195;p11"/>
          <p:cNvSpPr txBox="1"/>
          <p:nvPr/>
        </p:nvSpPr>
        <p:spPr>
          <a:xfrm>
            <a:off x="584321" y="411177"/>
            <a:ext cx="6377953" cy="461624"/>
          </a:xfrm>
          <a:prstGeom prst="rect">
            <a:avLst/>
          </a:prstGeom>
          <a:solidFill>
            <a:schemeClr val="bg1">
              <a:alpha val="80000"/>
            </a:schemeClr>
          </a:solidFill>
          <a:ln>
            <a:noFill/>
          </a:ln>
        </p:spPr>
        <p:txBody>
          <a:bodyPr spcFirstLastPara="1" wrap="square" lIns="91425" tIns="45700" rIns="91425" bIns="45700" anchor="t" anchorCtr="0">
            <a:spAutoFit/>
          </a:bodyPr>
          <a:lstStyle/>
          <a:p>
            <a:pPr lvl="0">
              <a:buSzPts val="2400"/>
            </a:pPr>
            <a:r>
              <a:rPr lang="es-MX" sz="2400" dirty="0">
                <a:solidFill>
                  <a:srgbClr val="353535"/>
                </a:solidFill>
                <a:latin typeface="Museo Sans 300" panose="02000000000000000000" pitchFamily="50" charset="0"/>
              </a:rPr>
              <a:t>¿QUÉ ES </a:t>
            </a:r>
            <a:r>
              <a:rPr lang="es-MX" sz="2400" dirty="0">
                <a:solidFill>
                  <a:srgbClr val="353535"/>
                </a:solidFill>
                <a:latin typeface="Museo Sans 700" panose="02000000000000000000" pitchFamily="50" charset="0"/>
              </a:rPr>
              <a:t>BOGOTÁ CIUDAD AEROPUERTO? ​</a:t>
            </a:r>
          </a:p>
        </p:txBody>
      </p:sp>
      <p:pic>
        <p:nvPicPr>
          <p:cNvPr id="6" name="Imagen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06581" y="5179446"/>
            <a:ext cx="137481" cy="836344"/>
          </a:xfrm>
          <a:prstGeom prst="rect">
            <a:avLst/>
          </a:prstGeom>
        </p:spPr>
      </p:pic>
    </p:spTree>
    <p:extLst>
      <p:ext uri="{BB962C8B-B14F-4D97-AF65-F5344CB8AC3E}">
        <p14:creationId xmlns:p14="http://schemas.microsoft.com/office/powerpoint/2010/main" val="31211299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0233EE-EA94-5E5D-9730-A7E9095FCDE7}"/>
            </a:ext>
          </a:extLst>
        </p:cNvPr>
        <p:cNvGrpSpPr/>
        <p:nvPr/>
      </p:nvGrpSpPr>
      <p:grpSpPr>
        <a:xfrm>
          <a:off x="0" y="0"/>
          <a:ext cx="0" cy="0"/>
          <a:chOff x="0" y="0"/>
          <a:chExt cx="0" cy="0"/>
        </a:xfrm>
      </p:grpSpPr>
      <p:sp>
        <p:nvSpPr>
          <p:cNvPr id="130" name="Rectángulo 129"/>
          <p:cNvSpPr/>
          <p:nvPr/>
        </p:nvSpPr>
        <p:spPr>
          <a:xfrm rot="16200000">
            <a:off x="5097202" y="1948741"/>
            <a:ext cx="54000" cy="1512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28" name="Rectángulo 227"/>
          <p:cNvSpPr/>
          <p:nvPr/>
        </p:nvSpPr>
        <p:spPr>
          <a:xfrm rot="16200000">
            <a:off x="4960749" y="2751211"/>
            <a:ext cx="54000" cy="1512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29" name="Rectángulo 228"/>
          <p:cNvSpPr/>
          <p:nvPr/>
        </p:nvSpPr>
        <p:spPr>
          <a:xfrm rot="16200000">
            <a:off x="4908815" y="3553681"/>
            <a:ext cx="54000" cy="1512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30" name="Rectángulo 229"/>
          <p:cNvSpPr/>
          <p:nvPr/>
        </p:nvSpPr>
        <p:spPr>
          <a:xfrm rot="16200000">
            <a:off x="4991511" y="4356150"/>
            <a:ext cx="54000" cy="1512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33" name="Rectángulo 232"/>
          <p:cNvSpPr/>
          <p:nvPr/>
        </p:nvSpPr>
        <p:spPr>
          <a:xfrm rot="18300000">
            <a:off x="5313899" y="1608564"/>
            <a:ext cx="54000" cy="1512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34" name="Rectángulo 233"/>
          <p:cNvSpPr/>
          <p:nvPr/>
        </p:nvSpPr>
        <p:spPr>
          <a:xfrm rot="3300000" flipV="1">
            <a:off x="5348874" y="4684025"/>
            <a:ext cx="54000" cy="1512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35" name="Rectángulo 234"/>
          <p:cNvSpPr/>
          <p:nvPr/>
        </p:nvSpPr>
        <p:spPr>
          <a:xfrm rot="16200000">
            <a:off x="7840131" y="2383768"/>
            <a:ext cx="54000" cy="1512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36" name="Rectángulo 235"/>
          <p:cNvSpPr/>
          <p:nvPr/>
        </p:nvSpPr>
        <p:spPr>
          <a:xfrm rot="16200000">
            <a:off x="7788197" y="3186238"/>
            <a:ext cx="54000" cy="1512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37" name="Rectángulo 236"/>
          <p:cNvSpPr/>
          <p:nvPr/>
        </p:nvSpPr>
        <p:spPr>
          <a:xfrm rot="16200000">
            <a:off x="7983323" y="3988707"/>
            <a:ext cx="54000" cy="1512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238" name="Grupo 237"/>
          <p:cNvGrpSpPr/>
          <p:nvPr/>
        </p:nvGrpSpPr>
        <p:grpSpPr>
          <a:xfrm flipH="1">
            <a:off x="7650319" y="2772723"/>
            <a:ext cx="4081837" cy="724679"/>
            <a:chOff x="1176570" y="1201554"/>
            <a:chExt cx="4081837" cy="724679"/>
          </a:xfrm>
          <a:solidFill>
            <a:srgbClr val="FFBE92"/>
          </a:solidFill>
        </p:grpSpPr>
        <p:sp>
          <p:nvSpPr>
            <p:cNvPr id="239" name="Google Shape;984;p8">
              <a:extLst>
                <a:ext uri="{FF2B5EF4-FFF2-40B4-BE49-F238E27FC236}">
                  <a16:creationId xmlns:a16="http://schemas.microsoft.com/office/drawing/2014/main" id="{13D81F58-537A-7F10-A848-5EF27D162D83}"/>
                </a:ext>
              </a:extLst>
            </p:cNvPr>
            <p:cNvSpPr/>
            <p:nvPr/>
          </p:nvSpPr>
          <p:spPr>
            <a:xfrm>
              <a:off x="4533728" y="1201554"/>
              <a:ext cx="724679" cy="724679"/>
            </a:xfrm>
            <a:custGeom>
              <a:avLst/>
              <a:gdLst/>
              <a:ahLst/>
              <a:cxnLst/>
              <a:rect l="l" t="t" r="r" b="b"/>
              <a:pathLst>
                <a:path w="1052788" h="1052789" extrusionOk="0">
                  <a:moveTo>
                    <a:pt x="974876" y="271274"/>
                  </a:moveTo>
                  <a:cubicBezTo>
                    <a:pt x="832657" y="24908"/>
                    <a:pt x="517650" y="-59512"/>
                    <a:pt x="271284" y="82707"/>
                  </a:cubicBezTo>
                  <a:cubicBezTo>
                    <a:pt x="24918" y="224925"/>
                    <a:pt x="-59515" y="539933"/>
                    <a:pt x="82703" y="786299"/>
                  </a:cubicBezTo>
                  <a:cubicBezTo>
                    <a:pt x="224922" y="1032664"/>
                    <a:pt x="539942" y="1117098"/>
                    <a:pt x="786308" y="974866"/>
                  </a:cubicBezTo>
                  <a:cubicBezTo>
                    <a:pt x="786348" y="974853"/>
                    <a:pt x="786387" y="974827"/>
                    <a:pt x="786427" y="974801"/>
                  </a:cubicBezTo>
                  <a:cubicBezTo>
                    <a:pt x="1032727" y="832608"/>
                    <a:pt x="1117121" y="517680"/>
                    <a:pt x="974942" y="271380"/>
                  </a:cubicBezTo>
                  <a:cubicBezTo>
                    <a:pt x="974915" y="271340"/>
                    <a:pt x="974902" y="271314"/>
                    <a:pt x="974876" y="271274"/>
                  </a:cubicBezTo>
                  <a:close/>
                </a:path>
              </a:pathLst>
            </a:custGeom>
            <a:grp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sp>
          <p:nvSpPr>
            <p:cNvPr id="240" name="Google Shape;982;p8">
              <a:extLst>
                <a:ext uri="{FF2B5EF4-FFF2-40B4-BE49-F238E27FC236}">
                  <a16:creationId xmlns:a16="http://schemas.microsoft.com/office/drawing/2014/main" id="{F97C813B-E1BD-80F1-4E8E-C0C1A97E6560}"/>
                </a:ext>
              </a:extLst>
            </p:cNvPr>
            <p:cNvSpPr/>
            <p:nvPr/>
          </p:nvSpPr>
          <p:spPr>
            <a:xfrm>
              <a:off x="1274183" y="1354496"/>
              <a:ext cx="3580082" cy="540000"/>
            </a:xfrm>
            <a:custGeom>
              <a:avLst/>
              <a:gdLst>
                <a:gd name="connsiteX0" fmla="*/ 2701930 w 2701929"/>
                <a:gd name="connsiteY0" fmla="*/ 0 h 747875"/>
                <a:gd name="connsiteX1" fmla="*/ 0 w 2701929"/>
                <a:gd name="connsiteY1" fmla="*/ 0 h 747875"/>
                <a:gd name="connsiteX2" fmla="*/ 126545 w 2701929"/>
                <a:gd name="connsiteY2" fmla="*/ 747875 h 747875"/>
                <a:gd name="connsiteX3" fmla="*/ 2701930 w 2701929"/>
                <a:gd name="connsiteY3" fmla="*/ 747875 h 747875"/>
                <a:gd name="connsiteX4" fmla="*/ 2701930 w 2701929"/>
                <a:gd name="connsiteY4" fmla="*/ 0 h 7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1929" h="747875" extrusionOk="0">
                  <a:moveTo>
                    <a:pt x="2701930" y="0"/>
                  </a:moveTo>
                  <a:lnTo>
                    <a:pt x="0" y="0"/>
                  </a:lnTo>
                  <a:lnTo>
                    <a:pt x="126545" y="747875"/>
                  </a:lnTo>
                  <a:lnTo>
                    <a:pt x="2701930" y="747875"/>
                  </a:lnTo>
                  <a:lnTo>
                    <a:pt x="2701930" y="0"/>
                  </a:lnTo>
                  <a:close/>
                </a:path>
              </a:pathLst>
            </a:custGeom>
            <a:grpFill/>
            <a:ln>
              <a:noFill/>
            </a:ln>
          </p:spPr>
          <p:txBody>
            <a:bodyPr spcFirstLastPara="1" wrap="square" lIns="91425" tIns="45700" rIns="91425" bIns="45700" anchor="ctr" anchorCtr="0">
              <a:noAutofit/>
            </a:bodyPr>
            <a:lstStyle/>
            <a:p>
              <a:pPr marL="355600">
                <a:buSzPts val="1100"/>
              </a:pPr>
              <a:r>
                <a:rPr lang="es-MX" sz="1200" b="1">
                  <a:solidFill>
                    <a:srgbClr val="3F3F3F"/>
                  </a:solidFill>
                  <a:latin typeface="Museo Sans 700"/>
                  <a:sym typeface="Barlow"/>
                </a:rPr>
                <a:t>Predial</a:t>
              </a:r>
            </a:p>
            <a:p>
              <a:pPr marL="355600">
                <a:buSzPts val="1100"/>
              </a:pPr>
              <a:r>
                <a:rPr lang="es-MX" sz="1100">
                  <a:solidFill>
                    <a:srgbClr val="3F3F3F"/>
                  </a:solidFill>
                  <a:latin typeface="Museo Sans 300"/>
                  <a:ea typeface="Barlow"/>
                  <a:cs typeface="Barlow"/>
                  <a:sym typeface="Barlow"/>
                </a:rPr>
                <a:t>Exención para la localización empresarial</a:t>
              </a:r>
            </a:p>
          </p:txBody>
        </p:sp>
        <p:sp>
          <p:nvSpPr>
            <p:cNvPr id="241" name="Google Shape;985;p8">
              <a:extLst>
                <a:ext uri="{FF2B5EF4-FFF2-40B4-BE49-F238E27FC236}">
                  <a16:creationId xmlns:a16="http://schemas.microsoft.com/office/drawing/2014/main" id="{9AC3B794-455C-A49A-A9BD-242334FEC07B}"/>
                </a:ext>
              </a:extLst>
            </p:cNvPr>
            <p:cNvSpPr/>
            <p:nvPr/>
          </p:nvSpPr>
          <p:spPr>
            <a:xfrm>
              <a:off x="4610725" y="1278551"/>
              <a:ext cx="570685" cy="570685"/>
            </a:xfrm>
            <a:custGeom>
              <a:avLst/>
              <a:gdLst/>
              <a:ahLst/>
              <a:cxnLst/>
              <a:rect l="l" t="t" r="r" b="b"/>
              <a:pathLst>
                <a:path w="829071" h="829071" extrusionOk="0">
                  <a:moveTo>
                    <a:pt x="763805" y="214969"/>
                  </a:moveTo>
                  <a:cubicBezTo>
                    <a:pt x="652841" y="22809"/>
                    <a:pt x="407120" y="-43017"/>
                    <a:pt x="214973" y="67947"/>
                  </a:cubicBezTo>
                  <a:cubicBezTo>
                    <a:pt x="22813" y="178898"/>
                    <a:pt x="-43013" y="424632"/>
                    <a:pt x="67938" y="616780"/>
                  </a:cubicBezTo>
                  <a:cubicBezTo>
                    <a:pt x="178876" y="808901"/>
                    <a:pt x="424531" y="874739"/>
                    <a:pt x="616678" y="763867"/>
                  </a:cubicBezTo>
                  <a:cubicBezTo>
                    <a:pt x="808852" y="652890"/>
                    <a:pt x="874704" y="407183"/>
                    <a:pt x="763805" y="214969"/>
                  </a:cubicBezTo>
                  <a:close/>
                </a:path>
              </a:pathLst>
            </a:custGeom>
            <a:grpFill/>
            <a:ln w="13525" cap="flat" cmpd="sng">
              <a:solidFill>
                <a:srgbClr val="FFFF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sp>
          <p:nvSpPr>
            <p:cNvPr id="242" name="Google Shape;986;p8">
              <a:extLst>
                <a:ext uri="{FF2B5EF4-FFF2-40B4-BE49-F238E27FC236}">
                  <a16:creationId xmlns:a16="http://schemas.microsoft.com/office/drawing/2014/main" id="{DE085136-9CB5-AB6A-7521-DE9CCEAE2DE1}"/>
                </a:ext>
              </a:extLst>
            </p:cNvPr>
            <p:cNvSpPr/>
            <p:nvPr/>
          </p:nvSpPr>
          <p:spPr>
            <a:xfrm>
              <a:off x="4565433" y="1233259"/>
              <a:ext cx="661269" cy="661269"/>
            </a:xfrm>
            <a:custGeom>
              <a:avLst/>
              <a:gdLst/>
              <a:ahLst/>
              <a:cxnLst/>
              <a:rect l="l" t="t" r="r" b="b"/>
              <a:pathLst>
                <a:path w="960669" h="960669" extrusionOk="0">
                  <a:moveTo>
                    <a:pt x="875346" y="255149"/>
                  </a:moveTo>
                  <a:cubicBezTo>
                    <a:pt x="749972" y="37998"/>
                    <a:pt x="472299" y="-36395"/>
                    <a:pt x="255148" y="88979"/>
                  </a:cubicBezTo>
                  <a:cubicBezTo>
                    <a:pt x="37998" y="214353"/>
                    <a:pt x="-36395" y="492026"/>
                    <a:pt x="88979" y="709177"/>
                  </a:cubicBezTo>
                  <a:cubicBezTo>
                    <a:pt x="214353" y="926315"/>
                    <a:pt x="491987" y="1000721"/>
                    <a:pt x="709137" y="875373"/>
                  </a:cubicBezTo>
                  <a:cubicBezTo>
                    <a:pt x="926302" y="750025"/>
                    <a:pt x="1000721" y="472352"/>
                    <a:pt x="875373" y="255188"/>
                  </a:cubicBezTo>
                  <a:cubicBezTo>
                    <a:pt x="875360" y="255175"/>
                    <a:pt x="875360" y="255162"/>
                    <a:pt x="875346" y="255149"/>
                  </a:cubicBezTo>
                  <a:close/>
                </a:path>
              </a:pathLst>
            </a:custGeom>
            <a:grpFill/>
            <a:ln w="27075" cap="flat" cmpd="sng">
              <a:solidFill>
                <a:srgbClr val="353535"/>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sp>
          <p:nvSpPr>
            <p:cNvPr id="243" name="Paralelogramo 242"/>
            <p:cNvSpPr/>
            <p:nvPr/>
          </p:nvSpPr>
          <p:spPr>
            <a:xfrm flipH="1">
              <a:off x="1176570" y="1354496"/>
              <a:ext cx="217613" cy="540000"/>
            </a:xfrm>
            <a:prstGeom prst="parallelogram">
              <a:avLst>
                <a:gd name="adj" fmla="val 7765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grpSp>
        <p:nvGrpSpPr>
          <p:cNvPr id="244" name="Grupo 243"/>
          <p:cNvGrpSpPr/>
          <p:nvPr/>
        </p:nvGrpSpPr>
        <p:grpSpPr>
          <a:xfrm flipH="1">
            <a:off x="7882335" y="3580060"/>
            <a:ext cx="4081837" cy="724679"/>
            <a:chOff x="1176570" y="1201554"/>
            <a:chExt cx="4081837" cy="724679"/>
          </a:xfrm>
          <a:solidFill>
            <a:srgbClr val="FFBE92"/>
          </a:solidFill>
        </p:grpSpPr>
        <p:sp>
          <p:nvSpPr>
            <p:cNvPr id="245" name="Google Shape;984;p8">
              <a:extLst>
                <a:ext uri="{FF2B5EF4-FFF2-40B4-BE49-F238E27FC236}">
                  <a16:creationId xmlns:a16="http://schemas.microsoft.com/office/drawing/2014/main" id="{13D81F58-537A-7F10-A848-5EF27D162D83}"/>
                </a:ext>
              </a:extLst>
            </p:cNvPr>
            <p:cNvSpPr/>
            <p:nvPr/>
          </p:nvSpPr>
          <p:spPr>
            <a:xfrm>
              <a:off x="4533728" y="1201554"/>
              <a:ext cx="724679" cy="724679"/>
            </a:xfrm>
            <a:custGeom>
              <a:avLst/>
              <a:gdLst/>
              <a:ahLst/>
              <a:cxnLst/>
              <a:rect l="l" t="t" r="r" b="b"/>
              <a:pathLst>
                <a:path w="1052788" h="1052789" extrusionOk="0">
                  <a:moveTo>
                    <a:pt x="974876" y="271274"/>
                  </a:moveTo>
                  <a:cubicBezTo>
                    <a:pt x="832657" y="24908"/>
                    <a:pt x="517650" y="-59512"/>
                    <a:pt x="271284" y="82707"/>
                  </a:cubicBezTo>
                  <a:cubicBezTo>
                    <a:pt x="24918" y="224925"/>
                    <a:pt x="-59515" y="539933"/>
                    <a:pt x="82703" y="786299"/>
                  </a:cubicBezTo>
                  <a:cubicBezTo>
                    <a:pt x="224922" y="1032664"/>
                    <a:pt x="539942" y="1117098"/>
                    <a:pt x="786308" y="974866"/>
                  </a:cubicBezTo>
                  <a:cubicBezTo>
                    <a:pt x="786348" y="974853"/>
                    <a:pt x="786387" y="974827"/>
                    <a:pt x="786427" y="974801"/>
                  </a:cubicBezTo>
                  <a:cubicBezTo>
                    <a:pt x="1032727" y="832608"/>
                    <a:pt x="1117121" y="517680"/>
                    <a:pt x="974942" y="271380"/>
                  </a:cubicBezTo>
                  <a:cubicBezTo>
                    <a:pt x="974915" y="271340"/>
                    <a:pt x="974902" y="271314"/>
                    <a:pt x="974876" y="271274"/>
                  </a:cubicBezTo>
                  <a:close/>
                </a:path>
              </a:pathLst>
            </a:custGeom>
            <a:grp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sp>
          <p:nvSpPr>
            <p:cNvPr id="246" name="Google Shape;982;p8">
              <a:extLst>
                <a:ext uri="{FF2B5EF4-FFF2-40B4-BE49-F238E27FC236}">
                  <a16:creationId xmlns:a16="http://schemas.microsoft.com/office/drawing/2014/main" id="{F97C813B-E1BD-80F1-4E8E-C0C1A97E6560}"/>
                </a:ext>
              </a:extLst>
            </p:cNvPr>
            <p:cNvSpPr/>
            <p:nvPr/>
          </p:nvSpPr>
          <p:spPr>
            <a:xfrm>
              <a:off x="1274183" y="1354496"/>
              <a:ext cx="3580082" cy="540000"/>
            </a:xfrm>
            <a:custGeom>
              <a:avLst/>
              <a:gdLst>
                <a:gd name="connsiteX0" fmla="*/ 2701930 w 2701929"/>
                <a:gd name="connsiteY0" fmla="*/ 0 h 747875"/>
                <a:gd name="connsiteX1" fmla="*/ 0 w 2701929"/>
                <a:gd name="connsiteY1" fmla="*/ 0 h 747875"/>
                <a:gd name="connsiteX2" fmla="*/ 126545 w 2701929"/>
                <a:gd name="connsiteY2" fmla="*/ 747875 h 747875"/>
                <a:gd name="connsiteX3" fmla="*/ 2701930 w 2701929"/>
                <a:gd name="connsiteY3" fmla="*/ 747875 h 747875"/>
                <a:gd name="connsiteX4" fmla="*/ 2701930 w 2701929"/>
                <a:gd name="connsiteY4" fmla="*/ 0 h 7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1929" h="747875" extrusionOk="0">
                  <a:moveTo>
                    <a:pt x="2701930" y="0"/>
                  </a:moveTo>
                  <a:lnTo>
                    <a:pt x="0" y="0"/>
                  </a:lnTo>
                  <a:lnTo>
                    <a:pt x="126545" y="747875"/>
                  </a:lnTo>
                  <a:lnTo>
                    <a:pt x="2701930" y="747875"/>
                  </a:lnTo>
                  <a:lnTo>
                    <a:pt x="2701930" y="0"/>
                  </a:lnTo>
                  <a:close/>
                </a:path>
              </a:pathLst>
            </a:custGeom>
            <a:grpFill/>
            <a:ln>
              <a:noFill/>
            </a:ln>
          </p:spPr>
          <p:txBody>
            <a:bodyPr spcFirstLastPara="1" wrap="square" lIns="91425" tIns="45700" rIns="91425" bIns="45700" anchor="ctr" anchorCtr="0">
              <a:noAutofit/>
            </a:bodyPr>
            <a:lstStyle/>
            <a:p>
              <a:pPr marL="355600">
                <a:buSzPts val="1100"/>
              </a:pPr>
              <a:r>
                <a:rPr lang="es-MX" sz="1200" b="1">
                  <a:solidFill>
                    <a:srgbClr val="3F3F3F"/>
                  </a:solidFill>
                  <a:latin typeface="Museo Sans 700"/>
                  <a:sym typeface="Barlow"/>
                </a:rPr>
                <a:t>Impuesto de Industria y Comercio (ICA)</a:t>
              </a:r>
            </a:p>
            <a:p>
              <a:pPr marL="355600">
                <a:buSzPts val="1100"/>
              </a:pPr>
              <a:r>
                <a:rPr lang="es-MX" sz="1100">
                  <a:solidFill>
                    <a:srgbClr val="3F3F3F"/>
                  </a:solidFill>
                  <a:latin typeface="Museo Sans 300"/>
                  <a:ea typeface="Barlow"/>
                  <a:cs typeface="Barlow"/>
                  <a:sym typeface="Barlow"/>
                </a:rPr>
                <a:t>Localización de actividades estratégicas</a:t>
              </a:r>
            </a:p>
          </p:txBody>
        </p:sp>
        <p:sp>
          <p:nvSpPr>
            <p:cNvPr id="247" name="Google Shape;985;p8">
              <a:extLst>
                <a:ext uri="{FF2B5EF4-FFF2-40B4-BE49-F238E27FC236}">
                  <a16:creationId xmlns:a16="http://schemas.microsoft.com/office/drawing/2014/main" id="{9AC3B794-455C-A49A-A9BD-242334FEC07B}"/>
                </a:ext>
              </a:extLst>
            </p:cNvPr>
            <p:cNvSpPr/>
            <p:nvPr/>
          </p:nvSpPr>
          <p:spPr>
            <a:xfrm>
              <a:off x="4610725" y="1278551"/>
              <a:ext cx="570685" cy="570685"/>
            </a:xfrm>
            <a:custGeom>
              <a:avLst/>
              <a:gdLst/>
              <a:ahLst/>
              <a:cxnLst/>
              <a:rect l="l" t="t" r="r" b="b"/>
              <a:pathLst>
                <a:path w="829071" h="829071" extrusionOk="0">
                  <a:moveTo>
                    <a:pt x="763805" y="214969"/>
                  </a:moveTo>
                  <a:cubicBezTo>
                    <a:pt x="652841" y="22809"/>
                    <a:pt x="407120" y="-43017"/>
                    <a:pt x="214973" y="67947"/>
                  </a:cubicBezTo>
                  <a:cubicBezTo>
                    <a:pt x="22813" y="178898"/>
                    <a:pt x="-43013" y="424632"/>
                    <a:pt x="67938" y="616780"/>
                  </a:cubicBezTo>
                  <a:cubicBezTo>
                    <a:pt x="178876" y="808901"/>
                    <a:pt x="424531" y="874739"/>
                    <a:pt x="616678" y="763867"/>
                  </a:cubicBezTo>
                  <a:cubicBezTo>
                    <a:pt x="808852" y="652890"/>
                    <a:pt x="874704" y="407183"/>
                    <a:pt x="763805" y="214969"/>
                  </a:cubicBezTo>
                  <a:close/>
                </a:path>
              </a:pathLst>
            </a:custGeom>
            <a:grpFill/>
            <a:ln w="13525" cap="flat" cmpd="sng">
              <a:solidFill>
                <a:srgbClr val="FFFF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sp>
          <p:nvSpPr>
            <p:cNvPr id="248" name="Google Shape;986;p8">
              <a:extLst>
                <a:ext uri="{FF2B5EF4-FFF2-40B4-BE49-F238E27FC236}">
                  <a16:creationId xmlns:a16="http://schemas.microsoft.com/office/drawing/2014/main" id="{DE085136-9CB5-AB6A-7521-DE9CCEAE2DE1}"/>
                </a:ext>
              </a:extLst>
            </p:cNvPr>
            <p:cNvSpPr/>
            <p:nvPr/>
          </p:nvSpPr>
          <p:spPr>
            <a:xfrm>
              <a:off x="4565433" y="1233259"/>
              <a:ext cx="661269" cy="661269"/>
            </a:xfrm>
            <a:custGeom>
              <a:avLst/>
              <a:gdLst/>
              <a:ahLst/>
              <a:cxnLst/>
              <a:rect l="l" t="t" r="r" b="b"/>
              <a:pathLst>
                <a:path w="960669" h="960669" extrusionOk="0">
                  <a:moveTo>
                    <a:pt x="875346" y="255149"/>
                  </a:moveTo>
                  <a:cubicBezTo>
                    <a:pt x="749972" y="37998"/>
                    <a:pt x="472299" y="-36395"/>
                    <a:pt x="255148" y="88979"/>
                  </a:cubicBezTo>
                  <a:cubicBezTo>
                    <a:pt x="37998" y="214353"/>
                    <a:pt x="-36395" y="492026"/>
                    <a:pt x="88979" y="709177"/>
                  </a:cubicBezTo>
                  <a:cubicBezTo>
                    <a:pt x="214353" y="926315"/>
                    <a:pt x="491987" y="1000721"/>
                    <a:pt x="709137" y="875373"/>
                  </a:cubicBezTo>
                  <a:cubicBezTo>
                    <a:pt x="926302" y="750025"/>
                    <a:pt x="1000721" y="472352"/>
                    <a:pt x="875373" y="255188"/>
                  </a:cubicBezTo>
                  <a:cubicBezTo>
                    <a:pt x="875360" y="255175"/>
                    <a:pt x="875360" y="255162"/>
                    <a:pt x="875346" y="255149"/>
                  </a:cubicBezTo>
                  <a:close/>
                </a:path>
              </a:pathLst>
            </a:custGeom>
            <a:grpFill/>
            <a:ln w="27075" cap="flat" cmpd="sng">
              <a:solidFill>
                <a:srgbClr val="353535"/>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sp>
          <p:nvSpPr>
            <p:cNvPr id="249" name="Paralelogramo 248"/>
            <p:cNvSpPr/>
            <p:nvPr/>
          </p:nvSpPr>
          <p:spPr>
            <a:xfrm flipH="1">
              <a:off x="1176570" y="1354496"/>
              <a:ext cx="217613" cy="540000"/>
            </a:xfrm>
            <a:prstGeom prst="parallelogram">
              <a:avLst>
                <a:gd name="adj" fmla="val 7765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grpSp>
        <p:nvGrpSpPr>
          <p:cNvPr id="250" name="Grupo 249"/>
          <p:cNvGrpSpPr/>
          <p:nvPr/>
        </p:nvGrpSpPr>
        <p:grpSpPr>
          <a:xfrm flipH="1">
            <a:off x="7650319" y="4385579"/>
            <a:ext cx="4081837" cy="724679"/>
            <a:chOff x="1176570" y="1201554"/>
            <a:chExt cx="4081837" cy="724679"/>
          </a:xfrm>
          <a:solidFill>
            <a:srgbClr val="FFBE92"/>
          </a:solidFill>
        </p:grpSpPr>
        <p:sp>
          <p:nvSpPr>
            <p:cNvPr id="251" name="Google Shape;984;p8">
              <a:extLst>
                <a:ext uri="{FF2B5EF4-FFF2-40B4-BE49-F238E27FC236}">
                  <a16:creationId xmlns:a16="http://schemas.microsoft.com/office/drawing/2014/main" id="{13D81F58-537A-7F10-A848-5EF27D162D83}"/>
                </a:ext>
              </a:extLst>
            </p:cNvPr>
            <p:cNvSpPr/>
            <p:nvPr/>
          </p:nvSpPr>
          <p:spPr>
            <a:xfrm>
              <a:off x="4533728" y="1201554"/>
              <a:ext cx="724679" cy="724679"/>
            </a:xfrm>
            <a:custGeom>
              <a:avLst/>
              <a:gdLst/>
              <a:ahLst/>
              <a:cxnLst/>
              <a:rect l="l" t="t" r="r" b="b"/>
              <a:pathLst>
                <a:path w="1052788" h="1052789" extrusionOk="0">
                  <a:moveTo>
                    <a:pt x="974876" y="271274"/>
                  </a:moveTo>
                  <a:cubicBezTo>
                    <a:pt x="832657" y="24908"/>
                    <a:pt x="517650" y="-59512"/>
                    <a:pt x="271284" y="82707"/>
                  </a:cubicBezTo>
                  <a:cubicBezTo>
                    <a:pt x="24918" y="224925"/>
                    <a:pt x="-59515" y="539933"/>
                    <a:pt x="82703" y="786299"/>
                  </a:cubicBezTo>
                  <a:cubicBezTo>
                    <a:pt x="224922" y="1032664"/>
                    <a:pt x="539942" y="1117098"/>
                    <a:pt x="786308" y="974866"/>
                  </a:cubicBezTo>
                  <a:cubicBezTo>
                    <a:pt x="786348" y="974853"/>
                    <a:pt x="786387" y="974827"/>
                    <a:pt x="786427" y="974801"/>
                  </a:cubicBezTo>
                  <a:cubicBezTo>
                    <a:pt x="1032727" y="832608"/>
                    <a:pt x="1117121" y="517680"/>
                    <a:pt x="974942" y="271380"/>
                  </a:cubicBezTo>
                  <a:cubicBezTo>
                    <a:pt x="974915" y="271340"/>
                    <a:pt x="974902" y="271314"/>
                    <a:pt x="974876" y="271274"/>
                  </a:cubicBezTo>
                  <a:close/>
                </a:path>
              </a:pathLst>
            </a:custGeom>
            <a:grp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sp>
          <p:nvSpPr>
            <p:cNvPr id="252" name="Google Shape;982;p8">
              <a:extLst>
                <a:ext uri="{FF2B5EF4-FFF2-40B4-BE49-F238E27FC236}">
                  <a16:creationId xmlns:a16="http://schemas.microsoft.com/office/drawing/2014/main" id="{F97C813B-E1BD-80F1-4E8E-C0C1A97E6560}"/>
                </a:ext>
              </a:extLst>
            </p:cNvPr>
            <p:cNvSpPr/>
            <p:nvPr/>
          </p:nvSpPr>
          <p:spPr>
            <a:xfrm>
              <a:off x="1274183" y="1354496"/>
              <a:ext cx="3580082" cy="540000"/>
            </a:xfrm>
            <a:custGeom>
              <a:avLst/>
              <a:gdLst>
                <a:gd name="connsiteX0" fmla="*/ 2701930 w 2701929"/>
                <a:gd name="connsiteY0" fmla="*/ 0 h 747875"/>
                <a:gd name="connsiteX1" fmla="*/ 0 w 2701929"/>
                <a:gd name="connsiteY1" fmla="*/ 0 h 747875"/>
                <a:gd name="connsiteX2" fmla="*/ 126545 w 2701929"/>
                <a:gd name="connsiteY2" fmla="*/ 747875 h 747875"/>
                <a:gd name="connsiteX3" fmla="*/ 2701930 w 2701929"/>
                <a:gd name="connsiteY3" fmla="*/ 747875 h 747875"/>
                <a:gd name="connsiteX4" fmla="*/ 2701930 w 2701929"/>
                <a:gd name="connsiteY4" fmla="*/ 0 h 7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1929" h="747875" extrusionOk="0">
                  <a:moveTo>
                    <a:pt x="2701930" y="0"/>
                  </a:moveTo>
                  <a:lnTo>
                    <a:pt x="0" y="0"/>
                  </a:lnTo>
                  <a:lnTo>
                    <a:pt x="126545" y="747875"/>
                  </a:lnTo>
                  <a:lnTo>
                    <a:pt x="2701930" y="747875"/>
                  </a:lnTo>
                  <a:lnTo>
                    <a:pt x="2701930" y="0"/>
                  </a:lnTo>
                  <a:close/>
                </a:path>
              </a:pathLst>
            </a:custGeom>
            <a:grpFill/>
            <a:ln>
              <a:noFill/>
            </a:ln>
          </p:spPr>
          <p:txBody>
            <a:bodyPr spcFirstLastPara="1" wrap="square" lIns="91425" tIns="45700" rIns="91425" bIns="45700" anchor="ctr" anchorCtr="0">
              <a:noAutofit/>
            </a:bodyPr>
            <a:lstStyle/>
            <a:p>
              <a:pPr marL="355600">
                <a:buSzPts val="1100"/>
              </a:pPr>
              <a:r>
                <a:rPr lang="es-MX" sz="1200" b="1">
                  <a:solidFill>
                    <a:srgbClr val="3F3F3F"/>
                  </a:solidFill>
                  <a:latin typeface="Museo Sans 700"/>
                  <a:sym typeface="Barlow"/>
                </a:rPr>
                <a:t>Delineación Urbana</a:t>
              </a:r>
            </a:p>
            <a:p>
              <a:pPr marL="355600">
                <a:buSzPts val="1100"/>
              </a:pPr>
              <a:r>
                <a:rPr lang="es-MX" sz="1100">
                  <a:solidFill>
                    <a:srgbClr val="3F3F3F"/>
                  </a:solidFill>
                  <a:latin typeface="Museo Sans 300"/>
                  <a:ea typeface="Barlow"/>
                  <a:cs typeface="Barlow"/>
                  <a:sym typeface="Barlow"/>
                </a:rPr>
                <a:t>Aceleración de la construcción nueva</a:t>
              </a:r>
            </a:p>
          </p:txBody>
        </p:sp>
        <p:sp>
          <p:nvSpPr>
            <p:cNvPr id="253" name="Google Shape;985;p8">
              <a:extLst>
                <a:ext uri="{FF2B5EF4-FFF2-40B4-BE49-F238E27FC236}">
                  <a16:creationId xmlns:a16="http://schemas.microsoft.com/office/drawing/2014/main" id="{9AC3B794-455C-A49A-A9BD-242334FEC07B}"/>
                </a:ext>
              </a:extLst>
            </p:cNvPr>
            <p:cNvSpPr/>
            <p:nvPr/>
          </p:nvSpPr>
          <p:spPr>
            <a:xfrm>
              <a:off x="4610725" y="1278551"/>
              <a:ext cx="570685" cy="570685"/>
            </a:xfrm>
            <a:custGeom>
              <a:avLst/>
              <a:gdLst/>
              <a:ahLst/>
              <a:cxnLst/>
              <a:rect l="l" t="t" r="r" b="b"/>
              <a:pathLst>
                <a:path w="829071" h="829071" extrusionOk="0">
                  <a:moveTo>
                    <a:pt x="763805" y="214969"/>
                  </a:moveTo>
                  <a:cubicBezTo>
                    <a:pt x="652841" y="22809"/>
                    <a:pt x="407120" y="-43017"/>
                    <a:pt x="214973" y="67947"/>
                  </a:cubicBezTo>
                  <a:cubicBezTo>
                    <a:pt x="22813" y="178898"/>
                    <a:pt x="-43013" y="424632"/>
                    <a:pt x="67938" y="616780"/>
                  </a:cubicBezTo>
                  <a:cubicBezTo>
                    <a:pt x="178876" y="808901"/>
                    <a:pt x="424531" y="874739"/>
                    <a:pt x="616678" y="763867"/>
                  </a:cubicBezTo>
                  <a:cubicBezTo>
                    <a:pt x="808852" y="652890"/>
                    <a:pt x="874704" y="407183"/>
                    <a:pt x="763805" y="214969"/>
                  </a:cubicBezTo>
                  <a:close/>
                </a:path>
              </a:pathLst>
            </a:custGeom>
            <a:grpFill/>
            <a:ln w="13525" cap="flat" cmpd="sng">
              <a:solidFill>
                <a:srgbClr val="FFFF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sp>
          <p:nvSpPr>
            <p:cNvPr id="254" name="Google Shape;986;p8">
              <a:extLst>
                <a:ext uri="{FF2B5EF4-FFF2-40B4-BE49-F238E27FC236}">
                  <a16:creationId xmlns:a16="http://schemas.microsoft.com/office/drawing/2014/main" id="{DE085136-9CB5-AB6A-7521-DE9CCEAE2DE1}"/>
                </a:ext>
              </a:extLst>
            </p:cNvPr>
            <p:cNvSpPr/>
            <p:nvPr/>
          </p:nvSpPr>
          <p:spPr>
            <a:xfrm>
              <a:off x="4565433" y="1233259"/>
              <a:ext cx="661269" cy="661269"/>
            </a:xfrm>
            <a:custGeom>
              <a:avLst/>
              <a:gdLst/>
              <a:ahLst/>
              <a:cxnLst/>
              <a:rect l="l" t="t" r="r" b="b"/>
              <a:pathLst>
                <a:path w="960669" h="960669" extrusionOk="0">
                  <a:moveTo>
                    <a:pt x="875346" y="255149"/>
                  </a:moveTo>
                  <a:cubicBezTo>
                    <a:pt x="749972" y="37998"/>
                    <a:pt x="472299" y="-36395"/>
                    <a:pt x="255148" y="88979"/>
                  </a:cubicBezTo>
                  <a:cubicBezTo>
                    <a:pt x="37998" y="214353"/>
                    <a:pt x="-36395" y="492026"/>
                    <a:pt x="88979" y="709177"/>
                  </a:cubicBezTo>
                  <a:cubicBezTo>
                    <a:pt x="214353" y="926315"/>
                    <a:pt x="491987" y="1000721"/>
                    <a:pt x="709137" y="875373"/>
                  </a:cubicBezTo>
                  <a:cubicBezTo>
                    <a:pt x="926302" y="750025"/>
                    <a:pt x="1000721" y="472352"/>
                    <a:pt x="875373" y="255188"/>
                  </a:cubicBezTo>
                  <a:cubicBezTo>
                    <a:pt x="875360" y="255175"/>
                    <a:pt x="875360" y="255162"/>
                    <a:pt x="875346" y="255149"/>
                  </a:cubicBezTo>
                  <a:close/>
                </a:path>
              </a:pathLst>
            </a:custGeom>
            <a:grpFill/>
            <a:ln w="27075" cap="flat" cmpd="sng">
              <a:solidFill>
                <a:srgbClr val="353535"/>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sp>
          <p:nvSpPr>
            <p:cNvPr id="255" name="Paralelogramo 254"/>
            <p:cNvSpPr/>
            <p:nvPr/>
          </p:nvSpPr>
          <p:spPr>
            <a:xfrm flipH="1">
              <a:off x="1176570" y="1354496"/>
              <a:ext cx="217613" cy="540000"/>
            </a:xfrm>
            <a:prstGeom prst="parallelogram">
              <a:avLst>
                <a:gd name="adj" fmla="val 7765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grpSp>
        <p:nvGrpSpPr>
          <p:cNvPr id="40" name="Grupo 39"/>
          <p:cNvGrpSpPr/>
          <p:nvPr/>
        </p:nvGrpSpPr>
        <p:grpSpPr>
          <a:xfrm>
            <a:off x="1009315" y="1531741"/>
            <a:ext cx="4081837" cy="724679"/>
            <a:chOff x="1176570" y="1201554"/>
            <a:chExt cx="4081837" cy="724679"/>
          </a:xfrm>
          <a:solidFill>
            <a:srgbClr val="FFA940"/>
          </a:solidFill>
        </p:grpSpPr>
        <p:sp>
          <p:nvSpPr>
            <p:cNvPr id="6" name="Google Shape;984;p8">
              <a:extLst>
                <a:ext uri="{FF2B5EF4-FFF2-40B4-BE49-F238E27FC236}">
                  <a16:creationId xmlns:a16="http://schemas.microsoft.com/office/drawing/2014/main" id="{13D81F58-537A-7F10-A848-5EF27D162D83}"/>
                </a:ext>
              </a:extLst>
            </p:cNvPr>
            <p:cNvSpPr/>
            <p:nvPr/>
          </p:nvSpPr>
          <p:spPr>
            <a:xfrm>
              <a:off x="4533728" y="1201554"/>
              <a:ext cx="724679" cy="724679"/>
            </a:xfrm>
            <a:custGeom>
              <a:avLst/>
              <a:gdLst/>
              <a:ahLst/>
              <a:cxnLst/>
              <a:rect l="l" t="t" r="r" b="b"/>
              <a:pathLst>
                <a:path w="1052788" h="1052789" extrusionOk="0">
                  <a:moveTo>
                    <a:pt x="974876" y="271274"/>
                  </a:moveTo>
                  <a:cubicBezTo>
                    <a:pt x="832657" y="24908"/>
                    <a:pt x="517650" y="-59512"/>
                    <a:pt x="271284" y="82707"/>
                  </a:cubicBezTo>
                  <a:cubicBezTo>
                    <a:pt x="24918" y="224925"/>
                    <a:pt x="-59515" y="539933"/>
                    <a:pt x="82703" y="786299"/>
                  </a:cubicBezTo>
                  <a:cubicBezTo>
                    <a:pt x="224922" y="1032664"/>
                    <a:pt x="539942" y="1117098"/>
                    <a:pt x="786308" y="974866"/>
                  </a:cubicBezTo>
                  <a:cubicBezTo>
                    <a:pt x="786348" y="974853"/>
                    <a:pt x="786387" y="974827"/>
                    <a:pt x="786427" y="974801"/>
                  </a:cubicBezTo>
                  <a:cubicBezTo>
                    <a:pt x="1032727" y="832608"/>
                    <a:pt x="1117121" y="517680"/>
                    <a:pt x="974942" y="271380"/>
                  </a:cubicBezTo>
                  <a:cubicBezTo>
                    <a:pt x="974915" y="271340"/>
                    <a:pt x="974902" y="271314"/>
                    <a:pt x="974876" y="271274"/>
                  </a:cubicBezTo>
                  <a:close/>
                </a:path>
              </a:pathLst>
            </a:custGeom>
            <a:grp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sp>
          <p:nvSpPr>
            <p:cNvPr id="4" name="Google Shape;982;p8">
              <a:extLst>
                <a:ext uri="{FF2B5EF4-FFF2-40B4-BE49-F238E27FC236}">
                  <a16:creationId xmlns:a16="http://schemas.microsoft.com/office/drawing/2014/main" id="{F97C813B-E1BD-80F1-4E8E-C0C1A97E6560}"/>
                </a:ext>
              </a:extLst>
            </p:cNvPr>
            <p:cNvSpPr/>
            <p:nvPr/>
          </p:nvSpPr>
          <p:spPr>
            <a:xfrm>
              <a:off x="1274183" y="1354496"/>
              <a:ext cx="3580082" cy="540000"/>
            </a:xfrm>
            <a:custGeom>
              <a:avLst/>
              <a:gdLst>
                <a:gd name="connsiteX0" fmla="*/ 2701930 w 2701929"/>
                <a:gd name="connsiteY0" fmla="*/ 0 h 747875"/>
                <a:gd name="connsiteX1" fmla="*/ 0 w 2701929"/>
                <a:gd name="connsiteY1" fmla="*/ 0 h 747875"/>
                <a:gd name="connsiteX2" fmla="*/ 126545 w 2701929"/>
                <a:gd name="connsiteY2" fmla="*/ 747875 h 747875"/>
                <a:gd name="connsiteX3" fmla="*/ 2701930 w 2701929"/>
                <a:gd name="connsiteY3" fmla="*/ 747875 h 747875"/>
                <a:gd name="connsiteX4" fmla="*/ 2701930 w 2701929"/>
                <a:gd name="connsiteY4" fmla="*/ 0 h 7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1929" h="747875" extrusionOk="0">
                  <a:moveTo>
                    <a:pt x="2701930" y="0"/>
                  </a:moveTo>
                  <a:lnTo>
                    <a:pt x="0" y="0"/>
                  </a:lnTo>
                  <a:lnTo>
                    <a:pt x="126545" y="747875"/>
                  </a:lnTo>
                  <a:lnTo>
                    <a:pt x="2701930" y="747875"/>
                  </a:lnTo>
                  <a:lnTo>
                    <a:pt x="2701930" y="0"/>
                  </a:lnTo>
                  <a:close/>
                </a:path>
              </a:pathLst>
            </a:custGeom>
            <a:grpFill/>
            <a:ln>
              <a:noFill/>
            </a:ln>
          </p:spPr>
          <p:txBody>
            <a:bodyPr spcFirstLastPara="1" wrap="square" lIns="91425" tIns="45700" rIns="91425" bIns="45700" anchor="ctr" anchorCtr="0">
              <a:noAutofit/>
            </a:bodyPr>
            <a:lstStyle/>
            <a:p>
              <a:pPr marL="180975">
                <a:buSzPts val="1100"/>
              </a:pPr>
              <a:r>
                <a:rPr lang="es-MX" sz="1200" b="1">
                  <a:solidFill>
                    <a:srgbClr val="3F3F3F"/>
                  </a:solidFill>
                  <a:latin typeface="Museo Sans 700"/>
                  <a:sym typeface="Barlow"/>
                </a:rPr>
                <a:t>Arreglo institucional</a:t>
              </a:r>
              <a:endParaRPr lang="es-MX" sz="1200">
                <a:latin typeface="Museo Sans 700" panose="02000000000000000000" pitchFamily="50" charset="0"/>
              </a:endParaRPr>
            </a:p>
            <a:p>
              <a:pPr marL="180975">
                <a:buSzPts val="1100"/>
              </a:pPr>
              <a:r>
                <a:rPr lang="es-MX" sz="1100">
                  <a:solidFill>
                    <a:srgbClr val="3F3F3F"/>
                  </a:solidFill>
                  <a:latin typeface="Museo Sans 300"/>
                  <a:ea typeface="Barlow"/>
                  <a:cs typeface="Barlow"/>
                  <a:sym typeface="Barlow"/>
                </a:rPr>
                <a:t>Marco para la toma de decisiones</a:t>
              </a:r>
            </a:p>
          </p:txBody>
        </p:sp>
        <p:sp>
          <p:nvSpPr>
            <p:cNvPr id="7" name="Google Shape;985;p8">
              <a:extLst>
                <a:ext uri="{FF2B5EF4-FFF2-40B4-BE49-F238E27FC236}">
                  <a16:creationId xmlns:a16="http://schemas.microsoft.com/office/drawing/2014/main" id="{9AC3B794-455C-A49A-A9BD-242334FEC07B}"/>
                </a:ext>
              </a:extLst>
            </p:cNvPr>
            <p:cNvSpPr/>
            <p:nvPr/>
          </p:nvSpPr>
          <p:spPr>
            <a:xfrm>
              <a:off x="4610725" y="1278551"/>
              <a:ext cx="570685" cy="570685"/>
            </a:xfrm>
            <a:custGeom>
              <a:avLst/>
              <a:gdLst/>
              <a:ahLst/>
              <a:cxnLst/>
              <a:rect l="l" t="t" r="r" b="b"/>
              <a:pathLst>
                <a:path w="829071" h="829071" extrusionOk="0">
                  <a:moveTo>
                    <a:pt x="763805" y="214969"/>
                  </a:moveTo>
                  <a:cubicBezTo>
                    <a:pt x="652841" y="22809"/>
                    <a:pt x="407120" y="-43017"/>
                    <a:pt x="214973" y="67947"/>
                  </a:cubicBezTo>
                  <a:cubicBezTo>
                    <a:pt x="22813" y="178898"/>
                    <a:pt x="-43013" y="424632"/>
                    <a:pt x="67938" y="616780"/>
                  </a:cubicBezTo>
                  <a:cubicBezTo>
                    <a:pt x="178876" y="808901"/>
                    <a:pt x="424531" y="874739"/>
                    <a:pt x="616678" y="763867"/>
                  </a:cubicBezTo>
                  <a:cubicBezTo>
                    <a:pt x="808852" y="652890"/>
                    <a:pt x="874704" y="407183"/>
                    <a:pt x="763805" y="214969"/>
                  </a:cubicBezTo>
                  <a:close/>
                </a:path>
              </a:pathLst>
            </a:custGeom>
            <a:grpFill/>
            <a:ln w="13525" cap="flat" cmpd="sng">
              <a:solidFill>
                <a:srgbClr val="FFFF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sp>
          <p:nvSpPr>
            <p:cNvPr id="8" name="Google Shape;986;p8">
              <a:extLst>
                <a:ext uri="{FF2B5EF4-FFF2-40B4-BE49-F238E27FC236}">
                  <a16:creationId xmlns:a16="http://schemas.microsoft.com/office/drawing/2014/main" id="{DE085136-9CB5-AB6A-7521-DE9CCEAE2DE1}"/>
                </a:ext>
              </a:extLst>
            </p:cNvPr>
            <p:cNvSpPr/>
            <p:nvPr/>
          </p:nvSpPr>
          <p:spPr>
            <a:xfrm>
              <a:off x="4565433" y="1233259"/>
              <a:ext cx="661269" cy="661269"/>
            </a:xfrm>
            <a:custGeom>
              <a:avLst/>
              <a:gdLst/>
              <a:ahLst/>
              <a:cxnLst/>
              <a:rect l="l" t="t" r="r" b="b"/>
              <a:pathLst>
                <a:path w="960669" h="960669" extrusionOk="0">
                  <a:moveTo>
                    <a:pt x="875346" y="255149"/>
                  </a:moveTo>
                  <a:cubicBezTo>
                    <a:pt x="749972" y="37998"/>
                    <a:pt x="472299" y="-36395"/>
                    <a:pt x="255148" y="88979"/>
                  </a:cubicBezTo>
                  <a:cubicBezTo>
                    <a:pt x="37998" y="214353"/>
                    <a:pt x="-36395" y="492026"/>
                    <a:pt x="88979" y="709177"/>
                  </a:cubicBezTo>
                  <a:cubicBezTo>
                    <a:pt x="214353" y="926315"/>
                    <a:pt x="491987" y="1000721"/>
                    <a:pt x="709137" y="875373"/>
                  </a:cubicBezTo>
                  <a:cubicBezTo>
                    <a:pt x="926302" y="750025"/>
                    <a:pt x="1000721" y="472352"/>
                    <a:pt x="875373" y="255188"/>
                  </a:cubicBezTo>
                  <a:cubicBezTo>
                    <a:pt x="875360" y="255175"/>
                    <a:pt x="875360" y="255162"/>
                    <a:pt x="875346" y="255149"/>
                  </a:cubicBezTo>
                  <a:close/>
                </a:path>
              </a:pathLst>
            </a:custGeom>
            <a:grpFill/>
            <a:ln w="27075" cap="flat" cmpd="sng">
              <a:solidFill>
                <a:srgbClr val="353535"/>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pic>
          <p:nvPicPr>
            <p:cNvPr id="11" name="Picture Placeholder 274">
              <a:extLst>
                <a:ext uri="{FF2B5EF4-FFF2-40B4-BE49-F238E27FC236}">
                  <a16:creationId xmlns:a16="http://schemas.microsoft.com/office/drawing/2014/main" id="{3327960D-636A-F729-008E-7240FAF694DB}"/>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a:stretch/>
          </p:blipFill>
          <p:spPr>
            <a:xfrm>
              <a:off x="4676253" y="1348186"/>
              <a:ext cx="426833" cy="426833"/>
            </a:xfrm>
            <a:prstGeom prst="rect">
              <a:avLst/>
            </a:prstGeom>
            <a:grpFill/>
          </p:spPr>
        </p:pic>
        <p:sp>
          <p:nvSpPr>
            <p:cNvPr id="3" name="Paralelogramo 2"/>
            <p:cNvSpPr/>
            <p:nvPr/>
          </p:nvSpPr>
          <p:spPr>
            <a:xfrm flipH="1">
              <a:off x="1176570" y="1354496"/>
              <a:ext cx="217613" cy="540000"/>
            </a:xfrm>
            <a:prstGeom prst="parallelogram">
              <a:avLst>
                <a:gd name="adj" fmla="val 7765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grpSp>
        <p:nvGrpSpPr>
          <p:cNvPr id="145" name="Grupo 144"/>
          <p:cNvGrpSpPr/>
          <p:nvPr/>
        </p:nvGrpSpPr>
        <p:grpSpPr>
          <a:xfrm>
            <a:off x="744643" y="2333402"/>
            <a:ext cx="4081837" cy="724679"/>
            <a:chOff x="1176570" y="1201554"/>
            <a:chExt cx="4081837" cy="724679"/>
          </a:xfrm>
          <a:solidFill>
            <a:srgbClr val="FFA940"/>
          </a:solidFill>
        </p:grpSpPr>
        <p:sp>
          <p:nvSpPr>
            <p:cNvPr id="169" name="Google Shape;984;p8">
              <a:extLst>
                <a:ext uri="{FF2B5EF4-FFF2-40B4-BE49-F238E27FC236}">
                  <a16:creationId xmlns:a16="http://schemas.microsoft.com/office/drawing/2014/main" id="{13D81F58-537A-7F10-A848-5EF27D162D83}"/>
                </a:ext>
              </a:extLst>
            </p:cNvPr>
            <p:cNvSpPr/>
            <p:nvPr/>
          </p:nvSpPr>
          <p:spPr>
            <a:xfrm>
              <a:off x="4533728" y="1201554"/>
              <a:ext cx="724679" cy="724679"/>
            </a:xfrm>
            <a:custGeom>
              <a:avLst/>
              <a:gdLst/>
              <a:ahLst/>
              <a:cxnLst/>
              <a:rect l="l" t="t" r="r" b="b"/>
              <a:pathLst>
                <a:path w="1052788" h="1052789" extrusionOk="0">
                  <a:moveTo>
                    <a:pt x="974876" y="271274"/>
                  </a:moveTo>
                  <a:cubicBezTo>
                    <a:pt x="832657" y="24908"/>
                    <a:pt x="517650" y="-59512"/>
                    <a:pt x="271284" y="82707"/>
                  </a:cubicBezTo>
                  <a:cubicBezTo>
                    <a:pt x="24918" y="224925"/>
                    <a:pt x="-59515" y="539933"/>
                    <a:pt x="82703" y="786299"/>
                  </a:cubicBezTo>
                  <a:cubicBezTo>
                    <a:pt x="224922" y="1032664"/>
                    <a:pt x="539942" y="1117098"/>
                    <a:pt x="786308" y="974866"/>
                  </a:cubicBezTo>
                  <a:cubicBezTo>
                    <a:pt x="786348" y="974853"/>
                    <a:pt x="786387" y="974827"/>
                    <a:pt x="786427" y="974801"/>
                  </a:cubicBezTo>
                  <a:cubicBezTo>
                    <a:pt x="1032727" y="832608"/>
                    <a:pt x="1117121" y="517680"/>
                    <a:pt x="974942" y="271380"/>
                  </a:cubicBezTo>
                  <a:cubicBezTo>
                    <a:pt x="974915" y="271340"/>
                    <a:pt x="974902" y="271314"/>
                    <a:pt x="974876" y="271274"/>
                  </a:cubicBezTo>
                  <a:close/>
                </a:path>
              </a:pathLst>
            </a:custGeom>
            <a:grp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sp>
          <p:nvSpPr>
            <p:cNvPr id="170" name="Google Shape;982;p8">
              <a:extLst>
                <a:ext uri="{FF2B5EF4-FFF2-40B4-BE49-F238E27FC236}">
                  <a16:creationId xmlns:a16="http://schemas.microsoft.com/office/drawing/2014/main" id="{F97C813B-E1BD-80F1-4E8E-C0C1A97E6560}"/>
                </a:ext>
              </a:extLst>
            </p:cNvPr>
            <p:cNvSpPr/>
            <p:nvPr/>
          </p:nvSpPr>
          <p:spPr>
            <a:xfrm>
              <a:off x="1274183" y="1354496"/>
              <a:ext cx="3580082" cy="540000"/>
            </a:xfrm>
            <a:custGeom>
              <a:avLst/>
              <a:gdLst>
                <a:gd name="connsiteX0" fmla="*/ 2701930 w 2701929"/>
                <a:gd name="connsiteY0" fmla="*/ 0 h 747875"/>
                <a:gd name="connsiteX1" fmla="*/ 0 w 2701929"/>
                <a:gd name="connsiteY1" fmla="*/ 0 h 747875"/>
                <a:gd name="connsiteX2" fmla="*/ 126545 w 2701929"/>
                <a:gd name="connsiteY2" fmla="*/ 747875 h 747875"/>
                <a:gd name="connsiteX3" fmla="*/ 2701930 w 2701929"/>
                <a:gd name="connsiteY3" fmla="*/ 747875 h 747875"/>
                <a:gd name="connsiteX4" fmla="*/ 2701930 w 2701929"/>
                <a:gd name="connsiteY4" fmla="*/ 0 h 7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1929" h="747875" extrusionOk="0">
                  <a:moveTo>
                    <a:pt x="2701930" y="0"/>
                  </a:moveTo>
                  <a:lnTo>
                    <a:pt x="0" y="0"/>
                  </a:lnTo>
                  <a:lnTo>
                    <a:pt x="126545" y="747875"/>
                  </a:lnTo>
                  <a:lnTo>
                    <a:pt x="2701930" y="747875"/>
                  </a:lnTo>
                  <a:lnTo>
                    <a:pt x="2701930" y="0"/>
                  </a:lnTo>
                  <a:close/>
                </a:path>
              </a:pathLst>
            </a:custGeom>
            <a:grpFill/>
            <a:ln>
              <a:noFill/>
            </a:ln>
          </p:spPr>
          <p:txBody>
            <a:bodyPr spcFirstLastPara="1" wrap="square" lIns="91425" tIns="45700" rIns="91425" bIns="45700" anchor="ctr" anchorCtr="0">
              <a:noAutofit/>
            </a:bodyPr>
            <a:lstStyle/>
            <a:p>
              <a:pPr marL="180975">
                <a:buSzPts val="1100"/>
              </a:pPr>
              <a:r>
                <a:rPr lang="es-MX" sz="1200" b="1">
                  <a:solidFill>
                    <a:srgbClr val="3F3F3F"/>
                  </a:solidFill>
                  <a:latin typeface="Museo Sans 700"/>
                  <a:sym typeface="Barlow"/>
                </a:rPr>
                <a:t>Norma urbanística</a:t>
              </a:r>
            </a:p>
            <a:p>
              <a:pPr marL="180975">
                <a:buSzPts val="1100"/>
              </a:pPr>
              <a:r>
                <a:rPr lang="es-MX" sz="1100">
                  <a:solidFill>
                    <a:srgbClr val="3F3F3F"/>
                  </a:solidFill>
                  <a:latin typeface="Museo Sans 300"/>
                  <a:ea typeface="Barlow"/>
                  <a:cs typeface="Barlow"/>
                  <a:sym typeface="Barlow"/>
                </a:rPr>
                <a:t>Actuaciones Estratégicas</a:t>
              </a:r>
            </a:p>
          </p:txBody>
        </p:sp>
        <p:sp>
          <p:nvSpPr>
            <p:cNvPr id="171" name="Google Shape;985;p8">
              <a:extLst>
                <a:ext uri="{FF2B5EF4-FFF2-40B4-BE49-F238E27FC236}">
                  <a16:creationId xmlns:a16="http://schemas.microsoft.com/office/drawing/2014/main" id="{9AC3B794-455C-A49A-A9BD-242334FEC07B}"/>
                </a:ext>
              </a:extLst>
            </p:cNvPr>
            <p:cNvSpPr/>
            <p:nvPr/>
          </p:nvSpPr>
          <p:spPr>
            <a:xfrm>
              <a:off x="4610725" y="1278551"/>
              <a:ext cx="570685" cy="570685"/>
            </a:xfrm>
            <a:custGeom>
              <a:avLst/>
              <a:gdLst/>
              <a:ahLst/>
              <a:cxnLst/>
              <a:rect l="l" t="t" r="r" b="b"/>
              <a:pathLst>
                <a:path w="829071" h="829071" extrusionOk="0">
                  <a:moveTo>
                    <a:pt x="763805" y="214969"/>
                  </a:moveTo>
                  <a:cubicBezTo>
                    <a:pt x="652841" y="22809"/>
                    <a:pt x="407120" y="-43017"/>
                    <a:pt x="214973" y="67947"/>
                  </a:cubicBezTo>
                  <a:cubicBezTo>
                    <a:pt x="22813" y="178898"/>
                    <a:pt x="-43013" y="424632"/>
                    <a:pt x="67938" y="616780"/>
                  </a:cubicBezTo>
                  <a:cubicBezTo>
                    <a:pt x="178876" y="808901"/>
                    <a:pt x="424531" y="874739"/>
                    <a:pt x="616678" y="763867"/>
                  </a:cubicBezTo>
                  <a:cubicBezTo>
                    <a:pt x="808852" y="652890"/>
                    <a:pt x="874704" y="407183"/>
                    <a:pt x="763805" y="214969"/>
                  </a:cubicBezTo>
                  <a:close/>
                </a:path>
              </a:pathLst>
            </a:custGeom>
            <a:grpFill/>
            <a:ln w="13525" cap="flat" cmpd="sng">
              <a:solidFill>
                <a:srgbClr val="FFFF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sp>
          <p:nvSpPr>
            <p:cNvPr id="172" name="Google Shape;986;p8">
              <a:extLst>
                <a:ext uri="{FF2B5EF4-FFF2-40B4-BE49-F238E27FC236}">
                  <a16:creationId xmlns:a16="http://schemas.microsoft.com/office/drawing/2014/main" id="{DE085136-9CB5-AB6A-7521-DE9CCEAE2DE1}"/>
                </a:ext>
              </a:extLst>
            </p:cNvPr>
            <p:cNvSpPr/>
            <p:nvPr/>
          </p:nvSpPr>
          <p:spPr>
            <a:xfrm>
              <a:off x="4565433" y="1233259"/>
              <a:ext cx="661269" cy="661269"/>
            </a:xfrm>
            <a:custGeom>
              <a:avLst/>
              <a:gdLst/>
              <a:ahLst/>
              <a:cxnLst/>
              <a:rect l="l" t="t" r="r" b="b"/>
              <a:pathLst>
                <a:path w="960669" h="960669" extrusionOk="0">
                  <a:moveTo>
                    <a:pt x="875346" y="255149"/>
                  </a:moveTo>
                  <a:cubicBezTo>
                    <a:pt x="749972" y="37998"/>
                    <a:pt x="472299" y="-36395"/>
                    <a:pt x="255148" y="88979"/>
                  </a:cubicBezTo>
                  <a:cubicBezTo>
                    <a:pt x="37998" y="214353"/>
                    <a:pt x="-36395" y="492026"/>
                    <a:pt x="88979" y="709177"/>
                  </a:cubicBezTo>
                  <a:cubicBezTo>
                    <a:pt x="214353" y="926315"/>
                    <a:pt x="491987" y="1000721"/>
                    <a:pt x="709137" y="875373"/>
                  </a:cubicBezTo>
                  <a:cubicBezTo>
                    <a:pt x="926302" y="750025"/>
                    <a:pt x="1000721" y="472352"/>
                    <a:pt x="875373" y="255188"/>
                  </a:cubicBezTo>
                  <a:cubicBezTo>
                    <a:pt x="875360" y="255175"/>
                    <a:pt x="875360" y="255162"/>
                    <a:pt x="875346" y="255149"/>
                  </a:cubicBezTo>
                  <a:close/>
                </a:path>
              </a:pathLst>
            </a:custGeom>
            <a:grpFill/>
            <a:ln w="27075" cap="flat" cmpd="sng">
              <a:solidFill>
                <a:srgbClr val="353535"/>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sp>
          <p:nvSpPr>
            <p:cNvPr id="174" name="Paralelogramo 173"/>
            <p:cNvSpPr/>
            <p:nvPr/>
          </p:nvSpPr>
          <p:spPr>
            <a:xfrm flipH="1">
              <a:off x="1176570" y="1354496"/>
              <a:ext cx="217613" cy="540000"/>
            </a:xfrm>
            <a:prstGeom prst="parallelogram">
              <a:avLst>
                <a:gd name="adj" fmla="val 7765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grpSp>
        <p:nvGrpSpPr>
          <p:cNvPr id="175" name="Grupo 174"/>
          <p:cNvGrpSpPr/>
          <p:nvPr/>
        </p:nvGrpSpPr>
        <p:grpSpPr>
          <a:xfrm>
            <a:off x="486956" y="3135063"/>
            <a:ext cx="4081837" cy="724679"/>
            <a:chOff x="1176570" y="1201554"/>
            <a:chExt cx="4081837" cy="724679"/>
          </a:xfrm>
          <a:solidFill>
            <a:srgbClr val="FFA940"/>
          </a:solidFill>
        </p:grpSpPr>
        <p:sp>
          <p:nvSpPr>
            <p:cNvPr id="180" name="Google Shape;984;p8">
              <a:extLst>
                <a:ext uri="{FF2B5EF4-FFF2-40B4-BE49-F238E27FC236}">
                  <a16:creationId xmlns:a16="http://schemas.microsoft.com/office/drawing/2014/main" id="{13D81F58-537A-7F10-A848-5EF27D162D83}"/>
                </a:ext>
              </a:extLst>
            </p:cNvPr>
            <p:cNvSpPr/>
            <p:nvPr/>
          </p:nvSpPr>
          <p:spPr>
            <a:xfrm>
              <a:off x="4533728" y="1201554"/>
              <a:ext cx="724679" cy="724679"/>
            </a:xfrm>
            <a:custGeom>
              <a:avLst/>
              <a:gdLst/>
              <a:ahLst/>
              <a:cxnLst/>
              <a:rect l="l" t="t" r="r" b="b"/>
              <a:pathLst>
                <a:path w="1052788" h="1052789" extrusionOk="0">
                  <a:moveTo>
                    <a:pt x="974876" y="271274"/>
                  </a:moveTo>
                  <a:cubicBezTo>
                    <a:pt x="832657" y="24908"/>
                    <a:pt x="517650" y="-59512"/>
                    <a:pt x="271284" y="82707"/>
                  </a:cubicBezTo>
                  <a:cubicBezTo>
                    <a:pt x="24918" y="224925"/>
                    <a:pt x="-59515" y="539933"/>
                    <a:pt x="82703" y="786299"/>
                  </a:cubicBezTo>
                  <a:cubicBezTo>
                    <a:pt x="224922" y="1032664"/>
                    <a:pt x="539942" y="1117098"/>
                    <a:pt x="786308" y="974866"/>
                  </a:cubicBezTo>
                  <a:cubicBezTo>
                    <a:pt x="786348" y="974853"/>
                    <a:pt x="786387" y="974827"/>
                    <a:pt x="786427" y="974801"/>
                  </a:cubicBezTo>
                  <a:cubicBezTo>
                    <a:pt x="1032727" y="832608"/>
                    <a:pt x="1117121" y="517680"/>
                    <a:pt x="974942" y="271380"/>
                  </a:cubicBezTo>
                  <a:cubicBezTo>
                    <a:pt x="974915" y="271340"/>
                    <a:pt x="974902" y="271314"/>
                    <a:pt x="974876" y="271274"/>
                  </a:cubicBezTo>
                  <a:close/>
                </a:path>
              </a:pathLst>
            </a:custGeom>
            <a:grp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sp>
          <p:nvSpPr>
            <p:cNvPr id="181" name="Google Shape;982;p8">
              <a:extLst>
                <a:ext uri="{FF2B5EF4-FFF2-40B4-BE49-F238E27FC236}">
                  <a16:creationId xmlns:a16="http://schemas.microsoft.com/office/drawing/2014/main" id="{F97C813B-E1BD-80F1-4E8E-C0C1A97E6560}"/>
                </a:ext>
              </a:extLst>
            </p:cNvPr>
            <p:cNvSpPr/>
            <p:nvPr/>
          </p:nvSpPr>
          <p:spPr>
            <a:xfrm>
              <a:off x="1274183" y="1354496"/>
              <a:ext cx="3580082" cy="540000"/>
            </a:xfrm>
            <a:custGeom>
              <a:avLst/>
              <a:gdLst>
                <a:gd name="connsiteX0" fmla="*/ 2701930 w 2701929"/>
                <a:gd name="connsiteY0" fmla="*/ 0 h 747875"/>
                <a:gd name="connsiteX1" fmla="*/ 0 w 2701929"/>
                <a:gd name="connsiteY1" fmla="*/ 0 h 747875"/>
                <a:gd name="connsiteX2" fmla="*/ 126545 w 2701929"/>
                <a:gd name="connsiteY2" fmla="*/ 747875 h 747875"/>
                <a:gd name="connsiteX3" fmla="*/ 2701930 w 2701929"/>
                <a:gd name="connsiteY3" fmla="*/ 747875 h 747875"/>
                <a:gd name="connsiteX4" fmla="*/ 2701930 w 2701929"/>
                <a:gd name="connsiteY4" fmla="*/ 0 h 7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1929" h="747875" extrusionOk="0">
                  <a:moveTo>
                    <a:pt x="2701930" y="0"/>
                  </a:moveTo>
                  <a:lnTo>
                    <a:pt x="0" y="0"/>
                  </a:lnTo>
                  <a:lnTo>
                    <a:pt x="126545" y="747875"/>
                  </a:lnTo>
                  <a:lnTo>
                    <a:pt x="2701930" y="747875"/>
                  </a:lnTo>
                  <a:lnTo>
                    <a:pt x="2701930" y="0"/>
                  </a:lnTo>
                  <a:close/>
                </a:path>
              </a:pathLst>
            </a:custGeom>
            <a:grpFill/>
            <a:ln>
              <a:noFill/>
            </a:ln>
          </p:spPr>
          <p:txBody>
            <a:bodyPr spcFirstLastPara="1" wrap="square" lIns="91425" tIns="45700" rIns="91425" bIns="45700" anchor="ctr" anchorCtr="0">
              <a:noAutofit/>
            </a:bodyPr>
            <a:lstStyle/>
            <a:p>
              <a:pPr marL="180975">
                <a:buSzPts val="1100"/>
              </a:pPr>
              <a:r>
                <a:rPr lang="es-MX" sz="1200" b="1">
                  <a:solidFill>
                    <a:srgbClr val="3F3F3F"/>
                  </a:solidFill>
                  <a:latin typeface="Museo Sans 700"/>
                  <a:sym typeface="Barlow"/>
                </a:rPr>
                <a:t>Inversión en proyectos habilitantes</a:t>
              </a:r>
            </a:p>
            <a:p>
              <a:pPr marL="180975">
                <a:buSzPts val="1100"/>
              </a:pPr>
              <a:r>
                <a:rPr lang="es-MX" sz="1100">
                  <a:solidFill>
                    <a:srgbClr val="3F3F3F"/>
                  </a:solidFill>
                  <a:latin typeface="Museo Sans 300"/>
                  <a:ea typeface="Barlow"/>
                  <a:cs typeface="Barlow"/>
                  <a:sym typeface="Barlow"/>
                </a:rPr>
                <a:t>Actuaciones Estratégicas</a:t>
              </a:r>
            </a:p>
          </p:txBody>
        </p:sp>
        <p:sp>
          <p:nvSpPr>
            <p:cNvPr id="183" name="Google Shape;985;p8">
              <a:extLst>
                <a:ext uri="{FF2B5EF4-FFF2-40B4-BE49-F238E27FC236}">
                  <a16:creationId xmlns:a16="http://schemas.microsoft.com/office/drawing/2014/main" id="{9AC3B794-455C-A49A-A9BD-242334FEC07B}"/>
                </a:ext>
              </a:extLst>
            </p:cNvPr>
            <p:cNvSpPr/>
            <p:nvPr/>
          </p:nvSpPr>
          <p:spPr>
            <a:xfrm>
              <a:off x="4610725" y="1278551"/>
              <a:ext cx="570685" cy="570685"/>
            </a:xfrm>
            <a:custGeom>
              <a:avLst/>
              <a:gdLst/>
              <a:ahLst/>
              <a:cxnLst/>
              <a:rect l="l" t="t" r="r" b="b"/>
              <a:pathLst>
                <a:path w="829071" h="829071" extrusionOk="0">
                  <a:moveTo>
                    <a:pt x="763805" y="214969"/>
                  </a:moveTo>
                  <a:cubicBezTo>
                    <a:pt x="652841" y="22809"/>
                    <a:pt x="407120" y="-43017"/>
                    <a:pt x="214973" y="67947"/>
                  </a:cubicBezTo>
                  <a:cubicBezTo>
                    <a:pt x="22813" y="178898"/>
                    <a:pt x="-43013" y="424632"/>
                    <a:pt x="67938" y="616780"/>
                  </a:cubicBezTo>
                  <a:cubicBezTo>
                    <a:pt x="178876" y="808901"/>
                    <a:pt x="424531" y="874739"/>
                    <a:pt x="616678" y="763867"/>
                  </a:cubicBezTo>
                  <a:cubicBezTo>
                    <a:pt x="808852" y="652890"/>
                    <a:pt x="874704" y="407183"/>
                    <a:pt x="763805" y="214969"/>
                  </a:cubicBezTo>
                  <a:close/>
                </a:path>
              </a:pathLst>
            </a:custGeom>
            <a:grpFill/>
            <a:ln w="13525" cap="flat" cmpd="sng">
              <a:solidFill>
                <a:srgbClr val="FFFF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sp>
          <p:nvSpPr>
            <p:cNvPr id="194" name="Google Shape;986;p8">
              <a:extLst>
                <a:ext uri="{FF2B5EF4-FFF2-40B4-BE49-F238E27FC236}">
                  <a16:creationId xmlns:a16="http://schemas.microsoft.com/office/drawing/2014/main" id="{DE085136-9CB5-AB6A-7521-DE9CCEAE2DE1}"/>
                </a:ext>
              </a:extLst>
            </p:cNvPr>
            <p:cNvSpPr/>
            <p:nvPr/>
          </p:nvSpPr>
          <p:spPr>
            <a:xfrm>
              <a:off x="4565433" y="1233259"/>
              <a:ext cx="661269" cy="661269"/>
            </a:xfrm>
            <a:custGeom>
              <a:avLst/>
              <a:gdLst/>
              <a:ahLst/>
              <a:cxnLst/>
              <a:rect l="l" t="t" r="r" b="b"/>
              <a:pathLst>
                <a:path w="960669" h="960669" extrusionOk="0">
                  <a:moveTo>
                    <a:pt x="875346" y="255149"/>
                  </a:moveTo>
                  <a:cubicBezTo>
                    <a:pt x="749972" y="37998"/>
                    <a:pt x="472299" y="-36395"/>
                    <a:pt x="255148" y="88979"/>
                  </a:cubicBezTo>
                  <a:cubicBezTo>
                    <a:pt x="37998" y="214353"/>
                    <a:pt x="-36395" y="492026"/>
                    <a:pt x="88979" y="709177"/>
                  </a:cubicBezTo>
                  <a:cubicBezTo>
                    <a:pt x="214353" y="926315"/>
                    <a:pt x="491987" y="1000721"/>
                    <a:pt x="709137" y="875373"/>
                  </a:cubicBezTo>
                  <a:cubicBezTo>
                    <a:pt x="926302" y="750025"/>
                    <a:pt x="1000721" y="472352"/>
                    <a:pt x="875373" y="255188"/>
                  </a:cubicBezTo>
                  <a:cubicBezTo>
                    <a:pt x="875360" y="255175"/>
                    <a:pt x="875360" y="255162"/>
                    <a:pt x="875346" y="255149"/>
                  </a:cubicBezTo>
                  <a:close/>
                </a:path>
              </a:pathLst>
            </a:custGeom>
            <a:grpFill/>
            <a:ln w="27075" cap="flat" cmpd="sng">
              <a:solidFill>
                <a:srgbClr val="353535"/>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sp>
          <p:nvSpPr>
            <p:cNvPr id="196" name="Paralelogramo 195"/>
            <p:cNvSpPr/>
            <p:nvPr/>
          </p:nvSpPr>
          <p:spPr>
            <a:xfrm flipH="1">
              <a:off x="1176570" y="1354496"/>
              <a:ext cx="217613" cy="540000"/>
            </a:xfrm>
            <a:prstGeom prst="parallelogram">
              <a:avLst>
                <a:gd name="adj" fmla="val 7765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grpSp>
        <p:nvGrpSpPr>
          <p:cNvPr id="197" name="Grupo 196"/>
          <p:cNvGrpSpPr/>
          <p:nvPr/>
        </p:nvGrpSpPr>
        <p:grpSpPr>
          <a:xfrm>
            <a:off x="486956" y="3936724"/>
            <a:ext cx="4081837" cy="724679"/>
            <a:chOff x="1176570" y="1201554"/>
            <a:chExt cx="4081837" cy="724679"/>
          </a:xfrm>
          <a:solidFill>
            <a:srgbClr val="FFA940"/>
          </a:solidFill>
        </p:grpSpPr>
        <p:sp>
          <p:nvSpPr>
            <p:cNvPr id="198" name="Google Shape;984;p8">
              <a:extLst>
                <a:ext uri="{FF2B5EF4-FFF2-40B4-BE49-F238E27FC236}">
                  <a16:creationId xmlns:a16="http://schemas.microsoft.com/office/drawing/2014/main" id="{13D81F58-537A-7F10-A848-5EF27D162D83}"/>
                </a:ext>
              </a:extLst>
            </p:cNvPr>
            <p:cNvSpPr/>
            <p:nvPr/>
          </p:nvSpPr>
          <p:spPr>
            <a:xfrm>
              <a:off x="4533728" y="1201554"/>
              <a:ext cx="724679" cy="724679"/>
            </a:xfrm>
            <a:custGeom>
              <a:avLst/>
              <a:gdLst/>
              <a:ahLst/>
              <a:cxnLst/>
              <a:rect l="l" t="t" r="r" b="b"/>
              <a:pathLst>
                <a:path w="1052788" h="1052789" extrusionOk="0">
                  <a:moveTo>
                    <a:pt x="974876" y="271274"/>
                  </a:moveTo>
                  <a:cubicBezTo>
                    <a:pt x="832657" y="24908"/>
                    <a:pt x="517650" y="-59512"/>
                    <a:pt x="271284" y="82707"/>
                  </a:cubicBezTo>
                  <a:cubicBezTo>
                    <a:pt x="24918" y="224925"/>
                    <a:pt x="-59515" y="539933"/>
                    <a:pt x="82703" y="786299"/>
                  </a:cubicBezTo>
                  <a:cubicBezTo>
                    <a:pt x="224922" y="1032664"/>
                    <a:pt x="539942" y="1117098"/>
                    <a:pt x="786308" y="974866"/>
                  </a:cubicBezTo>
                  <a:cubicBezTo>
                    <a:pt x="786348" y="974853"/>
                    <a:pt x="786387" y="974827"/>
                    <a:pt x="786427" y="974801"/>
                  </a:cubicBezTo>
                  <a:cubicBezTo>
                    <a:pt x="1032727" y="832608"/>
                    <a:pt x="1117121" y="517680"/>
                    <a:pt x="974942" y="271380"/>
                  </a:cubicBezTo>
                  <a:cubicBezTo>
                    <a:pt x="974915" y="271340"/>
                    <a:pt x="974902" y="271314"/>
                    <a:pt x="974876" y="271274"/>
                  </a:cubicBezTo>
                  <a:close/>
                </a:path>
              </a:pathLst>
            </a:custGeom>
            <a:grp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sp>
          <p:nvSpPr>
            <p:cNvPr id="201" name="Google Shape;982;p8">
              <a:extLst>
                <a:ext uri="{FF2B5EF4-FFF2-40B4-BE49-F238E27FC236}">
                  <a16:creationId xmlns:a16="http://schemas.microsoft.com/office/drawing/2014/main" id="{F97C813B-E1BD-80F1-4E8E-C0C1A97E6560}"/>
                </a:ext>
              </a:extLst>
            </p:cNvPr>
            <p:cNvSpPr/>
            <p:nvPr/>
          </p:nvSpPr>
          <p:spPr>
            <a:xfrm>
              <a:off x="1274183" y="1354496"/>
              <a:ext cx="3580082" cy="540000"/>
            </a:xfrm>
            <a:custGeom>
              <a:avLst/>
              <a:gdLst>
                <a:gd name="connsiteX0" fmla="*/ 2701930 w 2701929"/>
                <a:gd name="connsiteY0" fmla="*/ 0 h 747875"/>
                <a:gd name="connsiteX1" fmla="*/ 0 w 2701929"/>
                <a:gd name="connsiteY1" fmla="*/ 0 h 747875"/>
                <a:gd name="connsiteX2" fmla="*/ 126545 w 2701929"/>
                <a:gd name="connsiteY2" fmla="*/ 747875 h 747875"/>
                <a:gd name="connsiteX3" fmla="*/ 2701930 w 2701929"/>
                <a:gd name="connsiteY3" fmla="*/ 747875 h 747875"/>
                <a:gd name="connsiteX4" fmla="*/ 2701930 w 2701929"/>
                <a:gd name="connsiteY4" fmla="*/ 0 h 7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1929" h="747875" extrusionOk="0">
                  <a:moveTo>
                    <a:pt x="2701930" y="0"/>
                  </a:moveTo>
                  <a:lnTo>
                    <a:pt x="0" y="0"/>
                  </a:lnTo>
                  <a:lnTo>
                    <a:pt x="126545" y="747875"/>
                  </a:lnTo>
                  <a:lnTo>
                    <a:pt x="2701930" y="747875"/>
                  </a:lnTo>
                  <a:lnTo>
                    <a:pt x="2701930" y="0"/>
                  </a:lnTo>
                  <a:close/>
                </a:path>
              </a:pathLst>
            </a:custGeom>
            <a:grpFill/>
            <a:ln>
              <a:noFill/>
            </a:ln>
          </p:spPr>
          <p:txBody>
            <a:bodyPr spcFirstLastPara="1" wrap="square" lIns="91425" tIns="45700" rIns="91425" bIns="45700" anchor="ctr" anchorCtr="0">
              <a:noAutofit/>
            </a:bodyPr>
            <a:lstStyle/>
            <a:p>
              <a:pPr marL="180975">
                <a:buSzPts val="1100"/>
              </a:pPr>
              <a:r>
                <a:rPr lang="es-MX" sz="1200" b="1">
                  <a:solidFill>
                    <a:srgbClr val="3F3F3F"/>
                  </a:solidFill>
                  <a:latin typeface="Museo Sans 700"/>
                  <a:sym typeface="Barlow"/>
                </a:rPr>
                <a:t>Formación de mano de obra especializada</a:t>
              </a:r>
            </a:p>
            <a:p>
              <a:pPr marL="180975">
                <a:buSzPts val="1100"/>
              </a:pPr>
              <a:r>
                <a:rPr lang="es-MX" sz="1100">
                  <a:solidFill>
                    <a:srgbClr val="3F3F3F"/>
                  </a:solidFill>
                  <a:latin typeface="Museo Sans 300"/>
                  <a:ea typeface="Barlow"/>
                  <a:cs typeface="Barlow"/>
                  <a:sym typeface="Barlow"/>
                </a:rPr>
                <a:t>SED – ATENEA – SENA - SDDE</a:t>
              </a:r>
            </a:p>
          </p:txBody>
        </p:sp>
        <p:sp>
          <p:nvSpPr>
            <p:cNvPr id="213" name="Google Shape;985;p8">
              <a:extLst>
                <a:ext uri="{FF2B5EF4-FFF2-40B4-BE49-F238E27FC236}">
                  <a16:creationId xmlns:a16="http://schemas.microsoft.com/office/drawing/2014/main" id="{9AC3B794-455C-A49A-A9BD-242334FEC07B}"/>
                </a:ext>
              </a:extLst>
            </p:cNvPr>
            <p:cNvSpPr/>
            <p:nvPr/>
          </p:nvSpPr>
          <p:spPr>
            <a:xfrm>
              <a:off x="4610725" y="1278551"/>
              <a:ext cx="570685" cy="570685"/>
            </a:xfrm>
            <a:custGeom>
              <a:avLst/>
              <a:gdLst/>
              <a:ahLst/>
              <a:cxnLst/>
              <a:rect l="l" t="t" r="r" b="b"/>
              <a:pathLst>
                <a:path w="829071" h="829071" extrusionOk="0">
                  <a:moveTo>
                    <a:pt x="763805" y="214969"/>
                  </a:moveTo>
                  <a:cubicBezTo>
                    <a:pt x="652841" y="22809"/>
                    <a:pt x="407120" y="-43017"/>
                    <a:pt x="214973" y="67947"/>
                  </a:cubicBezTo>
                  <a:cubicBezTo>
                    <a:pt x="22813" y="178898"/>
                    <a:pt x="-43013" y="424632"/>
                    <a:pt x="67938" y="616780"/>
                  </a:cubicBezTo>
                  <a:cubicBezTo>
                    <a:pt x="178876" y="808901"/>
                    <a:pt x="424531" y="874739"/>
                    <a:pt x="616678" y="763867"/>
                  </a:cubicBezTo>
                  <a:cubicBezTo>
                    <a:pt x="808852" y="652890"/>
                    <a:pt x="874704" y="407183"/>
                    <a:pt x="763805" y="214969"/>
                  </a:cubicBezTo>
                  <a:close/>
                </a:path>
              </a:pathLst>
            </a:custGeom>
            <a:grpFill/>
            <a:ln w="13525" cap="flat" cmpd="sng">
              <a:solidFill>
                <a:srgbClr val="FFFF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sp>
          <p:nvSpPr>
            <p:cNvPr id="214" name="Google Shape;986;p8">
              <a:extLst>
                <a:ext uri="{FF2B5EF4-FFF2-40B4-BE49-F238E27FC236}">
                  <a16:creationId xmlns:a16="http://schemas.microsoft.com/office/drawing/2014/main" id="{DE085136-9CB5-AB6A-7521-DE9CCEAE2DE1}"/>
                </a:ext>
              </a:extLst>
            </p:cNvPr>
            <p:cNvSpPr/>
            <p:nvPr/>
          </p:nvSpPr>
          <p:spPr>
            <a:xfrm>
              <a:off x="4565433" y="1233259"/>
              <a:ext cx="661269" cy="661269"/>
            </a:xfrm>
            <a:custGeom>
              <a:avLst/>
              <a:gdLst/>
              <a:ahLst/>
              <a:cxnLst/>
              <a:rect l="l" t="t" r="r" b="b"/>
              <a:pathLst>
                <a:path w="960669" h="960669" extrusionOk="0">
                  <a:moveTo>
                    <a:pt x="875346" y="255149"/>
                  </a:moveTo>
                  <a:cubicBezTo>
                    <a:pt x="749972" y="37998"/>
                    <a:pt x="472299" y="-36395"/>
                    <a:pt x="255148" y="88979"/>
                  </a:cubicBezTo>
                  <a:cubicBezTo>
                    <a:pt x="37998" y="214353"/>
                    <a:pt x="-36395" y="492026"/>
                    <a:pt x="88979" y="709177"/>
                  </a:cubicBezTo>
                  <a:cubicBezTo>
                    <a:pt x="214353" y="926315"/>
                    <a:pt x="491987" y="1000721"/>
                    <a:pt x="709137" y="875373"/>
                  </a:cubicBezTo>
                  <a:cubicBezTo>
                    <a:pt x="926302" y="750025"/>
                    <a:pt x="1000721" y="472352"/>
                    <a:pt x="875373" y="255188"/>
                  </a:cubicBezTo>
                  <a:cubicBezTo>
                    <a:pt x="875360" y="255175"/>
                    <a:pt x="875360" y="255162"/>
                    <a:pt x="875346" y="255149"/>
                  </a:cubicBezTo>
                  <a:close/>
                </a:path>
              </a:pathLst>
            </a:custGeom>
            <a:grpFill/>
            <a:ln w="27075" cap="flat" cmpd="sng">
              <a:solidFill>
                <a:srgbClr val="353535"/>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sp>
          <p:nvSpPr>
            <p:cNvPr id="215" name="Paralelogramo 214"/>
            <p:cNvSpPr/>
            <p:nvPr/>
          </p:nvSpPr>
          <p:spPr>
            <a:xfrm flipH="1">
              <a:off x="1176570" y="1354496"/>
              <a:ext cx="217613" cy="540000"/>
            </a:xfrm>
            <a:prstGeom prst="parallelogram">
              <a:avLst>
                <a:gd name="adj" fmla="val 7765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grpSp>
        <p:nvGrpSpPr>
          <p:cNvPr id="216" name="Grupo 215"/>
          <p:cNvGrpSpPr/>
          <p:nvPr/>
        </p:nvGrpSpPr>
        <p:grpSpPr>
          <a:xfrm>
            <a:off x="744643" y="4738385"/>
            <a:ext cx="4081837" cy="724679"/>
            <a:chOff x="1176570" y="1201554"/>
            <a:chExt cx="4081837" cy="724679"/>
          </a:xfrm>
          <a:solidFill>
            <a:srgbClr val="FFA940"/>
          </a:solidFill>
        </p:grpSpPr>
        <p:sp>
          <p:nvSpPr>
            <p:cNvPr id="217" name="Google Shape;984;p8">
              <a:extLst>
                <a:ext uri="{FF2B5EF4-FFF2-40B4-BE49-F238E27FC236}">
                  <a16:creationId xmlns:a16="http://schemas.microsoft.com/office/drawing/2014/main" id="{13D81F58-537A-7F10-A848-5EF27D162D83}"/>
                </a:ext>
              </a:extLst>
            </p:cNvPr>
            <p:cNvSpPr/>
            <p:nvPr/>
          </p:nvSpPr>
          <p:spPr>
            <a:xfrm>
              <a:off x="4533728" y="1201554"/>
              <a:ext cx="724679" cy="724679"/>
            </a:xfrm>
            <a:custGeom>
              <a:avLst/>
              <a:gdLst/>
              <a:ahLst/>
              <a:cxnLst/>
              <a:rect l="l" t="t" r="r" b="b"/>
              <a:pathLst>
                <a:path w="1052788" h="1052789" extrusionOk="0">
                  <a:moveTo>
                    <a:pt x="974876" y="271274"/>
                  </a:moveTo>
                  <a:cubicBezTo>
                    <a:pt x="832657" y="24908"/>
                    <a:pt x="517650" y="-59512"/>
                    <a:pt x="271284" y="82707"/>
                  </a:cubicBezTo>
                  <a:cubicBezTo>
                    <a:pt x="24918" y="224925"/>
                    <a:pt x="-59515" y="539933"/>
                    <a:pt x="82703" y="786299"/>
                  </a:cubicBezTo>
                  <a:cubicBezTo>
                    <a:pt x="224922" y="1032664"/>
                    <a:pt x="539942" y="1117098"/>
                    <a:pt x="786308" y="974866"/>
                  </a:cubicBezTo>
                  <a:cubicBezTo>
                    <a:pt x="786348" y="974853"/>
                    <a:pt x="786387" y="974827"/>
                    <a:pt x="786427" y="974801"/>
                  </a:cubicBezTo>
                  <a:cubicBezTo>
                    <a:pt x="1032727" y="832608"/>
                    <a:pt x="1117121" y="517680"/>
                    <a:pt x="974942" y="271380"/>
                  </a:cubicBezTo>
                  <a:cubicBezTo>
                    <a:pt x="974915" y="271340"/>
                    <a:pt x="974902" y="271314"/>
                    <a:pt x="974876" y="271274"/>
                  </a:cubicBezTo>
                  <a:close/>
                </a:path>
              </a:pathLst>
            </a:custGeom>
            <a:grp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sp>
          <p:nvSpPr>
            <p:cNvPr id="218" name="Google Shape;982;p8">
              <a:extLst>
                <a:ext uri="{FF2B5EF4-FFF2-40B4-BE49-F238E27FC236}">
                  <a16:creationId xmlns:a16="http://schemas.microsoft.com/office/drawing/2014/main" id="{F97C813B-E1BD-80F1-4E8E-C0C1A97E6560}"/>
                </a:ext>
              </a:extLst>
            </p:cNvPr>
            <p:cNvSpPr/>
            <p:nvPr/>
          </p:nvSpPr>
          <p:spPr>
            <a:xfrm>
              <a:off x="1274183" y="1354496"/>
              <a:ext cx="3580082" cy="540000"/>
            </a:xfrm>
            <a:custGeom>
              <a:avLst/>
              <a:gdLst>
                <a:gd name="connsiteX0" fmla="*/ 2701930 w 2701929"/>
                <a:gd name="connsiteY0" fmla="*/ 0 h 747875"/>
                <a:gd name="connsiteX1" fmla="*/ 0 w 2701929"/>
                <a:gd name="connsiteY1" fmla="*/ 0 h 747875"/>
                <a:gd name="connsiteX2" fmla="*/ 126545 w 2701929"/>
                <a:gd name="connsiteY2" fmla="*/ 747875 h 747875"/>
                <a:gd name="connsiteX3" fmla="*/ 2701930 w 2701929"/>
                <a:gd name="connsiteY3" fmla="*/ 747875 h 747875"/>
                <a:gd name="connsiteX4" fmla="*/ 2701930 w 2701929"/>
                <a:gd name="connsiteY4" fmla="*/ 0 h 7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1929" h="747875" extrusionOk="0">
                  <a:moveTo>
                    <a:pt x="2701930" y="0"/>
                  </a:moveTo>
                  <a:lnTo>
                    <a:pt x="0" y="0"/>
                  </a:lnTo>
                  <a:lnTo>
                    <a:pt x="126545" y="747875"/>
                  </a:lnTo>
                  <a:lnTo>
                    <a:pt x="2701930" y="747875"/>
                  </a:lnTo>
                  <a:lnTo>
                    <a:pt x="2701930" y="0"/>
                  </a:lnTo>
                  <a:close/>
                </a:path>
              </a:pathLst>
            </a:custGeom>
            <a:grpFill/>
            <a:ln>
              <a:noFill/>
            </a:ln>
          </p:spPr>
          <p:txBody>
            <a:bodyPr spcFirstLastPara="1" wrap="square" lIns="91425" tIns="45700" rIns="91425" bIns="45700" anchor="ctr" anchorCtr="0">
              <a:noAutofit/>
            </a:bodyPr>
            <a:lstStyle/>
            <a:p>
              <a:pPr marL="180975">
                <a:buSzPts val="1100"/>
              </a:pPr>
              <a:r>
                <a:rPr lang="es-MX" sz="1200" b="1">
                  <a:solidFill>
                    <a:srgbClr val="3F3F3F"/>
                  </a:solidFill>
                  <a:latin typeface="Museo Sans 700"/>
                  <a:sym typeface="Barlow"/>
                </a:rPr>
                <a:t>Fortalecimiento empresarial</a:t>
              </a:r>
            </a:p>
            <a:p>
              <a:pPr marL="180975">
                <a:buSzPts val="1100"/>
              </a:pPr>
              <a:r>
                <a:rPr lang="es-MX" sz="1100">
                  <a:solidFill>
                    <a:srgbClr val="3F3F3F"/>
                  </a:solidFill>
                  <a:latin typeface="Museo Sans 300"/>
                  <a:ea typeface="Barlow"/>
                  <a:cs typeface="Barlow"/>
                  <a:sym typeface="Barlow"/>
                </a:rPr>
                <a:t>SDDE</a:t>
              </a:r>
            </a:p>
          </p:txBody>
        </p:sp>
        <p:sp>
          <p:nvSpPr>
            <p:cNvPr id="219" name="Google Shape;985;p8">
              <a:extLst>
                <a:ext uri="{FF2B5EF4-FFF2-40B4-BE49-F238E27FC236}">
                  <a16:creationId xmlns:a16="http://schemas.microsoft.com/office/drawing/2014/main" id="{9AC3B794-455C-A49A-A9BD-242334FEC07B}"/>
                </a:ext>
              </a:extLst>
            </p:cNvPr>
            <p:cNvSpPr/>
            <p:nvPr/>
          </p:nvSpPr>
          <p:spPr>
            <a:xfrm>
              <a:off x="4610725" y="1278551"/>
              <a:ext cx="570685" cy="570685"/>
            </a:xfrm>
            <a:custGeom>
              <a:avLst/>
              <a:gdLst/>
              <a:ahLst/>
              <a:cxnLst/>
              <a:rect l="l" t="t" r="r" b="b"/>
              <a:pathLst>
                <a:path w="829071" h="829071" extrusionOk="0">
                  <a:moveTo>
                    <a:pt x="763805" y="214969"/>
                  </a:moveTo>
                  <a:cubicBezTo>
                    <a:pt x="652841" y="22809"/>
                    <a:pt x="407120" y="-43017"/>
                    <a:pt x="214973" y="67947"/>
                  </a:cubicBezTo>
                  <a:cubicBezTo>
                    <a:pt x="22813" y="178898"/>
                    <a:pt x="-43013" y="424632"/>
                    <a:pt x="67938" y="616780"/>
                  </a:cubicBezTo>
                  <a:cubicBezTo>
                    <a:pt x="178876" y="808901"/>
                    <a:pt x="424531" y="874739"/>
                    <a:pt x="616678" y="763867"/>
                  </a:cubicBezTo>
                  <a:cubicBezTo>
                    <a:pt x="808852" y="652890"/>
                    <a:pt x="874704" y="407183"/>
                    <a:pt x="763805" y="214969"/>
                  </a:cubicBezTo>
                  <a:close/>
                </a:path>
              </a:pathLst>
            </a:custGeom>
            <a:grpFill/>
            <a:ln w="13525" cap="flat" cmpd="sng">
              <a:solidFill>
                <a:srgbClr val="FFFF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sp>
          <p:nvSpPr>
            <p:cNvPr id="220" name="Google Shape;986;p8">
              <a:extLst>
                <a:ext uri="{FF2B5EF4-FFF2-40B4-BE49-F238E27FC236}">
                  <a16:creationId xmlns:a16="http://schemas.microsoft.com/office/drawing/2014/main" id="{DE085136-9CB5-AB6A-7521-DE9CCEAE2DE1}"/>
                </a:ext>
              </a:extLst>
            </p:cNvPr>
            <p:cNvSpPr/>
            <p:nvPr/>
          </p:nvSpPr>
          <p:spPr>
            <a:xfrm>
              <a:off x="4565433" y="1233259"/>
              <a:ext cx="661269" cy="661269"/>
            </a:xfrm>
            <a:custGeom>
              <a:avLst/>
              <a:gdLst/>
              <a:ahLst/>
              <a:cxnLst/>
              <a:rect l="l" t="t" r="r" b="b"/>
              <a:pathLst>
                <a:path w="960669" h="960669" extrusionOk="0">
                  <a:moveTo>
                    <a:pt x="875346" y="255149"/>
                  </a:moveTo>
                  <a:cubicBezTo>
                    <a:pt x="749972" y="37998"/>
                    <a:pt x="472299" y="-36395"/>
                    <a:pt x="255148" y="88979"/>
                  </a:cubicBezTo>
                  <a:cubicBezTo>
                    <a:pt x="37998" y="214353"/>
                    <a:pt x="-36395" y="492026"/>
                    <a:pt x="88979" y="709177"/>
                  </a:cubicBezTo>
                  <a:cubicBezTo>
                    <a:pt x="214353" y="926315"/>
                    <a:pt x="491987" y="1000721"/>
                    <a:pt x="709137" y="875373"/>
                  </a:cubicBezTo>
                  <a:cubicBezTo>
                    <a:pt x="926302" y="750025"/>
                    <a:pt x="1000721" y="472352"/>
                    <a:pt x="875373" y="255188"/>
                  </a:cubicBezTo>
                  <a:cubicBezTo>
                    <a:pt x="875360" y="255175"/>
                    <a:pt x="875360" y="255162"/>
                    <a:pt x="875346" y="255149"/>
                  </a:cubicBezTo>
                  <a:close/>
                </a:path>
              </a:pathLst>
            </a:custGeom>
            <a:grpFill/>
            <a:ln w="27075" cap="flat" cmpd="sng">
              <a:solidFill>
                <a:srgbClr val="353535"/>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sp>
          <p:nvSpPr>
            <p:cNvPr id="221" name="Paralelogramo 220"/>
            <p:cNvSpPr/>
            <p:nvPr/>
          </p:nvSpPr>
          <p:spPr>
            <a:xfrm flipH="1">
              <a:off x="1176570" y="1354496"/>
              <a:ext cx="217613" cy="540000"/>
            </a:xfrm>
            <a:prstGeom prst="parallelogram">
              <a:avLst>
                <a:gd name="adj" fmla="val 7765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grpSp>
        <p:nvGrpSpPr>
          <p:cNvPr id="222" name="Grupo 221"/>
          <p:cNvGrpSpPr/>
          <p:nvPr/>
        </p:nvGrpSpPr>
        <p:grpSpPr>
          <a:xfrm>
            <a:off x="1009315" y="5540048"/>
            <a:ext cx="4081837" cy="724679"/>
            <a:chOff x="1176570" y="1201554"/>
            <a:chExt cx="4081837" cy="724679"/>
          </a:xfrm>
          <a:solidFill>
            <a:srgbClr val="FFA940"/>
          </a:solidFill>
        </p:grpSpPr>
        <p:sp>
          <p:nvSpPr>
            <p:cNvPr id="223" name="Google Shape;984;p8">
              <a:extLst>
                <a:ext uri="{FF2B5EF4-FFF2-40B4-BE49-F238E27FC236}">
                  <a16:creationId xmlns:a16="http://schemas.microsoft.com/office/drawing/2014/main" id="{13D81F58-537A-7F10-A848-5EF27D162D83}"/>
                </a:ext>
              </a:extLst>
            </p:cNvPr>
            <p:cNvSpPr/>
            <p:nvPr/>
          </p:nvSpPr>
          <p:spPr>
            <a:xfrm>
              <a:off x="4533728" y="1201554"/>
              <a:ext cx="724679" cy="724679"/>
            </a:xfrm>
            <a:custGeom>
              <a:avLst/>
              <a:gdLst/>
              <a:ahLst/>
              <a:cxnLst/>
              <a:rect l="l" t="t" r="r" b="b"/>
              <a:pathLst>
                <a:path w="1052788" h="1052789" extrusionOk="0">
                  <a:moveTo>
                    <a:pt x="974876" y="271274"/>
                  </a:moveTo>
                  <a:cubicBezTo>
                    <a:pt x="832657" y="24908"/>
                    <a:pt x="517650" y="-59512"/>
                    <a:pt x="271284" y="82707"/>
                  </a:cubicBezTo>
                  <a:cubicBezTo>
                    <a:pt x="24918" y="224925"/>
                    <a:pt x="-59515" y="539933"/>
                    <a:pt x="82703" y="786299"/>
                  </a:cubicBezTo>
                  <a:cubicBezTo>
                    <a:pt x="224922" y="1032664"/>
                    <a:pt x="539942" y="1117098"/>
                    <a:pt x="786308" y="974866"/>
                  </a:cubicBezTo>
                  <a:cubicBezTo>
                    <a:pt x="786348" y="974853"/>
                    <a:pt x="786387" y="974827"/>
                    <a:pt x="786427" y="974801"/>
                  </a:cubicBezTo>
                  <a:cubicBezTo>
                    <a:pt x="1032727" y="832608"/>
                    <a:pt x="1117121" y="517680"/>
                    <a:pt x="974942" y="271380"/>
                  </a:cubicBezTo>
                  <a:cubicBezTo>
                    <a:pt x="974915" y="271340"/>
                    <a:pt x="974902" y="271314"/>
                    <a:pt x="974876" y="271274"/>
                  </a:cubicBezTo>
                  <a:close/>
                </a:path>
              </a:pathLst>
            </a:custGeom>
            <a:grp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sp>
          <p:nvSpPr>
            <p:cNvPr id="224" name="Google Shape;982;p8">
              <a:extLst>
                <a:ext uri="{FF2B5EF4-FFF2-40B4-BE49-F238E27FC236}">
                  <a16:creationId xmlns:a16="http://schemas.microsoft.com/office/drawing/2014/main" id="{F97C813B-E1BD-80F1-4E8E-C0C1A97E6560}"/>
                </a:ext>
              </a:extLst>
            </p:cNvPr>
            <p:cNvSpPr/>
            <p:nvPr/>
          </p:nvSpPr>
          <p:spPr>
            <a:xfrm>
              <a:off x="1274183" y="1354496"/>
              <a:ext cx="3580082" cy="540000"/>
            </a:xfrm>
            <a:custGeom>
              <a:avLst/>
              <a:gdLst>
                <a:gd name="connsiteX0" fmla="*/ 2701930 w 2701929"/>
                <a:gd name="connsiteY0" fmla="*/ 0 h 747875"/>
                <a:gd name="connsiteX1" fmla="*/ 0 w 2701929"/>
                <a:gd name="connsiteY1" fmla="*/ 0 h 747875"/>
                <a:gd name="connsiteX2" fmla="*/ 126545 w 2701929"/>
                <a:gd name="connsiteY2" fmla="*/ 747875 h 747875"/>
                <a:gd name="connsiteX3" fmla="*/ 2701930 w 2701929"/>
                <a:gd name="connsiteY3" fmla="*/ 747875 h 747875"/>
                <a:gd name="connsiteX4" fmla="*/ 2701930 w 2701929"/>
                <a:gd name="connsiteY4" fmla="*/ 0 h 7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1929" h="747875" extrusionOk="0">
                  <a:moveTo>
                    <a:pt x="2701930" y="0"/>
                  </a:moveTo>
                  <a:lnTo>
                    <a:pt x="0" y="0"/>
                  </a:lnTo>
                  <a:lnTo>
                    <a:pt x="126545" y="747875"/>
                  </a:lnTo>
                  <a:lnTo>
                    <a:pt x="2701930" y="747875"/>
                  </a:lnTo>
                  <a:lnTo>
                    <a:pt x="2701930" y="0"/>
                  </a:lnTo>
                  <a:close/>
                </a:path>
              </a:pathLst>
            </a:custGeom>
            <a:grpFill/>
            <a:ln>
              <a:noFill/>
            </a:ln>
          </p:spPr>
          <p:txBody>
            <a:bodyPr spcFirstLastPara="1" wrap="square" lIns="91425" tIns="45700" rIns="91425" bIns="45700" anchor="ctr" anchorCtr="0">
              <a:noAutofit/>
            </a:bodyPr>
            <a:lstStyle/>
            <a:p>
              <a:pPr marL="177800">
                <a:buSzPts val="1100"/>
              </a:pPr>
              <a:r>
                <a:rPr lang="es-MX" sz="1200" b="1">
                  <a:solidFill>
                    <a:srgbClr val="3F3F3F"/>
                  </a:solidFill>
                  <a:latin typeface="Museo Sans 700"/>
                  <a:sym typeface="Barlow"/>
                </a:rPr>
                <a:t>Posicionamiento de marca e internacionalización</a:t>
              </a:r>
            </a:p>
            <a:p>
              <a:pPr marL="177800">
                <a:buSzPts val="1100"/>
              </a:pPr>
              <a:r>
                <a:rPr lang="es-MX" sz="1100">
                  <a:solidFill>
                    <a:srgbClr val="3F3F3F"/>
                  </a:solidFill>
                  <a:latin typeface="Museo Sans 300"/>
                  <a:ea typeface="Barlow"/>
                  <a:cs typeface="Barlow"/>
                  <a:sym typeface="Barlow"/>
                </a:rPr>
                <a:t>IDT – </a:t>
              </a:r>
              <a:r>
                <a:rPr lang="es-MX" sz="1100" err="1">
                  <a:solidFill>
                    <a:srgbClr val="3F3F3F"/>
                  </a:solidFill>
                  <a:latin typeface="Museo Sans 300"/>
                  <a:ea typeface="Barlow"/>
                  <a:cs typeface="Barlow"/>
                  <a:sym typeface="Barlow"/>
                </a:rPr>
                <a:t>Invest</a:t>
              </a:r>
              <a:r>
                <a:rPr lang="es-MX" sz="1100">
                  <a:solidFill>
                    <a:srgbClr val="3F3F3F"/>
                  </a:solidFill>
                  <a:latin typeface="Museo Sans 300"/>
                  <a:ea typeface="Barlow"/>
                  <a:cs typeface="Barlow"/>
                  <a:sym typeface="Barlow"/>
                </a:rPr>
                <a:t> in Bogotá</a:t>
              </a:r>
            </a:p>
          </p:txBody>
        </p:sp>
        <p:sp>
          <p:nvSpPr>
            <p:cNvPr id="225" name="Google Shape;985;p8">
              <a:extLst>
                <a:ext uri="{FF2B5EF4-FFF2-40B4-BE49-F238E27FC236}">
                  <a16:creationId xmlns:a16="http://schemas.microsoft.com/office/drawing/2014/main" id="{9AC3B794-455C-A49A-A9BD-242334FEC07B}"/>
                </a:ext>
              </a:extLst>
            </p:cNvPr>
            <p:cNvSpPr/>
            <p:nvPr/>
          </p:nvSpPr>
          <p:spPr>
            <a:xfrm>
              <a:off x="4610725" y="1278551"/>
              <a:ext cx="570685" cy="570685"/>
            </a:xfrm>
            <a:custGeom>
              <a:avLst/>
              <a:gdLst/>
              <a:ahLst/>
              <a:cxnLst/>
              <a:rect l="l" t="t" r="r" b="b"/>
              <a:pathLst>
                <a:path w="829071" h="829071" extrusionOk="0">
                  <a:moveTo>
                    <a:pt x="763805" y="214969"/>
                  </a:moveTo>
                  <a:cubicBezTo>
                    <a:pt x="652841" y="22809"/>
                    <a:pt x="407120" y="-43017"/>
                    <a:pt x="214973" y="67947"/>
                  </a:cubicBezTo>
                  <a:cubicBezTo>
                    <a:pt x="22813" y="178898"/>
                    <a:pt x="-43013" y="424632"/>
                    <a:pt x="67938" y="616780"/>
                  </a:cubicBezTo>
                  <a:cubicBezTo>
                    <a:pt x="178876" y="808901"/>
                    <a:pt x="424531" y="874739"/>
                    <a:pt x="616678" y="763867"/>
                  </a:cubicBezTo>
                  <a:cubicBezTo>
                    <a:pt x="808852" y="652890"/>
                    <a:pt x="874704" y="407183"/>
                    <a:pt x="763805" y="214969"/>
                  </a:cubicBezTo>
                  <a:close/>
                </a:path>
              </a:pathLst>
            </a:custGeom>
            <a:grpFill/>
            <a:ln w="13525" cap="flat" cmpd="sng">
              <a:solidFill>
                <a:srgbClr val="FFFF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sp>
          <p:nvSpPr>
            <p:cNvPr id="226" name="Google Shape;986;p8">
              <a:extLst>
                <a:ext uri="{FF2B5EF4-FFF2-40B4-BE49-F238E27FC236}">
                  <a16:creationId xmlns:a16="http://schemas.microsoft.com/office/drawing/2014/main" id="{DE085136-9CB5-AB6A-7521-DE9CCEAE2DE1}"/>
                </a:ext>
              </a:extLst>
            </p:cNvPr>
            <p:cNvSpPr/>
            <p:nvPr/>
          </p:nvSpPr>
          <p:spPr>
            <a:xfrm>
              <a:off x="4565433" y="1233259"/>
              <a:ext cx="661269" cy="661269"/>
            </a:xfrm>
            <a:custGeom>
              <a:avLst/>
              <a:gdLst/>
              <a:ahLst/>
              <a:cxnLst/>
              <a:rect l="l" t="t" r="r" b="b"/>
              <a:pathLst>
                <a:path w="960669" h="960669" extrusionOk="0">
                  <a:moveTo>
                    <a:pt x="875346" y="255149"/>
                  </a:moveTo>
                  <a:cubicBezTo>
                    <a:pt x="749972" y="37998"/>
                    <a:pt x="472299" y="-36395"/>
                    <a:pt x="255148" y="88979"/>
                  </a:cubicBezTo>
                  <a:cubicBezTo>
                    <a:pt x="37998" y="214353"/>
                    <a:pt x="-36395" y="492026"/>
                    <a:pt x="88979" y="709177"/>
                  </a:cubicBezTo>
                  <a:cubicBezTo>
                    <a:pt x="214353" y="926315"/>
                    <a:pt x="491987" y="1000721"/>
                    <a:pt x="709137" y="875373"/>
                  </a:cubicBezTo>
                  <a:cubicBezTo>
                    <a:pt x="926302" y="750025"/>
                    <a:pt x="1000721" y="472352"/>
                    <a:pt x="875373" y="255188"/>
                  </a:cubicBezTo>
                  <a:cubicBezTo>
                    <a:pt x="875360" y="255175"/>
                    <a:pt x="875360" y="255162"/>
                    <a:pt x="875346" y="255149"/>
                  </a:cubicBezTo>
                  <a:close/>
                </a:path>
              </a:pathLst>
            </a:custGeom>
            <a:grpFill/>
            <a:ln w="27075" cap="flat" cmpd="sng">
              <a:solidFill>
                <a:srgbClr val="353535"/>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sp>
          <p:nvSpPr>
            <p:cNvPr id="227" name="Paralelogramo 226"/>
            <p:cNvSpPr/>
            <p:nvPr/>
          </p:nvSpPr>
          <p:spPr>
            <a:xfrm flipH="1">
              <a:off x="1176570" y="1354496"/>
              <a:ext cx="217613" cy="540000"/>
            </a:xfrm>
            <a:prstGeom prst="parallelogram">
              <a:avLst>
                <a:gd name="adj" fmla="val 7765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pic>
        <p:nvPicPr>
          <p:cNvPr id="182" name="Google Shape;1000;p8">
            <a:extLst>
              <a:ext uri="{FF2B5EF4-FFF2-40B4-BE49-F238E27FC236}">
                <a16:creationId xmlns:a16="http://schemas.microsoft.com/office/drawing/2014/main" id="{5A29F4EE-93C3-69D0-33C1-6A582C6DE4D4}"/>
              </a:ext>
            </a:extLst>
          </p:cNvPr>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4004081" y="4113455"/>
            <a:ext cx="418871" cy="418872"/>
          </a:xfrm>
          <a:prstGeom prst="rect">
            <a:avLst/>
          </a:prstGeom>
          <a:noFill/>
          <a:ln>
            <a:noFill/>
          </a:ln>
        </p:spPr>
      </p:pic>
      <p:pic>
        <p:nvPicPr>
          <p:cNvPr id="184" name="Google Shape;1002;p8">
            <a:extLst>
              <a:ext uri="{FF2B5EF4-FFF2-40B4-BE49-F238E27FC236}">
                <a16:creationId xmlns:a16="http://schemas.microsoft.com/office/drawing/2014/main" id="{9EC942F8-1526-2DF8-4BBD-A372EA86449E}"/>
              </a:ext>
            </a:extLst>
          </p:cNvPr>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3965810" y="3258907"/>
            <a:ext cx="469026" cy="469027"/>
          </a:xfrm>
          <a:prstGeom prst="rect">
            <a:avLst/>
          </a:prstGeom>
          <a:noFill/>
          <a:ln>
            <a:noFill/>
          </a:ln>
        </p:spPr>
      </p:pic>
      <p:pic>
        <p:nvPicPr>
          <p:cNvPr id="185" name="Google Shape;1003;p8">
            <a:extLst>
              <a:ext uri="{FF2B5EF4-FFF2-40B4-BE49-F238E27FC236}">
                <a16:creationId xmlns:a16="http://schemas.microsoft.com/office/drawing/2014/main" id="{16AB1A34-C9B9-315C-82A5-6AEC196B0433}"/>
              </a:ext>
            </a:extLst>
          </p:cNvPr>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4232980" y="4868313"/>
            <a:ext cx="469026" cy="469027"/>
          </a:xfrm>
          <a:prstGeom prst="rect">
            <a:avLst/>
          </a:prstGeom>
          <a:noFill/>
          <a:ln>
            <a:noFill/>
          </a:ln>
        </p:spPr>
      </p:pic>
      <p:pic>
        <p:nvPicPr>
          <p:cNvPr id="186" name="Google Shape;1004;p8">
            <a:extLst>
              <a:ext uri="{FF2B5EF4-FFF2-40B4-BE49-F238E27FC236}">
                <a16:creationId xmlns:a16="http://schemas.microsoft.com/office/drawing/2014/main" id="{F2CBE918-7A02-3F22-D42C-3CF3B5BAB192}"/>
              </a:ext>
            </a:extLst>
          </p:cNvPr>
          <p:cNvPicPr preferRelativeResize="0"/>
          <p:nvPr/>
        </p:nvPicPr>
        <p:blipFill rotWithShape="1">
          <a:blip r:embed="rId8" cstate="screen">
            <a:alphaModFix/>
            <a:extLst>
              <a:ext uri="{28A0092B-C50C-407E-A947-70E740481C1C}">
                <a14:useLocalDpi xmlns:a14="http://schemas.microsoft.com/office/drawing/2010/main"/>
              </a:ext>
            </a:extLst>
          </a:blip>
          <a:srcRect/>
          <a:stretch/>
        </p:blipFill>
        <p:spPr>
          <a:xfrm>
            <a:off x="4490496" y="5661253"/>
            <a:ext cx="469026" cy="469027"/>
          </a:xfrm>
          <a:prstGeom prst="rect">
            <a:avLst/>
          </a:prstGeom>
          <a:noFill/>
          <a:ln>
            <a:noFill/>
          </a:ln>
        </p:spPr>
      </p:pic>
      <p:grpSp>
        <p:nvGrpSpPr>
          <p:cNvPr id="187" name="Google Shape;1005;p8">
            <a:extLst>
              <a:ext uri="{FF2B5EF4-FFF2-40B4-BE49-F238E27FC236}">
                <a16:creationId xmlns:a16="http://schemas.microsoft.com/office/drawing/2014/main" id="{ED248DCA-4AF9-9A6D-02B6-FA54C164092B}"/>
              </a:ext>
            </a:extLst>
          </p:cNvPr>
          <p:cNvGrpSpPr/>
          <p:nvPr/>
        </p:nvGrpSpPr>
        <p:grpSpPr>
          <a:xfrm>
            <a:off x="4714049" y="2510036"/>
            <a:ext cx="2977363" cy="2885152"/>
            <a:chOff x="4450729" y="2087697"/>
            <a:chExt cx="3144126" cy="3046750"/>
          </a:xfrm>
        </p:grpSpPr>
        <p:grpSp>
          <p:nvGrpSpPr>
            <p:cNvPr id="188" name="Google Shape;1006;p8">
              <a:extLst>
                <a:ext uri="{FF2B5EF4-FFF2-40B4-BE49-F238E27FC236}">
                  <a16:creationId xmlns:a16="http://schemas.microsoft.com/office/drawing/2014/main" id="{BC9563CF-F008-7BA7-28B1-21024C018C10}"/>
                </a:ext>
              </a:extLst>
            </p:cNvPr>
            <p:cNvGrpSpPr/>
            <p:nvPr/>
          </p:nvGrpSpPr>
          <p:grpSpPr>
            <a:xfrm>
              <a:off x="4548105" y="2087697"/>
              <a:ext cx="3046750" cy="3046750"/>
              <a:chOff x="1458943" y="364719"/>
              <a:chExt cx="3829500" cy="3829500"/>
            </a:xfrm>
          </p:grpSpPr>
          <p:sp>
            <p:nvSpPr>
              <p:cNvPr id="192" name="Google Shape;1007;p8">
                <a:extLst>
                  <a:ext uri="{FF2B5EF4-FFF2-40B4-BE49-F238E27FC236}">
                    <a16:creationId xmlns:a16="http://schemas.microsoft.com/office/drawing/2014/main" id="{1F715D84-4E51-852F-3336-FC6EEB4EE544}"/>
                  </a:ext>
                </a:extLst>
              </p:cNvPr>
              <p:cNvSpPr/>
              <p:nvPr/>
            </p:nvSpPr>
            <p:spPr>
              <a:xfrm>
                <a:off x="1458943" y="364719"/>
                <a:ext cx="3829500" cy="3829500"/>
              </a:xfrm>
              <a:prstGeom prst="pie">
                <a:avLst>
                  <a:gd name="adj1" fmla="val 16200000"/>
                  <a:gd name="adj2" fmla="val 5400000"/>
                </a:avLst>
              </a:prstGeom>
              <a:solidFill>
                <a:srgbClr val="FFBE92"/>
              </a:solidFill>
              <a:ln>
                <a:noFill/>
              </a:ln>
              <a:effectLst>
                <a:outerShdw blurRad="57150" dist="19050" dir="5400000" algn="ctr" rotWithShape="0">
                  <a:srgbClr val="000000">
                    <a:alpha val="60000"/>
                  </a:srgbClr>
                </a:outerShdw>
              </a:effectLst>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600"/>
                  <a:buFont typeface="Arial"/>
                  <a:buNone/>
                </a:pPr>
                <a:endParaRPr sz="1100" b="0" i="0" u="none" strike="noStrike" cap="none">
                  <a:solidFill>
                    <a:schemeClr val="tx1">
                      <a:lumMod val="65000"/>
                      <a:lumOff val="35000"/>
                    </a:schemeClr>
                  </a:solidFill>
                  <a:latin typeface="Museo Sans 300" panose="02000000000000000000" pitchFamily="50" charset="0"/>
                  <a:sym typeface="Arial"/>
                </a:endParaRPr>
              </a:p>
            </p:txBody>
          </p:sp>
          <p:sp>
            <p:nvSpPr>
              <p:cNvPr id="193" name="Google Shape;1008;p8">
                <a:extLst>
                  <a:ext uri="{FF2B5EF4-FFF2-40B4-BE49-F238E27FC236}">
                    <a16:creationId xmlns:a16="http://schemas.microsoft.com/office/drawing/2014/main" id="{ABC4958C-7CB0-AA2A-1B61-CF8138CA0759}"/>
                  </a:ext>
                </a:extLst>
              </p:cNvPr>
              <p:cNvSpPr txBox="1"/>
              <p:nvPr/>
            </p:nvSpPr>
            <p:spPr>
              <a:xfrm>
                <a:off x="3373718" y="755471"/>
                <a:ext cx="1876985" cy="3060558"/>
              </a:xfrm>
              <a:prstGeom prst="rect">
                <a:avLst/>
              </a:prstGeom>
              <a:noFill/>
              <a:ln>
                <a:noFill/>
              </a:ln>
            </p:spPr>
            <p:txBody>
              <a:bodyPr spcFirstLastPara="1" wrap="square" lIns="25400" tIns="25400" rIns="25400" bIns="25400" anchor="ctr" anchorCtr="0">
                <a:noAutofit/>
              </a:bodyPr>
              <a:lstStyle/>
              <a:p>
                <a:pPr marL="0" marR="0" lvl="0" indent="0" algn="ctr" rtl="0">
                  <a:lnSpc>
                    <a:spcPct val="90000"/>
                  </a:lnSpc>
                  <a:spcBef>
                    <a:spcPts val="0"/>
                  </a:spcBef>
                  <a:spcAft>
                    <a:spcPts val="0"/>
                  </a:spcAft>
                  <a:buClr>
                    <a:srgbClr val="000000"/>
                  </a:buClr>
                  <a:buSzPts val="1400"/>
                  <a:buFont typeface="Arial"/>
                  <a:buNone/>
                </a:pPr>
                <a:r>
                  <a:rPr lang="es-ES" b="1" i="0" u="none" strike="noStrike" cap="none">
                    <a:solidFill>
                      <a:schemeClr val="tx1">
                        <a:lumMod val="75000"/>
                        <a:lumOff val="25000"/>
                      </a:schemeClr>
                    </a:solidFill>
                    <a:latin typeface="Museo Sans 700" panose="02000000000000000000" pitchFamily="50" charset="0"/>
                    <a:ea typeface="Barlow"/>
                    <a:cs typeface="Barlow"/>
                    <a:sym typeface="Barlow"/>
                  </a:rPr>
                  <a:t>TRIBUTARIOS</a:t>
                </a:r>
              </a:p>
            </p:txBody>
          </p:sp>
        </p:grpSp>
        <p:grpSp>
          <p:nvGrpSpPr>
            <p:cNvPr id="189" name="Google Shape;1009;p8">
              <a:extLst>
                <a:ext uri="{FF2B5EF4-FFF2-40B4-BE49-F238E27FC236}">
                  <a16:creationId xmlns:a16="http://schemas.microsoft.com/office/drawing/2014/main" id="{88683269-346F-95F2-D666-2F7EF2118530}"/>
                </a:ext>
              </a:extLst>
            </p:cNvPr>
            <p:cNvGrpSpPr/>
            <p:nvPr/>
          </p:nvGrpSpPr>
          <p:grpSpPr>
            <a:xfrm>
              <a:off x="4450729" y="2087697"/>
              <a:ext cx="3052948" cy="3046750"/>
              <a:chOff x="1359974" y="364719"/>
              <a:chExt cx="3837290" cy="3829500"/>
            </a:xfrm>
          </p:grpSpPr>
          <p:sp>
            <p:nvSpPr>
              <p:cNvPr id="190" name="Google Shape;1010;p8">
                <a:extLst>
                  <a:ext uri="{FF2B5EF4-FFF2-40B4-BE49-F238E27FC236}">
                    <a16:creationId xmlns:a16="http://schemas.microsoft.com/office/drawing/2014/main" id="{36496BF1-606F-F145-1A1E-1AB1AC12E369}"/>
                  </a:ext>
                </a:extLst>
              </p:cNvPr>
              <p:cNvSpPr/>
              <p:nvPr/>
            </p:nvSpPr>
            <p:spPr>
              <a:xfrm>
                <a:off x="1367764" y="364719"/>
                <a:ext cx="3829500" cy="3829500"/>
              </a:xfrm>
              <a:prstGeom prst="pie">
                <a:avLst>
                  <a:gd name="adj1" fmla="val 5400000"/>
                  <a:gd name="adj2" fmla="val 16200000"/>
                </a:avLst>
              </a:prstGeom>
              <a:solidFill>
                <a:srgbClr val="FFA940"/>
              </a:solidFill>
              <a:ln>
                <a:noFill/>
              </a:ln>
              <a:effectLst>
                <a:outerShdw blurRad="57150" dist="19050" dir="5400000" algn="ctr" rotWithShape="0">
                  <a:srgbClr val="000000">
                    <a:alpha val="60000"/>
                  </a:srgbClr>
                </a:outerShdw>
              </a:effectLst>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600"/>
                  <a:buFont typeface="Arial"/>
                  <a:buNone/>
                </a:pPr>
                <a:endParaRPr sz="1100" b="0" i="0" u="none" strike="noStrike" cap="none">
                  <a:solidFill>
                    <a:srgbClr val="FFFFFF"/>
                  </a:solidFill>
                  <a:latin typeface="Museo Sans 300" panose="02000000000000000000" pitchFamily="50" charset="0"/>
                  <a:sym typeface="Arial"/>
                </a:endParaRPr>
              </a:p>
            </p:txBody>
          </p:sp>
          <p:sp>
            <p:nvSpPr>
              <p:cNvPr id="191" name="Google Shape;1011;p8">
                <a:extLst>
                  <a:ext uri="{FF2B5EF4-FFF2-40B4-BE49-F238E27FC236}">
                    <a16:creationId xmlns:a16="http://schemas.microsoft.com/office/drawing/2014/main" id="{04B9BC10-1A30-7B5C-D7BC-CBBF87351540}"/>
                  </a:ext>
                </a:extLst>
              </p:cNvPr>
              <p:cNvSpPr txBox="1"/>
              <p:nvPr/>
            </p:nvSpPr>
            <p:spPr>
              <a:xfrm>
                <a:off x="1359974" y="908793"/>
                <a:ext cx="1899769" cy="2771726"/>
              </a:xfrm>
              <a:prstGeom prst="rect">
                <a:avLst/>
              </a:prstGeom>
              <a:noFill/>
              <a:ln>
                <a:noFill/>
              </a:ln>
            </p:spPr>
            <p:txBody>
              <a:bodyPr spcFirstLastPara="1" wrap="square" lIns="25400" tIns="25400" rIns="25400" bIns="25400" anchor="ctr" anchorCtr="0">
                <a:noAutofit/>
              </a:bodyPr>
              <a:lstStyle/>
              <a:p>
                <a:pPr marL="0" marR="0" lvl="0" indent="0" algn="ctr" rtl="0">
                  <a:lnSpc>
                    <a:spcPct val="90000"/>
                  </a:lnSpc>
                  <a:spcBef>
                    <a:spcPts val="0"/>
                  </a:spcBef>
                  <a:spcAft>
                    <a:spcPts val="0"/>
                  </a:spcAft>
                  <a:buClr>
                    <a:srgbClr val="000000"/>
                  </a:buClr>
                  <a:buSzPts val="1400"/>
                  <a:buFont typeface="Arial"/>
                  <a:buNone/>
                </a:pPr>
                <a:r>
                  <a:rPr lang="es-ES" b="1" i="0" u="none" strike="noStrike" cap="none">
                    <a:solidFill>
                      <a:srgbClr val="3F3F3F"/>
                    </a:solidFill>
                    <a:latin typeface="Museo Sans 700" panose="02000000000000000000" pitchFamily="50" charset="0"/>
                    <a:ea typeface="Barlow"/>
                    <a:cs typeface="Barlow"/>
                    <a:sym typeface="Barlow"/>
                  </a:rPr>
                  <a:t>NO TRIBUTARIOS</a:t>
                </a:r>
              </a:p>
            </p:txBody>
          </p:sp>
        </p:grpSp>
      </p:grpSp>
      <p:pic>
        <p:nvPicPr>
          <p:cNvPr id="202" name="Google Shape;1020;p8">
            <a:extLst>
              <a:ext uri="{FF2B5EF4-FFF2-40B4-BE49-F238E27FC236}">
                <a16:creationId xmlns:a16="http://schemas.microsoft.com/office/drawing/2014/main" id="{505E8E3E-BAA4-8B25-99EC-CB3004C42099}"/>
              </a:ext>
            </a:extLst>
          </p:cNvPr>
          <p:cNvPicPr preferRelativeResize="0"/>
          <p:nvPr/>
        </p:nvPicPr>
        <p:blipFill rotWithShape="1">
          <a:blip r:embed="rId9" cstate="screen">
            <a:alphaModFix/>
            <a:extLst>
              <a:ext uri="{28A0092B-C50C-407E-A947-70E740481C1C}">
                <a14:useLocalDpi xmlns:a14="http://schemas.microsoft.com/office/drawing/2010/main"/>
              </a:ext>
            </a:extLst>
          </a:blip>
          <a:srcRect/>
          <a:stretch/>
        </p:blipFill>
        <p:spPr>
          <a:xfrm>
            <a:off x="8017241" y="3730943"/>
            <a:ext cx="469026" cy="469027"/>
          </a:xfrm>
          <a:prstGeom prst="rect">
            <a:avLst/>
          </a:prstGeom>
          <a:noFill/>
          <a:ln>
            <a:noFill/>
          </a:ln>
        </p:spPr>
      </p:pic>
      <p:pic>
        <p:nvPicPr>
          <p:cNvPr id="203" name="Google Shape;1021;p8">
            <a:extLst>
              <a:ext uri="{FF2B5EF4-FFF2-40B4-BE49-F238E27FC236}">
                <a16:creationId xmlns:a16="http://schemas.microsoft.com/office/drawing/2014/main" id="{58AFF3DE-F92F-CAFF-F079-E1A82E186BE2}"/>
              </a:ext>
            </a:extLst>
          </p:cNvPr>
          <p:cNvPicPr preferRelativeResize="0"/>
          <p:nvPr/>
        </p:nvPicPr>
        <p:blipFill rotWithShape="1">
          <a:blip r:embed="rId10" cstate="screen">
            <a:alphaModFix/>
            <a:extLst>
              <a:ext uri="{28A0092B-C50C-407E-A947-70E740481C1C}">
                <a14:useLocalDpi xmlns:a14="http://schemas.microsoft.com/office/drawing/2010/main"/>
              </a:ext>
            </a:extLst>
          </a:blip>
          <a:srcRect/>
          <a:stretch/>
        </p:blipFill>
        <p:spPr>
          <a:xfrm>
            <a:off x="7795663" y="2884512"/>
            <a:ext cx="469026" cy="469027"/>
          </a:xfrm>
          <a:prstGeom prst="rect">
            <a:avLst/>
          </a:prstGeom>
          <a:noFill/>
          <a:ln>
            <a:noFill/>
          </a:ln>
        </p:spPr>
      </p:pic>
      <p:pic>
        <p:nvPicPr>
          <p:cNvPr id="212" name="Google Shape;1030;p8">
            <a:extLst>
              <a:ext uri="{FF2B5EF4-FFF2-40B4-BE49-F238E27FC236}">
                <a16:creationId xmlns:a16="http://schemas.microsoft.com/office/drawing/2014/main" id="{712383BD-088D-C5B0-9D46-A1331BA7E0BB}"/>
              </a:ext>
            </a:extLst>
          </p:cNvPr>
          <p:cNvPicPr preferRelativeResize="0"/>
          <p:nvPr/>
        </p:nvPicPr>
        <p:blipFill rotWithShape="1">
          <a:blip r:embed="rId11" cstate="screen">
            <a:alphaModFix/>
            <a:extLst>
              <a:ext uri="{28A0092B-C50C-407E-A947-70E740481C1C}">
                <a14:useLocalDpi xmlns:a14="http://schemas.microsoft.com/office/drawing/2010/main"/>
              </a:ext>
            </a:extLst>
          </a:blip>
          <a:srcRect/>
          <a:stretch/>
        </p:blipFill>
        <p:spPr>
          <a:xfrm>
            <a:off x="7789147" y="4532724"/>
            <a:ext cx="430388" cy="430388"/>
          </a:xfrm>
          <a:prstGeom prst="rect">
            <a:avLst/>
          </a:prstGeom>
          <a:noFill/>
          <a:ln>
            <a:noFill/>
          </a:ln>
        </p:spPr>
      </p:pic>
      <p:pic>
        <p:nvPicPr>
          <p:cNvPr id="96" name="Imagen 95">
            <a:extLst>
              <a:ext uri="{FF2B5EF4-FFF2-40B4-BE49-F238E27FC236}">
                <a16:creationId xmlns:a16="http://schemas.microsoft.com/office/drawing/2014/main" id="{BDE9D304-0928-6046-ABB8-7F0D6C39CF21}"/>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10808143" y="302693"/>
            <a:ext cx="1047515" cy="624640"/>
          </a:xfrm>
          <a:prstGeom prst="rect">
            <a:avLst/>
          </a:prstGeom>
        </p:spPr>
      </p:pic>
      <p:pic>
        <p:nvPicPr>
          <p:cNvPr id="97" name="Google Shape;8;p10" descr="logosdpcurvasBLANCO.png">
            <a:extLst>
              <a:ext uri="{FF2B5EF4-FFF2-40B4-BE49-F238E27FC236}">
                <a16:creationId xmlns:a16="http://schemas.microsoft.com/office/drawing/2014/main" id="{7C6D23CE-1503-EBE0-E6DB-A4E9D980FC5B}"/>
              </a:ext>
            </a:extLst>
          </p:cNvPr>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9882942" y="6237799"/>
            <a:ext cx="1968820" cy="576791"/>
          </a:xfrm>
          <a:prstGeom prst="rect">
            <a:avLst/>
          </a:prstGeom>
          <a:noFill/>
          <a:ln>
            <a:noFill/>
          </a:ln>
        </p:spPr>
      </p:pic>
      <p:pic>
        <p:nvPicPr>
          <p:cNvPr id="25" name="Google Shape;1001;p8">
            <a:extLst>
              <a:ext uri="{FF2B5EF4-FFF2-40B4-BE49-F238E27FC236}">
                <a16:creationId xmlns:a16="http://schemas.microsoft.com/office/drawing/2014/main" id="{08F2D706-52F9-8444-9EBE-775F71A0EA1A}"/>
              </a:ext>
            </a:extLst>
          </p:cNvPr>
          <p:cNvPicPr preferRelativeResize="0"/>
          <p:nvPr/>
        </p:nvPicPr>
        <p:blipFill rotWithShape="1">
          <a:blip r:embed="rId14" cstate="screen">
            <a:alphaModFix/>
            <a:extLst>
              <a:ext uri="{28A0092B-C50C-407E-A947-70E740481C1C}">
                <a14:useLocalDpi xmlns:a14="http://schemas.microsoft.com/office/drawing/2010/main"/>
              </a:ext>
            </a:extLst>
          </a:blip>
          <a:srcRect/>
          <a:stretch/>
        </p:blipFill>
        <p:spPr>
          <a:xfrm>
            <a:off x="4262924" y="2486706"/>
            <a:ext cx="402953" cy="402954"/>
          </a:xfrm>
          <a:prstGeom prst="rect">
            <a:avLst/>
          </a:prstGeom>
          <a:noFill/>
          <a:ln>
            <a:noFill/>
          </a:ln>
        </p:spPr>
      </p:pic>
      <p:sp>
        <p:nvSpPr>
          <p:cNvPr id="31" name="Google Shape;604;g2d8bcf086a2_0_41">
            <a:extLst>
              <a:ext uri="{FF2B5EF4-FFF2-40B4-BE49-F238E27FC236}">
                <a16:creationId xmlns:a16="http://schemas.microsoft.com/office/drawing/2014/main" id="{E21A11F2-F071-18A3-3528-87F3FD279DE0}"/>
              </a:ext>
            </a:extLst>
          </p:cNvPr>
          <p:cNvSpPr txBox="1"/>
          <p:nvPr/>
        </p:nvSpPr>
        <p:spPr>
          <a:xfrm>
            <a:off x="5043272" y="457198"/>
            <a:ext cx="5530647" cy="738825"/>
          </a:xfrm>
          <a:prstGeom prst="rect">
            <a:avLst/>
          </a:prstGeom>
          <a:noFill/>
          <a:ln>
            <a:noFill/>
          </a:ln>
        </p:spPr>
        <p:txBody>
          <a:bodyPr spcFirstLastPara="1" wrap="square" lIns="91650" tIns="45800" rIns="91650" bIns="45800" anchor="t" anchorCtr="0">
            <a:spAutoFit/>
          </a:bodyPr>
          <a:lstStyle>
            <a:defPPr marR="0" lvl="0" algn="l" rtl="0">
              <a:lnSpc>
                <a:spcPct val="100000"/>
              </a:lnSpc>
              <a:spcBef>
                <a:spcPts val="0"/>
              </a:spcBef>
              <a:spcAft>
                <a:spcPts val="0"/>
              </a:spcAft>
            </a:defPPr>
            <a:lvl1pPr>
              <a:buSzPts val="2400"/>
              <a:defRPr sz="1800" b="1">
                <a:solidFill>
                  <a:srgbClr val="000000">
                    <a:lumMod val="65000"/>
                    <a:lumOff val="35000"/>
                  </a:srgbClr>
                </a:solidFill>
                <a:latin typeface="+mn-lt"/>
              </a:defRPr>
            </a:lvl1pPr>
          </a:lstStyle>
          <a:p>
            <a:r>
              <a:rPr lang="es-MX" sz="1400" b="0">
                <a:solidFill>
                  <a:schemeClr val="bg1"/>
                </a:solidFill>
              </a:rPr>
              <a:t>Conformación de un </a:t>
            </a:r>
            <a:r>
              <a:rPr lang="es-MX" sz="1400">
                <a:solidFill>
                  <a:schemeClr val="bg1"/>
                </a:solidFill>
              </a:rPr>
              <a:t>contexto habilitante para la consolidación de la actividad económica, </a:t>
            </a:r>
            <a:r>
              <a:rPr lang="es-MX" sz="1400" b="0">
                <a:solidFill>
                  <a:schemeClr val="bg1"/>
                </a:solidFill>
              </a:rPr>
              <a:t>a partir de la convergencia de acciones e incentivos que promueven la atracción de inversión </a:t>
            </a:r>
          </a:p>
        </p:txBody>
      </p:sp>
      <p:sp>
        <p:nvSpPr>
          <p:cNvPr id="33" name="Google Shape;195;p11">
            <a:extLst>
              <a:ext uri="{FF2B5EF4-FFF2-40B4-BE49-F238E27FC236}">
                <a16:creationId xmlns:a16="http://schemas.microsoft.com/office/drawing/2014/main" id="{8AE96B2A-C9DE-F7B7-A9DD-CA6DCA07278A}"/>
              </a:ext>
            </a:extLst>
          </p:cNvPr>
          <p:cNvSpPr txBox="1"/>
          <p:nvPr/>
        </p:nvSpPr>
        <p:spPr>
          <a:xfrm>
            <a:off x="1207605" y="411177"/>
            <a:ext cx="3916597" cy="830956"/>
          </a:xfrm>
          <a:prstGeom prst="rect">
            <a:avLst/>
          </a:prstGeom>
          <a:noFill/>
          <a:ln>
            <a:noFill/>
          </a:ln>
        </p:spPr>
        <p:txBody>
          <a:bodyPr spcFirstLastPara="1" wrap="square" lIns="91425" tIns="45700" rIns="91425" bIns="45700" anchor="t" anchorCtr="0">
            <a:spAutoFit/>
          </a:bodyPr>
          <a:lstStyle/>
          <a:p>
            <a:pPr lvl="0">
              <a:buSzPts val="2400"/>
            </a:pPr>
            <a:r>
              <a:rPr lang="es-MX" sz="2400" dirty="0">
                <a:solidFill>
                  <a:schemeClr val="bg1"/>
                </a:solidFill>
                <a:latin typeface="Museo Sans 300" panose="02000000000000000000" pitchFamily="50" charset="0"/>
              </a:rPr>
              <a:t>ENTORNO FAVORABLE </a:t>
            </a:r>
            <a:r>
              <a:rPr lang="es-MX" sz="2400" dirty="0">
                <a:solidFill>
                  <a:schemeClr val="bg1"/>
                </a:solidFill>
                <a:latin typeface="Museo Sans 700" panose="02000000000000000000" pitchFamily="50" charset="0"/>
              </a:rPr>
              <a:t>PARA EL DESARROLLO </a:t>
            </a:r>
          </a:p>
        </p:txBody>
      </p:sp>
      <p:sp>
        <p:nvSpPr>
          <p:cNvPr id="35" name="Google Shape;599;g2d8bcf086a2_0_41">
            <a:extLst>
              <a:ext uri="{FF2B5EF4-FFF2-40B4-BE49-F238E27FC236}">
                <a16:creationId xmlns:a16="http://schemas.microsoft.com/office/drawing/2014/main" id="{556EB2E5-8B51-396A-5726-DF059EB7699C}"/>
              </a:ext>
            </a:extLst>
          </p:cNvPr>
          <p:cNvSpPr/>
          <p:nvPr/>
        </p:nvSpPr>
        <p:spPr>
          <a:xfrm>
            <a:off x="469605" y="520655"/>
            <a:ext cx="612000" cy="612000"/>
          </a:xfrm>
          <a:prstGeom prst="ellipse">
            <a:avLst/>
          </a:prstGeom>
          <a:solidFill>
            <a:srgbClr val="E8913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Arial"/>
              <a:ea typeface="Arial"/>
              <a:cs typeface="Arial"/>
              <a:sym typeface="Arial"/>
            </a:endParaRPr>
          </a:p>
        </p:txBody>
      </p:sp>
      <p:sp>
        <p:nvSpPr>
          <p:cNvPr id="37" name="Google Shape;599;g2d8bcf086a2_0_41">
            <a:extLst>
              <a:ext uri="{FF2B5EF4-FFF2-40B4-BE49-F238E27FC236}">
                <a16:creationId xmlns:a16="http://schemas.microsoft.com/office/drawing/2014/main" id="{1246D972-2281-83E3-8562-E519A2E6730D}"/>
              </a:ext>
            </a:extLst>
          </p:cNvPr>
          <p:cNvSpPr/>
          <p:nvPr/>
        </p:nvSpPr>
        <p:spPr>
          <a:xfrm>
            <a:off x="406605" y="457655"/>
            <a:ext cx="738000" cy="738000"/>
          </a:xfrm>
          <a:prstGeom prst="ellipse">
            <a:avLst/>
          </a:prstGeom>
          <a:noFill/>
          <a:ln w="28575">
            <a:solidFill>
              <a:srgbClr val="E8913E"/>
            </a:solid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Arial"/>
              <a:ea typeface="Arial"/>
              <a:cs typeface="Arial"/>
              <a:sym typeface="Arial"/>
            </a:endParaRPr>
          </a:p>
        </p:txBody>
      </p:sp>
      <p:pic>
        <p:nvPicPr>
          <p:cNvPr id="39" name="Google Shape;743;g2d8d1ab3c09_6_342">
            <a:extLst>
              <a:ext uri="{FF2B5EF4-FFF2-40B4-BE49-F238E27FC236}">
                <a16:creationId xmlns:a16="http://schemas.microsoft.com/office/drawing/2014/main" id="{7C2F6C23-B419-C4C4-CA6B-A2DD05ED23D5}"/>
              </a:ext>
            </a:extLst>
          </p:cNvPr>
          <p:cNvPicPr preferRelativeResize="0"/>
          <p:nvPr/>
        </p:nvPicPr>
        <p:blipFill rotWithShape="1">
          <a:blip r:embed="rId15" cstate="screen">
            <a:alphaModFix/>
            <a:extLst>
              <a:ext uri="{28A0092B-C50C-407E-A947-70E740481C1C}">
                <a14:useLocalDpi xmlns:a14="http://schemas.microsoft.com/office/drawing/2010/main"/>
              </a:ext>
            </a:extLst>
          </a:blip>
          <a:srcRect/>
          <a:stretch/>
        </p:blipFill>
        <p:spPr>
          <a:xfrm>
            <a:off x="512192" y="563241"/>
            <a:ext cx="526825" cy="526828"/>
          </a:xfrm>
          <a:prstGeom prst="rect">
            <a:avLst/>
          </a:prstGeom>
          <a:noFill/>
          <a:ln>
            <a:noFill/>
          </a:ln>
        </p:spPr>
      </p:pic>
    </p:spTree>
    <p:extLst>
      <p:ext uri="{BB962C8B-B14F-4D97-AF65-F5344CB8AC3E}">
        <p14:creationId xmlns:p14="http://schemas.microsoft.com/office/powerpoint/2010/main" val="30791150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DC8812DA-1E2E-588A-4FB0-193A97CB25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13726" y="307602"/>
            <a:ext cx="1038036" cy="621843"/>
          </a:xfrm>
          <a:prstGeom prst="rect">
            <a:avLst/>
          </a:prstGeom>
        </p:spPr>
      </p:pic>
      <p:pic>
        <p:nvPicPr>
          <p:cNvPr id="5" name="Imagen 4">
            <a:extLst>
              <a:ext uri="{FF2B5EF4-FFF2-40B4-BE49-F238E27FC236}">
                <a16:creationId xmlns:a16="http://schemas.microsoft.com/office/drawing/2014/main" id="{B8862AC2-81D8-38A4-C894-FB44F902F40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97456" y="6285174"/>
            <a:ext cx="1954306" cy="385432"/>
          </a:xfrm>
          <a:prstGeom prst="rect">
            <a:avLst/>
          </a:prstGeom>
        </p:spPr>
      </p:pic>
      <p:cxnSp>
        <p:nvCxnSpPr>
          <p:cNvPr id="30" name="Google Shape;196;p11">
            <a:extLst>
              <a:ext uri="{FF2B5EF4-FFF2-40B4-BE49-F238E27FC236}">
                <a16:creationId xmlns:a16="http://schemas.microsoft.com/office/drawing/2014/main" id="{417D08AC-02A9-B6C8-6B43-52249788D6AA}"/>
              </a:ext>
            </a:extLst>
          </p:cNvPr>
          <p:cNvCxnSpPr/>
          <p:nvPr/>
        </p:nvCxnSpPr>
        <p:spPr>
          <a:xfrm>
            <a:off x="677436" y="-8709"/>
            <a:ext cx="2801" cy="729326"/>
          </a:xfrm>
          <a:prstGeom prst="straightConnector1">
            <a:avLst/>
          </a:prstGeom>
          <a:noFill/>
          <a:ln w="9525" cap="flat" cmpd="sng">
            <a:solidFill>
              <a:srgbClr val="A5A5A5"/>
            </a:solidFill>
            <a:prstDash val="dash"/>
            <a:round/>
            <a:headEnd type="none" w="sm" len="sm"/>
            <a:tailEnd type="none" w="sm" len="sm"/>
          </a:ln>
        </p:spPr>
      </p:cxnSp>
      <p:sp>
        <p:nvSpPr>
          <p:cNvPr id="32" name="Google Shape;984;p8">
            <a:extLst>
              <a:ext uri="{FF2B5EF4-FFF2-40B4-BE49-F238E27FC236}">
                <a16:creationId xmlns:a16="http://schemas.microsoft.com/office/drawing/2014/main" id="{8266C288-3347-ED4F-5CF6-D93F3F57BC4C}"/>
              </a:ext>
            </a:extLst>
          </p:cNvPr>
          <p:cNvSpPr/>
          <p:nvPr/>
        </p:nvSpPr>
        <p:spPr>
          <a:xfrm>
            <a:off x="355538" y="492861"/>
            <a:ext cx="646597" cy="646598"/>
          </a:xfrm>
          <a:custGeom>
            <a:avLst/>
            <a:gdLst/>
            <a:ahLst/>
            <a:cxnLst/>
            <a:rect l="l" t="t" r="r" b="b"/>
            <a:pathLst>
              <a:path w="1052788" h="1052789" extrusionOk="0">
                <a:moveTo>
                  <a:pt x="974876" y="271274"/>
                </a:moveTo>
                <a:cubicBezTo>
                  <a:pt x="832657" y="24908"/>
                  <a:pt x="517650" y="-59512"/>
                  <a:pt x="271284" y="82707"/>
                </a:cubicBezTo>
                <a:cubicBezTo>
                  <a:pt x="24918" y="224925"/>
                  <a:pt x="-59515" y="539933"/>
                  <a:pt x="82703" y="786299"/>
                </a:cubicBezTo>
                <a:cubicBezTo>
                  <a:pt x="224922" y="1032664"/>
                  <a:pt x="539942" y="1117098"/>
                  <a:pt x="786308" y="974866"/>
                </a:cubicBezTo>
                <a:cubicBezTo>
                  <a:pt x="786348" y="974853"/>
                  <a:pt x="786387" y="974827"/>
                  <a:pt x="786427" y="974801"/>
                </a:cubicBezTo>
                <a:cubicBezTo>
                  <a:pt x="1032727" y="832608"/>
                  <a:pt x="1117121" y="517680"/>
                  <a:pt x="974942" y="271380"/>
                </a:cubicBezTo>
                <a:cubicBezTo>
                  <a:pt x="974915" y="271340"/>
                  <a:pt x="974902" y="271314"/>
                  <a:pt x="974876" y="271274"/>
                </a:cubicBezTo>
                <a:close/>
              </a:path>
            </a:pathLst>
          </a:custGeom>
          <a:solidFill>
            <a:srgbClr val="FFA94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100" b="0" i="0" u="none" strike="noStrike" cap="none">
              <a:solidFill>
                <a:srgbClr val="000000"/>
              </a:solidFill>
              <a:latin typeface="Museo Sans 300" panose="02000000000000000000" pitchFamily="50" charset="0"/>
              <a:sym typeface="Arial"/>
            </a:endParaRPr>
          </a:p>
        </p:txBody>
      </p:sp>
      <p:pic>
        <p:nvPicPr>
          <p:cNvPr id="53" name="Picture Placeholder 274">
            <a:extLst>
              <a:ext uri="{FF2B5EF4-FFF2-40B4-BE49-F238E27FC236}">
                <a16:creationId xmlns:a16="http://schemas.microsoft.com/office/drawing/2014/main" id="{B6A210B3-CE4E-1C5C-5F4C-FD0498BCA854}"/>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a:stretch/>
        </p:blipFill>
        <p:spPr>
          <a:xfrm>
            <a:off x="422318" y="566846"/>
            <a:ext cx="495297" cy="495297"/>
          </a:xfrm>
          <a:prstGeom prst="rect">
            <a:avLst/>
          </a:prstGeom>
        </p:spPr>
      </p:pic>
      <p:sp>
        <p:nvSpPr>
          <p:cNvPr id="50" name="Google Shape;195;p11"/>
          <p:cNvSpPr txBox="1"/>
          <p:nvPr/>
        </p:nvSpPr>
        <p:spPr>
          <a:xfrm>
            <a:off x="1133774" y="463805"/>
            <a:ext cx="9358054" cy="430847"/>
          </a:xfrm>
          <a:prstGeom prst="rect">
            <a:avLst/>
          </a:prstGeom>
          <a:noFill/>
          <a:ln>
            <a:noFill/>
          </a:ln>
        </p:spPr>
        <p:txBody>
          <a:bodyPr spcFirstLastPara="1" wrap="square" lIns="91425" tIns="45700" rIns="91425" bIns="45700" anchor="t" anchorCtr="0">
            <a:spAutoFit/>
          </a:bodyPr>
          <a:lstStyle/>
          <a:p>
            <a:r>
              <a:rPr lang="es-MX" sz="2200">
                <a:solidFill>
                  <a:srgbClr val="353535"/>
                </a:solidFill>
                <a:latin typeface="Museo Sans 700" panose="02000000000000000000" pitchFamily="50" charset="0"/>
                <a:cs typeface="Museo Sans 300"/>
              </a:rPr>
              <a:t>ARREGLO INSTITUCIONAL: </a:t>
            </a:r>
            <a:r>
              <a:rPr lang="es-MX" sz="2200">
                <a:solidFill>
                  <a:srgbClr val="353535"/>
                </a:solidFill>
                <a:latin typeface="Museo Sans 300"/>
                <a:cs typeface="Museo Sans 300"/>
              </a:rPr>
              <a:t>ACUERDOS MULTISECTORIALES</a:t>
            </a:r>
            <a:endParaRPr lang="es-ES" sz="2400"/>
          </a:p>
        </p:txBody>
      </p:sp>
      <p:sp>
        <p:nvSpPr>
          <p:cNvPr id="52" name="Google Shape;195;p11">
            <a:extLst>
              <a:ext uri="{FF2B5EF4-FFF2-40B4-BE49-F238E27FC236}">
                <a16:creationId xmlns:a16="http://schemas.microsoft.com/office/drawing/2014/main" id="{E406CB62-167C-A4FA-06AF-51E0BF3512B2}"/>
              </a:ext>
            </a:extLst>
          </p:cNvPr>
          <p:cNvSpPr txBox="1"/>
          <p:nvPr/>
        </p:nvSpPr>
        <p:spPr>
          <a:xfrm>
            <a:off x="2157223" y="1251597"/>
            <a:ext cx="7086433" cy="367445"/>
          </a:xfrm>
          <a:prstGeom prst="rect">
            <a:avLst/>
          </a:prstGeom>
          <a:noFill/>
          <a:ln>
            <a:noFill/>
          </a:ln>
        </p:spPr>
        <p:txBody>
          <a:bodyPr spcFirstLastPara="1" wrap="square" lIns="137138" tIns="68550" rIns="137138" bIns="6855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s-MX" dirty="0">
                <a:solidFill>
                  <a:schemeClr val="tx1">
                    <a:lumMod val="75000"/>
                    <a:lumOff val="25000"/>
                  </a:schemeClr>
                </a:solidFill>
                <a:latin typeface="Museo Sans 700" panose="02000000000000000000" charset="0"/>
                <a:cs typeface="Museo Sans 300"/>
              </a:rPr>
              <a:t>MODELO DE GOBERNANZA BOGOTÁ CIUDAD AEROPUERTO</a:t>
            </a:r>
          </a:p>
        </p:txBody>
      </p:sp>
      <p:sp>
        <p:nvSpPr>
          <p:cNvPr id="54" name="Oval 52">
            <a:extLst>
              <a:ext uri="{FF2B5EF4-FFF2-40B4-BE49-F238E27FC236}">
                <a16:creationId xmlns:a16="http://schemas.microsoft.com/office/drawing/2014/main" id="{E0606440-2FD6-D3CF-4FC5-B3256FA1BBCC}"/>
              </a:ext>
            </a:extLst>
          </p:cNvPr>
          <p:cNvSpPr/>
          <p:nvPr/>
        </p:nvSpPr>
        <p:spPr>
          <a:xfrm>
            <a:off x="2739111" y="1742731"/>
            <a:ext cx="2961329" cy="2946669"/>
          </a:xfrm>
          <a:prstGeom prst="ellipse">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sz="1050">
              <a:latin typeface="Museo Sans 300" panose="02000000000000000000" charset="0"/>
            </a:endParaRPr>
          </a:p>
        </p:txBody>
      </p:sp>
      <p:sp>
        <p:nvSpPr>
          <p:cNvPr id="55" name="Oval 54">
            <a:extLst>
              <a:ext uri="{FF2B5EF4-FFF2-40B4-BE49-F238E27FC236}">
                <a16:creationId xmlns:a16="http://schemas.microsoft.com/office/drawing/2014/main" id="{4E69FE8A-771D-820F-D62B-F47A3168A460}"/>
              </a:ext>
            </a:extLst>
          </p:cNvPr>
          <p:cNvSpPr/>
          <p:nvPr/>
        </p:nvSpPr>
        <p:spPr>
          <a:xfrm>
            <a:off x="5827106" y="1742731"/>
            <a:ext cx="2961329" cy="2946669"/>
          </a:xfrm>
          <a:prstGeom prst="ellipse">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sz="1050">
              <a:latin typeface="Museo Sans 300" panose="02000000000000000000" charset="0"/>
            </a:endParaRPr>
          </a:p>
        </p:txBody>
      </p:sp>
      <p:sp>
        <p:nvSpPr>
          <p:cNvPr id="56" name="Oval 55">
            <a:extLst>
              <a:ext uri="{FF2B5EF4-FFF2-40B4-BE49-F238E27FC236}">
                <a16:creationId xmlns:a16="http://schemas.microsoft.com/office/drawing/2014/main" id="{A109691B-E1DF-8824-7897-734A3C3D9F7E}"/>
              </a:ext>
            </a:extLst>
          </p:cNvPr>
          <p:cNvSpPr/>
          <p:nvPr/>
        </p:nvSpPr>
        <p:spPr>
          <a:xfrm>
            <a:off x="4976217" y="2514714"/>
            <a:ext cx="1448446" cy="1402705"/>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sz="1050">
              <a:latin typeface="Museo Sans 300" panose="02000000000000000000" charset="0"/>
            </a:endParaRPr>
          </a:p>
        </p:txBody>
      </p:sp>
      <p:pic>
        <p:nvPicPr>
          <p:cNvPr id="57" name="Imagen 3">
            <a:extLst>
              <a:ext uri="{FF2B5EF4-FFF2-40B4-BE49-F238E27FC236}">
                <a16:creationId xmlns:a16="http://schemas.microsoft.com/office/drawing/2014/main" id="{8937DF82-1209-A0A6-CAC7-27C4B66C814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29545" y="3043972"/>
            <a:ext cx="1141789" cy="687183"/>
          </a:xfrm>
          <a:prstGeom prst="rect">
            <a:avLst/>
          </a:prstGeom>
        </p:spPr>
      </p:pic>
      <p:sp>
        <p:nvSpPr>
          <p:cNvPr id="58" name="TextBox 35">
            <a:extLst>
              <a:ext uri="{FF2B5EF4-FFF2-40B4-BE49-F238E27FC236}">
                <a16:creationId xmlns:a16="http://schemas.microsoft.com/office/drawing/2014/main" id="{2063C1E1-C0DE-18A1-B3F0-2DED3EFE6565}"/>
              </a:ext>
            </a:extLst>
          </p:cNvPr>
          <p:cNvSpPr txBox="1"/>
          <p:nvPr/>
        </p:nvSpPr>
        <p:spPr>
          <a:xfrm>
            <a:off x="8775250" y="2819111"/>
            <a:ext cx="1447011" cy="779107"/>
          </a:xfrm>
          <a:prstGeom prst="rect">
            <a:avLst/>
          </a:prstGeom>
          <a:noFill/>
        </p:spPr>
        <p:txBody>
          <a:bodyPr rot="0" spcFirstLastPara="0" vert="horz" wrap="square" lIns="137160" tIns="68580" rIns="137160" bIns="6858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50" b="1" dirty="0">
                <a:solidFill>
                  <a:schemeClr val="tx1">
                    <a:lumMod val="75000"/>
                    <a:lumOff val="25000"/>
                  </a:schemeClr>
                </a:solidFill>
                <a:latin typeface="Museo Sans 300" panose="02000000000000000000" charset="0"/>
                <a:cs typeface="Museo Sans 300"/>
              </a:rPr>
              <a:t>PLAN DE DESARROLLO DISTRITAL</a:t>
            </a:r>
          </a:p>
          <a:p>
            <a:pPr algn="ctr"/>
            <a:r>
              <a:rPr lang="en-US" sz="1050" b="1" dirty="0">
                <a:solidFill>
                  <a:schemeClr val="tx1">
                    <a:lumMod val="75000"/>
                    <a:lumOff val="25000"/>
                  </a:schemeClr>
                </a:solidFill>
                <a:latin typeface="Museo Sans 300" panose="02000000000000000000" charset="0"/>
                <a:cs typeface="Museo Sans 300"/>
              </a:rPr>
              <a:t>2024-2027</a:t>
            </a:r>
          </a:p>
        </p:txBody>
      </p:sp>
      <p:sp>
        <p:nvSpPr>
          <p:cNvPr id="59" name="TextBox 37">
            <a:extLst>
              <a:ext uri="{FF2B5EF4-FFF2-40B4-BE49-F238E27FC236}">
                <a16:creationId xmlns:a16="http://schemas.microsoft.com/office/drawing/2014/main" id="{DDFDE985-4697-FD81-ECC3-C61F1641DE94}"/>
              </a:ext>
            </a:extLst>
          </p:cNvPr>
          <p:cNvSpPr txBox="1"/>
          <p:nvPr/>
        </p:nvSpPr>
        <p:spPr>
          <a:xfrm>
            <a:off x="1144661" y="2819111"/>
            <a:ext cx="1507745" cy="779107"/>
          </a:xfrm>
          <a:prstGeom prst="rect">
            <a:avLst/>
          </a:prstGeom>
          <a:noFill/>
        </p:spPr>
        <p:txBody>
          <a:bodyPr rot="0" spcFirstLastPara="0" vert="horz" wrap="square" lIns="137160" tIns="68580" rIns="137160" bIns="6858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50" b="1" dirty="0">
                <a:solidFill>
                  <a:schemeClr val="tx1">
                    <a:lumMod val="75000"/>
                    <a:lumOff val="25000"/>
                  </a:schemeClr>
                </a:solidFill>
                <a:latin typeface="Museo Sans 300" panose="02000000000000000000" charset="0"/>
                <a:cs typeface="Museo Sans 300"/>
              </a:rPr>
              <a:t>PLAN DE ORDENAMIENTO TERRITORIAL</a:t>
            </a:r>
          </a:p>
          <a:p>
            <a:pPr algn="ctr"/>
            <a:r>
              <a:rPr lang="en-US" sz="1050" b="1" dirty="0">
                <a:solidFill>
                  <a:schemeClr val="tx1">
                    <a:lumMod val="75000"/>
                    <a:lumOff val="25000"/>
                  </a:schemeClr>
                </a:solidFill>
                <a:latin typeface="Museo Sans 300" panose="02000000000000000000" charset="0"/>
                <a:cs typeface="Museo Sans 300"/>
              </a:rPr>
              <a:t>2021-2035</a:t>
            </a:r>
          </a:p>
        </p:txBody>
      </p:sp>
      <p:sp>
        <p:nvSpPr>
          <p:cNvPr id="60" name="Oval 60">
            <a:extLst>
              <a:ext uri="{FF2B5EF4-FFF2-40B4-BE49-F238E27FC236}">
                <a16:creationId xmlns:a16="http://schemas.microsoft.com/office/drawing/2014/main" id="{C101CCFD-A05C-1774-A7A3-F00DBDA88FE0}"/>
              </a:ext>
            </a:extLst>
          </p:cNvPr>
          <p:cNvSpPr/>
          <p:nvPr/>
        </p:nvSpPr>
        <p:spPr>
          <a:xfrm>
            <a:off x="4385404" y="1916276"/>
            <a:ext cx="2630071" cy="2599578"/>
          </a:xfrm>
          <a:prstGeom prst="ellipse">
            <a:avLst/>
          </a:prstGeom>
          <a:noFill/>
          <a:ln w="57150">
            <a:solidFill>
              <a:srgbClr val="FFA9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sz="1050">
              <a:latin typeface="Museo Sans 300" panose="02000000000000000000" charset="0"/>
            </a:endParaRPr>
          </a:p>
        </p:txBody>
      </p:sp>
      <p:sp>
        <p:nvSpPr>
          <p:cNvPr id="61" name="Oval 61">
            <a:extLst>
              <a:ext uri="{FF2B5EF4-FFF2-40B4-BE49-F238E27FC236}">
                <a16:creationId xmlns:a16="http://schemas.microsoft.com/office/drawing/2014/main" id="{27839E46-F329-2255-6FC2-EE551DBB0B79}"/>
              </a:ext>
            </a:extLst>
          </p:cNvPr>
          <p:cNvSpPr/>
          <p:nvPr/>
        </p:nvSpPr>
        <p:spPr>
          <a:xfrm>
            <a:off x="4301752" y="2122118"/>
            <a:ext cx="587001" cy="571755"/>
          </a:xfrm>
          <a:prstGeom prst="ellipse">
            <a:avLst/>
          </a:prstGeom>
          <a:solidFill>
            <a:srgbClr val="353535"/>
          </a:solidFill>
          <a:ln>
            <a:solidFill>
              <a:srgbClr val="353535"/>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sz="1100" b="1">
              <a:latin typeface="Museo Sans 300" panose="02000000000000000000" charset="0"/>
              <a:cs typeface="Museo Sans 700"/>
            </a:endParaRPr>
          </a:p>
        </p:txBody>
      </p:sp>
      <p:sp>
        <p:nvSpPr>
          <p:cNvPr id="62" name="Oval 63">
            <a:extLst>
              <a:ext uri="{FF2B5EF4-FFF2-40B4-BE49-F238E27FC236}">
                <a16:creationId xmlns:a16="http://schemas.microsoft.com/office/drawing/2014/main" id="{FBB58664-5DD3-A0E4-DDE3-9AFF71908E14}"/>
              </a:ext>
            </a:extLst>
          </p:cNvPr>
          <p:cNvSpPr/>
          <p:nvPr/>
        </p:nvSpPr>
        <p:spPr>
          <a:xfrm>
            <a:off x="4301752" y="3741083"/>
            <a:ext cx="587001" cy="571755"/>
          </a:xfrm>
          <a:prstGeom prst="ellipse">
            <a:avLst/>
          </a:prstGeom>
          <a:solidFill>
            <a:srgbClr val="353535"/>
          </a:solidFill>
          <a:ln>
            <a:solidFill>
              <a:srgbClr val="353535"/>
            </a:solidFill>
          </a:ln>
        </p:spPr>
        <p:style>
          <a:lnRef idx="2">
            <a:schemeClr val="accent1">
              <a:shade val="15000"/>
            </a:schemeClr>
          </a:lnRef>
          <a:fillRef idx="1">
            <a:schemeClr val="accent1"/>
          </a:fillRef>
          <a:effectRef idx="0">
            <a:schemeClr val="accent1"/>
          </a:effectRef>
          <a:fontRef idx="minor">
            <a:schemeClr val="lt1"/>
          </a:fontRef>
        </p:style>
        <p:txBody>
          <a:bodyPr lIns="137160" tIns="68580" rIns="137160" bIns="68580"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sz="1100" b="1">
              <a:latin typeface="Museo Sans 300" panose="02000000000000000000" charset="0"/>
              <a:cs typeface="Museo Sans 700"/>
            </a:endParaRPr>
          </a:p>
        </p:txBody>
      </p:sp>
      <p:sp>
        <p:nvSpPr>
          <p:cNvPr id="63" name="Oval 64">
            <a:extLst>
              <a:ext uri="{FF2B5EF4-FFF2-40B4-BE49-F238E27FC236}">
                <a16:creationId xmlns:a16="http://schemas.microsoft.com/office/drawing/2014/main" id="{0F2993E2-5568-EE20-76CC-DE8FE2B8E92B}"/>
              </a:ext>
            </a:extLst>
          </p:cNvPr>
          <p:cNvSpPr/>
          <p:nvPr/>
        </p:nvSpPr>
        <p:spPr>
          <a:xfrm>
            <a:off x="6366746" y="2122118"/>
            <a:ext cx="587001" cy="571755"/>
          </a:xfrm>
          <a:prstGeom prst="ellipse">
            <a:avLst/>
          </a:prstGeom>
          <a:solidFill>
            <a:srgbClr val="353535"/>
          </a:solidFill>
          <a:ln>
            <a:solidFill>
              <a:srgbClr val="353535"/>
            </a:solidFill>
          </a:ln>
        </p:spPr>
        <p:style>
          <a:lnRef idx="2">
            <a:schemeClr val="accent1">
              <a:shade val="15000"/>
            </a:schemeClr>
          </a:lnRef>
          <a:fillRef idx="1">
            <a:schemeClr val="accent1"/>
          </a:fillRef>
          <a:effectRef idx="0">
            <a:schemeClr val="accent1"/>
          </a:effectRef>
          <a:fontRef idx="minor">
            <a:schemeClr val="lt1"/>
          </a:fontRef>
        </p:style>
        <p:txBody>
          <a:bodyPr lIns="137160" tIns="68580" rIns="137160" bIns="68580"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sz="1100" b="1">
              <a:latin typeface="Museo Sans 300" panose="02000000000000000000" charset="0"/>
              <a:cs typeface="Museo Sans 700"/>
            </a:endParaRPr>
          </a:p>
        </p:txBody>
      </p:sp>
      <p:sp>
        <p:nvSpPr>
          <p:cNvPr id="64" name="Oval 65">
            <a:extLst>
              <a:ext uri="{FF2B5EF4-FFF2-40B4-BE49-F238E27FC236}">
                <a16:creationId xmlns:a16="http://schemas.microsoft.com/office/drawing/2014/main" id="{D3C37006-E778-D825-CB2B-93C3B9369D11}"/>
              </a:ext>
            </a:extLst>
          </p:cNvPr>
          <p:cNvSpPr/>
          <p:nvPr/>
        </p:nvSpPr>
        <p:spPr>
          <a:xfrm>
            <a:off x="6366746" y="3741083"/>
            <a:ext cx="587001" cy="571755"/>
          </a:xfrm>
          <a:prstGeom prst="ellipse">
            <a:avLst/>
          </a:prstGeom>
          <a:solidFill>
            <a:srgbClr val="353535"/>
          </a:solidFill>
          <a:ln>
            <a:solidFill>
              <a:srgbClr val="353535"/>
            </a:solidFill>
          </a:ln>
        </p:spPr>
        <p:style>
          <a:lnRef idx="2">
            <a:schemeClr val="accent1">
              <a:shade val="15000"/>
            </a:schemeClr>
          </a:lnRef>
          <a:fillRef idx="1">
            <a:schemeClr val="accent1"/>
          </a:fillRef>
          <a:effectRef idx="0">
            <a:schemeClr val="accent1"/>
          </a:effectRef>
          <a:fontRef idx="minor">
            <a:schemeClr val="lt1"/>
          </a:fontRef>
        </p:style>
        <p:txBody>
          <a:bodyPr lIns="137160" tIns="68580" rIns="137160" bIns="68580"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sz="1100" b="1">
              <a:latin typeface="Museo Sans 300" panose="02000000000000000000" charset="0"/>
              <a:cs typeface="Museo Sans 700"/>
            </a:endParaRPr>
          </a:p>
        </p:txBody>
      </p:sp>
      <p:sp>
        <p:nvSpPr>
          <p:cNvPr id="65" name="TextBox 59">
            <a:extLst>
              <a:ext uri="{FF2B5EF4-FFF2-40B4-BE49-F238E27FC236}">
                <a16:creationId xmlns:a16="http://schemas.microsoft.com/office/drawing/2014/main" id="{7C2594CC-22C1-852A-E527-68D704786537}"/>
              </a:ext>
            </a:extLst>
          </p:cNvPr>
          <p:cNvSpPr txBox="1"/>
          <p:nvPr/>
        </p:nvSpPr>
        <p:spPr>
          <a:xfrm>
            <a:off x="2917936" y="2141958"/>
            <a:ext cx="1375322" cy="823207"/>
          </a:xfrm>
          <a:prstGeom prst="rect">
            <a:avLst/>
          </a:prstGeom>
          <a:noFill/>
        </p:spPr>
        <p:txBody>
          <a:bodyPr rot="0" spcFirstLastPara="0" vert="horz" wrap="square" lIns="137160" tIns="68580" rIns="137160" bIns="6858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en-US" sz="1200" b="1" noProof="0" dirty="0">
                <a:solidFill>
                  <a:schemeClr val="tx1">
                    <a:lumMod val="75000"/>
                    <a:lumOff val="25000"/>
                  </a:schemeClr>
                </a:solidFill>
                <a:latin typeface="Museo Sans 300" panose="02000000000000000000" charset="0"/>
              </a:rPr>
              <a:t>1</a:t>
            </a:r>
          </a:p>
          <a:p>
            <a:pPr algn="r"/>
            <a:r>
              <a:rPr lang="en-US" sz="1050" b="1" noProof="0" dirty="0">
                <a:solidFill>
                  <a:schemeClr val="tx1">
                    <a:lumMod val="75000"/>
                    <a:lumOff val="25000"/>
                  </a:schemeClr>
                </a:solidFill>
                <a:latin typeface="Museo Sans 300" panose="02000000000000000000" charset="0"/>
              </a:rPr>
              <a:t>Desarrollo y </a:t>
            </a:r>
            <a:r>
              <a:rPr lang="en-US" sz="1050" b="1" noProof="0" dirty="0" err="1">
                <a:solidFill>
                  <a:schemeClr val="tx1">
                    <a:lumMod val="75000"/>
                    <a:lumOff val="25000"/>
                  </a:schemeClr>
                </a:solidFill>
                <a:latin typeface="Museo Sans 300" panose="02000000000000000000" charset="0"/>
                <a:cs typeface="Museo Sans 300"/>
              </a:rPr>
              <a:t>transformación</a:t>
            </a:r>
            <a:endParaRPr lang="en-US" sz="1050" b="1" noProof="0" dirty="0">
              <a:solidFill>
                <a:schemeClr val="tx1">
                  <a:lumMod val="75000"/>
                  <a:lumOff val="25000"/>
                </a:schemeClr>
              </a:solidFill>
              <a:latin typeface="Museo Sans 300" panose="02000000000000000000" charset="0"/>
              <a:cs typeface="Museo Sans 300"/>
            </a:endParaRPr>
          </a:p>
          <a:p>
            <a:pPr algn="r"/>
            <a:r>
              <a:rPr lang="en-US" sz="1050" b="1" noProof="0" dirty="0" err="1">
                <a:solidFill>
                  <a:schemeClr val="tx1">
                    <a:lumMod val="75000"/>
                    <a:lumOff val="25000"/>
                  </a:schemeClr>
                </a:solidFill>
                <a:latin typeface="Museo Sans 300" panose="02000000000000000000" charset="0"/>
                <a:cs typeface="Museo Sans 300"/>
              </a:rPr>
              <a:t>urbana</a:t>
            </a:r>
            <a:endParaRPr lang="en-US" sz="1050" b="1" dirty="0">
              <a:solidFill>
                <a:schemeClr val="tx1">
                  <a:lumMod val="75000"/>
                  <a:lumOff val="25000"/>
                </a:schemeClr>
              </a:solidFill>
              <a:latin typeface="Museo Sans 300" panose="02000000000000000000" charset="0"/>
              <a:cs typeface="Museo Sans 300"/>
            </a:endParaRPr>
          </a:p>
        </p:txBody>
      </p:sp>
      <p:sp>
        <p:nvSpPr>
          <p:cNvPr id="66" name="TextBox 60">
            <a:extLst>
              <a:ext uri="{FF2B5EF4-FFF2-40B4-BE49-F238E27FC236}">
                <a16:creationId xmlns:a16="http://schemas.microsoft.com/office/drawing/2014/main" id="{EF46A1AE-C3AB-09E9-7244-D1D1C8D36318}"/>
              </a:ext>
            </a:extLst>
          </p:cNvPr>
          <p:cNvSpPr txBox="1"/>
          <p:nvPr/>
        </p:nvSpPr>
        <p:spPr>
          <a:xfrm>
            <a:off x="3001586" y="3683330"/>
            <a:ext cx="1291672" cy="779107"/>
          </a:xfrm>
          <a:prstGeom prst="rect">
            <a:avLst/>
          </a:prstGeom>
          <a:noFill/>
        </p:spPr>
        <p:txBody>
          <a:bodyPr rot="0" spcFirstLastPara="0" vert="horz" wrap="square" lIns="137160" tIns="68580" rIns="137160" bIns="6858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es-CO" sz="1050" b="1" noProof="0" dirty="0">
                <a:solidFill>
                  <a:schemeClr val="tx1">
                    <a:lumMod val="75000"/>
                    <a:lumOff val="25000"/>
                  </a:schemeClr>
                </a:solidFill>
                <a:latin typeface="Museo Sans 300" panose="02000000000000000000" charset="0"/>
                <a:cs typeface="Museo Sans 300"/>
              </a:rPr>
              <a:t>Atracción de inversión y especialización económica</a:t>
            </a:r>
          </a:p>
        </p:txBody>
      </p:sp>
      <p:sp>
        <p:nvSpPr>
          <p:cNvPr id="67" name="TextBox 61">
            <a:extLst>
              <a:ext uri="{FF2B5EF4-FFF2-40B4-BE49-F238E27FC236}">
                <a16:creationId xmlns:a16="http://schemas.microsoft.com/office/drawing/2014/main" id="{BFFCA37E-4D5D-8425-B15A-25AE43E26A16}"/>
              </a:ext>
            </a:extLst>
          </p:cNvPr>
          <p:cNvSpPr txBox="1"/>
          <p:nvPr/>
        </p:nvSpPr>
        <p:spPr>
          <a:xfrm>
            <a:off x="6969026" y="2064364"/>
            <a:ext cx="1430267" cy="1000274"/>
          </a:xfrm>
          <a:prstGeom prst="rect">
            <a:avLst/>
          </a:prstGeom>
          <a:noFill/>
        </p:spPr>
        <p:txBody>
          <a:bodyPr rot="0" spcFirstLastPara="0" vert="horz" wrap="square" lIns="137160" tIns="68580" rIns="137160" bIns="6858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CO" sz="1200" b="1" noProof="0" dirty="0">
                <a:solidFill>
                  <a:schemeClr val="tx1">
                    <a:lumMod val="85000"/>
                    <a:lumOff val="15000"/>
                  </a:schemeClr>
                </a:solidFill>
                <a:latin typeface="Museo Sans 300" panose="02000000000000000000" charset="0"/>
                <a:cs typeface="Museo Sans 300"/>
              </a:rPr>
              <a:t>2</a:t>
            </a:r>
          </a:p>
          <a:p>
            <a:r>
              <a:rPr lang="es-CO" sz="1050" b="1" noProof="0" dirty="0">
                <a:solidFill>
                  <a:schemeClr val="tx1">
                    <a:lumMod val="85000"/>
                    <a:lumOff val="15000"/>
                  </a:schemeClr>
                </a:solidFill>
                <a:latin typeface="Museo Sans 300" panose="02000000000000000000" charset="0"/>
                <a:cs typeface="Museo Sans 300"/>
              </a:rPr>
              <a:t>Articulación de actores y coordinación institucional </a:t>
            </a:r>
          </a:p>
        </p:txBody>
      </p:sp>
      <p:sp>
        <p:nvSpPr>
          <p:cNvPr id="68" name="TextBox 62">
            <a:extLst>
              <a:ext uri="{FF2B5EF4-FFF2-40B4-BE49-F238E27FC236}">
                <a16:creationId xmlns:a16="http://schemas.microsoft.com/office/drawing/2014/main" id="{14CCDDBC-023B-B5E1-F120-5DDD7C568AFA}"/>
              </a:ext>
            </a:extLst>
          </p:cNvPr>
          <p:cNvSpPr txBox="1"/>
          <p:nvPr/>
        </p:nvSpPr>
        <p:spPr>
          <a:xfrm>
            <a:off x="6969026" y="3838519"/>
            <a:ext cx="1524651" cy="617406"/>
          </a:xfrm>
          <a:prstGeom prst="rect">
            <a:avLst/>
          </a:prstGeom>
          <a:noFill/>
        </p:spPr>
        <p:txBody>
          <a:bodyPr rot="0" spcFirstLastPara="0" vert="horz" wrap="square" lIns="137160" tIns="68580" rIns="137160" bIns="6858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CO" sz="1050" b="1" noProof="0" dirty="0">
                <a:solidFill>
                  <a:schemeClr val="tx1">
                    <a:lumMod val="85000"/>
                    <a:lumOff val="15000"/>
                  </a:schemeClr>
                </a:solidFill>
                <a:latin typeface="Museo Sans 300" panose="02000000000000000000" charset="0"/>
                <a:cs typeface="Museo Sans 300"/>
              </a:rPr>
              <a:t>Internacionalización y marketing de ciudad</a:t>
            </a:r>
          </a:p>
        </p:txBody>
      </p:sp>
      <p:sp>
        <p:nvSpPr>
          <p:cNvPr id="69" name="TextBox 51">
            <a:extLst>
              <a:ext uri="{FF2B5EF4-FFF2-40B4-BE49-F238E27FC236}">
                <a16:creationId xmlns:a16="http://schemas.microsoft.com/office/drawing/2014/main" id="{6245546D-B6BE-D590-0476-5B23892844BD}"/>
              </a:ext>
            </a:extLst>
          </p:cNvPr>
          <p:cNvSpPr txBox="1"/>
          <p:nvPr/>
        </p:nvSpPr>
        <p:spPr>
          <a:xfrm>
            <a:off x="4977158" y="2628070"/>
            <a:ext cx="1462819" cy="461665"/>
          </a:xfrm>
          <a:prstGeom prst="rect">
            <a:avLst/>
          </a:prstGeom>
          <a:noFill/>
        </p:spPr>
        <p:txBody>
          <a:bodyPr rot="0" spcFirstLastPara="0" vert="horz" wrap="square" lIns="137160" tIns="68580" rIns="137160" bIns="6858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50" b="1" dirty="0">
                <a:latin typeface="Museo Sans 300" panose="02000000000000000000" charset="0"/>
                <a:cs typeface="Museo Sans 300"/>
              </a:rPr>
              <a:t>COMISIÓN INTERSECTORIAL</a:t>
            </a:r>
          </a:p>
        </p:txBody>
      </p:sp>
      <p:pic>
        <p:nvPicPr>
          <p:cNvPr id="70" name="Graphic 92">
            <a:extLst>
              <a:ext uri="{FF2B5EF4-FFF2-40B4-BE49-F238E27FC236}">
                <a16:creationId xmlns:a16="http://schemas.microsoft.com/office/drawing/2014/main" id="{DD55C290-570E-2944-A66D-20F3AEFF6A67}"/>
              </a:ext>
            </a:extLst>
          </p:cNvPr>
          <p:cNvPicPr>
            <a:picLocks noChangeAspect="1"/>
          </p:cNvPicPr>
          <p:nvPr/>
        </p:nvPicPr>
        <p:blipFill rotWithShape="1">
          <a:blip r:embed="rId7"/>
          <a:srcRect/>
          <a:stretch/>
        </p:blipFill>
        <p:spPr>
          <a:xfrm>
            <a:off x="6462096" y="2209844"/>
            <a:ext cx="396302" cy="396302"/>
          </a:xfrm>
          <a:prstGeom prst="rect">
            <a:avLst/>
          </a:prstGeom>
        </p:spPr>
      </p:pic>
      <p:pic>
        <p:nvPicPr>
          <p:cNvPr id="71" name="Graphic 93">
            <a:extLst>
              <a:ext uri="{FF2B5EF4-FFF2-40B4-BE49-F238E27FC236}">
                <a16:creationId xmlns:a16="http://schemas.microsoft.com/office/drawing/2014/main" id="{3184ADB0-8FAC-FA1F-F92F-80D1A2E03656}"/>
              </a:ext>
            </a:extLst>
          </p:cNvPr>
          <p:cNvPicPr>
            <a:picLocks noChangeAspect="1"/>
          </p:cNvPicPr>
          <p:nvPr/>
        </p:nvPicPr>
        <p:blipFill rotWithShape="1">
          <a:blip r:embed="rId8"/>
          <a:srcRect/>
          <a:stretch/>
        </p:blipFill>
        <p:spPr>
          <a:xfrm>
            <a:off x="4401269" y="2245487"/>
            <a:ext cx="356773" cy="356773"/>
          </a:xfrm>
          <a:prstGeom prst="rect">
            <a:avLst/>
          </a:prstGeom>
        </p:spPr>
      </p:pic>
      <p:pic>
        <p:nvPicPr>
          <p:cNvPr id="72" name="Graphic 105">
            <a:extLst>
              <a:ext uri="{FF2B5EF4-FFF2-40B4-BE49-F238E27FC236}">
                <a16:creationId xmlns:a16="http://schemas.microsoft.com/office/drawing/2014/main" id="{EAB007E0-5F31-AA91-D925-39A7A647F3B8}"/>
              </a:ext>
            </a:extLst>
          </p:cNvPr>
          <p:cNvPicPr>
            <a:picLocks noChangeAspect="1"/>
          </p:cNvPicPr>
          <p:nvPr/>
        </p:nvPicPr>
        <p:blipFill rotWithShape="1">
          <a:blip r:embed="rId9"/>
          <a:srcRect/>
          <a:stretch/>
        </p:blipFill>
        <p:spPr>
          <a:xfrm>
            <a:off x="6489423" y="3848574"/>
            <a:ext cx="356773" cy="356773"/>
          </a:xfrm>
          <a:prstGeom prst="rect">
            <a:avLst/>
          </a:prstGeom>
        </p:spPr>
      </p:pic>
      <p:pic>
        <p:nvPicPr>
          <p:cNvPr id="73" name="Graphic 106">
            <a:extLst>
              <a:ext uri="{FF2B5EF4-FFF2-40B4-BE49-F238E27FC236}">
                <a16:creationId xmlns:a16="http://schemas.microsoft.com/office/drawing/2014/main" id="{809BE5FF-CBD2-D7E6-5C6B-933C9C7321F9}"/>
              </a:ext>
            </a:extLst>
          </p:cNvPr>
          <p:cNvPicPr>
            <a:picLocks noChangeAspect="1"/>
          </p:cNvPicPr>
          <p:nvPr/>
        </p:nvPicPr>
        <p:blipFill rotWithShape="1">
          <a:blip r:embed="rId10"/>
          <a:srcRect/>
          <a:stretch/>
        </p:blipFill>
        <p:spPr>
          <a:xfrm>
            <a:off x="4415934" y="3858631"/>
            <a:ext cx="356773" cy="356773"/>
          </a:xfrm>
          <a:prstGeom prst="rect">
            <a:avLst/>
          </a:prstGeom>
        </p:spPr>
      </p:pic>
      <p:sp>
        <p:nvSpPr>
          <p:cNvPr id="74" name="Gráfico 183">
            <a:extLst>
              <a:ext uri="{FF2B5EF4-FFF2-40B4-BE49-F238E27FC236}">
                <a16:creationId xmlns:a16="http://schemas.microsoft.com/office/drawing/2014/main" id="{0C17C407-2BDE-A5C3-23B8-9B13A6F92E1C}"/>
              </a:ext>
            </a:extLst>
          </p:cNvPr>
          <p:cNvSpPr/>
          <p:nvPr/>
        </p:nvSpPr>
        <p:spPr>
          <a:xfrm>
            <a:off x="1898106" y="3683330"/>
            <a:ext cx="7604668" cy="1173751"/>
          </a:xfrm>
          <a:custGeom>
            <a:avLst/>
            <a:gdLst>
              <a:gd name="connsiteX0" fmla="*/ 13003925 w 13003924"/>
              <a:gd name="connsiteY0" fmla="*/ 0 h 1811049"/>
              <a:gd name="connsiteX1" fmla="*/ 13003925 w 13003924"/>
              <a:gd name="connsiteY1" fmla="*/ 965249 h 1811049"/>
              <a:gd name="connsiteX2" fmla="*/ 12158125 w 13003924"/>
              <a:gd name="connsiteY2" fmla="*/ 1811050 h 1811049"/>
              <a:gd name="connsiteX3" fmla="*/ 845800 w 13003924"/>
              <a:gd name="connsiteY3" fmla="*/ 1811050 h 1811049"/>
              <a:gd name="connsiteX4" fmla="*/ 0 w 13003924"/>
              <a:gd name="connsiteY4" fmla="*/ 965249 h 1811049"/>
              <a:gd name="connsiteX5" fmla="*/ 0 w 13003924"/>
              <a:gd name="connsiteY5" fmla="*/ 9404 h 1811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03924" h="1811049">
                <a:moveTo>
                  <a:pt x="13003925" y="0"/>
                </a:moveTo>
                <a:lnTo>
                  <a:pt x="13003925" y="965249"/>
                </a:lnTo>
                <a:cubicBezTo>
                  <a:pt x="13003925" y="1432371"/>
                  <a:pt x="12625246" y="1811050"/>
                  <a:pt x="12158125" y="1811050"/>
                </a:cubicBezTo>
                <a:lnTo>
                  <a:pt x="845800" y="1811050"/>
                </a:lnTo>
                <a:cubicBezTo>
                  <a:pt x="378679" y="1811050"/>
                  <a:pt x="0" y="1432371"/>
                  <a:pt x="0" y="965249"/>
                </a:cubicBezTo>
                <a:lnTo>
                  <a:pt x="0" y="9404"/>
                </a:lnTo>
              </a:path>
            </a:pathLst>
          </a:custGeom>
          <a:noFill/>
          <a:ln w="9525" cap="flat">
            <a:solidFill>
              <a:schemeClr val="bg1">
                <a:lumMod val="65000"/>
              </a:schemeClr>
            </a:solidFill>
            <a:prstDash val="sysDash"/>
            <a:miter/>
            <a:headEnd type="oval"/>
            <a:tailEnd type="oval"/>
          </a:ln>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lang="es-CO" sz="1000">
              <a:latin typeface="Museo Sans 300" panose="02000000000000000000" charset="0"/>
            </a:endParaRPr>
          </a:p>
        </p:txBody>
      </p:sp>
      <p:sp>
        <p:nvSpPr>
          <p:cNvPr id="75" name="Gráfico 183">
            <a:extLst>
              <a:ext uri="{FF2B5EF4-FFF2-40B4-BE49-F238E27FC236}">
                <a16:creationId xmlns:a16="http://schemas.microsoft.com/office/drawing/2014/main" id="{EFA3C8B8-93C7-4161-4E68-E705FAA501D9}"/>
              </a:ext>
            </a:extLst>
          </p:cNvPr>
          <p:cNvSpPr/>
          <p:nvPr/>
        </p:nvSpPr>
        <p:spPr>
          <a:xfrm rot="10800000">
            <a:off x="1898106" y="1555083"/>
            <a:ext cx="7604668" cy="1173751"/>
          </a:xfrm>
          <a:custGeom>
            <a:avLst/>
            <a:gdLst>
              <a:gd name="connsiteX0" fmla="*/ 13003925 w 13003924"/>
              <a:gd name="connsiteY0" fmla="*/ 0 h 1811049"/>
              <a:gd name="connsiteX1" fmla="*/ 13003925 w 13003924"/>
              <a:gd name="connsiteY1" fmla="*/ 965249 h 1811049"/>
              <a:gd name="connsiteX2" fmla="*/ 12158125 w 13003924"/>
              <a:gd name="connsiteY2" fmla="*/ 1811050 h 1811049"/>
              <a:gd name="connsiteX3" fmla="*/ 845800 w 13003924"/>
              <a:gd name="connsiteY3" fmla="*/ 1811050 h 1811049"/>
              <a:gd name="connsiteX4" fmla="*/ 0 w 13003924"/>
              <a:gd name="connsiteY4" fmla="*/ 965249 h 1811049"/>
              <a:gd name="connsiteX5" fmla="*/ 0 w 13003924"/>
              <a:gd name="connsiteY5" fmla="*/ 9404 h 1811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03924" h="1811049">
                <a:moveTo>
                  <a:pt x="13003925" y="0"/>
                </a:moveTo>
                <a:lnTo>
                  <a:pt x="13003925" y="965249"/>
                </a:lnTo>
                <a:cubicBezTo>
                  <a:pt x="13003925" y="1432371"/>
                  <a:pt x="12625246" y="1811050"/>
                  <a:pt x="12158125" y="1811050"/>
                </a:cubicBezTo>
                <a:lnTo>
                  <a:pt x="845800" y="1811050"/>
                </a:lnTo>
                <a:cubicBezTo>
                  <a:pt x="378679" y="1811050"/>
                  <a:pt x="0" y="1432371"/>
                  <a:pt x="0" y="965249"/>
                </a:cubicBezTo>
                <a:lnTo>
                  <a:pt x="0" y="9404"/>
                </a:lnTo>
              </a:path>
            </a:pathLst>
          </a:custGeom>
          <a:noFill/>
          <a:ln w="9525" cap="flat">
            <a:solidFill>
              <a:schemeClr val="bg1">
                <a:lumMod val="65000"/>
              </a:schemeClr>
            </a:solidFill>
            <a:prstDash val="sysDash"/>
            <a:miter/>
            <a:headEnd type="oval"/>
            <a:tailEnd type="oval"/>
          </a:ln>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lang="es-CO" sz="1000">
              <a:latin typeface="Museo Sans 300" panose="02000000000000000000" charset="0"/>
            </a:endParaRPr>
          </a:p>
        </p:txBody>
      </p:sp>
      <p:grpSp>
        <p:nvGrpSpPr>
          <p:cNvPr id="76" name="Grupo 44">
            <a:extLst>
              <a:ext uri="{FF2B5EF4-FFF2-40B4-BE49-F238E27FC236}">
                <a16:creationId xmlns:a16="http://schemas.microsoft.com/office/drawing/2014/main" id="{5F2E3310-51E0-358C-5CA6-CD8908EBB18E}"/>
              </a:ext>
            </a:extLst>
          </p:cNvPr>
          <p:cNvGrpSpPr/>
          <p:nvPr/>
        </p:nvGrpSpPr>
        <p:grpSpPr>
          <a:xfrm>
            <a:off x="2739111" y="5334871"/>
            <a:ext cx="1118127" cy="1118127"/>
            <a:chOff x="4543627" y="7990619"/>
            <a:chExt cx="1736991" cy="1736991"/>
          </a:xfrm>
        </p:grpSpPr>
        <p:sp>
          <p:nvSpPr>
            <p:cNvPr id="77" name="Elipse 9">
              <a:extLst>
                <a:ext uri="{FF2B5EF4-FFF2-40B4-BE49-F238E27FC236}">
                  <a16:creationId xmlns:a16="http://schemas.microsoft.com/office/drawing/2014/main" id="{A29D9B73-0016-7563-3FDD-5871016B79D7}"/>
                </a:ext>
              </a:extLst>
            </p:cNvPr>
            <p:cNvSpPr/>
            <p:nvPr/>
          </p:nvSpPr>
          <p:spPr>
            <a:xfrm>
              <a:off x="4645366" y="8098450"/>
              <a:ext cx="1524592" cy="1524592"/>
            </a:xfrm>
            <a:prstGeom prst="ellipse">
              <a:avLst/>
            </a:prstGeom>
            <a:solidFill>
              <a:srgbClr val="F5E5D7"/>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s-ES" sz="1050">
                <a:solidFill>
                  <a:srgbClr val="353535"/>
                </a:solidFill>
                <a:latin typeface="Museo Sans 300" panose="02000000000000000000" charset="0"/>
                <a:cs typeface="Museo Sans 700"/>
              </a:endParaRPr>
            </a:p>
          </p:txBody>
        </p:sp>
        <p:pic>
          <p:nvPicPr>
            <p:cNvPr id="78" name="Graphic 137">
              <a:extLst>
                <a:ext uri="{FF2B5EF4-FFF2-40B4-BE49-F238E27FC236}">
                  <a16:creationId xmlns:a16="http://schemas.microsoft.com/office/drawing/2014/main" id="{6A9EE779-C4B5-BF42-C71A-51ED07663175}"/>
                </a:ext>
              </a:extLst>
            </p:cNvPr>
            <p:cNvPicPr>
              <a:picLocks noChangeAspect="1"/>
            </p:cNvPicPr>
            <p:nvPr/>
          </p:nvPicPr>
          <p:blipFill rotWithShape="1">
            <a:blip r:embed="rId11"/>
            <a:srcRect/>
            <a:stretch/>
          </p:blipFill>
          <p:spPr>
            <a:xfrm>
              <a:off x="5171717" y="8246031"/>
              <a:ext cx="487808" cy="487808"/>
            </a:xfrm>
            <a:prstGeom prst="rect">
              <a:avLst/>
            </a:prstGeom>
          </p:spPr>
        </p:pic>
        <p:sp>
          <p:nvSpPr>
            <p:cNvPr id="79" name="Elipse 22">
              <a:extLst>
                <a:ext uri="{FF2B5EF4-FFF2-40B4-BE49-F238E27FC236}">
                  <a16:creationId xmlns:a16="http://schemas.microsoft.com/office/drawing/2014/main" id="{5221DCD6-FCE2-C359-C439-1AB8D8AF16D7}"/>
                </a:ext>
              </a:extLst>
            </p:cNvPr>
            <p:cNvSpPr/>
            <p:nvPr/>
          </p:nvSpPr>
          <p:spPr>
            <a:xfrm>
              <a:off x="4543627" y="7990619"/>
              <a:ext cx="1736991" cy="1736991"/>
            </a:xfrm>
            <a:prstGeom prst="ellipse">
              <a:avLst/>
            </a:prstGeom>
            <a:noFill/>
            <a:ln>
              <a:solidFill>
                <a:srgbClr val="E68F3D"/>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s-ES" sz="1050">
                <a:solidFill>
                  <a:srgbClr val="353535"/>
                </a:solidFill>
                <a:latin typeface="Museo Sans 300" panose="02000000000000000000" charset="0"/>
                <a:cs typeface="Museo Sans 700"/>
              </a:endParaRPr>
            </a:p>
          </p:txBody>
        </p:sp>
        <p:sp>
          <p:nvSpPr>
            <p:cNvPr id="80" name="TextBox 35">
              <a:extLst>
                <a:ext uri="{FF2B5EF4-FFF2-40B4-BE49-F238E27FC236}">
                  <a16:creationId xmlns:a16="http://schemas.microsoft.com/office/drawing/2014/main" id="{9B4539F2-1680-224E-AD1E-AC719723AE8A}"/>
                </a:ext>
              </a:extLst>
            </p:cNvPr>
            <p:cNvSpPr txBox="1"/>
            <p:nvPr/>
          </p:nvSpPr>
          <p:spPr>
            <a:xfrm>
              <a:off x="4699549" y="8737420"/>
              <a:ext cx="1478936" cy="717189"/>
            </a:xfrm>
            <a:prstGeom prst="rect">
              <a:avLst/>
            </a:prstGeom>
            <a:noFill/>
          </p:spPr>
          <p:txBody>
            <a:bodyPr rot="0" spcFirstLastPara="0" vert="horz" wrap="square" lIns="137160" tIns="68580" rIns="137160" bIns="6858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50" b="1">
                  <a:solidFill>
                    <a:srgbClr val="353535"/>
                  </a:solidFill>
                  <a:latin typeface="Museo Sans 300" panose="02000000000000000000" charset="0"/>
                  <a:cs typeface="Museo Sans 300"/>
                </a:rPr>
                <a:t>SECTOR PÚBLICO</a:t>
              </a:r>
            </a:p>
          </p:txBody>
        </p:sp>
      </p:grpSp>
      <p:grpSp>
        <p:nvGrpSpPr>
          <p:cNvPr id="81" name="Grupo 43">
            <a:extLst>
              <a:ext uri="{FF2B5EF4-FFF2-40B4-BE49-F238E27FC236}">
                <a16:creationId xmlns:a16="http://schemas.microsoft.com/office/drawing/2014/main" id="{E94C7B9A-7CF1-2547-51AC-261ADAEF2FBF}"/>
              </a:ext>
            </a:extLst>
          </p:cNvPr>
          <p:cNvGrpSpPr/>
          <p:nvPr/>
        </p:nvGrpSpPr>
        <p:grpSpPr>
          <a:xfrm>
            <a:off x="4326327" y="5338750"/>
            <a:ext cx="1118127" cy="1118127"/>
            <a:chOff x="7009340" y="7996645"/>
            <a:chExt cx="1736991" cy="1736991"/>
          </a:xfrm>
        </p:grpSpPr>
        <p:sp>
          <p:nvSpPr>
            <p:cNvPr id="82" name="Elipse 10">
              <a:extLst>
                <a:ext uri="{FF2B5EF4-FFF2-40B4-BE49-F238E27FC236}">
                  <a16:creationId xmlns:a16="http://schemas.microsoft.com/office/drawing/2014/main" id="{38B53841-47B1-1F45-6F28-3C31C32693F0}"/>
                </a:ext>
              </a:extLst>
            </p:cNvPr>
            <p:cNvSpPr/>
            <p:nvPr/>
          </p:nvSpPr>
          <p:spPr>
            <a:xfrm>
              <a:off x="7115539" y="8104476"/>
              <a:ext cx="1524592" cy="1524592"/>
            </a:xfrm>
            <a:prstGeom prst="ellipse">
              <a:avLst/>
            </a:prstGeom>
            <a:solidFill>
              <a:srgbClr val="F5E5D7"/>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s-ES" sz="1050">
                <a:solidFill>
                  <a:srgbClr val="353535"/>
                </a:solidFill>
                <a:latin typeface="Museo Sans 300" panose="02000000000000000000" charset="0"/>
                <a:cs typeface="Museo Sans 700"/>
              </a:endParaRPr>
            </a:p>
          </p:txBody>
        </p:sp>
        <p:pic>
          <p:nvPicPr>
            <p:cNvPr id="83" name="Graphic 133">
              <a:extLst>
                <a:ext uri="{FF2B5EF4-FFF2-40B4-BE49-F238E27FC236}">
                  <a16:creationId xmlns:a16="http://schemas.microsoft.com/office/drawing/2014/main" id="{C03F7415-F56A-3BDA-10F9-CBB816548025}"/>
                </a:ext>
              </a:extLst>
            </p:cNvPr>
            <p:cNvPicPr>
              <a:picLocks noChangeAspect="1"/>
            </p:cNvPicPr>
            <p:nvPr/>
          </p:nvPicPr>
          <p:blipFill rotWithShape="1">
            <a:blip r:embed="rId12"/>
            <a:srcRect/>
            <a:stretch/>
          </p:blipFill>
          <p:spPr>
            <a:xfrm>
              <a:off x="7633931" y="8246031"/>
              <a:ext cx="487808" cy="487808"/>
            </a:xfrm>
            <a:prstGeom prst="rect">
              <a:avLst/>
            </a:prstGeom>
          </p:spPr>
        </p:pic>
        <p:sp>
          <p:nvSpPr>
            <p:cNvPr id="84" name="Elipse 21">
              <a:extLst>
                <a:ext uri="{FF2B5EF4-FFF2-40B4-BE49-F238E27FC236}">
                  <a16:creationId xmlns:a16="http://schemas.microsoft.com/office/drawing/2014/main" id="{011E866E-6D2F-C1CF-5839-A48C154AF460}"/>
                </a:ext>
              </a:extLst>
            </p:cNvPr>
            <p:cNvSpPr/>
            <p:nvPr/>
          </p:nvSpPr>
          <p:spPr>
            <a:xfrm>
              <a:off x="7009340" y="7996645"/>
              <a:ext cx="1736991" cy="1736991"/>
            </a:xfrm>
            <a:prstGeom prst="ellipse">
              <a:avLst/>
            </a:prstGeom>
            <a:noFill/>
            <a:ln>
              <a:solidFill>
                <a:srgbClr val="E68F3D"/>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s-ES" sz="1050">
                <a:solidFill>
                  <a:srgbClr val="353535"/>
                </a:solidFill>
                <a:latin typeface="Museo Sans 300" panose="02000000000000000000" charset="0"/>
                <a:cs typeface="Museo Sans 700"/>
              </a:endParaRPr>
            </a:p>
          </p:txBody>
        </p:sp>
        <p:sp>
          <p:nvSpPr>
            <p:cNvPr id="85" name="TextBox 35">
              <a:extLst>
                <a:ext uri="{FF2B5EF4-FFF2-40B4-BE49-F238E27FC236}">
                  <a16:creationId xmlns:a16="http://schemas.microsoft.com/office/drawing/2014/main" id="{8CDE1D13-7B78-EE9B-1FC1-2C376F15AA2B}"/>
                </a:ext>
              </a:extLst>
            </p:cNvPr>
            <p:cNvSpPr txBox="1"/>
            <p:nvPr/>
          </p:nvSpPr>
          <p:spPr>
            <a:xfrm>
              <a:off x="7138369" y="8737422"/>
              <a:ext cx="1478936" cy="717189"/>
            </a:xfrm>
            <a:prstGeom prst="rect">
              <a:avLst/>
            </a:prstGeom>
            <a:noFill/>
          </p:spPr>
          <p:txBody>
            <a:bodyPr rot="0" spcFirstLastPara="0" vert="horz" wrap="square" lIns="137160" tIns="68580" rIns="137160" bIns="6858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50" b="1">
                  <a:solidFill>
                    <a:srgbClr val="353535"/>
                  </a:solidFill>
                  <a:latin typeface="Museo Sans 300" panose="02000000000000000000" charset="0"/>
                  <a:cs typeface="Museo Sans 300"/>
                </a:rPr>
                <a:t>SECTOR PRIVADO</a:t>
              </a:r>
            </a:p>
          </p:txBody>
        </p:sp>
      </p:grpSp>
      <p:grpSp>
        <p:nvGrpSpPr>
          <p:cNvPr id="86" name="Grupo 42">
            <a:extLst>
              <a:ext uri="{FF2B5EF4-FFF2-40B4-BE49-F238E27FC236}">
                <a16:creationId xmlns:a16="http://schemas.microsoft.com/office/drawing/2014/main" id="{F89DA790-7E1B-4511-FFBE-A469EAB45AB3}"/>
              </a:ext>
            </a:extLst>
          </p:cNvPr>
          <p:cNvGrpSpPr/>
          <p:nvPr/>
        </p:nvGrpSpPr>
        <p:grpSpPr>
          <a:xfrm>
            <a:off x="5913542" y="5347770"/>
            <a:ext cx="1132824" cy="1118127"/>
            <a:chOff x="9475053" y="8010656"/>
            <a:chExt cx="1759823" cy="1736991"/>
          </a:xfrm>
        </p:grpSpPr>
        <p:sp>
          <p:nvSpPr>
            <p:cNvPr id="87" name="Elipse 11">
              <a:extLst>
                <a:ext uri="{FF2B5EF4-FFF2-40B4-BE49-F238E27FC236}">
                  <a16:creationId xmlns:a16="http://schemas.microsoft.com/office/drawing/2014/main" id="{B18439D9-A123-C695-F70F-5CC28922FE57}"/>
                </a:ext>
              </a:extLst>
            </p:cNvPr>
            <p:cNvSpPr/>
            <p:nvPr/>
          </p:nvSpPr>
          <p:spPr>
            <a:xfrm>
              <a:off x="9581252" y="8118487"/>
              <a:ext cx="1524592" cy="1524592"/>
            </a:xfrm>
            <a:prstGeom prst="ellipse">
              <a:avLst/>
            </a:prstGeom>
            <a:solidFill>
              <a:srgbClr val="F5E5D7"/>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s-ES" sz="1050">
                <a:solidFill>
                  <a:srgbClr val="353535"/>
                </a:solidFill>
                <a:latin typeface="Museo Sans 300" panose="02000000000000000000" charset="0"/>
                <a:cs typeface="Museo Sans 700"/>
              </a:endParaRPr>
            </a:p>
          </p:txBody>
        </p:sp>
        <p:pic>
          <p:nvPicPr>
            <p:cNvPr id="88" name="Graphic 119">
              <a:extLst>
                <a:ext uri="{FF2B5EF4-FFF2-40B4-BE49-F238E27FC236}">
                  <a16:creationId xmlns:a16="http://schemas.microsoft.com/office/drawing/2014/main" id="{91558A76-2172-5649-62C2-E5C29C3BE5AB}"/>
                </a:ext>
              </a:extLst>
            </p:cNvPr>
            <p:cNvPicPr>
              <a:picLocks noChangeAspect="1"/>
            </p:cNvPicPr>
            <p:nvPr/>
          </p:nvPicPr>
          <p:blipFill rotWithShape="1">
            <a:blip r:embed="rId13"/>
            <a:srcRect/>
            <a:stretch/>
          </p:blipFill>
          <p:spPr>
            <a:xfrm>
              <a:off x="10099644" y="8246031"/>
              <a:ext cx="487808" cy="487808"/>
            </a:xfrm>
            <a:prstGeom prst="rect">
              <a:avLst/>
            </a:prstGeom>
          </p:spPr>
        </p:pic>
        <p:sp>
          <p:nvSpPr>
            <p:cNvPr id="89" name="Elipse 20">
              <a:extLst>
                <a:ext uri="{FF2B5EF4-FFF2-40B4-BE49-F238E27FC236}">
                  <a16:creationId xmlns:a16="http://schemas.microsoft.com/office/drawing/2014/main" id="{95CCE02A-AB0A-4D30-3109-52012667C084}"/>
                </a:ext>
              </a:extLst>
            </p:cNvPr>
            <p:cNvSpPr/>
            <p:nvPr/>
          </p:nvSpPr>
          <p:spPr>
            <a:xfrm>
              <a:off x="9475053" y="8010656"/>
              <a:ext cx="1736991" cy="1736991"/>
            </a:xfrm>
            <a:prstGeom prst="ellipse">
              <a:avLst/>
            </a:prstGeom>
            <a:noFill/>
            <a:ln>
              <a:solidFill>
                <a:srgbClr val="E68F3D"/>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s-ES" sz="1050">
                <a:solidFill>
                  <a:srgbClr val="353535"/>
                </a:solidFill>
                <a:latin typeface="Museo Sans 300" panose="02000000000000000000" charset="0"/>
                <a:cs typeface="Museo Sans 700"/>
              </a:endParaRPr>
            </a:p>
          </p:txBody>
        </p:sp>
        <p:sp>
          <p:nvSpPr>
            <p:cNvPr id="90" name="TextBox 35">
              <a:extLst>
                <a:ext uri="{FF2B5EF4-FFF2-40B4-BE49-F238E27FC236}">
                  <a16:creationId xmlns:a16="http://schemas.microsoft.com/office/drawing/2014/main" id="{B1F94C68-8A37-1FB4-B6B5-785C2487E7DF}"/>
                </a:ext>
              </a:extLst>
            </p:cNvPr>
            <p:cNvSpPr txBox="1"/>
            <p:nvPr/>
          </p:nvSpPr>
          <p:spPr>
            <a:xfrm>
              <a:off x="9475053" y="8737420"/>
              <a:ext cx="1759823" cy="717189"/>
            </a:xfrm>
            <a:prstGeom prst="rect">
              <a:avLst/>
            </a:prstGeom>
            <a:noFill/>
          </p:spPr>
          <p:txBody>
            <a:bodyPr rot="0" spcFirstLastPara="0" vert="horz" wrap="square" lIns="137160" tIns="68580" rIns="137160" bIns="6858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50" b="1" dirty="0">
                  <a:solidFill>
                    <a:srgbClr val="353535"/>
                  </a:solidFill>
                  <a:latin typeface="Museo Sans 300" panose="02000000000000000000" charset="0"/>
                  <a:cs typeface="Museo Sans 300"/>
                </a:rPr>
                <a:t>SECTOR EDUCATIVO</a:t>
              </a:r>
            </a:p>
          </p:txBody>
        </p:sp>
      </p:grpSp>
      <p:grpSp>
        <p:nvGrpSpPr>
          <p:cNvPr id="91" name="Grupo 41">
            <a:extLst>
              <a:ext uri="{FF2B5EF4-FFF2-40B4-BE49-F238E27FC236}">
                <a16:creationId xmlns:a16="http://schemas.microsoft.com/office/drawing/2014/main" id="{EF9394D4-96A5-2111-669C-72E14F830A6C}"/>
              </a:ext>
            </a:extLst>
          </p:cNvPr>
          <p:cNvGrpSpPr/>
          <p:nvPr/>
        </p:nvGrpSpPr>
        <p:grpSpPr>
          <a:xfrm>
            <a:off x="7500761" y="5348210"/>
            <a:ext cx="1118127" cy="1118127"/>
            <a:chOff x="11940767" y="8011340"/>
            <a:chExt cx="1736991" cy="1736991"/>
          </a:xfrm>
        </p:grpSpPr>
        <p:sp>
          <p:nvSpPr>
            <p:cNvPr id="92" name="Elipse 13">
              <a:extLst>
                <a:ext uri="{FF2B5EF4-FFF2-40B4-BE49-F238E27FC236}">
                  <a16:creationId xmlns:a16="http://schemas.microsoft.com/office/drawing/2014/main" id="{0B46E83F-AED9-4811-51E5-7A2A28440118}"/>
                </a:ext>
              </a:extLst>
            </p:cNvPr>
            <p:cNvSpPr/>
            <p:nvPr/>
          </p:nvSpPr>
          <p:spPr>
            <a:xfrm>
              <a:off x="12046966" y="8119171"/>
              <a:ext cx="1524592" cy="1524592"/>
            </a:xfrm>
            <a:prstGeom prst="ellipse">
              <a:avLst/>
            </a:prstGeom>
            <a:solidFill>
              <a:srgbClr val="F5E5D7"/>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s-ES" sz="1050">
                <a:solidFill>
                  <a:srgbClr val="353535"/>
                </a:solidFill>
                <a:latin typeface="Museo Sans 300" panose="02000000000000000000" charset="0"/>
                <a:cs typeface="Museo Sans 700"/>
              </a:endParaRPr>
            </a:p>
          </p:txBody>
        </p:sp>
        <p:pic>
          <p:nvPicPr>
            <p:cNvPr id="93" name="Graphic 115">
              <a:extLst>
                <a:ext uri="{FF2B5EF4-FFF2-40B4-BE49-F238E27FC236}">
                  <a16:creationId xmlns:a16="http://schemas.microsoft.com/office/drawing/2014/main" id="{4D409ED1-160F-92A0-FC57-4186BF7C99A4}"/>
                </a:ext>
              </a:extLst>
            </p:cNvPr>
            <p:cNvPicPr>
              <a:picLocks noChangeAspect="1"/>
            </p:cNvPicPr>
            <p:nvPr/>
          </p:nvPicPr>
          <p:blipFill rotWithShape="1">
            <a:blip r:embed="rId14"/>
            <a:srcRect/>
            <a:stretch/>
          </p:blipFill>
          <p:spPr>
            <a:xfrm>
              <a:off x="12565358" y="8246031"/>
              <a:ext cx="487808" cy="487808"/>
            </a:xfrm>
            <a:prstGeom prst="rect">
              <a:avLst/>
            </a:prstGeom>
          </p:spPr>
        </p:pic>
        <p:sp>
          <p:nvSpPr>
            <p:cNvPr id="94" name="Elipse 19">
              <a:extLst>
                <a:ext uri="{FF2B5EF4-FFF2-40B4-BE49-F238E27FC236}">
                  <a16:creationId xmlns:a16="http://schemas.microsoft.com/office/drawing/2014/main" id="{BC8A3425-C0ED-20F7-9528-8F4D39592C66}"/>
                </a:ext>
              </a:extLst>
            </p:cNvPr>
            <p:cNvSpPr/>
            <p:nvPr/>
          </p:nvSpPr>
          <p:spPr>
            <a:xfrm>
              <a:off x="11940767" y="8011340"/>
              <a:ext cx="1736991" cy="1736991"/>
            </a:xfrm>
            <a:prstGeom prst="ellipse">
              <a:avLst/>
            </a:prstGeom>
            <a:noFill/>
            <a:ln>
              <a:solidFill>
                <a:srgbClr val="E68F3D"/>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s-ES" sz="1050">
                <a:solidFill>
                  <a:srgbClr val="353535"/>
                </a:solidFill>
                <a:latin typeface="Museo Sans 300" panose="02000000000000000000" charset="0"/>
                <a:cs typeface="Museo Sans 700"/>
              </a:endParaRPr>
            </a:p>
          </p:txBody>
        </p:sp>
        <p:sp>
          <p:nvSpPr>
            <p:cNvPr id="95" name="TextBox 35">
              <a:extLst>
                <a:ext uri="{FF2B5EF4-FFF2-40B4-BE49-F238E27FC236}">
                  <a16:creationId xmlns:a16="http://schemas.microsoft.com/office/drawing/2014/main" id="{3D652AA9-CD24-6D7A-BFC3-F5254AAEC7CA}"/>
                </a:ext>
              </a:extLst>
            </p:cNvPr>
            <p:cNvSpPr txBox="1"/>
            <p:nvPr/>
          </p:nvSpPr>
          <p:spPr>
            <a:xfrm>
              <a:off x="12069796" y="8737421"/>
              <a:ext cx="1478936" cy="717189"/>
            </a:xfrm>
            <a:prstGeom prst="rect">
              <a:avLst/>
            </a:prstGeom>
            <a:noFill/>
          </p:spPr>
          <p:txBody>
            <a:bodyPr rot="0" spcFirstLastPara="0" vert="horz" wrap="square" lIns="137160" tIns="68580" rIns="137160" bIns="6858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50" b="1">
                  <a:solidFill>
                    <a:srgbClr val="353535"/>
                  </a:solidFill>
                  <a:latin typeface="Museo Sans 300" panose="02000000000000000000" charset="0"/>
                  <a:cs typeface="Museo Sans 300"/>
                </a:rPr>
                <a:t>ACTORES SOCIALES</a:t>
              </a:r>
            </a:p>
          </p:txBody>
        </p:sp>
      </p:grpSp>
      <p:sp>
        <p:nvSpPr>
          <p:cNvPr id="96" name="Google Shape;195;p11">
            <a:extLst>
              <a:ext uri="{FF2B5EF4-FFF2-40B4-BE49-F238E27FC236}">
                <a16:creationId xmlns:a16="http://schemas.microsoft.com/office/drawing/2014/main" id="{65F1C01B-138D-4977-9A29-07903F757BB1}"/>
              </a:ext>
            </a:extLst>
          </p:cNvPr>
          <p:cNvSpPr txBox="1"/>
          <p:nvPr/>
        </p:nvSpPr>
        <p:spPr>
          <a:xfrm>
            <a:off x="3001586" y="4914834"/>
            <a:ext cx="5397706" cy="307736"/>
          </a:xfrm>
          <a:prstGeom prst="rect">
            <a:avLst/>
          </a:prstGeom>
          <a:solidFill>
            <a:srgbClr val="F0F7F7">
              <a:alpha val="40000"/>
            </a:srgbClr>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s-MX" dirty="0">
                <a:solidFill>
                  <a:srgbClr val="353535"/>
                </a:solidFill>
                <a:latin typeface="Museo Sans 300" panose="02000000000000000000" charset="0"/>
                <a:cs typeface="Museo Sans 300"/>
              </a:rPr>
              <a:t>ARREGLO INSTITUCIONAL: ACUERDOS MULTISECTORIALES</a:t>
            </a:r>
            <a:endParaRPr lang="es-ES" dirty="0">
              <a:latin typeface="Museo Sans 300" panose="02000000000000000000" charset="0"/>
            </a:endParaRPr>
          </a:p>
        </p:txBody>
      </p:sp>
    </p:spTree>
    <p:extLst>
      <p:ext uri="{BB962C8B-B14F-4D97-AF65-F5344CB8AC3E}">
        <p14:creationId xmlns:p14="http://schemas.microsoft.com/office/powerpoint/2010/main" val="1456990250"/>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a0cf52e-aa60-4300-878b-ad5cd672df3d" xsi:nil="true"/>
    <lcf76f155ced4ddcb4097134ff3c332f xmlns="0d03cd94-47b9-4e94-9f80-c0f7fd5f896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B3CE799D4DA3C04CB9BCB8CD1DF94704" ma:contentTypeVersion="11" ma:contentTypeDescription="Crear nuevo documento." ma:contentTypeScope="" ma:versionID="ecfb1310a4d675760852de24a01af554">
  <xsd:schema xmlns:xsd="http://www.w3.org/2001/XMLSchema" xmlns:xs="http://www.w3.org/2001/XMLSchema" xmlns:p="http://schemas.microsoft.com/office/2006/metadata/properties" xmlns:ns2="0d03cd94-47b9-4e94-9f80-c0f7fd5f8964" xmlns:ns3="ba0cf52e-aa60-4300-878b-ad5cd672df3d" targetNamespace="http://schemas.microsoft.com/office/2006/metadata/properties" ma:root="true" ma:fieldsID="5019fa12d5c22ff2994e0b698aaa4f9d" ns2:_="" ns3:_="">
    <xsd:import namespace="0d03cd94-47b9-4e94-9f80-c0f7fd5f8964"/>
    <xsd:import namespace="ba0cf52e-aa60-4300-878b-ad5cd672df3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d03cd94-47b9-4e94-9f80-c0f7fd5f89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Etiquetas de imagen" ma:readOnly="false" ma:fieldId="{5cf76f15-5ced-4ddc-b409-7134ff3c332f}" ma:taxonomyMulti="true" ma:sspId="c6956917-4396-4280-92a8-38b8e33690ac"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0cf52e-aa60-4300-878b-ad5cd672df3d"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dca93fa9-bf8e-4db1-b1bb-a51ac4fffe69}" ma:internalName="TaxCatchAll" ma:showField="CatchAllData" ma:web="ba0cf52e-aa60-4300-878b-ad5cd672df3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4050B05-95CD-4D5B-B054-3656AA671D93}">
  <ds:schemaRefs>
    <ds:schemaRef ds:uri="http://schemas.microsoft.com/office/2006/documentManagement/types"/>
    <ds:schemaRef ds:uri="bef44fc3-48dc-4cec-9ee3-53706de83fd6"/>
    <ds:schemaRef ds:uri="http://purl.org/dc/dcmitype/"/>
    <ds:schemaRef ds:uri="http://www.w3.org/XML/1998/namespace"/>
    <ds:schemaRef ds:uri="http://schemas.openxmlformats.org/package/2006/metadata/core-properties"/>
    <ds:schemaRef ds:uri="http://purl.org/dc/elements/1.1/"/>
    <ds:schemaRef ds:uri="http://schemas.microsoft.com/office/2006/metadata/properties"/>
    <ds:schemaRef ds:uri="http://schemas.microsoft.com/office/infopath/2007/PartnerControls"/>
    <ds:schemaRef ds:uri="eb6ab0bd-6124-4eb4-ba68-63931f02a64f"/>
    <ds:schemaRef ds:uri="http://purl.org/dc/terms/"/>
  </ds:schemaRefs>
</ds:datastoreItem>
</file>

<file path=customXml/itemProps2.xml><?xml version="1.0" encoding="utf-8"?>
<ds:datastoreItem xmlns:ds="http://schemas.openxmlformats.org/officeDocument/2006/customXml" ds:itemID="{7CB13204-5A6C-48B6-AC94-4F1E4FA3371D}">
  <ds:schemaRefs>
    <ds:schemaRef ds:uri="http://schemas.microsoft.com/sharepoint/v3/contenttype/forms"/>
  </ds:schemaRefs>
</ds:datastoreItem>
</file>

<file path=customXml/itemProps3.xml><?xml version="1.0" encoding="utf-8"?>
<ds:datastoreItem xmlns:ds="http://schemas.openxmlformats.org/officeDocument/2006/customXml" ds:itemID="{7E28709D-1A2A-4FA6-8CBE-9C8D88509620}"/>
</file>

<file path=docProps/app.xml><?xml version="1.0" encoding="utf-8"?>
<Properties xmlns="http://schemas.openxmlformats.org/officeDocument/2006/extended-properties" xmlns:vt="http://schemas.openxmlformats.org/officeDocument/2006/docPropsVTypes">
  <Template/>
  <TotalTime>423</TotalTime>
  <Words>3693</Words>
  <Application>Microsoft Office PowerPoint</Application>
  <PresentationFormat>Panorámica</PresentationFormat>
  <Paragraphs>457</Paragraphs>
  <Slides>50</Slides>
  <Notes>14</Notes>
  <HiddenSlides>0</HiddenSlides>
  <MMClips>0</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50</vt:i4>
      </vt:variant>
    </vt:vector>
  </HeadingPairs>
  <TitlesOfParts>
    <vt:vector size="60" baseType="lpstr">
      <vt:lpstr>Museo Sans 300</vt:lpstr>
      <vt:lpstr>Calibri</vt:lpstr>
      <vt:lpstr>Aptos</vt:lpstr>
      <vt:lpstr>Arial</vt:lpstr>
      <vt:lpstr>Segoe UI Symbol</vt:lpstr>
      <vt:lpstr>Arial Black</vt:lpstr>
      <vt:lpstr>Barlow</vt:lpstr>
      <vt:lpstr>Museo Sans 700</vt:lpstr>
      <vt:lpstr>Arial Narrow</vt:lpstr>
      <vt:lpstr>Simple Light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Ficha 1</vt:lpstr>
      <vt:lpstr>Ficha 2</vt:lpstr>
      <vt:lpstr>Ficha 3</vt:lpstr>
      <vt:lpstr>Ficha 4</vt:lpstr>
      <vt:lpstr>Ficha 5</vt:lpstr>
      <vt:lpstr>Ficha 6</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BOGOTÁ CIUDAD AEROPUERTO</dc:title>
  <dc:creator>Asus</dc:creator>
  <cp:lastModifiedBy>Jose Monterroza</cp:lastModifiedBy>
  <cp:revision>74</cp:revision>
  <dcterms:modified xsi:type="dcterms:W3CDTF">2025-12-09T20:54:03Z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0x010100B3CE799D4DA3C04CB9BCB8CD1DF94704</vt:lpwstr>
  </property>
  <property fmtid="{D5CDD505-2E9C-101B-9397-08002B2CF9AE}" pid="3" name="MediaServiceImageTags">
    <vt:lpwstr/>
  </property>
</Properties>
</file>