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9" r:id="rId2"/>
  </p:sldMasterIdLst>
  <p:notesMasterIdLst>
    <p:notesMasterId r:id="rId20"/>
  </p:notesMasterIdLst>
  <p:sldIdLst>
    <p:sldId id="256" r:id="rId3"/>
    <p:sldId id="283" r:id="rId4"/>
    <p:sldId id="284" r:id="rId5"/>
    <p:sldId id="279" r:id="rId6"/>
    <p:sldId id="280" r:id="rId7"/>
    <p:sldId id="288" r:id="rId8"/>
    <p:sldId id="281" r:id="rId9"/>
    <p:sldId id="290" r:id="rId10"/>
    <p:sldId id="291" r:id="rId11"/>
    <p:sldId id="285" r:id="rId12"/>
    <p:sldId id="286" r:id="rId13"/>
    <p:sldId id="292" r:id="rId14"/>
    <p:sldId id="289" r:id="rId15"/>
    <p:sldId id="257" r:id="rId16"/>
    <p:sldId id="258" r:id="rId17"/>
    <p:sldId id="259" r:id="rId18"/>
    <p:sldId id="276" r:id="rId19"/>
  </p:sldIdLst>
  <p:sldSz cx="12192000" cy="6858000"/>
  <p:notesSz cx="6858000" cy="9144000"/>
  <p:embeddedFontLst>
    <p:embeddedFont>
      <p:font typeface="Arial Black" panose="020B0A04020102020204" pitchFamily="34" charset="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Poppins" panose="00000500000000000000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hG1rnw2TCeroobYmIPxJ8KVe5Y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658A4-390F-465E-9A3B-9A9F2A9D9F91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73317AB6-6340-4477-8D52-1BD0EA256ADC}">
      <dgm:prSet phldrT="[Texto]"/>
      <dgm:spPr/>
      <dgm:t>
        <a:bodyPr/>
        <a:lstStyle/>
        <a:p>
          <a:r>
            <a:rPr lang="es-MX" dirty="0">
              <a:latin typeface="Poppins" panose="00000500000000000000" pitchFamily="2" charset="0"/>
              <a:cs typeface="Poppins" panose="00000500000000000000" pitchFamily="2" charset="0"/>
            </a:rPr>
            <a:t>Envejecimiento progresivo fuerza laboral</a:t>
          </a:r>
          <a:endParaRPr lang="es-CO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D285519-F5CB-4EFA-8DB3-D3A62E310C78}" type="parTrans" cxnId="{D77901A3-48A9-4CFE-A11B-B32FEC6D3892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F4A7475-B047-4267-BAA9-CC7DBF35F76A}" type="sibTrans" cxnId="{D77901A3-48A9-4CFE-A11B-B32FEC6D3892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6C5FCD4-5AE5-47F5-8C25-CBABEA931903}">
      <dgm:prSet phldrT="[Texto]" custT="1"/>
      <dgm:spPr/>
      <dgm:t>
        <a:bodyPr/>
        <a:lstStyle/>
        <a:p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Colombia, al igual que otros países de ingresos medios, enfrenta una transición demográfica marcada por el crecimiento sostenido de la población adulta. El grupo entre 49 y 59 años representa una proporción creciente de la fuerza laboral nacional. Esta tendencia presiona a los mercados laborales a aprovechar mejor el potencial productivo de trabajadores con experiencia, evitando que queden subempleados o excluidos.</a:t>
          </a:r>
          <a:endParaRPr lang="es-CO" sz="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8D484EE-59EB-47B3-A701-430A9357F12E}" type="parTrans" cxnId="{93EE00D9-65EE-4B26-82AF-33B6F4722AC9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31664E4-7785-4B19-8077-7851A7140953}" type="sibTrans" cxnId="{93EE00D9-65EE-4B26-82AF-33B6F4722AC9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DB52AA0-8457-4FA2-A0D4-DFEAAC803744}">
      <dgm:prSet phldrT="[Texto]"/>
      <dgm:spPr/>
      <dgm:t>
        <a:bodyPr/>
        <a:lstStyle/>
        <a:p>
          <a:r>
            <a:rPr lang="es-MX" dirty="0">
              <a:latin typeface="Poppins" panose="00000500000000000000" pitchFamily="2" charset="0"/>
              <a:cs typeface="Poppins" panose="00000500000000000000" pitchFamily="2" charset="0"/>
            </a:rPr>
            <a:t>Transición hacia economías basadas en servicios y conocimiento</a:t>
          </a:r>
          <a:endParaRPr lang="es-CO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F9061AF-652E-45E4-9CFB-7968A8E72B77}" type="parTrans" cxnId="{8FD6F607-3057-47A9-B9BF-F1F0D4D24E11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5BD912C-112D-48AD-B1A3-702A9A87770B}" type="sibTrans" cxnId="{8FD6F607-3057-47A9-B9BF-F1F0D4D24E11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71C370A-18B1-4E50-AD91-A3ADB73F5D42}">
      <dgm:prSet phldrT="[Texto]"/>
      <dgm:spPr/>
      <dgm:t>
        <a:bodyPr/>
        <a:lstStyle/>
        <a:p>
          <a:r>
            <a:rPr lang="es-MX" dirty="0">
              <a:latin typeface="Poppins" panose="00000500000000000000" pitchFamily="2" charset="0"/>
              <a:cs typeface="Poppins" panose="00000500000000000000" pitchFamily="2" charset="0"/>
            </a:rPr>
            <a:t>Desempleo estructural en grupos etarios mayores</a:t>
          </a:r>
          <a:endParaRPr lang="es-CO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F7D6D4E-9139-4B5B-AB73-CE52B691E617}" type="parTrans" cxnId="{5203CFD0-F908-40F1-98D0-124BFCBF04CA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6A39730-B3CB-4D93-BCE7-10452DB1AAFA}" type="sibTrans" cxnId="{5203CFD0-F908-40F1-98D0-124BFCBF04CA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737D1CB-EB74-4ED2-B08A-7CB627302B40}">
      <dgm:prSet phldrT="[Texto]" custT="1"/>
      <dgm:spPr/>
      <dgm:t>
        <a:bodyPr/>
        <a:lstStyle/>
        <a:p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A nivel nacional, las personas mayores de 45 años suelen enfrentar </a:t>
          </a:r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mayores tiempos de permanencia en desempleo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 y </a:t>
          </a:r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menor probabilidad de reinserción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 frente a cohortes más jóvenes. Esto genera un desafío para la productividad agregada, dado que la economía pierde capital humano altamente especializado.</a:t>
          </a:r>
          <a:endParaRPr lang="es-CO" sz="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A025C01-2F7B-4F4B-B0A0-3EBFAF9A32DD}" type="parTrans" cxnId="{792F9194-890A-4283-82AF-641A7D2B7310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F298970-F9EA-4FB2-9F85-38713176809C}" type="sibTrans" cxnId="{792F9194-890A-4283-82AF-641A7D2B7310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11BC52A-D4E6-4D2E-9E20-6A911C453CF5}">
      <dgm:prSet phldrT="[Texto]"/>
      <dgm:spPr/>
      <dgm:t>
        <a:bodyPr/>
        <a:lstStyle/>
        <a:p>
          <a:r>
            <a:rPr lang="es-MX" dirty="0">
              <a:latin typeface="Poppins" panose="00000500000000000000" pitchFamily="2" charset="0"/>
              <a:cs typeface="Poppins" panose="00000500000000000000" pitchFamily="2" charset="0"/>
            </a:rPr>
            <a:t>Necesidad de fortalecer la cohesión social y la productividad</a:t>
          </a:r>
          <a:endParaRPr lang="es-CO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8D96223-127C-42B9-914C-6B3839085124}" type="parTrans" cxnId="{A6058731-16D7-4466-BEE9-2556303E0593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DDDC49E-50FC-40BE-B8B0-ADB340E27C6F}" type="sibTrans" cxnId="{A6058731-16D7-4466-BEE9-2556303E0593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2952992-3AED-4AC4-9A40-31D8C24BDB42}">
      <dgm:prSet phldrT="[Texto]" custT="1"/>
      <dgm:spPr/>
      <dgm:t>
        <a:bodyPr/>
        <a:lstStyle/>
        <a:p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La inclusión laboral de este grupo se articula con los objetivos nacionales de empleo digno, formalización y crecimiento económico.</a:t>
          </a:r>
          <a:endParaRPr lang="es-CO" sz="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AEFF425-7F8A-45C6-B5F8-FA23AC5A771A}" type="parTrans" cxnId="{3DE96104-57B9-476A-A878-C3590D3221CC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66731D5-DFBA-44DF-8D84-6AEA57FCB2D6}" type="sibTrans" cxnId="{3DE96104-57B9-476A-A878-C3590D3221CC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7E33CE2-9C09-49B4-9C67-DD3543573389}">
      <dgm:prSet phldrT="[Texto]" custT="1"/>
      <dgm:spPr/>
      <dgm:t>
        <a:bodyPr/>
        <a:lstStyle/>
        <a:p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Colombia continúa desplazándose hacia sectores donde la </a:t>
          </a:r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experiencia, la toma de decisiones, el liderazgo operativo y el conocimiento técnico acumulado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 tienen un mayor peso. El aprovechamiento del talento senior contribuye a cubrir brechas de capital humano en sectores como servicios empresariales, comercio especializado, logística, salud, industrias creativas y TIC.</a:t>
          </a:r>
          <a:endParaRPr lang="es-CO" sz="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7748FE2-00CF-4F92-A0E4-974A740B014C}" type="parTrans" cxnId="{6BCB49DE-7698-4A6F-B42C-93913D12F8E5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DB4CDF4-58E7-48AD-BBBB-2B9D0A27645A}" type="sibTrans" cxnId="{6BCB49DE-7698-4A6F-B42C-93913D12F8E5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E80DE9E-8D4B-4ADE-9AC2-E713CFF4A78B}">
      <dgm:prSet custT="1"/>
      <dgm:spPr/>
      <dgm:t>
        <a:bodyPr/>
        <a:lstStyle/>
        <a:p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Mejora de ingresos de hogares multigeneracionales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</dgm:t>
    </dgm:pt>
    <dgm:pt modelId="{3C84C69A-3CD4-4FE8-A6F4-58FCAB809415}" type="parTrans" cxnId="{D0963D78-5D90-453E-A883-32385BED9D5C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746E377-0828-4376-AF2E-019D75862296}" type="sibTrans" cxnId="{D0963D78-5D90-453E-A883-32385BED9D5C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DF9A971-0F6E-4144-8610-240CF3CEE9B6}">
      <dgm:prSet custT="1"/>
      <dgm:spPr/>
      <dgm:t>
        <a:bodyPr/>
        <a:lstStyle/>
        <a:p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Aumento de la productividad promedio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</dgm:t>
    </dgm:pt>
    <dgm:pt modelId="{4977A50E-7D3F-4B4F-8562-92B35F4DCC2E}" type="parTrans" cxnId="{180C3886-8B9A-4FF7-BD59-A6BC07B35A14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29B8D94-7744-45C8-B212-A42B46302C62}" type="sibTrans" cxnId="{180C3886-8B9A-4FF7-BD59-A6BC07B35A14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1D6C263-3262-41E4-8FD5-E1744DC76DFA}">
      <dgm:prSet custT="1"/>
      <dgm:spPr/>
      <dgm:t>
        <a:bodyPr/>
        <a:lstStyle/>
        <a:p>
          <a:r>
            <a:rPr lang="es-MX" sz="800" b="1" dirty="0">
              <a:latin typeface="Poppins" panose="00000500000000000000" pitchFamily="2" charset="0"/>
              <a:cs typeface="Poppins" panose="00000500000000000000" pitchFamily="2" charset="0"/>
            </a:rPr>
            <a:t>Mayor sostenibilidad del sistema de protección social</a:t>
          </a:r>
          <a:r>
            <a:rPr lang="es-MX" sz="800" dirty="0">
              <a:latin typeface="Poppins" panose="00000500000000000000" pitchFamily="2" charset="0"/>
              <a:cs typeface="Poppins" panose="00000500000000000000" pitchFamily="2" charset="0"/>
            </a:rPr>
            <a:t>.</a:t>
          </a:r>
        </a:p>
      </dgm:t>
    </dgm:pt>
    <dgm:pt modelId="{9009A4A5-7A2F-4F01-B76D-F92BC8A2651B}" type="parTrans" cxnId="{5CCC6AC6-A721-4046-860B-76D4A097AFE6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994A055-56FC-4293-B42E-71AB6AC895D7}" type="sibTrans" cxnId="{5CCC6AC6-A721-4046-860B-76D4A097AFE6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ACF4713-2BBF-4413-BE13-42382C84CB7A}">
      <dgm:prSet phldrT="[Texto]" custT="1"/>
      <dgm:spPr/>
      <dgm:t>
        <a:bodyPr/>
        <a:lstStyle/>
        <a:p>
          <a:r>
            <a:rPr lang="es-CO" sz="800" b="1" dirty="0">
              <a:latin typeface="Poppins" panose="00000500000000000000" pitchFamily="2" charset="0"/>
              <a:cs typeface="Poppins" panose="00000500000000000000" pitchFamily="2" charset="0"/>
            </a:rPr>
            <a:t>Reducción de inequidades económicas</a:t>
          </a:r>
          <a:r>
            <a:rPr lang="es-CO" sz="8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</dgm:t>
    </dgm:pt>
    <dgm:pt modelId="{9E9B181B-F4F6-4E16-ABFD-6F4E7E74651F}" type="parTrans" cxnId="{C0CCEAFA-D9C7-4BAE-B040-18344DA15769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9429FBE-1BB4-42E9-817B-5FA4E2661941}" type="sibTrans" cxnId="{C0CCEAFA-D9C7-4BAE-B040-18344DA15769}">
      <dgm:prSet/>
      <dgm:spPr/>
      <dgm:t>
        <a:bodyPr/>
        <a:lstStyle/>
        <a:p>
          <a:endParaRPr lang="es-CO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2FEAB23-EE9C-4934-A0D3-08698F6DE39D}" type="pres">
      <dgm:prSet presAssocID="{680658A4-390F-465E-9A3B-9A9F2A9D9F91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56DD56F5-EA79-4FDC-BD9D-7CA89803320F}" type="pres">
      <dgm:prSet presAssocID="{680658A4-390F-465E-9A3B-9A9F2A9D9F91}" presName="children" presStyleCnt="0"/>
      <dgm:spPr/>
    </dgm:pt>
    <dgm:pt modelId="{56EC0C6F-C08A-4DED-B93A-32443598F837}" type="pres">
      <dgm:prSet presAssocID="{680658A4-390F-465E-9A3B-9A9F2A9D9F91}" presName="child1group" presStyleCnt="0"/>
      <dgm:spPr/>
    </dgm:pt>
    <dgm:pt modelId="{B20F0478-B371-400B-93C0-1AFF82E7AB6F}" type="pres">
      <dgm:prSet presAssocID="{680658A4-390F-465E-9A3B-9A9F2A9D9F91}" presName="child1" presStyleLbl="bgAcc1" presStyleIdx="0" presStyleCnt="4" custScaleY="124857" custLinFactNeighborX="-20268" custLinFactNeighborY="10184"/>
      <dgm:spPr/>
    </dgm:pt>
    <dgm:pt modelId="{00CB3D54-3E5B-4EFE-8B60-4B7DDC3371C6}" type="pres">
      <dgm:prSet presAssocID="{680658A4-390F-465E-9A3B-9A9F2A9D9F91}" presName="child1Text" presStyleLbl="bgAcc1" presStyleIdx="0" presStyleCnt="4">
        <dgm:presLayoutVars>
          <dgm:bulletEnabled val="1"/>
        </dgm:presLayoutVars>
      </dgm:prSet>
      <dgm:spPr/>
    </dgm:pt>
    <dgm:pt modelId="{96707130-7B0A-4B3E-A61C-5AAA4CC8EEFA}" type="pres">
      <dgm:prSet presAssocID="{680658A4-390F-465E-9A3B-9A9F2A9D9F91}" presName="child2group" presStyleCnt="0"/>
      <dgm:spPr/>
    </dgm:pt>
    <dgm:pt modelId="{7F2EE597-7880-41EA-A6FB-4ECA93E788DE}" type="pres">
      <dgm:prSet presAssocID="{680658A4-390F-465E-9A3B-9A9F2A9D9F91}" presName="child2" presStyleLbl="bgAcc1" presStyleIdx="1" presStyleCnt="4" custScaleY="120178" custLinFactNeighborX="16179" custLinFactNeighborY="14701"/>
      <dgm:spPr/>
    </dgm:pt>
    <dgm:pt modelId="{F9E37462-54A3-43D9-A19F-2B35845DB93D}" type="pres">
      <dgm:prSet presAssocID="{680658A4-390F-465E-9A3B-9A9F2A9D9F91}" presName="child2Text" presStyleLbl="bgAcc1" presStyleIdx="1" presStyleCnt="4">
        <dgm:presLayoutVars>
          <dgm:bulletEnabled val="1"/>
        </dgm:presLayoutVars>
      </dgm:prSet>
      <dgm:spPr/>
    </dgm:pt>
    <dgm:pt modelId="{5E1CA475-498A-4B59-8F11-6FAE65685671}" type="pres">
      <dgm:prSet presAssocID="{680658A4-390F-465E-9A3B-9A9F2A9D9F91}" presName="child3group" presStyleCnt="0"/>
      <dgm:spPr/>
    </dgm:pt>
    <dgm:pt modelId="{8572E481-72C5-4473-88AB-0322310755A5}" type="pres">
      <dgm:prSet presAssocID="{680658A4-390F-465E-9A3B-9A9F2A9D9F91}" presName="child3" presStyleLbl="bgAcc1" presStyleIdx="2" presStyleCnt="4" custScaleY="138365" custLinFactNeighborX="16522" custLinFactNeighborY="-17616"/>
      <dgm:spPr/>
    </dgm:pt>
    <dgm:pt modelId="{25E951CC-56C6-4049-8EB7-F2D507DD21AC}" type="pres">
      <dgm:prSet presAssocID="{680658A4-390F-465E-9A3B-9A9F2A9D9F91}" presName="child3Text" presStyleLbl="bgAcc1" presStyleIdx="2" presStyleCnt="4">
        <dgm:presLayoutVars>
          <dgm:bulletEnabled val="1"/>
        </dgm:presLayoutVars>
      </dgm:prSet>
      <dgm:spPr/>
    </dgm:pt>
    <dgm:pt modelId="{D8D076AD-318E-4C5F-8662-D0303DE1DCD1}" type="pres">
      <dgm:prSet presAssocID="{680658A4-390F-465E-9A3B-9A9F2A9D9F91}" presName="child4group" presStyleCnt="0"/>
      <dgm:spPr/>
    </dgm:pt>
    <dgm:pt modelId="{44A3966C-0C3D-4704-A6A4-2FC2906866BC}" type="pres">
      <dgm:prSet presAssocID="{680658A4-390F-465E-9A3B-9A9F2A9D9F91}" presName="child4" presStyleLbl="bgAcc1" presStyleIdx="3" presStyleCnt="4" custScaleY="142505" custLinFactNeighborX="-14799" custLinFactNeighborY="-19686"/>
      <dgm:spPr/>
    </dgm:pt>
    <dgm:pt modelId="{66CE9C2B-6583-41BC-8F4E-7681DA0370EE}" type="pres">
      <dgm:prSet presAssocID="{680658A4-390F-465E-9A3B-9A9F2A9D9F91}" presName="child4Text" presStyleLbl="bgAcc1" presStyleIdx="3" presStyleCnt="4">
        <dgm:presLayoutVars>
          <dgm:bulletEnabled val="1"/>
        </dgm:presLayoutVars>
      </dgm:prSet>
      <dgm:spPr/>
    </dgm:pt>
    <dgm:pt modelId="{C27B591E-5250-4DC4-A210-248DF6F5F03A}" type="pres">
      <dgm:prSet presAssocID="{680658A4-390F-465E-9A3B-9A9F2A9D9F91}" presName="childPlaceholder" presStyleCnt="0"/>
      <dgm:spPr/>
    </dgm:pt>
    <dgm:pt modelId="{694ADF8B-A58B-4051-9DF8-91C9591950E3}" type="pres">
      <dgm:prSet presAssocID="{680658A4-390F-465E-9A3B-9A9F2A9D9F91}" presName="circle" presStyleCnt="0"/>
      <dgm:spPr/>
    </dgm:pt>
    <dgm:pt modelId="{A6222A27-C6E6-4E9B-9EE3-118FA0DAF443}" type="pres">
      <dgm:prSet presAssocID="{680658A4-390F-465E-9A3B-9A9F2A9D9F91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613FBBB5-73C8-4A83-8D5C-68E55C1CF2E8}" type="pres">
      <dgm:prSet presAssocID="{680658A4-390F-465E-9A3B-9A9F2A9D9F91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9C801B8C-127A-4605-89DF-CB62349CCA0C}" type="pres">
      <dgm:prSet presAssocID="{680658A4-390F-465E-9A3B-9A9F2A9D9F91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435A891-E69C-4FEF-9CFD-746B2D26416D}" type="pres">
      <dgm:prSet presAssocID="{680658A4-390F-465E-9A3B-9A9F2A9D9F91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B8A390DD-008C-455E-965E-7A049A7581F8}" type="pres">
      <dgm:prSet presAssocID="{680658A4-390F-465E-9A3B-9A9F2A9D9F91}" presName="quadrantPlaceholder" presStyleCnt="0"/>
      <dgm:spPr/>
    </dgm:pt>
    <dgm:pt modelId="{75777DEA-2B65-4518-A270-0055DC3DD489}" type="pres">
      <dgm:prSet presAssocID="{680658A4-390F-465E-9A3B-9A9F2A9D9F91}" presName="center1" presStyleLbl="fgShp" presStyleIdx="0" presStyleCnt="2"/>
      <dgm:spPr/>
    </dgm:pt>
    <dgm:pt modelId="{541BF4A6-F59F-4B40-94AF-ABB3BE53DDA0}" type="pres">
      <dgm:prSet presAssocID="{680658A4-390F-465E-9A3B-9A9F2A9D9F91}" presName="center2" presStyleLbl="fgShp" presStyleIdx="1" presStyleCnt="2"/>
      <dgm:spPr/>
    </dgm:pt>
  </dgm:ptLst>
  <dgm:cxnLst>
    <dgm:cxn modelId="{3DE96104-57B9-476A-A878-C3590D3221CC}" srcId="{C11BC52A-D4E6-4D2E-9E20-6A911C453CF5}" destId="{82952992-3AED-4AC4-9A40-31D8C24BDB42}" srcOrd="0" destOrd="0" parTransId="{EAEFF425-7F8A-45C6-B5F8-FA23AC5A771A}" sibTransId="{866731D5-DFBA-44DF-8D84-6AEA57FCB2D6}"/>
    <dgm:cxn modelId="{8FD6F607-3057-47A9-B9BF-F1F0D4D24E11}" srcId="{680658A4-390F-465E-9A3B-9A9F2A9D9F91}" destId="{2DB52AA0-8457-4FA2-A0D4-DFEAAC803744}" srcOrd="1" destOrd="0" parTransId="{DF9061AF-652E-45E4-9CFB-7968A8E72B77}" sibTransId="{25BD912C-112D-48AD-B1A3-702A9A87770B}"/>
    <dgm:cxn modelId="{FFBC530D-03A2-4150-BF47-3B2A21EC91D5}" type="presOf" srcId="{26C5FCD4-5AE5-47F5-8C25-CBABEA931903}" destId="{00CB3D54-3E5B-4EFE-8B60-4B7DDC3371C6}" srcOrd="1" destOrd="0" presId="urn:microsoft.com/office/officeart/2005/8/layout/cycle4"/>
    <dgm:cxn modelId="{0F58A810-951C-4E79-8421-F13ACAA1A0D9}" type="presOf" srcId="{AE80DE9E-8D4B-4ADE-9AC2-E713CFF4A78B}" destId="{66CE9C2B-6583-41BC-8F4E-7681DA0370EE}" srcOrd="1" destOrd="2" presId="urn:microsoft.com/office/officeart/2005/8/layout/cycle4"/>
    <dgm:cxn modelId="{9D30F710-4E73-44DF-947E-9674D0CCA815}" type="presOf" srcId="{73317AB6-6340-4477-8D52-1BD0EA256ADC}" destId="{A6222A27-C6E6-4E9B-9EE3-118FA0DAF443}" srcOrd="0" destOrd="0" presId="urn:microsoft.com/office/officeart/2005/8/layout/cycle4"/>
    <dgm:cxn modelId="{B6EE2F14-0A0D-4274-BB34-824BE432E279}" type="presOf" srcId="{C11BC52A-D4E6-4D2E-9E20-6A911C453CF5}" destId="{A435A891-E69C-4FEF-9CFD-746B2D26416D}" srcOrd="0" destOrd="0" presId="urn:microsoft.com/office/officeart/2005/8/layout/cycle4"/>
    <dgm:cxn modelId="{00AB7A24-1495-4837-9B05-A81B1B4F1F4A}" type="presOf" srcId="{26C5FCD4-5AE5-47F5-8C25-CBABEA931903}" destId="{B20F0478-B371-400B-93C0-1AFF82E7AB6F}" srcOrd="0" destOrd="0" presId="urn:microsoft.com/office/officeart/2005/8/layout/cycle4"/>
    <dgm:cxn modelId="{A6058731-16D7-4466-BEE9-2556303E0593}" srcId="{680658A4-390F-465E-9A3B-9A9F2A9D9F91}" destId="{C11BC52A-D4E6-4D2E-9E20-6A911C453CF5}" srcOrd="3" destOrd="0" parTransId="{48D96223-127C-42B9-914C-6B3839085124}" sibTransId="{BDDDC49E-50FC-40BE-B8B0-ADB340E27C6F}"/>
    <dgm:cxn modelId="{DA6E6162-A4A4-4FA5-A292-1E4F04D896EC}" type="presOf" srcId="{AE80DE9E-8D4B-4ADE-9AC2-E713CFF4A78B}" destId="{44A3966C-0C3D-4704-A6A4-2FC2906866BC}" srcOrd="0" destOrd="2" presId="urn:microsoft.com/office/officeart/2005/8/layout/cycle4"/>
    <dgm:cxn modelId="{29668D42-ECE0-4A8C-B5FB-AFB6D10BC686}" type="presOf" srcId="{41D6C263-3262-41E4-8FD5-E1744DC76DFA}" destId="{66CE9C2B-6583-41BC-8F4E-7681DA0370EE}" srcOrd="1" destOrd="4" presId="urn:microsoft.com/office/officeart/2005/8/layout/cycle4"/>
    <dgm:cxn modelId="{17BDAC68-19D5-47E9-A1B9-1A362E4E0787}" type="presOf" srcId="{B737D1CB-EB74-4ED2-B08A-7CB627302B40}" destId="{8572E481-72C5-4473-88AB-0322310755A5}" srcOrd="0" destOrd="0" presId="urn:microsoft.com/office/officeart/2005/8/layout/cycle4"/>
    <dgm:cxn modelId="{B10A5A6E-A1B4-48E4-BEBF-283EA446F4BA}" type="presOf" srcId="{67E33CE2-9C09-49B4-9C67-DD3543573389}" destId="{7F2EE597-7880-41EA-A6FB-4ECA93E788DE}" srcOrd="0" destOrd="0" presId="urn:microsoft.com/office/officeart/2005/8/layout/cycle4"/>
    <dgm:cxn modelId="{E99D726F-1409-4AAC-8338-3400C6D2427D}" type="presOf" srcId="{CACF4713-2BBF-4413-BE13-42382C84CB7A}" destId="{66CE9C2B-6583-41BC-8F4E-7681DA0370EE}" srcOrd="1" destOrd="1" presId="urn:microsoft.com/office/officeart/2005/8/layout/cycle4"/>
    <dgm:cxn modelId="{378A4250-1FB6-4CF6-A31F-1784458EEA29}" type="presOf" srcId="{41D6C263-3262-41E4-8FD5-E1744DC76DFA}" destId="{44A3966C-0C3D-4704-A6A4-2FC2906866BC}" srcOrd="0" destOrd="4" presId="urn:microsoft.com/office/officeart/2005/8/layout/cycle4"/>
    <dgm:cxn modelId="{B9051873-830D-4F81-AD96-07A5B821F697}" type="presOf" srcId="{CACF4713-2BBF-4413-BE13-42382C84CB7A}" destId="{44A3966C-0C3D-4704-A6A4-2FC2906866BC}" srcOrd="0" destOrd="1" presId="urn:microsoft.com/office/officeart/2005/8/layout/cycle4"/>
    <dgm:cxn modelId="{6B75D355-53D3-4DCC-90E5-0A684B3627A3}" type="presOf" srcId="{67E33CE2-9C09-49B4-9C67-DD3543573389}" destId="{F9E37462-54A3-43D9-A19F-2B35845DB93D}" srcOrd="1" destOrd="0" presId="urn:microsoft.com/office/officeart/2005/8/layout/cycle4"/>
    <dgm:cxn modelId="{D0963D78-5D90-453E-A883-32385BED9D5C}" srcId="{C11BC52A-D4E6-4D2E-9E20-6A911C453CF5}" destId="{AE80DE9E-8D4B-4ADE-9AC2-E713CFF4A78B}" srcOrd="2" destOrd="0" parTransId="{3C84C69A-3CD4-4FE8-A6F4-58FCAB809415}" sibTransId="{7746E377-0828-4376-AF2E-019D75862296}"/>
    <dgm:cxn modelId="{65AE487B-6443-41BD-9198-3E14FF1B96C4}" type="presOf" srcId="{4DF9A971-0F6E-4144-8610-240CF3CEE9B6}" destId="{44A3966C-0C3D-4704-A6A4-2FC2906866BC}" srcOrd="0" destOrd="3" presId="urn:microsoft.com/office/officeart/2005/8/layout/cycle4"/>
    <dgm:cxn modelId="{180C3886-8B9A-4FF7-BD59-A6BC07B35A14}" srcId="{C11BC52A-D4E6-4D2E-9E20-6A911C453CF5}" destId="{4DF9A971-0F6E-4144-8610-240CF3CEE9B6}" srcOrd="3" destOrd="0" parTransId="{4977A50E-7D3F-4B4F-8562-92B35F4DCC2E}" sibTransId="{329B8D94-7744-45C8-B212-A42B46302C62}"/>
    <dgm:cxn modelId="{0BF8BE91-721E-4501-BE83-5D94DAF6113B}" type="presOf" srcId="{4DF9A971-0F6E-4144-8610-240CF3CEE9B6}" destId="{66CE9C2B-6583-41BC-8F4E-7681DA0370EE}" srcOrd="1" destOrd="3" presId="urn:microsoft.com/office/officeart/2005/8/layout/cycle4"/>
    <dgm:cxn modelId="{792F9194-890A-4283-82AF-641A7D2B7310}" srcId="{B71C370A-18B1-4E50-AD91-A3ADB73F5D42}" destId="{B737D1CB-EB74-4ED2-B08A-7CB627302B40}" srcOrd="0" destOrd="0" parTransId="{DA025C01-2F7B-4F4B-B0A0-3EBFAF9A32DD}" sibTransId="{DF298970-F9EA-4FB2-9F85-38713176809C}"/>
    <dgm:cxn modelId="{D77901A3-48A9-4CFE-A11B-B32FEC6D3892}" srcId="{680658A4-390F-465E-9A3B-9A9F2A9D9F91}" destId="{73317AB6-6340-4477-8D52-1BD0EA256ADC}" srcOrd="0" destOrd="0" parTransId="{CD285519-F5CB-4EFA-8DB3-D3A62E310C78}" sibTransId="{BF4A7475-B047-4267-BAA9-CC7DBF35F76A}"/>
    <dgm:cxn modelId="{D438A6A6-1666-40D5-9379-C496887A141D}" type="presOf" srcId="{B737D1CB-EB74-4ED2-B08A-7CB627302B40}" destId="{25E951CC-56C6-4049-8EB7-F2D507DD21AC}" srcOrd="1" destOrd="0" presId="urn:microsoft.com/office/officeart/2005/8/layout/cycle4"/>
    <dgm:cxn modelId="{D35792AC-9EE9-4B37-87C3-84356FC06A5F}" type="presOf" srcId="{2DB52AA0-8457-4FA2-A0D4-DFEAAC803744}" destId="{613FBBB5-73C8-4A83-8D5C-68E55C1CF2E8}" srcOrd="0" destOrd="0" presId="urn:microsoft.com/office/officeart/2005/8/layout/cycle4"/>
    <dgm:cxn modelId="{5CCC6AC6-A721-4046-860B-76D4A097AFE6}" srcId="{C11BC52A-D4E6-4D2E-9E20-6A911C453CF5}" destId="{41D6C263-3262-41E4-8FD5-E1744DC76DFA}" srcOrd="4" destOrd="0" parTransId="{9009A4A5-7A2F-4F01-B76D-F92BC8A2651B}" sibTransId="{4994A055-56FC-4293-B42E-71AB6AC895D7}"/>
    <dgm:cxn modelId="{6C93D8C9-FCD8-4C4A-9A82-3621269838A5}" type="presOf" srcId="{82952992-3AED-4AC4-9A40-31D8C24BDB42}" destId="{66CE9C2B-6583-41BC-8F4E-7681DA0370EE}" srcOrd="1" destOrd="0" presId="urn:microsoft.com/office/officeart/2005/8/layout/cycle4"/>
    <dgm:cxn modelId="{5203CFD0-F908-40F1-98D0-124BFCBF04CA}" srcId="{680658A4-390F-465E-9A3B-9A9F2A9D9F91}" destId="{B71C370A-18B1-4E50-AD91-A3ADB73F5D42}" srcOrd="2" destOrd="0" parTransId="{EF7D6D4E-9139-4B5B-AB73-CE52B691E617}" sibTransId="{06A39730-B3CB-4D93-BCE7-10452DB1AAFA}"/>
    <dgm:cxn modelId="{BFB56AD4-519B-4944-8D17-8F9D0DDEF199}" type="presOf" srcId="{680658A4-390F-465E-9A3B-9A9F2A9D9F91}" destId="{42FEAB23-EE9C-4934-A0D3-08698F6DE39D}" srcOrd="0" destOrd="0" presId="urn:microsoft.com/office/officeart/2005/8/layout/cycle4"/>
    <dgm:cxn modelId="{93EE00D9-65EE-4B26-82AF-33B6F4722AC9}" srcId="{73317AB6-6340-4477-8D52-1BD0EA256ADC}" destId="{26C5FCD4-5AE5-47F5-8C25-CBABEA931903}" srcOrd="0" destOrd="0" parTransId="{28D484EE-59EB-47B3-A701-430A9357F12E}" sibTransId="{E31664E4-7785-4B19-8077-7851A7140953}"/>
    <dgm:cxn modelId="{6BCB49DE-7698-4A6F-B42C-93913D12F8E5}" srcId="{2DB52AA0-8457-4FA2-A0D4-DFEAAC803744}" destId="{67E33CE2-9C09-49B4-9C67-DD3543573389}" srcOrd="0" destOrd="0" parTransId="{A7748FE2-00CF-4F92-A0E4-974A740B014C}" sibTransId="{0DB4CDF4-58E7-48AD-BBBB-2B9D0A27645A}"/>
    <dgm:cxn modelId="{40D2C7F1-DD17-4549-92E6-2F5BFB4AE47B}" type="presOf" srcId="{82952992-3AED-4AC4-9A40-31D8C24BDB42}" destId="{44A3966C-0C3D-4704-A6A4-2FC2906866BC}" srcOrd="0" destOrd="0" presId="urn:microsoft.com/office/officeart/2005/8/layout/cycle4"/>
    <dgm:cxn modelId="{C6B945FA-EF1E-47DA-AD4E-92C74F51779E}" type="presOf" srcId="{B71C370A-18B1-4E50-AD91-A3ADB73F5D42}" destId="{9C801B8C-127A-4605-89DF-CB62349CCA0C}" srcOrd="0" destOrd="0" presId="urn:microsoft.com/office/officeart/2005/8/layout/cycle4"/>
    <dgm:cxn modelId="{C0CCEAFA-D9C7-4BAE-B040-18344DA15769}" srcId="{C11BC52A-D4E6-4D2E-9E20-6A911C453CF5}" destId="{CACF4713-2BBF-4413-BE13-42382C84CB7A}" srcOrd="1" destOrd="0" parTransId="{9E9B181B-F4F6-4E16-ABFD-6F4E7E74651F}" sibTransId="{E9429FBE-1BB4-42E9-817B-5FA4E2661941}"/>
    <dgm:cxn modelId="{C18FD1BE-9644-4C62-90C3-289DFCC06AE0}" type="presParOf" srcId="{42FEAB23-EE9C-4934-A0D3-08698F6DE39D}" destId="{56DD56F5-EA79-4FDC-BD9D-7CA89803320F}" srcOrd="0" destOrd="0" presId="urn:microsoft.com/office/officeart/2005/8/layout/cycle4"/>
    <dgm:cxn modelId="{34B546A6-DFF1-4DC0-B0EF-D4EE254B8B63}" type="presParOf" srcId="{56DD56F5-EA79-4FDC-BD9D-7CA89803320F}" destId="{56EC0C6F-C08A-4DED-B93A-32443598F837}" srcOrd="0" destOrd="0" presId="urn:microsoft.com/office/officeart/2005/8/layout/cycle4"/>
    <dgm:cxn modelId="{D1FEA9B8-477C-456B-9142-736D3611B41B}" type="presParOf" srcId="{56EC0C6F-C08A-4DED-B93A-32443598F837}" destId="{B20F0478-B371-400B-93C0-1AFF82E7AB6F}" srcOrd="0" destOrd="0" presId="urn:microsoft.com/office/officeart/2005/8/layout/cycle4"/>
    <dgm:cxn modelId="{E3AE96E6-37F2-4F95-89A3-C5E92057FDDA}" type="presParOf" srcId="{56EC0C6F-C08A-4DED-B93A-32443598F837}" destId="{00CB3D54-3E5B-4EFE-8B60-4B7DDC3371C6}" srcOrd="1" destOrd="0" presId="urn:microsoft.com/office/officeart/2005/8/layout/cycle4"/>
    <dgm:cxn modelId="{CBBC29C0-9556-4989-A1D6-F9D144A01688}" type="presParOf" srcId="{56DD56F5-EA79-4FDC-BD9D-7CA89803320F}" destId="{96707130-7B0A-4B3E-A61C-5AAA4CC8EEFA}" srcOrd="1" destOrd="0" presId="urn:microsoft.com/office/officeart/2005/8/layout/cycle4"/>
    <dgm:cxn modelId="{251BD1AE-46DC-4CB7-89D5-46340AC1826A}" type="presParOf" srcId="{96707130-7B0A-4B3E-A61C-5AAA4CC8EEFA}" destId="{7F2EE597-7880-41EA-A6FB-4ECA93E788DE}" srcOrd="0" destOrd="0" presId="urn:microsoft.com/office/officeart/2005/8/layout/cycle4"/>
    <dgm:cxn modelId="{6C7A6058-AF2E-407C-B362-0D1F777D9985}" type="presParOf" srcId="{96707130-7B0A-4B3E-A61C-5AAA4CC8EEFA}" destId="{F9E37462-54A3-43D9-A19F-2B35845DB93D}" srcOrd="1" destOrd="0" presId="urn:microsoft.com/office/officeart/2005/8/layout/cycle4"/>
    <dgm:cxn modelId="{FC6015E4-4DF2-4124-AAE4-F91AE253B155}" type="presParOf" srcId="{56DD56F5-EA79-4FDC-BD9D-7CA89803320F}" destId="{5E1CA475-498A-4B59-8F11-6FAE65685671}" srcOrd="2" destOrd="0" presId="urn:microsoft.com/office/officeart/2005/8/layout/cycle4"/>
    <dgm:cxn modelId="{7A66550D-DEBE-489C-AE5F-F594737C661A}" type="presParOf" srcId="{5E1CA475-498A-4B59-8F11-6FAE65685671}" destId="{8572E481-72C5-4473-88AB-0322310755A5}" srcOrd="0" destOrd="0" presId="urn:microsoft.com/office/officeart/2005/8/layout/cycle4"/>
    <dgm:cxn modelId="{F4CCB46D-A638-4326-9052-D48633C7CC44}" type="presParOf" srcId="{5E1CA475-498A-4B59-8F11-6FAE65685671}" destId="{25E951CC-56C6-4049-8EB7-F2D507DD21AC}" srcOrd="1" destOrd="0" presId="urn:microsoft.com/office/officeart/2005/8/layout/cycle4"/>
    <dgm:cxn modelId="{9D17B7CF-B4C5-43CC-AE13-A2FB2A2CA2B9}" type="presParOf" srcId="{56DD56F5-EA79-4FDC-BD9D-7CA89803320F}" destId="{D8D076AD-318E-4C5F-8662-D0303DE1DCD1}" srcOrd="3" destOrd="0" presId="urn:microsoft.com/office/officeart/2005/8/layout/cycle4"/>
    <dgm:cxn modelId="{7D03BE10-2F29-456B-82DC-3666D04D03EF}" type="presParOf" srcId="{D8D076AD-318E-4C5F-8662-D0303DE1DCD1}" destId="{44A3966C-0C3D-4704-A6A4-2FC2906866BC}" srcOrd="0" destOrd="0" presId="urn:microsoft.com/office/officeart/2005/8/layout/cycle4"/>
    <dgm:cxn modelId="{E9091DF0-B4F2-4B84-877A-1C325BE3AD7D}" type="presParOf" srcId="{D8D076AD-318E-4C5F-8662-D0303DE1DCD1}" destId="{66CE9C2B-6583-41BC-8F4E-7681DA0370EE}" srcOrd="1" destOrd="0" presId="urn:microsoft.com/office/officeart/2005/8/layout/cycle4"/>
    <dgm:cxn modelId="{3B50F39F-3B71-4368-82D0-579094B0E946}" type="presParOf" srcId="{56DD56F5-EA79-4FDC-BD9D-7CA89803320F}" destId="{C27B591E-5250-4DC4-A210-248DF6F5F03A}" srcOrd="4" destOrd="0" presId="urn:microsoft.com/office/officeart/2005/8/layout/cycle4"/>
    <dgm:cxn modelId="{F1A72555-A2BA-4801-96DE-F0F441D960FD}" type="presParOf" srcId="{42FEAB23-EE9C-4934-A0D3-08698F6DE39D}" destId="{694ADF8B-A58B-4051-9DF8-91C9591950E3}" srcOrd="1" destOrd="0" presId="urn:microsoft.com/office/officeart/2005/8/layout/cycle4"/>
    <dgm:cxn modelId="{41C3159B-3EA6-43B7-9CB0-BB614F6E9F16}" type="presParOf" srcId="{694ADF8B-A58B-4051-9DF8-91C9591950E3}" destId="{A6222A27-C6E6-4E9B-9EE3-118FA0DAF443}" srcOrd="0" destOrd="0" presId="urn:microsoft.com/office/officeart/2005/8/layout/cycle4"/>
    <dgm:cxn modelId="{5B43134F-33E0-47A6-B5C2-AFA7EF6CF17C}" type="presParOf" srcId="{694ADF8B-A58B-4051-9DF8-91C9591950E3}" destId="{613FBBB5-73C8-4A83-8D5C-68E55C1CF2E8}" srcOrd="1" destOrd="0" presId="urn:microsoft.com/office/officeart/2005/8/layout/cycle4"/>
    <dgm:cxn modelId="{D1333A0F-DDB1-486D-B32D-CA6570B94A1E}" type="presParOf" srcId="{694ADF8B-A58B-4051-9DF8-91C9591950E3}" destId="{9C801B8C-127A-4605-89DF-CB62349CCA0C}" srcOrd="2" destOrd="0" presId="urn:microsoft.com/office/officeart/2005/8/layout/cycle4"/>
    <dgm:cxn modelId="{AD5556F6-3C77-4F49-8B88-1C3E38D5EBDF}" type="presParOf" srcId="{694ADF8B-A58B-4051-9DF8-91C9591950E3}" destId="{A435A891-E69C-4FEF-9CFD-746B2D26416D}" srcOrd="3" destOrd="0" presId="urn:microsoft.com/office/officeart/2005/8/layout/cycle4"/>
    <dgm:cxn modelId="{089646E5-D837-46E0-95EC-319964E08320}" type="presParOf" srcId="{694ADF8B-A58B-4051-9DF8-91C9591950E3}" destId="{B8A390DD-008C-455E-965E-7A049A7581F8}" srcOrd="4" destOrd="0" presId="urn:microsoft.com/office/officeart/2005/8/layout/cycle4"/>
    <dgm:cxn modelId="{F513F5D3-2C6F-4B98-BD04-A8D7673B712D}" type="presParOf" srcId="{42FEAB23-EE9C-4934-A0D3-08698F6DE39D}" destId="{75777DEA-2B65-4518-A270-0055DC3DD489}" srcOrd="2" destOrd="0" presId="urn:microsoft.com/office/officeart/2005/8/layout/cycle4"/>
    <dgm:cxn modelId="{174CAE5F-EDB4-48AF-9EBA-E5CEF7000D78}" type="presParOf" srcId="{42FEAB23-EE9C-4934-A0D3-08698F6DE39D}" destId="{541BF4A6-F59F-4B40-94AF-ABB3BE53DDA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91D041-9C4A-480A-986D-E00FC8242917}" type="doc">
      <dgm:prSet loTypeId="urn:microsoft.com/office/officeart/2005/8/layout/hProcess9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5AC72DF-7755-45E8-83E8-65E939D5B119}">
      <dgm:prSet phldrT="[Texto]" custT="1"/>
      <dgm:spPr/>
      <dgm:t>
        <a:bodyPr/>
        <a:lstStyle/>
        <a:p>
          <a:r>
            <a:rPr lang="es-CO" sz="1050" dirty="0">
              <a:latin typeface="Poppins" panose="00000500000000000000" pitchFamily="2" charset="0"/>
              <a:cs typeface="Poppins" panose="00000500000000000000" pitchFamily="2" charset="0"/>
            </a:rPr>
            <a:t>“No manejan la tecnología”</a:t>
          </a:r>
        </a:p>
      </dgm:t>
    </dgm:pt>
    <dgm:pt modelId="{EF757D36-DD09-4DED-9CDC-2069AC2A92E6}" type="parTrans" cxnId="{9F2FDF5A-4FB7-49CF-9220-6C155A6AB2DF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AC35E89-C7D7-4092-B918-BA73D793413A}" type="sibTrans" cxnId="{9F2FDF5A-4FB7-49CF-9220-6C155A6AB2DF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A6B443C-B2F8-4445-AF29-1FE68840F128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Se asume que no tienen habilidades digitales o que aprenderán muy lento.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C77DCF4-2AD0-4D98-B416-020330D1528A}" type="parTrans" cxnId="{08DC9511-39C2-4919-8462-3A54164A6FB4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AA9B2F4-D9E1-46BA-8037-CE123A28754C}" type="sibTrans" cxnId="{08DC9511-39C2-4919-8462-3A54164A6FB4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CDA521B-604C-467B-BFA9-D443AA368951}">
      <dgm:prSet phldrT="[Texto]" custT="1"/>
      <dgm:spPr/>
      <dgm:t>
        <a:bodyPr/>
        <a:lstStyle/>
        <a:p>
          <a:r>
            <a:rPr lang="es-CO" sz="1050" dirty="0">
              <a:latin typeface="Poppins" panose="00000500000000000000" pitchFamily="2" charset="0"/>
              <a:cs typeface="Poppins" panose="00000500000000000000" pitchFamily="2" charset="0"/>
            </a:rPr>
            <a:t>“Tienen menor productividad”</a:t>
          </a:r>
        </a:p>
      </dgm:t>
    </dgm:pt>
    <dgm:pt modelId="{B41DCD77-FA11-439B-9D43-64E0FAD64B33}" type="parTrans" cxnId="{F4180EBA-F1FD-484C-8342-C0157947B603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FF715A0-DC49-4422-811B-86C5E408D824}" type="sibTrans" cxnId="{F4180EBA-F1FD-484C-8342-C0157947B603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5190231-AC40-49BA-9B55-E5C2B47CFDB5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Se piensa que la edad afecta el rendimiento laboral.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FAA3FF9-E347-40F6-88D2-7406686446B7}" type="parTrans" cxnId="{51473A16-BDD7-460C-839F-F612C2EE18FB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950DBB5-2F1C-44CA-9A56-60BD1FBEFC2C}" type="sibTrans" cxnId="{51473A16-BDD7-460C-839F-F612C2EE18FB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9DBA08D-920C-4C41-8772-BBEE45AC1ACE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“Son más propensos a enfermarse”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8944348-82A0-4310-AE2F-D71BA7AD67E2}" type="parTrans" cxnId="{7D3665DC-B69D-4ABB-B265-1FB1F58B31B2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EE22189-BD09-4C14-BA60-5CF4693B7BE8}" type="sibTrans" cxnId="{7D3665DC-B69D-4ABB-B265-1FB1F58B31B2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DE646DE-F804-4650-B78C-B63318367DBE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Se cree que esto implica más incapacidades o costos.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040A6B5-B7B2-41DE-9C7D-A98FEAAAD644}" type="parTrans" cxnId="{A4609123-DCCB-442F-BD50-26D4CDF25F67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2946108-F500-4F87-A616-448C6F9BBC62}" type="sibTrans" cxnId="{A4609123-DCCB-442F-BD50-26D4CDF25F67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7697629-D57F-432A-9CA4-55CAF90A970B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“No se adaptan a cambios organizacionales”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167F60-38B1-477B-AD99-CF713BFEBD53}" type="parTrans" cxnId="{271B9C41-9453-4DBE-A77C-5EBAB87A704C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6AB233D-DA35-496D-84C9-99401E1EB054}" type="sibTrans" cxnId="{271B9C41-9453-4DBE-A77C-5EBAB87A704C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546DC1D-43ED-4E56-ABFA-C36581F69419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Se asume rigidez ante nuevas metodologías, jefaturas jóvenes o dinámicas </a:t>
          </a:r>
          <a:r>
            <a:rPr lang="es-CO" sz="1050" dirty="0">
              <a:latin typeface="Poppins" panose="00000500000000000000" pitchFamily="2" charset="0"/>
              <a:cs typeface="Poppins" panose="00000500000000000000" pitchFamily="2" charset="0"/>
            </a:rPr>
            <a:t>modernas.</a:t>
          </a:r>
        </a:p>
      </dgm:t>
    </dgm:pt>
    <dgm:pt modelId="{5E6C3D95-3004-4846-B7FF-AEC1DD134482}" type="parTrans" cxnId="{ED984FCC-89C9-4F9B-BD0E-13487F7B42EF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DC187FD-1452-4CCA-B328-A69BEAF7C0BD}" type="sibTrans" cxnId="{ED984FCC-89C9-4F9B-BD0E-13487F7B42EF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6DD7B5E-D948-4EF9-95CC-68204934EF1A}">
      <dgm:prSet phldrT="[Texto]" custT="1"/>
      <dgm:spPr/>
      <dgm:t>
        <a:bodyPr/>
        <a:lstStyle/>
        <a:p>
          <a:r>
            <a:rPr lang="es-MX" sz="1050">
              <a:latin typeface="Poppins" panose="00000500000000000000" pitchFamily="2" charset="0"/>
              <a:cs typeface="Poppins" panose="00000500000000000000" pitchFamily="2" charset="0"/>
            </a:rPr>
            <a:t>“No tienen innovación ni creatividad”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51FCCB0-9486-4271-8D8F-76D0357CCEB1}" type="parTrans" cxnId="{0336EA46-868B-4C06-BCA9-7E0E48BFA91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EC2D1E9-E734-4571-8EF4-EED37BF3866D}" type="sibTrans" cxnId="{0336EA46-868B-4C06-BCA9-7E0E48BFA91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FEFC47C-03AB-49F8-A103-040FE338BB8B}">
      <dgm:prSet phldrT="[Texto]" custT="1"/>
      <dgm:spPr/>
      <dgm:t>
        <a:bodyPr/>
        <a:lstStyle/>
        <a:p>
          <a:r>
            <a:rPr lang="es-MX" sz="1050">
              <a:latin typeface="Poppins" panose="00000500000000000000" pitchFamily="2" charset="0"/>
              <a:cs typeface="Poppins" panose="00000500000000000000" pitchFamily="2" charset="0"/>
            </a:rPr>
            <a:t>Se considera que su aporte es solo operativo o tradicional.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F19BAC4-BC4A-4293-8D92-E362659F92A3}" type="parTrans" cxnId="{2A19D473-1D47-4819-AF91-167C562C4CA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3FA5BB9-5BE0-4A4B-A00E-613B9FFED0CE}" type="sibTrans" cxnId="{2A19D473-1D47-4819-AF91-167C562C4CA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5EBE278-F092-47AE-B789-6F01E70F3186}">
      <dgm:prSet phldrT="[Texto]" custT="1"/>
      <dgm:spPr/>
      <dgm:t>
        <a:bodyPr/>
        <a:lstStyle/>
        <a:p>
          <a:r>
            <a:rPr lang="es-MX" sz="1050" dirty="0">
              <a:latin typeface="Poppins" panose="00000500000000000000" pitchFamily="2" charset="0"/>
              <a:cs typeface="Poppins" panose="00000500000000000000" pitchFamily="2" charset="0"/>
            </a:rPr>
            <a:t>“No vale la pena invertir en su formación porque les queda poco tiempo </a:t>
          </a:r>
          <a:r>
            <a:rPr lang="es-CO" sz="1050" dirty="0">
              <a:latin typeface="Poppins" panose="00000500000000000000" pitchFamily="2" charset="0"/>
              <a:cs typeface="Poppins" panose="00000500000000000000" pitchFamily="2" charset="0"/>
            </a:rPr>
            <a:t>laboral”</a:t>
          </a:r>
        </a:p>
      </dgm:t>
    </dgm:pt>
    <dgm:pt modelId="{C5322F6F-6431-472C-A152-BCADED6E686C}" type="parTrans" cxnId="{6626B2D6-1184-4FA3-A6EC-DC8CFB416C1D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F43B955-54A8-4E3C-9B22-5AF1DE793604}" type="sibTrans" cxnId="{6626B2D6-1184-4FA3-A6EC-DC8CFB416C1D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A4A33D1-1501-4B32-B43F-12593BF95B84}">
      <dgm:prSet phldrT="[Texto]" custT="1"/>
      <dgm:spPr/>
      <dgm:t>
        <a:bodyPr/>
        <a:lstStyle/>
        <a:p>
          <a:r>
            <a:rPr lang="es-CO" sz="1050">
              <a:latin typeface="Poppins" panose="00000500000000000000" pitchFamily="2" charset="0"/>
              <a:cs typeface="Poppins" panose="00000500000000000000" pitchFamily="2" charset="0"/>
            </a:rPr>
            <a:t>“Son costosos porque exigen salarios altos o estabilidad”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6ED0AED-6BAF-46BC-8144-D29ED77F38F9}" type="parTrans" cxnId="{119C83E5-37A4-48D1-A654-41653E0EE080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63A101A-20D7-4587-8B7E-0960681700C2}" type="sibTrans" cxnId="{119C83E5-37A4-48D1-A654-41653E0EE080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24F5199-3575-4529-8A3C-50BA903AEC32}">
      <dgm:prSet custT="1"/>
      <dgm:spPr/>
      <dgm:t>
        <a:bodyPr/>
        <a:lstStyle/>
        <a:p>
          <a:r>
            <a:rPr lang="es-MX" sz="1050">
              <a:latin typeface="Poppins" panose="00000500000000000000" pitchFamily="2" charset="0"/>
              <a:cs typeface="Poppins" panose="00000500000000000000" pitchFamily="2" charset="0"/>
            </a:rPr>
            <a:t>“No se ajustan a trabajos dinámicos o bajo presión”</a:t>
          </a:r>
          <a:endParaRPr lang="es-CO" sz="105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1239869-B11C-42FE-984B-D1B2732DB28F}" type="parTrans" cxnId="{E535CD53-A698-4652-83A2-1DEC6D42906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67BF962-30AC-4C34-A249-1BBF37EA6C85}" type="sibTrans" cxnId="{E535CD53-A698-4652-83A2-1DEC6D429065}">
      <dgm:prSet/>
      <dgm:spPr/>
      <dgm:t>
        <a:bodyPr/>
        <a:lstStyle/>
        <a:p>
          <a:endParaRPr lang="es-CO" sz="105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A78BDB7-603C-40C4-9CBC-30FB629405F3}" type="pres">
      <dgm:prSet presAssocID="{A491D041-9C4A-480A-986D-E00FC8242917}" presName="CompostProcess" presStyleCnt="0">
        <dgm:presLayoutVars>
          <dgm:dir/>
          <dgm:resizeHandles val="exact"/>
        </dgm:presLayoutVars>
      </dgm:prSet>
      <dgm:spPr/>
    </dgm:pt>
    <dgm:pt modelId="{84FF17E5-2270-4E0C-A603-41D2F2FA1741}" type="pres">
      <dgm:prSet presAssocID="{A491D041-9C4A-480A-986D-E00FC8242917}" presName="arrow" presStyleLbl="bgShp" presStyleIdx="0" presStyleCnt="1"/>
      <dgm:spPr/>
    </dgm:pt>
    <dgm:pt modelId="{99D8877A-1F9C-4266-80F2-AEEBA3A56F07}" type="pres">
      <dgm:prSet presAssocID="{A491D041-9C4A-480A-986D-E00FC8242917}" presName="linearProcess" presStyleCnt="0"/>
      <dgm:spPr/>
    </dgm:pt>
    <dgm:pt modelId="{403ABB15-F502-47C6-B377-5DC22F884398}" type="pres">
      <dgm:prSet presAssocID="{45AC72DF-7755-45E8-83E8-65E939D5B119}" presName="textNode" presStyleLbl="node1" presStyleIdx="0" presStyleCnt="7">
        <dgm:presLayoutVars>
          <dgm:bulletEnabled val="1"/>
        </dgm:presLayoutVars>
      </dgm:prSet>
      <dgm:spPr/>
    </dgm:pt>
    <dgm:pt modelId="{C5553E83-15FC-4984-BC83-AD501CA2EA9E}" type="pres">
      <dgm:prSet presAssocID="{CAC35E89-C7D7-4092-B918-BA73D793413A}" presName="sibTrans" presStyleCnt="0"/>
      <dgm:spPr/>
    </dgm:pt>
    <dgm:pt modelId="{A4D18FA2-203B-4F44-BDC0-AE0B7D479ADA}" type="pres">
      <dgm:prSet presAssocID="{BCDA521B-604C-467B-BFA9-D443AA368951}" presName="textNode" presStyleLbl="node1" presStyleIdx="1" presStyleCnt="7">
        <dgm:presLayoutVars>
          <dgm:bulletEnabled val="1"/>
        </dgm:presLayoutVars>
      </dgm:prSet>
      <dgm:spPr/>
    </dgm:pt>
    <dgm:pt modelId="{23EDC2F4-2B85-474F-AC18-26C3E1B9F89E}" type="pres">
      <dgm:prSet presAssocID="{5FF715A0-DC49-4422-811B-86C5E408D824}" presName="sibTrans" presStyleCnt="0"/>
      <dgm:spPr/>
    </dgm:pt>
    <dgm:pt modelId="{94AB731E-FD94-402A-A99A-C2DBEA492E6E}" type="pres">
      <dgm:prSet presAssocID="{D9DBA08D-920C-4C41-8772-BBEE45AC1ACE}" presName="textNode" presStyleLbl="node1" presStyleIdx="2" presStyleCnt="7">
        <dgm:presLayoutVars>
          <dgm:bulletEnabled val="1"/>
        </dgm:presLayoutVars>
      </dgm:prSet>
      <dgm:spPr/>
    </dgm:pt>
    <dgm:pt modelId="{9963EC42-C76B-458F-BAB7-5306A737D603}" type="pres">
      <dgm:prSet presAssocID="{FEE22189-BD09-4C14-BA60-5CF4693B7BE8}" presName="sibTrans" presStyleCnt="0"/>
      <dgm:spPr/>
    </dgm:pt>
    <dgm:pt modelId="{DBB0F771-771B-42C6-9E3F-E07F4F1426E2}" type="pres">
      <dgm:prSet presAssocID="{66DD7B5E-D948-4EF9-95CC-68204934EF1A}" presName="textNode" presStyleLbl="node1" presStyleIdx="3" presStyleCnt="7">
        <dgm:presLayoutVars>
          <dgm:bulletEnabled val="1"/>
        </dgm:presLayoutVars>
      </dgm:prSet>
      <dgm:spPr/>
    </dgm:pt>
    <dgm:pt modelId="{D33F20F1-9C92-49DA-ADEB-82E18E27E6B7}" type="pres">
      <dgm:prSet presAssocID="{9EC2D1E9-E734-4571-8EF4-EED37BF3866D}" presName="sibTrans" presStyleCnt="0"/>
      <dgm:spPr/>
    </dgm:pt>
    <dgm:pt modelId="{920A1AC2-9A0F-4845-B4A8-071C20A24B2B}" type="pres">
      <dgm:prSet presAssocID="{D5EBE278-F092-47AE-B789-6F01E70F3186}" presName="textNode" presStyleLbl="node1" presStyleIdx="4" presStyleCnt="7">
        <dgm:presLayoutVars>
          <dgm:bulletEnabled val="1"/>
        </dgm:presLayoutVars>
      </dgm:prSet>
      <dgm:spPr/>
    </dgm:pt>
    <dgm:pt modelId="{3B602FBA-9500-4637-9DC6-86ECBE6B5D4D}" type="pres">
      <dgm:prSet presAssocID="{EF43B955-54A8-4E3C-9B22-5AF1DE793604}" presName="sibTrans" presStyleCnt="0"/>
      <dgm:spPr/>
    </dgm:pt>
    <dgm:pt modelId="{6E0D97EE-C7C3-4436-8124-D7FBDFDAD510}" type="pres">
      <dgm:prSet presAssocID="{B7697629-D57F-432A-9CA4-55CAF90A970B}" presName="textNode" presStyleLbl="node1" presStyleIdx="5" presStyleCnt="7">
        <dgm:presLayoutVars>
          <dgm:bulletEnabled val="1"/>
        </dgm:presLayoutVars>
      </dgm:prSet>
      <dgm:spPr/>
    </dgm:pt>
    <dgm:pt modelId="{D29131F3-1AFD-4A77-A4EB-CA60509962EE}" type="pres">
      <dgm:prSet presAssocID="{C6AB233D-DA35-496D-84C9-99401E1EB054}" presName="sibTrans" presStyleCnt="0"/>
      <dgm:spPr/>
    </dgm:pt>
    <dgm:pt modelId="{278C0B7D-0BCF-439A-BC2A-D78017BEB79A}" type="pres">
      <dgm:prSet presAssocID="{DA4A33D1-1501-4B32-B43F-12593BF95B84}" presName="textNode" presStyleLbl="node1" presStyleIdx="6" presStyleCnt="7">
        <dgm:presLayoutVars>
          <dgm:bulletEnabled val="1"/>
        </dgm:presLayoutVars>
      </dgm:prSet>
      <dgm:spPr/>
    </dgm:pt>
  </dgm:ptLst>
  <dgm:cxnLst>
    <dgm:cxn modelId="{03BD6804-CFA8-42EF-9A9D-3FB958A49804}" type="presOf" srcId="{D9DBA08D-920C-4C41-8772-BBEE45AC1ACE}" destId="{94AB731E-FD94-402A-A99A-C2DBEA492E6E}" srcOrd="0" destOrd="0" presId="urn:microsoft.com/office/officeart/2005/8/layout/hProcess9"/>
    <dgm:cxn modelId="{756BCE08-DF03-425F-A93B-55A2AA2A6BB9}" type="presOf" srcId="{D5EBE278-F092-47AE-B789-6F01E70F3186}" destId="{920A1AC2-9A0F-4845-B4A8-071C20A24B2B}" srcOrd="0" destOrd="0" presId="urn:microsoft.com/office/officeart/2005/8/layout/hProcess9"/>
    <dgm:cxn modelId="{924FB00C-878D-421B-894D-3CEA8784FD50}" type="presOf" srcId="{66DD7B5E-D948-4EF9-95CC-68204934EF1A}" destId="{DBB0F771-771B-42C6-9E3F-E07F4F1426E2}" srcOrd="0" destOrd="0" presId="urn:microsoft.com/office/officeart/2005/8/layout/hProcess9"/>
    <dgm:cxn modelId="{08DC9511-39C2-4919-8462-3A54164A6FB4}" srcId="{45AC72DF-7755-45E8-83E8-65E939D5B119}" destId="{CA6B443C-B2F8-4445-AF29-1FE68840F128}" srcOrd="0" destOrd="0" parTransId="{EC77DCF4-2AD0-4D98-B416-020330D1528A}" sibTransId="{1AA9B2F4-D9E1-46BA-8037-CE123A28754C}"/>
    <dgm:cxn modelId="{51473A16-BDD7-460C-839F-F612C2EE18FB}" srcId="{BCDA521B-604C-467B-BFA9-D443AA368951}" destId="{E5190231-AC40-49BA-9B55-E5C2B47CFDB5}" srcOrd="0" destOrd="0" parTransId="{FFAA3FF9-E347-40F6-88D2-7406686446B7}" sibTransId="{2950DBB5-2F1C-44CA-9A56-60BD1FBEFC2C}"/>
    <dgm:cxn modelId="{A4609123-DCCB-442F-BD50-26D4CDF25F67}" srcId="{D9DBA08D-920C-4C41-8772-BBEE45AC1ACE}" destId="{2DE646DE-F804-4650-B78C-B63318367DBE}" srcOrd="0" destOrd="0" parTransId="{F040A6B5-B7B2-41DE-9C7D-A98FEAAAD644}" sibTransId="{E2946108-F500-4F87-A616-448C6F9BBC62}"/>
    <dgm:cxn modelId="{271B9C41-9453-4DBE-A77C-5EBAB87A704C}" srcId="{A491D041-9C4A-480A-986D-E00FC8242917}" destId="{B7697629-D57F-432A-9CA4-55CAF90A970B}" srcOrd="5" destOrd="0" parTransId="{3D167F60-38B1-477B-AD99-CF713BFEBD53}" sibTransId="{C6AB233D-DA35-496D-84C9-99401E1EB054}"/>
    <dgm:cxn modelId="{1D145E42-DF7C-42C9-9267-4276A9F8418D}" type="presOf" srcId="{45AC72DF-7755-45E8-83E8-65E939D5B119}" destId="{403ABB15-F502-47C6-B377-5DC22F884398}" srcOrd="0" destOrd="0" presId="urn:microsoft.com/office/officeart/2005/8/layout/hProcess9"/>
    <dgm:cxn modelId="{0336EA46-868B-4C06-BCA9-7E0E48BFA915}" srcId="{A491D041-9C4A-480A-986D-E00FC8242917}" destId="{66DD7B5E-D948-4EF9-95CC-68204934EF1A}" srcOrd="3" destOrd="0" parTransId="{B51FCCB0-9486-4271-8D8F-76D0357CCEB1}" sibTransId="{9EC2D1E9-E734-4571-8EF4-EED37BF3866D}"/>
    <dgm:cxn modelId="{B51F446D-8229-4FED-AF3B-6F96630C1894}" type="presOf" srcId="{DA4A33D1-1501-4B32-B43F-12593BF95B84}" destId="{278C0B7D-0BCF-439A-BC2A-D78017BEB79A}" srcOrd="0" destOrd="0" presId="urn:microsoft.com/office/officeart/2005/8/layout/hProcess9"/>
    <dgm:cxn modelId="{53B95E51-FB6A-4240-B20E-195AB7C29F04}" type="presOf" srcId="{CA6B443C-B2F8-4445-AF29-1FE68840F128}" destId="{403ABB15-F502-47C6-B377-5DC22F884398}" srcOrd="0" destOrd="1" presId="urn:microsoft.com/office/officeart/2005/8/layout/hProcess9"/>
    <dgm:cxn modelId="{32CEDF51-9430-4ADF-AE9E-D13C49D0D8CC}" type="presOf" srcId="{E5190231-AC40-49BA-9B55-E5C2B47CFDB5}" destId="{A4D18FA2-203B-4F44-BDC0-AE0B7D479ADA}" srcOrd="0" destOrd="1" presId="urn:microsoft.com/office/officeart/2005/8/layout/hProcess9"/>
    <dgm:cxn modelId="{E535CD53-A698-4652-83A2-1DEC6D429065}" srcId="{DA4A33D1-1501-4B32-B43F-12593BF95B84}" destId="{D24F5199-3575-4529-8A3C-50BA903AEC32}" srcOrd="0" destOrd="0" parTransId="{71239869-B11C-42FE-984B-D1B2732DB28F}" sibTransId="{567BF962-30AC-4C34-A249-1BBF37EA6C85}"/>
    <dgm:cxn modelId="{2A19D473-1D47-4819-AF91-167C562C4CA5}" srcId="{66DD7B5E-D948-4EF9-95CC-68204934EF1A}" destId="{2FEFC47C-03AB-49F8-A103-040FE338BB8B}" srcOrd="0" destOrd="0" parTransId="{6F19BAC4-BC4A-4293-8D92-E362659F92A3}" sibTransId="{73FA5BB9-5BE0-4A4B-A00E-613B9FFED0CE}"/>
    <dgm:cxn modelId="{F8932255-7FF8-473E-AB05-58AD234D54D5}" type="presOf" srcId="{D546DC1D-43ED-4E56-ABFA-C36581F69419}" destId="{6E0D97EE-C7C3-4436-8124-D7FBDFDAD510}" srcOrd="0" destOrd="1" presId="urn:microsoft.com/office/officeart/2005/8/layout/hProcess9"/>
    <dgm:cxn modelId="{9F2FDF5A-4FB7-49CF-9220-6C155A6AB2DF}" srcId="{A491D041-9C4A-480A-986D-E00FC8242917}" destId="{45AC72DF-7755-45E8-83E8-65E939D5B119}" srcOrd="0" destOrd="0" parTransId="{EF757D36-DD09-4DED-9CDC-2069AC2A92E6}" sibTransId="{CAC35E89-C7D7-4092-B918-BA73D793413A}"/>
    <dgm:cxn modelId="{87304487-4EEE-4442-84EF-C739137BCB1F}" type="presOf" srcId="{2DE646DE-F804-4650-B78C-B63318367DBE}" destId="{94AB731E-FD94-402A-A99A-C2DBEA492E6E}" srcOrd="0" destOrd="1" presId="urn:microsoft.com/office/officeart/2005/8/layout/hProcess9"/>
    <dgm:cxn modelId="{EC636A93-41D5-49E2-B34A-A8E024B1DE8C}" type="presOf" srcId="{A491D041-9C4A-480A-986D-E00FC8242917}" destId="{2A78BDB7-603C-40C4-9CBC-30FB629405F3}" srcOrd="0" destOrd="0" presId="urn:microsoft.com/office/officeart/2005/8/layout/hProcess9"/>
    <dgm:cxn modelId="{05102598-F7BD-4668-ABCF-BAB514182E72}" type="presOf" srcId="{B7697629-D57F-432A-9CA4-55CAF90A970B}" destId="{6E0D97EE-C7C3-4436-8124-D7FBDFDAD510}" srcOrd="0" destOrd="0" presId="urn:microsoft.com/office/officeart/2005/8/layout/hProcess9"/>
    <dgm:cxn modelId="{181265A9-14A6-4959-BE66-3DE2AA64CAD6}" type="presOf" srcId="{2FEFC47C-03AB-49F8-A103-040FE338BB8B}" destId="{DBB0F771-771B-42C6-9E3F-E07F4F1426E2}" srcOrd="0" destOrd="1" presId="urn:microsoft.com/office/officeart/2005/8/layout/hProcess9"/>
    <dgm:cxn modelId="{9DB113B2-7092-49CD-97ED-D466601AD684}" type="presOf" srcId="{BCDA521B-604C-467B-BFA9-D443AA368951}" destId="{A4D18FA2-203B-4F44-BDC0-AE0B7D479ADA}" srcOrd="0" destOrd="0" presId="urn:microsoft.com/office/officeart/2005/8/layout/hProcess9"/>
    <dgm:cxn modelId="{F4180EBA-F1FD-484C-8342-C0157947B603}" srcId="{A491D041-9C4A-480A-986D-E00FC8242917}" destId="{BCDA521B-604C-467B-BFA9-D443AA368951}" srcOrd="1" destOrd="0" parTransId="{B41DCD77-FA11-439B-9D43-64E0FAD64B33}" sibTransId="{5FF715A0-DC49-4422-811B-86C5E408D824}"/>
    <dgm:cxn modelId="{ED984FCC-89C9-4F9B-BD0E-13487F7B42EF}" srcId="{B7697629-D57F-432A-9CA4-55CAF90A970B}" destId="{D546DC1D-43ED-4E56-ABFA-C36581F69419}" srcOrd="0" destOrd="0" parTransId="{5E6C3D95-3004-4846-B7FF-AEC1DD134482}" sibTransId="{ADC187FD-1452-4CCA-B328-A69BEAF7C0BD}"/>
    <dgm:cxn modelId="{6626B2D6-1184-4FA3-A6EC-DC8CFB416C1D}" srcId="{A491D041-9C4A-480A-986D-E00FC8242917}" destId="{D5EBE278-F092-47AE-B789-6F01E70F3186}" srcOrd="4" destOrd="0" parTransId="{C5322F6F-6431-472C-A152-BCADED6E686C}" sibTransId="{EF43B955-54A8-4E3C-9B22-5AF1DE793604}"/>
    <dgm:cxn modelId="{7D3665DC-B69D-4ABB-B265-1FB1F58B31B2}" srcId="{A491D041-9C4A-480A-986D-E00FC8242917}" destId="{D9DBA08D-920C-4C41-8772-BBEE45AC1ACE}" srcOrd="2" destOrd="0" parTransId="{98944348-82A0-4310-AE2F-D71BA7AD67E2}" sibTransId="{FEE22189-BD09-4C14-BA60-5CF4693B7BE8}"/>
    <dgm:cxn modelId="{119C83E5-37A4-48D1-A654-41653E0EE080}" srcId="{A491D041-9C4A-480A-986D-E00FC8242917}" destId="{DA4A33D1-1501-4B32-B43F-12593BF95B84}" srcOrd="6" destOrd="0" parTransId="{36ED0AED-6BAF-46BC-8144-D29ED77F38F9}" sibTransId="{963A101A-20D7-4587-8B7E-0960681700C2}"/>
    <dgm:cxn modelId="{BE1103EF-F3E8-4846-B59A-4E3914785AB6}" type="presOf" srcId="{D24F5199-3575-4529-8A3C-50BA903AEC32}" destId="{278C0B7D-0BCF-439A-BC2A-D78017BEB79A}" srcOrd="0" destOrd="1" presId="urn:microsoft.com/office/officeart/2005/8/layout/hProcess9"/>
    <dgm:cxn modelId="{9C51A5DD-6918-44EB-93D1-860854867010}" type="presParOf" srcId="{2A78BDB7-603C-40C4-9CBC-30FB629405F3}" destId="{84FF17E5-2270-4E0C-A603-41D2F2FA1741}" srcOrd="0" destOrd="0" presId="urn:microsoft.com/office/officeart/2005/8/layout/hProcess9"/>
    <dgm:cxn modelId="{1DF7D89E-B50F-4DD7-B7B0-27FE73DCB942}" type="presParOf" srcId="{2A78BDB7-603C-40C4-9CBC-30FB629405F3}" destId="{99D8877A-1F9C-4266-80F2-AEEBA3A56F07}" srcOrd="1" destOrd="0" presId="urn:microsoft.com/office/officeart/2005/8/layout/hProcess9"/>
    <dgm:cxn modelId="{79001CF3-4E57-4CDF-98F7-994E0F48515D}" type="presParOf" srcId="{99D8877A-1F9C-4266-80F2-AEEBA3A56F07}" destId="{403ABB15-F502-47C6-B377-5DC22F884398}" srcOrd="0" destOrd="0" presId="urn:microsoft.com/office/officeart/2005/8/layout/hProcess9"/>
    <dgm:cxn modelId="{836D9D2C-E6D2-4C9C-90B5-2B7AB99B04A9}" type="presParOf" srcId="{99D8877A-1F9C-4266-80F2-AEEBA3A56F07}" destId="{C5553E83-15FC-4984-BC83-AD501CA2EA9E}" srcOrd="1" destOrd="0" presId="urn:microsoft.com/office/officeart/2005/8/layout/hProcess9"/>
    <dgm:cxn modelId="{34CBAB4A-9AF2-49DF-9A6F-E241880AA460}" type="presParOf" srcId="{99D8877A-1F9C-4266-80F2-AEEBA3A56F07}" destId="{A4D18FA2-203B-4F44-BDC0-AE0B7D479ADA}" srcOrd="2" destOrd="0" presId="urn:microsoft.com/office/officeart/2005/8/layout/hProcess9"/>
    <dgm:cxn modelId="{B993E782-1832-4336-A01C-AF207DF696D0}" type="presParOf" srcId="{99D8877A-1F9C-4266-80F2-AEEBA3A56F07}" destId="{23EDC2F4-2B85-474F-AC18-26C3E1B9F89E}" srcOrd="3" destOrd="0" presId="urn:microsoft.com/office/officeart/2005/8/layout/hProcess9"/>
    <dgm:cxn modelId="{296BE19F-2261-4C51-9FD5-534C984AF8E3}" type="presParOf" srcId="{99D8877A-1F9C-4266-80F2-AEEBA3A56F07}" destId="{94AB731E-FD94-402A-A99A-C2DBEA492E6E}" srcOrd="4" destOrd="0" presId="urn:microsoft.com/office/officeart/2005/8/layout/hProcess9"/>
    <dgm:cxn modelId="{44AF6287-6113-400F-94C0-2FFA58548B64}" type="presParOf" srcId="{99D8877A-1F9C-4266-80F2-AEEBA3A56F07}" destId="{9963EC42-C76B-458F-BAB7-5306A737D603}" srcOrd="5" destOrd="0" presId="urn:microsoft.com/office/officeart/2005/8/layout/hProcess9"/>
    <dgm:cxn modelId="{3398F212-7B8F-4790-85F9-8FC730CA4446}" type="presParOf" srcId="{99D8877A-1F9C-4266-80F2-AEEBA3A56F07}" destId="{DBB0F771-771B-42C6-9E3F-E07F4F1426E2}" srcOrd="6" destOrd="0" presId="urn:microsoft.com/office/officeart/2005/8/layout/hProcess9"/>
    <dgm:cxn modelId="{FBDDA57E-F29F-426F-9C93-0C55DB4B6C38}" type="presParOf" srcId="{99D8877A-1F9C-4266-80F2-AEEBA3A56F07}" destId="{D33F20F1-9C92-49DA-ADEB-82E18E27E6B7}" srcOrd="7" destOrd="0" presId="urn:microsoft.com/office/officeart/2005/8/layout/hProcess9"/>
    <dgm:cxn modelId="{72F3722D-1E8A-4234-9FFE-C2ACF028A219}" type="presParOf" srcId="{99D8877A-1F9C-4266-80F2-AEEBA3A56F07}" destId="{920A1AC2-9A0F-4845-B4A8-071C20A24B2B}" srcOrd="8" destOrd="0" presId="urn:microsoft.com/office/officeart/2005/8/layout/hProcess9"/>
    <dgm:cxn modelId="{4A13795D-92EA-4323-A556-92B9A1F7EC32}" type="presParOf" srcId="{99D8877A-1F9C-4266-80F2-AEEBA3A56F07}" destId="{3B602FBA-9500-4637-9DC6-86ECBE6B5D4D}" srcOrd="9" destOrd="0" presId="urn:microsoft.com/office/officeart/2005/8/layout/hProcess9"/>
    <dgm:cxn modelId="{657C104A-39AE-447F-88AD-2395B83E4BBE}" type="presParOf" srcId="{99D8877A-1F9C-4266-80F2-AEEBA3A56F07}" destId="{6E0D97EE-C7C3-4436-8124-D7FBDFDAD510}" srcOrd="10" destOrd="0" presId="urn:microsoft.com/office/officeart/2005/8/layout/hProcess9"/>
    <dgm:cxn modelId="{A0A6E9D2-B6D2-4079-9B0F-FA2CA3760AF0}" type="presParOf" srcId="{99D8877A-1F9C-4266-80F2-AEEBA3A56F07}" destId="{D29131F3-1AFD-4A77-A4EB-CA60509962EE}" srcOrd="11" destOrd="0" presId="urn:microsoft.com/office/officeart/2005/8/layout/hProcess9"/>
    <dgm:cxn modelId="{D4F34C9A-CA96-49B0-9D06-D737C4DE59FA}" type="presParOf" srcId="{99D8877A-1F9C-4266-80F2-AEEBA3A56F07}" destId="{278C0B7D-0BCF-439A-BC2A-D78017BEB79A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02FA5E-D84A-4F76-8AC8-EDA13D544DF3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B442172-D240-4275-B841-536764BB78C1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Edadismo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E27756C-9AB9-4463-A578-D1B02F23770F}" type="parTrans" cxnId="{1FFAC508-84C6-45A2-A3DF-29B64C697708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8F4C886-217B-42FE-B6C9-D53B017E36BF}" type="sibTrans" cxnId="{1FFAC508-84C6-45A2-A3DF-29B64C697708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DBDAF23-E9E1-4084-87EA-0ECFE07427AF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Afinidad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3CAEE47-E7C2-4B27-B33E-A2AC1670003F}" type="parTrans" cxnId="{23CB95FD-547C-4C4A-9EED-D7D49C975043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85D65CB-4202-4256-AAF8-882C948B0975}" type="sibTrans" cxnId="{23CB95FD-547C-4C4A-9EED-D7D49C975043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D786C62-2D15-4924-888B-717BBA013C3B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Innovación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B87A755-E4CB-4784-B2F6-A64FCA1F2A1E}" type="parTrans" cxnId="{9DA5A343-87CA-4907-AE6E-38E95F7FC3B4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CAA977C-818C-4671-8951-91E35190620C}" type="sibTrans" cxnId="{9DA5A343-87CA-4907-AE6E-38E95F7FC3B4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096FDD0-8397-4A76-8D7C-AF601D62FE0A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Salud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694654B-1A54-4E1A-A72A-7DCC7DFB97CA}" type="parTrans" cxnId="{4053A1C7-1C7C-4FD5-BAFC-D4913D450FDE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38D92B6-08DD-487E-9275-5ACE04320811}" type="sibTrans" cxnId="{4053A1C7-1C7C-4FD5-BAFC-D4913D450FDE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E362E95-C224-4C00-862E-AB8A4C70E3E5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Adaptabilidad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17234DC-C6E7-4853-92E3-45CC77F41E7B}" type="parTrans" cxnId="{B1616241-DE7C-48CA-89C3-DF6D6F5F08FF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BB827AD-B789-46AF-A8A3-4EE629626591}" type="sibTrans" cxnId="{B1616241-DE7C-48CA-89C3-DF6D6F5F08FF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BAFC91D-CB52-4899-863B-AD83951D5F44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Percepción del tiempo laboral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629B4B7-D39E-42D5-B316-0BC5FB09AB18}" type="parTrans" cxnId="{C8DF5933-9D6A-4FF0-9519-D970CD463582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32FEEF8-CFE5-499D-9284-E1E62C3DE618}" type="sibTrans" cxnId="{C8DF5933-9D6A-4FF0-9519-D970CD463582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1E0B336-FF6D-4FFF-875B-7734F8C3689E}">
      <dgm:prSet phldrT="[Texto]" custT="1"/>
      <dgm:spPr/>
      <dgm:t>
        <a:bodyPr/>
        <a:lstStyle/>
        <a:p>
          <a:r>
            <a:rPr lang="es-MX" sz="1400" b="1" dirty="0">
              <a:latin typeface="Poppins" panose="00000500000000000000" pitchFamily="2" charset="0"/>
              <a:cs typeface="Poppins" panose="00000500000000000000" pitchFamily="2" charset="0"/>
            </a:rPr>
            <a:t>Brecha generacional</a:t>
          </a:r>
          <a:endParaRPr lang="es-CO" sz="1400" b="1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71C8105-C368-41F3-A11B-A68A3682CDB8}" type="parTrans" cxnId="{2C952907-F08D-49A3-BD82-3BF91CD61BDD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39BF521-537F-4D6E-9CD5-BA63E7A4A89B}" type="sibTrans" cxnId="{2C952907-F08D-49A3-BD82-3BF91CD61BDD}">
      <dgm:prSet/>
      <dgm:spPr/>
      <dgm:t>
        <a:bodyPr/>
        <a:lstStyle/>
        <a:p>
          <a:endParaRPr lang="es-CO" sz="4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8E40A0F-F547-4711-B139-CEA6AA40AE46}" type="pres">
      <dgm:prSet presAssocID="{E402FA5E-D84A-4F76-8AC8-EDA13D544DF3}" presName="Name0" presStyleCnt="0">
        <dgm:presLayoutVars>
          <dgm:dir/>
        </dgm:presLayoutVars>
      </dgm:prSet>
      <dgm:spPr/>
    </dgm:pt>
    <dgm:pt modelId="{09D0A459-D6E2-49D2-B397-EE43A7D71457}" type="pres">
      <dgm:prSet presAssocID="{9B442172-D240-4275-B841-536764BB78C1}" presName="noChildren" presStyleCnt="0"/>
      <dgm:spPr/>
    </dgm:pt>
    <dgm:pt modelId="{AD2D8369-B7A1-4188-87D2-B02BF88DD118}" type="pres">
      <dgm:prSet presAssocID="{9B442172-D240-4275-B841-536764BB78C1}" presName="gap" presStyleCnt="0"/>
      <dgm:spPr/>
    </dgm:pt>
    <dgm:pt modelId="{B00E7233-8EA4-4FF4-9C2C-19AD316D5237}" type="pres">
      <dgm:prSet presAssocID="{9B442172-D240-4275-B841-536764BB78C1}" presName="medCircle2" presStyleLbl="vennNode1" presStyleIdx="0" presStyleCnt="7"/>
      <dgm:spPr/>
    </dgm:pt>
    <dgm:pt modelId="{A3D94151-1F81-4AD9-9FF5-A103A801EA9A}" type="pres">
      <dgm:prSet presAssocID="{9B442172-D240-4275-B841-536764BB78C1}" presName="txLvlOnly1" presStyleLbl="revTx" presStyleIdx="0" presStyleCnt="7"/>
      <dgm:spPr/>
    </dgm:pt>
    <dgm:pt modelId="{9BA6273F-FDFE-4F21-8B96-73593D027508}" type="pres">
      <dgm:prSet presAssocID="{7DBDAF23-E9E1-4084-87EA-0ECFE07427AF}" presName="noChildren" presStyleCnt="0"/>
      <dgm:spPr/>
    </dgm:pt>
    <dgm:pt modelId="{096328F1-0B87-4F8C-A91E-A60E9DE2D45D}" type="pres">
      <dgm:prSet presAssocID="{7DBDAF23-E9E1-4084-87EA-0ECFE07427AF}" presName="gap" presStyleCnt="0"/>
      <dgm:spPr/>
    </dgm:pt>
    <dgm:pt modelId="{9C14EF9A-0443-43E4-9EA5-A28F94D68000}" type="pres">
      <dgm:prSet presAssocID="{7DBDAF23-E9E1-4084-87EA-0ECFE07427AF}" presName="medCircle2" presStyleLbl="vennNode1" presStyleIdx="1" presStyleCnt="7"/>
      <dgm:spPr/>
    </dgm:pt>
    <dgm:pt modelId="{06E7D7A3-B421-4F4C-AD12-8BD81D80C797}" type="pres">
      <dgm:prSet presAssocID="{7DBDAF23-E9E1-4084-87EA-0ECFE07427AF}" presName="txLvlOnly1" presStyleLbl="revTx" presStyleIdx="1" presStyleCnt="7"/>
      <dgm:spPr/>
    </dgm:pt>
    <dgm:pt modelId="{B182CF1B-14D1-47EA-BB67-8C6F90D6B3D9}" type="pres">
      <dgm:prSet presAssocID="{AD786C62-2D15-4924-888B-717BBA013C3B}" presName="noChildren" presStyleCnt="0"/>
      <dgm:spPr/>
    </dgm:pt>
    <dgm:pt modelId="{96E29461-1872-49F9-8791-D6C8FDCE24C5}" type="pres">
      <dgm:prSet presAssocID="{AD786C62-2D15-4924-888B-717BBA013C3B}" presName="gap" presStyleCnt="0"/>
      <dgm:spPr/>
    </dgm:pt>
    <dgm:pt modelId="{3FFD57E6-9271-4150-8FDC-6CD9B3013A6B}" type="pres">
      <dgm:prSet presAssocID="{AD786C62-2D15-4924-888B-717BBA013C3B}" presName="medCircle2" presStyleLbl="vennNode1" presStyleIdx="2" presStyleCnt="7"/>
      <dgm:spPr/>
    </dgm:pt>
    <dgm:pt modelId="{7553682E-D477-4515-9875-D6B04B5BEA3C}" type="pres">
      <dgm:prSet presAssocID="{AD786C62-2D15-4924-888B-717BBA013C3B}" presName="txLvlOnly1" presStyleLbl="revTx" presStyleIdx="2" presStyleCnt="7"/>
      <dgm:spPr/>
    </dgm:pt>
    <dgm:pt modelId="{61343343-7B41-418D-989F-AD559086DA11}" type="pres">
      <dgm:prSet presAssocID="{9096FDD0-8397-4A76-8D7C-AF601D62FE0A}" presName="noChildren" presStyleCnt="0"/>
      <dgm:spPr/>
    </dgm:pt>
    <dgm:pt modelId="{AF663708-462D-48CD-BED4-ECF11B92DBCC}" type="pres">
      <dgm:prSet presAssocID="{9096FDD0-8397-4A76-8D7C-AF601D62FE0A}" presName="gap" presStyleCnt="0"/>
      <dgm:spPr/>
    </dgm:pt>
    <dgm:pt modelId="{DECC56AB-CF2D-4EEC-8C2C-E3ED786CA45A}" type="pres">
      <dgm:prSet presAssocID="{9096FDD0-8397-4A76-8D7C-AF601D62FE0A}" presName="medCircle2" presStyleLbl="vennNode1" presStyleIdx="3" presStyleCnt="7"/>
      <dgm:spPr/>
    </dgm:pt>
    <dgm:pt modelId="{5992B71F-9E2E-4DDE-8D4D-87B3A84844FC}" type="pres">
      <dgm:prSet presAssocID="{9096FDD0-8397-4A76-8D7C-AF601D62FE0A}" presName="txLvlOnly1" presStyleLbl="revTx" presStyleIdx="3" presStyleCnt="7"/>
      <dgm:spPr/>
    </dgm:pt>
    <dgm:pt modelId="{50DAE6BB-61E1-4062-A801-EB993824AACA}" type="pres">
      <dgm:prSet presAssocID="{4E362E95-C224-4C00-862E-AB8A4C70E3E5}" presName="noChildren" presStyleCnt="0"/>
      <dgm:spPr/>
    </dgm:pt>
    <dgm:pt modelId="{111F38CF-A3DB-48C4-9960-96D3C7E881AE}" type="pres">
      <dgm:prSet presAssocID="{4E362E95-C224-4C00-862E-AB8A4C70E3E5}" presName="gap" presStyleCnt="0"/>
      <dgm:spPr/>
    </dgm:pt>
    <dgm:pt modelId="{4501C73C-3156-449E-A7EF-82913212E474}" type="pres">
      <dgm:prSet presAssocID="{4E362E95-C224-4C00-862E-AB8A4C70E3E5}" presName="medCircle2" presStyleLbl="vennNode1" presStyleIdx="4" presStyleCnt="7"/>
      <dgm:spPr/>
    </dgm:pt>
    <dgm:pt modelId="{EBE5AA4B-3B75-44DD-BA47-DCDC56D9B128}" type="pres">
      <dgm:prSet presAssocID="{4E362E95-C224-4C00-862E-AB8A4C70E3E5}" presName="txLvlOnly1" presStyleLbl="revTx" presStyleIdx="4" presStyleCnt="7"/>
      <dgm:spPr/>
    </dgm:pt>
    <dgm:pt modelId="{6E0A8C05-FE3F-4B4A-A974-1803FA62E3A3}" type="pres">
      <dgm:prSet presAssocID="{0BAFC91D-CB52-4899-863B-AD83951D5F44}" presName="noChildren" presStyleCnt="0"/>
      <dgm:spPr/>
    </dgm:pt>
    <dgm:pt modelId="{0C3008A0-4605-4CD2-A9C0-FC0118810F00}" type="pres">
      <dgm:prSet presAssocID="{0BAFC91D-CB52-4899-863B-AD83951D5F44}" presName="gap" presStyleCnt="0"/>
      <dgm:spPr/>
    </dgm:pt>
    <dgm:pt modelId="{6AC16B26-BE09-496C-B4B7-FF828C5074FA}" type="pres">
      <dgm:prSet presAssocID="{0BAFC91D-CB52-4899-863B-AD83951D5F44}" presName="medCircle2" presStyleLbl="vennNode1" presStyleIdx="5" presStyleCnt="7"/>
      <dgm:spPr/>
    </dgm:pt>
    <dgm:pt modelId="{B9EFEA79-95EE-4074-96A0-8444391D379D}" type="pres">
      <dgm:prSet presAssocID="{0BAFC91D-CB52-4899-863B-AD83951D5F44}" presName="txLvlOnly1" presStyleLbl="revTx" presStyleIdx="5" presStyleCnt="7"/>
      <dgm:spPr/>
    </dgm:pt>
    <dgm:pt modelId="{343C12A2-E170-4113-B508-072663804533}" type="pres">
      <dgm:prSet presAssocID="{71E0B336-FF6D-4FFF-875B-7734F8C3689E}" presName="noChildren" presStyleCnt="0"/>
      <dgm:spPr/>
    </dgm:pt>
    <dgm:pt modelId="{185BFD98-DB6B-4F1E-B8A6-B7A97717B579}" type="pres">
      <dgm:prSet presAssocID="{71E0B336-FF6D-4FFF-875B-7734F8C3689E}" presName="gap" presStyleCnt="0"/>
      <dgm:spPr/>
    </dgm:pt>
    <dgm:pt modelId="{9D811A14-3413-49E2-91FC-866292A693F5}" type="pres">
      <dgm:prSet presAssocID="{71E0B336-FF6D-4FFF-875B-7734F8C3689E}" presName="medCircle2" presStyleLbl="vennNode1" presStyleIdx="6" presStyleCnt="7"/>
      <dgm:spPr/>
    </dgm:pt>
    <dgm:pt modelId="{9F3D5235-6742-4682-9FD8-E0A4AD509F7F}" type="pres">
      <dgm:prSet presAssocID="{71E0B336-FF6D-4FFF-875B-7734F8C3689E}" presName="txLvlOnly1" presStyleLbl="revTx" presStyleIdx="6" presStyleCnt="7"/>
      <dgm:spPr/>
    </dgm:pt>
  </dgm:ptLst>
  <dgm:cxnLst>
    <dgm:cxn modelId="{2C952907-F08D-49A3-BD82-3BF91CD61BDD}" srcId="{E402FA5E-D84A-4F76-8AC8-EDA13D544DF3}" destId="{71E0B336-FF6D-4FFF-875B-7734F8C3689E}" srcOrd="6" destOrd="0" parTransId="{F71C8105-C368-41F3-A11B-A68A3682CDB8}" sibTransId="{039BF521-537F-4D6E-9CD5-BA63E7A4A89B}"/>
    <dgm:cxn modelId="{1FFAC508-84C6-45A2-A3DF-29B64C697708}" srcId="{E402FA5E-D84A-4F76-8AC8-EDA13D544DF3}" destId="{9B442172-D240-4275-B841-536764BB78C1}" srcOrd="0" destOrd="0" parTransId="{3E27756C-9AB9-4463-A578-D1B02F23770F}" sibTransId="{58F4C886-217B-42FE-B6C9-D53B017E36BF}"/>
    <dgm:cxn modelId="{C8DF5933-9D6A-4FF0-9519-D970CD463582}" srcId="{E402FA5E-D84A-4F76-8AC8-EDA13D544DF3}" destId="{0BAFC91D-CB52-4899-863B-AD83951D5F44}" srcOrd="5" destOrd="0" parTransId="{A629B4B7-D39E-42D5-B316-0BC5FB09AB18}" sibTransId="{632FEEF8-CFE5-499D-9284-E1E62C3DE618}"/>
    <dgm:cxn modelId="{9C3E8560-ECE2-4E33-8059-9084027A2713}" type="presOf" srcId="{7DBDAF23-E9E1-4084-87EA-0ECFE07427AF}" destId="{06E7D7A3-B421-4F4C-AD12-8BD81D80C797}" srcOrd="0" destOrd="0" presId="urn:microsoft.com/office/officeart/2008/layout/VerticalCircleList"/>
    <dgm:cxn modelId="{B1616241-DE7C-48CA-89C3-DF6D6F5F08FF}" srcId="{E402FA5E-D84A-4F76-8AC8-EDA13D544DF3}" destId="{4E362E95-C224-4C00-862E-AB8A4C70E3E5}" srcOrd="4" destOrd="0" parTransId="{317234DC-C6E7-4853-92E3-45CC77F41E7B}" sibTransId="{7BB827AD-B789-46AF-A8A3-4EE629626591}"/>
    <dgm:cxn modelId="{9DA5A343-87CA-4907-AE6E-38E95F7FC3B4}" srcId="{E402FA5E-D84A-4F76-8AC8-EDA13D544DF3}" destId="{AD786C62-2D15-4924-888B-717BBA013C3B}" srcOrd="2" destOrd="0" parTransId="{9B87A755-E4CB-4784-B2F6-A64FCA1F2A1E}" sibTransId="{6CAA977C-818C-4671-8951-91E35190620C}"/>
    <dgm:cxn modelId="{31981D45-4B80-4757-B28A-B00A2D2D1C45}" type="presOf" srcId="{9096FDD0-8397-4A76-8D7C-AF601D62FE0A}" destId="{5992B71F-9E2E-4DDE-8D4D-87B3A84844FC}" srcOrd="0" destOrd="0" presId="urn:microsoft.com/office/officeart/2008/layout/VerticalCircleList"/>
    <dgm:cxn modelId="{3DB2454A-D289-4E1C-8CB2-5E32D394A3A2}" type="presOf" srcId="{9B442172-D240-4275-B841-536764BB78C1}" destId="{A3D94151-1F81-4AD9-9FF5-A103A801EA9A}" srcOrd="0" destOrd="0" presId="urn:microsoft.com/office/officeart/2008/layout/VerticalCircleList"/>
    <dgm:cxn modelId="{5866C94C-142D-4ADD-A310-2F3911A9D5E5}" type="presOf" srcId="{71E0B336-FF6D-4FFF-875B-7734F8C3689E}" destId="{9F3D5235-6742-4682-9FD8-E0A4AD509F7F}" srcOrd="0" destOrd="0" presId="urn:microsoft.com/office/officeart/2008/layout/VerticalCircleList"/>
    <dgm:cxn modelId="{D1E94B98-77DA-4FBD-8AE5-F2B91955F9FA}" type="presOf" srcId="{0BAFC91D-CB52-4899-863B-AD83951D5F44}" destId="{B9EFEA79-95EE-4074-96A0-8444391D379D}" srcOrd="0" destOrd="0" presId="urn:microsoft.com/office/officeart/2008/layout/VerticalCircleList"/>
    <dgm:cxn modelId="{6DEEFA99-5EF8-42B6-A52D-5ACD72A422E4}" type="presOf" srcId="{4E362E95-C224-4C00-862E-AB8A4C70E3E5}" destId="{EBE5AA4B-3B75-44DD-BA47-DCDC56D9B128}" srcOrd="0" destOrd="0" presId="urn:microsoft.com/office/officeart/2008/layout/VerticalCircleList"/>
    <dgm:cxn modelId="{4053A1C7-1C7C-4FD5-BAFC-D4913D450FDE}" srcId="{E402FA5E-D84A-4F76-8AC8-EDA13D544DF3}" destId="{9096FDD0-8397-4A76-8D7C-AF601D62FE0A}" srcOrd="3" destOrd="0" parTransId="{3694654B-1A54-4E1A-A72A-7DCC7DFB97CA}" sibTransId="{038D92B6-08DD-487E-9275-5ACE04320811}"/>
    <dgm:cxn modelId="{53A12FE4-4ECF-4584-9EF4-B86604DC8E39}" type="presOf" srcId="{AD786C62-2D15-4924-888B-717BBA013C3B}" destId="{7553682E-D477-4515-9875-D6B04B5BEA3C}" srcOrd="0" destOrd="0" presId="urn:microsoft.com/office/officeart/2008/layout/VerticalCircleList"/>
    <dgm:cxn modelId="{E76371FD-3C77-42D1-BF60-794E715F8ADE}" type="presOf" srcId="{E402FA5E-D84A-4F76-8AC8-EDA13D544DF3}" destId="{68E40A0F-F547-4711-B139-CEA6AA40AE46}" srcOrd="0" destOrd="0" presId="urn:microsoft.com/office/officeart/2008/layout/VerticalCircleList"/>
    <dgm:cxn modelId="{23CB95FD-547C-4C4A-9EED-D7D49C975043}" srcId="{E402FA5E-D84A-4F76-8AC8-EDA13D544DF3}" destId="{7DBDAF23-E9E1-4084-87EA-0ECFE07427AF}" srcOrd="1" destOrd="0" parTransId="{73CAEE47-E7C2-4B27-B33E-A2AC1670003F}" sibTransId="{E85D65CB-4202-4256-AAF8-882C948B0975}"/>
    <dgm:cxn modelId="{C1AF8AD0-1110-42C2-BF04-33334C92046F}" type="presParOf" srcId="{68E40A0F-F547-4711-B139-CEA6AA40AE46}" destId="{09D0A459-D6E2-49D2-B397-EE43A7D71457}" srcOrd="0" destOrd="0" presId="urn:microsoft.com/office/officeart/2008/layout/VerticalCircleList"/>
    <dgm:cxn modelId="{98217140-D4E0-45EE-AF63-158722C029AC}" type="presParOf" srcId="{09D0A459-D6E2-49D2-B397-EE43A7D71457}" destId="{AD2D8369-B7A1-4188-87D2-B02BF88DD118}" srcOrd="0" destOrd="0" presId="urn:microsoft.com/office/officeart/2008/layout/VerticalCircleList"/>
    <dgm:cxn modelId="{95F8DC6F-1A8A-4E79-B7F5-693C722D0C0B}" type="presParOf" srcId="{09D0A459-D6E2-49D2-B397-EE43A7D71457}" destId="{B00E7233-8EA4-4FF4-9C2C-19AD316D5237}" srcOrd="1" destOrd="0" presId="urn:microsoft.com/office/officeart/2008/layout/VerticalCircleList"/>
    <dgm:cxn modelId="{E79389D7-6775-4753-844A-716DCF59B546}" type="presParOf" srcId="{09D0A459-D6E2-49D2-B397-EE43A7D71457}" destId="{A3D94151-1F81-4AD9-9FF5-A103A801EA9A}" srcOrd="2" destOrd="0" presId="urn:microsoft.com/office/officeart/2008/layout/VerticalCircleList"/>
    <dgm:cxn modelId="{3D99DD3D-E8E8-47E0-8AFA-4590ACA969C6}" type="presParOf" srcId="{68E40A0F-F547-4711-B139-CEA6AA40AE46}" destId="{9BA6273F-FDFE-4F21-8B96-73593D027508}" srcOrd="1" destOrd="0" presId="urn:microsoft.com/office/officeart/2008/layout/VerticalCircleList"/>
    <dgm:cxn modelId="{A2B6EC88-F379-423B-953C-412E04975475}" type="presParOf" srcId="{9BA6273F-FDFE-4F21-8B96-73593D027508}" destId="{096328F1-0B87-4F8C-A91E-A60E9DE2D45D}" srcOrd="0" destOrd="0" presId="urn:microsoft.com/office/officeart/2008/layout/VerticalCircleList"/>
    <dgm:cxn modelId="{AD90CBC3-B09A-49CB-97CC-9E87B8088E42}" type="presParOf" srcId="{9BA6273F-FDFE-4F21-8B96-73593D027508}" destId="{9C14EF9A-0443-43E4-9EA5-A28F94D68000}" srcOrd="1" destOrd="0" presId="urn:microsoft.com/office/officeart/2008/layout/VerticalCircleList"/>
    <dgm:cxn modelId="{7F9D271D-CCCB-488F-BF82-A08147994162}" type="presParOf" srcId="{9BA6273F-FDFE-4F21-8B96-73593D027508}" destId="{06E7D7A3-B421-4F4C-AD12-8BD81D80C797}" srcOrd="2" destOrd="0" presId="urn:microsoft.com/office/officeart/2008/layout/VerticalCircleList"/>
    <dgm:cxn modelId="{DDD4F875-8D05-4A2A-AC79-445D31B7F5B9}" type="presParOf" srcId="{68E40A0F-F547-4711-B139-CEA6AA40AE46}" destId="{B182CF1B-14D1-47EA-BB67-8C6F90D6B3D9}" srcOrd="2" destOrd="0" presId="urn:microsoft.com/office/officeart/2008/layout/VerticalCircleList"/>
    <dgm:cxn modelId="{17B62C12-792C-4394-98D2-AC760671917F}" type="presParOf" srcId="{B182CF1B-14D1-47EA-BB67-8C6F90D6B3D9}" destId="{96E29461-1872-49F9-8791-D6C8FDCE24C5}" srcOrd="0" destOrd="0" presId="urn:microsoft.com/office/officeart/2008/layout/VerticalCircleList"/>
    <dgm:cxn modelId="{D0A540D3-41B9-4A60-80E1-A7C5E7D31179}" type="presParOf" srcId="{B182CF1B-14D1-47EA-BB67-8C6F90D6B3D9}" destId="{3FFD57E6-9271-4150-8FDC-6CD9B3013A6B}" srcOrd="1" destOrd="0" presId="urn:microsoft.com/office/officeart/2008/layout/VerticalCircleList"/>
    <dgm:cxn modelId="{3710CE6A-2216-4C62-9E1D-4A4BED1F9225}" type="presParOf" srcId="{B182CF1B-14D1-47EA-BB67-8C6F90D6B3D9}" destId="{7553682E-D477-4515-9875-D6B04B5BEA3C}" srcOrd="2" destOrd="0" presId="urn:microsoft.com/office/officeart/2008/layout/VerticalCircleList"/>
    <dgm:cxn modelId="{6DA710AA-3B10-4676-B185-38BF0565CBD8}" type="presParOf" srcId="{68E40A0F-F547-4711-B139-CEA6AA40AE46}" destId="{61343343-7B41-418D-989F-AD559086DA11}" srcOrd="3" destOrd="0" presId="urn:microsoft.com/office/officeart/2008/layout/VerticalCircleList"/>
    <dgm:cxn modelId="{ED7062AE-CEAA-49E0-890D-28ACAE6A7880}" type="presParOf" srcId="{61343343-7B41-418D-989F-AD559086DA11}" destId="{AF663708-462D-48CD-BED4-ECF11B92DBCC}" srcOrd="0" destOrd="0" presId="urn:microsoft.com/office/officeart/2008/layout/VerticalCircleList"/>
    <dgm:cxn modelId="{2619C42D-40BD-4CFD-8DD0-399EC9226F85}" type="presParOf" srcId="{61343343-7B41-418D-989F-AD559086DA11}" destId="{DECC56AB-CF2D-4EEC-8C2C-E3ED786CA45A}" srcOrd="1" destOrd="0" presId="urn:microsoft.com/office/officeart/2008/layout/VerticalCircleList"/>
    <dgm:cxn modelId="{BE03D2C8-72DC-4E08-B5E9-0FBAE6A3E1F8}" type="presParOf" srcId="{61343343-7B41-418D-989F-AD559086DA11}" destId="{5992B71F-9E2E-4DDE-8D4D-87B3A84844FC}" srcOrd="2" destOrd="0" presId="urn:microsoft.com/office/officeart/2008/layout/VerticalCircleList"/>
    <dgm:cxn modelId="{55CEEBF6-C45D-40F5-9248-C14A42E0B48C}" type="presParOf" srcId="{68E40A0F-F547-4711-B139-CEA6AA40AE46}" destId="{50DAE6BB-61E1-4062-A801-EB993824AACA}" srcOrd="4" destOrd="0" presId="urn:microsoft.com/office/officeart/2008/layout/VerticalCircleList"/>
    <dgm:cxn modelId="{FAB1480B-BFE4-4C57-8AAC-5FCEAC2842F4}" type="presParOf" srcId="{50DAE6BB-61E1-4062-A801-EB993824AACA}" destId="{111F38CF-A3DB-48C4-9960-96D3C7E881AE}" srcOrd="0" destOrd="0" presId="urn:microsoft.com/office/officeart/2008/layout/VerticalCircleList"/>
    <dgm:cxn modelId="{2374655B-2D7D-4028-9A06-4B2D39E042C2}" type="presParOf" srcId="{50DAE6BB-61E1-4062-A801-EB993824AACA}" destId="{4501C73C-3156-449E-A7EF-82913212E474}" srcOrd="1" destOrd="0" presId="urn:microsoft.com/office/officeart/2008/layout/VerticalCircleList"/>
    <dgm:cxn modelId="{88D7E8D9-C2F6-401A-9FE7-A33C7C591E40}" type="presParOf" srcId="{50DAE6BB-61E1-4062-A801-EB993824AACA}" destId="{EBE5AA4B-3B75-44DD-BA47-DCDC56D9B128}" srcOrd="2" destOrd="0" presId="urn:microsoft.com/office/officeart/2008/layout/VerticalCircleList"/>
    <dgm:cxn modelId="{FD7DEDA9-EB12-429C-A089-11D18ABEE7D4}" type="presParOf" srcId="{68E40A0F-F547-4711-B139-CEA6AA40AE46}" destId="{6E0A8C05-FE3F-4B4A-A974-1803FA62E3A3}" srcOrd="5" destOrd="0" presId="urn:microsoft.com/office/officeart/2008/layout/VerticalCircleList"/>
    <dgm:cxn modelId="{F18254F3-511C-4F2F-A07B-AAE611548FC8}" type="presParOf" srcId="{6E0A8C05-FE3F-4B4A-A974-1803FA62E3A3}" destId="{0C3008A0-4605-4CD2-A9C0-FC0118810F00}" srcOrd="0" destOrd="0" presId="urn:microsoft.com/office/officeart/2008/layout/VerticalCircleList"/>
    <dgm:cxn modelId="{7365CA61-8B16-432E-83D7-6F13D045D045}" type="presParOf" srcId="{6E0A8C05-FE3F-4B4A-A974-1803FA62E3A3}" destId="{6AC16B26-BE09-496C-B4B7-FF828C5074FA}" srcOrd="1" destOrd="0" presId="urn:microsoft.com/office/officeart/2008/layout/VerticalCircleList"/>
    <dgm:cxn modelId="{9A1F4FA4-DB4B-45BB-8171-5BF04A03112D}" type="presParOf" srcId="{6E0A8C05-FE3F-4B4A-A974-1803FA62E3A3}" destId="{B9EFEA79-95EE-4074-96A0-8444391D379D}" srcOrd="2" destOrd="0" presId="urn:microsoft.com/office/officeart/2008/layout/VerticalCircleList"/>
    <dgm:cxn modelId="{874C099D-C1F9-41EC-98CC-40306B45B9C5}" type="presParOf" srcId="{68E40A0F-F547-4711-B139-CEA6AA40AE46}" destId="{343C12A2-E170-4113-B508-072663804533}" srcOrd="6" destOrd="0" presId="urn:microsoft.com/office/officeart/2008/layout/VerticalCircleList"/>
    <dgm:cxn modelId="{333F0B3C-9FE5-401D-BFFE-1ACE675911AF}" type="presParOf" srcId="{343C12A2-E170-4113-B508-072663804533}" destId="{185BFD98-DB6B-4F1E-B8A6-B7A97717B579}" srcOrd="0" destOrd="0" presId="urn:microsoft.com/office/officeart/2008/layout/VerticalCircleList"/>
    <dgm:cxn modelId="{06B3620C-70DA-4683-911E-A3331E3E55D8}" type="presParOf" srcId="{343C12A2-E170-4113-B508-072663804533}" destId="{9D811A14-3413-49E2-91FC-866292A693F5}" srcOrd="1" destOrd="0" presId="urn:microsoft.com/office/officeart/2008/layout/VerticalCircleList"/>
    <dgm:cxn modelId="{A483FF44-E1B3-46BB-8018-AAC3EB15AA7D}" type="presParOf" srcId="{343C12A2-E170-4113-B508-072663804533}" destId="{9F3D5235-6742-4682-9FD8-E0A4AD509F7F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09DCB9-7AD1-4653-A4B2-AA833BA97AA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F15122AA-E7E1-4B65-95DE-33E5D38D4608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Talento humano	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B4ED385-FF35-448B-A5F3-7FEECF98B430}" type="parTrans" cxnId="{0FD0E371-599B-4E26-AF57-19800C4B90F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EA32F4B-DE89-48A2-AA81-A91D4CB88330}" type="sibTrans" cxnId="{0FD0E371-599B-4E26-AF57-19800C4B90F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A7E10D5-235B-4A11-8A78-43D128F32809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2 orientadores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08CDF7F-BB46-4BC8-ABF0-885AB9D9B6DB}" type="parTrans" cxnId="{C33A3AD8-2F1A-451B-8CE0-FC3B7F09A941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0762B1C-A38E-4207-9246-F0396B397DFB}" type="sibTrans" cxnId="{C33A3AD8-2F1A-451B-8CE0-FC3B7F09A941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72C4DC5-64AF-46D0-8BDE-6B18EBAEEC88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1 formador/a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C5BCCC9-9014-4720-9164-C2AD485DBD1E}" type="parTrans" cxnId="{971631AE-D1ED-4BD3-8E53-497CF3400853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08FEC6E-AE0B-49C9-A595-C5713B4671F3}" type="sibTrans" cxnId="{971631AE-D1ED-4BD3-8E53-497CF3400853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83BEFDE-D9D0-466C-AD6F-14CF0D55A896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Material pedagógico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6C6F794-2B94-470C-9365-6EA80038C982}" type="parTrans" cxnId="{CB236A63-9F6C-4D35-8BA6-386370407033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53F7437-6204-41FE-9342-191014A443E2}" type="sibTrans" cxnId="{CB236A63-9F6C-4D35-8BA6-386370407033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2BBF5E4-1209-4538-89F0-5A6D79491438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Impresiones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FE2A500-2E09-4A2B-9A28-55E39BC4EA30}" type="parTrans" cxnId="{019EBBB6-4E2C-47F2-87BE-DC68FA81DA0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053138D-66BE-4BAE-8F6C-7F9A339BD183}" type="sibTrans" cxnId="{019EBBB6-4E2C-47F2-87BE-DC68FA81DA0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6F308D7-306F-44AE-8088-1BDF5778CFA6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Guías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7E67C07-6AC7-4DDC-B7EE-DF103235545E}" type="parTrans" cxnId="{30C29D67-26A9-402C-AD1C-74138D40EEA1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B24494C-B798-454E-848A-F55B83F67240}" type="sibTrans" cxnId="{30C29D67-26A9-402C-AD1C-74138D40EEA1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12DE58C-56C3-4B46-AE5A-ECD88C650131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Facilitador externo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0471854-8725-44B5-B50E-0773E71FC7E7}" type="parTrans" cxnId="{B8E3A08C-8344-4C7D-A889-99ABB24FE7A9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36CF648-4A3E-4CA7-8528-CBA5BACC8460}" type="sibTrans" cxnId="{B8E3A08C-8344-4C7D-A889-99ABB24FE7A9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2DD8101-1F6A-43DE-AD40-46994155B7BF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Talleres de habilidades digitales, servicio al cliente, ventas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831B339-2DD6-4FE7-8D80-FE7E1DEC3B70}" type="parTrans" cxnId="{8C9A4A34-6678-4EE9-BA4B-43F95D0CE4CF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C574608-04F7-4A8D-8DEB-EA3E7EC8387A}" type="sibTrans" cxnId="{8C9A4A34-6678-4EE9-BA4B-43F95D0CE4CF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ACE50DF-9ACF-4CE7-8341-C3F2FF8F5C48}">
      <dgm:prSet phldrT="[Texto]" custT="1"/>
      <dgm:spPr/>
      <dgm:t>
        <a:bodyPr/>
        <a:lstStyle/>
        <a:p>
          <a:r>
            <a:rPr lang="es-CO" sz="1600" dirty="0">
              <a:latin typeface="Poppins" panose="00000500000000000000" pitchFamily="2" charset="0"/>
              <a:cs typeface="Poppins" panose="00000500000000000000" pitchFamily="2" charset="0"/>
            </a:rPr>
            <a:t>Certificaciones o diplomas</a:t>
          </a:r>
        </a:p>
      </dgm:t>
    </dgm:pt>
    <dgm:pt modelId="{79B7C24C-D264-4F3C-8251-53DD44EC857B}" type="parTrans" cxnId="{DB751C1F-7249-4863-B6EB-4160590C07B7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6B52414-38D7-4DF7-9DD8-DAF46DC5F4D7}" type="sibTrans" cxnId="{DB751C1F-7249-4863-B6EB-4160590C07B7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EFBA056-25FF-465E-9CE9-5950F433F047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1 apoyo técnico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D83B4DF-17C3-4C39-B76C-4BF7A23B77AD}" type="parTrans" cxnId="{D609F89D-E42E-4D1C-AEC9-E58D4263C12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BEE2731-EFE5-473C-A03D-E5D2806AD36C}" type="sibTrans" cxnId="{D609F89D-E42E-4D1C-AEC9-E58D4263C120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3E5C533-A392-4A4F-B101-B965651B3AB7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Cartillas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3A62984-4B68-44D3-9205-ED18817DDCCF}" type="parTrans" cxnId="{0607C6E1-AC93-4E00-94F9-EDFFD24FAED8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98742D7-CE48-43C1-B1CF-67C9F268CFBC}" type="sibTrans" cxnId="{0607C6E1-AC93-4E00-94F9-EDFFD24FAED8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257479D-62AF-4C32-9732-F51F84D51777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Hojas de vida	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335B37A-DF89-4DFF-811B-C69D3CDB9773}" type="parTrans" cxnId="{F0E8CDC1-19E8-4B33-8C17-60F5275698E4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26BFE37-E44A-4A6C-AC0C-3D77303D6C4A}" type="sibTrans" cxnId="{F0E8CDC1-19E8-4B33-8C17-60F5275698E4}">
      <dgm:prSet/>
      <dgm:spPr/>
      <dgm:t>
        <a:bodyPr/>
        <a:lstStyle/>
        <a:p>
          <a:endParaRPr lang="es-CO" sz="2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6D324A9-0DB6-4E8C-88DE-038FB671A59C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Eventos con foco poblacional/ Logística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0D4AE2B-CD71-4F10-9622-E3021F57CC96}" type="parTrans" cxnId="{D8AE72A2-D717-4CEA-8722-B99595EF834D}">
      <dgm:prSet/>
      <dgm:spPr/>
      <dgm:t>
        <a:bodyPr/>
        <a:lstStyle/>
        <a:p>
          <a:endParaRPr lang="es-CO" sz="2400"/>
        </a:p>
      </dgm:t>
    </dgm:pt>
    <dgm:pt modelId="{4A7CFC46-4250-41E9-8896-7010F34589B7}" type="sibTrans" cxnId="{D8AE72A2-D717-4CEA-8722-B99595EF834D}">
      <dgm:prSet/>
      <dgm:spPr/>
      <dgm:t>
        <a:bodyPr/>
        <a:lstStyle/>
        <a:p>
          <a:endParaRPr lang="es-CO" sz="2400"/>
        </a:p>
      </dgm:t>
    </dgm:pt>
    <dgm:pt modelId="{9BE56F47-958C-4819-917A-D25C605CC2C2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2 pendones (ruta y </a:t>
          </a:r>
          <a:r>
            <a:rPr lang="es-MX" sz="1600" dirty="0" err="1">
              <a:latin typeface="Poppins" panose="00000500000000000000" pitchFamily="2" charset="0"/>
              <a:cs typeface="Poppins" panose="00000500000000000000" pitchFamily="2" charset="0"/>
            </a:rPr>
            <a:t>Qr</a:t>
          </a:r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 cursos +50)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BCB8863-7A70-46CE-A266-1681A977606B}" type="parTrans" cxnId="{302C3CB8-B989-4652-BF91-1540AA8E2FC1}">
      <dgm:prSet/>
      <dgm:spPr/>
      <dgm:t>
        <a:bodyPr/>
        <a:lstStyle/>
        <a:p>
          <a:endParaRPr lang="es-CO" sz="2400"/>
        </a:p>
      </dgm:t>
    </dgm:pt>
    <dgm:pt modelId="{1D2019D1-BD17-467A-B782-4D26696FE1D6}" type="sibTrans" cxnId="{302C3CB8-B989-4652-BF91-1540AA8E2FC1}">
      <dgm:prSet/>
      <dgm:spPr/>
      <dgm:t>
        <a:bodyPr/>
        <a:lstStyle/>
        <a:p>
          <a:endParaRPr lang="es-CO" sz="2400"/>
        </a:p>
      </dgm:t>
    </dgm:pt>
    <dgm:pt modelId="{56868276-CEB3-4823-9DB7-AB277CA43E26}">
      <dgm:prSet phldrT="[Texto]" custT="1"/>
      <dgm:spPr/>
      <dgm:t>
        <a:bodyPr/>
        <a:lstStyle/>
        <a:p>
          <a:r>
            <a:rPr lang="es-MX" sz="1600" dirty="0">
              <a:latin typeface="Poppins" panose="00000500000000000000" pitchFamily="2" charset="0"/>
              <a:cs typeface="Poppins" panose="00000500000000000000" pitchFamily="2" charset="0"/>
            </a:rPr>
            <a:t>2 infografías </a:t>
          </a:r>
          <a:endParaRPr lang="es-CO" sz="16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B121AAF-2329-4273-B46B-86EA541A3BFD}" type="parTrans" cxnId="{DB2D3516-209C-44DC-ADB7-8D35695813E6}">
      <dgm:prSet/>
      <dgm:spPr/>
      <dgm:t>
        <a:bodyPr/>
        <a:lstStyle/>
        <a:p>
          <a:endParaRPr lang="es-CO" sz="2400"/>
        </a:p>
      </dgm:t>
    </dgm:pt>
    <dgm:pt modelId="{FCC2526F-D1A3-4C3C-B5D9-1F723FEC91E2}" type="sibTrans" cxnId="{DB2D3516-209C-44DC-ADB7-8D35695813E6}">
      <dgm:prSet/>
      <dgm:spPr/>
      <dgm:t>
        <a:bodyPr/>
        <a:lstStyle/>
        <a:p>
          <a:endParaRPr lang="es-CO" sz="2400"/>
        </a:p>
      </dgm:t>
    </dgm:pt>
    <dgm:pt modelId="{E18C5DCF-4F56-45B8-855E-5983DD3398AA}" type="pres">
      <dgm:prSet presAssocID="{BB09DCB9-7AD1-4653-A4B2-AA833BA97AA3}" presName="Name0" presStyleCnt="0">
        <dgm:presLayoutVars>
          <dgm:dir/>
          <dgm:animLvl val="lvl"/>
          <dgm:resizeHandles val="exact"/>
        </dgm:presLayoutVars>
      </dgm:prSet>
      <dgm:spPr/>
    </dgm:pt>
    <dgm:pt modelId="{F76C9E5B-925D-4187-A226-C49724FCD5B3}" type="pres">
      <dgm:prSet presAssocID="{F15122AA-E7E1-4B65-95DE-33E5D38D4608}" presName="composite" presStyleCnt="0"/>
      <dgm:spPr/>
    </dgm:pt>
    <dgm:pt modelId="{6E8852C7-F2AE-455A-A299-2D188C67E23B}" type="pres">
      <dgm:prSet presAssocID="{F15122AA-E7E1-4B65-95DE-33E5D38D460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2D0691D4-437F-4B09-A9CA-063031E6B1B4}" type="pres">
      <dgm:prSet presAssocID="{F15122AA-E7E1-4B65-95DE-33E5D38D4608}" presName="desTx" presStyleLbl="alignAccFollowNode1" presStyleIdx="0" presStyleCnt="4">
        <dgm:presLayoutVars>
          <dgm:bulletEnabled val="1"/>
        </dgm:presLayoutVars>
      </dgm:prSet>
      <dgm:spPr/>
    </dgm:pt>
    <dgm:pt modelId="{57B0ED45-672A-4C5F-8195-65AF5DD06B27}" type="pres">
      <dgm:prSet presAssocID="{CEA32F4B-DE89-48A2-AA81-A91D4CB88330}" presName="space" presStyleCnt="0"/>
      <dgm:spPr/>
    </dgm:pt>
    <dgm:pt modelId="{92FB79F8-3834-4276-A77D-35DC796900E0}" type="pres">
      <dgm:prSet presAssocID="{583BEFDE-D9D0-466C-AD6F-14CF0D55A896}" presName="composite" presStyleCnt="0"/>
      <dgm:spPr/>
    </dgm:pt>
    <dgm:pt modelId="{5E9D0EE2-A296-4C31-8262-4307D5DC919B}" type="pres">
      <dgm:prSet presAssocID="{583BEFDE-D9D0-466C-AD6F-14CF0D55A89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9080F7EA-3D2B-4819-8BDD-4E38D28E55F6}" type="pres">
      <dgm:prSet presAssocID="{583BEFDE-D9D0-466C-AD6F-14CF0D55A896}" presName="desTx" presStyleLbl="alignAccFollowNode1" presStyleIdx="1" presStyleCnt="4">
        <dgm:presLayoutVars>
          <dgm:bulletEnabled val="1"/>
        </dgm:presLayoutVars>
      </dgm:prSet>
      <dgm:spPr/>
    </dgm:pt>
    <dgm:pt modelId="{1FD4A4F6-24B5-46ED-B441-36C57B835763}" type="pres">
      <dgm:prSet presAssocID="{753F7437-6204-41FE-9342-191014A443E2}" presName="space" presStyleCnt="0"/>
      <dgm:spPr/>
    </dgm:pt>
    <dgm:pt modelId="{0A36FE20-A78E-4C4E-BE87-674DCF91B3A1}" type="pres">
      <dgm:prSet presAssocID="{412DE58C-56C3-4B46-AE5A-ECD88C650131}" presName="composite" presStyleCnt="0"/>
      <dgm:spPr/>
    </dgm:pt>
    <dgm:pt modelId="{3536F2BF-61AE-413B-BB6A-D3D69E167BF0}" type="pres">
      <dgm:prSet presAssocID="{412DE58C-56C3-4B46-AE5A-ECD88C65013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2C20DE1B-DD3D-4887-8D41-30AC9535D6CF}" type="pres">
      <dgm:prSet presAssocID="{412DE58C-56C3-4B46-AE5A-ECD88C650131}" presName="desTx" presStyleLbl="alignAccFollowNode1" presStyleIdx="2" presStyleCnt="4">
        <dgm:presLayoutVars>
          <dgm:bulletEnabled val="1"/>
        </dgm:presLayoutVars>
      </dgm:prSet>
      <dgm:spPr/>
    </dgm:pt>
    <dgm:pt modelId="{86E58AAE-0277-4FE4-A83F-4D0045ED4D2C}" type="pres">
      <dgm:prSet presAssocID="{836CF648-4A3E-4CA7-8528-CBA5BACC8460}" presName="space" presStyleCnt="0"/>
      <dgm:spPr/>
    </dgm:pt>
    <dgm:pt modelId="{14E711BB-8720-461E-BFB8-C22EC85C5203}" type="pres">
      <dgm:prSet presAssocID="{56D324A9-0DB6-4E8C-88DE-038FB671A59C}" presName="composite" presStyleCnt="0"/>
      <dgm:spPr/>
    </dgm:pt>
    <dgm:pt modelId="{7CB16F68-BD39-4925-9055-D8622146903C}" type="pres">
      <dgm:prSet presAssocID="{56D324A9-0DB6-4E8C-88DE-038FB671A59C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7F9F2F90-25D7-4FE7-92C0-BA4B6ECE8E09}" type="pres">
      <dgm:prSet presAssocID="{56D324A9-0DB6-4E8C-88DE-038FB671A59C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DB2D3516-209C-44DC-ADB7-8D35695813E6}" srcId="{56D324A9-0DB6-4E8C-88DE-038FB671A59C}" destId="{56868276-CEB3-4823-9DB7-AB277CA43E26}" srcOrd="1" destOrd="0" parTransId="{DB121AAF-2329-4273-B46B-86EA541A3BFD}" sibTransId="{FCC2526F-D1A3-4C3C-B5D9-1F723FEC91E2}"/>
    <dgm:cxn modelId="{B914E616-0F08-481E-BB72-F1D73B748C69}" type="presOf" srcId="{472C4DC5-64AF-46D0-8BDE-6B18EBAEEC88}" destId="{2D0691D4-437F-4B09-A9CA-063031E6B1B4}" srcOrd="0" destOrd="1" presId="urn:microsoft.com/office/officeart/2005/8/layout/hList1"/>
    <dgm:cxn modelId="{DB751C1F-7249-4863-B6EB-4160590C07B7}" srcId="{412DE58C-56C3-4B46-AE5A-ECD88C650131}" destId="{5ACE50DF-9ACF-4CE7-8341-C3F2FF8F5C48}" srcOrd="1" destOrd="0" parTransId="{79B7C24C-D264-4F3C-8251-53DD44EC857B}" sibTransId="{76B52414-38D7-4DF7-9DD8-DAF46DC5F4D7}"/>
    <dgm:cxn modelId="{1B0E3420-11EB-4335-A2B7-EF82584CD59A}" type="presOf" srcId="{FA7E10D5-235B-4A11-8A78-43D128F32809}" destId="{2D0691D4-437F-4B09-A9CA-063031E6B1B4}" srcOrd="0" destOrd="0" presId="urn:microsoft.com/office/officeart/2005/8/layout/hList1"/>
    <dgm:cxn modelId="{577B1832-629D-4737-A749-B91B4C62FB9B}" type="presOf" srcId="{56868276-CEB3-4823-9DB7-AB277CA43E26}" destId="{7F9F2F90-25D7-4FE7-92C0-BA4B6ECE8E09}" srcOrd="0" destOrd="1" presId="urn:microsoft.com/office/officeart/2005/8/layout/hList1"/>
    <dgm:cxn modelId="{7417BE33-F048-4554-A204-39430693DA9E}" type="presOf" srcId="{82BBF5E4-1209-4538-89F0-5A6D79491438}" destId="{9080F7EA-3D2B-4819-8BDD-4E38D28E55F6}" srcOrd="0" destOrd="0" presId="urn:microsoft.com/office/officeart/2005/8/layout/hList1"/>
    <dgm:cxn modelId="{8C9A4A34-6678-4EE9-BA4B-43F95D0CE4CF}" srcId="{412DE58C-56C3-4B46-AE5A-ECD88C650131}" destId="{F2DD8101-1F6A-43DE-AD40-46994155B7BF}" srcOrd="0" destOrd="0" parTransId="{D831B339-2DD6-4FE7-8D80-FE7E1DEC3B70}" sibTransId="{9C574608-04F7-4A8D-8DEB-EA3E7EC8387A}"/>
    <dgm:cxn modelId="{5DB0D538-B1C4-40E2-A137-619C4E22EFDF}" type="presOf" srcId="{A6F308D7-306F-44AE-8088-1BDF5778CFA6}" destId="{9080F7EA-3D2B-4819-8BDD-4E38D28E55F6}" srcOrd="0" destOrd="1" presId="urn:microsoft.com/office/officeart/2005/8/layout/hList1"/>
    <dgm:cxn modelId="{CB236A63-9F6C-4D35-8BA6-386370407033}" srcId="{BB09DCB9-7AD1-4653-A4B2-AA833BA97AA3}" destId="{583BEFDE-D9D0-466C-AD6F-14CF0D55A896}" srcOrd="1" destOrd="0" parTransId="{96C6F794-2B94-470C-9365-6EA80038C982}" sibTransId="{753F7437-6204-41FE-9342-191014A443E2}"/>
    <dgm:cxn modelId="{906C4165-AF41-4AAF-869D-87B007A2D438}" type="presOf" srcId="{5EFBA056-25FF-465E-9CE9-5950F433F047}" destId="{2D0691D4-437F-4B09-A9CA-063031E6B1B4}" srcOrd="0" destOrd="2" presId="urn:microsoft.com/office/officeart/2005/8/layout/hList1"/>
    <dgm:cxn modelId="{8E9C8447-83A3-4111-8906-88C940FE9044}" type="presOf" srcId="{F2DD8101-1F6A-43DE-AD40-46994155B7BF}" destId="{2C20DE1B-DD3D-4887-8D41-30AC9535D6CF}" srcOrd="0" destOrd="0" presId="urn:microsoft.com/office/officeart/2005/8/layout/hList1"/>
    <dgm:cxn modelId="{30C29D67-26A9-402C-AD1C-74138D40EEA1}" srcId="{583BEFDE-D9D0-466C-AD6F-14CF0D55A896}" destId="{A6F308D7-306F-44AE-8088-1BDF5778CFA6}" srcOrd="1" destOrd="0" parTransId="{F7E67C07-6AC7-4DDC-B7EE-DF103235545E}" sibTransId="{2B24494C-B798-454E-848A-F55B83F67240}"/>
    <dgm:cxn modelId="{0FD0E371-599B-4E26-AF57-19800C4B90F0}" srcId="{BB09DCB9-7AD1-4653-A4B2-AA833BA97AA3}" destId="{F15122AA-E7E1-4B65-95DE-33E5D38D4608}" srcOrd="0" destOrd="0" parTransId="{EB4ED385-FF35-448B-A5F3-7FEECF98B430}" sibTransId="{CEA32F4B-DE89-48A2-AA81-A91D4CB88330}"/>
    <dgm:cxn modelId="{9AAE8D73-905C-4A82-BD85-129638CA89A8}" type="presOf" srcId="{2257479D-62AF-4C32-9732-F51F84D51777}" destId="{9080F7EA-3D2B-4819-8BDD-4E38D28E55F6}" srcOrd="0" destOrd="3" presId="urn:microsoft.com/office/officeart/2005/8/layout/hList1"/>
    <dgm:cxn modelId="{3A609477-C15A-4336-B6B4-A7FA19E66C7C}" type="presOf" srcId="{F15122AA-E7E1-4B65-95DE-33E5D38D4608}" destId="{6E8852C7-F2AE-455A-A299-2D188C67E23B}" srcOrd="0" destOrd="0" presId="urn:microsoft.com/office/officeart/2005/8/layout/hList1"/>
    <dgm:cxn modelId="{A1C9D377-495C-4432-8BBD-B39416CAC81D}" type="presOf" srcId="{63E5C533-A392-4A4F-B101-B965651B3AB7}" destId="{9080F7EA-3D2B-4819-8BDD-4E38D28E55F6}" srcOrd="0" destOrd="2" presId="urn:microsoft.com/office/officeart/2005/8/layout/hList1"/>
    <dgm:cxn modelId="{2B6F3789-1DC4-45D8-A561-469539EE43A4}" type="presOf" srcId="{BB09DCB9-7AD1-4653-A4B2-AA833BA97AA3}" destId="{E18C5DCF-4F56-45B8-855E-5983DD3398AA}" srcOrd="0" destOrd="0" presId="urn:microsoft.com/office/officeart/2005/8/layout/hList1"/>
    <dgm:cxn modelId="{B8E3A08C-8344-4C7D-A889-99ABB24FE7A9}" srcId="{BB09DCB9-7AD1-4653-A4B2-AA833BA97AA3}" destId="{412DE58C-56C3-4B46-AE5A-ECD88C650131}" srcOrd="2" destOrd="0" parTransId="{20471854-8725-44B5-B50E-0773E71FC7E7}" sibTransId="{836CF648-4A3E-4CA7-8528-CBA5BACC8460}"/>
    <dgm:cxn modelId="{E2F8BF8D-BE6B-47CF-8907-73CC20364AA8}" type="presOf" srcId="{412DE58C-56C3-4B46-AE5A-ECD88C650131}" destId="{3536F2BF-61AE-413B-BB6A-D3D69E167BF0}" srcOrd="0" destOrd="0" presId="urn:microsoft.com/office/officeart/2005/8/layout/hList1"/>
    <dgm:cxn modelId="{D609F89D-E42E-4D1C-AEC9-E58D4263C120}" srcId="{F15122AA-E7E1-4B65-95DE-33E5D38D4608}" destId="{5EFBA056-25FF-465E-9CE9-5950F433F047}" srcOrd="2" destOrd="0" parTransId="{CD83B4DF-17C3-4C39-B76C-4BF7A23B77AD}" sibTransId="{5BEE2731-EFE5-473C-A03D-E5D2806AD36C}"/>
    <dgm:cxn modelId="{D8AE72A2-D717-4CEA-8722-B99595EF834D}" srcId="{BB09DCB9-7AD1-4653-A4B2-AA833BA97AA3}" destId="{56D324A9-0DB6-4E8C-88DE-038FB671A59C}" srcOrd="3" destOrd="0" parTransId="{80D4AE2B-CD71-4F10-9622-E3021F57CC96}" sibTransId="{4A7CFC46-4250-41E9-8896-7010F34589B7}"/>
    <dgm:cxn modelId="{971631AE-D1ED-4BD3-8E53-497CF3400853}" srcId="{F15122AA-E7E1-4B65-95DE-33E5D38D4608}" destId="{472C4DC5-64AF-46D0-8BDE-6B18EBAEEC88}" srcOrd="1" destOrd="0" parTransId="{3C5BCCC9-9014-4720-9164-C2AD485DBD1E}" sibTransId="{D08FEC6E-AE0B-49C9-A595-C5713B4671F3}"/>
    <dgm:cxn modelId="{FF8FE9B3-340C-403C-88EC-4BFE8DE977F3}" type="presOf" srcId="{9BE56F47-958C-4819-917A-D25C605CC2C2}" destId="{7F9F2F90-25D7-4FE7-92C0-BA4B6ECE8E09}" srcOrd="0" destOrd="0" presId="urn:microsoft.com/office/officeart/2005/8/layout/hList1"/>
    <dgm:cxn modelId="{019EBBB6-4E2C-47F2-87BE-DC68FA81DA00}" srcId="{583BEFDE-D9D0-466C-AD6F-14CF0D55A896}" destId="{82BBF5E4-1209-4538-89F0-5A6D79491438}" srcOrd="0" destOrd="0" parTransId="{2FE2A500-2E09-4A2B-9A28-55E39BC4EA30}" sibTransId="{5053138D-66BE-4BAE-8F6C-7F9A339BD183}"/>
    <dgm:cxn modelId="{302C3CB8-B989-4652-BF91-1540AA8E2FC1}" srcId="{56D324A9-0DB6-4E8C-88DE-038FB671A59C}" destId="{9BE56F47-958C-4819-917A-D25C605CC2C2}" srcOrd="0" destOrd="0" parTransId="{2BCB8863-7A70-46CE-A266-1681A977606B}" sibTransId="{1D2019D1-BD17-467A-B782-4D26696FE1D6}"/>
    <dgm:cxn modelId="{F0E8CDC1-19E8-4B33-8C17-60F5275698E4}" srcId="{583BEFDE-D9D0-466C-AD6F-14CF0D55A896}" destId="{2257479D-62AF-4C32-9732-F51F84D51777}" srcOrd="3" destOrd="0" parTransId="{B335B37A-DF89-4DFF-811B-C69D3CDB9773}" sibTransId="{926BFE37-E44A-4A6C-AC0C-3D77303D6C4A}"/>
    <dgm:cxn modelId="{4D9666D6-6882-4072-9D00-D274EEFBAAAF}" type="presOf" srcId="{56D324A9-0DB6-4E8C-88DE-038FB671A59C}" destId="{7CB16F68-BD39-4925-9055-D8622146903C}" srcOrd="0" destOrd="0" presId="urn:microsoft.com/office/officeart/2005/8/layout/hList1"/>
    <dgm:cxn modelId="{C33A3AD8-2F1A-451B-8CE0-FC3B7F09A941}" srcId="{F15122AA-E7E1-4B65-95DE-33E5D38D4608}" destId="{FA7E10D5-235B-4A11-8A78-43D128F32809}" srcOrd="0" destOrd="0" parTransId="{E08CDF7F-BB46-4BC8-ABF0-885AB9D9B6DB}" sibTransId="{D0762B1C-A38E-4207-9246-F0396B397DFB}"/>
    <dgm:cxn modelId="{0607C6E1-AC93-4E00-94F9-EDFFD24FAED8}" srcId="{583BEFDE-D9D0-466C-AD6F-14CF0D55A896}" destId="{63E5C533-A392-4A4F-B101-B965651B3AB7}" srcOrd="2" destOrd="0" parTransId="{83A62984-4B68-44D3-9205-ED18817DDCCF}" sibTransId="{598742D7-CE48-43C1-B1CF-67C9F268CFBC}"/>
    <dgm:cxn modelId="{F79079E8-2A0D-42BA-A7E7-D611EA33C2CF}" type="presOf" srcId="{583BEFDE-D9D0-466C-AD6F-14CF0D55A896}" destId="{5E9D0EE2-A296-4C31-8262-4307D5DC919B}" srcOrd="0" destOrd="0" presId="urn:microsoft.com/office/officeart/2005/8/layout/hList1"/>
    <dgm:cxn modelId="{DC0665F1-8D61-415F-AE3C-2E9F93BDC25E}" type="presOf" srcId="{5ACE50DF-9ACF-4CE7-8341-C3F2FF8F5C48}" destId="{2C20DE1B-DD3D-4887-8D41-30AC9535D6CF}" srcOrd="0" destOrd="1" presId="urn:microsoft.com/office/officeart/2005/8/layout/hList1"/>
    <dgm:cxn modelId="{896305C6-99AD-44CD-A3AA-CFC754B4BC36}" type="presParOf" srcId="{E18C5DCF-4F56-45B8-855E-5983DD3398AA}" destId="{F76C9E5B-925D-4187-A226-C49724FCD5B3}" srcOrd="0" destOrd="0" presId="urn:microsoft.com/office/officeart/2005/8/layout/hList1"/>
    <dgm:cxn modelId="{714BF289-0944-4684-BFE3-6EE6CEA9041F}" type="presParOf" srcId="{F76C9E5B-925D-4187-A226-C49724FCD5B3}" destId="{6E8852C7-F2AE-455A-A299-2D188C67E23B}" srcOrd="0" destOrd="0" presId="urn:microsoft.com/office/officeart/2005/8/layout/hList1"/>
    <dgm:cxn modelId="{7B377D36-692D-4750-84B0-A08ADEE6050A}" type="presParOf" srcId="{F76C9E5B-925D-4187-A226-C49724FCD5B3}" destId="{2D0691D4-437F-4B09-A9CA-063031E6B1B4}" srcOrd="1" destOrd="0" presId="urn:microsoft.com/office/officeart/2005/8/layout/hList1"/>
    <dgm:cxn modelId="{BFF795CE-B5D2-4A4E-9AE5-8945E9904CF7}" type="presParOf" srcId="{E18C5DCF-4F56-45B8-855E-5983DD3398AA}" destId="{57B0ED45-672A-4C5F-8195-65AF5DD06B27}" srcOrd="1" destOrd="0" presId="urn:microsoft.com/office/officeart/2005/8/layout/hList1"/>
    <dgm:cxn modelId="{256799E0-14EE-4FC2-8999-D0C0FFA7B799}" type="presParOf" srcId="{E18C5DCF-4F56-45B8-855E-5983DD3398AA}" destId="{92FB79F8-3834-4276-A77D-35DC796900E0}" srcOrd="2" destOrd="0" presId="urn:microsoft.com/office/officeart/2005/8/layout/hList1"/>
    <dgm:cxn modelId="{81D06A79-C413-46D5-90F4-02D515F1413E}" type="presParOf" srcId="{92FB79F8-3834-4276-A77D-35DC796900E0}" destId="{5E9D0EE2-A296-4C31-8262-4307D5DC919B}" srcOrd="0" destOrd="0" presId="urn:microsoft.com/office/officeart/2005/8/layout/hList1"/>
    <dgm:cxn modelId="{A8F73613-4342-4A14-8A3F-6A4A7BC96365}" type="presParOf" srcId="{92FB79F8-3834-4276-A77D-35DC796900E0}" destId="{9080F7EA-3D2B-4819-8BDD-4E38D28E55F6}" srcOrd="1" destOrd="0" presId="urn:microsoft.com/office/officeart/2005/8/layout/hList1"/>
    <dgm:cxn modelId="{5696C4FC-E638-47E5-9C59-957D06245184}" type="presParOf" srcId="{E18C5DCF-4F56-45B8-855E-5983DD3398AA}" destId="{1FD4A4F6-24B5-46ED-B441-36C57B835763}" srcOrd="3" destOrd="0" presId="urn:microsoft.com/office/officeart/2005/8/layout/hList1"/>
    <dgm:cxn modelId="{31096F4E-FEC3-47E7-AF99-B03F3E881123}" type="presParOf" srcId="{E18C5DCF-4F56-45B8-855E-5983DD3398AA}" destId="{0A36FE20-A78E-4C4E-BE87-674DCF91B3A1}" srcOrd="4" destOrd="0" presId="urn:microsoft.com/office/officeart/2005/8/layout/hList1"/>
    <dgm:cxn modelId="{0C2BBA05-00F6-4775-8440-8C744D5D44B4}" type="presParOf" srcId="{0A36FE20-A78E-4C4E-BE87-674DCF91B3A1}" destId="{3536F2BF-61AE-413B-BB6A-D3D69E167BF0}" srcOrd="0" destOrd="0" presId="urn:microsoft.com/office/officeart/2005/8/layout/hList1"/>
    <dgm:cxn modelId="{E256F2CE-9D8D-4BCD-BD36-EFA7193F15F6}" type="presParOf" srcId="{0A36FE20-A78E-4C4E-BE87-674DCF91B3A1}" destId="{2C20DE1B-DD3D-4887-8D41-30AC9535D6CF}" srcOrd="1" destOrd="0" presId="urn:microsoft.com/office/officeart/2005/8/layout/hList1"/>
    <dgm:cxn modelId="{81C65482-B4AC-4C34-BE79-54271CA1647E}" type="presParOf" srcId="{E18C5DCF-4F56-45B8-855E-5983DD3398AA}" destId="{86E58AAE-0277-4FE4-A83F-4D0045ED4D2C}" srcOrd="5" destOrd="0" presId="urn:microsoft.com/office/officeart/2005/8/layout/hList1"/>
    <dgm:cxn modelId="{9D9143EB-8E2E-4D99-A67F-774C88979E02}" type="presParOf" srcId="{E18C5DCF-4F56-45B8-855E-5983DD3398AA}" destId="{14E711BB-8720-461E-BFB8-C22EC85C5203}" srcOrd="6" destOrd="0" presId="urn:microsoft.com/office/officeart/2005/8/layout/hList1"/>
    <dgm:cxn modelId="{2E5C915E-83CB-4F52-B7E0-F024E71E8A3F}" type="presParOf" srcId="{14E711BB-8720-461E-BFB8-C22EC85C5203}" destId="{7CB16F68-BD39-4925-9055-D8622146903C}" srcOrd="0" destOrd="0" presId="urn:microsoft.com/office/officeart/2005/8/layout/hList1"/>
    <dgm:cxn modelId="{C2071FC5-CB19-4F51-9A61-7B3791961884}" type="presParOf" srcId="{14E711BB-8720-461E-BFB8-C22EC85C5203}" destId="{7F9F2F90-25D7-4FE7-92C0-BA4B6ECE8E0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257FB9-C6E4-42C0-B045-C2B631E0D0EC}" type="doc">
      <dgm:prSet loTypeId="urn:microsoft.com/office/officeart/2005/8/layout/hierarchy1" loCatId="hierarchy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es-CO"/>
        </a:p>
      </dgm:t>
    </dgm:pt>
    <dgm:pt modelId="{A0E99EB3-7D97-44CA-9E15-9085ED7E7070}">
      <dgm:prSet phldrT="[Texto]" custT="1"/>
      <dgm:spPr/>
      <dgm:t>
        <a:bodyPr/>
        <a:lstStyle/>
        <a:p>
          <a:r>
            <a:rPr lang="es-CO" sz="2800" b="1" dirty="0">
              <a:latin typeface="Poppins" panose="00000500000000000000" pitchFamily="2" charset="0"/>
              <a:cs typeface="Poppins" panose="00000500000000000000" pitchFamily="2" charset="0"/>
            </a:rPr>
            <a:t>Aliados +50</a:t>
          </a:r>
        </a:p>
      </dgm:t>
    </dgm:pt>
    <dgm:pt modelId="{B38EDF74-31E2-495E-A66C-8CAD3F2B5194}" type="parTrans" cxnId="{3614E3C9-08DC-44C2-8042-F68399B6332A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F257267-E4A1-44A9-AAA4-E3662069B179}" type="sibTrans" cxnId="{3614E3C9-08DC-44C2-8042-F68399B6332A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22838BB-AD1A-4452-95FD-91EF831E0080}">
      <dgm:prSet phldrT="[Texto]" custT="1"/>
      <dgm:spPr/>
      <dgm:t>
        <a:bodyPr/>
        <a:lstStyle/>
        <a:p>
          <a:r>
            <a:rPr lang="es-CO" sz="1800" b="1" dirty="0">
              <a:latin typeface="Poppins" panose="00000500000000000000" pitchFamily="2" charset="0"/>
              <a:cs typeface="Poppins" panose="00000500000000000000" pitchFamily="2" charset="0"/>
            </a:rPr>
            <a:t>Actores internos Agencia de Empleo </a:t>
          </a:r>
        </a:p>
      </dgm:t>
    </dgm:pt>
    <dgm:pt modelId="{BDCDE584-F4E3-449B-A4EF-A457B4F6D45E}" type="parTrans" cxnId="{A131696A-44FC-48CA-A83A-26530D48C511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10AD03D-4DC8-4506-881B-C64E4F0DE41C}" type="sibTrans" cxnId="{A131696A-44FC-48CA-A83A-26530D48C511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FB23F53-BF01-47C7-A187-748612708BEF}">
      <dgm:prSet phldrT="[Texto]" custT="1"/>
      <dgm:spPr/>
      <dgm:t>
        <a:bodyPr/>
        <a:lstStyle/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1.Equipo primario ADE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4. Referente Poblacional Agencia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5 Referente Poblacional (SEF)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6. Emprendimiento y financiamiento SDDE</a:t>
          </a:r>
        </a:p>
      </dgm:t>
    </dgm:pt>
    <dgm:pt modelId="{FE03BB99-35EA-4D93-9DD0-C8D936121123}" type="parTrans" cxnId="{86E5FF7E-EE44-4699-9859-482E58F2BA22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30F9027-4F2D-40E5-92F8-53DFA1379B02}" type="sibTrans" cxnId="{86E5FF7E-EE44-4699-9859-482E58F2BA22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5AF7CB8-189E-4C2C-A0FA-EA38F7B9AB7A}">
      <dgm:prSet phldrT="[Texto]" custT="1"/>
      <dgm:spPr/>
      <dgm:t>
        <a:bodyPr/>
        <a:lstStyle/>
        <a:p>
          <a:r>
            <a:rPr lang="es-CO" sz="1800" b="1" dirty="0">
              <a:latin typeface="Poppins" panose="00000500000000000000" pitchFamily="2" charset="0"/>
              <a:cs typeface="Poppins" panose="00000500000000000000" pitchFamily="2" charset="0"/>
            </a:rPr>
            <a:t>Actores Externos -</a:t>
          </a:r>
          <a:r>
            <a:rPr lang="es-CO" sz="1800" b="1" dirty="0" err="1">
              <a:latin typeface="Poppins" panose="00000500000000000000" pitchFamily="2" charset="0"/>
              <a:cs typeface="Poppins" panose="00000500000000000000" pitchFamily="2" charset="0"/>
            </a:rPr>
            <a:t>Interintitucionales</a:t>
          </a:r>
          <a:r>
            <a:rPr lang="es-CO" sz="1800" b="1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</dgm:t>
    </dgm:pt>
    <dgm:pt modelId="{14D8C3D9-8145-4C65-ACD5-E5CEF4BC3195}" type="parTrans" cxnId="{AABB2DF0-3E25-43EC-A128-44A39DBC7F65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4AF08EC-7EF2-4D39-8759-C20CD2C150BC}" type="sibTrans" cxnId="{AABB2DF0-3E25-43EC-A128-44A39DBC7F65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3B19E2B-0BC0-44D7-8E1D-D4D75520C269}">
      <dgm:prSet phldrT="[Texto]" custT="1"/>
      <dgm:spPr/>
      <dgm:t>
        <a:bodyPr/>
        <a:lstStyle/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1.Servicio Publico de Empleo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2.Secretaria de Integración Social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3. Universidad Sergio Arboleda.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4. Universidad de los ANDES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5. IPES</a:t>
          </a:r>
        </a:p>
        <a:p>
          <a:r>
            <a:rPr lang="es-CO" sz="1200" b="0" dirty="0">
              <a:latin typeface="Poppins" panose="00000500000000000000" pitchFamily="2" charset="0"/>
              <a:cs typeface="Poppins" panose="00000500000000000000" pitchFamily="2" charset="0"/>
            </a:rPr>
            <a:t>6. Prosperidad Social </a:t>
          </a:r>
        </a:p>
      </dgm:t>
    </dgm:pt>
    <dgm:pt modelId="{7A7E61CD-A9B0-4079-8B0F-4ED1D186CB1A}" type="parTrans" cxnId="{1F672ED7-CF88-4C49-A46E-5FD27D0DDB7C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7089CEE-D5BD-4138-8D3A-6D2211B58404}" type="sibTrans" cxnId="{1F672ED7-CF88-4C49-A46E-5FD27D0DDB7C}">
      <dgm:prSet/>
      <dgm:spPr/>
      <dgm:t>
        <a:bodyPr/>
        <a:lstStyle/>
        <a:p>
          <a:endParaRPr lang="es-CO" sz="32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4AE1A40-ACBC-4D02-8B4F-BC66564A44A4}" type="pres">
      <dgm:prSet presAssocID="{5C257FB9-C6E4-42C0-B045-C2B631E0D0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552196-37F5-4BC2-BDEA-EBC37CC67E6E}" type="pres">
      <dgm:prSet presAssocID="{A0E99EB3-7D97-44CA-9E15-9085ED7E7070}" presName="hierRoot1" presStyleCnt="0"/>
      <dgm:spPr/>
    </dgm:pt>
    <dgm:pt modelId="{7DD32D3F-5B8A-48C8-A8B4-193ACBF22A5D}" type="pres">
      <dgm:prSet presAssocID="{A0E99EB3-7D97-44CA-9E15-9085ED7E7070}" presName="composite" presStyleCnt="0"/>
      <dgm:spPr/>
    </dgm:pt>
    <dgm:pt modelId="{26FBF71C-194F-40E5-B2B8-C734727FD18C}" type="pres">
      <dgm:prSet presAssocID="{A0E99EB3-7D97-44CA-9E15-9085ED7E7070}" presName="background" presStyleLbl="node0" presStyleIdx="0" presStyleCnt="1"/>
      <dgm:spPr/>
    </dgm:pt>
    <dgm:pt modelId="{908E4075-DC3B-483F-B256-E3675ADEA409}" type="pres">
      <dgm:prSet presAssocID="{A0E99EB3-7D97-44CA-9E15-9085ED7E7070}" presName="text" presStyleLbl="fgAcc0" presStyleIdx="0" presStyleCnt="1" custLinFactNeighborX="-15757" custLinFactNeighborY="-13621">
        <dgm:presLayoutVars>
          <dgm:chPref val="3"/>
        </dgm:presLayoutVars>
      </dgm:prSet>
      <dgm:spPr/>
    </dgm:pt>
    <dgm:pt modelId="{27A17609-0578-4C2F-9A2A-E8545569F86A}" type="pres">
      <dgm:prSet presAssocID="{A0E99EB3-7D97-44CA-9E15-9085ED7E7070}" presName="hierChild2" presStyleCnt="0"/>
      <dgm:spPr/>
    </dgm:pt>
    <dgm:pt modelId="{17CA1A58-0B47-40B9-9C42-8D57E610972B}" type="pres">
      <dgm:prSet presAssocID="{BDCDE584-F4E3-449B-A4EF-A457B4F6D45E}" presName="Name10" presStyleLbl="parChTrans1D2" presStyleIdx="0" presStyleCnt="2"/>
      <dgm:spPr/>
    </dgm:pt>
    <dgm:pt modelId="{F4FE52FA-9827-415C-B3DE-D01B1B75DC98}" type="pres">
      <dgm:prSet presAssocID="{522838BB-AD1A-4452-95FD-91EF831E0080}" presName="hierRoot2" presStyleCnt="0"/>
      <dgm:spPr/>
    </dgm:pt>
    <dgm:pt modelId="{F58A581E-6308-411D-B2FF-05EE97C046BE}" type="pres">
      <dgm:prSet presAssocID="{522838BB-AD1A-4452-95FD-91EF831E0080}" presName="composite2" presStyleCnt="0"/>
      <dgm:spPr/>
    </dgm:pt>
    <dgm:pt modelId="{64E1E9A7-7051-48F2-8A77-157781934A31}" type="pres">
      <dgm:prSet presAssocID="{522838BB-AD1A-4452-95FD-91EF831E0080}" presName="background2" presStyleLbl="node2" presStyleIdx="0" presStyleCnt="2"/>
      <dgm:spPr/>
    </dgm:pt>
    <dgm:pt modelId="{611D7A76-1317-4E82-A586-97F8EB6AD27D}" type="pres">
      <dgm:prSet presAssocID="{522838BB-AD1A-4452-95FD-91EF831E0080}" presName="text2" presStyleLbl="fgAcc2" presStyleIdx="0" presStyleCnt="2" custLinFactNeighborX="-45696" custLinFactNeighborY="-30027">
        <dgm:presLayoutVars>
          <dgm:chPref val="3"/>
        </dgm:presLayoutVars>
      </dgm:prSet>
      <dgm:spPr/>
    </dgm:pt>
    <dgm:pt modelId="{367D03E2-C007-43A4-B951-ADF973F0878E}" type="pres">
      <dgm:prSet presAssocID="{522838BB-AD1A-4452-95FD-91EF831E0080}" presName="hierChild3" presStyleCnt="0"/>
      <dgm:spPr/>
    </dgm:pt>
    <dgm:pt modelId="{0C1E5924-93CD-4320-88A1-F251A51D4652}" type="pres">
      <dgm:prSet presAssocID="{FE03BB99-35EA-4D93-9DD0-C8D936121123}" presName="Name17" presStyleLbl="parChTrans1D3" presStyleIdx="0" presStyleCnt="2"/>
      <dgm:spPr/>
    </dgm:pt>
    <dgm:pt modelId="{1F700C47-958A-4196-B16C-EEC3C68D0ACA}" type="pres">
      <dgm:prSet presAssocID="{7FB23F53-BF01-47C7-A187-748612708BEF}" presName="hierRoot3" presStyleCnt="0"/>
      <dgm:spPr/>
    </dgm:pt>
    <dgm:pt modelId="{B61A8851-EA68-47FD-9D77-5B81E5061721}" type="pres">
      <dgm:prSet presAssocID="{7FB23F53-BF01-47C7-A187-748612708BEF}" presName="composite3" presStyleCnt="0"/>
      <dgm:spPr/>
    </dgm:pt>
    <dgm:pt modelId="{D5EEBB0D-858A-482E-9996-54CF31A855FA}" type="pres">
      <dgm:prSet presAssocID="{7FB23F53-BF01-47C7-A187-748612708BEF}" presName="background3" presStyleLbl="node3" presStyleIdx="0" presStyleCnt="2"/>
      <dgm:spPr/>
    </dgm:pt>
    <dgm:pt modelId="{8F46DC51-8D45-4484-98D9-608C51314062}" type="pres">
      <dgm:prSet presAssocID="{7FB23F53-BF01-47C7-A187-748612708BEF}" presName="text3" presStyleLbl="fgAcc3" presStyleIdx="0" presStyleCnt="2" custScaleX="123322" custLinFactNeighborX="-48557" custLinFactNeighborY="-30841">
        <dgm:presLayoutVars>
          <dgm:chPref val="3"/>
        </dgm:presLayoutVars>
      </dgm:prSet>
      <dgm:spPr/>
    </dgm:pt>
    <dgm:pt modelId="{0EEF0958-A994-4B27-99B0-3A5EBE421AEC}" type="pres">
      <dgm:prSet presAssocID="{7FB23F53-BF01-47C7-A187-748612708BEF}" presName="hierChild4" presStyleCnt="0"/>
      <dgm:spPr/>
    </dgm:pt>
    <dgm:pt modelId="{A193472F-8BEC-4B16-96FB-677D4A0B8BC6}" type="pres">
      <dgm:prSet presAssocID="{14D8C3D9-8145-4C65-ACD5-E5CEF4BC3195}" presName="Name10" presStyleLbl="parChTrans1D2" presStyleIdx="1" presStyleCnt="2"/>
      <dgm:spPr/>
    </dgm:pt>
    <dgm:pt modelId="{17CC8F3C-E1A0-4EC6-968B-0F862408F2AE}" type="pres">
      <dgm:prSet presAssocID="{35AF7CB8-189E-4C2C-A0FA-EA38F7B9AB7A}" presName="hierRoot2" presStyleCnt="0"/>
      <dgm:spPr/>
    </dgm:pt>
    <dgm:pt modelId="{6121B52D-2D62-4B93-A3EC-BE8CB54A994E}" type="pres">
      <dgm:prSet presAssocID="{35AF7CB8-189E-4C2C-A0FA-EA38F7B9AB7A}" presName="composite2" presStyleCnt="0"/>
      <dgm:spPr/>
    </dgm:pt>
    <dgm:pt modelId="{3AB7D964-40E1-43A1-8667-A69274962578}" type="pres">
      <dgm:prSet presAssocID="{35AF7CB8-189E-4C2C-A0FA-EA38F7B9AB7A}" presName="background2" presStyleLbl="node2" presStyleIdx="1" presStyleCnt="2"/>
      <dgm:spPr/>
    </dgm:pt>
    <dgm:pt modelId="{EC5D4512-8595-40F7-BB8E-A9C6F4BF7114}" type="pres">
      <dgm:prSet presAssocID="{35AF7CB8-189E-4C2C-A0FA-EA38F7B9AB7A}" presName="text2" presStyleLbl="fgAcc2" presStyleIdx="1" presStyleCnt="2" custLinFactNeighborX="43032" custLinFactNeighborY="-30229">
        <dgm:presLayoutVars>
          <dgm:chPref val="3"/>
        </dgm:presLayoutVars>
      </dgm:prSet>
      <dgm:spPr/>
    </dgm:pt>
    <dgm:pt modelId="{99AB3FC3-F327-4E1D-BB00-7F70F5781ED6}" type="pres">
      <dgm:prSet presAssocID="{35AF7CB8-189E-4C2C-A0FA-EA38F7B9AB7A}" presName="hierChild3" presStyleCnt="0"/>
      <dgm:spPr/>
    </dgm:pt>
    <dgm:pt modelId="{2CD26D8E-6078-43C9-B765-3F75A7B0BCEB}" type="pres">
      <dgm:prSet presAssocID="{7A7E61CD-A9B0-4079-8B0F-4ED1D186CB1A}" presName="Name17" presStyleLbl="parChTrans1D3" presStyleIdx="1" presStyleCnt="2"/>
      <dgm:spPr/>
    </dgm:pt>
    <dgm:pt modelId="{A14CB2C2-882E-4EF4-8A50-CB75E531DF3A}" type="pres">
      <dgm:prSet presAssocID="{F3B19E2B-0BC0-44D7-8E1D-D4D75520C269}" presName="hierRoot3" presStyleCnt="0"/>
      <dgm:spPr/>
    </dgm:pt>
    <dgm:pt modelId="{6923E03B-5D5F-4FA1-A7C3-C4E850A95EA2}" type="pres">
      <dgm:prSet presAssocID="{F3B19E2B-0BC0-44D7-8E1D-D4D75520C269}" presName="composite3" presStyleCnt="0"/>
      <dgm:spPr/>
    </dgm:pt>
    <dgm:pt modelId="{1CA79DD7-3D11-4095-BBC0-85B72F5E738A}" type="pres">
      <dgm:prSet presAssocID="{F3B19E2B-0BC0-44D7-8E1D-D4D75520C269}" presName="background3" presStyleLbl="node3" presStyleIdx="1" presStyleCnt="2"/>
      <dgm:spPr/>
    </dgm:pt>
    <dgm:pt modelId="{2E3A87AE-2DD9-4ECA-AC23-1754596F70A3}" type="pres">
      <dgm:prSet presAssocID="{F3B19E2B-0BC0-44D7-8E1D-D4D75520C269}" presName="text3" presStyleLbl="fgAcc3" presStyleIdx="1" presStyleCnt="2" custScaleX="177555" custScaleY="119056" custLinFactNeighborX="-13083" custLinFactNeighborY="-30451">
        <dgm:presLayoutVars>
          <dgm:chPref val="3"/>
        </dgm:presLayoutVars>
      </dgm:prSet>
      <dgm:spPr/>
    </dgm:pt>
    <dgm:pt modelId="{9321CAE8-6515-4B41-9C89-5491D207DA21}" type="pres">
      <dgm:prSet presAssocID="{F3B19E2B-0BC0-44D7-8E1D-D4D75520C269}" presName="hierChild4" presStyleCnt="0"/>
      <dgm:spPr/>
    </dgm:pt>
  </dgm:ptLst>
  <dgm:cxnLst>
    <dgm:cxn modelId="{A131696A-44FC-48CA-A83A-26530D48C511}" srcId="{A0E99EB3-7D97-44CA-9E15-9085ED7E7070}" destId="{522838BB-AD1A-4452-95FD-91EF831E0080}" srcOrd="0" destOrd="0" parTransId="{BDCDE584-F4E3-449B-A4EF-A457B4F6D45E}" sibTransId="{E10AD03D-4DC8-4506-881B-C64E4F0DE41C}"/>
    <dgm:cxn modelId="{949C406C-C131-45E1-95A2-787AB371B34F}" type="presOf" srcId="{5C257FB9-C6E4-42C0-B045-C2B631E0D0EC}" destId="{44AE1A40-ACBC-4D02-8B4F-BC66564A44A4}" srcOrd="0" destOrd="0" presId="urn:microsoft.com/office/officeart/2005/8/layout/hierarchy1"/>
    <dgm:cxn modelId="{4D0E4458-494C-41B1-867F-6E3EC84750B8}" type="presOf" srcId="{FE03BB99-35EA-4D93-9DD0-C8D936121123}" destId="{0C1E5924-93CD-4320-88A1-F251A51D4652}" srcOrd="0" destOrd="0" presId="urn:microsoft.com/office/officeart/2005/8/layout/hierarchy1"/>
    <dgm:cxn modelId="{86E5FF7E-EE44-4699-9859-482E58F2BA22}" srcId="{522838BB-AD1A-4452-95FD-91EF831E0080}" destId="{7FB23F53-BF01-47C7-A187-748612708BEF}" srcOrd="0" destOrd="0" parTransId="{FE03BB99-35EA-4D93-9DD0-C8D936121123}" sibTransId="{230F9027-4F2D-40E5-92F8-53DFA1379B02}"/>
    <dgm:cxn modelId="{15862C84-A041-47C0-8E59-20E67ADFBC22}" type="presOf" srcId="{F3B19E2B-0BC0-44D7-8E1D-D4D75520C269}" destId="{2E3A87AE-2DD9-4ECA-AC23-1754596F70A3}" srcOrd="0" destOrd="0" presId="urn:microsoft.com/office/officeart/2005/8/layout/hierarchy1"/>
    <dgm:cxn modelId="{8BB954AD-8EAA-4763-8454-1979D5909053}" type="presOf" srcId="{7FB23F53-BF01-47C7-A187-748612708BEF}" destId="{8F46DC51-8D45-4484-98D9-608C51314062}" srcOrd="0" destOrd="0" presId="urn:microsoft.com/office/officeart/2005/8/layout/hierarchy1"/>
    <dgm:cxn modelId="{C14291B6-4287-4643-A1DC-DA3126601E69}" type="presOf" srcId="{522838BB-AD1A-4452-95FD-91EF831E0080}" destId="{611D7A76-1317-4E82-A586-97F8EB6AD27D}" srcOrd="0" destOrd="0" presId="urn:microsoft.com/office/officeart/2005/8/layout/hierarchy1"/>
    <dgm:cxn modelId="{649159B8-BDA6-4BE8-A424-FB02BEABAC6A}" type="presOf" srcId="{14D8C3D9-8145-4C65-ACD5-E5CEF4BC3195}" destId="{A193472F-8BEC-4B16-96FB-677D4A0B8BC6}" srcOrd="0" destOrd="0" presId="urn:microsoft.com/office/officeart/2005/8/layout/hierarchy1"/>
    <dgm:cxn modelId="{D8705EBB-2838-494F-A87B-C663011B2F56}" type="presOf" srcId="{7A7E61CD-A9B0-4079-8B0F-4ED1D186CB1A}" destId="{2CD26D8E-6078-43C9-B765-3F75A7B0BCEB}" srcOrd="0" destOrd="0" presId="urn:microsoft.com/office/officeart/2005/8/layout/hierarchy1"/>
    <dgm:cxn modelId="{86314BBD-0744-4A48-B5B8-BDCB3EA7098F}" type="presOf" srcId="{BDCDE584-F4E3-449B-A4EF-A457B4F6D45E}" destId="{17CA1A58-0B47-40B9-9C42-8D57E610972B}" srcOrd="0" destOrd="0" presId="urn:microsoft.com/office/officeart/2005/8/layout/hierarchy1"/>
    <dgm:cxn modelId="{3614E3C9-08DC-44C2-8042-F68399B6332A}" srcId="{5C257FB9-C6E4-42C0-B045-C2B631E0D0EC}" destId="{A0E99EB3-7D97-44CA-9E15-9085ED7E7070}" srcOrd="0" destOrd="0" parTransId="{B38EDF74-31E2-495E-A66C-8CAD3F2B5194}" sibTransId="{6F257267-E4A1-44A9-AAA4-E3662069B179}"/>
    <dgm:cxn modelId="{1F672ED7-CF88-4C49-A46E-5FD27D0DDB7C}" srcId="{35AF7CB8-189E-4C2C-A0FA-EA38F7B9AB7A}" destId="{F3B19E2B-0BC0-44D7-8E1D-D4D75520C269}" srcOrd="0" destOrd="0" parTransId="{7A7E61CD-A9B0-4079-8B0F-4ED1D186CB1A}" sibTransId="{E7089CEE-D5BD-4138-8D3A-6D2211B58404}"/>
    <dgm:cxn modelId="{AABB2DF0-3E25-43EC-A128-44A39DBC7F65}" srcId="{A0E99EB3-7D97-44CA-9E15-9085ED7E7070}" destId="{35AF7CB8-189E-4C2C-A0FA-EA38F7B9AB7A}" srcOrd="1" destOrd="0" parTransId="{14D8C3D9-8145-4C65-ACD5-E5CEF4BC3195}" sibTransId="{24AF08EC-7EF2-4D39-8759-C20CD2C150BC}"/>
    <dgm:cxn modelId="{E2357DF3-C3A6-405B-8421-185FE6D35668}" type="presOf" srcId="{A0E99EB3-7D97-44CA-9E15-9085ED7E7070}" destId="{908E4075-DC3B-483F-B256-E3675ADEA409}" srcOrd="0" destOrd="0" presId="urn:microsoft.com/office/officeart/2005/8/layout/hierarchy1"/>
    <dgm:cxn modelId="{727DAAF8-BE9B-4BCE-8117-7628827FF9D5}" type="presOf" srcId="{35AF7CB8-189E-4C2C-A0FA-EA38F7B9AB7A}" destId="{EC5D4512-8595-40F7-BB8E-A9C6F4BF7114}" srcOrd="0" destOrd="0" presId="urn:microsoft.com/office/officeart/2005/8/layout/hierarchy1"/>
    <dgm:cxn modelId="{CE2B2240-72B4-4ED1-8C06-8DAF9D047B31}" type="presParOf" srcId="{44AE1A40-ACBC-4D02-8B4F-BC66564A44A4}" destId="{0E552196-37F5-4BC2-BDEA-EBC37CC67E6E}" srcOrd="0" destOrd="0" presId="urn:microsoft.com/office/officeart/2005/8/layout/hierarchy1"/>
    <dgm:cxn modelId="{14051D44-46ED-41A8-85F4-9B4D916B4148}" type="presParOf" srcId="{0E552196-37F5-4BC2-BDEA-EBC37CC67E6E}" destId="{7DD32D3F-5B8A-48C8-A8B4-193ACBF22A5D}" srcOrd="0" destOrd="0" presId="urn:microsoft.com/office/officeart/2005/8/layout/hierarchy1"/>
    <dgm:cxn modelId="{D4F5DDDD-7A36-4273-A2CF-D550CDF61142}" type="presParOf" srcId="{7DD32D3F-5B8A-48C8-A8B4-193ACBF22A5D}" destId="{26FBF71C-194F-40E5-B2B8-C734727FD18C}" srcOrd="0" destOrd="0" presId="urn:microsoft.com/office/officeart/2005/8/layout/hierarchy1"/>
    <dgm:cxn modelId="{DCDB8B57-AE62-4D41-89F4-D173F5B8AFFB}" type="presParOf" srcId="{7DD32D3F-5B8A-48C8-A8B4-193ACBF22A5D}" destId="{908E4075-DC3B-483F-B256-E3675ADEA409}" srcOrd="1" destOrd="0" presId="urn:microsoft.com/office/officeart/2005/8/layout/hierarchy1"/>
    <dgm:cxn modelId="{F7B7FD0E-3A84-4378-A0FC-A104D4D47C5B}" type="presParOf" srcId="{0E552196-37F5-4BC2-BDEA-EBC37CC67E6E}" destId="{27A17609-0578-4C2F-9A2A-E8545569F86A}" srcOrd="1" destOrd="0" presId="urn:microsoft.com/office/officeart/2005/8/layout/hierarchy1"/>
    <dgm:cxn modelId="{7493813C-59E6-4C27-98FD-D3511A8F7288}" type="presParOf" srcId="{27A17609-0578-4C2F-9A2A-E8545569F86A}" destId="{17CA1A58-0B47-40B9-9C42-8D57E610972B}" srcOrd="0" destOrd="0" presId="urn:microsoft.com/office/officeart/2005/8/layout/hierarchy1"/>
    <dgm:cxn modelId="{EDC5D8E6-0652-4642-8036-F0AAA0D0D4F9}" type="presParOf" srcId="{27A17609-0578-4C2F-9A2A-E8545569F86A}" destId="{F4FE52FA-9827-415C-B3DE-D01B1B75DC98}" srcOrd="1" destOrd="0" presId="urn:microsoft.com/office/officeart/2005/8/layout/hierarchy1"/>
    <dgm:cxn modelId="{675A8CED-68DE-405E-AE01-9B08CA7D9D2B}" type="presParOf" srcId="{F4FE52FA-9827-415C-B3DE-D01B1B75DC98}" destId="{F58A581E-6308-411D-B2FF-05EE97C046BE}" srcOrd="0" destOrd="0" presId="urn:microsoft.com/office/officeart/2005/8/layout/hierarchy1"/>
    <dgm:cxn modelId="{A09B15FD-C50D-4044-9366-030D47A918AB}" type="presParOf" srcId="{F58A581E-6308-411D-B2FF-05EE97C046BE}" destId="{64E1E9A7-7051-48F2-8A77-157781934A31}" srcOrd="0" destOrd="0" presId="urn:microsoft.com/office/officeart/2005/8/layout/hierarchy1"/>
    <dgm:cxn modelId="{3FE70C5D-33DC-4CD9-995C-1FC299551732}" type="presParOf" srcId="{F58A581E-6308-411D-B2FF-05EE97C046BE}" destId="{611D7A76-1317-4E82-A586-97F8EB6AD27D}" srcOrd="1" destOrd="0" presId="urn:microsoft.com/office/officeart/2005/8/layout/hierarchy1"/>
    <dgm:cxn modelId="{E9064B37-CBCD-4A23-8F55-CE2946C79155}" type="presParOf" srcId="{F4FE52FA-9827-415C-B3DE-D01B1B75DC98}" destId="{367D03E2-C007-43A4-B951-ADF973F0878E}" srcOrd="1" destOrd="0" presId="urn:microsoft.com/office/officeart/2005/8/layout/hierarchy1"/>
    <dgm:cxn modelId="{DA9F474C-19B7-442E-96EA-9C8DBCEA0E6E}" type="presParOf" srcId="{367D03E2-C007-43A4-B951-ADF973F0878E}" destId="{0C1E5924-93CD-4320-88A1-F251A51D4652}" srcOrd="0" destOrd="0" presId="urn:microsoft.com/office/officeart/2005/8/layout/hierarchy1"/>
    <dgm:cxn modelId="{B42049F6-32C7-43E0-8868-229286F5EC1B}" type="presParOf" srcId="{367D03E2-C007-43A4-B951-ADF973F0878E}" destId="{1F700C47-958A-4196-B16C-EEC3C68D0ACA}" srcOrd="1" destOrd="0" presId="urn:microsoft.com/office/officeart/2005/8/layout/hierarchy1"/>
    <dgm:cxn modelId="{7D2109D1-B33C-48EB-A1FD-5406D9E628DA}" type="presParOf" srcId="{1F700C47-958A-4196-B16C-EEC3C68D0ACA}" destId="{B61A8851-EA68-47FD-9D77-5B81E5061721}" srcOrd="0" destOrd="0" presId="urn:microsoft.com/office/officeart/2005/8/layout/hierarchy1"/>
    <dgm:cxn modelId="{6498F73D-9F9D-4630-9331-12E3083D936A}" type="presParOf" srcId="{B61A8851-EA68-47FD-9D77-5B81E5061721}" destId="{D5EEBB0D-858A-482E-9996-54CF31A855FA}" srcOrd="0" destOrd="0" presId="urn:microsoft.com/office/officeart/2005/8/layout/hierarchy1"/>
    <dgm:cxn modelId="{01826499-E886-46C3-8584-479879F6D809}" type="presParOf" srcId="{B61A8851-EA68-47FD-9D77-5B81E5061721}" destId="{8F46DC51-8D45-4484-98D9-608C51314062}" srcOrd="1" destOrd="0" presId="urn:microsoft.com/office/officeart/2005/8/layout/hierarchy1"/>
    <dgm:cxn modelId="{48D4F4DA-28AC-450D-9B52-4101376CFFAE}" type="presParOf" srcId="{1F700C47-958A-4196-B16C-EEC3C68D0ACA}" destId="{0EEF0958-A994-4B27-99B0-3A5EBE421AEC}" srcOrd="1" destOrd="0" presId="urn:microsoft.com/office/officeart/2005/8/layout/hierarchy1"/>
    <dgm:cxn modelId="{99F2F3DB-D0F1-47B8-B6FA-F74D3EFABBA9}" type="presParOf" srcId="{27A17609-0578-4C2F-9A2A-E8545569F86A}" destId="{A193472F-8BEC-4B16-96FB-677D4A0B8BC6}" srcOrd="2" destOrd="0" presId="urn:microsoft.com/office/officeart/2005/8/layout/hierarchy1"/>
    <dgm:cxn modelId="{62663759-D862-42C7-B0D3-66A2B3854A2A}" type="presParOf" srcId="{27A17609-0578-4C2F-9A2A-E8545569F86A}" destId="{17CC8F3C-E1A0-4EC6-968B-0F862408F2AE}" srcOrd="3" destOrd="0" presId="urn:microsoft.com/office/officeart/2005/8/layout/hierarchy1"/>
    <dgm:cxn modelId="{F35F6CC6-E856-47AA-AED9-E0F772AA5800}" type="presParOf" srcId="{17CC8F3C-E1A0-4EC6-968B-0F862408F2AE}" destId="{6121B52D-2D62-4B93-A3EC-BE8CB54A994E}" srcOrd="0" destOrd="0" presId="urn:microsoft.com/office/officeart/2005/8/layout/hierarchy1"/>
    <dgm:cxn modelId="{73B53A22-55BB-429D-9662-79B3E262FF1E}" type="presParOf" srcId="{6121B52D-2D62-4B93-A3EC-BE8CB54A994E}" destId="{3AB7D964-40E1-43A1-8667-A69274962578}" srcOrd="0" destOrd="0" presId="urn:microsoft.com/office/officeart/2005/8/layout/hierarchy1"/>
    <dgm:cxn modelId="{781FB54C-486E-4CE6-B6DE-67347EB50F8E}" type="presParOf" srcId="{6121B52D-2D62-4B93-A3EC-BE8CB54A994E}" destId="{EC5D4512-8595-40F7-BB8E-A9C6F4BF7114}" srcOrd="1" destOrd="0" presId="urn:microsoft.com/office/officeart/2005/8/layout/hierarchy1"/>
    <dgm:cxn modelId="{BBB6880C-F190-4771-9350-EB087418F718}" type="presParOf" srcId="{17CC8F3C-E1A0-4EC6-968B-0F862408F2AE}" destId="{99AB3FC3-F327-4E1D-BB00-7F70F5781ED6}" srcOrd="1" destOrd="0" presId="urn:microsoft.com/office/officeart/2005/8/layout/hierarchy1"/>
    <dgm:cxn modelId="{BAD82D81-9178-4979-AC52-264BB8E2A210}" type="presParOf" srcId="{99AB3FC3-F327-4E1D-BB00-7F70F5781ED6}" destId="{2CD26D8E-6078-43C9-B765-3F75A7B0BCEB}" srcOrd="0" destOrd="0" presId="urn:microsoft.com/office/officeart/2005/8/layout/hierarchy1"/>
    <dgm:cxn modelId="{1EB670F3-63AC-48B3-A095-A15A112F6C8D}" type="presParOf" srcId="{99AB3FC3-F327-4E1D-BB00-7F70F5781ED6}" destId="{A14CB2C2-882E-4EF4-8A50-CB75E531DF3A}" srcOrd="1" destOrd="0" presId="urn:microsoft.com/office/officeart/2005/8/layout/hierarchy1"/>
    <dgm:cxn modelId="{6FC09EF5-3D0F-4128-9DCD-8F1671C0DF2B}" type="presParOf" srcId="{A14CB2C2-882E-4EF4-8A50-CB75E531DF3A}" destId="{6923E03B-5D5F-4FA1-A7C3-C4E850A95EA2}" srcOrd="0" destOrd="0" presId="urn:microsoft.com/office/officeart/2005/8/layout/hierarchy1"/>
    <dgm:cxn modelId="{2C7D3C3B-0111-46EE-9B16-2112F6C684D7}" type="presParOf" srcId="{6923E03B-5D5F-4FA1-A7C3-C4E850A95EA2}" destId="{1CA79DD7-3D11-4095-BBC0-85B72F5E738A}" srcOrd="0" destOrd="0" presId="urn:microsoft.com/office/officeart/2005/8/layout/hierarchy1"/>
    <dgm:cxn modelId="{22E37CB7-81D1-4D0F-BE16-EF4B8B3FE3AF}" type="presParOf" srcId="{6923E03B-5D5F-4FA1-A7C3-C4E850A95EA2}" destId="{2E3A87AE-2DD9-4ECA-AC23-1754596F70A3}" srcOrd="1" destOrd="0" presId="urn:microsoft.com/office/officeart/2005/8/layout/hierarchy1"/>
    <dgm:cxn modelId="{D57688A4-2DD2-4B7D-B39E-AA87E4799B4A}" type="presParOf" srcId="{A14CB2C2-882E-4EF4-8A50-CB75E531DF3A}" destId="{9321CAE8-6515-4B41-9C89-5491D207DA2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2E481-72C5-4473-88AB-0322310755A5}">
      <dsp:nvSpPr>
        <dsp:cNvPr id="0" name=""/>
        <dsp:cNvSpPr/>
      </dsp:nvSpPr>
      <dsp:spPr>
        <a:xfrm>
          <a:off x="5701484" y="3210192"/>
          <a:ext cx="2856405" cy="25601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A nivel nacional, las personas mayores de 45 años suelen enfrentar </a:t>
          </a: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mayores tiempos de permanencia en desempleo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 y </a:t>
          </a: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menor probabilidad de reinserción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 frente a cohortes más jóvenes. Esto genera un desafío para la productividad agregada, dado que la economía pierde capital humano altamente especializado.</a:t>
          </a:r>
          <a:endParaRPr lang="es-CO" sz="8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6614644" y="3906474"/>
        <a:ext cx="1887005" cy="1807650"/>
      </dsp:txXfrm>
    </dsp:sp>
    <dsp:sp modelId="{44A3966C-0C3D-4704-A6A4-2FC2906866BC}">
      <dsp:nvSpPr>
        <dsp:cNvPr id="0" name=""/>
        <dsp:cNvSpPr/>
      </dsp:nvSpPr>
      <dsp:spPr>
        <a:xfrm>
          <a:off x="146379" y="3133589"/>
          <a:ext cx="2856405" cy="26367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La inclusión laboral de este grupo se articula con los objetivos nacionales de empleo digno, formalización y crecimiento económico.</a:t>
          </a:r>
          <a:endParaRPr lang="es-CO" sz="8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800" b="1" kern="1200" dirty="0">
              <a:latin typeface="Poppins" panose="00000500000000000000" pitchFamily="2" charset="0"/>
              <a:cs typeface="Poppins" panose="00000500000000000000" pitchFamily="2" charset="0"/>
            </a:rPr>
            <a:t>Reducción de inequidades económicas</a:t>
          </a:r>
          <a:r>
            <a:rPr lang="es-CO" sz="800" kern="12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Mejora de ingresos de hogares multigeneracionales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Aumento de la productividad promedio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,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Mayor sostenibilidad del sistema de protección social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.</a:t>
          </a:r>
        </a:p>
      </dsp:txBody>
      <dsp:txXfrm>
        <a:off x="204300" y="3850704"/>
        <a:ext cx="1883641" cy="1861738"/>
      </dsp:txXfrm>
    </dsp:sp>
    <dsp:sp modelId="{7F2EE597-7880-41EA-A6FB-4ECA93E788DE}">
      <dsp:nvSpPr>
        <dsp:cNvPr id="0" name=""/>
        <dsp:cNvSpPr/>
      </dsp:nvSpPr>
      <dsp:spPr>
        <a:xfrm>
          <a:off x="5691686" y="44518"/>
          <a:ext cx="2856405" cy="22236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Colombia continúa desplazándose hacia sectores donde la </a:t>
          </a: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experiencia, la toma de decisiones, el liderazgo operativo y el conocimiento técnico acumulado</a:t>
          </a:r>
          <a:r>
            <a:rPr lang="es-MX" sz="800" kern="1200" dirty="0">
              <a:latin typeface="Poppins" panose="00000500000000000000" pitchFamily="2" charset="0"/>
              <a:cs typeface="Poppins" panose="00000500000000000000" pitchFamily="2" charset="0"/>
            </a:rPr>
            <a:t> tienen un mayor peso. El aprovechamiento del talento senior contribuye a cubrir brechas de capital humano en sectores como servicios empresariales, comercio especializado, logística, salud, industrias creativas y TIC.</a:t>
          </a:r>
          <a:endParaRPr lang="es-CO" sz="8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6597454" y="93364"/>
        <a:ext cx="1901791" cy="1570050"/>
      </dsp:txXfrm>
    </dsp:sp>
    <dsp:sp modelId="{B20F0478-B371-400B-93C0-1AFF82E7AB6F}">
      <dsp:nvSpPr>
        <dsp:cNvPr id="0" name=""/>
        <dsp:cNvSpPr/>
      </dsp:nvSpPr>
      <dsp:spPr>
        <a:xfrm>
          <a:off x="0" y="-82347"/>
          <a:ext cx="2856405" cy="23102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800" b="1" kern="1200" dirty="0">
              <a:latin typeface="Poppins" panose="00000500000000000000" pitchFamily="2" charset="0"/>
              <a:cs typeface="Poppins" panose="00000500000000000000" pitchFamily="2" charset="0"/>
            </a:rPr>
            <a:t>Colombia, al igual que otros países de ingresos medios, enfrenta una transición demográfica marcada por el crecimiento sostenido de la población adulta. El grupo entre 49 y 59 años representa una proporción creciente de la fuerza laboral nacional. Esta tendencia presiona a los mercados laborales a aprovechar mejor el potencial productivo de trabajadores con experiencia, evitando que queden subempleados o excluidos.</a:t>
          </a:r>
          <a:endParaRPr lang="es-CO" sz="8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50748" y="-31599"/>
        <a:ext cx="1897987" cy="1631178"/>
      </dsp:txXfrm>
    </dsp:sp>
    <dsp:sp modelId="{A6222A27-C6E6-4E9B-9EE3-118FA0DAF443}">
      <dsp:nvSpPr>
        <dsp:cNvPr id="0" name=""/>
        <dsp:cNvSpPr/>
      </dsp:nvSpPr>
      <dsp:spPr>
        <a:xfrm>
          <a:off x="1766013" y="370402"/>
          <a:ext cx="2503691" cy="250369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Poppins" panose="00000500000000000000" pitchFamily="2" charset="0"/>
              <a:cs typeface="Poppins" panose="00000500000000000000" pitchFamily="2" charset="0"/>
            </a:rPr>
            <a:t>Envejecimiento progresivo fuerza laboral</a:t>
          </a:r>
          <a:endParaRPr lang="es-CO" sz="15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2499327" y="1103716"/>
        <a:ext cx="1770377" cy="1770377"/>
      </dsp:txXfrm>
    </dsp:sp>
    <dsp:sp modelId="{613FBBB5-73C8-4A83-8D5C-68E55C1CF2E8}">
      <dsp:nvSpPr>
        <dsp:cNvPr id="0" name=""/>
        <dsp:cNvSpPr/>
      </dsp:nvSpPr>
      <dsp:spPr>
        <a:xfrm rot="5400000">
          <a:off x="4385348" y="370402"/>
          <a:ext cx="2503691" cy="250369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Poppins" panose="00000500000000000000" pitchFamily="2" charset="0"/>
              <a:cs typeface="Poppins" panose="00000500000000000000" pitchFamily="2" charset="0"/>
            </a:rPr>
            <a:t>Transición hacia economías basadas en servicios y conocimiento</a:t>
          </a:r>
          <a:endParaRPr lang="es-CO" sz="15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 rot="-5400000">
        <a:off x="4385348" y="1103716"/>
        <a:ext cx="1770377" cy="1770377"/>
      </dsp:txXfrm>
    </dsp:sp>
    <dsp:sp modelId="{9C801B8C-127A-4605-89DF-CB62349CCA0C}">
      <dsp:nvSpPr>
        <dsp:cNvPr id="0" name=""/>
        <dsp:cNvSpPr/>
      </dsp:nvSpPr>
      <dsp:spPr>
        <a:xfrm rot="10800000">
          <a:off x="4385348" y="2989737"/>
          <a:ext cx="2503691" cy="250369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Poppins" panose="00000500000000000000" pitchFamily="2" charset="0"/>
              <a:cs typeface="Poppins" panose="00000500000000000000" pitchFamily="2" charset="0"/>
            </a:rPr>
            <a:t>Desempleo estructural en grupos etarios mayores</a:t>
          </a:r>
          <a:endParaRPr lang="es-CO" sz="15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 rot="10800000">
        <a:off x="4385348" y="2989737"/>
        <a:ext cx="1770377" cy="1770377"/>
      </dsp:txXfrm>
    </dsp:sp>
    <dsp:sp modelId="{A435A891-E69C-4FEF-9CFD-746B2D26416D}">
      <dsp:nvSpPr>
        <dsp:cNvPr id="0" name=""/>
        <dsp:cNvSpPr/>
      </dsp:nvSpPr>
      <dsp:spPr>
        <a:xfrm rot="16200000">
          <a:off x="1766013" y="2989737"/>
          <a:ext cx="2503691" cy="250369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>
              <a:latin typeface="Poppins" panose="00000500000000000000" pitchFamily="2" charset="0"/>
              <a:cs typeface="Poppins" panose="00000500000000000000" pitchFamily="2" charset="0"/>
            </a:rPr>
            <a:t>Necesidad de fortalecer la cohesión social y la productividad</a:t>
          </a:r>
          <a:endParaRPr lang="es-CO" sz="15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 rot="5400000">
        <a:off x="2499327" y="2989737"/>
        <a:ext cx="1770377" cy="1770377"/>
      </dsp:txXfrm>
    </dsp:sp>
    <dsp:sp modelId="{75777DEA-2B65-4518-A270-0055DC3DD489}">
      <dsp:nvSpPr>
        <dsp:cNvPr id="0" name=""/>
        <dsp:cNvSpPr/>
      </dsp:nvSpPr>
      <dsp:spPr>
        <a:xfrm>
          <a:off x="3895307" y="2411518"/>
          <a:ext cx="864438" cy="75168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BF4A6-F59F-4B40-94AF-ABB3BE53DDA0}">
      <dsp:nvSpPr>
        <dsp:cNvPr id="0" name=""/>
        <dsp:cNvSpPr/>
      </dsp:nvSpPr>
      <dsp:spPr>
        <a:xfrm rot="10800000">
          <a:off x="3895307" y="2700628"/>
          <a:ext cx="864438" cy="75168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F17E5-2270-4E0C-A603-41D2F2FA1741}">
      <dsp:nvSpPr>
        <dsp:cNvPr id="0" name=""/>
        <dsp:cNvSpPr/>
      </dsp:nvSpPr>
      <dsp:spPr>
        <a:xfrm>
          <a:off x="817306" y="0"/>
          <a:ext cx="9262806" cy="541866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3ABB15-F502-47C6-B377-5DC22F884398}">
      <dsp:nvSpPr>
        <dsp:cNvPr id="0" name=""/>
        <dsp:cNvSpPr/>
      </dsp:nvSpPr>
      <dsp:spPr>
        <a:xfrm>
          <a:off x="2128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50" kern="1200" dirty="0">
              <a:latin typeface="Poppins" panose="00000500000000000000" pitchFamily="2" charset="0"/>
              <a:cs typeface="Poppins" panose="00000500000000000000" pitchFamily="2" charset="0"/>
            </a:rPr>
            <a:t>“No manejan la tecnología”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Se asume que no tienen habilidades digitales o que aprenderán muy lento.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68598" y="1692070"/>
        <a:ext cx="1228705" cy="2034526"/>
      </dsp:txXfrm>
    </dsp:sp>
    <dsp:sp modelId="{A4D18FA2-203B-4F44-BDC0-AE0B7D479ADA}">
      <dsp:nvSpPr>
        <dsp:cNvPr id="0" name=""/>
        <dsp:cNvSpPr/>
      </dsp:nvSpPr>
      <dsp:spPr>
        <a:xfrm>
          <a:off x="1590714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50" kern="1200" dirty="0">
              <a:latin typeface="Poppins" panose="00000500000000000000" pitchFamily="2" charset="0"/>
              <a:cs typeface="Poppins" panose="00000500000000000000" pitchFamily="2" charset="0"/>
            </a:rPr>
            <a:t>“Tienen menor productividad”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Se piensa que la edad afecta el rendimiento laboral.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1657184" y="1692070"/>
        <a:ext cx="1228705" cy="2034526"/>
      </dsp:txXfrm>
    </dsp:sp>
    <dsp:sp modelId="{94AB731E-FD94-402A-A99A-C2DBEA492E6E}">
      <dsp:nvSpPr>
        <dsp:cNvPr id="0" name=""/>
        <dsp:cNvSpPr/>
      </dsp:nvSpPr>
      <dsp:spPr>
        <a:xfrm>
          <a:off x="3179300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“Son más propensos a enfermarse”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Se cree que esto implica más incapacidades o costos.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245770" y="1692070"/>
        <a:ext cx="1228705" cy="2034526"/>
      </dsp:txXfrm>
    </dsp:sp>
    <dsp:sp modelId="{DBB0F771-771B-42C6-9E3F-E07F4F1426E2}">
      <dsp:nvSpPr>
        <dsp:cNvPr id="0" name=""/>
        <dsp:cNvSpPr/>
      </dsp:nvSpPr>
      <dsp:spPr>
        <a:xfrm>
          <a:off x="4767886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>
              <a:latin typeface="Poppins" panose="00000500000000000000" pitchFamily="2" charset="0"/>
              <a:cs typeface="Poppins" panose="00000500000000000000" pitchFamily="2" charset="0"/>
            </a:rPr>
            <a:t>“No tienen innovación ni creatividad”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>
              <a:latin typeface="Poppins" panose="00000500000000000000" pitchFamily="2" charset="0"/>
              <a:cs typeface="Poppins" panose="00000500000000000000" pitchFamily="2" charset="0"/>
            </a:rPr>
            <a:t>Se considera que su aporte es solo operativo o tradicional.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4834356" y="1692070"/>
        <a:ext cx="1228705" cy="2034526"/>
      </dsp:txXfrm>
    </dsp:sp>
    <dsp:sp modelId="{920A1AC2-9A0F-4845-B4A8-071C20A24B2B}">
      <dsp:nvSpPr>
        <dsp:cNvPr id="0" name=""/>
        <dsp:cNvSpPr/>
      </dsp:nvSpPr>
      <dsp:spPr>
        <a:xfrm>
          <a:off x="6356473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“No vale la pena invertir en su formación porque les queda poco tiempo </a:t>
          </a:r>
          <a:r>
            <a:rPr lang="es-CO" sz="1050" kern="1200" dirty="0">
              <a:latin typeface="Poppins" panose="00000500000000000000" pitchFamily="2" charset="0"/>
              <a:cs typeface="Poppins" panose="00000500000000000000" pitchFamily="2" charset="0"/>
            </a:rPr>
            <a:t>laboral”</a:t>
          </a:r>
        </a:p>
      </dsp:txBody>
      <dsp:txXfrm>
        <a:off x="6422943" y="1692070"/>
        <a:ext cx="1228705" cy="2034526"/>
      </dsp:txXfrm>
    </dsp:sp>
    <dsp:sp modelId="{6E0D97EE-C7C3-4436-8124-D7FBDFDAD510}">
      <dsp:nvSpPr>
        <dsp:cNvPr id="0" name=""/>
        <dsp:cNvSpPr/>
      </dsp:nvSpPr>
      <dsp:spPr>
        <a:xfrm>
          <a:off x="7945059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“No se adaptan a cambios organizacionales”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 dirty="0">
              <a:latin typeface="Poppins" panose="00000500000000000000" pitchFamily="2" charset="0"/>
              <a:cs typeface="Poppins" panose="00000500000000000000" pitchFamily="2" charset="0"/>
            </a:rPr>
            <a:t>Se asume rigidez ante nuevas metodologías, jefaturas jóvenes o dinámicas </a:t>
          </a:r>
          <a:r>
            <a:rPr lang="es-CO" sz="1050" kern="1200" dirty="0">
              <a:latin typeface="Poppins" panose="00000500000000000000" pitchFamily="2" charset="0"/>
              <a:cs typeface="Poppins" panose="00000500000000000000" pitchFamily="2" charset="0"/>
            </a:rPr>
            <a:t>modernas.</a:t>
          </a:r>
        </a:p>
      </dsp:txBody>
      <dsp:txXfrm>
        <a:off x="8011529" y="1692070"/>
        <a:ext cx="1228705" cy="2034526"/>
      </dsp:txXfrm>
    </dsp:sp>
    <dsp:sp modelId="{278C0B7D-0BCF-439A-BC2A-D78017BEB79A}">
      <dsp:nvSpPr>
        <dsp:cNvPr id="0" name=""/>
        <dsp:cNvSpPr/>
      </dsp:nvSpPr>
      <dsp:spPr>
        <a:xfrm>
          <a:off x="9533645" y="1625600"/>
          <a:ext cx="136164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50" kern="1200">
              <a:latin typeface="Poppins" panose="00000500000000000000" pitchFamily="2" charset="0"/>
              <a:cs typeface="Poppins" panose="00000500000000000000" pitchFamily="2" charset="0"/>
            </a:rPr>
            <a:t>“Son costosos porque exigen salarios altos o estabilidad”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050" kern="1200">
              <a:latin typeface="Poppins" panose="00000500000000000000" pitchFamily="2" charset="0"/>
              <a:cs typeface="Poppins" panose="00000500000000000000" pitchFamily="2" charset="0"/>
            </a:rPr>
            <a:t>“No se ajustan a trabajos dinámicos o bajo presión”</a:t>
          </a:r>
          <a:endParaRPr lang="es-CO" sz="105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9600115" y="1692070"/>
        <a:ext cx="1228705" cy="20345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E7233-8EA4-4FF4-9C2C-19AD316D5237}">
      <dsp:nvSpPr>
        <dsp:cNvPr id="0" name=""/>
        <dsp:cNvSpPr/>
      </dsp:nvSpPr>
      <dsp:spPr>
        <a:xfrm>
          <a:off x="703759" y="1266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3D94151-1F81-4AD9-9FF5-A103A801EA9A}">
      <dsp:nvSpPr>
        <dsp:cNvPr id="0" name=""/>
        <dsp:cNvSpPr/>
      </dsp:nvSpPr>
      <dsp:spPr>
        <a:xfrm>
          <a:off x="894439" y="1266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Edadismo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1266"/>
        <a:ext cx="2034699" cy="381360"/>
      </dsp:txXfrm>
    </dsp:sp>
    <dsp:sp modelId="{9C14EF9A-0443-43E4-9EA5-A28F94D68000}">
      <dsp:nvSpPr>
        <dsp:cNvPr id="0" name=""/>
        <dsp:cNvSpPr/>
      </dsp:nvSpPr>
      <dsp:spPr>
        <a:xfrm>
          <a:off x="703759" y="382627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6E7D7A3-B421-4F4C-AD12-8BD81D80C797}">
      <dsp:nvSpPr>
        <dsp:cNvPr id="0" name=""/>
        <dsp:cNvSpPr/>
      </dsp:nvSpPr>
      <dsp:spPr>
        <a:xfrm>
          <a:off x="894439" y="382627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Afinidad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382627"/>
        <a:ext cx="2034699" cy="381360"/>
      </dsp:txXfrm>
    </dsp:sp>
    <dsp:sp modelId="{3FFD57E6-9271-4150-8FDC-6CD9B3013A6B}">
      <dsp:nvSpPr>
        <dsp:cNvPr id="0" name=""/>
        <dsp:cNvSpPr/>
      </dsp:nvSpPr>
      <dsp:spPr>
        <a:xfrm>
          <a:off x="703759" y="763988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553682E-D477-4515-9875-D6B04B5BEA3C}">
      <dsp:nvSpPr>
        <dsp:cNvPr id="0" name=""/>
        <dsp:cNvSpPr/>
      </dsp:nvSpPr>
      <dsp:spPr>
        <a:xfrm>
          <a:off x="894439" y="763988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Innovación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763988"/>
        <a:ext cx="2034699" cy="381360"/>
      </dsp:txXfrm>
    </dsp:sp>
    <dsp:sp modelId="{DECC56AB-CF2D-4EEC-8C2C-E3ED786CA45A}">
      <dsp:nvSpPr>
        <dsp:cNvPr id="0" name=""/>
        <dsp:cNvSpPr/>
      </dsp:nvSpPr>
      <dsp:spPr>
        <a:xfrm>
          <a:off x="703759" y="1145349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992B71F-9E2E-4DDE-8D4D-87B3A84844FC}">
      <dsp:nvSpPr>
        <dsp:cNvPr id="0" name=""/>
        <dsp:cNvSpPr/>
      </dsp:nvSpPr>
      <dsp:spPr>
        <a:xfrm>
          <a:off x="894439" y="1145349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Salud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1145349"/>
        <a:ext cx="2034699" cy="381360"/>
      </dsp:txXfrm>
    </dsp:sp>
    <dsp:sp modelId="{4501C73C-3156-449E-A7EF-82913212E474}">
      <dsp:nvSpPr>
        <dsp:cNvPr id="0" name=""/>
        <dsp:cNvSpPr/>
      </dsp:nvSpPr>
      <dsp:spPr>
        <a:xfrm>
          <a:off x="703759" y="1526709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BE5AA4B-3B75-44DD-BA47-DCDC56D9B128}">
      <dsp:nvSpPr>
        <dsp:cNvPr id="0" name=""/>
        <dsp:cNvSpPr/>
      </dsp:nvSpPr>
      <dsp:spPr>
        <a:xfrm>
          <a:off x="894439" y="1526709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Adaptabilidad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1526709"/>
        <a:ext cx="2034699" cy="381360"/>
      </dsp:txXfrm>
    </dsp:sp>
    <dsp:sp modelId="{6AC16B26-BE09-496C-B4B7-FF828C5074FA}">
      <dsp:nvSpPr>
        <dsp:cNvPr id="0" name=""/>
        <dsp:cNvSpPr/>
      </dsp:nvSpPr>
      <dsp:spPr>
        <a:xfrm>
          <a:off x="703759" y="1908070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9EFEA79-95EE-4074-96A0-8444391D379D}">
      <dsp:nvSpPr>
        <dsp:cNvPr id="0" name=""/>
        <dsp:cNvSpPr/>
      </dsp:nvSpPr>
      <dsp:spPr>
        <a:xfrm>
          <a:off x="894439" y="1908070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Percepción del tiempo laboral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1908070"/>
        <a:ext cx="2034699" cy="381360"/>
      </dsp:txXfrm>
    </dsp:sp>
    <dsp:sp modelId="{9D811A14-3413-49E2-91FC-866292A693F5}">
      <dsp:nvSpPr>
        <dsp:cNvPr id="0" name=""/>
        <dsp:cNvSpPr/>
      </dsp:nvSpPr>
      <dsp:spPr>
        <a:xfrm>
          <a:off x="703759" y="2289431"/>
          <a:ext cx="381360" cy="3813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F3D5235-6742-4682-9FD8-E0A4AD509F7F}">
      <dsp:nvSpPr>
        <dsp:cNvPr id="0" name=""/>
        <dsp:cNvSpPr/>
      </dsp:nvSpPr>
      <dsp:spPr>
        <a:xfrm>
          <a:off x="894439" y="2289431"/>
          <a:ext cx="2034699" cy="381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latin typeface="Poppins" panose="00000500000000000000" pitchFamily="2" charset="0"/>
              <a:cs typeface="Poppins" panose="00000500000000000000" pitchFamily="2" charset="0"/>
            </a:rPr>
            <a:t>Brecha generacional</a:t>
          </a:r>
          <a:endParaRPr lang="es-CO" sz="1400" b="1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94439" y="2289431"/>
        <a:ext cx="2034699" cy="3813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852C7-F2AE-455A-A299-2D188C67E23B}">
      <dsp:nvSpPr>
        <dsp:cNvPr id="0" name=""/>
        <dsp:cNvSpPr/>
      </dsp:nvSpPr>
      <dsp:spPr>
        <a:xfrm>
          <a:off x="3956" y="828061"/>
          <a:ext cx="2379158" cy="9516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Talento humano	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956" y="828061"/>
        <a:ext cx="2379158" cy="951663"/>
      </dsp:txXfrm>
    </dsp:sp>
    <dsp:sp modelId="{2D0691D4-437F-4B09-A9CA-063031E6B1B4}">
      <dsp:nvSpPr>
        <dsp:cNvPr id="0" name=""/>
        <dsp:cNvSpPr/>
      </dsp:nvSpPr>
      <dsp:spPr>
        <a:xfrm>
          <a:off x="3956" y="1779725"/>
          <a:ext cx="2379158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2 orientadores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1 formador/a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1 apoyo técnico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956" y="1779725"/>
        <a:ext cx="2379158" cy="2810880"/>
      </dsp:txXfrm>
    </dsp:sp>
    <dsp:sp modelId="{5E9D0EE2-A296-4C31-8262-4307D5DC919B}">
      <dsp:nvSpPr>
        <dsp:cNvPr id="0" name=""/>
        <dsp:cNvSpPr/>
      </dsp:nvSpPr>
      <dsp:spPr>
        <a:xfrm>
          <a:off x="2716197" y="828061"/>
          <a:ext cx="2379158" cy="9516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Material pedagógico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2716197" y="828061"/>
        <a:ext cx="2379158" cy="951663"/>
      </dsp:txXfrm>
    </dsp:sp>
    <dsp:sp modelId="{9080F7EA-3D2B-4819-8BDD-4E38D28E55F6}">
      <dsp:nvSpPr>
        <dsp:cNvPr id="0" name=""/>
        <dsp:cNvSpPr/>
      </dsp:nvSpPr>
      <dsp:spPr>
        <a:xfrm>
          <a:off x="2716197" y="1779725"/>
          <a:ext cx="2379158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Impresiones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Guías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Cartillas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Hojas de vida	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2716197" y="1779725"/>
        <a:ext cx="2379158" cy="2810880"/>
      </dsp:txXfrm>
    </dsp:sp>
    <dsp:sp modelId="{3536F2BF-61AE-413B-BB6A-D3D69E167BF0}">
      <dsp:nvSpPr>
        <dsp:cNvPr id="0" name=""/>
        <dsp:cNvSpPr/>
      </dsp:nvSpPr>
      <dsp:spPr>
        <a:xfrm>
          <a:off x="5428437" y="828061"/>
          <a:ext cx="2379158" cy="9516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Facilitador externo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5428437" y="828061"/>
        <a:ext cx="2379158" cy="951663"/>
      </dsp:txXfrm>
    </dsp:sp>
    <dsp:sp modelId="{2C20DE1B-DD3D-4887-8D41-30AC9535D6CF}">
      <dsp:nvSpPr>
        <dsp:cNvPr id="0" name=""/>
        <dsp:cNvSpPr/>
      </dsp:nvSpPr>
      <dsp:spPr>
        <a:xfrm>
          <a:off x="5428437" y="1779725"/>
          <a:ext cx="2379158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Talleres de habilidades digitales, servicio al cliente, ventas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latin typeface="Poppins" panose="00000500000000000000" pitchFamily="2" charset="0"/>
              <a:cs typeface="Poppins" panose="00000500000000000000" pitchFamily="2" charset="0"/>
            </a:rPr>
            <a:t>Certificaciones o diplomas</a:t>
          </a:r>
        </a:p>
      </dsp:txBody>
      <dsp:txXfrm>
        <a:off x="5428437" y="1779725"/>
        <a:ext cx="2379158" cy="2810880"/>
      </dsp:txXfrm>
    </dsp:sp>
    <dsp:sp modelId="{7CB16F68-BD39-4925-9055-D8622146903C}">
      <dsp:nvSpPr>
        <dsp:cNvPr id="0" name=""/>
        <dsp:cNvSpPr/>
      </dsp:nvSpPr>
      <dsp:spPr>
        <a:xfrm>
          <a:off x="8140678" y="828061"/>
          <a:ext cx="2379158" cy="9516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Eventos con foco poblacional/ Logística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140678" y="828061"/>
        <a:ext cx="2379158" cy="951663"/>
      </dsp:txXfrm>
    </dsp:sp>
    <dsp:sp modelId="{7F9F2F90-25D7-4FE7-92C0-BA4B6ECE8E09}">
      <dsp:nvSpPr>
        <dsp:cNvPr id="0" name=""/>
        <dsp:cNvSpPr/>
      </dsp:nvSpPr>
      <dsp:spPr>
        <a:xfrm>
          <a:off x="8140678" y="1779725"/>
          <a:ext cx="2379158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2 pendones (ruta y </a:t>
          </a:r>
          <a:r>
            <a:rPr lang="es-MX" sz="1600" kern="1200" dirty="0" err="1">
              <a:latin typeface="Poppins" panose="00000500000000000000" pitchFamily="2" charset="0"/>
              <a:cs typeface="Poppins" panose="00000500000000000000" pitchFamily="2" charset="0"/>
            </a:rPr>
            <a:t>Qr</a:t>
          </a: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 cursos +50)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600" kern="1200" dirty="0">
              <a:latin typeface="Poppins" panose="00000500000000000000" pitchFamily="2" charset="0"/>
              <a:cs typeface="Poppins" panose="00000500000000000000" pitchFamily="2" charset="0"/>
            </a:rPr>
            <a:t>2 infografías </a:t>
          </a:r>
          <a:endParaRPr lang="es-CO" sz="16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8140678" y="1779725"/>
        <a:ext cx="2379158" cy="28108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D26D8E-6078-43C9-B765-3F75A7B0BCEB}">
      <dsp:nvSpPr>
        <dsp:cNvPr id="0" name=""/>
        <dsp:cNvSpPr/>
      </dsp:nvSpPr>
      <dsp:spPr>
        <a:xfrm>
          <a:off x="5278795" y="2985832"/>
          <a:ext cx="1223057" cy="630814"/>
        </a:xfrm>
        <a:custGeom>
          <a:avLst/>
          <a:gdLst/>
          <a:ahLst/>
          <a:cxnLst/>
          <a:rect l="0" t="0" r="0" b="0"/>
          <a:pathLst>
            <a:path>
              <a:moveTo>
                <a:pt x="1223057" y="0"/>
              </a:moveTo>
              <a:lnTo>
                <a:pt x="1223057" y="428903"/>
              </a:lnTo>
              <a:lnTo>
                <a:pt x="0" y="428903"/>
              </a:lnTo>
              <a:lnTo>
                <a:pt x="0" y="630814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3472F-8BEC-4B16-96FB-677D4A0B8BC6}">
      <dsp:nvSpPr>
        <dsp:cNvPr id="0" name=""/>
        <dsp:cNvSpPr/>
      </dsp:nvSpPr>
      <dsp:spPr>
        <a:xfrm>
          <a:off x="3338896" y="1197785"/>
          <a:ext cx="3162956" cy="404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118"/>
              </a:lnTo>
              <a:lnTo>
                <a:pt x="3162956" y="202118"/>
              </a:lnTo>
              <a:lnTo>
                <a:pt x="3162956" y="40402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1E5924-93CD-4320-88A1-F251A51D4652}">
      <dsp:nvSpPr>
        <dsp:cNvPr id="0" name=""/>
        <dsp:cNvSpPr/>
      </dsp:nvSpPr>
      <dsp:spPr>
        <a:xfrm>
          <a:off x="847604" y="2988628"/>
          <a:ext cx="254157" cy="62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709"/>
              </a:lnTo>
              <a:lnTo>
                <a:pt x="254157" y="420709"/>
              </a:lnTo>
              <a:lnTo>
                <a:pt x="254157" y="622621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CA1A58-0B47-40B9-9C42-8D57E610972B}">
      <dsp:nvSpPr>
        <dsp:cNvPr id="0" name=""/>
        <dsp:cNvSpPr/>
      </dsp:nvSpPr>
      <dsp:spPr>
        <a:xfrm>
          <a:off x="847604" y="1197785"/>
          <a:ext cx="2491291" cy="406825"/>
        </a:xfrm>
        <a:custGeom>
          <a:avLst/>
          <a:gdLst/>
          <a:ahLst/>
          <a:cxnLst/>
          <a:rect l="0" t="0" r="0" b="0"/>
          <a:pathLst>
            <a:path>
              <a:moveTo>
                <a:pt x="2491291" y="0"/>
              </a:moveTo>
              <a:lnTo>
                <a:pt x="2491291" y="204913"/>
              </a:lnTo>
              <a:lnTo>
                <a:pt x="0" y="204913"/>
              </a:lnTo>
              <a:lnTo>
                <a:pt x="0" y="406825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FBF71C-194F-40E5-B2B8-C734727FD18C}">
      <dsp:nvSpPr>
        <dsp:cNvPr id="0" name=""/>
        <dsp:cNvSpPr/>
      </dsp:nvSpPr>
      <dsp:spPr>
        <a:xfrm>
          <a:off x="2249118" y="-186232"/>
          <a:ext cx="2179555" cy="138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8E4075-DC3B-483F-B256-E3675ADEA409}">
      <dsp:nvSpPr>
        <dsp:cNvPr id="0" name=""/>
        <dsp:cNvSpPr/>
      </dsp:nvSpPr>
      <dsp:spPr>
        <a:xfrm>
          <a:off x="2491291" y="43832"/>
          <a:ext cx="2179555" cy="1384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latin typeface="Poppins" panose="00000500000000000000" pitchFamily="2" charset="0"/>
              <a:cs typeface="Poppins" panose="00000500000000000000" pitchFamily="2" charset="0"/>
            </a:rPr>
            <a:t>Aliados +50</a:t>
          </a:r>
        </a:p>
      </dsp:txBody>
      <dsp:txXfrm>
        <a:off x="2531827" y="84368"/>
        <a:ext cx="2098483" cy="1302945"/>
      </dsp:txXfrm>
    </dsp:sp>
    <dsp:sp modelId="{64E1E9A7-7051-48F2-8A77-157781934A31}">
      <dsp:nvSpPr>
        <dsp:cNvPr id="0" name=""/>
        <dsp:cNvSpPr/>
      </dsp:nvSpPr>
      <dsp:spPr>
        <a:xfrm>
          <a:off x="-242172" y="1604610"/>
          <a:ext cx="2179555" cy="138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11D7A76-1317-4E82-A586-97F8EB6AD27D}">
      <dsp:nvSpPr>
        <dsp:cNvPr id="0" name=""/>
        <dsp:cNvSpPr/>
      </dsp:nvSpPr>
      <dsp:spPr>
        <a:xfrm>
          <a:off x="0" y="1834675"/>
          <a:ext cx="2179555" cy="1384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>
              <a:latin typeface="Poppins" panose="00000500000000000000" pitchFamily="2" charset="0"/>
              <a:cs typeface="Poppins" panose="00000500000000000000" pitchFamily="2" charset="0"/>
            </a:rPr>
            <a:t>Actores internos Agencia de Empleo </a:t>
          </a:r>
        </a:p>
      </dsp:txBody>
      <dsp:txXfrm>
        <a:off x="40536" y="1875211"/>
        <a:ext cx="2098483" cy="1302945"/>
      </dsp:txXfrm>
    </dsp:sp>
    <dsp:sp modelId="{D5EEBB0D-858A-482E-9996-54CF31A855FA}">
      <dsp:nvSpPr>
        <dsp:cNvPr id="0" name=""/>
        <dsp:cNvSpPr/>
      </dsp:nvSpPr>
      <dsp:spPr>
        <a:xfrm>
          <a:off x="-242172" y="3611249"/>
          <a:ext cx="2687871" cy="138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46DC51-8D45-4484-98D9-608C51314062}">
      <dsp:nvSpPr>
        <dsp:cNvPr id="0" name=""/>
        <dsp:cNvSpPr/>
      </dsp:nvSpPr>
      <dsp:spPr>
        <a:xfrm>
          <a:off x="0" y="3841314"/>
          <a:ext cx="2687871" cy="1384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1.Equipo primario ADE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4. Referente Poblacional Agencia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5 Referente Poblacional (SEF)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6. Emprendimiento y financiamiento SDDE</a:t>
          </a:r>
        </a:p>
      </dsp:txBody>
      <dsp:txXfrm>
        <a:off x="40536" y="3881850"/>
        <a:ext cx="2606799" cy="1302945"/>
      </dsp:txXfrm>
    </dsp:sp>
    <dsp:sp modelId="{3AB7D964-40E1-43A1-8667-A69274962578}">
      <dsp:nvSpPr>
        <dsp:cNvPr id="0" name=""/>
        <dsp:cNvSpPr/>
      </dsp:nvSpPr>
      <dsp:spPr>
        <a:xfrm>
          <a:off x="5412075" y="1601815"/>
          <a:ext cx="2179555" cy="1384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C5D4512-8595-40F7-BB8E-A9C6F4BF7114}">
      <dsp:nvSpPr>
        <dsp:cNvPr id="0" name=""/>
        <dsp:cNvSpPr/>
      </dsp:nvSpPr>
      <dsp:spPr>
        <a:xfrm>
          <a:off x="5654248" y="1831879"/>
          <a:ext cx="2179555" cy="1384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>
              <a:latin typeface="Poppins" panose="00000500000000000000" pitchFamily="2" charset="0"/>
              <a:cs typeface="Poppins" panose="00000500000000000000" pitchFamily="2" charset="0"/>
            </a:rPr>
            <a:t>Actores Externos -</a:t>
          </a:r>
          <a:r>
            <a:rPr lang="es-CO" sz="1800" b="1" kern="1200" dirty="0" err="1">
              <a:latin typeface="Poppins" panose="00000500000000000000" pitchFamily="2" charset="0"/>
              <a:cs typeface="Poppins" panose="00000500000000000000" pitchFamily="2" charset="0"/>
            </a:rPr>
            <a:t>Interintitucionales</a:t>
          </a:r>
          <a:r>
            <a:rPr lang="es-CO" sz="1800" b="1" kern="1200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</dsp:txBody>
      <dsp:txXfrm>
        <a:off x="5694784" y="1872415"/>
        <a:ext cx="2098483" cy="1302945"/>
      </dsp:txXfrm>
    </dsp:sp>
    <dsp:sp modelId="{1CA79DD7-3D11-4095-BBC0-85B72F5E738A}">
      <dsp:nvSpPr>
        <dsp:cNvPr id="0" name=""/>
        <dsp:cNvSpPr/>
      </dsp:nvSpPr>
      <dsp:spPr>
        <a:xfrm>
          <a:off x="3343841" y="3616647"/>
          <a:ext cx="3869909" cy="16477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E3A87AE-2DD9-4ECA-AC23-1754596F70A3}">
      <dsp:nvSpPr>
        <dsp:cNvPr id="0" name=""/>
        <dsp:cNvSpPr/>
      </dsp:nvSpPr>
      <dsp:spPr>
        <a:xfrm>
          <a:off x="3586013" y="3846711"/>
          <a:ext cx="3869909" cy="1647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1.Servicio Publico de Empleo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2.Secretaria de Integración Social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3. Universidad Sergio Arboleda.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4. Universidad de los ANDES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5. IPES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kern="1200" dirty="0">
              <a:latin typeface="Poppins" panose="00000500000000000000" pitchFamily="2" charset="0"/>
              <a:cs typeface="Poppins" panose="00000500000000000000" pitchFamily="2" charset="0"/>
            </a:rPr>
            <a:t>6. Prosperidad Social </a:t>
          </a:r>
        </a:p>
      </dsp:txBody>
      <dsp:txXfrm>
        <a:off x="3634274" y="3894972"/>
        <a:ext cx="3773387" cy="1551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9042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No editable en la remisión inicial.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92065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3903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7468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9bd765795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4" name="Google Shape;284;g39bd765795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870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2513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7702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6262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0137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4880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6699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2031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406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956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8896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477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842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97800" y="0"/>
            <a:ext cx="1294199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95269" y="2533015"/>
            <a:ext cx="5601461" cy="1490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653" y="2407856"/>
            <a:ext cx="6472555" cy="3321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006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urosario.edu.co/sites/default/files/2025-08/terminos-y-condiciones-tdr-innova-2025.pdf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mintrabajo.gov.co/prensa/comunicados/2022/julio/siete-empresas-pioneras-con-la-empleabilidad-del-adulto-mayor-fueron-reconocidas-por-mintrabaj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diagramLayout" Target="../diagrams/layout3.xml"/><Relationship Id="rId5" Type="http://schemas.openxmlformats.org/officeDocument/2006/relationships/diagramLayout" Target="../diagrams/layout2.xml"/><Relationship Id="rId10" Type="http://schemas.openxmlformats.org/officeDocument/2006/relationships/diagramData" Target="../diagrams/data3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Relationship Id="rId14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1766887"/>
            <a:ext cx="7772400" cy="2897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D030320-0E16-A048-261A-D4A7E63870ED}"/>
              </a:ext>
            </a:extLst>
          </p:cNvPr>
          <p:cNvSpPr txBox="1"/>
          <p:nvPr/>
        </p:nvSpPr>
        <p:spPr>
          <a:xfrm>
            <a:off x="242679" y="272845"/>
            <a:ext cx="4539852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4. </a:t>
            </a:r>
            <a:r>
              <a:rPr lang="es-MX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Presupuesto ROF</a:t>
            </a:r>
            <a:endParaRPr lang="es-CO" sz="3200" b="1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241E6D64-E40C-0850-A055-68E225278E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8680038"/>
              </p:ext>
            </p:extLst>
          </p:nvPr>
        </p:nvGraphicFramePr>
        <p:xfrm>
          <a:off x="576825" y="272845"/>
          <a:ext cx="1052379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07A74EA8-8EB1-D48E-3E4E-A8A3B670BD13}"/>
              </a:ext>
            </a:extLst>
          </p:cNvPr>
          <p:cNvSpPr txBox="1"/>
          <p:nvPr/>
        </p:nvSpPr>
        <p:spPr>
          <a:xfrm>
            <a:off x="576824" y="5106736"/>
            <a:ext cx="10523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i="1" dirty="0">
                <a:latin typeface="Poppins" panose="00000500000000000000" pitchFamily="2" charset="0"/>
                <a:cs typeface="Poppins" panose="00000500000000000000" pitchFamily="2" charset="0"/>
              </a:rPr>
              <a:t>NOTA: </a:t>
            </a:r>
            <a:r>
              <a:rPr lang="es-CO" i="1" dirty="0">
                <a:latin typeface="Poppins" panose="00000500000000000000" pitchFamily="2" charset="0"/>
                <a:cs typeface="Poppins" panose="00000500000000000000" pitchFamily="2" charset="0"/>
              </a:rPr>
              <a:t>No se generó costeo de la proyección del presupuesto dado, puesto que los valores que sean aprobados, corresponden a lo que se cotice por bolsa logística, los cuales pueden variar por varios aspectos.</a:t>
            </a:r>
          </a:p>
        </p:txBody>
      </p:sp>
    </p:spTree>
    <p:extLst>
      <p:ext uri="{BB962C8B-B14F-4D97-AF65-F5344CB8AC3E}">
        <p14:creationId xmlns:p14="http://schemas.microsoft.com/office/powerpoint/2010/main" val="398049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D030320-0E16-A048-261A-D4A7E63870ED}"/>
              </a:ext>
            </a:extLst>
          </p:cNvPr>
          <p:cNvSpPr txBox="1"/>
          <p:nvPr/>
        </p:nvSpPr>
        <p:spPr>
          <a:xfrm>
            <a:off x="242678" y="272845"/>
            <a:ext cx="7744035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5. </a:t>
            </a:r>
            <a:r>
              <a:rPr lang="es-MX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Propuesta Gestión Empresarial</a:t>
            </a:r>
            <a:endParaRPr lang="es-CO" sz="3200" b="1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8D1045A-96F7-40F7-9790-96FE3FB26AF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78" y="771525"/>
            <a:ext cx="8751992" cy="58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55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D030320-0E16-A048-261A-D4A7E63870ED}"/>
              </a:ext>
            </a:extLst>
          </p:cNvPr>
          <p:cNvSpPr txBox="1"/>
          <p:nvPr/>
        </p:nvSpPr>
        <p:spPr>
          <a:xfrm>
            <a:off x="242678" y="272845"/>
            <a:ext cx="10158622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6. </a:t>
            </a:r>
            <a:r>
              <a:rPr lang="es-MX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Empresas amigables +50  en el 2025</a:t>
            </a:r>
            <a:endParaRPr lang="es-CO" sz="3200" b="1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569E685-E609-43C6-B903-6BE58A7E7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06460"/>
              </p:ext>
            </p:extLst>
          </p:nvPr>
        </p:nvGraphicFramePr>
        <p:xfrm>
          <a:off x="692785" y="1580971"/>
          <a:ext cx="10438067" cy="3125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70995">
                  <a:extLst>
                    <a:ext uri="{9D8B030D-6E8A-4147-A177-3AD203B41FA5}">
                      <a16:colId xmlns:a16="http://schemas.microsoft.com/office/drawing/2014/main" val="4094978159"/>
                    </a:ext>
                  </a:extLst>
                </a:gridCol>
                <a:gridCol w="1315768">
                  <a:extLst>
                    <a:ext uri="{9D8B030D-6E8A-4147-A177-3AD203B41FA5}">
                      <a16:colId xmlns:a16="http://schemas.microsoft.com/office/drawing/2014/main" val="843634796"/>
                    </a:ext>
                  </a:extLst>
                </a:gridCol>
                <a:gridCol w="2551304">
                  <a:extLst>
                    <a:ext uri="{9D8B030D-6E8A-4147-A177-3AD203B41FA5}">
                      <a16:colId xmlns:a16="http://schemas.microsoft.com/office/drawing/2014/main" val="16981246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dirty="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Empresa</a:t>
                      </a:r>
                      <a:endParaRPr lang="es-CO" sz="18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Cargos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Puestos de Trabajos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11453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VENTAS Y SERVICIOS S.A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41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1434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5155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dirty="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SUBRED INTEGRADA DE SERVICIOS DE SALUD NORTE E.S.E</a:t>
                      </a:r>
                      <a:endParaRPr lang="es-CO" sz="18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6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373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61591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Consorcio Express SAS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370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42872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ACTIVOS S.A.S.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220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32446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CONTACTO SOLUTIONS LTDA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170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95602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D1 SAS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160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01624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dirty="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KERALTY SAS</a:t>
                      </a:r>
                      <a:endParaRPr lang="es-CO" sz="18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150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90558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ADECCO COLOMBIA S A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150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87620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DROGUERIAS Y FARMACIAS CRUZ VERDE S.A.S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150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80541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MASIVO CAPITAL SAS</a:t>
                      </a:r>
                      <a:endParaRPr lang="es-CO" sz="18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dirty="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s-CO" sz="18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dirty="0"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140</a:t>
                      </a:r>
                      <a:endParaRPr lang="es-CO" sz="18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6101185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9AE4BC88-22EF-48C9-B3F9-45BE5993702C}"/>
              </a:ext>
            </a:extLst>
          </p:cNvPr>
          <p:cNvSpPr txBox="1"/>
          <p:nvPr/>
        </p:nvSpPr>
        <p:spPr>
          <a:xfrm>
            <a:off x="607059" y="948944"/>
            <a:ext cx="10523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i="1" dirty="0">
                <a:latin typeface="Poppins" panose="00000500000000000000" pitchFamily="2" charset="0"/>
                <a:cs typeface="Poppins" panose="00000500000000000000" pitchFamily="2" charset="0"/>
              </a:rPr>
              <a:t>Empresas con buena práctica de inclusión etaria </a:t>
            </a:r>
            <a:r>
              <a:rPr lang="es-MX" i="1" dirty="0">
                <a:latin typeface="Poppins" panose="00000500000000000000" pitchFamily="2" charset="0"/>
                <a:cs typeface="Poppins" panose="00000500000000000000" pitchFamily="2" charset="0"/>
              </a:rPr>
              <a:t>VENTAS Y SERVICIOS S.A., SUBRED INTEGRADA y ACTIVOS S.A.S, no solo por el volumen de vacantes sino por la diversidad de cargos ofertados.</a:t>
            </a:r>
            <a:endParaRPr lang="es-CO" i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A85DF7-EC83-40FD-8564-487A66159E01}"/>
              </a:ext>
            </a:extLst>
          </p:cNvPr>
          <p:cNvSpPr txBox="1"/>
          <p:nvPr/>
        </p:nvSpPr>
        <p:spPr>
          <a:xfrm>
            <a:off x="607059" y="4917114"/>
            <a:ext cx="105237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i="1" dirty="0">
                <a:latin typeface="Poppins" panose="00000500000000000000" pitchFamily="2" charset="0"/>
                <a:cs typeface="Poppins" panose="00000500000000000000" pitchFamily="2" charset="0"/>
              </a:rPr>
              <a:t>Sectores con mayor apertura a la contratación de +50: </a:t>
            </a:r>
            <a:r>
              <a:rPr lang="es-MX" i="1" dirty="0">
                <a:latin typeface="Poppins" panose="00000500000000000000" pitchFamily="2" charset="0"/>
                <a:cs typeface="Poppins" panose="00000500000000000000" pitchFamily="2" charset="0"/>
              </a:rPr>
              <a:t>Servicios, Construcción y Salud son los sectores con mayor apertura natural. Sin embargo, el análisis cualitativo identifica que Seguridad y Financiero presentan oportunidades subexplotadas para roles de supervisión, consultoría y atención al cliente especializado. La estrategia debe incluir una ruta de sensibilización sectorial personalizada, destacando casos de éxito como el de la SUBRED en salud, y desarrollando argumentos específicos que demuestren el retorno de inversión de contratar talento sénior en cada industria, enfatizando su estabilidad, lealtad y capacidad de resolver problemas complejos.</a:t>
            </a:r>
            <a:endParaRPr lang="es-CO" i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07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D030320-0E16-A048-261A-D4A7E63870ED}"/>
              </a:ext>
            </a:extLst>
          </p:cNvPr>
          <p:cNvSpPr txBox="1"/>
          <p:nvPr/>
        </p:nvSpPr>
        <p:spPr>
          <a:xfrm>
            <a:off x="242678" y="272845"/>
            <a:ext cx="5853321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7. </a:t>
            </a:r>
            <a:r>
              <a:rPr lang="es-MX" sz="3200" b="1" dirty="0">
                <a:solidFill>
                  <a:srgbClr val="21347A"/>
                </a:solidFill>
                <a:latin typeface="Poppins"/>
                <a:cs typeface="Poppins"/>
                <a:sym typeface="Poppins"/>
              </a:rPr>
              <a:t>Actores</a:t>
            </a:r>
            <a:endParaRPr lang="es-CO" sz="3200" b="1" dirty="0">
              <a:solidFill>
                <a:srgbClr val="21347A"/>
              </a:solidFill>
              <a:latin typeface="Poppins"/>
              <a:cs typeface="Poppins"/>
              <a:sym typeface="Poppins"/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D657812A-319D-C1AE-B3E0-B792A61236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4126468"/>
              </p:ext>
            </p:extLst>
          </p:nvPr>
        </p:nvGraphicFramePr>
        <p:xfrm>
          <a:off x="1997075" y="469900"/>
          <a:ext cx="8197850" cy="591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7689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72450" y="0"/>
            <a:ext cx="4019550" cy="6858000"/>
            <a:chOff x="8172450" y="0"/>
            <a:chExt cx="4019550" cy="6858000"/>
          </a:xfrm>
        </p:grpSpPr>
        <p:sp>
          <p:nvSpPr>
            <p:cNvPr id="3" name="object 3"/>
            <p:cNvSpPr/>
            <p:nvPr/>
          </p:nvSpPr>
          <p:spPr>
            <a:xfrm>
              <a:off x="8553450" y="5876925"/>
              <a:ext cx="2371725" cy="200025"/>
            </a:xfrm>
            <a:custGeom>
              <a:avLst/>
              <a:gdLst/>
              <a:ahLst/>
              <a:cxnLst/>
              <a:rect l="l" t="t" r="r" b="b"/>
              <a:pathLst>
                <a:path w="2371725" h="200025">
                  <a:moveTo>
                    <a:pt x="2371725" y="0"/>
                  </a:moveTo>
                  <a:lnTo>
                    <a:pt x="0" y="0"/>
                  </a:lnTo>
                  <a:lnTo>
                    <a:pt x="0" y="200025"/>
                  </a:lnTo>
                  <a:lnTo>
                    <a:pt x="2371725" y="200025"/>
                  </a:lnTo>
                  <a:lnTo>
                    <a:pt x="2371725" y="0"/>
                  </a:lnTo>
                  <a:close/>
                </a:path>
              </a:pathLst>
            </a:custGeom>
            <a:solidFill>
              <a:srgbClr val="20347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72450" y="2076450"/>
              <a:ext cx="3762375" cy="250507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45782" y="1277619"/>
            <a:ext cx="770064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-125" dirty="0">
                <a:solidFill>
                  <a:srgbClr val="203479"/>
                </a:solidFill>
              </a:rPr>
              <a:t>Objetivos</a:t>
            </a:r>
            <a:r>
              <a:rPr sz="3600" spc="-440" dirty="0">
                <a:solidFill>
                  <a:srgbClr val="203479"/>
                </a:solidFill>
              </a:rPr>
              <a:t> </a:t>
            </a:r>
            <a:r>
              <a:rPr sz="3600" spc="-45" dirty="0">
                <a:solidFill>
                  <a:srgbClr val="203479"/>
                </a:solidFill>
              </a:rPr>
              <a:t>Programa</a:t>
            </a:r>
            <a:r>
              <a:rPr sz="3600" spc="-425" dirty="0">
                <a:solidFill>
                  <a:srgbClr val="203479"/>
                </a:solidFill>
              </a:rPr>
              <a:t> </a:t>
            </a:r>
            <a:r>
              <a:rPr sz="3600" spc="-90" dirty="0">
                <a:solidFill>
                  <a:srgbClr val="203479"/>
                </a:solidFill>
              </a:rPr>
              <a:t>Talento</a:t>
            </a:r>
            <a:r>
              <a:rPr sz="3600" spc="-105" dirty="0">
                <a:solidFill>
                  <a:srgbClr val="203479"/>
                </a:solidFill>
              </a:rPr>
              <a:t> </a:t>
            </a:r>
            <a:r>
              <a:rPr sz="3600" spc="-25" dirty="0">
                <a:solidFill>
                  <a:srgbClr val="203479"/>
                </a:solidFill>
              </a:rPr>
              <a:t>+50</a:t>
            </a:r>
            <a:endParaRPr sz="3600" dirty="0"/>
          </a:p>
        </p:txBody>
      </p:sp>
      <p:sp>
        <p:nvSpPr>
          <p:cNvPr id="6" name="object 6"/>
          <p:cNvSpPr txBox="1"/>
          <p:nvPr/>
        </p:nvSpPr>
        <p:spPr>
          <a:xfrm>
            <a:off x="367982" y="2086927"/>
            <a:ext cx="7667625" cy="25038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84200" marR="207010" lvl="0" indent="-572135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84200" algn="l"/>
                <a:tab pos="2340610" algn="l"/>
              </a:tabLst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Sensibilizar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al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tejido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empresarial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para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generar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oportunidades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laborales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para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	personas mayores</a:t>
            </a:r>
            <a:r>
              <a:rPr kumimoji="0" sz="20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de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50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años.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MT"/>
              <a:cs typeface="Arial MT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MT"/>
              <a:cs typeface="Arial MT"/>
            </a:endParaRPr>
          </a:p>
          <a:p>
            <a:pPr marL="584200" marR="5080" lvl="0" indent="-57213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84200" algn="l"/>
                <a:tab pos="3992245" algn="l"/>
                <a:tab pos="5299710" algn="l"/>
              </a:tabLst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Generar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herramientas</a:t>
            </a:r>
            <a:r>
              <a:rPr kumimoji="0" sz="2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efectivas</a:t>
            </a:r>
            <a:r>
              <a:rPr kumimoji="0" sz="2000" b="0" i="0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para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la</a:t>
            </a:r>
            <a:r>
              <a:rPr kumimoji="0" sz="20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inclusión,</a:t>
            </a:r>
            <a:r>
              <a:rPr kumimoji="0" sz="2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contratación,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retención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y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aprovechamiento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	de</a:t>
            </a:r>
            <a:r>
              <a:rPr kumimoji="0" sz="2000" b="0" i="0" u="none" strike="noStrike" kern="0" cap="none" spc="-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Talento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	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+50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MT"/>
              <a:cs typeface="Arial MT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MT"/>
              <a:cs typeface="Arial MT"/>
            </a:endParaRPr>
          </a:p>
          <a:p>
            <a:pPr marL="584200" marR="175260" lvl="0" indent="-57213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84200" algn="l"/>
              </a:tabLst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Actualizar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a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las</a:t>
            </a:r>
            <a:r>
              <a:rPr kumimoji="0" sz="2000" b="0" i="0" u="none" strike="noStrike" kern="0" cap="none" spc="-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empresas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en</a:t>
            </a:r>
            <a:r>
              <a:rPr kumimoji="0" sz="20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normatividad</a:t>
            </a:r>
            <a:r>
              <a:rPr kumimoji="0" sz="20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legal,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beneficios</a:t>
            </a:r>
            <a:r>
              <a:rPr kumimoji="0" sz="2000" b="0" i="0" u="none" strike="noStrike" kern="0" cap="none" spc="-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e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incentivos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por</a:t>
            </a:r>
            <a:r>
              <a:rPr kumimoji="0" sz="20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la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contratación de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Talento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MT"/>
                <a:cs typeface="Arial MT"/>
              </a:rPr>
              <a:t>+50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MT"/>
              <a:cs typeface="Arial MT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413ED01B-226B-3CDC-A4B7-945D8AF1F0FD}"/>
              </a:ext>
            </a:extLst>
          </p:cNvPr>
          <p:cNvSpPr txBox="1">
            <a:spLocks/>
          </p:cNvSpPr>
          <p:nvPr/>
        </p:nvSpPr>
        <p:spPr>
          <a:xfrm>
            <a:off x="367982" y="322579"/>
            <a:ext cx="10329515" cy="61760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>
            <a:lvl1pPr>
              <a:defRPr sz="9600" b="0" i="0">
                <a:solidFill>
                  <a:schemeClr val="bg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pPr marL="1663700" marR="5080" indent="-1651635">
              <a:lnSpc>
                <a:spcPct val="101400"/>
              </a:lnSpc>
              <a:spcBef>
                <a:spcPts val="60"/>
              </a:spcBef>
              <a:buClrTx/>
              <a:buFontTx/>
            </a:pPr>
            <a:r>
              <a:rPr lang="es-MX" sz="40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8. </a:t>
            </a:r>
            <a:r>
              <a:rPr lang="es-CO" sz="3950" b="1" spc="-8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Bootcamp</a:t>
            </a:r>
            <a:r>
              <a:rPr lang="es-CO" sz="3950" b="1" spc="-434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s-CO" sz="3950" b="1" spc="-15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Talento</a:t>
            </a:r>
            <a:r>
              <a:rPr lang="es-CO" sz="3950" b="1" spc="-34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s-CO" sz="3950" b="1" spc="-3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+50 </a:t>
            </a:r>
            <a:r>
              <a:rPr lang="es-CO" sz="3950" b="1" spc="-1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Empresas</a:t>
            </a:r>
            <a:endParaRPr lang="es-CO" sz="395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-8000"/>
            <a:ext cx="5270500" cy="6866255"/>
            <a:chOff x="-12700" y="-8000"/>
            <a:chExt cx="5270500" cy="68662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819149"/>
              <a:ext cx="5257799" cy="52578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4699"/>
              <a:ext cx="1176655" cy="2419350"/>
            </a:xfrm>
            <a:custGeom>
              <a:avLst/>
              <a:gdLst/>
              <a:ahLst/>
              <a:cxnLst/>
              <a:rect l="l" t="t" r="r" b="b"/>
              <a:pathLst>
                <a:path w="1176655" h="2419350">
                  <a:moveTo>
                    <a:pt x="1176337" y="0"/>
                  </a:moveTo>
                  <a:lnTo>
                    <a:pt x="0" y="0"/>
                  </a:lnTo>
                  <a:lnTo>
                    <a:pt x="0" y="2419206"/>
                  </a:lnTo>
                  <a:lnTo>
                    <a:pt x="117633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4699"/>
              <a:ext cx="1176655" cy="2419350"/>
            </a:xfrm>
            <a:custGeom>
              <a:avLst/>
              <a:gdLst/>
              <a:ahLst/>
              <a:cxnLst/>
              <a:rect l="l" t="t" r="r" b="b"/>
              <a:pathLst>
                <a:path w="1176655" h="2419350">
                  <a:moveTo>
                    <a:pt x="0" y="2419206"/>
                  </a:moveTo>
                  <a:lnTo>
                    <a:pt x="1176337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2548931"/>
              <a:ext cx="1304925" cy="4309110"/>
            </a:xfrm>
            <a:custGeom>
              <a:avLst/>
              <a:gdLst/>
              <a:ahLst/>
              <a:cxnLst/>
              <a:rect l="l" t="t" r="r" b="b"/>
              <a:pathLst>
                <a:path w="1304925" h="4309109">
                  <a:moveTo>
                    <a:pt x="0" y="0"/>
                  </a:moveTo>
                  <a:lnTo>
                    <a:pt x="0" y="4309068"/>
                  </a:lnTo>
                  <a:lnTo>
                    <a:pt x="1304925" y="43090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437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95700" y="3971925"/>
              <a:ext cx="447675" cy="16192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826759" y="856361"/>
            <a:ext cx="5922645" cy="124269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663700" marR="5080" indent="-1651635">
              <a:lnSpc>
                <a:spcPct val="101400"/>
              </a:lnSpc>
              <a:spcBef>
                <a:spcPts val="60"/>
              </a:spcBef>
            </a:pPr>
            <a:r>
              <a:rPr sz="3950" b="1" spc="-8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Bootcamp</a:t>
            </a:r>
            <a:r>
              <a:rPr sz="3950" b="1" spc="-434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3950" b="1" spc="-15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Talento</a:t>
            </a:r>
            <a:r>
              <a:rPr sz="3950" b="1" spc="-34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3950" b="1" spc="-3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+50 </a:t>
            </a:r>
            <a:r>
              <a:rPr sz="3950" b="1" spc="-1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Empresas</a:t>
            </a:r>
            <a:endParaRPr sz="395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547812" y="6038851"/>
            <a:ext cx="2371725" cy="200025"/>
          </a:xfrm>
          <a:custGeom>
            <a:avLst/>
            <a:gdLst/>
            <a:ahLst/>
            <a:cxnLst/>
            <a:rect l="l" t="t" r="r" b="b"/>
            <a:pathLst>
              <a:path w="2371725" h="200025">
                <a:moveTo>
                  <a:pt x="2371725" y="0"/>
                </a:moveTo>
                <a:lnTo>
                  <a:pt x="0" y="0"/>
                </a:lnTo>
                <a:lnTo>
                  <a:pt x="0" y="200025"/>
                </a:lnTo>
                <a:lnTo>
                  <a:pt x="2371725" y="200025"/>
                </a:lnTo>
                <a:lnTo>
                  <a:pt x="2371725" y="0"/>
                </a:lnTo>
                <a:close/>
              </a:path>
            </a:pathLst>
          </a:custGeom>
          <a:solidFill>
            <a:srgbClr val="20347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58300" y="6115050"/>
            <a:ext cx="1562100" cy="58102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xfrm>
            <a:off x="5359654" y="2407856"/>
            <a:ext cx="6094928" cy="403661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97180" marR="5080" indent="-285115" algn="just">
              <a:lnSpc>
                <a:spcPct val="99900"/>
              </a:lnSpc>
              <a:spcBef>
                <a:spcPts val="130"/>
              </a:spcBef>
              <a:buFont typeface="Wingdings"/>
              <a:buChar char=""/>
              <a:tabLst>
                <a:tab pos="298450" algn="l"/>
              </a:tabLst>
            </a:pP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b="1" spc="17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No.1</a:t>
            </a:r>
            <a:r>
              <a:rPr b="1" spc="15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Entrevista</a:t>
            </a:r>
            <a:r>
              <a:rPr spc="13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incógnita</a:t>
            </a:r>
            <a:r>
              <a:rPr spc="15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spc="16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Realizar</a:t>
            </a:r>
            <a:r>
              <a:rPr spc="17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spc="13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entrevista</a:t>
            </a:r>
            <a:r>
              <a:rPr spc="18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apoyados</a:t>
            </a:r>
            <a:r>
              <a:rPr spc="17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por 	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spc="484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participantes</a:t>
            </a:r>
            <a:r>
              <a:rPr spc="8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pc="8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acuerdo</a:t>
            </a:r>
            <a:r>
              <a:rPr spc="65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con</a:t>
            </a:r>
            <a:r>
              <a:rPr spc="55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unos</a:t>
            </a:r>
            <a:r>
              <a:rPr spc="7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perfiles</a:t>
            </a:r>
            <a:r>
              <a:rPr spc="6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establecidos,</a:t>
            </a:r>
            <a:r>
              <a:rPr spc="6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donde</a:t>
            </a:r>
            <a:r>
              <a:rPr spc="80" dirty="0"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los 	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candidatos</a:t>
            </a:r>
            <a:r>
              <a:rPr spc="-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no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se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encuentran</a:t>
            </a:r>
            <a:r>
              <a:rPr spc="-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spc="-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spc="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recinto,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responden</a:t>
            </a:r>
            <a:r>
              <a:rPr spc="-6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y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al</a:t>
            </a:r>
            <a:r>
              <a:rPr spc="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final</a:t>
            </a:r>
            <a:r>
              <a:rPr spc="-3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del</a:t>
            </a:r>
            <a:r>
              <a:rPr spc="-4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ejercicio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 se 	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pregunta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spc="-3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la</a:t>
            </a:r>
            <a:r>
              <a:rPr spc="-2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audiencia</a:t>
            </a:r>
            <a:r>
              <a:rPr spc="-1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si</a:t>
            </a:r>
            <a:r>
              <a:rPr spc="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contrataría</a:t>
            </a:r>
            <a:r>
              <a:rPr spc="-5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spc="-3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este</a:t>
            </a:r>
            <a:r>
              <a:rPr spc="-4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candidato.</a:t>
            </a:r>
          </a:p>
          <a:p>
            <a:pPr marL="12700" marR="9525" indent="295275" algn="just">
              <a:lnSpc>
                <a:spcPts val="1650"/>
              </a:lnSpc>
              <a:spcBef>
                <a:spcPts val="125"/>
              </a:spcBef>
            </a:pP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Posterior</a:t>
            </a:r>
            <a:r>
              <a:rPr spc="49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al</a:t>
            </a:r>
            <a:r>
              <a:rPr spc="49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proceso</a:t>
            </a:r>
            <a:r>
              <a:rPr spc="434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pc="484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selección</a:t>
            </a:r>
            <a:r>
              <a:rPr spc="49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se</a:t>
            </a:r>
            <a:r>
              <a:rPr spc="484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hace</a:t>
            </a:r>
            <a:r>
              <a:rPr spc="46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ingresar</a:t>
            </a:r>
            <a:r>
              <a:rPr spc="47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spc="459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spc="43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candidatos</a:t>
            </a:r>
            <a:r>
              <a:rPr spc="4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pc="-50" dirty="0">
                <a:latin typeface="Poppins" panose="00000500000000000000" pitchFamily="2" charset="0"/>
                <a:cs typeface="Poppins" panose="00000500000000000000" pitchFamily="2" charset="0"/>
              </a:rPr>
              <a:t>y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comparte</a:t>
            </a:r>
            <a:r>
              <a:rPr spc="-1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su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testimonio</a:t>
            </a:r>
            <a:r>
              <a:rPr spc="-8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su</a:t>
            </a:r>
            <a:r>
              <a:rPr spc="-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proceso</a:t>
            </a:r>
            <a:r>
              <a:rPr spc="-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para</a:t>
            </a:r>
            <a:r>
              <a:rPr spc="-5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búsqueda</a:t>
            </a:r>
            <a:r>
              <a:rPr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 empleo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pc="-1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98450" indent="-28575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8450" algn="l"/>
              </a:tabLst>
            </a:pPr>
            <a:r>
              <a:rPr b="1" spc="-20" dirty="0">
                <a:latin typeface="Poppins" panose="00000500000000000000" pitchFamily="2" charset="0"/>
                <a:cs typeface="Poppins" panose="00000500000000000000" pitchFamily="2" charset="0"/>
              </a:rPr>
              <a:t>Tema</a:t>
            </a:r>
            <a:r>
              <a:rPr b="1" spc="-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r>
              <a:rPr b="1" spc="-3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Mitos</a:t>
            </a:r>
            <a:r>
              <a:rPr b="1"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y</a:t>
            </a:r>
            <a:r>
              <a:rPr b="1" spc="-4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realidades</a:t>
            </a:r>
            <a:r>
              <a:rPr b="1" spc="-5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b="1" spc="-2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torno</a:t>
            </a:r>
            <a:r>
              <a:rPr b="1" spc="34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b="1" spc="-4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la</a:t>
            </a:r>
            <a:r>
              <a:rPr b="1" spc="-2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contratación</a:t>
            </a:r>
            <a:r>
              <a:rPr b="1" spc="-2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b="1" spc="-1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spc="-10" dirty="0">
                <a:latin typeface="Poppins" panose="00000500000000000000" pitchFamily="2" charset="0"/>
                <a:cs typeface="Poppins" panose="00000500000000000000" pitchFamily="2" charset="0"/>
              </a:rPr>
              <a:t>Talento</a:t>
            </a:r>
            <a:r>
              <a:rPr b="1" spc="-1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spc="-25" dirty="0">
                <a:latin typeface="Poppins" panose="00000500000000000000" pitchFamily="2" charset="0"/>
                <a:cs typeface="Poppins" panose="00000500000000000000" pitchFamily="2" charset="0"/>
              </a:rPr>
              <a:t>+50</a:t>
            </a:r>
          </a:p>
          <a:p>
            <a:pPr>
              <a:lnSpc>
                <a:spcPct val="100000"/>
              </a:lnSpc>
              <a:spcBef>
                <a:spcPts val="735"/>
              </a:spcBef>
              <a:buFont typeface="Wingdings"/>
              <a:buChar char=""/>
            </a:pPr>
            <a:endParaRPr b="1" spc="-25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06705">
              <a:lnSpc>
                <a:spcPct val="100000"/>
              </a:lnSpc>
              <a:spcBef>
                <a:spcPts val="5"/>
              </a:spcBef>
            </a:pP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b="1" spc="-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>
                <a:latin typeface="Poppins" panose="00000500000000000000" pitchFamily="2" charset="0"/>
                <a:cs typeface="Poppins" panose="00000500000000000000" pitchFamily="2" charset="0"/>
              </a:rPr>
              <a:t>No.2</a:t>
            </a:r>
            <a:r>
              <a:rPr b="1" spc="34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Charla</a:t>
            </a:r>
            <a:r>
              <a:rPr spc="3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>
                <a:latin typeface="Poppins" panose="00000500000000000000" pitchFamily="2" charset="0"/>
                <a:cs typeface="Poppins" panose="00000500000000000000" pitchFamily="2" charset="0"/>
              </a:rPr>
              <a:t>Indicadores</a:t>
            </a:r>
            <a:r>
              <a:rPr spc="-5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pc="-10" dirty="0">
                <a:latin typeface="Poppins" panose="00000500000000000000" pitchFamily="2" charset="0"/>
                <a:cs typeface="Poppins" panose="00000500000000000000" pitchFamily="2" charset="0"/>
              </a:rPr>
              <a:t>Estadísticos</a:t>
            </a: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pc="-1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592455" marR="224154" lvl="1" indent="-285750">
              <a:lnSpc>
                <a:spcPts val="1650"/>
              </a:lnSpc>
              <a:spcBef>
                <a:spcPts val="5"/>
              </a:spcBef>
              <a:buChar char="•"/>
              <a:tabLst>
                <a:tab pos="592455" algn="l"/>
              </a:tabLst>
            </a:pP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Caracterización</a:t>
            </a:r>
            <a:r>
              <a:rPr sz="1400" spc="43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z="1400" spc="47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la</a:t>
            </a:r>
            <a:r>
              <a:rPr sz="1400" spc="47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población</a:t>
            </a:r>
            <a:r>
              <a:rPr sz="1400" spc="49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sz="1400" spc="48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Colombia</a:t>
            </a:r>
            <a:r>
              <a:rPr sz="1400" spc="49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z="1400" spc="48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acuerdo</a:t>
            </a:r>
            <a:r>
              <a:rPr sz="1400" spc="45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con</a:t>
            </a:r>
            <a:r>
              <a:rPr sz="1400" spc="434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spc="-25" dirty="0">
                <a:latin typeface="Poppins" panose="00000500000000000000" pitchFamily="2" charset="0"/>
                <a:cs typeface="Poppins" panose="00000500000000000000" pitchFamily="2" charset="0"/>
              </a:rPr>
              <a:t>los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rangos</a:t>
            </a:r>
            <a:r>
              <a:rPr sz="1400" spc="-6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z="1400" spc="1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spc="-20" dirty="0">
                <a:latin typeface="Poppins" panose="00000500000000000000" pitchFamily="2" charset="0"/>
                <a:cs typeface="Poppins" panose="00000500000000000000" pitchFamily="2" charset="0"/>
              </a:rPr>
              <a:t>edad</a:t>
            </a:r>
            <a:endParaRPr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592455" lvl="1" indent="-285750">
              <a:lnSpc>
                <a:spcPts val="1664"/>
              </a:lnSpc>
              <a:buChar char="•"/>
              <a:tabLst>
                <a:tab pos="592455" algn="l"/>
              </a:tabLst>
            </a:pP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Indicadores</a:t>
            </a:r>
            <a:r>
              <a:rPr sz="1400" spc="-6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dirty="0"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sz="1400" spc="-15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1400" spc="-10" dirty="0">
                <a:latin typeface="Poppins" panose="00000500000000000000" pitchFamily="2" charset="0"/>
                <a:cs typeface="Poppins" panose="00000500000000000000" pitchFamily="2" charset="0"/>
              </a:rPr>
              <a:t>empleabilidad</a:t>
            </a:r>
            <a:endParaRPr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592455" lvl="1" indent="-285750">
              <a:lnSpc>
                <a:spcPts val="1664"/>
              </a:lnSpc>
              <a:buChar char="•"/>
              <a:tabLst>
                <a:tab pos="592455" algn="l"/>
              </a:tabLst>
            </a:pPr>
            <a:r>
              <a:rPr sz="1400" spc="-10" dirty="0">
                <a:latin typeface="Poppins" panose="00000500000000000000" pitchFamily="2" charset="0"/>
                <a:cs typeface="Poppins" panose="00000500000000000000" pitchFamily="2" charset="0"/>
              </a:rPr>
              <a:t>Brechas</a:t>
            </a:r>
            <a:endParaRPr sz="1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07051" y="700405"/>
            <a:ext cx="5925820" cy="124269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663700" marR="5080" indent="-1651635">
              <a:lnSpc>
                <a:spcPct val="101400"/>
              </a:lnSpc>
              <a:spcBef>
                <a:spcPts val="60"/>
              </a:spcBef>
            </a:pPr>
            <a:r>
              <a:rPr sz="3950" b="1" spc="-8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Bootcamp</a:t>
            </a:r>
            <a:r>
              <a:rPr sz="3950" b="1" spc="-44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3950" b="1" spc="-145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Talento</a:t>
            </a:r>
            <a:r>
              <a:rPr sz="3950" b="1" spc="-345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sz="3950" b="1" spc="-3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+50 </a:t>
            </a:r>
            <a:r>
              <a:rPr sz="3950" b="1" spc="-10" dirty="0">
                <a:solidFill>
                  <a:srgbClr val="20347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Empresas</a:t>
            </a:r>
            <a:endParaRPr sz="395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-12700" y="-8000"/>
            <a:ext cx="4651375" cy="6866255"/>
            <a:chOff x="-12700" y="-8000"/>
            <a:chExt cx="4651375" cy="6866255"/>
          </a:xfrm>
        </p:grpSpPr>
        <p:sp>
          <p:nvSpPr>
            <p:cNvPr id="4" name="object 4"/>
            <p:cNvSpPr/>
            <p:nvPr/>
          </p:nvSpPr>
          <p:spPr>
            <a:xfrm>
              <a:off x="0" y="4699"/>
              <a:ext cx="1176655" cy="2419350"/>
            </a:xfrm>
            <a:custGeom>
              <a:avLst/>
              <a:gdLst/>
              <a:ahLst/>
              <a:cxnLst/>
              <a:rect l="l" t="t" r="r" b="b"/>
              <a:pathLst>
                <a:path w="1176655" h="2419350">
                  <a:moveTo>
                    <a:pt x="1176337" y="0"/>
                  </a:moveTo>
                  <a:lnTo>
                    <a:pt x="0" y="0"/>
                  </a:lnTo>
                  <a:lnTo>
                    <a:pt x="0" y="2419206"/>
                  </a:lnTo>
                  <a:lnTo>
                    <a:pt x="117633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4699"/>
              <a:ext cx="1176655" cy="2419350"/>
            </a:xfrm>
            <a:custGeom>
              <a:avLst/>
              <a:gdLst/>
              <a:ahLst/>
              <a:cxnLst/>
              <a:rect l="l" t="t" r="r" b="b"/>
              <a:pathLst>
                <a:path w="1176655" h="2419350">
                  <a:moveTo>
                    <a:pt x="0" y="2419206"/>
                  </a:moveTo>
                  <a:lnTo>
                    <a:pt x="1176337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2548931"/>
              <a:ext cx="1304925" cy="4309110"/>
            </a:xfrm>
            <a:custGeom>
              <a:avLst/>
              <a:gdLst/>
              <a:ahLst/>
              <a:cxnLst/>
              <a:rect l="l" t="t" r="r" b="b"/>
              <a:pathLst>
                <a:path w="1304925" h="4309109">
                  <a:moveTo>
                    <a:pt x="0" y="0"/>
                  </a:moveTo>
                  <a:lnTo>
                    <a:pt x="0" y="4309068"/>
                  </a:lnTo>
                  <a:lnTo>
                    <a:pt x="1304925" y="43090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437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1050" y="2133600"/>
              <a:ext cx="3857625" cy="1295400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95700" y="3971925"/>
            <a:ext cx="447675" cy="1619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58300" y="6115050"/>
            <a:ext cx="1562100" cy="58102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772026" y="2257425"/>
            <a:ext cx="6958012" cy="76155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2899"/>
              </a:lnSpc>
              <a:spcBef>
                <a:spcPts val="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No.3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Casos</a:t>
            </a:r>
            <a:r>
              <a:rPr kumimoji="0" sz="2400" b="1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Éxito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Empresas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Tiendas</a:t>
            </a:r>
            <a:r>
              <a:rPr kumimoji="0" sz="24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Oxxo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programa</a:t>
            </a:r>
            <a:r>
              <a:rPr kumimoji="0" sz="2400" b="1" i="0" u="none" strike="noStrike" kern="0" cap="none" spc="-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Senior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03004" y="3134459"/>
            <a:ext cx="6229867" cy="18755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kumimoji="0" lang="es-CO" sz="2400" b="1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No.4</a:t>
            </a:r>
            <a:endParaRPr kumimoji="0" lang="es-CO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2700" marR="0" lvl="0" indent="0" defTabSz="914400" eaLnBrk="1" fontAlgn="auto" latinLnBrk="0" hangingPunct="1">
              <a:spcBef>
                <a:spcPts val="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Socialización</a:t>
            </a:r>
            <a:r>
              <a:rPr kumimoji="0" lang="es-CO" sz="240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Beneficios</a:t>
            </a:r>
            <a:r>
              <a:rPr kumimoji="0" lang="es-CO" sz="240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kumimoji="0" lang="es-CO" sz="240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incentivos</a:t>
            </a:r>
            <a:endParaRPr kumimoji="0" lang="es-CO" sz="2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27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9155" algn="l"/>
                <a:tab pos="1194435" algn="l"/>
                <a:tab pos="3618229" algn="l"/>
                <a:tab pos="3805554" algn="l"/>
              </a:tabLst>
              <a:defRPr/>
            </a:pP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Modelos</a:t>
            </a:r>
            <a:r>
              <a:rPr lang="es-CO" sz="2400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lang="es-CO" sz="2400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Flexibilización</a:t>
            </a:r>
            <a:r>
              <a:rPr kumimoji="0" lang="es-CO" sz="240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contractual</a:t>
            </a:r>
            <a:r>
              <a:rPr lang="es-CO" sz="2400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(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Prestación</a:t>
            </a:r>
            <a:r>
              <a:rPr lang="es-CO" sz="2400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medio, s</a:t>
            </a:r>
            <a:r>
              <a:rPr kumimoji="0" lang="es-CO" sz="2400" i="0" u="none" strike="noStrike" kern="0" cap="none" spc="-1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ervicios</a:t>
            </a: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tiempo,</a:t>
            </a:r>
            <a:r>
              <a:rPr kumimoji="0" lang="es-CO" sz="240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trabajo</a:t>
            </a:r>
            <a:r>
              <a:rPr kumimoji="0" lang="es-CO" sz="2400" i="0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remoto,</a:t>
            </a:r>
            <a:r>
              <a:rPr kumimoji="0" lang="es-CO" sz="240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sz="240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teletrabajo)</a:t>
            </a:r>
            <a:endParaRPr kumimoji="0" lang="es-CO" sz="24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03004" y="5215293"/>
            <a:ext cx="4140971" cy="75469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No.5</a:t>
            </a:r>
            <a:r>
              <a:rPr kumimoji="0" sz="2400" b="1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Ruta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de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Empleo</a:t>
            </a:r>
            <a:r>
              <a:rPr kumimoji="0" sz="2400" b="1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Talento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sz="2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+50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9bd7657951_0_37"/>
          <p:cNvSpPr txBox="1"/>
          <p:nvPr/>
        </p:nvSpPr>
        <p:spPr>
          <a:xfrm>
            <a:off x="2732087" y="2546350"/>
            <a:ext cx="67278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Poppins"/>
              <a:buNone/>
            </a:pPr>
            <a:r>
              <a:rPr lang="en-US" sz="9600" b="1" i="0" u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GRACIAS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3" y="76200"/>
            <a:ext cx="4539852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Contenido</a:t>
            </a:r>
            <a:endParaRPr lang="es-CO" sz="3200" b="1" u="sng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65D50D2F-2D79-4179-BF03-E20190F32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159" y="172984"/>
            <a:ext cx="5559035" cy="651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endParaRPr lang="es-MX" altLang="es-CO" sz="20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Contexto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Font typeface="+mj-lt"/>
              <a:buAutoNum type="arabicPeriod"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Listado de mitos,  realidades y sesgos frente a la contratación de mayores de 50 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Ruta +50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Font typeface="+mj-lt"/>
              <a:buAutoNum type="arabicPeriod"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Presupuesto ROF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Propuesta Gestión Empresarial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Resultados de los sectores  y top 10 de empresas que más contratación realizaron durante la vigencia 2025 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Propuesta de gestión empresarial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Actores internos y externos)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+mj-lt"/>
              <a:buAutoNum type="arabicPeriod"/>
              <a:tabLst/>
            </a:pPr>
            <a:r>
              <a:rPr lang="es-MX" altLang="es-CO" sz="20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Bootcamp para empresas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" name="Imagen 2" descr="Elderly woman holding sign">
            <a:extLst>
              <a:ext uri="{FF2B5EF4-FFF2-40B4-BE49-F238E27FC236}">
                <a16:creationId xmlns:a16="http://schemas.microsoft.com/office/drawing/2014/main" id="{13F295C0-B507-28A2-39CA-864BBCE1BFF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46380"/>
          <a:stretch/>
        </p:blipFill>
        <p:spPr>
          <a:xfrm>
            <a:off x="6172194" y="414739"/>
            <a:ext cx="5094070" cy="5470423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BC0076A0-1411-4E42-EE27-102B36900043}"/>
              </a:ext>
            </a:extLst>
          </p:cNvPr>
          <p:cNvSpPr>
            <a:spLocks noChangeArrowheads="1"/>
          </p:cNvSpPr>
          <p:nvPr/>
        </p:nvSpPr>
        <p:spPr bwMode="auto">
          <a:xfrm rot="187226">
            <a:off x="6522214" y="2562862"/>
            <a:ext cx="433259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MX" altLang="es-CO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EMPRESA AMIGA +50: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MX" altLang="es-CO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MX" altLang="es-CO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Talento que suma, experiencia que transforma</a:t>
            </a:r>
            <a:br>
              <a:rPr lang="es-MX" altLang="es-CO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MX" altLang="es-CO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MX" altLang="es-CO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+50: La edad perfecta para aportar más</a:t>
            </a:r>
            <a:br>
              <a:rPr lang="es-MX" altLang="es-CO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MX" altLang="es-CO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MX" altLang="es-CO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Experiencia en acción: el valor que tu empresa necesita</a:t>
            </a:r>
            <a:br>
              <a:rPr lang="es-MX" altLang="es-CO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MX" altLang="es-CO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MX" altLang="es-CO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Contratar experiencia es asegurar resultados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34645BA1-3F1F-DB9B-3A12-C857206669CD}"/>
              </a:ext>
            </a:extLst>
          </p:cNvPr>
          <p:cNvSpPr/>
          <p:nvPr/>
        </p:nvSpPr>
        <p:spPr>
          <a:xfrm>
            <a:off x="7590503" y="5840332"/>
            <a:ext cx="2576052" cy="20489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61131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242680" y="76200"/>
            <a:ext cx="4539852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1. </a:t>
            </a:r>
            <a:r>
              <a:rPr lang="es-MX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C</a:t>
            </a:r>
            <a:r>
              <a:rPr lang="es-CO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ontexto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645CC8F-FCD0-BE6D-BEBC-378878331B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282594"/>
              </p:ext>
            </p:extLst>
          </p:nvPr>
        </p:nvGraphicFramePr>
        <p:xfrm>
          <a:off x="2740533" y="497084"/>
          <a:ext cx="8655053" cy="586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" name="Imagen 11" descr="Elderly woman holding out hand">
            <a:extLst>
              <a:ext uri="{FF2B5EF4-FFF2-40B4-BE49-F238E27FC236}">
                <a16:creationId xmlns:a16="http://schemas.microsoft.com/office/drawing/2014/main" id="{391DBF7E-7CFF-88D8-505B-4A709F4F35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242680" y="753278"/>
            <a:ext cx="4757945" cy="90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71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0" y="235044"/>
            <a:ext cx="10640617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6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Ajustes implementados en el 2025 para +50  </a:t>
            </a:r>
            <a:endParaRPr lang="es-CO" sz="36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47617A9-97A9-4A04-B68A-2E6323D13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75" y="955033"/>
            <a:ext cx="961471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Acompañamiento 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“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one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by</a:t>
            </a:r>
            <a:r>
              <a:rPr kumimoji="0" lang="es-CO" altLang="es-CO" sz="15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CO" altLang="es-CO" sz="15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one</a:t>
            </a:r>
            <a:r>
              <a:rPr lang="es-CO" altLang="es-CO" sz="1500" b="1" i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” o personalizado</a:t>
            </a:r>
            <a:r>
              <a:rPr lang="es-CO" altLang="es-CO" sz="1500" i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no se pretende masividad en las ferias o en los espacios propiciados. </a:t>
            </a:r>
            <a:br>
              <a:rPr kumimoji="0" lang="es-CO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CO" altLang="es-CO" sz="1500" i="1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Identificación de empresas que tienen iniciativas o programas para esta población </a:t>
            </a: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tales como 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Grupo Gelsa (con su programa Inclusión +50), OXXO (con su Programa Silver),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Interaseo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Simansi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S.A.S.,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Proactivar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IPS,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Worldlink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HASS y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Ensafe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Kalpa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S.A.S y </a:t>
            </a:r>
            <a:r>
              <a:rPr kumimoji="0" lang="es-MX" altLang="es-CO" sz="15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Smarty</a:t>
            </a:r>
            <a:r>
              <a:rPr kumimoji="0" lang="es-MX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S.A</a:t>
            </a:r>
            <a:r>
              <a:rPr kumimoji="0" lang="es-MX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reconocidas por el Ministerio del Trabajo. </a:t>
            </a:r>
            <a:endParaRPr kumimoji="0" lang="es-CO" altLang="es-CO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kumimoji="0" lang="es-CO" altLang="es-CO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 las ferias se incluyen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zonas de apoyo para el registro, salas de espera  y oferta inter - institucional </a:t>
            </a:r>
            <a:r>
              <a:rPr kumimoji="0" lang="es-CO" altLang="es-CO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(Comisión Nacional del Servicio Civil, Emprendimiento SDDE, Formación SDDE).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lang="es-CO" altLang="es-CO" sz="15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 adelantó la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articulación con el referente poblacional del despacho </a:t>
            </a: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para la respuesta y generación de actividades, validación de talleres con foco poblacional.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endParaRPr lang="es-CO" altLang="es-CO" sz="15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kumimoji="0" lang="es-CO" altLang="es-CO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 planeó y llevó a cabo la </a:t>
            </a:r>
            <a:r>
              <a:rPr kumimoji="0" lang="es-CO" altLang="es-CO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primera Feria de Empleo para personas mayores de 50 años en la ciudad. Con 11 empresas participantes y 364 puestos de trabajo.</a:t>
            </a:r>
          </a:p>
        </p:txBody>
      </p:sp>
      <p:pic>
        <p:nvPicPr>
          <p:cNvPr id="8" name="Gráfico 7" descr="Aula de clases con relleno sólido">
            <a:extLst>
              <a:ext uri="{FF2B5EF4-FFF2-40B4-BE49-F238E27FC236}">
                <a16:creationId xmlns:a16="http://schemas.microsoft.com/office/drawing/2014/main" id="{E616DE22-0910-4F5D-A971-3A2002958B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6895" y="3429000"/>
            <a:ext cx="733713" cy="733713"/>
          </a:xfrm>
          <a:prstGeom prst="rect">
            <a:avLst/>
          </a:prstGeom>
        </p:spPr>
      </p:pic>
      <p:pic>
        <p:nvPicPr>
          <p:cNvPr id="10" name="Gráfico 9" descr="Centro educativo con relleno sólido">
            <a:extLst>
              <a:ext uri="{FF2B5EF4-FFF2-40B4-BE49-F238E27FC236}">
                <a16:creationId xmlns:a16="http://schemas.microsoft.com/office/drawing/2014/main" id="{5AC3ED94-AC34-4D66-B4E7-0524B10898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6552" y="2514600"/>
            <a:ext cx="914400" cy="9144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5177176-4CEA-44F0-9628-BB817A2AEA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0906" y="4807963"/>
            <a:ext cx="3509670" cy="183221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64B3113-C203-4663-95B4-93B6EF2A7B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8097" y="4740685"/>
            <a:ext cx="1566135" cy="1966774"/>
          </a:xfrm>
          <a:prstGeom prst="rect">
            <a:avLst/>
          </a:prstGeom>
        </p:spPr>
      </p:pic>
      <p:pic>
        <p:nvPicPr>
          <p:cNvPr id="19" name="Gráfico 18" descr="Banco con relleno sólido">
            <a:extLst>
              <a:ext uri="{FF2B5EF4-FFF2-40B4-BE49-F238E27FC236}">
                <a16:creationId xmlns:a16="http://schemas.microsoft.com/office/drawing/2014/main" id="{7084FDCD-3CF1-4DCD-B21A-9D915F58C2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6551" y="1640872"/>
            <a:ext cx="914400" cy="914400"/>
          </a:xfrm>
          <a:prstGeom prst="rect">
            <a:avLst/>
          </a:prstGeom>
        </p:spPr>
      </p:pic>
      <p:pic>
        <p:nvPicPr>
          <p:cNvPr id="21" name="Gráfico 20" descr="Sala de juntas con relleno sólido">
            <a:extLst>
              <a:ext uri="{FF2B5EF4-FFF2-40B4-BE49-F238E27FC236}">
                <a16:creationId xmlns:a16="http://schemas.microsoft.com/office/drawing/2014/main" id="{6C002774-3DDF-4A46-8D00-7A6D056FA2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6551" y="9022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48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31015" y="536076"/>
            <a:ext cx="5013352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4000" b="1" i="0" u="sng" strike="noStrike" cap="none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Consideraciones iniciales</a:t>
            </a:r>
            <a:endParaRPr lang="es-CO" sz="4000" b="1" u="sng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B21BE25-97E0-4880-93D5-18AF032731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872" b="82436" l="6248" r="66095">
                        <a14:foregroundMark x1="45410" y1="33803" x2="24800" y2="50043"/>
                        <a14:foregroundMark x1="24800" y1="50043" x2="18171" y2="48205"/>
                        <a14:foregroundMark x1="18171" y1="48205" x2="34667" y2="56966"/>
                        <a14:foregroundMark x1="34667" y1="56966" x2="34895" y2="60470"/>
                        <a14:foregroundMark x1="51771" y1="28120" x2="60343" y2="44402"/>
                        <a14:foregroundMark x1="60343" y1="44402" x2="60267" y2="62906"/>
                        <a14:foregroundMark x1="60267" y1="62906" x2="53981" y2="78077"/>
                        <a14:foregroundMark x1="53981" y1="78077" x2="52114" y2="80000"/>
                        <a14:foregroundMark x1="52305" y1="82222" x2="57371" y2="72906"/>
                        <a14:foregroundMark x1="57371" y1="72906" x2="61029" y2="49145"/>
                        <a14:foregroundMark x1="61029" y1="49145" x2="58248" y2="38590"/>
                        <a14:foregroundMark x1="58248" y1="38590" x2="51200" y2="28120"/>
                        <a14:foregroundMark x1="51962" y1="25256" x2="63543" y2="46838"/>
                        <a14:foregroundMark x1="63543" y1="46838" x2="65448" y2="56966"/>
                        <a14:foregroundMark x1="65448" y1="56966" x2="63886" y2="67137"/>
                        <a14:foregroundMark x1="63886" y1="67137" x2="60343" y2="75385"/>
                        <a14:foregroundMark x1="60343" y1="75385" x2="53714" y2="82179"/>
                        <a14:foregroundMark x1="53714" y1="82179" x2="51390" y2="82436"/>
                        <a14:foregroundMark x1="6248" y1="49060" x2="8343" y2="57479"/>
                        <a14:foregroundMark x1="8343" y1="57479" x2="22705" y2="58761"/>
                        <a14:foregroundMark x1="22705" y1="58761" x2="41181" y2="51923"/>
                        <a14:foregroundMark x1="41181" y1="51923" x2="39924" y2="42479"/>
                        <a14:foregroundMark x1="39924" y1="42479" x2="25219" y2="38675"/>
                        <a14:foregroundMark x1="25219" y1="38675" x2="19848" y2="52991"/>
                        <a14:foregroundMark x1="19848" y1="52991" x2="31619" y2="62650"/>
                        <a14:foregroundMark x1="31619" y1="62650" x2="36533" y2="60043"/>
                        <a14:foregroundMark x1="51962" y1="24872" x2="53219" y2="27094"/>
                        <a14:foregroundMark x1="59924" y1="37479" x2="62819" y2="41154"/>
                        <a14:foregroundMark x1="63010" y1="51325" x2="63733" y2="56197"/>
                        <a14:foregroundMark x1="47581" y1="50684" x2="44343" y2="57607"/>
                        <a14:foregroundMark x1="64990" y1="52735" x2="66095" y2="54359"/>
                      </a14:backgroundRemoval>
                    </a14:imgEffect>
                  </a14:imgLayer>
                </a14:imgProps>
              </a:ext>
            </a:extLst>
          </a:blip>
          <a:srcRect t="22630" r="32647" b="13733"/>
          <a:stretch/>
        </p:blipFill>
        <p:spPr>
          <a:xfrm>
            <a:off x="3721515" y="771526"/>
            <a:ext cx="5308185" cy="4470792"/>
          </a:xfrm>
          <a:prstGeom prst="rect">
            <a:avLst/>
          </a:prstGeom>
        </p:spPr>
      </p:pic>
      <p:sp>
        <p:nvSpPr>
          <p:cNvPr id="14" name="Rectangle 1">
            <a:extLst>
              <a:ext uri="{FF2B5EF4-FFF2-40B4-BE49-F238E27FC236}">
                <a16:creationId xmlns:a16="http://schemas.microsoft.com/office/drawing/2014/main" id="{B3FD224E-AD79-4E1E-97AA-B725B2A1D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772" y="2216136"/>
            <a:ext cx="3389331" cy="35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tasa global de participación laboral en Colombia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ha estado alrededor del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65%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(variación reciente GEIH), pero en adultos de 50–60 años tiende a disminuir por salida temprana del mercado, enfermedades, despidos o falta de actualización laboral. 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s-CO" altLang="es-CO" sz="9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Antecedentes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: 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Ley 2040 de 2020</a:t>
            </a:r>
            <a:r>
              <a:rPr kumimoji="0" lang="es-CO" altLang="es-CO" sz="9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/ 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“Sello amigable adulto mayor”/Ministerio de Trabajo. (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7"/>
              </a:rPr>
              <a:t>https://www.mintrabajo.gov.co/prensa/comunicados/2022/julio/siete-empresas-pioneras-con-la-empleabilidad-del-adulto-mayor-fueron-reconocidas-por-mintrabajo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 , 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Observatorio de Emprendimiento y Empleabilidad del Adulto Mayor (OEEA), Premio Innova Mayor 2025 /</a:t>
            </a:r>
            <a:r>
              <a:rPr kumimoji="0" lang="es-MX" altLang="es-CO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Urosario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Porvenir (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8"/>
              </a:rPr>
              <a:t>https://urosario.edu.co/sites/default/files/2025-08/terminos-y-condiciones-tdr-innova-2025.pdf</a:t>
            </a:r>
            <a:r>
              <a:rPr kumimoji="0" lang="es-MX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  / 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Job50 y Talento +45, CCE –Cámara Comercio España.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kumimoji="0" lang="es-CO" alt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Las empresas mantienen prácticas de contratación donde las edades más frecuentes se concentran entre “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24 a 55 años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”; sin embargo, estudios de mercado demuestran que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55–60 sigue siendo un rango de vinculación razonable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en cargos administrativos, comerciales, logísticos, operativos y de servicios personales.</a:t>
            </a: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D59BAD93-F15F-48A6-B3C9-303D56D6E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3" y="5770955"/>
            <a:ext cx="78771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jurisprudencia reconoce estabilidad laboral reforzada al </a:t>
            </a:r>
            <a:r>
              <a:rPr kumimoji="0" lang="es-CO" altLang="es-CO" sz="9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pre- pensionado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(faltando ≤36 meses para cumplir requisitos), lo cual no impide su contratación, pero sí demanda asesoría especializada para proteger derechos y orientar decisiones del empleador y del buscador.</a:t>
            </a:r>
            <a:b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</a:br>
            <a:endParaRPr kumimoji="0" lang="es-CO" altLang="es-CO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estructura económica de Bogotá —comercio, servicios, logística, salud, educación, seguridad, construcción— mantiene </a:t>
            </a:r>
            <a:r>
              <a:rPr kumimoji="0" lang="es-CO" altLang="es-CO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demanda para ocupaciones que pueden ser cubiertas por talento 50–60</a:t>
            </a:r>
            <a:r>
              <a:rPr kumimoji="0" lang="es-CO" altLang="es-CO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si se fortalece la intermediación y la actualización de competencias.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00208A1-95CF-4ECA-85DC-6729B7F96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3795" y="424711"/>
            <a:ext cx="35401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Población +49 a  60 años 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9F0F83D-F63A-4C06-8DA2-DCA53D6BF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8922" y="1530519"/>
            <a:ext cx="35401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 Vinculación y reconversión laboral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B5153483-CA6D-4D90-96FB-9FA17BE10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9700" y="2678532"/>
            <a:ext cx="27900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Desempleados a largo plazo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65D50D2F-2D79-4179-BF03-E20190F32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626" y="3594718"/>
            <a:ext cx="27900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Modernización y actualización de habilidades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755BCA4-A68C-4914-95C3-7FDF13B49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9356" y="4850399"/>
            <a:ext cx="27900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Brechas y barreras</a:t>
            </a:r>
          </a:p>
        </p:txBody>
      </p:sp>
    </p:spTree>
    <p:extLst>
      <p:ext uri="{BB962C8B-B14F-4D97-AF65-F5344CB8AC3E}">
        <p14:creationId xmlns:p14="http://schemas.microsoft.com/office/powerpoint/2010/main" val="2894557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C611D0C3-4140-F349-CB87-EC7188A506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8177958"/>
              </p:ext>
            </p:extLst>
          </p:nvPr>
        </p:nvGraphicFramePr>
        <p:xfrm>
          <a:off x="753806" y="76200"/>
          <a:ext cx="1089741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6" name="Google Shape;86;g39bd7657951_0_7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D030320-0E16-A048-261A-D4A7E63870ED}"/>
              </a:ext>
            </a:extLst>
          </p:cNvPr>
          <p:cNvSpPr txBox="1"/>
          <p:nvPr/>
        </p:nvSpPr>
        <p:spPr>
          <a:xfrm>
            <a:off x="272176" y="193612"/>
            <a:ext cx="11005424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2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2. </a:t>
            </a:r>
            <a:r>
              <a:rPr lang="es-MX" sz="3200" b="1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Mitos, realidades y un sesgos frente a la contratación de mayores de 50  </a:t>
            </a:r>
            <a:endParaRPr lang="es-CO" sz="3200" b="1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B3A7D0D-6DBD-45D6-3A68-DF09743A3092}"/>
              </a:ext>
            </a:extLst>
          </p:cNvPr>
          <p:cNvSpPr txBox="1"/>
          <p:nvPr/>
        </p:nvSpPr>
        <p:spPr>
          <a:xfrm>
            <a:off x="1543665" y="143235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Mitos</a:t>
            </a:r>
            <a:endParaRPr lang="es-CO" dirty="0">
              <a:solidFill>
                <a:srgbClr val="FFC000"/>
              </a:solidFill>
            </a:endParaRP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556C90DC-5236-A17B-58B4-FA7466A694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7805618"/>
              </p:ext>
            </p:extLst>
          </p:nvPr>
        </p:nvGraphicFramePr>
        <p:xfrm>
          <a:off x="1695991" y="4158837"/>
          <a:ext cx="3532908" cy="267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DE4F8C0E-E7FC-FB72-4878-40C3973AC392}"/>
              </a:ext>
            </a:extLst>
          </p:cNvPr>
          <p:cNvSpPr txBox="1"/>
          <p:nvPr/>
        </p:nvSpPr>
        <p:spPr>
          <a:xfrm>
            <a:off x="1543665" y="5067206"/>
            <a:ext cx="1437150" cy="308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Sesgos</a:t>
            </a:r>
            <a:endParaRPr lang="es-CO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90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460771" y="235044"/>
            <a:ext cx="4897041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48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Barreras </a:t>
            </a:r>
            <a:endParaRPr lang="es-CO" sz="48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112A621-C804-40BF-8AEA-60E445702CD3}"/>
              </a:ext>
            </a:extLst>
          </p:cNvPr>
          <p:cNvSpPr txBox="1"/>
          <p:nvPr/>
        </p:nvSpPr>
        <p:spPr>
          <a:xfrm>
            <a:off x="398407" y="1087934"/>
            <a:ext cx="416609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 Edadismo y sesgos de empleadores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Búsqueda de instancias, aliados y mesas de diálogo sectoriales que muestren beneficios de experiencia y retención.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Baja formalización de vacantes disponibles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Priorizar vacantes con afiliación formal en la bolsa 50–60; negociar con empresas compromiso de afiliación y condiciones dignas.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Limitaciones tecnológicas y de movilidad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Formación en alfabetización digital, indagar programas de formación SEF básica en TIC.</a:t>
            </a:r>
          </a:p>
          <a:p>
            <a:pPr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 Condición de pre-pensionado (riesgo de despido o contratación precaria) 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Salarios insuficientes / trabajo precario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Priorizar intermediación hacia plazas formales con estándares salariales dignos.</a:t>
            </a:r>
          </a:p>
          <a:p>
            <a:pPr rtl="0">
              <a:buFont typeface="+mj-lt"/>
              <a:buAutoNum type="arabicPeriod"/>
            </a:pPr>
            <a:r>
              <a:rPr lang="es-MX" b="1" dirty="0">
                <a:latin typeface="Poppins" panose="00000500000000000000" pitchFamily="2" charset="0"/>
                <a:cs typeface="Poppins" panose="00000500000000000000" pitchFamily="2" charset="0"/>
              </a:rPr>
              <a:t>Brechas de salud o capacidades reducidas</a:t>
            </a:r>
            <a:endParaRPr lang="es-MX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rtl="0"/>
            <a:r>
              <a:rPr lang="es-MX" dirty="0">
                <a:latin typeface="Poppins" panose="00000500000000000000" pitchFamily="2" charset="0"/>
                <a:cs typeface="Poppins" panose="00000500000000000000" pitchFamily="2" charset="0"/>
              </a:rPr>
              <a:t>Articulación con servicios de salud ocupacional y con programas sociales para adaptaciones razonables.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9A42089-1B17-446B-B8BC-5B43D1CDD1F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114" t="25818" r="22951" b="17177"/>
          <a:stretch/>
        </p:blipFill>
        <p:spPr>
          <a:xfrm>
            <a:off x="5972174" y="1757363"/>
            <a:ext cx="3729039" cy="3800475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9FA2E055-3480-446F-B9DC-0CCB74CB0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084" y="650512"/>
            <a:ext cx="35401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Campaña de sensibilización y sello </a:t>
            </a:r>
            <a:r>
              <a:rPr lang="es-CO" altLang="es-CO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“empresa amiga +50” </a:t>
            </a:r>
            <a:endParaRPr kumimoji="0" lang="es-CO" altLang="es-CO" sz="20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2FC942D5-8108-465B-B923-8D02A70B8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102" y="643905"/>
            <a:ext cx="35401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Priorizar vacantes con afiliación formal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CB85733B-C166-469E-A05C-6400A18A8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416" y="5557838"/>
            <a:ext cx="244408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Alfabetización digital para el empleo</a:t>
            </a:r>
            <a:endParaRPr kumimoji="0" lang="es-CO" altLang="es-CO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67AAAC2C-6C63-48E2-B4FB-10CB1B757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9210" y="5307269"/>
            <a:ext cx="276967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Cartilla y  </a:t>
            </a:r>
            <a:r>
              <a:rPr kumimoji="0" lang="es-CO" altLang="es-CO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Negociación empresarial</a:t>
            </a:r>
          </a:p>
        </p:txBody>
      </p:sp>
    </p:spTree>
    <p:extLst>
      <p:ext uri="{BB962C8B-B14F-4D97-AF65-F5344CB8AC3E}">
        <p14:creationId xmlns:p14="http://schemas.microsoft.com/office/powerpoint/2010/main" val="1242106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246459" y="104962"/>
            <a:ext cx="8881666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6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3. </a:t>
            </a:r>
            <a:r>
              <a:rPr lang="es-CO" sz="36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Ruta especializada +50: Oferentes  </a:t>
            </a:r>
            <a:endParaRPr lang="es-CO" sz="36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" name="TextBox 38">
            <a:extLst>
              <a:ext uri="{FF2B5EF4-FFF2-40B4-BE49-F238E27FC236}">
                <a16:creationId xmlns:a16="http://schemas.microsoft.com/office/drawing/2014/main" id="{A2131904-241A-4875-A7BD-4526763FDC5D}"/>
              </a:ext>
            </a:extLst>
          </p:cNvPr>
          <p:cNvSpPr txBox="1"/>
          <p:nvPr/>
        </p:nvSpPr>
        <p:spPr>
          <a:xfrm>
            <a:off x="4280930" y="2259808"/>
            <a:ext cx="1142942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Talleres de
competencias</a:t>
            </a:r>
          </a:p>
        </p:txBody>
      </p:sp>
      <p:sp>
        <p:nvSpPr>
          <p:cNvPr id="47" name="TextBox 39">
            <a:extLst>
              <a:ext uri="{FF2B5EF4-FFF2-40B4-BE49-F238E27FC236}">
                <a16:creationId xmlns:a16="http://schemas.microsoft.com/office/drawing/2014/main" id="{BF43D08E-F3BE-4223-8752-9079FF614665}"/>
              </a:ext>
            </a:extLst>
          </p:cNvPr>
          <p:cNvSpPr txBox="1"/>
          <p:nvPr/>
        </p:nvSpPr>
        <p:spPr>
          <a:xfrm>
            <a:off x="2021942" y="2282002"/>
            <a:ext cx="1183016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Diagnóstico de
competencias</a:t>
            </a:r>
          </a:p>
        </p:txBody>
      </p:sp>
      <p:sp>
        <p:nvSpPr>
          <p:cNvPr id="49" name="TextBox 41">
            <a:extLst>
              <a:ext uri="{FF2B5EF4-FFF2-40B4-BE49-F238E27FC236}">
                <a16:creationId xmlns:a16="http://schemas.microsoft.com/office/drawing/2014/main" id="{C693B29F-8F36-42DF-9BDF-54E153034EE3}"/>
              </a:ext>
            </a:extLst>
          </p:cNvPr>
          <p:cNvSpPr txBox="1"/>
          <p:nvPr/>
        </p:nvSpPr>
        <p:spPr>
          <a:xfrm>
            <a:off x="9608708" y="4617796"/>
            <a:ext cx="1384299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Remite a vacantes compatibles y empresas amigables.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Acompañamiento y seguimiento en los procesos de selección.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Retroalimentación en SISE.</a:t>
            </a:r>
          </a:p>
        </p:txBody>
      </p:sp>
      <p:sp>
        <p:nvSpPr>
          <p:cNvPr id="50" name="TextBox 42">
            <a:extLst>
              <a:ext uri="{FF2B5EF4-FFF2-40B4-BE49-F238E27FC236}">
                <a16:creationId xmlns:a16="http://schemas.microsoft.com/office/drawing/2014/main" id="{55FF8E33-2A4F-407C-8FAD-9682E4E36886}"/>
              </a:ext>
            </a:extLst>
          </p:cNvPr>
          <p:cNvSpPr txBox="1"/>
          <p:nvPr/>
        </p:nvSpPr>
        <p:spPr>
          <a:xfrm>
            <a:off x="8526344" y="854351"/>
            <a:ext cx="1508242" cy="15234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Se inscribe en cursos rápidos con micro credenciales para cerrar brechas.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Formación técnica corta en áreas de alta empleabilidad.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Capacitación digital básica e intermedia.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endParaRPr lang="es-CO" sz="900" kern="1200" dirty="0">
              <a:solidFill>
                <a:srgbClr val="484848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endParaRPr lang="es-CO" sz="900" kern="1200" dirty="0">
              <a:solidFill>
                <a:srgbClr val="484848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51" name="TextBox 43">
            <a:extLst>
              <a:ext uri="{FF2B5EF4-FFF2-40B4-BE49-F238E27FC236}">
                <a16:creationId xmlns:a16="http://schemas.microsoft.com/office/drawing/2014/main" id="{1243F904-9FA0-4BB1-91A2-465B15280052}"/>
              </a:ext>
            </a:extLst>
          </p:cNvPr>
          <p:cNvSpPr txBox="1"/>
          <p:nvPr/>
        </p:nvSpPr>
        <p:spPr>
          <a:xfrm>
            <a:off x="6414749" y="875638"/>
            <a:ext cx="1632185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Simulacros entrevistas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Estrategias para responder preguntas sobre la edad, brechas tecnológicas o tiempos sin empleo.</a:t>
            </a:r>
            <a:endParaRPr lang="es-CO" sz="900" kern="1200" dirty="0">
              <a:solidFill>
                <a:srgbClr val="484848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Construye discurso de valor</a:t>
            </a:r>
          </a:p>
        </p:txBody>
      </p:sp>
      <p:sp>
        <p:nvSpPr>
          <p:cNvPr id="52" name="TextBox 44">
            <a:extLst>
              <a:ext uri="{FF2B5EF4-FFF2-40B4-BE49-F238E27FC236}">
                <a16:creationId xmlns:a16="http://schemas.microsoft.com/office/drawing/2014/main" id="{B88D4D82-091B-4B67-8817-52DABFAD6A60}"/>
              </a:ext>
            </a:extLst>
          </p:cNvPr>
          <p:cNvSpPr txBox="1"/>
          <p:nvPr/>
        </p:nvSpPr>
        <p:spPr>
          <a:xfrm>
            <a:off x="4141841" y="914520"/>
            <a:ext cx="1632186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Modernización de hoja de vida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Alfabetización digital para el empleo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Preparación para entrevistas 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Habilidades claves en el mercado actual</a:t>
            </a:r>
          </a:p>
        </p:txBody>
      </p:sp>
      <p:sp>
        <p:nvSpPr>
          <p:cNvPr id="53" name="TextBox 45">
            <a:extLst>
              <a:ext uri="{FF2B5EF4-FFF2-40B4-BE49-F238E27FC236}">
                <a16:creationId xmlns:a16="http://schemas.microsoft.com/office/drawing/2014/main" id="{8F2A0DE8-D30C-4479-97EF-86CC6CE18510}"/>
              </a:ext>
            </a:extLst>
          </p:cNvPr>
          <p:cNvSpPr txBox="1"/>
          <p:nvPr/>
        </p:nvSpPr>
        <p:spPr>
          <a:xfrm>
            <a:off x="1994906" y="933485"/>
            <a:ext cx="1435633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Evalúa competencias blandas y digitales y mapeo de habilidades adquiridas en la experiencia</a:t>
            </a:r>
          </a:p>
        </p:txBody>
      </p:sp>
      <p:sp>
        <p:nvSpPr>
          <p:cNvPr id="54" name="TextBox 46">
            <a:extLst>
              <a:ext uri="{FF2B5EF4-FFF2-40B4-BE49-F238E27FC236}">
                <a16:creationId xmlns:a16="http://schemas.microsoft.com/office/drawing/2014/main" id="{98FCB221-9026-42A5-BC7D-B23942578F0B}"/>
              </a:ext>
            </a:extLst>
          </p:cNvPr>
          <p:cNvSpPr txBox="1"/>
          <p:nvPr/>
        </p:nvSpPr>
        <p:spPr>
          <a:xfrm>
            <a:off x="8741640" y="2285890"/>
            <a:ext cx="1154162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Articulación
con formación</a:t>
            </a:r>
          </a:p>
        </p:txBody>
      </p:sp>
      <p:sp>
        <p:nvSpPr>
          <p:cNvPr id="55" name="TextBox 47">
            <a:extLst>
              <a:ext uri="{FF2B5EF4-FFF2-40B4-BE49-F238E27FC236}">
                <a16:creationId xmlns:a16="http://schemas.microsoft.com/office/drawing/2014/main" id="{0A4896B8-E71C-4DA6-AC9C-329AD38830C8}"/>
              </a:ext>
            </a:extLst>
          </p:cNvPr>
          <p:cNvSpPr txBox="1"/>
          <p:nvPr/>
        </p:nvSpPr>
        <p:spPr>
          <a:xfrm>
            <a:off x="1069271" y="4109698"/>
            <a:ext cx="765804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Registro inicial</a:t>
            </a:r>
          </a:p>
        </p:txBody>
      </p:sp>
      <p:sp>
        <p:nvSpPr>
          <p:cNvPr id="56" name="TextBox 48">
            <a:extLst>
              <a:ext uri="{FF2B5EF4-FFF2-40B4-BE49-F238E27FC236}">
                <a16:creationId xmlns:a16="http://schemas.microsoft.com/office/drawing/2014/main" id="{41E4FE02-2CE4-47BF-BB62-5970D4DB697C}"/>
              </a:ext>
            </a:extLst>
          </p:cNvPr>
          <p:cNvSpPr txBox="1"/>
          <p:nvPr/>
        </p:nvSpPr>
        <p:spPr>
          <a:xfrm>
            <a:off x="3260017" y="4066223"/>
            <a:ext cx="936154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Orientación
individual</a:t>
            </a:r>
          </a:p>
        </p:txBody>
      </p:sp>
      <p:sp>
        <p:nvSpPr>
          <p:cNvPr id="57" name="TextBox 49">
            <a:extLst>
              <a:ext uri="{FF2B5EF4-FFF2-40B4-BE49-F238E27FC236}">
                <a16:creationId xmlns:a16="http://schemas.microsoft.com/office/drawing/2014/main" id="{8C8D5C89-BB70-4CA9-9EAF-8FD36C04B20B}"/>
              </a:ext>
            </a:extLst>
          </p:cNvPr>
          <p:cNvSpPr txBox="1"/>
          <p:nvPr/>
        </p:nvSpPr>
        <p:spPr>
          <a:xfrm>
            <a:off x="5492321" y="4083063"/>
            <a:ext cx="936154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Postulación
asistida</a:t>
            </a:r>
          </a:p>
        </p:txBody>
      </p:sp>
      <p:sp>
        <p:nvSpPr>
          <p:cNvPr id="58" name="TextBox 50">
            <a:extLst>
              <a:ext uri="{FF2B5EF4-FFF2-40B4-BE49-F238E27FC236}">
                <a16:creationId xmlns:a16="http://schemas.microsoft.com/office/drawing/2014/main" id="{E77AAD35-C827-4E06-8307-D0D28DCC1641}"/>
              </a:ext>
            </a:extLst>
          </p:cNvPr>
          <p:cNvSpPr txBox="1"/>
          <p:nvPr/>
        </p:nvSpPr>
        <p:spPr>
          <a:xfrm>
            <a:off x="7524460" y="4036808"/>
            <a:ext cx="1452321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Acompañamiento
emocional</a:t>
            </a:r>
          </a:p>
        </p:txBody>
      </p:sp>
      <p:sp>
        <p:nvSpPr>
          <p:cNvPr id="59" name="TextBox 51">
            <a:extLst>
              <a:ext uri="{FF2B5EF4-FFF2-40B4-BE49-F238E27FC236}">
                <a16:creationId xmlns:a16="http://schemas.microsoft.com/office/drawing/2014/main" id="{4812AC85-67D8-4405-8237-4EC3F44D1D33}"/>
              </a:ext>
            </a:extLst>
          </p:cNvPr>
          <p:cNvSpPr txBox="1"/>
          <p:nvPr/>
        </p:nvSpPr>
        <p:spPr>
          <a:xfrm>
            <a:off x="9700331" y="4010386"/>
            <a:ext cx="1384299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Remisión, seguimiento y cierre</a:t>
            </a:r>
          </a:p>
        </p:txBody>
      </p:sp>
      <p:sp>
        <p:nvSpPr>
          <p:cNvPr id="60" name="TextBox 52">
            <a:extLst>
              <a:ext uri="{FF2B5EF4-FFF2-40B4-BE49-F238E27FC236}">
                <a16:creationId xmlns:a16="http://schemas.microsoft.com/office/drawing/2014/main" id="{F0909C05-8006-45A2-A3AA-6AA9C2DA78BF}"/>
              </a:ext>
            </a:extLst>
          </p:cNvPr>
          <p:cNvSpPr txBox="1"/>
          <p:nvPr/>
        </p:nvSpPr>
        <p:spPr>
          <a:xfrm>
            <a:off x="415956" y="4628848"/>
            <a:ext cx="1642882" cy="172354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8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Registro SISE.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8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Ficha de caracterización ampliada (perfil laboral, años de experiencia, brechas digitales, competencias clave).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8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Identificación de barreras específicas: tecnológicas, emocionales, laborales o de salud no diagnóstica.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MX" sz="8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Identificación del historial laboral y sectores donde tienen mayor probabilidad de colocación.</a:t>
            </a:r>
          </a:p>
        </p:txBody>
      </p:sp>
      <p:sp>
        <p:nvSpPr>
          <p:cNvPr id="61" name="TextBox 53">
            <a:extLst>
              <a:ext uri="{FF2B5EF4-FFF2-40B4-BE49-F238E27FC236}">
                <a16:creationId xmlns:a16="http://schemas.microsoft.com/office/drawing/2014/main" id="{24FD4083-44AD-4F24-A348-5E9BF08330AC}"/>
              </a:ext>
            </a:extLst>
          </p:cNvPr>
          <p:cNvSpPr txBox="1"/>
          <p:nvPr/>
        </p:nvSpPr>
        <p:spPr>
          <a:xfrm>
            <a:off x="2989497" y="4628848"/>
            <a:ext cx="1559496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Creación de un PEP- plan de empleabilidad personalizado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Reestructuración objetivo laboral según tendencias del mercado laboral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Reconocimiento fortalezas, logros y potencial.</a:t>
            </a:r>
          </a:p>
        </p:txBody>
      </p:sp>
      <p:sp>
        <p:nvSpPr>
          <p:cNvPr id="62" name="TextBox 54">
            <a:extLst>
              <a:ext uri="{FF2B5EF4-FFF2-40B4-BE49-F238E27FC236}">
                <a16:creationId xmlns:a16="http://schemas.microsoft.com/office/drawing/2014/main" id="{7C07E2F7-C7C0-4FE6-8FC9-78B8D4BEC253}"/>
              </a:ext>
            </a:extLst>
          </p:cNvPr>
          <p:cNvSpPr txBox="1"/>
          <p:nvPr/>
        </p:nvSpPr>
        <p:spPr>
          <a:xfrm>
            <a:off x="5257800" y="4585753"/>
            <a:ext cx="1292033" cy="6924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Apoya la búsqueda y postulación a empleos SISE y otras plataformas.</a:t>
            </a:r>
          </a:p>
        </p:txBody>
      </p:sp>
      <p:sp>
        <p:nvSpPr>
          <p:cNvPr id="63" name="TextBox 55">
            <a:extLst>
              <a:ext uri="{FF2B5EF4-FFF2-40B4-BE49-F238E27FC236}">
                <a16:creationId xmlns:a16="http://schemas.microsoft.com/office/drawing/2014/main" id="{FC767897-E95B-4F11-B228-6133583FFCC2}"/>
              </a:ext>
            </a:extLst>
          </p:cNvPr>
          <p:cNvSpPr txBox="1"/>
          <p:nvPr/>
        </p:nvSpPr>
        <p:spPr>
          <a:xfrm>
            <a:off x="7353110" y="4585753"/>
            <a:ext cx="145232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Identificación de barreras emocionales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Sesiones grupales</a:t>
            </a:r>
          </a:p>
          <a:p>
            <a:pPr marL="171450" indent="-171450" defTabSz="457200">
              <a:buClrTx/>
              <a:buFont typeface="Arial" panose="020B0604020202020204" pitchFamily="34" charset="0"/>
              <a:buChar char="•"/>
            </a:pPr>
            <a:r>
              <a:rPr lang="es-CO" sz="900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Fortalece la seguridad y maneja la frustración</a:t>
            </a:r>
          </a:p>
        </p:txBody>
      </p:sp>
      <p:sp>
        <p:nvSpPr>
          <p:cNvPr id="64" name="TextBox 56">
            <a:extLst>
              <a:ext uri="{FF2B5EF4-FFF2-40B4-BE49-F238E27FC236}">
                <a16:creationId xmlns:a16="http://schemas.microsoft.com/office/drawing/2014/main" id="{922FBDE0-FA27-406F-A0F5-44556CBA8861}"/>
              </a:ext>
            </a:extLst>
          </p:cNvPr>
          <p:cNvSpPr txBox="1"/>
          <p:nvPr/>
        </p:nvSpPr>
        <p:spPr>
          <a:xfrm>
            <a:off x="6549833" y="2106277"/>
            <a:ext cx="974627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CO" sz="1200" b="1" kern="1200" dirty="0">
                <a:solidFill>
                  <a:srgbClr val="484848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Preparación
para la
entrevista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49D1C53-90A7-4A79-A8A1-76AA54E005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01" y="2418837"/>
            <a:ext cx="11550992" cy="173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93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109;p2">
            <a:extLst>
              <a:ext uri="{FF2B5EF4-FFF2-40B4-BE49-F238E27FC236}">
                <a16:creationId xmlns:a16="http://schemas.microsoft.com/office/drawing/2014/main" id="{832CE5E0-A149-41B7-8635-C20BB0BD07F1}"/>
              </a:ext>
            </a:extLst>
          </p:cNvPr>
          <p:cNvSpPr txBox="1"/>
          <p:nvPr/>
        </p:nvSpPr>
        <p:spPr>
          <a:xfrm>
            <a:off x="246459" y="104962"/>
            <a:ext cx="9797654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MX" sz="36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3. </a:t>
            </a:r>
            <a:r>
              <a:rPr lang="es-CO" sz="3600" b="1" u="sng" dirty="0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Ruta especializada +50: Demandantes</a:t>
            </a:r>
            <a:endParaRPr lang="es-CO" sz="3600" b="1" i="0" u="sng" strike="noStrike" cap="none" dirty="0">
              <a:solidFill>
                <a:srgbClr val="21347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" name="Google Shape;86;g39bd7657951_0_73">
            <a:extLst>
              <a:ext uri="{FF2B5EF4-FFF2-40B4-BE49-F238E27FC236}">
                <a16:creationId xmlns:a16="http://schemas.microsoft.com/office/drawing/2014/main" id="{5DDF0696-4FEA-418D-8910-02BA5CA04B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FDCFC1D-E526-4757-ACA5-16A0F05A56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51" y="2550789"/>
            <a:ext cx="10991260" cy="2027978"/>
          </a:xfrm>
          <a:prstGeom prst="rect">
            <a:avLst/>
          </a:prstGeom>
        </p:spPr>
      </p:pic>
      <p:sp>
        <p:nvSpPr>
          <p:cNvPr id="75" name="TextBox 32">
            <a:extLst>
              <a:ext uri="{FF2B5EF4-FFF2-40B4-BE49-F238E27FC236}">
                <a16:creationId xmlns:a16="http://schemas.microsoft.com/office/drawing/2014/main" id="{9D8AAA5E-F4BC-4A07-9A78-722474843B9A}"/>
              </a:ext>
            </a:extLst>
          </p:cNvPr>
          <p:cNvSpPr txBox="1"/>
          <p:nvPr/>
        </p:nvSpPr>
        <p:spPr>
          <a:xfrm>
            <a:off x="2789480" y="1214251"/>
            <a:ext cx="120545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Reconoce a las
empresas que
valoran a los
empleados mayores</a:t>
            </a:r>
          </a:p>
        </p:txBody>
      </p:sp>
      <p:sp>
        <p:nvSpPr>
          <p:cNvPr id="76" name="TextBox 33">
            <a:extLst>
              <a:ext uri="{FF2B5EF4-FFF2-40B4-BE49-F238E27FC236}">
                <a16:creationId xmlns:a16="http://schemas.microsoft.com/office/drawing/2014/main" id="{9619266D-A7E0-4FC3-B641-C9DF4E7869F8}"/>
              </a:ext>
            </a:extLst>
          </p:cNvPr>
          <p:cNvSpPr txBox="1"/>
          <p:nvPr/>
        </p:nvSpPr>
        <p:spPr>
          <a:xfrm>
            <a:off x="8251841" y="2101120"/>
            <a:ext cx="799899" cy="40011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Ajuste de
perfiles</a:t>
            </a:r>
          </a:p>
        </p:txBody>
      </p:sp>
      <p:sp>
        <p:nvSpPr>
          <p:cNvPr id="77" name="TextBox 34">
            <a:extLst>
              <a:ext uri="{FF2B5EF4-FFF2-40B4-BE49-F238E27FC236}">
                <a16:creationId xmlns:a16="http://schemas.microsoft.com/office/drawing/2014/main" id="{8F2F3F00-21E4-4C0F-A878-E01BECC2222D}"/>
              </a:ext>
            </a:extLst>
          </p:cNvPr>
          <p:cNvSpPr txBox="1"/>
          <p:nvPr/>
        </p:nvSpPr>
        <p:spPr>
          <a:xfrm>
            <a:off x="5573343" y="2144942"/>
            <a:ext cx="894476" cy="20005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Bootcamp</a:t>
            </a:r>
          </a:p>
        </p:txBody>
      </p:sp>
      <p:sp>
        <p:nvSpPr>
          <p:cNvPr id="78" name="TextBox 35">
            <a:extLst>
              <a:ext uri="{FF2B5EF4-FFF2-40B4-BE49-F238E27FC236}">
                <a16:creationId xmlns:a16="http://schemas.microsoft.com/office/drawing/2014/main" id="{A0CD5BA4-9BD2-4A25-9C30-EB66139EFB47}"/>
              </a:ext>
            </a:extLst>
          </p:cNvPr>
          <p:cNvSpPr txBox="1"/>
          <p:nvPr/>
        </p:nvSpPr>
        <p:spPr>
          <a:xfrm>
            <a:off x="2752502" y="2044915"/>
            <a:ext cx="1229504" cy="40011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Sello de
Talento Senior</a:t>
            </a:r>
          </a:p>
        </p:txBody>
      </p:sp>
      <p:sp>
        <p:nvSpPr>
          <p:cNvPr id="80" name="TextBox 37">
            <a:extLst>
              <a:ext uri="{FF2B5EF4-FFF2-40B4-BE49-F238E27FC236}">
                <a16:creationId xmlns:a16="http://schemas.microsoft.com/office/drawing/2014/main" id="{12C040D9-4DF5-4AA2-BE57-81A8ED54E262}"/>
              </a:ext>
            </a:extLst>
          </p:cNvPr>
          <p:cNvSpPr txBox="1"/>
          <p:nvPr/>
        </p:nvSpPr>
        <p:spPr>
          <a:xfrm>
            <a:off x="349814" y="1226136"/>
            <a:ext cx="1207061" cy="6924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Busca
organizaciones
diversas que valoren
a los empleados
mayores</a:t>
            </a:r>
          </a:p>
        </p:txBody>
      </p:sp>
      <p:sp>
        <p:nvSpPr>
          <p:cNvPr id="81" name="TextBox 38">
            <a:extLst>
              <a:ext uri="{FF2B5EF4-FFF2-40B4-BE49-F238E27FC236}">
                <a16:creationId xmlns:a16="http://schemas.microsoft.com/office/drawing/2014/main" id="{589960F6-3047-4BB0-8749-369B325F4B33}"/>
              </a:ext>
            </a:extLst>
          </p:cNvPr>
          <p:cNvSpPr txBox="1"/>
          <p:nvPr/>
        </p:nvSpPr>
        <p:spPr>
          <a:xfrm>
            <a:off x="8049060" y="1309860"/>
            <a:ext cx="120545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Adapta las
descripciones de
trabajo para atraer
empleados mayores</a:t>
            </a:r>
          </a:p>
        </p:txBody>
      </p:sp>
      <p:sp>
        <p:nvSpPr>
          <p:cNvPr id="82" name="TextBox 39">
            <a:extLst>
              <a:ext uri="{FF2B5EF4-FFF2-40B4-BE49-F238E27FC236}">
                <a16:creationId xmlns:a16="http://schemas.microsoft.com/office/drawing/2014/main" id="{88F93C3B-FA9B-4DA7-ACFE-2B4EDB08DFE7}"/>
              </a:ext>
            </a:extLst>
          </p:cNvPr>
          <p:cNvSpPr txBox="1"/>
          <p:nvPr/>
        </p:nvSpPr>
        <p:spPr>
          <a:xfrm>
            <a:off x="1464706" y="4628326"/>
            <a:ext cx="1235916" cy="20005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Cartilla digital</a:t>
            </a:r>
          </a:p>
        </p:txBody>
      </p:sp>
      <p:sp>
        <p:nvSpPr>
          <p:cNvPr id="83" name="TextBox 40">
            <a:extLst>
              <a:ext uri="{FF2B5EF4-FFF2-40B4-BE49-F238E27FC236}">
                <a16:creationId xmlns:a16="http://schemas.microsoft.com/office/drawing/2014/main" id="{FBCAC2E1-C074-4094-BE5B-E41E4F58B09B}"/>
              </a:ext>
            </a:extLst>
          </p:cNvPr>
          <p:cNvSpPr txBox="1"/>
          <p:nvPr/>
        </p:nvSpPr>
        <p:spPr>
          <a:xfrm>
            <a:off x="4046714" y="4555819"/>
            <a:ext cx="1271182" cy="6001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Convocatorias
presenciales y
digitales</a:t>
            </a:r>
          </a:p>
        </p:txBody>
      </p:sp>
      <p:sp>
        <p:nvSpPr>
          <p:cNvPr id="84" name="TextBox 41">
            <a:extLst>
              <a:ext uri="{FF2B5EF4-FFF2-40B4-BE49-F238E27FC236}">
                <a16:creationId xmlns:a16="http://schemas.microsoft.com/office/drawing/2014/main" id="{5DCE815E-6850-4863-A2CD-2D50D69D991C}"/>
              </a:ext>
            </a:extLst>
          </p:cNvPr>
          <p:cNvSpPr txBox="1"/>
          <p:nvPr/>
        </p:nvSpPr>
        <p:spPr>
          <a:xfrm>
            <a:off x="6537668" y="4576881"/>
            <a:ext cx="1574150" cy="40011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Acompañamiento
a la selección</a:t>
            </a:r>
          </a:p>
        </p:txBody>
      </p:sp>
      <p:sp>
        <p:nvSpPr>
          <p:cNvPr id="85" name="TextBox 42">
            <a:extLst>
              <a:ext uri="{FF2B5EF4-FFF2-40B4-BE49-F238E27FC236}">
                <a16:creationId xmlns:a16="http://schemas.microsoft.com/office/drawing/2014/main" id="{26618E0D-444D-4AD5-B959-3AB8583E681F}"/>
              </a:ext>
            </a:extLst>
          </p:cNvPr>
          <p:cNvSpPr txBox="1"/>
          <p:nvPr/>
        </p:nvSpPr>
        <p:spPr>
          <a:xfrm>
            <a:off x="490076" y="2044915"/>
            <a:ext cx="926536" cy="40011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Empresas
amigables</a:t>
            </a:r>
          </a:p>
        </p:txBody>
      </p:sp>
      <p:sp>
        <p:nvSpPr>
          <p:cNvPr id="87" name="TextBox 43">
            <a:extLst>
              <a:ext uri="{FF2B5EF4-FFF2-40B4-BE49-F238E27FC236}">
                <a16:creationId xmlns:a16="http://schemas.microsoft.com/office/drawing/2014/main" id="{42BCA481-B2E5-4278-817C-6D18C7D3C6DC}"/>
              </a:ext>
            </a:extLst>
          </p:cNvPr>
          <p:cNvSpPr txBox="1"/>
          <p:nvPr/>
        </p:nvSpPr>
        <p:spPr>
          <a:xfrm>
            <a:off x="1539276" y="5013766"/>
            <a:ext cx="1205458" cy="4154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Presenta beneficios
de contratar
empleados mayores</a:t>
            </a:r>
          </a:p>
        </p:txBody>
      </p:sp>
      <p:sp>
        <p:nvSpPr>
          <p:cNvPr id="88" name="TextBox 44">
            <a:extLst>
              <a:ext uri="{FF2B5EF4-FFF2-40B4-BE49-F238E27FC236}">
                <a16:creationId xmlns:a16="http://schemas.microsoft.com/office/drawing/2014/main" id="{A778F0CE-A9FB-415B-A306-D20413205B4E}"/>
              </a:ext>
            </a:extLst>
          </p:cNvPr>
          <p:cNvSpPr txBox="1"/>
          <p:nvPr/>
        </p:nvSpPr>
        <p:spPr>
          <a:xfrm>
            <a:off x="6722013" y="5280173"/>
            <a:ext cx="120545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Ayuda a los
empleadores a
seleccionar
empleados mayores</a:t>
            </a:r>
          </a:p>
        </p:txBody>
      </p:sp>
      <p:sp>
        <p:nvSpPr>
          <p:cNvPr id="89" name="TextBox 45">
            <a:extLst>
              <a:ext uri="{FF2B5EF4-FFF2-40B4-BE49-F238E27FC236}">
                <a16:creationId xmlns:a16="http://schemas.microsoft.com/office/drawing/2014/main" id="{36A5271B-853D-476D-A959-5546563E3E26}"/>
              </a:ext>
            </a:extLst>
          </p:cNvPr>
          <p:cNvSpPr txBox="1"/>
          <p:nvPr/>
        </p:nvSpPr>
        <p:spPr>
          <a:xfrm>
            <a:off x="4059539" y="5345215"/>
            <a:ext cx="1258357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Promociona ofertas
de trabajo amigables
para empleados
mayores</a:t>
            </a:r>
          </a:p>
        </p:txBody>
      </p:sp>
      <p:sp>
        <p:nvSpPr>
          <p:cNvPr id="90" name="TextBox 46">
            <a:extLst>
              <a:ext uri="{FF2B5EF4-FFF2-40B4-BE49-F238E27FC236}">
                <a16:creationId xmlns:a16="http://schemas.microsoft.com/office/drawing/2014/main" id="{8D56A1A1-21DD-49AA-A7AC-E381F1585C97}"/>
              </a:ext>
            </a:extLst>
          </p:cNvPr>
          <p:cNvSpPr txBox="1"/>
          <p:nvPr/>
        </p:nvSpPr>
        <p:spPr>
          <a:xfrm>
            <a:off x="5348951" y="1261063"/>
            <a:ext cx="1458734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Capacita a los
empleadores sobre
porqué y cómo contratar
empleados mayores</a:t>
            </a:r>
          </a:p>
        </p:txBody>
      </p:sp>
      <p:sp>
        <p:nvSpPr>
          <p:cNvPr id="91" name="TextBox 33">
            <a:extLst>
              <a:ext uri="{FF2B5EF4-FFF2-40B4-BE49-F238E27FC236}">
                <a16:creationId xmlns:a16="http://schemas.microsoft.com/office/drawing/2014/main" id="{E43035F8-6F2D-4834-AB1A-68772A8DA286}"/>
              </a:ext>
            </a:extLst>
          </p:cNvPr>
          <p:cNvSpPr txBox="1"/>
          <p:nvPr/>
        </p:nvSpPr>
        <p:spPr>
          <a:xfrm>
            <a:off x="9075393" y="4538999"/>
            <a:ext cx="1764810" cy="6001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s-CO" sz="1300" b="1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Seguimiento y difusión de casos exitosos</a:t>
            </a:r>
          </a:p>
        </p:txBody>
      </p:sp>
      <p:sp>
        <p:nvSpPr>
          <p:cNvPr id="92" name="TextBox 44">
            <a:extLst>
              <a:ext uri="{FF2B5EF4-FFF2-40B4-BE49-F238E27FC236}">
                <a16:creationId xmlns:a16="http://schemas.microsoft.com/office/drawing/2014/main" id="{367AB722-7AFE-4981-A800-E96282C2DE22}"/>
              </a:ext>
            </a:extLst>
          </p:cNvPr>
          <p:cNvSpPr txBox="1"/>
          <p:nvPr/>
        </p:nvSpPr>
        <p:spPr>
          <a:xfrm>
            <a:off x="9355068" y="5314495"/>
            <a:ext cx="1205459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s-CO" sz="900" b="0" dirty="0">
                <a:solidFill>
                  <a:srgbClr val="48484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Documentar y difundir en redes</a:t>
            </a:r>
          </a:p>
        </p:txBody>
      </p:sp>
    </p:spTree>
    <p:extLst>
      <p:ext uri="{BB962C8B-B14F-4D97-AF65-F5344CB8AC3E}">
        <p14:creationId xmlns:p14="http://schemas.microsoft.com/office/powerpoint/2010/main" val="3713338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2130</Words>
  <Application>Microsoft Office PowerPoint</Application>
  <PresentationFormat>Panorámica</PresentationFormat>
  <Paragraphs>235</Paragraphs>
  <Slides>17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Arial</vt:lpstr>
      <vt:lpstr>Wingdings</vt:lpstr>
      <vt:lpstr>Calibri</vt:lpstr>
      <vt:lpstr>Arial MT</vt:lpstr>
      <vt:lpstr>Poppins</vt:lpstr>
      <vt:lpstr>Arial Black</vt:lpstr>
      <vt:lpstr>Office Theme</vt:lpstr>
      <vt:lpstr>1_Office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Objetivos Programa Talento +50</vt:lpstr>
      <vt:lpstr>Bootcamp Talento +50 Empresas</vt:lpstr>
      <vt:lpstr>Bootcamp Talento +50 Empresas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Naidu Sastoque</dc:creator>
  <cp:lastModifiedBy>Naidu</cp:lastModifiedBy>
  <cp:revision>35</cp:revision>
  <dcterms:modified xsi:type="dcterms:W3CDTF">2025-11-30T03:34:19Z</dcterms:modified>
</cp:coreProperties>
</file>