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6" r:id="rId1"/>
  </p:sldMasterIdLst>
  <p:notesMasterIdLst>
    <p:notesMasterId r:id="rId9"/>
  </p:notesMasterIdLst>
  <p:handoutMasterIdLst>
    <p:handoutMasterId r:id="rId10"/>
  </p:handoutMasterIdLst>
  <p:sldIdLst>
    <p:sldId id="544" r:id="rId2"/>
    <p:sldId id="532" r:id="rId3"/>
    <p:sldId id="556" r:id="rId4"/>
    <p:sldId id="558" r:id="rId5"/>
    <p:sldId id="560" r:id="rId6"/>
    <p:sldId id="563" r:id="rId7"/>
    <p:sldId id="531" r:id="rId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95" userDrawn="1">
          <p15:clr>
            <a:srgbClr val="A4A3A4"/>
          </p15:clr>
        </p15:guide>
        <p15:guide id="2" pos="3840" userDrawn="1">
          <p15:clr>
            <a:srgbClr val="A4A3A4"/>
          </p15:clr>
        </p15:guide>
        <p15:guide id="3" orient="horz" pos="187" userDrawn="1">
          <p15:clr>
            <a:srgbClr val="A4A3A4"/>
          </p15:clr>
        </p15:guide>
        <p15:guide id="4" pos="438" userDrawn="1">
          <p15:clr>
            <a:srgbClr val="A4A3A4"/>
          </p15:clr>
        </p15:guide>
        <p15:guide id="5" orient="horz" pos="2387" userDrawn="1">
          <p15:clr>
            <a:srgbClr val="A4A3A4"/>
          </p15:clr>
        </p15:guide>
        <p15:guide id="6" orient="horz" pos="2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A00"/>
    <a:srgbClr val="FF6C00"/>
    <a:srgbClr val="4D4D4C"/>
    <a:srgbClr val="343433"/>
    <a:srgbClr val="766363"/>
    <a:srgbClr val="FFF5EA"/>
    <a:srgbClr val="00324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524" autoAdjust="0"/>
    <p:restoredTop sz="97242"/>
  </p:normalViewPr>
  <p:slideViewPr>
    <p:cSldViewPr snapToGrid="0">
      <p:cViewPr varScale="1">
        <p:scale>
          <a:sx n="113" d="100"/>
          <a:sy n="113" d="100"/>
        </p:scale>
        <p:origin x="942" y="102"/>
      </p:cViewPr>
      <p:guideLst>
        <p:guide orient="horz" pos="595"/>
        <p:guide pos="3840"/>
        <p:guide orient="horz" pos="187"/>
        <p:guide pos="438"/>
        <p:guide orient="horz" pos="2387"/>
        <p:guide orient="horz" pos="2840"/>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97" d="100"/>
          <a:sy n="97" d="100"/>
        </p:scale>
        <p:origin x="5336" y="20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a:extLst>
              <a:ext uri="{FF2B5EF4-FFF2-40B4-BE49-F238E27FC236}">
                <a16:creationId xmlns:a16="http://schemas.microsoft.com/office/drawing/2014/main" id="{9999AFE6-721E-1D92-FFC0-72E02DBB97BE}"/>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a:extLst>
              <a:ext uri="{FF2B5EF4-FFF2-40B4-BE49-F238E27FC236}">
                <a16:creationId xmlns:a16="http://schemas.microsoft.com/office/drawing/2014/main" id="{BA598C0A-ECF9-B897-80D5-1AE7ABA3058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8369B9F-131C-2846-AB8F-CEE154B4CAEB}" type="datetimeFigureOut">
              <a:rPr lang="es-CO" smtClean="0"/>
              <a:t>17/06/2026</a:t>
            </a:fld>
            <a:endParaRPr lang="es-CO"/>
          </a:p>
        </p:txBody>
      </p:sp>
      <p:sp>
        <p:nvSpPr>
          <p:cNvPr id="4" name="Marcador de pie de página 3">
            <a:extLst>
              <a:ext uri="{FF2B5EF4-FFF2-40B4-BE49-F238E27FC236}">
                <a16:creationId xmlns:a16="http://schemas.microsoft.com/office/drawing/2014/main" id="{788F308B-0102-A0B4-9A23-E807C735E85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5" name="Marcador de número de diapositiva 4">
            <a:extLst>
              <a:ext uri="{FF2B5EF4-FFF2-40B4-BE49-F238E27FC236}">
                <a16:creationId xmlns:a16="http://schemas.microsoft.com/office/drawing/2014/main" id="{1E7CACDD-5D14-572A-2591-609B03F16820}"/>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293070F-3F68-E043-9CC3-B53B4F22454C}" type="slidenum">
              <a:rPr lang="es-CO" smtClean="0"/>
              <a:t>‹Nº›</a:t>
            </a:fld>
            <a:endParaRPr lang="es-CO"/>
          </a:p>
        </p:txBody>
      </p:sp>
    </p:spTree>
    <p:extLst>
      <p:ext uri="{BB962C8B-B14F-4D97-AF65-F5344CB8AC3E}">
        <p14:creationId xmlns:p14="http://schemas.microsoft.com/office/powerpoint/2010/main" val="3470045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CO"/>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660CB96-A603-FF42-AE46-F5F75F80A67B}" type="datetimeFigureOut">
              <a:rPr lang="es-CO" smtClean="0"/>
              <a:t>17/06/2026</a:t>
            </a:fld>
            <a:endParaRPr lang="es-CO"/>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CO"/>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CO"/>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906C58E-460D-4A4B-B0C2-1191B9D14FCB}" type="slidenum">
              <a:rPr lang="es-CO" smtClean="0"/>
              <a:t>‹Nº›</a:t>
            </a:fld>
            <a:endParaRPr lang="es-CO"/>
          </a:p>
        </p:txBody>
      </p:sp>
    </p:spTree>
    <p:extLst>
      <p:ext uri="{BB962C8B-B14F-4D97-AF65-F5344CB8AC3E}">
        <p14:creationId xmlns:p14="http://schemas.microsoft.com/office/powerpoint/2010/main" val="102130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17/06/2026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339754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17/06/2026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12163827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17/06/2026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9097517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iseño personalizado">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CE09D5-8681-04F4-0AD1-7206C3FF51F4}"/>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fecha 2">
            <a:extLst>
              <a:ext uri="{FF2B5EF4-FFF2-40B4-BE49-F238E27FC236}">
                <a16:creationId xmlns:a16="http://schemas.microsoft.com/office/drawing/2014/main" id="{8EB62C8D-42BE-8DF8-DDA7-6DDCB2389C42}"/>
              </a:ext>
            </a:extLst>
          </p:cNvPr>
          <p:cNvSpPr>
            <a:spLocks noGrp="1"/>
          </p:cNvSpPr>
          <p:nvPr>
            <p:ph type="dt" sz="half" idx="10"/>
          </p:nvPr>
        </p:nvSpPr>
        <p:spPr/>
        <p:txBody>
          <a:bodyPr/>
          <a:lstStyle/>
          <a:p>
            <a:fld id="{BD986248-06F7-A441-A47A-264EBD310E11}" type="datetimeFigureOut">
              <a:rPr lang="es-CO" smtClean="0"/>
              <a:t>17/06/2026</a:t>
            </a:fld>
            <a:endParaRPr lang="es-CO"/>
          </a:p>
        </p:txBody>
      </p:sp>
      <p:sp>
        <p:nvSpPr>
          <p:cNvPr id="4" name="Marcador de pie de página 3">
            <a:extLst>
              <a:ext uri="{FF2B5EF4-FFF2-40B4-BE49-F238E27FC236}">
                <a16:creationId xmlns:a16="http://schemas.microsoft.com/office/drawing/2014/main" id="{19F9D5C3-AD35-C818-D069-AB2D8EBBEEF8}"/>
              </a:ext>
            </a:extLst>
          </p:cNvPr>
          <p:cNvSpPr>
            <a:spLocks noGrp="1"/>
          </p:cNvSpPr>
          <p:nvPr>
            <p:ph type="ftr" sz="quarter" idx="11"/>
          </p:nvPr>
        </p:nvSpPr>
        <p:spPr/>
        <p:txBody>
          <a:bodyPr/>
          <a:lstStyle/>
          <a:p>
            <a:endParaRPr lang="es-CO"/>
          </a:p>
        </p:txBody>
      </p:sp>
      <p:sp>
        <p:nvSpPr>
          <p:cNvPr id="5" name="Marcador de número de diapositiva 4">
            <a:extLst>
              <a:ext uri="{FF2B5EF4-FFF2-40B4-BE49-F238E27FC236}">
                <a16:creationId xmlns:a16="http://schemas.microsoft.com/office/drawing/2014/main" id="{E106A169-E84D-2DE1-E7CC-7058F9C00ADE}"/>
              </a:ext>
            </a:extLst>
          </p:cNvPr>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1456598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10"/>
          </p:nvPr>
        </p:nvSpPr>
        <p:spPr/>
        <p:txBody>
          <a:bodyPr/>
          <a:lstStyle/>
          <a:p>
            <a:fld id="{BD986248-06F7-A441-A47A-264EBD310E11}" type="datetimeFigureOut">
              <a:rPr lang="es-CO" smtClean="0"/>
              <a:t>17/06/2026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1666177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Date Placeholder 3"/>
          <p:cNvSpPr>
            <a:spLocks noGrp="1"/>
          </p:cNvSpPr>
          <p:nvPr>
            <p:ph type="dt" sz="half" idx="10"/>
          </p:nvPr>
        </p:nvSpPr>
        <p:spPr/>
        <p:txBody>
          <a:bodyPr/>
          <a:lstStyle/>
          <a:p>
            <a:fld id="{BD986248-06F7-A441-A47A-264EBD310E11}" type="datetimeFigureOut">
              <a:rPr lang="es-CO" smtClean="0"/>
              <a:t>17/06/2026</a:t>
            </a:fld>
            <a:endParaRPr lang="es-CO"/>
          </a:p>
        </p:txBody>
      </p:sp>
      <p:sp>
        <p:nvSpPr>
          <p:cNvPr id="5" name="Footer Placeholder 4"/>
          <p:cNvSpPr>
            <a:spLocks noGrp="1"/>
          </p:cNvSpPr>
          <p:nvPr>
            <p:ph type="ftr" sz="quarter" idx="11"/>
          </p:nvPr>
        </p:nvSpPr>
        <p:spPr/>
        <p:txBody>
          <a:bodyPr/>
          <a:lstStyle/>
          <a:p>
            <a:endParaRPr lang="es-CO"/>
          </a:p>
        </p:txBody>
      </p:sp>
      <p:sp>
        <p:nvSpPr>
          <p:cNvPr id="6" name="Slide Number Placeholder 5"/>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27200985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Date Placeholder 4"/>
          <p:cNvSpPr>
            <a:spLocks noGrp="1"/>
          </p:cNvSpPr>
          <p:nvPr>
            <p:ph type="dt" sz="half" idx="10"/>
          </p:nvPr>
        </p:nvSpPr>
        <p:spPr/>
        <p:txBody>
          <a:bodyPr/>
          <a:lstStyle/>
          <a:p>
            <a:fld id="{BD986248-06F7-A441-A47A-264EBD310E11}" type="datetimeFigureOut">
              <a:rPr lang="es-CO" smtClean="0"/>
              <a:t>17/06/2026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513412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Content Placeholder 3"/>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Content Placeholder 5"/>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7" name="Date Placeholder 6"/>
          <p:cNvSpPr>
            <a:spLocks noGrp="1"/>
          </p:cNvSpPr>
          <p:nvPr>
            <p:ph type="dt" sz="half" idx="10"/>
          </p:nvPr>
        </p:nvSpPr>
        <p:spPr/>
        <p:txBody>
          <a:bodyPr/>
          <a:lstStyle/>
          <a:p>
            <a:fld id="{BD986248-06F7-A441-A47A-264EBD310E11}" type="datetimeFigureOut">
              <a:rPr lang="es-CO" smtClean="0"/>
              <a:t>17/06/2026</a:t>
            </a:fld>
            <a:endParaRPr lang="es-CO"/>
          </a:p>
        </p:txBody>
      </p:sp>
      <p:sp>
        <p:nvSpPr>
          <p:cNvPr id="8" name="Footer Placeholder 7"/>
          <p:cNvSpPr>
            <a:spLocks noGrp="1"/>
          </p:cNvSpPr>
          <p:nvPr>
            <p:ph type="ftr" sz="quarter" idx="11"/>
          </p:nvPr>
        </p:nvSpPr>
        <p:spPr/>
        <p:txBody>
          <a:bodyPr/>
          <a:lstStyle/>
          <a:p>
            <a:endParaRPr lang="es-CO"/>
          </a:p>
        </p:txBody>
      </p:sp>
      <p:sp>
        <p:nvSpPr>
          <p:cNvPr id="9" name="Slide Number Placeholder 8"/>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1211825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s-ES"/>
              <a:t>Haga clic para modificar el estilo de título del patrón</a:t>
            </a:r>
            <a:endParaRPr lang="en-US" dirty="0"/>
          </a:p>
        </p:txBody>
      </p:sp>
      <p:sp>
        <p:nvSpPr>
          <p:cNvPr id="3" name="Date Placeholder 2"/>
          <p:cNvSpPr>
            <a:spLocks noGrp="1"/>
          </p:cNvSpPr>
          <p:nvPr>
            <p:ph type="dt" sz="half" idx="10"/>
          </p:nvPr>
        </p:nvSpPr>
        <p:spPr/>
        <p:txBody>
          <a:bodyPr/>
          <a:lstStyle/>
          <a:p>
            <a:fld id="{BD986248-06F7-A441-A47A-264EBD310E11}" type="datetimeFigureOut">
              <a:rPr lang="es-CO" smtClean="0"/>
              <a:t>17/06/2026</a:t>
            </a:fld>
            <a:endParaRPr lang="es-CO"/>
          </a:p>
        </p:txBody>
      </p:sp>
      <p:sp>
        <p:nvSpPr>
          <p:cNvPr id="4" name="Footer Placeholder 3"/>
          <p:cNvSpPr>
            <a:spLocks noGrp="1"/>
          </p:cNvSpPr>
          <p:nvPr>
            <p:ph type="ftr" sz="quarter" idx="11"/>
          </p:nvPr>
        </p:nvSpPr>
        <p:spPr/>
        <p:txBody>
          <a:bodyPr/>
          <a:lstStyle/>
          <a:p>
            <a:endParaRPr lang="es-CO"/>
          </a:p>
        </p:txBody>
      </p:sp>
      <p:sp>
        <p:nvSpPr>
          <p:cNvPr id="5" name="Slide Number Placeholder 4"/>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5247971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D986248-06F7-A441-A47A-264EBD310E11}" type="datetimeFigureOut">
              <a:rPr lang="es-CO" smtClean="0"/>
              <a:t>17/06/2026</a:t>
            </a:fld>
            <a:endParaRPr lang="es-CO"/>
          </a:p>
        </p:txBody>
      </p:sp>
      <p:sp>
        <p:nvSpPr>
          <p:cNvPr id="3" name="Footer Placeholder 2"/>
          <p:cNvSpPr>
            <a:spLocks noGrp="1"/>
          </p:cNvSpPr>
          <p:nvPr>
            <p:ph type="ftr" sz="quarter" idx="11"/>
          </p:nvPr>
        </p:nvSpPr>
        <p:spPr/>
        <p:txBody>
          <a:bodyPr/>
          <a:lstStyle/>
          <a:p>
            <a:endParaRPr lang="es-CO"/>
          </a:p>
        </p:txBody>
      </p:sp>
      <p:sp>
        <p:nvSpPr>
          <p:cNvPr id="4" name="Slide Number Placeholder 3"/>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28097360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D986248-06F7-A441-A47A-264EBD310E11}" type="datetimeFigureOut">
              <a:rPr lang="es-CO" smtClean="0"/>
              <a:t>17/06/2026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34702310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s-ES"/>
              <a:t>Haga clic en el icono para agregar una imagen</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Date Placeholder 4"/>
          <p:cNvSpPr>
            <a:spLocks noGrp="1"/>
          </p:cNvSpPr>
          <p:nvPr>
            <p:ph type="dt" sz="half" idx="10"/>
          </p:nvPr>
        </p:nvSpPr>
        <p:spPr/>
        <p:txBody>
          <a:bodyPr/>
          <a:lstStyle/>
          <a:p>
            <a:fld id="{BD986248-06F7-A441-A47A-264EBD310E11}" type="datetimeFigureOut">
              <a:rPr lang="es-CO" smtClean="0"/>
              <a:t>17/06/2026</a:t>
            </a:fld>
            <a:endParaRPr lang="es-CO"/>
          </a:p>
        </p:txBody>
      </p:sp>
      <p:sp>
        <p:nvSpPr>
          <p:cNvPr id="6" name="Footer Placeholder 5"/>
          <p:cNvSpPr>
            <a:spLocks noGrp="1"/>
          </p:cNvSpPr>
          <p:nvPr>
            <p:ph type="ftr" sz="quarter" idx="11"/>
          </p:nvPr>
        </p:nvSpPr>
        <p:spPr/>
        <p:txBody>
          <a:bodyPr/>
          <a:lstStyle/>
          <a:p>
            <a:endParaRPr lang="es-CO"/>
          </a:p>
        </p:txBody>
      </p:sp>
      <p:sp>
        <p:nvSpPr>
          <p:cNvPr id="7" name="Slide Number Placeholder 6"/>
          <p:cNvSpPr>
            <a:spLocks noGrp="1"/>
          </p:cNvSpPr>
          <p:nvPr>
            <p:ph type="sldNum" sz="quarter" idx="12"/>
          </p:nvPr>
        </p:nvSpPr>
        <p:spPr/>
        <p:txBody>
          <a:bodyPr/>
          <a:lstStyle/>
          <a:p>
            <a:fld id="{63E15DF6-230E-2E43-B847-68755106EC6D}" type="slidenum">
              <a:rPr lang="es-CO" smtClean="0"/>
              <a:t>‹Nº›</a:t>
            </a:fld>
            <a:endParaRPr lang="es-CO"/>
          </a:p>
        </p:txBody>
      </p:sp>
    </p:spTree>
    <p:extLst>
      <p:ext uri="{BB962C8B-B14F-4D97-AF65-F5344CB8AC3E}">
        <p14:creationId xmlns:p14="http://schemas.microsoft.com/office/powerpoint/2010/main" val="42577285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86248-06F7-A441-A47A-264EBD310E11}" type="datetimeFigureOut">
              <a:rPr lang="es-CO" smtClean="0"/>
              <a:t>17/06/2026</a:t>
            </a:fld>
            <a:endParaRPr lang="es-CO"/>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CO"/>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E15DF6-230E-2E43-B847-68755106EC6D}" type="slidenum">
              <a:rPr lang="es-CO" smtClean="0"/>
              <a:t>‹Nº›</a:t>
            </a:fld>
            <a:endParaRPr lang="es-CO"/>
          </a:p>
        </p:txBody>
      </p:sp>
    </p:spTree>
    <p:extLst>
      <p:ext uri="{BB962C8B-B14F-4D97-AF65-F5344CB8AC3E}">
        <p14:creationId xmlns:p14="http://schemas.microsoft.com/office/powerpoint/2010/main" val="461471670"/>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 id="2147483675"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4.xml.rels><?xml version="1.0" encoding="UTF-8" standalone="yes"?>
<Relationships xmlns="http://schemas.openxmlformats.org/package/2006/relationships"><Relationship Id="rId8" Type="http://schemas.openxmlformats.org/officeDocument/2006/relationships/image" Target="../media/image23.png"/><Relationship Id="rId3" Type="http://schemas.openxmlformats.org/officeDocument/2006/relationships/image" Target="../media/image18.png"/><Relationship Id="rId7"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5.png"/><Relationship Id="rId5" Type="http://schemas.openxmlformats.org/officeDocument/2006/relationships/image" Target="../media/image20.png"/><Relationship Id="rId10" Type="http://schemas.openxmlformats.org/officeDocument/2006/relationships/image" Target="../media/image5.png"/><Relationship Id="rId4" Type="http://schemas.openxmlformats.org/officeDocument/2006/relationships/image" Target="../media/image19.png"/><Relationship Id="rId9" Type="http://schemas.openxmlformats.org/officeDocument/2006/relationships/image" Target="../media/image24.png"/></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22FCF1B-3E11-3F22-6015-1D39D506E7A9}"/>
            </a:ext>
          </a:extLst>
        </p:cNvPr>
        <p:cNvGrpSpPr/>
        <p:nvPr/>
      </p:nvGrpSpPr>
      <p:grpSpPr>
        <a:xfrm>
          <a:off x="0" y="0"/>
          <a:ext cx="0" cy="0"/>
          <a:chOff x="0" y="0"/>
          <a:chExt cx="0" cy="0"/>
        </a:xfrm>
      </p:grpSpPr>
      <p:pic>
        <p:nvPicPr>
          <p:cNvPr id="2" name="Imagen 1">
            <a:extLst>
              <a:ext uri="{FF2B5EF4-FFF2-40B4-BE49-F238E27FC236}">
                <a16:creationId xmlns:a16="http://schemas.microsoft.com/office/drawing/2014/main" id="{B4E74E67-5DA0-D842-19A5-A58C5A6DD543}"/>
              </a:ext>
            </a:extLst>
          </p:cNvPr>
          <p:cNvPicPr>
            <a:picLocks noChangeAspect="1"/>
          </p:cNvPicPr>
          <p:nvPr/>
        </p:nvPicPr>
        <p:blipFill>
          <a:blip r:embed="rId3"/>
          <a:srcRect l="24976" t="22927" r="24976" b="22927"/>
          <a:stretch/>
        </p:blipFill>
        <p:spPr>
          <a:xfrm>
            <a:off x="10207572" y="1055213"/>
            <a:ext cx="923111" cy="908760"/>
          </a:xfrm>
          <a:prstGeom prst="rect">
            <a:avLst/>
          </a:prstGeom>
        </p:spPr>
      </p:pic>
      <p:sp>
        <p:nvSpPr>
          <p:cNvPr id="3" name="CuadroTexto 2">
            <a:extLst>
              <a:ext uri="{FF2B5EF4-FFF2-40B4-BE49-F238E27FC236}">
                <a16:creationId xmlns:a16="http://schemas.microsoft.com/office/drawing/2014/main" id="{C887EA7B-FB95-816F-8146-FC5B07D1F085}"/>
              </a:ext>
            </a:extLst>
          </p:cNvPr>
          <p:cNvSpPr txBox="1"/>
          <p:nvPr/>
        </p:nvSpPr>
        <p:spPr>
          <a:xfrm>
            <a:off x="995420" y="2551837"/>
            <a:ext cx="10409999" cy="1415772"/>
          </a:xfrm>
          <a:prstGeom prst="rect">
            <a:avLst/>
          </a:prstGeom>
          <a:noFill/>
        </p:spPr>
        <p:txBody>
          <a:bodyPr wrap="square" rtlCol="0">
            <a:spAutoFit/>
          </a:bodyPr>
          <a:lstStyle/>
          <a:p>
            <a:pPr lvl="0" defTabSz="914400">
              <a:defRPr/>
            </a:pPr>
            <a:r>
              <a:rPr kumimoji="0" lang="es-ES" sz="54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rPr>
              <a:t>PROYECTOS SENA </a:t>
            </a:r>
          </a:p>
          <a:p>
            <a:pPr lvl="0" defTabSz="914400">
              <a:defRPr/>
            </a:pPr>
            <a:r>
              <a:rPr lang="es-ES" sz="3200" b="1" dirty="0">
                <a:solidFill>
                  <a:prstClr val="black">
                    <a:lumMod val="75000"/>
                    <a:lumOff val="25000"/>
                  </a:prstClr>
                </a:solidFill>
                <a:latin typeface="Work Sans Bold Roman" pitchFamily="2" charset="77"/>
              </a:rPr>
              <a:t>Centro de Tecnología Agroindustriales Valle 2026</a:t>
            </a:r>
            <a:endParaRPr kumimoji="0" lang="es-ES" sz="2000" b="1" i="0" u="none" strike="noStrike" kern="1200" cap="none" spc="0" normalizeH="0" baseline="0" noProof="0" dirty="0">
              <a:ln>
                <a:noFill/>
              </a:ln>
              <a:solidFill>
                <a:prstClr val="black">
                  <a:lumMod val="75000"/>
                  <a:lumOff val="25000"/>
                </a:prstClr>
              </a:solidFill>
              <a:effectLst/>
              <a:uLnTx/>
              <a:uFillTx/>
              <a:latin typeface="Work Sans Bold Roman" pitchFamily="2" charset="77"/>
              <a:ea typeface="+mn-ea"/>
              <a:cs typeface="+mn-cs"/>
            </a:endParaRPr>
          </a:p>
        </p:txBody>
      </p:sp>
    </p:spTree>
    <p:extLst>
      <p:ext uri="{BB962C8B-B14F-4D97-AF65-F5344CB8AC3E}">
        <p14:creationId xmlns:p14="http://schemas.microsoft.com/office/powerpoint/2010/main" val="2619423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aphicFrame>
        <p:nvGraphicFramePr>
          <p:cNvPr id="2" name="Tabla 1">
            <a:extLst>
              <a:ext uri="{FF2B5EF4-FFF2-40B4-BE49-F238E27FC236}">
                <a16:creationId xmlns:a16="http://schemas.microsoft.com/office/drawing/2014/main" id="{E394209B-6795-A868-B359-4E6C096E8BA2}"/>
              </a:ext>
            </a:extLst>
          </p:cNvPr>
          <p:cNvGraphicFramePr>
            <a:graphicFrameLocks noGrp="1"/>
          </p:cNvGraphicFramePr>
          <p:nvPr>
            <p:extLst>
              <p:ext uri="{D42A27DB-BD31-4B8C-83A1-F6EECF244321}">
                <p14:modId xmlns:p14="http://schemas.microsoft.com/office/powerpoint/2010/main" val="3741168518"/>
              </p:ext>
            </p:extLst>
          </p:nvPr>
        </p:nvGraphicFramePr>
        <p:xfrm>
          <a:off x="93042" y="1511566"/>
          <a:ext cx="5146992" cy="5196840"/>
        </p:xfrm>
        <a:graphic>
          <a:graphicData uri="http://schemas.openxmlformats.org/drawingml/2006/table">
            <a:tbl>
              <a:tblPr>
                <a:tableStyleId>{5C22544A-7EE6-4342-B048-85BDC9FD1C3A}</a:tableStyleId>
              </a:tblPr>
              <a:tblGrid>
                <a:gridCol w="995936">
                  <a:extLst>
                    <a:ext uri="{9D8B030D-6E8A-4147-A177-3AD203B41FA5}">
                      <a16:colId xmlns:a16="http://schemas.microsoft.com/office/drawing/2014/main" val="3065645159"/>
                    </a:ext>
                  </a:extLst>
                </a:gridCol>
                <a:gridCol w="3178222">
                  <a:extLst>
                    <a:ext uri="{9D8B030D-6E8A-4147-A177-3AD203B41FA5}">
                      <a16:colId xmlns:a16="http://schemas.microsoft.com/office/drawing/2014/main" val="2378295636"/>
                    </a:ext>
                  </a:extLst>
                </a:gridCol>
                <a:gridCol w="972834">
                  <a:extLst>
                    <a:ext uri="{9D8B030D-6E8A-4147-A177-3AD203B41FA5}">
                      <a16:colId xmlns:a16="http://schemas.microsoft.com/office/drawing/2014/main" val="3996378907"/>
                    </a:ext>
                  </a:extLst>
                </a:gridCol>
              </a:tblGrid>
              <a:tr h="692043">
                <a:tc>
                  <a:txBody>
                    <a:bodyPr/>
                    <a:lstStyle/>
                    <a:p>
                      <a:pPr algn="ctr" fontAlgn="ctr">
                        <a:buNone/>
                      </a:pPr>
                      <a:r>
                        <a:rPr lang="es-CO" sz="1100" u="none" strike="noStrike" dirty="0">
                          <a:effectLst/>
                        </a:rPr>
                        <a:t>ADECUACIONES</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1100" u="none" strike="noStrike" kern="1200" dirty="0">
                          <a:solidFill>
                            <a:schemeClr val="dk1"/>
                          </a:solidFill>
                          <a:effectLst/>
                          <a:latin typeface="+mn-lt"/>
                          <a:ea typeface="+mn-ea"/>
                          <a:cs typeface="+mn-cs"/>
                        </a:rPr>
                        <a:t>CONTRATAR EL DISEÑO Y CONSULTORÍA INTEGRAL DE LAS INSTALACIONES TÉCNICAS, ARQUITECTÓNICAS, ESTRUCTURALES, ANCLAJES PARA LÍNEAS DE VIDA Y LÍNEAS DE VIDA PARA EL CENTRO DE TECNOLOGÍAS AGROINDUSTRIALES DE CARTAGO VALLE, CUMPLIENDO CON LA NORMATIVIDAD VIGENTE PARA EL DISEÑO DE INSTITUCIONES EDUCATIVAS ENMARCADOS EN LA NORMA COLOMBIANA DE CONSTRUCCIÓN SISMO RESISTENTE Y LAS QUE APLIQUEN.</a:t>
                      </a:r>
                    </a:p>
                  </a:txBody>
                  <a:tcPr marL="0" marR="0" marT="0" marB="0" anchor="ctr"/>
                </a:tc>
                <a:tc>
                  <a:txBody>
                    <a:bodyPr/>
                    <a:lstStyle/>
                    <a:p>
                      <a:pPr algn="r" fontAlgn="ctr">
                        <a:buNone/>
                      </a:pPr>
                      <a:r>
                        <a:rPr lang="es-CO" sz="1100" u="none" strike="noStrike" dirty="0">
                          <a:effectLst/>
                        </a:rPr>
                        <a:t>ANTES</a:t>
                      </a:r>
                    </a:p>
                    <a:p>
                      <a:pPr algn="r" fontAlgn="ctr">
                        <a:buNone/>
                      </a:pPr>
                      <a:r>
                        <a:rPr lang="es-CO" sz="1100" u="none" strike="noStrike" dirty="0">
                          <a:effectLst/>
                        </a:rPr>
                        <a:t>$ 600´000.000</a:t>
                      </a:r>
                    </a:p>
                    <a:p>
                      <a:pPr algn="r" fontAlgn="ctr">
                        <a:buNone/>
                      </a:pPr>
                      <a:r>
                        <a:rPr lang="es-CO" sz="1100" u="none" strike="noStrike" dirty="0">
                          <a:effectLst/>
                        </a:rPr>
                        <a:t>DESPUÉS</a:t>
                      </a:r>
                    </a:p>
                    <a:p>
                      <a:pPr algn="r" fontAlgn="ctr">
                        <a:buNone/>
                      </a:pPr>
                      <a:r>
                        <a:rPr lang="es-CO" sz="1100" u="none" strike="noStrike" dirty="0">
                          <a:effectLst/>
                        </a:rPr>
                        <a:t>$1´200.000.000    </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3070324348"/>
                  </a:ext>
                </a:extLst>
              </a:tr>
              <a:tr h="519032">
                <a:tc>
                  <a:txBody>
                    <a:bodyPr/>
                    <a:lstStyle/>
                    <a:p>
                      <a:pPr algn="ctr" fontAlgn="ctr">
                        <a:buNone/>
                      </a:pPr>
                      <a:r>
                        <a:rPr lang="es-CO" sz="1100" u="none" strike="noStrike" dirty="0">
                          <a:effectLst/>
                        </a:rPr>
                        <a:t>ADECUACIONES</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endParaRPr lang="es-ES" sz="1100" u="none" strike="noStrike" dirty="0">
                        <a:effectLst/>
                      </a:endParaRPr>
                    </a:p>
                    <a:p>
                      <a:pPr algn="l" fontAlgn="ctr">
                        <a:buNone/>
                      </a:pPr>
                      <a:r>
                        <a:rPr lang="es-ES" sz="1100" u="none" strike="noStrike" dirty="0">
                          <a:effectLst/>
                        </a:rPr>
                        <a:t>CONTRATAR LA FASE 1 DEL SUMINISTRO E INSTALACIÓN DE PUNTOS DE ANCLAJE CERTIFICADOS Y LÍNEAS DE VIDA NECESARIAS PARA LA OPERACIÓN DE TRABAJO EN ALTURAS SOBRE LA CUBIERTA DEL CENTRO DE TECNOLOGÍAS AGROINDUSTRIALES CUMPLIENDO  CON LA RESOLUCIÓN 4272 DE 2021</a:t>
                      </a:r>
                      <a:endParaRPr lang="es-ES" sz="1100" b="1" i="0" u="none" strike="noStrike" dirty="0">
                        <a:solidFill>
                          <a:srgbClr val="000000"/>
                        </a:solidFill>
                        <a:effectLst/>
                        <a:latin typeface="Arial Narrow" panose="020B0606020202030204" pitchFamily="34" charset="0"/>
                      </a:endParaRPr>
                    </a:p>
                  </a:txBody>
                  <a:tcPr marL="0" marR="0" marT="0" marB="0" anchor="ctr"/>
                </a:tc>
                <a:tc>
                  <a:txBody>
                    <a:bodyPr/>
                    <a:lstStyle/>
                    <a:p>
                      <a:pPr algn="r" fontAlgn="ctr">
                        <a:buNone/>
                      </a:pPr>
                      <a:r>
                        <a:rPr lang="es-CO" sz="1100" u="none" strike="noStrike" dirty="0">
                          <a:effectLst/>
                        </a:rPr>
                        <a:t> $             370´000.000 </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938479786"/>
                  </a:ext>
                </a:extLst>
              </a:tr>
              <a:tr h="346022">
                <a:tc>
                  <a:txBody>
                    <a:bodyPr/>
                    <a:lstStyle/>
                    <a:p>
                      <a:pPr algn="ctr" fontAlgn="ctr">
                        <a:buNone/>
                      </a:pPr>
                      <a:r>
                        <a:rPr lang="es-CO" sz="1100" u="none" strike="noStrike" dirty="0">
                          <a:solidFill>
                            <a:srgbClr val="FF0000"/>
                          </a:solidFill>
                          <a:effectLst/>
                        </a:rPr>
                        <a:t>ADECUACIONES</a:t>
                      </a:r>
                      <a:endParaRPr lang="es-CO" sz="1100" b="0" i="0" u="none" strike="noStrike" dirty="0">
                        <a:solidFill>
                          <a:srgbClr val="FF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rgbClr val="FF0000"/>
                          </a:solidFill>
                          <a:effectLst/>
                          <a:latin typeface="+mn-lt"/>
                          <a:ea typeface="+mn-ea"/>
                          <a:cs typeface="+mn-cs"/>
                        </a:rPr>
                        <a:t>CONTRATAR  ADECUACIÓN DE SALA DE LACTANCIA  DEL CENTRO DE TECNOLOGÍAS AGROINDUSTRIALES. LEY 1823 DE 2017 - LEY 2306 DEL 2023</a:t>
                      </a:r>
                    </a:p>
                  </a:txBody>
                  <a:tcPr marL="0" marR="0" marT="0" marB="0" anchor="ctr"/>
                </a:tc>
                <a:tc>
                  <a:txBody>
                    <a:bodyPr/>
                    <a:lstStyle/>
                    <a:p>
                      <a:pPr algn="r" fontAlgn="ctr">
                        <a:buNone/>
                      </a:pPr>
                      <a:r>
                        <a:rPr lang="es-CO" sz="1100" u="none" strike="noStrike" dirty="0">
                          <a:solidFill>
                            <a:srgbClr val="FF0000"/>
                          </a:solidFill>
                          <a:effectLst/>
                        </a:rPr>
                        <a:t> $28´000.000</a:t>
                      </a:r>
                      <a:endParaRPr lang="es-CO" sz="1100" b="0" i="0" u="none" strike="noStrike" dirty="0">
                        <a:solidFill>
                          <a:srgbClr val="FF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841152504"/>
                  </a:ext>
                </a:extLst>
              </a:tr>
              <a:tr h="346022">
                <a:tc>
                  <a:txBody>
                    <a:bodyPr/>
                    <a:lstStyle/>
                    <a:p>
                      <a:pPr algn="ctr" fontAlgn="ctr">
                        <a:buNone/>
                      </a:pPr>
                      <a:r>
                        <a:rPr lang="es-CO" sz="1100" u="none" strike="noStrike" dirty="0">
                          <a:effectLst/>
                        </a:rPr>
                        <a:t>ADECUACIONES</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LA ADECUACIÓN DE CERRAMIENTO PERIMETRAL DEL CENTRO DE TECNOLOGÍAS AGROINDUSTRIALES.</a:t>
                      </a:r>
                      <a:endParaRPr lang="es-CO" sz="1100" u="none" strike="noStrike" kern="1200" dirty="0">
                        <a:solidFill>
                          <a:schemeClr val="dk1"/>
                        </a:solidFill>
                        <a:effectLst/>
                        <a:latin typeface="+mn-lt"/>
                        <a:ea typeface="+mn-ea"/>
                        <a:cs typeface="+mn-cs"/>
                      </a:endParaRPr>
                    </a:p>
                  </a:txBody>
                  <a:tcPr marL="0" marR="0" marT="0" marB="0" anchor="ctr"/>
                </a:tc>
                <a:tc>
                  <a:txBody>
                    <a:bodyPr/>
                    <a:lstStyle/>
                    <a:p>
                      <a:pPr algn="r" fontAlgn="ctr">
                        <a:buNone/>
                      </a:pPr>
                      <a:r>
                        <a:rPr lang="es-CO" sz="1100" u="none" strike="noStrike" dirty="0">
                          <a:effectLst/>
                        </a:rPr>
                        <a:t>ANTES</a:t>
                      </a:r>
                    </a:p>
                    <a:p>
                      <a:pPr algn="r" fontAlgn="ctr">
                        <a:buNone/>
                      </a:pPr>
                      <a:r>
                        <a:rPr lang="es-CO" sz="1100" u="none" strike="noStrike" dirty="0">
                          <a:effectLst/>
                        </a:rPr>
                        <a:t> $30´000.000</a:t>
                      </a:r>
                      <a:endParaRPr lang="es-CO" sz="1100" b="0" i="0" u="none" strike="noStrike" dirty="0">
                        <a:solidFill>
                          <a:srgbClr val="000000"/>
                        </a:solidFill>
                        <a:effectLst/>
                        <a:latin typeface="Arial Narrow" panose="020B0606020202030204" pitchFamily="34" charset="0"/>
                      </a:endParaRPr>
                    </a:p>
                    <a:p>
                      <a:pPr algn="r" fontAlgn="ctr">
                        <a:buNone/>
                      </a:pPr>
                      <a:r>
                        <a:rPr lang="es-CO" sz="1100" u="none" strike="noStrike" dirty="0">
                          <a:effectLst/>
                        </a:rPr>
                        <a:t>DESPUÉS</a:t>
                      </a:r>
                    </a:p>
                    <a:p>
                      <a:pPr algn="r" fontAlgn="ctr">
                        <a:buNone/>
                      </a:pPr>
                      <a:r>
                        <a:rPr lang="es-CO" sz="1100" u="none" strike="noStrike" dirty="0">
                          <a:effectLst/>
                        </a:rPr>
                        <a:t>$180.000.000    </a:t>
                      </a:r>
                      <a:endParaRPr lang="es-CO" sz="1100" b="0" i="0" u="none" strike="noStrike" dirty="0">
                        <a:solidFill>
                          <a:srgbClr val="000000"/>
                        </a:solidFill>
                        <a:effectLst/>
                        <a:latin typeface="Arial Narrow" panose="020B0606020202030204" pitchFamily="34" charset="0"/>
                      </a:endParaRPr>
                    </a:p>
                    <a:p>
                      <a:pPr algn="r" fontAlgn="ctr">
                        <a:buNone/>
                      </a:pPr>
                      <a:endParaRPr lang="es-CO" sz="1100" u="none" strike="noStrike" dirty="0">
                        <a:effectLst/>
                      </a:endParaRPr>
                    </a:p>
                  </a:txBody>
                  <a:tcPr marL="0" marR="0" marT="0" marB="0" anchor="ctr"/>
                </a:tc>
                <a:extLst>
                  <a:ext uri="{0D108BD9-81ED-4DB2-BD59-A6C34878D82A}">
                    <a16:rowId xmlns:a16="http://schemas.microsoft.com/office/drawing/2014/main" val="4050372024"/>
                  </a:ext>
                </a:extLst>
              </a:tr>
              <a:tr h="519032">
                <a:tc>
                  <a:txBody>
                    <a:bodyPr/>
                    <a:lstStyle/>
                    <a:p>
                      <a:pPr algn="ctr" fontAlgn="ctr">
                        <a:buNone/>
                      </a:pPr>
                      <a:r>
                        <a:rPr lang="es-CO" sz="1100" u="none" strike="noStrike" dirty="0">
                          <a:effectLst/>
                        </a:rPr>
                        <a:t>ADECUACIONES</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dirty="0">
                          <a:effectLst/>
                        </a:rPr>
                        <a:t>CONTRATAR LA FASE 1 DE ADECUACION, INSTALACIÓN Y PUESTA EN MARCHA DE NUEVOS EQUIPOS DE CLIMATIZACIÓN DE 36000 A 60000 BTU DE LOS AMBIENTES DE FORMACIÓN DEL CENTRO DE TECNOLOGÍAS AGROINDUSTRIALES. EN CUMPLIMIENTO DE LA NORMATIVIDAD AMBIENTAL, EFICIENCIA ENERGÉTICA Y ETIQUETADO VIGENTE.</a:t>
                      </a:r>
                      <a:endParaRPr lang="es-ES" sz="1100" b="1" i="0" u="none" strike="noStrike" dirty="0">
                        <a:solidFill>
                          <a:srgbClr val="000000"/>
                        </a:solidFill>
                        <a:effectLst/>
                        <a:latin typeface="Arial Narrow" panose="020B0606020202030204" pitchFamily="34" charset="0"/>
                      </a:endParaRPr>
                    </a:p>
                  </a:txBody>
                  <a:tcPr marL="0" marR="0" marT="0" marB="0" anchor="ctr"/>
                </a:tc>
                <a:tc>
                  <a:txBody>
                    <a:bodyPr/>
                    <a:lstStyle/>
                    <a:p>
                      <a:pPr algn="r" fontAlgn="ctr">
                        <a:buNone/>
                      </a:pPr>
                      <a:r>
                        <a:rPr lang="es-CO" sz="1100" u="none" strike="noStrike" dirty="0">
                          <a:effectLst/>
                        </a:rPr>
                        <a:t> $ 500´000.000</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1816778028"/>
                  </a:ext>
                </a:extLst>
              </a:tr>
            </a:tbl>
          </a:graphicData>
        </a:graphic>
      </p:graphicFrame>
      <p:sp>
        <p:nvSpPr>
          <p:cNvPr id="3" name="Título 1">
            <a:extLst>
              <a:ext uri="{FF2B5EF4-FFF2-40B4-BE49-F238E27FC236}">
                <a16:creationId xmlns:a16="http://schemas.microsoft.com/office/drawing/2014/main" id="{BB6F714C-A6B0-54AE-507A-D0700714D94B}"/>
              </a:ext>
            </a:extLst>
          </p:cNvPr>
          <p:cNvSpPr txBox="1">
            <a:spLocks/>
          </p:cNvSpPr>
          <p:nvPr/>
        </p:nvSpPr>
        <p:spPr>
          <a:xfrm>
            <a:off x="131684" y="256664"/>
            <a:ext cx="11060719" cy="744989"/>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b="1" dirty="0">
                <a:solidFill>
                  <a:schemeClr val="bg1"/>
                </a:solidFill>
                <a:latin typeface="+mn-lt"/>
                <a:ea typeface="+mn-ea"/>
                <a:cs typeface="+mn-cs"/>
              </a:rPr>
              <a:t>PROYECTOS PARA RADICACIÓN PRIORIDAD 1  </a:t>
            </a:r>
            <a:endParaRPr lang="es-ES" b="1" u="none" strike="noStrike" kern="1200" dirty="0">
              <a:solidFill>
                <a:schemeClr val="bg1"/>
              </a:solidFill>
              <a:effectLst/>
              <a:latin typeface="+mn-lt"/>
              <a:ea typeface="+mn-ea"/>
              <a:cs typeface="+mn-cs"/>
            </a:endParaRPr>
          </a:p>
        </p:txBody>
      </p:sp>
      <p:pic>
        <p:nvPicPr>
          <p:cNvPr id="11" name="Imagen 10">
            <a:extLst>
              <a:ext uri="{FF2B5EF4-FFF2-40B4-BE49-F238E27FC236}">
                <a16:creationId xmlns:a16="http://schemas.microsoft.com/office/drawing/2014/main" id="{200D691D-EE05-4B32-9869-EAB29BF70C9A}"/>
              </a:ext>
            </a:extLst>
          </p:cNvPr>
          <p:cNvPicPr>
            <a:picLocks noChangeAspect="1"/>
          </p:cNvPicPr>
          <p:nvPr/>
        </p:nvPicPr>
        <p:blipFill rotWithShape="1">
          <a:blip r:embed="rId3"/>
          <a:srcRect l="381" t="23830" r="5393" b="-1"/>
          <a:stretch/>
        </p:blipFill>
        <p:spPr>
          <a:xfrm>
            <a:off x="7874676" y="3265675"/>
            <a:ext cx="1282950" cy="1620000"/>
          </a:xfrm>
          <a:prstGeom prst="rect">
            <a:avLst/>
          </a:prstGeom>
        </p:spPr>
      </p:pic>
      <p:grpSp>
        <p:nvGrpSpPr>
          <p:cNvPr id="7" name="Grupo 6">
            <a:extLst>
              <a:ext uri="{FF2B5EF4-FFF2-40B4-BE49-F238E27FC236}">
                <a16:creationId xmlns:a16="http://schemas.microsoft.com/office/drawing/2014/main" id="{E4E66511-325F-4E71-9A88-07D111050BE4}"/>
              </a:ext>
            </a:extLst>
          </p:cNvPr>
          <p:cNvGrpSpPr/>
          <p:nvPr/>
        </p:nvGrpSpPr>
        <p:grpSpPr>
          <a:xfrm>
            <a:off x="9315634" y="3265675"/>
            <a:ext cx="2719643" cy="1620000"/>
            <a:chOff x="5989946" y="4646099"/>
            <a:chExt cx="3108362" cy="2043460"/>
          </a:xfrm>
        </p:grpSpPr>
        <p:pic>
          <p:nvPicPr>
            <p:cNvPr id="12" name="Imagen 11">
              <a:extLst>
                <a:ext uri="{FF2B5EF4-FFF2-40B4-BE49-F238E27FC236}">
                  <a16:creationId xmlns:a16="http://schemas.microsoft.com/office/drawing/2014/main" id="{DA217146-41E4-44A3-BDA4-2D3235B37682}"/>
                </a:ext>
              </a:extLst>
            </p:cNvPr>
            <p:cNvPicPr>
              <a:picLocks noChangeAspect="1"/>
            </p:cNvPicPr>
            <p:nvPr/>
          </p:nvPicPr>
          <p:blipFill>
            <a:blip r:embed="rId4"/>
            <a:stretch>
              <a:fillRect/>
            </a:stretch>
          </p:blipFill>
          <p:spPr>
            <a:xfrm>
              <a:off x="5989946" y="4646099"/>
              <a:ext cx="3108362" cy="2043460"/>
            </a:xfrm>
            <a:prstGeom prst="rect">
              <a:avLst/>
            </a:prstGeom>
          </p:spPr>
        </p:pic>
        <p:sp>
          <p:nvSpPr>
            <p:cNvPr id="5" name="Rectángulo 4">
              <a:extLst>
                <a:ext uri="{FF2B5EF4-FFF2-40B4-BE49-F238E27FC236}">
                  <a16:creationId xmlns:a16="http://schemas.microsoft.com/office/drawing/2014/main" id="{6740E8D4-CCEF-4588-814F-0BF4F066FADE}"/>
                </a:ext>
              </a:extLst>
            </p:cNvPr>
            <p:cNvSpPr/>
            <p:nvPr/>
          </p:nvSpPr>
          <p:spPr>
            <a:xfrm>
              <a:off x="7984456" y="5605379"/>
              <a:ext cx="492793" cy="312821"/>
            </a:xfrm>
            <a:prstGeom prst="rect">
              <a:avLst/>
            </a:prstGeom>
            <a:solidFill>
              <a:schemeClr val="dk1">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a:p>
          </p:txBody>
        </p:sp>
        <p:sp>
          <p:nvSpPr>
            <p:cNvPr id="13" name="Rectángulo 12">
              <a:extLst>
                <a:ext uri="{FF2B5EF4-FFF2-40B4-BE49-F238E27FC236}">
                  <a16:creationId xmlns:a16="http://schemas.microsoft.com/office/drawing/2014/main" id="{7147CF33-D18B-428B-B965-8754D41E8AF2}"/>
                </a:ext>
              </a:extLst>
            </p:cNvPr>
            <p:cNvSpPr/>
            <p:nvPr/>
          </p:nvSpPr>
          <p:spPr>
            <a:xfrm rot="20599372">
              <a:off x="6360274" y="6206855"/>
              <a:ext cx="382375" cy="226389"/>
            </a:xfrm>
            <a:prstGeom prst="rect">
              <a:avLst/>
            </a:prstGeom>
            <a:solidFill>
              <a:srgbClr val="FF6C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a:p>
          </p:txBody>
        </p:sp>
        <p:sp>
          <p:nvSpPr>
            <p:cNvPr id="15" name="Rectángulo 14">
              <a:extLst>
                <a:ext uri="{FF2B5EF4-FFF2-40B4-BE49-F238E27FC236}">
                  <a16:creationId xmlns:a16="http://schemas.microsoft.com/office/drawing/2014/main" id="{06738078-EA26-484A-A1F7-70BF9992FEF9}"/>
                </a:ext>
              </a:extLst>
            </p:cNvPr>
            <p:cNvSpPr/>
            <p:nvPr/>
          </p:nvSpPr>
          <p:spPr>
            <a:xfrm rot="20599372">
              <a:off x="6896516" y="6169673"/>
              <a:ext cx="109495" cy="132475"/>
            </a:xfrm>
            <a:prstGeom prst="rect">
              <a:avLst/>
            </a:prstGeom>
            <a:solidFill>
              <a:srgbClr val="FF6C00">
                <a:alpha val="50000"/>
              </a:srgb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es-CO"/>
            </a:p>
          </p:txBody>
        </p:sp>
      </p:grpSp>
      <p:pic>
        <p:nvPicPr>
          <p:cNvPr id="16" name="Imagen 15">
            <a:extLst>
              <a:ext uri="{FF2B5EF4-FFF2-40B4-BE49-F238E27FC236}">
                <a16:creationId xmlns:a16="http://schemas.microsoft.com/office/drawing/2014/main" id="{6425A16D-317E-4900-AEFC-D3455FB90B31}"/>
              </a:ext>
            </a:extLst>
          </p:cNvPr>
          <p:cNvPicPr>
            <a:picLocks noChangeAspect="1"/>
          </p:cNvPicPr>
          <p:nvPr/>
        </p:nvPicPr>
        <p:blipFill>
          <a:blip r:embed="rId5"/>
          <a:stretch>
            <a:fillRect/>
          </a:stretch>
        </p:blipFill>
        <p:spPr>
          <a:xfrm>
            <a:off x="9412068" y="1491156"/>
            <a:ext cx="2324348" cy="1620000"/>
          </a:xfrm>
          <a:prstGeom prst="rect">
            <a:avLst/>
          </a:prstGeom>
        </p:spPr>
      </p:pic>
      <p:pic>
        <p:nvPicPr>
          <p:cNvPr id="17" name="Imagen 16">
            <a:extLst>
              <a:ext uri="{FF2B5EF4-FFF2-40B4-BE49-F238E27FC236}">
                <a16:creationId xmlns:a16="http://schemas.microsoft.com/office/drawing/2014/main" id="{71050593-50CA-4276-ACC6-4F232089B1C2}"/>
              </a:ext>
            </a:extLst>
          </p:cNvPr>
          <p:cNvPicPr>
            <a:picLocks noChangeAspect="1"/>
          </p:cNvPicPr>
          <p:nvPr/>
        </p:nvPicPr>
        <p:blipFill>
          <a:blip r:embed="rId6"/>
          <a:stretch>
            <a:fillRect/>
          </a:stretch>
        </p:blipFill>
        <p:spPr>
          <a:xfrm>
            <a:off x="5406257" y="1475953"/>
            <a:ext cx="1063470" cy="1620000"/>
          </a:xfrm>
          <a:prstGeom prst="rect">
            <a:avLst/>
          </a:prstGeom>
        </p:spPr>
      </p:pic>
      <p:pic>
        <p:nvPicPr>
          <p:cNvPr id="19" name="Imagen 18">
            <a:extLst>
              <a:ext uri="{FF2B5EF4-FFF2-40B4-BE49-F238E27FC236}">
                <a16:creationId xmlns:a16="http://schemas.microsoft.com/office/drawing/2014/main" id="{A97F9E92-A6B8-4A0F-9EEF-790F1DBAA48D}"/>
              </a:ext>
            </a:extLst>
          </p:cNvPr>
          <p:cNvPicPr>
            <a:picLocks noChangeAspect="1"/>
          </p:cNvPicPr>
          <p:nvPr/>
        </p:nvPicPr>
        <p:blipFill>
          <a:blip r:embed="rId7"/>
          <a:stretch>
            <a:fillRect/>
          </a:stretch>
        </p:blipFill>
        <p:spPr>
          <a:xfrm>
            <a:off x="5406257" y="3265675"/>
            <a:ext cx="2310411" cy="1620000"/>
          </a:xfrm>
          <a:prstGeom prst="rect">
            <a:avLst/>
          </a:prstGeom>
        </p:spPr>
      </p:pic>
      <p:pic>
        <p:nvPicPr>
          <p:cNvPr id="21" name="Imagen 20">
            <a:extLst>
              <a:ext uri="{FF2B5EF4-FFF2-40B4-BE49-F238E27FC236}">
                <a16:creationId xmlns:a16="http://schemas.microsoft.com/office/drawing/2014/main" id="{DE5CEC40-0943-4016-AE1E-B645B5C20FE4}"/>
              </a:ext>
            </a:extLst>
          </p:cNvPr>
          <p:cNvPicPr>
            <a:picLocks noChangeAspect="1"/>
          </p:cNvPicPr>
          <p:nvPr/>
        </p:nvPicPr>
        <p:blipFill>
          <a:blip r:embed="rId8"/>
          <a:stretch>
            <a:fillRect/>
          </a:stretch>
        </p:blipFill>
        <p:spPr>
          <a:xfrm>
            <a:off x="6618405" y="1475953"/>
            <a:ext cx="1227821" cy="1620000"/>
          </a:xfrm>
          <a:prstGeom prst="rect">
            <a:avLst/>
          </a:prstGeom>
        </p:spPr>
      </p:pic>
      <p:pic>
        <p:nvPicPr>
          <p:cNvPr id="23" name="Imagen 22">
            <a:extLst>
              <a:ext uri="{FF2B5EF4-FFF2-40B4-BE49-F238E27FC236}">
                <a16:creationId xmlns:a16="http://schemas.microsoft.com/office/drawing/2014/main" id="{A699A04D-3059-4FFE-A05F-A5F848929B07}"/>
              </a:ext>
            </a:extLst>
          </p:cNvPr>
          <p:cNvPicPr>
            <a:picLocks noChangeAspect="1"/>
          </p:cNvPicPr>
          <p:nvPr/>
        </p:nvPicPr>
        <p:blipFill>
          <a:blip r:embed="rId9"/>
          <a:stretch>
            <a:fillRect/>
          </a:stretch>
        </p:blipFill>
        <p:spPr>
          <a:xfrm>
            <a:off x="7991291" y="1491156"/>
            <a:ext cx="1275712" cy="1620000"/>
          </a:xfrm>
          <a:prstGeom prst="rect">
            <a:avLst/>
          </a:prstGeom>
        </p:spPr>
      </p:pic>
      <p:pic>
        <p:nvPicPr>
          <p:cNvPr id="25" name="Imagen 24">
            <a:extLst>
              <a:ext uri="{FF2B5EF4-FFF2-40B4-BE49-F238E27FC236}">
                <a16:creationId xmlns:a16="http://schemas.microsoft.com/office/drawing/2014/main" id="{190828E1-EFF3-4D35-9093-7C512C2C2F4D}"/>
              </a:ext>
            </a:extLst>
          </p:cNvPr>
          <p:cNvPicPr>
            <a:picLocks noChangeAspect="1"/>
          </p:cNvPicPr>
          <p:nvPr/>
        </p:nvPicPr>
        <p:blipFill>
          <a:blip r:embed="rId10"/>
          <a:stretch>
            <a:fillRect/>
          </a:stretch>
        </p:blipFill>
        <p:spPr>
          <a:xfrm>
            <a:off x="5398042" y="5056866"/>
            <a:ext cx="2239411" cy="1620000"/>
          </a:xfrm>
          <a:prstGeom prst="rect">
            <a:avLst/>
          </a:prstGeom>
        </p:spPr>
      </p:pic>
      <p:pic>
        <p:nvPicPr>
          <p:cNvPr id="26" name="Imagen 25">
            <a:extLst>
              <a:ext uri="{FF2B5EF4-FFF2-40B4-BE49-F238E27FC236}">
                <a16:creationId xmlns:a16="http://schemas.microsoft.com/office/drawing/2014/main" id="{807E4412-86F5-42C3-8A87-CC7A9DD5F7E1}"/>
              </a:ext>
            </a:extLst>
          </p:cNvPr>
          <p:cNvPicPr>
            <a:picLocks noChangeAspect="1"/>
          </p:cNvPicPr>
          <p:nvPr/>
        </p:nvPicPr>
        <p:blipFill rotWithShape="1">
          <a:blip r:embed="rId11"/>
          <a:srcRect l="28965"/>
          <a:stretch/>
        </p:blipFill>
        <p:spPr>
          <a:xfrm>
            <a:off x="7823847" y="5056866"/>
            <a:ext cx="1824958" cy="1620000"/>
          </a:xfrm>
          <a:prstGeom prst="rect">
            <a:avLst/>
          </a:prstGeom>
        </p:spPr>
      </p:pic>
      <p:pic>
        <p:nvPicPr>
          <p:cNvPr id="28" name="Imagen 27">
            <a:extLst>
              <a:ext uri="{FF2B5EF4-FFF2-40B4-BE49-F238E27FC236}">
                <a16:creationId xmlns:a16="http://schemas.microsoft.com/office/drawing/2014/main" id="{14395F67-7678-4EA2-A2D0-CA76948E164E}"/>
              </a:ext>
            </a:extLst>
          </p:cNvPr>
          <p:cNvPicPr>
            <a:picLocks noChangeAspect="1"/>
          </p:cNvPicPr>
          <p:nvPr/>
        </p:nvPicPr>
        <p:blipFill>
          <a:blip r:embed="rId12"/>
          <a:stretch>
            <a:fillRect/>
          </a:stretch>
        </p:blipFill>
        <p:spPr>
          <a:xfrm>
            <a:off x="9749330" y="5056866"/>
            <a:ext cx="2285947" cy="1620000"/>
          </a:xfrm>
          <a:prstGeom prst="rect">
            <a:avLst/>
          </a:prstGeom>
        </p:spPr>
      </p:pic>
    </p:spTree>
    <p:extLst>
      <p:ext uri="{BB962C8B-B14F-4D97-AF65-F5344CB8AC3E}">
        <p14:creationId xmlns:p14="http://schemas.microsoft.com/office/powerpoint/2010/main" val="22692924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98FE92-66AC-6FE3-3513-16A60DFCE901}"/>
            </a:ext>
          </a:extLst>
        </p:cNvPr>
        <p:cNvGrpSpPr/>
        <p:nvPr/>
      </p:nvGrpSpPr>
      <p:grpSpPr>
        <a:xfrm>
          <a:off x="0" y="0"/>
          <a:ext cx="0" cy="0"/>
          <a:chOff x="0" y="0"/>
          <a:chExt cx="0" cy="0"/>
        </a:xfrm>
      </p:grpSpPr>
      <p:sp>
        <p:nvSpPr>
          <p:cNvPr id="15" name="AutoShape 2" descr="Imagen generada: Almacén de archivos con señalización de seguridad">
            <a:extLst>
              <a:ext uri="{FF2B5EF4-FFF2-40B4-BE49-F238E27FC236}">
                <a16:creationId xmlns:a16="http://schemas.microsoft.com/office/drawing/2014/main" id="{447A707C-173B-63B5-5A3D-7BBD6054EC94}"/>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s-CO"/>
          </a:p>
        </p:txBody>
      </p:sp>
      <p:pic>
        <p:nvPicPr>
          <p:cNvPr id="9" name="Imagen 8">
            <a:extLst>
              <a:ext uri="{FF2B5EF4-FFF2-40B4-BE49-F238E27FC236}">
                <a16:creationId xmlns:a16="http://schemas.microsoft.com/office/drawing/2014/main" id="{A1F97377-7ECB-4049-8544-778DD60130CC}"/>
              </a:ext>
            </a:extLst>
          </p:cNvPr>
          <p:cNvPicPr>
            <a:picLocks noChangeAspect="1"/>
          </p:cNvPicPr>
          <p:nvPr/>
        </p:nvPicPr>
        <p:blipFill rotWithShape="1">
          <a:blip r:embed="rId2"/>
          <a:srcRect l="8454" r="2080"/>
          <a:stretch/>
        </p:blipFill>
        <p:spPr>
          <a:xfrm>
            <a:off x="5257800" y="1551667"/>
            <a:ext cx="6724650" cy="2152372"/>
          </a:xfrm>
          <a:prstGeom prst="rect">
            <a:avLst/>
          </a:prstGeom>
        </p:spPr>
      </p:pic>
      <p:graphicFrame>
        <p:nvGraphicFramePr>
          <p:cNvPr id="10" name="Tabla 9">
            <a:extLst>
              <a:ext uri="{FF2B5EF4-FFF2-40B4-BE49-F238E27FC236}">
                <a16:creationId xmlns:a16="http://schemas.microsoft.com/office/drawing/2014/main" id="{96923411-833F-4135-82A3-28962C2DAE17}"/>
              </a:ext>
            </a:extLst>
          </p:cNvPr>
          <p:cNvGraphicFramePr>
            <a:graphicFrameLocks noGrp="1"/>
          </p:cNvGraphicFramePr>
          <p:nvPr>
            <p:extLst>
              <p:ext uri="{D42A27DB-BD31-4B8C-83A1-F6EECF244321}">
                <p14:modId xmlns:p14="http://schemas.microsoft.com/office/powerpoint/2010/main" val="3349047656"/>
              </p:ext>
            </p:extLst>
          </p:nvPr>
        </p:nvGraphicFramePr>
        <p:xfrm>
          <a:off x="137673" y="2725147"/>
          <a:ext cx="4958202" cy="3352800"/>
        </p:xfrm>
        <a:graphic>
          <a:graphicData uri="http://schemas.openxmlformats.org/drawingml/2006/table">
            <a:tbl>
              <a:tblPr>
                <a:tableStyleId>{5C22544A-7EE6-4342-B048-85BDC9FD1C3A}</a:tableStyleId>
              </a:tblPr>
              <a:tblGrid>
                <a:gridCol w="1076357">
                  <a:extLst>
                    <a:ext uri="{9D8B030D-6E8A-4147-A177-3AD203B41FA5}">
                      <a16:colId xmlns:a16="http://schemas.microsoft.com/office/drawing/2014/main" val="3065645159"/>
                    </a:ext>
                  </a:extLst>
                </a:gridCol>
                <a:gridCol w="3020089">
                  <a:extLst>
                    <a:ext uri="{9D8B030D-6E8A-4147-A177-3AD203B41FA5}">
                      <a16:colId xmlns:a16="http://schemas.microsoft.com/office/drawing/2014/main" val="2378295636"/>
                    </a:ext>
                  </a:extLst>
                </a:gridCol>
                <a:gridCol w="861756">
                  <a:extLst>
                    <a:ext uri="{9D8B030D-6E8A-4147-A177-3AD203B41FA5}">
                      <a16:colId xmlns:a16="http://schemas.microsoft.com/office/drawing/2014/main" val="3996378907"/>
                    </a:ext>
                  </a:extLst>
                </a:gridCol>
              </a:tblGrid>
              <a:tr h="692043">
                <a:tc>
                  <a:txBody>
                    <a:bodyPr/>
                    <a:lstStyle/>
                    <a:p>
                      <a:pPr algn="ctr" fontAlgn="ctr">
                        <a:buNone/>
                      </a:pPr>
                      <a:r>
                        <a:rPr lang="es-CO" sz="1100" u="none" strike="noStrike" dirty="0">
                          <a:effectLst/>
                        </a:rPr>
                        <a:t>ADECUACIONES</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1100" u="none" strike="noStrike" dirty="0">
                          <a:effectLst/>
                        </a:rPr>
                        <a:t>CONTRATAR LA FASE 1 DEL CAMBIO DEL SISTEMA DE CERRAMIENTO EN ALUMINIO VIDRIO Y VIDRIO-ACERO  DE LA FACHADAS EXTERIORES E INTERIORES Y EL MANTENIMIENTO DE PUERTAS INTERIORES DE LOS AMBIENTES DEL CENTRO DE TECNOLOGÍAS AGROINDUSTRIALES PARA DAR CUMPLIMIENTO A LA NORMATIVIDAD VIGENTE EN SISMO RESISTENCIA NRS10 Y CONFORT TÉRMICO.</a:t>
                      </a:r>
                      <a:endParaRPr lang="es-ES" sz="1100" b="1" i="0" u="none" strike="noStrike" dirty="0">
                        <a:solidFill>
                          <a:srgbClr val="000000"/>
                        </a:solidFill>
                        <a:effectLst/>
                        <a:latin typeface="Arial Narrow" panose="020B0606020202030204" pitchFamily="34" charset="0"/>
                      </a:endParaRPr>
                    </a:p>
                  </a:txBody>
                  <a:tcPr marL="0" marR="0" marT="0" marB="0" anchor="ctr"/>
                </a:tc>
                <a:tc>
                  <a:txBody>
                    <a:bodyPr/>
                    <a:lstStyle/>
                    <a:p>
                      <a:pPr algn="r" fontAlgn="ctr">
                        <a:buNone/>
                      </a:pPr>
                      <a:r>
                        <a:rPr lang="es-CO" sz="1100" u="none" strike="noStrike" dirty="0">
                          <a:effectLst/>
                        </a:rPr>
                        <a:t> $          580´000.000</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3070324348"/>
                  </a:ext>
                </a:extLst>
              </a:tr>
              <a:tr h="519032">
                <a:tc>
                  <a:txBody>
                    <a:bodyPr/>
                    <a:lstStyle/>
                    <a:p>
                      <a:pPr algn="ctr" fontAlgn="ctr">
                        <a:buNone/>
                      </a:pPr>
                      <a:r>
                        <a:rPr lang="es-CO" sz="1100" u="none" strike="noStrike" dirty="0">
                          <a:solidFill>
                            <a:srgbClr val="FF0000"/>
                          </a:solidFill>
                          <a:effectLst/>
                        </a:rPr>
                        <a:t>ADECUACIONES</a:t>
                      </a:r>
                      <a:endParaRPr lang="es-CO" sz="1100" b="0" i="0" u="none" strike="noStrike" dirty="0">
                        <a:solidFill>
                          <a:srgbClr val="FF0000"/>
                        </a:solidFill>
                        <a:effectLst/>
                        <a:latin typeface="Arial Narrow" panose="020B0606020202030204" pitchFamily="34" charset="0"/>
                      </a:endParaRPr>
                    </a:p>
                  </a:txBody>
                  <a:tcPr marL="0" marR="0" marT="0" marB="0" anchor="ctr"/>
                </a:tc>
                <a:tc>
                  <a:txBody>
                    <a:bodyPr/>
                    <a:lstStyle/>
                    <a:p>
                      <a:pPr algn="l" fontAlgn="ctr">
                        <a:buNone/>
                      </a:pPr>
                      <a:endParaRPr lang="es-ES" sz="1100" u="none" strike="noStrike" dirty="0">
                        <a:solidFill>
                          <a:srgbClr val="FF0000"/>
                        </a:solidFill>
                        <a:effectLst/>
                      </a:endParaRPr>
                    </a:p>
                    <a:p>
                      <a:pPr algn="l" fontAlgn="ctr">
                        <a:buNone/>
                      </a:pPr>
                      <a:r>
                        <a:rPr lang="es-ES" sz="1100" u="none" strike="noStrike" dirty="0">
                          <a:solidFill>
                            <a:srgbClr val="FF0000"/>
                          </a:solidFill>
                          <a:effectLst/>
                        </a:rPr>
                        <a:t>CONTRATAR LA ADECUACIÓN DE LA CAFETERÍA PARA PRODUCCIÓN INTERNA  EN EL CENTRO DE TECNOLOGÍAS AGROINDUSTRIALES CUMPLIENDO CON LA NORMATIVIDAD VIGENTE.</a:t>
                      </a:r>
                      <a:endParaRPr lang="es-ES" sz="1100" b="1" i="0" u="none" strike="noStrike" dirty="0">
                        <a:solidFill>
                          <a:srgbClr val="FF0000"/>
                        </a:solidFill>
                        <a:effectLst/>
                        <a:latin typeface="Arial Narrow" panose="020B0606020202030204" pitchFamily="34" charset="0"/>
                      </a:endParaRPr>
                    </a:p>
                  </a:txBody>
                  <a:tcPr marL="0" marR="0" marT="0" marB="0" anchor="ctr"/>
                </a:tc>
                <a:tc>
                  <a:txBody>
                    <a:bodyPr/>
                    <a:lstStyle/>
                    <a:p>
                      <a:pPr algn="r" fontAlgn="ctr">
                        <a:buNone/>
                      </a:pPr>
                      <a:r>
                        <a:rPr lang="es-CO" sz="1100" u="none" strike="noStrike" dirty="0">
                          <a:solidFill>
                            <a:srgbClr val="FF0000"/>
                          </a:solidFill>
                          <a:effectLst/>
                        </a:rPr>
                        <a:t> $450´000.000 </a:t>
                      </a:r>
                      <a:endParaRPr lang="es-CO" sz="1100" b="0" i="0" u="none" strike="noStrike" dirty="0">
                        <a:solidFill>
                          <a:srgbClr val="FF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938479786"/>
                  </a:ext>
                </a:extLst>
              </a:tr>
              <a:tr h="346022">
                <a:tc>
                  <a:txBody>
                    <a:bodyPr/>
                    <a:lstStyle/>
                    <a:p>
                      <a:pPr algn="ctr" fontAlgn="ctr">
                        <a:buNone/>
                      </a:pPr>
                      <a:r>
                        <a:rPr lang="es-CO" sz="1100" u="none" strike="noStrike" dirty="0">
                          <a:effectLst/>
                        </a:rPr>
                        <a:t>ADECUACIONES</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ADECUACIÓN DE FASE 1 DE LAS BATERÍAS SANITARIAS DEL CENTRO DE TECNOLOGÍAS AGROINDUSTRIALES DEACUERDO CON NORMATIVIDAD VIGENTE. (QUERELLA SINDICAL)</a:t>
                      </a:r>
                    </a:p>
                  </a:txBody>
                  <a:tcPr marL="0" marR="0" marT="0" marB="0" anchor="ctr"/>
                </a:tc>
                <a:tc>
                  <a:txBody>
                    <a:bodyPr/>
                    <a:lstStyle/>
                    <a:p>
                      <a:pPr algn="r" fontAlgn="ctr">
                        <a:buNone/>
                      </a:pPr>
                      <a:r>
                        <a:rPr lang="es-CO" sz="1100" u="none" strike="noStrike" dirty="0">
                          <a:effectLst/>
                        </a:rPr>
                        <a:t> $700´000.000</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841152504"/>
                  </a:ext>
                </a:extLst>
              </a:tr>
              <a:tr h="346022">
                <a:tc>
                  <a:txBody>
                    <a:bodyPr/>
                    <a:lstStyle/>
                    <a:p>
                      <a:pPr algn="ctr" fontAlgn="ctr">
                        <a:buNone/>
                      </a:pPr>
                      <a:r>
                        <a:rPr lang="es-CO" sz="1100" u="none" strike="noStrike" dirty="0">
                          <a:solidFill>
                            <a:srgbClr val="FF0000"/>
                          </a:solidFill>
                          <a:effectLst/>
                        </a:rPr>
                        <a:t>ADECUACIONES</a:t>
                      </a:r>
                      <a:endParaRPr lang="es-CO" sz="1100" b="0" i="0" u="none" strike="noStrike" dirty="0">
                        <a:solidFill>
                          <a:srgbClr val="FF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rgbClr val="FF0000"/>
                          </a:solidFill>
                          <a:effectLst/>
                          <a:latin typeface="+mn-lt"/>
                          <a:ea typeface="+mn-ea"/>
                          <a:cs typeface="+mn-cs"/>
                        </a:rPr>
                        <a:t>CONTRATAR EL DISEÑO Y SUMINISTRO DE VALLAS INSTITUCIONALES PARA LA SEDE PRINCIPAL Y ALTERNA. </a:t>
                      </a:r>
                      <a:endParaRPr lang="es-CO" sz="1100" u="none" strike="noStrike" kern="1200" dirty="0">
                        <a:solidFill>
                          <a:srgbClr val="FF0000"/>
                        </a:solidFill>
                        <a:effectLst/>
                        <a:latin typeface="+mn-lt"/>
                        <a:ea typeface="+mn-ea"/>
                        <a:cs typeface="+mn-cs"/>
                      </a:endParaRPr>
                    </a:p>
                  </a:txBody>
                  <a:tcPr marL="0" marR="0" marT="0" marB="0" anchor="ctr"/>
                </a:tc>
                <a:tc>
                  <a:txBody>
                    <a:bodyPr/>
                    <a:lstStyle/>
                    <a:p>
                      <a:pPr algn="r" fontAlgn="ctr">
                        <a:buNone/>
                      </a:pPr>
                      <a:r>
                        <a:rPr lang="es-CO" sz="1100" u="none" strike="noStrike" dirty="0">
                          <a:solidFill>
                            <a:srgbClr val="FF0000"/>
                          </a:solidFill>
                          <a:effectLst/>
                        </a:rPr>
                        <a:t> $12´000.000</a:t>
                      </a:r>
                    </a:p>
                  </a:txBody>
                  <a:tcPr marL="0" marR="0" marT="0" marB="0" anchor="ctr"/>
                </a:tc>
                <a:extLst>
                  <a:ext uri="{0D108BD9-81ED-4DB2-BD59-A6C34878D82A}">
                    <a16:rowId xmlns:a16="http://schemas.microsoft.com/office/drawing/2014/main" val="4050372024"/>
                  </a:ext>
                </a:extLst>
              </a:tr>
            </a:tbl>
          </a:graphicData>
        </a:graphic>
      </p:graphicFrame>
      <p:pic>
        <p:nvPicPr>
          <p:cNvPr id="11" name="Imagen 10">
            <a:extLst>
              <a:ext uri="{FF2B5EF4-FFF2-40B4-BE49-F238E27FC236}">
                <a16:creationId xmlns:a16="http://schemas.microsoft.com/office/drawing/2014/main" id="{CA7EA76C-BB42-4266-B35B-E39E27C1564F}"/>
              </a:ext>
            </a:extLst>
          </p:cNvPr>
          <p:cNvPicPr>
            <a:picLocks noChangeAspect="1"/>
          </p:cNvPicPr>
          <p:nvPr/>
        </p:nvPicPr>
        <p:blipFill rotWithShape="1">
          <a:blip r:embed="rId3"/>
          <a:srcRect r="8729"/>
          <a:stretch/>
        </p:blipFill>
        <p:spPr>
          <a:xfrm>
            <a:off x="5257800" y="3840327"/>
            <a:ext cx="3884963" cy="2742723"/>
          </a:xfrm>
          <a:prstGeom prst="rect">
            <a:avLst/>
          </a:prstGeom>
        </p:spPr>
      </p:pic>
      <p:pic>
        <p:nvPicPr>
          <p:cNvPr id="13" name="Imagen 12">
            <a:extLst>
              <a:ext uri="{FF2B5EF4-FFF2-40B4-BE49-F238E27FC236}">
                <a16:creationId xmlns:a16="http://schemas.microsoft.com/office/drawing/2014/main" id="{17899A37-52BE-4CD4-8A88-0CDD1B9070B1}"/>
              </a:ext>
            </a:extLst>
          </p:cNvPr>
          <p:cNvPicPr>
            <a:picLocks noChangeAspect="1"/>
          </p:cNvPicPr>
          <p:nvPr/>
        </p:nvPicPr>
        <p:blipFill>
          <a:blip r:embed="rId4"/>
          <a:stretch>
            <a:fillRect/>
          </a:stretch>
        </p:blipFill>
        <p:spPr>
          <a:xfrm>
            <a:off x="9762008" y="3867566"/>
            <a:ext cx="2121967" cy="2742723"/>
          </a:xfrm>
          <a:prstGeom prst="rect">
            <a:avLst/>
          </a:prstGeom>
        </p:spPr>
      </p:pic>
      <p:sp>
        <p:nvSpPr>
          <p:cNvPr id="12" name="Título 1">
            <a:extLst>
              <a:ext uri="{FF2B5EF4-FFF2-40B4-BE49-F238E27FC236}">
                <a16:creationId xmlns:a16="http://schemas.microsoft.com/office/drawing/2014/main" id="{7FEA6BF9-6A85-4BB7-BF6F-C8ABC1D9C27D}"/>
              </a:ext>
            </a:extLst>
          </p:cNvPr>
          <p:cNvSpPr txBox="1">
            <a:spLocks/>
          </p:cNvSpPr>
          <p:nvPr/>
        </p:nvSpPr>
        <p:spPr>
          <a:xfrm>
            <a:off x="137673" y="379374"/>
            <a:ext cx="11060719" cy="744989"/>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b="1" dirty="0">
                <a:solidFill>
                  <a:schemeClr val="bg1"/>
                </a:solidFill>
                <a:latin typeface="+mn-lt"/>
                <a:ea typeface="+mn-ea"/>
                <a:cs typeface="+mn-cs"/>
              </a:rPr>
              <a:t>PROYECTOS PARA RADICACIÓN PRIORIDAD 1  </a:t>
            </a:r>
            <a:endParaRPr lang="es-ES" b="1" u="none" strike="noStrike" kern="1200" dirty="0">
              <a:solidFill>
                <a:schemeClr val="bg1"/>
              </a:solidFill>
              <a:effectLst/>
              <a:latin typeface="+mn-lt"/>
              <a:ea typeface="+mn-ea"/>
              <a:cs typeface="+mn-cs"/>
            </a:endParaRPr>
          </a:p>
        </p:txBody>
      </p:sp>
      <p:graphicFrame>
        <p:nvGraphicFramePr>
          <p:cNvPr id="2" name="Tabla 1">
            <a:extLst>
              <a:ext uri="{FF2B5EF4-FFF2-40B4-BE49-F238E27FC236}">
                <a16:creationId xmlns:a16="http://schemas.microsoft.com/office/drawing/2014/main" id="{4E37C0A6-BA74-483C-80C7-1E890ABF8C38}"/>
              </a:ext>
            </a:extLst>
          </p:cNvPr>
          <p:cNvGraphicFramePr>
            <a:graphicFrameLocks noGrp="1"/>
          </p:cNvGraphicFramePr>
          <p:nvPr>
            <p:extLst>
              <p:ext uri="{D42A27DB-BD31-4B8C-83A1-F6EECF244321}">
                <p14:modId xmlns:p14="http://schemas.microsoft.com/office/powerpoint/2010/main" val="1924051867"/>
              </p:ext>
            </p:extLst>
          </p:nvPr>
        </p:nvGraphicFramePr>
        <p:xfrm>
          <a:off x="137673" y="1551667"/>
          <a:ext cx="4958202" cy="1173480"/>
        </p:xfrm>
        <a:graphic>
          <a:graphicData uri="http://schemas.openxmlformats.org/drawingml/2006/table">
            <a:tbl>
              <a:tblPr>
                <a:tableStyleId>{5C22544A-7EE6-4342-B048-85BDC9FD1C3A}</a:tableStyleId>
              </a:tblPr>
              <a:tblGrid>
                <a:gridCol w="1076357">
                  <a:extLst>
                    <a:ext uri="{9D8B030D-6E8A-4147-A177-3AD203B41FA5}">
                      <a16:colId xmlns:a16="http://schemas.microsoft.com/office/drawing/2014/main" val="949178468"/>
                    </a:ext>
                  </a:extLst>
                </a:gridCol>
                <a:gridCol w="3020089">
                  <a:extLst>
                    <a:ext uri="{9D8B030D-6E8A-4147-A177-3AD203B41FA5}">
                      <a16:colId xmlns:a16="http://schemas.microsoft.com/office/drawing/2014/main" val="963726264"/>
                    </a:ext>
                  </a:extLst>
                </a:gridCol>
                <a:gridCol w="861756">
                  <a:extLst>
                    <a:ext uri="{9D8B030D-6E8A-4147-A177-3AD203B41FA5}">
                      <a16:colId xmlns:a16="http://schemas.microsoft.com/office/drawing/2014/main" val="1884669074"/>
                    </a:ext>
                  </a:extLst>
                </a:gridCol>
              </a:tblGrid>
              <a:tr h="346022">
                <a:tc>
                  <a:txBody>
                    <a:bodyPr/>
                    <a:lstStyle/>
                    <a:p>
                      <a:pPr algn="ctr" fontAlgn="ctr">
                        <a:buNone/>
                      </a:pPr>
                      <a:r>
                        <a:rPr lang="es-CO" sz="1100" u="none" strike="noStrike" dirty="0">
                          <a:solidFill>
                            <a:srgbClr val="FF0000"/>
                          </a:solidFill>
                          <a:effectLst/>
                        </a:rPr>
                        <a:t>ADECUACIONES</a:t>
                      </a:r>
                      <a:endParaRPr lang="es-CO" sz="1100" b="0" i="0" u="none" strike="noStrike" dirty="0">
                        <a:solidFill>
                          <a:srgbClr val="FF0000"/>
                        </a:solidFill>
                        <a:effectLst/>
                        <a:latin typeface="Arial Narrow" panose="020B0606020202030204" pitchFamily="34" charset="0"/>
                      </a:endParaRPr>
                    </a:p>
                  </a:txBody>
                  <a:tcPr marL="0" marR="0" marT="0" marB="0" anchor="ctr"/>
                </a:tc>
                <a:tc>
                  <a:txBody>
                    <a:bodyPr/>
                    <a:lstStyle/>
                    <a:p>
                      <a:pPr marL="0" algn="l" defTabSz="914400" rtl="0" eaLnBrk="1" fontAlgn="ctr" latinLnBrk="0" hangingPunct="1">
                        <a:buNone/>
                      </a:pPr>
                      <a:r>
                        <a:rPr lang="es-CO" sz="1100" u="none" strike="noStrike" kern="1200" dirty="0">
                          <a:solidFill>
                            <a:srgbClr val="FF0000"/>
                          </a:solidFill>
                          <a:effectLst/>
                          <a:latin typeface="+mn-lt"/>
                          <a:ea typeface="+mn-ea"/>
                          <a:cs typeface="+mn-cs"/>
                        </a:rPr>
                        <a:t>CONTRATAR EL SUMINISTRO E INSTALACIÓN Y PUESTA EN MARCHA DEL ASCENSOR DE 3 PARADAS PARA PERSONAS CON MOBILIDAD REDUCIDA POR CUMPLIMIENTO DE NORMA NTC 5926-4. NTC 6047 Y LA LEY ESTATUTARIA 1618 DEL 2013, (INCLUYE OBRAS COMPLEMENTARIAS) DEL CENTRO DE TECNOLOGÍAS AGROINDUSTRIALES. </a:t>
                      </a:r>
                    </a:p>
                  </a:txBody>
                  <a:tcPr marL="0" marR="0" marT="0" marB="0" anchor="ctr"/>
                </a:tc>
                <a:tc>
                  <a:txBody>
                    <a:bodyPr/>
                    <a:lstStyle/>
                    <a:p>
                      <a:pPr algn="r" fontAlgn="ctr">
                        <a:buNone/>
                      </a:pPr>
                      <a:r>
                        <a:rPr lang="es-CO" sz="1100" u="none" strike="noStrike" dirty="0">
                          <a:solidFill>
                            <a:srgbClr val="FF0000"/>
                          </a:solidFill>
                          <a:effectLst/>
                        </a:rPr>
                        <a:t> $400´000.000</a:t>
                      </a:r>
                    </a:p>
                  </a:txBody>
                  <a:tcPr marL="0" marR="0" marT="0" marB="0" anchor="ctr"/>
                </a:tc>
                <a:extLst>
                  <a:ext uri="{0D108BD9-81ED-4DB2-BD59-A6C34878D82A}">
                    <a16:rowId xmlns:a16="http://schemas.microsoft.com/office/drawing/2014/main" val="2895240072"/>
                  </a:ext>
                </a:extLst>
              </a:tr>
            </a:tbl>
          </a:graphicData>
        </a:graphic>
      </p:graphicFrame>
      <p:graphicFrame>
        <p:nvGraphicFramePr>
          <p:cNvPr id="3" name="Tabla 2">
            <a:extLst>
              <a:ext uri="{FF2B5EF4-FFF2-40B4-BE49-F238E27FC236}">
                <a16:creationId xmlns:a16="http://schemas.microsoft.com/office/drawing/2014/main" id="{9C0AD183-B12E-423F-BE9B-089C387FF2BA}"/>
              </a:ext>
            </a:extLst>
          </p:cNvPr>
          <p:cNvGraphicFramePr>
            <a:graphicFrameLocks noGrp="1"/>
          </p:cNvGraphicFramePr>
          <p:nvPr>
            <p:extLst>
              <p:ext uri="{D42A27DB-BD31-4B8C-83A1-F6EECF244321}">
                <p14:modId xmlns:p14="http://schemas.microsoft.com/office/powerpoint/2010/main" val="917522958"/>
              </p:ext>
            </p:extLst>
          </p:nvPr>
        </p:nvGraphicFramePr>
        <p:xfrm>
          <a:off x="137673" y="6076879"/>
          <a:ext cx="4958202" cy="346022"/>
        </p:xfrm>
        <a:graphic>
          <a:graphicData uri="http://schemas.openxmlformats.org/drawingml/2006/table">
            <a:tbl>
              <a:tblPr>
                <a:tableStyleId>{5C22544A-7EE6-4342-B048-85BDC9FD1C3A}</a:tableStyleId>
              </a:tblPr>
              <a:tblGrid>
                <a:gridCol w="1076357">
                  <a:extLst>
                    <a:ext uri="{9D8B030D-6E8A-4147-A177-3AD203B41FA5}">
                      <a16:colId xmlns:a16="http://schemas.microsoft.com/office/drawing/2014/main" val="210653379"/>
                    </a:ext>
                  </a:extLst>
                </a:gridCol>
                <a:gridCol w="3020089">
                  <a:extLst>
                    <a:ext uri="{9D8B030D-6E8A-4147-A177-3AD203B41FA5}">
                      <a16:colId xmlns:a16="http://schemas.microsoft.com/office/drawing/2014/main" val="3580365743"/>
                    </a:ext>
                  </a:extLst>
                </a:gridCol>
                <a:gridCol w="861756">
                  <a:extLst>
                    <a:ext uri="{9D8B030D-6E8A-4147-A177-3AD203B41FA5}">
                      <a16:colId xmlns:a16="http://schemas.microsoft.com/office/drawing/2014/main" val="2719913025"/>
                    </a:ext>
                  </a:extLst>
                </a:gridCol>
              </a:tblGrid>
              <a:tr h="346022">
                <a:tc>
                  <a:txBody>
                    <a:bodyPr/>
                    <a:lstStyle/>
                    <a:p>
                      <a:pPr algn="ctr" fontAlgn="ctr">
                        <a:buNone/>
                      </a:pPr>
                      <a:r>
                        <a:rPr lang="es-CO" sz="1100" u="none" strike="noStrike" dirty="0">
                          <a:solidFill>
                            <a:srgbClr val="FF0000"/>
                          </a:solidFill>
                          <a:effectLst/>
                        </a:rPr>
                        <a:t>ADECUACIONES</a:t>
                      </a:r>
                      <a:endParaRPr lang="es-CO" sz="1100" b="0" i="0" u="none" strike="noStrike" dirty="0">
                        <a:solidFill>
                          <a:srgbClr val="FF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rgbClr val="FF0000"/>
                          </a:solidFill>
                          <a:effectLst/>
                          <a:latin typeface="+mn-lt"/>
                          <a:ea typeface="+mn-ea"/>
                          <a:cs typeface="+mn-cs"/>
                        </a:rPr>
                        <a:t>CONTRATAR LA FASE 1 DEL APANTALLAMIENTO DEL CENTRO DE TECNOLOGIAS AGROINSDUSTRIALES </a:t>
                      </a:r>
                      <a:endParaRPr lang="es-CO" sz="1100" u="none" strike="noStrike" kern="1200" dirty="0">
                        <a:solidFill>
                          <a:srgbClr val="FF0000"/>
                        </a:solidFill>
                        <a:effectLst/>
                        <a:latin typeface="+mn-lt"/>
                        <a:ea typeface="+mn-ea"/>
                        <a:cs typeface="+mn-cs"/>
                      </a:endParaRPr>
                    </a:p>
                  </a:txBody>
                  <a:tcPr marL="0" marR="0" marT="0" marB="0" anchor="ctr"/>
                </a:tc>
                <a:tc>
                  <a:txBody>
                    <a:bodyPr/>
                    <a:lstStyle/>
                    <a:p>
                      <a:pPr algn="r" fontAlgn="ctr">
                        <a:buNone/>
                      </a:pPr>
                      <a:r>
                        <a:rPr lang="es-CO" sz="1100" u="none" strike="noStrike" dirty="0">
                          <a:solidFill>
                            <a:srgbClr val="FF0000"/>
                          </a:solidFill>
                          <a:effectLst/>
                        </a:rPr>
                        <a:t> $350´000.000</a:t>
                      </a:r>
                    </a:p>
                  </a:txBody>
                  <a:tcPr marL="0" marR="0" marT="0" marB="0" anchor="ctr"/>
                </a:tc>
                <a:extLst>
                  <a:ext uri="{0D108BD9-81ED-4DB2-BD59-A6C34878D82A}">
                    <a16:rowId xmlns:a16="http://schemas.microsoft.com/office/drawing/2014/main" val="1320626792"/>
                  </a:ext>
                </a:extLst>
              </a:tr>
            </a:tbl>
          </a:graphicData>
        </a:graphic>
      </p:graphicFrame>
    </p:spTree>
    <p:extLst>
      <p:ext uri="{BB962C8B-B14F-4D97-AF65-F5344CB8AC3E}">
        <p14:creationId xmlns:p14="http://schemas.microsoft.com/office/powerpoint/2010/main" val="25248174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15FCB26-2050-716C-C0CA-44BB2FEFB139}"/>
            </a:ext>
          </a:extLst>
        </p:cNvPr>
        <p:cNvGrpSpPr/>
        <p:nvPr/>
      </p:nvGrpSpPr>
      <p:grpSpPr>
        <a:xfrm>
          <a:off x="0" y="0"/>
          <a:ext cx="0" cy="0"/>
          <a:chOff x="0" y="0"/>
          <a:chExt cx="0" cy="0"/>
        </a:xfrm>
      </p:grpSpPr>
      <p:graphicFrame>
        <p:nvGraphicFramePr>
          <p:cNvPr id="6" name="Tabla 5">
            <a:extLst>
              <a:ext uri="{FF2B5EF4-FFF2-40B4-BE49-F238E27FC236}">
                <a16:creationId xmlns:a16="http://schemas.microsoft.com/office/drawing/2014/main" id="{97FE65F0-9E79-47D3-8731-DA287170E8CE}"/>
              </a:ext>
            </a:extLst>
          </p:cNvPr>
          <p:cNvGraphicFramePr>
            <a:graphicFrameLocks noGrp="1"/>
          </p:cNvGraphicFramePr>
          <p:nvPr>
            <p:extLst>
              <p:ext uri="{D42A27DB-BD31-4B8C-83A1-F6EECF244321}">
                <p14:modId xmlns:p14="http://schemas.microsoft.com/office/powerpoint/2010/main" val="2625429137"/>
              </p:ext>
            </p:extLst>
          </p:nvPr>
        </p:nvGraphicFramePr>
        <p:xfrm>
          <a:off x="66675" y="1498749"/>
          <a:ext cx="5639858" cy="4909897"/>
        </p:xfrm>
        <a:graphic>
          <a:graphicData uri="http://schemas.openxmlformats.org/drawingml/2006/table">
            <a:tbl>
              <a:tblPr>
                <a:tableStyleId>{5C22544A-7EE6-4342-B048-85BDC9FD1C3A}</a:tableStyleId>
              </a:tblPr>
              <a:tblGrid>
                <a:gridCol w="1076357">
                  <a:extLst>
                    <a:ext uri="{9D8B030D-6E8A-4147-A177-3AD203B41FA5}">
                      <a16:colId xmlns:a16="http://schemas.microsoft.com/office/drawing/2014/main" val="3065645159"/>
                    </a:ext>
                  </a:extLst>
                </a:gridCol>
                <a:gridCol w="3310435">
                  <a:extLst>
                    <a:ext uri="{9D8B030D-6E8A-4147-A177-3AD203B41FA5}">
                      <a16:colId xmlns:a16="http://schemas.microsoft.com/office/drawing/2014/main" val="2378295636"/>
                    </a:ext>
                  </a:extLst>
                </a:gridCol>
                <a:gridCol w="1253066">
                  <a:extLst>
                    <a:ext uri="{9D8B030D-6E8A-4147-A177-3AD203B41FA5}">
                      <a16:colId xmlns:a16="http://schemas.microsoft.com/office/drawing/2014/main" val="3996378907"/>
                    </a:ext>
                  </a:extLst>
                </a:gridCol>
              </a:tblGrid>
              <a:tr h="692043">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es-ES" sz="1100" u="none" strike="noStrike" dirty="0">
                          <a:effectLst/>
                        </a:rPr>
                        <a:t>CONTRATAR EL MANTENIMIENTO PREVENTIVO Y CORRECTIVO DE LA RED ELÉCTRICA Y DE COMUNICACIONES  DEL CENTRO DE TECNOLOGÍAS AGROINDUSTRIALES. </a:t>
                      </a:r>
                      <a:endParaRPr lang="es-ES" sz="1100" b="1" i="0" u="none" strike="noStrike" dirty="0">
                        <a:solidFill>
                          <a:srgbClr val="000000"/>
                        </a:solidFill>
                        <a:effectLst/>
                        <a:latin typeface="Arial Narrow" panose="020B0606020202030204" pitchFamily="34" charset="0"/>
                      </a:endParaRPr>
                    </a:p>
                  </a:txBody>
                  <a:tcPr marL="0" marR="0" marT="0" marB="0" anchor="ctr"/>
                </a:tc>
                <a:tc>
                  <a:txBody>
                    <a:bodyPr/>
                    <a:lstStyle/>
                    <a:p>
                      <a:pPr algn="r" fontAlgn="ctr">
                        <a:buNone/>
                      </a:pPr>
                      <a:r>
                        <a:rPr lang="es-CO" sz="1100" u="none" strike="noStrike" dirty="0">
                          <a:effectLst/>
                        </a:rPr>
                        <a:t> $          120´000.000</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3070324348"/>
                  </a:ext>
                </a:extLst>
              </a:tr>
              <a:tr h="519032">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dirty="0">
                          <a:effectLst/>
                        </a:rPr>
                        <a:t>CONTRATAR EL MANTENIMIENTO CORRECTIVO Y PREVENTIVO  DE LAS INSTALACIONES DEL CENTRO DE TECNOLOGÍAS AGROINDUSTRIALES PARA EL MEJORAMIENTO DE LAS CONDICIONES DE SST CUMPLIENDO CON LAS LEYES Y NORMATIVIDAD LEGAL VIGENTES : NTC 4143  . NTC 4140  NTC 4144:2005 NTC 4201:2013 Y TODAS LAS DERIVEN DE ESTAS.</a:t>
                      </a:r>
                      <a:endParaRPr lang="es-ES" sz="1100" b="1" i="0" u="none" strike="noStrike" dirty="0">
                        <a:solidFill>
                          <a:srgbClr val="000000"/>
                        </a:solidFill>
                        <a:effectLst/>
                        <a:latin typeface="Arial Narrow" panose="020B0606020202030204" pitchFamily="34" charset="0"/>
                      </a:endParaRPr>
                    </a:p>
                  </a:txBody>
                  <a:tcPr marL="0" marR="0" marT="0" marB="0" anchor="ctr"/>
                </a:tc>
                <a:tc>
                  <a:txBody>
                    <a:bodyPr/>
                    <a:lstStyle/>
                    <a:p>
                      <a:pPr algn="r" fontAlgn="ctr">
                        <a:buNone/>
                      </a:pPr>
                      <a:r>
                        <a:rPr lang="es-CO" sz="1100" u="none" strike="noStrike" dirty="0">
                          <a:effectLst/>
                        </a:rPr>
                        <a:t> $             904´000.000 </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938479786"/>
                  </a:ext>
                </a:extLst>
              </a:tr>
              <a:tr h="346022">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MANTENIMIENTO CORRECTIVO DE LA CANCHA MÚLTIPLE DEL CENTRO DE TECNOLOGÍAS AGROINDUSTRIALES </a:t>
                      </a:r>
                    </a:p>
                  </a:txBody>
                  <a:tcPr marL="0" marR="0" marT="0" marB="0" anchor="ctr"/>
                </a:tc>
                <a:tc>
                  <a:txBody>
                    <a:bodyPr/>
                    <a:lstStyle/>
                    <a:p>
                      <a:pPr algn="r" fontAlgn="ctr">
                        <a:buNone/>
                      </a:pPr>
                      <a:r>
                        <a:rPr lang="es-CO" sz="1100" u="none" strike="noStrike" dirty="0">
                          <a:effectLst/>
                        </a:rPr>
                        <a:t>ANTES </a:t>
                      </a:r>
                    </a:p>
                    <a:p>
                      <a:pPr algn="r" fontAlgn="ctr">
                        <a:buNone/>
                      </a:pPr>
                      <a:r>
                        <a:rPr lang="es-CO" sz="1100" u="none" strike="noStrike" dirty="0">
                          <a:effectLst/>
                        </a:rPr>
                        <a:t>$ 460´0000.000</a:t>
                      </a:r>
                      <a:endParaRPr lang="es-CO" sz="1100" b="0" i="0" u="none" strike="noStrike" dirty="0">
                        <a:solidFill>
                          <a:srgbClr val="38AA00"/>
                        </a:solidFill>
                        <a:effectLst/>
                        <a:latin typeface="Arial Narrow" panose="020B0606020202030204" pitchFamily="34" charset="0"/>
                      </a:endParaRPr>
                    </a:p>
                    <a:p>
                      <a:pPr algn="r" fontAlgn="ctr">
                        <a:buNone/>
                      </a:pPr>
                      <a:r>
                        <a:rPr lang="es-CO" sz="1100" u="none" strike="noStrike" kern="1200" dirty="0">
                          <a:solidFill>
                            <a:schemeClr val="dk1"/>
                          </a:solidFill>
                          <a:effectLst/>
                          <a:latin typeface="+mn-lt"/>
                          <a:ea typeface="+mn-ea"/>
                          <a:cs typeface="+mn-cs"/>
                        </a:rPr>
                        <a:t>DESPUÉS</a:t>
                      </a:r>
                    </a:p>
                    <a:p>
                      <a:pPr algn="r" fontAlgn="ctr">
                        <a:buNone/>
                      </a:pPr>
                      <a:r>
                        <a:rPr lang="es-CO" sz="1100" u="none" strike="noStrike" kern="1200" dirty="0">
                          <a:solidFill>
                            <a:schemeClr val="dk1"/>
                          </a:solidFill>
                          <a:effectLst/>
                          <a:latin typeface="+mn-lt"/>
                          <a:ea typeface="+mn-ea"/>
                          <a:cs typeface="+mn-cs"/>
                        </a:rPr>
                        <a:t>$ 280´000.000</a:t>
                      </a:r>
                    </a:p>
                  </a:txBody>
                  <a:tcPr marL="0" marR="0" marT="0" marB="0" anchor="ctr"/>
                </a:tc>
                <a:extLst>
                  <a:ext uri="{0D108BD9-81ED-4DB2-BD59-A6C34878D82A}">
                    <a16:rowId xmlns:a16="http://schemas.microsoft.com/office/drawing/2014/main" val="2841152504"/>
                  </a:ext>
                </a:extLst>
              </a:tr>
              <a:tr h="346022">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LA PODA Y TALA SANITARIA DE ARBOLES</a:t>
                      </a:r>
                      <a:endParaRPr lang="es-CO" sz="1100" u="none" strike="noStrike" kern="1200" dirty="0">
                        <a:solidFill>
                          <a:schemeClr val="dk1"/>
                        </a:solidFill>
                        <a:effectLst/>
                        <a:latin typeface="+mn-lt"/>
                        <a:ea typeface="+mn-ea"/>
                        <a:cs typeface="+mn-cs"/>
                      </a:endParaRPr>
                    </a:p>
                  </a:txBody>
                  <a:tcPr marL="0" marR="0" marT="0" marB="0" anchor="ctr"/>
                </a:tc>
                <a:tc>
                  <a:txBody>
                    <a:bodyPr/>
                    <a:lstStyle/>
                    <a:p>
                      <a:pPr algn="r" fontAlgn="ctr">
                        <a:buNone/>
                      </a:pPr>
                      <a:r>
                        <a:rPr lang="es-CO" sz="1100" u="none" strike="noStrike" dirty="0">
                          <a:effectLst/>
                        </a:rPr>
                        <a:t> $18´500.000</a:t>
                      </a:r>
                    </a:p>
                  </a:txBody>
                  <a:tcPr marL="0" marR="0" marT="0" marB="0" anchor="ctr"/>
                </a:tc>
                <a:extLst>
                  <a:ext uri="{0D108BD9-81ED-4DB2-BD59-A6C34878D82A}">
                    <a16:rowId xmlns:a16="http://schemas.microsoft.com/office/drawing/2014/main" val="4050372024"/>
                  </a:ext>
                </a:extLst>
              </a:tr>
              <a:tr h="519032">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LA FUMIGACIÓN, CONTROL DE ROEDORES PLAGAS Y VECTORES</a:t>
                      </a:r>
                      <a:br>
                        <a:rPr lang="es-ES" sz="1100" u="none" strike="noStrike" kern="1200" dirty="0">
                          <a:solidFill>
                            <a:schemeClr val="dk1"/>
                          </a:solidFill>
                          <a:effectLst/>
                          <a:latin typeface="+mn-lt"/>
                          <a:ea typeface="+mn-ea"/>
                          <a:cs typeface="+mn-cs"/>
                        </a:rPr>
                      </a:br>
                      <a:endParaRPr lang="es-ES" sz="1100" u="none" strike="noStrike" kern="1200" dirty="0">
                        <a:solidFill>
                          <a:schemeClr val="dk1"/>
                        </a:solidFill>
                        <a:effectLst/>
                        <a:latin typeface="+mn-lt"/>
                        <a:ea typeface="+mn-ea"/>
                        <a:cs typeface="+mn-cs"/>
                      </a:endParaRPr>
                    </a:p>
                  </a:txBody>
                  <a:tcPr marL="0" marR="0" marT="0" marB="0" anchor="ctr"/>
                </a:tc>
                <a:tc>
                  <a:txBody>
                    <a:bodyPr/>
                    <a:lstStyle/>
                    <a:p>
                      <a:pPr algn="r" fontAlgn="ctr">
                        <a:buNone/>
                      </a:pPr>
                      <a:r>
                        <a:rPr lang="es-CO" sz="1100" u="none" strike="noStrike" dirty="0">
                          <a:effectLst/>
                        </a:rPr>
                        <a:t> $35´000.000</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1816778028"/>
                  </a:ext>
                </a:extLst>
              </a:tr>
              <a:tr h="519032">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EL MANTENIMIENTO PREVENTIVO Y CORRECTIVO DE LAS FACHADAS DE CERRAMIENTO EXTERIORES E INTERIORES DE LA EDIFICACIÓN DEL CENTRO DE TECNOLOGÍAS AGROINDUSTRIALES.</a:t>
                      </a:r>
                    </a:p>
                  </a:txBody>
                  <a:tcPr marL="0" marR="0" marT="0" marB="0" anchor="ctr"/>
                </a:tc>
                <a:tc>
                  <a:txBody>
                    <a:bodyPr/>
                    <a:lstStyle/>
                    <a:p>
                      <a:pPr algn="r" fontAlgn="ctr">
                        <a:buNone/>
                      </a:pPr>
                      <a:r>
                        <a:rPr lang="es-CO" sz="1100" u="none" strike="noStrike" dirty="0">
                          <a:effectLst/>
                        </a:rPr>
                        <a:t> ANTES</a:t>
                      </a:r>
                    </a:p>
                    <a:p>
                      <a:pPr algn="r" fontAlgn="ctr">
                        <a:buNone/>
                      </a:pPr>
                      <a:r>
                        <a:rPr lang="es-CO" sz="1100" u="none" strike="noStrike" dirty="0">
                          <a:effectLst/>
                        </a:rPr>
                        <a:t>$174´000.000</a:t>
                      </a:r>
                    </a:p>
                    <a:p>
                      <a:pPr algn="r" fontAlgn="ctr">
                        <a:buNone/>
                      </a:pPr>
                      <a:r>
                        <a:rPr lang="es-CO" sz="1100" u="none" strike="noStrike" dirty="0">
                          <a:effectLst/>
                        </a:rPr>
                        <a:t>DESPUÉS</a:t>
                      </a:r>
                    </a:p>
                    <a:p>
                      <a:pPr marL="0" marR="0" lvl="0" indent="0" algn="r" defTabSz="914400" rtl="0" eaLnBrk="1" fontAlgn="ctr" latinLnBrk="0" hangingPunct="1">
                        <a:lnSpc>
                          <a:spcPct val="100000"/>
                        </a:lnSpc>
                        <a:spcBef>
                          <a:spcPts val="0"/>
                        </a:spcBef>
                        <a:spcAft>
                          <a:spcPts val="0"/>
                        </a:spcAft>
                        <a:buClrTx/>
                        <a:buSzTx/>
                        <a:buFontTx/>
                        <a:buNone/>
                        <a:tabLst/>
                        <a:defRPr/>
                      </a:pPr>
                      <a:r>
                        <a:rPr lang="es-CO" sz="1100" u="none" strike="noStrike" dirty="0">
                          <a:effectLst/>
                        </a:rPr>
                        <a:t>$220´000.000</a:t>
                      </a:r>
                    </a:p>
                    <a:p>
                      <a:pPr algn="r" fontAlgn="ctr">
                        <a:buNone/>
                      </a:pPr>
                      <a:endParaRPr lang="es-CO" sz="1100" u="none" strike="noStrike" dirty="0">
                        <a:effectLst/>
                      </a:endParaRPr>
                    </a:p>
                    <a:p>
                      <a:pPr algn="r" fontAlgn="ctr">
                        <a:buNone/>
                      </a:pP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460729909"/>
                  </a:ext>
                </a:extLst>
              </a:tr>
              <a:tr h="376447">
                <a:tc>
                  <a:txBody>
                    <a:bodyPr/>
                    <a:lstStyle/>
                    <a:p>
                      <a:pPr algn="ctr" fontAlgn="ctr">
                        <a:buNone/>
                      </a:pPr>
                      <a:r>
                        <a:rPr lang="es-CO" sz="1100" u="none" strike="noStrike" dirty="0">
                          <a:effectLst/>
                        </a:rPr>
                        <a:t>MANTENIMIENTO</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EL MANTENIMIENTO CORRECTIVO Y PREVENTIVO DE CANALES DEL CENTRO DE TECNOLOGIAS AGROINDUSTRIALES </a:t>
                      </a:r>
                    </a:p>
                  </a:txBody>
                  <a:tcPr marL="0" marR="0" marT="0" marB="0" anchor="ctr"/>
                </a:tc>
                <a:tc>
                  <a:txBody>
                    <a:bodyPr/>
                    <a:lstStyle/>
                    <a:p>
                      <a:pPr algn="r" fontAlgn="ctr">
                        <a:buNone/>
                      </a:pPr>
                      <a:r>
                        <a:rPr lang="es-CO" sz="1100" u="none" strike="noStrike" dirty="0">
                          <a:effectLst/>
                        </a:rPr>
                        <a:t> $250´000.000</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170086915"/>
                  </a:ext>
                </a:extLst>
              </a:tr>
            </a:tbl>
          </a:graphicData>
        </a:graphic>
      </p:graphicFrame>
      <p:pic>
        <p:nvPicPr>
          <p:cNvPr id="9" name="Imagen 8">
            <a:extLst>
              <a:ext uri="{FF2B5EF4-FFF2-40B4-BE49-F238E27FC236}">
                <a16:creationId xmlns:a16="http://schemas.microsoft.com/office/drawing/2014/main" id="{06CF19AB-FAF2-4590-8524-E20E9205B0C6}"/>
              </a:ext>
            </a:extLst>
          </p:cNvPr>
          <p:cNvPicPr>
            <a:picLocks noChangeAspect="1"/>
          </p:cNvPicPr>
          <p:nvPr/>
        </p:nvPicPr>
        <p:blipFill rotWithShape="1">
          <a:blip r:embed="rId3"/>
          <a:srcRect b="16715"/>
          <a:stretch/>
        </p:blipFill>
        <p:spPr>
          <a:xfrm>
            <a:off x="5871531" y="3195230"/>
            <a:ext cx="1649622" cy="1584000"/>
          </a:xfrm>
          <a:prstGeom prst="rect">
            <a:avLst/>
          </a:prstGeom>
        </p:spPr>
      </p:pic>
      <p:pic>
        <p:nvPicPr>
          <p:cNvPr id="5" name="Imagen 4">
            <a:extLst>
              <a:ext uri="{FF2B5EF4-FFF2-40B4-BE49-F238E27FC236}">
                <a16:creationId xmlns:a16="http://schemas.microsoft.com/office/drawing/2014/main" id="{7D698847-D5A3-41F0-BC91-D971A0C30B5F}"/>
              </a:ext>
            </a:extLst>
          </p:cNvPr>
          <p:cNvPicPr>
            <a:picLocks noChangeAspect="1"/>
          </p:cNvPicPr>
          <p:nvPr/>
        </p:nvPicPr>
        <p:blipFill rotWithShape="1">
          <a:blip r:embed="rId4"/>
          <a:srcRect t="5376" b="20294"/>
          <a:stretch/>
        </p:blipFill>
        <p:spPr>
          <a:xfrm>
            <a:off x="7694564" y="3195230"/>
            <a:ext cx="1170025" cy="1584000"/>
          </a:xfrm>
          <a:prstGeom prst="rect">
            <a:avLst/>
          </a:prstGeom>
        </p:spPr>
      </p:pic>
      <p:pic>
        <p:nvPicPr>
          <p:cNvPr id="11" name="Imagen 10">
            <a:extLst>
              <a:ext uri="{FF2B5EF4-FFF2-40B4-BE49-F238E27FC236}">
                <a16:creationId xmlns:a16="http://schemas.microsoft.com/office/drawing/2014/main" id="{741903C2-E168-493D-AA38-A41C426FDA13}"/>
              </a:ext>
            </a:extLst>
          </p:cNvPr>
          <p:cNvPicPr>
            <a:picLocks noChangeAspect="1"/>
          </p:cNvPicPr>
          <p:nvPr/>
        </p:nvPicPr>
        <p:blipFill rotWithShape="1">
          <a:blip r:embed="rId5"/>
          <a:srcRect l="21774" t="17982"/>
          <a:stretch/>
        </p:blipFill>
        <p:spPr>
          <a:xfrm>
            <a:off x="5871531" y="1498749"/>
            <a:ext cx="1167213" cy="1584000"/>
          </a:xfrm>
          <a:prstGeom prst="rect">
            <a:avLst/>
          </a:prstGeom>
        </p:spPr>
      </p:pic>
      <p:pic>
        <p:nvPicPr>
          <p:cNvPr id="13" name="Imagen 12">
            <a:extLst>
              <a:ext uri="{FF2B5EF4-FFF2-40B4-BE49-F238E27FC236}">
                <a16:creationId xmlns:a16="http://schemas.microsoft.com/office/drawing/2014/main" id="{04663DCE-8A1F-4B2B-B27F-9C0D52851861}"/>
              </a:ext>
            </a:extLst>
          </p:cNvPr>
          <p:cNvPicPr>
            <a:picLocks noChangeAspect="1"/>
          </p:cNvPicPr>
          <p:nvPr/>
        </p:nvPicPr>
        <p:blipFill rotWithShape="1">
          <a:blip r:embed="rId6"/>
          <a:srcRect t="6053" b="15823"/>
          <a:stretch/>
        </p:blipFill>
        <p:spPr>
          <a:xfrm>
            <a:off x="6066263" y="4891711"/>
            <a:ext cx="5506833" cy="1821144"/>
          </a:xfrm>
          <a:prstGeom prst="rect">
            <a:avLst/>
          </a:prstGeom>
        </p:spPr>
      </p:pic>
      <p:pic>
        <p:nvPicPr>
          <p:cNvPr id="15" name="Imagen 14">
            <a:extLst>
              <a:ext uri="{FF2B5EF4-FFF2-40B4-BE49-F238E27FC236}">
                <a16:creationId xmlns:a16="http://schemas.microsoft.com/office/drawing/2014/main" id="{A4063BB8-69F5-4972-95D3-7933673D1AEB}"/>
              </a:ext>
            </a:extLst>
          </p:cNvPr>
          <p:cNvPicPr>
            <a:picLocks noChangeAspect="1"/>
          </p:cNvPicPr>
          <p:nvPr/>
        </p:nvPicPr>
        <p:blipFill rotWithShape="1">
          <a:blip r:embed="rId7"/>
          <a:srcRect l="38415"/>
          <a:stretch/>
        </p:blipFill>
        <p:spPr>
          <a:xfrm>
            <a:off x="9047446" y="3213406"/>
            <a:ext cx="1255748" cy="1584000"/>
          </a:xfrm>
          <a:prstGeom prst="rect">
            <a:avLst/>
          </a:prstGeom>
        </p:spPr>
      </p:pic>
      <p:pic>
        <p:nvPicPr>
          <p:cNvPr id="17" name="Imagen 16">
            <a:extLst>
              <a:ext uri="{FF2B5EF4-FFF2-40B4-BE49-F238E27FC236}">
                <a16:creationId xmlns:a16="http://schemas.microsoft.com/office/drawing/2014/main" id="{1E007363-767B-4A39-95D2-052AEAA3F483}"/>
              </a:ext>
            </a:extLst>
          </p:cNvPr>
          <p:cNvPicPr>
            <a:picLocks noChangeAspect="1"/>
          </p:cNvPicPr>
          <p:nvPr/>
        </p:nvPicPr>
        <p:blipFill>
          <a:blip r:embed="rId8"/>
          <a:srcRect/>
          <a:stretch/>
        </p:blipFill>
        <p:spPr>
          <a:xfrm>
            <a:off x="8800031" y="1498749"/>
            <a:ext cx="1380726" cy="1584000"/>
          </a:xfrm>
          <a:prstGeom prst="rect">
            <a:avLst/>
          </a:prstGeom>
        </p:spPr>
      </p:pic>
      <p:pic>
        <p:nvPicPr>
          <p:cNvPr id="19" name="Imagen 18">
            <a:extLst>
              <a:ext uri="{FF2B5EF4-FFF2-40B4-BE49-F238E27FC236}">
                <a16:creationId xmlns:a16="http://schemas.microsoft.com/office/drawing/2014/main" id="{790326D0-2A75-48A6-8ABA-4F0B20CA280E}"/>
              </a:ext>
            </a:extLst>
          </p:cNvPr>
          <p:cNvPicPr>
            <a:picLocks noChangeAspect="1"/>
          </p:cNvPicPr>
          <p:nvPr/>
        </p:nvPicPr>
        <p:blipFill rotWithShape="1">
          <a:blip r:embed="rId9"/>
          <a:srcRect b="5549"/>
          <a:stretch/>
        </p:blipFill>
        <p:spPr>
          <a:xfrm>
            <a:off x="7245366" y="1498749"/>
            <a:ext cx="1348043" cy="1584000"/>
          </a:xfrm>
          <a:prstGeom prst="rect">
            <a:avLst/>
          </a:prstGeom>
        </p:spPr>
      </p:pic>
      <p:pic>
        <p:nvPicPr>
          <p:cNvPr id="12" name="Imagen 11">
            <a:extLst>
              <a:ext uri="{FF2B5EF4-FFF2-40B4-BE49-F238E27FC236}">
                <a16:creationId xmlns:a16="http://schemas.microsoft.com/office/drawing/2014/main" id="{5C4E7A40-7914-4EDF-A059-CB2B1DD3D0B1}"/>
              </a:ext>
            </a:extLst>
          </p:cNvPr>
          <p:cNvPicPr>
            <a:picLocks noChangeAspect="1"/>
          </p:cNvPicPr>
          <p:nvPr/>
        </p:nvPicPr>
        <p:blipFill rotWithShape="1">
          <a:blip r:embed="rId10"/>
          <a:srcRect t="26874" r="13277"/>
          <a:stretch/>
        </p:blipFill>
        <p:spPr>
          <a:xfrm>
            <a:off x="10387379" y="1498749"/>
            <a:ext cx="1379613" cy="1584000"/>
          </a:xfrm>
          <a:prstGeom prst="rect">
            <a:avLst/>
          </a:prstGeom>
        </p:spPr>
      </p:pic>
      <p:pic>
        <p:nvPicPr>
          <p:cNvPr id="14" name="Imagen 13">
            <a:extLst>
              <a:ext uri="{FF2B5EF4-FFF2-40B4-BE49-F238E27FC236}">
                <a16:creationId xmlns:a16="http://schemas.microsoft.com/office/drawing/2014/main" id="{7CA7A873-AA4A-4269-80DF-D13CC87EC0AC}"/>
              </a:ext>
            </a:extLst>
          </p:cNvPr>
          <p:cNvPicPr>
            <a:picLocks noChangeAspect="1"/>
          </p:cNvPicPr>
          <p:nvPr/>
        </p:nvPicPr>
        <p:blipFill rotWithShape="1">
          <a:blip r:embed="rId11"/>
          <a:srcRect b="30631"/>
          <a:stretch/>
        </p:blipFill>
        <p:spPr>
          <a:xfrm>
            <a:off x="10486051" y="3212836"/>
            <a:ext cx="1280941" cy="1584000"/>
          </a:xfrm>
          <a:prstGeom prst="rect">
            <a:avLst/>
          </a:prstGeom>
        </p:spPr>
      </p:pic>
      <p:sp>
        <p:nvSpPr>
          <p:cNvPr id="16" name="Título 1">
            <a:extLst>
              <a:ext uri="{FF2B5EF4-FFF2-40B4-BE49-F238E27FC236}">
                <a16:creationId xmlns:a16="http://schemas.microsoft.com/office/drawing/2014/main" id="{2DCBAA3A-2743-4C68-9C16-4C8BF7F4833C}"/>
              </a:ext>
            </a:extLst>
          </p:cNvPr>
          <p:cNvSpPr txBox="1">
            <a:spLocks/>
          </p:cNvSpPr>
          <p:nvPr/>
        </p:nvSpPr>
        <p:spPr>
          <a:xfrm>
            <a:off x="66675" y="315937"/>
            <a:ext cx="11060719" cy="744989"/>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b="1" dirty="0">
                <a:solidFill>
                  <a:schemeClr val="bg1"/>
                </a:solidFill>
                <a:latin typeface="+mn-lt"/>
                <a:ea typeface="+mn-ea"/>
                <a:cs typeface="+mn-cs"/>
              </a:rPr>
              <a:t>PROYECTOS PARA RADICACIÓN PRIORIDAD 1  </a:t>
            </a:r>
            <a:endParaRPr lang="es-ES" b="1" u="none" strike="noStrike" kern="1200" dirty="0">
              <a:solidFill>
                <a:schemeClr val="bg1"/>
              </a:solidFill>
              <a:effectLst/>
              <a:latin typeface="+mn-lt"/>
              <a:ea typeface="+mn-ea"/>
              <a:cs typeface="+mn-cs"/>
            </a:endParaRPr>
          </a:p>
        </p:txBody>
      </p:sp>
    </p:spTree>
    <p:extLst>
      <p:ext uri="{BB962C8B-B14F-4D97-AF65-F5344CB8AC3E}">
        <p14:creationId xmlns:p14="http://schemas.microsoft.com/office/powerpoint/2010/main" val="39658905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4630718-E1A2-DB8F-BEFC-0F775F6D2B4E}"/>
            </a:ext>
          </a:extLst>
        </p:cNvPr>
        <p:cNvGrpSpPr/>
        <p:nvPr/>
      </p:nvGrpSpPr>
      <p:grpSpPr>
        <a:xfrm>
          <a:off x="0" y="0"/>
          <a:ext cx="0" cy="0"/>
          <a:chOff x="0" y="0"/>
          <a:chExt cx="0" cy="0"/>
        </a:xfrm>
      </p:grpSpPr>
      <p:graphicFrame>
        <p:nvGraphicFramePr>
          <p:cNvPr id="8" name="Tabla 7">
            <a:extLst>
              <a:ext uri="{FF2B5EF4-FFF2-40B4-BE49-F238E27FC236}">
                <a16:creationId xmlns:a16="http://schemas.microsoft.com/office/drawing/2014/main" id="{A4A0A1FA-78F9-432F-924B-F6B60EFE44FF}"/>
              </a:ext>
            </a:extLst>
          </p:cNvPr>
          <p:cNvGraphicFramePr>
            <a:graphicFrameLocks noGrp="1"/>
          </p:cNvGraphicFramePr>
          <p:nvPr>
            <p:extLst>
              <p:ext uri="{D42A27DB-BD31-4B8C-83A1-F6EECF244321}">
                <p14:modId xmlns:p14="http://schemas.microsoft.com/office/powerpoint/2010/main" val="2190264221"/>
              </p:ext>
            </p:extLst>
          </p:nvPr>
        </p:nvGraphicFramePr>
        <p:xfrm>
          <a:off x="206159" y="2028835"/>
          <a:ext cx="4708741" cy="2179320"/>
        </p:xfrm>
        <a:graphic>
          <a:graphicData uri="http://schemas.openxmlformats.org/drawingml/2006/table">
            <a:tbl>
              <a:tblPr>
                <a:tableStyleId>{5C22544A-7EE6-4342-B048-85BDC9FD1C3A}</a:tableStyleId>
              </a:tblPr>
              <a:tblGrid>
                <a:gridCol w="1308029">
                  <a:extLst>
                    <a:ext uri="{9D8B030D-6E8A-4147-A177-3AD203B41FA5}">
                      <a16:colId xmlns:a16="http://schemas.microsoft.com/office/drawing/2014/main" val="1205547883"/>
                    </a:ext>
                  </a:extLst>
                </a:gridCol>
                <a:gridCol w="2200562">
                  <a:extLst>
                    <a:ext uri="{9D8B030D-6E8A-4147-A177-3AD203B41FA5}">
                      <a16:colId xmlns:a16="http://schemas.microsoft.com/office/drawing/2014/main" val="1053023918"/>
                    </a:ext>
                  </a:extLst>
                </a:gridCol>
                <a:gridCol w="1200150">
                  <a:extLst>
                    <a:ext uri="{9D8B030D-6E8A-4147-A177-3AD203B41FA5}">
                      <a16:colId xmlns:a16="http://schemas.microsoft.com/office/drawing/2014/main" val="2691625971"/>
                    </a:ext>
                  </a:extLst>
                </a:gridCol>
              </a:tblGrid>
              <a:tr h="0">
                <a:tc>
                  <a:txBody>
                    <a:bodyPr/>
                    <a:lstStyle/>
                    <a:p>
                      <a:pPr algn="ctr" fontAlgn="ctr">
                        <a:buNone/>
                      </a:pPr>
                      <a:r>
                        <a:rPr lang="es-CO" sz="1100" u="none" strike="noStrike" dirty="0">
                          <a:effectLst/>
                        </a:rPr>
                        <a:t>COMPRA</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COMPRA DEL LOTE PARA LA CONSTRUCCIÓN DE SEDE NUEVA DEL CENTRO DE TECNOLOGÍAS AGROINDUSTRIALES</a:t>
                      </a:r>
                    </a:p>
                  </a:txBody>
                  <a:tcPr marL="0" marR="0" marT="0" marB="0" anchor="ctr"/>
                </a:tc>
                <a:tc>
                  <a:txBody>
                    <a:bodyPr/>
                    <a:lstStyle/>
                    <a:p>
                      <a:pPr algn="r" fontAlgn="ctr">
                        <a:buNone/>
                      </a:pPr>
                      <a:r>
                        <a:rPr lang="es-CO" sz="1100" u="none" strike="noStrike" dirty="0">
                          <a:effectLst/>
                        </a:rPr>
                        <a:t> $      2´000.000.000 </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61062996"/>
                  </a:ext>
                </a:extLst>
              </a:tr>
              <a:tr h="451784">
                <a:tc>
                  <a:txBody>
                    <a:bodyPr/>
                    <a:lstStyle/>
                    <a:p>
                      <a:pPr algn="ctr" fontAlgn="ctr">
                        <a:buNone/>
                      </a:pPr>
                      <a:r>
                        <a:rPr lang="es-CO" sz="1100" u="none" strike="noStrike" dirty="0">
                          <a:effectLst/>
                        </a:rPr>
                        <a:t>ADECUACIÓN</a:t>
                      </a:r>
                      <a:endParaRPr lang="es-CO" sz="1100" b="0" i="0" u="none" strike="noStrike" dirty="0">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LOS ESTUDIOS Y DISEÑOS INTEGRALES PARA LA NUEVA SEDE DEL CENTRO DE TECNOLOGÍAS AGROINDUSTRIALES</a:t>
                      </a:r>
                    </a:p>
                  </a:txBody>
                  <a:tcPr marL="0" marR="0" marT="0" marB="0" anchor="ctr"/>
                </a:tc>
                <a:tc>
                  <a:txBody>
                    <a:bodyPr/>
                    <a:lstStyle/>
                    <a:p>
                      <a:pPr algn="r" fontAlgn="ctr">
                        <a:buNone/>
                      </a:pPr>
                      <a:r>
                        <a:rPr lang="es-CO" sz="1100" u="none" strike="noStrike" dirty="0">
                          <a:effectLst/>
                        </a:rPr>
                        <a:t> $        2´600.000.000 </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4182334209"/>
                  </a:ext>
                </a:extLst>
              </a:tr>
              <a:tr h="294641">
                <a:tc>
                  <a:txBody>
                    <a:bodyPr/>
                    <a:lstStyle/>
                    <a:p>
                      <a:pPr algn="ctr" fontAlgn="ctr">
                        <a:buNone/>
                      </a:pPr>
                      <a:r>
                        <a:rPr lang="es-CO" sz="1100" u="none" strike="noStrike">
                          <a:effectLst/>
                        </a:rPr>
                        <a:t>MANTENIMIENTO </a:t>
                      </a:r>
                      <a:endParaRPr lang="es-CO" sz="1100" b="0" i="0" u="none" strike="noStrike">
                        <a:solidFill>
                          <a:srgbClr val="000000"/>
                        </a:solidFill>
                        <a:effectLst/>
                        <a:latin typeface="Arial Narrow" panose="020B0606020202030204" pitchFamily="34" charset="0"/>
                      </a:endParaRPr>
                    </a:p>
                  </a:txBody>
                  <a:tcPr marL="0" marR="0" marT="0" marB="0" anchor="ctr"/>
                </a:tc>
                <a:tc>
                  <a:txBody>
                    <a:bodyPr/>
                    <a:lstStyle/>
                    <a:p>
                      <a:pPr algn="l" fontAlgn="ctr">
                        <a:buNone/>
                      </a:pPr>
                      <a:r>
                        <a:rPr lang="es-ES" sz="1100" u="none" strike="noStrike" kern="1200" dirty="0">
                          <a:solidFill>
                            <a:schemeClr val="dk1"/>
                          </a:solidFill>
                          <a:effectLst/>
                          <a:latin typeface="+mn-lt"/>
                          <a:ea typeface="+mn-ea"/>
                          <a:cs typeface="+mn-cs"/>
                        </a:rPr>
                        <a:t>CONTRATAR EL MANTENIMIENTO PREVENTIVO Y CORRECTIVO DEL PARQUEADERO DE MOTOS Y  BICICLETAS DEL CENTRO DE TECNOLOGÍAS AGROINDUSTRIALES</a:t>
                      </a:r>
                    </a:p>
                  </a:txBody>
                  <a:tcPr marL="0" marR="0" marT="0" marB="0" anchor="ctr"/>
                </a:tc>
                <a:tc>
                  <a:txBody>
                    <a:bodyPr/>
                    <a:lstStyle/>
                    <a:p>
                      <a:pPr algn="r" fontAlgn="ctr">
                        <a:buNone/>
                      </a:pPr>
                      <a:r>
                        <a:rPr lang="es-CO" sz="1100" u="none" strike="noStrike" dirty="0">
                          <a:effectLst/>
                        </a:rPr>
                        <a:t> $             82´000.000 </a:t>
                      </a:r>
                      <a:endParaRPr lang="es-CO" sz="1100" b="0" i="0" u="none" strike="noStrike" dirty="0">
                        <a:solidFill>
                          <a:srgbClr val="000000"/>
                        </a:solidFill>
                        <a:effectLst/>
                        <a:latin typeface="Arial Narrow" panose="020B0606020202030204" pitchFamily="34" charset="0"/>
                      </a:endParaRPr>
                    </a:p>
                  </a:txBody>
                  <a:tcPr marL="0" marR="0" marT="0" marB="0" anchor="ctr"/>
                </a:tc>
                <a:extLst>
                  <a:ext uri="{0D108BD9-81ED-4DB2-BD59-A6C34878D82A}">
                    <a16:rowId xmlns:a16="http://schemas.microsoft.com/office/drawing/2014/main" val="2854278665"/>
                  </a:ext>
                </a:extLst>
              </a:tr>
            </a:tbl>
          </a:graphicData>
        </a:graphic>
      </p:graphicFrame>
      <p:pic>
        <p:nvPicPr>
          <p:cNvPr id="5" name="Imagen 4">
            <a:extLst>
              <a:ext uri="{FF2B5EF4-FFF2-40B4-BE49-F238E27FC236}">
                <a16:creationId xmlns:a16="http://schemas.microsoft.com/office/drawing/2014/main" id="{420AAC11-0EA0-410D-A95D-36054BE8BBCF}"/>
              </a:ext>
            </a:extLst>
          </p:cNvPr>
          <p:cNvPicPr>
            <a:picLocks noChangeAspect="1"/>
          </p:cNvPicPr>
          <p:nvPr/>
        </p:nvPicPr>
        <p:blipFill>
          <a:blip r:embed="rId3"/>
          <a:stretch>
            <a:fillRect/>
          </a:stretch>
        </p:blipFill>
        <p:spPr>
          <a:xfrm>
            <a:off x="5522690" y="1833355"/>
            <a:ext cx="5679350" cy="3672095"/>
          </a:xfrm>
          <a:prstGeom prst="rect">
            <a:avLst/>
          </a:prstGeom>
        </p:spPr>
      </p:pic>
      <p:sp>
        <p:nvSpPr>
          <p:cNvPr id="6" name="Título 1">
            <a:extLst>
              <a:ext uri="{FF2B5EF4-FFF2-40B4-BE49-F238E27FC236}">
                <a16:creationId xmlns:a16="http://schemas.microsoft.com/office/drawing/2014/main" id="{9EF33646-95F3-4637-BA87-26A883682B9A}"/>
              </a:ext>
            </a:extLst>
          </p:cNvPr>
          <p:cNvSpPr txBox="1">
            <a:spLocks/>
          </p:cNvSpPr>
          <p:nvPr/>
        </p:nvSpPr>
        <p:spPr>
          <a:xfrm>
            <a:off x="141321" y="324397"/>
            <a:ext cx="11060719" cy="744989"/>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b="1" dirty="0">
                <a:solidFill>
                  <a:schemeClr val="bg1"/>
                </a:solidFill>
                <a:latin typeface="+mn-lt"/>
                <a:ea typeface="+mn-ea"/>
                <a:cs typeface="+mn-cs"/>
              </a:rPr>
              <a:t>PROYECTOS PARA RADICACIÓN PRIORIDAD 2  </a:t>
            </a:r>
            <a:endParaRPr lang="es-ES" b="1" u="none" strike="noStrike" kern="1200" dirty="0">
              <a:solidFill>
                <a:schemeClr val="bg1"/>
              </a:solidFill>
              <a:effectLst/>
              <a:latin typeface="+mn-lt"/>
              <a:ea typeface="+mn-ea"/>
              <a:cs typeface="+mn-cs"/>
            </a:endParaRPr>
          </a:p>
        </p:txBody>
      </p:sp>
    </p:spTree>
    <p:extLst>
      <p:ext uri="{BB962C8B-B14F-4D97-AF65-F5344CB8AC3E}">
        <p14:creationId xmlns:p14="http://schemas.microsoft.com/office/powerpoint/2010/main" val="37899787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4A23A23-0995-A678-4787-EC372E82F069}"/>
            </a:ext>
          </a:extLst>
        </p:cNvPr>
        <p:cNvGrpSpPr/>
        <p:nvPr/>
      </p:nvGrpSpPr>
      <p:grpSpPr>
        <a:xfrm>
          <a:off x="0" y="0"/>
          <a:ext cx="0" cy="0"/>
          <a:chOff x="0" y="0"/>
          <a:chExt cx="0" cy="0"/>
        </a:xfrm>
      </p:grpSpPr>
      <p:cxnSp>
        <p:nvCxnSpPr>
          <p:cNvPr id="11" name="Conector recto de flecha 10">
            <a:extLst>
              <a:ext uri="{FF2B5EF4-FFF2-40B4-BE49-F238E27FC236}">
                <a16:creationId xmlns:a16="http://schemas.microsoft.com/office/drawing/2014/main" id="{50BD9E7C-3357-CE2E-47CC-6897D9A98082}"/>
              </a:ext>
            </a:extLst>
          </p:cNvPr>
          <p:cNvCxnSpPr>
            <a:cxnSpLocks/>
          </p:cNvCxnSpPr>
          <p:nvPr/>
        </p:nvCxnSpPr>
        <p:spPr>
          <a:xfrm>
            <a:off x="10477409" y="3429000"/>
            <a:ext cx="678271" cy="690154"/>
          </a:xfrm>
          <a:prstGeom prst="straightConnector1">
            <a:avLst/>
          </a:prstGeom>
          <a:ln>
            <a:solidFill>
              <a:schemeClr val="bg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9" name="Título 1">
            <a:extLst>
              <a:ext uri="{FF2B5EF4-FFF2-40B4-BE49-F238E27FC236}">
                <a16:creationId xmlns:a16="http://schemas.microsoft.com/office/drawing/2014/main" id="{6150EACC-ABDE-49A3-B29F-FAF7B865AD86}"/>
              </a:ext>
            </a:extLst>
          </p:cNvPr>
          <p:cNvSpPr txBox="1">
            <a:spLocks/>
          </p:cNvSpPr>
          <p:nvPr/>
        </p:nvSpPr>
        <p:spPr>
          <a:xfrm>
            <a:off x="131684" y="256664"/>
            <a:ext cx="11060719" cy="744989"/>
          </a:xfrm>
          <a:prstGeom prst="rect">
            <a:avLst/>
          </a:prstGeom>
        </p:spPr>
        <p:txBody>
          <a:bodyPr lIns="0" tIns="0" rIns="0" bIns="0"/>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s-ES" b="1" dirty="0">
                <a:solidFill>
                  <a:schemeClr val="bg1"/>
                </a:solidFill>
                <a:latin typeface="+mn-lt"/>
                <a:ea typeface="+mn-ea"/>
                <a:cs typeface="+mn-cs"/>
              </a:rPr>
              <a:t>PLAN DE MANTENIMIENTO</a:t>
            </a:r>
            <a:endParaRPr lang="es-ES" b="1" u="none" strike="noStrike" kern="1200" dirty="0">
              <a:solidFill>
                <a:schemeClr val="bg1"/>
              </a:solidFill>
              <a:effectLst/>
              <a:latin typeface="+mn-lt"/>
              <a:ea typeface="+mn-ea"/>
              <a:cs typeface="+mn-cs"/>
            </a:endParaRPr>
          </a:p>
        </p:txBody>
      </p:sp>
      <p:pic>
        <p:nvPicPr>
          <p:cNvPr id="4" name="Imagen 3">
            <a:extLst>
              <a:ext uri="{FF2B5EF4-FFF2-40B4-BE49-F238E27FC236}">
                <a16:creationId xmlns:a16="http://schemas.microsoft.com/office/drawing/2014/main" id="{D7474588-954D-4DDA-A6FA-FAC9B0D430A3}"/>
              </a:ext>
            </a:extLst>
          </p:cNvPr>
          <p:cNvPicPr>
            <a:picLocks noChangeAspect="1"/>
          </p:cNvPicPr>
          <p:nvPr/>
        </p:nvPicPr>
        <p:blipFill>
          <a:blip r:embed="rId3"/>
          <a:stretch>
            <a:fillRect/>
          </a:stretch>
        </p:blipFill>
        <p:spPr>
          <a:xfrm>
            <a:off x="65842" y="1381016"/>
            <a:ext cx="12060316" cy="5342452"/>
          </a:xfrm>
          <a:prstGeom prst="rect">
            <a:avLst/>
          </a:prstGeom>
        </p:spPr>
      </p:pic>
    </p:spTree>
    <p:extLst>
      <p:ext uri="{BB962C8B-B14F-4D97-AF65-F5344CB8AC3E}">
        <p14:creationId xmlns:p14="http://schemas.microsoft.com/office/powerpoint/2010/main" val="33718714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4626685"/>
      </p:ext>
    </p:extLst>
  </p:cSld>
  <p:clrMapOvr>
    <a:masterClrMapping/>
  </p:clrMapOvr>
</p:sld>
</file>

<file path=ppt/theme/theme1.xml><?xml version="1.0" encoding="utf-8"?>
<a:theme xmlns:a="http://schemas.openxmlformats.org/drawingml/2006/main" name="Office 2013 - Tema de 2022">
  <a:themeElements>
    <a:clrScheme name="Personalizado 1">
      <a:dk1>
        <a:srgbClr val="39A900"/>
      </a:dk1>
      <a:lt1>
        <a:sysClr val="window" lastClr="FFFFFF"/>
      </a:lt1>
      <a:dk2>
        <a:srgbClr val="00304D"/>
      </a:dk2>
      <a:lt2>
        <a:srgbClr val="F6F6F6"/>
      </a:lt2>
      <a:accent1>
        <a:srgbClr val="007832"/>
      </a:accent1>
      <a:accent2>
        <a:srgbClr val="71127A"/>
      </a:accent2>
      <a:accent3>
        <a:srgbClr val="50E5F9"/>
      </a:accent3>
      <a:accent4>
        <a:srgbClr val="FDC300"/>
      </a:accent4>
      <a:accent5>
        <a:srgbClr val="000000"/>
      </a:accent5>
      <a:accent6>
        <a:srgbClr val="70AD47"/>
      </a:accent6>
      <a:hlink>
        <a:srgbClr val="0563C1"/>
      </a:hlink>
      <a:folHlink>
        <a:srgbClr val="71127A"/>
      </a:folHlink>
    </a:clrScheme>
    <a:fontScheme name="Office 2013 - Tema de 2022">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13 - Tema de 2022">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5860</TotalTime>
  <Words>652</Words>
  <Application>Microsoft Office PowerPoint</Application>
  <PresentationFormat>Panorámica</PresentationFormat>
  <Paragraphs>84</Paragraphs>
  <Slides>7</Slides>
  <Notes>0</Notes>
  <HiddenSlides>0</HiddenSlides>
  <MMClips>0</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7</vt:i4>
      </vt:variant>
    </vt:vector>
  </HeadingPairs>
  <TitlesOfParts>
    <vt:vector size="13" baseType="lpstr">
      <vt:lpstr>Arial</vt:lpstr>
      <vt:lpstr>Arial Narrow</vt:lpstr>
      <vt:lpstr>Calibri</vt:lpstr>
      <vt:lpstr>Calibri Light</vt:lpstr>
      <vt:lpstr>Work Sans Bold Roman</vt:lpstr>
      <vt:lpstr>Office 2013 - Tema de 2022</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Jorge Enrique Pedraza Sanchez</dc:creator>
  <cp:lastModifiedBy>HP</cp:lastModifiedBy>
  <cp:revision>218</cp:revision>
  <dcterms:created xsi:type="dcterms:W3CDTF">2020-10-01T23:51:28Z</dcterms:created>
  <dcterms:modified xsi:type="dcterms:W3CDTF">2026-06-17T15:31:45Z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c111285-cafa-4fc9-8a9a-bd902089b24f_Enabled">
    <vt:lpwstr>true</vt:lpwstr>
  </property>
  <property fmtid="{D5CDD505-2E9C-101B-9397-08002B2CF9AE}" pid="3" name="MSIP_Label_fc111285-cafa-4fc9-8a9a-bd902089b24f_SetDate">
    <vt:lpwstr>2025-07-11T16:31:34Z</vt:lpwstr>
  </property>
  <property fmtid="{D5CDD505-2E9C-101B-9397-08002B2CF9AE}" pid="4" name="MSIP_Label_fc111285-cafa-4fc9-8a9a-bd902089b24f_Method">
    <vt:lpwstr>Privileged</vt:lpwstr>
  </property>
  <property fmtid="{D5CDD505-2E9C-101B-9397-08002B2CF9AE}" pid="5" name="MSIP_Label_fc111285-cafa-4fc9-8a9a-bd902089b24f_Name">
    <vt:lpwstr>Public</vt:lpwstr>
  </property>
  <property fmtid="{D5CDD505-2E9C-101B-9397-08002B2CF9AE}" pid="6" name="MSIP_Label_fc111285-cafa-4fc9-8a9a-bd902089b24f_SiteId">
    <vt:lpwstr>cbc2c381-2f2e-4d93-91d1-506c9316ace7</vt:lpwstr>
  </property>
  <property fmtid="{D5CDD505-2E9C-101B-9397-08002B2CF9AE}" pid="7" name="MSIP_Label_fc111285-cafa-4fc9-8a9a-bd902089b24f_ActionId">
    <vt:lpwstr>c6329c04-9ceb-4fca-88c8-0029777b3481</vt:lpwstr>
  </property>
  <property fmtid="{D5CDD505-2E9C-101B-9397-08002B2CF9AE}" pid="8" name="MSIP_Label_fc111285-cafa-4fc9-8a9a-bd902089b24f_ContentBits">
    <vt:lpwstr>0</vt:lpwstr>
  </property>
  <property fmtid="{D5CDD505-2E9C-101B-9397-08002B2CF9AE}" pid="9" name="MSIP_Label_fc111285-cafa-4fc9-8a9a-bd902089b24f_Tag">
    <vt:lpwstr>10, 0, 1, 1</vt:lpwstr>
  </property>
</Properties>
</file>