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538" r:id="rId2"/>
    <p:sldId id="541" r:id="rId3"/>
    <p:sldId id="535" r:id="rId4"/>
    <p:sldId id="562" r:id="rId5"/>
    <p:sldId id="566" r:id="rId6"/>
    <p:sldId id="567" r:id="rId7"/>
    <p:sldId id="563" r:id="rId8"/>
    <p:sldId id="569" r:id="rId9"/>
    <p:sldId id="570" r:id="rId10"/>
    <p:sldId id="571" r:id="rId11"/>
    <p:sldId id="572" r:id="rId12"/>
    <p:sldId id="575" r:id="rId13"/>
    <p:sldId id="573" r:id="rId14"/>
    <p:sldId id="574" r:id="rId15"/>
    <p:sldId id="576" r:id="rId16"/>
    <p:sldId id="577" r:id="rId17"/>
    <p:sldId id="578" r:id="rId18"/>
    <p:sldId id="579" r:id="rId19"/>
    <p:sldId id="580" r:id="rId20"/>
    <p:sldId id="581" r:id="rId21"/>
    <p:sldId id="582" r:id="rId22"/>
    <p:sldId id="583" r:id="rId23"/>
    <p:sldId id="568" r:id="rId24"/>
    <p:sldId id="584" r:id="rId25"/>
    <p:sldId id="585" r:id="rId26"/>
    <p:sldId id="586" r:id="rId27"/>
    <p:sldId id="531" r:id="rId2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AA00"/>
    <a:srgbClr val="4D4D4C"/>
    <a:srgbClr val="343433"/>
    <a:srgbClr val="FF6C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7242"/>
  </p:normalViewPr>
  <p:slideViewPr>
    <p:cSldViewPr snapToGrid="0">
      <p:cViewPr varScale="1">
        <p:scale>
          <a:sx n="85" d="100"/>
          <a:sy n="85" d="100"/>
        </p:scale>
        <p:origin x="581" y="48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251D5B8-73D3-B232-3C96-853C2628E8BA}"/>
              </a:ext>
            </a:extLst>
          </p:cNvPr>
          <p:cNvSpPr/>
          <p:nvPr/>
        </p:nvSpPr>
        <p:spPr>
          <a:xfrm>
            <a:off x="9105900" y="4915707"/>
            <a:ext cx="1945270" cy="829034"/>
          </a:xfrm>
          <a:prstGeom prst="rect">
            <a:avLst/>
          </a:prstGeom>
          <a:noFill/>
          <a:ln w="63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FD7CACA-9E66-4843-F102-B6D487B72843}"/>
              </a:ext>
            </a:extLst>
          </p:cNvPr>
          <p:cNvSpPr txBox="1"/>
          <p:nvPr/>
        </p:nvSpPr>
        <p:spPr>
          <a:xfrm>
            <a:off x="9105900" y="4915707"/>
            <a:ext cx="1945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Work Sans Medium Roman" pitchFamily="2" charset="77"/>
              </a:rPr>
              <a:t>Marca externa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12A190-8CFC-4264-64B1-C00E90097FC7}"/>
              </a:ext>
            </a:extLst>
          </p:cNvPr>
          <p:cNvSpPr txBox="1"/>
          <p:nvPr/>
        </p:nvSpPr>
        <p:spPr>
          <a:xfrm>
            <a:off x="9105900" y="5190743"/>
            <a:ext cx="19452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_tradnl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tamaño del logo de la marca externa no debe superar el tamaño del logo SENA.</a:t>
            </a: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8" y="1547280"/>
            <a:ext cx="509284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Las empresas pueden segmentar el mercado según:</a:t>
            </a:r>
          </a:p>
          <a:p>
            <a:endParaRPr lang="es-ES" sz="2400" dirty="0"/>
          </a:p>
          <a:p>
            <a:r>
              <a:rPr lang="es-ES" sz="2400" dirty="0"/>
              <a:t>• Segmentación demográfica</a:t>
            </a:r>
          </a:p>
          <a:p>
            <a:r>
              <a:rPr lang="es-ES" sz="2400" dirty="0"/>
              <a:t>• Segmentación geográfica</a:t>
            </a:r>
          </a:p>
          <a:p>
            <a:r>
              <a:rPr lang="es-ES" sz="2400" dirty="0"/>
              <a:t>• Segmentación psicográfica</a:t>
            </a:r>
          </a:p>
          <a:p>
            <a:r>
              <a:rPr lang="es-ES" sz="2400" dirty="0"/>
              <a:t>• Segmentación conductual</a:t>
            </a:r>
          </a:p>
          <a:p>
            <a:endParaRPr lang="es-ES" sz="2400" dirty="0">
              <a:solidFill>
                <a:srgbClr val="070E46"/>
              </a:solidFill>
            </a:endParaRPr>
          </a:p>
          <a:p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Segmentación de mercado: qué es, tipos, estrategias y ejemplos">
            <a:extLst>
              <a:ext uri="{FF2B5EF4-FFF2-40B4-BE49-F238E27FC236}">
                <a16:creationId xmlns:a16="http://schemas.microsoft.com/office/drawing/2014/main" id="{967F5160-ED9B-4FA4-A487-EAA4B3ABF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769" y="1802904"/>
            <a:ext cx="4310679" cy="317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693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8" y="1547280"/>
            <a:ext cx="509284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Demográfico</a:t>
            </a:r>
          </a:p>
          <a:p>
            <a:endParaRPr lang="es-ES" sz="2400" dirty="0"/>
          </a:p>
          <a:p>
            <a:pPr algn="l"/>
            <a:r>
              <a:rPr lang="es-ES" sz="2400" b="0" i="0" dirty="0">
                <a:solidFill>
                  <a:srgbClr val="03002F"/>
                </a:solidFill>
                <a:effectLst/>
                <a:latin typeface="FKGrotesk"/>
              </a:rPr>
              <a:t>El tipo de mercado más obvio es el demográfico.</a:t>
            </a:r>
          </a:p>
          <a:p>
            <a:pPr algn="l"/>
            <a:r>
              <a:rPr lang="es-ES" sz="2400" b="0" i="0" dirty="0">
                <a:solidFill>
                  <a:srgbClr val="03002F"/>
                </a:solidFill>
                <a:effectLst/>
                <a:latin typeface="FKGrotesk"/>
              </a:rPr>
              <a:t>La segmentación demográfica del mercado se produce cuando los clientes se dividen en grupos según su información demográfica, como: edad, ingresos, sexo, nivel de educación, estado civil, tamaño de la familia, raza, situación laboral, religión y más.</a:t>
            </a:r>
          </a:p>
          <a:p>
            <a:endParaRPr lang="es-ES" sz="2400" dirty="0">
              <a:solidFill>
                <a:srgbClr val="070E46"/>
              </a:solidFill>
            </a:endParaRPr>
          </a:p>
          <a:p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Segmentación demográfica en campañas de búsqueda de Adwords">
            <a:extLst>
              <a:ext uri="{FF2B5EF4-FFF2-40B4-BE49-F238E27FC236}">
                <a16:creationId xmlns:a16="http://schemas.microsoft.com/office/drawing/2014/main" id="{7398A123-B1F3-4E66-91F5-50B73979E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120" y="2550592"/>
            <a:ext cx="4499722" cy="261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178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8" y="1547280"/>
            <a:ext cx="509284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400" b="1" dirty="0">
                <a:solidFill>
                  <a:srgbClr val="03002F"/>
                </a:solidFill>
                <a:latin typeface="FKGrotesk"/>
              </a:rPr>
              <a:t>VARIABLES</a:t>
            </a:r>
            <a:endParaRPr lang="es-CO" sz="2400" b="1" i="0" dirty="0">
              <a:solidFill>
                <a:srgbClr val="03002F"/>
              </a:solidFill>
              <a:effectLst/>
              <a:latin typeface="FKGrotesk"/>
            </a:endParaRPr>
          </a:p>
          <a:p>
            <a:endParaRPr lang="es-E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070E46"/>
                </a:solidFill>
              </a:rPr>
              <a:t>Edad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Género</a:t>
            </a:r>
            <a:endParaRPr lang="es-ES" sz="2400" dirty="0">
              <a:solidFill>
                <a:srgbClr val="070E4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Nivel de ingresos</a:t>
            </a:r>
            <a:endParaRPr lang="es-ES" sz="2400" dirty="0">
              <a:solidFill>
                <a:srgbClr val="070E4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Ocupación</a:t>
            </a:r>
            <a:endParaRPr lang="es-ES" sz="2400" dirty="0">
              <a:solidFill>
                <a:srgbClr val="070E4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Nivel educativo</a:t>
            </a:r>
            <a:endParaRPr lang="es-ES" sz="2400" dirty="0">
              <a:solidFill>
                <a:srgbClr val="070E4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Estado civil</a:t>
            </a:r>
            <a:endParaRPr lang="es-ES" sz="2400" dirty="0">
              <a:solidFill>
                <a:srgbClr val="070E46"/>
              </a:solidFill>
            </a:endParaRPr>
          </a:p>
          <a:p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Segmentación demográfica en campañas de búsqueda de Adwords">
            <a:extLst>
              <a:ext uri="{FF2B5EF4-FFF2-40B4-BE49-F238E27FC236}">
                <a16:creationId xmlns:a16="http://schemas.microsoft.com/office/drawing/2014/main" id="{7398A123-B1F3-4E66-91F5-50B73979E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120" y="2550592"/>
            <a:ext cx="4499722" cy="261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874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8" y="1547280"/>
            <a:ext cx="423223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Ejemplos </a:t>
            </a:r>
          </a:p>
          <a:p>
            <a:pPr algn="l"/>
            <a:endParaRPr lang="es-CO" sz="2400" b="1" i="0" dirty="0">
              <a:solidFill>
                <a:srgbClr val="03002F"/>
              </a:solidFill>
              <a:effectLst/>
              <a:latin typeface="FKGrotesk"/>
            </a:endParaRPr>
          </a:p>
          <a:p>
            <a:r>
              <a:rPr lang="es-ES" sz="2000" dirty="0"/>
              <a:t>Cuando una empresa decide vender productos para jóvenes, para mujeres o para personas con altos ingresos, está utilizando </a:t>
            </a:r>
            <a:r>
              <a:rPr lang="es-ES" sz="2000" b="1" dirty="0"/>
              <a:t>segmentación demográfica</a:t>
            </a:r>
            <a:r>
              <a:rPr lang="es-ES" sz="2000" dirty="0"/>
              <a:t>, porque divide el mercado según características de la población.”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4" name="Picture 8" descr="Download Victorias Secret Logo Vector Free | Logowik">
            <a:extLst>
              <a:ext uri="{FF2B5EF4-FFF2-40B4-BE49-F238E27FC236}">
                <a16:creationId xmlns:a16="http://schemas.microsoft.com/office/drawing/2014/main" id="{284E1703-1167-4354-B96E-8CF9D4C4E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541" y="1547280"/>
            <a:ext cx="4632845" cy="347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685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8" y="1547280"/>
            <a:ext cx="682303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Geográfico</a:t>
            </a:r>
          </a:p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pPr algn="l"/>
            <a:r>
              <a:rPr lang="es-ES" sz="2400" dirty="0"/>
              <a:t>La </a:t>
            </a:r>
            <a:r>
              <a:rPr lang="es-ES" sz="2400" b="1" dirty="0"/>
              <a:t>segmentación geográfica</a:t>
            </a:r>
            <a:r>
              <a:rPr lang="es-ES" sz="2400" dirty="0"/>
              <a:t> es una estrategia de marketing que consiste en </a:t>
            </a:r>
            <a:r>
              <a:rPr lang="es-ES" sz="2400" b="1" dirty="0"/>
              <a:t>dividir el mercado según la ubicación física o lugar donde viven los consumidores</a:t>
            </a:r>
            <a:r>
              <a:rPr lang="es-ES" sz="2400" dirty="0"/>
              <a:t>.</a:t>
            </a:r>
          </a:p>
          <a:p>
            <a:pPr algn="l"/>
            <a:endParaRPr lang="es-ES" sz="2400" dirty="0"/>
          </a:p>
          <a:p>
            <a:pPr algn="l"/>
            <a:r>
              <a:rPr lang="es-ES" sz="2000" dirty="0"/>
              <a:t>Esto permite que las empresas adapten </a:t>
            </a:r>
            <a:r>
              <a:rPr lang="es-ES" sz="2000" b="1" dirty="0"/>
              <a:t>sus productos, precios, publicidad o estrategias</a:t>
            </a:r>
            <a:r>
              <a:rPr lang="es-ES" sz="2000" dirty="0"/>
              <a:t> según las características de cada región o lugar.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7" name="Picture 3" descr="Qué es la segmentación geográfica? | Estudio de mercado">
            <a:extLst>
              <a:ext uri="{FF2B5EF4-FFF2-40B4-BE49-F238E27FC236}">
                <a16:creationId xmlns:a16="http://schemas.microsoft.com/office/drawing/2014/main" id="{6287BED9-ED5E-4565-AFE4-D592A35CD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538" y="2438400"/>
            <a:ext cx="3573771" cy="220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325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50758" y="1547280"/>
            <a:ext cx="822292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Variables</a:t>
            </a:r>
          </a:p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CO" sz="2400" dirty="0"/>
              <a:t>País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CO" sz="2000" dirty="0"/>
              <a:t>Región</a:t>
            </a:r>
            <a:endParaRPr lang="es-CO" sz="2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CO" sz="2000" dirty="0"/>
              <a:t>Ciudad</a:t>
            </a:r>
            <a:endParaRPr lang="es-CO" sz="2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CO" sz="2000" dirty="0"/>
              <a:t>Zona urbana o rural</a:t>
            </a:r>
            <a:endParaRPr lang="es-CO" sz="2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CO" sz="2000" dirty="0"/>
              <a:t>Clima</a:t>
            </a:r>
            <a:endParaRPr lang="es-CO" sz="2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000" dirty="0"/>
              <a:t>Cultura o costumbres del lugar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7" name="Picture 3" descr="Qué es la segmentación geográfica? | Estudio de mercado">
            <a:extLst>
              <a:ext uri="{FF2B5EF4-FFF2-40B4-BE49-F238E27FC236}">
                <a16:creationId xmlns:a16="http://schemas.microsoft.com/office/drawing/2014/main" id="{6287BED9-ED5E-4565-AFE4-D592A35CD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479" y="1999129"/>
            <a:ext cx="4307010" cy="266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5818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52147" y="1645892"/>
            <a:ext cx="518248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rgbClr val="03002F"/>
                </a:solidFill>
                <a:latin typeface="FKGrotesk"/>
              </a:rPr>
              <a:t>Ejemplos</a:t>
            </a:r>
            <a:endParaRPr lang="es-CO" sz="2400" b="1" i="0" dirty="0">
              <a:solidFill>
                <a:srgbClr val="03002F"/>
              </a:solidFill>
              <a:effectLst/>
              <a:latin typeface="FKGrotesk"/>
            </a:endParaRPr>
          </a:p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pPr algn="l"/>
            <a:r>
              <a:rPr lang="es-ES" sz="2400" dirty="0"/>
              <a:t>“Una marca no vende los mismos productos en todos los lugares. Analiza el clima, la cultura y la ubicación de las personas para ofrecer productos que se adapten a cada región. A esto se le llama segmentación geográfica.</a:t>
            </a:r>
          </a:p>
          <a:p>
            <a:pPr algn="l"/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4" descr="Zara presenta un nuevo logo por segunda vez en 44 años — Brandemia">
            <a:extLst>
              <a:ext uri="{FF2B5EF4-FFF2-40B4-BE49-F238E27FC236}">
                <a16:creationId xmlns:a16="http://schemas.microsoft.com/office/drawing/2014/main" id="{9F4E401B-6454-4E4F-9E7F-2A4A5B0B3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57" y="2121389"/>
            <a:ext cx="4104487" cy="2879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509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752147" y="1645892"/>
            <a:ext cx="622239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Psicográfico</a:t>
            </a:r>
          </a:p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pPr algn="l"/>
            <a:r>
              <a:rPr lang="es-ES" sz="2400" dirty="0"/>
              <a:t>La </a:t>
            </a:r>
            <a:r>
              <a:rPr lang="es-ES" sz="2400" b="1" dirty="0"/>
              <a:t>segmentación psicográfica</a:t>
            </a:r>
            <a:r>
              <a:rPr lang="es-ES" sz="2400" dirty="0"/>
              <a:t> es una estrategia de marketing que consiste en </a:t>
            </a:r>
            <a:r>
              <a:rPr lang="es-ES" sz="2400" b="1" dirty="0"/>
              <a:t>dividir el mercado según el estilo de vida, intereses, valores, personalidad y actitudes de los consumidores</a:t>
            </a:r>
            <a:r>
              <a:rPr lang="es-ES" sz="2400" dirty="0"/>
              <a:t>.</a:t>
            </a:r>
          </a:p>
          <a:p>
            <a:pPr algn="l"/>
            <a:endParaRPr lang="es-ES" sz="2400" dirty="0"/>
          </a:p>
          <a:p>
            <a:pPr algn="l"/>
            <a:r>
              <a:rPr lang="es-ES" sz="2400" dirty="0"/>
              <a:t>A diferencia de la segmentación demográfica, que se enfoca en datos como edad o género, la segmentación psicográfica busca entender </a:t>
            </a:r>
            <a:r>
              <a:rPr lang="es-ES" sz="2400" b="1" dirty="0"/>
              <a:t>cómo piensan, qué les gusta y qué estilo de vida tienen las personas</a:t>
            </a:r>
            <a:r>
              <a:rPr lang="es-ES" sz="2400" dirty="0"/>
              <a:t>.</a:t>
            </a:r>
          </a:p>
          <a:p>
            <a:pPr algn="l"/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Segmentación psicográfica en bases de datos">
            <a:extLst>
              <a:ext uri="{FF2B5EF4-FFF2-40B4-BE49-F238E27FC236}">
                <a16:creationId xmlns:a16="http://schemas.microsoft.com/office/drawing/2014/main" id="{7CBBE4A5-91CA-45E1-8F7E-14F433A9B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117" y="2846294"/>
            <a:ext cx="3652838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121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50758" y="1547280"/>
            <a:ext cx="533488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Variables</a:t>
            </a:r>
          </a:p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CO" sz="2400" dirty="0"/>
              <a:t>Estilo de vida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CO" sz="2400" dirty="0"/>
              <a:t>Valores y creencias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CO" sz="2400" dirty="0"/>
              <a:t>Personalidad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CO" sz="2400" dirty="0"/>
              <a:t>Actitudes frente a productos o marcas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s-CO" sz="2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s-CO" sz="2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Segmentación psicográfica en bases de datos">
            <a:extLst>
              <a:ext uri="{FF2B5EF4-FFF2-40B4-BE49-F238E27FC236}">
                <a16:creationId xmlns:a16="http://schemas.microsoft.com/office/drawing/2014/main" id="{B7159633-367D-4D7A-821D-3AB39AC1B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117" y="2846294"/>
            <a:ext cx="3652838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726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50758" y="1547280"/>
            <a:ext cx="53348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Ejemplo</a:t>
            </a:r>
          </a:p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400" dirty="0"/>
              <a:t>Nike no vende solo tenis o ropa deportiva; vende una idea de superación y vida activa. Por eso sus productos y publicidad están dirigidos a personas que se identifican con el deporte y el esfuerzo personal.”</a:t>
            </a:r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Por Qué El Logo De Nike Tuvo Tanto éxito?">
            <a:extLst>
              <a:ext uri="{FF2B5EF4-FFF2-40B4-BE49-F238E27FC236}">
                <a16:creationId xmlns:a16="http://schemas.microsoft.com/office/drawing/2014/main" id="{EB2D5ED5-DAF9-4DB7-8F2B-D57CC8C77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35" y="2286000"/>
            <a:ext cx="3872748" cy="217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85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5BFFB67-C3D4-337D-C327-AB25D270EADA}"/>
              </a:ext>
            </a:extLst>
          </p:cNvPr>
          <p:cNvSpPr txBox="1"/>
          <p:nvPr/>
        </p:nvSpPr>
        <p:spPr>
          <a:xfrm>
            <a:off x="4027163" y="1616141"/>
            <a:ext cx="41376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</a:rPr>
              <a:t>MARKETING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CE8666-1D2A-4D01-34E5-54FD74A39FC0}"/>
              </a:ext>
            </a:extLst>
          </p:cNvPr>
          <p:cNvCxnSpPr>
            <a:cxnSpLocks/>
          </p:cNvCxnSpPr>
          <p:nvPr/>
        </p:nvCxnSpPr>
        <p:spPr>
          <a:xfrm>
            <a:off x="5013630" y="3555133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1846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50758" y="1547280"/>
            <a:ext cx="533488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De comportamiento</a:t>
            </a:r>
          </a:p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pPr algn="l"/>
            <a:r>
              <a:rPr lang="es-ES" sz="2000" dirty="0"/>
              <a:t>La segmentación de comportamiento (también llamada segmentación conductual) consiste en dividir el mercado según la forma en que los consumidores actúan o se comportan al comprar o usar un producto.</a:t>
            </a:r>
          </a:p>
          <a:p>
            <a:pPr algn="l"/>
            <a:endParaRPr lang="es-ES" sz="2000" dirty="0"/>
          </a:p>
          <a:p>
            <a:pPr algn="l"/>
            <a:r>
              <a:rPr lang="es-ES" sz="2000" dirty="0"/>
              <a:t>Es decir, analiza cómo compran las personas, con qué frecuencia, por qué compran y qué beneficios buscan.</a:t>
            </a:r>
          </a:p>
          <a:p>
            <a:pPr algn="l"/>
            <a:endParaRPr lang="es-ES" sz="2000" dirty="0"/>
          </a:p>
          <a:p>
            <a:pPr algn="l"/>
            <a:r>
              <a:rPr lang="es-ES" sz="2000" dirty="0"/>
              <a:t>La segmentación de comportamiento clasifica a los consumidores según sus hábitos de compra, uso del producto y relación con la marca.”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6" name="Picture 2" descr="Segmentación conductual - Qué es, definición y concepto">
            <a:extLst>
              <a:ext uri="{FF2B5EF4-FFF2-40B4-BE49-F238E27FC236}">
                <a16:creationId xmlns:a16="http://schemas.microsoft.com/office/drawing/2014/main" id="{2D1FF024-4FAC-421F-B590-EAAEEB679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340" y="2156012"/>
            <a:ext cx="4285127" cy="321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694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77653" y="1341092"/>
            <a:ext cx="592656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Variables</a:t>
            </a:r>
          </a:p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CO" sz="2000" dirty="0"/>
              <a:t>Frecuencia de compra- </a:t>
            </a:r>
            <a:r>
              <a:rPr lang="es-ES" sz="2000" dirty="0"/>
              <a:t>Se refiere a </a:t>
            </a:r>
            <a:r>
              <a:rPr lang="es-ES" sz="2000" b="1" dirty="0"/>
              <a:t>cada cuánto compran los clientes</a:t>
            </a:r>
            <a:r>
              <a:rPr lang="es-ES" sz="2000" dirty="0"/>
              <a:t>.</a:t>
            </a:r>
          </a:p>
          <a:p>
            <a:pPr algn="l"/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/>
              <a:t>Beneficios buscados- </a:t>
            </a:r>
            <a:r>
              <a:rPr lang="es-ES" sz="2000" dirty="0"/>
              <a:t>Se refiere a </a:t>
            </a:r>
            <a:r>
              <a:rPr lang="es-ES" sz="2000" b="1" dirty="0"/>
              <a:t>qué busca el consumidor en el producto</a:t>
            </a:r>
            <a:r>
              <a:rPr lang="es-ES" sz="2000" dirty="0"/>
              <a:t>. ( Calidad , económico, moda, comodidad….)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/>
              <a:t>Nivel de fidelidad a la marca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/>
              <a:t>Uso del producto - </a:t>
            </a:r>
            <a:r>
              <a:rPr lang="es-ES" sz="2000" dirty="0"/>
              <a:t>Se refiere a </a:t>
            </a:r>
            <a:r>
              <a:rPr lang="es-ES" sz="2000" b="1" dirty="0"/>
              <a:t>cómo utilizan los consumidores el producto</a:t>
            </a:r>
            <a:r>
              <a:rPr lang="es-ES" sz="2000" dirty="0"/>
              <a:t>. (usuarios frecuentes, usuarios ocasionales)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6" name="Picture 2" descr="Segmentación conductual - Qué es, definición y concepto">
            <a:extLst>
              <a:ext uri="{FF2B5EF4-FFF2-40B4-BE49-F238E27FC236}">
                <a16:creationId xmlns:a16="http://schemas.microsoft.com/office/drawing/2014/main" id="{2D1FF024-4FAC-421F-B590-EAAEEB679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870" y="2057400"/>
            <a:ext cx="4285127" cy="321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6168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77653" y="1341092"/>
            <a:ext cx="592656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400" b="1" i="0" dirty="0" err="1">
                <a:solidFill>
                  <a:srgbClr val="03002F"/>
                </a:solidFill>
                <a:effectLst/>
                <a:latin typeface="FKGrotesk"/>
              </a:rPr>
              <a:t>Ejmplos</a:t>
            </a:r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pPr algn="l"/>
            <a:r>
              <a:rPr lang="es-CO" sz="24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000" dirty="0"/>
              <a:t>“Starbucks observa cómo compran sus clientes: algunos van todos los días, otros solo ocasionalmente, algunos buscan calidad y otros una experiencia. Esa información le permite crear promociones, programas de fidelización y productos específicos para cada tipo de cliente.”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n 6">
            <a:extLst>
              <a:ext uri="{FF2B5EF4-FFF2-40B4-BE49-F238E27FC236}">
                <a16:creationId xmlns:a16="http://schemas.microsoft.com/office/drawing/2014/main" id="{606E49C6-98BD-4908-B5F8-F98B60BFE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982" y="1436654"/>
            <a:ext cx="3749365" cy="37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370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id="{2153814C-8434-47C0-99D4-AD5368407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6964" y="1045623"/>
            <a:ext cx="6415326" cy="553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501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77652" y="1341092"/>
            <a:ext cx="11314347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000" b="1" i="0" dirty="0">
                <a:solidFill>
                  <a:srgbClr val="03002F"/>
                </a:solidFill>
                <a:effectLst/>
                <a:latin typeface="FKGrotesk"/>
              </a:rPr>
              <a:t>Actividad</a:t>
            </a:r>
          </a:p>
          <a:p>
            <a:pPr algn="l"/>
            <a:r>
              <a:rPr lang="es-CO" sz="2000" b="1" i="0" dirty="0">
                <a:solidFill>
                  <a:srgbClr val="03002F"/>
                </a:solidFill>
                <a:effectLst/>
                <a:latin typeface="FKGrotesk"/>
              </a:rPr>
              <a:t> </a:t>
            </a:r>
          </a:p>
          <a:p>
            <a:r>
              <a:rPr lang="es-ES" dirty="0"/>
              <a:t>1. Que los aprendices en grupos de 3 </a:t>
            </a:r>
            <a:r>
              <a:rPr lang="es-ES" b="1" dirty="0"/>
              <a:t>analicen una marca de moda e identifiquen su segmentación de mercado</a:t>
            </a:r>
            <a:r>
              <a:rPr lang="es-ES" dirty="0"/>
              <a:t>, utilizando los tipos de segmentación:</a:t>
            </a:r>
          </a:p>
          <a:p>
            <a:endParaRPr lang="es-ES" dirty="0"/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demográfica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geográfica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psicográfica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Conductual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/>
          </a:p>
          <a:p>
            <a:r>
              <a:rPr lang="es-ES" b="1" dirty="0"/>
              <a:t>2. Investigación de la marca  </a:t>
            </a:r>
          </a:p>
          <a:p>
            <a:endParaRPr lang="es-ES" b="1" dirty="0"/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tipo de productos que vende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público al que se dirige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redes sociales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tipo de clientes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estilo de comunicación de la marca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Buscar una publicidad digital donde se vea como aplican cada una de  las segmentaciones  y explica el por que </a:t>
            </a:r>
          </a:p>
          <a:p>
            <a:endParaRPr lang="es-ES" sz="2000" dirty="0"/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4353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77653" y="1341092"/>
            <a:ext cx="8194629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000" b="1" i="0" dirty="0">
                <a:solidFill>
                  <a:srgbClr val="03002F"/>
                </a:solidFill>
                <a:effectLst/>
                <a:latin typeface="FKGrotesk"/>
              </a:rPr>
              <a:t>Actividad</a:t>
            </a:r>
          </a:p>
          <a:p>
            <a:pPr algn="l"/>
            <a:r>
              <a:rPr lang="es-CO" b="1" i="0" dirty="0">
                <a:solidFill>
                  <a:srgbClr val="03002F"/>
                </a:solidFill>
                <a:effectLst/>
              </a:rPr>
              <a:t> </a:t>
            </a:r>
          </a:p>
          <a:p>
            <a:r>
              <a:rPr lang="es-ES" b="1" dirty="0"/>
              <a:t>3. Identificación de la segmentación de mercado: </a:t>
            </a:r>
            <a:r>
              <a:rPr lang="es-ES" dirty="0"/>
              <a:t>Los grupos deben identificar la segmentación de la marca:</a:t>
            </a:r>
          </a:p>
          <a:p>
            <a:endParaRPr lang="es-ES" b="1" dirty="0"/>
          </a:p>
          <a:p>
            <a:r>
              <a:rPr lang="es-ES" b="1" dirty="0"/>
              <a:t>Segmentación demográfica</a:t>
            </a:r>
          </a:p>
          <a:p>
            <a:r>
              <a:rPr lang="es-ES" b="1" dirty="0"/>
              <a:t>Ejemplo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edad del público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género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nivel de ingresos</a:t>
            </a:r>
          </a:p>
          <a:p>
            <a:endParaRPr lang="es-ES" b="1" dirty="0"/>
          </a:p>
          <a:p>
            <a:r>
              <a:rPr lang="es-ES" b="1" dirty="0"/>
              <a:t>Segmentación geográfica</a:t>
            </a:r>
          </a:p>
          <a:p>
            <a:r>
              <a:rPr lang="es-ES" b="1" dirty="0"/>
              <a:t>Ejemplo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países o ciudades donde vende más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sz="2000" dirty="0"/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14903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77653" y="1341092"/>
            <a:ext cx="9942748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2000" b="1" i="0" dirty="0">
                <a:solidFill>
                  <a:srgbClr val="03002F"/>
                </a:solidFill>
                <a:effectLst/>
                <a:latin typeface="FKGrotesk"/>
              </a:rPr>
              <a:t>Actividad</a:t>
            </a:r>
          </a:p>
          <a:p>
            <a:pPr algn="l"/>
            <a:r>
              <a:rPr lang="es-CO" b="1" i="0" dirty="0">
                <a:solidFill>
                  <a:srgbClr val="03002F"/>
                </a:solidFill>
                <a:effectLst/>
              </a:rPr>
              <a:t> </a:t>
            </a:r>
          </a:p>
          <a:p>
            <a:r>
              <a:rPr lang="es-ES" b="1" dirty="0"/>
              <a:t>Segmentación psicográfica</a:t>
            </a:r>
          </a:p>
          <a:p>
            <a:r>
              <a:rPr lang="es-ES" b="1" dirty="0"/>
              <a:t>Ejemplo</a:t>
            </a:r>
          </a:p>
          <a:p>
            <a:endParaRPr lang="es-ES" b="1" dirty="0"/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estilo de vida del consumidor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intereses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Valores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/>
          </a:p>
          <a:p>
            <a:r>
              <a:rPr lang="es-ES" b="1" dirty="0"/>
              <a:t>Segmentación conductual</a:t>
            </a:r>
          </a:p>
          <a:p>
            <a:r>
              <a:rPr lang="es-ES" b="1" dirty="0"/>
              <a:t>ejemplo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frecuencia de compra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beneficios buscados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dirty="0"/>
              <a:t>fidelidad a la marca</a:t>
            </a:r>
          </a:p>
          <a:p>
            <a:endParaRPr lang="es-ES" dirty="0"/>
          </a:p>
          <a:p>
            <a:r>
              <a:rPr lang="es-ES" dirty="0"/>
              <a:t>Buscar una publicidad digital donde se vea como aplican cada una de  las segmentaciones  y explica el por que</a:t>
            </a:r>
          </a:p>
          <a:p>
            <a:endParaRPr lang="es-ES" dirty="0"/>
          </a:p>
          <a:p>
            <a:r>
              <a:rPr lang="es-ES" dirty="0"/>
              <a:t>4. Exponer máximo 7 minutos por grupo.</a:t>
            </a:r>
          </a:p>
          <a:p>
            <a:endParaRPr lang="es-ES" sz="2000" dirty="0"/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pPr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55136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1FEF253-53C4-B5FA-07C7-0B039B14F52F}"/>
              </a:ext>
            </a:extLst>
          </p:cNvPr>
          <p:cNvSpPr txBox="1"/>
          <p:nvPr/>
        </p:nvSpPr>
        <p:spPr>
          <a:xfrm>
            <a:off x="2837329" y="1490008"/>
            <a:ext cx="6517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6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Actividad de reflexión inicial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E0C963B-97B4-4F66-1B49-0B47BC7F0F1A}"/>
              </a:ext>
            </a:extLst>
          </p:cNvPr>
          <p:cNvCxnSpPr>
            <a:cxnSpLocks/>
          </p:cNvCxnSpPr>
          <p:nvPr/>
        </p:nvCxnSpPr>
        <p:spPr>
          <a:xfrm>
            <a:off x="4972228" y="3324314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7" y="2722991"/>
            <a:ext cx="40260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¿Por qué compramos una marca y no otra?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Por qué compramos con base en la marca? - Neuromarketing.la">
            <a:extLst>
              <a:ext uri="{FF2B5EF4-FFF2-40B4-BE49-F238E27FC236}">
                <a16:creationId xmlns:a16="http://schemas.microsoft.com/office/drawing/2014/main" id="{4A7FB861-6665-4D39-9626-2368491EB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802" y="2236195"/>
            <a:ext cx="5517776" cy="305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730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Zara presenta un nuevo logo por segunda vez en 44 años — Brandemia">
            <a:extLst>
              <a:ext uri="{FF2B5EF4-FFF2-40B4-BE49-F238E27FC236}">
                <a16:creationId xmlns:a16="http://schemas.microsoft.com/office/drawing/2014/main" id="{9E01915E-732A-4CE2-97C2-13EBB1685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593" y="1126307"/>
            <a:ext cx="3037055" cy="213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3,182 Logotipo De Adidas Fotos de stock - Fotos libres de regalías de  Dreamstime">
            <a:extLst>
              <a:ext uri="{FF2B5EF4-FFF2-40B4-BE49-F238E27FC236}">
                <a16:creationId xmlns:a16="http://schemas.microsoft.com/office/drawing/2014/main" id="{5FAFEAF0-B3CB-42D4-AC99-02E216DAB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621" y="1641908"/>
            <a:ext cx="1973032" cy="131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&amp;M - Wikipedia, la enciclopedia libre">
            <a:extLst>
              <a:ext uri="{FF2B5EF4-FFF2-40B4-BE49-F238E27FC236}">
                <a16:creationId xmlns:a16="http://schemas.microsoft.com/office/drawing/2014/main" id="{FC76EB8E-4666-4F88-AD50-C17312734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11" y="3701059"/>
            <a:ext cx="1917050" cy="125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Lacoste - Wikipedia, la enciclopedia libre">
            <a:extLst>
              <a:ext uri="{FF2B5EF4-FFF2-40B4-BE49-F238E27FC236}">
                <a16:creationId xmlns:a16="http://schemas.microsoft.com/office/drawing/2014/main" id="{51A0D1C4-744C-4E22-8A5F-BCE47E472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370" y="3377007"/>
            <a:ext cx="2084608" cy="161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STOP JEAN -LOCAL 25 - Panorama Cerntro Comercial">
            <a:extLst>
              <a:ext uri="{FF2B5EF4-FFF2-40B4-BE49-F238E27FC236}">
                <a16:creationId xmlns:a16="http://schemas.microsoft.com/office/drawing/2014/main" id="{B8D05493-87C9-4E43-9DCF-7B82553F1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11" y="1339729"/>
            <a:ext cx="1917050" cy="19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Tennis - Scala Shopping">
            <a:extLst>
              <a:ext uri="{FF2B5EF4-FFF2-40B4-BE49-F238E27FC236}">
                <a16:creationId xmlns:a16="http://schemas.microsoft.com/office/drawing/2014/main" id="{64D3DED4-D1DD-44D1-8C54-532747B7D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635" y="3903130"/>
            <a:ext cx="1710018" cy="114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372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7" y="705333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832826" y="2151727"/>
            <a:ext cx="1065096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Responder en grupo</a:t>
            </a:r>
          </a:p>
          <a:p>
            <a:endParaRPr lang="es-CO" sz="2000" b="1" dirty="0"/>
          </a:p>
          <a:p>
            <a:pPr marL="457200" indent="-457200">
              <a:buFont typeface="+mj-lt"/>
              <a:buAutoNum type="arabicPeriod"/>
            </a:pPr>
            <a:r>
              <a:rPr lang="es-ES" sz="2000" b="1" dirty="0"/>
              <a:t>Qué tipo de personas creen que compran cada una de estas marcas?</a:t>
            </a:r>
            <a:br>
              <a:rPr lang="es-ES" sz="2000" dirty="0"/>
            </a:br>
            <a:r>
              <a:rPr lang="es-ES" sz="2000" dirty="0"/>
              <a:t>(edad, estilo de vida, gustos, nivel económico)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000" dirty="0"/>
              <a:t>¿Creen que todas las marcas de ropa están dirigidas al mismo público o a públicos diferentes? ¿Por qué?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000" dirty="0"/>
              <a:t>¿Por qué una persona elegiría comprar en una marca específica y no en otra?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000" dirty="0"/>
              <a:t>¿Qué características creen que tienen en común las personas que compran una misma marca?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000" dirty="0"/>
              <a:t>¿En qué redes sociales o lugares creen que las marcas encuentran a sus clientes?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000" dirty="0"/>
              <a:t>Si ustedes crearan una marca de ropa, ¿a qué tipo de personas les gustaría venderles?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000" dirty="0"/>
              <a:t>¿Qué los motiva a comprar ese producto?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33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Marketing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8" y="1997839"/>
            <a:ext cx="42949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/>
              <a:t>“Las empresas no intentan venderle a todo el mundo. Primero analizan el mercado y dividen a los consumidores en grupos con características similares; a esto se le llama </a:t>
            </a:r>
            <a:r>
              <a:rPr lang="es-ES" sz="2000" b="1" dirty="0"/>
              <a:t>segmentación de mercados</a:t>
            </a:r>
            <a:r>
              <a:rPr lang="es-ES" sz="2000" dirty="0"/>
              <a:t>. Gracias a esto las marcas pueden diseñar productos, precios y estrategias de comunicación dirigidas a su público objetivo.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Principales criterios de segmentación de mercado">
            <a:extLst>
              <a:ext uri="{FF2B5EF4-FFF2-40B4-BE49-F238E27FC236}">
                <a16:creationId xmlns:a16="http://schemas.microsoft.com/office/drawing/2014/main" id="{96A89CEA-3B8B-4BF1-B8ED-FC0424C8F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687" y="2087151"/>
            <a:ext cx="404812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723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8" y="1547280"/>
            <a:ext cx="509284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/>
              <a:t>¿Qué es la segmentación de mercados? </a:t>
            </a:r>
          </a:p>
          <a:p>
            <a:r>
              <a:rPr lang="es-ES" sz="2400" dirty="0"/>
              <a:t>Es el proceso de dividir un mercado grande en grupos más pequeños de consumidores que tienen características, necesidades o comportamientos similares</a:t>
            </a:r>
            <a:r>
              <a:rPr lang="es-ES" sz="2400" b="0" i="0" dirty="0">
                <a:solidFill>
                  <a:srgbClr val="070E46"/>
                </a:solidFill>
                <a:effectLst/>
                <a:latin typeface="BentonSansBBVA-Book"/>
              </a:rPr>
              <a:t>. </a:t>
            </a:r>
          </a:p>
          <a:p>
            <a:endParaRPr lang="es-ES" sz="2000" dirty="0">
              <a:solidFill>
                <a:srgbClr val="070E46"/>
              </a:solidFill>
              <a:latin typeface="BentonSansBBVA-Book"/>
            </a:endParaRPr>
          </a:p>
          <a:p>
            <a:r>
              <a:rPr lang="es-ES" sz="2400" dirty="0"/>
              <a:t>Permite identificar el público objetivo y diseñar estrategias de marketing más efectivas.</a:t>
            </a:r>
          </a:p>
          <a:p>
            <a:endParaRPr lang="es-ES" sz="2000" dirty="0">
              <a:solidFill>
                <a:srgbClr val="070E46"/>
              </a:solidFill>
              <a:latin typeface="BentonSansBBVA-Book"/>
            </a:endParaRPr>
          </a:p>
          <a:p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Segmentación de mercados">
            <a:extLst>
              <a:ext uri="{FF2B5EF4-FFF2-40B4-BE49-F238E27FC236}">
                <a16:creationId xmlns:a16="http://schemas.microsoft.com/office/drawing/2014/main" id="{B76B20B9-8A72-43D3-96B1-482225378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629" y="2063376"/>
            <a:ext cx="4784912" cy="318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620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03158" y="449708"/>
            <a:ext cx="1005929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38AA00"/>
                </a:solidFill>
              </a:rPr>
              <a:t>Segmentación de mercados</a:t>
            </a:r>
            <a:endParaRPr kumimoji="0" lang="es-CO" sz="6000" b="1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1003158" y="1547280"/>
            <a:ext cx="509284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/>
              <a:t>¿Por qué es importante?</a:t>
            </a:r>
          </a:p>
          <a:p>
            <a:endParaRPr lang="es-CO" sz="36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/>
              <a:t>Permite conocer mejor al cliente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/>
              <a:t>Ayuda a diseñar productos adecuados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/>
              <a:t>Facilita crear publicidad dirigida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/>
              <a:t>Mejora las estrategias de marketing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/>
              <a:t>Permite usar mejor los recursos de la empresa</a:t>
            </a:r>
          </a:p>
          <a:p>
            <a:endParaRPr lang="es-ES" sz="2000" dirty="0">
              <a:solidFill>
                <a:srgbClr val="070E46"/>
              </a:solidFill>
              <a:latin typeface="BentonSansBBVA-Book"/>
            </a:endParaRPr>
          </a:p>
          <a:p>
            <a:endParaRPr lang="es-ES" sz="20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74875" y="1126306"/>
            <a:ext cx="7997407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Ingresos por segmentación de clientes en campañas">
            <a:extLst>
              <a:ext uri="{FF2B5EF4-FFF2-40B4-BE49-F238E27FC236}">
                <a16:creationId xmlns:a16="http://schemas.microsoft.com/office/drawing/2014/main" id="{9285B7C8-65BE-47D8-A73D-6AB73995A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859" y="2454973"/>
            <a:ext cx="4563035" cy="233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1753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6088</TotalTime>
  <Words>1076</Words>
  <Application>Microsoft Office PowerPoint</Application>
  <PresentationFormat>Panorámica</PresentationFormat>
  <Paragraphs>189</Paragraphs>
  <Slides>27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5" baseType="lpstr">
      <vt:lpstr>Arial</vt:lpstr>
      <vt:lpstr>BentonSansBBVA-Book</vt:lpstr>
      <vt:lpstr>Calibri</vt:lpstr>
      <vt:lpstr>Calibri Light</vt:lpstr>
      <vt:lpstr>FKGrotesk</vt:lpstr>
      <vt:lpstr>WORK SANS BOLD ROMAN</vt:lpstr>
      <vt:lpstr>Work Sans Medium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USUARIO</cp:lastModifiedBy>
  <cp:revision>107</cp:revision>
  <dcterms:created xsi:type="dcterms:W3CDTF">2020-10-01T23:51:28Z</dcterms:created>
  <dcterms:modified xsi:type="dcterms:W3CDTF">2026-04-07T19:00:06Z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</Properties>
</file>